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57.xml" ContentType="application/vnd.openxmlformats-officedocument.presentationml.slideLayout+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theme/themeOverride1.xml" ContentType="application/vnd.openxmlformats-officedocument.themeOverride+xml"/>
  <Override PartName="/ppt/tableStyles.xml" ContentType="application/vnd.openxmlformats-officedocument.presentationml.tableStyle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Default Extension="png" ContentType="image/png"/>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Layouts/slideLayout1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4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32.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Layouts/slideLayout137.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Default Extension="wmf" ContentType="image/x-wmf"/>
  <Override PartName="/ppt/theme/themeOverride3.xml" ContentType="application/vnd.openxmlformats-officedocument.themeOverr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Layouts/slideLayout140.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Masters/slideMaster13.xml" ContentType="application/vnd.openxmlformats-officedocument.presentationml.slideMaster+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s/slide24.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34.xml" ContentType="application/vnd.openxmlformats-officedocument.presentationml.slideLayout+xml"/>
  <Default Extension="jpeg" ContentType="image/jpeg"/>
  <Override PartName="/ppt/theme/themeOverride4.xml" ContentType="application/vnd.openxmlformats-officedocument.themeOverride+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theme/themeOverride5.xml" ContentType="application/vnd.openxmlformats-officedocument.themeOverr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96" r:id="rId4"/>
    <p:sldMasterId id="2147483720" r:id="rId5"/>
    <p:sldMasterId id="2147483732" r:id="rId6"/>
    <p:sldMasterId id="2147483744" r:id="rId7"/>
    <p:sldMasterId id="2147483768" r:id="rId8"/>
    <p:sldMasterId id="2147483780" r:id="rId9"/>
    <p:sldMasterId id="2147483792" r:id="rId10"/>
    <p:sldMasterId id="2147483816" r:id="rId11"/>
    <p:sldMasterId id="2147483828" r:id="rId12"/>
    <p:sldMasterId id="2147483841" r:id="rId13"/>
  </p:sldMasterIdLst>
  <p:sldIdLst>
    <p:sldId id="351" r:id="rId14"/>
    <p:sldId id="303" r:id="rId15"/>
    <p:sldId id="315" r:id="rId16"/>
    <p:sldId id="325" r:id="rId17"/>
    <p:sldId id="311" r:id="rId18"/>
    <p:sldId id="338" r:id="rId19"/>
    <p:sldId id="318" r:id="rId20"/>
    <p:sldId id="308" r:id="rId21"/>
    <p:sldId id="353" r:id="rId22"/>
    <p:sldId id="348" r:id="rId23"/>
    <p:sldId id="349" r:id="rId24"/>
    <p:sldId id="332" r:id="rId25"/>
    <p:sldId id="333" r:id="rId26"/>
    <p:sldId id="331" r:id="rId27"/>
    <p:sldId id="334" r:id="rId28"/>
    <p:sldId id="335" r:id="rId29"/>
    <p:sldId id="354" r:id="rId30"/>
    <p:sldId id="342" r:id="rId31"/>
    <p:sldId id="345" r:id="rId32"/>
    <p:sldId id="347" r:id="rId33"/>
    <p:sldId id="344" r:id="rId34"/>
    <p:sldId id="336" r:id="rId35"/>
    <p:sldId id="356" r:id="rId36"/>
    <p:sldId id="321" r:id="rId37"/>
    <p:sldId id="320" r:id="rId38"/>
    <p:sldId id="343" r:id="rId39"/>
    <p:sldId id="330" r:id="rId40"/>
    <p:sldId id="328" r:id="rId41"/>
    <p:sldId id="355" r:id="rId42"/>
    <p:sldId id="350" r:id="rId43"/>
    <p:sldId id="352"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01A4"/>
    <a:srgbClr val="3333FF"/>
    <a:srgbClr val="FFFFCC"/>
    <a:srgbClr val="CCFFCC"/>
    <a:srgbClr val="CCFFFF"/>
    <a:srgbClr val="0066FF"/>
    <a:srgbClr val="2007B9"/>
    <a:srgbClr val="FFFF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62" autoAdjust="0"/>
    <p:restoredTop sz="94675" autoAdjust="0"/>
  </p:normalViewPr>
  <p:slideViewPr>
    <p:cSldViewPr>
      <p:cViewPr>
        <p:scale>
          <a:sx n="81" d="100"/>
          <a:sy n="81" d="100"/>
        </p:scale>
        <p:origin x="-1278"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3" Type="http://schemas.openxmlformats.org/officeDocument/2006/relationships/slideMaster" Target="slideMasters/slideMaster3.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pPr/>
              <a:t>2013-11-21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pPr/>
              <a:t>2013-11-21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pPr/>
              <a:t>2013-11-21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hf sldNum="0" hdr="0" ftr="0"/>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a:picLocks noChangeAspect="1" noChangeArrowheads="1"/>
          </p:cNvPicPr>
          <p:nvPr/>
        </p:nvPicPr>
        <p:blipFill>
          <a:blip r:embed="rId2" cstate="print"/>
          <a:srcRect/>
          <a:stretch>
            <a:fillRect/>
          </a:stretch>
        </p:blipFill>
        <p:spPr bwMode="auto">
          <a:xfrm>
            <a:off x="7508875" y="5578475"/>
            <a:ext cx="820738" cy="822325"/>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6" name="Text Box 11"/>
          <p:cNvSpPr txBox="1">
            <a:spLocks noChangeArrowheads="1"/>
          </p:cNvSpPr>
          <p:nvPr/>
        </p:nvSpPr>
        <p:spPr bwMode="auto">
          <a:xfrm>
            <a:off x="652463" y="6194425"/>
            <a:ext cx="2749550" cy="261938"/>
          </a:xfrm>
          <a:prstGeom prst="rect">
            <a:avLst/>
          </a:prstGeom>
          <a:noFill/>
          <a:ln w="9525">
            <a:noFill/>
            <a:miter lim="800000"/>
            <a:headEnd/>
            <a:tailEnd/>
          </a:ln>
        </p:spPr>
        <p:txBody>
          <a:bodyPr wrap="none" lIns="78331" tIns="39166" rIns="78331" bIns="39166">
            <a:spAutoFit/>
          </a:bodyPr>
          <a:lstStyle/>
          <a:p>
            <a:pPr defTabSz="784225" eaLnBrk="0" fontAlgn="base" hangingPunct="0">
              <a:spcBef>
                <a:spcPct val="0"/>
              </a:spcBef>
              <a:spcAft>
                <a:spcPct val="0"/>
              </a:spcAft>
              <a:defRPr/>
            </a:pPr>
            <a:r>
              <a:rPr lang="en-US" altLang="zh-CN" sz="1200">
                <a:solidFill>
                  <a:srgbClr val="2D2015"/>
                </a:solidFill>
                <a:ea typeface="MS PGothic" pitchFamily="34" charset="-128"/>
              </a:rPr>
              <a:t>HUAWEI TECHNOLOGIES CO., LTD.</a:t>
            </a:r>
            <a:endParaRPr lang="en-US" altLang="zh-CN" sz="2100">
              <a:solidFill>
                <a:srgbClr val="2D2015"/>
              </a:solidFill>
              <a:ea typeface="MS PGothic" pitchFamily="34" charset="-128"/>
            </a:endParaRPr>
          </a:p>
        </p:txBody>
      </p:sp>
      <p:sp>
        <p:nvSpPr>
          <p:cNvPr id="7" name="Rectangle 12"/>
          <p:cNvSpPr>
            <a:spLocks noChangeArrowheads="1"/>
          </p:cNvSpPr>
          <p:nvPr/>
        </p:nvSpPr>
        <p:spPr bwMode="auto">
          <a:xfrm>
            <a:off x="3984625" y="6191250"/>
            <a:ext cx="1546225" cy="261938"/>
          </a:xfrm>
          <a:prstGeom prst="rect">
            <a:avLst/>
          </a:prstGeom>
          <a:noFill/>
          <a:ln w="9525" algn="ctr">
            <a:noFill/>
            <a:miter lim="800000"/>
            <a:headEnd/>
            <a:tailEnd/>
          </a:ln>
          <a:effectLst/>
        </p:spPr>
        <p:txBody>
          <a:bodyPr wrap="none" lIns="78298" tIns="39148" rIns="78298" bIns="39148">
            <a:spAutoFit/>
          </a:bodyPr>
          <a:lstStyle/>
          <a:p>
            <a:pPr defTabSz="784225" eaLnBrk="0" fontAlgn="base" hangingPunct="0">
              <a:spcBef>
                <a:spcPct val="0"/>
              </a:spcBef>
              <a:spcAft>
                <a:spcPct val="0"/>
              </a:spcAft>
              <a:defRPr/>
            </a:pPr>
            <a:r>
              <a:rPr lang="en-US" altLang="zh-CN" sz="1200">
                <a:solidFill>
                  <a:srgbClr val="2D2015"/>
                </a:solidFill>
                <a:ea typeface="MS PGothic" pitchFamily="34" charset="-128"/>
              </a:rPr>
              <a:t>Huawei Confidential </a:t>
            </a:r>
          </a:p>
        </p:txBody>
      </p:sp>
      <p:sp>
        <p:nvSpPr>
          <p:cNvPr id="8" name="Rectangle 13"/>
          <p:cNvSpPr>
            <a:spLocks noChangeArrowheads="1"/>
          </p:cNvSpPr>
          <p:nvPr/>
        </p:nvSpPr>
        <p:spPr bwMode="auto">
          <a:xfrm>
            <a:off x="6794500" y="247650"/>
            <a:ext cx="1465263" cy="292100"/>
          </a:xfrm>
          <a:prstGeom prst="rect">
            <a:avLst/>
          </a:prstGeom>
          <a:noFill/>
          <a:ln w="9525" algn="ctr">
            <a:noFill/>
            <a:miter lim="800000"/>
            <a:headEnd/>
            <a:tailEnd/>
          </a:ln>
          <a:effectLst/>
        </p:spPr>
        <p:txBody>
          <a:bodyPr wrap="none" lIns="78298" tIns="39148" rIns="78298" bIns="39148">
            <a:spAutoFit/>
          </a:bodyPr>
          <a:lstStyle/>
          <a:p>
            <a:pPr defTabSz="784225" eaLnBrk="0" fontAlgn="base" hangingPunct="0">
              <a:spcBef>
                <a:spcPct val="0"/>
              </a:spcBef>
              <a:spcAft>
                <a:spcPct val="0"/>
              </a:spcAft>
              <a:defRPr/>
            </a:pPr>
            <a:r>
              <a:rPr lang="en-US" altLang="zh-CN" sz="1400" b="1">
                <a:solidFill>
                  <a:srgbClr val="666666"/>
                </a:solidFill>
                <a:ea typeface="MS PGothic" pitchFamily="34" charset="-128"/>
              </a:rPr>
              <a:t>Security Level: </a:t>
            </a:r>
          </a:p>
        </p:txBody>
      </p:sp>
      <p:sp>
        <p:nvSpPr>
          <p:cNvPr id="9" name="Text Box 14"/>
          <p:cNvSpPr txBox="1">
            <a:spLocks noChangeArrowheads="1"/>
          </p:cNvSpPr>
          <p:nvPr/>
        </p:nvSpPr>
        <p:spPr bwMode="auto">
          <a:xfrm>
            <a:off x="-2770188" y="1330325"/>
            <a:ext cx="2776538" cy="3330575"/>
          </a:xfrm>
          <a:prstGeom prst="rect">
            <a:avLst/>
          </a:prstGeom>
          <a:noFill/>
          <a:ln w="9525" algn="ctr">
            <a:noFill/>
            <a:miter lim="800000"/>
            <a:headEnd/>
            <a:tailEnd/>
          </a:ln>
          <a:effectLst/>
        </p:spPr>
        <p:txBody>
          <a:bodyPr lIns="78345" tIns="39172" rIns="78345" bIns="39172">
            <a:spAutoFit/>
          </a:bodyPr>
          <a:lstStyle/>
          <a:p>
            <a:pPr algn="r" defTabSz="784225" eaLnBrk="0" fontAlgn="base" hangingPunct="0">
              <a:lnSpc>
                <a:spcPct val="125000"/>
              </a:lnSpc>
              <a:spcBef>
                <a:spcPct val="0"/>
              </a:spcBef>
              <a:spcAft>
                <a:spcPct val="0"/>
              </a:spcAft>
              <a:defRPr/>
            </a:pPr>
            <a:r>
              <a:rPr lang="en-US" sz="1100" noProof="1">
                <a:solidFill>
                  <a:srgbClr val="FFFFFF"/>
                </a:solidFill>
                <a:latin typeface="FrutigerNext LT Regular" pitchFamily="34" charset="0"/>
                <a:ea typeface="MS PGothic" pitchFamily="34" charset="-128"/>
              </a:rPr>
              <a:t>Slide title</a:t>
            </a:r>
            <a:r>
              <a:rPr lang="en-US" altLang="zh-CN" sz="1100">
                <a:solidFill>
                  <a:srgbClr val="FFFFFF"/>
                </a:solidFill>
                <a:latin typeface="FrutigerNext LT Regular" pitchFamily="34" charset="0"/>
                <a:ea typeface="MS PGothic" pitchFamily="34" charset="-128"/>
              </a:rPr>
              <a:t> </a:t>
            </a:r>
            <a:r>
              <a:rPr lang="en-US" altLang="zh-CN" sz="1100">
                <a:solidFill>
                  <a:srgbClr val="FFFFFF"/>
                </a:solidFill>
                <a:latin typeface="FrutigerNext LT Regular" pitchFamily="34" charset="0"/>
                <a:ea typeface="华文细黑" pitchFamily="2" charset="-122"/>
              </a:rPr>
              <a:t>:40-47pt  </a:t>
            </a:r>
          </a:p>
          <a:p>
            <a:pPr algn="r" defTabSz="784225" eaLnBrk="0" fontAlgn="base" hangingPunct="0">
              <a:lnSpc>
                <a:spcPct val="125000"/>
              </a:lnSpc>
              <a:spcBef>
                <a:spcPct val="0"/>
              </a:spcBef>
              <a:spcAft>
                <a:spcPct val="0"/>
              </a:spcAft>
              <a:defRPr/>
            </a:pPr>
            <a:r>
              <a:rPr lang="en-US" sz="1100" noProof="1">
                <a:solidFill>
                  <a:srgbClr val="FFFFFF"/>
                </a:solidFill>
                <a:latin typeface="FrutigerNext LT Regular" pitchFamily="34" charset="0"/>
                <a:ea typeface="MS PGothic" pitchFamily="34" charset="-128"/>
              </a:rPr>
              <a:t>Slide subtitle </a:t>
            </a:r>
            <a:r>
              <a:rPr lang="en-US" altLang="zh-CN" sz="1100">
                <a:solidFill>
                  <a:srgbClr val="FFFFFF"/>
                </a:solidFill>
                <a:latin typeface="FrutigerNext LT Regular" pitchFamily="34" charset="0"/>
                <a:ea typeface="华文细黑" pitchFamily="2" charset="-122"/>
              </a:rPr>
              <a:t>:26-30pt</a:t>
            </a:r>
          </a:p>
          <a:p>
            <a:pPr algn="r" defTabSz="784225" eaLnBrk="0" fontAlgn="base" hangingPunct="0">
              <a:lnSpc>
                <a:spcPct val="125000"/>
              </a:lnSpc>
              <a:spcBef>
                <a:spcPct val="0"/>
              </a:spcBef>
              <a:spcAft>
                <a:spcPct val="0"/>
              </a:spcAft>
              <a:defRPr/>
            </a:pPr>
            <a:r>
              <a:rPr lang="en-US" altLang="zh-CN" sz="1100">
                <a:solidFill>
                  <a:srgbClr val="FFFFFF"/>
                </a:solidFill>
                <a:latin typeface="FrutigerNext LT Regular" pitchFamily="34" charset="0"/>
                <a:ea typeface="华文细黑" pitchFamily="2" charset="-122"/>
              </a:rPr>
              <a:t>Color::white</a:t>
            </a:r>
          </a:p>
          <a:p>
            <a:pPr algn="r" defTabSz="784225" eaLnBrk="0" fontAlgn="base" hangingPunct="0">
              <a:lnSpc>
                <a:spcPct val="125000"/>
              </a:lnSpc>
              <a:spcBef>
                <a:spcPct val="0"/>
              </a:spcBef>
              <a:spcAft>
                <a:spcPct val="0"/>
              </a:spcAft>
              <a:defRPr/>
            </a:pPr>
            <a:r>
              <a:rPr lang="zh-CN" altLang="en-US" sz="1100">
                <a:solidFill>
                  <a:srgbClr val="FFFFFF"/>
                </a:solidFill>
                <a:latin typeface="FrutigerNext LT Regular" pitchFamily="34" charset="0"/>
                <a:ea typeface="MS PGothic" pitchFamily="34" charset="-128"/>
              </a:rPr>
              <a:t> </a:t>
            </a:r>
            <a:r>
              <a:rPr lang="en-US" altLang="zh-CN" sz="1100">
                <a:solidFill>
                  <a:srgbClr val="FFFFFF"/>
                </a:solidFill>
                <a:latin typeface="FrutigerNext LT Regular" pitchFamily="34" charset="0"/>
                <a:ea typeface="MS PGothic" pitchFamily="34" charset="-128"/>
              </a:rPr>
              <a:t>Corporate Font </a:t>
            </a:r>
            <a:r>
              <a:rPr lang="en-US" altLang="zh-CN" sz="1100">
                <a:solidFill>
                  <a:srgbClr val="FFFFFF"/>
                </a:solidFill>
                <a:latin typeface="FrutigerNext LT Regular" pitchFamily="34" charset="0"/>
                <a:ea typeface="华文细黑" pitchFamily="2" charset="-122"/>
              </a:rPr>
              <a:t>:</a:t>
            </a:r>
          </a:p>
          <a:p>
            <a:pPr algn="r" defTabSz="784225" eaLnBrk="0" fontAlgn="base" hangingPunct="0">
              <a:lnSpc>
                <a:spcPct val="125000"/>
              </a:lnSpc>
              <a:spcBef>
                <a:spcPct val="0"/>
              </a:spcBef>
              <a:spcAft>
                <a:spcPct val="0"/>
              </a:spcAft>
              <a:defRPr/>
            </a:pPr>
            <a:r>
              <a:rPr lang="en-US" altLang="zh-CN" sz="1100">
                <a:solidFill>
                  <a:srgbClr val="FFFFFF"/>
                </a:solidFill>
                <a:latin typeface="FrutigerNext LT Regular" pitchFamily="34" charset="0"/>
                <a:ea typeface="华文细黑" pitchFamily="2" charset="-122"/>
              </a:rPr>
              <a:t>FrutigerNext LT Medium</a:t>
            </a:r>
          </a:p>
          <a:p>
            <a:pPr algn="r" defTabSz="784225" eaLnBrk="0" fontAlgn="base" hangingPunct="0">
              <a:lnSpc>
                <a:spcPct val="125000"/>
              </a:lnSpc>
              <a:spcBef>
                <a:spcPct val="0"/>
              </a:spcBef>
              <a:spcAft>
                <a:spcPct val="0"/>
              </a:spcAft>
              <a:defRPr/>
            </a:pPr>
            <a:r>
              <a:rPr lang="en-US" altLang="zh-CN" sz="1100">
                <a:solidFill>
                  <a:srgbClr val="FFFFFF"/>
                </a:solidFill>
                <a:latin typeface="FrutigerNext LT Regular" pitchFamily="34" charset="0"/>
                <a:ea typeface="MS PGothic" pitchFamily="34" charset="-128"/>
              </a:rPr>
              <a:t>Font to be used by customers and </a:t>
            </a:r>
          </a:p>
          <a:p>
            <a:pPr algn="r" defTabSz="784225" eaLnBrk="0" fontAlgn="base" hangingPunct="0">
              <a:lnSpc>
                <a:spcPct val="125000"/>
              </a:lnSpc>
              <a:spcBef>
                <a:spcPct val="0"/>
              </a:spcBef>
              <a:spcAft>
                <a:spcPct val="0"/>
              </a:spcAft>
              <a:defRPr/>
            </a:pPr>
            <a:r>
              <a:rPr lang="en-US" altLang="zh-CN" sz="1100">
                <a:solidFill>
                  <a:srgbClr val="FFFFFF"/>
                </a:solidFill>
                <a:latin typeface="FrutigerNext LT Regular" pitchFamily="34" charset="0"/>
                <a:ea typeface="MS PGothic" pitchFamily="34" charset="-128"/>
              </a:rPr>
              <a:t>partners </a:t>
            </a:r>
            <a:r>
              <a:rPr lang="en-US" altLang="zh-CN" sz="1100">
                <a:solidFill>
                  <a:srgbClr val="FFFFFF"/>
                </a:solidFill>
                <a:latin typeface="FrutigerNext LT Regular" pitchFamily="34" charset="0"/>
                <a:ea typeface="华文细黑" pitchFamily="2" charset="-122"/>
              </a:rPr>
              <a:t>: </a:t>
            </a:r>
          </a:p>
          <a:p>
            <a:pPr algn="r" defTabSz="784225" eaLnBrk="0" fontAlgn="base" hangingPunct="0">
              <a:lnSpc>
                <a:spcPct val="125000"/>
              </a:lnSpc>
              <a:spcBef>
                <a:spcPct val="0"/>
              </a:spcBef>
              <a:spcAft>
                <a:spcPct val="0"/>
              </a:spcAft>
              <a:defRPr/>
            </a:pPr>
            <a:r>
              <a:rPr lang="en-US" altLang="zh-CN" sz="1100">
                <a:solidFill>
                  <a:srgbClr val="FFFFFF"/>
                </a:solidFill>
                <a:latin typeface="FrutigerNext LT Regular" pitchFamily="34" charset="0"/>
                <a:ea typeface="华文细黑" pitchFamily="2" charset="-122"/>
              </a:rPr>
              <a:t>Arial</a:t>
            </a:r>
            <a:endParaRPr lang="zh-CN" altLang="en-US" sz="1100">
              <a:solidFill>
                <a:srgbClr val="FFFFFF"/>
              </a:solidFill>
              <a:latin typeface="FrutigerNext LT Regular" pitchFamily="34" charset="0"/>
              <a:ea typeface="华文细黑" pitchFamily="2" charset="-122"/>
            </a:endParaRPr>
          </a:p>
          <a:p>
            <a:pPr algn="r" defTabSz="784225" eaLnBrk="0" fontAlgn="base" hangingPunct="0">
              <a:lnSpc>
                <a:spcPct val="125000"/>
              </a:lnSpc>
              <a:spcBef>
                <a:spcPct val="0"/>
              </a:spcBef>
              <a:spcAft>
                <a:spcPct val="0"/>
              </a:spcAft>
              <a:defRPr/>
            </a:pPr>
            <a:endParaRPr lang="zh-CN" altLang="en-US" sz="1100">
              <a:solidFill>
                <a:srgbClr val="FFFFFF"/>
              </a:solidFill>
              <a:latin typeface="FrutigerNext LT Regular" pitchFamily="34" charset="0"/>
              <a:ea typeface="华文细黑" pitchFamily="2" charset="-122"/>
            </a:endParaRPr>
          </a:p>
          <a:p>
            <a:pPr algn="r" defTabSz="784225" eaLnBrk="0" fontAlgn="base" hangingPunct="0">
              <a:lnSpc>
                <a:spcPct val="125000"/>
              </a:lnSpc>
              <a:spcBef>
                <a:spcPct val="0"/>
              </a:spcBef>
              <a:spcAft>
                <a:spcPct val="0"/>
              </a:spcAft>
              <a:defRPr/>
            </a:pPr>
            <a:endParaRPr lang="zh-CN" altLang="en-US" sz="1100">
              <a:solidFill>
                <a:srgbClr val="FFFFFF"/>
              </a:solidFill>
              <a:latin typeface="FrutigerNext LT Regular" pitchFamily="34" charset="0"/>
              <a:ea typeface="华文细黑" pitchFamily="2" charset="-122"/>
            </a:endParaRPr>
          </a:p>
          <a:p>
            <a:pPr algn="r" defTabSz="784225" eaLnBrk="0" fontAlgn="base" hangingPunct="0">
              <a:lnSpc>
                <a:spcPct val="125000"/>
              </a:lnSpc>
              <a:spcBef>
                <a:spcPct val="0"/>
              </a:spcBef>
              <a:spcAft>
                <a:spcPct val="0"/>
              </a:spcAft>
              <a:defRPr/>
            </a:pPr>
            <a:endParaRPr lang="zh-CN" altLang="en-US" sz="1100">
              <a:solidFill>
                <a:srgbClr val="FFFFFF"/>
              </a:solidFill>
              <a:latin typeface="FrutigerNext LT Regular" pitchFamily="34" charset="0"/>
              <a:ea typeface="华文细黑" pitchFamily="2" charset="-122"/>
            </a:endParaRPr>
          </a:p>
          <a:p>
            <a:pPr algn="r" defTabSz="784225" eaLnBrk="0" fontAlgn="base" hangingPunct="0">
              <a:lnSpc>
                <a:spcPct val="125000"/>
              </a:lnSpc>
              <a:spcBef>
                <a:spcPct val="0"/>
              </a:spcBef>
              <a:spcAft>
                <a:spcPct val="0"/>
              </a:spcAft>
              <a:defRPr/>
            </a:pPr>
            <a:endParaRPr lang="zh-CN" altLang="en-US" sz="1100">
              <a:solidFill>
                <a:srgbClr val="FFFFFF"/>
              </a:solidFill>
              <a:latin typeface="FrutigerNext LT Regular" pitchFamily="34" charset="0"/>
              <a:ea typeface="华文细黑" pitchFamily="2" charset="-122"/>
            </a:endParaRPr>
          </a:p>
          <a:p>
            <a:pPr algn="r" defTabSz="784225" eaLnBrk="0" fontAlgn="base" hangingPunct="0">
              <a:lnSpc>
                <a:spcPct val="125000"/>
              </a:lnSpc>
              <a:spcBef>
                <a:spcPct val="0"/>
              </a:spcBef>
              <a:spcAft>
                <a:spcPct val="0"/>
              </a:spcAft>
              <a:defRPr/>
            </a:pPr>
            <a:endParaRPr lang="zh-CN" altLang="en-US" sz="1100">
              <a:solidFill>
                <a:srgbClr val="FFFFFF"/>
              </a:solidFill>
              <a:latin typeface="FrutigerNext LT Regular" pitchFamily="34" charset="0"/>
              <a:ea typeface="华文细黑" pitchFamily="2" charset="-122"/>
            </a:endParaRPr>
          </a:p>
          <a:p>
            <a:pPr algn="r" defTabSz="784225" eaLnBrk="0" fontAlgn="base" hangingPunct="0">
              <a:lnSpc>
                <a:spcPct val="125000"/>
              </a:lnSpc>
              <a:spcBef>
                <a:spcPct val="0"/>
              </a:spcBef>
              <a:spcAft>
                <a:spcPct val="0"/>
              </a:spcAft>
              <a:defRPr/>
            </a:pPr>
            <a:endParaRPr lang="zh-CN" altLang="en-US" sz="1100">
              <a:solidFill>
                <a:srgbClr val="FFFFFF"/>
              </a:solidFill>
              <a:latin typeface="FrutigerNext LT Regular" pitchFamily="34" charset="0"/>
              <a:ea typeface="华文细黑" pitchFamily="2" charset="-122"/>
            </a:endParaRPr>
          </a:p>
          <a:p>
            <a:pPr algn="r" defTabSz="784225" eaLnBrk="0" fontAlgn="base" hangingPunct="0">
              <a:lnSpc>
                <a:spcPct val="125000"/>
              </a:lnSpc>
              <a:spcBef>
                <a:spcPct val="50000"/>
              </a:spcBef>
              <a:spcAft>
                <a:spcPct val="0"/>
              </a:spcAft>
              <a:defRPr/>
            </a:pPr>
            <a:endParaRPr lang="en-US" altLang="zh-CN" sz="1100">
              <a:solidFill>
                <a:srgbClr val="FFFFFF"/>
              </a:solidFill>
              <a:latin typeface="FrutigerNext LT Regular" pitchFamily="34" charset="0"/>
              <a:ea typeface="华文细黑" pitchFamily="2" charset="-122"/>
            </a:endParaRPr>
          </a:p>
        </p:txBody>
      </p:sp>
      <p:sp>
        <p:nvSpPr>
          <p:cNvPr id="10" name="Text Box 15"/>
          <p:cNvSpPr txBox="1">
            <a:spLocks noChangeArrowheads="1"/>
          </p:cNvSpPr>
          <p:nvPr/>
        </p:nvSpPr>
        <p:spPr bwMode="auto">
          <a:xfrm>
            <a:off x="7224713" y="4092575"/>
            <a:ext cx="1336675" cy="261938"/>
          </a:xfrm>
          <a:prstGeom prst="rect">
            <a:avLst/>
          </a:prstGeom>
          <a:noFill/>
          <a:ln w="9525">
            <a:noFill/>
            <a:miter lim="800000"/>
            <a:headEnd/>
            <a:tailEnd/>
          </a:ln>
        </p:spPr>
        <p:txBody>
          <a:bodyPr wrap="none" lIns="78331" tIns="39166" rIns="78331" bIns="39166">
            <a:spAutoFit/>
          </a:bodyPr>
          <a:lstStyle/>
          <a:p>
            <a:pPr defTabSz="784225" eaLnBrk="0" fontAlgn="base" hangingPunct="0">
              <a:spcBef>
                <a:spcPct val="0"/>
              </a:spcBef>
              <a:spcAft>
                <a:spcPct val="0"/>
              </a:spcAft>
              <a:defRPr/>
            </a:pPr>
            <a:r>
              <a:rPr lang="en-US" altLang="zh-CN" sz="1200">
                <a:solidFill>
                  <a:srgbClr val="FFFFFF"/>
                </a:solidFill>
                <a:ea typeface="MS PGothic" pitchFamily="34" charset="-128"/>
              </a:rPr>
              <a:t>www.huawei.com</a:t>
            </a:r>
          </a:p>
        </p:txBody>
      </p:sp>
      <p:sp>
        <p:nvSpPr>
          <p:cNvPr id="4098" name="Rectangle 2"/>
          <p:cNvSpPr>
            <a:spLocks noGrp="1" noChangeArrowheads="1"/>
          </p:cNvSpPr>
          <p:nvPr>
            <p:ph type="ctrTitle"/>
          </p:nvPr>
        </p:nvSpPr>
        <p:spPr>
          <a:xfrm>
            <a:off x="609600" y="1219200"/>
            <a:ext cx="5715000" cy="1470025"/>
          </a:xfrm>
        </p:spPr>
        <p:txBody>
          <a:bodyPr/>
          <a:lstStyle>
            <a:lvl1pPr>
              <a:defRPr sz="4000">
                <a:solidFill>
                  <a:schemeClr val="bg1"/>
                </a:solidFill>
              </a:defRPr>
            </a:lvl1pPr>
          </a:lstStyle>
          <a:p>
            <a:r>
              <a:rPr lang="zh-CN" altLang="en-US"/>
              <a:t>单击此处编辑母版标题样式</a:t>
            </a:r>
          </a:p>
        </p:txBody>
      </p:sp>
      <p:sp>
        <p:nvSpPr>
          <p:cNvPr id="4099" name="Rectangle 3"/>
          <p:cNvSpPr>
            <a:spLocks noGrp="1" noChangeArrowheads="1"/>
          </p:cNvSpPr>
          <p:nvPr>
            <p:ph type="subTitle" idx="1"/>
          </p:nvPr>
        </p:nvSpPr>
        <p:spPr>
          <a:xfrm>
            <a:off x="609600" y="2974975"/>
            <a:ext cx="5943600" cy="911225"/>
          </a:xfrm>
        </p:spPr>
        <p:txBody>
          <a:bodyPr/>
          <a:lstStyle>
            <a:lvl1pPr marL="0" indent="0">
              <a:buFontTx/>
              <a:buNone/>
              <a:defRPr sz="2800" b="0">
                <a:solidFill>
                  <a:schemeClr val="bg1"/>
                </a:solidFill>
              </a:defRPr>
            </a:lvl1pPr>
          </a:lstStyle>
          <a:p>
            <a:r>
              <a:rPr lang="zh-CN" altLang="en-US"/>
              <a:t>单击此处编辑母版副标题样式</a:t>
            </a:r>
          </a:p>
        </p:txBody>
      </p:sp>
      <p:sp>
        <p:nvSpPr>
          <p:cNvPr id="11" name="Rectangle 19"/>
          <p:cNvSpPr>
            <a:spLocks noGrp="1" noChangeArrowheads="1"/>
          </p:cNvSpPr>
          <p:nvPr>
            <p:ph type="dt" sz="quarter" idx="10"/>
          </p:nvPr>
        </p:nvSpPr>
        <p:spPr>
          <a:xfrm>
            <a:off x="609600" y="228600"/>
            <a:ext cx="2133600" cy="476250"/>
          </a:xfrm>
        </p:spPr>
        <p:txBody>
          <a:bodyPr lIns="91440" tIns="45720" rIns="91440" bIns="45720"/>
          <a:lstStyle>
            <a:lvl1pPr defTabSz="914400" eaLnBrk="1" hangingPunct="1">
              <a:lnSpc>
                <a:spcPct val="100000"/>
              </a:lnSpc>
              <a:defRPr sz="1400" smtClean="0">
                <a:latin typeface="Arial" charset="0"/>
                <a:ea typeface="宋体" pitchFamily="2" charset="-122"/>
              </a:defRPr>
            </a:lvl1pPr>
          </a:lstStyle>
          <a:p>
            <a:pPr>
              <a:defRPr/>
            </a:pPr>
            <a:endParaRPr lang="en-US" altLang="zh-CN">
              <a:solidFill>
                <a:srgbClr val="2D2015"/>
              </a:solidFil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6723F364-8C82-4959-B3D6-50CF4D217CDA}"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3429737F-CD30-4B3C-A622-6AA4E5D3AE14}"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577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0B1C3DD5-A668-480C-9CCE-7BB86A748E14}"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BDF4462B-16C7-4149-AC96-103AFB9141CD}"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43914FA8-79A0-41CA-9261-EF6FA2A0D5D1}"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F9EAD9D9-11BA-437B-A9C8-7C57440C68C4}"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4AB70D63-B54A-4DBE-A79F-3A45240B3225}"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B4EFBC20-CB2B-4A93-A911-14FD72BE4ACD}"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FE458359-B87E-47B3-B4DB-B390724CE7C1}"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67450" y="274638"/>
            <a:ext cx="1885950" cy="54975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5505450" cy="54975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A02B0685-ADF8-47E4-8164-F7B5E8695657}"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5438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609600" y="1646238"/>
            <a:ext cx="7543800" cy="4125912"/>
          </a:xfrm>
        </p:spPr>
        <p:txBody>
          <a:bodyPr/>
          <a:lstStyle/>
          <a:p>
            <a:pPr lvl="0"/>
            <a:endParaRPr lang="zh-CN" altLang="en-US" noProof="0" smtClean="0"/>
          </a:p>
        </p:txBody>
      </p:sp>
      <p:sp>
        <p:nvSpPr>
          <p:cNvPr id="4"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E1333191-748B-4A04-A4C4-B7038C959CDA}"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3" y="1641475"/>
            <a:ext cx="3887787"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50" y="1641475"/>
            <a:ext cx="38893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pPr/>
              <a:t>2013-11-21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638175"/>
            <a:ext cx="1981200" cy="5197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2463" y="638175"/>
            <a:ext cx="5795962" cy="51974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5E96976-EDE9-490D-8217-B43D2E23B466}" type="datetimeFigureOut">
              <a:rPr lang="zh-CN" altLang="en-US" smtClean="0"/>
              <a:pPr/>
              <a:t>2013-11-21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5E96976-EDE9-490D-8217-B43D2E23B466}" type="datetimeFigureOut">
              <a:rPr lang="zh-CN" altLang="en-US" smtClean="0"/>
              <a:pPr/>
              <a:t>2013-11-21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5E96976-EDE9-490D-8217-B43D2E23B466}" type="datetimeFigureOut">
              <a:rPr lang="zh-CN" altLang="en-US" smtClean="0"/>
              <a:pPr/>
              <a:t>2013-11-21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5E96976-EDE9-490D-8217-B43D2E23B466}" type="datetimeFigureOut">
              <a:rPr lang="zh-CN" altLang="en-US" smtClean="0"/>
              <a:pPr/>
              <a:t>2013-11-21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E96976-EDE9-490D-8217-B43D2E23B466}" type="datetimeFigureOut">
              <a:rPr lang="zh-CN" altLang="en-US" smtClean="0"/>
              <a:pPr/>
              <a:t>2013-11-21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2" descr="Logo"/>
          <p:cNvPicPr>
            <a:picLocks noChangeAspect="1" noChangeArrowheads="1"/>
          </p:cNvPicPr>
          <p:nvPr/>
        </p:nvPicPr>
        <p:blipFill>
          <a:blip r:embed="rId2" cstate="print"/>
          <a:srcRect/>
          <a:stretch>
            <a:fillRect/>
          </a:stretch>
        </p:blipFill>
        <p:spPr bwMode="auto">
          <a:xfrm>
            <a:off x="7508875" y="5578475"/>
            <a:ext cx="820738" cy="822325"/>
          </a:xfrm>
          <a:prstGeom prst="rect">
            <a:avLst/>
          </a:prstGeom>
          <a:noFill/>
          <a:ln w="9525">
            <a:noFill/>
            <a:miter lim="800000"/>
            <a:headEnd/>
            <a:tailEnd/>
          </a:ln>
        </p:spPr>
      </p:pic>
      <p:pic>
        <p:nvPicPr>
          <p:cNvPr id="3" name="Picture 3" descr="2"/>
          <p:cNvPicPr>
            <a:picLocks noChangeAspect="1" noChangeArrowheads="1"/>
          </p:cNvPicPr>
          <p:nvPr/>
        </p:nvPicPr>
        <p:blipFill>
          <a:blip r:embed="rId3" cstate="print"/>
          <a:srcRect/>
          <a:stretch>
            <a:fillRect/>
          </a:stretch>
        </p:blipFill>
        <p:spPr bwMode="auto">
          <a:xfrm>
            <a:off x="1588" y="784225"/>
            <a:ext cx="9142412" cy="3810000"/>
          </a:xfrm>
          <a:prstGeom prst="rect">
            <a:avLst/>
          </a:prstGeom>
          <a:noFill/>
          <a:ln w="9525">
            <a:noFill/>
            <a:miter lim="800000"/>
            <a:headEnd/>
            <a:tailEnd/>
          </a:ln>
        </p:spPr>
      </p:pic>
      <p:sp>
        <p:nvSpPr>
          <p:cNvPr id="4" name="Text Box 4"/>
          <p:cNvSpPr txBox="1">
            <a:spLocks noChangeArrowheads="1"/>
          </p:cNvSpPr>
          <p:nvPr/>
        </p:nvSpPr>
        <p:spPr bwMode="auto">
          <a:xfrm>
            <a:off x="652463" y="327025"/>
            <a:ext cx="1281112" cy="307975"/>
          </a:xfrm>
          <a:prstGeom prst="rect">
            <a:avLst/>
          </a:prstGeom>
          <a:noFill/>
          <a:ln w="9525">
            <a:noFill/>
            <a:miter lim="800000"/>
            <a:headEnd/>
            <a:tailEnd/>
          </a:ln>
        </p:spPr>
        <p:txBody>
          <a:bodyPr wrap="none" lIns="78296" tIns="39147" rIns="78296" bIns="39147">
            <a:spAutoFit/>
          </a:bodyPr>
          <a:lstStyle/>
          <a:p>
            <a:pPr defTabSz="784225" eaLnBrk="0" fontAlgn="base" hangingPunct="0">
              <a:spcBef>
                <a:spcPct val="0"/>
              </a:spcBef>
              <a:spcAft>
                <a:spcPct val="0"/>
              </a:spcAft>
              <a:defRPr/>
            </a:pPr>
            <a:r>
              <a:rPr lang="en-US" altLang="zh-CN" sz="1500">
                <a:solidFill>
                  <a:srgbClr val="666666"/>
                </a:solidFill>
                <a:latin typeface="FrutigerNext LT Regular" pitchFamily="34" charset="0"/>
                <a:ea typeface="MS PGothic" pitchFamily="34" charset="-128"/>
              </a:rPr>
              <a:t>06.April 2006</a:t>
            </a:r>
            <a:endParaRPr lang="en-US" altLang="zh-CN" sz="2100">
              <a:solidFill>
                <a:srgbClr val="000000"/>
              </a:solidFill>
              <a:ea typeface="MS PGothic" pitchFamily="34" charset="-128"/>
            </a:endParaRPr>
          </a:p>
        </p:txBody>
      </p:sp>
      <p:sp>
        <p:nvSpPr>
          <p:cNvPr id="5" name="Text Box 5"/>
          <p:cNvSpPr txBox="1">
            <a:spLocks noChangeArrowheads="1"/>
          </p:cNvSpPr>
          <p:nvPr/>
        </p:nvSpPr>
        <p:spPr bwMode="auto">
          <a:xfrm>
            <a:off x="652463" y="6205538"/>
            <a:ext cx="2668587" cy="261937"/>
          </a:xfrm>
          <a:prstGeom prst="rect">
            <a:avLst/>
          </a:prstGeom>
          <a:noFill/>
          <a:ln w="9525">
            <a:noFill/>
            <a:miter lim="800000"/>
            <a:headEnd/>
            <a:tailEnd/>
          </a:ln>
        </p:spPr>
        <p:txBody>
          <a:bodyPr wrap="none" lIns="78296" tIns="39147" rIns="78296" bIns="39147">
            <a:spAutoFit/>
          </a:bodyPr>
          <a:lstStyle/>
          <a:p>
            <a:pPr defTabSz="784225" eaLnBrk="0" fontAlgn="base" hangingPunct="0">
              <a:spcBef>
                <a:spcPct val="0"/>
              </a:spcBef>
              <a:spcAft>
                <a:spcPct val="0"/>
              </a:spcAft>
              <a:defRPr/>
            </a:pPr>
            <a:r>
              <a:rPr lang="en-US" altLang="zh-CN" sz="1200">
                <a:solidFill>
                  <a:srgbClr val="000000"/>
                </a:solidFill>
                <a:latin typeface="FrutigerNext LT Bold" pitchFamily="-92" charset="0"/>
                <a:ea typeface="MS PGothic" pitchFamily="34" charset="-128"/>
              </a:rPr>
              <a:t>HUAWEI TECHNOLOGIES CO., LTD.</a:t>
            </a:r>
            <a:endParaRPr lang="en-US" altLang="zh-CN" sz="2100">
              <a:solidFill>
                <a:srgbClr val="000000"/>
              </a:solidFill>
              <a:ea typeface="MS PGothic" pitchFamily="34" charset="-128"/>
            </a:endParaRPr>
          </a:p>
        </p:txBody>
      </p:sp>
      <p:sp>
        <p:nvSpPr>
          <p:cNvPr id="6" name="Text Box 6"/>
          <p:cNvSpPr txBox="1">
            <a:spLocks noChangeArrowheads="1"/>
          </p:cNvSpPr>
          <p:nvPr/>
        </p:nvSpPr>
        <p:spPr bwMode="auto">
          <a:xfrm>
            <a:off x="7246938" y="3984625"/>
            <a:ext cx="1503362" cy="325438"/>
          </a:xfrm>
          <a:prstGeom prst="rect">
            <a:avLst/>
          </a:prstGeom>
          <a:noFill/>
          <a:ln w="9525">
            <a:noFill/>
            <a:miter lim="800000"/>
            <a:headEnd/>
            <a:tailEnd/>
          </a:ln>
          <a:effectLst/>
        </p:spPr>
        <p:txBody>
          <a:bodyPr lIns="91394" tIns="45696" rIns="91394" bIns="45696"/>
          <a:lstStyle/>
          <a:p>
            <a:pPr fontAlgn="base">
              <a:spcBef>
                <a:spcPct val="0"/>
              </a:spcBef>
              <a:spcAft>
                <a:spcPct val="0"/>
              </a:spcAft>
              <a:defRPr/>
            </a:pPr>
            <a:r>
              <a:rPr lang="en-US" altLang="zh-CN">
                <a:solidFill>
                  <a:srgbClr val="000000"/>
                </a:solidFill>
              </a:rPr>
              <a:t>www.huawei.com</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E32C6D6C-2473-42CD-8B64-03328E9427E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pPr/>
              <a:t>2013-11-21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96E15164-236F-4823-AB53-96CC6B392234}"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2300" y="1600200"/>
            <a:ext cx="39560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30750" y="1600200"/>
            <a:ext cx="39560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A512F894-40B4-4E77-8CD2-E4A2FE926443}"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C2B3A1AD-7CAD-4982-B11D-BAB3689BFF9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418E73BB-A101-4A38-ACA1-A00D5F4A22E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9FB07BCE-3E3B-40F1-A7E1-3B04C9A5739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D3014D94-BB16-4F37-B956-96866A4E6DA5}"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AED0414F-D64A-4FBE-82D2-6EB703ABFA03}"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481B9D0A-C76E-45B2-9711-5CF6AB87158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0675" y="274638"/>
            <a:ext cx="2016125"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2300" y="274638"/>
            <a:ext cx="5895975"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97B72D74-85D2-4E2E-8CF1-D5E100EDF2A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2" descr="Logo"/>
          <p:cNvPicPr>
            <a:picLocks noChangeAspect="1" noChangeArrowheads="1"/>
          </p:cNvPicPr>
          <p:nvPr/>
        </p:nvPicPr>
        <p:blipFill>
          <a:blip r:embed="rId2" cstate="print"/>
          <a:srcRect/>
          <a:stretch>
            <a:fillRect/>
          </a:stretch>
        </p:blipFill>
        <p:spPr bwMode="auto">
          <a:xfrm>
            <a:off x="7508875" y="5578475"/>
            <a:ext cx="820738" cy="822325"/>
          </a:xfrm>
          <a:prstGeom prst="rect">
            <a:avLst/>
          </a:prstGeom>
          <a:noFill/>
          <a:ln w="9525">
            <a:noFill/>
            <a:miter lim="800000"/>
            <a:headEnd/>
            <a:tailEnd/>
          </a:ln>
        </p:spPr>
      </p:pic>
      <p:pic>
        <p:nvPicPr>
          <p:cNvPr id="3" name="Picture 3" descr="2"/>
          <p:cNvPicPr>
            <a:picLocks noChangeAspect="1" noChangeArrowheads="1"/>
          </p:cNvPicPr>
          <p:nvPr/>
        </p:nvPicPr>
        <p:blipFill>
          <a:blip r:embed="rId3" cstate="print"/>
          <a:srcRect/>
          <a:stretch>
            <a:fillRect/>
          </a:stretch>
        </p:blipFill>
        <p:spPr bwMode="auto">
          <a:xfrm>
            <a:off x="1588" y="784225"/>
            <a:ext cx="9142412" cy="3810000"/>
          </a:xfrm>
          <a:prstGeom prst="rect">
            <a:avLst/>
          </a:prstGeom>
          <a:noFill/>
          <a:ln w="9525">
            <a:noFill/>
            <a:miter lim="800000"/>
            <a:headEnd/>
            <a:tailEnd/>
          </a:ln>
        </p:spPr>
      </p:pic>
      <p:sp>
        <p:nvSpPr>
          <p:cNvPr id="4" name="Text Box 4"/>
          <p:cNvSpPr txBox="1">
            <a:spLocks noChangeArrowheads="1"/>
          </p:cNvSpPr>
          <p:nvPr/>
        </p:nvSpPr>
        <p:spPr bwMode="auto">
          <a:xfrm>
            <a:off x="652463" y="327025"/>
            <a:ext cx="1281112" cy="307975"/>
          </a:xfrm>
          <a:prstGeom prst="rect">
            <a:avLst/>
          </a:prstGeom>
          <a:noFill/>
          <a:ln w="9525">
            <a:noFill/>
            <a:miter lim="800000"/>
            <a:headEnd/>
            <a:tailEnd/>
          </a:ln>
        </p:spPr>
        <p:txBody>
          <a:bodyPr wrap="none" lIns="78296" tIns="39147" rIns="78296" bIns="39147">
            <a:spAutoFit/>
          </a:bodyPr>
          <a:lstStyle/>
          <a:p>
            <a:pPr defTabSz="784225" eaLnBrk="0" fontAlgn="base" hangingPunct="0">
              <a:spcBef>
                <a:spcPct val="0"/>
              </a:spcBef>
              <a:spcAft>
                <a:spcPct val="0"/>
              </a:spcAft>
              <a:defRPr/>
            </a:pPr>
            <a:r>
              <a:rPr lang="en-US" altLang="zh-CN" sz="1500">
                <a:solidFill>
                  <a:srgbClr val="666666"/>
                </a:solidFill>
                <a:latin typeface="FrutigerNext LT Regular" pitchFamily="34" charset="0"/>
                <a:ea typeface="MS PGothic" pitchFamily="34" charset="-128"/>
              </a:rPr>
              <a:t>06.April 2006</a:t>
            </a:r>
            <a:endParaRPr lang="en-US" altLang="zh-CN" sz="2100">
              <a:solidFill>
                <a:srgbClr val="000000"/>
              </a:solidFill>
              <a:ea typeface="MS PGothic" pitchFamily="34" charset="-128"/>
            </a:endParaRPr>
          </a:p>
        </p:txBody>
      </p:sp>
      <p:sp>
        <p:nvSpPr>
          <p:cNvPr id="5" name="Text Box 5"/>
          <p:cNvSpPr txBox="1">
            <a:spLocks noChangeArrowheads="1"/>
          </p:cNvSpPr>
          <p:nvPr/>
        </p:nvSpPr>
        <p:spPr bwMode="auto">
          <a:xfrm>
            <a:off x="652463" y="6205538"/>
            <a:ext cx="2668587" cy="261937"/>
          </a:xfrm>
          <a:prstGeom prst="rect">
            <a:avLst/>
          </a:prstGeom>
          <a:noFill/>
          <a:ln w="9525">
            <a:noFill/>
            <a:miter lim="800000"/>
            <a:headEnd/>
            <a:tailEnd/>
          </a:ln>
        </p:spPr>
        <p:txBody>
          <a:bodyPr wrap="none" lIns="78296" tIns="39147" rIns="78296" bIns="39147">
            <a:spAutoFit/>
          </a:bodyPr>
          <a:lstStyle/>
          <a:p>
            <a:pPr defTabSz="784225" eaLnBrk="0" fontAlgn="base" hangingPunct="0">
              <a:spcBef>
                <a:spcPct val="0"/>
              </a:spcBef>
              <a:spcAft>
                <a:spcPct val="0"/>
              </a:spcAft>
              <a:defRPr/>
            </a:pPr>
            <a:r>
              <a:rPr lang="en-US" altLang="zh-CN" sz="1200">
                <a:solidFill>
                  <a:srgbClr val="000000"/>
                </a:solidFill>
                <a:latin typeface="FrutigerNext LT Bold" pitchFamily="-92" charset="0"/>
                <a:ea typeface="MS PGothic" pitchFamily="34" charset="-128"/>
              </a:rPr>
              <a:t>HUAWEI TECHNOLOGIES CO., LTD.</a:t>
            </a:r>
            <a:endParaRPr lang="en-US" altLang="zh-CN" sz="2100">
              <a:solidFill>
                <a:srgbClr val="000000"/>
              </a:solidFill>
              <a:ea typeface="MS PGothic" pitchFamily="34" charset="-128"/>
            </a:endParaRPr>
          </a:p>
        </p:txBody>
      </p:sp>
      <p:sp>
        <p:nvSpPr>
          <p:cNvPr id="6" name="Text Box 6"/>
          <p:cNvSpPr txBox="1">
            <a:spLocks noChangeArrowheads="1"/>
          </p:cNvSpPr>
          <p:nvPr/>
        </p:nvSpPr>
        <p:spPr bwMode="auto">
          <a:xfrm>
            <a:off x="7246938" y="3984625"/>
            <a:ext cx="1503362" cy="325438"/>
          </a:xfrm>
          <a:prstGeom prst="rect">
            <a:avLst/>
          </a:prstGeom>
          <a:noFill/>
          <a:ln w="9525">
            <a:noFill/>
            <a:miter lim="800000"/>
            <a:headEnd/>
            <a:tailEnd/>
          </a:ln>
          <a:effectLst/>
        </p:spPr>
        <p:txBody>
          <a:bodyPr lIns="91394" tIns="45696" rIns="91394" bIns="45696"/>
          <a:lstStyle/>
          <a:p>
            <a:pPr fontAlgn="base">
              <a:spcBef>
                <a:spcPct val="0"/>
              </a:spcBef>
              <a:spcAft>
                <a:spcPct val="0"/>
              </a:spcAft>
              <a:defRPr/>
            </a:pPr>
            <a:r>
              <a:rPr lang="en-US" altLang="zh-CN">
                <a:solidFill>
                  <a:srgbClr val="000000"/>
                </a:solidFill>
              </a:rPr>
              <a:t>www.huawei.com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pPr/>
              <a:t>2013-11-21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E32C6D6C-2473-42CD-8B64-03328E9427E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96E15164-236F-4823-AB53-96CC6B392234}"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2300" y="1600200"/>
            <a:ext cx="39560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30750" y="1600200"/>
            <a:ext cx="39560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A512F894-40B4-4E77-8CD2-E4A2FE926443}"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C2B3A1AD-7CAD-4982-B11D-BAB3689BFF9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418E73BB-A101-4A38-ACA1-A00D5F4A22E9}"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9FB07BCE-3E3B-40F1-A7E1-3B04C9A5739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D3014D94-BB16-4F37-B956-96866A4E6DA5}"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AED0414F-D64A-4FBE-82D2-6EB703ABFA03}"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481B9D0A-C76E-45B2-9711-5CF6AB87158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0675" y="274638"/>
            <a:ext cx="2016125"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2300" y="274638"/>
            <a:ext cx="5895975"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de-DE" altLang="zh-CN">
              <a:solidFill>
                <a:srgbClr val="000000"/>
              </a:solidFill>
            </a:endParaRPr>
          </a:p>
          <a:p>
            <a:pPr>
              <a:defRPr/>
            </a:pPr>
            <a:r>
              <a:rPr lang="de-DE" altLang="zh-CN">
                <a:solidFill>
                  <a:srgbClr val="000000"/>
                </a:solidFill>
              </a:rPr>
              <a:t>Page </a:t>
            </a:r>
            <a:fld id="{97B72D74-85D2-4E2E-8CF1-D5E100EDF2A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theme" Target="../theme/theme12.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image" Target="../media/image6.png"/><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5.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image" Target="../media/image8.jpeg"/><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theme" Target="../theme/theme13.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96976-EDE9-490D-8217-B43D2E23B466}" type="datetimeFigureOut">
              <a:rPr lang="zh-CN" altLang="en-US" smtClean="0"/>
              <a:pPr/>
              <a:t>2013-11-21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BBE14-0730-4947-86FE-F8379E2875F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7543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09600" y="1646238"/>
            <a:ext cx="7543800" cy="4125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8" name="Picture 22" descr="dd"/>
          <p:cNvPicPr>
            <a:picLocks noChangeAspect="1" noChangeArrowheads="1"/>
          </p:cNvPicPr>
          <p:nvPr/>
        </p:nvPicPr>
        <p:blipFill>
          <a:blip r:embed="rId14" cstate="print"/>
          <a:srcRect/>
          <a:stretch>
            <a:fillRect/>
          </a:stretch>
        </p:blipFill>
        <p:spPr bwMode="auto">
          <a:xfrm>
            <a:off x="0" y="6221413"/>
            <a:ext cx="9150350" cy="636587"/>
          </a:xfrm>
          <a:prstGeom prst="rect">
            <a:avLst/>
          </a:prstGeom>
          <a:noFill/>
          <a:ln w="9525">
            <a:noFill/>
            <a:miter lim="800000"/>
            <a:headEnd/>
            <a:tailEnd/>
          </a:ln>
        </p:spPr>
      </p:pic>
      <p:sp>
        <p:nvSpPr>
          <p:cNvPr id="1047" name="Text Box 23"/>
          <p:cNvSpPr txBox="1">
            <a:spLocks noChangeArrowheads="1"/>
          </p:cNvSpPr>
          <p:nvPr/>
        </p:nvSpPr>
        <p:spPr bwMode="auto">
          <a:xfrm>
            <a:off x="652463" y="6426200"/>
            <a:ext cx="2749550" cy="261938"/>
          </a:xfrm>
          <a:prstGeom prst="rect">
            <a:avLst/>
          </a:prstGeom>
          <a:noFill/>
          <a:ln w="9525">
            <a:noFill/>
            <a:miter lim="800000"/>
            <a:headEnd/>
            <a:tailEnd/>
          </a:ln>
        </p:spPr>
        <p:txBody>
          <a:bodyPr wrap="none" lIns="78331" tIns="39166" rIns="78331" bIns="39166">
            <a:spAutoFit/>
          </a:bodyPr>
          <a:lstStyle/>
          <a:p>
            <a:pPr defTabSz="784225" eaLnBrk="0" fontAlgn="base" hangingPunct="0">
              <a:spcBef>
                <a:spcPct val="0"/>
              </a:spcBef>
              <a:spcAft>
                <a:spcPct val="0"/>
              </a:spcAft>
              <a:defRPr/>
            </a:pPr>
            <a:r>
              <a:rPr lang="en-US" altLang="zh-CN" sz="1200">
                <a:solidFill>
                  <a:srgbClr val="2D2015"/>
                </a:solidFill>
                <a:ea typeface="MS PGothic" pitchFamily="34" charset="-128"/>
              </a:rPr>
              <a:t>HUAWEI TECHNOLOGIES CO., LTD.</a:t>
            </a:r>
            <a:endParaRPr lang="en-US" altLang="zh-CN" sz="2100">
              <a:solidFill>
                <a:srgbClr val="2D2015"/>
              </a:solidFill>
              <a:ea typeface="MS PGothic" pitchFamily="34" charset="-128"/>
            </a:endParaRPr>
          </a:p>
        </p:txBody>
      </p:sp>
      <p:pic>
        <p:nvPicPr>
          <p:cNvPr id="1030" name="Picture 24" descr="8"/>
          <p:cNvPicPr>
            <a:picLocks noChangeAspect="1" noChangeArrowheads="1"/>
          </p:cNvPicPr>
          <p:nvPr/>
        </p:nvPicPr>
        <p:blipFill>
          <a:blip r:embed="rId15" cstate="print"/>
          <a:srcRect/>
          <a:stretch>
            <a:fillRect/>
          </a:stretch>
        </p:blipFill>
        <p:spPr bwMode="auto">
          <a:xfrm>
            <a:off x="7508875" y="6400800"/>
            <a:ext cx="1311275" cy="311150"/>
          </a:xfrm>
          <a:prstGeom prst="rect">
            <a:avLst/>
          </a:prstGeom>
          <a:noFill/>
          <a:ln w="9525">
            <a:noFill/>
            <a:miter lim="800000"/>
            <a:headEnd/>
            <a:tailEnd/>
          </a:ln>
        </p:spPr>
      </p:pic>
      <p:sp>
        <p:nvSpPr>
          <p:cNvPr id="1049" name="Rectangle 25"/>
          <p:cNvSpPr>
            <a:spLocks noGrp="1" noChangeArrowheads="1"/>
          </p:cNvSpPr>
          <p:nvPr>
            <p:ph type="dt" sz="half" idx="2"/>
          </p:nvPr>
        </p:nvSpPr>
        <p:spPr bwMode="auto">
          <a:xfrm>
            <a:off x="6361113" y="6477000"/>
            <a:ext cx="2097087"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a:solidFill>
                  <a:schemeClr val="bg2"/>
                </a:solidFill>
                <a:ea typeface="MS PGothic" pitchFamily="34" charset="-128"/>
              </a:defRPr>
            </a:lvl1pPr>
          </a:lstStyle>
          <a:p>
            <a:pPr fontAlgn="base">
              <a:spcBef>
                <a:spcPct val="0"/>
              </a:spcBef>
              <a:spcAft>
                <a:spcPct val="0"/>
              </a:spcAft>
            </a:pPr>
            <a:r>
              <a:rPr lang="de-DE" altLang="zh-CN">
                <a:solidFill>
                  <a:srgbClr val="2D2015"/>
                </a:solidFill>
              </a:rPr>
              <a:t>Page </a:t>
            </a:r>
            <a:fld id="{998E68F8-B702-4B07-9630-5540277867B1}" type="slidenum">
              <a:rPr lang="de-DE" altLang="zh-CN">
                <a:solidFill>
                  <a:srgbClr val="2D2015"/>
                </a:solidFill>
              </a:rPr>
              <a:pPr fontAlgn="base">
                <a:spcBef>
                  <a:spcPct val="0"/>
                </a:spcBef>
                <a:spcAft>
                  <a:spcPct val="0"/>
                </a:spcAft>
              </a:pPr>
              <a:t>‹#›</a:t>
            </a:fld>
            <a:endParaRPr lang="en-GB" altLang="zh-CN">
              <a:solidFill>
                <a:srgbClr val="2D2015"/>
              </a:solidFill>
            </a:endParaRPr>
          </a:p>
        </p:txBody>
      </p:sp>
      <p:sp>
        <p:nvSpPr>
          <p:cNvPr id="1050" name="Rectangle 26"/>
          <p:cNvSpPr>
            <a:spLocks noChangeArrowheads="1"/>
          </p:cNvSpPr>
          <p:nvPr/>
        </p:nvSpPr>
        <p:spPr bwMode="auto">
          <a:xfrm>
            <a:off x="3892550" y="6423025"/>
            <a:ext cx="1546225" cy="261938"/>
          </a:xfrm>
          <a:prstGeom prst="rect">
            <a:avLst/>
          </a:prstGeom>
          <a:noFill/>
          <a:ln w="9525" algn="ctr">
            <a:noFill/>
            <a:miter lim="800000"/>
            <a:headEnd/>
            <a:tailEnd/>
          </a:ln>
          <a:effectLst/>
        </p:spPr>
        <p:txBody>
          <a:bodyPr wrap="none" lIns="78298" tIns="39148" rIns="78298" bIns="39148">
            <a:spAutoFit/>
          </a:bodyPr>
          <a:lstStyle/>
          <a:p>
            <a:pPr defTabSz="784225" eaLnBrk="0" fontAlgn="base" hangingPunct="0">
              <a:spcBef>
                <a:spcPct val="0"/>
              </a:spcBef>
              <a:spcAft>
                <a:spcPct val="0"/>
              </a:spcAft>
              <a:defRPr/>
            </a:pPr>
            <a:r>
              <a:rPr lang="en-US" altLang="zh-CN" sz="1200">
                <a:solidFill>
                  <a:srgbClr val="2D2015"/>
                </a:solidFill>
                <a:ea typeface="MS PGothic" pitchFamily="34" charset="-128"/>
              </a:rPr>
              <a:t>Huawei Confidential </a:t>
            </a:r>
          </a:p>
        </p:txBody>
      </p:sp>
      <p:sp>
        <p:nvSpPr>
          <p:cNvPr id="1190" name="Rectangle 166"/>
          <p:cNvSpPr>
            <a:spLocks noChangeArrowheads="1"/>
          </p:cNvSpPr>
          <p:nvPr/>
        </p:nvSpPr>
        <p:spPr bwMode="auto">
          <a:xfrm>
            <a:off x="9269413" y="3429000"/>
            <a:ext cx="919162" cy="3490913"/>
          </a:xfrm>
          <a:prstGeom prst="rect">
            <a:avLst/>
          </a:prstGeom>
          <a:solidFill>
            <a:srgbClr val="FFFFFF"/>
          </a:solidFill>
          <a:ln w="9525" algn="ctr">
            <a:noFill/>
            <a:miter lim="800000"/>
            <a:headEnd/>
            <a:tailEnd/>
          </a:ln>
          <a:effectLst/>
        </p:spPr>
        <p:txBody>
          <a:bodyPr lIns="91425" tIns="45712" rIns="91425" bIns="45712" anchor="ctr">
            <a:spAutoFit/>
          </a:bodyPr>
          <a:lstStyle/>
          <a:p>
            <a:pPr fontAlgn="base">
              <a:spcBef>
                <a:spcPct val="0"/>
              </a:spcBef>
              <a:spcAft>
                <a:spcPct val="0"/>
              </a:spcAft>
            </a:pPr>
            <a:endParaRPr lang="zh-CN" altLang="en-US">
              <a:solidFill>
                <a:srgbClr val="B2B2B2"/>
              </a:solidFill>
              <a:ea typeface="宋体" pitchFamily="2" charset="-122"/>
            </a:endParaRPr>
          </a:p>
        </p:txBody>
      </p:sp>
      <p:grpSp>
        <p:nvGrpSpPr>
          <p:cNvPr id="2" name="Group 169"/>
          <p:cNvGrpSpPr>
            <a:grpSpLocks/>
          </p:cNvGrpSpPr>
          <p:nvPr/>
        </p:nvGrpSpPr>
        <p:grpSpPr bwMode="auto">
          <a:xfrm>
            <a:off x="9355138" y="3789363"/>
            <a:ext cx="739775" cy="182562"/>
            <a:chOff x="5893" y="2387"/>
            <a:chExt cx="466" cy="115"/>
          </a:xfrm>
        </p:grpSpPr>
        <p:sp>
          <p:nvSpPr>
            <p:cNvPr id="1194" name="Rectangle 170"/>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195" name="Rectangle 171"/>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196" name="Rectangle 172"/>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197" name="Rectangle 173"/>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3" name="Group 174"/>
          <p:cNvGrpSpPr>
            <a:grpSpLocks/>
          </p:cNvGrpSpPr>
          <p:nvPr/>
        </p:nvGrpSpPr>
        <p:grpSpPr bwMode="auto">
          <a:xfrm>
            <a:off x="9355138" y="4005263"/>
            <a:ext cx="739775" cy="182562"/>
            <a:chOff x="5893" y="2523"/>
            <a:chExt cx="466" cy="115"/>
          </a:xfrm>
        </p:grpSpPr>
        <p:sp>
          <p:nvSpPr>
            <p:cNvPr id="1199" name="Rectangle 175"/>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00" name="Rectangle 176"/>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01" name="Rectangle 177"/>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02" name="Rectangle 178"/>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4" name="Group 179"/>
          <p:cNvGrpSpPr>
            <a:grpSpLocks/>
          </p:cNvGrpSpPr>
          <p:nvPr/>
        </p:nvGrpSpPr>
        <p:grpSpPr bwMode="auto">
          <a:xfrm>
            <a:off x="9355138" y="4221163"/>
            <a:ext cx="739775" cy="182562"/>
            <a:chOff x="5893" y="2659"/>
            <a:chExt cx="466" cy="115"/>
          </a:xfrm>
        </p:grpSpPr>
        <p:sp>
          <p:nvSpPr>
            <p:cNvPr id="1204" name="Rectangle 180"/>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05" name="Rectangle 181"/>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06" name="Rectangle 182"/>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07" name="Rectangle 183"/>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5" name="Group 184"/>
          <p:cNvGrpSpPr>
            <a:grpSpLocks/>
          </p:cNvGrpSpPr>
          <p:nvPr/>
        </p:nvGrpSpPr>
        <p:grpSpPr bwMode="auto">
          <a:xfrm>
            <a:off x="9355138" y="3573463"/>
            <a:ext cx="739775" cy="188912"/>
            <a:chOff x="5893" y="2251"/>
            <a:chExt cx="466" cy="119"/>
          </a:xfrm>
        </p:grpSpPr>
        <p:sp>
          <p:nvSpPr>
            <p:cNvPr id="1209" name="Rectangle 185"/>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10" name="Rectangle 186"/>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11" name="Rectangle 187"/>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12" name="Rectangle 188"/>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6" name="Group 189"/>
          <p:cNvGrpSpPr>
            <a:grpSpLocks/>
          </p:cNvGrpSpPr>
          <p:nvPr/>
        </p:nvGrpSpPr>
        <p:grpSpPr bwMode="auto">
          <a:xfrm>
            <a:off x="9355138" y="4581525"/>
            <a:ext cx="739775" cy="182563"/>
            <a:chOff x="5893" y="2886"/>
            <a:chExt cx="466" cy="115"/>
          </a:xfrm>
        </p:grpSpPr>
        <p:sp>
          <p:nvSpPr>
            <p:cNvPr id="1214" name="Rectangle 190"/>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15" name="Rectangle 191"/>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16" name="Rectangle 192"/>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17" name="Rectangle 193"/>
            <p:cNvSpPr>
              <a:spLocks noChangeArrowheads="1"/>
            </p:cNvSpPr>
            <p:nvPr userDrawn="1"/>
          </p:nvSpPr>
          <p:spPr bwMode="auto">
            <a:xfrm flipV="1">
              <a:off x="5893" y="2886"/>
              <a:ext cx="117" cy="115"/>
            </a:xfrm>
            <a:prstGeom prst="rect">
              <a:avLst/>
            </a:prstGeom>
            <a:solidFill>
              <a:srgbClr val="9900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7" name="Group 194"/>
          <p:cNvGrpSpPr>
            <a:grpSpLocks/>
          </p:cNvGrpSpPr>
          <p:nvPr/>
        </p:nvGrpSpPr>
        <p:grpSpPr bwMode="auto">
          <a:xfrm>
            <a:off x="9355138" y="4797425"/>
            <a:ext cx="739775" cy="182563"/>
            <a:chOff x="5893" y="3022"/>
            <a:chExt cx="466" cy="115"/>
          </a:xfrm>
        </p:grpSpPr>
        <p:sp>
          <p:nvSpPr>
            <p:cNvPr id="1219" name="Rectangle 195"/>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20" name="Rectangle 196"/>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21" name="Rectangle 197"/>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22" name="Rectangle 198"/>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8" name="Group 199"/>
          <p:cNvGrpSpPr>
            <a:grpSpLocks/>
          </p:cNvGrpSpPr>
          <p:nvPr/>
        </p:nvGrpSpPr>
        <p:grpSpPr bwMode="auto">
          <a:xfrm>
            <a:off x="9355138" y="5013325"/>
            <a:ext cx="739775" cy="182563"/>
            <a:chOff x="5893" y="3158"/>
            <a:chExt cx="466" cy="115"/>
          </a:xfrm>
        </p:grpSpPr>
        <p:sp>
          <p:nvSpPr>
            <p:cNvPr id="1224" name="Rectangle 200"/>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25" name="Rectangle 201"/>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26" name="Rectangle 202"/>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27" name="Rectangle 203"/>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9" name="Group 204"/>
          <p:cNvGrpSpPr>
            <a:grpSpLocks/>
          </p:cNvGrpSpPr>
          <p:nvPr/>
        </p:nvGrpSpPr>
        <p:grpSpPr bwMode="auto">
          <a:xfrm>
            <a:off x="9355138" y="5373688"/>
            <a:ext cx="739775" cy="182562"/>
            <a:chOff x="5893" y="3385"/>
            <a:chExt cx="466" cy="115"/>
          </a:xfrm>
        </p:grpSpPr>
        <p:sp>
          <p:nvSpPr>
            <p:cNvPr id="1229" name="Rectangle 205"/>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30" name="Rectangle 206"/>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31" name="Rectangle 207"/>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32" name="Rectangle 208"/>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10" name="Group 209"/>
          <p:cNvGrpSpPr>
            <a:grpSpLocks/>
          </p:cNvGrpSpPr>
          <p:nvPr/>
        </p:nvGrpSpPr>
        <p:grpSpPr bwMode="auto">
          <a:xfrm>
            <a:off x="9355138" y="5589588"/>
            <a:ext cx="739775" cy="182562"/>
            <a:chOff x="5893" y="3521"/>
            <a:chExt cx="466" cy="115"/>
          </a:xfrm>
        </p:grpSpPr>
        <p:sp>
          <p:nvSpPr>
            <p:cNvPr id="1234" name="Rectangle 210"/>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35" name="Rectangle 211"/>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36" name="Rectangle 212"/>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37" name="Rectangle 213"/>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11" name="Group 214"/>
          <p:cNvGrpSpPr>
            <a:grpSpLocks/>
          </p:cNvGrpSpPr>
          <p:nvPr/>
        </p:nvGrpSpPr>
        <p:grpSpPr bwMode="auto">
          <a:xfrm>
            <a:off x="9355138" y="5805488"/>
            <a:ext cx="739775" cy="182562"/>
            <a:chOff x="5893" y="3657"/>
            <a:chExt cx="466" cy="115"/>
          </a:xfrm>
        </p:grpSpPr>
        <p:sp>
          <p:nvSpPr>
            <p:cNvPr id="1239" name="Rectangle 215"/>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40" name="Rectangle 216"/>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41" name="Rectangle 217"/>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42" name="Rectangle 218"/>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12" name="Group 219"/>
          <p:cNvGrpSpPr>
            <a:grpSpLocks/>
          </p:cNvGrpSpPr>
          <p:nvPr/>
        </p:nvGrpSpPr>
        <p:grpSpPr bwMode="auto">
          <a:xfrm>
            <a:off x="9355138" y="6165850"/>
            <a:ext cx="739775" cy="182563"/>
            <a:chOff x="5893" y="3884"/>
            <a:chExt cx="466" cy="115"/>
          </a:xfrm>
        </p:grpSpPr>
        <p:sp>
          <p:nvSpPr>
            <p:cNvPr id="1244" name="Rectangle 220"/>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45" name="Rectangle 221"/>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46" name="Rectangle 222"/>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47" name="Rectangle 223"/>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13" name="Group 224"/>
          <p:cNvGrpSpPr>
            <a:grpSpLocks/>
          </p:cNvGrpSpPr>
          <p:nvPr/>
        </p:nvGrpSpPr>
        <p:grpSpPr bwMode="auto">
          <a:xfrm>
            <a:off x="9355138" y="6391275"/>
            <a:ext cx="739775" cy="182563"/>
            <a:chOff x="5893" y="4026"/>
            <a:chExt cx="466" cy="115"/>
          </a:xfrm>
        </p:grpSpPr>
        <p:sp>
          <p:nvSpPr>
            <p:cNvPr id="1249" name="Rectangle 225"/>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50" name="Rectangle 226"/>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51" name="Rectangle 227"/>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52" name="Rectangle 228"/>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14" name="Group 229"/>
          <p:cNvGrpSpPr>
            <a:grpSpLocks/>
          </p:cNvGrpSpPr>
          <p:nvPr/>
        </p:nvGrpSpPr>
        <p:grpSpPr bwMode="auto">
          <a:xfrm>
            <a:off x="9355138" y="6615113"/>
            <a:ext cx="739775" cy="182562"/>
            <a:chOff x="5893" y="4167"/>
            <a:chExt cx="466" cy="115"/>
          </a:xfrm>
        </p:grpSpPr>
        <p:sp>
          <p:nvSpPr>
            <p:cNvPr id="1254" name="Rectangle 230"/>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55" name="Rectangle 231"/>
            <p:cNvSpPr>
              <a:spLocks noChangeArrowheads="1"/>
            </p:cNvSpPr>
            <p:nvPr userDrawn="1"/>
          </p:nvSpPr>
          <p:spPr bwMode="auto">
            <a:xfrm flipV="1">
              <a:off x="6126" y="4167"/>
              <a:ext cx="116" cy="115"/>
            </a:xfrm>
            <a:prstGeom prst="rect">
              <a:avLst/>
            </a:prstGeom>
            <a:solidFill>
              <a:srgbClr val="CCFF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56" name="Rectangle 232"/>
            <p:cNvSpPr>
              <a:spLocks noChangeArrowheads="1"/>
            </p:cNvSpPr>
            <p:nvPr userDrawn="1"/>
          </p:nvSpPr>
          <p:spPr bwMode="auto">
            <a:xfrm flipV="1">
              <a:off x="6242" y="4167"/>
              <a:ext cx="117" cy="115"/>
            </a:xfrm>
            <a:prstGeom prst="rect">
              <a:avLst/>
            </a:prstGeom>
            <a:solidFill>
              <a:srgbClr val="99CCCC"/>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57" name="Rectangle 233"/>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sp>
        <p:nvSpPr>
          <p:cNvPr id="1262" name="Rectangle 238"/>
          <p:cNvSpPr>
            <a:spLocks noChangeArrowheads="1"/>
          </p:cNvSpPr>
          <p:nvPr/>
        </p:nvSpPr>
        <p:spPr bwMode="auto">
          <a:xfrm>
            <a:off x="-1844675" y="527050"/>
            <a:ext cx="1844675" cy="4198938"/>
          </a:xfrm>
          <a:prstGeom prst="rect">
            <a:avLst/>
          </a:prstGeom>
          <a:noFill/>
          <a:ln w="9525">
            <a:noFill/>
            <a:miter lim="800000"/>
            <a:headEnd/>
            <a:tailEnd/>
          </a:ln>
          <a:effectLst/>
        </p:spPr>
        <p:txBody>
          <a:bodyPr lIns="78331" tIns="39166" rIns="78331" bIns="39166"/>
          <a:lstStyle/>
          <a:p>
            <a:pPr marL="342900" indent="-342900" algn="r" fontAlgn="base">
              <a:lnSpc>
                <a:spcPct val="85000"/>
              </a:lnSpc>
              <a:spcBef>
                <a:spcPct val="20000"/>
              </a:spcBef>
              <a:spcAft>
                <a:spcPct val="0"/>
              </a:spcAft>
              <a:buClr>
                <a:srgbClr val="B2B2B2"/>
              </a:buClr>
              <a:defRPr/>
            </a:pPr>
            <a:r>
              <a:rPr lang="en-US" sz="1000" noProof="1">
                <a:solidFill>
                  <a:srgbClr val="FFFFFF"/>
                </a:solidFill>
              </a:rPr>
              <a:t>Slide title</a:t>
            </a:r>
            <a:r>
              <a:rPr lang="en-US" altLang="zh-CN" sz="1000" b="1">
                <a:solidFill>
                  <a:srgbClr val="2D2015"/>
                </a:solidFill>
                <a:ea typeface="宋体" pitchFamily="2" charset="-122"/>
              </a:rPr>
              <a:t> </a:t>
            </a:r>
            <a:r>
              <a:rPr lang="en-US" altLang="zh-CN" sz="1000">
                <a:solidFill>
                  <a:srgbClr val="FFFFFF"/>
                </a:solidFill>
                <a:ea typeface="宋体" pitchFamily="2" charset="-122"/>
              </a:rPr>
              <a:t>:32-35pt  </a:t>
            </a:r>
            <a:endParaRPr lang="zh-CN" altLang="en-US"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r>
              <a:rPr lang="en-US" altLang="zh-CN" sz="1000">
                <a:solidFill>
                  <a:srgbClr val="FFFFFF"/>
                </a:solidFill>
                <a:ea typeface="宋体" pitchFamily="2" charset="-122"/>
              </a:rPr>
              <a:t>Color: R153 G0 B0</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Corporate Font :</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FrutigerNext LT Medium</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Font to be used by customers and </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partners : </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Arial</a:t>
            </a:r>
            <a:endParaRPr lang="en-US" altLang="zh-CN"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en-US" altLang="zh-CN"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zh-CN" altLang="en-US"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zh-CN" altLang="en-US"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r>
              <a:rPr lang="zh-CN" altLang="zh-CN" sz="1000">
                <a:solidFill>
                  <a:srgbClr val="FFFFFF"/>
                </a:solidFill>
                <a:ea typeface="宋体" pitchFamily="2" charset="-122"/>
              </a:rPr>
              <a:t>Slide </a:t>
            </a:r>
            <a:r>
              <a:rPr lang="zh-CN" altLang="en-US" sz="1000">
                <a:solidFill>
                  <a:srgbClr val="FFFFFF"/>
                </a:solidFill>
                <a:ea typeface="宋体" pitchFamily="2" charset="-122"/>
              </a:rPr>
              <a:t>t</a:t>
            </a:r>
            <a:r>
              <a:rPr lang="en-US" altLang="zh-CN" sz="1000">
                <a:solidFill>
                  <a:srgbClr val="FFFFFF"/>
                </a:solidFill>
                <a:ea typeface="宋体" pitchFamily="2" charset="-122"/>
              </a:rPr>
              <a:t>ext</a:t>
            </a:r>
            <a:r>
              <a:rPr lang="zh-CN" altLang="zh-CN" sz="1000">
                <a:solidFill>
                  <a:srgbClr val="FFFFFF"/>
                </a:solidFill>
                <a:ea typeface="宋体" pitchFamily="2" charset="-122"/>
              </a:rPr>
              <a:t> </a:t>
            </a:r>
            <a:r>
              <a:rPr lang="en-US" altLang="zh-CN" sz="1000">
                <a:solidFill>
                  <a:srgbClr val="FFFFFF"/>
                </a:solidFill>
                <a:ea typeface="宋体" pitchFamily="2" charset="-122"/>
              </a:rPr>
              <a:t>:20-22pt</a:t>
            </a:r>
          </a:p>
          <a:p>
            <a:pPr marL="342900" indent="-342900" algn="r" eaLnBrk="0" fontAlgn="base" hangingPunct="0">
              <a:lnSpc>
                <a:spcPct val="85000"/>
              </a:lnSpc>
              <a:spcBef>
                <a:spcPct val="20000"/>
              </a:spcBef>
              <a:spcAft>
                <a:spcPct val="0"/>
              </a:spcAft>
              <a:buClr>
                <a:srgbClr val="FFFFFF"/>
              </a:buClr>
              <a:buFont typeface="Times New Roman" pitchFamily="18" charset="0"/>
              <a:buNone/>
              <a:defRPr/>
            </a:pPr>
            <a:r>
              <a:rPr lang="en-US" sz="1000" noProof="1">
                <a:solidFill>
                  <a:srgbClr val="FFFFFF"/>
                </a:solidFill>
              </a:rPr>
              <a:t>Bullets level 2-5</a:t>
            </a:r>
            <a:r>
              <a:rPr lang="en-US" altLang="zh-CN" sz="1000">
                <a:solidFill>
                  <a:srgbClr val="FFFFFF"/>
                </a:solidFill>
                <a:ea typeface="宋体" pitchFamily="2" charset="-122"/>
              </a:rPr>
              <a:t>:</a:t>
            </a:r>
            <a:endParaRPr lang="en-US" sz="1000" noProof="1">
              <a:solidFill>
                <a:srgbClr val="FFFFFF"/>
              </a:solidFill>
            </a:endParaRPr>
          </a:p>
          <a:p>
            <a:pPr marL="342900" indent="-342900" algn="r" eaLnBrk="0" fontAlgn="base" hangingPunct="0">
              <a:lnSpc>
                <a:spcPct val="85000"/>
              </a:lnSpc>
              <a:spcBef>
                <a:spcPct val="20000"/>
              </a:spcBef>
              <a:spcAft>
                <a:spcPct val="0"/>
              </a:spcAft>
              <a:buClr>
                <a:srgbClr val="FFFFFF"/>
              </a:buClr>
              <a:buFont typeface="Times New Roman" pitchFamily="18" charset="0"/>
              <a:buNone/>
              <a:defRPr/>
            </a:pPr>
            <a:r>
              <a:rPr lang="en-US" altLang="zh-CN" sz="1000">
                <a:solidFill>
                  <a:srgbClr val="FFFFFF"/>
                </a:solidFill>
                <a:ea typeface="宋体" pitchFamily="2" charset="-122"/>
              </a:rPr>
              <a:t> 18pt  </a:t>
            </a:r>
          </a:p>
          <a:p>
            <a:pPr marL="342900" indent="-342900" algn="r" fontAlgn="base">
              <a:lnSpc>
                <a:spcPct val="85000"/>
              </a:lnSpc>
              <a:spcBef>
                <a:spcPct val="20000"/>
              </a:spcBef>
              <a:spcAft>
                <a:spcPct val="0"/>
              </a:spcAft>
              <a:buClr>
                <a:srgbClr val="B2B2B2"/>
              </a:buClr>
              <a:defRPr/>
            </a:pPr>
            <a:r>
              <a:rPr lang="en-US" altLang="zh-CN" sz="1000">
                <a:solidFill>
                  <a:srgbClr val="FFFFFF"/>
                </a:solidFill>
                <a:ea typeface="宋体" pitchFamily="2" charset="-122"/>
              </a:rPr>
              <a:t>Color:Black</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Corporate Font :</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FrutigerNext LT Medium</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Font to be used by customers and </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partners : </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Arial</a:t>
            </a:r>
            <a:endParaRPr lang="en-US" altLang="zh-CN"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en-US" altLang="zh-CN"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zh-CN" altLang="en-US"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zh-CN" altLang="en-US"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zh-CN" altLang="en-US"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en-US" altLang="zh-CN"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en-US" altLang="zh-CN"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zh-CN" altLang="en-US" sz="1000">
              <a:solidFill>
                <a:srgbClr val="2D2015"/>
              </a:solidFill>
              <a:ea typeface="宋体" pitchFamily="2" charset="-122"/>
            </a:endParaRPr>
          </a:p>
        </p:txBody>
      </p:sp>
      <p:sp>
        <p:nvSpPr>
          <p:cNvPr id="1263" name="Text Box 239"/>
          <p:cNvSpPr txBox="1">
            <a:spLocks noChangeArrowheads="1"/>
          </p:cNvSpPr>
          <p:nvPr/>
        </p:nvSpPr>
        <p:spPr bwMode="auto">
          <a:xfrm>
            <a:off x="9144000" y="-15875"/>
            <a:ext cx="1295400" cy="1158875"/>
          </a:xfrm>
          <a:prstGeom prst="rect">
            <a:avLst/>
          </a:prstGeom>
          <a:noFill/>
          <a:ln w="9525">
            <a:noFill/>
            <a:miter lim="800000"/>
            <a:headEnd/>
            <a:tailEnd/>
          </a:ln>
          <a:effectLst/>
        </p:spPr>
        <p:txBody>
          <a:bodyPr>
            <a:spAutoFit/>
          </a:bodyPr>
          <a:lstStyle/>
          <a:p>
            <a:pPr fontAlgn="base">
              <a:spcBef>
                <a:spcPct val="0"/>
              </a:spcBef>
              <a:spcAft>
                <a:spcPct val="0"/>
              </a:spcAft>
              <a:defRPr/>
            </a:pPr>
            <a:r>
              <a:rPr lang="en-US" altLang="zh-CN" sz="1000">
                <a:solidFill>
                  <a:srgbClr val="FFFFFF"/>
                </a:solidFill>
                <a:ea typeface="宋体" pitchFamily="2" charset="-122"/>
              </a:rPr>
              <a:t>Top right  corner  for   field-mark, customer or partner logotypes. </a:t>
            </a:r>
          </a:p>
          <a:p>
            <a:pPr fontAlgn="base">
              <a:spcBef>
                <a:spcPct val="0"/>
              </a:spcBef>
              <a:spcAft>
                <a:spcPct val="0"/>
              </a:spcAft>
              <a:defRPr/>
            </a:pPr>
            <a:endParaRPr lang="en-US" altLang="zh-CN" sz="1000">
              <a:solidFill>
                <a:srgbClr val="FFFFFF"/>
              </a:solidFill>
              <a:ea typeface="宋体" pitchFamily="2" charset="-122"/>
            </a:endParaRPr>
          </a:p>
          <a:p>
            <a:pPr fontAlgn="base">
              <a:spcBef>
                <a:spcPct val="0"/>
              </a:spcBef>
              <a:spcAft>
                <a:spcPct val="0"/>
              </a:spcAft>
              <a:defRPr/>
            </a:pPr>
            <a:r>
              <a:rPr lang="en-US" altLang="zh-CN" sz="1000">
                <a:solidFill>
                  <a:srgbClr val="FFFFFF"/>
                </a:solidFill>
                <a:ea typeface="宋体" pitchFamily="2" charset="-122"/>
              </a:rPr>
              <a:t>----------------   </a:t>
            </a:r>
          </a:p>
          <a:p>
            <a:pPr fontAlgn="base">
              <a:spcBef>
                <a:spcPct val="0"/>
              </a:spcBef>
              <a:spcAft>
                <a:spcPct val="0"/>
              </a:spcAft>
              <a:defRPr/>
            </a:pPr>
            <a:endParaRPr lang="zh-CN" altLang="en-US" sz="1000">
              <a:solidFill>
                <a:srgbClr val="FFFFFF"/>
              </a:solidFill>
              <a:ea typeface="宋体" pitchFamily="2" charset="-122"/>
            </a:endParaRPr>
          </a:p>
        </p:txBody>
      </p:sp>
      <p:sp>
        <p:nvSpPr>
          <p:cNvPr id="1264" name="Text Box 240"/>
          <p:cNvSpPr txBox="1">
            <a:spLocks noChangeArrowheads="1"/>
          </p:cNvSpPr>
          <p:nvPr/>
        </p:nvSpPr>
        <p:spPr bwMode="auto">
          <a:xfrm>
            <a:off x="9144000" y="1050925"/>
            <a:ext cx="1295400" cy="2225675"/>
          </a:xfrm>
          <a:prstGeom prst="rect">
            <a:avLst/>
          </a:prstGeom>
          <a:noFill/>
          <a:ln w="9525">
            <a:noFill/>
            <a:miter lim="800000"/>
            <a:headEnd/>
            <a:tailEnd/>
          </a:ln>
          <a:effectLst/>
        </p:spPr>
        <p:txBody>
          <a:bodyPr>
            <a:spAutoFit/>
          </a:bodyPr>
          <a:lstStyle/>
          <a:p>
            <a:pPr fontAlgn="base">
              <a:spcBef>
                <a:spcPct val="0"/>
              </a:spcBef>
              <a:spcAft>
                <a:spcPct val="0"/>
              </a:spcAft>
              <a:defRPr/>
            </a:pPr>
            <a:r>
              <a:rPr lang="en-US" altLang="zh-CN" sz="1000">
                <a:solidFill>
                  <a:srgbClr val="FFFFFF"/>
                </a:solidFill>
                <a:ea typeface="宋体" pitchFamily="2" charset="-122"/>
              </a:rPr>
              <a:t>The following nine groups of colors are an example of how our design colors can be used, please take note that you should only use one design color group per slide. </a:t>
            </a:r>
          </a:p>
          <a:p>
            <a:pPr fontAlgn="base">
              <a:spcBef>
                <a:spcPct val="0"/>
              </a:spcBef>
              <a:spcAft>
                <a:spcPct val="0"/>
              </a:spcAft>
              <a:defRPr/>
            </a:pPr>
            <a:r>
              <a:rPr lang="en-US" altLang="zh-CN" sz="1000">
                <a:solidFill>
                  <a:srgbClr val="FFFFFF"/>
                </a:solidFill>
                <a:ea typeface="宋体" pitchFamily="2" charset="-122"/>
              </a:rPr>
              <a:t> For specific usage details, refer to the “Typesetting Standard”.</a:t>
            </a: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hf sldNum="0" hdr="0" ftr="0"/>
  <p:txStyles>
    <p:titleStyle>
      <a:lvl1pPr algn="l" rtl="0" eaLnBrk="0" fontAlgn="base" hangingPunct="0">
        <a:spcBef>
          <a:spcPct val="0"/>
        </a:spcBef>
        <a:spcAft>
          <a:spcPct val="0"/>
        </a:spcAft>
        <a:defRPr sz="3400" b="1">
          <a:solidFill>
            <a:srgbClr val="990000"/>
          </a:solidFill>
          <a:latin typeface="+mj-lt"/>
          <a:ea typeface="+mj-ea"/>
          <a:cs typeface="+mj-cs"/>
        </a:defRPr>
      </a:lvl1pPr>
      <a:lvl2pPr algn="l" rtl="0" eaLnBrk="0" fontAlgn="base" hangingPunct="0">
        <a:spcBef>
          <a:spcPct val="0"/>
        </a:spcBef>
        <a:spcAft>
          <a:spcPct val="0"/>
        </a:spcAft>
        <a:defRPr sz="3400" b="1">
          <a:solidFill>
            <a:srgbClr val="990000"/>
          </a:solidFill>
          <a:latin typeface="Arial" charset="0"/>
        </a:defRPr>
      </a:lvl2pPr>
      <a:lvl3pPr algn="l" rtl="0" eaLnBrk="0" fontAlgn="base" hangingPunct="0">
        <a:spcBef>
          <a:spcPct val="0"/>
        </a:spcBef>
        <a:spcAft>
          <a:spcPct val="0"/>
        </a:spcAft>
        <a:defRPr sz="3400" b="1">
          <a:solidFill>
            <a:srgbClr val="990000"/>
          </a:solidFill>
          <a:latin typeface="Arial" charset="0"/>
        </a:defRPr>
      </a:lvl3pPr>
      <a:lvl4pPr algn="l" rtl="0" eaLnBrk="0" fontAlgn="base" hangingPunct="0">
        <a:spcBef>
          <a:spcPct val="0"/>
        </a:spcBef>
        <a:spcAft>
          <a:spcPct val="0"/>
        </a:spcAft>
        <a:defRPr sz="3400" b="1">
          <a:solidFill>
            <a:srgbClr val="990000"/>
          </a:solidFill>
          <a:latin typeface="Arial" charset="0"/>
        </a:defRPr>
      </a:lvl4pPr>
      <a:lvl5pPr algn="l" rtl="0" eaLnBrk="0" fontAlgn="base" hangingPunct="0">
        <a:spcBef>
          <a:spcPct val="0"/>
        </a:spcBef>
        <a:spcAft>
          <a:spcPct val="0"/>
        </a:spcAft>
        <a:defRPr sz="3400" b="1">
          <a:solidFill>
            <a:srgbClr val="990000"/>
          </a:solidFill>
          <a:latin typeface="Arial" charset="0"/>
        </a:defRPr>
      </a:lvl5pPr>
      <a:lvl6pPr marL="457200" algn="l" rtl="0" fontAlgn="base">
        <a:spcBef>
          <a:spcPct val="0"/>
        </a:spcBef>
        <a:spcAft>
          <a:spcPct val="0"/>
        </a:spcAft>
        <a:defRPr sz="3400" b="1">
          <a:solidFill>
            <a:srgbClr val="990000"/>
          </a:solidFill>
          <a:latin typeface="Arial" charset="0"/>
        </a:defRPr>
      </a:lvl6pPr>
      <a:lvl7pPr marL="914400" algn="l" rtl="0" fontAlgn="base">
        <a:spcBef>
          <a:spcPct val="0"/>
        </a:spcBef>
        <a:spcAft>
          <a:spcPct val="0"/>
        </a:spcAft>
        <a:defRPr sz="3400" b="1">
          <a:solidFill>
            <a:srgbClr val="990000"/>
          </a:solidFill>
          <a:latin typeface="Arial" charset="0"/>
        </a:defRPr>
      </a:lvl7pPr>
      <a:lvl8pPr marL="1371600" algn="l" rtl="0" fontAlgn="base">
        <a:spcBef>
          <a:spcPct val="0"/>
        </a:spcBef>
        <a:spcAft>
          <a:spcPct val="0"/>
        </a:spcAft>
        <a:defRPr sz="3400" b="1">
          <a:solidFill>
            <a:srgbClr val="990000"/>
          </a:solidFill>
          <a:latin typeface="Arial" charset="0"/>
        </a:defRPr>
      </a:lvl8pPr>
      <a:lvl9pPr marL="1828800" algn="l" rtl="0" fontAlgn="base">
        <a:spcBef>
          <a:spcPct val="0"/>
        </a:spcBef>
        <a:spcAft>
          <a:spcPct val="0"/>
        </a:spcAft>
        <a:defRPr sz="3400" b="1">
          <a:solidFill>
            <a:srgbClr val="990000"/>
          </a:solidFill>
          <a:latin typeface="Arial" charset="0"/>
        </a:defRPr>
      </a:lvl9pPr>
    </p:titleStyle>
    <p:bodyStyle>
      <a:lvl1pPr marL="342900" indent="-342900" algn="l" rtl="0" eaLnBrk="0" fontAlgn="base" hangingPunct="0">
        <a:spcBef>
          <a:spcPct val="20000"/>
        </a:spcBef>
        <a:spcAft>
          <a:spcPct val="0"/>
        </a:spcAft>
        <a:buClr>
          <a:schemeClr val="tx1"/>
        </a:buClr>
        <a:buChar char="•"/>
        <a:defRPr sz="2000" b="1">
          <a:solidFill>
            <a:schemeClr val="bg2"/>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a:solidFill>
            <a:schemeClr val="bg2"/>
          </a:solidFill>
          <a:latin typeface="+mn-lt"/>
        </a:defRPr>
      </a:lvl2pPr>
      <a:lvl3pPr marL="1143000" indent="-228600" algn="l" rtl="0" eaLnBrk="0" fontAlgn="base" hangingPunct="0">
        <a:spcBef>
          <a:spcPct val="20000"/>
        </a:spcBef>
        <a:spcAft>
          <a:spcPct val="0"/>
        </a:spcAft>
        <a:buSzPct val="60000"/>
        <a:buFont typeface="Wingdings" pitchFamily="2" charset="2"/>
        <a:buChar char="q"/>
        <a:defRPr sz="1600">
          <a:solidFill>
            <a:schemeClr val="bg2"/>
          </a:solidFill>
          <a:latin typeface="+mn-lt"/>
        </a:defRPr>
      </a:lvl3pPr>
      <a:lvl4pPr marL="1600200" indent="-228600" algn="l" rtl="0" eaLnBrk="0" fontAlgn="base" hangingPunct="0">
        <a:spcBef>
          <a:spcPct val="20000"/>
        </a:spcBef>
        <a:spcAft>
          <a:spcPct val="0"/>
        </a:spcAft>
        <a:buChar char="–"/>
        <a:defRPr sz="1400">
          <a:solidFill>
            <a:schemeClr val="bg2"/>
          </a:solidFill>
          <a:latin typeface="+mn-lt"/>
        </a:defRPr>
      </a:lvl4pPr>
      <a:lvl5pPr marL="2057400" indent="-228600" algn="l" rtl="0" eaLnBrk="0" fontAlgn="base" hangingPunct="0">
        <a:spcBef>
          <a:spcPct val="20000"/>
        </a:spcBef>
        <a:spcAft>
          <a:spcPct val="0"/>
        </a:spcAft>
        <a:buFont typeface="Verdana" pitchFamily="34" charset="0"/>
        <a:buChar char="›"/>
        <a:defRPr sz="1200">
          <a:solidFill>
            <a:schemeClr val="bg2"/>
          </a:solidFill>
          <a:latin typeface="+mn-lt"/>
        </a:defRPr>
      </a:lvl5pPr>
      <a:lvl6pPr marL="2514600" indent="-228600" algn="l" rtl="0" fontAlgn="base">
        <a:spcBef>
          <a:spcPct val="20000"/>
        </a:spcBef>
        <a:spcAft>
          <a:spcPct val="0"/>
        </a:spcAft>
        <a:buFont typeface="Verdana" pitchFamily="34" charset="0"/>
        <a:buChar char="›"/>
        <a:defRPr sz="1200">
          <a:solidFill>
            <a:schemeClr val="bg2"/>
          </a:solidFill>
          <a:latin typeface="+mn-lt"/>
        </a:defRPr>
      </a:lvl6pPr>
      <a:lvl7pPr marL="2971800" indent="-228600" algn="l" rtl="0" fontAlgn="base">
        <a:spcBef>
          <a:spcPct val="20000"/>
        </a:spcBef>
        <a:spcAft>
          <a:spcPct val="0"/>
        </a:spcAft>
        <a:buFont typeface="Verdana" pitchFamily="34" charset="0"/>
        <a:buChar char="›"/>
        <a:defRPr sz="1200">
          <a:solidFill>
            <a:schemeClr val="bg2"/>
          </a:solidFill>
          <a:latin typeface="+mn-lt"/>
        </a:defRPr>
      </a:lvl7pPr>
      <a:lvl8pPr marL="3429000" indent="-228600" algn="l" rtl="0" fontAlgn="base">
        <a:spcBef>
          <a:spcPct val="20000"/>
        </a:spcBef>
        <a:spcAft>
          <a:spcPct val="0"/>
        </a:spcAft>
        <a:buFont typeface="Verdana" pitchFamily="34" charset="0"/>
        <a:buChar char="›"/>
        <a:defRPr sz="1200">
          <a:solidFill>
            <a:schemeClr val="bg2"/>
          </a:solidFill>
          <a:latin typeface="+mn-lt"/>
        </a:defRPr>
      </a:lvl8pPr>
      <a:lvl9pPr marL="3886200" indent="-228600" algn="l" rtl="0" fontAlgn="base">
        <a:spcBef>
          <a:spcPct val="20000"/>
        </a:spcBef>
        <a:spcAft>
          <a:spcPct val="0"/>
        </a:spcAft>
        <a:buFont typeface="Verdana" pitchFamily="34" charset="0"/>
        <a:buChar char="›"/>
        <a:defRPr sz="1200">
          <a:solidFill>
            <a:schemeClr val="bg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 descr="5"/>
          <p:cNvPicPr>
            <a:picLocks noChangeAspect="1" noChangeArrowheads="1"/>
          </p:cNvPicPr>
          <p:nvPr/>
        </p:nvPicPr>
        <p:blipFill>
          <a:blip r:embed="rId13" cstate="print"/>
          <a:srcRect/>
          <a:stretch>
            <a:fillRect/>
          </a:stretch>
        </p:blipFill>
        <p:spPr bwMode="auto">
          <a:xfrm>
            <a:off x="-1588" y="5856288"/>
            <a:ext cx="9144001" cy="1001712"/>
          </a:xfrm>
          <a:prstGeom prst="rect">
            <a:avLst/>
          </a:prstGeom>
          <a:noFill/>
          <a:ln w="9525">
            <a:noFill/>
            <a:miter lim="800000"/>
            <a:headEnd/>
            <a:tailEnd/>
          </a:ln>
        </p:spPr>
      </p:pic>
      <p:sp>
        <p:nvSpPr>
          <p:cNvPr id="6152" name="Text Box 8"/>
          <p:cNvSpPr txBox="1">
            <a:spLocks noChangeArrowheads="1"/>
          </p:cNvSpPr>
          <p:nvPr/>
        </p:nvSpPr>
        <p:spPr bwMode="auto">
          <a:xfrm>
            <a:off x="3224213" y="2674938"/>
            <a:ext cx="2779712" cy="752475"/>
          </a:xfrm>
          <a:prstGeom prst="rect">
            <a:avLst/>
          </a:prstGeom>
          <a:noFill/>
          <a:ln w="9525">
            <a:noFill/>
            <a:miter lim="800000"/>
            <a:headEnd/>
            <a:tailEnd/>
          </a:ln>
        </p:spPr>
        <p:txBody>
          <a:bodyPr wrap="none" lIns="83448" tIns="41724" rIns="83448" bIns="41724">
            <a:spAutoFit/>
          </a:bodyPr>
          <a:lstStyle/>
          <a:p>
            <a:pPr defTabSz="835025" eaLnBrk="0" fontAlgn="base" hangingPunct="0">
              <a:spcBef>
                <a:spcPct val="0"/>
              </a:spcBef>
              <a:spcAft>
                <a:spcPct val="0"/>
              </a:spcAft>
              <a:defRPr/>
            </a:pPr>
            <a:r>
              <a:rPr lang="en-US" altLang="zh-CN" sz="4400">
                <a:solidFill>
                  <a:srgbClr val="990000"/>
                </a:solidFill>
                <a:ea typeface="MS PGothic" pitchFamily="34" charset="-128"/>
              </a:rPr>
              <a:t>Thank you</a:t>
            </a:r>
          </a:p>
        </p:txBody>
      </p:sp>
      <p:sp>
        <p:nvSpPr>
          <p:cNvPr id="6153" name="Text Box 9"/>
          <p:cNvSpPr txBox="1">
            <a:spLocks noChangeArrowheads="1"/>
          </p:cNvSpPr>
          <p:nvPr/>
        </p:nvSpPr>
        <p:spPr bwMode="auto">
          <a:xfrm>
            <a:off x="3265488" y="3435350"/>
            <a:ext cx="2738437" cy="479425"/>
          </a:xfrm>
          <a:prstGeom prst="rect">
            <a:avLst/>
          </a:prstGeom>
          <a:noFill/>
          <a:ln w="9525">
            <a:noFill/>
            <a:miter lim="800000"/>
            <a:headEnd/>
            <a:tailEnd/>
          </a:ln>
        </p:spPr>
        <p:txBody>
          <a:bodyPr wrap="none" lIns="83448" tIns="41724" rIns="83448" bIns="41724">
            <a:spAutoFit/>
          </a:bodyPr>
          <a:lstStyle/>
          <a:p>
            <a:pPr defTabSz="835025" eaLnBrk="0" fontAlgn="base" hangingPunct="0">
              <a:spcBef>
                <a:spcPct val="0"/>
              </a:spcBef>
              <a:spcAft>
                <a:spcPct val="0"/>
              </a:spcAft>
              <a:defRPr/>
            </a:pPr>
            <a:r>
              <a:rPr lang="en-US" altLang="zh-CN" sz="2600">
                <a:solidFill>
                  <a:srgbClr val="666666"/>
                </a:solidFill>
                <a:ea typeface="MS PGothic" pitchFamily="34" charset="-128"/>
              </a:rPr>
              <a:t>www.huawei.com</a:t>
            </a:r>
            <a:endParaRPr lang="en-US" altLang="zh-CN" sz="2100">
              <a:solidFill>
                <a:srgbClr val="990000"/>
              </a:solidFill>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7288" name="Rectangle 8"/>
          <p:cNvSpPr>
            <a:spLocks noChangeArrowheads="1"/>
          </p:cNvSpPr>
          <p:nvPr/>
        </p:nvSpPr>
        <p:spPr bwMode="auto">
          <a:xfrm>
            <a:off x="0" y="0"/>
            <a:ext cx="9144000" cy="6858000"/>
          </a:xfrm>
          <a:prstGeom prst="rect">
            <a:avLst/>
          </a:prstGeom>
          <a:solidFill>
            <a:srgbClr val="DDDDDD"/>
          </a:solidFill>
          <a:ln w="9525" algn="ctr">
            <a:noFill/>
            <a:miter lim="800000"/>
            <a:headEnd/>
            <a:tailEnd/>
          </a:ln>
          <a:effectLst/>
        </p:spPr>
        <p:txBody>
          <a:bodyPr wrap="none" lIns="91425" tIns="45712" rIns="91425" bIns="45712" anchor="ctr">
            <a:spAutoFit/>
          </a:bodyPr>
          <a:lstStyle/>
          <a:p>
            <a:pPr fontAlgn="base">
              <a:spcBef>
                <a:spcPct val="0"/>
              </a:spcBef>
              <a:spcAft>
                <a:spcPct val="0"/>
              </a:spcAft>
              <a:defRPr/>
            </a:pPr>
            <a:endParaRPr lang="zh-CN" altLang="en-US" sz="2000">
              <a:solidFill>
                <a:srgbClr val="000000"/>
              </a:solidFill>
              <a:latin typeface="FrutigerNext LT Regular" pitchFamily="34" charset="0"/>
            </a:endParaRPr>
          </a:p>
        </p:txBody>
      </p:sp>
      <p:sp>
        <p:nvSpPr>
          <p:cNvPr id="5123" name="Rectangle 2"/>
          <p:cNvSpPr>
            <a:spLocks noGrp="1" noChangeArrowheads="1"/>
          </p:cNvSpPr>
          <p:nvPr>
            <p:ph type="title"/>
          </p:nvPr>
        </p:nvSpPr>
        <p:spPr bwMode="auto">
          <a:xfrm>
            <a:off x="652463" y="638175"/>
            <a:ext cx="7929562" cy="869950"/>
          </a:xfrm>
          <a:prstGeom prst="rect">
            <a:avLst/>
          </a:prstGeom>
          <a:noFill/>
          <a:ln w="9525">
            <a:noFill/>
            <a:miter lim="800000"/>
            <a:headEnd/>
            <a:tailEnd/>
          </a:ln>
        </p:spPr>
        <p:txBody>
          <a:bodyPr vert="horz" wrap="square" lIns="80152" tIns="40076" rIns="80152" bIns="40076" numCol="1" anchor="ctr" anchorCtr="0" compatLnSpc="1">
            <a:prstTxWarp prst="textNoShape">
              <a:avLst/>
            </a:prstTxWarp>
          </a:bodyPr>
          <a:lstStyle/>
          <a:p>
            <a:pPr lvl="0"/>
            <a:r>
              <a:rPr lang="zh-CN" altLang="en-US" smtClean="0"/>
              <a:t>单击此处编辑母版标题样式</a:t>
            </a:r>
          </a:p>
        </p:txBody>
      </p:sp>
      <p:sp>
        <p:nvSpPr>
          <p:cNvPr id="5124" name="Rectangle 3"/>
          <p:cNvSpPr>
            <a:spLocks noGrp="1" noChangeArrowheads="1"/>
          </p:cNvSpPr>
          <p:nvPr>
            <p:ph type="body" idx="1"/>
          </p:nvPr>
        </p:nvSpPr>
        <p:spPr bwMode="auto">
          <a:xfrm>
            <a:off x="652463" y="1641475"/>
            <a:ext cx="7929562"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7287" name="Rectangle 7"/>
          <p:cNvSpPr>
            <a:spLocks noChangeArrowheads="1"/>
          </p:cNvSpPr>
          <p:nvPr/>
        </p:nvSpPr>
        <p:spPr bwMode="auto">
          <a:xfrm>
            <a:off x="-1844675" y="898525"/>
            <a:ext cx="1844675" cy="5308600"/>
          </a:xfrm>
          <a:prstGeom prst="rect">
            <a:avLst/>
          </a:prstGeom>
          <a:noFill/>
          <a:ln w="9525">
            <a:noFill/>
            <a:miter lim="800000"/>
            <a:headEnd/>
            <a:tailEnd/>
          </a:ln>
          <a:effectLst/>
        </p:spPr>
        <p:txBody>
          <a:bodyPr lIns="80124" tIns="40063" rIns="80124" bIns="40063"/>
          <a:lstStyle/>
          <a:p>
            <a:pPr marL="300038" indent="-300038" algn="r" defTabSz="801688" fontAlgn="base">
              <a:lnSpc>
                <a:spcPct val="125000"/>
              </a:lnSpc>
              <a:spcBef>
                <a:spcPct val="0"/>
              </a:spcBef>
              <a:spcAft>
                <a:spcPct val="0"/>
              </a:spcAft>
              <a:defRPr/>
            </a:pPr>
            <a:r>
              <a:rPr lang="zh-CN" altLang="en-US" sz="1100">
                <a:solidFill>
                  <a:srgbClr val="000000"/>
                </a:solidFill>
              </a:rPr>
              <a:t>英文目录标题</a:t>
            </a:r>
            <a:r>
              <a:rPr lang="en-US" altLang="zh-CN" sz="1100">
                <a:solidFill>
                  <a:srgbClr val="000000"/>
                </a:solidFill>
              </a:rPr>
              <a:t>:35-40pt  </a:t>
            </a:r>
            <a:endParaRPr lang="zh-CN" altLang="en-US" sz="1100">
              <a:solidFill>
                <a:srgbClr val="000000"/>
              </a:solidFill>
            </a:endParaRPr>
          </a:p>
          <a:p>
            <a:pPr marL="300038" indent="-300038" algn="r" defTabSz="801688" fontAlgn="base">
              <a:lnSpc>
                <a:spcPct val="125000"/>
              </a:lnSpc>
              <a:spcBef>
                <a:spcPct val="0"/>
              </a:spcBef>
              <a:spcAft>
                <a:spcPct val="0"/>
              </a:spcAft>
              <a:defRPr/>
            </a:pPr>
            <a:r>
              <a:rPr lang="zh-CN" altLang="en-US" sz="1100">
                <a:solidFill>
                  <a:srgbClr val="000000"/>
                </a:solidFill>
              </a:rPr>
              <a:t>颜色</a:t>
            </a:r>
            <a:r>
              <a:rPr lang="en-US" altLang="zh-CN" sz="1100">
                <a:solidFill>
                  <a:srgbClr val="000000"/>
                </a:solidFill>
              </a:rPr>
              <a:t>: R153 G0 B0</a:t>
            </a:r>
          </a:p>
          <a:p>
            <a:pPr marL="300038" indent="-300038" algn="r" defTabSz="801688" fontAlgn="base">
              <a:lnSpc>
                <a:spcPct val="125000"/>
              </a:lnSpc>
              <a:spcBef>
                <a:spcPct val="0"/>
              </a:spcBef>
              <a:spcAft>
                <a:spcPct val="0"/>
              </a:spcAft>
              <a:defRPr/>
            </a:pPr>
            <a:r>
              <a:rPr lang="zh-CN" altLang="en-US" sz="1100">
                <a:solidFill>
                  <a:srgbClr val="000000"/>
                </a:solidFill>
              </a:rPr>
              <a:t>内部使用字体 </a:t>
            </a:r>
            <a:r>
              <a:rPr lang="en-US" altLang="zh-CN" sz="1100">
                <a:solidFill>
                  <a:srgbClr val="000000"/>
                </a:solidFill>
              </a:rPr>
              <a:t>:</a:t>
            </a:r>
          </a:p>
          <a:p>
            <a:pPr marL="300038" indent="-300038" algn="r" defTabSz="801688" fontAlgn="base">
              <a:lnSpc>
                <a:spcPct val="125000"/>
              </a:lnSpc>
              <a:spcBef>
                <a:spcPct val="0"/>
              </a:spcBef>
              <a:spcAft>
                <a:spcPct val="0"/>
              </a:spcAft>
              <a:defRPr/>
            </a:pPr>
            <a:r>
              <a:rPr lang="en-US" altLang="zh-CN" sz="1100">
                <a:solidFill>
                  <a:srgbClr val="000000"/>
                </a:solidFill>
              </a:rPr>
              <a:t>FrutigerNext LT Medium</a:t>
            </a:r>
          </a:p>
          <a:p>
            <a:pPr marL="300038" indent="-300038" algn="r" defTabSz="801688" fontAlgn="base">
              <a:lnSpc>
                <a:spcPct val="125000"/>
              </a:lnSpc>
              <a:spcBef>
                <a:spcPct val="0"/>
              </a:spcBef>
              <a:spcAft>
                <a:spcPct val="0"/>
              </a:spcAft>
              <a:defRPr/>
            </a:pPr>
            <a:r>
              <a:rPr lang="zh-CN" altLang="en-US" sz="1100">
                <a:solidFill>
                  <a:srgbClr val="000000"/>
                </a:solidFill>
              </a:rPr>
              <a:t>外部使用字体 </a:t>
            </a:r>
            <a:r>
              <a:rPr lang="en-US" altLang="zh-CN" sz="1100">
                <a:solidFill>
                  <a:srgbClr val="000000"/>
                </a:solidFill>
              </a:rPr>
              <a:t>: Arial</a:t>
            </a:r>
          </a:p>
          <a:p>
            <a:pPr marL="300038" indent="-300038" algn="r" defTabSz="801688" fontAlgn="base">
              <a:lnSpc>
                <a:spcPct val="125000"/>
              </a:lnSpc>
              <a:spcBef>
                <a:spcPct val="0"/>
              </a:spcBef>
              <a:spcAft>
                <a:spcPct val="0"/>
              </a:spcAft>
              <a:defRPr/>
            </a:pPr>
            <a:endParaRPr lang="en-US" altLang="zh-CN" sz="1100">
              <a:solidFill>
                <a:srgbClr val="000000"/>
              </a:solidFill>
            </a:endParaRPr>
          </a:p>
          <a:p>
            <a:pPr marL="300038" indent="-300038" algn="r" defTabSz="801688" fontAlgn="base">
              <a:lnSpc>
                <a:spcPct val="125000"/>
              </a:lnSpc>
              <a:spcBef>
                <a:spcPct val="0"/>
              </a:spcBef>
              <a:spcAft>
                <a:spcPct val="0"/>
              </a:spcAft>
              <a:defRPr/>
            </a:pPr>
            <a:r>
              <a:rPr lang="zh-CN" altLang="en-US" sz="1100">
                <a:solidFill>
                  <a:srgbClr val="000000"/>
                </a:solidFill>
              </a:rPr>
              <a:t>中文目录标题</a:t>
            </a:r>
            <a:r>
              <a:rPr lang="en-US" altLang="zh-CN" sz="1100">
                <a:solidFill>
                  <a:srgbClr val="000000"/>
                </a:solidFill>
              </a:rPr>
              <a:t>:35-40pt  </a:t>
            </a:r>
            <a:endParaRPr lang="zh-CN" altLang="en-US" sz="1100">
              <a:solidFill>
                <a:srgbClr val="000000"/>
              </a:solidFill>
            </a:endParaRPr>
          </a:p>
          <a:p>
            <a:pPr marL="300038" indent="-300038" algn="r" defTabSz="801688" fontAlgn="base">
              <a:lnSpc>
                <a:spcPct val="125000"/>
              </a:lnSpc>
              <a:spcBef>
                <a:spcPct val="0"/>
              </a:spcBef>
              <a:spcAft>
                <a:spcPct val="0"/>
              </a:spcAft>
              <a:defRPr/>
            </a:pPr>
            <a:r>
              <a:rPr lang="zh-CN" altLang="en-US" sz="1100">
                <a:solidFill>
                  <a:srgbClr val="000000"/>
                </a:solidFill>
              </a:rPr>
              <a:t>颜色</a:t>
            </a:r>
            <a:r>
              <a:rPr lang="en-US" altLang="zh-CN" sz="1100">
                <a:solidFill>
                  <a:srgbClr val="000000"/>
                </a:solidFill>
              </a:rPr>
              <a:t>: R153 G0 B0</a:t>
            </a:r>
          </a:p>
          <a:p>
            <a:pPr marL="300038" indent="-300038" algn="r" defTabSz="801688" fontAlgn="base">
              <a:lnSpc>
                <a:spcPct val="125000"/>
              </a:lnSpc>
              <a:spcBef>
                <a:spcPct val="0"/>
              </a:spcBef>
              <a:spcAft>
                <a:spcPct val="0"/>
              </a:spcAft>
              <a:defRPr/>
            </a:pPr>
            <a:r>
              <a:rPr lang="zh-CN" altLang="en-US" sz="1100">
                <a:solidFill>
                  <a:srgbClr val="000000"/>
                </a:solidFill>
              </a:rPr>
              <a:t>字体</a:t>
            </a:r>
            <a:r>
              <a:rPr lang="en-US" altLang="zh-CN" sz="1100">
                <a:solidFill>
                  <a:srgbClr val="000000"/>
                </a:solidFill>
              </a:rPr>
              <a:t>:</a:t>
            </a:r>
            <a:r>
              <a:rPr lang="zh-CN" altLang="en-US" sz="1100">
                <a:solidFill>
                  <a:srgbClr val="000000"/>
                </a:solidFill>
              </a:rPr>
              <a:t>黑体</a:t>
            </a:r>
          </a:p>
          <a:p>
            <a:pPr marL="300038" indent="-300038" algn="r" defTabSz="801688" fontAlgn="base">
              <a:lnSpc>
                <a:spcPct val="125000"/>
              </a:lnSpc>
              <a:spcBef>
                <a:spcPct val="0"/>
              </a:spcBef>
              <a:spcAft>
                <a:spcPct val="0"/>
              </a:spcAft>
              <a:defRPr/>
            </a:pPr>
            <a:endParaRPr lang="zh-CN" altLang="en-US" sz="1100">
              <a:solidFill>
                <a:srgbClr val="000000"/>
              </a:solidFill>
            </a:endParaRPr>
          </a:p>
          <a:p>
            <a:pPr marL="300038" indent="-300038" algn="r" defTabSz="801688" fontAlgn="base">
              <a:lnSpc>
                <a:spcPct val="125000"/>
              </a:lnSpc>
              <a:spcBef>
                <a:spcPct val="0"/>
              </a:spcBef>
              <a:spcAft>
                <a:spcPct val="0"/>
              </a:spcAft>
              <a:defRPr/>
            </a:pPr>
            <a:endParaRPr lang="zh-CN" altLang="en-US" sz="1100">
              <a:solidFill>
                <a:srgbClr val="000000"/>
              </a:solidFill>
            </a:endParaRPr>
          </a:p>
          <a:p>
            <a:pPr marL="300038" indent="-300038" algn="r" defTabSz="801688" fontAlgn="base">
              <a:lnSpc>
                <a:spcPct val="125000"/>
              </a:lnSpc>
              <a:spcBef>
                <a:spcPct val="0"/>
              </a:spcBef>
              <a:spcAft>
                <a:spcPct val="0"/>
              </a:spcAft>
              <a:defRPr/>
            </a:pPr>
            <a:r>
              <a:rPr lang="zh-CN" altLang="en-US" sz="1100">
                <a:solidFill>
                  <a:srgbClr val="000000"/>
                </a:solidFill>
              </a:rPr>
              <a:t>英文目录正文</a:t>
            </a:r>
            <a:r>
              <a:rPr lang="en-US" altLang="zh-CN" sz="1100">
                <a:solidFill>
                  <a:srgbClr val="000000"/>
                </a:solidFill>
              </a:rPr>
              <a:t>:28-30pt</a:t>
            </a:r>
          </a:p>
          <a:p>
            <a:pPr marL="300038" indent="-300038" algn="r" defTabSz="801688" fontAlgn="base">
              <a:lnSpc>
                <a:spcPct val="125000"/>
              </a:lnSpc>
              <a:spcBef>
                <a:spcPct val="0"/>
              </a:spcBef>
              <a:spcAft>
                <a:spcPct val="0"/>
              </a:spcAft>
              <a:defRPr/>
            </a:pPr>
            <a:r>
              <a:rPr lang="zh-CN" altLang="en-US" sz="1100">
                <a:solidFill>
                  <a:srgbClr val="000000"/>
                </a:solidFill>
              </a:rPr>
              <a:t>子目录 </a:t>
            </a:r>
            <a:r>
              <a:rPr lang="en-US" altLang="zh-CN" sz="1100">
                <a:solidFill>
                  <a:srgbClr val="000000"/>
                </a:solidFill>
              </a:rPr>
              <a:t>(2-5</a:t>
            </a:r>
            <a:r>
              <a:rPr lang="zh-CN" altLang="en-US" sz="1100">
                <a:solidFill>
                  <a:srgbClr val="000000"/>
                </a:solidFill>
              </a:rPr>
              <a:t>级</a:t>
            </a:r>
            <a:r>
              <a:rPr lang="en-US" altLang="zh-CN" sz="1100">
                <a:solidFill>
                  <a:srgbClr val="000000"/>
                </a:solidFill>
              </a:rPr>
              <a:t>) :20-30pt  </a:t>
            </a:r>
          </a:p>
          <a:p>
            <a:pPr marL="300038" indent="-300038" algn="r" defTabSz="801688" fontAlgn="base">
              <a:lnSpc>
                <a:spcPct val="125000"/>
              </a:lnSpc>
              <a:spcBef>
                <a:spcPct val="0"/>
              </a:spcBef>
              <a:spcAft>
                <a:spcPct val="0"/>
              </a:spcAft>
              <a:defRPr/>
            </a:pPr>
            <a:r>
              <a:rPr lang="zh-CN" altLang="en-US" sz="1100">
                <a:solidFill>
                  <a:srgbClr val="000000"/>
                </a:solidFill>
              </a:rPr>
              <a:t>颜色</a:t>
            </a:r>
            <a:r>
              <a:rPr lang="en-US" altLang="zh-CN" sz="1100">
                <a:solidFill>
                  <a:srgbClr val="000000"/>
                </a:solidFill>
              </a:rPr>
              <a:t>:</a:t>
            </a:r>
            <a:r>
              <a:rPr lang="zh-CN" altLang="en-US" sz="1100">
                <a:solidFill>
                  <a:srgbClr val="000000"/>
                </a:solidFill>
              </a:rPr>
              <a:t>黑色</a:t>
            </a:r>
          </a:p>
          <a:p>
            <a:pPr marL="300038" indent="-300038" algn="r" defTabSz="801688" fontAlgn="base">
              <a:lnSpc>
                <a:spcPct val="125000"/>
              </a:lnSpc>
              <a:spcBef>
                <a:spcPct val="0"/>
              </a:spcBef>
              <a:spcAft>
                <a:spcPct val="0"/>
              </a:spcAft>
              <a:defRPr/>
            </a:pPr>
            <a:r>
              <a:rPr lang="zh-CN" altLang="en-US" sz="1100">
                <a:solidFill>
                  <a:srgbClr val="000000"/>
                </a:solidFill>
              </a:rPr>
              <a:t>内部使用字体 </a:t>
            </a:r>
            <a:r>
              <a:rPr lang="en-US" altLang="zh-CN" sz="1100">
                <a:solidFill>
                  <a:srgbClr val="000000"/>
                </a:solidFill>
              </a:rPr>
              <a:t>:</a:t>
            </a:r>
          </a:p>
          <a:p>
            <a:pPr marL="300038" indent="-300038" algn="r" defTabSz="801688" fontAlgn="base">
              <a:lnSpc>
                <a:spcPct val="125000"/>
              </a:lnSpc>
              <a:spcBef>
                <a:spcPct val="0"/>
              </a:spcBef>
              <a:spcAft>
                <a:spcPct val="0"/>
              </a:spcAft>
              <a:defRPr/>
            </a:pPr>
            <a:r>
              <a:rPr lang="en-US" altLang="zh-CN" sz="1100">
                <a:solidFill>
                  <a:srgbClr val="000000"/>
                </a:solidFill>
              </a:rPr>
              <a:t>FrutigerNext LT Regular</a:t>
            </a:r>
          </a:p>
          <a:p>
            <a:pPr marL="300038" indent="-300038" algn="r" defTabSz="801688" fontAlgn="base">
              <a:lnSpc>
                <a:spcPct val="125000"/>
              </a:lnSpc>
              <a:spcBef>
                <a:spcPct val="0"/>
              </a:spcBef>
              <a:spcAft>
                <a:spcPct val="0"/>
              </a:spcAft>
              <a:defRPr/>
            </a:pPr>
            <a:r>
              <a:rPr lang="zh-CN" altLang="en-US" sz="1100">
                <a:solidFill>
                  <a:srgbClr val="000000"/>
                </a:solidFill>
              </a:rPr>
              <a:t>外部使用字体 </a:t>
            </a:r>
            <a:r>
              <a:rPr lang="en-US" altLang="zh-CN" sz="1100">
                <a:solidFill>
                  <a:srgbClr val="000000"/>
                </a:solidFill>
              </a:rPr>
              <a:t>: Arial</a:t>
            </a:r>
          </a:p>
          <a:p>
            <a:pPr marL="300038" indent="-300038" algn="r" defTabSz="801688" fontAlgn="base">
              <a:lnSpc>
                <a:spcPct val="125000"/>
              </a:lnSpc>
              <a:spcBef>
                <a:spcPct val="0"/>
              </a:spcBef>
              <a:spcAft>
                <a:spcPct val="0"/>
              </a:spcAft>
              <a:defRPr/>
            </a:pPr>
            <a:endParaRPr lang="en-US" altLang="zh-CN" sz="1100">
              <a:solidFill>
                <a:srgbClr val="000000"/>
              </a:solidFill>
            </a:endParaRPr>
          </a:p>
          <a:p>
            <a:pPr marL="300038" indent="-300038" algn="r" defTabSz="801688" fontAlgn="base">
              <a:lnSpc>
                <a:spcPct val="125000"/>
              </a:lnSpc>
              <a:spcBef>
                <a:spcPct val="0"/>
              </a:spcBef>
              <a:spcAft>
                <a:spcPct val="0"/>
              </a:spcAft>
              <a:defRPr/>
            </a:pPr>
            <a:r>
              <a:rPr lang="zh-CN" altLang="en-US" sz="1100">
                <a:solidFill>
                  <a:srgbClr val="000000"/>
                </a:solidFill>
              </a:rPr>
              <a:t>中文目录正文</a:t>
            </a:r>
            <a:r>
              <a:rPr lang="en-US" altLang="zh-CN" sz="1100">
                <a:solidFill>
                  <a:srgbClr val="000000"/>
                </a:solidFill>
              </a:rPr>
              <a:t>:28-30pt</a:t>
            </a:r>
          </a:p>
          <a:p>
            <a:pPr marL="300038" indent="-300038" algn="r" defTabSz="801688" fontAlgn="base">
              <a:lnSpc>
                <a:spcPct val="125000"/>
              </a:lnSpc>
              <a:spcBef>
                <a:spcPct val="0"/>
              </a:spcBef>
              <a:spcAft>
                <a:spcPct val="0"/>
              </a:spcAft>
              <a:defRPr/>
            </a:pPr>
            <a:r>
              <a:rPr lang="zh-CN" altLang="en-US" sz="1100">
                <a:solidFill>
                  <a:srgbClr val="000000"/>
                </a:solidFill>
              </a:rPr>
              <a:t>子目录</a:t>
            </a:r>
            <a:r>
              <a:rPr lang="en-US" altLang="zh-CN" sz="1100">
                <a:solidFill>
                  <a:srgbClr val="000000"/>
                </a:solidFill>
              </a:rPr>
              <a:t>(2-5</a:t>
            </a:r>
            <a:r>
              <a:rPr lang="zh-CN" altLang="en-US" sz="1100">
                <a:solidFill>
                  <a:srgbClr val="000000"/>
                </a:solidFill>
              </a:rPr>
              <a:t>级</a:t>
            </a:r>
            <a:r>
              <a:rPr lang="en-US" altLang="zh-CN" sz="1100">
                <a:solidFill>
                  <a:srgbClr val="000000"/>
                </a:solidFill>
              </a:rPr>
              <a:t>):20-30pt </a:t>
            </a:r>
            <a:endParaRPr lang="zh-CN" altLang="en-US" sz="1100">
              <a:solidFill>
                <a:srgbClr val="000000"/>
              </a:solidFill>
            </a:endParaRPr>
          </a:p>
          <a:p>
            <a:pPr marL="300038" indent="-300038" algn="r" defTabSz="801688" fontAlgn="base">
              <a:lnSpc>
                <a:spcPct val="125000"/>
              </a:lnSpc>
              <a:spcBef>
                <a:spcPct val="0"/>
              </a:spcBef>
              <a:spcAft>
                <a:spcPct val="0"/>
              </a:spcAft>
              <a:defRPr/>
            </a:pPr>
            <a:r>
              <a:rPr lang="zh-CN" altLang="en-US" sz="1100">
                <a:solidFill>
                  <a:srgbClr val="000000"/>
                </a:solidFill>
              </a:rPr>
              <a:t>颜色</a:t>
            </a:r>
            <a:r>
              <a:rPr lang="en-US" altLang="zh-CN" sz="1100">
                <a:solidFill>
                  <a:srgbClr val="000000"/>
                </a:solidFill>
              </a:rPr>
              <a:t>:</a:t>
            </a:r>
            <a:r>
              <a:rPr lang="zh-CN" altLang="en-US" sz="1100">
                <a:solidFill>
                  <a:srgbClr val="000000"/>
                </a:solidFill>
              </a:rPr>
              <a:t>黑色</a:t>
            </a:r>
          </a:p>
          <a:p>
            <a:pPr marL="300038" indent="-300038" algn="r" defTabSz="801688" fontAlgn="base">
              <a:lnSpc>
                <a:spcPct val="125000"/>
              </a:lnSpc>
              <a:spcBef>
                <a:spcPct val="0"/>
              </a:spcBef>
              <a:spcAft>
                <a:spcPct val="0"/>
              </a:spcAft>
              <a:defRPr/>
            </a:pPr>
            <a:r>
              <a:rPr lang="zh-CN" altLang="en-US" sz="1100">
                <a:solidFill>
                  <a:srgbClr val="000000"/>
                </a:solidFill>
              </a:rPr>
              <a:t>字体</a:t>
            </a:r>
            <a:r>
              <a:rPr lang="en-US" altLang="zh-CN" sz="1100">
                <a:solidFill>
                  <a:srgbClr val="000000"/>
                </a:solidFill>
              </a:rPr>
              <a:t>:</a:t>
            </a:r>
            <a:r>
              <a:rPr lang="zh-CN" altLang="en-US" sz="1100">
                <a:solidFill>
                  <a:srgbClr val="000000"/>
                </a:solidFill>
              </a:rPr>
              <a:t>细黑体 </a:t>
            </a:r>
          </a:p>
          <a:p>
            <a:pPr marL="300038" indent="-300038" algn="r" defTabSz="801688" fontAlgn="base">
              <a:lnSpc>
                <a:spcPct val="125000"/>
              </a:lnSpc>
              <a:spcBef>
                <a:spcPct val="0"/>
              </a:spcBef>
              <a:spcAft>
                <a:spcPct val="0"/>
              </a:spcAft>
              <a:defRPr/>
            </a:pPr>
            <a:endParaRPr lang="zh-CN" altLang="en-US" sz="1100">
              <a:solidFill>
                <a:srgbClr val="000000"/>
              </a:solidFill>
            </a:endParaRPr>
          </a:p>
          <a:p>
            <a:pPr marL="300038" indent="-300038" algn="r" defTabSz="801688" fontAlgn="base">
              <a:lnSpc>
                <a:spcPct val="125000"/>
              </a:lnSpc>
              <a:spcBef>
                <a:spcPct val="0"/>
              </a:spcBef>
              <a:spcAft>
                <a:spcPct val="0"/>
              </a:spcAft>
              <a:defRPr/>
            </a:pPr>
            <a:endParaRPr lang="zh-CN" altLang="en-US" sz="1100">
              <a:solidFill>
                <a:srgbClr val="000000"/>
              </a:solidFill>
            </a:endParaRPr>
          </a:p>
          <a:p>
            <a:pPr marL="300038" indent="-300038" algn="r" defTabSz="801688" fontAlgn="base">
              <a:lnSpc>
                <a:spcPct val="125000"/>
              </a:lnSpc>
              <a:spcBef>
                <a:spcPct val="0"/>
              </a:spcBef>
              <a:spcAft>
                <a:spcPct val="0"/>
              </a:spcAft>
              <a:defRPr/>
            </a:pPr>
            <a:endParaRPr lang="en-US" altLang="zh-CN" sz="1100">
              <a:solidFill>
                <a:srgbClr val="000000"/>
              </a:solidFill>
            </a:endParaRPr>
          </a:p>
          <a:p>
            <a:pPr marL="300038" indent="-300038" algn="r" defTabSz="801688" fontAlgn="base">
              <a:lnSpc>
                <a:spcPct val="125000"/>
              </a:lnSpc>
              <a:spcBef>
                <a:spcPct val="0"/>
              </a:spcBef>
              <a:spcAft>
                <a:spcPct val="0"/>
              </a:spcAft>
              <a:defRPr/>
            </a:pPr>
            <a:endParaRPr lang="en-US" altLang="zh-CN" sz="1100">
              <a:solidFill>
                <a:srgbClr val="000000"/>
              </a:solidFill>
            </a:endParaRPr>
          </a:p>
          <a:p>
            <a:pPr marL="300038" indent="-300038" algn="r" defTabSz="801688" fontAlgn="base">
              <a:lnSpc>
                <a:spcPct val="125000"/>
              </a:lnSpc>
              <a:spcBef>
                <a:spcPct val="0"/>
              </a:spcBef>
              <a:spcAft>
                <a:spcPct val="0"/>
              </a:spcAft>
              <a:defRPr/>
            </a:pPr>
            <a:endParaRPr lang="zh-CN" altLang="en-US" sz="1100">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Arial" charset="0"/>
          <a:ea typeface="黑体" pitchFamily="2" charset="-122"/>
        </a:defRPr>
      </a:lvl2pPr>
      <a:lvl3pPr algn="l" defTabSz="801688" rtl="0" eaLnBrk="0" fontAlgn="base" hangingPunct="0">
        <a:spcBef>
          <a:spcPct val="0"/>
        </a:spcBef>
        <a:spcAft>
          <a:spcPct val="0"/>
        </a:spcAft>
        <a:defRPr sz="3500">
          <a:solidFill>
            <a:srgbClr val="990000"/>
          </a:solidFill>
          <a:latin typeface="Arial" charset="0"/>
          <a:ea typeface="黑体" pitchFamily="2" charset="-122"/>
        </a:defRPr>
      </a:lvl3pPr>
      <a:lvl4pPr algn="l" defTabSz="801688" rtl="0" eaLnBrk="0" fontAlgn="base" hangingPunct="0">
        <a:spcBef>
          <a:spcPct val="0"/>
        </a:spcBef>
        <a:spcAft>
          <a:spcPct val="0"/>
        </a:spcAft>
        <a:defRPr sz="3500">
          <a:solidFill>
            <a:srgbClr val="990000"/>
          </a:solidFill>
          <a:latin typeface="Arial" charset="0"/>
          <a:ea typeface="黑体" pitchFamily="2" charset="-122"/>
        </a:defRPr>
      </a:lvl4pPr>
      <a:lvl5pPr algn="l" defTabSz="801688" rtl="0" eaLnBrk="0" fontAlgn="base" hangingPunct="0">
        <a:spcBef>
          <a:spcPct val="0"/>
        </a:spcBef>
        <a:spcAft>
          <a:spcPct val="0"/>
        </a:spcAft>
        <a:defRPr sz="3500">
          <a:solidFill>
            <a:srgbClr val="990000"/>
          </a:solidFill>
          <a:latin typeface="Arial" charset="0"/>
          <a:ea typeface="黑体" pitchFamily="2" charset="-122"/>
        </a:defRPr>
      </a:lvl5pPr>
      <a:lvl6pPr marL="457200" algn="l" defTabSz="801688" rtl="0" fontAlgn="base">
        <a:spcBef>
          <a:spcPct val="0"/>
        </a:spcBef>
        <a:spcAft>
          <a:spcPct val="0"/>
        </a:spcAft>
        <a:defRPr sz="3500">
          <a:solidFill>
            <a:srgbClr val="990000"/>
          </a:solidFill>
          <a:latin typeface="Arial" charset="0"/>
          <a:ea typeface="黑体" pitchFamily="2" charset="-122"/>
        </a:defRPr>
      </a:lvl6pPr>
      <a:lvl7pPr marL="914400" algn="l" defTabSz="801688" rtl="0" fontAlgn="base">
        <a:spcBef>
          <a:spcPct val="0"/>
        </a:spcBef>
        <a:spcAft>
          <a:spcPct val="0"/>
        </a:spcAft>
        <a:defRPr sz="3500">
          <a:solidFill>
            <a:srgbClr val="990000"/>
          </a:solidFill>
          <a:latin typeface="Arial" charset="0"/>
          <a:ea typeface="黑体" pitchFamily="2" charset="-122"/>
        </a:defRPr>
      </a:lvl7pPr>
      <a:lvl8pPr marL="1371600" algn="l" defTabSz="801688" rtl="0" fontAlgn="base">
        <a:spcBef>
          <a:spcPct val="0"/>
        </a:spcBef>
        <a:spcAft>
          <a:spcPct val="0"/>
        </a:spcAft>
        <a:defRPr sz="3500">
          <a:solidFill>
            <a:srgbClr val="990000"/>
          </a:solidFill>
          <a:latin typeface="Arial" charset="0"/>
          <a:ea typeface="黑体" pitchFamily="2" charset="-122"/>
        </a:defRPr>
      </a:lvl8pPr>
      <a:lvl9pPr marL="1828800" algn="l" defTabSz="801688" rtl="0" fontAlgn="base">
        <a:spcBef>
          <a:spcPct val="0"/>
        </a:spcBef>
        <a:spcAft>
          <a:spcPct val="0"/>
        </a:spcAft>
        <a:defRPr sz="3500">
          <a:solidFill>
            <a:srgbClr val="990000"/>
          </a:solidFill>
          <a:latin typeface="Arial"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har char="•"/>
        <a:defRPr sz="26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SzPct val="50000"/>
        <a:buFont typeface="Wingdings" pitchFamily="2" charset="2"/>
        <a:buChar char="p"/>
        <a:defRPr sz="2400">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2200">
          <a:solidFill>
            <a:schemeClr val="tx1"/>
          </a:solidFill>
          <a:latin typeface="+mn-lt"/>
          <a:ea typeface="+mn-ea"/>
        </a:defRPr>
      </a:lvl3pPr>
      <a:lvl4pPr marL="1401763" indent="-200025" algn="l" defTabSz="801688" rtl="0" eaLnBrk="0" fontAlgn="base" hangingPunct="0">
        <a:lnSpc>
          <a:spcPct val="140000"/>
        </a:lnSpc>
        <a:spcBef>
          <a:spcPct val="0"/>
        </a:spcBef>
        <a:spcAft>
          <a:spcPct val="0"/>
        </a:spcAft>
        <a:buFont typeface="Arial" charset="0"/>
        <a:buChar char="–"/>
        <a:defRPr sz="2000">
          <a:solidFill>
            <a:schemeClr val="tx1"/>
          </a:solidFill>
          <a:latin typeface="+mn-lt"/>
          <a:ea typeface="+mn-ea"/>
        </a:defRPr>
      </a:lvl4pPr>
      <a:lvl5pPr marL="1803400" indent="-201613" algn="l" defTabSz="801688" rtl="0" eaLnBrk="0" fontAlgn="base" hangingPunct="0">
        <a:lnSpc>
          <a:spcPct val="140000"/>
        </a:lnSpc>
        <a:spcBef>
          <a:spcPct val="0"/>
        </a:spcBef>
        <a:spcAft>
          <a:spcPct val="0"/>
        </a:spcAft>
        <a:buFont typeface="Arial" charset="0"/>
        <a:buChar char="~"/>
        <a:defRPr>
          <a:solidFill>
            <a:schemeClr val="tx1"/>
          </a:solidFill>
          <a:latin typeface="+mn-lt"/>
          <a:ea typeface="+mn-ea"/>
        </a:defRPr>
      </a:lvl5pPr>
      <a:lvl6pPr marL="22606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6pPr>
      <a:lvl7pPr marL="27178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7pPr>
      <a:lvl8pPr marL="31750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8pPr>
      <a:lvl9pPr marL="36322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96976-EDE9-490D-8217-B43D2E23B466}" type="datetimeFigureOut">
              <a:rPr lang="zh-CN" altLang="en-US" smtClean="0">
                <a:solidFill>
                  <a:prstClr val="black">
                    <a:tint val="75000"/>
                  </a:prstClr>
                </a:solidFill>
              </a:rPr>
              <a:pPr/>
              <a:t>2013-11-21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2300" y="274638"/>
            <a:ext cx="8064500" cy="1143000"/>
          </a:xfrm>
          <a:prstGeom prst="rect">
            <a:avLst/>
          </a:prstGeom>
          <a:noFill/>
          <a:ln w="9525">
            <a:noFill/>
            <a:miter lim="800000"/>
            <a:headEnd/>
            <a:tailEnd/>
          </a:ln>
        </p:spPr>
        <p:txBody>
          <a:bodyPr vert="horz" wrap="square" lIns="78296" tIns="39147" rIns="78296" bIns="39147"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22300" y="1600200"/>
            <a:ext cx="8064500" cy="4525963"/>
          </a:xfrm>
          <a:prstGeom prst="rect">
            <a:avLst/>
          </a:prstGeom>
          <a:noFill/>
          <a:ln w="9525">
            <a:noFill/>
            <a:miter lim="800000"/>
            <a:headEnd/>
            <a:tailEnd/>
          </a:ln>
        </p:spPr>
        <p:txBody>
          <a:bodyPr vert="horz" wrap="square" lIns="78296" tIns="39147" rIns="78296" bIns="39147"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8" name="Picture 4" descr="7"/>
          <p:cNvPicPr>
            <a:picLocks noChangeAspect="1" noChangeArrowheads="1"/>
          </p:cNvPicPr>
          <p:nvPr/>
        </p:nvPicPr>
        <p:blipFill>
          <a:blip r:embed="rId13" cstate="print"/>
          <a:srcRect/>
          <a:stretch>
            <a:fillRect/>
          </a:stretch>
        </p:blipFill>
        <p:spPr bwMode="auto">
          <a:xfrm>
            <a:off x="0" y="6221413"/>
            <a:ext cx="9142413" cy="636587"/>
          </a:xfrm>
          <a:prstGeom prst="rect">
            <a:avLst/>
          </a:prstGeom>
          <a:noFill/>
          <a:ln w="9525">
            <a:noFill/>
            <a:miter lim="800000"/>
            <a:headEnd/>
            <a:tailEnd/>
          </a:ln>
        </p:spPr>
      </p:pic>
      <p:sp>
        <p:nvSpPr>
          <p:cNvPr id="13317" name="Text Box 5"/>
          <p:cNvSpPr txBox="1">
            <a:spLocks noChangeArrowheads="1"/>
          </p:cNvSpPr>
          <p:nvPr/>
        </p:nvSpPr>
        <p:spPr bwMode="auto">
          <a:xfrm>
            <a:off x="652463" y="6434138"/>
            <a:ext cx="1928812" cy="260350"/>
          </a:xfrm>
          <a:prstGeom prst="rect">
            <a:avLst/>
          </a:prstGeom>
          <a:noFill/>
          <a:ln w="9525">
            <a:noFill/>
            <a:miter lim="800000"/>
            <a:headEnd/>
            <a:tailEnd/>
          </a:ln>
        </p:spPr>
        <p:txBody>
          <a:bodyPr wrap="none" lIns="78302" tIns="39153" rIns="78302" bIns="39153">
            <a:spAutoFit/>
          </a:bodyPr>
          <a:lstStyle/>
          <a:p>
            <a:pPr defTabSz="784225" eaLnBrk="0" fontAlgn="base" hangingPunct="0">
              <a:spcBef>
                <a:spcPct val="0"/>
              </a:spcBef>
              <a:spcAft>
                <a:spcPct val="0"/>
              </a:spcAft>
              <a:defRPr/>
            </a:pPr>
            <a:r>
              <a:rPr lang="en-US" altLang="zh-CN" sz="1200">
                <a:solidFill>
                  <a:srgbClr val="000000"/>
                </a:solidFill>
                <a:latin typeface="FrutigerNext LT Bold" pitchFamily="-92" charset="0"/>
                <a:ea typeface="MS PGothic" pitchFamily="34" charset="-128"/>
              </a:rPr>
              <a:t>HUAWEI </a:t>
            </a:r>
            <a:r>
              <a:rPr lang="en-US" altLang="zh-CN" sz="1200">
                <a:solidFill>
                  <a:srgbClr val="990000"/>
                </a:solidFill>
                <a:latin typeface="FrutigerNext LT Bold" pitchFamily="-92" charset="0"/>
                <a:ea typeface="MS PGothic" pitchFamily="34" charset="-128"/>
              </a:rPr>
              <a:t>CONFIDENTIAL</a:t>
            </a:r>
            <a:endParaRPr lang="en-US" altLang="zh-CN" sz="2100">
              <a:solidFill>
                <a:srgbClr val="990000"/>
              </a:solidFill>
              <a:ea typeface="MS PGothic" pitchFamily="34" charset="-128"/>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000">
                <a:latin typeface="FrutigerNext LT Medium" pitchFamily="34" charset="0"/>
                <a:ea typeface="MS PGothic" pitchFamily="34" charset="-128"/>
              </a:defRPr>
            </a:lvl1pPr>
          </a:lstStyle>
          <a:p>
            <a:pPr fontAlgn="base">
              <a:spcBef>
                <a:spcPct val="0"/>
              </a:spcBef>
              <a:spcAft>
                <a:spcPct val="0"/>
              </a:spcAft>
              <a:defRPr/>
            </a:pPr>
            <a:endParaRPr lang="de-DE" altLang="zh-CN">
              <a:solidFill>
                <a:srgbClr val="000000"/>
              </a:solidFill>
            </a:endParaRPr>
          </a:p>
          <a:p>
            <a:pPr fontAlgn="base">
              <a:spcBef>
                <a:spcPct val="0"/>
              </a:spcBef>
              <a:spcAft>
                <a:spcPct val="0"/>
              </a:spcAft>
              <a:defRPr/>
            </a:pPr>
            <a:r>
              <a:rPr lang="de-DE" altLang="zh-CN">
                <a:solidFill>
                  <a:srgbClr val="000000"/>
                </a:solidFill>
              </a:rPr>
              <a:t>Page </a:t>
            </a:r>
            <a:fld id="{1B369029-DD52-4126-88A0-173A4E8DC1C1}" type="slidenum">
              <a:rPr lang="de-DE" altLang="zh-CN">
                <a:solidFill>
                  <a:srgbClr val="000000"/>
                </a:solidFill>
              </a:rPr>
              <a:pPr fontAlgn="base">
                <a:spcBef>
                  <a:spcPct val="0"/>
                </a:spcBef>
                <a:spcAft>
                  <a:spcPct val="0"/>
                </a:spcAft>
                <a:defRPr/>
              </a:pPr>
              <a:t>‹#›</a:t>
            </a:fld>
            <a:endParaRPr lang="en-GB" altLang="zh-CN">
              <a:solidFill>
                <a:srgbClr val="000000"/>
              </a:solidFill>
            </a:endParaRPr>
          </a:p>
        </p:txBody>
      </p:sp>
      <p:pic>
        <p:nvPicPr>
          <p:cNvPr id="1031" name="Picture 7" descr="8"/>
          <p:cNvPicPr>
            <a:picLocks noChangeAspect="1" noChangeArrowheads="1"/>
          </p:cNvPicPr>
          <p:nvPr/>
        </p:nvPicPr>
        <p:blipFill>
          <a:blip r:embed="rId14" cstate="print"/>
          <a:srcRect/>
          <a:stretch>
            <a:fillRect/>
          </a:stretch>
        </p:blipFill>
        <p:spPr bwMode="auto">
          <a:xfrm>
            <a:off x="7508875" y="6408738"/>
            <a:ext cx="1309688" cy="311150"/>
          </a:xfrm>
          <a:prstGeom prst="rect">
            <a:avLst/>
          </a:prstGeom>
          <a:noFill/>
          <a:ln w="9525">
            <a:noFill/>
            <a:miter lim="800000"/>
            <a:headEnd/>
            <a:tailEnd/>
          </a:ln>
        </p:spPr>
      </p:pic>
      <p:sp>
        <p:nvSpPr>
          <p:cNvPr id="13320" name="Text Box 8"/>
          <p:cNvSpPr txBox="1">
            <a:spLocks noChangeArrowheads="1"/>
          </p:cNvSpPr>
          <p:nvPr/>
        </p:nvSpPr>
        <p:spPr bwMode="auto">
          <a:xfrm>
            <a:off x="2782888" y="6407150"/>
            <a:ext cx="2778125" cy="307975"/>
          </a:xfrm>
          <a:prstGeom prst="rect">
            <a:avLst/>
          </a:prstGeom>
          <a:noFill/>
          <a:ln w="9525">
            <a:noFill/>
            <a:miter lim="800000"/>
            <a:headEnd/>
            <a:tailEnd/>
          </a:ln>
          <a:effectLst/>
        </p:spPr>
        <p:txBody>
          <a:bodyPr lIns="78342" tIns="39171" rIns="78342" bIns="39171">
            <a:spAutoFit/>
          </a:bodyPr>
          <a:lstStyle/>
          <a:p>
            <a:pPr algn="ctr" defTabSz="784225" fontAlgn="base">
              <a:spcBef>
                <a:spcPct val="50000"/>
              </a:spcBef>
              <a:spcAft>
                <a:spcPct val="0"/>
              </a:spcAft>
              <a:defRPr/>
            </a:pPr>
            <a:r>
              <a:rPr lang="zh-CN" altLang="en-US" sz="1500">
                <a:solidFill>
                  <a:srgbClr val="000000"/>
                </a:solidFill>
                <a:ea typeface="楷体_GB2312" pitchFamily="49" charset="-122"/>
              </a:rPr>
              <a:t>内部资料 注意保密</a:t>
            </a: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p:txStyles>
    <p:titleStyle>
      <a:lvl1pPr algn="l" defTabSz="784225" rtl="0" eaLnBrk="0" fontAlgn="base" hangingPunct="0">
        <a:spcBef>
          <a:spcPct val="0"/>
        </a:spcBef>
        <a:spcAft>
          <a:spcPct val="0"/>
        </a:spcAft>
        <a:defRPr sz="3000" b="1">
          <a:solidFill>
            <a:srgbClr val="990000"/>
          </a:solidFill>
          <a:latin typeface="+mj-lt"/>
          <a:ea typeface="+mj-ea"/>
          <a:cs typeface="+mj-cs"/>
        </a:defRPr>
      </a:lvl1pPr>
      <a:lvl2pPr algn="l" defTabSz="784225" rtl="0" eaLnBrk="0" fontAlgn="base" hangingPunct="0">
        <a:spcBef>
          <a:spcPct val="0"/>
        </a:spcBef>
        <a:spcAft>
          <a:spcPct val="0"/>
        </a:spcAft>
        <a:defRPr sz="3000" b="1">
          <a:solidFill>
            <a:srgbClr val="990000"/>
          </a:solidFill>
          <a:latin typeface="Arial" charset="0"/>
          <a:ea typeface="宋体" pitchFamily="2" charset="-122"/>
        </a:defRPr>
      </a:lvl2pPr>
      <a:lvl3pPr algn="l" defTabSz="784225" rtl="0" eaLnBrk="0" fontAlgn="base" hangingPunct="0">
        <a:spcBef>
          <a:spcPct val="0"/>
        </a:spcBef>
        <a:spcAft>
          <a:spcPct val="0"/>
        </a:spcAft>
        <a:defRPr sz="3000" b="1">
          <a:solidFill>
            <a:srgbClr val="990000"/>
          </a:solidFill>
          <a:latin typeface="Arial" charset="0"/>
          <a:ea typeface="宋体" pitchFamily="2" charset="-122"/>
        </a:defRPr>
      </a:lvl3pPr>
      <a:lvl4pPr algn="l" defTabSz="784225" rtl="0" eaLnBrk="0" fontAlgn="base" hangingPunct="0">
        <a:spcBef>
          <a:spcPct val="0"/>
        </a:spcBef>
        <a:spcAft>
          <a:spcPct val="0"/>
        </a:spcAft>
        <a:defRPr sz="3000" b="1">
          <a:solidFill>
            <a:srgbClr val="990000"/>
          </a:solidFill>
          <a:latin typeface="Arial" charset="0"/>
          <a:ea typeface="宋体" pitchFamily="2" charset="-122"/>
        </a:defRPr>
      </a:lvl4pPr>
      <a:lvl5pPr algn="l" defTabSz="784225" rtl="0" eaLnBrk="0" fontAlgn="base" hangingPunct="0">
        <a:spcBef>
          <a:spcPct val="0"/>
        </a:spcBef>
        <a:spcAft>
          <a:spcPct val="0"/>
        </a:spcAft>
        <a:defRPr sz="3000" b="1">
          <a:solidFill>
            <a:srgbClr val="990000"/>
          </a:solidFill>
          <a:latin typeface="Arial" charset="0"/>
          <a:ea typeface="宋体" pitchFamily="2" charset="-122"/>
        </a:defRPr>
      </a:lvl5pPr>
      <a:lvl6pPr marL="457200" algn="l" defTabSz="784225" rtl="0" fontAlgn="base">
        <a:spcBef>
          <a:spcPct val="0"/>
        </a:spcBef>
        <a:spcAft>
          <a:spcPct val="0"/>
        </a:spcAft>
        <a:defRPr sz="3000" b="1">
          <a:solidFill>
            <a:srgbClr val="990000"/>
          </a:solidFill>
          <a:latin typeface="Arial" charset="0"/>
          <a:ea typeface="宋体" pitchFamily="2" charset="-122"/>
        </a:defRPr>
      </a:lvl6pPr>
      <a:lvl7pPr marL="914400" algn="l" defTabSz="784225" rtl="0" fontAlgn="base">
        <a:spcBef>
          <a:spcPct val="0"/>
        </a:spcBef>
        <a:spcAft>
          <a:spcPct val="0"/>
        </a:spcAft>
        <a:defRPr sz="3000" b="1">
          <a:solidFill>
            <a:srgbClr val="990000"/>
          </a:solidFill>
          <a:latin typeface="Arial" charset="0"/>
          <a:ea typeface="宋体" pitchFamily="2" charset="-122"/>
        </a:defRPr>
      </a:lvl7pPr>
      <a:lvl8pPr marL="1371600" algn="l" defTabSz="784225" rtl="0" fontAlgn="base">
        <a:spcBef>
          <a:spcPct val="0"/>
        </a:spcBef>
        <a:spcAft>
          <a:spcPct val="0"/>
        </a:spcAft>
        <a:defRPr sz="3000" b="1">
          <a:solidFill>
            <a:srgbClr val="990000"/>
          </a:solidFill>
          <a:latin typeface="Arial" charset="0"/>
          <a:ea typeface="宋体" pitchFamily="2" charset="-122"/>
        </a:defRPr>
      </a:lvl8pPr>
      <a:lvl9pPr marL="1828800" algn="l" defTabSz="784225" rtl="0" fontAlgn="base">
        <a:spcBef>
          <a:spcPct val="0"/>
        </a:spcBef>
        <a:spcAft>
          <a:spcPct val="0"/>
        </a:spcAft>
        <a:defRPr sz="3000" b="1">
          <a:solidFill>
            <a:srgbClr val="990000"/>
          </a:solidFill>
          <a:latin typeface="Arial" charset="0"/>
          <a:ea typeface="宋体" pitchFamily="2" charset="-122"/>
        </a:defRPr>
      </a:lvl9pPr>
    </p:titleStyle>
    <p:body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2300" y="274638"/>
            <a:ext cx="8064500" cy="1143000"/>
          </a:xfrm>
          <a:prstGeom prst="rect">
            <a:avLst/>
          </a:prstGeom>
          <a:noFill/>
          <a:ln w="9525">
            <a:noFill/>
            <a:miter lim="800000"/>
            <a:headEnd/>
            <a:tailEnd/>
          </a:ln>
        </p:spPr>
        <p:txBody>
          <a:bodyPr vert="horz" wrap="square" lIns="78296" tIns="39147" rIns="78296" bIns="39147"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22300" y="1600200"/>
            <a:ext cx="8064500" cy="4525963"/>
          </a:xfrm>
          <a:prstGeom prst="rect">
            <a:avLst/>
          </a:prstGeom>
          <a:noFill/>
          <a:ln w="9525">
            <a:noFill/>
            <a:miter lim="800000"/>
            <a:headEnd/>
            <a:tailEnd/>
          </a:ln>
        </p:spPr>
        <p:txBody>
          <a:bodyPr vert="horz" wrap="square" lIns="78296" tIns="39147" rIns="78296" bIns="39147"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8" name="Picture 4" descr="7"/>
          <p:cNvPicPr>
            <a:picLocks noChangeAspect="1" noChangeArrowheads="1"/>
          </p:cNvPicPr>
          <p:nvPr/>
        </p:nvPicPr>
        <p:blipFill>
          <a:blip r:embed="rId13" cstate="print"/>
          <a:srcRect/>
          <a:stretch>
            <a:fillRect/>
          </a:stretch>
        </p:blipFill>
        <p:spPr bwMode="auto">
          <a:xfrm>
            <a:off x="0" y="6221413"/>
            <a:ext cx="9142413" cy="636587"/>
          </a:xfrm>
          <a:prstGeom prst="rect">
            <a:avLst/>
          </a:prstGeom>
          <a:noFill/>
          <a:ln w="9525">
            <a:noFill/>
            <a:miter lim="800000"/>
            <a:headEnd/>
            <a:tailEnd/>
          </a:ln>
        </p:spPr>
      </p:pic>
      <p:sp>
        <p:nvSpPr>
          <p:cNvPr id="13317" name="Text Box 5"/>
          <p:cNvSpPr txBox="1">
            <a:spLocks noChangeArrowheads="1"/>
          </p:cNvSpPr>
          <p:nvPr/>
        </p:nvSpPr>
        <p:spPr bwMode="auto">
          <a:xfrm>
            <a:off x="652463" y="6434138"/>
            <a:ext cx="1928812" cy="260350"/>
          </a:xfrm>
          <a:prstGeom prst="rect">
            <a:avLst/>
          </a:prstGeom>
          <a:noFill/>
          <a:ln w="9525">
            <a:noFill/>
            <a:miter lim="800000"/>
            <a:headEnd/>
            <a:tailEnd/>
          </a:ln>
        </p:spPr>
        <p:txBody>
          <a:bodyPr wrap="none" lIns="78302" tIns="39153" rIns="78302" bIns="39153">
            <a:spAutoFit/>
          </a:bodyPr>
          <a:lstStyle/>
          <a:p>
            <a:pPr defTabSz="784225" eaLnBrk="0" fontAlgn="base" hangingPunct="0">
              <a:spcBef>
                <a:spcPct val="0"/>
              </a:spcBef>
              <a:spcAft>
                <a:spcPct val="0"/>
              </a:spcAft>
              <a:defRPr/>
            </a:pPr>
            <a:r>
              <a:rPr lang="en-US" altLang="zh-CN" sz="1200">
                <a:solidFill>
                  <a:srgbClr val="000000"/>
                </a:solidFill>
                <a:latin typeface="FrutigerNext LT Bold" pitchFamily="-92" charset="0"/>
                <a:ea typeface="MS PGothic" pitchFamily="34" charset="-128"/>
              </a:rPr>
              <a:t>HUAWEI </a:t>
            </a:r>
            <a:r>
              <a:rPr lang="en-US" altLang="zh-CN" sz="1200">
                <a:solidFill>
                  <a:srgbClr val="990000"/>
                </a:solidFill>
                <a:latin typeface="FrutigerNext LT Bold" pitchFamily="-92" charset="0"/>
                <a:ea typeface="MS PGothic" pitchFamily="34" charset="-128"/>
              </a:rPr>
              <a:t>CONFIDENTIAL</a:t>
            </a:r>
            <a:endParaRPr lang="en-US" altLang="zh-CN" sz="2100">
              <a:solidFill>
                <a:srgbClr val="990000"/>
              </a:solidFill>
              <a:ea typeface="MS PGothic" pitchFamily="34" charset="-128"/>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000">
                <a:latin typeface="FrutigerNext LT Medium" pitchFamily="34" charset="0"/>
                <a:ea typeface="MS PGothic" pitchFamily="34" charset="-128"/>
              </a:defRPr>
            </a:lvl1pPr>
          </a:lstStyle>
          <a:p>
            <a:pPr fontAlgn="base">
              <a:spcBef>
                <a:spcPct val="0"/>
              </a:spcBef>
              <a:spcAft>
                <a:spcPct val="0"/>
              </a:spcAft>
              <a:defRPr/>
            </a:pPr>
            <a:endParaRPr lang="de-DE" altLang="zh-CN">
              <a:solidFill>
                <a:srgbClr val="000000"/>
              </a:solidFill>
            </a:endParaRPr>
          </a:p>
          <a:p>
            <a:pPr fontAlgn="base">
              <a:spcBef>
                <a:spcPct val="0"/>
              </a:spcBef>
              <a:spcAft>
                <a:spcPct val="0"/>
              </a:spcAft>
              <a:defRPr/>
            </a:pPr>
            <a:r>
              <a:rPr lang="de-DE" altLang="zh-CN">
                <a:solidFill>
                  <a:srgbClr val="000000"/>
                </a:solidFill>
              </a:rPr>
              <a:t>Page </a:t>
            </a:r>
            <a:fld id="{1B369029-DD52-4126-88A0-173A4E8DC1C1}" type="slidenum">
              <a:rPr lang="de-DE" altLang="zh-CN">
                <a:solidFill>
                  <a:srgbClr val="000000"/>
                </a:solidFill>
              </a:rPr>
              <a:pPr fontAlgn="base">
                <a:spcBef>
                  <a:spcPct val="0"/>
                </a:spcBef>
                <a:spcAft>
                  <a:spcPct val="0"/>
                </a:spcAft>
                <a:defRPr/>
              </a:pPr>
              <a:t>‹#›</a:t>
            </a:fld>
            <a:endParaRPr lang="en-GB" altLang="zh-CN">
              <a:solidFill>
                <a:srgbClr val="000000"/>
              </a:solidFill>
            </a:endParaRPr>
          </a:p>
        </p:txBody>
      </p:sp>
      <p:pic>
        <p:nvPicPr>
          <p:cNvPr id="1031" name="Picture 7" descr="8"/>
          <p:cNvPicPr>
            <a:picLocks noChangeAspect="1" noChangeArrowheads="1"/>
          </p:cNvPicPr>
          <p:nvPr/>
        </p:nvPicPr>
        <p:blipFill>
          <a:blip r:embed="rId14" cstate="print"/>
          <a:srcRect/>
          <a:stretch>
            <a:fillRect/>
          </a:stretch>
        </p:blipFill>
        <p:spPr bwMode="auto">
          <a:xfrm>
            <a:off x="7508875" y="6408738"/>
            <a:ext cx="1309688" cy="311150"/>
          </a:xfrm>
          <a:prstGeom prst="rect">
            <a:avLst/>
          </a:prstGeom>
          <a:noFill/>
          <a:ln w="9525">
            <a:noFill/>
            <a:miter lim="800000"/>
            <a:headEnd/>
            <a:tailEnd/>
          </a:ln>
        </p:spPr>
      </p:pic>
      <p:sp>
        <p:nvSpPr>
          <p:cNvPr id="13320" name="Text Box 8"/>
          <p:cNvSpPr txBox="1">
            <a:spLocks noChangeArrowheads="1"/>
          </p:cNvSpPr>
          <p:nvPr/>
        </p:nvSpPr>
        <p:spPr bwMode="auto">
          <a:xfrm>
            <a:off x="2782888" y="6407150"/>
            <a:ext cx="2778125" cy="307975"/>
          </a:xfrm>
          <a:prstGeom prst="rect">
            <a:avLst/>
          </a:prstGeom>
          <a:noFill/>
          <a:ln w="9525">
            <a:noFill/>
            <a:miter lim="800000"/>
            <a:headEnd/>
            <a:tailEnd/>
          </a:ln>
          <a:effectLst/>
        </p:spPr>
        <p:txBody>
          <a:bodyPr lIns="78342" tIns="39171" rIns="78342" bIns="39171">
            <a:spAutoFit/>
          </a:bodyPr>
          <a:lstStyle/>
          <a:p>
            <a:pPr algn="ctr" defTabSz="784225" fontAlgn="base">
              <a:spcBef>
                <a:spcPct val="50000"/>
              </a:spcBef>
              <a:spcAft>
                <a:spcPct val="0"/>
              </a:spcAft>
              <a:defRPr/>
            </a:pPr>
            <a:r>
              <a:rPr lang="zh-CN" altLang="en-US" sz="1500">
                <a:solidFill>
                  <a:srgbClr val="000000"/>
                </a:solidFill>
                <a:ea typeface="楷体_GB2312" pitchFamily="49" charset="-122"/>
              </a:rPr>
              <a:t>内部资料 注意保密</a:t>
            </a: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p:txStyles>
    <p:titleStyle>
      <a:lvl1pPr algn="l" defTabSz="784225" rtl="0" eaLnBrk="0" fontAlgn="base" hangingPunct="0">
        <a:spcBef>
          <a:spcPct val="0"/>
        </a:spcBef>
        <a:spcAft>
          <a:spcPct val="0"/>
        </a:spcAft>
        <a:defRPr sz="3000" b="1">
          <a:solidFill>
            <a:srgbClr val="990000"/>
          </a:solidFill>
          <a:latin typeface="+mj-lt"/>
          <a:ea typeface="+mj-ea"/>
          <a:cs typeface="+mj-cs"/>
        </a:defRPr>
      </a:lvl1pPr>
      <a:lvl2pPr algn="l" defTabSz="784225" rtl="0" eaLnBrk="0" fontAlgn="base" hangingPunct="0">
        <a:spcBef>
          <a:spcPct val="0"/>
        </a:spcBef>
        <a:spcAft>
          <a:spcPct val="0"/>
        </a:spcAft>
        <a:defRPr sz="3000" b="1">
          <a:solidFill>
            <a:srgbClr val="990000"/>
          </a:solidFill>
          <a:latin typeface="Arial" charset="0"/>
          <a:ea typeface="宋体" pitchFamily="2" charset="-122"/>
        </a:defRPr>
      </a:lvl2pPr>
      <a:lvl3pPr algn="l" defTabSz="784225" rtl="0" eaLnBrk="0" fontAlgn="base" hangingPunct="0">
        <a:spcBef>
          <a:spcPct val="0"/>
        </a:spcBef>
        <a:spcAft>
          <a:spcPct val="0"/>
        </a:spcAft>
        <a:defRPr sz="3000" b="1">
          <a:solidFill>
            <a:srgbClr val="990000"/>
          </a:solidFill>
          <a:latin typeface="Arial" charset="0"/>
          <a:ea typeface="宋体" pitchFamily="2" charset="-122"/>
        </a:defRPr>
      </a:lvl3pPr>
      <a:lvl4pPr algn="l" defTabSz="784225" rtl="0" eaLnBrk="0" fontAlgn="base" hangingPunct="0">
        <a:spcBef>
          <a:spcPct val="0"/>
        </a:spcBef>
        <a:spcAft>
          <a:spcPct val="0"/>
        </a:spcAft>
        <a:defRPr sz="3000" b="1">
          <a:solidFill>
            <a:srgbClr val="990000"/>
          </a:solidFill>
          <a:latin typeface="Arial" charset="0"/>
          <a:ea typeface="宋体" pitchFamily="2" charset="-122"/>
        </a:defRPr>
      </a:lvl4pPr>
      <a:lvl5pPr algn="l" defTabSz="784225" rtl="0" eaLnBrk="0" fontAlgn="base" hangingPunct="0">
        <a:spcBef>
          <a:spcPct val="0"/>
        </a:spcBef>
        <a:spcAft>
          <a:spcPct val="0"/>
        </a:spcAft>
        <a:defRPr sz="3000" b="1">
          <a:solidFill>
            <a:srgbClr val="990000"/>
          </a:solidFill>
          <a:latin typeface="Arial" charset="0"/>
          <a:ea typeface="宋体" pitchFamily="2" charset="-122"/>
        </a:defRPr>
      </a:lvl5pPr>
      <a:lvl6pPr marL="457200" algn="l" defTabSz="784225" rtl="0" fontAlgn="base">
        <a:spcBef>
          <a:spcPct val="0"/>
        </a:spcBef>
        <a:spcAft>
          <a:spcPct val="0"/>
        </a:spcAft>
        <a:defRPr sz="3000" b="1">
          <a:solidFill>
            <a:srgbClr val="990000"/>
          </a:solidFill>
          <a:latin typeface="Arial" charset="0"/>
          <a:ea typeface="宋体" pitchFamily="2" charset="-122"/>
        </a:defRPr>
      </a:lvl6pPr>
      <a:lvl7pPr marL="914400" algn="l" defTabSz="784225" rtl="0" fontAlgn="base">
        <a:spcBef>
          <a:spcPct val="0"/>
        </a:spcBef>
        <a:spcAft>
          <a:spcPct val="0"/>
        </a:spcAft>
        <a:defRPr sz="3000" b="1">
          <a:solidFill>
            <a:srgbClr val="990000"/>
          </a:solidFill>
          <a:latin typeface="Arial" charset="0"/>
          <a:ea typeface="宋体" pitchFamily="2" charset="-122"/>
        </a:defRPr>
      </a:lvl7pPr>
      <a:lvl8pPr marL="1371600" algn="l" defTabSz="784225" rtl="0" fontAlgn="base">
        <a:spcBef>
          <a:spcPct val="0"/>
        </a:spcBef>
        <a:spcAft>
          <a:spcPct val="0"/>
        </a:spcAft>
        <a:defRPr sz="3000" b="1">
          <a:solidFill>
            <a:srgbClr val="990000"/>
          </a:solidFill>
          <a:latin typeface="Arial" charset="0"/>
          <a:ea typeface="宋体" pitchFamily="2" charset="-122"/>
        </a:defRPr>
      </a:lvl8pPr>
      <a:lvl9pPr marL="1828800" algn="l" defTabSz="784225" rtl="0" fontAlgn="base">
        <a:spcBef>
          <a:spcPct val="0"/>
        </a:spcBef>
        <a:spcAft>
          <a:spcPct val="0"/>
        </a:spcAft>
        <a:defRPr sz="3000" b="1">
          <a:solidFill>
            <a:srgbClr val="990000"/>
          </a:solidFill>
          <a:latin typeface="Arial" charset="0"/>
          <a:ea typeface="宋体" pitchFamily="2" charset="-122"/>
        </a:defRPr>
      </a:lvl9pPr>
    </p:titleStyle>
    <p:body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4.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1.xml"/><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9.wmf"/><Relationship Id="rId1" Type="http://schemas.openxmlformats.org/officeDocument/2006/relationships/slideLayout" Target="../slideLayouts/slideLayout100.xml"/></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0.w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5.xml"/></Relationships>
</file>

<file path=ppt/slides/_rels/slide2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30.png"/><Relationship Id="rId1" Type="http://schemas.openxmlformats.org/officeDocument/2006/relationships/slideLayout" Target="../slideLayouts/slideLayout100.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7.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6.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5.xml"/></Relationships>
</file>

<file path=ppt/slides/_rels/slide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0.wmf"/><Relationship Id="rId1" Type="http://schemas.openxmlformats.org/officeDocument/2006/relationships/slideLayout" Target="../slideLayouts/slideLayout3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323528" y="1484784"/>
            <a:ext cx="6768752" cy="1470025"/>
          </a:xfrm>
        </p:spPr>
        <p:txBody>
          <a:bodyPr/>
          <a:lstStyle/>
          <a:p>
            <a:pPr eaLnBrk="1" hangingPunct="1"/>
            <a:r>
              <a:rPr lang="zh-CN" altLang="en-US" sz="3600" smtClean="0">
                <a:ea typeface="宋体" pitchFamily="2" charset="-122"/>
              </a:rPr>
              <a:t>终端云</a:t>
            </a:r>
            <a:r>
              <a:rPr lang="en-US" altLang="zh-CN" sz="3600" smtClean="0">
                <a:ea typeface="宋体" pitchFamily="2" charset="-122"/>
              </a:rPr>
              <a:t>BI </a:t>
            </a:r>
            <a:r>
              <a:rPr lang="zh-CN" altLang="en-US" sz="3600" smtClean="0">
                <a:ea typeface="宋体" pitchFamily="2" charset="-122"/>
              </a:rPr>
              <a:t>架构介</a:t>
            </a:r>
            <a:r>
              <a:rPr lang="zh-CN" altLang="en-US" sz="3600" smtClean="0">
                <a:ea typeface="宋体" pitchFamily="2" charset="-122"/>
              </a:rPr>
              <a:t>绍及问题</a:t>
            </a:r>
            <a:r>
              <a:rPr lang="en-US" altLang="zh-CN" sz="3600" dirty="0" smtClean="0">
                <a:ea typeface="宋体" pitchFamily="2" charset="-122"/>
              </a:rPr>
              <a:t/>
            </a:r>
            <a:br>
              <a:rPr lang="en-US" altLang="zh-CN" sz="3600" dirty="0" smtClean="0">
                <a:ea typeface="宋体" pitchFamily="2" charset="-122"/>
              </a:rPr>
            </a:br>
            <a:endParaRPr lang="en-US" altLang="zh-CN" sz="3600" dirty="0" smtClean="0">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0" y="0"/>
            <a:ext cx="4196983" cy="461665"/>
          </a:xfrm>
          <a:prstGeom prst="rect">
            <a:avLst/>
          </a:prstGeom>
          <a:noFill/>
        </p:spPr>
        <p:txBody>
          <a:bodyPr wrap="none" rtlCol="0">
            <a:spAutoFit/>
          </a:bodyPr>
          <a:lstStyle/>
          <a:p>
            <a:r>
              <a:rPr lang="zh-CN" altLang="en-US" sz="2400" b="1" smtClean="0">
                <a:solidFill>
                  <a:srgbClr val="C00000"/>
                </a:solidFill>
              </a:rPr>
              <a:t>现网 </a:t>
            </a:r>
            <a:r>
              <a:rPr lang="en-US" altLang="zh-CN" sz="2400" b="1" smtClean="0">
                <a:solidFill>
                  <a:srgbClr val="C00000"/>
                </a:solidFill>
              </a:rPr>
              <a:t>BI</a:t>
            </a:r>
            <a:r>
              <a:rPr lang="zh-CN" altLang="en-US" sz="2400" b="1" smtClean="0">
                <a:solidFill>
                  <a:srgbClr val="C00000"/>
                </a:solidFill>
              </a:rPr>
              <a:t>  </a:t>
            </a:r>
            <a:r>
              <a:rPr lang="en-US" altLang="zh-CN" sz="2400" b="1" smtClean="0">
                <a:solidFill>
                  <a:srgbClr val="C00000"/>
                </a:solidFill>
              </a:rPr>
              <a:t>E2E</a:t>
            </a:r>
            <a:r>
              <a:rPr lang="zh-CN" altLang="en-US" sz="2400" b="1" smtClean="0">
                <a:solidFill>
                  <a:srgbClr val="C00000"/>
                </a:solidFill>
              </a:rPr>
              <a:t>数据模型变换过程</a:t>
            </a:r>
            <a:endParaRPr lang="zh-CN" altLang="en-US" sz="2400" b="1">
              <a:solidFill>
                <a:srgbClr val="C00000"/>
              </a:solidFill>
            </a:endParaRPr>
          </a:p>
        </p:txBody>
      </p:sp>
      <p:grpSp>
        <p:nvGrpSpPr>
          <p:cNvPr id="48" name="组合 47"/>
          <p:cNvGrpSpPr/>
          <p:nvPr/>
        </p:nvGrpSpPr>
        <p:grpSpPr>
          <a:xfrm>
            <a:off x="539552" y="476672"/>
            <a:ext cx="7929011" cy="4536504"/>
            <a:chOff x="539552" y="764704"/>
            <a:chExt cx="7929011" cy="4771982"/>
          </a:xfrm>
        </p:grpSpPr>
        <p:sp>
          <p:nvSpPr>
            <p:cNvPr id="51" name="矩形 50"/>
            <p:cNvSpPr/>
            <p:nvPr/>
          </p:nvSpPr>
          <p:spPr>
            <a:xfrm>
              <a:off x="7164288" y="4293096"/>
              <a:ext cx="936104" cy="576064"/>
            </a:xfrm>
            <a:prstGeom prst="rect">
              <a:avLst/>
            </a:prstGeom>
            <a:solidFill>
              <a:srgbClr val="FFFF00"/>
            </a:solidFill>
            <a:ln w="95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网站及终端信息采集</a:t>
              </a:r>
              <a:r>
                <a:rPr lang="en-US" altLang="zh-CN" sz="1200" smtClean="0">
                  <a:solidFill>
                    <a:prstClr val="black"/>
                  </a:solidFill>
                </a:rPr>
                <a:t>(PIWIK)</a:t>
              </a:r>
              <a:endParaRPr lang="zh-CN" altLang="en-US" sz="1200">
                <a:solidFill>
                  <a:prstClr val="black"/>
                </a:solidFill>
              </a:endParaRPr>
            </a:p>
          </p:txBody>
        </p:sp>
        <p:sp>
          <p:nvSpPr>
            <p:cNvPr id="53" name="矩形 52"/>
            <p:cNvSpPr/>
            <p:nvPr/>
          </p:nvSpPr>
          <p:spPr>
            <a:xfrm>
              <a:off x="7092280" y="3284984"/>
              <a:ext cx="1008112" cy="576064"/>
            </a:xfrm>
            <a:prstGeom prst="rect">
              <a:avLst/>
            </a:prstGeom>
            <a:solidFill>
              <a:schemeClr val="bg1">
                <a:lumMod val="85000"/>
              </a:schemeClr>
            </a:solidFill>
            <a:ln w="95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华为互联网业务日志等</a:t>
              </a:r>
              <a:endParaRPr lang="zh-CN" altLang="en-US" sz="1200">
                <a:solidFill>
                  <a:prstClr val="black"/>
                </a:solidFill>
              </a:endParaRPr>
            </a:p>
          </p:txBody>
        </p:sp>
        <p:sp>
          <p:nvSpPr>
            <p:cNvPr id="54" name="矩形 53"/>
            <p:cNvSpPr/>
            <p:nvPr/>
          </p:nvSpPr>
          <p:spPr>
            <a:xfrm>
              <a:off x="7092280" y="2420888"/>
              <a:ext cx="936104" cy="504056"/>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err="1" smtClean="0">
                  <a:solidFill>
                    <a:prstClr val="black"/>
                  </a:solidFill>
                </a:rPr>
                <a:t>UserProfile</a:t>
              </a:r>
              <a:r>
                <a:rPr lang="zh-CN" altLang="en-US" sz="1200" smtClean="0">
                  <a:solidFill>
                    <a:prstClr val="black"/>
                  </a:solidFill>
                </a:rPr>
                <a:t>信息</a:t>
              </a:r>
              <a:endParaRPr lang="zh-CN" altLang="en-US" sz="1200">
                <a:solidFill>
                  <a:prstClr val="black"/>
                </a:solidFill>
              </a:endParaRPr>
            </a:p>
          </p:txBody>
        </p:sp>
        <p:sp>
          <p:nvSpPr>
            <p:cNvPr id="58" name="矩形 57"/>
            <p:cNvSpPr/>
            <p:nvPr/>
          </p:nvSpPr>
          <p:spPr>
            <a:xfrm>
              <a:off x="539552" y="2348880"/>
              <a:ext cx="576064" cy="2448272"/>
            </a:xfrm>
            <a:prstGeom prst="rect">
              <a:avLst/>
            </a:prstGeom>
            <a:solidFill>
              <a:schemeClr val="accent6">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终端云</a:t>
              </a:r>
              <a:r>
                <a:rPr lang="en-US" altLang="zh-CN" sz="1200" smtClean="0">
                  <a:solidFill>
                    <a:prstClr val="black"/>
                  </a:solidFill>
                </a:rPr>
                <a:t>BI</a:t>
              </a:r>
              <a:r>
                <a:rPr lang="zh-CN" altLang="en-US" sz="1200" smtClean="0">
                  <a:solidFill>
                    <a:prstClr val="black"/>
                  </a:solidFill>
                </a:rPr>
                <a:t>数据展现逻辑</a:t>
              </a:r>
              <a:endParaRPr lang="zh-CN" altLang="en-US" sz="1200">
                <a:solidFill>
                  <a:prstClr val="black"/>
                </a:solidFill>
              </a:endParaRPr>
            </a:p>
          </p:txBody>
        </p:sp>
        <p:sp>
          <p:nvSpPr>
            <p:cNvPr id="28" name="矩形 27"/>
            <p:cNvSpPr/>
            <p:nvPr/>
          </p:nvSpPr>
          <p:spPr>
            <a:xfrm>
              <a:off x="5436096" y="2204864"/>
              <a:ext cx="792088" cy="2592288"/>
            </a:xfrm>
            <a:prstGeom prst="rect">
              <a:avLst/>
            </a:prstGeom>
            <a:solidFill>
              <a:srgbClr val="FFFF0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black"/>
                  </a:solidFill>
                </a:rPr>
                <a:t>ODS_XXX</a:t>
              </a:r>
              <a:endParaRPr lang="zh-CN" altLang="en-US" sz="1200" smtClean="0">
                <a:solidFill>
                  <a:prstClr val="black"/>
                </a:solidFill>
              </a:endParaRPr>
            </a:p>
          </p:txBody>
        </p:sp>
        <p:sp>
          <p:nvSpPr>
            <p:cNvPr id="29" name="矩形 28"/>
            <p:cNvSpPr/>
            <p:nvPr/>
          </p:nvSpPr>
          <p:spPr>
            <a:xfrm>
              <a:off x="4067944" y="2492896"/>
              <a:ext cx="936104" cy="432048"/>
            </a:xfrm>
            <a:prstGeom prst="rect">
              <a:avLst/>
            </a:prstGeom>
            <a:solidFill>
              <a:srgbClr val="FFFF0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black"/>
                  </a:solidFill>
                </a:rPr>
                <a:t>DIM_XXX</a:t>
              </a:r>
              <a:endParaRPr lang="zh-CN" altLang="en-US" sz="1200" smtClean="0">
                <a:solidFill>
                  <a:prstClr val="black"/>
                </a:solidFill>
              </a:endParaRPr>
            </a:p>
          </p:txBody>
        </p:sp>
        <p:sp>
          <p:nvSpPr>
            <p:cNvPr id="31" name="矩形 30"/>
            <p:cNvSpPr/>
            <p:nvPr/>
          </p:nvSpPr>
          <p:spPr>
            <a:xfrm>
              <a:off x="4067944" y="4293096"/>
              <a:ext cx="936104" cy="432048"/>
            </a:xfrm>
            <a:prstGeom prst="rect">
              <a:avLst/>
            </a:prstGeom>
            <a:solidFill>
              <a:srgbClr val="FFFF0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black"/>
                  </a:solidFill>
                </a:rPr>
                <a:t>DW_XXX</a:t>
              </a:r>
              <a:endParaRPr lang="zh-CN" altLang="en-US" sz="1200" smtClean="0">
                <a:solidFill>
                  <a:prstClr val="black"/>
                </a:solidFill>
              </a:endParaRPr>
            </a:p>
          </p:txBody>
        </p:sp>
        <p:sp>
          <p:nvSpPr>
            <p:cNvPr id="32" name="矩形 31"/>
            <p:cNvSpPr/>
            <p:nvPr/>
          </p:nvSpPr>
          <p:spPr>
            <a:xfrm>
              <a:off x="2771800" y="2348880"/>
              <a:ext cx="864096" cy="864096"/>
            </a:xfrm>
            <a:prstGeom prst="rect">
              <a:avLst/>
            </a:prstGeom>
            <a:solidFill>
              <a:srgbClr val="FFFF0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black"/>
                  </a:solidFill>
                </a:rPr>
                <a:t>RTP_APP_XXX</a:t>
              </a:r>
              <a:endParaRPr lang="zh-CN" altLang="en-US" sz="1200" smtClean="0">
                <a:solidFill>
                  <a:prstClr val="black"/>
                </a:solidFill>
              </a:endParaRPr>
            </a:p>
          </p:txBody>
        </p:sp>
        <p:sp>
          <p:nvSpPr>
            <p:cNvPr id="34" name="矩形 33"/>
            <p:cNvSpPr/>
            <p:nvPr/>
          </p:nvSpPr>
          <p:spPr>
            <a:xfrm>
              <a:off x="1331640" y="2348880"/>
              <a:ext cx="936104" cy="720080"/>
            </a:xfrm>
            <a:prstGeom prst="rect">
              <a:avLst/>
            </a:prstGeom>
            <a:solidFill>
              <a:srgbClr val="FFFF0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black"/>
                  </a:solidFill>
                </a:rPr>
                <a:t>RTP_XXX</a:t>
              </a:r>
              <a:endParaRPr lang="zh-CN" altLang="en-US" sz="1200" smtClean="0">
                <a:solidFill>
                  <a:prstClr val="black"/>
                </a:solidFill>
              </a:endParaRPr>
            </a:p>
          </p:txBody>
        </p:sp>
        <p:sp>
          <p:nvSpPr>
            <p:cNvPr id="35" name="矩形 34"/>
            <p:cNvSpPr/>
            <p:nvPr/>
          </p:nvSpPr>
          <p:spPr>
            <a:xfrm>
              <a:off x="2771800" y="4221088"/>
              <a:ext cx="864096" cy="648072"/>
            </a:xfrm>
            <a:prstGeom prst="rect">
              <a:avLst/>
            </a:prstGeom>
            <a:solidFill>
              <a:srgbClr val="00B0F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black"/>
                  </a:solidFill>
                </a:rPr>
                <a:t>BI_APP_XXX</a:t>
              </a:r>
              <a:endParaRPr lang="zh-CN" altLang="en-US" sz="1200" smtClean="0">
                <a:solidFill>
                  <a:prstClr val="black"/>
                </a:solidFill>
              </a:endParaRPr>
            </a:p>
          </p:txBody>
        </p:sp>
        <p:sp>
          <p:nvSpPr>
            <p:cNvPr id="36" name="矩形 35"/>
            <p:cNvSpPr/>
            <p:nvPr/>
          </p:nvSpPr>
          <p:spPr>
            <a:xfrm>
              <a:off x="1331640" y="4149080"/>
              <a:ext cx="936104" cy="648072"/>
            </a:xfrm>
            <a:prstGeom prst="rect">
              <a:avLst/>
            </a:prstGeom>
            <a:solidFill>
              <a:srgbClr val="00B0F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black"/>
                  </a:solidFill>
                </a:rPr>
                <a:t>ZNYX_XXX</a:t>
              </a:r>
              <a:endParaRPr lang="zh-CN" altLang="en-US" sz="1200" smtClean="0">
                <a:solidFill>
                  <a:prstClr val="black"/>
                </a:solidFill>
              </a:endParaRPr>
            </a:p>
          </p:txBody>
        </p:sp>
        <p:cxnSp>
          <p:nvCxnSpPr>
            <p:cNvPr id="40" name="直接连接符 39"/>
            <p:cNvCxnSpPr>
              <a:stCxn id="52" idx="2"/>
            </p:cNvCxnSpPr>
            <p:nvPr/>
          </p:nvCxnSpPr>
          <p:spPr>
            <a:xfrm flipH="1">
              <a:off x="2555776" y="1134036"/>
              <a:ext cx="36004" cy="3951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588224" y="1340768"/>
              <a:ext cx="0" cy="2664296"/>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948264" y="836712"/>
              <a:ext cx="1338828" cy="369332"/>
            </a:xfrm>
            <a:prstGeom prst="rect">
              <a:avLst/>
            </a:prstGeom>
            <a:noFill/>
          </p:spPr>
          <p:txBody>
            <a:bodyPr wrap="none" rtlCol="0">
              <a:spAutoFit/>
            </a:bodyPr>
            <a:lstStyle/>
            <a:p>
              <a:r>
                <a:rPr lang="zh-CN" altLang="en-US" b="1" smtClean="0">
                  <a:solidFill>
                    <a:srgbClr val="3333FF"/>
                  </a:solidFill>
                </a:rPr>
                <a:t>外部数据源</a:t>
              </a:r>
              <a:endParaRPr lang="zh-CN" altLang="en-US" b="1">
                <a:solidFill>
                  <a:srgbClr val="3333FF"/>
                </a:solidFill>
              </a:endParaRPr>
            </a:p>
          </p:txBody>
        </p:sp>
        <p:sp>
          <p:nvSpPr>
            <p:cNvPr id="43" name="TextBox 42"/>
            <p:cNvSpPr txBox="1"/>
            <p:nvPr/>
          </p:nvSpPr>
          <p:spPr>
            <a:xfrm>
              <a:off x="3203848" y="836712"/>
              <a:ext cx="2010487" cy="369332"/>
            </a:xfrm>
            <a:prstGeom prst="rect">
              <a:avLst/>
            </a:prstGeom>
            <a:noFill/>
          </p:spPr>
          <p:txBody>
            <a:bodyPr wrap="none" rtlCol="0">
              <a:spAutoFit/>
            </a:bodyPr>
            <a:lstStyle/>
            <a:p>
              <a:r>
                <a:rPr lang="en-US" altLang="zh-CN" b="1" smtClean="0">
                  <a:solidFill>
                    <a:srgbClr val="3333FF"/>
                  </a:solidFill>
                </a:rPr>
                <a:t>HIVE /Hadoop</a:t>
              </a:r>
              <a:r>
                <a:rPr lang="zh-CN" altLang="en-US" b="1" smtClean="0">
                  <a:solidFill>
                    <a:srgbClr val="3333FF"/>
                  </a:solidFill>
                </a:rPr>
                <a:t>集群</a:t>
              </a:r>
              <a:endParaRPr lang="zh-CN" altLang="en-US" b="1">
                <a:solidFill>
                  <a:srgbClr val="3333FF"/>
                </a:solidFill>
              </a:endParaRPr>
            </a:p>
          </p:txBody>
        </p:sp>
        <p:sp>
          <p:nvSpPr>
            <p:cNvPr id="44" name="TextBox 43"/>
            <p:cNvSpPr txBox="1"/>
            <p:nvPr/>
          </p:nvSpPr>
          <p:spPr>
            <a:xfrm>
              <a:off x="611560" y="836712"/>
              <a:ext cx="1512168" cy="369332"/>
            </a:xfrm>
            <a:prstGeom prst="rect">
              <a:avLst/>
            </a:prstGeom>
            <a:noFill/>
          </p:spPr>
          <p:txBody>
            <a:bodyPr wrap="square" rtlCol="0">
              <a:spAutoFit/>
            </a:bodyPr>
            <a:lstStyle/>
            <a:p>
              <a:r>
                <a:rPr lang="zh-CN" altLang="en-US" b="1" smtClean="0">
                  <a:solidFill>
                    <a:srgbClr val="3333FF"/>
                  </a:solidFill>
                </a:rPr>
                <a:t>数据应用层</a:t>
              </a:r>
              <a:endParaRPr lang="zh-CN" altLang="en-US" b="1">
                <a:solidFill>
                  <a:srgbClr val="3333FF"/>
                </a:solidFill>
              </a:endParaRPr>
            </a:p>
          </p:txBody>
        </p:sp>
        <p:sp>
          <p:nvSpPr>
            <p:cNvPr id="49" name="右箭头 48"/>
            <p:cNvSpPr/>
            <p:nvPr/>
          </p:nvSpPr>
          <p:spPr>
            <a:xfrm rot="10800000">
              <a:off x="6300192" y="2636912"/>
              <a:ext cx="432048" cy="216024"/>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50" name="右箭头 49"/>
            <p:cNvSpPr/>
            <p:nvPr/>
          </p:nvSpPr>
          <p:spPr>
            <a:xfrm rot="10800000">
              <a:off x="6300192" y="3501008"/>
              <a:ext cx="432048" cy="216024"/>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55" name="右箭头 54"/>
            <p:cNvSpPr/>
            <p:nvPr/>
          </p:nvSpPr>
          <p:spPr>
            <a:xfrm rot="10800000">
              <a:off x="5004048" y="4437112"/>
              <a:ext cx="360040" cy="216024"/>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56" name="右箭头 55"/>
            <p:cNvSpPr/>
            <p:nvPr/>
          </p:nvSpPr>
          <p:spPr>
            <a:xfrm rot="10800000">
              <a:off x="5004048" y="2564904"/>
              <a:ext cx="360040" cy="216024"/>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59" name="右箭头 58"/>
            <p:cNvSpPr/>
            <p:nvPr/>
          </p:nvSpPr>
          <p:spPr>
            <a:xfrm rot="10800000">
              <a:off x="3635896" y="2564904"/>
              <a:ext cx="360040" cy="216024"/>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62" name="右箭头 61"/>
            <p:cNvSpPr/>
            <p:nvPr/>
          </p:nvSpPr>
          <p:spPr>
            <a:xfrm rot="10800000">
              <a:off x="3635896" y="4437112"/>
              <a:ext cx="360040" cy="216024"/>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63" name="右箭头 62"/>
            <p:cNvSpPr/>
            <p:nvPr/>
          </p:nvSpPr>
          <p:spPr>
            <a:xfrm rot="10800000">
              <a:off x="2339752" y="2564904"/>
              <a:ext cx="360040" cy="216024"/>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65" name="右箭头 64"/>
            <p:cNvSpPr/>
            <p:nvPr/>
          </p:nvSpPr>
          <p:spPr>
            <a:xfrm rot="10800000">
              <a:off x="2339752" y="4509120"/>
              <a:ext cx="360040" cy="216024"/>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66" name="右箭头 65"/>
            <p:cNvSpPr/>
            <p:nvPr/>
          </p:nvSpPr>
          <p:spPr>
            <a:xfrm rot="7574262">
              <a:off x="3451798" y="3550895"/>
              <a:ext cx="1296859" cy="200903"/>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67" name="右箭头 66"/>
            <p:cNvSpPr/>
            <p:nvPr/>
          </p:nvSpPr>
          <p:spPr>
            <a:xfrm rot="13766364">
              <a:off x="3498213" y="3506104"/>
              <a:ext cx="1248557" cy="212335"/>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71" name="圆角矩形标注 70"/>
            <p:cNvSpPr/>
            <p:nvPr/>
          </p:nvSpPr>
          <p:spPr>
            <a:xfrm>
              <a:off x="4139952" y="4869160"/>
              <a:ext cx="1152128" cy="504056"/>
            </a:xfrm>
            <a:prstGeom prst="wedgeRoundRectCallout">
              <a:avLst>
                <a:gd name="adj1" fmla="val -10967"/>
                <a:gd name="adj2" fmla="val -107658"/>
                <a:gd name="adj3" fmla="val 16667"/>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事实表，按业务、按时间分区存放</a:t>
              </a:r>
            </a:p>
          </p:txBody>
        </p:sp>
        <p:sp>
          <p:nvSpPr>
            <p:cNvPr id="72" name="右箭头 71"/>
            <p:cNvSpPr/>
            <p:nvPr/>
          </p:nvSpPr>
          <p:spPr>
            <a:xfrm rot="16200000" flipV="1">
              <a:off x="4355975" y="3501008"/>
              <a:ext cx="936105" cy="216024"/>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74" name="圆角矩形标注 73"/>
            <p:cNvSpPr/>
            <p:nvPr/>
          </p:nvSpPr>
          <p:spPr>
            <a:xfrm>
              <a:off x="3923928" y="1484784"/>
              <a:ext cx="1152128" cy="648072"/>
            </a:xfrm>
            <a:prstGeom prst="wedgeRoundRectCallout">
              <a:avLst>
                <a:gd name="adj1" fmla="val 8456"/>
                <a:gd name="adj2" fmla="val 121238"/>
                <a:gd name="adj3" fmla="val 16667"/>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维表，部分按分区存放，未统一</a:t>
              </a:r>
            </a:p>
          </p:txBody>
        </p:sp>
        <p:sp>
          <p:nvSpPr>
            <p:cNvPr id="75" name="圆角矩形标注 74"/>
            <p:cNvSpPr/>
            <p:nvPr/>
          </p:nvSpPr>
          <p:spPr>
            <a:xfrm>
              <a:off x="5292080" y="1412776"/>
              <a:ext cx="1224136" cy="720080"/>
            </a:xfrm>
            <a:prstGeom prst="wedgeRoundRectCallout">
              <a:avLst>
                <a:gd name="adj1" fmla="val -6792"/>
                <a:gd name="adj2" fmla="val 91748"/>
                <a:gd name="adj3" fmla="val 16667"/>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暂存表，无直接应用。按业务、按时间分区存放</a:t>
              </a:r>
            </a:p>
          </p:txBody>
        </p:sp>
        <p:sp>
          <p:nvSpPr>
            <p:cNvPr id="77" name="圆角矩形标注 76"/>
            <p:cNvSpPr/>
            <p:nvPr/>
          </p:nvSpPr>
          <p:spPr>
            <a:xfrm>
              <a:off x="2627784" y="1196752"/>
              <a:ext cx="1224136" cy="936104"/>
            </a:xfrm>
            <a:prstGeom prst="wedgeRoundRectCallout">
              <a:avLst>
                <a:gd name="adj1" fmla="val -88"/>
                <a:gd name="adj2" fmla="val 92875"/>
                <a:gd name="adj3" fmla="val 16667"/>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为各种报表开发的预统计表，一般按业务、按时间分区存放。</a:t>
              </a:r>
            </a:p>
          </p:txBody>
        </p:sp>
        <p:sp>
          <p:nvSpPr>
            <p:cNvPr id="78" name="圆角矩形标注 77"/>
            <p:cNvSpPr/>
            <p:nvPr/>
          </p:nvSpPr>
          <p:spPr>
            <a:xfrm>
              <a:off x="1115616" y="1340768"/>
              <a:ext cx="1224136" cy="792088"/>
            </a:xfrm>
            <a:prstGeom prst="wedgeRoundRectCallout">
              <a:avLst>
                <a:gd name="adj1" fmla="val 869"/>
                <a:gd name="adj2" fmla="val 95152"/>
                <a:gd name="adj3" fmla="val 16667"/>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统计表，展现逻辑的数据源。数据模型跟</a:t>
              </a:r>
              <a:r>
                <a:rPr lang="en-US" altLang="zh-CN" sz="1200" smtClean="0">
                  <a:solidFill>
                    <a:prstClr val="black"/>
                  </a:solidFill>
                </a:rPr>
                <a:t>HIVE</a:t>
              </a:r>
              <a:r>
                <a:rPr lang="zh-CN" altLang="en-US" sz="1200" smtClean="0">
                  <a:solidFill>
                    <a:prstClr val="black"/>
                  </a:solidFill>
                </a:rPr>
                <a:t>完全一致</a:t>
              </a:r>
            </a:p>
          </p:txBody>
        </p:sp>
        <p:cxnSp>
          <p:nvCxnSpPr>
            <p:cNvPr id="84" name="直接箭头连接符 83"/>
            <p:cNvCxnSpPr/>
            <p:nvPr/>
          </p:nvCxnSpPr>
          <p:spPr>
            <a:xfrm flipV="1">
              <a:off x="4644008" y="3068960"/>
              <a:ext cx="0" cy="108012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2" name="组合 93"/>
            <p:cNvGrpSpPr/>
            <p:nvPr/>
          </p:nvGrpSpPr>
          <p:grpSpPr>
            <a:xfrm>
              <a:off x="7308304" y="5013176"/>
              <a:ext cx="1160259" cy="523510"/>
              <a:chOff x="7668344" y="5270721"/>
              <a:chExt cx="1160259" cy="523510"/>
            </a:xfrm>
          </p:grpSpPr>
          <p:sp>
            <p:nvSpPr>
              <p:cNvPr id="45" name="右箭头 44"/>
              <p:cNvSpPr/>
              <p:nvPr/>
            </p:nvSpPr>
            <p:spPr>
              <a:xfrm>
                <a:off x="7668344" y="5547719"/>
                <a:ext cx="432048" cy="185537"/>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46" name="TextBox 45"/>
              <p:cNvSpPr txBox="1"/>
              <p:nvPr/>
            </p:nvSpPr>
            <p:spPr>
              <a:xfrm>
                <a:off x="8028384" y="5517232"/>
                <a:ext cx="800219" cy="276999"/>
              </a:xfrm>
              <a:prstGeom prst="rect">
                <a:avLst/>
              </a:prstGeom>
              <a:noFill/>
            </p:spPr>
            <p:txBody>
              <a:bodyPr wrap="none" rtlCol="0">
                <a:spAutoFit/>
              </a:bodyPr>
              <a:lstStyle/>
              <a:p>
                <a:r>
                  <a:rPr lang="zh-CN" altLang="en-US" sz="1200" smtClean="0">
                    <a:solidFill>
                      <a:prstClr val="black"/>
                    </a:solidFill>
                  </a:rPr>
                  <a:t>数据流向</a:t>
                </a:r>
                <a:endParaRPr lang="zh-CN" altLang="en-US" sz="1200">
                  <a:solidFill>
                    <a:prstClr val="black"/>
                  </a:solidFill>
                </a:endParaRPr>
              </a:p>
            </p:txBody>
          </p:sp>
          <p:cxnSp>
            <p:nvCxnSpPr>
              <p:cNvPr id="86" name="直接箭头连接符 85"/>
              <p:cNvCxnSpPr/>
              <p:nvPr/>
            </p:nvCxnSpPr>
            <p:spPr>
              <a:xfrm>
                <a:off x="7740352" y="5409220"/>
                <a:ext cx="33267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8001019" y="5270721"/>
                <a:ext cx="800219" cy="276999"/>
              </a:xfrm>
              <a:prstGeom prst="rect">
                <a:avLst/>
              </a:prstGeom>
              <a:noFill/>
            </p:spPr>
            <p:txBody>
              <a:bodyPr wrap="none" rtlCol="0">
                <a:spAutoFit/>
              </a:bodyPr>
              <a:lstStyle/>
              <a:p>
                <a:r>
                  <a:rPr lang="zh-CN" altLang="en-US" sz="1200" smtClean="0">
                    <a:solidFill>
                      <a:prstClr val="black"/>
                    </a:solidFill>
                  </a:rPr>
                  <a:t>数据依赖</a:t>
                </a:r>
                <a:endParaRPr lang="zh-CN" altLang="en-US" sz="1200">
                  <a:solidFill>
                    <a:prstClr val="black"/>
                  </a:solidFill>
                </a:endParaRPr>
              </a:p>
            </p:txBody>
          </p:sp>
        </p:grpSp>
        <p:sp>
          <p:nvSpPr>
            <p:cNvPr id="52" name="TextBox 51"/>
            <p:cNvSpPr txBox="1"/>
            <p:nvPr/>
          </p:nvSpPr>
          <p:spPr>
            <a:xfrm>
              <a:off x="2339752" y="764704"/>
              <a:ext cx="504056" cy="369332"/>
            </a:xfrm>
            <a:prstGeom prst="rect">
              <a:avLst/>
            </a:prstGeom>
            <a:noFill/>
          </p:spPr>
          <p:txBody>
            <a:bodyPr wrap="square" rtlCol="0">
              <a:spAutoFit/>
            </a:bodyPr>
            <a:lstStyle/>
            <a:p>
              <a:r>
                <a:rPr lang="en-US" altLang="zh-CN" smtClean="0">
                  <a:solidFill>
                    <a:prstClr val="black"/>
                  </a:solidFill>
                </a:rPr>
                <a:t>ETL</a:t>
              </a:r>
              <a:endParaRPr lang="zh-CN" altLang="en-US">
                <a:solidFill>
                  <a:prstClr val="black"/>
                </a:solidFill>
              </a:endParaRPr>
            </a:p>
          </p:txBody>
        </p:sp>
        <p:sp>
          <p:nvSpPr>
            <p:cNvPr id="57" name="TextBox 56"/>
            <p:cNvSpPr txBox="1"/>
            <p:nvPr/>
          </p:nvSpPr>
          <p:spPr>
            <a:xfrm>
              <a:off x="6300192" y="836712"/>
              <a:ext cx="504056" cy="369332"/>
            </a:xfrm>
            <a:prstGeom prst="rect">
              <a:avLst/>
            </a:prstGeom>
            <a:noFill/>
          </p:spPr>
          <p:txBody>
            <a:bodyPr wrap="square" rtlCol="0">
              <a:spAutoFit/>
            </a:bodyPr>
            <a:lstStyle/>
            <a:p>
              <a:r>
                <a:rPr lang="en-US" altLang="zh-CN" smtClean="0">
                  <a:solidFill>
                    <a:prstClr val="black"/>
                  </a:solidFill>
                </a:rPr>
                <a:t>ETL</a:t>
              </a:r>
              <a:endParaRPr lang="zh-CN" altLang="en-US">
                <a:solidFill>
                  <a:prstClr val="black"/>
                </a:solidFill>
              </a:endParaRPr>
            </a:p>
          </p:txBody>
        </p:sp>
        <p:cxnSp>
          <p:nvCxnSpPr>
            <p:cNvPr id="64" name="直接箭头连接符 63"/>
            <p:cNvCxnSpPr>
              <a:stCxn id="51" idx="1"/>
            </p:cNvCxnSpPr>
            <p:nvPr/>
          </p:nvCxnSpPr>
          <p:spPr>
            <a:xfrm flipH="1">
              <a:off x="6228184" y="4581128"/>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228184" y="4365104"/>
              <a:ext cx="1008112" cy="276999"/>
            </a:xfrm>
            <a:prstGeom prst="rect">
              <a:avLst/>
            </a:prstGeom>
            <a:noFill/>
          </p:spPr>
          <p:txBody>
            <a:bodyPr wrap="square" rtlCol="0">
              <a:spAutoFit/>
            </a:bodyPr>
            <a:lstStyle/>
            <a:p>
              <a:r>
                <a:rPr lang="en-US" altLang="zh-CN" sz="1200" smtClean="0">
                  <a:solidFill>
                    <a:prstClr val="black"/>
                  </a:solidFill>
                </a:rPr>
                <a:t>HTTP/HTTPS</a:t>
              </a:r>
              <a:endParaRPr lang="zh-CN" altLang="en-US" sz="1200">
                <a:solidFill>
                  <a:prstClr val="black"/>
                </a:solidFill>
              </a:endParaRPr>
            </a:p>
          </p:txBody>
        </p:sp>
        <p:sp>
          <p:nvSpPr>
            <p:cNvPr id="95" name="TextBox 94"/>
            <p:cNvSpPr txBox="1"/>
            <p:nvPr/>
          </p:nvSpPr>
          <p:spPr>
            <a:xfrm>
              <a:off x="6732240" y="5055567"/>
              <a:ext cx="576064" cy="461665"/>
            </a:xfrm>
            <a:prstGeom prst="rect">
              <a:avLst/>
            </a:prstGeom>
            <a:noFill/>
          </p:spPr>
          <p:txBody>
            <a:bodyPr wrap="square" rtlCol="0">
              <a:spAutoFit/>
            </a:bodyPr>
            <a:lstStyle/>
            <a:p>
              <a:r>
                <a:rPr lang="zh-CN" altLang="en-US" sz="1200" smtClean="0"/>
                <a:t>图例说明：</a:t>
              </a:r>
              <a:endParaRPr lang="zh-CN" altLang="en-US" sz="1200"/>
            </a:p>
          </p:txBody>
        </p:sp>
      </p:grpSp>
      <p:sp>
        <p:nvSpPr>
          <p:cNvPr id="60" name="Rectangle 10"/>
          <p:cNvSpPr>
            <a:spLocks noChangeArrowheads="1"/>
          </p:cNvSpPr>
          <p:nvPr/>
        </p:nvSpPr>
        <p:spPr bwMode="auto">
          <a:xfrm>
            <a:off x="395536" y="4869160"/>
            <a:ext cx="8208912" cy="1844824"/>
          </a:xfrm>
          <a:prstGeom prst="rect">
            <a:avLst/>
          </a:prstGeom>
          <a:noFill/>
          <a:ln w="28575">
            <a:noFill/>
            <a:miter lim="800000"/>
            <a:headEnd/>
            <a:tailEnd/>
          </a:ln>
        </p:spPr>
        <p:txBody>
          <a:bodyPr lIns="80132" tIns="40067" rIns="80132" bIns="40067"/>
          <a:lstStyle/>
          <a:p>
            <a:pPr marL="252413" indent="-252413" defTabSz="671513" eaLnBrk="0" hangingPunct="0">
              <a:lnSpc>
                <a:spcPct val="140000"/>
              </a:lnSpc>
            </a:pPr>
            <a:r>
              <a:rPr lang="zh-CN" altLang="en-US" sz="1400" b="1" smtClean="0">
                <a:latin typeface="+mn-ea"/>
              </a:rPr>
              <a:t>现有模型变换方式带来的问题：</a:t>
            </a:r>
            <a:endParaRPr lang="en-US" altLang="zh-CN" sz="1400" b="1" smtClean="0">
              <a:latin typeface="+mn-ea"/>
            </a:endParaRPr>
          </a:p>
          <a:p>
            <a:pPr marL="709613" lvl="1" indent="-252413" defTabSz="671513" eaLnBrk="0" hangingPunct="0">
              <a:lnSpc>
                <a:spcPct val="140000"/>
              </a:lnSpc>
              <a:buFont typeface="Wingdings" pitchFamily="2" charset="2"/>
              <a:buChar char="Ø"/>
            </a:pPr>
            <a:r>
              <a:rPr lang="zh-CN" altLang="en-US" sz="1400" smtClean="0">
                <a:latin typeface="+mn-ea"/>
              </a:rPr>
              <a:t>所有数据模型在业务、时间维度完全割裂，无法获得用户的</a:t>
            </a:r>
            <a:r>
              <a:rPr lang="en-US" altLang="zh-CN" sz="1400" smtClean="0">
                <a:latin typeface="+mn-ea"/>
              </a:rPr>
              <a:t>360</a:t>
            </a:r>
            <a:r>
              <a:rPr lang="zh-CN" altLang="en-US" sz="1400" smtClean="0">
                <a:latin typeface="+mn-ea"/>
              </a:rPr>
              <a:t>视图</a:t>
            </a:r>
            <a:endParaRPr lang="en-US" altLang="zh-CN" sz="1400" smtClean="0">
              <a:latin typeface="+mn-ea"/>
            </a:endParaRPr>
          </a:p>
          <a:p>
            <a:pPr marL="709613" lvl="1" indent="-252413" defTabSz="671513" eaLnBrk="0" hangingPunct="0">
              <a:lnSpc>
                <a:spcPct val="140000"/>
              </a:lnSpc>
              <a:buFont typeface="Wingdings" pitchFamily="2" charset="2"/>
              <a:buChar char="Ø"/>
            </a:pPr>
            <a:r>
              <a:rPr lang="zh-CN" altLang="en-US" sz="1400" smtClean="0">
                <a:latin typeface="+mn-ea"/>
              </a:rPr>
              <a:t>维度模型未归一化，维度信息混乱</a:t>
            </a:r>
            <a:endParaRPr lang="en-US" altLang="zh-CN" sz="1400" smtClean="0">
              <a:latin typeface="+mn-ea"/>
            </a:endParaRPr>
          </a:p>
          <a:p>
            <a:pPr marL="709613" lvl="1" indent="-252413" defTabSz="671513" eaLnBrk="0" hangingPunct="0">
              <a:lnSpc>
                <a:spcPct val="140000"/>
              </a:lnSpc>
              <a:buFont typeface="Wingdings" pitchFamily="2" charset="2"/>
              <a:buChar char="Ø"/>
            </a:pPr>
            <a:r>
              <a:rPr lang="zh-CN" altLang="en-US" sz="1400" smtClean="0">
                <a:latin typeface="+mn-ea"/>
              </a:rPr>
              <a:t>数据模型过于复杂，即席查询门槛很高，应用困难</a:t>
            </a:r>
            <a:endParaRPr lang="en-US" altLang="zh-CN" sz="1400" smtClean="0">
              <a:latin typeface="+mn-ea"/>
            </a:endParaRPr>
          </a:p>
          <a:p>
            <a:pPr marL="709613" lvl="1" indent="-252413" defTabSz="671513" eaLnBrk="0" hangingPunct="0">
              <a:lnSpc>
                <a:spcPct val="140000"/>
              </a:lnSpc>
              <a:buFont typeface="Wingdings" pitchFamily="2" charset="2"/>
              <a:buChar char="Ø"/>
            </a:pPr>
            <a:r>
              <a:rPr lang="zh-CN" altLang="en-US" sz="1400" smtClean="0">
                <a:latin typeface="+mn-ea"/>
              </a:rPr>
              <a:t>数据应用开发困难，业务之间模型割裂，应用开发人员需要</a:t>
            </a:r>
            <a:r>
              <a:rPr lang="en-US" altLang="zh-CN" sz="1400" smtClean="0">
                <a:latin typeface="+mn-ea"/>
              </a:rPr>
              <a:t>E2E</a:t>
            </a:r>
            <a:r>
              <a:rPr lang="zh-CN" altLang="en-US" sz="1400" smtClean="0">
                <a:latin typeface="+mn-ea"/>
              </a:rPr>
              <a:t>理解</a:t>
            </a:r>
            <a:r>
              <a:rPr lang="en-US" altLang="zh-CN" sz="1400" smtClean="0">
                <a:latin typeface="+mn-ea"/>
              </a:rPr>
              <a:t>ODS</a:t>
            </a:r>
            <a:r>
              <a:rPr lang="zh-CN" altLang="en-US" sz="1400" smtClean="0">
                <a:latin typeface="+mn-ea"/>
              </a:rPr>
              <a:t>层到应用层的模型</a:t>
            </a:r>
            <a:endParaRPr lang="en-US" altLang="zh-CN" sz="1400" smtClean="0">
              <a:latin typeface="+mn-ea"/>
            </a:endParaRPr>
          </a:p>
          <a:p>
            <a:pPr marL="709613" lvl="1" indent="-252413" defTabSz="671513" eaLnBrk="0" hangingPunct="0">
              <a:lnSpc>
                <a:spcPct val="140000"/>
              </a:lnSpc>
              <a:buFont typeface="Wingdings" pitchFamily="2" charset="2"/>
              <a:buChar char="Ø"/>
            </a:pPr>
            <a:r>
              <a:rPr lang="zh-CN" altLang="en-US" sz="1400" smtClean="0">
                <a:latin typeface="+mn-ea"/>
              </a:rPr>
              <a:t>用户去重统计困难，跨任意时间维度数据统计困难</a:t>
            </a:r>
            <a:endParaRPr lang="en-US" altLang="zh-CN" sz="1400" smtClean="0">
              <a:latin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88"/>
          <p:cNvSpPr/>
          <p:nvPr/>
        </p:nvSpPr>
        <p:spPr>
          <a:xfrm>
            <a:off x="3707904" y="2492896"/>
            <a:ext cx="2304256" cy="2592288"/>
          </a:xfrm>
          <a:prstGeom prst="rect">
            <a:avLst/>
          </a:prstGeom>
          <a:solidFill>
            <a:srgbClr val="FFFF00">
              <a:alpha val="28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p>
        </p:txBody>
      </p:sp>
      <p:sp>
        <p:nvSpPr>
          <p:cNvPr id="47" name="TextBox 46"/>
          <p:cNvSpPr txBox="1"/>
          <p:nvPr/>
        </p:nvSpPr>
        <p:spPr>
          <a:xfrm>
            <a:off x="0" y="116632"/>
            <a:ext cx="4592924" cy="461665"/>
          </a:xfrm>
          <a:prstGeom prst="rect">
            <a:avLst/>
          </a:prstGeom>
          <a:noFill/>
        </p:spPr>
        <p:txBody>
          <a:bodyPr wrap="none" rtlCol="0">
            <a:spAutoFit/>
          </a:bodyPr>
          <a:lstStyle/>
          <a:p>
            <a:r>
              <a:rPr lang="en-US" altLang="zh-CN" sz="2400" b="1" smtClean="0">
                <a:solidFill>
                  <a:srgbClr val="C00000"/>
                </a:solidFill>
              </a:rPr>
              <a:t> BI</a:t>
            </a:r>
            <a:r>
              <a:rPr lang="zh-CN" altLang="en-US" sz="2400" b="1" smtClean="0">
                <a:solidFill>
                  <a:srgbClr val="C00000"/>
                </a:solidFill>
              </a:rPr>
              <a:t>  </a:t>
            </a:r>
            <a:r>
              <a:rPr lang="en-US" altLang="zh-CN" sz="2400" b="1" smtClean="0">
                <a:solidFill>
                  <a:srgbClr val="C00000"/>
                </a:solidFill>
              </a:rPr>
              <a:t>E2E</a:t>
            </a:r>
            <a:r>
              <a:rPr lang="zh-CN" altLang="en-US" sz="2400" b="1" smtClean="0">
                <a:solidFill>
                  <a:srgbClr val="C00000"/>
                </a:solidFill>
              </a:rPr>
              <a:t>数据模型变换  </a:t>
            </a:r>
            <a:r>
              <a:rPr lang="en-US" altLang="zh-CN" sz="2400" b="1" smtClean="0">
                <a:solidFill>
                  <a:srgbClr val="C00000"/>
                </a:solidFill>
              </a:rPr>
              <a:t>-- </a:t>
            </a:r>
            <a:r>
              <a:rPr lang="zh-CN" altLang="en-US" sz="2400" b="1" smtClean="0">
                <a:solidFill>
                  <a:srgbClr val="C00000"/>
                </a:solidFill>
              </a:rPr>
              <a:t>目标架构</a:t>
            </a:r>
            <a:endParaRPr lang="zh-CN" altLang="en-US" sz="2400" b="1">
              <a:solidFill>
                <a:srgbClr val="C00000"/>
              </a:solidFill>
            </a:endParaRPr>
          </a:p>
        </p:txBody>
      </p:sp>
      <p:sp>
        <p:nvSpPr>
          <p:cNvPr id="51" name="矩形 50"/>
          <p:cNvSpPr/>
          <p:nvPr/>
        </p:nvSpPr>
        <p:spPr>
          <a:xfrm>
            <a:off x="7668344" y="4509120"/>
            <a:ext cx="936104" cy="547638"/>
          </a:xfrm>
          <a:prstGeom prst="rect">
            <a:avLst/>
          </a:prstGeom>
          <a:solidFill>
            <a:srgbClr val="FFFF00"/>
          </a:solidFill>
          <a:ln w="95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网站及终端信息采集</a:t>
            </a:r>
            <a:r>
              <a:rPr lang="en-US" altLang="zh-CN" sz="1200" smtClean="0">
                <a:solidFill>
                  <a:prstClr val="black"/>
                </a:solidFill>
              </a:rPr>
              <a:t>(PIWIK)</a:t>
            </a:r>
            <a:endParaRPr lang="zh-CN" altLang="en-US" sz="1200">
              <a:solidFill>
                <a:prstClr val="black"/>
              </a:solidFill>
            </a:endParaRPr>
          </a:p>
        </p:txBody>
      </p:sp>
      <p:sp>
        <p:nvSpPr>
          <p:cNvPr id="53" name="矩形 52"/>
          <p:cNvSpPr/>
          <p:nvPr/>
        </p:nvSpPr>
        <p:spPr>
          <a:xfrm>
            <a:off x="7589148" y="3664674"/>
            <a:ext cx="1008112" cy="547638"/>
          </a:xfrm>
          <a:prstGeom prst="rect">
            <a:avLst/>
          </a:prstGeom>
          <a:solidFill>
            <a:schemeClr val="bg1">
              <a:lumMod val="85000"/>
            </a:schemeClr>
          </a:solidFill>
          <a:ln w="95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华为互联网业务日志等</a:t>
            </a:r>
            <a:endParaRPr lang="zh-CN" altLang="en-US" sz="1200">
              <a:solidFill>
                <a:prstClr val="black"/>
              </a:solidFill>
            </a:endParaRPr>
          </a:p>
        </p:txBody>
      </p:sp>
      <p:sp>
        <p:nvSpPr>
          <p:cNvPr id="54" name="矩形 53"/>
          <p:cNvSpPr/>
          <p:nvPr/>
        </p:nvSpPr>
        <p:spPr>
          <a:xfrm>
            <a:off x="7589148" y="2843218"/>
            <a:ext cx="936104" cy="479183"/>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err="1" smtClean="0">
                <a:solidFill>
                  <a:prstClr val="black"/>
                </a:solidFill>
              </a:rPr>
              <a:t>UserProfile</a:t>
            </a:r>
            <a:r>
              <a:rPr lang="zh-CN" altLang="en-US" sz="1200" smtClean="0">
                <a:solidFill>
                  <a:prstClr val="black"/>
                </a:solidFill>
              </a:rPr>
              <a:t>信息</a:t>
            </a:r>
            <a:endParaRPr lang="zh-CN" altLang="en-US" sz="1200">
              <a:solidFill>
                <a:prstClr val="black"/>
              </a:solidFill>
            </a:endParaRPr>
          </a:p>
        </p:txBody>
      </p:sp>
      <p:sp>
        <p:nvSpPr>
          <p:cNvPr id="58" name="矩形 57"/>
          <p:cNvSpPr/>
          <p:nvPr/>
        </p:nvSpPr>
        <p:spPr>
          <a:xfrm>
            <a:off x="395536" y="2636912"/>
            <a:ext cx="576064" cy="2327460"/>
          </a:xfrm>
          <a:prstGeom prst="rect">
            <a:avLst/>
          </a:prstGeom>
          <a:solidFill>
            <a:schemeClr val="accent6">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终端云</a:t>
            </a:r>
            <a:r>
              <a:rPr lang="en-US" altLang="zh-CN" sz="1200" smtClean="0">
                <a:solidFill>
                  <a:prstClr val="black"/>
                </a:solidFill>
              </a:rPr>
              <a:t>BI</a:t>
            </a:r>
            <a:r>
              <a:rPr lang="zh-CN" altLang="en-US" sz="1200" smtClean="0">
                <a:solidFill>
                  <a:prstClr val="black"/>
                </a:solidFill>
              </a:rPr>
              <a:t>数据展现逻辑</a:t>
            </a:r>
            <a:endParaRPr lang="zh-CN" altLang="en-US" sz="1200">
              <a:solidFill>
                <a:prstClr val="black"/>
              </a:solidFill>
            </a:endParaRPr>
          </a:p>
        </p:txBody>
      </p:sp>
      <p:sp>
        <p:nvSpPr>
          <p:cNvPr id="28" name="矩形 27"/>
          <p:cNvSpPr/>
          <p:nvPr/>
        </p:nvSpPr>
        <p:spPr>
          <a:xfrm>
            <a:off x="6372200" y="2636912"/>
            <a:ext cx="504056" cy="2375322"/>
          </a:xfrm>
          <a:prstGeom prst="rect">
            <a:avLst/>
          </a:prstGeom>
          <a:solidFill>
            <a:srgbClr val="FFFF0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black"/>
                </a:solidFill>
              </a:rPr>
              <a:t>ODS_XXX</a:t>
            </a:r>
            <a:endParaRPr lang="zh-CN" altLang="en-US" sz="1200" smtClean="0">
              <a:solidFill>
                <a:prstClr val="black"/>
              </a:solidFill>
            </a:endParaRPr>
          </a:p>
        </p:txBody>
      </p:sp>
      <p:sp>
        <p:nvSpPr>
          <p:cNvPr id="29" name="矩形 28"/>
          <p:cNvSpPr/>
          <p:nvPr/>
        </p:nvSpPr>
        <p:spPr>
          <a:xfrm>
            <a:off x="3779912" y="2780928"/>
            <a:ext cx="792088" cy="410728"/>
          </a:xfrm>
          <a:prstGeom prst="rect">
            <a:avLst/>
          </a:prstGeom>
          <a:solidFill>
            <a:srgbClr val="BF01A4">
              <a:alpha val="43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black"/>
                </a:solidFill>
              </a:rPr>
              <a:t>DIM_XXX</a:t>
            </a:r>
            <a:endParaRPr lang="zh-CN" altLang="en-US" sz="1200" smtClean="0">
              <a:solidFill>
                <a:prstClr val="black"/>
              </a:solidFill>
            </a:endParaRPr>
          </a:p>
        </p:txBody>
      </p:sp>
      <p:sp>
        <p:nvSpPr>
          <p:cNvPr id="31" name="矩形 30"/>
          <p:cNvSpPr/>
          <p:nvPr/>
        </p:nvSpPr>
        <p:spPr>
          <a:xfrm>
            <a:off x="3779912" y="4479024"/>
            <a:ext cx="720080" cy="410728"/>
          </a:xfrm>
          <a:prstGeom prst="rect">
            <a:avLst/>
          </a:prstGeom>
          <a:solidFill>
            <a:srgbClr val="BF01A4">
              <a:alpha val="43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black"/>
                </a:solidFill>
              </a:rPr>
              <a:t>xxx_360</a:t>
            </a:r>
            <a:endParaRPr lang="zh-CN" altLang="en-US" sz="1200" smtClean="0">
              <a:solidFill>
                <a:prstClr val="black"/>
              </a:solidFill>
            </a:endParaRPr>
          </a:p>
        </p:txBody>
      </p:sp>
      <p:sp>
        <p:nvSpPr>
          <p:cNvPr id="32" name="矩形 31"/>
          <p:cNvSpPr/>
          <p:nvPr/>
        </p:nvSpPr>
        <p:spPr>
          <a:xfrm>
            <a:off x="2483768" y="2630747"/>
            <a:ext cx="792088" cy="821456"/>
          </a:xfrm>
          <a:prstGeom prst="rect">
            <a:avLst/>
          </a:prstGeom>
          <a:solidFill>
            <a:srgbClr val="FFFF0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black"/>
                </a:solidFill>
              </a:rPr>
              <a:t>RTP_APP_XXX</a:t>
            </a:r>
            <a:endParaRPr lang="zh-CN" altLang="en-US" sz="1200" smtClean="0">
              <a:solidFill>
                <a:prstClr val="black"/>
              </a:solidFill>
            </a:endParaRPr>
          </a:p>
        </p:txBody>
      </p:sp>
      <p:sp>
        <p:nvSpPr>
          <p:cNvPr id="34" name="矩形 33"/>
          <p:cNvSpPr/>
          <p:nvPr/>
        </p:nvSpPr>
        <p:spPr>
          <a:xfrm>
            <a:off x="1115616" y="2630747"/>
            <a:ext cx="792088" cy="684547"/>
          </a:xfrm>
          <a:prstGeom prst="rect">
            <a:avLst/>
          </a:prstGeom>
          <a:solidFill>
            <a:srgbClr val="FFFF0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black"/>
                </a:solidFill>
              </a:rPr>
              <a:t>RTP_XXX</a:t>
            </a:r>
            <a:endParaRPr lang="zh-CN" altLang="en-US" sz="1200" smtClean="0">
              <a:solidFill>
                <a:prstClr val="black"/>
              </a:solidFill>
            </a:endParaRPr>
          </a:p>
        </p:txBody>
      </p:sp>
      <p:sp>
        <p:nvSpPr>
          <p:cNvPr id="35" name="矩形 34"/>
          <p:cNvSpPr/>
          <p:nvPr/>
        </p:nvSpPr>
        <p:spPr>
          <a:xfrm>
            <a:off x="2411760" y="4410569"/>
            <a:ext cx="864096" cy="616092"/>
          </a:xfrm>
          <a:prstGeom prst="rect">
            <a:avLst/>
          </a:prstGeom>
          <a:solidFill>
            <a:srgbClr val="00B0F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black"/>
                </a:solidFill>
              </a:rPr>
              <a:t>BI_APP_XXX</a:t>
            </a:r>
            <a:endParaRPr lang="zh-CN" altLang="en-US" sz="1200" smtClean="0">
              <a:solidFill>
                <a:prstClr val="black"/>
              </a:solidFill>
            </a:endParaRPr>
          </a:p>
        </p:txBody>
      </p:sp>
      <p:sp>
        <p:nvSpPr>
          <p:cNvPr id="36" name="矩形 35"/>
          <p:cNvSpPr/>
          <p:nvPr/>
        </p:nvSpPr>
        <p:spPr>
          <a:xfrm>
            <a:off x="1043608" y="4342115"/>
            <a:ext cx="864096" cy="616092"/>
          </a:xfrm>
          <a:prstGeom prst="rect">
            <a:avLst/>
          </a:prstGeom>
          <a:solidFill>
            <a:srgbClr val="00B0F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black"/>
                </a:solidFill>
              </a:rPr>
              <a:t>ZNYX_XXX</a:t>
            </a:r>
            <a:endParaRPr lang="zh-CN" altLang="en-US" sz="1200" smtClean="0">
              <a:solidFill>
                <a:prstClr val="black"/>
              </a:solidFill>
            </a:endParaRPr>
          </a:p>
        </p:txBody>
      </p:sp>
      <p:cxnSp>
        <p:nvCxnSpPr>
          <p:cNvPr id="40" name="直接连接符 39"/>
          <p:cNvCxnSpPr>
            <a:stCxn id="52" idx="2"/>
          </p:cNvCxnSpPr>
          <p:nvPr/>
        </p:nvCxnSpPr>
        <p:spPr>
          <a:xfrm flipH="1">
            <a:off x="2195736" y="1475851"/>
            <a:ext cx="36004" cy="375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164288" y="1844824"/>
            <a:ext cx="0" cy="2532824"/>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452320" y="1340768"/>
            <a:ext cx="1338828" cy="351107"/>
          </a:xfrm>
          <a:prstGeom prst="rect">
            <a:avLst/>
          </a:prstGeom>
          <a:noFill/>
        </p:spPr>
        <p:txBody>
          <a:bodyPr wrap="none" rtlCol="0">
            <a:spAutoFit/>
          </a:bodyPr>
          <a:lstStyle/>
          <a:p>
            <a:r>
              <a:rPr lang="zh-CN" altLang="en-US" b="1" smtClean="0">
                <a:solidFill>
                  <a:srgbClr val="3333FF"/>
                </a:solidFill>
              </a:rPr>
              <a:t>外部数据源</a:t>
            </a:r>
            <a:endParaRPr lang="zh-CN" altLang="en-US" b="1">
              <a:solidFill>
                <a:srgbClr val="3333FF"/>
              </a:solidFill>
            </a:endParaRPr>
          </a:p>
        </p:txBody>
      </p:sp>
      <p:sp>
        <p:nvSpPr>
          <p:cNvPr id="43" name="TextBox 42"/>
          <p:cNvSpPr txBox="1"/>
          <p:nvPr/>
        </p:nvSpPr>
        <p:spPr>
          <a:xfrm>
            <a:off x="2915816" y="980728"/>
            <a:ext cx="2010487" cy="351107"/>
          </a:xfrm>
          <a:prstGeom prst="rect">
            <a:avLst/>
          </a:prstGeom>
          <a:noFill/>
        </p:spPr>
        <p:txBody>
          <a:bodyPr wrap="none" rtlCol="0">
            <a:spAutoFit/>
          </a:bodyPr>
          <a:lstStyle/>
          <a:p>
            <a:r>
              <a:rPr lang="en-US" altLang="zh-CN" b="1" smtClean="0">
                <a:solidFill>
                  <a:srgbClr val="3333FF"/>
                </a:solidFill>
              </a:rPr>
              <a:t>HIVE /Hadoop</a:t>
            </a:r>
            <a:r>
              <a:rPr lang="zh-CN" altLang="en-US" b="1" smtClean="0">
                <a:solidFill>
                  <a:srgbClr val="3333FF"/>
                </a:solidFill>
              </a:rPr>
              <a:t>集群</a:t>
            </a:r>
            <a:endParaRPr lang="zh-CN" altLang="en-US" b="1">
              <a:solidFill>
                <a:srgbClr val="3333FF"/>
              </a:solidFill>
            </a:endParaRPr>
          </a:p>
        </p:txBody>
      </p:sp>
      <p:sp>
        <p:nvSpPr>
          <p:cNvPr id="44" name="TextBox 43"/>
          <p:cNvSpPr txBox="1"/>
          <p:nvPr/>
        </p:nvSpPr>
        <p:spPr>
          <a:xfrm>
            <a:off x="323528" y="1124744"/>
            <a:ext cx="1512168" cy="351107"/>
          </a:xfrm>
          <a:prstGeom prst="rect">
            <a:avLst/>
          </a:prstGeom>
          <a:noFill/>
        </p:spPr>
        <p:txBody>
          <a:bodyPr wrap="square" rtlCol="0">
            <a:spAutoFit/>
          </a:bodyPr>
          <a:lstStyle/>
          <a:p>
            <a:r>
              <a:rPr lang="zh-CN" altLang="en-US" b="1" smtClean="0">
                <a:solidFill>
                  <a:srgbClr val="3333FF"/>
                </a:solidFill>
              </a:rPr>
              <a:t>数据应用层</a:t>
            </a:r>
            <a:endParaRPr lang="zh-CN" altLang="en-US" b="1">
              <a:solidFill>
                <a:srgbClr val="3333FF"/>
              </a:solidFill>
            </a:endParaRPr>
          </a:p>
        </p:txBody>
      </p:sp>
      <p:sp>
        <p:nvSpPr>
          <p:cNvPr id="49" name="右箭头 48"/>
          <p:cNvSpPr/>
          <p:nvPr/>
        </p:nvSpPr>
        <p:spPr>
          <a:xfrm rot="10800000">
            <a:off x="6948264" y="3068960"/>
            <a:ext cx="432048" cy="205364"/>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50" name="右箭头 49"/>
          <p:cNvSpPr/>
          <p:nvPr/>
        </p:nvSpPr>
        <p:spPr>
          <a:xfrm rot="10800000">
            <a:off x="6948264" y="3861048"/>
            <a:ext cx="432048" cy="205364"/>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55" name="右箭头 54"/>
          <p:cNvSpPr/>
          <p:nvPr/>
        </p:nvSpPr>
        <p:spPr>
          <a:xfrm rot="10800000">
            <a:off x="4644008" y="4615934"/>
            <a:ext cx="360040" cy="205364"/>
          </a:xfrm>
          <a:prstGeom prst="rightArrow">
            <a:avLst/>
          </a:prstGeom>
          <a:solidFill>
            <a:srgbClr val="BF01A4">
              <a:alpha val="43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56" name="右箭头 55"/>
          <p:cNvSpPr/>
          <p:nvPr/>
        </p:nvSpPr>
        <p:spPr>
          <a:xfrm rot="10800000">
            <a:off x="4644008" y="2836109"/>
            <a:ext cx="360040" cy="232849"/>
          </a:xfrm>
          <a:prstGeom prst="rightArrow">
            <a:avLst/>
          </a:prstGeom>
          <a:solidFill>
            <a:srgbClr val="BF01A4">
              <a:alpha val="43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59" name="右箭头 58"/>
          <p:cNvSpPr/>
          <p:nvPr/>
        </p:nvSpPr>
        <p:spPr>
          <a:xfrm rot="10800000">
            <a:off x="3275856" y="2836111"/>
            <a:ext cx="360040" cy="205364"/>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62" name="右箭头 61"/>
          <p:cNvSpPr/>
          <p:nvPr/>
        </p:nvSpPr>
        <p:spPr>
          <a:xfrm rot="10800000">
            <a:off x="3275856" y="4615934"/>
            <a:ext cx="360040" cy="205364"/>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63" name="右箭头 62"/>
          <p:cNvSpPr/>
          <p:nvPr/>
        </p:nvSpPr>
        <p:spPr>
          <a:xfrm rot="10800000">
            <a:off x="1979712" y="2836111"/>
            <a:ext cx="360040" cy="205364"/>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65" name="右箭头 64"/>
          <p:cNvSpPr/>
          <p:nvPr/>
        </p:nvSpPr>
        <p:spPr>
          <a:xfrm rot="10800000">
            <a:off x="1979712" y="4684388"/>
            <a:ext cx="360040" cy="205364"/>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66" name="右箭头 65"/>
          <p:cNvSpPr/>
          <p:nvPr/>
        </p:nvSpPr>
        <p:spPr>
          <a:xfrm rot="7574262">
            <a:off x="3123755" y="3768491"/>
            <a:ext cx="1232864" cy="200903"/>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67" name="右箭头 66"/>
          <p:cNvSpPr/>
          <p:nvPr/>
        </p:nvSpPr>
        <p:spPr>
          <a:xfrm rot="13766364">
            <a:off x="3168979" y="3725628"/>
            <a:ext cx="1186946" cy="212335"/>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71" name="圆角矩形标注 70"/>
          <p:cNvSpPr/>
          <p:nvPr/>
        </p:nvSpPr>
        <p:spPr>
          <a:xfrm>
            <a:off x="3275856" y="5229200"/>
            <a:ext cx="1152128" cy="479183"/>
          </a:xfrm>
          <a:prstGeom prst="wedgeRoundRectCallout">
            <a:avLst>
              <a:gd name="adj1" fmla="val 16506"/>
              <a:gd name="adj2" fmla="val -134569"/>
              <a:gd name="adj3" fmla="val 16667"/>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业务</a:t>
            </a:r>
            <a:r>
              <a:rPr lang="en-US" altLang="zh-CN" sz="1200" smtClean="0">
                <a:solidFill>
                  <a:prstClr val="black"/>
                </a:solidFill>
              </a:rPr>
              <a:t>/</a:t>
            </a:r>
            <a:r>
              <a:rPr lang="zh-CN" altLang="en-US" sz="1200" smtClean="0">
                <a:solidFill>
                  <a:prstClr val="black"/>
                </a:solidFill>
              </a:rPr>
              <a:t>用户完整的</a:t>
            </a:r>
            <a:r>
              <a:rPr lang="en-US" altLang="zh-CN" sz="1200" smtClean="0">
                <a:solidFill>
                  <a:prstClr val="black"/>
                </a:solidFill>
              </a:rPr>
              <a:t>360</a:t>
            </a:r>
            <a:r>
              <a:rPr lang="zh-CN" altLang="en-US" sz="1200" smtClean="0">
                <a:solidFill>
                  <a:prstClr val="black"/>
                </a:solidFill>
              </a:rPr>
              <a:t>模型</a:t>
            </a:r>
          </a:p>
        </p:txBody>
      </p:sp>
      <p:sp>
        <p:nvSpPr>
          <p:cNvPr id="74" name="圆角矩形标注 73"/>
          <p:cNvSpPr/>
          <p:nvPr/>
        </p:nvSpPr>
        <p:spPr>
          <a:xfrm>
            <a:off x="3635896" y="1809291"/>
            <a:ext cx="936104" cy="616092"/>
          </a:xfrm>
          <a:prstGeom prst="wedgeRoundRectCallout">
            <a:avLst>
              <a:gd name="adj1" fmla="val 2194"/>
              <a:gd name="adj2" fmla="val 121238"/>
              <a:gd name="adj3" fmla="val 16667"/>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归一化的维度模型</a:t>
            </a:r>
          </a:p>
        </p:txBody>
      </p:sp>
      <p:sp>
        <p:nvSpPr>
          <p:cNvPr id="75" name="圆角矩形标注 74"/>
          <p:cNvSpPr/>
          <p:nvPr/>
        </p:nvSpPr>
        <p:spPr>
          <a:xfrm>
            <a:off x="6012160" y="1484784"/>
            <a:ext cx="1080120" cy="828563"/>
          </a:xfrm>
          <a:prstGeom prst="wedgeRoundRectCallout">
            <a:avLst>
              <a:gd name="adj1" fmla="val 6232"/>
              <a:gd name="adj2" fmla="val 98822"/>
              <a:gd name="adj3" fmla="val 16667"/>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导入到</a:t>
            </a:r>
            <a:r>
              <a:rPr lang="en-US" altLang="zh-CN" sz="1200" smtClean="0">
                <a:solidFill>
                  <a:prstClr val="black"/>
                </a:solidFill>
              </a:rPr>
              <a:t>BI</a:t>
            </a:r>
            <a:r>
              <a:rPr lang="zh-CN" altLang="en-US" sz="1200" smtClean="0">
                <a:solidFill>
                  <a:prstClr val="black"/>
                </a:solidFill>
              </a:rPr>
              <a:t>的原始数据，按业务、时间分区存放</a:t>
            </a:r>
          </a:p>
        </p:txBody>
      </p:sp>
      <p:sp>
        <p:nvSpPr>
          <p:cNvPr id="77" name="圆角矩形标注 76"/>
          <p:cNvSpPr/>
          <p:nvPr/>
        </p:nvSpPr>
        <p:spPr>
          <a:xfrm>
            <a:off x="2267744" y="1535472"/>
            <a:ext cx="1224136" cy="889911"/>
          </a:xfrm>
          <a:prstGeom prst="wedgeRoundRectCallout">
            <a:avLst>
              <a:gd name="adj1" fmla="val -88"/>
              <a:gd name="adj2" fmla="val 92875"/>
              <a:gd name="adj3" fmla="val 16667"/>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为各种报表开发的预统计表，一般按业务、按时间分区存放。</a:t>
            </a:r>
          </a:p>
        </p:txBody>
      </p:sp>
      <p:sp>
        <p:nvSpPr>
          <p:cNvPr id="78" name="圆角矩形标注 77"/>
          <p:cNvSpPr/>
          <p:nvPr/>
        </p:nvSpPr>
        <p:spPr>
          <a:xfrm>
            <a:off x="755576" y="1672382"/>
            <a:ext cx="1224136" cy="753002"/>
          </a:xfrm>
          <a:prstGeom prst="wedgeRoundRectCallout">
            <a:avLst>
              <a:gd name="adj1" fmla="val 869"/>
              <a:gd name="adj2" fmla="val 95152"/>
              <a:gd name="adj3" fmla="val 16667"/>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统计表，展现逻辑的数据源。数据模型跟</a:t>
            </a:r>
            <a:r>
              <a:rPr lang="en-US" altLang="zh-CN" sz="1200" smtClean="0">
                <a:solidFill>
                  <a:prstClr val="black"/>
                </a:solidFill>
              </a:rPr>
              <a:t>HIVE</a:t>
            </a:r>
            <a:r>
              <a:rPr lang="zh-CN" altLang="en-US" sz="1200" smtClean="0">
                <a:solidFill>
                  <a:prstClr val="black"/>
                </a:solidFill>
              </a:rPr>
              <a:t>完全一致</a:t>
            </a:r>
          </a:p>
        </p:txBody>
      </p:sp>
      <p:grpSp>
        <p:nvGrpSpPr>
          <p:cNvPr id="3" name="组合 93"/>
          <p:cNvGrpSpPr/>
          <p:nvPr/>
        </p:nvGrpSpPr>
        <p:grpSpPr>
          <a:xfrm>
            <a:off x="6948264" y="5163571"/>
            <a:ext cx="1160259" cy="497677"/>
            <a:chOff x="7668344" y="5270721"/>
            <a:chExt cx="1160259" cy="523510"/>
          </a:xfrm>
        </p:grpSpPr>
        <p:sp>
          <p:nvSpPr>
            <p:cNvPr id="45" name="右箭头 44"/>
            <p:cNvSpPr/>
            <p:nvPr/>
          </p:nvSpPr>
          <p:spPr>
            <a:xfrm>
              <a:off x="7668344" y="5547719"/>
              <a:ext cx="432048" cy="185537"/>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46" name="TextBox 45"/>
            <p:cNvSpPr txBox="1"/>
            <p:nvPr/>
          </p:nvSpPr>
          <p:spPr>
            <a:xfrm>
              <a:off x="8028384" y="5517232"/>
              <a:ext cx="800219" cy="276999"/>
            </a:xfrm>
            <a:prstGeom prst="rect">
              <a:avLst/>
            </a:prstGeom>
            <a:noFill/>
          </p:spPr>
          <p:txBody>
            <a:bodyPr wrap="none" rtlCol="0">
              <a:spAutoFit/>
            </a:bodyPr>
            <a:lstStyle/>
            <a:p>
              <a:r>
                <a:rPr lang="zh-CN" altLang="en-US" sz="1200" smtClean="0">
                  <a:solidFill>
                    <a:prstClr val="black"/>
                  </a:solidFill>
                </a:rPr>
                <a:t>数据流向</a:t>
              </a:r>
              <a:endParaRPr lang="zh-CN" altLang="en-US" sz="1200">
                <a:solidFill>
                  <a:prstClr val="black"/>
                </a:solidFill>
              </a:endParaRPr>
            </a:p>
          </p:txBody>
        </p:sp>
        <p:cxnSp>
          <p:nvCxnSpPr>
            <p:cNvPr id="86" name="直接箭头连接符 85"/>
            <p:cNvCxnSpPr/>
            <p:nvPr/>
          </p:nvCxnSpPr>
          <p:spPr>
            <a:xfrm>
              <a:off x="7740352" y="5409220"/>
              <a:ext cx="33267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8001019" y="5270721"/>
              <a:ext cx="800219" cy="276999"/>
            </a:xfrm>
            <a:prstGeom prst="rect">
              <a:avLst/>
            </a:prstGeom>
            <a:noFill/>
          </p:spPr>
          <p:txBody>
            <a:bodyPr wrap="none" rtlCol="0">
              <a:spAutoFit/>
            </a:bodyPr>
            <a:lstStyle/>
            <a:p>
              <a:r>
                <a:rPr lang="zh-CN" altLang="en-US" sz="1200" smtClean="0">
                  <a:solidFill>
                    <a:prstClr val="black"/>
                  </a:solidFill>
                </a:rPr>
                <a:t>数据依赖</a:t>
              </a:r>
              <a:endParaRPr lang="zh-CN" altLang="en-US" sz="1200">
                <a:solidFill>
                  <a:prstClr val="black"/>
                </a:solidFill>
              </a:endParaRPr>
            </a:p>
          </p:txBody>
        </p:sp>
      </p:grpSp>
      <p:sp>
        <p:nvSpPr>
          <p:cNvPr id="52" name="TextBox 51"/>
          <p:cNvSpPr txBox="1"/>
          <p:nvPr/>
        </p:nvSpPr>
        <p:spPr>
          <a:xfrm>
            <a:off x="1979712" y="1124744"/>
            <a:ext cx="504056" cy="351107"/>
          </a:xfrm>
          <a:prstGeom prst="rect">
            <a:avLst/>
          </a:prstGeom>
          <a:noFill/>
        </p:spPr>
        <p:txBody>
          <a:bodyPr wrap="square" rtlCol="0">
            <a:spAutoFit/>
          </a:bodyPr>
          <a:lstStyle/>
          <a:p>
            <a:r>
              <a:rPr lang="en-US" altLang="zh-CN" smtClean="0">
                <a:solidFill>
                  <a:prstClr val="black"/>
                </a:solidFill>
              </a:rPr>
              <a:t>ETL</a:t>
            </a:r>
            <a:endParaRPr lang="zh-CN" altLang="en-US">
              <a:solidFill>
                <a:prstClr val="black"/>
              </a:solidFill>
            </a:endParaRPr>
          </a:p>
        </p:txBody>
      </p:sp>
      <p:sp>
        <p:nvSpPr>
          <p:cNvPr id="57" name="TextBox 56"/>
          <p:cNvSpPr txBox="1"/>
          <p:nvPr/>
        </p:nvSpPr>
        <p:spPr>
          <a:xfrm>
            <a:off x="7020272" y="1412776"/>
            <a:ext cx="504056" cy="351107"/>
          </a:xfrm>
          <a:prstGeom prst="rect">
            <a:avLst/>
          </a:prstGeom>
          <a:noFill/>
        </p:spPr>
        <p:txBody>
          <a:bodyPr wrap="square" rtlCol="0">
            <a:spAutoFit/>
          </a:bodyPr>
          <a:lstStyle/>
          <a:p>
            <a:r>
              <a:rPr lang="en-US" altLang="zh-CN" smtClean="0">
                <a:solidFill>
                  <a:prstClr val="black"/>
                </a:solidFill>
              </a:rPr>
              <a:t>ETL</a:t>
            </a:r>
            <a:endParaRPr lang="zh-CN" altLang="en-US">
              <a:solidFill>
                <a:prstClr val="black"/>
              </a:solidFill>
            </a:endParaRPr>
          </a:p>
        </p:txBody>
      </p:sp>
      <p:cxnSp>
        <p:nvCxnSpPr>
          <p:cNvPr id="64" name="直接箭头连接符 63"/>
          <p:cNvCxnSpPr/>
          <p:nvPr/>
        </p:nvCxnSpPr>
        <p:spPr>
          <a:xfrm flipH="1">
            <a:off x="6804248" y="4869160"/>
            <a:ext cx="86409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804248" y="4581128"/>
            <a:ext cx="1008112" cy="263330"/>
          </a:xfrm>
          <a:prstGeom prst="rect">
            <a:avLst/>
          </a:prstGeom>
          <a:noFill/>
        </p:spPr>
        <p:txBody>
          <a:bodyPr wrap="square" rtlCol="0">
            <a:spAutoFit/>
          </a:bodyPr>
          <a:lstStyle/>
          <a:p>
            <a:r>
              <a:rPr lang="en-US" altLang="zh-CN" sz="1200" smtClean="0">
                <a:solidFill>
                  <a:prstClr val="black"/>
                </a:solidFill>
              </a:rPr>
              <a:t>HTTP/HTTPS</a:t>
            </a:r>
            <a:endParaRPr lang="zh-CN" altLang="en-US" sz="1200">
              <a:solidFill>
                <a:prstClr val="black"/>
              </a:solidFill>
            </a:endParaRPr>
          </a:p>
        </p:txBody>
      </p:sp>
      <p:sp>
        <p:nvSpPr>
          <p:cNvPr id="95" name="TextBox 94"/>
          <p:cNvSpPr txBox="1"/>
          <p:nvPr/>
        </p:nvSpPr>
        <p:spPr>
          <a:xfrm>
            <a:off x="6372200" y="5203870"/>
            <a:ext cx="576064" cy="438884"/>
          </a:xfrm>
          <a:prstGeom prst="rect">
            <a:avLst/>
          </a:prstGeom>
          <a:noFill/>
        </p:spPr>
        <p:txBody>
          <a:bodyPr wrap="square" rtlCol="0">
            <a:spAutoFit/>
          </a:bodyPr>
          <a:lstStyle/>
          <a:p>
            <a:r>
              <a:rPr lang="zh-CN" altLang="en-US" sz="1200" smtClean="0"/>
              <a:t>图例说明：</a:t>
            </a:r>
            <a:endParaRPr lang="zh-CN" altLang="en-US" sz="1200"/>
          </a:p>
        </p:txBody>
      </p:sp>
      <p:sp>
        <p:nvSpPr>
          <p:cNvPr id="48" name="矩形 47"/>
          <p:cNvSpPr/>
          <p:nvPr/>
        </p:nvSpPr>
        <p:spPr>
          <a:xfrm>
            <a:off x="5076056" y="2636912"/>
            <a:ext cx="864096" cy="2376264"/>
          </a:xfrm>
          <a:prstGeom prst="rect">
            <a:avLst/>
          </a:prstGeom>
          <a:solidFill>
            <a:srgbClr val="BF01A4">
              <a:alpha val="43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p>
        </p:txBody>
      </p:sp>
      <p:sp>
        <p:nvSpPr>
          <p:cNvPr id="70" name="流程图: 多文档 69"/>
          <p:cNvSpPr/>
          <p:nvPr/>
        </p:nvSpPr>
        <p:spPr>
          <a:xfrm>
            <a:off x="5220072" y="2780929"/>
            <a:ext cx="648072" cy="576064"/>
          </a:xfrm>
          <a:prstGeom prst="flowChartMultidocument">
            <a:avLst/>
          </a:prstGeom>
          <a:solidFill>
            <a:srgbClr val="BF01A4">
              <a:alpha val="43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临时日志文件</a:t>
            </a:r>
          </a:p>
        </p:txBody>
      </p:sp>
      <p:sp>
        <p:nvSpPr>
          <p:cNvPr id="76" name="流程图: 多文档 75"/>
          <p:cNvSpPr/>
          <p:nvPr/>
        </p:nvSpPr>
        <p:spPr>
          <a:xfrm>
            <a:off x="5220072" y="3501008"/>
            <a:ext cx="648072" cy="576064"/>
          </a:xfrm>
          <a:prstGeom prst="flowChartMultidocument">
            <a:avLst/>
          </a:prstGeom>
          <a:solidFill>
            <a:srgbClr val="BF01A4">
              <a:alpha val="43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临时日志文件</a:t>
            </a:r>
          </a:p>
        </p:txBody>
      </p:sp>
      <p:sp>
        <p:nvSpPr>
          <p:cNvPr id="79" name="流程图: 多文档 78"/>
          <p:cNvSpPr/>
          <p:nvPr/>
        </p:nvSpPr>
        <p:spPr>
          <a:xfrm>
            <a:off x="5220072" y="4365104"/>
            <a:ext cx="648072" cy="576064"/>
          </a:xfrm>
          <a:prstGeom prst="flowChartMultidocument">
            <a:avLst/>
          </a:prstGeom>
          <a:solidFill>
            <a:srgbClr val="BF01A4">
              <a:alpha val="43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临时日志文件</a:t>
            </a:r>
          </a:p>
        </p:txBody>
      </p:sp>
      <p:sp>
        <p:nvSpPr>
          <p:cNvPr id="80" name="TextBox 79"/>
          <p:cNvSpPr txBox="1"/>
          <p:nvPr/>
        </p:nvSpPr>
        <p:spPr>
          <a:xfrm>
            <a:off x="5292080" y="4005064"/>
            <a:ext cx="343364" cy="369332"/>
          </a:xfrm>
          <a:prstGeom prst="rect">
            <a:avLst/>
          </a:prstGeom>
          <a:noFill/>
        </p:spPr>
        <p:txBody>
          <a:bodyPr wrap="square" rtlCol="0">
            <a:spAutoFit/>
          </a:bodyPr>
          <a:lstStyle/>
          <a:p>
            <a:r>
              <a:rPr lang="en-US" altLang="zh-CN" smtClean="0"/>
              <a:t>…</a:t>
            </a:r>
            <a:endParaRPr lang="zh-CN" altLang="en-US"/>
          </a:p>
        </p:txBody>
      </p:sp>
      <p:sp>
        <p:nvSpPr>
          <p:cNvPr id="85" name="右箭头 84"/>
          <p:cNvSpPr/>
          <p:nvPr/>
        </p:nvSpPr>
        <p:spPr>
          <a:xfrm rot="10800000">
            <a:off x="6012160" y="3717032"/>
            <a:ext cx="288032" cy="216024"/>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smtClean="0">
              <a:solidFill>
                <a:prstClr val="black"/>
              </a:solidFill>
            </a:endParaRPr>
          </a:p>
        </p:txBody>
      </p:sp>
      <p:sp>
        <p:nvSpPr>
          <p:cNvPr id="87" name="圆角矩形标注 86"/>
          <p:cNvSpPr/>
          <p:nvPr/>
        </p:nvSpPr>
        <p:spPr>
          <a:xfrm>
            <a:off x="4716016" y="1556792"/>
            <a:ext cx="1224136" cy="828563"/>
          </a:xfrm>
          <a:prstGeom prst="wedgeRoundRectCallout">
            <a:avLst>
              <a:gd name="adj1" fmla="val 6232"/>
              <a:gd name="adj2" fmla="val 90333"/>
              <a:gd name="adj3" fmla="val 16667"/>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临时文件，以时间、业务</a:t>
            </a:r>
            <a:r>
              <a:rPr lang="en-US" altLang="zh-CN" sz="1200" smtClean="0">
                <a:solidFill>
                  <a:prstClr val="black"/>
                </a:solidFill>
              </a:rPr>
              <a:t>HASH</a:t>
            </a:r>
            <a:r>
              <a:rPr lang="zh-CN" altLang="en-US" sz="1200" smtClean="0">
                <a:solidFill>
                  <a:prstClr val="black"/>
                </a:solidFill>
              </a:rPr>
              <a:t>分区存放的日志文件，</a:t>
            </a:r>
          </a:p>
        </p:txBody>
      </p:sp>
      <p:sp>
        <p:nvSpPr>
          <p:cNvPr id="91" name="圆角矩形标注 90"/>
          <p:cNvSpPr/>
          <p:nvPr/>
        </p:nvSpPr>
        <p:spPr>
          <a:xfrm>
            <a:off x="4788024" y="5445224"/>
            <a:ext cx="1152128" cy="479183"/>
          </a:xfrm>
          <a:prstGeom prst="wedgeRoundRectCallout">
            <a:avLst>
              <a:gd name="adj1" fmla="val 16506"/>
              <a:gd name="adj2" fmla="val -134569"/>
              <a:gd name="adj3" fmla="val 16667"/>
            </a:avLst>
          </a:prstGeom>
          <a:solidFill>
            <a:schemeClr val="accent2">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目标架构中需要改动的部分</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48073" y="2564904"/>
            <a:ext cx="8316415" cy="360040"/>
          </a:xfrm>
          <a:prstGeom prst="rect">
            <a:avLst/>
          </a:prstGeom>
          <a:noFill/>
          <a:ln w="9525">
            <a:noFill/>
            <a:miter lim="800000"/>
            <a:headEnd/>
            <a:tailEnd/>
          </a:ln>
        </p:spPr>
      </p:pic>
      <p:sp>
        <p:nvSpPr>
          <p:cNvPr id="250" name="TextBox 249"/>
          <p:cNvSpPr txBox="1"/>
          <p:nvPr/>
        </p:nvSpPr>
        <p:spPr>
          <a:xfrm>
            <a:off x="0" y="0"/>
            <a:ext cx="4665060" cy="461665"/>
          </a:xfrm>
          <a:prstGeom prst="rect">
            <a:avLst/>
          </a:prstGeom>
          <a:noFill/>
        </p:spPr>
        <p:txBody>
          <a:bodyPr wrap="none" rtlCol="0">
            <a:spAutoFit/>
          </a:bodyPr>
          <a:lstStyle/>
          <a:p>
            <a:r>
              <a:rPr lang="zh-CN" altLang="en-US" sz="2400" b="1" smtClean="0">
                <a:solidFill>
                  <a:srgbClr val="C00000"/>
                </a:solidFill>
              </a:rPr>
              <a:t>目标架构核心模</a:t>
            </a:r>
            <a:r>
              <a:rPr lang="zh-CN" altLang="en-US" sz="2400" b="1" dirty="0" smtClean="0">
                <a:solidFill>
                  <a:srgbClr val="C00000"/>
                </a:solidFill>
              </a:rPr>
              <a:t>型  </a:t>
            </a:r>
            <a:r>
              <a:rPr lang="en-US" altLang="zh-CN" sz="2400" b="1" dirty="0" smtClean="0">
                <a:solidFill>
                  <a:srgbClr val="C00000"/>
                </a:solidFill>
              </a:rPr>
              <a:t>-</a:t>
            </a:r>
            <a:r>
              <a:rPr lang="zh-CN" altLang="en-US" sz="2400" b="1" dirty="0" smtClean="0">
                <a:solidFill>
                  <a:srgbClr val="C00000"/>
                </a:solidFill>
              </a:rPr>
              <a:t>用户</a:t>
            </a:r>
            <a:r>
              <a:rPr lang="en-US" altLang="zh-CN" sz="2400" b="1" dirty="0" smtClean="0">
                <a:solidFill>
                  <a:srgbClr val="C00000"/>
                </a:solidFill>
              </a:rPr>
              <a:t>360</a:t>
            </a:r>
            <a:r>
              <a:rPr lang="zh-CN" altLang="en-US" sz="2400" b="1" dirty="0" smtClean="0">
                <a:solidFill>
                  <a:srgbClr val="C00000"/>
                </a:solidFill>
              </a:rPr>
              <a:t>模型 </a:t>
            </a:r>
            <a:endParaRPr lang="zh-CN" altLang="en-US" sz="2400" b="1" dirty="0">
              <a:solidFill>
                <a:srgbClr val="C00000"/>
              </a:solidFill>
            </a:endParaRPr>
          </a:p>
        </p:txBody>
      </p:sp>
      <p:sp>
        <p:nvSpPr>
          <p:cNvPr id="9" name="矩形 8"/>
          <p:cNvSpPr/>
          <p:nvPr/>
        </p:nvSpPr>
        <p:spPr>
          <a:xfrm>
            <a:off x="2051720" y="1484784"/>
            <a:ext cx="936104" cy="352425"/>
          </a:xfrm>
          <a:prstGeom prst="rect">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dirty="0" smtClean="0">
                <a:solidFill>
                  <a:prstClr val="black"/>
                </a:solidFill>
              </a:rPr>
              <a:t>时间段</a:t>
            </a:r>
            <a:r>
              <a:rPr lang="en-US" altLang="zh-CN" sz="1000" dirty="0" smtClean="0">
                <a:solidFill>
                  <a:prstClr val="black"/>
                </a:solidFill>
              </a:rPr>
              <a:t>1</a:t>
            </a:r>
            <a:r>
              <a:rPr lang="zh-CN" altLang="en-US" sz="1000" dirty="0" smtClean="0">
                <a:solidFill>
                  <a:prstClr val="black"/>
                </a:solidFill>
              </a:rPr>
              <a:t>分区</a:t>
            </a:r>
          </a:p>
        </p:txBody>
      </p:sp>
      <p:sp>
        <p:nvSpPr>
          <p:cNvPr id="11" name="矩形 10"/>
          <p:cNvSpPr/>
          <p:nvPr/>
        </p:nvSpPr>
        <p:spPr>
          <a:xfrm>
            <a:off x="6012160" y="1556792"/>
            <a:ext cx="864096" cy="352425"/>
          </a:xfrm>
          <a:prstGeom prst="rect">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dirty="0" smtClean="0">
                <a:solidFill>
                  <a:prstClr val="black"/>
                </a:solidFill>
              </a:rPr>
              <a:t>时间段</a:t>
            </a:r>
            <a:r>
              <a:rPr lang="en-US" altLang="zh-CN" sz="1000" dirty="0" smtClean="0">
                <a:solidFill>
                  <a:prstClr val="black"/>
                </a:solidFill>
              </a:rPr>
              <a:t>N</a:t>
            </a:r>
            <a:r>
              <a:rPr lang="zh-CN" altLang="en-US" sz="1000" dirty="0" smtClean="0">
                <a:solidFill>
                  <a:prstClr val="black"/>
                </a:solidFill>
              </a:rPr>
              <a:t>分区</a:t>
            </a:r>
          </a:p>
        </p:txBody>
      </p:sp>
      <p:sp>
        <p:nvSpPr>
          <p:cNvPr id="12" name="TextBox 11"/>
          <p:cNvSpPr txBox="1"/>
          <p:nvPr/>
        </p:nvSpPr>
        <p:spPr>
          <a:xfrm>
            <a:off x="7092280" y="1556792"/>
            <a:ext cx="1877437" cy="276999"/>
          </a:xfrm>
          <a:prstGeom prst="rect">
            <a:avLst/>
          </a:prstGeom>
          <a:noFill/>
        </p:spPr>
        <p:txBody>
          <a:bodyPr wrap="none" rtlCol="0">
            <a:spAutoFit/>
          </a:bodyPr>
          <a:lstStyle/>
          <a:p>
            <a:r>
              <a:rPr lang="zh-CN" altLang="en-US" sz="1200" dirty="0" smtClean="0">
                <a:solidFill>
                  <a:prstClr val="black"/>
                </a:solidFill>
              </a:rPr>
              <a:t>按时间水平分区（可选）</a:t>
            </a:r>
            <a:endParaRPr lang="zh-CN" altLang="en-US" sz="1200" dirty="0">
              <a:solidFill>
                <a:prstClr val="black"/>
              </a:solidFill>
            </a:endParaRPr>
          </a:p>
        </p:txBody>
      </p:sp>
      <p:sp>
        <p:nvSpPr>
          <p:cNvPr id="13" name="TextBox 12"/>
          <p:cNvSpPr txBox="1"/>
          <p:nvPr/>
        </p:nvSpPr>
        <p:spPr>
          <a:xfrm>
            <a:off x="5220072" y="1484784"/>
            <a:ext cx="622286" cy="369332"/>
          </a:xfrm>
          <a:prstGeom prst="rect">
            <a:avLst/>
          </a:prstGeom>
          <a:noFill/>
        </p:spPr>
        <p:txBody>
          <a:bodyPr wrap="none" rtlCol="0">
            <a:spAutoFit/>
          </a:bodyPr>
          <a:lstStyle/>
          <a:p>
            <a:r>
              <a:rPr lang="en-US" altLang="zh-CN" dirty="0" smtClean="0">
                <a:solidFill>
                  <a:prstClr val="black"/>
                </a:solidFill>
              </a:rPr>
              <a:t>…  …</a:t>
            </a:r>
            <a:endParaRPr lang="zh-CN" altLang="en-US" dirty="0">
              <a:solidFill>
                <a:prstClr val="black"/>
              </a:solidFill>
            </a:endParaRPr>
          </a:p>
        </p:txBody>
      </p:sp>
      <p:cxnSp>
        <p:nvCxnSpPr>
          <p:cNvPr id="21" name="直接连接符 20"/>
          <p:cNvCxnSpPr/>
          <p:nvPr/>
        </p:nvCxnSpPr>
        <p:spPr>
          <a:xfrm flipH="1">
            <a:off x="251520" y="2924944"/>
            <a:ext cx="3312368" cy="360040"/>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419872" y="2924944"/>
            <a:ext cx="792088" cy="360040"/>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26" idx="2"/>
          </p:cNvCxnSpPr>
          <p:nvPr/>
        </p:nvCxnSpPr>
        <p:spPr>
          <a:xfrm flipH="1">
            <a:off x="899592" y="2924944"/>
            <a:ext cx="3906689" cy="2160240"/>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364088" y="2924944"/>
            <a:ext cx="3384376" cy="2160240"/>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83568" y="1844824"/>
            <a:ext cx="1368152" cy="720080"/>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9" idx="2"/>
          </p:cNvCxnSpPr>
          <p:nvPr/>
        </p:nvCxnSpPr>
        <p:spPr>
          <a:xfrm>
            <a:off x="2519772" y="1837209"/>
            <a:ext cx="6372708" cy="727695"/>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987824" y="620688"/>
            <a:ext cx="936104" cy="504056"/>
          </a:xfrm>
          <a:prstGeom prst="rect">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dirty="0" smtClean="0">
                <a:solidFill>
                  <a:prstClr val="black"/>
                </a:solidFill>
              </a:rPr>
              <a:t>用户</a:t>
            </a:r>
            <a:r>
              <a:rPr lang="en-US" altLang="zh-CN" sz="1000" dirty="0" smtClean="0">
                <a:solidFill>
                  <a:prstClr val="black"/>
                </a:solidFill>
              </a:rPr>
              <a:t>360</a:t>
            </a:r>
            <a:r>
              <a:rPr lang="zh-CN" altLang="en-US" sz="1000" dirty="0" smtClean="0">
                <a:solidFill>
                  <a:prstClr val="black"/>
                </a:solidFill>
              </a:rPr>
              <a:t>表</a:t>
            </a:r>
          </a:p>
        </p:txBody>
      </p:sp>
      <p:cxnSp>
        <p:nvCxnSpPr>
          <p:cNvPr id="46" name="直接连接符 45"/>
          <p:cNvCxnSpPr/>
          <p:nvPr/>
        </p:nvCxnSpPr>
        <p:spPr>
          <a:xfrm flipH="1">
            <a:off x="2051720" y="1124744"/>
            <a:ext cx="936104" cy="360040"/>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851920" y="1124744"/>
            <a:ext cx="3024336" cy="432048"/>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7380312" y="2924944"/>
            <a:ext cx="936104" cy="576064"/>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8964488" y="2924944"/>
            <a:ext cx="72008" cy="576064"/>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0" y="2492896"/>
            <a:ext cx="648072" cy="523220"/>
          </a:xfrm>
          <a:prstGeom prst="rect">
            <a:avLst/>
          </a:prstGeom>
          <a:noFill/>
        </p:spPr>
        <p:txBody>
          <a:bodyPr wrap="square" rtlCol="0">
            <a:spAutoFit/>
          </a:bodyPr>
          <a:lstStyle/>
          <a:p>
            <a:r>
              <a:rPr lang="zh-CN" altLang="en-US" sz="1400" b="1" dirty="0" smtClean="0">
                <a:solidFill>
                  <a:prstClr val="black"/>
                </a:solidFill>
              </a:rPr>
              <a:t>一条记录</a:t>
            </a:r>
            <a:r>
              <a:rPr lang="en-US" altLang="zh-CN" sz="1400" b="1" dirty="0" smtClean="0">
                <a:solidFill>
                  <a:prstClr val="black"/>
                </a:solidFill>
              </a:rPr>
              <a:t>:</a:t>
            </a:r>
            <a:endParaRPr lang="zh-CN" altLang="en-US" sz="1400" b="1" dirty="0">
              <a:solidFill>
                <a:prstClr val="black"/>
              </a:solidFill>
            </a:endParaRPr>
          </a:p>
        </p:txBody>
      </p:sp>
      <p:pic>
        <p:nvPicPr>
          <p:cNvPr id="1027" name="Picture 3"/>
          <p:cNvPicPr>
            <a:picLocks noChangeAspect="1" noChangeArrowheads="1"/>
          </p:cNvPicPr>
          <p:nvPr/>
        </p:nvPicPr>
        <p:blipFill>
          <a:blip r:embed="rId3" cstate="print"/>
          <a:srcRect/>
          <a:stretch>
            <a:fillRect/>
          </a:stretch>
        </p:blipFill>
        <p:spPr bwMode="auto">
          <a:xfrm>
            <a:off x="251520" y="3284984"/>
            <a:ext cx="3117946" cy="216024"/>
          </a:xfrm>
          <a:prstGeom prst="rect">
            <a:avLst/>
          </a:prstGeom>
          <a:noFill/>
          <a:ln w="9525">
            <a:noFill/>
            <a:miter lim="800000"/>
            <a:headEnd/>
            <a:tailEnd/>
          </a:ln>
        </p:spPr>
      </p:pic>
      <p:sp>
        <p:nvSpPr>
          <p:cNvPr id="43" name="圆角矩形标注 42"/>
          <p:cNvSpPr/>
          <p:nvPr/>
        </p:nvSpPr>
        <p:spPr>
          <a:xfrm>
            <a:off x="251520" y="3717032"/>
            <a:ext cx="1800200" cy="648072"/>
          </a:xfrm>
          <a:prstGeom prst="wedgeRoundRectCallout">
            <a:avLst>
              <a:gd name="adj1" fmla="val -16406"/>
              <a:gd name="adj2" fmla="val -88795"/>
              <a:gd name="adj3" fmla="val 16667"/>
            </a:avLst>
          </a:prstGeom>
          <a:solidFill>
            <a:schemeClr val="accent4">
              <a:lumMod val="40000"/>
              <a:lumOff val="60000"/>
              <a:alpha val="52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000" dirty="0" smtClean="0">
                <a:solidFill>
                  <a:prstClr val="black"/>
                </a:solidFill>
              </a:rPr>
              <a:t>维表定义为列表，记录维表历史变更情况。选择或过滤维度列时，取“更新时间”匹配的记录执行</a:t>
            </a:r>
            <a:endParaRPr lang="zh-CN" altLang="en-US" sz="1000" dirty="0">
              <a:solidFill>
                <a:prstClr val="black"/>
              </a:solidFill>
            </a:endParaRPr>
          </a:p>
        </p:txBody>
      </p:sp>
      <p:sp>
        <p:nvSpPr>
          <p:cNvPr id="44" name="圆角矩形标注 43"/>
          <p:cNvSpPr/>
          <p:nvPr/>
        </p:nvSpPr>
        <p:spPr>
          <a:xfrm>
            <a:off x="107504" y="1340768"/>
            <a:ext cx="1368152" cy="576064"/>
          </a:xfrm>
          <a:prstGeom prst="wedgeRoundRectCallout">
            <a:avLst>
              <a:gd name="adj1" fmla="val 18860"/>
              <a:gd name="adj2" fmla="val 174691"/>
              <a:gd name="adj3" fmla="val 16667"/>
            </a:avLst>
          </a:prstGeom>
          <a:solidFill>
            <a:schemeClr val="accent4">
              <a:lumMod val="40000"/>
              <a:lumOff val="60000"/>
              <a:alpha val="52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en-US" altLang="zh-CN" sz="1000" dirty="0" smtClean="0">
                <a:solidFill>
                  <a:prstClr val="black"/>
                </a:solidFill>
              </a:rPr>
              <a:t>IMEI/MEID</a:t>
            </a:r>
            <a:r>
              <a:rPr lang="zh-CN" altLang="en-US" sz="1000" dirty="0" smtClean="0">
                <a:solidFill>
                  <a:prstClr val="black"/>
                </a:solidFill>
              </a:rPr>
              <a:t>号唯一标识移动用户，</a:t>
            </a:r>
            <a:r>
              <a:rPr lang="en-US" altLang="zh-CN" sz="1000" dirty="0" smtClean="0">
                <a:solidFill>
                  <a:prstClr val="black"/>
                </a:solidFill>
              </a:rPr>
              <a:t>PC</a:t>
            </a:r>
            <a:r>
              <a:rPr lang="zh-CN" altLang="en-US" sz="1000" dirty="0" smtClean="0">
                <a:solidFill>
                  <a:prstClr val="black"/>
                </a:solidFill>
              </a:rPr>
              <a:t>用户用</a:t>
            </a:r>
            <a:r>
              <a:rPr lang="en-US" altLang="zh-CN" sz="1000" dirty="0" smtClean="0">
                <a:solidFill>
                  <a:prstClr val="black"/>
                </a:solidFill>
              </a:rPr>
              <a:t>Cookie</a:t>
            </a:r>
            <a:r>
              <a:rPr lang="zh-CN" altLang="en-US" sz="1000" dirty="0" smtClean="0">
                <a:solidFill>
                  <a:prstClr val="black"/>
                </a:solidFill>
              </a:rPr>
              <a:t>唯一标识</a:t>
            </a:r>
            <a:endParaRPr lang="zh-CN" altLang="en-US" sz="1000" dirty="0">
              <a:solidFill>
                <a:prstClr val="black"/>
              </a:solidFill>
            </a:endParaRPr>
          </a:p>
        </p:txBody>
      </p:sp>
      <p:sp>
        <p:nvSpPr>
          <p:cNvPr id="49" name="圆角矩形标注 48"/>
          <p:cNvSpPr/>
          <p:nvPr/>
        </p:nvSpPr>
        <p:spPr>
          <a:xfrm>
            <a:off x="1907704" y="1988840"/>
            <a:ext cx="1224136" cy="504056"/>
          </a:xfrm>
          <a:prstGeom prst="wedgeRoundRectCallout">
            <a:avLst>
              <a:gd name="adj1" fmla="val -40169"/>
              <a:gd name="adj2" fmla="val 78932"/>
              <a:gd name="adj3" fmla="val 16667"/>
            </a:avLst>
          </a:prstGeom>
          <a:solidFill>
            <a:schemeClr val="accent4">
              <a:lumMod val="40000"/>
              <a:lumOff val="60000"/>
              <a:alpha val="52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000" dirty="0" smtClean="0">
                <a:solidFill>
                  <a:prstClr val="black"/>
                </a:solidFill>
              </a:rPr>
              <a:t>这个字段用来判断是否是僵死用户</a:t>
            </a:r>
            <a:endParaRPr lang="zh-CN" altLang="en-US" sz="1000" dirty="0">
              <a:solidFill>
                <a:prstClr val="black"/>
              </a:solidFill>
            </a:endParaRPr>
          </a:p>
        </p:txBody>
      </p:sp>
      <p:sp>
        <p:nvSpPr>
          <p:cNvPr id="55" name="左大括号 54"/>
          <p:cNvSpPr/>
          <p:nvPr/>
        </p:nvSpPr>
        <p:spPr>
          <a:xfrm rot="16200000">
            <a:off x="1259632" y="5157192"/>
            <a:ext cx="144016" cy="864096"/>
          </a:xfrm>
          <a:prstGeom prst="leftBrace">
            <a:avLst/>
          </a:prstGeom>
          <a:no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57" name="圆角矩形标注 56"/>
          <p:cNvSpPr/>
          <p:nvPr/>
        </p:nvSpPr>
        <p:spPr>
          <a:xfrm>
            <a:off x="4427984" y="4149080"/>
            <a:ext cx="1584176" cy="432048"/>
          </a:xfrm>
          <a:prstGeom prst="wedgeRoundRectCallout">
            <a:avLst>
              <a:gd name="adj1" fmla="val -177747"/>
              <a:gd name="adj2" fmla="val 236611"/>
              <a:gd name="adj3" fmla="val 16667"/>
            </a:avLst>
          </a:prstGeom>
          <a:solidFill>
            <a:schemeClr val="accent4">
              <a:lumMod val="40000"/>
              <a:lumOff val="60000"/>
              <a:alpha val="52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000" dirty="0" smtClean="0">
                <a:solidFill>
                  <a:prstClr val="black"/>
                </a:solidFill>
              </a:rPr>
              <a:t>这个列记录业务主动收集的用户信息，根据业务实际情况定义</a:t>
            </a:r>
            <a:endParaRPr lang="zh-CN" altLang="en-US" sz="1000" dirty="0">
              <a:solidFill>
                <a:prstClr val="black"/>
              </a:solidFill>
            </a:endParaRPr>
          </a:p>
        </p:txBody>
      </p:sp>
      <p:sp>
        <p:nvSpPr>
          <p:cNvPr id="58" name="左大括号 57"/>
          <p:cNvSpPr/>
          <p:nvPr/>
        </p:nvSpPr>
        <p:spPr>
          <a:xfrm rot="16200000">
            <a:off x="5220072" y="2132856"/>
            <a:ext cx="144016" cy="6912768"/>
          </a:xfrm>
          <a:prstGeom prst="leftBrace">
            <a:avLst/>
          </a:prstGeom>
          <a:no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59" name="圆角矩形标注 58"/>
          <p:cNvSpPr/>
          <p:nvPr/>
        </p:nvSpPr>
        <p:spPr>
          <a:xfrm>
            <a:off x="3923928" y="5949280"/>
            <a:ext cx="1656184" cy="576064"/>
          </a:xfrm>
          <a:prstGeom prst="wedgeRoundRectCallout">
            <a:avLst>
              <a:gd name="adj1" fmla="val 39374"/>
              <a:gd name="adj2" fmla="val -97766"/>
              <a:gd name="adj3" fmla="val 16667"/>
            </a:avLst>
          </a:prstGeom>
          <a:solidFill>
            <a:schemeClr val="accent4">
              <a:lumMod val="40000"/>
              <a:lumOff val="60000"/>
              <a:alpha val="52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000" dirty="0" smtClean="0">
                <a:solidFill>
                  <a:prstClr val="black"/>
                </a:solidFill>
              </a:rPr>
              <a:t>这个是一个列表，记录该用户的全部历史用户行为信息。对每类行为，记录按发生时间排序。</a:t>
            </a:r>
            <a:endParaRPr lang="zh-CN" altLang="en-US" sz="1000" dirty="0">
              <a:solidFill>
                <a:prstClr val="black"/>
              </a:solidFill>
            </a:endParaRPr>
          </a:p>
        </p:txBody>
      </p:sp>
      <p:sp>
        <p:nvSpPr>
          <p:cNvPr id="63" name="圆角矩形标注 62"/>
          <p:cNvSpPr/>
          <p:nvPr/>
        </p:nvSpPr>
        <p:spPr>
          <a:xfrm>
            <a:off x="1187624" y="5877272"/>
            <a:ext cx="1728192" cy="576064"/>
          </a:xfrm>
          <a:prstGeom prst="wedgeRoundRectCallout">
            <a:avLst>
              <a:gd name="adj1" fmla="val -27523"/>
              <a:gd name="adj2" fmla="val -94549"/>
              <a:gd name="adj3" fmla="val 16667"/>
            </a:avLst>
          </a:prstGeom>
          <a:solidFill>
            <a:schemeClr val="accent4">
              <a:lumMod val="40000"/>
              <a:lumOff val="60000"/>
              <a:alpha val="52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000" dirty="0" smtClean="0">
                <a:solidFill>
                  <a:prstClr val="black"/>
                </a:solidFill>
              </a:rPr>
              <a:t>业务首次访问时间、最近访问时间用于分析业务用户流失</a:t>
            </a:r>
            <a:r>
              <a:rPr lang="zh-CN" altLang="en-US" sz="1000" smtClean="0">
                <a:solidFill>
                  <a:prstClr val="black"/>
                </a:solidFill>
              </a:rPr>
              <a:t>情况</a:t>
            </a:r>
            <a:r>
              <a:rPr lang="en-US" altLang="zh-CN" sz="1000" smtClean="0">
                <a:solidFill>
                  <a:prstClr val="black"/>
                </a:solidFill>
              </a:rPr>
              <a:t>. </a:t>
            </a:r>
            <a:r>
              <a:rPr lang="zh-CN" altLang="en-US" sz="1000" smtClean="0">
                <a:solidFill>
                  <a:prstClr val="black"/>
                </a:solidFill>
              </a:rPr>
              <a:t>只有一行，根据实际情况每次更新</a:t>
            </a:r>
            <a:endParaRPr lang="zh-CN" altLang="en-US" sz="1000" dirty="0">
              <a:solidFill>
                <a:prstClr val="black"/>
              </a:solidFill>
            </a:endParaRPr>
          </a:p>
        </p:txBody>
      </p:sp>
      <p:sp>
        <p:nvSpPr>
          <p:cNvPr id="42" name="圆角矩形标注 41"/>
          <p:cNvSpPr/>
          <p:nvPr/>
        </p:nvSpPr>
        <p:spPr>
          <a:xfrm>
            <a:off x="3131840" y="1412776"/>
            <a:ext cx="2160240" cy="432048"/>
          </a:xfrm>
          <a:prstGeom prst="wedgeRoundRectCallout">
            <a:avLst>
              <a:gd name="adj1" fmla="val -60601"/>
              <a:gd name="adj2" fmla="val 270322"/>
              <a:gd name="adj3" fmla="val 16667"/>
            </a:avLst>
          </a:prstGeom>
          <a:solidFill>
            <a:schemeClr val="accent4">
              <a:lumMod val="40000"/>
              <a:lumOff val="60000"/>
              <a:alpha val="52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000" dirty="0" smtClean="0">
                <a:solidFill>
                  <a:prstClr val="black"/>
                </a:solidFill>
              </a:rPr>
              <a:t>这里存放</a:t>
            </a:r>
            <a:r>
              <a:rPr lang="en-US" altLang="zh-CN" sz="1000" dirty="0" smtClean="0">
                <a:solidFill>
                  <a:prstClr val="black"/>
                </a:solidFill>
              </a:rPr>
              <a:t>UP</a:t>
            </a:r>
            <a:r>
              <a:rPr lang="zh-CN" altLang="en-US" sz="1000" dirty="0" smtClean="0">
                <a:solidFill>
                  <a:prstClr val="black"/>
                </a:solidFill>
              </a:rPr>
              <a:t>注册信息，对于非注册用户，此处为空</a:t>
            </a:r>
            <a:endParaRPr lang="zh-CN" altLang="en-US" sz="1000" dirty="0">
              <a:solidFill>
                <a:prstClr val="black"/>
              </a:solidFill>
            </a:endParaRPr>
          </a:p>
        </p:txBody>
      </p:sp>
      <p:pic>
        <p:nvPicPr>
          <p:cNvPr id="3" name="Picture 3"/>
          <p:cNvPicPr>
            <a:picLocks noChangeAspect="1" noChangeArrowheads="1"/>
          </p:cNvPicPr>
          <p:nvPr/>
        </p:nvPicPr>
        <p:blipFill>
          <a:blip r:embed="rId4" cstate="print"/>
          <a:srcRect/>
          <a:stretch>
            <a:fillRect/>
          </a:stretch>
        </p:blipFill>
        <p:spPr bwMode="auto">
          <a:xfrm>
            <a:off x="7308304" y="3501008"/>
            <a:ext cx="1746498" cy="216024"/>
          </a:xfrm>
          <a:prstGeom prst="rect">
            <a:avLst/>
          </a:prstGeom>
          <a:noFill/>
          <a:ln w="9525">
            <a:noFill/>
            <a:miter lim="800000"/>
            <a:headEnd/>
            <a:tailEnd/>
          </a:ln>
        </p:spPr>
      </p:pic>
      <p:sp>
        <p:nvSpPr>
          <p:cNvPr id="78" name="圆角矩形标注 77"/>
          <p:cNvSpPr/>
          <p:nvPr/>
        </p:nvSpPr>
        <p:spPr>
          <a:xfrm>
            <a:off x="7596336" y="3789040"/>
            <a:ext cx="1404664" cy="648072"/>
          </a:xfrm>
          <a:prstGeom prst="wedgeRoundRectCallout">
            <a:avLst>
              <a:gd name="adj1" fmla="val -39482"/>
              <a:gd name="adj2" fmla="val -72090"/>
              <a:gd name="adj3" fmla="val 16667"/>
            </a:avLst>
          </a:prstGeom>
          <a:solidFill>
            <a:schemeClr val="accent4">
              <a:lumMod val="40000"/>
              <a:lumOff val="60000"/>
              <a:alpha val="52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900" dirty="0" smtClean="0">
                <a:solidFill>
                  <a:prstClr val="black"/>
                </a:solidFill>
              </a:rPr>
              <a:t>定义为列表，记录用户标签历史轨迹。对标签过滤时，取更新时间匹配的记录操作</a:t>
            </a:r>
            <a:endParaRPr lang="zh-CN" altLang="en-US" sz="900" dirty="0">
              <a:solidFill>
                <a:prstClr val="black"/>
              </a:solidFill>
            </a:endParaRPr>
          </a:p>
        </p:txBody>
      </p:sp>
      <p:sp>
        <p:nvSpPr>
          <p:cNvPr id="45" name="圆角矩形标注 44"/>
          <p:cNvSpPr/>
          <p:nvPr/>
        </p:nvSpPr>
        <p:spPr>
          <a:xfrm>
            <a:off x="6876256" y="5877272"/>
            <a:ext cx="1944216" cy="720080"/>
          </a:xfrm>
          <a:prstGeom prst="wedgeRoundRectCallout">
            <a:avLst>
              <a:gd name="adj1" fmla="val -31358"/>
              <a:gd name="adj2" fmla="val -107476"/>
              <a:gd name="adj3" fmla="val 16667"/>
            </a:avLst>
          </a:prstGeom>
          <a:solidFill>
            <a:schemeClr val="accent4">
              <a:lumMod val="40000"/>
              <a:lumOff val="60000"/>
              <a:alpha val="52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000" dirty="0" smtClean="0">
                <a:solidFill>
                  <a:prstClr val="black"/>
                </a:solidFill>
              </a:rPr>
              <a:t>这个字段标识该行为动作是哪个时间分区中增加到</a:t>
            </a:r>
            <a:r>
              <a:rPr lang="en-US" altLang="zh-CN" sz="1000" dirty="0" smtClean="0">
                <a:solidFill>
                  <a:prstClr val="black"/>
                </a:solidFill>
              </a:rPr>
              <a:t>360</a:t>
            </a:r>
            <a:r>
              <a:rPr lang="zh-CN" altLang="en-US" sz="1000" dirty="0" smtClean="0">
                <a:solidFill>
                  <a:prstClr val="black"/>
                </a:solidFill>
              </a:rPr>
              <a:t>模型的，当因数据推送错误重新加载某周期的行为信息时，标识哪些记录应该先删除。</a:t>
            </a:r>
            <a:endParaRPr lang="zh-CN" altLang="en-US" sz="1000" dirty="0">
              <a:solidFill>
                <a:prstClr val="black"/>
              </a:solidFill>
            </a:endParaRPr>
          </a:p>
        </p:txBody>
      </p:sp>
      <p:pic>
        <p:nvPicPr>
          <p:cNvPr id="48129" name="Picture 1"/>
          <p:cNvPicPr>
            <a:picLocks noChangeAspect="1" noChangeArrowheads="1"/>
          </p:cNvPicPr>
          <p:nvPr/>
        </p:nvPicPr>
        <p:blipFill>
          <a:blip r:embed="rId5" cstate="print"/>
          <a:srcRect/>
          <a:stretch>
            <a:fillRect/>
          </a:stretch>
        </p:blipFill>
        <p:spPr bwMode="auto">
          <a:xfrm>
            <a:off x="827584" y="5085184"/>
            <a:ext cx="8064896" cy="390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539553" y="2564904"/>
            <a:ext cx="8424935" cy="328042"/>
          </a:xfrm>
          <a:prstGeom prst="rect">
            <a:avLst/>
          </a:prstGeom>
          <a:noFill/>
          <a:ln w="9525">
            <a:noFill/>
            <a:miter lim="800000"/>
            <a:headEnd/>
            <a:tailEnd/>
          </a:ln>
        </p:spPr>
      </p:pic>
      <p:sp>
        <p:nvSpPr>
          <p:cNvPr id="250" name="TextBox 249"/>
          <p:cNvSpPr txBox="1"/>
          <p:nvPr/>
        </p:nvSpPr>
        <p:spPr>
          <a:xfrm>
            <a:off x="0" y="0"/>
            <a:ext cx="4665060" cy="461665"/>
          </a:xfrm>
          <a:prstGeom prst="rect">
            <a:avLst/>
          </a:prstGeom>
          <a:noFill/>
        </p:spPr>
        <p:txBody>
          <a:bodyPr wrap="none" rtlCol="0">
            <a:spAutoFit/>
          </a:bodyPr>
          <a:lstStyle/>
          <a:p>
            <a:r>
              <a:rPr lang="zh-CN" altLang="en-US" sz="2400" b="1" smtClean="0">
                <a:solidFill>
                  <a:srgbClr val="C00000"/>
                </a:solidFill>
              </a:rPr>
              <a:t>目标架构核心模</a:t>
            </a:r>
            <a:r>
              <a:rPr lang="zh-CN" altLang="en-US" sz="2400" b="1" dirty="0" smtClean="0">
                <a:solidFill>
                  <a:srgbClr val="C00000"/>
                </a:solidFill>
              </a:rPr>
              <a:t>型  </a:t>
            </a:r>
            <a:r>
              <a:rPr lang="en-US" altLang="zh-CN" sz="2400" b="1" dirty="0" smtClean="0">
                <a:solidFill>
                  <a:srgbClr val="C00000"/>
                </a:solidFill>
              </a:rPr>
              <a:t>-</a:t>
            </a:r>
            <a:r>
              <a:rPr lang="zh-CN" altLang="en-US" sz="2400" b="1" dirty="0" smtClean="0">
                <a:solidFill>
                  <a:srgbClr val="C00000"/>
                </a:solidFill>
              </a:rPr>
              <a:t>业务</a:t>
            </a:r>
            <a:r>
              <a:rPr lang="en-US" altLang="zh-CN" sz="2400" b="1" dirty="0" smtClean="0">
                <a:solidFill>
                  <a:srgbClr val="C00000"/>
                </a:solidFill>
              </a:rPr>
              <a:t>360</a:t>
            </a:r>
            <a:r>
              <a:rPr lang="zh-CN" altLang="en-US" sz="2400" b="1" dirty="0" smtClean="0">
                <a:solidFill>
                  <a:srgbClr val="C00000"/>
                </a:solidFill>
              </a:rPr>
              <a:t>模型 </a:t>
            </a:r>
            <a:endParaRPr lang="zh-CN" altLang="en-US" sz="2400" b="1" dirty="0">
              <a:solidFill>
                <a:srgbClr val="C00000"/>
              </a:solidFill>
            </a:endParaRPr>
          </a:p>
        </p:txBody>
      </p:sp>
      <p:sp>
        <p:nvSpPr>
          <p:cNvPr id="9" name="矩形 8"/>
          <p:cNvSpPr/>
          <p:nvPr/>
        </p:nvSpPr>
        <p:spPr>
          <a:xfrm>
            <a:off x="2051720" y="1484784"/>
            <a:ext cx="936104" cy="352425"/>
          </a:xfrm>
          <a:prstGeom prst="rect">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dirty="0" smtClean="0">
                <a:solidFill>
                  <a:prstClr val="black"/>
                </a:solidFill>
              </a:rPr>
              <a:t>时间段</a:t>
            </a:r>
            <a:r>
              <a:rPr lang="en-US" altLang="zh-CN" sz="1000" dirty="0" smtClean="0">
                <a:solidFill>
                  <a:prstClr val="black"/>
                </a:solidFill>
              </a:rPr>
              <a:t>1</a:t>
            </a:r>
            <a:r>
              <a:rPr lang="zh-CN" altLang="en-US" sz="1000" dirty="0" smtClean="0">
                <a:solidFill>
                  <a:prstClr val="black"/>
                </a:solidFill>
              </a:rPr>
              <a:t>分区</a:t>
            </a:r>
          </a:p>
        </p:txBody>
      </p:sp>
      <p:sp>
        <p:nvSpPr>
          <p:cNvPr id="11" name="矩形 10"/>
          <p:cNvSpPr/>
          <p:nvPr/>
        </p:nvSpPr>
        <p:spPr>
          <a:xfrm>
            <a:off x="6012160" y="1556792"/>
            <a:ext cx="864096" cy="352425"/>
          </a:xfrm>
          <a:prstGeom prst="rect">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dirty="0" smtClean="0">
                <a:solidFill>
                  <a:prstClr val="black"/>
                </a:solidFill>
              </a:rPr>
              <a:t>时间段</a:t>
            </a:r>
            <a:r>
              <a:rPr lang="en-US" altLang="zh-CN" sz="1000" dirty="0" smtClean="0">
                <a:solidFill>
                  <a:prstClr val="black"/>
                </a:solidFill>
              </a:rPr>
              <a:t>N</a:t>
            </a:r>
            <a:r>
              <a:rPr lang="zh-CN" altLang="en-US" sz="1000" dirty="0" smtClean="0">
                <a:solidFill>
                  <a:prstClr val="black"/>
                </a:solidFill>
              </a:rPr>
              <a:t>分区</a:t>
            </a:r>
          </a:p>
        </p:txBody>
      </p:sp>
      <p:sp>
        <p:nvSpPr>
          <p:cNvPr id="12" name="TextBox 11"/>
          <p:cNvSpPr txBox="1"/>
          <p:nvPr/>
        </p:nvSpPr>
        <p:spPr>
          <a:xfrm>
            <a:off x="7020272" y="1556792"/>
            <a:ext cx="1944216" cy="461665"/>
          </a:xfrm>
          <a:prstGeom prst="rect">
            <a:avLst/>
          </a:prstGeom>
          <a:noFill/>
        </p:spPr>
        <p:txBody>
          <a:bodyPr wrap="square" rtlCol="0">
            <a:spAutoFit/>
          </a:bodyPr>
          <a:lstStyle/>
          <a:p>
            <a:r>
              <a:rPr lang="zh-CN" altLang="en-US" sz="1200" dirty="0" smtClean="0">
                <a:solidFill>
                  <a:prstClr val="black"/>
                </a:solidFill>
              </a:rPr>
              <a:t>按业务上线时间水平分区（可选）</a:t>
            </a:r>
            <a:endParaRPr lang="zh-CN" altLang="en-US" sz="1200" dirty="0">
              <a:solidFill>
                <a:prstClr val="black"/>
              </a:solidFill>
            </a:endParaRPr>
          </a:p>
        </p:txBody>
      </p:sp>
      <p:sp>
        <p:nvSpPr>
          <p:cNvPr id="13" name="TextBox 12"/>
          <p:cNvSpPr txBox="1"/>
          <p:nvPr/>
        </p:nvSpPr>
        <p:spPr>
          <a:xfrm>
            <a:off x="5220072" y="1484784"/>
            <a:ext cx="622286" cy="369332"/>
          </a:xfrm>
          <a:prstGeom prst="rect">
            <a:avLst/>
          </a:prstGeom>
          <a:noFill/>
        </p:spPr>
        <p:txBody>
          <a:bodyPr wrap="none" rtlCol="0">
            <a:spAutoFit/>
          </a:bodyPr>
          <a:lstStyle/>
          <a:p>
            <a:r>
              <a:rPr lang="en-US" altLang="zh-CN" dirty="0" smtClean="0">
                <a:solidFill>
                  <a:prstClr val="black"/>
                </a:solidFill>
              </a:rPr>
              <a:t>…  …</a:t>
            </a:r>
            <a:endParaRPr lang="zh-CN" altLang="en-US" dirty="0">
              <a:solidFill>
                <a:prstClr val="black"/>
              </a:solidFill>
            </a:endParaRPr>
          </a:p>
        </p:txBody>
      </p:sp>
      <p:cxnSp>
        <p:nvCxnSpPr>
          <p:cNvPr id="21" name="直接连接符 20"/>
          <p:cNvCxnSpPr/>
          <p:nvPr/>
        </p:nvCxnSpPr>
        <p:spPr>
          <a:xfrm flipH="1">
            <a:off x="1835696" y="2924944"/>
            <a:ext cx="1512168" cy="2088232"/>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779912" y="2924944"/>
            <a:ext cx="1008112" cy="2196244"/>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a:endCxn id="5123" idx="1"/>
          </p:cNvCxnSpPr>
          <p:nvPr/>
        </p:nvCxnSpPr>
        <p:spPr>
          <a:xfrm flipH="1">
            <a:off x="5292080" y="2852936"/>
            <a:ext cx="360040" cy="1194420"/>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084168" y="2852936"/>
            <a:ext cx="576064" cy="1080120"/>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11560" y="1844824"/>
            <a:ext cx="1440160" cy="720080"/>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9" idx="2"/>
          </p:cNvCxnSpPr>
          <p:nvPr/>
        </p:nvCxnSpPr>
        <p:spPr>
          <a:xfrm>
            <a:off x="2519772" y="1837209"/>
            <a:ext cx="6444716" cy="727695"/>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987824" y="620688"/>
            <a:ext cx="936104" cy="504056"/>
          </a:xfrm>
          <a:prstGeom prst="rect">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dirty="0" smtClean="0">
                <a:solidFill>
                  <a:prstClr val="black"/>
                </a:solidFill>
              </a:rPr>
              <a:t>业务</a:t>
            </a:r>
            <a:r>
              <a:rPr lang="en-US" altLang="zh-CN" sz="1000" dirty="0" smtClean="0">
                <a:solidFill>
                  <a:prstClr val="black"/>
                </a:solidFill>
              </a:rPr>
              <a:t>360</a:t>
            </a:r>
            <a:r>
              <a:rPr lang="zh-CN" altLang="en-US" sz="1000" dirty="0" smtClean="0">
                <a:solidFill>
                  <a:prstClr val="black"/>
                </a:solidFill>
              </a:rPr>
              <a:t>表</a:t>
            </a:r>
          </a:p>
        </p:txBody>
      </p:sp>
      <p:cxnSp>
        <p:nvCxnSpPr>
          <p:cNvPr id="46" name="直接连接符 45"/>
          <p:cNvCxnSpPr/>
          <p:nvPr/>
        </p:nvCxnSpPr>
        <p:spPr>
          <a:xfrm flipH="1">
            <a:off x="2051720" y="1124744"/>
            <a:ext cx="936104" cy="360040"/>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851920" y="1124744"/>
            <a:ext cx="3024336" cy="432048"/>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0" y="2492896"/>
            <a:ext cx="648072" cy="523220"/>
          </a:xfrm>
          <a:prstGeom prst="rect">
            <a:avLst/>
          </a:prstGeom>
          <a:noFill/>
        </p:spPr>
        <p:txBody>
          <a:bodyPr wrap="square" rtlCol="0">
            <a:spAutoFit/>
          </a:bodyPr>
          <a:lstStyle/>
          <a:p>
            <a:r>
              <a:rPr lang="zh-CN" altLang="en-US" sz="1400" b="1" dirty="0" smtClean="0">
                <a:solidFill>
                  <a:prstClr val="black"/>
                </a:solidFill>
              </a:rPr>
              <a:t>一条记录</a:t>
            </a:r>
            <a:r>
              <a:rPr lang="en-US" altLang="zh-CN" sz="1400" b="1" dirty="0" smtClean="0">
                <a:solidFill>
                  <a:prstClr val="black"/>
                </a:solidFill>
              </a:rPr>
              <a:t>:</a:t>
            </a:r>
            <a:endParaRPr lang="zh-CN" altLang="en-US" sz="1400" b="1" dirty="0">
              <a:solidFill>
                <a:prstClr val="black"/>
              </a:solidFill>
            </a:endParaRPr>
          </a:p>
        </p:txBody>
      </p:sp>
      <p:sp>
        <p:nvSpPr>
          <p:cNvPr id="43" name="圆角矩形标注 42"/>
          <p:cNvSpPr/>
          <p:nvPr/>
        </p:nvSpPr>
        <p:spPr>
          <a:xfrm>
            <a:off x="2627784" y="5517232"/>
            <a:ext cx="1944216" cy="864096"/>
          </a:xfrm>
          <a:prstGeom prst="wedgeRoundRectCallout">
            <a:avLst>
              <a:gd name="adj1" fmla="val -10177"/>
              <a:gd name="adj2" fmla="val -82261"/>
              <a:gd name="adj3" fmla="val 16667"/>
            </a:avLst>
          </a:prstGeom>
          <a:solidFill>
            <a:schemeClr val="accent4">
              <a:lumMod val="20000"/>
              <a:lumOff val="80000"/>
              <a:alpha val="7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marL="228600" indent="-228600">
              <a:buFont typeface="+mj-lt"/>
              <a:buAutoNum type="arabicPeriod"/>
            </a:pPr>
            <a:r>
              <a:rPr lang="zh-CN" altLang="en-US" sz="1000" dirty="0" smtClean="0">
                <a:solidFill>
                  <a:prstClr val="black"/>
                </a:solidFill>
              </a:rPr>
              <a:t>对于多值的维度，定义固定宽度的表，表的宽度对应支持的最大值个数。</a:t>
            </a:r>
            <a:endParaRPr lang="en-US" altLang="zh-CN" sz="1000" dirty="0" smtClean="0">
              <a:solidFill>
                <a:prstClr val="black"/>
              </a:solidFill>
            </a:endParaRPr>
          </a:p>
          <a:p>
            <a:pPr marL="228600" indent="-228600">
              <a:buFont typeface="+mj-lt"/>
              <a:buAutoNum type="arabicPeriod"/>
            </a:pPr>
            <a:r>
              <a:rPr lang="zh-CN" altLang="en-US" sz="1000" dirty="0" smtClean="0">
                <a:solidFill>
                  <a:prstClr val="black"/>
                </a:solidFill>
              </a:rPr>
              <a:t>模型中保留历史信息，运营可根据需要不定期更新这些信息</a:t>
            </a:r>
            <a:endParaRPr lang="zh-CN" altLang="en-US" sz="1000" dirty="0">
              <a:solidFill>
                <a:prstClr val="black"/>
              </a:solidFill>
            </a:endParaRPr>
          </a:p>
        </p:txBody>
      </p:sp>
      <p:sp>
        <p:nvSpPr>
          <p:cNvPr id="44" name="圆角矩形标注 43"/>
          <p:cNvSpPr/>
          <p:nvPr/>
        </p:nvSpPr>
        <p:spPr>
          <a:xfrm>
            <a:off x="107504" y="1196752"/>
            <a:ext cx="1512168" cy="576064"/>
          </a:xfrm>
          <a:prstGeom prst="wedgeRoundRectCallout">
            <a:avLst>
              <a:gd name="adj1" fmla="val 8050"/>
              <a:gd name="adj2" fmla="val 199934"/>
              <a:gd name="adj3" fmla="val 16667"/>
            </a:avLst>
          </a:prstGeom>
          <a:solidFill>
            <a:schemeClr val="accent4">
              <a:lumMod val="40000"/>
              <a:lumOff val="60000"/>
              <a:alpha val="52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000" dirty="0" smtClean="0">
                <a:solidFill>
                  <a:prstClr val="black"/>
                </a:solidFill>
              </a:rPr>
              <a:t>业务（版本）唯一标识，由终端云统一管理</a:t>
            </a:r>
            <a:endParaRPr lang="zh-CN" altLang="en-US" sz="1000" dirty="0">
              <a:solidFill>
                <a:prstClr val="black"/>
              </a:solidFill>
            </a:endParaRPr>
          </a:p>
        </p:txBody>
      </p:sp>
      <p:cxnSp>
        <p:nvCxnSpPr>
          <p:cNvPr id="81" name="直接箭头连接符 80"/>
          <p:cNvCxnSpPr/>
          <p:nvPr/>
        </p:nvCxnSpPr>
        <p:spPr>
          <a:xfrm flipH="1">
            <a:off x="107504" y="2924944"/>
            <a:ext cx="2160240" cy="504056"/>
          </a:xfrm>
          <a:prstGeom prst="straightConnector1">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endCxn id="1031" idx="3"/>
          </p:cNvCxnSpPr>
          <p:nvPr/>
        </p:nvCxnSpPr>
        <p:spPr>
          <a:xfrm>
            <a:off x="2771800" y="2852936"/>
            <a:ext cx="0" cy="684076"/>
          </a:xfrm>
          <a:prstGeom prst="straightConnector1">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srcRect/>
          <a:stretch>
            <a:fillRect/>
          </a:stretch>
        </p:blipFill>
        <p:spPr bwMode="auto">
          <a:xfrm>
            <a:off x="1763689" y="5013176"/>
            <a:ext cx="3024336" cy="219075"/>
          </a:xfrm>
          <a:prstGeom prst="rect">
            <a:avLst/>
          </a:prstGeom>
          <a:noFill/>
          <a:ln w="9525">
            <a:noFill/>
            <a:miter lim="800000"/>
            <a:headEnd/>
            <a:tailEnd/>
          </a:ln>
        </p:spPr>
      </p:pic>
      <p:pic>
        <p:nvPicPr>
          <p:cNvPr id="1031" name="Picture 7"/>
          <p:cNvPicPr>
            <a:picLocks noChangeAspect="1" noChangeArrowheads="1"/>
          </p:cNvPicPr>
          <p:nvPr/>
        </p:nvPicPr>
        <p:blipFill>
          <a:blip r:embed="rId4" cstate="print"/>
          <a:srcRect/>
          <a:stretch>
            <a:fillRect/>
          </a:stretch>
        </p:blipFill>
        <p:spPr bwMode="auto">
          <a:xfrm>
            <a:off x="107504" y="3429000"/>
            <a:ext cx="2664296" cy="216024"/>
          </a:xfrm>
          <a:prstGeom prst="rect">
            <a:avLst/>
          </a:prstGeom>
          <a:noFill/>
          <a:ln w="9525">
            <a:noFill/>
            <a:miter lim="800000"/>
            <a:headEnd/>
            <a:tailEnd/>
          </a:ln>
        </p:spPr>
      </p:pic>
      <p:sp>
        <p:nvSpPr>
          <p:cNvPr id="90" name="圆角矩形标注 89"/>
          <p:cNvSpPr/>
          <p:nvPr/>
        </p:nvSpPr>
        <p:spPr>
          <a:xfrm>
            <a:off x="323528" y="3933056"/>
            <a:ext cx="1152128" cy="504056"/>
          </a:xfrm>
          <a:prstGeom prst="wedgeRoundRectCallout">
            <a:avLst>
              <a:gd name="adj1" fmla="val -32728"/>
              <a:gd name="adj2" fmla="val -124475"/>
              <a:gd name="adj3" fmla="val 16667"/>
            </a:avLst>
          </a:prstGeom>
          <a:solidFill>
            <a:schemeClr val="accent4">
              <a:lumMod val="20000"/>
              <a:lumOff val="80000"/>
              <a:alpha val="7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dirty="0" smtClean="0">
                <a:solidFill>
                  <a:prstClr val="black"/>
                </a:solidFill>
              </a:rPr>
              <a:t>业务属性可能不定期更新，维表中保留历史记录</a:t>
            </a:r>
            <a:endParaRPr lang="zh-CN" altLang="en-US" sz="1000" dirty="0">
              <a:solidFill>
                <a:prstClr val="black"/>
              </a:solidFill>
            </a:endParaRPr>
          </a:p>
        </p:txBody>
      </p:sp>
      <p:pic>
        <p:nvPicPr>
          <p:cNvPr id="5123" name="Picture 3"/>
          <p:cNvPicPr>
            <a:picLocks noChangeAspect="1" noChangeArrowheads="1"/>
          </p:cNvPicPr>
          <p:nvPr/>
        </p:nvPicPr>
        <p:blipFill>
          <a:blip r:embed="rId5" cstate="print"/>
          <a:srcRect/>
          <a:stretch>
            <a:fillRect/>
          </a:stretch>
        </p:blipFill>
        <p:spPr bwMode="auto">
          <a:xfrm>
            <a:off x="5292080" y="3933056"/>
            <a:ext cx="1419225" cy="228600"/>
          </a:xfrm>
          <a:prstGeom prst="rect">
            <a:avLst/>
          </a:prstGeom>
          <a:noFill/>
          <a:ln w="9525">
            <a:noFill/>
            <a:miter lim="800000"/>
            <a:headEnd/>
            <a:tailEnd/>
          </a:ln>
        </p:spPr>
      </p:pic>
      <p:sp>
        <p:nvSpPr>
          <p:cNvPr id="38" name="圆角矩形标注 37"/>
          <p:cNvSpPr/>
          <p:nvPr/>
        </p:nvSpPr>
        <p:spPr>
          <a:xfrm>
            <a:off x="5436096" y="4581128"/>
            <a:ext cx="2448272" cy="792088"/>
          </a:xfrm>
          <a:prstGeom prst="wedgeRoundRectCallout">
            <a:avLst>
              <a:gd name="adj1" fmla="val -26445"/>
              <a:gd name="adj2" fmla="val -115545"/>
              <a:gd name="adj3" fmla="val 16667"/>
            </a:avLst>
          </a:prstGeom>
          <a:solidFill>
            <a:schemeClr val="accent4">
              <a:lumMod val="20000"/>
              <a:lumOff val="80000"/>
              <a:alpha val="7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marL="228600" indent="-228600">
              <a:buFont typeface="+mj-lt"/>
              <a:buAutoNum type="arabicPeriod"/>
            </a:pPr>
            <a:r>
              <a:rPr lang="zh-CN" altLang="en-US" sz="1000" dirty="0" smtClean="0">
                <a:solidFill>
                  <a:prstClr val="black"/>
                </a:solidFill>
              </a:rPr>
              <a:t>这个是一个列表，每条记录对应某一统计周期内的行为统计值。</a:t>
            </a:r>
            <a:endParaRPr lang="en-US" altLang="zh-CN" sz="1000" dirty="0" smtClean="0">
              <a:solidFill>
                <a:prstClr val="black"/>
              </a:solidFill>
            </a:endParaRPr>
          </a:p>
          <a:p>
            <a:pPr marL="228600" indent="-228600">
              <a:buFont typeface="+mj-lt"/>
              <a:buAutoNum type="arabicPeriod"/>
            </a:pPr>
            <a:r>
              <a:rPr lang="zh-CN" altLang="en-US" sz="1000" dirty="0" smtClean="0">
                <a:solidFill>
                  <a:prstClr val="black"/>
                </a:solidFill>
              </a:rPr>
              <a:t>“时间分区”标识该统计量对应的周期，用系统“绝对时间</a:t>
            </a:r>
            <a:r>
              <a:rPr lang="en-US" altLang="zh-CN" sz="1000" dirty="0" smtClean="0">
                <a:solidFill>
                  <a:prstClr val="black"/>
                </a:solidFill>
              </a:rPr>
              <a:t>(INT</a:t>
            </a:r>
            <a:r>
              <a:rPr lang="zh-CN" altLang="en-US" sz="1000" dirty="0" smtClean="0">
                <a:solidFill>
                  <a:prstClr val="black"/>
                </a:solidFill>
              </a:rPr>
              <a:t>格式</a:t>
            </a:r>
            <a:r>
              <a:rPr lang="en-US" altLang="zh-CN" sz="1000" dirty="0" smtClean="0">
                <a:solidFill>
                  <a:prstClr val="black"/>
                </a:solidFill>
              </a:rPr>
              <a:t>)</a:t>
            </a:r>
            <a:r>
              <a:rPr lang="zh-CN" altLang="en-US" sz="1000" dirty="0" smtClean="0">
                <a:solidFill>
                  <a:prstClr val="black"/>
                </a:solidFill>
              </a:rPr>
              <a:t>”表示</a:t>
            </a:r>
            <a:endParaRPr lang="zh-CN" altLang="en-US" sz="1000" dirty="0">
              <a:solidFill>
                <a:prstClr val="black"/>
              </a:solidFill>
            </a:endParaRPr>
          </a:p>
        </p:txBody>
      </p:sp>
      <p:pic>
        <p:nvPicPr>
          <p:cNvPr id="2050" name="Picture 2"/>
          <p:cNvPicPr>
            <a:picLocks noChangeAspect="1" noChangeArrowheads="1"/>
          </p:cNvPicPr>
          <p:nvPr/>
        </p:nvPicPr>
        <p:blipFill>
          <a:blip r:embed="rId6" cstate="print"/>
          <a:srcRect/>
          <a:stretch>
            <a:fillRect/>
          </a:stretch>
        </p:blipFill>
        <p:spPr bwMode="auto">
          <a:xfrm>
            <a:off x="7048500" y="3933056"/>
            <a:ext cx="2095500" cy="200025"/>
          </a:xfrm>
          <a:prstGeom prst="rect">
            <a:avLst/>
          </a:prstGeom>
          <a:noFill/>
          <a:ln w="9525">
            <a:noFill/>
            <a:miter lim="800000"/>
            <a:headEnd/>
            <a:tailEnd/>
          </a:ln>
        </p:spPr>
      </p:pic>
      <p:cxnSp>
        <p:nvCxnSpPr>
          <p:cNvPr id="28" name="直接连接符 27"/>
          <p:cNvCxnSpPr/>
          <p:nvPr/>
        </p:nvCxnSpPr>
        <p:spPr>
          <a:xfrm flipH="1">
            <a:off x="7092280" y="2924944"/>
            <a:ext cx="1368152" cy="1008112"/>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a:endCxn id="2050" idx="3"/>
          </p:cNvCxnSpPr>
          <p:nvPr/>
        </p:nvCxnSpPr>
        <p:spPr>
          <a:xfrm>
            <a:off x="8964488" y="2852936"/>
            <a:ext cx="179512" cy="1180133"/>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2267744" y="5589240"/>
            <a:ext cx="4032448" cy="720080"/>
          </a:xfrm>
          <a:prstGeom prst="rect">
            <a:avLst/>
          </a:prstGeom>
          <a:solidFill>
            <a:srgbClr val="FFC000">
              <a:alpha val="33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p>
        </p:txBody>
      </p:sp>
      <p:sp>
        <p:nvSpPr>
          <p:cNvPr id="67" name="矩形 66"/>
          <p:cNvSpPr/>
          <p:nvPr/>
        </p:nvSpPr>
        <p:spPr>
          <a:xfrm>
            <a:off x="2267744" y="3717032"/>
            <a:ext cx="4104456" cy="864096"/>
          </a:xfrm>
          <a:prstGeom prst="rect">
            <a:avLst/>
          </a:prstGeom>
          <a:solidFill>
            <a:srgbClr val="FFC000">
              <a:alpha val="33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p>
        </p:txBody>
      </p:sp>
      <p:sp>
        <p:nvSpPr>
          <p:cNvPr id="66" name="矩形 65"/>
          <p:cNvSpPr/>
          <p:nvPr/>
        </p:nvSpPr>
        <p:spPr>
          <a:xfrm>
            <a:off x="2339752" y="1916832"/>
            <a:ext cx="4032448" cy="792088"/>
          </a:xfrm>
          <a:prstGeom prst="rect">
            <a:avLst/>
          </a:prstGeom>
          <a:solidFill>
            <a:srgbClr val="FFC000">
              <a:alpha val="33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dirty="0" smtClean="0"/>
              <a:t>… …</a:t>
            </a:r>
            <a:endParaRPr lang="zh-CN" altLang="en-US" sz="1200" dirty="0" smtClean="0"/>
          </a:p>
        </p:txBody>
      </p:sp>
      <p:sp>
        <p:nvSpPr>
          <p:cNvPr id="249" name="TextBox 248"/>
          <p:cNvSpPr txBox="1"/>
          <p:nvPr/>
        </p:nvSpPr>
        <p:spPr>
          <a:xfrm>
            <a:off x="0" y="116632"/>
            <a:ext cx="3897221" cy="461665"/>
          </a:xfrm>
          <a:prstGeom prst="rect">
            <a:avLst/>
          </a:prstGeom>
          <a:noFill/>
        </p:spPr>
        <p:txBody>
          <a:bodyPr wrap="none" rtlCol="0">
            <a:spAutoFit/>
          </a:bodyPr>
          <a:lstStyle/>
          <a:p>
            <a:r>
              <a:rPr lang="zh-CN" altLang="en-US" sz="2400" b="1" smtClean="0">
                <a:solidFill>
                  <a:srgbClr val="C00000"/>
                </a:solidFill>
              </a:rPr>
              <a:t>目标架构核</a:t>
            </a:r>
            <a:r>
              <a:rPr lang="zh-CN" altLang="en-US" sz="2400" b="1" smtClean="0">
                <a:solidFill>
                  <a:srgbClr val="C00000"/>
                </a:solidFill>
              </a:rPr>
              <a:t>心模型处理过</a:t>
            </a:r>
            <a:r>
              <a:rPr lang="zh-CN" altLang="en-US" sz="2400" b="1" smtClean="0">
                <a:solidFill>
                  <a:srgbClr val="C00000"/>
                </a:solidFill>
              </a:rPr>
              <a:t>程</a:t>
            </a:r>
            <a:endParaRPr lang="zh-CN" altLang="en-US" sz="2400" b="1" dirty="0">
              <a:solidFill>
                <a:srgbClr val="C00000"/>
              </a:solidFill>
            </a:endParaRPr>
          </a:p>
        </p:txBody>
      </p:sp>
      <p:sp>
        <p:nvSpPr>
          <p:cNvPr id="4" name="圆柱形 3"/>
          <p:cNvSpPr/>
          <p:nvPr/>
        </p:nvSpPr>
        <p:spPr>
          <a:xfrm>
            <a:off x="2411759" y="5589239"/>
            <a:ext cx="613633" cy="617211"/>
          </a:xfrm>
          <a:prstGeom prst="can">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业务日志</a:t>
            </a:r>
          </a:p>
        </p:txBody>
      </p:sp>
      <p:sp>
        <p:nvSpPr>
          <p:cNvPr id="9" name="流程图: 多文档 8"/>
          <p:cNvSpPr/>
          <p:nvPr/>
        </p:nvSpPr>
        <p:spPr>
          <a:xfrm>
            <a:off x="2339751" y="3861047"/>
            <a:ext cx="1139605" cy="617211"/>
          </a:xfrm>
          <a:prstGeom prst="flowChartMultidocumen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临时日志文件</a:t>
            </a:r>
          </a:p>
        </p:txBody>
      </p:sp>
      <p:sp>
        <p:nvSpPr>
          <p:cNvPr id="10" name="流程图: 磁盘 9"/>
          <p:cNvSpPr/>
          <p:nvPr/>
        </p:nvSpPr>
        <p:spPr>
          <a:xfrm>
            <a:off x="2339752" y="2060848"/>
            <a:ext cx="1227267" cy="576064"/>
          </a:xfrm>
          <a:prstGeom prst="flowChartMagneticDisk">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dirty="0" smtClean="0"/>
              <a:t>360</a:t>
            </a:r>
            <a:r>
              <a:rPr lang="zh-CN" altLang="en-US" sz="1200" dirty="0" smtClean="0"/>
              <a:t>度用户</a:t>
            </a:r>
            <a:r>
              <a:rPr lang="en-US" altLang="zh-CN" sz="1200" dirty="0" smtClean="0"/>
              <a:t>/</a:t>
            </a:r>
            <a:r>
              <a:rPr lang="zh-CN" altLang="en-US" sz="1200" dirty="0" smtClean="0"/>
              <a:t>业务核心模型</a:t>
            </a:r>
          </a:p>
        </p:txBody>
      </p:sp>
      <p:sp>
        <p:nvSpPr>
          <p:cNvPr id="15" name="矩形 14"/>
          <p:cNvSpPr/>
          <p:nvPr/>
        </p:nvSpPr>
        <p:spPr>
          <a:xfrm>
            <a:off x="2483768" y="4941168"/>
            <a:ext cx="3594138" cy="288033"/>
          </a:xfrm>
          <a:prstGeom prst="rect">
            <a:avLst/>
          </a:prstGeom>
          <a:solidFill>
            <a:srgbClr val="FFFF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dirty="0" smtClean="0"/>
              <a:t>日志预处理子系统</a:t>
            </a:r>
          </a:p>
        </p:txBody>
      </p:sp>
      <p:sp>
        <p:nvSpPr>
          <p:cNvPr id="16" name="矩形 15"/>
          <p:cNvSpPr/>
          <p:nvPr/>
        </p:nvSpPr>
        <p:spPr>
          <a:xfrm>
            <a:off x="2555776" y="3068960"/>
            <a:ext cx="3553438" cy="288032"/>
          </a:xfrm>
          <a:prstGeom prst="rect">
            <a:avLst/>
          </a:prstGeom>
          <a:solidFill>
            <a:srgbClr val="FFFF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dirty="0" smtClean="0"/>
              <a:t>核心模型更新子系统 </a:t>
            </a:r>
          </a:p>
        </p:txBody>
      </p:sp>
      <p:sp>
        <p:nvSpPr>
          <p:cNvPr id="18" name="矩形 17"/>
          <p:cNvSpPr/>
          <p:nvPr/>
        </p:nvSpPr>
        <p:spPr>
          <a:xfrm>
            <a:off x="2771800" y="1124744"/>
            <a:ext cx="3168352" cy="432048"/>
          </a:xfrm>
          <a:prstGeom prst="rect">
            <a:avLst/>
          </a:prstGeom>
          <a:solidFill>
            <a:srgbClr val="FFFF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核心模型数据处理子系统</a:t>
            </a:r>
          </a:p>
        </p:txBody>
      </p:sp>
      <p:sp>
        <p:nvSpPr>
          <p:cNvPr id="38" name="圆柱形 37"/>
          <p:cNvSpPr/>
          <p:nvPr/>
        </p:nvSpPr>
        <p:spPr>
          <a:xfrm>
            <a:off x="3275855" y="5589239"/>
            <a:ext cx="613633" cy="617211"/>
          </a:xfrm>
          <a:prstGeom prst="can">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dirty="0" smtClean="0"/>
              <a:t>业务日志</a:t>
            </a:r>
          </a:p>
        </p:txBody>
      </p:sp>
      <p:sp>
        <p:nvSpPr>
          <p:cNvPr id="39" name="圆柱形 38"/>
          <p:cNvSpPr/>
          <p:nvPr/>
        </p:nvSpPr>
        <p:spPr>
          <a:xfrm>
            <a:off x="4932039" y="5589239"/>
            <a:ext cx="613633" cy="617211"/>
          </a:xfrm>
          <a:prstGeom prst="can">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业务日志</a:t>
            </a:r>
          </a:p>
        </p:txBody>
      </p:sp>
      <p:sp>
        <p:nvSpPr>
          <p:cNvPr id="42" name="流程图: 多文档 41"/>
          <p:cNvSpPr/>
          <p:nvPr/>
        </p:nvSpPr>
        <p:spPr>
          <a:xfrm>
            <a:off x="3779912" y="3861048"/>
            <a:ext cx="1139605" cy="617211"/>
          </a:xfrm>
          <a:prstGeom prst="flowChartMultidocumen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dirty="0" smtClean="0"/>
              <a:t>临时日志文件</a:t>
            </a:r>
          </a:p>
        </p:txBody>
      </p:sp>
      <p:sp>
        <p:nvSpPr>
          <p:cNvPr id="43" name="流程图: 多文档 42"/>
          <p:cNvSpPr/>
          <p:nvPr/>
        </p:nvSpPr>
        <p:spPr>
          <a:xfrm>
            <a:off x="5076056" y="3861048"/>
            <a:ext cx="1139605" cy="617211"/>
          </a:xfrm>
          <a:prstGeom prst="flowChartMultidocumen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临时日志文件</a:t>
            </a:r>
          </a:p>
        </p:txBody>
      </p:sp>
      <p:cxnSp>
        <p:nvCxnSpPr>
          <p:cNvPr id="90" name="直接箭头连接符 89"/>
          <p:cNvCxnSpPr/>
          <p:nvPr/>
        </p:nvCxnSpPr>
        <p:spPr>
          <a:xfrm>
            <a:off x="4336467" y="1556792"/>
            <a:ext cx="0" cy="36004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flipV="1">
            <a:off x="4336467" y="2708920"/>
            <a:ext cx="0" cy="36004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4336467" y="5229200"/>
            <a:ext cx="0" cy="37099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a:off x="4336467" y="3356992"/>
            <a:ext cx="0" cy="41147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355976" y="3356992"/>
            <a:ext cx="909781" cy="276999"/>
          </a:xfrm>
          <a:prstGeom prst="rect">
            <a:avLst/>
          </a:prstGeom>
          <a:noFill/>
        </p:spPr>
        <p:txBody>
          <a:bodyPr wrap="square" rtlCol="0">
            <a:spAutoFit/>
          </a:bodyPr>
          <a:lstStyle/>
          <a:p>
            <a:r>
              <a:rPr lang="zh-CN" altLang="en-US" sz="1200" smtClean="0"/>
              <a:t>读取</a:t>
            </a:r>
          </a:p>
        </p:txBody>
      </p:sp>
      <p:sp>
        <p:nvSpPr>
          <p:cNvPr id="100" name="TextBox 99"/>
          <p:cNvSpPr txBox="1"/>
          <p:nvPr/>
        </p:nvSpPr>
        <p:spPr>
          <a:xfrm>
            <a:off x="4283968" y="2780928"/>
            <a:ext cx="909781" cy="276999"/>
          </a:xfrm>
          <a:prstGeom prst="rect">
            <a:avLst/>
          </a:prstGeom>
          <a:noFill/>
        </p:spPr>
        <p:txBody>
          <a:bodyPr wrap="square" rtlCol="0">
            <a:spAutoFit/>
          </a:bodyPr>
          <a:lstStyle/>
          <a:p>
            <a:r>
              <a:rPr lang="zh-CN" altLang="en-US" sz="1200" smtClean="0"/>
              <a:t>写入</a:t>
            </a:r>
            <a:r>
              <a:rPr lang="en-US" altLang="zh-CN" sz="1200" smtClean="0"/>
              <a:t>/</a:t>
            </a:r>
            <a:r>
              <a:rPr lang="zh-CN" altLang="en-US" sz="1200" smtClean="0"/>
              <a:t>读取</a:t>
            </a:r>
          </a:p>
        </p:txBody>
      </p:sp>
      <p:sp>
        <p:nvSpPr>
          <p:cNvPr id="101" name="TextBox 100"/>
          <p:cNvSpPr txBox="1"/>
          <p:nvPr/>
        </p:nvSpPr>
        <p:spPr>
          <a:xfrm>
            <a:off x="4427984" y="5229200"/>
            <a:ext cx="537047" cy="276999"/>
          </a:xfrm>
          <a:prstGeom prst="rect">
            <a:avLst/>
          </a:prstGeom>
          <a:noFill/>
        </p:spPr>
        <p:txBody>
          <a:bodyPr wrap="square" rtlCol="0">
            <a:spAutoFit/>
          </a:bodyPr>
          <a:lstStyle/>
          <a:p>
            <a:r>
              <a:rPr lang="zh-CN" altLang="en-US" sz="1200" smtClean="0"/>
              <a:t>读取</a:t>
            </a:r>
          </a:p>
        </p:txBody>
      </p:sp>
      <p:sp>
        <p:nvSpPr>
          <p:cNvPr id="102" name="TextBox 101"/>
          <p:cNvSpPr txBox="1"/>
          <p:nvPr/>
        </p:nvSpPr>
        <p:spPr>
          <a:xfrm>
            <a:off x="4029651" y="4293096"/>
            <a:ext cx="613633" cy="276999"/>
          </a:xfrm>
          <a:prstGeom prst="rect">
            <a:avLst/>
          </a:prstGeom>
          <a:noFill/>
        </p:spPr>
        <p:txBody>
          <a:bodyPr wrap="square" rtlCol="0">
            <a:spAutoFit/>
          </a:bodyPr>
          <a:lstStyle/>
          <a:p>
            <a:r>
              <a:rPr lang="zh-CN" altLang="en-US" sz="1200" smtClean="0"/>
              <a:t>写入</a:t>
            </a:r>
          </a:p>
        </p:txBody>
      </p:sp>
      <p:sp>
        <p:nvSpPr>
          <p:cNvPr id="103" name="TextBox 102"/>
          <p:cNvSpPr txBox="1"/>
          <p:nvPr/>
        </p:nvSpPr>
        <p:spPr>
          <a:xfrm>
            <a:off x="4283968" y="1556792"/>
            <a:ext cx="537047" cy="276999"/>
          </a:xfrm>
          <a:prstGeom prst="rect">
            <a:avLst/>
          </a:prstGeom>
          <a:noFill/>
        </p:spPr>
        <p:txBody>
          <a:bodyPr wrap="square" rtlCol="0">
            <a:spAutoFit/>
          </a:bodyPr>
          <a:lstStyle/>
          <a:p>
            <a:r>
              <a:rPr lang="zh-CN" altLang="en-US" sz="1200" smtClean="0"/>
              <a:t>读取</a:t>
            </a:r>
          </a:p>
        </p:txBody>
      </p:sp>
      <p:sp>
        <p:nvSpPr>
          <p:cNvPr id="107" name="圆角矩形标注 106"/>
          <p:cNvSpPr/>
          <p:nvPr/>
        </p:nvSpPr>
        <p:spPr>
          <a:xfrm>
            <a:off x="467544" y="5229200"/>
            <a:ext cx="1403648" cy="792088"/>
          </a:xfrm>
          <a:prstGeom prst="wedgeRoundRectCallout">
            <a:avLst>
              <a:gd name="adj1" fmla="val 78318"/>
              <a:gd name="adj2" fmla="val 7894"/>
              <a:gd name="adj3" fmla="val 16667"/>
            </a:avLst>
          </a:prstGeom>
          <a:solidFill>
            <a:srgbClr val="FF0000">
              <a:alpha val="16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数据采集子系统中存放的新采集的业务日志，分业务文件存放（更新周期一般为天）</a:t>
            </a:r>
          </a:p>
        </p:txBody>
      </p:sp>
      <p:sp>
        <p:nvSpPr>
          <p:cNvPr id="108" name="圆角矩形标注 107"/>
          <p:cNvSpPr/>
          <p:nvPr/>
        </p:nvSpPr>
        <p:spPr>
          <a:xfrm>
            <a:off x="611560" y="3645024"/>
            <a:ext cx="1331640" cy="792088"/>
          </a:xfrm>
          <a:prstGeom prst="wedgeRoundRectCallout">
            <a:avLst>
              <a:gd name="adj1" fmla="val 78318"/>
              <a:gd name="adj2" fmla="val 7894"/>
              <a:gd name="adj3" fmla="val 16667"/>
            </a:avLst>
          </a:prstGeom>
          <a:solidFill>
            <a:srgbClr val="FF0000">
              <a:alpha val="1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存放用户</a:t>
            </a:r>
            <a:r>
              <a:rPr lang="en-US" altLang="zh-CN" sz="1000" smtClean="0"/>
              <a:t>360</a:t>
            </a:r>
            <a:r>
              <a:rPr lang="zh-CN" altLang="en-US" sz="1000" smtClean="0"/>
              <a:t>度模型数据的临时数据文件，根据用户</a:t>
            </a:r>
            <a:r>
              <a:rPr lang="en-US" altLang="zh-CN" sz="1000" smtClean="0"/>
              <a:t>ID HASH</a:t>
            </a:r>
            <a:r>
              <a:rPr lang="zh-CN" altLang="en-US" sz="1000" smtClean="0"/>
              <a:t>分区存放</a:t>
            </a:r>
          </a:p>
        </p:txBody>
      </p:sp>
      <p:sp>
        <p:nvSpPr>
          <p:cNvPr id="109" name="圆角矩形标注 108"/>
          <p:cNvSpPr/>
          <p:nvPr/>
        </p:nvSpPr>
        <p:spPr>
          <a:xfrm>
            <a:off x="395536" y="1700808"/>
            <a:ext cx="1728192" cy="1296144"/>
          </a:xfrm>
          <a:prstGeom prst="wedgeRoundRectCallout">
            <a:avLst>
              <a:gd name="adj1" fmla="val 64101"/>
              <a:gd name="adj2" fmla="val -17916"/>
              <a:gd name="adj3" fmla="val 16667"/>
            </a:avLst>
          </a:prstGeom>
          <a:solidFill>
            <a:srgbClr val="FF0000">
              <a:alpha val="1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dirty="0" smtClean="0"/>
              <a:t>核心层</a:t>
            </a:r>
            <a:r>
              <a:rPr lang="en-US" altLang="zh-CN" sz="1000" dirty="0" smtClean="0"/>
              <a:t>360</a:t>
            </a:r>
            <a:r>
              <a:rPr lang="zh-CN" altLang="en-US" sz="1000" dirty="0" smtClean="0"/>
              <a:t>用户模型数据。</a:t>
            </a:r>
            <a:r>
              <a:rPr lang="en-US" altLang="zh-CN" sz="1000" dirty="0" smtClean="0"/>
              <a:t>HIVE</a:t>
            </a:r>
            <a:r>
              <a:rPr lang="zh-CN" altLang="en-US" sz="1000" dirty="0" smtClean="0"/>
              <a:t>中两级分区存放：一级分区为时间（暂不考虑），二级分区为用户</a:t>
            </a:r>
            <a:r>
              <a:rPr lang="en-US" altLang="zh-CN" sz="1000" dirty="0" smtClean="0"/>
              <a:t>ID HASH </a:t>
            </a:r>
            <a:r>
              <a:rPr lang="zh-CN" altLang="en-US" sz="1000" dirty="0" smtClean="0"/>
              <a:t>值。 </a:t>
            </a:r>
            <a:r>
              <a:rPr lang="en-US" altLang="zh-CN" sz="1000" dirty="0" smtClean="0"/>
              <a:t>(HASH</a:t>
            </a:r>
            <a:r>
              <a:rPr lang="zh-CN" altLang="en-US" sz="1000" dirty="0" smtClean="0"/>
              <a:t>函数跟临时日志文件用到的</a:t>
            </a:r>
            <a:r>
              <a:rPr lang="en-US" altLang="zh-CN" sz="1000" dirty="0" smtClean="0"/>
              <a:t>HASH</a:t>
            </a:r>
            <a:r>
              <a:rPr lang="zh-CN" altLang="en-US" sz="1000" dirty="0" smtClean="0"/>
              <a:t>函数相同）</a:t>
            </a:r>
          </a:p>
        </p:txBody>
      </p:sp>
      <p:sp>
        <p:nvSpPr>
          <p:cNvPr id="110" name="圆角矩形标注 109"/>
          <p:cNvSpPr/>
          <p:nvPr/>
        </p:nvSpPr>
        <p:spPr>
          <a:xfrm>
            <a:off x="6588224" y="5301208"/>
            <a:ext cx="2376264" cy="792088"/>
          </a:xfrm>
          <a:prstGeom prst="wedgeRoundRectCallout">
            <a:avLst>
              <a:gd name="adj1" fmla="val -101727"/>
              <a:gd name="adj2" fmla="val -80078"/>
              <a:gd name="adj3" fmla="val 16667"/>
            </a:avLst>
          </a:prstGeom>
          <a:solidFill>
            <a:srgbClr val="FF0000">
              <a:alpha val="1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完成日志预处理，读取按业务存放的用户日志，针对每个用户，将该用户的所有业务行为信息汇总，写入到临时日志文件中。根据用户</a:t>
            </a:r>
            <a:r>
              <a:rPr lang="en-US" altLang="zh-CN" sz="1000" smtClean="0"/>
              <a:t>ID</a:t>
            </a:r>
            <a:r>
              <a:rPr lang="zh-CN" altLang="en-US" sz="1000" smtClean="0"/>
              <a:t>的</a:t>
            </a:r>
            <a:r>
              <a:rPr lang="en-US" altLang="zh-CN" sz="1000" smtClean="0"/>
              <a:t>HASH</a:t>
            </a:r>
            <a:r>
              <a:rPr lang="zh-CN" altLang="en-US" sz="1000" smtClean="0"/>
              <a:t>值获得待写入的临时日志文件名</a:t>
            </a:r>
          </a:p>
        </p:txBody>
      </p:sp>
      <p:sp>
        <p:nvSpPr>
          <p:cNvPr id="111" name="圆角矩形标注 110"/>
          <p:cNvSpPr/>
          <p:nvPr/>
        </p:nvSpPr>
        <p:spPr>
          <a:xfrm>
            <a:off x="6588224" y="2780928"/>
            <a:ext cx="2376264" cy="1728192"/>
          </a:xfrm>
          <a:prstGeom prst="wedgeRoundRectCallout">
            <a:avLst>
              <a:gd name="adj1" fmla="val -85734"/>
              <a:gd name="adj2" fmla="val -25926"/>
              <a:gd name="adj3" fmla="val 16667"/>
            </a:avLst>
          </a:prstGeom>
          <a:solidFill>
            <a:srgbClr val="FF0000">
              <a:alpha val="1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000" dirty="0" smtClean="0"/>
              <a:t>包括两部分功能：</a:t>
            </a:r>
            <a:endParaRPr lang="en-US" altLang="zh-CN" sz="1000" dirty="0" smtClean="0"/>
          </a:p>
          <a:p>
            <a:r>
              <a:rPr lang="en-US" altLang="zh-CN" sz="1000" dirty="0" smtClean="0"/>
              <a:t>1</a:t>
            </a:r>
            <a:r>
              <a:rPr lang="zh-CN" altLang="en-US" sz="1000" dirty="0" smtClean="0"/>
              <a:t>、读取每天新增日志对应的临时文件，同时读取核心模型数据，根据用户</a:t>
            </a:r>
            <a:r>
              <a:rPr lang="en-US" altLang="zh-CN" sz="1000" dirty="0" smtClean="0"/>
              <a:t>ID</a:t>
            </a:r>
            <a:r>
              <a:rPr lang="zh-CN" altLang="en-US" sz="1000" dirty="0" smtClean="0"/>
              <a:t>合并用户的所有历史行为信息及维度信息，并将结果写回到核心模型，实现</a:t>
            </a:r>
            <a:r>
              <a:rPr lang="en-US" altLang="zh-CN" sz="1000" dirty="0" smtClean="0"/>
              <a:t>360</a:t>
            </a:r>
            <a:r>
              <a:rPr lang="zh-CN" altLang="en-US" sz="1000" dirty="0" smtClean="0"/>
              <a:t>度用户</a:t>
            </a:r>
            <a:r>
              <a:rPr lang="en-US" altLang="zh-CN" sz="1000" dirty="0" smtClean="0"/>
              <a:t>/</a:t>
            </a:r>
            <a:r>
              <a:rPr lang="zh-CN" altLang="en-US" sz="1000" dirty="0" smtClean="0"/>
              <a:t>业务模型的数据更新；</a:t>
            </a:r>
            <a:endParaRPr lang="en-US" altLang="zh-CN" sz="1000" dirty="0" smtClean="0"/>
          </a:p>
          <a:p>
            <a:r>
              <a:rPr lang="en-US" altLang="zh-CN" sz="1000" dirty="0" smtClean="0"/>
              <a:t>2</a:t>
            </a:r>
            <a:r>
              <a:rPr lang="zh-CN" altLang="en-US" sz="1000" dirty="0" smtClean="0"/>
              <a:t>、例行维护核心模型时（如剔除僵尸用户），读取核心模型数据，写入到临时日志文件中。完成处理后重新将结果写回核心模型数据库</a:t>
            </a:r>
          </a:p>
        </p:txBody>
      </p:sp>
      <p:sp>
        <p:nvSpPr>
          <p:cNvPr id="113" name="圆角矩形标注 112"/>
          <p:cNvSpPr/>
          <p:nvPr/>
        </p:nvSpPr>
        <p:spPr>
          <a:xfrm>
            <a:off x="7020272" y="1052736"/>
            <a:ext cx="1331640" cy="648072"/>
          </a:xfrm>
          <a:prstGeom prst="wedgeRoundRectCallout">
            <a:avLst>
              <a:gd name="adj1" fmla="val -172089"/>
              <a:gd name="adj2" fmla="val 2446"/>
              <a:gd name="adj3" fmla="val 16667"/>
            </a:avLst>
          </a:prstGeom>
          <a:solidFill>
            <a:srgbClr val="FF0000">
              <a:alpha val="1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dirty="0" smtClean="0"/>
              <a:t>提供核心模型数据访问功能（只支持查询）。</a:t>
            </a:r>
          </a:p>
        </p:txBody>
      </p:sp>
      <p:sp>
        <p:nvSpPr>
          <p:cNvPr id="53" name="流程图: 磁盘 52"/>
          <p:cNvSpPr/>
          <p:nvPr/>
        </p:nvSpPr>
        <p:spPr>
          <a:xfrm>
            <a:off x="4716016" y="2060848"/>
            <a:ext cx="1227267" cy="576064"/>
          </a:xfrm>
          <a:prstGeom prst="flowChartMagneticDisk">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dirty="0" smtClean="0"/>
              <a:t>360</a:t>
            </a:r>
            <a:r>
              <a:rPr lang="zh-CN" altLang="en-US" sz="1200" dirty="0" smtClean="0"/>
              <a:t>度用户</a:t>
            </a:r>
            <a:r>
              <a:rPr lang="en-US" altLang="zh-CN" sz="1200" dirty="0" smtClean="0"/>
              <a:t>/</a:t>
            </a:r>
            <a:r>
              <a:rPr lang="zh-CN" altLang="en-US" sz="1200" dirty="0" smtClean="0"/>
              <a:t>业务核心模型</a:t>
            </a:r>
          </a:p>
        </p:txBody>
      </p:sp>
      <p:cxnSp>
        <p:nvCxnSpPr>
          <p:cNvPr id="57" name="直接箭头连接符 56"/>
          <p:cNvCxnSpPr/>
          <p:nvPr/>
        </p:nvCxnSpPr>
        <p:spPr>
          <a:xfrm flipV="1">
            <a:off x="4336467" y="4581128"/>
            <a:ext cx="0" cy="36004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355976" y="4653136"/>
            <a:ext cx="537047" cy="276999"/>
          </a:xfrm>
          <a:prstGeom prst="rect">
            <a:avLst/>
          </a:prstGeom>
          <a:noFill/>
        </p:spPr>
        <p:txBody>
          <a:bodyPr wrap="square" rtlCol="0">
            <a:spAutoFit/>
          </a:bodyPr>
          <a:lstStyle/>
          <a:p>
            <a:r>
              <a:rPr lang="zh-CN" altLang="en-US" sz="1200" smtClean="0"/>
              <a:t>写入</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Box 248"/>
          <p:cNvSpPr txBox="1"/>
          <p:nvPr/>
        </p:nvSpPr>
        <p:spPr>
          <a:xfrm>
            <a:off x="35496" y="0"/>
            <a:ext cx="8640960" cy="461665"/>
          </a:xfrm>
          <a:prstGeom prst="rect">
            <a:avLst/>
          </a:prstGeom>
          <a:noFill/>
        </p:spPr>
        <p:txBody>
          <a:bodyPr wrap="square" rtlCol="0">
            <a:spAutoFit/>
          </a:bodyPr>
          <a:lstStyle/>
          <a:p>
            <a:r>
              <a:rPr lang="zh-CN" altLang="en-US" sz="2400" b="1" smtClean="0">
                <a:solidFill>
                  <a:srgbClr val="C00000"/>
                </a:solidFill>
              </a:rPr>
              <a:t>目标架构核</a:t>
            </a:r>
            <a:r>
              <a:rPr lang="zh-CN" altLang="en-US" sz="2400" b="1" smtClean="0">
                <a:solidFill>
                  <a:srgbClr val="C00000"/>
                </a:solidFill>
              </a:rPr>
              <a:t>心模</a:t>
            </a:r>
            <a:r>
              <a:rPr lang="zh-CN" altLang="en-US" sz="2400" b="1" smtClean="0">
                <a:solidFill>
                  <a:srgbClr val="C00000"/>
                </a:solidFill>
              </a:rPr>
              <a:t>型数</a:t>
            </a:r>
            <a:r>
              <a:rPr lang="zh-CN" altLang="en-US" sz="2400" b="1" dirty="0" smtClean="0">
                <a:solidFill>
                  <a:srgbClr val="C00000"/>
                </a:solidFill>
              </a:rPr>
              <a:t>据更新</a:t>
            </a:r>
            <a:r>
              <a:rPr lang="zh-CN" altLang="en-US" sz="2400" b="1" smtClean="0">
                <a:solidFill>
                  <a:srgbClr val="C00000"/>
                </a:solidFill>
              </a:rPr>
              <a:t>方</a:t>
            </a:r>
            <a:r>
              <a:rPr lang="zh-CN" altLang="en-US" sz="2400" b="1" smtClean="0">
                <a:solidFill>
                  <a:srgbClr val="C00000"/>
                </a:solidFill>
              </a:rPr>
              <a:t>案 示意</a:t>
            </a:r>
            <a:endParaRPr lang="zh-CN" altLang="en-US" sz="2400" b="1" dirty="0">
              <a:solidFill>
                <a:srgbClr val="C00000"/>
              </a:solidFill>
            </a:endParaRPr>
          </a:p>
        </p:txBody>
      </p:sp>
      <p:cxnSp>
        <p:nvCxnSpPr>
          <p:cNvPr id="67" name="直接箭头连接符 66"/>
          <p:cNvCxnSpPr/>
          <p:nvPr/>
        </p:nvCxnSpPr>
        <p:spPr>
          <a:xfrm flipH="1">
            <a:off x="323528" y="1268760"/>
            <a:ext cx="1368152" cy="115212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a:off x="1115616" y="1340768"/>
            <a:ext cx="648072" cy="108012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H="1">
            <a:off x="1475656" y="1340768"/>
            <a:ext cx="288032" cy="108012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1907704" y="1340768"/>
            <a:ext cx="432048" cy="108012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flipH="1">
            <a:off x="3419872" y="1340768"/>
            <a:ext cx="72008" cy="108012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3635896" y="1340768"/>
            <a:ext cx="648072" cy="108012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2627784" y="2420888"/>
            <a:ext cx="405880" cy="276999"/>
          </a:xfrm>
          <a:prstGeom prst="rect">
            <a:avLst/>
          </a:prstGeom>
          <a:noFill/>
        </p:spPr>
        <p:txBody>
          <a:bodyPr wrap="none" rtlCol="0">
            <a:spAutoFit/>
          </a:bodyPr>
          <a:lstStyle/>
          <a:p>
            <a:r>
              <a:rPr lang="en-US" altLang="zh-CN" sz="1200" dirty="0" smtClean="0"/>
              <a:t>……</a:t>
            </a:r>
            <a:endParaRPr lang="zh-CN" altLang="en-US" sz="1200" dirty="0" smtClean="0"/>
          </a:p>
        </p:txBody>
      </p:sp>
      <p:sp>
        <p:nvSpPr>
          <p:cNvPr id="104" name="流程图: 多文档 103"/>
          <p:cNvSpPr/>
          <p:nvPr/>
        </p:nvSpPr>
        <p:spPr>
          <a:xfrm>
            <a:off x="1115616" y="5301208"/>
            <a:ext cx="1584176" cy="648072"/>
          </a:xfrm>
          <a:prstGeom prst="flowChartMultidocumen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dirty="0" smtClean="0"/>
              <a:t>每更新周期新增用户行为及服务端日志信息  </a:t>
            </a:r>
            <a:r>
              <a:rPr lang="en-US" altLang="zh-CN" sz="1000" dirty="0" smtClean="0"/>
              <a:t>1</a:t>
            </a:r>
            <a:endParaRPr lang="zh-CN" altLang="en-US" sz="1000" dirty="0" smtClean="0"/>
          </a:p>
        </p:txBody>
      </p:sp>
      <p:cxnSp>
        <p:nvCxnSpPr>
          <p:cNvPr id="110" name="直接箭头连接符 109"/>
          <p:cNvCxnSpPr/>
          <p:nvPr/>
        </p:nvCxnSpPr>
        <p:spPr>
          <a:xfrm flipH="1">
            <a:off x="4932040" y="1340768"/>
            <a:ext cx="1224136" cy="108012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H="1">
            <a:off x="5796136" y="1340768"/>
            <a:ext cx="576064" cy="108012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flipH="1">
            <a:off x="6084168" y="1340768"/>
            <a:ext cx="288032" cy="108012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a:off x="6516216" y="1340768"/>
            <a:ext cx="432048" cy="108012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H="1">
            <a:off x="8028384" y="1340768"/>
            <a:ext cx="72008" cy="108012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a:off x="8244408" y="1340768"/>
            <a:ext cx="648072" cy="108012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7236296" y="2420888"/>
            <a:ext cx="405880" cy="276999"/>
          </a:xfrm>
          <a:prstGeom prst="rect">
            <a:avLst/>
          </a:prstGeom>
          <a:noFill/>
        </p:spPr>
        <p:txBody>
          <a:bodyPr wrap="none" rtlCol="0">
            <a:spAutoFit/>
          </a:bodyPr>
          <a:lstStyle/>
          <a:p>
            <a:r>
              <a:rPr lang="en-US" altLang="zh-CN" sz="1200" dirty="0" smtClean="0"/>
              <a:t>……</a:t>
            </a:r>
            <a:endParaRPr lang="zh-CN" altLang="en-US" sz="1200" dirty="0" smtClean="0"/>
          </a:p>
        </p:txBody>
      </p:sp>
      <p:sp>
        <p:nvSpPr>
          <p:cNvPr id="119" name="TextBox 118"/>
          <p:cNvSpPr txBox="1"/>
          <p:nvPr/>
        </p:nvSpPr>
        <p:spPr>
          <a:xfrm>
            <a:off x="5004048" y="5301208"/>
            <a:ext cx="405880" cy="276999"/>
          </a:xfrm>
          <a:prstGeom prst="rect">
            <a:avLst/>
          </a:prstGeom>
          <a:noFill/>
        </p:spPr>
        <p:txBody>
          <a:bodyPr wrap="square" rtlCol="0">
            <a:spAutoFit/>
          </a:bodyPr>
          <a:lstStyle/>
          <a:p>
            <a:r>
              <a:rPr lang="en-US" altLang="zh-CN" sz="1200" dirty="0" smtClean="0"/>
              <a:t>……</a:t>
            </a:r>
            <a:endParaRPr lang="zh-CN" altLang="en-US" sz="1200" dirty="0" smtClean="0"/>
          </a:p>
        </p:txBody>
      </p:sp>
      <p:sp>
        <p:nvSpPr>
          <p:cNvPr id="125" name="下箭头 124"/>
          <p:cNvSpPr/>
          <p:nvPr/>
        </p:nvSpPr>
        <p:spPr>
          <a:xfrm rot="19782014">
            <a:off x="992687" y="2719356"/>
            <a:ext cx="101842" cy="1252962"/>
          </a:xfrm>
          <a:prstGeom prst="downArrow">
            <a:avLst/>
          </a:prstGeom>
          <a:solidFill>
            <a:schemeClr val="accent6">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dirty="0" smtClean="0"/>
          </a:p>
        </p:txBody>
      </p:sp>
      <p:sp>
        <p:nvSpPr>
          <p:cNvPr id="126" name="矩形 125"/>
          <p:cNvSpPr/>
          <p:nvPr/>
        </p:nvSpPr>
        <p:spPr>
          <a:xfrm>
            <a:off x="1043608" y="3933056"/>
            <a:ext cx="1008112" cy="432048"/>
          </a:xfrm>
          <a:prstGeom prst="rect">
            <a:avLst/>
          </a:prstGeom>
          <a:solidFill>
            <a:schemeClr val="accent6">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dirty="0" smtClean="0"/>
              <a:t>日志更新进程</a:t>
            </a:r>
            <a:r>
              <a:rPr lang="en-US" altLang="zh-CN" sz="1200" dirty="0" smtClean="0"/>
              <a:t>1</a:t>
            </a:r>
            <a:endParaRPr lang="zh-CN" altLang="en-US" sz="1200" dirty="0" smtClean="0"/>
          </a:p>
        </p:txBody>
      </p:sp>
      <p:sp>
        <p:nvSpPr>
          <p:cNvPr id="127" name="下箭头 126"/>
          <p:cNvSpPr/>
          <p:nvPr/>
        </p:nvSpPr>
        <p:spPr>
          <a:xfrm rot="19782014" flipV="1">
            <a:off x="1733709" y="4400705"/>
            <a:ext cx="98501" cy="896836"/>
          </a:xfrm>
          <a:prstGeom prst="downArrow">
            <a:avLst/>
          </a:prstGeom>
          <a:solidFill>
            <a:schemeClr val="accent6">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dirty="0" smtClean="0"/>
          </a:p>
        </p:txBody>
      </p:sp>
      <p:sp>
        <p:nvSpPr>
          <p:cNvPr id="128" name="下箭头 127"/>
          <p:cNvSpPr/>
          <p:nvPr/>
        </p:nvSpPr>
        <p:spPr>
          <a:xfrm rot="4013469" flipH="1" flipV="1">
            <a:off x="3497860" y="1840467"/>
            <a:ext cx="107076" cy="3215323"/>
          </a:xfrm>
          <a:prstGeom prst="downArrow">
            <a:avLst/>
          </a:prstGeom>
          <a:solidFill>
            <a:schemeClr val="accent6">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dirty="0" smtClean="0"/>
          </a:p>
        </p:txBody>
      </p:sp>
      <p:sp>
        <p:nvSpPr>
          <p:cNvPr id="129" name="圆柱形 128"/>
          <p:cNvSpPr/>
          <p:nvPr/>
        </p:nvSpPr>
        <p:spPr>
          <a:xfrm>
            <a:off x="251520" y="2420888"/>
            <a:ext cx="864096" cy="360040"/>
          </a:xfrm>
          <a:prstGeom prst="can">
            <a:avLst/>
          </a:prstGeom>
          <a:solidFill>
            <a:schemeClr val="accent6">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dirty="0" smtClean="0"/>
              <a:t>Partition 1</a:t>
            </a:r>
            <a:endParaRPr lang="zh-CN" altLang="en-US" sz="1200" dirty="0" smtClean="0"/>
          </a:p>
        </p:txBody>
      </p:sp>
      <p:sp>
        <p:nvSpPr>
          <p:cNvPr id="131" name="圆柱形 130"/>
          <p:cNvSpPr/>
          <p:nvPr/>
        </p:nvSpPr>
        <p:spPr>
          <a:xfrm>
            <a:off x="1475656" y="2420888"/>
            <a:ext cx="864096" cy="360040"/>
          </a:xfrm>
          <a:prstGeom prst="can">
            <a:avLst/>
          </a:prstGeom>
          <a:solidFill>
            <a:schemeClr val="accent6">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dirty="0" smtClean="0"/>
              <a:t>Partition 2</a:t>
            </a:r>
            <a:endParaRPr lang="zh-CN" altLang="en-US" sz="1200" dirty="0" smtClean="0"/>
          </a:p>
        </p:txBody>
      </p:sp>
      <p:sp>
        <p:nvSpPr>
          <p:cNvPr id="132" name="圆柱形 131"/>
          <p:cNvSpPr/>
          <p:nvPr/>
        </p:nvSpPr>
        <p:spPr>
          <a:xfrm>
            <a:off x="3275856" y="2420888"/>
            <a:ext cx="1008112" cy="360040"/>
          </a:xfrm>
          <a:prstGeom prst="can">
            <a:avLst/>
          </a:prstGeom>
          <a:solidFill>
            <a:schemeClr val="accent6">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dirty="0" smtClean="0"/>
              <a:t>Partition N</a:t>
            </a:r>
          </a:p>
          <a:p>
            <a:pPr algn="ctr"/>
            <a:r>
              <a:rPr lang="zh-CN" altLang="en-US" sz="1200" b="1" dirty="0" smtClean="0">
                <a:solidFill>
                  <a:srgbClr val="FF0000"/>
                </a:solidFill>
              </a:rPr>
              <a:t>（</a:t>
            </a:r>
            <a:r>
              <a:rPr lang="en-US" altLang="zh-CN" sz="1200" b="1" dirty="0" smtClean="0">
                <a:solidFill>
                  <a:srgbClr val="FF0000"/>
                </a:solidFill>
              </a:rPr>
              <a:t>N =10000</a:t>
            </a:r>
            <a:r>
              <a:rPr lang="zh-CN" altLang="en-US" sz="1200" b="1" dirty="0" smtClean="0">
                <a:solidFill>
                  <a:srgbClr val="FF0000"/>
                </a:solidFill>
              </a:rPr>
              <a:t>）</a:t>
            </a:r>
            <a:endParaRPr lang="zh-CN" altLang="en-US" sz="1200" dirty="0" smtClean="0"/>
          </a:p>
        </p:txBody>
      </p:sp>
      <p:sp>
        <p:nvSpPr>
          <p:cNvPr id="133" name="圆柱形 132"/>
          <p:cNvSpPr/>
          <p:nvPr/>
        </p:nvSpPr>
        <p:spPr>
          <a:xfrm>
            <a:off x="4932040" y="2420888"/>
            <a:ext cx="864096" cy="360040"/>
          </a:xfrm>
          <a:prstGeom prst="can">
            <a:avLst/>
          </a:prstGeom>
          <a:solidFill>
            <a:schemeClr val="accent3">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dirty="0" smtClean="0"/>
              <a:t>Partition 1</a:t>
            </a:r>
            <a:endParaRPr lang="zh-CN" altLang="en-US" sz="1200" dirty="0" smtClean="0"/>
          </a:p>
        </p:txBody>
      </p:sp>
      <p:sp>
        <p:nvSpPr>
          <p:cNvPr id="134" name="圆柱形 133"/>
          <p:cNvSpPr/>
          <p:nvPr/>
        </p:nvSpPr>
        <p:spPr>
          <a:xfrm>
            <a:off x="6084168" y="2420888"/>
            <a:ext cx="864096" cy="360040"/>
          </a:xfrm>
          <a:prstGeom prst="can">
            <a:avLst/>
          </a:prstGeom>
          <a:solidFill>
            <a:schemeClr val="accent3">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dirty="0" smtClean="0"/>
              <a:t>Partition 2</a:t>
            </a:r>
            <a:endParaRPr lang="zh-CN" altLang="en-US" sz="1200" dirty="0" smtClean="0"/>
          </a:p>
        </p:txBody>
      </p:sp>
      <p:sp>
        <p:nvSpPr>
          <p:cNvPr id="135" name="圆柱形 134"/>
          <p:cNvSpPr/>
          <p:nvPr/>
        </p:nvSpPr>
        <p:spPr>
          <a:xfrm>
            <a:off x="8028384" y="2420888"/>
            <a:ext cx="864096" cy="360040"/>
          </a:xfrm>
          <a:prstGeom prst="can">
            <a:avLst/>
          </a:prstGeom>
          <a:solidFill>
            <a:schemeClr val="accent3">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dirty="0" smtClean="0"/>
              <a:t>Partition N</a:t>
            </a:r>
            <a:endParaRPr lang="zh-CN" altLang="en-US" sz="1200" dirty="0" smtClean="0"/>
          </a:p>
        </p:txBody>
      </p:sp>
      <p:sp>
        <p:nvSpPr>
          <p:cNvPr id="136" name="圆柱形 135"/>
          <p:cNvSpPr/>
          <p:nvPr/>
        </p:nvSpPr>
        <p:spPr>
          <a:xfrm>
            <a:off x="1691680" y="980728"/>
            <a:ext cx="1944216" cy="360040"/>
          </a:xfrm>
          <a:prstGeom prst="can">
            <a:avLst/>
          </a:prstGeom>
          <a:solidFill>
            <a:schemeClr val="accent6">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dirty="0" smtClean="0"/>
              <a:t>用户</a:t>
            </a:r>
            <a:r>
              <a:rPr lang="en-US" altLang="zh-CN" sz="1200" dirty="0" smtClean="0"/>
              <a:t>360</a:t>
            </a:r>
            <a:r>
              <a:rPr lang="zh-CN" altLang="en-US" sz="1200" dirty="0" smtClean="0"/>
              <a:t>表（旧</a:t>
            </a:r>
            <a:r>
              <a:rPr lang="en-US" altLang="zh-CN" sz="1200" dirty="0" smtClean="0"/>
              <a:t>/</a:t>
            </a:r>
            <a:r>
              <a:rPr lang="zh-CN" altLang="en-US" sz="1200" dirty="0" smtClean="0"/>
              <a:t>新）</a:t>
            </a:r>
          </a:p>
        </p:txBody>
      </p:sp>
      <p:sp>
        <p:nvSpPr>
          <p:cNvPr id="137" name="圆柱形 136"/>
          <p:cNvSpPr/>
          <p:nvPr/>
        </p:nvSpPr>
        <p:spPr>
          <a:xfrm>
            <a:off x="6156176" y="980728"/>
            <a:ext cx="2088232" cy="360040"/>
          </a:xfrm>
          <a:prstGeom prst="can">
            <a:avLst/>
          </a:prstGeom>
          <a:solidFill>
            <a:schemeClr val="accent3">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dirty="0" smtClean="0"/>
              <a:t>用户</a:t>
            </a:r>
            <a:r>
              <a:rPr lang="en-US" altLang="zh-CN" sz="1200" dirty="0" smtClean="0"/>
              <a:t>360</a:t>
            </a:r>
            <a:r>
              <a:rPr lang="zh-CN" altLang="en-US" sz="1200" dirty="0" smtClean="0"/>
              <a:t>表（新</a:t>
            </a:r>
            <a:r>
              <a:rPr lang="en-US" altLang="zh-CN" sz="1200" dirty="0" smtClean="0"/>
              <a:t>/</a:t>
            </a:r>
            <a:r>
              <a:rPr lang="zh-CN" altLang="en-US" sz="1200" dirty="0" smtClean="0"/>
              <a:t>旧）</a:t>
            </a:r>
          </a:p>
        </p:txBody>
      </p:sp>
      <p:sp>
        <p:nvSpPr>
          <p:cNvPr id="140" name="下箭头 139"/>
          <p:cNvSpPr/>
          <p:nvPr/>
        </p:nvSpPr>
        <p:spPr>
          <a:xfrm rot="19782014">
            <a:off x="2555776" y="2708920"/>
            <a:ext cx="101842" cy="1252962"/>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dirty="0" smtClean="0"/>
          </a:p>
        </p:txBody>
      </p:sp>
      <p:sp>
        <p:nvSpPr>
          <p:cNvPr id="141" name="矩形 140"/>
          <p:cNvSpPr/>
          <p:nvPr/>
        </p:nvSpPr>
        <p:spPr>
          <a:xfrm>
            <a:off x="2606697" y="3922620"/>
            <a:ext cx="1008112" cy="432048"/>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dirty="0" smtClean="0"/>
              <a:t>日志更新进程</a:t>
            </a:r>
            <a:r>
              <a:rPr lang="en-US" altLang="zh-CN" sz="1200" dirty="0" smtClean="0"/>
              <a:t>2</a:t>
            </a:r>
            <a:endParaRPr lang="zh-CN" altLang="en-US" sz="1200" dirty="0" smtClean="0"/>
          </a:p>
        </p:txBody>
      </p:sp>
      <p:sp>
        <p:nvSpPr>
          <p:cNvPr id="142" name="下箭头 141"/>
          <p:cNvSpPr/>
          <p:nvPr/>
        </p:nvSpPr>
        <p:spPr>
          <a:xfrm rot="19782014" flipV="1">
            <a:off x="3639382" y="4328696"/>
            <a:ext cx="98501" cy="896836"/>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dirty="0" smtClean="0"/>
          </a:p>
        </p:txBody>
      </p:sp>
      <p:sp>
        <p:nvSpPr>
          <p:cNvPr id="143" name="下箭头 142"/>
          <p:cNvSpPr/>
          <p:nvPr/>
        </p:nvSpPr>
        <p:spPr>
          <a:xfrm rot="4013469" flipH="1" flipV="1">
            <a:off x="5055519" y="1838250"/>
            <a:ext cx="124952" cy="3215323"/>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dirty="0" smtClean="0"/>
          </a:p>
        </p:txBody>
      </p:sp>
      <p:sp>
        <p:nvSpPr>
          <p:cNvPr id="145" name="下箭头 144"/>
          <p:cNvSpPr/>
          <p:nvPr/>
        </p:nvSpPr>
        <p:spPr>
          <a:xfrm rot="19322620">
            <a:off x="4547112" y="2736360"/>
            <a:ext cx="101066" cy="1286710"/>
          </a:xfrm>
          <a:prstGeom prst="downArrow">
            <a:avLst/>
          </a:prstGeom>
          <a:solidFill>
            <a:schemeClr val="accent5">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dirty="0" smtClean="0"/>
          </a:p>
        </p:txBody>
      </p:sp>
      <p:sp>
        <p:nvSpPr>
          <p:cNvPr id="146" name="矩形 145"/>
          <p:cNvSpPr/>
          <p:nvPr/>
        </p:nvSpPr>
        <p:spPr>
          <a:xfrm>
            <a:off x="4860032" y="3933056"/>
            <a:ext cx="915017" cy="432048"/>
          </a:xfrm>
          <a:prstGeom prst="rect">
            <a:avLst/>
          </a:prstGeom>
          <a:solidFill>
            <a:schemeClr val="accent5">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dirty="0" smtClean="0"/>
              <a:t>日志更新进程</a:t>
            </a:r>
            <a:r>
              <a:rPr lang="en-US" altLang="zh-CN" sz="1200" dirty="0" smtClean="0"/>
              <a:t>M</a:t>
            </a:r>
            <a:endParaRPr lang="zh-CN" altLang="en-US" sz="1200" dirty="0" smtClean="0"/>
          </a:p>
        </p:txBody>
      </p:sp>
      <p:sp>
        <p:nvSpPr>
          <p:cNvPr id="147" name="下箭头 146"/>
          <p:cNvSpPr/>
          <p:nvPr/>
        </p:nvSpPr>
        <p:spPr>
          <a:xfrm rot="19782014" flipV="1">
            <a:off x="5793669" y="4402316"/>
            <a:ext cx="104890" cy="896836"/>
          </a:xfrm>
          <a:prstGeom prst="downArrow">
            <a:avLst/>
          </a:prstGeom>
          <a:solidFill>
            <a:schemeClr val="accent5">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dirty="0" smtClean="0"/>
          </a:p>
        </p:txBody>
      </p:sp>
      <p:sp>
        <p:nvSpPr>
          <p:cNvPr id="148" name="下箭头 147"/>
          <p:cNvSpPr/>
          <p:nvPr/>
        </p:nvSpPr>
        <p:spPr>
          <a:xfrm rot="4013469" flipH="1" flipV="1">
            <a:off x="7120006" y="1930983"/>
            <a:ext cx="94491" cy="2941137"/>
          </a:xfrm>
          <a:prstGeom prst="downArrow">
            <a:avLst/>
          </a:prstGeom>
          <a:solidFill>
            <a:schemeClr val="accent5">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dirty="0" smtClean="0"/>
          </a:p>
        </p:txBody>
      </p:sp>
      <p:sp>
        <p:nvSpPr>
          <p:cNvPr id="149" name="TextBox 148"/>
          <p:cNvSpPr txBox="1"/>
          <p:nvPr/>
        </p:nvSpPr>
        <p:spPr>
          <a:xfrm>
            <a:off x="4139952" y="4005064"/>
            <a:ext cx="405880" cy="276999"/>
          </a:xfrm>
          <a:prstGeom prst="rect">
            <a:avLst/>
          </a:prstGeom>
          <a:noFill/>
        </p:spPr>
        <p:txBody>
          <a:bodyPr wrap="none" rtlCol="0">
            <a:spAutoFit/>
          </a:bodyPr>
          <a:lstStyle/>
          <a:p>
            <a:r>
              <a:rPr lang="en-US" altLang="zh-CN" sz="1200" dirty="0" smtClean="0"/>
              <a:t>……</a:t>
            </a:r>
            <a:endParaRPr lang="zh-CN" altLang="en-US" sz="1200" dirty="0" smtClean="0"/>
          </a:p>
        </p:txBody>
      </p:sp>
      <p:sp>
        <p:nvSpPr>
          <p:cNvPr id="152" name="流程图: 多文档 151"/>
          <p:cNvSpPr/>
          <p:nvPr/>
        </p:nvSpPr>
        <p:spPr>
          <a:xfrm>
            <a:off x="3275856" y="5301208"/>
            <a:ext cx="1584176" cy="648072"/>
          </a:xfrm>
          <a:prstGeom prst="flowChartMultidocumen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dirty="0" smtClean="0"/>
              <a:t>每更新周期新增用户行为及服务端日志信息 </a:t>
            </a:r>
            <a:r>
              <a:rPr lang="en-US" altLang="zh-CN" sz="1000" dirty="0" smtClean="0"/>
              <a:t>2</a:t>
            </a:r>
            <a:endParaRPr lang="zh-CN" altLang="en-US" sz="1000" dirty="0" smtClean="0"/>
          </a:p>
        </p:txBody>
      </p:sp>
      <p:sp>
        <p:nvSpPr>
          <p:cNvPr id="153" name="流程图: 多文档 152"/>
          <p:cNvSpPr/>
          <p:nvPr/>
        </p:nvSpPr>
        <p:spPr>
          <a:xfrm>
            <a:off x="5292080" y="5301208"/>
            <a:ext cx="1656184" cy="648072"/>
          </a:xfrm>
          <a:prstGeom prst="flowChartMultidocumen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dirty="0" smtClean="0"/>
              <a:t>每更新周期新增用户行为及服务端日志信息  </a:t>
            </a:r>
            <a:r>
              <a:rPr lang="en-US" altLang="zh-CN" sz="1000" dirty="0" smtClean="0"/>
              <a:t>N</a:t>
            </a:r>
            <a:r>
              <a:rPr lang="zh-CN" altLang="en-US" sz="1000" b="1" dirty="0" smtClean="0">
                <a:solidFill>
                  <a:srgbClr val="FF0000"/>
                </a:solidFill>
              </a:rPr>
              <a:t> （</a:t>
            </a:r>
            <a:r>
              <a:rPr lang="en-US" altLang="zh-CN" sz="1000" b="1" dirty="0" smtClean="0">
                <a:solidFill>
                  <a:srgbClr val="FF0000"/>
                </a:solidFill>
              </a:rPr>
              <a:t>N</a:t>
            </a:r>
            <a:r>
              <a:rPr lang="zh-CN" altLang="en-US" sz="1000" b="1" dirty="0" smtClean="0">
                <a:solidFill>
                  <a:srgbClr val="FF0000"/>
                </a:solidFill>
              </a:rPr>
              <a:t>取值为</a:t>
            </a:r>
            <a:r>
              <a:rPr lang="en-US" altLang="zh-CN" sz="1000" b="1" dirty="0" smtClean="0">
                <a:solidFill>
                  <a:srgbClr val="FF0000"/>
                </a:solidFill>
              </a:rPr>
              <a:t>10000</a:t>
            </a:r>
            <a:r>
              <a:rPr lang="zh-CN" altLang="en-US" sz="1000" b="1" dirty="0" smtClean="0">
                <a:solidFill>
                  <a:srgbClr val="FF0000"/>
                </a:solidFill>
              </a:rPr>
              <a:t>）</a:t>
            </a:r>
            <a:endParaRPr lang="zh-CN" altLang="en-US" sz="1000" dirty="0" smtClean="0"/>
          </a:p>
        </p:txBody>
      </p:sp>
      <p:sp>
        <p:nvSpPr>
          <p:cNvPr id="154" name="圆角矩形标注 153"/>
          <p:cNvSpPr/>
          <p:nvPr/>
        </p:nvSpPr>
        <p:spPr>
          <a:xfrm>
            <a:off x="3779912" y="548680"/>
            <a:ext cx="2088232" cy="1044696"/>
          </a:xfrm>
          <a:prstGeom prst="wedgeRoundRectCallout">
            <a:avLst>
              <a:gd name="adj1" fmla="val -35085"/>
              <a:gd name="adj2" fmla="val 136579"/>
              <a:gd name="adj3" fmla="val 16667"/>
            </a:avLst>
          </a:prstGeom>
          <a:solidFill>
            <a:srgbClr val="FFFF00">
              <a:alpha val="29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marL="228600" indent="-228600">
              <a:buFont typeface="+mj-lt"/>
              <a:buAutoNum type="arabicPeriod"/>
            </a:pPr>
            <a:r>
              <a:rPr lang="en-US" altLang="zh-CN" sz="900" dirty="0" smtClean="0"/>
              <a:t>HIVE </a:t>
            </a:r>
            <a:r>
              <a:rPr lang="zh-CN" altLang="en-US" sz="900" dirty="0" smtClean="0"/>
              <a:t>外部表分区，存放</a:t>
            </a:r>
            <a:r>
              <a:rPr lang="en-US" altLang="zh-CN" sz="900" dirty="0" smtClean="0"/>
              <a:t>HASH</a:t>
            </a:r>
            <a:r>
              <a:rPr lang="zh-CN" altLang="en-US" sz="900" dirty="0" smtClean="0"/>
              <a:t>值相同的用户标识（</a:t>
            </a:r>
            <a:r>
              <a:rPr lang="en-US" altLang="zh-CN" sz="900" dirty="0" smtClean="0"/>
              <a:t>IMEI</a:t>
            </a:r>
            <a:r>
              <a:rPr lang="zh-CN" altLang="en-US" sz="900" dirty="0" smtClean="0"/>
              <a:t>号）对应的用户</a:t>
            </a:r>
            <a:r>
              <a:rPr lang="en-US" altLang="zh-CN" sz="900" dirty="0" smtClean="0"/>
              <a:t>360</a:t>
            </a:r>
            <a:r>
              <a:rPr lang="zh-CN" altLang="en-US" sz="900" dirty="0" smtClean="0"/>
              <a:t>数据，数据记录以</a:t>
            </a:r>
            <a:r>
              <a:rPr lang="en-US" altLang="zh-CN" sz="900" dirty="0" smtClean="0"/>
              <a:t>IMEI</a:t>
            </a:r>
            <a:r>
              <a:rPr lang="zh-CN" altLang="en-US" sz="900" dirty="0" smtClean="0"/>
              <a:t>排序，文件格式为文本，采用</a:t>
            </a:r>
            <a:r>
              <a:rPr lang="en-US" altLang="zh-CN" sz="900" dirty="0" smtClean="0"/>
              <a:t>LZO</a:t>
            </a:r>
            <a:r>
              <a:rPr lang="zh-CN" altLang="en-US" sz="900" dirty="0" smtClean="0"/>
              <a:t>压缩。</a:t>
            </a:r>
            <a:endParaRPr lang="en-US" altLang="zh-CN" sz="900" dirty="0" smtClean="0"/>
          </a:p>
          <a:p>
            <a:pPr marL="228600" indent="-228600">
              <a:buFont typeface="+mj-lt"/>
              <a:buAutoNum type="arabicPeriod"/>
            </a:pPr>
            <a:r>
              <a:rPr lang="zh-CN" altLang="en-US" sz="900" dirty="0" smtClean="0"/>
              <a:t>同一用户的同种行为信息严格按发生时间顺序升序排列。</a:t>
            </a:r>
          </a:p>
        </p:txBody>
      </p:sp>
      <p:sp>
        <p:nvSpPr>
          <p:cNvPr id="155" name="圆角矩形标注 154"/>
          <p:cNvSpPr/>
          <p:nvPr/>
        </p:nvSpPr>
        <p:spPr>
          <a:xfrm>
            <a:off x="0" y="548680"/>
            <a:ext cx="1547664" cy="1008112"/>
          </a:xfrm>
          <a:prstGeom prst="wedgeRoundRectCallout">
            <a:avLst>
              <a:gd name="adj1" fmla="val 73594"/>
              <a:gd name="adj2" fmla="val 9734"/>
              <a:gd name="adj3" fmla="val 16667"/>
            </a:avLst>
          </a:prstGeom>
          <a:solidFill>
            <a:srgbClr val="FFFF00">
              <a:alpha val="29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marL="228600" indent="-228600">
              <a:buFont typeface="+mj-lt"/>
              <a:buAutoNum type="arabicPeriod"/>
            </a:pPr>
            <a:r>
              <a:rPr lang="en-US" altLang="zh-CN" sz="900" dirty="0" smtClean="0"/>
              <a:t>360</a:t>
            </a:r>
            <a:r>
              <a:rPr lang="zh-CN" altLang="en-US" sz="900" dirty="0" smtClean="0"/>
              <a:t>用户表以用户标识</a:t>
            </a:r>
            <a:r>
              <a:rPr lang="en-US" altLang="zh-CN" sz="900" dirty="0" smtClean="0"/>
              <a:t>(IMEI) </a:t>
            </a:r>
            <a:r>
              <a:rPr lang="zh-CN" altLang="en-US" sz="900" dirty="0" smtClean="0"/>
              <a:t>进行</a:t>
            </a:r>
            <a:r>
              <a:rPr lang="en-US" altLang="zh-CN" sz="900" dirty="0" smtClean="0"/>
              <a:t>HASH</a:t>
            </a:r>
            <a:r>
              <a:rPr lang="zh-CN" altLang="en-US" sz="900" dirty="0" smtClean="0"/>
              <a:t>分区</a:t>
            </a:r>
            <a:endParaRPr lang="en-US" altLang="zh-CN" sz="900" dirty="0" smtClean="0"/>
          </a:p>
          <a:p>
            <a:pPr marL="228600" indent="-228600">
              <a:buFont typeface="+mj-lt"/>
              <a:buAutoNum type="arabicPeriod"/>
            </a:pPr>
            <a:r>
              <a:rPr lang="zh-CN" altLang="en-US" sz="900" dirty="0" smtClean="0"/>
              <a:t>分区个数建议为</a:t>
            </a:r>
            <a:r>
              <a:rPr lang="en-US" altLang="zh-CN" sz="900" dirty="0" smtClean="0"/>
              <a:t>10000</a:t>
            </a:r>
            <a:r>
              <a:rPr lang="zh-CN" altLang="en-US" sz="900" dirty="0" smtClean="0"/>
              <a:t>个，确保每个分区中的数据可以一次在内存中完成处理。</a:t>
            </a:r>
          </a:p>
        </p:txBody>
      </p:sp>
      <p:sp>
        <p:nvSpPr>
          <p:cNvPr id="156" name="圆角矩形标注 155"/>
          <p:cNvSpPr/>
          <p:nvPr/>
        </p:nvSpPr>
        <p:spPr>
          <a:xfrm>
            <a:off x="1979712" y="6093296"/>
            <a:ext cx="3960440" cy="640032"/>
          </a:xfrm>
          <a:prstGeom prst="wedgeRoundRectCallout">
            <a:avLst>
              <a:gd name="adj1" fmla="val -38837"/>
              <a:gd name="adj2" fmla="val -116140"/>
              <a:gd name="adj3" fmla="val 16667"/>
            </a:avLst>
          </a:prstGeom>
          <a:solidFill>
            <a:srgbClr val="FFFF00">
              <a:alpha val="29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marL="228600" indent="-228600">
              <a:buFont typeface="+mj-lt"/>
              <a:buAutoNum type="arabicPeriod"/>
            </a:pPr>
            <a:r>
              <a:rPr lang="zh-CN" altLang="en-US" sz="900" dirty="0" smtClean="0"/>
              <a:t>每个临时文件存放新增周期内用户标识</a:t>
            </a:r>
            <a:r>
              <a:rPr lang="en-US" altLang="zh-CN" sz="900" dirty="0" smtClean="0"/>
              <a:t>HASH</a:t>
            </a:r>
            <a:r>
              <a:rPr lang="zh-CN" altLang="en-US" sz="900" dirty="0" smtClean="0"/>
              <a:t>值相同的用户所有行为信息及服务端日志信息。</a:t>
            </a:r>
            <a:endParaRPr lang="en-US" altLang="zh-CN" sz="900" dirty="0" smtClean="0"/>
          </a:p>
          <a:p>
            <a:pPr marL="228600" indent="-228600">
              <a:buFont typeface="+mj-lt"/>
              <a:buAutoNum type="arabicPeriod"/>
            </a:pPr>
            <a:r>
              <a:rPr lang="zh-CN" altLang="en-US" sz="900" dirty="0" smtClean="0"/>
              <a:t>临时日志文件的个数跟</a:t>
            </a:r>
            <a:r>
              <a:rPr lang="en-US" altLang="zh-CN" sz="900" dirty="0" smtClean="0"/>
              <a:t>360</a:t>
            </a:r>
            <a:r>
              <a:rPr lang="zh-CN" altLang="en-US" sz="900" dirty="0" smtClean="0"/>
              <a:t>用户表</a:t>
            </a:r>
            <a:r>
              <a:rPr lang="en-US" altLang="zh-CN" sz="900" dirty="0" smtClean="0"/>
              <a:t>HASH</a:t>
            </a:r>
            <a:r>
              <a:rPr lang="zh-CN" altLang="en-US" sz="900" dirty="0" smtClean="0"/>
              <a:t>分区个数相等且一一对应：即同一用户的历史行为及新增行为信息可以通过合并两个文件一次性完成。</a:t>
            </a:r>
          </a:p>
        </p:txBody>
      </p:sp>
      <p:sp>
        <p:nvSpPr>
          <p:cNvPr id="159" name="圆角矩形标注 158"/>
          <p:cNvSpPr/>
          <p:nvPr/>
        </p:nvSpPr>
        <p:spPr>
          <a:xfrm>
            <a:off x="6804248" y="3501008"/>
            <a:ext cx="2160240" cy="2592288"/>
          </a:xfrm>
          <a:prstGeom prst="wedgeRoundRectCallout">
            <a:avLst>
              <a:gd name="adj1" fmla="val -102824"/>
              <a:gd name="adj2" fmla="val -21439"/>
              <a:gd name="adj3" fmla="val 16667"/>
            </a:avLst>
          </a:prstGeom>
          <a:solidFill>
            <a:srgbClr val="FFFF00">
              <a:alpha val="29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marL="228600" indent="-228600">
              <a:buFont typeface="+mj-lt"/>
              <a:buAutoNum type="arabicPeriod"/>
            </a:pPr>
            <a:r>
              <a:rPr lang="zh-CN" altLang="en-US" sz="900" dirty="0" smtClean="0"/>
              <a:t>执行新、旧用户行为信息合并，合并过程如下：读取日志文件，读取</a:t>
            </a:r>
            <a:r>
              <a:rPr lang="en-US" altLang="zh-CN" sz="900" dirty="0" smtClean="0"/>
              <a:t>360</a:t>
            </a:r>
            <a:r>
              <a:rPr lang="zh-CN" altLang="en-US" sz="900" dirty="0" smtClean="0"/>
              <a:t>模型</a:t>
            </a:r>
            <a:r>
              <a:rPr lang="en-US" altLang="zh-CN" sz="900" dirty="0" smtClean="0"/>
              <a:t>Hash</a:t>
            </a:r>
            <a:r>
              <a:rPr lang="zh-CN" altLang="en-US" sz="900" dirty="0" smtClean="0"/>
              <a:t>分区数据，在内存在完成数据合并，合并完成后将结果写入到新的</a:t>
            </a:r>
            <a:r>
              <a:rPr lang="en-US" altLang="zh-CN" sz="900" dirty="0" smtClean="0"/>
              <a:t>360  HASH</a:t>
            </a:r>
            <a:r>
              <a:rPr lang="zh-CN" altLang="en-US" sz="900" dirty="0" smtClean="0"/>
              <a:t>分区文件中。</a:t>
            </a:r>
            <a:endParaRPr lang="en-US" altLang="zh-CN" sz="900" dirty="0" smtClean="0"/>
          </a:p>
          <a:p>
            <a:pPr marL="228600" indent="-228600">
              <a:buFont typeface="+mj-lt"/>
              <a:buAutoNum type="arabicPeriod"/>
            </a:pPr>
            <a:r>
              <a:rPr lang="zh-CN" altLang="en-US" sz="900" dirty="0" smtClean="0"/>
              <a:t>对新增用户，读取新用户最新维度信息，写入到</a:t>
            </a:r>
            <a:r>
              <a:rPr lang="en-US" altLang="zh-CN" sz="900" dirty="0" smtClean="0"/>
              <a:t>360</a:t>
            </a:r>
            <a:r>
              <a:rPr lang="zh-CN" altLang="en-US" sz="900" dirty="0" smtClean="0"/>
              <a:t>模型中</a:t>
            </a:r>
            <a:endParaRPr lang="en-US" altLang="zh-CN" sz="900" dirty="0" smtClean="0"/>
          </a:p>
          <a:p>
            <a:pPr marL="228600" indent="-228600">
              <a:buFont typeface="+mj-lt"/>
              <a:buAutoNum type="arabicPeriod"/>
            </a:pPr>
            <a:r>
              <a:rPr lang="zh-CN" altLang="en-US" sz="900" dirty="0" smtClean="0"/>
              <a:t>数据合并完成后，全局扫描新生成的分区，将沉默用户移出到沉默用户仓库。沉默用户只保留最新的维度信息，行为信息全部丢弃。</a:t>
            </a:r>
            <a:endParaRPr lang="en-US" altLang="zh-CN" sz="900" dirty="0" smtClean="0"/>
          </a:p>
          <a:p>
            <a:pPr marL="228600" indent="-228600">
              <a:buFont typeface="+mj-lt"/>
              <a:buAutoNum type="arabicPeriod"/>
            </a:pPr>
            <a:r>
              <a:rPr lang="zh-CN" altLang="en-US" sz="900" dirty="0" smtClean="0"/>
              <a:t>进程并行执行，每个进程负责一部分数据的合并。</a:t>
            </a:r>
            <a:endParaRPr lang="en-US" altLang="zh-CN" sz="900" dirty="0" smtClean="0"/>
          </a:p>
          <a:p>
            <a:pPr marL="228600" indent="-228600">
              <a:buFont typeface="+mj-lt"/>
              <a:buAutoNum type="arabicPeriod"/>
            </a:pPr>
            <a:r>
              <a:rPr lang="zh-CN" altLang="en-US" sz="900" dirty="0" smtClean="0"/>
              <a:t>合并完成后，删除旧表及日志合并文件以释放空间</a:t>
            </a:r>
          </a:p>
        </p:txBody>
      </p:sp>
      <p:sp>
        <p:nvSpPr>
          <p:cNvPr id="46" name="矩形 45"/>
          <p:cNvSpPr/>
          <p:nvPr/>
        </p:nvSpPr>
        <p:spPr>
          <a:xfrm>
            <a:off x="251520" y="4581128"/>
            <a:ext cx="792088" cy="288032"/>
          </a:xfrm>
          <a:prstGeom prst="rect">
            <a:avLst/>
          </a:prstGeom>
          <a:solidFill>
            <a:schemeClr val="accent4">
              <a:lumMod val="60000"/>
              <a:lumOff val="4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900" dirty="0" smtClean="0"/>
              <a:t>用户最新维</a:t>
            </a:r>
            <a:r>
              <a:rPr lang="en-US" altLang="zh-CN" sz="900" dirty="0" smtClean="0"/>
              <a:t>HASH </a:t>
            </a:r>
            <a:r>
              <a:rPr lang="zh-CN" altLang="en-US" sz="900" dirty="0" smtClean="0"/>
              <a:t>分区</a:t>
            </a:r>
            <a:r>
              <a:rPr lang="en-US" altLang="zh-CN" sz="900" dirty="0" smtClean="0"/>
              <a:t>1</a:t>
            </a:r>
            <a:endParaRPr lang="zh-CN" altLang="en-US" sz="900" dirty="0" smtClean="0"/>
          </a:p>
        </p:txBody>
      </p:sp>
      <p:sp>
        <p:nvSpPr>
          <p:cNvPr id="51" name="矩形 50"/>
          <p:cNvSpPr/>
          <p:nvPr/>
        </p:nvSpPr>
        <p:spPr>
          <a:xfrm>
            <a:off x="5436096" y="3429000"/>
            <a:ext cx="576064" cy="288032"/>
          </a:xfrm>
          <a:prstGeom prst="rect">
            <a:avLst/>
          </a:prstGeom>
          <a:solidFill>
            <a:schemeClr val="tx1">
              <a:lumMod val="50000"/>
              <a:lumOff val="5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800" dirty="0" smtClean="0"/>
              <a:t>沉默用户仓库</a:t>
            </a:r>
            <a:r>
              <a:rPr lang="en-US" altLang="zh-CN" sz="800" dirty="0" smtClean="0"/>
              <a:t>N</a:t>
            </a:r>
            <a:endParaRPr lang="zh-CN" altLang="en-US" sz="800" dirty="0" smtClean="0"/>
          </a:p>
        </p:txBody>
      </p:sp>
      <p:sp>
        <p:nvSpPr>
          <p:cNvPr id="52" name="矩形 51"/>
          <p:cNvSpPr/>
          <p:nvPr/>
        </p:nvSpPr>
        <p:spPr>
          <a:xfrm>
            <a:off x="2123728" y="4581128"/>
            <a:ext cx="792088" cy="288032"/>
          </a:xfrm>
          <a:prstGeom prst="rect">
            <a:avLst/>
          </a:prstGeom>
          <a:solidFill>
            <a:schemeClr val="accent4">
              <a:lumMod val="60000"/>
              <a:lumOff val="4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900" dirty="0" smtClean="0"/>
              <a:t>用户最新维</a:t>
            </a:r>
            <a:r>
              <a:rPr lang="en-US" altLang="zh-CN" sz="900" dirty="0" smtClean="0"/>
              <a:t>HASH </a:t>
            </a:r>
            <a:r>
              <a:rPr lang="zh-CN" altLang="en-US" sz="900" dirty="0" smtClean="0"/>
              <a:t>分区</a:t>
            </a:r>
            <a:r>
              <a:rPr lang="en-US" altLang="zh-CN" sz="900" dirty="0" smtClean="0"/>
              <a:t>2</a:t>
            </a:r>
            <a:endParaRPr lang="zh-CN" altLang="en-US" sz="900" dirty="0" smtClean="0"/>
          </a:p>
        </p:txBody>
      </p:sp>
      <p:sp>
        <p:nvSpPr>
          <p:cNvPr id="53" name="矩形 52"/>
          <p:cNvSpPr/>
          <p:nvPr/>
        </p:nvSpPr>
        <p:spPr>
          <a:xfrm>
            <a:off x="4211960" y="4581128"/>
            <a:ext cx="792088" cy="288032"/>
          </a:xfrm>
          <a:prstGeom prst="rect">
            <a:avLst/>
          </a:prstGeom>
          <a:solidFill>
            <a:schemeClr val="accent4">
              <a:lumMod val="60000"/>
              <a:lumOff val="4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900" dirty="0" smtClean="0"/>
              <a:t>用户最新维</a:t>
            </a:r>
            <a:r>
              <a:rPr lang="en-US" altLang="zh-CN" sz="900" dirty="0" smtClean="0"/>
              <a:t>HASH </a:t>
            </a:r>
            <a:r>
              <a:rPr lang="zh-CN" altLang="en-US" sz="900" dirty="0" smtClean="0"/>
              <a:t>分区</a:t>
            </a:r>
            <a:r>
              <a:rPr lang="en-US" altLang="zh-CN" sz="900" dirty="0" smtClean="0"/>
              <a:t>N</a:t>
            </a:r>
            <a:endParaRPr lang="zh-CN" altLang="en-US" sz="900" dirty="0" smtClean="0"/>
          </a:p>
        </p:txBody>
      </p:sp>
      <p:sp>
        <p:nvSpPr>
          <p:cNvPr id="54" name="矩形 53"/>
          <p:cNvSpPr/>
          <p:nvPr/>
        </p:nvSpPr>
        <p:spPr>
          <a:xfrm>
            <a:off x="3563888" y="3429000"/>
            <a:ext cx="576064" cy="288032"/>
          </a:xfrm>
          <a:prstGeom prst="rect">
            <a:avLst/>
          </a:prstGeom>
          <a:solidFill>
            <a:schemeClr val="tx1">
              <a:lumMod val="50000"/>
              <a:lumOff val="5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800" dirty="0" smtClean="0"/>
              <a:t>沉默用户仓库</a:t>
            </a:r>
            <a:r>
              <a:rPr lang="en-US" altLang="zh-CN" sz="800" dirty="0" smtClean="0"/>
              <a:t>2</a:t>
            </a:r>
            <a:endParaRPr lang="zh-CN" altLang="en-US" sz="800" dirty="0" smtClean="0"/>
          </a:p>
        </p:txBody>
      </p:sp>
      <p:sp>
        <p:nvSpPr>
          <p:cNvPr id="55" name="矩形 54"/>
          <p:cNvSpPr/>
          <p:nvPr/>
        </p:nvSpPr>
        <p:spPr>
          <a:xfrm>
            <a:off x="1619672" y="3429000"/>
            <a:ext cx="576064" cy="288032"/>
          </a:xfrm>
          <a:prstGeom prst="rect">
            <a:avLst/>
          </a:prstGeom>
          <a:solidFill>
            <a:schemeClr val="tx1">
              <a:lumMod val="50000"/>
              <a:lumOff val="5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800" dirty="0" smtClean="0"/>
              <a:t>沉默用户仓库</a:t>
            </a:r>
            <a:r>
              <a:rPr lang="en-US" altLang="zh-CN" sz="800" dirty="0" smtClean="0"/>
              <a:t>1</a:t>
            </a:r>
            <a:endParaRPr lang="zh-CN" altLang="en-US" sz="800" dirty="0" smtClean="0"/>
          </a:p>
        </p:txBody>
      </p:sp>
      <p:sp>
        <p:nvSpPr>
          <p:cNvPr id="56" name="右箭头 55"/>
          <p:cNvSpPr/>
          <p:nvPr/>
        </p:nvSpPr>
        <p:spPr>
          <a:xfrm rot="18919775">
            <a:off x="902604" y="4426985"/>
            <a:ext cx="216024" cy="97320"/>
          </a:xfrm>
          <a:prstGeom prst="rightArrow">
            <a:avLst/>
          </a:prstGeom>
          <a:solidFill>
            <a:srgbClr val="FFC000"/>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dirty="0" smtClean="0"/>
          </a:p>
        </p:txBody>
      </p:sp>
      <p:sp>
        <p:nvSpPr>
          <p:cNvPr id="57" name="右箭头 56"/>
          <p:cNvSpPr/>
          <p:nvPr/>
        </p:nvSpPr>
        <p:spPr>
          <a:xfrm rot="18919775">
            <a:off x="2558787" y="4426984"/>
            <a:ext cx="216024" cy="97320"/>
          </a:xfrm>
          <a:prstGeom prst="rightArrow">
            <a:avLst/>
          </a:prstGeom>
          <a:solidFill>
            <a:srgbClr val="FFC000"/>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dirty="0" smtClean="0"/>
          </a:p>
        </p:txBody>
      </p:sp>
      <p:sp>
        <p:nvSpPr>
          <p:cNvPr id="58" name="右箭头 57"/>
          <p:cNvSpPr/>
          <p:nvPr/>
        </p:nvSpPr>
        <p:spPr>
          <a:xfrm rot="18919775">
            <a:off x="4791034" y="4426983"/>
            <a:ext cx="216024" cy="97320"/>
          </a:xfrm>
          <a:prstGeom prst="rightArrow">
            <a:avLst/>
          </a:prstGeom>
          <a:solidFill>
            <a:srgbClr val="FFC000"/>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dirty="0" smtClean="0"/>
          </a:p>
        </p:txBody>
      </p:sp>
      <p:sp>
        <p:nvSpPr>
          <p:cNvPr id="59" name="右箭头 58"/>
          <p:cNvSpPr/>
          <p:nvPr/>
        </p:nvSpPr>
        <p:spPr>
          <a:xfrm rot="18290731">
            <a:off x="5501742" y="3784820"/>
            <a:ext cx="216024" cy="97320"/>
          </a:xfrm>
          <a:prstGeom prst="rightArrow">
            <a:avLst/>
          </a:prstGeom>
          <a:solidFill>
            <a:schemeClr val="tx1"/>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dirty="0" smtClean="0"/>
          </a:p>
        </p:txBody>
      </p:sp>
      <p:sp>
        <p:nvSpPr>
          <p:cNvPr id="60" name="右箭头 59"/>
          <p:cNvSpPr/>
          <p:nvPr/>
        </p:nvSpPr>
        <p:spPr>
          <a:xfrm rot="18290731">
            <a:off x="3413508" y="3784820"/>
            <a:ext cx="216024" cy="97320"/>
          </a:xfrm>
          <a:prstGeom prst="rightArrow">
            <a:avLst/>
          </a:prstGeom>
          <a:solidFill>
            <a:schemeClr val="tx1"/>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dirty="0" smtClean="0"/>
          </a:p>
        </p:txBody>
      </p:sp>
      <p:sp>
        <p:nvSpPr>
          <p:cNvPr id="61" name="右箭头 60"/>
          <p:cNvSpPr/>
          <p:nvPr/>
        </p:nvSpPr>
        <p:spPr>
          <a:xfrm rot="18290731">
            <a:off x="1685317" y="3784819"/>
            <a:ext cx="216024" cy="97320"/>
          </a:xfrm>
          <a:prstGeom prst="rightArrow">
            <a:avLst/>
          </a:prstGeom>
          <a:solidFill>
            <a:schemeClr val="tx1"/>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Box 248"/>
          <p:cNvSpPr txBox="1"/>
          <p:nvPr/>
        </p:nvSpPr>
        <p:spPr>
          <a:xfrm>
            <a:off x="0" y="116632"/>
            <a:ext cx="4770858" cy="461665"/>
          </a:xfrm>
          <a:prstGeom prst="rect">
            <a:avLst/>
          </a:prstGeom>
          <a:noFill/>
        </p:spPr>
        <p:txBody>
          <a:bodyPr wrap="none" rtlCol="0">
            <a:spAutoFit/>
          </a:bodyPr>
          <a:lstStyle/>
          <a:p>
            <a:r>
              <a:rPr lang="zh-CN" altLang="en-US" sz="2400" b="1" smtClean="0">
                <a:solidFill>
                  <a:srgbClr val="C00000"/>
                </a:solidFill>
              </a:rPr>
              <a:t>目标架构核</a:t>
            </a:r>
            <a:r>
              <a:rPr lang="zh-CN" altLang="en-US" sz="2400" b="1" smtClean="0">
                <a:solidFill>
                  <a:srgbClr val="C00000"/>
                </a:solidFill>
              </a:rPr>
              <a:t>心数据模</a:t>
            </a:r>
            <a:r>
              <a:rPr lang="zh-CN" altLang="en-US" sz="2400" b="1" dirty="0" smtClean="0">
                <a:solidFill>
                  <a:srgbClr val="C00000"/>
                </a:solidFill>
              </a:rPr>
              <a:t>型对</a:t>
            </a:r>
            <a:r>
              <a:rPr lang="en-US" altLang="zh-CN" sz="2400" b="1" dirty="0" smtClean="0">
                <a:solidFill>
                  <a:srgbClr val="C00000"/>
                </a:solidFill>
              </a:rPr>
              <a:t>BI</a:t>
            </a:r>
            <a:r>
              <a:rPr lang="zh-CN" altLang="en-US" sz="2400" b="1" dirty="0" smtClean="0">
                <a:solidFill>
                  <a:srgbClr val="C00000"/>
                </a:solidFill>
              </a:rPr>
              <a:t>的</a:t>
            </a:r>
            <a:r>
              <a:rPr lang="zh-CN" altLang="en-US" sz="2400" b="1" smtClean="0">
                <a:solidFill>
                  <a:srgbClr val="C00000"/>
                </a:solidFill>
              </a:rPr>
              <a:t>价</a:t>
            </a:r>
            <a:r>
              <a:rPr lang="zh-CN" altLang="en-US" sz="2400" b="1" smtClean="0">
                <a:solidFill>
                  <a:srgbClr val="C00000"/>
                </a:solidFill>
              </a:rPr>
              <a:t>值</a:t>
            </a:r>
            <a:endParaRPr lang="zh-CN" altLang="en-US" sz="2400" b="1" dirty="0">
              <a:solidFill>
                <a:srgbClr val="C00000"/>
              </a:solidFill>
            </a:endParaRPr>
          </a:p>
        </p:txBody>
      </p:sp>
      <p:sp>
        <p:nvSpPr>
          <p:cNvPr id="83" name="Rectangle 10"/>
          <p:cNvSpPr>
            <a:spLocks noChangeArrowheads="1"/>
          </p:cNvSpPr>
          <p:nvPr/>
        </p:nvSpPr>
        <p:spPr bwMode="auto">
          <a:xfrm>
            <a:off x="611560" y="5373216"/>
            <a:ext cx="7704856" cy="864096"/>
          </a:xfrm>
          <a:prstGeom prst="rect">
            <a:avLst/>
          </a:prstGeom>
          <a:noFill/>
          <a:ln w="28575">
            <a:noFill/>
            <a:miter lim="800000"/>
            <a:headEnd/>
            <a:tailEnd/>
          </a:ln>
        </p:spPr>
        <p:txBody>
          <a:bodyPr lIns="80132" tIns="40067" rIns="80132" bIns="40067"/>
          <a:lstStyle/>
          <a:p>
            <a:pPr marL="252413" indent="-252413" defTabSz="671513" eaLnBrk="0" hangingPunct="0">
              <a:lnSpc>
                <a:spcPct val="140000"/>
              </a:lnSpc>
            </a:pPr>
            <a:endParaRPr lang="en-US" altLang="zh-CN" sz="1400" dirty="0" smtClean="0">
              <a:latin typeface="+mn-ea"/>
            </a:endParaRPr>
          </a:p>
          <a:p>
            <a:pPr marL="252413" indent="-252413" defTabSz="671513" eaLnBrk="0" hangingPunct="0">
              <a:lnSpc>
                <a:spcPct val="140000"/>
              </a:lnSpc>
            </a:pPr>
            <a:r>
              <a:rPr lang="en-US" altLang="zh-CN" sz="1400" b="1" dirty="0" smtClean="0">
                <a:solidFill>
                  <a:srgbClr val="0066FF"/>
                </a:solidFill>
                <a:latin typeface="+mn-ea"/>
              </a:rPr>
              <a:t>BI</a:t>
            </a:r>
            <a:r>
              <a:rPr lang="zh-CN" altLang="en-US" sz="1400" b="1" dirty="0" smtClean="0">
                <a:solidFill>
                  <a:srgbClr val="0066FF"/>
                </a:solidFill>
                <a:latin typeface="+mn-ea"/>
              </a:rPr>
              <a:t>将可以聚焦于数据分析和挖掘，其它数据处理均可以通过接近标准方式完成，提高</a:t>
            </a:r>
            <a:r>
              <a:rPr lang="en-US" altLang="zh-CN" sz="1400" b="1" dirty="0" smtClean="0">
                <a:solidFill>
                  <a:srgbClr val="0066FF"/>
                </a:solidFill>
                <a:latin typeface="+mn-ea"/>
              </a:rPr>
              <a:t>BI</a:t>
            </a:r>
            <a:r>
              <a:rPr lang="zh-CN" altLang="en-US" sz="1400" b="1" dirty="0" smtClean="0">
                <a:solidFill>
                  <a:srgbClr val="0066FF"/>
                </a:solidFill>
                <a:latin typeface="+mn-ea"/>
              </a:rPr>
              <a:t>的效率！</a:t>
            </a:r>
            <a:endParaRPr lang="en-US" altLang="zh-CN" sz="1400" b="1" dirty="0" smtClean="0">
              <a:solidFill>
                <a:srgbClr val="0066FF"/>
              </a:solidFill>
              <a:latin typeface="+mn-ea"/>
            </a:endParaRPr>
          </a:p>
        </p:txBody>
      </p:sp>
      <p:pic>
        <p:nvPicPr>
          <p:cNvPr id="2050" name="Picture 2"/>
          <p:cNvPicPr>
            <a:picLocks noChangeAspect="1" noChangeArrowheads="1"/>
          </p:cNvPicPr>
          <p:nvPr/>
        </p:nvPicPr>
        <p:blipFill>
          <a:blip r:embed="rId2" cstate="print"/>
          <a:srcRect/>
          <a:stretch>
            <a:fillRect/>
          </a:stretch>
        </p:blipFill>
        <p:spPr bwMode="auto">
          <a:xfrm>
            <a:off x="2555776" y="2382366"/>
            <a:ext cx="3267075" cy="2990850"/>
          </a:xfrm>
          <a:prstGeom prst="rect">
            <a:avLst/>
          </a:prstGeom>
          <a:noFill/>
          <a:ln w="9525">
            <a:noFill/>
            <a:miter lim="800000"/>
            <a:headEnd/>
            <a:tailEnd/>
          </a:ln>
        </p:spPr>
      </p:pic>
      <p:sp>
        <p:nvSpPr>
          <p:cNvPr id="19" name="左大括号 18"/>
          <p:cNvSpPr/>
          <p:nvPr/>
        </p:nvSpPr>
        <p:spPr>
          <a:xfrm>
            <a:off x="2195736" y="4038550"/>
            <a:ext cx="288032" cy="1152128"/>
          </a:xfrm>
          <a:prstGeom prst="leftBrace">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395536" y="4110558"/>
            <a:ext cx="1728192" cy="1015663"/>
          </a:xfrm>
          <a:prstGeom prst="rect">
            <a:avLst/>
          </a:prstGeom>
          <a:solidFill>
            <a:srgbClr val="FFC000">
              <a:alpha val="51000"/>
            </a:srgbClr>
          </a:solidFill>
        </p:spPr>
        <p:txBody>
          <a:bodyPr wrap="square" rtlCol="0">
            <a:spAutoFit/>
          </a:bodyPr>
          <a:lstStyle/>
          <a:p>
            <a:r>
              <a:rPr lang="zh-CN" altLang="en-US" sz="1200" smtClean="0"/>
              <a:t>这两层的工作可以标准化，开发人员只需要利用标准的方式将采集的业务数据转换成核心模型即可！</a:t>
            </a:r>
          </a:p>
        </p:txBody>
      </p:sp>
      <p:sp>
        <p:nvSpPr>
          <p:cNvPr id="22" name="圆角矩形标注 21"/>
          <p:cNvSpPr/>
          <p:nvPr/>
        </p:nvSpPr>
        <p:spPr>
          <a:xfrm>
            <a:off x="251520" y="2310358"/>
            <a:ext cx="1872208" cy="1152128"/>
          </a:xfrm>
          <a:prstGeom prst="wedgeRoundRectCallout">
            <a:avLst>
              <a:gd name="adj1" fmla="val 85303"/>
              <a:gd name="adj2" fmla="val 21400"/>
              <a:gd name="adj3" fmla="val 16667"/>
            </a:avLst>
          </a:prstGeom>
          <a:solidFill>
            <a:srgbClr val="FFC000">
              <a:alpha val="45000"/>
            </a:srgbClr>
          </a:solidFill>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dirty="0" smtClean="0"/>
              <a:t>BI</a:t>
            </a:r>
            <a:r>
              <a:rPr lang="zh-CN" altLang="en-US" sz="1100" dirty="0" smtClean="0"/>
              <a:t>只提供</a:t>
            </a:r>
            <a:r>
              <a:rPr lang="en-US" altLang="zh-CN" sz="1100" dirty="0" smtClean="0"/>
              <a:t>KPI</a:t>
            </a:r>
            <a:r>
              <a:rPr lang="zh-CN" altLang="en-US" sz="1100" dirty="0" smtClean="0"/>
              <a:t>报表及部分无法利用即席查询系统实现的报表。由于核心存储和计算子系统模型固定，报表开发可以基于固定的几种模板进行！</a:t>
            </a:r>
            <a:r>
              <a:rPr lang="zh-CN" altLang="en-US" sz="1100" b="1" dirty="0" smtClean="0">
                <a:solidFill>
                  <a:srgbClr val="0066FF"/>
                </a:solidFill>
              </a:rPr>
              <a:t>（目前</a:t>
            </a:r>
            <a:r>
              <a:rPr lang="en-US" altLang="zh-CN" sz="1100" b="1" dirty="0" smtClean="0">
                <a:solidFill>
                  <a:srgbClr val="0066FF"/>
                </a:solidFill>
              </a:rPr>
              <a:t>BI</a:t>
            </a:r>
            <a:r>
              <a:rPr lang="zh-CN" altLang="en-US" sz="1100" b="1" dirty="0" smtClean="0">
                <a:solidFill>
                  <a:srgbClr val="0066FF"/>
                </a:solidFill>
              </a:rPr>
              <a:t>大部分人力消耗在此）</a:t>
            </a:r>
            <a:endParaRPr lang="zh-CN" altLang="en-US" sz="1100" b="1" dirty="0">
              <a:solidFill>
                <a:srgbClr val="0066FF"/>
              </a:solidFill>
            </a:endParaRPr>
          </a:p>
        </p:txBody>
      </p:sp>
      <p:sp>
        <p:nvSpPr>
          <p:cNvPr id="23" name="圆角矩形标注 22"/>
          <p:cNvSpPr/>
          <p:nvPr/>
        </p:nvSpPr>
        <p:spPr>
          <a:xfrm>
            <a:off x="6228184" y="4182566"/>
            <a:ext cx="1728192" cy="864096"/>
          </a:xfrm>
          <a:prstGeom prst="wedgeRoundRectCallout">
            <a:avLst>
              <a:gd name="adj1" fmla="val -92992"/>
              <a:gd name="adj2" fmla="val -143269"/>
              <a:gd name="adj3" fmla="val 16667"/>
            </a:avLst>
          </a:prstGeom>
          <a:solidFill>
            <a:srgbClr val="FFC000">
              <a:alpha val="55000"/>
            </a:srgbClr>
          </a:solidFill>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dirty="0" smtClean="0"/>
              <a:t>数据开放将可以基于核心模型设定几类模板，从而可能使数据开放的工作标准化。</a:t>
            </a:r>
            <a:endParaRPr lang="zh-CN" altLang="en-US" sz="1100" dirty="0"/>
          </a:p>
        </p:txBody>
      </p:sp>
      <p:sp>
        <p:nvSpPr>
          <p:cNvPr id="24" name="圆角矩形标注 23"/>
          <p:cNvSpPr/>
          <p:nvPr/>
        </p:nvSpPr>
        <p:spPr>
          <a:xfrm>
            <a:off x="5508104" y="1158230"/>
            <a:ext cx="2304256" cy="1080120"/>
          </a:xfrm>
          <a:prstGeom prst="wedgeRoundRectCallout">
            <a:avLst>
              <a:gd name="adj1" fmla="val -85645"/>
              <a:gd name="adj2" fmla="val 78699"/>
              <a:gd name="adj3" fmla="val 16667"/>
            </a:avLst>
          </a:prstGeom>
          <a:solidFill>
            <a:srgbClr val="FFC000">
              <a:alpha val="57000"/>
            </a:srgbClr>
          </a:solidFill>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运营人员利用该工具执行基于核心模型（包含行为明细）的自助查询，查询能力大大增强，绝大部分查询可以用户自助完成。</a:t>
            </a:r>
            <a:endParaRPr lang="zh-CN" altLang="en-US" sz="1100"/>
          </a:p>
        </p:txBody>
      </p:sp>
      <p:pic>
        <p:nvPicPr>
          <p:cNvPr id="2051" name="Picture 3"/>
          <p:cNvPicPr>
            <a:picLocks noChangeAspect="1" noChangeArrowheads="1"/>
          </p:cNvPicPr>
          <p:nvPr/>
        </p:nvPicPr>
        <p:blipFill>
          <a:blip r:embed="rId3" cstate="print"/>
          <a:srcRect/>
          <a:stretch>
            <a:fillRect/>
          </a:stretch>
        </p:blipFill>
        <p:spPr bwMode="auto">
          <a:xfrm>
            <a:off x="2915816" y="1628800"/>
            <a:ext cx="936104" cy="579494"/>
          </a:xfrm>
          <a:prstGeom prst="rect">
            <a:avLst/>
          </a:prstGeom>
          <a:noFill/>
          <a:ln w="9525">
            <a:noFill/>
            <a:miter lim="800000"/>
            <a:headEnd/>
            <a:tailEnd/>
          </a:ln>
        </p:spPr>
      </p:pic>
      <p:sp>
        <p:nvSpPr>
          <p:cNvPr id="25" name="圆角矩形标注 24"/>
          <p:cNvSpPr/>
          <p:nvPr/>
        </p:nvSpPr>
        <p:spPr>
          <a:xfrm>
            <a:off x="1475656" y="836712"/>
            <a:ext cx="1728192" cy="864096"/>
          </a:xfrm>
          <a:prstGeom prst="wedgeRoundRectCallout">
            <a:avLst>
              <a:gd name="adj1" fmla="val 90260"/>
              <a:gd name="adj2" fmla="val 219365"/>
              <a:gd name="adj3" fmla="val 16667"/>
            </a:avLst>
          </a:prstGeom>
          <a:solidFill>
            <a:srgbClr val="FF0000">
              <a:alpha val="50000"/>
            </a:srgbClr>
          </a:solidFill>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smtClean="0"/>
              <a:t>BI</a:t>
            </a:r>
            <a:r>
              <a:rPr lang="zh-CN" altLang="en-US" sz="1100" smtClean="0"/>
              <a:t>将聚焦于数据分析和挖掘，利用分析结果更好的为业务服务！</a:t>
            </a:r>
            <a:endParaRPr lang="zh-CN" altLang="en-US" sz="11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3"/>
          <p:cNvSpPr>
            <a:spLocks noGrp="1" noChangeArrowheads="1"/>
          </p:cNvSpPr>
          <p:nvPr>
            <p:ph type="title" idx="4294967295"/>
          </p:nvPr>
        </p:nvSpPr>
        <p:spPr>
          <a:xfrm>
            <a:off x="107950" y="0"/>
            <a:ext cx="7929563" cy="869950"/>
          </a:xfrm>
        </p:spPr>
        <p:txBody>
          <a:bodyPr/>
          <a:lstStyle/>
          <a:p>
            <a:pPr eaLnBrk="1" hangingPunct="1"/>
            <a:r>
              <a:rPr lang="zh-CN" b="1" smtClean="0"/>
              <a:t>目录</a:t>
            </a:r>
          </a:p>
        </p:txBody>
      </p:sp>
      <p:sp>
        <p:nvSpPr>
          <p:cNvPr id="8195" name="Rectangle 24"/>
          <p:cNvSpPr>
            <a:spLocks noGrp="1" noChangeArrowheads="1"/>
          </p:cNvSpPr>
          <p:nvPr>
            <p:ph idx="4294967295"/>
          </p:nvPr>
        </p:nvSpPr>
        <p:spPr>
          <a:xfrm>
            <a:off x="611188" y="836613"/>
            <a:ext cx="7921625" cy="5113337"/>
          </a:xfrm>
        </p:spPr>
        <p:txBody>
          <a:bodyPr/>
          <a:lstStyle/>
          <a:p>
            <a:pPr eaLnBrk="1" hangingPunct="1"/>
            <a:r>
              <a:rPr lang="en-US" altLang="zh-CN" smtClean="0"/>
              <a:t>BI</a:t>
            </a:r>
            <a:r>
              <a:rPr lang="zh-CN" altLang="en-US" smtClean="0"/>
              <a:t> 架构介绍</a:t>
            </a:r>
            <a:endParaRPr lang="en-US" altLang="zh-CN" smtClean="0"/>
          </a:p>
          <a:p>
            <a:pPr eaLnBrk="1" hangingPunct="1"/>
            <a:r>
              <a:rPr lang="en-US" altLang="zh-CN" smtClean="0"/>
              <a:t>BI</a:t>
            </a:r>
            <a:r>
              <a:rPr lang="zh-CN" altLang="en-US" smtClean="0"/>
              <a:t>数据模型介绍</a:t>
            </a:r>
            <a:endParaRPr lang="en-US" altLang="zh-CN" smtClean="0"/>
          </a:p>
          <a:p>
            <a:pPr eaLnBrk="1" hangingPunct="1"/>
            <a:r>
              <a:rPr lang="en-US" altLang="zh-CN" smtClean="0">
                <a:solidFill>
                  <a:srgbClr val="FF0000"/>
                </a:solidFill>
              </a:rPr>
              <a:t>BI </a:t>
            </a:r>
            <a:r>
              <a:rPr lang="zh-CN" altLang="en-US" smtClean="0">
                <a:solidFill>
                  <a:srgbClr val="FF0000"/>
                </a:solidFill>
              </a:rPr>
              <a:t>数据产品介绍</a:t>
            </a:r>
            <a:endParaRPr lang="en-US" altLang="zh-CN" smtClean="0">
              <a:solidFill>
                <a:srgbClr val="FF0000"/>
              </a:solidFill>
            </a:endParaRPr>
          </a:p>
          <a:p>
            <a:pPr eaLnBrk="1" hangingPunct="1"/>
            <a:r>
              <a:rPr lang="en-US" altLang="zh-CN" smtClean="0"/>
              <a:t>BI </a:t>
            </a:r>
            <a:r>
              <a:rPr lang="zh-CN" altLang="en-US" smtClean="0"/>
              <a:t>平台部件或工具</a:t>
            </a:r>
            <a:endParaRPr lang="en-US" altLang="zh-CN" smtClean="0"/>
          </a:p>
          <a:p>
            <a:pPr eaLnBrk="1" hangingPunct="1"/>
            <a:r>
              <a:rPr lang="en-US" altLang="zh-CN" smtClean="0"/>
              <a:t>BI </a:t>
            </a:r>
            <a:r>
              <a:rPr lang="zh-CN" altLang="en-US" smtClean="0"/>
              <a:t>存在的问题</a:t>
            </a:r>
            <a:endParaRPr lang="en-US" altLang="zh-CN" smtClean="0"/>
          </a:p>
          <a:p>
            <a:pPr marL="300038" lvl="1" indent="-300038" eaLnBrk="1" hangingPunct="1">
              <a:buChar char="•"/>
            </a:pPr>
            <a:endParaRPr lang="en-US" altLang="zh-CN" sz="2600" b="1" smtClean="0">
              <a:cs typeface="+mn-cs"/>
            </a:endParaRPr>
          </a:p>
          <a:p>
            <a:pPr lvl="1" eaLnBrk="1" hangingPunct="1"/>
            <a:endParaRPr lang="en-US" altLang="zh-CN" smtClean="0"/>
          </a:p>
          <a:p>
            <a:pPr lvl="1" eaLnBrk="1" hangingPunct="1">
              <a:buNone/>
            </a:pPr>
            <a:endParaRPr lang="en-US" altLang="zh-CN"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Box 248"/>
          <p:cNvSpPr txBox="1"/>
          <p:nvPr/>
        </p:nvSpPr>
        <p:spPr>
          <a:xfrm>
            <a:off x="0" y="0"/>
            <a:ext cx="1422184" cy="461665"/>
          </a:xfrm>
          <a:prstGeom prst="rect">
            <a:avLst/>
          </a:prstGeom>
          <a:noFill/>
        </p:spPr>
        <p:txBody>
          <a:bodyPr wrap="none" rtlCol="0">
            <a:spAutoFit/>
          </a:bodyPr>
          <a:lstStyle/>
          <a:p>
            <a:r>
              <a:rPr lang="zh-CN" altLang="en-US" sz="2400" b="1" smtClean="0">
                <a:solidFill>
                  <a:srgbClr val="C00000"/>
                </a:solidFill>
              </a:rPr>
              <a:t>报表系</a:t>
            </a:r>
            <a:r>
              <a:rPr lang="zh-CN" altLang="en-US" sz="2400" b="1" smtClean="0">
                <a:solidFill>
                  <a:srgbClr val="C00000"/>
                </a:solidFill>
              </a:rPr>
              <a:t>统</a:t>
            </a:r>
            <a:endParaRPr lang="zh-CN" altLang="en-US" sz="2400" b="1" dirty="0">
              <a:solidFill>
                <a:srgbClr val="C00000"/>
              </a:solidFill>
            </a:endParaRPr>
          </a:p>
        </p:txBody>
      </p:sp>
      <p:sp>
        <p:nvSpPr>
          <p:cNvPr id="157" name="Rectangle 10"/>
          <p:cNvSpPr>
            <a:spLocks noChangeArrowheads="1"/>
          </p:cNvSpPr>
          <p:nvPr/>
        </p:nvSpPr>
        <p:spPr bwMode="auto">
          <a:xfrm>
            <a:off x="251520" y="4221088"/>
            <a:ext cx="8064896" cy="2420888"/>
          </a:xfrm>
          <a:prstGeom prst="rect">
            <a:avLst/>
          </a:prstGeom>
          <a:noFill/>
          <a:ln w="28575">
            <a:noFill/>
            <a:miter lim="800000"/>
            <a:headEnd/>
            <a:tailEnd/>
          </a:ln>
        </p:spPr>
        <p:txBody>
          <a:bodyPr lIns="80132" tIns="40067" rIns="80132" bIns="40067"/>
          <a:lstStyle/>
          <a:p>
            <a:pPr marL="252413" indent="-252413" defTabSz="671513" eaLnBrk="0" hangingPunct="0">
              <a:lnSpc>
                <a:spcPct val="140000"/>
              </a:lnSpc>
              <a:buFont typeface="Wingdings" pitchFamily="2" charset="2"/>
              <a:buChar char="l"/>
            </a:pPr>
            <a:r>
              <a:rPr lang="zh-CN" altLang="en-US" sz="1200" b="1" smtClean="0">
                <a:latin typeface="+mn-ea"/>
              </a:rPr>
              <a:t>现状</a:t>
            </a:r>
            <a:endParaRPr lang="en-US" altLang="zh-CN" sz="1200" b="1"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目前终端云绝大部分业务数据需求均由报表系统实现。报表系统中既包含了各种真实的业务运营报表（如</a:t>
            </a:r>
            <a:r>
              <a:rPr lang="en-US" altLang="zh-CN" sz="1100" smtClean="0">
                <a:latin typeface="+mn-ea"/>
              </a:rPr>
              <a:t>KPI</a:t>
            </a:r>
            <a:r>
              <a:rPr lang="zh-CN" altLang="en-US" sz="1100" smtClean="0">
                <a:latin typeface="+mn-ea"/>
              </a:rPr>
              <a:t>报表等），也包括了大量临时数据需求及已过时的各种报表。</a:t>
            </a:r>
            <a:endParaRPr lang="en-US" altLang="zh-CN" sz="110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目前</a:t>
            </a:r>
            <a:r>
              <a:rPr lang="en-US" altLang="zh-CN" sz="1100" smtClean="0">
                <a:latin typeface="+mn-ea"/>
              </a:rPr>
              <a:t>BI</a:t>
            </a:r>
            <a:r>
              <a:rPr lang="zh-CN" altLang="en-US" sz="1100" smtClean="0">
                <a:latin typeface="+mn-ea"/>
              </a:rPr>
              <a:t>大部分人力（约</a:t>
            </a:r>
            <a:r>
              <a:rPr lang="en-US" altLang="zh-CN" sz="1100" smtClean="0">
                <a:latin typeface="+mn-ea"/>
              </a:rPr>
              <a:t>50%</a:t>
            </a:r>
            <a:r>
              <a:rPr lang="zh-CN" altLang="en-US" sz="1100" smtClean="0">
                <a:latin typeface="+mn-ea"/>
              </a:rPr>
              <a:t>的总人力）耗费在各种报表开发上。对业务而言显得效率低下；对</a:t>
            </a:r>
            <a:r>
              <a:rPr lang="en-US" altLang="zh-CN" sz="1100" smtClean="0">
                <a:latin typeface="+mn-ea"/>
              </a:rPr>
              <a:t>BI</a:t>
            </a:r>
            <a:r>
              <a:rPr lang="zh-CN" altLang="en-US" sz="1100" smtClean="0">
                <a:latin typeface="+mn-ea"/>
              </a:rPr>
              <a:t>而言，缺乏成就感。</a:t>
            </a:r>
            <a:endParaRPr lang="en-US" altLang="zh-CN" sz="1100" dirty="0" smtClean="0">
              <a:latin typeface="+mn-ea"/>
            </a:endParaRPr>
          </a:p>
          <a:p>
            <a:pPr marL="252413" indent="-252413" defTabSz="671513" eaLnBrk="0" hangingPunct="0">
              <a:lnSpc>
                <a:spcPct val="140000"/>
              </a:lnSpc>
              <a:buFont typeface="Wingdings" pitchFamily="2" charset="2"/>
              <a:buChar char="l"/>
            </a:pPr>
            <a:r>
              <a:rPr lang="zh-CN" altLang="en-US" sz="1200" b="1" smtClean="0">
                <a:latin typeface="+mn-ea"/>
              </a:rPr>
              <a:t>规划 </a:t>
            </a:r>
            <a:endParaRPr lang="en-US" altLang="zh-CN" sz="1200" b="1" dirty="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对历史报表，分类整理出真实报表、过期报告、临时需求。对真实报表，优化用户体验，</a:t>
            </a:r>
            <a:r>
              <a:rPr lang="en-US" altLang="zh-CN" sz="1100" smtClean="0">
                <a:latin typeface="+mn-ea"/>
              </a:rPr>
              <a:t>80%</a:t>
            </a:r>
            <a:r>
              <a:rPr lang="zh-CN" altLang="en-US" sz="1100" smtClean="0">
                <a:latin typeface="+mn-ea"/>
              </a:rPr>
              <a:t>报表打开时间优化到</a:t>
            </a:r>
            <a:r>
              <a:rPr lang="en-US" altLang="zh-CN" sz="1100" smtClean="0">
                <a:latin typeface="+mn-ea"/>
              </a:rPr>
              <a:t>4S</a:t>
            </a:r>
            <a:r>
              <a:rPr lang="zh-CN" altLang="en-US" sz="1100" smtClean="0">
                <a:latin typeface="+mn-ea"/>
              </a:rPr>
              <a:t>以内完成。对临时报表和过期报表，直接从系统中删除（包括数据清理）。同时提供过期报表检测和清理工具，定期清理系统。</a:t>
            </a:r>
            <a:endParaRPr lang="en-US" altLang="zh-CN" sz="110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对后续报表需求严格控制，只实现真实的报表，提高</a:t>
            </a:r>
            <a:r>
              <a:rPr lang="en-US" altLang="zh-CN" sz="1100" smtClean="0">
                <a:latin typeface="+mn-ea"/>
              </a:rPr>
              <a:t>BI</a:t>
            </a:r>
            <a:r>
              <a:rPr lang="zh-CN" altLang="en-US" sz="1100" smtClean="0">
                <a:latin typeface="+mn-ea"/>
              </a:rPr>
              <a:t>整体效率。把</a:t>
            </a:r>
            <a:r>
              <a:rPr lang="en-US" altLang="zh-CN" sz="1100" smtClean="0">
                <a:latin typeface="+mn-ea"/>
              </a:rPr>
              <a:t>BI</a:t>
            </a:r>
            <a:r>
              <a:rPr lang="zh-CN" altLang="en-US" sz="1100" smtClean="0">
                <a:latin typeface="+mn-ea"/>
              </a:rPr>
              <a:t>精力更多的投入到数据分析、挖掘等工作中，提升</a:t>
            </a:r>
            <a:r>
              <a:rPr lang="en-US" altLang="zh-CN" sz="1100" smtClean="0">
                <a:latin typeface="+mn-ea"/>
              </a:rPr>
              <a:t>BI</a:t>
            </a:r>
            <a:r>
              <a:rPr lang="zh-CN" altLang="en-US" sz="1100" smtClean="0">
                <a:latin typeface="+mn-ea"/>
              </a:rPr>
              <a:t>对终端云的价值。</a:t>
            </a:r>
            <a:endParaRPr lang="en-US" altLang="zh-CN" sz="1100" smtClean="0">
              <a:latin typeface="+mn-ea"/>
            </a:endParaRPr>
          </a:p>
          <a:p>
            <a:pPr marL="709613" lvl="1" indent="-252413" defTabSz="671513" eaLnBrk="0" hangingPunct="0">
              <a:lnSpc>
                <a:spcPct val="140000"/>
              </a:lnSpc>
              <a:buFont typeface="Wingdings" pitchFamily="2" charset="2"/>
              <a:buChar char="l"/>
            </a:pPr>
            <a:endParaRPr lang="en-US" altLang="zh-CN" sz="1200" b="1" smtClean="0"/>
          </a:p>
          <a:p>
            <a:pPr marL="252413" indent="-252413" defTabSz="671513" eaLnBrk="0" hangingPunct="0">
              <a:lnSpc>
                <a:spcPct val="140000"/>
              </a:lnSpc>
              <a:buFont typeface="Wingdings" pitchFamily="2" charset="2"/>
              <a:buChar char="l"/>
            </a:pPr>
            <a:endParaRPr lang="en-US" altLang="zh-CN" sz="1100" b="1" dirty="0" smtClean="0">
              <a:solidFill>
                <a:schemeClr val="bg2"/>
              </a:solidFill>
            </a:endParaRPr>
          </a:p>
          <a:p>
            <a:pPr marL="252413" indent="-252413" defTabSz="671513" eaLnBrk="0" hangingPunct="0">
              <a:lnSpc>
                <a:spcPct val="140000"/>
              </a:lnSpc>
              <a:buFont typeface="Wingdings" pitchFamily="2" charset="2"/>
              <a:buChar char="l"/>
            </a:pPr>
            <a:endParaRPr lang="en-US" altLang="zh-CN" sz="1600" b="1" dirty="0" smtClean="0">
              <a:solidFill>
                <a:schemeClr val="bg2"/>
              </a:solidFill>
            </a:endParaRPr>
          </a:p>
        </p:txBody>
      </p:sp>
      <p:pic>
        <p:nvPicPr>
          <p:cNvPr id="1026" name="Picture 2"/>
          <p:cNvPicPr>
            <a:picLocks noChangeAspect="1" noChangeArrowheads="1"/>
          </p:cNvPicPr>
          <p:nvPr/>
        </p:nvPicPr>
        <p:blipFill>
          <a:blip r:embed="rId2" cstate="print"/>
          <a:srcRect/>
          <a:stretch>
            <a:fillRect/>
          </a:stretch>
        </p:blipFill>
        <p:spPr bwMode="auto">
          <a:xfrm>
            <a:off x="5220072" y="260648"/>
            <a:ext cx="3787469" cy="259228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51520" y="548680"/>
            <a:ext cx="4968552" cy="3629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Box 248"/>
          <p:cNvSpPr txBox="1"/>
          <p:nvPr/>
        </p:nvSpPr>
        <p:spPr>
          <a:xfrm>
            <a:off x="0" y="0"/>
            <a:ext cx="2969083" cy="830997"/>
          </a:xfrm>
          <a:prstGeom prst="rect">
            <a:avLst/>
          </a:prstGeom>
          <a:noFill/>
        </p:spPr>
        <p:txBody>
          <a:bodyPr wrap="none" rtlCol="0">
            <a:spAutoFit/>
          </a:bodyPr>
          <a:lstStyle/>
          <a:p>
            <a:r>
              <a:rPr lang="zh-CN" altLang="en-US" sz="2400" b="1" smtClean="0">
                <a:solidFill>
                  <a:srgbClr val="C00000"/>
                </a:solidFill>
              </a:rPr>
              <a:t>自助标签和画像系</a:t>
            </a:r>
            <a:r>
              <a:rPr lang="zh-CN" altLang="en-US" sz="2400" b="1" smtClean="0">
                <a:solidFill>
                  <a:srgbClr val="C00000"/>
                </a:solidFill>
              </a:rPr>
              <a:t>统</a:t>
            </a:r>
            <a:endParaRPr lang="zh-CN" altLang="en-US" sz="2400" b="1" smtClean="0">
              <a:solidFill>
                <a:srgbClr val="C00000"/>
              </a:solidFill>
            </a:endParaRPr>
          </a:p>
          <a:p>
            <a:endParaRPr lang="zh-CN" altLang="en-US" sz="2400" b="1" dirty="0">
              <a:solidFill>
                <a:srgbClr val="C00000"/>
              </a:solidFill>
            </a:endParaRPr>
          </a:p>
        </p:txBody>
      </p:sp>
      <p:sp>
        <p:nvSpPr>
          <p:cNvPr id="157" name="Rectangle 10"/>
          <p:cNvSpPr>
            <a:spLocks noChangeArrowheads="1"/>
          </p:cNvSpPr>
          <p:nvPr/>
        </p:nvSpPr>
        <p:spPr bwMode="auto">
          <a:xfrm>
            <a:off x="755576" y="4653136"/>
            <a:ext cx="8064896" cy="2016224"/>
          </a:xfrm>
          <a:prstGeom prst="rect">
            <a:avLst/>
          </a:prstGeom>
          <a:noFill/>
          <a:ln w="28575">
            <a:noFill/>
            <a:miter lim="800000"/>
            <a:headEnd/>
            <a:tailEnd/>
          </a:ln>
        </p:spPr>
        <p:txBody>
          <a:bodyPr lIns="80132" tIns="40067" rIns="80132" bIns="40067"/>
          <a:lstStyle/>
          <a:p>
            <a:pPr marL="252413" indent="-252413" defTabSz="671513" eaLnBrk="0" hangingPunct="0">
              <a:lnSpc>
                <a:spcPct val="140000"/>
              </a:lnSpc>
              <a:buFont typeface="Wingdings" pitchFamily="2" charset="2"/>
              <a:buChar char="l"/>
            </a:pPr>
            <a:r>
              <a:rPr lang="zh-CN" altLang="en-US" sz="1200" b="1" smtClean="0">
                <a:latin typeface="+mn-ea"/>
              </a:rPr>
              <a:t>现状</a:t>
            </a:r>
            <a:endParaRPr lang="en-US" altLang="zh-CN" sz="1200" b="1"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已完成智汇云用户部分标签的建设</a:t>
            </a:r>
            <a:endParaRPr lang="en-US" altLang="zh-CN" sz="110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主要打标签方法为手工、统计方法</a:t>
            </a:r>
            <a:endParaRPr lang="en-US" altLang="zh-CN" sz="1100" smtClean="0">
              <a:latin typeface="+mn-ea"/>
            </a:endParaRPr>
          </a:p>
          <a:p>
            <a:pPr marL="252413" indent="-252413" defTabSz="671513" eaLnBrk="0" hangingPunct="0">
              <a:lnSpc>
                <a:spcPct val="140000"/>
              </a:lnSpc>
              <a:buFont typeface="Wingdings" pitchFamily="2" charset="2"/>
              <a:buChar char="l"/>
            </a:pPr>
            <a:r>
              <a:rPr lang="zh-CN" altLang="en-US" sz="1200" b="1" smtClean="0">
                <a:latin typeface="+mn-ea"/>
              </a:rPr>
              <a:t>规划 </a:t>
            </a:r>
            <a:endParaRPr lang="en-US" altLang="zh-CN" sz="1200" b="1" dirty="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根据业务需求，增加标签数量</a:t>
            </a:r>
            <a:endParaRPr lang="en-US" altLang="zh-CN" sz="110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根据业务需求，针对特定用户群（例如</a:t>
            </a:r>
            <a:r>
              <a:rPr lang="en-US" altLang="zh-CN" sz="1100" smtClean="0">
                <a:latin typeface="+mn-ea"/>
              </a:rPr>
              <a:t>IMEI</a:t>
            </a:r>
            <a:r>
              <a:rPr lang="zh-CN" altLang="en-US" sz="1100" smtClean="0">
                <a:latin typeface="+mn-ea"/>
              </a:rPr>
              <a:t>集合、特定行为用户群等）画像</a:t>
            </a:r>
            <a:endParaRPr lang="en-US" altLang="zh-CN" sz="110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开放自助标签系统，提供简单易用的界面，支持业务人员自助打标签</a:t>
            </a:r>
            <a:endParaRPr lang="en-US" altLang="zh-CN" sz="110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不仅提供用户画像，也提供产品画像（产品对应一个机型、某个应用、某个榜单、或某件</a:t>
            </a:r>
            <a:r>
              <a:rPr lang="en-US" altLang="zh-CN" sz="1100" smtClean="0">
                <a:latin typeface="+mn-ea"/>
              </a:rPr>
              <a:t>/</a:t>
            </a:r>
            <a:r>
              <a:rPr lang="zh-CN" altLang="en-US" sz="1100" smtClean="0">
                <a:latin typeface="+mn-ea"/>
              </a:rPr>
              <a:t>某类商品等）</a:t>
            </a:r>
            <a:endParaRPr lang="en-US" altLang="zh-CN" sz="1100" smtClean="0">
              <a:latin typeface="+mn-ea"/>
            </a:endParaRPr>
          </a:p>
          <a:p>
            <a:pPr marL="709613" lvl="1" indent="-252413" defTabSz="671513" eaLnBrk="0" hangingPunct="0">
              <a:lnSpc>
                <a:spcPct val="140000"/>
              </a:lnSpc>
              <a:buFont typeface="Wingdings" pitchFamily="2" charset="2"/>
              <a:buChar char="l"/>
            </a:pPr>
            <a:endParaRPr lang="en-US" altLang="zh-CN" sz="1200" b="1" smtClean="0"/>
          </a:p>
          <a:p>
            <a:r>
              <a:rPr lang="en-US" altLang="zh-CN" sz="1100" smtClean="0"/>
              <a:t> </a:t>
            </a:r>
            <a:endParaRPr lang="zh-CN" altLang="zh-CN" sz="1100" smtClean="0"/>
          </a:p>
          <a:p>
            <a:pPr marL="252413" indent="-252413" defTabSz="671513" eaLnBrk="0" hangingPunct="0">
              <a:lnSpc>
                <a:spcPct val="140000"/>
              </a:lnSpc>
              <a:buFont typeface="Wingdings" pitchFamily="2" charset="2"/>
              <a:buChar char="l"/>
            </a:pPr>
            <a:endParaRPr lang="en-US" altLang="zh-CN" sz="1100" b="1" dirty="0" smtClean="0">
              <a:solidFill>
                <a:schemeClr val="bg2"/>
              </a:solidFill>
            </a:endParaRPr>
          </a:p>
          <a:p>
            <a:pPr marL="252413" indent="-252413" defTabSz="671513" eaLnBrk="0" hangingPunct="0">
              <a:lnSpc>
                <a:spcPct val="140000"/>
              </a:lnSpc>
              <a:buFont typeface="Wingdings" pitchFamily="2" charset="2"/>
              <a:buChar char="l"/>
            </a:pPr>
            <a:endParaRPr lang="en-US" altLang="zh-CN" sz="1600" b="1" dirty="0" smtClean="0">
              <a:solidFill>
                <a:schemeClr val="bg2"/>
              </a:solidFill>
            </a:endParaRPr>
          </a:p>
        </p:txBody>
      </p:sp>
      <p:pic>
        <p:nvPicPr>
          <p:cNvPr id="150532" name="Picture 4"/>
          <p:cNvPicPr>
            <a:picLocks noChangeAspect="1" noChangeArrowheads="1"/>
          </p:cNvPicPr>
          <p:nvPr/>
        </p:nvPicPr>
        <p:blipFill>
          <a:blip r:embed="rId2" cstate="print"/>
          <a:srcRect/>
          <a:stretch>
            <a:fillRect/>
          </a:stretch>
        </p:blipFill>
        <p:spPr bwMode="auto">
          <a:xfrm>
            <a:off x="0" y="692696"/>
            <a:ext cx="6557229" cy="3885765"/>
          </a:xfrm>
          <a:prstGeom prst="rect">
            <a:avLst/>
          </a:prstGeom>
          <a:noFill/>
          <a:ln w="9525">
            <a:noFill/>
            <a:miter lim="800000"/>
            <a:headEnd/>
            <a:tailEnd/>
          </a:ln>
        </p:spPr>
      </p:pic>
      <p:pic>
        <p:nvPicPr>
          <p:cNvPr id="150531" name="Picture 3"/>
          <p:cNvPicPr>
            <a:picLocks noChangeAspect="1" noChangeArrowheads="1"/>
          </p:cNvPicPr>
          <p:nvPr/>
        </p:nvPicPr>
        <p:blipFill>
          <a:blip r:embed="rId3" cstate="print"/>
          <a:srcRect/>
          <a:stretch>
            <a:fillRect/>
          </a:stretch>
        </p:blipFill>
        <p:spPr bwMode="auto">
          <a:xfrm>
            <a:off x="5652120" y="332656"/>
            <a:ext cx="3359546" cy="21650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3"/>
          <p:cNvSpPr>
            <a:spLocks noGrp="1" noChangeArrowheads="1"/>
          </p:cNvSpPr>
          <p:nvPr>
            <p:ph type="title" idx="4294967295"/>
          </p:nvPr>
        </p:nvSpPr>
        <p:spPr>
          <a:xfrm>
            <a:off x="107950" y="0"/>
            <a:ext cx="7929563" cy="869950"/>
          </a:xfrm>
        </p:spPr>
        <p:txBody>
          <a:bodyPr/>
          <a:lstStyle/>
          <a:p>
            <a:pPr eaLnBrk="1" hangingPunct="1"/>
            <a:r>
              <a:rPr lang="zh-CN" b="1" smtClean="0"/>
              <a:t>目录</a:t>
            </a:r>
          </a:p>
        </p:txBody>
      </p:sp>
      <p:sp>
        <p:nvSpPr>
          <p:cNvPr id="8195" name="Rectangle 24"/>
          <p:cNvSpPr>
            <a:spLocks noGrp="1" noChangeArrowheads="1"/>
          </p:cNvSpPr>
          <p:nvPr>
            <p:ph idx="4294967295"/>
          </p:nvPr>
        </p:nvSpPr>
        <p:spPr>
          <a:xfrm>
            <a:off x="611188" y="836613"/>
            <a:ext cx="7921625" cy="5113337"/>
          </a:xfrm>
        </p:spPr>
        <p:txBody>
          <a:bodyPr/>
          <a:lstStyle/>
          <a:p>
            <a:pPr eaLnBrk="1" hangingPunct="1"/>
            <a:r>
              <a:rPr lang="en-US" altLang="zh-CN" smtClean="0">
                <a:solidFill>
                  <a:srgbClr val="FF0000"/>
                </a:solidFill>
              </a:rPr>
              <a:t>BI</a:t>
            </a:r>
            <a:r>
              <a:rPr lang="zh-CN" altLang="en-US" smtClean="0">
                <a:solidFill>
                  <a:srgbClr val="FF0000"/>
                </a:solidFill>
              </a:rPr>
              <a:t> 架构介绍</a:t>
            </a:r>
            <a:endParaRPr lang="en-US" altLang="zh-CN" smtClean="0">
              <a:solidFill>
                <a:srgbClr val="FF0000"/>
              </a:solidFill>
            </a:endParaRPr>
          </a:p>
          <a:p>
            <a:pPr eaLnBrk="1" hangingPunct="1"/>
            <a:r>
              <a:rPr lang="en-US" altLang="zh-CN" smtClean="0"/>
              <a:t>BI</a:t>
            </a:r>
            <a:r>
              <a:rPr lang="zh-CN" altLang="en-US" smtClean="0"/>
              <a:t>数据模型介绍</a:t>
            </a:r>
            <a:endParaRPr lang="en-US" altLang="zh-CN" smtClean="0"/>
          </a:p>
          <a:p>
            <a:pPr eaLnBrk="1" hangingPunct="1"/>
            <a:r>
              <a:rPr lang="en-US" altLang="zh-CN" smtClean="0"/>
              <a:t>BI </a:t>
            </a:r>
            <a:r>
              <a:rPr lang="zh-CN" altLang="en-US" smtClean="0"/>
              <a:t>数据产品介绍</a:t>
            </a:r>
            <a:endParaRPr lang="en-US" altLang="zh-CN" smtClean="0"/>
          </a:p>
          <a:p>
            <a:pPr eaLnBrk="1" hangingPunct="1"/>
            <a:r>
              <a:rPr lang="en-US" altLang="zh-CN" smtClean="0"/>
              <a:t>BI </a:t>
            </a:r>
            <a:r>
              <a:rPr lang="zh-CN" altLang="en-US" smtClean="0"/>
              <a:t>平</a:t>
            </a:r>
            <a:r>
              <a:rPr lang="zh-CN" altLang="en-US" smtClean="0"/>
              <a:t>台部件或工具</a:t>
            </a:r>
            <a:endParaRPr lang="en-US" altLang="zh-CN" smtClean="0"/>
          </a:p>
          <a:p>
            <a:pPr eaLnBrk="1" hangingPunct="1"/>
            <a:r>
              <a:rPr lang="en-US" altLang="zh-CN" smtClean="0"/>
              <a:t>BI </a:t>
            </a:r>
            <a:r>
              <a:rPr lang="zh-CN" altLang="en-US" smtClean="0"/>
              <a:t>存在的问题</a:t>
            </a:r>
            <a:endParaRPr lang="en-US" altLang="zh-CN" smtClean="0"/>
          </a:p>
          <a:p>
            <a:pPr marL="300038" lvl="1" indent="-300038" eaLnBrk="1" hangingPunct="1">
              <a:buChar char="•"/>
            </a:pPr>
            <a:endParaRPr lang="en-US" altLang="zh-CN" sz="2600" b="1" smtClean="0">
              <a:cs typeface="+mn-cs"/>
            </a:endParaRPr>
          </a:p>
          <a:p>
            <a:pPr lvl="1" eaLnBrk="1" hangingPunct="1"/>
            <a:endParaRPr lang="en-US" altLang="zh-CN" smtClean="0"/>
          </a:p>
          <a:p>
            <a:pPr lvl="1" eaLnBrk="1" hangingPunct="1">
              <a:buNone/>
            </a:pPr>
            <a:endParaRPr lang="en-US" altLang="zh-CN"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Box 248"/>
          <p:cNvSpPr txBox="1"/>
          <p:nvPr/>
        </p:nvSpPr>
        <p:spPr>
          <a:xfrm>
            <a:off x="0" y="0"/>
            <a:ext cx="2040943" cy="830997"/>
          </a:xfrm>
          <a:prstGeom prst="rect">
            <a:avLst/>
          </a:prstGeom>
          <a:noFill/>
        </p:spPr>
        <p:txBody>
          <a:bodyPr wrap="none" rtlCol="0">
            <a:spAutoFit/>
          </a:bodyPr>
          <a:lstStyle/>
          <a:p>
            <a:r>
              <a:rPr lang="zh-CN" altLang="en-US" sz="2400" b="1" smtClean="0">
                <a:solidFill>
                  <a:srgbClr val="C00000"/>
                </a:solidFill>
              </a:rPr>
              <a:t>即席查询系</a:t>
            </a:r>
            <a:r>
              <a:rPr lang="zh-CN" altLang="en-US" sz="2400" b="1" smtClean="0">
                <a:solidFill>
                  <a:srgbClr val="C00000"/>
                </a:solidFill>
              </a:rPr>
              <a:t>统</a:t>
            </a:r>
            <a:endParaRPr lang="zh-CN" altLang="en-US" sz="2400" b="1" smtClean="0">
              <a:solidFill>
                <a:srgbClr val="C00000"/>
              </a:solidFill>
            </a:endParaRPr>
          </a:p>
          <a:p>
            <a:endParaRPr lang="zh-CN" altLang="en-US" sz="2400" b="1" dirty="0">
              <a:solidFill>
                <a:srgbClr val="C00000"/>
              </a:solidFill>
            </a:endParaRPr>
          </a:p>
        </p:txBody>
      </p:sp>
      <p:sp>
        <p:nvSpPr>
          <p:cNvPr id="157" name="Rectangle 10"/>
          <p:cNvSpPr>
            <a:spLocks noChangeArrowheads="1"/>
          </p:cNvSpPr>
          <p:nvPr/>
        </p:nvSpPr>
        <p:spPr bwMode="auto">
          <a:xfrm>
            <a:off x="395536" y="4797152"/>
            <a:ext cx="8136904" cy="1512168"/>
          </a:xfrm>
          <a:prstGeom prst="rect">
            <a:avLst/>
          </a:prstGeom>
          <a:noFill/>
          <a:ln w="28575">
            <a:noFill/>
            <a:miter lim="800000"/>
            <a:headEnd/>
            <a:tailEnd/>
          </a:ln>
        </p:spPr>
        <p:txBody>
          <a:bodyPr lIns="80132" tIns="40067" rIns="80132" bIns="40067"/>
          <a:lstStyle/>
          <a:p>
            <a:pPr marL="252413" indent="-252413" defTabSz="671513" eaLnBrk="0" hangingPunct="0">
              <a:lnSpc>
                <a:spcPct val="140000"/>
              </a:lnSpc>
              <a:buFont typeface="Wingdings" pitchFamily="2" charset="2"/>
              <a:buChar char="l"/>
            </a:pPr>
            <a:r>
              <a:rPr lang="zh-CN" altLang="en-US" sz="1200" b="1" smtClean="0">
                <a:solidFill>
                  <a:prstClr val="black"/>
                </a:solidFill>
                <a:latin typeface="宋体"/>
              </a:rPr>
              <a:t>现状</a:t>
            </a:r>
            <a:endParaRPr lang="en-US" altLang="zh-CN" sz="1200" b="1" smtClean="0">
              <a:solidFill>
                <a:prstClr val="black"/>
              </a:solidFill>
              <a:latin typeface="宋体"/>
            </a:endParaRPr>
          </a:p>
          <a:p>
            <a:pPr marL="709613" lvl="1" indent="-252413" defTabSz="671513" eaLnBrk="0" hangingPunct="0">
              <a:lnSpc>
                <a:spcPct val="140000"/>
              </a:lnSpc>
              <a:buFont typeface="Wingdings" pitchFamily="2" charset="2"/>
              <a:buChar char="Ø"/>
            </a:pPr>
            <a:r>
              <a:rPr lang="zh-CN" altLang="en-US" sz="1100" smtClean="0">
                <a:solidFill>
                  <a:prstClr val="black"/>
                </a:solidFill>
                <a:latin typeface="宋体"/>
              </a:rPr>
              <a:t>目前已完成一期开发，支持开放平台部分指标即席查询。正在试用改进阶段</a:t>
            </a:r>
            <a:endParaRPr lang="en-US" altLang="zh-CN" sz="1200" b="1" smtClean="0">
              <a:solidFill>
                <a:prstClr val="black"/>
              </a:solidFill>
              <a:latin typeface="宋体"/>
            </a:endParaRPr>
          </a:p>
          <a:p>
            <a:pPr marL="252413" indent="-252413" defTabSz="671513" eaLnBrk="0" hangingPunct="0">
              <a:lnSpc>
                <a:spcPct val="140000"/>
              </a:lnSpc>
              <a:buFont typeface="Wingdings" pitchFamily="2" charset="2"/>
              <a:buChar char="l"/>
            </a:pPr>
            <a:r>
              <a:rPr lang="zh-CN" altLang="en-US" sz="1200" b="1" smtClean="0">
                <a:solidFill>
                  <a:prstClr val="black"/>
                </a:solidFill>
                <a:latin typeface="宋体"/>
              </a:rPr>
              <a:t>规划 </a:t>
            </a:r>
            <a:endParaRPr lang="en-US" altLang="zh-CN" sz="1200" b="1" dirty="0" smtClean="0">
              <a:solidFill>
                <a:prstClr val="black"/>
              </a:solidFill>
              <a:latin typeface="宋体"/>
            </a:endParaRPr>
          </a:p>
          <a:p>
            <a:pPr marL="709613" lvl="1" indent="-252413" defTabSz="671513" eaLnBrk="0" hangingPunct="0">
              <a:lnSpc>
                <a:spcPct val="140000"/>
              </a:lnSpc>
              <a:buFont typeface="Wingdings" pitchFamily="2" charset="2"/>
              <a:buChar char="Ø"/>
            </a:pPr>
            <a:r>
              <a:rPr lang="zh-CN" altLang="en-US" sz="1100" smtClean="0">
                <a:solidFill>
                  <a:prstClr val="black"/>
                </a:solidFill>
                <a:latin typeface="宋体"/>
              </a:rPr>
              <a:t>优化核心存储和计算子系统模型，支持即席查询</a:t>
            </a:r>
            <a:endParaRPr lang="en-US" altLang="zh-CN" sz="1100" smtClean="0">
              <a:solidFill>
                <a:prstClr val="black"/>
              </a:solidFill>
              <a:latin typeface="宋体"/>
            </a:endParaRPr>
          </a:p>
          <a:p>
            <a:pPr marL="709613" lvl="1" indent="-252413" defTabSz="671513" eaLnBrk="0" hangingPunct="0">
              <a:lnSpc>
                <a:spcPct val="140000"/>
              </a:lnSpc>
              <a:buFont typeface="Wingdings" pitchFamily="2" charset="2"/>
              <a:buChar char="Ø"/>
            </a:pPr>
            <a:r>
              <a:rPr lang="zh-CN" altLang="en-US" sz="1100" smtClean="0">
                <a:solidFill>
                  <a:prstClr val="black"/>
                </a:solidFill>
                <a:latin typeface="宋体"/>
              </a:rPr>
              <a:t>建立核心模型相关的元数据库，用于支持即席查询功能</a:t>
            </a:r>
            <a:endParaRPr lang="en-US" altLang="zh-CN" sz="1100" smtClean="0">
              <a:solidFill>
                <a:prstClr val="black"/>
              </a:solidFill>
              <a:latin typeface="宋体"/>
            </a:endParaRPr>
          </a:p>
          <a:p>
            <a:pPr marL="709613" lvl="1" indent="-252413" defTabSz="671513" eaLnBrk="0" hangingPunct="0">
              <a:lnSpc>
                <a:spcPct val="140000"/>
              </a:lnSpc>
              <a:buFont typeface="Wingdings" pitchFamily="2" charset="2"/>
              <a:buChar char="Ø"/>
            </a:pPr>
            <a:r>
              <a:rPr lang="zh-CN" altLang="en-US" sz="1100" smtClean="0">
                <a:solidFill>
                  <a:prstClr val="black"/>
                </a:solidFill>
                <a:latin typeface="宋体"/>
              </a:rPr>
              <a:t>提供即席查询可视化界面，支持用户通过拖拉和选择等完成绝大部分即席查询操作，满足</a:t>
            </a:r>
            <a:r>
              <a:rPr lang="en-US" altLang="zh-CN" sz="1100" smtClean="0">
                <a:solidFill>
                  <a:prstClr val="black"/>
                </a:solidFill>
                <a:latin typeface="宋体"/>
              </a:rPr>
              <a:t>50%</a:t>
            </a:r>
            <a:r>
              <a:rPr lang="zh-CN" altLang="en-US" sz="1100" smtClean="0">
                <a:solidFill>
                  <a:prstClr val="black"/>
                </a:solidFill>
                <a:latin typeface="宋体"/>
              </a:rPr>
              <a:t>以上临时报表需求</a:t>
            </a:r>
            <a:endParaRPr lang="en-US" altLang="zh-CN" sz="1100" smtClean="0">
              <a:solidFill>
                <a:prstClr val="black"/>
              </a:solidFill>
              <a:latin typeface="宋体"/>
            </a:endParaRPr>
          </a:p>
          <a:p>
            <a:pPr marL="709613" lvl="1" indent="-252413" defTabSz="671513" eaLnBrk="0" hangingPunct="0">
              <a:lnSpc>
                <a:spcPct val="140000"/>
              </a:lnSpc>
              <a:buFont typeface="Wingdings" pitchFamily="2" charset="2"/>
              <a:buChar char="l"/>
            </a:pPr>
            <a:endParaRPr lang="en-US" altLang="zh-CN" sz="1200" b="1" smtClean="0">
              <a:solidFill>
                <a:prstClr val="black"/>
              </a:solidFill>
            </a:endParaRPr>
          </a:p>
          <a:p>
            <a:pPr marL="252413" indent="-252413" defTabSz="671513" eaLnBrk="0" hangingPunct="0">
              <a:lnSpc>
                <a:spcPct val="140000"/>
              </a:lnSpc>
              <a:buFont typeface="Wingdings" pitchFamily="2" charset="2"/>
              <a:buChar char="l"/>
            </a:pPr>
            <a:endParaRPr lang="en-US" altLang="zh-CN" sz="1100" b="1" dirty="0" smtClean="0">
              <a:solidFill>
                <a:srgbClr val="EEECE1"/>
              </a:solidFill>
            </a:endParaRPr>
          </a:p>
          <a:p>
            <a:pPr marL="252413" indent="-252413" defTabSz="671513" eaLnBrk="0" hangingPunct="0">
              <a:lnSpc>
                <a:spcPct val="140000"/>
              </a:lnSpc>
              <a:buFont typeface="Wingdings" pitchFamily="2" charset="2"/>
              <a:buChar char="l"/>
            </a:pPr>
            <a:endParaRPr lang="en-US" altLang="zh-CN" sz="1600" b="1" dirty="0" smtClean="0">
              <a:solidFill>
                <a:srgbClr val="EEECE1"/>
              </a:solidFill>
            </a:endParaRPr>
          </a:p>
        </p:txBody>
      </p:sp>
      <p:pic>
        <p:nvPicPr>
          <p:cNvPr id="3" name="Picture 2"/>
          <p:cNvPicPr>
            <a:picLocks noChangeAspect="1" noChangeArrowheads="1"/>
          </p:cNvPicPr>
          <p:nvPr/>
        </p:nvPicPr>
        <p:blipFill>
          <a:blip r:embed="rId2" cstate="print"/>
          <a:srcRect/>
          <a:stretch>
            <a:fillRect/>
          </a:stretch>
        </p:blipFill>
        <p:spPr bwMode="auto">
          <a:xfrm>
            <a:off x="5190813" y="476672"/>
            <a:ext cx="3953187" cy="2952328"/>
          </a:xfrm>
          <a:prstGeom prst="rect">
            <a:avLst/>
          </a:prstGeom>
          <a:noFill/>
          <a:ln w="9525">
            <a:noFill/>
            <a:miter lim="800000"/>
            <a:headEnd/>
            <a:tailEnd/>
          </a:ln>
        </p:spPr>
      </p:pic>
      <p:grpSp>
        <p:nvGrpSpPr>
          <p:cNvPr id="2" name="组合 38"/>
          <p:cNvGrpSpPr/>
          <p:nvPr/>
        </p:nvGrpSpPr>
        <p:grpSpPr>
          <a:xfrm>
            <a:off x="0" y="1196752"/>
            <a:ext cx="5437112" cy="3334926"/>
            <a:chOff x="971600" y="548680"/>
            <a:chExt cx="5437112" cy="3334926"/>
          </a:xfrm>
        </p:grpSpPr>
        <p:sp>
          <p:nvSpPr>
            <p:cNvPr id="93" name="矩形 92"/>
            <p:cNvSpPr/>
            <p:nvPr/>
          </p:nvSpPr>
          <p:spPr>
            <a:xfrm>
              <a:off x="2232248" y="1847532"/>
              <a:ext cx="3744416" cy="834004"/>
            </a:xfrm>
            <a:prstGeom prst="rect">
              <a:avLst/>
            </a:prstGeom>
            <a:solidFill>
              <a:schemeClr val="accent2">
                <a:lumMod val="40000"/>
                <a:lumOff val="60000"/>
                <a:alpha val="43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prstClr val="black"/>
                </a:solidFill>
              </a:endParaRPr>
            </a:p>
          </p:txBody>
        </p:sp>
        <p:pic>
          <p:nvPicPr>
            <p:cNvPr id="94" name="Picture 2"/>
            <p:cNvPicPr>
              <a:picLocks noChangeAspect="1" noChangeArrowheads="1"/>
            </p:cNvPicPr>
            <p:nvPr/>
          </p:nvPicPr>
          <p:blipFill>
            <a:blip r:embed="rId3" cstate="print"/>
            <a:srcRect/>
            <a:stretch>
              <a:fillRect/>
            </a:stretch>
          </p:blipFill>
          <p:spPr bwMode="auto">
            <a:xfrm>
              <a:off x="3528392" y="548680"/>
              <a:ext cx="1019175" cy="632630"/>
            </a:xfrm>
            <a:prstGeom prst="rect">
              <a:avLst/>
            </a:prstGeom>
            <a:noFill/>
            <a:ln w="9525">
              <a:noFill/>
              <a:miter lim="800000"/>
              <a:headEnd/>
              <a:tailEnd/>
            </a:ln>
          </p:spPr>
        </p:pic>
        <p:sp>
          <p:nvSpPr>
            <p:cNvPr id="104" name="矩形 103"/>
            <p:cNvSpPr/>
            <p:nvPr/>
          </p:nvSpPr>
          <p:spPr>
            <a:xfrm>
              <a:off x="2376264" y="1901271"/>
              <a:ext cx="3528392" cy="708258"/>
            </a:xfrm>
            <a:prstGeom prst="rect">
              <a:avLst/>
            </a:prstGeom>
            <a:solidFill>
              <a:schemeClr val="accent4">
                <a:lumMod val="20000"/>
                <a:lumOff val="8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200" dirty="0" smtClean="0">
                  <a:solidFill>
                    <a:prstClr val="black"/>
                  </a:solidFill>
                </a:rPr>
                <a:t>Web</a:t>
              </a:r>
              <a:r>
                <a:rPr lang="zh-CN" altLang="en-US" sz="1200" dirty="0" smtClean="0">
                  <a:solidFill>
                    <a:prstClr val="black"/>
                  </a:solidFill>
                </a:rPr>
                <a:t>服务器</a:t>
              </a:r>
            </a:p>
          </p:txBody>
        </p:sp>
        <p:sp>
          <p:nvSpPr>
            <p:cNvPr id="106" name="矩形 105"/>
            <p:cNvSpPr/>
            <p:nvPr/>
          </p:nvSpPr>
          <p:spPr>
            <a:xfrm>
              <a:off x="2448272" y="2169957"/>
              <a:ext cx="3384376" cy="322424"/>
            </a:xfrm>
            <a:prstGeom prst="rect">
              <a:avLst/>
            </a:prstGeom>
            <a:solidFill>
              <a:srgbClr val="FFFF0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即席查询系统</a:t>
              </a:r>
              <a:endParaRPr lang="zh-CN" altLang="en-US" sz="1200" dirty="0" smtClean="0">
                <a:solidFill>
                  <a:prstClr val="black"/>
                </a:solidFill>
              </a:endParaRPr>
            </a:p>
          </p:txBody>
        </p:sp>
        <p:sp>
          <p:nvSpPr>
            <p:cNvPr id="110" name="矩形 109"/>
            <p:cNvSpPr/>
            <p:nvPr/>
          </p:nvSpPr>
          <p:spPr>
            <a:xfrm>
              <a:off x="4608512" y="3329608"/>
              <a:ext cx="1368152" cy="472184"/>
            </a:xfrm>
            <a:prstGeom prst="rect">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smtClean="0">
                  <a:solidFill>
                    <a:prstClr val="black"/>
                  </a:solidFill>
                </a:rPr>
                <a:t>核心存储和计算子系统</a:t>
              </a:r>
              <a:endParaRPr lang="zh-CN" altLang="en-US" sz="1200" dirty="0" smtClean="0">
                <a:solidFill>
                  <a:prstClr val="black"/>
                </a:solidFill>
              </a:endParaRPr>
            </a:p>
          </p:txBody>
        </p:sp>
        <p:cxnSp>
          <p:nvCxnSpPr>
            <p:cNvPr id="116" name="直接箭头连接符 115"/>
            <p:cNvCxnSpPr/>
            <p:nvPr/>
          </p:nvCxnSpPr>
          <p:spPr>
            <a:xfrm>
              <a:off x="3744416" y="1241376"/>
              <a:ext cx="0" cy="57606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952328" y="1313384"/>
              <a:ext cx="1368152" cy="430887"/>
            </a:xfrm>
            <a:prstGeom prst="rect">
              <a:avLst/>
            </a:prstGeom>
            <a:noFill/>
          </p:spPr>
          <p:txBody>
            <a:bodyPr wrap="square" rtlCol="0">
              <a:spAutoFit/>
            </a:bodyPr>
            <a:lstStyle/>
            <a:p>
              <a:r>
                <a:rPr lang="en-US" altLang="zh-CN" sz="1100" smtClean="0">
                  <a:solidFill>
                    <a:prstClr val="black"/>
                  </a:solidFill>
                </a:rPr>
                <a:t>3</a:t>
              </a:r>
              <a:r>
                <a:rPr lang="zh-CN" altLang="en-US" sz="1100" smtClean="0">
                  <a:solidFill>
                    <a:prstClr val="black"/>
                  </a:solidFill>
                </a:rPr>
                <a:t>、设置查询条件，执行即席查询</a:t>
              </a:r>
              <a:endParaRPr lang="zh-CN" altLang="en-US" sz="1100" dirty="0">
                <a:solidFill>
                  <a:prstClr val="black"/>
                </a:solidFill>
              </a:endParaRPr>
            </a:p>
          </p:txBody>
        </p:sp>
        <p:pic>
          <p:nvPicPr>
            <p:cNvPr id="1026" name="Picture 2" descr="C:\Program Files\Microsoft Office\MEDIA\CAGCAT10\j0292020.wmf"/>
            <p:cNvPicPr>
              <a:picLocks noChangeAspect="1" noChangeArrowheads="1"/>
            </p:cNvPicPr>
            <p:nvPr/>
          </p:nvPicPr>
          <p:blipFill>
            <a:blip r:embed="rId4" cstate="print"/>
            <a:srcRect/>
            <a:stretch>
              <a:fillRect/>
            </a:stretch>
          </p:blipFill>
          <p:spPr bwMode="auto">
            <a:xfrm>
              <a:off x="1043608" y="1988840"/>
              <a:ext cx="720080" cy="683373"/>
            </a:xfrm>
            <a:prstGeom prst="rect">
              <a:avLst/>
            </a:prstGeom>
            <a:noFill/>
          </p:spPr>
        </p:pic>
        <p:sp>
          <p:nvSpPr>
            <p:cNvPr id="29" name="TextBox 28"/>
            <p:cNvSpPr txBox="1"/>
            <p:nvPr/>
          </p:nvSpPr>
          <p:spPr>
            <a:xfrm>
              <a:off x="971600" y="2708920"/>
              <a:ext cx="1152128" cy="246221"/>
            </a:xfrm>
            <a:prstGeom prst="rect">
              <a:avLst/>
            </a:prstGeom>
            <a:noFill/>
          </p:spPr>
          <p:txBody>
            <a:bodyPr wrap="square" rtlCol="0">
              <a:spAutoFit/>
            </a:bodyPr>
            <a:lstStyle/>
            <a:p>
              <a:pPr algn="ctr"/>
              <a:r>
                <a:rPr lang="en-US" altLang="zh-CN" sz="1000" smtClean="0">
                  <a:solidFill>
                    <a:prstClr val="black"/>
                  </a:solidFill>
                </a:rPr>
                <a:t>BI</a:t>
              </a:r>
              <a:r>
                <a:rPr lang="zh-CN" altLang="en-US" sz="1000" smtClean="0">
                  <a:solidFill>
                    <a:prstClr val="black"/>
                  </a:solidFill>
                </a:rPr>
                <a:t>元数据工程师</a:t>
              </a:r>
              <a:endParaRPr lang="zh-CN" altLang="en-US" sz="1000">
                <a:solidFill>
                  <a:prstClr val="black"/>
                </a:solidFill>
              </a:endParaRPr>
            </a:p>
          </p:txBody>
        </p:sp>
        <p:sp>
          <p:nvSpPr>
            <p:cNvPr id="28" name="矩形 27"/>
            <p:cNvSpPr/>
            <p:nvPr/>
          </p:nvSpPr>
          <p:spPr>
            <a:xfrm>
              <a:off x="2232248" y="3329608"/>
              <a:ext cx="1440160" cy="472184"/>
            </a:xfrm>
            <a:prstGeom prst="rect">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smtClean="0">
                  <a:solidFill>
                    <a:prstClr val="black"/>
                  </a:solidFill>
                </a:rPr>
                <a:t>元数据管理系统</a:t>
              </a:r>
              <a:endParaRPr lang="zh-CN" altLang="en-US" sz="1200" dirty="0" smtClean="0">
                <a:solidFill>
                  <a:prstClr val="black"/>
                </a:solidFill>
              </a:endParaRPr>
            </a:p>
          </p:txBody>
        </p:sp>
        <p:cxnSp>
          <p:nvCxnSpPr>
            <p:cNvPr id="34" name="直接连接符 33"/>
            <p:cNvCxnSpPr/>
            <p:nvPr/>
          </p:nvCxnSpPr>
          <p:spPr>
            <a:xfrm>
              <a:off x="3024336" y="2465512"/>
              <a:ext cx="0" cy="864096"/>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10" idx="1"/>
              <a:endCxn id="28" idx="3"/>
            </p:cNvCxnSpPr>
            <p:nvPr/>
          </p:nvCxnSpPr>
          <p:spPr>
            <a:xfrm flipH="1">
              <a:off x="3672408" y="3565700"/>
              <a:ext cx="936104"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744416" y="3329608"/>
              <a:ext cx="792088" cy="553998"/>
            </a:xfrm>
            <a:prstGeom prst="rect">
              <a:avLst/>
            </a:prstGeom>
            <a:noFill/>
          </p:spPr>
          <p:txBody>
            <a:bodyPr wrap="square" rtlCol="0">
              <a:spAutoFit/>
            </a:bodyPr>
            <a:lstStyle/>
            <a:p>
              <a:pPr algn="ctr"/>
              <a:r>
                <a:rPr lang="zh-CN" altLang="en-US" sz="1000" smtClean="0">
                  <a:solidFill>
                    <a:prstClr val="black"/>
                  </a:solidFill>
                </a:rPr>
                <a:t>元数据写入（未来接口）</a:t>
              </a:r>
              <a:endParaRPr lang="zh-CN" altLang="en-US" sz="1000">
                <a:solidFill>
                  <a:prstClr val="black"/>
                </a:solidFill>
              </a:endParaRPr>
            </a:p>
          </p:txBody>
        </p:sp>
        <p:sp>
          <p:nvSpPr>
            <p:cNvPr id="45" name="TextBox 44"/>
            <p:cNvSpPr txBox="1"/>
            <p:nvPr/>
          </p:nvSpPr>
          <p:spPr>
            <a:xfrm>
              <a:off x="1115616" y="3068960"/>
              <a:ext cx="936104" cy="430887"/>
            </a:xfrm>
            <a:prstGeom prst="rect">
              <a:avLst/>
            </a:prstGeom>
            <a:noFill/>
          </p:spPr>
          <p:txBody>
            <a:bodyPr wrap="square" rtlCol="0">
              <a:spAutoFit/>
            </a:bodyPr>
            <a:lstStyle/>
            <a:p>
              <a:pPr algn="ctr"/>
              <a:r>
                <a:rPr lang="en-US" altLang="zh-CN" sz="1100" smtClean="0">
                  <a:solidFill>
                    <a:prstClr val="black"/>
                  </a:solidFill>
                </a:rPr>
                <a:t>1</a:t>
              </a:r>
              <a:r>
                <a:rPr lang="zh-CN" altLang="en-US" sz="1100" smtClean="0">
                  <a:solidFill>
                    <a:prstClr val="black"/>
                  </a:solidFill>
                </a:rPr>
                <a:t>、元数据录入和维护</a:t>
              </a:r>
              <a:endParaRPr lang="zh-CN" altLang="en-US" sz="1100">
                <a:solidFill>
                  <a:prstClr val="black"/>
                </a:solidFill>
              </a:endParaRPr>
            </a:p>
          </p:txBody>
        </p:sp>
        <p:cxnSp>
          <p:nvCxnSpPr>
            <p:cNvPr id="47" name="直接箭头连接符 46"/>
            <p:cNvCxnSpPr/>
            <p:nvPr/>
          </p:nvCxnSpPr>
          <p:spPr>
            <a:xfrm>
              <a:off x="4896544" y="2537520"/>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右箭头 47"/>
            <p:cNvSpPr/>
            <p:nvPr/>
          </p:nvSpPr>
          <p:spPr>
            <a:xfrm rot="16200000">
              <a:off x="4968552" y="2897560"/>
              <a:ext cx="792088" cy="72008"/>
            </a:xfrm>
            <a:prstGeom prst="right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 smtClean="0">
                <a:solidFill>
                  <a:prstClr val="black"/>
                </a:solidFill>
              </a:endParaRPr>
            </a:p>
          </p:txBody>
        </p:sp>
        <p:sp>
          <p:nvSpPr>
            <p:cNvPr id="49" name="TextBox 48"/>
            <p:cNvSpPr txBox="1"/>
            <p:nvPr/>
          </p:nvSpPr>
          <p:spPr>
            <a:xfrm>
              <a:off x="2448272" y="2969568"/>
              <a:ext cx="1080120" cy="246221"/>
            </a:xfrm>
            <a:prstGeom prst="rect">
              <a:avLst/>
            </a:prstGeom>
            <a:noFill/>
          </p:spPr>
          <p:txBody>
            <a:bodyPr wrap="square" rtlCol="0">
              <a:spAutoFit/>
            </a:bodyPr>
            <a:lstStyle/>
            <a:p>
              <a:pPr algn="ctr"/>
              <a:r>
                <a:rPr lang="en-US" altLang="zh-CN" sz="1000" smtClean="0">
                  <a:solidFill>
                    <a:prstClr val="black"/>
                  </a:solidFill>
                </a:rPr>
                <a:t>2</a:t>
              </a:r>
              <a:r>
                <a:rPr lang="zh-CN" altLang="en-US" sz="1000" smtClean="0">
                  <a:solidFill>
                    <a:prstClr val="black"/>
                  </a:solidFill>
                </a:rPr>
                <a:t>、读取元数据</a:t>
              </a:r>
              <a:endParaRPr lang="zh-CN" altLang="en-US" sz="1000">
                <a:solidFill>
                  <a:prstClr val="black"/>
                </a:solidFill>
              </a:endParaRPr>
            </a:p>
          </p:txBody>
        </p:sp>
        <p:sp>
          <p:nvSpPr>
            <p:cNvPr id="50" name="TextBox 49"/>
            <p:cNvSpPr txBox="1"/>
            <p:nvPr/>
          </p:nvSpPr>
          <p:spPr>
            <a:xfrm>
              <a:off x="4320480" y="2969568"/>
              <a:ext cx="936104" cy="246221"/>
            </a:xfrm>
            <a:prstGeom prst="rect">
              <a:avLst/>
            </a:prstGeom>
            <a:noFill/>
          </p:spPr>
          <p:txBody>
            <a:bodyPr wrap="square" rtlCol="0">
              <a:spAutoFit/>
            </a:bodyPr>
            <a:lstStyle/>
            <a:p>
              <a:pPr algn="ctr"/>
              <a:r>
                <a:rPr lang="en-US" altLang="zh-CN" sz="1000" smtClean="0">
                  <a:solidFill>
                    <a:prstClr val="black"/>
                  </a:solidFill>
                </a:rPr>
                <a:t>4</a:t>
              </a:r>
              <a:r>
                <a:rPr lang="zh-CN" altLang="en-US" sz="1000" smtClean="0">
                  <a:solidFill>
                    <a:prstClr val="black"/>
                  </a:solidFill>
                </a:rPr>
                <a:t>、执行查询</a:t>
              </a:r>
              <a:endParaRPr lang="zh-CN" altLang="en-US" sz="1000">
                <a:solidFill>
                  <a:prstClr val="black"/>
                </a:solidFill>
              </a:endParaRPr>
            </a:p>
          </p:txBody>
        </p:sp>
        <p:sp>
          <p:nvSpPr>
            <p:cNvPr id="51" name="TextBox 50"/>
            <p:cNvSpPr txBox="1"/>
            <p:nvPr/>
          </p:nvSpPr>
          <p:spPr>
            <a:xfrm>
              <a:off x="5328592" y="2969568"/>
              <a:ext cx="1080120" cy="400110"/>
            </a:xfrm>
            <a:prstGeom prst="rect">
              <a:avLst/>
            </a:prstGeom>
            <a:noFill/>
          </p:spPr>
          <p:txBody>
            <a:bodyPr wrap="square" rtlCol="0">
              <a:spAutoFit/>
            </a:bodyPr>
            <a:lstStyle/>
            <a:p>
              <a:pPr algn="ctr"/>
              <a:r>
                <a:rPr lang="en-US" altLang="zh-CN" sz="1000" smtClean="0">
                  <a:solidFill>
                    <a:prstClr val="black"/>
                  </a:solidFill>
                </a:rPr>
                <a:t>5</a:t>
              </a:r>
              <a:r>
                <a:rPr lang="zh-CN" altLang="en-US" sz="1000" smtClean="0">
                  <a:solidFill>
                    <a:prstClr val="black"/>
                  </a:solidFill>
                </a:rPr>
                <a:t>、返回结果集（视图数据）</a:t>
              </a:r>
              <a:endParaRPr lang="zh-CN" altLang="en-US" sz="1000">
                <a:solidFill>
                  <a:prstClr val="black"/>
                </a:solidFill>
              </a:endParaRPr>
            </a:p>
          </p:txBody>
        </p:sp>
        <p:sp>
          <p:nvSpPr>
            <p:cNvPr id="53" name="右箭头 52"/>
            <p:cNvSpPr/>
            <p:nvPr/>
          </p:nvSpPr>
          <p:spPr>
            <a:xfrm rot="16200000">
              <a:off x="4032448" y="1457400"/>
              <a:ext cx="504056" cy="72008"/>
            </a:xfrm>
            <a:prstGeom prst="right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 smtClean="0">
                <a:solidFill>
                  <a:prstClr val="black"/>
                </a:solidFill>
              </a:endParaRPr>
            </a:p>
          </p:txBody>
        </p:sp>
        <p:sp>
          <p:nvSpPr>
            <p:cNvPr id="54" name="TextBox 53"/>
            <p:cNvSpPr txBox="1"/>
            <p:nvPr/>
          </p:nvSpPr>
          <p:spPr>
            <a:xfrm>
              <a:off x="4392488" y="1313384"/>
              <a:ext cx="1080120" cy="400110"/>
            </a:xfrm>
            <a:prstGeom prst="rect">
              <a:avLst/>
            </a:prstGeom>
            <a:noFill/>
          </p:spPr>
          <p:txBody>
            <a:bodyPr wrap="square" rtlCol="0">
              <a:spAutoFit/>
            </a:bodyPr>
            <a:lstStyle/>
            <a:p>
              <a:pPr algn="ctr"/>
              <a:r>
                <a:rPr lang="en-US" altLang="zh-CN" sz="1000" smtClean="0">
                  <a:solidFill>
                    <a:prstClr val="black"/>
                  </a:solidFill>
                </a:rPr>
                <a:t>6</a:t>
              </a:r>
              <a:r>
                <a:rPr lang="zh-CN" altLang="en-US" sz="1000" smtClean="0">
                  <a:solidFill>
                    <a:prstClr val="black"/>
                  </a:solidFill>
                </a:rPr>
                <a:t>、返回结果集（视图数据）</a:t>
              </a:r>
              <a:endParaRPr lang="zh-CN" altLang="en-US" sz="1000">
                <a:solidFill>
                  <a:prstClr val="black"/>
                </a:solidFill>
              </a:endParaRPr>
            </a:p>
          </p:txBody>
        </p:sp>
        <p:cxnSp>
          <p:nvCxnSpPr>
            <p:cNvPr id="36" name="形状 35"/>
            <p:cNvCxnSpPr>
              <a:stCxn id="29" idx="2"/>
              <a:endCxn id="28" idx="1"/>
            </p:cNvCxnSpPr>
            <p:nvPr/>
          </p:nvCxnSpPr>
          <p:spPr>
            <a:xfrm rot="16200000" flipH="1">
              <a:off x="1584677" y="2918128"/>
              <a:ext cx="610559" cy="684584"/>
            </a:xfrm>
            <a:prstGeom prst="bentConnector2">
              <a:avLst/>
            </a:prstGeom>
            <a:ln>
              <a:prstDash val="dash"/>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2843808" y="1484784"/>
            <a:ext cx="4392488" cy="3024336"/>
          </a:xfrm>
          <a:prstGeom prst="rect">
            <a:avLst/>
          </a:prstGeom>
          <a:solidFill>
            <a:srgbClr val="FFFF00">
              <a:alpha val="14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 smtClean="0"/>
          </a:p>
        </p:txBody>
      </p:sp>
      <p:sp>
        <p:nvSpPr>
          <p:cNvPr id="249" name="TextBox 248"/>
          <p:cNvSpPr txBox="1"/>
          <p:nvPr/>
        </p:nvSpPr>
        <p:spPr>
          <a:xfrm>
            <a:off x="0" y="0"/>
            <a:ext cx="2040943" cy="461665"/>
          </a:xfrm>
          <a:prstGeom prst="rect">
            <a:avLst/>
          </a:prstGeom>
          <a:noFill/>
        </p:spPr>
        <p:txBody>
          <a:bodyPr wrap="none" rtlCol="0">
            <a:spAutoFit/>
          </a:bodyPr>
          <a:lstStyle/>
          <a:p>
            <a:r>
              <a:rPr lang="zh-CN" altLang="en-US" sz="2400" b="1" smtClean="0">
                <a:solidFill>
                  <a:srgbClr val="C00000"/>
                </a:solidFill>
              </a:rPr>
              <a:t>在线推荐引</a:t>
            </a:r>
            <a:r>
              <a:rPr lang="zh-CN" altLang="en-US" sz="2400" b="1" smtClean="0">
                <a:solidFill>
                  <a:srgbClr val="C00000"/>
                </a:solidFill>
              </a:rPr>
              <a:t>擎</a:t>
            </a:r>
            <a:endParaRPr lang="zh-CN" altLang="en-US" sz="2400" b="1" dirty="0">
              <a:solidFill>
                <a:srgbClr val="C00000"/>
              </a:solidFill>
            </a:endParaRPr>
          </a:p>
        </p:txBody>
      </p:sp>
      <p:sp>
        <p:nvSpPr>
          <p:cNvPr id="157" name="Rectangle 10"/>
          <p:cNvSpPr>
            <a:spLocks noChangeArrowheads="1"/>
          </p:cNvSpPr>
          <p:nvPr/>
        </p:nvSpPr>
        <p:spPr bwMode="auto">
          <a:xfrm>
            <a:off x="683568" y="4293096"/>
            <a:ext cx="8136904" cy="2564904"/>
          </a:xfrm>
          <a:prstGeom prst="rect">
            <a:avLst/>
          </a:prstGeom>
          <a:noFill/>
          <a:ln w="28575">
            <a:noFill/>
            <a:miter lim="800000"/>
            <a:headEnd/>
            <a:tailEnd/>
          </a:ln>
        </p:spPr>
        <p:txBody>
          <a:bodyPr lIns="80132" tIns="40067" rIns="80132" bIns="40067"/>
          <a:lstStyle/>
          <a:p>
            <a:pPr marL="252413" indent="-252413" defTabSz="671513" eaLnBrk="0" hangingPunct="0">
              <a:lnSpc>
                <a:spcPct val="140000"/>
              </a:lnSpc>
              <a:buFont typeface="Wingdings" pitchFamily="2" charset="2"/>
              <a:buChar char="l"/>
            </a:pPr>
            <a:r>
              <a:rPr lang="zh-CN" altLang="en-US" sz="1200" b="1" smtClean="0">
                <a:latin typeface="+mn-ea"/>
              </a:rPr>
              <a:t>现状</a:t>
            </a:r>
            <a:endParaRPr lang="en-US" altLang="zh-CN" sz="1200" b="1"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推荐系统只支撑智汇云上升最快榜单的</a:t>
            </a:r>
            <a:r>
              <a:rPr lang="en-US" altLang="zh-CN" sz="1100" smtClean="0">
                <a:latin typeface="+mn-ea"/>
              </a:rPr>
              <a:t>75%</a:t>
            </a:r>
            <a:r>
              <a:rPr lang="zh-CN" altLang="en-US" sz="1100" smtClean="0">
                <a:latin typeface="+mn-ea"/>
              </a:rPr>
              <a:t>用户。主要分为</a:t>
            </a:r>
            <a:r>
              <a:rPr lang="en-US" altLang="zh-CN" sz="1100" smtClean="0">
                <a:latin typeface="+mn-ea"/>
              </a:rPr>
              <a:t>3</a:t>
            </a:r>
            <a:r>
              <a:rPr lang="zh-CN" altLang="en-US" sz="1100" smtClean="0">
                <a:latin typeface="+mn-ea"/>
              </a:rPr>
              <a:t>个算法，一个是对新用户的推荐算法（诺亚实验室），两个对老用户的推荐算法（一个是诺亚实验室的算法，一个是</a:t>
            </a:r>
            <a:r>
              <a:rPr lang="en-US" altLang="zh-CN" sz="1100" smtClean="0">
                <a:latin typeface="+mn-ea"/>
              </a:rPr>
              <a:t>BI</a:t>
            </a:r>
            <a:r>
              <a:rPr lang="zh-CN" altLang="en-US" sz="1100" smtClean="0">
                <a:latin typeface="+mn-ea"/>
              </a:rPr>
              <a:t>的算法）。诺亚对新用户的算法跟智汇云现有</a:t>
            </a:r>
            <a:r>
              <a:rPr lang="en-US" altLang="zh-CN" sz="1100" smtClean="0">
                <a:latin typeface="+mn-ea"/>
              </a:rPr>
              <a:t>25%</a:t>
            </a:r>
            <a:r>
              <a:rPr lang="zh-CN" altLang="en-US" sz="1100" smtClean="0">
                <a:latin typeface="+mn-ea"/>
              </a:rPr>
              <a:t>用户的算法对比，下载人数转化率提升</a:t>
            </a:r>
            <a:r>
              <a:rPr lang="en-US" altLang="zh-CN" sz="1100" smtClean="0">
                <a:latin typeface="+mn-ea"/>
              </a:rPr>
              <a:t>20~30%</a:t>
            </a:r>
            <a:r>
              <a:rPr lang="zh-CN" altLang="en-US" sz="1100" smtClean="0">
                <a:latin typeface="+mn-ea"/>
              </a:rPr>
              <a:t>；诺亚和</a:t>
            </a:r>
            <a:r>
              <a:rPr lang="en-US" altLang="zh-CN" sz="1100" smtClean="0">
                <a:latin typeface="+mn-ea"/>
              </a:rPr>
              <a:t>BI</a:t>
            </a:r>
            <a:r>
              <a:rPr lang="zh-CN" altLang="en-US" sz="1100" smtClean="0">
                <a:latin typeface="+mn-ea"/>
              </a:rPr>
              <a:t>的对老用户的推荐算法跟智汇云算法对比提升</a:t>
            </a:r>
            <a:r>
              <a:rPr lang="en-US" altLang="zh-CN" sz="1100" smtClean="0">
                <a:latin typeface="+mn-ea"/>
              </a:rPr>
              <a:t>10%</a:t>
            </a:r>
            <a:r>
              <a:rPr lang="zh-CN" altLang="en-US" sz="1100" smtClean="0">
                <a:latin typeface="+mn-ea"/>
              </a:rPr>
              <a:t>左右。</a:t>
            </a:r>
          </a:p>
          <a:p>
            <a:pPr marL="709613" lvl="1" indent="-252413" defTabSz="671513" eaLnBrk="0" hangingPunct="0">
              <a:lnSpc>
                <a:spcPct val="140000"/>
              </a:lnSpc>
              <a:buFont typeface="Wingdings" pitchFamily="2" charset="2"/>
              <a:buChar char="Ø"/>
            </a:pPr>
            <a:r>
              <a:rPr lang="zh-CN" altLang="en-US" sz="1100" smtClean="0">
                <a:latin typeface="+mn-ea"/>
              </a:rPr>
              <a:t>最近对算法的优化改进措施都没有收到明显的效果</a:t>
            </a:r>
          </a:p>
          <a:p>
            <a:pPr marL="252413" indent="-252413" defTabSz="671513" eaLnBrk="0" hangingPunct="0">
              <a:lnSpc>
                <a:spcPct val="140000"/>
              </a:lnSpc>
              <a:buFont typeface="Wingdings" pitchFamily="2" charset="2"/>
              <a:buChar char="l"/>
            </a:pPr>
            <a:r>
              <a:rPr lang="zh-CN" altLang="en-US" sz="1200" b="1" smtClean="0">
                <a:latin typeface="+mn-ea"/>
              </a:rPr>
              <a:t>规划 </a:t>
            </a:r>
            <a:endParaRPr lang="en-US" altLang="zh-CN" sz="1200" b="1"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继续优化改进推荐算法，力争在</a:t>
            </a:r>
            <a:r>
              <a:rPr lang="en-US" altLang="zh-CN" sz="1100" smtClean="0">
                <a:latin typeface="+mn-ea"/>
              </a:rPr>
              <a:t>9</a:t>
            </a:r>
            <a:r>
              <a:rPr lang="zh-CN" altLang="en-US" sz="1100" smtClean="0">
                <a:latin typeface="+mn-ea"/>
              </a:rPr>
              <a:t>月底前达到之前各算法提升</a:t>
            </a:r>
            <a:r>
              <a:rPr lang="en-US" altLang="zh-CN" sz="1100" smtClean="0">
                <a:latin typeface="+mn-ea"/>
              </a:rPr>
              <a:t>30%</a:t>
            </a:r>
            <a:r>
              <a:rPr lang="zh-CN" altLang="en-US" sz="1100" smtClean="0">
                <a:latin typeface="+mn-ea"/>
              </a:rPr>
              <a:t>的计划</a:t>
            </a:r>
          </a:p>
          <a:p>
            <a:pPr marL="709613" lvl="1" indent="-252413" defTabSz="671513" eaLnBrk="0" hangingPunct="0">
              <a:lnSpc>
                <a:spcPct val="140000"/>
              </a:lnSpc>
              <a:buFont typeface="Wingdings" pitchFamily="2" charset="2"/>
              <a:buChar char="Ø"/>
            </a:pPr>
            <a:r>
              <a:rPr lang="zh-CN" altLang="en-US" sz="1100" smtClean="0">
                <a:latin typeface="+mn-ea"/>
              </a:rPr>
              <a:t>诺亚实验室新增算法，评估新算法的效果</a:t>
            </a:r>
          </a:p>
          <a:p>
            <a:pPr marL="709613" lvl="1" indent="-252413" defTabSz="671513" eaLnBrk="0" hangingPunct="0">
              <a:lnSpc>
                <a:spcPct val="140000"/>
              </a:lnSpc>
              <a:buFont typeface="Wingdings" pitchFamily="2" charset="2"/>
              <a:buChar char="Ø"/>
            </a:pPr>
            <a:r>
              <a:rPr lang="zh-CN" altLang="en-US" sz="1100" smtClean="0">
                <a:latin typeface="+mn-ea"/>
              </a:rPr>
              <a:t>面向其他榜单设计新算法，与业务共同评估其他榜单新算法的效果，确定上线时间</a:t>
            </a:r>
          </a:p>
          <a:p>
            <a:pPr marL="709613" lvl="1" indent="-252413" defTabSz="671513" eaLnBrk="0" hangingPunct="0">
              <a:lnSpc>
                <a:spcPct val="140000"/>
              </a:lnSpc>
              <a:buFont typeface="Wingdings" pitchFamily="2" charset="2"/>
              <a:buChar char="Ø"/>
            </a:pPr>
            <a:r>
              <a:rPr lang="zh-CN" altLang="en-US" sz="1100" smtClean="0">
                <a:latin typeface="+mn-ea"/>
              </a:rPr>
              <a:t>升级推荐系统接口及环境以支撑后续推荐系统需求。</a:t>
            </a:r>
            <a:endParaRPr lang="en-US" altLang="zh-CN" sz="1600" b="1" dirty="0" smtClean="0">
              <a:solidFill>
                <a:schemeClr val="bg2"/>
              </a:solidFill>
            </a:endParaRPr>
          </a:p>
        </p:txBody>
      </p:sp>
      <p:sp>
        <p:nvSpPr>
          <p:cNvPr id="93" name="矩形 92"/>
          <p:cNvSpPr/>
          <p:nvPr/>
        </p:nvSpPr>
        <p:spPr>
          <a:xfrm>
            <a:off x="3131840" y="1631508"/>
            <a:ext cx="3744416" cy="1293436"/>
          </a:xfrm>
          <a:prstGeom prst="rect">
            <a:avLst/>
          </a:prstGeom>
          <a:solidFill>
            <a:schemeClr val="accent2">
              <a:lumMod val="40000"/>
              <a:lumOff val="60000"/>
              <a:alpha val="43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schemeClr val="tx1"/>
              </a:solidFill>
            </a:endParaRPr>
          </a:p>
        </p:txBody>
      </p:sp>
      <p:sp>
        <p:nvSpPr>
          <p:cNvPr id="104" name="矩形 103"/>
          <p:cNvSpPr/>
          <p:nvPr/>
        </p:nvSpPr>
        <p:spPr>
          <a:xfrm>
            <a:off x="3275856" y="1685247"/>
            <a:ext cx="3528392" cy="591625"/>
          </a:xfrm>
          <a:prstGeom prst="rect">
            <a:avLst/>
          </a:prstGeom>
          <a:solidFill>
            <a:schemeClr val="accent4">
              <a:lumMod val="20000"/>
              <a:lumOff val="8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200" dirty="0" smtClean="0">
                <a:solidFill>
                  <a:schemeClr val="tx1"/>
                </a:solidFill>
              </a:rPr>
              <a:t>Web</a:t>
            </a:r>
            <a:r>
              <a:rPr lang="zh-CN" altLang="en-US" sz="1200" dirty="0" smtClean="0">
                <a:solidFill>
                  <a:schemeClr val="tx1"/>
                </a:solidFill>
              </a:rPr>
              <a:t>服务器</a:t>
            </a:r>
          </a:p>
        </p:txBody>
      </p:sp>
      <p:sp>
        <p:nvSpPr>
          <p:cNvPr id="106" name="矩形 105"/>
          <p:cNvSpPr/>
          <p:nvPr/>
        </p:nvSpPr>
        <p:spPr>
          <a:xfrm>
            <a:off x="3491880" y="1916832"/>
            <a:ext cx="3168352" cy="322424"/>
          </a:xfrm>
          <a:prstGeom prst="rect">
            <a:avLst/>
          </a:prstGeom>
          <a:solidFill>
            <a:srgbClr val="FFFF0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schemeClr val="tx1"/>
                </a:solidFill>
              </a:rPr>
              <a:t>在线推荐引擎</a:t>
            </a:r>
            <a:endParaRPr lang="zh-CN" altLang="en-US" sz="1200" dirty="0" smtClean="0">
              <a:solidFill>
                <a:schemeClr val="tx1"/>
              </a:solidFill>
            </a:endParaRPr>
          </a:p>
        </p:txBody>
      </p:sp>
      <p:sp>
        <p:nvSpPr>
          <p:cNvPr id="110" name="矩形 109"/>
          <p:cNvSpPr/>
          <p:nvPr/>
        </p:nvSpPr>
        <p:spPr>
          <a:xfrm>
            <a:off x="2987824" y="3789040"/>
            <a:ext cx="4104456" cy="544192"/>
          </a:xfrm>
          <a:prstGeom prst="rect">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smtClean="0">
                <a:solidFill>
                  <a:schemeClr val="tx1"/>
                </a:solidFill>
              </a:rPr>
              <a:t>核心存储和计算子系统</a:t>
            </a:r>
            <a:endParaRPr lang="zh-CN" altLang="en-US" sz="1200" dirty="0" smtClean="0">
              <a:solidFill>
                <a:schemeClr val="tx1"/>
              </a:solidFill>
            </a:endParaRPr>
          </a:p>
        </p:txBody>
      </p:sp>
      <p:pic>
        <p:nvPicPr>
          <p:cNvPr id="1026" name="Picture 2" descr="C:\Program Files\Microsoft Office\MEDIA\CAGCAT10\j0292020.wmf"/>
          <p:cNvPicPr>
            <a:picLocks noChangeAspect="1" noChangeArrowheads="1"/>
          </p:cNvPicPr>
          <p:nvPr/>
        </p:nvPicPr>
        <p:blipFill>
          <a:blip r:embed="rId2" cstate="print"/>
          <a:srcRect/>
          <a:stretch>
            <a:fillRect/>
          </a:stretch>
        </p:blipFill>
        <p:spPr bwMode="auto">
          <a:xfrm>
            <a:off x="899592" y="1844824"/>
            <a:ext cx="720080" cy="683373"/>
          </a:xfrm>
          <a:prstGeom prst="rect">
            <a:avLst/>
          </a:prstGeom>
          <a:noFill/>
        </p:spPr>
      </p:pic>
      <p:sp>
        <p:nvSpPr>
          <p:cNvPr id="29" name="TextBox 28"/>
          <p:cNvSpPr txBox="1"/>
          <p:nvPr/>
        </p:nvSpPr>
        <p:spPr>
          <a:xfrm>
            <a:off x="611560" y="2420888"/>
            <a:ext cx="1152128" cy="400110"/>
          </a:xfrm>
          <a:prstGeom prst="rect">
            <a:avLst/>
          </a:prstGeom>
          <a:noFill/>
        </p:spPr>
        <p:txBody>
          <a:bodyPr wrap="square" rtlCol="0">
            <a:spAutoFit/>
          </a:bodyPr>
          <a:lstStyle/>
          <a:p>
            <a:pPr algn="ctr"/>
            <a:r>
              <a:rPr lang="zh-CN" altLang="en-US" sz="1000" smtClean="0"/>
              <a:t>数据挖掘和分析工程师</a:t>
            </a:r>
            <a:endParaRPr lang="zh-CN" altLang="en-US" sz="1000"/>
          </a:p>
        </p:txBody>
      </p:sp>
      <p:sp>
        <p:nvSpPr>
          <p:cNvPr id="28" name="矩形 27"/>
          <p:cNvSpPr/>
          <p:nvPr/>
        </p:nvSpPr>
        <p:spPr>
          <a:xfrm>
            <a:off x="3131840" y="3113584"/>
            <a:ext cx="1440160" cy="459432"/>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zh-CN" altLang="en-US" sz="1200" smtClean="0">
                <a:solidFill>
                  <a:schemeClr val="tx1"/>
                </a:solidFill>
              </a:rPr>
              <a:t>自助标签系统</a:t>
            </a:r>
            <a:endParaRPr lang="zh-CN" altLang="en-US" sz="1200" dirty="0" smtClean="0">
              <a:solidFill>
                <a:schemeClr val="tx1"/>
              </a:solidFill>
            </a:endParaRPr>
          </a:p>
        </p:txBody>
      </p:sp>
      <p:sp>
        <p:nvSpPr>
          <p:cNvPr id="27" name="矩形 26"/>
          <p:cNvSpPr/>
          <p:nvPr/>
        </p:nvSpPr>
        <p:spPr>
          <a:xfrm>
            <a:off x="4499992" y="476672"/>
            <a:ext cx="1152128" cy="360040"/>
          </a:xfrm>
          <a:prstGeom prst="rect">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业务系统（如智汇云等）</a:t>
            </a:r>
          </a:p>
        </p:txBody>
      </p:sp>
      <p:sp>
        <p:nvSpPr>
          <p:cNvPr id="30" name="圆柱形 29"/>
          <p:cNvSpPr/>
          <p:nvPr/>
        </p:nvSpPr>
        <p:spPr>
          <a:xfrm>
            <a:off x="4355976" y="2420888"/>
            <a:ext cx="1296144" cy="432048"/>
          </a:xfrm>
          <a:prstGeom prst="can">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离线计算的推荐列表</a:t>
            </a:r>
          </a:p>
        </p:txBody>
      </p:sp>
      <p:sp>
        <p:nvSpPr>
          <p:cNvPr id="31" name="单圆角矩形 30"/>
          <p:cNvSpPr/>
          <p:nvPr/>
        </p:nvSpPr>
        <p:spPr>
          <a:xfrm>
            <a:off x="3347864" y="3356992"/>
            <a:ext cx="914400" cy="216024"/>
          </a:xfrm>
          <a:prstGeom prst="round1Rect">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挖掘平台</a:t>
            </a:r>
          </a:p>
        </p:txBody>
      </p:sp>
      <p:sp>
        <p:nvSpPr>
          <p:cNvPr id="32" name="单圆角矩形 31"/>
          <p:cNvSpPr/>
          <p:nvPr/>
        </p:nvSpPr>
        <p:spPr>
          <a:xfrm>
            <a:off x="4644008" y="3861048"/>
            <a:ext cx="792088" cy="216024"/>
          </a:xfrm>
          <a:prstGeom prst="round1Rect">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ETL</a:t>
            </a:r>
            <a:endParaRPr lang="zh-CN" altLang="en-US" sz="1000" smtClean="0"/>
          </a:p>
        </p:txBody>
      </p:sp>
      <p:cxnSp>
        <p:nvCxnSpPr>
          <p:cNvPr id="35" name="直接箭头连接符 34"/>
          <p:cNvCxnSpPr/>
          <p:nvPr/>
        </p:nvCxnSpPr>
        <p:spPr>
          <a:xfrm>
            <a:off x="3779912" y="3573016"/>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下箭头 39"/>
          <p:cNvSpPr/>
          <p:nvPr/>
        </p:nvSpPr>
        <p:spPr>
          <a:xfrm flipH="1" flipV="1">
            <a:off x="4932040" y="2852936"/>
            <a:ext cx="216024" cy="90895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TextBox 41"/>
          <p:cNvSpPr txBox="1"/>
          <p:nvPr/>
        </p:nvSpPr>
        <p:spPr>
          <a:xfrm>
            <a:off x="5796136" y="2636912"/>
            <a:ext cx="1107996" cy="276999"/>
          </a:xfrm>
          <a:prstGeom prst="rect">
            <a:avLst/>
          </a:prstGeom>
          <a:noFill/>
        </p:spPr>
        <p:txBody>
          <a:bodyPr wrap="none" rtlCol="0">
            <a:spAutoFit/>
          </a:bodyPr>
          <a:lstStyle/>
          <a:p>
            <a:r>
              <a:rPr lang="zh-CN" altLang="en-US" sz="1200" smtClean="0"/>
              <a:t>在线推荐引擎</a:t>
            </a:r>
            <a:endParaRPr lang="zh-CN" altLang="en-US" sz="1200"/>
          </a:p>
        </p:txBody>
      </p:sp>
      <p:cxnSp>
        <p:nvCxnSpPr>
          <p:cNvPr id="44" name="直接箭头连接符 43"/>
          <p:cNvCxnSpPr/>
          <p:nvPr/>
        </p:nvCxnSpPr>
        <p:spPr>
          <a:xfrm>
            <a:off x="1187624" y="2852936"/>
            <a:ext cx="0" cy="432048"/>
          </a:xfrm>
          <a:prstGeom prst="straightConnector1">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1187624" y="3284984"/>
            <a:ext cx="1944216"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331640" y="3068960"/>
            <a:ext cx="1440160" cy="769441"/>
          </a:xfrm>
          <a:prstGeom prst="rect">
            <a:avLst/>
          </a:prstGeom>
          <a:noFill/>
        </p:spPr>
        <p:txBody>
          <a:bodyPr wrap="square" rtlCol="0">
            <a:spAutoFit/>
          </a:bodyPr>
          <a:lstStyle/>
          <a:p>
            <a:r>
              <a:rPr lang="en-US" altLang="zh-CN" sz="1100" smtClean="0"/>
              <a:t>1</a:t>
            </a:r>
            <a:r>
              <a:rPr lang="zh-CN" altLang="en-US" sz="1100" smtClean="0"/>
              <a:t>、根据推荐需求，调整推荐算法，离线完成用户推荐列表计算</a:t>
            </a:r>
            <a:endParaRPr lang="zh-CN" altLang="en-US" sz="1100" dirty="0"/>
          </a:p>
        </p:txBody>
      </p:sp>
      <p:sp>
        <p:nvSpPr>
          <p:cNvPr id="64" name="TextBox 63"/>
          <p:cNvSpPr txBox="1"/>
          <p:nvPr/>
        </p:nvSpPr>
        <p:spPr>
          <a:xfrm>
            <a:off x="5076056" y="3140968"/>
            <a:ext cx="1440160" cy="430887"/>
          </a:xfrm>
          <a:prstGeom prst="rect">
            <a:avLst/>
          </a:prstGeom>
          <a:noFill/>
        </p:spPr>
        <p:txBody>
          <a:bodyPr wrap="square" rtlCol="0">
            <a:spAutoFit/>
          </a:bodyPr>
          <a:lstStyle/>
          <a:p>
            <a:pPr algn="ctr"/>
            <a:r>
              <a:rPr lang="en-US" altLang="zh-CN" sz="1100" smtClean="0"/>
              <a:t>2</a:t>
            </a:r>
            <a:r>
              <a:rPr lang="zh-CN" altLang="en-US" sz="1100" smtClean="0"/>
              <a:t>、推荐列表同步到推荐引擎</a:t>
            </a:r>
            <a:endParaRPr lang="zh-CN" altLang="en-US" sz="1100" dirty="0"/>
          </a:p>
        </p:txBody>
      </p:sp>
      <p:pic>
        <p:nvPicPr>
          <p:cNvPr id="2050" name="Picture 2"/>
          <p:cNvPicPr>
            <a:picLocks noChangeAspect="1" noChangeArrowheads="1"/>
          </p:cNvPicPr>
          <p:nvPr/>
        </p:nvPicPr>
        <p:blipFill>
          <a:blip r:embed="rId3" cstate="print"/>
          <a:srcRect/>
          <a:stretch>
            <a:fillRect/>
          </a:stretch>
        </p:blipFill>
        <p:spPr bwMode="auto">
          <a:xfrm>
            <a:off x="6948264" y="260648"/>
            <a:ext cx="432048" cy="900100"/>
          </a:xfrm>
          <a:prstGeom prst="rect">
            <a:avLst/>
          </a:prstGeom>
          <a:noFill/>
          <a:ln w="9525">
            <a:noFill/>
            <a:miter lim="800000"/>
            <a:headEnd/>
            <a:tailEnd/>
          </a:ln>
        </p:spPr>
      </p:pic>
      <p:cxnSp>
        <p:nvCxnSpPr>
          <p:cNvPr id="67" name="直接箭头连接符 66"/>
          <p:cNvCxnSpPr/>
          <p:nvPr/>
        </p:nvCxnSpPr>
        <p:spPr>
          <a:xfrm flipH="1" flipV="1">
            <a:off x="5724128" y="620688"/>
            <a:ext cx="1224136"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580112" y="332656"/>
            <a:ext cx="1440160" cy="276999"/>
          </a:xfrm>
          <a:prstGeom prst="rect">
            <a:avLst/>
          </a:prstGeom>
          <a:noFill/>
        </p:spPr>
        <p:txBody>
          <a:bodyPr wrap="square" rtlCol="0">
            <a:spAutoFit/>
          </a:bodyPr>
          <a:lstStyle/>
          <a:p>
            <a:r>
              <a:rPr lang="zh-CN" altLang="en-US" sz="1200" smtClean="0"/>
              <a:t>  </a:t>
            </a:r>
            <a:r>
              <a:rPr lang="en-US" altLang="zh-CN" sz="1200" smtClean="0"/>
              <a:t>4</a:t>
            </a:r>
            <a:r>
              <a:rPr lang="zh-CN" altLang="en-US" sz="1200" smtClean="0"/>
              <a:t>、</a:t>
            </a:r>
            <a:r>
              <a:rPr lang="zh-CN" altLang="en-US" sz="1100" smtClean="0"/>
              <a:t>访问业务系统</a:t>
            </a:r>
            <a:endParaRPr lang="zh-CN" altLang="en-US" sz="1100"/>
          </a:p>
        </p:txBody>
      </p:sp>
      <p:sp>
        <p:nvSpPr>
          <p:cNvPr id="71" name="TextBox 70"/>
          <p:cNvSpPr txBox="1"/>
          <p:nvPr/>
        </p:nvSpPr>
        <p:spPr>
          <a:xfrm>
            <a:off x="6804248" y="1124744"/>
            <a:ext cx="800219" cy="276999"/>
          </a:xfrm>
          <a:prstGeom prst="rect">
            <a:avLst/>
          </a:prstGeom>
          <a:noFill/>
        </p:spPr>
        <p:txBody>
          <a:bodyPr wrap="none" rtlCol="0">
            <a:spAutoFit/>
          </a:bodyPr>
          <a:lstStyle/>
          <a:p>
            <a:r>
              <a:rPr lang="zh-CN" altLang="en-US" sz="1200" smtClean="0"/>
              <a:t>最终用户</a:t>
            </a:r>
            <a:endParaRPr lang="zh-CN" altLang="en-US" sz="1200"/>
          </a:p>
        </p:txBody>
      </p:sp>
      <p:cxnSp>
        <p:nvCxnSpPr>
          <p:cNvPr id="73" name="直接箭头连接符 72"/>
          <p:cNvCxnSpPr/>
          <p:nvPr/>
        </p:nvCxnSpPr>
        <p:spPr>
          <a:xfrm>
            <a:off x="4788024" y="836712"/>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139952" y="980728"/>
            <a:ext cx="1008112" cy="430887"/>
          </a:xfrm>
          <a:prstGeom prst="rect">
            <a:avLst/>
          </a:prstGeom>
          <a:noFill/>
        </p:spPr>
        <p:txBody>
          <a:bodyPr wrap="square" rtlCol="0">
            <a:spAutoFit/>
          </a:bodyPr>
          <a:lstStyle/>
          <a:p>
            <a:r>
              <a:rPr lang="en-US" altLang="zh-CN" sz="1100" smtClean="0"/>
              <a:t>5</a:t>
            </a:r>
            <a:r>
              <a:rPr lang="zh-CN" altLang="en-US" sz="1100" smtClean="0"/>
              <a:t>、上报用户及行为信息</a:t>
            </a:r>
            <a:endParaRPr lang="zh-CN" altLang="en-US" sz="1100"/>
          </a:p>
        </p:txBody>
      </p:sp>
      <p:sp>
        <p:nvSpPr>
          <p:cNvPr id="76" name="任意多边形 75"/>
          <p:cNvSpPr/>
          <p:nvPr/>
        </p:nvSpPr>
        <p:spPr>
          <a:xfrm>
            <a:off x="5296829" y="869795"/>
            <a:ext cx="217449" cy="791737"/>
          </a:xfrm>
          <a:custGeom>
            <a:avLst/>
            <a:gdLst>
              <a:gd name="connsiteX0" fmla="*/ 0 w 217449"/>
              <a:gd name="connsiteY0" fmla="*/ 791737 h 791737"/>
              <a:gd name="connsiteX1" fmla="*/ 211873 w 217449"/>
              <a:gd name="connsiteY1" fmla="*/ 356839 h 791737"/>
              <a:gd name="connsiteX2" fmla="*/ 33454 w 217449"/>
              <a:gd name="connsiteY2" fmla="*/ 0 h 791737"/>
            </a:gdLst>
            <a:ahLst/>
            <a:cxnLst>
              <a:cxn ang="0">
                <a:pos x="connsiteX0" y="connsiteY0"/>
              </a:cxn>
              <a:cxn ang="0">
                <a:pos x="connsiteX1" y="connsiteY1"/>
              </a:cxn>
              <a:cxn ang="0">
                <a:pos x="connsiteX2" y="connsiteY2"/>
              </a:cxn>
            </a:cxnLst>
            <a:rect l="l" t="t" r="r" b="b"/>
            <a:pathLst>
              <a:path w="217449" h="791737">
                <a:moveTo>
                  <a:pt x="0" y="791737"/>
                </a:moveTo>
                <a:cubicBezTo>
                  <a:pt x="103148" y="640266"/>
                  <a:pt x="206297" y="488795"/>
                  <a:pt x="211873" y="356839"/>
                </a:cubicBezTo>
                <a:cubicBezTo>
                  <a:pt x="217449" y="224883"/>
                  <a:pt x="125451" y="112441"/>
                  <a:pt x="33454" y="0"/>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TextBox 76"/>
          <p:cNvSpPr txBox="1"/>
          <p:nvPr/>
        </p:nvSpPr>
        <p:spPr>
          <a:xfrm>
            <a:off x="5508104" y="980728"/>
            <a:ext cx="936104" cy="430887"/>
          </a:xfrm>
          <a:prstGeom prst="rect">
            <a:avLst/>
          </a:prstGeom>
          <a:noFill/>
        </p:spPr>
        <p:txBody>
          <a:bodyPr wrap="square" rtlCol="0">
            <a:spAutoFit/>
          </a:bodyPr>
          <a:lstStyle/>
          <a:p>
            <a:r>
              <a:rPr lang="en-US" altLang="zh-CN" sz="1100" smtClean="0"/>
              <a:t>6</a:t>
            </a:r>
            <a:r>
              <a:rPr lang="zh-CN" altLang="en-US" sz="1100" smtClean="0"/>
              <a:t>、在线返回推荐结果</a:t>
            </a:r>
            <a:endParaRPr lang="zh-CN" altLang="en-US" sz="11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矩形 100"/>
          <p:cNvSpPr/>
          <p:nvPr/>
        </p:nvSpPr>
        <p:spPr>
          <a:xfrm>
            <a:off x="3635896" y="1916832"/>
            <a:ext cx="1512168" cy="3024336"/>
          </a:xfrm>
          <a:prstGeom prst="rect">
            <a:avLst/>
          </a:prstGeom>
          <a:solidFill>
            <a:srgbClr val="FFFF00">
              <a:alpha val="29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400" smtClean="0"/>
              <a:t>数据开放平台</a:t>
            </a:r>
            <a:endParaRPr lang="zh-CN" altLang="en-US" sz="1400"/>
          </a:p>
        </p:txBody>
      </p:sp>
      <p:sp>
        <p:nvSpPr>
          <p:cNvPr id="250" name="TextBox 249"/>
          <p:cNvSpPr txBox="1"/>
          <p:nvPr/>
        </p:nvSpPr>
        <p:spPr>
          <a:xfrm>
            <a:off x="0" y="116632"/>
            <a:ext cx="2040943" cy="461665"/>
          </a:xfrm>
          <a:prstGeom prst="rect">
            <a:avLst/>
          </a:prstGeom>
          <a:noFill/>
        </p:spPr>
        <p:txBody>
          <a:bodyPr wrap="none" rtlCol="0">
            <a:spAutoFit/>
          </a:bodyPr>
          <a:lstStyle/>
          <a:p>
            <a:r>
              <a:rPr lang="zh-CN" altLang="en-US" sz="2400" b="1" smtClean="0">
                <a:solidFill>
                  <a:srgbClr val="C00000"/>
                </a:solidFill>
              </a:rPr>
              <a:t>数据开放网</a:t>
            </a:r>
            <a:r>
              <a:rPr lang="zh-CN" altLang="en-US" sz="2400" b="1" smtClean="0">
                <a:solidFill>
                  <a:srgbClr val="C00000"/>
                </a:solidFill>
              </a:rPr>
              <a:t>关</a:t>
            </a:r>
            <a:endParaRPr lang="zh-CN" altLang="en-US" sz="2400" b="1">
              <a:solidFill>
                <a:srgbClr val="C00000"/>
              </a:solidFill>
            </a:endParaRPr>
          </a:p>
        </p:txBody>
      </p:sp>
      <p:grpSp>
        <p:nvGrpSpPr>
          <p:cNvPr id="2" name="组合 43"/>
          <p:cNvGrpSpPr/>
          <p:nvPr/>
        </p:nvGrpSpPr>
        <p:grpSpPr>
          <a:xfrm>
            <a:off x="6588224" y="648072"/>
            <a:ext cx="1080120" cy="650885"/>
            <a:chOff x="4102393" y="476672"/>
            <a:chExt cx="1361790" cy="957179"/>
          </a:xfrm>
        </p:grpSpPr>
        <p:pic>
          <p:nvPicPr>
            <p:cNvPr id="47" name="Picture 2" descr="C:\Program Files\Microsoft Office\MEDIA\CAGCAT10\j0195384.wmf"/>
            <p:cNvPicPr>
              <a:picLocks noChangeAspect="1" noChangeArrowheads="1"/>
            </p:cNvPicPr>
            <p:nvPr/>
          </p:nvPicPr>
          <p:blipFill>
            <a:blip r:embed="rId2" cstate="print"/>
            <a:srcRect/>
            <a:stretch>
              <a:fillRect/>
            </a:stretch>
          </p:blipFill>
          <p:spPr bwMode="auto">
            <a:xfrm>
              <a:off x="4283968" y="476672"/>
              <a:ext cx="635501" cy="705180"/>
            </a:xfrm>
            <a:prstGeom prst="rect">
              <a:avLst/>
            </a:prstGeom>
            <a:noFill/>
          </p:spPr>
        </p:pic>
        <p:sp>
          <p:nvSpPr>
            <p:cNvPr id="49" name="TextBox 41"/>
            <p:cNvSpPr txBox="1"/>
            <p:nvPr/>
          </p:nvSpPr>
          <p:spPr>
            <a:xfrm>
              <a:off x="4102393" y="1071763"/>
              <a:ext cx="1361790" cy="3620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smtClean="0"/>
                <a:t>广告</a:t>
              </a:r>
              <a:r>
                <a:rPr lang="en-US" altLang="zh-CN" sz="1000" smtClean="0"/>
                <a:t>/</a:t>
              </a:r>
              <a:r>
                <a:rPr lang="zh-CN" altLang="en-US" sz="1000" smtClean="0"/>
                <a:t>营销业务</a:t>
              </a:r>
              <a:endParaRPr lang="zh-CN" altLang="en-US" sz="1000"/>
            </a:p>
          </p:txBody>
        </p:sp>
      </p:grpSp>
      <p:grpSp>
        <p:nvGrpSpPr>
          <p:cNvPr id="3" name="组合 27"/>
          <p:cNvGrpSpPr/>
          <p:nvPr/>
        </p:nvGrpSpPr>
        <p:grpSpPr>
          <a:xfrm>
            <a:off x="0" y="3861048"/>
            <a:ext cx="720081" cy="678269"/>
            <a:chOff x="8218283" y="2935138"/>
            <a:chExt cx="731777" cy="774243"/>
          </a:xfrm>
        </p:grpSpPr>
        <p:pic>
          <p:nvPicPr>
            <p:cNvPr id="263" name="Picture 3" descr="C:\Program Files\Microsoft Office\MEDIA\CAGCAT10\j0292020.wmf"/>
            <p:cNvPicPr>
              <a:picLocks noChangeAspect="1" noChangeArrowheads="1"/>
            </p:cNvPicPr>
            <p:nvPr/>
          </p:nvPicPr>
          <p:blipFill>
            <a:blip r:embed="rId3" cstate="print">
              <a:duotone>
                <a:prstClr val="black"/>
                <a:schemeClr val="accent6">
                  <a:tint val="45000"/>
                  <a:satMod val="400000"/>
                </a:schemeClr>
              </a:duotone>
            </a:blip>
            <a:srcRect/>
            <a:stretch>
              <a:fillRect/>
            </a:stretch>
          </p:blipFill>
          <p:spPr bwMode="auto">
            <a:xfrm>
              <a:off x="8291466" y="2935138"/>
              <a:ext cx="626076" cy="576063"/>
            </a:xfrm>
            <a:prstGeom prst="rect">
              <a:avLst/>
            </a:prstGeom>
            <a:noFill/>
          </p:spPr>
        </p:pic>
        <p:sp>
          <p:nvSpPr>
            <p:cNvPr id="264" name="TextBox 263"/>
            <p:cNvSpPr txBox="1"/>
            <p:nvPr/>
          </p:nvSpPr>
          <p:spPr>
            <a:xfrm>
              <a:off x="8218283" y="3428320"/>
              <a:ext cx="731777" cy="281061"/>
            </a:xfrm>
            <a:prstGeom prst="rect">
              <a:avLst/>
            </a:prstGeom>
            <a:noFill/>
          </p:spPr>
          <p:txBody>
            <a:bodyPr wrap="square" rtlCol="0">
              <a:spAutoFit/>
            </a:bodyPr>
            <a:lstStyle/>
            <a:p>
              <a:pPr algn="ctr"/>
              <a:r>
                <a:rPr lang="en-US" altLang="zh-CN" sz="1000" smtClean="0"/>
                <a:t>BI</a:t>
              </a:r>
              <a:r>
                <a:rPr lang="zh-CN" altLang="en-US" sz="1000" smtClean="0"/>
                <a:t>管理员</a:t>
              </a:r>
              <a:endParaRPr lang="zh-CN" altLang="en-US" sz="1000"/>
            </a:p>
          </p:txBody>
        </p:sp>
      </p:grpSp>
      <p:cxnSp>
        <p:nvCxnSpPr>
          <p:cNvPr id="265" name="直接箭头连接符 264"/>
          <p:cNvCxnSpPr/>
          <p:nvPr/>
        </p:nvCxnSpPr>
        <p:spPr>
          <a:xfrm>
            <a:off x="683568" y="4149080"/>
            <a:ext cx="720080" cy="0"/>
          </a:xfrm>
          <a:prstGeom prst="straightConnector1">
            <a:avLst/>
          </a:prstGeom>
          <a:ln w="158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4" name="圆柱形 133"/>
          <p:cNvSpPr/>
          <p:nvPr/>
        </p:nvSpPr>
        <p:spPr>
          <a:xfrm>
            <a:off x="3707904" y="3717032"/>
            <a:ext cx="1368152" cy="792088"/>
          </a:xfrm>
          <a:prstGeom prst="can">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mtClean="0"/>
              <a:t>MySQL</a:t>
            </a:r>
          </a:p>
          <a:p>
            <a:pPr algn="ctr"/>
            <a:r>
              <a:rPr lang="en-US" altLang="zh-CN" smtClean="0"/>
              <a:t>/HBase</a:t>
            </a:r>
            <a:endParaRPr lang="zh-CN" altLang="en-US"/>
          </a:p>
        </p:txBody>
      </p:sp>
      <p:sp>
        <p:nvSpPr>
          <p:cNvPr id="136" name="右箭头 135"/>
          <p:cNvSpPr/>
          <p:nvPr/>
        </p:nvSpPr>
        <p:spPr>
          <a:xfrm rot="16200000">
            <a:off x="4211960" y="5085184"/>
            <a:ext cx="432048" cy="288032"/>
          </a:xfrm>
          <a:prstGeom prst="rightArrow">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8" name="矩形 137"/>
          <p:cNvSpPr/>
          <p:nvPr/>
        </p:nvSpPr>
        <p:spPr>
          <a:xfrm>
            <a:off x="3779912" y="2132856"/>
            <a:ext cx="1224136" cy="504056"/>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数据开放服务</a:t>
            </a:r>
            <a:r>
              <a:rPr lang="en-US" altLang="zh-CN" sz="1400" smtClean="0"/>
              <a:t>(web)</a:t>
            </a:r>
            <a:endParaRPr lang="zh-CN" altLang="en-US" sz="1400"/>
          </a:p>
        </p:txBody>
      </p:sp>
      <p:sp>
        <p:nvSpPr>
          <p:cNvPr id="139" name="矩形 138"/>
          <p:cNvSpPr/>
          <p:nvPr/>
        </p:nvSpPr>
        <p:spPr>
          <a:xfrm>
            <a:off x="1403648" y="2204864"/>
            <a:ext cx="576064" cy="4032448"/>
          </a:xfrm>
          <a:prstGeom prst="rect">
            <a:avLst/>
          </a:prstGeom>
          <a:solidFill>
            <a:schemeClr val="bg1">
              <a:lumMod val="85000"/>
              <a:alpha val="29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nchorCtr="1"/>
          <a:lstStyle/>
          <a:p>
            <a:pPr algn="ctr"/>
            <a:r>
              <a:rPr lang="en-US" altLang="zh-CN" sz="1400" smtClean="0"/>
              <a:t>BI</a:t>
            </a:r>
            <a:r>
              <a:rPr lang="zh-CN" altLang="en-US" sz="1400" smtClean="0"/>
              <a:t>用户管理</a:t>
            </a:r>
            <a:endParaRPr lang="zh-CN" altLang="en-US" sz="1400"/>
          </a:p>
        </p:txBody>
      </p:sp>
      <p:sp>
        <p:nvSpPr>
          <p:cNvPr id="160" name="TextBox 159"/>
          <p:cNvSpPr txBox="1"/>
          <p:nvPr/>
        </p:nvSpPr>
        <p:spPr>
          <a:xfrm>
            <a:off x="4507205" y="5085184"/>
            <a:ext cx="506870" cy="369332"/>
          </a:xfrm>
          <a:prstGeom prst="rect">
            <a:avLst/>
          </a:prstGeom>
          <a:noFill/>
        </p:spPr>
        <p:txBody>
          <a:bodyPr wrap="none" rtlCol="0">
            <a:spAutoFit/>
          </a:bodyPr>
          <a:lstStyle/>
          <a:p>
            <a:pPr algn="ctr"/>
            <a:r>
              <a:rPr lang="en-US" altLang="zh-CN" smtClean="0"/>
              <a:t>ETL</a:t>
            </a:r>
            <a:endParaRPr lang="zh-CN" altLang="en-US"/>
          </a:p>
        </p:txBody>
      </p:sp>
      <p:sp>
        <p:nvSpPr>
          <p:cNvPr id="169" name="TextBox 168"/>
          <p:cNvSpPr txBox="1"/>
          <p:nvPr/>
        </p:nvSpPr>
        <p:spPr>
          <a:xfrm>
            <a:off x="2195736" y="1988840"/>
            <a:ext cx="1107996" cy="276999"/>
          </a:xfrm>
          <a:prstGeom prst="rect">
            <a:avLst/>
          </a:prstGeom>
          <a:noFill/>
        </p:spPr>
        <p:txBody>
          <a:bodyPr wrap="none" rtlCol="0">
            <a:spAutoFit/>
          </a:bodyPr>
          <a:lstStyle/>
          <a:p>
            <a:r>
              <a:rPr lang="zh-CN" altLang="en-US" sz="1200" smtClean="0"/>
              <a:t>广告用户认证</a:t>
            </a:r>
            <a:endParaRPr lang="zh-CN" altLang="en-US" sz="1200"/>
          </a:p>
        </p:txBody>
      </p:sp>
      <p:sp>
        <p:nvSpPr>
          <p:cNvPr id="184" name="矩形 183"/>
          <p:cNvSpPr/>
          <p:nvPr/>
        </p:nvSpPr>
        <p:spPr>
          <a:xfrm>
            <a:off x="6444208" y="2060848"/>
            <a:ext cx="936104" cy="2808312"/>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mtClean="0"/>
              <a:t>Push</a:t>
            </a:r>
            <a:r>
              <a:rPr lang="zh-CN" altLang="en-US" smtClean="0"/>
              <a:t>营销平台</a:t>
            </a:r>
            <a:endParaRPr lang="zh-CN" altLang="en-US"/>
          </a:p>
        </p:txBody>
      </p:sp>
      <p:sp>
        <p:nvSpPr>
          <p:cNvPr id="41" name="矩形 40"/>
          <p:cNvSpPr/>
          <p:nvPr/>
        </p:nvSpPr>
        <p:spPr>
          <a:xfrm>
            <a:off x="3275856" y="5589240"/>
            <a:ext cx="2736304" cy="720080"/>
          </a:xfrm>
          <a:prstGeom prst="rect">
            <a:avLst/>
          </a:prstGeom>
          <a:solidFill>
            <a:schemeClr val="bg1">
              <a:lumMod val="8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mtClean="0"/>
              <a:t>Hadoop/HBase </a:t>
            </a:r>
            <a:r>
              <a:rPr lang="zh-CN" altLang="en-US" smtClean="0"/>
              <a:t>集群</a:t>
            </a:r>
            <a:endParaRPr lang="zh-CN" altLang="en-US"/>
          </a:p>
        </p:txBody>
      </p:sp>
      <p:cxnSp>
        <p:nvCxnSpPr>
          <p:cNvPr id="64" name="直接箭头连接符 63"/>
          <p:cNvCxnSpPr/>
          <p:nvPr/>
        </p:nvCxnSpPr>
        <p:spPr>
          <a:xfrm flipH="1">
            <a:off x="1979712" y="2420888"/>
            <a:ext cx="17281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endCxn id="41" idx="1"/>
          </p:cNvCxnSpPr>
          <p:nvPr/>
        </p:nvCxnSpPr>
        <p:spPr>
          <a:xfrm>
            <a:off x="1979712" y="5949280"/>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979712" y="5445224"/>
            <a:ext cx="1281120" cy="276999"/>
          </a:xfrm>
          <a:prstGeom prst="rect">
            <a:avLst/>
          </a:prstGeom>
          <a:noFill/>
        </p:spPr>
        <p:txBody>
          <a:bodyPr wrap="none" rtlCol="0">
            <a:spAutoFit/>
          </a:bodyPr>
          <a:lstStyle/>
          <a:p>
            <a:r>
              <a:rPr lang="en-US" altLang="zh-CN" sz="1200" smtClean="0"/>
              <a:t>OS</a:t>
            </a:r>
            <a:r>
              <a:rPr lang="zh-CN" altLang="en-US" sz="1200" smtClean="0"/>
              <a:t>用户开、销户</a:t>
            </a:r>
            <a:endParaRPr lang="zh-CN" altLang="en-US" sz="1200"/>
          </a:p>
        </p:txBody>
      </p:sp>
      <p:sp>
        <p:nvSpPr>
          <p:cNvPr id="90" name="TextBox 89"/>
          <p:cNvSpPr txBox="1"/>
          <p:nvPr/>
        </p:nvSpPr>
        <p:spPr>
          <a:xfrm>
            <a:off x="611560" y="3789040"/>
            <a:ext cx="800219" cy="276999"/>
          </a:xfrm>
          <a:prstGeom prst="rect">
            <a:avLst/>
          </a:prstGeom>
          <a:noFill/>
        </p:spPr>
        <p:txBody>
          <a:bodyPr wrap="none" rtlCol="0">
            <a:spAutoFit/>
          </a:bodyPr>
          <a:lstStyle/>
          <a:p>
            <a:r>
              <a:rPr lang="zh-CN" altLang="en-US" sz="1200" smtClean="0"/>
              <a:t>用户管理</a:t>
            </a:r>
            <a:endParaRPr lang="zh-CN" altLang="en-US" sz="1200"/>
          </a:p>
        </p:txBody>
      </p:sp>
      <p:sp>
        <p:nvSpPr>
          <p:cNvPr id="91" name="TextBox 90"/>
          <p:cNvSpPr txBox="1"/>
          <p:nvPr/>
        </p:nvSpPr>
        <p:spPr>
          <a:xfrm>
            <a:off x="3347865" y="1340768"/>
            <a:ext cx="2304256" cy="461665"/>
          </a:xfrm>
          <a:prstGeom prst="rect">
            <a:avLst/>
          </a:prstGeom>
          <a:noFill/>
        </p:spPr>
        <p:txBody>
          <a:bodyPr wrap="square" rtlCol="0">
            <a:spAutoFit/>
          </a:bodyPr>
          <a:lstStyle/>
          <a:p>
            <a:pPr algn="ctr"/>
            <a:r>
              <a:rPr lang="zh-CN" altLang="en-US" sz="1200" smtClean="0"/>
              <a:t>通过标签过滤选择广告</a:t>
            </a:r>
            <a:r>
              <a:rPr lang="en-US" altLang="zh-CN" sz="1200" smtClean="0"/>
              <a:t>/</a:t>
            </a:r>
            <a:r>
              <a:rPr lang="zh-CN" altLang="en-US" sz="1200" smtClean="0"/>
              <a:t>营销用户（用户标识隐藏处理，</a:t>
            </a:r>
            <a:r>
              <a:rPr lang="en-US" altLang="zh-CN" sz="1200" smtClean="0"/>
              <a:t>HTTP</a:t>
            </a:r>
            <a:r>
              <a:rPr lang="zh-CN" altLang="en-US" sz="1200" smtClean="0"/>
              <a:t>）</a:t>
            </a:r>
            <a:endParaRPr lang="zh-CN" altLang="en-US" sz="1200"/>
          </a:p>
        </p:txBody>
      </p:sp>
      <p:cxnSp>
        <p:nvCxnSpPr>
          <p:cNvPr id="94" name="肘形连接符 93"/>
          <p:cNvCxnSpPr>
            <a:stCxn id="47" idx="1"/>
            <a:endCxn id="138" idx="0"/>
          </p:cNvCxnSpPr>
          <p:nvPr/>
        </p:nvCxnSpPr>
        <p:spPr>
          <a:xfrm rot="10800000" flipV="1">
            <a:off x="4391980" y="887834"/>
            <a:ext cx="2340262" cy="1245021"/>
          </a:xfrm>
          <a:prstGeom prst="bentConnector2">
            <a:avLst/>
          </a:prstGeom>
          <a:ln w="158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a:off x="6948264" y="1268760"/>
            <a:ext cx="0" cy="792088"/>
          </a:xfrm>
          <a:prstGeom prst="straightConnector1">
            <a:avLst/>
          </a:prstGeom>
          <a:ln w="158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5940152" y="1484784"/>
            <a:ext cx="2560829" cy="276999"/>
          </a:xfrm>
          <a:prstGeom prst="rect">
            <a:avLst/>
          </a:prstGeom>
          <a:noFill/>
        </p:spPr>
        <p:txBody>
          <a:bodyPr wrap="none" rtlCol="0">
            <a:spAutoFit/>
          </a:bodyPr>
          <a:lstStyle/>
          <a:p>
            <a:r>
              <a:rPr lang="zh-CN" altLang="en-US" sz="1200" smtClean="0"/>
              <a:t>对过滤出来的用户发送广告（</a:t>
            </a:r>
            <a:r>
              <a:rPr lang="en-US" altLang="zh-CN" sz="1200" smtClean="0"/>
              <a:t>HTTP)</a:t>
            </a:r>
            <a:endParaRPr lang="zh-CN" altLang="en-US" sz="1200"/>
          </a:p>
        </p:txBody>
      </p:sp>
      <p:cxnSp>
        <p:nvCxnSpPr>
          <p:cNvPr id="105" name="直接箭头连接符 104"/>
          <p:cNvCxnSpPr/>
          <p:nvPr/>
        </p:nvCxnSpPr>
        <p:spPr>
          <a:xfrm flipH="1">
            <a:off x="5148064" y="3501008"/>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148064" y="2780928"/>
            <a:ext cx="1152128" cy="646331"/>
          </a:xfrm>
          <a:prstGeom prst="rect">
            <a:avLst/>
          </a:prstGeom>
          <a:noFill/>
        </p:spPr>
        <p:txBody>
          <a:bodyPr wrap="square" rtlCol="0">
            <a:spAutoFit/>
          </a:bodyPr>
          <a:lstStyle/>
          <a:p>
            <a:r>
              <a:rPr lang="zh-CN" altLang="en-US" sz="1200" smtClean="0"/>
              <a:t>用户标识翻译，根据标识获得用户标签</a:t>
            </a:r>
            <a:endParaRPr lang="zh-CN" altLang="en-US" sz="1200"/>
          </a:p>
        </p:txBody>
      </p:sp>
      <p:sp>
        <p:nvSpPr>
          <p:cNvPr id="38" name="矩形 37"/>
          <p:cNvSpPr/>
          <p:nvPr/>
        </p:nvSpPr>
        <p:spPr>
          <a:xfrm>
            <a:off x="3779912" y="2996952"/>
            <a:ext cx="1224136" cy="504056"/>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用户防打扰引擎</a:t>
            </a:r>
            <a:endParaRPr lang="zh-CN" altLang="en-US" sz="1400"/>
          </a:p>
        </p:txBody>
      </p:sp>
      <p:cxnSp>
        <p:nvCxnSpPr>
          <p:cNvPr id="40" name="直接连接符 39"/>
          <p:cNvCxnSpPr>
            <a:stCxn id="138" idx="2"/>
            <a:endCxn id="38" idx="0"/>
          </p:cNvCxnSpPr>
          <p:nvPr/>
        </p:nvCxnSpPr>
        <p:spPr>
          <a:xfrm>
            <a:off x="4391980" y="2636912"/>
            <a:ext cx="0" cy="36004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8" idx="2"/>
            <a:endCxn id="134" idx="1"/>
          </p:cNvCxnSpPr>
          <p:nvPr/>
        </p:nvCxnSpPr>
        <p:spPr>
          <a:xfrm>
            <a:off x="4391980" y="3501008"/>
            <a:ext cx="0" cy="216024"/>
          </a:xfrm>
          <a:prstGeom prst="line">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3"/>
          <p:cNvSpPr>
            <a:spLocks noGrp="1" noChangeArrowheads="1"/>
          </p:cNvSpPr>
          <p:nvPr>
            <p:ph type="title" idx="4294967295"/>
          </p:nvPr>
        </p:nvSpPr>
        <p:spPr>
          <a:xfrm>
            <a:off x="107950" y="0"/>
            <a:ext cx="7929563" cy="869950"/>
          </a:xfrm>
        </p:spPr>
        <p:txBody>
          <a:bodyPr/>
          <a:lstStyle/>
          <a:p>
            <a:pPr eaLnBrk="1" hangingPunct="1"/>
            <a:r>
              <a:rPr lang="zh-CN" b="1" smtClean="0"/>
              <a:t>目录</a:t>
            </a:r>
          </a:p>
        </p:txBody>
      </p:sp>
      <p:sp>
        <p:nvSpPr>
          <p:cNvPr id="8195" name="Rectangle 24"/>
          <p:cNvSpPr>
            <a:spLocks noGrp="1" noChangeArrowheads="1"/>
          </p:cNvSpPr>
          <p:nvPr>
            <p:ph idx="4294967295"/>
          </p:nvPr>
        </p:nvSpPr>
        <p:spPr>
          <a:xfrm>
            <a:off x="611188" y="836613"/>
            <a:ext cx="7921625" cy="5113337"/>
          </a:xfrm>
        </p:spPr>
        <p:txBody>
          <a:bodyPr/>
          <a:lstStyle/>
          <a:p>
            <a:pPr eaLnBrk="1" hangingPunct="1"/>
            <a:r>
              <a:rPr lang="en-US" altLang="zh-CN" smtClean="0"/>
              <a:t>BI</a:t>
            </a:r>
            <a:r>
              <a:rPr lang="zh-CN" altLang="en-US" smtClean="0"/>
              <a:t> 架构介绍</a:t>
            </a:r>
            <a:endParaRPr lang="en-US" altLang="zh-CN" smtClean="0"/>
          </a:p>
          <a:p>
            <a:pPr eaLnBrk="1" hangingPunct="1"/>
            <a:r>
              <a:rPr lang="en-US" altLang="zh-CN" smtClean="0"/>
              <a:t>BI</a:t>
            </a:r>
            <a:r>
              <a:rPr lang="zh-CN" altLang="en-US" smtClean="0"/>
              <a:t>数据模型介绍</a:t>
            </a:r>
            <a:endParaRPr lang="en-US" altLang="zh-CN" smtClean="0"/>
          </a:p>
          <a:p>
            <a:pPr eaLnBrk="1" hangingPunct="1"/>
            <a:r>
              <a:rPr lang="en-US" altLang="zh-CN" smtClean="0"/>
              <a:t>BI </a:t>
            </a:r>
            <a:r>
              <a:rPr lang="zh-CN" altLang="en-US" smtClean="0"/>
              <a:t>数据产品介绍</a:t>
            </a:r>
            <a:endParaRPr lang="en-US" altLang="zh-CN" smtClean="0"/>
          </a:p>
          <a:p>
            <a:pPr eaLnBrk="1" hangingPunct="1"/>
            <a:r>
              <a:rPr lang="en-US" altLang="zh-CN" smtClean="0">
                <a:solidFill>
                  <a:srgbClr val="FF0000"/>
                </a:solidFill>
              </a:rPr>
              <a:t>BI </a:t>
            </a:r>
            <a:r>
              <a:rPr lang="zh-CN" altLang="en-US" smtClean="0">
                <a:solidFill>
                  <a:srgbClr val="FF0000"/>
                </a:solidFill>
              </a:rPr>
              <a:t>平</a:t>
            </a:r>
            <a:r>
              <a:rPr lang="zh-CN" altLang="en-US" smtClean="0">
                <a:solidFill>
                  <a:srgbClr val="FF0000"/>
                </a:solidFill>
              </a:rPr>
              <a:t>台部件或工具</a:t>
            </a:r>
            <a:endParaRPr lang="en-US" altLang="zh-CN" smtClean="0">
              <a:solidFill>
                <a:srgbClr val="FF0000"/>
              </a:solidFill>
            </a:endParaRPr>
          </a:p>
          <a:p>
            <a:pPr eaLnBrk="1" hangingPunct="1"/>
            <a:r>
              <a:rPr lang="en-US" altLang="zh-CN" smtClean="0"/>
              <a:t>BI </a:t>
            </a:r>
            <a:r>
              <a:rPr lang="zh-CN" altLang="en-US" smtClean="0"/>
              <a:t>存在的问题</a:t>
            </a:r>
            <a:endParaRPr lang="en-US" altLang="zh-CN" smtClean="0"/>
          </a:p>
          <a:p>
            <a:pPr marL="300038" lvl="1" indent="-300038" eaLnBrk="1" hangingPunct="1">
              <a:buChar char="•"/>
            </a:pPr>
            <a:endParaRPr lang="en-US" altLang="zh-CN" sz="2600" b="1" smtClean="0">
              <a:cs typeface="+mn-cs"/>
            </a:endParaRPr>
          </a:p>
          <a:p>
            <a:pPr lvl="1" eaLnBrk="1" hangingPunct="1"/>
            <a:endParaRPr lang="en-US" altLang="zh-CN" smtClean="0"/>
          </a:p>
          <a:p>
            <a:pPr lvl="1" eaLnBrk="1" hangingPunct="1">
              <a:buNone/>
            </a:pPr>
            <a:endParaRPr lang="en-US" altLang="zh-CN"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Box 248"/>
          <p:cNvSpPr txBox="1"/>
          <p:nvPr/>
        </p:nvSpPr>
        <p:spPr>
          <a:xfrm>
            <a:off x="179512" y="44624"/>
            <a:ext cx="3162212" cy="461665"/>
          </a:xfrm>
          <a:prstGeom prst="rect">
            <a:avLst/>
          </a:prstGeom>
          <a:noFill/>
        </p:spPr>
        <p:txBody>
          <a:bodyPr wrap="none" rtlCol="0">
            <a:spAutoFit/>
          </a:bodyPr>
          <a:lstStyle/>
          <a:p>
            <a:r>
              <a:rPr lang="en-US" altLang="zh-CN" sz="2400" b="1" smtClean="0">
                <a:solidFill>
                  <a:srgbClr val="C00000"/>
                </a:solidFill>
              </a:rPr>
              <a:t>ETL </a:t>
            </a:r>
            <a:r>
              <a:rPr lang="zh-CN" altLang="en-US" sz="2400" b="1" smtClean="0">
                <a:solidFill>
                  <a:srgbClr val="C00000"/>
                </a:solidFill>
              </a:rPr>
              <a:t>工</a:t>
            </a:r>
            <a:r>
              <a:rPr lang="zh-CN" altLang="en-US" sz="2400" b="1" smtClean="0">
                <a:solidFill>
                  <a:srgbClr val="C00000"/>
                </a:solidFill>
              </a:rPr>
              <a:t>具  </a:t>
            </a:r>
            <a:r>
              <a:rPr lang="en-US" altLang="zh-CN" sz="2400" b="1" smtClean="0">
                <a:solidFill>
                  <a:srgbClr val="C00000"/>
                </a:solidFill>
              </a:rPr>
              <a:t>-- </a:t>
            </a:r>
            <a:r>
              <a:rPr lang="zh-CN" altLang="en-US" sz="2400" b="1" smtClean="0">
                <a:solidFill>
                  <a:srgbClr val="C00000"/>
                </a:solidFill>
              </a:rPr>
              <a:t>基于</a:t>
            </a:r>
            <a:r>
              <a:rPr lang="en-US" altLang="zh-CN" sz="2400" b="1" smtClean="0">
                <a:solidFill>
                  <a:srgbClr val="C00000"/>
                </a:solidFill>
              </a:rPr>
              <a:t>Talend</a:t>
            </a:r>
            <a:endParaRPr lang="zh-CN" altLang="en-US" sz="2400" b="1">
              <a:solidFill>
                <a:srgbClr val="C00000"/>
              </a:solidFill>
            </a:endParaRPr>
          </a:p>
        </p:txBody>
      </p:sp>
      <p:sp>
        <p:nvSpPr>
          <p:cNvPr id="59" name="TextBox 58"/>
          <p:cNvSpPr txBox="1"/>
          <p:nvPr/>
        </p:nvSpPr>
        <p:spPr>
          <a:xfrm>
            <a:off x="683568" y="6381328"/>
            <a:ext cx="6447599" cy="369332"/>
          </a:xfrm>
          <a:prstGeom prst="rect">
            <a:avLst/>
          </a:prstGeom>
          <a:noFill/>
        </p:spPr>
        <p:txBody>
          <a:bodyPr wrap="none" rtlCol="0">
            <a:spAutoFit/>
          </a:bodyPr>
          <a:lstStyle/>
          <a:p>
            <a:r>
              <a:rPr lang="zh-CN" altLang="en-US" b="1" smtClean="0">
                <a:solidFill>
                  <a:srgbClr val="3333FF"/>
                </a:solidFill>
              </a:rPr>
              <a:t>统一推送工具</a:t>
            </a:r>
            <a:r>
              <a:rPr lang="en-US" altLang="zh-CN" b="1" smtClean="0">
                <a:solidFill>
                  <a:srgbClr val="3333FF"/>
                </a:solidFill>
              </a:rPr>
              <a:t>:  </a:t>
            </a:r>
            <a:r>
              <a:rPr lang="zh-CN" altLang="en-US" b="1" smtClean="0">
                <a:solidFill>
                  <a:srgbClr val="3333FF"/>
                </a:solidFill>
              </a:rPr>
              <a:t>简化的</a:t>
            </a:r>
            <a:r>
              <a:rPr lang="en-US" altLang="zh-CN" b="1" smtClean="0">
                <a:solidFill>
                  <a:srgbClr val="3333FF"/>
                </a:solidFill>
              </a:rPr>
              <a:t>ETL</a:t>
            </a:r>
            <a:r>
              <a:rPr lang="zh-CN" altLang="en-US" b="1" smtClean="0">
                <a:solidFill>
                  <a:srgbClr val="3333FF"/>
                </a:solidFill>
              </a:rPr>
              <a:t>工具，将业务批量数据推送到</a:t>
            </a:r>
            <a:r>
              <a:rPr lang="en-US" altLang="zh-CN" b="1" smtClean="0">
                <a:solidFill>
                  <a:srgbClr val="3333FF"/>
                </a:solidFill>
              </a:rPr>
              <a:t>BI</a:t>
            </a:r>
            <a:r>
              <a:rPr lang="zh-CN" altLang="en-US" b="1" smtClean="0">
                <a:solidFill>
                  <a:srgbClr val="3333FF"/>
                </a:solidFill>
              </a:rPr>
              <a:t>平台</a:t>
            </a:r>
            <a:endParaRPr lang="zh-CN" altLang="en-US" b="1">
              <a:solidFill>
                <a:srgbClr val="3333FF"/>
              </a:solidFill>
            </a:endParaRPr>
          </a:p>
        </p:txBody>
      </p:sp>
      <p:sp>
        <p:nvSpPr>
          <p:cNvPr id="5" name="矩形 4"/>
          <p:cNvSpPr/>
          <p:nvPr/>
        </p:nvSpPr>
        <p:spPr>
          <a:xfrm>
            <a:off x="3851920" y="620688"/>
            <a:ext cx="1944216" cy="3096344"/>
          </a:xfrm>
          <a:prstGeom prst="rect">
            <a:avLst/>
          </a:prstGeom>
          <a:solidFill>
            <a:schemeClr val="accent1">
              <a:lumMod val="40000"/>
              <a:lumOff val="60000"/>
              <a:alpha val="3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mtClean="0"/>
              <a:t>数据推送工具</a:t>
            </a:r>
            <a:endParaRPr lang="zh-CN" altLang="en-US"/>
          </a:p>
        </p:txBody>
      </p:sp>
      <p:sp>
        <p:nvSpPr>
          <p:cNvPr id="6" name="矩形 5"/>
          <p:cNvSpPr/>
          <p:nvPr/>
        </p:nvSpPr>
        <p:spPr>
          <a:xfrm>
            <a:off x="323528" y="1296936"/>
            <a:ext cx="2037403" cy="403871"/>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文件（</a:t>
            </a:r>
            <a:r>
              <a:rPr lang="en-US" altLang="zh-CN" sz="1400" smtClean="0"/>
              <a:t>TEXT, CSV</a:t>
            </a:r>
            <a:r>
              <a:rPr lang="zh-CN" altLang="en-US" sz="1400" smtClean="0"/>
              <a:t>等各种格式</a:t>
            </a:r>
            <a:endParaRPr lang="zh-CN" altLang="en-US" sz="1400"/>
          </a:p>
        </p:txBody>
      </p:sp>
      <p:sp>
        <p:nvSpPr>
          <p:cNvPr id="7" name="矩形 6"/>
          <p:cNvSpPr/>
          <p:nvPr/>
        </p:nvSpPr>
        <p:spPr>
          <a:xfrm>
            <a:off x="251520" y="1868304"/>
            <a:ext cx="2088232" cy="336559"/>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400" smtClean="0"/>
              <a:t>MySQL  DB (</a:t>
            </a:r>
            <a:r>
              <a:rPr lang="zh-CN" altLang="en-US" sz="1400" smtClean="0"/>
              <a:t>包括集群）</a:t>
            </a:r>
            <a:endParaRPr lang="zh-CN" altLang="en-US" sz="1400"/>
          </a:p>
        </p:txBody>
      </p:sp>
      <p:sp>
        <p:nvSpPr>
          <p:cNvPr id="8" name="矩形 7"/>
          <p:cNvSpPr/>
          <p:nvPr/>
        </p:nvSpPr>
        <p:spPr>
          <a:xfrm>
            <a:off x="251520" y="2516376"/>
            <a:ext cx="2088232" cy="336559"/>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400" smtClean="0"/>
              <a:t>ORACLE  DB</a:t>
            </a:r>
            <a:endParaRPr lang="zh-CN" altLang="en-US" sz="1400"/>
          </a:p>
        </p:txBody>
      </p:sp>
      <p:sp>
        <p:nvSpPr>
          <p:cNvPr id="9" name="矩形 8"/>
          <p:cNvSpPr/>
          <p:nvPr/>
        </p:nvSpPr>
        <p:spPr>
          <a:xfrm>
            <a:off x="251520" y="3164448"/>
            <a:ext cx="2088232" cy="336559"/>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400" smtClean="0"/>
              <a:t>HIVE </a:t>
            </a:r>
            <a:endParaRPr lang="zh-CN" altLang="en-US" sz="1400"/>
          </a:p>
        </p:txBody>
      </p:sp>
      <p:sp>
        <p:nvSpPr>
          <p:cNvPr id="10" name="矩形 9"/>
          <p:cNvSpPr/>
          <p:nvPr/>
        </p:nvSpPr>
        <p:spPr>
          <a:xfrm>
            <a:off x="3959932" y="1866292"/>
            <a:ext cx="1656184" cy="1634716"/>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mtClean="0"/>
              <a:t>数据推送工具</a:t>
            </a:r>
            <a:r>
              <a:rPr lang="en-US" altLang="zh-CN" smtClean="0"/>
              <a:t>(</a:t>
            </a:r>
            <a:r>
              <a:rPr lang="zh-CN" altLang="en-US" smtClean="0"/>
              <a:t>提取、映射、传输、加载）</a:t>
            </a:r>
            <a:endParaRPr lang="zh-CN" altLang="en-US"/>
          </a:p>
        </p:txBody>
      </p:sp>
      <p:sp>
        <p:nvSpPr>
          <p:cNvPr id="11" name="矩形 10"/>
          <p:cNvSpPr/>
          <p:nvPr/>
        </p:nvSpPr>
        <p:spPr>
          <a:xfrm>
            <a:off x="7020272" y="2233040"/>
            <a:ext cx="1296144" cy="403871"/>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400" smtClean="0"/>
              <a:t>MySQL  DB (</a:t>
            </a:r>
            <a:r>
              <a:rPr lang="zh-CN" altLang="en-US" sz="1400" smtClean="0"/>
              <a:t>包括集群）</a:t>
            </a:r>
            <a:endParaRPr lang="zh-CN" altLang="en-US" sz="1400"/>
          </a:p>
        </p:txBody>
      </p:sp>
      <p:sp>
        <p:nvSpPr>
          <p:cNvPr id="12" name="矩形 11"/>
          <p:cNvSpPr/>
          <p:nvPr/>
        </p:nvSpPr>
        <p:spPr>
          <a:xfrm>
            <a:off x="7020272" y="3020432"/>
            <a:ext cx="1296144" cy="336559"/>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400" smtClean="0"/>
              <a:t>HIVE </a:t>
            </a:r>
            <a:endParaRPr lang="zh-CN" altLang="en-US" sz="1400"/>
          </a:p>
        </p:txBody>
      </p:sp>
      <p:sp>
        <p:nvSpPr>
          <p:cNvPr id="13" name="矩形 12"/>
          <p:cNvSpPr/>
          <p:nvPr/>
        </p:nvSpPr>
        <p:spPr>
          <a:xfrm>
            <a:off x="4139952" y="980728"/>
            <a:ext cx="1296144" cy="538495"/>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mtClean="0"/>
              <a:t>数据质量监控插件</a:t>
            </a:r>
            <a:endParaRPr lang="zh-CN" altLang="en-US"/>
          </a:p>
        </p:txBody>
      </p:sp>
      <p:sp>
        <p:nvSpPr>
          <p:cNvPr id="14" name="矩形 13"/>
          <p:cNvSpPr/>
          <p:nvPr/>
        </p:nvSpPr>
        <p:spPr>
          <a:xfrm>
            <a:off x="4067944" y="4325968"/>
            <a:ext cx="1440160" cy="471183"/>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数据推送业务（</a:t>
            </a:r>
            <a:r>
              <a:rPr lang="en-US" altLang="zh-CN" sz="1400" smtClean="0"/>
              <a:t>Jar</a:t>
            </a:r>
            <a:r>
              <a:rPr lang="zh-CN" altLang="en-US" sz="1400" smtClean="0"/>
              <a:t>包）</a:t>
            </a:r>
            <a:endParaRPr lang="zh-CN" altLang="en-US" sz="1400"/>
          </a:p>
        </p:txBody>
      </p:sp>
      <p:sp>
        <p:nvSpPr>
          <p:cNvPr id="15" name="矩形 14"/>
          <p:cNvSpPr/>
          <p:nvPr/>
        </p:nvSpPr>
        <p:spPr>
          <a:xfrm>
            <a:off x="3059832" y="5698816"/>
            <a:ext cx="1512168" cy="538495"/>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（数据推送业务）</a:t>
            </a:r>
            <a:r>
              <a:rPr lang="en-US" altLang="zh-CN" sz="1400" smtClean="0"/>
              <a:t>BI </a:t>
            </a:r>
            <a:r>
              <a:rPr lang="zh-CN" altLang="en-US" sz="1400" smtClean="0"/>
              <a:t>服务器节点</a:t>
            </a:r>
            <a:endParaRPr lang="zh-CN" altLang="en-US" sz="1400"/>
          </a:p>
        </p:txBody>
      </p:sp>
      <p:sp>
        <p:nvSpPr>
          <p:cNvPr id="16" name="矩形 15"/>
          <p:cNvSpPr/>
          <p:nvPr/>
        </p:nvSpPr>
        <p:spPr>
          <a:xfrm>
            <a:off x="5292080" y="5698816"/>
            <a:ext cx="1512168" cy="538495"/>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（数据推送业务）第三方业务服务器节点</a:t>
            </a:r>
            <a:endParaRPr lang="zh-CN" altLang="en-US" sz="1400"/>
          </a:p>
        </p:txBody>
      </p:sp>
      <p:sp>
        <p:nvSpPr>
          <p:cNvPr id="17" name="矩形 16"/>
          <p:cNvSpPr/>
          <p:nvPr/>
        </p:nvSpPr>
        <p:spPr>
          <a:xfrm>
            <a:off x="755576" y="5564194"/>
            <a:ext cx="914400" cy="673118"/>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400" smtClean="0"/>
              <a:t>BI</a:t>
            </a:r>
            <a:r>
              <a:rPr lang="zh-CN" altLang="en-US" sz="1400" smtClean="0"/>
              <a:t>任务调度中心</a:t>
            </a:r>
            <a:r>
              <a:rPr lang="en-US" altLang="zh-CN" sz="1400" smtClean="0"/>
              <a:t>(TCC)</a:t>
            </a:r>
            <a:endParaRPr lang="zh-CN" altLang="en-US" sz="1400"/>
          </a:p>
        </p:txBody>
      </p:sp>
      <p:cxnSp>
        <p:nvCxnSpPr>
          <p:cNvPr id="18" name="直接箭头连接符 17"/>
          <p:cNvCxnSpPr>
            <a:stCxn id="10" idx="0"/>
            <a:endCxn id="13" idx="2"/>
          </p:cNvCxnSpPr>
          <p:nvPr/>
        </p:nvCxnSpPr>
        <p:spPr>
          <a:xfrm flipV="1">
            <a:off x="4788024" y="1519223"/>
            <a:ext cx="0" cy="3470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右大括号 18"/>
          <p:cNvSpPr/>
          <p:nvPr/>
        </p:nvSpPr>
        <p:spPr>
          <a:xfrm>
            <a:off x="2411760" y="1606884"/>
            <a:ext cx="216024" cy="1750107"/>
          </a:xfrm>
          <a:prstGeom prst="rightBrace">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左大括号 19"/>
          <p:cNvSpPr/>
          <p:nvPr/>
        </p:nvSpPr>
        <p:spPr>
          <a:xfrm>
            <a:off x="6588224" y="1842810"/>
            <a:ext cx="288032" cy="1298157"/>
          </a:xfrm>
          <a:prstGeom prst="leftBrace">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右箭头 20"/>
          <p:cNvSpPr/>
          <p:nvPr/>
        </p:nvSpPr>
        <p:spPr>
          <a:xfrm>
            <a:off x="2843808" y="2221890"/>
            <a:ext cx="792088" cy="323590"/>
          </a:xfrm>
          <a:prstGeom prst="rightArrow">
            <a:avLst/>
          </a:prstGeom>
          <a:solidFill>
            <a:schemeClr val="accent1">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7020272" y="1442294"/>
            <a:ext cx="1224136" cy="423103"/>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文件（</a:t>
            </a:r>
            <a:r>
              <a:rPr lang="en-US" altLang="zh-CN" sz="1400" smtClean="0"/>
              <a:t>TEXT</a:t>
            </a:r>
            <a:r>
              <a:rPr lang="zh-CN" altLang="en-US" sz="1400" smtClean="0"/>
              <a:t>，</a:t>
            </a:r>
            <a:r>
              <a:rPr lang="en-US" altLang="zh-CN" sz="1400" smtClean="0"/>
              <a:t>CSV</a:t>
            </a:r>
            <a:r>
              <a:rPr lang="zh-CN" altLang="en-US" sz="1400" smtClean="0"/>
              <a:t>等）</a:t>
            </a:r>
            <a:endParaRPr lang="zh-CN" altLang="en-US" sz="1400"/>
          </a:p>
        </p:txBody>
      </p:sp>
      <p:sp>
        <p:nvSpPr>
          <p:cNvPr id="23" name="右箭头 22"/>
          <p:cNvSpPr/>
          <p:nvPr/>
        </p:nvSpPr>
        <p:spPr>
          <a:xfrm>
            <a:off x="5940152" y="2296998"/>
            <a:ext cx="576064" cy="288480"/>
          </a:xfrm>
          <a:prstGeom prst="rightArrow">
            <a:avLst/>
          </a:prstGeom>
          <a:solidFill>
            <a:schemeClr val="accent1">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TextBox 23"/>
          <p:cNvSpPr txBox="1"/>
          <p:nvPr/>
        </p:nvSpPr>
        <p:spPr>
          <a:xfrm>
            <a:off x="2876133" y="1808816"/>
            <a:ext cx="543739" cy="307777"/>
          </a:xfrm>
          <a:prstGeom prst="rect">
            <a:avLst/>
          </a:prstGeom>
          <a:noFill/>
        </p:spPr>
        <p:txBody>
          <a:bodyPr wrap="square" rtlCol="0">
            <a:spAutoFit/>
          </a:bodyPr>
          <a:lstStyle/>
          <a:p>
            <a:r>
              <a:rPr lang="zh-CN" altLang="en-US" sz="1400" smtClean="0"/>
              <a:t>提取</a:t>
            </a:r>
          </a:p>
        </p:txBody>
      </p:sp>
      <p:sp>
        <p:nvSpPr>
          <p:cNvPr id="25" name="TextBox 24"/>
          <p:cNvSpPr txBox="1"/>
          <p:nvPr/>
        </p:nvSpPr>
        <p:spPr>
          <a:xfrm>
            <a:off x="5940152" y="1864896"/>
            <a:ext cx="543739" cy="307777"/>
          </a:xfrm>
          <a:prstGeom prst="rect">
            <a:avLst/>
          </a:prstGeom>
          <a:noFill/>
        </p:spPr>
        <p:txBody>
          <a:bodyPr wrap="square" rtlCol="0">
            <a:spAutoFit/>
          </a:bodyPr>
          <a:lstStyle/>
          <a:p>
            <a:r>
              <a:rPr lang="zh-CN" altLang="en-US" sz="1400" smtClean="0"/>
              <a:t>加载</a:t>
            </a:r>
          </a:p>
        </p:txBody>
      </p:sp>
      <p:sp>
        <p:nvSpPr>
          <p:cNvPr id="26" name="TextBox 25"/>
          <p:cNvSpPr txBox="1"/>
          <p:nvPr/>
        </p:nvSpPr>
        <p:spPr>
          <a:xfrm>
            <a:off x="827584" y="3597102"/>
            <a:ext cx="877163" cy="369332"/>
          </a:xfrm>
          <a:prstGeom prst="rect">
            <a:avLst/>
          </a:prstGeom>
          <a:noFill/>
        </p:spPr>
        <p:txBody>
          <a:bodyPr wrap="square" rtlCol="0">
            <a:spAutoFit/>
          </a:bodyPr>
          <a:lstStyle/>
          <a:p>
            <a:r>
              <a:rPr lang="zh-CN" altLang="en-US" smtClean="0"/>
              <a:t>数据源</a:t>
            </a:r>
            <a:endParaRPr lang="zh-CN" altLang="en-US"/>
          </a:p>
        </p:txBody>
      </p:sp>
      <p:sp>
        <p:nvSpPr>
          <p:cNvPr id="27" name="TextBox 26"/>
          <p:cNvSpPr txBox="1"/>
          <p:nvPr/>
        </p:nvSpPr>
        <p:spPr>
          <a:xfrm>
            <a:off x="7092280" y="3597102"/>
            <a:ext cx="877163" cy="369332"/>
          </a:xfrm>
          <a:prstGeom prst="rect">
            <a:avLst/>
          </a:prstGeom>
          <a:noFill/>
        </p:spPr>
        <p:txBody>
          <a:bodyPr wrap="square" rtlCol="0">
            <a:spAutoFit/>
          </a:bodyPr>
          <a:lstStyle/>
          <a:p>
            <a:r>
              <a:rPr lang="zh-CN" altLang="en-US" smtClean="0"/>
              <a:t>目的地</a:t>
            </a:r>
            <a:endParaRPr lang="zh-CN" altLang="en-US"/>
          </a:p>
        </p:txBody>
      </p:sp>
      <p:cxnSp>
        <p:nvCxnSpPr>
          <p:cNvPr id="28" name="直接箭头连接符 27"/>
          <p:cNvCxnSpPr/>
          <p:nvPr/>
        </p:nvCxnSpPr>
        <p:spPr>
          <a:xfrm>
            <a:off x="4788024" y="3682593"/>
            <a:ext cx="0" cy="538495"/>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60032" y="3737104"/>
            <a:ext cx="543739" cy="307777"/>
          </a:xfrm>
          <a:prstGeom prst="rect">
            <a:avLst/>
          </a:prstGeom>
          <a:noFill/>
        </p:spPr>
        <p:txBody>
          <a:bodyPr wrap="square" rtlCol="0">
            <a:spAutoFit/>
          </a:bodyPr>
          <a:lstStyle/>
          <a:p>
            <a:r>
              <a:rPr lang="zh-CN" altLang="en-US" sz="1400" smtClean="0"/>
              <a:t>生成</a:t>
            </a:r>
            <a:endParaRPr lang="zh-CN" altLang="en-US" sz="1400"/>
          </a:p>
        </p:txBody>
      </p:sp>
      <p:sp>
        <p:nvSpPr>
          <p:cNvPr id="30" name="右大括号 29"/>
          <p:cNvSpPr/>
          <p:nvPr/>
        </p:nvSpPr>
        <p:spPr>
          <a:xfrm rot="16200000">
            <a:off x="4720712" y="4657832"/>
            <a:ext cx="134624" cy="1728192"/>
          </a:xfrm>
          <a:prstGeom prst="rightBrace">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cxnSp>
        <p:nvCxnSpPr>
          <p:cNvPr id="31" name="直接箭头连接符 30"/>
          <p:cNvCxnSpPr/>
          <p:nvPr/>
        </p:nvCxnSpPr>
        <p:spPr>
          <a:xfrm>
            <a:off x="4788024" y="4969345"/>
            <a:ext cx="0" cy="403871"/>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932040" y="5033248"/>
            <a:ext cx="723275" cy="307777"/>
          </a:xfrm>
          <a:prstGeom prst="rect">
            <a:avLst/>
          </a:prstGeom>
          <a:noFill/>
        </p:spPr>
        <p:txBody>
          <a:bodyPr wrap="square" rtlCol="0">
            <a:spAutoFit/>
          </a:bodyPr>
          <a:lstStyle/>
          <a:p>
            <a:r>
              <a:rPr lang="zh-CN" altLang="en-US" sz="1400" smtClean="0"/>
              <a:t>部署到</a:t>
            </a:r>
            <a:endParaRPr lang="zh-CN" altLang="en-US" sz="1400"/>
          </a:p>
        </p:txBody>
      </p:sp>
      <p:cxnSp>
        <p:nvCxnSpPr>
          <p:cNvPr id="33" name="直接箭头连接符 32"/>
          <p:cNvCxnSpPr/>
          <p:nvPr/>
        </p:nvCxnSpPr>
        <p:spPr>
          <a:xfrm>
            <a:off x="1763688" y="5877272"/>
            <a:ext cx="1224136"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051720" y="5537304"/>
            <a:ext cx="543739" cy="307777"/>
          </a:xfrm>
          <a:prstGeom prst="rect">
            <a:avLst/>
          </a:prstGeom>
          <a:noFill/>
        </p:spPr>
        <p:txBody>
          <a:bodyPr wrap="square" rtlCol="0">
            <a:spAutoFit/>
          </a:bodyPr>
          <a:lstStyle/>
          <a:p>
            <a:r>
              <a:rPr lang="zh-CN" altLang="en-US" sz="1400" smtClean="0"/>
              <a:t>调度</a:t>
            </a:r>
            <a:endParaRPr lang="zh-CN" altLang="en-US" sz="1400"/>
          </a:p>
        </p:txBody>
      </p:sp>
      <p:cxnSp>
        <p:nvCxnSpPr>
          <p:cNvPr id="35" name="直接连接符 34"/>
          <p:cNvCxnSpPr/>
          <p:nvPr/>
        </p:nvCxnSpPr>
        <p:spPr>
          <a:xfrm>
            <a:off x="251520" y="4077072"/>
            <a:ext cx="8496944" cy="0"/>
          </a:xfrm>
          <a:prstGeom prst="line">
            <a:avLst/>
          </a:prstGeom>
          <a:ln w="25400">
            <a:solidFill>
              <a:srgbClr val="3333FF"/>
            </a:solidFill>
            <a:prstDash val="dash"/>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2"/>
          <p:cNvPicPr>
            <a:picLocks noChangeAspect="1" noChangeArrowheads="1"/>
          </p:cNvPicPr>
          <p:nvPr/>
        </p:nvPicPr>
        <p:blipFill>
          <a:blip r:embed="rId2" cstate="print"/>
          <a:srcRect/>
          <a:stretch>
            <a:fillRect/>
          </a:stretch>
        </p:blipFill>
        <p:spPr bwMode="auto">
          <a:xfrm>
            <a:off x="5577033" y="-1"/>
            <a:ext cx="3300288" cy="2780929"/>
          </a:xfrm>
          <a:prstGeom prst="rect">
            <a:avLst/>
          </a:prstGeom>
          <a:noFill/>
          <a:ln w="9525">
            <a:noFill/>
            <a:miter lim="800000"/>
            <a:headEnd/>
            <a:tailEnd/>
          </a:ln>
        </p:spPr>
      </p:pic>
      <p:sp>
        <p:nvSpPr>
          <p:cNvPr id="122" name="矩形 121"/>
          <p:cNvSpPr/>
          <p:nvPr/>
        </p:nvSpPr>
        <p:spPr>
          <a:xfrm>
            <a:off x="3347864" y="1196752"/>
            <a:ext cx="1296144" cy="3384376"/>
          </a:xfrm>
          <a:prstGeom prst="rect">
            <a:avLst/>
          </a:prstGeom>
          <a:solidFill>
            <a:schemeClr val="accent5">
              <a:lumMod val="40000"/>
              <a:lumOff val="60000"/>
              <a:alpha val="32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zh-CN" altLang="en-US" sz="1400" b="1" smtClean="0">
                <a:solidFill>
                  <a:prstClr val="black"/>
                </a:solidFill>
              </a:rPr>
              <a:t>客户端数据收集服务</a:t>
            </a:r>
            <a:endParaRPr lang="zh-CN" altLang="en-US" sz="1400" b="1" dirty="0" smtClean="0">
              <a:solidFill>
                <a:prstClr val="black"/>
              </a:solidFill>
            </a:endParaRPr>
          </a:p>
        </p:txBody>
      </p:sp>
      <p:sp>
        <p:nvSpPr>
          <p:cNvPr id="112" name="矩形 111"/>
          <p:cNvSpPr/>
          <p:nvPr/>
        </p:nvSpPr>
        <p:spPr>
          <a:xfrm>
            <a:off x="827584" y="1196752"/>
            <a:ext cx="1512168" cy="3312368"/>
          </a:xfrm>
          <a:prstGeom prst="rect">
            <a:avLst/>
          </a:prstGeom>
          <a:solidFill>
            <a:schemeClr val="accent5">
              <a:lumMod val="40000"/>
              <a:lumOff val="60000"/>
              <a:alpha val="32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zh-CN" altLang="en-US" sz="1400" b="1" smtClean="0">
                <a:solidFill>
                  <a:prstClr val="black"/>
                </a:solidFill>
              </a:rPr>
              <a:t>客户端信息</a:t>
            </a:r>
            <a:endParaRPr lang="zh-CN" altLang="en-US" sz="1400" b="1" dirty="0" smtClean="0">
              <a:solidFill>
                <a:prstClr val="black"/>
              </a:solidFill>
            </a:endParaRPr>
          </a:p>
        </p:txBody>
      </p:sp>
      <p:sp>
        <p:nvSpPr>
          <p:cNvPr id="121" name="矩形 120"/>
          <p:cNvSpPr/>
          <p:nvPr/>
        </p:nvSpPr>
        <p:spPr>
          <a:xfrm>
            <a:off x="827584" y="5013176"/>
            <a:ext cx="1512168" cy="1224136"/>
          </a:xfrm>
          <a:prstGeom prst="rect">
            <a:avLst/>
          </a:prstGeom>
          <a:solidFill>
            <a:schemeClr val="accent2">
              <a:lumMod val="40000"/>
              <a:lumOff val="60000"/>
              <a:alpha val="27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zh-CN" altLang="en-US" sz="1400" b="1" smtClean="0">
                <a:solidFill>
                  <a:prstClr val="black"/>
                </a:solidFill>
              </a:rPr>
              <a:t>服务端信息</a:t>
            </a:r>
            <a:endParaRPr lang="zh-CN" altLang="en-US" sz="1400" b="1" dirty="0" smtClean="0">
              <a:solidFill>
                <a:prstClr val="black"/>
              </a:solidFill>
            </a:endParaRPr>
          </a:p>
        </p:txBody>
      </p:sp>
      <p:sp>
        <p:nvSpPr>
          <p:cNvPr id="90" name="TextBox 89"/>
          <p:cNvSpPr txBox="1"/>
          <p:nvPr/>
        </p:nvSpPr>
        <p:spPr>
          <a:xfrm>
            <a:off x="0" y="0"/>
            <a:ext cx="3656770" cy="461665"/>
          </a:xfrm>
          <a:prstGeom prst="rect">
            <a:avLst/>
          </a:prstGeom>
          <a:noFill/>
        </p:spPr>
        <p:txBody>
          <a:bodyPr wrap="none" rtlCol="0">
            <a:spAutoFit/>
          </a:bodyPr>
          <a:lstStyle/>
          <a:p>
            <a:r>
              <a:rPr lang="zh-CN" altLang="en-US" sz="2400" b="1" smtClean="0">
                <a:solidFill>
                  <a:srgbClr val="C00000"/>
                </a:solidFill>
              </a:rPr>
              <a:t>信息采集 及数据共享系统</a:t>
            </a:r>
            <a:endParaRPr lang="zh-CN" altLang="en-US" sz="2400" b="1">
              <a:solidFill>
                <a:srgbClr val="C00000"/>
              </a:solidFill>
            </a:endParaRPr>
          </a:p>
        </p:txBody>
      </p:sp>
      <p:grpSp>
        <p:nvGrpSpPr>
          <p:cNvPr id="2" name="组合 102"/>
          <p:cNvGrpSpPr/>
          <p:nvPr/>
        </p:nvGrpSpPr>
        <p:grpSpPr>
          <a:xfrm>
            <a:off x="1043608" y="1628800"/>
            <a:ext cx="1082348" cy="1404251"/>
            <a:chOff x="323528" y="1484784"/>
            <a:chExt cx="1082348" cy="1475527"/>
          </a:xfrm>
        </p:grpSpPr>
        <p:sp>
          <p:nvSpPr>
            <p:cNvPr id="30" name="TextBox 29"/>
            <p:cNvSpPr txBox="1"/>
            <p:nvPr/>
          </p:nvSpPr>
          <p:spPr>
            <a:xfrm>
              <a:off x="323528" y="2636912"/>
              <a:ext cx="1082348" cy="323399"/>
            </a:xfrm>
            <a:prstGeom prst="rect">
              <a:avLst/>
            </a:prstGeom>
            <a:noFill/>
          </p:spPr>
          <p:txBody>
            <a:bodyPr wrap="none" rtlCol="0">
              <a:spAutoFit/>
            </a:bodyPr>
            <a:lstStyle/>
            <a:p>
              <a:r>
                <a:rPr lang="zh-CN" altLang="en-US" sz="1400" smtClean="0">
                  <a:solidFill>
                    <a:prstClr val="black"/>
                  </a:solidFill>
                </a:rPr>
                <a:t>应用客户端</a:t>
              </a:r>
              <a:endParaRPr lang="zh-CN" altLang="en-US" sz="1400">
                <a:solidFill>
                  <a:prstClr val="black"/>
                </a:solidFill>
              </a:endParaRPr>
            </a:p>
          </p:txBody>
        </p:sp>
        <p:pic>
          <p:nvPicPr>
            <p:cNvPr id="15361" name="Picture 1"/>
            <p:cNvPicPr>
              <a:picLocks noChangeAspect="1" noChangeArrowheads="1"/>
            </p:cNvPicPr>
            <p:nvPr/>
          </p:nvPicPr>
          <p:blipFill>
            <a:blip r:embed="rId3" cstate="print"/>
            <a:srcRect/>
            <a:stretch>
              <a:fillRect/>
            </a:stretch>
          </p:blipFill>
          <p:spPr bwMode="auto">
            <a:xfrm>
              <a:off x="467544" y="1484784"/>
              <a:ext cx="841455" cy="1152128"/>
            </a:xfrm>
            <a:prstGeom prst="rect">
              <a:avLst/>
            </a:prstGeom>
            <a:noFill/>
            <a:ln w="9525">
              <a:noFill/>
              <a:miter lim="800000"/>
              <a:headEnd/>
              <a:tailEnd/>
            </a:ln>
          </p:spPr>
        </p:pic>
      </p:grpSp>
      <p:sp>
        <p:nvSpPr>
          <p:cNvPr id="75" name="矩形 74"/>
          <p:cNvSpPr/>
          <p:nvPr/>
        </p:nvSpPr>
        <p:spPr>
          <a:xfrm>
            <a:off x="971600" y="5373216"/>
            <a:ext cx="1224136" cy="720080"/>
          </a:xfrm>
          <a:prstGeom prst="rect">
            <a:avLst/>
          </a:prstGeom>
          <a:solidFill>
            <a:schemeClr val="bg2">
              <a:lumMod val="7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应用服务器（服务端日志）</a:t>
            </a:r>
            <a:endParaRPr lang="zh-CN" altLang="en-US" sz="1200" dirty="0" smtClean="0">
              <a:solidFill>
                <a:prstClr val="black"/>
              </a:solidFill>
            </a:endParaRPr>
          </a:p>
        </p:txBody>
      </p:sp>
      <p:sp>
        <p:nvSpPr>
          <p:cNvPr id="82" name="矩形 81"/>
          <p:cNvSpPr/>
          <p:nvPr/>
        </p:nvSpPr>
        <p:spPr>
          <a:xfrm>
            <a:off x="1043608" y="3789040"/>
            <a:ext cx="1008112" cy="576064"/>
          </a:xfrm>
          <a:prstGeom prst="rect">
            <a:avLst/>
          </a:prstGeom>
          <a:solidFill>
            <a:schemeClr val="bg2">
              <a:lumMod val="7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浏览器</a:t>
            </a:r>
            <a:endParaRPr lang="en-US" altLang="zh-CN" sz="1200" smtClean="0">
              <a:solidFill>
                <a:prstClr val="black"/>
              </a:solidFill>
            </a:endParaRPr>
          </a:p>
        </p:txBody>
      </p:sp>
      <p:sp>
        <p:nvSpPr>
          <p:cNvPr id="91" name="矩形 90"/>
          <p:cNvSpPr/>
          <p:nvPr/>
        </p:nvSpPr>
        <p:spPr>
          <a:xfrm>
            <a:off x="3491880" y="1772816"/>
            <a:ext cx="1008112" cy="648072"/>
          </a:xfrm>
          <a:prstGeom prst="rect">
            <a:avLst/>
          </a:prstGeom>
          <a:solidFill>
            <a:schemeClr val="bg2">
              <a:lumMod val="7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black"/>
                </a:solidFill>
              </a:rPr>
              <a:t>SDK</a:t>
            </a:r>
            <a:r>
              <a:rPr lang="zh-CN" altLang="en-US" sz="1200" smtClean="0">
                <a:solidFill>
                  <a:prstClr val="black"/>
                </a:solidFill>
              </a:rPr>
              <a:t>日志信息存储系统（集群）</a:t>
            </a:r>
            <a:endParaRPr lang="zh-CN" altLang="en-US" sz="1200" dirty="0" smtClean="0">
              <a:solidFill>
                <a:prstClr val="black"/>
              </a:solidFill>
            </a:endParaRPr>
          </a:p>
        </p:txBody>
      </p:sp>
      <p:sp>
        <p:nvSpPr>
          <p:cNvPr id="93" name="矩形 92"/>
          <p:cNvSpPr/>
          <p:nvPr/>
        </p:nvSpPr>
        <p:spPr>
          <a:xfrm>
            <a:off x="3491880" y="5445224"/>
            <a:ext cx="936104" cy="576064"/>
          </a:xfrm>
          <a:prstGeom prst="rect">
            <a:avLst/>
          </a:prstGeom>
          <a:solidFill>
            <a:schemeClr val="bg2">
              <a:lumMod val="7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文件服务服务器（主备）</a:t>
            </a:r>
            <a:endParaRPr lang="zh-CN" altLang="en-US" sz="1200" dirty="0" smtClean="0">
              <a:solidFill>
                <a:prstClr val="black"/>
              </a:solidFill>
            </a:endParaRPr>
          </a:p>
        </p:txBody>
      </p:sp>
      <p:sp>
        <p:nvSpPr>
          <p:cNvPr id="98" name="矩形 97"/>
          <p:cNvSpPr/>
          <p:nvPr/>
        </p:nvSpPr>
        <p:spPr>
          <a:xfrm>
            <a:off x="3491880" y="3645024"/>
            <a:ext cx="1080120" cy="792088"/>
          </a:xfrm>
          <a:prstGeom prst="rect">
            <a:avLst/>
          </a:prstGeom>
          <a:solidFill>
            <a:schemeClr val="bg2">
              <a:lumMod val="7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black"/>
                </a:solidFill>
              </a:rPr>
              <a:t>Web</a:t>
            </a:r>
            <a:r>
              <a:rPr lang="zh-CN" altLang="en-US" sz="1200" smtClean="0">
                <a:solidFill>
                  <a:prstClr val="black"/>
                </a:solidFill>
              </a:rPr>
              <a:t>网站信息收集服务器（</a:t>
            </a:r>
            <a:r>
              <a:rPr lang="en-US" altLang="zh-CN" sz="1200" smtClean="0">
                <a:solidFill>
                  <a:prstClr val="black"/>
                </a:solidFill>
              </a:rPr>
              <a:t>Piwik/</a:t>
            </a:r>
            <a:r>
              <a:rPr lang="zh-CN" altLang="en-US" sz="1200" smtClean="0">
                <a:solidFill>
                  <a:prstClr val="black"/>
                </a:solidFill>
              </a:rPr>
              <a:t>自研</a:t>
            </a:r>
            <a:r>
              <a:rPr lang="en-US" altLang="zh-CN" sz="1200" smtClean="0">
                <a:solidFill>
                  <a:prstClr val="black"/>
                </a:solidFill>
              </a:rPr>
              <a:t>) </a:t>
            </a:r>
            <a:r>
              <a:rPr lang="zh-CN" altLang="en-US" sz="1200" smtClean="0">
                <a:solidFill>
                  <a:prstClr val="black"/>
                </a:solidFill>
              </a:rPr>
              <a:t>（集群）</a:t>
            </a:r>
            <a:endParaRPr lang="zh-CN" altLang="en-US" sz="1200" dirty="0" smtClean="0">
              <a:solidFill>
                <a:prstClr val="black"/>
              </a:solidFill>
            </a:endParaRPr>
          </a:p>
        </p:txBody>
      </p:sp>
      <p:sp>
        <p:nvSpPr>
          <p:cNvPr id="109" name="圆柱形 108"/>
          <p:cNvSpPr/>
          <p:nvPr/>
        </p:nvSpPr>
        <p:spPr>
          <a:xfrm>
            <a:off x="6732240" y="3068960"/>
            <a:ext cx="1080120" cy="2016224"/>
          </a:xfrm>
          <a:prstGeom prst="can">
            <a:avLst>
              <a:gd name="adj" fmla="val 42366"/>
            </a:avLst>
          </a:prstGeom>
          <a:solidFill>
            <a:schemeClr val="accent1">
              <a:lumMod val="20000"/>
              <a:lumOff val="8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数据仓库</a:t>
            </a:r>
            <a:r>
              <a:rPr lang="en-US" altLang="zh-CN" sz="1200" smtClean="0">
                <a:solidFill>
                  <a:prstClr val="black"/>
                </a:solidFill>
              </a:rPr>
              <a:t>(Hadoop)</a:t>
            </a:r>
            <a:endParaRPr lang="zh-CN" altLang="en-US" sz="1200" dirty="0" smtClean="0">
              <a:solidFill>
                <a:prstClr val="black"/>
              </a:solidFill>
            </a:endParaRPr>
          </a:p>
        </p:txBody>
      </p:sp>
      <p:sp>
        <p:nvSpPr>
          <p:cNvPr id="118" name="右箭头 117"/>
          <p:cNvSpPr/>
          <p:nvPr/>
        </p:nvSpPr>
        <p:spPr>
          <a:xfrm>
            <a:off x="2483768" y="5589240"/>
            <a:ext cx="576064" cy="216024"/>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prstClr val="black"/>
              </a:solidFill>
            </a:endParaRPr>
          </a:p>
        </p:txBody>
      </p:sp>
      <p:cxnSp>
        <p:nvCxnSpPr>
          <p:cNvPr id="125" name="直接箭头连接符 124"/>
          <p:cNvCxnSpPr/>
          <p:nvPr/>
        </p:nvCxnSpPr>
        <p:spPr>
          <a:xfrm>
            <a:off x="2123728" y="2132856"/>
            <a:ext cx="13681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a:off x="2123728" y="4077072"/>
            <a:ext cx="13681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2555776" y="5301208"/>
            <a:ext cx="436338" cy="307777"/>
          </a:xfrm>
          <a:prstGeom prst="rect">
            <a:avLst/>
          </a:prstGeom>
          <a:noFill/>
        </p:spPr>
        <p:txBody>
          <a:bodyPr wrap="none" rtlCol="0">
            <a:spAutoFit/>
          </a:bodyPr>
          <a:lstStyle/>
          <a:p>
            <a:r>
              <a:rPr lang="en-US" altLang="zh-CN" sz="1400" smtClean="0">
                <a:solidFill>
                  <a:prstClr val="black"/>
                </a:solidFill>
              </a:rPr>
              <a:t>ETL</a:t>
            </a:r>
            <a:endParaRPr lang="zh-CN" altLang="en-US" sz="1400">
              <a:solidFill>
                <a:prstClr val="black"/>
              </a:solidFill>
            </a:endParaRPr>
          </a:p>
        </p:txBody>
      </p:sp>
      <p:sp>
        <p:nvSpPr>
          <p:cNvPr id="136" name="TextBox 135"/>
          <p:cNvSpPr txBox="1"/>
          <p:nvPr/>
        </p:nvSpPr>
        <p:spPr>
          <a:xfrm>
            <a:off x="2339752" y="3717032"/>
            <a:ext cx="1093761" cy="307777"/>
          </a:xfrm>
          <a:prstGeom prst="rect">
            <a:avLst/>
          </a:prstGeom>
          <a:noFill/>
        </p:spPr>
        <p:txBody>
          <a:bodyPr wrap="none" rtlCol="0">
            <a:spAutoFit/>
          </a:bodyPr>
          <a:lstStyle/>
          <a:p>
            <a:r>
              <a:rPr lang="en-US" altLang="zh-CN" sz="1400" smtClean="0">
                <a:solidFill>
                  <a:prstClr val="black"/>
                </a:solidFill>
              </a:rPr>
              <a:t>HTTP/HTTPS</a:t>
            </a:r>
            <a:endParaRPr lang="zh-CN" altLang="en-US" sz="1400">
              <a:solidFill>
                <a:prstClr val="black"/>
              </a:solidFill>
            </a:endParaRPr>
          </a:p>
        </p:txBody>
      </p:sp>
      <p:sp>
        <p:nvSpPr>
          <p:cNvPr id="137" name="TextBox 136"/>
          <p:cNvSpPr txBox="1"/>
          <p:nvPr/>
        </p:nvSpPr>
        <p:spPr>
          <a:xfrm>
            <a:off x="2339752" y="1825079"/>
            <a:ext cx="1093761" cy="307777"/>
          </a:xfrm>
          <a:prstGeom prst="rect">
            <a:avLst/>
          </a:prstGeom>
          <a:noFill/>
        </p:spPr>
        <p:txBody>
          <a:bodyPr wrap="none" rtlCol="0">
            <a:spAutoFit/>
          </a:bodyPr>
          <a:lstStyle/>
          <a:p>
            <a:r>
              <a:rPr lang="en-US" altLang="zh-CN" sz="1400" smtClean="0">
                <a:solidFill>
                  <a:prstClr val="black"/>
                </a:solidFill>
              </a:rPr>
              <a:t>HTTP/HTTPS</a:t>
            </a:r>
            <a:endParaRPr lang="zh-CN" altLang="en-US" sz="1400">
              <a:solidFill>
                <a:prstClr val="black"/>
              </a:solidFill>
            </a:endParaRPr>
          </a:p>
        </p:txBody>
      </p:sp>
      <p:sp>
        <p:nvSpPr>
          <p:cNvPr id="25" name="矩形 24"/>
          <p:cNvSpPr/>
          <p:nvPr/>
        </p:nvSpPr>
        <p:spPr>
          <a:xfrm>
            <a:off x="3347864" y="4941168"/>
            <a:ext cx="1296144" cy="1512168"/>
          </a:xfrm>
          <a:prstGeom prst="rect">
            <a:avLst/>
          </a:prstGeom>
          <a:solidFill>
            <a:schemeClr val="accent5">
              <a:lumMod val="40000"/>
              <a:lumOff val="60000"/>
              <a:alpha val="32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zh-CN" altLang="en-US" sz="1400" b="1" smtClean="0">
                <a:solidFill>
                  <a:prstClr val="black"/>
                </a:solidFill>
              </a:rPr>
              <a:t>服务端数据收集服务</a:t>
            </a:r>
            <a:endParaRPr lang="zh-CN" altLang="en-US" sz="1400" b="1" dirty="0" smtClean="0">
              <a:solidFill>
                <a:prstClr val="black"/>
              </a:solidFill>
            </a:endParaRPr>
          </a:p>
        </p:txBody>
      </p:sp>
      <p:sp>
        <p:nvSpPr>
          <p:cNvPr id="27" name="矩形 26"/>
          <p:cNvSpPr/>
          <p:nvPr/>
        </p:nvSpPr>
        <p:spPr>
          <a:xfrm>
            <a:off x="5508104" y="2420888"/>
            <a:ext cx="648072" cy="3528392"/>
          </a:xfrm>
          <a:prstGeom prst="rect">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schemeClr val="tx1"/>
                </a:solidFill>
              </a:rPr>
              <a:t> </a:t>
            </a:r>
            <a:r>
              <a:rPr lang="zh-CN" altLang="en-US" sz="1200" smtClean="0">
                <a:solidFill>
                  <a:schemeClr val="tx1"/>
                </a:solidFill>
              </a:rPr>
              <a:t>数据共享服务（</a:t>
            </a:r>
            <a:r>
              <a:rPr lang="en-US" altLang="zh-CN" sz="1200" smtClean="0">
                <a:solidFill>
                  <a:schemeClr val="tx1"/>
                </a:solidFill>
              </a:rPr>
              <a:t>MFS)</a:t>
            </a:r>
            <a:endParaRPr lang="zh-CN" altLang="en-US" sz="1200" dirty="0" smtClean="0">
              <a:solidFill>
                <a:schemeClr val="tx1"/>
              </a:solidFill>
            </a:endParaRPr>
          </a:p>
        </p:txBody>
      </p:sp>
      <p:sp>
        <p:nvSpPr>
          <p:cNvPr id="28" name="右箭头 27"/>
          <p:cNvSpPr/>
          <p:nvPr/>
        </p:nvSpPr>
        <p:spPr>
          <a:xfrm>
            <a:off x="4716016" y="2852936"/>
            <a:ext cx="720080" cy="288032"/>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schemeClr val="tx1"/>
              </a:solidFill>
            </a:endParaRPr>
          </a:p>
        </p:txBody>
      </p:sp>
      <p:cxnSp>
        <p:nvCxnSpPr>
          <p:cNvPr id="31" name="直接箭头连接符 30"/>
          <p:cNvCxnSpPr/>
          <p:nvPr/>
        </p:nvCxnSpPr>
        <p:spPr>
          <a:xfrm>
            <a:off x="4427984" y="5733256"/>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右箭头 31"/>
          <p:cNvSpPr/>
          <p:nvPr/>
        </p:nvSpPr>
        <p:spPr>
          <a:xfrm>
            <a:off x="6228184" y="3789040"/>
            <a:ext cx="432048" cy="288032"/>
          </a:xfrm>
          <a:prstGeom prst="rightArrow">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smtClean="0">
              <a:solidFill>
                <a:schemeClr val="tx1"/>
              </a:solidFill>
            </a:endParaRPr>
          </a:p>
        </p:txBody>
      </p:sp>
      <p:sp>
        <p:nvSpPr>
          <p:cNvPr id="33" name="TextBox 32"/>
          <p:cNvSpPr txBox="1"/>
          <p:nvPr/>
        </p:nvSpPr>
        <p:spPr>
          <a:xfrm>
            <a:off x="6156176" y="3429000"/>
            <a:ext cx="436338" cy="307777"/>
          </a:xfrm>
          <a:prstGeom prst="rect">
            <a:avLst/>
          </a:prstGeom>
          <a:noFill/>
        </p:spPr>
        <p:txBody>
          <a:bodyPr wrap="none" rtlCol="0">
            <a:spAutoFit/>
          </a:bodyPr>
          <a:lstStyle/>
          <a:p>
            <a:r>
              <a:rPr lang="en-US" altLang="zh-CN" sz="1400" smtClean="0"/>
              <a:t>ETL</a:t>
            </a:r>
            <a:endParaRPr lang="zh-CN" altLang="en-US" sz="1400"/>
          </a:p>
        </p:txBody>
      </p:sp>
      <p:sp>
        <p:nvSpPr>
          <p:cNvPr id="34" name="TextBox 33"/>
          <p:cNvSpPr txBox="1"/>
          <p:nvPr/>
        </p:nvSpPr>
        <p:spPr>
          <a:xfrm>
            <a:off x="4788024" y="2636912"/>
            <a:ext cx="436338" cy="307777"/>
          </a:xfrm>
          <a:prstGeom prst="rect">
            <a:avLst/>
          </a:prstGeom>
          <a:noFill/>
        </p:spPr>
        <p:txBody>
          <a:bodyPr wrap="none" rtlCol="0">
            <a:spAutoFit/>
          </a:bodyPr>
          <a:lstStyle/>
          <a:p>
            <a:r>
              <a:rPr lang="en-US" altLang="zh-CN" sz="1400" smtClean="0"/>
              <a:t>ETL</a:t>
            </a:r>
            <a:endParaRPr lang="zh-CN" altLang="en-US" sz="1400"/>
          </a:p>
        </p:txBody>
      </p:sp>
      <p:sp>
        <p:nvSpPr>
          <p:cNvPr id="35" name="TextBox 34"/>
          <p:cNvSpPr txBox="1"/>
          <p:nvPr/>
        </p:nvSpPr>
        <p:spPr>
          <a:xfrm>
            <a:off x="4644008" y="5373216"/>
            <a:ext cx="902811" cy="307777"/>
          </a:xfrm>
          <a:prstGeom prst="rect">
            <a:avLst/>
          </a:prstGeom>
          <a:noFill/>
        </p:spPr>
        <p:txBody>
          <a:bodyPr wrap="none" rtlCol="0">
            <a:spAutoFit/>
          </a:bodyPr>
          <a:lstStyle/>
          <a:p>
            <a:r>
              <a:rPr lang="zh-CN" altLang="en-US" sz="1400" smtClean="0"/>
              <a:t>直接存放</a:t>
            </a:r>
            <a:endParaRPr lang="zh-CN" altLang="en-US" sz="1400"/>
          </a:p>
        </p:txBody>
      </p:sp>
      <p:cxnSp>
        <p:nvCxnSpPr>
          <p:cNvPr id="37" name="直接连接符 36"/>
          <p:cNvCxnSpPr/>
          <p:nvPr/>
        </p:nvCxnSpPr>
        <p:spPr>
          <a:xfrm>
            <a:off x="2843808" y="620688"/>
            <a:ext cx="0" cy="5688632"/>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331640" y="620688"/>
            <a:ext cx="877163" cy="369332"/>
          </a:xfrm>
          <a:prstGeom prst="rect">
            <a:avLst/>
          </a:prstGeom>
          <a:noFill/>
        </p:spPr>
        <p:txBody>
          <a:bodyPr wrap="none" rtlCol="0">
            <a:spAutoFit/>
          </a:bodyPr>
          <a:lstStyle/>
          <a:p>
            <a:r>
              <a:rPr lang="zh-CN" altLang="en-US" b="1" smtClean="0">
                <a:solidFill>
                  <a:srgbClr val="3333FF"/>
                </a:solidFill>
              </a:rPr>
              <a:t>业务侧</a:t>
            </a:r>
            <a:endParaRPr lang="zh-CN" altLang="en-US" b="1">
              <a:solidFill>
                <a:srgbClr val="3333FF"/>
              </a:solidFill>
            </a:endParaRPr>
          </a:p>
        </p:txBody>
      </p:sp>
      <p:sp>
        <p:nvSpPr>
          <p:cNvPr id="40" name="TextBox 39"/>
          <p:cNvSpPr txBox="1"/>
          <p:nvPr/>
        </p:nvSpPr>
        <p:spPr>
          <a:xfrm>
            <a:off x="3635896" y="620688"/>
            <a:ext cx="607859" cy="369332"/>
          </a:xfrm>
          <a:prstGeom prst="rect">
            <a:avLst/>
          </a:prstGeom>
          <a:noFill/>
        </p:spPr>
        <p:txBody>
          <a:bodyPr wrap="none" rtlCol="0">
            <a:spAutoFit/>
          </a:bodyPr>
          <a:lstStyle/>
          <a:p>
            <a:r>
              <a:rPr lang="en-US" altLang="zh-CN" b="1" smtClean="0">
                <a:solidFill>
                  <a:srgbClr val="3333FF"/>
                </a:solidFill>
              </a:rPr>
              <a:t>BI</a:t>
            </a:r>
            <a:r>
              <a:rPr lang="zh-CN" altLang="en-US" b="1" smtClean="0">
                <a:solidFill>
                  <a:srgbClr val="3333FF"/>
                </a:solidFill>
              </a:rPr>
              <a:t>侧</a:t>
            </a:r>
            <a:endParaRPr lang="zh-CN" altLang="en-US" b="1">
              <a:solidFill>
                <a:srgbClr val="3333FF"/>
              </a:solidFill>
            </a:endParaRPr>
          </a:p>
        </p:txBody>
      </p:sp>
      <p:sp>
        <p:nvSpPr>
          <p:cNvPr id="41" name="TextBox 40"/>
          <p:cNvSpPr txBox="1"/>
          <p:nvPr/>
        </p:nvSpPr>
        <p:spPr>
          <a:xfrm>
            <a:off x="1043608" y="3140968"/>
            <a:ext cx="1104790" cy="276999"/>
          </a:xfrm>
          <a:prstGeom prst="rect">
            <a:avLst/>
          </a:prstGeom>
          <a:noFill/>
        </p:spPr>
        <p:txBody>
          <a:bodyPr wrap="none" rtlCol="0">
            <a:spAutoFit/>
          </a:bodyPr>
          <a:lstStyle/>
          <a:p>
            <a:r>
              <a:rPr lang="en-US" altLang="zh-CN" sz="1200" smtClean="0"/>
              <a:t>(</a:t>
            </a:r>
            <a:r>
              <a:rPr lang="zh-CN" altLang="en-US" sz="1200" smtClean="0"/>
              <a:t>嵌入</a:t>
            </a:r>
            <a:r>
              <a:rPr lang="en-US" altLang="zh-CN" sz="1200" smtClean="0"/>
              <a:t>JS</a:t>
            </a:r>
            <a:r>
              <a:rPr lang="zh-CN" altLang="en-US" sz="1200" smtClean="0"/>
              <a:t>或</a:t>
            </a:r>
            <a:r>
              <a:rPr lang="en-US" altLang="zh-CN" sz="1200" smtClean="0"/>
              <a:t>SDK)</a:t>
            </a:r>
            <a:endParaRPr lang="zh-CN" altLang="en-US" sz="1200"/>
          </a:p>
        </p:txBody>
      </p:sp>
      <p:cxnSp>
        <p:nvCxnSpPr>
          <p:cNvPr id="46" name="直接箭头连接符 45"/>
          <p:cNvCxnSpPr/>
          <p:nvPr/>
        </p:nvCxnSpPr>
        <p:spPr>
          <a:xfrm flipV="1">
            <a:off x="5868144" y="1844824"/>
            <a:ext cx="720080" cy="72008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0" name="圆角矩形标注 49"/>
          <p:cNvSpPr/>
          <p:nvPr/>
        </p:nvSpPr>
        <p:spPr>
          <a:xfrm>
            <a:off x="6804248" y="5589240"/>
            <a:ext cx="1872208" cy="1080120"/>
          </a:xfrm>
          <a:prstGeom prst="wedgeRoundRectCallout">
            <a:avLst>
              <a:gd name="adj1" fmla="val -94782"/>
              <a:gd name="adj2" fmla="val -71382"/>
              <a:gd name="adj3" fmla="val 16667"/>
            </a:avLst>
          </a:prstGeom>
          <a:solidFill>
            <a:srgbClr val="FFFF0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schemeClr val="tx1"/>
                </a:solidFill>
              </a:rPr>
              <a:t>提供节点间数据共享能力，是降低数据</a:t>
            </a:r>
            <a:r>
              <a:rPr lang="en-US" altLang="zh-CN" sz="1200" smtClean="0">
                <a:solidFill>
                  <a:schemeClr val="tx1"/>
                </a:solidFill>
              </a:rPr>
              <a:t>I/O</a:t>
            </a:r>
            <a:r>
              <a:rPr lang="zh-CN" altLang="en-US" sz="1200" smtClean="0">
                <a:solidFill>
                  <a:schemeClr val="tx1"/>
                </a:solidFill>
              </a:rPr>
              <a:t>，保证</a:t>
            </a:r>
            <a:r>
              <a:rPr lang="en-US" altLang="zh-CN" sz="1200" smtClean="0">
                <a:solidFill>
                  <a:schemeClr val="tx1"/>
                </a:solidFill>
              </a:rPr>
              <a:t>BI</a:t>
            </a:r>
            <a:r>
              <a:rPr lang="zh-CN" altLang="en-US" sz="1200" smtClean="0">
                <a:solidFill>
                  <a:schemeClr val="tx1"/>
                </a:solidFill>
              </a:rPr>
              <a:t>处理性能的的关键措施之一。功能 集群内部的数据共享也通过该系统实现。</a:t>
            </a:r>
            <a:endParaRPr lang="zh-CN" altLang="en-US" sz="1200" dirty="0" smtClean="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Box 248"/>
          <p:cNvSpPr txBox="1"/>
          <p:nvPr/>
        </p:nvSpPr>
        <p:spPr>
          <a:xfrm>
            <a:off x="0" y="1"/>
            <a:ext cx="4572000" cy="461665"/>
          </a:xfrm>
          <a:prstGeom prst="rect">
            <a:avLst/>
          </a:prstGeom>
          <a:noFill/>
        </p:spPr>
        <p:txBody>
          <a:bodyPr wrap="square" rtlCol="0">
            <a:spAutoFit/>
          </a:bodyPr>
          <a:lstStyle/>
          <a:p>
            <a:r>
              <a:rPr lang="zh-CN" altLang="en-US" sz="2400" b="1" smtClean="0">
                <a:solidFill>
                  <a:srgbClr val="C00000"/>
                </a:solidFill>
              </a:rPr>
              <a:t>数据质量监控系</a:t>
            </a:r>
            <a:r>
              <a:rPr lang="zh-CN" altLang="en-US" sz="2400" b="1" smtClean="0">
                <a:solidFill>
                  <a:srgbClr val="C00000"/>
                </a:solidFill>
              </a:rPr>
              <a:t>统</a:t>
            </a:r>
            <a:endParaRPr lang="zh-CN" altLang="en-US" sz="2400" b="1" dirty="0">
              <a:solidFill>
                <a:srgbClr val="C00000"/>
              </a:solidFill>
            </a:endParaRPr>
          </a:p>
        </p:txBody>
      </p:sp>
      <p:sp>
        <p:nvSpPr>
          <p:cNvPr id="157" name="Rectangle 10"/>
          <p:cNvSpPr>
            <a:spLocks noChangeArrowheads="1"/>
          </p:cNvSpPr>
          <p:nvPr/>
        </p:nvSpPr>
        <p:spPr bwMode="auto">
          <a:xfrm>
            <a:off x="467544" y="4293096"/>
            <a:ext cx="7632848" cy="2232248"/>
          </a:xfrm>
          <a:prstGeom prst="rect">
            <a:avLst/>
          </a:prstGeom>
          <a:noFill/>
          <a:ln w="28575">
            <a:noFill/>
            <a:miter lim="800000"/>
            <a:headEnd/>
            <a:tailEnd/>
          </a:ln>
        </p:spPr>
        <p:txBody>
          <a:bodyPr lIns="80132" tIns="40067" rIns="80132" bIns="40067"/>
          <a:lstStyle/>
          <a:p>
            <a:pPr marL="252413" indent="-252413" defTabSz="671513" eaLnBrk="0" hangingPunct="0">
              <a:lnSpc>
                <a:spcPct val="140000"/>
              </a:lnSpc>
              <a:buFont typeface="Wingdings" pitchFamily="2" charset="2"/>
              <a:buChar char="l"/>
            </a:pPr>
            <a:r>
              <a:rPr lang="zh-CN" altLang="en-US" sz="1200" b="1" smtClean="0">
                <a:solidFill>
                  <a:prstClr val="black"/>
                </a:solidFill>
                <a:latin typeface="宋体"/>
              </a:rPr>
              <a:t>现状</a:t>
            </a:r>
            <a:endParaRPr lang="en-US" altLang="zh-CN" sz="1200" b="1" smtClean="0">
              <a:solidFill>
                <a:prstClr val="black"/>
              </a:solidFill>
              <a:latin typeface="宋体"/>
            </a:endParaRPr>
          </a:p>
          <a:p>
            <a:pPr marL="709613" lvl="1" indent="-252413" defTabSz="671513" eaLnBrk="0" hangingPunct="0">
              <a:lnSpc>
                <a:spcPct val="140000"/>
              </a:lnSpc>
              <a:buFont typeface="Wingdings" pitchFamily="2" charset="2"/>
              <a:buChar char="Ø"/>
            </a:pPr>
            <a:r>
              <a:rPr lang="zh-CN" altLang="en-US" sz="1100" smtClean="0">
                <a:solidFill>
                  <a:prstClr val="black"/>
                </a:solidFill>
                <a:latin typeface="宋体"/>
              </a:rPr>
              <a:t>面向</a:t>
            </a:r>
            <a:r>
              <a:rPr lang="en-US" altLang="zh-CN" sz="1100" smtClean="0">
                <a:solidFill>
                  <a:prstClr val="black"/>
                </a:solidFill>
                <a:latin typeface="宋体"/>
              </a:rPr>
              <a:t>BI</a:t>
            </a:r>
            <a:r>
              <a:rPr lang="zh-CN" altLang="en-US" sz="1100" smtClean="0">
                <a:solidFill>
                  <a:prstClr val="black"/>
                </a:solidFill>
                <a:latin typeface="宋体"/>
              </a:rPr>
              <a:t>内部业务数据开发人员的质量监控系统已初步建成</a:t>
            </a:r>
            <a:endParaRPr lang="en-US" altLang="zh-CN" sz="1100" smtClean="0">
              <a:solidFill>
                <a:prstClr val="black"/>
              </a:solidFill>
              <a:latin typeface="宋体"/>
            </a:endParaRPr>
          </a:p>
          <a:p>
            <a:pPr marL="709613" lvl="1" indent="-252413" defTabSz="671513" eaLnBrk="0" hangingPunct="0">
              <a:lnSpc>
                <a:spcPct val="140000"/>
              </a:lnSpc>
              <a:buFont typeface="Wingdings" pitchFamily="2" charset="2"/>
              <a:buChar char="Ø"/>
            </a:pPr>
            <a:r>
              <a:rPr lang="zh-CN" altLang="en-US" sz="1100" smtClean="0">
                <a:solidFill>
                  <a:prstClr val="black"/>
                </a:solidFill>
                <a:latin typeface="宋体"/>
              </a:rPr>
              <a:t>部分计算任务是否能正常完成、部分最终报表数据是否异常的质量监控已实现</a:t>
            </a:r>
            <a:endParaRPr lang="en-US" altLang="zh-CN" sz="1100" smtClean="0">
              <a:solidFill>
                <a:prstClr val="black"/>
              </a:solidFill>
              <a:latin typeface="宋体"/>
            </a:endParaRPr>
          </a:p>
          <a:p>
            <a:pPr marL="709613" lvl="1" indent="-252413" defTabSz="671513" eaLnBrk="0" hangingPunct="0">
              <a:lnSpc>
                <a:spcPct val="140000"/>
              </a:lnSpc>
              <a:buFont typeface="Wingdings" pitchFamily="2" charset="2"/>
              <a:buChar char="Ø"/>
            </a:pPr>
            <a:r>
              <a:rPr lang="zh-CN" altLang="en-US" sz="1100" smtClean="0">
                <a:solidFill>
                  <a:prstClr val="black"/>
                </a:solidFill>
                <a:latin typeface="宋体"/>
              </a:rPr>
              <a:t>告警渠道目前只支持邮件</a:t>
            </a:r>
            <a:endParaRPr lang="en-US" altLang="zh-CN" sz="1100" smtClean="0">
              <a:solidFill>
                <a:prstClr val="black"/>
              </a:solidFill>
              <a:latin typeface="宋体"/>
            </a:endParaRPr>
          </a:p>
          <a:p>
            <a:pPr marL="252413" indent="-252413" defTabSz="671513" eaLnBrk="0" hangingPunct="0">
              <a:lnSpc>
                <a:spcPct val="140000"/>
              </a:lnSpc>
              <a:buFont typeface="Wingdings" pitchFamily="2" charset="2"/>
              <a:buChar char="l"/>
            </a:pPr>
            <a:r>
              <a:rPr lang="zh-CN" altLang="en-US" sz="1200" b="1" smtClean="0">
                <a:solidFill>
                  <a:prstClr val="black"/>
                </a:solidFill>
                <a:latin typeface="宋体"/>
              </a:rPr>
              <a:t>规划 </a:t>
            </a:r>
            <a:endParaRPr lang="en-US" altLang="zh-CN" sz="1200" b="1" dirty="0" smtClean="0">
              <a:solidFill>
                <a:prstClr val="black"/>
              </a:solidFill>
              <a:latin typeface="宋体"/>
            </a:endParaRPr>
          </a:p>
          <a:p>
            <a:pPr marL="709613" lvl="1" indent="-252413" defTabSz="671513" eaLnBrk="0" hangingPunct="0">
              <a:lnSpc>
                <a:spcPct val="140000"/>
              </a:lnSpc>
              <a:buFont typeface="Wingdings" pitchFamily="2" charset="2"/>
              <a:buChar char="Ø"/>
            </a:pPr>
            <a:r>
              <a:rPr lang="zh-CN" altLang="en-US" sz="1100" smtClean="0">
                <a:solidFill>
                  <a:prstClr val="black"/>
                </a:solidFill>
                <a:latin typeface="宋体"/>
              </a:rPr>
              <a:t>提供简单易用的</a:t>
            </a:r>
            <a:r>
              <a:rPr lang="en-US" altLang="zh-CN" sz="1100" smtClean="0">
                <a:solidFill>
                  <a:prstClr val="black"/>
                </a:solidFill>
                <a:latin typeface="宋体"/>
              </a:rPr>
              <a:t>UI</a:t>
            </a:r>
            <a:r>
              <a:rPr lang="zh-CN" altLang="en-US" sz="1100" smtClean="0">
                <a:solidFill>
                  <a:prstClr val="black"/>
                </a:solidFill>
                <a:latin typeface="宋体"/>
              </a:rPr>
              <a:t>界面，支持运营人员自助监控</a:t>
            </a:r>
            <a:r>
              <a:rPr lang="en-US" altLang="zh-CN" sz="1100" smtClean="0">
                <a:solidFill>
                  <a:prstClr val="black"/>
                </a:solidFill>
                <a:latin typeface="宋体"/>
              </a:rPr>
              <a:t>KPI</a:t>
            </a:r>
            <a:r>
              <a:rPr lang="zh-CN" altLang="en-US" sz="1100" smtClean="0">
                <a:solidFill>
                  <a:prstClr val="black"/>
                </a:solidFill>
                <a:latin typeface="宋体"/>
              </a:rPr>
              <a:t>指标</a:t>
            </a:r>
            <a:endParaRPr lang="en-US" altLang="zh-CN" sz="1100" smtClean="0">
              <a:solidFill>
                <a:prstClr val="black"/>
              </a:solidFill>
              <a:latin typeface="宋体"/>
            </a:endParaRPr>
          </a:p>
          <a:p>
            <a:pPr marL="709613" lvl="1" indent="-252413" defTabSz="671513" eaLnBrk="0" hangingPunct="0">
              <a:lnSpc>
                <a:spcPct val="140000"/>
              </a:lnSpc>
              <a:buFont typeface="Wingdings" pitchFamily="2" charset="2"/>
              <a:buChar char="Ø"/>
            </a:pPr>
            <a:r>
              <a:rPr lang="zh-CN" altLang="en-US" sz="1100" smtClean="0">
                <a:solidFill>
                  <a:prstClr val="black"/>
                </a:solidFill>
                <a:latin typeface="宋体"/>
              </a:rPr>
              <a:t>对</a:t>
            </a:r>
            <a:r>
              <a:rPr lang="en-US" altLang="zh-CN" sz="1100" smtClean="0">
                <a:solidFill>
                  <a:prstClr val="black"/>
                </a:solidFill>
                <a:latin typeface="宋体"/>
              </a:rPr>
              <a:t>BI</a:t>
            </a:r>
            <a:r>
              <a:rPr lang="zh-CN" altLang="en-US" sz="1100" smtClean="0">
                <a:solidFill>
                  <a:prstClr val="black"/>
                </a:solidFill>
                <a:latin typeface="宋体"/>
              </a:rPr>
              <a:t>内部数据开发人员提供更友好的界面，支持更简单的监控各种内部数据质量</a:t>
            </a:r>
            <a:endParaRPr lang="en-US" altLang="zh-CN" sz="1100" smtClean="0">
              <a:solidFill>
                <a:prstClr val="black"/>
              </a:solidFill>
              <a:latin typeface="宋体"/>
            </a:endParaRPr>
          </a:p>
          <a:p>
            <a:pPr marL="709613" lvl="1" indent="-252413" defTabSz="671513" eaLnBrk="0" hangingPunct="0">
              <a:lnSpc>
                <a:spcPct val="140000"/>
              </a:lnSpc>
              <a:buFont typeface="Wingdings" pitchFamily="2" charset="2"/>
              <a:buChar char="Ø"/>
            </a:pPr>
            <a:r>
              <a:rPr lang="zh-CN" altLang="en-US" sz="1100" smtClean="0">
                <a:solidFill>
                  <a:prstClr val="black"/>
                </a:solidFill>
                <a:latin typeface="宋体"/>
              </a:rPr>
              <a:t>告警通道增加短信，提升及时性</a:t>
            </a:r>
            <a:endParaRPr lang="en-US" altLang="zh-CN" sz="1100" smtClean="0">
              <a:solidFill>
                <a:prstClr val="black"/>
              </a:solidFill>
              <a:latin typeface="宋体"/>
            </a:endParaRPr>
          </a:p>
          <a:p>
            <a:pPr marL="709613" lvl="1" indent="-252413" defTabSz="671513" eaLnBrk="0" hangingPunct="0">
              <a:lnSpc>
                <a:spcPct val="140000"/>
              </a:lnSpc>
              <a:buFont typeface="Wingdings" pitchFamily="2" charset="2"/>
              <a:buChar char="Ø"/>
            </a:pPr>
            <a:r>
              <a:rPr lang="zh-CN" altLang="en-US" sz="1100" smtClean="0">
                <a:solidFill>
                  <a:prstClr val="black"/>
                </a:solidFill>
                <a:latin typeface="宋体"/>
              </a:rPr>
              <a:t>增加数据采集层、核心存储和计算层的数据质量监控</a:t>
            </a:r>
            <a:endParaRPr lang="en-US" altLang="zh-CN" sz="1100" smtClean="0">
              <a:solidFill>
                <a:prstClr val="black"/>
              </a:solidFill>
              <a:latin typeface="宋体"/>
            </a:endParaRPr>
          </a:p>
          <a:p>
            <a:pPr marL="709613" lvl="1" indent="-252413" defTabSz="671513" eaLnBrk="0" hangingPunct="0">
              <a:lnSpc>
                <a:spcPct val="140000"/>
              </a:lnSpc>
              <a:buFont typeface="Wingdings" pitchFamily="2" charset="2"/>
              <a:buChar char="l"/>
            </a:pPr>
            <a:endParaRPr lang="en-US" altLang="zh-CN" sz="1200" b="1" smtClean="0">
              <a:solidFill>
                <a:prstClr val="black"/>
              </a:solidFill>
            </a:endParaRPr>
          </a:p>
          <a:p>
            <a:r>
              <a:rPr lang="en-US" altLang="zh-CN" sz="1100" smtClean="0">
                <a:solidFill>
                  <a:prstClr val="black"/>
                </a:solidFill>
              </a:rPr>
              <a:t> </a:t>
            </a:r>
            <a:endParaRPr lang="zh-CN" altLang="zh-CN" sz="1100" smtClean="0">
              <a:solidFill>
                <a:prstClr val="black"/>
              </a:solidFill>
            </a:endParaRPr>
          </a:p>
          <a:p>
            <a:pPr marL="252413" indent="-252413" defTabSz="671513" eaLnBrk="0" hangingPunct="0">
              <a:lnSpc>
                <a:spcPct val="140000"/>
              </a:lnSpc>
              <a:buFont typeface="Wingdings" pitchFamily="2" charset="2"/>
              <a:buChar char="l"/>
            </a:pPr>
            <a:endParaRPr lang="en-US" altLang="zh-CN" sz="1100" b="1" dirty="0" smtClean="0">
              <a:solidFill>
                <a:srgbClr val="EEECE1"/>
              </a:solidFill>
            </a:endParaRPr>
          </a:p>
          <a:p>
            <a:pPr marL="252413" indent="-252413" defTabSz="671513" eaLnBrk="0" hangingPunct="0">
              <a:lnSpc>
                <a:spcPct val="140000"/>
              </a:lnSpc>
              <a:buFont typeface="Wingdings" pitchFamily="2" charset="2"/>
              <a:buChar char="l"/>
            </a:pPr>
            <a:endParaRPr lang="en-US" altLang="zh-CN" sz="1600" b="1" dirty="0" smtClean="0">
              <a:solidFill>
                <a:srgbClr val="EEECE1"/>
              </a:solidFill>
            </a:endParaRPr>
          </a:p>
        </p:txBody>
      </p:sp>
      <p:sp>
        <p:nvSpPr>
          <p:cNvPr id="93" name="矩形 92"/>
          <p:cNvSpPr/>
          <p:nvPr/>
        </p:nvSpPr>
        <p:spPr>
          <a:xfrm>
            <a:off x="2915816" y="1484784"/>
            <a:ext cx="4508583" cy="834004"/>
          </a:xfrm>
          <a:prstGeom prst="rect">
            <a:avLst/>
          </a:prstGeom>
          <a:solidFill>
            <a:schemeClr val="accent2">
              <a:lumMod val="40000"/>
              <a:lumOff val="60000"/>
              <a:alpha val="43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prstClr val="black"/>
              </a:solidFill>
            </a:endParaRPr>
          </a:p>
        </p:txBody>
      </p:sp>
      <p:pic>
        <p:nvPicPr>
          <p:cNvPr id="94" name="Picture 2"/>
          <p:cNvPicPr>
            <a:picLocks noChangeAspect="1" noChangeArrowheads="1"/>
          </p:cNvPicPr>
          <p:nvPr/>
        </p:nvPicPr>
        <p:blipFill>
          <a:blip r:embed="rId2" cstate="print"/>
          <a:srcRect/>
          <a:stretch>
            <a:fillRect/>
          </a:stretch>
        </p:blipFill>
        <p:spPr bwMode="auto">
          <a:xfrm>
            <a:off x="4788025" y="332656"/>
            <a:ext cx="1019175" cy="632630"/>
          </a:xfrm>
          <a:prstGeom prst="rect">
            <a:avLst/>
          </a:prstGeom>
          <a:noFill/>
          <a:ln w="9525">
            <a:noFill/>
            <a:miter lim="800000"/>
            <a:headEnd/>
            <a:tailEnd/>
          </a:ln>
        </p:spPr>
      </p:pic>
      <p:sp>
        <p:nvSpPr>
          <p:cNvPr id="104" name="矩形 103"/>
          <p:cNvSpPr/>
          <p:nvPr/>
        </p:nvSpPr>
        <p:spPr>
          <a:xfrm>
            <a:off x="3059833" y="1556792"/>
            <a:ext cx="4248472" cy="636250"/>
          </a:xfrm>
          <a:prstGeom prst="rect">
            <a:avLst/>
          </a:prstGeom>
          <a:solidFill>
            <a:schemeClr val="accent4">
              <a:lumMod val="20000"/>
              <a:lumOff val="8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200" dirty="0" smtClean="0">
                <a:solidFill>
                  <a:prstClr val="black"/>
                </a:solidFill>
              </a:rPr>
              <a:t>Web</a:t>
            </a:r>
            <a:r>
              <a:rPr lang="zh-CN" altLang="en-US" sz="1200" dirty="0" smtClean="0">
                <a:solidFill>
                  <a:prstClr val="black"/>
                </a:solidFill>
              </a:rPr>
              <a:t>服务器</a:t>
            </a:r>
          </a:p>
        </p:txBody>
      </p:sp>
      <p:sp>
        <p:nvSpPr>
          <p:cNvPr id="106" name="矩形 105"/>
          <p:cNvSpPr/>
          <p:nvPr/>
        </p:nvSpPr>
        <p:spPr>
          <a:xfrm>
            <a:off x="3275856" y="1765293"/>
            <a:ext cx="3728251" cy="322424"/>
          </a:xfrm>
          <a:prstGeom prst="rect">
            <a:avLst/>
          </a:prstGeom>
          <a:solidFill>
            <a:srgbClr val="FFFF0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prstClr val="black"/>
                </a:solidFill>
              </a:rPr>
              <a:t>终端云</a:t>
            </a:r>
            <a:r>
              <a:rPr lang="en-US" altLang="zh-CN" sz="1200" smtClean="0">
                <a:solidFill>
                  <a:prstClr val="black"/>
                </a:solidFill>
              </a:rPr>
              <a:t>BI </a:t>
            </a:r>
            <a:r>
              <a:rPr lang="zh-CN" altLang="en-US" sz="1200" smtClean="0">
                <a:solidFill>
                  <a:prstClr val="black"/>
                </a:solidFill>
              </a:rPr>
              <a:t>数据质量监控系统</a:t>
            </a:r>
            <a:endParaRPr lang="zh-CN" altLang="en-US" sz="1200" dirty="0" smtClean="0">
              <a:solidFill>
                <a:prstClr val="black"/>
              </a:solidFill>
            </a:endParaRPr>
          </a:p>
        </p:txBody>
      </p:sp>
      <p:cxnSp>
        <p:nvCxnSpPr>
          <p:cNvPr id="116" name="直接箭头连接符 115"/>
          <p:cNvCxnSpPr/>
          <p:nvPr/>
        </p:nvCxnSpPr>
        <p:spPr>
          <a:xfrm>
            <a:off x="5292081" y="908720"/>
            <a:ext cx="0" cy="57606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4139953" y="1052736"/>
            <a:ext cx="1494320" cy="261610"/>
          </a:xfrm>
          <a:prstGeom prst="rect">
            <a:avLst/>
          </a:prstGeom>
          <a:noFill/>
        </p:spPr>
        <p:txBody>
          <a:bodyPr wrap="none" rtlCol="0">
            <a:spAutoFit/>
          </a:bodyPr>
          <a:lstStyle/>
          <a:p>
            <a:r>
              <a:rPr lang="zh-CN" altLang="en-US" sz="1100" smtClean="0">
                <a:solidFill>
                  <a:prstClr val="black"/>
                </a:solidFill>
              </a:rPr>
              <a:t>设置</a:t>
            </a:r>
            <a:r>
              <a:rPr lang="en-US" altLang="zh-CN" sz="1100" smtClean="0">
                <a:solidFill>
                  <a:prstClr val="black"/>
                </a:solidFill>
              </a:rPr>
              <a:t>KPI</a:t>
            </a:r>
            <a:r>
              <a:rPr lang="zh-CN" altLang="en-US" sz="1100" smtClean="0">
                <a:solidFill>
                  <a:prstClr val="black"/>
                </a:solidFill>
              </a:rPr>
              <a:t>质量监控门槛</a:t>
            </a:r>
            <a:endParaRPr lang="zh-CN" altLang="en-US" sz="1100" dirty="0">
              <a:solidFill>
                <a:prstClr val="black"/>
              </a:solidFill>
            </a:endParaRPr>
          </a:p>
        </p:txBody>
      </p:sp>
      <p:pic>
        <p:nvPicPr>
          <p:cNvPr id="1026" name="Picture 2" descr="C:\Program Files\Microsoft Office\MEDIA\CAGCAT10\j0292020.wmf"/>
          <p:cNvPicPr>
            <a:picLocks noChangeAspect="1" noChangeArrowheads="1"/>
          </p:cNvPicPr>
          <p:nvPr/>
        </p:nvPicPr>
        <p:blipFill>
          <a:blip r:embed="rId3" cstate="print"/>
          <a:srcRect/>
          <a:stretch>
            <a:fillRect/>
          </a:stretch>
        </p:blipFill>
        <p:spPr bwMode="auto">
          <a:xfrm>
            <a:off x="395537" y="1412776"/>
            <a:ext cx="720080" cy="683373"/>
          </a:xfrm>
          <a:prstGeom prst="rect">
            <a:avLst/>
          </a:prstGeom>
          <a:noFill/>
        </p:spPr>
      </p:pic>
      <p:sp>
        <p:nvSpPr>
          <p:cNvPr id="29" name="TextBox 28"/>
          <p:cNvSpPr txBox="1"/>
          <p:nvPr/>
        </p:nvSpPr>
        <p:spPr>
          <a:xfrm>
            <a:off x="323529" y="1988840"/>
            <a:ext cx="864096" cy="400110"/>
          </a:xfrm>
          <a:prstGeom prst="rect">
            <a:avLst/>
          </a:prstGeom>
          <a:noFill/>
        </p:spPr>
        <p:txBody>
          <a:bodyPr wrap="square" rtlCol="0">
            <a:spAutoFit/>
          </a:bodyPr>
          <a:lstStyle/>
          <a:p>
            <a:pPr algn="ctr"/>
            <a:r>
              <a:rPr lang="en-US" altLang="zh-CN" sz="1000" smtClean="0">
                <a:solidFill>
                  <a:prstClr val="black"/>
                </a:solidFill>
              </a:rPr>
              <a:t>BI </a:t>
            </a:r>
            <a:r>
              <a:rPr lang="zh-CN" altLang="en-US" sz="1000" smtClean="0">
                <a:solidFill>
                  <a:prstClr val="black"/>
                </a:solidFill>
              </a:rPr>
              <a:t>数据业务开发人员</a:t>
            </a:r>
            <a:endParaRPr lang="zh-CN" altLang="en-US" sz="1000">
              <a:solidFill>
                <a:prstClr val="black"/>
              </a:solidFill>
            </a:endParaRPr>
          </a:p>
        </p:txBody>
      </p:sp>
      <p:sp>
        <p:nvSpPr>
          <p:cNvPr id="24" name="圆柱形 23"/>
          <p:cNvSpPr/>
          <p:nvPr/>
        </p:nvSpPr>
        <p:spPr>
          <a:xfrm>
            <a:off x="2987825" y="2852936"/>
            <a:ext cx="720080" cy="720080"/>
          </a:xfrm>
          <a:prstGeom prst="can">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元数据系统</a:t>
            </a:r>
          </a:p>
        </p:txBody>
      </p:sp>
      <p:sp>
        <p:nvSpPr>
          <p:cNvPr id="26" name="圆柱形 25"/>
          <p:cNvSpPr/>
          <p:nvPr/>
        </p:nvSpPr>
        <p:spPr>
          <a:xfrm>
            <a:off x="4860033" y="2852936"/>
            <a:ext cx="720080" cy="720080"/>
          </a:xfrm>
          <a:prstGeom prst="can">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核心存储和计算子系统数据</a:t>
            </a:r>
          </a:p>
        </p:txBody>
      </p:sp>
      <p:sp>
        <p:nvSpPr>
          <p:cNvPr id="27" name="圆柱形 26"/>
          <p:cNvSpPr/>
          <p:nvPr/>
        </p:nvSpPr>
        <p:spPr>
          <a:xfrm>
            <a:off x="5796137" y="2852936"/>
            <a:ext cx="720080" cy="720080"/>
          </a:xfrm>
          <a:prstGeom prst="can">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报表系统</a:t>
            </a:r>
          </a:p>
        </p:txBody>
      </p:sp>
      <p:sp>
        <p:nvSpPr>
          <p:cNvPr id="28" name="圆柱形 27"/>
          <p:cNvSpPr/>
          <p:nvPr/>
        </p:nvSpPr>
        <p:spPr>
          <a:xfrm>
            <a:off x="3923929" y="2852936"/>
            <a:ext cx="720080" cy="720080"/>
          </a:xfrm>
          <a:prstGeom prst="can">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数据采集子系统</a:t>
            </a:r>
          </a:p>
        </p:txBody>
      </p:sp>
      <p:sp>
        <p:nvSpPr>
          <p:cNvPr id="30" name="矩形 29"/>
          <p:cNvSpPr/>
          <p:nvPr/>
        </p:nvSpPr>
        <p:spPr>
          <a:xfrm>
            <a:off x="6660233" y="2924944"/>
            <a:ext cx="648072" cy="576064"/>
          </a:xfrm>
          <a:prstGeom prst="rect">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任务调度子系统</a:t>
            </a:r>
          </a:p>
        </p:txBody>
      </p:sp>
      <p:cxnSp>
        <p:nvCxnSpPr>
          <p:cNvPr id="33" name="直接连接符 32"/>
          <p:cNvCxnSpPr>
            <a:endCxn id="24" idx="1"/>
          </p:cNvCxnSpPr>
          <p:nvPr/>
        </p:nvCxnSpPr>
        <p:spPr>
          <a:xfrm>
            <a:off x="3347865" y="2132856"/>
            <a:ext cx="0" cy="72008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283969" y="2132856"/>
            <a:ext cx="0" cy="72008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220073" y="2132856"/>
            <a:ext cx="0" cy="72008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156177" y="2132856"/>
            <a:ext cx="0" cy="72008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948265" y="2132856"/>
            <a:ext cx="0" cy="72008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026" idx="3"/>
          </p:cNvCxnSpPr>
          <p:nvPr/>
        </p:nvCxnSpPr>
        <p:spPr>
          <a:xfrm>
            <a:off x="1115617" y="1754463"/>
            <a:ext cx="1944216" cy="1835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187625" y="1484784"/>
            <a:ext cx="1595309" cy="261610"/>
          </a:xfrm>
          <a:prstGeom prst="rect">
            <a:avLst/>
          </a:prstGeom>
          <a:noFill/>
        </p:spPr>
        <p:txBody>
          <a:bodyPr wrap="none" rtlCol="0">
            <a:spAutoFit/>
          </a:bodyPr>
          <a:lstStyle/>
          <a:p>
            <a:r>
              <a:rPr lang="zh-CN" altLang="en-US" sz="1100" smtClean="0">
                <a:solidFill>
                  <a:prstClr val="black"/>
                </a:solidFill>
              </a:rPr>
              <a:t>设置数据质量监控门槛</a:t>
            </a:r>
            <a:endParaRPr lang="zh-CN" altLang="en-US" sz="1100" dirty="0">
              <a:solidFill>
                <a:prstClr val="black"/>
              </a:solidFill>
            </a:endParaRPr>
          </a:p>
        </p:txBody>
      </p:sp>
      <p:sp>
        <p:nvSpPr>
          <p:cNvPr id="50" name="TextBox 49"/>
          <p:cNvSpPr txBox="1"/>
          <p:nvPr/>
        </p:nvSpPr>
        <p:spPr>
          <a:xfrm>
            <a:off x="6156177" y="836712"/>
            <a:ext cx="1635384" cy="430887"/>
          </a:xfrm>
          <a:prstGeom prst="rect">
            <a:avLst/>
          </a:prstGeom>
          <a:noFill/>
        </p:spPr>
        <p:txBody>
          <a:bodyPr wrap="none" rtlCol="0">
            <a:spAutoFit/>
          </a:bodyPr>
          <a:lstStyle/>
          <a:p>
            <a:r>
              <a:rPr lang="zh-CN" altLang="en-US" sz="1100" smtClean="0">
                <a:solidFill>
                  <a:prstClr val="black"/>
                </a:solidFill>
              </a:rPr>
              <a:t>发生</a:t>
            </a:r>
            <a:r>
              <a:rPr lang="en-US" altLang="zh-CN" sz="1100" smtClean="0">
                <a:solidFill>
                  <a:prstClr val="black"/>
                </a:solidFill>
              </a:rPr>
              <a:t>KPI</a:t>
            </a:r>
            <a:r>
              <a:rPr lang="zh-CN" altLang="en-US" sz="1100" smtClean="0">
                <a:solidFill>
                  <a:prstClr val="black"/>
                </a:solidFill>
              </a:rPr>
              <a:t>监控事件时邮件</a:t>
            </a:r>
            <a:endParaRPr lang="en-US" altLang="zh-CN" sz="1100" smtClean="0">
              <a:solidFill>
                <a:prstClr val="black"/>
              </a:solidFill>
            </a:endParaRPr>
          </a:p>
          <a:p>
            <a:r>
              <a:rPr lang="zh-CN" altLang="en-US" sz="1100" smtClean="0">
                <a:solidFill>
                  <a:prstClr val="black"/>
                </a:solidFill>
              </a:rPr>
              <a:t>或短信通知</a:t>
            </a:r>
            <a:endParaRPr lang="zh-CN" altLang="en-US" sz="1100" dirty="0">
              <a:solidFill>
                <a:prstClr val="black"/>
              </a:solidFill>
            </a:endParaRPr>
          </a:p>
        </p:txBody>
      </p:sp>
      <p:sp>
        <p:nvSpPr>
          <p:cNvPr id="60" name="任意多边形 59"/>
          <p:cNvSpPr/>
          <p:nvPr/>
        </p:nvSpPr>
        <p:spPr>
          <a:xfrm>
            <a:off x="1053316" y="2132856"/>
            <a:ext cx="1718485" cy="555972"/>
          </a:xfrm>
          <a:custGeom>
            <a:avLst/>
            <a:gdLst>
              <a:gd name="connsiteX0" fmla="*/ 2018371 w 2018371"/>
              <a:gd name="connsiteY0" fmla="*/ 0 h 564996"/>
              <a:gd name="connsiteX1" fmla="*/ 713678 w 2018371"/>
              <a:gd name="connsiteY1" fmla="*/ 535259 h 564996"/>
              <a:gd name="connsiteX2" fmla="*/ 0 w 2018371"/>
              <a:gd name="connsiteY2" fmla="*/ 178420 h 564996"/>
              <a:gd name="connsiteX3" fmla="*/ 0 w 2018371"/>
              <a:gd name="connsiteY3" fmla="*/ 178420 h 564996"/>
            </a:gdLst>
            <a:ahLst/>
            <a:cxnLst>
              <a:cxn ang="0">
                <a:pos x="connsiteX0" y="connsiteY0"/>
              </a:cxn>
              <a:cxn ang="0">
                <a:pos x="connsiteX1" y="connsiteY1"/>
              </a:cxn>
              <a:cxn ang="0">
                <a:pos x="connsiteX2" y="connsiteY2"/>
              </a:cxn>
              <a:cxn ang="0">
                <a:pos x="connsiteX3" y="connsiteY3"/>
              </a:cxn>
            </a:cxnLst>
            <a:rect l="l" t="t" r="r" b="b"/>
            <a:pathLst>
              <a:path w="2018371" h="564996">
                <a:moveTo>
                  <a:pt x="2018371" y="0"/>
                </a:moveTo>
                <a:cubicBezTo>
                  <a:pt x="1534222" y="252761"/>
                  <a:pt x="1050073" y="505522"/>
                  <a:pt x="713678" y="535259"/>
                </a:cubicBezTo>
                <a:cubicBezTo>
                  <a:pt x="377283" y="564996"/>
                  <a:pt x="0" y="178420"/>
                  <a:pt x="0" y="178420"/>
                </a:cubicBezTo>
                <a:lnTo>
                  <a:pt x="0" y="178420"/>
                </a:lnTo>
              </a:path>
            </a:pathLst>
          </a:custGeom>
          <a:ln w="25400">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61" name="TextBox 60"/>
          <p:cNvSpPr txBox="1"/>
          <p:nvPr/>
        </p:nvSpPr>
        <p:spPr>
          <a:xfrm>
            <a:off x="899593" y="2708920"/>
            <a:ext cx="1491114" cy="430887"/>
          </a:xfrm>
          <a:prstGeom prst="rect">
            <a:avLst/>
          </a:prstGeom>
          <a:noFill/>
        </p:spPr>
        <p:txBody>
          <a:bodyPr wrap="none" rtlCol="0">
            <a:spAutoFit/>
          </a:bodyPr>
          <a:lstStyle/>
          <a:p>
            <a:r>
              <a:rPr lang="zh-CN" altLang="en-US" sz="1100" smtClean="0">
                <a:solidFill>
                  <a:prstClr val="black"/>
                </a:solidFill>
              </a:rPr>
              <a:t>发生监控事件时邮件</a:t>
            </a:r>
            <a:endParaRPr lang="en-US" altLang="zh-CN" sz="1100" smtClean="0">
              <a:solidFill>
                <a:prstClr val="black"/>
              </a:solidFill>
            </a:endParaRPr>
          </a:p>
          <a:p>
            <a:r>
              <a:rPr lang="zh-CN" altLang="en-US" sz="1100" smtClean="0">
                <a:solidFill>
                  <a:prstClr val="black"/>
                </a:solidFill>
              </a:rPr>
              <a:t>、短信或电话通知</a:t>
            </a:r>
            <a:endParaRPr lang="zh-CN" altLang="en-US" sz="1100" dirty="0">
              <a:solidFill>
                <a:prstClr val="black"/>
              </a:solidFill>
            </a:endParaRPr>
          </a:p>
        </p:txBody>
      </p:sp>
      <p:sp>
        <p:nvSpPr>
          <p:cNvPr id="62" name="任意多边形 61"/>
          <p:cNvSpPr/>
          <p:nvPr/>
        </p:nvSpPr>
        <p:spPr>
          <a:xfrm>
            <a:off x="5837189" y="685325"/>
            <a:ext cx="249044" cy="814039"/>
          </a:xfrm>
          <a:custGeom>
            <a:avLst/>
            <a:gdLst>
              <a:gd name="connsiteX0" fmla="*/ 22303 w 249044"/>
              <a:gd name="connsiteY0" fmla="*/ 814039 h 814039"/>
              <a:gd name="connsiteX1" fmla="*/ 245327 w 249044"/>
              <a:gd name="connsiteY1" fmla="*/ 178420 h 814039"/>
              <a:gd name="connsiteX2" fmla="*/ 0 w 249044"/>
              <a:gd name="connsiteY2" fmla="*/ 0 h 814039"/>
              <a:gd name="connsiteX3" fmla="*/ 0 w 249044"/>
              <a:gd name="connsiteY3" fmla="*/ 0 h 814039"/>
            </a:gdLst>
            <a:ahLst/>
            <a:cxnLst>
              <a:cxn ang="0">
                <a:pos x="connsiteX0" y="connsiteY0"/>
              </a:cxn>
              <a:cxn ang="0">
                <a:pos x="connsiteX1" y="connsiteY1"/>
              </a:cxn>
              <a:cxn ang="0">
                <a:pos x="connsiteX2" y="connsiteY2"/>
              </a:cxn>
              <a:cxn ang="0">
                <a:pos x="connsiteX3" y="connsiteY3"/>
              </a:cxn>
            </a:cxnLst>
            <a:rect l="l" t="t" r="r" b="b"/>
            <a:pathLst>
              <a:path w="249044" h="814039">
                <a:moveTo>
                  <a:pt x="22303" y="814039"/>
                </a:moveTo>
                <a:cubicBezTo>
                  <a:pt x="135673" y="564066"/>
                  <a:pt x="249044" y="314093"/>
                  <a:pt x="245327" y="178420"/>
                </a:cubicBezTo>
                <a:cubicBezTo>
                  <a:pt x="241610" y="42747"/>
                  <a:pt x="0" y="0"/>
                  <a:pt x="0" y="0"/>
                </a:cubicBezTo>
                <a:lnTo>
                  <a:pt x="0" y="0"/>
                </a:lnTo>
              </a:path>
            </a:pathLst>
          </a:custGeom>
          <a:ln w="25400">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32" name="右大括号 31"/>
          <p:cNvSpPr/>
          <p:nvPr/>
        </p:nvSpPr>
        <p:spPr>
          <a:xfrm rot="5400000">
            <a:off x="4680012" y="2312876"/>
            <a:ext cx="288032" cy="2808312"/>
          </a:xfrm>
          <a:prstGeom prst="rightBrace">
            <a:avLst/>
          </a:prstGeom>
          <a:ln w="12700">
            <a:solidFill>
              <a:srgbClr val="FF0000"/>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圆角矩形标注 33"/>
          <p:cNvSpPr/>
          <p:nvPr/>
        </p:nvSpPr>
        <p:spPr>
          <a:xfrm>
            <a:off x="6300192" y="3717032"/>
            <a:ext cx="2843808" cy="2232248"/>
          </a:xfrm>
          <a:prstGeom prst="wedgeRoundRectCallout">
            <a:avLst>
              <a:gd name="adj1" fmla="val -100556"/>
              <a:gd name="adj2" fmla="val -44064"/>
              <a:gd name="adj3" fmla="val 16667"/>
            </a:avLst>
          </a:prstGeom>
          <a:solidFill>
            <a:srgbClr val="FFFF00">
              <a:alpha val="55000"/>
            </a:srgbClr>
          </a:solidFill>
          <a:ln>
            <a:tailEnd type="arrow"/>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200" smtClean="0"/>
              <a:t>数据质量问题：</a:t>
            </a:r>
            <a:endParaRPr lang="en-US" altLang="zh-CN" sz="1200" smtClean="0"/>
          </a:p>
          <a:p>
            <a:pPr lvl="0">
              <a:spcBef>
                <a:spcPct val="20000"/>
              </a:spcBef>
              <a:buFont typeface="Wingdings" pitchFamily="2" charset="2"/>
              <a:buChar char="ü"/>
              <a:defRPr/>
            </a:pPr>
            <a:r>
              <a:rPr lang="zh-CN" altLang="en-US" sz="1000" smtClean="0"/>
              <a:t>维</a:t>
            </a:r>
            <a:r>
              <a:rPr lang="zh-CN" altLang="zh-CN" sz="1000" smtClean="0"/>
              <a:t>度关联失效（事实表中的维度在维度表中没有定义）</a:t>
            </a:r>
          </a:p>
          <a:p>
            <a:pPr lvl="0">
              <a:spcBef>
                <a:spcPct val="20000"/>
              </a:spcBef>
              <a:buFont typeface="Wingdings" pitchFamily="2" charset="2"/>
              <a:buChar char="ü"/>
              <a:defRPr/>
            </a:pPr>
            <a:r>
              <a:rPr lang="zh-CN" altLang="zh-CN" sz="1000" smtClean="0"/>
              <a:t>维度标识标准化（例如，终端类型名称不统一、地理位置信息等，配置字典？）</a:t>
            </a:r>
          </a:p>
          <a:p>
            <a:pPr lvl="0">
              <a:spcBef>
                <a:spcPct val="20000"/>
              </a:spcBef>
              <a:buFont typeface="Wingdings" pitchFamily="2" charset="2"/>
              <a:buChar char="ü"/>
              <a:defRPr/>
            </a:pPr>
            <a:r>
              <a:rPr lang="zh-CN" altLang="zh-CN" sz="1000" smtClean="0"/>
              <a:t>重复数据导入 （数据记录重复导入）</a:t>
            </a:r>
          </a:p>
          <a:p>
            <a:pPr lvl="0">
              <a:spcBef>
                <a:spcPct val="20000"/>
              </a:spcBef>
              <a:buFont typeface="Wingdings" pitchFamily="2" charset="2"/>
              <a:buChar char="ü"/>
              <a:defRPr/>
            </a:pPr>
            <a:r>
              <a:rPr lang="zh-CN" altLang="zh-CN" sz="1000" smtClean="0"/>
              <a:t>数据记录丢失 （部分或全部记录没有导入）</a:t>
            </a:r>
          </a:p>
          <a:p>
            <a:pPr lvl="0">
              <a:spcBef>
                <a:spcPct val="20000"/>
              </a:spcBef>
              <a:buFont typeface="Wingdings" pitchFamily="2" charset="2"/>
              <a:buChar char="ü"/>
              <a:defRPr/>
            </a:pPr>
            <a:r>
              <a:rPr lang="zh-CN" altLang="zh-CN" sz="1000" smtClean="0"/>
              <a:t>指标量不正确 （指标量超出范围）</a:t>
            </a:r>
          </a:p>
          <a:p>
            <a:pPr lvl="0">
              <a:spcBef>
                <a:spcPct val="20000"/>
              </a:spcBef>
              <a:buFont typeface="Wingdings" pitchFamily="2" charset="2"/>
              <a:buChar char="ü"/>
              <a:defRPr/>
            </a:pPr>
            <a:r>
              <a:rPr lang="zh-CN" altLang="zh-CN" sz="1000" smtClean="0"/>
              <a:t>数据标准化操作（去除噪音、插入缺省字段等）</a:t>
            </a:r>
            <a:endParaRPr lang="en-US" altLang="zh-CN" sz="1000" smtClean="0"/>
          </a:p>
          <a:p>
            <a:pPr lvl="0">
              <a:spcBef>
                <a:spcPct val="20000"/>
              </a:spcBef>
              <a:buFont typeface="Wingdings" pitchFamily="2" charset="2"/>
              <a:buChar char="ü"/>
              <a:defRPr/>
            </a:pPr>
            <a:r>
              <a:rPr lang="zh-CN" altLang="en-US" sz="1000" smtClean="0"/>
              <a:t>数据源未到达 </a:t>
            </a:r>
            <a:endParaRPr lang="en-US" altLang="zh-CN" sz="1000" smtClean="0"/>
          </a:p>
          <a:p>
            <a:pPr lvl="0">
              <a:spcBef>
                <a:spcPct val="20000"/>
              </a:spcBef>
              <a:buFont typeface="Wingdings" pitchFamily="2" charset="2"/>
              <a:buChar char="ü"/>
              <a:defRPr/>
            </a:pPr>
            <a:r>
              <a:rPr lang="zh-CN" altLang="en-US" sz="1000" smtClean="0"/>
              <a:t>数据源不正确</a:t>
            </a: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89"/>
          <p:cNvSpPr txBox="1"/>
          <p:nvPr/>
        </p:nvSpPr>
        <p:spPr>
          <a:xfrm>
            <a:off x="0" y="0"/>
            <a:ext cx="2040943" cy="461665"/>
          </a:xfrm>
          <a:prstGeom prst="rect">
            <a:avLst/>
          </a:prstGeom>
          <a:noFill/>
        </p:spPr>
        <p:txBody>
          <a:bodyPr wrap="none" rtlCol="0">
            <a:spAutoFit/>
          </a:bodyPr>
          <a:lstStyle/>
          <a:p>
            <a:r>
              <a:rPr lang="zh-CN" altLang="en-US" sz="2400" b="1" smtClean="0">
                <a:solidFill>
                  <a:srgbClr val="C00000"/>
                </a:solidFill>
              </a:rPr>
              <a:t>任务调度系</a:t>
            </a:r>
            <a:r>
              <a:rPr lang="zh-CN" altLang="en-US" sz="2400" b="1" smtClean="0">
                <a:solidFill>
                  <a:srgbClr val="C00000"/>
                </a:solidFill>
              </a:rPr>
              <a:t>统</a:t>
            </a:r>
            <a:endParaRPr lang="zh-CN" altLang="en-US" sz="2400" b="1">
              <a:solidFill>
                <a:srgbClr val="C00000"/>
              </a:solidFill>
            </a:endParaRPr>
          </a:p>
        </p:txBody>
      </p:sp>
      <p:pic>
        <p:nvPicPr>
          <p:cNvPr id="1027" name="Picture 3"/>
          <p:cNvPicPr>
            <a:picLocks noChangeAspect="1" noChangeArrowheads="1"/>
          </p:cNvPicPr>
          <p:nvPr/>
        </p:nvPicPr>
        <p:blipFill>
          <a:blip r:embed="rId2" cstate="print"/>
          <a:srcRect/>
          <a:stretch>
            <a:fillRect/>
          </a:stretch>
        </p:blipFill>
        <p:spPr bwMode="auto">
          <a:xfrm>
            <a:off x="0" y="548680"/>
            <a:ext cx="9144000" cy="61097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Box 249"/>
          <p:cNvSpPr txBox="1"/>
          <p:nvPr/>
        </p:nvSpPr>
        <p:spPr>
          <a:xfrm>
            <a:off x="0" y="0"/>
            <a:ext cx="2040943" cy="461665"/>
          </a:xfrm>
          <a:prstGeom prst="rect">
            <a:avLst/>
          </a:prstGeom>
          <a:noFill/>
        </p:spPr>
        <p:txBody>
          <a:bodyPr wrap="none" rtlCol="0">
            <a:spAutoFit/>
          </a:bodyPr>
          <a:lstStyle/>
          <a:p>
            <a:r>
              <a:rPr lang="zh-CN" altLang="en-US" sz="2400" b="1" smtClean="0">
                <a:solidFill>
                  <a:srgbClr val="C00000"/>
                </a:solidFill>
              </a:rPr>
              <a:t>用户管理系</a:t>
            </a:r>
            <a:r>
              <a:rPr lang="zh-CN" altLang="en-US" sz="2400" b="1" smtClean="0">
                <a:solidFill>
                  <a:srgbClr val="C00000"/>
                </a:solidFill>
              </a:rPr>
              <a:t>统</a:t>
            </a:r>
            <a:endParaRPr lang="zh-CN" altLang="en-US" sz="2400" b="1">
              <a:solidFill>
                <a:srgbClr val="C00000"/>
              </a:solidFill>
            </a:endParaRPr>
          </a:p>
        </p:txBody>
      </p:sp>
      <p:pic>
        <p:nvPicPr>
          <p:cNvPr id="2050" name="Picture 2"/>
          <p:cNvPicPr>
            <a:picLocks noChangeAspect="1" noChangeArrowheads="1"/>
          </p:cNvPicPr>
          <p:nvPr/>
        </p:nvPicPr>
        <p:blipFill>
          <a:blip r:embed="rId2" cstate="print"/>
          <a:srcRect/>
          <a:stretch>
            <a:fillRect/>
          </a:stretch>
        </p:blipFill>
        <p:spPr bwMode="auto">
          <a:xfrm>
            <a:off x="323528" y="548680"/>
            <a:ext cx="3789754" cy="2088232"/>
          </a:xfrm>
          <a:prstGeom prst="rect">
            <a:avLst/>
          </a:prstGeom>
          <a:noFill/>
          <a:ln w="9525">
            <a:noFill/>
            <a:miter lim="800000"/>
            <a:headEnd/>
            <a:tailEnd/>
          </a:ln>
        </p:spPr>
      </p:pic>
      <p:sp>
        <p:nvSpPr>
          <p:cNvPr id="44" name="TextBox 43"/>
          <p:cNvSpPr txBox="1"/>
          <p:nvPr/>
        </p:nvSpPr>
        <p:spPr>
          <a:xfrm>
            <a:off x="1979712" y="2636912"/>
            <a:ext cx="646331" cy="369332"/>
          </a:xfrm>
          <a:prstGeom prst="rect">
            <a:avLst/>
          </a:prstGeom>
          <a:noFill/>
        </p:spPr>
        <p:txBody>
          <a:bodyPr wrap="none" rtlCol="0">
            <a:spAutoFit/>
          </a:bodyPr>
          <a:lstStyle/>
          <a:p>
            <a:r>
              <a:rPr lang="zh-CN" altLang="en-US" b="1" smtClean="0"/>
              <a:t>需求</a:t>
            </a:r>
            <a:endParaRPr lang="zh-CN" altLang="en-US" b="1"/>
          </a:p>
        </p:txBody>
      </p:sp>
      <p:sp>
        <p:nvSpPr>
          <p:cNvPr id="45" name="TextBox 44"/>
          <p:cNvSpPr txBox="1"/>
          <p:nvPr/>
        </p:nvSpPr>
        <p:spPr>
          <a:xfrm>
            <a:off x="6372200" y="3645024"/>
            <a:ext cx="646331" cy="369332"/>
          </a:xfrm>
          <a:prstGeom prst="rect">
            <a:avLst/>
          </a:prstGeom>
          <a:noFill/>
        </p:spPr>
        <p:txBody>
          <a:bodyPr wrap="none" rtlCol="0">
            <a:spAutoFit/>
          </a:bodyPr>
          <a:lstStyle/>
          <a:p>
            <a:r>
              <a:rPr lang="zh-CN" altLang="en-US" b="1" smtClean="0"/>
              <a:t>方案</a:t>
            </a:r>
            <a:endParaRPr lang="zh-CN" altLang="en-US" b="1"/>
          </a:p>
        </p:txBody>
      </p:sp>
      <p:pic>
        <p:nvPicPr>
          <p:cNvPr id="2051" name="Picture 3"/>
          <p:cNvPicPr>
            <a:picLocks noChangeAspect="1" noChangeArrowheads="1"/>
          </p:cNvPicPr>
          <p:nvPr/>
        </p:nvPicPr>
        <p:blipFill>
          <a:blip r:embed="rId3" cstate="print"/>
          <a:srcRect/>
          <a:stretch>
            <a:fillRect/>
          </a:stretch>
        </p:blipFill>
        <p:spPr bwMode="auto">
          <a:xfrm>
            <a:off x="4499992" y="1268760"/>
            <a:ext cx="4321671" cy="2592288"/>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251520" y="3717032"/>
            <a:ext cx="4248472" cy="2724100"/>
          </a:xfrm>
          <a:prstGeom prst="rect">
            <a:avLst/>
          </a:prstGeom>
          <a:noFill/>
          <a:ln w="9525">
            <a:noFill/>
            <a:miter lim="800000"/>
            <a:headEnd/>
            <a:tailEnd/>
          </a:ln>
        </p:spPr>
      </p:pic>
      <p:sp>
        <p:nvSpPr>
          <p:cNvPr id="49" name="TextBox 48"/>
          <p:cNvSpPr txBox="1"/>
          <p:nvPr/>
        </p:nvSpPr>
        <p:spPr>
          <a:xfrm>
            <a:off x="1835696" y="6488668"/>
            <a:ext cx="646331" cy="369332"/>
          </a:xfrm>
          <a:prstGeom prst="rect">
            <a:avLst/>
          </a:prstGeom>
          <a:noFill/>
        </p:spPr>
        <p:txBody>
          <a:bodyPr wrap="none" rtlCol="0">
            <a:spAutoFit/>
          </a:bodyPr>
          <a:lstStyle/>
          <a:p>
            <a:r>
              <a:rPr lang="zh-CN" altLang="en-US" b="1" smtClean="0"/>
              <a:t>实现</a:t>
            </a:r>
            <a:endParaRPr lang="zh-CN" altLang="en-US" b="1"/>
          </a:p>
        </p:txBody>
      </p:sp>
      <p:sp>
        <p:nvSpPr>
          <p:cNvPr id="50" name="右弧形箭头 49"/>
          <p:cNvSpPr/>
          <p:nvPr/>
        </p:nvSpPr>
        <p:spPr>
          <a:xfrm rot="17829839">
            <a:off x="4683034" y="777100"/>
            <a:ext cx="402134" cy="1142712"/>
          </a:xfrm>
          <a:prstGeom prst="curvedLeft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51" name="右弧形箭头 50"/>
          <p:cNvSpPr/>
          <p:nvPr/>
        </p:nvSpPr>
        <p:spPr>
          <a:xfrm rot="2941374">
            <a:off x="4987347" y="3901200"/>
            <a:ext cx="417038" cy="1099697"/>
          </a:xfrm>
          <a:prstGeom prst="curvedLeft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52" name="TextBox 51"/>
          <p:cNvSpPr txBox="1"/>
          <p:nvPr/>
        </p:nvSpPr>
        <p:spPr>
          <a:xfrm>
            <a:off x="3995936" y="6021288"/>
            <a:ext cx="4833374" cy="369332"/>
          </a:xfrm>
          <a:prstGeom prst="rect">
            <a:avLst/>
          </a:prstGeom>
          <a:noFill/>
        </p:spPr>
        <p:txBody>
          <a:bodyPr wrap="none" rtlCol="0">
            <a:spAutoFit/>
          </a:bodyPr>
          <a:lstStyle/>
          <a:p>
            <a:r>
              <a:rPr lang="zh-CN" altLang="en-US" b="1" smtClean="0">
                <a:solidFill>
                  <a:srgbClr val="3333FF"/>
                </a:solidFill>
              </a:rPr>
              <a:t>效果：用户开户时间从数小时缩短到几分钟！</a:t>
            </a:r>
            <a:endParaRPr lang="zh-CN" altLang="en-US" b="1">
              <a:solidFill>
                <a:srgbClr val="3333FF"/>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3"/>
          <p:cNvSpPr>
            <a:spLocks noGrp="1" noChangeArrowheads="1"/>
          </p:cNvSpPr>
          <p:nvPr>
            <p:ph type="title" idx="4294967295"/>
          </p:nvPr>
        </p:nvSpPr>
        <p:spPr>
          <a:xfrm>
            <a:off x="107950" y="0"/>
            <a:ext cx="7929563" cy="869950"/>
          </a:xfrm>
        </p:spPr>
        <p:txBody>
          <a:bodyPr/>
          <a:lstStyle/>
          <a:p>
            <a:pPr eaLnBrk="1" hangingPunct="1"/>
            <a:r>
              <a:rPr lang="zh-CN" b="1" smtClean="0"/>
              <a:t>目录</a:t>
            </a:r>
          </a:p>
        </p:txBody>
      </p:sp>
      <p:sp>
        <p:nvSpPr>
          <p:cNvPr id="8195" name="Rectangle 24"/>
          <p:cNvSpPr>
            <a:spLocks noGrp="1" noChangeArrowheads="1"/>
          </p:cNvSpPr>
          <p:nvPr>
            <p:ph idx="4294967295"/>
          </p:nvPr>
        </p:nvSpPr>
        <p:spPr>
          <a:xfrm>
            <a:off x="611188" y="836613"/>
            <a:ext cx="7921625" cy="5113337"/>
          </a:xfrm>
        </p:spPr>
        <p:txBody>
          <a:bodyPr/>
          <a:lstStyle/>
          <a:p>
            <a:pPr eaLnBrk="1" hangingPunct="1"/>
            <a:r>
              <a:rPr lang="en-US" altLang="zh-CN" smtClean="0"/>
              <a:t>BI</a:t>
            </a:r>
            <a:r>
              <a:rPr lang="zh-CN" altLang="en-US" smtClean="0"/>
              <a:t> 架构介绍</a:t>
            </a:r>
            <a:endParaRPr lang="en-US" altLang="zh-CN" smtClean="0"/>
          </a:p>
          <a:p>
            <a:pPr eaLnBrk="1" hangingPunct="1"/>
            <a:r>
              <a:rPr lang="en-US" altLang="zh-CN" smtClean="0"/>
              <a:t>BI</a:t>
            </a:r>
            <a:r>
              <a:rPr lang="zh-CN" altLang="en-US" smtClean="0"/>
              <a:t>数据模型介绍</a:t>
            </a:r>
            <a:endParaRPr lang="en-US" altLang="zh-CN" smtClean="0"/>
          </a:p>
          <a:p>
            <a:pPr eaLnBrk="1" hangingPunct="1"/>
            <a:r>
              <a:rPr lang="en-US" altLang="zh-CN" smtClean="0"/>
              <a:t>BI </a:t>
            </a:r>
            <a:r>
              <a:rPr lang="zh-CN" altLang="en-US" smtClean="0"/>
              <a:t>数据产品介绍</a:t>
            </a:r>
            <a:endParaRPr lang="en-US" altLang="zh-CN" smtClean="0"/>
          </a:p>
          <a:p>
            <a:pPr eaLnBrk="1" hangingPunct="1"/>
            <a:r>
              <a:rPr lang="en-US" altLang="zh-CN" smtClean="0"/>
              <a:t>BI </a:t>
            </a:r>
            <a:r>
              <a:rPr lang="zh-CN" altLang="en-US" smtClean="0"/>
              <a:t>平台部件或工具</a:t>
            </a:r>
            <a:endParaRPr lang="en-US" altLang="zh-CN" smtClean="0"/>
          </a:p>
          <a:p>
            <a:pPr eaLnBrk="1" hangingPunct="1"/>
            <a:r>
              <a:rPr lang="en-US" altLang="zh-CN" smtClean="0">
                <a:solidFill>
                  <a:srgbClr val="FF0000"/>
                </a:solidFill>
              </a:rPr>
              <a:t>BI </a:t>
            </a:r>
            <a:r>
              <a:rPr lang="zh-CN" altLang="en-US" smtClean="0">
                <a:solidFill>
                  <a:srgbClr val="FF0000"/>
                </a:solidFill>
              </a:rPr>
              <a:t>存在的问题</a:t>
            </a:r>
            <a:endParaRPr lang="en-US" altLang="zh-CN" smtClean="0">
              <a:solidFill>
                <a:srgbClr val="FF0000"/>
              </a:solidFill>
            </a:endParaRPr>
          </a:p>
          <a:p>
            <a:pPr marL="300038" lvl="1" indent="-300038" eaLnBrk="1" hangingPunct="1">
              <a:buChar char="•"/>
            </a:pPr>
            <a:endParaRPr lang="en-US" altLang="zh-CN" sz="2600" b="1" smtClean="0">
              <a:cs typeface="+mn-cs"/>
            </a:endParaRPr>
          </a:p>
          <a:p>
            <a:pPr lvl="1" eaLnBrk="1" hangingPunct="1"/>
            <a:endParaRPr lang="en-US" altLang="zh-CN" smtClean="0"/>
          </a:p>
          <a:p>
            <a:pPr lvl="1" eaLnBrk="1" hangingPunct="1">
              <a:buNone/>
            </a:pPr>
            <a:endParaRPr lang="en-US" altLang="zh-CN"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下箭头 62"/>
          <p:cNvSpPr/>
          <p:nvPr/>
        </p:nvSpPr>
        <p:spPr>
          <a:xfrm flipV="1">
            <a:off x="2915816" y="4077072"/>
            <a:ext cx="144016" cy="1368152"/>
          </a:xfrm>
          <a:prstGeom prst="downArrow">
            <a:avLst/>
          </a:prstGeom>
          <a:solidFill>
            <a:schemeClr val="accent3">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schemeClr val="tx1"/>
              </a:solidFill>
            </a:endParaRPr>
          </a:p>
        </p:txBody>
      </p:sp>
      <p:sp>
        <p:nvSpPr>
          <p:cNvPr id="93" name="下箭头 92"/>
          <p:cNvSpPr/>
          <p:nvPr/>
        </p:nvSpPr>
        <p:spPr>
          <a:xfrm flipV="1">
            <a:off x="6372200" y="4077072"/>
            <a:ext cx="144016" cy="1368152"/>
          </a:xfrm>
          <a:prstGeom prst="downArrow">
            <a:avLst/>
          </a:prstGeom>
          <a:solidFill>
            <a:schemeClr val="accent3">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schemeClr val="tx1"/>
              </a:solidFill>
            </a:endParaRPr>
          </a:p>
        </p:txBody>
      </p:sp>
      <p:sp>
        <p:nvSpPr>
          <p:cNvPr id="94" name="下箭头 93"/>
          <p:cNvSpPr/>
          <p:nvPr/>
        </p:nvSpPr>
        <p:spPr>
          <a:xfrm flipV="1">
            <a:off x="4644008" y="4077072"/>
            <a:ext cx="216024" cy="1368152"/>
          </a:xfrm>
          <a:prstGeom prst="downArrow">
            <a:avLst/>
          </a:prstGeom>
          <a:solidFill>
            <a:schemeClr val="accent3">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schemeClr val="tx1"/>
              </a:solidFill>
            </a:endParaRPr>
          </a:p>
        </p:txBody>
      </p:sp>
      <p:grpSp>
        <p:nvGrpSpPr>
          <p:cNvPr id="2" name="组合 27"/>
          <p:cNvGrpSpPr/>
          <p:nvPr/>
        </p:nvGrpSpPr>
        <p:grpSpPr>
          <a:xfrm>
            <a:off x="2555781" y="548680"/>
            <a:ext cx="1113877" cy="1053697"/>
            <a:chOff x="8143625" y="2852936"/>
            <a:chExt cx="737944" cy="713616"/>
          </a:xfrm>
        </p:grpSpPr>
        <p:pic>
          <p:nvPicPr>
            <p:cNvPr id="107" name="Picture 3" descr="C:\Program Files\Microsoft Office\MEDIA\CAGCAT10\j0292020.wmf"/>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8187674" y="2852936"/>
              <a:ext cx="693895" cy="576064"/>
            </a:xfrm>
            <a:prstGeom prst="rect">
              <a:avLst/>
            </a:prstGeom>
            <a:noFill/>
          </p:spPr>
        </p:pic>
        <p:sp>
          <p:nvSpPr>
            <p:cNvPr id="108" name="TextBox 107"/>
            <p:cNvSpPr txBox="1"/>
            <p:nvPr/>
          </p:nvSpPr>
          <p:spPr>
            <a:xfrm>
              <a:off x="8143625" y="3389377"/>
              <a:ext cx="683072" cy="177175"/>
            </a:xfrm>
            <a:prstGeom prst="rect">
              <a:avLst/>
            </a:prstGeom>
            <a:noFill/>
          </p:spPr>
          <p:txBody>
            <a:bodyPr wrap="none" rtlCol="0">
              <a:spAutoFit/>
            </a:bodyPr>
            <a:lstStyle/>
            <a:p>
              <a:r>
                <a:rPr lang="zh-CN" altLang="en-US" sz="1100" smtClean="0">
                  <a:solidFill>
                    <a:prstClr val="black"/>
                  </a:solidFill>
                </a:rPr>
                <a:t>第三方开发者</a:t>
              </a:r>
              <a:endParaRPr lang="zh-CN" altLang="en-US" sz="1100">
                <a:solidFill>
                  <a:prstClr val="black"/>
                </a:solidFill>
              </a:endParaRPr>
            </a:p>
          </p:txBody>
        </p:sp>
      </p:grpSp>
      <p:sp>
        <p:nvSpPr>
          <p:cNvPr id="250" name="TextBox 249"/>
          <p:cNvSpPr txBox="1"/>
          <p:nvPr/>
        </p:nvSpPr>
        <p:spPr>
          <a:xfrm>
            <a:off x="0" y="0"/>
            <a:ext cx="2914580" cy="461665"/>
          </a:xfrm>
          <a:prstGeom prst="rect">
            <a:avLst/>
          </a:prstGeom>
          <a:noFill/>
        </p:spPr>
        <p:txBody>
          <a:bodyPr wrap="none" rtlCol="0">
            <a:spAutoFit/>
          </a:bodyPr>
          <a:lstStyle/>
          <a:p>
            <a:r>
              <a:rPr lang="zh-CN" altLang="en-US" sz="2400" b="1" smtClean="0">
                <a:solidFill>
                  <a:srgbClr val="C00000"/>
                </a:solidFill>
              </a:rPr>
              <a:t>终端云</a:t>
            </a:r>
            <a:r>
              <a:rPr lang="en-US" altLang="zh-CN" sz="2400" b="1" smtClean="0">
                <a:solidFill>
                  <a:srgbClr val="C00000"/>
                </a:solidFill>
              </a:rPr>
              <a:t>BI</a:t>
            </a:r>
            <a:r>
              <a:rPr lang="zh-CN" altLang="en-US" sz="2400" b="1" smtClean="0">
                <a:solidFill>
                  <a:srgbClr val="C00000"/>
                </a:solidFill>
              </a:rPr>
              <a:t>系统上下文</a:t>
            </a:r>
            <a:endParaRPr lang="zh-CN" altLang="en-US" sz="2400" b="1">
              <a:solidFill>
                <a:srgbClr val="C00000"/>
              </a:solidFill>
            </a:endParaRPr>
          </a:p>
        </p:txBody>
      </p:sp>
      <p:cxnSp>
        <p:nvCxnSpPr>
          <p:cNvPr id="241" name="直接箭头连接符 240"/>
          <p:cNvCxnSpPr/>
          <p:nvPr/>
        </p:nvCxnSpPr>
        <p:spPr>
          <a:xfrm>
            <a:off x="2987824" y="1556792"/>
            <a:ext cx="0" cy="1224136"/>
          </a:xfrm>
          <a:prstGeom prst="straightConnector1">
            <a:avLst/>
          </a:prstGeom>
          <a:ln w="158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44" name="TextBox 243"/>
          <p:cNvSpPr txBox="1"/>
          <p:nvPr/>
        </p:nvSpPr>
        <p:spPr>
          <a:xfrm>
            <a:off x="2195736" y="1916832"/>
            <a:ext cx="1656184" cy="400110"/>
          </a:xfrm>
          <a:prstGeom prst="rect">
            <a:avLst/>
          </a:prstGeom>
          <a:noFill/>
        </p:spPr>
        <p:txBody>
          <a:bodyPr wrap="square" rtlCol="0">
            <a:spAutoFit/>
          </a:bodyPr>
          <a:lstStyle/>
          <a:p>
            <a:pPr marL="252000" indent="-252000">
              <a:buFont typeface="Wingdings" pitchFamily="2" charset="2"/>
              <a:buChar char="ü"/>
            </a:pPr>
            <a:r>
              <a:rPr lang="zh-CN" altLang="en-US" sz="1000" smtClean="0">
                <a:solidFill>
                  <a:prstClr val="black"/>
                </a:solidFill>
              </a:rPr>
              <a:t>下载行为信息采集</a:t>
            </a:r>
            <a:r>
              <a:rPr lang="en-US" altLang="zh-CN" sz="1000" smtClean="0">
                <a:solidFill>
                  <a:prstClr val="black"/>
                </a:solidFill>
              </a:rPr>
              <a:t>SDK</a:t>
            </a:r>
          </a:p>
          <a:p>
            <a:pPr marL="252000" indent="-252000">
              <a:buFont typeface="Wingdings" pitchFamily="2" charset="2"/>
              <a:buChar char="ü"/>
            </a:pPr>
            <a:r>
              <a:rPr lang="zh-CN" altLang="en-US" sz="1000" smtClean="0">
                <a:solidFill>
                  <a:prstClr val="black"/>
                </a:solidFill>
              </a:rPr>
              <a:t>下载网页信息采集</a:t>
            </a:r>
            <a:r>
              <a:rPr lang="en-US" altLang="zh-CN" sz="1000" smtClean="0">
                <a:solidFill>
                  <a:prstClr val="black"/>
                </a:solidFill>
              </a:rPr>
              <a:t>JS</a:t>
            </a:r>
            <a:endParaRPr lang="zh-CN" altLang="en-US" sz="1000">
              <a:solidFill>
                <a:prstClr val="black"/>
              </a:solidFill>
            </a:endParaRPr>
          </a:p>
        </p:txBody>
      </p:sp>
      <p:sp>
        <p:nvSpPr>
          <p:cNvPr id="52" name="矩形 51"/>
          <p:cNvSpPr/>
          <p:nvPr/>
        </p:nvSpPr>
        <p:spPr>
          <a:xfrm>
            <a:off x="2483768" y="2852936"/>
            <a:ext cx="4104456" cy="1152128"/>
          </a:xfrm>
          <a:prstGeom prst="rect">
            <a:avLst/>
          </a:prstGeom>
          <a:solidFill>
            <a:srgbClr val="FFFF00">
              <a:alpha val="40000"/>
            </a:srgbClr>
          </a:solidFill>
          <a:ln w="28575" cmpd="thinThick"/>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solidFill>
                  <a:schemeClr val="tx1"/>
                </a:solidFill>
              </a:rPr>
              <a:t>终端云</a:t>
            </a:r>
            <a:r>
              <a:rPr lang="en-US" altLang="zh-CN" sz="1400" smtClean="0">
                <a:solidFill>
                  <a:schemeClr val="tx1"/>
                </a:solidFill>
              </a:rPr>
              <a:t>BI </a:t>
            </a:r>
            <a:r>
              <a:rPr lang="zh-CN" altLang="en-US" sz="1400" smtClean="0">
                <a:solidFill>
                  <a:schemeClr val="tx1"/>
                </a:solidFill>
              </a:rPr>
              <a:t>平台</a:t>
            </a:r>
            <a:endParaRPr lang="zh-CN" altLang="en-US" sz="1400" dirty="0" smtClean="0">
              <a:solidFill>
                <a:schemeClr val="tx1"/>
              </a:solidFill>
            </a:endParaRPr>
          </a:p>
        </p:txBody>
      </p:sp>
      <p:sp>
        <p:nvSpPr>
          <p:cNvPr id="54" name="矩形 53"/>
          <p:cNvSpPr/>
          <p:nvPr/>
        </p:nvSpPr>
        <p:spPr>
          <a:xfrm>
            <a:off x="2339752" y="5517232"/>
            <a:ext cx="1296144" cy="648072"/>
          </a:xfrm>
          <a:prstGeom prst="rect">
            <a:avLst/>
          </a:prstGeom>
          <a:solidFill>
            <a:schemeClr val="accent6">
              <a:lumMod val="40000"/>
              <a:lumOff val="60000"/>
              <a:alpha val="81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schemeClr val="tx1"/>
                </a:solidFill>
              </a:rPr>
              <a:t>用户客户端 </a:t>
            </a:r>
            <a:endParaRPr lang="en-US" altLang="zh-CN" sz="1200" smtClean="0">
              <a:solidFill>
                <a:schemeClr val="tx1"/>
              </a:solidFill>
            </a:endParaRPr>
          </a:p>
          <a:p>
            <a:pPr algn="ctr"/>
            <a:r>
              <a:rPr lang="en-US" altLang="zh-CN" sz="1200" smtClean="0">
                <a:solidFill>
                  <a:schemeClr val="tx1"/>
                </a:solidFill>
              </a:rPr>
              <a:t>(</a:t>
            </a:r>
            <a:r>
              <a:rPr lang="zh-CN" altLang="en-US" sz="1200" smtClean="0">
                <a:solidFill>
                  <a:schemeClr val="tx1"/>
                </a:solidFill>
              </a:rPr>
              <a:t>客户端日志收集）</a:t>
            </a:r>
            <a:endParaRPr lang="zh-CN" altLang="en-US" sz="1200" dirty="0" smtClean="0">
              <a:solidFill>
                <a:schemeClr val="tx1"/>
              </a:solidFill>
            </a:endParaRPr>
          </a:p>
        </p:txBody>
      </p:sp>
      <p:sp>
        <p:nvSpPr>
          <p:cNvPr id="55" name="矩形 54"/>
          <p:cNvSpPr/>
          <p:nvPr/>
        </p:nvSpPr>
        <p:spPr>
          <a:xfrm>
            <a:off x="3995936" y="5517232"/>
            <a:ext cx="1512168" cy="648072"/>
          </a:xfrm>
          <a:prstGeom prst="rect">
            <a:avLst/>
          </a:prstGeom>
          <a:solidFill>
            <a:schemeClr val="accent2">
              <a:lumMod val="20000"/>
              <a:lumOff val="8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schemeClr val="tx1"/>
                </a:solidFill>
              </a:rPr>
              <a:t>业务系统</a:t>
            </a:r>
            <a:endParaRPr lang="en-US" altLang="zh-CN" sz="1200" smtClean="0">
              <a:solidFill>
                <a:schemeClr val="tx1"/>
              </a:solidFill>
            </a:endParaRPr>
          </a:p>
          <a:p>
            <a:pPr algn="ctr"/>
            <a:r>
              <a:rPr lang="zh-CN" altLang="en-US" sz="1200" smtClean="0">
                <a:solidFill>
                  <a:schemeClr val="tx1"/>
                </a:solidFill>
              </a:rPr>
              <a:t>（服务端日志、业务</a:t>
            </a:r>
            <a:r>
              <a:rPr lang="en-US" altLang="zh-CN" sz="1200" smtClean="0">
                <a:solidFill>
                  <a:schemeClr val="tx1"/>
                </a:solidFill>
              </a:rPr>
              <a:t>DB</a:t>
            </a:r>
            <a:r>
              <a:rPr lang="zh-CN" altLang="en-US" sz="1200" smtClean="0">
                <a:solidFill>
                  <a:schemeClr val="tx1"/>
                </a:solidFill>
              </a:rPr>
              <a:t>数据）</a:t>
            </a:r>
            <a:endParaRPr lang="zh-CN" altLang="en-US" sz="1200" dirty="0" smtClean="0">
              <a:solidFill>
                <a:schemeClr val="tx1"/>
              </a:solidFill>
            </a:endParaRPr>
          </a:p>
        </p:txBody>
      </p:sp>
      <p:sp>
        <p:nvSpPr>
          <p:cNvPr id="56" name="矩形 55"/>
          <p:cNvSpPr/>
          <p:nvPr/>
        </p:nvSpPr>
        <p:spPr>
          <a:xfrm>
            <a:off x="7668344" y="3068960"/>
            <a:ext cx="1008112" cy="792088"/>
          </a:xfrm>
          <a:prstGeom prst="rect">
            <a:avLst/>
          </a:prstGeom>
          <a:solidFill>
            <a:schemeClr val="accent4">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schemeClr val="tx1"/>
                </a:solidFill>
              </a:rPr>
              <a:t> </a:t>
            </a:r>
            <a:r>
              <a:rPr lang="zh-CN" altLang="en-US" sz="1200" smtClean="0">
                <a:solidFill>
                  <a:schemeClr val="tx1"/>
                </a:solidFill>
              </a:rPr>
              <a:t>数据应用业务（如广告平台等）</a:t>
            </a:r>
            <a:endParaRPr lang="zh-CN" altLang="en-US" sz="1200" dirty="0" smtClean="0">
              <a:solidFill>
                <a:schemeClr val="tx1"/>
              </a:solidFill>
            </a:endParaRPr>
          </a:p>
        </p:txBody>
      </p:sp>
      <p:pic>
        <p:nvPicPr>
          <p:cNvPr id="57" name="Picture 2" descr="C:\Program Files\Microsoft Office\MEDIA\CAGCAT10\j0195384.wmf"/>
          <p:cNvPicPr>
            <a:picLocks noChangeAspect="1" noChangeArrowheads="1"/>
          </p:cNvPicPr>
          <p:nvPr/>
        </p:nvPicPr>
        <p:blipFill>
          <a:blip r:embed="rId3" cstate="print"/>
          <a:srcRect/>
          <a:stretch>
            <a:fillRect/>
          </a:stretch>
        </p:blipFill>
        <p:spPr bwMode="auto">
          <a:xfrm>
            <a:off x="5724128" y="548680"/>
            <a:ext cx="936104" cy="768425"/>
          </a:xfrm>
          <a:prstGeom prst="rect">
            <a:avLst/>
          </a:prstGeom>
          <a:noFill/>
        </p:spPr>
      </p:pic>
      <p:pic>
        <p:nvPicPr>
          <p:cNvPr id="60" name="Picture 3" descr="C:\Program Files\Microsoft Office\MEDIA\CAGCAT10\j0292020.wmf"/>
          <p:cNvPicPr>
            <a:picLocks noChangeAspect="1" noChangeArrowheads="1"/>
          </p:cNvPicPr>
          <p:nvPr/>
        </p:nvPicPr>
        <p:blipFill>
          <a:blip r:embed="rId2" cstate="print"/>
          <a:srcRect/>
          <a:stretch>
            <a:fillRect/>
          </a:stretch>
        </p:blipFill>
        <p:spPr bwMode="auto">
          <a:xfrm>
            <a:off x="4139952" y="548680"/>
            <a:ext cx="990147" cy="939767"/>
          </a:xfrm>
          <a:prstGeom prst="rect">
            <a:avLst/>
          </a:prstGeom>
          <a:noFill/>
        </p:spPr>
      </p:pic>
      <p:sp>
        <p:nvSpPr>
          <p:cNvPr id="61" name="TextBox 60"/>
          <p:cNvSpPr txBox="1"/>
          <p:nvPr/>
        </p:nvSpPr>
        <p:spPr>
          <a:xfrm>
            <a:off x="4211960" y="1340770"/>
            <a:ext cx="1080120" cy="261610"/>
          </a:xfrm>
          <a:prstGeom prst="rect">
            <a:avLst/>
          </a:prstGeom>
          <a:noFill/>
        </p:spPr>
        <p:txBody>
          <a:bodyPr wrap="square" rtlCol="0">
            <a:spAutoFit/>
          </a:bodyPr>
          <a:lstStyle/>
          <a:p>
            <a:r>
              <a:rPr lang="zh-CN" altLang="en-US" sz="1100" smtClean="0"/>
              <a:t>数据开发人员</a:t>
            </a:r>
            <a:endParaRPr lang="zh-CN" altLang="en-US" sz="1100"/>
          </a:p>
        </p:txBody>
      </p:sp>
      <p:sp>
        <p:nvSpPr>
          <p:cNvPr id="65" name="右箭头 64"/>
          <p:cNvSpPr/>
          <p:nvPr/>
        </p:nvSpPr>
        <p:spPr>
          <a:xfrm>
            <a:off x="6660232" y="3356992"/>
            <a:ext cx="936104" cy="216024"/>
          </a:xfrm>
          <a:prstGeom prst="rightArrow">
            <a:avLst/>
          </a:prstGeom>
          <a:solidFill>
            <a:schemeClr val="accent5">
              <a:lumMod val="40000"/>
              <a:lumOff val="60000"/>
              <a:alpha val="37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schemeClr val="tx1"/>
              </a:solidFill>
            </a:endParaRPr>
          </a:p>
        </p:txBody>
      </p:sp>
      <p:cxnSp>
        <p:nvCxnSpPr>
          <p:cNvPr id="67" name="直接箭头连接符 66"/>
          <p:cNvCxnSpPr/>
          <p:nvPr/>
        </p:nvCxnSpPr>
        <p:spPr>
          <a:xfrm>
            <a:off x="1187624" y="3429000"/>
            <a:ext cx="1296144"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411760" y="4581128"/>
            <a:ext cx="1210588" cy="400110"/>
          </a:xfrm>
          <a:prstGeom prst="rect">
            <a:avLst/>
          </a:prstGeom>
          <a:noFill/>
        </p:spPr>
        <p:txBody>
          <a:bodyPr wrap="none" rtlCol="0">
            <a:spAutoFit/>
          </a:bodyPr>
          <a:lstStyle/>
          <a:p>
            <a:pPr algn="ctr"/>
            <a:r>
              <a:rPr lang="en-US" altLang="zh-CN" sz="1000" smtClean="0"/>
              <a:t>HTTP/HTTPS</a:t>
            </a:r>
          </a:p>
          <a:p>
            <a:r>
              <a:rPr lang="zh-CN" altLang="en-US" sz="1000" smtClean="0"/>
              <a:t>用户行为信息上报</a:t>
            </a:r>
            <a:endParaRPr lang="zh-CN" altLang="en-US" sz="1000"/>
          </a:p>
        </p:txBody>
      </p:sp>
      <p:sp>
        <p:nvSpPr>
          <p:cNvPr id="69" name="TextBox 68"/>
          <p:cNvSpPr txBox="1"/>
          <p:nvPr/>
        </p:nvSpPr>
        <p:spPr>
          <a:xfrm>
            <a:off x="3851920" y="4509120"/>
            <a:ext cx="1980029" cy="400110"/>
          </a:xfrm>
          <a:prstGeom prst="rect">
            <a:avLst/>
          </a:prstGeom>
          <a:noFill/>
        </p:spPr>
        <p:txBody>
          <a:bodyPr wrap="none" rtlCol="0">
            <a:spAutoFit/>
          </a:bodyPr>
          <a:lstStyle/>
          <a:p>
            <a:pPr algn="ctr"/>
            <a:r>
              <a:rPr lang="en-US" altLang="zh-CN" sz="1000" smtClean="0"/>
              <a:t>SFTP/SCP</a:t>
            </a:r>
          </a:p>
          <a:p>
            <a:pPr algn="ctr"/>
            <a:r>
              <a:rPr lang="zh-CN" altLang="en-US" sz="1000" smtClean="0"/>
              <a:t>服务端日志信息、业务数据上传</a:t>
            </a:r>
            <a:endParaRPr lang="zh-CN" altLang="en-US" sz="1000"/>
          </a:p>
        </p:txBody>
      </p:sp>
      <p:sp>
        <p:nvSpPr>
          <p:cNvPr id="70" name="TextBox 69"/>
          <p:cNvSpPr txBox="1"/>
          <p:nvPr/>
        </p:nvSpPr>
        <p:spPr>
          <a:xfrm>
            <a:off x="6588224" y="3140968"/>
            <a:ext cx="1031051" cy="261610"/>
          </a:xfrm>
          <a:prstGeom prst="rect">
            <a:avLst/>
          </a:prstGeom>
          <a:noFill/>
        </p:spPr>
        <p:txBody>
          <a:bodyPr wrap="none" rtlCol="0">
            <a:spAutoFit/>
          </a:bodyPr>
          <a:lstStyle/>
          <a:p>
            <a:r>
              <a:rPr lang="zh-CN" altLang="en-US" sz="1100" smtClean="0"/>
              <a:t>安全数据通道</a:t>
            </a:r>
            <a:endParaRPr lang="zh-CN" altLang="en-US" sz="1100"/>
          </a:p>
        </p:txBody>
      </p:sp>
      <p:sp>
        <p:nvSpPr>
          <p:cNvPr id="71" name="Rectangle 10"/>
          <p:cNvSpPr>
            <a:spLocks noChangeArrowheads="1"/>
          </p:cNvSpPr>
          <p:nvPr/>
        </p:nvSpPr>
        <p:spPr bwMode="auto">
          <a:xfrm>
            <a:off x="5580112" y="1844824"/>
            <a:ext cx="1368152" cy="576064"/>
          </a:xfrm>
          <a:prstGeom prst="rect">
            <a:avLst/>
          </a:prstGeom>
          <a:noFill/>
          <a:ln w="28575">
            <a:noFill/>
            <a:miter lim="800000"/>
            <a:headEnd/>
            <a:tailEnd/>
          </a:ln>
        </p:spPr>
        <p:txBody>
          <a:bodyPr lIns="80132" tIns="40067" rIns="80132" bIns="40067"/>
          <a:lstStyle/>
          <a:p>
            <a:pPr marL="252413" indent="-252413" defTabSz="671513" eaLnBrk="0" hangingPunct="0">
              <a:buFont typeface="Wingdings" pitchFamily="2" charset="2"/>
              <a:buChar char="ü"/>
            </a:pPr>
            <a:r>
              <a:rPr lang="zh-CN" altLang="en-US" sz="1000" smtClean="0">
                <a:solidFill>
                  <a:srgbClr val="002060"/>
                </a:solidFill>
              </a:rPr>
              <a:t>查看报表</a:t>
            </a:r>
            <a:endParaRPr lang="en-US" altLang="zh-CN" sz="1000" smtClean="0">
              <a:solidFill>
                <a:srgbClr val="002060"/>
              </a:solidFill>
            </a:endParaRPr>
          </a:p>
          <a:p>
            <a:pPr marL="252413" indent="-252413" defTabSz="671513" eaLnBrk="0" hangingPunct="0">
              <a:buFont typeface="Wingdings" pitchFamily="2" charset="2"/>
              <a:buChar char="ü"/>
            </a:pPr>
            <a:r>
              <a:rPr lang="zh-CN" altLang="en-US" sz="1000" smtClean="0">
                <a:solidFill>
                  <a:srgbClr val="002060"/>
                </a:solidFill>
              </a:rPr>
              <a:t>查看画像</a:t>
            </a:r>
            <a:endParaRPr lang="en-US" altLang="zh-CN" sz="1000" smtClean="0">
              <a:solidFill>
                <a:srgbClr val="002060"/>
              </a:solidFill>
            </a:endParaRPr>
          </a:p>
          <a:p>
            <a:pPr marL="252413" indent="-252413" defTabSz="671513" eaLnBrk="0" hangingPunct="0">
              <a:buFont typeface="Wingdings" pitchFamily="2" charset="2"/>
              <a:buChar char="ü"/>
            </a:pPr>
            <a:r>
              <a:rPr lang="zh-CN" altLang="en-US" sz="1000" smtClean="0">
                <a:solidFill>
                  <a:srgbClr val="002060"/>
                </a:solidFill>
              </a:rPr>
              <a:t>即席查询</a:t>
            </a:r>
            <a:endParaRPr lang="en-US" altLang="zh-CN" sz="1000" smtClean="0">
              <a:solidFill>
                <a:srgbClr val="002060"/>
              </a:solidFill>
            </a:endParaRPr>
          </a:p>
          <a:p>
            <a:pPr marL="252413" indent="-252413" defTabSz="671513" eaLnBrk="0" hangingPunct="0">
              <a:buFont typeface="Wingdings" pitchFamily="2" charset="2"/>
              <a:buChar char="ü"/>
            </a:pPr>
            <a:r>
              <a:rPr lang="zh-CN" altLang="en-US" sz="1000" smtClean="0">
                <a:solidFill>
                  <a:srgbClr val="002060"/>
                </a:solidFill>
              </a:rPr>
              <a:t>挖掘</a:t>
            </a:r>
            <a:endParaRPr lang="en-US" altLang="zh-CN" sz="1000" dirty="0" smtClean="0">
              <a:solidFill>
                <a:srgbClr val="002060"/>
              </a:solidFill>
            </a:endParaRPr>
          </a:p>
        </p:txBody>
      </p:sp>
      <p:sp>
        <p:nvSpPr>
          <p:cNvPr id="72" name="Rectangle 10"/>
          <p:cNvSpPr>
            <a:spLocks noChangeArrowheads="1"/>
          </p:cNvSpPr>
          <p:nvPr/>
        </p:nvSpPr>
        <p:spPr bwMode="auto">
          <a:xfrm>
            <a:off x="3995936" y="1700808"/>
            <a:ext cx="1224136" cy="936104"/>
          </a:xfrm>
          <a:prstGeom prst="rect">
            <a:avLst/>
          </a:prstGeom>
          <a:noFill/>
          <a:ln w="28575">
            <a:noFill/>
            <a:miter lim="800000"/>
            <a:headEnd/>
            <a:tailEnd/>
          </a:ln>
        </p:spPr>
        <p:txBody>
          <a:bodyPr lIns="80132" tIns="40067" rIns="80132" bIns="40067"/>
          <a:lstStyle/>
          <a:p>
            <a:pPr marL="252413" indent="-252413" defTabSz="671513" eaLnBrk="0" hangingPunct="0">
              <a:buFont typeface="Wingdings" pitchFamily="2" charset="2"/>
              <a:buChar char="ü"/>
            </a:pPr>
            <a:r>
              <a:rPr lang="zh-CN" altLang="en-US" sz="1000" smtClean="0">
                <a:solidFill>
                  <a:srgbClr val="002060"/>
                </a:solidFill>
              </a:rPr>
              <a:t>分析应用开发</a:t>
            </a:r>
            <a:endParaRPr lang="en-US" altLang="zh-CN" sz="1000" smtClean="0">
              <a:solidFill>
                <a:srgbClr val="002060"/>
              </a:solidFill>
            </a:endParaRPr>
          </a:p>
          <a:p>
            <a:pPr marL="252413" indent="-252413" defTabSz="671513" eaLnBrk="0" hangingPunct="0">
              <a:buFont typeface="Wingdings" pitchFamily="2" charset="2"/>
              <a:buChar char="ü"/>
            </a:pPr>
            <a:r>
              <a:rPr lang="zh-CN" altLang="en-US" sz="1000" smtClean="0">
                <a:solidFill>
                  <a:srgbClr val="002060"/>
                </a:solidFill>
              </a:rPr>
              <a:t>分析应用测试</a:t>
            </a:r>
            <a:endParaRPr lang="en-US" altLang="zh-CN" sz="1000" smtClean="0">
              <a:solidFill>
                <a:srgbClr val="002060"/>
              </a:solidFill>
            </a:endParaRPr>
          </a:p>
          <a:p>
            <a:pPr marL="252413" indent="-252413" defTabSz="671513" eaLnBrk="0" hangingPunct="0">
              <a:buFont typeface="Wingdings" pitchFamily="2" charset="2"/>
              <a:buChar char="ü"/>
            </a:pPr>
            <a:r>
              <a:rPr lang="zh-CN" altLang="en-US" sz="1000" smtClean="0">
                <a:solidFill>
                  <a:srgbClr val="002060"/>
                </a:solidFill>
              </a:rPr>
              <a:t>分析应用部署</a:t>
            </a:r>
            <a:endParaRPr lang="en-US" altLang="zh-CN" sz="1000" smtClean="0">
              <a:solidFill>
                <a:srgbClr val="002060"/>
              </a:solidFill>
            </a:endParaRPr>
          </a:p>
          <a:p>
            <a:pPr marL="252413" indent="-252413" defTabSz="671513" eaLnBrk="0" hangingPunct="0">
              <a:buFont typeface="Wingdings" pitchFamily="2" charset="2"/>
              <a:buChar char="ü"/>
            </a:pPr>
            <a:r>
              <a:rPr lang="zh-CN" altLang="en-US" sz="1000" smtClean="0">
                <a:solidFill>
                  <a:srgbClr val="002060"/>
                </a:solidFill>
              </a:rPr>
              <a:t>分析应用维护</a:t>
            </a:r>
            <a:endParaRPr lang="en-US" altLang="zh-CN" sz="1000" dirty="0" smtClean="0">
              <a:solidFill>
                <a:srgbClr val="002060"/>
              </a:solidFill>
            </a:endParaRPr>
          </a:p>
        </p:txBody>
      </p:sp>
      <p:sp>
        <p:nvSpPr>
          <p:cNvPr id="76" name="Rectangle 10"/>
          <p:cNvSpPr>
            <a:spLocks noChangeArrowheads="1"/>
          </p:cNvSpPr>
          <p:nvPr/>
        </p:nvSpPr>
        <p:spPr bwMode="auto">
          <a:xfrm>
            <a:off x="1187624" y="3068960"/>
            <a:ext cx="1440160" cy="576064"/>
          </a:xfrm>
          <a:prstGeom prst="rect">
            <a:avLst/>
          </a:prstGeom>
          <a:noFill/>
          <a:ln w="28575">
            <a:noFill/>
            <a:miter lim="800000"/>
            <a:headEnd/>
            <a:tailEnd/>
          </a:ln>
        </p:spPr>
        <p:txBody>
          <a:bodyPr lIns="80132" tIns="40067" rIns="80132" bIns="40067"/>
          <a:lstStyle/>
          <a:p>
            <a:pPr marL="252413" indent="-252413" defTabSz="671513" eaLnBrk="0" hangingPunct="0">
              <a:buFont typeface="Wingdings" pitchFamily="2" charset="2"/>
              <a:buChar char="ü"/>
            </a:pPr>
            <a:r>
              <a:rPr lang="zh-CN" altLang="en-US" sz="1000" smtClean="0">
                <a:solidFill>
                  <a:srgbClr val="002060"/>
                </a:solidFill>
              </a:rPr>
              <a:t>系统维护及升级</a:t>
            </a:r>
            <a:endParaRPr lang="en-US" altLang="zh-CN" sz="1000" smtClean="0">
              <a:solidFill>
                <a:srgbClr val="002060"/>
              </a:solidFill>
            </a:endParaRPr>
          </a:p>
          <a:p>
            <a:pPr marL="252413" indent="-252413" defTabSz="671513" eaLnBrk="0" hangingPunct="0">
              <a:buFont typeface="Wingdings" pitchFamily="2" charset="2"/>
              <a:buChar char="ü"/>
            </a:pPr>
            <a:r>
              <a:rPr lang="zh-CN" altLang="en-US" sz="1000" smtClean="0">
                <a:solidFill>
                  <a:srgbClr val="002060"/>
                </a:solidFill>
              </a:rPr>
              <a:t>用户管理</a:t>
            </a:r>
            <a:endParaRPr lang="en-US" altLang="zh-CN" sz="1000" dirty="0" smtClean="0">
              <a:solidFill>
                <a:srgbClr val="002060"/>
              </a:solidFill>
            </a:endParaRPr>
          </a:p>
        </p:txBody>
      </p:sp>
      <p:pic>
        <p:nvPicPr>
          <p:cNvPr id="78" name="Picture 3" descr="C:\Program Files\Microsoft Office\MEDIA\CAGCAT10\j0292020.wmf"/>
          <p:cNvPicPr>
            <a:picLocks noChangeAspect="1" noChangeArrowheads="1"/>
          </p:cNvPicPr>
          <p:nvPr/>
        </p:nvPicPr>
        <p:blipFill>
          <a:blip r:embed="rId2" cstate="print">
            <a:duotone>
              <a:schemeClr val="accent5">
                <a:shade val="45000"/>
                <a:satMod val="135000"/>
              </a:schemeClr>
              <a:prstClr val="white"/>
            </a:duotone>
          </a:blip>
          <a:srcRect/>
          <a:stretch>
            <a:fillRect/>
          </a:stretch>
        </p:blipFill>
        <p:spPr bwMode="auto">
          <a:xfrm>
            <a:off x="323528" y="2924944"/>
            <a:ext cx="936104" cy="888475"/>
          </a:xfrm>
          <a:prstGeom prst="rect">
            <a:avLst/>
          </a:prstGeom>
          <a:noFill/>
        </p:spPr>
      </p:pic>
      <p:sp>
        <p:nvSpPr>
          <p:cNvPr id="79" name="矩形 78"/>
          <p:cNvSpPr/>
          <p:nvPr/>
        </p:nvSpPr>
        <p:spPr>
          <a:xfrm>
            <a:off x="6012160" y="5517232"/>
            <a:ext cx="864096" cy="576064"/>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schemeClr val="tx1"/>
                </a:solidFill>
              </a:rPr>
              <a:t>第三方数据</a:t>
            </a:r>
            <a:endParaRPr lang="zh-CN" altLang="en-US" sz="1200" dirty="0" smtClean="0">
              <a:solidFill>
                <a:schemeClr val="tx1"/>
              </a:solidFill>
            </a:endParaRPr>
          </a:p>
        </p:txBody>
      </p:sp>
      <p:sp>
        <p:nvSpPr>
          <p:cNvPr id="81" name="TextBox 80"/>
          <p:cNvSpPr txBox="1"/>
          <p:nvPr/>
        </p:nvSpPr>
        <p:spPr>
          <a:xfrm>
            <a:off x="5940152" y="4509120"/>
            <a:ext cx="825867" cy="246221"/>
          </a:xfrm>
          <a:prstGeom prst="rect">
            <a:avLst/>
          </a:prstGeom>
          <a:noFill/>
        </p:spPr>
        <p:txBody>
          <a:bodyPr wrap="none" rtlCol="0">
            <a:spAutoFit/>
          </a:bodyPr>
          <a:lstStyle/>
          <a:p>
            <a:pPr algn="ctr"/>
            <a:r>
              <a:rPr lang="zh-CN" altLang="en-US" sz="1000" smtClean="0"/>
              <a:t>自定义接口</a:t>
            </a:r>
            <a:endParaRPr lang="zh-CN" altLang="en-US" sz="1000"/>
          </a:p>
        </p:txBody>
      </p:sp>
      <p:sp>
        <p:nvSpPr>
          <p:cNvPr id="89" name="TextBox 88"/>
          <p:cNvSpPr txBox="1"/>
          <p:nvPr/>
        </p:nvSpPr>
        <p:spPr>
          <a:xfrm>
            <a:off x="5868144" y="1340768"/>
            <a:ext cx="748923" cy="261610"/>
          </a:xfrm>
          <a:prstGeom prst="rect">
            <a:avLst/>
          </a:prstGeom>
          <a:noFill/>
        </p:spPr>
        <p:txBody>
          <a:bodyPr wrap="none" rtlCol="0">
            <a:spAutoFit/>
          </a:bodyPr>
          <a:lstStyle/>
          <a:p>
            <a:r>
              <a:rPr lang="zh-CN" altLang="en-US" sz="1100" smtClean="0"/>
              <a:t>最终用户</a:t>
            </a:r>
            <a:endParaRPr lang="zh-CN" altLang="en-US" sz="1100"/>
          </a:p>
        </p:txBody>
      </p:sp>
      <p:cxnSp>
        <p:nvCxnSpPr>
          <p:cNvPr id="91" name="直接箭头连接符 90"/>
          <p:cNvCxnSpPr/>
          <p:nvPr/>
        </p:nvCxnSpPr>
        <p:spPr>
          <a:xfrm>
            <a:off x="4572000" y="1556792"/>
            <a:ext cx="0" cy="1224136"/>
          </a:xfrm>
          <a:prstGeom prst="straightConnector1">
            <a:avLst/>
          </a:prstGeom>
          <a:ln w="158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6156176" y="1556792"/>
            <a:ext cx="0" cy="1224136"/>
          </a:xfrm>
          <a:prstGeom prst="straightConnector1">
            <a:avLst/>
          </a:prstGeom>
          <a:ln w="158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3528" y="3789040"/>
            <a:ext cx="889987" cy="261610"/>
          </a:xfrm>
          <a:prstGeom prst="rect">
            <a:avLst/>
          </a:prstGeom>
          <a:noFill/>
        </p:spPr>
        <p:txBody>
          <a:bodyPr wrap="none" rtlCol="0">
            <a:spAutoFit/>
          </a:bodyPr>
          <a:lstStyle/>
          <a:p>
            <a:r>
              <a:rPr lang="zh-CN" altLang="en-US" sz="1100" smtClean="0"/>
              <a:t>系统管理员</a:t>
            </a:r>
            <a:endParaRPr lang="zh-CN" altLang="en-US" sz="11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89"/>
          <p:cNvSpPr txBox="1"/>
          <p:nvPr/>
        </p:nvSpPr>
        <p:spPr>
          <a:xfrm>
            <a:off x="0" y="0"/>
            <a:ext cx="3292889" cy="461665"/>
          </a:xfrm>
          <a:prstGeom prst="rect">
            <a:avLst/>
          </a:prstGeom>
          <a:noFill/>
        </p:spPr>
        <p:txBody>
          <a:bodyPr wrap="none" rtlCol="0">
            <a:spAutoFit/>
          </a:bodyPr>
          <a:lstStyle/>
          <a:p>
            <a:r>
              <a:rPr lang="zh-CN" altLang="en-US" sz="2400" b="1" smtClean="0">
                <a:solidFill>
                  <a:srgbClr val="C00000"/>
                </a:solidFill>
              </a:rPr>
              <a:t>终端云</a:t>
            </a:r>
            <a:r>
              <a:rPr lang="en-US" altLang="zh-CN" sz="2400" b="1" smtClean="0">
                <a:solidFill>
                  <a:srgbClr val="C00000"/>
                </a:solidFill>
              </a:rPr>
              <a:t>BI </a:t>
            </a:r>
            <a:r>
              <a:rPr lang="zh-CN" altLang="en-US" sz="2400" b="1" smtClean="0">
                <a:solidFill>
                  <a:srgbClr val="C00000"/>
                </a:solidFill>
              </a:rPr>
              <a:t>系统主要问题</a:t>
            </a:r>
            <a:endParaRPr lang="zh-CN" altLang="en-US" sz="2400" b="1">
              <a:solidFill>
                <a:srgbClr val="C00000"/>
              </a:solidFill>
            </a:endParaRPr>
          </a:p>
        </p:txBody>
      </p:sp>
      <p:sp>
        <p:nvSpPr>
          <p:cNvPr id="4" name="Rectangle 10"/>
          <p:cNvSpPr>
            <a:spLocks noChangeArrowheads="1"/>
          </p:cNvSpPr>
          <p:nvPr/>
        </p:nvSpPr>
        <p:spPr bwMode="auto">
          <a:xfrm>
            <a:off x="179512" y="548680"/>
            <a:ext cx="8280920" cy="6048672"/>
          </a:xfrm>
          <a:prstGeom prst="rect">
            <a:avLst/>
          </a:prstGeom>
          <a:noFill/>
          <a:ln w="28575">
            <a:noFill/>
            <a:miter lim="800000"/>
            <a:headEnd/>
            <a:tailEnd/>
          </a:ln>
        </p:spPr>
        <p:txBody>
          <a:bodyPr lIns="80132" tIns="40067" rIns="80132" bIns="40067"/>
          <a:lstStyle/>
          <a:p>
            <a:pPr marL="252413" indent="-252413" defTabSz="671513" eaLnBrk="0" hangingPunct="0">
              <a:lnSpc>
                <a:spcPct val="140000"/>
              </a:lnSpc>
              <a:buFont typeface="Wingdings" pitchFamily="2" charset="2"/>
              <a:buChar char="Ø"/>
            </a:pPr>
            <a:r>
              <a:rPr lang="zh-CN" altLang="en-US" sz="1600" b="1" smtClean="0">
                <a:latin typeface="+mn-ea"/>
              </a:rPr>
              <a:t>模型改进</a:t>
            </a:r>
            <a:endParaRPr lang="en-US" altLang="zh-CN" sz="1600" b="1" smtClean="0">
              <a:latin typeface="+mn-ea"/>
            </a:endParaRPr>
          </a:p>
          <a:p>
            <a:pPr marL="342900" defTabSz="671513" eaLnBrk="0" hangingPunct="0">
              <a:lnSpc>
                <a:spcPct val="140000"/>
              </a:lnSpc>
            </a:pPr>
            <a:r>
              <a:rPr lang="zh-CN" altLang="en-US" sz="1400" smtClean="0">
                <a:latin typeface="+mn-ea"/>
              </a:rPr>
              <a:t>现有数据模型按业务、时间分区，分解成维度表和事实表，本质上导致用户数据在时间和业务间的割裂，造成</a:t>
            </a:r>
            <a:r>
              <a:rPr lang="en-US" altLang="zh-CN" sz="1400" smtClean="0">
                <a:latin typeface="+mn-ea"/>
              </a:rPr>
              <a:t>BI</a:t>
            </a:r>
            <a:r>
              <a:rPr lang="zh-CN" altLang="en-US" sz="1400" smtClean="0">
                <a:latin typeface="+mn-ea"/>
              </a:rPr>
              <a:t>应用开发困难。</a:t>
            </a:r>
            <a:endParaRPr lang="en-US" altLang="zh-CN" sz="1400" smtClean="0">
              <a:latin typeface="+mn-ea"/>
            </a:endParaRPr>
          </a:p>
          <a:p>
            <a:pPr marL="252413" indent="-252413" defTabSz="671513" eaLnBrk="0" hangingPunct="0">
              <a:lnSpc>
                <a:spcPct val="140000"/>
              </a:lnSpc>
              <a:buFont typeface="Wingdings" pitchFamily="2" charset="2"/>
              <a:buChar char="Ø"/>
            </a:pPr>
            <a:r>
              <a:rPr lang="zh-CN" altLang="en-US" sz="1600" b="1" smtClean="0">
                <a:latin typeface="+mn-ea"/>
              </a:rPr>
              <a:t>功能增强</a:t>
            </a:r>
            <a:endParaRPr lang="en-US" altLang="zh-CN" sz="1600" b="1" smtClean="0">
              <a:latin typeface="+mn-ea"/>
            </a:endParaRPr>
          </a:p>
          <a:p>
            <a:pPr marL="709613" lvl="1" indent="-252413" defTabSz="671513" eaLnBrk="0" hangingPunct="0">
              <a:lnSpc>
                <a:spcPct val="140000"/>
              </a:lnSpc>
              <a:buFont typeface="Wingdings" pitchFamily="2" charset="2"/>
              <a:buChar char="ü"/>
            </a:pPr>
            <a:r>
              <a:rPr lang="zh-CN" altLang="en-US" sz="1400" smtClean="0">
                <a:latin typeface="+mn-ea"/>
              </a:rPr>
              <a:t>数据质量监控系统亟待完善，确保数据正确性是当务之急</a:t>
            </a:r>
            <a:endParaRPr lang="en-US" altLang="zh-CN" sz="1400" smtClean="0">
              <a:latin typeface="+mn-ea"/>
            </a:endParaRPr>
          </a:p>
          <a:p>
            <a:pPr marL="709613" lvl="1" indent="-252413" defTabSz="671513" eaLnBrk="0" hangingPunct="0">
              <a:lnSpc>
                <a:spcPct val="140000"/>
              </a:lnSpc>
              <a:buFont typeface="Wingdings" pitchFamily="2" charset="2"/>
              <a:buChar char="ü"/>
            </a:pPr>
            <a:r>
              <a:rPr lang="zh-CN" altLang="en-US" sz="1400" smtClean="0">
                <a:latin typeface="+mn-ea"/>
              </a:rPr>
              <a:t>即席查询系统待完善，强大的即席查询系统是确保</a:t>
            </a:r>
            <a:r>
              <a:rPr lang="en-US" altLang="zh-CN" sz="1400" smtClean="0">
                <a:latin typeface="+mn-ea"/>
              </a:rPr>
              <a:t>BI</a:t>
            </a:r>
            <a:r>
              <a:rPr lang="zh-CN" altLang="en-US" sz="1400" smtClean="0">
                <a:latin typeface="+mn-ea"/>
              </a:rPr>
              <a:t>可聚焦高价值的数据分析、提高开发效率的根本手段之一</a:t>
            </a:r>
            <a:endParaRPr lang="en-US" altLang="zh-CN" sz="1400" smtClean="0">
              <a:latin typeface="+mn-ea"/>
            </a:endParaRPr>
          </a:p>
          <a:p>
            <a:pPr marL="709613" lvl="1" indent="-252413" defTabSz="671513" eaLnBrk="0" hangingPunct="0">
              <a:lnSpc>
                <a:spcPct val="140000"/>
              </a:lnSpc>
              <a:buFont typeface="Wingdings" pitchFamily="2" charset="2"/>
              <a:buChar char="ü"/>
            </a:pPr>
            <a:r>
              <a:rPr lang="zh-CN" altLang="en-US" sz="1400" smtClean="0">
                <a:latin typeface="+mn-ea"/>
              </a:rPr>
              <a:t>元数据管理系统待建立，奠定基于元数据的数据应用开发基础，并提供</a:t>
            </a:r>
            <a:r>
              <a:rPr lang="en-US" altLang="zh-CN" sz="1400" smtClean="0">
                <a:latin typeface="+mn-ea"/>
              </a:rPr>
              <a:t>BI</a:t>
            </a:r>
            <a:r>
              <a:rPr lang="zh-CN" altLang="en-US" sz="1400" smtClean="0">
                <a:latin typeface="+mn-ea"/>
              </a:rPr>
              <a:t>内部的可视性</a:t>
            </a:r>
            <a:endParaRPr lang="en-US" altLang="zh-CN" sz="1400" smtClean="0">
              <a:latin typeface="+mn-ea"/>
            </a:endParaRPr>
          </a:p>
          <a:p>
            <a:pPr marL="709613" lvl="1" indent="-252413" defTabSz="671513" eaLnBrk="0" hangingPunct="0">
              <a:lnSpc>
                <a:spcPct val="140000"/>
              </a:lnSpc>
              <a:buFont typeface="Wingdings" pitchFamily="2" charset="2"/>
              <a:buChar char="ü"/>
            </a:pPr>
            <a:r>
              <a:rPr lang="zh-CN" altLang="en-US" sz="1400" smtClean="0">
                <a:latin typeface="+mn-ea"/>
              </a:rPr>
              <a:t>数据流处理系统待建立，目前无法处理流数据，不能提供准实时报表。</a:t>
            </a:r>
            <a:endParaRPr lang="en-US" altLang="zh-CN" sz="1400" smtClean="0">
              <a:latin typeface="+mn-ea"/>
            </a:endParaRPr>
          </a:p>
          <a:p>
            <a:pPr marL="709613" lvl="1" indent="-252413" defTabSz="671513" eaLnBrk="0" hangingPunct="0">
              <a:lnSpc>
                <a:spcPct val="140000"/>
              </a:lnSpc>
              <a:buFont typeface="Wingdings" pitchFamily="2" charset="2"/>
              <a:buChar char="ü"/>
            </a:pPr>
            <a:r>
              <a:rPr lang="en-US" altLang="zh-CN" sz="1400" smtClean="0">
                <a:latin typeface="+mn-ea"/>
              </a:rPr>
              <a:t>ETL</a:t>
            </a:r>
            <a:r>
              <a:rPr lang="zh-CN" altLang="en-US" sz="1400" smtClean="0">
                <a:latin typeface="+mn-ea"/>
              </a:rPr>
              <a:t>工具待完善，目前只提供了推送功能，数据加载功能待加强</a:t>
            </a:r>
            <a:endParaRPr lang="en-US" altLang="zh-CN" sz="1400" smtClean="0">
              <a:latin typeface="+mn-ea"/>
            </a:endParaRPr>
          </a:p>
          <a:p>
            <a:pPr marL="252413" indent="-252413" defTabSz="671513" eaLnBrk="0" hangingPunct="0">
              <a:lnSpc>
                <a:spcPct val="140000"/>
              </a:lnSpc>
              <a:buFont typeface="Wingdings" pitchFamily="2" charset="2"/>
              <a:buChar char="Ø"/>
            </a:pPr>
            <a:r>
              <a:rPr lang="zh-CN" altLang="en-US" sz="1600" b="1" smtClean="0">
                <a:latin typeface="+mn-ea"/>
              </a:rPr>
              <a:t>技术攻关</a:t>
            </a:r>
            <a:endParaRPr lang="en-US" altLang="zh-CN" sz="1600" b="1" smtClean="0">
              <a:latin typeface="+mn-ea"/>
            </a:endParaRPr>
          </a:p>
          <a:p>
            <a:pPr marL="709613" lvl="1" indent="-252413" defTabSz="671513" eaLnBrk="0" hangingPunct="0">
              <a:lnSpc>
                <a:spcPct val="140000"/>
              </a:lnSpc>
              <a:buFont typeface="Wingdings" pitchFamily="2" charset="2"/>
              <a:buChar char="ü"/>
            </a:pPr>
            <a:r>
              <a:rPr lang="en-US" altLang="zh-CN" sz="1400" smtClean="0">
                <a:latin typeface="+mn-ea"/>
              </a:rPr>
              <a:t>Hadoop</a:t>
            </a:r>
            <a:r>
              <a:rPr lang="zh-CN" altLang="en-US" sz="1400" smtClean="0">
                <a:latin typeface="+mn-ea"/>
              </a:rPr>
              <a:t>技术：</a:t>
            </a:r>
            <a:r>
              <a:rPr lang="en-US" altLang="zh-CN" sz="1400" smtClean="0">
                <a:latin typeface="+mn-ea"/>
              </a:rPr>
              <a:t>Hadoop</a:t>
            </a:r>
            <a:r>
              <a:rPr lang="zh-CN" altLang="en-US" sz="1400" smtClean="0">
                <a:latin typeface="+mn-ea"/>
              </a:rPr>
              <a:t>系统待升级，解决目前</a:t>
            </a:r>
            <a:r>
              <a:rPr lang="en-US" altLang="zh-CN" sz="1400" smtClean="0">
                <a:latin typeface="+mn-ea"/>
              </a:rPr>
              <a:t>Hadoop</a:t>
            </a:r>
            <a:r>
              <a:rPr lang="zh-CN" altLang="en-US" sz="1400" smtClean="0">
                <a:latin typeface="+mn-ea"/>
              </a:rPr>
              <a:t>在调度资源隔离、数据安全性等方面的问题</a:t>
            </a:r>
            <a:endParaRPr lang="en-US" altLang="zh-CN" sz="1400" smtClean="0">
              <a:latin typeface="+mn-ea"/>
            </a:endParaRPr>
          </a:p>
          <a:p>
            <a:pPr marL="709613" lvl="1" indent="-252413" defTabSz="671513" eaLnBrk="0" hangingPunct="0">
              <a:lnSpc>
                <a:spcPct val="140000"/>
              </a:lnSpc>
              <a:buFont typeface="Wingdings" pitchFamily="2" charset="2"/>
              <a:buChar char="ü"/>
            </a:pPr>
            <a:r>
              <a:rPr lang="zh-CN" altLang="en-US" sz="1400" smtClean="0">
                <a:latin typeface="+mn-ea"/>
              </a:rPr>
              <a:t>高性能大数据并发查询技术（画像系统需求）</a:t>
            </a:r>
            <a:endParaRPr lang="en-US" altLang="zh-CN" sz="1400" smtClean="0">
              <a:latin typeface="+mn-ea"/>
            </a:endParaRPr>
          </a:p>
          <a:p>
            <a:pPr marL="709613" lvl="1" indent="-252413" defTabSz="671513" eaLnBrk="0" hangingPunct="0">
              <a:lnSpc>
                <a:spcPct val="140000"/>
              </a:lnSpc>
              <a:buFont typeface="Wingdings" pitchFamily="2" charset="2"/>
              <a:buChar char="ü"/>
            </a:pPr>
            <a:r>
              <a:rPr lang="zh-CN" altLang="en-US" sz="1400" smtClean="0">
                <a:latin typeface="+mn-ea"/>
              </a:rPr>
              <a:t>高性能用户防打扰技术（数据开放网关需求）</a:t>
            </a:r>
            <a:endParaRPr lang="en-US" altLang="zh-CN" sz="1400" smtClean="0">
              <a:latin typeface="+mn-ea"/>
            </a:endParaRPr>
          </a:p>
          <a:p>
            <a:pPr marL="252413" indent="-252413" defTabSz="671513" eaLnBrk="0" hangingPunct="0">
              <a:lnSpc>
                <a:spcPct val="140000"/>
              </a:lnSpc>
              <a:buFont typeface="Wingdings" pitchFamily="2" charset="2"/>
              <a:buChar char="Ø"/>
            </a:pPr>
            <a:r>
              <a:rPr lang="zh-CN" altLang="en-US" sz="1600" b="1" smtClean="0">
                <a:latin typeface="+mn-ea"/>
              </a:rPr>
              <a:t>其他</a:t>
            </a:r>
            <a:endParaRPr lang="en-US" altLang="zh-CN" sz="1600" b="1" smtClean="0">
              <a:latin typeface="+mn-ea"/>
            </a:endParaRPr>
          </a:p>
          <a:p>
            <a:pPr marL="709613" lvl="1" indent="-252413" defTabSz="671513" eaLnBrk="0" hangingPunct="0">
              <a:lnSpc>
                <a:spcPct val="140000"/>
              </a:lnSpc>
              <a:buFont typeface="Wingdings" pitchFamily="2" charset="2"/>
              <a:buChar char="ü"/>
            </a:pPr>
            <a:r>
              <a:rPr lang="en-US" altLang="zh-CN" sz="1400" smtClean="0">
                <a:latin typeface="+mn-ea"/>
              </a:rPr>
              <a:t>I</a:t>
            </a:r>
            <a:r>
              <a:rPr lang="zh-CN" altLang="en-US" sz="1400" smtClean="0">
                <a:latin typeface="+mn-ea"/>
              </a:rPr>
              <a:t>层资源迁移。现网企业云平台提供的</a:t>
            </a:r>
            <a:r>
              <a:rPr lang="en-US" altLang="zh-CN" sz="1400" smtClean="0">
                <a:latin typeface="+mn-ea"/>
              </a:rPr>
              <a:t>I</a:t>
            </a:r>
            <a:r>
              <a:rPr lang="zh-CN" altLang="en-US" sz="1400" smtClean="0">
                <a:latin typeface="+mn-ea"/>
              </a:rPr>
              <a:t>层资源，很多方面不满足大数据处理要求（特别是成本控制和节点内部计算资源调整方面）。</a:t>
            </a:r>
            <a:endParaRPr lang="en-US" altLang="zh-CN" sz="1400" smtClean="0">
              <a:latin typeface="+mn-ea"/>
            </a:endParaRPr>
          </a:p>
          <a:p>
            <a:pPr marL="709613" lvl="1" indent="-252413" defTabSz="671513" eaLnBrk="0" hangingPunct="0">
              <a:lnSpc>
                <a:spcPct val="140000"/>
              </a:lnSpc>
              <a:buFont typeface="Wingdings" pitchFamily="2" charset="2"/>
              <a:buChar char="ü"/>
            </a:pPr>
            <a:r>
              <a:rPr lang="zh-CN" altLang="en-US" sz="1400" smtClean="0">
                <a:latin typeface="+mn-ea"/>
              </a:rPr>
              <a:t>批量数据传输通道目前存在可用性问题。需要将目前的集群方式修改为主备方式，或者增强</a:t>
            </a:r>
            <a:r>
              <a:rPr lang="en-US" altLang="zh-CN" sz="1400" smtClean="0">
                <a:latin typeface="+mn-ea"/>
              </a:rPr>
              <a:t>ETL</a:t>
            </a:r>
            <a:r>
              <a:rPr lang="zh-CN" altLang="en-US" sz="1400" smtClean="0">
                <a:latin typeface="+mn-ea"/>
              </a:rPr>
              <a:t>工具，支持将数据推送到集群而不是节点</a:t>
            </a:r>
            <a:r>
              <a:rPr lang="zh-CN" altLang="en-US" sz="1600" smtClean="0">
                <a:latin typeface="+mn-ea"/>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55776" y="5373216"/>
            <a:ext cx="3024335" cy="918592"/>
          </a:xfrm>
          <a:prstGeom prst="rect">
            <a:avLst/>
          </a:prstGeom>
          <a:noFill/>
          <a:ln w="9525">
            <a:noFill/>
            <a:miter lim="800000"/>
            <a:headEnd/>
            <a:tailEnd/>
          </a:ln>
        </p:spPr>
      </p:pic>
      <p:sp>
        <p:nvSpPr>
          <p:cNvPr id="20" name="矩形 19"/>
          <p:cNvSpPr/>
          <p:nvPr/>
        </p:nvSpPr>
        <p:spPr>
          <a:xfrm>
            <a:off x="683568" y="548680"/>
            <a:ext cx="720080" cy="5040560"/>
          </a:xfrm>
          <a:prstGeom prst="rect">
            <a:avLst/>
          </a:prstGeom>
          <a:solidFill>
            <a:schemeClr val="bg1">
              <a:lumMod val="75000"/>
              <a:alpha val="30000"/>
            </a:scheme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600" b="1" smtClean="0"/>
              <a:t>独立工具</a:t>
            </a:r>
            <a:endParaRPr lang="zh-CN" altLang="en-US" sz="1600" b="1"/>
          </a:p>
        </p:txBody>
      </p:sp>
      <p:sp>
        <p:nvSpPr>
          <p:cNvPr id="19" name="矩形 18"/>
          <p:cNvSpPr/>
          <p:nvPr/>
        </p:nvSpPr>
        <p:spPr>
          <a:xfrm>
            <a:off x="1619672" y="1700808"/>
            <a:ext cx="6624736" cy="3816424"/>
          </a:xfrm>
          <a:prstGeom prst="rect">
            <a:avLst/>
          </a:prstGeom>
          <a:solidFill>
            <a:schemeClr val="accent4">
              <a:lumMod val="20000"/>
              <a:lumOff val="80000"/>
              <a:alpha val="52000"/>
            </a:scheme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600" b="1" smtClean="0"/>
              <a:t>数据离线分析系统</a:t>
            </a:r>
            <a:endParaRPr lang="zh-CN" altLang="en-US" sz="1600" b="1"/>
          </a:p>
        </p:txBody>
      </p:sp>
      <p:sp>
        <p:nvSpPr>
          <p:cNvPr id="31" name="矩形 30"/>
          <p:cNvSpPr/>
          <p:nvPr/>
        </p:nvSpPr>
        <p:spPr>
          <a:xfrm>
            <a:off x="1619672" y="548680"/>
            <a:ext cx="6624736" cy="792088"/>
          </a:xfrm>
          <a:prstGeom prst="rect">
            <a:avLst/>
          </a:prstGeom>
          <a:solidFill>
            <a:srgbClr val="92D050">
              <a:alpha val="7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600" b="1" smtClean="0"/>
              <a:t>数据在线系统</a:t>
            </a:r>
          </a:p>
        </p:txBody>
      </p:sp>
      <p:sp>
        <p:nvSpPr>
          <p:cNvPr id="250" name="TextBox 249"/>
          <p:cNvSpPr txBox="1"/>
          <p:nvPr/>
        </p:nvSpPr>
        <p:spPr>
          <a:xfrm>
            <a:off x="0" y="0"/>
            <a:ext cx="3223959" cy="461665"/>
          </a:xfrm>
          <a:prstGeom prst="rect">
            <a:avLst/>
          </a:prstGeom>
          <a:noFill/>
        </p:spPr>
        <p:txBody>
          <a:bodyPr wrap="none" rtlCol="0">
            <a:spAutoFit/>
          </a:bodyPr>
          <a:lstStyle/>
          <a:p>
            <a:r>
              <a:rPr lang="zh-CN" altLang="en-US" sz="2400" b="1" smtClean="0">
                <a:solidFill>
                  <a:srgbClr val="C00000"/>
                </a:solidFill>
              </a:rPr>
              <a:t>终端云</a:t>
            </a:r>
            <a:r>
              <a:rPr lang="en-US" altLang="zh-CN" sz="2400" b="1" smtClean="0">
                <a:solidFill>
                  <a:srgbClr val="C00000"/>
                </a:solidFill>
              </a:rPr>
              <a:t>BI</a:t>
            </a:r>
            <a:r>
              <a:rPr lang="zh-CN" altLang="en-US" sz="2400" b="1" smtClean="0">
                <a:solidFill>
                  <a:srgbClr val="C00000"/>
                </a:solidFill>
              </a:rPr>
              <a:t>逻辑架构示意</a:t>
            </a:r>
            <a:endParaRPr lang="zh-CN" altLang="en-US" sz="2400" b="1">
              <a:solidFill>
                <a:srgbClr val="C00000"/>
              </a:solidFill>
            </a:endParaRPr>
          </a:p>
        </p:txBody>
      </p:sp>
      <p:sp>
        <p:nvSpPr>
          <p:cNvPr id="21" name="矩形 20"/>
          <p:cNvSpPr/>
          <p:nvPr/>
        </p:nvSpPr>
        <p:spPr>
          <a:xfrm>
            <a:off x="2411760" y="4797152"/>
            <a:ext cx="3240360" cy="648072"/>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数据采集子系统</a:t>
            </a:r>
            <a:endParaRPr lang="zh-CN" altLang="en-US" sz="1400"/>
          </a:p>
        </p:txBody>
      </p:sp>
      <p:sp>
        <p:nvSpPr>
          <p:cNvPr id="22" name="矩形 21"/>
          <p:cNvSpPr/>
          <p:nvPr/>
        </p:nvSpPr>
        <p:spPr>
          <a:xfrm>
            <a:off x="2411760" y="3933056"/>
            <a:ext cx="3240360" cy="576064"/>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核心存储和计算子系统</a:t>
            </a:r>
            <a:endParaRPr lang="zh-CN" altLang="en-US" sz="1400"/>
          </a:p>
        </p:txBody>
      </p:sp>
      <p:sp>
        <p:nvSpPr>
          <p:cNvPr id="23" name="矩形 22"/>
          <p:cNvSpPr/>
          <p:nvPr/>
        </p:nvSpPr>
        <p:spPr>
          <a:xfrm>
            <a:off x="1691680" y="2492896"/>
            <a:ext cx="576064" cy="2952328"/>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元数据管理系统</a:t>
            </a:r>
            <a:endParaRPr lang="zh-CN" altLang="en-US" sz="1400"/>
          </a:p>
        </p:txBody>
      </p:sp>
      <p:sp>
        <p:nvSpPr>
          <p:cNvPr id="24" name="矩形 23"/>
          <p:cNvSpPr/>
          <p:nvPr/>
        </p:nvSpPr>
        <p:spPr>
          <a:xfrm>
            <a:off x="6372200" y="2492896"/>
            <a:ext cx="648072" cy="2952328"/>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数据质量子系统</a:t>
            </a:r>
            <a:endParaRPr lang="zh-CN" altLang="en-US" sz="1400"/>
          </a:p>
        </p:txBody>
      </p:sp>
      <p:sp>
        <p:nvSpPr>
          <p:cNvPr id="25" name="矩形 24"/>
          <p:cNvSpPr/>
          <p:nvPr/>
        </p:nvSpPr>
        <p:spPr>
          <a:xfrm>
            <a:off x="2411760" y="2492896"/>
            <a:ext cx="1080120" cy="1080120"/>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400" smtClean="0"/>
              <a:t>报表系统</a:t>
            </a:r>
            <a:endParaRPr lang="zh-CN" altLang="en-US" sz="1400"/>
          </a:p>
        </p:txBody>
      </p:sp>
      <p:sp>
        <p:nvSpPr>
          <p:cNvPr id="26" name="矩形 25"/>
          <p:cNvSpPr/>
          <p:nvPr/>
        </p:nvSpPr>
        <p:spPr>
          <a:xfrm>
            <a:off x="4283968" y="2492896"/>
            <a:ext cx="648072" cy="504056"/>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画像系统</a:t>
            </a:r>
            <a:endParaRPr lang="zh-CN" altLang="en-US" sz="1400"/>
          </a:p>
        </p:txBody>
      </p:sp>
      <p:sp>
        <p:nvSpPr>
          <p:cNvPr id="27" name="矩形 26"/>
          <p:cNvSpPr/>
          <p:nvPr/>
        </p:nvSpPr>
        <p:spPr>
          <a:xfrm>
            <a:off x="3563888" y="2492896"/>
            <a:ext cx="648072" cy="1080120"/>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即席查询系统</a:t>
            </a:r>
            <a:endParaRPr lang="zh-CN" altLang="en-US" sz="1400"/>
          </a:p>
        </p:txBody>
      </p:sp>
      <p:sp>
        <p:nvSpPr>
          <p:cNvPr id="28" name="矩形 27"/>
          <p:cNvSpPr/>
          <p:nvPr/>
        </p:nvSpPr>
        <p:spPr>
          <a:xfrm>
            <a:off x="1691680" y="2060848"/>
            <a:ext cx="6408712" cy="288032"/>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mtClean="0"/>
              <a:t>统一访问门户</a:t>
            </a:r>
            <a:endParaRPr lang="zh-CN" altLang="en-US"/>
          </a:p>
        </p:txBody>
      </p:sp>
      <p:sp>
        <p:nvSpPr>
          <p:cNvPr id="29" name="矩形 28"/>
          <p:cNvSpPr/>
          <p:nvPr/>
        </p:nvSpPr>
        <p:spPr>
          <a:xfrm>
            <a:off x="755576" y="1196752"/>
            <a:ext cx="576064" cy="1152128"/>
          </a:xfrm>
          <a:prstGeom prst="rect">
            <a:avLst/>
          </a:prstGeom>
          <a:solidFill>
            <a:srgbClr val="FFFF00">
              <a:alpha val="4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mtClean="0"/>
              <a:t>ETL</a:t>
            </a:r>
            <a:r>
              <a:rPr lang="zh-CN" altLang="en-US" smtClean="0"/>
              <a:t>工具</a:t>
            </a:r>
            <a:endParaRPr lang="zh-CN" altLang="en-US"/>
          </a:p>
        </p:txBody>
      </p:sp>
      <p:sp>
        <p:nvSpPr>
          <p:cNvPr id="30" name="矩形 29"/>
          <p:cNvSpPr/>
          <p:nvPr/>
        </p:nvSpPr>
        <p:spPr>
          <a:xfrm>
            <a:off x="7524328" y="2492896"/>
            <a:ext cx="576064" cy="2952328"/>
          </a:xfrm>
          <a:prstGeom prst="rect">
            <a:avLst/>
          </a:prstGeom>
          <a:solidFill>
            <a:srgbClr val="FFFF00">
              <a:alpha val="61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管理系统</a:t>
            </a:r>
            <a:r>
              <a:rPr lang="zh-CN" altLang="en-US" sz="1200" smtClean="0"/>
              <a:t>（ 软件部署、开销户</a:t>
            </a:r>
            <a:r>
              <a:rPr lang="en-US" altLang="zh-CN" sz="1200" smtClean="0"/>
              <a:t>)</a:t>
            </a:r>
            <a:endParaRPr lang="zh-CN" altLang="en-US" sz="1200"/>
          </a:p>
        </p:txBody>
      </p:sp>
      <p:sp>
        <p:nvSpPr>
          <p:cNvPr id="32" name="矩形 31"/>
          <p:cNvSpPr/>
          <p:nvPr/>
        </p:nvSpPr>
        <p:spPr>
          <a:xfrm>
            <a:off x="2555776" y="2564904"/>
            <a:ext cx="792088" cy="432048"/>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KPI</a:t>
            </a:r>
            <a:r>
              <a:rPr lang="zh-CN" altLang="en-US" sz="1000" smtClean="0"/>
              <a:t>自助分析系统</a:t>
            </a:r>
            <a:endParaRPr lang="zh-CN" altLang="en-US" sz="1000"/>
          </a:p>
        </p:txBody>
      </p:sp>
      <p:sp>
        <p:nvSpPr>
          <p:cNvPr id="33" name="矩形 32"/>
          <p:cNvSpPr/>
          <p:nvPr/>
        </p:nvSpPr>
        <p:spPr>
          <a:xfrm>
            <a:off x="6444208" y="2636912"/>
            <a:ext cx="504056" cy="504056"/>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KPI</a:t>
            </a:r>
            <a:r>
              <a:rPr lang="zh-CN" altLang="en-US" sz="1000" smtClean="0"/>
              <a:t>告警系统</a:t>
            </a:r>
            <a:endParaRPr lang="zh-CN" altLang="en-US" sz="1000"/>
          </a:p>
        </p:txBody>
      </p:sp>
      <p:sp>
        <p:nvSpPr>
          <p:cNvPr id="34" name="矩形 33"/>
          <p:cNvSpPr/>
          <p:nvPr/>
        </p:nvSpPr>
        <p:spPr>
          <a:xfrm>
            <a:off x="7092280" y="2492896"/>
            <a:ext cx="360040" cy="2952328"/>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任务调度子系统</a:t>
            </a:r>
            <a:endParaRPr lang="zh-CN" altLang="en-US" sz="1400"/>
          </a:p>
        </p:txBody>
      </p:sp>
      <p:sp>
        <p:nvSpPr>
          <p:cNvPr id="16" name="矩形 15"/>
          <p:cNvSpPr/>
          <p:nvPr/>
        </p:nvSpPr>
        <p:spPr>
          <a:xfrm>
            <a:off x="1763688" y="908720"/>
            <a:ext cx="6408712" cy="360040"/>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推荐引擎</a:t>
            </a:r>
            <a:endParaRPr lang="zh-CN" altLang="en-US" sz="1400"/>
          </a:p>
        </p:txBody>
      </p:sp>
      <p:sp>
        <p:nvSpPr>
          <p:cNvPr id="17" name="矩形 16"/>
          <p:cNvSpPr/>
          <p:nvPr/>
        </p:nvSpPr>
        <p:spPr>
          <a:xfrm>
            <a:off x="5004048" y="2492896"/>
            <a:ext cx="576064" cy="1080120"/>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数据开放网关</a:t>
            </a:r>
            <a:endParaRPr lang="zh-CN" altLang="en-US" sz="1400"/>
          </a:p>
        </p:txBody>
      </p:sp>
      <p:sp>
        <p:nvSpPr>
          <p:cNvPr id="18" name="矩形 17"/>
          <p:cNvSpPr/>
          <p:nvPr/>
        </p:nvSpPr>
        <p:spPr>
          <a:xfrm>
            <a:off x="4283968" y="3140968"/>
            <a:ext cx="648072" cy="432048"/>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自助标签系统</a:t>
            </a:r>
            <a:endParaRPr lang="zh-CN" altLang="en-US" sz="1200"/>
          </a:p>
        </p:txBody>
      </p:sp>
      <p:sp>
        <p:nvSpPr>
          <p:cNvPr id="36" name="TextBox 35"/>
          <p:cNvSpPr txBox="1"/>
          <p:nvPr/>
        </p:nvSpPr>
        <p:spPr>
          <a:xfrm>
            <a:off x="2555776" y="6237312"/>
            <a:ext cx="800219" cy="461665"/>
          </a:xfrm>
          <a:prstGeom prst="rect">
            <a:avLst/>
          </a:prstGeom>
          <a:noFill/>
        </p:spPr>
        <p:txBody>
          <a:bodyPr wrap="none" rtlCol="0">
            <a:spAutoFit/>
          </a:bodyPr>
          <a:lstStyle/>
          <a:p>
            <a:pPr algn="ctr"/>
            <a:r>
              <a:rPr lang="zh-CN" altLang="en-US" sz="1200" smtClean="0"/>
              <a:t>开放平台</a:t>
            </a:r>
            <a:endParaRPr lang="en-US" altLang="zh-CN" sz="1200" smtClean="0"/>
          </a:p>
          <a:p>
            <a:pPr algn="ctr"/>
            <a:r>
              <a:rPr lang="zh-CN" altLang="en-US" sz="1200" smtClean="0"/>
              <a:t>数据流</a:t>
            </a:r>
            <a:endParaRPr lang="zh-CN" altLang="en-US" sz="1200"/>
          </a:p>
        </p:txBody>
      </p:sp>
      <p:sp>
        <p:nvSpPr>
          <p:cNvPr id="37" name="TextBox 36"/>
          <p:cNvSpPr txBox="1"/>
          <p:nvPr/>
        </p:nvSpPr>
        <p:spPr>
          <a:xfrm>
            <a:off x="3712841" y="6237312"/>
            <a:ext cx="646331" cy="461665"/>
          </a:xfrm>
          <a:prstGeom prst="rect">
            <a:avLst/>
          </a:prstGeom>
          <a:noFill/>
        </p:spPr>
        <p:txBody>
          <a:bodyPr wrap="none" rtlCol="0">
            <a:spAutoFit/>
          </a:bodyPr>
          <a:lstStyle/>
          <a:p>
            <a:pPr algn="ctr"/>
            <a:r>
              <a:rPr lang="en-US" altLang="zh-CN" sz="1200" smtClean="0"/>
              <a:t>VMALL</a:t>
            </a:r>
          </a:p>
          <a:p>
            <a:pPr algn="ctr"/>
            <a:r>
              <a:rPr lang="zh-CN" altLang="en-US" sz="1200" smtClean="0"/>
              <a:t>数据流</a:t>
            </a:r>
            <a:endParaRPr lang="zh-CN" altLang="en-US" sz="1200"/>
          </a:p>
        </p:txBody>
      </p:sp>
      <p:sp>
        <p:nvSpPr>
          <p:cNvPr id="38" name="TextBox 37"/>
          <p:cNvSpPr txBox="1"/>
          <p:nvPr/>
        </p:nvSpPr>
        <p:spPr>
          <a:xfrm>
            <a:off x="4788024" y="6264696"/>
            <a:ext cx="800219" cy="461665"/>
          </a:xfrm>
          <a:prstGeom prst="rect">
            <a:avLst/>
          </a:prstGeom>
          <a:noFill/>
        </p:spPr>
        <p:txBody>
          <a:bodyPr wrap="none" rtlCol="0">
            <a:spAutoFit/>
          </a:bodyPr>
          <a:lstStyle/>
          <a:p>
            <a:pPr algn="ctr"/>
            <a:r>
              <a:rPr lang="zh-CN" altLang="en-US" sz="1200" smtClean="0"/>
              <a:t>其它业务</a:t>
            </a:r>
            <a:endParaRPr lang="en-US" altLang="zh-CN" sz="1200" smtClean="0"/>
          </a:p>
          <a:p>
            <a:pPr algn="ctr"/>
            <a:r>
              <a:rPr lang="zh-CN" altLang="en-US" sz="1200" smtClean="0"/>
              <a:t>数据流</a:t>
            </a:r>
            <a:endParaRPr lang="zh-CN" altLang="en-US" sz="1200"/>
          </a:p>
        </p:txBody>
      </p:sp>
      <p:sp>
        <p:nvSpPr>
          <p:cNvPr id="40" name="下箭头 39"/>
          <p:cNvSpPr/>
          <p:nvPr/>
        </p:nvSpPr>
        <p:spPr>
          <a:xfrm flipH="1" flipV="1">
            <a:off x="3995936" y="4509120"/>
            <a:ext cx="216024" cy="21602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下箭头 40"/>
          <p:cNvSpPr/>
          <p:nvPr/>
        </p:nvSpPr>
        <p:spPr>
          <a:xfrm flipH="1" flipV="1">
            <a:off x="2915816" y="3645024"/>
            <a:ext cx="216024" cy="21602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下箭头 41"/>
          <p:cNvSpPr/>
          <p:nvPr/>
        </p:nvSpPr>
        <p:spPr>
          <a:xfrm flipH="1" flipV="1">
            <a:off x="3779912" y="3645024"/>
            <a:ext cx="216024" cy="21602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下箭头 42"/>
          <p:cNvSpPr/>
          <p:nvPr/>
        </p:nvSpPr>
        <p:spPr>
          <a:xfrm flipH="1" flipV="1">
            <a:off x="4499992" y="3645024"/>
            <a:ext cx="216024" cy="21602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下箭头 43"/>
          <p:cNvSpPr/>
          <p:nvPr/>
        </p:nvSpPr>
        <p:spPr>
          <a:xfrm flipH="1" flipV="1">
            <a:off x="5148064" y="3645024"/>
            <a:ext cx="216024" cy="21602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下箭头 44"/>
          <p:cNvSpPr/>
          <p:nvPr/>
        </p:nvSpPr>
        <p:spPr>
          <a:xfrm flipH="1" flipV="1">
            <a:off x="4788024" y="1412776"/>
            <a:ext cx="216024" cy="21602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 name="组合 52"/>
          <p:cNvGrpSpPr/>
          <p:nvPr/>
        </p:nvGrpSpPr>
        <p:grpSpPr>
          <a:xfrm>
            <a:off x="7308621" y="6505599"/>
            <a:ext cx="1016243" cy="276999"/>
            <a:chOff x="6371707" y="5785519"/>
            <a:chExt cx="1016243" cy="276999"/>
          </a:xfrm>
        </p:grpSpPr>
        <p:sp>
          <p:nvSpPr>
            <p:cNvPr id="39" name="下箭头 38"/>
            <p:cNvSpPr/>
            <p:nvPr/>
          </p:nvSpPr>
          <p:spPr>
            <a:xfrm rot="16200000">
              <a:off x="6407957" y="5769012"/>
              <a:ext cx="216025" cy="288525"/>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46" name="TextBox 45"/>
            <p:cNvSpPr txBox="1"/>
            <p:nvPr/>
          </p:nvSpPr>
          <p:spPr>
            <a:xfrm>
              <a:off x="6587731" y="5785519"/>
              <a:ext cx="800219" cy="276999"/>
            </a:xfrm>
            <a:prstGeom prst="rect">
              <a:avLst/>
            </a:prstGeom>
            <a:noFill/>
          </p:spPr>
          <p:txBody>
            <a:bodyPr wrap="none" rtlCol="0">
              <a:spAutoFit/>
            </a:bodyPr>
            <a:lstStyle/>
            <a:p>
              <a:r>
                <a:rPr lang="zh-CN" altLang="en-US" sz="1200" smtClean="0"/>
                <a:t>数据流向</a:t>
              </a:r>
              <a:endParaRPr lang="zh-CN" altLang="en-US" sz="1200"/>
            </a:p>
          </p:txBody>
        </p:sp>
      </p:grpSp>
      <p:grpSp>
        <p:nvGrpSpPr>
          <p:cNvPr id="3" name="组合 53"/>
          <p:cNvGrpSpPr/>
          <p:nvPr/>
        </p:nvGrpSpPr>
        <p:grpSpPr>
          <a:xfrm>
            <a:off x="7308304" y="6165304"/>
            <a:ext cx="1371664" cy="276999"/>
            <a:chOff x="6372200" y="6093296"/>
            <a:chExt cx="1371664" cy="276999"/>
          </a:xfrm>
        </p:grpSpPr>
        <p:sp>
          <p:nvSpPr>
            <p:cNvPr id="47" name="矩形 46"/>
            <p:cNvSpPr/>
            <p:nvPr/>
          </p:nvSpPr>
          <p:spPr>
            <a:xfrm>
              <a:off x="6372200" y="6165304"/>
              <a:ext cx="144016" cy="144016"/>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48" name="TextBox 47"/>
            <p:cNvSpPr txBox="1"/>
            <p:nvPr/>
          </p:nvSpPr>
          <p:spPr>
            <a:xfrm>
              <a:off x="6481980" y="6093296"/>
              <a:ext cx="1261884" cy="276999"/>
            </a:xfrm>
            <a:prstGeom prst="rect">
              <a:avLst/>
            </a:prstGeom>
            <a:noFill/>
          </p:spPr>
          <p:txBody>
            <a:bodyPr wrap="none" rtlCol="0">
              <a:spAutoFit/>
            </a:bodyPr>
            <a:lstStyle/>
            <a:p>
              <a:r>
                <a:rPr lang="zh-CN" altLang="en-US" sz="1200" smtClean="0"/>
                <a:t>已实现，待增强</a:t>
              </a:r>
              <a:endParaRPr lang="zh-CN" altLang="en-US" sz="1200"/>
            </a:p>
          </p:txBody>
        </p:sp>
      </p:grpSp>
      <p:grpSp>
        <p:nvGrpSpPr>
          <p:cNvPr id="4" name="组合 54"/>
          <p:cNvGrpSpPr/>
          <p:nvPr/>
        </p:nvGrpSpPr>
        <p:grpSpPr>
          <a:xfrm>
            <a:off x="6300192" y="6464369"/>
            <a:ext cx="944235" cy="276999"/>
            <a:chOff x="6372200" y="6289575"/>
            <a:chExt cx="944235" cy="276999"/>
          </a:xfrm>
        </p:grpSpPr>
        <p:sp>
          <p:nvSpPr>
            <p:cNvPr id="49" name="矩形 48"/>
            <p:cNvSpPr/>
            <p:nvPr/>
          </p:nvSpPr>
          <p:spPr>
            <a:xfrm>
              <a:off x="6372200" y="6381328"/>
              <a:ext cx="144016" cy="144016"/>
            </a:xfrm>
            <a:prstGeom prst="rect">
              <a:avLst/>
            </a:prstGeom>
            <a:solidFill>
              <a:srgbClr val="FFFF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50" name="TextBox 49"/>
            <p:cNvSpPr txBox="1"/>
            <p:nvPr/>
          </p:nvSpPr>
          <p:spPr>
            <a:xfrm>
              <a:off x="6516216" y="6289575"/>
              <a:ext cx="800219" cy="276999"/>
            </a:xfrm>
            <a:prstGeom prst="rect">
              <a:avLst/>
            </a:prstGeom>
            <a:noFill/>
          </p:spPr>
          <p:txBody>
            <a:bodyPr wrap="none" rtlCol="0">
              <a:spAutoFit/>
            </a:bodyPr>
            <a:lstStyle/>
            <a:p>
              <a:r>
                <a:rPr lang="zh-CN" altLang="en-US" sz="1200" smtClean="0"/>
                <a:t>部分实现</a:t>
              </a:r>
              <a:endParaRPr lang="zh-CN" altLang="en-US" sz="1200"/>
            </a:p>
          </p:txBody>
        </p:sp>
      </p:grpSp>
      <p:grpSp>
        <p:nvGrpSpPr>
          <p:cNvPr id="5" name="组合 55"/>
          <p:cNvGrpSpPr/>
          <p:nvPr/>
        </p:nvGrpSpPr>
        <p:grpSpPr>
          <a:xfrm>
            <a:off x="6300192" y="6165304"/>
            <a:ext cx="790347" cy="276999"/>
            <a:chOff x="6372200" y="6550223"/>
            <a:chExt cx="790347" cy="276999"/>
          </a:xfrm>
        </p:grpSpPr>
        <p:sp>
          <p:nvSpPr>
            <p:cNvPr id="51" name="矩形 50"/>
            <p:cNvSpPr/>
            <p:nvPr/>
          </p:nvSpPr>
          <p:spPr>
            <a:xfrm>
              <a:off x="6372200" y="6622231"/>
              <a:ext cx="144016" cy="144016"/>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52" name="TextBox 51"/>
            <p:cNvSpPr txBox="1"/>
            <p:nvPr/>
          </p:nvSpPr>
          <p:spPr>
            <a:xfrm>
              <a:off x="6516216" y="6550223"/>
              <a:ext cx="646331" cy="276999"/>
            </a:xfrm>
            <a:prstGeom prst="rect">
              <a:avLst/>
            </a:prstGeom>
            <a:noFill/>
          </p:spPr>
          <p:txBody>
            <a:bodyPr wrap="none" rtlCol="0">
              <a:spAutoFit/>
            </a:bodyPr>
            <a:lstStyle/>
            <a:p>
              <a:r>
                <a:rPr lang="zh-CN" altLang="en-US" sz="1200" smtClean="0"/>
                <a:t>待实现</a:t>
              </a:r>
              <a:endParaRPr lang="zh-CN" altLang="en-US" sz="1200"/>
            </a:p>
          </p:txBody>
        </p:sp>
      </p:grpSp>
      <p:sp>
        <p:nvSpPr>
          <p:cNvPr id="57" name="TextBox 56"/>
          <p:cNvSpPr txBox="1"/>
          <p:nvPr/>
        </p:nvSpPr>
        <p:spPr>
          <a:xfrm>
            <a:off x="6225956" y="5857527"/>
            <a:ext cx="1082348" cy="307777"/>
          </a:xfrm>
          <a:prstGeom prst="rect">
            <a:avLst/>
          </a:prstGeom>
          <a:noFill/>
        </p:spPr>
        <p:txBody>
          <a:bodyPr wrap="none" rtlCol="0">
            <a:spAutoFit/>
          </a:bodyPr>
          <a:lstStyle/>
          <a:p>
            <a:r>
              <a:rPr lang="zh-CN" altLang="en-US" sz="1400" smtClean="0"/>
              <a:t>图例说明：</a:t>
            </a:r>
            <a:endParaRPr lang="zh-CN" altLang="en-US" sz="1400"/>
          </a:p>
        </p:txBody>
      </p:sp>
      <p:sp>
        <p:nvSpPr>
          <p:cNvPr id="58" name="矩形 57"/>
          <p:cNvSpPr/>
          <p:nvPr/>
        </p:nvSpPr>
        <p:spPr>
          <a:xfrm>
            <a:off x="755576" y="3933056"/>
            <a:ext cx="576064" cy="1368152"/>
          </a:xfrm>
          <a:prstGeom prst="rect">
            <a:avLst/>
          </a:prstGeom>
          <a:solidFill>
            <a:srgbClr val="FFFF00">
              <a:alpha val="4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mtClean="0"/>
              <a:t>报表设计器</a:t>
            </a:r>
            <a:endParaRPr lang="zh-CN" altLang="en-US"/>
          </a:p>
        </p:txBody>
      </p:sp>
      <p:sp>
        <p:nvSpPr>
          <p:cNvPr id="53" name="矩形 52"/>
          <p:cNvSpPr/>
          <p:nvPr/>
        </p:nvSpPr>
        <p:spPr>
          <a:xfrm>
            <a:off x="5724128" y="2492896"/>
            <a:ext cx="504056" cy="2952328"/>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数据总线</a:t>
            </a:r>
            <a:r>
              <a:rPr lang="zh-CN" altLang="en-US" sz="1100" smtClean="0"/>
              <a:t>（文件共享系统）</a:t>
            </a:r>
            <a:endParaRPr lang="zh-CN" altLang="en-US" sz="11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矩形 185"/>
          <p:cNvSpPr/>
          <p:nvPr/>
        </p:nvSpPr>
        <p:spPr>
          <a:xfrm>
            <a:off x="1115616" y="764704"/>
            <a:ext cx="7128792" cy="5256584"/>
          </a:xfrm>
          <a:prstGeom prst="rect">
            <a:avLst/>
          </a:prstGeom>
          <a:solidFill>
            <a:schemeClr val="accent5">
              <a:lumMod val="20000"/>
              <a:lumOff val="80000"/>
              <a:alpha val="4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矩形 88"/>
          <p:cNvSpPr/>
          <p:nvPr/>
        </p:nvSpPr>
        <p:spPr>
          <a:xfrm>
            <a:off x="7740352" y="980728"/>
            <a:ext cx="288031" cy="1512168"/>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smtClean="0"/>
              <a:t>HTTP</a:t>
            </a:r>
            <a:r>
              <a:rPr lang="zh-CN" altLang="en-US" sz="1200" smtClean="0"/>
              <a:t>网络代理</a:t>
            </a:r>
            <a:endParaRPr lang="zh-CN" altLang="en-US" sz="1200"/>
          </a:p>
        </p:txBody>
      </p:sp>
      <p:sp>
        <p:nvSpPr>
          <p:cNvPr id="92" name="矩形 91"/>
          <p:cNvSpPr/>
          <p:nvPr/>
        </p:nvSpPr>
        <p:spPr>
          <a:xfrm>
            <a:off x="3563888" y="2132856"/>
            <a:ext cx="2304256" cy="432048"/>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mtClean="0"/>
              <a:t>数据逻辑执行环境</a:t>
            </a:r>
            <a:endParaRPr lang="en-US" altLang="zh-CN" smtClean="0"/>
          </a:p>
          <a:p>
            <a:pPr algn="ctr"/>
            <a:r>
              <a:rPr lang="zh-CN" altLang="en-US" sz="1200" smtClean="0"/>
              <a:t>（</a:t>
            </a:r>
            <a:r>
              <a:rPr lang="en-US" altLang="zh-CN" sz="1200" smtClean="0"/>
              <a:t>HIVE , </a:t>
            </a:r>
            <a:r>
              <a:rPr lang="zh-CN" altLang="en-US" sz="1200" smtClean="0"/>
              <a:t>数据通道</a:t>
            </a:r>
            <a:r>
              <a:rPr lang="en-US" altLang="zh-CN" sz="1200" smtClean="0"/>
              <a:t>/</a:t>
            </a:r>
            <a:r>
              <a:rPr lang="zh-CN" altLang="en-US" sz="1200" smtClean="0"/>
              <a:t>业务网关）</a:t>
            </a:r>
            <a:endParaRPr lang="zh-CN" altLang="en-US" sz="1200"/>
          </a:p>
        </p:txBody>
      </p:sp>
      <p:sp>
        <p:nvSpPr>
          <p:cNvPr id="94" name="矩形 93"/>
          <p:cNvSpPr/>
          <p:nvPr/>
        </p:nvSpPr>
        <p:spPr>
          <a:xfrm>
            <a:off x="2051720" y="4725144"/>
            <a:ext cx="2088232" cy="432048"/>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mtClean="0"/>
              <a:t>数据采集子系统</a:t>
            </a:r>
            <a:endParaRPr lang="en-US" altLang="zh-CN" smtClean="0"/>
          </a:p>
          <a:p>
            <a:pPr algn="ctr"/>
            <a:r>
              <a:rPr lang="zh-CN" altLang="en-US" sz="1200" smtClean="0"/>
              <a:t>（</a:t>
            </a:r>
            <a:r>
              <a:rPr lang="en-US" altLang="zh-CN" sz="1200" smtClean="0"/>
              <a:t>SDK</a:t>
            </a:r>
            <a:r>
              <a:rPr lang="zh-CN" altLang="en-US" sz="1200" smtClean="0"/>
              <a:t>数据采集</a:t>
            </a:r>
            <a:r>
              <a:rPr lang="en-US" altLang="zh-CN" sz="1200" smtClean="0"/>
              <a:t>/Piwik</a:t>
            </a:r>
            <a:r>
              <a:rPr lang="zh-CN" altLang="en-US" sz="1200" smtClean="0"/>
              <a:t>采集）</a:t>
            </a:r>
            <a:endParaRPr lang="zh-CN" altLang="en-US" sz="1200"/>
          </a:p>
        </p:txBody>
      </p:sp>
      <p:sp>
        <p:nvSpPr>
          <p:cNvPr id="95" name="矩形 94"/>
          <p:cNvSpPr/>
          <p:nvPr/>
        </p:nvSpPr>
        <p:spPr>
          <a:xfrm>
            <a:off x="2411760" y="3068960"/>
            <a:ext cx="3456384" cy="576064"/>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mtClean="0"/>
              <a:t>存储和计算环境</a:t>
            </a:r>
            <a:r>
              <a:rPr lang="zh-CN" altLang="en-US" sz="1200" smtClean="0"/>
              <a:t>（</a:t>
            </a:r>
            <a:r>
              <a:rPr lang="en-US" altLang="zh-CN" sz="1200" smtClean="0"/>
              <a:t>Hadoop/HBase/MySQL</a:t>
            </a:r>
            <a:r>
              <a:rPr lang="zh-CN" altLang="en-US" sz="1200" smtClean="0"/>
              <a:t>）</a:t>
            </a:r>
            <a:endParaRPr lang="zh-CN" altLang="en-US" sz="1200"/>
          </a:p>
        </p:txBody>
      </p:sp>
      <p:sp>
        <p:nvSpPr>
          <p:cNvPr id="96" name="矩形 95"/>
          <p:cNvSpPr/>
          <p:nvPr/>
        </p:nvSpPr>
        <p:spPr>
          <a:xfrm>
            <a:off x="1259632" y="1196752"/>
            <a:ext cx="360040" cy="3888432"/>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smtClean="0"/>
              <a:t>MFS</a:t>
            </a:r>
            <a:r>
              <a:rPr lang="zh-CN" altLang="en-US" sz="1200" smtClean="0"/>
              <a:t>文件系统</a:t>
            </a:r>
            <a:endParaRPr lang="en-US" altLang="zh-CN" sz="1200" smtClean="0"/>
          </a:p>
          <a:p>
            <a:pPr algn="ctr"/>
            <a:r>
              <a:rPr lang="zh-CN" altLang="en-US" sz="1200" smtClean="0"/>
              <a:t> </a:t>
            </a:r>
            <a:r>
              <a:rPr lang="en-US" altLang="zh-CN" sz="1200" smtClean="0"/>
              <a:t>/ </a:t>
            </a:r>
            <a:r>
              <a:rPr lang="zh-CN" altLang="en-US" sz="1200" smtClean="0"/>
              <a:t>华为</a:t>
            </a:r>
            <a:r>
              <a:rPr lang="en-US" altLang="zh-CN" sz="1200" smtClean="0"/>
              <a:t>S3 </a:t>
            </a:r>
            <a:r>
              <a:rPr lang="zh-CN" altLang="en-US" sz="1200" smtClean="0"/>
              <a:t>存储</a:t>
            </a:r>
            <a:endParaRPr lang="zh-CN" altLang="en-US" sz="1200"/>
          </a:p>
        </p:txBody>
      </p:sp>
      <p:sp>
        <p:nvSpPr>
          <p:cNvPr id="97" name="矩形 96"/>
          <p:cNvSpPr/>
          <p:nvPr/>
        </p:nvSpPr>
        <p:spPr>
          <a:xfrm>
            <a:off x="2339752" y="1052736"/>
            <a:ext cx="3528392" cy="504056"/>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mtClean="0"/>
              <a:t>数据应用子系统</a:t>
            </a:r>
            <a:endParaRPr lang="en-US" altLang="zh-CN" smtClean="0"/>
          </a:p>
          <a:p>
            <a:pPr algn="ctr"/>
            <a:r>
              <a:rPr lang="en-US" altLang="zh-CN" sz="1000" smtClean="0"/>
              <a:t>(</a:t>
            </a:r>
            <a:r>
              <a:rPr lang="zh-CN" altLang="en-US" sz="1000" smtClean="0"/>
              <a:t>报表</a:t>
            </a:r>
            <a:r>
              <a:rPr lang="en-US" altLang="zh-CN" sz="1000" smtClean="0"/>
              <a:t>/</a:t>
            </a:r>
            <a:r>
              <a:rPr lang="zh-CN" altLang="en-US" sz="1000" smtClean="0"/>
              <a:t>开放网关</a:t>
            </a:r>
            <a:r>
              <a:rPr lang="en-US" altLang="zh-CN" sz="1000" smtClean="0"/>
              <a:t>/</a:t>
            </a:r>
            <a:r>
              <a:rPr lang="zh-CN" altLang="en-US" sz="1000" smtClean="0"/>
              <a:t>画像系统</a:t>
            </a:r>
            <a:r>
              <a:rPr lang="en-US" altLang="zh-CN" sz="1000" smtClean="0"/>
              <a:t>/</a:t>
            </a:r>
            <a:r>
              <a:rPr lang="zh-CN" altLang="en-US" sz="1000" smtClean="0"/>
              <a:t>即席查询</a:t>
            </a:r>
            <a:r>
              <a:rPr lang="en-US" altLang="zh-CN" sz="1000" smtClean="0"/>
              <a:t>/Portal</a:t>
            </a:r>
            <a:r>
              <a:rPr lang="zh-CN" altLang="en-US" sz="1000" smtClean="0"/>
              <a:t>等）</a:t>
            </a:r>
            <a:endParaRPr lang="zh-CN" altLang="en-US" sz="1000"/>
          </a:p>
        </p:txBody>
      </p:sp>
      <p:sp>
        <p:nvSpPr>
          <p:cNvPr id="204" name="矩形 203"/>
          <p:cNvSpPr/>
          <p:nvPr/>
        </p:nvSpPr>
        <p:spPr>
          <a:xfrm>
            <a:off x="2375756" y="5589240"/>
            <a:ext cx="1440160" cy="315416"/>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smtClean="0"/>
              <a:t>HTTP</a:t>
            </a:r>
            <a:r>
              <a:rPr lang="zh-CN" altLang="en-US" sz="1400" smtClean="0"/>
              <a:t>网络代理</a:t>
            </a:r>
            <a:endParaRPr lang="zh-CN" altLang="en-US" sz="1400"/>
          </a:p>
        </p:txBody>
      </p:sp>
      <p:cxnSp>
        <p:nvCxnSpPr>
          <p:cNvPr id="207" name="直接箭头连接符 206"/>
          <p:cNvCxnSpPr/>
          <p:nvPr/>
        </p:nvCxnSpPr>
        <p:spPr>
          <a:xfrm flipV="1">
            <a:off x="3095836" y="5877272"/>
            <a:ext cx="0" cy="747464"/>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4427985" y="4149080"/>
            <a:ext cx="1440160" cy="576064"/>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文件服务</a:t>
            </a:r>
            <a:endParaRPr lang="zh-CN" altLang="en-US" sz="1200"/>
          </a:p>
        </p:txBody>
      </p:sp>
      <p:sp>
        <p:nvSpPr>
          <p:cNvPr id="249" name="TextBox 248"/>
          <p:cNvSpPr txBox="1"/>
          <p:nvPr/>
        </p:nvSpPr>
        <p:spPr>
          <a:xfrm>
            <a:off x="0" y="0"/>
            <a:ext cx="3842719" cy="461665"/>
          </a:xfrm>
          <a:prstGeom prst="rect">
            <a:avLst/>
          </a:prstGeom>
          <a:noFill/>
        </p:spPr>
        <p:txBody>
          <a:bodyPr wrap="none" rtlCol="0">
            <a:spAutoFit/>
          </a:bodyPr>
          <a:lstStyle/>
          <a:p>
            <a:r>
              <a:rPr lang="zh-CN" altLang="en-US" sz="2400" b="1" smtClean="0">
                <a:solidFill>
                  <a:srgbClr val="C00000"/>
                </a:solidFill>
              </a:rPr>
              <a:t>终端云</a:t>
            </a:r>
            <a:r>
              <a:rPr lang="en-US" altLang="zh-CN" sz="2400" b="1" smtClean="0">
                <a:solidFill>
                  <a:srgbClr val="C00000"/>
                </a:solidFill>
              </a:rPr>
              <a:t>BI</a:t>
            </a:r>
            <a:r>
              <a:rPr lang="zh-CN" altLang="en-US" sz="2400" b="1" smtClean="0">
                <a:solidFill>
                  <a:srgbClr val="C00000"/>
                </a:solidFill>
              </a:rPr>
              <a:t>系统物理架构示意</a:t>
            </a:r>
            <a:endParaRPr lang="zh-CN" altLang="en-US" sz="2400" b="1">
              <a:solidFill>
                <a:srgbClr val="C00000"/>
              </a:solidFill>
            </a:endParaRPr>
          </a:p>
        </p:txBody>
      </p:sp>
      <p:sp>
        <p:nvSpPr>
          <p:cNvPr id="76" name="矩形 75"/>
          <p:cNvSpPr/>
          <p:nvPr/>
        </p:nvSpPr>
        <p:spPr>
          <a:xfrm>
            <a:off x="6804248" y="3789040"/>
            <a:ext cx="576064" cy="1584176"/>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开发网关（</a:t>
            </a:r>
            <a:r>
              <a:rPr lang="en-US" altLang="zh-CN" sz="1200" smtClean="0"/>
              <a:t>VPN</a:t>
            </a:r>
            <a:r>
              <a:rPr lang="zh-CN" altLang="en-US" sz="1200" smtClean="0"/>
              <a:t>服务器</a:t>
            </a:r>
            <a:r>
              <a:rPr lang="en-US" altLang="zh-CN" sz="1200" smtClean="0"/>
              <a:t>/</a:t>
            </a:r>
            <a:r>
              <a:rPr lang="zh-CN" altLang="en-US" sz="1200" smtClean="0"/>
              <a:t>堡垒机</a:t>
            </a:r>
            <a:r>
              <a:rPr lang="en-US" altLang="zh-CN" sz="1200" smtClean="0"/>
              <a:t>/</a:t>
            </a:r>
            <a:r>
              <a:rPr lang="zh-CN" altLang="en-US" sz="1200" smtClean="0"/>
              <a:t>跳板机）</a:t>
            </a:r>
            <a:endParaRPr lang="zh-CN" altLang="en-US" sz="1200"/>
          </a:p>
        </p:txBody>
      </p:sp>
      <p:sp>
        <p:nvSpPr>
          <p:cNvPr id="91" name="矩形 90"/>
          <p:cNvSpPr/>
          <p:nvPr/>
        </p:nvSpPr>
        <p:spPr>
          <a:xfrm>
            <a:off x="6804248" y="1340768"/>
            <a:ext cx="576064" cy="1872208"/>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管理子系统</a:t>
            </a:r>
            <a:endParaRPr lang="en-US" altLang="zh-CN" sz="1400" smtClean="0"/>
          </a:p>
          <a:p>
            <a:pPr algn="ctr"/>
            <a:r>
              <a:rPr lang="zh-CN" altLang="en-US" sz="1200" smtClean="0"/>
              <a:t>（</a:t>
            </a:r>
            <a:r>
              <a:rPr lang="zh-CN" altLang="en-US" sz="1100" smtClean="0"/>
              <a:t>用户管理</a:t>
            </a:r>
            <a:r>
              <a:rPr lang="en-US" altLang="zh-CN" sz="1100" smtClean="0"/>
              <a:t>/</a:t>
            </a:r>
            <a:r>
              <a:rPr lang="zh-CN" altLang="en-US" sz="1100" smtClean="0"/>
              <a:t>文件部署</a:t>
            </a:r>
            <a:r>
              <a:rPr lang="en-US" altLang="zh-CN" sz="1100" smtClean="0"/>
              <a:t>/</a:t>
            </a:r>
            <a:r>
              <a:rPr lang="zh-CN" altLang="en-US" sz="1100" smtClean="0"/>
              <a:t>任务调度</a:t>
            </a:r>
            <a:r>
              <a:rPr lang="zh-CN" altLang="en-US" sz="1200" smtClean="0"/>
              <a:t>）</a:t>
            </a:r>
            <a:endParaRPr lang="zh-CN" altLang="en-US" sz="1200"/>
          </a:p>
        </p:txBody>
      </p:sp>
      <p:sp>
        <p:nvSpPr>
          <p:cNvPr id="58" name="TextBox 57"/>
          <p:cNvSpPr txBox="1"/>
          <p:nvPr/>
        </p:nvSpPr>
        <p:spPr>
          <a:xfrm>
            <a:off x="2718048" y="6165304"/>
            <a:ext cx="755576" cy="523220"/>
          </a:xfrm>
          <a:prstGeom prst="rect">
            <a:avLst/>
          </a:prstGeom>
          <a:noFill/>
        </p:spPr>
        <p:txBody>
          <a:bodyPr wrap="square" rtlCol="0">
            <a:spAutoFit/>
          </a:bodyPr>
          <a:lstStyle/>
          <a:p>
            <a:r>
              <a:rPr lang="zh-CN" altLang="en-US" sz="1400" smtClean="0"/>
              <a:t>客户端数据流</a:t>
            </a:r>
            <a:endParaRPr lang="zh-CN" altLang="en-US" sz="1400"/>
          </a:p>
        </p:txBody>
      </p:sp>
      <p:sp>
        <p:nvSpPr>
          <p:cNvPr id="55" name="TextBox 54"/>
          <p:cNvSpPr txBox="1"/>
          <p:nvPr/>
        </p:nvSpPr>
        <p:spPr>
          <a:xfrm>
            <a:off x="7991872" y="1628800"/>
            <a:ext cx="1152128" cy="276999"/>
          </a:xfrm>
          <a:prstGeom prst="rect">
            <a:avLst/>
          </a:prstGeom>
          <a:noFill/>
        </p:spPr>
        <p:txBody>
          <a:bodyPr wrap="square" rtlCol="0">
            <a:spAutoFit/>
          </a:bodyPr>
          <a:lstStyle/>
          <a:p>
            <a:r>
              <a:rPr lang="zh-CN" altLang="en-US" sz="1200" smtClean="0"/>
              <a:t>内网访问</a:t>
            </a:r>
            <a:endParaRPr lang="zh-CN" altLang="en-US" sz="1200"/>
          </a:p>
        </p:txBody>
      </p:sp>
      <p:sp>
        <p:nvSpPr>
          <p:cNvPr id="57" name="下箭头 56"/>
          <p:cNvSpPr/>
          <p:nvPr/>
        </p:nvSpPr>
        <p:spPr>
          <a:xfrm rot="10800000">
            <a:off x="2915816" y="1556792"/>
            <a:ext cx="144016" cy="1440160"/>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下箭头 61"/>
          <p:cNvSpPr/>
          <p:nvPr/>
        </p:nvSpPr>
        <p:spPr>
          <a:xfrm rot="16200000" flipV="1">
            <a:off x="1907704" y="1052736"/>
            <a:ext cx="144016" cy="576064"/>
          </a:xfrm>
          <a:prstGeom prst="downArrow">
            <a:avLst/>
          </a:prstGeom>
          <a:solidFill>
            <a:srgbClr val="FF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TextBox 65"/>
          <p:cNvSpPr txBox="1"/>
          <p:nvPr/>
        </p:nvSpPr>
        <p:spPr>
          <a:xfrm>
            <a:off x="7452320" y="4365104"/>
            <a:ext cx="1331640" cy="307777"/>
          </a:xfrm>
          <a:prstGeom prst="rect">
            <a:avLst/>
          </a:prstGeom>
          <a:noFill/>
        </p:spPr>
        <p:txBody>
          <a:bodyPr wrap="square" rtlCol="0">
            <a:spAutoFit/>
          </a:bodyPr>
          <a:lstStyle/>
          <a:p>
            <a:r>
              <a:rPr lang="zh-CN" altLang="en-US" sz="1400" smtClean="0"/>
              <a:t>外网</a:t>
            </a:r>
            <a:r>
              <a:rPr lang="en-US" altLang="zh-CN" sz="1400" smtClean="0"/>
              <a:t>HTTP</a:t>
            </a:r>
            <a:r>
              <a:rPr lang="zh-CN" altLang="en-US" sz="1400" smtClean="0"/>
              <a:t>访问</a:t>
            </a:r>
            <a:endParaRPr lang="zh-CN" altLang="en-US" sz="1400"/>
          </a:p>
        </p:txBody>
      </p:sp>
      <p:sp>
        <p:nvSpPr>
          <p:cNvPr id="98" name="下箭头 97"/>
          <p:cNvSpPr/>
          <p:nvPr/>
        </p:nvSpPr>
        <p:spPr>
          <a:xfrm rot="10800000" flipV="1">
            <a:off x="5364088" y="4725144"/>
            <a:ext cx="144016" cy="1728192"/>
          </a:xfrm>
          <a:prstGeom prst="downArrow">
            <a:avLst/>
          </a:prstGeom>
          <a:solidFill>
            <a:srgbClr val="FF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1" name="直接箭头连接符 100"/>
          <p:cNvCxnSpPr/>
          <p:nvPr/>
        </p:nvCxnSpPr>
        <p:spPr>
          <a:xfrm flipV="1">
            <a:off x="3095836" y="5157192"/>
            <a:ext cx="0" cy="432048"/>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07" name="下箭头 106"/>
          <p:cNvSpPr/>
          <p:nvPr/>
        </p:nvSpPr>
        <p:spPr>
          <a:xfrm rot="16200000" flipV="1">
            <a:off x="1763688" y="4725144"/>
            <a:ext cx="144016" cy="432048"/>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下箭头 107"/>
          <p:cNvSpPr/>
          <p:nvPr/>
        </p:nvSpPr>
        <p:spPr>
          <a:xfrm rot="16200000" flipV="1">
            <a:off x="2915816" y="3140968"/>
            <a:ext cx="144016" cy="2736304"/>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下箭头 109"/>
          <p:cNvSpPr/>
          <p:nvPr/>
        </p:nvSpPr>
        <p:spPr>
          <a:xfrm rot="16200000">
            <a:off x="2915816" y="2924943"/>
            <a:ext cx="144017" cy="2736306"/>
          </a:xfrm>
          <a:prstGeom prst="downArrow">
            <a:avLst/>
          </a:prstGeom>
          <a:solidFill>
            <a:srgbClr val="FF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 name="下箭头 110"/>
          <p:cNvSpPr/>
          <p:nvPr/>
        </p:nvSpPr>
        <p:spPr>
          <a:xfrm rot="16200000" flipV="1">
            <a:off x="1907704" y="2924944"/>
            <a:ext cx="144016" cy="720080"/>
          </a:xfrm>
          <a:prstGeom prst="downArrow">
            <a:avLst/>
          </a:prstGeom>
          <a:solidFill>
            <a:srgbClr val="FF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 name="下箭头 111"/>
          <p:cNvSpPr/>
          <p:nvPr/>
        </p:nvSpPr>
        <p:spPr>
          <a:xfrm rot="16200000">
            <a:off x="1907704" y="3140968"/>
            <a:ext cx="144016" cy="720080"/>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 name="下箭头 112"/>
          <p:cNvSpPr/>
          <p:nvPr/>
        </p:nvSpPr>
        <p:spPr>
          <a:xfrm rot="10800000">
            <a:off x="4716016" y="4725144"/>
            <a:ext cx="144016" cy="1368152"/>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 name="TextBox 113"/>
          <p:cNvSpPr txBox="1"/>
          <p:nvPr/>
        </p:nvSpPr>
        <p:spPr>
          <a:xfrm>
            <a:off x="5364088" y="5157192"/>
            <a:ext cx="288032" cy="1015663"/>
          </a:xfrm>
          <a:prstGeom prst="rect">
            <a:avLst/>
          </a:prstGeom>
          <a:noFill/>
        </p:spPr>
        <p:txBody>
          <a:bodyPr wrap="square" rtlCol="0">
            <a:spAutoFit/>
          </a:bodyPr>
          <a:lstStyle/>
          <a:p>
            <a:r>
              <a:rPr lang="zh-CN" altLang="en-US" sz="1200" smtClean="0"/>
              <a:t>数据输出流</a:t>
            </a:r>
            <a:endParaRPr lang="zh-CN" altLang="en-US" sz="1200"/>
          </a:p>
        </p:txBody>
      </p:sp>
      <p:sp>
        <p:nvSpPr>
          <p:cNvPr id="115" name="TextBox 114"/>
          <p:cNvSpPr txBox="1"/>
          <p:nvPr/>
        </p:nvSpPr>
        <p:spPr>
          <a:xfrm>
            <a:off x="4427984" y="5229200"/>
            <a:ext cx="648072" cy="646331"/>
          </a:xfrm>
          <a:prstGeom prst="rect">
            <a:avLst/>
          </a:prstGeom>
          <a:noFill/>
        </p:spPr>
        <p:txBody>
          <a:bodyPr wrap="square" rtlCol="0">
            <a:spAutoFit/>
          </a:bodyPr>
          <a:lstStyle/>
          <a:p>
            <a:r>
              <a:rPr lang="zh-CN" altLang="en-US" sz="1200" smtClean="0"/>
              <a:t>服务端数据输入流</a:t>
            </a:r>
            <a:endParaRPr lang="zh-CN" altLang="en-US" sz="1200"/>
          </a:p>
        </p:txBody>
      </p:sp>
      <p:cxnSp>
        <p:nvCxnSpPr>
          <p:cNvPr id="118" name="直接箭头连接符 117"/>
          <p:cNvCxnSpPr>
            <a:stCxn id="92" idx="2"/>
          </p:cNvCxnSpPr>
          <p:nvPr/>
        </p:nvCxnSpPr>
        <p:spPr>
          <a:xfrm>
            <a:off x="4716016" y="256490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3275856" y="1556792"/>
            <a:ext cx="0"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a:endCxn id="94" idx="3"/>
          </p:cNvCxnSpPr>
          <p:nvPr/>
        </p:nvCxnSpPr>
        <p:spPr>
          <a:xfrm flipH="1">
            <a:off x="4139952" y="4941168"/>
            <a:ext cx="21602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H="1">
            <a:off x="5868144" y="2276872"/>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flipH="1">
            <a:off x="5868144" y="1340768"/>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6300192" y="1340768"/>
            <a:ext cx="0" cy="360040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H="1">
            <a:off x="5868144" y="4365104"/>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flipH="1">
            <a:off x="5868144" y="1196752"/>
            <a:ext cx="187220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flipH="1">
            <a:off x="7380312" y="1916832"/>
            <a:ext cx="36004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91" idx="2"/>
            <a:endCxn id="76" idx="0"/>
          </p:cNvCxnSpPr>
          <p:nvPr/>
        </p:nvCxnSpPr>
        <p:spPr>
          <a:xfrm>
            <a:off x="7092280" y="321297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flipH="1">
            <a:off x="7380312" y="4941168"/>
            <a:ext cx="1440160"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7596336" y="5013176"/>
            <a:ext cx="1080120" cy="307777"/>
          </a:xfrm>
          <a:prstGeom prst="rect">
            <a:avLst/>
          </a:prstGeom>
          <a:noFill/>
        </p:spPr>
        <p:txBody>
          <a:bodyPr wrap="square" rtlCol="0">
            <a:spAutoFit/>
          </a:bodyPr>
          <a:lstStyle/>
          <a:p>
            <a:r>
              <a:rPr lang="zh-CN" altLang="en-US" sz="1400" smtClean="0"/>
              <a:t>开发接入</a:t>
            </a:r>
            <a:endParaRPr lang="zh-CN" altLang="en-US" sz="1400"/>
          </a:p>
        </p:txBody>
      </p:sp>
      <p:cxnSp>
        <p:nvCxnSpPr>
          <p:cNvPr id="159" name="直接箭头连接符 158"/>
          <p:cNvCxnSpPr/>
          <p:nvPr/>
        </p:nvCxnSpPr>
        <p:spPr>
          <a:xfrm flipH="1">
            <a:off x="4139952" y="5085184"/>
            <a:ext cx="2664296"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p:nvPr/>
        </p:nvCxnSpPr>
        <p:spPr>
          <a:xfrm flipH="1">
            <a:off x="5868144" y="1484784"/>
            <a:ext cx="576064"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flipH="1">
            <a:off x="5868144" y="2492896"/>
            <a:ext cx="576064"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71" name="直接箭头连接符 170"/>
          <p:cNvCxnSpPr/>
          <p:nvPr/>
        </p:nvCxnSpPr>
        <p:spPr>
          <a:xfrm flipH="1">
            <a:off x="5868144" y="4581128"/>
            <a:ext cx="576064"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6444208" y="1484784"/>
            <a:ext cx="0" cy="3600400"/>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flipH="1">
            <a:off x="8028384" y="1916832"/>
            <a:ext cx="79208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flipH="1">
            <a:off x="7380312" y="4653136"/>
            <a:ext cx="144016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7380312" y="4077072"/>
            <a:ext cx="504056" cy="0"/>
          </a:xfrm>
          <a:prstGeom prst="line">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endCxn id="89" idx="2"/>
          </p:cNvCxnSpPr>
          <p:nvPr/>
        </p:nvCxnSpPr>
        <p:spPr>
          <a:xfrm flipV="1">
            <a:off x="7884368" y="2492896"/>
            <a:ext cx="0" cy="15841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7" name="TextBox 186"/>
          <p:cNvSpPr txBox="1"/>
          <p:nvPr/>
        </p:nvSpPr>
        <p:spPr>
          <a:xfrm>
            <a:off x="6948264" y="5589240"/>
            <a:ext cx="914033" cy="400110"/>
          </a:xfrm>
          <a:prstGeom prst="rect">
            <a:avLst/>
          </a:prstGeom>
          <a:noFill/>
        </p:spPr>
        <p:txBody>
          <a:bodyPr wrap="none" rtlCol="0">
            <a:spAutoFit/>
          </a:bodyPr>
          <a:lstStyle/>
          <a:p>
            <a:r>
              <a:rPr lang="en-US" altLang="zh-CN" sz="2000" b="1" smtClean="0"/>
              <a:t>BI</a:t>
            </a:r>
            <a:r>
              <a:rPr lang="zh-CN" altLang="en-US" sz="2000" b="1" smtClean="0"/>
              <a:t>系统</a:t>
            </a:r>
            <a:endParaRPr lang="zh-CN" altLang="en-US" sz="2000" b="1"/>
          </a:p>
        </p:txBody>
      </p:sp>
      <p:cxnSp>
        <p:nvCxnSpPr>
          <p:cNvPr id="189" name="直接箭头连接符 188"/>
          <p:cNvCxnSpPr>
            <a:stCxn id="92" idx="1"/>
          </p:cNvCxnSpPr>
          <p:nvPr/>
        </p:nvCxnSpPr>
        <p:spPr>
          <a:xfrm flipH="1">
            <a:off x="1619672" y="2348880"/>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p:nvPr/>
        </p:nvCxnSpPr>
        <p:spPr>
          <a:xfrm flipH="1">
            <a:off x="1619672" y="148478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直接箭头连接符 191"/>
          <p:cNvCxnSpPr/>
          <p:nvPr/>
        </p:nvCxnSpPr>
        <p:spPr>
          <a:xfrm flipH="1">
            <a:off x="1619672" y="4653136"/>
            <a:ext cx="28083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4" name="直接箭头连接符 193"/>
          <p:cNvCxnSpPr/>
          <p:nvPr/>
        </p:nvCxnSpPr>
        <p:spPr>
          <a:xfrm flipH="1">
            <a:off x="1619672" y="4797152"/>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8" name="矩形 197"/>
          <p:cNvSpPr/>
          <p:nvPr/>
        </p:nvSpPr>
        <p:spPr>
          <a:xfrm>
            <a:off x="4283968" y="6093296"/>
            <a:ext cx="1008112" cy="576064"/>
          </a:xfrm>
          <a:prstGeom prst="rect">
            <a:avLst/>
          </a:prstGeom>
          <a:solidFill>
            <a:schemeClr val="bg1">
              <a:lumMod val="8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业务服务器</a:t>
            </a:r>
            <a:r>
              <a:rPr lang="en-US" altLang="zh-CN" sz="1200" smtClean="0"/>
              <a:t>/</a:t>
            </a:r>
            <a:r>
              <a:rPr lang="zh-CN" altLang="en-US" sz="1200" smtClean="0"/>
              <a:t>日志预处理服务器</a:t>
            </a:r>
            <a:endParaRPr lang="zh-CN" altLang="en-US" sz="1200"/>
          </a:p>
        </p:txBody>
      </p:sp>
      <p:sp>
        <p:nvSpPr>
          <p:cNvPr id="60" name="矩形 59"/>
          <p:cNvSpPr/>
          <p:nvPr/>
        </p:nvSpPr>
        <p:spPr>
          <a:xfrm>
            <a:off x="179512" y="764704"/>
            <a:ext cx="720080" cy="5040560"/>
          </a:xfrm>
          <a:prstGeom prst="rect">
            <a:avLst/>
          </a:prstGeom>
          <a:solidFill>
            <a:schemeClr val="bg1">
              <a:lumMod val="75000"/>
              <a:alpha val="30000"/>
            </a:scheme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600" b="1" smtClean="0"/>
              <a:t>独立工具</a:t>
            </a:r>
            <a:endParaRPr lang="zh-CN" altLang="en-US" sz="1600" b="1"/>
          </a:p>
        </p:txBody>
      </p:sp>
      <p:sp>
        <p:nvSpPr>
          <p:cNvPr id="63" name="矩形 62"/>
          <p:cNvSpPr/>
          <p:nvPr/>
        </p:nvSpPr>
        <p:spPr>
          <a:xfrm>
            <a:off x="251520" y="1412776"/>
            <a:ext cx="576064" cy="936104"/>
          </a:xfrm>
          <a:prstGeom prst="rect">
            <a:avLst/>
          </a:prstGeom>
          <a:solidFill>
            <a:srgbClr val="FFFF00">
              <a:alpha val="4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400" smtClean="0"/>
              <a:t>ETL</a:t>
            </a:r>
            <a:r>
              <a:rPr lang="zh-CN" altLang="en-US" sz="1400" smtClean="0"/>
              <a:t>工具</a:t>
            </a:r>
            <a:endParaRPr lang="zh-CN" altLang="en-US" sz="1400"/>
          </a:p>
        </p:txBody>
      </p:sp>
      <p:sp>
        <p:nvSpPr>
          <p:cNvPr id="64" name="矩形 63"/>
          <p:cNvSpPr/>
          <p:nvPr/>
        </p:nvSpPr>
        <p:spPr>
          <a:xfrm>
            <a:off x="251520" y="4581128"/>
            <a:ext cx="576064" cy="1008112"/>
          </a:xfrm>
          <a:prstGeom prst="rect">
            <a:avLst/>
          </a:prstGeom>
          <a:solidFill>
            <a:srgbClr val="FFFF00">
              <a:alpha val="4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报表设计器</a:t>
            </a:r>
            <a:endParaRPr lang="zh-CN" altLang="en-US" sz="1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89"/>
          <p:cNvSpPr txBox="1"/>
          <p:nvPr/>
        </p:nvSpPr>
        <p:spPr>
          <a:xfrm>
            <a:off x="0" y="0"/>
            <a:ext cx="1745991" cy="461665"/>
          </a:xfrm>
          <a:prstGeom prst="rect">
            <a:avLst/>
          </a:prstGeom>
          <a:noFill/>
        </p:spPr>
        <p:txBody>
          <a:bodyPr wrap="none" rtlCol="0">
            <a:spAutoFit/>
          </a:bodyPr>
          <a:lstStyle/>
          <a:p>
            <a:r>
              <a:rPr lang="en-US" altLang="zh-CN" sz="2400" b="1" smtClean="0">
                <a:solidFill>
                  <a:srgbClr val="C00000"/>
                </a:solidFill>
              </a:rPr>
              <a:t>BI </a:t>
            </a:r>
            <a:r>
              <a:rPr lang="zh-CN" altLang="en-US" sz="2400" b="1" smtClean="0">
                <a:solidFill>
                  <a:srgbClr val="C00000"/>
                </a:solidFill>
              </a:rPr>
              <a:t>部署架构</a:t>
            </a:r>
            <a:endParaRPr lang="zh-CN" altLang="en-US" sz="2400" b="1">
              <a:solidFill>
                <a:srgbClr val="C00000"/>
              </a:solidFill>
            </a:endParaRPr>
          </a:p>
        </p:txBody>
      </p:sp>
      <p:pic>
        <p:nvPicPr>
          <p:cNvPr id="2050" name="Picture 2"/>
          <p:cNvPicPr>
            <a:picLocks noChangeAspect="1" noChangeArrowheads="1"/>
          </p:cNvPicPr>
          <p:nvPr/>
        </p:nvPicPr>
        <p:blipFill>
          <a:blip r:embed="rId2" cstate="print"/>
          <a:srcRect/>
          <a:stretch>
            <a:fillRect/>
          </a:stretch>
        </p:blipFill>
        <p:spPr bwMode="auto">
          <a:xfrm>
            <a:off x="-2052736" y="476672"/>
            <a:ext cx="13524036" cy="117021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矩形 138"/>
          <p:cNvSpPr/>
          <p:nvPr/>
        </p:nvSpPr>
        <p:spPr>
          <a:xfrm>
            <a:off x="323528" y="692696"/>
            <a:ext cx="7992888" cy="4464496"/>
          </a:xfrm>
          <a:prstGeom prst="rect">
            <a:avLst/>
          </a:prstGeom>
          <a:solidFill>
            <a:schemeClr val="accent2">
              <a:lumMod val="40000"/>
              <a:lumOff val="60000"/>
              <a:alpha val="18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p>
        </p:txBody>
      </p:sp>
      <p:sp>
        <p:nvSpPr>
          <p:cNvPr id="135" name="矩形 134"/>
          <p:cNvSpPr/>
          <p:nvPr/>
        </p:nvSpPr>
        <p:spPr>
          <a:xfrm>
            <a:off x="467544" y="2060848"/>
            <a:ext cx="504056" cy="2952328"/>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nchorCtr="1"/>
          <a:lstStyle/>
          <a:p>
            <a:pPr algn="ctr"/>
            <a:r>
              <a:rPr lang="en-US" altLang="zh-CN" sz="1200" smtClean="0">
                <a:solidFill>
                  <a:prstClr val="black"/>
                </a:solidFill>
              </a:rPr>
              <a:t>MFS</a:t>
            </a:r>
            <a:r>
              <a:rPr lang="zh-CN" altLang="en-US" sz="1200" smtClean="0">
                <a:solidFill>
                  <a:prstClr val="black"/>
                </a:solidFill>
              </a:rPr>
              <a:t>文件系统</a:t>
            </a:r>
            <a:endParaRPr lang="en-US" altLang="zh-CN" sz="1200" smtClean="0">
              <a:solidFill>
                <a:prstClr val="black"/>
              </a:solidFill>
            </a:endParaRPr>
          </a:p>
          <a:p>
            <a:pPr algn="ctr"/>
            <a:r>
              <a:rPr lang="en-US" altLang="zh-CN" sz="1200" smtClean="0">
                <a:solidFill>
                  <a:prstClr val="black"/>
                </a:solidFill>
              </a:rPr>
              <a:t>/</a:t>
            </a:r>
          </a:p>
          <a:p>
            <a:pPr algn="ctr"/>
            <a:r>
              <a:rPr lang="zh-CN" altLang="en-US" sz="1200" smtClean="0">
                <a:solidFill>
                  <a:prstClr val="black"/>
                </a:solidFill>
              </a:rPr>
              <a:t>华为</a:t>
            </a:r>
            <a:r>
              <a:rPr lang="en-US" altLang="zh-CN" sz="1200" smtClean="0">
                <a:solidFill>
                  <a:prstClr val="black"/>
                </a:solidFill>
              </a:rPr>
              <a:t>S3</a:t>
            </a:r>
            <a:endParaRPr lang="zh-CN" altLang="en-US" sz="1200" smtClean="0">
              <a:solidFill>
                <a:prstClr val="black"/>
              </a:solidFill>
            </a:endParaRPr>
          </a:p>
        </p:txBody>
      </p:sp>
      <p:sp>
        <p:nvSpPr>
          <p:cNvPr id="250" name="TextBox 249"/>
          <p:cNvSpPr txBox="1"/>
          <p:nvPr/>
        </p:nvSpPr>
        <p:spPr>
          <a:xfrm>
            <a:off x="0" y="0"/>
            <a:ext cx="2497800" cy="461665"/>
          </a:xfrm>
          <a:prstGeom prst="rect">
            <a:avLst/>
          </a:prstGeom>
          <a:noFill/>
        </p:spPr>
        <p:txBody>
          <a:bodyPr wrap="none" rtlCol="0">
            <a:spAutoFit/>
          </a:bodyPr>
          <a:lstStyle/>
          <a:p>
            <a:r>
              <a:rPr lang="en-US" altLang="zh-CN" sz="2400" b="1" smtClean="0">
                <a:solidFill>
                  <a:srgbClr val="C00000"/>
                </a:solidFill>
              </a:rPr>
              <a:t>E2E</a:t>
            </a:r>
            <a:r>
              <a:rPr lang="zh-CN" altLang="en-US" sz="2400" b="1" smtClean="0">
                <a:solidFill>
                  <a:srgbClr val="C00000"/>
                </a:solidFill>
              </a:rPr>
              <a:t>业务开</a:t>
            </a:r>
            <a:r>
              <a:rPr lang="zh-CN" altLang="en-US" sz="2400" b="1" smtClean="0">
                <a:solidFill>
                  <a:srgbClr val="C00000"/>
                </a:solidFill>
              </a:rPr>
              <a:t>发过程</a:t>
            </a:r>
            <a:endParaRPr lang="zh-CN" altLang="en-US" sz="2400" b="1">
              <a:solidFill>
                <a:srgbClr val="C00000"/>
              </a:solidFill>
            </a:endParaRPr>
          </a:p>
        </p:txBody>
      </p:sp>
      <p:grpSp>
        <p:nvGrpSpPr>
          <p:cNvPr id="2" name="组合 43"/>
          <p:cNvGrpSpPr/>
          <p:nvPr/>
        </p:nvGrpSpPr>
        <p:grpSpPr>
          <a:xfrm>
            <a:off x="4139952" y="116632"/>
            <a:ext cx="726481" cy="650885"/>
            <a:chOff x="4102392" y="476672"/>
            <a:chExt cx="915929" cy="1042263"/>
          </a:xfrm>
        </p:grpSpPr>
        <p:pic>
          <p:nvPicPr>
            <p:cNvPr id="53" name="Picture 2" descr="C:\Program Files\Microsoft Office\MEDIA\CAGCAT10\j0195384.wmf"/>
            <p:cNvPicPr>
              <a:picLocks noChangeAspect="1" noChangeArrowheads="1"/>
            </p:cNvPicPr>
            <p:nvPr/>
          </p:nvPicPr>
          <p:blipFill>
            <a:blip r:embed="rId2" cstate="print"/>
            <a:srcRect/>
            <a:stretch>
              <a:fillRect/>
            </a:stretch>
          </p:blipFill>
          <p:spPr bwMode="auto">
            <a:xfrm>
              <a:off x="4193172" y="476672"/>
              <a:ext cx="635500" cy="705181"/>
            </a:xfrm>
            <a:prstGeom prst="rect">
              <a:avLst/>
            </a:prstGeom>
            <a:noFill/>
          </p:spPr>
        </p:pic>
        <p:sp>
          <p:nvSpPr>
            <p:cNvPr id="54" name="TextBox 41"/>
            <p:cNvSpPr txBox="1"/>
            <p:nvPr/>
          </p:nvSpPr>
          <p:spPr>
            <a:xfrm>
              <a:off x="4102392" y="1124661"/>
              <a:ext cx="915929" cy="39427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smtClean="0">
                  <a:solidFill>
                    <a:prstClr val="black"/>
                  </a:solidFill>
                </a:rPr>
                <a:t> 最终用户</a:t>
              </a:r>
              <a:endParaRPr lang="zh-CN" altLang="en-US" sz="1000">
                <a:solidFill>
                  <a:prstClr val="black"/>
                </a:solidFill>
              </a:endParaRPr>
            </a:p>
          </p:txBody>
        </p:sp>
      </p:grpSp>
      <p:sp>
        <p:nvSpPr>
          <p:cNvPr id="23" name="矩形 22"/>
          <p:cNvSpPr/>
          <p:nvPr/>
        </p:nvSpPr>
        <p:spPr>
          <a:xfrm>
            <a:off x="2195736" y="5403413"/>
            <a:ext cx="864096" cy="576064"/>
          </a:xfrm>
          <a:prstGeom prst="rect">
            <a:avLst/>
          </a:prstGeom>
          <a:solidFill>
            <a:schemeClr val="bg1">
              <a:lumMod val="8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solidFill>
                  <a:prstClr val="black"/>
                </a:solidFill>
              </a:rPr>
              <a:t>移动终端</a:t>
            </a:r>
          </a:p>
        </p:txBody>
      </p:sp>
      <p:sp>
        <p:nvSpPr>
          <p:cNvPr id="24" name="矩形 23"/>
          <p:cNvSpPr/>
          <p:nvPr/>
        </p:nvSpPr>
        <p:spPr>
          <a:xfrm>
            <a:off x="1691680" y="4509120"/>
            <a:ext cx="2160240" cy="504056"/>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solidFill>
                  <a:prstClr val="black"/>
                </a:solidFill>
              </a:rPr>
              <a:t>信息收集服务 </a:t>
            </a:r>
            <a:r>
              <a:rPr lang="en-US" altLang="zh-CN" sz="1200" smtClean="0">
                <a:solidFill>
                  <a:prstClr val="black"/>
                </a:solidFill>
              </a:rPr>
              <a:t>(</a:t>
            </a:r>
            <a:r>
              <a:rPr lang="zh-CN" altLang="en-US" sz="1200" smtClean="0">
                <a:solidFill>
                  <a:prstClr val="black"/>
                </a:solidFill>
              </a:rPr>
              <a:t>自研</a:t>
            </a:r>
            <a:r>
              <a:rPr lang="en-US" altLang="zh-CN" sz="1200" smtClean="0">
                <a:solidFill>
                  <a:prstClr val="black"/>
                </a:solidFill>
              </a:rPr>
              <a:t>/Piwik</a:t>
            </a:r>
            <a:r>
              <a:rPr lang="zh-CN" altLang="en-US" sz="1200" smtClean="0">
                <a:solidFill>
                  <a:prstClr val="black"/>
                </a:solidFill>
              </a:rPr>
              <a:t>）</a:t>
            </a:r>
          </a:p>
        </p:txBody>
      </p:sp>
      <p:sp>
        <p:nvSpPr>
          <p:cNvPr id="25" name="矩形 24"/>
          <p:cNvSpPr/>
          <p:nvPr/>
        </p:nvSpPr>
        <p:spPr>
          <a:xfrm>
            <a:off x="3203848" y="5403413"/>
            <a:ext cx="936104" cy="576064"/>
          </a:xfrm>
          <a:prstGeom prst="rect">
            <a:avLst/>
          </a:prstGeom>
          <a:solidFill>
            <a:schemeClr val="bg1">
              <a:lumMod val="8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solidFill>
                  <a:prstClr val="black"/>
                </a:solidFill>
              </a:rPr>
              <a:t>浏览器</a:t>
            </a:r>
          </a:p>
        </p:txBody>
      </p:sp>
      <p:sp>
        <p:nvSpPr>
          <p:cNvPr id="26" name="矩形 25"/>
          <p:cNvSpPr/>
          <p:nvPr/>
        </p:nvSpPr>
        <p:spPr>
          <a:xfrm>
            <a:off x="4788024" y="5373216"/>
            <a:ext cx="1008112" cy="648072"/>
          </a:xfrm>
          <a:prstGeom prst="rect">
            <a:avLst/>
          </a:prstGeom>
          <a:solidFill>
            <a:schemeClr val="bg1">
              <a:lumMod val="8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solidFill>
                  <a:prstClr val="black"/>
                </a:solidFill>
              </a:rPr>
              <a:t>业务服务器</a:t>
            </a:r>
          </a:p>
        </p:txBody>
      </p:sp>
      <p:sp>
        <p:nvSpPr>
          <p:cNvPr id="29" name="矩形 28"/>
          <p:cNvSpPr/>
          <p:nvPr/>
        </p:nvSpPr>
        <p:spPr>
          <a:xfrm>
            <a:off x="1691680" y="2780928"/>
            <a:ext cx="4032448" cy="432048"/>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solidFill>
                  <a:prstClr val="black"/>
                </a:solidFill>
              </a:rPr>
              <a:t>数据处理环境（数据仓库 </a:t>
            </a:r>
            <a:r>
              <a:rPr lang="en-US" altLang="zh-CN" sz="1200" smtClean="0">
                <a:solidFill>
                  <a:prstClr val="black"/>
                </a:solidFill>
              </a:rPr>
              <a:t>Hadoop/HBase/</a:t>
            </a:r>
            <a:r>
              <a:rPr lang="zh-CN" altLang="en-US" sz="1200" smtClean="0">
                <a:solidFill>
                  <a:srgbClr val="FF0000"/>
                </a:solidFill>
              </a:rPr>
              <a:t>流处理集群</a:t>
            </a:r>
            <a:r>
              <a:rPr lang="zh-CN" altLang="en-US" sz="1200" smtClean="0">
                <a:solidFill>
                  <a:prstClr val="black"/>
                </a:solidFill>
              </a:rPr>
              <a:t>）</a:t>
            </a:r>
          </a:p>
        </p:txBody>
      </p:sp>
      <p:sp>
        <p:nvSpPr>
          <p:cNvPr id="30" name="矩形 29"/>
          <p:cNvSpPr/>
          <p:nvPr/>
        </p:nvSpPr>
        <p:spPr>
          <a:xfrm>
            <a:off x="1691680" y="3501008"/>
            <a:ext cx="2160240" cy="504056"/>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solidFill>
                  <a:prstClr val="black"/>
                </a:solidFill>
              </a:rPr>
              <a:t>数据通道（导入）</a:t>
            </a:r>
          </a:p>
        </p:txBody>
      </p:sp>
      <p:sp>
        <p:nvSpPr>
          <p:cNvPr id="31" name="矩形 30"/>
          <p:cNvSpPr/>
          <p:nvPr/>
        </p:nvSpPr>
        <p:spPr>
          <a:xfrm>
            <a:off x="539552" y="764704"/>
            <a:ext cx="4536504" cy="576064"/>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solidFill>
                  <a:prstClr val="black"/>
                </a:solidFill>
              </a:rPr>
              <a:t>报表服务</a:t>
            </a:r>
            <a:r>
              <a:rPr lang="en-US" altLang="zh-CN" sz="1200" smtClean="0">
                <a:solidFill>
                  <a:prstClr val="black"/>
                </a:solidFill>
              </a:rPr>
              <a:t>(FR)</a:t>
            </a:r>
            <a:endParaRPr lang="zh-CN" altLang="en-US" sz="1200" smtClean="0">
              <a:solidFill>
                <a:prstClr val="black"/>
              </a:solidFill>
            </a:endParaRPr>
          </a:p>
        </p:txBody>
      </p:sp>
      <p:sp>
        <p:nvSpPr>
          <p:cNvPr id="33" name="矩形 32"/>
          <p:cNvSpPr/>
          <p:nvPr/>
        </p:nvSpPr>
        <p:spPr>
          <a:xfrm>
            <a:off x="6588224" y="3140968"/>
            <a:ext cx="576064" cy="1512168"/>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solidFill>
                  <a:prstClr val="black"/>
                </a:solidFill>
              </a:rPr>
              <a:t>任务调度服务</a:t>
            </a:r>
            <a:r>
              <a:rPr lang="en-US" altLang="zh-CN" sz="1200" smtClean="0">
                <a:solidFill>
                  <a:prstClr val="black"/>
                </a:solidFill>
              </a:rPr>
              <a:t>(TCC)</a:t>
            </a:r>
            <a:endParaRPr lang="zh-CN" altLang="en-US" sz="1200" smtClean="0">
              <a:solidFill>
                <a:prstClr val="black"/>
              </a:solidFill>
            </a:endParaRPr>
          </a:p>
        </p:txBody>
      </p:sp>
      <p:sp>
        <p:nvSpPr>
          <p:cNvPr id="34" name="矩形 33"/>
          <p:cNvSpPr/>
          <p:nvPr/>
        </p:nvSpPr>
        <p:spPr>
          <a:xfrm>
            <a:off x="6588224" y="1772816"/>
            <a:ext cx="576064" cy="1152128"/>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solidFill>
                  <a:prstClr val="black"/>
                </a:solidFill>
              </a:rPr>
              <a:t>任务部署工具</a:t>
            </a:r>
            <a:endParaRPr lang="en-US" altLang="zh-CN" sz="1200" smtClean="0">
              <a:solidFill>
                <a:prstClr val="black"/>
              </a:solidFill>
            </a:endParaRPr>
          </a:p>
          <a:p>
            <a:pPr algn="ctr"/>
            <a:r>
              <a:rPr lang="en-US" altLang="zh-CN" sz="800" smtClean="0">
                <a:solidFill>
                  <a:prstClr val="black"/>
                </a:solidFill>
              </a:rPr>
              <a:t>(</a:t>
            </a:r>
            <a:r>
              <a:rPr lang="zh-CN" altLang="en-US" sz="800" smtClean="0">
                <a:solidFill>
                  <a:prstClr val="black"/>
                </a:solidFill>
              </a:rPr>
              <a:t>待实现）</a:t>
            </a:r>
          </a:p>
        </p:txBody>
      </p:sp>
      <p:sp>
        <p:nvSpPr>
          <p:cNvPr id="38" name="矩形 37"/>
          <p:cNvSpPr/>
          <p:nvPr/>
        </p:nvSpPr>
        <p:spPr>
          <a:xfrm>
            <a:off x="7740352" y="1844824"/>
            <a:ext cx="504056" cy="1224136"/>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900" smtClean="0">
                <a:solidFill>
                  <a:prstClr val="black"/>
                </a:solidFill>
              </a:rPr>
              <a:t>任务开发工具</a:t>
            </a:r>
            <a:r>
              <a:rPr lang="en-US" altLang="zh-CN" sz="900" smtClean="0">
                <a:solidFill>
                  <a:prstClr val="black"/>
                </a:solidFill>
              </a:rPr>
              <a:t>(Talend)</a:t>
            </a:r>
            <a:endParaRPr lang="zh-CN" altLang="en-US" sz="900" smtClean="0">
              <a:solidFill>
                <a:prstClr val="black"/>
              </a:solidFill>
            </a:endParaRPr>
          </a:p>
        </p:txBody>
      </p:sp>
      <p:sp>
        <p:nvSpPr>
          <p:cNvPr id="41" name="矩形 40"/>
          <p:cNvSpPr/>
          <p:nvPr/>
        </p:nvSpPr>
        <p:spPr>
          <a:xfrm>
            <a:off x="2267744" y="5403413"/>
            <a:ext cx="720080" cy="288032"/>
          </a:xfrm>
          <a:prstGeom prst="rect">
            <a:avLst/>
          </a:prstGeom>
          <a:solidFill>
            <a:srgbClr val="92D05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业务客户端</a:t>
            </a:r>
            <a:r>
              <a:rPr lang="en-US" altLang="zh-CN" sz="1000" smtClean="0">
                <a:solidFill>
                  <a:prstClr val="black"/>
                </a:solidFill>
              </a:rPr>
              <a:t>(SDK)</a:t>
            </a:r>
            <a:endParaRPr lang="zh-CN" altLang="en-US" sz="1000" smtClean="0">
              <a:solidFill>
                <a:prstClr val="black"/>
              </a:solidFill>
            </a:endParaRPr>
          </a:p>
        </p:txBody>
      </p:sp>
      <p:sp>
        <p:nvSpPr>
          <p:cNvPr id="42" name="矩形 41"/>
          <p:cNvSpPr/>
          <p:nvPr/>
        </p:nvSpPr>
        <p:spPr>
          <a:xfrm>
            <a:off x="6588224" y="764704"/>
            <a:ext cx="648072" cy="720080"/>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solidFill>
                  <a:prstClr val="black"/>
                </a:solidFill>
              </a:rPr>
              <a:t>报表设计器</a:t>
            </a:r>
          </a:p>
        </p:txBody>
      </p:sp>
      <p:sp>
        <p:nvSpPr>
          <p:cNvPr id="43" name="矩形 42"/>
          <p:cNvSpPr/>
          <p:nvPr/>
        </p:nvSpPr>
        <p:spPr>
          <a:xfrm>
            <a:off x="3347864" y="5403413"/>
            <a:ext cx="720080" cy="288032"/>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信息收集脚本</a:t>
            </a:r>
          </a:p>
        </p:txBody>
      </p:sp>
      <p:sp>
        <p:nvSpPr>
          <p:cNvPr id="44" name="矩形 43"/>
          <p:cNvSpPr/>
          <p:nvPr/>
        </p:nvSpPr>
        <p:spPr>
          <a:xfrm>
            <a:off x="4932040" y="5445224"/>
            <a:ext cx="720080" cy="288032"/>
          </a:xfrm>
          <a:prstGeom prst="rect">
            <a:avLst/>
          </a:prstGeom>
          <a:solidFill>
            <a:srgbClr val="92D05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数据任务</a:t>
            </a:r>
          </a:p>
        </p:txBody>
      </p:sp>
      <p:sp>
        <p:nvSpPr>
          <p:cNvPr id="48" name="矩形 47"/>
          <p:cNvSpPr/>
          <p:nvPr/>
        </p:nvSpPr>
        <p:spPr>
          <a:xfrm>
            <a:off x="2411760" y="3501008"/>
            <a:ext cx="720080" cy="288032"/>
          </a:xfrm>
          <a:prstGeom prst="rect">
            <a:avLst/>
          </a:prstGeom>
          <a:solidFill>
            <a:srgbClr val="92D05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数据任务</a:t>
            </a:r>
          </a:p>
        </p:txBody>
      </p:sp>
      <p:sp>
        <p:nvSpPr>
          <p:cNvPr id="49" name="矩形 48"/>
          <p:cNvSpPr/>
          <p:nvPr/>
        </p:nvSpPr>
        <p:spPr>
          <a:xfrm>
            <a:off x="1835696" y="764704"/>
            <a:ext cx="1944216" cy="288032"/>
          </a:xfrm>
          <a:prstGeom prst="rect">
            <a:avLst/>
          </a:prstGeom>
          <a:solidFill>
            <a:srgbClr val="92D05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报表应用</a:t>
            </a:r>
          </a:p>
        </p:txBody>
      </p:sp>
      <p:sp>
        <p:nvSpPr>
          <p:cNvPr id="52" name="矩形 51"/>
          <p:cNvSpPr/>
          <p:nvPr/>
        </p:nvSpPr>
        <p:spPr>
          <a:xfrm>
            <a:off x="6588224" y="4293096"/>
            <a:ext cx="576064" cy="288032"/>
          </a:xfrm>
          <a:prstGeom prst="rect">
            <a:avLst/>
          </a:prstGeom>
          <a:solidFill>
            <a:srgbClr val="92D05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任务调度信息</a:t>
            </a:r>
          </a:p>
        </p:txBody>
      </p:sp>
      <p:cxnSp>
        <p:nvCxnSpPr>
          <p:cNvPr id="75" name="直接箭头连接符 74"/>
          <p:cNvCxnSpPr>
            <a:stCxn id="41" idx="0"/>
          </p:cNvCxnSpPr>
          <p:nvPr/>
        </p:nvCxnSpPr>
        <p:spPr>
          <a:xfrm flipV="1">
            <a:off x="2627784" y="4941168"/>
            <a:ext cx="0" cy="46224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V="1">
            <a:off x="3491880" y="4941168"/>
            <a:ext cx="0" cy="432048"/>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0" name="下箭头 79"/>
          <p:cNvSpPr/>
          <p:nvPr/>
        </p:nvSpPr>
        <p:spPr>
          <a:xfrm rot="10800000">
            <a:off x="5220072" y="4581128"/>
            <a:ext cx="144016" cy="792088"/>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solidFill>
                <a:prstClr val="black"/>
              </a:solidFill>
            </a:endParaRPr>
          </a:p>
        </p:txBody>
      </p:sp>
      <p:sp>
        <p:nvSpPr>
          <p:cNvPr id="84" name="下箭头 83"/>
          <p:cNvSpPr/>
          <p:nvPr/>
        </p:nvSpPr>
        <p:spPr>
          <a:xfrm rot="10800000">
            <a:off x="3635896" y="1340768"/>
            <a:ext cx="144016" cy="1368152"/>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solidFill>
                <a:prstClr val="black"/>
              </a:solidFill>
            </a:endParaRPr>
          </a:p>
        </p:txBody>
      </p:sp>
      <p:sp>
        <p:nvSpPr>
          <p:cNvPr id="88" name="TextBox 87"/>
          <p:cNvSpPr txBox="1"/>
          <p:nvPr/>
        </p:nvSpPr>
        <p:spPr>
          <a:xfrm>
            <a:off x="7164288" y="1988840"/>
            <a:ext cx="648072" cy="400110"/>
          </a:xfrm>
          <a:prstGeom prst="rect">
            <a:avLst/>
          </a:prstGeom>
          <a:noFill/>
        </p:spPr>
        <p:txBody>
          <a:bodyPr wrap="square" rtlCol="0">
            <a:spAutoFit/>
          </a:bodyPr>
          <a:lstStyle/>
          <a:p>
            <a:r>
              <a:rPr lang="zh-CN" altLang="en-US" sz="1000" smtClean="0">
                <a:solidFill>
                  <a:prstClr val="black"/>
                </a:solidFill>
              </a:rPr>
              <a:t>经</a:t>
            </a:r>
            <a:r>
              <a:rPr lang="en-US" altLang="zh-CN" sz="1000" smtClean="0">
                <a:solidFill>
                  <a:prstClr val="black"/>
                </a:solidFill>
              </a:rPr>
              <a:t>SVN</a:t>
            </a:r>
            <a:r>
              <a:rPr lang="zh-CN" altLang="en-US" sz="1000" smtClean="0">
                <a:solidFill>
                  <a:prstClr val="black"/>
                </a:solidFill>
              </a:rPr>
              <a:t>发布到</a:t>
            </a:r>
            <a:endParaRPr lang="zh-CN" altLang="en-US" sz="1000">
              <a:solidFill>
                <a:prstClr val="black"/>
              </a:solidFill>
            </a:endParaRPr>
          </a:p>
        </p:txBody>
      </p:sp>
      <p:sp>
        <p:nvSpPr>
          <p:cNvPr id="89" name="矩形 88"/>
          <p:cNvSpPr/>
          <p:nvPr/>
        </p:nvSpPr>
        <p:spPr>
          <a:xfrm>
            <a:off x="7740352" y="2564904"/>
            <a:ext cx="504056" cy="432048"/>
          </a:xfrm>
          <a:prstGeom prst="rect">
            <a:avLst/>
          </a:prstGeom>
          <a:solidFill>
            <a:srgbClr val="92D05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800" smtClean="0">
                <a:solidFill>
                  <a:prstClr val="black"/>
                </a:solidFill>
              </a:rPr>
              <a:t>数据任务（开发态）</a:t>
            </a:r>
          </a:p>
        </p:txBody>
      </p:sp>
      <p:sp>
        <p:nvSpPr>
          <p:cNvPr id="90" name="矩形 89"/>
          <p:cNvSpPr/>
          <p:nvPr/>
        </p:nvSpPr>
        <p:spPr>
          <a:xfrm>
            <a:off x="6588224" y="764704"/>
            <a:ext cx="648072" cy="288032"/>
          </a:xfrm>
          <a:prstGeom prst="rect">
            <a:avLst/>
          </a:prstGeom>
          <a:solidFill>
            <a:srgbClr val="92D05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报表应用</a:t>
            </a:r>
            <a:r>
              <a:rPr lang="en-US" altLang="zh-CN" sz="800" smtClean="0">
                <a:solidFill>
                  <a:prstClr val="black"/>
                </a:solidFill>
              </a:rPr>
              <a:t>(</a:t>
            </a:r>
            <a:r>
              <a:rPr lang="zh-CN" altLang="en-US" sz="800" smtClean="0">
                <a:solidFill>
                  <a:prstClr val="black"/>
                </a:solidFill>
              </a:rPr>
              <a:t>开发态）</a:t>
            </a:r>
          </a:p>
        </p:txBody>
      </p:sp>
      <p:sp>
        <p:nvSpPr>
          <p:cNvPr id="91" name="TextBox 90"/>
          <p:cNvSpPr txBox="1"/>
          <p:nvPr/>
        </p:nvSpPr>
        <p:spPr>
          <a:xfrm>
            <a:off x="5364088" y="836712"/>
            <a:ext cx="676249" cy="246221"/>
          </a:xfrm>
          <a:prstGeom prst="rect">
            <a:avLst/>
          </a:prstGeom>
          <a:noFill/>
        </p:spPr>
        <p:txBody>
          <a:bodyPr wrap="square" rtlCol="0">
            <a:spAutoFit/>
          </a:bodyPr>
          <a:lstStyle/>
          <a:p>
            <a:r>
              <a:rPr lang="zh-CN" altLang="en-US" sz="1000" smtClean="0">
                <a:solidFill>
                  <a:prstClr val="black"/>
                </a:solidFill>
              </a:rPr>
              <a:t>发布到</a:t>
            </a:r>
            <a:endParaRPr lang="zh-CN" altLang="en-US" sz="1000">
              <a:solidFill>
                <a:prstClr val="black"/>
              </a:solidFill>
            </a:endParaRPr>
          </a:p>
        </p:txBody>
      </p:sp>
      <p:sp>
        <p:nvSpPr>
          <p:cNvPr id="99" name="TextBox 98"/>
          <p:cNvSpPr txBox="1"/>
          <p:nvPr/>
        </p:nvSpPr>
        <p:spPr>
          <a:xfrm>
            <a:off x="5004048" y="4869160"/>
            <a:ext cx="1080120" cy="246221"/>
          </a:xfrm>
          <a:prstGeom prst="rect">
            <a:avLst/>
          </a:prstGeom>
          <a:noFill/>
        </p:spPr>
        <p:txBody>
          <a:bodyPr wrap="square" rtlCol="0">
            <a:spAutoFit/>
          </a:bodyPr>
          <a:lstStyle/>
          <a:p>
            <a:r>
              <a:rPr lang="zh-CN" altLang="en-US" sz="1000" smtClean="0">
                <a:solidFill>
                  <a:prstClr val="black"/>
                </a:solidFill>
              </a:rPr>
              <a:t>数据流</a:t>
            </a:r>
            <a:r>
              <a:rPr lang="en-US" altLang="zh-CN" sz="1000" smtClean="0">
                <a:solidFill>
                  <a:prstClr val="black"/>
                </a:solidFill>
              </a:rPr>
              <a:t>(SCP/FTP)</a:t>
            </a:r>
            <a:endParaRPr lang="zh-CN" altLang="en-US" sz="1000">
              <a:solidFill>
                <a:prstClr val="black"/>
              </a:solidFill>
            </a:endParaRPr>
          </a:p>
        </p:txBody>
      </p:sp>
      <p:sp>
        <p:nvSpPr>
          <p:cNvPr id="101" name="TextBox 100"/>
          <p:cNvSpPr txBox="1"/>
          <p:nvPr/>
        </p:nvSpPr>
        <p:spPr>
          <a:xfrm>
            <a:off x="2195736" y="5085184"/>
            <a:ext cx="1008112" cy="246221"/>
          </a:xfrm>
          <a:prstGeom prst="rect">
            <a:avLst/>
          </a:prstGeom>
          <a:noFill/>
        </p:spPr>
        <p:txBody>
          <a:bodyPr wrap="square" rtlCol="0">
            <a:spAutoFit/>
          </a:bodyPr>
          <a:lstStyle/>
          <a:p>
            <a:r>
              <a:rPr lang="zh-CN" altLang="en-US" sz="1000" smtClean="0">
                <a:solidFill>
                  <a:prstClr val="black"/>
                </a:solidFill>
              </a:rPr>
              <a:t>数据流</a:t>
            </a:r>
            <a:r>
              <a:rPr lang="en-US" altLang="zh-CN" sz="1000" smtClean="0">
                <a:solidFill>
                  <a:prstClr val="black"/>
                </a:solidFill>
              </a:rPr>
              <a:t>(HTTP)</a:t>
            </a:r>
            <a:endParaRPr lang="zh-CN" altLang="en-US" sz="1000">
              <a:solidFill>
                <a:prstClr val="black"/>
              </a:solidFill>
            </a:endParaRPr>
          </a:p>
        </p:txBody>
      </p:sp>
      <p:pic>
        <p:nvPicPr>
          <p:cNvPr id="119" name="Picture 3" descr="C:\Program Files\Microsoft Office\MEDIA\CAGCAT10\j0292020.wmf"/>
          <p:cNvPicPr>
            <a:picLocks noChangeAspect="1" noChangeArrowheads="1"/>
          </p:cNvPicPr>
          <p:nvPr/>
        </p:nvPicPr>
        <p:blipFill>
          <a:blip r:embed="rId3" cstate="print">
            <a:duotone>
              <a:prstClr val="black"/>
              <a:schemeClr val="accent2">
                <a:tint val="45000"/>
                <a:satMod val="400000"/>
              </a:schemeClr>
            </a:duotone>
          </a:blip>
          <a:srcRect/>
          <a:stretch>
            <a:fillRect/>
          </a:stretch>
        </p:blipFill>
        <p:spPr bwMode="auto">
          <a:xfrm>
            <a:off x="251520" y="5517232"/>
            <a:ext cx="720080" cy="720080"/>
          </a:xfrm>
          <a:prstGeom prst="rect">
            <a:avLst/>
          </a:prstGeom>
          <a:noFill/>
        </p:spPr>
      </p:pic>
      <p:cxnSp>
        <p:nvCxnSpPr>
          <p:cNvPr id="121" name="直接箭头连接符 120"/>
          <p:cNvCxnSpPr/>
          <p:nvPr/>
        </p:nvCxnSpPr>
        <p:spPr>
          <a:xfrm flipV="1">
            <a:off x="4427984" y="4581128"/>
            <a:ext cx="937" cy="1728192"/>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124" name="Picture 3" descr="C:\Program Files\Microsoft Office\MEDIA\CAGCAT10\j0292020.wmf"/>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8388424" y="692696"/>
            <a:ext cx="648072" cy="576064"/>
          </a:xfrm>
          <a:prstGeom prst="rect">
            <a:avLst/>
          </a:prstGeom>
          <a:noFill/>
        </p:spPr>
      </p:pic>
      <p:pic>
        <p:nvPicPr>
          <p:cNvPr id="127" name="Picture 3" descr="C:\Program Files\Microsoft Office\MEDIA\CAGCAT10\j0292020.wmf"/>
          <p:cNvPicPr>
            <a:picLocks noChangeAspect="1" noChangeArrowheads="1"/>
          </p:cNvPicPr>
          <p:nvPr/>
        </p:nvPicPr>
        <p:blipFill>
          <a:blip r:embed="rId3" cstate="print">
            <a:duotone>
              <a:prstClr val="black"/>
              <a:schemeClr val="accent6">
                <a:tint val="45000"/>
                <a:satMod val="400000"/>
              </a:schemeClr>
            </a:duotone>
          </a:blip>
          <a:srcRect/>
          <a:stretch>
            <a:fillRect/>
          </a:stretch>
        </p:blipFill>
        <p:spPr bwMode="auto">
          <a:xfrm>
            <a:off x="7236296" y="5085184"/>
            <a:ext cx="897757" cy="720080"/>
          </a:xfrm>
          <a:prstGeom prst="rect">
            <a:avLst/>
          </a:prstGeom>
          <a:noFill/>
        </p:spPr>
      </p:pic>
      <p:sp>
        <p:nvSpPr>
          <p:cNvPr id="128" name="TextBox 127"/>
          <p:cNvSpPr txBox="1"/>
          <p:nvPr/>
        </p:nvSpPr>
        <p:spPr>
          <a:xfrm>
            <a:off x="7092280" y="5733256"/>
            <a:ext cx="1296144" cy="246221"/>
          </a:xfrm>
          <a:prstGeom prst="rect">
            <a:avLst/>
          </a:prstGeom>
          <a:noFill/>
        </p:spPr>
        <p:txBody>
          <a:bodyPr wrap="square" rtlCol="0">
            <a:spAutoFit/>
          </a:bodyPr>
          <a:lstStyle/>
          <a:p>
            <a:r>
              <a:rPr lang="zh-CN" altLang="en-US" sz="1000" smtClean="0">
                <a:solidFill>
                  <a:prstClr val="black"/>
                </a:solidFill>
              </a:rPr>
              <a:t>后台数据开发人员</a:t>
            </a:r>
            <a:endParaRPr lang="zh-CN" altLang="en-US" sz="1000">
              <a:solidFill>
                <a:prstClr val="black"/>
              </a:solidFill>
            </a:endParaRPr>
          </a:p>
        </p:txBody>
      </p:sp>
      <p:sp>
        <p:nvSpPr>
          <p:cNvPr id="129" name="TextBox 128"/>
          <p:cNvSpPr txBox="1"/>
          <p:nvPr/>
        </p:nvSpPr>
        <p:spPr>
          <a:xfrm>
            <a:off x="8189893" y="1196752"/>
            <a:ext cx="954107" cy="400110"/>
          </a:xfrm>
          <a:prstGeom prst="rect">
            <a:avLst/>
          </a:prstGeom>
          <a:noFill/>
        </p:spPr>
        <p:txBody>
          <a:bodyPr wrap="none" rtlCol="0">
            <a:spAutoFit/>
          </a:bodyPr>
          <a:lstStyle/>
          <a:p>
            <a:r>
              <a:rPr lang="zh-CN" altLang="en-US" sz="1000" smtClean="0">
                <a:solidFill>
                  <a:prstClr val="black"/>
                </a:solidFill>
              </a:rPr>
              <a:t>（前台）报表</a:t>
            </a:r>
            <a:endParaRPr lang="en-US" altLang="zh-CN" sz="1000" smtClean="0">
              <a:solidFill>
                <a:prstClr val="black"/>
              </a:solidFill>
            </a:endParaRPr>
          </a:p>
          <a:p>
            <a:r>
              <a:rPr lang="en-US" altLang="zh-CN" sz="1000" smtClean="0">
                <a:solidFill>
                  <a:prstClr val="black"/>
                </a:solidFill>
              </a:rPr>
              <a:t>      </a:t>
            </a:r>
            <a:r>
              <a:rPr lang="zh-CN" altLang="en-US" sz="1000" smtClean="0">
                <a:solidFill>
                  <a:prstClr val="black"/>
                </a:solidFill>
              </a:rPr>
              <a:t>开发人员</a:t>
            </a:r>
            <a:endParaRPr lang="zh-CN" altLang="en-US" sz="1000">
              <a:solidFill>
                <a:prstClr val="black"/>
              </a:solidFill>
            </a:endParaRPr>
          </a:p>
        </p:txBody>
      </p:sp>
      <p:sp>
        <p:nvSpPr>
          <p:cNvPr id="131" name="TextBox 130"/>
          <p:cNvSpPr txBox="1"/>
          <p:nvPr/>
        </p:nvSpPr>
        <p:spPr>
          <a:xfrm>
            <a:off x="179512" y="6237312"/>
            <a:ext cx="954107" cy="246221"/>
          </a:xfrm>
          <a:prstGeom prst="rect">
            <a:avLst/>
          </a:prstGeom>
          <a:noFill/>
        </p:spPr>
        <p:txBody>
          <a:bodyPr wrap="square" rtlCol="0">
            <a:spAutoFit/>
          </a:bodyPr>
          <a:lstStyle/>
          <a:p>
            <a:r>
              <a:rPr lang="zh-CN" altLang="en-US" sz="1000" smtClean="0">
                <a:solidFill>
                  <a:prstClr val="black"/>
                </a:solidFill>
              </a:rPr>
              <a:t>业务开发人员</a:t>
            </a:r>
            <a:endParaRPr lang="zh-CN" altLang="en-US" sz="1000">
              <a:solidFill>
                <a:prstClr val="black"/>
              </a:solidFill>
            </a:endParaRPr>
          </a:p>
        </p:txBody>
      </p:sp>
      <p:sp>
        <p:nvSpPr>
          <p:cNvPr id="133" name="TextBox 132"/>
          <p:cNvSpPr txBox="1"/>
          <p:nvPr/>
        </p:nvSpPr>
        <p:spPr>
          <a:xfrm>
            <a:off x="2051720" y="6093296"/>
            <a:ext cx="1563248" cy="400110"/>
          </a:xfrm>
          <a:prstGeom prst="rect">
            <a:avLst/>
          </a:prstGeom>
          <a:noFill/>
        </p:spPr>
        <p:txBody>
          <a:bodyPr wrap="none" rtlCol="0">
            <a:spAutoFit/>
          </a:bodyPr>
          <a:lstStyle/>
          <a:p>
            <a:pPr>
              <a:buFont typeface="Wingdings" pitchFamily="2" charset="2"/>
              <a:buChar char="l"/>
            </a:pPr>
            <a:r>
              <a:rPr lang="zh-CN" altLang="en-US" sz="1000" smtClean="0">
                <a:solidFill>
                  <a:prstClr val="black"/>
                </a:solidFill>
              </a:rPr>
              <a:t>下载</a:t>
            </a:r>
            <a:r>
              <a:rPr lang="en-US" altLang="zh-CN" sz="1000" smtClean="0">
                <a:solidFill>
                  <a:prstClr val="black"/>
                </a:solidFill>
              </a:rPr>
              <a:t>SDK</a:t>
            </a:r>
          </a:p>
          <a:p>
            <a:pPr>
              <a:buFont typeface="Wingdings" pitchFamily="2" charset="2"/>
              <a:buChar char="l"/>
            </a:pPr>
            <a:r>
              <a:rPr lang="zh-CN" altLang="en-US" sz="1000" smtClean="0">
                <a:solidFill>
                  <a:prstClr val="black"/>
                </a:solidFill>
              </a:rPr>
              <a:t>下载网页收集信息脚本</a:t>
            </a:r>
            <a:endParaRPr lang="zh-CN" altLang="en-US" sz="1000">
              <a:solidFill>
                <a:prstClr val="black"/>
              </a:solidFill>
            </a:endParaRPr>
          </a:p>
        </p:txBody>
      </p:sp>
      <p:cxnSp>
        <p:nvCxnSpPr>
          <p:cNvPr id="134" name="直接箭头连接符 133"/>
          <p:cNvCxnSpPr/>
          <p:nvPr/>
        </p:nvCxnSpPr>
        <p:spPr>
          <a:xfrm>
            <a:off x="971600" y="6309320"/>
            <a:ext cx="3456384" cy="0"/>
          </a:xfrm>
          <a:prstGeom prst="straightConnector1">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1043608" y="5301208"/>
            <a:ext cx="1008112" cy="707886"/>
          </a:xfrm>
          <a:prstGeom prst="rect">
            <a:avLst/>
          </a:prstGeom>
          <a:noFill/>
        </p:spPr>
        <p:txBody>
          <a:bodyPr wrap="square" rtlCol="0">
            <a:spAutoFit/>
          </a:bodyPr>
          <a:lstStyle/>
          <a:p>
            <a:r>
              <a:rPr lang="zh-CN" altLang="en-US" sz="1000" smtClean="0">
                <a:solidFill>
                  <a:prstClr val="black"/>
                </a:solidFill>
              </a:rPr>
              <a:t>将应用提供给用户，利用</a:t>
            </a:r>
            <a:r>
              <a:rPr lang="en-US" altLang="zh-CN" sz="1000" smtClean="0">
                <a:solidFill>
                  <a:prstClr val="black"/>
                </a:solidFill>
              </a:rPr>
              <a:t>SDK</a:t>
            </a:r>
            <a:r>
              <a:rPr lang="zh-CN" altLang="en-US" sz="1000" smtClean="0">
                <a:solidFill>
                  <a:prstClr val="black"/>
                </a:solidFill>
              </a:rPr>
              <a:t>或脚本收集用户信息</a:t>
            </a:r>
            <a:endParaRPr lang="zh-CN" altLang="en-US" sz="1000">
              <a:solidFill>
                <a:prstClr val="black"/>
              </a:solidFill>
            </a:endParaRPr>
          </a:p>
        </p:txBody>
      </p:sp>
      <p:sp>
        <p:nvSpPr>
          <p:cNvPr id="148" name="TextBox 147"/>
          <p:cNvSpPr txBox="1"/>
          <p:nvPr/>
        </p:nvSpPr>
        <p:spPr>
          <a:xfrm>
            <a:off x="7596336" y="3212976"/>
            <a:ext cx="1310507" cy="400110"/>
          </a:xfrm>
          <a:prstGeom prst="rect">
            <a:avLst/>
          </a:prstGeom>
          <a:noFill/>
        </p:spPr>
        <p:txBody>
          <a:bodyPr wrap="square" rtlCol="0">
            <a:spAutoFit/>
          </a:bodyPr>
          <a:lstStyle/>
          <a:p>
            <a:pPr>
              <a:buFont typeface="Wingdings" pitchFamily="2" charset="2"/>
              <a:buChar char="l"/>
            </a:pPr>
            <a:r>
              <a:rPr lang="zh-CN" altLang="en-US" sz="1000" smtClean="0">
                <a:solidFill>
                  <a:prstClr val="black"/>
                </a:solidFill>
              </a:rPr>
              <a:t>开发数据处理任务</a:t>
            </a:r>
            <a:endParaRPr lang="en-US" altLang="zh-CN" sz="1000" smtClean="0">
              <a:solidFill>
                <a:prstClr val="black"/>
              </a:solidFill>
            </a:endParaRPr>
          </a:p>
          <a:p>
            <a:pPr>
              <a:buFont typeface="Wingdings" pitchFamily="2" charset="2"/>
              <a:buChar char="l"/>
            </a:pPr>
            <a:r>
              <a:rPr lang="zh-CN" altLang="en-US" sz="1000" smtClean="0">
                <a:solidFill>
                  <a:prstClr val="black"/>
                </a:solidFill>
              </a:rPr>
              <a:t>将任务上载到</a:t>
            </a:r>
            <a:r>
              <a:rPr lang="en-US" altLang="zh-CN" sz="1000" smtClean="0">
                <a:solidFill>
                  <a:prstClr val="black"/>
                </a:solidFill>
              </a:rPr>
              <a:t>SVN</a:t>
            </a:r>
            <a:endParaRPr lang="zh-CN" altLang="en-US" sz="1000">
              <a:solidFill>
                <a:prstClr val="black"/>
              </a:solidFill>
            </a:endParaRPr>
          </a:p>
        </p:txBody>
      </p:sp>
      <p:sp>
        <p:nvSpPr>
          <p:cNvPr id="149" name="矩形 148"/>
          <p:cNvSpPr/>
          <p:nvPr/>
        </p:nvSpPr>
        <p:spPr>
          <a:xfrm>
            <a:off x="2123728" y="5373216"/>
            <a:ext cx="2088232" cy="648072"/>
          </a:xfrm>
          <a:prstGeom prst="rect">
            <a:avLst/>
          </a:prstGeom>
          <a:no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solidFill>
                <a:prstClr val="black"/>
              </a:solidFill>
            </a:endParaRPr>
          </a:p>
        </p:txBody>
      </p:sp>
      <p:cxnSp>
        <p:nvCxnSpPr>
          <p:cNvPr id="153" name="直接箭头连接符 152"/>
          <p:cNvCxnSpPr>
            <a:stCxn id="127" idx="1"/>
          </p:cNvCxnSpPr>
          <p:nvPr/>
        </p:nvCxnSpPr>
        <p:spPr>
          <a:xfrm flipH="1">
            <a:off x="6876256" y="5445224"/>
            <a:ext cx="360040" cy="0"/>
          </a:xfrm>
          <a:prstGeom prst="straightConnector1">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6300192" y="4797152"/>
            <a:ext cx="1224136" cy="400110"/>
          </a:xfrm>
          <a:prstGeom prst="rect">
            <a:avLst/>
          </a:prstGeom>
          <a:noFill/>
        </p:spPr>
        <p:txBody>
          <a:bodyPr wrap="square" rtlCol="0">
            <a:spAutoFit/>
          </a:bodyPr>
          <a:lstStyle/>
          <a:p>
            <a:r>
              <a:rPr lang="zh-CN" altLang="en-US" sz="1000" smtClean="0">
                <a:solidFill>
                  <a:prstClr val="black"/>
                </a:solidFill>
              </a:rPr>
              <a:t>制定执行计划，驱动数据任务执行</a:t>
            </a:r>
            <a:endParaRPr lang="zh-CN" altLang="en-US" sz="1000">
              <a:solidFill>
                <a:prstClr val="black"/>
              </a:solidFill>
            </a:endParaRPr>
          </a:p>
        </p:txBody>
      </p:sp>
      <p:cxnSp>
        <p:nvCxnSpPr>
          <p:cNvPr id="158" name="直接箭头连接符 157"/>
          <p:cNvCxnSpPr/>
          <p:nvPr/>
        </p:nvCxnSpPr>
        <p:spPr>
          <a:xfrm flipH="1" flipV="1">
            <a:off x="3275856" y="332656"/>
            <a:ext cx="1080116" cy="4166"/>
          </a:xfrm>
          <a:prstGeom prst="straightConnector1">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3275856" y="332656"/>
            <a:ext cx="792088" cy="246221"/>
          </a:xfrm>
          <a:prstGeom prst="rect">
            <a:avLst/>
          </a:prstGeom>
          <a:noFill/>
        </p:spPr>
        <p:txBody>
          <a:bodyPr wrap="square" rtlCol="0">
            <a:spAutoFit/>
          </a:bodyPr>
          <a:lstStyle/>
          <a:p>
            <a:r>
              <a:rPr lang="zh-CN" altLang="en-US" sz="1000" smtClean="0">
                <a:solidFill>
                  <a:prstClr val="black"/>
                </a:solidFill>
              </a:rPr>
              <a:t>查看报表</a:t>
            </a:r>
            <a:endParaRPr lang="zh-CN" altLang="en-US" sz="1000">
              <a:solidFill>
                <a:prstClr val="black"/>
              </a:solidFill>
            </a:endParaRPr>
          </a:p>
        </p:txBody>
      </p:sp>
      <p:cxnSp>
        <p:nvCxnSpPr>
          <p:cNvPr id="162" name="直接箭头连接符 161"/>
          <p:cNvCxnSpPr/>
          <p:nvPr/>
        </p:nvCxnSpPr>
        <p:spPr>
          <a:xfrm flipH="1">
            <a:off x="7236296" y="1052736"/>
            <a:ext cx="1224136"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7452320" y="692696"/>
            <a:ext cx="792088" cy="400110"/>
          </a:xfrm>
          <a:prstGeom prst="rect">
            <a:avLst/>
          </a:prstGeom>
          <a:noFill/>
        </p:spPr>
        <p:txBody>
          <a:bodyPr wrap="square" rtlCol="0">
            <a:spAutoFit/>
          </a:bodyPr>
          <a:lstStyle/>
          <a:p>
            <a:pPr>
              <a:buFont typeface="Wingdings" pitchFamily="2" charset="2"/>
              <a:buChar char="l"/>
            </a:pPr>
            <a:r>
              <a:rPr lang="zh-CN" altLang="en-US" sz="1000" smtClean="0">
                <a:solidFill>
                  <a:prstClr val="black"/>
                </a:solidFill>
              </a:rPr>
              <a:t>开发报表</a:t>
            </a:r>
            <a:endParaRPr lang="en-US" altLang="zh-CN" sz="1000" smtClean="0">
              <a:solidFill>
                <a:prstClr val="black"/>
              </a:solidFill>
            </a:endParaRPr>
          </a:p>
          <a:p>
            <a:pPr>
              <a:buFont typeface="Wingdings" pitchFamily="2" charset="2"/>
              <a:buChar char="l"/>
            </a:pPr>
            <a:r>
              <a:rPr lang="zh-CN" altLang="en-US" sz="1000" smtClean="0">
                <a:solidFill>
                  <a:prstClr val="black"/>
                </a:solidFill>
              </a:rPr>
              <a:t>发布报表</a:t>
            </a:r>
            <a:endParaRPr lang="zh-CN" altLang="en-US" sz="1000">
              <a:solidFill>
                <a:prstClr val="black"/>
              </a:solidFill>
            </a:endParaRPr>
          </a:p>
        </p:txBody>
      </p:sp>
      <p:cxnSp>
        <p:nvCxnSpPr>
          <p:cNvPr id="167" name="直接箭头连接符 166"/>
          <p:cNvCxnSpPr/>
          <p:nvPr/>
        </p:nvCxnSpPr>
        <p:spPr>
          <a:xfrm flipH="1">
            <a:off x="7164288" y="2564904"/>
            <a:ext cx="360040" cy="2"/>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131840" y="5085184"/>
            <a:ext cx="1008112" cy="246221"/>
          </a:xfrm>
          <a:prstGeom prst="rect">
            <a:avLst/>
          </a:prstGeom>
          <a:noFill/>
        </p:spPr>
        <p:txBody>
          <a:bodyPr wrap="square" rtlCol="0">
            <a:spAutoFit/>
          </a:bodyPr>
          <a:lstStyle/>
          <a:p>
            <a:r>
              <a:rPr lang="zh-CN" altLang="en-US" sz="1000" smtClean="0">
                <a:solidFill>
                  <a:prstClr val="black"/>
                </a:solidFill>
              </a:rPr>
              <a:t>数据流</a:t>
            </a:r>
            <a:r>
              <a:rPr lang="en-US" altLang="zh-CN" sz="1000" smtClean="0">
                <a:solidFill>
                  <a:prstClr val="black"/>
                </a:solidFill>
              </a:rPr>
              <a:t>(HTTP)</a:t>
            </a:r>
            <a:endParaRPr lang="zh-CN" altLang="en-US" sz="1000">
              <a:solidFill>
                <a:prstClr val="black"/>
              </a:solidFill>
            </a:endParaRPr>
          </a:p>
        </p:txBody>
      </p:sp>
      <p:sp>
        <p:nvSpPr>
          <p:cNvPr id="120" name="矩形 119"/>
          <p:cNvSpPr/>
          <p:nvPr/>
        </p:nvSpPr>
        <p:spPr>
          <a:xfrm>
            <a:off x="1691680" y="1988840"/>
            <a:ext cx="1584176" cy="576064"/>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solidFill>
                  <a:prstClr val="black"/>
                </a:solidFill>
              </a:rPr>
              <a:t>业务网关</a:t>
            </a:r>
          </a:p>
        </p:txBody>
      </p:sp>
      <p:sp>
        <p:nvSpPr>
          <p:cNvPr id="122" name="矩形 121"/>
          <p:cNvSpPr/>
          <p:nvPr/>
        </p:nvSpPr>
        <p:spPr>
          <a:xfrm>
            <a:off x="2195736" y="1988840"/>
            <a:ext cx="720080" cy="288032"/>
          </a:xfrm>
          <a:prstGeom prst="rect">
            <a:avLst/>
          </a:prstGeom>
          <a:solidFill>
            <a:srgbClr val="92D05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数据任务</a:t>
            </a:r>
          </a:p>
        </p:txBody>
      </p:sp>
      <p:sp>
        <p:nvSpPr>
          <p:cNvPr id="132" name="矩形 131"/>
          <p:cNvSpPr/>
          <p:nvPr/>
        </p:nvSpPr>
        <p:spPr>
          <a:xfrm>
            <a:off x="4283968" y="4077072"/>
            <a:ext cx="1440160" cy="504056"/>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solidFill>
                  <a:prstClr val="black"/>
                </a:solidFill>
              </a:rPr>
              <a:t>文件服务器</a:t>
            </a:r>
          </a:p>
        </p:txBody>
      </p:sp>
      <p:sp>
        <p:nvSpPr>
          <p:cNvPr id="136" name="矩形 135"/>
          <p:cNvSpPr/>
          <p:nvPr/>
        </p:nvSpPr>
        <p:spPr>
          <a:xfrm>
            <a:off x="4427984" y="1772816"/>
            <a:ext cx="1296144" cy="504056"/>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solidFill>
                  <a:prstClr val="black"/>
                </a:solidFill>
              </a:rPr>
              <a:t>数据通道（导出）</a:t>
            </a:r>
          </a:p>
        </p:txBody>
      </p:sp>
      <p:sp>
        <p:nvSpPr>
          <p:cNvPr id="138" name="矩形 137"/>
          <p:cNvSpPr/>
          <p:nvPr/>
        </p:nvSpPr>
        <p:spPr>
          <a:xfrm>
            <a:off x="4716016" y="1772816"/>
            <a:ext cx="720080" cy="252028"/>
          </a:xfrm>
          <a:prstGeom prst="rect">
            <a:avLst/>
          </a:prstGeom>
          <a:solidFill>
            <a:srgbClr val="92D05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数据任务</a:t>
            </a:r>
          </a:p>
        </p:txBody>
      </p:sp>
      <p:sp>
        <p:nvSpPr>
          <p:cNvPr id="145" name="矩形 144"/>
          <p:cNvSpPr/>
          <p:nvPr/>
        </p:nvSpPr>
        <p:spPr>
          <a:xfrm>
            <a:off x="2339752" y="4509120"/>
            <a:ext cx="720080" cy="288032"/>
          </a:xfrm>
          <a:prstGeom prst="rect">
            <a:avLst/>
          </a:prstGeom>
          <a:solidFill>
            <a:srgbClr val="92D05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数据任务</a:t>
            </a:r>
          </a:p>
        </p:txBody>
      </p:sp>
      <p:sp>
        <p:nvSpPr>
          <p:cNvPr id="147" name="下箭头 146"/>
          <p:cNvSpPr/>
          <p:nvPr/>
        </p:nvSpPr>
        <p:spPr>
          <a:xfrm rot="16200000" flipV="1">
            <a:off x="2555776" y="2780928"/>
            <a:ext cx="144016" cy="3168352"/>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solidFill>
                <a:prstClr val="black"/>
              </a:solidFill>
            </a:endParaRPr>
          </a:p>
        </p:txBody>
      </p:sp>
      <p:sp>
        <p:nvSpPr>
          <p:cNvPr id="150" name="下箭头 149"/>
          <p:cNvSpPr/>
          <p:nvPr/>
        </p:nvSpPr>
        <p:spPr>
          <a:xfrm rot="16200000">
            <a:off x="2555776" y="2636912"/>
            <a:ext cx="144016" cy="3168352"/>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solidFill>
                <a:prstClr val="black"/>
              </a:solidFill>
            </a:endParaRPr>
          </a:p>
        </p:txBody>
      </p:sp>
      <p:sp>
        <p:nvSpPr>
          <p:cNvPr id="154" name="下箭头 153"/>
          <p:cNvSpPr/>
          <p:nvPr/>
        </p:nvSpPr>
        <p:spPr>
          <a:xfrm rot="16200000" flipH="1" flipV="1">
            <a:off x="1223628" y="2528900"/>
            <a:ext cx="144016" cy="648072"/>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solidFill>
                <a:prstClr val="black"/>
              </a:solidFill>
            </a:endParaRPr>
          </a:p>
        </p:txBody>
      </p:sp>
      <p:sp>
        <p:nvSpPr>
          <p:cNvPr id="155" name="下箭头 154"/>
          <p:cNvSpPr/>
          <p:nvPr/>
        </p:nvSpPr>
        <p:spPr>
          <a:xfrm rot="16200000" flipH="1">
            <a:off x="1223628" y="2744924"/>
            <a:ext cx="144016" cy="648072"/>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solidFill>
                <a:prstClr val="black"/>
              </a:solidFill>
            </a:endParaRPr>
          </a:p>
        </p:txBody>
      </p:sp>
      <p:sp>
        <p:nvSpPr>
          <p:cNvPr id="156" name="下箭头 155"/>
          <p:cNvSpPr/>
          <p:nvPr/>
        </p:nvSpPr>
        <p:spPr>
          <a:xfrm rot="10800000" flipV="1">
            <a:off x="683568" y="1340768"/>
            <a:ext cx="144016" cy="720080"/>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smtClean="0">
              <a:solidFill>
                <a:prstClr val="black"/>
              </a:solidFill>
            </a:endParaRPr>
          </a:p>
        </p:txBody>
      </p:sp>
      <p:sp>
        <p:nvSpPr>
          <p:cNvPr id="159" name="下箭头 158"/>
          <p:cNvSpPr/>
          <p:nvPr/>
        </p:nvSpPr>
        <p:spPr>
          <a:xfrm rot="10800000" flipV="1">
            <a:off x="4572000" y="4653136"/>
            <a:ext cx="144016" cy="165618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solidFill>
                <a:prstClr val="black"/>
              </a:solidFill>
            </a:endParaRPr>
          </a:p>
        </p:txBody>
      </p:sp>
      <p:sp>
        <p:nvSpPr>
          <p:cNvPr id="161" name="下箭头 160"/>
          <p:cNvSpPr/>
          <p:nvPr/>
        </p:nvSpPr>
        <p:spPr>
          <a:xfrm rot="16200000" flipH="1" flipV="1">
            <a:off x="1259632" y="4581128"/>
            <a:ext cx="144016" cy="576064"/>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solidFill>
                <a:prstClr val="black"/>
              </a:solidFill>
            </a:endParaRPr>
          </a:p>
        </p:txBody>
      </p:sp>
      <p:cxnSp>
        <p:nvCxnSpPr>
          <p:cNvPr id="166" name="直接连接符 165"/>
          <p:cNvCxnSpPr/>
          <p:nvPr/>
        </p:nvCxnSpPr>
        <p:spPr>
          <a:xfrm>
            <a:off x="6084168" y="1988840"/>
            <a:ext cx="0" cy="3528392"/>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flipH="1">
            <a:off x="5724128" y="1988840"/>
            <a:ext cx="360040"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flipH="1">
            <a:off x="3275856" y="2348880"/>
            <a:ext cx="3312368"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flipH="1">
            <a:off x="3851920" y="3645024"/>
            <a:ext cx="2232248"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flipH="1">
            <a:off x="3851920" y="4725144"/>
            <a:ext cx="2232248"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H="1">
            <a:off x="5796136" y="5517232"/>
            <a:ext cx="288032"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6372200" y="2132856"/>
            <a:ext cx="0" cy="3600400"/>
          </a:xfrm>
          <a:prstGeom prst="line">
            <a:avLst/>
          </a:prstGeom>
          <a:ln w="127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flipH="1">
            <a:off x="5724128" y="2132856"/>
            <a:ext cx="648072" cy="0"/>
          </a:xfrm>
          <a:prstGeom prst="line">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flipH="1">
            <a:off x="3275856" y="2492896"/>
            <a:ext cx="3096344" cy="0"/>
          </a:xfrm>
          <a:prstGeom prst="line">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flipH="1">
            <a:off x="3851920" y="3789040"/>
            <a:ext cx="2736304" cy="0"/>
          </a:xfrm>
          <a:prstGeom prst="line">
            <a:avLst/>
          </a:prstGeom>
          <a:ln w="127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flipH="1">
            <a:off x="3851920" y="4869160"/>
            <a:ext cx="2520280" cy="0"/>
          </a:xfrm>
          <a:prstGeom prst="line">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flipH="1">
            <a:off x="7164288" y="2348880"/>
            <a:ext cx="576064"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flipH="1">
            <a:off x="5076056" y="1052736"/>
            <a:ext cx="1440160"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7" name="直接箭头连接符 236"/>
          <p:cNvCxnSpPr/>
          <p:nvPr/>
        </p:nvCxnSpPr>
        <p:spPr>
          <a:xfrm flipV="1">
            <a:off x="8100392" y="3068960"/>
            <a:ext cx="1" cy="2232248"/>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44" name="TextBox 243"/>
          <p:cNvSpPr txBox="1"/>
          <p:nvPr/>
        </p:nvSpPr>
        <p:spPr>
          <a:xfrm>
            <a:off x="7236296" y="4005064"/>
            <a:ext cx="720080" cy="246221"/>
          </a:xfrm>
          <a:prstGeom prst="rect">
            <a:avLst/>
          </a:prstGeom>
          <a:noFill/>
        </p:spPr>
        <p:txBody>
          <a:bodyPr wrap="square" rtlCol="0">
            <a:spAutoFit/>
          </a:bodyPr>
          <a:lstStyle/>
          <a:p>
            <a:r>
              <a:rPr lang="zh-CN" altLang="en-US" sz="1000" smtClean="0">
                <a:solidFill>
                  <a:prstClr val="black"/>
                </a:solidFill>
              </a:rPr>
              <a:t>部署任务</a:t>
            </a:r>
            <a:endParaRPr lang="zh-CN" altLang="en-US" sz="1000">
              <a:solidFill>
                <a:prstClr val="black"/>
              </a:solidFill>
            </a:endParaRPr>
          </a:p>
        </p:txBody>
      </p:sp>
      <p:cxnSp>
        <p:nvCxnSpPr>
          <p:cNvPr id="251" name="直接箭头连接符 250"/>
          <p:cNvCxnSpPr/>
          <p:nvPr/>
        </p:nvCxnSpPr>
        <p:spPr>
          <a:xfrm>
            <a:off x="899592" y="5661248"/>
            <a:ext cx="1224136"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6" name="直接箭头连接符 255"/>
          <p:cNvCxnSpPr>
            <a:endCxn id="33" idx="2"/>
          </p:cNvCxnSpPr>
          <p:nvPr/>
        </p:nvCxnSpPr>
        <p:spPr>
          <a:xfrm flipV="1">
            <a:off x="6876256" y="4653136"/>
            <a:ext cx="0" cy="792088"/>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4139952" y="6309320"/>
            <a:ext cx="1107996" cy="369332"/>
          </a:xfrm>
          <a:prstGeom prst="rect">
            <a:avLst/>
          </a:prstGeom>
          <a:noFill/>
        </p:spPr>
        <p:txBody>
          <a:bodyPr wrap="none" rtlCol="0">
            <a:spAutoFit/>
          </a:bodyPr>
          <a:lstStyle/>
          <a:p>
            <a:r>
              <a:rPr lang="zh-CN" altLang="en-US" smtClean="0"/>
              <a:t>数据开放</a:t>
            </a:r>
            <a:endParaRPr lang="zh-CN" altLang="en-US"/>
          </a:p>
        </p:txBody>
      </p:sp>
      <p:cxnSp>
        <p:nvCxnSpPr>
          <p:cNvPr id="102" name="直接箭头连接符 101"/>
          <p:cNvCxnSpPr>
            <a:stCxn id="157" idx="3"/>
          </p:cNvCxnSpPr>
          <p:nvPr/>
        </p:nvCxnSpPr>
        <p:spPr>
          <a:xfrm flipV="1">
            <a:off x="7524328" y="2564904"/>
            <a:ext cx="0" cy="2432303"/>
          </a:xfrm>
          <a:prstGeom prst="straightConnector1">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3275856" y="332656"/>
            <a:ext cx="1" cy="432048"/>
          </a:xfrm>
          <a:prstGeom prst="straightConnector1">
            <a:avLst/>
          </a:prstGeom>
          <a:ln>
            <a:solidFill>
              <a:srgbClr val="FF000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0" y="1628800"/>
            <a:ext cx="9144000" cy="0"/>
          </a:xfrm>
          <a:prstGeom prst="line">
            <a:avLst/>
          </a:prstGeom>
          <a:ln w="2540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0" y="1340768"/>
            <a:ext cx="543739" cy="307777"/>
          </a:xfrm>
          <a:prstGeom prst="rect">
            <a:avLst/>
          </a:prstGeom>
          <a:noFill/>
        </p:spPr>
        <p:txBody>
          <a:bodyPr wrap="none" rtlCol="0">
            <a:spAutoFit/>
          </a:bodyPr>
          <a:lstStyle/>
          <a:p>
            <a:r>
              <a:rPr lang="zh-CN" altLang="en-US" sz="1400" b="1" smtClean="0">
                <a:solidFill>
                  <a:srgbClr val="FF0000"/>
                </a:solidFill>
              </a:rPr>
              <a:t>前台</a:t>
            </a:r>
            <a:endParaRPr lang="zh-CN" altLang="en-US" sz="1400" b="1">
              <a:solidFill>
                <a:srgbClr val="FF0000"/>
              </a:solidFill>
            </a:endParaRPr>
          </a:p>
        </p:txBody>
      </p:sp>
      <p:sp>
        <p:nvSpPr>
          <p:cNvPr id="116" name="TextBox 115"/>
          <p:cNvSpPr txBox="1"/>
          <p:nvPr/>
        </p:nvSpPr>
        <p:spPr>
          <a:xfrm>
            <a:off x="0" y="1628800"/>
            <a:ext cx="543739" cy="307777"/>
          </a:xfrm>
          <a:prstGeom prst="rect">
            <a:avLst/>
          </a:prstGeom>
          <a:noFill/>
        </p:spPr>
        <p:txBody>
          <a:bodyPr wrap="none" rtlCol="0">
            <a:spAutoFit/>
          </a:bodyPr>
          <a:lstStyle/>
          <a:p>
            <a:r>
              <a:rPr lang="zh-CN" altLang="en-US" sz="1400" b="1" smtClean="0">
                <a:solidFill>
                  <a:srgbClr val="FF0000"/>
                </a:solidFill>
              </a:rPr>
              <a:t>后台</a:t>
            </a:r>
            <a:endParaRPr lang="zh-CN" altLang="en-US" sz="1400" b="1">
              <a:solidFill>
                <a:srgbClr val="FF0000"/>
              </a:solidFill>
            </a:endParaRPr>
          </a:p>
        </p:txBody>
      </p:sp>
      <p:sp>
        <p:nvSpPr>
          <p:cNvPr id="142" name="下箭头 141"/>
          <p:cNvSpPr/>
          <p:nvPr/>
        </p:nvSpPr>
        <p:spPr>
          <a:xfrm rot="16200000" flipH="1">
            <a:off x="3239852" y="1808820"/>
            <a:ext cx="144016" cy="2232248"/>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solidFill>
                <a:prstClr val="black"/>
              </a:solidFill>
            </a:endParaRPr>
          </a:p>
        </p:txBody>
      </p:sp>
      <p:sp>
        <p:nvSpPr>
          <p:cNvPr id="146" name="矩形 145"/>
          <p:cNvSpPr/>
          <p:nvPr/>
        </p:nvSpPr>
        <p:spPr>
          <a:xfrm>
            <a:off x="827584" y="764704"/>
            <a:ext cx="720080" cy="288032"/>
          </a:xfrm>
          <a:prstGeom prst="rect">
            <a:avLst/>
          </a:prstGeom>
          <a:solidFill>
            <a:schemeClr val="accent4">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数据应用</a:t>
            </a:r>
          </a:p>
        </p:txBody>
      </p:sp>
      <p:cxnSp>
        <p:nvCxnSpPr>
          <p:cNvPr id="164" name="直接连接符 163"/>
          <p:cNvCxnSpPr>
            <a:stCxn id="145" idx="1"/>
          </p:cNvCxnSpPr>
          <p:nvPr/>
        </p:nvCxnSpPr>
        <p:spPr>
          <a:xfrm flipH="1">
            <a:off x="1331640" y="4653136"/>
            <a:ext cx="1008112" cy="0"/>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1331640" y="4653136"/>
            <a:ext cx="0" cy="216024"/>
          </a:xfrm>
          <a:prstGeom prst="line">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1259632" y="4437112"/>
            <a:ext cx="441146" cy="246221"/>
          </a:xfrm>
          <a:prstGeom prst="rect">
            <a:avLst/>
          </a:prstGeom>
          <a:noFill/>
        </p:spPr>
        <p:txBody>
          <a:bodyPr wrap="none" rtlCol="0">
            <a:spAutoFit/>
          </a:bodyPr>
          <a:lstStyle/>
          <a:p>
            <a:r>
              <a:rPr lang="zh-CN" altLang="en-US" sz="1000" smtClean="0"/>
              <a:t>控制</a:t>
            </a:r>
            <a:endParaRPr lang="zh-CN" altLang="en-US" sz="1000"/>
          </a:p>
        </p:txBody>
      </p:sp>
      <p:cxnSp>
        <p:nvCxnSpPr>
          <p:cNvPr id="174" name="直接连接符 173"/>
          <p:cNvCxnSpPr/>
          <p:nvPr/>
        </p:nvCxnSpPr>
        <p:spPr>
          <a:xfrm>
            <a:off x="5580112" y="5229200"/>
            <a:ext cx="0" cy="216024"/>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H="1">
            <a:off x="5292080" y="5229200"/>
            <a:ext cx="288032" cy="0"/>
          </a:xfrm>
          <a:prstGeom prst="line">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H="1">
            <a:off x="1259632" y="3645024"/>
            <a:ext cx="1224136" cy="0"/>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V="1">
            <a:off x="1259632" y="3140968"/>
            <a:ext cx="0" cy="504056"/>
          </a:xfrm>
          <a:prstGeom prst="line">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2843808" y="2276872"/>
            <a:ext cx="0" cy="576064"/>
          </a:xfrm>
          <a:prstGeom prst="line">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H="1">
            <a:off x="1331640" y="1844824"/>
            <a:ext cx="3384376" cy="0"/>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1331640" y="1844824"/>
            <a:ext cx="0" cy="936104"/>
          </a:xfrm>
          <a:prstGeom prst="line">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flipH="1">
            <a:off x="3707904" y="1988840"/>
            <a:ext cx="1008112" cy="0"/>
          </a:xfrm>
          <a:prstGeom prst="line">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1187624" y="1052736"/>
            <a:ext cx="0" cy="432048"/>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flipH="1">
            <a:off x="755576" y="1484784"/>
            <a:ext cx="432048" cy="0"/>
          </a:xfrm>
          <a:prstGeom prst="line">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1187624" y="3429000"/>
            <a:ext cx="441146" cy="246221"/>
          </a:xfrm>
          <a:prstGeom prst="rect">
            <a:avLst/>
          </a:prstGeom>
          <a:noFill/>
        </p:spPr>
        <p:txBody>
          <a:bodyPr wrap="none" rtlCol="0">
            <a:spAutoFit/>
          </a:bodyPr>
          <a:lstStyle/>
          <a:p>
            <a:r>
              <a:rPr lang="zh-CN" altLang="en-US" sz="1000" smtClean="0"/>
              <a:t>控制</a:t>
            </a:r>
            <a:endParaRPr lang="zh-CN" altLang="en-US" sz="1000"/>
          </a:p>
        </p:txBody>
      </p:sp>
      <p:sp>
        <p:nvSpPr>
          <p:cNvPr id="208" name="TextBox 207"/>
          <p:cNvSpPr txBox="1"/>
          <p:nvPr/>
        </p:nvSpPr>
        <p:spPr>
          <a:xfrm>
            <a:off x="1259632" y="1844824"/>
            <a:ext cx="441146" cy="246221"/>
          </a:xfrm>
          <a:prstGeom prst="rect">
            <a:avLst/>
          </a:prstGeom>
          <a:noFill/>
        </p:spPr>
        <p:txBody>
          <a:bodyPr wrap="none" rtlCol="0">
            <a:spAutoFit/>
          </a:bodyPr>
          <a:lstStyle/>
          <a:p>
            <a:r>
              <a:rPr lang="zh-CN" altLang="en-US" sz="1000" smtClean="0"/>
              <a:t>控制</a:t>
            </a:r>
            <a:endParaRPr lang="zh-CN" altLang="en-US" sz="1000"/>
          </a:p>
        </p:txBody>
      </p:sp>
      <p:sp>
        <p:nvSpPr>
          <p:cNvPr id="211" name="TextBox 210"/>
          <p:cNvSpPr txBox="1"/>
          <p:nvPr/>
        </p:nvSpPr>
        <p:spPr>
          <a:xfrm>
            <a:off x="1115616" y="1340768"/>
            <a:ext cx="441146" cy="246221"/>
          </a:xfrm>
          <a:prstGeom prst="rect">
            <a:avLst/>
          </a:prstGeom>
          <a:noFill/>
        </p:spPr>
        <p:txBody>
          <a:bodyPr wrap="none" rtlCol="0">
            <a:spAutoFit/>
          </a:bodyPr>
          <a:lstStyle/>
          <a:p>
            <a:r>
              <a:rPr lang="zh-CN" altLang="en-US" sz="1000" smtClean="0"/>
              <a:t>控制</a:t>
            </a:r>
            <a:endParaRPr lang="zh-CN" altLang="en-US" sz="1000"/>
          </a:p>
        </p:txBody>
      </p:sp>
      <p:sp>
        <p:nvSpPr>
          <p:cNvPr id="212" name="TextBox 211"/>
          <p:cNvSpPr txBox="1"/>
          <p:nvPr/>
        </p:nvSpPr>
        <p:spPr>
          <a:xfrm>
            <a:off x="3851920" y="1988840"/>
            <a:ext cx="441146" cy="246221"/>
          </a:xfrm>
          <a:prstGeom prst="rect">
            <a:avLst/>
          </a:prstGeom>
          <a:noFill/>
        </p:spPr>
        <p:txBody>
          <a:bodyPr wrap="none" rtlCol="0">
            <a:spAutoFit/>
          </a:bodyPr>
          <a:lstStyle/>
          <a:p>
            <a:r>
              <a:rPr lang="zh-CN" altLang="en-US" sz="1000" smtClean="0"/>
              <a:t>控制</a:t>
            </a:r>
            <a:endParaRPr lang="zh-CN" altLang="en-US" sz="1000"/>
          </a:p>
        </p:txBody>
      </p:sp>
      <p:sp>
        <p:nvSpPr>
          <p:cNvPr id="213" name="TextBox 212"/>
          <p:cNvSpPr txBox="1"/>
          <p:nvPr/>
        </p:nvSpPr>
        <p:spPr>
          <a:xfrm>
            <a:off x="2843808" y="2564904"/>
            <a:ext cx="441146" cy="246221"/>
          </a:xfrm>
          <a:prstGeom prst="rect">
            <a:avLst/>
          </a:prstGeom>
          <a:noFill/>
        </p:spPr>
        <p:txBody>
          <a:bodyPr wrap="none" rtlCol="0">
            <a:spAutoFit/>
          </a:bodyPr>
          <a:lstStyle/>
          <a:p>
            <a:r>
              <a:rPr lang="zh-CN" altLang="en-US" sz="1000" smtClean="0"/>
              <a:t>控制</a:t>
            </a:r>
            <a:endParaRPr lang="zh-CN" altLang="en-US" sz="1000"/>
          </a:p>
        </p:txBody>
      </p:sp>
      <p:sp>
        <p:nvSpPr>
          <p:cNvPr id="217" name="TextBox 216"/>
          <p:cNvSpPr txBox="1"/>
          <p:nvPr/>
        </p:nvSpPr>
        <p:spPr>
          <a:xfrm>
            <a:off x="5508104" y="5157192"/>
            <a:ext cx="441146" cy="246221"/>
          </a:xfrm>
          <a:prstGeom prst="rect">
            <a:avLst/>
          </a:prstGeom>
          <a:noFill/>
        </p:spPr>
        <p:txBody>
          <a:bodyPr wrap="none" rtlCol="0">
            <a:spAutoFit/>
          </a:bodyPr>
          <a:lstStyle/>
          <a:p>
            <a:r>
              <a:rPr lang="zh-CN" altLang="en-US" sz="1000" smtClean="0"/>
              <a:t>控制</a:t>
            </a:r>
            <a:endParaRPr lang="zh-CN" altLang="en-US" sz="1000"/>
          </a:p>
        </p:txBody>
      </p:sp>
      <p:cxnSp>
        <p:nvCxnSpPr>
          <p:cNvPr id="220" name="直接连接符 219"/>
          <p:cNvCxnSpPr/>
          <p:nvPr/>
        </p:nvCxnSpPr>
        <p:spPr>
          <a:xfrm>
            <a:off x="5796136" y="5733256"/>
            <a:ext cx="576064" cy="0"/>
          </a:xfrm>
          <a:prstGeom prst="line">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1331640" y="6021288"/>
            <a:ext cx="301686" cy="369332"/>
            <a:chOff x="7160021" y="453153"/>
            <a:chExt cx="301686" cy="369332"/>
          </a:xfrm>
        </p:grpSpPr>
        <p:sp>
          <p:nvSpPr>
            <p:cNvPr id="114" name="十二边形 113"/>
            <p:cNvSpPr/>
            <p:nvPr/>
          </p:nvSpPr>
          <p:spPr>
            <a:xfrm>
              <a:off x="7166848" y="493803"/>
              <a:ext cx="288032" cy="288032"/>
            </a:xfrm>
            <a:prstGeom prst="dodecagon">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 name="TextBox 116"/>
            <p:cNvSpPr txBox="1"/>
            <p:nvPr/>
          </p:nvSpPr>
          <p:spPr>
            <a:xfrm>
              <a:off x="7160021" y="453153"/>
              <a:ext cx="301686" cy="369332"/>
            </a:xfrm>
            <a:prstGeom prst="rect">
              <a:avLst/>
            </a:prstGeom>
            <a:noFill/>
          </p:spPr>
          <p:txBody>
            <a:bodyPr wrap="square" rtlCol="0">
              <a:spAutoFit/>
            </a:bodyPr>
            <a:lstStyle/>
            <a:p>
              <a:r>
                <a:rPr lang="en-US" altLang="zh-CN" b="1" smtClean="0"/>
                <a:t>1</a:t>
              </a:r>
              <a:endParaRPr lang="zh-CN" altLang="en-US" b="1"/>
            </a:p>
          </p:txBody>
        </p:sp>
      </p:grpSp>
      <p:grpSp>
        <p:nvGrpSpPr>
          <p:cNvPr id="126" name="组合 125"/>
          <p:cNvGrpSpPr/>
          <p:nvPr/>
        </p:nvGrpSpPr>
        <p:grpSpPr>
          <a:xfrm>
            <a:off x="755576" y="5301208"/>
            <a:ext cx="301686" cy="369332"/>
            <a:chOff x="7160021" y="453153"/>
            <a:chExt cx="301686" cy="369332"/>
          </a:xfrm>
        </p:grpSpPr>
        <p:sp>
          <p:nvSpPr>
            <p:cNvPr id="130" name="十二边形 129"/>
            <p:cNvSpPr/>
            <p:nvPr/>
          </p:nvSpPr>
          <p:spPr>
            <a:xfrm>
              <a:off x="7166848" y="493803"/>
              <a:ext cx="288032" cy="288032"/>
            </a:xfrm>
            <a:prstGeom prst="dodecagon">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0" name="TextBox 139"/>
            <p:cNvSpPr txBox="1"/>
            <p:nvPr/>
          </p:nvSpPr>
          <p:spPr>
            <a:xfrm>
              <a:off x="7160021" y="453153"/>
              <a:ext cx="301686" cy="369332"/>
            </a:xfrm>
            <a:prstGeom prst="rect">
              <a:avLst/>
            </a:prstGeom>
            <a:noFill/>
          </p:spPr>
          <p:txBody>
            <a:bodyPr wrap="square" rtlCol="0">
              <a:spAutoFit/>
            </a:bodyPr>
            <a:lstStyle/>
            <a:p>
              <a:r>
                <a:rPr lang="en-US" altLang="zh-CN" b="1" smtClean="0"/>
                <a:t>2</a:t>
              </a:r>
              <a:endParaRPr lang="zh-CN" altLang="en-US" b="1"/>
            </a:p>
          </p:txBody>
        </p:sp>
      </p:grpSp>
      <p:grpSp>
        <p:nvGrpSpPr>
          <p:cNvPr id="141" name="组合 140"/>
          <p:cNvGrpSpPr/>
          <p:nvPr/>
        </p:nvGrpSpPr>
        <p:grpSpPr>
          <a:xfrm>
            <a:off x="8028384" y="4653136"/>
            <a:ext cx="301686" cy="369332"/>
            <a:chOff x="7160021" y="453153"/>
            <a:chExt cx="301686" cy="369332"/>
          </a:xfrm>
        </p:grpSpPr>
        <p:sp>
          <p:nvSpPr>
            <p:cNvPr id="143" name="十二边形 142"/>
            <p:cNvSpPr/>
            <p:nvPr/>
          </p:nvSpPr>
          <p:spPr>
            <a:xfrm>
              <a:off x="7166848" y="493803"/>
              <a:ext cx="288032" cy="288032"/>
            </a:xfrm>
            <a:prstGeom prst="dodecagon">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4" name="TextBox 143"/>
            <p:cNvSpPr txBox="1"/>
            <p:nvPr/>
          </p:nvSpPr>
          <p:spPr>
            <a:xfrm>
              <a:off x="7160021" y="453153"/>
              <a:ext cx="301686" cy="369332"/>
            </a:xfrm>
            <a:prstGeom prst="rect">
              <a:avLst/>
            </a:prstGeom>
            <a:noFill/>
          </p:spPr>
          <p:txBody>
            <a:bodyPr wrap="square" rtlCol="0">
              <a:spAutoFit/>
            </a:bodyPr>
            <a:lstStyle/>
            <a:p>
              <a:r>
                <a:rPr lang="en-US" altLang="zh-CN" b="1" smtClean="0"/>
                <a:t>3</a:t>
              </a:r>
              <a:endParaRPr lang="zh-CN" altLang="en-US" b="1"/>
            </a:p>
          </p:txBody>
        </p:sp>
      </p:grpSp>
      <p:grpSp>
        <p:nvGrpSpPr>
          <p:cNvPr id="175" name="组合 174"/>
          <p:cNvGrpSpPr/>
          <p:nvPr/>
        </p:nvGrpSpPr>
        <p:grpSpPr>
          <a:xfrm>
            <a:off x="7740352" y="1052736"/>
            <a:ext cx="301686" cy="369332"/>
            <a:chOff x="7160021" y="453153"/>
            <a:chExt cx="301686" cy="369332"/>
          </a:xfrm>
        </p:grpSpPr>
        <p:sp>
          <p:nvSpPr>
            <p:cNvPr id="176" name="十二边形 175"/>
            <p:cNvSpPr/>
            <p:nvPr/>
          </p:nvSpPr>
          <p:spPr>
            <a:xfrm>
              <a:off x="7166848" y="493803"/>
              <a:ext cx="288032" cy="288032"/>
            </a:xfrm>
            <a:prstGeom prst="dodecagon">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7" name="TextBox 176"/>
            <p:cNvSpPr txBox="1"/>
            <p:nvPr/>
          </p:nvSpPr>
          <p:spPr>
            <a:xfrm>
              <a:off x="7160021" y="453153"/>
              <a:ext cx="301686" cy="369332"/>
            </a:xfrm>
            <a:prstGeom prst="rect">
              <a:avLst/>
            </a:prstGeom>
            <a:noFill/>
          </p:spPr>
          <p:txBody>
            <a:bodyPr wrap="square" rtlCol="0">
              <a:spAutoFit/>
            </a:bodyPr>
            <a:lstStyle/>
            <a:p>
              <a:r>
                <a:rPr lang="en-US" altLang="zh-CN" b="1" smtClean="0"/>
                <a:t>3</a:t>
              </a:r>
              <a:endParaRPr lang="zh-CN" altLang="en-US" b="1"/>
            </a:p>
          </p:txBody>
        </p:sp>
      </p:grpSp>
      <p:grpSp>
        <p:nvGrpSpPr>
          <p:cNvPr id="178" name="组合 177"/>
          <p:cNvGrpSpPr/>
          <p:nvPr/>
        </p:nvGrpSpPr>
        <p:grpSpPr>
          <a:xfrm>
            <a:off x="7452320" y="4293096"/>
            <a:ext cx="301686" cy="369332"/>
            <a:chOff x="7160021" y="453153"/>
            <a:chExt cx="301686" cy="369332"/>
          </a:xfrm>
        </p:grpSpPr>
        <p:sp>
          <p:nvSpPr>
            <p:cNvPr id="179" name="十二边形 178"/>
            <p:cNvSpPr/>
            <p:nvPr/>
          </p:nvSpPr>
          <p:spPr>
            <a:xfrm>
              <a:off x="7166848" y="493803"/>
              <a:ext cx="288032" cy="288032"/>
            </a:xfrm>
            <a:prstGeom prst="dodecagon">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0" name="TextBox 179"/>
            <p:cNvSpPr txBox="1"/>
            <p:nvPr/>
          </p:nvSpPr>
          <p:spPr>
            <a:xfrm>
              <a:off x="7160021" y="453153"/>
              <a:ext cx="301686" cy="369332"/>
            </a:xfrm>
            <a:prstGeom prst="rect">
              <a:avLst/>
            </a:prstGeom>
            <a:noFill/>
          </p:spPr>
          <p:txBody>
            <a:bodyPr wrap="square" rtlCol="0">
              <a:spAutoFit/>
            </a:bodyPr>
            <a:lstStyle/>
            <a:p>
              <a:r>
                <a:rPr lang="en-US" altLang="zh-CN" b="1" smtClean="0"/>
                <a:t>4</a:t>
              </a:r>
              <a:endParaRPr lang="zh-CN" altLang="en-US" b="1"/>
            </a:p>
          </p:txBody>
        </p:sp>
      </p:grpSp>
      <p:grpSp>
        <p:nvGrpSpPr>
          <p:cNvPr id="181" name="组合 180"/>
          <p:cNvGrpSpPr/>
          <p:nvPr/>
        </p:nvGrpSpPr>
        <p:grpSpPr>
          <a:xfrm>
            <a:off x="6660232" y="5229200"/>
            <a:ext cx="301686" cy="369332"/>
            <a:chOff x="7160021" y="453153"/>
            <a:chExt cx="301686" cy="369332"/>
          </a:xfrm>
        </p:grpSpPr>
        <p:sp>
          <p:nvSpPr>
            <p:cNvPr id="182" name="十二边形 181"/>
            <p:cNvSpPr/>
            <p:nvPr/>
          </p:nvSpPr>
          <p:spPr>
            <a:xfrm>
              <a:off x="7166848" y="493803"/>
              <a:ext cx="288032" cy="288032"/>
            </a:xfrm>
            <a:prstGeom prst="dodecagon">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3" name="TextBox 182"/>
            <p:cNvSpPr txBox="1"/>
            <p:nvPr/>
          </p:nvSpPr>
          <p:spPr>
            <a:xfrm>
              <a:off x="7160021" y="453153"/>
              <a:ext cx="301686" cy="369332"/>
            </a:xfrm>
            <a:prstGeom prst="rect">
              <a:avLst/>
            </a:prstGeom>
            <a:noFill/>
          </p:spPr>
          <p:txBody>
            <a:bodyPr wrap="square" rtlCol="0">
              <a:spAutoFit/>
            </a:bodyPr>
            <a:lstStyle/>
            <a:p>
              <a:r>
                <a:rPr lang="en-US" altLang="zh-CN" b="1" smtClean="0"/>
                <a:t>5</a:t>
              </a:r>
              <a:endParaRPr lang="zh-CN" altLang="en-US" b="1"/>
            </a:p>
          </p:txBody>
        </p:sp>
      </p:grpSp>
      <p:grpSp>
        <p:nvGrpSpPr>
          <p:cNvPr id="184" name="组合 183"/>
          <p:cNvGrpSpPr/>
          <p:nvPr/>
        </p:nvGrpSpPr>
        <p:grpSpPr>
          <a:xfrm>
            <a:off x="5796136" y="980728"/>
            <a:ext cx="301686" cy="369332"/>
            <a:chOff x="7160021" y="453153"/>
            <a:chExt cx="301686" cy="369332"/>
          </a:xfrm>
        </p:grpSpPr>
        <p:sp>
          <p:nvSpPr>
            <p:cNvPr id="187" name="十二边形 186"/>
            <p:cNvSpPr/>
            <p:nvPr/>
          </p:nvSpPr>
          <p:spPr>
            <a:xfrm>
              <a:off x="7166848" y="493803"/>
              <a:ext cx="288032" cy="288032"/>
            </a:xfrm>
            <a:prstGeom prst="dodecagon">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9" name="TextBox 188"/>
            <p:cNvSpPr txBox="1"/>
            <p:nvPr/>
          </p:nvSpPr>
          <p:spPr>
            <a:xfrm>
              <a:off x="7160021" y="453153"/>
              <a:ext cx="301686" cy="369332"/>
            </a:xfrm>
            <a:prstGeom prst="rect">
              <a:avLst/>
            </a:prstGeom>
            <a:noFill/>
          </p:spPr>
          <p:txBody>
            <a:bodyPr wrap="square" rtlCol="0">
              <a:spAutoFit/>
            </a:bodyPr>
            <a:lstStyle/>
            <a:p>
              <a:r>
                <a:rPr lang="en-US" altLang="zh-CN" b="1" smtClean="0"/>
                <a:t>4</a:t>
              </a:r>
              <a:endParaRPr lang="zh-CN" altLang="en-US" b="1"/>
            </a:p>
          </p:txBody>
        </p:sp>
      </p:grpSp>
      <p:pic>
        <p:nvPicPr>
          <p:cNvPr id="1026" name="Picture 2"/>
          <p:cNvPicPr>
            <a:picLocks noChangeAspect="1" noChangeArrowheads="1"/>
          </p:cNvPicPr>
          <p:nvPr/>
        </p:nvPicPr>
        <p:blipFill>
          <a:blip r:embed="rId4" cstate="print"/>
          <a:srcRect/>
          <a:stretch>
            <a:fillRect/>
          </a:stretch>
        </p:blipFill>
        <p:spPr bwMode="auto">
          <a:xfrm>
            <a:off x="6732240" y="6165304"/>
            <a:ext cx="2160240" cy="545236"/>
          </a:xfrm>
          <a:prstGeom prst="rect">
            <a:avLst/>
          </a:prstGeom>
          <a:noFill/>
          <a:ln w="9525">
            <a:noFill/>
            <a:miter lim="800000"/>
            <a:headEnd/>
            <a:tailEnd/>
          </a:ln>
        </p:spPr>
      </p:pic>
      <p:sp>
        <p:nvSpPr>
          <p:cNvPr id="222" name="TextBox 221"/>
          <p:cNvSpPr txBox="1"/>
          <p:nvPr/>
        </p:nvSpPr>
        <p:spPr>
          <a:xfrm>
            <a:off x="6228184" y="6165304"/>
            <a:ext cx="723275" cy="307777"/>
          </a:xfrm>
          <a:prstGeom prst="rect">
            <a:avLst/>
          </a:prstGeom>
          <a:noFill/>
        </p:spPr>
        <p:txBody>
          <a:bodyPr wrap="none" rtlCol="0">
            <a:spAutoFit/>
          </a:bodyPr>
          <a:lstStyle/>
          <a:p>
            <a:r>
              <a:rPr lang="zh-CN" altLang="en-US" sz="1400" b="1" smtClean="0"/>
              <a:t>说明：</a:t>
            </a:r>
            <a:endParaRPr lang="zh-CN" altLang="en-US" sz="1400" b="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矩形 365"/>
          <p:cNvSpPr/>
          <p:nvPr/>
        </p:nvSpPr>
        <p:spPr>
          <a:xfrm>
            <a:off x="395536" y="528935"/>
            <a:ext cx="8568952" cy="5420345"/>
          </a:xfrm>
          <a:prstGeom prst="rect">
            <a:avLst/>
          </a:prstGeom>
          <a:solidFill>
            <a:schemeClr val="bg1">
              <a:lumMod val="9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9" name="TextBox 248"/>
          <p:cNvSpPr txBox="1"/>
          <p:nvPr/>
        </p:nvSpPr>
        <p:spPr>
          <a:xfrm>
            <a:off x="179512" y="0"/>
            <a:ext cx="2566728" cy="461665"/>
          </a:xfrm>
          <a:prstGeom prst="rect">
            <a:avLst/>
          </a:prstGeom>
          <a:noFill/>
        </p:spPr>
        <p:txBody>
          <a:bodyPr wrap="none" rtlCol="0">
            <a:spAutoFit/>
          </a:bodyPr>
          <a:lstStyle/>
          <a:p>
            <a:r>
              <a:rPr lang="en-US" altLang="zh-CN" sz="2400" b="1" smtClean="0">
                <a:solidFill>
                  <a:srgbClr val="C00000"/>
                </a:solidFill>
              </a:rPr>
              <a:t> E2E</a:t>
            </a:r>
            <a:r>
              <a:rPr lang="zh-CN" altLang="en-US" sz="2400" b="1" smtClean="0">
                <a:solidFill>
                  <a:srgbClr val="C00000"/>
                </a:solidFill>
              </a:rPr>
              <a:t>数据处理流程</a:t>
            </a:r>
            <a:endParaRPr lang="zh-CN" altLang="en-US" sz="2400" b="1">
              <a:solidFill>
                <a:srgbClr val="C00000"/>
              </a:solidFill>
            </a:endParaRPr>
          </a:p>
        </p:txBody>
      </p:sp>
      <p:sp>
        <p:nvSpPr>
          <p:cNvPr id="99" name="矩形 98"/>
          <p:cNvSpPr/>
          <p:nvPr/>
        </p:nvSpPr>
        <p:spPr>
          <a:xfrm>
            <a:off x="4499992" y="6073551"/>
            <a:ext cx="1656184" cy="720080"/>
          </a:xfrm>
          <a:prstGeom prst="rect">
            <a:avLst/>
          </a:prstGeom>
          <a:solidFill>
            <a:schemeClr val="bg1">
              <a:lumMod val="9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t>（业务）日志服务器</a:t>
            </a:r>
            <a:endParaRPr lang="zh-CN" altLang="en-US" sz="1200"/>
          </a:p>
        </p:txBody>
      </p:sp>
      <p:sp>
        <p:nvSpPr>
          <p:cNvPr id="101" name="矩形 100"/>
          <p:cNvSpPr/>
          <p:nvPr/>
        </p:nvSpPr>
        <p:spPr>
          <a:xfrm>
            <a:off x="539552" y="816967"/>
            <a:ext cx="648072" cy="4896544"/>
          </a:xfrm>
          <a:prstGeom prst="rect">
            <a:avLst/>
          </a:prstGeom>
          <a:solidFill>
            <a:schemeClr val="accent4">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smtClean="0"/>
              <a:t>MFS </a:t>
            </a:r>
            <a:r>
              <a:rPr lang="zh-CN" altLang="en-US" sz="1100" smtClean="0"/>
              <a:t>文件系统</a:t>
            </a:r>
            <a:endParaRPr lang="en-US" altLang="zh-CN" sz="1100" smtClean="0"/>
          </a:p>
          <a:p>
            <a:pPr algn="ctr"/>
            <a:r>
              <a:rPr lang="en-US" altLang="zh-CN" sz="1100" smtClean="0"/>
              <a:t>/ </a:t>
            </a:r>
          </a:p>
          <a:p>
            <a:pPr algn="ctr"/>
            <a:r>
              <a:rPr lang="zh-CN" altLang="en-US" sz="1100" smtClean="0"/>
              <a:t>华为</a:t>
            </a:r>
            <a:r>
              <a:rPr lang="en-US" altLang="zh-CN" sz="1100" smtClean="0"/>
              <a:t>S3</a:t>
            </a:r>
            <a:r>
              <a:rPr lang="zh-CN" altLang="en-US" sz="1100" smtClean="0"/>
              <a:t>存储系统</a:t>
            </a:r>
            <a:endParaRPr lang="zh-CN" altLang="en-US" sz="1100"/>
          </a:p>
        </p:txBody>
      </p:sp>
      <p:sp>
        <p:nvSpPr>
          <p:cNvPr id="104" name="矩形 103"/>
          <p:cNvSpPr/>
          <p:nvPr/>
        </p:nvSpPr>
        <p:spPr>
          <a:xfrm>
            <a:off x="2843808" y="4057327"/>
            <a:ext cx="1368152" cy="576064"/>
          </a:xfrm>
          <a:prstGeom prst="rect">
            <a:avLst/>
          </a:prstGeom>
          <a:solidFill>
            <a:schemeClr val="accent4">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t>数据通道（导入）</a:t>
            </a:r>
            <a:endParaRPr lang="zh-CN" altLang="en-US" sz="1200"/>
          </a:p>
        </p:txBody>
      </p:sp>
      <p:sp>
        <p:nvSpPr>
          <p:cNvPr id="105" name="矩形 104"/>
          <p:cNvSpPr/>
          <p:nvPr/>
        </p:nvSpPr>
        <p:spPr>
          <a:xfrm>
            <a:off x="2771800" y="3265239"/>
            <a:ext cx="3672408" cy="576064"/>
          </a:xfrm>
          <a:prstGeom prst="rect">
            <a:avLst/>
          </a:prstGeom>
          <a:solidFill>
            <a:schemeClr val="accent4">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smtClean="0"/>
              <a:t>Hadoop</a:t>
            </a:r>
            <a:r>
              <a:rPr lang="zh-CN" altLang="en-US" sz="1200" smtClean="0"/>
              <a:t>集群</a:t>
            </a:r>
            <a:endParaRPr lang="zh-CN" altLang="en-US" sz="1200"/>
          </a:p>
        </p:txBody>
      </p:sp>
      <p:sp>
        <p:nvSpPr>
          <p:cNvPr id="106" name="矩形 105"/>
          <p:cNvSpPr/>
          <p:nvPr/>
        </p:nvSpPr>
        <p:spPr>
          <a:xfrm>
            <a:off x="3203848" y="960983"/>
            <a:ext cx="3168352" cy="648072"/>
          </a:xfrm>
          <a:prstGeom prst="rect">
            <a:avLst/>
          </a:prstGeom>
          <a:solidFill>
            <a:schemeClr val="accent4">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t>报表</a:t>
            </a:r>
            <a:r>
              <a:rPr lang="en-US" altLang="zh-CN" sz="1200" smtClean="0"/>
              <a:t>/OLAP/</a:t>
            </a:r>
            <a:r>
              <a:rPr lang="zh-CN" altLang="en-US" sz="1200" smtClean="0"/>
              <a:t>开放系统</a:t>
            </a:r>
            <a:r>
              <a:rPr lang="en-US" altLang="zh-CN" sz="1200" smtClean="0"/>
              <a:t>/</a:t>
            </a:r>
            <a:r>
              <a:rPr lang="zh-CN" altLang="en-US" sz="1200" smtClean="0"/>
              <a:t>营销平台 等数据应用</a:t>
            </a:r>
            <a:endParaRPr lang="zh-CN" altLang="en-US" sz="1200"/>
          </a:p>
        </p:txBody>
      </p:sp>
      <p:sp>
        <p:nvSpPr>
          <p:cNvPr id="110" name="矩形 109"/>
          <p:cNvSpPr/>
          <p:nvPr/>
        </p:nvSpPr>
        <p:spPr>
          <a:xfrm>
            <a:off x="5004048" y="1825079"/>
            <a:ext cx="1368152" cy="576064"/>
          </a:xfrm>
          <a:prstGeom prst="rect">
            <a:avLst/>
          </a:prstGeom>
          <a:solidFill>
            <a:schemeClr val="accent4">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t>数据通道（导出）</a:t>
            </a:r>
            <a:endParaRPr lang="zh-CN" altLang="en-US" sz="1200"/>
          </a:p>
        </p:txBody>
      </p:sp>
      <p:sp>
        <p:nvSpPr>
          <p:cNvPr id="112" name="矩形 111"/>
          <p:cNvSpPr/>
          <p:nvPr/>
        </p:nvSpPr>
        <p:spPr>
          <a:xfrm>
            <a:off x="2843808" y="2257127"/>
            <a:ext cx="1440160" cy="648072"/>
          </a:xfrm>
          <a:prstGeom prst="rect">
            <a:avLst/>
          </a:prstGeom>
          <a:solidFill>
            <a:schemeClr val="accent4">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t>数据网关</a:t>
            </a:r>
            <a:endParaRPr lang="zh-CN" altLang="en-US" sz="1200"/>
          </a:p>
        </p:txBody>
      </p:sp>
      <p:sp>
        <p:nvSpPr>
          <p:cNvPr id="115" name="矩形 114"/>
          <p:cNvSpPr/>
          <p:nvPr/>
        </p:nvSpPr>
        <p:spPr>
          <a:xfrm>
            <a:off x="5436096" y="4849415"/>
            <a:ext cx="720080" cy="360040"/>
          </a:xfrm>
          <a:prstGeom prst="rect">
            <a:avLst/>
          </a:prstGeom>
          <a:solidFill>
            <a:schemeClr val="accent4">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文件服务器</a:t>
            </a:r>
            <a:endParaRPr lang="zh-CN" altLang="en-US" sz="1200"/>
          </a:p>
        </p:txBody>
      </p:sp>
      <p:sp>
        <p:nvSpPr>
          <p:cNvPr id="116" name="矩形 115"/>
          <p:cNvSpPr/>
          <p:nvPr/>
        </p:nvSpPr>
        <p:spPr>
          <a:xfrm>
            <a:off x="1979712" y="5209455"/>
            <a:ext cx="2160240" cy="576064"/>
          </a:xfrm>
          <a:prstGeom prst="rect">
            <a:avLst/>
          </a:prstGeom>
          <a:solidFill>
            <a:schemeClr val="accent4">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en-US" altLang="zh-CN" sz="1200" smtClean="0"/>
              <a:t>SDK/</a:t>
            </a:r>
            <a:r>
              <a:rPr lang="zh-CN" altLang="en-US" sz="1200" smtClean="0"/>
              <a:t>网页数据收集服务端</a:t>
            </a:r>
            <a:endParaRPr lang="zh-CN" altLang="en-US" sz="1200"/>
          </a:p>
        </p:txBody>
      </p:sp>
      <p:sp>
        <p:nvSpPr>
          <p:cNvPr id="121" name="矩形 120"/>
          <p:cNvSpPr/>
          <p:nvPr/>
        </p:nvSpPr>
        <p:spPr>
          <a:xfrm>
            <a:off x="2195736" y="6289575"/>
            <a:ext cx="1224136" cy="432048"/>
          </a:xfrm>
          <a:prstGeom prst="rect">
            <a:avLst/>
          </a:prstGeom>
          <a:solidFill>
            <a:schemeClr val="bg1">
              <a:lumMod val="9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客户端</a:t>
            </a:r>
            <a:r>
              <a:rPr lang="en-US" altLang="zh-CN" sz="1200" smtClean="0"/>
              <a:t>/</a:t>
            </a:r>
            <a:r>
              <a:rPr lang="zh-CN" altLang="en-US" sz="1200" smtClean="0"/>
              <a:t>浏览器</a:t>
            </a:r>
            <a:endParaRPr lang="zh-CN" altLang="en-US" sz="1200"/>
          </a:p>
        </p:txBody>
      </p:sp>
      <p:sp>
        <p:nvSpPr>
          <p:cNvPr id="123" name="矩形 122"/>
          <p:cNvSpPr/>
          <p:nvPr/>
        </p:nvSpPr>
        <p:spPr>
          <a:xfrm>
            <a:off x="3275856" y="4129335"/>
            <a:ext cx="576064" cy="216024"/>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任务 </a:t>
            </a:r>
            <a:endParaRPr lang="zh-CN" altLang="en-US" sz="1000"/>
          </a:p>
        </p:txBody>
      </p:sp>
      <p:sp>
        <p:nvSpPr>
          <p:cNvPr id="124" name="矩形 123"/>
          <p:cNvSpPr/>
          <p:nvPr/>
        </p:nvSpPr>
        <p:spPr>
          <a:xfrm>
            <a:off x="3059832" y="5281463"/>
            <a:ext cx="576064" cy="216024"/>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任务 </a:t>
            </a:r>
            <a:endParaRPr lang="zh-CN" altLang="en-US" sz="1000"/>
          </a:p>
        </p:txBody>
      </p:sp>
      <p:sp>
        <p:nvSpPr>
          <p:cNvPr id="125" name="矩形 124"/>
          <p:cNvSpPr/>
          <p:nvPr/>
        </p:nvSpPr>
        <p:spPr>
          <a:xfrm>
            <a:off x="5436096" y="6217567"/>
            <a:ext cx="576064" cy="216024"/>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任务 </a:t>
            </a:r>
            <a:endParaRPr lang="zh-CN" altLang="en-US" sz="1000"/>
          </a:p>
        </p:txBody>
      </p:sp>
      <p:sp>
        <p:nvSpPr>
          <p:cNvPr id="126" name="矩形 125"/>
          <p:cNvSpPr/>
          <p:nvPr/>
        </p:nvSpPr>
        <p:spPr>
          <a:xfrm>
            <a:off x="3347864" y="2329135"/>
            <a:ext cx="720080" cy="288032"/>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任务 </a:t>
            </a:r>
            <a:endParaRPr lang="zh-CN" altLang="en-US" sz="1000"/>
          </a:p>
        </p:txBody>
      </p:sp>
      <p:sp>
        <p:nvSpPr>
          <p:cNvPr id="127" name="矩形 126"/>
          <p:cNvSpPr/>
          <p:nvPr/>
        </p:nvSpPr>
        <p:spPr>
          <a:xfrm>
            <a:off x="5436096" y="1897087"/>
            <a:ext cx="576064" cy="216024"/>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任务 </a:t>
            </a:r>
            <a:endParaRPr lang="zh-CN" altLang="en-US" sz="1000"/>
          </a:p>
        </p:txBody>
      </p:sp>
      <p:sp>
        <p:nvSpPr>
          <p:cNvPr id="128" name="矩形 127"/>
          <p:cNvSpPr/>
          <p:nvPr/>
        </p:nvSpPr>
        <p:spPr>
          <a:xfrm>
            <a:off x="4716016" y="1032991"/>
            <a:ext cx="720080" cy="216024"/>
          </a:xfrm>
          <a:prstGeom prst="rect">
            <a:avLst/>
          </a:prstGeom>
          <a:solidFill>
            <a:schemeClr val="accent5">
              <a:lumMod val="60000"/>
              <a:lumOff val="4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应用</a:t>
            </a:r>
            <a:endParaRPr lang="zh-CN" altLang="en-US" sz="1000"/>
          </a:p>
        </p:txBody>
      </p:sp>
      <p:sp>
        <p:nvSpPr>
          <p:cNvPr id="131" name="矩形 130"/>
          <p:cNvSpPr/>
          <p:nvPr/>
        </p:nvSpPr>
        <p:spPr>
          <a:xfrm>
            <a:off x="1763688" y="600943"/>
            <a:ext cx="1008112" cy="288032"/>
          </a:xfrm>
          <a:prstGeom prst="rect">
            <a:avLst/>
          </a:prstGeom>
          <a:solidFill>
            <a:schemeClr val="accent4">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文件服务器</a:t>
            </a:r>
            <a:endParaRPr lang="zh-CN" altLang="en-US" sz="1200"/>
          </a:p>
        </p:txBody>
      </p:sp>
      <p:sp>
        <p:nvSpPr>
          <p:cNvPr id="134" name="圆柱形 133"/>
          <p:cNvSpPr/>
          <p:nvPr/>
        </p:nvSpPr>
        <p:spPr>
          <a:xfrm>
            <a:off x="611560" y="4417367"/>
            <a:ext cx="504056" cy="576064"/>
          </a:xfrm>
          <a:prstGeom prst="can">
            <a:avLst/>
          </a:prstGeom>
          <a:solidFill>
            <a:schemeClr val="accent3">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数据</a:t>
            </a:r>
            <a:endParaRPr lang="zh-CN" altLang="en-US" sz="1200"/>
          </a:p>
        </p:txBody>
      </p:sp>
      <p:sp>
        <p:nvSpPr>
          <p:cNvPr id="137" name="圆柱形 136"/>
          <p:cNvSpPr/>
          <p:nvPr/>
        </p:nvSpPr>
        <p:spPr>
          <a:xfrm>
            <a:off x="3059832" y="3265239"/>
            <a:ext cx="504056" cy="504056"/>
          </a:xfrm>
          <a:prstGeom prst="can">
            <a:avLst>
              <a:gd name="adj" fmla="val 29838"/>
            </a:avLst>
          </a:prstGeom>
          <a:solidFill>
            <a:schemeClr val="accent3">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数据</a:t>
            </a:r>
            <a:endParaRPr lang="zh-CN" altLang="en-US" sz="1200"/>
          </a:p>
        </p:txBody>
      </p:sp>
      <p:sp>
        <p:nvSpPr>
          <p:cNvPr id="138" name="圆柱形 137"/>
          <p:cNvSpPr/>
          <p:nvPr/>
        </p:nvSpPr>
        <p:spPr>
          <a:xfrm>
            <a:off x="3491880" y="1032991"/>
            <a:ext cx="648072" cy="288032"/>
          </a:xfrm>
          <a:prstGeom prst="can">
            <a:avLst>
              <a:gd name="adj" fmla="val 29838"/>
            </a:avLst>
          </a:prstGeom>
          <a:solidFill>
            <a:schemeClr val="accent3">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数据</a:t>
            </a:r>
            <a:endParaRPr lang="zh-CN" altLang="en-US" sz="1200"/>
          </a:p>
        </p:txBody>
      </p:sp>
      <p:sp>
        <p:nvSpPr>
          <p:cNvPr id="140" name="圆柱形 139"/>
          <p:cNvSpPr/>
          <p:nvPr/>
        </p:nvSpPr>
        <p:spPr>
          <a:xfrm>
            <a:off x="4644008" y="6145559"/>
            <a:ext cx="504056" cy="360040"/>
          </a:xfrm>
          <a:prstGeom prst="can">
            <a:avLst>
              <a:gd name="adj" fmla="val 29838"/>
            </a:avLst>
          </a:prstGeom>
          <a:solidFill>
            <a:schemeClr val="accent3">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数据</a:t>
            </a:r>
            <a:endParaRPr lang="zh-CN" altLang="en-US" sz="1200"/>
          </a:p>
        </p:txBody>
      </p:sp>
      <p:sp>
        <p:nvSpPr>
          <p:cNvPr id="144" name="圆柱形 143"/>
          <p:cNvSpPr/>
          <p:nvPr/>
        </p:nvSpPr>
        <p:spPr>
          <a:xfrm>
            <a:off x="2195736" y="5281463"/>
            <a:ext cx="504056" cy="288032"/>
          </a:xfrm>
          <a:prstGeom prst="can">
            <a:avLst>
              <a:gd name="adj" fmla="val 29838"/>
            </a:avLst>
          </a:prstGeom>
          <a:solidFill>
            <a:schemeClr val="accent3">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数据</a:t>
            </a:r>
            <a:endParaRPr lang="zh-CN" altLang="en-US" sz="1200"/>
          </a:p>
        </p:txBody>
      </p:sp>
      <p:sp>
        <p:nvSpPr>
          <p:cNvPr id="145" name="下箭头 144"/>
          <p:cNvSpPr/>
          <p:nvPr/>
        </p:nvSpPr>
        <p:spPr>
          <a:xfrm flipV="1">
            <a:off x="2843808" y="5785519"/>
            <a:ext cx="72008" cy="504056"/>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7" name="TextBox 146"/>
          <p:cNvSpPr txBox="1"/>
          <p:nvPr/>
        </p:nvSpPr>
        <p:spPr>
          <a:xfrm>
            <a:off x="2843808" y="5929535"/>
            <a:ext cx="1129348" cy="276999"/>
          </a:xfrm>
          <a:prstGeom prst="rect">
            <a:avLst/>
          </a:prstGeom>
          <a:noFill/>
        </p:spPr>
        <p:txBody>
          <a:bodyPr wrap="none" rtlCol="0">
            <a:spAutoFit/>
          </a:bodyPr>
          <a:lstStyle/>
          <a:p>
            <a:r>
              <a:rPr lang="en-US" altLang="zh-CN" sz="1200" smtClean="0"/>
              <a:t>HTTP</a:t>
            </a:r>
            <a:r>
              <a:rPr lang="zh-CN" altLang="en-US" sz="1200" smtClean="0"/>
              <a:t>数据上报</a:t>
            </a:r>
            <a:endParaRPr lang="zh-CN" altLang="en-US" sz="1200"/>
          </a:p>
        </p:txBody>
      </p:sp>
      <p:sp>
        <p:nvSpPr>
          <p:cNvPr id="150" name="下箭头 149"/>
          <p:cNvSpPr/>
          <p:nvPr/>
        </p:nvSpPr>
        <p:spPr>
          <a:xfrm rot="16200000" flipH="1" flipV="1">
            <a:off x="2987824" y="2977207"/>
            <a:ext cx="144016" cy="3744416"/>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3" name="下箭头 152"/>
          <p:cNvSpPr/>
          <p:nvPr/>
        </p:nvSpPr>
        <p:spPr>
          <a:xfrm rot="16200000" flipH="1">
            <a:off x="1907706" y="2852938"/>
            <a:ext cx="144014" cy="1584175"/>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5" name="下箭头 154"/>
          <p:cNvSpPr/>
          <p:nvPr/>
        </p:nvSpPr>
        <p:spPr>
          <a:xfrm rot="16200000" flipH="1" flipV="1">
            <a:off x="1619672" y="4921423"/>
            <a:ext cx="144016" cy="1008112"/>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7" name="下箭头 156"/>
          <p:cNvSpPr/>
          <p:nvPr/>
        </p:nvSpPr>
        <p:spPr>
          <a:xfrm flipV="1">
            <a:off x="4499992" y="1628800"/>
            <a:ext cx="144016" cy="1656184"/>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 name="圆柱形 159"/>
          <p:cNvSpPr/>
          <p:nvPr/>
        </p:nvSpPr>
        <p:spPr>
          <a:xfrm>
            <a:off x="5652120" y="3337247"/>
            <a:ext cx="504056" cy="432048"/>
          </a:xfrm>
          <a:prstGeom prst="can">
            <a:avLst>
              <a:gd name="adj" fmla="val 29838"/>
            </a:avLst>
          </a:prstGeom>
          <a:solidFill>
            <a:schemeClr val="accent3">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数据</a:t>
            </a:r>
            <a:endParaRPr lang="zh-CN" altLang="en-US" sz="1200"/>
          </a:p>
        </p:txBody>
      </p:sp>
      <p:sp>
        <p:nvSpPr>
          <p:cNvPr id="161" name="下箭头 160"/>
          <p:cNvSpPr/>
          <p:nvPr/>
        </p:nvSpPr>
        <p:spPr>
          <a:xfrm rot="16200000" flipH="1">
            <a:off x="4535996" y="2600908"/>
            <a:ext cx="144016" cy="2088232"/>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下箭头 163"/>
          <p:cNvSpPr/>
          <p:nvPr/>
        </p:nvSpPr>
        <p:spPr>
          <a:xfrm rot="16200000" flipH="1" flipV="1">
            <a:off x="2267744" y="96887"/>
            <a:ext cx="144016" cy="2304256"/>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3" name="直接连接符 172"/>
          <p:cNvCxnSpPr/>
          <p:nvPr/>
        </p:nvCxnSpPr>
        <p:spPr>
          <a:xfrm>
            <a:off x="6948264" y="1124744"/>
            <a:ext cx="0" cy="5164831"/>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p:nvPr/>
        </p:nvCxnSpPr>
        <p:spPr>
          <a:xfrm flipH="1">
            <a:off x="6012160" y="6289575"/>
            <a:ext cx="93610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p:nvPr/>
        </p:nvCxnSpPr>
        <p:spPr>
          <a:xfrm flipH="1">
            <a:off x="3635896" y="5353471"/>
            <a:ext cx="331236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1" name="直接箭头连接符 190"/>
          <p:cNvCxnSpPr/>
          <p:nvPr/>
        </p:nvCxnSpPr>
        <p:spPr>
          <a:xfrm flipH="1">
            <a:off x="3851920" y="4201343"/>
            <a:ext cx="309634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4" name="直接箭头连接符 193"/>
          <p:cNvCxnSpPr/>
          <p:nvPr/>
        </p:nvCxnSpPr>
        <p:spPr>
          <a:xfrm flipH="1">
            <a:off x="4067944" y="2473151"/>
            <a:ext cx="288032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6" name="直接箭头连接符 195"/>
          <p:cNvCxnSpPr/>
          <p:nvPr/>
        </p:nvCxnSpPr>
        <p:spPr>
          <a:xfrm flipH="1">
            <a:off x="6012160" y="1969095"/>
            <a:ext cx="93610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7" name="直接箭头连接符 206"/>
          <p:cNvCxnSpPr/>
          <p:nvPr/>
        </p:nvCxnSpPr>
        <p:spPr>
          <a:xfrm flipH="1">
            <a:off x="6948264" y="4921423"/>
            <a:ext cx="136815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7380312" y="2041103"/>
            <a:ext cx="0" cy="4320480"/>
          </a:xfrm>
          <a:prstGeom prst="line">
            <a:avLst/>
          </a:prstGeom>
          <a:ln w="15875">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19" name="直接箭头连接符 218"/>
          <p:cNvCxnSpPr/>
          <p:nvPr/>
        </p:nvCxnSpPr>
        <p:spPr>
          <a:xfrm>
            <a:off x="6012160" y="6381328"/>
            <a:ext cx="1368152" cy="0"/>
          </a:xfrm>
          <a:prstGeom prst="straightConnector1">
            <a:avLst/>
          </a:prstGeom>
          <a:ln w="158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直接箭头连接符 220"/>
          <p:cNvCxnSpPr/>
          <p:nvPr/>
        </p:nvCxnSpPr>
        <p:spPr>
          <a:xfrm flipH="1">
            <a:off x="3635896" y="5425479"/>
            <a:ext cx="3744416" cy="0"/>
          </a:xfrm>
          <a:prstGeom prst="straightConnector1">
            <a:avLst/>
          </a:prstGeom>
          <a:ln w="158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5" name="直接箭头连接符 224"/>
          <p:cNvCxnSpPr/>
          <p:nvPr/>
        </p:nvCxnSpPr>
        <p:spPr>
          <a:xfrm flipH="1">
            <a:off x="3851920" y="4273351"/>
            <a:ext cx="3528392" cy="0"/>
          </a:xfrm>
          <a:prstGeom prst="straightConnector1">
            <a:avLst/>
          </a:prstGeom>
          <a:ln w="158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30" name="直接箭头连接符 229"/>
          <p:cNvCxnSpPr/>
          <p:nvPr/>
        </p:nvCxnSpPr>
        <p:spPr>
          <a:xfrm flipH="1" flipV="1">
            <a:off x="4067944" y="2564904"/>
            <a:ext cx="4176464" cy="29618"/>
          </a:xfrm>
          <a:prstGeom prst="straightConnector1">
            <a:avLst/>
          </a:prstGeom>
          <a:ln w="15875">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31" name="直接箭头连接符 230"/>
          <p:cNvCxnSpPr/>
          <p:nvPr/>
        </p:nvCxnSpPr>
        <p:spPr>
          <a:xfrm flipH="1">
            <a:off x="6012160" y="2041103"/>
            <a:ext cx="1368152" cy="0"/>
          </a:xfrm>
          <a:prstGeom prst="straightConnector1">
            <a:avLst/>
          </a:prstGeom>
          <a:ln w="158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7" name="直接箭头连接符 246"/>
          <p:cNvCxnSpPr/>
          <p:nvPr/>
        </p:nvCxnSpPr>
        <p:spPr>
          <a:xfrm flipV="1">
            <a:off x="5796136" y="5209455"/>
            <a:ext cx="0" cy="1008112"/>
          </a:xfrm>
          <a:prstGeom prst="straightConnector1">
            <a:avLst/>
          </a:prstGeom>
          <a:ln w="12700">
            <a:solidFill>
              <a:srgbClr val="3333FF"/>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58" name="直接箭头连接符 257"/>
          <p:cNvCxnSpPr/>
          <p:nvPr/>
        </p:nvCxnSpPr>
        <p:spPr>
          <a:xfrm flipH="1">
            <a:off x="4932040" y="4993431"/>
            <a:ext cx="504056" cy="0"/>
          </a:xfrm>
          <a:prstGeom prst="straightConnector1">
            <a:avLst/>
          </a:prstGeom>
          <a:ln>
            <a:solidFill>
              <a:srgbClr val="3333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24" idx="0"/>
          </p:cNvCxnSpPr>
          <p:nvPr/>
        </p:nvCxnSpPr>
        <p:spPr>
          <a:xfrm flipV="1">
            <a:off x="3347864" y="4993431"/>
            <a:ext cx="0" cy="288032"/>
          </a:xfrm>
          <a:prstGeom prst="line">
            <a:avLst/>
          </a:prstGeom>
          <a:ln w="12700">
            <a:solidFill>
              <a:srgbClr val="3333FF"/>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a:off x="1619672" y="4993431"/>
            <a:ext cx="1728192" cy="0"/>
          </a:xfrm>
          <a:prstGeom prst="line">
            <a:avLst/>
          </a:prstGeom>
          <a:ln w="12700">
            <a:solidFill>
              <a:srgbClr val="3333FF"/>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66" name="直接箭头连接符 265"/>
          <p:cNvCxnSpPr/>
          <p:nvPr/>
        </p:nvCxnSpPr>
        <p:spPr>
          <a:xfrm>
            <a:off x="1619672" y="4993431"/>
            <a:ext cx="0" cy="432048"/>
          </a:xfrm>
          <a:prstGeom prst="straightConnector1">
            <a:avLst/>
          </a:prstGeom>
          <a:ln w="12700">
            <a:solidFill>
              <a:srgbClr val="3333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a:off x="1979712" y="4201343"/>
            <a:ext cx="1296144" cy="0"/>
          </a:xfrm>
          <a:prstGeom prst="line">
            <a:avLst/>
          </a:prstGeom>
          <a:ln w="12700">
            <a:solidFill>
              <a:srgbClr val="3333FF"/>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77" name="直接箭头连接符 276"/>
          <p:cNvCxnSpPr/>
          <p:nvPr/>
        </p:nvCxnSpPr>
        <p:spPr>
          <a:xfrm flipV="1">
            <a:off x="1979712" y="3717032"/>
            <a:ext cx="0" cy="484312"/>
          </a:xfrm>
          <a:prstGeom prst="straightConnector1">
            <a:avLst/>
          </a:prstGeom>
          <a:ln w="12700">
            <a:solidFill>
              <a:srgbClr val="3333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直接箭头连接符 283"/>
          <p:cNvCxnSpPr/>
          <p:nvPr/>
        </p:nvCxnSpPr>
        <p:spPr>
          <a:xfrm flipH="1">
            <a:off x="4572000" y="1969095"/>
            <a:ext cx="864096" cy="0"/>
          </a:xfrm>
          <a:prstGeom prst="straightConnector1">
            <a:avLst/>
          </a:prstGeom>
          <a:ln w="12700">
            <a:solidFill>
              <a:srgbClr val="3333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93" name="直接连接符 292"/>
          <p:cNvCxnSpPr>
            <a:stCxn id="128" idx="0"/>
          </p:cNvCxnSpPr>
          <p:nvPr/>
        </p:nvCxnSpPr>
        <p:spPr>
          <a:xfrm flipV="1">
            <a:off x="5076056" y="744959"/>
            <a:ext cx="0" cy="288032"/>
          </a:xfrm>
          <a:prstGeom prst="line">
            <a:avLst/>
          </a:prstGeom>
          <a:ln w="12700">
            <a:solidFill>
              <a:srgbClr val="3333FF"/>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95" name="直接箭头连接符 294"/>
          <p:cNvCxnSpPr>
            <a:stCxn id="131" idx="2"/>
          </p:cNvCxnSpPr>
          <p:nvPr/>
        </p:nvCxnSpPr>
        <p:spPr>
          <a:xfrm>
            <a:off x="2267744" y="888975"/>
            <a:ext cx="0" cy="288032"/>
          </a:xfrm>
          <a:prstGeom prst="straightConnector1">
            <a:avLst/>
          </a:prstGeom>
          <a:ln w="12700">
            <a:solidFill>
              <a:srgbClr val="3333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97" name="直接箭头连接符 296"/>
          <p:cNvCxnSpPr>
            <a:endCxn id="131" idx="3"/>
          </p:cNvCxnSpPr>
          <p:nvPr/>
        </p:nvCxnSpPr>
        <p:spPr>
          <a:xfrm flipH="1">
            <a:off x="2771800" y="744959"/>
            <a:ext cx="2304256" cy="0"/>
          </a:xfrm>
          <a:prstGeom prst="straightConnector1">
            <a:avLst/>
          </a:prstGeom>
          <a:ln w="12700">
            <a:solidFill>
              <a:srgbClr val="3333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09" name="直接箭头连接符 308"/>
          <p:cNvCxnSpPr/>
          <p:nvPr/>
        </p:nvCxnSpPr>
        <p:spPr>
          <a:xfrm>
            <a:off x="3923928" y="2636912"/>
            <a:ext cx="0" cy="936104"/>
          </a:xfrm>
          <a:prstGeom prst="straightConnector1">
            <a:avLst/>
          </a:prstGeom>
          <a:ln w="12700">
            <a:solidFill>
              <a:srgbClr val="3333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13" name="TextBox 312"/>
          <p:cNvSpPr txBox="1"/>
          <p:nvPr/>
        </p:nvSpPr>
        <p:spPr>
          <a:xfrm>
            <a:off x="7308304" y="1772816"/>
            <a:ext cx="1008112" cy="307777"/>
          </a:xfrm>
          <a:prstGeom prst="rect">
            <a:avLst/>
          </a:prstGeom>
          <a:noFill/>
        </p:spPr>
        <p:txBody>
          <a:bodyPr wrap="square" rtlCol="0">
            <a:spAutoFit/>
          </a:bodyPr>
          <a:lstStyle/>
          <a:p>
            <a:r>
              <a:rPr lang="zh-CN" altLang="en-US" sz="1400" smtClean="0"/>
              <a:t>调度控制</a:t>
            </a:r>
            <a:endParaRPr lang="zh-CN" altLang="en-US" sz="1400"/>
          </a:p>
        </p:txBody>
      </p:sp>
      <p:sp>
        <p:nvSpPr>
          <p:cNvPr id="314" name="TextBox 313"/>
          <p:cNvSpPr txBox="1"/>
          <p:nvPr/>
        </p:nvSpPr>
        <p:spPr>
          <a:xfrm>
            <a:off x="7452320" y="4633391"/>
            <a:ext cx="720080" cy="307777"/>
          </a:xfrm>
          <a:prstGeom prst="rect">
            <a:avLst/>
          </a:prstGeom>
          <a:noFill/>
        </p:spPr>
        <p:txBody>
          <a:bodyPr wrap="square" rtlCol="0">
            <a:spAutoFit/>
          </a:bodyPr>
          <a:lstStyle/>
          <a:p>
            <a:r>
              <a:rPr lang="zh-CN" altLang="en-US" sz="1400" smtClean="0"/>
              <a:t>部署到</a:t>
            </a:r>
            <a:endParaRPr lang="zh-CN" altLang="en-US" sz="1400"/>
          </a:p>
        </p:txBody>
      </p:sp>
      <p:sp>
        <p:nvSpPr>
          <p:cNvPr id="113" name="矩形 112"/>
          <p:cNvSpPr/>
          <p:nvPr/>
        </p:nvSpPr>
        <p:spPr>
          <a:xfrm>
            <a:off x="8244408" y="4365104"/>
            <a:ext cx="648072" cy="1080120"/>
          </a:xfrm>
          <a:prstGeom prst="rect">
            <a:avLst/>
          </a:prstGeom>
          <a:solidFill>
            <a:srgbClr val="FFFF00"/>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任务</a:t>
            </a:r>
            <a:r>
              <a:rPr lang="en-US" altLang="zh-CN" sz="1200" smtClean="0"/>
              <a:t>/</a:t>
            </a:r>
            <a:r>
              <a:rPr lang="zh-CN" altLang="en-US" sz="1200" smtClean="0"/>
              <a:t>文件部署系统</a:t>
            </a:r>
            <a:endParaRPr lang="zh-CN" altLang="en-US" sz="1200"/>
          </a:p>
        </p:txBody>
      </p:sp>
      <p:sp>
        <p:nvSpPr>
          <p:cNvPr id="114" name="矩形 113"/>
          <p:cNvSpPr/>
          <p:nvPr/>
        </p:nvSpPr>
        <p:spPr>
          <a:xfrm>
            <a:off x="8244408" y="1916832"/>
            <a:ext cx="648072" cy="1171873"/>
          </a:xfrm>
          <a:prstGeom prst="rect">
            <a:avLst/>
          </a:prstGeom>
          <a:solidFill>
            <a:schemeClr val="accent4">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任务调度系统</a:t>
            </a:r>
            <a:endParaRPr lang="zh-CN" altLang="en-US" sz="1200"/>
          </a:p>
        </p:txBody>
      </p:sp>
      <p:sp>
        <p:nvSpPr>
          <p:cNvPr id="317" name="TextBox 316"/>
          <p:cNvSpPr txBox="1"/>
          <p:nvPr/>
        </p:nvSpPr>
        <p:spPr>
          <a:xfrm>
            <a:off x="3491880" y="528935"/>
            <a:ext cx="492443" cy="276999"/>
          </a:xfrm>
          <a:prstGeom prst="rect">
            <a:avLst/>
          </a:prstGeom>
          <a:noFill/>
        </p:spPr>
        <p:txBody>
          <a:bodyPr wrap="none" rtlCol="0">
            <a:spAutoFit/>
          </a:bodyPr>
          <a:lstStyle/>
          <a:p>
            <a:r>
              <a:rPr lang="zh-CN" altLang="en-US" sz="1200" smtClean="0"/>
              <a:t>经由</a:t>
            </a:r>
            <a:endParaRPr lang="zh-CN" altLang="en-US" sz="1200"/>
          </a:p>
        </p:txBody>
      </p:sp>
      <p:sp>
        <p:nvSpPr>
          <p:cNvPr id="318" name="TextBox 317"/>
          <p:cNvSpPr txBox="1"/>
          <p:nvPr/>
        </p:nvSpPr>
        <p:spPr>
          <a:xfrm>
            <a:off x="2267744" y="888975"/>
            <a:ext cx="492443" cy="276999"/>
          </a:xfrm>
          <a:prstGeom prst="rect">
            <a:avLst/>
          </a:prstGeom>
          <a:noFill/>
        </p:spPr>
        <p:txBody>
          <a:bodyPr wrap="none" rtlCol="0">
            <a:spAutoFit/>
          </a:bodyPr>
          <a:lstStyle/>
          <a:p>
            <a:r>
              <a:rPr lang="zh-CN" altLang="en-US" sz="1200" smtClean="0"/>
              <a:t>控制</a:t>
            </a:r>
            <a:endParaRPr lang="zh-CN" altLang="en-US" sz="1200"/>
          </a:p>
        </p:txBody>
      </p:sp>
      <p:sp>
        <p:nvSpPr>
          <p:cNvPr id="319" name="TextBox 318"/>
          <p:cNvSpPr txBox="1"/>
          <p:nvPr/>
        </p:nvSpPr>
        <p:spPr>
          <a:xfrm>
            <a:off x="3851920" y="2924944"/>
            <a:ext cx="492443" cy="276999"/>
          </a:xfrm>
          <a:prstGeom prst="rect">
            <a:avLst/>
          </a:prstGeom>
          <a:noFill/>
        </p:spPr>
        <p:txBody>
          <a:bodyPr wrap="none" rtlCol="0">
            <a:spAutoFit/>
          </a:bodyPr>
          <a:lstStyle/>
          <a:p>
            <a:r>
              <a:rPr lang="zh-CN" altLang="en-US" sz="1200" smtClean="0"/>
              <a:t>控制</a:t>
            </a:r>
            <a:endParaRPr lang="zh-CN" altLang="en-US" sz="1200"/>
          </a:p>
        </p:txBody>
      </p:sp>
      <p:sp>
        <p:nvSpPr>
          <p:cNvPr id="320" name="TextBox 319"/>
          <p:cNvSpPr txBox="1"/>
          <p:nvPr/>
        </p:nvSpPr>
        <p:spPr>
          <a:xfrm>
            <a:off x="1979712" y="3861048"/>
            <a:ext cx="492443" cy="276999"/>
          </a:xfrm>
          <a:prstGeom prst="rect">
            <a:avLst/>
          </a:prstGeom>
          <a:noFill/>
        </p:spPr>
        <p:txBody>
          <a:bodyPr wrap="none" rtlCol="0">
            <a:spAutoFit/>
          </a:bodyPr>
          <a:lstStyle/>
          <a:p>
            <a:r>
              <a:rPr lang="zh-CN" altLang="en-US" sz="1200" smtClean="0"/>
              <a:t>控制</a:t>
            </a:r>
            <a:endParaRPr lang="zh-CN" altLang="en-US" sz="1200"/>
          </a:p>
        </p:txBody>
      </p:sp>
      <p:sp>
        <p:nvSpPr>
          <p:cNvPr id="321" name="TextBox 320"/>
          <p:cNvSpPr txBox="1"/>
          <p:nvPr/>
        </p:nvSpPr>
        <p:spPr>
          <a:xfrm>
            <a:off x="1619672" y="4993431"/>
            <a:ext cx="492443" cy="276999"/>
          </a:xfrm>
          <a:prstGeom prst="rect">
            <a:avLst/>
          </a:prstGeom>
          <a:noFill/>
        </p:spPr>
        <p:txBody>
          <a:bodyPr wrap="none" rtlCol="0">
            <a:spAutoFit/>
          </a:bodyPr>
          <a:lstStyle/>
          <a:p>
            <a:r>
              <a:rPr lang="zh-CN" altLang="en-US" sz="1200" smtClean="0"/>
              <a:t>控制</a:t>
            </a:r>
            <a:endParaRPr lang="zh-CN" altLang="en-US" sz="1200"/>
          </a:p>
        </p:txBody>
      </p:sp>
      <p:sp>
        <p:nvSpPr>
          <p:cNvPr id="322" name="TextBox 321"/>
          <p:cNvSpPr txBox="1"/>
          <p:nvPr/>
        </p:nvSpPr>
        <p:spPr>
          <a:xfrm>
            <a:off x="4932040" y="4725144"/>
            <a:ext cx="492443" cy="276999"/>
          </a:xfrm>
          <a:prstGeom prst="rect">
            <a:avLst/>
          </a:prstGeom>
          <a:noFill/>
        </p:spPr>
        <p:txBody>
          <a:bodyPr wrap="none" rtlCol="0">
            <a:spAutoFit/>
          </a:bodyPr>
          <a:lstStyle/>
          <a:p>
            <a:r>
              <a:rPr lang="zh-CN" altLang="en-US" sz="1200" smtClean="0"/>
              <a:t>控制</a:t>
            </a:r>
            <a:endParaRPr lang="zh-CN" altLang="en-US" sz="1200"/>
          </a:p>
        </p:txBody>
      </p:sp>
      <p:sp>
        <p:nvSpPr>
          <p:cNvPr id="323" name="TextBox 322"/>
          <p:cNvSpPr txBox="1"/>
          <p:nvPr/>
        </p:nvSpPr>
        <p:spPr>
          <a:xfrm>
            <a:off x="4572000" y="1681063"/>
            <a:ext cx="492443" cy="276999"/>
          </a:xfrm>
          <a:prstGeom prst="rect">
            <a:avLst/>
          </a:prstGeom>
          <a:noFill/>
        </p:spPr>
        <p:txBody>
          <a:bodyPr wrap="none" rtlCol="0">
            <a:spAutoFit/>
          </a:bodyPr>
          <a:lstStyle/>
          <a:p>
            <a:r>
              <a:rPr lang="zh-CN" altLang="en-US" sz="1200" smtClean="0"/>
              <a:t>控制</a:t>
            </a:r>
            <a:endParaRPr lang="zh-CN" altLang="en-US" sz="1200"/>
          </a:p>
        </p:txBody>
      </p:sp>
      <p:sp>
        <p:nvSpPr>
          <p:cNvPr id="324" name="TextBox 323"/>
          <p:cNvSpPr txBox="1"/>
          <p:nvPr/>
        </p:nvSpPr>
        <p:spPr>
          <a:xfrm>
            <a:off x="5724128" y="5497487"/>
            <a:ext cx="492443" cy="276999"/>
          </a:xfrm>
          <a:prstGeom prst="rect">
            <a:avLst/>
          </a:prstGeom>
          <a:noFill/>
        </p:spPr>
        <p:txBody>
          <a:bodyPr wrap="none" rtlCol="0">
            <a:spAutoFit/>
          </a:bodyPr>
          <a:lstStyle/>
          <a:p>
            <a:r>
              <a:rPr lang="zh-CN" altLang="en-US" sz="1200" smtClean="0"/>
              <a:t>经由</a:t>
            </a:r>
            <a:endParaRPr lang="zh-CN" altLang="en-US" sz="1200"/>
          </a:p>
        </p:txBody>
      </p:sp>
      <p:sp>
        <p:nvSpPr>
          <p:cNvPr id="325" name="下箭头 324"/>
          <p:cNvSpPr/>
          <p:nvPr/>
        </p:nvSpPr>
        <p:spPr>
          <a:xfrm rot="16200000" flipH="1">
            <a:off x="503548" y="5985284"/>
            <a:ext cx="144016" cy="360040"/>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6" name="直接箭头连接符 325"/>
          <p:cNvCxnSpPr/>
          <p:nvPr/>
        </p:nvCxnSpPr>
        <p:spPr>
          <a:xfrm>
            <a:off x="395536" y="6577607"/>
            <a:ext cx="288032" cy="0"/>
          </a:xfrm>
          <a:prstGeom prst="straightConnector1">
            <a:avLst/>
          </a:prstGeom>
          <a:ln w="12700">
            <a:solidFill>
              <a:srgbClr val="3333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直接箭头连接符 328"/>
          <p:cNvCxnSpPr/>
          <p:nvPr/>
        </p:nvCxnSpPr>
        <p:spPr>
          <a:xfrm>
            <a:off x="395536" y="6721623"/>
            <a:ext cx="288032" cy="0"/>
          </a:xfrm>
          <a:prstGeom prst="straightConnector1">
            <a:avLst/>
          </a:prstGeom>
          <a:ln w="158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0" name="TextBox 329"/>
          <p:cNvSpPr txBox="1"/>
          <p:nvPr/>
        </p:nvSpPr>
        <p:spPr>
          <a:xfrm>
            <a:off x="827584" y="6021288"/>
            <a:ext cx="1082348" cy="307777"/>
          </a:xfrm>
          <a:prstGeom prst="rect">
            <a:avLst/>
          </a:prstGeom>
          <a:noFill/>
        </p:spPr>
        <p:txBody>
          <a:bodyPr wrap="none" rtlCol="0">
            <a:spAutoFit/>
          </a:bodyPr>
          <a:lstStyle/>
          <a:p>
            <a:r>
              <a:rPr lang="zh-CN" altLang="en-US" sz="1400" smtClean="0"/>
              <a:t>正向数据流</a:t>
            </a:r>
            <a:endParaRPr lang="zh-CN" altLang="en-US" sz="1400"/>
          </a:p>
        </p:txBody>
      </p:sp>
      <p:sp>
        <p:nvSpPr>
          <p:cNvPr id="331" name="TextBox 330"/>
          <p:cNvSpPr txBox="1"/>
          <p:nvPr/>
        </p:nvSpPr>
        <p:spPr>
          <a:xfrm>
            <a:off x="827584" y="6505599"/>
            <a:ext cx="723275" cy="307777"/>
          </a:xfrm>
          <a:prstGeom prst="rect">
            <a:avLst/>
          </a:prstGeom>
          <a:noFill/>
        </p:spPr>
        <p:txBody>
          <a:bodyPr wrap="none" rtlCol="0">
            <a:spAutoFit/>
          </a:bodyPr>
          <a:lstStyle/>
          <a:p>
            <a:r>
              <a:rPr lang="zh-CN" altLang="en-US" sz="1400" smtClean="0"/>
              <a:t>控制流</a:t>
            </a:r>
            <a:endParaRPr lang="zh-CN" altLang="en-US" sz="1400"/>
          </a:p>
        </p:txBody>
      </p:sp>
      <p:grpSp>
        <p:nvGrpSpPr>
          <p:cNvPr id="351" name="组合 350"/>
          <p:cNvGrpSpPr/>
          <p:nvPr/>
        </p:nvGrpSpPr>
        <p:grpSpPr>
          <a:xfrm>
            <a:off x="3419872" y="4921423"/>
            <a:ext cx="301686" cy="369332"/>
            <a:chOff x="7160021" y="453153"/>
            <a:chExt cx="301686" cy="369332"/>
          </a:xfrm>
        </p:grpSpPr>
        <p:sp>
          <p:nvSpPr>
            <p:cNvPr id="352" name="十二边形 351"/>
            <p:cNvSpPr/>
            <p:nvPr/>
          </p:nvSpPr>
          <p:spPr>
            <a:xfrm>
              <a:off x="7166848" y="493803"/>
              <a:ext cx="288032" cy="288032"/>
            </a:xfrm>
            <a:prstGeom prst="dodecagon">
              <a:avLst/>
            </a:prstGeom>
            <a:solidFill>
              <a:schemeClr val="accent6">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3" name="TextBox 352"/>
            <p:cNvSpPr txBox="1"/>
            <p:nvPr/>
          </p:nvSpPr>
          <p:spPr>
            <a:xfrm>
              <a:off x="7160021" y="453153"/>
              <a:ext cx="301686" cy="369332"/>
            </a:xfrm>
            <a:prstGeom prst="rect">
              <a:avLst/>
            </a:prstGeom>
            <a:noFill/>
          </p:spPr>
          <p:txBody>
            <a:bodyPr wrap="square" rtlCol="0">
              <a:spAutoFit/>
            </a:bodyPr>
            <a:lstStyle/>
            <a:p>
              <a:r>
                <a:rPr lang="en-US" altLang="zh-CN" b="1" smtClean="0"/>
                <a:t>1</a:t>
              </a:r>
              <a:endParaRPr lang="zh-CN" altLang="en-US" b="1"/>
            </a:p>
          </p:txBody>
        </p:sp>
      </p:grpSp>
      <p:grpSp>
        <p:nvGrpSpPr>
          <p:cNvPr id="354" name="组合 353"/>
          <p:cNvGrpSpPr/>
          <p:nvPr/>
        </p:nvGrpSpPr>
        <p:grpSpPr>
          <a:xfrm>
            <a:off x="3419872" y="3841303"/>
            <a:ext cx="301686" cy="369332"/>
            <a:chOff x="7160021" y="453153"/>
            <a:chExt cx="301686" cy="369332"/>
          </a:xfrm>
        </p:grpSpPr>
        <p:sp>
          <p:nvSpPr>
            <p:cNvPr id="355" name="十二边形 354"/>
            <p:cNvSpPr/>
            <p:nvPr/>
          </p:nvSpPr>
          <p:spPr>
            <a:xfrm>
              <a:off x="7166848" y="493803"/>
              <a:ext cx="288032" cy="288032"/>
            </a:xfrm>
            <a:prstGeom prst="dodecagon">
              <a:avLst/>
            </a:prstGeom>
            <a:solidFill>
              <a:schemeClr val="accent6">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6" name="TextBox 355"/>
            <p:cNvSpPr txBox="1"/>
            <p:nvPr/>
          </p:nvSpPr>
          <p:spPr>
            <a:xfrm>
              <a:off x="7160021" y="453153"/>
              <a:ext cx="301686" cy="369332"/>
            </a:xfrm>
            <a:prstGeom prst="rect">
              <a:avLst/>
            </a:prstGeom>
            <a:noFill/>
          </p:spPr>
          <p:txBody>
            <a:bodyPr wrap="square" rtlCol="0">
              <a:spAutoFit/>
            </a:bodyPr>
            <a:lstStyle/>
            <a:p>
              <a:r>
                <a:rPr lang="en-US" altLang="zh-CN" b="1" smtClean="0"/>
                <a:t>2</a:t>
              </a:r>
              <a:endParaRPr lang="zh-CN" altLang="en-US" b="1"/>
            </a:p>
          </p:txBody>
        </p:sp>
      </p:grpSp>
      <p:grpSp>
        <p:nvGrpSpPr>
          <p:cNvPr id="357" name="组合 356"/>
          <p:cNvGrpSpPr/>
          <p:nvPr/>
        </p:nvGrpSpPr>
        <p:grpSpPr>
          <a:xfrm>
            <a:off x="5796136" y="1609055"/>
            <a:ext cx="301686" cy="369332"/>
            <a:chOff x="7160021" y="453153"/>
            <a:chExt cx="301686" cy="369332"/>
          </a:xfrm>
        </p:grpSpPr>
        <p:sp>
          <p:nvSpPr>
            <p:cNvPr id="358" name="十二边形 357"/>
            <p:cNvSpPr/>
            <p:nvPr/>
          </p:nvSpPr>
          <p:spPr>
            <a:xfrm>
              <a:off x="7166848" y="493803"/>
              <a:ext cx="288032" cy="288032"/>
            </a:xfrm>
            <a:prstGeom prst="dodecagon">
              <a:avLst/>
            </a:prstGeom>
            <a:solidFill>
              <a:schemeClr val="accent6">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9" name="TextBox 358"/>
            <p:cNvSpPr txBox="1"/>
            <p:nvPr/>
          </p:nvSpPr>
          <p:spPr>
            <a:xfrm>
              <a:off x="7160021" y="453153"/>
              <a:ext cx="301686" cy="369332"/>
            </a:xfrm>
            <a:prstGeom prst="rect">
              <a:avLst/>
            </a:prstGeom>
            <a:noFill/>
          </p:spPr>
          <p:txBody>
            <a:bodyPr wrap="square" rtlCol="0">
              <a:spAutoFit/>
            </a:bodyPr>
            <a:lstStyle/>
            <a:p>
              <a:r>
                <a:rPr lang="en-US" altLang="zh-CN" b="1" smtClean="0"/>
                <a:t>4</a:t>
              </a:r>
              <a:endParaRPr lang="zh-CN" altLang="en-US" b="1"/>
            </a:p>
          </p:txBody>
        </p:sp>
      </p:grpSp>
      <p:grpSp>
        <p:nvGrpSpPr>
          <p:cNvPr id="360" name="组合 359"/>
          <p:cNvGrpSpPr/>
          <p:nvPr/>
        </p:nvGrpSpPr>
        <p:grpSpPr>
          <a:xfrm>
            <a:off x="3275856" y="2185119"/>
            <a:ext cx="301686" cy="369332"/>
            <a:chOff x="7160021" y="453153"/>
            <a:chExt cx="301686" cy="369332"/>
          </a:xfrm>
        </p:grpSpPr>
        <p:sp>
          <p:nvSpPr>
            <p:cNvPr id="361" name="十二边形 360"/>
            <p:cNvSpPr/>
            <p:nvPr/>
          </p:nvSpPr>
          <p:spPr>
            <a:xfrm>
              <a:off x="7166848" y="493803"/>
              <a:ext cx="288032" cy="288032"/>
            </a:xfrm>
            <a:prstGeom prst="dodecagon">
              <a:avLst/>
            </a:prstGeom>
            <a:solidFill>
              <a:schemeClr val="accent6">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2" name="TextBox 361"/>
            <p:cNvSpPr txBox="1"/>
            <p:nvPr/>
          </p:nvSpPr>
          <p:spPr>
            <a:xfrm>
              <a:off x="7160021" y="453153"/>
              <a:ext cx="301686" cy="369332"/>
            </a:xfrm>
            <a:prstGeom prst="rect">
              <a:avLst/>
            </a:prstGeom>
            <a:noFill/>
          </p:spPr>
          <p:txBody>
            <a:bodyPr wrap="square" rtlCol="0">
              <a:spAutoFit/>
            </a:bodyPr>
            <a:lstStyle/>
            <a:p>
              <a:r>
                <a:rPr lang="en-US" altLang="zh-CN" b="1" smtClean="0"/>
                <a:t>3</a:t>
              </a:r>
              <a:endParaRPr lang="zh-CN" altLang="en-US" b="1"/>
            </a:p>
          </p:txBody>
        </p:sp>
      </p:grpSp>
      <p:grpSp>
        <p:nvGrpSpPr>
          <p:cNvPr id="363" name="组合 362"/>
          <p:cNvGrpSpPr/>
          <p:nvPr/>
        </p:nvGrpSpPr>
        <p:grpSpPr>
          <a:xfrm>
            <a:off x="5220072" y="764704"/>
            <a:ext cx="301686" cy="369332"/>
            <a:chOff x="7160021" y="453153"/>
            <a:chExt cx="301686" cy="369332"/>
          </a:xfrm>
        </p:grpSpPr>
        <p:sp>
          <p:nvSpPr>
            <p:cNvPr id="364" name="十二边形 363"/>
            <p:cNvSpPr/>
            <p:nvPr/>
          </p:nvSpPr>
          <p:spPr>
            <a:xfrm>
              <a:off x="7166848" y="493803"/>
              <a:ext cx="288032" cy="288032"/>
            </a:xfrm>
            <a:prstGeom prst="dodecagon">
              <a:avLst/>
            </a:prstGeom>
            <a:solidFill>
              <a:schemeClr val="accent6">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5" name="TextBox 364"/>
            <p:cNvSpPr txBox="1"/>
            <p:nvPr/>
          </p:nvSpPr>
          <p:spPr>
            <a:xfrm>
              <a:off x="7160021" y="453153"/>
              <a:ext cx="301686" cy="369332"/>
            </a:xfrm>
            <a:prstGeom prst="rect">
              <a:avLst/>
            </a:prstGeom>
            <a:noFill/>
          </p:spPr>
          <p:txBody>
            <a:bodyPr wrap="square" rtlCol="0">
              <a:spAutoFit/>
            </a:bodyPr>
            <a:lstStyle/>
            <a:p>
              <a:r>
                <a:rPr lang="en-US" altLang="zh-CN" b="1" smtClean="0"/>
                <a:t>5</a:t>
              </a:r>
              <a:endParaRPr lang="zh-CN" altLang="en-US" b="1"/>
            </a:p>
          </p:txBody>
        </p:sp>
      </p:grpSp>
      <p:sp>
        <p:nvSpPr>
          <p:cNvPr id="367" name="TextBox 366"/>
          <p:cNvSpPr txBox="1"/>
          <p:nvPr/>
        </p:nvSpPr>
        <p:spPr>
          <a:xfrm>
            <a:off x="7380312" y="528935"/>
            <a:ext cx="1537600" cy="369332"/>
          </a:xfrm>
          <a:prstGeom prst="rect">
            <a:avLst/>
          </a:prstGeom>
          <a:noFill/>
        </p:spPr>
        <p:txBody>
          <a:bodyPr wrap="none" rtlCol="0">
            <a:spAutoFit/>
          </a:bodyPr>
          <a:lstStyle/>
          <a:p>
            <a:r>
              <a:rPr lang="zh-CN" altLang="en-US" b="1" smtClean="0"/>
              <a:t>终端云</a:t>
            </a:r>
            <a:r>
              <a:rPr lang="en-US" altLang="zh-CN" b="1" smtClean="0"/>
              <a:t>BI</a:t>
            </a:r>
            <a:r>
              <a:rPr lang="zh-CN" altLang="en-US" b="1" smtClean="0"/>
              <a:t>系统</a:t>
            </a:r>
            <a:endParaRPr lang="zh-CN" altLang="en-US" b="1"/>
          </a:p>
        </p:txBody>
      </p:sp>
      <p:grpSp>
        <p:nvGrpSpPr>
          <p:cNvPr id="368" name="组合 367"/>
          <p:cNvGrpSpPr/>
          <p:nvPr/>
        </p:nvGrpSpPr>
        <p:grpSpPr>
          <a:xfrm>
            <a:off x="7452320" y="6453336"/>
            <a:ext cx="301686" cy="369332"/>
            <a:chOff x="7160021" y="453153"/>
            <a:chExt cx="301686" cy="369332"/>
          </a:xfrm>
        </p:grpSpPr>
        <p:sp>
          <p:nvSpPr>
            <p:cNvPr id="369" name="十二边形 368"/>
            <p:cNvSpPr/>
            <p:nvPr/>
          </p:nvSpPr>
          <p:spPr>
            <a:xfrm>
              <a:off x="7166848" y="493803"/>
              <a:ext cx="288032" cy="288032"/>
            </a:xfrm>
            <a:prstGeom prst="dodecagon">
              <a:avLst/>
            </a:prstGeom>
            <a:solidFill>
              <a:schemeClr val="accent6">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0" name="TextBox 369"/>
            <p:cNvSpPr txBox="1"/>
            <p:nvPr/>
          </p:nvSpPr>
          <p:spPr>
            <a:xfrm>
              <a:off x="7160021" y="453153"/>
              <a:ext cx="301686" cy="369332"/>
            </a:xfrm>
            <a:prstGeom prst="rect">
              <a:avLst/>
            </a:prstGeom>
            <a:noFill/>
          </p:spPr>
          <p:txBody>
            <a:bodyPr wrap="square" rtlCol="0">
              <a:spAutoFit/>
            </a:bodyPr>
            <a:lstStyle/>
            <a:p>
              <a:r>
                <a:rPr lang="en-US" altLang="zh-CN" b="1" smtClean="0"/>
                <a:t>x</a:t>
              </a:r>
              <a:endParaRPr lang="zh-CN" altLang="en-US" b="1"/>
            </a:p>
          </p:txBody>
        </p:sp>
      </p:grpSp>
      <p:sp>
        <p:nvSpPr>
          <p:cNvPr id="371" name="TextBox 370"/>
          <p:cNvSpPr txBox="1"/>
          <p:nvPr/>
        </p:nvSpPr>
        <p:spPr>
          <a:xfrm>
            <a:off x="7668344" y="6499503"/>
            <a:ext cx="1297150" cy="276999"/>
          </a:xfrm>
          <a:prstGeom prst="rect">
            <a:avLst/>
          </a:prstGeom>
          <a:noFill/>
        </p:spPr>
        <p:txBody>
          <a:bodyPr wrap="none" rtlCol="0">
            <a:spAutoFit/>
          </a:bodyPr>
          <a:lstStyle/>
          <a:p>
            <a:r>
              <a:rPr lang="zh-CN" altLang="en-US" sz="1200" smtClean="0"/>
              <a:t> ：任务执行顺序</a:t>
            </a:r>
            <a:endParaRPr lang="zh-CN" altLang="en-US" sz="1200"/>
          </a:p>
        </p:txBody>
      </p:sp>
      <p:sp>
        <p:nvSpPr>
          <p:cNvPr id="374" name="下箭头 373"/>
          <p:cNvSpPr/>
          <p:nvPr/>
        </p:nvSpPr>
        <p:spPr>
          <a:xfrm rot="16200000" flipH="1" flipV="1">
            <a:off x="1907704" y="2636912"/>
            <a:ext cx="144016" cy="1584176"/>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76" name="直接箭头连接符 375"/>
          <p:cNvCxnSpPr/>
          <p:nvPr/>
        </p:nvCxnSpPr>
        <p:spPr>
          <a:xfrm flipH="1" flipV="1">
            <a:off x="1979712" y="2060848"/>
            <a:ext cx="3456384" cy="16260"/>
          </a:xfrm>
          <a:prstGeom prst="straightConnector1">
            <a:avLst/>
          </a:prstGeom>
          <a:ln w="12700">
            <a:solidFill>
              <a:srgbClr val="3333FF"/>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80" name="直接箭头连接符 379"/>
          <p:cNvCxnSpPr/>
          <p:nvPr/>
        </p:nvCxnSpPr>
        <p:spPr>
          <a:xfrm>
            <a:off x="1979712" y="2060848"/>
            <a:ext cx="0" cy="1368152"/>
          </a:xfrm>
          <a:prstGeom prst="straightConnector1">
            <a:avLst/>
          </a:prstGeom>
          <a:ln w="12700">
            <a:solidFill>
              <a:srgbClr val="3333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1" name="TextBox 380"/>
          <p:cNvSpPr txBox="1"/>
          <p:nvPr/>
        </p:nvSpPr>
        <p:spPr>
          <a:xfrm>
            <a:off x="1979712" y="2924944"/>
            <a:ext cx="492443" cy="276999"/>
          </a:xfrm>
          <a:prstGeom prst="rect">
            <a:avLst/>
          </a:prstGeom>
          <a:noFill/>
        </p:spPr>
        <p:txBody>
          <a:bodyPr wrap="none" rtlCol="0">
            <a:spAutoFit/>
          </a:bodyPr>
          <a:lstStyle/>
          <a:p>
            <a:r>
              <a:rPr lang="zh-CN" altLang="en-US" sz="1200" smtClean="0"/>
              <a:t>控制</a:t>
            </a:r>
            <a:endParaRPr lang="zh-CN" altLang="en-US" sz="1200"/>
          </a:p>
        </p:txBody>
      </p:sp>
      <p:sp>
        <p:nvSpPr>
          <p:cNvPr id="382" name="矩形 381"/>
          <p:cNvSpPr/>
          <p:nvPr/>
        </p:nvSpPr>
        <p:spPr>
          <a:xfrm>
            <a:off x="4860032" y="4869160"/>
            <a:ext cx="72008" cy="1296144"/>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84" name="组合 383"/>
          <p:cNvGrpSpPr/>
          <p:nvPr/>
        </p:nvGrpSpPr>
        <p:grpSpPr>
          <a:xfrm>
            <a:off x="5364088" y="5949280"/>
            <a:ext cx="301686" cy="369332"/>
            <a:chOff x="7160021" y="453153"/>
            <a:chExt cx="301686" cy="369332"/>
          </a:xfrm>
        </p:grpSpPr>
        <p:sp>
          <p:nvSpPr>
            <p:cNvPr id="385" name="十二边形 384"/>
            <p:cNvSpPr/>
            <p:nvPr/>
          </p:nvSpPr>
          <p:spPr>
            <a:xfrm>
              <a:off x="7166848" y="493803"/>
              <a:ext cx="288032" cy="288032"/>
            </a:xfrm>
            <a:prstGeom prst="dodecagon">
              <a:avLst/>
            </a:prstGeom>
            <a:solidFill>
              <a:schemeClr val="accent6">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6" name="TextBox 385"/>
            <p:cNvSpPr txBox="1"/>
            <p:nvPr/>
          </p:nvSpPr>
          <p:spPr>
            <a:xfrm>
              <a:off x="7160021" y="453153"/>
              <a:ext cx="301686" cy="369332"/>
            </a:xfrm>
            <a:prstGeom prst="rect">
              <a:avLst/>
            </a:prstGeom>
            <a:noFill/>
          </p:spPr>
          <p:txBody>
            <a:bodyPr wrap="square" rtlCol="0">
              <a:spAutoFit/>
            </a:bodyPr>
            <a:lstStyle/>
            <a:p>
              <a:r>
                <a:rPr lang="en-US" altLang="zh-CN" b="1" smtClean="0"/>
                <a:t>1</a:t>
              </a:r>
              <a:endParaRPr lang="zh-CN" altLang="en-US" b="1"/>
            </a:p>
          </p:txBody>
        </p:sp>
      </p:grpSp>
      <p:cxnSp>
        <p:nvCxnSpPr>
          <p:cNvPr id="108" name="直接箭头连接符 107"/>
          <p:cNvCxnSpPr/>
          <p:nvPr/>
        </p:nvCxnSpPr>
        <p:spPr>
          <a:xfrm flipH="1">
            <a:off x="5436096" y="1124744"/>
            <a:ext cx="151216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7" name="下箭头 106"/>
          <p:cNvSpPr/>
          <p:nvPr/>
        </p:nvSpPr>
        <p:spPr>
          <a:xfrm rot="16200000" flipH="1">
            <a:off x="503548" y="6201308"/>
            <a:ext cx="144016" cy="360040"/>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TextBox 108"/>
          <p:cNvSpPr txBox="1"/>
          <p:nvPr/>
        </p:nvSpPr>
        <p:spPr>
          <a:xfrm>
            <a:off x="827584" y="6237312"/>
            <a:ext cx="1082348" cy="307777"/>
          </a:xfrm>
          <a:prstGeom prst="rect">
            <a:avLst/>
          </a:prstGeom>
          <a:noFill/>
        </p:spPr>
        <p:txBody>
          <a:bodyPr wrap="none" rtlCol="0">
            <a:spAutoFit/>
          </a:bodyPr>
          <a:lstStyle/>
          <a:p>
            <a:r>
              <a:rPr lang="zh-CN" altLang="en-US" sz="1400" smtClean="0"/>
              <a:t>反向数据流</a:t>
            </a:r>
            <a:endParaRPr lang="zh-CN" altLang="en-US" sz="1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3"/>
          <p:cNvSpPr>
            <a:spLocks noGrp="1" noChangeArrowheads="1"/>
          </p:cNvSpPr>
          <p:nvPr>
            <p:ph type="title" idx="4294967295"/>
          </p:nvPr>
        </p:nvSpPr>
        <p:spPr>
          <a:xfrm>
            <a:off x="107950" y="0"/>
            <a:ext cx="7929563" cy="869950"/>
          </a:xfrm>
        </p:spPr>
        <p:txBody>
          <a:bodyPr/>
          <a:lstStyle/>
          <a:p>
            <a:pPr eaLnBrk="1" hangingPunct="1"/>
            <a:r>
              <a:rPr lang="zh-CN" b="1" smtClean="0"/>
              <a:t>目录</a:t>
            </a:r>
          </a:p>
        </p:txBody>
      </p:sp>
      <p:sp>
        <p:nvSpPr>
          <p:cNvPr id="8195" name="Rectangle 24"/>
          <p:cNvSpPr>
            <a:spLocks noGrp="1" noChangeArrowheads="1"/>
          </p:cNvSpPr>
          <p:nvPr>
            <p:ph idx="4294967295"/>
          </p:nvPr>
        </p:nvSpPr>
        <p:spPr>
          <a:xfrm>
            <a:off x="611188" y="836613"/>
            <a:ext cx="7921625" cy="5113337"/>
          </a:xfrm>
        </p:spPr>
        <p:txBody>
          <a:bodyPr/>
          <a:lstStyle/>
          <a:p>
            <a:pPr eaLnBrk="1" hangingPunct="1"/>
            <a:r>
              <a:rPr lang="en-US" altLang="zh-CN" smtClean="0"/>
              <a:t>BI</a:t>
            </a:r>
            <a:r>
              <a:rPr lang="zh-CN" altLang="en-US" smtClean="0"/>
              <a:t> 架构介绍</a:t>
            </a:r>
            <a:endParaRPr lang="en-US" altLang="zh-CN" smtClean="0"/>
          </a:p>
          <a:p>
            <a:pPr eaLnBrk="1" hangingPunct="1"/>
            <a:r>
              <a:rPr lang="en-US" altLang="zh-CN" smtClean="0">
                <a:solidFill>
                  <a:srgbClr val="FF0000"/>
                </a:solidFill>
              </a:rPr>
              <a:t>BI</a:t>
            </a:r>
            <a:r>
              <a:rPr lang="zh-CN" altLang="en-US" smtClean="0">
                <a:solidFill>
                  <a:srgbClr val="FF0000"/>
                </a:solidFill>
              </a:rPr>
              <a:t>数据模型介绍</a:t>
            </a:r>
            <a:endParaRPr lang="en-US" altLang="zh-CN" smtClean="0">
              <a:solidFill>
                <a:srgbClr val="FF0000"/>
              </a:solidFill>
            </a:endParaRPr>
          </a:p>
          <a:p>
            <a:pPr eaLnBrk="1" hangingPunct="1"/>
            <a:r>
              <a:rPr lang="en-US" altLang="zh-CN" smtClean="0"/>
              <a:t>BI </a:t>
            </a:r>
            <a:r>
              <a:rPr lang="zh-CN" altLang="en-US" smtClean="0"/>
              <a:t>数据产品介绍</a:t>
            </a:r>
            <a:endParaRPr lang="en-US" altLang="zh-CN" smtClean="0"/>
          </a:p>
          <a:p>
            <a:pPr eaLnBrk="1" hangingPunct="1"/>
            <a:r>
              <a:rPr lang="en-US" altLang="zh-CN" smtClean="0"/>
              <a:t>BI </a:t>
            </a:r>
            <a:r>
              <a:rPr lang="zh-CN" altLang="en-US" smtClean="0"/>
              <a:t>平台部件或工具</a:t>
            </a:r>
            <a:endParaRPr lang="en-US" altLang="zh-CN" smtClean="0"/>
          </a:p>
          <a:p>
            <a:pPr eaLnBrk="1" hangingPunct="1"/>
            <a:r>
              <a:rPr lang="en-US" altLang="zh-CN" smtClean="0"/>
              <a:t>BI </a:t>
            </a:r>
            <a:r>
              <a:rPr lang="zh-CN" altLang="en-US" smtClean="0"/>
              <a:t>存在的问题</a:t>
            </a:r>
            <a:endParaRPr lang="en-US" altLang="zh-CN" smtClean="0"/>
          </a:p>
          <a:p>
            <a:pPr marL="300038" lvl="1" indent="-300038" eaLnBrk="1" hangingPunct="1">
              <a:buChar char="•"/>
            </a:pPr>
            <a:endParaRPr lang="en-US" altLang="zh-CN" sz="2600" b="1" smtClean="0">
              <a:cs typeface="+mn-cs"/>
            </a:endParaRPr>
          </a:p>
          <a:p>
            <a:pPr lvl="1" eaLnBrk="1" hangingPunct="1"/>
            <a:endParaRPr lang="en-US" altLang="zh-CN" smtClean="0"/>
          </a:p>
          <a:p>
            <a:pPr lvl="1" eaLnBrk="1" hangingPunct="1">
              <a:buNone/>
            </a:pPr>
            <a:endParaRPr lang="en-US" altLang="zh-CN"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10.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200" smtClean="0"/>
        </a:defPPr>
      </a:lstStyle>
    </a:txDef>
  </a:objectDefaults>
  <a:extraClrSchemeLst/>
</a:theme>
</file>

<file path=ppt/theme/theme11.xml><?xml version="1.0" encoding="utf-8"?>
<a:theme xmlns:a="http://schemas.openxmlformats.org/drawingml/2006/main" name="8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tailEnd type="none"/>
        </a:ln>
      </a:spPr>
      <a:bodyPr rtlCol="0" anchor="ctr"/>
      <a:lstStyle>
        <a:defPPr algn="ctr">
          <a:defRPr sz="1000" smtClean="0"/>
        </a:defPPr>
      </a:lstStyle>
      <a:style>
        <a:lnRef idx="1">
          <a:schemeClr val="accent1"/>
        </a:lnRef>
        <a:fillRef idx="0">
          <a:schemeClr val="accent1"/>
        </a:fillRef>
        <a:effectRef idx="0">
          <a:schemeClr val="accent1"/>
        </a:effectRef>
        <a:fontRef idx="minor">
          <a:schemeClr val="tx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200" smtClean="0"/>
        </a:defPPr>
      </a:lstStyle>
    </a:txDef>
  </a:objectDefaults>
  <a:extraClrSchemeLst/>
</a:theme>
</file>

<file path=ppt/theme/theme12.xml><?xml version="1.0" encoding="utf-8"?>
<a:theme xmlns:a="http://schemas.openxmlformats.org/drawingml/2006/main" name="1_default">
  <a:themeElements>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alpha val="75000"/>
          </a:schemeClr>
        </a:solidFill>
        <a:ln w="9525" cap="flat" cmpd="sng" algn="ctr">
          <a:solidFill>
            <a:schemeClr val="bg2"/>
          </a:solidFill>
          <a:prstDash val="solid"/>
          <a:round/>
          <a:headEnd type="none" w="med" len="med"/>
          <a:tailEnd type="non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sz="1200" dirty="0" smtClean="0">
            <a:solidFill>
              <a:srgbClr val="002060"/>
            </a:solidFill>
            <a:latin typeface="Arial"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dirty="0" smtClean="0">
            <a:solidFill>
              <a:srgbClr val="002060"/>
            </a:solidFill>
          </a:defRPr>
        </a:defPPr>
      </a:lstStyle>
    </a:txDef>
  </a:objectDefaults>
  <a:extraClrSchemeLst>
    <a:extraClrScheme>
      <a:clrScheme name="default 1">
        <a:dk1>
          <a:srgbClr val="B2B2B2"/>
        </a:dk1>
        <a:lt1>
          <a:srgbClr val="FFFFFF"/>
        </a:lt1>
        <a:dk2>
          <a:srgbClr val="990000"/>
        </a:dk2>
        <a:lt2>
          <a:srgbClr val="2D2015"/>
        </a:lt2>
        <a:accent1>
          <a:srgbClr val="99CCFF"/>
        </a:accent1>
        <a:accent2>
          <a:srgbClr val="669900"/>
        </a:accent2>
        <a:accent3>
          <a:srgbClr val="FFFFFF"/>
        </a:accent3>
        <a:accent4>
          <a:srgbClr val="979797"/>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B2B2B2"/>
        </a:dk1>
        <a:lt1>
          <a:srgbClr val="FFFFFF"/>
        </a:lt1>
        <a:dk2>
          <a:srgbClr val="990000"/>
        </a:dk2>
        <a:lt2>
          <a:srgbClr val="2D2015"/>
        </a:lt2>
        <a:accent1>
          <a:srgbClr val="CCFF99"/>
        </a:accent1>
        <a:accent2>
          <a:srgbClr val="99CCCC"/>
        </a:accent2>
        <a:accent3>
          <a:srgbClr val="FFFFFF"/>
        </a:accent3>
        <a:accent4>
          <a:srgbClr val="979797"/>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3_Custom Design">
  <a:themeElements>
    <a:clrScheme name="1_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自定义设计方案">
  <a:themeElements>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2_自定义设计方案">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6">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7">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2_自定义设计方案 8">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2_自定义设计方案 9">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40000"/>
            <a:lumOff val="60000"/>
          </a:schemeClr>
        </a:solidFill>
        <a:ln>
          <a:tailEnd type="none"/>
        </a:ln>
      </a:spPr>
      <a:bodyPr rtlCol="0" anchor="ctr"/>
      <a:lstStyle>
        <a:defPPr algn="ctr">
          <a:defRPr sz="1200" smtClean="0"/>
        </a:defPPr>
      </a:lstStyle>
      <a:style>
        <a:lnRef idx="1">
          <a:schemeClr val="accent1"/>
        </a:lnRef>
        <a:fillRef idx="0">
          <a:schemeClr val="accent1"/>
        </a:fillRef>
        <a:effectRef idx="0">
          <a:schemeClr val="accent1"/>
        </a:effectRef>
        <a:fontRef idx="minor">
          <a:schemeClr val="tx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alpha val="40000"/>
          </a:srgbClr>
        </a:solidFill>
        <a:ln w="9525"/>
      </a:spPr>
      <a:bodyPr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6.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7.xml><?xml version="1.0" encoding="utf-8"?>
<a:theme xmlns:a="http://schemas.openxmlformats.org/drawingml/2006/main" name="5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alpha val="40000"/>
          </a:srgbClr>
        </a:solidFill>
        <a:ln w="9525"/>
      </a:spPr>
      <a:bodyPr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8.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themeOverride>
</file>

<file path=ppt/theme/themeOverride2.xml><?xml version="1.0" encoding="utf-8"?>
<a:themeOverride xmlns:a="http://schemas.openxmlformats.org/drawingml/2006/main">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themeOverride>
</file>

<file path=ppt/theme/themeOverride3.xml><?xml version="1.0" encoding="utf-8"?>
<a:themeOverride xmlns:a="http://schemas.openxmlformats.org/drawingml/2006/main">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themeOverride>
</file>

<file path=ppt/theme/themeOverride4.xml><?xml version="1.0" encoding="utf-8"?>
<a:themeOverride xmlns:a="http://schemas.openxmlformats.org/drawingml/2006/main">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themeOverride>
</file>

<file path=ppt/theme/themeOverride5.xml><?xml version="1.0" encoding="utf-8"?>
<a:themeOverride xmlns:a="http://schemas.openxmlformats.org/drawingml/2006/main">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themeOverride>
</file>

<file path=docProps/app.xml><?xml version="1.0" encoding="utf-8"?>
<Properties xmlns="http://schemas.openxmlformats.org/officeDocument/2006/extended-properties" xmlns:vt="http://schemas.openxmlformats.org/officeDocument/2006/docPropsVTypes">
  <TotalTime>13622</TotalTime>
  <Words>6423</Words>
  <Application>Microsoft Office PowerPoint</Application>
  <PresentationFormat>全屏显示(4:3)</PresentationFormat>
  <Paragraphs>598</Paragraphs>
  <Slides>31</Slides>
  <Notes>0</Notes>
  <HiddenSlides>0</HiddenSlides>
  <MMClips>0</MMClips>
  <ScaleCrop>false</ScaleCrop>
  <HeadingPairs>
    <vt:vector size="4" baseType="variant">
      <vt:variant>
        <vt:lpstr>主题</vt:lpstr>
      </vt:variant>
      <vt:variant>
        <vt:i4>13</vt:i4>
      </vt:variant>
      <vt:variant>
        <vt:lpstr>幻灯片标题</vt:lpstr>
      </vt:variant>
      <vt:variant>
        <vt:i4>31</vt:i4>
      </vt:variant>
    </vt:vector>
  </HeadingPairs>
  <TitlesOfParts>
    <vt:vector size="44" baseType="lpstr">
      <vt:lpstr>Office 主题</vt:lpstr>
      <vt:lpstr>4_自定义设计方案</vt:lpstr>
      <vt:lpstr>1_Office 主题</vt:lpstr>
      <vt:lpstr>3_Office 主题</vt:lpstr>
      <vt:lpstr>4_Office 主题</vt:lpstr>
      <vt:lpstr>2_Office 主题</vt:lpstr>
      <vt:lpstr>5_Office 主题</vt:lpstr>
      <vt:lpstr>自定义设计方案</vt:lpstr>
      <vt:lpstr>1_自定义设计方案</vt:lpstr>
      <vt:lpstr>7_Office 主题</vt:lpstr>
      <vt:lpstr>8_Office 主题</vt:lpstr>
      <vt:lpstr>1_default</vt:lpstr>
      <vt:lpstr>3_Custom Design</vt:lpstr>
      <vt:lpstr>终端云BI 架构介绍及问题 </vt:lpstr>
      <vt:lpstr>目录</vt:lpstr>
      <vt:lpstr>幻灯片 3</vt:lpstr>
      <vt:lpstr>幻灯片 4</vt:lpstr>
      <vt:lpstr>幻灯片 5</vt:lpstr>
      <vt:lpstr>幻灯片 6</vt:lpstr>
      <vt:lpstr>幻灯片 7</vt:lpstr>
      <vt:lpstr>幻灯片 8</vt:lpstr>
      <vt:lpstr>目录</vt:lpstr>
      <vt:lpstr>幻灯片 10</vt:lpstr>
      <vt:lpstr>幻灯片 11</vt:lpstr>
      <vt:lpstr>幻灯片 12</vt:lpstr>
      <vt:lpstr>幻灯片 13</vt:lpstr>
      <vt:lpstr>幻灯片 14</vt:lpstr>
      <vt:lpstr>幻灯片 15</vt:lpstr>
      <vt:lpstr>幻灯片 16</vt:lpstr>
      <vt:lpstr>目录</vt:lpstr>
      <vt:lpstr>幻灯片 18</vt:lpstr>
      <vt:lpstr>幻灯片 19</vt:lpstr>
      <vt:lpstr>幻灯片 20</vt:lpstr>
      <vt:lpstr>幻灯片 21</vt:lpstr>
      <vt:lpstr>幻灯片 22</vt:lpstr>
      <vt:lpstr>目录</vt:lpstr>
      <vt:lpstr>幻灯片 24</vt:lpstr>
      <vt:lpstr>幻灯片 25</vt:lpstr>
      <vt:lpstr>幻灯片 26</vt:lpstr>
      <vt:lpstr>幻灯片 27</vt:lpstr>
      <vt:lpstr>幻灯片 28</vt:lpstr>
      <vt:lpstr>目录</vt:lpstr>
      <vt:lpstr>幻灯片 30</vt:lpstr>
      <vt:lpstr>幻灯片 31</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Wangguangming</dc:creator>
  <cp:lastModifiedBy>Wangguangming</cp:lastModifiedBy>
  <cp:revision>561</cp:revision>
  <dcterms:created xsi:type="dcterms:W3CDTF">2011-12-24T07:09:07Z</dcterms:created>
  <dcterms:modified xsi:type="dcterms:W3CDTF">2013-11-21T03:42:25Z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(3)VWlkWXgeoJp3/K7mTPajXKL7MW0NiMFdo6Tf+7JcfiCr/WmQJWGDjB/RPojjVQrvu0vtZJO5
1hSQOXDRMRWLSp8xwOfNdNyVBOXWFSouQNl9KI4OT8h0BCp+NwmR2pqfh6eCEDWeJOE67BQQ
fU6navF4V4+j0Oo/7pmbRlhxAVoNXEsB2clcSk/0jWPWhOe2HsMSZxFVzJDqFVuKAX12nNQ9
gTCDsGx2wEcyw8AAF3qaJ</vt:lpwstr>
  </property>
  <property fmtid="{D5CDD505-2E9C-101B-9397-08002B2CF9AE}" pid="3" name="_ms_pID_7253431">
    <vt:lpwstr>4wsvX5R+chOGOoQRdjGaZBu4m7HfPS7zMrj90lCe4NfiAToYZnY
fdvkYfqtDq981FFkMSHnRsnh44vCD7hHGqTUvT4MyKKSiTT46LZ2hUmmzIGqfo8fvBIYq1MU
aGzWfaYxb84/jiL/QWEeHTXaUzT9//nNbfFBKAzsbDGVcQpo8B87A5SaUeALTozP1wIOq8F8
yioogFV5EhLp4N9+kLJcyEddK71d5imYBe/43jJEB+</vt:lpwstr>
  </property>
  <property fmtid="{D5CDD505-2E9C-101B-9397-08002B2CF9AE}" pid="4" name="_ms_pID_7253432">
    <vt:lpwstr>te/wdPbO5rsz7U6HGHIRl8BIfwZm3g
DIILHOdslc7tfaRYZmZPcpCVNhMNPvuTiOYA6aUK3eRzi/xmEFtfsA25WpWwFsupcEpItyLC
mNIBMnaO4/wu04cvWemHAg==</vt:lpwstr>
  </property>
  <property fmtid="{D5CDD505-2E9C-101B-9397-08002B2CF9AE}" pid="5" name="sflag">
    <vt:lpwstr>1385004859</vt:lpwstr>
  </property>
</Properties>
</file>