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6.xml" ContentType="application/vnd.openxmlformats-officedocument.presentationml.slideMaster+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Default Extension="png" ContentType="image/png"/>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Default Extension="jpeg" ContentType="image/jpeg"/>
  <Default Extension="emf" ContentType="image/x-emf"/>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wmf" ContentType="image/x-wmf"/>
  <Override PartName="/ppt/theme/themeOverride3.xml" ContentType="application/vnd.openxmlformats-officedocument.themeOverride+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96" r:id="rId4"/>
    <p:sldMasterId id="2147483708" r:id="rId5"/>
    <p:sldMasterId id="2147483721" r:id="rId6"/>
    <p:sldMasterId id="2147483733" r:id="rId7"/>
  </p:sldMasterIdLst>
  <p:sldIdLst>
    <p:sldId id="329" r:id="rId8"/>
    <p:sldId id="303" r:id="rId9"/>
    <p:sldId id="315" r:id="rId10"/>
    <p:sldId id="319" r:id="rId11"/>
    <p:sldId id="311" r:id="rId12"/>
    <p:sldId id="307" r:id="rId13"/>
    <p:sldId id="313" r:id="rId14"/>
    <p:sldId id="331" r:id="rId15"/>
    <p:sldId id="322" r:id="rId16"/>
    <p:sldId id="323" r:id="rId17"/>
    <p:sldId id="321" r:id="rId18"/>
    <p:sldId id="320" r:id="rId19"/>
    <p:sldId id="332" r:id="rId20"/>
    <p:sldId id="325" r:id="rId21"/>
    <p:sldId id="326" r:id="rId22"/>
    <p:sldId id="327" r:id="rId23"/>
    <p:sldId id="328" r:id="rId24"/>
    <p:sldId id="333" r:id="rId25"/>
    <p:sldId id="324" r:id="rId26"/>
    <p:sldId id="308" r:id="rId27"/>
    <p:sldId id="318" r:id="rId28"/>
    <p:sldId id="330"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3333FF"/>
    <a:srgbClr val="BF01A4"/>
    <a:srgbClr val="CCFFCC"/>
    <a:srgbClr val="CCFFFF"/>
    <a:srgbClr val="0066FF"/>
    <a:srgbClr val="2007B9"/>
    <a:srgbClr val="FFFF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17" autoAdjust="0"/>
    <p:restoredTop sz="94675" autoAdjust="0"/>
  </p:normalViewPr>
  <p:slideViewPr>
    <p:cSldViewPr>
      <p:cViewPr>
        <p:scale>
          <a:sx n="82" d="100"/>
          <a:sy n="82" d="100"/>
        </p:scale>
        <p:origin x="-1422"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pPr/>
              <a:t>2013-10-25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pPr/>
              <a:t>2013-10-25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pPr/>
              <a:t>2013-10-25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3" y="1641475"/>
            <a:ext cx="3887787"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50" y="1641475"/>
            <a:ext cx="38893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pPr/>
              <a:t>2013-10-25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638175"/>
            <a:ext cx="1981200" cy="5197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2463" y="638175"/>
            <a:ext cx="5795962" cy="51974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5E96976-EDE9-490D-8217-B43D2E23B466}" type="datetimeFigureOut">
              <a:rPr lang="zh-CN" altLang="en-US" smtClean="0"/>
              <a:pPr/>
              <a:t>2013-10-25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5E96976-EDE9-490D-8217-B43D2E23B466}" type="datetimeFigureOut">
              <a:rPr lang="zh-CN" altLang="en-US" smtClean="0"/>
              <a:pPr/>
              <a:t>2013-10-25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a:picLocks noChangeAspect="1" noChangeArrowheads="1"/>
          </p:cNvPicPr>
          <p:nvPr/>
        </p:nvPicPr>
        <p:blipFill>
          <a:blip r:embed="rId2" cstate="print"/>
          <a:srcRect/>
          <a:stretch>
            <a:fillRect/>
          </a:stretch>
        </p:blipFill>
        <p:spPr bwMode="auto">
          <a:xfrm>
            <a:off x="7508875" y="5578475"/>
            <a:ext cx="820738" cy="822325"/>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6" name="Text Box 11"/>
          <p:cNvSpPr txBox="1">
            <a:spLocks noChangeArrowheads="1"/>
          </p:cNvSpPr>
          <p:nvPr/>
        </p:nvSpPr>
        <p:spPr bwMode="auto">
          <a:xfrm>
            <a:off x="652463" y="6194425"/>
            <a:ext cx="2749550" cy="261938"/>
          </a:xfrm>
          <a:prstGeom prst="rect">
            <a:avLst/>
          </a:prstGeom>
          <a:noFill/>
          <a:ln w="9525">
            <a:noFill/>
            <a:miter lim="800000"/>
            <a:headEnd/>
            <a:tailEnd/>
          </a:ln>
        </p:spPr>
        <p:txBody>
          <a:bodyPr wrap="none" lIns="78331" tIns="39166" rIns="78331" bIns="39166">
            <a:spAutoFit/>
          </a:bodyPr>
          <a:lstStyle/>
          <a:p>
            <a:pPr defTabSz="784225" eaLnBrk="0" fontAlgn="base" hangingPunct="0">
              <a:spcBef>
                <a:spcPct val="0"/>
              </a:spcBef>
              <a:spcAft>
                <a:spcPct val="0"/>
              </a:spcAft>
              <a:defRPr/>
            </a:pPr>
            <a:r>
              <a:rPr lang="en-US" altLang="zh-CN" sz="1200">
                <a:solidFill>
                  <a:srgbClr val="2D2015"/>
                </a:solidFill>
                <a:ea typeface="MS PGothic" pitchFamily="34" charset="-128"/>
              </a:rPr>
              <a:t>HUAWEI TECHNOLOGIES CO., LTD.</a:t>
            </a:r>
            <a:endParaRPr lang="en-US" altLang="zh-CN" sz="2100">
              <a:solidFill>
                <a:srgbClr val="2D2015"/>
              </a:solidFill>
              <a:ea typeface="MS PGothic" pitchFamily="34" charset="-128"/>
            </a:endParaRPr>
          </a:p>
        </p:txBody>
      </p:sp>
      <p:sp>
        <p:nvSpPr>
          <p:cNvPr id="7" name="Rectangle 12"/>
          <p:cNvSpPr>
            <a:spLocks noChangeArrowheads="1"/>
          </p:cNvSpPr>
          <p:nvPr/>
        </p:nvSpPr>
        <p:spPr bwMode="auto">
          <a:xfrm>
            <a:off x="3984625" y="6191250"/>
            <a:ext cx="1546225" cy="261938"/>
          </a:xfrm>
          <a:prstGeom prst="rect">
            <a:avLst/>
          </a:prstGeom>
          <a:noFill/>
          <a:ln w="9525" algn="ctr">
            <a:noFill/>
            <a:miter lim="800000"/>
            <a:headEnd/>
            <a:tailEnd/>
          </a:ln>
          <a:effectLst/>
        </p:spPr>
        <p:txBody>
          <a:bodyPr wrap="none" lIns="78298" tIns="39148" rIns="78298" bIns="39148">
            <a:spAutoFit/>
          </a:bodyPr>
          <a:lstStyle/>
          <a:p>
            <a:pPr defTabSz="784225" eaLnBrk="0" fontAlgn="base" hangingPunct="0">
              <a:spcBef>
                <a:spcPct val="0"/>
              </a:spcBef>
              <a:spcAft>
                <a:spcPct val="0"/>
              </a:spcAft>
              <a:defRPr/>
            </a:pPr>
            <a:r>
              <a:rPr lang="en-US" altLang="zh-CN" sz="1200">
                <a:solidFill>
                  <a:srgbClr val="2D2015"/>
                </a:solidFill>
                <a:ea typeface="MS PGothic" pitchFamily="34" charset="-128"/>
              </a:rPr>
              <a:t>Huawei Confidential </a:t>
            </a:r>
          </a:p>
        </p:txBody>
      </p:sp>
      <p:sp>
        <p:nvSpPr>
          <p:cNvPr id="8" name="Rectangle 13"/>
          <p:cNvSpPr>
            <a:spLocks noChangeArrowheads="1"/>
          </p:cNvSpPr>
          <p:nvPr/>
        </p:nvSpPr>
        <p:spPr bwMode="auto">
          <a:xfrm>
            <a:off x="6794500" y="247650"/>
            <a:ext cx="1465263" cy="292100"/>
          </a:xfrm>
          <a:prstGeom prst="rect">
            <a:avLst/>
          </a:prstGeom>
          <a:noFill/>
          <a:ln w="9525" algn="ctr">
            <a:noFill/>
            <a:miter lim="800000"/>
            <a:headEnd/>
            <a:tailEnd/>
          </a:ln>
          <a:effectLst/>
        </p:spPr>
        <p:txBody>
          <a:bodyPr wrap="none" lIns="78298" tIns="39148" rIns="78298" bIns="39148">
            <a:spAutoFit/>
          </a:bodyPr>
          <a:lstStyle/>
          <a:p>
            <a:pPr defTabSz="784225" eaLnBrk="0" fontAlgn="base" hangingPunct="0">
              <a:spcBef>
                <a:spcPct val="0"/>
              </a:spcBef>
              <a:spcAft>
                <a:spcPct val="0"/>
              </a:spcAft>
              <a:defRPr/>
            </a:pPr>
            <a:r>
              <a:rPr lang="en-US" altLang="zh-CN" sz="1400" b="1">
                <a:solidFill>
                  <a:srgbClr val="666666"/>
                </a:solidFill>
                <a:ea typeface="MS PGothic" pitchFamily="34" charset="-128"/>
              </a:rPr>
              <a:t>Security Level: </a:t>
            </a:r>
          </a:p>
        </p:txBody>
      </p:sp>
      <p:sp>
        <p:nvSpPr>
          <p:cNvPr id="9" name="Text Box 14"/>
          <p:cNvSpPr txBox="1">
            <a:spLocks noChangeArrowheads="1"/>
          </p:cNvSpPr>
          <p:nvPr/>
        </p:nvSpPr>
        <p:spPr bwMode="auto">
          <a:xfrm>
            <a:off x="-2770188" y="1330325"/>
            <a:ext cx="2776538" cy="3330575"/>
          </a:xfrm>
          <a:prstGeom prst="rect">
            <a:avLst/>
          </a:prstGeom>
          <a:noFill/>
          <a:ln w="9525" algn="ctr">
            <a:noFill/>
            <a:miter lim="800000"/>
            <a:headEnd/>
            <a:tailEnd/>
          </a:ln>
          <a:effectLst/>
        </p:spPr>
        <p:txBody>
          <a:bodyPr lIns="78345" tIns="39172" rIns="78345" bIns="39172">
            <a:spAutoFit/>
          </a:bodyPr>
          <a:lstStyle/>
          <a:p>
            <a:pPr algn="r" defTabSz="784225" eaLnBrk="0" fontAlgn="base" hangingPunct="0">
              <a:lnSpc>
                <a:spcPct val="125000"/>
              </a:lnSpc>
              <a:spcBef>
                <a:spcPct val="0"/>
              </a:spcBef>
              <a:spcAft>
                <a:spcPct val="0"/>
              </a:spcAft>
              <a:defRPr/>
            </a:pPr>
            <a:r>
              <a:rPr lang="en-US" sz="1100" noProof="1">
                <a:solidFill>
                  <a:srgbClr val="FFFFFF"/>
                </a:solidFill>
                <a:latin typeface="FrutigerNext LT Regular" pitchFamily="34" charset="0"/>
                <a:ea typeface="MS PGothic" pitchFamily="34" charset="-128"/>
              </a:rPr>
              <a:t>Slide title</a:t>
            </a:r>
            <a:r>
              <a:rPr lang="en-US" altLang="zh-CN" sz="1100">
                <a:solidFill>
                  <a:srgbClr val="FFFFFF"/>
                </a:solidFill>
                <a:latin typeface="FrutigerNext LT Regular" pitchFamily="34" charset="0"/>
                <a:ea typeface="MS PGothic" pitchFamily="34" charset="-128"/>
              </a:rPr>
              <a:t> </a:t>
            </a:r>
            <a:r>
              <a:rPr lang="en-US" altLang="zh-CN" sz="1100">
                <a:solidFill>
                  <a:srgbClr val="FFFFFF"/>
                </a:solidFill>
                <a:latin typeface="FrutigerNext LT Regular" pitchFamily="34" charset="0"/>
                <a:ea typeface="华文细黑" pitchFamily="2" charset="-122"/>
              </a:rPr>
              <a:t>:40-47pt  </a:t>
            </a:r>
          </a:p>
          <a:p>
            <a:pPr algn="r" defTabSz="784225" eaLnBrk="0" fontAlgn="base" hangingPunct="0">
              <a:lnSpc>
                <a:spcPct val="125000"/>
              </a:lnSpc>
              <a:spcBef>
                <a:spcPct val="0"/>
              </a:spcBef>
              <a:spcAft>
                <a:spcPct val="0"/>
              </a:spcAft>
              <a:defRPr/>
            </a:pPr>
            <a:r>
              <a:rPr lang="en-US" sz="1100" noProof="1">
                <a:solidFill>
                  <a:srgbClr val="FFFFFF"/>
                </a:solidFill>
                <a:latin typeface="FrutigerNext LT Regular" pitchFamily="34" charset="0"/>
                <a:ea typeface="MS PGothic" pitchFamily="34" charset="-128"/>
              </a:rPr>
              <a:t>Slide subtitle </a:t>
            </a:r>
            <a:r>
              <a:rPr lang="en-US" altLang="zh-CN" sz="1100">
                <a:solidFill>
                  <a:srgbClr val="FFFFFF"/>
                </a:solidFill>
                <a:latin typeface="FrutigerNext LT Regular" pitchFamily="34" charset="0"/>
                <a:ea typeface="华文细黑" pitchFamily="2" charset="-122"/>
              </a:rPr>
              <a:t>:26-30pt</a:t>
            </a:r>
          </a:p>
          <a:p>
            <a:pPr algn="r" defTabSz="784225" eaLnBrk="0" fontAlgn="base" hangingPunct="0">
              <a:lnSpc>
                <a:spcPct val="125000"/>
              </a:lnSpc>
              <a:spcBef>
                <a:spcPct val="0"/>
              </a:spcBef>
              <a:spcAft>
                <a:spcPct val="0"/>
              </a:spcAft>
              <a:defRPr/>
            </a:pPr>
            <a:r>
              <a:rPr lang="en-US" altLang="zh-CN" sz="1100">
                <a:solidFill>
                  <a:srgbClr val="FFFFFF"/>
                </a:solidFill>
                <a:latin typeface="FrutigerNext LT Regular" pitchFamily="34" charset="0"/>
                <a:ea typeface="华文细黑" pitchFamily="2" charset="-122"/>
              </a:rPr>
              <a:t>Color::white</a:t>
            </a:r>
          </a:p>
          <a:p>
            <a:pPr algn="r" defTabSz="784225" eaLnBrk="0" fontAlgn="base" hangingPunct="0">
              <a:lnSpc>
                <a:spcPct val="125000"/>
              </a:lnSpc>
              <a:spcBef>
                <a:spcPct val="0"/>
              </a:spcBef>
              <a:spcAft>
                <a:spcPct val="0"/>
              </a:spcAft>
              <a:defRPr/>
            </a:pPr>
            <a:r>
              <a:rPr lang="zh-CN" altLang="en-US" sz="1100">
                <a:solidFill>
                  <a:srgbClr val="FFFFFF"/>
                </a:solidFill>
                <a:latin typeface="FrutigerNext LT Regular" pitchFamily="34" charset="0"/>
                <a:ea typeface="MS PGothic" pitchFamily="34" charset="-128"/>
              </a:rPr>
              <a:t> </a:t>
            </a:r>
            <a:r>
              <a:rPr lang="en-US" altLang="zh-CN" sz="1100">
                <a:solidFill>
                  <a:srgbClr val="FFFFFF"/>
                </a:solidFill>
                <a:latin typeface="FrutigerNext LT Regular" pitchFamily="34" charset="0"/>
                <a:ea typeface="MS PGothic" pitchFamily="34" charset="-128"/>
              </a:rPr>
              <a:t>Corporate Font </a:t>
            </a:r>
            <a:r>
              <a:rPr lang="en-US" altLang="zh-CN" sz="1100">
                <a:solidFill>
                  <a:srgbClr val="FFFFFF"/>
                </a:solidFill>
                <a:latin typeface="FrutigerNext LT Regular" pitchFamily="34" charset="0"/>
                <a:ea typeface="华文细黑" pitchFamily="2" charset="-122"/>
              </a:rPr>
              <a:t>:</a:t>
            </a:r>
          </a:p>
          <a:p>
            <a:pPr algn="r" defTabSz="784225" eaLnBrk="0" fontAlgn="base" hangingPunct="0">
              <a:lnSpc>
                <a:spcPct val="125000"/>
              </a:lnSpc>
              <a:spcBef>
                <a:spcPct val="0"/>
              </a:spcBef>
              <a:spcAft>
                <a:spcPct val="0"/>
              </a:spcAft>
              <a:defRPr/>
            </a:pPr>
            <a:r>
              <a:rPr lang="en-US" altLang="zh-CN" sz="1100">
                <a:solidFill>
                  <a:srgbClr val="FFFFFF"/>
                </a:solidFill>
                <a:latin typeface="FrutigerNext LT Regular" pitchFamily="34" charset="0"/>
                <a:ea typeface="华文细黑" pitchFamily="2" charset="-122"/>
              </a:rPr>
              <a:t>FrutigerNext LT Medium</a:t>
            </a:r>
          </a:p>
          <a:p>
            <a:pPr algn="r" defTabSz="784225" eaLnBrk="0" fontAlgn="base" hangingPunct="0">
              <a:lnSpc>
                <a:spcPct val="125000"/>
              </a:lnSpc>
              <a:spcBef>
                <a:spcPct val="0"/>
              </a:spcBef>
              <a:spcAft>
                <a:spcPct val="0"/>
              </a:spcAft>
              <a:defRPr/>
            </a:pPr>
            <a:r>
              <a:rPr lang="en-US" altLang="zh-CN" sz="1100">
                <a:solidFill>
                  <a:srgbClr val="FFFFFF"/>
                </a:solidFill>
                <a:latin typeface="FrutigerNext LT Regular" pitchFamily="34" charset="0"/>
                <a:ea typeface="MS PGothic" pitchFamily="34" charset="-128"/>
              </a:rPr>
              <a:t>Font to be used by customers and </a:t>
            </a:r>
          </a:p>
          <a:p>
            <a:pPr algn="r" defTabSz="784225" eaLnBrk="0" fontAlgn="base" hangingPunct="0">
              <a:lnSpc>
                <a:spcPct val="125000"/>
              </a:lnSpc>
              <a:spcBef>
                <a:spcPct val="0"/>
              </a:spcBef>
              <a:spcAft>
                <a:spcPct val="0"/>
              </a:spcAft>
              <a:defRPr/>
            </a:pPr>
            <a:r>
              <a:rPr lang="en-US" altLang="zh-CN" sz="1100">
                <a:solidFill>
                  <a:srgbClr val="FFFFFF"/>
                </a:solidFill>
                <a:latin typeface="FrutigerNext LT Regular" pitchFamily="34" charset="0"/>
                <a:ea typeface="MS PGothic" pitchFamily="34" charset="-128"/>
              </a:rPr>
              <a:t>partners </a:t>
            </a:r>
            <a:r>
              <a:rPr lang="en-US" altLang="zh-CN" sz="1100">
                <a:solidFill>
                  <a:srgbClr val="FFFFFF"/>
                </a:solidFill>
                <a:latin typeface="FrutigerNext LT Regular" pitchFamily="34" charset="0"/>
                <a:ea typeface="华文细黑" pitchFamily="2" charset="-122"/>
              </a:rPr>
              <a:t>: </a:t>
            </a:r>
          </a:p>
          <a:p>
            <a:pPr algn="r" defTabSz="784225" eaLnBrk="0" fontAlgn="base" hangingPunct="0">
              <a:lnSpc>
                <a:spcPct val="125000"/>
              </a:lnSpc>
              <a:spcBef>
                <a:spcPct val="0"/>
              </a:spcBef>
              <a:spcAft>
                <a:spcPct val="0"/>
              </a:spcAft>
              <a:defRPr/>
            </a:pPr>
            <a:r>
              <a:rPr lang="en-US" altLang="zh-CN" sz="1100">
                <a:solidFill>
                  <a:srgbClr val="FFFFFF"/>
                </a:solidFill>
                <a:latin typeface="FrutigerNext LT Regular" pitchFamily="34" charset="0"/>
                <a:ea typeface="华文细黑" pitchFamily="2" charset="-122"/>
              </a:rPr>
              <a:t>Arial</a:t>
            </a:r>
            <a:endParaRPr lang="zh-CN" altLang="en-US" sz="1100">
              <a:solidFill>
                <a:srgbClr val="FFFFFF"/>
              </a:solidFill>
              <a:latin typeface="FrutigerNext LT Regular" pitchFamily="34" charset="0"/>
              <a:ea typeface="华文细黑" pitchFamily="2" charset="-122"/>
            </a:endParaRPr>
          </a:p>
          <a:p>
            <a:pPr algn="r" defTabSz="784225" eaLnBrk="0" fontAlgn="base" hangingPunct="0">
              <a:lnSpc>
                <a:spcPct val="125000"/>
              </a:lnSpc>
              <a:spcBef>
                <a:spcPct val="0"/>
              </a:spcBef>
              <a:spcAft>
                <a:spcPct val="0"/>
              </a:spcAft>
              <a:defRPr/>
            </a:pPr>
            <a:endParaRPr lang="zh-CN" altLang="en-US" sz="1100">
              <a:solidFill>
                <a:srgbClr val="FFFFFF"/>
              </a:solidFill>
              <a:latin typeface="FrutigerNext LT Regular" pitchFamily="34" charset="0"/>
              <a:ea typeface="华文细黑" pitchFamily="2" charset="-122"/>
            </a:endParaRPr>
          </a:p>
          <a:p>
            <a:pPr algn="r" defTabSz="784225" eaLnBrk="0" fontAlgn="base" hangingPunct="0">
              <a:lnSpc>
                <a:spcPct val="125000"/>
              </a:lnSpc>
              <a:spcBef>
                <a:spcPct val="0"/>
              </a:spcBef>
              <a:spcAft>
                <a:spcPct val="0"/>
              </a:spcAft>
              <a:defRPr/>
            </a:pPr>
            <a:endParaRPr lang="zh-CN" altLang="en-US" sz="1100">
              <a:solidFill>
                <a:srgbClr val="FFFFFF"/>
              </a:solidFill>
              <a:latin typeface="FrutigerNext LT Regular" pitchFamily="34" charset="0"/>
              <a:ea typeface="华文细黑" pitchFamily="2" charset="-122"/>
            </a:endParaRPr>
          </a:p>
          <a:p>
            <a:pPr algn="r" defTabSz="784225" eaLnBrk="0" fontAlgn="base" hangingPunct="0">
              <a:lnSpc>
                <a:spcPct val="125000"/>
              </a:lnSpc>
              <a:spcBef>
                <a:spcPct val="0"/>
              </a:spcBef>
              <a:spcAft>
                <a:spcPct val="0"/>
              </a:spcAft>
              <a:defRPr/>
            </a:pPr>
            <a:endParaRPr lang="zh-CN" altLang="en-US" sz="1100">
              <a:solidFill>
                <a:srgbClr val="FFFFFF"/>
              </a:solidFill>
              <a:latin typeface="FrutigerNext LT Regular" pitchFamily="34" charset="0"/>
              <a:ea typeface="华文细黑" pitchFamily="2" charset="-122"/>
            </a:endParaRPr>
          </a:p>
          <a:p>
            <a:pPr algn="r" defTabSz="784225" eaLnBrk="0" fontAlgn="base" hangingPunct="0">
              <a:lnSpc>
                <a:spcPct val="125000"/>
              </a:lnSpc>
              <a:spcBef>
                <a:spcPct val="0"/>
              </a:spcBef>
              <a:spcAft>
                <a:spcPct val="0"/>
              </a:spcAft>
              <a:defRPr/>
            </a:pPr>
            <a:endParaRPr lang="zh-CN" altLang="en-US" sz="1100">
              <a:solidFill>
                <a:srgbClr val="FFFFFF"/>
              </a:solidFill>
              <a:latin typeface="FrutigerNext LT Regular" pitchFamily="34" charset="0"/>
              <a:ea typeface="华文细黑" pitchFamily="2" charset="-122"/>
            </a:endParaRPr>
          </a:p>
          <a:p>
            <a:pPr algn="r" defTabSz="784225" eaLnBrk="0" fontAlgn="base" hangingPunct="0">
              <a:lnSpc>
                <a:spcPct val="125000"/>
              </a:lnSpc>
              <a:spcBef>
                <a:spcPct val="0"/>
              </a:spcBef>
              <a:spcAft>
                <a:spcPct val="0"/>
              </a:spcAft>
              <a:defRPr/>
            </a:pPr>
            <a:endParaRPr lang="zh-CN" altLang="en-US" sz="1100">
              <a:solidFill>
                <a:srgbClr val="FFFFFF"/>
              </a:solidFill>
              <a:latin typeface="FrutigerNext LT Regular" pitchFamily="34" charset="0"/>
              <a:ea typeface="华文细黑" pitchFamily="2" charset="-122"/>
            </a:endParaRPr>
          </a:p>
          <a:p>
            <a:pPr algn="r" defTabSz="784225" eaLnBrk="0" fontAlgn="base" hangingPunct="0">
              <a:lnSpc>
                <a:spcPct val="125000"/>
              </a:lnSpc>
              <a:spcBef>
                <a:spcPct val="0"/>
              </a:spcBef>
              <a:spcAft>
                <a:spcPct val="0"/>
              </a:spcAft>
              <a:defRPr/>
            </a:pPr>
            <a:endParaRPr lang="zh-CN" altLang="en-US" sz="1100">
              <a:solidFill>
                <a:srgbClr val="FFFFFF"/>
              </a:solidFill>
              <a:latin typeface="FrutigerNext LT Regular" pitchFamily="34" charset="0"/>
              <a:ea typeface="华文细黑" pitchFamily="2" charset="-122"/>
            </a:endParaRPr>
          </a:p>
          <a:p>
            <a:pPr algn="r" defTabSz="784225" eaLnBrk="0" fontAlgn="base" hangingPunct="0">
              <a:lnSpc>
                <a:spcPct val="125000"/>
              </a:lnSpc>
              <a:spcBef>
                <a:spcPct val="50000"/>
              </a:spcBef>
              <a:spcAft>
                <a:spcPct val="0"/>
              </a:spcAft>
              <a:defRPr/>
            </a:pPr>
            <a:endParaRPr lang="en-US" altLang="zh-CN" sz="1100">
              <a:solidFill>
                <a:srgbClr val="FFFFFF"/>
              </a:solidFill>
              <a:latin typeface="FrutigerNext LT Regular" pitchFamily="34" charset="0"/>
              <a:ea typeface="华文细黑" pitchFamily="2" charset="-122"/>
            </a:endParaRPr>
          </a:p>
        </p:txBody>
      </p:sp>
      <p:sp>
        <p:nvSpPr>
          <p:cNvPr id="10" name="Text Box 15"/>
          <p:cNvSpPr txBox="1">
            <a:spLocks noChangeArrowheads="1"/>
          </p:cNvSpPr>
          <p:nvPr/>
        </p:nvSpPr>
        <p:spPr bwMode="auto">
          <a:xfrm>
            <a:off x="7224713" y="4092575"/>
            <a:ext cx="1336675" cy="261938"/>
          </a:xfrm>
          <a:prstGeom prst="rect">
            <a:avLst/>
          </a:prstGeom>
          <a:noFill/>
          <a:ln w="9525">
            <a:noFill/>
            <a:miter lim="800000"/>
            <a:headEnd/>
            <a:tailEnd/>
          </a:ln>
        </p:spPr>
        <p:txBody>
          <a:bodyPr wrap="none" lIns="78331" tIns="39166" rIns="78331" bIns="39166">
            <a:spAutoFit/>
          </a:bodyPr>
          <a:lstStyle/>
          <a:p>
            <a:pPr defTabSz="784225" eaLnBrk="0" fontAlgn="base" hangingPunct="0">
              <a:spcBef>
                <a:spcPct val="0"/>
              </a:spcBef>
              <a:spcAft>
                <a:spcPct val="0"/>
              </a:spcAft>
              <a:defRPr/>
            </a:pPr>
            <a:r>
              <a:rPr lang="en-US" altLang="zh-CN" sz="1200">
                <a:solidFill>
                  <a:srgbClr val="FFFFFF"/>
                </a:solidFill>
                <a:ea typeface="MS PGothic" pitchFamily="34" charset="-128"/>
              </a:rPr>
              <a:t>www.huawei.com</a:t>
            </a:r>
          </a:p>
        </p:txBody>
      </p:sp>
      <p:sp>
        <p:nvSpPr>
          <p:cNvPr id="4098" name="Rectangle 2"/>
          <p:cNvSpPr>
            <a:spLocks noGrp="1" noChangeArrowheads="1"/>
          </p:cNvSpPr>
          <p:nvPr>
            <p:ph type="ctrTitle"/>
          </p:nvPr>
        </p:nvSpPr>
        <p:spPr>
          <a:xfrm>
            <a:off x="609600" y="1219200"/>
            <a:ext cx="5715000" cy="1470025"/>
          </a:xfrm>
        </p:spPr>
        <p:txBody>
          <a:bodyPr/>
          <a:lstStyle>
            <a:lvl1pPr>
              <a:defRPr sz="4000">
                <a:solidFill>
                  <a:schemeClr val="bg1"/>
                </a:solidFill>
              </a:defRPr>
            </a:lvl1pPr>
          </a:lstStyle>
          <a:p>
            <a:r>
              <a:rPr lang="zh-CN" altLang="en-US"/>
              <a:t>单击此处编辑母版标题样式</a:t>
            </a:r>
          </a:p>
        </p:txBody>
      </p:sp>
      <p:sp>
        <p:nvSpPr>
          <p:cNvPr id="4099" name="Rectangle 3"/>
          <p:cNvSpPr>
            <a:spLocks noGrp="1" noChangeArrowheads="1"/>
          </p:cNvSpPr>
          <p:nvPr>
            <p:ph type="subTitle" idx="1"/>
          </p:nvPr>
        </p:nvSpPr>
        <p:spPr>
          <a:xfrm>
            <a:off x="609600" y="2974975"/>
            <a:ext cx="5943600" cy="911225"/>
          </a:xfrm>
        </p:spPr>
        <p:txBody>
          <a:bodyPr/>
          <a:lstStyle>
            <a:lvl1pPr marL="0" indent="0">
              <a:buFontTx/>
              <a:buNone/>
              <a:defRPr sz="2800" b="0">
                <a:solidFill>
                  <a:schemeClr val="bg1"/>
                </a:solidFill>
              </a:defRPr>
            </a:lvl1pPr>
          </a:lstStyle>
          <a:p>
            <a:r>
              <a:rPr lang="zh-CN" altLang="en-US"/>
              <a:t>单击此处编辑母版副标题样式</a:t>
            </a:r>
          </a:p>
        </p:txBody>
      </p:sp>
      <p:sp>
        <p:nvSpPr>
          <p:cNvPr id="11" name="Rectangle 19"/>
          <p:cNvSpPr>
            <a:spLocks noGrp="1" noChangeArrowheads="1"/>
          </p:cNvSpPr>
          <p:nvPr>
            <p:ph type="dt" sz="quarter" idx="10"/>
          </p:nvPr>
        </p:nvSpPr>
        <p:spPr>
          <a:xfrm>
            <a:off x="609600" y="228600"/>
            <a:ext cx="2133600" cy="476250"/>
          </a:xfrm>
        </p:spPr>
        <p:txBody>
          <a:bodyPr lIns="91440" tIns="45720" rIns="91440" bIns="45720"/>
          <a:lstStyle>
            <a:lvl1pPr defTabSz="914400" eaLnBrk="1" hangingPunct="1">
              <a:lnSpc>
                <a:spcPct val="100000"/>
              </a:lnSpc>
              <a:defRPr sz="1400" smtClean="0">
                <a:latin typeface="Arial" charset="0"/>
                <a:ea typeface="宋体" pitchFamily="2" charset="-122"/>
              </a:defRPr>
            </a:lvl1pPr>
          </a:lstStyle>
          <a:p>
            <a:pPr>
              <a:defRPr/>
            </a:pPr>
            <a:endParaRPr lang="en-US" altLang="zh-CN">
              <a:solidFill>
                <a:srgbClr val="2D2015"/>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6723F364-8C82-4959-B3D6-50CF4D217CDA}"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3429737F-CD30-4B3C-A622-6AA4E5D3AE14}"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577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0B1C3DD5-A668-480C-9CCE-7BB86A748E14}"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BDF4462B-16C7-4149-AC96-103AFB9141CD}"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5E96976-EDE9-490D-8217-B43D2E23B466}" type="datetimeFigureOut">
              <a:rPr lang="zh-CN" altLang="en-US" smtClean="0"/>
              <a:pPr/>
              <a:t>2013-10-25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43914FA8-79A0-41CA-9261-EF6FA2A0D5D1}"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F9EAD9D9-11BA-437B-A9C8-7C57440C68C4}"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4AB70D63-B54A-4DBE-A79F-3A45240B3225}"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B4EFBC20-CB2B-4A93-A911-14FD72BE4ACD}"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FE458359-B87E-47B3-B4DB-B390724CE7C1}"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67450" y="274638"/>
            <a:ext cx="1885950" cy="54975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5505450" cy="54975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A02B0685-ADF8-47E4-8164-F7B5E8695657}"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5438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609600" y="1646238"/>
            <a:ext cx="7543800" cy="4125912"/>
          </a:xfrm>
        </p:spPr>
        <p:txBody>
          <a:bodyPr/>
          <a:lstStyle/>
          <a:p>
            <a:pPr lvl="0"/>
            <a:endParaRPr lang="zh-CN" altLang="en-US" noProof="0" smtClean="0"/>
          </a:p>
        </p:txBody>
      </p:sp>
      <p:sp>
        <p:nvSpPr>
          <p:cNvPr id="4"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E1333191-748B-4A04-A4C4-B7038C959CDA}"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5E96976-EDE9-490D-8217-B43D2E23B466}" type="datetimeFigureOut">
              <a:rPr lang="zh-CN" altLang="en-US" smtClean="0"/>
              <a:pPr/>
              <a:t>2013-10-25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E96976-EDE9-490D-8217-B43D2E23B466}" type="datetimeFigureOut">
              <a:rPr lang="zh-CN" altLang="en-US" smtClean="0"/>
              <a:pPr/>
              <a:t>2013-10-25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pPr/>
              <a:t>2013-10-25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pPr/>
              <a:t>2013-10-25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5.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2.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5.jpe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96976-EDE9-490D-8217-B43D2E23B466}" type="datetimeFigureOut">
              <a:rPr lang="zh-CN" altLang="en-US" smtClean="0"/>
              <a:pPr/>
              <a:t>2013-10-25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BBE14-0730-4947-86FE-F8379E2875F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7288" name="Rectangle 8"/>
          <p:cNvSpPr>
            <a:spLocks noChangeArrowheads="1"/>
          </p:cNvSpPr>
          <p:nvPr/>
        </p:nvSpPr>
        <p:spPr bwMode="auto">
          <a:xfrm>
            <a:off x="0" y="0"/>
            <a:ext cx="9144000" cy="6858000"/>
          </a:xfrm>
          <a:prstGeom prst="rect">
            <a:avLst/>
          </a:prstGeom>
          <a:solidFill>
            <a:srgbClr val="DDDDDD"/>
          </a:solidFill>
          <a:ln w="9525" algn="ctr">
            <a:noFill/>
            <a:miter lim="800000"/>
            <a:headEnd/>
            <a:tailEnd/>
          </a:ln>
          <a:effectLst/>
        </p:spPr>
        <p:txBody>
          <a:bodyPr wrap="none" lIns="91425" tIns="45712" rIns="91425" bIns="45712" anchor="ctr">
            <a:spAutoFit/>
          </a:bodyPr>
          <a:lstStyle/>
          <a:p>
            <a:pPr fontAlgn="base">
              <a:spcBef>
                <a:spcPct val="0"/>
              </a:spcBef>
              <a:spcAft>
                <a:spcPct val="0"/>
              </a:spcAft>
              <a:defRPr/>
            </a:pPr>
            <a:endParaRPr lang="zh-CN" altLang="en-US" sz="2000">
              <a:solidFill>
                <a:srgbClr val="000000"/>
              </a:solidFill>
              <a:latin typeface="FrutigerNext LT Regular" pitchFamily="34" charset="0"/>
            </a:endParaRPr>
          </a:p>
        </p:txBody>
      </p:sp>
      <p:sp>
        <p:nvSpPr>
          <p:cNvPr id="5123" name="Rectangle 2"/>
          <p:cNvSpPr>
            <a:spLocks noGrp="1" noChangeArrowheads="1"/>
          </p:cNvSpPr>
          <p:nvPr>
            <p:ph type="title"/>
          </p:nvPr>
        </p:nvSpPr>
        <p:spPr bwMode="auto">
          <a:xfrm>
            <a:off x="652463" y="638175"/>
            <a:ext cx="7929562" cy="869950"/>
          </a:xfrm>
          <a:prstGeom prst="rect">
            <a:avLst/>
          </a:prstGeom>
          <a:noFill/>
          <a:ln w="9525">
            <a:noFill/>
            <a:miter lim="800000"/>
            <a:headEnd/>
            <a:tailEnd/>
          </a:ln>
        </p:spPr>
        <p:txBody>
          <a:bodyPr vert="horz" wrap="square" lIns="80152" tIns="40076" rIns="80152" bIns="40076" numCol="1" anchor="ctr" anchorCtr="0" compatLnSpc="1">
            <a:prstTxWarp prst="textNoShape">
              <a:avLst/>
            </a:prstTxWarp>
          </a:bodyPr>
          <a:lstStyle/>
          <a:p>
            <a:pPr lvl="0"/>
            <a:r>
              <a:rPr lang="zh-CN" altLang="en-US" smtClean="0"/>
              <a:t>单击此处编辑母版标题样式</a:t>
            </a:r>
          </a:p>
        </p:txBody>
      </p:sp>
      <p:sp>
        <p:nvSpPr>
          <p:cNvPr id="5124" name="Rectangle 3"/>
          <p:cNvSpPr>
            <a:spLocks noGrp="1" noChangeArrowheads="1"/>
          </p:cNvSpPr>
          <p:nvPr>
            <p:ph type="body" idx="1"/>
          </p:nvPr>
        </p:nvSpPr>
        <p:spPr bwMode="auto">
          <a:xfrm>
            <a:off x="652463" y="1641475"/>
            <a:ext cx="7929562"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7287" name="Rectangle 7"/>
          <p:cNvSpPr>
            <a:spLocks noChangeArrowheads="1"/>
          </p:cNvSpPr>
          <p:nvPr/>
        </p:nvSpPr>
        <p:spPr bwMode="auto">
          <a:xfrm>
            <a:off x="-1844675" y="898525"/>
            <a:ext cx="1844675" cy="5308600"/>
          </a:xfrm>
          <a:prstGeom prst="rect">
            <a:avLst/>
          </a:prstGeom>
          <a:noFill/>
          <a:ln w="9525">
            <a:noFill/>
            <a:miter lim="800000"/>
            <a:headEnd/>
            <a:tailEnd/>
          </a:ln>
          <a:effectLst/>
        </p:spPr>
        <p:txBody>
          <a:bodyPr lIns="80124" tIns="40063" rIns="80124" bIns="40063"/>
          <a:lstStyle/>
          <a:p>
            <a:pPr marL="300038" indent="-300038" algn="r" defTabSz="801688" fontAlgn="base">
              <a:lnSpc>
                <a:spcPct val="125000"/>
              </a:lnSpc>
              <a:spcBef>
                <a:spcPct val="0"/>
              </a:spcBef>
              <a:spcAft>
                <a:spcPct val="0"/>
              </a:spcAft>
              <a:defRPr/>
            </a:pPr>
            <a:r>
              <a:rPr lang="zh-CN" altLang="en-US" sz="1100">
                <a:solidFill>
                  <a:srgbClr val="000000"/>
                </a:solidFill>
              </a:rPr>
              <a:t>英文目录标题</a:t>
            </a:r>
            <a:r>
              <a:rPr lang="en-US" altLang="zh-CN" sz="1100">
                <a:solidFill>
                  <a:srgbClr val="000000"/>
                </a:solidFill>
              </a:rPr>
              <a:t>:35-40pt  </a:t>
            </a:r>
            <a:endParaRPr lang="zh-CN" altLang="en-US" sz="1100">
              <a:solidFill>
                <a:srgbClr val="000000"/>
              </a:solidFill>
            </a:endParaRPr>
          </a:p>
          <a:p>
            <a:pPr marL="300038" indent="-300038" algn="r" defTabSz="801688" fontAlgn="base">
              <a:lnSpc>
                <a:spcPct val="125000"/>
              </a:lnSpc>
              <a:spcBef>
                <a:spcPct val="0"/>
              </a:spcBef>
              <a:spcAft>
                <a:spcPct val="0"/>
              </a:spcAft>
              <a:defRPr/>
            </a:pPr>
            <a:r>
              <a:rPr lang="zh-CN" altLang="en-US" sz="1100">
                <a:solidFill>
                  <a:srgbClr val="000000"/>
                </a:solidFill>
              </a:rPr>
              <a:t>颜色</a:t>
            </a:r>
            <a:r>
              <a:rPr lang="en-US" altLang="zh-CN" sz="1100">
                <a:solidFill>
                  <a:srgbClr val="000000"/>
                </a:solidFill>
              </a:rPr>
              <a:t>: R153 G0 B0</a:t>
            </a:r>
          </a:p>
          <a:p>
            <a:pPr marL="300038" indent="-300038" algn="r" defTabSz="801688" fontAlgn="base">
              <a:lnSpc>
                <a:spcPct val="125000"/>
              </a:lnSpc>
              <a:spcBef>
                <a:spcPct val="0"/>
              </a:spcBef>
              <a:spcAft>
                <a:spcPct val="0"/>
              </a:spcAft>
              <a:defRPr/>
            </a:pPr>
            <a:r>
              <a:rPr lang="zh-CN" altLang="en-US" sz="1100">
                <a:solidFill>
                  <a:srgbClr val="000000"/>
                </a:solidFill>
              </a:rPr>
              <a:t>内部使用字体 </a:t>
            </a:r>
            <a:r>
              <a:rPr lang="en-US" altLang="zh-CN" sz="1100">
                <a:solidFill>
                  <a:srgbClr val="000000"/>
                </a:solidFill>
              </a:rPr>
              <a:t>:</a:t>
            </a:r>
          </a:p>
          <a:p>
            <a:pPr marL="300038" indent="-300038" algn="r" defTabSz="801688" fontAlgn="base">
              <a:lnSpc>
                <a:spcPct val="125000"/>
              </a:lnSpc>
              <a:spcBef>
                <a:spcPct val="0"/>
              </a:spcBef>
              <a:spcAft>
                <a:spcPct val="0"/>
              </a:spcAft>
              <a:defRPr/>
            </a:pPr>
            <a:r>
              <a:rPr lang="en-US" altLang="zh-CN" sz="1100">
                <a:solidFill>
                  <a:srgbClr val="000000"/>
                </a:solidFill>
              </a:rPr>
              <a:t>FrutigerNext LT Medium</a:t>
            </a:r>
          </a:p>
          <a:p>
            <a:pPr marL="300038" indent="-300038" algn="r" defTabSz="801688" fontAlgn="base">
              <a:lnSpc>
                <a:spcPct val="125000"/>
              </a:lnSpc>
              <a:spcBef>
                <a:spcPct val="0"/>
              </a:spcBef>
              <a:spcAft>
                <a:spcPct val="0"/>
              </a:spcAft>
              <a:defRPr/>
            </a:pPr>
            <a:r>
              <a:rPr lang="zh-CN" altLang="en-US" sz="1100">
                <a:solidFill>
                  <a:srgbClr val="000000"/>
                </a:solidFill>
              </a:rPr>
              <a:t>外部使用字体 </a:t>
            </a:r>
            <a:r>
              <a:rPr lang="en-US" altLang="zh-CN" sz="1100">
                <a:solidFill>
                  <a:srgbClr val="000000"/>
                </a:solidFill>
              </a:rPr>
              <a:t>: Arial</a:t>
            </a:r>
          </a:p>
          <a:p>
            <a:pPr marL="300038" indent="-300038" algn="r" defTabSz="801688" fontAlgn="base">
              <a:lnSpc>
                <a:spcPct val="125000"/>
              </a:lnSpc>
              <a:spcBef>
                <a:spcPct val="0"/>
              </a:spcBef>
              <a:spcAft>
                <a:spcPct val="0"/>
              </a:spcAft>
              <a:defRPr/>
            </a:pPr>
            <a:endParaRPr lang="en-US" altLang="zh-CN" sz="1100">
              <a:solidFill>
                <a:srgbClr val="000000"/>
              </a:solidFill>
            </a:endParaRPr>
          </a:p>
          <a:p>
            <a:pPr marL="300038" indent="-300038" algn="r" defTabSz="801688" fontAlgn="base">
              <a:lnSpc>
                <a:spcPct val="125000"/>
              </a:lnSpc>
              <a:spcBef>
                <a:spcPct val="0"/>
              </a:spcBef>
              <a:spcAft>
                <a:spcPct val="0"/>
              </a:spcAft>
              <a:defRPr/>
            </a:pPr>
            <a:r>
              <a:rPr lang="zh-CN" altLang="en-US" sz="1100">
                <a:solidFill>
                  <a:srgbClr val="000000"/>
                </a:solidFill>
              </a:rPr>
              <a:t>中文目录标题</a:t>
            </a:r>
            <a:r>
              <a:rPr lang="en-US" altLang="zh-CN" sz="1100">
                <a:solidFill>
                  <a:srgbClr val="000000"/>
                </a:solidFill>
              </a:rPr>
              <a:t>:35-40pt  </a:t>
            </a:r>
            <a:endParaRPr lang="zh-CN" altLang="en-US" sz="1100">
              <a:solidFill>
                <a:srgbClr val="000000"/>
              </a:solidFill>
            </a:endParaRPr>
          </a:p>
          <a:p>
            <a:pPr marL="300038" indent="-300038" algn="r" defTabSz="801688" fontAlgn="base">
              <a:lnSpc>
                <a:spcPct val="125000"/>
              </a:lnSpc>
              <a:spcBef>
                <a:spcPct val="0"/>
              </a:spcBef>
              <a:spcAft>
                <a:spcPct val="0"/>
              </a:spcAft>
              <a:defRPr/>
            </a:pPr>
            <a:r>
              <a:rPr lang="zh-CN" altLang="en-US" sz="1100">
                <a:solidFill>
                  <a:srgbClr val="000000"/>
                </a:solidFill>
              </a:rPr>
              <a:t>颜色</a:t>
            </a:r>
            <a:r>
              <a:rPr lang="en-US" altLang="zh-CN" sz="1100">
                <a:solidFill>
                  <a:srgbClr val="000000"/>
                </a:solidFill>
              </a:rPr>
              <a:t>: R153 G0 B0</a:t>
            </a:r>
          </a:p>
          <a:p>
            <a:pPr marL="300038" indent="-300038" algn="r" defTabSz="801688" fontAlgn="base">
              <a:lnSpc>
                <a:spcPct val="125000"/>
              </a:lnSpc>
              <a:spcBef>
                <a:spcPct val="0"/>
              </a:spcBef>
              <a:spcAft>
                <a:spcPct val="0"/>
              </a:spcAft>
              <a:defRPr/>
            </a:pPr>
            <a:r>
              <a:rPr lang="zh-CN" altLang="en-US" sz="1100">
                <a:solidFill>
                  <a:srgbClr val="000000"/>
                </a:solidFill>
              </a:rPr>
              <a:t>字体</a:t>
            </a:r>
            <a:r>
              <a:rPr lang="en-US" altLang="zh-CN" sz="1100">
                <a:solidFill>
                  <a:srgbClr val="000000"/>
                </a:solidFill>
              </a:rPr>
              <a:t>:</a:t>
            </a:r>
            <a:r>
              <a:rPr lang="zh-CN" altLang="en-US" sz="1100">
                <a:solidFill>
                  <a:srgbClr val="000000"/>
                </a:solidFill>
              </a:rPr>
              <a:t>黑体</a:t>
            </a:r>
          </a:p>
          <a:p>
            <a:pPr marL="300038" indent="-300038" algn="r" defTabSz="801688" fontAlgn="base">
              <a:lnSpc>
                <a:spcPct val="125000"/>
              </a:lnSpc>
              <a:spcBef>
                <a:spcPct val="0"/>
              </a:spcBef>
              <a:spcAft>
                <a:spcPct val="0"/>
              </a:spcAft>
              <a:defRPr/>
            </a:pPr>
            <a:endParaRPr lang="zh-CN" altLang="en-US" sz="1100">
              <a:solidFill>
                <a:srgbClr val="000000"/>
              </a:solidFill>
            </a:endParaRPr>
          </a:p>
          <a:p>
            <a:pPr marL="300038" indent="-300038" algn="r" defTabSz="801688" fontAlgn="base">
              <a:lnSpc>
                <a:spcPct val="125000"/>
              </a:lnSpc>
              <a:spcBef>
                <a:spcPct val="0"/>
              </a:spcBef>
              <a:spcAft>
                <a:spcPct val="0"/>
              </a:spcAft>
              <a:defRPr/>
            </a:pPr>
            <a:endParaRPr lang="zh-CN" altLang="en-US" sz="1100">
              <a:solidFill>
                <a:srgbClr val="000000"/>
              </a:solidFill>
            </a:endParaRPr>
          </a:p>
          <a:p>
            <a:pPr marL="300038" indent="-300038" algn="r" defTabSz="801688" fontAlgn="base">
              <a:lnSpc>
                <a:spcPct val="125000"/>
              </a:lnSpc>
              <a:spcBef>
                <a:spcPct val="0"/>
              </a:spcBef>
              <a:spcAft>
                <a:spcPct val="0"/>
              </a:spcAft>
              <a:defRPr/>
            </a:pPr>
            <a:r>
              <a:rPr lang="zh-CN" altLang="en-US" sz="1100">
                <a:solidFill>
                  <a:srgbClr val="000000"/>
                </a:solidFill>
              </a:rPr>
              <a:t>英文目录正文</a:t>
            </a:r>
            <a:r>
              <a:rPr lang="en-US" altLang="zh-CN" sz="1100">
                <a:solidFill>
                  <a:srgbClr val="000000"/>
                </a:solidFill>
              </a:rPr>
              <a:t>:28-30pt</a:t>
            </a:r>
          </a:p>
          <a:p>
            <a:pPr marL="300038" indent="-300038" algn="r" defTabSz="801688" fontAlgn="base">
              <a:lnSpc>
                <a:spcPct val="125000"/>
              </a:lnSpc>
              <a:spcBef>
                <a:spcPct val="0"/>
              </a:spcBef>
              <a:spcAft>
                <a:spcPct val="0"/>
              </a:spcAft>
              <a:defRPr/>
            </a:pPr>
            <a:r>
              <a:rPr lang="zh-CN" altLang="en-US" sz="1100">
                <a:solidFill>
                  <a:srgbClr val="000000"/>
                </a:solidFill>
              </a:rPr>
              <a:t>子目录 </a:t>
            </a:r>
            <a:r>
              <a:rPr lang="en-US" altLang="zh-CN" sz="1100">
                <a:solidFill>
                  <a:srgbClr val="000000"/>
                </a:solidFill>
              </a:rPr>
              <a:t>(2-5</a:t>
            </a:r>
            <a:r>
              <a:rPr lang="zh-CN" altLang="en-US" sz="1100">
                <a:solidFill>
                  <a:srgbClr val="000000"/>
                </a:solidFill>
              </a:rPr>
              <a:t>级</a:t>
            </a:r>
            <a:r>
              <a:rPr lang="en-US" altLang="zh-CN" sz="1100">
                <a:solidFill>
                  <a:srgbClr val="000000"/>
                </a:solidFill>
              </a:rPr>
              <a:t>) :20-30pt  </a:t>
            </a:r>
          </a:p>
          <a:p>
            <a:pPr marL="300038" indent="-300038" algn="r" defTabSz="801688" fontAlgn="base">
              <a:lnSpc>
                <a:spcPct val="125000"/>
              </a:lnSpc>
              <a:spcBef>
                <a:spcPct val="0"/>
              </a:spcBef>
              <a:spcAft>
                <a:spcPct val="0"/>
              </a:spcAft>
              <a:defRPr/>
            </a:pPr>
            <a:r>
              <a:rPr lang="zh-CN" altLang="en-US" sz="1100">
                <a:solidFill>
                  <a:srgbClr val="000000"/>
                </a:solidFill>
              </a:rPr>
              <a:t>颜色</a:t>
            </a:r>
            <a:r>
              <a:rPr lang="en-US" altLang="zh-CN" sz="1100">
                <a:solidFill>
                  <a:srgbClr val="000000"/>
                </a:solidFill>
              </a:rPr>
              <a:t>:</a:t>
            </a:r>
            <a:r>
              <a:rPr lang="zh-CN" altLang="en-US" sz="1100">
                <a:solidFill>
                  <a:srgbClr val="000000"/>
                </a:solidFill>
              </a:rPr>
              <a:t>黑色</a:t>
            </a:r>
          </a:p>
          <a:p>
            <a:pPr marL="300038" indent="-300038" algn="r" defTabSz="801688" fontAlgn="base">
              <a:lnSpc>
                <a:spcPct val="125000"/>
              </a:lnSpc>
              <a:spcBef>
                <a:spcPct val="0"/>
              </a:spcBef>
              <a:spcAft>
                <a:spcPct val="0"/>
              </a:spcAft>
              <a:defRPr/>
            </a:pPr>
            <a:r>
              <a:rPr lang="zh-CN" altLang="en-US" sz="1100">
                <a:solidFill>
                  <a:srgbClr val="000000"/>
                </a:solidFill>
              </a:rPr>
              <a:t>内部使用字体 </a:t>
            </a:r>
            <a:r>
              <a:rPr lang="en-US" altLang="zh-CN" sz="1100">
                <a:solidFill>
                  <a:srgbClr val="000000"/>
                </a:solidFill>
              </a:rPr>
              <a:t>:</a:t>
            </a:r>
          </a:p>
          <a:p>
            <a:pPr marL="300038" indent="-300038" algn="r" defTabSz="801688" fontAlgn="base">
              <a:lnSpc>
                <a:spcPct val="125000"/>
              </a:lnSpc>
              <a:spcBef>
                <a:spcPct val="0"/>
              </a:spcBef>
              <a:spcAft>
                <a:spcPct val="0"/>
              </a:spcAft>
              <a:defRPr/>
            </a:pPr>
            <a:r>
              <a:rPr lang="en-US" altLang="zh-CN" sz="1100">
                <a:solidFill>
                  <a:srgbClr val="000000"/>
                </a:solidFill>
              </a:rPr>
              <a:t>FrutigerNext LT Regular</a:t>
            </a:r>
          </a:p>
          <a:p>
            <a:pPr marL="300038" indent="-300038" algn="r" defTabSz="801688" fontAlgn="base">
              <a:lnSpc>
                <a:spcPct val="125000"/>
              </a:lnSpc>
              <a:spcBef>
                <a:spcPct val="0"/>
              </a:spcBef>
              <a:spcAft>
                <a:spcPct val="0"/>
              </a:spcAft>
              <a:defRPr/>
            </a:pPr>
            <a:r>
              <a:rPr lang="zh-CN" altLang="en-US" sz="1100">
                <a:solidFill>
                  <a:srgbClr val="000000"/>
                </a:solidFill>
              </a:rPr>
              <a:t>外部使用字体 </a:t>
            </a:r>
            <a:r>
              <a:rPr lang="en-US" altLang="zh-CN" sz="1100">
                <a:solidFill>
                  <a:srgbClr val="000000"/>
                </a:solidFill>
              </a:rPr>
              <a:t>: Arial</a:t>
            </a:r>
          </a:p>
          <a:p>
            <a:pPr marL="300038" indent="-300038" algn="r" defTabSz="801688" fontAlgn="base">
              <a:lnSpc>
                <a:spcPct val="125000"/>
              </a:lnSpc>
              <a:spcBef>
                <a:spcPct val="0"/>
              </a:spcBef>
              <a:spcAft>
                <a:spcPct val="0"/>
              </a:spcAft>
              <a:defRPr/>
            </a:pPr>
            <a:endParaRPr lang="en-US" altLang="zh-CN" sz="1100">
              <a:solidFill>
                <a:srgbClr val="000000"/>
              </a:solidFill>
            </a:endParaRPr>
          </a:p>
          <a:p>
            <a:pPr marL="300038" indent="-300038" algn="r" defTabSz="801688" fontAlgn="base">
              <a:lnSpc>
                <a:spcPct val="125000"/>
              </a:lnSpc>
              <a:spcBef>
                <a:spcPct val="0"/>
              </a:spcBef>
              <a:spcAft>
                <a:spcPct val="0"/>
              </a:spcAft>
              <a:defRPr/>
            </a:pPr>
            <a:r>
              <a:rPr lang="zh-CN" altLang="en-US" sz="1100">
                <a:solidFill>
                  <a:srgbClr val="000000"/>
                </a:solidFill>
              </a:rPr>
              <a:t>中文目录正文</a:t>
            </a:r>
            <a:r>
              <a:rPr lang="en-US" altLang="zh-CN" sz="1100">
                <a:solidFill>
                  <a:srgbClr val="000000"/>
                </a:solidFill>
              </a:rPr>
              <a:t>:28-30pt</a:t>
            </a:r>
          </a:p>
          <a:p>
            <a:pPr marL="300038" indent="-300038" algn="r" defTabSz="801688" fontAlgn="base">
              <a:lnSpc>
                <a:spcPct val="125000"/>
              </a:lnSpc>
              <a:spcBef>
                <a:spcPct val="0"/>
              </a:spcBef>
              <a:spcAft>
                <a:spcPct val="0"/>
              </a:spcAft>
              <a:defRPr/>
            </a:pPr>
            <a:r>
              <a:rPr lang="zh-CN" altLang="en-US" sz="1100">
                <a:solidFill>
                  <a:srgbClr val="000000"/>
                </a:solidFill>
              </a:rPr>
              <a:t>子目录</a:t>
            </a:r>
            <a:r>
              <a:rPr lang="en-US" altLang="zh-CN" sz="1100">
                <a:solidFill>
                  <a:srgbClr val="000000"/>
                </a:solidFill>
              </a:rPr>
              <a:t>(2-5</a:t>
            </a:r>
            <a:r>
              <a:rPr lang="zh-CN" altLang="en-US" sz="1100">
                <a:solidFill>
                  <a:srgbClr val="000000"/>
                </a:solidFill>
              </a:rPr>
              <a:t>级</a:t>
            </a:r>
            <a:r>
              <a:rPr lang="en-US" altLang="zh-CN" sz="1100">
                <a:solidFill>
                  <a:srgbClr val="000000"/>
                </a:solidFill>
              </a:rPr>
              <a:t>):20-30pt </a:t>
            </a:r>
            <a:endParaRPr lang="zh-CN" altLang="en-US" sz="1100">
              <a:solidFill>
                <a:srgbClr val="000000"/>
              </a:solidFill>
            </a:endParaRPr>
          </a:p>
          <a:p>
            <a:pPr marL="300038" indent="-300038" algn="r" defTabSz="801688" fontAlgn="base">
              <a:lnSpc>
                <a:spcPct val="125000"/>
              </a:lnSpc>
              <a:spcBef>
                <a:spcPct val="0"/>
              </a:spcBef>
              <a:spcAft>
                <a:spcPct val="0"/>
              </a:spcAft>
              <a:defRPr/>
            </a:pPr>
            <a:r>
              <a:rPr lang="zh-CN" altLang="en-US" sz="1100">
                <a:solidFill>
                  <a:srgbClr val="000000"/>
                </a:solidFill>
              </a:rPr>
              <a:t>颜色</a:t>
            </a:r>
            <a:r>
              <a:rPr lang="en-US" altLang="zh-CN" sz="1100">
                <a:solidFill>
                  <a:srgbClr val="000000"/>
                </a:solidFill>
              </a:rPr>
              <a:t>:</a:t>
            </a:r>
            <a:r>
              <a:rPr lang="zh-CN" altLang="en-US" sz="1100">
                <a:solidFill>
                  <a:srgbClr val="000000"/>
                </a:solidFill>
              </a:rPr>
              <a:t>黑色</a:t>
            </a:r>
          </a:p>
          <a:p>
            <a:pPr marL="300038" indent="-300038" algn="r" defTabSz="801688" fontAlgn="base">
              <a:lnSpc>
                <a:spcPct val="125000"/>
              </a:lnSpc>
              <a:spcBef>
                <a:spcPct val="0"/>
              </a:spcBef>
              <a:spcAft>
                <a:spcPct val="0"/>
              </a:spcAft>
              <a:defRPr/>
            </a:pPr>
            <a:r>
              <a:rPr lang="zh-CN" altLang="en-US" sz="1100">
                <a:solidFill>
                  <a:srgbClr val="000000"/>
                </a:solidFill>
              </a:rPr>
              <a:t>字体</a:t>
            </a:r>
            <a:r>
              <a:rPr lang="en-US" altLang="zh-CN" sz="1100">
                <a:solidFill>
                  <a:srgbClr val="000000"/>
                </a:solidFill>
              </a:rPr>
              <a:t>:</a:t>
            </a:r>
            <a:r>
              <a:rPr lang="zh-CN" altLang="en-US" sz="1100">
                <a:solidFill>
                  <a:srgbClr val="000000"/>
                </a:solidFill>
              </a:rPr>
              <a:t>细黑体 </a:t>
            </a:r>
          </a:p>
          <a:p>
            <a:pPr marL="300038" indent="-300038" algn="r" defTabSz="801688" fontAlgn="base">
              <a:lnSpc>
                <a:spcPct val="125000"/>
              </a:lnSpc>
              <a:spcBef>
                <a:spcPct val="0"/>
              </a:spcBef>
              <a:spcAft>
                <a:spcPct val="0"/>
              </a:spcAft>
              <a:defRPr/>
            </a:pPr>
            <a:endParaRPr lang="zh-CN" altLang="en-US" sz="1100">
              <a:solidFill>
                <a:srgbClr val="000000"/>
              </a:solidFill>
            </a:endParaRPr>
          </a:p>
          <a:p>
            <a:pPr marL="300038" indent="-300038" algn="r" defTabSz="801688" fontAlgn="base">
              <a:lnSpc>
                <a:spcPct val="125000"/>
              </a:lnSpc>
              <a:spcBef>
                <a:spcPct val="0"/>
              </a:spcBef>
              <a:spcAft>
                <a:spcPct val="0"/>
              </a:spcAft>
              <a:defRPr/>
            </a:pPr>
            <a:endParaRPr lang="zh-CN" altLang="en-US" sz="1100">
              <a:solidFill>
                <a:srgbClr val="000000"/>
              </a:solidFill>
            </a:endParaRPr>
          </a:p>
          <a:p>
            <a:pPr marL="300038" indent="-300038" algn="r" defTabSz="801688" fontAlgn="base">
              <a:lnSpc>
                <a:spcPct val="125000"/>
              </a:lnSpc>
              <a:spcBef>
                <a:spcPct val="0"/>
              </a:spcBef>
              <a:spcAft>
                <a:spcPct val="0"/>
              </a:spcAft>
              <a:defRPr/>
            </a:pPr>
            <a:endParaRPr lang="en-US" altLang="zh-CN" sz="1100">
              <a:solidFill>
                <a:srgbClr val="000000"/>
              </a:solidFill>
            </a:endParaRPr>
          </a:p>
          <a:p>
            <a:pPr marL="300038" indent="-300038" algn="r" defTabSz="801688" fontAlgn="base">
              <a:lnSpc>
                <a:spcPct val="125000"/>
              </a:lnSpc>
              <a:spcBef>
                <a:spcPct val="0"/>
              </a:spcBef>
              <a:spcAft>
                <a:spcPct val="0"/>
              </a:spcAft>
              <a:defRPr/>
            </a:pPr>
            <a:endParaRPr lang="en-US" altLang="zh-CN" sz="1100">
              <a:solidFill>
                <a:srgbClr val="000000"/>
              </a:solidFill>
            </a:endParaRPr>
          </a:p>
          <a:p>
            <a:pPr marL="300038" indent="-300038" algn="r" defTabSz="801688" fontAlgn="base">
              <a:lnSpc>
                <a:spcPct val="125000"/>
              </a:lnSpc>
              <a:spcBef>
                <a:spcPct val="0"/>
              </a:spcBef>
              <a:spcAft>
                <a:spcPct val="0"/>
              </a:spcAft>
              <a:defRPr/>
            </a:pPr>
            <a:endParaRPr lang="zh-CN" altLang="en-US" sz="1100">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Arial" charset="0"/>
          <a:ea typeface="黑体" pitchFamily="2" charset="-122"/>
        </a:defRPr>
      </a:lvl2pPr>
      <a:lvl3pPr algn="l" defTabSz="801688" rtl="0" eaLnBrk="0" fontAlgn="base" hangingPunct="0">
        <a:spcBef>
          <a:spcPct val="0"/>
        </a:spcBef>
        <a:spcAft>
          <a:spcPct val="0"/>
        </a:spcAft>
        <a:defRPr sz="3500">
          <a:solidFill>
            <a:srgbClr val="990000"/>
          </a:solidFill>
          <a:latin typeface="Arial" charset="0"/>
          <a:ea typeface="黑体" pitchFamily="2" charset="-122"/>
        </a:defRPr>
      </a:lvl3pPr>
      <a:lvl4pPr algn="l" defTabSz="801688" rtl="0" eaLnBrk="0" fontAlgn="base" hangingPunct="0">
        <a:spcBef>
          <a:spcPct val="0"/>
        </a:spcBef>
        <a:spcAft>
          <a:spcPct val="0"/>
        </a:spcAft>
        <a:defRPr sz="3500">
          <a:solidFill>
            <a:srgbClr val="990000"/>
          </a:solidFill>
          <a:latin typeface="Arial" charset="0"/>
          <a:ea typeface="黑体" pitchFamily="2" charset="-122"/>
        </a:defRPr>
      </a:lvl4pPr>
      <a:lvl5pPr algn="l" defTabSz="801688" rtl="0" eaLnBrk="0" fontAlgn="base" hangingPunct="0">
        <a:spcBef>
          <a:spcPct val="0"/>
        </a:spcBef>
        <a:spcAft>
          <a:spcPct val="0"/>
        </a:spcAft>
        <a:defRPr sz="3500">
          <a:solidFill>
            <a:srgbClr val="990000"/>
          </a:solidFill>
          <a:latin typeface="Arial" charset="0"/>
          <a:ea typeface="黑体" pitchFamily="2" charset="-122"/>
        </a:defRPr>
      </a:lvl5pPr>
      <a:lvl6pPr marL="457200" algn="l" defTabSz="801688" rtl="0" fontAlgn="base">
        <a:spcBef>
          <a:spcPct val="0"/>
        </a:spcBef>
        <a:spcAft>
          <a:spcPct val="0"/>
        </a:spcAft>
        <a:defRPr sz="3500">
          <a:solidFill>
            <a:srgbClr val="990000"/>
          </a:solidFill>
          <a:latin typeface="Arial" charset="0"/>
          <a:ea typeface="黑体" pitchFamily="2" charset="-122"/>
        </a:defRPr>
      </a:lvl6pPr>
      <a:lvl7pPr marL="914400" algn="l" defTabSz="801688" rtl="0" fontAlgn="base">
        <a:spcBef>
          <a:spcPct val="0"/>
        </a:spcBef>
        <a:spcAft>
          <a:spcPct val="0"/>
        </a:spcAft>
        <a:defRPr sz="3500">
          <a:solidFill>
            <a:srgbClr val="990000"/>
          </a:solidFill>
          <a:latin typeface="Arial" charset="0"/>
          <a:ea typeface="黑体" pitchFamily="2" charset="-122"/>
        </a:defRPr>
      </a:lvl7pPr>
      <a:lvl8pPr marL="1371600" algn="l" defTabSz="801688" rtl="0" fontAlgn="base">
        <a:spcBef>
          <a:spcPct val="0"/>
        </a:spcBef>
        <a:spcAft>
          <a:spcPct val="0"/>
        </a:spcAft>
        <a:defRPr sz="3500">
          <a:solidFill>
            <a:srgbClr val="990000"/>
          </a:solidFill>
          <a:latin typeface="Arial" charset="0"/>
          <a:ea typeface="黑体" pitchFamily="2" charset="-122"/>
        </a:defRPr>
      </a:lvl8pPr>
      <a:lvl9pPr marL="1828800" algn="l" defTabSz="801688" rtl="0" fontAlgn="base">
        <a:spcBef>
          <a:spcPct val="0"/>
        </a:spcBef>
        <a:spcAft>
          <a:spcPct val="0"/>
        </a:spcAft>
        <a:defRPr sz="3500">
          <a:solidFill>
            <a:srgbClr val="990000"/>
          </a:solidFill>
          <a:latin typeface="Arial"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har char="•"/>
        <a:defRPr sz="26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SzPct val="50000"/>
        <a:buFont typeface="Wingdings" pitchFamily="2" charset="2"/>
        <a:buChar char="p"/>
        <a:defRPr sz="2400">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2200">
          <a:solidFill>
            <a:schemeClr val="tx1"/>
          </a:solidFill>
          <a:latin typeface="+mn-lt"/>
          <a:ea typeface="+mn-ea"/>
        </a:defRPr>
      </a:lvl3pPr>
      <a:lvl4pPr marL="1401763" indent="-200025" algn="l" defTabSz="801688" rtl="0" eaLnBrk="0" fontAlgn="base" hangingPunct="0">
        <a:lnSpc>
          <a:spcPct val="140000"/>
        </a:lnSpc>
        <a:spcBef>
          <a:spcPct val="0"/>
        </a:spcBef>
        <a:spcAft>
          <a:spcPct val="0"/>
        </a:spcAft>
        <a:buFont typeface="Arial" charset="0"/>
        <a:buChar char="–"/>
        <a:defRPr sz="2000">
          <a:solidFill>
            <a:schemeClr val="tx1"/>
          </a:solidFill>
          <a:latin typeface="+mn-lt"/>
          <a:ea typeface="+mn-ea"/>
        </a:defRPr>
      </a:lvl4pPr>
      <a:lvl5pPr marL="1803400" indent="-201613" algn="l" defTabSz="801688" rtl="0" eaLnBrk="0" fontAlgn="base" hangingPunct="0">
        <a:lnSpc>
          <a:spcPct val="140000"/>
        </a:lnSpc>
        <a:spcBef>
          <a:spcPct val="0"/>
        </a:spcBef>
        <a:spcAft>
          <a:spcPct val="0"/>
        </a:spcAft>
        <a:buFont typeface="Arial" charset="0"/>
        <a:buChar char="~"/>
        <a:defRPr>
          <a:solidFill>
            <a:schemeClr val="tx1"/>
          </a:solidFill>
          <a:latin typeface="+mn-lt"/>
          <a:ea typeface="+mn-ea"/>
        </a:defRPr>
      </a:lvl5pPr>
      <a:lvl6pPr marL="22606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6pPr>
      <a:lvl7pPr marL="27178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7pPr>
      <a:lvl8pPr marL="31750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8pPr>
      <a:lvl9pPr marL="36322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754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09600" y="1646238"/>
            <a:ext cx="7543800" cy="4125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Picture 22" descr="dd"/>
          <p:cNvPicPr>
            <a:picLocks noChangeAspect="1" noChangeArrowheads="1"/>
          </p:cNvPicPr>
          <p:nvPr/>
        </p:nvPicPr>
        <p:blipFill>
          <a:blip r:embed="rId14" cstate="print"/>
          <a:srcRect/>
          <a:stretch>
            <a:fillRect/>
          </a:stretch>
        </p:blipFill>
        <p:spPr bwMode="auto">
          <a:xfrm>
            <a:off x="0" y="6221413"/>
            <a:ext cx="9150350" cy="636587"/>
          </a:xfrm>
          <a:prstGeom prst="rect">
            <a:avLst/>
          </a:prstGeom>
          <a:noFill/>
          <a:ln w="9525">
            <a:noFill/>
            <a:miter lim="800000"/>
            <a:headEnd/>
            <a:tailEnd/>
          </a:ln>
        </p:spPr>
      </p:pic>
      <p:sp>
        <p:nvSpPr>
          <p:cNvPr id="1047" name="Text Box 23"/>
          <p:cNvSpPr txBox="1">
            <a:spLocks noChangeArrowheads="1"/>
          </p:cNvSpPr>
          <p:nvPr/>
        </p:nvSpPr>
        <p:spPr bwMode="auto">
          <a:xfrm>
            <a:off x="652463" y="6426200"/>
            <a:ext cx="2749550" cy="261938"/>
          </a:xfrm>
          <a:prstGeom prst="rect">
            <a:avLst/>
          </a:prstGeom>
          <a:noFill/>
          <a:ln w="9525">
            <a:noFill/>
            <a:miter lim="800000"/>
            <a:headEnd/>
            <a:tailEnd/>
          </a:ln>
        </p:spPr>
        <p:txBody>
          <a:bodyPr wrap="none" lIns="78331" tIns="39166" rIns="78331" bIns="39166">
            <a:spAutoFit/>
          </a:bodyPr>
          <a:lstStyle/>
          <a:p>
            <a:pPr defTabSz="784225" eaLnBrk="0" fontAlgn="base" hangingPunct="0">
              <a:spcBef>
                <a:spcPct val="0"/>
              </a:spcBef>
              <a:spcAft>
                <a:spcPct val="0"/>
              </a:spcAft>
              <a:defRPr/>
            </a:pPr>
            <a:r>
              <a:rPr lang="en-US" altLang="zh-CN" sz="1200">
                <a:solidFill>
                  <a:srgbClr val="2D2015"/>
                </a:solidFill>
                <a:ea typeface="MS PGothic" pitchFamily="34" charset="-128"/>
              </a:rPr>
              <a:t>HUAWEI TECHNOLOGIES CO., LTD.</a:t>
            </a:r>
            <a:endParaRPr lang="en-US" altLang="zh-CN" sz="2100">
              <a:solidFill>
                <a:srgbClr val="2D2015"/>
              </a:solidFill>
              <a:ea typeface="MS PGothic" pitchFamily="34" charset="-128"/>
            </a:endParaRPr>
          </a:p>
        </p:txBody>
      </p:sp>
      <p:pic>
        <p:nvPicPr>
          <p:cNvPr id="1030" name="Picture 24" descr="8"/>
          <p:cNvPicPr>
            <a:picLocks noChangeAspect="1" noChangeArrowheads="1"/>
          </p:cNvPicPr>
          <p:nvPr/>
        </p:nvPicPr>
        <p:blipFill>
          <a:blip r:embed="rId15" cstate="print"/>
          <a:srcRect/>
          <a:stretch>
            <a:fillRect/>
          </a:stretch>
        </p:blipFill>
        <p:spPr bwMode="auto">
          <a:xfrm>
            <a:off x="7508875" y="6400800"/>
            <a:ext cx="1311275" cy="311150"/>
          </a:xfrm>
          <a:prstGeom prst="rect">
            <a:avLst/>
          </a:prstGeom>
          <a:noFill/>
          <a:ln w="9525">
            <a:noFill/>
            <a:miter lim="800000"/>
            <a:headEnd/>
            <a:tailEnd/>
          </a:ln>
        </p:spPr>
      </p:pic>
      <p:sp>
        <p:nvSpPr>
          <p:cNvPr id="1049" name="Rectangle 25"/>
          <p:cNvSpPr>
            <a:spLocks noGrp="1" noChangeArrowheads="1"/>
          </p:cNvSpPr>
          <p:nvPr>
            <p:ph type="dt" sz="half" idx="2"/>
          </p:nvPr>
        </p:nvSpPr>
        <p:spPr bwMode="auto">
          <a:xfrm>
            <a:off x="6361113" y="6477000"/>
            <a:ext cx="2097087"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a:solidFill>
                  <a:schemeClr val="bg2"/>
                </a:solidFill>
                <a:ea typeface="MS PGothic" pitchFamily="34" charset="-128"/>
              </a:defRPr>
            </a:lvl1pPr>
          </a:lstStyle>
          <a:p>
            <a:pPr fontAlgn="base">
              <a:spcBef>
                <a:spcPct val="0"/>
              </a:spcBef>
              <a:spcAft>
                <a:spcPct val="0"/>
              </a:spcAft>
            </a:pPr>
            <a:r>
              <a:rPr lang="de-DE" altLang="zh-CN">
                <a:solidFill>
                  <a:srgbClr val="2D2015"/>
                </a:solidFill>
              </a:rPr>
              <a:t>Page </a:t>
            </a:r>
            <a:fld id="{998E68F8-B702-4B07-9630-5540277867B1}" type="slidenum">
              <a:rPr lang="de-DE" altLang="zh-CN">
                <a:solidFill>
                  <a:srgbClr val="2D2015"/>
                </a:solidFill>
              </a:rPr>
              <a:pPr fontAlgn="base">
                <a:spcBef>
                  <a:spcPct val="0"/>
                </a:spcBef>
                <a:spcAft>
                  <a:spcPct val="0"/>
                </a:spcAft>
              </a:pPr>
              <a:t>‹#›</a:t>
            </a:fld>
            <a:endParaRPr lang="en-GB" altLang="zh-CN">
              <a:solidFill>
                <a:srgbClr val="2D2015"/>
              </a:solidFill>
            </a:endParaRPr>
          </a:p>
        </p:txBody>
      </p:sp>
      <p:sp>
        <p:nvSpPr>
          <p:cNvPr id="1050" name="Rectangle 26"/>
          <p:cNvSpPr>
            <a:spLocks noChangeArrowheads="1"/>
          </p:cNvSpPr>
          <p:nvPr/>
        </p:nvSpPr>
        <p:spPr bwMode="auto">
          <a:xfrm>
            <a:off x="3892550" y="6423025"/>
            <a:ext cx="1546225" cy="261938"/>
          </a:xfrm>
          <a:prstGeom prst="rect">
            <a:avLst/>
          </a:prstGeom>
          <a:noFill/>
          <a:ln w="9525" algn="ctr">
            <a:noFill/>
            <a:miter lim="800000"/>
            <a:headEnd/>
            <a:tailEnd/>
          </a:ln>
          <a:effectLst/>
        </p:spPr>
        <p:txBody>
          <a:bodyPr wrap="none" lIns="78298" tIns="39148" rIns="78298" bIns="39148">
            <a:spAutoFit/>
          </a:bodyPr>
          <a:lstStyle/>
          <a:p>
            <a:pPr defTabSz="784225" eaLnBrk="0" fontAlgn="base" hangingPunct="0">
              <a:spcBef>
                <a:spcPct val="0"/>
              </a:spcBef>
              <a:spcAft>
                <a:spcPct val="0"/>
              </a:spcAft>
              <a:defRPr/>
            </a:pPr>
            <a:r>
              <a:rPr lang="en-US" altLang="zh-CN" sz="1200">
                <a:solidFill>
                  <a:srgbClr val="2D2015"/>
                </a:solidFill>
                <a:ea typeface="MS PGothic" pitchFamily="34" charset="-128"/>
              </a:rPr>
              <a:t>Huawei Confidential </a:t>
            </a:r>
          </a:p>
        </p:txBody>
      </p:sp>
      <p:sp>
        <p:nvSpPr>
          <p:cNvPr id="1190" name="Rectangle 166"/>
          <p:cNvSpPr>
            <a:spLocks noChangeArrowheads="1"/>
          </p:cNvSpPr>
          <p:nvPr/>
        </p:nvSpPr>
        <p:spPr bwMode="auto">
          <a:xfrm>
            <a:off x="9269413" y="3429000"/>
            <a:ext cx="919162" cy="3490913"/>
          </a:xfrm>
          <a:prstGeom prst="rect">
            <a:avLst/>
          </a:prstGeom>
          <a:solidFill>
            <a:srgbClr val="FFFFFF"/>
          </a:solidFill>
          <a:ln w="9525" algn="ctr">
            <a:noFill/>
            <a:miter lim="800000"/>
            <a:headEnd/>
            <a:tailEnd/>
          </a:ln>
          <a:effectLst/>
        </p:spPr>
        <p:txBody>
          <a:bodyPr lIns="91425" tIns="45712" rIns="91425" bIns="45712" anchor="ctr">
            <a:spAutoFit/>
          </a:bodyPr>
          <a:lstStyle/>
          <a:p>
            <a:pPr fontAlgn="base">
              <a:spcBef>
                <a:spcPct val="0"/>
              </a:spcBef>
              <a:spcAft>
                <a:spcPct val="0"/>
              </a:spcAft>
            </a:pPr>
            <a:endParaRPr lang="zh-CN" altLang="en-US">
              <a:solidFill>
                <a:srgbClr val="B2B2B2"/>
              </a:solidFill>
              <a:ea typeface="宋体" pitchFamily="2" charset="-122"/>
            </a:endParaRPr>
          </a:p>
        </p:txBody>
      </p:sp>
      <p:grpSp>
        <p:nvGrpSpPr>
          <p:cNvPr id="2" name="Group 169"/>
          <p:cNvGrpSpPr>
            <a:grpSpLocks/>
          </p:cNvGrpSpPr>
          <p:nvPr/>
        </p:nvGrpSpPr>
        <p:grpSpPr bwMode="auto">
          <a:xfrm>
            <a:off x="9355138" y="3789363"/>
            <a:ext cx="739775" cy="182562"/>
            <a:chOff x="5893" y="2387"/>
            <a:chExt cx="466" cy="115"/>
          </a:xfrm>
        </p:grpSpPr>
        <p:sp>
          <p:nvSpPr>
            <p:cNvPr id="1194" name="Rectangle 170"/>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195" name="Rectangle 171"/>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196" name="Rectangle 172"/>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197" name="Rectangle 173"/>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3" name="Group 174"/>
          <p:cNvGrpSpPr>
            <a:grpSpLocks/>
          </p:cNvGrpSpPr>
          <p:nvPr/>
        </p:nvGrpSpPr>
        <p:grpSpPr bwMode="auto">
          <a:xfrm>
            <a:off x="9355138" y="4005263"/>
            <a:ext cx="739775" cy="182562"/>
            <a:chOff x="5893" y="2523"/>
            <a:chExt cx="466" cy="115"/>
          </a:xfrm>
        </p:grpSpPr>
        <p:sp>
          <p:nvSpPr>
            <p:cNvPr id="1199" name="Rectangle 175"/>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00" name="Rectangle 176"/>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01" name="Rectangle 177"/>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02" name="Rectangle 178"/>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4" name="Group 179"/>
          <p:cNvGrpSpPr>
            <a:grpSpLocks/>
          </p:cNvGrpSpPr>
          <p:nvPr/>
        </p:nvGrpSpPr>
        <p:grpSpPr bwMode="auto">
          <a:xfrm>
            <a:off x="9355138" y="4221163"/>
            <a:ext cx="739775" cy="182562"/>
            <a:chOff x="5893" y="2659"/>
            <a:chExt cx="466" cy="115"/>
          </a:xfrm>
        </p:grpSpPr>
        <p:sp>
          <p:nvSpPr>
            <p:cNvPr id="1204" name="Rectangle 180"/>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05" name="Rectangle 181"/>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06" name="Rectangle 182"/>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07" name="Rectangle 183"/>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5" name="Group 184"/>
          <p:cNvGrpSpPr>
            <a:grpSpLocks/>
          </p:cNvGrpSpPr>
          <p:nvPr/>
        </p:nvGrpSpPr>
        <p:grpSpPr bwMode="auto">
          <a:xfrm>
            <a:off x="9355138" y="3573463"/>
            <a:ext cx="739775" cy="188912"/>
            <a:chOff x="5893" y="2251"/>
            <a:chExt cx="466" cy="119"/>
          </a:xfrm>
        </p:grpSpPr>
        <p:sp>
          <p:nvSpPr>
            <p:cNvPr id="1209" name="Rectangle 185"/>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10" name="Rectangle 186"/>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11" name="Rectangle 187"/>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12" name="Rectangle 188"/>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6" name="Group 189"/>
          <p:cNvGrpSpPr>
            <a:grpSpLocks/>
          </p:cNvGrpSpPr>
          <p:nvPr/>
        </p:nvGrpSpPr>
        <p:grpSpPr bwMode="auto">
          <a:xfrm>
            <a:off x="9355138" y="4581525"/>
            <a:ext cx="739775" cy="182563"/>
            <a:chOff x="5893" y="2886"/>
            <a:chExt cx="466" cy="115"/>
          </a:xfrm>
        </p:grpSpPr>
        <p:sp>
          <p:nvSpPr>
            <p:cNvPr id="1214" name="Rectangle 190"/>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15" name="Rectangle 191"/>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16" name="Rectangle 192"/>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17" name="Rectangle 193"/>
            <p:cNvSpPr>
              <a:spLocks noChangeArrowheads="1"/>
            </p:cNvSpPr>
            <p:nvPr userDrawn="1"/>
          </p:nvSpPr>
          <p:spPr bwMode="auto">
            <a:xfrm flipV="1">
              <a:off x="5893" y="2886"/>
              <a:ext cx="117" cy="115"/>
            </a:xfrm>
            <a:prstGeom prst="rect">
              <a:avLst/>
            </a:prstGeom>
            <a:solidFill>
              <a:srgbClr val="9900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7" name="Group 194"/>
          <p:cNvGrpSpPr>
            <a:grpSpLocks/>
          </p:cNvGrpSpPr>
          <p:nvPr/>
        </p:nvGrpSpPr>
        <p:grpSpPr bwMode="auto">
          <a:xfrm>
            <a:off x="9355138" y="4797425"/>
            <a:ext cx="739775" cy="182563"/>
            <a:chOff x="5893" y="3022"/>
            <a:chExt cx="466" cy="115"/>
          </a:xfrm>
        </p:grpSpPr>
        <p:sp>
          <p:nvSpPr>
            <p:cNvPr id="1219" name="Rectangle 195"/>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20" name="Rectangle 196"/>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21" name="Rectangle 197"/>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22" name="Rectangle 198"/>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8" name="Group 199"/>
          <p:cNvGrpSpPr>
            <a:grpSpLocks/>
          </p:cNvGrpSpPr>
          <p:nvPr/>
        </p:nvGrpSpPr>
        <p:grpSpPr bwMode="auto">
          <a:xfrm>
            <a:off x="9355138" y="5013325"/>
            <a:ext cx="739775" cy="182563"/>
            <a:chOff x="5893" y="3158"/>
            <a:chExt cx="466" cy="115"/>
          </a:xfrm>
        </p:grpSpPr>
        <p:sp>
          <p:nvSpPr>
            <p:cNvPr id="1224" name="Rectangle 200"/>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25" name="Rectangle 201"/>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26" name="Rectangle 202"/>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27" name="Rectangle 203"/>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9" name="Group 204"/>
          <p:cNvGrpSpPr>
            <a:grpSpLocks/>
          </p:cNvGrpSpPr>
          <p:nvPr/>
        </p:nvGrpSpPr>
        <p:grpSpPr bwMode="auto">
          <a:xfrm>
            <a:off x="9355138" y="5373688"/>
            <a:ext cx="739775" cy="182562"/>
            <a:chOff x="5893" y="3385"/>
            <a:chExt cx="466" cy="115"/>
          </a:xfrm>
        </p:grpSpPr>
        <p:sp>
          <p:nvSpPr>
            <p:cNvPr id="1229" name="Rectangle 205"/>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30" name="Rectangle 206"/>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31" name="Rectangle 207"/>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32" name="Rectangle 208"/>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10" name="Group 209"/>
          <p:cNvGrpSpPr>
            <a:grpSpLocks/>
          </p:cNvGrpSpPr>
          <p:nvPr/>
        </p:nvGrpSpPr>
        <p:grpSpPr bwMode="auto">
          <a:xfrm>
            <a:off x="9355138" y="5589588"/>
            <a:ext cx="739775" cy="182562"/>
            <a:chOff x="5893" y="3521"/>
            <a:chExt cx="466" cy="115"/>
          </a:xfrm>
        </p:grpSpPr>
        <p:sp>
          <p:nvSpPr>
            <p:cNvPr id="1234" name="Rectangle 210"/>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35" name="Rectangle 211"/>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36" name="Rectangle 212"/>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37" name="Rectangle 213"/>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11" name="Group 214"/>
          <p:cNvGrpSpPr>
            <a:grpSpLocks/>
          </p:cNvGrpSpPr>
          <p:nvPr/>
        </p:nvGrpSpPr>
        <p:grpSpPr bwMode="auto">
          <a:xfrm>
            <a:off x="9355138" y="5805488"/>
            <a:ext cx="739775" cy="182562"/>
            <a:chOff x="5893" y="3657"/>
            <a:chExt cx="466" cy="115"/>
          </a:xfrm>
        </p:grpSpPr>
        <p:sp>
          <p:nvSpPr>
            <p:cNvPr id="1239" name="Rectangle 215"/>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40" name="Rectangle 216"/>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41" name="Rectangle 217"/>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42" name="Rectangle 218"/>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12" name="Group 219"/>
          <p:cNvGrpSpPr>
            <a:grpSpLocks/>
          </p:cNvGrpSpPr>
          <p:nvPr/>
        </p:nvGrpSpPr>
        <p:grpSpPr bwMode="auto">
          <a:xfrm>
            <a:off x="9355138" y="6165850"/>
            <a:ext cx="739775" cy="182563"/>
            <a:chOff x="5893" y="3884"/>
            <a:chExt cx="466" cy="115"/>
          </a:xfrm>
        </p:grpSpPr>
        <p:sp>
          <p:nvSpPr>
            <p:cNvPr id="1244" name="Rectangle 220"/>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45" name="Rectangle 221"/>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46" name="Rectangle 222"/>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47" name="Rectangle 223"/>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13" name="Group 224"/>
          <p:cNvGrpSpPr>
            <a:grpSpLocks/>
          </p:cNvGrpSpPr>
          <p:nvPr/>
        </p:nvGrpSpPr>
        <p:grpSpPr bwMode="auto">
          <a:xfrm>
            <a:off x="9355138" y="6391275"/>
            <a:ext cx="739775" cy="182563"/>
            <a:chOff x="5893" y="4026"/>
            <a:chExt cx="466" cy="115"/>
          </a:xfrm>
        </p:grpSpPr>
        <p:sp>
          <p:nvSpPr>
            <p:cNvPr id="1249" name="Rectangle 225"/>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50" name="Rectangle 226"/>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51" name="Rectangle 227"/>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52" name="Rectangle 228"/>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14" name="Group 229"/>
          <p:cNvGrpSpPr>
            <a:grpSpLocks/>
          </p:cNvGrpSpPr>
          <p:nvPr/>
        </p:nvGrpSpPr>
        <p:grpSpPr bwMode="auto">
          <a:xfrm>
            <a:off x="9355138" y="6615113"/>
            <a:ext cx="739775" cy="182562"/>
            <a:chOff x="5893" y="4167"/>
            <a:chExt cx="466" cy="115"/>
          </a:xfrm>
        </p:grpSpPr>
        <p:sp>
          <p:nvSpPr>
            <p:cNvPr id="1254" name="Rectangle 230"/>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55" name="Rectangle 231"/>
            <p:cNvSpPr>
              <a:spLocks noChangeArrowheads="1"/>
            </p:cNvSpPr>
            <p:nvPr userDrawn="1"/>
          </p:nvSpPr>
          <p:spPr bwMode="auto">
            <a:xfrm flipV="1">
              <a:off x="6126" y="4167"/>
              <a:ext cx="116" cy="115"/>
            </a:xfrm>
            <a:prstGeom prst="rect">
              <a:avLst/>
            </a:prstGeom>
            <a:solidFill>
              <a:srgbClr val="CCFF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56" name="Rectangle 232"/>
            <p:cNvSpPr>
              <a:spLocks noChangeArrowheads="1"/>
            </p:cNvSpPr>
            <p:nvPr userDrawn="1"/>
          </p:nvSpPr>
          <p:spPr bwMode="auto">
            <a:xfrm flipV="1">
              <a:off x="6242" y="4167"/>
              <a:ext cx="117" cy="115"/>
            </a:xfrm>
            <a:prstGeom prst="rect">
              <a:avLst/>
            </a:prstGeom>
            <a:solidFill>
              <a:srgbClr val="99CCCC"/>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57" name="Rectangle 233"/>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sp>
        <p:nvSpPr>
          <p:cNvPr id="1262" name="Rectangle 238"/>
          <p:cNvSpPr>
            <a:spLocks noChangeArrowheads="1"/>
          </p:cNvSpPr>
          <p:nvPr/>
        </p:nvSpPr>
        <p:spPr bwMode="auto">
          <a:xfrm>
            <a:off x="-1844675" y="527050"/>
            <a:ext cx="1844675" cy="4198938"/>
          </a:xfrm>
          <a:prstGeom prst="rect">
            <a:avLst/>
          </a:prstGeom>
          <a:noFill/>
          <a:ln w="9525">
            <a:noFill/>
            <a:miter lim="800000"/>
            <a:headEnd/>
            <a:tailEnd/>
          </a:ln>
          <a:effectLst/>
        </p:spPr>
        <p:txBody>
          <a:bodyPr lIns="78331" tIns="39166" rIns="78331" bIns="39166"/>
          <a:lstStyle/>
          <a:p>
            <a:pPr marL="342900" indent="-342900" algn="r" fontAlgn="base">
              <a:lnSpc>
                <a:spcPct val="85000"/>
              </a:lnSpc>
              <a:spcBef>
                <a:spcPct val="20000"/>
              </a:spcBef>
              <a:spcAft>
                <a:spcPct val="0"/>
              </a:spcAft>
              <a:buClr>
                <a:srgbClr val="B2B2B2"/>
              </a:buClr>
              <a:defRPr/>
            </a:pPr>
            <a:r>
              <a:rPr lang="en-US" sz="1000" noProof="1">
                <a:solidFill>
                  <a:srgbClr val="FFFFFF"/>
                </a:solidFill>
              </a:rPr>
              <a:t>Slide title</a:t>
            </a:r>
            <a:r>
              <a:rPr lang="en-US" altLang="zh-CN" sz="1000" b="1">
                <a:solidFill>
                  <a:srgbClr val="2D2015"/>
                </a:solidFill>
                <a:ea typeface="宋体" pitchFamily="2" charset="-122"/>
              </a:rPr>
              <a:t> </a:t>
            </a:r>
            <a:r>
              <a:rPr lang="en-US" altLang="zh-CN" sz="1000">
                <a:solidFill>
                  <a:srgbClr val="FFFFFF"/>
                </a:solidFill>
                <a:ea typeface="宋体" pitchFamily="2" charset="-122"/>
              </a:rPr>
              <a:t>:32-35pt  </a:t>
            </a:r>
            <a:endParaRPr lang="zh-CN" altLang="en-US"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r>
              <a:rPr lang="en-US" altLang="zh-CN" sz="1000">
                <a:solidFill>
                  <a:srgbClr val="FFFFFF"/>
                </a:solidFill>
                <a:ea typeface="宋体" pitchFamily="2" charset="-122"/>
              </a:rPr>
              <a:t>Color: R153 G0 B0</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Corporate Font :</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FrutigerNext LT Medium</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Font to be used by customers and </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partners : </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Arial</a:t>
            </a:r>
            <a:endParaRPr lang="en-US" altLang="zh-CN"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en-US" altLang="zh-CN"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zh-CN" altLang="en-US"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zh-CN" altLang="en-US"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r>
              <a:rPr lang="zh-CN" altLang="zh-CN" sz="1000">
                <a:solidFill>
                  <a:srgbClr val="FFFFFF"/>
                </a:solidFill>
                <a:ea typeface="宋体" pitchFamily="2" charset="-122"/>
              </a:rPr>
              <a:t>Slide </a:t>
            </a:r>
            <a:r>
              <a:rPr lang="zh-CN" altLang="en-US" sz="1000">
                <a:solidFill>
                  <a:srgbClr val="FFFFFF"/>
                </a:solidFill>
                <a:ea typeface="宋体" pitchFamily="2" charset="-122"/>
              </a:rPr>
              <a:t>t</a:t>
            </a:r>
            <a:r>
              <a:rPr lang="en-US" altLang="zh-CN" sz="1000">
                <a:solidFill>
                  <a:srgbClr val="FFFFFF"/>
                </a:solidFill>
                <a:ea typeface="宋体" pitchFamily="2" charset="-122"/>
              </a:rPr>
              <a:t>ext</a:t>
            </a:r>
            <a:r>
              <a:rPr lang="zh-CN" altLang="zh-CN" sz="1000">
                <a:solidFill>
                  <a:srgbClr val="FFFFFF"/>
                </a:solidFill>
                <a:ea typeface="宋体" pitchFamily="2" charset="-122"/>
              </a:rPr>
              <a:t> </a:t>
            </a:r>
            <a:r>
              <a:rPr lang="en-US" altLang="zh-CN" sz="1000">
                <a:solidFill>
                  <a:srgbClr val="FFFFFF"/>
                </a:solidFill>
                <a:ea typeface="宋体" pitchFamily="2" charset="-122"/>
              </a:rPr>
              <a:t>:20-22pt</a:t>
            </a:r>
          </a:p>
          <a:p>
            <a:pPr marL="342900" indent="-342900" algn="r" eaLnBrk="0" fontAlgn="base" hangingPunct="0">
              <a:lnSpc>
                <a:spcPct val="85000"/>
              </a:lnSpc>
              <a:spcBef>
                <a:spcPct val="20000"/>
              </a:spcBef>
              <a:spcAft>
                <a:spcPct val="0"/>
              </a:spcAft>
              <a:buClr>
                <a:srgbClr val="FFFFFF"/>
              </a:buClr>
              <a:buFont typeface="Times New Roman" pitchFamily="18" charset="0"/>
              <a:buNone/>
              <a:defRPr/>
            </a:pPr>
            <a:r>
              <a:rPr lang="en-US" sz="1000" noProof="1">
                <a:solidFill>
                  <a:srgbClr val="FFFFFF"/>
                </a:solidFill>
              </a:rPr>
              <a:t>Bullets level 2-5</a:t>
            </a:r>
            <a:r>
              <a:rPr lang="en-US" altLang="zh-CN" sz="1000">
                <a:solidFill>
                  <a:srgbClr val="FFFFFF"/>
                </a:solidFill>
                <a:ea typeface="宋体" pitchFamily="2" charset="-122"/>
              </a:rPr>
              <a:t>:</a:t>
            </a:r>
            <a:endParaRPr lang="en-US" sz="1000" noProof="1">
              <a:solidFill>
                <a:srgbClr val="FFFFFF"/>
              </a:solidFill>
            </a:endParaRPr>
          </a:p>
          <a:p>
            <a:pPr marL="342900" indent="-342900" algn="r" eaLnBrk="0" fontAlgn="base" hangingPunct="0">
              <a:lnSpc>
                <a:spcPct val="85000"/>
              </a:lnSpc>
              <a:spcBef>
                <a:spcPct val="20000"/>
              </a:spcBef>
              <a:spcAft>
                <a:spcPct val="0"/>
              </a:spcAft>
              <a:buClr>
                <a:srgbClr val="FFFFFF"/>
              </a:buClr>
              <a:buFont typeface="Times New Roman" pitchFamily="18" charset="0"/>
              <a:buNone/>
              <a:defRPr/>
            </a:pPr>
            <a:r>
              <a:rPr lang="en-US" altLang="zh-CN" sz="1000">
                <a:solidFill>
                  <a:srgbClr val="FFFFFF"/>
                </a:solidFill>
                <a:ea typeface="宋体" pitchFamily="2" charset="-122"/>
              </a:rPr>
              <a:t> 18pt  </a:t>
            </a:r>
          </a:p>
          <a:p>
            <a:pPr marL="342900" indent="-342900" algn="r" fontAlgn="base">
              <a:lnSpc>
                <a:spcPct val="85000"/>
              </a:lnSpc>
              <a:spcBef>
                <a:spcPct val="20000"/>
              </a:spcBef>
              <a:spcAft>
                <a:spcPct val="0"/>
              </a:spcAft>
              <a:buClr>
                <a:srgbClr val="B2B2B2"/>
              </a:buClr>
              <a:defRPr/>
            </a:pPr>
            <a:r>
              <a:rPr lang="en-US" altLang="zh-CN" sz="1000">
                <a:solidFill>
                  <a:srgbClr val="FFFFFF"/>
                </a:solidFill>
                <a:ea typeface="宋体" pitchFamily="2" charset="-122"/>
              </a:rPr>
              <a:t>Color:Black</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Corporate Font :</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FrutigerNext LT Medium</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Font to be used by customers and </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partners : </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Arial</a:t>
            </a:r>
            <a:endParaRPr lang="en-US" altLang="zh-CN"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en-US" altLang="zh-CN"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zh-CN" altLang="en-US"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zh-CN" altLang="en-US"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zh-CN" altLang="en-US"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en-US" altLang="zh-CN"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en-US" altLang="zh-CN"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zh-CN" altLang="en-US" sz="1000">
              <a:solidFill>
                <a:srgbClr val="2D2015"/>
              </a:solidFill>
              <a:ea typeface="宋体" pitchFamily="2" charset="-122"/>
            </a:endParaRPr>
          </a:p>
        </p:txBody>
      </p:sp>
      <p:sp>
        <p:nvSpPr>
          <p:cNvPr id="1263" name="Text Box 239"/>
          <p:cNvSpPr txBox="1">
            <a:spLocks noChangeArrowheads="1"/>
          </p:cNvSpPr>
          <p:nvPr/>
        </p:nvSpPr>
        <p:spPr bwMode="auto">
          <a:xfrm>
            <a:off x="9144000" y="-15875"/>
            <a:ext cx="1295400" cy="1158875"/>
          </a:xfrm>
          <a:prstGeom prst="rect">
            <a:avLst/>
          </a:prstGeom>
          <a:noFill/>
          <a:ln w="9525">
            <a:noFill/>
            <a:miter lim="800000"/>
            <a:headEnd/>
            <a:tailEnd/>
          </a:ln>
          <a:effectLst/>
        </p:spPr>
        <p:txBody>
          <a:bodyPr>
            <a:spAutoFit/>
          </a:bodyPr>
          <a:lstStyle/>
          <a:p>
            <a:pPr fontAlgn="base">
              <a:spcBef>
                <a:spcPct val="0"/>
              </a:spcBef>
              <a:spcAft>
                <a:spcPct val="0"/>
              </a:spcAft>
              <a:defRPr/>
            </a:pPr>
            <a:r>
              <a:rPr lang="en-US" altLang="zh-CN" sz="1000">
                <a:solidFill>
                  <a:srgbClr val="FFFFFF"/>
                </a:solidFill>
                <a:ea typeface="宋体" pitchFamily="2" charset="-122"/>
              </a:rPr>
              <a:t>Top right  corner  for   field-mark, customer or partner logotypes. </a:t>
            </a:r>
          </a:p>
          <a:p>
            <a:pPr fontAlgn="base">
              <a:spcBef>
                <a:spcPct val="0"/>
              </a:spcBef>
              <a:spcAft>
                <a:spcPct val="0"/>
              </a:spcAft>
              <a:defRPr/>
            </a:pPr>
            <a:endParaRPr lang="en-US" altLang="zh-CN" sz="1000">
              <a:solidFill>
                <a:srgbClr val="FFFFFF"/>
              </a:solidFill>
              <a:ea typeface="宋体" pitchFamily="2" charset="-122"/>
            </a:endParaRPr>
          </a:p>
          <a:p>
            <a:pPr fontAlgn="base">
              <a:spcBef>
                <a:spcPct val="0"/>
              </a:spcBef>
              <a:spcAft>
                <a:spcPct val="0"/>
              </a:spcAft>
              <a:defRPr/>
            </a:pPr>
            <a:r>
              <a:rPr lang="en-US" altLang="zh-CN" sz="1000">
                <a:solidFill>
                  <a:srgbClr val="FFFFFF"/>
                </a:solidFill>
                <a:ea typeface="宋体" pitchFamily="2" charset="-122"/>
              </a:rPr>
              <a:t>----------------   </a:t>
            </a:r>
          </a:p>
          <a:p>
            <a:pPr fontAlgn="base">
              <a:spcBef>
                <a:spcPct val="0"/>
              </a:spcBef>
              <a:spcAft>
                <a:spcPct val="0"/>
              </a:spcAft>
              <a:defRPr/>
            </a:pPr>
            <a:endParaRPr lang="zh-CN" altLang="en-US" sz="1000">
              <a:solidFill>
                <a:srgbClr val="FFFFFF"/>
              </a:solidFill>
              <a:ea typeface="宋体" pitchFamily="2" charset="-122"/>
            </a:endParaRPr>
          </a:p>
        </p:txBody>
      </p:sp>
      <p:sp>
        <p:nvSpPr>
          <p:cNvPr id="1264" name="Text Box 240"/>
          <p:cNvSpPr txBox="1">
            <a:spLocks noChangeArrowheads="1"/>
          </p:cNvSpPr>
          <p:nvPr/>
        </p:nvSpPr>
        <p:spPr bwMode="auto">
          <a:xfrm>
            <a:off x="9144000" y="1050925"/>
            <a:ext cx="1295400" cy="2225675"/>
          </a:xfrm>
          <a:prstGeom prst="rect">
            <a:avLst/>
          </a:prstGeom>
          <a:noFill/>
          <a:ln w="9525">
            <a:noFill/>
            <a:miter lim="800000"/>
            <a:headEnd/>
            <a:tailEnd/>
          </a:ln>
          <a:effectLst/>
        </p:spPr>
        <p:txBody>
          <a:bodyPr>
            <a:spAutoFit/>
          </a:bodyPr>
          <a:lstStyle/>
          <a:p>
            <a:pPr fontAlgn="base">
              <a:spcBef>
                <a:spcPct val="0"/>
              </a:spcBef>
              <a:spcAft>
                <a:spcPct val="0"/>
              </a:spcAft>
              <a:defRPr/>
            </a:pPr>
            <a:r>
              <a:rPr lang="en-US" altLang="zh-CN" sz="1000">
                <a:solidFill>
                  <a:srgbClr val="FFFFFF"/>
                </a:solidFill>
                <a:ea typeface="宋体" pitchFamily="2" charset="-122"/>
              </a:rPr>
              <a:t>The following nine groups of colors are an example of how our design colors can be used, please take note that you should only use one design color group per slide. </a:t>
            </a:r>
          </a:p>
          <a:p>
            <a:pPr fontAlgn="base">
              <a:spcBef>
                <a:spcPct val="0"/>
              </a:spcBef>
              <a:spcAft>
                <a:spcPct val="0"/>
              </a:spcAft>
              <a:defRPr/>
            </a:pPr>
            <a:r>
              <a:rPr lang="en-US" altLang="zh-CN" sz="1000">
                <a:solidFill>
                  <a:srgbClr val="FFFFFF"/>
                </a:solidFill>
                <a:ea typeface="宋体" pitchFamily="2" charset="-122"/>
              </a:rPr>
              <a:t> For specific usage details, refer to the “Typesetting Standard”.</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sldNum="0" hdr="0" ftr="0"/>
  <p:txStyles>
    <p:titleStyle>
      <a:lvl1pPr algn="l" rtl="0" eaLnBrk="0" fontAlgn="base" hangingPunct="0">
        <a:spcBef>
          <a:spcPct val="0"/>
        </a:spcBef>
        <a:spcAft>
          <a:spcPct val="0"/>
        </a:spcAft>
        <a:defRPr sz="3400" b="1">
          <a:solidFill>
            <a:srgbClr val="990000"/>
          </a:solidFill>
          <a:latin typeface="+mj-lt"/>
          <a:ea typeface="+mj-ea"/>
          <a:cs typeface="+mj-cs"/>
        </a:defRPr>
      </a:lvl1pPr>
      <a:lvl2pPr algn="l" rtl="0" eaLnBrk="0" fontAlgn="base" hangingPunct="0">
        <a:spcBef>
          <a:spcPct val="0"/>
        </a:spcBef>
        <a:spcAft>
          <a:spcPct val="0"/>
        </a:spcAft>
        <a:defRPr sz="3400" b="1">
          <a:solidFill>
            <a:srgbClr val="990000"/>
          </a:solidFill>
          <a:latin typeface="Arial" charset="0"/>
        </a:defRPr>
      </a:lvl2pPr>
      <a:lvl3pPr algn="l" rtl="0" eaLnBrk="0" fontAlgn="base" hangingPunct="0">
        <a:spcBef>
          <a:spcPct val="0"/>
        </a:spcBef>
        <a:spcAft>
          <a:spcPct val="0"/>
        </a:spcAft>
        <a:defRPr sz="3400" b="1">
          <a:solidFill>
            <a:srgbClr val="990000"/>
          </a:solidFill>
          <a:latin typeface="Arial" charset="0"/>
        </a:defRPr>
      </a:lvl3pPr>
      <a:lvl4pPr algn="l" rtl="0" eaLnBrk="0" fontAlgn="base" hangingPunct="0">
        <a:spcBef>
          <a:spcPct val="0"/>
        </a:spcBef>
        <a:spcAft>
          <a:spcPct val="0"/>
        </a:spcAft>
        <a:defRPr sz="3400" b="1">
          <a:solidFill>
            <a:srgbClr val="990000"/>
          </a:solidFill>
          <a:latin typeface="Arial" charset="0"/>
        </a:defRPr>
      </a:lvl4pPr>
      <a:lvl5pPr algn="l" rtl="0" eaLnBrk="0" fontAlgn="base" hangingPunct="0">
        <a:spcBef>
          <a:spcPct val="0"/>
        </a:spcBef>
        <a:spcAft>
          <a:spcPct val="0"/>
        </a:spcAft>
        <a:defRPr sz="3400" b="1">
          <a:solidFill>
            <a:srgbClr val="990000"/>
          </a:solidFill>
          <a:latin typeface="Arial" charset="0"/>
        </a:defRPr>
      </a:lvl5pPr>
      <a:lvl6pPr marL="457200" algn="l" rtl="0" fontAlgn="base">
        <a:spcBef>
          <a:spcPct val="0"/>
        </a:spcBef>
        <a:spcAft>
          <a:spcPct val="0"/>
        </a:spcAft>
        <a:defRPr sz="3400" b="1">
          <a:solidFill>
            <a:srgbClr val="990000"/>
          </a:solidFill>
          <a:latin typeface="Arial" charset="0"/>
        </a:defRPr>
      </a:lvl6pPr>
      <a:lvl7pPr marL="914400" algn="l" rtl="0" fontAlgn="base">
        <a:spcBef>
          <a:spcPct val="0"/>
        </a:spcBef>
        <a:spcAft>
          <a:spcPct val="0"/>
        </a:spcAft>
        <a:defRPr sz="3400" b="1">
          <a:solidFill>
            <a:srgbClr val="990000"/>
          </a:solidFill>
          <a:latin typeface="Arial" charset="0"/>
        </a:defRPr>
      </a:lvl7pPr>
      <a:lvl8pPr marL="1371600" algn="l" rtl="0" fontAlgn="base">
        <a:spcBef>
          <a:spcPct val="0"/>
        </a:spcBef>
        <a:spcAft>
          <a:spcPct val="0"/>
        </a:spcAft>
        <a:defRPr sz="3400" b="1">
          <a:solidFill>
            <a:srgbClr val="990000"/>
          </a:solidFill>
          <a:latin typeface="Arial" charset="0"/>
        </a:defRPr>
      </a:lvl8pPr>
      <a:lvl9pPr marL="1828800" algn="l" rtl="0" fontAlgn="base">
        <a:spcBef>
          <a:spcPct val="0"/>
        </a:spcBef>
        <a:spcAft>
          <a:spcPct val="0"/>
        </a:spcAft>
        <a:defRPr sz="3400" b="1">
          <a:solidFill>
            <a:srgbClr val="990000"/>
          </a:solidFill>
          <a:latin typeface="Arial" charset="0"/>
        </a:defRPr>
      </a:lvl9pPr>
    </p:titleStyle>
    <p:bodyStyle>
      <a:lvl1pPr marL="342900" indent="-342900" algn="l" rtl="0" eaLnBrk="0" fontAlgn="base" hangingPunct="0">
        <a:spcBef>
          <a:spcPct val="20000"/>
        </a:spcBef>
        <a:spcAft>
          <a:spcPct val="0"/>
        </a:spcAft>
        <a:buClr>
          <a:schemeClr val="tx1"/>
        </a:buClr>
        <a:buChar char="•"/>
        <a:defRPr sz="2000" b="1">
          <a:solidFill>
            <a:schemeClr val="bg2"/>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a:solidFill>
            <a:schemeClr val="bg2"/>
          </a:solidFill>
          <a:latin typeface="+mn-lt"/>
        </a:defRPr>
      </a:lvl2pPr>
      <a:lvl3pPr marL="1143000" indent="-228600" algn="l" rtl="0" eaLnBrk="0" fontAlgn="base" hangingPunct="0">
        <a:spcBef>
          <a:spcPct val="20000"/>
        </a:spcBef>
        <a:spcAft>
          <a:spcPct val="0"/>
        </a:spcAft>
        <a:buSzPct val="60000"/>
        <a:buFont typeface="Wingdings" pitchFamily="2" charset="2"/>
        <a:buChar char="q"/>
        <a:defRPr sz="1600">
          <a:solidFill>
            <a:schemeClr val="bg2"/>
          </a:solidFill>
          <a:latin typeface="+mn-lt"/>
        </a:defRPr>
      </a:lvl3pPr>
      <a:lvl4pPr marL="1600200" indent="-228600" algn="l" rtl="0" eaLnBrk="0" fontAlgn="base" hangingPunct="0">
        <a:spcBef>
          <a:spcPct val="20000"/>
        </a:spcBef>
        <a:spcAft>
          <a:spcPct val="0"/>
        </a:spcAft>
        <a:buChar char="–"/>
        <a:defRPr sz="1400">
          <a:solidFill>
            <a:schemeClr val="bg2"/>
          </a:solidFill>
          <a:latin typeface="+mn-lt"/>
        </a:defRPr>
      </a:lvl4pPr>
      <a:lvl5pPr marL="2057400" indent="-228600" algn="l" rtl="0" eaLnBrk="0" fontAlgn="base" hangingPunct="0">
        <a:spcBef>
          <a:spcPct val="20000"/>
        </a:spcBef>
        <a:spcAft>
          <a:spcPct val="0"/>
        </a:spcAft>
        <a:buFont typeface="Verdana" pitchFamily="34" charset="0"/>
        <a:buChar char="›"/>
        <a:defRPr sz="1200">
          <a:solidFill>
            <a:schemeClr val="bg2"/>
          </a:solidFill>
          <a:latin typeface="+mn-lt"/>
        </a:defRPr>
      </a:lvl5pPr>
      <a:lvl6pPr marL="2514600" indent="-228600" algn="l" rtl="0" fontAlgn="base">
        <a:spcBef>
          <a:spcPct val="20000"/>
        </a:spcBef>
        <a:spcAft>
          <a:spcPct val="0"/>
        </a:spcAft>
        <a:buFont typeface="Verdana" pitchFamily="34" charset="0"/>
        <a:buChar char="›"/>
        <a:defRPr sz="1200">
          <a:solidFill>
            <a:schemeClr val="bg2"/>
          </a:solidFill>
          <a:latin typeface="+mn-lt"/>
        </a:defRPr>
      </a:lvl6pPr>
      <a:lvl7pPr marL="2971800" indent="-228600" algn="l" rtl="0" fontAlgn="base">
        <a:spcBef>
          <a:spcPct val="20000"/>
        </a:spcBef>
        <a:spcAft>
          <a:spcPct val="0"/>
        </a:spcAft>
        <a:buFont typeface="Verdana" pitchFamily="34" charset="0"/>
        <a:buChar char="›"/>
        <a:defRPr sz="1200">
          <a:solidFill>
            <a:schemeClr val="bg2"/>
          </a:solidFill>
          <a:latin typeface="+mn-lt"/>
        </a:defRPr>
      </a:lvl7pPr>
      <a:lvl8pPr marL="3429000" indent="-228600" algn="l" rtl="0" fontAlgn="base">
        <a:spcBef>
          <a:spcPct val="20000"/>
        </a:spcBef>
        <a:spcAft>
          <a:spcPct val="0"/>
        </a:spcAft>
        <a:buFont typeface="Verdana" pitchFamily="34" charset="0"/>
        <a:buChar char="›"/>
        <a:defRPr sz="1200">
          <a:solidFill>
            <a:schemeClr val="bg2"/>
          </a:solidFill>
          <a:latin typeface="+mn-lt"/>
        </a:defRPr>
      </a:lvl8pPr>
      <a:lvl9pPr marL="3886200" indent="-228600" algn="l" rtl="0" fontAlgn="base">
        <a:spcBef>
          <a:spcPct val="20000"/>
        </a:spcBef>
        <a:spcAft>
          <a:spcPct val="0"/>
        </a:spcAft>
        <a:buFont typeface="Verdana" pitchFamily="34" charset="0"/>
        <a:buChar char="›"/>
        <a:defRPr sz="1200">
          <a:solidFill>
            <a:schemeClr val="bg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96976-EDE9-490D-8217-B43D2E23B466}" type="datetimeFigureOut">
              <a:rPr lang="zh-CN" altLang="en-US" smtClean="0">
                <a:solidFill>
                  <a:prstClr val="black">
                    <a:tint val="75000"/>
                  </a:prstClr>
                </a:solidFill>
              </a:rPr>
              <a:pPr/>
              <a:t>2013-10-25</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BBE14-0730-4947-86FE-F8379E2875FD}" type="slidenum">
              <a:rPr lang="zh-CN" altLang="en-US" smtClean="0">
                <a:solidFill>
                  <a:prstClr val="black">
                    <a:tint val="75000"/>
                  </a:prstClr>
                </a:solidFill>
              </a:rPr>
              <a:p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descr="5"/>
          <p:cNvPicPr>
            <a:picLocks noChangeAspect="1" noChangeArrowheads="1"/>
          </p:cNvPicPr>
          <p:nvPr/>
        </p:nvPicPr>
        <p:blipFill>
          <a:blip r:embed="rId13" cstate="print"/>
          <a:srcRect/>
          <a:stretch>
            <a:fillRect/>
          </a:stretch>
        </p:blipFill>
        <p:spPr bwMode="auto">
          <a:xfrm>
            <a:off x="-1588" y="5856288"/>
            <a:ext cx="9144001" cy="1001712"/>
          </a:xfrm>
          <a:prstGeom prst="rect">
            <a:avLst/>
          </a:prstGeom>
          <a:noFill/>
          <a:ln w="9525">
            <a:noFill/>
            <a:miter lim="800000"/>
            <a:headEnd/>
            <a:tailEnd/>
          </a:ln>
        </p:spPr>
      </p:pic>
      <p:sp>
        <p:nvSpPr>
          <p:cNvPr id="6152" name="Text Box 8"/>
          <p:cNvSpPr txBox="1">
            <a:spLocks noChangeArrowheads="1"/>
          </p:cNvSpPr>
          <p:nvPr/>
        </p:nvSpPr>
        <p:spPr bwMode="auto">
          <a:xfrm>
            <a:off x="3224213" y="2674938"/>
            <a:ext cx="2779712" cy="752475"/>
          </a:xfrm>
          <a:prstGeom prst="rect">
            <a:avLst/>
          </a:prstGeom>
          <a:noFill/>
          <a:ln w="9525">
            <a:noFill/>
            <a:miter lim="800000"/>
            <a:headEnd/>
            <a:tailEnd/>
          </a:ln>
        </p:spPr>
        <p:txBody>
          <a:bodyPr wrap="none" lIns="83448" tIns="41724" rIns="83448" bIns="41724">
            <a:spAutoFit/>
          </a:bodyPr>
          <a:lstStyle/>
          <a:p>
            <a:pPr defTabSz="835025" eaLnBrk="0" fontAlgn="base" hangingPunct="0">
              <a:spcBef>
                <a:spcPct val="0"/>
              </a:spcBef>
              <a:spcAft>
                <a:spcPct val="0"/>
              </a:spcAft>
              <a:defRPr/>
            </a:pPr>
            <a:r>
              <a:rPr lang="en-US" altLang="zh-CN" sz="4400">
                <a:solidFill>
                  <a:srgbClr val="990000"/>
                </a:solidFill>
                <a:ea typeface="MS PGothic" pitchFamily="34" charset="-128"/>
              </a:rPr>
              <a:t>Thank you</a:t>
            </a:r>
          </a:p>
        </p:txBody>
      </p:sp>
      <p:sp>
        <p:nvSpPr>
          <p:cNvPr id="6153" name="Text Box 9"/>
          <p:cNvSpPr txBox="1">
            <a:spLocks noChangeArrowheads="1"/>
          </p:cNvSpPr>
          <p:nvPr/>
        </p:nvSpPr>
        <p:spPr bwMode="auto">
          <a:xfrm>
            <a:off x="3265488" y="3435350"/>
            <a:ext cx="2738437" cy="479425"/>
          </a:xfrm>
          <a:prstGeom prst="rect">
            <a:avLst/>
          </a:prstGeom>
          <a:noFill/>
          <a:ln w="9525">
            <a:noFill/>
            <a:miter lim="800000"/>
            <a:headEnd/>
            <a:tailEnd/>
          </a:ln>
        </p:spPr>
        <p:txBody>
          <a:bodyPr wrap="none" lIns="83448" tIns="41724" rIns="83448" bIns="41724">
            <a:spAutoFit/>
          </a:bodyPr>
          <a:lstStyle/>
          <a:p>
            <a:pPr defTabSz="835025" eaLnBrk="0" fontAlgn="base" hangingPunct="0">
              <a:spcBef>
                <a:spcPct val="0"/>
              </a:spcBef>
              <a:spcAft>
                <a:spcPct val="0"/>
              </a:spcAft>
              <a:defRPr/>
            </a:pPr>
            <a:r>
              <a:rPr lang="en-US" altLang="zh-CN" sz="2600">
                <a:solidFill>
                  <a:srgbClr val="666666"/>
                </a:solidFill>
                <a:ea typeface="MS PGothic" pitchFamily="34" charset="-128"/>
              </a:rPr>
              <a:t>www.huawei.com</a:t>
            </a:r>
            <a:endParaRPr lang="en-US" altLang="zh-CN" sz="2100">
              <a:solidFill>
                <a:srgbClr val="990000"/>
              </a:solidFill>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wmf"/><Relationship Id="rId1" Type="http://schemas.openxmlformats.org/officeDocument/2006/relationships/slideLayout" Target="../slideLayouts/slideLayout46.xml"/><Relationship Id="rId5" Type="http://schemas.openxmlformats.org/officeDocument/2006/relationships/image" Target="../media/image13.jpe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4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7.wmf"/><Relationship Id="rId1" Type="http://schemas.openxmlformats.org/officeDocument/2006/relationships/slideLayout" Target="../slideLayouts/slideLayout34.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323528" y="1484784"/>
            <a:ext cx="6768752" cy="1470025"/>
          </a:xfrm>
        </p:spPr>
        <p:txBody>
          <a:bodyPr/>
          <a:lstStyle/>
          <a:p>
            <a:pPr eaLnBrk="1" hangingPunct="1"/>
            <a:r>
              <a:rPr lang="zh-CN" altLang="en-US" sz="3600" smtClean="0">
                <a:ea typeface="宋体" pitchFamily="2" charset="-122"/>
              </a:rPr>
              <a:t>终端云</a:t>
            </a:r>
            <a:r>
              <a:rPr lang="en-US" altLang="zh-CN" sz="3600" smtClean="0">
                <a:ea typeface="宋体" pitchFamily="2" charset="-122"/>
              </a:rPr>
              <a:t>BI </a:t>
            </a:r>
            <a:r>
              <a:rPr lang="zh-CN" altLang="en-US" sz="3600" smtClean="0">
                <a:ea typeface="宋体" pitchFamily="2" charset="-122"/>
              </a:rPr>
              <a:t>架构介绍及 </a:t>
            </a:r>
            <a:r>
              <a:rPr lang="en-US" altLang="zh-CN" sz="3600" smtClean="0">
                <a:ea typeface="宋体" pitchFamily="2" charset="-122"/>
              </a:rPr>
              <a:t>I </a:t>
            </a:r>
            <a:r>
              <a:rPr lang="zh-CN" altLang="en-US" sz="3600" smtClean="0">
                <a:ea typeface="宋体" pitchFamily="2" charset="-122"/>
              </a:rPr>
              <a:t>层需求</a:t>
            </a:r>
            <a:r>
              <a:rPr lang="en-US" altLang="zh-CN" sz="3600" dirty="0" smtClean="0">
                <a:ea typeface="宋体" pitchFamily="2" charset="-122"/>
              </a:rPr>
              <a:t/>
            </a:r>
            <a:br>
              <a:rPr lang="en-US" altLang="zh-CN" sz="3600" dirty="0" smtClean="0">
                <a:ea typeface="宋体" pitchFamily="2" charset="-122"/>
              </a:rPr>
            </a:br>
            <a:endParaRPr lang="en-US" altLang="zh-CN" sz="3600" dirty="0" smtClean="0">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bwMode="auto">
          <a:xfrm>
            <a:off x="2987824" y="2267290"/>
            <a:ext cx="3816424" cy="2736304"/>
          </a:xfrm>
          <a:prstGeom prst="rect">
            <a:avLst/>
          </a:prstGeom>
          <a:solidFill>
            <a:schemeClr val="bg1"/>
          </a:solidFill>
          <a:ln w="9525" cap="flat" cmpd="sng" algn="ctr">
            <a:solidFill>
              <a:schemeClr val="bg2"/>
            </a:solidFill>
            <a:prstDash val="dash"/>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1200" dirty="0" smtClean="0">
              <a:solidFill>
                <a:srgbClr val="002060"/>
              </a:solidFill>
              <a:latin typeface="Arial" charset="0"/>
            </a:endParaRPr>
          </a:p>
        </p:txBody>
      </p:sp>
      <p:sp>
        <p:nvSpPr>
          <p:cNvPr id="35842" name="标题 1"/>
          <p:cNvSpPr>
            <a:spLocks noGrp="1"/>
          </p:cNvSpPr>
          <p:nvPr>
            <p:ph type="title"/>
          </p:nvPr>
        </p:nvSpPr>
        <p:spPr>
          <a:xfrm>
            <a:off x="251520" y="188640"/>
            <a:ext cx="7543800" cy="476672"/>
          </a:xfrm>
        </p:spPr>
        <p:txBody>
          <a:bodyPr>
            <a:normAutofit fontScale="90000"/>
          </a:bodyPr>
          <a:lstStyle/>
          <a:p>
            <a:pPr eaLnBrk="1" hangingPunct="1"/>
            <a:r>
              <a:rPr lang="en-US" altLang="zh-CN" smtClean="0">
                <a:ea typeface="宋体" pitchFamily="2" charset="-122"/>
              </a:rPr>
              <a:t>BI  IT</a:t>
            </a:r>
            <a:r>
              <a:rPr lang="zh-CN" altLang="en-US" smtClean="0">
                <a:ea typeface="宋体" pitchFamily="2" charset="-122"/>
              </a:rPr>
              <a:t>基础设施及应用安全</a:t>
            </a:r>
            <a:endParaRPr lang="zh-CN" altLang="en-US" dirty="0" smtClean="0">
              <a:ea typeface="宋体" pitchFamily="2" charset="-122"/>
            </a:endParaRPr>
          </a:p>
        </p:txBody>
      </p:sp>
      <p:sp>
        <p:nvSpPr>
          <p:cNvPr id="35844" name="日期占位符 3"/>
          <p:cNvSpPr>
            <a:spLocks noGrp="1"/>
          </p:cNvSpPr>
          <p:nvPr>
            <p:ph type="dt" sz="quarter" idx="10"/>
          </p:nvPr>
        </p:nvSpPr>
        <p:spPr>
          <a:noFill/>
        </p:spPr>
        <p:txBody>
          <a:bodyPr/>
          <a:lstStyle/>
          <a:p>
            <a:pPr defTabSz="784225"/>
            <a:r>
              <a:rPr lang="de-DE" altLang="zh-CN" dirty="0">
                <a:solidFill>
                  <a:srgbClr val="2D2015"/>
                </a:solidFill>
              </a:rPr>
              <a:t>Page </a:t>
            </a:r>
            <a:fld id="{88067169-F191-43C0-9C1B-69771DCFECC3}" type="slidenum">
              <a:rPr lang="de-DE" altLang="zh-CN">
                <a:solidFill>
                  <a:srgbClr val="2D2015"/>
                </a:solidFill>
              </a:rPr>
              <a:pPr defTabSz="784225"/>
              <a:t>10</a:t>
            </a:fld>
            <a:endParaRPr lang="en-GB" altLang="zh-CN" dirty="0">
              <a:solidFill>
                <a:srgbClr val="2D2015"/>
              </a:solidFill>
            </a:endParaRPr>
          </a:p>
        </p:txBody>
      </p:sp>
      <p:cxnSp>
        <p:nvCxnSpPr>
          <p:cNvPr id="51" name="直接连接符 50"/>
          <p:cNvCxnSpPr/>
          <p:nvPr/>
        </p:nvCxnSpPr>
        <p:spPr bwMode="auto">
          <a:xfrm>
            <a:off x="9182468" y="980728"/>
            <a:ext cx="0" cy="4752528"/>
          </a:xfrm>
          <a:prstGeom prst="line">
            <a:avLst/>
          </a:prstGeom>
          <a:noFill/>
          <a:ln w="22225" cap="flat" cmpd="sng" algn="ctr">
            <a:solidFill>
              <a:schemeClr val="bg2"/>
            </a:solidFill>
            <a:prstDash val="solid"/>
            <a:round/>
            <a:headEnd type="none" w="med" len="med"/>
            <a:tailEnd type="none" w="med" len="med"/>
          </a:ln>
          <a:effectLst/>
        </p:spPr>
      </p:cxnSp>
      <p:sp>
        <p:nvSpPr>
          <p:cNvPr id="39" name="矩形 38"/>
          <p:cNvSpPr/>
          <p:nvPr/>
        </p:nvSpPr>
        <p:spPr bwMode="auto">
          <a:xfrm>
            <a:off x="3203848" y="4499538"/>
            <a:ext cx="3240360" cy="360040"/>
          </a:xfrm>
          <a:prstGeom prst="rect">
            <a:avLst/>
          </a:prstGeom>
          <a:solidFill>
            <a:schemeClr val="accent2">
              <a:lumMod val="40000"/>
              <a:lumOff val="60000"/>
              <a:alpha val="7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smtClean="0">
                <a:solidFill>
                  <a:srgbClr val="002060"/>
                </a:solidFill>
                <a:latin typeface="Arial" charset="0"/>
              </a:rPr>
              <a:t>OS </a:t>
            </a:r>
            <a:endParaRPr lang="zh-CN" altLang="en-US" sz="1200" dirty="0" smtClean="0">
              <a:solidFill>
                <a:srgbClr val="002060"/>
              </a:solidFill>
              <a:latin typeface="Arial" charset="0"/>
            </a:endParaRPr>
          </a:p>
        </p:txBody>
      </p:sp>
      <p:sp>
        <p:nvSpPr>
          <p:cNvPr id="40" name="矩形 39"/>
          <p:cNvSpPr/>
          <p:nvPr/>
        </p:nvSpPr>
        <p:spPr bwMode="auto">
          <a:xfrm>
            <a:off x="3203848" y="4139498"/>
            <a:ext cx="3240360" cy="288032"/>
          </a:xfrm>
          <a:prstGeom prst="rect">
            <a:avLst/>
          </a:prstGeom>
          <a:solidFill>
            <a:schemeClr val="accent2">
              <a:lumMod val="40000"/>
              <a:lumOff val="60000"/>
              <a:alpha val="7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smtClean="0">
                <a:solidFill>
                  <a:srgbClr val="002060"/>
                </a:solidFill>
                <a:latin typeface="Arial" charset="0"/>
              </a:rPr>
              <a:t>DB</a:t>
            </a:r>
            <a:endParaRPr lang="zh-CN" altLang="en-US" sz="1200" dirty="0" smtClean="0">
              <a:solidFill>
                <a:srgbClr val="002060"/>
              </a:solidFill>
              <a:latin typeface="Arial" charset="0"/>
            </a:endParaRPr>
          </a:p>
        </p:txBody>
      </p:sp>
      <p:sp>
        <p:nvSpPr>
          <p:cNvPr id="42" name="矩形 41"/>
          <p:cNvSpPr/>
          <p:nvPr/>
        </p:nvSpPr>
        <p:spPr bwMode="auto">
          <a:xfrm>
            <a:off x="3203848" y="3275402"/>
            <a:ext cx="3240360" cy="360040"/>
          </a:xfrm>
          <a:prstGeom prst="rect">
            <a:avLst/>
          </a:prstGeom>
          <a:solidFill>
            <a:schemeClr val="accent2">
              <a:lumMod val="40000"/>
              <a:lumOff val="60000"/>
              <a:alpha val="7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smtClean="0">
                <a:solidFill>
                  <a:srgbClr val="002060"/>
                </a:solidFill>
                <a:latin typeface="Arial" charset="0"/>
              </a:rPr>
              <a:t>WebServer</a:t>
            </a:r>
            <a:endParaRPr lang="zh-CN" altLang="en-US" sz="1200" dirty="0" smtClean="0">
              <a:solidFill>
                <a:srgbClr val="002060"/>
              </a:solidFill>
              <a:latin typeface="Arial" charset="0"/>
            </a:endParaRPr>
          </a:p>
        </p:txBody>
      </p:sp>
      <p:sp>
        <p:nvSpPr>
          <p:cNvPr id="43" name="矩形 42"/>
          <p:cNvSpPr/>
          <p:nvPr/>
        </p:nvSpPr>
        <p:spPr bwMode="auto">
          <a:xfrm>
            <a:off x="3203848" y="2627330"/>
            <a:ext cx="3240360" cy="360040"/>
          </a:xfrm>
          <a:prstGeom prst="rect">
            <a:avLst/>
          </a:prstGeom>
          <a:solidFill>
            <a:schemeClr val="accent2">
              <a:lumMod val="40000"/>
              <a:lumOff val="60000"/>
              <a:alpha val="7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smtClean="0">
                <a:solidFill>
                  <a:srgbClr val="002060"/>
                </a:solidFill>
                <a:latin typeface="Arial" charset="0"/>
              </a:rPr>
              <a:t>Application</a:t>
            </a:r>
            <a:endParaRPr lang="zh-CN" altLang="en-US" sz="1200" dirty="0" smtClean="0">
              <a:solidFill>
                <a:srgbClr val="002060"/>
              </a:solidFill>
              <a:latin typeface="Arial" charset="0"/>
            </a:endParaRPr>
          </a:p>
        </p:txBody>
      </p:sp>
      <p:sp>
        <p:nvSpPr>
          <p:cNvPr id="48" name="矩形 47"/>
          <p:cNvSpPr/>
          <p:nvPr/>
        </p:nvSpPr>
        <p:spPr bwMode="auto">
          <a:xfrm>
            <a:off x="3491880" y="980728"/>
            <a:ext cx="2160240" cy="504056"/>
          </a:xfrm>
          <a:prstGeom prst="rect">
            <a:avLst/>
          </a:prstGeom>
          <a:solidFill>
            <a:schemeClr val="accent2">
              <a:lumMod val="40000"/>
              <a:lumOff val="60000"/>
              <a:alpha val="7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smtClean="0">
                <a:solidFill>
                  <a:srgbClr val="002060"/>
                </a:solidFill>
                <a:latin typeface="Arial" charset="0"/>
              </a:rPr>
              <a:t>客户端应用</a:t>
            </a:r>
            <a:r>
              <a:rPr lang="en-US" altLang="zh-CN" sz="1200" smtClean="0">
                <a:solidFill>
                  <a:srgbClr val="002060"/>
                </a:solidFill>
                <a:latin typeface="Arial" charset="0"/>
              </a:rPr>
              <a:t>(</a:t>
            </a:r>
            <a:r>
              <a:rPr lang="zh-CN" altLang="en-US" sz="1200" smtClean="0">
                <a:solidFill>
                  <a:srgbClr val="002060"/>
                </a:solidFill>
                <a:latin typeface="Arial" charset="0"/>
              </a:rPr>
              <a:t>数据采集</a:t>
            </a:r>
            <a:r>
              <a:rPr lang="en-US" altLang="zh-CN" sz="1200" smtClean="0">
                <a:solidFill>
                  <a:srgbClr val="002060"/>
                </a:solidFill>
                <a:latin typeface="Arial" charset="0"/>
              </a:rPr>
              <a:t>SDK)</a:t>
            </a:r>
            <a:endParaRPr lang="zh-CN" altLang="en-US" sz="1200" dirty="0" smtClean="0">
              <a:solidFill>
                <a:srgbClr val="002060"/>
              </a:solidFill>
              <a:latin typeface="Arial" charset="0"/>
            </a:endParaRPr>
          </a:p>
        </p:txBody>
      </p:sp>
      <p:sp>
        <p:nvSpPr>
          <p:cNvPr id="56" name="TextBox 55"/>
          <p:cNvSpPr txBox="1"/>
          <p:nvPr/>
        </p:nvSpPr>
        <p:spPr>
          <a:xfrm>
            <a:off x="4211960" y="2267290"/>
            <a:ext cx="877163" cy="369332"/>
          </a:xfrm>
          <a:prstGeom prst="rect">
            <a:avLst/>
          </a:prstGeom>
          <a:noFill/>
        </p:spPr>
        <p:txBody>
          <a:bodyPr wrap="none" rtlCol="0">
            <a:spAutoFit/>
          </a:bodyPr>
          <a:lstStyle/>
          <a:p>
            <a:r>
              <a:rPr lang="zh-CN" altLang="en-US" smtClean="0">
                <a:solidFill>
                  <a:srgbClr val="002060"/>
                </a:solidFill>
              </a:rPr>
              <a:t>服务端</a:t>
            </a:r>
            <a:endParaRPr lang="zh-CN" altLang="en-US" dirty="0" smtClean="0">
              <a:solidFill>
                <a:srgbClr val="002060"/>
              </a:solidFill>
            </a:endParaRPr>
          </a:p>
        </p:txBody>
      </p:sp>
      <p:sp>
        <p:nvSpPr>
          <p:cNvPr id="57" name="矩形 56"/>
          <p:cNvSpPr/>
          <p:nvPr/>
        </p:nvSpPr>
        <p:spPr>
          <a:xfrm>
            <a:off x="827584" y="1043154"/>
            <a:ext cx="1519968" cy="523220"/>
          </a:xfrm>
          <a:prstGeom prst="rect">
            <a:avLst/>
          </a:prstGeom>
        </p:spPr>
        <p:txBody>
          <a:bodyPr wrap="none">
            <a:spAutoFit/>
          </a:bodyPr>
          <a:lstStyle/>
          <a:p>
            <a:pPr algn="r"/>
            <a:r>
              <a:rPr lang="en-US" altLang="zh-CN" sz="1400" smtClean="0">
                <a:solidFill>
                  <a:schemeClr val="bg2"/>
                </a:solidFill>
              </a:rPr>
              <a:t>coverity</a:t>
            </a:r>
            <a:r>
              <a:rPr lang="zh-CN" altLang="en-US" sz="1400" smtClean="0">
                <a:solidFill>
                  <a:schemeClr val="bg2"/>
                </a:solidFill>
              </a:rPr>
              <a:t>代码扫描</a:t>
            </a:r>
            <a:endParaRPr lang="en-US" altLang="zh-CN" sz="1400" smtClean="0">
              <a:solidFill>
                <a:schemeClr val="bg2"/>
              </a:solidFill>
            </a:endParaRPr>
          </a:p>
          <a:p>
            <a:pPr algn="r"/>
            <a:r>
              <a:rPr lang="en-US" altLang="zh-CN" sz="1400" smtClean="0">
                <a:solidFill>
                  <a:schemeClr val="bg2"/>
                </a:solidFill>
              </a:rPr>
              <a:t>fortify</a:t>
            </a:r>
            <a:r>
              <a:rPr lang="zh-CN" altLang="en-US" sz="1400" smtClean="0">
                <a:solidFill>
                  <a:schemeClr val="bg2"/>
                </a:solidFill>
              </a:rPr>
              <a:t>代码扫描</a:t>
            </a:r>
            <a:endParaRPr lang="zh-CN" altLang="en-US" sz="1400">
              <a:solidFill>
                <a:schemeClr val="bg2"/>
              </a:solidFill>
            </a:endParaRPr>
          </a:p>
        </p:txBody>
      </p:sp>
      <p:sp>
        <p:nvSpPr>
          <p:cNvPr id="60" name="矩形 59"/>
          <p:cNvSpPr/>
          <p:nvPr/>
        </p:nvSpPr>
        <p:spPr>
          <a:xfrm>
            <a:off x="971600" y="2464730"/>
            <a:ext cx="1279453" cy="738664"/>
          </a:xfrm>
          <a:prstGeom prst="rect">
            <a:avLst/>
          </a:prstGeom>
        </p:spPr>
        <p:txBody>
          <a:bodyPr wrap="none">
            <a:spAutoFit/>
          </a:bodyPr>
          <a:lstStyle/>
          <a:p>
            <a:pPr algn="r"/>
            <a:r>
              <a:rPr lang="en-US" altLang="zh-CN" sz="1400" smtClean="0">
                <a:solidFill>
                  <a:schemeClr val="bg2"/>
                </a:solidFill>
              </a:rPr>
              <a:t>Web</a:t>
            </a:r>
            <a:r>
              <a:rPr lang="zh-CN" altLang="en-US" sz="1400" smtClean="0">
                <a:solidFill>
                  <a:schemeClr val="bg2"/>
                </a:solidFill>
              </a:rPr>
              <a:t>安全</a:t>
            </a:r>
            <a:r>
              <a:rPr lang="en-US" altLang="zh-CN" sz="1400" smtClean="0">
                <a:solidFill>
                  <a:schemeClr val="bg2"/>
                </a:solidFill>
              </a:rPr>
              <a:t>CBB</a:t>
            </a:r>
            <a:endParaRPr lang="zh-CN" altLang="en-US" sz="1400" smtClean="0">
              <a:solidFill>
                <a:schemeClr val="bg2"/>
              </a:solidFill>
            </a:endParaRPr>
          </a:p>
          <a:p>
            <a:pPr algn="r"/>
            <a:r>
              <a:rPr lang="zh-CN" altLang="en-US" sz="1400" smtClean="0">
                <a:solidFill>
                  <a:schemeClr val="bg2"/>
                </a:solidFill>
              </a:rPr>
              <a:t>应用安全加固</a:t>
            </a:r>
            <a:endParaRPr lang="en-US" altLang="zh-CN" sz="1400" smtClean="0">
              <a:solidFill>
                <a:schemeClr val="bg2"/>
              </a:solidFill>
            </a:endParaRPr>
          </a:p>
          <a:p>
            <a:pPr algn="r"/>
            <a:r>
              <a:rPr lang="en-US" altLang="zh-CN" sz="1400" smtClean="0">
                <a:solidFill>
                  <a:schemeClr val="bg2"/>
                </a:solidFill>
              </a:rPr>
              <a:t>MacFee</a:t>
            </a:r>
            <a:r>
              <a:rPr lang="zh-CN" altLang="en-US" sz="1400" smtClean="0">
                <a:solidFill>
                  <a:schemeClr val="bg2"/>
                </a:solidFill>
              </a:rPr>
              <a:t>扫描</a:t>
            </a:r>
            <a:endParaRPr lang="zh-CN" altLang="en-US" sz="1400">
              <a:solidFill>
                <a:schemeClr val="bg2"/>
              </a:solidFill>
            </a:endParaRPr>
          </a:p>
        </p:txBody>
      </p:sp>
      <p:sp>
        <p:nvSpPr>
          <p:cNvPr id="61" name="矩形 60"/>
          <p:cNvSpPr/>
          <p:nvPr/>
        </p:nvSpPr>
        <p:spPr>
          <a:xfrm>
            <a:off x="1259632" y="3923474"/>
            <a:ext cx="1141659" cy="307777"/>
          </a:xfrm>
          <a:prstGeom prst="rect">
            <a:avLst/>
          </a:prstGeom>
        </p:spPr>
        <p:txBody>
          <a:bodyPr wrap="none">
            <a:spAutoFit/>
          </a:bodyPr>
          <a:lstStyle/>
          <a:p>
            <a:r>
              <a:rPr lang="en-US" altLang="zh-CN" sz="1400" smtClean="0">
                <a:solidFill>
                  <a:schemeClr val="bg2"/>
                </a:solidFill>
              </a:rPr>
              <a:t>Nessus</a:t>
            </a:r>
            <a:r>
              <a:rPr lang="zh-CN" altLang="en-US" sz="1400" smtClean="0">
                <a:solidFill>
                  <a:schemeClr val="bg2"/>
                </a:solidFill>
              </a:rPr>
              <a:t>扫描</a:t>
            </a:r>
            <a:endParaRPr lang="zh-CN" altLang="en-US" sz="1400">
              <a:solidFill>
                <a:schemeClr val="bg2"/>
              </a:solidFill>
            </a:endParaRPr>
          </a:p>
        </p:txBody>
      </p:sp>
      <p:cxnSp>
        <p:nvCxnSpPr>
          <p:cNvPr id="65" name="直接箭头连接符 64"/>
          <p:cNvCxnSpPr/>
          <p:nvPr/>
        </p:nvCxnSpPr>
        <p:spPr bwMode="auto">
          <a:xfrm>
            <a:off x="2267744" y="1187170"/>
            <a:ext cx="1224136" cy="0"/>
          </a:xfrm>
          <a:prstGeom prst="straightConnector1">
            <a:avLst/>
          </a:prstGeom>
          <a:noFill/>
          <a:ln w="9525" cap="flat" cmpd="sng" algn="ctr">
            <a:solidFill>
              <a:srgbClr val="FF0000"/>
            </a:solidFill>
            <a:prstDash val="dash"/>
            <a:round/>
            <a:headEnd type="none" w="med" len="med"/>
            <a:tailEnd type="arrow"/>
          </a:ln>
          <a:effectLst/>
        </p:spPr>
      </p:cxnSp>
      <p:cxnSp>
        <p:nvCxnSpPr>
          <p:cNvPr id="67" name="直接箭头连接符 66"/>
          <p:cNvCxnSpPr/>
          <p:nvPr/>
        </p:nvCxnSpPr>
        <p:spPr bwMode="auto">
          <a:xfrm>
            <a:off x="2267744" y="1475202"/>
            <a:ext cx="936104" cy="1152128"/>
          </a:xfrm>
          <a:prstGeom prst="straightConnector1">
            <a:avLst/>
          </a:prstGeom>
          <a:noFill/>
          <a:ln w="9525" cap="flat" cmpd="sng" algn="ctr">
            <a:solidFill>
              <a:srgbClr val="FF0000"/>
            </a:solidFill>
            <a:prstDash val="dash"/>
            <a:round/>
            <a:headEnd type="none" w="med" len="med"/>
            <a:tailEnd type="arrow"/>
          </a:ln>
          <a:effectLst/>
        </p:spPr>
      </p:cxnSp>
      <p:cxnSp>
        <p:nvCxnSpPr>
          <p:cNvPr id="77" name="直接箭头连接符 76"/>
          <p:cNvCxnSpPr/>
          <p:nvPr/>
        </p:nvCxnSpPr>
        <p:spPr bwMode="auto">
          <a:xfrm>
            <a:off x="2123728" y="2627330"/>
            <a:ext cx="1080120" cy="72008"/>
          </a:xfrm>
          <a:prstGeom prst="straightConnector1">
            <a:avLst/>
          </a:prstGeom>
          <a:noFill/>
          <a:ln w="9525" cap="flat" cmpd="sng" algn="ctr">
            <a:solidFill>
              <a:srgbClr val="FF0000"/>
            </a:solidFill>
            <a:prstDash val="dash"/>
            <a:round/>
            <a:headEnd type="none" w="med" len="med"/>
            <a:tailEnd type="arrow"/>
          </a:ln>
          <a:effectLst/>
        </p:spPr>
      </p:cxnSp>
      <p:cxnSp>
        <p:nvCxnSpPr>
          <p:cNvPr id="79" name="直接箭头连接符 78"/>
          <p:cNvCxnSpPr/>
          <p:nvPr/>
        </p:nvCxnSpPr>
        <p:spPr bwMode="auto">
          <a:xfrm>
            <a:off x="2123728" y="2771346"/>
            <a:ext cx="1080120" cy="72008"/>
          </a:xfrm>
          <a:prstGeom prst="straightConnector1">
            <a:avLst/>
          </a:prstGeom>
          <a:noFill/>
          <a:ln w="9525" cap="flat" cmpd="sng" algn="ctr">
            <a:solidFill>
              <a:srgbClr val="FF0000"/>
            </a:solidFill>
            <a:prstDash val="dash"/>
            <a:round/>
            <a:headEnd type="none" w="med" len="med"/>
            <a:tailEnd type="arrow"/>
          </a:ln>
          <a:effectLst/>
        </p:spPr>
      </p:cxnSp>
      <p:cxnSp>
        <p:nvCxnSpPr>
          <p:cNvPr id="81" name="直接箭头连接符 80"/>
          <p:cNvCxnSpPr>
            <a:endCxn id="42" idx="1"/>
          </p:cNvCxnSpPr>
          <p:nvPr/>
        </p:nvCxnSpPr>
        <p:spPr bwMode="auto">
          <a:xfrm flipV="1">
            <a:off x="2339752" y="3455422"/>
            <a:ext cx="864096" cy="468052"/>
          </a:xfrm>
          <a:prstGeom prst="straightConnector1">
            <a:avLst/>
          </a:prstGeom>
          <a:noFill/>
          <a:ln w="9525" cap="flat" cmpd="sng" algn="ctr">
            <a:solidFill>
              <a:srgbClr val="FF0000"/>
            </a:solidFill>
            <a:prstDash val="dash"/>
            <a:round/>
            <a:headEnd type="none" w="med" len="med"/>
            <a:tailEnd type="arrow"/>
          </a:ln>
          <a:effectLst/>
        </p:spPr>
      </p:cxnSp>
      <p:cxnSp>
        <p:nvCxnSpPr>
          <p:cNvPr id="84" name="直接箭头连接符 83"/>
          <p:cNvCxnSpPr>
            <a:endCxn id="107" idx="1"/>
          </p:cNvCxnSpPr>
          <p:nvPr/>
        </p:nvCxnSpPr>
        <p:spPr bwMode="auto">
          <a:xfrm flipV="1">
            <a:off x="2339752" y="3923474"/>
            <a:ext cx="864096" cy="72008"/>
          </a:xfrm>
          <a:prstGeom prst="straightConnector1">
            <a:avLst/>
          </a:prstGeom>
          <a:noFill/>
          <a:ln w="9525" cap="flat" cmpd="sng" algn="ctr">
            <a:solidFill>
              <a:srgbClr val="FF0000"/>
            </a:solidFill>
            <a:prstDash val="dash"/>
            <a:round/>
            <a:headEnd type="none" w="med" len="med"/>
            <a:tailEnd type="arrow"/>
          </a:ln>
          <a:effectLst/>
        </p:spPr>
      </p:cxnSp>
      <p:cxnSp>
        <p:nvCxnSpPr>
          <p:cNvPr id="85" name="直接箭头连接符 84"/>
          <p:cNvCxnSpPr/>
          <p:nvPr/>
        </p:nvCxnSpPr>
        <p:spPr bwMode="auto">
          <a:xfrm>
            <a:off x="2339752" y="4211506"/>
            <a:ext cx="864096" cy="396044"/>
          </a:xfrm>
          <a:prstGeom prst="straightConnector1">
            <a:avLst/>
          </a:prstGeom>
          <a:noFill/>
          <a:ln w="9525" cap="flat" cmpd="sng" algn="ctr">
            <a:solidFill>
              <a:srgbClr val="FF0000"/>
            </a:solidFill>
            <a:prstDash val="dash"/>
            <a:round/>
            <a:headEnd type="none" w="med" len="med"/>
            <a:tailEnd type="arrow"/>
          </a:ln>
          <a:effectLst/>
        </p:spPr>
      </p:cxnSp>
      <p:sp>
        <p:nvSpPr>
          <p:cNvPr id="107" name="矩形 106"/>
          <p:cNvSpPr/>
          <p:nvPr/>
        </p:nvSpPr>
        <p:spPr bwMode="auto">
          <a:xfrm>
            <a:off x="3203848" y="3779458"/>
            <a:ext cx="3240360" cy="288032"/>
          </a:xfrm>
          <a:prstGeom prst="rect">
            <a:avLst/>
          </a:prstGeom>
          <a:solidFill>
            <a:schemeClr val="accent2">
              <a:lumMod val="40000"/>
              <a:lumOff val="60000"/>
              <a:alpha val="7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smtClean="0">
                <a:solidFill>
                  <a:srgbClr val="002060"/>
                </a:solidFill>
                <a:latin typeface="Arial" charset="0"/>
              </a:rPr>
              <a:t>JDK</a:t>
            </a:r>
            <a:endParaRPr lang="zh-CN" altLang="en-US" sz="1200" dirty="0" smtClean="0">
              <a:solidFill>
                <a:srgbClr val="002060"/>
              </a:solidFill>
              <a:latin typeface="Arial" charset="0"/>
            </a:endParaRPr>
          </a:p>
        </p:txBody>
      </p:sp>
      <p:cxnSp>
        <p:nvCxnSpPr>
          <p:cNvPr id="108" name="直接箭头连接符 107"/>
          <p:cNvCxnSpPr>
            <a:endCxn id="40" idx="1"/>
          </p:cNvCxnSpPr>
          <p:nvPr/>
        </p:nvCxnSpPr>
        <p:spPr bwMode="auto">
          <a:xfrm>
            <a:off x="2339752" y="4139498"/>
            <a:ext cx="864096" cy="144016"/>
          </a:xfrm>
          <a:prstGeom prst="straightConnector1">
            <a:avLst/>
          </a:prstGeom>
          <a:noFill/>
          <a:ln w="9525" cap="flat" cmpd="sng" algn="ctr">
            <a:solidFill>
              <a:srgbClr val="FF0000"/>
            </a:solidFill>
            <a:prstDash val="dash"/>
            <a:round/>
            <a:headEnd type="none" w="med" len="med"/>
            <a:tailEnd type="arrow"/>
          </a:ln>
          <a:effectLst/>
        </p:spPr>
      </p:cxnSp>
      <p:cxnSp>
        <p:nvCxnSpPr>
          <p:cNvPr id="33" name="直接箭头连接符 32"/>
          <p:cNvCxnSpPr/>
          <p:nvPr/>
        </p:nvCxnSpPr>
        <p:spPr bwMode="auto">
          <a:xfrm>
            <a:off x="2267744" y="1403194"/>
            <a:ext cx="1224136" cy="0"/>
          </a:xfrm>
          <a:prstGeom prst="straightConnector1">
            <a:avLst/>
          </a:prstGeom>
          <a:noFill/>
          <a:ln w="9525" cap="flat" cmpd="sng" algn="ctr">
            <a:solidFill>
              <a:srgbClr val="FF0000"/>
            </a:solidFill>
            <a:prstDash val="dash"/>
            <a:round/>
            <a:headEnd type="none" w="med" len="med"/>
            <a:tailEnd type="arrow"/>
          </a:ln>
          <a:effectLst/>
        </p:spPr>
      </p:cxnSp>
      <p:cxnSp>
        <p:nvCxnSpPr>
          <p:cNvPr id="37" name="直接箭头连接符 36"/>
          <p:cNvCxnSpPr/>
          <p:nvPr/>
        </p:nvCxnSpPr>
        <p:spPr bwMode="auto">
          <a:xfrm flipV="1">
            <a:off x="2195736" y="2915362"/>
            <a:ext cx="1008112" cy="72008"/>
          </a:xfrm>
          <a:prstGeom prst="straightConnector1">
            <a:avLst/>
          </a:prstGeom>
          <a:noFill/>
          <a:ln w="9525" cap="flat" cmpd="sng" algn="ctr">
            <a:solidFill>
              <a:srgbClr val="FF0000"/>
            </a:solidFill>
            <a:prstDash val="dash"/>
            <a:round/>
            <a:headEnd type="none" w="med" len="med"/>
            <a:tailEnd type="arrow"/>
          </a:ln>
          <a:effectLst/>
        </p:spPr>
      </p:cxnSp>
      <p:sp>
        <p:nvSpPr>
          <p:cNvPr id="26" name="Rectangle 10"/>
          <p:cNvSpPr>
            <a:spLocks noChangeArrowheads="1"/>
          </p:cNvSpPr>
          <p:nvPr/>
        </p:nvSpPr>
        <p:spPr bwMode="auto">
          <a:xfrm>
            <a:off x="1043608" y="5301208"/>
            <a:ext cx="6768752" cy="792088"/>
          </a:xfrm>
          <a:prstGeom prst="rect">
            <a:avLst/>
          </a:prstGeom>
          <a:noFill/>
          <a:ln w="28575">
            <a:noFill/>
            <a:miter lim="800000"/>
            <a:headEnd/>
            <a:tailEnd/>
          </a:ln>
        </p:spPr>
        <p:txBody>
          <a:bodyPr lIns="80132" tIns="40067" rIns="80132" bIns="40067"/>
          <a:lstStyle/>
          <a:p>
            <a:pPr marL="252413" indent="-252413" defTabSz="671513" eaLnBrk="0" fontAlgn="base" hangingPunct="0">
              <a:lnSpc>
                <a:spcPct val="150000"/>
              </a:lnSpc>
              <a:spcBef>
                <a:spcPct val="0"/>
              </a:spcBef>
              <a:spcAft>
                <a:spcPct val="0"/>
              </a:spcAft>
              <a:buFont typeface="Wingdings" pitchFamily="2" charset="2"/>
              <a:buChar char="l"/>
            </a:pPr>
            <a:r>
              <a:rPr lang="zh-CN" altLang="en-US" sz="1600" smtClean="0">
                <a:solidFill>
                  <a:schemeClr val="bg2"/>
                </a:solidFill>
              </a:rPr>
              <a:t>所有部署在</a:t>
            </a:r>
            <a:r>
              <a:rPr lang="en-US" altLang="zh-CN" sz="1600" smtClean="0">
                <a:solidFill>
                  <a:schemeClr val="bg2"/>
                </a:solidFill>
              </a:rPr>
              <a:t>BI</a:t>
            </a:r>
            <a:r>
              <a:rPr lang="zh-CN" altLang="en-US" sz="1600" smtClean="0">
                <a:solidFill>
                  <a:schemeClr val="bg2"/>
                </a:solidFill>
              </a:rPr>
              <a:t>上的系统软件和应用软件均利用图示安全工具扫描</a:t>
            </a:r>
            <a:r>
              <a:rPr lang="en-US" altLang="zh-CN" sz="1600" smtClean="0">
                <a:solidFill>
                  <a:schemeClr val="bg2"/>
                </a:solidFill>
              </a:rPr>
              <a:t>.</a:t>
            </a:r>
          </a:p>
          <a:p>
            <a:pPr marL="252413" indent="-252413" defTabSz="671513" eaLnBrk="0" fontAlgn="base" hangingPunct="0">
              <a:lnSpc>
                <a:spcPct val="150000"/>
              </a:lnSpc>
              <a:spcBef>
                <a:spcPct val="0"/>
              </a:spcBef>
              <a:spcAft>
                <a:spcPct val="0"/>
              </a:spcAft>
              <a:buFont typeface="Wingdings" pitchFamily="2" charset="2"/>
              <a:buChar char="l"/>
            </a:pPr>
            <a:r>
              <a:rPr lang="zh-CN" altLang="en-US" sz="1600" smtClean="0">
                <a:solidFill>
                  <a:schemeClr val="bg2"/>
                </a:solidFill>
              </a:rPr>
              <a:t>扫描发现的问题按安全红线要求整改，整改后利用扫描工具验证通过；</a:t>
            </a:r>
            <a:endParaRPr lang="en-US" altLang="zh-CN" sz="1600" smtClean="0">
              <a:solidFill>
                <a:schemeClr val="bg2"/>
              </a:solidFill>
            </a:endParaRPr>
          </a:p>
          <a:p>
            <a:pPr marL="252413" indent="-252413" defTabSz="671513" eaLnBrk="0" fontAlgn="base" hangingPunct="0">
              <a:lnSpc>
                <a:spcPct val="140000"/>
              </a:lnSpc>
              <a:spcBef>
                <a:spcPct val="0"/>
              </a:spcBef>
              <a:spcAft>
                <a:spcPct val="0"/>
              </a:spcAft>
              <a:buFont typeface="Wingdings" pitchFamily="2" charset="2"/>
              <a:buChar char="l"/>
            </a:pPr>
            <a:endParaRPr lang="en-US" altLang="zh-CN" sz="1400" smtClean="0">
              <a:solidFill>
                <a:schemeClr val="bg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矩形 221"/>
          <p:cNvSpPr/>
          <p:nvPr/>
        </p:nvSpPr>
        <p:spPr bwMode="auto">
          <a:xfrm>
            <a:off x="1187624" y="1268760"/>
            <a:ext cx="5904656" cy="4104456"/>
          </a:xfrm>
          <a:prstGeom prst="rect">
            <a:avLst/>
          </a:prstGeom>
          <a:solidFill>
            <a:srgbClr val="FFFF00">
              <a:alpha val="22000"/>
            </a:srgb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1200" dirty="0" smtClean="0">
              <a:solidFill>
                <a:srgbClr val="002060"/>
              </a:solidFill>
              <a:latin typeface="Arial" charset="0"/>
            </a:endParaRPr>
          </a:p>
        </p:txBody>
      </p:sp>
      <p:sp>
        <p:nvSpPr>
          <p:cNvPr id="35842" name="标题 1"/>
          <p:cNvSpPr>
            <a:spLocks noGrp="1"/>
          </p:cNvSpPr>
          <p:nvPr>
            <p:ph type="title"/>
          </p:nvPr>
        </p:nvSpPr>
        <p:spPr>
          <a:xfrm>
            <a:off x="0" y="0"/>
            <a:ext cx="7543800" cy="476672"/>
          </a:xfrm>
        </p:spPr>
        <p:txBody>
          <a:bodyPr/>
          <a:lstStyle/>
          <a:p>
            <a:pPr eaLnBrk="1" hangingPunct="1"/>
            <a:r>
              <a:rPr lang="en-US" altLang="zh-CN" sz="2400" kern="1200" smtClean="0">
                <a:solidFill>
                  <a:srgbClr val="C00000"/>
                </a:solidFill>
                <a:latin typeface="+mn-lt"/>
                <a:ea typeface="+mn-ea"/>
                <a:cs typeface="+mn-cs"/>
              </a:rPr>
              <a:t>BI</a:t>
            </a:r>
            <a:r>
              <a:rPr lang="zh-CN" altLang="en-US" sz="2400" kern="1200" smtClean="0">
                <a:solidFill>
                  <a:srgbClr val="C00000"/>
                </a:solidFill>
                <a:latin typeface="+mn-lt"/>
                <a:ea typeface="+mn-ea"/>
                <a:cs typeface="+mn-cs"/>
              </a:rPr>
              <a:t>系统数据安全架构</a:t>
            </a:r>
            <a:endParaRPr lang="zh-CN" altLang="en-US" sz="2400" kern="1200" dirty="0" smtClean="0">
              <a:solidFill>
                <a:srgbClr val="C00000"/>
              </a:solidFill>
              <a:latin typeface="+mn-lt"/>
              <a:ea typeface="+mn-ea"/>
              <a:cs typeface="+mn-cs"/>
            </a:endParaRPr>
          </a:p>
        </p:txBody>
      </p:sp>
      <p:sp>
        <p:nvSpPr>
          <p:cNvPr id="35844" name="日期占位符 3"/>
          <p:cNvSpPr>
            <a:spLocks noGrp="1"/>
          </p:cNvSpPr>
          <p:nvPr>
            <p:ph type="dt" sz="quarter" idx="10"/>
          </p:nvPr>
        </p:nvSpPr>
        <p:spPr>
          <a:xfrm>
            <a:off x="6361113" y="6332984"/>
            <a:ext cx="2097087" cy="457200"/>
          </a:xfrm>
          <a:noFill/>
        </p:spPr>
        <p:txBody>
          <a:bodyPr/>
          <a:lstStyle/>
          <a:p>
            <a:pPr defTabSz="784225"/>
            <a:r>
              <a:rPr lang="de-DE" altLang="zh-CN" dirty="0">
                <a:solidFill>
                  <a:srgbClr val="2D2015"/>
                </a:solidFill>
              </a:rPr>
              <a:t>Page </a:t>
            </a:r>
            <a:fld id="{88067169-F191-43C0-9C1B-69771DCFECC3}" type="slidenum">
              <a:rPr lang="de-DE" altLang="zh-CN">
                <a:solidFill>
                  <a:srgbClr val="2D2015"/>
                </a:solidFill>
              </a:rPr>
              <a:pPr defTabSz="784225"/>
              <a:t>11</a:t>
            </a:fld>
            <a:endParaRPr lang="en-GB" altLang="zh-CN" dirty="0">
              <a:solidFill>
                <a:srgbClr val="2D2015"/>
              </a:solidFill>
            </a:endParaRPr>
          </a:p>
        </p:txBody>
      </p:sp>
      <p:sp>
        <p:nvSpPr>
          <p:cNvPr id="169" name="矩形 168"/>
          <p:cNvSpPr/>
          <p:nvPr/>
        </p:nvSpPr>
        <p:spPr bwMode="auto">
          <a:xfrm>
            <a:off x="2339752" y="4437112"/>
            <a:ext cx="3456384" cy="432048"/>
          </a:xfrm>
          <a:prstGeom prst="rect">
            <a:avLst/>
          </a:prstGeom>
          <a:solidFill>
            <a:srgbClr val="FFFF00">
              <a:alpha val="75000"/>
            </a:srgb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smtClean="0">
                <a:solidFill>
                  <a:srgbClr val="002060"/>
                </a:solidFill>
                <a:latin typeface="Arial" charset="0"/>
              </a:rPr>
              <a:t>数据导入区</a:t>
            </a:r>
            <a:endParaRPr lang="zh-CN" altLang="en-US" sz="1200" dirty="0" smtClean="0">
              <a:solidFill>
                <a:srgbClr val="002060"/>
              </a:solidFill>
              <a:latin typeface="Arial" charset="0"/>
            </a:endParaRPr>
          </a:p>
        </p:txBody>
      </p:sp>
      <p:sp>
        <p:nvSpPr>
          <p:cNvPr id="170" name="矩形 169"/>
          <p:cNvSpPr/>
          <p:nvPr/>
        </p:nvSpPr>
        <p:spPr bwMode="auto">
          <a:xfrm>
            <a:off x="2267744" y="1844824"/>
            <a:ext cx="3456384" cy="504056"/>
          </a:xfrm>
          <a:prstGeom prst="rect">
            <a:avLst/>
          </a:prstGeom>
          <a:solidFill>
            <a:srgbClr val="00B050">
              <a:alpha val="48000"/>
            </a:srgb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smtClean="0">
                <a:solidFill>
                  <a:srgbClr val="002060"/>
                </a:solidFill>
                <a:latin typeface="Arial" charset="0"/>
              </a:rPr>
              <a:t>数据导出区</a:t>
            </a:r>
            <a:endParaRPr lang="zh-CN" altLang="en-US" sz="1200" dirty="0" smtClean="0">
              <a:solidFill>
                <a:srgbClr val="002060"/>
              </a:solidFill>
              <a:latin typeface="Arial" charset="0"/>
            </a:endParaRPr>
          </a:p>
        </p:txBody>
      </p:sp>
      <p:sp>
        <p:nvSpPr>
          <p:cNvPr id="171" name="矩形 170"/>
          <p:cNvSpPr/>
          <p:nvPr/>
        </p:nvSpPr>
        <p:spPr bwMode="auto">
          <a:xfrm>
            <a:off x="4788024" y="2708920"/>
            <a:ext cx="576064" cy="1152128"/>
          </a:xfrm>
          <a:prstGeom prst="rect">
            <a:avLst/>
          </a:prstGeom>
          <a:solidFill>
            <a:schemeClr val="accent2">
              <a:lumMod val="40000"/>
              <a:lumOff val="60000"/>
              <a:alpha val="7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smtClean="0">
                <a:solidFill>
                  <a:srgbClr val="002060"/>
                </a:solidFill>
                <a:latin typeface="Arial" charset="0"/>
              </a:rPr>
              <a:t>数据处理和访问</a:t>
            </a:r>
            <a:endParaRPr lang="zh-CN" altLang="en-US" sz="1200" dirty="0" smtClean="0">
              <a:solidFill>
                <a:srgbClr val="002060"/>
              </a:solidFill>
              <a:latin typeface="Arial" charset="0"/>
            </a:endParaRPr>
          </a:p>
        </p:txBody>
      </p:sp>
      <p:sp>
        <p:nvSpPr>
          <p:cNvPr id="173" name="矩形 172"/>
          <p:cNvSpPr/>
          <p:nvPr/>
        </p:nvSpPr>
        <p:spPr bwMode="auto">
          <a:xfrm>
            <a:off x="2483768" y="2996952"/>
            <a:ext cx="1656184" cy="576064"/>
          </a:xfrm>
          <a:prstGeom prst="rect">
            <a:avLst/>
          </a:prstGeom>
          <a:solidFill>
            <a:srgbClr val="FF0000">
              <a:alpha val="75000"/>
            </a:srgb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smtClean="0">
                <a:solidFill>
                  <a:srgbClr val="002060"/>
                </a:solidFill>
                <a:latin typeface="Arial" charset="0"/>
              </a:rPr>
              <a:t>核心存储和计算区</a:t>
            </a:r>
            <a:endParaRPr lang="zh-CN" altLang="en-US" sz="1200" dirty="0" smtClean="0">
              <a:solidFill>
                <a:srgbClr val="002060"/>
              </a:solidFill>
              <a:latin typeface="Arial" charset="0"/>
            </a:endParaRPr>
          </a:p>
        </p:txBody>
      </p:sp>
      <p:sp>
        <p:nvSpPr>
          <p:cNvPr id="174" name="矩形 173"/>
          <p:cNvSpPr/>
          <p:nvPr/>
        </p:nvSpPr>
        <p:spPr bwMode="auto">
          <a:xfrm>
            <a:off x="6084168" y="1844824"/>
            <a:ext cx="432048" cy="3096344"/>
          </a:xfrm>
          <a:prstGeom prst="rect">
            <a:avLst/>
          </a:prstGeom>
          <a:solidFill>
            <a:srgbClr val="0066FF">
              <a:alpha val="56000"/>
            </a:srgb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smtClean="0">
                <a:solidFill>
                  <a:srgbClr val="002060"/>
                </a:solidFill>
                <a:latin typeface="Arial" charset="0"/>
              </a:rPr>
              <a:t>用户接入区</a:t>
            </a:r>
            <a:endParaRPr lang="zh-CN" altLang="en-US" sz="1200" dirty="0" smtClean="0">
              <a:solidFill>
                <a:srgbClr val="002060"/>
              </a:solidFill>
              <a:latin typeface="Arial" charset="0"/>
            </a:endParaRPr>
          </a:p>
        </p:txBody>
      </p:sp>
      <p:sp>
        <p:nvSpPr>
          <p:cNvPr id="175" name="矩形 174"/>
          <p:cNvSpPr/>
          <p:nvPr/>
        </p:nvSpPr>
        <p:spPr bwMode="auto">
          <a:xfrm>
            <a:off x="1547664" y="1844824"/>
            <a:ext cx="504056" cy="3024336"/>
          </a:xfrm>
          <a:prstGeom prst="rect">
            <a:avLst/>
          </a:prstGeom>
          <a:solidFill>
            <a:srgbClr val="FFC000">
              <a:alpha val="81000"/>
            </a:srgb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smtClean="0">
                <a:solidFill>
                  <a:srgbClr val="002060"/>
                </a:solidFill>
                <a:latin typeface="Arial" charset="0"/>
              </a:rPr>
              <a:t>外访节点隔离区</a:t>
            </a:r>
            <a:endParaRPr lang="zh-CN" altLang="en-US" sz="1200" dirty="0" smtClean="0">
              <a:solidFill>
                <a:srgbClr val="002060"/>
              </a:solidFill>
              <a:latin typeface="Arial" charset="0"/>
            </a:endParaRPr>
          </a:p>
        </p:txBody>
      </p:sp>
      <p:cxnSp>
        <p:nvCxnSpPr>
          <p:cNvPr id="177" name="直接箭头连接符 176"/>
          <p:cNvCxnSpPr>
            <a:stCxn id="171" idx="1"/>
            <a:endCxn id="173" idx="3"/>
          </p:cNvCxnSpPr>
          <p:nvPr/>
        </p:nvCxnSpPr>
        <p:spPr bwMode="auto">
          <a:xfrm flipH="1">
            <a:off x="4139952" y="3284984"/>
            <a:ext cx="648072" cy="0"/>
          </a:xfrm>
          <a:prstGeom prst="straightConnector1">
            <a:avLst/>
          </a:prstGeom>
          <a:noFill/>
          <a:ln w="9525" cap="flat" cmpd="sng" algn="ctr">
            <a:solidFill>
              <a:schemeClr val="bg2"/>
            </a:solidFill>
            <a:prstDash val="solid"/>
            <a:round/>
            <a:headEnd type="none" w="med" len="med"/>
            <a:tailEnd type="arrow"/>
          </a:ln>
          <a:effectLst/>
        </p:spPr>
      </p:cxnSp>
      <p:cxnSp>
        <p:nvCxnSpPr>
          <p:cNvPr id="192" name="直接箭头连接符 191"/>
          <p:cNvCxnSpPr>
            <a:endCxn id="171" idx="3"/>
          </p:cNvCxnSpPr>
          <p:nvPr/>
        </p:nvCxnSpPr>
        <p:spPr bwMode="auto">
          <a:xfrm flipH="1">
            <a:off x="5364088" y="3284984"/>
            <a:ext cx="720080" cy="0"/>
          </a:xfrm>
          <a:prstGeom prst="straightConnector1">
            <a:avLst/>
          </a:prstGeom>
          <a:noFill/>
          <a:ln w="9525" cap="flat" cmpd="sng" algn="ctr">
            <a:solidFill>
              <a:schemeClr val="bg2"/>
            </a:solidFill>
            <a:prstDash val="solid"/>
            <a:round/>
            <a:headEnd type="none" w="med" len="med"/>
            <a:tailEnd type="arrow"/>
          </a:ln>
          <a:effectLst/>
        </p:spPr>
      </p:cxnSp>
      <p:grpSp>
        <p:nvGrpSpPr>
          <p:cNvPr id="2" name="组合 13"/>
          <p:cNvGrpSpPr/>
          <p:nvPr/>
        </p:nvGrpSpPr>
        <p:grpSpPr>
          <a:xfrm>
            <a:off x="7812360" y="2852936"/>
            <a:ext cx="861715" cy="1157537"/>
            <a:chOff x="7236296" y="1556792"/>
            <a:chExt cx="792088" cy="972378"/>
          </a:xfrm>
        </p:grpSpPr>
        <p:pic>
          <p:nvPicPr>
            <p:cNvPr id="199" name="Picture 3" descr="C:\Program Files\Microsoft Office\MEDIA\CAGCAT10\j0292020.wmf"/>
            <p:cNvPicPr>
              <a:picLocks noChangeAspect="1" noChangeArrowheads="1"/>
            </p:cNvPicPr>
            <p:nvPr/>
          </p:nvPicPr>
          <p:blipFill>
            <a:blip r:embed="rId2" cstate="print"/>
            <a:srcRect/>
            <a:stretch>
              <a:fillRect/>
            </a:stretch>
          </p:blipFill>
          <p:spPr bwMode="auto">
            <a:xfrm>
              <a:off x="7236296" y="1556792"/>
              <a:ext cx="792088" cy="751786"/>
            </a:xfrm>
            <a:prstGeom prst="rect">
              <a:avLst/>
            </a:prstGeom>
            <a:noFill/>
          </p:spPr>
        </p:pic>
        <p:sp>
          <p:nvSpPr>
            <p:cNvPr id="200" name="TextBox 199"/>
            <p:cNvSpPr txBox="1"/>
            <p:nvPr/>
          </p:nvSpPr>
          <p:spPr>
            <a:xfrm>
              <a:off x="7289219" y="2296480"/>
              <a:ext cx="586740" cy="232690"/>
            </a:xfrm>
            <a:prstGeom prst="rect">
              <a:avLst/>
            </a:prstGeom>
            <a:noFill/>
          </p:spPr>
          <p:txBody>
            <a:bodyPr wrap="none" rtlCol="0">
              <a:spAutoFit/>
            </a:bodyPr>
            <a:lstStyle/>
            <a:p>
              <a:r>
                <a:rPr lang="en-US" altLang="zh-CN" sz="1200" smtClean="0">
                  <a:solidFill>
                    <a:srgbClr val="002060"/>
                  </a:solidFill>
                </a:rPr>
                <a:t>BI</a:t>
              </a:r>
              <a:r>
                <a:rPr lang="zh-CN" altLang="en-US" sz="1200" smtClean="0">
                  <a:solidFill>
                    <a:srgbClr val="002060"/>
                  </a:solidFill>
                </a:rPr>
                <a:t>用户</a:t>
              </a:r>
              <a:endParaRPr lang="zh-CN" altLang="en-US" sz="1200" dirty="0" smtClean="0">
                <a:solidFill>
                  <a:srgbClr val="002060"/>
                </a:solidFill>
              </a:endParaRPr>
            </a:p>
          </p:txBody>
        </p:sp>
      </p:grpSp>
      <p:cxnSp>
        <p:nvCxnSpPr>
          <p:cNvPr id="202" name="直接箭头连接符 201"/>
          <p:cNvCxnSpPr/>
          <p:nvPr/>
        </p:nvCxnSpPr>
        <p:spPr bwMode="auto">
          <a:xfrm flipH="1">
            <a:off x="6516216" y="3356992"/>
            <a:ext cx="1224136" cy="0"/>
          </a:xfrm>
          <a:prstGeom prst="straightConnector1">
            <a:avLst/>
          </a:prstGeom>
          <a:noFill/>
          <a:ln w="9525" cap="flat" cmpd="sng" algn="ctr">
            <a:solidFill>
              <a:schemeClr val="bg2"/>
            </a:solidFill>
            <a:prstDash val="solid"/>
            <a:round/>
            <a:headEnd type="none" w="med" len="med"/>
            <a:tailEnd type="arrow"/>
          </a:ln>
          <a:effectLst/>
        </p:spPr>
      </p:cxnSp>
      <p:pic>
        <p:nvPicPr>
          <p:cNvPr id="206" name="Picture 5"/>
          <p:cNvPicPr>
            <a:picLocks noChangeAspect="1" noChangeArrowheads="1"/>
          </p:cNvPicPr>
          <p:nvPr/>
        </p:nvPicPr>
        <p:blipFill>
          <a:blip r:embed="rId3" cstate="print"/>
          <a:srcRect/>
          <a:stretch>
            <a:fillRect/>
          </a:stretch>
        </p:blipFill>
        <p:spPr bwMode="auto">
          <a:xfrm>
            <a:off x="3203848" y="5661248"/>
            <a:ext cx="360040" cy="380890"/>
          </a:xfrm>
          <a:prstGeom prst="rect">
            <a:avLst/>
          </a:prstGeom>
          <a:noFill/>
          <a:ln w="9525">
            <a:noFill/>
            <a:miter lim="800000"/>
            <a:headEnd/>
            <a:tailEnd/>
          </a:ln>
        </p:spPr>
      </p:pic>
      <p:pic>
        <p:nvPicPr>
          <p:cNvPr id="207" name="Picture 2"/>
          <p:cNvPicPr>
            <a:picLocks noChangeAspect="1" noChangeArrowheads="1"/>
          </p:cNvPicPr>
          <p:nvPr/>
        </p:nvPicPr>
        <p:blipFill>
          <a:blip r:embed="rId4" cstate="print"/>
          <a:srcRect/>
          <a:stretch>
            <a:fillRect/>
          </a:stretch>
        </p:blipFill>
        <p:spPr bwMode="auto">
          <a:xfrm>
            <a:off x="4067944" y="5589240"/>
            <a:ext cx="1296144" cy="432048"/>
          </a:xfrm>
          <a:prstGeom prst="rect">
            <a:avLst/>
          </a:prstGeom>
          <a:noFill/>
          <a:ln w="9525">
            <a:noFill/>
            <a:miter lim="800000"/>
            <a:headEnd/>
            <a:tailEnd/>
          </a:ln>
        </p:spPr>
      </p:pic>
      <p:sp>
        <p:nvSpPr>
          <p:cNvPr id="208" name="TextBox 207"/>
          <p:cNvSpPr txBox="1"/>
          <p:nvPr/>
        </p:nvSpPr>
        <p:spPr>
          <a:xfrm>
            <a:off x="2843808" y="5949280"/>
            <a:ext cx="997389" cy="276999"/>
          </a:xfrm>
          <a:prstGeom prst="rect">
            <a:avLst/>
          </a:prstGeom>
          <a:noFill/>
        </p:spPr>
        <p:txBody>
          <a:bodyPr wrap="none" rtlCol="0">
            <a:spAutoFit/>
          </a:bodyPr>
          <a:lstStyle/>
          <a:p>
            <a:r>
              <a:rPr lang="zh-CN" altLang="en-US" sz="1200" smtClean="0">
                <a:solidFill>
                  <a:srgbClr val="002060"/>
                </a:solidFill>
              </a:rPr>
              <a:t>终端</a:t>
            </a:r>
            <a:r>
              <a:rPr lang="en-US" altLang="zh-CN" sz="1200" smtClean="0">
                <a:solidFill>
                  <a:srgbClr val="002060"/>
                </a:solidFill>
              </a:rPr>
              <a:t>/</a:t>
            </a:r>
            <a:r>
              <a:rPr lang="zh-CN" altLang="en-US" sz="1200" smtClean="0">
                <a:solidFill>
                  <a:srgbClr val="002060"/>
                </a:solidFill>
              </a:rPr>
              <a:t>浏览器</a:t>
            </a:r>
            <a:endParaRPr lang="zh-CN" altLang="en-US" sz="1200" dirty="0" smtClean="0">
              <a:solidFill>
                <a:srgbClr val="002060"/>
              </a:solidFill>
            </a:endParaRPr>
          </a:p>
        </p:txBody>
      </p:sp>
      <p:sp>
        <p:nvSpPr>
          <p:cNvPr id="209" name="TextBox 208"/>
          <p:cNvSpPr txBox="1"/>
          <p:nvPr/>
        </p:nvSpPr>
        <p:spPr>
          <a:xfrm>
            <a:off x="4067944" y="5949280"/>
            <a:ext cx="1261884" cy="276999"/>
          </a:xfrm>
          <a:prstGeom prst="rect">
            <a:avLst/>
          </a:prstGeom>
          <a:noFill/>
        </p:spPr>
        <p:txBody>
          <a:bodyPr wrap="none" rtlCol="0">
            <a:spAutoFit/>
          </a:bodyPr>
          <a:lstStyle/>
          <a:p>
            <a:r>
              <a:rPr lang="zh-CN" altLang="en-US" sz="1200" smtClean="0">
                <a:solidFill>
                  <a:srgbClr val="002060"/>
                </a:solidFill>
              </a:rPr>
              <a:t>业务日志服务器</a:t>
            </a:r>
            <a:endParaRPr lang="zh-CN" altLang="en-US" sz="1200" dirty="0" smtClean="0">
              <a:solidFill>
                <a:srgbClr val="002060"/>
              </a:solidFill>
            </a:endParaRPr>
          </a:p>
        </p:txBody>
      </p:sp>
      <p:sp>
        <p:nvSpPr>
          <p:cNvPr id="210" name="下箭头 209"/>
          <p:cNvSpPr/>
          <p:nvPr/>
        </p:nvSpPr>
        <p:spPr bwMode="auto">
          <a:xfrm flipV="1">
            <a:off x="4572000" y="5013176"/>
            <a:ext cx="144016" cy="504056"/>
          </a:xfrm>
          <a:prstGeom prst="downArrow">
            <a:avLst/>
          </a:prstGeom>
          <a:solidFill>
            <a:schemeClr val="accent2">
              <a:lumMod val="40000"/>
              <a:lumOff val="60000"/>
              <a:alpha val="7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1200" dirty="0" smtClean="0">
              <a:solidFill>
                <a:srgbClr val="002060"/>
              </a:solidFill>
              <a:latin typeface="Arial" charset="0"/>
            </a:endParaRPr>
          </a:p>
        </p:txBody>
      </p:sp>
      <p:sp>
        <p:nvSpPr>
          <p:cNvPr id="211" name="下箭头 210"/>
          <p:cNvSpPr/>
          <p:nvPr/>
        </p:nvSpPr>
        <p:spPr bwMode="auto">
          <a:xfrm flipV="1">
            <a:off x="3347864" y="5085184"/>
            <a:ext cx="72008" cy="504056"/>
          </a:xfrm>
          <a:prstGeom prst="downArrow">
            <a:avLst/>
          </a:prstGeom>
          <a:solidFill>
            <a:schemeClr val="accent2">
              <a:lumMod val="40000"/>
              <a:lumOff val="60000"/>
              <a:alpha val="7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1200" dirty="0" smtClean="0">
              <a:solidFill>
                <a:srgbClr val="002060"/>
              </a:solidFill>
              <a:latin typeface="Arial" charset="0"/>
            </a:endParaRPr>
          </a:p>
        </p:txBody>
      </p:sp>
      <p:pic>
        <p:nvPicPr>
          <p:cNvPr id="212" name="Picture 2"/>
          <p:cNvPicPr>
            <a:picLocks noChangeAspect="1" noChangeArrowheads="1"/>
          </p:cNvPicPr>
          <p:nvPr/>
        </p:nvPicPr>
        <p:blipFill>
          <a:blip r:embed="rId4" cstate="print"/>
          <a:srcRect/>
          <a:stretch>
            <a:fillRect/>
          </a:stretch>
        </p:blipFill>
        <p:spPr bwMode="auto">
          <a:xfrm>
            <a:off x="3275856" y="548680"/>
            <a:ext cx="936104" cy="432048"/>
          </a:xfrm>
          <a:prstGeom prst="rect">
            <a:avLst/>
          </a:prstGeom>
          <a:noFill/>
          <a:ln w="9525">
            <a:noFill/>
            <a:miter lim="800000"/>
            <a:headEnd/>
            <a:tailEnd/>
          </a:ln>
        </p:spPr>
      </p:pic>
      <p:sp>
        <p:nvSpPr>
          <p:cNvPr id="214" name="TextBox 213"/>
          <p:cNvSpPr txBox="1"/>
          <p:nvPr/>
        </p:nvSpPr>
        <p:spPr>
          <a:xfrm>
            <a:off x="4139952" y="620688"/>
            <a:ext cx="1082348" cy="307777"/>
          </a:xfrm>
          <a:prstGeom prst="rect">
            <a:avLst/>
          </a:prstGeom>
          <a:noFill/>
        </p:spPr>
        <p:txBody>
          <a:bodyPr wrap="none" rtlCol="0">
            <a:spAutoFit/>
          </a:bodyPr>
          <a:lstStyle/>
          <a:p>
            <a:r>
              <a:rPr lang="zh-CN" altLang="en-US" sz="1400" smtClean="0">
                <a:solidFill>
                  <a:srgbClr val="002060"/>
                </a:solidFill>
              </a:rPr>
              <a:t>第三方应用</a:t>
            </a:r>
            <a:endParaRPr lang="zh-CN" altLang="en-US" sz="1400" dirty="0" smtClean="0">
              <a:solidFill>
                <a:srgbClr val="002060"/>
              </a:solidFill>
            </a:endParaRPr>
          </a:p>
        </p:txBody>
      </p:sp>
      <p:sp>
        <p:nvSpPr>
          <p:cNvPr id="217" name="下箭头 216"/>
          <p:cNvSpPr/>
          <p:nvPr/>
        </p:nvSpPr>
        <p:spPr bwMode="auto">
          <a:xfrm flipV="1">
            <a:off x="3635896" y="1052736"/>
            <a:ext cx="144016" cy="792088"/>
          </a:xfrm>
          <a:prstGeom prst="downArrow">
            <a:avLst/>
          </a:prstGeom>
          <a:solidFill>
            <a:schemeClr val="accent2">
              <a:lumMod val="40000"/>
              <a:lumOff val="60000"/>
              <a:alpha val="7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1200" dirty="0" smtClean="0">
              <a:solidFill>
                <a:srgbClr val="002060"/>
              </a:solidFill>
              <a:latin typeface="Arial" charset="0"/>
            </a:endParaRPr>
          </a:p>
        </p:txBody>
      </p:sp>
      <p:pic>
        <p:nvPicPr>
          <p:cNvPr id="218" name="Picture 2"/>
          <p:cNvPicPr>
            <a:picLocks noChangeAspect="1" noChangeArrowheads="1"/>
          </p:cNvPicPr>
          <p:nvPr/>
        </p:nvPicPr>
        <p:blipFill>
          <a:blip r:embed="rId4" cstate="print"/>
          <a:srcRect/>
          <a:stretch>
            <a:fillRect/>
          </a:stretch>
        </p:blipFill>
        <p:spPr bwMode="auto">
          <a:xfrm>
            <a:off x="179512" y="3068960"/>
            <a:ext cx="827584" cy="432048"/>
          </a:xfrm>
          <a:prstGeom prst="rect">
            <a:avLst/>
          </a:prstGeom>
          <a:noFill/>
          <a:ln w="9525">
            <a:noFill/>
            <a:miter lim="800000"/>
            <a:headEnd/>
            <a:tailEnd/>
          </a:ln>
        </p:spPr>
      </p:pic>
      <p:sp>
        <p:nvSpPr>
          <p:cNvPr id="219" name="TextBox 218"/>
          <p:cNvSpPr txBox="1"/>
          <p:nvPr/>
        </p:nvSpPr>
        <p:spPr>
          <a:xfrm>
            <a:off x="0" y="3573016"/>
            <a:ext cx="902811" cy="307777"/>
          </a:xfrm>
          <a:prstGeom prst="rect">
            <a:avLst/>
          </a:prstGeom>
          <a:noFill/>
        </p:spPr>
        <p:txBody>
          <a:bodyPr wrap="none" rtlCol="0">
            <a:spAutoFit/>
          </a:bodyPr>
          <a:lstStyle/>
          <a:p>
            <a:r>
              <a:rPr lang="zh-CN" altLang="en-US" sz="1400" smtClean="0">
                <a:solidFill>
                  <a:srgbClr val="002060"/>
                </a:solidFill>
              </a:rPr>
              <a:t>外部应用</a:t>
            </a:r>
            <a:endParaRPr lang="zh-CN" altLang="en-US" sz="1400" dirty="0" smtClean="0">
              <a:solidFill>
                <a:srgbClr val="002060"/>
              </a:solidFill>
            </a:endParaRPr>
          </a:p>
        </p:txBody>
      </p:sp>
      <p:cxnSp>
        <p:nvCxnSpPr>
          <p:cNvPr id="221" name="直接箭头连接符 220"/>
          <p:cNvCxnSpPr/>
          <p:nvPr/>
        </p:nvCxnSpPr>
        <p:spPr bwMode="auto">
          <a:xfrm flipH="1">
            <a:off x="971600" y="3284984"/>
            <a:ext cx="576064" cy="0"/>
          </a:xfrm>
          <a:prstGeom prst="straightConnector1">
            <a:avLst/>
          </a:prstGeom>
          <a:noFill/>
          <a:ln w="9525" cap="flat" cmpd="sng" algn="ctr">
            <a:solidFill>
              <a:schemeClr val="bg2"/>
            </a:solidFill>
            <a:prstDash val="solid"/>
            <a:round/>
            <a:headEnd type="none" w="med" len="med"/>
            <a:tailEnd type="arrow"/>
          </a:ln>
          <a:effectLst/>
        </p:spPr>
      </p:cxnSp>
      <p:sp>
        <p:nvSpPr>
          <p:cNvPr id="223" name="TextBox 222"/>
          <p:cNvSpPr txBox="1"/>
          <p:nvPr/>
        </p:nvSpPr>
        <p:spPr>
          <a:xfrm>
            <a:off x="5940152" y="1268760"/>
            <a:ext cx="880369" cy="369332"/>
          </a:xfrm>
          <a:prstGeom prst="rect">
            <a:avLst/>
          </a:prstGeom>
          <a:noFill/>
        </p:spPr>
        <p:txBody>
          <a:bodyPr wrap="none" rtlCol="0">
            <a:spAutoFit/>
          </a:bodyPr>
          <a:lstStyle/>
          <a:p>
            <a:r>
              <a:rPr lang="en-US" altLang="zh-CN" b="1" smtClean="0">
                <a:solidFill>
                  <a:srgbClr val="002060"/>
                </a:solidFill>
              </a:rPr>
              <a:t>BI</a:t>
            </a:r>
            <a:r>
              <a:rPr lang="zh-CN" altLang="en-US" b="1" smtClean="0">
                <a:solidFill>
                  <a:srgbClr val="002060"/>
                </a:solidFill>
              </a:rPr>
              <a:t>系统</a:t>
            </a:r>
            <a:endParaRPr lang="zh-CN" altLang="en-US" b="1" dirty="0" smtClean="0">
              <a:solidFill>
                <a:srgbClr val="002060"/>
              </a:solidFill>
            </a:endParaRPr>
          </a:p>
        </p:txBody>
      </p:sp>
      <p:sp>
        <p:nvSpPr>
          <p:cNvPr id="45" name="TextBox 44"/>
          <p:cNvSpPr txBox="1"/>
          <p:nvPr/>
        </p:nvSpPr>
        <p:spPr>
          <a:xfrm>
            <a:off x="7050359" y="3140968"/>
            <a:ext cx="906017" cy="461665"/>
          </a:xfrm>
          <a:prstGeom prst="rect">
            <a:avLst/>
          </a:prstGeom>
          <a:noFill/>
        </p:spPr>
        <p:txBody>
          <a:bodyPr wrap="none" rtlCol="0">
            <a:spAutoFit/>
          </a:bodyPr>
          <a:lstStyle/>
          <a:p>
            <a:r>
              <a:rPr lang="en-US" altLang="zh-CN" sz="1200" smtClean="0">
                <a:solidFill>
                  <a:srgbClr val="002060"/>
                </a:solidFill>
              </a:rPr>
              <a:t>HTTP</a:t>
            </a:r>
          </a:p>
          <a:p>
            <a:r>
              <a:rPr lang="en-US" altLang="zh-CN" sz="1200" smtClean="0">
                <a:solidFill>
                  <a:srgbClr val="002060"/>
                </a:solidFill>
              </a:rPr>
              <a:t>VPN+SSH</a:t>
            </a:r>
            <a:endParaRPr lang="zh-CN" altLang="en-US" sz="1200" dirty="0" smtClean="0">
              <a:solidFill>
                <a:srgbClr val="002060"/>
              </a:solidFill>
            </a:endParaRPr>
          </a:p>
        </p:txBody>
      </p:sp>
      <p:sp>
        <p:nvSpPr>
          <p:cNvPr id="54" name="矩形 53"/>
          <p:cNvSpPr/>
          <p:nvPr/>
        </p:nvSpPr>
        <p:spPr bwMode="auto">
          <a:xfrm>
            <a:off x="2267744" y="1628800"/>
            <a:ext cx="3456384" cy="144016"/>
          </a:xfrm>
          <a:prstGeom prst="rect">
            <a:avLst/>
          </a:prstGeom>
          <a:blipFill>
            <a:blip r:embed="rId5" cstate="print"/>
            <a:tile tx="0" ty="0" sx="100000" sy="100000" flip="none" algn="tl"/>
          </a:blip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1200" dirty="0" smtClean="0">
              <a:solidFill>
                <a:srgbClr val="002060"/>
              </a:solidFill>
              <a:latin typeface="Arial" charset="0"/>
            </a:endParaRPr>
          </a:p>
        </p:txBody>
      </p:sp>
      <p:sp>
        <p:nvSpPr>
          <p:cNvPr id="55" name="矩形 54"/>
          <p:cNvSpPr/>
          <p:nvPr/>
        </p:nvSpPr>
        <p:spPr bwMode="auto">
          <a:xfrm>
            <a:off x="2339752" y="4869160"/>
            <a:ext cx="3456384" cy="144016"/>
          </a:xfrm>
          <a:prstGeom prst="rect">
            <a:avLst/>
          </a:prstGeom>
          <a:blipFill>
            <a:blip r:embed="rId5" cstate="print"/>
            <a:tile tx="0" ty="0" sx="100000" sy="100000" flip="none" algn="tl"/>
          </a:blip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1200" dirty="0" smtClean="0">
              <a:solidFill>
                <a:srgbClr val="002060"/>
              </a:solidFill>
              <a:latin typeface="Arial" charset="0"/>
            </a:endParaRPr>
          </a:p>
        </p:txBody>
      </p:sp>
      <p:sp>
        <p:nvSpPr>
          <p:cNvPr id="56" name="矩形 55"/>
          <p:cNvSpPr/>
          <p:nvPr/>
        </p:nvSpPr>
        <p:spPr bwMode="auto">
          <a:xfrm>
            <a:off x="1331640" y="1844824"/>
            <a:ext cx="144016" cy="3024336"/>
          </a:xfrm>
          <a:prstGeom prst="rect">
            <a:avLst/>
          </a:prstGeom>
          <a:blipFill>
            <a:blip r:embed="rId5" cstate="print"/>
            <a:tile tx="0" ty="0" sx="100000" sy="100000" flip="none" algn="tl"/>
          </a:blip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1200" dirty="0" smtClean="0">
              <a:solidFill>
                <a:srgbClr val="002060"/>
              </a:solidFill>
              <a:latin typeface="Arial" charset="0"/>
            </a:endParaRPr>
          </a:p>
        </p:txBody>
      </p:sp>
      <p:sp>
        <p:nvSpPr>
          <p:cNvPr id="57" name="矩形 56"/>
          <p:cNvSpPr/>
          <p:nvPr/>
        </p:nvSpPr>
        <p:spPr bwMode="auto">
          <a:xfrm>
            <a:off x="6660232" y="1844824"/>
            <a:ext cx="144016" cy="3096344"/>
          </a:xfrm>
          <a:prstGeom prst="rect">
            <a:avLst/>
          </a:prstGeom>
          <a:blipFill>
            <a:blip r:embed="rId5" cstate="print"/>
            <a:tile tx="0" ty="0" sx="100000" sy="100000" flip="none" algn="tl"/>
          </a:blip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1200" dirty="0" smtClean="0">
              <a:solidFill>
                <a:srgbClr val="002060"/>
              </a:solidFill>
              <a:latin typeface="Arial" charset="0"/>
            </a:endParaRPr>
          </a:p>
        </p:txBody>
      </p:sp>
      <p:sp>
        <p:nvSpPr>
          <p:cNvPr id="224" name="圆角矩形标注 223"/>
          <p:cNvSpPr/>
          <p:nvPr/>
        </p:nvSpPr>
        <p:spPr bwMode="auto">
          <a:xfrm>
            <a:off x="1547664" y="5517232"/>
            <a:ext cx="1440160" cy="612648"/>
          </a:xfrm>
          <a:prstGeom prst="wedgeRoundRectCallout">
            <a:avLst>
              <a:gd name="adj1" fmla="val 102766"/>
              <a:gd name="adj2" fmla="val -173817"/>
              <a:gd name="adj3" fmla="val 16667"/>
            </a:avLst>
          </a:prstGeom>
          <a:solidFill>
            <a:schemeClr val="tx2">
              <a:lumMod val="20000"/>
              <a:lumOff val="80000"/>
              <a:alpha val="34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fontAlgn="base">
              <a:spcBef>
                <a:spcPct val="0"/>
              </a:spcBef>
              <a:spcAft>
                <a:spcPct val="0"/>
              </a:spcAft>
            </a:pPr>
            <a:r>
              <a:rPr lang="zh-CN" altLang="en-US" sz="1200" smtClean="0">
                <a:solidFill>
                  <a:srgbClr val="002060"/>
                </a:solidFill>
                <a:latin typeface="Arial" charset="0"/>
              </a:rPr>
              <a:t>数据能出能进，但不能从</a:t>
            </a:r>
            <a:r>
              <a:rPr lang="en-US" altLang="zh-CN" sz="1200" smtClean="0">
                <a:solidFill>
                  <a:srgbClr val="002060"/>
                </a:solidFill>
                <a:latin typeface="Arial" charset="0"/>
              </a:rPr>
              <a:t>BI</a:t>
            </a:r>
            <a:r>
              <a:rPr lang="zh-CN" altLang="en-US" sz="1200" smtClean="0">
                <a:solidFill>
                  <a:srgbClr val="002060"/>
                </a:solidFill>
                <a:latin typeface="Arial" charset="0"/>
              </a:rPr>
              <a:t>内部拷贝数据</a:t>
            </a:r>
            <a:endParaRPr lang="zh-CN" altLang="en-US" sz="1200" dirty="0" smtClean="0">
              <a:solidFill>
                <a:srgbClr val="002060"/>
              </a:solidFill>
              <a:latin typeface="Arial" charset="0"/>
            </a:endParaRPr>
          </a:p>
        </p:txBody>
      </p:sp>
      <p:sp>
        <p:nvSpPr>
          <p:cNvPr id="226" name="圆角矩形标注 225"/>
          <p:cNvSpPr/>
          <p:nvPr/>
        </p:nvSpPr>
        <p:spPr bwMode="auto">
          <a:xfrm>
            <a:off x="755576" y="620688"/>
            <a:ext cx="1296144" cy="540640"/>
          </a:xfrm>
          <a:prstGeom prst="wedgeRoundRectCallout">
            <a:avLst>
              <a:gd name="adj1" fmla="val 22729"/>
              <a:gd name="adj2" fmla="val 205598"/>
              <a:gd name="adj3" fmla="val 16667"/>
            </a:avLst>
          </a:prstGeom>
          <a:solidFill>
            <a:schemeClr val="tx2">
              <a:lumMod val="20000"/>
              <a:lumOff val="80000"/>
              <a:alpha val="34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smtClean="0">
                <a:solidFill>
                  <a:srgbClr val="002060"/>
                </a:solidFill>
                <a:latin typeface="Arial" charset="0"/>
              </a:rPr>
              <a:t>外访权限用户</a:t>
            </a:r>
            <a:r>
              <a:rPr lang="en-US" altLang="zh-CN" sz="1200" smtClean="0">
                <a:solidFill>
                  <a:srgbClr val="002060"/>
                </a:solidFill>
                <a:latin typeface="Arial" charset="0"/>
              </a:rPr>
              <a:t>+</a:t>
            </a:r>
            <a:r>
              <a:rPr lang="zh-CN" altLang="en-US" sz="1200" smtClean="0">
                <a:solidFill>
                  <a:srgbClr val="002060"/>
                </a:solidFill>
                <a:latin typeface="Arial" charset="0"/>
              </a:rPr>
              <a:t>白名单（地址</a:t>
            </a:r>
            <a:r>
              <a:rPr lang="en-US" altLang="zh-CN" sz="1200" smtClean="0">
                <a:solidFill>
                  <a:srgbClr val="002060"/>
                </a:solidFill>
                <a:latin typeface="Arial" charset="0"/>
              </a:rPr>
              <a:t>/</a:t>
            </a:r>
            <a:r>
              <a:rPr lang="zh-CN" altLang="en-US" sz="1200" smtClean="0">
                <a:solidFill>
                  <a:srgbClr val="002060"/>
                </a:solidFill>
                <a:latin typeface="Arial" charset="0"/>
              </a:rPr>
              <a:t>端口）控制</a:t>
            </a:r>
            <a:endParaRPr lang="zh-CN" altLang="en-US" sz="1200" dirty="0" smtClean="0">
              <a:solidFill>
                <a:srgbClr val="002060"/>
              </a:solidFill>
              <a:latin typeface="Arial" charset="0"/>
            </a:endParaRPr>
          </a:p>
        </p:txBody>
      </p:sp>
      <p:sp>
        <p:nvSpPr>
          <p:cNvPr id="225" name="圆角矩形标注 224"/>
          <p:cNvSpPr/>
          <p:nvPr/>
        </p:nvSpPr>
        <p:spPr bwMode="auto">
          <a:xfrm>
            <a:off x="5508104" y="476672"/>
            <a:ext cx="1800200" cy="612648"/>
          </a:xfrm>
          <a:prstGeom prst="wedgeRoundRectCallout">
            <a:avLst>
              <a:gd name="adj1" fmla="val -94515"/>
              <a:gd name="adj2" fmla="val 172664"/>
              <a:gd name="adj3" fmla="val 16667"/>
            </a:avLst>
          </a:prstGeom>
          <a:solidFill>
            <a:schemeClr val="tx2">
              <a:lumMod val="20000"/>
              <a:lumOff val="80000"/>
              <a:alpha val="34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smtClean="0">
                <a:solidFill>
                  <a:srgbClr val="002060"/>
                </a:solidFill>
                <a:latin typeface="Arial" charset="0"/>
              </a:rPr>
              <a:t>数据只能出不能进，数据访问支持用户鉴权和白名单限制</a:t>
            </a:r>
            <a:endParaRPr lang="zh-CN" altLang="en-US" sz="1200" dirty="0" smtClean="0">
              <a:solidFill>
                <a:srgbClr val="002060"/>
              </a:solidFill>
              <a:latin typeface="Arial" charset="0"/>
            </a:endParaRPr>
          </a:p>
        </p:txBody>
      </p:sp>
      <p:sp>
        <p:nvSpPr>
          <p:cNvPr id="229" name="圆角矩形标注 228"/>
          <p:cNvSpPr/>
          <p:nvPr/>
        </p:nvSpPr>
        <p:spPr bwMode="auto">
          <a:xfrm>
            <a:off x="7523312" y="1772816"/>
            <a:ext cx="1297160" cy="612648"/>
          </a:xfrm>
          <a:prstGeom prst="wedgeRoundRectCallout">
            <a:avLst>
              <a:gd name="adj1" fmla="val -134727"/>
              <a:gd name="adj2" fmla="val 135351"/>
              <a:gd name="adj3" fmla="val 16667"/>
            </a:avLst>
          </a:prstGeom>
          <a:solidFill>
            <a:schemeClr val="tx2">
              <a:lumMod val="20000"/>
              <a:lumOff val="80000"/>
              <a:alpha val="34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smtClean="0">
                <a:solidFill>
                  <a:srgbClr val="002060"/>
                </a:solidFill>
                <a:latin typeface="Arial" charset="0"/>
              </a:rPr>
              <a:t>软件和数据能进不能出</a:t>
            </a:r>
            <a:endParaRPr lang="zh-CN" altLang="en-US" sz="1200" dirty="0" smtClean="0">
              <a:solidFill>
                <a:srgbClr val="002060"/>
              </a:solidFill>
              <a:latin typeface="Arial" charset="0"/>
            </a:endParaRPr>
          </a:p>
        </p:txBody>
      </p:sp>
      <p:sp>
        <p:nvSpPr>
          <p:cNvPr id="227" name="圆角矩形标注 226"/>
          <p:cNvSpPr/>
          <p:nvPr/>
        </p:nvSpPr>
        <p:spPr bwMode="auto">
          <a:xfrm>
            <a:off x="7236296" y="4653136"/>
            <a:ext cx="1332656" cy="504056"/>
          </a:xfrm>
          <a:prstGeom prst="wedgeRoundRectCallout">
            <a:avLst>
              <a:gd name="adj1" fmla="val -314896"/>
              <a:gd name="adj2" fmla="val -267202"/>
              <a:gd name="adj3" fmla="val 16667"/>
            </a:avLst>
          </a:prstGeom>
          <a:solidFill>
            <a:schemeClr val="tx2">
              <a:lumMod val="20000"/>
              <a:lumOff val="80000"/>
              <a:alpha val="34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smtClean="0">
                <a:solidFill>
                  <a:srgbClr val="002060"/>
                </a:solidFill>
                <a:latin typeface="Arial" charset="0"/>
              </a:rPr>
              <a:t>禁止任何用户登录</a:t>
            </a:r>
            <a:endParaRPr lang="zh-CN" altLang="en-US" sz="1200" dirty="0" smtClean="0">
              <a:solidFill>
                <a:srgbClr val="002060"/>
              </a:solidFill>
              <a:latin typeface="Arial" charset="0"/>
            </a:endParaRPr>
          </a:p>
        </p:txBody>
      </p:sp>
      <p:sp>
        <p:nvSpPr>
          <p:cNvPr id="230" name="圆角矩形标注 229"/>
          <p:cNvSpPr/>
          <p:nvPr/>
        </p:nvSpPr>
        <p:spPr bwMode="auto">
          <a:xfrm>
            <a:off x="6300192" y="5517232"/>
            <a:ext cx="2016224" cy="612648"/>
          </a:xfrm>
          <a:prstGeom prst="wedgeRoundRectCallout">
            <a:avLst>
              <a:gd name="adj1" fmla="val -71147"/>
              <a:gd name="adj2" fmla="val -129397"/>
              <a:gd name="adj3" fmla="val 16667"/>
            </a:avLst>
          </a:prstGeom>
          <a:solidFill>
            <a:schemeClr val="tx2">
              <a:lumMod val="20000"/>
              <a:lumOff val="80000"/>
              <a:alpha val="34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fontAlgn="base">
              <a:spcBef>
                <a:spcPct val="0"/>
              </a:spcBef>
              <a:spcAft>
                <a:spcPct val="0"/>
              </a:spcAft>
            </a:pPr>
            <a:r>
              <a:rPr lang="en-US" altLang="zh-CN" sz="1200" smtClean="0">
                <a:solidFill>
                  <a:srgbClr val="002060"/>
                </a:solidFill>
                <a:latin typeface="Arial" charset="0"/>
              </a:rPr>
              <a:t>OS</a:t>
            </a:r>
            <a:r>
              <a:rPr lang="zh-CN" altLang="en-US" sz="1200" smtClean="0">
                <a:solidFill>
                  <a:srgbClr val="002060"/>
                </a:solidFill>
                <a:latin typeface="Arial" charset="0"/>
              </a:rPr>
              <a:t>级别用户隔离：普通用户</a:t>
            </a:r>
            <a:r>
              <a:rPr lang="en-US" altLang="zh-CN" sz="1200" smtClean="0">
                <a:solidFill>
                  <a:srgbClr val="002060"/>
                </a:solidFill>
                <a:latin typeface="Arial" charset="0"/>
              </a:rPr>
              <a:t>E2E</a:t>
            </a:r>
            <a:r>
              <a:rPr lang="zh-CN" altLang="en-US" sz="1200" smtClean="0">
                <a:solidFill>
                  <a:srgbClr val="002060"/>
                </a:solidFill>
                <a:latin typeface="Arial" charset="0"/>
              </a:rPr>
              <a:t>组间隔离，敏感数据用户</a:t>
            </a:r>
            <a:r>
              <a:rPr lang="en-US" altLang="zh-CN" sz="1200" smtClean="0">
                <a:solidFill>
                  <a:srgbClr val="002060"/>
                </a:solidFill>
                <a:latin typeface="Arial" charset="0"/>
              </a:rPr>
              <a:t>E2E</a:t>
            </a:r>
            <a:r>
              <a:rPr lang="zh-CN" altLang="en-US" sz="1200" smtClean="0">
                <a:solidFill>
                  <a:srgbClr val="002060"/>
                </a:solidFill>
                <a:latin typeface="Arial" charset="0"/>
              </a:rPr>
              <a:t>组内隔离</a:t>
            </a:r>
            <a:endParaRPr lang="zh-CN" altLang="en-US" sz="1200" dirty="0" smtClean="0">
              <a:solidFill>
                <a:srgbClr val="002060"/>
              </a:solidFill>
              <a:latin typeface="Arial" charset="0"/>
            </a:endParaRPr>
          </a:p>
        </p:txBody>
      </p:sp>
      <p:sp>
        <p:nvSpPr>
          <p:cNvPr id="63" name="圆角矩形标注 62"/>
          <p:cNvSpPr/>
          <p:nvPr/>
        </p:nvSpPr>
        <p:spPr bwMode="auto">
          <a:xfrm>
            <a:off x="7846840" y="692696"/>
            <a:ext cx="829616" cy="612648"/>
          </a:xfrm>
          <a:prstGeom prst="wedgeRoundRectCallout">
            <a:avLst>
              <a:gd name="adj1" fmla="val -184588"/>
              <a:gd name="adj2" fmla="val 156673"/>
              <a:gd name="adj3" fmla="val 16667"/>
            </a:avLst>
          </a:prstGeom>
          <a:solidFill>
            <a:schemeClr val="tx2">
              <a:lumMod val="20000"/>
              <a:lumOff val="80000"/>
              <a:alpha val="34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smtClean="0">
                <a:solidFill>
                  <a:srgbClr val="002060"/>
                </a:solidFill>
                <a:latin typeface="Arial" charset="0"/>
              </a:rPr>
              <a:t>防火墙</a:t>
            </a:r>
            <a:endParaRPr lang="zh-CN" altLang="en-US" sz="1200" dirty="0" smtClean="0">
              <a:solidFill>
                <a:srgbClr val="002060"/>
              </a:solidFill>
              <a:latin typeface="Arial" charset="0"/>
            </a:endParaRPr>
          </a:p>
        </p:txBody>
      </p:sp>
      <p:sp>
        <p:nvSpPr>
          <p:cNvPr id="42" name="圆角矩形标注 41"/>
          <p:cNvSpPr/>
          <p:nvPr/>
        </p:nvSpPr>
        <p:spPr bwMode="auto">
          <a:xfrm>
            <a:off x="179512" y="5517232"/>
            <a:ext cx="1187624" cy="612648"/>
          </a:xfrm>
          <a:prstGeom prst="wedgeRoundRectCallout">
            <a:avLst>
              <a:gd name="adj1" fmla="val 107688"/>
              <a:gd name="adj2" fmla="val -132950"/>
              <a:gd name="adj3" fmla="val 16667"/>
            </a:avLst>
          </a:prstGeom>
          <a:solidFill>
            <a:srgbClr val="BF01A4">
              <a:alpha val="34000"/>
            </a:srgb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fontAlgn="base">
              <a:spcBef>
                <a:spcPct val="0"/>
              </a:spcBef>
              <a:spcAft>
                <a:spcPct val="0"/>
              </a:spcAft>
            </a:pPr>
            <a:r>
              <a:rPr lang="zh-CN" altLang="en-US" sz="1200" smtClean="0">
                <a:solidFill>
                  <a:srgbClr val="002060"/>
                </a:solidFill>
                <a:latin typeface="Arial" charset="0"/>
              </a:rPr>
              <a:t>敏感数据加密存放（未完成）</a:t>
            </a:r>
            <a:endParaRPr lang="zh-CN" altLang="en-US" sz="1200" dirty="0" smtClean="0">
              <a:solidFill>
                <a:srgbClr val="002060"/>
              </a:solidFill>
              <a:latin typeface="Arial" charset="0"/>
            </a:endParaRPr>
          </a:p>
        </p:txBody>
      </p:sp>
      <p:sp>
        <p:nvSpPr>
          <p:cNvPr id="66" name="下箭头 65"/>
          <p:cNvSpPr/>
          <p:nvPr/>
        </p:nvSpPr>
        <p:spPr bwMode="auto">
          <a:xfrm flipV="1">
            <a:off x="3203848" y="3717032"/>
            <a:ext cx="144016" cy="504056"/>
          </a:xfrm>
          <a:prstGeom prst="downArrow">
            <a:avLst/>
          </a:prstGeom>
          <a:solidFill>
            <a:schemeClr val="accent2">
              <a:lumMod val="40000"/>
              <a:lumOff val="60000"/>
              <a:alpha val="7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1200" dirty="0" smtClean="0">
              <a:solidFill>
                <a:srgbClr val="002060"/>
              </a:solidFill>
              <a:latin typeface="Arial" charset="0"/>
            </a:endParaRPr>
          </a:p>
        </p:txBody>
      </p:sp>
      <p:sp>
        <p:nvSpPr>
          <p:cNvPr id="67" name="下箭头 66"/>
          <p:cNvSpPr/>
          <p:nvPr/>
        </p:nvSpPr>
        <p:spPr bwMode="auto">
          <a:xfrm flipV="1">
            <a:off x="3203848" y="2420888"/>
            <a:ext cx="144016" cy="504056"/>
          </a:xfrm>
          <a:prstGeom prst="downArrow">
            <a:avLst/>
          </a:prstGeom>
          <a:solidFill>
            <a:schemeClr val="accent2">
              <a:lumMod val="40000"/>
              <a:lumOff val="60000"/>
              <a:alpha val="7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CN" altLang="en-US" sz="1200" dirty="0" smtClean="0">
              <a:solidFill>
                <a:srgbClr val="002060"/>
              </a:solidFill>
              <a:latin typeface="Arial" charset="0"/>
            </a:endParaRPr>
          </a:p>
        </p:txBody>
      </p:sp>
      <p:cxnSp>
        <p:nvCxnSpPr>
          <p:cNvPr id="69" name="直接箭头连接符 68"/>
          <p:cNvCxnSpPr/>
          <p:nvPr/>
        </p:nvCxnSpPr>
        <p:spPr bwMode="auto">
          <a:xfrm>
            <a:off x="2051720" y="2060848"/>
            <a:ext cx="216024" cy="0"/>
          </a:xfrm>
          <a:prstGeom prst="straightConnector1">
            <a:avLst/>
          </a:prstGeom>
          <a:noFill/>
          <a:ln w="9525" cap="flat" cmpd="sng" algn="ctr">
            <a:solidFill>
              <a:schemeClr val="bg2"/>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79512" y="0"/>
            <a:ext cx="7543800" cy="476672"/>
          </a:xfrm>
        </p:spPr>
        <p:txBody>
          <a:bodyPr/>
          <a:lstStyle/>
          <a:p>
            <a:pPr eaLnBrk="1" hangingPunct="1"/>
            <a:r>
              <a:rPr lang="zh-CN" altLang="en-US" sz="2400" kern="1200" smtClean="0">
                <a:solidFill>
                  <a:srgbClr val="C00000"/>
                </a:solidFill>
                <a:latin typeface="+mn-lt"/>
                <a:ea typeface="+mn-ea"/>
                <a:cs typeface="+mn-cs"/>
              </a:rPr>
              <a:t>终端云</a:t>
            </a:r>
            <a:r>
              <a:rPr lang="en-US" altLang="zh-CN" sz="2400" kern="1200" smtClean="0">
                <a:solidFill>
                  <a:srgbClr val="C00000"/>
                </a:solidFill>
                <a:latin typeface="+mn-lt"/>
                <a:ea typeface="+mn-ea"/>
                <a:cs typeface="+mn-cs"/>
              </a:rPr>
              <a:t>BI </a:t>
            </a:r>
            <a:r>
              <a:rPr lang="zh-CN" altLang="en-US" sz="2400" kern="1200" smtClean="0">
                <a:solidFill>
                  <a:srgbClr val="C00000"/>
                </a:solidFill>
                <a:latin typeface="+mn-lt"/>
                <a:ea typeface="+mn-ea"/>
                <a:cs typeface="+mn-cs"/>
              </a:rPr>
              <a:t> 网络拓扑示意</a:t>
            </a:r>
            <a:endParaRPr lang="zh-CN" altLang="en-US" sz="2400" kern="1200" dirty="0" smtClean="0">
              <a:solidFill>
                <a:srgbClr val="C00000"/>
              </a:solidFill>
              <a:latin typeface="+mn-lt"/>
              <a:ea typeface="+mn-ea"/>
              <a:cs typeface="+mn-cs"/>
            </a:endParaRPr>
          </a:p>
        </p:txBody>
      </p:sp>
      <p:sp>
        <p:nvSpPr>
          <p:cNvPr id="35844" name="日期占位符 3"/>
          <p:cNvSpPr>
            <a:spLocks noGrp="1"/>
          </p:cNvSpPr>
          <p:nvPr>
            <p:ph type="dt" sz="quarter" idx="10"/>
          </p:nvPr>
        </p:nvSpPr>
        <p:spPr>
          <a:xfrm>
            <a:off x="6361113" y="6332984"/>
            <a:ext cx="2097087" cy="457200"/>
          </a:xfrm>
          <a:noFill/>
        </p:spPr>
        <p:txBody>
          <a:bodyPr/>
          <a:lstStyle/>
          <a:p>
            <a:pPr defTabSz="784225"/>
            <a:r>
              <a:rPr lang="de-DE" altLang="zh-CN" dirty="0">
                <a:solidFill>
                  <a:srgbClr val="2D2015"/>
                </a:solidFill>
              </a:rPr>
              <a:t>Page </a:t>
            </a:r>
            <a:fld id="{88067169-F191-43C0-9C1B-69771DCFECC3}" type="slidenum">
              <a:rPr lang="de-DE" altLang="zh-CN">
                <a:solidFill>
                  <a:srgbClr val="2D2015"/>
                </a:solidFill>
              </a:rPr>
              <a:pPr defTabSz="784225"/>
              <a:t>12</a:t>
            </a:fld>
            <a:endParaRPr lang="en-GB" altLang="zh-CN" dirty="0">
              <a:solidFill>
                <a:srgbClr val="2D2015"/>
              </a:solidFill>
            </a:endParaRPr>
          </a:p>
        </p:txBody>
      </p:sp>
      <p:sp>
        <p:nvSpPr>
          <p:cNvPr id="47" name="矩形 46"/>
          <p:cNvSpPr/>
          <p:nvPr/>
        </p:nvSpPr>
        <p:spPr bwMode="auto">
          <a:xfrm>
            <a:off x="1231766" y="1312479"/>
            <a:ext cx="5065160" cy="3749559"/>
          </a:xfrm>
          <a:prstGeom prst="rect">
            <a:avLst/>
          </a:prstGeom>
          <a:solidFill>
            <a:srgbClr val="FFFF00">
              <a:alpha val="23000"/>
            </a:srgbClr>
          </a:solidFill>
          <a:ln>
            <a:solidFill>
              <a:schemeClr val="tx1"/>
            </a:solidFill>
            <a:prstDash val="dash"/>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fontAlgn="base">
              <a:spcBef>
                <a:spcPct val="0"/>
              </a:spcBef>
              <a:spcAft>
                <a:spcPct val="0"/>
              </a:spcAft>
              <a:buClr>
                <a:srgbClr val="CC9900"/>
              </a:buClr>
            </a:pPr>
            <a:endParaRPr lang="zh-CN" altLang="en-US" sz="1000" smtClean="0">
              <a:solidFill>
                <a:srgbClr val="2D2015"/>
              </a:solidFill>
              <a:ea typeface="宋体" charset="-122"/>
            </a:endParaRPr>
          </a:p>
        </p:txBody>
      </p:sp>
      <p:cxnSp>
        <p:nvCxnSpPr>
          <p:cNvPr id="48" name="直接连接符 47"/>
          <p:cNvCxnSpPr>
            <a:endCxn id="135" idx="2"/>
          </p:cNvCxnSpPr>
          <p:nvPr/>
        </p:nvCxnSpPr>
        <p:spPr bwMode="auto">
          <a:xfrm flipV="1">
            <a:off x="2244798" y="4506548"/>
            <a:ext cx="0" cy="347181"/>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9" name="Cloud"/>
          <p:cNvSpPr>
            <a:spLocks noChangeAspect="1" noEditPoints="1" noChangeArrowheads="1"/>
          </p:cNvSpPr>
          <p:nvPr/>
        </p:nvSpPr>
        <p:spPr bwMode="auto">
          <a:xfrm>
            <a:off x="6803442" y="2492896"/>
            <a:ext cx="1556062" cy="41661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sz="1400" smtClean="0">
                <a:solidFill>
                  <a:srgbClr val="2D2015"/>
                </a:solidFill>
              </a:rPr>
              <a:t>  Internet</a:t>
            </a:r>
            <a:endParaRPr lang="zh-CN" altLang="en-US" sz="1400">
              <a:solidFill>
                <a:srgbClr val="2D2015"/>
              </a:solidFill>
            </a:endParaRPr>
          </a:p>
        </p:txBody>
      </p:sp>
      <p:pic>
        <p:nvPicPr>
          <p:cNvPr id="50" name="Picture 6"/>
          <p:cNvPicPr>
            <a:picLocks noChangeAspect="1" noChangeArrowheads="1"/>
          </p:cNvPicPr>
          <p:nvPr/>
        </p:nvPicPr>
        <p:blipFill>
          <a:blip r:embed="rId2" cstate="print"/>
          <a:srcRect/>
          <a:stretch>
            <a:fillRect/>
          </a:stretch>
        </p:blipFill>
        <p:spPr bwMode="auto">
          <a:xfrm>
            <a:off x="1810642" y="4714856"/>
            <a:ext cx="795954" cy="277745"/>
          </a:xfrm>
          <a:prstGeom prst="rect">
            <a:avLst/>
          </a:prstGeom>
          <a:noFill/>
          <a:ln w="9525">
            <a:noFill/>
            <a:miter lim="800000"/>
            <a:headEnd/>
            <a:tailEnd/>
          </a:ln>
        </p:spPr>
      </p:pic>
      <p:pic>
        <p:nvPicPr>
          <p:cNvPr id="51" name="Picture 7"/>
          <p:cNvPicPr>
            <a:picLocks noChangeAspect="1" noChangeArrowheads="1"/>
          </p:cNvPicPr>
          <p:nvPr/>
        </p:nvPicPr>
        <p:blipFill>
          <a:blip r:embed="rId3" cstate="print"/>
          <a:srcRect/>
          <a:stretch>
            <a:fillRect/>
          </a:stretch>
        </p:blipFill>
        <p:spPr bwMode="auto">
          <a:xfrm>
            <a:off x="5500973" y="2145714"/>
            <a:ext cx="497710" cy="902672"/>
          </a:xfrm>
          <a:prstGeom prst="rect">
            <a:avLst/>
          </a:prstGeom>
          <a:noFill/>
          <a:ln w="9525">
            <a:noFill/>
            <a:miter lim="800000"/>
            <a:headEnd/>
            <a:tailEnd/>
          </a:ln>
        </p:spPr>
      </p:pic>
      <p:cxnSp>
        <p:nvCxnSpPr>
          <p:cNvPr id="52" name="直接连接符 51"/>
          <p:cNvCxnSpPr/>
          <p:nvPr/>
        </p:nvCxnSpPr>
        <p:spPr bwMode="auto">
          <a:xfrm>
            <a:off x="2389517" y="2631768"/>
            <a:ext cx="2677299" cy="0"/>
          </a:xfrm>
          <a:prstGeom prst="line">
            <a:avLst/>
          </a:prstGeom>
          <a:ln w="28575"/>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bwMode="auto">
          <a:xfrm>
            <a:off x="5066816" y="2076278"/>
            <a:ext cx="0" cy="1666471"/>
          </a:xfrm>
          <a:prstGeom prst="line">
            <a:avLst/>
          </a:prstGeom>
          <a:ln w="28575"/>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8" name="直接连接符 57"/>
          <p:cNvCxnSpPr>
            <a:stCxn id="121" idx="3"/>
          </p:cNvCxnSpPr>
          <p:nvPr/>
        </p:nvCxnSpPr>
        <p:spPr bwMode="auto">
          <a:xfrm flipV="1">
            <a:off x="4053784" y="2062390"/>
            <a:ext cx="1013032" cy="6944"/>
          </a:xfrm>
          <a:prstGeom prst="line">
            <a:avLst/>
          </a:prstGeom>
          <a:ln w="28575"/>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9" name="直接连接符 58"/>
          <p:cNvCxnSpPr/>
          <p:nvPr/>
        </p:nvCxnSpPr>
        <p:spPr bwMode="auto">
          <a:xfrm>
            <a:off x="3764346" y="1590224"/>
            <a:ext cx="0" cy="208309"/>
          </a:xfrm>
          <a:prstGeom prst="line">
            <a:avLst/>
          </a:prstGeom>
          <a:ln w="28575"/>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0" name="直接连接符 59"/>
          <p:cNvCxnSpPr/>
          <p:nvPr/>
        </p:nvCxnSpPr>
        <p:spPr bwMode="auto">
          <a:xfrm>
            <a:off x="2244798" y="3759658"/>
            <a:ext cx="2822018" cy="0"/>
          </a:xfrm>
          <a:prstGeom prst="line">
            <a:avLst/>
          </a:prstGeom>
          <a:ln w="28575"/>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61" name="Picture 6"/>
          <p:cNvPicPr>
            <a:picLocks noChangeAspect="1" noChangeArrowheads="1"/>
          </p:cNvPicPr>
          <p:nvPr/>
        </p:nvPicPr>
        <p:blipFill>
          <a:blip r:embed="rId2" cstate="print"/>
          <a:srcRect/>
          <a:stretch>
            <a:fillRect/>
          </a:stretch>
        </p:blipFill>
        <p:spPr bwMode="auto">
          <a:xfrm>
            <a:off x="3402549" y="1381915"/>
            <a:ext cx="795954" cy="208309"/>
          </a:xfrm>
          <a:prstGeom prst="rect">
            <a:avLst/>
          </a:prstGeom>
          <a:noFill/>
          <a:ln w="9525">
            <a:noFill/>
            <a:miter lim="800000"/>
            <a:headEnd/>
            <a:tailEnd/>
          </a:ln>
        </p:spPr>
      </p:pic>
      <p:cxnSp>
        <p:nvCxnSpPr>
          <p:cNvPr id="62" name="直接连接符 61"/>
          <p:cNvCxnSpPr/>
          <p:nvPr/>
        </p:nvCxnSpPr>
        <p:spPr bwMode="auto">
          <a:xfrm>
            <a:off x="2389517" y="2631768"/>
            <a:ext cx="0" cy="277745"/>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2" name="组合 133"/>
          <p:cNvGrpSpPr/>
          <p:nvPr/>
        </p:nvGrpSpPr>
        <p:grpSpPr>
          <a:xfrm>
            <a:off x="1955361" y="3898531"/>
            <a:ext cx="578875" cy="608017"/>
            <a:chOff x="611560" y="4581128"/>
            <a:chExt cx="576064" cy="734482"/>
          </a:xfrm>
        </p:grpSpPr>
        <p:pic>
          <p:nvPicPr>
            <p:cNvPr id="133" name="Picture 3"/>
            <p:cNvPicPr>
              <a:picLocks noChangeAspect="1" noChangeArrowheads="1"/>
            </p:cNvPicPr>
            <p:nvPr/>
          </p:nvPicPr>
          <p:blipFill>
            <a:blip r:embed="rId4" cstate="print"/>
            <a:srcRect/>
            <a:stretch>
              <a:fillRect/>
            </a:stretch>
          </p:blipFill>
          <p:spPr bwMode="auto">
            <a:xfrm>
              <a:off x="899592" y="4581128"/>
              <a:ext cx="288032" cy="590466"/>
            </a:xfrm>
            <a:prstGeom prst="rect">
              <a:avLst/>
            </a:prstGeom>
            <a:noFill/>
            <a:ln w="9525">
              <a:noFill/>
              <a:miter lim="800000"/>
              <a:headEnd/>
              <a:tailEnd/>
            </a:ln>
          </p:spPr>
        </p:pic>
        <p:pic>
          <p:nvPicPr>
            <p:cNvPr id="134" name="Picture 3"/>
            <p:cNvPicPr>
              <a:picLocks noChangeAspect="1" noChangeArrowheads="1"/>
            </p:cNvPicPr>
            <p:nvPr/>
          </p:nvPicPr>
          <p:blipFill>
            <a:blip r:embed="rId4" cstate="print"/>
            <a:srcRect/>
            <a:stretch>
              <a:fillRect/>
            </a:stretch>
          </p:blipFill>
          <p:spPr bwMode="auto">
            <a:xfrm>
              <a:off x="611560" y="4581128"/>
              <a:ext cx="288032" cy="590466"/>
            </a:xfrm>
            <a:prstGeom prst="rect">
              <a:avLst/>
            </a:prstGeom>
            <a:noFill/>
            <a:ln w="9525">
              <a:noFill/>
              <a:miter lim="800000"/>
              <a:headEnd/>
              <a:tailEnd/>
            </a:ln>
          </p:spPr>
        </p:pic>
        <p:pic>
          <p:nvPicPr>
            <p:cNvPr id="135" name="Picture 3"/>
            <p:cNvPicPr>
              <a:picLocks noChangeAspect="1" noChangeArrowheads="1"/>
            </p:cNvPicPr>
            <p:nvPr/>
          </p:nvPicPr>
          <p:blipFill>
            <a:blip r:embed="rId4" cstate="print"/>
            <a:srcRect/>
            <a:stretch>
              <a:fillRect/>
            </a:stretch>
          </p:blipFill>
          <p:spPr bwMode="auto">
            <a:xfrm>
              <a:off x="755576" y="4725144"/>
              <a:ext cx="288032" cy="590466"/>
            </a:xfrm>
            <a:prstGeom prst="rect">
              <a:avLst/>
            </a:prstGeom>
            <a:noFill/>
            <a:ln w="9525">
              <a:noFill/>
              <a:miter lim="800000"/>
              <a:headEnd/>
              <a:tailEnd/>
            </a:ln>
          </p:spPr>
        </p:pic>
      </p:grpSp>
      <p:grpSp>
        <p:nvGrpSpPr>
          <p:cNvPr id="3" name="组合 134"/>
          <p:cNvGrpSpPr/>
          <p:nvPr/>
        </p:nvGrpSpPr>
        <p:grpSpPr>
          <a:xfrm>
            <a:off x="3402549" y="3898531"/>
            <a:ext cx="578875" cy="708250"/>
            <a:chOff x="611560" y="4581128"/>
            <a:chExt cx="576064" cy="734482"/>
          </a:xfrm>
        </p:grpSpPr>
        <p:pic>
          <p:nvPicPr>
            <p:cNvPr id="130" name="Picture 3"/>
            <p:cNvPicPr>
              <a:picLocks noChangeAspect="1" noChangeArrowheads="1"/>
            </p:cNvPicPr>
            <p:nvPr/>
          </p:nvPicPr>
          <p:blipFill>
            <a:blip r:embed="rId4" cstate="print"/>
            <a:srcRect/>
            <a:stretch>
              <a:fillRect/>
            </a:stretch>
          </p:blipFill>
          <p:spPr bwMode="auto">
            <a:xfrm>
              <a:off x="899592" y="4581128"/>
              <a:ext cx="288032" cy="590466"/>
            </a:xfrm>
            <a:prstGeom prst="rect">
              <a:avLst/>
            </a:prstGeom>
            <a:noFill/>
            <a:ln w="9525">
              <a:noFill/>
              <a:miter lim="800000"/>
              <a:headEnd/>
              <a:tailEnd/>
            </a:ln>
          </p:spPr>
        </p:pic>
        <p:pic>
          <p:nvPicPr>
            <p:cNvPr id="131" name="Picture 3"/>
            <p:cNvPicPr>
              <a:picLocks noChangeAspect="1" noChangeArrowheads="1"/>
            </p:cNvPicPr>
            <p:nvPr/>
          </p:nvPicPr>
          <p:blipFill>
            <a:blip r:embed="rId4" cstate="print"/>
            <a:srcRect/>
            <a:stretch>
              <a:fillRect/>
            </a:stretch>
          </p:blipFill>
          <p:spPr bwMode="auto">
            <a:xfrm>
              <a:off x="611560" y="4581128"/>
              <a:ext cx="288032" cy="590466"/>
            </a:xfrm>
            <a:prstGeom prst="rect">
              <a:avLst/>
            </a:prstGeom>
            <a:noFill/>
            <a:ln w="9525">
              <a:noFill/>
              <a:miter lim="800000"/>
              <a:headEnd/>
              <a:tailEnd/>
            </a:ln>
          </p:spPr>
        </p:pic>
        <p:pic>
          <p:nvPicPr>
            <p:cNvPr id="132" name="Picture 3"/>
            <p:cNvPicPr>
              <a:picLocks noChangeAspect="1" noChangeArrowheads="1"/>
            </p:cNvPicPr>
            <p:nvPr/>
          </p:nvPicPr>
          <p:blipFill>
            <a:blip r:embed="rId4" cstate="print"/>
            <a:srcRect/>
            <a:stretch>
              <a:fillRect/>
            </a:stretch>
          </p:blipFill>
          <p:spPr bwMode="auto">
            <a:xfrm>
              <a:off x="755576" y="4725144"/>
              <a:ext cx="288032" cy="590466"/>
            </a:xfrm>
            <a:prstGeom prst="rect">
              <a:avLst/>
            </a:prstGeom>
            <a:noFill/>
            <a:ln w="9525">
              <a:noFill/>
              <a:miter lim="800000"/>
              <a:headEnd/>
              <a:tailEnd/>
            </a:ln>
          </p:spPr>
        </p:pic>
      </p:grpSp>
      <p:grpSp>
        <p:nvGrpSpPr>
          <p:cNvPr id="4" name="组合 138"/>
          <p:cNvGrpSpPr/>
          <p:nvPr/>
        </p:nvGrpSpPr>
        <p:grpSpPr>
          <a:xfrm>
            <a:off x="3764346" y="2756753"/>
            <a:ext cx="578875" cy="708250"/>
            <a:chOff x="611560" y="4581128"/>
            <a:chExt cx="576064" cy="734482"/>
          </a:xfrm>
        </p:grpSpPr>
        <p:pic>
          <p:nvPicPr>
            <p:cNvPr id="127" name="Picture 3"/>
            <p:cNvPicPr>
              <a:picLocks noChangeAspect="1" noChangeArrowheads="1"/>
            </p:cNvPicPr>
            <p:nvPr/>
          </p:nvPicPr>
          <p:blipFill>
            <a:blip r:embed="rId4" cstate="print"/>
            <a:srcRect/>
            <a:stretch>
              <a:fillRect/>
            </a:stretch>
          </p:blipFill>
          <p:spPr bwMode="auto">
            <a:xfrm>
              <a:off x="899592" y="4581128"/>
              <a:ext cx="288032" cy="590466"/>
            </a:xfrm>
            <a:prstGeom prst="rect">
              <a:avLst/>
            </a:prstGeom>
            <a:noFill/>
            <a:ln w="9525">
              <a:noFill/>
              <a:miter lim="800000"/>
              <a:headEnd/>
              <a:tailEnd/>
            </a:ln>
          </p:spPr>
        </p:pic>
        <p:pic>
          <p:nvPicPr>
            <p:cNvPr id="128" name="Picture 3"/>
            <p:cNvPicPr>
              <a:picLocks noChangeAspect="1" noChangeArrowheads="1"/>
            </p:cNvPicPr>
            <p:nvPr/>
          </p:nvPicPr>
          <p:blipFill>
            <a:blip r:embed="rId4" cstate="print"/>
            <a:srcRect/>
            <a:stretch>
              <a:fillRect/>
            </a:stretch>
          </p:blipFill>
          <p:spPr bwMode="auto">
            <a:xfrm>
              <a:off x="611560" y="4581128"/>
              <a:ext cx="288032" cy="590466"/>
            </a:xfrm>
            <a:prstGeom prst="rect">
              <a:avLst/>
            </a:prstGeom>
            <a:noFill/>
            <a:ln w="9525">
              <a:noFill/>
              <a:miter lim="800000"/>
              <a:headEnd/>
              <a:tailEnd/>
            </a:ln>
          </p:spPr>
        </p:pic>
        <p:pic>
          <p:nvPicPr>
            <p:cNvPr id="129" name="Picture 3"/>
            <p:cNvPicPr>
              <a:picLocks noChangeAspect="1" noChangeArrowheads="1"/>
            </p:cNvPicPr>
            <p:nvPr/>
          </p:nvPicPr>
          <p:blipFill>
            <a:blip r:embed="rId4" cstate="print"/>
            <a:srcRect/>
            <a:stretch>
              <a:fillRect/>
            </a:stretch>
          </p:blipFill>
          <p:spPr bwMode="auto">
            <a:xfrm>
              <a:off x="755576" y="4725144"/>
              <a:ext cx="288032" cy="590466"/>
            </a:xfrm>
            <a:prstGeom prst="rect">
              <a:avLst/>
            </a:prstGeom>
            <a:noFill/>
            <a:ln w="9525">
              <a:noFill/>
              <a:miter lim="800000"/>
              <a:headEnd/>
              <a:tailEnd/>
            </a:ln>
          </p:spPr>
        </p:pic>
      </p:grpSp>
      <p:grpSp>
        <p:nvGrpSpPr>
          <p:cNvPr id="5" name="组合 142"/>
          <p:cNvGrpSpPr/>
          <p:nvPr/>
        </p:nvGrpSpPr>
        <p:grpSpPr>
          <a:xfrm>
            <a:off x="2100079" y="2770641"/>
            <a:ext cx="578875" cy="708250"/>
            <a:chOff x="611560" y="4581128"/>
            <a:chExt cx="576064" cy="734482"/>
          </a:xfrm>
        </p:grpSpPr>
        <p:pic>
          <p:nvPicPr>
            <p:cNvPr id="124" name="Picture 3"/>
            <p:cNvPicPr>
              <a:picLocks noChangeAspect="1" noChangeArrowheads="1"/>
            </p:cNvPicPr>
            <p:nvPr/>
          </p:nvPicPr>
          <p:blipFill>
            <a:blip r:embed="rId4" cstate="print"/>
            <a:srcRect/>
            <a:stretch>
              <a:fillRect/>
            </a:stretch>
          </p:blipFill>
          <p:spPr bwMode="auto">
            <a:xfrm>
              <a:off x="899592" y="4581128"/>
              <a:ext cx="288032" cy="590466"/>
            </a:xfrm>
            <a:prstGeom prst="rect">
              <a:avLst/>
            </a:prstGeom>
            <a:noFill/>
            <a:ln w="9525">
              <a:noFill/>
              <a:miter lim="800000"/>
              <a:headEnd/>
              <a:tailEnd/>
            </a:ln>
          </p:spPr>
        </p:pic>
        <p:pic>
          <p:nvPicPr>
            <p:cNvPr id="125" name="Picture 3"/>
            <p:cNvPicPr>
              <a:picLocks noChangeAspect="1" noChangeArrowheads="1"/>
            </p:cNvPicPr>
            <p:nvPr/>
          </p:nvPicPr>
          <p:blipFill>
            <a:blip r:embed="rId4" cstate="print"/>
            <a:srcRect/>
            <a:stretch>
              <a:fillRect/>
            </a:stretch>
          </p:blipFill>
          <p:spPr bwMode="auto">
            <a:xfrm>
              <a:off x="611560" y="4581128"/>
              <a:ext cx="288032" cy="590466"/>
            </a:xfrm>
            <a:prstGeom prst="rect">
              <a:avLst/>
            </a:prstGeom>
            <a:noFill/>
            <a:ln w="9525">
              <a:noFill/>
              <a:miter lim="800000"/>
              <a:headEnd/>
              <a:tailEnd/>
            </a:ln>
          </p:spPr>
        </p:pic>
        <p:pic>
          <p:nvPicPr>
            <p:cNvPr id="126" name="Picture 3"/>
            <p:cNvPicPr>
              <a:picLocks noChangeAspect="1" noChangeArrowheads="1"/>
            </p:cNvPicPr>
            <p:nvPr/>
          </p:nvPicPr>
          <p:blipFill>
            <a:blip r:embed="rId4" cstate="print"/>
            <a:srcRect/>
            <a:stretch>
              <a:fillRect/>
            </a:stretch>
          </p:blipFill>
          <p:spPr bwMode="auto">
            <a:xfrm>
              <a:off x="755576" y="4725144"/>
              <a:ext cx="288032" cy="590466"/>
            </a:xfrm>
            <a:prstGeom prst="rect">
              <a:avLst/>
            </a:prstGeom>
            <a:noFill/>
            <a:ln w="9525">
              <a:noFill/>
              <a:miter lim="800000"/>
              <a:headEnd/>
              <a:tailEnd/>
            </a:ln>
          </p:spPr>
        </p:pic>
      </p:grpSp>
      <p:grpSp>
        <p:nvGrpSpPr>
          <p:cNvPr id="6" name="组合 146"/>
          <p:cNvGrpSpPr/>
          <p:nvPr/>
        </p:nvGrpSpPr>
        <p:grpSpPr>
          <a:xfrm>
            <a:off x="3474909" y="1784645"/>
            <a:ext cx="578875" cy="708250"/>
            <a:chOff x="611560" y="4581128"/>
            <a:chExt cx="576064" cy="734482"/>
          </a:xfrm>
        </p:grpSpPr>
        <p:pic>
          <p:nvPicPr>
            <p:cNvPr id="121" name="Picture 3"/>
            <p:cNvPicPr>
              <a:picLocks noChangeAspect="1" noChangeArrowheads="1"/>
            </p:cNvPicPr>
            <p:nvPr/>
          </p:nvPicPr>
          <p:blipFill>
            <a:blip r:embed="rId4" cstate="print"/>
            <a:srcRect/>
            <a:stretch>
              <a:fillRect/>
            </a:stretch>
          </p:blipFill>
          <p:spPr bwMode="auto">
            <a:xfrm>
              <a:off x="899592" y="4581128"/>
              <a:ext cx="288032" cy="590466"/>
            </a:xfrm>
            <a:prstGeom prst="rect">
              <a:avLst/>
            </a:prstGeom>
            <a:noFill/>
            <a:ln w="9525">
              <a:noFill/>
              <a:miter lim="800000"/>
              <a:headEnd/>
              <a:tailEnd/>
            </a:ln>
          </p:spPr>
        </p:pic>
        <p:pic>
          <p:nvPicPr>
            <p:cNvPr id="122" name="Picture 3"/>
            <p:cNvPicPr>
              <a:picLocks noChangeAspect="1" noChangeArrowheads="1"/>
            </p:cNvPicPr>
            <p:nvPr/>
          </p:nvPicPr>
          <p:blipFill>
            <a:blip r:embed="rId4" cstate="print"/>
            <a:srcRect/>
            <a:stretch>
              <a:fillRect/>
            </a:stretch>
          </p:blipFill>
          <p:spPr bwMode="auto">
            <a:xfrm>
              <a:off x="611560" y="4581128"/>
              <a:ext cx="288032" cy="590466"/>
            </a:xfrm>
            <a:prstGeom prst="rect">
              <a:avLst/>
            </a:prstGeom>
            <a:noFill/>
            <a:ln w="9525">
              <a:noFill/>
              <a:miter lim="800000"/>
              <a:headEnd/>
              <a:tailEnd/>
            </a:ln>
          </p:spPr>
        </p:pic>
        <p:pic>
          <p:nvPicPr>
            <p:cNvPr id="123" name="Picture 3"/>
            <p:cNvPicPr>
              <a:picLocks noChangeAspect="1" noChangeArrowheads="1"/>
            </p:cNvPicPr>
            <p:nvPr/>
          </p:nvPicPr>
          <p:blipFill>
            <a:blip r:embed="rId4" cstate="print"/>
            <a:srcRect/>
            <a:stretch>
              <a:fillRect/>
            </a:stretch>
          </p:blipFill>
          <p:spPr bwMode="auto">
            <a:xfrm>
              <a:off x="755576" y="4725144"/>
              <a:ext cx="288032" cy="590466"/>
            </a:xfrm>
            <a:prstGeom prst="rect">
              <a:avLst/>
            </a:prstGeom>
            <a:noFill/>
            <a:ln w="9525">
              <a:noFill/>
              <a:miter lim="800000"/>
              <a:headEnd/>
              <a:tailEnd/>
            </a:ln>
          </p:spPr>
        </p:pic>
      </p:grpSp>
      <p:cxnSp>
        <p:nvCxnSpPr>
          <p:cNvPr id="72" name="直接连接符 71"/>
          <p:cNvCxnSpPr/>
          <p:nvPr/>
        </p:nvCxnSpPr>
        <p:spPr bwMode="auto">
          <a:xfrm>
            <a:off x="4053784" y="2631768"/>
            <a:ext cx="0" cy="277745"/>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73" name="直接连接符 72"/>
          <p:cNvCxnSpPr/>
          <p:nvPr/>
        </p:nvCxnSpPr>
        <p:spPr bwMode="auto">
          <a:xfrm>
            <a:off x="2244798" y="3745771"/>
            <a:ext cx="0" cy="277745"/>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74" name="直接连接符 73"/>
          <p:cNvCxnSpPr/>
          <p:nvPr/>
        </p:nvCxnSpPr>
        <p:spPr bwMode="auto">
          <a:xfrm>
            <a:off x="3691987" y="3745771"/>
            <a:ext cx="0" cy="277745"/>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75" name="Picture 3"/>
          <p:cNvPicPr>
            <a:picLocks noChangeAspect="1" noChangeArrowheads="1"/>
          </p:cNvPicPr>
          <p:nvPr/>
        </p:nvPicPr>
        <p:blipFill>
          <a:blip r:embed="rId4" cstate="print"/>
          <a:srcRect/>
          <a:stretch>
            <a:fillRect/>
          </a:stretch>
        </p:blipFill>
        <p:spPr bwMode="auto">
          <a:xfrm>
            <a:off x="2027720" y="5756401"/>
            <a:ext cx="289438" cy="569378"/>
          </a:xfrm>
          <a:prstGeom prst="rect">
            <a:avLst/>
          </a:prstGeom>
          <a:noFill/>
          <a:ln w="9525">
            <a:noFill/>
            <a:miter lim="800000"/>
            <a:headEnd/>
            <a:tailEnd/>
          </a:ln>
        </p:spPr>
      </p:pic>
      <p:cxnSp>
        <p:nvCxnSpPr>
          <p:cNvPr id="76" name="直接连接符 75"/>
          <p:cNvCxnSpPr/>
          <p:nvPr/>
        </p:nvCxnSpPr>
        <p:spPr bwMode="auto">
          <a:xfrm>
            <a:off x="5862770" y="2631768"/>
            <a:ext cx="944803" cy="0"/>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77" name="直接连接符 76"/>
          <p:cNvCxnSpPr/>
          <p:nvPr/>
        </p:nvCxnSpPr>
        <p:spPr bwMode="auto">
          <a:xfrm>
            <a:off x="4994457" y="2631768"/>
            <a:ext cx="578875" cy="0"/>
          </a:xfrm>
          <a:prstGeom prst="line">
            <a:avLst/>
          </a:prstGeom>
          <a:ln w="28575"/>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78" name="Picture 3"/>
          <p:cNvPicPr>
            <a:picLocks noChangeAspect="1" noChangeArrowheads="1"/>
          </p:cNvPicPr>
          <p:nvPr/>
        </p:nvPicPr>
        <p:blipFill>
          <a:blip r:embed="rId4" cstate="print"/>
          <a:srcRect/>
          <a:stretch>
            <a:fillRect/>
          </a:stretch>
        </p:blipFill>
        <p:spPr bwMode="auto">
          <a:xfrm>
            <a:off x="1810642" y="548680"/>
            <a:ext cx="289438" cy="569378"/>
          </a:xfrm>
          <a:prstGeom prst="rect">
            <a:avLst/>
          </a:prstGeom>
          <a:noFill/>
          <a:ln w="9525">
            <a:noFill/>
            <a:miter lim="800000"/>
            <a:headEnd/>
            <a:tailEnd/>
          </a:ln>
        </p:spPr>
      </p:pic>
      <p:cxnSp>
        <p:nvCxnSpPr>
          <p:cNvPr id="79" name="直接连接符 78"/>
          <p:cNvCxnSpPr/>
          <p:nvPr/>
        </p:nvCxnSpPr>
        <p:spPr bwMode="auto">
          <a:xfrm>
            <a:off x="3764346" y="1104170"/>
            <a:ext cx="0" cy="416618"/>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80" name="Picture 7"/>
          <p:cNvPicPr>
            <a:picLocks noChangeAspect="1" noChangeArrowheads="1"/>
          </p:cNvPicPr>
          <p:nvPr/>
        </p:nvPicPr>
        <p:blipFill>
          <a:blip r:embed="rId3" cstate="print"/>
          <a:srcRect/>
          <a:stretch>
            <a:fillRect/>
          </a:stretch>
        </p:blipFill>
        <p:spPr bwMode="auto">
          <a:xfrm>
            <a:off x="4415582" y="3503193"/>
            <a:ext cx="361796" cy="517301"/>
          </a:xfrm>
          <a:prstGeom prst="rect">
            <a:avLst/>
          </a:prstGeom>
          <a:noFill/>
          <a:ln w="9525">
            <a:noFill/>
            <a:miter lim="800000"/>
            <a:headEnd/>
            <a:tailEnd/>
          </a:ln>
        </p:spPr>
      </p:pic>
      <p:pic>
        <p:nvPicPr>
          <p:cNvPr id="81" name="Picture 7"/>
          <p:cNvPicPr>
            <a:picLocks noChangeAspect="1" noChangeArrowheads="1"/>
          </p:cNvPicPr>
          <p:nvPr/>
        </p:nvPicPr>
        <p:blipFill>
          <a:blip r:embed="rId3" cstate="print"/>
          <a:srcRect/>
          <a:stretch>
            <a:fillRect/>
          </a:stretch>
        </p:blipFill>
        <p:spPr bwMode="auto">
          <a:xfrm>
            <a:off x="4487941" y="1784645"/>
            <a:ext cx="361796" cy="517301"/>
          </a:xfrm>
          <a:prstGeom prst="rect">
            <a:avLst/>
          </a:prstGeom>
          <a:noFill/>
          <a:ln w="9525">
            <a:noFill/>
            <a:miter lim="800000"/>
            <a:headEnd/>
            <a:tailEnd/>
          </a:ln>
        </p:spPr>
      </p:pic>
      <p:pic>
        <p:nvPicPr>
          <p:cNvPr id="82" name="Picture 4"/>
          <p:cNvPicPr>
            <a:picLocks noChangeAspect="1" noChangeArrowheads="1"/>
          </p:cNvPicPr>
          <p:nvPr/>
        </p:nvPicPr>
        <p:blipFill>
          <a:blip r:embed="rId5" cstate="print"/>
          <a:srcRect/>
          <a:stretch>
            <a:fillRect/>
          </a:stretch>
        </p:blipFill>
        <p:spPr bwMode="auto">
          <a:xfrm>
            <a:off x="3836706" y="5825837"/>
            <a:ext cx="289438" cy="555491"/>
          </a:xfrm>
          <a:prstGeom prst="rect">
            <a:avLst/>
          </a:prstGeom>
          <a:noFill/>
          <a:ln w="9525">
            <a:noFill/>
            <a:miter lim="800000"/>
            <a:headEnd/>
            <a:tailEnd/>
          </a:ln>
        </p:spPr>
      </p:pic>
      <p:sp>
        <p:nvSpPr>
          <p:cNvPr id="83" name="Cloud"/>
          <p:cNvSpPr>
            <a:spLocks noChangeAspect="1" noEditPoints="1" noChangeArrowheads="1"/>
          </p:cNvSpPr>
          <p:nvPr/>
        </p:nvSpPr>
        <p:spPr bwMode="auto">
          <a:xfrm>
            <a:off x="3113111" y="5200910"/>
            <a:ext cx="1302470" cy="3471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sz="1400" smtClean="0">
                <a:solidFill>
                  <a:srgbClr val="2D2015"/>
                </a:solidFill>
              </a:rPr>
              <a:t> Internet</a:t>
            </a:r>
            <a:endParaRPr lang="zh-CN" altLang="en-US" sz="1400">
              <a:solidFill>
                <a:srgbClr val="2D2015"/>
              </a:solidFill>
            </a:endParaRPr>
          </a:p>
        </p:txBody>
      </p:sp>
      <p:cxnSp>
        <p:nvCxnSpPr>
          <p:cNvPr id="84" name="直接连接符 83"/>
          <p:cNvCxnSpPr>
            <a:endCxn id="132" idx="2"/>
          </p:cNvCxnSpPr>
          <p:nvPr/>
        </p:nvCxnSpPr>
        <p:spPr bwMode="auto">
          <a:xfrm flipV="1">
            <a:off x="3691987" y="4606781"/>
            <a:ext cx="0" cy="594129"/>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bwMode="auto">
          <a:xfrm flipV="1">
            <a:off x="3691987" y="5548092"/>
            <a:ext cx="0" cy="277745"/>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6" name="直接连接符 85"/>
          <p:cNvCxnSpPr>
            <a:stCxn id="75" idx="0"/>
          </p:cNvCxnSpPr>
          <p:nvPr/>
        </p:nvCxnSpPr>
        <p:spPr bwMode="auto">
          <a:xfrm flipV="1">
            <a:off x="2172439" y="5548092"/>
            <a:ext cx="0" cy="208309"/>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7" name="直接连接符 86"/>
          <p:cNvCxnSpPr/>
          <p:nvPr/>
        </p:nvCxnSpPr>
        <p:spPr bwMode="auto">
          <a:xfrm flipV="1">
            <a:off x="2244798" y="4992602"/>
            <a:ext cx="0" cy="277745"/>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88" name="TextBox 87"/>
          <p:cNvSpPr txBox="1"/>
          <p:nvPr/>
        </p:nvSpPr>
        <p:spPr>
          <a:xfrm>
            <a:off x="2968393" y="2062390"/>
            <a:ext cx="578875" cy="400110"/>
          </a:xfrm>
          <a:prstGeom prst="rect">
            <a:avLst/>
          </a:prstGeom>
          <a:noFill/>
        </p:spPr>
        <p:txBody>
          <a:bodyPr wrap="square" rtlCol="0">
            <a:spAutoFit/>
          </a:bodyPr>
          <a:lstStyle/>
          <a:p>
            <a:pPr algn="ctr"/>
            <a:r>
              <a:rPr lang="zh-CN" altLang="en-US" sz="1000" smtClean="0">
                <a:solidFill>
                  <a:srgbClr val="2D2015"/>
                </a:solidFill>
              </a:rPr>
              <a:t>数据开放集群</a:t>
            </a:r>
            <a:endParaRPr lang="zh-CN" altLang="en-US" sz="1000">
              <a:solidFill>
                <a:srgbClr val="2D2015"/>
              </a:solidFill>
            </a:endParaRPr>
          </a:p>
        </p:txBody>
      </p:sp>
      <p:sp>
        <p:nvSpPr>
          <p:cNvPr id="89" name="TextBox 88"/>
          <p:cNvSpPr txBox="1"/>
          <p:nvPr/>
        </p:nvSpPr>
        <p:spPr>
          <a:xfrm>
            <a:off x="1448845" y="2909513"/>
            <a:ext cx="723594" cy="553998"/>
          </a:xfrm>
          <a:prstGeom prst="rect">
            <a:avLst/>
          </a:prstGeom>
          <a:noFill/>
        </p:spPr>
        <p:txBody>
          <a:bodyPr wrap="square" rtlCol="0">
            <a:spAutoFit/>
          </a:bodyPr>
          <a:lstStyle/>
          <a:p>
            <a:pPr algn="ctr"/>
            <a:r>
              <a:rPr lang="zh-CN" altLang="en-US" sz="1000" smtClean="0">
                <a:solidFill>
                  <a:srgbClr val="2D2015"/>
                </a:solidFill>
              </a:rPr>
              <a:t> </a:t>
            </a:r>
            <a:r>
              <a:rPr lang="en-US" altLang="zh-CN" sz="1000" smtClean="0">
                <a:solidFill>
                  <a:srgbClr val="2D2015"/>
                </a:solidFill>
              </a:rPr>
              <a:t>Hadoop</a:t>
            </a:r>
            <a:r>
              <a:rPr lang="zh-CN" altLang="en-US" sz="1000" smtClean="0">
                <a:solidFill>
                  <a:srgbClr val="2D2015"/>
                </a:solidFill>
              </a:rPr>
              <a:t>存储和计算集群</a:t>
            </a:r>
            <a:endParaRPr lang="zh-CN" altLang="en-US" sz="1000">
              <a:solidFill>
                <a:srgbClr val="2D2015"/>
              </a:solidFill>
            </a:endParaRPr>
          </a:p>
        </p:txBody>
      </p:sp>
      <p:sp>
        <p:nvSpPr>
          <p:cNvPr id="90" name="TextBox 89"/>
          <p:cNvSpPr txBox="1"/>
          <p:nvPr/>
        </p:nvSpPr>
        <p:spPr>
          <a:xfrm>
            <a:off x="3040752" y="2978950"/>
            <a:ext cx="795954" cy="553998"/>
          </a:xfrm>
          <a:prstGeom prst="rect">
            <a:avLst/>
          </a:prstGeom>
          <a:noFill/>
        </p:spPr>
        <p:txBody>
          <a:bodyPr wrap="square" rtlCol="0">
            <a:spAutoFit/>
          </a:bodyPr>
          <a:lstStyle/>
          <a:p>
            <a:pPr algn="ctr"/>
            <a:r>
              <a:rPr lang="zh-CN" altLang="en-US" sz="1000" smtClean="0">
                <a:solidFill>
                  <a:srgbClr val="2D2015"/>
                </a:solidFill>
              </a:rPr>
              <a:t> 数据应用服务器集群</a:t>
            </a:r>
            <a:endParaRPr lang="zh-CN" altLang="en-US" sz="1000">
              <a:solidFill>
                <a:srgbClr val="2D2015"/>
              </a:solidFill>
            </a:endParaRPr>
          </a:p>
        </p:txBody>
      </p:sp>
      <p:grpSp>
        <p:nvGrpSpPr>
          <p:cNvPr id="7" name="组合 290"/>
          <p:cNvGrpSpPr/>
          <p:nvPr/>
        </p:nvGrpSpPr>
        <p:grpSpPr>
          <a:xfrm>
            <a:off x="5356254" y="3451116"/>
            <a:ext cx="578875" cy="569378"/>
            <a:chOff x="611560" y="4581128"/>
            <a:chExt cx="576064" cy="590466"/>
          </a:xfrm>
        </p:grpSpPr>
        <p:pic>
          <p:nvPicPr>
            <p:cNvPr id="119" name="Picture 3"/>
            <p:cNvPicPr>
              <a:picLocks noChangeAspect="1" noChangeArrowheads="1"/>
            </p:cNvPicPr>
            <p:nvPr/>
          </p:nvPicPr>
          <p:blipFill>
            <a:blip r:embed="rId4" cstate="print"/>
            <a:srcRect/>
            <a:stretch>
              <a:fillRect/>
            </a:stretch>
          </p:blipFill>
          <p:spPr bwMode="auto">
            <a:xfrm>
              <a:off x="899592" y="4581128"/>
              <a:ext cx="288032" cy="590466"/>
            </a:xfrm>
            <a:prstGeom prst="rect">
              <a:avLst/>
            </a:prstGeom>
            <a:noFill/>
            <a:ln w="9525">
              <a:noFill/>
              <a:miter lim="800000"/>
              <a:headEnd/>
              <a:tailEnd/>
            </a:ln>
          </p:spPr>
        </p:pic>
        <p:pic>
          <p:nvPicPr>
            <p:cNvPr id="120" name="Picture 3"/>
            <p:cNvPicPr>
              <a:picLocks noChangeAspect="1" noChangeArrowheads="1"/>
            </p:cNvPicPr>
            <p:nvPr/>
          </p:nvPicPr>
          <p:blipFill>
            <a:blip r:embed="rId4" cstate="print"/>
            <a:srcRect/>
            <a:stretch>
              <a:fillRect/>
            </a:stretch>
          </p:blipFill>
          <p:spPr bwMode="auto">
            <a:xfrm>
              <a:off x="611560" y="4581128"/>
              <a:ext cx="288032" cy="590466"/>
            </a:xfrm>
            <a:prstGeom prst="rect">
              <a:avLst/>
            </a:prstGeom>
            <a:noFill/>
            <a:ln w="9525">
              <a:noFill/>
              <a:miter lim="800000"/>
              <a:headEnd/>
              <a:tailEnd/>
            </a:ln>
          </p:spPr>
        </p:pic>
      </p:grpSp>
      <p:cxnSp>
        <p:nvCxnSpPr>
          <p:cNvPr id="92" name="直接连接符 91"/>
          <p:cNvCxnSpPr/>
          <p:nvPr/>
        </p:nvCxnSpPr>
        <p:spPr bwMode="auto">
          <a:xfrm>
            <a:off x="5066816" y="3742749"/>
            <a:ext cx="289438" cy="6944"/>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93" name="TextBox 92"/>
          <p:cNvSpPr txBox="1"/>
          <p:nvPr/>
        </p:nvSpPr>
        <p:spPr>
          <a:xfrm>
            <a:off x="5283894" y="4051291"/>
            <a:ext cx="723594" cy="400110"/>
          </a:xfrm>
          <a:prstGeom prst="rect">
            <a:avLst/>
          </a:prstGeom>
          <a:noFill/>
        </p:spPr>
        <p:txBody>
          <a:bodyPr wrap="square" rtlCol="0">
            <a:spAutoFit/>
          </a:bodyPr>
          <a:lstStyle/>
          <a:p>
            <a:pPr algn="ctr"/>
            <a:r>
              <a:rPr lang="zh-CN" altLang="en-US" sz="1000" smtClean="0">
                <a:solidFill>
                  <a:srgbClr val="2D2015"/>
                </a:solidFill>
              </a:rPr>
              <a:t> 管理系统集群</a:t>
            </a:r>
            <a:endParaRPr lang="zh-CN" altLang="en-US" sz="1000">
              <a:solidFill>
                <a:srgbClr val="2D2015"/>
              </a:solidFill>
            </a:endParaRPr>
          </a:p>
        </p:txBody>
      </p:sp>
      <p:sp>
        <p:nvSpPr>
          <p:cNvPr id="94" name="TextBox 93"/>
          <p:cNvSpPr txBox="1"/>
          <p:nvPr/>
        </p:nvSpPr>
        <p:spPr>
          <a:xfrm>
            <a:off x="1231766" y="4190164"/>
            <a:ext cx="868313" cy="400110"/>
          </a:xfrm>
          <a:prstGeom prst="rect">
            <a:avLst/>
          </a:prstGeom>
          <a:noFill/>
        </p:spPr>
        <p:txBody>
          <a:bodyPr wrap="square" rtlCol="0">
            <a:spAutoFit/>
          </a:bodyPr>
          <a:lstStyle/>
          <a:p>
            <a:pPr algn="ctr"/>
            <a:r>
              <a:rPr lang="zh-CN" altLang="en-US" sz="1000" smtClean="0">
                <a:solidFill>
                  <a:srgbClr val="2D2015"/>
                </a:solidFill>
              </a:rPr>
              <a:t>日志数据批量接收集群</a:t>
            </a:r>
            <a:endParaRPr lang="zh-CN" altLang="en-US" sz="1000">
              <a:solidFill>
                <a:srgbClr val="2D2015"/>
              </a:solidFill>
            </a:endParaRPr>
          </a:p>
        </p:txBody>
      </p:sp>
      <p:sp>
        <p:nvSpPr>
          <p:cNvPr id="95" name="TextBox 94"/>
          <p:cNvSpPr txBox="1"/>
          <p:nvPr/>
        </p:nvSpPr>
        <p:spPr>
          <a:xfrm>
            <a:off x="2534236" y="4228803"/>
            <a:ext cx="1013032" cy="400110"/>
          </a:xfrm>
          <a:prstGeom prst="rect">
            <a:avLst/>
          </a:prstGeom>
          <a:noFill/>
        </p:spPr>
        <p:txBody>
          <a:bodyPr wrap="square" rtlCol="0">
            <a:spAutoFit/>
          </a:bodyPr>
          <a:lstStyle/>
          <a:p>
            <a:pPr algn="ctr"/>
            <a:r>
              <a:rPr lang="zh-CN" altLang="en-US" sz="1000" smtClean="0">
                <a:solidFill>
                  <a:srgbClr val="2D2015"/>
                </a:solidFill>
              </a:rPr>
              <a:t>用户行为采集服务器集群</a:t>
            </a:r>
            <a:endParaRPr lang="zh-CN" altLang="en-US" sz="1000">
              <a:solidFill>
                <a:srgbClr val="2D2015"/>
              </a:solidFill>
            </a:endParaRPr>
          </a:p>
        </p:txBody>
      </p:sp>
      <p:sp>
        <p:nvSpPr>
          <p:cNvPr id="96" name="TextBox 95"/>
          <p:cNvSpPr txBox="1"/>
          <p:nvPr/>
        </p:nvSpPr>
        <p:spPr>
          <a:xfrm>
            <a:off x="1231766" y="5964709"/>
            <a:ext cx="868313" cy="400110"/>
          </a:xfrm>
          <a:prstGeom prst="rect">
            <a:avLst/>
          </a:prstGeom>
          <a:noFill/>
        </p:spPr>
        <p:txBody>
          <a:bodyPr wrap="square" rtlCol="0">
            <a:spAutoFit/>
          </a:bodyPr>
          <a:lstStyle/>
          <a:p>
            <a:pPr algn="ctr"/>
            <a:r>
              <a:rPr lang="zh-CN" altLang="en-US" sz="1000" smtClean="0">
                <a:solidFill>
                  <a:srgbClr val="2D2015"/>
                </a:solidFill>
              </a:rPr>
              <a:t> 终端云业务日志服务器</a:t>
            </a:r>
            <a:endParaRPr lang="zh-CN" altLang="en-US" sz="1000">
              <a:solidFill>
                <a:srgbClr val="2D2015"/>
              </a:solidFill>
            </a:endParaRPr>
          </a:p>
        </p:txBody>
      </p:sp>
      <p:sp>
        <p:nvSpPr>
          <p:cNvPr id="97" name="TextBox 96"/>
          <p:cNvSpPr txBox="1"/>
          <p:nvPr/>
        </p:nvSpPr>
        <p:spPr>
          <a:xfrm>
            <a:off x="3981425" y="5895273"/>
            <a:ext cx="795954" cy="400110"/>
          </a:xfrm>
          <a:prstGeom prst="rect">
            <a:avLst/>
          </a:prstGeom>
          <a:noFill/>
        </p:spPr>
        <p:txBody>
          <a:bodyPr wrap="square" rtlCol="0">
            <a:spAutoFit/>
          </a:bodyPr>
          <a:lstStyle/>
          <a:p>
            <a:pPr algn="ctr"/>
            <a:r>
              <a:rPr lang="zh-CN" altLang="en-US" sz="1000" smtClean="0">
                <a:solidFill>
                  <a:srgbClr val="2D2015"/>
                </a:solidFill>
              </a:rPr>
              <a:t>终端云业务用户</a:t>
            </a:r>
          </a:p>
        </p:txBody>
      </p:sp>
      <p:sp>
        <p:nvSpPr>
          <p:cNvPr id="98" name="TextBox 97"/>
          <p:cNvSpPr txBox="1"/>
          <p:nvPr/>
        </p:nvSpPr>
        <p:spPr>
          <a:xfrm>
            <a:off x="6875802" y="4298239"/>
            <a:ext cx="1157751" cy="400110"/>
          </a:xfrm>
          <a:prstGeom prst="rect">
            <a:avLst/>
          </a:prstGeom>
          <a:noFill/>
        </p:spPr>
        <p:txBody>
          <a:bodyPr wrap="square" rtlCol="0">
            <a:spAutoFit/>
          </a:bodyPr>
          <a:lstStyle/>
          <a:p>
            <a:pPr algn="ctr"/>
            <a:r>
              <a:rPr lang="en-US" altLang="zh-CN" sz="1000" smtClean="0">
                <a:solidFill>
                  <a:srgbClr val="2D2015"/>
                </a:solidFill>
              </a:rPr>
              <a:t>BI</a:t>
            </a:r>
            <a:r>
              <a:rPr lang="zh-CN" altLang="en-US" sz="1000" smtClean="0">
                <a:solidFill>
                  <a:srgbClr val="2D2015"/>
                </a:solidFill>
              </a:rPr>
              <a:t>用户（运营人员</a:t>
            </a:r>
            <a:r>
              <a:rPr lang="en-US" altLang="zh-CN" sz="1000" smtClean="0">
                <a:solidFill>
                  <a:srgbClr val="2D2015"/>
                </a:solidFill>
              </a:rPr>
              <a:t>/BI</a:t>
            </a:r>
            <a:r>
              <a:rPr lang="zh-CN" altLang="en-US" sz="1000" smtClean="0">
                <a:solidFill>
                  <a:srgbClr val="2D2015"/>
                </a:solidFill>
              </a:rPr>
              <a:t>开发人员</a:t>
            </a:r>
            <a:r>
              <a:rPr lang="en-US" altLang="zh-CN" sz="1000" smtClean="0">
                <a:solidFill>
                  <a:srgbClr val="2D2015"/>
                </a:solidFill>
              </a:rPr>
              <a:t>)</a:t>
            </a:r>
            <a:endParaRPr lang="zh-CN" altLang="en-US" sz="1000" smtClean="0">
              <a:solidFill>
                <a:srgbClr val="2D2015"/>
              </a:solidFill>
            </a:endParaRPr>
          </a:p>
        </p:txBody>
      </p:sp>
      <p:sp>
        <p:nvSpPr>
          <p:cNvPr id="99" name="TextBox 98"/>
          <p:cNvSpPr txBox="1"/>
          <p:nvPr/>
        </p:nvSpPr>
        <p:spPr>
          <a:xfrm>
            <a:off x="1014688" y="687553"/>
            <a:ext cx="868313" cy="400110"/>
          </a:xfrm>
          <a:prstGeom prst="rect">
            <a:avLst/>
          </a:prstGeom>
          <a:noFill/>
        </p:spPr>
        <p:txBody>
          <a:bodyPr wrap="square" rtlCol="0">
            <a:spAutoFit/>
          </a:bodyPr>
          <a:lstStyle/>
          <a:p>
            <a:pPr algn="ctr"/>
            <a:r>
              <a:rPr lang="zh-CN" altLang="en-US" sz="1000" smtClean="0">
                <a:solidFill>
                  <a:srgbClr val="2D2015"/>
                </a:solidFill>
              </a:rPr>
              <a:t> 其它业务服务器</a:t>
            </a:r>
            <a:endParaRPr lang="zh-CN" altLang="en-US" sz="1000">
              <a:solidFill>
                <a:srgbClr val="2D2015"/>
              </a:solidFill>
            </a:endParaRPr>
          </a:p>
        </p:txBody>
      </p:sp>
      <p:sp>
        <p:nvSpPr>
          <p:cNvPr id="100" name="Cloud"/>
          <p:cNvSpPr>
            <a:spLocks noChangeAspect="1" noEditPoints="1" noChangeArrowheads="1"/>
          </p:cNvSpPr>
          <p:nvPr/>
        </p:nvSpPr>
        <p:spPr bwMode="auto">
          <a:xfrm>
            <a:off x="3040752" y="687553"/>
            <a:ext cx="1374829" cy="3471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sz="1400" smtClean="0">
                <a:solidFill>
                  <a:srgbClr val="2D2015"/>
                </a:solidFill>
              </a:rPr>
              <a:t>  Internet</a:t>
            </a:r>
            <a:endParaRPr lang="zh-CN" altLang="en-US" sz="1400">
              <a:solidFill>
                <a:srgbClr val="2D2015"/>
              </a:solidFill>
            </a:endParaRPr>
          </a:p>
        </p:txBody>
      </p:sp>
      <p:cxnSp>
        <p:nvCxnSpPr>
          <p:cNvPr id="101" name="直接连接符 100"/>
          <p:cNvCxnSpPr/>
          <p:nvPr/>
        </p:nvCxnSpPr>
        <p:spPr bwMode="auto">
          <a:xfrm>
            <a:off x="2100079" y="826425"/>
            <a:ext cx="940673" cy="0"/>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02" name="TextBox 101"/>
          <p:cNvSpPr txBox="1"/>
          <p:nvPr/>
        </p:nvSpPr>
        <p:spPr>
          <a:xfrm>
            <a:off x="1231766" y="5478655"/>
            <a:ext cx="1005403" cy="276999"/>
          </a:xfrm>
          <a:prstGeom prst="rect">
            <a:avLst/>
          </a:prstGeom>
          <a:noFill/>
        </p:spPr>
        <p:txBody>
          <a:bodyPr wrap="none" rtlCol="0">
            <a:spAutoFit/>
          </a:bodyPr>
          <a:lstStyle/>
          <a:p>
            <a:r>
              <a:rPr lang="en-US" altLang="zh-CN" sz="1200" smtClean="0">
                <a:solidFill>
                  <a:srgbClr val="2D2015"/>
                </a:solidFill>
              </a:rPr>
              <a:t>VPN/</a:t>
            </a:r>
            <a:r>
              <a:rPr lang="zh-CN" altLang="en-US" sz="1200" smtClean="0">
                <a:solidFill>
                  <a:srgbClr val="2D2015"/>
                </a:solidFill>
              </a:rPr>
              <a:t>白名单</a:t>
            </a:r>
            <a:endParaRPr lang="zh-CN" altLang="en-US" sz="1200">
              <a:solidFill>
                <a:srgbClr val="2D2015"/>
              </a:solidFill>
            </a:endParaRPr>
          </a:p>
        </p:txBody>
      </p:sp>
      <p:sp>
        <p:nvSpPr>
          <p:cNvPr id="103" name="矩形 102"/>
          <p:cNvSpPr/>
          <p:nvPr/>
        </p:nvSpPr>
        <p:spPr bwMode="auto">
          <a:xfrm>
            <a:off x="2751314" y="1729097"/>
            <a:ext cx="1447189" cy="763799"/>
          </a:xfrm>
          <a:prstGeom prst="rect">
            <a:avLst/>
          </a:prstGeom>
          <a:solidFill>
            <a:schemeClr val="accent1">
              <a:lumMod val="75000"/>
              <a:alpha val="45000"/>
            </a:schemeClr>
          </a:solidFill>
          <a:ln>
            <a:solidFill>
              <a:schemeClr val="tx1"/>
            </a:solidFill>
            <a:prstDash val="dash"/>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fontAlgn="base">
              <a:spcBef>
                <a:spcPct val="0"/>
              </a:spcBef>
              <a:spcAft>
                <a:spcPct val="0"/>
              </a:spcAft>
              <a:buClr>
                <a:srgbClr val="CC9900"/>
              </a:buClr>
            </a:pPr>
            <a:endParaRPr lang="zh-CN" altLang="en-US" sz="1000" smtClean="0">
              <a:solidFill>
                <a:srgbClr val="2D2015"/>
              </a:solidFill>
              <a:ea typeface="宋体" charset="-122"/>
            </a:endParaRPr>
          </a:p>
        </p:txBody>
      </p:sp>
      <p:sp>
        <p:nvSpPr>
          <p:cNvPr id="104" name="矩形 103"/>
          <p:cNvSpPr/>
          <p:nvPr/>
        </p:nvSpPr>
        <p:spPr bwMode="auto">
          <a:xfrm>
            <a:off x="1304126" y="3673312"/>
            <a:ext cx="2749658" cy="902672"/>
          </a:xfrm>
          <a:prstGeom prst="rect">
            <a:avLst/>
          </a:prstGeom>
          <a:solidFill>
            <a:srgbClr val="00B050">
              <a:alpha val="17000"/>
            </a:srgbClr>
          </a:solidFill>
          <a:ln>
            <a:solidFill>
              <a:schemeClr val="tx1"/>
            </a:solidFill>
            <a:prstDash val="dash"/>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fontAlgn="base">
              <a:spcBef>
                <a:spcPct val="0"/>
              </a:spcBef>
              <a:spcAft>
                <a:spcPct val="0"/>
              </a:spcAft>
              <a:buClr>
                <a:srgbClr val="CC9900"/>
              </a:buClr>
            </a:pPr>
            <a:endParaRPr lang="zh-CN" altLang="en-US" sz="1000" smtClean="0">
              <a:solidFill>
                <a:srgbClr val="2D2015"/>
              </a:solidFill>
              <a:ea typeface="宋体" charset="-122"/>
            </a:endParaRPr>
          </a:p>
        </p:txBody>
      </p:sp>
      <p:sp>
        <p:nvSpPr>
          <p:cNvPr id="105" name="矩形 104"/>
          <p:cNvSpPr/>
          <p:nvPr/>
        </p:nvSpPr>
        <p:spPr bwMode="auto">
          <a:xfrm>
            <a:off x="1448845" y="2562332"/>
            <a:ext cx="1447189" cy="972108"/>
          </a:xfrm>
          <a:prstGeom prst="rect">
            <a:avLst/>
          </a:prstGeom>
          <a:solidFill>
            <a:schemeClr val="tx2">
              <a:lumMod val="40000"/>
              <a:lumOff val="60000"/>
              <a:alpha val="40000"/>
            </a:schemeClr>
          </a:solidFill>
          <a:ln>
            <a:solidFill>
              <a:schemeClr val="tx1"/>
            </a:solidFill>
            <a:prstDash val="dash"/>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fontAlgn="base">
              <a:spcBef>
                <a:spcPct val="0"/>
              </a:spcBef>
              <a:spcAft>
                <a:spcPct val="0"/>
              </a:spcAft>
              <a:buClr>
                <a:srgbClr val="CC9900"/>
              </a:buClr>
            </a:pPr>
            <a:endParaRPr lang="zh-CN" altLang="en-US" sz="1000" smtClean="0">
              <a:solidFill>
                <a:srgbClr val="2D2015"/>
              </a:solidFill>
              <a:ea typeface="宋体" charset="-122"/>
            </a:endParaRPr>
          </a:p>
        </p:txBody>
      </p:sp>
      <p:sp>
        <p:nvSpPr>
          <p:cNvPr id="106" name="TextBox 105"/>
          <p:cNvSpPr txBox="1"/>
          <p:nvPr/>
        </p:nvSpPr>
        <p:spPr>
          <a:xfrm>
            <a:off x="2678955" y="1729097"/>
            <a:ext cx="868313" cy="246221"/>
          </a:xfrm>
          <a:prstGeom prst="rect">
            <a:avLst/>
          </a:prstGeom>
          <a:noFill/>
        </p:spPr>
        <p:txBody>
          <a:bodyPr wrap="square" rtlCol="0">
            <a:spAutoFit/>
          </a:bodyPr>
          <a:lstStyle/>
          <a:p>
            <a:pPr algn="ctr"/>
            <a:r>
              <a:rPr lang="zh-CN" altLang="en-US" sz="1000" smtClean="0">
                <a:solidFill>
                  <a:srgbClr val="2D2015"/>
                </a:solidFill>
              </a:rPr>
              <a:t>数据开放区</a:t>
            </a:r>
            <a:endParaRPr lang="zh-CN" altLang="en-US" sz="1000">
              <a:solidFill>
                <a:srgbClr val="2D2015"/>
              </a:solidFill>
            </a:endParaRPr>
          </a:p>
        </p:txBody>
      </p:sp>
      <p:sp>
        <p:nvSpPr>
          <p:cNvPr id="107" name="TextBox 106"/>
          <p:cNvSpPr txBox="1"/>
          <p:nvPr/>
        </p:nvSpPr>
        <p:spPr>
          <a:xfrm>
            <a:off x="1376485" y="2533213"/>
            <a:ext cx="651235" cy="246221"/>
          </a:xfrm>
          <a:prstGeom prst="rect">
            <a:avLst/>
          </a:prstGeom>
          <a:noFill/>
        </p:spPr>
        <p:txBody>
          <a:bodyPr wrap="square" rtlCol="0">
            <a:spAutoFit/>
          </a:bodyPr>
          <a:lstStyle/>
          <a:p>
            <a:pPr algn="ctr"/>
            <a:r>
              <a:rPr lang="zh-CN" altLang="en-US" sz="1000" smtClean="0">
                <a:solidFill>
                  <a:srgbClr val="2D2015"/>
                </a:solidFill>
              </a:rPr>
              <a:t>核心区</a:t>
            </a:r>
            <a:endParaRPr lang="zh-CN" altLang="en-US" sz="1000">
              <a:solidFill>
                <a:srgbClr val="2D2015"/>
              </a:solidFill>
            </a:endParaRPr>
          </a:p>
        </p:txBody>
      </p:sp>
      <p:sp>
        <p:nvSpPr>
          <p:cNvPr id="108" name="TextBox 107"/>
          <p:cNvSpPr txBox="1"/>
          <p:nvPr/>
        </p:nvSpPr>
        <p:spPr>
          <a:xfrm>
            <a:off x="1304126" y="3673312"/>
            <a:ext cx="868313" cy="246221"/>
          </a:xfrm>
          <a:prstGeom prst="rect">
            <a:avLst/>
          </a:prstGeom>
          <a:noFill/>
        </p:spPr>
        <p:txBody>
          <a:bodyPr wrap="square" rtlCol="0">
            <a:spAutoFit/>
          </a:bodyPr>
          <a:lstStyle/>
          <a:p>
            <a:pPr algn="ctr"/>
            <a:r>
              <a:rPr lang="zh-CN" altLang="en-US" sz="1000" smtClean="0">
                <a:solidFill>
                  <a:srgbClr val="2D2015"/>
                </a:solidFill>
              </a:rPr>
              <a:t>数据导入区</a:t>
            </a:r>
            <a:endParaRPr lang="zh-CN" altLang="en-US" sz="1000">
              <a:solidFill>
                <a:srgbClr val="2D2015"/>
              </a:solidFill>
            </a:endParaRPr>
          </a:p>
        </p:txBody>
      </p:sp>
      <p:sp>
        <p:nvSpPr>
          <p:cNvPr id="109" name="TextBox 108"/>
          <p:cNvSpPr txBox="1"/>
          <p:nvPr/>
        </p:nvSpPr>
        <p:spPr>
          <a:xfrm>
            <a:off x="5428613" y="3048386"/>
            <a:ext cx="723594" cy="246221"/>
          </a:xfrm>
          <a:prstGeom prst="rect">
            <a:avLst/>
          </a:prstGeom>
          <a:noFill/>
        </p:spPr>
        <p:txBody>
          <a:bodyPr wrap="square" rtlCol="0">
            <a:spAutoFit/>
          </a:bodyPr>
          <a:lstStyle/>
          <a:p>
            <a:pPr algn="ctr"/>
            <a:r>
              <a:rPr lang="zh-CN" altLang="en-US" sz="1000" smtClean="0">
                <a:solidFill>
                  <a:srgbClr val="2D2015"/>
                </a:solidFill>
              </a:rPr>
              <a:t> 防火墙</a:t>
            </a:r>
            <a:endParaRPr lang="zh-CN" altLang="en-US" sz="1000">
              <a:solidFill>
                <a:srgbClr val="2D2015"/>
              </a:solidFill>
            </a:endParaRPr>
          </a:p>
        </p:txBody>
      </p:sp>
      <p:sp>
        <p:nvSpPr>
          <p:cNvPr id="110" name="TextBox 109"/>
          <p:cNvSpPr txBox="1"/>
          <p:nvPr/>
        </p:nvSpPr>
        <p:spPr>
          <a:xfrm>
            <a:off x="4198503" y="3991375"/>
            <a:ext cx="868313" cy="246221"/>
          </a:xfrm>
          <a:prstGeom prst="rect">
            <a:avLst/>
          </a:prstGeom>
          <a:noFill/>
        </p:spPr>
        <p:txBody>
          <a:bodyPr wrap="square" rtlCol="0">
            <a:spAutoFit/>
          </a:bodyPr>
          <a:lstStyle/>
          <a:p>
            <a:pPr algn="ctr"/>
            <a:r>
              <a:rPr lang="zh-CN" altLang="en-US" sz="1000" smtClean="0">
                <a:solidFill>
                  <a:srgbClr val="2D2015"/>
                </a:solidFill>
              </a:rPr>
              <a:t> 内部防火墙</a:t>
            </a:r>
            <a:endParaRPr lang="zh-CN" altLang="en-US" sz="1000">
              <a:solidFill>
                <a:srgbClr val="2D2015"/>
              </a:solidFill>
            </a:endParaRPr>
          </a:p>
        </p:txBody>
      </p:sp>
      <p:pic>
        <p:nvPicPr>
          <p:cNvPr id="111" name="Picture 5"/>
          <p:cNvPicPr>
            <a:picLocks noChangeAspect="1" noChangeArrowheads="1"/>
          </p:cNvPicPr>
          <p:nvPr/>
        </p:nvPicPr>
        <p:blipFill>
          <a:blip r:embed="rId6" cstate="print"/>
          <a:srcRect/>
          <a:stretch>
            <a:fillRect/>
          </a:stretch>
        </p:blipFill>
        <p:spPr bwMode="auto">
          <a:xfrm>
            <a:off x="7092880" y="3534440"/>
            <a:ext cx="794286" cy="763799"/>
          </a:xfrm>
          <a:prstGeom prst="rect">
            <a:avLst/>
          </a:prstGeom>
          <a:noFill/>
          <a:ln w="9525">
            <a:noFill/>
            <a:miter lim="800000"/>
            <a:headEnd/>
            <a:tailEnd/>
          </a:ln>
        </p:spPr>
      </p:pic>
      <p:pic>
        <p:nvPicPr>
          <p:cNvPr id="112" name="Picture 6"/>
          <p:cNvPicPr>
            <a:picLocks noChangeAspect="1" noChangeArrowheads="1"/>
          </p:cNvPicPr>
          <p:nvPr/>
        </p:nvPicPr>
        <p:blipFill>
          <a:blip r:embed="rId7" cstate="print"/>
          <a:srcRect/>
          <a:stretch>
            <a:fillRect/>
          </a:stretch>
        </p:blipFill>
        <p:spPr bwMode="auto">
          <a:xfrm>
            <a:off x="3257830" y="5895273"/>
            <a:ext cx="531217" cy="450056"/>
          </a:xfrm>
          <a:prstGeom prst="rect">
            <a:avLst/>
          </a:prstGeom>
          <a:noFill/>
          <a:ln w="9525">
            <a:noFill/>
            <a:miter lim="800000"/>
            <a:headEnd/>
            <a:tailEnd/>
          </a:ln>
        </p:spPr>
      </p:pic>
      <p:sp>
        <p:nvSpPr>
          <p:cNvPr id="113" name="TextBox 112"/>
          <p:cNvSpPr txBox="1"/>
          <p:nvPr/>
        </p:nvSpPr>
        <p:spPr>
          <a:xfrm>
            <a:off x="1231766" y="1312479"/>
            <a:ext cx="864339" cy="369332"/>
          </a:xfrm>
          <a:prstGeom prst="rect">
            <a:avLst/>
          </a:prstGeom>
          <a:noFill/>
        </p:spPr>
        <p:txBody>
          <a:bodyPr wrap="none" rtlCol="0">
            <a:spAutoFit/>
          </a:bodyPr>
          <a:lstStyle/>
          <a:p>
            <a:r>
              <a:rPr lang="en-US" altLang="zh-CN" smtClean="0">
                <a:solidFill>
                  <a:srgbClr val="2D2015"/>
                </a:solidFill>
              </a:rPr>
              <a:t>BI</a:t>
            </a:r>
            <a:r>
              <a:rPr lang="zh-CN" altLang="en-US" smtClean="0">
                <a:solidFill>
                  <a:srgbClr val="2D2015"/>
                </a:solidFill>
              </a:rPr>
              <a:t>系统</a:t>
            </a:r>
            <a:endParaRPr lang="zh-CN" altLang="en-US">
              <a:solidFill>
                <a:srgbClr val="2D2015"/>
              </a:solidFill>
            </a:endParaRPr>
          </a:p>
        </p:txBody>
      </p:sp>
      <p:pic>
        <p:nvPicPr>
          <p:cNvPr id="114" name="Picture 6"/>
          <p:cNvPicPr>
            <a:picLocks noChangeAspect="1" noChangeArrowheads="1"/>
          </p:cNvPicPr>
          <p:nvPr/>
        </p:nvPicPr>
        <p:blipFill>
          <a:blip r:embed="rId2" cstate="print"/>
          <a:srcRect/>
          <a:stretch>
            <a:fillRect/>
          </a:stretch>
        </p:blipFill>
        <p:spPr bwMode="auto">
          <a:xfrm>
            <a:off x="3330190" y="4714856"/>
            <a:ext cx="795954" cy="277745"/>
          </a:xfrm>
          <a:prstGeom prst="rect">
            <a:avLst/>
          </a:prstGeom>
          <a:noFill/>
          <a:ln w="9525">
            <a:noFill/>
            <a:miter lim="800000"/>
            <a:headEnd/>
            <a:tailEnd/>
          </a:ln>
        </p:spPr>
      </p:pic>
      <p:sp>
        <p:nvSpPr>
          <p:cNvPr id="115" name="Cloud"/>
          <p:cNvSpPr>
            <a:spLocks noChangeAspect="1" noEditPoints="1" noChangeArrowheads="1"/>
          </p:cNvSpPr>
          <p:nvPr/>
        </p:nvSpPr>
        <p:spPr bwMode="auto">
          <a:xfrm>
            <a:off x="1521204" y="5131474"/>
            <a:ext cx="1302470" cy="3471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altLang="zh-CN" sz="1400" smtClean="0">
                <a:solidFill>
                  <a:srgbClr val="2D2015"/>
                </a:solidFill>
              </a:rPr>
              <a:t> Internet</a:t>
            </a:r>
            <a:endParaRPr lang="zh-CN" altLang="en-US" sz="1400">
              <a:solidFill>
                <a:srgbClr val="2D2015"/>
              </a:solidFill>
            </a:endParaRPr>
          </a:p>
        </p:txBody>
      </p:sp>
      <p:sp>
        <p:nvSpPr>
          <p:cNvPr id="116" name="TextBox 115"/>
          <p:cNvSpPr txBox="1"/>
          <p:nvPr/>
        </p:nvSpPr>
        <p:spPr>
          <a:xfrm>
            <a:off x="2100079" y="548680"/>
            <a:ext cx="1005403" cy="276999"/>
          </a:xfrm>
          <a:prstGeom prst="rect">
            <a:avLst/>
          </a:prstGeom>
          <a:noFill/>
        </p:spPr>
        <p:txBody>
          <a:bodyPr wrap="none" rtlCol="0">
            <a:spAutoFit/>
          </a:bodyPr>
          <a:lstStyle/>
          <a:p>
            <a:r>
              <a:rPr lang="en-US" altLang="zh-CN" sz="1200" smtClean="0">
                <a:solidFill>
                  <a:srgbClr val="2D2015"/>
                </a:solidFill>
              </a:rPr>
              <a:t>VPN/</a:t>
            </a:r>
            <a:r>
              <a:rPr lang="zh-CN" altLang="en-US" sz="1200" smtClean="0">
                <a:solidFill>
                  <a:srgbClr val="2D2015"/>
                </a:solidFill>
              </a:rPr>
              <a:t>白名单</a:t>
            </a:r>
            <a:endParaRPr lang="zh-CN" altLang="en-US" sz="1200">
              <a:solidFill>
                <a:srgbClr val="2D2015"/>
              </a:solidFill>
            </a:endParaRPr>
          </a:p>
        </p:txBody>
      </p:sp>
      <p:cxnSp>
        <p:nvCxnSpPr>
          <p:cNvPr id="117" name="直接连接符 116"/>
          <p:cNvCxnSpPr/>
          <p:nvPr/>
        </p:nvCxnSpPr>
        <p:spPr bwMode="auto">
          <a:xfrm flipV="1">
            <a:off x="7527037" y="2909513"/>
            <a:ext cx="0" cy="624926"/>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18" name="TextBox 117"/>
          <p:cNvSpPr txBox="1"/>
          <p:nvPr/>
        </p:nvSpPr>
        <p:spPr>
          <a:xfrm>
            <a:off x="7527037" y="3117822"/>
            <a:ext cx="1005403" cy="276999"/>
          </a:xfrm>
          <a:prstGeom prst="rect">
            <a:avLst/>
          </a:prstGeom>
          <a:noFill/>
        </p:spPr>
        <p:txBody>
          <a:bodyPr wrap="none" rtlCol="0">
            <a:spAutoFit/>
          </a:bodyPr>
          <a:lstStyle/>
          <a:p>
            <a:r>
              <a:rPr lang="en-US" altLang="zh-CN" sz="1200" smtClean="0">
                <a:solidFill>
                  <a:srgbClr val="2D2015"/>
                </a:solidFill>
              </a:rPr>
              <a:t>VPN/</a:t>
            </a:r>
            <a:r>
              <a:rPr lang="zh-CN" altLang="en-US" sz="1200" smtClean="0">
                <a:solidFill>
                  <a:srgbClr val="2D2015"/>
                </a:solidFill>
              </a:rPr>
              <a:t>白名单</a:t>
            </a:r>
            <a:endParaRPr lang="zh-CN" altLang="en-US" sz="1200">
              <a:solidFill>
                <a:srgbClr val="2D2015"/>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3"/>
          <p:cNvSpPr>
            <a:spLocks noGrp="1" noChangeArrowheads="1"/>
          </p:cNvSpPr>
          <p:nvPr>
            <p:ph type="title" idx="4294967295"/>
          </p:nvPr>
        </p:nvSpPr>
        <p:spPr>
          <a:xfrm>
            <a:off x="107950" y="0"/>
            <a:ext cx="7929563" cy="869950"/>
          </a:xfrm>
        </p:spPr>
        <p:txBody>
          <a:bodyPr/>
          <a:lstStyle/>
          <a:p>
            <a:pPr eaLnBrk="1" hangingPunct="1"/>
            <a:r>
              <a:rPr lang="zh-CN" b="1" smtClean="0"/>
              <a:t>目录</a:t>
            </a:r>
          </a:p>
        </p:txBody>
      </p:sp>
      <p:sp>
        <p:nvSpPr>
          <p:cNvPr id="8195" name="Rectangle 24"/>
          <p:cNvSpPr>
            <a:spLocks noGrp="1" noChangeArrowheads="1"/>
          </p:cNvSpPr>
          <p:nvPr>
            <p:ph idx="4294967295"/>
          </p:nvPr>
        </p:nvSpPr>
        <p:spPr>
          <a:xfrm>
            <a:off x="611188" y="836613"/>
            <a:ext cx="7921625" cy="5113337"/>
          </a:xfrm>
        </p:spPr>
        <p:txBody>
          <a:bodyPr/>
          <a:lstStyle/>
          <a:p>
            <a:pPr eaLnBrk="1" hangingPunct="1"/>
            <a:r>
              <a:rPr lang="en-US" altLang="zh-CN" smtClean="0"/>
              <a:t>BI</a:t>
            </a:r>
            <a:r>
              <a:rPr lang="zh-CN" altLang="en-US" smtClean="0"/>
              <a:t>系统架构介绍</a:t>
            </a:r>
            <a:endParaRPr lang="en-US" altLang="zh-CN" smtClean="0"/>
          </a:p>
          <a:p>
            <a:pPr eaLnBrk="1" hangingPunct="1"/>
            <a:r>
              <a:rPr lang="en-US" altLang="zh-CN" smtClean="0"/>
              <a:t>BI </a:t>
            </a:r>
            <a:r>
              <a:rPr lang="zh-CN" altLang="en-US" smtClean="0"/>
              <a:t>系统安全策略</a:t>
            </a:r>
            <a:endParaRPr lang="en-US" altLang="zh-CN" smtClean="0"/>
          </a:p>
          <a:p>
            <a:pPr eaLnBrk="1" hangingPunct="1"/>
            <a:r>
              <a:rPr lang="en-US" altLang="zh-CN" smtClean="0">
                <a:solidFill>
                  <a:srgbClr val="FF0000"/>
                </a:solidFill>
              </a:rPr>
              <a:t>BI  I</a:t>
            </a:r>
            <a:r>
              <a:rPr lang="zh-CN" altLang="en-US" smtClean="0">
                <a:solidFill>
                  <a:srgbClr val="FF0000"/>
                </a:solidFill>
              </a:rPr>
              <a:t>层资源介绍 </a:t>
            </a:r>
            <a:endParaRPr lang="en-US" altLang="zh-CN" smtClean="0">
              <a:solidFill>
                <a:srgbClr val="FF0000"/>
              </a:solidFill>
            </a:endParaRPr>
          </a:p>
          <a:p>
            <a:pPr eaLnBrk="1" hangingPunct="1"/>
            <a:r>
              <a:rPr lang="zh-CN" altLang="en-US" smtClean="0"/>
              <a:t>其它</a:t>
            </a:r>
            <a:endParaRPr lang="en-US" altLang="zh-CN" smtClean="0"/>
          </a:p>
          <a:p>
            <a:pPr marL="300038" lvl="1" indent="-300038" eaLnBrk="1" hangingPunct="1">
              <a:buChar char="•"/>
            </a:pPr>
            <a:endParaRPr lang="en-US" altLang="zh-CN" sz="2600" b="1" smtClean="0">
              <a:cs typeface="+mn-cs"/>
            </a:endParaRPr>
          </a:p>
          <a:p>
            <a:pPr lvl="1" eaLnBrk="1" hangingPunct="1"/>
            <a:endParaRPr lang="en-US" altLang="zh-CN" smtClean="0"/>
          </a:p>
          <a:p>
            <a:pPr lvl="1" eaLnBrk="1" hangingPunct="1">
              <a:buNone/>
            </a:pPr>
            <a:endParaRPr lang="en-US" altLang="zh-CN"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矩形 98"/>
          <p:cNvSpPr/>
          <p:nvPr/>
        </p:nvSpPr>
        <p:spPr>
          <a:xfrm>
            <a:off x="2339752" y="1916832"/>
            <a:ext cx="3672408" cy="2376264"/>
          </a:xfrm>
          <a:prstGeom prst="rect">
            <a:avLst/>
          </a:prstGeom>
          <a:solidFill>
            <a:schemeClr val="accent3">
              <a:lumMod val="40000"/>
              <a:lumOff val="60000"/>
            </a:schemeClr>
          </a:solidFill>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400" b="1" smtClean="0"/>
              <a:t>终端云</a:t>
            </a:r>
            <a:r>
              <a:rPr lang="en-US" altLang="zh-CN" sz="1400" b="1" smtClean="0"/>
              <a:t>BI   I</a:t>
            </a:r>
            <a:r>
              <a:rPr lang="zh-CN" altLang="en-US" sz="1400" b="1" smtClean="0"/>
              <a:t>层环境</a:t>
            </a:r>
          </a:p>
        </p:txBody>
      </p:sp>
      <p:sp>
        <p:nvSpPr>
          <p:cNvPr id="249" name="TextBox 248"/>
          <p:cNvSpPr txBox="1"/>
          <p:nvPr/>
        </p:nvSpPr>
        <p:spPr>
          <a:xfrm>
            <a:off x="0" y="0"/>
            <a:ext cx="3203121" cy="461665"/>
          </a:xfrm>
          <a:prstGeom prst="rect">
            <a:avLst/>
          </a:prstGeom>
          <a:noFill/>
        </p:spPr>
        <p:txBody>
          <a:bodyPr wrap="none" rtlCol="0">
            <a:spAutoFit/>
          </a:bodyPr>
          <a:lstStyle/>
          <a:p>
            <a:r>
              <a:rPr lang="zh-CN" altLang="en-US" sz="2400" b="1" smtClean="0">
                <a:solidFill>
                  <a:srgbClr val="C00000"/>
                </a:solidFill>
              </a:rPr>
              <a:t>终端云</a:t>
            </a:r>
            <a:r>
              <a:rPr lang="en-US" altLang="zh-CN" sz="2400" b="1" smtClean="0">
                <a:solidFill>
                  <a:srgbClr val="C00000"/>
                </a:solidFill>
              </a:rPr>
              <a:t>BI   I</a:t>
            </a:r>
            <a:r>
              <a:rPr lang="zh-CN" altLang="en-US" sz="2400" b="1" smtClean="0">
                <a:solidFill>
                  <a:srgbClr val="C00000"/>
                </a:solidFill>
              </a:rPr>
              <a:t>层资源现状</a:t>
            </a:r>
            <a:endParaRPr lang="zh-CN" altLang="en-US" sz="2400" b="1" dirty="0">
              <a:solidFill>
                <a:srgbClr val="C00000"/>
              </a:solidFill>
            </a:endParaRPr>
          </a:p>
        </p:txBody>
      </p:sp>
      <p:sp>
        <p:nvSpPr>
          <p:cNvPr id="157" name="Rectangle 10"/>
          <p:cNvSpPr>
            <a:spLocks noChangeArrowheads="1"/>
          </p:cNvSpPr>
          <p:nvPr/>
        </p:nvSpPr>
        <p:spPr bwMode="auto">
          <a:xfrm>
            <a:off x="971600" y="4941168"/>
            <a:ext cx="6192688" cy="1008112"/>
          </a:xfrm>
          <a:prstGeom prst="rect">
            <a:avLst/>
          </a:prstGeom>
          <a:noFill/>
          <a:ln w="28575">
            <a:noFill/>
            <a:miter lim="800000"/>
            <a:headEnd/>
            <a:tailEnd/>
          </a:ln>
        </p:spPr>
        <p:txBody>
          <a:bodyPr lIns="80132" tIns="40067" rIns="80132" bIns="40067"/>
          <a:lstStyle/>
          <a:p>
            <a:pPr marL="252413" indent="-252413" defTabSz="671513" eaLnBrk="0" hangingPunct="0">
              <a:lnSpc>
                <a:spcPct val="140000"/>
              </a:lnSpc>
              <a:buFont typeface="Wingdings" pitchFamily="2" charset="2"/>
              <a:buChar char="l"/>
            </a:pPr>
            <a:r>
              <a:rPr lang="en-US" altLang="zh-CN" sz="1400" smtClean="0">
                <a:solidFill>
                  <a:prstClr val="black"/>
                </a:solidFill>
                <a:latin typeface="宋体"/>
              </a:rPr>
              <a:t>BI</a:t>
            </a:r>
            <a:r>
              <a:rPr lang="zh-CN" altLang="en-US" sz="1400" smtClean="0">
                <a:solidFill>
                  <a:prstClr val="black"/>
                </a:solidFill>
                <a:latin typeface="宋体"/>
              </a:rPr>
              <a:t>要求灵活配置计算和存储单元</a:t>
            </a:r>
            <a:endParaRPr lang="en-US" altLang="zh-CN" sz="1400" smtClean="0">
              <a:solidFill>
                <a:prstClr val="black"/>
              </a:solidFill>
              <a:latin typeface="宋体"/>
            </a:endParaRPr>
          </a:p>
          <a:p>
            <a:pPr marL="252413" indent="-252413" defTabSz="671513" eaLnBrk="0" hangingPunct="0">
              <a:lnSpc>
                <a:spcPct val="140000"/>
              </a:lnSpc>
              <a:buFont typeface="Wingdings" pitchFamily="2" charset="2"/>
              <a:buChar char="l"/>
            </a:pPr>
            <a:r>
              <a:rPr lang="en-US" altLang="zh-CN" sz="1400" smtClean="0">
                <a:solidFill>
                  <a:prstClr val="black"/>
                </a:solidFill>
                <a:latin typeface="宋体"/>
              </a:rPr>
              <a:t>BI </a:t>
            </a:r>
            <a:r>
              <a:rPr lang="zh-CN" altLang="en-US" sz="1400" smtClean="0">
                <a:solidFill>
                  <a:prstClr val="black"/>
                </a:solidFill>
                <a:latin typeface="宋体"/>
              </a:rPr>
              <a:t>业务单元之间传输大量数据，对计算单元之间的带宽有极高的要求</a:t>
            </a:r>
            <a:endParaRPr lang="en-US" altLang="zh-CN" sz="1400" smtClean="0">
              <a:solidFill>
                <a:prstClr val="black"/>
              </a:solidFill>
              <a:latin typeface="宋体"/>
            </a:endParaRPr>
          </a:p>
          <a:p>
            <a:pPr marL="252413" indent="-252413" defTabSz="671513" eaLnBrk="0" hangingPunct="0">
              <a:lnSpc>
                <a:spcPct val="140000"/>
              </a:lnSpc>
              <a:buFont typeface="Wingdings" pitchFamily="2" charset="2"/>
              <a:buChar char="l"/>
            </a:pPr>
            <a:r>
              <a:rPr lang="en-US" altLang="zh-CN" sz="1400" smtClean="0">
                <a:solidFill>
                  <a:prstClr val="black"/>
                </a:solidFill>
                <a:latin typeface="宋体"/>
              </a:rPr>
              <a:t>BI</a:t>
            </a:r>
            <a:r>
              <a:rPr lang="zh-CN" altLang="en-US" sz="1400" smtClean="0">
                <a:solidFill>
                  <a:prstClr val="black"/>
                </a:solidFill>
                <a:latin typeface="宋体"/>
              </a:rPr>
              <a:t>要求内部计算单元之间的带宽不计算网络费用</a:t>
            </a:r>
            <a:endParaRPr lang="en-US" altLang="zh-CN" sz="1400" smtClean="0">
              <a:solidFill>
                <a:prstClr val="black"/>
              </a:solidFill>
              <a:latin typeface="宋体"/>
            </a:endParaRPr>
          </a:p>
        </p:txBody>
      </p:sp>
      <p:grpSp>
        <p:nvGrpSpPr>
          <p:cNvPr id="72" name="组合 71"/>
          <p:cNvGrpSpPr/>
          <p:nvPr/>
        </p:nvGrpSpPr>
        <p:grpSpPr>
          <a:xfrm>
            <a:off x="2483768" y="1988840"/>
            <a:ext cx="792088" cy="2016224"/>
            <a:chOff x="2051720" y="1052736"/>
            <a:chExt cx="792088" cy="2016224"/>
          </a:xfrm>
        </p:grpSpPr>
        <p:sp>
          <p:nvSpPr>
            <p:cNvPr id="37" name="矩形 36"/>
            <p:cNvSpPr/>
            <p:nvPr/>
          </p:nvSpPr>
          <p:spPr>
            <a:xfrm>
              <a:off x="2159732" y="1988840"/>
              <a:ext cx="576064" cy="360040"/>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云主机</a:t>
              </a:r>
            </a:p>
          </p:txBody>
        </p:sp>
        <p:sp>
          <p:nvSpPr>
            <p:cNvPr id="49" name="圆柱形 48"/>
            <p:cNvSpPr/>
            <p:nvPr/>
          </p:nvSpPr>
          <p:spPr>
            <a:xfrm>
              <a:off x="2123728" y="2564904"/>
              <a:ext cx="648072" cy="432048"/>
            </a:xfrm>
            <a:prstGeom prst="can">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云存储</a:t>
              </a:r>
            </a:p>
          </p:txBody>
        </p:sp>
        <p:sp>
          <p:nvSpPr>
            <p:cNvPr id="55" name="矩形 54"/>
            <p:cNvSpPr/>
            <p:nvPr/>
          </p:nvSpPr>
          <p:spPr>
            <a:xfrm>
              <a:off x="2195736" y="1484784"/>
              <a:ext cx="504056" cy="288032"/>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网络</a:t>
              </a:r>
            </a:p>
          </p:txBody>
        </p:sp>
        <p:cxnSp>
          <p:nvCxnSpPr>
            <p:cNvPr id="57" name="直接连接符 56"/>
            <p:cNvCxnSpPr/>
            <p:nvPr/>
          </p:nvCxnSpPr>
          <p:spPr>
            <a:xfrm>
              <a:off x="2447764" y="1772816"/>
              <a:ext cx="0" cy="216024"/>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447764" y="2348880"/>
              <a:ext cx="0" cy="216024"/>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2051720" y="1340768"/>
              <a:ext cx="792088" cy="1728192"/>
            </a:xfrm>
            <a:prstGeom prst="rect">
              <a:avLst/>
            </a:prstGeom>
            <a:solidFill>
              <a:srgbClr val="FFFF00">
                <a:alpha val="21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endParaRPr lang="zh-CN" altLang="en-US" sz="1000" smtClean="0"/>
            </a:p>
          </p:txBody>
        </p:sp>
        <p:cxnSp>
          <p:nvCxnSpPr>
            <p:cNvPr id="62" name="直接连接符 61"/>
            <p:cNvCxnSpPr/>
            <p:nvPr/>
          </p:nvCxnSpPr>
          <p:spPr>
            <a:xfrm>
              <a:off x="2447764" y="1052736"/>
              <a:ext cx="0" cy="432048"/>
            </a:xfrm>
            <a:prstGeom prst="line">
              <a:avLst/>
            </a:prstGeom>
            <a:ln>
              <a:tailEnd type="none"/>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3563888" y="1988840"/>
            <a:ext cx="792088" cy="2016224"/>
            <a:chOff x="2051720" y="1052736"/>
            <a:chExt cx="792088" cy="2016224"/>
          </a:xfrm>
        </p:grpSpPr>
        <p:sp>
          <p:nvSpPr>
            <p:cNvPr id="74" name="矩形 73"/>
            <p:cNvSpPr/>
            <p:nvPr/>
          </p:nvSpPr>
          <p:spPr>
            <a:xfrm>
              <a:off x="2159732" y="1988840"/>
              <a:ext cx="576064" cy="360040"/>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云主机</a:t>
              </a:r>
            </a:p>
          </p:txBody>
        </p:sp>
        <p:sp>
          <p:nvSpPr>
            <p:cNvPr id="75" name="圆柱形 74"/>
            <p:cNvSpPr/>
            <p:nvPr/>
          </p:nvSpPr>
          <p:spPr>
            <a:xfrm>
              <a:off x="2123728" y="2564904"/>
              <a:ext cx="648072" cy="432048"/>
            </a:xfrm>
            <a:prstGeom prst="can">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云存储</a:t>
              </a:r>
            </a:p>
          </p:txBody>
        </p:sp>
        <p:sp>
          <p:nvSpPr>
            <p:cNvPr id="76" name="矩形 75"/>
            <p:cNvSpPr/>
            <p:nvPr/>
          </p:nvSpPr>
          <p:spPr>
            <a:xfrm>
              <a:off x="2195736" y="1484784"/>
              <a:ext cx="504056" cy="288032"/>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网络</a:t>
              </a:r>
            </a:p>
          </p:txBody>
        </p:sp>
        <p:cxnSp>
          <p:nvCxnSpPr>
            <p:cNvPr id="77" name="直接连接符 76"/>
            <p:cNvCxnSpPr/>
            <p:nvPr/>
          </p:nvCxnSpPr>
          <p:spPr>
            <a:xfrm>
              <a:off x="2447764" y="1772816"/>
              <a:ext cx="0" cy="216024"/>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447764" y="2348880"/>
              <a:ext cx="0" cy="216024"/>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2051720" y="1340768"/>
              <a:ext cx="792088" cy="1728192"/>
            </a:xfrm>
            <a:prstGeom prst="rect">
              <a:avLst/>
            </a:prstGeom>
            <a:solidFill>
              <a:srgbClr val="FFFF00">
                <a:alpha val="21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endParaRPr lang="zh-CN" altLang="en-US" sz="1000" smtClean="0"/>
            </a:p>
          </p:txBody>
        </p:sp>
        <p:cxnSp>
          <p:nvCxnSpPr>
            <p:cNvPr id="80" name="直接连接符 79"/>
            <p:cNvCxnSpPr/>
            <p:nvPr/>
          </p:nvCxnSpPr>
          <p:spPr>
            <a:xfrm>
              <a:off x="2447764" y="1052736"/>
              <a:ext cx="0" cy="432048"/>
            </a:xfrm>
            <a:prstGeom prst="line">
              <a:avLst/>
            </a:prstGeom>
            <a:ln>
              <a:tailEnd type="none"/>
            </a:ln>
          </p:spPr>
          <p:style>
            <a:lnRef idx="1">
              <a:schemeClr val="accent1"/>
            </a:lnRef>
            <a:fillRef idx="0">
              <a:schemeClr val="accent1"/>
            </a:fillRef>
            <a:effectRef idx="0">
              <a:schemeClr val="accent1"/>
            </a:effectRef>
            <a:fontRef idx="minor">
              <a:schemeClr val="tx1"/>
            </a:fontRef>
          </p:style>
        </p:cxnSp>
      </p:grpSp>
      <p:grpSp>
        <p:nvGrpSpPr>
          <p:cNvPr id="81" name="组合 80"/>
          <p:cNvGrpSpPr/>
          <p:nvPr/>
        </p:nvGrpSpPr>
        <p:grpSpPr>
          <a:xfrm>
            <a:off x="5076056" y="1988840"/>
            <a:ext cx="792088" cy="2016224"/>
            <a:chOff x="2051720" y="1052736"/>
            <a:chExt cx="792088" cy="2016224"/>
          </a:xfrm>
        </p:grpSpPr>
        <p:sp>
          <p:nvSpPr>
            <p:cNvPr id="82" name="矩形 81"/>
            <p:cNvSpPr/>
            <p:nvPr/>
          </p:nvSpPr>
          <p:spPr>
            <a:xfrm>
              <a:off x="2159732" y="1988840"/>
              <a:ext cx="576064" cy="360040"/>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云主机</a:t>
              </a:r>
            </a:p>
          </p:txBody>
        </p:sp>
        <p:sp>
          <p:nvSpPr>
            <p:cNvPr id="84" name="圆柱形 83"/>
            <p:cNvSpPr/>
            <p:nvPr/>
          </p:nvSpPr>
          <p:spPr>
            <a:xfrm>
              <a:off x="2123728" y="2564904"/>
              <a:ext cx="648072" cy="432048"/>
            </a:xfrm>
            <a:prstGeom prst="can">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云存储</a:t>
              </a:r>
            </a:p>
          </p:txBody>
        </p:sp>
        <p:sp>
          <p:nvSpPr>
            <p:cNvPr id="85" name="矩形 84"/>
            <p:cNvSpPr/>
            <p:nvPr/>
          </p:nvSpPr>
          <p:spPr>
            <a:xfrm>
              <a:off x="2195736" y="1484784"/>
              <a:ext cx="504056" cy="288032"/>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网络</a:t>
              </a:r>
            </a:p>
          </p:txBody>
        </p:sp>
        <p:cxnSp>
          <p:nvCxnSpPr>
            <p:cNvPr id="87" name="直接连接符 86"/>
            <p:cNvCxnSpPr/>
            <p:nvPr/>
          </p:nvCxnSpPr>
          <p:spPr>
            <a:xfrm>
              <a:off x="2447764" y="1772816"/>
              <a:ext cx="0" cy="216024"/>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2447764" y="2348880"/>
              <a:ext cx="0" cy="216024"/>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2051720" y="1340768"/>
              <a:ext cx="792088" cy="1728192"/>
            </a:xfrm>
            <a:prstGeom prst="rect">
              <a:avLst/>
            </a:prstGeom>
            <a:solidFill>
              <a:srgbClr val="FFFF00">
                <a:alpha val="21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endParaRPr lang="zh-CN" altLang="en-US" sz="1000" smtClean="0"/>
            </a:p>
          </p:txBody>
        </p:sp>
        <p:cxnSp>
          <p:nvCxnSpPr>
            <p:cNvPr id="90" name="直接连接符 89"/>
            <p:cNvCxnSpPr/>
            <p:nvPr/>
          </p:nvCxnSpPr>
          <p:spPr>
            <a:xfrm>
              <a:off x="2447764" y="1052736"/>
              <a:ext cx="0" cy="432048"/>
            </a:xfrm>
            <a:prstGeom prst="line">
              <a:avLst/>
            </a:prstGeom>
            <a:ln>
              <a:tailEnd type="none"/>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4572000" y="2858453"/>
            <a:ext cx="300082" cy="276999"/>
          </a:xfrm>
          <a:prstGeom prst="rect">
            <a:avLst/>
          </a:prstGeom>
          <a:noFill/>
        </p:spPr>
        <p:txBody>
          <a:bodyPr wrap="none" rtlCol="0">
            <a:spAutoFit/>
          </a:bodyPr>
          <a:lstStyle/>
          <a:p>
            <a:r>
              <a:rPr lang="en-US" altLang="zh-CN" sz="1200" smtClean="0"/>
              <a:t>…</a:t>
            </a:r>
            <a:endParaRPr lang="zh-CN" altLang="en-US" sz="1200" smtClean="0"/>
          </a:p>
        </p:txBody>
      </p:sp>
      <p:cxnSp>
        <p:nvCxnSpPr>
          <p:cNvPr id="96" name="直接连接符 95"/>
          <p:cNvCxnSpPr/>
          <p:nvPr/>
        </p:nvCxnSpPr>
        <p:spPr>
          <a:xfrm>
            <a:off x="2843808" y="1988840"/>
            <a:ext cx="2664296" cy="0"/>
          </a:xfrm>
          <a:prstGeom prst="line">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4139952" y="1340768"/>
            <a:ext cx="0" cy="648072"/>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02" name="圆角矩形标注 101"/>
          <p:cNvSpPr/>
          <p:nvPr/>
        </p:nvSpPr>
        <p:spPr>
          <a:xfrm>
            <a:off x="6804248" y="3356992"/>
            <a:ext cx="1872208" cy="1008112"/>
          </a:xfrm>
          <a:prstGeom prst="wedgeRoundRectCallout">
            <a:avLst>
              <a:gd name="adj1" fmla="val -109858"/>
              <a:gd name="adj2" fmla="val -49449"/>
              <a:gd name="adj3" fmla="val 16667"/>
            </a:avLst>
          </a:prstGeom>
          <a:solidFill>
            <a:srgbClr val="C0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计算、存储、网络资源绑定的云服务资源单元，云存储不能自由绑定云主机</a:t>
            </a:r>
          </a:p>
        </p:txBody>
      </p:sp>
      <p:sp>
        <p:nvSpPr>
          <p:cNvPr id="104" name="矩形 103"/>
          <p:cNvSpPr/>
          <p:nvPr/>
        </p:nvSpPr>
        <p:spPr>
          <a:xfrm>
            <a:off x="3563888" y="980728"/>
            <a:ext cx="1224136" cy="360040"/>
          </a:xfrm>
          <a:prstGeom prst="rect">
            <a:avLst/>
          </a:prstGeom>
          <a:solidFill>
            <a:schemeClr val="bg1">
              <a:lumMod val="8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外部系统</a:t>
            </a:r>
          </a:p>
        </p:txBody>
      </p:sp>
      <p:sp>
        <p:nvSpPr>
          <p:cNvPr id="107" name="圆角矩形标注 106"/>
          <p:cNvSpPr/>
          <p:nvPr/>
        </p:nvSpPr>
        <p:spPr>
          <a:xfrm>
            <a:off x="179512" y="2924944"/>
            <a:ext cx="2231232" cy="1692768"/>
          </a:xfrm>
          <a:prstGeom prst="wedgeRoundRectCallout">
            <a:avLst>
              <a:gd name="adj1" fmla="val 62653"/>
              <a:gd name="adj2" fmla="val -36303"/>
              <a:gd name="adj3" fmla="val 16667"/>
            </a:avLst>
          </a:prstGeom>
          <a:solidFill>
            <a:srgbClr val="C0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有限的资源配置变换能力（相同存储的云主机之间可以自由变换），以支持根据业务实际需要配置计算和内存资源。例如 </a:t>
            </a:r>
            <a:r>
              <a:rPr lang="en-US" altLang="zh-CN" sz="1400" smtClean="0"/>
              <a:t>8C/15G/500G -&gt;  8C/30G/500</a:t>
            </a:r>
            <a:endParaRPr lang="zh-CN" altLang="en-US" sz="1400" smtClean="0"/>
          </a:p>
        </p:txBody>
      </p:sp>
      <p:sp>
        <p:nvSpPr>
          <p:cNvPr id="108" name="圆角矩形标注 107"/>
          <p:cNvSpPr/>
          <p:nvPr/>
        </p:nvSpPr>
        <p:spPr>
          <a:xfrm>
            <a:off x="7164288" y="2276872"/>
            <a:ext cx="1440160" cy="792088"/>
          </a:xfrm>
          <a:prstGeom prst="wedgeRoundRectCallout">
            <a:avLst>
              <a:gd name="adj1" fmla="val -153988"/>
              <a:gd name="adj2" fmla="val -15841"/>
              <a:gd name="adj3" fmla="val 16667"/>
            </a:avLst>
          </a:prstGeom>
          <a:solidFill>
            <a:srgbClr val="C0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每个单元的网络带宽按外网带宽计费</a:t>
            </a:r>
          </a:p>
        </p:txBody>
      </p:sp>
      <p:sp>
        <p:nvSpPr>
          <p:cNvPr id="109" name="圆角矩形标注 108"/>
          <p:cNvSpPr/>
          <p:nvPr/>
        </p:nvSpPr>
        <p:spPr>
          <a:xfrm>
            <a:off x="395536" y="1052736"/>
            <a:ext cx="1728192" cy="792088"/>
          </a:xfrm>
          <a:prstGeom prst="wedgeRoundRectCallout">
            <a:avLst>
              <a:gd name="adj1" fmla="val 133739"/>
              <a:gd name="adj2" fmla="val 68915"/>
              <a:gd name="adj3" fmla="val 16667"/>
            </a:avLst>
          </a:prstGeom>
          <a:solidFill>
            <a:srgbClr val="C0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单元之间的互联带宽由每个单元对应的网络带宽决定</a:t>
            </a:r>
          </a:p>
        </p:txBody>
      </p:sp>
      <p:sp>
        <p:nvSpPr>
          <p:cNvPr id="112" name="TextBox 111"/>
          <p:cNvSpPr txBox="1"/>
          <p:nvPr/>
        </p:nvSpPr>
        <p:spPr>
          <a:xfrm>
            <a:off x="1043608" y="6021288"/>
            <a:ext cx="4708340" cy="338554"/>
          </a:xfrm>
          <a:prstGeom prst="rect">
            <a:avLst/>
          </a:prstGeom>
          <a:noFill/>
        </p:spPr>
        <p:txBody>
          <a:bodyPr wrap="none" rtlCol="0">
            <a:spAutoFit/>
          </a:bodyPr>
          <a:lstStyle/>
          <a:p>
            <a:r>
              <a:rPr lang="zh-CN" altLang="en-US" sz="1600" b="1" smtClean="0">
                <a:solidFill>
                  <a:srgbClr val="FF0000"/>
                </a:solidFill>
              </a:rPr>
              <a:t>基于弹性云的架构明显不符合</a:t>
            </a:r>
            <a:r>
              <a:rPr lang="en-US" altLang="zh-CN" sz="1600" b="1" smtClean="0">
                <a:solidFill>
                  <a:srgbClr val="FF0000"/>
                </a:solidFill>
              </a:rPr>
              <a:t>BI</a:t>
            </a:r>
            <a:r>
              <a:rPr lang="zh-CN" altLang="en-US" sz="1600" b="1" smtClean="0">
                <a:solidFill>
                  <a:srgbClr val="FF0000"/>
                </a:solidFill>
              </a:rPr>
              <a:t>对</a:t>
            </a:r>
            <a:r>
              <a:rPr lang="en-US" altLang="zh-CN" sz="1600" b="1" smtClean="0">
                <a:solidFill>
                  <a:srgbClr val="FF0000"/>
                </a:solidFill>
              </a:rPr>
              <a:t>I</a:t>
            </a:r>
            <a:r>
              <a:rPr lang="zh-CN" altLang="en-US" sz="1600" b="1" smtClean="0">
                <a:solidFill>
                  <a:srgbClr val="FF0000"/>
                </a:solidFill>
              </a:rPr>
              <a:t>层资源的要求！</a:t>
            </a:r>
          </a:p>
        </p:txBody>
      </p:sp>
      <p:sp>
        <p:nvSpPr>
          <p:cNvPr id="113" name="圆角矩形标注 112"/>
          <p:cNvSpPr/>
          <p:nvPr/>
        </p:nvSpPr>
        <p:spPr>
          <a:xfrm>
            <a:off x="6804248" y="1196752"/>
            <a:ext cx="1800200" cy="792088"/>
          </a:xfrm>
          <a:prstGeom prst="wedgeRoundRectCallout">
            <a:avLst>
              <a:gd name="adj1" fmla="val -105926"/>
              <a:gd name="adj2" fmla="val 68915"/>
              <a:gd name="adj3" fmla="val 16667"/>
            </a:avLst>
          </a:prstGeom>
          <a:solidFill>
            <a:srgbClr val="C0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缺乏类似</a:t>
            </a:r>
            <a:r>
              <a:rPr lang="en-US" altLang="zh-CN" sz="1400" smtClean="0"/>
              <a:t>F5</a:t>
            </a:r>
            <a:r>
              <a:rPr lang="zh-CN" altLang="en-US" sz="1400" smtClean="0"/>
              <a:t>的高性能</a:t>
            </a:r>
            <a:r>
              <a:rPr lang="en-US" altLang="zh-CN" sz="1400" smtClean="0"/>
              <a:t>HTTP</a:t>
            </a:r>
            <a:r>
              <a:rPr lang="zh-CN" altLang="en-US" sz="1400" smtClean="0"/>
              <a:t>代理服务，需要应用自己搭建</a:t>
            </a:r>
          </a:p>
        </p:txBody>
      </p:sp>
      <p:pic>
        <p:nvPicPr>
          <p:cNvPr id="115" name="Picture 7"/>
          <p:cNvPicPr>
            <a:picLocks noChangeAspect="1" noChangeArrowheads="1"/>
          </p:cNvPicPr>
          <p:nvPr/>
        </p:nvPicPr>
        <p:blipFill>
          <a:blip r:embed="rId2" cstate="print"/>
          <a:srcRect/>
          <a:stretch>
            <a:fillRect/>
          </a:stretch>
        </p:blipFill>
        <p:spPr bwMode="auto">
          <a:xfrm rot="4981503">
            <a:off x="4051217" y="1206527"/>
            <a:ext cx="238305" cy="902672"/>
          </a:xfrm>
          <a:prstGeom prst="rect">
            <a:avLst/>
          </a:prstGeom>
          <a:noFill/>
          <a:ln w="9525">
            <a:noFill/>
            <a:miter lim="800000"/>
            <a:headEnd/>
            <a:tailEnd/>
          </a:ln>
        </p:spPr>
      </p:pic>
      <p:sp>
        <p:nvSpPr>
          <p:cNvPr id="114" name="圆角矩形标注 113"/>
          <p:cNvSpPr/>
          <p:nvPr/>
        </p:nvSpPr>
        <p:spPr>
          <a:xfrm>
            <a:off x="5364088" y="260648"/>
            <a:ext cx="1656184" cy="792088"/>
          </a:xfrm>
          <a:prstGeom prst="wedgeRoundRectCallout">
            <a:avLst>
              <a:gd name="adj1" fmla="val -99021"/>
              <a:gd name="adj2" fmla="val 125905"/>
              <a:gd name="adj3" fmla="val 16667"/>
            </a:avLst>
          </a:prstGeom>
          <a:solidFill>
            <a:srgbClr val="C0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没有业务独立的防火墙，公网地址配置依赖云服务完成</a:t>
            </a:r>
          </a:p>
        </p:txBody>
      </p:sp>
      <p:sp>
        <p:nvSpPr>
          <p:cNvPr id="119" name="圆角矩形标注 118"/>
          <p:cNvSpPr/>
          <p:nvPr/>
        </p:nvSpPr>
        <p:spPr>
          <a:xfrm>
            <a:off x="6948264" y="4725144"/>
            <a:ext cx="1656184" cy="720080"/>
          </a:xfrm>
          <a:prstGeom prst="wedgeRoundRectCallout">
            <a:avLst>
              <a:gd name="adj1" fmla="val -137678"/>
              <a:gd name="adj2" fmla="val -172073"/>
              <a:gd name="adj3" fmla="val 16667"/>
            </a:avLst>
          </a:prstGeom>
          <a:solidFill>
            <a:srgbClr val="C0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存储基于</a:t>
            </a:r>
            <a:r>
              <a:rPr lang="en-US" altLang="zh-CN" sz="1400" smtClean="0"/>
              <a:t>IPSAN, </a:t>
            </a:r>
            <a:r>
              <a:rPr lang="zh-CN" altLang="en-US" sz="1400" smtClean="0"/>
              <a:t>成本高昂</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矩形 174"/>
          <p:cNvSpPr/>
          <p:nvPr/>
        </p:nvSpPr>
        <p:spPr>
          <a:xfrm>
            <a:off x="1331640" y="1484784"/>
            <a:ext cx="5904656" cy="3528392"/>
          </a:xfrm>
          <a:prstGeom prst="rect">
            <a:avLst/>
          </a:prstGeom>
          <a:solidFill>
            <a:schemeClr val="accent5">
              <a:lumMod val="40000"/>
              <a:lumOff val="60000"/>
              <a:alpha val="17000"/>
            </a:scheme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smtClean="0"/>
          </a:p>
        </p:txBody>
      </p:sp>
      <p:sp>
        <p:nvSpPr>
          <p:cNvPr id="249" name="TextBox 248"/>
          <p:cNvSpPr txBox="1"/>
          <p:nvPr/>
        </p:nvSpPr>
        <p:spPr>
          <a:xfrm>
            <a:off x="0" y="0"/>
            <a:ext cx="3821880" cy="461665"/>
          </a:xfrm>
          <a:prstGeom prst="rect">
            <a:avLst/>
          </a:prstGeom>
          <a:noFill/>
        </p:spPr>
        <p:txBody>
          <a:bodyPr wrap="none" rtlCol="0">
            <a:spAutoFit/>
          </a:bodyPr>
          <a:lstStyle/>
          <a:p>
            <a:r>
              <a:rPr lang="zh-CN" altLang="en-US" sz="2400" b="1" smtClean="0">
                <a:solidFill>
                  <a:srgbClr val="C00000"/>
                </a:solidFill>
              </a:rPr>
              <a:t>终端云</a:t>
            </a:r>
            <a:r>
              <a:rPr lang="en-US" altLang="zh-CN" sz="2400" b="1" smtClean="0">
                <a:solidFill>
                  <a:srgbClr val="C00000"/>
                </a:solidFill>
              </a:rPr>
              <a:t>BI   I</a:t>
            </a:r>
            <a:r>
              <a:rPr lang="zh-CN" altLang="en-US" sz="2400" b="1" smtClean="0">
                <a:solidFill>
                  <a:srgbClr val="C00000"/>
                </a:solidFill>
              </a:rPr>
              <a:t>层资源理想架构</a:t>
            </a:r>
            <a:endParaRPr lang="zh-CN" altLang="en-US" sz="2400" b="1" dirty="0">
              <a:solidFill>
                <a:srgbClr val="C00000"/>
              </a:solidFill>
            </a:endParaRPr>
          </a:p>
        </p:txBody>
      </p:sp>
      <p:sp>
        <p:nvSpPr>
          <p:cNvPr id="109" name="圆角矩形标注 108"/>
          <p:cNvSpPr/>
          <p:nvPr/>
        </p:nvSpPr>
        <p:spPr>
          <a:xfrm>
            <a:off x="0" y="3429000"/>
            <a:ext cx="1259632" cy="792088"/>
          </a:xfrm>
          <a:prstGeom prst="wedgeRoundRectCallout">
            <a:avLst>
              <a:gd name="adj1" fmla="val 82993"/>
              <a:gd name="adj2" fmla="val 64531"/>
              <a:gd name="adj3" fmla="val 16667"/>
            </a:avLst>
          </a:prstGeom>
          <a:solidFill>
            <a:srgbClr val="C0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对任意计算单元，支持根据业务需要灵活扩充存储单元</a:t>
            </a:r>
          </a:p>
        </p:txBody>
      </p:sp>
      <p:sp>
        <p:nvSpPr>
          <p:cNvPr id="112" name="TextBox 111"/>
          <p:cNvSpPr txBox="1"/>
          <p:nvPr/>
        </p:nvSpPr>
        <p:spPr>
          <a:xfrm>
            <a:off x="1619672" y="6309320"/>
            <a:ext cx="4891083" cy="338554"/>
          </a:xfrm>
          <a:prstGeom prst="rect">
            <a:avLst/>
          </a:prstGeom>
          <a:noFill/>
        </p:spPr>
        <p:txBody>
          <a:bodyPr wrap="none" rtlCol="0">
            <a:spAutoFit/>
          </a:bodyPr>
          <a:lstStyle/>
          <a:p>
            <a:r>
              <a:rPr lang="zh-CN" altLang="en-US" sz="1600" b="1" smtClean="0">
                <a:solidFill>
                  <a:srgbClr val="FF0000"/>
                </a:solidFill>
              </a:rPr>
              <a:t>基于云服务云托管方案或自建系统提供 </a:t>
            </a:r>
            <a:r>
              <a:rPr lang="en-US" altLang="zh-CN" sz="1600" b="1" smtClean="0">
                <a:solidFill>
                  <a:srgbClr val="FF0000"/>
                </a:solidFill>
              </a:rPr>
              <a:t>BI  I</a:t>
            </a:r>
            <a:r>
              <a:rPr lang="zh-CN" altLang="en-US" sz="1600" b="1" smtClean="0">
                <a:solidFill>
                  <a:srgbClr val="FF0000"/>
                </a:solidFill>
              </a:rPr>
              <a:t>层服务！</a:t>
            </a:r>
          </a:p>
        </p:txBody>
      </p:sp>
      <p:sp>
        <p:nvSpPr>
          <p:cNvPr id="41" name="圆柱形 40"/>
          <p:cNvSpPr/>
          <p:nvPr/>
        </p:nvSpPr>
        <p:spPr>
          <a:xfrm>
            <a:off x="2555776" y="4365104"/>
            <a:ext cx="828092" cy="432048"/>
          </a:xfrm>
          <a:prstGeom prst="can">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存储单元</a:t>
            </a:r>
          </a:p>
        </p:txBody>
      </p:sp>
      <p:sp>
        <p:nvSpPr>
          <p:cNvPr id="44" name="矩形 43"/>
          <p:cNvSpPr/>
          <p:nvPr/>
        </p:nvSpPr>
        <p:spPr>
          <a:xfrm>
            <a:off x="2483768" y="2708920"/>
            <a:ext cx="1008112" cy="576064"/>
          </a:xfrm>
          <a:prstGeom prst="rect">
            <a:avLst/>
          </a:prstGeom>
          <a:solidFill>
            <a:srgbClr val="FFFF00">
              <a:alpha val="33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计算单元（</a:t>
            </a:r>
            <a:r>
              <a:rPr lang="en-US" altLang="zh-CN" sz="1200" smtClean="0"/>
              <a:t>CPU/</a:t>
            </a:r>
            <a:r>
              <a:rPr lang="zh-CN" altLang="en-US" sz="1200" smtClean="0"/>
              <a:t>内存</a:t>
            </a:r>
            <a:r>
              <a:rPr lang="en-US" altLang="zh-CN" sz="1200" smtClean="0"/>
              <a:t>)</a:t>
            </a:r>
            <a:endParaRPr lang="zh-CN" altLang="en-US" sz="1200" smtClean="0"/>
          </a:p>
        </p:txBody>
      </p:sp>
      <p:cxnSp>
        <p:nvCxnSpPr>
          <p:cNvPr id="56" name="直接连接符 55"/>
          <p:cNvCxnSpPr/>
          <p:nvPr/>
        </p:nvCxnSpPr>
        <p:spPr>
          <a:xfrm>
            <a:off x="2987824" y="3284984"/>
            <a:ext cx="0" cy="108012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44" idx="0"/>
            <a:endCxn id="2050" idx="1"/>
          </p:cNvCxnSpPr>
          <p:nvPr/>
        </p:nvCxnSpPr>
        <p:spPr>
          <a:xfrm flipV="1">
            <a:off x="2987824" y="2268302"/>
            <a:ext cx="994837" cy="44061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146" idx="0"/>
            <a:endCxn id="2050" idx="3"/>
          </p:cNvCxnSpPr>
          <p:nvPr/>
        </p:nvCxnSpPr>
        <p:spPr>
          <a:xfrm flipH="1" flipV="1">
            <a:off x="4561683" y="2268302"/>
            <a:ext cx="1054433" cy="440618"/>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83" name="圆柱形 82"/>
          <p:cNvSpPr/>
          <p:nvPr/>
        </p:nvSpPr>
        <p:spPr>
          <a:xfrm>
            <a:off x="3837330" y="4365104"/>
            <a:ext cx="869685" cy="432048"/>
          </a:xfrm>
          <a:prstGeom prst="can">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存储单元</a:t>
            </a:r>
          </a:p>
        </p:txBody>
      </p:sp>
      <p:cxnSp>
        <p:nvCxnSpPr>
          <p:cNvPr id="92" name="直接连接符 91"/>
          <p:cNvCxnSpPr/>
          <p:nvPr/>
        </p:nvCxnSpPr>
        <p:spPr>
          <a:xfrm>
            <a:off x="4272172" y="3284984"/>
            <a:ext cx="0" cy="108012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93" name="圆柱形 92"/>
          <p:cNvSpPr/>
          <p:nvPr/>
        </p:nvSpPr>
        <p:spPr>
          <a:xfrm>
            <a:off x="5148064" y="4365104"/>
            <a:ext cx="936104" cy="432048"/>
          </a:xfrm>
          <a:prstGeom prst="can">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存储单元</a:t>
            </a:r>
          </a:p>
        </p:txBody>
      </p:sp>
      <p:cxnSp>
        <p:nvCxnSpPr>
          <p:cNvPr id="95" name="直接连接符 94"/>
          <p:cNvCxnSpPr/>
          <p:nvPr/>
        </p:nvCxnSpPr>
        <p:spPr>
          <a:xfrm>
            <a:off x="5616116" y="3284984"/>
            <a:ext cx="0" cy="108012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44" idx="2"/>
            <a:endCxn id="83" idx="1"/>
          </p:cNvCxnSpPr>
          <p:nvPr/>
        </p:nvCxnSpPr>
        <p:spPr>
          <a:xfrm>
            <a:off x="2987824" y="3284984"/>
            <a:ext cx="1284349" cy="1080120"/>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4788024" y="2996952"/>
            <a:ext cx="300082" cy="276999"/>
          </a:xfrm>
          <a:prstGeom prst="rect">
            <a:avLst/>
          </a:prstGeom>
          <a:noFill/>
        </p:spPr>
        <p:txBody>
          <a:bodyPr wrap="none" rtlCol="0">
            <a:spAutoFit/>
          </a:bodyPr>
          <a:lstStyle/>
          <a:p>
            <a:r>
              <a:rPr lang="en-US" altLang="zh-CN" sz="1200" smtClean="0"/>
              <a:t>…</a:t>
            </a:r>
            <a:endParaRPr lang="zh-CN" altLang="en-US" sz="1200" smtClean="0"/>
          </a:p>
        </p:txBody>
      </p:sp>
      <p:sp>
        <p:nvSpPr>
          <p:cNvPr id="121" name="TextBox 120"/>
          <p:cNvSpPr txBox="1"/>
          <p:nvPr/>
        </p:nvSpPr>
        <p:spPr>
          <a:xfrm>
            <a:off x="4788024" y="4437112"/>
            <a:ext cx="300082" cy="276999"/>
          </a:xfrm>
          <a:prstGeom prst="rect">
            <a:avLst/>
          </a:prstGeom>
          <a:noFill/>
        </p:spPr>
        <p:txBody>
          <a:bodyPr wrap="square" rtlCol="0">
            <a:spAutoFit/>
          </a:bodyPr>
          <a:lstStyle/>
          <a:p>
            <a:r>
              <a:rPr lang="en-US" altLang="zh-CN" sz="1200" smtClean="0"/>
              <a:t>…</a:t>
            </a:r>
            <a:endParaRPr lang="zh-CN" altLang="en-US" sz="1200" smtClean="0"/>
          </a:p>
        </p:txBody>
      </p:sp>
      <p:sp>
        <p:nvSpPr>
          <p:cNvPr id="122" name="圆柱形 121"/>
          <p:cNvSpPr/>
          <p:nvPr/>
        </p:nvSpPr>
        <p:spPr>
          <a:xfrm>
            <a:off x="1403648" y="4365104"/>
            <a:ext cx="864096" cy="432048"/>
          </a:xfrm>
          <a:prstGeom prst="can">
            <a:avLst/>
          </a:prstGeom>
          <a:solidFill>
            <a:schemeClr val="bg2">
              <a:lumMod val="90000"/>
            </a:scheme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存储单元</a:t>
            </a:r>
          </a:p>
        </p:txBody>
      </p:sp>
      <p:sp>
        <p:nvSpPr>
          <p:cNvPr id="123" name="TextBox 122"/>
          <p:cNvSpPr txBox="1"/>
          <p:nvPr/>
        </p:nvSpPr>
        <p:spPr>
          <a:xfrm>
            <a:off x="2267744" y="4437112"/>
            <a:ext cx="300082" cy="276999"/>
          </a:xfrm>
          <a:prstGeom prst="rect">
            <a:avLst/>
          </a:prstGeom>
          <a:noFill/>
        </p:spPr>
        <p:txBody>
          <a:bodyPr wrap="square" rtlCol="0">
            <a:spAutoFit/>
          </a:bodyPr>
          <a:lstStyle/>
          <a:p>
            <a:r>
              <a:rPr lang="en-US" altLang="zh-CN" sz="1200" smtClean="0"/>
              <a:t>…</a:t>
            </a:r>
            <a:endParaRPr lang="zh-CN" altLang="en-US" sz="1200" smtClean="0"/>
          </a:p>
        </p:txBody>
      </p:sp>
      <p:cxnSp>
        <p:nvCxnSpPr>
          <p:cNvPr id="125" name="直接连接符 124"/>
          <p:cNvCxnSpPr>
            <a:stCxn id="44" idx="2"/>
            <a:endCxn id="122" idx="1"/>
          </p:cNvCxnSpPr>
          <p:nvPr/>
        </p:nvCxnSpPr>
        <p:spPr>
          <a:xfrm flipH="1">
            <a:off x="1835696" y="3284984"/>
            <a:ext cx="1152128" cy="1080120"/>
          </a:xfrm>
          <a:prstGeom prst="line">
            <a:avLst/>
          </a:prstGeom>
          <a:ln>
            <a:solidFill>
              <a:srgbClr val="FFC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4256965" y="1196752"/>
            <a:ext cx="30415" cy="1512168"/>
          </a:xfrm>
          <a:prstGeom prst="line">
            <a:avLst/>
          </a:prstGeom>
          <a:ln>
            <a:tailEnd type="none"/>
          </a:ln>
        </p:spPr>
        <p:style>
          <a:lnRef idx="1">
            <a:schemeClr val="accent1"/>
          </a:lnRef>
          <a:fillRef idx="0">
            <a:schemeClr val="accent1"/>
          </a:fillRef>
          <a:effectRef idx="0">
            <a:schemeClr val="accent1"/>
          </a:effectRef>
          <a:fontRef idx="minor">
            <a:schemeClr val="tx1"/>
          </a:fontRef>
        </p:style>
      </p:cxnSp>
      <p:pic>
        <p:nvPicPr>
          <p:cNvPr id="134" name="Picture 7"/>
          <p:cNvPicPr>
            <a:picLocks noChangeAspect="1" noChangeArrowheads="1"/>
          </p:cNvPicPr>
          <p:nvPr/>
        </p:nvPicPr>
        <p:blipFill>
          <a:blip r:embed="rId2" cstate="print"/>
          <a:srcRect/>
          <a:stretch>
            <a:fillRect/>
          </a:stretch>
        </p:blipFill>
        <p:spPr bwMode="auto">
          <a:xfrm rot="4981503">
            <a:off x="4153020" y="1278534"/>
            <a:ext cx="238305" cy="902672"/>
          </a:xfrm>
          <a:prstGeom prst="rect">
            <a:avLst/>
          </a:prstGeom>
          <a:noFill/>
          <a:ln w="9525">
            <a:noFill/>
            <a:miter lim="800000"/>
            <a:headEnd/>
            <a:tailEnd/>
          </a:ln>
        </p:spPr>
      </p:pic>
      <p:sp>
        <p:nvSpPr>
          <p:cNvPr id="145" name="矩形 144"/>
          <p:cNvSpPr/>
          <p:nvPr/>
        </p:nvSpPr>
        <p:spPr>
          <a:xfrm>
            <a:off x="3756321" y="2708920"/>
            <a:ext cx="1031703" cy="576064"/>
          </a:xfrm>
          <a:prstGeom prst="rect">
            <a:avLst/>
          </a:prstGeom>
          <a:solidFill>
            <a:srgbClr val="FFFF00">
              <a:alpha val="33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计算单元（</a:t>
            </a:r>
            <a:r>
              <a:rPr lang="en-US" altLang="zh-CN" sz="1200" smtClean="0"/>
              <a:t>CPU/</a:t>
            </a:r>
            <a:r>
              <a:rPr lang="zh-CN" altLang="en-US" sz="1200" smtClean="0"/>
              <a:t>内存</a:t>
            </a:r>
            <a:r>
              <a:rPr lang="en-US" altLang="zh-CN" sz="1200" smtClean="0"/>
              <a:t>)</a:t>
            </a:r>
            <a:endParaRPr lang="zh-CN" altLang="en-US" sz="1200" smtClean="0"/>
          </a:p>
        </p:txBody>
      </p:sp>
      <p:sp>
        <p:nvSpPr>
          <p:cNvPr id="146" name="矩形 145"/>
          <p:cNvSpPr/>
          <p:nvPr/>
        </p:nvSpPr>
        <p:spPr>
          <a:xfrm>
            <a:off x="5076056" y="2708920"/>
            <a:ext cx="1080120" cy="576064"/>
          </a:xfrm>
          <a:prstGeom prst="rect">
            <a:avLst/>
          </a:prstGeom>
          <a:solidFill>
            <a:srgbClr val="FFFF00">
              <a:alpha val="33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计算单元（</a:t>
            </a:r>
            <a:r>
              <a:rPr lang="en-US" altLang="zh-CN" sz="1200" smtClean="0"/>
              <a:t>CPU/</a:t>
            </a:r>
            <a:r>
              <a:rPr lang="zh-CN" altLang="en-US" sz="1200" smtClean="0"/>
              <a:t>内存</a:t>
            </a:r>
            <a:r>
              <a:rPr lang="en-US" altLang="zh-CN" sz="1200" smtClean="0"/>
              <a:t>)</a:t>
            </a:r>
            <a:endParaRPr lang="zh-CN" altLang="en-US" sz="1200" smtClean="0"/>
          </a:p>
        </p:txBody>
      </p:sp>
      <p:pic>
        <p:nvPicPr>
          <p:cNvPr id="2050" name="Picture 2"/>
          <p:cNvPicPr>
            <a:picLocks noChangeAspect="1" noChangeArrowheads="1"/>
          </p:cNvPicPr>
          <p:nvPr/>
        </p:nvPicPr>
        <p:blipFill>
          <a:blip r:embed="rId3" cstate="print"/>
          <a:srcRect/>
          <a:stretch>
            <a:fillRect/>
          </a:stretch>
        </p:blipFill>
        <p:spPr bwMode="auto">
          <a:xfrm>
            <a:off x="3982661" y="2060848"/>
            <a:ext cx="579022" cy="414908"/>
          </a:xfrm>
          <a:prstGeom prst="rect">
            <a:avLst/>
          </a:prstGeom>
          <a:noFill/>
          <a:ln w="9525">
            <a:noFill/>
            <a:miter lim="800000"/>
            <a:headEnd/>
            <a:tailEnd/>
          </a:ln>
        </p:spPr>
      </p:pic>
      <p:sp>
        <p:nvSpPr>
          <p:cNvPr id="159" name="矩形 158"/>
          <p:cNvSpPr/>
          <p:nvPr/>
        </p:nvSpPr>
        <p:spPr>
          <a:xfrm>
            <a:off x="5436096" y="1916832"/>
            <a:ext cx="1152128" cy="360040"/>
          </a:xfrm>
          <a:prstGeom prst="rect">
            <a:avLst/>
          </a:prstGeom>
          <a:solidFill>
            <a:schemeClr val="accent5">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高性能</a:t>
            </a:r>
            <a:r>
              <a:rPr lang="en-US" altLang="zh-CN" sz="1200" smtClean="0"/>
              <a:t>HTTP</a:t>
            </a:r>
            <a:r>
              <a:rPr lang="zh-CN" altLang="en-US" sz="1200" smtClean="0"/>
              <a:t>代理</a:t>
            </a:r>
          </a:p>
        </p:txBody>
      </p:sp>
      <p:cxnSp>
        <p:nvCxnSpPr>
          <p:cNvPr id="161" name="直接连接符 160"/>
          <p:cNvCxnSpPr>
            <a:endCxn id="159" idx="1"/>
          </p:cNvCxnSpPr>
          <p:nvPr/>
        </p:nvCxnSpPr>
        <p:spPr>
          <a:xfrm flipV="1">
            <a:off x="4499992" y="2096852"/>
            <a:ext cx="936104" cy="108012"/>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1475656" y="1556792"/>
            <a:ext cx="1535998" cy="338554"/>
          </a:xfrm>
          <a:prstGeom prst="rect">
            <a:avLst/>
          </a:prstGeom>
          <a:noFill/>
        </p:spPr>
        <p:txBody>
          <a:bodyPr wrap="none" rtlCol="0">
            <a:spAutoFit/>
          </a:bodyPr>
          <a:lstStyle/>
          <a:p>
            <a:r>
              <a:rPr lang="en-US" altLang="zh-CN" sz="1600" b="1" smtClean="0"/>
              <a:t>BI </a:t>
            </a:r>
            <a:r>
              <a:rPr lang="zh-CN" altLang="en-US" sz="1600" b="1" smtClean="0"/>
              <a:t>系统 </a:t>
            </a:r>
            <a:r>
              <a:rPr lang="en-US" altLang="zh-CN" sz="1600" b="1" smtClean="0"/>
              <a:t>I</a:t>
            </a:r>
            <a:r>
              <a:rPr lang="zh-CN" altLang="en-US" sz="1600" b="1" smtClean="0"/>
              <a:t>层环境</a:t>
            </a:r>
          </a:p>
        </p:txBody>
      </p:sp>
      <p:sp>
        <p:nvSpPr>
          <p:cNvPr id="177" name="矩形 176"/>
          <p:cNvSpPr/>
          <p:nvPr/>
        </p:nvSpPr>
        <p:spPr>
          <a:xfrm>
            <a:off x="3635896" y="836712"/>
            <a:ext cx="1296144" cy="360040"/>
          </a:xfrm>
          <a:prstGeom prst="rect">
            <a:avLst/>
          </a:prstGeom>
          <a:solidFill>
            <a:schemeClr val="bg1">
              <a:lumMod val="8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外部系统</a:t>
            </a:r>
          </a:p>
        </p:txBody>
      </p:sp>
      <p:sp>
        <p:nvSpPr>
          <p:cNvPr id="178" name="圆角矩形标注 177"/>
          <p:cNvSpPr/>
          <p:nvPr/>
        </p:nvSpPr>
        <p:spPr>
          <a:xfrm>
            <a:off x="899592" y="692696"/>
            <a:ext cx="1512168" cy="576064"/>
          </a:xfrm>
          <a:prstGeom prst="wedgeRoundRectCallout">
            <a:avLst>
              <a:gd name="adj1" fmla="val 171258"/>
              <a:gd name="adj2" fmla="val 72605"/>
              <a:gd name="adj3" fmla="val 16667"/>
            </a:avLst>
          </a:prstGeom>
          <a:solidFill>
            <a:srgbClr val="C0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根据真实外网流量计算外网带宽</a:t>
            </a:r>
          </a:p>
        </p:txBody>
      </p:sp>
      <p:sp>
        <p:nvSpPr>
          <p:cNvPr id="114" name="圆角矩形标注 113"/>
          <p:cNvSpPr/>
          <p:nvPr/>
        </p:nvSpPr>
        <p:spPr>
          <a:xfrm>
            <a:off x="5580112" y="404664"/>
            <a:ext cx="1584176" cy="864096"/>
          </a:xfrm>
          <a:prstGeom prst="wedgeRoundRectCallout">
            <a:avLst>
              <a:gd name="adj1" fmla="val -121331"/>
              <a:gd name="adj2" fmla="val 99236"/>
              <a:gd name="adj3" fmla="val 16667"/>
            </a:avLst>
          </a:prstGeom>
          <a:solidFill>
            <a:srgbClr val="C0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支持一个外网</a:t>
            </a:r>
            <a:r>
              <a:rPr lang="en-US" altLang="zh-CN" sz="1200" smtClean="0"/>
              <a:t>IP</a:t>
            </a:r>
            <a:r>
              <a:rPr lang="zh-CN" altLang="en-US" sz="1200" smtClean="0"/>
              <a:t>映射到多个</a:t>
            </a:r>
            <a:r>
              <a:rPr lang="en-US" altLang="zh-CN" sz="1200" smtClean="0"/>
              <a:t>VM</a:t>
            </a:r>
            <a:r>
              <a:rPr lang="zh-CN" altLang="en-US" sz="1200" smtClean="0"/>
              <a:t>。根据业务业务需要自行配置网络映射和防火墙</a:t>
            </a:r>
          </a:p>
        </p:txBody>
      </p:sp>
      <p:sp>
        <p:nvSpPr>
          <p:cNvPr id="179" name="圆角矩形标注 178"/>
          <p:cNvSpPr/>
          <p:nvPr/>
        </p:nvSpPr>
        <p:spPr>
          <a:xfrm>
            <a:off x="7380312" y="476672"/>
            <a:ext cx="1404664" cy="648072"/>
          </a:xfrm>
          <a:prstGeom prst="wedgeRoundRectCallout">
            <a:avLst>
              <a:gd name="adj1" fmla="val -115001"/>
              <a:gd name="adj2" fmla="val 184519"/>
              <a:gd name="adj3" fmla="val 16667"/>
            </a:avLst>
          </a:prstGeom>
          <a:solidFill>
            <a:srgbClr val="C0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提供高性能</a:t>
            </a:r>
            <a:r>
              <a:rPr lang="en-US" altLang="zh-CN" sz="1200" smtClean="0"/>
              <a:t>HTTP</a:t>
            </a:r>
            <a:r>
              <a:rPr lang="zh-CN" altLang="en-US" sz="1200" smtClean="0"/>
              <a:t>代理，无需应用自建基础能力</a:t>
            </a:r>
          </a:p>
        </p:txBody>
      </p:sp>
      <p:sp>
        <p:nvSpPr>
          <p:cNvPr id="180" name="圆角矩形标注 179"/>
          <p:cNvSpPr/>
          <p:nvPr/>
        </p:nvSpPr>
        <p:spPr>
          <a:xfrm>
            <a:off x="0" y="1556792"/>
            <a:ext cx="1259632" cy="1440160"/>
          </a:xfrm>
          <a:prstGeom prst="wedgeRoundRectCallout">
            <a:avLst>
              <a:gd name="adj1" fmla="val 264614"/>
              <a:gd name="adj2" fmla="val -3638"/>
              <a:gd name="adj3" fmla="val 16667"/>
            </a:avLst>
          </a:prstGeom>
          <a:solidFill>
            <a:srgbClr val="C0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en-US" altLang="zh-CN" sz="1200" smtClean="0"/>
              <a:t>1</a:t>
            </a:r>
            <a:r>
              <a:rPr lang="zh-CN" altLang="en-US" sz="1200" smtClean="0"/>
              <a:t>、高速内网</a:t>
            </a:r>
            <a:r>
              <a:rPr lang="en-US" altLang="zh-CN" sz="1200" smtClean="0"/>
              <a:t>10G/1G</a:t>
            </a:r>
            <a:r>
              <a:rPr lang="zh-CN" altLang="en-US" sz="1200" smtClean="0"/>
              <a:t>）</a:t>
            </a:r>
            <a:r>
              <a:rPr lang="en-US" altLang="zh-CN" sz="1200" smtClean="0"/>
              <a:t>,</a:t>
            </a:r>
            <a:r>
              <a:rPr lang="zh-CN" altLang="en-US" sz="1200" smtClean="0"/>
              <a:t>支撑大数据量交换</a:t>
            </a:r>
            <a:endParaRPr lang="en-US" altLang="zh-CN" sz="1200" smtClean="0"/>
          </a:p>
          <a:p>
            <a:endParaRPr lang="en-US" altLang="zh-CN" sz="1200" smtClean="0"/>
          </a:p>
          <a:p>
            <a:r>
              <a:rPr lang="en-US" altLang="zh-CN" sz="1200" smtClean="0"/>
              <a:t>2</a:t>
            </a:r>
            <a:r>
              <a:rPr lang="zh-CN" altLang="en-US" sz="1200" smtClean="0"/>
              <a:t>、实时网络监控，网络故障快速定位</a:t>
            </a:r>
          </a:p>
        </p:txBody>
      </p:sp>
      <p:sp>
        <p:nvSpPr>
          <p:cNvPr id="182" name="圆角矩形标注 181"/>
          <p:cNvSpPr/>
          <p:nvPr/>
        </p:nvSpPr>
        <p:spPr>
          <a:xfrm>
            <a:off x="3131840" y="5301208"/>
            <a:ext cx="1728192" cy="792088"/>
          </a:xfrm>
          <a:prstGeom prst="wedgeRoundRectCallout">
            <a:avLst>
              <a:gd name="adj1" fmla="val -27672"/>
              <a:gd name="adj2" fmla="val -246723"/>
              <a:gd name="adj3" fmla="val 16667"/>
            </a:avLst>
          </a:prstGeom>
          <a:solidFill>
            <a:srgbClr val="C0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存储单元跟计算单元之间不绑定，允许自由挂接或解挂</a:t>
            </a:r>
          </a:p>
        </p:txBody>
      </p:sp>
      <p:sp>
        <p:nvSpPr>
          <p:cNvPr id="183" name="圆角矩形标注 182"/>
          <p:cNvSpPr/>
          <p:nvPr/>
        </p:nvSpPr>
        <p:spPr>
          <a:xfrm>
            <a:off x="6228184" y="5301208"/>
            <a:ext cx="1656184" cy="720080"/>
          </a:xfrm>
          <a:prstGeom prst="wedgeRoundRectCallout">
            <a:avLst>
              <a:gd name="adj1" fmla="val -67275"/>
              <a:gd name="adj2" fmla="val -136395"/>
              <a:gd name="adj3" fmla="val 16667"/>
            </a:avLst>
          </a:prstGeom>
          <a:solidFill>
            <a:srgbClr val="C0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提供低成本存储，数据可靠性通过应用层冗余实现</a:t>
            </a:r>
          </a:p>
        </p:txBody>
      </p:sp>
      <p:sp>
        <p:nvSpPr>
          <p:cNvPr id="184" name="圆角矩形标注 183"/>
          <p:cNvSpPr/>
          <p:nvPr/>
        </p:nvSpPr>
        <p:spPr>
          <a:xfrm>
            <a:off x="827584" y="5373216"/>
            <a:ext cx="1656184" cy="720080"/>
          </a:xfrm>
          <a:prstGeom prst="wedgeRoundRectCallout">
            <a:avLst>
              <a:gd name="adj1" fmla="val 79490"/>
              <a:gd name="adj2" fmla="val -255344"/>
              <a:gd name="adj3" fmla="val 16667"/>
            </a:avLst>
          </a:prstGeom>
          <a:solidFill>
            <a:srgbClr val="C0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高性能读写速度，符合大数据计算环境要求</a:t>
            </a:r>
          </a:p>
        </p:txBody>
      </p:sp>
      <p:sp>
        <p:nvSpPr>
          <p:cNvPr id="188" name="矩形 187"/>
          <p:cNvSpPr/>
          <p:nvPr/>
        </p:nvSpPr>
        <p:spPr>
          <a:xfrm>
            <a:off x="6372200" y="2708920"/>
            <a:ext cx="720080" cy="576064"/>
          </a:xfrm>
          <a:prstGeom prst="rect">
            <a:avLst/>
          </a:prstGeom>
          <a:solidFill>
            <a:srgbClr val="FFFF00">
              <a:alpha val="33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计算单元</a:t>
            </a:r>
          </a:p>
        </p:txBody>
      </p:sp>
      <p:cxnSp>
        <p:nvCxnSpPr>
          <p:cNvPr id="191" name="直接连接符 190"/>
          <p:cNvCxnSpPr>
            <a:endCxn id="2050" idx="3"/>
          </p:cNvCxnSpPr>
          <p:nvPr/>
        </p:nvCxnSpPr>
        <p:spPr>
          <a:xfrm flipH="1" flipV="1">
            <a:off x="4561683" y="2268302"/>
            <a:ext cx="2144871" cy="449188"/>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sp>
        <p:nvSpPr>
          <p:cNvPr id="193" name="圆柱形 192"/>
          <p:cNvSpPr/>
          <p:nvPr/>
        </p:nvSpPr>
        <p:spPr>
          <a:xfrm>
            <a:off x="6300192" y="4365104"/>
            <a:ext cx="864096" cy="432048"/>
          </a:xfrm>
          <a:prstGeom prst="can">
            <a:avLst/>
          </a:prstGeom>
          <a:solidFill>
            <a:schemeClr val="bg2">
              <a:lumMod val="90000"/>
            </a:scheme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存储单元</a:t>
            </a:r>
          </a:p>
        </p:txBody>
      </p:sp>
      <p:cxnSp>
        <p:nvCxnSpPr>
          <p:cNvPr id="195" name="直接连接符 194"/>
          <p:cNvCxnSpPr>
            <a:stCxn id="188" idx="2"/>
            <a:endCxn id="193" idx="1"/>
          </p:cNvCxnSpPr>
          <p:nvPr/>
        </p:nvCxnSpPr>
        <p:spPr>
          <a:xfrm>
            <a:off x="6732240" y="3284984"/>
            <a:ext cx="0" cy="108012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97" name="圆角矩形标注 196"/>
          <p:cNvSpPr/>
          <p:nvPr/>
        </p:nvSpPr>
        <p:spPr>
          <a:xfrm>
            <a:off x="7524328" y="1700808"/>
            <a:ext cx="1440160" cy="864096"/>
          </a:xfrm>
          <a:prstGeom prst="wedgeRoundRectCallout">
            <a:avLst>
              <a:gd name="adj1" fmla="val -143930"/>
              <a:gd name="adj2" fmla="val 55926"/>
              <a:gd name="adj3" fmla="val 16667"/>
            </a:avLst>
          </a:prstGeom>
          <a:solidFill>
            <a:srgbClr val="C0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根据业务需要，支持计算</a:t>
            </a:r>
            <a:r>
              <a:rPr lang="en-US" altLang="zh-CN" sz="1200" smtClean="0"/>
              <a:t>/</a:t>
            </a:r>
            <a:r>
              <a:rPr lang="zh-CN" altLang="en-US" sz="1200" smtClean="0"/>
              <a:t>存储单元平滑扩容。并确保扩容系统与原系统间的带宽</a:t>
            </a:r>
          </a:p>
        </p:txBody>
      </p:sp>
      <p:sp>
        <p:nvSpPr>
          <p:cNvPr id="198" name="圆角矩形标注 197"/>
          <p:cNvSpPr/>
          <p:nvPr/>
        </p:nvSpPr>
        <p:spPr>
          <a:xfrm>
            <a:off x="7308304" y="3212976"/>
            <a:ext cx="1763688" cy="1656184"/>
          </a:xfrm>
          <a:prstGeom prst="wedgeRoundRectCallout">
            <a:avLst>
              <a:gd name="adj1" fmla="val -136960"/>
              <a:gd name="adj2" fmla="val -49975"/>
              <a:gd name="adj3" fmla="val 16667"/>
            </a:avLst>
          </a:prstGeom>
          <a:solidFill>
            <a:srgbClr val="C00000">
              <a:alpha val="1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en-US" altLang="zh-CN" sz="1200" smtClean="0"/>
              <a:t>1</a:t>
            </a:r>
            <a:r>
              <a:rPr lang="zh-CN" altLang="en-US" sz="1200" smtClean="0"/>
              <a:t>、支持根据业务需要灵活配置</a:t>
            </a:r>
            <a:r>
              <a:rPr lang="en-US" altLang="zh-CN" sz="1200" smtClean="0"/>
              <a:t>CPU/</a:t>
            </a:r>
            <a:r>
              <a:rPr lang="zh-CN" altLang="en-US" sz="1200" smtClean="0"/>
              <a:t>内存。更改</a:t>
            </a:r>
            <a:r>
              <a:rPr lang="en-US" altLang="zh-CN" sz="1200" smtClean="0"/>
              <a:t>CPU/</a:t>
            </a:r>
            <a:r>
              <a:rPr lang="zh-CN" altLang="en-US" sz="1200" smtClean="0"/>
              <a:t>内存无须应用重装</a:t>
            </a:r>
            <a:endParaRPr lang="en-US" altLang="zh-CN" sz="1200" smtClean="0"/>
          </a:p>
          <a:p>
            <a:endParaRPr lang="en-US" altLang="zh-CN" sz="1200" smtClean="0"/>
          </a:p>
          <a:p>
            <a:r>
              <a:rPr lang="en-US" altLang="zh-CN" sz="1200" smtClean="0"/>
              <a:t>2</a:t>
            </a:r>
            <a:r>
              <a:rPr lang="zh-CN" altLang="en-US" sz="1200" smtClean="0"/>
              <a:t>、支持</a:t>
            </a:r>
            <a:r>
              <a:rPr lang="en-US" altLang="zh-CN" sz="1200" smtClean="0"/>
              <a:t>OS</a:t>
            </a:r>
            <a:r>
              <a:rPr lang="zh-CN" altLang="en-US" sz="1200" smtClean="0"/>
              <a:t>镜像在线升级，满足安全红线要求。</a:t>
            </a:r>
            <a:r>
              <a:rPr lang="en-US" altLang="zh-CN" sz="1200" smtClean="0"/>
              <a:t>OS</a:t>
            </a:r>
            <a:r>
              <a:rPr lang="zh-CN" altLang="en-US" sz="1200" smtClean="0"/>
              <a:t>升级无需应用重装。</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Box 248"/>
          <p:cNvSpPr txBox="1"/>
          <p:nvPr/>
        </p:nvSpPr>
        <p:spPr>
          <a:xfrm>
            <a:off x="0" y="0"/>
            <a:ext cx="3203121" cy="461665"/>
          </a:xfrm>
          <a:prstGeom prst="rect">
            <a:avLst/>
          </a:prstGeom>
          <a:noFill/>
        </p:spPr>
        <p:txBody>
          <a:bodyPr wrap="none" rtlCol="0">
            <a:spAutoFit/>
          </a:bodyPr>
          <a:lstStyle/>
          <a:p>
            <a:r>
              <a:rPr lang="zh-CN" altLang="en-US" sz="2400" b="1" smtClean="0">
                <a:solidFill>
                  <a:srgbClr val="C00000"/>
                </a:solidFill>
              </a:rPr>
              <a:t>终端云</a:t>
            </a:r>
            <a:r>
              <a:rPr lang="en-US" altLang="zh-CN" sz="2400" b="1" smtClean="0">
                <a:solidFill>
                  <a:srgbClr val="C00000"/>
                </a:solidFill>
              </a:rPr>
              <a:t>BI   I</a:t>
            </a:r>
            <a:r>
              <a:rPr lang="zh-CN" altLang="en-US" sz="2400" b="1" smtClean="0">
                <a:solidFill>
                  <a:srgbClr val="C00000"/>
                </a:solidFill>
              </a:rPr>
              <a:t>层环境迁移</a:t>
            </a:r>
            <a:endParaRPr lang="zh-CN" altLang="en-US" sz="2400" b="1" dirty="0">
              <a:solidFill>
                <a:srgbClr val="C00000"/>
              </a:solidFill>
            </a:endParaRPr>
          </a:p>
        </p:txBody>
      </p:sp>
      <p:sp>
        <p:nvSpPr>
          <p:cNvPr id="112" name="TextBox 111"/>
          <p:cNvSpPr txBox="1"/>
          <p:nvPr/>
        </p:nvSpPr>
        <p:spPr>
          <a:xfrm>
            <a:off x="1403648" y="5949280"/>
            <a:ext cx="5370381" cy="338554"/>
          </a:xfrm>
          <a:prstGeom prst="rect">
            <a:avLst/>
          </a:prstGeom>
          <a:noFill/>
        </p:spPr>
        <p:txBody>
          <a:bodyPr wrap="none" rtlCol="0">
            <a:spAutoFit/>
          </a:bodyPr>
          <a:lstStyle/>
          <a:p>
            <a:r>
              <a:rPr lang="zh-CN" altLang="en-US" sz="1600" b="1" smtClean="0">
                <a:solidFill>
                  <a:srgbClr val="FF0000"/>
                </a:solidFill>
              </a:rPr>
              <a:t>终端云</a:t>
            </a:r>
            <a:r>
              <a:rPr lang="en-US" altLang="zh-CN" sz="1600" b="1" smtClean="0">
                <a:solidFill>
                  <a:srgbClr val="FF0000"/>
                </a:solidFill>
              </a:rPr>
              <a:t>BI </a:t>
            </a:r>
            <a:r>
              <a:rPr lang="zh-CN" altLang="en-US" sz="1600" b="1" smtClean="0">
                <a:solidFill>
                  <a:srgbClr val="FF0000"/>
                </a:solidFill>
              </a:rPr>
              <a:t>部门计划在</a:t>
            </a:r>
            <a:r>
              <a:rPr lang="en-US" altLang="zh-CN" sz="1600" b="1" smtClean="0">
                <a:solidFill>
                  <a:srgbClr val="FF0000"/>
                </a:solidFill>
              </a:rPr>
              <a:t>2013</a:t>
            </a:r>
            <a:r>
              <a:rPr lang="zh-CN" altLang="en-US" sz="1600" b="1" smtClean="0">
                <a:solidFill>
                  <a:srgbClr val="FF0000"/>
                </a:solidFill>
              </a:rPr>
              <a:t>年末到</a:t>
            </a:r>
            <a:r>
              <a:rPr lang="en-US" altLang="zh-CN" sz="1600" b="1" smtClean="0">
                <a:solidFill>
                  <a:srgbClr val="FF0000"/>
                </a:solidFill>
              </a:rPr>
              <a:t>2014</a:t>
            </a:r>
            <a:r>
              <a:rPr lang="zh-CN" altLang="en-US" sz="1600" b="1" smtClean="0">
                <a:solidFill>
                  <a:srgbClr val="FF0000"/>
                </a:solidFill>
              </a:rPr>
              <a:t>年初完成环境迁移！</a:t>
            </a:r>
          </a:p>
        </p:txBody>
      </p:sp>
      <p:pic>
        <p:nvPicPr>
          <p:cNvPr id="3075" name="Picture 3"/>
          <p:cNvPicPr>
            <a:picLocks noChangeAspect="1" noChangeArrowheads="1"/>
          </p:cNvPicPr>
          <p:nvPr/>
        </p:nvPicPr>
        <p:blipFill>
          <a:blip r:embed="rId2" cstate="print"/>
          <a:srcRect/>
          <a:stretch>
            <a:fillRect/>
          </a:stretch>
        </p:blipFill>
        <p:spPr bwMode="auto">
          <a:xfrm>
            <a:off x="4355976" y="1412776"/>
            <a:ext cx="4425635" cy="3528392"/>
          </a:xfrm>
          <a:prstGeom prst="rect">
            <a:avLst/>
          </a:prstGeom>
          <a:noFill/>
          <a:ln w="9525">
            <a:noFill/>
            <a:miter lim="800000"/>
            <a:headEnd/>
            <a:tailEnd/>
          </a:ln>
        </p:spPr>
      </p:pic>
      <p:sp>
        <p:nvSpPr>
          <p:cNvPr id="45" name="TextBox 44"/>
          <p:cNvSpPr txBox="1"/>
          <p:nvPr/>
        </p:nvSpPr>
        <p:spPr>
          <a:xfrm>
            <a:off x="1403648" y="4869160"/>
            <a:ext cx="1130438" cy="307777"/>
          </a:xfrm>
          <a:prstGeom prst="rect">
            <a:avLst/>
          </a:prstGeom>
          <a:noFill/>
        </p:spPr>
        <p:txBody>
          <a:bodyPr wrap="none" rtlCol="0">
            <a:spAutoFit/>
          </a:bodyPr>
          <a:lstStyle/>
          <a:p>
            <a:r>
              <a:rPr lang="zh-CN" altLang="en-US" sz="1400" b="1" smtClean="0"/>
              <a:t>现有</a:t>
            </a:r>
            <a:r>
              <a:rPr lang="en-US" altLang="zh-CN" sz="1400" b="1" smtClean="0"/>
              <a:t>I</a:t>
            </a:r>
            <a:r>
              <a:rPr lang="zh-CN" altLang="en-US" sz="1400" b="1" smtClean="0"/>
              <a:t>层环境</a:t>
            </a:r>
          </a:p>
        </p:txBody>
      </p:sp>
      <p:sp>
        <p:nvSpPr>
          <p:cNvPr id="46" name="TextBox 45"/>
          <p:cNvSpPr txBox="1"/>
          <p:nvPr/>
        </p:nvSpPr>
        <p:spPr>
          <a:xfrm>
            <a:off x="5940152" y="5013176"/>
            <a:ext cx="1170513" cy="307777"/>
          </a:xfrm>
          <a:prstGeom prst="rect">
            <a:avLst/>
          </a:prstGeom>
          <a:noFill/>
        </p:spPr>
        <p:txBody>
          <a:bodyPr wrap="square" rtlCol="0">
            <a:spAutoFit/>
          </a:bodyPr>
          <a:lstStyle/>
          <a:p>
            <a:r>
              <a:rPr lang="zh-CN" altLang="en-US" sz="1400" b="1" smtClean="0"/>
              <a:t>目标 </a:t>
            </a:r>
            <a:r>
              <a:rPr lang="en-US" altLang="zh-CN" sz="1400" b="1" smtClean="0"/>
              <a:t>I</a:t>
            </a:r>
            <a:r>
              <a:rPr lang="zh-CN" altLang="en-US" sz="1400" b="1" smtClean="0"/>
              <a:t>层环境</a:t>
            </a:r>
          </a:p>
        </p:txBody>
      </p:sp>
      <p:sp>
        <p:nvSpPr>
          <p:cNvPr id="47" name="右箭头 46"/>
          <p:cNvSpPr/>
          <p:nvPr/>
        </p:nvSpPr>
        <p:spPr>
          <a:xfrm>
            <a:off x="3707904" y="3429000"/>
            <a:ext cx="504056" cy="216024"/>
          </a:xfrm>
          <a:prstGeom prst="rightArrow">
            <a:avLst/>
          </a:prstGeom>
          <a:solidFill>
            <a:srgbClr val="C00000">
              <a:alpha val="40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smtClean="0"/>
          </a:p>
        </p:txBody>
      </p:sp>
      <p:sp>
        <p:nvSpPr>
          <p:cNvPr id="48" name="TextBox 47"/>
          <p:cNvSpPr txBox="1"/>
          <p:nvPr/>
        </p:nvSpPr>
        <p:spPr>
          <a:xfrm>
            <a:off x="3635896" y="3068960"/>
            <a:ext cx="646331" cy="276999"/>
          </a:xfrm>
          <a:prstGeom prst="rect">
            <a:avLst/>
          </a:prstGeom>
          <a:noFill/>
        </p:spPr>
        <p:txBody>
          <a:bodyPr wrap="none" rtlCol="0">
            <a:spAutoFit/>
          </a:bodyPr>
          <a:lstStyle/>
          <a:p>
            <a:r>
              <a:rPr lang="zh-CN" altLang="en-US" sz="1200" smtClean="0"/>
              <a:t>迁移到</a:t>
            </a:r>
          </a:p>
        </p:txBody>
      </p:sp>
      <p:pic>
        <p:nvPicPr>
          <p:cNvPr id="3076" name="Picture 4"/>
          <p:cNvPicPr>
            <a:picLocks noChangeAspect="1" noChangeArrowheads="1"/>
          </p:cNvPicPr>
          <p:nvPr/>
        </p:nvPicPr>
        <p:blipFill>
          <a:blip r:embed="rId3" cstate="print"/>
          <a:srcRect/>
          <a:stretch>
            <a:fillRect/>
          </a:stretch>
        </p:blipFill>
        <p:spPr bwMode="auto">
          <a:xfrm>
            <a:off x="251520" y="1844824"/>
            <a:ext cx="3312368" cy="29964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Box 248"/>
          <p:cNvSpPr txBox="1"/>
          <p:nvPr/>
        </p:nvSpPr>
        <p:spPr>
          <a:xfrm>
            <a:off x="0" y="0"/>
            <a:ext cx="4761112" cy="461665"/>
          </a:xfrm>
          <a:prstGeom prst="rect">
            <a:avLst/>
          </a:prstGeom>
          <a:noFill/>
        </p:spPr>
        <p:txBody>
          <a:bodyPr wrap="none" rtlCol="0">
            <a:spAutoFit/>
          </a:bodyPr>
          <a:lstStyle/>
          <a:p>
            <a:r>
              <a:rPr lang="zh-CN" altLang="en-US" sz="2400" b="1" smtClean="0">
                <a:solidFill>
                  <a:srgbClr val="C00000"/>
                </a:solidFill>
              </a:rPr>
              <a:t> </a:t>
            </a:r>
            <a:r>
              <a:rPr lang="en-US" altLang="zh-CN" sz="2400" b="1" smtClean="0">
                <a:solidFill>
                  <a:srgbClr val="C00000"/>
                </a:solidFill>
              </a:rPr>
              <a:t>BI I</a:t>
            </a:r>
            <a:r>
              <a:rPr lang="zh-CN" altLang="en-US" sz="2400" b="1" smtClean="0">
                <a:solidFill>
                  <a:srgbClr val="C00000"/>
                </a:solidFill>
              </a:rPr>
              <a:t>层建设方案  </a:t>
            </a:r>
            <a:r>
              <a:rPr lang="en-US" altLang="zh-CN" sz="2400" b="1" smtClean="0">
                <a:solidFill>
                  <a:srgbClr val="C00000"/>
                </a:solidFill>
              </a:rPr>
              <a:t>-  </a:t>
            </a:r>
            <a:r>
              <a:rPr lang="zh-CN" altLang="en-US" sz="2400" b="1" smtClean="0">
                <a:solidFill>
                  <a:srgbClr val="C00000"/>
                </a:solidFill>
              </a:rPr>
              <a:t>自建  </a:t>
            </a:r>
            <a:r>
              <a:rPr lang="en-US" altLang="zh-CN" sz="2400" b="1" smtClean="0">
                <a:solidFill>
                  <a:srgbClr val="C00000"/>
                </a:solidFill>
              </a:rPr>
              <a:t>Vs  </a:t>
            </a:r>
            <a:r>
              <a:rPr lang="zh-CN" altLang="en-US" sz="2400" b="1" smtClean="0">
                <a:solidFill>
                  <a:srgbClr val="C00000"/>
                </a:solidFill>
              </a:rPr>
              <a:t>云托管</a:t>
            </a:r>
            <a:r>
              <a:rPr lang="en-US" altLang="zh-CN" sz="2400" b="1" smtClean="0">
                <a:solidFill>
                  <a:srgbClr val="C00000"/>
                </a:solidFill>
              </a:rPr>
              <a:t> </a:t>
            </a:r>
            <a:endParaRPr lang="zh-CN" altLang="en-US" sz="2400" b="1" dirty="0">
              <a:solidFill>
                <a:srgbClr val="C00000"/>
              </a:solidFill>
            </a:endParaRPr>
          </a:p>
        </p:txBody>
      </p:sp>
      <p:graphicFrame>
        <p:nvGraphicFramePr>
          <p:cNvPr id="10" name="表格 9"/>
          <p:cNvGraphicFramePr>
            <a:graphicFrameLocks noGrp="1"/>
          </p:cNvGraphicFramePr>
          <p:nvPr/>
        </p:nvGraphicFramePr>
        <p:xfrm>
          <a:off x="611560" y="764704"/>
          <a:ext cx="7344816" cy="5112566"/>
        </p:xfrm>
        <a:graphic>
          <a:graphicData uri="http://schemas.openxmlformats.org/drawingml/2006/table">
            <a:tbl>
              <a:tblPr/>
              <a:tblGrid>
                <a:gridCol w="3377753"/>
                <a:gridCol w="1993113"/>
                <a:gridCol w="1973950"/>
              </a:tblGrid>
              <a:tr h="449417">
                <a:tc>
                  <a:txBody>
                    <a:bodyPr/>
                    <a:lstStyle/>
                    <a:p>
                      <a:pPr algn="ctr" fontAlgn="ctr"/>
                      <a:r>
                        <a:rPr lang="zh-CN" altLang="en-US" sz="1400" b="1" i="0" u="none" strike="noStrike">
                          <a:solidFill>
                            <a:srgbClr val="000000"/>
                          </a:solidFill>
                          <a:latin typeface="宋体"/>
                        </a:rPr>
                        <a:t>需求项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zh-CN" altLang="en-US" sz="1400" b="1" i="0" u="none" strike="noStrike">
                          <a:solidFill>
                            <a:srgbClr val="000000"/>
                          </a:solidFill>
                          <a:latin typeface="宋体"/>
                        </a:rPr>
                        <a:t>运维自建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zh-CN" altLang="en-US" sz="1400" b="1" i="0" u="none" strike="noStrike">
                          <a:solidFill>
                            <a:srgbClr val="000000"/>
                          </a:solidFill>
                          <a:latin typeface="宋体"/>
                        </a:rPr>
                        <a:t>云托管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r>
              <a:tr h="334366">
                <a:tc>
                  <a:txBody>
                    <a:bodyPr/>
                    <a:lstStyle/>
                    <a:p>
                      <a:pPr algn="l" fontAlgn="ctr"/>
                      <a:r>
                        <a:rPr lang="zh-CN" altLang="en-US" sz="1400" b="0" i="0" u="none" strike="noStrike">
                          <a:solidFill>
                            <a:srgbClr val="000000"/>
                          </a:solidFill>
                          <a:latin typeface="宋体"/>
                        </a:rPr>
                        <a:t>支持自助完成一个</a:t>
                      </a:r>
                      <a:r>
                        <a:rPr lang="en-US" altLang="zh-CN" sz="1400" b="0" i="0" u="none" strike="noStrike">
                          <a:solidFill>
                            <a:srgbClr val="000000"/>
                          </a:solidFill>
                          <a:latin typeface="宋体"/>
                        </a:rPr>
                        <a:t>IP</a:t>
                      </a:r>
                      <a:r>
                        <a:rPr lang="zh-CN" altLang="en-US" sz="1400" b="0" i="0" u="none" strike="noStrike">
                          <a:solidFill>
                            <a:srgbClr val="000000"/>
                          </a:solidFill>
                          <a:latin typeface="宋体"/>
                        </a:rPr>
                        <a:t>映射到多个</a:t>
                      </a:r>
                      <a:r>
                        <a:rPr lang="en-US" altLang="zh-CN" sz="1400" b="0" i="0" u="none" strike="noStrike">
                          <a:solidFill>
                            <a:srgbClr val="000000"/>
                          </a:solidFill>
                          <a:latin typeface="宋体"/>
                        </a:rPr>
                        <a:t>VM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zh-CN" altLang="en-US" sz="1400" b="0" i="0" u="none" strike="noStrike">
                          <a:solidFill>
                            <a:srgbClr val="000000"/>
                          </a:solidFill>
                          <a:latin typeface="宋体"/>
                        </a:rPr>
                        <a:t>支持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zh-CN" altLang="en-US" sz="1400" b="0" i="0" u="none" strike="noStrike">
                          <a:solidFill>
                            <a:srgbClr val="000000"/>
                          </a:solidFill>
                          <a:latin typeface="宋体"/>
                        </a:rPr>
                        <a:t>待确定？</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34366">
                <a:tc>
                  <a:txBody>
                    <a:bodyPr/>
                    <a:lstStyle/>
                    <a:p>
                      <a:pPr algn="l" fontAlgn="ctr"/>
                      <a:r>
                        <a:rPr lang="zh-CN" altLang="en-US" sz="1400" b="0" i="0" u="none" strike="noStrike">
                          <a:solidFill>
                            <a:srgbClr val="000000"/>
                          </a:solidFill>
                          <a:latin typeface="宋体"/>
                        </a:rPr>
                        <a:t>外部流量计算外网带宽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zh-CN" altLang="en-US" sz="1400" b="0" i="0" u="none" strike="noStrike">
                          <a:solidFill>
                            <a:srgbClr val="000000"/>
                          </a:solidFill>
                          <a:latin typeface="宋体"/>
                        </a:rPr>
                        <a:t>支持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zh-CN" altLang="en-US" sz="1400" b="0" i="0" u="none" strike="noStrike">
                          <a:solidFill>
                            <a:srgbClr val="000000"/>
                          </a:solidFill>
                          <a:latin typeface="宋体"/>
                        </a:rPr>
                        <a:t>支持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34366">
                <a:tc>
                  <a:txBody>
                    <a:bodyPr/>
                    <a:lstStyle/>
                    <a:p>
                      <a:pPr algn="l" fontAlgn="ctr"/>
                      <a:r>
                        <a:rPr lang="zh-CN" altLang="en-US" sz="1400" b="0" i="0" u="none" strike="noStrike">
                          <a:solidFill>
                            <a:srgbClr val="000000"/>
                          </a:solidFill>
                          <a:latin typeface="宋体"/>
                        </a:rPr>
                        <a:t>高性能</a:t>
                      </a:r>
                      <a:r>
                        <a:rPr lang="en-US" sz="1400" b="0" i="0" u="none" strike="noStrike">
                          <a:solidFill>
                            <a:srgbClr val="000000"/>
                          </a:solidFill>
                          <a:latin typeface="宋体"/>
                        </a:rPr>
                        <a:t>HTTP</a:t>
                      </a:r>
                      <a:r>
                        <a:rPr lang="zh-CN" altLang="en-US" sz="1400" b="0" i="0" u="none" strike="noStrike">
                          <a:solidFill>
                            <a:srgbClr val="000000"/>
                          </a:solidFill>
                          <a:latin typeface="宋体"/>
                        </a:rPr>
                        <a:t>代理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zh-CN" altLang="en-US" sz="1400" b="0" i="0" u="none" strike="noStrike">
                          <a:solidFill>
                            <a:srgbClr val="000000"/>
                          </a:solidFill>
                          <a:latin typeface="宋体"/>
                        </a:rPr>
                        <a:t>支持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zh-CN" altLang="en-US" sz="1400" b="0" i="0" u="none" strike="noStrike">
                          <a:solidFill>
                            <a:srgbClr val="000000"/>
                          </a:solidFill>
                          <a:latin typeface="宋体"/>
                        </a:rPr>
                        <a:t>不支持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34366">
                <a:tc>
                  <a:txBody>
                    <a:bodyPr/>
                    <a:lstStyle/>
                    <a:p>
                      <a:pPr algn="l" fontAlgn="ctr"/>
                      <a:r>
                        <a:rPr lang="zh-CN" altLang="en-US" sz="1400" b="0" i="0" u="none" strike="noStrike">
                          <a:solidFill>
                            <a:srgbClr val="000000"/>
                          </a:solidFill>
                          <a:latin typeface="宋体"/>
                        </a:rPr>
                        <a:t>平滑扩展计算</a:t>
                      </a:r>
                      <a:r>
                        <a:rPr lang="en-US" altLang="zh-CN" sz="1400" b="0" i="0" u="none" strike="noStrike">
                          <a:solidFill>
                            <a:srgbClr val="000000"/>
                          </a:solidFill>
                          <a:latin typeface="宋体"/>
                        </a:rPr>
                        <a:t>/</a:t>
                      </a:r>
                      <a:r>
                        <a:rPr lang="zh-CN" altLang="en-US" sz="1400" b="0" i="0" u="none" strike="noStrike">
                          <a:solidFill>
                            <a:srgbClr val="000000"/>
                          </a:solidFill>
                          <a:latin typeface="宋体"/>
                        </a:rPr>
                        <a:t>存储资源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zh-CN" altLang="en-US" sz="1400" b="0" i="0" u="none" strike="noStrike">
                          <a:solidFill>
                            <a:srgbClr val="000000"/>
                          </a:solidFill>
                          <a:latin typeface="宋体"/>
                        </a:rPr>
                        <a:t>需要考虑机房限制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zh-CN" altLang="en-US" sz="1400" b="0" i="0" u="none" strike="noStrike">
                          <a:solidFill>
                            <a:srgbClr val="000000"/>
                          </a:solidFill>
                          <a:latin typeface="宋体"/>
                        </a:rPr>
                        <a:t>支持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650757">
                <a:tc>
                  <a:txBody>
                    <a:bodyPr/>
                    <a:lstStyle/>
                    <a:p>
                      <a:pPr algn="l" fontAlgn="ctr"/>
                      <a:r>
                        <a:rPr lang="zh-CN" altLang="en-US" sz="1400" b="0" i="0" u="none" strike="noStrike">
                          <a:solidFill>
                            <a:srgbClr val="000000"/>
                          </a:solidFill>
                          <a:latin typeface="宋体"/>
                        </a:rPr>
                        <a:t>根据业务需求灵活配</a:t>
                      </a:r>
                      <a:r>
                        <a:rPr lang="zh-CN" altLang="en-US" sz="1400" b="0" i="0" u="none" strike="noStrike" smtClean="0">
                          <a:solidFill>
                            <a:srgbClr val="000000"/>
                          </a:solidFill>
                          <a:latin typeface="宋体"/>
                        </a:rPr>
                        <a:t>置</a:t>
                      </a:r>
                      <a:r>
                        <a:rPr lang="en-US" altLang="zh-CN" sz="1400" b="0" i="0" u="none" strike="noStrike" smtClean="0">
                          <a:solidFill>
                            <a:srgbClr val="000000"/>
                          </a:solidFill>
                          <a:latin typeface="宋体"/>
                        </a:rPr>
                        <a:t>/</a:t>
                      </a:r>
                      <a:r>
                        <a:rPr lang="zh-CN" altLang="en-US" sz="1400" b="0" i="0" u="none" strike="noStrike" smtClean="0">
                          <a:solidFill>
                            <a:srgbClr val="000000"/>
                          </a:solidFill>
                          <a:latin typeface="宋体"/>
                        </a:rPr>
                        <a:t>修改计</a:t>
                      </a:r>
                      <a:r>
                        <a:rPr lang="zh-CN" altLang="en-US" sz="1400" b="0" i="0" u="none" strike="noStrike">
                          <a:solidFill>
                            <a:srgbClr val="000000"/>
                          </a:solidFill>
                          <a:latin typeface="宋体"/>
                        </a:rPr>
                        <a:t>算单元（</a:t>
                      </a:r>
                      <a:r>
                        <a:rPr lang="en-US" altLang="zh-CN" sz="1400" b="0" i="0" u="none" strike="noStrike">
                          <a:solidFill>
                            <a:srgbClr val="000000"/>
                          </a:solidFill>
                          <a:latin typeface="宋体"/>
                        </a:rPr>
                        <a:t>CPU/</a:t>
                      </a:r>
                      <a:r>
                        <a:rPr lang="zh-CN" altLang="en-US" sz="1400" b="0" i="0" u="none" strike="noStrike">
                          <a:solidFill>
                            <a:srgbClr val="000000"/>
                          </a:solidFill>
                          <a:latin typeface="宋体"/>
                        </a:rPr>
                        <a:t>内存）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zh-CN" altLang="en-US" sz="1400" b="0" i="0" u="none" strike="noStrike">
                          <a:solidFill>
                            <a:srgbClr val="000000"/>
                          </a:solidFill>
                          <a:latin typeface="宋体"/>
                        </a:rPr>
                        <a:t>待确认？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zh-CN" altLang="en-US" sz="1400" b="0" i="0" u="none" strike="noStrike">
                          <a:solidFill>
                            <a:srgbClr val="000000"/>
                          </a:solidFill>
                          <a:latin typeface="宋体"/>
                        </a:rPr>
                        <a:t>部分支持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34366">
                <a:tc>
                  <a:txBody>
                    <a:bodyPr/>
                    <a:lstStyle/>
                    <a:p>
                      <a:pPr algn="l" fontAlgn="ctr"/>
                      <a:r>
                        <a:rPr lang="en-US" altLang="zh-CN" sz="1400" b="0" i="0" u="none" strike="noStrike">
                          <a:solidFill>
                            <a:srgbClr val="000000"/>
                          </a:solidFill>
                          <a:latin typeface="宋体"/>
                        </a:rPr>
                        <a:t>OS</a:t>
                      </a:r>
                      <a:r>
                        <a:rPr lang="zh-CN" altLang="en-US" sz="1400" b="0" i="0" u="none" strike="noStrike">
                          <a:solidFill>
                            <a:srgbClr val="000000"/>
                          </a:solidFill>
                          <a:latin typeface="宋体"/>
                        </a:rPr>
                        <a:t>在线升级支持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zh-CN" altLang="en-US" sz="1400" b="0" i="0" u="none" strike="noStrike">
                          <a:solidFill>
                            <a:srgbClr val="000000"/>
                          </a:solidFill>
                          <a:latin typeface="宋体"/>
                        </a:rPr>
                        <a:t>待确认？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zh-CN" altLang="en-US" sz="1400" b="0" i="0" u="none" strike="noStrike">
                          <a:solidFill>
                            <a:srgbClr val="000000"/>
                          </a:solidFill>
                          <a:latin typeface="宋体"/>
                        </a:rPr>
                        <a:t>不支持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34366">
                <a:tc>
                  <a:txBody>
                    <a:bodyPr/>
                    <a:lstStyle/>
                    <a:p>
                      <a:pPr algn="l" fontAlgn="ctr"/>
                      <a:r>
                        <a:rPr lang="zh-CN" altLang="en-US" sz="1400" b="0" i="0" u="none" strike="noStrike">
                          <a:solidFill>
                            <a:srgbClr val="000000"/>
                          </a:solidFill>
                          <a:latin typeface="宋体"/>
                        </a:rPr>
                        <a:t>低成本存储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zh-CN" altLang="en-US" sz="1400" b="0" i="0" u="none" strike="noStrike">
                          <a:solidFill>
                            <a:srgbClr val="000000"/>
                          </a:solidFill>
                          <a:latin typeface="宋体"/>
                        </a:rPr>
                        <a:t>支持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zh-CN" altLang="en-US" sz="1400" b="0" i="0" u="none" strike="noStrike">
                          <a:solidFill>
                            <a:srgbClr val="000000"/>
                          </a:solidFill>
                          <a:latin typeface="宋体"/>
                        </a:rPr>
                        <a:t>本地存储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34366">
                <a:tc>
                  <a:txBody>
                    <a:bodyPr/>
                    <a:lstStyle/>
                    <a:p>
                      <a:pPr algn="l" fontAlgn="ctr"/>
                      <a:r>
                        <a:rPr lang="zh-CN" altLang="en-US" sz="1400" b="0" i="0" u="none" strike="noStrike">
                          <a:solidFill>
                            <a:srgbClr val="000000"/>
                          </a:solidFill>
                          <a:latin typeface="宋体"/>
                        </a:rPr>
                        <a:t>存储单元跟计算单元解耦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zh-CN" altLang="en-US" sz="1400" b="0" i="0" u="none" strike="noStrike">
                          <a:solidFill>
                            <a:srgbClr val="000000"/>
                          </a:solidFill>
                          <a:latin typeface="宋体"/>
                        </a:rPr>
                        <a:t>支持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zh-CN" altLang="en-US" sz="1400" b="0" i="0" u="none" strike="noStrike">
                          <a:solidFill>
                            <a:srgbClr val="000000"/>
                          </a:solidFill>
                          <a:latin typeface="宋体"/>
                        </a:rPr>
                        <a:t>支持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34366">
                <a:tc>
                  <a:txBody>
                    <a:bodyPr/>
                    <a:lstStyle/>
                    <a:p>
                      <a:pPr algn="l" fontAlgn="ctr"/>
                      <a:r>
                        <a:rPr lang="zh-CN" altLang="en-US" sz="1400" b="0" i="0" u="none" strike="noStrike">
                          <a:solidFill>
                            <a:srgbClr val="000000"/>
                          </a:solidFill>
                          <a:latin typeface="宋体"/>
                        </a:rPr>
                        <a:t>存储支持高性能读写</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zh-CN" altLang="en-US" sz="1400" b="0" i="0" u="none" strike="noStrike">
                          <a:solidFill>
                            <a:srgbClr val="000000"/>
                          </a:solidFill>
                          <a:latin typeface="宋体"/>
                        </a:rPr>
                        <a:t>待确认？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zh-CN" altLang="en-US" sz="1400" b="0" i="0" u="none" strike="noStrike">
                          <a:solidFill>
                            <a:srgbClr val="000000"/>
                          </a:solidFill>
                          <a:latin typeface="宋体"/>
                        </a:rPr>
                        <a:t>待确认？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34366">
                <a:tc>
                  <a:txBody>
                    <a:bodyPr/>
                    <a:lstStyle/>
                    <a:p>
                      <a:pPr algn="l" fontAlgn="ctr"/>
                      <a:r>
                        <a:rPr lang="zh-CN" altLang="en-US" sz="1400" b="0" i="0" u="none" strike="noStrike">
                          <a:solidFill>
                            <a:srgbClr val="000000"/>
                          </a:solidFill>
                          <a:latin typeface="宋体"/>
                        </a:rPr>
                        <a:t>计算单元根据需要灵活扩展存储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zh-CN" altLang="en-US" sz="1400" b="0" i="0" u="none" strike="noStrike">
                          <a:solidFill>
                            <a:srgbClr val="000000"/>
                          </a:solidFill>
                          <a:latin typeface="宋体"/>
                        </a:rPr>
                        <a:t>支持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zh-CN" altLang="en-US" sz="1400" b="0" i="0" u="none" strike="noStrike">
                          <a:solidFill>
                            <a:srgbClr val="000000"/>
                          </a:solidFill>
                          <a:latin typeface="宋体"/>
                        </a:rPr>
                        <a:t>支持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34366">
                <a:tc>
                  <a:txBody>
                    <a:bodyPr/>
                    <a:lstStyle/>
                    <a:p>
                      <a:pPr algn="l" fontAlgn="ctr"/>
                      <a:r>
                        <a:rPr lang="zh-CN" altLang="en-US" sz="1400" b="0" i="0" u="none" strike="noStrike">
                          <a:solidFill>
                            <a:srgbClr val="000000"/>
                          </a:solidFill>
                          <a:latin typeface="宋体"/>
                        </a:rPr>
                        <a:t>高速内网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zh-CN" altLang="en-US" sz="1400" b="0" i="0" u="none" strike="noStrike">
                          <a:solidFill>
                            <a:srgbClr val="000000"/>
                          </a:solidFill>
                          <a:latin typeface="宋体"/>
                        </a:rPr>
                        <a:t>支持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zh-CN" altLang="en-US" sz="1400" b="0" i="0" u="none" strike="noStrike">
                          <a:solidFill>
                            <a:srgbClr val="000000"/>
                          </a:solidFill>
                          <a:latin typeface="宋体"/>
                        </a:rPr>
                        <a:t>支持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34366">
                <a:tc>
                  <a:txBody>
                    <a:bodyPr/>
                    <a:lstStyle/>
                    <a:p>
                      <a:pPr algn="l" fontAlgn="ctr"/>
                      <a:r>
                        <a:rPr lang="zh-CN" altLang="en-US" sz="1400" b="0" i="0" u="none" strike="noStrike">
                          <a:solidFill>
                            <a:srgbClr val="000000"/>
                          </a:solidFill>
                          <a:latin typeface="宋体"/>
                        </a:rPr>
                        <a:t>实时网络监控及故障定位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zh-CN" altLang="en-US" sz="1400" b="0" i="0" u="none" strike="noStrike">
                          <a:solidFill>
                            <a:srgbClr val="000000"/>
                          </a:solidFill>
                          <a:latin typeface="宋体"/>
                        </a:rPr>
                        <a:t>待确定？</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zh-CN" altLang="en-US" sz="1400" b="0" i="0" u="none" strike="noStrike">
                          <a:solidFill>
                            <a:srgbClr val="000000"/>
                          </a:solidFill>
                          <a:latin typeface="宋体"/>
                        </a:rPr>
                        <a:t>待确定？</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34366">
                <a:tc>
                  <a:txBody>
                    <a:bodyPr/>
                    <a:lstStyle/>
                    <a:p>
                      <a:pPr algn="l" fontAlgn="ctr"/>
                      <a:r>
                        <a:rPr lang="zh-CN" altLang="en-US" sz="1400" b="0" i="0" u="none" strike="noStrike">
                          <a:solidFill>
                            <a:srgbClr val="000000"/>
                          </a:solidFill>
                          <a:latin typeface="宋体"/>
                        </a:rPr>
                        <a:t>其它（如</a:t>
                      </a:r>
                      <a:r>
                        <a:rPr lang="en-US" altLang="zh-CN" sz="1400" b="0" i="0" u="none" strike="noStrike">
                          <a:solidFill>
                            <a:srgbClr val="000000"/>
                          </a:solidFill>
                          <a:latin typeface="宋体"/>
                        </a:rPr>
                        <a:t>I</a:t>
                      </a:r>
                      <a:r>
                        <a:rPr lang="zh-CN" altLang="en-US" sz="1400" b="0" i="0" u="none" strike="noStrike">
                          <a:solidFill>
                            <a:srgbClr val="000000"/>
                          </a:solidFill>
                          <a:latin typeface="宋体"/>
                        </a:rPr>
                        <a:t>层资源管理系统）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zh-CN" altLang="en-US" sz="1400" b="0" i="0" u="none" strike="noStrike">
                          <a:solidFill>
                            <a:srgbClr val="000000"/>
                          </a:solidFill>
                          <a:latin typeface="宋体"/>
                        </a:rPr>
                        <a:t>不支持？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DE8"/>
                    </a:solidFill>
                  </a:tcPr>
                </a:tc>
                <a:tc>
                  <a:txBody>
                    <a:bodyPr/>
                    <a:lstStyle/>
                    <a:p>
                      <a:pPr algn="ctr" fontAlgn="ctr"/>
                      <a:r>
                        <a:rPr lang="zh-CN" altLang="en-US" sz="1400" b="0" i="0" u="none" strike="noStrike">
                          <a:solidFill>
                            <a:srgbClr val="000000"/>
                          </a:solidFill>
                          <a:latin typeface="宋体"/>
                        </a:rPr>
                        <a:t>支持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3"/>
          <p:cNvSpPr>
            <a:spLocks noGrp="1" noChangeArrowheads="1"/>
          </p:cNvSpPr>
          <p:nvPr>
            <p:ph type="title" idx="4294967295"/>
          </p:nvPr>
        </p:nvSpPr>
        <p:spPr>
          <a:xfrm>
            <a:off x="107950" y="0"/>
            <a:ext cx="7929563" cy="869950"/>
          </a:xfrm>
        </p:spPr>
        <p:txBody>
          <a:bodyPr/>
          <a:lstStyle/>
          <a:p>
            <a:pPr eaLnBrk="1" hangingPunct="1"/>
            <a:r>
              <a:rPr lang="zh-CN" b="1" smtClean="0"/>
              <a:t>目录</a:t>
            </a:r>
          </a:p>
        </p:txBody>
      </p:sp>
      <p:sp>
        <p:nvSpPr>
          <p:cNvPr id="8195" name="Rectangle 24"/>
          <p:cNvSpPr>
            <a:spLocks noGrp="1" noChangeArrowheads="1"/>
          </p:cNvSpPr>
          <p:nvPr>
            <p:ph idx="4294967295"/>
          </p:nvPr>
        </p:nvSpPr>
        <p:spPr>
          <a:xfrm>
            <a:off x="611188" y="836613"/>
            <a:ext cx="7921625" cy="5113337"/>
          </a:xfrm>
        </p:spPr>
        <p:txBody>
          <a:bodyPr/>
          <a:lstStyle/>
          <a:p>
            <a:pPr eaLnBrk="1" hangingPunct="1"/>
            <a:r>
              <a:rPr lang="en-US" altLang="zh-CN" smtClean="0"/>
              <a:t>BI</a:t>
            </a:r>
            <a:r>
              <a:rPr lang="zh-CN" altLang="en-US" smtClean="0"/>
              <a:t>系统架构介绍</a:t>
            </a:r>
            <a:endParaRPr lang="en-US" altLang="zh-CN" smtClean="0"/>
          </a:p>
          <a:p>
            <a:pPr eaLnBrk="1" hangingPunct="1"/>
            <a:r>
              <a:rPr lang="en-US" altLang="zh-CN" smtClean="0"/>
              <a:t>BI </a:t>
            </a:r>
            <a:r>
              <a:rPr lang="zh-CN" altLang="en-US" smtClean="0"/>
              <a:t>系统安全策略</a:t>
            </a:r>
            <a:endParaRPr lang="en-US" altLang="zh-CN" smtClean="0"/>
          </a:p>
          <a:p>
            <a:pPr eaLnBrk="1" hangingPunct="1"/>
            <a:r>
              <a:rPr lang="en-US" altLang="zh-CN" smtClean="0"/>
              <a:t>BI  I</a:t>
            </a:r>
            <a:r>
              <a:rPr lang="zh-CN" altLang="en-US" smtClean="0"/>
              <a:t>层资源介绍 </a:t>
            </a:r>
            <a:endParaRPr lang="en-US" altLang="zh-CN" smtClean="0"/>
          </a:p>
          <a:p>
            <a:pPr eaLnBrk="1" hangingPunct="1"/>
            <a:r>
              <a:rPr lang="zh-CN" altLang="en-US" smtClean="0">
                <a:solidFill>
                  <a:srgbClr val="FF0000"/>
                </a:solidFill>
              </a:rPr>
              <a:t>其它</a:t>
            </a:r>
            <a:endParaRPr lang="en-US" altLang="zh-CN" smtClean="0">
              <a:solidFill>
                <a:srgbClr val="FF0000"/>
              </a:solidFill>
            </a:endParaRPr>
          </a:p>
          <a:p>
            <a:pPr marL="300038" lvl="1" indent="-300038" eaLnBrk="1" hangingPunct="1">
              <a:buChar char="•"/>
            </a:pPr>
            <a:endParaRPr lang="en-US" altLang="zh-CN" sz="2600" b="1" smtClean="0">
              <a:cs typeface="+mn-cs"/>
            </a:endParaRPr>
          </a:p>
          <a:p>
            <a:pPr lvl="1" eaLnBrk="1" hangingPunct="1"/>
            <a:endParaRPr lang="en-US" altLang="zh-CN" smtClean="0"/>
          </a:p>
          <a:p>
            <a:pPr lvl="1" eaLnBrk="1" hangingPunct="1">
              <a:buNone/>
            </a:pPr>
            <a:endParaRPr lang="en-US" altLang="zh-CN"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139952" y="692696"/>
            <a:ext cx="2160240" cy="2304256"/>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600" b="1" smtClean="0"/>
              <a:t>日志服务器</a:t>
            </a:r>
          </a:p>
        </p:txBody>
      </p:sp>
      <p:sp>
        <p:nvSpPr>
          <p:cNvPr id="249" name="TextBox 248"/>
          <p:cNvSpPr txBox="1"/>
          <p:nvPr/>
        </p:nvSpPr>
        <p:spPr>
          <a:xfrm>
            <a:off x="0" y="0"/>
            <a:ext cx="3587842" cy="461665"/>
          </a:xfrm>
          <a:prstGeom prst="rect">
            <a:avLst/>
          </a:prstGeom>
          <a:noFill/>
        </p:spPr>
        <p:txBody>
          <a:bodyPr wrap="none" rtlCol="0">
            <a:spAutoFit/>
          </a:bodyPr>
          <a:lstStyle/>
          <a:p>
            <a:r>
              <a:rPr lang="zh-CN" altLang="en-US" sz="2400" b="1" smtClean="0">
                <a:solidFill>
                  <a:srgbClr val="C00000"/>
                </a:solidFill>
              </a:rPr>
              <a:t>日志服务器及其注意事项</a:t>
            </a:r>
            <a:endParaRPr lang="zh-CN" altLang="en-US" sz="2400" b="1" dirty="0">
              <a:solidFill>
                <a:srgbClr val="C00000"/>
              </a:solidFill>
            </a:endParaRPr>
          </a:p>
        </p:txBody>
      </p:sp>
      <p:sp>
        <p:nvSpPr>
          <p:cNvPr id="157" name="Rectangle 10"/>
          <p:cNvSpPr>
            <a:spLocks noChangeArrowheads="1"/>
          </p:cNvSpPr>
          <p:nvPr/>
        </p:nvSpPr>
        <p:spPr bwMode="auto">
          <a:xfrm>
            <a:off x="899592" y="4581128"/>
            <a:ext cx="6192688" cy="1872208"/>
          </a:xfrm>
          <a:prstGeom prst="rect">
            <a:avLst/>
          </a:prstGeom>
          <a:noFill/>
          <a:ln w="28575">
            <a:noFill/>
            <a:miter lim="800000"/>
            <a:headEnd/>
            <a:tailEnd/>
          </a:ln>
        </p:spPr>
        <p:txBody>
          <a:bodyPr lIns="80132" tIns="40067" rIns="80132" bIns="40067"/>
          <a:lstStyle/>
          <a:p>
            <a:pPr marL="252413" indent="-252413" defTabSz="671513" eaLnBrk="0" hangingPunct="0">
              <a:lnSpc>
                <a:spcPct val="140000"/>
              </a:lnSpc>
              <a:buFont typeface="Wingdings" pitchFamily="2" charset="2"/>
              <a:buChar char="l"/>
            </a:pPr>
            <a:r>
              <a:rPr lang="zh-CN" altLang="en-US" sz="1400" smtClean="0">
                <a:solidFill>
                  <a:prstClr val="black"/>
                </a:solidFill>
                <a:latin typeface="宋体"/>
              </a:rPr>
              <a:t>数据采集、推送利用已有</a:t>
            </a:r>
            <a:r>
              <a:rPr lang="en-US" altLang="zh-CN" sz="1400" smtClean="0">
                <a:solidFill>
                  <a:prstClr val="black"/>
                </a:solidFill>
                <a:latin typeface="宋体"/>
              </a:rPr>
              <a:t>ETL</a:t>
            </a:r>
            <a:r>
              <a:rPr lang="zh-CN" altLang="en-US" sz="1400" smtClean="0">
                <a:solidFill>
                  <a:prstClr val="black"/>
                </a:solidFill>
                <a:latin typeface="宋体"/>
              </a:rPr>
              <a:t>工具，减少开发维护成本</a:t>
            </a:r>
            <a:endParaRPr lang="en-US" altLang="zh-CN" sz="1400" smtClean="0">
              <a:solidFill>
                <a:prstClr val="black"/>
              </a:solidFill>
              <a:latin typeface="宋体"/>
            </a:endParaRPr>
          </a:p>
          <a:p>
            <a:pPr marL="252413" indent="-252413" defTabSz="671513" eaLnBrk="0" hangingPunct="0">
              <a:lnSpc>
                <a:spcPct val="140000"/>
              </a:lnSpc>
              <a:buFont typeface="Wingdings" pitchFamily="2" charset="2"/>
              <a:buChar char="l"/>
            </a:pPr>
            <a:r>
              <a:rPr lang="zh-CN" altLang="en-US" sz="1400" smtClean="0">
                <a:solidFill>
                  <a:prstClr val="black"/>
                </a:solidFill>
                <a:latin typeface="宋体"/>
              </a:rPr>
              <a:t>业务日志分业务存放，防止数据越权访问</a:t>
            </a:r>
            <a:endParaRPr lang="en-US" altLang="zh-CN" sz="1400" smtClean="0">
              <a:solidFill>
                <a:prstClr val="black"/>
              </a:solidFill>
              <a:latin typeface="宋体"/>
            </a:endParaRPr>
          </a:p>
          <a:p>
            <a:pPr marL="252413" indent="-252413" defTabSz="671513" eaLnBrk="0" hangingPunct="0">
              <a:lnSpc>
                <a:spcPct val="140000"/>
              </a:lnSpc>
              <a:buFont typeface="Wingdings" pitchFamily="2" charset="2"/>
              <a:buChar char="l"/>
            </a:pPr>
            <a:r>
              <a:rPr lang="zh-CN" altLang="en-US" sz="1400" smtClean="0">
                <a:solidFill>
                  <a:prstClr val="black"/>
                </a:solidFill>
                <a:latin typeface="宋体"/>
              </a:rPr>
              <a:t>同一业务日志按周期分区存放，支持数据重推</a:t>
            </a:r>
            <a:endParaRPr lang="en-US" altLang="zh-CN" sz="1400" smtClean="0">
              <a:solidFill>
                <a:prstClr val="black"/>
              </a:solidFill>
              <a:latin typeface="宋体"/>
            </a:endParaRPr>
          </a:p>
          <a:p>
            <a:pPr marL="252413" indent="-252413" defTabSz="671513" eaLnBrk="0" hangingPunct="0">
              <a:lnSpc>
                <a:spcPct val="140000"/>
              </a:lnSpc>
              <a:buFont typeface="Wingdings" pitchFamily="2" charset="2"/>
              <a:buChar char="l"/>
            </a:pPr>
            <a:r>
              <a:rPr lang="zh-CN" altLang="en-US" sz="1400" smtClean="0">
                <a:solidFill>
                  <a:prstClr val="black"/>
                </a:solidFill>
                <a:latin typeface="宋体"/>
              </a:rPr>
              <a:t>部</a:t>
            </a:r>
            <a:r>
              <a:rPr lang="zh-CN" altLang="en-US" sz="1400" smtClean="0">
                <a:solidFill>
                  <a:prstClr val="black"/>
                </a:solidFill>
                <a:latin typeface="宋体"/>
              </a:rPr>
              <a:t>署</a:t>
            </a:r>
            <a:r>
              <a:rPr lang="zh-CN" altLang="en-US" sz="1400" smtClean="0">
                <a:solidFill>
                  <a:prstClr val="black"/>
                </a:solidFill>
                <a:latin typeface="宋体"/>
              </a:rPr>
              <a:t>例行</a:t>
            </a:r>
            <a:r>
              <a:rPr lang="zh-CN" altLang="en-US" sz="1400" smtClean="0">
                <a:solidFill>
                  <a:prstClr val="black"/>
                </a:solidFill>
                <a:latin typeface="宋体"/>
              </a:rPr>
              <a:t>维</a:t>
            </a:r>
            <a:r>
              <a:rPr lang="zh-CN" altLang="en-US" sz="1400" smtClean="0">
                <a:solidFill>
                  <a:prstClr val="black"/>
                </a:solidFill>
                <a:latin typeface="宋体"/>
              </a:rPr>
              <a:t>护程序，定期清理过期数据，防止磁盘满</a:t>
            </a:r>
            <a:endParaRPr lang="en-US" altLang="zh-CN" sz="1400" smtClean="0">
              <a:solidFill>
                <a:prstClr val="black"/>
              </a:solidFill>
              <a:latin typeface="宋体"/>
            </a:endParaRPr>
          </a:p>
          <a:p>
            <a:pPr marL="252413" indent="-252413" defTabSz="671513" eaLnBrk="0" hangingPunct="0">
              <a:lnSpc>
                <a:spcPct val="140000"/>
              </a:lnSpc>
              <a:buFont typeface="Wingdings" pitchFamily="2" charset="2"/>
              <a:buChar char="l"/>
            </a:pPr>
            <a:r>
              <a:rPr lang="zh-CN" altLang="en-US" sz="1400" smtClean="0">
                <a:solidFill>
                  <a:prstClr val="black"/>
                </a:solidFill>
                <a:latin typeface="宋体"/>
              </a:rPr>
              <a:t>支持数据加密传输，满足业务高保密数据传输和处理要求</a:t>
            </a:r>
            <a:endParaRPr lang="en-US" altLang="zh-CN" sz="1400" smtClean="0">
              <a:solidFill>
                <a:prstClr val="black"/>
              </a:solidFill>
              <a:latin typeface="宋体"/>
            </a:endParaRPr>
          </a:p>
          <a:p>
            <a:pPr marL="252413" indent="-252413" defTabSz="671513" eaLnBrk="0" hangingPunct="0">
              <a:lnSpc>
                <a:spcPct val="140000"/>
              </a:lnSpc>
              <a:buFont typeface="Wingdings" pitchFamily="2" charset="2"/>
              <a:buChar char="l"/>
            </a:pPr>
            <a:r>
              <a:rPr lang="zh-CN" altLang="en-US" sz="1400" smtClean="0">
                <a:solidFill>
                  <a:prstClr val="black"/>
                </a:solidFill>
                <a:latin typeface="宋体"/>
              </a:rPr>
              <a:t>日志服务器应能支持存储平滑扩容</a:t>
            </a:r>
            <a:endParaRPr lang="en-US" altLang="zh-CN" sz="1400" dirty="0" smtClean="0">
              <a:solidFill>
                <a:srgbClr val="EEECE1"/>
              </a:solidFill>
            </a:endParaRPr>
          </a:p>
        </p:txBody>
      </p:sp>
      <p:sp>
        <p:nvSpPr>
          <p:cNvPr id="24" name="矩形 23"/>
          <p:cNvSpPr/>
          <p:nvPr/>
        </p:nvSpPr>
        <p:spPr>
          <a:xfrm>
            <a:off x="3923928" y="3789040"/>
            <a:ext cx="936104" cy="504056"/>
          </a:xfrm>
          <a:prstGeom prst="rect">
            <a:avLst/>
          </a:prstGeom>
          <a:solidFill>
            <a:schemeClr val="bg1">
              <a:lumMod val="8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000" smtClean="0"/>
              <a:t>业务系统</a:t>
            </a:r>
            <a:r>
              <a:rPr lang="en-US" altLang="zh-CN" sz="1000" smtClean="0"/>
              <a:t>1</a:t>
            </a:r>
            <a:endParaRPr lang="zh-CN" altLang="en-US" sz="1000" smtClean="0"/>
          </a:p>
        </p:txBody>
      </p:sp>
      <p:pic>
        <p:nvPicPr>
          <p:cNvPr id="26" name="Picture 8"/>
          <p:cNvPicPr>
            <a:picLocks noChangeAspect="1" noChangeArrowheads="1"/>
          </p:cNvPicPr>
          <p:nvPr/>
        </p:nvPicPr>
        <p:blipFill>
          <a:blip r:embed="rId2" cstate="print"/>
          <a:srcRect/>
          <a:stretch>
            <a:fillRect/>
          </a:stretch>
        </p:blipFill>
        <p:spPr bwMode="auto">
          <a:xfrm>
            <a:off x="3995936" y="3140968"/>
            <a:ext cx="2520280" cy="576064"/>
          </a:xfrm>
          <a:prstGeom prst="rect">
            <a:avLst/>
          </a:prstGeom>
          <a:noFill/>
          <a:ln w="9525">
            <a:noFill/>
            <a:miter lim="800000"/>
            <a:headEnd/>
            <a:tailEnd/>
          </a:ln>
        </p:spPr>
      </p:pic>
      <p:sp>
        <p:nvSpPr>
          <p:cNvPr id="27" name="矩形 26"/>
          <p:cNvSpPr/>
          <p:nvPr/>
        </p:nvSpPr>
        <p:spPr>
          <a:xfrm>
            <a:off x="4067944" y="3861048"/>
            <a:ext cx="648072" cy="216024"/>
          </a:xfrm>
          <a:prstGeom prst="rect">
            <a:avLst/>
          </a:prstGeom>
          <a:solidFill>
            <a:schemeClr val="tx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ETL</a:t>
            </a:r>
            <a:r>
              <a:rPr lang="zh-CN" altLang="en-US" sz="1000" smtClean="0"/>
              <a:t>工具</a:t>
            </a:r>
          </a:p>
        </p:txBody>
      </p:sp>
      <p:sp>
        <p:nvSpPr>
          <p:cNvPr id="30" name="矩形 29"/>
          <p:cNvSpPr/>
          <p:nvPr/>
        </p:nvSpPr>
        <p:spPr>
          <a:xfrm>
            <a:off x="5940152" y="3789040"/>
            <a:ext cx="936104" cy="504056"/>
          </a:xfrm>
          <a:prstGeom prst="rect">
            <a:avLst/>
          </a:prstGeom>
          <a:solidFill>
            <a:schemeClr val="bg1">
              <a:lumMod val="8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000" smtClean="0"/>
              <a:t>业务系统</a:t>
            </a:r>
            <a:r>
              <a:rPr lang="en-US" altLang="zh-CN" sz="1000" smtClean="0"/>
              <a:t>N</a:t>
            </a:r>
            <a:endParaRPr lang="zh-CN" altLang="en-US" sz="1000" smtClean="0"/>
          </a:p>
        </p:txBody>
      </p:sp>
      <p:sp>
        <p:nvSpPr>
          <p:cNvPr id="31" name="矩形 30"/>
          <p:cNvSpPr/>
          <p:nvPr/>
        </p:nvSpPr>
        <p:spPr>
          <a:xfrm>
            <a:off x="6084168" y="3861048"/>
            <a:ext cx="648072" cy="216024"/>
          </a:xfrm>
          <a:prstGeom prst="rect">
            <a:avLst/>
          </a:prstGeom>
          <a:solidFill>
            <a:schemeClr val="tx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ETL</a:t>
            </a:r>
            <a:r>
              <a:rPr lang="zh-CN" altLang="en-US" sz="1000" smtClean="0"/>
              <a:t>工具</a:t>
            </a:r>
          </a:p>
        </p:txBody>
      </p:sp>
      <p:sp>
        <p:nvSpPr>
          <p:cNvPr id="32" name="TextBox 31"/>
          <p:cNvSpPr txBox="1"/>
          <p:nvPr/>
        </p:nvSpPr>
        <p:spPr>
          <a:xfrm>
            <a:off x="4932040" y="3356992"/>
            <a:ext cx="800219" cy="276999"/>
          </a:xfrm>
          <a:prstGeom prst="rect">
            <a:avLst/>
          </a:prstGeom>
          <a:noFill/>
        </p:spPr>
        <p:txBody>
          <a:bodyPr wrap="none" rtlCol="0">
            <a:spAutoFit/>
          </a:bodyPr>
          <a:lstStyle/>
          <a:p>
            <a:r>
              <a:rPr lang="zh-CN" altLang="en-US" sz="1200" smtClean="0"/>
              <a:t>数据传输</a:t>
            </a:r>
          </a:p>
        </p:txBody>
      </p:sp>
      <p:sp>
        <p:nvSpPr>
          <p:cNvPr id="33" name="矩形 32"/>
          <p:cNvSpPr/>
          <p:nvPr/>
        </p:nvSpPr>
        <p:spPr>
          <a:xfrm>
            <a:off x="5796136" y="1484784"/>
            <a:ext cx="432048" cy="720080"/>
          </a:xfrm>
          <a:prstGeom prst="rect">
            <a:avLst/>
          </a:prstGeom>
          <a:solidFill>
            <a:schemeClr val="tx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ETL</a:t>
            </a:r>
            <a:r>
              <a:rPr lang="zh-CN" altLang="en-US" sz="1000" smtClean="0"/>
              <a:t>工具</a:t>
            </a:r>
          </a:p>
        </p:txBody>
      </p:sp>
      <p:sp>
        <p:nvSpPr>
          <p:cNvPr id="34" name="矩形 33"/>
          <p:cNvSpPr/>
          <p:nvPr/>
        </p:nvSpPr>
        <p:spPr>
          <a:xfrm>
            <a:off x="7020272" y="1628800"/>
            <a:ext cx="1224136" cy="576064"/>
          </a:xfrm>
          <a:prstGeom prst="rect">
            <a:avLst/>
          </a:prstGeom>
          <a:solidFill>
            <a:schemeClr val="bg1">
              <a:lumMod val="8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BI </a:t>
            </a:r>
            <a:r>
              <a:rPr lang="zh-CN" altLang="en-US" sz="1000" smtClean="0"/>
              <a:t>系统</a:t>
            </a:r>
          </a:p>
        </p:txBody>
      </p:sp>
      <p:sp>
        <p:nvSpPr>
          <p:cNvPr id="35" name="右箭头 34"/>
          <p:cNvSpPr/>
          <p:nvPr/>
        </p:nvSpPr>
        <p:spPr>
          <a:xfrm>
            <a:off x="6444208" y="1772816"/>
            <a:ext cx="432048" cy="216024"/>
          </a:xfrm>
          <a:prstGeom prst="rightArrow">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smtClean="0"/>
          </a:p>
        </p:txBody>
      </p:sp>
      <p:sp>
        <p:nvSpPr>
          <p:cNvPr id="36" name="TextBox 35"/>
          <p:cNvSpPr txBox="1"/>
          <p:nvPr/>
        </p:nvSpPr>
        <p:spPr>
          <a:xfrm>
            <a:off x="6372200" y="1556792"/>
            <a:ext cx="569387" cy="246221"/>
          </a:xfrm>
          <a:prstGeom prst="rect">
            <a:avLst/>
          </a:prstGeom>
          <a:noFill/>
        </p:spPr>
        <p:txBody>
          <a:bodyPr wrap="none" rtlCol="0">
            <a:spAutoFit/>
          </a:bodyPr>
          <a:lstStyle/>
          <a:p>
            <a:r>
              <a:rPr lang="zh-CN" altLang="en-US" sz="1000" smtClean="0"/>
              <a:t>推送到</a:t>
            </a:r>
          </a:p>
        </p:txBody>
      </p:sp>
      <p:sp>
        <p:nvSpPr>
          <p:cNvPr id="38" name="矩形 37"/>
          <p:cNvSpPr/>
          <p:nvPr/>
        </p:nvSpPr>
        <p:spPr>
          <a:xfrm>
            <a:off x="1475656" y="1412776"/>
            <a:ext cx="792088" cy="360040"/>
          </a:xfrm>
          <a:prstGeom prst="rect">
            <a:avLst/>
          </a:prstGeom>
          <a:solidFill>
            <a:schemeClr val="tx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业务</a:t>
            </a:r>
            <a:r>
              <a:rPr lang="en-US" altLang="zh-CN" sz="1000" smtClean="0"/>
              <a:t>1</a:t>
            </a:r>
            <a:r>
              <a:rPr lang="zh-CN" altLang="en-US" sz="1000" smtClean="0"/>
              <a:t>日志</a:t>
            </a:r>
          </a:p>
        </p:txBody>
      </p:sp>
      <p:sp>
        <p:nvSpPr>
          <p:cNvPr id="39" name="矩形 38"/>
          <p:cNvSpPr/>
          <p:nvPr/>
        </p:nvSpPr>
        <p:spPr>
          <a:xfrm>
            <a:off x="2699792" y="1412776"/>
            <a:ext cx="864096" cy="360040"/>
          </a:xfrm>
          <a:prstGeom prst="rect">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业务</a:t>
            </a:r>
            <a:r>
              <a:rPr lang="en-US" altLang="zh-CN" sz="1000" smtClean="0"/>
              <a:t>N</a:t>
            </a:r>
            <a:r>
              <a:rPr lang="zh-CN" altLang="en-US" sz="1000" smtClean="0"/>
              <a:t>日志</a:t>
            </a:r>
          </a:p>
        </p:txBody>
      </p:sp>
      <p:sp>
        <p:nvSpPr>
          <p:cNvPr id="40" name="矩形 39"/>
          <p:cNvSpPr/>
          <p:nvPr/>
        </p:nvSpPr>
        <p:spPr>
          <a:xfrm>
            <a:off x="755576" y="2132856"/>
            <a:ext cx="288032" cy="792088"/>
          </a:xfrm>
          <a:prstGeom prst="rect">
            <a:avLst/>
          </a:prstGeom>
          <a:solidFill>
            <a:schemeClr val="tx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900" smtClean="0"/>
              <a:t>第</a:t>
            </a:r>
            <a:r>
              <a:rPr lang="en-US" altLang="zh-CN" sz="900" smtClean="0"/>
              <a:t>N</a:t>
            </a:r>
            <a:r>
              <a:rPr lang="zh-CN" altLang="en-US" sz="900" smtClean="0"/>
              <a:t>天数据</a:t>
            </a:r>
          </a:p>
        </p:txBody>
      </p:sp>
      <p:sp>
        <p:nvSpPr>
          <p:cNvPr id="42" name="矩形 41"/>
          <p:cNvSpPr/>
          <p:nvPr/>
        </p:nvSpPr>
        <p:spPr>
          <a:xfrm>
            <a:off x="1763688" y="2132856"/>
            <a:ext cx="288032" cy="792088"/>
          </a:xfrm>
          <a:prstGeom prst="rect">
            <a:avLst/>
          </a:prstGeom>
          <a:solidFill>
            <a:schemeClr val="tx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昨天的数据</a:t>
            </a:r>
          </a:p>
        </p:txBody>
      </p:sp>
      <p:sp>
        <p:nvSpPr>
          <p:cNvPr id="43" name="TextBox 42"/>
          <p:cNvSpPr txBox="1"/>
          <p:nvPr/>
        </p:nvSpPr>
        <p:spPr>
          <a:xfrm>
            <a:off x="2339752" y="1412776"/>
            <a:ext cx="300082" cy="276999"/>
          </a:xfrm>
          <a:prstGeom prst="rect">
            <a:avLst/>
          </a:prstGeom>
          <a:noFill/>
        </p:spPr>
        <p:txBody>
          <a:bodyPr wrap="none" rtlCol="0">
            <a:spAutoFit/>
          </a:bodyPr>
          <a:lstStyle/>
          <a:p>
            <a:r>
              <a:rPr lang="en-US" altLang="zh-CN" sz="1200" smtClean="0"/>
              <a:t>…</a:t>
            </a:r>
            <a:endParaRPr lang="zh-CN" altLang="en-US" sz="1200" smtClean="0"/>
          </a:p>
        </p:txBody>
      </p:sp>
      <p:sp>
        <p:nvSpPr>
          <p:cNvPr id="44" name="矩形 43"/>
          <p:cNvSpPr/>
          <p:nvPr/>
        </p:nvSpPr>
        <p:spPr>
          <a:xfrm>
            <a:off x="4355976" y="2204864"/>
            <a:ext cx="648072" cy="648072"/>
          </a:xfrm>
          <a:prstGeom prst="rect">
            <a:avLst/>
          </a:prstGeom>
          <a:solidFill>
            <a:schemeClr val="tx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日常维护程序</a:t>
            </a:r>
          </a:p>
        </p:txBody>
      </p:sp>
      <p:sp>
        <p:nvSpPr>
          <p:cNvPr id="45" name="TextBox 44"/>
          <p:cNvSpPr txBox="1"/>
          <p:nvPr/>
        </p:nvSpPr>
        <p:spPr>
          <a:xfrm>
            <a:off x="1475656" y="2204864"/>
            <a:ext cx="300082" cy="276999"/>
          </a:xfrm>
          <a:prstGeom prst="rect">
            <a:avLst/>
          </a:prstGeom>
          <a:noFill/>
        </p:spPr>
        <p:txBody>
          <a:bodyPr wrap="none" rtlCol="0">
            <a:spAutoFit/>
          </a:bodyPr>
          <a:lstStyle/>
          <a:p>
            <a:r>
              <a:rPr lang="en-US" altLang="zh-CN" sz="1200" smtClean="0"/>
              <a:t>…</a:t>
            </a:r>
            <a:endParaRPr lang="zh-CN" altLang="en-US" sz="1200" smtClean="0"/>
          </a:p>
        </p:txBody>
      </p:sp>
      <p:sp>
        <p:nvSpPr>
          <p:cNvPr id="46" name="矩形 45"/>
          <p:cNvSpPr/>
          <p:nvPr/>
        </p:nvSpPr>
        <p:spPr>
          <a:xfrm>
            <a:off x="1115616" y="2132856"/>
            <a:ext cx="360040" cy="792088"/>
          </a:xfrm>
          <a:prstGeom prst="rect">
            <a:avLst/>
          </a:prstGeom>
          <a:solidFill>
            <a:schemeClr val="tx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900" smtClean="0"/>
              <a:t>第</a:t>
            </a:r>
            <a:r>
              <a:rPr lang="en-US" altLang="zh-CN" sz="900" smtClean="0"/>
              <a:t>N-1</a:t>
            </a:r>
            <a:r>
              <a:rPr lang="zh-CN" altLang="en-US" sz="900" smtClean="0"/>
              <a:t>天数据</a:t>
            </a:r>
          </a:p>
        </p:txBody>
      </p:sp>
      <p:sp>
        <p:nvSpPr>
          <p:cNvPr id="47" name="矩形 46"/>
          <p:cNvSpPr/>
          <p:nvPr/>
        </p:nvSpPr>
        <p:spPr>
          <a:xfrm>
            <a:off x="4283968" y="836712"/>
            <a:ext cx="1152128" cy="504056"/>
          </a:xfrm>
          <a:prstGeom prst="rect">
            <a:avLst/>
          </a:prstGeom>
          <a:solidFill>
            <a:schemeClr val="accent4">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数据</a:t>
            </a:r>
          </a:p>
        </p:txBody>
      </p:sp>
      <p:sp>
        <p:nvSpPr>
          <p:cNvPr id="48" name="左大括号 47"/>
          <p:cNvSpPr/>
          <p:nvPr/>
        </p:nvSpPr>
        <p:spPr>
          <a:xfrm rot="5400000">
            <a:off x="2447764" y="512676"/>
            <a:ext cx="216024" cy="1440160"/>
          </a:xfrm>
          <a:prstGeom prst="leftBrace">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0" name="直接连接符 49"/>
          <p:cNvCxnSpPr/>
          <p:nvPr/>
        </p:nvCxnSpPr>
        <p:spPr>
          <a:xfrm flipH="1">
            <a:off x="755576" y="1772816"/>
            <a:ext cx="720080" cy="360040"/>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2051720" y="1772816"/>
            <a:ext cx="216024" cy="360040"/>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7" idx="1"/>
            <a:endCxn id="48" idx="1"/>
          </p:cNvCxnSpPr>
          <p:nvPr/>
        </p:nvCxnSpPr>
        <p:spPr>
          <a:xfrm flipH="1">
            <a:off x="2555776" y="1088740"/>
            <a:ext cx="1728192" cy="36004"/>
          </a:xfrm>
          <a:prstGeom prst="straightConnector1">
            <a:avLst/>
          </a:prstGeom>
          <a:ln>
            <a:prstDash val="solid"/>
            <a:tailEnd type="non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83568" y="2060848"/>
            <a:ext cx="1584176" cy="936104"/>
          </a:xfrm>
          <a:prstGeom prst="rect">
            <a:avLst/>
          </a:prstGeom>
          <a:solidFill>
            <a:srgbClr val="FFFF00">
              <a:alpha val="25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smtClean="0"/>
          </a:p>
        </p:txBody>
      </p:sp>
      <p:sp>
        <p:nvSpPr>
          <p:cNvPr id="67" name="TextBox 66"/>
          <p:cNvSpPr txBox="1"/>
          <p:nvPr/>
        </p:nvSpPr>
        <p:spPr>
          <a:xfrm>
            <a:off x="1763688" y="764704"/>
            <a:ext cx="2339102" cy="276999"/>
          </a:xfrm>
          <a:prstGeom prst="rect">
            <a:avLst/>
          </a:prstGeom>
          <a:noFill/>
        </p:spPr>
        <p:txBody>
          <a:bodyPr wrap="none" rtlCol="0">
            <a:spAutoFit/>
          </a:bodyPr>
          <a:lstStyle/>
          <a:p>
            <a:r>
              <a:rPr lang="zh-CN" altLang="en-US" sz="1200" smtClean="0"/>
              <a:t>数据分业务存放，防止越权访问</a:t>
            </a:r>
          </a:p>
        </p:txBody>
      </p:sp>
      <p:sp>
        <p:nvSpPr>
          <p:cNvPr id="68" name="TextBox 67"/>
          <p:cNvSpPr txBox="1"/>
          <p:nvPr/>
        </p:nvSpPr>
        <p:spPr>
          <a:xfrm>
            <a:off x="2843808" y="2132856"/>
            <a:ext cx="1224136" cy="461665"/>
          </a:xfrm>
          <a:prstGeom prst="rect">
            <a:avLst/>
          </a:prstGeom>
          <a:noFill/>
        </p:spPr>
        <p:txBody>
          <a:bodyPr wrap="square" rtlCol="0">
            <a:spAutoFit/>
          </a:bodyPr>
          <a:lstStyle/>
          <a:p>
            <a:r>
              <a:rPr lang="zh-CN" altLang="en-US" sz="1200" smtClean="0"/>
              <a:t>删除过期数据，防止磁盘写满</a:t>
            </a:r>
          </a:p>
        </p:txBody>
      </p:sp>
      <p:cxnSp>
        <p:nvCxnSpPr>
          <p:cNvPr id="83" name="直接箭头连接符 82"/>
          <p:cNvCxnSpPr>
            <a:stCxn id="44" idx="1"/>
            <a:endCxn id="64" idx="3"/>
          </p:cNvCxnSpPr>
          <p:nvPr/>
        </p:nvCxnSpPr>
        <p:spPr>
          <a:xfrm flipH="1">
            <a:off x="2267744" y="2528900"/>
            <a:ext cx="2088232"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86" name="圆角矩形标注 85"/>
          <p:cNvSpPr/>
          <p:nvPr/>
        </p:nvSpPr>
        <p:spPr>
          <a:xfrm>
            <a:off x="1043608" y="3140968"/>
            <a:ext cx="1152128" cy="504056"/>
          </a:xfrm>
          <a:prstGeom prst="wedgeRoundRectCallout">
            <a:avLst>
              <a:gd name="adj1" fmla="val -607"/>
              <a:gd name="adj2" fmla="val -116095"/>
              <a:gd name="adj3" fmla="val 16667"/>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数据按周期存放，支持数据重推</a:t>
            </a:r>
          </a:p>
        </p:txBody>
      </p:sp>
      <p:sp>
        <p:nvSpPr>
          <p:cNvPr id="95" name="矩形 94"/>
          <p:cNvSpPr/>
          <p:nvPr/>
        </p:nvSpPr>
        <p:spPr>
          <a:xfrm>
            <a:off x="5148064" y="2204864"/>
            <a:ext cx="576064" cy="648072"/>
          </a:xfrm>
          <a:prstGeom prst="rect">
            <a:avLst/>
          </a:prstGeom>
          <a:solidFill>
            <a:schemeClr val="tx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加解密库</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3"/>
          <p:cNvSpPr>
            <a:spLocks noGrp="1" noChangeArrowheads="1"/>
          </p:cNvSpPr>
          <p:nvPr>
            <p:ph type="title" idx="4294967295"/>
          </p:nvPr>
        </p:nvSpPr>
        <p:spPr>
          <a:xfrm>
            <a:off x="107950" y="0"/>
            <a:ext cx="7929563" cy="869950"/>
          </a:xfrm>
        </p:spPr>
        <p:txBody>
          <a:bodyPr/>
          <a:lstStyle/>
          <a:p>
            <a:pPr eaLnBrk="1" hangingPunct="1"/>
            <a:r>
              <a:rPr lang="zh-CN" b="1" smtClean="0"/>
              <a:t>目录</a:t>
            </a:r>
          </a:p>
        </p:txBody>
      </p:sp>
      <p:sp>
        <p:nvSpPr>
          <p:cNvPr id="8195" name="Rectangle 24"/>
          <p:cNvSpPr>
            <a:spLocks noGrp="1" noChangeArrowheads="1"/>
          </p:cNvSpPr>
          <p:nvPr>
            <p:ph idx="4294967295"/>
          </p:nvPr>
        </p:nvSpPr>
        <p:spPr>
          <a:xfrm>
            <a:off x="611188" y="836613"/>
            <a:ext cx="7921625" cy="5113337"/>
          </a:xfrm>
        </p:spPr>
        <p:txBody>
          <a:bodyPr/>
          <a:lstStyle/>
          <a:p>
            <a:pPr eaLnBrk="1" hangingPunct="1"/>
            <a:r>
              <a:rPr lang="en-US" altLang="zh-CN" smtClean="0">
                <a:solidFill>
                  <a:srgbClr val="FF0000"/>
                </a:solidFill>
              </a:rPr>
              <a:t>BI</a:t>
            </a:r>
            <a:r>
              <a:rPr lang="zh-CN" altLang="en-US" smtClean="0">
                <a:solidFill>
                  <a:srgbClr val="FF0000"/>
                </a:solidFill>
              </a:rPr>
              <a:t>系统架构介绍</a:t>
            </a:r>
            <a:endParaRPr lang="en-US" altLang="zh-CN" smtClean="0">
              <a:solidFill>
                <a:srgbClr val="FF0000"/>
              </a:solidFill>
            </a:endParaRPr>
          </a:p>
          <a:p>
            <a:pPr eaLnBrk="1" hangingPunct="1"/>
            <a:r>
              <a:rPr lang="en-US" altLang="zh-CN" smtClean="0"/>
              <a:t>BI </a:t>
            </a:r>
            <a:r>
              <a:rPr lang="zh-CN" altLang="en-US" smtClean="0"/>
              <a:t>系统安全策略</a:t>
            </a:r>
            <a:endParaRPr lang="en-US" altLang="zh-CN" smtClean="0"/>
          </a:p>
          <a:p>
            <a:pPr eaLnBrk="1" hangingPunct="1"/>
            <a:r>
              <a:rPr lang="en-US" altLang="zh-CN" smtClean="0"/>
              <a:t>BI  I</a:t>
            </a:r>
            <a:r>
              <a:rPr lang="zh-CN" altLang="en-US" smtClean="0"/>
              <a:t>层需求介绍 </a:t>
            </a:r>
            <a:endParaRPr lang="en-US" altLang="zh-CN" smtClean="0"/>
          </a:p>
          <a:p>
            <a:pPr eaLnBrk="1" hangingPunct="1"/>
            <a:r>
              <a:rPr lang="zh-CN" altLang="en-US" smtClean="0"/>
              <a:t>其它</a:t>
            </a:r>
            <a:endParaRPr lang="en-US" altLang="zh-CN" smtClean="0"/>
          </a:p>
          <a:p>
            <a:pPr marL="300038" lvl="1" indent="-300038" eaLnBrk="1" hangingPunct="1">
              <a:buChar char="•"/>
            </a:pPr>
            <a:endParaRPr lang="en-US" altLang="zh-CN" sz="2600" b="1" smtClean="0">
              <a:cs typeface="+mn-cs"/>
            </a:endParaRPr>
          </a:p>
          <a:p>
            <a:pPr lvl="1" eaLnBrk="1" hangingPunct="1"/>
            <a:endParaRPr lang="en-US" altLang="zh-CN" smtClean="0"/>
          </a:p>
          <a:p>
            <a:pPr lvl="1" eaLnBrk="1" hangingPunct="1">
              <a:buNone/>
            </a:pPr>
            <a:endParaRPr lang="en-US" altLang="zh-CN"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矩形 365"/>
          <p:cNvSpPr/>
          <p:nvPr/>
        </p:nvSpPr>
        <p:spPr>
          <a:xfrm>
            <a:off x="395536" y="528935"/>
            <a:ext cx="8568952" cy="5420345"/>
          </a:xfrm>
          <a:prstGeom prst="rect">
            <a:avLst/>
          </a:prstGeom>
          <a:solidFill>
            <a:schemeClr val="bg1">
              <a:lumMod val="9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9" name="TextBox 248"/>
          <p:cNvSpPr txBox="1"/>
          <p:nvPr/>
        </p:nvSpPr>
        <p:spPr>
          <a:xfrm>
            <a:off x="179512" y="0"/>
            <a:ext cx="2890535" cy="461665"/>
          </a:xfrm>
          <a:prstGeom prst="rect">
            <a:avLst/>
          </a:prstGeom>
          <a:noFill/>
        </p:spPr>
        <p:txBody>
          <a:bodyPr wrap="none" rtlCol="0">
            <a:spAutoFit/>
          </a:bodyPr>
          <a:lstStyle/>
          <a:p>
            <a:r>
              <a:rPr lang="en-US" altLang="zh-CN" sz="2400" b="1" smtClean="0">
                <a:solidFill>
                  <a:srgbClr val="C00000"/>
                </a:solidFill>
              </a:rPr>
              <a:t> </a:t>
            </a:r>
            <a:r>
              <a:rPr lang="en-US" altLang="zh-CN" sz="2400" b="1" smtClean="0">
                <a:solidFill>
                  <a:srgbClr val="C00000"/>
                </a:solidFill>
              </a:rPr>
              <a:t>BI E2E</a:t>
            </a:r>
            <a:r>
              <a:rPr lang="zh-CN" altLang="en-US" sz="2400" b="1" smtClean="0">
                <a:solidFill>
                  <a:srgbClr val="C00000"/>
                </a:solidFill>
              </a:rPr>
              <a:t>数据处理流程</a:t>
            </a:r>
            <a:endParaRPr lang="zh-CN" altLang="en-US" sz="2400" b="1">
              <a:solidFill>
                <a:srgbClr val="C00000"/>
              </a:solidFill>
            </a:endParaRPr>
          </a:p>
        </p:txBody>
      </p:sp>
      <p:sp>
        <p:nvSpPr>
          <p:cNvPr id="99" name="矩形 98"/>
          <p:cNvSpPr/>
          <p:nvPr/>
        </p:nvSpPr>
        <p:spPr>
          <a:xfrm>
            <a:off x="4499992" y="6073551"/>
            <a:ext cx="1656184" cy="720080"/>
          </a:xfrm>
          <a:prstGeom prst="rect">
            <a:avLst/>
          </a:prstGeom>
          <a:solidFill>
            <a:schemeClr val="bg1">
              <a:lumMod val="9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t>（业务）日志服务器</a:t>
            </a:r>
            <a:endParaRPr lang="zh-CN" altLang="en-US" sz="1200"/>
          </a:p>
        </p:txBody>
      </p:sp>
      <p:sp>
        <p:nvSpPr>
          <p:cNvPr id="101" name="矩形 100"/>
          <p:cNvSpPr/>
          <p:nvPr/>
        </p:nvSpPr>
        <p:spPr>
          <a:xfrm>
            <a:off x="539552" y="816967"/>
            <a:ext cx="648072" cy="4896544"/>
          </a:xfrm>
          <a:prstGeom prst="rect">
            <a:avLst/>
          </a:prstGeom>
          <a:solidFill>
            <a:schemeClr val="accent4">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smtClean="0"/>
              <a:t>MFS </a:t>
            </a:r>
            <a:r>
              <a:rPr lang="zh-CN" altLang="en-US" sz="1100" smtClean="0"/>
              <a:t>文件系统</a:t>
            </a:r>
            <a:endParaRPr lang="en-US" altLang="zh-CN" sz="1100" smtClean="0"/>
          </a:p>
          <a:p>
            <a:pPr algn="ctr"/>
            <a:r>
              <a:rPr lang="en-US" altLang="zh-CN" sz="1100" smtClean="0"/>
              <a:t>/ </a:t>
            </a:r>
          </a:p>
          <a:p>
            <a:pPr algn="ctr"/>
            <a:r>
              <a:rPr lang="zh-CN" altLang="en-US" sz="1100" smtClean="0"/>
              <a:t>华为</a:t>
            </a:r>
            <a:r>
              <a:rPr lang="en-US" altLang="zh-CN" sz="1100" smtClean="0"/>
              <a:t>S3</a:t>
            </a:r>
            <a:r>
              <a:rPr lang="zh-CN" altLang="en-US" sz="1100" smtClean="0"/>
              <a:t>存储系统</a:t>
            </a:r>
            <a:endParaRPr lang="zh-CN" altLang="en-US" sz="1100"/>
          </a:p>
        </p:txBody>
      </p:sp>
      <p:sp>
        <p:nvSpPr>
          <p:cNvPr id="104" name="矩形 103"/>
          <p:cNvSpPr/>
          <p:nvPr/>
        </p:nvSpPr>
        <p:spPr>
          <a:xfrm>
            <a:off x="2843808" y="4057327"/>
            <a:ext cx="1368152" cy="576064"/>
          </a:xfrm>
          <a:prstGeom prst="rect">
            <a:avLst/>
          </a:prstGeom>
          <a:solidFill>
            <a:schemeClr val="accent4">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t>数据通道（导入）</a:t>
            </a:r>
            <a:endParaRPr lang="zh-CN" altLang="en-US" sz="1200"/>
          </a:p>
        </p:txBody>
      </p:sp>
      <p:sp>
        <p:nvSpPr>
          <p:cNvPr id="105" name="矩形 104"/>
          <p:cNvSpPr/>
          <p:nvPr/>
        </p:nvSpPr>
        <p:spPr>
          <a:xfrm>
            <a:off x="2771800" y="3265239"/>
            <a:ext cx="3672408" cy="576064"/>
          </a:xfrm>
          <a:prstGeom prst="rect">
            <a:avLst/>
          </a:prstGeom>
          <a:solidFill>
            <a:schemeClr val="accent4">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smtClean="0"/>
              <a:t>Hadoop</a:t>
            </a:r>
            <a:r>
              <a:rPr lang="zh-CN" altLang="en-US" sz="1200" smtClean="0"/>
              <a:t>集群</a:t>
            </a:r>
            <a:endParaRPr lang="zh-CN" altLang="en-US" sz="1200"/>
          </a:p>
        </p:txBody>
      </p:sp>
      <p:sp>
        <p:nvSpPr>
          <p:cNvPr id="106" name="矩形 105"/>
          <p:cNvSpPr/>
          <p:nvPr/>
        </p:nvSpPr>
        <p:spPr>
          <a:xfrm>
            <a:off x="3203848" y="960983"/>
            <a:ext cx="3168352" cy="648072"/>
          </a:xfrm>
          <a:prstGeom prst="rect">
            <a:avLst/>
          </a:prstGeom>
          <a:solidFill>
            <a:schemeClr val="accent4">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t>报表</a:t>
            </a:r>
            <a:r>
              <a:rPr lang="en-US" altLang="zh-CN" sz="1200" smtClean="0"/>
              <a:t>/OLAP/</a:t>
            </a:r>
            <a:r>
              <a:rPr lang="zh-CN" altLang="en-US" sz="1200" smtClean="0"/>
              <a:t>开放系统</a:t>
            </a:r>
            <a:r>
              <a:rPr lang="en-US" altLang="zh-CN" sz="1200" smtClean="0"/>
              <a:t>/</a:t>
            </a:r>
            <a:r>
              <a:rPr lang="zh-CN" altLang="en-US" sz="1200" smtClean="0"/>
              <a:t>营销平台 等数据应用</a:t>
            </a:r>
            <a:endParaRPr lang="zh-CN" altLang="en-US" sz="1200"/>
          </a:p>
        </p:txBody>
      </p:sp>
      <p:sp>
        <p:nvSpPr>
          <p:cNvPr id="110" name="矩形 109"/>
          <p:cNvSpPr/>
          <p:nvPr/>
        </p:nvSpPr>
        <p:spPr>
          <a:xfrm>
            <a:off x="5004048" y="1825079"/>
            <a:ext cx="1368152" cy="576064"/>
          </a:xfrm>
          <a:prstGeom prst="rect">
            <a:avLst/>
          </a:prstGeom>
          <a:solidFill>
            <a:schemeClr val="accent4">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t>数据通道（导出）</a:t>
            </a:r>
            <a:endParaRPr lang="zh-CN" altLang="en-US" sz="1200"/>
          </a:p>
        </p:txBody>
      </p:sp>
      <p:sp>
        <p:nvSpPr>
          <p:cNvPr id="112" name="矩形 111"/>
          <p:cNvSpPr/>
          <p:nvPr/>
        </p:nvSpPr>
        <p:spPr>
          <a:xfrm>
            <a:off x="2843808" y="2257127"/>
            <a:ext cx="1440160" cy="648072"/>
          </a:xfrm>
          <a:prstGeom prst="rect">
            <a:avLst/>
          </a:prstGeom>
          <a:solidFill>
            <a:schemeClr val="accent4">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t>数据网关</a:t>
            </a:r>
            <a:endParaRPr lang="zh-CN" altLang="en-US" sz="1200"/>
          </a:p>
        </p:txBody>
      </p:sp>
      <p:sp>
        <p:nvSpPr>
          <p:cNvPr id="115" name="矩形 114"/>
          <p:cNvSpPr/>
          <p:nvPr/>
        </p:nvSpPr>
        <p:spPr>
          <a:xfrm>
            <a:off x="5436096" y="4849415"/>
            <a:ext cx="720080" cy="360040"/>
          </a:xfrm>
          <a:prstGeom prst="rect">
            <a:avLst/>
          </a:prstGeom>
          <a:solidFill>
            <a:schemeClr val="accent4">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文件服务器</a:t>
            </a:r>
            <a:endParaRPr lang="zh-CN" altLang="en-US" sz="1200"/>
          </a:p>
        </p:txBody>
      </p:sp>
      <p:sp>
        <p:nvSpPr>
          <p:cNvPr id="116" name="矩形 115"/>
          <p:cNvSpPr/>
          <p:nvPr/>
        </p:nvSpPr>
        <p:spPr>
          <a:xfrm>
            <a:off x="1979712" y="5209455"/>
            <a:ext cx="2160240" cy="576064"/>
          </a:xfrm>
          <a:prstGeom prst="rect">
            <a:avLst/>
          </a:prstGeom>
          <a:solidFill>
            <a:schemeClr val="accent4">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en-US" altLang="zh-CN" sz="1200" smtClean="0"/>
              <a:t>SDK/</a:t>
            </a:r>
            <a:r>
              <a:rPr lang="zh-CN" altLang="en-US" sz="1200" smtClean="0"/>
              <a:t>网页数据收集服务端</a:t>
            </a:r>
            <a:endParaRPr lang="zh-CN" altLang="en-US" sz="1200"/>
          </a:p>
        </p:txBody>
      </p:sp>
      <p:sp>
        <p:nvSpPr>
          <p:cNvPr id="121" name="矩形 120"/>
          <p:cNvSpPr/>
          <p:nvPr/>
        </p:nvSpPr>
        <p:spPr>
          <a:xfrm>
            <a:off x="2195736" y="6289575"/>
            <a:ext cx="1224136" cy="432048"/>
          </a:xfrm>
          <a:prstGeom prst="rect">
            <a:avLst/>
          </a:prstGeom>
          <a:solidFill>
            <a:schemeClr val="bg1">
              <a:lumMod val="9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客户端</a:t>
            </a:r>
            <a:r>
              <a:rPr lang="en-US" altLang="zh-CN" sz="1200" smtClean="0"/>
              <a:t>/</a:t>
            </a:r>
            <a:r>
              <a:rPr lang="zh-CN" altLang="en-US" sz="1200" smtClean="0"/>
              <a:t>浏览器</a:t>
            </a:r>
            <a:endParaRPr lang="zh-CN" altLang="en-US" sz="1200"/>
          </a:p>
        </p:txBody>
      </p:sp>
      <p:sp>
        <p:nvSpPr>
          <p:cNvPr id="123" name="矩形 122"/>
          <p:cNvSpPr/>
          <p:nvPr/>
        </p:nvSpPr>
        <p:spPr>
          <a:xfrm>
            <a:off x="3275856" y="4129335"/>
            <a:ext cx="576064" cy="216024"/>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任务 </a:t>
            </a:r>
            <a:endParaRPr lang="zh-CN" altLang="en-US" sz="1000"/>
          </a:p>
        </p:txBody>
      </p:sp>
      <p:sp>
        <p:nvSpPr>
          <p:cNvPr id="124" name="矩形 123"/>
          <p:cNvSpPr/>
          <p:nvPr/>
        </p:nvSpPr>
        <p:spPr>
          <a:xfrm>
            <a:off x="3059832" y="5281463"/>
            <a:ext cx="576064" cy="216024"/>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任务 </a:t>
            </a:r>
            <a:endParaRPr lang="zh-CN" altLang="en-US" sz="1000"/>
          </a:p>
        </p:txBody>
      </p:sp>
      <p:sp>
        <p:nvSpPr>
          <p:cNvPr id="125" name="矩形 124"/>
          <p:cNvSpPr/>
          <p:nvPr/>
        </p:nvSpPr>
        <p:spPr>
          <a:xfrm>
            <a:off x="5436096" y="6217567"/>
            <a:ext cx="576064" cy="216024"/>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任务 </a:t>
            </a:r>
            <a:endParaRPr lang="zh-CN" altLang="en-US" sz="1000"/>
          </a:p>
        </p:txBody>
      </p:sp>
      <p:sp>
        <p:nvSpPr>
          <p:cNvPr id="126" name="矩形 125"/>
          <p:cNvSpPr/>
          <p:nvPr/>
        </p:nvSpPr>
        <p:spPr>
          <a:xfrm>
            <a:off x="3347864" y="2329135"/>
            <a:ext cx="720080" cy="288032"/>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任务 </a:t>
            </a:r>
            <a:endParaRPr lang="zh-CN" altLang="en-US" sz="1000"/>
          </a:p>
        </p:txBody>
      </p:sp>
      <p:sp>
        <p:nvSpPr>
          <p:cNvPr id="127" name="矩形 126"/>
          <p:cNvSpPr/>
          <p:nvPr/>
        </p:nvSpPr>
        <p:spPr>
          <a:xfrm>
            <a:off x="5436096" y="1897087"/>
            <a:ext cx="576064" cy="216024"/>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任务 </a:t>
            </a:r>
            <a:endParaRPr lang="zh-CN" altLang="en-US" sz="1000"/>
          </a:p>
        </p:txBody>
      </p:sp>
      <p:sp>
        <p:nvSpPr>
          <p:cNvPr id="128" name="矩形 127"/>
          <p:cNvSpPr/>
          <p:nvPr/>
        </p:nvSpPr>
        <p:spPr>
          <a:xfrm>
            <a:off x="4716016" y="1032991"/>
            <a:ext cx="720080" cy="216024"/>
          </a:xfrm>
          <a:prstGeom prst="rect">
            <a:avLst/>
          </a:prstGeom>
          <a:solidFill>
            <a:schemeClr val="accent5">
              <a:lumMod val="60000"/>
              <a:lumOff val="4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应用</a:t>
            </a:r>
            <a:endParaRPr lang="zh-CN" altLang="en-US" sz="1000"/>
          </a:p>
        </p:txBody>
      </p:sp>
      <p:sp>
        <p:nvSpPr>
          <p:cNvPr id="131" name="矩形 130"/>
          <p:cNvSpPr/>
          <p:nvPr/>
        </p:nvSpPr>
        <p:spPr>
          <a:xfrm>
            <a:off x="1763688" y="600943"/>
            <a:ext cx="1008112" cy="288032"/>
          </a:xfrm>
          <a:prstGeom prst="rect">
            <a:avLst/>
          </a:prstGeom>
          <a:solidFill>
            <a:schemeClr val="accent4">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文件服务器</a:t>
            </a:r>
            <a:endParaRPr lang="zh-CN" altLang="en-US" sz="1200"/>
          </a:p>
        </p:txBody>
      </p:sp>
      <p:sp>
        <p:nvSpPr>
          <p:cNvPr id="134" name="圆柱形 133"/>
          <p:cNvSpPr/>
          <p:nvPr/>
        </p:nvSpPr>
        <p:spPr>
          <a:xfrm>
            <a:off x="611560" y="4417367"/>
            <a:ext cx="504056" cy="576064"/>
          </a:xfrm>
          <a:prstGeom prst="can">
            <a:avLst/>
          </a:prstGeom>
          <a:solidFill>
            <a:schemeClr val="accent3">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数据</a:t>
            </a:r>
            <a:endParaRPr lang="zh-CN" altLang="en-US" sz="1200"/>
          </a:p>
        </p:txBody>
      </p:sp>
      <p:sp>
        <p:nvSpPr>
          <p:cNvPr id="137" name="圆柱形 136"/>
          <p:cNvSpPr/>
          <p:nvPr/>
        </p:nvSpPr>
        <p:spPr>
          <a:xfrm>
            <a:off x="3059832" y="3265239"/>
            <a:ext cx="504056" cy="504056"/>
          </a:xfrm>
          <a:prstGeom prst="can">
            <a:avLst>
              <a:gd name="adj" fmla="val 29838"/>
            </a:avLst>
          </a:prstGeom>
          <a:solidFill>
            <a:schemeClr val="accent3">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数据</a:t>
            </a:r>
            <a:endParaRPr lang="zh-CN" altLang="en-US" sz="1200"/>
          </a:p>
        </p:txBody>
      </p:sp>
      <p:sp>
        <p:nvSpPr>
          <p:cNvPr id="138" name="圆柱形 137"/>
          <p:cNvSpPr/>
          <p:nvPr/>
        </p:nvSpPr>
        <p:spPr>
          <a:xfrm>
            <a:off x="3491880" y="1032991"/>
            <a:ext cx="648072" cy="288032"/>
          </a:xfrm>
          <a:prstGeom prst="can">
            <a:avLst>
              <a:gd name="adj" fmla="val 29838"/>
            </a:avLst>
          </a:prstGeom>
          <a:solidFill>
            <a:schemeClr val="accent3">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数据</a:t>
            </a:r>
            <a:endParaRPr lang="zh-CN" altLang="en-US" sz="1200"/>
          </a:p>
        </p:txBody>
      </p:sp>
      <p:sp>
        <p:nvSpPr>
          <p:cNvPr id="140" name="圆柱形 139"/>
          <p:cNvSpPr/>
          <p:nvPr/>
        </p:nvSpPr>
        <p:spPr>
          <a:xfrm>
            <a:off x="4644008" y="6145559"/>
            <a:ext cx="504056" cy="360040"/>
          </a:xfrm>
          <a:prstGeom prst="can">
            <a:avLst>
              <a:gd name="adj" fmla="val 29838"/>
            </a:avLst>
          </a:prstGeom>
          <a:solidFill>
            <a:schemeClr val="accent3">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数据</a:t>
            </a:r>
            <a:endParaRPr lang="zh-CN" altLang="en-US" sz="1200"/>
          </a:p>
        </p:txBody>
      </p:sp>
      <p:sp>
        <p:nvSpPr>
          <p:cNvPr id="144" name="圆柱形 143"/>
          <p:cNvSpPr/>
          <p:nvPr/>
        </p:nvSpPr>
        <p:spPr>
          <a:xfrm>
            <a:off x="2195736" y="5281463"/>
            <a:ext cx="504056" cy="288032"/>
          </a:xfrm>
          <a:prstGeom prst="can">
            <a:avLst>
              <a:gd name="adj" fmla="val 29838"/>
            </a:avLst>
          </a:prstGeom>
          <a:solidFill>
            <a:schemeClr val="accent3">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数据</a:t>
            </a:r>
            <a:endParaRPr lang="zh-CN" altLang="en-US" sz="1200"/>
          </a:p>
        </p:txBody>
      </p:sp>
      <p:sp>
        <p:nvSpPr>
          <p:cNvPr id="145" name="下箭头 144"/>
          <p:cNvSpPr/>
          <p:nvPr/>
        </p:nvSpPr>
        <p:spPr>
          <a:xfrm flipV="1">
            <a:off x="2843808" y="5785519"/>
            <a:ext cx="72008" cy="504056"/>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7" name="TextBox 146"/>
          <p:cNvSpPr txBox="1"/>
          <p:nvPr/>
        </p:nvSpPr>
        <p:spPr>
          <a:xfrm>
            <a:off x="2843808" y="5929535"/>
            <a:ext cx="1129348" cy="276999"/>
          </a:xfrm>
          <a:prstGeom prst="rect">
            <a:avLst/>
          </a:prstGeom>
          <a:noFill/>
        </p:spPr>
        <p:txBody>
          <a:bodyPr wrap="none" rtlCol="0">
            <a:spAutoFit/>
          </a:bodyPr>
          <a:lstStyle/>
          <a:p>
            <a:r>
              <a:rPr lang="en-US" altLang="zh-CN" sz="1200" smtClean="0"/>
              <a:t>HTTP</a:t>
            </a:r>
            <a:r>
              <a:rPr lang="zh-CN" altLang="en-US" sz="1200" smtClean="0"/>
              <a:t>数据上报</a:t>
            </a:r>
            <a:endParaRPr lang="zh-CN" altLang="en-US" sz="1200"/>
          </a:p>
        </p:txBody>
      </p:sp>
      <p:sp>
        <p:nvSpPr>
          <p:cNvPr id="150" name="下箭头 149"/>
          <p:cNvSpPr/>
          <p:nvPr/>
        </p:nvSpPr>
        <p:spPr>
          <a:xfrm rot="16200000" flipH="1" flipV="1">
            <a:off x="2987824" y="2977207"/>
            <a:ext cx="144016" cy="3744416"/>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3" name="下箭头 152"/>
          <p:cNvSpPr/>
          <p:nvPr/>
        </p:nvSpPr>
        <p:spPr>
          <a:xfrm rot="16200000" flipH="1">
            <a:off x="1907706" y="2852938"/>
            <a:ext cx="144014" cy="1584175"/>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5" name="下箭头 154"/>
          <p:cNvSpPr/>
          <p:nvPr/>
        </p:nvSpPr>
        <p:spPr>
          <a:xfrm rot="16200000" flipH="1" flipV="1">
            <a:off x="1619672" y="4921423"/>
            <a:ext cx="144016" cy="1008112"/>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7" name="下箭头 156"/>
          <p:cNvSpPr/>
          <p:nvPr/>
        </p:nvSpPr>
        <p:spPr>
          <a:xfrm flipV="1">
            <a:off x="4499992" y="1628800"/>
            <a:ext cx="144016" cy="1656184"/>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 name="圆柱形 159"/>
          <p:cNvSpPr/>
          <p:nvPr/>
        </p:nvSpPr>
        <p:spPr>
          <a:xfrm>
            <a:off x="5652120" y="3337247"/>
            <a:ext cx="504056" cy="432048"/>
          </a:xfrm>
          <a:prstGeom prst="can">
            <a:avLst>
              <a:gd name="adj" fmla="val 29838"/>
            </a:avLst>
          </a:prstGeom>
          <a:solidFill>
            <a:schemeClr val="accent3">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数据</a:t>
            </a:r>
            <a:endParaRPr lang="zh-CN" altLang="en-US" sz="1200"/>
          </a:p>
        </p:txBody>
      </p:sp>
      <p:sp>
        <p:nvSpPr>
          <p:cNvPr id="161" name="下箭头 160"/>
          <p:cNvSpPr/>
          <p:nvPr/>
        </p:nvSpPr>
        <p:spPr>
          <a:xfrm rot="16200000" flipH="1">
            <a:off x="4535996" y="2600908"/>
            <a:ext cx="144016" cy="2088232"/>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下箭头 163"/>
          <p:cNvSpPr/>
          <p:nvPr/>
        </p:nvSpPr>
        <p:spPr>
          <a:xfrm rot="16200000" flipH="1" flipV="1">
            <a:off x="2267744" y="96887"/>
            <a:ext cx="144016" cy="2304256"/>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3" name="直接连接符 172"/>
          <p:cNvCxnSpPr/>
          <p:nvPr/>
        </p:nvCxnSpPr>
        <p:spPr>
          <a:xfrm>
            <a:off x="6948264" y="1124744"/>
            <a:ext cx="0" cy="5164831"/>
          </a:xfrm>
          <a:prstGeom prst="line">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p:nvPr/>
        </p:nvCxnSpPr>
        <p:spPr>
          <a:xfrm flipH="1">
            <a:off x="6012160" y="6289575"/>
            <a:ext cx="93610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p:nvPr/>
        </p:nvCxnSpPr>
        <p:spPr>
          <a:xfrm flipH="1">
            <a:off x="3635896" y="5353471"/>
            <a:ext cx="331236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1" name="直接箭头连接符 190"/>
          <p:cNvCxnSpPr/>
          <p:nvPr/>
        </p:nvCxnSpPr>
        <p:spPr>
          <a:xfrm flipH="1">
            <a:off x="3851920" y="4201343"/>
            <a:ext cx="309634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4" name="直接箭头连接符 193"/>
          <p:cNvCxnSpPr/>
          <p:nvPr/>
        </p:nvCxnSpPr>
        <p:spPr>
          <a:xfrm flipH="1">
            <a:off x="4067944" y="2473151"/>
            <a:ext cx="288032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6" name="直接箭头连接符 195"/>
          <p:cNvCxnSpPr/>
          <p:nvPr/>
        </p:nvCxnSpPr>
        <p:spPr>
          <a:xfrm flipH="1">
            <a:off x="6012160" y="1969095"/>
            <a:ext cx="93610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7" name="直接箭头连接符 206"/>
          <p:cNvCxnSpPr/>
          <p:nvPr/>
        </p:nvCxnSpPr>
        <p:spPr>
          <a:xfrm flipH="1">
            <a:off x="6948264" y="4921423"/>
            <a:ext cx="136815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7380312" y="2041103"/>
            <a:ext cx="0" cy="4320480"/>
          </a:xfrm>
          <a:prstGeom prst="line">
            <a:avLst/>
          </a:prstGeom>
          <a:ln w="15875">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19" name="直接箭头连接符 218"/>
          <p:cNvCxnSpPr/>
          <p:nvPr/>
        </p:nvCxnSpPr>
        <p:spPr>
          <a:xfrm>
            <a:off x="6012160" y="6381328"/>
            <a:ext cx="1368152" cy="0"/>
          </a:xfrm>
          <a:prstGeom prst="straightConnector1">
            <a:avLst/>
          </a:prstGeom>
          <a:ln w="158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直接箭头连接符 220"/>
          <p:cNvCxnSpPr/>
          <p:nvPr/>
        </p:nvCxnSpPr>
        <p:spPr>
          <a:xfrm flipH="1">
            <a:off x="3635896" y="5425479"/>
            <a:ext cx="3744416" cy="0"/>
          </a:xfrm>
          <a:prstGeom prst="straightConnector1">
            <a:avLst/>
          </a:prstGeom>
          <a:ln w="158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5" name="直接箭头连接符 224"/>
          <p:cNvCxnSpPr/>
          <p:nvPr/>
        </p:nvCxnSpPr>
        <p:spPr>
          <a:xfrm flipH="1">
            <a:off x="3851920" y="4273351"/>
            <a:ext cx="3528392" cy="0"/>
          </a:xfrm>
          <a:prstGeom prst="straightConnector1">
            <a:avLst/>
          </a:prstGeom>
          <a:ln w="158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30" name="直接箭头连接符 229"/>
          <p:cNvCxnSpPr/>
          <p:nvPr/>
        </p:nvCxnSpPr>
        <p:spPr>
          <a:xfrm flipH="1" flipV="1">
            <a:off x="4067944" y="2564904"/>
            <a:ext cx="4176464" cy="29618"/>
          </a:xfrm>
          <a:prstGeom prst="straightConnector1">
            <a:avLst/>
          </a:prstGeom>
          <a:ln w="15875">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31" name="直接箭头连接符 230"/>
          <p:cNvCxnSpPr/>
          <p:nvPr/>
        </p:nvCxnSpPr>
        <p:spPr>
          <a:xfrm flipH="1">
            <a:off x="6012160" y="2041103"/>
            <a:ext cx="1368152" cy="0"/>
          </a:xfrm>
          <a:prstGeom prst="straightConnector1">
            <a:avLst/>
          </a:prstGeom>
          <a:ln w="158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7" name="直接箭头连接符 246"/>
          <p:cNvCxnSpPr/>
          <p:nvPr/>
        </p:nvCxnSpPr>
        <p:spPr>
          <a:xfrm flipV="1">
            <a:off x="5796136" y="5209455"/>
            <a:ext cx="0" cy="1008112"/>
          </a:xfrm>
          <a:prstGeom prst="straightConnector1">
            <a:avLst/>
          </a:prstGeom>
          <a:ln w="12700">
            <a:solidFill>
              <a:srgbClr val="3333FF"/>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58" name="直接箭头连接符 257"/>
          <p:cNvCxnSpPr/>
          <p:nvPr/>
        </p:nvCxnSpPr>
        <p:spPr>
          <a:xfrm flipH="1">
            <a:off x="4932040" y="4993431"/>
            <a:ext cx="504056" cy="0"/>
          </a:xfrm>
          <a:prstGeom prst="straightConnector1">
            <a:avLst/>
          </a:prstGeom>
          <a:ln>
            <a:solidFill>
              <a:srgbClr val="3333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24" idx="0"/>
          </p:cNvCxnSpPr>
          <p:nvPr/>
        </p:nvCxnSpPr>
        <p:spPr>
          <a:xfrm flipV="1">
            <a:off x="3347864" y="4993431"/>
            <a:ext cx="0" cy="288032"/>
          </a:xfrm>
          <a:prstGeom prst="line">
            <a:avLst/>
          </a:prstGeom>
          <a:ln w="12700">
            <a:solidFill>
              <a:srgbClr val="3333FF"/>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a:off x="1619672" y="4993431"/>
            <a:ext cx="1728192" cy="0"/>
          </a:xfrm>
          <a:prstGeom prst="line">
            <a:avLst/>
          </a:prstGeom>
          <a:ln w="12700">
            <a:solidFill>
              <a:srgbClr val="3333FF"/>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66" name="直接箭头连接符 265"/>
          <p:cNvCxnSpPr/>
          <p:nvPr/>
        </p:nvCxnSpPr>
        <p:spPr>
          <a:xfrm>
            <a:off x="1619672" y="4993431"/>
            <a:ext cx="0" cy="432048"/>
          </a:xfrm>
          <a:prstGeom prst="straightConnector1">
            <a:avLst/>
          </a:prstGeom>
          <a:ln w="12700">
            <a:solidFill>
              <a:srgbClr val="3333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a:off x="1979712" y="4201343"/>
            <a:ext cx="1296144" cy="0"/>
          </a:xfrm>
          <a:prstGeom prst="line">
            <a:avLst/>
          </a:prstGeom>
          <a:ln w="12700">
            <a:solidFill>
              <a:srgbClr val="3333FF"/>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77" name="直接箭头连接符 276"/>
          <p:cNvCxnSpPr/>
          <p:nvPr/>
        </p:nvCxnSpPr>
        <p:spPr>
          <a:xfrm flipV="1">
            <a:off x="1979712" y="3717032"/>
            <a:ext cx="0" cy="484312"/>
          </a:xfrm>
          <a:prstGeom prst="straightConnector1">
            <a:avLst/>
          </a:prstGeom>
          <a:ln w="12700">
            <a:solidFill>
              <a:srgbClr val="3333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直接箭头连接符 283"/>
          <p:cNvCxnSpPr/>
          <p:nvPr/>
        </p:nvCxnSpPr>
        <p:spPr>
          <a:xfrm flipH="1">
            <a:off x="4572000" y="1969095"/>
            <a:ext cx="864096" cy="0"/>
          </a:xfrm>
          <a:prstGeom prst="straightConnector1">
            <a:avLst/>
          </a:prstGeom>
          <a:ln w="12700">
            <a:solidFill>
              <a:srgbClr val="3333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93" name="直接连接符 292"/>
          <p:cNvCxnSpPr>
            <a:stCxn id="128" idx="0"/>
          </p:cNvCxnSpPr>
          <p:nvPr/>
        </p:nvCxnSpPr>
        <p:spPr>
          <a:xfrm flipV="1">
            <a:off x="5076056" y="744959"/>
            <a:ext cx="0" cy="288032"/>
          </a:xfrm>
          <a:prstGeom prst="line">
            <a:avLst/>
          </a:prstGeom>
          <a:ln w="12700">
            <a:solidFill>
              <a:srgbClr val="3333FF"/>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95" name="直接箭头连接符 294"/>
          <p:cNvCxnSpPr>
            <a:stCxn id="131" idx="2"/>
          </p:cNvCxnSpPr>
          <p:nvPr/>
        </p:nvCxnSpPr>
        <p:spPr>
          <a:xfrm>
            <a:off x="2267744" y="888975"/>
            <a:ext cx="0" cy="288032"/>
          </a:xfrm>
          <a:prstGeom prst="straightConnector1">
            <a:avLst/>
          </a:prstGeom>
          <a:ln w="12700">
            <a:solidFill>
              <a:srgbClr val="3333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97" name="直接箭头连接符 296"/>
          <p:cNvCxnSpPr>
            <a:endCxn id="131" idx="3"/>
          </p:cNvCxnSpPr>
          <p:nvPr/>
        </p:nvCxnSpPr>
        <p:spPr>
          <a:xfrm flipH="1">
            <a:off x="2771800" y="744959"/>
            <a:ext cx="2304256" cy="0"/>
          </a:xfrm>
          <a:prstGeom prst="straightConnector1">
            <a:avLst/>
          </a:prstGeom>
          <a:ln w="12700">
            <a:solidFill>
              <a:srgbClr val="3333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09" name="直接箭头连接符 308"/>
          <p:cNvCxnSpPr/>
          <p:nvPr/>
        </p:nvCxnSpPr>
        <p:spPr>
          <a:xfrm>
            <a:off x="3923928" y="2636912"/>
            <a:ext cx="0" cy="936104"/>
          </a:xfrm>
          <a:prstGeom prst="straightConnector1">
            <a:avLst/>
          </a:prstGeom>
          <a:ln w="12700">
            <a:solidFill>
              <a:srgbClr val="3333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3" name="TextBox 312"/>
          <p:cNvSpPr txBox="1"/>
          <p:nvPr/>
        </p:nvSpPr>
        <p:spPr>
          <a:xfrm>
            <a:off x="7308304" y="1772816"/>
            <a:ext cx="1008112" cy="307777"/>
          </a:xfrm>
          <a:prstGeom prst="rect">
            <a:avLst/>
          </a:prstGeom>
          <a:noFill/>
        </p:spPr>
        <p:txBody>
          <a:bodyPr wrap="square" rtlCol="0">
            <a:spAutoFit/>
          </a:bodyPr>
          <a:lstStyle/>
          <a:p>
            <a:r>
              <a:rPr lang="zh-CN" altLang="en-US" sz="1400" smtClean="0"/>
              <a:t>调度控制</a:t>
            </a:r>
            <a:endParaRPr lang="zh-CN" altLang="en-US" sz="1400"/>
          </a:p>
        </p:txBody>
      </p:sp>
      <p:sp>
        <p:nvSpPr>
          <p:cNvPr id="314" name="TextBox 313"/>
          <p:cNvSpPr txBox="1"/>
          <p:nvPr/>
        </p:nvSpPr>
        <p:spPr>
          <a:xfrm>
            <a:off x="7452320" y="4633391"/>
            <a:ext cx="720080" cy="307777"/>
          </a:xfrm>
          <a:prstGeom prst="rect">
            <a:avLst/>
          </a:prstGeom>
          <a:noFill/>
        </p:spPr>
        <p:txBody>
          <a:bodyPr wrap="square" rtlCol="0">
            <a:spAutoFit/>
          </a:bodyPr>
          <a:lstStyle/>
          <a:p>
            <a:r>
              <a:rPr lang="zh-CN" altLang="en-US" sz="1400" smtClean="0"/>
              <a:t>部署到</a:t>
            </a:r>
            <a:endParaRPr lang="zh-CN" altLang="en-US" sz="1400"/>
          </a:p>
        </p:txBody>
      </p:sp>
      <p:sp>
        <p:nvSpPr>
          <p:cNvPr id="113" name="矩形 112"/>
          <p:cNvSpPr/>
          <p:nvPr/>
        </p:nvSpPr>
        <p:spPr>
          <a:xfrm>
            <a:off x="8244408" y="4365104"/>
            <a:ext cx="648072" cy="1080120"/>
          </a:xfrm>
          <a:prstGeom prst="rect">
            <a:avLst/>
          </a:prstGeom>
          <a:solidFill>
            <a:srgbClr val="FFFF00"/>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任务</a:t>
            </a:r>
            <a:r>
              <a:rPr lang="en-US" altLang="zh-CN" sz="1200" smtClean="0"/>
              <a:t>/</a:t>
            </a:r>
            <a:r>
              <a:rPr lang="zh-CN" altLang="en-US" sz="1200" smtClean="0"/>
              <a:t>文件部署系统</a:t>
            </a:r>
            <a:endParaRPr lang="zh-CN" altLang="en-US" sz="1200"/>
          </a:p>
        </p:txBody>
      </p:sp>
      <p:sp>
        <p:nvSpPr>
          <p:cNvPr id="114" name="矩形 113"/>
          <p:cNvSpPr/>
          <p:nvPr/>
        </p:nvSpPr>
        <p:spPr>
          <a:xfrm>
            <a:off x="8244408" y="1916832"/>
            <a:ext cx="648072" cy="1171873"/>
          </a:xfrm>
          <a:prstGeom prst="rect">
            <a:avLst/>
          </a:prstGeom>
          <a:solidFill>
            <a:schemeClr val="accent4">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任务调度系统</a:t>
            </a:r>
            <a:endParaRPr lang="zh-CN" altLang="en-US" sz="1200"/>
          </a:p>
        </p:txBody>
      </p:sp>
      <p:sp>
        <p:nvSpPr>
          <p:cNvPr id="317" name="TextBox 316"/>
          <p:cNvSpPr txBox="1"/>
          <p:nvPr/>
        </p:nvSpPr>
        <p:spPr>
          <a:xfrm>
            <a:off x="3491880" y="528935"/>
            <a:ext cx="492443" cy="276999"/>
          </a:xfrm>
          <a:prstGeom prst="rect">
            <a:avLst/>
          </a:prstGeom>
          <a:noFill/>
        </p:spPr>
        <p:txBody>
          <a:bodyPr wrap="none" rtlCol="0">
            <a:spAutoFit/>
          </a:bodyPr>
          <a:lstStyle/>
          <a:p>
            <a:r>
              <a:rPr lang="zh-CN" altLang="en-US" sz="1200" smtClean="0"/>
              <a:t>经由</a:t>
            </a:r>
            <a:endParaRPr lang="zh-CN" altLang="en-US" sz="1200"/>
          </a:p>
        </p:txBody>
      </p:sp>
      <p:sp>
        <p:nvSpPr>
          <p:cNvPr id="318" name="TextBox 317"/>
          <p:cNvSpPr txBox="1"/>
          <p:nvPr/>
        </p:nvSpPr>
        <p:spPr>
          <a:xfrm>
            <a:off x="2267744" y="888975"/>
            <a:ext cx="492443" cy="276999"/>
          </a:xfrm>
          <a:prstGeom prst="rect">
            <a:avLst/>
          </a:prstGeom>
          <a:noFill/>
        </p:spPr>
        <p:txBody>
          <a:bodyPr wrap="none" rtlCol="0">
            <a:spAutoFit/>
          </a:bodyPr>
          <a:lstStyle/>
          <a:p>
            <a:r>
              <a:rPr lang="zh-CN" altLang="en-US" sz="1200" smtClean="0"/>
              <a:t>控制</a:t>
            </a:r>
            <a:endParaRPr lang="zh-CN" altLang="en-US" sz="1200"/>
          </a:p>
        </p:txBody>
      </p:sp>
      <p:sp>
        <p:nvSpPr>
          <p:cNvPr id="319" name="TextBox 318"/>
          <p:cNvSpPr txBox="1"/>
          <p:nvPr/>
        </p:nvSpPr>
        <p:spPr>
          <a:xfrm>
            <a:off x="3851920" y="2924944"/>
            <a:ext cx="492443" cy="276999"/>
          </a:xfrm>
          <a:prstGeom prst="rect">
            <a:avLst/>
          </a:prstGeom>
          <a:noFill/>
        </p:spPr>
        <p:txBody>
          <a:bodyPr wrap="none" rtlCol="0">
            <a:spAutoFit/>
          </a:bodyPr>
          <a:lstStyle/>
          <a:p>
            <a:r>
              <a:rPr lang="zh-CN" altLang="en-US" sz="1200" smtClean="0"/>
              <a:t>控制</a:t>
            </a:r>
            <a:endParaRPr lang="zh-CN" altLang="en-US" sz="1200"/>
          </a:p>
        </p:txBody>
      </p:sp>
      <p:sp>
        <p:nvSpPr>
          <p:cNvPr id="320" name="TextBox 319"/>
          <p:cNvSpPr txBox="1"/>
          <p:nvPr/>
        </p:nvSpPr>
        <p:spPr>
          <a:xfrm>
            <a:off x="1979712" y="3861048"/>
            <a:ext cx="492443" cy="276999"/>
          </a:xfrm>
          <a:prstGeom prst="rect">
            <a:avLst/>
          </a:prstGeom>
          <a:noFill/>
        </p:spPr>
        <p:txBody>
          <a:bodyPr wrap="none" rtlCol="0">
            <a:spAutoFit/>
          </a:bodyPr>
          <a:lstStyle/>
          <a:p>
            <a:r>
              <a:rPr lang="zh-CN" altLang="en-US" sz="1200" smtClean="0"/>
              <a:t>控制</a:t>
            </a:r>
            <a:endParaRPr lang="zh-CN" altLang="en-US" sz="1200"/>
          </a:p>
        </p:txBody>
      </p:sp>
      <p:sp>
        <p:nvSpPr>
          <p:cNvPr id="321" name="TextBox 320"/>
          <p:cNvSpPr txBox="1"/>
          <p:nvPr/>
        </p:nvSpPr>
        <p:spPr>
          <a:xfrm>
            <a:off x="1619672" y="4993431"/>
            <a:ext cx="492443" cy="276999"/>
          </a:xfrm>
          <a:prstGeom prst="rect">
            <a:avLst/>
          </a:prstGeom>
          <a:noFill/>
        </p:spPr>
        <p:txBody>
          <a:bodyPr wrap="none" rtlCol="0">
            <a:spAutoFit/>
          </a:bodyPr>
          <a:lstStyle/>
          <a:p>
            <a:r>
              <a:rPr lang="zh-CN" altLang="en-US" sz="1200" smtClean="0"/>
              <a:t>控制</a:t>
            </a:r>
            <a:endParaRPr lang="zh-CN" altLang="en-US" sz="1200"/>
          </a:p>
        </p:txBody>
      </p:sp>
      <p:sp>
        <p:nvSpPr>
          <p:cNvPr id="322" name="TextBox 321"/>
          <p:cNvSpPr txBox="1"/>
          <p:nvPr/>
        </p:nvSpPr>
        <p:spPr>
          <a:xfrm>
            <a:off x="4932040" y="4725144"/>
            <a:ext cx="492443" cy="276999"/>
          </a:xfrm>
          <a:prstGeom prst="rect">
            <a:avLst/>
          </a:prstGeom>
          <a:noFill/>
        </p:spPr>
        <p:txBody>
          <a:bodyPr wrap="none" rtlCol="0">
            <a:spAutoFit/>
          </a:bodyPr>
          <a:lstStyle/>
          <a:p>
            <a:r>
              <a:rPr lang="zh-CN" altLang="en-US" sz="1200" smtClean="0"/>
              <a:t>控制</a:t>
            </a:r>
            <a:endParaRPr lang="zh-CN" altLang="en-US" sz="1200"/>
          </a:p>
        </p:txBody>
      </p:sp>
      <p:sp>
        <p:nvSpPr>
          <p:cNvPr id="323" name="TextBox 322"/>
          <p:cNvSpPr txBox="1"/>
          <p:nvPr/>
        </p:nvSpPr>
        <p:spPr>
          <a:xfrm>
            <a:off x="4572000" y="1681063"/>
            <a:ext cx="492443" cy="276999"/>
          </a:xfrm>
          <a:prstGeom prst="rect">
            <a:avLst/>
          </a:prstGeom>
          <a:noFill/>
        </p:spPr>
        <p:txBody>
          <a:bodyPr wrap="none" rtlCol="0">
            <a:spAutoFit/>
          </a:bodyPr>
          <a:lstStyle/>
          <a:p>
            <a:r>
              <a:rPr lang="zh-CN" altLang="en-US" sz="1200" smtClean="0"/>
              <a:t>控制</a:t>
            </a:r>
            <a:endParaRPr lang="zh-CN" altLang="en-US" sz="1200"/>
          </a:p>
        </p:txBody>
      </p:sp>
      <p:sp>
        <p:nvSpPr>
          <p:cNvPr id="324" name="TextBox 323"/>
          <p:cNvSpPr txBox="1"/>
          <p:nvPr/>
        </p:nvSpPr>
        <p:spPr>
          <a:xfrm>
            <a:off x="5724128" y="5497487"/>
            <a:ext cx="492443" cy="276999"/>
          </a:xfrm>
          <a:prstGeom prst="rect">
            <a:avLst/>
          </a:prstGeom>
          <a:noFill/>
        </p:spPr>
        <p:txBody>
          <a:bodyPr wrap="none" rtlCol="0">
            <a:spAutoFit/>
          </a:bodyPr>
          <a:lstStyle/>
          <a:p>
            <a:r>
              <a:rPr lang="zh-CN" altLang="en-US" sz="1200" smtClean="0"/>
              <a:t>经由</a:t>
            </a:r>
            <a:endParaRPr lang="zh-CN" altLang="en-US" sz="1200"/>
          </a:p>
        </p:txBody>
      </p:sp>
      <p:sp>
        <p:nvSpPr>
          <p:cNvPr id="325" name="下箭头 324"/>
          <p:cNvSpPr/>
          <p:nvPr/>
        </p:nvSpPr>
        <p:spPr>
          <a:xfrm rot="16200000" flipH="1">
            <a:off x="503548" y="5985284"/>
            <a:ext cx="144016" cy="360040"/>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6" name="直接箭头连接符 325"/>
          <p:cNvCxnSpPr/>
          <p:nvPr/>
        </p:nvCxnSpPr>
        <p:spPr>
          <a:xfrm>
            <a:off x="395536" y="6577607"/>
            <a:ext cx="288032" cy="0"/>
          </a:xfrm>
          <a:prstGeom prst="straightConnector1">
            <a:avLst/>
          </a:prstGeom>
          <a:ln w="12700">
            <a:solidFill>
              <a:srgbClr val="3333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直接箭头连接符 328"/>
          <p:cNvCxnSpPr/>
          <p:nvPr/>
        </p:nvCxnSpPr>
        <p:spPr>
          <a:xfrm>
            <a:off x="395536" y="6721623"/>
            <a:ext cx="288032" cy="0"/>
          </a:xfrm>
          <a:prstGeom prst="straightConnector1">
            <a:avLst/>
          </a:prstGeom>
          <a:ln w="158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0" name="TextBox 329"/>
          <p:cNvSpPr txBox="1"/>
          <p:nvPr/>
        </p:nvSpPr>
        <p:spPr>
          <a:xfrm>
            <a:off x="827584" y="6021288"/>
            <a:ext cx="1082348" cy="307777"/>
          </a:xfrm>
          <a:prstGeom prst="rect">
            <a:avLst/>
          </a:prstGeom>
          <a:noFill/>
        </p:spPr>
        <p:txBody>
          <a:bodyPr wrap="none" rtlCol="0">
            <a:spAutoFit/>
          </a:bodyPr>
          <a:lstStyle/>
          <a:p>
            <a:r>
              <a:rPr lang="zh-CN" altLang="en-US" sz="1400" smtClean="0"/>
              <a:t>正向数据流</a:t>
            </a:r>
            <a:endParaRPr lang="zh-CN" altLang="en-US" sz="1400"/>
          </a:p>
        </p:txBody>
      </p:sp>
      <p:sp>
        <p:nvSpPr>
          <p:cNvPr id="331" name="TextBox 330"/>
          <p:cNvSpPr txBox="1"/>
          <p:nvPr/>
        </p:nvSpPr>
        <p:spPr>
          <a:xfrm>
            <a:off x="827584" y="6505599"/>
            <a:ext cx="723275" cy="307777"/>
          </a:xfrm>
          <a:prstGeom prst="rect">
            <a:avLst/>
          </a:prstGeom>
          <a:noFill/>
        </p:spPr>
        <p:txBody>
          <a:bodyPr wrap="none" rtlCol="0">
            <a:spAutoFit/>
          </a:bodyPr>
          <a:lstStyle/>
          <a:p>
            <a:r>
              <a:rPr lang="zh-CN" altLang="en-US" sz="1400" smtClean="0"/>
              <a:t>控制流</a:t>
            </a:r>
            <a:endParaRPr lang="zh-CN" altLang="en-US" sz="1400"/>
          </a:p>
        </p:txBody>
      </p:sp>
      <p:grpSp>
        <p:nvGrpSpPr>
          <p:cNvPr id="351" name="组合 350"/>
          <p:cNvGrpSpPr/>
          <p:nvPr/>
        </p:nvGrpSpPr>
        <p:grpSpPr>
          <a:xfrm>
            <a:off x="3419872" y="4921423"/>
            <a:ext cx="301686" cy="369332"/>
            <a:chOff x="7160021" y="453153"/>
            <a:chExt cx="301686" cy="369332"/>
          </a:xfrm>
        </p:grpSpPr>
        <p:sp>
          <p:nvSpPr>
            <p:cNvPr id="352" name="十二边形 351"/>
            <p:cNvSpPr/>
            <p:nvPr/>
          </p:nvSpPr>
          <p:spPr>
            <a:xfrm>
              <a:off x="7166848" y="493803"/>
              <a:ext cx="288032" cy="288032"/>
            </a:xfrm>
            <a:prstGeom prst="dodecagon">
              <a:avLst/>
            </a:prstGeom>
            <a:solidFill>
              <a:schemeClr val="accent6">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3" name="TextBox 352"/>
            <p:cNvSpPr txBox="1"/>
            <p:nvPr/>
          </p:nvSpPr>
          <p:spPr>
            <a:xfrm>
              <a:off x="7160021" y="453153"/>
              <a:ext cx="301686" cy="369332"/>
            </a:xfrm>
            <a:prstGeom prst="rect">
              <a:avLst/>
            </a:prstGeom>
            <a:noFill/>
          </p:spPr>
          <p:txBody>
            <a:bodyPr wrap="square" rtlCol="0">
              <a:spAutoFit/>
            </a:bodyPr>
            <a:lstStyle/>
            <a:p>
              <a:r>
                <a:rPr lang="en-US" altLang="zh-CN" b="1" smtClean="0"/>
                <a:t>1</a:t>
              </a:r>
              <a:endParaRPr lang="zh-CN" altLang="en-US" b="1"/>
            </a:p>
          </p:txBody>
        </p:sp>
      </p:grpSp>
      <p:grpSp>
        <p:nvGrpSpPr>
          <p:cNvPr id="354" name="组合 353"/>
          <p:cNvGrpSpPr/>
          <p:nvPr/>
        </p:nvGrpSpPr>
        <p:grpSpPr>
          <a:xfrm>
            <a:off x="3419872" y="3841303"/>
            <a:ext cx="301686" cy="369332"/>
            <a:chOff x="7160021" y="453153"/>
            <a:chExt cx="301686" cy="369332"/>
          </a:xfrm>
        </p:grpSpPr>
        <p:sp>
          <p:nvSpPr>
            <p:cNvPr id="355" name="十二边形 354"/>
            <p:cNvSpPr/>
            <p:nvPr/>
          </p:nvSpPr>
          <p:spPr>
            <a:xfrm>
              <a:off x="7166848" y="493803"/>
              <a:ext cx="288032" cy="288032"/>
            </a:xfrm>
            <a:prstGeom prst="dodecagon">
              <a:avLst/>
            </a:prstGeom>
            <a:solidFill>
              <a:schemeClr val="accent6">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6" name="TextBox 355"/>
            <p:cNvSpPr txBox="1"/>
            <p:nvPr/>
          </p:nvSpPr>
          <p:spPr>
            <a:xfrm>
              <a:off x="7160021" y="453153"/>
              <a:ext cx="301686" cy="369332"/>
            </a:xfrm>
            <a:prstGeom prst="rect">
              <a:avLst/>
            </a:prstGeom>
            <a:noFill/>
          </p:spPr>
          <p:txBody>
            <a:bodyPr wrap="square" rtlCol="0">
              <a:spAutoFit/>
            </a:bodyPr>
            <a:lstStyle/>
            <a:p>
              <a:r>
                <a:rPr lang="en-US" altLang="zh-CN" b="1" smtClean="0"/>
                <a:t>2</a:t>
              </a:r>
              <a:endParaRPr lang="zh-CN" altLang="en-US" b="1"/>
            </a:p>
          </p:txBody>
        </p:sp>
      </p:grpSp>
      <p:grpSp>
        <p:nvGrpSpPr>
          <p:cNvPr id="357" name="组合 356"/>
          <p:cNvGrpSpPr/>
          <p:nvPr/>
        </p:nvGrpSpPr>
        <p:grpSpPr>
          <a:xfrm>
            <a:off x="5796136" y="1609055"/>
            <a:ext cx="301686" cy="369332"/>
            <a:chOff x="7160021" y="453153"/>
            <a:chExt cx="301686" cy="369332"/>
          </a:xfrm>
        </p:grpSpPr>
        <p:sp>
          <p:nvSpPr>
            <p:cNvPr id="358" name="十二边形 357"/>
            <p:cNvSpPr/>
            <p:nvPr/>
          </p:nvSpPr>
          <p:spPr>
            <a:xfrm>
              <a:off x="7166848" y="493803"/>
              <a:ext cx="288032" cy="288032"/>
            </a:xfrm>
            <a:prstGeom prst="dodecagon">
              <a:avLst/>
            </a:prstGeom>
            <a:solidFill>
              <a:schemeClr val="accent6">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9" name="TextBox 358"/>
            <p:cNvSpPr txBox="1"/>
            <p:nvPr/>
          </p:nvSpPr>
          <p:spPr>
            <a:xfrm>
              <a:off x="7160021" y="453153"/>
              <a:ext cx="301686" cy="369332"/>
            </a:xfrm>
            <a:prstGeom prst="rect">
              <a:avLst/>
            </a:prstGeom>
            <a:noFill/>
          </p:spPr>
          <p:txBody>
            <a:bodyPr wrap="square" rtlCol="0">
              <a:spAutoFit/>
            </a:bodyPr>
            <a:lstStyle/>
            <a:p>
              <a:r>
                <a:rPr lang="en-US" altLang="zh-CN" b="1" smtClean="0"/>
                <a:t>4</a:t>
              </a:r>
              <a:endParaRPr lang="zh-CN" altLang="en-US" b="1"/>
            </a:p>
          </p:txBody>
        </p:sp>
      </p:grpSp>
      <p:grpSp>
        <p:nvGrpSpPr>
          <p:cNvPr id="360" name="组合 359"/>
          <p:cNvGrpSpPr/>
          <p:nvPr/>
        </p:nvGrpSpPr>
        <p:grpSpPr>
          <a:xfrm>
            <a:off x="3275856" y="2185119"/>
            <a:ext cx="301686" cy="369332"/>
            <a:chOff x="7160021" y="453153"/>
            <a:chExt cx="301686" cy="369332"/>
          </a:xfrm>
        </p:grpSpPr>
        <p:sp>
          <p:nvSpPr>
            <p:cNvPr id="361" name="十二边形 360"/>
            <p:cNvSpPr/>
            <p:nvPr/>
          </p:nvSpPr>
          <p:spPr>
            <a:xfrm>
              <a:off x="7166848" y="493803"/>
              <a:ext cx="288032" cy="288032"/>
            </a:xfrm>
            <a:prstGeom prst="dodecagon">
              <a:avLst/>
            </a:prstGeom>
            <a:solidFill>
              <a:schemeClr val="accent6">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2" name="TextBox 361"/>
            <p:cNvSpPr txBox="1"/>
            <p:nvPr/>
          </p:nvSpPr>
          <p:spPr>
            <a:xfrm>
              <a:off x="7160021" y="453153"/>
              <a:ext cx="301686" cy="369332"/>
            </a:xfrm>
            <a:prstGeom prst="rect">
              <a:avLst/>
            </a:prstGeom>
            <a:noFill/>
          </p:spPr>
          <p:txBody>
            <a:bodyPr wrap="square" rtlCol="0">
              <a:spAutoFit/>
            </a:bodyPr>
            <a:lstStyle/>
            <a:p>
              <a:r>
                <a:rPr lang="en-US" altLang="zh-CN" b="1" smtClean="0"/>
                <a:t>3</a:t>
              </a:r>
              <a:endParaRPr lang="zh-CN" altLang="en-US" b="1"/>
            </a:p>
          </p:txBody>
        </p:sp>
      </p:grpSp>
      <p:grpSp>
        <p:nvGrpSpPr>
          <p:cNvPr id="363" name="组合 362"/>
          <p:cNvGrpSpPr/>
          <p:nvPr/>
        </p:nvGrpSpPr>
        <p:grpSpPr>
          <a:xfrm>
            <a:off x="5220072" y="764704"/>
            <a:ext cx="301686" cy="369332"/>
            <a:chOff x="7160021" y="453153"/>
            <a:chExt cx="301686" cy="369332"/>
          </a:xfrm>
        </p:grpSpPr>
        <p:sp>
          <p:nvSpPr>
            <p:cNvPr id="364" name="十二边形 363"/>
            <p:cNvSpPr/>
            <p:nvPr/>
          </p:nvSpPr>
          <p:spPr>
            <a:xfrm>
              <a:off x="7166848" y="493803"/>
              <a:ext cx="288032" cy="288032"/>
            </a:xfrm>
            <a:prstGeom prst="dodecagon">
              <a:avLst/>
            </a:prstGeom>
            <a:solidFill>
              <a:schemeClr val="accent6">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5" name="TextBox 364"/>
            <p:cNvSpPr txBox="1"/>
            <p:nvPr/>
          </p:nvSpPr>
          <p:spPr>
            <a:xfrm>
              <a:off x="7160021" y="453153"/>
              <a:ext cx="301686" cy="369332"/>
            </a:xfrm>
            <a:prstGeom prst="rect">
              <a:avLst/>
            </a:prstGeom>
            <a:noFill/>
          </p:spPr>
          <p:txBody>
            <a:bodyPr wrap="square" rtlCol="0">
              <a:spAutoFit/>
            </a:bodyPr>
            <a:lstStyle/>
            <a:p>
              <a:r>
                <a:rPr lang="en-US" altLang="zh-CN" b="1" smtClean="0"/>
                <a:t>5</a:t>
              </a:r>
              <a:endParaRPr lang="zh-CN" altLang="en-US" b="1"/>
            </a:p>
          </p:txBody>
        </p:sp>
      </p:grpSp>
      <p:sp>
        <p:nvSpPr>
          <p:cNvPr id="367" name="TextBox 366"/>
          <p:cNvSpPr txBox="1"/>
          <p:nvPr/>
        </p:nvSpPr>
        <p:spPr>
          <a:xfrm>
            <a:off x="7380312" y="528935"/>
            <a:ext cx="1537600" cy="369332"/>
          </a:xfrm>
          <a:prstGeom prst="rect">
            <a:avLst/>
          </a:prstGeom>
          <a:noFill/>
        </p:spPr>
        <p:txBody>
          <a:bodyPr wrap="none" rtlCol="0">
            <a:spAutoFit/>
          </a:bodyPr>
          <a:lstStyle/>
          <a:p>
            <a:r>
              <a:rPr lang="zh-CN" altLang="en-US" b="1" smtClean="0"/>
              <a:t>终端云</a:t>
            </a:r>
            <a:r>
              <a:rPr lang="en-US" altLang="zh-CN" b="1" smtClean="0"/>
              <a:t>BI</a:t>
            </a:r>
            <a:r>
              <a:rPr lang="zh-CN" altLang="en-US" b="1" smtClean="0"/>
              <a:t>系统</a:t>
            </a:r>
            <a:endParaRPr lang="zh-CN" altLang="en-US" b="1"/>
          </a:p>
        </p:txBody>
      </p:sp>
      <p:grpSp>
        <p:nvGrpSpPr>
          <p:cNvPr id="368" name="组合 367"/>
          <p:cNvGrpSpPr/>
          <p:nvPr/>
        </p:nvGrpSpPr>
        <p:grpSpPr>
          <a:xfrm>
            <a:off x="7452320" y="6453336"/>
            <a:ext cx="301686" cy="369332"/>
            <a:chOff x="7160021" y="453153"/>
            <a:chExt cx="301686" cy="369332"/>
          </a:xfrm>
        </p:grpSpPr>
        <p:sp>
          <p:nvSpPr>
            <p:cNvPr id="369" name="十二边形 368"/>
            <p:cNvSpPr/>
            <p:nvPr/>
          </p:nvSpPr>
          <p:spPr>
            <a:xfrm>
              <a:off x="7166848" y="493803"/>
              <a:ext cx="288032" cy="288032"/>
            </a:xfrm>
            <a:prstGeom prst="dodecagon">
              <a:avLst/>
            </a:prstGeom>
            <a:solidFill>
              <a:schemeClr val="accent6">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0" name="TextBox 369"/>
            <p:cNvSpPr txBox="1"/>
            <p:nvPr/>
          </p:nvSpPr>
          <p:spPr>
            <a:xfrm>
              <a:off x="7160021" y="453153"/>
              <a:ext cx="301686" cy="369332"/>
            </a:xfrm>
            <a:prstGeom prst="rect">
              <a:avLst/>
            </a:prstGeom>
            <a:noFill/>
          </p:spPr>
          <p:txBody>
            <a:bodyPr wrap="square" rtlCol="0">
              <a:spAutoFit/>
            </a:bodyPr>
            <a:lstStyle/>
            <a:p>
              <a:r>
                <a:rPr lang="en-US" altLang="zh-CN" b="1" smtClean="0"/>
                <a:t>x</a:t>
              </a:r>
              <a:endParaRPr lang="zh-CN" altLang="en-US" b="1"/>
            </a:p>
          </p:txBody>
        </p:sp>
      </p:grpSp>
      <p:sp>
        <p:nvSpPr>
          <p:cNvPr id="371" name="TextBox 370"/>
          <p:cNvSpPr txBox="1"/>
          <p:nvPr/>
        </p:nvSpPr>
        <p:spPr>
          <a:xfrm>
            <a:off x="7668344" y="6499503"/>
            <a:ext cx="1297150" cy="276999"/>
          </a:xfrm>
          <a:prstGeom prst="rect">
            <a:avLst/>
          </a:prstGeom>
          <a:noFill/>
        </p:spPr>
        <p:txBody>
          <a:bodyPr wrap="none" rtlCol="0">
            <a:spAutoFit/>
          </a:bodyPr>
          <a:lstStyle/>
          <a:p>
            <a:r>
              <a:rPr lang="zh-CN" altLang="en-US" sz="1200" smtClean="0"/>
              <a:t> ：任务执行顺序</a:t>
            </a:r>
            <a:endParaRPr lang="zh-CN" altLang="en-US" sz="1200"/>
          </a:p>
        </p:txBody>
      </p:sp>
      <p:sp>
        <p:nvSpPr>
          <p:cNvPr id="374" name="下箭头 373"/>
          <p:cNvSpPr/>
          <p:nvPr/>
        </p:nvSpPr>
        <p:spPr>
          <a:xfrm rot="16200000" flipH="1" flipV="1">
            <a:off x="1907704" y="2636912"/>
            <a:ext cx="144016" cy="1584176"/>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76" name="直接箭头连接符 375"/>
          <p:cNvCxnSpPr/>
          <p:nvPr/>
        </p:nvCxnSpPr>
        <p:spPr>
          <a:xfrm flipH="1" flipV="1">
            <a:off x="1979712" y="2060848"/>
            <a:ext cx="3456384" cy="16260"/>
          </a:xfrm>
          <a:prstGeom prst="straightConnector1">
            <a:avLst/>
          </a:prstGeom>
          <a:ln w="12700">
            <a:solidFill>
              <a:srgbClr val="3333FF"/>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80" name="直接箭头连接符 379"/>
          <p:cNvCxnSpPr/>
          <p:nvPr/>
        </p:nvCxnSpPr>
        <p:spPr>
          <a:xfrm>
            <a:off x="1979712" y="2060848"/>
            <a:ext cx="0" cy="1368152"/>
          </a:xfrm>
          <a:prstGeom prst="straightConnector1">
            <a:avLst/>
          </a:prstGeom>
          <a:ln w="12700">
            <a:solidFill>
              <a:srgbClr val="3333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1" name="TextBox 380"/>
          <p:cNvSpPr txBox="1"/>
          <p:nvPr/>
        </p:nvSpPr>
        <p:spPr>
          <a:xfrm>
            <a:off x="1979712" y="2924944"/>
            <a:ext cx="492443" cy="276999"/>
          </a:xfrm>
          <a:prstGeom prst="rect">
            <a:avLst/>
          </a:prstGeom>
          <a:noFill/>
        </p:spPr>
        <p:txBody>
          <a:bodyPr wrap="none" rtlCol="0">
            <a:spAutoFit/>
          </a:bodyPr>
          <a:lstStyle/>
          <a:p>
            <a:r>
              <a:rPr lang="zh-CN" altLang="en-US" sz="1200" smtClean="0"/>
              <a:t>控制</a:t>
            </a:r>
            <a:endParaRPr lang="zh-CN" altLang="en-US" sz="1200"/>
          </a:p>
        </p:txBody>
      </p:sp>
      <p:sp>
        <p:nvSpPr>
          <p:cNvPr id="382" name="矩形 381"/>
          <p:cNvSpPr/>
          <p:nvPr/>
        </p:nvSpPr>
        <p:spPr>
          <a:xfrm>
            <a:off x="4860032" y="4869160"/>
            <a:ext cx="72008" cy="1296144"/>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84" name="组合 383"/>
          <p:cNvGrpSpPr/>
          <p:nvPr/>
        </p:nvGrpSpPr>
        <p:grpSpPr>
          <a:xfrm>
            <a:off x="5364088" y="5949280"/>
            <a:ext cx="301686" cy="369332"/>
            <a:chOff x="7160021" y="453153"/>
            <a:chExt cx="301686" cy="369332"/>
          </a:xfrm>
        </p:grpSpPr>
        <p:sp>
          <p:nvSpPr>
            <p:cNvPr id="385" name="十二边形 384"/>
            <p:cNvSpPr/>
            <p:nvPr/>
          </p:nvSpPr>
          <p:spPr>
            <a:xfrm>
              <a:off x="7166848" y="493803"/>
              <a:ext cx="288032" cy="288032"/>
            </a:xfrm>
            <a:prstGeom prst="dodecagon">
              <a:avLst/>
            </a:prstGeom>
            <a:solidFill>
              <a:schemeClr val="accent6">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6" name="TextBox 385"/>
            <p:cNvSpPr txBox="1"/>
            <p:nvPr/>
          </p:nvSpPr>
          <p:spPr>
            <a:xfrm>
              <a:off x="7160021" y="453153"/>
              <a:ext cx="301686" cy="369332"/>
            </a:xfrm>
            <a:prstGeom prst="rect">
              <a:avLst/>
            </a:prstGeom>
            <a:noFill/>
          </p:spPr>
          <p:txBody>
            <a:bodyPr wrap="square" rtlCol="0">
              <a:spAutoFit/>
            </a:bodyPr>
            <a:lstStyle/>
            <a:p>
              <a:r>
                <a:rPr lang="en-US" altLang="zh-CN" b="1" smtClean="0"/>
                <a:t>1</a:t>
              </a:r>
              <a:endParaRPr lang="zh-CN" altLang="en-US" b="1"/>
            </a:p>
          </p:txBody>
        </p:sp>
      </p:grpSp>
      <p:cxnSp>
        <p:nvCxnSpPr>
          <p:cNvPr id="108" name="直接箭头连接符 107"/>
          <p:cNvCxnSpPr/>
          <p:nvPr/>
        </p:nvCxnSpPr>
        <p:spPr>
          <a:xfrm flipH="1">
            <a:off x="5436096" y="1124744"/>
            <a:ext cx="151216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7" name="下箭头 106"/>
          <p:cNvSpPr/>
          <p:nvPr/>
        </p:nvSpPr>
        <p:spPr>
          <a:xfrm rot="16200000" flipH="1">
            <a:off x="503548" y="6201308"/>
            <a:ext cx="144016" cy="360040"/>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108"/>
          <p:cNvSpPr txBox="1"/>
          <p:nvPr/>
        </p:nvSpPr>
        <p:spPr>
          <a:xfrm>
            <a:off x="827584" y="6237312"/>
            <a:ext cx="1082348" cy="307777"/>
          </a:xfrm>
          <a:prstGeom prst="rect">
            <a:avLst/>
          </a:prstGeom>
          <a:noFill/>
        </p:spPr>
        <p:txBody>
          <a:bodyPr wrap="none" rtlCol="0">
            <a:spAutoFit/>
          </a:bodyPr>
          <a:lstStyle/>
          <a:p>
            <a:r>
              <a:rPr lang="zh-CN" altLang="en-US" sz="1400" smtClean="0"/>
              <a:t>反向数据流</a:t>
            </a:r>
            <a:endParaRPr lang="zh-CN" altLang="en-US" sz="1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矩形 138"/>
          <p:cNvSpPr/>
          <p:nvPr/>
        </p:nvSpPr>
        <p:spPr>
          <a:xfrm>
            <a:off x="323528" y="692696"/>
            <a:ext cx="7992888" cy="4464496"/>
          </a:xfrm>
          <a:prstGeom prst="rect">
            <a:avLst/>
          </a:prstGeom>
          <a:solidFill>
            <a:schemeClr val="accent2">
              <a:lumMod val="40000"/>
              <a:lumOff val="60000"/>
              <a:alpha val="18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p>
        </p:txBody>
      </p:sp>
      <p:sp>
        <p:nvSpPr>
          <p:cNvPr id="135" name="矩形 134"/>
          <p:cNvSpPr/>
          <p:nvPr/>
        </p:nvSpPr>
        <p:spPr>
          <a:xfrm>
            <a:off x="467544" y="2060848"/>
            <a:ext cx="504056" cy="2952328"/>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nchorCtr="1"/>
          <a:lstStyle/>
          <a:p>
            <a:pPr algn="ctr"/>
            <a:r>
              <a:rPr lang="en-US" altLang="zh-CN" sz="1200" smtClean="0">
                <a:solidFill>
                  <a:prstClr val="black"/>
                </a:solidFill>
              </a:rPr>
              <a:t>MFS</a:t>
            </a:r>
            <a:r>
              <a:rPr lang="zh-CN" altLang="en-US" sz="1200" smtClean="0">
                <a:solidFill>
                  <a:prstClr val="black"/>
                </a:solidFill>
              </a:rPr>
              <a:t>文件系统</a:t>
            </a:r>
            <a:endParaRPr lang="en-US" altLang="zh-CN" sz="1200" smtClean="0">
              <a:solidFill>
                <a:prstClr val="black"/>
              </a:solidFill>
            </a:endParaRPr>
          </a:p>
          <a:p>
            <a:pPr algn="ctr"/>
            <a:r>
              <a:rPr lang="en-US" altLang="zh-CN" sz="1200" smtClean="0">
                <a:solidFill>
                  <a:prstClr val="black"/>
                </a:solidFill>
              </a:rPr>
              <a:t>/</a:t>
            </a:r>
          </a:p>
          <a:p>
            <a:pPr algn="ctr"/>
            <a:r>
              <a:rPr lang="zh-CN" altLang="en-US" sz="1200" smtClean="0">
                <a:solidFill>
                  <a:prstClr val="black"/>
                </a:solidFill>
              </a:rPr>
              <a:t>华为</a:t>
            </a:r>
            <a:r>
              <a:rPr lang="en-US" altLang="zh-CN" sz="1200" smtClean="0">
                <a:solidFill>
                  <a:prstClr val="black"/>
                </a:solidFill>
              </a:rPr>
              <a:t>S3</a:t>
            </a:r>
            <a:endParaRPr lang="zh-CN" altLang="en-US" sz="1200" smtClean="0">
              <a:solidFill>
                <a:prstClr val="black"/>
              </a:solidFill>
            </a:endParaRPr>
          </a:p>
        </p:txBody>
      </p:sp>
      <p:sp>
        <p:nvSpPr>
          <p:cNvPr id="250" name="TextBox 249"/>
          <p:cNvSpPr txBox="1"/>
          <p:nvPr/>
        </p:nvSpPr>
        <p:spPr>
          <a:xfrm>
            <a:off x="0" y="0"/>
            <a:ext cx="2821606" cy="461665"/>
          </a:xfrm>
          <a:prstGeom prst="rect">
            <a:avLst/>
          </a:prstGeom>
          <a:noFill/>
        </p:spPr>
        <p:txBody>
          <a:bodyPr wrap="none" rtlCol="0">
            <a:spAutoFit/>
          </a:bodyPr>
          <a:lstStyle/>
          <a:p>
            <a:r>
              <a:rPr lang="en-US" altLang="zh-CN" sz="2400" b="1" smtClean="0">
                <a:solidFill>
                  <a:srgbClr val="C00000"/>
                </a:solidFill>
              </a:rPr>
              <a:t>BI E2E</a:t>
            </a:r>
            <a:r>
              <a:rPr lang="zh-CN" altLang="en-US" sz="2400" b="1" smtClean="0">
                <a:solidFill>
                  <a:srgbClr val="C00000"/>
                </a:solidFill>
              </a:rPr>
              <a:t>业务开发场景</a:t>
            </a:r>
            <a:endParaRPr lang="zh-CN" altLang="en-US" sz="2400" b="1">
              <a:solidFill>
                <a:srgbClr val="C00000"/>
              </a:solidFill>
            </a:endParaRPr>
          </a:p>
        </p:txBody>
      </p:sp>
      <p:grpSp>
        <p:nvGrpSpPr>
          <p:cNvPr id="2" name="组合 43"/>
          <p:cNvGrpSpPr/>
          <p:nvPr/>
        </p:nvGrpSpPr>
        <p:grpSpPr>
          <a:xfrm>
            <a:off x="4139952" y="116632"/>
            <a:ext cx="726481" cy="650885"/>
            <a:chOff x="4102392" y="476672"/>
            <a:chExt cx="915929" cy="1042263"/>
          </a:xfrm>
        </p:grpSpPr>
        <p:pic>
          <p:nvPicPr>
            <p:cNvPr id="53" name="Picture 2" descr="C:\Program Files\Microsoft Office\MEDIA\CAGCAT10\j0195384.wmf"/>
            <p:cNvPicPr>
              <a:picLocks noChangeAspect="1" noChangeArrowheads="1"/>
            </p:cNvPicPr>
            <p:nvPr/>
          </p:nvPicPr>
          <p:blipFill>
            <a:blip r:embed="rId2" cstate="print"/>
            <a:srcRect/>
            <a:stretch>
              <a:fillRect/>
            </a:stretch>
          </p:blipFill>
          <p:spPr bwMode="auto">
            <a:xfrm>
              <a:off x="4193172" y="476672"/>
              <a:ext cx="635500" cy="705181"/>
            </a:xfrm>
            <a:prstGeom prst="rect">
              <a:avLst/>
            </a:prstGeom>
            <a:noFill/>
          </p:spPr>
        </p:pic>
        <p:sp>
          <p:nvSpPr>
            <p:cNvPr id="54" name="TextBox 41"/>
            <p:cNvSpPr txBox="1"/>
            <p:nvPr/>
          </p:nvSpPr>
          <p:spPr>
            <a:xfrm>
              <a:off x="4102392" y="1124661"/>
              <a:ext cx="915929" cy="39427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smtClean="0">
                  <a:solidFill>
                    <a:prstClr val="black"/>
                  </a:solidFill>
                </a:rPr>
                <a:t> 最终用户</a:t>
              </a:r>
              <a:endParaRPr lang="zh-CN" altLang="en-US" sz="1000">
                <a:solidFill>
                  <a:prstClr val="black"/>
                </a:solidFill>
              </a:endParaRPr>
            </a:p>
          </p:txBody>
        </p:sp>
      </p:grpSp>
      <p:sp>
        <p:nvSpPr>
          <p:cNvPr id="23" name="矩形 22"/>
          <p:cNvSpPr/>
          <p:nvPr/>
        </p:nvSpPr>
        <p:spPr>
          <a:xfrm>
            <a:off x="2195736" y="5403413"/>
            <a:ext cx="864096" cy="576064"/>
          </a:xfrm>
          <a:prstGeom prst="rect">
            <a:avLst/>
          </a:prstGeom>
          <a:solidFill>
            <a:schemeClr val="bg1">
              <a:lumMod val="8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移动终端</a:t>
            </a:r>
          </a:p>
        </p:txBody>
      </p:sp>
      <p:sp>
        <p:nvSpPr>
          <p:cNvPr id="24" name="矩形 23"/>
          <p:cNvSpPr/>
          <p:nvPr/>
        </p:nvSpPr>
        <p:spPr>
          <a:xfrm>
            <a:off x="1691680" y="4509120"/>
            <a:ext cx="2160240" cy="504056"/>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信息收集服务 </a:t>
            </a:r>
            <a:r>
              <a:rPr lang="en-US" altLang="zh-CN" sz="1200" smtClean="0">
                <a:solidFill>
                  <a:prstClr val="black"/>
                </a:solidFill>
              </a:rPr>
              <a:t>(</a:t>
            </a:r>
            <a:r>
              <a:rPr lang="zh-CN" altLang="en-US" sz="1200" smtClean="0">
                <a:solidFill>
                  <a:prstClr val="black"/>
                </a:solidFill>
              </a:rPr>
              <a:t>自研</a:t>
            </a:r>
            <a:r>
              <a:rPr lang="en-US" altLang="zh-CN" sz="1200" smtClean="0">
                <a:solidFill>
                  <a:prstClr val="black"/>
                </a:solidFill>
              </a:rPr>
              <a:t>/Piwik</a:t>
            </a:r>
            <a:r>
              <a:rPr lang="zh-CN" altLang="en-US" sz="1200" smtClean="0">
                <a:solidFill>
                  <a:prstClr val="black"/>
                </a:solidFill>
              </a:rPr>
              <a:t>）</a:t>
            </a:r>
          </a:p>
        </p:txBody>
      </p:sp>
      <p:sp>
        <p:nvSpPr>
          <p:cNvPr id="25" name="矩形 24"/>
          <p:cNvSpPr/>
          <p:nvPr/>
        </p:nvSpPr>
        <p:spPr>
          <a:xfrm>
            <a:off x="3203848" y="5403413"/>
            <a:ext cx="936104" cy="576064"/>
          </a:xfrm>
          <a:prstGeom prst="rect">
            <a:avLst/>
          </a:prstGeom>
          <a:solidFill>
            <a:schemeClr val="bg1">
              <a:lumMod val="8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浏览器</a:t>
            </a:r>
          </a:p>
        </p:txBody>
      </p:sp>
      <p:sp>
        <p:nvSpPr>
          <p:cNvPr id="26" name="矩形 25"/>
          <p:cNvSpPr/>
          <p:nvPr/>
        </p:nvSpPr>
        <p:spPr>
          <a:xfrm>
            <a:off x="4788024" y="5373216"/>
            <a:ext cx="1008112" cy="648072"/>
          </a:xfrm>
          <a:prstGeom prst="rect">
            <a:avLst/>
          </a:prstGeom>
          <a:solidFill>
            <a:schemeClr val="bg1">
              <a:lumMod val="8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业务服务器</a:t>
            </a:r>
          </a:p>
        </p:txBody>
      </p:sp>
      <p:sp>
        <p:nvSpPr>
          <p:cNvPr id="29" name="矩形 28"/>
          <p:cNvSpPr/>
          <p:nvPr/>
        </p:nvSpPr>
        <p:spPr>
          <a:xfrm>
            <a:off x="1691680" y="2780928"/>
            <a:ext cx="4032448" cy="432048"/>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数据处理环境（数据仓库 </a:t>
            </a:r>
            <a:r>
              <a:rPr lang="en-US" altLang="zh-CN" sz="1200" smtClean="0">
                <a:solidFill>
                  <a:prstClr val="black"/>
                </a:solidFill>
              </a:rPr>
              <a:t>Hadoop/MySQL/HBase</a:t>
            </a:r>
            <a:r>
              <a:rPr lang="zh-CN" altLang="en-US" sz="1200" smtClean="0">
                <a:solidFill>
                  <a:prstClr val="black"/>
                </a:solidFill>
              </a:rPr>
              <a:t>）</a:t>
            </a:r>
          </a:p>
        </p:txBody>
      </p:sp>
      <p:sp>
        <p:nvSpPr>
          <p:cNvPr id="30" name="矩形 29"/>
          <p:cNvSpPr/>
          <p:nvPr/>
        </p:nvSpPr>
        <p:spPr>
          <a:xfrm>
            <a:off x="1691680" y="3501008"/>
            <a:ext cx="2160240" cy="504056"/>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数据通道（导入）</a:t>
            </a:r>
          </a:p>
        </p:txBody>
      </p:sp>
      <p:sp>
        <p:nvSpPr>
          <p:cNvPr id="31" name="矩形 30"/>
          <p:cNvSpPr/>
          <p:nvPr/>
        </p:nvSpPr>
        <p:spPr>
          <a:xfrm>
            <a:off x="539552" y="764704"/>
            <a:ext cx="4536504" cy="576064"/>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报表服务</a:t>
            </a:r>
            <a:r>
              <a:rPr lang="en-US" altLang="zh-CN" sz="1200" smtClean="0">
                <a:solidFill>
                  <a:prstClr val="black"/>
                </a:solidFill>
              </a:rPr>
              <a:t>(FR)</a:t>
            </a:r>
            <a:endParaRPr lang="zh-CN" altLang="en-US" sz="1200" smtClean="0">
              <a:solidFill>
                <a:prstClr val="black"/>
              </a:solidFill>
            </a:endParaRPr>
          </a:p>
        </p:txBody>
      </p:sp>
      <p:sp>
        <p:nvSpPr>
          <p:cNvPr id="33" name="矩形 32"/>
          <p:cNvSpPr/>
          <p:nvPr/>
        </p:nvSpPr>
        <p:spPr>
          <a:xfrm>
            <a:off x="6588224" y="3140968"/>
            <a:ext cx="576064" cy="1512168"/>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solidFill>
                  <a:prstClr val="black"/>
                </a:solidFill>
              </a:rPr>
              <a:t>任务调度服务</a:t>
            </a:r>
            <a:r>
              <a:rPr lang="en-US" altLang="zh-CN" sz="1200" smtClean="0">
                <a:solidFill>
                  <a:prstClr val="black"/>
                </a:solidFill>
              </a:rPr>
              <a:t>(TCC)</a:t>
            </a:r>
            <a:endParaRPr lang="zh-CN" altLang="en-US" sz="1200" smtClean="0">
              <a:solidFill>
                <a:prstClr val="black"/>
              </a:solidFill>
            </a:endParaRPr>
          </a:p>
        </p:txBody>
      </p:sp>
      <p:sp>
        <p:nvSpPr>
          <p:cNvPr id="34" name="矩形 33"/>
          <p:cNvSpPr/>
          <p:nvPr/>
        </p:nvSpPr>
        <p:spPr>
          <a:xfrm>
            <a:off x="6588224" y="1772816"/>
            <a:ext cx="576064" cy="1152128"/>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solidFill>
                  <a:prstClr val="black"/>
                </a:solidFill>
              </a:rPr>
              <a:t>任务部署工具</a:t>
            </a:r>
            <a:endParaRPr lang="en-US" altLang="zh-CN" sz="1200" smtClean="0">
              <a:solidFill>
                <a:prstClr val="black"/>
              </a:solidFill>
            </a:endParaRPr>
          </a:p>
        </p:txBody>
      </p:sp>
      <p:sp>
        <p:nvSpPr>
          <p:cNvPr id="38" name="矩形 37"/>
          <p:cNvSpPr/>
          <p:nvPr/>
        </p:nvSpPr>
        <p:spPr>
          <a:xfrm>
            <a:off x="7740352" y="1844824"/>
            <a:ext cx="504056" cy="1224136"/>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900" smtClean="0">
                <a:solidFill>
                  <a:prstClr val="black"/>
                </a:solidFill>
              </a:rPr>
              <a:t>任务开发工具</a:t>
            </a:r>
            <a:r>
              <a:rPr lang="en-US" altLang="zh-CN" sz="900" smtClean="0">
                <a:solidFill>
                  <a:prstClr val="black"/>
                </a:solidFill>
              </a:rPr>
              <a:t>(Talend)</a:t>
            </a:r>
            <a:endParaRPr lang="zh-CN" altLang="en-US" sz="900" smtClean="0">
              <a:solidFill>
                <a:prstClr val="black"/>
              </a:solidFill>
            </a:endParaRPr>
          </a:p>
        </p:txBody>
      </p:sp>
      <p:sp>
        <p:nvSpPr>
          <p:cNvPr id="41" name="矩形 40"/>
          <p:cNvSpPr/>
          <p:nvPr/>
        </p:nvSpPr>
        <p:spPr>
          <a:xfrm>
            <a:off x="2267744" y="5403413"/>
            <a:ext cx="720080" cy="288032"/>
          </a:xfrm>
          <a:prstGeom prst="rect">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业务客户端</a:t>
            </a:r>
            <a:r>
              <a:rPr lang="en-US" altLang="zh-CN" sz="1000" smtClean="0">
                <a:solidFill>
                  <a:prstClr val="black"/>
                </a:solidFill>
              </a:rPr>
              <a:t>(SDK)</a:t>
            </a:r>
            <a:endParaRPr lang="zh-CN" altLang="en-US" sz="1000" smtClean="0">
              <a:solidFill>
                <a:prstClr val="black"/>
              </a:solidFill>
            </a:endParaRPr>
          </a:p>
        </p:txBody>
      </p:sp>
      <p:sp>
        <p:nvSpPr>
          <p:cNvPr id="42" name="矩形 41"/>
          <p:cNvSpPr/>
          <p:nvPr/>
        </p:nvSpPr>
        <p:spPr>
          <a:xfrm>
            <a:off x="6588224" y="764704"/>
            <a:ext cx="648072" cy="720080"/>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报表设计器</a:t>
            </a:r>
          </a:p>
        </p:txBody>
      </p:sp>
      <p:sp>
        <p:nvSpPr>
          <p:cNvPr id="43" name="矩形 42"/>
          <p:cNvSpPr/>
          <p:nvPr/>
        </p:nvSpPr>
        <p:spPr>
          <a:xfrm>
            <a:off x="3347864" y="5403413"/>
            <a:ext cx="720080" cy="288032"/>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信息收集脚本</a:t>
            </a:r>
          </a:p>
        </p:txBody>
      </p:sp>
      <p:sp>
        <p:nvSpPr>
          <p:cNvPr id="44" name="矩形 43"/>
          <p:cNvSpPr/>
          <p:nvPr/>
        </p:nvSpPr>
        <p:spPr>
          <a:xfrm>
            <a:off x="4932040" y="5445224"/>
            <a:ext cx="720080" cy="288032"/>
          </a:xfrm>
          <a:prstGeom prst="rect">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数据任务</a:t>
            </a:r>
          </a:p>
        </p:txBody>
      </p:sp>
      <p:sp>
        <p:nvSpPr>
          <p:cNvPr id="48" name="矩形 47"/>
          <p:cNvSpPr/>
          <p:nvPr/>
        </p:nvSpPr>
        <p:spPr>
          <a:xfrm>
            <a:off x="2411760" y="3501008"/>
            <a:ext cx="720080" cy="288032"/>
          </a:xfrm>
          <a:prstGeom prst="rect">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数据任务</a:t>
            </a:r>
          </a:p>
        </p:txBody>
      </p:sp>
      <p:sp>
        <p:nvSpPr>
          <p:cNvPr id="49" name="矩形 48"/>
          <p:cNvSpPr/>
          <p:nvPr/>
        </p:nvSpPr>
        <p:spPr>
          <a:xfrm>
            <a:off x="1835696" y="764704"/>
            <a:ext cx="1944216" cy="288032"/>
          </a:xfrm>
          <a:prstGeom prst="rect">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报表应用</a:t>
            </a:r>
          </a:p>
        </p:txBody>
      </p:sp>
      <p:sp>
        <p:nvSpPr>
          <p:cNvPr id="52" name="矩形 51"/>
          <p:cNvSpPr/>
          <p:nvPr/>
        </p:nvSpPr>
        <p:spPr>
          <a:xfrm>
            <a:off x="6588224" y="4293096"/>
            <a:ext cx="576064" cy="288032"/>
          </a:xfrm>
          <a:prstGeom prst="rect">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任务调度信息</a:t>
            </a:r>
          </a:p>
        </p:txBody>
      </p:sp>
      <p:cxnSp>
        <p:nvCxnSpPr>
          <p:cNvPr id="75" name="直接箭头连接符 74"/>
          <p:cNvCxnSpPr>
            <a:stCxn id="41" idx="0"/>
          </p:cNvCxnSpPr>
          <p:nvPr/>
        </p:nvCxnSpPr>
        <p:spPr>
          <a:xfrm flipV="1">
            <a:off x="2627784" y="4941168"/>
            <a:ext cx="0" cy="46224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V="1">
            <a:off x="3491880" y="4941168"/>
            <a:ext cx="0" cy="432048"/>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0" name="下箭头 79"/>
          <p:cNvSpPr/>
          <p:nvPr/>
        </p:nvSpPr>
        <p:spPr>
          <a:xfrm rot="10800000">
            <a:off x="5220072" y="4581128"/>
            <a:ext cx="144016" cy="792088"/>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solidFill>
                <a:prstClr val="black"/>
              </a:solidFill>
            </a:endParaRPr>
          </a:p>
        </p:txBody>
      </p:sp>
      <p:sp>
        <p:nvSpPr>
          <p:cNvPr id="84" name="下箭头 83"/>
          <p:cNvSpPr/>
          <p:nvPr/>
        </p:nvSpPr>
        <p:spPr>
          <a:xfrm rot="10800000">
            <a:off x="3635896" y="1340768"/>
            <a:ext cx="144016" cy="1368152"/>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solidFill>
                <a:prstClr val="black"/>
              </a:solidFill>
            </a:endParaRPr>
          </a:p>
        </p:txBody>
      </p:sp>
      <p:sp>
        <p:nvSpPr>
          <p:cNvPr id="88" name="TextBox 87"/>
          <p:cNvSpPr txBox="1"/>
          <p:nvPr/>
        </p:nvSpPr>
        <p:spPr>
          <a:xfrm>
            <a:off x="7164288" y="1988840"/>
            <a:ext cx="648072" cy="400110"/>
          </a:xfrm>
          <a:prstGeom prst="rect">
            <a:avLst/>
          </a:prstGeom>
          <a:noFill/>
        </p:spPr>
        <p:txBody>
          <a:bodyPr wrap="square" rtlCol="0">
            <a:spAutoFit/>
          </a:bodyPr>
          <a:lstStyle/>
          <a:p>
            <a:r>
              <a:rPr lang="zh-CN" altLang="en-US" sz="1000" smtClean="0">
                <a:solidFill>
                  <a:prstClr val="black"/>
                </a:solidFill>
              </a:rPr>
              <a:t>经</a:t>
            </a:r>
            <a:r>
              <a:rPr lang="en-US" altLang="zh-CN" sz="1000" smtClean="0">
                <a:solidFill>
                  <a:prstClr val="black"/>
                </a:solidFill>
              </a:rPr>
              <a:t>SVN</a:t>
            </a:r>
            <a:r>
              <a:rPr lang="zh-CN" altLang="en-US" sz="1000" smtClean="0">
                <a:solidFill>
                  <a:prstClr val="black"/>
                </a:solidFill>
              </a:rPr>
              <a:t>发布到</a:t>
            </a:r>
            <a:endParaRPr lang="zh-CN" altLang="en-US" sz="1000">
              <a:solidFill>
                <a:prstClr val="black"/>
              </a:solidFill>
            </a:endParaRPr>
          </a:p>
        </p:txBody>
      </p:sp>
      <p:sp>
        <p:nvSpPr>
          <p:cNvPr id="89" name="矩形 88"/>
          <p:cNvSpPr/>
          <p:nvPr/>
        </p:nvSpPr>
        <p:spPr>
          <a:xfrm>
            <a:off x="7740352" y="2564904"/>
            <a:ext cx="504056" cy="432048"/>
          </a:xfrm>
          <a:prstGeom prst="rect">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800" smtClean="0">
                <a:solidFill>
                  <a:prstClr val="black"/>
                </a:solidFill>
              </a:rPr>
              <a:t>数据任务（开发态）</a:t>
            </a:r>
          </a:p>
        </p:txBody>
      </p:sp>
      <p:sp>
        <p:nvSpPr>
          <p:cNvPr id="90" name="矩形 89"/>
          <p:cNvSpPr/>
          <p:nvPr/>
        </p:nvSpPr>
        <p:spPr>
          <a:xfrm>
            <a:off x="6588224" y="764704"/>
            <a:ext cx="648072" cy="288032"/>
          </a:xfrm>
          <a:prstGeom prst="rect">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报表应用</a:t>
            </a:r>
            <a:r>
              <a:rPr lang="en-US" altLang="zh-CN" sz="800" smtClean="0">
                <a:solidFill>
                  <a:prstClr val="black"/>
                </a:solidFill>
              </a:rPr>
              <a:t>(</a:t>
            </a:r>
            <a:r>
              <a:rPr lang="zh-CN" altLang="en-US" sz="800" smtClean="0">
                <a:solidFill>
                  <a:prstClr val="black"/>
                </a:solidFill>
              </a:rPr>
              <a:t>开发态）</a:t>
            </a:r>
          </a:p>
        </p:txBody>
      </p:sp>
      <p:sp>
        <p:nvSpPr>
          <p:cNvPr id="91" name="TextBox 90"/>
          <p:cNvSpPr txBox="1"/>
          <p:nvPr/>
        </p:nvSpPr>
        <p:spPr>
          <a:xfrm>
            <a:off x="5364088" y="836712"/>
            <a:ext cx="676249" cy="246221"/>
          </a:xfrm>
          <a:prstGeom prst="rect">
            <a:avLst/>
          </a:prstGeom>
          <a:noFill/>
        </p:spPr>
        <p:txBody>
          <a:bodyPr wrap="square" rtlCol="0">
            <a:spAutoFit/>
          </a:bodyPr>
          <a:lstStyle/>
          <a:p>
            <a:r>
              <a:rPr lang="zh-CN" altLang="en-US" sz="1000" smtClean="0">
                <a:solidFill>
                  <a:prstClr val="black"/>
                </a:solidFill>
              </a:rPr>
              <a:t>发布到</a:t>
            </a:r>
            <a:endParaRPr lang="zh-CN" altLang="en-US" sz="1000">
              <a:solidFill>
                <a:prstClr val="black"/>
              </a:solidFill>
            </a:endParaRPr>
          </a:p>
        </p:txBody>
      </p:sp>
      <p:sp>
        <p:nvSpPr>
          <p:cNvPr id="99" name="TextBox 98"/>
          <p:cNvSpPr txBox="1"/>
          <p:nvPr/>
        </p:nvSpPr>
        <p:spPr>
          <a:xfrm>
            <a:off x="5004048" y="4869160"/>
            <a:ext cx="1080120" cy="246221"/>
          </a:xfrm>
          <a:prstGeom prst="rect">
            <a:avLst/>
          </a:prstGeom>
          <a:noFill/>
        </p:spPr>
        <p:txBody>
          <a:bodyPr wrap="square" rtlCol="0">
            <a:spAutoFit/>
          </a:bodyPr>
          <a:lstStyle/>
          <a:p>
            <a:r>
              <a:rPr lang="zh-CN" altLang="en-US" sz="1000" smtClean="0">
                <a:solidFill>
                  <a:prstClr val="black"/>
                </a:solidFill>
              </a:rPr>
              <a:t>数据流</a:t>
            </a:r>
            <a:r>
              <a:rPr lang="en-US" altLang="zh-CN" sz="1000" smtClean="0">
                <a:solidFill>
                  <a:prstClr val="black"/>
                </a:solidFill>
              </a:rPr>
              <a:t>(SCP/FTP)</a:t>
            </a:r>
            <a:endParaRPr lang="zh-CN" altLang="en-US" sz="1000">
              <a:solidFill>
                <a:prstClr val="black"/>
              </a:solidFill>
            </a:endParaRPr>
          </a:p>
        </p:txBody>
      </p:sp>
      <p:sp>
        <p:nvSpPr>
          <p:cNvPr id="101" name="TextBox 100"/>
          <p:cNvSpPr txBox="1"/>
          <p:nvPr/>
        </p:nvSpPr>
        <p:spPr>
          <a:xfrm>
            <a:off x="2195736" y="5085184"/>
            <a:ext cx="1008112" cy="246221"/>
          </a:xfrm>
          <a:prstGeom prst="rect">
            <a:avLst/>
          </a:prstGeom>
          <a:noFill/>
        </p:spPr>
        <p:txBody>
          <a:bodyPr wrap="square" rtlCol="0">
            <a:spAutoFit/>
          </a:bodyPr>
          <a:lstStyle/>
          <a:p>
            <a:r>
              <a:rPr lang="zh-CN" altLang="en-US" sz="1000" smtClean="0">
                <a:solidFill>
                  <a:prstClr val="black"/>
                </a:solidFill>
              </a:rPr>
              <a:t>数据流</a:t>
            </a:r>
            <a:r>
              <a:rPr lang="en-US" altLang="zh-CN" sz="1000" smtClean="0">
                <a:solidFill>
                  <a:prstClr val="black"/>
                </a:solidFill>
              </a:rPr>
              <a:t>(HTTP)</a:t>
            </a:r>
            <a:endParaRPr lang="zh-CN" altLang="en-US" sz="1000">
              <a:solidFill>
                <a:prstClr val="black"/>
              </a:solidFill>
            </a:endParaRPr>
          </a:p>
        </p:txBody>
      </p:sp>
      <p:pic>
        <p:nvPicPr>
          <p:cNvPr id="119" name="Picture 3" descr="C:\Program Files\Microsoft Office\MEDIA\CAGCAT10\j0292020.wmf"/>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251520" y="5517232"/>
            <a:ext cx="720080" cy="720080"/>
          </a:xfrm>
          <a:prstGeom prst="rect">
            <a:avLst/>
          </a:prstGeom>
          <a:noFill/>
        </p:spPr>
      </p:pic>
      <p:cxnSp>
        <p:nvCxnSpPr>
          <p:cNvPr id="121" name="直接箭头连接符 120"/>
          <p:cNvCxnSpPr/>
          <p:nvPr/>
        </p:nvCxnSpPr>
        <p:spPr>
          <a:xfrm flipV="1">
            <a:off x="4427984" y="4581128"/>
            <a:ext cx="937" cy="1728192"/>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124" name="Picture 3" descr="C:\Program Files\Microsoft Office\MEDIA\CAGCAT10\j0292020.wmf"/>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8388424" y="692696"/>
            <a:ext cx="648072" cy="576064"/>
          </a:xfrm>
          <a:prstGeom prst="rect">
            <a:avLst/>
          </a:prstGeom>
          <a:noFill/>
        </p:spPr>
      </p:pic>
      <p:pic>
        <p:nvPicPr>
          <p:cNvPr id="127" name="Picture 3" descr="C:\Program Files\Microsoft Office\MEDIA\CAGCAT10\j0292020.wmf"/>
          <p:cNvPicPr>
            <a:picLocks noChangeAspect="1" noChangeArrowheads="1"/>
          </p:cNvPicPr>
          <p:nvPr/>
        </p:nvPicPr>
        <p:blipFill>
          <a:blip r:embed="rId3" cstate="print">
            <a:duotone>
              <a:prstClr val="black"/>
              <a:schemeClr val="accent6">
                <a:tint val="45000"/>
                <a:satMod val="400000"/>
              </a:schemeClr>
            </a:duotone>
          </a:blip>
          <a:srcRect/>
          <a:stretch>
            <a:fillRect/>
          </a:stretch>
        </p:blipFill>
        <p:spPr bwMode="auto">
          <a:xfrm>
            <a:off x="7236296" y="5085184"/>
            <a:ext cx="897757" cy="720080"/>
          </a:xfrm>
          <a:prstGeom prst="rect">
            <a:avLst/>
          </a:prstGeom>
          <a:noFill/>
        </p:spPr>
      </p:pic>
      <p:sp>
        <p:nvSpPr>
          <p:cNvPr id="128" name="TextBox 127"/>
          <p:cNvSpPr txBox="1"/>
          <p:nvPr/>
        </p:nvSpPr>
        <p:spPr>
          <a:xfrm>
            <a:off x="7092280" y="5733256"/>
            <a:ext cx="1296144" cy="246221"/>
          </a:xfrm>
          <a:prstGeom prst="rect">
            <a:avLst/>
          </a:prstGeom>
          <a:noFill/>
        </p:spPr>
        <p:txBody>
          <a:bodyPr wrap="square" rtlCol="0">
            <a:spAutoFit/>
          </a:bodyPr>
          <a:lstStyle/>
          <a:p>
            <a:r>
              <a:rPr lang="zh-CN" altLang="en-US" sz="1000" smtClean="0">
                <a:solidFill>
                  <a:prstClr val="black"/>
                </a:solidFill>
              </a:rPr>
              <a:t>后台数据开发人员</a:t>
            </a:r>
            <a:endParaRPr lang="zh-CN" altLang="en-US" sz="1000">
              <a:solidFill>
                <a:prstClr val="black"/>
              </a:solidFill>
            </a:endParaRPr>
          </a:p>
        </p:txBody>
      </p:sp>
      <p:sp>
        <p:nvSpPr>
          <p:cNvPr id="129" name="TextBox 128"/>
          <p:cNvSpPr txBox="1"/>
          <p:nvPr/>
        </p:nvSpPr>
        <p:spPr>
          <a:xfrm>
            <a:off x="8189893" y="1196752"/>
            <a:ext cx="954107" cy="400110"/>
          </a:xfrm>
          <a:prstGeom prst="rect">
            <a:avLst/>
          </a:prstGeom>
          <a:noFill/>
        </p:spPr>
        <p:txBody>
          <a:bodyPr wrap="none" rtlCol="0">
            <a:spAutoFit/>
          </a:bodyPr>
          <a:lstStyle/>
          <a:p>
            <a:r>
              <a:rPr lang="zh-CN" altLang="en-US" sz="1000" smtClean="0">
                <a:solidFill>
                  <a:prstClr val="black"/>
                </a:solidFill>
              </a:rPr>
              <a:t>（前台）报表</a:t>
            </a:r>
            <a:endParaRPr lang="en-US" altLang="zh-CN" sz="1000" smtClean="0">
              <a:solidFill>
                <a:prstClr val="black"/>
              </a:solidFill>
            </a:endParaRPr>
          </a:p>
          <a:p>
            <a:r>
              <a:rPr lang="en-US" altLang="zh-CN" sz="1000" smtClean="0">
                <a:solidFill>
                  <a:prstClr val="black"/>
                </a:solidFill>
              </a:rPr>
              <a:t>      </a:t>
            </a:r>
            <a:r>
              <a:rPr lang="zh-CN" altLang="en-US" sz="1000" smtClean="0">
                <a:solidFill>
                  <a:prstClr val="black"/>
                </a:solidFill>
              </a:rPr>
              <a:t>开发人员</a:t>
            </a:r>
            <a:endParaRPr lang="zh-CN" altLang="en-US" sz="1000">
              <a:solidFill>
                <a:prstClr val="black"/>
              </a:solidFill>
            </a:endParaRPr>
          </a:p>
        </p:txBody>
      </p:sp>
      <p:sp>
        <p:nvSpPr>
          <p:cNvPr id="131" name="TextBox 130"/>
          <p:cNvSpPr txBox="1"/>
          <p:nvPr/>
        </p:nvSpPr>
        <p:spPr>
          <a:xfrm>
            <a:off x="179512" y="6237312"/>
            <a:ext cx="954107" cy="246221"/>
          </a:xfrm>
          <a:prstGeom prst="rect">
            <a:avLst/>
          </a:prstGeom>
          <a:noFill/>
        </p:spPr>
        <p:txBody>
          <a:bodyPr wrap="square" rtlCol="0">
            <a:spAutoFit/>
          </a:bodyPr>
          <a:lstStyle/>
          <a:p>
            <a:r>
              <a:rPr lang="zh-CN" altLang="en-US" sz="1000" smtClean="0">
                <a:solidFill>
                  <a:prstClr val="black"/>
                </a:solidFill>
              </a:rPr>
              <a:t>业务开发人员</a:t>
            </a:r>
            <a:endParaRPr lang="zh-CN" altLang="en-US" sz="1000">
              <a:solidFill>
                <a:prstClr val="black"/>
              </a:solidFill>
            </a:endParaRPr>
          </a:p>
        </p:txBody>
      </p:sp>
      <p:sp>
        <p:nvSpPr>
          <p:cNvPr id="133" name="TextBox 132"/>
          <p:cNvSpPr txBox="1"/>
          <p:nvPr/>
        </p:nvSpPr>
        <p:spPr>
          <a:xfrm>
            <a:off x="2051720" y="6093296"/>
            <a:ext cx="1563248" cy="400110"/>
          </a:xfrm>
          <a:prstGeom prst="rect">
            <a:avLst/>
          </a:prstGeom>
          <a:noFill/>
        </p:spPr>
        <p:txBody>
          <a:bodyPr wrap="none" rtlCol="0">
            <a:spAutoFit/>
          </a:bodyPr>
          <a:lstStyle/>
          <a:p>
            <a:pPr>
              <a:buFont typeface="Wingdings" pitchFamily="2" charset="2"/>
              <a:buChar char="l"/>
            </a:pPr>
            <a:r>
              <a:rPr lang="zh-CN" altLang="en-US" sz="1000" smtClean="0">
                <a:solidFill>
                  <a:prstClr val="black"/>
                </a:solidFill>
              </a:rPr>
              <a:t>下载</a:t>
            </a:r>
            <a:r>
              <a:rPr lang="en-US" altLang="zh-CN" sz="1000" smtClean="0">
                <a:solidFill>
                  <a:prstClr val="black"/>
                </a:solidFill>
              </a:rPr>
              <a:t>SDK</a:t>
            </a:r>
          </a:p>
          <a:p>
            <a:pPr>
              <a:buFont typeface="Wingdings" pitchFamily="2" charset="2"/>
              <a:buChar char="l"/>
            </a:pPr>
            <a:r>
              <a:rPr lang="zh-CN" altLang="en-US" sz="1000" smtClean="0">
                <a:solidFill>
                  <a:prstClr val="black"/>
                </a:solidFill>
              </a:rPr>
              <a:t>下载网页收集信息脚本</a:t>
            </a:r>
            <a:endParaRPr lang="zh-CN" altLang="en-US" sz="1000">
              <a:solidFill>
                <a:prstClr val="black"/>
              </a:solidFill>
            </a:endParaRPr>
          </a:p>
        </p:txBody>
      </p:sp>
      <p:cxnSp>
        <p:nvCxnSpPr>
          <p:cNvPr id="134" name="直接箭头连接符 133"/>
          <p:cNvCxnSpPr/>
          <p:nvPr/>
        </p:nvCxnSpPr>
        <p:spPr>
          <a:xfrm>
            <a:off x="971600" y="6309320"/>
            <a:ext cx="3456384" cy="0"/>
          </a:xfrm>
          <a:prstGeom prst="straightConnector1">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1043608" y="5301208"/>
            <a:ext cx="1008112" cy="707886"/>
          </a:xfrm>
          <a:prstGeom prst="rect">
            <a:avLst/>
          </a:prstGeom>
          <a:noFill/>
        </p:spPr>
        <p:txBody>
          <a:bodyPr wrap="square" rtlCol="0">
            <a:spAutoFit/>
          </a:bodyPr>
          <a:lstStyle/>
          <a:p>
            <a:r>
              <a:rPr lang="zh-CN" altLang="en-US" sz="1000" smtClean="0">
                <a:solidFill>
                  <a:prstClr val="black"/>
                </a:solidFill>
              </a:rPr>
              <a:t>将应用提供给用户，利用</a:t>
            </a:r>
            <a:r>
              <a:rPr lang="en-US" altLang="zh-CN" sz="1000" smtClean="0">
                <a:solidFill>
                  <a:prstClr val="black"/>
                </a:solidFill>
              </a:rPr>
              <a:t>SDK</a:t>
            </a:r>
            <a:r>
              <a:rPr lang="zh-CN" altLang="en-US" sz="1000" smtClean="0">
                <a:solidFill>
                  <a:prstClr val="black"/>
                </a:solidFill>
              </a:rPr>
              <a:t>或脚本收集用户信息</a:t>
            </a:r>
            <a:endParaRPr lang="zh-CN" altLang="en-US" sz="1000">
              <a:solidFill>
                <a:prstClr val="black"/>
              </a:solidFill>
            </a:endParaRPr>
          </a:p>
        </p:txBody>
      </p:sp>
      <p:sp>
        <p:nvSpPr>
          <p:cNvPr id="148" name="TextBox 147"/>
          <p:cNvSpPr txBox="1"/>
          <p:nvPr/>
        </p:nvSpPr>
        <p:spPr>
          <a:xfrm>
            <a:off x="7596336" y="3212976"/>
            <a:ext cx="1310507" cy="400110"/>
          </a:xfrm>
          <a:prstGeom prst="rect">
            <a:avLst/>
          </a:prstGeom>
          <a:noFill/>
        </p:spPr>
        <p:txBody>
          <a:bodyPr wrap="square" rtlCol="0">
            <a:spAutoFit/>
          </a:bodyPr>
          <a:lstStyle/>
          <a:p>
            <a:pPr>
              <a:buFont typeface="Wingdings" pitchFamily="2" charset="2"/>
              <a:buChar char="l"/>
            </a:pPr>
            <a:r>
              <a:rPr lang="zh-CN" altLang="en-US" sz="1000" smtClean="0">
                <a:solidFill>
                  <a:prstClr val="black"/>
                </a:solidFill>
              </a:rPr>
              <a:t>开发数据处理任务</a:t>
            </a:r>
            <a:endParaRPr lang="en-US" altLang="zh-CN" sz="1000" smtClean="0">
              <a:solidFill>
                <a:prstClr val="black"/>
              </a:solidFill>
            </a:endParaRPr>
          </a:p>
          <a:p>
            <a:pPr>
              <a:buFont typeface="Wingdings" pitchFamily="2" charset="2"/>
              <a:buChar char="l"/>
            </a:pPr>
            <a:r>
              <a:rPr lang="zh-CN" altLang="en-US" sz="1000" smtClean="0">
                <a:solidFill>
                  <a:prstClr val="black"/>
                </a:solidFill>
              </a:rPr>
              <a:t>将任务上载到</a:t>
            </a:r>
            <a:r>
              <a:rPr lang="en-US" altLang="zh-CN" sz="1000" smtClean="0">
                <a:solidFill>
                  <a:prstClr val="black"/>
                </a:solidFill>
              </a:rPr>
              <a:t>SVN</a:t>
            </a:r>
            <a:endParaRPr lang="zh-CN" altLang="en-US" sz="1000">
              <a:solidFill>
                <a:prstClr val="black"/>
              </a:solidFill>
            </a:endParaRPr>
          </a:p>
        </p:txBody>
      </p:sp>
      <p:sp>
        <p:nvSpPr>
          <p:cNvPr id="149" name="矩形 148"/>
          <p:cNvSpPr/>
          <p:nvPr/>
        </p:nvSpPr>
        <p:spPr>
          <a:xfrm>
            <a:off x="2123728" y="5373216"/>
            <a:ext cx="2088232" cy="648072"/>
          </a:xfrm>
          <a:prstGeom prst="rect">
            <a:avLst/>
          </a:prstGeom>
          <a:no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solidFill>
                <a:prstClr val="black"/>
              </a:solidFill>
            </a:endParaRPr>
          </a:p>
        </p:txBody>
      </p:sp>
      <p:cxnSp>
        <p:nvCxnSpPr>
          <p:cNvPr id="153" name="直接箭头连接符 152"/>
          <p:cNvCxnSpPr>
            <a:stCxn id="127" idx="1"/>
          </p:cNvCxnSpPr>
          <p:nvPr/>
        </p:nvCxnSpPr>
        <p:spPr>
          <a:xfrm flipH="1">
            <a:off x="6876256" y="5445224"/>
            <a:ext cx="360040" cy="0"/>
          </a:xfrm>
          <a:prstGeom prst="straightConnector1">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6300192" y="4797152"/>
            <a:ext cx="1224136" cy="400110"/>
          </a:xfrm>
          <a:prstGeom prst="rect">
            <a:avLst/>
          </a:prstGeom>
          <a:noFill/>
        </p:spPr>
        <p:txBody>
          <a:bodyPr wrap="square" rtlCol="0">
            <a:spAutoFit/>
          </a:bodyPr>
          <a:lstStyle/>
          <a:p>
            <a:r>
              <a:rPr lang="zh-CN" altLang="en-US" sz="1000" smtClean="0">
                <a:solidFill>
                  <a:prstClr val="black"/>
                </a:solidFill>
              </a:rPr>
              <a:t>制定执行计划，驱动数据任务执行</a:t>
            </a:r>
            <a:endParaRPr lang="zh-CN" altLang="en-US" sz="1000">
              <a:solidFill>
                <a:prstClr val="black"/>
              </a:solidFill>
            </a:endParaRPr>
          </a:p>
        </p:txBody>
      </p:sp>
      <p:cxnSp>
        <p:nvCxnSpPr>
          <p:cNvPr id="158" name="直接箭头连接符 157"/>
          <p:cNvCxnSpPr/>
          <p:nvPr/>
        </p:nvCxnSpPr>
        <p:spPr>
          <a:xfrm flipH="1" flipV="1">
            <a:off x="3275856" y="332656"/>
            <a:ext cx="1080116" cy="4166"/>
          </a:xfrm>
          <a:prstGeom prst="straightConnector1">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3275856" y="332656"/>
            <a:ext cx="792088" cy="246221"/>
          </a:xfrm>
          <a:prstGeom prst="rect">
            <a:avLst/>
          </a:prstGeom>
          <a:noFill/>
        </p:spPr>
        <p:txBody>
          <a:bodyPr wrap="square" rtlCol="0">
            <a:spAutoFit/>
          </a:bodyPr>
          <a:lstStyle/>
          <a:p>
            <a:r>
              <a:rPr lang="zh-CN" altLang="en-US" sz="1000" smtClean="0">
                <a:solidFill>
                  <a:prstClr val="black"/>
                </a:solidFill>
              </a:rPr>
              <a:t>查看报表</a:t>
            </a:r>
            <a:endParaRPr lang="zh-CN" altLang="en-US" sz="1000">
              <a:solidFill>
                <a:prstClr val="black"/>
              </a:solidFill>
            </a:endParaRPr>
          </a:p>
        </p:txBody>
      </p:sp>
      <p:cxnSp>
        <p:nvCxnSpPr>
          <p:cNvPr id="162" name="直接箭头连接符 161"/>
          <p:cNvCxnSpPr/>
          <p:nvPr/>
        </p:nvCxnSpPr>
        <p:spPr>
          <a:xfrm flipH="1">
            <a:off x="7236296" y="1052736"/>
            <a:ext cx="1224136"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7452320" y="692696"/>
            <a:ext cx="792088" cy="400110"/>
          </a:xfrm>
          <a:prstGeom prst="rect">
            <a:avLst/>
          </a:prstGeom>
          <a:noFill/>
        </p:spPr>
        <p:txBody>
          <a:bodyPr wrap="square" rtlCol="0">
            <a:spAutoFit/>
          </a:bodyPr>
          <a:lstStyle/>
          <a:p>
            <a:pPr>
              <a:buFont typeface="Wingdings" pitchFamily="2" charset="2"/>
              <a:buChar char="l"/>
            </a:pPr>
            <a:r>
              <a:rPr lang="zh-CN" altLang="en-US" sz="1000" smtClean="0">
                <a:solidFill>
                  <a:prstClr val="black"/>
                </a:solidFill>
              </a:rPr>
              <a:t>开发报表</a:t>
            </a:r>
            <a:endParaRPr lang="en-US" altLang="zh-CN" sz="1000" smtClean="0">
              <a:solidFill>
                <a:prstClr val="black"/>
              </a:solidFill>
            </a:endParaRPr>
          </a:p>
          <a:p>
            <a:pPr>
              <a:buFont typeface="Wingdings" pitchFamily="2" charset="2"/>
              <a:buChar char="l"/>
            </a:pPr>
            <a:r>
              <a:rPr lang="zh-CN" altLang="en-US" sz="1000" smtClean="0">
                <a:solidFill>
                  <a:prstClr val="black"/>
                </a:solidFill>
              </a:rPr>
              <a:t>发布报表</a:t>
            </a:r>
            <a:endParaRPr lang="zh-CN" altLang="en-US" sz="1000">
              <a:solidFill>
                <a:prstClr val="black"/>
              </a:solidFill>
            </a:endParaRPr>
          </a:p>
        </p:txBody>
      </p:sp>
      <p:cxnSp>
        <p:nvCxnSpPr>
          <p:cNvPr id="167" name="直接箭头连接符 166"/>
          <p:cNvCxnSpPr/>
          <p:nvPr/>
        </p:nvCxnSpPr>
        <p:spPr>
          <a:xfrm flipH="1">
            <a:off x="7164288" y="2564904"/>
            <a:ext cx="360040" cy="2"/>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131840" y="5085184"/>
            <a:ext cx="1008112" cy="246221"/>
          </a:xfrm>
          <a:prstGeom prst="rect">
            <a:avLst/>
          </a:prstGeom>
          <a:noFill/>
        </p:spPr>
        <p:txBody>
          <a:bodyPr wrap="square" rtlCol="0">
            <a:spAutoFit/>
          </a:bodyPr>
          <a:lstStyle/>
          <a:p>
            <a:r>
              <a:rPr lang="zh-CN" altLang="en-US" sz="1000" smtClean="0">
                <a:solidFill>
                  <a:prstClr val="black"/>
                </a:solidFill>
              </a:rPr>
              <a:t>数据流</a:t>
            </a:r>
            <a:r>
              <a:rPr lang="en-US" altLang="zh-CN" sz="1000" smtClean="0">
                <a:solidFill>
                  <a:prstClr val="black"/>
                </a:solidFill>
              </a:rPr>
              <a:t>(HTTP)</a:t>
            </a:r>
            <a:endParaRPr lang="zh-CN" altLang="en-US" sz="1000">
              <a:solidFill>
                <a:prstClr val="black"/>
              </a:solidFill>
            </a:endParaRPr>
          </a:p>
        </p:txBody>
      </p:sp>
      <p:sp>
        <p:nvSpPr>
          <p:cNvPr id="120" name="矩形 119"/>
          <p:cNvSpPr/>
          <p:nvPr/>
        </p:nvSpPr>
        <p:spPr>
          <a:xfrm>
            <a:off x="1691680" y="1988840"/>
            <a:ext cx="1584176" cy="576064"/>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业务网关</a:t>
            </a:r>
          </a:p>
        </p:txBody>
      </p:sp>
      <p:sp>
        <p:nvSpPr>
          <p:cNvPr id="122" name="矩形 121"/>
          <p:cNvSpPr/>
          <p:nvPr/>
        </p:nvSpPr>
        <p:spPr>
          <a:xfrm>
            <a:off x="2195736" y="1988840"/>
            <a:ext cx="720080" cy="288032"/>
          </a:xfrm>
          <a:prstGeom prst="rect">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数据任务</a:t>
            </a:r>
          </a:p>
        </p:txBody>
      </p:sp>
      <p:sp>
        <p:nvSpPr>
          <p:cNvPr id="132" name="矩形 131"/>
          <p:cNvSpPr/>
          <p:nvPr/>
        </p:nvSpPr>
        <p:spPr>
          <a:xfrm>
            <a:off x="4283968" y="4077072"/>
            <a:ext cx="1440160" cy="504056"/>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文件服务器</a:t>
            </a:r>
          </a:p>
        </p:txBody>
      </p:sp>
      <p:sp>
        <p:nvSpPr>
          <p:cNvPr id="136" name="矩形 135"/>
          <p:cNvSpPr/>
          <p:nvPr/>
        </p:nvSpPr>
        <p:spPr>
          <a:xfrm>
            <a:off x="4427984" y="1772816"/>
            <a:ext cx="1296144" cy="504056"/>
          </a:xfrm>
          <a:prstGeom prst="rect">
            <a:avLst/>
          </a:prstGeom>
          <a:solidFill>
            <a:schemeClr val="bg2">
              <a:lumMod val="75000"/>
              <a:alpha val="8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solidFill>
                  <a:prstClr val="black"/>
                </a:solidFill>
              </a:rPr>
              <a:t>数据通道（导出）</a:t>
            </a:r>
          </a:p>
        </p:txBody>
      </p:sp>
      <p:sp>
        <p:nvSpPr>
          <p:cNvPr id="138" name="矩形 137"/>
          <p:cNvSpPr/>
          <p:nvPr/>
        </p:nvSpPr>
        <p:spPr>
          <a:xfrm>
            <a:off x="4716016" y="1772816"/>
            <a:ext cx="720080" cy="252028"/>
          </a:xfrm>
          <a:prstGeom prst="rect">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数据任务</a:t>
            </a:r>
          </a:p>
        </p:txBody>
      </p:sp>
      <p:sp>
        <p:nvSpPr>
          <p:cNvPr id="145" name="矩形 144"/>
          <p:cNvSpPr/>
          <p:nvPr/>
        </p:nvSpPr>
        <p:spPr>
          <a:xfrm>
            <a:off x="2339752" y="4509120"/>
            <a:ext cx="720080" cy="288032"/>
          </a:xfrm>
          <a:prstGeom prst="rect">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数据任务</a:t>
            </a:r>
          </a:p>
        </p:txBody>
      </p:sp>
      <p:sp>
        <p:nvSpPr>
          <p:cNvPr id="147" name="下箭头 146"/>
          <p:cNvSpPr/>
          <p:nvPr/>
        </p:nvSpPr>
        <p:spPr>
          <a:xfrm rot="16200000" flipV="1">
            <a:off x="2555776" y="2780928"/>
            <a:ext cx="144016" cy="3168352"/>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solidFill>
                <a:prstClr val="black"/>
              </a:solidFill>
            </a:endParaRPr>
          </a:p>
        </p:txBody>
      </p:sp>
      <p:sp>
        <p:nvSpPr>
          <p:cNvPr id="150" name="下箭头 149"/>
          <p:cNvSpPr/>
          <p:nvPr/>
        </p:nvSpPr>
        <p:spPr>
          <a:xfrm rot="16200000">
            <a:off x="2555776" y="2636912"/>
            <a:ext cx="144016" cy="3168352"/>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solidFill>
                <a:prstClr val="black"/>
              </a:solidFill>
            </a:endParaRPr>
          </a:p>
        </p:txBody>
      </p:sp>
      <p:sp>
        <p:nvSpPr>
          <p:cNvPr id="154" name="下箭头 153"/>
          <p:cNvSpPr/>
          <p:nvPr/>
        </p:nvSpPr>
        <p:spPr>
          <a:xfrm rot="16200000" flipH="1" flipV="1">
            <a:off x="1223628" y="2528900"/>
            <a:ext cx="144016" cy="648072"/>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solidFill>
                <a:prstClr val="black"/>
              </a:solidFill>
            </a:endParaRPr>
          </a:p>
        </p:txBody>
      </p:sp>
      <p:sp>
        <p:nvSpPr>
          <p:cNvPr id="155" name="下箭头 154"/>
          <p:cNvSpPr/>
          <p:nvPr/>
        </p:nvSpPr>
        <p:spPr>
          <a:xfrm rot="16200000" flipH="1">
            <a:off x="1223628" y="2744924"/>
            <a:ext cx="144016" cy="648072"/>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solidFill>
                <a:prstClr val="black"/>
              </a:solidFill>
            </a:endParaRPr>
          </a:p>
        </p:txBody>
      </p:sp>
      <p:sp>
        <p:nvSpPr>
          <p:cNvPr id="156" name="下箭头 155"/>
          <p:cNvSpPr/>
          <p:nvPr/>
        </p:nvSpPr>
        <p:spPr>
          <a:xfrm rot="10800000" flipV="1">
            <a:off x="683568" y="1340768"/>
            <a:ext cx="144016" cy="720080"/>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smtClean="0">
              <a:solidFill>
                <a:prstClr val="black"/>
              </a:solidFill>
            </a:endParaRPr>
          </a:p>
        </p:txBody>
      </p:sp>
      <p:sp>
        <p:nvSpPr>
          <p:cNvPr id="159" name="下箭头 158"/>
          <p:cNvSpPr/>
          <p:nvPr/>
        </p:nvSpPr>
        <p:spPr>
          <a:xfrm rot="10800000" flipV="1">
            <a:off x="4572000" y="4653136"/>
            <a:ext cx="144016" cy="165618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solidFill>
                <a:prstClr val="black"/>
              </a:solidFill>
            </a:endParaRPr>
          </a:p>
        </p:txBody>
      </p:sp>
      <p:sp>
        <p:nvSpPr>
          <p:cNvPr id="161" name="下箭头 160"/>
          <p:cNvSpPr/>
          <p:nvPr/>
        </p:nvSpPr>
        <p:spPr>
          <a:xfrm rot="16200000" flipH="1" flipV="1">
            <a:off x="1259632" y="4581128"/>
            <a:ext cx="144016" cy="576064"/>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solidFill>
                <a:prstClr val="black"/>
              </a:solidFill>
            </a:endParaRPr>
          </a:p>
        </p:txBody>
      </p:sp>
      <p:cxnSp>
        <p:nvCxnSpPr>
          <p:cNvPr id="166" name="直接连接符 165"/>
          <p:cNvCxnSpPr/>
          <p:nvPr/>
        </p:nvCxnSpPr>
        <p:spPr>
          <a:xfrm>
            <a:off x="6084168" y="1988840"/>
            <a:ext cx="0" cy="3528392"/>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flipH="1">
            <a:off x="5724128" y="1988840"/>
            <a:ext cx="360040"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flipH="1">
            <a:off x="3275856" y="2348880"/>
            <a:ext cx="3312368"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flipH="1">
            <a:off x="3851920" y="3645024"/>
            <a:ext cx="2232248"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flipH="1">
            <a:off x="3851920" y="4725144"/>
            <a:ext cx="2232248"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H="1">
            <a:off x="5796136" y="5517232"/>
            <a:ext cx="288032"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6372200" y="2132856"/>
            <a:ext cx="0" cy="3600400"/>
          </a:xfrm>
          <a:prstGeom prst="line">
            <a:avLst/>
          </a:prstGeom>
          <a:ln w="127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flipH="1">
            <a:off x="5724128" y="2132856"/>
            <a:ext cx="648072" cy="0"/>
          </a:xfrm>
          <a:prstGeom prst="line">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flipH="1">
            <a:off x="3275856" y="2492896"/>
            <a:ext cx="3096344" cy="0"/>
          </a:xfrm>
          <a:prstGeom prst="line">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flipH="1">
            <a:off x="3851920" y="3789040"/>
            <a:ext cx="2736304" cy="0"/>
          </a:xfrm>
          <a:prstGeom prst="line">
            <a:avLst/>
          </a:prstGeom>
          <a:ln w="127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flipH="1">
            <a:off x="3851920" y="4869160"/>
            <a:ext cx="2520280" cy="0"/>
          </a:xfrm>
          <a:prstGeom prst="line">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flipH="1">
            <a:off x="7164288" y="2348880"/>
            <a:ext cx="576064"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flipH="1">
            <a:off x="5076056" y="1052736"/>
            <a:ext cx="1440160"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p:nvPr/>
        </p:nvCxnSpPr>
        <p:spPr>
          <a:xfrm flipV="1">
            <a:off x="8100392" y="3068960"/>
            <a:ext cx="1" cy="2232248"/>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44" name="TextBox 243"/>
          <p:cNvSpPr txBox="1"/>
          <p:nvPr/>
        </p:nvSpPr>
        <p:spPr>
          <a:xfrm>
            <a:off x="7236296" y="4005064"/>
            <a:ext cx="720080" cy="246221"/>
          </a:xfrm>
          <a:prstGeom prst="rect">
            <a:avLst/>
          </a:prstGeom>
          <a:noFill/>
        </p:spPr>
        <p:txBody>
          <a:bodyPr wrap="square" rtlCol="0">
            <a:spAutoFit/>
          </a:bodyPr>
          <a:lstStyle/>
          <a:p>
            <a:r>
              <a:rPr lang="zh-CN" altLang="en-US" sz="1000" smtClean="0">
                <a:solidFill>
                  <a:prstClr val="black"/>
                </a:solidFill>
              </a:rPr>
              <a:t>部署任务</a:t>
            </a:r>
            <a:endParaRPr lang="zh-CN" altLang="en-US" sz="1000">
              <a:solidFill>
                <a:prstClr val="black"/>
              </a:solidFill>
            </a:endParaRPr>
          </a:p>
        </p:txBody>
      </p:sp>
      <p:cxnSp>
        <p:nvCxnSpPr>
          <p:cNvPr id="251" name="直接箭头连接符 250"/>
          <p:cNvCxnSpPr/>
          <p:nvPr/>
        </p:nvCxnSpPr>
        <p:spPr>
          <a:xfrm>
            <a:off x="899592" y="5661248"/>
            <a:ext cx="1224136"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6" name="直接箭头连接符 255"/>
          <p:cNvCxnSpPr>
            <a:endCxn id="33" idx="2"/>
          </p:cNvCxnSpPr>
          <p:nvPr/>
        </p:nvCxnSpPr>
        <p:spPr>
          <a:xfrm flipV="1">
            <a:off x="6876256" y="4653136"/>
            <a:ext cx="0" cy="792088"/>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4139952" y="6309320"/>
            <a:ext cx="1107996" cy="369332"/>
          </a:xfrm>
          <a:prstGeom prst="rect">
            <a:avLst/>
          </a:prstGeom>
          <a:noFill/>
        </p:spPr>
        <p:txBody>
          <a:bodyPr wrap="none" rtlCol="0">
            <a:spAutoFit/>
          </a:bodyPr>
          <a:lstStyle/>
          <a:p>
            <a:r>
              <a:rPr lang="zh-CN" altLang="en-US" smtClean="0"/>
              <a:t>数据开放</a:t>
            </a:r>
            <a:endParaRPr lang="zh-CN" altLang="en-US"/>
          </a:p>
        </p:txBody>
      </p:sp>
      <p:cxnSp>
        <p:nvCxnSpPr>
          <p:cNvPr id="102" name="直接箭头连接符 101"/>
          <p:cNvCxnSpPr>
            <a:stCxn id="157" idx="3"/>
          </p:cNvCxnSpPr>
          <p:nvPr/>
        </p:nvCxnSpPr>
        <p:spPr>
          <a:xfrm flipV="1">
            <a:off x="7524328" y="2564904"/>
            <a:ext cx="0" cy="2432303"/>
          </a:xfrm>
          <a:prstGeom prst="straightConnector1">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3275856" y="332656"/>
            <a:ext cx="1" cy="432048"/>
          </a:xfrm>
          <a:prstGeom prst="straightConnector1">
            <a:avLst/>
          </a:prstGeom>
          <a:ln>
            <a:solidFill>
              <a:srgbClr val="FF000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0" y="1628800"/>
            <a:ext cx="9144000" cy="0"/>
          </a:xfrm>
          <a:prstGeom prst="line">
            <a:avLst/>
          </a:prstGeom>
          <a:ln w="2540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0" y="1340768"/>
            <a:ext cx="543739" cy="307777"/>
          </a:xfrm>
          <a:prstGeom prst="rect">
            <a:avLst/>
          </a:prstGeom>
          <a:noFill/>
        </p:spPr>
        <p:txBody>
          <a:bodyPr wrap="none" rtlCol="0">
            <a:spAutoFit/>
          </a:bodyPr>
          <a:lstStyle/>
          <a:p>
            <a:r>
              <a:rPr lang="zh-CN" altLang="en-US" sz="1400" b="1" smtClean="0">
                <a:solidFill>
                  <a:srgbClr val="FF0000"/>
                </a:solidFill>
              </a:rPr>
              <a:t>前台</a:t>
            </a:r>
            <a:endParaRPr lang="zh-CN" altLang="en-US" sz="1400" b="1">
              <a:solidFill>
                <a:srgbClr val="FF0000"/>
              </a:solidFill>
            </a:endParaRPr>
          </a:p>
        </p:txBody>
      </p:sp>
      <p:sp>
        <p:nvSpPr>
          <p:cNvPr id="116" name="TextBox 115"/>
          <p:cNvSpPr txBox="1"/>
          <p:nvPr/>
        </p:nvSpPr>
        <p:spPr>
          <a:xfrm>
            <a:off x="0" y="1628800"/>
            <a:ext cx="543739" cy="307777"/>
          </a:xfrm>
          <a:prstGeom prst="rect">
            <a:avLst/>
          </a:prstGeom>
          <a:noFill/>
        </p:spPr>
        <p:txBody>
          <a:bodyPr wrap="none" rtlCol="0">
            <a:spAutoFit/>
          </a:bodyPr>
          <a:lstStyle/>
          <a:p>
            <a:r>
              <a:rPr lang="zh-CN" altLang="en-US" sz="1400" b="1" smtClean="0">
                <a:solidFill>
                  <a:srgbClr val="FF0000"/>
                </a:solidFill>
              </a:rPr>
              <a:t>后台</a:t>
            </a:r>
            <a:endParaRPr lang="zh-CN" altLang="en-US" sz="1400" b="1">
              <a:solidFill>
                <a:srgbClr val="FF0000"/>
              </a:solidFill>
            </a:endParaRPr>
          </a:p>
        </p:txBody>
      </p:sp>
      <p:sp>
        <p:nvSpPr>
          <p:cNvPr id="142" name="下箭头 141"/>
          <p:cNvSpPr/>
          <p:nvPr/>
        </p:nvSpPr>
        <p:spPr>
          <a:xfrm rot="16200000" flipH="1">
            <a:off x="3239852" y="1808820"/>
            <a:ext cx="144016" cy="2232248"/>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smtClean="0">
              <a:solidFill>
                <a:prstClr val="black"/>
              </a:solidFill>
            </a:endParaRPr>
          </a:p>
        </p:txBody>
      </p:sp>
      <p:sp>
        <p:nvSpPr>
          <p:cNvPr id="146" name="矩形 145"/>
          <p:cNvSpPr/>
          <p:nvPr/>
        </p:nvSpPr>
        <p:spPr>
          <a:xfrm>
            <a:off x="827584" y="764704"/>
            <a:ext cx="720080" cy="288032"/>
          </a:xfrm>
          <a:prstGeom prst="rect">
            <a:avLst/>
          </a:prstGeom>
          <a:solidFill>
            <a:schemeClr val="accent4">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solidFill>
                  <a:prstClr val="black"/>
                </a:solidFill>
              </a:rPr>
              <a:t>数据应用</a:t>
            </a:r>
          </a:p>
        </p:txBody>
      </p:sp>
      <p:cxnSp>
        <p:nvCxnSpPr>
          <p:cNvPr id="164" name="直接连接符 163"/>
          <p:cNvCxnSpPr>
            <a:stCxn id="145" idx="1"/>
          </p:cNvCxnSpPr>
          <p:nvPr/>
        </p:nvCxnSpPr>
        <p:spPr>
          <a:xfrm flipH="1">
            <a:off x="1331640" y="4653136"/>
            <a:ext cx="1008112" cy="0"/>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1331640" y="4653136"/>
            <a:ext cx="0" cy="216024"/>
          </a:xfrm>
          <a:prstGeom prst="line">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1259632" y="4437112"/>
            <a:ext cx="441146" cy="246221"/>
          </a:xfrm>
          <a:prstGeom prst="rect">
            <a:avLst/>
          </a:prstGeom>
          <a:noFill/>
        </p:spPr>
        <p:txBody>
          <a:bodyPr wrap="none" rtlCol="0">
            <a:spAutoFit/>
          </a:bodyPr>
          <a:lstStyle/>
          <a:p>
            <a:r>
              <a:rPr lang="zh-CN" altLang="en-US" sz="1000" smtClean="0"/>
              <a:t>控制</a:t>
            </a:r>
            <a:endParaRPr lang="zh-CN" altLang="en-US" sz="1000"/>
          </a:p>
        </p:txBody>
      </p:sp>
      <p:cxnSp>
        <p:nvCxnSpPr>
          <p:cNvPr id="174" name="直接连接符 173"/>
          <p:cNvCxnSpPr/>
          <p:nvPr/>
        </p:nvCxnSpPr>
        <p:spPr>
          <a:xfrm>
            <a:off x="5580112" y="5229200"/>
            <a:ext cx="0" cy="216024"/>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H="1">
            <a:off x="5292080" y="5229200"/>
            <a:ext cx="288032" cy="0"/>
          </a:xfrm>
          <a:prstGeom prst="line">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H="1">
            <a:off x="1259632" y="3645024"/>
            <a:ext cx="1224136" cy="0"/>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V="1">
            <a:off x="1259632" y="3140968"/>
            <a:ext cx="0" cy="504056"/>
          </a:xfrm>
          <a:prstGeom prst="line">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2843808" y="2276872"/>
            <a:ext cx="0" cy="576064"/>
          </a:xfrm>
          <a:prstGeom prst="line">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H="1">
            <a:off x="1331640" y="1844824"/>
            <a:ext cx="3384376" cy="0"/>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1331640" y="1844824"/>
            <a:ext cx="0" cy="936104"/>
          </a:xfrm>
          <a:prstGeom prst="line">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flipH="1">
            <a:off x="3707904" y="1988840"/>
            <a:ext cx="1008112" cy="0"/>
          </a:xfrm>
          <a:prstGeom prst="line">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1187624" y="1052736"/>
            <a:ext cx="0" cy="432048"/>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flipH="1">
            <a:off x="755576" y="1484784"/>
            <a:ext cx="432048" cy="0"/>
          </a:xfrm>
          <a:prstGeom prst="line">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1187624" y="3429000"/>
            <a:ext cx="441146" cy="246221"/>
          </a:xfrm>
          <a:prstGeom prst="rect">
            <a:avLst/>
          </a:prstGeom>
          <a:noFill/>
        </p:spPr>
        <p:txBody>
          <a:bodyPr wrap="none" rtlCol="0">
            <a:spAutoFit/>
          </a:bodyPr>
          <a:lstStyle/>
          <a:p>
            <a:r>
              <a:rPr lang="zh-CN" altLang="en-US" sz="1000" smtClean="0"/>
              <a:t>控制</a:t>
            </a:r>
            <a:endParaRPr lang="zh-CN" altLang="en-US" sz="1000"/>
          </a:p>
        </p:txBody>
      </p:sp>
      <p:sp>
        <p:nvSpPr>
          <p:cNvPr id="208" name="TextBox 207"/>
          <p:cNvSpPr txBox="1"/>
          <p:nvPr/>
        </p:nvSpPr>
        <p:spPr>
          <a:xfrm>
            <a:off x="1259632" y="1844824"/>
            <a:ext cx="441146" cy="246221"/>
          </a:xfrm>
          <a:prstGeom prst="rect">
            <a:avLst/>
          </a:prstGeom>
          <a:noFill/>
        </p:spPr>
        <p:txBody>
          <a:bodyPr wrap="none" rtlCol="0">
            <a:spAutoFit/>
          </a:bodyPr>
          <a:lstStyle/>
          <a:p>
            <a:r>
              <a:rPr lang="zh-CN" altLang="en-US" sz="1000" smtClean="0"/>
              <a:t>控制</a:t>
            </a:r>
            <a:endParaRPr lang="zh-CN" altLang="en-US" sz="1000"/>
          </a:p>
        </p:txBody>
      </p:sp>
      <p:sp>
        <p:nvSpPr>
          <p:cNvPr id="211" name="TextBox 210"/>
          <p:cNvSpPr txBox="1"/>
          <p:nvPr/>
        </p:nvSpPr>
        <p:spPr>
          <a:xfrm>
            <a:off x="1115616" y="1340768"/>
            <a:ext cx="441146" cy="246221"/>
          </a:xfrm>
          <a:prstGeom prst="rect">
            <a:avLst/>
          </a:prstGeom>
          <a:noFill/>
        </p:spPr>
        <p:txBody>
          <a:bodyPr wrap="none" rtlCol="0">
            <a:spAutoFit/>
          </a:bodyPr>
          <a:lstStyle/>
          <a:p>
            <a:r>
              <a:rPr lang="zh-CN" altLang="en-US" sz="1000" smtClean="0"/>
              <a:t>控制</a:t>
            </a:r>
            <a:endParaRPr lang="zh-CN" altLang="en-US" sz="1000"/>
          </a:p>
        </p:txBody>
      </p:sp>
      <p:sp>
        <p:nvSpPr>
          <p:cNvPr id="212" name="TextBox 211"/>
          <p:cNvSpPr txBox="1"/>
          <p:nvPr/>
        </p:nvSpPr>
        <p:spPr>
          <a:xfrm>
            <a:off x="3851920" y="1988840"/>
            <a:ext cx="441146" cy="246221"/>
          </a:xfrm>
          <a:prstGeom prst="rect">
            <a:avLst/>
          </a:prstGeom>
          <a:noFill/>
        </p:spPr>
        <p:txBody>
          <a:bodyPr wrap="none" rtlCol="0">
            <a:spAutoFit/>
          </a:bodyPr>
          <a:lstStyle/>
          <a:p>
            <a:r>
              <a:rPr lang="zh-CN" altLang="en-US" sz="1000" smtClean="0"/>
              <a:t>控制</a:t>
            </a:r>
            <a:endParaRPr lang="zh-CN" altLang="en-US" sz="1000"/>
          </a:p>
        </p:txBody>
      </p:sp>
      <p:sp>
        <p:nvSpPr>
          <p:cNvPr id="213" name="TextBox 212"/>
          <p:cNvSpPr txBox="1"/>
          <p:nvPr/>
        </p:nvSpPr>
        <p:spPr>
          <a:xfrm>
            <a:off x="2843808" y="2564904"/>
            <a:ext cx="441146" cy="246221"/>
          </a:xfrm>
          <a:prstGeom prst="rect">
            <a:avLst/>
          </a:prstGeom>
          <a:noFill/>
        </p:spPr>
        <p:txBody>
          <a:bodyPr wrap="none" rtlCol="0">
            <a:spAutoFit/>
          </a:bodyPr>
          <a:lstStyle/>
          <a:p>
            <a:r>
              <a:rPr lang="zh-CN" altLang="en-US" sz="1000" smtClean="0"/>
              <a:t>控制</a:t>
            </a:r>
            <a:endParaRPr lang="zh-CN" altLang="en-US" sz="1000"/>
          </a:p>
        </p:txBody>
      </p:sp>
      <p:sp>
        <p:nvSpPr>
          <p:cNvPr id="217" name="TextBox 216"/>
          <p:cNvSpPr txBox="1"/>
          <p:nvPr/>
        </p:nvSpPr>
        <p:spPr>
          <a:xfrm>
            <a:off x="5508104" y="5157192"/>
            <a:ext cx="441146" cy="246221"/>
          </a:xfrm>
          <a:prstGeom prst="rect">
            <a:avLst/>
          </a:prstGeom>
          <a:noFill/>
        </p:spPr>
        <p:txBody>
          <a:bodyPr wrap="none" rtlCol="0">
            <a:spAutoFit/>
          </a:bodyPr>
          <a:lstStyle/>
          <a:p>
            <a:r>
              <a:rPr lang="zh-CN" altLang="en-US" sz="1000" smtClean="0"/>
              <a:t>控制</a:t>
            </a:r>
            <a:endParaRPr lang="zh-CN" altLang="en-US" sz="1000"/>
          </a:p>
        </p:txBody>
      </p:sp>
      <p:cxnSp>
        <p:nvCxnSpPr>
          <p:cNvPr id="220" name="直接连接符 219"/>
          <p:cNvCxnSpPr/>
          <p:nvPr/>
        </p:nvCxnSpPr>
        <p:spPr>
          <a:xfrm>
            <a:off x="5796136" y="5733256"/>
            <a:ext cx="576064" cy="0"/>
          </a:xfrm>
          <a:prstGeom prst="line">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1331640" y="6021288"/>
            <a:ext cx="301686" cy="369332"/>
            <a:chOff x="7160021" y="453153"/>
            <a:chExt cx="301686" cy="369332"/>
          </a:xfrm>
        </p:grpSpPr>
        <p:sp>
          <p:nvSpPr>
            <p:cNvPr id="114" name="十二边形 113"/>
            <p:cNvSpPr/>
            <p:nvPr/>
          </p:nvSpPr>
          <p:spPr>
            <a:xfrm>
              <a:off x="7166848" y="493803"/>
              <a:ext cx="288032" cy="288032"/>
            </a:xfrm>
            <a:prstGeom prst="dodecagon">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TextBox 116"/>
            <p:cNvSpPr txBox="1"/>
            <p:nvPr/>
          </p:nvSpPr>
          <p:spPr>
            <a:xfrm>
              <a:off x="7160021" y="453153"/>
              <a:ext cx="301686" cy="369332"/>
            </a:xfrm>
            <a:prstGeom prst="rect">
              <a:avLst/>
            </a:prstGeom>
            <a:noFill/>
          </p:spPr>
          <p:txBody>
            <a:bodyPr wrap="square" rtlCol="0">
              <a:spAutoFit/>
            </a:bodyPr>
            <a:lstStyle/>
            <a:p>
              <a:r>
                <a:rPr lang="en-US" altLang="zh-CN" b="1" smtClean="0"/>
                <a:t>1</a:t>
              </a:r>
              <a:endParaRPr lang="zh-CN" altLang="en-US" b="1"/>
            </a:p>
          </p:txBody>
        </p:sp>
      </p:grpSp>
      <p:grpSp>
        <p:nvGrpSpPr>
          <p:cNvPr id="126" name="组合 125"/>
          <p:cNvGrpSpPr/>
          <p:nvPr/>
        </p:nvGrpSpPr>
        <p:grpSpPr>
          <a:xfrm>
            <a:off x="755576" y="5301208"/>
            <a:ext cx="301686" cy="369332"/>
            <a:chOff x="7160021" y="453153"/>
            <a:chExt cx="301686" cy="369332"/>
          </a:xfrm>
        </p:grpSpPr>
        <p:sp>
          <p:nvSpPr>
            <p:cNvPr id="130" name="十二边形 129"/>
            <p:cNvSpPr/>
            <p:nvPr/>
          </p:nvSpPr>
          <p:spPr>
            <a:xfrm>
              <a:off x="7166848" y="493803"/>
              <a:ext cx="288032" cy="288032"/>
            </a:xfrm>
            <a:prstGeom prst="dodecagon">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0" name="TextBox 139"/>
            <p:cNvSpPr txBox="1"/>
            <p:nvPr/>
          </p:nvSpPr>
          <p:spPr>
            <a:xfrm>
              <a:off x="7160021" y="453153"/>
              <a:ext cx="301686" cy="369332"/>
            </a:xfrm>
            <a:prstGeom prst="rect">
              <a:avLst/>
            </a:prstGeom>
            <a:noFill/>
          </p:spPr>
          <p:txBody>
            <a:bodyPr wrap="square" rtlCol="0">
              <a:spAutoFit/>
            </a:bodyPr>
            <a:lstStyle/>
            <a:p>
              <a:r>
                <a:rPr lang="en-US" altLang="zh-CN" b="1" smtClean="0"/>
                <a:t>2</a:t>
              </a:r>
              <a:endParaRPr lang="zh-CN" altLang="en-US" b="1"/>
            </a:p>
          </p:txBody>
        </p:sp>
      </p:grpSp>
      <p:grpSp>
        <p:nvGrpSpPr>
          <p:cNvPr id="141" name="组合 140"/>
          <p:cNvGrpSpPr/>
          <p:nvPr/>
        </p:nvGrpSpPr>
        <p:grpSpPr>
          <a:xfrm>
            <a:off x="8028384" y="4653136"/>
            <a:ext cx="301686" cy="369332"/>
            <a:chOff x="7160021" y="453153"/>
            <a:chExt cx="301686" cy="369332"/>
          </a:xfrm>
        </p:grpSpPr>
        <p:sp>
          <p:nvSpPr>
            <p:cNvPr id="143" name="十二边形 142"/>
            <p:cNvSpPr/>
            <p:nvPr/>
          </p:nvSpPr>
          <p:spPr>
            <a:xfrm>
              <a:off x="7166848" y="493803"/>
              <a:ext cx="288032" cy="288032"/>
            </a:xfrm>
            <a:prstGeom prst="dodecagon">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4" name="TextBox 143"/>
            <p:cNvSpPr txBox="1"/>
            <p:nvPr/>
          </p:nvSpPr>
          <p:spPr>
            <a:xfrm>
              <a:off x="7160021" y="453153"/>
              <a:ext cx="301686" cy="369332"/>
            </a:xfrm>
            <a:prstGeom prst="rect">
              <a:avLst/>
            </a:prstGeom>
            <a:noFill/>
          </p:spPr>
          <p:txBody>
            <a:bodyPr wrap="square" rtlCol="0">
              <a:spAutoFit/>
            </a:bodyPr>
            <a:lstStyle/>
            <a:p>
              <a:r>
                <a:rPr lang="en-US" altLang="zh-CN" b="1" smtClean="0"/>
                <a:t>3</a:t>
              </a:r>
              <a:endParaRPr lang="zh-CN" altLang="en-US" b="1"/>
            </a:p>
          </p:txBody>
        </p:sp>
      </p:grpSp>
      <p:grpSp>
        <p:nvGrpSpPr>
          <p:cNvPr id="175" name="组合 174"/>
          <p:cNvGrpSpPr/>
          <p:nvPr/>
        </p:nvGrpSpPr>
        <p:grpSpPr>
          <a:xfrm>
            <a:off x="7740352" y="1052736"/>
            <a:ext cx="301686" cy="369332"/>
            <a:chOff x="7160021" y="453153"/>
            <a:chExt cx="301686" cy="369332"/>
          </a:xfrm>
        </p:grpSpPr>
        <p:sp>
          <p:nvSpPr>
            <p:cNvPr id="176" name="十二边形 175"/>
            <p:cNvSpPr/>
            <p:nvPr/>
          </p:nvSpPr>
          <p:spPr>
            <a:xfrm>
              <a:off x="7166848" y="493803"/>
              <a:ext cx="288032" cy="288032"/>
            </a:xfrm>
            <a:prstGeom prst="dodecagon">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7" name="TextBox 176"/>
            <p:cNvSpPr txBox="1"/>
            <p:nvPr/>
          </p:nvSpPr>
          <p:spPr>
            <a:xfrm>
              <a:off x="7160021" y="453153"/>
              <a:ext cx="301686" cy="369332"/>
            </a:xfrm>
            <a:prstGeom prst="rect">
              <a:avLst/>
            </a:prstGeom>
            <a:noFill/>
          </p:spPr>
          <p:txBody>
            <a:bodyPr wrap="square" rtlCol="0">
              <a:spAutoFit/>
            </a:bodyPr>
            <a:lstStyle/>
            <a:p>
              <a:r>
                <a:rPr lang="en-US" altLang="zh-CN" b="1" smtClean="0"/>
                <a:t>3</a:t>
              </a:r>
              <a:endParaRPr lang="zh-CN" altLang="en-US" b="1"/>
            </a:p>
          </p:txBody>
        </p:sp>
      </p:grpSp>
      <p:grpSp>
        <p:nvGrpSpPr>
          <p:cNvPr id="178" name="组合 177"/>
          <p:cNvGrpSpPr/>
          <p:nvPr/>
        </p:nvGrpSpPr>
        <p:grpSpPr>
          <a:xfrm>
            <a:off x="7452320" y="4293096"/>
            <a:ext cx="301686" cy="369332"/>
            <a:chOff x="7160021" y="453153"/>
            <a:chExt cx="301686" cy="369332"/>
          </a:xfrm>
        </p:grpSpPr>
        <p:sp>
          <p:nvSpPr>
            <p:cNvPr id="179" name="十二边形 178"/>
            <p:cNvSpPr/>
            <p:nvPr/>
          </p:nvSpPr>
          <p:spPr>
            <a:xfrm>
              <a:off x="7166848" y="493803"/>
              <a:ext cx="288032" cy="288032"/>
            </a:xfrm>
            <a:prstGeom prst="dodecagon">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0" name="TextBox 179"/>
            <p:cNvSpPr txBox="1"/>
            <p:nvPr/>
          </p:nvSpPr>
          <p:spPr>
            <a:xfrm>
              <a:off x="7160021" y="453153"/>
              <a:ext cx="301686" cy="369332"/>
            </a:xfrm>
            <a:prstGeom prst="rect">
              <a:avLst/>
            </a:prstGeom>
            <a:noFill/>
          </p:spPr>
          <p:txBody>
            <a:bodyPr wrap="square" rtlCol="0">
              <a:spAutoFit/>
            </a:bodyPr>
            <a:lstStyle/>
            <a:p>
              <a:r>
                <a:rPr lang="en-US" altLang="zh-CN" b="1" smtClean="0"/>
                <a:t>4</a:t>
              </a:r>
              <a:endParaRPr lang="zh-CN" altLang="en-US" b="1"/>
            </a:p>
          </p:txBody>
        </p:sp>
      </p:grpSp>
      <p:grpSp>
        <p:nvGrpSpPr>
          <p:cNvPr id="181" name="组合 180"/>
          <p:cNvGrpSpPr/>
          <p:nvPr/>
        </p:nvGrpSpPr>
        <p:grpSpPr>
          <a:xfrm>
            <a:off x="6660232" y="5229200"/>
            <a:ext cx="301686" cy="369332"/>
            <a:chOff x="7160021" y="453153"/>
            <a:chExt cx="301686" cy="369332"/>
          </a:xfrm>
        </p:grpSpPr>
        <p:sp>
          <p:nvSpPr>
            <p:cNvPr id="182" name="十二边形 181"/>
            <p:cNvSpPr/>
            <p:nvPr/>
          </p:nvSpPr>
          <p:spPr>
            <a:xfrm>
              <a:off x="7166848" y="493803"/>
              <a:ext cx="288032" cy="288032"/>
            </a:xfrm>
            <a:prstGeom prst="dodecagon">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3" name="TextBox 182"/>
            <p:cNvSpPr txBox="1"/>
            <p:nvPr/>
          </p:nvSpPr>
          <p:spPr>
            <a:xfrm>
              <a:off x="7160021" y="453153"/>
              <a:ext cx="301686" cy="369332"/>
            </a:xfrm>
            <a:prstGeom prst="rect">
              <a:avLst/>
            </a:prstGeom>
            <a:noFill/>
          </p:spPr>
          <p:txBody>
            <a:bodyPr wrap="square" rtlCol="0">
              <a:spAutoFit/>
            </a:bodyPr>
            <a:lstStyle/>
            <a:p>
              <a:r>
                <a:rPr lang="en-US" altLang="zh-CN" b="1" smtClean="0"/>
                <a:t>5</a:t>
              </a:r>
              <a:endParaRPr lang="zh-CN" altLang="en-US" b="1"/>
            </a:p>
          </p:txBody>
        </p:sp>
      </p:grpSp>
      <p:grpSp>
        <p:nvGrpSpPr>
          <p:cNvPr id="184" name="组合 183"/>
          <p:cNvGrpSpPr/>
          <p:nvPr/>
        </p:nvGrpSpPr>
        <p:grpSpPr>
          <a:xfrm>
            <a:off x="5796136" y="980728"/>
            <a:ext cx="301686" cy="369332"/>
            <a:chOff x="7160021" y="453153"/>
            <a:chExt cx="301686" cy="369332"/>
          </a:xfrm>
        </p:grpSpPr>
        <p:sp>
          <p:nvSpPr>
            <p:cNvPr id="187" name="十二边形 186"/>
            <p:cNvSpPr/>
            <p:nvPr/>
          </p:nvSpPr>
          <p:spPr>
            <a:xfrm>
              <a:off x="7166848" y="493803"/>
              <a:ext cx="288032" cy="288032"/>
            </a:xfrm>
            <a:prstGeom prst="dodecagon">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9" name="TextBox 188"/>
            <p:cNvSpPr txBox="1"/>
            <p:nvPr/>
          </p:nvSpPr>
          <p:spPr>
            <a:xfrm>
              <a:off x="7160021" y="453153"/>
              <a:ext cx="301686" cy="369332"/>
            </a:xfrm>
            <a:prstGeom prst="rect">
              <a:avLst/>
            </a:prstGeom>
            <a:noFill/>
          </p:spPr>
          <p:txBody>
            <a:bodyPr wrap="square" rtlCol="0">
              <a:spAutoFit/>
            </a:bodyPr>
            <a:lstStyle/>
            <a:p>
              <a:r>
                <a:rPr lang="en-US" altLang="zh-CN" b="1" smtClean="0"/>
                <a:t>4</a:t>
              </a:r>
              <a:endParaRPr lang="zh-CN" altLang="en-US" b="1"/>
            </a:p>
          </p:txBody>
        </p:sp>
      </p:grpSp>
      <p:pic>
        <p:nvPicPr>
          <p:cNvPr id="1026" name="Picture 2"/>
          <p:cNvPicPr>
            <a:picLocks noChangeAspect="1" noChangeArrowheads="1"/>
          </p:cNvPicPr>
          <p:nvPr/>
        </p:nvPicPr>
        <p:blipFill>
          <a:blip r:embed="rId4" cstate="print"/>
          <a:srcRect/>
          <a:stretch>
            <a:fillRect/>
          </a:stretch>
        </p:blipFill>
        <p:spPr bwMode="auto">
          <a:xfrm>
            <a:off x="6732240" y="6165304"/>
            <a:ext cx="2160240" cy="545236"/>
          </a:xfrm>
          <a:prstGeom prst="rect">
            <a:avLst/>
          </a:prstGeom>
          <a:noFill/>
          <a:ln w="9525">
            <a:noFill/>
            <a:miter lim="800000"/>
            <a:headEnd/>
            <a:tailEnd/>
          </a:ln>
        </p:spPr>
      </p:pic>
      <p:sp>
        <p:nvSpPr>
          <p:cNvPr id="222" name="TextBox 221"/>
          <p:cNvSpPr txBox="1"/>
          <p:nvPr/>
        </p:nvSpPr>
        <p:spPr>
          <a:xfrm>
            <a:off x="6228184" y="6165304"/>
            <a:ext cx="723275" cy="307777"/>
          </a:xfrm>
          <a:prstGeom prst="rect">
            <a:avLst/>
          </a:prstGeom>
          <a:noFill/>
        </p:spPr>
        <p:txBody>
          <a:bodyPr wrap="none" rtlCol="0">
            <a:spAutoFit/>
          </a:bodyPr>
          <a:lstStyle/>
          <a:p>
            <a:r>
              <a:rPr lang="zh-CN" altLang="en-US" sz="1400" b="1" smtClean="0"/>
              <a:t>说明：</a:t>
            </a:r>
            <a:endParaRPr lang="zh-CN" altLang="en-US" sz="1400" b="1"/>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下箭头 62"/>
          <p:cNvSpPr/>
          <p:nvPr/>
        </p:nvSpPr>
        <p:spPr>
          <a:xfrm flipV="1">
            <a:off x="2915816" y="4077072"/>
            <a:ext cx="144016" cy="1368152"/>
          </a:xfrm>
          <a:prstGeom prst="downArrow">
            <a:avLst/>
          </a:prstGeom>
          <a:solidFill>
            <a:schemeClr val="accent3">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schemeClr val="tx1"/>
              </a:solidFill>
            </a:endParaRPr>
          </a:p>
        </p:txBody>
      </p:sp>
      <p:sp>
        <p:nvSpPr>
          <p:cNvPr id="93" name="下箭头 92"/>
          <p:cNvSpPr/>
          <p:nvPr/>
        </p:nvSpPr>
        <p:spPr>
          <a:xfrm flipV="1">
            <a:off x="6372200" y="4077072"/>
            <a:ext cx="144016" cy="1368152"/>
          </a:xfrm>
          <a:prstGeom prst="downArrow">
            <a:avLst/>
          </a:prstGeom>
          <a:solidFill>
            <a:schemeClr val="accent3">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schemeClr val="tx1"/>
              </a:solidFill>
            </a:endParaRPr>
          </a:p>
        </p:txBody>
      </p:sp>
      <p:sp>
        <p:nvSpPr>
          <p:cNvPr id="94" name="下箭头 93"/>
          <p:cNvSpPr/>
          <p:nvPr/>
        </p:nvSpPr>
        <p:spPr>
          <a:xfrm flipV="1">
            <a:off x="4644008" y="4077072"/>
            <a:ext cx="216024" cy="1368152"/>
          </a:xfrm>
          <a:prstGeom prst="downArrow">
            <a:avLst/>
          </a:prstGeom>
          <a:solidFill>
            <a:schemeClr val="accent3">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schemeClr val="tx1"/>
              </a:solidFill>
            </a:endParaRPr>
          </a:p>
        </p:txBody>
      </p:sp>
      <p:grpSp>
        <p:nvGrpSpPr>
          <p:cNvPr id="2" name="组合 27"/>
          <p:cNvGrpSpPr/>
          <p:nvPr/>
        </p:nvGrpSpPr>
        <p:grpSpPr>
          <a:xfrm>
            <a:off x="2555781" y="548680"/>
            <a:ext cx="1113877" cy="1053697"/>
            <a:chOff x="8143625" y="2852936"/>
            <a:chExt cx="737944" cy="713616"/>
          </a:xfrm>
        </p:grpSpPr>
        <p:pic>
          <p:nvPicPr>
            <p:cNvPr id="107" name="Picture 3" descr="C:\Program Files\Microsoft Office\MEDIA\CAGCAT10\j0292020.wmf"/>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8187674" y="2852936"/>
              <a:ext cx="693895" cy="576064"/>
            </a:xfrm>
            <a:prstGeom prst="rect">
              <a:avLst/>
            </a:prstGeom>
            <a:noFill/>
          </p:spPr>
        </p:pic>
        <p:sp>
          <p:nvSpPr>
            <p:cNvPr id="108" name="TextBox 107"/>
            <p:cNvSpPr txBox="1"/>
            <p:nvPr/>
          </p:nvSpPr>
          <p:spPr>
            <a:xfrm>
              <a:off x="8143625" y="3389377"/>
              <a:ext cx="683072" cy="177175"/>
            </a:xfrm>
            <a:prstGeom prst="rect">
              <a:avLst/>
            </a:prstGeom>
            <a:noFill/>
          </p:spPr>
          <p:txBody>
            <a:bodyPr wrap="none" rtlCol="0">
              <a:spAutoFit/>
            </a:bodyPr>
            <a:lstStyle/>
            <a:p>
              <a:r>
                <a:rPr lang="zh-CN" altLang="en-US" sz="1100" smtClean="0">
                  <a:solidFill>
                    <a:prstClr val="black"/>
                  </a:solidFill>
                </a:rPr>
                <a:t>第三方开发者</a:t>
              </a:r>
              <a:endParaRPr lang="zh-CN" altLang="en-US" sz="1100">
                <a:solidFill>
                  <a:prstClr val="black"/>
                </a:solidFill>
              </a:endParaRPr>
            </a:p>
          </p:txBody>
        </p:sp>
      </p:grpSp>
      <p:sp>
        <p:nvSpPr>
          <p:cNvPr id="250" name="TextBox 249"/>
          <p:cNvSpPr txBox="1"/>
          <p:nvPr/>
        </p:nvSpPr>
        <p:spPr>
          <a:xfrm>
            <a:off x="0" y="0"/>
            <a:ext cx="2914580" cy="461665"/>
          </a:xfrm>
          <a:prstGeom prst="rect">
            <a:avLst/>
          </a:prstGeom>
          <a:noFill/>
        </p:spPr>
        <p:txBody>
          <a:bodyPr wrap="none" rtlCol="0">
            <a:spAutoFit/>
          </a:bodyPr>
          <a:lstStyle/>
          <a:p>
            <a:r>
              <a:rPr lang="zh-CN" altLang="en-US" sz="2400" b="1" smtClean="0">
                <a:solidFill>
                  <a:srgbClr val="C00000"/>
                </a:solidFill>
              </a:rPr>
              <a:t>终端云</a:t>
            </a:r>
            <a:r>
              <a:rPr lang="en-US" altLang="zh-CN" sz="2400" b="1" smtClean="0">
                <a:solidFill>
                  <a:srgbClr val="C00000"/>
                </a:solidFill>
              </a:rPr>
              <a:t>BI</a:t>
            </a:r>
            <a:r>
              <a:rPr lang="zh-CN" altLang="en-US" sz="2400" b="1" smtClean="0">
                <a:solidFill>
                  <a:srgbClr val="C00000"/>
                </a:solidFill>
              </a:rPr>
              <a:t>系统上下文</a:t>
            </a:r>
            <a:endParaRPr lang="zh-CN" altLang="en-US" sz="2400" b="1">
              <a:solidFill>
                <a:srgbClr val="C00000"/>
              </a:solidFill>
            </a:endParaRPr>
          </a:p>
        </p:txBody>
      </p:sp>
      <p:cxnSp>
        <p:nvCxnSpPr>
          <p:cNvPr id="241" name="直接箭头连接符 240"/>
          <p:cNvCxnSpPr/>
          <p:nvPr/>
        </p:nvCxnSpPr>
        <p:spPr>
          <a:xfrm>
            <a:off x="2987824" y="1556792"/>
            <a:ext cx="0" cy="1224136"/>
          </a:xfrm>
          <a:prstGeom prst="straightConnector1">
            <a:avLst/>
          </a:prstGeom>
          <a:ln w="158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44" name="TextBox 243"/>
          <p:cNvSpPr txBox="1"/>
          <p:nvPr/>
        </p:nvSpPr>
        <p:spPr>
          <a:xfrm>
            <a:off x="2195736" y="1916832"/>
            <a:ext cx="1656184" cy="400110"/>
          </a:xfrm>
          <a:prstGeom prst="rect">
            <a:avLst/>
          </a:prstGeom>
          <a:noFill/>
        </p:spPr>
        <p:txBody>
          <a:bodyPr wrap="square" rtlCol="0">
            <a:spAutoFit/>
          </a:bodyPr>
          <a:lstStyle/>
          <a:p>
            <a:pPr marL="252000" indent="-252000">
              <a:buFont typeface="Wingdings" pitchFamily="2" charset="2"/>
              <a:buChar char="ü"/>
            </a:pPr>
            <a:r>
              <a:rPr lang="zh-CN" altLang="en-US" sz="1000" smtClean="0">
                <a:solidFill>
                  <a:prstClr val="black"/>
                </a:solidFill>
              </a:rPr>
              <a:t>下载行为信息采集</a:t>
            </a:r>
            <a:r>
              <a:rPr lang="en-US" altLang="zh-CN" sz="1000" smtClean="0">
                <a:solidFill>
                  <a:prstClr val="black"/>
                </a:solidFill>
              </a:rPr>
              <a:t>SDK</a:t>
            </a:r>
          </a:p>
          <a:p>
            <a:pPr marL="252000" indent="-252000">
              <a:buFont typeface="Wingdings" pitchFamily="2" charset="2"/>
              <a:buChar char="ü"/>
            </a:pPr>
            <a:r>
              <a:rPr lang="zh-CN" altLang="en-US" sz="1000" smtClean="0">
                <a:solidFill>
                  <a:prstClr val="black"/>
                </a:solidFill>
              </a:rPr>
              <a:t>下载网页信息采集</a:t>
            </a:r>
            <a:r>
              <a:rPr lang="en-US" altLang="zh-CN" sz="1000" smtClean="0">
                <a:solidFill>
                  <a:prstClr val="black"/>
                </a:solidFill>
              </a:rPr>
              <a:t>JS</a:t>
            </a:r>
            <a:endParaRPr lang="zh-CN" altLang="en-US" sz="1000">
              <a:solidFill>
                <a:prstClr val="black"/>
              </a:solidFill>
            </a:endParaRPr>
          </a:p>
        </p:txBody>
      </p:sp>
      <p:sp>
        <p:nvSpPr>
          <p:cNvPr id="52" name="矩形 51"/>
          <p:cNvSpPr/>
          <p:nvPr/>
        </p:nvSpPr>
        <p:spPr>
          <a:xfrm>
            <a:off x="2483768" y="2852936"/>
            <a:ext cx="4104456" cy="1152128"/>
          </a:xfrm>
          <a:prstGeom prst="rect">
            <a:avLst/>
          </a:prstGeom>
          <a:solidFill>
            <a:srgbClr val="FFFF00">
              <a:alpha val="40000"/>
            </a:srgbClr>
          </a:solidFill>
          <a:ln w="28575" cmpd="thinThick"/>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solidFill>
                  <a:schemeClr val="tx1"/>
                </a:solidFill>
              </a:rPr>
              <a:t>终端云</a:t>
            </a:r>
            <a:r>
              <a:rPr lang="en-US" altLang="zh-CN" sz="1400" smtClean="0">
                <a:solidFill>
                  <a:schemeClr val="tx1"/>
                </a:solidFill>
              </a:rPr>
              <a:t>BI </a:t>
            </a:r>
            <a:r>
              <a:rPr lang="zh-CN" altLang="en-US" sz="1400" smtClean="0">
                <a:solidFill>
                  <a:schemeClr val="tx1"/>
                </a:solidFill>
              </a:rPr>
              <a:t>系统</a:t>
            </a:r>
            <a:endParaRPr lang="zh-CN" altLang="en-US" sz="1400" dirty="0" smtClean="0">
              <a:solidFill>
                <a:schemeClr val="tx1"/>
              </a:solidFill>
            </a:endParaRPr>
          </a:p>
        </p:txBody>
      </p:sp>
      <p:sp>
        <p:nvSpPr>
          <p:cNvPr id="54" name="矩形 53"/>
          <p:cNvSpPr/>
          <p:nvPr/>
        </p:nvSpPr>
        <p:spPr>
          <a:xfrm>
            <a:off x="2339752" y="5517232"/>
            <a:ext cx="1296144" cy="648072"/>
          </a:xfrm>
          <a:prstGeom prst="rect">
            <a:avLst/>
          </a:prstGeom>
          <a:solidFill>
            <a:schemeClr val="accent6">
              <a:lumMod val="40000"/>
              <a:lumOff val="60000"/>
              <a:alpha val="81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schemeClr val="tx1"/>
                </a:solidFill>
              </a:rPr>
              <a:t>用户客户端 </a:t>
            </a:r>
            <a:endParaRPr lang="en-US" altLang="zh-CN" sz="1200" smtClean="0">
              <a:solidFill>
                <a:schemeClr val="tx1"/>
              </a:solidFill>
            </a:endParaRPr>
          </a:p>
          <a:p>
            <a:pPr algn="ctr"/>
            <a:r>
              <a:rPr lang="en-US" altLang="zh-CN" sz="1200" smtClean="0">
                <a:solidFill>
                  <a:schemeClr val="tx1"/>
                </a:solidFill>
              </a:rPr>
              <a:t>(</a:t>
            </a:r>
            <a:r>
              <a:rPr lang="zh-CN" altLang="en-US" sz="1200" smtClean="0">
                <a:solidFill>
                  <a:schemeClr val="tx1"/>
                </a:solidFill>
              </a:rPr>
              <a:t>客户端日志收集）</a:t>
            </a:r>
            <a:endParaRPr lang="zh-CN" altLang="en-US" sz="1200" dirty="0" smtClean="0">
              <a:solidFill>
                <a:schemeClr val="tx1"/>
              </a:solidFill>
            </a:endParaRPr>
          </a:p>
        </p:txBody>
      </p:sp>
      <p:sp>
        <p:nvSpPr>
          <p:cNvPr id="55" name="矩形 54"/>
          <p:cNvSpPr/>
          <p:nvPr/>
        </p:nvSpPr>
        <p:spPr>
          <a:xfrm>
            <a:off x="3995936" y="5517232"/>
            <a:ext cx="1512168" cy="648072"/>
          </a:xfrm>
          <a:prstGeom prst="rect">
            <a:avLst/>
          </a:prstGeom>
          <a:solidFill>
            <a:schemeClr val="accent2">
              <a:lumMod val="20000"/>
              <a:lumOff val="8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schemeClr val="tx1"/>
                </a:solidFill>
              </a:rPr>
              <a:t>业务系统</a:t>
            </a:r>
            <a:endParaRPr lang="en-US" altLang="zh-CN" sz="1200" smtClean="0">
              <a:solidFill>
                <a:schemeClr val="tx1"/>
              </a:solidFill>
            </a:endParaRPr>
          </a:p>
          <a:p>
            <a:pPr algn="ctr"/>
            <a:r>
              <a:rPr lang="zh-CN" altLang="en-US" sz="1200" smtClean="0">
                <a:solidFill>
                  <a:schemeClr val="tx1"/>
                </a:solidFill>
              </a:rPr>
              <a:t>（服务端日志、业务</a:t>
            </a:r>
            <a:r>
              <a:rPr lang="en-US" altLang="zh-CN" sz="1200" smtClean="0">
                <a:solidFill>
                  <a:schemeClr val="tx1"/>
                </a:solidFill>
              </a:rPr>
              <a:t>DB</a:t>
            </a:r>
            <a:r>
              <a:rPr lang="zh-CN" altLang="en-US" sz="1200" smtClean="0">
                <a:solidFill>
                  <a:schemeClr val="tx1"/>
                </a:solidFill>
              </a:rPr>
              <a:t>数据）</a:t>
            </a:r>
            <a:endParaRPr lang="zh-CN" altLang="en-US" sz="1200" dirty="0" smtClean="0">
              <a:solidFill>
                <a:schemeClr val="tx1"/>
              </a:solidFill>
            </a:endParaRPr>
          </a:p>
        </p:txBody>
      </p:sp>
      <p:sp>
        <p:nvSpPr>
          <p:cNvPr id="56" name="矩形 55"/>
          <p:cNvSpPr/>
          <p:nvPr/>
        </p:nvSpPr>
        <p:spPr>
          <a:xfrm>
            <a:off x="7668344" y="3068960"/>
            <a:ext cx="1008112" cy="792088"/>
          </a:xfrm>
          <a:prstGeom prst="rect">
            <a:avLst/>
          </a:prstGeom>
          <a:solidFill>
            <a:schemeClr val="accent4">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schemeClr val="tx1"/>
                </a:solidFill>
              </a:rPr>
              <a:t> </a:t>
            </a:r>
            <a:r>
              <a:rPr lang="zh-CN" altLang="en-US" sz="1200" smtClean="0">
                <a:solidFill>
                  <a:schemeClr val="tx1"/>
                </a:solidFill>
              </a:rPr>
              <a:t>数据应用业务（如广告平台等）</a:t>
            </a:r>
            <a:endParaRPr lang="zh-CN" altLang="en-US" sz="1200" dirty="0" smtClean="0">
              <a:solidFill>
                <a:schemeClr val="tx1"/>
              </a:solidFill>
            </a:endParaRPr>
          </a:p>
        </p:txBody>
      </p:sp>
      <p:pic>
        <p:nvPicPr>
          <p:cNvPr id="57" name="Picture 2" descr="C:\Program Files\Microsoft Office\MEDIA\CAGCAT10\j0195384.wmf"/>
          <p:cNvPicPr>
            <a:picLocks noChangeAspect="1" noChangeArrowheads="1"/>
          </p:cNvPicPr>
          <p:nvPr/>
        </p:nvPicPr>
        <p:blipFill>
          <a:blip r:embed="rId3" cstate="print"/>
          <a:srcRect/>
          <a:stretch>
            <a:fillRect/>
          </a:stretch>
        </p:blipFill>
        <p:spPr bwMode="auto">
          <a:xfrm>
            <a:off x="5724128" y="548680"/>
            <a:ext cx="936104" cy="768425"/>
          </a:xfrm>
          <a:prstGeom prst="rect">
            <a:avLst/>
          </a:prstGeom>
          <a:noFill/>
        </p:spPr>
      </p:pic>
      <p:pic>
        <p:nvPicPr>
          <p:cNvPr id="60" name="Picture 3" descr="C:\Program Files\Microsoft Office\MEDIA\CAGCAT10\j0292020.wmf"/>
          <p:cNvPicPr>
            <a:picLocks noChangeAspect="1" noChangeArrowheads="1"/>
          </p:cNvPicPr>
          <p:nvPr/>
        </p:nvPicPr>
        <p:blipFill>
          <a:blip r:embed="rId2" cstate="print"/>
          <a:srcRect/>
          <a:stretch>
            <a:fillRect/>
          </a:stretch>
        </p:blipFill>
        <p:spPr bwMode="auto">
          <a:xfrm>
            <a:off x="4139952" y="548680"/>
            <a:ext cx="990147" cy="939767"/>
          </a:xfrm>
          <a:prstGeom prst="rect">
            <a:avLst/>
          </a:prstGeom>
          <a:noFill/>
        </p:spPr>
      </p:pic>
      <p:sp>
        <p:nvSpPr>
          <p:cNvPr id="61" name="TextBox 60"/>
          <p:cNvSpPr txBox="1"/>
          <p:nvPr/>
        </p:nvSpPr>
        <p:spPr>
          <a:xfrm>
            <a:off x="4211960" y="1340770"/>
            <a:ext cx="1080120" cy="261610"/>
          </a:xfrm>
          <a:prstGeom prst="rect">
            <a:avLst/>
          </a:prstGeom>
          <a:noFill/>
        </p:spPr>
        <p:txBody>
          <a:bodyPr wrap="square" rtlCol="0">
            <a:spAutoFit/>
          </a:bodyPr>
          <a:lstStyle/>
          <a:p>
            <a:r>
              <a:rPr lang="zh-CN" altLang="en-US" sz="1100" smtClean="0"/>
              <a:t>数据开发人员</a:t>
            </a:r>
            <a:endParaRPr lang="zh-CN" altLang="en-US" sz="1100"/>
          </a:p>
        </p:txBody>
      </p:sp>
      <p:sp>
        <p:nvSpPr>
          <p:cNvPr id="65" name="右箭头 64"/>
          <p:cNvSpPr/>
          <p:nvPr/>
        </p:nvSpPr>
        <p:spPr>
          <a:xfrm>
            <a:off x="6660232" y="3356992"/>
            <a:ext cx="936104" cy="216024"/>
          </a:xfrm>
          <a:prstGeom prst="rightArrow">
            <a:avLst/>
          </a:prstGeom>
          <a:solidFill>
            <a:schemeClr val="accent5">
              <a:lumMod val="40000"/>
              <a:lumOff val="60000"/>
              <a:alpha val="37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schemeClr val="tx1"/>
              </a:solidFill>
            </a:endParaRPr>
          </a:p>
        </p:txBody>
      </p:sp>
      <p:cxnSp>
        <p:nvCxnSpPr>
          <p:cNvPr id="67" name="直接箭头连接符 66"/>
          <p:cNvCxnSpPr/>
          <p:nvPr/>
        </p:nvCxnSpPr>
        <p:spPr>
          <a:xfrm>
            <a:off x="1187624" y="3429000"/>
            <a:ext cx="1296144"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411760" y="4581128"/>
            <a:ext cx="1210588" cy="400110"/>
          </a:xfrm>
          <a:prstGeom prst="rect">
            <a:avLst/>
          </a:prstGeom>
          <a:noFill/>
        </p:spPr>
        <p:txBody>
          <a:bodyPr wrap="none" rtlCol="0">
            <a:spAutoFit/>
          </a:bodyPr>
          <a:lstStyle/>
          <a:p>
            <a:pPr algn="ctr"/>
            <a:r>
              <a:rPr lang="en-US" altLang="zh-CN" sz="1000" smtClean="0"/>
              <a:t>HTTP/HTTPS</a:t>
            </a:r>
          </a:p>
          <a:p>
            <a:r>
              <a:rPr lang="zh-CN" altLang="en-US" sz="1000" smtClean="0"/>
              <a:t>用户行为信息上报</a:t>
            </a:r>
            <a:endParaRPr lang="zh-CN" altLang="en-US" sz="1000"/>
          </a:p>
        </p:txBody>
      </p:sp>
      <p:sp>
        <p:nvSpPr>
          <p:cNvPr id="69" name="TextBox 68"/>
          <p:cNvSpPr txBox="1"/>
          <p:nvPr/>
        </p:nvSpPr>
        <p:spPr>
          <a:xfrm>
            <a:off x="3851920" y="4509120"/>
            <a:ext cx="1980029" cy="400110"/>
          </a:xfrm>
          <a:prstGeom prst="rect">
            <a:avLst/>
          </a:prstGeom>
          <a:noFill/>
        </p:spPr>
        <p:txBody>
          <a:bodyPr wrap="none" rtlCol="0">
            <a:spAutoFit/>
          </a:bodyPr>
          <a:lstStyle/>
          <a:p>
            <a:pPr algn="ctr"/>
            <a:r>
              <a:rPr lang="en-US" altLang="zh-CN" sz="1000" smtClean="0"/>
              <a:t>SFTP/FTP</a:t>
            </a:r>
          </a:p>
          <a:p>
            <a:pPr algn="ctr"/>
            <a:r>
              <a:rPr lang="zh-CN" altLang="en-US" sz="1000" smtClean="0"/>
              <a:t>服务端日志信息、业务数据上传</a:t>
            </a:r>
            <a:endParaRPr lang="zh-CN" altLang="en-US" sz="1000"/>
          </a:p>
        </p:txBody>
      </p:sp>
      <p:sp>
        <p:nvSpPr>
          <p:cNvPr id="70" name="TextBox 69"/>
          <p:cNvSpPr txBox="1"/>
          <p:nvPr/>
        </p:nvSpPr>
        <p:spPr>
          <a:xfrm>
            <a:off x="6588224" y="3140968"/>
            <a:ext cx="1031051" cy="261610"/>
          </a:xfrm>
          <a:prstGeom prst="rect">
            <a:avLst/>
          </a:prstGeom>
          <a:noFill/>
        </p:spPr>
        <p:txBody>
          <a:bodyPr wrap="none" rtlCol="0">
            <a:spAutoFit/>
          </a:bodyPr>
          <a:lstStyle/>
          <a:p>
            <a:r>
              <a:rPr lang="zh-CN" altLang="en-US" sz="1100" smtClean="0"/>
              <a:t>安全数据通道</a:t>
            </a:r>
            <a:endParaRPr lang="zh-CN" altLang="en-US" sz="1100"/>
          </a:p>
        </p:txBody>
      </p:sp>
      <p:sp>
        <p:nvSpPr>
          <p:cNvPr id="71" name="Rectangle 10"/>
          <p:cNvSpPr>
            <a:spLocks noChangeArrowheads="1"/>
          </p:cNvSpPr>
          <p:nvPr/>
        </p:nvSpPr>
        <p:spPr bwMode="auto">
          <a:xfrm>
            <a:off x="5580112" y="1844824"/>
            <a:ext cx="1368152" cy="648072"/>
          </a:xfrm>
          <a:prstGeom prst="rect">
            <a:avLst/>
          </a:prstGeom>
          <a:noFill/>
          <a:ln w="28575">
            <a:noFill/>
            <a:miter lim="800000"/>
            <a:headEnd/>
            <a:tailEnd/>
          </a:ln>
        </p:spPr>
        <p:txBody>
          <a:bodyPr lIns="80132" tIns="40067" rIns="80132" bIns="40067"/>
          <a:lstStyle/>
          <a:p>
            <a:pPr marL="252413" indent="-252413" defTabSz="671513" eaLnBrk="0" hangingPunct="0">
              <a:buFont typeface="Wingdings" pitchFamily="2" charset="2"/>
              <a:buChar char="ü"/>
            </a:pPr>
            <a:r>
              <a:rPr lang="zh-CN" altLang="en-US" sz="1000" smtClean="0">
                <a:solidFill>
                  <a:srgbClr val="002060"/>
                </a:solidFill>
              </a:rPr>
              <a:t>查看报表</a:t>
            </a:r>
            <a:endParaRPr lang="en-US" altLang="zh-CN" sz="1000" smtClean="0">
              <a:solidFill>
                <a:srgbClr val="002060"/>
              </a:solidFill>
            </a:endParaRPr>
          </a:p>
          <a:p>
            <a:pPr marL="252413" indent="-252413" defTabSz="671513" eaLnBrk="0" hangingPunct="0">
              <a:buFont typeface="Wingdings" pitchFamily="2" charset="2"/>
              <a:buChar char="ü"/>
            </a:pPr>
            <a:r>
              <a:rPr lang="zh-CN" altLang="en-US" sz="1000" smtClean="0">
                <a:solidFill>
                  <a:srgbClr val="002060"/>
                </a:solidFill>
              </a:rPr>
              <a:t>即席查询</a:t>
            </a:r>
            <a:endParaRPr lang="en-US" altLang="zh-CN" sz="1000" smtClean="0">
              <a:solidFill>
                <a:srgbClr val="002060"/>
              </a:solidFill>
            </a:endParaRPr>
          </a:p>
          <a:p>
            <a:pPr marL="252413" indent="-252413" defTabSz="671513" eaLnBrk="0" hangingPunct="0">
              <a:buFont typeface="Wingdings" pitchFamily="2" charset="2"/>
              <a:buChar char="ü"/>
            </a:pPr>
            <a:r>
              <a:rPr lang="zh-CN" altLang="en-US" sz="1000" smtClean="0">
                <a:solidFill>
                  <a:srgbClr val="002060"/>
                </a:solidFill>
              </a:rPr>
              <a:t>挖掘</a:t>
            </a:r>
            <a:endParaRPr lang="en-US" altLang="zh-CN" sz="1000" smtClean="0">
              <a:solidFill>
                <a:srgbClr val="002060"/>
              </a:solidFill>
            </a:endParaRPr>
          </a:p>
          <a:p>
            <a:pPr marL="252413" indent="-252413" defTabSz="671513" eaLnBrk="0" hangingPunct="0">
              <a:buFont typeface="Wingdings" pitchFamily="2" charset="2"/>
              <a:buChar char="ü"/>
            </a:pPr>
            <a:r>
              <a:rPr lang="zh-CN" altLang="en-US" sz="1000" smtClean="0">
                <a:solidFill>
                  <a:srgbClr val="002060"/>
                </a:solidFill>
              </a:rPr>
              <a:t>查看用户画像</a:t>
            </a:r>
            <a:endParaRPr lang="en-US" altLang="zh-CN" sz="1000" dirty="0" smtClean="0">
              <a:solidFill>
                <a:srgbClr val="002060"/>
              </a:solidFill>
            </a:endParaRPr>
          </a:p>
        </p:txBody>
      </p:sp>
      <p:sp>
        <p:nvSpPr>
          <p:cNvPr id="72" name="Rectangle 10"/>
          <p:cNvSpPr>
            <a:spLocks noChangeArrowheads="1"/>
          </p:cNvSpPr>
          <p:nvPr/>
        </p:nvSpPr>
        <p:spPr bwMode="auto">
          <a:xfrm>
            <a:off x="3995936" y="1700808"/>
            <a:ext cx="1224136" cy="936104"/>
          </a:xfrm>
          <a:prstGeom prst="rect">
            <a:avLst/>
          </a:prstGeom>
          <a:noFill/>
          <a:ln w="28575">
            <a:noFill/>
            <a:miter lim="800000"/>
            <a:headEnd/>
            <a:tailEnd/>
          </a:ln>
        </p:spPr>
        <p:txBody>
          <a:bodyPr lIns="80132" tIns="40067" rIns="80132" bIns="40067"/>
          <a:lstStyle/>
          <a:p>
            <a:pPr marL="252413" indent="-252413" defTabSz="671513" eaLnBrk="0" hangingPunct="0">
              <a:buFont typeface="Wingdings" pitchFamily="2" charset="2"/>
              <a:buChar char="ü"/>
            </a:pPr>
            <a:r>
              <a:rPr lang="zh-CN" altLang="en-US" sz="1000" smtClean="0">
                <a:solidFill>
                  <a:srgbClr val="002060"/>
                </a:solidFill>
              </a:rPr>
              <a:t>数据应用开发</a:t>
            </a:r>
            <a:endParaRPr lang="en-US" altLang="zh-CN" sz="1000" smtClean="0">
              <a:solidFill>
                <a:srgbClr val="002060"/>
              </a:solidFill>
            </a:endParaRPr>
          </a:p>
          <a:p>
            <a:pPr marL="252413" indent="-252413" defTabSz="671513" eaLnBrk="0" hangingPunct="0">
              <a:buFont typeface="Wingdings" pitchFamily="2" charset="2"/>
              <a:buChar char="ü"/>
            </a:pPr>
            <a:r>
              <a:rPr lang="zh-CN" altLang="en-US" sz="1000" smtClean="0">
                <a:solidFill>
                  <a:srgbClr val="002060"/>
                </a:solidFill>
              </a:rPr>
              <a:t>数据应用测试</a:t>
            </a:r>
            <a:endParaRPr lang="en-US" altLang="zh-CN" sz="1000" smtClean="0">
              <a:solidFill>
                <a:srgbClr val="002060"/>
              </a:solidFill>
            </a:endParaRPr>
          </a:p>
          <a:p>
            <a:pPr marL="252413" indent="-252413" defTabSz="671513" eaLnBrk="0" hangingPunct="0">
              <a:buFont typeface="Wingdings" pitchFamily="2" charset="2"/>
              <a:buChar char="ü"/>
            </a:pPr>
            <a:r>
              <a:rPr lang="zh-CN" altLang="en-US" sz="1000" smtClean="0">
                <a:solidFill>
                  <a:srgbClr val="002060"/>
                </a:solidFill>
              </a:rPr>
              <a:t>数据应用部署</a:t>
            </a:r>
            <a:endParaRPr lang="en-US" altLang="zh-CN" sz="1000" smtClean="0">
              <a:solidFill>
                <a:srgbClr val="002060"/>
              </a:solidFill>
            </a:endParaRPr>
          </a:p>
          <a:p>
            <a:pPr marL="252413" indent="-252413" defTabSz="671513" eaLnBrk="0" hangingPunct="0">
              <a:buFont typeface="Wingdings" pitchFamily="2" charset="2"/>
              <a:buChar char="ü"/>
            </a:pPr>
            <a:r>
              <a:rPr lang="zh-CN" altLang="en-US" sz="1000" smtClean="0">
                <a:solidFill>
                  <a:srgbClr val="002060"/>
                </a:solidFill>
              </a:rPr>
              <a:t>数据应用维护</a:t>
            </a:r>
            <a:endParaRPr lang="en-US" altLang="zh-CN" sz="1000" dirty="0" smtClean="0">
              <a:solidFill>
                <a:srgbClr val="002060"/>
              </a:solidFill>
            </a:endParaRPr>
          </a:p>
        </p:txBody>
      </p:sp>
      <p:sp>
        <p:nvSpPr>
          <p:cNvPr id="76" name="Rectangle 10"/>
          <p:cNvSpPr>
            <a:spLocks noChangeArrowheads="1"/>
          </p:cNvSpPr>
          <p:nvPr/>
        </p:nvSpPr>
        <p:spPr bwMode="auto">
          <a:xfrm>
            <a:off x="1187624" y="3068960"/>
            <a:ext cx="1440160" cy="576064"/>
          </a:xfrm>
          <a:prstGeom prst="rect">
            <a:avLst/>
          </a:prstGeom>
          <a:noFill/>
          <a:ln w="28575">
            <a:noFill/>
            <a:miter lim="800000"/>
            <a:headEnd/>
            <a:tailEnd/>
          </a:ln>
        </p:spPr>
        <p:txBody>
          <a:bodyPr lIns="80132" tIns="40067" rIns="80132" bIns="40067"/>
          <a:lstStyle/>
          <a:p>
            <a:pPr marL="252413" indent="-252413" defTabSz="671513" eaLnBrk="0" hangingPunct="0">
              <a:buFont typeface="Wingdings" pitchFamily="2" charset="2"/>
              <a:buChar char="ü"/>
            </a:pPr>
            <a:r>
              <a:rPr lang="zh-CN" altLang="en-US" sz="1000" smtClean="0">
                <a:solidFill>
                  <a:srgbClr val="002060"/>
                </a:solidFill>
              </a:rPr>
              <a:t>系统维护及升级</a:t>
            </a:r>
            <a:endParaRPr lang="en-US" altLang="zh-CN" sz="1000" smtClean="0">
              <a:solidFill>
                <a:srgbClr val="002060"/>
              </a:solidFill>
            </a:endParaRPr>
          </a:p>
          <a:p>
            <a:pPr marL="252413" indent="-252413" defTabSz="671513" eaLnBrk="0" hangingPunct="0">
              <a:buFont typeface="Wingdings" pitchFamily="2" charset="2"/>
              <a:buChar char="ü"/>
            </a:pPr>
            <a:r>
              <a:rPr lang="zh-CN" altLang="en-US" sz="1000" smtClean="0">
                <a:solidFill>
                  <a:srgbClr val="002060"/>
                </a:solidFill>
              </a:rPr>
              <a:t>用户管理</a:t>
            </a:r>
            <a:endParaRPr lang="en-US" altLang="zh-CN" sz="1000" dirty="0" smtClean="0">
              <a:solidFill>
                <a:srgbClr val="002060"/>
              </a:solidFill>
            </a:endParaRPr>
          </a:p>
        </p:txBody>
      </p:sp>
      <p:pic>
        <p:nvPicPr>
          <p:cNvPr id="78" name="Picture 3" descr="C:\Program Files\Microsoft Office\MEDIA\CAGCAT10\j0292020.wmf"/>
          <p:cNvPicPr>
            <a:picLocks noChangeAspect="1" noChangeArrowheads="1"/>
          </p:cNvPicPr>
          <p:nvPr/>
        </p:nvPicPr>
        <p:blipFill>
          <a:blip r:embed="rId2" cstate="print">
            <a:duotone>
              <a:schemeClr val="accent5">
                <a:shade val="45000"/>
                <a:satMod val="135000"/>
              </a:schemeClr>
              <a:prstClr val="white"/>
            </a:duotone>
          </a:blip>
          <a:srcRect/>
          <a:stretch>
            <a:fillRect/>
          </a:stretch>
        </p:blipFill>
        <p:spPr bwMode="auto">
          <a:xfrm>
            <a:off x="323528" y="2924944"/>
            <a:ext cx="936104" cy="888475"/>
          </a:xfrm>
          <a:prstGeom prst="rect">
            <a:avLst/>
          </a:prstGeom>
          <a:noFill/>
        </p:spPr>
      </p:pic>
      <p:sp>
        <p:nvSpPr>
          <p:cNvPr id="79" name="矩形 78"/>
          <p:cNvSpPr/>
          <p:nvPr/>
        </p:nvSpPr>
        <p:spPr>
          <a:xfrm>
            <a:off x="6012160" y="5517232"/>
            <a:ext cx="864096" cy="576064"/>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schemeClr val="tx1"/>
                </a:solidFill>
              </a:rPr>
              <a:t>第三方数据</a:t>
            </a:r>
            <a:endParaRPr lang="zh-CN" altLang="en-US" sz="1200" dirty="0" smtClean="0">
              <a:solidFill>
                <a:schemeClr val="tx1"/>
              </a:solidFill>
            </a:endParaRPr>
          </a:p>
        </p:txBody>
      </p:sp>
      <p:sp>
        <p:nvSpPr>
          <p:cNvPr id="81" name="TextBox 80"/>
          <p:cNvSpPr txBox="1"/>
          <p:nvPr/>
        </p:nvSpPr>
        <p:spPr>
          <a:xfrm>
            <a:off x="5940152" y="4509120"/>
            <a:ext cx="825867" cy="246221"/>
          </a:xfrm>
          <a:prstGeom prst="rect">
            <a:avLst/>
          </a:prstGeom>
          <a:noFill/>
        </p:spPr>
        <p:txBody>
          <a:bodyPr wrap="none" rtlCol="0">
            <a:spAutoFit/>
          </a:bodyPr>
          <a:lstStyle/>
          <a:p>
            <a:pPr algn="ctr"/>
            <a:r>
              <a:rPr lang="zh-CN" altLang="en-US" sz="1000" smtClean="0"/>
              <a:t>自定义接口</a:t>
            </a:r>
            <a:endParaRPr lang="zh-CN" altLang="en-US" sz="1000"/>
          </a:p>
        </p:txBody>
      </p:sp>
      <p:sp>
        <p:nvSpPr>
          <p:cNvPr id="89" name="TextBox 88"/>
          <p:cNvSpPr txBox="1"/>
          <p:nvPr/>
        </p:nvSpPr>
        <p:spPr>
          <a:xfrm>
            <a:off x="5868144" y="1340768"/>
            <a:ext cx="748923" cy="261610"/>
          </a:xfrm>
          <a:prstGeom prst="rect">
            <a:avLst/>
          </a:prstGeom>
          <a:noFill/>
        </p:spPr>
        <p:txBody>
          <a:bodyPr wrap="none" rtlCol="0">
            <a:spAutoFit/>
          </a:bodyPr>
          <a:lstStyle/>
          <a:p>
            <a:r>
              <a:rPr lang="zh-CN" altLang="en-US" sz="1100" smtClean="0"/>
              <a:t>最终用户</a:t>
            </a:r>
            <a:endParaRPr lang="zh-CN" altLang="en-US" sz="1100"/>
          </a:p>
        </p:txBody>
      </p:sp>
      <p:cxnSp>
        <p:nvCxnSpPr>
          <p:cNvPr id="91" name="直接箭头连接符 90"/>
          <p:cNvCxnSpPr/>
          <p:nvPr/>
        </p:nvCxnSpPr>
        <p:spPr>
          <a:xfrm>
            <a:off x="4572000" y="1556792"/>
            <a:ext cx="0" cy="1224136"/>
          </a:xfrm>
          <a:prstGeom prst="straightConnector1">
            <a:avLst/>
          </a:prstGeom>
          <a:ln w="158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6156176" y="1556792"/>
            <a:ext cx="0" cy="1224136"/>
          </a:xfrm>
          <a:prstGeom prst="straightConnector1">
            <a:avLst/>
          </a:prstGeom>
          <a:ln w="158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3528" y="3789040"/>
            <a:ext cx="889987" cy="261610"/>
          </a:xfrm>
          <a:prstGeom prst="rect">
            <a:avLst/>
          </a:prstGeom>
          <a:noFill/>
        </p:spPr>
        <p:txBody>
          <a:bodyPr wrap="none" rtlCol="0">
            <a:spAutoFit/>
          </a:bodyPr>
          <a:lstStyle/>
          <a:p>
            <a:r>
              <a:rPr lang="zh-CN" altLang="en-US" sz="1100" smtClean="0"/>
              <a:t>系统管理员</a:t>
            </a:r>
            <a:endParaRPr lang="zh-CN" altLang="en-US" sz="11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55776" y="5373216"/>
            <a:ext cx="3024335" cy="918592"/>
          </a:xfrm>
          <a:prstGeom prst="rect">
            <a:avLst/>
          </a:prstGeom>
          <a:noFill/>
          <a:ln w="9525">
            <a:noFill/>
            <a:miter lim="800000"/>
            <a:headEnd/>
            <a:tailEnd/>
          </a:ln>
        </p:spPr>
      </p:pic>
      <p:sp>
        <p:nvSpPr>
          <p:cNvPr id="20" name="矩形 19"/>
          <p:cNvSpPr/>
          <p:nvPr/>
        </p:nvSpPr>
        <p:spPr>
          <a:xfrm>
            <a:off x="683568" y="548680"/>
            <a:ext cx="720080" cy="5040560"/>
          </a:xfrm>
          <a:prstGeom prst="rect">
            <a:avLst/>
          </a:prstGeom>
          <a:solidFill>
            <a:schemeClr val="bg1">
              <a:lumMod val="75000"/>
              <a:alpha val="30000"/>
            </a:scheme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600" b="1" smtClean="0"/>
              <a:t>独立工具</a:t>
            </a:r>
            <a:endParaRPr lang="zh-CN" altLang="en-US" sz="1600" b="1"/>
          </a:p>
        </p:txBody>
      </p:sp>
      <p:sp>
        <p:nvSpPr>
          <p:cNvPr id="19" name="矩形 18"/>
          <p:cNvSpPr/>
          <p:nvPr/>
        </p:nvSpPr>
        <p:spPr>
          <a:xfrm>
            <a:off x="1619672" y="1700808"/>
            <a:ext cx="6624736" cy="3816424"/>
          </a:xfrm>
          <a:prstGeom prst="rect">
            <a:avLst/>
          </a:prstGeom>
          <a:solidFill>
            <a:schemeClr val="accent4">
              <a:lumMod val="20000"/>
              <a:lumOff val="80000"/>
              <a:alpha val="52000"/>
            </a:scheme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600" b="1" smtClean="0"/>
              <a:t>数据离线分析系统</a:t>
            </a:r>
            <a:endParaRPr lang="zh-CN" altLang="en-US" sz="1600" b="1"/>
          </a:p>
        </p:txBody>
      </p:sp>
      <p:sp>
        <p:nvSpPr>
          <p:cNvPr id="31" name="矩形 30"/>
          <p:cNvSpPr/>
          <p:nvPr/>
        </p:nvSpPr>
        <p:spPr>
          <a:xfrm>
            <a:off x="1619672" y="548680"/>
            <a:ext cx="6624736" cy="792088"/>
          </a:xfrm>
          <a:prstGeom prst="rect">
            <a:avLst/>
          </a:prstGeom>
          <a:solidFill>
            <a:srgbClr val="92D050">
              <a:alpha val="7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600" b="1" smtClean="0"/>
              <a:t>数据在线系统</a:t>
            </a:r>
          </a:p>
        </p:txBody>
      </p:sp>
      <p:sp>
        <p:nvSpPr>
          <p:cNvPr id="250" name="TextBox 249"/>
          <p:cNvSpPr txBox="1"/>
          <p:nvPr/>
        </p:nvSpPr>
        <p:spPr>
          <a:xfrm>
            <a:off x="0" y="0"/>
            <a:ext cx="3223959" cy="461665"/>
          </a:xfrm>
          <a:prstGeom prst="rect">
            <a:avLst/>
          </a:prstGeom>
          <a:noFill/>
        </p:spPr>
        <p:txBody>
          <a:bodyPr wrap="none" rtlCol="0">
            <a:spAutoFit/>
          </a:bodyPr>
          <a:lstStyle/>
          <a:p>
            <a:r>
              <a:rPr lang="zh-CN" altLang="en-US" sz="2400" b="1" smtClean="0">
                <a:solidFill>
                  <a:srgbClr val="C00000"/>
                </a:solidFill>
              </a:rPr>
              <a:t>终端云</a:t>
            </a:r>
            <a:r>
              <a:rPr lang="en-US" altLang="zh-CN" sz="2400" b="1" smtClean="0">
                <a:solidFill>
                  <a:srgbClr val="C00000"/>
                </a:solidFill>
              </a:rPr>
              <a:t>BI</a:t>
            </a:r>
            <a:r>
              <a:rPr lang="zh-CN" altLang="en-US" sz="2400" b="1" smtClean="0">
                <a:solidFill>
                  <a:srgbClr val="C00000"/>
                </a:solidFill>
              </a:rPr>
              <a:t>逻辑架构示意</a:t>
            </a:r>
            <a:endParaRPr lang="zh-CN" altLang="en-US" sz="2400" b="1">
              <a:solidFill>
                <a:srgbClr val="C00000"/>
              </a:solidFill>
            </a:endParaRPr>
          </a:p>
        </p:txBody>
      </p:sp>
      <p:sp>
        <p:nvSpPr>
          <p:cNvPr id="21" name="矩形 20"/>
          <p:cNvSpPr/>
          <p:nvPr/>
        </p:nvSpPr>
        <p:spPr>
          <a:xfrm>
            <a:off x="2411760" y="4797152"/>
            <a:ext cx="3240360" cy="648072"/>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数据采集子系统</a:t>
            </a:r>
            <a:endParaRPr lang="zh-CN" altLang="en-US" sz="1400"/>
          </a:p>
        </p:txBody>
      </p:sp>
      <p:sp>
        <p:nvSpPr>
          <p:cNvPr id="22" name="矩形 21"/>
          <p:cNvSpPr/>
          <p:nvPr/>
        </p:nvSpPr>
        <p:spPr>
          <a:xfrm>
            <a:off x="2411760" y="3933056"/>
            <a:ext cx="3240360" cy="576064"/>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核心存储和计算子系统</a:t>
            </a:r>
            <a:endParaRPr lang="zh-CN" altLang="en-US" sz="1400"/>
          </a:p>
        </p:txBody>
      </p:sp>
      <p:sp>
        <p:nvSpPr>
          <p:cNvPr id="23" name="矩形 22"/>
          <p:cNvSpPr/>
          <p:nvPr/>
        </p:nvSpPr>
        <p:spPr>
          <a:xfrm>
            <a:off x="1691680" y="2492896"/>
            <a:ext cx="576064" cy="2952328"/>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元数据管理系统</a:t>
            </a:r>
            <a:endParaRPr lang="zh-CN" altLang="en-US" sz="1400"/>
          </a:p>
        </p:txBody>
      </p:sp>
      <p:sp>
        <p:nvSpPr>
          <p:cNvPr id="24" name="矩形 23"/>
          <p:cNvSpPr/>
          <p:nvPr/>
        </p:nvSpPr>
        <p:spPr>
          <a:xfrm>
            <a:off x="6372200" y="2492896"/>
            <a:ext cx="648072" cy="2952328"/>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数据质量子系统</a:t>
            </a:r>
            <a:endParaRPr lang="zh-CN" altLang="en-US" sz="1400"/>
          </a:p>
        </p:txBody>
      </p:sp>
      <p:sp>
        <p:nvSpPr>
          <p:cNvPr id="25" name="矩形 24"/>
          <p:cNvSpPr/>
          <p:nvPr/>
        </p:nvSpPr>
        <p:spPr>
          <a:xfrm>
            <a:off x="2411760" y="2492896"/>
            <a:ext cx="1080120" cy="1080120"/>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400" smtClean="0"/>
              <a:t>报表系统</a:t>
            </a:r>
            <a:endParaRPr lang="zh-CN" altLang="en-US" sz="1400"/>
          </a:p>
        </p:txBody>
      </p:sp>
      <p:sp>
        <p:nvSpPr>
          <p:cNvPr id="26" name="矩形 25"/>
          <p:cNvSpPr/>
          <p:nvPr/>
        </p:nvSpPr>
        <p:spPr>
          <a:xfrm>
            <a:off x="4283968" y="2492896"/>
            <a:ext cx="648072" cy="504056"/>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画像系统</a:t>
            </a:r>
            <a:endParaRPr lang="zh-CN" altLang="en-US" sz="1400"/>
          </a:p>
        </p:txBody>
      </p:sp>
      <p:sp>
        <p:nvSpPr>
          <p:cNvPr id="27" name="矩形 26"/>
          <p:cNvSpPr/>
          <p:nvPr/>
        </p:nvSpPr>
        <p:spPr>
          <a:xfrm>
            <a:off x="3563888" y="2492896"/>
            <a:ext cx="648072" cy="1080120"/>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即席查询系统</a:t>
            </a:r>
            <a:endParaRPr lang="zh-CN" altLang="en-US" sz="1400"/>
          </a:p>
        </p:txBody>
      </p:sp>
      <p:sp>
        <p:nvSpPr>
          <p:cNvPr id="28" name="矩形 27"/>
          <p:cNvSpPr/>
          <p:nvPr/>
        </p:nvSpPr>
        <p:spPr>
          <a:xfrm>
            <a:off x="1691680" y="2060848"/>
            <a:ext cx="6408712" cy="288032"/>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mtClean="0"/>
              <a:t>统一访问门户</a:t>
            </a:r>
            <a:endParaRPr lang="zh-CN" altLang="en-US"/>
          </a:p>
        </p:txBody>
      </p:sp>
      <p:sp>
        <p:nvSpPr>
          <p:cNvPr id="29" name="矩形 28"/>
          <p:cNvSpPr/>
          <p:nvPr/>
        </p:nvSpPr>
        <p:spPr>
          <a:xfrm>
            <a:off x="755576" y="1196752"/>
            <a:ext cx="576064" cy="1152128"/>
          </a:xfrm>
          <a:prstGeom prst="rect">
            <a:avLst/>
          </a:prstGeom>
          <a:solidFill>
            <a:srgbClr val="FFFF00">
              <a:alpha val="4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mtClean="0"/>
              <a:t>ETL</a:t>
            </a:r>
            <a:r>
              <a:rPr lang="zh-CN" altLang="en-US" smtClean="0"/>
              <a:t>工具</a:t>
            </a:r>
            <a:endParaRPr lang="zh-CN" altLang="en-US"/>
          </a:p>
        </p:txBody>
      </p:sp>
      <p:sp>
        <p:nvSpPr>
          <p:cNvPr id="30" name="矩形 29"/>
          <p:cNvSpPr/>
          <p:nvPr/>
        </p:nvSpPr>
        <p:spPr>
          <a:xfrm>
            <a:off x="7524328" y="2492896"/>
            <a:ext cx="576064" cy="2952328"/>
          </a:xfrm>
          <a:prstGeom prst="rect">
            <a:avLst/>
          </a:prstGeom>
          <a:solidFill>
            <a:srgbClr val="FFFF00">
              <a:alpha val="61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管理系统</a:t>
            </a:r>
            <a:r>
              <a:rPr lang="zh-CN" altLang="en-US" sz="1200" smtClean="0"/>
              <a:t>（ 软件部署、开销户</a:t>
            </a:r>
            <a:r>
              <a:rPr lang="en-US" altLang="zh-CN" sz="1200" smtClean="0"/>
              <a:t>)</a:t>
            </a:r>
            <a:endParaRPr lang="zh-CN" altLang="en-US" sz="1200"/>
          </a:p>
        </p:txBody>
      </p:sp>
      <p:sp>
        <p:nvSpPr>
          <p:cNvPr id="32" name="矩形 31"/>
          <p:cNvSpPr/>
          <p:nvPr/>
        </p:nvSpPr>
        <p:spPr>
          <a:xfrm>
            <a:off x="2555776" y="2564904"/>
            <a:ext cx="792088" cy="432048"/>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KPI</a:t>
            </a:r>
            <a:r>
              <a:rPr lang="zh-CN" altLang="en-US" sz="1000" smtClean="0"/>
              <a:t>自助分析系统</a:t>
            </a:r>
            <a:endParaRPr lang="zh-CN" altLang="en-US" sz="1000"/>
          </a:p>
        </p:txBody>
      </p:sp>
      <p:sp>
        <p:nvSpPr>
          <p:cNvPr id="33" name="矩形 32"/>
          <p:cNvSpPr/>
          <p:nvPr/>
        </p:nvSpPr>
        <p:spPr>
          <a:xfrm>
            <a:off x="6444208" y="2636912"/>
            <a:ext cx="504056" cy="504056"/>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KPI</a:t>
            </a:r>
            <a:r>
              <a:rPr lang="zh-CN" altLang="en-US" sz="1000" smtClean="0"/>
              <a:t>告警系统</a:t>
            </a:r>
            <a:endParaRPr lang="zh-CN" altLang="en-US" sz="1000"/>
          </a:p>
        </p:txBody>
      </p:sp>
      <p:sp>
        <p:nvSpPr>
          <p:cNvPr id="34" name="矩形 33"/>
          <p:cNvSpPr/>
          <p:nvPr/>
        </p:nvSpPr>
        <p:spPr>
          <a:xfrm>
            <a:off x="7092280" y="2492896"/>
            <a:ext cx="360040" cy="2952328"/>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任务调度子系统</a:t>
            </a:r>
            <a:endParaRPr lang="zh-CN" altLang="en-US" sz="1400"/>
          </a:p>
        </p:txBody>
      </p:sp>
      <p:sp>
        <p:nvSpPr>
          <p:cNvPr id="16" name="矩形 15"/>
          <p:cNvSpPr/>
          <p:nvPr/>
        </p:nvSpPr>
        <p:spPr>
          <a:xfrm>
            <a:off x="1763688" y="908720"/>
            <a:ext cx="6408712" cy="360040"/>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推荐引擎</a:t>
            </a:r>
            <a:endParaRPr lang="zh-CN" altLang="en-US" sz="1400"/>
          </a:p>
        </p:txBody>
      </p:sp>
      <p:sp>
        <p:nvSpPr>
          <p:cNvPr id="17" name="矩形 16"/>
          <p:cNvSpPr/>
          <p:nvPr/>
        </p:nvSpPr>
        <p:spPr>
          <a:xfrm>
            <a:off x="5004048" y="2492896"/>
            <a:ext cx="576064" cy="1080120"/>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数据开放网关</a:t>
            </a:r>
            <a:endParaRPr lang="zh-CN" altLang="en-US" sz="1400"/>
          </a:p>
        </p:txBody>
      </p:sp>
      <p:sp>
        <p:nvSpPr>
          <p:cNvPr id="18" name="矩形 17"/>
          <p:cNvSpPr/>
          <p:nvPr/>
        </p:nvSpPr>
        <p:spPr>
          <a:xfrm>
            <a:off x="4283968" y="3140968"/>
            <a:ext cx="648072" cy="432048"/>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自助标签系统</a:t>
            </a:r>
            <a:endParaRPr lang="zh-CN" altLang="en-US" sz="1200"/>
          </a:p>
        </p:txBody>
      </p:sp>
      <p:sp>
        <p:nvSpPr>
          <p:cNvPr id="36" name="TextBox 35"/>
          <p:cNvSpPr txBox="1"/>
          <p:nvPr/>
        </p:nvSpPr>
        <p:spPr>
          <a:xfrm>
            <a:off x="2555776" y="6237312"/>
            <a:ext cx="800219" cy="461665"/>
          </a:xfrm>
          <a:prstGeom prst="rect">
            <a:avLst/>
          </a:prstGeom>
          <a:noFill/>
        </p:spPr>
        <p:txBody>
          <a:bodyPr wrap="none" rtlCol="0">
            <a:spAutoFit/>
          </a:bodyPr>
          <a:lstStyle/>
          <a:p>
            <a:pPr algn="ctr"/>
            <a:r>
              <a:rPr lang="zh-CN" altLang="en-US" sz="1200" smtClean="0"/>
              <a:t>开放平台</a:t>
            </a:r>
            <a:endParaRPr lang="en-US" altLang="zh-CN" sz="1200" smtClean="0"/>
          </a:p>
          <a:p>
            <a:pPr algn="ctr"/>
            <a:r>
              <a:rPr lang="zh-CN" altLang="en-US" sz="1200" smtClean="0"/>
              <a:t>数据流</a:t>
            </a:r>
            <a:endParaRPr lang="zh-CN" altLang="en-US" sz="1200"/>
          </a:p>
        </p:txBody>
      </p:sp>
      <p:sp>
        <p:nvSpPr>
          <p:cNvPr id="37" name="TextBox 36"/>
          <p:cNvSpPr txBox="1"/>
          <p:nvPr/>
        </p:nvSpPr>
        <p:spPr>
          <a:xfrm>
            <a:off x="3712841" y="6237312"/>
            <a:ext cx="646331" cy="461665"/>
          </a:xfrm>
          <a:prstGeom prst="rect">
            <a:avLst/>
          </a:prstGeom>
          <a:noFill/>
        </p:spPr>
        <p:txBody>
          <a:bodyPr wrap="none" rtlCol="0">
            <a:spAutoFit/>
          </a:bodyPr>
          <a:lstStyle/>
          <a:p>
            <a:pPr algn="ctr"/>
            <a:r>
              <a:rPr lang="en-US" altLang="zh-CN" sz="1200" smtClean="0"/>
              <a:t>VMALL</a:t>
            </a:r>
          </a:p>
          <a:p>
            <a:pPr algn="ctr"/>
            <a:r>
              <a:rPr lang="zh-CN" altLang="en-US" sz="1200" smtClean="0"/>
              <a:t>数据流</a:t>
            </a:r>
            <a:endParaRPr lang="zh-CN" altLang="en-US" sz="1200"/>
          </a:p>
        </p:txBody>
      </p:sp>
      <p:sp>
        <p:nvSpPr>
          <p:cNvPr id="38" name="TextBox 37"/>
          <p:cNvSpPr txBox="1"/>
          <p:nvPr/>
        </p:nvSpPr>
        <p:spPr>
          <a:xfrm>
            <a:off x="4788024" y="6264696"/>
            <a:ext cx="800219" cy="461665"/>
          </a:xfrm>
          <a:prstGeom prst="rect">
            <a:avLst/>
          </a:prstGeom>
          <a:noFill/>
        </p:spPr>
        <p:txBody>
          <a:bodyPr wrap="none" rtlCol="0">
            <a:spAutoFit/>
          </a:bodyPr>
          <a:lstStyle/>
          <a:p>
            <a:pPr algn="ctr"/>
            <a:r>
              <a:rPr lang="zh-CN" altLang="en-US" sz="1200" smtClean="0"/>
              <a:t>其它业务</a:t>
            </a:r>
            <a:endParaRPr lang="en-US" altLang="zh-CN" sz="1200" smtClean="0"/>
          </a:p>
          <a:p>
            <a:pPr algn="ctr"/>
            <a:r>
              <a:rPr lang="zh-CN" altLang="en-US" sz="1200" smtClean="0"/>
              <a:t>数据流</a:t>
            </a:r>
            <a:endParaRPr lang="zh-CN" altLang="en-US" sz="1200"/>
          </a:p>
        </p:txBody>
      </p:sp>
      <p:sp>
        <p:nvSpPr>
          <p:cNvPr id="40" name="下箭头 39"/>
          <p:cNvSpPr/>
          <p:nvPr/>
        </p:nvSpPr>
        <p:spPr>
          <a:xfrm flipH="1" flipV="1">
            <a:off x="3995936" y="4509120"/>
            <a:ext cx="216024" cy="21602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下箭头 40"/>
          <p:cNvSpPr/>
          <p:nvPr/>
        </p:nvSpPr>
        <p:spPr>
          <a:xfrm flipH="1" flipV="1">
            <a:off x="2915816" y="3645024"/>
            <a:ext cx="216024" cy="21602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下箭头 41"/>
          <p:cNvSpPr/>
          <p:nvPr/>
        </p:nvSpPr>
        <p:spPr>
          <a:xfrm flipH="1" flipV="1">
            <a:off x="3779912" y="3645024"/>
            <a:ext cx="216024" cy="21602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下箭头 42"/>
          <p:cNvSpPr/>
          <p:nvPr/>
        </p:nvSpPr>
        <p:spPr>
          <a:xfrm flipH="1" flipV="1">
            <a:off x="4499992" y="3645024"/>
            <a:ext cx="216024" cy="21602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下箭头 43"/>
          <p:cNvSpPr/>
          <p:nvPr/>
        </p:nvSpPr>
        <p:spPr>
          <a:xfrm flipH="1" flipV="1">
            <a:off x="5148064" y="3645024"/>
            <a:ext cx="216024" cy="21602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下箭头 44"/>
          <p:cNvSpPr/>
          <p:nvPr/>
        </p:nvSpPr>
        <p:spPr>
          <a:xfrm flipH="1" flipV="1">
            <a:off x="4788024" y="1412776"/>
            <a:ext cx="216024" cy="21602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 name="组合 52"/>
          <p:cNvGrpSpPr/>
          <p:nvPr/>
        </p:nvGrpSpPr>
        <p:grpSpPr>
          <a:xfrm>
            <a:off x="7308621" y="6505599"/>
            <a:ext cx="1016243" cy="276999"/>
            <a:chOff x="6371707" y="5785519"/>
            <a:chExt cx="1016243" cy="276999"/>
          </a:xfrm>
        </p:grpSpPr>
        <p:sp>
          <p:nvSpPr>
            <p:cNvPr id="39" name="下箭头 38"/>
            <p:cNvSpPr/>
            <p:nvPr/>
          </p:nvSpPr>
          <p:spPr>
            <a:xfrm rot="16200000">
              <a:off x="6407957" y="5769012"/>
              <a:ext cx="216025" cy="288525"/>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46" name="TextBox 45"/>
            <p:cNvSpPr txBox="1"/>
            <p:nvPr/>
          </p:nvSpPr>
          <p:spPr>
            <a:xfrm>
              <a:off x="6587731" y="5785519"/>
              <a:ext cx="800219" cy="276999"/>
            </a:xfrm>
            <a:prstGeom prst="rect">
              <a:avLst/>
            </a:prstGeom>
            <a:noFill/>
          </p:spPr>
          <p:txBody>
            <a:bodyPr wrap="none" rtlCol="0">
              <a:spAutoFit/>
            </a:bodyPr>
            <a:lstStyle/>
            <a:p>
              <a:r>
                <a:rPr lang="zh-CN" altLang="en-US" sz="1200" smtClean="0"/>
                <a:t>数据流向</a:t>
              </a:r>
              <a:endParaRPr lang="zh-CN" altLang="en-US" sz="1200"/>
            </a:p>
          </p:txBody>
        </p:sp>
      </p:grpSp>
      <p:grpSp>
        <p:nvGrpSpPr>
          <p:cNvPr id="3" name="组合 53"/>
          <p:cNvGrpSpPr/>
          <p:nvPr/>
        </p:nvGrpSpPr>
        <p:grpSpPr>
          <a:xfrm>
            <a:off x="7308304" y="6165304"/>
            <a:ext cx="1371664" cy="276999"/>
            <a:chOff x="6372200" y="6093296"/>
            <a:chExt cx="1371664" cy="276999"/>
          </a:xfrm>
        </p:grpSpPr>
        <p:sp>
          <p:nvSpPr>
            <p:cNvPr id="47" name="矩形 46"/>
            <p:cNvSpPr/>
            <p:nvPr/>
          </p:nvSpPr>
          <p:spPr>
            <a:xfrm>
              <a:off x="6372200" y="6165304"/>
              <a:ext cx="144016" cy="144016"/>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48" name="TextBox 47"/>
            <p:cNvSpPr txBox="1"/>
            <p:nvPr/>
          </p:nvSpPr>
          <p:spPr>
            <a:xfrm>
              <a:off x="6481980" y="6093296"/>
              <a:ext cx="1261884" cy="276999"/>
            </a:xfrm>
            <a:prstGeom prst="rect">
              <a:avLst/>
            </a:prstGeom>
            <a:noFill/>
          </p:spPr>
          <p:txBody>
            <a:bodyPr wrap="none" rtlCol="0">
              <a:spAutoFit/>
            </a:bodyPr>
            <a:lstStyle/>
            <a:p>
              <a:r>
                <a:rPr lang="zh-CN" altLang="en-US" sz="1200" smtClean="0"/>
                <a:t>已实现，待增强</a:t>
              </a:r>
              <a:endParaRPr lang="zh-CN" altLang="en-US" sz="1200"/>
            </a:p>
          </p:txBody>
        </p:sp>
      </p:grpSp>
      <p:grpSp>
        <p:nvGrpSpPr>
          <p:cNvPr id="4" name="组合 54"/>
          <p:cNvGrpSpPr/>
          <p:nvPr/>
        </p:nvGrpSpPr>
        <p:grpSpPr>
          <a:xfrm>
            <a:off x="6300192" y="6464369"/>
            <a:ext cx="944235" cy="276999"/>
            <a:chOff x="6372200" y="6289575"/>
            <a:chExt cx="944235" cy="276999"/>
          </a:xfrm>
        </p:grpSpPr>
        <p:sp>
          <p:nvSpPr>
            <p:cNvPr id="49" name="矩形 48"/>
            <p:cNvSpPr/>
            <p:nvPr/>
          </p:nvSpPr>
          <p:spPr>
            <a:xfrm>
              <a:off x="6372200" y="6381328"/>
              <a:ext cx="144016" cy="144016"/>
            </a:xfrm>
            <a:prstGeom prst="rect">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50" name="TextBox 49"/>
            <p:cNvSpPr txBox="1"/>
            <p:nvPr/>
          </p:nvSpPr>
          <p:spPr>
            <a:xfrm>
              <a:off x="6516216" y="6289575"/>
              <a:ext cx="800219" cy="276999"/>
            </a:xfrm>
            <a:prstGeom prst="rect">
              <a:avLst/>
            </a:prstGeom>
            <a:noFill/>
          </p:spPr>
          <p:txBody>
            <a:bodyPr wrap="none" rtlCol="0">
              <a:spAutoFit/>
            </a:bodyPr>
            <a:lstStyle/>
            <a:p>
              <a:r>
                <a:rPr lang="zh-CN" altLang="en-US" sz="1200" smtClean="0"/>
                <a:t>部分实现</a:t>
              </a:r>
              <a:endParaRPr lang="zh-CN" altLang="en-US" sz="1200"/>
            </a:p>
          </p:txBody>
        </p:sp>
      </p:grpSp>
      <p:grpSp>
        <p:nvGrpSpPr>
          <p:cNvPr id="5" name="组合 55"/>
          <p:cNvGrpSpPr/>
          <p:nvPr/>
        </p:nvGrpSpPr>
        <p:grpSpPr>
          <a:xfrm>
            <a:off x="6300192" y="6165304"/>
            <a:ext cx="790347" cy="276999"/>
            <a:chOff x="6372200" y="6550223"/>
            <a:chExt cx="790347" cy="276999"/>
          </a:xfrm>
        </p:grpSpPr>
        <p:sp>
          <p:nvSpPr>
            <p:cNvPr id="51" name="矩形 50"/>
            <p:cNvSpPr/>
            <p:nvPr/>
          </p:nvSpPr>
          <p:spPr>
            <a:xfrm>
              <a:off x="6372200" y="6622231"/>
              <a:ext cx="144016" cy="144016"/>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52" name="TextBox 51"/>
            <p:cNvSpPr txBox="1"/>
            <p:nvPr/>
          </p:nvSpPr>
          <p:spPr>
            <a:xfrm>
              <a:off x="6516216" y="6550223"/>
              <a:ext cx="646331" cy="276999"/>
            </a:xfrm>
            <a:prstGeom prst="rect">
              <a:avLst/>
            </a:prstGeom>
            <a:noFill/>
          </p:spPr>
          <p:txBody>
            <a:bodyPr wrap="none" rtlCol="0">
              <a:spAutoFit/>
            </a:bodyPr>
            <a:lstStyle/>
            <a:p>
              <a:r>
                <a:rPr lang="zh-CN" altLang="en-US" sz="1200" smtClean="0"/>
                <a:t>待实现</a:t>
              </a:r>
              <a:endParaRPr lang="zh-CN" altLang="en-US" sz="1200"/>
            </a:p>
          </p:txBody>
        </p:sp>
      </p:grpSp>
      <p:sp>
        <p:nvSpPr>
          <p:cNvPr id="57" name="TextBox 56"/>
          <p:cNvSpPr txBox="1"/>
          <p:nvPr/>
        </p:nvSpPr>
        <p:spPr>
          <a:xfrm>
            <a:off x="6225956" y="5857527"/>
            <a:ext cx="1082348" cy="307777"/>
          </a:xfrm>
          <a:prstGeom prst="rect">
            <a:avLst/>
          </a:prstGeom>
          <a:noFill/>
        </p:spPr>
        <p:txBody>
          <a:bodyPr wrap="none" rtlCol="0">
            <a:spAutoFit/>
          </a:bodyPr>
          <a:lstStyle/>
          <a:p>
            <a:r>
              <a:rPr lang="zh-CN" altLang="en-US" sz="1400" smtClean="0"/>
              <a:t>图例说明：</a:t>
            </a:r>
            <a:endParaRPr lang="zh-CN" altLang="en-US" sz="1400"/>
          </a:p>
        </p:txBody>
      </p:sp>
      <p:sp>
        <p:nvSpPr>
          <p:cNvPr id="58" name="矩形 57"/>
          <p:cNvSpPr/>
          <p:nvPr/>
        </p:nvSpPr>
        <p:spPr>
          <a:xfrm>
            <a:off x="755576" y="3933056"/>
            <a:ext cx="576064" cy="1368152"/>
          </a:xfrm>
          <a:prstGeom prst="rect">
            <a:avLst/>
          </a:prstGeom>
          <a:solidFill>
            <a:srgbClr val="FFFF00">
              <a:alpha val="4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mtClean="0"/>
              <a:t>报表设计器</a:t>
            </a:r>
            <a:endParaRPr lang="zh-CN" altLang="en-US"/>
          </a:p>
        </p:txBody>
      </p:sp>
      <p:sp>
        <p:nvSpPr>
          <p:cNvPr id="53" name="矩形 52"/>
          <p:cNvSpPr/>
          <p:nvPr/>
        </p:nvSpPr>
        <p:spPr>
          <a:xfrm>
            <a:off x="5724128" y="2492896"/>
            <a:ext cx="504056" cy="2952328"/>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数据总线</a:t>
            </a:r>
            <a:r>
              <a:rPr lang="zh-CN" altLang="en-US" sz="1100" smtClean="0"/>
              <a:t>（文件共享系统）</a:t>
            </a:r>
            <a:endParaRPr lang="zh-CN" altLang="en-US" sz="11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矩形 185"/>
          <p:cNvSpPr/>
          <p:nvPr/>
        </p:nvSpPr>
        <p:spPr>
          <a:xfrm>
            <a:off x="971600" y="764704"/>
            <a:ext cx="7272808" cy="5256584"/>
          </a:xfrm>
          <a:prstGeom prst="rect">
            <a:avLst/>
          </a:prstGeom>
          <a:solidFill>
            <a:schemeClr val="accent5">
              <a:lumMod val="20000"/>
              <a:lumOff val="80000"/>
              <a:alpha val="41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矩形 88"/>
          <p:cNvSpPr/>
          <p:nvPr/>
        </p:nvSpPr>
        <p:spPr>
          <a:xfrm>
            <a:off x="7740352" y="980728"/>
            <a:ext cx="288031" cy="1512168"/>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smtClean="0"/>
              <a:t>HTTP</a:t>
            </a:r>
            <a:r>
              <a:rPr lang="zh-CN" altLang="en-US" sz="1200" smtClean="0"/>
              <a:t>网络代理</a:t>
            </a:r>
            <a:endParaRPr lang="zh-CN" altLang="en-US" sz="1200"/>
          </a:p>
        </p:txBody>
      </p:sp>
      <p:sp>
        <p:nvSpPr>
          <p:cNvPr id="92" name="矩形 91"/>
          <p:cNvSpPr/>
          <p:nvPr/>
        </p:nvSpPr>
        <p:spPr>
          <a:xfrm>
            <a:off x="3563888" y="2132856"/>
            <a:ext cx="2304256" cy="432048"/>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mtClean="0"/>
              <a:t>数据逻辑执行环境</a:t>
            </a:r>
            <a:endParaRPr lang="en-US" altLang="zh-CN" smtClean="0"/>
          </a:p>
          <a:p>
            <a:pPr algn="ctr"/>
            <a:r>
              <a:rPr lang="zh-CN" altLang="en-US" sz="1200" smtClean="0"/>
              <a:t>（数据通道</a:t>
            </a:r>
            <a:r>
              <a:rPr lang="en-US" altLang="zh-CN" sz="1200" smtClean="0"/>
              <a:t>/</a:t>
            </a:r>
            <a:r>
              <a:rPr lang="zh-CN" altLang="en-US" sz="1200" smtClean="0"/>
              <a:t>业务网关）</a:t>
            </a:r>
            <a:endParaRPr lang="zh-CN" altLang="en-US" sz="1200"/>
          </a:p>
        </p:txBody>
      </p:sp>
      <p:sp>
        <p:nvSpPr>
          <p:cNvPr id="94" name="矩形 93"/>
          <p:cNvSpPr/>
          <p:nvPr/>
        </p:nvSpPr>
        <p:spPr>
          <a:xfrm>
            <a:off x="2051720" y="4725144"/>
            <a:ext cx="2088232" cy="432048"/>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mtClean="0"/>
              <a:t>数据采集子系统</a:t>
            </a:r>
            <a:endParaRPr lang="en-US" altLang="zh-CN" smtClean="0"/>
          </a:p>
          <a:p>
            <a:pPr algn="ctr"/>
            <a:r>
              <a:rPr lang="zh-CN" altLang="en-US" sz="1200" smtClean="0"/>
              <a:t>（</a:t>
            </a:r>
            <a:r>
              <a:rPr lang="en-US" altLang="zh-CN" sz="1200" smtClean="0"/>
              <a:t>SDK</a:t>
            </a:r>
            <a:r>
              <a:rPr lang="zh-CN" altLang="en-US" sz="1200" smtClean="0"/>
              <a:t>数据采集</a:t>
            </a:r>
            <a:r>
              <a:rPr lang="en-US" altLang="zh-CN" sz="1200" smtClean="0"/>
              <a:t>/Piwik</a:t>
            </a:r>
            <a:r>
              <a:rPr lang="zh-CN" altLang="en-US" sz="1200" smtClean="0"/>
              <a:t>采集）</a:t>
            </a:r>
            <a:endParaRPr lang="zh-CN" altLang="en-US" sz="1200"/>
          </a:p>
        </p:txBody>
      </p:sp>
      <p:sp>
        <p:nvSpPr>
          <p:cNvPr id="95" name="矩形 94"/>
          <p:cNvSpPr/>
          <p:nvPr/>
        </p:nvSpPr>
        <p:spPr>
          <a:xfrm>
            <a:off x="2411760" y="3068960"/>
            <a:ext cx="3600400" cy="576064"/>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mtClean="0"/>
              <a:t>存储和计算环境</a:t>
            </a:r>
            <a:r>
              <a:rPr lang="zh-CN" altLang="en-US" sz="1200" smtClean="0"/>
              <a:t>（</a:t>
            </a:r>
            <a:r>
              <a:rPr lang="en-US" altLang="zh-CN" sz="1200" smtClean="0"/>
              <a:t>Hadoop/HBase/</a:t>
            </a:r>
            <a:r>
              <a:rPr lang="zh-CN" altLang="en-US" sz="1200" smtClean="0"/>
              <a:t>实时集群）</a:t>
            </a:r>
            <a:endParaRPr lang="zh-CN" altLang="en-US" sz="1200"/>
          </a:p>
        </p:txBody>
      </p:sp>
      <p:sp>
        <p:nvSpPr>
          <p:cNvPr id="96" name="矩形 95"/>
          <p:cNvSpPr/>
          <p:nvPr/>
        </p:nvSpPr>
        <p:spPr>
          <a:xfrm>
            <a:off x="1259632" y="1196752"/>
            <a:ext cx="360040" cy="3888432"/>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smtClean="0"/>
              <a:t>MFS</a:t>
            </a:r>
            <a:r>
              <a:rPr lang="zh-CN" altLang="en-US" sz="1200" smtClean="0"/>
              <a:t>文件系统</a:t>
            </a:r>
            <a:endParaRPr lang="en-US" altLang="zh-CN" sz="1200" smtClean="0"/>
          </a:p>
          <a:p>
            <a:pPr algn="ctr"/>
            <a:r>
              <a:rPr lang="zh-CN" altLang="en-US" sz="1200" smtClean="0"/>
              <a:t> </a:t>
            </a:r>
            <a:r>
              <a:rPr lang="en-US" altLang="zh-CN" sz="1200" smtClean="0"/>
              <a:t>/ </a:t>
            </a:r>
            <a:r>
              <a:rPr lang="zh-CN" altLang="en-US" sz="1200" smtClean="0"/>
              <a:t>低成本</a:t>
            </a:r>
            <a:r>
              <a:rPr lang="en-US" altLang="zh-CN" sz="1200" smtClean="0"/>
              <a:t> </a:t>
            </a:r>
            <a:r>
              <a:rPr lang="zh-CN" altLang="en-US" sz="1200" smtClean="0"/>
              <a:t>存储（</a:t>
            </a:r>
            <a:r>
              <a:rPr lang="en-US" altLang="zh-CN" sz="1200" smtClean="0"/>
              <a:t>S3)</a:t>
            </a:r>
            <a:endParaRPr lang="zh-CN" altLang="en-US" sz="1200"/>
          </a:p>
        </p:txBody>
      </p:sp>
      <p:sp>
        <p:nvSpPr>
          <p:cNvPr id="97" name="矩形 96"/>
          <p:cNvSpPr/>
          <p:nvPr/>
        </p:nvSpPr>
        <p:spPr>
          <a:xfrm>
            <a:off x="2339752" y="1052736"/>
            <a:ext cx="3528392" cy="504056"/>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mtClean="0"/>
              <a:t>数据应用集群</a:t>
            </a:r>
            <a:endParaRPr lang="en-US" altLang="zh-CN" smtClean="0"/>
          </a:p>
          <a:p>
            <a:pPr algn="ctr"/>
            <a:r>
              <a:rPr lang="en-US" altLang="zh-CN" sz="1000" smtClean="0"/>
              <a:t>(</a:t>
            </a:r>
            <a:r>
              <a:rPr lang="zh-CN" altLang="en-US" sz="1000" smtClean="0"/>
              <a:t>报表</a:t>
            </a:r>
            <a:r>
              <a:rPr lang="en-US" altLang="zh-CN" sz="1000" smtClean="0"/>
              <a:t>/</a:t>
            </a:r>
            <a:r>
              <a:rPr lang="zh-CN" altLang="en-US" sz="1000" smtClean="0"/>
              <a:t>开放网关</a:t>
            </a:r>
            <a:r>
              <a:rPr lang="en-US" altLang="zh-CN" sz="1000" smtClean="0"/>
              <a:t>/</a:t>
            </a:r>
            <a:r>
              <a:rPr lang="zh-CN" altLang="en-US" sz="1000" smtClean="0"/>
              <a:t>画像系统</a:t>
            </a:r>
            <a:r>
              <a:rPr lang="en-US" altLang="zh-CN" sz="1000" smtClean="0"/>
              <a:t>/</a:t>
            </a:r>
            <a:r>
              <a:rPr lang="zh-CN" altLang="en-US" sz="1000" smtClean="0"/>
              <a:t>即席查询</a:t>
            </a:r>
            <a:r>
              <a:rPr lang="en-US" altLang="zh-CN" sz="1000" smtClean="0"/>
              <a:t>/</a:t>
            </a:r>
            <a:r>
              <a:rPr lang="zh-CN" altLang="en-US" sz="1000" smtClean="0"/>
              <a:t>推荐引擎等）</a:t>
            </a:r>
            <a:endParaRPr lang="zh-CN" altLang="en-US" sz="1000"/>
          </a:p>
        </p:txBody>
      </p:sp>
      <p:sp>
        <p:nvSpPr>
          <p:cNvPr id="204" name="矩形 203"/>
          <p:cNvSpPr/>
          <p:nvPr/>
        </p:nvSpPr>
        <p:spPr>
          <a:xfrm>
            <a:off x="2375756" y="5589240"/>
            <a:ext cx="1440160" cy="315416"/>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smtClean="0"/>
              <a:t>HTTP</a:t>
            </a:r>
            <a:r>
              <a:rPr lang="zh-CN" altLang="en-US" sz="1400" smtClean="0"/>
              <a:t>网络代理</a:t>
            </a:r>
            <a:endParaRPr lang="zh-CN" altLang="en-US" sz="1400"/>
          </a:p>
        </p:txBody>
      </p:sp>
      <p:cxnSp>
        <p:nvCxnSpPr>
          <p:cNvPr id="207" name="直接箭头连接符 206"/>
          <p:cNvCxnSpPr/>
          <p:nvPr/>
        </p:nvCxnSpPr>
        <p:spPr>
          <a:xfrm flipV="1">
            <a:off x="3095836" y="5877272"/>
            <a:ext cx="0" cy="747464"/>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4427985" y="4149080"/>
            <a:ext cx="1440160" cy="576064"/>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文件服务</a:t>
            </a:r>
            <a:endParaRPr lang="zh-CN" altLang="en-US" sz="1200"/>
          </a:p>
        </p:txBody>
      </p:sp>
      <p:sp>
        <p:nvSpPr>
          <p:cNvPr id="249" name="TextBox 248"/>
          <p:cNvSpPr txBox="1"/>
          <p:nvPr/>
        </p:nvSpPr>
        <p:spPr>
          <a:xfrm>
            <a:off x="0" y="0"/>
            <a:ext cx="4926349" cy="461665"/>
          </a:xfrm>
          <a:prstGeom prst="rect">
            <a:avLst/>
          </a:prstGeom>
          <a:noFill/>
        </p:spPr>
        <p:txBody>
          <a:bodyPr wrap="none" rtlCol="0">
            <a:spAutoFit/>
          </a:bodyPr>
          <a:lstStyle/>
          <a:p>
            <a:r>
              <a:rPr lang="zh-CN" altLang="en-US" sz="2400" b="1" smtClean="0">
                <a:solidFill>
                  <a:srgbClr val="C00000"/>
                </a:solidFill>
              </a:rPr>
              <a:t>终端云</a:t>
            </a:r>
            <a:r>
              <a:rPr lang="en-US" altLang="zh-CN" sz="2400" b="1" smtClean="0">
                <a:solidFill>
                  <a:srgbClr val="C00000"/>
                </a:solidFill>
              </a:rPr>
              <a:t>BI</a:t>
            </a:r>
            <a:r>
              <a:rPr lang="zh-CN" altLang="en-US" sz="2400" b="1" smtClean="0">
                <a:solidFill>
                  <a:srgbClr val="C00000"/>
                </a:solidFill>
              </a:rPr>
              <a:t>系统部署架构（</a:t>
            </a:r>
            <a:r>
              <a:rPr lang="en-US" altLang="zh-CN" sz="2400" b="1" smtClean="0">
                <a:solidFill>
                  <a:srgbClr val="C00000"/>
                </a:solidFill>
              </a:rPr>
              <a:t>0</a:t>
            </a:r>
            <a:r>
              <a:rPr lang="zh-CN" altLang="en-US" sz="2400" b="1" smtClean="0">
                <a:solidFill>
                  <a:srgbClr val="C00000"/>
                </a:solidFill>
              </a:rPr>
              <a:t>层视图）</a:t>
            </a:r>
            <a:endParaRPr lang="zh-CN" altLang="en-US" sz="2400" b="1">
              <a:solidFill>
                <a:srgbClr val="C00000"/>
              </a:solidFill>
            </a:endParaRPr>
          </a:p>
        </p:txBody>
      </p:sp>
      <p:sp>
        <p:nvSpPr>
          <p:cNvPr id="76" name="矩形 75"/>
          <p:cNvSpPr/>
          <p:nvPr/>
        </p:nvSpPr>
        <p:spPr>
          <a:xfrm>
            <a:off x="6804248" y="3789040"/>
            <a:ext cx="648072" cy="1584176"/>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开发网关</a:t>
            </a:r>
            <a:r>
              <a:rPr lang="zh-CN" altLang="en-US" sz="1100" smtClean="0"/>
              <a:t>（</a:t>
            </a:r>
            <a:r>
              <a:rPr lang="en-US" altLang="zh-CN" sz="1100" smtClean="0"/>
              <a:t>VPN</a:t>
            </a:r>
            <a:r>
              <a:rPr lang="zh-CN" altLang="en-US" sz="1100" smtClean="0"/>
              <a:t>服务器</a:t>
            </a:r>
            <a:r>
              <a:rPr lang="en-US" altLang="zh-CN" sz="1100" smtClean="0"/>
              <a:t>/</a:t>
            </a:r>
            <a:r>
              <a:rPr lang="zh-CN" altLang="en-US" sz="1100" smtClean="0"/>
              <a:t>堡垒机</a:t>
            </a:r>
            <a:r>
              <a:rPr lang="en-US" altLang="zh-CN" sz="1100" smtClean="0"/>
              <a:t>/VPN</a:t>
            </a:r>
            <a:r>
              <a:rPr lang="zh-CN" altLang="en-US" sz="1100" smtClean="0"/>
              <a:t>管理系统）</a:t>
            </a:r>
            <a:endParaRPr lang="zh-CN" altLang="en-US" sz="1100"/>
          </a:p>
        </p:txBody>
      </p:sp>
      <p:sp>
        <p:nvSpPr>
          <p:cNvPr id="91" name="矩形 90"/>
          <p:cNvSpPr/>
          <p:nvPr/>
        </p:nvSpPr>
        <p:spPr>
          <a:xfrm>
            <a:off x="6732240" y="1340768"/>
            <a:ext cx="792088" cy="1872208"/>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用户管理</a:t>
            </a:r>
            <a:r>
              <a:rPr lang="en-US" altLang="zh-CN" sz="1000" smtClean="0"/>
              <a:t>/</a:t>
            </a:r>
            <a:r>
              <a:rPr lang="zh-CN" altLang="en-US" sz="1000" smtClean="0"/>
              <a:t>文件部署</a:t>
            </a:r>
            <a:r>
              <a:rPr lang="en-US" altLang="zh-CN" sz="1000" smtClean="0"/>
              <a:t>/</a:t>
            </a:r>
            <a:r>
              <a:rPr lang="zh-CN" altLang="en-US" sz="1000" smtClean="0"/>
              <a:t>任务调度</a:t>
            </a:r>
            <a:r>
              <a:rPr lang="en-US" altLang="zh-CN" sz="1000" smtClean="0"/>
              <a:t>/</a:t>
            </a:r>
            <a:r>
              <a:rPr lang="zh-CN" altLang="en-US" sz="1000" smtClean="0"/>
              <a:t>质量监控</a:t>
            </a:r>
            <a:r>
              <a:rPr lang="en-US" altLang="zh-CN" sz="1000" smtClean="0"/>
              <a:t>/Portal</a:t>
            </a:r>
            <a:endParaRPr lang="zh-CN" altLang="en-US" sz="1000"/>
          </a:p>
        </p:txBody>
      </p:sp>
      <p:sp>
        <p:nvSpPr>
          <p:cNvPr id="58" name="TextBox 57"/>
          <p:cNvSpPr txBox="1"/>
          <p:nvPr/>
        </p:nvSpPr>
        <p:spPr>
          <a:xfrm>
            <a:off x="2555776" y="6119336"/>
            <a:ext cx="1080120" cy="738664"/>
          </a:xfrm>
          <a:prstGeom prst="rect">
            <a:avLst/>
          </a:prstGeom>
          <a:noFill/>
        </p:spPr>
        <p:txBody>
          <a:bodyPr wrap="square" rtlCol="0">
            <a:spAutoFit/>
          </a:bodyPr>
          <a:lstStyle/>
          <a:p>
            <a:r>
              <a:rPr lang="zh-CN" altLang="en-US" sz="1400" smtClean="0"/>
              <a:t>客户端数据流</a:t>
            </a:r>
            <a:r>
              <a:rPr lang="en-US" altLang="zh-CN" sz="1400" smtClean="0"/>
              <a:t>(</a:t>
            </a:r>
            <a:r>
              <a:rPr lang="zh-CN" altLang="en-US" sz="1400" smtClean="0"/>
              <a:t>移动设备</a:t>
            </a:r>
            <a:r>
              <a:rPr lang="en-US" altLang="zh-CN" sz="1400" smtClean="0"/>
              <a:t>/</a:t>
            </a:r>
            <a:r>
              <a:rPr lang="zh-CN" altLang="en-US" sz="1400" smtClean="0"/>
              <a:t>浏览器）</a:t>
            </a:r>
            <a:endParaRPr lang="zh-CN" altLang="en-US" sz="1400"/>
          </a:p>
        </p:txBody>
      </p:sp>
      <p:sp>
        <p:nvSpPr>
          <p:cNvPr id="55" name="TextBox 54"/>
          <p:cNvSpPr txBox="1"/>
          <p:nvPr/>
        </p:nvSpPr>
        <p:spPr>
          <a:xfrm>
            <a:off x="7991872" y="1628800"/>
            <a:ext cx="1152128" cy="276999"/>
          </a:xfrm>
          <a:prstGeom prst="rect">
            <a:avLst/>
          </a:prstGeom>
          <a:noFill/>
        </p:spPr>
        <p:txBody>
          <a:bodyPr wrap="square" rtlCol="0">
            <a:spAutoFit/>
          </a:bodyPr>
          <a:lstStyle/>
          <a:p>
            <a:r>
              <a:rPr lang="zh-CN" altLang="en-US" sz="1200" smtClean="0"/>
              <a:t>内网访问</a:t>
            </a:r>
            <a:endParaRPr lang="zh-CN" altLang="en-US" sz="1200"/>
          </a:p>
        </p:txBody>
      </p:sp>
      <p:sp>
        <p:nvSpPr>
          <p:cNvPr id="57" name="下箭头 56"/>
          <p:cNvSpPr/>
          <p:nvPr/>
        </p:nvSpPr>
        <p:spPr>
          <a:xfrm rot="10800000">
            <a:off x="2915816" y="1556792"/>
            <a:ext cx="144016" cy="1440160"/>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下箭头 61"/>
          <p:cNvSpPr/>
          <p:nvPr/>
        </p:nvSpPr>
        <p:spPr>
          <a:xfrm rot="16200000" flipV="1">
            <a:off x="1907704" y="1052736"/>
            <a:ext cx="144016" cy="576064"/>
          </a:xfrm>
          <a:prstGeom prst="downArrow">
            <a:avLst/>
          </a:prstGeom>
          <a:solidFill>
            <a:srgbClr val="FF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TextBox 65"/>
          <p:cNvSpPr txBox="1"/>
          <p:nvPr/>
        </p:nvSpPr>
        <p:spPr>
          <a:xfrm>
            <a:off x="7452320" y="4365104"/>
            <a:ext cx="1331640" cy="307777"/>
          </a:xfrm>
          <a:prstGeom prst="rect">
            <a:avLst/>
          </a:prstGeom>
          <a:noFill/>
        </p:spPr>
        <p:txBody>
          <a:bodyPr wrap="square" rtlCol="0">
            <a:spAutoFit/>
          </a:bodyPr>
          <a:lstStyle/>
          <a:p>
            <a:r>
              <a:rPr lang="zh-CN" altLang="en-US" sz="1400" smtClean="0"/>
              <a:t>外网</a:t>
            </a:r>
            <a:r>
              <a:rPr lang="en-US" altLang="zh-CN" sz="1400" smtClean="0"/>
              <a:t>HTTP</a:t>
            </a:r>
            <a:r>
              <a:rPr lang="zh-CN" altLang="en-US" sz="1400" smtClean="0"/>
              <a:t>访问</a:t>
            </a:r>
            <a:endParaRPr lang="zh-CN" altLang="en-US" sz="1400"/>
          </a:p>
        </p:txBody>
      </p:sp>
      <p:sp>
        <p:nvSpPr>
          <p:cNvPr id="98" name="下箭头 97"/>
          <p:cNvSpPr/>
          <p:nvPr/>
        </p:nvSpPr>
        <p:spPr>
          <a:xfrm rot="10800000" flipV="1">
            <a:off x="5364088" y="4725144"/>
            <a:ext cx="144016" cy="1728192"/>
          </a:xfrm>
          <a:prstGeom prst="downArrow">
            <a:avLst/>
          </a:prstGeom>
          <a:solidFill>
            <a:srgbClr val="FF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1" name="直接箭头连接符 100"/>
          <p:cNvCxnSpPr/>
          <p:nvPr/>
        </p:nvCxnSpPr>
        <p:spPr>
          <a:xfrm flipV="1">
            <a:off x="3095836" y="5157192"/>
            <a:ext cx="0" cy="432048"/>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7" name="下箭头 106"/>
          <p:cNvSpPr/>
          <p:nvPr/>
        </p:nvSpPr>
        <p:spPr>
          <a:xfrm rot="16200000" flipV="1">
            <a:off x="1763688" y="4725144"/>
            <a:ext cx="144016" cy="432048"/>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下箭头 107"/>
          <p:cNvSpPr/>
          <p:nvPr/>
        </p:nvSpPr>
        <p:spPr>
          <a:xfrm rot="16200000" flipV="1">
            <a:off x="2915816" y="3140968"/>
            <a:ext cx="144016" cy="2736304"/>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下箭头 109"/>
          <p:cNvSpPr/>
          <p:nvPr/>
        </p:nvSpPr>
        <p:spPr>
          <a:xfrm rot="16200000">
            <a:off x="2915816" y="2924943"/>
            <a:ext cx="144017" cy="2736306"/>
          </a:xfrm>
          <a:prstGeom prst="downArrow">
            <a:avLst/>
          </a:prstGeom>
          <a:solidFill>
            <a:srgbClr val="FF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 name="下箭头 110"/>
          <p:cNvSpPr/>
          <p:nvPr/>
        </p:nvSpPr>
        <p:spPr>
          <a:xfrm rot="16200000" flipV="1">
            <a:off x="1907704" y="2924944"/>
            <a:ext cx="144016" cy="720080"/>
          </a:xfrm>
          <a:prstGeom prst="downArrow">
            <a:avLst/>
          </a:prstGeom>
          <a:solidFill>
            <a:srgbClr val="FF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 name="下箭头 111"/>
          <p:cNvSpPr/>
          <p:nvPr/>
        </p:nvSpPr>
        <p:spPr>
          <a:xfrm rot="16200000">
            <a:off x="1907704" y="3140968"/>
            <a:ext cx="144016" cy="720080"/>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 name="下箭头 112"/>
          <p:cNvSpPr/>
          <p:nvPr/>
        </p:nvSpPr>
        <p:spPr>
          <a:xfrm rot="10800000">
            <a:off x="4716016" y="4725144"/>
            <a:ext cx="144016" cy="1368152"/>
          </a:xfrm>
          <a:prstGeom prst="downArrow">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 name="TextBox 113"/>
          <p:cNvSpPr txBox="1"/>
          <p:nvPr/>
        </p:nvSpPr>
        <p:spPr>
          <a:xfrm>
            <a:off x="5436096" y="5157192"/>
            <a:ext cx="288032" cy="1015663"/>
          </a:xfrm>
          <a:prstGeom prst="rect">
            <a:avLst/>
          </a:prstGeom>
          <a:noFill/>
        </p:spPr>
        <p:txBody>
          <a:bodyPr wrap="square" rtlCol="0">
            <a:spAutoFit/>
          </a:bodyPr>
          <a:lstStyle/>
          <a:p>
            <a:r>
              <a:rPr lang="zh-CN" altLang="en-US" sz="1200" smtClean="0"/>
              <a:t>数据输出流</a:t>
            </a:r>
            <a:endParaRPr lang="zh-CN" altLang="en-US" sz="1200"/>
          </a:p>
        </p:txBody>
      </p:sp>
      <p:sp>
        <p:nvSpPr>
          <p:cNvPr id="115" name="TextBox 114"/>
          <p:cNvSpPr txBox="1"/>
          <p:nvPr/>
        </p:nvSpPr>
        <p:spPr>
          <a:xfrm>
            <a:off x="4427984" y="5229200"/>
            <a:ext cx="648072" cy="646331"/>
          </a:xfrm>
          <a:prstGeom prst="rect">
            <a:avLst/>
          </a:prstGeom>
          <a:noFill/>
        </p:spPr>
        <p:txBody>
          <a:bodyPr wrap="square" rtlCol="0">
            <a:spAutoFit/>
          </a:bodyPr>
          <a:lstStyle/>
          <a:p>
            <a:r>
              <a:rPr lang="zh-CN" altLang="en-US" sz="1200" smtClean="0"/>
              <a:t>服务端数据输入流</a:t>
            </a:r>
            <a:endParaRPr lang="zh-CN" altLang="en-US" sz="1200"/>
          </a:p>
        </p:txBody>
      </p:sp>
      <p:cxnSp>
        <p:nvCxnSpPr>
          <p:cNvPr id="118" name="直接箭头连接符 117"/>
          <p:cNvCxnSpPr>
            <a:stCxn id="92" idx="2"/>
          </p:cNvCxnSpPr>
          <p:nvPr/>
        </p:nvCxnSpPr>
        <p:spPr>
          <a:xfrm>
            <a:off x="4716016" y="256490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3275856" y="1556792"/>
            <a:ext cx="0"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a:endCxn id="94" idx="3"/>
          </p:cNvCxnSpPr>
          <p:nvPr/>
        </p:nvCxnSpPr>
        <p:spPr>
          <a:xfrm flipH="1">
            <a:off x="4139952" y="4941168"/>
            <a:ext cx="21602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a:stCxn id="91" idx="1"/>
          </p:cNvCxnSpPr>
          <p:nvPr/>
        </p:nvCxnSpPr>
        <p:spPr>
          <a:xfrm flipH="1">
            <a:off x="5868144" y="2276872"/>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flipH="1">
            <a:off x="5868144" y="1340768"/>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6300192" y="1340768"/>
            <a:ext cx="0" cy="360040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H="1">
            <a:off x="5868144" y="4365104"/>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flipH="1">
            <a:off x="5868144" y="1196752"/>
            <a:ext cx="187220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flipH="1">
            <a:off x="7524328" y="1916832"/>
            <a:ext cx="21602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91" idx="2"/>
            <a:endCxn id="76" idx="0"/>
          </p:cNvCxnSpPr>
          <p:nvPr/>
        </p:nvCxnSpPr>
        <p:spPr>
          <a:xfrm>
            <a:off x="7128284" y="321297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flipH="1">
            <a:off x="7452320" y="4941168"/>
            <a:ext cx="1440160"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7596336" y="5013176"/>
            <a:ext cx="1080120" cy="307777"/>
          </a:xfrm>
          <a:prstGeom prst="rect">
            <a:avLst/>
          </a:prstGeom>
          <a:noFill/>
        </p:spPr>
        <p:txBody>
          <a:bodyPr wrap="square" rtlCol="0">
            <a:spAutoFit/>
          </a:bodyPr>
          <a:lstStyle/>
          <a:p>
            <a:r>
              <a:rPr lang="zh-CN" altLang="en-US" sz="1400" smtClean="0"/>
              <a:t>开发接入</a:t>
            </a:r>
            <a:endParaRPr lang="zh-CN" altLang="en-US" sz="1400"/>
          </a:p>
        </p:txBody>
      </p:sp>
      <p:cxnSp>
        <p:nvCxnSpPr>
          <p:cNvPr id="159" name="直接箭头连接符 158"/>
          <p:cNvCxnSpPr/>
          <p:nvPr/>
        </p:nvCxnSpPr>
        <p:spPr>
          <a:xfrm flipH="1">
            <a:off x="4139952" y="5085184"/>
            <a:ext cx="2664296"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p:nvPr/>
        </p:nvCxnSpPr>
        <p:spPr>
          <a:xfrm flipH="1">
            <a:off x="5868144" y="1484784"/>
            <a:ext cx="576064"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flipH="1">
            <a:off x="5868144" y="2492896"/>
            <a:ext cx="576064"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71" name="直接箭头连接符 170"/>
          <p:cNvCxnSpPr/>
          <p:nvPr/>
        </p:nvCxnSpPr>
        <p:spPr>
          <a:xfrm flipH="1">
            <a:off x="5868144" y="4581128"/>
            <a:ext cx="576064"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6444208" y="1484784"/>
            <a:ext cx="0" cy="3600400"/>
          </a:xfrm>
          <a:prstGeom prst="line">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flipH="1">
            <a:off x="8028384" y="1916832"/>
            <a:ext cx="79208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flipH="1">
            <a:off x="7452320" y="4653136"/>
            <a:ext cx="144016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7452320" y="4077072"/>
            <a:ext cx="432048" cy="0"/>
          </a:xfrm>
          <a:prstGeom prst="line">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endCxn id="89" idx="2"/>
          </p:cNvCxnSpPr>
          <p:nvPr/>
        </p:nvCxnSpPr>
        <p:spPr>
          <a:xfrm flipV="1">
            <a:off x="7884368" y="2492896"/>
            <a:ext cx="0" cy="15841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323528" y="1196752"/>
            <a:ext cx="432048" cy="3888432"/>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600" smtClean="0"/>
              <a:t>离线开发工具</a:t>
            </a:r>
            <a:endParaRPr lang="zh-CN" altLang="en-US" sz="1600"/>
          </a:p>
        </p:txBody>
      </p:sp>
      <p:sp>
        <p:nvSpPr>
          <p:cNvPr id="187" name="TextBox 186"/>
          <p:cNvSpPr txBox="1"/>
          <p:nvPr/>
        </p:nvSpPr>
        <p:spPr>
          <a:xfrm>
            <a:off x="6948264" y="5589240"/>
            <a:ext cx="914033" cy="400110"/>
          </a:xfrm>
          <a:prstGeom prst="rect">
            <a:avLst/>
          </a:prstGeom>
          <a:noFill/>
        </p:spPr>
        <p:txBody>
          <a:bodyPr wrap="none" rtlCol="0">
            <a:spAutoFit/>
          </a:bodyPr>
          <a:lstStyle/>
          <a:p>
            <a:r>
              <a:rPr lang="en-US" altLang="zh-CN" sz="2000" b="1" smtClean="0"/>
              <a:t>BI</a:t>
            </a:r>
            <a:r>
              <a:rPr lang="zh-CN" altLang="en-US" sz="2000" b="1" smtClean="0"/>
              <a:t>系统</a:t>
            </a:r>
            <a:endParaRPr lang="zh-CN" altLang="en-US" sz="2000" b="1"/>
          </a:p>
        </p:txBody>
      </p:sp>
      <p:cxnSp>
        <p:nvCxnSpPr>
          <p:cNvPr id="189" name="直接箭头连接符 188"/>
          <p:cNvCxnSpPr>
            <a:stCxn id="92" idx="1"/>
          </p:cNvCxnSpPr>
          <p:nvPr/>
        </p:nvCxnSpPr>
        <p:spPr>
          <a:xfrm flipH="1">
            <a:off x="1619672" y="2348880"/>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p:nvPr/>
        </p:nvCxnSpPr>
        <p:spPr>
          <a:xfrm flipH="1">
            <a:off x="1619672" y="148478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直接箭头连接符 191"/>
          <p:cNvCxnSpPr/>
          <p:nvPr/>
        </p:nvCxnSpPr>
        <p:spPr>
          <a:xfrm flipH="1">
            <a:off x="1619672" y="4653136"/>
            <a:ext cx="28083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4" name="直接箭头连接符 193"/>
          <p:cNvCxnSpPr/>
          <p:nvPr/>
        </p:nvCxnSpPr>
        <p:spPr>
          <a:xfrm flipH="1">
            <a:off x="1619672" y="4797152"/>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8" name="矩形 197"/>
          <p:cNvSpPr/>
          <p:nvPr/>
        </p:nvSpPr>
        <p:spPr>
          <a:xfrm>
            <a:off x="4283968" y="6093296"/>
            <a:ext cx="1008112" cy="576064"/>
          </a:xfrm>
          <a:prstGeom prst="rect">
            <a:avLst/>
          </a:prstGeom>
          <a:solidFill>
            <a:schemeClr val="bg1">
              <a:lumMod val="8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业务服务器</a:t>
            </a:r>
            <a:r>
              <a:rPr lang="en-US" altLang="zh-CN" sz="1200" smtClean="0"/>
              <a:t>/</a:t>
            </a:r>
            <a:r>
              <a:rPr lang="zh-CN" altLang="en-US" sz="1200" smtClean="0"/>
              <a:t>日志预处理服务器</a:t>
            </a:r>
            <a:endParaRPr lang="zh-CN" altLang="en-US" sz="1200"/>
          </a:p>
        </p:txBody>
      </p:sp>
      <p:sp>
        <p:nvSpPr>
          <p:cNvPr id="69" name="TextBox 68"/>
          <p:cNvSpPr txBox="1"/>
          <p:nvPr/>
        </p:nvSpPr>
        <p:spPr>
          <a:xfrm>
            <a:off x="2555776" y="6858000"/>
            <a:ext cx="237566" cy="369332"/>
          </a:xfrm>
          <a:prstGeom prst="rect">
            <a:avLst/>
          </a:prstGeom>
          <a:noFill/>
        </p:spPr>
        <p:txBody>
          <a:bodyPr wrap="none" rtlCol="0">
            <a:spAutoFit/>
          </a:bodyPr>
          <a:lstStyle/>
          <a:p>
            <a:r>
              <a:rPr lang="en-US" altLang="zh-CN" smtClean="0"/>
              <a:t> </a:t>
            </a:r>
            <a:endParaRPr lang="zh-CN" altLang="en-US"/>
          </a:p>
        </p:txBody>
      </p:sp>
      <p:sp>
        <p:nvSpPr>
          <p:cNvPr id="71" name="矩形 70"/>
          <p:cNvSpPr/>
          <p:nvPr/>
        </p:nvSpPr>
        <p:spPr>
          <a:xfrm>
            <a:off x="1259632" y="5229200"/>
            <a:ext cx="936104" cy="720080"/>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600" smtClean="0"/>
              <a:t>元数据管理系统</a:t>
            </a:r>
            <a:endParaRPr lang="zh-CN" altLang="en-US" sz="16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矩形 236"/>
          <p:cNvSpPr/>
          <p:nvPr/>
        </p:nvSpPr>
        <p:spPr>
          <a:xfrm>
            <a:off x="1115616" y="548680"/>
            <a:ext cx="7560840" cy="5256584"/>
          </a:xfrm>
          <a:prstGeom prst="rect">
            <a:avLst/>
          </a:prstGeom>
          <a:solidFill>
            <a:schemeClr val="bg1">
              <a:lumMod val="9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8" name="矩形 117"/>
          <p:cNvSpPr/>
          <p:nvPr/>
        </p:nvSpPr>
        <p:spPr>
          <a:xfrm>
            <a:off x="7236296" y="3861048"/>
            <a:ext cx="720080" cy="1899592"/>
          </a:xfrm>
          <a:prstGeom prst="rect">
            <a:avLst/>
          </a:prstGeom>
          <a:solidFill>
            <a:srgbClr val="00B0F0">
              <a:alpha val="29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200" smtClean="0"/>
              <a:t>开发代理</a:t>
            </a:r>
            <a:endParaRPr lang="zh-CN" altLang="en-US" sz="1200"/>
          </a:p>
        </p:txBody>
      </p:sp>
      <p:sp>
        <p:nvSpPr>
          <p:cNvPr id="29" name="矩形 28"/>
          <p:cNvSpPr/>
          <p:nvPr/>
        </p:nvSpPr>
        <p:spPr>
          <a:xfrm>
            <a:off x="1763688" y="1052736"/>
            <a:ext cx="4536504" cy="648072"/>
          </a:xfrm>
          <a:prstGeom prst="rect">
            <a:avLst/>
          </a:prstGeom>
          <a:solidFill>
            <a:srgbClr val="FFC000">
              <a:alpha val="29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200" smtClean="0"/>
              <a:t>数据应用</a:t>
            </a:r>
            <a:endParaRPr lang="zh-CN" altLang="en-US" sz="1200"/>
          </a:p>
        </p:txBody>
      </p:sp>
      <p:sp>
        <p:nvSpPr>
          <p:cNvPr id="224" name="矩形 223"/>
          <p:cNvSpPr/>
          <p:nvPr/>
        </p:nvSpPr>
        <p:spPr>
          <a:xfrm>
            <a:off x="1763688" y="3717032"/>
            <a:ext cx="4608512" cy="576064"/>
          </a:xfrm>
          <a:prstGeom prst="rect">
            <a:avLst/>
          </a:prstGeom>
          <a:solidFill>
            <a:srgbClr val="FFC000">
              <a:alpha val="29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200" smtClean="0"/>
              <a:t>数据逻辑</a:t>
            </a:r>
            <a:endParaRPr lang="zh-CN" altLang="en-US" sz="1200"/>
          </a:p>
        </p:txBody>
      </p:sp>
      <p:sp>
        <p:nvSpPr>
          <p:cNvPr id="223" name="矩形 222"/>
          <p:cNvSpPr/>
          <p:nvPr/>
        </p:nvSpPr>
        <p:spPr>
          <a:xfrm>
            <a:off x="7236296" y="980728"/>
            <a:ext cx="720080" cy="2592288"/>
          </a:xfrm>
          <a:prstGeom prst="rect">
            <a:avLst/>
          </a:prstGeom>
          <a:solidFill>
            <a:srgbClr val="00B0F0">
              <a:alpha val="29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000" smtClean="0"/>
              <a:t>管理系统</a:t>
            </a:r>
            <a:endParaRPr lang="zh-CN" altLang="en-US" sz="1000"/>
          </a:p>
        </p:txBody>
      </p:sp>
      <p:sp>
        <p:nvSpPr>
          <p:cNvPr id="107" name="矩形 106"/>
          <p:cNvSpPr/>
          <p:nvPr/>
        </p:nvSpPr>
        <p:spPr>
          <a:xfrm>
            <a:off x="1763688" y="4437112"/>
            <a:ext cx="4608512" cy="792088"/>
          </a:xfrm>
          <a:prstGeom prst="rect">
            <a:avLst/>
          </a:prstGeom>
          <a:solidFill>
            <a:srgbClr val="FFC000">
              <a:alpha val="29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zh-CN" altLang="en-US" sz="1200" smtClean="0"/>
              <a:t>数据采集</a:t>
            </a:r>
            <a:r>
              <a:rPr lang="en-US" altLang="zh-CN" sz="1200" smtClean="0"/>
              <a:t> / </a:t>
            </a:r>
            <a:r>
              <a:rPr lang="zh-CN" altLang="en-US" sz="1200" smtClean="0"/>
              <a:t>文件服务</a:t>
            </a:r>
            <a:endParaRPr lang="zh-CN" altLang="en-US" sz="1200"/>
          </a:p>
        </p:txBody>
      </p:sp>
      <p:sp>
        <p:nvSpPr>
          <p:cNvPr id="31" name="矩形 30"/>
          <p:cNvSpPr/>
          <p:nvPr/>
        </p:nvSpPr>
        <p:spPr>
          <a:xfrm>
            <a:off x="1763688" y="2780928"/>
            <a:ext cx="4608512" cy="648072"/>
          </a:xfrm>
          <a:prstGeom prst="rect">
            <a:avLst/>
          </a:prstGeom>
          <a:solidFill>
            <a:srgbClr val="FFC000">
              <a:alpha val="29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200" smtClean="0"/>
              <a:t>存储和计算环境</a:t>
            </a:r>
            <a:endParaRPr lang="zh-CN" altLang="en-US" sz="1200"/>
          </a:p>
        </p:txBody>
      </p:sp>
      <p:sp>
        <p:nvSpPr>
          <p:cNvPr id="33" name="矩形 32"/>
          <p:cNvSpPr/>
          <p:nvPr/>
        </p:nvSpPr>
        <p:spPr>
          <a:xfrm>
            <a:off x="1763688" y="2060848"/>
            <a:ext cx="4608512" cy="504056"/>
          </a:xfrm>
          <a:prstGeom prst="rect">
            <a:avLst/>
          </a:prstGeom>
          <a:solidFill>
            <a:srgbClr val="FFC000">
              <a:alpha val="29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200" smtClean="0"/>
              <a:t>数据逻辑</a:t>
            </a:r>
            <a:endParaRPr lang="zh-CN" altLang="en-US" sz="1200"/>
          </a:p>
        </p:txBody>
      </p:sp>
      <p:sp>
        <p:nvSpPr>
          <p:cNvPr id="48" name="矩形 47"/>
          <p:cNvSpPr/>
          <p:nvPr/>
        </p:nvSpPr>
        <p:spPr>
          <a:xfrm>
            <a:off x="4644008" y="6021288"/>
            <a:ext cx="1944216" cy="576064"/>
          </a:xfrm>
          <a:prstGeom prst="rect">
            <a:avLst/>
          </a:prstGeom>
          <a:solidFill>
            <a:schemeClr val="bg1">
              <a:lumMod val="85000"/>
              <a:alpha val="83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000" smtClean="0"/>
              <a:t>日志预处理服务器</a:t>
            </a:r>
            <a:r>
              <a:rPr lang="en-US" altLang="zh-CN" sz="1000" smtClean="0"/>
              <a:t>/</a:t>
            </a:r>
            <a:r>
              <a:rPr lang="zh-CN" altLang="en-US" sz="1000" smtClean="0"/>
              <a:t>业务服务器</a:t>
            </a:r>
            <a:endParaRPr lang="zh-CN" altLang="en-US" sz="1000"/>
          </a:p>
        </p:txBody>
      </p:sp>
      <p:sp>
        <p:nvSpPr>
          <p:cNvPr id="50" name="矩形 49"/>
          <p:cNvSpPr/>
          <p:nvPr/>
        </p:nvSpPr>
        <p:spPr>
          <a:xfrm>
            <a:off x="3419872" y="6021288"/>
            <a:ext cx="1080120" cy="576064"/>
          </a:xfrm>
          <a:prstGeom prst="rect">
            <a:avLst/>
          </a:prstGeom>
          <a:solidFill>
            <a:schemeClr val="bg1">
              <a:lumMod val="85000"/>
              <a:alpha val="83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200" smtClean="0"/>
              <a:t>终端</a:t>
            </a:r>
            <a:endParaRPr lang="zh-CN" altLang="en-US" sz="1200"/>
          </a:p>
        </p:txBody>
      </p:sp>
      <p:sp>
        <p:nvSpPr>
          <p:cNvPr id="51" name="矩形 50"/>
          <p:cNvSpPr/>
          <p:nvPr/>
        </p:nvSpPr>
        <p:spPr>
          <a:xfrm>
            <a:off x="3563888" y="6237312"/>
            <a:ext cx="768085" cy="288032"/>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900" smtClean="0"/>
              <a:t>行为收集</a:t>
            </a:r>
            <a:r>
              <a:rPr lang="en-US" altLang="zh-CN" sz="900" smtClean="0"/>
              <a:t>SDK</a:t>
            </a:r>
            <a:endParaRPr lang="zh-CN" altLang="en-US" sz="900" smtClean="0"/>
          </a:p>
        </p:txBody>
      </p:sp>
      <p:sp>
        <p:nvSpPr>
          <p:cNvPr id="53" name="矩形 52"/>
          <p:cNvSpPr/>
          <p:nvPr/>
        </p:nvSpPr>
        <p:spPr>
          <a:xfrm>
            <a:off x="4788024" y="6309320"/>
            <a:ext cx="1584176" cy="216024"/>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900" smtClean="0"/>
              <a:t>服务端日志推送</a:t>
            </a:r>
            <a:r>
              <a:rPr lang="en-US" altLang="zh-CN" sz="900" smtClean="0"/>
              <a:t>/</a:t>
            </a:r>
            <a:r>
              <a:rPr lang="zh-CN" altLang="en-US" sz="900" smtClean="0"/>
              <a:t>处理应用</a:t>
            </a:r>
          </a:p>
        </p:txBody>
      </p:sp>
      <p:sp>
        <p:nvSpPr>
          <p:cNvPr id="32" name="矩形 31"/>
          <p:cNvSpPr/>
          <p:nvPr/>
        </p:nvSpPr>
        <p:spPr>
          <a:xfrm>
            <a:off x="1907704" y="6021288"/>
            <a:ext cx="1224136" cy="576064"/>
          </a:xfrm>
          <a:prstGeom prst="rect">
            <a:avLst/>
          </a:prstGeom>
          <a:solidFill>
            <a:schemeClr val="bg1">
              <a:lumMod val="85000"/>
              <a:alpha val="83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200" smtClean="0"/>
              <a:t>网站</a:t>
            </a:r>
            <a:endParaRPr lang="zh-CN" altLang="en-US" sz="1200"/>
          </a:p>
        </p:txBody>
      </p:sp>
      <p:sp>
        <p:nvSpPr>
          <p:cNvPr id="35" name="矩形 34"/>
          <p:cNvSpPr/>
          <p:nvPr/>
        </p:nvSpPr>
        <p:spPr>
          <a:xfrm>
            <a:off x="2051720" y="6237312"/>
            <a:ext cx="768085" cy="288032"/>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900" smtClean="0"/>
              <a:t>网站信息收集脚本</a:t>
            </a:r>
          </a:p>
        </p:txBody>
      </p:sp>
      <p:sp>
        <p:nvSpPr>
          <p:cNvPr id="56" name="矩形 55"/>
          <p:cNvSpPr/>
          <p:nvPr/>
        </p:nvSpPr>
        <p:spPr>
          <a:xfrm>
            <a:off x="1907704" y="4725144"/>
            <a:ext cx="1944216" cy="432048"/>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数据采集服务器（</a:t>
            </a:r>
            <a:r>
              <a:rPr lang="en-US" altLang="zh-CN" sz="1100" smtClean="0"/>
              <a:t>SDK/Piwik)</a:t>
            </a:r>
            <a:endParaRPr lang="zh-CN" altLang="en-US" sz="1100" smtClean="0"/>
          </a:p>
        </p:txBody>
      </p:sp>
      <p:sp>
        <p:nvSpPr>
          <p:cNvPr id="64" name="矩形 63"/>
          <p:cNvSpPr/>
          <p:nvPr/>
        </p:nvSpPr>
        <p:spPr>
          <a:xfrm>
            <a:off x="1979712" y="2996952"/>
            <a:ext cx="1512168" cy="360040"/>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smtClean="0"/>
              <a:t>H adoop </a:t>
            </a:r>
            <a:r>
              <a:rPr lang="zh-CN" altLang="en-US" sz="1100" smtClean="0"/>
              <a:t>集群</a:t>
            </a:r>
            <a:endParaRPr lang="en-US" altLang="zh-CN" sz="1100" smtClean="0"/>
          </a:p>
          <a:p>
            <a:pPr algn="ctr"/>
            <a:r>
              <a:rPr lang="zh-CN" altLang="en-US" sz="1100" smtClean="0"/>
              <a:t> （</a:t>
            </a:r>
            <a:r>
              <a:rPr lang="en-US" altLang="zh-CN" sz="1100" smtClean="0"/>
              <a:t>MapReduce </a:t>
            </a:r>
            <a:r>
              <a:rPr lang="zh-CN" altLang="en-US" sz="1100" smtClean="0"/>
              <a:t>、</a:t>
            </a:r>
            <a:r>
              <a:rPr lang="en-US" altLang="zh-CN" sz="1100" smtClean="0"/>
              <a:t>HDFS</a:t>
            </a:r>
            <a:r>
              <a:rPr lang="zh-CN" altLang="en-US" sz="1100" smtClean="0"/>
              <a:t>）</a:t>
            </a:r>
          </a:p>
        </p:txBody>
      </p:sp>
      <p:sp>
        <p:nvSpPr>
          <p:cNvPr id="73" name="矩形 72"/>
          <p:cNvSpPr/>
          <p:nvPr/>
        </p:nvSpPr>
        <p:spPr>
          <a:xfrm>
            <a:off x="4355976" y="4869160"/>
            <a:ext cx="1296144" cy="288032"/>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文件服务器</a:t>
            </a:r>
          </a:p>
        </p:txBody>
      </p:sp>
      <p:sp>
        <p:nvSpPr>
          <p:cNvPr id="79" name="矩形 78"/>
          <p:cNvSpPr/>
          <p:nvPr/>
        </p:nvSpPr>
        <p:spPr>
          <a:xfrm>
            <a:off x="2915816" y="1268760"/>
            <a:ext cx="864096" cy="360040"/>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报表服务器</a:t>
            </a:r>
          </a:p>
        </p:txBody>
      </p:sp>
      <p:sp>
        <p:nvSpPr>
          <p:cNvPr id="38" name="矩形 37"/>
          <p:cNvSpPr/>
          <p:nvPr/>
        </p:nvSpPr>
        <p:spPr>
          <a:xfrm>
            <a:off x="5364088" y="1268760"/>
            <a:ext cx="864096" cy="360040"/>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开放网关</a:t>
            </a:r>
            <a:r>
              <a:rPr lang="en-US" altLang="zh-CN" sz="1100" smtClean="0"/>
              <a:t>/</a:t>
            </a:r>
            <a:r>
              <a:rPr lang="zh-CN" altLang="en-US" sz="1100" smtClean="0"/>
              <a:t>画像系统</a:t>
            </a:r>
          </a:p>
        </p:txBody>
      </p:sp>
      <p:sp>
        <p:nvSpPr>
          <p:cNvPr id="39" name="矩形 38"/>
          <p:cNvSpPr/>
          <p:nvPr/>
        </p:nvSpPr>
        <p:spPr>
          <a:xfrm>
            <a:off x="1907704" y="1268760"/>
            <a:ext cx="864096" cy="360040"/>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即席查询</a:t>
            </a:r>
          </a:p>
        </p:txBody>
      </p:sp>
      <p:sp>
        <p:nvSpPr>
          <p:cNvPr id="70" name="矩形 69"/>
          <p:cNvSpPr/>
          <p:nvPr/>
        </p:nvSpPr>
        <p:spPr>
          <a:xfrm>
            <a:off x="4860032" y="2132856"/>
            <a:ext cx="792088" cy="360040"/>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业务网关（</a:t>
            </a:r>
            <a:r>
              <a:rPr lang="en-US" altLang="zh-CN" sz="1100" smtClean="0"/>
              <a:t>HIVE)</a:t>
            </a:r>
            <a:endParaRPr lang="zh-CN" altLang="en-US" sz="1100" smtClean="0"/>
          </a:p>
        </p:txBody>
      </p:sp>
      <p:sp>
        <p:nvSpPr>
          <p:cNvPr id="71" name="矩形 70"/>
          <p:cNvSpPr/>
          <p:nvPr/>
        </p:nvSpPr>
        <p:spPr>
          <a:xfrm>
            <a:off x="2411760" y="2132856"/>
            <a:ext cx="1152128" cy="360040"/>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数据通道</a:t>
            </a:r>
            <a:r>
              <a:rPr lang="en-US" altLang="zh-CN" sz="1100" smtClean="0"/>
              <a:t> </a:t>
            </a:r>
          </a:p>
          <a:p>
            <a:pPr algn="ctr"/>
            <a:r>
              <a:rPr lang="en-US" altLang="zh-CN" sz="1100" smtClean="0"/>
              <a:t>(HIVE,</a:t>
            </a:r>
            <a:r>
              <a:rPr lang="zh-CN" altLang="en-US" sz="1100" smtClean="0"/>
              <a:t>数据导出）</a:t>
            </a:r>
          </a:p>
        </p:txBody>
      </p:sp>
      <p:sp>
        <p:nvSpPr>
          <p:cNvPr id="81" name="矩形 80"/>
          <p:cNvSpPr/>
          <p:nvPr/>
        </p:nvSpPr>
        <p:spPr>
          <a:xfrm>
            <a:off x="2987824" y="3933056"/>
            <a:ext cx="2232248" cy="288032"/>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数据通道  </a:t>
            </a:r>
            <a:r>
              <a:rPr lang="en-US" altLang="zh-CN" sz="1100" smtClean="0"/>
              <a:t> (HIVE,</a:t>
            </a:r>
            <a:r>
              <a:rPr lang="zh-CN" altLang="en-US" sz="1100" smtClean="0"/>
              <a:t>数据导入）</a:t>
            </a:r>
          </a:p>
        </p:txBody>
      </p:sp>
      <p:sp>
        <p:nvSpPr>
          <p:cNvPr id="141" name="矩形 140"/>
          <p:cNvSpPr/>
          <p:nvPr/>
        </p:nvSpPr>
        <p:spPr>
          <a:xfrm>
            <a:off x="7308304" y="2204864"/>
            <a:ext cx="576064" cy="432048"/>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部署系统</a:t>
            </a:r>
            <a:endParaRPr lang="en-US" altLang="zh-CN" sz="1000" smtClean="0"/>
          </a:p>
        </p:txBody>
      </p:sp>
      <p:sp>
        <p:nvSpPr>
          <p:cNvPr id="129" name="矩形 128"/>
          <p:cNvSpPr/>
          <p:nvPr/>
        </p:nvSpPr>
        <p:spPr>
          <a:xfrm>
            <a:off x="1187624" y="1196752"/>
            <a:ext cx="216024" cy="3960440"/>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smtClean="0"/>
              <a:t>MFS</a:t>
            </a:r>
            <a:r>
              <a:rPr lang="zh-CN" altLang="en-US" sz="1100" smtClean="0"/>
              <a:t>文件系统</a:t>
            </a:r>
            <a:endParaRPr lang="en-US" altLang="zh-CN" sz="1100" smtClean="0"/>
          </a:p>
          <a:p>
            <a:pPr algn="ctr"/>
            <a:endParaRPr lang="en-US" altLang="zh-CN" sz="1100" smtClean="0"/>
          </a:p>
          <a:p>
            <a:pPr algn="ctr"/>
            <a:r>
              <a:rPr lang="en-US" altLang="zh-CN" sz="1100" smtClean="0"/>
              <a:t>/</a:t>
            </a:r>
          </a:p>
          <a:p>
            <a:pPr algn="ctr"/>
            <a:endParaRPr lang="en-US" altLang="zh-CN" sz="1100" smtClean="0"/>
          </a:p>
          <a:p>
            <a:pPr algn="ctr"/>
            <a:r>
              <a:rPr lang="zh-CN" altLang="en-US" sz="1100" smtClean="0"/>
              <a:t>低成本存储（</a:t>
            </a:r>
            <a:r>
              <a:rPr lang="en-US" altLang="zh-CN" sz="1100" smtClean="0"/>
              <a:t>S3)</a:t>
            </a:r>
            <a:endParaRPr lang="zh-CN" altLang="en-US" sz="1100" smtClean="0"/>
          </a:p>
        </p:txBody>
      </p:sp>
      <p:sp>
        <p:nvSpPr>
          <p:cNvPr id="130" name="矩形 129"/>
          <p:cNvSpPr/>
          <p:nvPr/>
        </p:nvSpPr>
        <p:spPr>
          <a:xfrm>
            <a:off x="7308304" y="1196752"/>
            <a:ext cx="576064" cy="432048"/>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用户管理系统</a:t>
            </a:r>
            <a:endParaRPr lang="en-US" altLang="zh-CN" sz="1000" smtClean="0"/>
          </a:p>
        </p:txBody>
      </p:sp>
      <p:sp>
        <p:nvSpPr>
          <p:cNvPr id="132" name="矩形 131"/>
          <p:cNvSpPr/>
          <p:nvPr/>
        </p:nvSpPr>
        <p:spPr>
          <a:xfrm>
            <a:off x="7308304" y="4320480"/>
            <a:ext cx="576064" cy="432048"/>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VPN</a:t>
            </a:r>
            <a:r>
              <a:rPr lang="zh-CN" altLang="en-US" sz="1000" smtClean="0"/>
              <a:t>管理系统</a:t>
            </a:r>
            <a:endParaRPr lang="en-US" altLang="zh-CN" sz="1000" smtClean="0"/>
          </a:p>
        </p:txBody>
      </p:sp>
      <p:sp>
        <p:nvSpPr>
          <p:cNvPr id="142" name="矩形 141"/>
          <p:cNvSpPr/>
          <p:nvPr/>
        </p:nvSpPr>
        <p:spPr>
          <a:xfrm>
            <a:off x="5508104" y="2996952"/>
            <a:ext cx="720080" cy="360040"/>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smtClean="0"/>
              <a:t>H Base</a:t>
            </a:r>
            <a:endParaRPr lang="zh-CN" altLang="en-US" sz="1100" smtClean="0"/>
          </a:p>
        </p:txBody>
      </p:sp>
      <p:cxnSp>
        <p:nvCxnSpPr>
          <p:cNvPr id="43" name="直接箭头连接符 42"/>
          <p:cNvCxnSpPr/>
          <p:nvPr/>
        </p:nvCxnSpPr>
        <p:spPr>
          <a:xfrm flipH="1">
            <a:off x="1403648" y="4005064"/>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H="1">
            <a:off x="6300192" y="1340768"/>
            <a:ext cx="1008112"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flipH="1">
            <a:off x="6372200" y="2204864"/>
            <a:ext cx="2160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7308304" y="3140968"/>
            <a:ext cx="576064" cy="360040"/>
          </a:xfrm>
          <a:prstGeom prst="rect">
            <a:avLst/>
          </a:prstGeom>
          <a:solidFill>
            <a:srgbClr val="FFFF00"/>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Portal</a:t>
            </a:r>
          </a:p>
        </p:txBody>
      </p:sp>
      <p:sp>
        <p:nvSpPr>
          <p:cNvPr id="171" name="下箭头 170"/>
          <p:cNvSpPr/>
          <p:nvPr/>
        </p:nvSpPr>
        <p:spPr>
          <a:xfrm rot="10800000" flipH="1">
            <a:off x="4427984" y="1772816"/>
            <a:ext cx="216024" cy="936104"/>
          </a:xfrm>
          <a:prstGeom prst="downArrow">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7" name="矩形 186"/>
          <p:cNvSpPr/>
          <p:nvPr/>
        </p:nvSpPr>
        <p:spPr>
          <a:xfrm>
            <a:off x="3779912" y="620688"/>
            <a:ext cx="1152128" cy="216024"/>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smtClean="0"/>
              <a:t>HTTP</a:t>
            </a:r>
            <a:r>
              <a:rPr lang="zh-CN" altLang="en-US" sz="1200" smtClean="0"/>
              <a:t>代理服务</a:t>
            </a:r>
            <a:endParaRPr lang="zh-CN" altLang="en-US" sz="1200"/>
          </a:p>
        </p:txBody>
      </p:sp>
      <p:sp>
        <p:nvSpPr>
          <p:cNvPr id="188" name="矩形 187"/>
          <p:cNvSpPr/>
          <p:nvPr/>
        </p:nvSpPr>
        <p:spPr>
          <a:xfrm>
            <a:off x="2195736" y="5517232"/>
            <a:ext cx="2520280" cy="216024"/>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smtClean="0"/>
              <a:t>HTTP</a:t>
            </a:r>
            <a:r>
              <a:rPr lang="zh-CN" altLang="en-US" sz="1200" smtClean="0"/>
              <a:t>代理服务</a:t>
            </a:r>
            <a:endParaRPr lang="zh-CN" altLang="en-US" sz="1200"/>
          </a:p>
        </p:txBody>
      </p:sp>
      <p:sp>
        <p:nvSpPr>
          <p:cNvPr id="189" name="矩形 188"/>
          <p:cNvSpPr/>
          <p:nvPr/>
        </p:nvSpPr>
        <p:spPr>
          <a:xfrm>
            <a:off x="8244408" y="1196752"/>
            <a:ext cx="288032" cy="2304256"/>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smtClean="0"/>
              <a:t>HTTP</a:t>
            </a:r>
            <a:r>
              <a:rPr lang="zh-CN" altLang="en-US" sz="1200" smtClean="0"/>
              <a:t>代理服务</a:t>
            </a:r>
            <a:endParaRPr lang="zh-CN" altLang="en-US" sz="1200"/>
          </a:p>
        </p:txBody>
      </p:sp>
      <p:cxnSp>
        <p:nvCxnSpPr>
          <p:cNvPr id="197" name="直接连接符 196"/>
          <p:cNvCxnSpPr>
            <a:stCxn id="187" idx="2"/>
          </p:cNvCxnSpPr>
          <p:nvPr/>
        </p:nvCxnSpPr>
        <p:spPr>
          <a:xfrm>
            <a:off x="4355976" y="836712"/>
            <a:ext cx="0" cy="216024"/>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p:nvPr/>
        </p:nvCxnSpPr>
        <p:spPr>
          <a:xfrm flipH="1">
            <a:off x="7884368" y="155679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p:nvPr/>
        </p:nvCxnSpPr>
        <p:spPr>
          <a:xfrm flipH="1">
            <a:off x="7884368" y="242088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p:nvPr/>
        </p:nvCxnSpPr>
        <p:spPr>
          <a:xfrm flipH="1">
            <a:off x="7884368" y="321297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 name="直接箭头连接符 204"/>
          <p:cNvCxnSpPr/>
          <p:nvPr/>
        </p:nvCxnSpPr>
        <p:spPr>
          <a:xfrm flipV="1">
            <a:off x="4572000" y="3429000"/>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p:nvPr/>
        </p:nvCxnSpPr>
        <p:spPr>
          <a:xfrm>
            <a:off x="3563888" y="2564904"/>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0" name="下箭头 209"/>
          <p:cNvSpPr/>
          <p:nvPr/>
        </p:nvSpPr>
        <p:spPr>
          <a:xfrm rot="10800000" flipH="1">
            <a:off x="3707904" y="5733256"/>
            <a:ext cx="72008" cy="288032"/>
          </a:xfrm>
          <a:prstGeom prst="downArrow">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 name="下箭头 210"/>
          <p:cNvSpPr/>
          <p:nvPr/>
        </p:nvSpPr>
        <p:spPr>
          <a:xfrm rot="10800000" flipH="1">
            <a:off x="2339752" y="5733256"/>
            <a:ext cx="72008" cy="288032"/>
          </a:xfrm>
          <a:prstGeom prst="downArrow">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下箭头 211"/>
          <p:cNvSpPr/>
          <p:nvPr/>
        </p:nvSpPr>
        <p:spPr>
          <a:xfrm rot="10800000" flipH="1">
            <a:off x="2915816" y="5157192"/>
            <a:ext cx="72008" cy="360040"/>
          </a:xfrm>
          <a:prstGeom prst="downArrow">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16" name="直接箭头连接符 215"/>
          <p:cNvCxnSpPr/>
          <p:nvPr/>
        </p:nvCxnSpPr>
        <p:spPr>
          <a:xfrm flipH="1">
            <a:off x="8495928" y="2420888"/>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8600261" y="1700808"/>
            <a:ext cx="543739" cy="738664"/>
          </a:xfrm>
          <a:prstGeom prst="rect">
            <a:avLst/>
          </a:prstGeom>
          <a:noFill/>
        </p:spPr>
        <p:txBody>
          <a:bodyPr wrap="none" rtlCol="0">
            <a:spAutoFit/>
          </a:bodyPr>
          <a:lstStyle/>
          <a:p>
            <a:r>
              <a:rPr lang="zh-CN" altLang="en-US" sz="1400" smtClean="0"/>
              <a:t>内网</a:t>
            </a:r>
            <a:endParaRPr lang="en-US" altLang="zh-CN" sz="1400" smtClean="0"/>
          </a:p>
          <a:p>
            <a:r>
              <a:rPr lang="zh-CN" altLang="en-US" sz="1400" smtClean="0"/>
              <a:t>管理</a:t>
            </a:r>
            <a:endParaRPr lang="en-US" altLang="zh-CN" sz="1400" smtClean="0"/>
          </a:p>
          <a:p>
            <a:r>
              <a:rPr lang="zh-CN" altLang="en-US" sz="1400" smtClean="0"/>
              <a:t>访问</a:t>
            </a:r>
            <a:endParaRPr lang="zh-CN" altLang="en-US" sz="1400"/>
          </a:p>
        </p:txBody>
      </p:sp>
      <p:cxnSp>
        <p:nvCxnSpPr>
          <p:cNvPr id="220" name="直接箭头连接符 219"/>
          <p:cNvCxnSpPr>
            <a:endCxn id="187" idx="0"/>
          </p:cNvCxnSpPr>
          <p:nvPr/>
        </p:nvCxnSpPr>
        <p:spPr>
          <a:xfrm>
            <a:off x="4355976" y="0"/>
            <a:ext cx="0" cy="620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1" name="TextBox 220"/>
          <p:cNvSpPr txBox="1"/>
          <p:nvPr/>
        </p:nvSpPr>
        <p:spPr>
          <a:xfrm>
            <a:off x="4283968" y="188640"/>
            <a:ext cx="1512168" cy="307777"/>
          </a:xfrm>
          <a:prstGeom prst="rect">
            <a:avLst/>
          </a:prstGeom>
          <a:noFill/>
        </p:spPr>
        <p:txBody>
          <a:bodyPr wrap="square" rtlCol="0">
            <a:spAutoFit/>
          </a:bodyPr>
          <a:lstStyle/>
          <a:p>
            <a:r>
              <a:rPr lang="en-US" altLang="zh-CN" sz="1400" smtClean="0"/>
              <a:t>BI</a:t>
            </a:r>
            <a:r>
              <a:rPr lang="zh-CN" altLang="en-US" sz="1400" smtClean="0"/>
              <a:t>用户内网访问</a:t>
            </a:r>
            <a:endParaRPr lang="zh-CN" altLang="en-US" sz="1400"/>
          </a:p>
        </p:txBody>
      </p:sp>
      <p:sp>
        <p:nvSpPr>
          <p:cNvPr id="229" name="TextBox 228"/>
          <p:cNvSpPr txBox="1"/>
          <p:nvPr/>
        </p:nvSpPr>
        <p:spPr>
          <a:xfrm>
            <a:off x="1259632" y="548680"/>
            <a:ext cx="1537600" cy="369332"/>
          </a:xfrm>
          <a:prstGeom prst="rect">
            <a:avLst/>
          </a:prstGeom>
          <a:noFill/>
        </p:spPr>
        <p:txBody>
          <a:bodyPr wrap="none" rtlCol="0">
            <a:spAutoFit/>
          </a:bodyPr>
          <a:lstStyle/>
          <a:p>
            <a:r>
              <a:rPr lang="zh-CN" altLang="en-US" b="1" smtClean="0"/>
              <a:t>终端云</a:t>
            </a:r>
            <a:r>
              <a:rPr lang="en-US" altLang="zh-CN" b="1" smtClean="0"/>
              <a:t>BI</a:t>
            </a:r>
            <a:r>
              <a:rPr lang="zh-CN" altLang="en-US" b="1" smtClean="0"/>
              <a:t>系统</a:t>
            </a:r>
            <a:endParaRPr lang="zh-CN" altLang="en-US" b="1"/>
          </a:p>
        </p:txBody>
      </p:sp>
      <p:cxnSp>
        <p:nvCxnSpPr>
          <p:cNvPr id="232" name="直接箭头连接符 231"/>
          <p:cNvCxnSpPr/>
          <p:nvPr/>
        </p:nvCxnSpPr>
        <p:spPr>
          <a:xfrm>
            <a:off x="2267744" y="1628800"/>
            <a:ext cx="0"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3" name="矩形 232"/>
          <p:cNvSpPr/>
          <p:nvPr/>
        </p:nvSpPr>
        <p:spPr>
          <a:xfrm>
            <a:off x="3923928" y="1268760"/>
            <a:ext cx="504056" cy="360040"/>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推荐引擎</a:t>
            </a:r>
          </a:p>
        </p:txBody>
      </p:sp>
      <p:sp>
        <p:nvSpPr>
          <p:cNvPr id="249" name="TextBox 248"/>
          <p:cNvSpPr txBox="1"/>
          <p:nvPr/>
        </p:nvSpPr>
        <p:spPr>
          <a:xfrm>
            <a:off x="0" y="0"/>
            <a:ext cx="4289957" cy="461665"/>
          </a:xfrm>
          <a:prstGeom prst="rect">
            <a:avLst/>
          </a:prstGeom>
          <a:noFill/>
        </p:spPr>
        <p:txBody>
          <a:bodyPr wrap="none" rtlCol="0">
            <a:spAutoFit/>
          </a:bodyPr>
          <a:lstStyle/>
          <a:p>
            <a:r>
              <a:rPr lang="en-US" altLang="zh-CN" sz="2400" b="1" smtClean="0">
                <a:solidFill>
                  <a:srgbClr val="C00000"/>
                </a:solidFill>
              </a:rPr>
              <a:t>BI  </a:t>
            </a:r>
            <a:r>
              <a:rPr lang="zh-CN" altLang="en-US" sz="2400" b="1" smtClean="0">
                <a:solidFill>
                  <a:srgbClr val="C00000"/>
                </a:solidFill>
              </a:rPr>
              <a:t>系统部署架构（一层视图）</a:t>
            </a:r>
            <a:endParaRPr lang="zh-CN" altLang="en-US" sz="2400" b="1">
              <a:solidFill>
                <a:srgbClr val="C00000"/>
              </a:solidFill>
            </a:endParaRPr>
          </a:p>
        </p:txBody>
      </p:sp>
      <p:cxnSp>
        <p:nvCxnSpPr>
          <p:cNvPr id="250" name="直接箭头连接符 249"/>
          <p:cNvCxnSpPr>
            <a:endCxn id="251" idx="1"/>
          </p:cNvCxnSpPr>
          <p:nvPr/>
        </p:nvCxnSpPr>
        <p:spPr>
          <a:xfrm flipV="1">
            <a:off x="7740352" y="6159788"/>
            <a:ext cx="432048" cy="5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1" name="TextBox 250"/>
          <p:cNvSpPr txBox="1"/>
          <p:nvPr/>
        </p:nvSpPr>
        <p:spPr>
          <a:xfrm>
            <a:off x="8172400" y="6021288"/>
            <a:ext cx="646331" cy="276999"/>
          </a:xfrm>
          <a:prstGeom prst="rect">
            <a:avLst/>
          </a:prstGeom>
          <a:noFill/>
        </p:spPr>
        <p:txBody>
          <a:bodyPr wrap="none" rtlCol="0">
            <a:spAutoFit/>
          </a:bodyPr>
          <a:lstStyle/>
          <a:p>
            <a:r>
              <a:rPr lang="zh-CN" altLang="en-US" sz="1200" smtClean="0"/>
              <a:t>控制流</a:t>
            </a:r>
            <a:endParaRPr lang="zh-CN" altLang="en-US" sz="1200"/>
          </a:p>
        </p:txBody>
      </p:sp>
      <p:sp>
        <p:nvSpPr>
          <p:cNvPr id="252" name="下箭头 251"/>
          <p:cNvSpPr/>
          <p:nvPr/>
        </p:nvSpPr>
        <p:spPr>
          <a:xfrm rot="16200000" flipH="1">
            <a:off x="7884370" y="6237314"/>
            <a:ext cx="216024" cy="504057"/>
          </a:xfrm>
          <a:prstGeom prst="downArrow">
            <a:avLst/>
          </a:prstGeom>
          <a:solidFill>
            <a:srgbClr val="FFFF00">
              <a:alpha val="29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3" name="TextBox 252"/>
          <p:cNvSpPr txBox="1"/>
          <p:nvPr/>
        </p:nvSpPr>
        <p:spPr>
          <a:xfrm>
            <a:off x="8244408" y="6381328"/>
            <a:ext cx="646331" cy="276999"/>
          </a:xfrm>
          <a:prstGeom prst="rect">
            <a:avLst/>
          </a:prstGeom>
          <a:noFill/>
        </p:spPr>
        <p:txBody>
          <a:bodyPr wrap="none" rtlCol="0">
            <a:spAutoFit/>
          </a:bodyPr>
          <a:lstStyle/>
          <a:p>
            <a:r>
              <a:rPr lang="zh-CN" altLang="en-US" sz="1200" smtClean="0"/>
              <a:t>数据流</a:t>
            </a:r>
            <a:endParaRPr lang="zh-CN" altLang="en-US" sz="1200"/>
          </a:p>
        </p:txBody>
      </p:sp>
      <p:sp>
        <p:nvSpPr>
          <p:cNvPr id="254" name="TextBox 253"/>
          <p:cNvSpPr txBox="1"/>
          <p:nvPr/>
        </p:nvSpPr>
        <p:spPr>
          <a:xfrm>
            <a:off x="7092280" y="6021288"/>
            <a:ext cx="646331" cy="646331"/>
          </a:xfrm>
          <a:prstGeom prst="rect">
            <a:avLst/>
          </a:prstGeom>
          <a:noFill/>
        </p:spPr>
        <p:txBody>
          <a:bodyPr wrap="none" rtlCol="0">
            <a:spAutoFit/>
          </a:bodyPr>
          <a:lstStyle/>
          <a:p>
            <a:r>
              <a:rPr lang="zh-CN" altLang="en-US" smtClean="0"/>
              <a:t>图例</a:t>
            </a:r>
            <a:endParaRPr lang="en-US" altLang="zh-CN" smtClean="0"/>
          </a:p>
          <a:p>
            <a:r>
              <a:rPr lang="zh-CN" altLang="en-US" smtClean="0"/>
              <a:t>说明</a:t>
            </a:r>
            <a:endParaRPr lang="zh-CN" altLang="en-US"/>
          </a:p>
        </p:txBody>
      </p:sp>
      <p:grpSp>
        <p:nvGrpSpPr>
          <p:cNvPr id="2" name="组合 272"/>
          <p:cNvGrpSpPr/>
          <p:nvPr/>
        </p:nvGrpSpPr>
        <p:grpSpPr>
          <a:xfrm>
            <a:off x="35496" y="908720"/>
            <a:ext cx="864096" cy="4464496"/>
            <a:chOff x="179512" y="548680"/>
            <a:chExt cx="864096" cy="4464496"/>
          </a:xfrm>
        </p:grpSpPr>
        <p:sp>
          <p:nvSpPr>
            <p:cNvPr id="271" name="矩形 270"/>
            <p:cNvSpPr/>
            <p:nvPr/>
          </p:nvSpPr>
          <p:spPr>
            <a:xfrm>
              <a:off x="179512" y="548680"/>
              <a:ext cx="864096" cy="4464496"/>
            </a:xfrm>
            <a:prstGeom prst="rect">
              <a:avLst/>
            </a:prstGeom>
            <a:solidFill>
              <a:srgbClr val="FFFF00">
                <a:alpha val="17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600" smtClean="0"/>
                <a:t>离线开发工具</a:t>
              </a:r>
              <a:endParaRPr lang="zh-CN" altLang="en-US" sz="1600"/>
            </a:p>
          </p:txBody>
        </p:sp>
        <p:sp>
          <p:nvSpPr>
            <p:cNvPr id="267" name="矩形 266"/>
            <p:cNvSpPr/>
            <p:nvPr/>
          </p:nvSpPr>
          <p:spPr>
            <a:xfrm>
              <a:off x="251520" y="2204864"/>
              <a:ext cx="720080" cy="504056"/>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报表设计器</a:t>
              </a:r>
              <a:endParaRPr lang="zh-CN" altLang="en-US" sz="1200"/>
            </a:p>
          </p:txBody>
        </p:sp>
        <p:sp>
          <p:nvSpPr>
            <p:cNvPr id="270" name="矩形 269"/>
            <p:cNvSpPr/>
            <p:nvPr/>
          </p:nvSpPr>
          <p:spPr>
            <a:xfrm>
              <a:off x="251520" y="3933056"/>
              <a:ext cx="720080" cy="504056"/>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即席查询设计器</a:t>
              </a:r>
              <a:endParaRPr lang="zh-CN" altLang="en-US" sz="1200"/>
            </a:p>
          </p:txBody>
        </p:sp>
        <p:sp>
          <p:nvSpPr>
            <p:cNvPr id="272" name="矩形 271"/>
            <p:cNvSpPr/>
            <p:nvPr/>
          </p:nvSpPr>
          <p:spPr>
            <a:xfrm>
              <a:off x="251520" y="1196752"/>
              <a:ext cx="720080" cy="504056"/>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ETL</a:t>
              </a:r>
              <a:r>
                <a:rPr lang="zh-CN" altLang="en-US" sz="1000" smtClean="0"/>
                <a:t>工具</a:t>
              </a:r>
              <a:endParaRPr lang="zh-CN" altLang="en-US" sz="1000"/>
            </a:p>
          </p:txBody>
        </p:sp>
      </p:grpSp>
      <p:cxnSp>
        <p:nvCxnSpPr>
          <p:cNvPr id="92" name="直接连接符 91"/>
          <p:cNvCxnSpPr/>
          <p:nvPr/>
        </p:nvCxnSpPr>
        <p:spPr>
          <a:xfrm flipV="1">
            <a:off x="4067944" y="5733256"/>
            <a:ext cx="0" cy="288032"/>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V="1">
            <a:off x="4572000" y="5157192"/>
            <a:ext cx="0" cy="36004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98" name="下箭头 97"/>
          <p:cNvSpPr/>
          <p:nvPr/>
        </p:nvSpPr>
        <p:spPr>
          <a:xfrm rot="10800000" flipH="1">
            <a:off x="5436096" y="5157192"/>
            <a:ext cx="144016" cy="792088"/>
          </a:xfrm>
          <a:prstGeom prst="downArrow">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01"/>
          <p:cNvSpPr txBox="1"/>
          <p:nvPr/>
        </p:nvSpPr>
        <p:spPr>
          <a:xfrm>
            <a:off x="3995936" y="5805264"/>
            <a:ext cx="748923" cy="261610"/>
          </a:xfrm>
          <a:prstGeom prst="rect">
            <a:avLst/>
          </a:prstGeom>
          <a:noFill/>
        </p:spPr>
        <p:txBody>
          <a:bodyPr wrap="none" rtlCol="0">
            <a:spAutoFit/>
          </a:bodyPr>
          <a:lstStyle/>
          <a:p>
            <a:r>
              <a:rPr lang="zh-CN" altLang="en-US" sz="1100" smtClean="0"/>
              <a:t>配置更新</a:t>
            </a:r>
            <a:endParaRPr lang="zh-CN" altLang="en-US" sz="1100"/>
          </a:p>
        </p:txBody>
      </p:sp>
      <p:sp>
        <p:nvSpPr>
          <p:cNvPr id="103" name="TextBox 102"/>
          <p:cNvSpPr txBox="1"/>
          <p:nvPr/>
        </p:nvSpPr>
        <p:spPr>
          <a:xfrm>
            <a:off x="4572000" y="5229200"/>
            <a:ext cx="748923" cy="261610"/>
          </a:xfrm>
          <a:prstGeom prst="rect">
            <a:avLst/>
          </a:prstGeom>
          <a:noFill/>
        </p:spPr>
        <p:txBody>
          <a:bodyPr wrap="none" rtlCol="0">
            <a:spAutoFit/>
          </a:bodyPr>
          <a:lstStyle/>
          <a:p>
            <a:r>
              <a:rPr lang="zh-CN" altLang="en-US" sz="1100" smtClean="0"/>
              <a:t>配置更新</a:t>
            </a:r>
            <a:endParaRPr lang="zh-CN" altLang="en-US" sz="1100"/>
          </a:p>
        </p:txBody>
      </p:sp>
      <p:sp>
        <p:nvSpPr>
          <p:cNvPr id="108" name="矩形 107"/>
          <p:cNvSpPr/>
          <p:nvPr/>
        </p:nvSpPr>
        <p:spPr>
          <a:xfrm>
            <a:off x="7308304" y="5373216"/>
            <a:ext cx="576064" cy="288032"/>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堡垒机</a:t>
            </a:r>
            <a:endParaRPr lang="en-US" altLang="zh-CN" sz="1000" smtClean="0"/>
          </a:p>
        </p:txBody>
      </p:sp>
      <p:sp>
        <p:nvSpPr>
          <p:cNvPr id="109" name="矩形 108"/>
          <p:cNvSpPr/>
          <p:nvPr/>
        </p:nvSpPr>
        <p:spPr>
          <a:xfrm>
            <a:off x="7308304" y="4869160"/>
            <a:ext cx="576064" cy="288032"/>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VPN</a:t>
            </a:r>
            <a:r>
              <a:rPr lang="zh-CN" altLang="en-US" sz="1000" smtClean="0"/>
              <a:t>服务器</a:t>
            </a:r>
            <a:endParaRPr lang="en-US" altLang="zh-CN" sz="1000" smtClean="0"/>
          </a:p>
        </p:txBody>
      </p:sp>
      <p:sp>
        <p:nvSpPr>
          <p:cNvPr id="111" name="矩形 110"/>
          <p:cNvSpPr/>
          <p:nvPr/>
        </p:nvSpPr>
        <p:spPr>
          <a:xfrm>
            <a:off x="4572000" y="1268760"/>
            <a:ext cx="648072" cy="360040"/>
          </a:xfrm>
          <a:prstGeom prst="rect">
            <a:avLst/>
          </a:prstGeom>
          <a:solidFill>
            <a:srgbClr val="CCFFCC"/>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数据应用测试</a:t>
            </a:r>
          </a:p>
        </p:txBody>
      </p:sp>
      <p:cxnSp>
        <p:nvCxnSpPr>
          <p:cNvPr id="117" name="直接箭头连接符 116"/>
          <p:cNvCxnSpPr/>
          <p:nvPr/>
        </p:nvCxnSpPr>
        <p:spPr>
          <a:xfrm flipH="1">
            <a:off x="1403648" y="1268760"/>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H="1">
            <a:off x="7956376" y="5085184"/>
            <a:ext cx="1008112" cy="0"/>
          </a:xfrm>
          <a:prstGeom prst="straightConnector1">
            <a:avLst/>
          </a:prstGeom>
          <a:ln w="19050">
            <a:solidFill>
              <a:srgbClr val="FFC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8600261" y="4581128"/>
            <a:ext cx="543739" cy="523220"/>
          </a:xfrm>
          <a:prstGeom prst="rect">
            <a:avLst/>
          </a:prstGeom>
          <a:noFill/>
        </p:spPr>
        <p:txBody>
          <a:bodyPr wrap="square" rtlCol="0">
            <a:spAutoFit/>
          </a:bodyPr>
          <a:lstStyle/>
          <a:p>
            <a:r>
              <a:rPr lang="zh-CN" altLang="en-US" sz="1400" smtClean="0"/>
              <a:t>开发接入</a:t>
            </a:r>
            <a:endParaRPr lang="zh-CN" altLang="en-US" sz="1400"/>
          </a:p>
        </p:txBody>
      </p:sp>
      <p:cxnSp>
        <p:nvCxnSpPr>
          <p:cNvPr id="135" name="直接箭头连接符 134"/>
          <p:cNvCxnSpPr/>
          <p:nvPr/>
        </p:nvCxnSpPr>
        <p:spPr>
          <a:xfrm flipH="1">
            <a:off x="6372200" y="3861048"/>
            <a:ext cx="2160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flipH="1">
            <a:off x="6372200" y="4653136"/>
            <a:ext cx="2160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6588224" y="1340768"/>
            <a:ext cx="0" cy="3312368"/>
          </a:xfrm>
          <a:prstGeom prst="line">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6732240" y="2348880"/>
            <a:ext cx="0" cy="3960440"/>
          </a:xfrm>
          <a:prstGeom prst="line">
            <a:avLst/>
          </a:prstGeom>
          <a:ln w="19050">
            <a:solidFill>
              <a:srgbClr val="3333FF"/>
            </a:solidFill>
            <a:tailEnd type="none"/>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7020272" y="2420888"/>
            <a:ext cx="0" cy="4032448"/>
          </a:xfrm>
          <a:prstGeom prst="line">
            <a:avLst/>
          </a:prstGeom>
          <a:ln w="190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6876256" y="1484784"/>
            <a:ext cx="0" cy="3600400"/>
          </a:xfrm>
          <a:prstGeom prst="line">
            <a:avLst/>
          </a:prstGeom>
          <a:ln w="19050">
            <a:solidFill>
              <a:srgbClr val="FFC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flipH="1">
            <a:off x="7020272" y="3284984"/>
            <a:ext cx="288032" cy="0"/>
          </a:xfrm>
          <a:prstGeom prst="line">
            <a:avLst/>
          </a:prstGeom>
          <a:ln w="190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p:nvPr/>
        </p:nvCxnSpPr>
        <p:spPr>
          <a:xfrm flipH="1">
            <a:off x="6300192" y="1484784"/>
            <a:ext cx="576064" cy="0"/>
          </a:xfrm>
          <a:prstGeom prst="straightConnector1">
            <a:avLst/>
          </a:prstGeom>
          <a:ln w="19050">
            <a:solidFill>
              <a:srgbClr val="FFC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flipH="1">
            <a:off x="6372200" y="2276872"/>
            <a:ext cx="504056" cy="0"/>
          </a:xfrm>
          <a:prstGeom prst="straightConnector1">
            <a:avLst/>
          </a:prstGeom>
          <a:ln w="19050">
            <a:solidFill>
              <a:srgbClr val="FFC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flipH="1">
            <a:off x="6372200" y="3933056"/>
            <a:ext cx="504056" cy="0"/>
          </a:xfrm>
          <a:prstGeom prst="straightConnector1">
            <a:avLst/>
          </a:prstGeom>
          <a:ln w="19050">
            <a:solidFill>
              <a:srgbClr val="FFC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p:nvPr/>
        </p:nvCxnSpPr>
        <p:spPr>
          <a:xfrm flipH="1">
            <a:off x="6372200" y="5085184"/>
            <a:ext cx="864096" cy="0"/>
          </a:xfrm>
          <a:prstGeom prst="straightConnector1">
            <a:avLst/>
          </a:prstGeom>
          <a:ln w="19050">
            <a:solidFill>
              <a:srgbClr val="FFC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p:nvPr/>
        </p:nvCxnSpPr>
        <p:spPr>
          <a:xfrm flipH="1">
            <a:off x="6372200" y="2420888"/>
            <a:ext cx="648072"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flipH="1">
            <a:off x="6372200" y="4221088"/>
            <a:ext cx="648072"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flipH="1">
            <a:off x="6372200" y="4941168"/>
            <a:ext cx="648072"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92" name="直接箭头连接符 191"/>
          <p:cNvCxnSpPr/>
          <p:nvPr/>
        </p:nvCxnSpPr>
        <p:spPr>
          <a:xfrm flipH="1">
            <a:off x="6372200" y="2348880"/>
            <a:ext cx="936104" cy="0"/>
          </a:xfrm>
          <a:prstGeom prst="straightConnector1">
            <a:avLst/>
          </a:prstGeom>
          <a:ln w="19050">
            <a:solidFill>
              <a:srgbClr val="3333FF"/>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9" name="直接箭头连接符 198"/>
          <p:cNvCxnSpPr/>
          <p:nvPr/>
        </p:nvCxnSpPr>
        <p:spPr>
          <a:xfrm flipH="1">
            <a:off x="6516216" y="6309320"/>
            <a:ext cx="216024" cy="0"/>
          </a:xfrm>
          <a:prstGeom prst="straightConnector1">
            <a:avLst/>
          </a:prstGeom>
          <a:ln w="19050">
            <a:solidFill>
              <a:srgbClr val="3333FF"/>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26" name="直接箭头连接符 225"/>
          <p:cNvCxnSpPr/>
          <p:nvPr/>
        </p:nvCxnSpPr>
        <p:spPr>
          <a:xfrm flipH="1">
            <a:off x="3851920" y="4797152"/>
            <a:ext cx="2880320"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27" name="直接箭头连接符 226"/>
          <p:cNvCxnSpPr/>
          <p:nvPr/>
        </p:nvCxnSpPr>
        <p:spPr>
          <a:xfrm flipH="1">
            <a:off x="6372200" y="4077072"/>
            <a:ext cx="360040"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44" name="左右箭头 243"/>
          <p:cNvSpPr/>
          <p:nvPr/>
        </p:nvSpPr>
        <p:spPr>
          <a:xfrm>
            <a:off x="1403648" y="2996952"/>
            <a:ext cx="360040" cy="216024"/>
          </a:xfrm>
          <a:prstGeom prst="leftRightArrow">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6" name="左右箭头 245"/>
          <p:cNvSpPr/>
          <p:nvPr/>
        </p:nvSpPr>
        <p:spPr>
          <a:xfrm>
            <a:off x="1403648" y="4869160"/>
            <a:ext cx="360040" cy="216024"/>
          </a:xfrm>
          <a:prstGeom prst="leftRightArrow">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5" name="直接箭头连接符 254"/>
          <p:cNvCxnSpPr/>
          <p:nvPr/>
        </p:nvCxnSpPr>
        <p:spPr>
          <a:xfrm flipH="1">
            <a:off x="1403648" y="227687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6" name="直接箭头连接符 255"/>
          <p:cNvCxnSpPr/>
          <p:nvPr/>
        </p:nvCxnSpPr>
        <p:spPr>
          <a:xfrm flipH="1">
            <a:off x="1403648" y="4725144"/>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7" name="左箭头 256"/>
          <p:cNvSpPr/>
          <p:nvPr/>
        </p:nvSpPr>
        <p:spPr>
          <a:xfrm>
            <a:off x="1403648" y="1340768"/>
            <a:ext cx="360040" cy="216024"/>
          </a:xfrm>
          <a:prstGeom prst="leftArrow">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64" name="直接箭头连接符 263"/>
          <p:cNvCxnSpPr>
            <a:endCxn id="142" idx="0"/>
          </p:cNvCxnSpPr>
          <p:nvPr/>
        </p:nvCxnSpPr>
        <p:spPr>
          <a:xfrm>
            <a:off x="5868144" y="1628800"/>
            <a:ext cx="0"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flipH="1">
            <a:off x="7956376" y="4293096"/>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10116616" y="2636912"/>
            <a:ext cx="0" cy="3528392"/>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8600261" y="3789040"/>
            <a:ext cx="543739" cy="523220"/>
          </a:xfrm>
          <a:prstGeom prst="rect">
            <a:avLst/>
          </a:prstGeom>
          <a:noFill/>
        </p:spPr>
        <p:txBody>
          <a:bodyPr wrap="square" rtlCol="0">
            <a:spAutoFit/>
          </a:bodyPr>
          <a:lstStyle/>
          <a:p>
            <a:r>
              <a:rPr lang="zh-CN" altLang="en-US" sz="1400" smtClean="0"/>
              <a:t>外网访问</a:t>
            </a:r>
            <a:endParaRPr lang="zh-CN" altLang="en-US" sz="1400"/>
          </a:p>
        </p:txBody>
      </p:sp>
      <p:cxnSp>
        <p:nvCxnSpPr>
          <p:cNvPr id="148" name="直接连接符 147"/>
          <p:cNvCxnSpPr/>
          <p:nvPr/>
        </p:nvCxnSpPr>
        <p:spPr>
          <a:xfrm>
            <a:off x="4932040" y="764704"/>
            <a:ext cx="3456384" cy="0"/>
          </a:xfrm>
          <a:prstGeom prst="line">
            <a:avLst/>
          </a:prstGeom>
          <a:ln w="19050">
            <a:solidFill>
              <a:srgbClr val="3333FF"/>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8388424" y="764704"/>
            <a:ext cx="0" cy="432048"/>
          </a:xfrm>
          <a:prstGeom prst="line">
            <a:avLst/>
          </a:prstGeom>
          <a:ln w="19050">
            <a:solidFill>
              <a:srgbClr val="3333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6876256" y="548680"/>
            <a:ext cx="748923" cy="261610"/>
          </a:xfrm>
          <a:prstGeom prst="rect">
            <a:avLst/>
          </a:prstGeom>
          <a:noFill/>
        </p:spPr>
        <p:txBody>
          <a:bodyPr wrap="none" rtlCol="0">
            <a:spAutoFit/>
          </a:bodyPr>
          <a:lstStyle/>
          <a:p>
            <a:r>
              <a:rPr lang="zh-CN" altLang="en-US" sz="1100" smtClean="0"/>
              <a:t>同一实体</a:t>
            </a:r>
            <a:endParaRPr lang="zh-CN" altLang="en-US" sz="1100"/>
          </a:p>
        </p:txBody>
      </p:sp>
      <p:cxnSp>
        <p:nvCxnSpPr>
          <p:cNvPr id="156" name="直接连接符 155"/>
          <p:cNvCxnSpPr/>
          <p:nvPr/>
        </p:nvCxnSpPr>
        <p:spPr>
          <a:xfrm>
            <a:off x="7956376" y="4077072"/>
            <a:ext cx="432048"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a:endCxn id="189" idx="2"/>
          </p:cNvCxnSpPr>
          <p:nvPr/>
        </p:nvCxnSpPr>
        <p:spPr>
          <a:xfrm flipV="1">
            <a:off x="8388424" y="3501008"/>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flipH="1">
            <a:off x="6372200" y="6453336"/>
            <a:ext cx="648072"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7308304" y="1700808"/>
            <a:ext cx="576064" cy="432048"/>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任务调度系统</a:t>
            </a:r>
            <a:endParaRPr lang="en-US" altLang="zh-CN" sz="1000" smtClean="0"/>
          </a:p>
        </p:txBody>
      </p:sp>
      <p:sp>
        <p:nvSpPr>
          <p:cNvPr id="113" name="矩形 112"/>
          <p:cNvSpPr/>
          <p:nvPr/>
        </p:nvSpPr>
        <p:spPr>
          <a:xfrm>
            <a:off x="7308304" y="2708920"/>
            <a:ext cx="576064" cy="360040"/>
          </a:xfrm>
          <a:prstGeom prst="rect">
            <a:avLst/>
          </a:prstGeom>
          <a:solidFill>
            <a:srgbClr val="FFFF00"/>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质量监控</a:t>
            </a:r>
            <a:endParaRPr lang="en-US" altLang="zh-CN" sz="1000" smtClean="0"/>
          </a:p>
        </p:txBody>
      </p:sp>
      <p:sp>
        <p:nvSpPr>
          <p:cNvPr id="114" name="矩形 113"/>
          <p:cNvSpPr/>
          <p:nvPr/>
        </p:nvSpPr>
        <p:spPr>
          <a:xfrm>
            <a:off x="3851920" y="2996952"/>
            <a:ext cx="1296144" cy="360040"/>
          </a:xfrm>
          <a:prstGeom prst="rect">
            <a:avLst/>
          </a:prstGeom>
          <a:solidFill>
            <a:srgbClr val="FFFF00"/>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实时集群</a:t>
            </a:r>
            <a:endParaRPr lang="en-US" altLang="zh-CN" sz="1100" smtClean="0"/>
          </a:p>
        </p:txBody>
      </p:sp>
      <p:sp>
        <p:nvSpPr>
          <p:cNvPr id="115" name="矩形 114"/>
          <p:cNvSpPr/>
          <p:nvPr/>
        </p:nvSpPr>
        <p:spPr>
          <a:xfrm>
            <a:off x="1187624" y="5373216"/>
            <a:ext cx="936104" cy="360040"/>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元数据管理系统</a:t>
            </a:r>
            <a:endParaRPr lang="zh-CN" altLang="en-US" sz="11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Box 248"/>
          <p:cNvSpPr txBox="1"/>
          <p:nvPr/>
        </p:nvSpPr>
        <p:spPr>
          <a:xfrm>
            <a:off x="0" y="15007"/>
            <a:ext cx="3963457" cy="461665"/>
          </a:xfrm>
          <a:prstGeom prst="rect">
            <a:avLst/>
          </a:prstGeom>
          <a:noFill/>
        </p:spPr>
        <p:txBody>
          <a:bodyPr wrap="none" rtlCol="0">
            <a:spAutoFit/>
          </a:bodyPr>
          <a:lstStyle/>
          <a:p>
            <a:r>
              <a:rPr lang="zh-CN" altLang="en-US" sz="2400" b="1" smtClean="0">
                <a:solidFill>
                  <a:srgbClr val="C00000"/>
                </a:solidFill>
              </a:rPr>
              <a:t>终端云</a:t>
            </a:r>
            <a:r>
              <a:rPr lang="en-US" altLang="zh-CN" sz="2400" b="1" smtClean="0">
                <a:solidFill>
                  <a:srgbClr val="C00000"/>
                </a:solidFill>
              </a:rPr>
              <a:t>BigData</a:t>
            </a:r>
            <a:r>
              <a:rPr lang="zh-CN" altLang="en-US" sz="2400" b="1" smtClean="0">
                <a:solidFill>
                  <a:srgbClr val="C00000"/>
                </a:solidFill>
              </a:rPr>
              <a:t>系统部署示意</a:t>
            </a:r>
            <a:endParaRPr lang="zh-CN" altLang="en-US" sz="2400" b="1">
              <a:solidFill>
                <a:srgbClr val="C00000"/>
              </a:solidFill>
            </a:endParaRPr>
          </a:p>
        </p:txBody>
      </p:sp>
      <p:pic>
        <p:nvPicPr>
          <p:cNvPr id="2" name="Picture 2"/>
          <p:cNvPicPr>
            <a:picLocks noChangeAspect="1" noChangeArrowheads="1"/>
          </p:cNvPicPr>
          <p:nvPr/>
        </p:nvPicPr>
        <p:blipFill>
          <a:blip r:embed="rId2" cstate="print"/>
          <a:srcRect/>
          <a:stretch>
            <a:fillRect/>
          </a:stretch>
        </p:blipFill>
        <p:spPr bwMode="auto">
          <a:xfrm>
            <a:off x="-1116632" y="476672"/>
            <a:ext cx="12529392" cy="88957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3"/>
          <p:cNvSpPr>
            <a:spLocks noGrp="1" noChangeArrowheads="1"/>
          </p:cNvSpPr>
          <p:nvPr>
            <p:ph type="title" idx="4294967295"/>
          </p:nvPr>
        </p:nvSpPr>
        <p:spPr>
          <a:xfrm>
            <a:off x="107950" y="0"/>
            <a:ext cx="7929563" cy="869950"/>
          </a:xfrm>
        </p:spPr>
        <p:txBody>
          <a:bodyPr/>
          <a:lstStyle/>
          <a:p>
            <a:pPr eaLnBrk="1" hangingPunct="1"/>
            <a:r>
              <a:rPr lang="zh-CN" b="1" smtClean="0"/>
              <a:t>目录</a:t>
            </a:r>
          </a:p>
        </p:txBody>
      </p:sp>
      <p:sp>
        <p:nvSpPr>
          <p:cNvPr id="8195" name="Rectangle 24"/>
          <p:cNvSpPr>
            <a:spLocks noGrp="1" noChangeArrowheads="1"/>
          </p:cNvSpPr>
          <p:nvPr>
            <p:ph idx="4294967295"/>
          </p:nvPr>
        </p:nvSpPr>
        <p:spPr>
          <a:xfrm>
            <a:off x="611188" y="836613"/>
            <a:ext cx="7921625" cy="5113337"/>
          </a:xfrm>
        </p:spPr>
        <p:txBody>
          <a:bodyPr/>
          <a:lstStyle/>
          <a:p>
            <a:pPr eaLnBrk="1" hangingPunct="1"/>
            <a:r>
              <a:rPr lang="en-US" altLang="zh-CN" smtClean="0"/>
              <a:t>BI</a:t>
            </a:r>
            <a:r>
              <a:rPr lang="zh-CN" altLang="en-US" smtClean="0"/>
              <a:t>系统架构介绍</a:t>
            </a:r>
            <a:endParaRPr lang="en-US" altLang="zh-CN" smtClean="0"/>
          </a:p>
          <a:p>
            <a:pPr eaLnBrk="1" hangingPunct="1"/>
            <a:r>
              <a:rPr lang="en-US" altLang="zh-CN" smtClean="0">
                <a:solidFill>
                  <a:srgbClr val="FF0000"/>
                </a:solidFill>
              </a:rPr>
              <a:t>BI </a:t>
            </a:r>
            <a:r>
              <a:rPr lang="zh-CN" altLang="en-US" smtClean="0">
                <a:solidFill>
                  <a:srgbClr val="FF0000"/>
                </a:solidFill>
              </a:rPr>
              <a:t>系统安全策略</a:t>
            </a:r>
            <a:endParaRPr lang="en-US" altLang="zh-CN" smtClean="0">
              <a:solidFill>
                <a:srgbClr val="FF0000"/>
              </a:solidFill>
            </a:endParaRPr>
          </a:p>
          <a:p>
            <a:pPr eaLnBrk="1" hangingPunct="1"/>
            <a:r>
              <a:rPr lang="en-US" altLang="zh-CN" smtClean="0"/>
              <a:t>BI  I</a:t>
            </a:r>
            <a:r>
              <a:rPr lang="zh-CN" altLang="en-US" smtClean="0"/>
              <a:t>层资源介绍 </a:t>
            </a:r>
            <a:endParaRPr lang="en-US" altLang="zh-CN" smtClean="0"/>
          </a:p>
          <a:p>
            <a:pPr eaLnBrk="1" hangingPunct="1"/>
            <a:r>
              <a:rPr lang="zh-CN" altLang="en-US" smtClean="0"/>
              <a:t>其它</a:t>
            </a:r>
            <a:endParaRPr lang="en-US" altLang="zh-CN" smtClean="0"/>
          </a:p>
          <a:p>
            <a:pPr marL="300038" lvl="1" indent="-300038" eaLnBrk="1" hangingPunct="1">
              <a:buChar char="•"/>
            </a:pPr>
            <a:endParaRPr lang="en-US" altLang="zh-CN" sz="2600" b="1" smtClean="0">
              <a:cs typeface="+mn-cs"/>
            </a:endParaRPr>
          </a:p>
          <a:p>
            <a:pPr lvl="1" eaLnBrk="1" hangingPunct="1"/>
            <a:endParaRPr lang="en-US" altLang="zh-CN" smtClean="0"/>
          </a:p>
          <a:p>
            <a:pPr lvl="1" eaLnBrk="1" hangingPunct="1">
              <a:buNone/>
            </a:pPr>
            <a:endParaRPr lang="en-US" altLang="zh-CN"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251520" y="188640"/>
            <a:ext cx="7543800" cy="476672"/>
          </a:xfrm>
        </p:spPr>
        <p:txBody>
          <a:bodyPr>
            <a:normAutofit fontScale="90000"/>
          </a:bodyPr>
          <a:lstStyle/>
          <a:p>
            <a:pPr eaLnBrk="1" hangingPunct="1"/>
            <a:r>
              <a:rPr lang="en-US" altLang="zh-CN" smtClean="0">
                <a:ea typeface="宋体" pitchFamily="2" charset="-122"/>
              </a:rPr>
              <a:t>BI </a:t>
            </a:r>
            <a:r>
              <a:rPr lang="zh-CN" altLang="en-US" smtClean="0">
                <a:ea typeface="宋体" pitchFamily="2" charset="-122"/>
              </a:rPr>
              <a:t>系统的</a:t>
            </a:r>
            <a:r>
              <a:rPr lang="zh-CN" altLang="en-US" dirty="0" smtClean="0">
                <a:ea typeface="宋体" pitchFamily="2" charset="-122"/>
              </a:rPr>
              <a:t>安全威胁及对策</a:t>
            </a:r>
          </a:p>
        </p:txBody>
      </p:sp>
      <p:sp>
        <p:nvSpPr>
          <p:cNvPr id="35844" name="日期占位符 3"/>
          <p:cNvSpPr>
            <a:spLocks noGrp="1"/>
          </p:cNvSpPr>
          <p:nvPr>
            <p:ph type="dt" sz="quarter" idx="10"/>
          </p:nvPr>
        </p:nvSpPr>
        <p:spPr>
          <a:noFill/>
        </p:spPr>
        <p:txBody>
          <a:bodyPr/>
          <a:lstStyle/>
          <a:p>
            <a:pPr defTabSz="784225"/>
            <a:r>
              <a:rPr lang="de-DE" altLang="zh-CN" dirty="0">
                <a:solidFill>
                  <a:srgbClr val="2D2015"/>
                </a:solidFill>
              </a:rPr>
              <a:t>Page </a:t>
            </a:r>
            <a:fld id="{88067169-F191-43C0-9C1B-69771DCFECC3}" type="slidenum">
              <a:rPr lang="de-DE" altLang="zh-CN">
                <a:solidFill>
                  <a:srgbClr val="2D2015"/>
                </a:solidFill>
              </a:rPr>
              <a:pPr defTabSz="784225"/>
              <a:t>9</a:t>
            </a:fld>
            <a:endParaRPr lang="en-GB" altLang="zh-CN" dirty="0">
              <a:solidFill>
                <a:srgbClr val="2D2015"/>
              </a:solidFill>
            </a:endParaRPr>
          </a:p>
        </p:txBody>
      </p:sp>
      <p:sp>
        <p:nvSpPr>
          <p:cNvPr id="1027" name="Cloud"/>
          <p:cNvSpPr>
            <a:spLocks noChangeAspect="1" noEditPoints="1" noChangeArrowheads="1"/>
          </p:cNvSpPr>
          <p:nvPr/>
        </p:nvSpPr>
        <p:spPr bwMode="auto">
          <a:xfrm>
            <a:off x="1487584" y="2996953"/>
            <a:ext cx="2724376" cy="936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b="1" dirty="0" smtClean="0">
                <a:solidFill>
                  <a:srgbClr val="002060"/>
                </a:solidFill>
              </a:rPr>
              <a:t>       </a:t>
            </a:r>
          </a:p>
          <a:p>
            <a:pPr fontAlgn="base">
              <a:spcBef>
                <a:spcPct val="0"/>
              </a:spcBef>
              <a:spcAft>
                <a:spcPct val="0"/>
              </a:spcAft>
            </a:pPr>
            <a:r>
              <a:rPr lang="en-US" altLang="zh-CN" b="1" dirty="0" smtClean="0">
                <a:solidFill>
                  <a:srgbClr val="002060"/>
                </a:solidFill>
              </a:rPr>
              <a:t>       </a:t>
            </a:r>
            <a:endParaRPr lang="zh-CN" altLang="en-US" b="1" dirty="0">
              <a:solidFill>
                <a:srgbClr val="002060"/>
              </a:solidFill>
            </a:endParaRPr>
          </a:p>
        </p:txBody>
      </p:sp>
      <p:grpSp>
        <p:nvGrpSpPr>
          <p:cNvPr id="2" name="组合 36"/>
          <p:cNvGrpSpPr/>
          <p:nvPr/>
        </p:nvGrpSpPr>
        <p:grpSpPr>
          <a:xfrm>
            <a:off x="1835696" y="908720"/>
            <a:ext cx="1440160" cy="1501135"/>
            <a:chOff x="1763688" y="908720"/>
            <a:chExt cx="1440160" cy="1501135"/>
          </a:xfrm>
        </p:grpSpPr>
        <p:sp>
          <p:nvSpPr>
            <p:cNvPr id="1026" name="tower"/>
            <p:cNvSpPr>
              <a:spLocks noEditPoints="1" noChangeArrowheads="1"/>
            </p:cNvSpPr>
            <p:nvPr/>
          </p:nvSpPr>
          <p:spPr bwMode="auto">
            <a:xfrm>
              <a:off x="2339752" y="908720"/>
              <a:ext cx="432048" cy="791074"/>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zh-CN" altLang="en-US">
                <a:solidFill>
                  <a:srgbClr val="B2B2B2"/>
                </a:solidFill>
              </a:endParaRPr>
            </a:p>
          </p:txBody>
        </p:sp>
        <p:sp>
          <p:nvSpPr>
            <p:cNvPr id="8" name="TextBox 7"/>
            <p:cNvSpPr txBox="1"/>
            <p:nvPr/>
          </p:nvSpPr>
          <p:spPr>
            <a:xfrm>
              <a:off x="2195736" y="2132856"/>
              <a:ext cx="689612" cy="276999"/>
            </a:xfrm>
            <a:prstGeom prst="rect">
              <a:avLst/>
            </a:prstGeom>
            <a:noFill/>
          </p:spPr>
          <p:txBody>
            <a:bodyPr wrap="none" rtlCol="0">
              <a:spAutoFit/>
            </a:bodyPr>
            <a:lstStyle/>
            <a:p>
              <a:pPr fontAlgn="base">
                <a:spcBef>
                  <a:spcPct val="0"/>
                </a:spcBef>
                <a:spcAft>
                  <a:spcPct val="0"/>
                </a:spcAft>
              </a:pPr>
              <a:r>
                <a:rPr lang="en-US" altLang="zh-CN" sz="1200" b="1" smtClean="0">
                  <a:solidFill>
                    <a:srgbClr val="002060"/>
                  </a:solidFill>
                </a:rPr>
                <a:t>BI </a:t>
              </a:r>
              <a:r>
                <a:rPr lang="zh-CN" altLang="en-US" sz="1200" b="1" smtClean="0">
                  <a:solidFill>
                    <a:srgbClr val="002060"/>
                  </a:solidFill>
                </a:rPr>
                <a:t>系统</a:t>
              </a:r>
              <a:endParaRPr lang="zh-CN" altLang="en-US" sz="1200" b="1" dirty="0" smtClean="0">
                <a:solidFill>
                  <a:srgbClr val="002060"/>
                </a:solidFill>
              </a:endParaRPr>
            </a:p>
          </p:txBody>
        </p:sp>
        <p:sp>
          <p:nvSpPr>
            <p:cNvPr id="33" name="tower"/>
            <p:cNvSpPr>
              <a:spLocks noEditPoints="1" noChangeArrowheads="1"/>
            </p:cNvSpPr>
            <p:nvPr/>
          </p:nvSpPr>
          <p:spPr bwMode="auto">
            <a:xfrm>
              <a:off x="1763688" y="1412776"/>
              <a:ext cx="432048" cy="72008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zh-CN" altLang="en-US">
                <a:solidFill>
                  <a:srgbClr val="B2B2B2"/>
                </a:solidFill>
              </a:endParaRPr>
            </a:p>
          </p:txBody>
        </p:sp>
        <p:sp>
          <p:nvSpPr>
            <p:cNvPr id="35" name="tower"/>
            <p:cNvSpPr>
              <a:spLocks noEditPoints="1" noChangeArrowheads="1"/>
            </p:cNvSpPr>
            <p:nvPr/>
          </p:nvSpPr>
          <p:spPr bwMode="auto">
            <a:xfrm>
              <a:off x="2771800" y="1412776"/>
              <a:ext cx="432048" cy="72008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zh-CN" altLang="en-US">
                <a:solidFill>
                  <a:srgbClr val="B2B2B2"/>
                </a:solidFill>
              </a:endParaRPr>
            </a:p>
          </p:txBody>
        </p:sp>
      </p:grpSp>
      <p:sp>
        <p:nvSpPr>
          <p:cNvPr id="36" name="tower"/>
          <p:cNvSpPr>
            <a:spLocks noEditPoints="1" noChangeArrowheads="1"/>
          </p:cNvSpPr>
          <p:nvPr/>
        </p:nvSpPr>
        <p:spPr bwMode="auto">
          <a:xfrm>
            <a:off x="3347864" y="4581128"/>
            <a:ext cx="432048" cy="72008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chemeClr val="tx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zh-CN" altLang="en-US">
              <a:solidFill>
                <a:srgbClr val="B2B2B2"/>
              </a:solidFill>
            </a:endParaRPr>
          </a:p>
        </p:txBody>
      </p:sp>
      <p:grpSp>
        <p:nvGrpSpPr>
          <p:cNvPr id="3" name="组合 9"/>
          <p:cNvGrpSpPr/>
          <p:nvPr/>
        </p:nvGrpSpPr>
        <p:grpSpPr>
          <a:xfrm>
            <a:off x="1763688" y="4797152"/>
            <a:ext cx="497286" cy="611685"/>
            <a:chOff x="3779912" y="5157192"/>
            <a:chExt cx="497286" cy="658025"/>
          </a:xfrm>
        </p:grpSpPr>
        <p:pic>
          <p:nvPicPr>
            <p:cNvPr id="5" name="Picture 4"/>
            <p:cNvPicPr>
              <a:picLocks noChangeAspect="1" noChangeArrowheads="1"/>
            </p:cNvPicPr>
            <p:nvPr/>
          </p:nvPicPr>
          <p:blipFill>
            <a:blip r:embed="rId2" cstate="print"/>
            <a:srcRect/>
            <a:stretch>
              <a:fillRect/>
            </a:stretch>
          </p:blipFill>
          <p:spPr bwMode="auto">
            <a:xfrm>
              <a:off x="3779912" y="5157192"/>
              <a:ext cx="497286" cy="433667"/>
            </a:xfrm>
            <a:prstGeom prst="rect">
              <a:avLst/>
            </a:prstGeom>
            <a:noFill/>
            <a:ln w="9525">
              <a:noFill/>
              <a:miter lim="800000"/>
              <a:headEnd/>
              <a:tailEnd/>
            </a:ln>
          </p:spPr>
        </p:pic>
        <p:sp>
          <p:nvSpPr>
            <p:cNvPr id="9" name="TextBox 8"/>
            <p:cNvSpPr txBox="1"/>
            <p:nvPr/>
          </p:nvSpPr>
          <p:spPr>
            <a:xfrm>
              <a:off x="3779912" y="5517233"/>
              <a:ext cx="492443" cy="297984"/>
            </a:xfrm>
            <a:prstGeom prst="rect">
              <a:avLst/>
            </a:prstGeom>
            <a:noFill/>
          </p:spPr>
          <p:txBody>
            <a:bodyPr wrap="none" rtlCol="0">
              <a:spAutoFit/>
            </a:bodyPr>
            <a:lstStyle/>
            <a:p>
              <a:pPr fontAlgn="base">
                <a:spcBef>
                  <a:spcPct val="0"/>
                </a:spcBef>
                <a:spcAft>
                  <a:spcPct val="0"/>
                </a:spcAft>
              </a:pPr>
              <a:r>
                <a:rPr lang="zh-CN" altLang="en-US" sz="1200" b="1" smtClean="0">
                  <a:solidFill>
                    <a:srgbClr val="002060"/>
                  </a:solidFill>
                </a:rPr>
                <a:t>用户</a:t>
              </a:r>
              <a:endParaRPr lang="zh-CN" altLang="en-US" sz="1200" b="1" dirty="0" smtClean="0">
                <a:solidFill>
                  <a:srgbClr val="002060"/>
                </a:solidFill>
              </a:endParaRPr>
            </a:p>
          </p:txBody>
        </p:sp>
      </p:grpSp>
      <p:cxnSp>
        <p:nvCxnSpPr>
          <p:cNvPr id="13" name="直接连接符 12"/>
          <p:cNvCxnSpPr/>
          <p:nvPr/>
        </p:nvCxnSpPr>
        <p:spPr bwMode="auto">
          <a:xfrm flipV="1">
            <a:off x="2123728" y="3933058"/>
            <a:ext cx="255413" cy="720078"/>
          </a:xfrm>
          <a:prstGeom prst="line">
            <a:avLst/>
          </a:prstGeom>
          <a:noFill/>
          <a:ln w="31750" cap="flat" cmpd="sng" algn="ctr">
            <a:solidFill>
              <a:schemeClr val="bg2"/>
            </a:solidFill>
            <a:prstDash val="solid"/>
            <a:round/>
            <a:headEnd type="none" w="med" len="med"/>
            <a:tailEnd type="none" w="med" len="med"/>
          </a:ln>
          <a:effectLst/>
        </p:spPr>
      </p:cxnSp>
      <p:cxnSp>
        <p:nvCxnSpPr>
          <p:cNvPr id="14" name="直接连接符 13"/>
          <p:cNvCxnSpPr/>
          <p:nvPr/>
        </p:nvCxnSpPr>
        <p:spPr bwMode="auto">
          <a:xfrm flipV="1">
            <a:off x="2627784" y="2492896"/>
            <a:ext cx="0" cy="582762"/>
          </a:xfrm>
          <a:prstGeom prst="line">
            <a:avLst/>
          </a:prstGeom>
          <a:noFill/>
          <a:ln w="31750" cap="flat" cmpd="sng" algn="ctr">
            <a:solidFill>
              <a:schemeClr val="bg2"/>
            </a:solidFill>
            <a:prstDash val="solid"/>
            <a:round/>
            <a:headEnd type="none" w="med" len="med"/>
            <a:tailEnd type="none" w="med" len="med"/>
          </a:ln>
          <a:effectLst/>
        </p:spPr>
      </p:cxnSp>
      <p:sp>
        <p:nvSpPr>
          <p:cNvPr id="18" name="TextBox 17"/>
          <p:cNvSpPr txBox="1"/>
          <p:nvPr/>
        </p:nvSpPr>
        <p:spPr>
          <a:xfrm>
            <a:off x="251520" y="4941168"/>
            <a:ext cx="1276310" cy="584775"/>
          </a:xfrm>
          <a:prstGeom prst="rect">
            <a:avLst/>
          </a:prstGeom>
          <a:noFill/>
        </p:spPr>
        <p:txBody>
          <a:bodyPr wrap="none" rtlCol="0">
            <a:spAutoFit/>
          </a:bodyPr>
          <a:lstStyle/>
          <a:p>
            <a:pPr algn="ctr" fontAlgn="base">
              <a:spcBef>
                <a:spcPct val="0"/>
              </a:spcBef>
              <a:spcAft>
                <a:spcPct val="0"/>
              </a:spcAft>
            </a:pPr>
            <a:r>
              <a:rPr lang="zh-CN" altLang="en-US" sz="1600" b="1" smtClean="0">
                <a:solidFill>
                  <a:srgbClr val="002060"/>
                </a:solidFill>
              </a:rPr>
              <a:t>客户</a:t>
            </a:r>
            <a:r>
              <a:rPr lang="en-US" altLang="zh-CN" sz="1600" b="1" smtClean="0">
                <a:solidFill>
                  <a:srgbClr val="002060"/>
                </a:solidFill>
              </a:rPr>
              <a:t>/</a:t>
            </a:r>
            <a:r>
              <a:rPr lang="zh-CN" altLang="en-US" sz="1600" b="1" smtClean="0">
                <a:solidFill>
                  <a:srgbClr val="002060"/>
                </a:solidFill>
              </a:rPr>
              <a:t>数据源</a:t>
            </a:r>
            <a:endParaRPr lang="en-US" altLang="zh-CN" sz="1600" b="1" smtClean="0">
              <a:solidFill>
                <a:srgbClr val="002060"/>
              </a:solidFill>
            </a:endParaRPr>
          </a:p>
          <a:p>
            <a:pPr algn="ctr" fontAlgn="base">
              <a:spcBef>
                <a:spcPct val="0"/>
              </a:spcBef>
              <a:spcAft>
                <a:spcPct val="0"/>
              </a:spcAft>
            </a:pPr>
            <a:r>
              <a:rPr lang="zh-CN" altLang="en-US" sz="1600" b="1" smtClean="0">
                <a:solidFill>
                  <a:srgbClr val="002060"/>
                </a:solidFill>
              </a:rPr>
              <a:t>（端）</a:t>
            </a:r>
            <a:endParaRPr lang="en-US" altLang="zh-CN" sz="1600" b="1" dirty="0" smtClean="0">
              <a:solidFill>
                <a:srgbClr val="002060"/>
              </a:solidFill>
            </a:endParaRPr>
          </a:p>
        </p:txBody>
      </p:sp>
      <p:sp>
        <p:nvSpPr>
          <p:cNvPr id="19" name="TextBox 18"/>
          <p:cNvSpPr txBox="1"/>
          <p:nvPr/>
        </p:nvSpPr>
        <p:spPr>
          <a:xfrm>
            <a:off x="323528" y="1412776"/>
            <a:ext cx="1423788" cy="492443"/>
          </a:xfrm>
          <a:prstGeom prst="rect">
            <a:avLst/>
          </a:prstGeom>
          <a:noFill/>
        </p:spPr>
        <p:txBody>
          <a:bodyPr wrap="none" rtlCol="0">
            <a:spAutoFit/>
          </a:bodyPr>
          <a:lstStyle/>
          <a:p>
            <a:pPr algn="ctr" fontAlgn="base">
              <a:spcBef>
                <a:spcPct val="0"/>
              </a:spcBef>
              <a:spcAft>
                <a:spcPct val="0"/>
              </a:spcAft>
            </a:pPr>
            <a:r>
              <a:rPr lang="en-US" altLang="zh-CN" sz="1600" b="1" smtClean="0">
                <a:solidFill>
                  <a:srgbClr val="002060"/>
                </a:solidFill>
              </a:rPr>
              <a:t>BI</a:t>
            </a:r>
            <a:r>
              <a:rPr lang="zh-CN" altLang="en-US" sz="1600" b="1" smtClean="0">
                <a:solidFill>
                  <a:srgbClr val="002060"/>
                </a:solidFill>
              </a:rPr>
              <a:t>系统（云</a:t>
            </a:r>
            <a:r>
              <a:rPr lang="zh-CN" altLang="en-US" sz="1600" b="1" dirty="0" smtClean="0">
                <a:solidFill>
                  <a:srgbClr val="002060"/>
                </a:solidFill>
              </a:rPr>
              <a:t>）</a:t>
            </a:r>
            <a:endParaRPr lang="en-US" altLang="zh-CN" sz="1600" b="1" dirty="0" smtClean="0">
              <a:solidFill>
                <a:srgbClr val="002060"/>
              </a:solidFill>
            </a:endParaRPr>
          </a:p>
          <a:p>
            <a:pPr algn="ctr" fontAlgn="base">
              <a:spcBef>
                <a:spcPct val="0"/>
              </a:spcBef>
              <a:spcAft>
                <a:spcPct val="0"/>
              </a:spcAft>
            </a:pPr>
            <a:endParaRPr lang="zh-CN" altLang="en-US" sz="1000" dirty="0" smtClean="0">
              <a:solidFill>
                <a:srgbClr val="002060"/>
              </a:solidFill>
            </a:endParaRPr>
          </a:p>
        </p:txBody>
      </p:sp>
      <p:sp>
        <p:nvSpPr>
          <p:cNvPr id="20" name="TextBox 19"/>
          <p:cNvSpPr txBox="1"/>
          <p:nvPr/>
        </p:nvSpPr>
        <p:spPr>
          <a:xfrm>
            <a:off x="395536" y="3284984"/>
            <a:ext cx="598241" cy="338554"/>
          </a:xfrm>
          <a:prstGeom prst="rect">
            <a:avLst/>
          </a:prstGeom>
          <a:noFill/>
        </p:spPr>
        <p:txBody>
          <a:bodyPr wrap="none" rtlCol="0">
            <a:spAutoFit/>
          </a:bodyPr>
          <a:lstStyle/>
          <a:p>
            <a:pPr algn="ctr" fontAlgn="base">
              <a:spcBef>
                <a:spcPct val="0"/>
              </a:spcBef>
              <a:spcAft>
                <a:spcPct val="0"/>
              </a:spcAft>
            </a:pPr>
            <a:r>
              <a:rPr lang="zh-CN" altLang="en-US" sz="1600" b="1" smtClean="0">
                <a:solidFill>
                  <a:srgbClr val="002060"/>
                </a:solidFill>
              </a:rPr>
              <a:t>管道</a:t>
            </a:r>
            <a:endParaRPr lang="en-US" altLang="zh-CN" sz="1600" b="1" dirty="0" smtClean="0">
              <a:solidFill>
                <a:srgbClr val="002060"/>
              </a:solidFill>
            </a:endParaRPr>
          </a:p>
        </p:txBody>
      </p:sp>
      <p:sp>
        <p:nvSpPr>
          <p:cNvPr id="22" name="TextBox 21"/>
          <p:cNvSpPr txBox="1"/>
          <p:nvPr/>
        </p:nvSpPr>
        <p:spPr>
          <a:xfrm>
            <a:off x="6480720" y="4725144"/>
            <a:ext cx="2016224" cy="615553"/>
          </a:xfrm>
          <a:prstGeom prst="rect">
            <a:avLst/>
          </a:prstGeom>
          <a:noFill/>
        </p:spPr>
        <p:txBody>
          <a:bodyPr wrap="square" rtlCol="0">
            <a:spAutoFit/>
          </a:bodyPr>
          <a:lstStyle/>
          <a:p>
            <a:pPr fontAlgn="base">
              <a:spcBef>
                <a:spcPct val="0"/>
              </a:spcBef>
              <a:spcAft>
                <a:spcPct val="0"/>
              </a:spcAft>
              <a:buFont typeface="Arial" pitchFamily="34" charset="0"/>
              <a:buChar char="•"/>
            </a:pPr>
            <a:r>
              <a:rPr lang="zh-CN" altLang="en-US" sz="1400" smtClean="0">
                <a:solidFill>
                  <a:srgbClr val="002060"/>
                </a:solidFill>
              </a:rPr>
              <a:t>专用客户端</a:t>
            </a:r>
            <a:endParaRPr lang="en-US" altLang="zh-CN" sz="1400" smtClean="0">
              <a:solidFill>
                <a:srgbClr val="002060"/>
              </a:solidFill>
            </a:endParaRPr>
          </a:p>
          <a:p>
            <a:pPr marL="216000" lvl="1" fontAlgn="base">
              <a:spcBef>
                <a:spcPct val="0"/>
              </a:spcBef>
              <a:spcAft>
                <a:spcPct val="0"/>
              </a:spcAft>
              <a:buFont typeface="Wingdings" pitchFamily="2" charset="2"/>
              <a:buChar char="ü"/>
            </a:pPr>
            <a:r>
              <a:rPr lang="zh-CN" altLang="en-US" sz="1000" smtClean="0">
                <a:solidFill>
                  <a:srgbClr val="002060"/>
                </a:solidFill>
              </a:rPr>
              <a:t>敏感数据加密</a:t>
            </a:r>
            <a:endParaRPr lang="en-US" altLang="zh-CN" sz="1000" dirty="0" smtClean="0">
              <a:solidFill>
                <a:srgbClr val="002060"/>
              </a:solidFill>
            </a:endParaRPr>
          </a:p>
          <a:p>
            <a:pPr marL="216000" lvl="1" fontAlgn="base">
              <a:spcBef>
                <a:spcPct val="0"/>
              </a:spcBef>
              <a:spcAft>
                <a:spcPct val="0"/>
              </a:spcAft>
              <a:buFont typeface="Wingdings" pitchFamily="2" charset="2"/>
              <a:buChar char="ü"/>
            </a:pPr>
            <a:r>
              <a:rPr lang="zh-CN" altLang="en-US" sz="1000" smtClean="0">
                <a:solidFill>
                  <a:srgbClr val="002060"/>
                </a:solidFill>
              </a:rPr>
              <a:t>密钥认证</a:t>
            </a:r>
            <a:endParaRPr lang="en-US" altLang="zh-CN" sz="1000" dirty="0" smtClean="0">
              <a:solidFill>
                <a:srgbClr val="002060"/>
              </a:solidFill>
            </a:endParaRPr>
          </a:p>
        </p:txBody>
      </p:sp>
      <p:sp>
        <p:nvSpPr>
          <p:cNvPr id="23" name="TextBox 22"/>
          <p:cNvSpPr txBox="1"/>
          <p:nvPr/>
        </p:nvSpPr>
        <p:spPr>
          <a:xfrm>
            <a:off x="4682476" y="2996952"/>
            <a:ext cx="1512168" cy="886916"/>
          </a:xfrm>
          <a:prstGeom prst="rect">
            <a:avLst/>
          </a:prstGeom>
          <a:noFill/>
        </p:spPr>
        <p:txBody>
          <a:bodyPr wrap="square" rtlCol="0">
            <a:spAutoFit/>
          </a:bodyPr>
          <a:lstStyle/>
          <a:p>
            <a:pPr fontAlgn="base">
              <a:spcBef>
                <a:spcPct val="0"/>
              </a:spcBef>
              <a:spcAft>
                <a:spcPct val="0"/>
              </a:spcAft>
              <a:buFont typeface="Arial" pitchFamily="34" charset="0"/>
              <a:buChar char="•"/>
            </a:pPr>
            <a:r>
              <a:rPr lang="zh-CN" altLang="en-US" sz="1400" dirty="0" smtClean="0">
                <a:solidFill>
                  <a:srgbClr val="002060"/>
                </a:solidFill>
              </a:rPr>
              <a:t>搭线和窃听</a:t>
            </a:r>
            <a:endParaRPr lang="en-US" altLang="zh-CN" sz="1400" dirty="0" smtClean="0">
              <a:solidFill>
                <a:srgbClr val="002060"/>
              </a:solidFill>
            </a:endParaRPr>
          </a:p>
          <a:p>
            <a:pPr fontAlgn="base">
              <a:spcBef>
                <a:spcPct val="0"/>
              </a:spcBef>
              <a:spcAft>
                <a:spcPct val="0"/>
              </a:spcAft>
              <a:buFont typeface="Arial" pitchFamily="34" charset="0"/>
              <a:buChar char="•"/>
            </a:pPr>
            <a:r>
              <a:rPr lang="zh-CN" altLang="en-US" sz="1400" dirty="0" smtClean="0">
                <a:solidFill>
                  <a:srgbClr val="002060"/>
                </a:solidFill>
              </a:rPr>
              <a:t>信息篡改</a:t>
            </a:r>
            <a:endParaRPr lang="en-US" altLang="zh-CN" sz="1400" dirty="0" smtClean="0">
              <a:solidFill>
                <a:srgbClr val="002060"/>
              </a:solidFill>
            </a:endParaRPr>
          </a:p>
          <a:p>
            <a:pPr fontAlgn="base">
              <a:spcBef>
                <a:spcPct val="0"/>
              </a:spcBef>
              <a:spcAft>
                <a:spcPct val="0"/>
              </a:spcAft>
              <a:buFont typeface="Arial" pitchFamily="34" charset="0"/>
              <a:buChar char="•"/>
            </a:pPr>
            <a:r>
              <a:rPr lang="zh-CN" altLang="en-US" sz="1400" dirty="0" smtClean="0">
                <a:solidFill>
                  <a:srgbClr val="002060"/>
                </a:solidFill>
              </a:rPr>
              <a:t>盗窃和欺诈</a:t>
            </a:r>
            <a:endParaRPr lang="en-US" altLang="zh-CN" sz="1400" dirty="0" smtClean="0">
              <a:solidFill>
                <a:srgbClr val="002060"/>
              </a:solidFill>
            </a:endParaRPr>
          </a:p>
          <a:p>
            <a:pPr fontAlgn="base">
              <a:spcBef>
                <a:spcPct val="0"/>
              </a:spcBef>
              <a:spcAft>
                <a:spcPct val="0"/>
              </a:spcAft>
              <a:buFont typeface="Arial" pitchFamily="34" charset="0"/>
              <a:buChar char="•"/>
            </a:pPr>
            <a:r>
              <a:rPr lang="en-US" altLang="zh-CN" sz="1400" dirty="0" smtClean="0">
                <a:solidFill>
                  <a:srgbClr val="002060"/>
                </a:solidFill>
              </a:rPr>
              <a:t>(</a:t>
            </a:r>
            <a:r>
              <a:rPr lang="zh-CN" altLang="en-US" sz="1400" dirty="0" smtClean="0">
                <a:solidFill>
                  <a:srgbClr val="002060"/>
                </a:solidFill>
              </a:rPr>
              <a:t>无线</a:t>
            </a:r>
            <a:r>
              <a:rPr lang="en-US" altLang="zh-CN" sz="1400" dirty="0" smtClean="0">
                <a:solidFill>
                  <a:srgbClr val="002060"/>
                </a:solidFill>
              </a:rPr>
              <a:t>)</a:t>
            </a:r>
            <a:r>
              <a:rPr lang="zh-CN" altLang="en-US" sz="1400" dirty="0" smtClean="0">
                <a:solidFill>
                  <a:srgbClr val="002060"/>
                </a:solidFill>
              </a:rPr>
              <a:t>信号破解</a:t>
            </a:r>
          </a:p>
        </p:txBody>
      </p:sp>
      <p:sp>
        <p:nvSpPr>
          <p:cNvPr id="24" name="TextBox 23"/>
          <p:cNvSpPr txBox="1"/>
          <p:nvPr/>
        </p:nvSpPr>
        <p:spPr>
          <a:xfrm>
            <a:off x="4610468" y="1556792"/>
            <a:ext cx="1324402" cy="886916"/>
          </a:xfrm>
          <a:prstGeom prst="rect">
            <a:avLst/>
          </a:prstGeom>
          <a:noFill/>
        </p:spPr>
        <p:txBody>
          <a:bodyPr wrap="none" rtlCol="0">
            <a:spAutoFit/>
          </a:bodyPr>
          <a:lstStyle/>
          <a:p>
            <a:pPr fontAlgn="base">
              <a:spcBef>
                <a:spcPct val="0"/>
              </a:spcBef>
              <a:spcAft>
                <a:spcPct val="0"/>
              </a:spcAft>
              <a:buFont typeface="Arial" pitchFamily="34" charset="0"/>
              <a:buChar char="•"/>
            </a:pPr>
            <a:r>
              <a:rPr lang="en-US" altLang="zh-CN" sz="1400" dirty="0" smtClean="0">
                <a:solidFill>
                  <a:srgbClr val="002060"/>
                </a:solidFill>
              </a:rPr>
              <a:t>Dos</a:t>
            </a:r>
            <a:r>
              <a:rPr lang="zh-CN" altLang="en-US" sz="1400" dirty="0" smtClean="0">
                <a:solidFill>
                  <a:srgbClr val="002060"/>
                </a:solidFill>
              </a:rPr>
              <a:t>攻击</a:t>
            </a:r>
            <a:endParaRPr lang="en-US" altLang="zh-CN" sz="1400" dirty="0" smtClean="0">
              <a:solidFill>
                <a:srgbClr val="002060"/>
              </a:solidFill>
            </a:endParaRPr>
          </a:p>
          <a:p>
            <a:pPr fontAlgn="base">
              <a:spcBef>
                <a:spcPct val="0"/>
              </a:spcBef>
              <a:spcAft>
                <a:spcPct val="0"/>
              </a:spcAft>
              <a:buFont typeface="Arial" pitchFamily="34" charset="0"/>
              <a:buChar char="•"/>
            </a:pPr>
            <a:r>
              <a:rPr lang="zh-CN" altLang="en-US" sz="1400" dirty="0" smtClean="0">
                <a:solidFill>
                  <a:srgbClr val="002060"/>
                </a:solidFill>
              </a:rPr>
              <a:t>黑客攻击</a:t>
            </a:r>
            <a:endParaRPr lang="en-US" altLang="zh-CN" sz="1400" dirty="0" smtClean="0">
              <a:solidFill>
                <a:srgbClr val="002060"/>
              </a:solidFill>
            </a:endParaRPr>
          </a:p>
          <a:p>
            <a:pPr fontAlgn="base">
              <a:spcBef>
                <a:spcPct val="0"/>
              </a:spcBef>
              <a:spcAft>
                <a:spcPct val="0"/>
              </a:spcAft>
              <a:buFont typeface="Arial" pitchFamily="34" charset="0"/>
              <a:buChar char="•"/>
            </a:pPr>
            <a:r>
              <a:rPr lang="zh-CN" altLang="en-US" sz="1400" dirty="0" smtClean="0">
                <a:solidFill>
                  <a:srgbClr val="002060"/>
                </a:solidFill>
              </a:rPr>
              <a:t>恶意代码攻击</a:t>
            </a:r>
            <a:endParaRPr lang="en-US" altLang="zh-CN" sz="1400" dirty="0" smtClean="0">
              <a:solidFill>
                <a:srgbClr val="002060"/>
              </a:solidFill>
            </a:endParaRPr>
          </a:p>
          <a:p>
            <a:pPr fontAlgn="base">
              <a:spcBef>
                <a:spcPct val="0"/>
              </a:spcBef>
              <a:spcAft>
                <a:spcPct val="0"/>
              </a:spcAft>
              <a:buFont typeface="Arial" pitchFamily="34" charset="0"/>
              <a:buChar char="•"/>
            </a:pPr>
            <a:r>
              <a:rPr lang="zh-CN" altLang="en-US" sz="1400" dirty="0" smtClean="0">
                <a:solidFill>
                  <a:srgbClr val="002060"/>
                </a:solidFill>
              </a:rPr>
              <a:t>故意破坏</a:t>
            </a:r>
            <a:endParaRPr lang="en-US" altLang="zh-CN" sz="1400" dirty="0" smtClean="0">
              <a:solidFill>
                <a:srgbClr val="002060"/>
              </a:solidFill>
            </a:endParaRPr>
          </a:p>
        </p:txBody>
      </p:sp>
      <p:cxnSp>
        <p:nvCxnSpPr>
          <p:cNvPr id="26" name="直接连接符 25"/>
          <p:cNvCxnSpPr/>
          <p:nvPr/>
        </p:nvCxnSpPr>
        <p:spPr bwMode="auto">
          <a:xfrm>
            <a:off x="539552" y="2775858"/>
            <a:ext cx="8064896" cy="5070"/>
          </a:xfrm>
          <a:prstGeom prst="line">
            <a:avLst/>
          </a:prstGeom>
          <a:noFill/>
          <a:ln w="9525" cap="flat" cmpd="sng" algn="ctr">
            <a:solidFill>
              <a:srgbClr val="FF0000"/>
            </a:solidFill>
            <a:prstDash val="dash"/>
            <a:round/>
            <a:headEnd type="none" w="med" len="med"/>
            <a:tailEnd type="none" w="med" len="med"/>
          </a:ln>
          <a:effectLst/>
        </p:spPr>
      </p:cxnSp>
      <p:cxnSp>
        <p:nvCxnSpPr>
          <p:cNvPr id="29" name="直接连接符 28"/>
          <p:cNvCxnSpPr/>
          <p:nvPr/>
        </p:nvCxnSpPr>
        <p:spPr bwMode="auto">
          <a:xfrm flipV="1">
            <a:off x="467544" y="4293096"/>
            <a:ext cx="8136904" cy="34484"/>
          </a:xfrm>
          <a:prstGeom prst="line">
            <a:avLst/>
          </a:prstGeom>
          <a:noFill/>
          <a:ln w="9525" cap="flat" cmpd="sng" algn="ctr">
            <a:solidFill>
              <a:srgbClr val="FF0000"/>
            </a:solidFill>
            <a:prstDash val="dash"/>
            <a:round/>
            <a:headEnd type="none" w="med" len="med"/>
            <a:tailEnd type="none" w="med" len="med"/>
          </a:ln>
          <a:effectLst/>
        </p:spPr>
      </p:cxnSp>
      <p:sp>
        <p:nvSpPr>
          <p:cNvPr id="38" name="矩形 37"/>
          <p:cNvSpPr/>
          <p:nvPr/>
        </p:nvSpPr>
        <p:spPr>
          <a:xfrm>
            <a:off x="1547664" y="3284984"/>
            <a:ext cx="2492990" cy="307777"/>
          </a:xfrm>
          <a:prstGeom prst="rect">
            <a:avLst/>
          </a:prstGeom>
        </p:spPr>
        <p:txBody>
          <a:bodyPr wrap="none">
            <a:spAutoFit/>
          </a:bodyPr>
          <a:lstStyle/>
          <a:p>
            <a:pPr fontAlgn="base">
              <a:spcBef>
                <a:spcPct val="0"/>
              </a:spcBef>
              <a:spcAft>
                <a:spcPct val="0"/>
              </a:spcAft>
            </a:pPr>
            <a:r>
              <a:rPr lang="en-US" altLang="zh-CN" sz="1400" b="1" smtClean="0">
                <a:solidFill>
                  <a:srgbClr val="002060"/>
                </a:solidFill>
              </a:rPr>
              <a:t>Internet/Intranet/</a:t>
            </a:r>
            <a:r>
              <a:rPr lang="zh-CN" altLang="en-US" sz="1400" b="1" smtClean="0">
                <a:solidFill>
                  <a:srgbClr val="002060"/>
                </a:solidFill>
              </a:rPr>
              <a:t>移动互联网</a:t>
            </a:r>
            <a:endParaRPr lang="zh-CN" altLang="en-US" sz="1400" dirty="0">
              <a:solidFill>
                <a:srgbClr val="B2B2B2"/>
              </a:solidFill>
            </a:endParaRPr>
          </a:p>
        </p:txBody>
      </p:sp>
      <p:sp>
        <p:nvSpPr>
          <p:cNvPr id="50" name="TextBox 49"/>
          <p:cNvSpPr txBox="1"/>
          <p:nvPr/>
        </p:nvSpPr>
        <p:spPr>
          <a:xfrm>
            <a:off x="4754484" y="4653136"/>
            <a:ext cx="1107996" cy="886916"/>
          </a:xfrm>
          <a:prstGeom prst="rect">
            <a:avLst/>
          </a:prstGeom>
          <a:noFill/>
        </p:spPr>
        <p:txBody>
          <a:bodyPr wrap="square" rtlCol="0">
            <a:spAutoFit/>
          </a:bodyPr>
          <a:lstStyle/>
          <a:p>
            <a:pPr fontAlgn="base">
              <a:spcBef>
                <a:spcPct val="0"/>
              </a:spcBef>
              <a:spcAft>
                <a:spcPct val="0"/>
              </a:spcAft>
              <a:buFont typeface="Arial" pitchFamily="34" charset="0"/>
              <a:buChar char="•"/>
            </a:pPr>
            <a:r>
              <a:rPr lang="zh-CN" altLang="en-US" sz="1400" dirty="0" smtClean="0">
                <a:solidFill>
                  <a:srgbClr val="002060"/>
                </a:solidFill>
              </a:rPr>
              <a:t>木马</a:t>
            </a:r>
            <a:endParaRPr lang="en-US" altLang="zh-CN" sz="1400" dirty="0" smtClean="0">
              <a:solidFill>
                <a:srgbClr val="002060"/>
              </a:solidFill>
            </a:endParaRPr>
          </a:p>
          <a:p>
            <a:pPr fontAlgn="base">
              <a:spcBef>
                <a:spcPct val="0"/>
              </a:spcBef>
              <a:spcAft>
                <a:spcPct val="0"/>
              </a:spcAft>
              <a:buFont typeface="Arial" pitchFamily="34" charset="0"/>
              <a:buChar char="•"/>
            </a:pPr>
            <a:r>
              <a:rPr lang="zh-CN" altLang="en-US" sz="1400" dirty="0" smtClean="0">
                <a:solidFill>
                  <a:srgbClr val="002060"/>
                </a:solidFill>
              </a:rPr>
              <a:t>病毒</a:t>
            </a:r>
            <a:endParaRPr lang="en-US" altLang="zh-CN" sz="1400" dirty="0" smtClean="0">
              <a:solidFill>
                <a:srgbClr val="002060"/>
              </a:solidFill>
            </a:endParaRPr>
          </a:p>
          <a:p>
            <a:pPr fontAlgn="base">
              <a:spcBef>
                <a:spcPct val="0"/>
              </a:spcBef>
              <a:spcAft>
                <a:spcPct val="0"/>
              </a:spcAft>
              <a:buFont typeface="Arial" pitchFamily="34" charset="0"/>
              <a:buChar char="•"/>
            </a:pPr>
            <a:r>
              <a:rPr lang="zh-CN" altLang="en-US" sz="1400" dirty="0" smtClean="0">
                <a:solidFill>
                  <a:srgbClr val="002060"/>
                </a:solidFill>
              </a:rPr>
              <a:t>恶意攻击</a:t>
            </a:r>
            <a:endParaRPr lang="en-US" altLang="zh-CN" sz="1400" dirty="0" smtClean="0">
              <a:solidFill>
                <a:srgbClr val="002060"/>
              </a:solidFill>
            </a:endParaRPr>
          </a:p>
          <a:p>
            <a:pPr fontAlgn="base">
              <a:spcBef>
                <a:spcPct val="0"/>
              </a:spcBef>
              <a:spcAft>
                <a:spcPct val="0"/>
              </a:spcAft>
              <a:buFont typeface="Arial" pitchFamily="34" charset="0"/>
              <a:buChar char="•"/>
            </a:pPr>
            <a:r>
              <a:rPr lang="zh-CN" altLang="en-US" sz="1400" dirty="0" smtClean="0">
                <a:solidFill>
                  <a:srgbClr val="002060"/>
                </a:solidFill>
              </a:rPr>
              <a:t>机器丢失</a:t>
            </a:r>
          </a:p>
        </p:txBody>
      </p:sp>
      <p:sp>
        <p:nvSpPr>
          <p:cNvPr id="52" name="TextBox 51"/>
          <p:cNvSpPr txBox="1"/>
          <p:nvPr/>
        </p:nvSpPr>
        <p:spPr>
          <a:xfrm>
            <a:off x="6444208" y="1412776"/>
            <a:ext cx="1762021" cy="1261884"/>
          </a:xfrm>
          <a:prstGeom prst="rect">
            <a:avLst/>
          </a:prstGeom>
          <a:noFill/>
        </p:spPr>
        <p:txBody>
          <a:bodyPr wrap="square" rtlCol="0">
            <a:spAutoFit/>
          </a:bodyPr>
          <a:lstStyle/>
          <a:p>
            <a:pPr fontAlgn="base">
              <a:spcBef>
                <a:spcPct val="0"/>
              </a:spcBef>
              <a:spcAft>
                <a:spcPct val="0"/>
              </a:spcAft>
              <a:buFont typeface="Arial" pitchFamily="34" charset="0"/>
              <a:buChar char="•"/>
            </a:pPr>
            <a:r>
              <a:rPr lang="zh-CN" altLang="en-US" sz="1200" smtClean="0">
                <a:solidFill>
                  <a:srgbClr val="002060"/>
                </a:solidFill>
              </a:rPr>
              <a:t>物理安全</a:t>
            </a:r>
            <a:endParaRPr lang="en-US" altLang="zh-CN" sz="1200" smtClean="0">
              <a:solidFill>
                <a:srgbClr val="002060"/>
              </a:solidFill>
            </a:endParaRPr>
          </a:p>
          <a:p>
            <a:pPr fontAlgn="base">
              <a:spcBef>
                <a:spcPct val="0"/>
              </a:spcBef>
              <a:spcAft>
                <a:spcPct val="0"/>
              </a:spcAft>
              <a:buFont typeface="Arial" pitchFamily="34" charset="0"/>
              <a:buChar char="•"/>
            </a:pPr>
            <a:r>
              <a:rPr lang="en-US" altLang="zh-CN" sz="1200" smtClean="0">
                <a:solidFill>
                  <a:srgbClr val="002060"/>
                </a:solidFill>
              </a:rPr>
              <a:t>IT</a:t>
            </a:r>
            <a:r>
              <a:rPr lang="zh-CN" altLang="en-US" sz="1200" smtClean="0">
                <a:solidFill>
                  <a:srgbClr val="002060"/>
                </a:solidFill>
              </a:rPr>
              <a:t>基础设施和应用安全</a:t>
            </a:r>
            <a:endParaRPr lang="en-US" altLang="zh-CN" sz="1200" smtClean="0">
              <a:solidFill>
                <a:srgbClr val="002060"/>
              </a:solidFill>
            </a:endParaRPr>
          </a:p>
          <a:p>
            <a:pPr fontAlgn="base">
              <a:spcBef>
                <a:spcPct val="0"/>
              </a:spcBef>
              <a:spcAft>
                <a:spcPct val="0"/>
              </a:spcAft>
              <a:buFont typeface="Arial" pitchFamily="34" charset="0"/>
              <a:buChar char="•"/>
            </a:pPr>
            <a:r>
              <a:rPr lang="en-US" altLang="zh-CN" sz="1200" smtClean="0">
                <a:solidFill>
                  <a:srgbClr val="002060"/>
                </a:solidFill>
              </a:rPr>
              <a:t>BI</a:t>
            </a:r>
            <a:r>
              <a:rPr lang="zh-CN" altLang="en-US" sz="1200" smtClean="0">
                <a:solidFill>
                  <a:srgbClr val="002060"/>
                </a:solidFill>
              </a:rPr>
              <a:t>数据安全架构</a:t>
            </a:r>
            <a:endParaRPr lang="en-US" altLang="zh-CN" sz="1200" smtClean="0">
              <a:solidFill>
                <a:srgbClr val="002060"/>
              </a:solidFill>
            </a:endParaRPr>
          </a:p>
          <a:p>
            <a:pPr marL="216000" fontAlgn="base">
              <a:spcBef>
                <a:spcPct val="0"/>
              </a:spcBef>
              <a:spcAft>
                <a:spcPct val="0"/>
              </a:spcAft>
              <a:buFont typeface="Wingdings" pitchFamily="2" charset="2"/>
              <a:buChar char="ü"/>
            </a:pPr>
            <a:r>
              <a:rPr lang="zh-CN" altLang="en-US" sz="1000" smtClean="0">
                <a:solidFill>
                  <a:srgbClr val="002060"/>
                </a:solidFill>
              </a:rPr>
              <a:t>分区隔离</a:t>
            </a:r>
            <a:endParaRPr lang="en-US" altLang="zh-CN" sz="1000" smtClean="0">
              <a:solidFill>
                <a:srgbClr val="002060"/>
              </a:solidFill>
            </a:endParaRPr>
          </a:p>
          <a:p>
            <a:pPr marL="216000" fontAlgn="base">
              <a:spcBef>
                <a:spcPct val="0"/>
              </a:spcBef>
              <a:spcAft>
                <a:spcPct val="0"/>
              </a:spcAft>
              <a:buFont typeface="Wingdings" pitchFamily="2" charset="2"/>
              <a:buChar char="ü"/>
            </a:pPr>
            <a:r>
              <a:rPr lang="zh-CN" altLang="en-US" sz="1000" smtClean="0">
                <a:solidFill>
                  <a:srgbClr val="002060"/>
                </a:solidFill>
              </a:rPr>
              <a:t>防火墙、堡垒机</a:t>
            </a:r>
            <a:endParaRPr lang="en-US" altLang="zh-CN" sz="1000" smtClean="0">
              <a:solidFill>
                <a:srgbClr val="002060"/>
              </a:solidFill>
            </a:endParaRPr>
          </a:p>
          <a:p>
            <a:pPr marL="216000" fontAlgn="base">
              <a:spcBef>
                <a:spcPct val="0"/>
              </a:spcBef>
              <a:spcAft>
                <a:spcPct val="0"/>
              </a:spcAft>
              <a:buFont typeface="Wingdings" pitchFamily="2" charset="2"/>
              <a:buChar char="ü"/>
            </a:pPr>
            <a:r>
              <a:rPr lang="zh-CN" altLang="en-US" sz="1000" smtClean="0">
                <a:solidFill>
                  <a:srgbClr val="002060"/>
                </a:solidFill>
              </a:rPr>
              <a:t>用</a:t>
            </a:r>
            <a:r>
              <a:rPr lang="zh-CN" altLang="en-US" sz="1000" dirty="0" smtClean="0">
                <a:solidFill>
                  <a:srgbClr val="002060"/>
                </a:solidFill>
              </a:rPr>
              <a:t>户分权分域</a:t>
            </a:r>
            <a:r>
              <a:rPr lang="zh-CN" altLang="en-US" sz="1000" smtClean="0">
                <a:solidFill>
                  <a:srgbClr val="002060"/>
                </a:solidFill>
              </a:rPr>
              <a:t>管理</a:t>
            </a:r>
            <a:endParaRPr lang="en-US" altLang="zh-CN" sz="1000" smtClean="0">
              <a:solidFill>
                <a:srgbClr val="002060"/>
              </a:solidFill>
            </a:endParaRPr>
          </a:p>
          <a:p>
            <a:pPr marL="216000" fontAlgn="base">
              <a:spcBef>
                <a:spcPct val="0"/>
              </a:spcBef>
              <a:spcAft>
                <a:spcPct val="0"/>
              </a:spcAft>
              <a:buFont typeface="Wingdings" pitchFamily="2" charset="2"/>
              <a:buChar char="ü"/>
            </a:pPr>
            <a:r>
              <a:rPr lang="zh-CN" altLang="en-US" sz="1000" smtClean="0">
                <a:solidFill>
                  <a:srgbClr val="002060"/>
                </a:solidFill>
              </a:rPr>
              <a:t>敏感数据加密</a:t>
            </a:r>
            <a:endParaRPr lang="en-US" altLang="zh-CN" sz="1000" dirty="0" smtClean="0">
              <a:solidFill>
                <a:srgbClr val="002060"/>
              </a:solidFill>
            </a:endParaRPr>
          </a:p>
        </p:txBody>
      </p:sp>
      <p:sp>
        <p:nvSpPr>
          <p:cNvPr id="53" name="TextBox 52"/>
          <p:cNvSpPr txBox="1"/>
          <p:nvPr/>
        </p:nvSpPr>
        <p:spPr>
          <a:xfrm>
            <a:off x="6588224" y="3068960"/>
            <a:ext cx="1942260" cy="954107"/>
          </a:xfrm>
          <a:prstGeom prst="rect">
            <a:avLst/>
          </a:prstGeom>
          <a:noFill/>
        </p:spPr>
        <p:txBody>
          <a:bodyPr wrap="square" rtlCol="0">
            <a:spAutoFit/>
          </a:bodyPr>
          <a:lstStyle/>
          <a:p>
            <a:pPr fontAlgn="base">
              <a:spcBef>
                <a:spcPct val="0"/>
              </a:spcBef>
              <a:spcAft>
                <a:spcPct val="0"/>
              </a:spcAft>
              <a:buFont typeface="Arial" pitchFamily="34" charset="0"/>
              <a:buChar char="•"/>
            </a:pPr>
            <a:r>
              <a:rPr lang="en-US" altLang="zh-CN" sz="1400" smtClean="0">
                <a:solidFill>
                  <a:srgbClr val="002060"/>
                </a:solidFill>
              </a:rPr>
              <a:t>VPN</a:t>
            </a:r>
          </a:p>
          <a:p>
            <a:pPr fontAlgn="base">
              <a:spcBef>
                <a:spcPct val="0"/>
              </a:spcBef>
              <a:spcAft>
                <a:spcPct val="0"/>
              </a:spcAft>
              <a:buFont typeface="Arial" pitchFamily="34" charset="0"/>
              <a:buChar char="•"/>
            </a:pPr>
            <a:r>
              <a:rPr lang="en-US" altLang="zh-CN" sz="1400" smtClean="0">
                <a:solidFill>
                  <a:srgbClr val="002060"/>
                </a:solidFill>
              </a:rPr>
              <a:t>SSH</a:t>
            </a:r>
          </a:p>
          <a:p>
            <a:pPr fontAlgn="base">
              <a:spcBef>
                <a:spcPct val="0"/>
              </a:spcBef>
              <a:spcAft>
                <a:spcPct val="0"/>
              </a:spcAft>
              <a:buFont typeface="Arial" pitchFamily="34" charset="0"/>
              <a:buChar char="•"/>
            </a:pPr>
            <a:r>
              <a:rPr lang="en-US" altLang="zh-CN" sz="1400" smtClean="0">
                <a:solidFill>
                  <a:srgbClr val="002060"/>
                </a:solidFill>
              </a:rPr>
              <a:t>HTTPS</a:t>
            </a:r>
          </a:p>
          <a:p>
            <a:pPr fontAlgn="base">
              <a:spcBef>
                <a:spcPct val="0"/>
              </a:spcBef>
              <a:spcAft>
                <a:spcPct val="0"/>
              </a:spcAft>
              <a:buFont typeface="Arial" pitchFamily="34" charset="0"/>
              <a:buChar char="•"/>
            </a:pPr>
            <a:r>
              <a:rPr lang="zh-CN" altLang="en-US" sz="1400" smtClean="0">
                <a:solidFill>
                  <a:srgbClr val="002060"/>
                </a:solidFill>
              </a:rPr>
              <a:t>加密传输</a:t>
            </a:r>
            <a:endParaRPr lang="en-US" altLang="zh-CN" sz="1400" dirty="0" smtClean="0">
              <a:solidFill>
                <a:srgbClr val="002060"/>
              </a:solidFill>
            </a:endParaRPr>
          </a:p>
        </p:txBody>
      </p:sp>
      <p:cxnSp>
        <p:nvCxnSpPr>
          <p:cNvPr id="58" name="直接连接符 57"/>
          <p:cNvCxnSpPr/>
          <p:nvPr/>
        </p:nvCxnSpPr>
        <p:spPr bwMode="auto">
          <a:xfrm>
            <a:off x="4538460" y="980728"/>
            <a:ext cx="0" cy="4752528"/>
          </a:xfrm>
          <a:prstGeom prst="line">
            <a:avLst/>
          </a:prstGeom>
          <a:noFill/>
          <a:ln w="22225" cap="flat" cmpd="sng" algn="ctr">
            <a:solidFill>
              <a:schemeClr val="bg2"/>
            </a:solidFill>
            <a:prstDash val="solid"/>
            <a:round/>
            <a:headEnd type="none" w="med" len="med"/>
            <a:tailEnd type="none" w="med" len="med"/>
          </a:ln>
          <a:effectLst/>
        </p:spPr>
      </p:cxnSp>
      <p:cxnSp>
        <p:nvCxnSpPr>
          <p:cNvPr id="62" name="直接连接符 61"/>
          <p:cNvCxnSpPr/>
          <p:nvPr/>
        </p:nvCxnSpPr>
        <p:spPr bwMode="auto">
          <a:xfrm>
            <a:off x="4572000" y="1196752"/>
            <a:ext cx="4032448" cy="0"/>
          </a:xfrm>
          <a:prstGeom prst="line">
            <a:avLst/>
          </a:prstGeom>
          <a:noFill/>
          <a:ln w="22225" cap="flat" cmpd="sng" algn="ctr">
            <a:solidFill>
              <a:schemeClr val="bg2"/>
            </a:solidFill>
            <a:prstDash val="solid"/>
            <a:round/>
            <a:headEnd type="none" w="med" len="med"/>
            <a:tailEnd type="none" w="med" len="med"/>
          </a:ln>
          <a:effectLst/>
        </p:spPr>
      </p:cxnSp>
      <p:cxnSp>
        <p:nvCxnSpPr>
          <p:cNvPr id="63" name="直接连接符 62"/>
          <p:cNvCxnSpPr/>
          <p:nvPr/>
        </p:nvCxnSpPr>
        <p:spPr bwMode="auto">
          <a:xfrm>
            <a:off x="4538460" y="5733256"/>
            <a:ext cx="4065988" cy="0"/>
          </a:xfrm>
          <a:prstGeom prst="line">
            <a:avLst/>
          </a:prstGeom>
          <a:noFill/>
          <a:ln w="22225" cap="flat" cmpd="sng" algn="ctr">
            <a:solidFill>
              <a:schemeClr val="bg2"/>
            </a:solidFill>
            <a:prstDash val="solid"/>
            <a:round/>
            <a:headEnd type="none" w="med" len="med"/>
            <a:tailEnd type="none" w="med" len="med"/>
          </a:ln>
          <a:effectLst/>
        </p:spPr>
      </p:cxnSp>
      <p:sp>
        <p:nvSpPr>
          <p:cNvPr id="69" name="TextBox 68"/>
          <p:cNvSpPr txBox="1"/>
          <p:nvPr/>
        </p:nvSpPr>
        <p:spPr>
          <a:xfrm>
            <a:off x="4826492" y="853429"/>
            <a:ext cx="646331" cy="343323"/>
          </a:xfrm>
          <a:prstGeom prst="rect">
            <a:avLst/>
          </a:prstGeom>
          <a:noFill/>
        </p:spPr>
        <p:txBody>
          <a:bodyPr wrap="none" rtlCol="0">
            <a:spAutoFit/>
          </a:bodyPr>
          <a:lstStyle/>
          <a:p>
            <a:pPr fontAlgn="base">
              <a:spcBef>
                <a:spcPct val="0"/>
              </a:spcBef>
              <a:spcAft>
                <a:spcPct val="0"/>
              </a:spcAft>
            </a:pPr>
            <a:r>
              <a:rPr lang="zh-CN" altLang="en-US" b="1" dirty="0" smtClean="0">
                <a:solidFill>
                  <a:srgbClr val="0066FF"/>
                </a:solidFill>
              </a:rPr>
              <a:t>威胁</a:t>
            </a:r>
          </a:p>
        </p:txBody>
      </p:sp>
      <p:sp>
        <p:nvSpPr>
          <p:cNvPr id="70" name="TextBox 69"/>
          <p:cNvSpPr txBox="1"/>
          <p:nvPr/>
        </p:nvSpPr>
        <p:spPr>
          <a:xfrm>
            <a:off x="6840760" y="836712"/>
            <a:ext cx="646331" cy="343323"/>
          </a:xfrm>
          <a:prstGeom prst="rect">
            <a:avLst/>
          </a:prstGeom>
          <a:noFill/>
        </p:spPr>
        <p:txBody>
          <a:bodyPr wrap="none" rtlCol="0">
            <a:spAutoFit/>
          </a:bodyPr>
          <a:lstStyle/>
          <a:p>
            <a:pPr fontAlgn="base">
              <a:spcBef>
                <a:spcPct val="0"/>
              </a:spcBef>
              <a:spcAft>
                <a:spcPct val="0"/>
              </a:spcAft>
            </a:pPr>
            <a:r>
              <a:rPr lang="zh-CN" altLang="en-US" b="1" dirty="0" smtClean="0">
                <a:solidFill>
                  <a:srgbClr val="0066FF"/>
                </a:solidFill>
              </a:rPr>
              <a:t>对策</a:t>
            </a:r>
          </a:p>
        </p:txBody>
      </p:sp>
      <p:sp>
        <p:nvSpPr>
          <p:cNvPr id="34" name="矩形 33"/>
          <p:cNvSpPr/>
          <p:nvPr/>
        </p:nvSpPr>
        <p:spPr>
          <a:xfrm>
            <a:off x="1403648" y="5805264"/>
            <a:ext cx="7056784" cy="480131"/>
          </a:xfrm>
          <a:prstGeom prst="rect">
            <a:avLst/>
          </a:prstGeom>
        </p:spPr>
        <p:txBody>
          <a:bodyPr wrap="square">
            <a:spAutoFit/>
          </a:bodyPr>
          <a:lstStyle/>
          <a:p>
            <a:pPr marL="252413" indent="-252413" defTabSz="671513" eaLnBrk="0" fontAlgn="base" hangingPunct="0">
              <a:lnSpc>
                <a:spcPct val="140000"/>
              </a:lnSpc>
              <a:spcBef>
                <a:spcPct val="0"/>
              </a:spcBef>
              <a:spcAft>
                <a:spcPct val="0"/>
              </a:spcAft>
            </a:pPr>
            <a:r>
              <a:rPr lang="zh-CN" altLang="en-US" b="1" smtClean="0">
                <a:solidFill>
                  <a:srgbClr val="FF0000"/>
                </a:solidFill>
              </a:rPr>
              <a:t>作为终端云数据中心，</a:t>
            </a:r>
            <a:r>
              <a:rPr lang="en-US" altLang="zh-CN" b="1" smtClean="0">
                <a:solidFill>
                  <a:srgbClr val="FF0000"/>
                </a:solidFill>
              </a:rPr>
              <a:t>E2E</a:t>
            </a:r>
            <a:r>
              <a:rPr lang="zh-CN" altLang="en-US" b="1" smtClean="0">
                <a:solidFill>
                  <a:srgbClr val="FF0000"/>
                </a:solidFill>
              </a:rPr>
              <a:t>安全是</a:t>
            </a:r>
            <a:r>
              <a:rPr lang="en-US" altLang="zh-CN" b="1" smtClean="0">
                <a:solidFill>
                  <a:srgbClr val="FF0000"/>
                </a:solidFill>
              </a:rPr>
              <a:t>BI</a:t>
            </a:r>
            <a:r>
              <a:rPr lang="zh-CN" altLang="en-US" b="1" smtClean="0">
                <a:solidFill>
                  <a:srgbClr val="FF0000"/>
                </a:solidFill>
              </a:rPr>
              <a:t>系统最重要的质量属性！</a:t>
            </a:r>
            <a:endParaRPr lang="en-US" altLang="zh-CN" b="1" dirty="0" smtClean="0">
              <a:solidFill>
                <a:srgbClr val="FF0000"/>
              </a:solidFill>
            </a:endParaRPr>
          </a:p>
        </p:txBody>
      </p:sp>
      <p:cxnSp>
        <p:nvCxnSpPr>
          <p:cNvPr id="49" name="直接连接符 48"/>
          <p:cNvCxnSpPr/>
          <p:nvPr/>
        </p:nvCxnSpPr>
        <p:spPr bwMode="auto">
          <a:xfrm>
            <a:off x="6300192" y="980728"/>
            <a:ext cx="0" cy="4752528"/>
          </a:xfrm>
          <a:prstGeom prst="line">
            <a:avLst/>
          </a:prstGeom>
          <a:noFill/>
          <a:ln w="22225" cap="flat" cmpd="sng" algn="ctr">
            <a:solidFill>
              <a:schemeClr val="bg2"/>
            </a:solidFill>
            <a:prstDash val="solid"/>
            <a:round/>
            <a:headEnd type="none" w="med" len="med"/>
            <a:tailEnd type="none" w="med" len="med"/>
          </a:ln>
          <a:effectLst/>
        </p:spPr>
      </p:cxnSp>
      <p:cxnSp>
        <p:nvCxnSpPr>
          <p:cNvPr id="51" name="直接连接符 50"/>
          <p:cNvCxnSpPr/>
          <p:nvPr/>
        </p:nvCxnSpPr>
        <p:spPr bwMode="auto">
          <a:xfrm>
            <a:off x="8604448" y="980728"/>
            <a:ext cx="0" cy="4752528"/>
          </a:xfrm>
          <a:prstGeom prst="line">
            <a:avLst/>
          </a:prstGeom>
          <a:noFill/>
          <a:ln w="22225" cap="flat" cmpd="sng" algn="ctr">
            <a:solidFill>
              <a:schemeClr val="bg2"/>
            </a:solidFill>
            <a:prstDash val="solid"/>
            <a:round/>
            <a:headEnd type="none" w="med" len="med"/>
            <a:tailEnd type="none" w="med" len="med"/>
          </a:ln>
          <a:effectLst/>
        </p:spPr>
      </p:cxnSp>
      <p:cxnSp>
        <p:nvCxnSpPr>
          <p:cNvPr id="41" name="直接连接符 40"/>
          <p:cNvCxnSpPr/>
          <p:nvPr/>
        </p:nvCxnSpPr>
        <p:spPr bwMode="auto">
          <a:xfrm flipH="1" flipV="1">
            <a:off x="3491880" y="3861048"/>
            <a:ext cx="360040" cy="648072"/>
          </a:xfrm>
          <a:prstGeom prst="line">
            <a:avLst/>
          </a:prstGeom>
          <a:noFill/>
          <a:ln w="31750" cap="flat" cmpd="sng" algn="ctr">
            <a:solidFill>
              <a:schemeClr val="bg2"/>
            </a:solidFill>
            <a:prstDash val="solid"/>
            <a:round/>
            <a:headEnd type="none" w="med" len="med"/>
            <a:tailEnd type="none" w="med" len="med"/>
          </a:ln>
          <a:effectLst/>
        </p:spPr>
      </p:cxnSp>
      <p:sp>
        <p:nvSpPr>
          <p:cNvPr id="44" name="TextBox 43"/>
          <p:cNvSpPr txBox="1"/>
          <p:nvPr/>
        </p:nvSpPr>
        <p:spPr>
          <a:xfrm>
            <a:off x="3275856" y="5301208"/>
            <a:ext cx="954107" cy="461665"/>
          </a:xfrm>
          <a:prstGeom prst="rect">
            <a:avLst/>
          </a:prstGeom>
          <a:noFill/>
        </p:spPr>
        <p:txBody>
          <a:bodyPr wrap="none" rtlCol="0">
            <a:spAutoFit/>
          </a:bodyPr>
          <a:lstStyle/>
          <a:p>
            <a:pPr fontAlgn="base">
              <a:spcBef>
                <a:spcPct val="0"/>
              </a:spcBef>
              <a:spcAft>
                <a:spcPct val="0"/>
              </a:spcAft>
            </a:pPr>
            <a:r>
              <a:rPr lang="zh-CN" altLang="en-US" sz="1200" b="1" smtClean="0">
                <a:solidFill>
                  <a:srgbClr val="002060"/>
                </a:solidFill>
              </a:rPr>
              <a:t>业务服务器</a:t>
            </a:r>
            <a:endParaRPr lang="en-US" altLang="zh-CN" sz="1200" b="1" smtClean="0">
              <a:solidFill>
                <a:srgbClr val="002060"/>
              </a:solidFill>
            </a:endParaRPr>
          </a:p>
          <a:p>
            <a:pPr fontAlgn="base">
              <a:spcBef>
                <a:spcPct val="0"/>
              </a:spcBef>
              <a:spcAft>
                <a:spcPct val="0"/>
              </a:spcAft>
            </a:pPr>
            <a:r>
              <a:rPr lang="zh-CN" altLang="en-US" sz="1200" b="1" smtClean="0">
                <a:solidFill>
                  <a:srgbClr val="002060"/>
                </a:solidFill>
              </a:rPr>
              <a:t>（数据源）</a:t>
            </a:r>
            <a:endParaRPr lang="zh-CN" altLang="en-US" sz="1200" b="1" dirty="0" smtClean="0">
              <a:solidFill>
                <a:srgbClr val="002060"/>
              </a:solidFill>
            </a:endParaRPr>
          </a:p>
        </p:txBody>
      </p:sp>
      <p:sp>
        <p:nvSpPr>
          <p:cNvPr id="45" name="tower"/>
          <p:cNvSpPr>
            <a:spLocks noEditPoints="1" noChangeArrowheads="1"/>
          </p:cNvSpPr>
          <p:nvPr/>
        </p:nvSpPr>
        <p:spPr bwMode="auto">
          <a:xfrm>
            <a:off x="3923928" y="4581128"/>
            <a:ext cx="432048" cy="72008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chemeClr val="tx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zh-CN" altLang="en-US">
              <a:solidFill>
                <a:srgbClr val="B2B2B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4_自定义设计方案">
  <a:themeElements>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2_自定义设计方案">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6">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7">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8">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9">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40000"/>
            <a:lumOff val="60000"/>
          </a:schemeClr>
        </a:solidFill>
        <a:ln>
          <a:tailEnd type="none"/>
        </a:ln>
      </a:spPr>
      <a:bodyPr rtlCol="0" anchor="ctr"/>
      <a:lstStyle>
        <a:defPPr algn="ctr">
          <a:defRPr sz="1200" smtClean="0"/>
        </a:defPPr>
      </a:lstStyle>
      <a:style>
        <a:lnRef idx="1">
          <a:schemeClr val="accent1"/>
        </a:lnRef>
        <a:fillRef idx="0">
          <a:schemeClr val="accent1"/>
        </a:fillRef>
        <a:effectRef idx="0">
          <a:schemeClr val="accent1"/>
        </a:effectRef>
        <a:fontRef idx="minor">
          <a:schemeClr val="tx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1_default">
  <a:themeElements>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alpha val="75000"/>
          </a:schemeClr>
        </a:solidFill>
        <a:ln w="9525" cap="flat" cmpd="sng" algn="ctr">
          <a:solidFill>
            <a:schemeClr val="bg2"/>
          </a:solidFill>
          <a:prstDash val="solid"/>
          <a:round/>
          <a:headEnd type="none" w="med" len="med"/>
          <a:tailEnd type="non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sz="1200" dirty="0" smtClean="0">
            <a:solidFill>
              <a:srgbClr val="002060"/>
            </a:solidFill>
            <a:latin typeface="Arial"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dirty="0" smtClean="0">
            <a:solidFill>
              <a:srgbClr val="002060"/>
            </a:solidFill>
          </a:defRPr>
        </a:defPPr>
      </a:lstStyle>
    </a:txDef>
  </a:objectDefaults>
  <a:extraClrSchemeLst>
    <a:extraClrScheme>
      <a:clrScheme name="default 1">
        <a:dk1>
          <a:srgbClr val="B2B2B2"/>
        </a:dk1>
        <a:lt1>
          <a:srgbClr val="FFFFFF"/>
        </a:lt1>
        <a:dk2>
          <a:srgbClr val="990000"/>
        </a:dk2>
        <a:lt2>
          <a:srgbClr val="2D2015"/>
        </a:lt2>
        <a:accent1>
          <a:srgbClr val="99CCFF"/>
        </a:accent1>
        <a:accent2>
          <a:srgbClr val="669900"/>
        </a:accent2>
        <a:accent3>
          <a:srgbClr val="FFFFFF"/>
        </a:accent3>
        <a:accent4>
          <a:srgbClr val="979797"/>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B2B2B2"/>
        </a:dk1>
        <a:lt1>
          <a:srgbClr val="FFFFFF"/>
        </a:lt1>
        <a:dk2>
          <a:srgbClr val="990000"/>
        </a:dk2>
        <a:lt2>
          <a:srgbClr val="2D2015"/>
        </a:lt2>
        <a:accent1>
          <a:srgbClr val="CCFF99"/>
        </a:accent1>
        <a:accent2>
          <a:srgbClr val="99CCCC"/>
        </a:accent2>
        <a:accent3>
          <a:srgbClr val="FFFFFF"/>
        </a:accent3>
        <a:accent4>
          <a:srgbClr val="979797"/>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tailEnd type="none"/>
        </a:ln>
      </a:spPr>
      <a:bodyPr rtlCol="0" anchor="ctr"/>
      <a:lstStyle>
        <a:defPPr algn="ctr">
          <a:defRPr sz="1000" smtClean="0"/>
        </a:defPPr>
      </a:lstStyle>
      <a:style>
        <a:lnRef idx="1">
          <a:schemeClr val="accent1"/>
        </a:lnRef>
        <a:fillRef idx="0">
          <a:schemeClr val="accent1"/>
        </a:fillRef>
        <a:effectRef idx="0">
          <a:schemeClr val="accent1"/>
        </a:effectRef>
        <a:fontRef idx="minor">
          <a:schemeClr val="tx1"/>
        </a:fontRef>
      </a:style>
    </a:spDef>
    <a:lnDef>
      <a:spPr>
        <a:ln>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200" smtClean="0"/>
        </a:defPPr>
      </a:lstStyle>
    </a:txDef>
  </a:objectDefaults>
  <a:extraClrSchemeLst/>
</a:theme>
</file>

<file path=ppt/theme/theme7.xml><?xml version="1.0" encoding="utf-8"?>
<a:theme xmlns:a="http://schemas.openxmlformats.org/drawingml/2006/main" name="3_Custom Design">
  <a:themeElements>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themeOverride>
</file>

<file path=ppt/theme/themeOverride2.xml><?xml version="1.0" encoding="utf-8"?>
<a:themeOverride xmlns:a="http://schemas.openxmlformats.org/drawingml/2006/main">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themeOverride>
</file>

<file path=ppt/theme/themeOverride3.xml><?xml version="1.0" encoding="utf-8"?>
<a:themeOverride xmlns:a="http://schemas.openxmlformats.org/drawingml/2006/main">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themeOverride>
</file>

<file path=ppt/theme/themeOverride4.xml><?xml version="1.0" encoding="utf-8"?>
<a:themeOverride xmlns:a="http://schemas.openxmlformats.org/drawingml/2006/main">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themeOverride>
</file>

<file path=docProps/app.xml><?xml version="1.0" encoding="utf-8"?>
<Properties xmlns="http://schemas.openxmlformats.org/officeDocument/2006/extended-properties" xmlns:vt="http://schemas.openxmlformats.org/officeDocument/2006/docPropsVTypes">
  <TotalTime>13748</TotalTime>
  <Words>3556</Words>
  <Application>Microsoft Office PowerPoint</Application>
  <PresentationFormat>全屏显示(4:3)</PresentationFormat>
  <Paragraphs>539</Paragraphs>
  <Slides>22</Slides>
  <Notes>0</Notes>
  <HiddenSlides>0</HiddenSlides>
  <MMClips>0</MMClips>
  <ScaleCrop>false</ScaleCrop>
  <HeadingPairs>
    <vt:vector size="4" baseType="variant">
      <vt:variant>
        <vt:lpstr>主题</vt:lpstr>
      </vt:variant>
      <vt:variant>
        <vt:i4>7</vt:i4>
      </vt:variant>
      <vt:variant>
        <vt:lpstr>幻灯片标题</vt:lpstr>
      </vt:variant>
      <vt:variant>
        <vt:i4>22</vt:i4>
      </vt:variant>
    </vt:vector>
  </HeadingPairs>
  <TitlesOfParts>
    <vt:vector size="29" baseType="lpstr">
      <vt:lpstr>Office 主题</vt:lpstr>
      <vt:lpstr>4_自定义设计方案</vt:lpstr>
      <vt:lpstr>1_Office 主题</vt:lpstr>
      <vt:lpstr>3_Office 主题</vt:lpstr>
      <vt:lpstr>1_default</vt:lpstr>
      <vt:lpstr>4_Office 主题</vt:lpstr>
      <vt:lpstr>3_Custom Design</vt:lpstr>
      <vt:lpstr>终端云BI 架构介绍及 I 层需求 </vt:lpstr>
      <vt:lpstr>目录</vt:lpstr>
      <vt:lpstr>幻灯片 3</vt:lpstr>
      <vt:lpstr>幻灯片 4</vt:lpstr>
      <vt:lpstr>幻灯片 5</vt:lpstr>
      <vt:lpstr>幻灯片 6</vt:lpstr>
      <vt:lpstr>幻灯片 7</vt:lpstr>
      <vt:lpstr>目录</vt:lpstr>
      <vt:lpstr>BI 系统的安全威胁及对策</vt:lpstr>
      <vt:lpstr>BI  IT基础设施及应用安全</vt:lpstr>
      <vt:lpstr>BI系统数据安全架构</vt:lpstr>
      <vt:lpstr>终端云BI  网络拓扑示意</vt:lpstr>
      <vt:lpstr>目录</vt:lpstr>
      <vt:lpstr>幻灯片 14</vt:lpstr>
      <vt:lpstr>幻灯片 15</vt:lpstr>
      <vt:lpstr>幻灯片 16</vt:lpstr>
      <vt:lpstr>幻灯片 17</vt:lpstr>
      <vt:lpstr>目录</vt:lpstr>
      <vt:lpstr>幻灯片 19</vt:lpstr>
      <vt:lpstr>幻灯片 20</vt:lpstr>
      <vt:lpstr>幻灯片 21</vt:lpstr>
      <vt:lpstr>幻灯片 22</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Wangguangming</dc:creator>
  <cp:lastModifiedBy>Wangguangming</cp:lastModifiedBy>
  <cp:revision>558</cp:revision>
  <dcterms:created xsi:type="dcterms:W3CDTF">2011-12-24T07:09:07Z</dcterms:created>
  <dcterms:modified xsi:type="dcterms:W3CDTF">2013-10-25T09:04:00Z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(3)VWlkWXgeoJp3/K7mTPajXKL7MW0NiMFdo6Tf+7JcfiCr/WmQJWGDjB/RPojjVQrvu0vtZJO5
1hSQOXDRMRWLSp8xwOfNdNyVBOXWFSouQNl9KI4OT8h0BCp+NwmR2pqfh6eCEDWeJOE67BQQ
fU6navF4V4+j0Oo/7pmbRlhxAVoNXEsB2clcSk/0jWPWhOe2HsMSZxFVzJDqFVuKAX12nNQ9
gTCDsGx2wEcyw8AAF3qaJ</vt:lpwstr>
  </property>
  <property fmtid="{D5CDD505-2E9C-101B-9397-08002B2CF9AE}" pid="3" name="_ms_pID_7253431">
    <vt:lpwstr>4wsvX5R+chOGOoQRdjGaZBu4m7HfPS7zMrj90lCe4NfiAToYZnY
fdvkYfqtDq981FFkMSHnRsnh44vCD7hHGqTUvT4MyKKSiTT46LZ2hUmmzIGqfo8fvBIYq1MU
aGzWfaYxb84/jiL/QWEeHTXaUzT9//nNbfFBKAzsbDGVcQpo8B87A5SaUeALTozP1wIOq8F8
yioogFV5EhLp4N9+kLJcyEddK71d5imYBe/43jJEB+</vt:lpwstr>
  </property>
  <property fmtid="{D5CDD505-2E9C-101B-9397-08002B2CF9AE}" pid="4" name="_ms_pID_7253432">
    <vt:lpwstr>te/wdPbO5rsz7U6HGHIRl8BIfwZm3g
DIILHOdslc7tfaRYZmZPcpCVNhMNPvuTiOYA6aUK3eRzi/xmEFtfsA25WpWwFsupcEpItyLC
mNIBMnaO4/wu04cvWemHAg==</vt:lpwstr>
  </property>
  <property fmtid="{D5CDD505-2E9C-101B-9397-08002B2CF9AE}" pid="5" name="sflag">
    <vt:lpwstr>1382691813</vt:lpwstr>
  </property>
</Properties>
</file>