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303" r:id="rId6"/>
    <p:sldId id="315" r:id="rId7"/>
    <p:sldId id="311" r:id="rId8"/>
    <p:sldId id="307" r:id="rId9"/>
    <p:sldId id="318" r:id="rId10"/>
    <p:sldId id="308" r:id="rId11"/>
    <p:sldId id="317" r:id="rId12"/>
    <p:sldId id="310" r:id="rId13"/>
    <p:sldId id="314" r:id="rId14"/>
    <p:sldId id="312" r:id="rId15"/>
    <p:sldId id="31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FF"/>
    <a:srgbClr val="BF01A4"/>
    <a:srgbClr val="CCFFCC"/>
    <a:srgbClr val="CCFFFF"/>
    <a:srgbClr val="0066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75" autoAdjust="0"/>
  </p:normalViewPr>
  <p:slideViewPr>
    <p:cSldViewPr>
      <p:cViewPr>
        <p:scale>
          <a:sx n="81" d="100"/>
          <a:sy n="81" d="100"/>
        </p:scale>
        <p:origin x="-127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2013-3-19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系统逻辑介绍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系统物理架构</a:t>
            </a:r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0" y="15007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系统硬件配置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7848872" cy="63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0" y="15007"/>
            <a:ext cx="3963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BigData</a:t>
            </a:r>
            <a:r>
              <a:rPr lang="zh-CN" altLang="en-US" sz="2400" b="1" smtClean="0">
                <a:solidFill>
                  <a:srgbClr val="C00000"/>
                </a:solidFill>
              </a:rPr>
              <a:t>系统部署示意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62313" y="-3481388"/>
            <a:ext cx="15668626" cy="138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下箭头 62"/>
          <p:cNvSpPr/>
          <p:nvPr/>
        </p:nvSpPr>
        <p:spPr>
          <a:xfrm flipV="1">
            <a:off x="2915816" y="4077072"/>
            <a:ext cx="144016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" name="下箭头 92"/>
          <p:cNvSpPr/>
          <p:nvPr/>
        </p:nvSpPr>
        <p:spPr>
          <a:xfrm flipV="1">
            <a:off x="6372200" y="4077072"/>
            <a:ext cx="144016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" name="下箭头 93"/>
          <p:cNvSpPr/>
          <p:nvPr/>
        </p:nvSpPr>
        <p:spPr>
          <a:xfrm flipV="1">
            <a:off x="4644008" y="4077072"/>
            <a:ext cx="216024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555781" y="548680"/>
            <a:ext cx="1113877" cy="1053697"/>
            <a:chOff x="8143625" y="2852936"/>
            <a:chExt cx="737944" cy="713616"/>
          </a:xfrm>
        </p:grpSpPr>
        <p:pic>
          <p:nvPicPr>
            <p:cNvPr id="107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187674" y="2852936"/>
              <a:ext cx="693895" cy="576064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8143625" y="3389377"/>
              <a:ext cx="683072" cy="17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>
                  <a:solidFill>
                    <a:prstClr val="black"/>
                  </a:solidFill>
                </a:rPr>
                <a:t>第三方开发者</a:t>
              </a:r>
              <a:endParaRPr lang="zh-CN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0" y="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系统上下文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cxnSp>
        <p:nvCxnSpPr>
          <p:cNvPr id="241" name="直接箭头连接符 240"/>
          <p:cNvCxnSpPr/>
          <p:nvPr/>
        </p:nvCxnSpPr>
        <p:spPr>
          <a:xfrm>
            <a:off x="2987824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195736" y="191683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>
                <a:solidFill>
                  <a:prstClr val="black"/>
                </a:solidFill>
              </a:rPr>
              <a:t>下载行为信息采集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</a:p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>
                <a:solidFill>
                  <a:prstClr val="black"/>
                </a:solidFill>
              </a:rPr>
              <a:t>下载网页信息采集</a:t>
            </a:r>
            <a:r>
              <a:rPr lang="en-US" altLang="zh-CN" sz="1000" smtClean="0">
                <a:solidFill>
                  <a:prstClr val="black"/>
                </a:solidFill>
              </a:rPr>
              <a:t>JS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83768" y="2852936"/>
            <a:ext cx="4104456" cy="115212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终端云</a:t>
            </a:r>
            <a:r>
              <a:rPr lang="en-US" altLang="zh-CN" sz="1400" smtClean="0">
                <a:solidFill>
                  <a:schemeClr val="tx1"/>
                </a:solidFill>
              </a:rPr>
              <a:t>BI </a:t>
            </a:r>
            <a:r>
              <a:rPr lang="zh-CN" altLang="en-US" sz="1400" smtClean="0">
                <a:solidFill>
                  <a:schemeClr val="tx1"/>
                </a:solidFill>
              </a:rPr>
              <a:t>平台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39752" y="5517232"/>
            <a:ext cx="1296144" cy="648072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用户客户端 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</a:t>
            </a:r>
            <a:r>
              <a:rPr lang="zh-CN" altLang="en-US" sz="1200" smtClean="0">
                <a:solidFill>
                  <a:schemeClr val="tx1"/>
                </a:solidFill>
              </a:rPr>
              <a:t>客户端日志收集）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95936" y="5517232"/>
            <a:ext cx="1512168" cy="64807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业务系统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（服务端日志、业务</a:t>
            </a:r>
            <a:r>
              <a:rPr lang="en-US" altLang="zh-CN" sz="1200" smtClean="0">
                <a:solidFill>
                  <a:schemeClr val="tx1"/>
                </a:solidFill>
              </a:rPr>
              <a:t>DB</a:t>
            </a:r>
            <a:r>
              <a:rPr lang="zh-CN" altLang="en-US" sz="1200" smtClean="0">
                <a:solidFill>
                  <a:schemeClr val="tx1"/>
                </a:solidFill>
              </a:rPr>
              <a:t>数据）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68344" y="3068960"/>
            <a:ext cx="1008112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</a:t>
            </a:r>
            <a:r>
              <a:rPr lang="zh-CN" altLang="en-US" sz="1200" smtClean="0">
                <a:solidFill>
                  <a:schemeClr val="tx1"/>
                </a:solidFill>
              </a:rPr>
              <a:t>数据应用业务（如广告平台等）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57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548680"/>
            <a:ext cx="936104" cy="768425"/>
          </a:xfrm>
          <a:prstGeom prst="rect">
            <a:avLst/>
          </a:prstGeom>
          <a:noFill/>
        </p:spPr>
      </p:pic>
      <p:pic>
        <p:nvPicPr>
          <p:cNvPr id="6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48680"/>
            <a:ext cx="990147" cy="939767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4211960" y="134077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数据开发人员</a:t>
            </a:r>
            <a:endParaRPr lang="zh-CN" altLang="en-US" sz="1100"/>
          </a:p>
        </p:txBody>
      </p:sp>
      <p:sp>
        <p:nvSpPr>
          <p:cNvPr id="65" name="右箭头 64"/>
          <p:cNvSpPr/>
          <p:nvPr/>
        </p:nvSpPr>
        <p:spPr>
          <a:xfrm>
            <a:off x="6660232" y="3356992"/>
            <a:ext cx="936104" cy="21602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3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187624" y="342900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11760" y="45811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HTTP/HTTPS</a:t>
            </a:r>
          </a:p>
          <a:p>
            <a:r>
              <a:rPr lang="zh-CN" altLang="en-US" sz="1000" smtClean="0"/>
              <a:t>用户行为信息上报</a:t>
            </a:r>
            <a:endParaRPr lang="zh-CN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851920" y="450912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SFTP/FTP</a:t>
            </a:r>
          </a:p>
          <a:p>
            <a:pPr algn="ctr"/>
            <a:r>
              <a:rPr lang="zh-CN" altLang="en-US" sz="1000" smtClean="0"/>
              <a:t>服务端日志信息、业务数据上传</a:t>
            </a:r>
            <a:endParaRPr lang="zh-CN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588224" y="31409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安全数据通道</a:t>
            </a:r>
            <a:endParaRPr lang="zh-CN" altLang="en-US" sz="110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5580112" y="1844824"/>
            <a:ext cx="1368152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查看报表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en-US" altLang="zh-CN" sz="1000" smtClean="0">
                <a:solidFill>
                  <a:srgbClr val="002060"/>
                </a:solidFill>
              </a:rPr>
              <a:t>OLAP</a:t>
            </a:r>
            <a:r>
              <a:rPr lang="zh-CN" altLang="en-US" sz="1000" smtClean="0">
                <a:solidFill>
                  <a:srgbClr val="002060"/>
                </a:solidFill>
              </a:rPr>
              <a:t>分析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即席查询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挖掘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3995936" y="1700808"/>
            <a:ext cx="1224136" cy="9361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分析应用开发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分析应用测试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分析应用部署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分析应用维护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1187624" y="3068960"/>
            <a:ext cx="1440160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系统维护及升级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用户管理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pic>
        <p:nvPicPr>
          <p:cNvPr id="78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528" y="2924944"/>
            <a:ext cx="936104" cy="888475"/>
          </a:xfrm>
          <a:prstGeom prst="rect">
            <a:avLst/>
          </a:prstGeom>
          <a:noFill/>
        </p:spPr>
      </p:pic>
      <p:sp>
        <p:nvSpPr>
          <p:cNvPr id="79" name="矩形 78"/>
          <p:cNvSpPr/>
          <p:nvPr/>
        </p:nvSpPr>
        <p:spPr>
          <a:xfrm>
            <a:off x="6012160" y="5517232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第三方数据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40152" y="45091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自定义接口</a:t>
            </a:r>
            <a:endParaRPr lang="zh-CN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868144" y="13407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最终用户</a:t>
            </a:r>
            <a:endParaRPr lang="zh-CN" altLang="en-US" sz="1100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572000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156176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528" y="37890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系统管理员</a:t>
            </a:r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185"/>
          <p:cNvSpPr/>
          <p:nvPr/>
        </p:nvSpPr>
        <p:spPr>
          <a:xfrm>
            <a:off x="971600" y="764704"/>
            <a:ext cx="7272808" cy="5256584"/>
          </a:xfrm>
          <a:prstGeom prst="rect">
            <a:avLst/>
          </a:prstGeom>
          <a:solidFill>
            <a:schemeClr val="accent5">
              <a:lumMod val="20000"/>
              <a:lumOff val="80000"/>
              <a:alpha val="4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740352" y="980728"/>
            <a:ext cx="288031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网络代理</a:t>
            </a:r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3563888" y="2132856"/>
            <a:ext cx="2304256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数据逻辑执行环境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HIVE , </a:t>
            </a:r>
            <a:r>
              <a:rPr lang="zh-CN" altLang="en-US" sz="1200" smtClean="0"/>
              <a:t>数据通道</a:t>
            </a:r>
            <a:r>
              <a:rPr lang="en-US" altLang="zh-CN" sz="1200" smtClean="0"/>
              <a:t>/</a:t>
            </a:r>
            <a:r>
              <a:rPr lang="zh-CN" altLang="en-US" sz="1200" smtClean="0"/>
              <a:t>业务网关）</a:t>
            </a:r>
            <a:endParaRPr lang="zh-CN" altLang="en-US" sz="1200"/>
          </a:p>
        </p:txBody>
      </p:sp>
      <p:sp>
        <p:nvSpPr>
          <p:cNvPr id="94" name="矩形 93"/>
          <p:cNvSpPr/>
          <p:nvPr/>
        </p:nvSpPr>
        <p:spPr>
          <a:xfrm>
            <a:off x="2051720" y="4725144"/>
            <a:ext cx="208823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数据采集子系统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SDK</a:t>
            </a:r>
            <a:r>
              <a:rPr lang="zh-CN" altLang="en-US" sz="1200" smtClean="0"/>
              <a:t>数据采集</a:t>
            </a:r>
            <a:r>
              <a:rPr lang="en-US" altLang="zh-CN" sz="1200" smtClean="0"/>
              <a:t>/Piwik</a:t>
            </a:r>
            <a:r>
              <a:rPr lang="zh-CN" altLang="en-US" sz="1200" smtClean="0"/>
              <a:t>采集）</a:t>
            </a:r>
            <a:endParaRPr lang="zh-CN" altLang="en-US" sz="1200"/>
          </a:p>
        </p:txBody>
      </p:sp>
      <p:sp>
        <p:nvSpPr>
          <p:cNvPr id="95" name="矩形 94"/>
          <p:cNvSpPr/>
          <p:nvPr/>
        </p:nvSpPr>
        <p:spPr>
          <a:xfrm>
            <a:off x="2411760" y="3068960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存储和计算环境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Hadoop/HBase/MySQL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1259632" y="1196752"/>
            <a:ext cx="360040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MFS</a:t>
            </a:r>
            <a:r>
              <a:rPr lang="zh-CN" altLang="en-US" sz="1200" smtClean="0"/>
              <a:t>文件系统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 </a:t>
            </a:r>
            <a:r>
              <a:rPr lang="en-US" altLang="zh-CN" sz="1200" smtClean="0"/>
              <a:t>/ </a:t>
            </a:r>
            <a:r>
              <a:rPr lang="zh-CN" altLang="en-US" sz="1200" smtClean="0"/>
              <a:t>华为</a:t>
            </a:r>
            <a:r>
              <a:rPr lang="en-US" altLang="zh-CN" sz="1200" smtClean="0"/>
              <a:t>S3 </a:t>
            </a:r>
            <a:r>
              <a:rPr lang="zh-CN" altLang="en-US" sz="1200" smtClean="0"/>
              <a:t>存储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2339752" y="1052736"/>
            <a:ext cx="352839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数据应用子系统</a:t>
            </a:r>
            <a:endParaRPr lang="en-US" altLang="zh-CN" smtClean="0"/>
          </a:p>
          <a:p>
            <a:pPr algn="ctr"/>
            <a:r>
              <a:rPr lang="en-US" altLang="zh-CN" sz="1000" smtClean="0"/>
              <a:t>(</a:t>
            </a:r>
            <a:r>
              <a:rPr lang="zh-CN" altLang="en-US" sz="1000" smtClean="0"/>
              <a:t>报表</a:t>
            </a:r>
            <a:r>
              <a:rPr lang="en-US" altLang="zh-CN" sz="1000" smtClean="0"/>
              <a:t>/</a:t>
            </a:r>
            <a:r>
              <a:rPr lang="zh-CN" altLang="en-US" sz="1000" smtClean="0"/>
              <a:t>开放平台</a:t>
            </a:r>
            <a:r>
              <a:rPr lang="en-US" altLang="zh-CN" sz="1000" smtClean="0"/>
              <a:t>/</a:t>
            </a:r>
            <a:r>
              <a:rPr lang="zh-CN" altLang="en-US" sz="1000" smtClean="0"/>
              <a:t>营销系统</a:t>
            </a:r>
            <a:r>
              <a:rPr lang="en-US" altLang="zh-CN" sz="1000" smtClean="0"/>
              <a:t>/OLAP/</a:t>
            </a:r>
            <a:r>
              <a:rPr lang="zh-CN" altLang="en-US" sz="1000" smtClean="0"/>
              <a:t>即席查询</a:t>
            </a:r>
            <a:r>
              <a:rPr lang="en-US" altLang="zh-CN" sz="1000" smtClean="0"/>
              <a:t>/</a:t>
            </a:r>
            <a:r>
              <a:rPr lang="zh-CN" altLang="en-US" sz="1000" smtClean="0"/>
              <a:t>挖据平台</a:t>
            </a:r>
            <a:r>
              <a:rPr lang="en-US" altLang="zh-CN" sz="1000" smtClean="0"/>
              <a:t>/Portal</a:t>
            </a:r>
            <a:r>
              <a:rPr lang="zh-CN" altLang="en-US" sz="1000" smtClean="0"/>
              <a:t>等）</a:t>
            </a:r>
            <a:endParaRPr lang="zh-CN" altLang="en-US" sz="1000"/>
          </a:p>
        </p:txBody>
      </p:sp>
      <p:sp>
        <p:nvSpPr>
          <p:cNvPr id="204" name="矩形 203"/>
          <p:cNvSpPr/>
          <p:nvPr/>
        </p:nvSpPr>
        <p:spPr>
          <a:xfrm>
            <a:off x="2375756" y="5589240"/>
            <a:ext cx="1440160" cy="315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HTTP</a:t>
            </a:r>
            <a:r>
              <a:rPr lang="zh-CN" altLang="en-US" sz="1400" smtClean="0"/>
              <a:t>网络代理</a:t>
            </a:r>
            <a:endParaRPr lang="zh-CN" altLang="en-US" sz="1400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3095836" y="5877272"/>
            <a:ext cx="0" cy="747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427985" y="4149080"/>
            <a:ext cx="144016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文件服务</a:t>
            </a:r>
            <a:endParaRPr lang="zh-CN" altLang="en-US" sz="120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系统零层架构示意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04248" y="3789040"/>
            <a:ext cx="57606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开发网关（</a:t>
            </a:r>
            <a:r>
              <a:rPr lang="en-US" altLang="zh-CN" sz="1200" smtClean="0"/>
              <a:t>VPN</a:t>
            </a:r>
            <a:r>
              <a:rPr lang="zh-CN" altLang="en-US" sz="1200" smtClean="0"/>
              <a:t>服务器</a:t>
            </a:r>
            <a:r>
              <a:rPr lang="en-US" altLang="zh-CN" sz="1200" smtClean="0"/>
              <a:t>/</a:t>
            </a:r>
            <a:r>
              <a:rPr lang="zh-CN" altLang="en-US" sz="1200" smtClean="0"/>
              <a:t>堡垒机</a:t>
            </a:r>
            <a:r>
              <a:rPr lang="en-US" altLang="zh-CN" sz="1200" smtClean="0"/>
              <a:t>/</a:t>
            </a:r>
            <a:r>
              <a:rPr lang="zh-CN" altLang="en-US" sz="1200" smtClean="0"/>
              <a:t>跳板机）</a:t>
            </a:r>
            <a:endParaRPr lang="zh-CN" altLang="en-US" sz="1200"/>
          </a:p>
        </p:txBody>
      </p:sp>
      <p:sp>
        <p:nvSpPr>
          <p:cNvPr id="91" name="矩形 90"/>
          <p:cNvSpPr/>
          <p:nvPr/>
        </p:nvSpPr>
        <p:spPr>
          <a:xfrm>
            <a:off x="6804248" y="1340768"/>
            <a:ext cx="576064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管理子系统</a:t>
            </a:r>
            <a:endParaRPr lang="en-US" altLang="zh-CN" sz="1400" smtClean="0"/>
          </a:p>
          <a:p>
            <a:pPr algn="ctr"/>
            <a:r>
              <a:rPr lang="zh-CN" altLang="en-US" sz="1200" smtClean="0"/>
              <a:t>（</a:t>
            </a:r>
            <a:r>
              <a:rPr lang="zh-CN" altLang="en-US" sz="1100" smtClean="0"/>
              <a:t>用户管理</a:t>
            </a:r>
            <a:r>
              <a:rPr lang="en-US" altLang="zh-CN" sz="1100" smtClean="0"/>
              <a:t>/</a:t>
            </a:r>
            <a:r>
              <a:rPr lang="zh-CN" altLang="en-US" sz="1100" smtClean="0"/>
              <a:t>文件部署</a:t>
            </a:r>
            <a:r>
              <a:rPr lang="en-US" altLang="zh-CN" sz="1100" smtClean="0"/>
              <a:t>/</a:t>
            </a:r>
            <a:r>
              <a:rPr lang="zh-CN" altLang="en-US" sz="1100" smtClean="0"/>
              <a:t>任务调度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2718048" y="6165304"/>
            <a:ext cx="7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客户端数据流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7991872" y="162880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内网访问</a:t>
            </a:r>
            <a:endParaRPr lang="zh-CN" altLang="en-US" sz="1200"/>
          </a:p>
        </p:txBody>
      </p:sp>
      <p:sp>
        <p:nvSpPr>
          <p:cNvPr id="57" name="下箭头 56"/>
          <p:cNvSpPr/>
          <p:nvPr/>
        </p:nvSpPr>
        <p:spPr>
          <a:xfrm rot="10800000">
            <a:off x="2915816" y="1556792"/>
            <a:ext cx="144016" cy="144016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rot="16200000" flipV="1">
            <a:off x="1907704" y="1052736"/>
            <a:ext cx="144016" cy="576064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2320" y="4365104"/>
            <a:ext cx="13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外网</a:t>
            </a:r>
            <a:r>
              <a:rPr lang="en-US" altLang="zh-CN" sz="1400" smtClean="0"/>
              <a:t>HTTP</a:t>
            </a:r>
            <a:r>
              <a:rPr lang="zh-CN" altLang="en-US" sz="1400" smtClean="0"/>
              <a:t>访问</a:t>
            </a:r>
            <a:endParaRPr lang="zh-CN" altLang="en-US" sz="1400"/>
          </a:p>
        </p:txBody>
      </p:sp>
      <p:sp>
        <p:nvSpPr>
          <p:cNvPr id="98" name="下箭头 97"/>
          <p:cNvSpPr/>
          <p:nvPr/>
        </p:nvSpPr>
        <p:spPr>
          <a:xfrm rot="10800000" flipV="1">
            <a:off x="5364088" y="4725144"/>
            <a:ext cx="144016" cy="1728192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095836" y="5157192"/>
            <a:ext cx="0" cy="4320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 rot="16200000" flipV="1">
            <a:off x="1763688" y="4725144"/>
            <a:ext cx="144016" cy="4320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下箭头 107"/>
          <p:cNvSpPr/>
          <p:nvPr/>
        </p:nvSpPr>
        <p:spPr>
          <a:xfrm rot="16200000" flipV="1">
            <a:off x="2915816" y="3140968"/>
            <a:ext cx="144016" cy="273630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下箭头 109"/>
          <p:cNvSpPr/>
          <p:nvPr/>
        </p:nvSpPr>
        <p:spPr>
          <a:xfrm rot="16200000">
            <a:off x="2915816" y="2924943"/>
            <a:ext cx="144017" cy="2736306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16200000" flipV="1">
            <a:off x="1907704" y="2924944"/>
            <a:ext cx="144016" cy="720080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 rot="16200000">
            <a:off x="1907704" y="3140968"/>
            <a:ext cx="144016" cy="72008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 rot="10800000">
            <a:off x="4716016" y="4725144"/>
            <a:ext cx="144016" cy="13681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364088" y="5157192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数据输出流</a:t>
            </a:r>
            <a:endParaRPr lang="zh-CN" alt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4427984" y="522920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服务端数据输入流</a:t>
            </a:r>
            <a:endParaRPr lang="zh-CN" altLang="en-US" sz="1200"/>
          </a:p>
        </p:txBody>
      </p:sp>
      <p:cxnSp>
        <p:nvCxnSpPr>
          <p:cNvPr id="118" name="直接箭头连接符 117"/>
          <p:cNvCxnSpPr>
            <a:stCxn id="92" idx="2"/>
          </p:cNvCxnSpPr>
          <p:nvPr/>
        </p:nvCxnSpPr>
        <p:spPr>
          <a:xfrm>
            <a:off x="4716016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275856" y="155679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4" idx="3"/>
          </p:cNvCxnSpPr>
          <p:nvPr/>
        </p:nvCxnSpPr>
        <p:spPr>
          <a:xfrm flipH="1">
            <a:off x="4139952" y="494116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5868144" y="22768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5868144" y="1340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300192" y="1340768"/>
            <a:ext cx="0" cy="360040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5868144" y="43651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68144" y="1196752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7380312" y="19168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91" idx="2"/>
            <a:endCxn id="76" idx="0"/>
          </p:cNvCxnSpPr>
          <p:nvPr/>
        </p:nvCxnSpPr>
        <p:spPr>
          <a:xfrm>
            <a:off x="7092280" y="32129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7380312" y="4941168"/>
            <a:ext cx="144016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596336" y="50131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开发接入</a:t>
            </a:r>
            <a:endParaRPr lang="zh-CN" altLang="en-US" sz="1400"/>
          </a:p>
        </p:txBody>
      </p:sp>
      <p:cxnSp>
        <p:nvCxnSpPr>
          <p:cNvPr id="159" name="直接箭头连接符 158"/>
          <p:cNvCxnSpPr/>
          <p:nvPr/>
        </p:nvCxnSpPr>
        <p:spPr>
          <a:xfrm flipH="1">
            <a:off x="4139952" y="5085184"/>
            <a:ext cx="266429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5868144" y="1484784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>
            <a:off x="5868144" y="2492896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68144" y="4581128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6444208" y="1484784"/>
            <a:ext cx="0" cy="360040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>
            <a:off x="8028384" y="191683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7380312" y="465313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7380312" y="4077072"/>
            <a:ext cx="504056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endCxn id="89" idx="2"/>
          </p:cNvCxnSpPr>
          <p:nvPr/>
        </p:nvCxnSpPr>
        <p:spPr>
          <a:xfrm flipV="1">
            <a:off x="7884368" y="2492896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251520" y="1196752"/>
            <a:ext cx="432048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BI</a:t>
            </a:r>
            <a:r>
              <a:rPr lang="zh-CN" altLang="en-US" sz="1600" smtClean="0"/>
              <a:t>系统离线开发工具</a:t>
            </a:r>
            <a:endParaRPr lang="zh-CN" altLang="en-US" sz="1600"/>
          </a:p>
        </p:txBody>
      </p:sp>
      <p:sp>
        <p:nvSpPr>
          <p:cNvPr id="187" name="TextBox 186"/>
          <p:cNvSpPr txBox="1"/>
          <p:nvPr/>
        </p:nvSpPr>
        <p:spPr>
          <a:xfrm>
            <a:off x="6948264" y="55892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BI</a:t>
            </a:r>
            <a:r>
              <a:rPr lang="zh-CN" altLang="en-US" sz="2000" b="1" smtClean="0"/>
              <a:t>系统</a:t>
            </a:r>
            <a:endParaRPr lang="zh-CN" altLang="en-US" sz="2000" b="1"/>
          </a:p>
        </p:txBody>
      </p:sp>
      <p:cxnSp>
        <p:nvCxnSpPr>
          <p:cNvPr id="189" name="直接箭头连接符 188"/>
          <p:cNvCxnSpPr>
            <a:stCxn id="92" idx="1"/>
          </p:cNvCxnSpPr>
          <p:nvPr/>
        </p:nvCxnSpPr>
        <p:spPr>
          <a:xfrm flipH="1">
            <a:off x="1619672" y="234888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1619672" y="14847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1619672" y="4653136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1619672" y="47971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4283968" y="6093296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业务服务器</a:t>
            </a:r>
            <a:r>
              <a:rPr lang="en-US" altLang="zh-CN" sz="1200" smtClean="0"/>
              <a:t>/</a:t>
            </a:r>
            <a:r>
              <a:rPr lang="zh-CN" altLang="en-US" sz="1200" smtClean="0"/>
              <a:t>日志预处理服务器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5940152" y="6165304"/>
            <a:ext cx="648072" cy="432048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9" idx="0"/>
          </p:cNvCxnSpPr>
          <p:nvPr/>
        </p:nvCxnSpPr>
        <p:spPr>
          <a:xfrm flipH="1" flipV="1">
            <a:off x="5580112" y="4653136"/>
            <a:ext cx="68407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/>
          <p:cNvSpPr/>
          <p:nvPr/>
        </p:nvSpPr>
        <p:spPr>
          <a:xfrm>
            <a:off x="1115616" y="548680"/>
            <a:ext cx="7560840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236296" y="3861048"/>
            <a:ext cx="720080" cy="1899592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开发代理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1763688" y="1052736"/>
            <a:ext cx="4536504" cy="64807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数据应用</a:t>
            </a:r>
            <a:endParaRPr lang="zh-CN" altLang="en-US" sz="1200"/>
          </a:p>
        </p:txBody>
      </p:sp>
      <p:sp>
        <p:nvSpPr>
          <p:cNvPr id="224" name="矩形 223"/>
          <p:cNvSpPr/>
          <p:nvPr/>
        </p:nvSpPr>
        <p:spPr>
          <a:xfrm>
            <a:off x="1763688" y="3717032"/>
            <a:ext cx="4608512" cy="576064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数据逻辑</a:t>
            </a:r>
            <a:endParaRPr lang="zh-CN" altLang="en-US" sz="1200"/>
          </a:p>
        </p:txBody>
      </p:sp>
      <p:sp>
        <p:nvSpPr>
          <p:cNvPr id="223" name="矩形 222"/>
          <p:cNvSpPr/>
          <p:nvPr/>
        </p:nvSpPr>
        <p:spPr>
          <a:xfrm>
            <a:off x="7236296" y="980728"/>
            <a:ext cx="720080" cy="2592288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000" smtClean="0"/>
              <a:t>管理系统</a:t>
            </a:r>
            <a:endParaRPr lang="zh-CN" altLang="en-US" sz="1000"/>
          </a:p>
        </p:txBody>
      </p:sp>
      <p:sp>
        <p:nvSpPr>
          <p:cNvPr id="107" name="矩形 106"/>
          <p:cNvSpPr/>
          <p:nvPr/>
        </p:nvSpPr>
        <p:spPr>
          <a:xfrm>
            <a:off x="1763688" y="4437112"/>
            <a:ext cx="4608512" cy="792088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200" smtClean="0"/>
              <a:t>数据采集</a:t>
            </a:r>
            <a:r>
              <a:rPr lang="en-US" altLang="zh-CN" sz="1200" smtClean="0"/>
              <a:t> / </a:t>
            </a:r>
            <a:r>
              <a:rPr lang="zh-CN" altLang="en-US" sz="1200" smtClean="0"/>
              <a:t>文件服务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1763688" y="2780928"/>
            <a:ext cx="4608512" cy="648072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存储和计算环境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1763688" y="2060848"/>
            <a:ext cx="4608512" cy="504056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数据逻辑</a:t>
            </a:r>
            <a:endParaRPr lang="zh-CN" altLang="en-US" sz="1200"/>
          </a:p>
        </p:txBody>
      </p:sp>
      <p:sp>
        <p:nvSpPr>
          <p:cNvPr id="48" name="矩形 47"/>
          <p:cNvSpPr/>
          <p:nvPr/>
        </p:nvSpPr>
        <p:spPr>
          <a:xfrm>
            <a:off x="4644008" y="6021288"/>
            <a:ext cx="1944216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000" smtClean="0"/>
              <a:t>日志预处理服务器</a:t>
            </a:r>
            <a:r>
              <a:rPr lang="en-US" altLang="zh-CN" sz="1000" smtClean="0"/>
              <a:t>/</a:t>
            </a:r>
            <a:r>
              <a:rPr lang="zh-CN" altLang="en-US" sz="1000" smtClean="0"/>
              <a:t>业务服务器</a:t>
            </a:r>
            <a:endParaRPr lang="zh-CN" altLang="en-US" sz="1000"/>
          </a:p>
        </p:txBody>
      </p:sp>
      <p:sp>
        <p:nvSpPr>
          <p:cNvPr id="50" name="矩形 49"/>
          <p:cNvSpPr/>
          <p:nvPr/>
        </p:nvSpPr>
        <p:spPr>
          <a:xfrm>
            <a:off x="3419872" y="6021288"/>
            <a:ext cx="1080120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终端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3563888" y="6237312"/>
            <a:ext cx="768085" cy="28803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行为收集</a:t>
            </a:r>
            <a:r>
              <a:rPr lang="en-US" altLang="zh-CN" sz="900" smtClean="0"/>
              <a:t>SDK</a:t>
            </a:r>
            <a:endParaRPr lang="zh-CN" altLang="en-US" sz="900" smtClean="0"/>
          </a:p>
        </p:txBody>
      </p:sp>
      <p:sp>
        <p:nvSpPr>
          <p:cNvPr id="53" name="矩形 52"/>
          <p:cNvSpPr/>
          <p:nvPr/>
        </p:nvSpPr>
        <p:spPr>
          <a:xfrm>
            <a:off x="4788024" y="6309320"/>
            <a:ext cx="1584176" cy="216024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服务端日志推送</a:t>
            </a:r>
            <a:r>
              <a:rPr lang="en-US" altLang="zh-CN" sz="900" smtClean="0"/>
              <a:t>/</a:t>
            </a:r>
            <a:r>
              <a:rPr lang="zh-CN" altLang="en-US" sz="900" smtClean="0"/>
              <a:t>处理应用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1907704" y="6021288"/>
            <a:ext cx="1224136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网站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2051720" y="6237312"/>
            <a:ext cx="768085" cy="28803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网站信息收集脚本</a:t>
            </a:r>
          </a:p>
        </p:txBody>
      </p:sp>
      <p:sp>
        <p:nvSpPr>
          <p:cNvPr id="56" name="矩形 55"/>
          <p:cNvSpPr/>
          <p:nvPr/>
        </p:nvSpPr>
        <p:spPr>
          <a:xfrm>
            <a:off x="1907704" y="4725144"/>
            <a:ext cx="194421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数据采集服务器（</a:t>
            </a:r>
            <a:r>
              <a:rPr lang="en-US" altLang="zh-CN" sz="1100" smtClean="0"/>
              <a:t>SDK/Piwik)</a:t>
            </a:r>
            <a:endParaRPr lang="zh-CN" altLang="en-US" sz="1100" smtClean="0"/>
          </a:p>
        </p:txBody>
      </p:sp>
      <p:sp>
        <p:nvSpPr>
          <p:cNvPr id="64" name="矩形 63"/>
          <p:cNvSpPr/>
          <p:nvPr/>
        </p:nvSpPr>
        <p:spPr>
          <a:xfrm>
            <a:off x="1979712" y="2996952"/>
            <a:ext cx="151216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H adoop </a:t>
            </a:r>
            <a:r>
              <a:rPr lang="zh-CN" altLang="en-US" sz="1100" smtClean="0"/>
              <a:t>集群</a:t>
            </a:r>
            <a:endParaRPr lang="en-US" altLang="zh-CN" sz="1100" smtClean="0"/>
          </a:p>
          <a:p>
            <a:pPr algn="ctr"/>
            <a:r>
              <a:rPr lang="zh-CN" altLang="en-US" sz="1100" smtClean="0"/>
              <a:t> （</a:t>
            </a:r>
            <a:r>
              <a:rPr lang="en-US" altLang="zh-CN" sz="1100" smtClean="0"/>
              <a:t>MapReduce </a:t>
            </a:r>
            <a:r>
              <a:rPr lang="zh-CN" altLang="en-US" sz="1100" smtClean="0"/>
              <a:t>、</a:t>
            </a:r>
            <a:r>
              <a:rPr lang="en-US" altLang="zh-CN" sz="1100" smtClean="0"/>
              <a:t>HDFS</a:t>
            </a:r>
            <a:r>
              <a:rPr lang="zh-CN" altLang="en-US" sz="1100" smtClean="0"/>
              <a:t>）</a:t>
            </a:r>
          </a:p>
        </p:txBody>
      </p:sp>
      <p:sp>
        <p:nvSpPr>
          <p:cNvPr id="73" name="矩形 72"/>
          <p:cNvSpPr/>
          <p:nvPr/>
        </p:nvSpPr>
        <p:spPr>
          <a:xfrm>
            <a:off x="4355976" y="4869160"/>
            <a:ext cx="1296144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文件服务器</a:t>
            </a:r>
          </a:p>
        </p:txBody>
      </p:sp>
      <p:sp>
        <p:nvSpPr>
          <p:cNvPr id="79" name="矩形 78"/>
          <p:cNvSpPr/>
          <p:nvPr/>
        </p:nvSpPr>
        <p:spPr>
          <a:xfrm>
            <a:off x="2915816" y="1268760"/>
            <a:ext cx="86409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报表服务器</a:t>
            </a:r>
            <a:r>
              <a:rPr lang="en-US" altLang="zh-CN" sz="1100" smtClean="0"/>
              <a:t>/Portal</a:t>
            </a:r>
            <a:endParaRPr lang="zh-CN" altLang="en-US" sz="1100" smtClean="0"/>
          </a:p>
        </p:txBody>
      </p:sp>
      <p:sp>
        <p:nvSpPr>
          <p:cNvPr id="38" name="矩形 37"/>
          <p:cNvSpPr/>
          <p:nvPr/>
        </p:nvSpPr>
        <p:spPr>
          <a:xfrm>
            <a:off x="5364088" y="1268760"/>
            <a:ext cx="86409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开放服务</a:t>
            </a:r>
            <a:r>
              <a:rPr lang="en-US" altLang="zh-CN" sz="1100" smtClean="0"/>
              <a:t>/</a:t>
            </a:r>
            <a:r>
              <a:rPr lang="zh-CN" altLang="en-US" sz="1100" smtClean="0"/>
              <a:t>营销平台</a:t>
            </a:r>
          </a:p>
        </p:txBody>
      </p:sp>
      <p:sp>
        <p:nvSpPr>
          <p:cNvPr id="39" name="矩形 38"/>
          <p:cNvSpPr/>
          <p:nvPr/>
        </p:nvSpPr>
        <p:spPr>
          <a:xfrm>
            <a:off x="1907704" y="1268760"/>
            <a:ext cx="86409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即席查询</a:t>
            </a:r>
            <a:r>
              <a:rPr lang="en-US" altLang="zh-CN" sz="1100" smtClean="0"/>
              <a:t>/</a:t>
            </a:r>
            <a:r>
              <a:rPr lang="zh-CN" altLang="en-US" sz="1100" smtClean="0"/>
              <a:t>挖掘平台</a:t>
            </a:r>
          </a:p>
        </p:txBody>
      </p:sp>
      <p:sp>
        <p:nvSpPr>
          <p:cNvPr id="70" name="矩形 69"/>
          <p:cNvSpPr/>
          <p:nvPr/>
        </p:nvSpPr>
        <p:spPr>
          <a:xfrm>
            <a:off x="4860032" y="2132856"/>
            <a:ext cx="79208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业务网关（</a:t>
            </a:r>
            <a:r>
              <a:rPr lang="en-US" altLang="zh-CN" sz="1100" smtClean="0"/>
              <a:t>HIVE)</a:t>
            </a:r>
            <a:endParaRPr lang="zh-CN" altLang="en-US" sz="1100" smtClean="0"/>
          </a:p>
        </p:txBody>
      </p:sp>
      <p:sp>
        <p:nvSpPr>
          <p:cNvPr id="71" name="矩形 70"/>
          <p:cNvSpPr/>
          <p:nvPr/>
        </p:nvSpPr>
        <p:spPr>
          <a:xfrm>
            <a:off x="2411760" y="2132856"/>
            <a:ext cx="115212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数据通道</a:t>
            </a:r>
            <a:r>
              <a:rPr lang="en-US" altLang="zh-CN" sz="1100" smtClean="0"/>
              <a:t> </a:t>
            </a:r>
          </a:p>
          <a:p>
            <a:pPr algn="ctr"/>
            <a:r>
              <a:rPr lang="en-US" altLang="zh-CN" sz="1100" smtClean="0"/>
              <a:t>(HIVE,</a:t>
            </a:r>
            <a:r>
              <a:rPr lang="zh-CN" altLang="en-US" sz="1100" smtClean="0"/>
              <a:t>数据导出）</a:t>
            </a:r>
          </a:p>
        </p:txBody>
      </p:sp>
      <p:sp>
        <p:nvSpPr>
          <p:cNvPr id="81" name="矩形 80"/>
          <p:cNvSpPr/>
          <p:nvPr/>
        </p:nvSpPr>
        <p:spPr>
          <a:xfrm>
            <a:off x="2987824" y="3933056"/>
            <a:ext cx="22322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数据通道  </a:t>
            </a:r>
            <a:r>
              <a:rPr lang="en-US" altLang="zh-CN" sz="1100" smtClean="0"/>
              <a:t> (HIVE,</a:t>
            </a:r>
            <a:r>
              <a:rPr lang="zh-CN" altLang="en-US" sz="1100" smtClean="0"/>
              <a:t>数据导入）</a:t>
            </a:r>
          </a:p>
        </p:txBody>
      </p:sp>
      <p:sp>
        <p:nvSpPr>
          <p:cNvPr id="141" name="矩形 140"/>
          <p:cNvSpPr/>
          <p:nvPr/>
        </p:nvSpPr>
        <p:spPr>
          <a:xfrm>
            <a:off x="7308304" y="2132856"/>
            <a:ext cx="576064" cy="50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任务调度系统</a:t>
            </a:r>
            <a:endParaRPr lang="en-US" altLang="zh-CN" sz="1000" smtClean="0"/>
          </a:p>
        </p:txBody>
      </p:sp>
      <p:sp>
        <p:nvSpPr>
          <p:cNvPr id="129" name="矩形 128"/>
          <p:cNvSpPr/>
          <p:nvPr/>
        </p:nvSpPr>
        <p:spPr>
          <a:xfrm>
            <a:off x="1187624" y="1196752"/>
            <a:ext cx="216024" cy="4104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MFS</a:t>
            </a:r>
            <a:r>
              <a:rPr lang="zh-CN" altLang="en-US" sz="1100" smtClean="0"/>
              <a:t>文件系统</a:t>
            </a:r>
            <a:endParaRPr lang="en-US" altLang="zh-CN" sz="1100" smtClean="0"/>
          </a:p>
          <a:p>
            <a:pPr algn="ctr"/>
            <a:endParaRPr lang="en-US" altLang="zh-CN" sz="1100" smtClean="0"/>
          </a:p>
          <a:p>
            <a:pPr algn="ctr"/>
            <a:r>
              <a:rPr lang="en-US" altLang="zh-CN" sz="1100" smtClean="0"/>
              <a:t>/</a:t>
            </a:r>
          </a:p>
          <a:p>
            <a:pPr algn="ctr"/>
            <a:endParaRPr lang="en-US" altLang="zh-CN" sz="1100" smtClean="0"/>
          </a:p>
          <a:p>
            <a:pPr algn="ctr"/>
            <a:r>
              <a:rPr lang="zh-CN" altLang="en-US" sz="1100" smtClean="0"/>
              <a:t>华为</a:t>
            </a:r>
            <a:r>
              <a:rPr lang="en-US" altLang="zh-CN" sz="1100" smtClean="0"/>
              <a:t>S3</a:t>
            </a:r>
            <a:r>
              <a:rPr lang="zh-CN" altLang="en-US" sz="1100" smtClean="0"/>
              <a:t>存储</a:t>
            </a:r>
          </a:p>
        </p:txBody>
      </p:sp>
      <p:sp>
        <p:nvSpPr>
          <p:cNvPr id="130" name="矩形 129"/>
          <p:cNvSpPr/>
          <p:nvPr/>
        </p:nvSpPr>
        <p:spPr>
          <a:xfrm>
            <a:off x="7308304" y="1196752"/>
            <a:ext cx="57606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用户管理系统</a:t>
            </a:r>
            <a:endParaRPr lang="en-US" altLang="zh-CN" sz="1000" smtClean="0"/>
          </a:p>
        </p:txBody>
      </p:sp>
      <p:sp>
        <p:nvSpPr>
          <p:cNvPr id="132" name="矩形 131"/>
          <p:cNvSpPr/>
          <p:nvPr/>
        </p:nvSpPr>
        <p:spPr>
          <a:xfrm>
            <a:off x="7308304" y="4320480"/>
            <a:ext cx="576064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VPN</a:t>
            </a:r>
            <a:r>
              <a:rPr lang="zh-CN" altLang="en-US" sz="1000" smtClean="0"/>
              <a:t>管理系统</a:t>
            </a:r>
            <a:endParaRPr lang="en-US" altLang="zh-CN" sz="1000" smtClean="0"/>
          </a:p>
        </p:txBody>
      </p:sp>
      <p:sp>
        <p:nvSpPr>
          <p:cNvPr id="142" name="矩形 141"/>
          <p:cNvSpPr/>
          <p:nvPr/>
        </p:nvSpPr>
        <p:spPr>
          <a:xfrm>
            <a:off x="5508104" y="2996952"/>
            <a:ext cx="72008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H Base</a:t>
            </a:r>
            <a:endParaRPr lang="zh-CN" altLang="en-US" sz="1100" smtClean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403648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6300192" y="1340768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6372200" y="2204864"/>
            <a:ext cx="2160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7308304" y="2924944"/>
            <a:ext cx="576064" cy="576064"/>
          </a:xfrm>
          <a:prstGeom prst="rect">
            <a:avLst/>
          </a:prstGeom>
          <a:solidFill>
            <a:srgbClr val="FFFF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</a:t>
            </a:r>
            <a:r>
              <a:rPr lang="en-US" altLang="zh-CN" sz="1000" smtClean="0"/>
              <a:t>/</a:t>
            </a:r>
            <a:r>
              <a:rPr lang="zh-CN" altLang="en-US" sz="1000" smtClean="0"/>
              <a:t>文件部署系统</a:t>
            </a:r>
            <a:endParaRPr lang="en-US" altLang="zh-CN" sz="1000" smtClean="0"/>
          </a:p>
        </p:txBody>
      </p:sp>
      <p:sp>
        <p:nvSpPr>
          <p:cNvPr id="171" name="下箭头 170"/>
          <p:cNvSpPr/>
          <p:nvPr/>
        </p:nvSpPr>
        <p:spPr>
          <a:xfrm rot="10800000" flipH="1">
            <a:off x="4427984" y="1772816"/>
            <a:ext cx="216024" cy="936104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3779912" y="620688"/>
            <a:ext cx="1152128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代理服务</a:t>
            </a:r>
            <a:endParaRPr lang="zh-CN" altLang="en-US" sz="1200"/>
          </a:p>
        </p:txBody>
      </p:sp>
      <p:sp>
        <p:nvSpPr>
          <p:cNvPr id="188" name="矩形 187"/>
          <p:cNvSpPr/>
          <p:nvPr/>
        </p:nvSpPr>
        <p:spPr>
          <a:xfrm>
            <a:off x="1763688" y="5517232"/>
            <a:ext cx="3024336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代理服务</a:t>
            </a:r>
            <a:endParaRPr lang="zh-CN" altLang="en-US" sz="1200"/>
          </a:p>
        </p:txBody>
      </p:sp>
      <p:sp>
        <p:nvSpPr>
          <p:cNvPr id="189" name="矩形 188"/>
          <p:cNvSpPr/>
          <p:nvPr/>
        </p:nvSpPr>
        <p:spPr>
          <a:xfrm>
            <a:off x="8244408" y="1196752"/>
            <a:ext cx="288032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代理服务</a:t>
            </a:r>
            <a:endParaRPr lang="zh-CN" altLang="en-US" sz="1200"/>
          </a:p>
        </p:txBody>
      </p:sp>
      <p:cxnSp>
        <p:nvCxnSpPr>
          <p:cNvPr id="197" name="直接连接符 196"/>
          <p:cNvCxnSpPr>
            <a:stCxn id="187" idx="2"/>
          </p:cNvCxnSpPr>
          <p:nvPr/>
        </p:nvCxnSpPr>
        <p:spPr>
          <a:xfrm>
            <a:off x="4355976" y="836712"/>
            <a:ext cx="0" cy="21602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>
            <a:off x="7884368" y="15567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H="1">
            <a:off x="7884368" y="24208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7884368" y="32129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72000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3563888" y="25649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下箭头 209"/>
          <p:cNvSpPr/>
          <p:nvPr/>
        </p:nvSpPr>
        <p:spPr>
          <a:xfrm rot="10800000" flipH="1">
            <a:off x="3707904" y="5733256"/>
            <a:ext cx="72008" cy="28803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下箭头 210"/>
          <p:cNvSpPr/>
          <p:nvPr/>
        </p:nvSpPr>
        <p:spPr>
          <a:xfrm rot="10800000" flipH="1">
            <a:off x="2339752" y="5733256"/>
            <a:ext cx="72008" cy="28803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下箭头 211"/>
          <p:cNvSpPr/>
          <p:nvPr/>
        </p:nvSpPr>
        <p:spPr>
          <a:xfrm rot="10800000" flipH="1">
            <a:off x="2915816" y="5157192"/>
            <a:ext cx="72008" cy="360040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箭头连接符 215"/>
          <p:cNvCxnSpPr/>
          <p:nvPr/>
        </p:nvCxnSpPr>
        <p:spPr>
          <a:xfrm flipH="1">
            <a:off x="8495928" y="242088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8600261" y="1700808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内网</a:t>
            </a:r>
            <a:endParaRPr lang="en-US" altLang="zh-CN" sz="1400" smtClean="0"/>
          </a:p>
          <a:p>
            <a:r>
              <a:rPr lang="zh-CN" altLang="en-US" sz="1400" smtClean="0"/>
              <a:t>管理</a:t>
            </a:r>
            <a:endParaRPr lang="en-US" altLang="zh-CN" sz="1400" smtClean="0"/>
          </a:p>
          <a:p>
            <a:r>
              <a:rPr lang="zh-CN" altLang="en-US" sz="1400" smtClean="0"/>
              <a:t>访问</a:t>
            </a:r>
            <a:endParaRPr lang="zh-CN" altLang="en-US" sz="1400"/>
          </a:p>
        </p:txBody>
      </p:sp>
      <p:cxnSp>
        <p:nvCxnSpPr>
          <p:cNvPr id="220" name="直接箭头连接符 219"/>
          <p:cNvCxnSpPr>
            <a:endCxn id="187" idx="0"/>
          </p:cNvCxnSpPr>
          <p:nvPr/>
        </p:nvCxnSpPr>
        <p:spPr>
          <a:xfrm>
            <a:off x="4355976" y="0"/>
            <a:ext cx="0" cy="6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283968" y="1886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BI</a:t>
            </a:r>
            <a:r>
              <a:rPr lang="zh-CN" altLang="en-US" sz="1400" smtClean="0"/>
              <a:t>用户内网访问</a:t>
            </a:r>
            <a:endParaRPr lang="zh-CN" altLang="en-US" sz="1400"/>
          </a:p>
        </p:txBody>
      </p:sp>
      <p:sp>
        <p:nvSpPr>
          <p:cNvPr id="229" name="TextBox 228"/>
          <p:cNvSpPr txBox="1"/>
          <p:nvPr/>
        </p:nvSpPr>
        <p:spPr>
          <a:xfrm>
            <a:off x="1259632" y="54868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终端云</a:t>
            </a:r>
            <a:r>
              <a:rPr lang="en-US" altLang="zh-CN" b="1" smtClean="0"/>
              <a:t>BI</a:t>
            </a:r>
            <a:r>
              <a:rPr lang="zh-CN" altLang="en-US" b="1" smtClean="0"/>
              <a:t>系统</a:t>
            </a:r>
            <a:endParaRPr lang="zh-CN" altLang="en-US" b="1"/>
          </a:p>
        </p:txBody>
      </p:sp>
      <p:cxnSp>
        <p:nvCxnSpPr>
          <p:cNvPr id="232" name="直接箭头连接符 231"/>
          <p:cNvCxnSpPr/>
          <p:nvPr/>
        </p:nvCxnSpPr>
        <p:spPr>
          <a:xfrm>
            <a:off x="2267744" y="16288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3923928" y="1268760"/>
            <a:ext cx="50405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OLAP</a:t>
            </a:r>
            <a:endParaRPr lang="zh-CN" altLang="en-US" sz="1100" smtClean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 </a:t>
            </a:r>
            <a:r>
              <a:rPr lang="zh-CN" altLang="en-US" sz="2400" b="1" smtClean="0">
                <a:solidFill>
                  <a:srgbClr val="C00000"/>
                </a:solidFill>
              </a:rPr>
              <a:t>系统一层架构示意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cxnSp>
        <p:nvCxnSpPr>
          <p:cNvPr id="250" name="直接箭头连接符 249"/>
          <p:cNvCxnSpPr>
            <a:endCxn id="251" idx="1"/>
          </p:cNvCxnSpPr>
          <p:nvPr/>
        </p:nvCxnSpPr>
        <p:spPr>
          <a:xfrm flipV="1">
            <a:off x="7740352" y="6159788"/>
            <a:ext cx="432048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172400" y="60212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控制流</a:t>
            </a:r>
            <a:endParaRPr lang="zh-CN" altLang="en-US" sz="1200"/>
          </a:p>
        </p:txBody>
      </p:sp>
      <p:sp>
        <p:nvSpPr>
          <p:cNvPr id="252" name="下箭头 251"/>
          <p:cNvSpPr/>
          <p:nvPr/>
        </p:nvSpPr>
        <p:spPr>
          <a:xfrm rot="16200000" flipH="1">
            <a:off x="7884370" y="6237314"/>
            <a:ext cx="216024" cy="504057"/>
          </a:xfrm>
          <a:prstGeom prst="downArrow">
            <a:avLst/>
          </a:prstGeom>
          <a:solidFill>
            <a:srgbClr val="FFFF00">
              <a:alpha val="29000"/>
            </a:srgb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8244408" y="63813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数据流</a:t>
            </a:r>
            <a:endParaRPr lang="zh-CN" altLang="en-US" sz="1200"/>
          </a:p>
        </p:txBody>
      </p:sp>
      <p:sp>
        <p:nvSpPr>
          <p:cNvPr id="254" name="TextBox 253"/>
          <p:cNvSpPr txBox="1"/>
          <p:nvPr/>
        </p:nvSpPr>
        <p:spPr>
          <a:xfrm>
            <a:off x="7092280" y="60212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图例</a:t>
            </a:r>
            <a:endParaRPr lang="en-US" altLang="zh-CN" smtClean="0"/>
          </a:p>
          <a:p>
            <a:r>
              <a:rPr lang="zh-CN" altLang="en-US" smtClean="0"/>
              <a:t>说明</a:t>
            </a:r>
            <a:endParaRPr lang="zh-CN" altLang="en-US"/>
          </a:p>
        </p:txBody>
      </p:sp>
      <p:grpSp>
        <p:nvGrpSpPr>
          <p:cNvPr id="2" name="组合 272"/>
          <p:cNvGrpSpPr/>
          <p:nvPr/>
        </p:nvGrpSpPr>
        <p:grpSpPr>
          <a:xfrm>
            <a:off x="35496" y="908720"/>
            <a:ext cx="864096" cy="4464496"/>
            <a:chOff x="179512" y="548680"/>
            <a:chExt cx="864096" cy="4464496"/>
          </a:xfrm>
        </p:grpSpPr>
        <p:sp>
          <p:nvSpPr>
            <p:cNvPr id="271" name="矩形 270"/>
            <p:cNvSpPr/>
            <p:nvPr/>
          </p:nvSpPr>
          <p:spPr>
            <a:xfrm>
              <a:off x="179512" y="548680"/>
              <a:ext cx="864096" cy="4464496"/>
            </a:xfrm>
            <a:prstGeom prst="rect">
              <a:avLst/>
            </a:prstGeom>
            <a:solidFill>
              <a:srgbClr val="FFFF00">
                <a:alpha val="17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1600" smtClean="0"/>
                <a:t>离线开发工具</a:t>
              </a:r>
              <a:endParaRPr lang="zh-CN" altLang="en-US" sz="160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251520" y="2204864"/>
              <a:ext cx="72008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报表设计器</a:t>
              </a:r>
              <a:endParaRPr lang="zh-CN" altLang="en-US" sz="12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15516" y="3284984"/>
              <a:ext cx="72008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OLAP</a:t>
              </a:r>
              <a:r>
                <a:rPr lang="zh-CN" altLang="en-US" sz="1200" smtClean="0"/>
                <a:t>设计器</a:t>
              </a:r>
              <a:endParaRPr lang="zh-CN" altLang="en-US" sz="12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15516" y="4365104"/>
              <a:ext cx="72008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即席查询设计器</a:t>
              </a:r>
              <a:endParaRPr lang="zh-CN" altLang="en-US" sz="12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251520" y="1196752"/>
              <a:ext cx="72008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任务开发工具</a:t>
              </a:r>
              <a:r>
                <a:rPr lang="zh-CN" altLang="en-US" sz="1000" smtClean="0"/>
                <a:t>（</a:t>
              </a:r>
              <a:r>
                <a:rPr lang="en-US" altLang="zh-CN" sz="1000" smtClean="0"/>
                <a:t>BI IDE)</a:t>
              </a:r>
              <a:endParaRPr lang="zh-CN" altLang="en-US" sz="1000"/>
            </a:p>
          </p:txBody>
        </p:sp>
      </p:grpSp>
      <p:cxnSp>
        <p:nvCxnSpPr>
          <p:cNvPr id="92" name="直接连接符 91"/>
          <p:cNvCxnSpPr/>
          <p:nvPr/>
        </p:nvCxnSpPr>
        <p:spPr>
          <a:xfrm flipV="1">
            <a:off x="4067944" y="5733256"/>
            <a:ext cx="0" cy="28803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4572000" y="5157192"/>
            <a:ext cx="0" cy="36004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 rot="10800000" flipH="1">
            <a:off x="5436096" y="5157192"/>
            <a:ext cx="144016" cy="792088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95936" y="58052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配置更新</a:t>
            </a:r>
            <a:endParaRPr lang="zh-CN" altLang="en-US" sz="1100"/>
          </a:p>
        </p:txBody>
      </p:sp>
      <p:sp>
        <p:nvSpPr>
          <p:cNvPr id="103" name="TextBox 102"/>
          <p:cNvSpPr txBox="1"/>
          <p:nvPr/>
        </p:nvSpPr>
        <p:spPr>
          <a:xfrm>
            <a:off x="4572000" y="5229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配置更新</a:t>
            </a:r>
            <a:endParaRPr lang="zh-CN" altLang="en-US" sz="1100"/>
          </a:p>
        </p:txBody>
      </p:sp>
      <p:sp>
        <p:nvSpPr>
          <p:cNvPr id="108" name="矩形 107"/>
          <p:cNvSpPr/>
          <p:nvPr/>
        </p:nvSpPr>
        <p:spPr>
          <a:xfrm>
            <a:off x="7308304" y="4968552"/>
            <a:ext cx="576064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堡垒机</a:t>
            </a:r>
            <a:endParaRPr lang="en-US" altLang="zh-CN" sz="1000" smtClean="0"/>
          </a:p>
        </p:txBody>
      </p:sp>
      <p:sp>
        <p:nvSpPr>
          <p:cNvPr id="109" name="矩形 108"/>
          <p:cNvSpPr/>
          <p:nvPr/>
        </p:nvSpPr>
        <p:spPr>
          <a:xfrm>
            <a:off x="7308304" y="5400600"/>
            <a:ext cx="576064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跳板机</a:t>
            </a:r>
            <a:endParaRPr lang="en-US" altLang="zh-CN" sz="1000" smtClean="0"/>
          </a:p>
        </p:txBody>
      </p:sp>
      <p:sp>
        <p:nvSpPr>
          <p:cNvPr id="111" name="矩形 110"/>
          <p:cNvSpPr/>
          <p:nvPr/>
        </p:nvSpPr>
        <p:spPr>
          <a:xfrm>
            <a:off x="4572000" y="1268760"/>
            <a:ext cx="648072" cy="360040"/>
          </a:xfrm>
          <a:prstGeom prst="rect">
            <a:avLst/>
          </a:prstGeom>
          <a:solidFill>
            <a:srgbClr val="CC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数据应用测试</a:t>
            </a:r>
          </a:p>
        </p:txBody>
      </p:sp>
      <p:cxnSp>
        <p:nvCxnSpPr>
          <p:cNvPr id="117" name="直接箭头连接符 116"/>
          <p:cNvCxnSpPr/>
          <p:nvPr/>
        </p:nvCxnSpPr>
        <p:spPr>
          <a:xfrm flipH="1">
            <a:off x="1403648" y="12687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7956376" y="5085184"/>
            <a:ext cx="1008112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600261" y="4581128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开发接入</a:t>
            </a:r>
            <a:endParaRPr lang="zh-CN" altLang="en-US" sz="1400"/>
          </a:p>
        </p:txBody>
      </p:sp>
      <p:cxnSp>
        <p:nvCxnSpPr>
          <p:cNvPr id="135" name="直接箭头连接符 134"/>
          <p:cNvCxnSpPr/>
          <p:nvPr/>
        </p:nvCxnSpPr>
        <p:spPr>
          <a:xfrm flipH="1">
            <a:off x="6372200" y="3861048"/>
            <a:ext cx="2160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6372200" y="4653136"/>
            <a:ext cx="2160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6588224" y="1340768"/>
            <a:ext cx="0" cy="3312368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732240" y="2348880"/>
            <a:ext cx="0" cy="3960440"/>
          </a:xfrm>
          <a:prstGeom prst="line">
            <a:avLst/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7020272" y="2420888"/>
            <a:ext cx="0" cy="4032448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6876256" y="1484784"/>
            <a:ext cx="0" cy="3600400"/>
          </a:xfrm>
          <a:prstGeom prst="line">
            <a:avLst/>
          </a:prstGeom>
          <a:ln w="1905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H="1">
            <a:off x="7020272" y="3284984"/>
            <a:ext cx="288032" cy="0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6300192" y="1484784"/>
            <a:ext cx="576064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6372200" y="2276872"/>
            <a:ext cx="504056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6372200" y="3933056"/>
            <a:ext cx="504056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>
            <a:off x="6372200" y="5085184"/>
            <a:ext cx="864096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H="1">
            <a:off x="6372200" y="2420888"/>
            <a:ext cx="648072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>
            <a:off x="6372200" y="4221088"/>
            <a:ext cx="648072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H="1">
            <a:off x="6372200" y="4941168"/>
            <a:ext cx="648072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372200" y="2348880"/>
            <a:ext cx="936104" cy="0"/>
          </a:xfrm>
          <a:prstGeom prst="straightConnector1">
            <a:avLst/>
          </a:prstGeom>
          <a:ln w="19050">
            <a:solidFill>
              <a:srgbClr val="3333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H="1">
            <a:off x="6516216" y="6309320"/>
            <a:ext cx="216024" cy="0"/>
          </a:xfrm>
          <a:prstGeom prst="straightConnector1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H="1">
            <a:off x="3851920" y="4797152"/>
            <a:ext cx="288032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 flipH="1">
            <a:off x="6372200" y="4077072"/>
            <a:ext cx="36004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左右箭头 243"/>
          <p:cNvSpPr/>
          <p:nvPr/>
        </p:nvSpPr>
        <p:spPr>
          <a:xfrm>
            <a:off x="1403648" y="2996952"/>
            <a:ext cx="360040" cy="216024"/>
          </a:xfrm>
          <a:prstGeom prst="leftRight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左右箭头 245"/>
          <p:cNvSpPr/>
          <p:nvPr/>
        </p:nvSpPr>
        <p:spPr>
          <a:xfrm>
            <a:off x="1403648" y="4869160"/>
            <a:ext cx="360040" cy="216024"/>
          </a:xfrm>
          <a:prstGeom prst="leftRight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5" name="直接箭头连接符 254"/>
          <p:cNvCxnSpPr/>
          <p:nvPr/>
        </p:nvCxnSpPr>
        <p:spPr>
          <a:xfrm flipH="1">
            <a:off x="1403648" y="22768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 flipH="1">
            <a:off x="1403648" y="47251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左箭头 256"/>
          <p:cNvSpPr/>
          <p:nvPr/>
        </p:nvSpPr>
        <p:spPr>
          <a:xfrm>
            <a:off x="1403648" y="1340768"/>
            <a:ext cx="360040" cy="216024"/>
          </a:xfrm>
          <a:prstGeom prst="left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4" name="直接箭头连接符 263"/>
          <p:cNvCxnSpPr>
            <a:endCxn id="142" idx="0"/>
          </p:cNvCxnSpPr>
          <p:nvPr/>
        </p:nvCxnSpPr>
        <p:spPr>
          <a:xfrm>
            <a:off x="5868144" y="162880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7956376" y="42930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116616" y="2636912"/>
            <a:ext cx="0" cy="352839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600261" y="3789040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外网访问</a:t>
            </a:r>
            <a:endParaRPr lang="zh-CN" altLang="en-US" sz="1400"/>
          </a:p>
        </p:txBody>
      </p:sp>
      <p:cxnSp>
        <p:nvCxnSpPr>
          <p:cNvPr id="148" name="直接连接符 147"/>
          <p:cNvCxnSpPr/>
          <p:nvPr/>
        </p:nvCxnSpPr>
        <p:spPr>
          <a:xfrm>
            <a:off x="4932040" y="764704"/>
            <a:ext cx="3456384" cy="0"/>
          </a:xfrm>
          <a:prstGeom prst="line">
            <a:avLst/>
          </a:prstGeom>
          <a:ln w="19050">
            <a:solidFill>
              <a:srgbClr val="3333FF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8388424" y="764704"/>
            <a:ext cx="0" cy="432048"/>
          </a:xfrm>
          <a:prstGeom prst="line">
            <a:avLst/>
          </a:prstGeom>
          <a:ln w="1905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876256" y="5486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同一实体</a:t>
            </a:r>
            <a:endParaRPr lang="zh-CN" altLang="en-US" sz="1100"/>
          </a:p>
        </p:txBody>
      </p:sp>
      <p:cxnSp>
        <p:nvCxnSpPr>
          <p:cNvPr id="156" name="直接连接符 155"/>
          <p:cNvCxnSpPr/>
          <p:nvPr/>
        </p:nvCxnSpPr>
        <p:spPr>
          <a:xfrm>
            <a:off x="7956376" y="4077072"/>
            <a:ext cx="43204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189" idx="2"/>
          </p:cNvCxnSpPr>
          <p:nvPr/>
        </p:nvCxnSpPr>
        <p:spPr>
          <a:xfrm flipV="1">
            <a:off x="8388424" y="35010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6372200" y="6453336"/>
            <a:ext cx="648072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138"/>
          <p:cNvSpPr/>
          <p:nvPr/>
        </p:nvSpPr>
        <p:spPr>
          <a:xfrm>
            <a:off x="323528" y="692696"/>
            <a:ext cx="7992888" cy="4464496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35" name="矩形 134"/>
          <p:cNvSpPr/>
          <p:nvPr/>
        </p:nvSpPr>
        <p:spPr>
          <a:xfrm>
            <a:off x="467544" y="2060848"/>
            <a:ext cx="504056" cy="295232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1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MFS</a:t>
            </a:r>
            <a:r>
              <a:rPr lang="zh-CN" altLang="en-US" sz="1200" smtClean="0">
                <a:solidFill>
                  <a:prstClr val="black"/>
                </a:solidFill>
              </a:rPr>
              <a:t>文件系统</a:t>
            </a:r>
            <a:endParaRPr lang="en-US" altLang="zh-CN" sz="120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/</a:t>
            </a:r>
          </a:p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华为</a:t>
            </a:r>
            <a:r>
              <a:rPr lang="en-US" altLang="zh-CN" sz="1200" smtClean="0">
                <a:solidFill>
                  <a:prstClr val="black"/>
                </a:solidFill>
              </a:rPr>
              <a:t>S3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0" y="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E2E</a:t>
            </a:r>
            <a:r>
              <a:rPr lang="zh-CN" altLang="en-US" sz="2400" b="1" smtClean="0">
                <a:solidFill>
                  <a:srgbClr val="C00000"/>
                </a:solidFill>
              </a:rPr>
              <a:t>业务开发场景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4139952" y="116632"/>
            <a:ext cx="726481" cy="650885"/>
            <a:chOff x="4102392" y="476672"/>
            <a:chExt cx="915929" cy="1042263"/>
          </a:xfrm>
        </p:grpSpPr>
        <p:pic>
          <p:nvPicPr>
            <p:cNvPr id="5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3172" y="476672"/>
              <a:ext cx="635500" cy="705181"/>
            </a:xfrm>
            <a:prstGeom prst="rect">
              <a:avLst/>
            </a:prstGeom>
            <a:noFill/>
          </p:spPr>
        </p:pic>
        <p:sp>
          <p:nvSpPr>
            <p:cNvPr id="54" name="TextBox 41"/>
            <p:cNvSpPr txBox="1"/>
            <p:nvPr/>
          </p:nvSpPr>
          <p:spPr>
            <a:xfrm>
              <a:off x="4102392" y="1124661"/>
              <a:ext cx="915929" cy="39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solidFill>
                    <a:prstClr val="black"/>
                  </a:solidFill>
                </a:rPr>
                <a:t> 最终用户</a:t>
              </a:r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195736" y="5403413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移动终端</a:t>
            </a:r>
          </a:p>
        </p:txBody>
      </p:sp>
      <p:sp>
        <p:nvSpPr>
          <p:cNvPr id="24" name="矩形 23"/>
          <p:cNvSpPr/>
          <p:nvPr/>
        </p:nvSpPr>
        <p:spPr>
          <a:xfrm>
            <a:off x="1691680" y="4509120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信息收集服务 </a:t>
            </a:r>
            <a:r>
              <a:rPr lang="en-US" altLang="zh-CN" sz="1200" smtClean="0">
                <a:solidFill>
                  <a:prstClr val="black"/>
                </a:solidFill>
              </a:rPr>
              <a:t>(</a:t>
            </a:r>
            <a:r>
              <a:rPr lang="zh-CN" altLang="en-US" sz="1200" smtClean="0">
                <a:solidFill>
                  <a:prstClr val="black"/>
                </a:solidFill>
              </a:rPr>
              <a:t>自研</a:t>
            </a:r>
            <a:r>
              <a:rPr lang="en-US" altLang="zh-CN" sz="1200" smtClean="0">
                <a:solidFill>
                  <a:prstClr val="black"/>
                </a:solidFill>
              </a:rPr>
              <a:t>/Piwik</a:t>
            </a:r>
            <a:r>
              <a:rPr lang="zh-CN" altLang="en-US" sz="1200" smtClean="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203848" y="5403413"/>
            <a:ext cx="9361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浏览器</a:t>
            </a:r>
          </a:p>
        </p:txBody>
      </p:sp>
      <p:sp>
        <p:nvSpPr>
          <p:cNvPr id="26" name="矩形 25"/>
          <p:cNvSpPr/>
          <p:nvPr/>
        </p:nvSpPr>
        <p:spPr>
          <a:xfrm>
            <a:off x="4788024" y="5373216"/>
            <a:ext cx="100811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业务服务器</a:t>
            </a:r>
          </a:p>
        </p:txBody>
      </p:sp>
      <p:sp>
        <p:nvSpPr>
          <p:cNvPr id="29" name="矩形 28"/>
          <p:cNvSpPr/>
          <p:nvPr/>
        </p:nvSpPr>
        <p:spPr>
          <a:xfrm>
            <a:off x="1691680" y="2780928"/>
            <a:ext cx="4032448" cy="43204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数据处理环境（数据仓库 </a:t>
            </a:r>
            <a:r>
              <a:rPr lang="en-US" altLang="zh-CN" sz="1200" smtClean="0">
                <a:solidFill>
                  <a:prstClr val="black"/>
                </a:solidFill>
              </a:rPr>
              <a:t>Hadoop/MySQL/HBase</a:t>
            </a:r>
            <a:r>
              <a:rPr lang="zh-CN" altLang="en-US" sz="1200" smtClean="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691680" y="3501008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数据通道（导入）</a:t>
            </a:r>
          </a:p>
        </p:txBody>
      </p:sp>
      <p:sp>
        <p:nvSpPr>
          <p:cNvPr id="31" name="矩形 30"/>
          <p:cNvSpPr/>
          <p:nvPr/>
        </p:nvSpPr>
        <p:spPr>
          <a:xfrm>
            <a:off x="539552" y="764704"/>
            <a:ext cx="453650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报表服务</a:t>
            </a:r>
            <a:r>
              <a:rPr lang="en-US" altLang="zh-CN" sz="1200" smtClean="0">
                <a:solidFill>
                  <a:prstClr val="black"/>
                </a:solidFill>
              </a:rPr>
              <a:t>(FR)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88224" y="3140968"/>
            <a:ext cx="576064" cy="151216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任务调度服务</a:t>
            </a:r>
            <a:r>
              <a:rPr lang="en-US" altLang="zh-CN" sz="1200" smtClean="0">
                <a:solidFill>
                  <a:prstClr val="black"/>
                </a:solidFill>
              </a:rPr>
              <a:t>(TCC)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8224" y="1772816"/>
            <a:ext cx="576064" cy="115212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任务部署工具</a:t>
            </a:r>
            <a:endParaRPr lang="en-US" altLang="zh-CN" sz="120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800" smtClean="0">
                <a:solidFill>
                  <a:prstClr val="black"/>
                </a:solidFill>
              </a:rPr>
              <a:t>(</a:t>
            </a:r>
            <a:r>
              <a:rPr lang="zh-CN" altLang="en-US" sz="800" smtClean="0">
                <a:solidFill>
                  <a:prstClr val="black"/>
                </a:solidFill>
              </a:rPr>
              <a:t>待实现）</a:t>
            </a:r>
          </a:p>
        </p:txBody>
      </p:sp>
      <p:sp>
        <p:nvSpPr>
          <p:cNvPr id="38" name="矩形 37"/>
          <p:cNvSpPr/>
          <p:nvPr/>
        </p:nvSpPr>
        <p:spPr>
          <a:xfrm>
            <a:off x="7740352" y="1844824"/>
            <a:ext cx="504056" cy="122413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900" smtClean="0">
                <a:solidFill>
                  <a:prstClr val="black"/>
                </a:solidFill>
              </a:rPr>
              <a:t>任务开发工具</a:t>
            </a:r>
            <a:r>
              <a:rPr lang="en-US" altLang="zh-CN" sz="900" smtClean="0">
                <a:solidFill>
                  <a:prstClr val="black"/>
                </a:solidFill>
              </a:rPr>
              <a:t>(Talend)</a:t>
            </a:r>
            <a:endParaRPr lang="zh-CN" altLang="en-US" sz="900" smtClean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7744" y="5403413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业务客户端</a:t>
            </a:r>
            <a:r>
              <a:rPr lang="en-US" altLang="zh-CN" sz="1000" smtClean="0">
                <a:solidFill>
                  <a:prstClr val="black"/>
                </a:solidFill>
              </a:rPr>
              <a:t>(SDK)</a:t>
            </a:r>
            <a:endParaRPr lang="zh-CN" altLang="en-US" sz="1000" smtClean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88224" y="764704"/>
            <a:ext cx="648072" cy="720080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报表设计器</a:t>
            </a:r>
          </a:p>
        </p:txBody>
      </p:sp>
      <p:sp>
        <p:nvSpPr>
          <p:cNvPr id="43" name="矩形 42"/>
          <p:cNvSpPr/>
          <p:nvPr/>
        </p:nvSpPr>
        <p:spPr>
          <a:xfrm>
            <a:off x="3347864" y="5403413"/>
            <a:ext cx="720080" cy="288032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信息收集脚本</a:t>
            </a:r>
          </a:p>
        </p:txBody>
      </p:sp>
      <p:sp>
        <p:nvSpPr>
          <p:cNvPr id="44" name="矩形 43"/>
          <p:cNvSpPr/>
          <p:nvPr/>
        </p:nvSpPr>
        <p:spPr>
          <a:xfrm>
            <a:off x="4932040" y="5445224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2411760" y="3501008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49" name="矩形 48"/>
          <p:cNvSpPr/>
          <p:nvPr/>
        </p:nvSpPr>
        <p:spPr>
          <a:xfrm>
            <a:off x="1835696" y="764704"/>
            <a:ext cx="1944216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报表应用</a:t>
            </a:r>
          </a:p>
        </p:txBody>
      </p:sp>
      <p:sp>
        <p:nvSpPr>
          <p:cNvPr id="52" name="矩形 51"/>
          <p:cNvSpPr/>
          <p:nvPr/>
        </p:nvSpPr>
        <p:spPr>
          <a:xfrm>
            <a:off x="6588224" y="4293096"/>
            <a:ext cx="576064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任务调度信息</a:t>
            </a:r>
          </a:p>
        </p:txBody>
      </p:sp>
      <p:cxnSp>
        <p:nvCxnSpPr>
          <p:cNvPr id="75" name="直接箭头连接符 74"/>
          <p:cNvCxnSpPr>
            <a:stCxn id="41" idx="0"/>
          </p:cNvCxnSpPr>
          <p:nvPr/>
        </p:nvCxnSpPr>
        <p:spPr>
          <a:xfrm flipV="1">
            <a:off x="2627784" y="4941168"/>
            <a:ext cx="0" cy="4622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491880" y="4941168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下箭头 79"/>
          <p:cNvSpPr/>
          <p:nvPr/>
        </p:nvSpPr>
        <p:spPr>
          <a:xfrm rot="10800000">
            <a:off x="5220072" y="4581128"/>
            <a:ext cx="144016" cy="79208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84" name="下箭头 83"/>
          <p:cNvSpPr/>
          <p:nvPr/>
        </p:nvSpPr>
        <p:spPr>
          <a:xfrm rot="10800000">
            <a:off x="3635896" y="1340768"/>
            <a:ext cx="144016" cy="13681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4288" y="19888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经</a:t>
            </a:r>
            <a:r>
              <a:rPr lang="en-US" altLang="zh-CN" sz="1000" smtClean="0">
                <a:solidFill>
                  <a:prstClr val="black"/>
                </a:solidFill>
              </a:rPr>
              <a:t>SVN</a:t>
            </a:r>
            <a:r>
              <a:rPr lang="zh-CN" altLang="en-US" sz="1000" smtClean="0">
                <a:solidFill>
                  <a:prstClr val="black"/>
                </a:solidFill>
              </a:rPr>
              <a:t>发布到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40352" y="2564904"/>
            <a:ext cx="504056" cy="43204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prstClr val="black"/>
                </a:solidFill>
              </a:rPr>
              <a:t>数据任务（开发态）</a:t>
            </a:r>
          </a:p>
        </p:txBody>
      </p:sp>
      <p:sp>
        <p:nvSpPr>
          <p:cNvPr id="90" name="矩形 89"/>
          <p:cNvSpPr/>
          <p:nvPr/>
        </p:nvSpPr>
        <p:spPr>
          <a:xfrm>
            <a:off x="6588224" y="764704"/>
            <a:ext cx="648072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报表应用</a:t>
            </a:r>
            <a:r>
              <a:rPr lang="en-US" altLang="zh-CN" sz="800" smtClean="0">
                <a:solidFill>
                  <a:prstClr val="black"/>
                </a:solidFill>
              </a:rPr>
              <a:t>(</a:t>
            </a:r>
            <a:r>
              <a:rPr lang="zh-CN" altLang="en-US" sz="800" smtClean="0">
                <a:solidFill>
                  <a:prstClr val="black"/>
                </a:solidFill>
              </a:rPr>
              <a:t>开发态）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64088" y="836712"/>
            <a:ext cx="676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发布到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04048" y="48691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(SCP/FTP)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95736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(HTTP)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pic>
        <p:nvPicPr>
          <p:cNvPr id="1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520" y="5517232"/>
            <a:ext cx="720080" cy="720080"/>
          </a:xfrm>
          <a:prstGeom prst="rect">
            <a:avLst/>
          </a:prstGeom>
          <a:noFill/>
        </p:spPr>
      </p:pic>
      <p:cxnSp>
        <p:nvCxnSpPr>
          <p:cNvPr id="121" name="直接箭头连接符 120"/>
          <p:cNvCxnSpPr/>
          <p:nvPr/>
        </p:nvCxnSpPr>
        <p:spPr>
          <a:xfrm flipV="1">
            <a:off x="4427984" y="4581128"/>
            <a:ext cx="937" cy="17281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8424" y="692696"/>
            <a:ext cx="648072" cy="576064"/>
          </a:xfrm>
          <a:prstGeom prst="rect">
            <a:avLst/>
          </a:prstGeom>
          <a:noFill/>
        </p:spPr>
      </p:pic>
      <p:pic>
        <p:nvPicPr>
          <p:cNvPr id="1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36296" y="5085184"/>
            <a:ext cx="897757" cy="720080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7092280" y="573325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后台数据开发人员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189893" y="11967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（前台）报表</a:t>
            </a:r>
            <a:endParaRPr lang="en-US" altLang="zh-CN" sz="1000" smtClean="0">
              <a:solidFill>
                <a:prstClr val="black"/>
              </a:solidFill>
            </a:endParaRPr>
          </a:p>
          <a:p>
            <a:r>
              <a:rPr lang="en-US" altLang="zh-CN" sz="1000" smtClean="0">
                <a:solidFill>
                  <a:prstClr val="black"/>
                </a:solidFill>
              </a:rPr>
              <a:t>      </a:t>
            </a:r>
            <a:r>
              <a:rPr lang="zh-CN" altLang="en-US" sz="1000" smtClean="0">
                <a:solidFill>
                  <a:prstClr val="black"/>
                </a:solidFill>
              </a:rPr>
              <a:t>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9512" y="6237312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业务开发人员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51720" y="609329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下载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下载网页收集信息脚本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971600" y="6309320"/>
            <a:ext cx="345638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43608" y="530120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将应用提供给用户，利用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  <a:r>
              <a:rPr lang="zh-CN" altLang="en-US" sz="1000" smtClean="0">
                <a:solidFill>
                  <a:prstClr val="black"/>
                </a:solidFill>
              </a:rPr>
              <a:t>或脚本收集用户信息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596336" y="3212976"/>
            <a:ext cx="131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开发数据处理任务</a:t>
            </a:r>
            <a:endParaRPr lang="en-US" altLang="zh-CN" sz="100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将任务上载到</a:t>
            </a:r>
            <a:r>
              <a:rPr lang="en-US" altLang="zh-CN" sz="1000" smtClean="0">
                <a:solidFill>
                  <a:prstClr val="black"/>
                </a:solidFill>
              </a:rPr>
              <a:t>SVN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123728" y="5373216"/>
            <a:ext cx="2088232" cy="648072"/>
          </a:xfrm>
          <a:prstGeom prst="rect">
            <a:avLst/>
          </a:prstGeom>
          <a:noFill/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153" name="直接箭头连接符 152"/>
          <p:cNvCxnSpPr>
            <a:stCxn id="127" idx="1"/>
          </p:cNvCxnSpPr>
          <p:nvPr/>
        </p:nvCxnSpPr>
        <p:spPr>
          <a:xfrm flipH="1">
            <a:off x="6876256" y="544522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300192" y="47971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制定执行计划，驱动数据任务执行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 flipV="1">
            <a:off x="3275856" y="332656"/>
            <a:ext cx="1080116" cy="41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275856" y="33265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查看报表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H="1">
            <a:off x="7236296" y="1052736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52320" y="69269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开发报表</a:t>
            </a:r>
            <a:endParaRPr lang="en-US" altLang="zh-CN" sz="100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发布报表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H="1">
            <a:off x="7164288" y="2564904"/>
            <a:ext cx="360040" cy="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840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(HTTP)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691680" y="1988840"/>
            <a:ext cx="1584176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业务网关</a:t>
            </a:r>
          </a:p>
        </p:txBody>
      </p:sp>
      <p:sp>
        <p:nvSpPr>
          <p:cNvPr id="122" name="矩形 121"/>
          <p:cNvSpPr/>
          <p:nvPr/>
        </p:nvSpPr>
        <p:spPr>
          <a:xfrm>
            <a:off x="2195736" y="198884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32" name="矩形 131"/>
          <p:cNvSpPr/>
          <p:nvPr/>
        </p:nvSpPr>
        <p:spPr>
          <a:xfrm>
            <a:off x="4283968" y="4077072"/>
            <a:ext cx="144016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文件服务器</a:t>
            </a:r>
          </a:p>
        </p:txBody>
      </p:sp>
      <p:sp>
        <p:nvSpPr>
          <p:cNvPr id="136" name="矩形 135"/>
          <p:cNvSpPr/>
          <p:nvPr/>
        </p:nvSpPr>
        <p:spPr>
          <a:xfrm>
            <a:off x="4427984" y="1772816"/>
            <a:ext cx="1296144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数据通道（导出）</a:t>
            </a:r>
          </a:p>
        </p:txBody>
      </p:sp>
      <p:sp>
        <p:nvSpPr>
          <p:cNvPr id="138" name="矩形 137"/>
          <p:cNvSpPr/>
          <p:nvPr/>
        </p:nvSpPr>
        <p:spPr>
          <a:xfrm>
            <a:off x="4716016" y="1772816"/>
            <a:ext cx="720080" cy="25202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45" name="矩形 144"/>
          <p:cNvSpPr/>
          <p:nvPr/>
        </p:nvSpPr>
        <p:spPr>
          <a:xfrm>
            <a:off x="2339752" y="450912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47" name="下箭头 146"/>
          <p:cNvSpPr/>
          <p:nvPr/>
        </p:nvSpPr>
        <p:spPr>
          <a:xfrm rot="16200000" flipV="1">
            <a:off x="2555776" y="2780928"/>
            <a:ext cx="144016" cy="31683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0" name="下箭头 149"/>
          <p:cNvSpPr/>
          <p:nvPr/>
        </p:nvSpPr>
        <p:spPr>
          <a:xfrm rot="16200000">
            <a:off x="2555776" y="2636912"/>
            <a:ext cx="144016" cy="316835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4" name="下箭头 153"/>
          <p:cNvSpPr/>
          <p:nvPr/>
        </p:nvSpPr>
        <p:spPr>
          <a:xfrm rot="16200000" flipH="1" flipV="1">
            <a:off x="1223628" y="2528900"/>
            <a:ext cx="144016" cy="64807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5" name="下箭头 154"/>
          <p:cNvSpPr/>
          <p:nvPr/>
        </p:nvSpPr>
        <p:spPr>
          <a:xfrm rot="16200000" flipH="1">
            <a:off x="1223628" y="2744924"/>
            <a:ext cx="144016" cy="64807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6" name="下箭头 155"/>
          <p:cNvSpPr/>
          <p:nvPr/>
        </p:nvSpPr>
        <p:spPr>
          <a:xfrm rot="10800000" flipV="1">
            <a:off x="683568" y="1340768"/>
            <a:ext cx="144016" cy="720080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prstClr val="black"/>
              </a:solidFill>
            </a:endParaRPr>
          </a:p>
        </p:txBody>
      </p:sp>
      <p:sp>
        <p:nvSpPr>
          <p:cNvPr id="159" name="下箭头 158"/>
          <p:cNvSpPr/>
          <p:nvPr/>
        </p:nvSpPr>
        <p:spPr>
          <a:xfrm rot="10800000" flipV="1">
            <a:off x="4572000" y="4653136"/>
            <a:ext cx="144016" cy="1656184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61" name="下箭头 160"/>
          <p:cNvSpPr/>
          <p:nvPr/>
        </p:nvSpPr>
        <p:spPr>
          <a:xfrm rot="16200000" flipH="1" flipV="1">
            <a:off x="1259632" y="4581128"/>
            <a:ext cx="144016" cy="57606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084168" y="1988840"/>
            <a:ext cx="0" cy="352839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>
            <a:off x="5724128" y="1988840"/>
            <a:ext cx="36004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H="1">
            <a:off x="3275856" y="2348880"/>
            <a:ext cx="331236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H="1">
            <a:off x="3851920" y="364502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3851920" y="472514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5796136" y="5517232"/>
            <a:ext cx="288032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372200" y="2132856"/>
            <a:ext cx="0" cy="360040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5724128" y="2132856"/>
            <a:ext cx="648072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3275856" y="2492896"/>
            <a:ext cx="3096344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H="1">
            <a:off x="3851920" y="3789040"/>
            <a:ext cx="2736304" cy="0"/>
          </a:xfrm>
          <a:prstGeom prst="line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H="1">
            <a:off x="3851920" y="4869160"/>
            <a:ext cx="2520280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 flipH="1">
            <a:off x="7164288" y="2348880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5076056" y="1052736"/>
            <a:ext cx="144016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8100392" y="3068960"/>
            <a:ext cx="1" cy="2232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236296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部署任务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251" name="直接箭头连接符 250"/>
          <p:cNvCxnSpPr/>
          <p:nvPr/>
        </p:nvCxnSpPr>
        <p:spPr>
          <a:xfrm>
            <a:off x="899592" y="566124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33" idx="2"/>
          </p:cNvCxnSpPr>
          <p:nvPr/>
        </p:nvCxnSpPr>
        <p:spPr>
          <a:xfrm flipV="1">
            <a:off x="6876256" y="4653136"/>
            <a:ext cx="0" cy="7920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39952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数据开放</a:t>
            </a:r>
            <a:endParaRPr lang="zh-CN" altLang="en-US"/>
          </a:p>
        </p:txBody>
      </p:sp>
      <p:cxnSp>
        <p:nvCxnSpPr>
          <p:cNvPr id="102" name="直接箭头连接符 101"/>
          <p:cNvCxnSpPr>
            <a:stCxn id="157" idx="3"/>
          </p:cNvCxnSpPr>
          <p:nvPr/>
        </p:nvCxnSpPr>
        <p:spPr>
          <a:xfrm flipV="1">
            <a:off x="7524328" y="2564904"/>
            <a:ext cx="0" cy="24323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275856" y="332656"/>
            <a:ext cx="1" cy="432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13407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前台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0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后台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2" name="下箭头 141"/>
          <p:cNvSpPr/>
          <p:nvPr/>
        </p:nvSpPr>
        <p:spPr>
          <a:xfrm rot="16200000" flipH="1">
            <a:off x="3239852" y="1808820"/>
            <a:ext cx="144016" cy="22322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27584" y="764704"/>
            <a:ext cx="72008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数据应用</a:t>
            </a:r>
          </a:p>
        </p:txBody>
      </p:sp>
      <p:cxnSp>
        <p:nvCxnSpPr>
          <p:cNvPr id="164" name="直接连接符 163"/>
          <p:cNvCxnSpPr>
            <a:stCxn id="145" idx="1"/>
          </p:cNvCxnSpPr>
          <p:nvPr/>
        </p:nvCxnSpPr>
        <p:spPr>
          <a:xfrm flipH="1">
            <a:off x="1331640" y="4653136"/>
            <a:ext cx="1008112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1331640" y="4653136"/>
            <a:ext cx="0" cy="21602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259632" y="44371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cxnSp>
        <p:nvCxnSpPr>
          <p:cNvPr id="174" name="直接连接符 173"/>
          <p:cNvCxnSpPr/>
          <p:nvPr/>
        </p:nvCxnSpPr>
        <p:spPr>
          <a:xfrm>
            <a:off x="5580112" y="5229200"/>
            <a:ext cx="0" cy="216024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5292080" y="5229200"/>
            <a:ext cx="288032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259632" y="3645024"/>
            <a:ext cx="1224136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V="1">
            <a:off x="1259632" y="3140968"/>
            <a:ext cx="0" cy="504056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2843808" y="2276872"/>
            <a:ext cx="0" cy="57606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1331640" y="1844824"/>
            <a:ext cx="3384376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331640" y="1844824"/>
            <a:ext cx="0" cy="93610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3707904" y="1988840"/>
            <a:ext cx="1008112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187624" y="1052736"/>
            <a:ext cx="0" cy="432048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H="1">
            <a:off x="755576" y="1484784"/>
            <a:ext cx="432048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187624" y="3429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08" name="TextBox 207"/>
          <p:cNvSpPr txBox="1"/>
          <p:nvPr/>
        </p:nvSpPr>
        <p:spPr>
          <a:xfrm>
            <a:off x="1259632" y="18448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1" name="TextBox 210"/>
          <p:cNvSpPr txBox="1"/>
          <p:nvPr/>
        </p:nvSpPr>
        <p:spPr>
          <a:xfrm>
            <a:off x="1115616" y="13407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2" name="TextBox 211"/>
          <p:cNvSpPr txBox="1"/>
          <p:nvPr/>
        </p:nvSpPr>
        <p:spPr>
          <a:xfrm>
            <a:off x="3851920" y="19888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3" name="TextBox 212"/>
          <p:cNvSpPr txBox="1"/>
          <p:nvPr/>
        </p:nvSpPr>
        <p:spPr>
          <a:xfrm>
            <a:off x="2843808" y="25649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7" name="TextBox 216"/>
          <p:cNvSpPr txBox="1"/>
          <p:nvPr/>
        </p:nvSpPr>
        <p:spPr>
          <a:xfrm>
            <a:off x="5508104" y="51571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cxnSp>
        <p:nvCxnSpPr>
          <p:cNvPr id="220" name="直接连接符 219"/>
          <p:cNvCxnSpPr/>
          <p:nvPr/>
        </p:nvCxnSpPr>
        <p:spPr>
          <a:xfrm>
            <a:off x="5796136" y="5733256"/>
            <a:ext cx="576064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1331640" y="6021288"/>
            <a:ext cx="301686" cy="369332"/>
            <a:chOff x="7160021" y="453153"/>
            <a:chExt cx="301686" cy="369332"/>
          </a:xfrm>
        </p:grpSpPr>
        <p:sp>
          <p:nvSpPr>
            <p:cNvPr id="114" name="十二边形 113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1</a:t>
              </a:r>
              <a:endParaRPr lang="zh-CN" altLang="en-US" b="1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55576" y="5301208"/>
            <a:ext cx="301686" cy="369332"/>
            <a:chOff x="7160021" y="453153"/>
            <a:chExt cx="301686" cy="369332"/>
          </a:xfrm>
        </p:grpSpPr>
        <p:sp>
          <p:nvSpPr>
            <p:cNvPr id="130" name="十二边形 129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2</a:t>
              </a:r>
              <a:endParaRPr lang="zh-CN" altLang="en-US" b="1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8028384" y="4653136"/>
            <a:ext cx="301686" cy="369332"/>
            <a:chOff x="7160021" y="453153"/>
            <a:chExt cx="301686" cy="369332"/>
          </a:xfrm>
        </p:grpSpPr>
        <p:sp>
          <p:nvSpPr>
            <p:cNvPr id="143" name="十二边形 142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3</a:t>
              </a:r>
              <a:endParaRPr lang="zh-CN" altLang="en-US" b="1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740352" y="1052736"/>
            <a:ext cx="301686" cy="369332"/>
            <a:chOff x="7160021" y="453153"/>
            <a:chExt cx="301686" cy="369332"/>
          </a:xfrm>
        </p:grpSpPr>
        <p:sp>
          <p:nvSpPr>
            <p:cNvPr id="176" name="十二边形 175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3</a:t>
              </a:r>
              <a:endParaRPr lang="zh-CN" altLang="en-US" b="1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52320" y="4293096"/>
            <a:ext cx="301686" cy="369332"/>
            <a:chOff x="7160021" y="453153"/>
            <a:chExt cx="301686" cy="369332"/>
          </a:xfrm>
        </p:grpSpPr>
        <p:sp>
          <p:nvSpPr>
            <p:cNvPr id="179" name="十二边形 178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4</a:t>
              </a:r>
              <a:endParaRPr lang="zh-CN" altLang="en-US" b="1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660232" y="5229200"/>
            <a:ext cx="301686" cy="369332"/>
            <a:chOff x="7160021" y="453153"/>
            <a:chExt cx="301686" cy="369332"/>
          </a:xfrm>
        </p:grpSpPr>
        <p:sp>
          <p:nvSpPr>
            <p:cNvPr id="182" name="十二边形 181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5</a:t>
              </a:r>
              <a:endParaRPr lang="zh-CN" altLang="en-US" b="1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5796136" y="980728"/>
            <a:ext cx="301686" cy="369332"/>
            <a:chOff x="7160021" y="453153"/>
            <a:chExt cx="301686" cy="369332"/>
          </a:xfrm>
        </p:grpSpPr>
        <p:sp>
          <p:nvSpPr>
            <p:cNvPr id="187" name="十二边形 186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4</a:t>
              </a:r>
              <a:endParaRPr lang="zh-CN" altLang="en-US" b="1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6165304"/>
            <a:ext cx="2160240" cy="54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" name="TextBox 221"/>
          <p:cNvSpPr txBox="1"/>
          <p:nvPr/>
        </p:nvSpPr>
        <p:spPr>
          <a:xfrm>
            <a:off x="6228184" y="616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说明：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矩形 365"/>
          <p:cNvSpPr/>
          <p:nvPr/>
        </p:nvSpPr>
        <p:spPr>
          <a:xfrm>
            <a:off x="395536" y="528935"/>
            <a:ext cx="8568952" cy="542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79512" y="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 E2E</a:t>
            </a:r>
            <a:r>
              <a:rPr lang="zh-CN" altLang="en-US" sz="2400" b="1" smtClean="0">
                <a:solidFill>
                  <a:srgbClr val="C00000"/>
                </a:solidFill>
              </a:rPr>
              <a:t>数据处理流程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499992" y="6073551"/>
            <a:ext cx="16561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（业务）日志服务器</a:t>
            </a:r>
            <a:endParaRPr lang="zh-CN" altLang="en-US" sz="1200"/>
          </a:p>
        </p:txBody>
      </p:sp>
      <p:sp>
        <p:nvSpPr>
          <p:cNvPr id="101" name="矩形 100"/>
          <p:cNvSpPr/>
          <p:nvPr/>
        </p:nvSpPr>
        <p:spPr>
          <a:xfrm>
            <a:off x="539552" y="816967"/>
            <a:ext cx="648072" cy="4896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MFS </a:t>
            </a:r>
            <a:r>
              <a:rPr lang="zh-CN" altLang="en-US" sz="1100" smtClean="0"/>
              <a:t>文件系统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/ </a:t>
            </a:r>
          </a:p>
          <a:p>
            <a:pPr algn="ctr"/>
            <a:r>
              <a:rPr lang="zh-CN" altLang="en-US" sz="1100" smtClean="0"/>
              <a:t>华为</a:t>
            </a:r>
            <a:r>
              <a:rPr lang="en-US" altLang="zh-CN" sz="1100" smtClean="0"/>
              <a:t>S3</a:t>
            </a:r>
            <a:r>
              <a:rPr lang="zh-CN" altLang="en-US" sz="1100" smtClean="0"/>
              <a:t>存储系统</a:t>
            </a:r>
            <a:endParaRPr lang="zh-CN" altLang="en-US" sz="1100"/>
          </a:p>
        </p:txBody>
      </p:sp>
      <p:sp>
        <p:nvSpPr>
          <p:cNvPr id="104" name="矩形 103"/>
          <p:cNvSpPr/>
          <p:nvPr/>
        </p:nvSpPr>
        <p:spPr>
          <a:xfrm>
            <a:off x="2843808" y="4057327"/>
            <a:ext cx="1368152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数据通道（导入）</a:t>
            </a:r>
            <a:endParaRPr lang="zh-CN" altLang="en-US" sz="1200"/>
          </a:p>
        </p:txBody>
      </p:sp>
      <p:sp>
        <p:nvSpPr>
          <p:cNvPr id="105" name="矩形 104"/>
          <p:cNvSpPr/>
          <p:nvPr/>
        </p:nvSpPr>
        <p:spPr>
          <a:xfrm>
            <a:off x="2771800" y="3265239"/>
            <a:ext cx="367240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Hadoop</a:t>
            </a:r>
            <a:r>
              <a:rPr lang="zh-CN" altLang="en-US" sz="1200" smtClean="0"/>
              <a:t>集群</a:t>
            </a:r>
            <a:endParaRPr lang="zh-CN" altLang="en-US" sz="1200"/>
          </a:p>
        </p:txBody>
      </p:sp>
      <p:sp>
        <p:nvSpPr>
          <p:cNvPr id="106" name="矩形 105"/>
          <p:cNvSpPr/>
          <p:nvPr/>
        </p:nvSpPr>
        <p:spPr>
          <a:xfrm>
            <a:off x="3203848" y="960983"/>
            <a:ext cx="316835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</a:t>
            </a:r>
            <a:r>
              <a:rPr lang="en-US" altLang="zh-CN" sz="1200" smtClean="0"/>
              <a:t>/OLAP/</a:t>
            </a:r>
            <a:r>
              <a:rPr lang="zh-CN" altLang="en-US" sz="1200" smtClean="0"/>
              <a:t>开放系统</a:t>
            </a:r>
            <a:r>
              <a:rPr lang="en-US" altLang="zh-CN" sz="1200" smtClean="0"/>
              <a:t>/</a:t>
            </a:r>
            <a:r>
              <a:rPr lang="zh-CN" altLang="en-US" sz="1200" smtClean="0"/>
              <a:t>营销平台 等数据应用</a:t>
            </a:r>
            <a:endParaRPr lang="zh-CN" altLang="en-US" sz="1200"/>
          </a:p>
        </p:txBody>
      </p:sp>
      <p:sp>
        <p:nvSpPr>
          <p:cNvPr id="110" name="矩形 109"/>
          <p:cNvSpPr/>
          <p:nvPr/>
        </p:nvSpPr>
        <p:spPr>
          <a:xfrm>
            <a:off x="5004048" y="1825079"/>
            <a:ext cx="1368152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数据通道（导出）</a:t>
            </a:r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2843808" y="2257127"/>
            <a:ext cx="1440160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数据网关</a:t>
            </a:r>
            <a:endParaRPr lang="zh-CN" altLang="en-US" sz="1200"/>
          </a:p>
        </p:txBody>
      </p:sp>
      <p:sp>
        <p:nvSpPr>
          <p:cNvPr id="115" name="矩形 114"/>
          <p:cNvSpPr/>
          <p:nvPr/>
        </p:nvSpPr>
        <p:spPr>
          <a:xfrm>
            <a:off x="5436096" y="4849415"/>
            <a:ext cx="720080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文件服务器</a:t>
            </a:r>
            <a:endParaRPr lang="zh-CN" altLang="en-US" sz="1200"/>
          </a:p>
        </p:txBody>
      </p:sp>
      <p:sp>
        <p:nvSpPr>
          <p:cNvPr id="116" name="矩形 115"/>
          <p:cNvSpPr/>
          <p:nvPr/>
        </p:nvSpPr>
        <p:spPr>
          <a:xfrm>
            <a:off x="1979712" y="5209455"/>
            <a:ext cx="216024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en-US" altLang="zh-CN" sz="1200" smtClean="0"/>
              <a:t>SDK/</a:t>
            </a:r>
            <a:r>
              <a:rPr lang="zh-CN" altLang="en-US" sz="1200" smtClean="0"/>
              <a:t>网页数据收集服务端</a:t>
            </a:r>
            <a:endParaRPr lang="zh-CN" altLang="en-US" sz="1200"/>
          </a:p>
        </p:txBody>
      </p:sp>
      <p:sp>
        <p:nvSpPr>
          <p:cNvPr id="121" name="矩形 120"/>
          <p:cNvSpPr/>
          <p:nvPr/>
        </p:nvSpPr>
        <p:spPr>
          <a:xfrm>
            <a:off x="2195736" y="6289575"/>
            <a:ext cx="122413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客户端</a:t>
            </a:r>
            <a:r>
              <a:rPr lang="en-US" altLang="zh-CN" sz="1200" smtClean="0"/>
              <a:t>/</a:t>
            </a:r>
            <a:r>
              <a:rPr lang="zh-CN" altLang="en-US" sz="1200" smtClean="0"/>
              <a:t>浏览器</a:t>
            </a:r>
            <a:endParaRPr lang="zh-CN" altLang="en-US" sz="1200"/>
          </a:p>
        </p:txBody>
      </p:sp>
      <p:sp>
        <p:nvSpPr>
          <p:cNvPr id="123" name="矩形 122"/>
          <p:cNvSpPr/>
          <p:nvPr/>
        </p:nvSpPr>
        <p:spPr>
          <a:xfrm>
            <a:off x="3275856" y="4129335"/>
            <a:ext cx="576064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 </a:t>
            </a:r>
            <a:endParaRPr lang="zh-CN" altLang="en-US" sz="1000"/>
          </a:p>
        </p:txBody>
      </p:sp>
      <p:sp>
        <p:nvSpPr>
          <p:cNvPr id="124" name="矩形 123"/>
          <p:cNvSpPr/>
          <p:nvPr/>
        </p:nvSpPr>
        <p:spPr>
          <a:xfrm>
            <a:off x="3059832" y="5281463"/>
            <a:ext cx="576064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 </a:t>
            </a:r>
            <a:endParaRPr lang="zh-CN" altLang="en-US" sz="1000"/>
          </a:p>
        </p:txBody>
      </p:sp>
      <p:sp>
        <p:nvSpPr>
          <p:cNvPr id="125" name="矩形 124"/>
          <p:cNvSpPr/>
          <p:nvPr/>
        </p:nvSpPr>
        <p:spPr>
          <a:xfrm>
            <a:off x="5436096" y="6217567"/>
            <a:ext cx="576064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 </a:t>
            </a:r>
            <a:endParaRPr lang="zh-CN" altLang="en-US" sz="1000"/>
          </a:p>
        </p:txBody>
      </p:sp>
      <p:sp>
        <p:nvSpPr>
          <p:cNvPr id="126" name="矩形 125"/>
          <p:cNvSpPr/>
          <p:nvPr/>
        </p:nvSpPr>
        <p:spPr>
          <a:xfrm>
            <a:off x="3347864" y="2329135"/>
            <a:ext cx="72008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 </a:t>
            </a:r>
            <a:endParaRPr lang="zh-CN" altLang="en-US" sz="1000"/>
          </a:p>
        </p:txBody>
      </p:sp>
      <p:sp>
        <p:nvSpPr>
          <p:cNvPr id="127" name="矩形 126"/>
          <p:cNvSpPr/>
          <p:nvPr/>
        </p:nvSpPr>
        <p:spPr>
          <a:xfrm>
            <a:off x="5436096" y="1897087"/>
            <a:ext cx="576064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 </a:t>
            </a:r>
            <a:endParaRPr lang="zh-CN" altLang="en-US" sz="1000"/>
          </a:p>
        </p:txBody>
      </p:sp>
      <p:sp>
        <p:nvSpPr>
          <p:cNvPr id="128" name="矩形 127"/>
          <p:cNvSpPr/>
          <p:nvPr/>
        </p:nvSpPr>
        <p:spPr>
          <a:xfrm>
            <a:off x="4716016" y="1032991"/>
            <a:ext cx="72008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应用</a:t>
            </a:r>
            <a:endParaRPr lang="zh-CN" altLang="en-US" sz="1000"/>
          </a:p>
        </p:txBody>
      </p:sp>
      <p:sp>
        <p:nvSpPr>
          <p:cNvPr id="131" name="矩形 130"/>
          <p:cNvSpPr/>
          <p:nvPr/>
        </p:nvSpPr>
        <p:spPr>
          <a:xfrm>
            <a:off x="1763688" y="600943"/>
            <a:ext cx="100811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文件服务器</a:t>
            </a:r>
            <a:endParaRPr lang="zh-CN" altLang="en-US" sz="1200"/>
          </a:p>
        </p:txBody>
      </p:sp>
      <p:sp>
        <p:nvSpPr>
          <p:cNvPr id="134" name="圆柱形 133"/>
          <p:cNvSpPr/>
          <p:nvPr/>
        </p:nvSpPr>
        <p:spPr>
          <a:xfrm>
            <a:off x="611560" y="4417367"/>
            <a:ext cx="504056" cy="57606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37" name="圆柱形 136"/>
          <p:cNvSpPr/>
          <p:nvPr/>
        </p:nvSpPr>
        <p:spPr>
          <a:xfrm>
            <a:off x="3059832" y="3265239"/>
            <a:ext cx="504056" cy="504056"/>
          </a:xfrm>
          <a:prstGeom prst="can">
            <a:avLst>
              <a:gd name="adj" fmla="val 29838"/>
            </a:avLst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38" name="圆柱形 137"/>
          <p:cNvSpPr/>
          <p:nvPr/>
        </p:nvSpPr>
        <p:spPr>
          <a:xfrm>
            <a:off x="3491880" y="1032991"/>
            <a:ext cx="648072" cy="288032"/>
          </a:xfrm>
          <a:prstGeom prst="can">
            <a:avLst>
              <a:gd name="adj" fmla="val 29838"/>
            </a:avLst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40" name="圆柱形 139"/>
          <p:cNvSpPr/>
          <p:nvPr/>
        </p:nvSpPr>
        <p:spPr>
          <a:xfrm>
            <a:off x="4644008" y="6145559"/>
            <a:ext cx="504056" cy="360040"/>
          </a:xfrm>
          <a:prstGeom prst="can">
            <a:avLst>
              <a:gd name="adj" fmla="val 29838"/>
            </a:avLst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44" name="圆柱形 143"/>
          <p:cNvSpPr/>
          <p:nvPr/>
        </p:nvSpPr>
        <p:spPr>
          <a:xfrm>
            <a:off x="2195736" y="5281463"/>
            <a:ext cx="504056" cy="288032"/>
          </a:xfrm>
          <a:prstGeom prst="can">
            <a:avLst>
              <a:gd name="adj" fmla="val 29838"/>
            </a:avLst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45" name="下箭头 144"/>
          <p:cNvSpPr/>
          <p:nvPr/>
        </p:nvSpPr>
        <p:spPr>
          <a:xfrm flipV="1">
            <a:off x="2843808" y="5785519"/>
            <a:ext cx="72008" cy="50405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43808" y="5929535"/>
            <a:ext cx="112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HTTP</a:t>
            </a:r>
            <a:r>
              <a:rPr lang="zh-CN" altLang="en-US" sz="1200" smtClean="0"/>
              <a:t>数据上报</a:t>
            </a:r>
            <a:endParaRPr lang="zh-CN" altLang="en-US" sz="1200"/>
          </a:p>
        </p:txBody>
      </p:sp>
      <p:sp>
        <p:nvSpPr>
          <p:cNvPr id="150" name="下箭头 149"/>
          <p:cNvSpPr/>
          <p:nvPr/>
        </p:nvSpPr>
        <p:spPr>
          <a:xfrm rot="16200000" flipH="1" flipV="1">
            <a:off x="2987824" y="2977207"/>
            <a:ext cx="144016" cy="37444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下箭头 152"/>
          <p:cNvSpPr/>
          <p:nvPr/>
        </p:nvSpPr>
        <p:spPr>
          <a:xfrm rot="16200000" flipH="1">
            <a:off x="1907706" y="2852938"/>
            <a:ext cx="144014" cy="1584175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下箭头 154"/>
          <p:cNvSpPr/>
          <p:nvPr/>
        </p:nvSpPr>
        <p:spPr>
          <a:xfrm rot="16200000" flipH="1" flipV="1">
            <a:off x="1619672" y="4921423"/>
            <a:ext cx="144016" cy="100811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下箭头 156"/>
          <p:cNvSpPr/>
          <p:nvPr/>
        </p:nvSpPr>
        <p:spPr>
          <a:xfrm flipV="1">
            <a:off x="4499992" y="1628800"/>
            <a:ext cx="144016" cy="165618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圆柱形 159"/>
          <p:cNvSpPr/>
          <p:nvPr/>
        </p:nvSpPr>
        <p:spPr>
          <a:xfrm>
            <a:off x="5652120" y="3337247"/>
            <a:ext cx="504056" cy="432048"/>
          </a:xfrm>
          <a:prstGeom prst="can">
            <a:avLst>
              <a:gd name="adj" fmla="val 29838"/>
            </a:avLst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161" name="下箭头 160"/>
          <p:cNvSpPr/>
          <p:nvPr/>
        </p:nvSpPr>
        <p:spPr>
          <a:xfrm rot="16200000" flipH="1">
            <a:off x="4535996" y="2600908"/>
            <a:ext cx="144016" cy="208823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下箭头 163"/>
          <p:cNvSpPr/>
          <p:nvPr/>
        </p:nvSpPr>
        <p:spPr>
          <a:xfrm rot="16200000" flipH="1" flipV="1">
            <a:off x="2267744" y="96887"/>
            <a:ext cx="144016" cy="2304256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/>
          <p:nvPr/>
        </p:nvCxnSpPr>
        <p:spPr>
          <a:xfrm>
            <a:off x="6948264" y="1124744"/>
            <a:ext cx="0" cy="5164831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>
            <a:off x="6012160" y="6289575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>
            <a:off x="3635896" y="5353471"/>
            <a:ext cx="3312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>
            <a:off x="3851920" y="4201343"/>
            <a:ext cx="30963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4067944" y="2473151"/>
            <a:ext cx="28803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>
            <a:off x="6012160" y="1969095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>
            <a:off x="6948264" y="4921423"/>
            <a:ext cx="13681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7380312" y="2041103"/>
            <a:ext cx="0" cy="4320480"/>
          </a:xfrm>
          <a:prstGeom prst="line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6012160" y="6381328"/>
            <a:ext cx="1368152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H="1">
            <a:off x="3635896" y="5425479"/>
            <a:ext cx="3744416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H="1">
            <a:off x="3851920" y="4273351"/>
            <a:ext cx="3528392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H="1" flipV="1">
            <a:off x="4067944" y="2564904"/>
            <a:ext cx="4176464" cy="2961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H="1">
            <a:off x="6012160" y="2041103"/>
            <a:ext cx="1368152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5796136" y="5209455"/>
            <a:ext cx="0" cy="1008112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 flipH="1">
            <a:off x="4932040" y="4993431"/>
            <a:ext cx="504056" cy="0"/>
          </a:xfrm>
          <a:prstGeom prst="straightConnector1">
            <a:avLst/>
          </a:prstGeom>
          <a:ln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24" idx="0"/>
          </p:cNvCxnSpPr>
          <p:nvPr/>
        </p:nvCxnSpPr>
        <p:spPr>
          <a:xfrm flipV="1">
            <a:off x="3347864" y="4993431"/>
            <a:ext cx="0" cy="288032"/>
          </a:xfrm>
          <a:prstGeom prst="line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619672" y="4993431"/>
            <a:ext cx="1728192" cy="0"/>
          </a:xfrm>
          <a:prstGeom prst="line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619672" y="4993431"/>
            <a:ext cx="0" cy="432048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1979712" y="4201343"/>
            <a:ext cx="1296144" cy="0"/>
          </a:xfrm>
          <a:prstGeom prst="line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 flipV="1">
            <a:off x="1979712" y="3717032"/>
            <a:ext cx="0" cy="484312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H="1">
            <a:off x="4572000" y="1969095"/>
            <a:ext cx="864096" cy="0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128" idx="0"/>
          </p:cNvCxnSpPr>
          <p:nvPr/>
        </p:nvCxnSpPr>
        <p:spPr>
          <a:xfrm flipV="1">
            <a:off x="5076056" y="744959"/>
            <a:ext cx="0" cy="288032"/>
          </a:xfrm>
          <a:prstGeom prst="line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stCxn id="131" idx="2"/>
          </p:cNvCxnSpPr>
          <p:nvPr/>
        </p:nvCxnSpPr>
        <p:spPr>
          <a:xfrm>
            <a:off x="2267744" y="888975"/>
            <a:ext cx="0" cy="288032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endCxn id="131" idx="3"/>
          </p:cNvCxnSpPr>
          <p:nvPr/>
        </p:nvCxnSpPr>
        <p:spPr>
          <a:xfrm flipH="1">
            <a:off x="2771800" y="744959"/>
            <a:ext cx="2304256" cy="0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3923928" y="2636912"/>
            <a:ext cx="0" cy="936104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7308304" y="177281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调度控制</a:t>
            </a:r>
            <a:endParaRPr lang="zh-CN" altLang="en-US" sz="1400"/>
          </a:p>
        </p:txBody>
      </p:sp>
      <p:sp>
        <p:nvSpPr>
          <p:cNvPr id="314" name="TextBox 313"/>
          <p:cNvSpPr txBox="1"/>
          <p:nvPr/>
        </p:nvSpPr>
        <p:spPr>
          <a:xfrm>
            <a:off x="7452320" y="46333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部署到</a:t>
            </a:r>
            <a:endParaRPr lang="zh-CN" altLang="en-US" sz="1400"/>
          </a:p>
        </p:txBody>
      </p:sp>
      <p:sp>
        <p:nvSpPr>
          <p:cNvPr id="113" name="矩形 112"/>
          <p:cNvSpPr/>
          <p:nvPr/>
        </p:nvSpPr>
        <p:spPr>
          <a:xfrm>
            <a:off x="8244408" y="4365104"/>
            <a:ext cx="648072" cy="1080120"/>
          </a:xfrm>
          <a:prstGeom prst="rect">
            <a:avLst/>
          </a:prstGeom>
          <a:solidFill>
            <a:srgbClr val="FFFF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</a:t>
            </a:r>
            <a:r>
              <a:rPr lang="en-US" altLang="zh-CN" sz="1200" smtClean="0"/>
              <a:t>/</a:t>
            </a:r>
            <a:r>
              <a:rPr lang="zh-CN" altLang="en-US" sz="1200" smtClean="0"/>
              <a:t>文件部署系统</a:t>
            </a:r>
            <a:endParaRPr lang="zh-CN" altLang="en-US" sz="1200"/>
          </a:p>
        </p:txBody>
      </p:sp>
      <p:sp>
        <p:nvSpPr>
          <p:cNvPr id="114" name="矩形 113"/>
          <p:cNvSpPr/>
          <p:nvPr/>
        </p:nvSpPr>
        <p:spPr>
          <a:xfrm>
            <a:off x="8244408" y="1916832"/>
            <a:ext cx="648072" cy="117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任务调度系统</a:t>
            </a:r>
            <a:endParaRPr lang="zh-CN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3491880" y="5289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经由</a:t>
            </a:r>
            <a:endParaRPr lang="zh-CN" altLang="en-US" sz="1200"/>
          </a:p>
        </p:txBody>
      </p:sp>
      <p:sp>
        <p:nvSpPr>
          <p:cNvPr id="318" name="TextBox 317"/>
          <p:cNvSpPr txBox="1"/>
          <p:nvPr/>
        </p:nvSpPr>
        <p:spPr>
          <a:xfrm>
            <a:off x="2267744" y="8889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19" name="TextBox 318"/>
          <p:cNvSpPr txBox="1"/>
          <p:nvPr/>
        </p:nvSpPr>
        <p:spPr>
          <a:xfrm>
            <a:off x="3851920" y="29249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20" name="TextBox 319"/>
          <p:cNvSpPr txBox="1"/>
          <p:nvPr/>
        </p:nvSpPr>
        <p:spPr>
          <a:xfrm>
            <a:off x="1979712" y="38610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21" name="TextBox 320"/>
          <p:cNvSpPr txBox="1"/>
          <p:nvPr/>
        </p:nvSpPr>
        <p:spPr>
          <a:xfrm>
            <a:off x="1619672" y="4993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22" name="TextBox 321"/>
          <p:cNvSpPr txBox="1"/>
          <p:nvPr/>
        </p:nvSpPr>
        <p:spPr>
          <a:xfrm>
            <a:off x="4932040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23" name="TextBox 322"/>
          <p:cNvSpPr txBox="1"/>
          <p:nvPr/>
        </p:nvSpPr>
        <p:spPr>
          <a:xfrm>
            <a:off x="4572000" y="16810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24" name="TextBox 323"/>
          <p:cNvSpPr txBox="1"/>
          <p:nvPr/>
        </p:nvSpPr>
        <p:spPr>
          <a:xfrm>
            <a:off x="5724128" y="54974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经由</a:t>
            </a:r>
            <a:endParaRPr lang="zh-CN" altLang="en-US" sz="1200"/>
          </a:p>
        </p:txBody>
      </p:sp>
      <p:sp>
        <p:nvSpPr>
          <p:cNvPr id="325" name="下箭头 324"/>
          <p:cNvSpPr/>
          <p:nvPr/>
        </p:nvSpPr>
        <p:spPr>
          <a:xfrm rot="16200000" flipH="1">
            <a:off x="503548" y="5985284"/>
            <a:ext cx="144016" cy="36004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6" name="直接箭头连接符 325"/>
          <p:cNvCxnSpPr/>
          <p:nvPr/>
        </p:nvCxnSpPr>
        <p:spPr>
          <a:xfrm>
            <a:off x="395536" y="6577607"/>
            <a:ext cx="288032" cy="0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5536" y="6721623"/>
            <a:ext cx="288032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827584" y="60212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正向数据流</a:t>
            </a:r>
            <a:endParaRPr lang="zh-CN" altLang="en-US" sz="1400"/>
          </a:p>
        </p:txBody>
      </p:sp>
      <p:sp>
        <p:nvSpPr>
          <p:cNvPr id="331" name="TextBox 330"/>
          <p:cNvSpPr txBox="1"/>
          <p:nvPr/>
        </p:nvSpPr>
        <p:spPr>
          <a:xfrm>
            <a:off x="827584" y="65055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控制流</a:t>
            </a:r>
            <a:endParaRPr lang="zh-CN" altLang="en-US" sz="1400"/>
          </a:p>
        </p:txBody>
      </p:sp>
      <p:grpSp>
        <p:nvGrpSpPr>
          <p:cNvPr id="351" name="组合 350"/>
          <p:cNvGrpSpPr/>
          <p:nvPr/>
        </p:nvGrpSpPr>
        <p:grpSpPr>
          <a:xfrm>
            <a:off x="3419872" y="4921423"/>
            <a:ext cx="301686" cy="369332"/>
            <a:chOff x="7160021" y="453153"/>
            <a:chExt cx="301686" cy="369332"/>
          </a:xfrm>
        </p:grpSpPr>
        <p:sp>
          <p:nvSpPr>
            <p:cNvPr id="352" name="十二边形 351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1</a:t>
              </a:r>
              <a:endParaRPr lang="zh-CN" altLang="en-US" b="1"/>
            </a:p>
          </p:txBody>
        </p:sp>
      </p:grpSp>
      <p:grpSp>
        <p:nvGrpSpPr>
          <p:cNvPr id="354" name="组合 353"/>
          <p:cNvGrpSpPr/>
          <p:nvPr/>
        </p:nvGrpSpPr>
        <p:grpSpPr>
          <a:xfrm>
            <a:off x="3419872" y="3841303"/>
            <a:ext cx="301686" cy="369332"/>
            <a:chOff x="7160021" y="453153"/>
            <a:chExt cx="301686" cy="369332"/>
          </a:xfrm>
        </p:grpSpPr>
        <p:sp>
          <p:nvSpPr>
            <p:cNvPr id="355" name="十二边形 354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2</a:t>
              </a:r>
              <a:endParaRPr lang="zh-CN" altLang="en-US" b="1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796136" y="1609055"/>
            <a:ext cx="301686" cy="369332"/>
            <a:chOff x="7160021" y="453153"/>
            <a:chExt cx="301686" cy="369332"/>
          </a:xfrm>
        </p:grpSpPr>
        <p:sp>
          <p:nvSpPr>
            <p:cNvPr id="358" name="十二边形 357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4</a:t>
              </a:r>
              <a:endParaRPr lang="zh-CN" altLang="en-US" b="1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275856" y="2185119"/>
            <a:ext cx="301686" cy="369332"/>
            <a:chOff x="7160021" y="453153"/>
            <a:chExt cx="301686" cy="369332"/>
          </a:xfrm>
        </p:grpSpPr>
        <p:sp>
          <p:nvSpPr>
            <p:cNvPr id="361" name="十二边形 360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3</a:t>
              </a:r>
              <a:endParaRPr lang="zh-CN" altLang="en-US" b="1"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5220072" y="764704"/>
            <a:ext cx="301686" cy="369332"/>
            <a:chOff x="7160021" y="453153"/>
            <a:chExt cx="301686" cy="369332"/>
          </a:xfrm>
        </p:grpSpPr>
        <p:sp>
          <p:nvSpPr>
            <p:cNvPr id="364" name="十二边形 363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5</a:t>
              </a:r>
              <a:endParaRPr lang="zh-CN" altLang="en-US" b="1"/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7380312" y="52893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终端云</a:t>
            </a:r>
            <a:r>
              <a:rPr lang="en-US" altLang="zh-CN" b="1" smtClean="0"/>
              <a:t>BI</a:t>
            </a:r>
            <a:r>
              <a:rPr lang="zh-CN" altLang="en-US" b="1" smtClean="0"/>
              <a:t>系统</a:t>
            </a:r>
            <a:endParaRPr lang="zh-CN" altLang="en-US" b="1"/>
          </a:p>
        </p:txBody>
      </p:sp>
      <p:grpSp>
        <p:nvGrpSpPr>
          <p:cNvPr id="368" name="组合 367"/>
          <p:cNvGrpSpPr/>
          <p:nvPr/>
        </p:nvGrpSpPr>
        <p:grpSpPr>
          <a:xfrm>
            <a:off x="7452320" y="6453336"/>
            <a:ext cx="301686" cy="369332"/>
            <a:chOff x="7160021" y="453153"/>
            <a:chExt cx="301686" cy="369332"/>
          </a:xfrm>
        </p:grpSpPr>
        <p:sp>
          <p:nvSpPr>
            <p:cNvPr id="369" name="十二边形 368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x</a:t>
              </a:r>
              <a:endParaRPr lang="zh-CN" altLang="en-US" b="1"/>
            </a:p>
          </p:txBody>
        </p:sp>
      </p:grpSp>
      <p:sp>
        <p:nvSpPr>
          <p:cNvPr id="371" name="TextBox 370"/>
          <p:cNvSpPr txBox="1"/>
          <p:nvPr/>
        </p:nvSpPr>
        <p:spPr>
          <a:xfrm>
            <a:off x="7668344" y="6499503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：任务执行顺序</a:t>
            </a:r>
            <a:endParaRPr lang="zh-CN" altLang="en-US" sz="1200"/>
          </a:p>
        </p:txBody>
      </p:sp>
      <p:sp>
        <p:nvSpPr>
          <p:cNvPr id="374" name="下箭头 373"/>
          <p:cNvSpPr/>
          <p:nvPr/>
        </p:nvSpPr>
        <p:spPr>
          <a:xfrm rot="16200000" flipH="1" flipV="1">
            <a:off x="1907704" y="2636912"/>
            <a:ext cx="144016" cy="1584176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箭头连接符 375"/>
          <p:cNvCxnSpPr/>
          <p:nvPr/>
        </p:nvCxnSpPr>
        <p:spPr>
          <a:xfrm flipH="1" flipV="1">
            <a:off x="1979712" y="2060848"/>
            <a:ext cx="3456384" cy="16260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/>
          <p:nvPr/>
        </p:nvCxnSpPr>
        <p:spPr>
          <a:xfrm>
            <a:off x="1979712" y="2060848"/>
            <a:ext cx="0" cy="1368152"/>
          </a:xfrm>
          <a:prstGeom prst="straightConnector1">
            <a:avLst/>
          </a:prstGeom>
          <a:ln w="12700">
            <a:solidFill>
              <a:srgbClr val="3333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1979712" y="29249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控制</a:t>
            </a:r>
            <a:endParaRPr lang="zh-CN" altLang="en-US" sz="1200"/>
          </a:p>
        </p:txBody>
      </p:sp>
      <p:sp>
        <p:nvSpPr>
          <p:cNvPr id="382" name="矩形 381"/>
          <p:cNvSpPr/>
          <p:nvPr/>
        </p:nvSpPr>
        <p:spPr>
          <a:xfrm>
            <a:off x="4860032" y="4869160"/>
            <a:ext cx="72008" cy="1296144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4" name="组合 383"/>
          <p:cNvGrpSpPr/>
          <p:nvPr/>
        </p:nvGrpSpPr>
        <p:grpSpPr>
          <a:xfrm>
            <a:off x="5364088" y="5949280"/>
            <a:ext cx="301686" cy="369332"/>
            <a:chOff x="7160021" y="453153"/>
            <a:chExt cx="301686" cy="369332"/>
          </a:xfrm>
        </p:grpSpPr>
        <p:sp>
          <p:nvSpPr>
            <p:cNvPr id="385" name="十二边形 384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chemeClr val="accent6">
                <a:lumMod val="7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1</a:t>
              </a:r>
              <a:endParaRPr lang="zh-CN" altLang="en-US" b="1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flipH="1">
            <a:off x="5436096" y="1124744"/>
            <a:ext cx="15121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 rot="16200000" flipH="1">
            <a:off x="503548" y="6201308"/>
            <a:ext cx="144016" cy="360040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827584" y="623731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反向数据流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876256" y="2348880"/>
            <a:ext cx="129614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网站及终端信息采集</a:t>
            </a:r>
            <a:r>
              <a:rPr lang="en-US" altLang="zh-CN" sz="1200" smtClean="0">
                <a:solidFill>
                  <a:prstClr val="black"/>
                </a:solidFill>
              </a:rPr>
              <a:t>(PIWIK)</a:t>
            </a: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76256" y="4581128"/>
            <a:ext cx="129614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华为互联网业务日志等</a:t>
            </a: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6256" y="3501008"/>
            <a:ext cx="129614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>
                <a:solidFill>
                  <a:prstClr val="black"/>
                </a:solidFill>
              </a:rPr>
              <a:t>UserProfile</a:t>
            </a:r>
            <a:r>
              <a:rPr lang="zh-CN" altLang="en-US" sz="1200" smtClean="0">
                <a:solidFill>
                  <a:prstClr val="black"/>
                </a:solidFill>
              </a:rPr>
              <a:t>信息</a:t>
            </a: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560" y="2420888"/>
            <a:ext cx="576064" cy="273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终端云</a:t>
            </a:r>
            <a:r>
              <a:rPr lang="en-US" altLang="zh-CN" sz="1200" smtClean="0">
                <a:solidFill>
                  <a:prstClr val="black"/>
                </a:solidFill>
              </a:rPr>
              <a:t>BI</a:t>
            </a:r>
            <a:r>
              <a:rPr lang="zh-CN" altLang="en-US" sz="1200" smtClean="0">
                <a:solidFill>
                  <a:prstClr val="black"/>
                </a:solidFill>
              </a:rPr>
              <a:t>门户展现逻辑</a:t>
            </a:r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104" y="2348880"/>
            <a:ext cx="792088" cy="280831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ODS_XXX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2492896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DIM_XXX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39952" y="4437112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DW_XXX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3808" y="2420888"/>
            <a:ext cx="864096" cy="1152128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RTP_APP_XXX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03648" y="2348880"/>
            <a:ext cx="936104" cy="1224136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RTP_XXX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3808" y="4365104"/>
            <a:ext cx="864096" cy="792088"/>
          </a:xfrm>
          <a:prstGeom prst="rect">
            <a:avLst/>
          </a:prstGeom>
          <a:solidFill>
            <a:srgbClr val="00B0F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BI_APP_XXX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03648" y="4293096"/>
            <a:ext cx="936104" cy="864096"/>
          </a:xfrm>
          <a:prstGeom prst="rect">
            <a:avLst/>
          </a:prstGeom>
          <a:solidFill>
            <a:srgbClr val="00B0F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ZNYX_XXX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784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516216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76256" y="1052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prstClr val="black"/>
                </a:solidFill>
              </a:rPr>
              <a:t>外部数据源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5856" y="980728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prstClr val="black"/>
                </a:solidFill>
              </a:rPr>
              <a:t>Hadoop</a:t>
            </a:r>
            <a:r>
              <a:rPr lang="zh-CN" altLang="en-US" smtClean="0">
                <a:solidFill>
                  <a:prstClr val="black"/>
                </a:solidFill>
              </a:rPr>
              <a:t>网关</a:t>
            </a:r>
            <a:r>
              <a:rPr lang="en-US" altLang="zh-CN" smtClean="0">
                <a:solidFill>
                  <a:prstClr val="black"/>
                </a:solidFill>
              </a:rPr>
              <a:t>/Hadoop</a:t>
            </a:r>
            <a:r>
              <a:rPr lang="zh-CN" altLang="en-US" smtClean="0">
                <a:solidFill>
                  <a:prstClr val="black"/>
                </a:solidFill>
              </a:rPr>
              <a:t>集群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7544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prstClr val="black"/>
                </a:solidFill>
              </a:rPr>
              <a:t>数据应用层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3059832" y="6021288"/>
            <a:ext cx="576064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07904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prstClr val="black"/>
                </a:solidFill>
              </a:rPr>
              <a:t>数据流向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 rot="10800000">
            <a:off x="6372200" y="2564904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6372200" y="3717032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 rot="10800000">
            <a:off x="6372200" y="4797152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10800000">
            <a:off x="5076056" y="4581128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0800000">
            <a:off x="5076056" y="2708920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rot="10800000">
            <a:off x="3707904" y="2708920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62" name="右箭头 61"/>
          <p:cNvSpPr/>
          <p:nvPr/>
        </p:nvSpPr>
        <p:spPr>
          <a:xfrm rot="10800000">
            <a:off x="3707904" y="4581128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 rot="10800000">
            <a:off x="2411760" y="2924944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 rot="10800000">
            <a:off x="2411760" y="4653136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7574262">
            <a:off x="3523806" y="3694911"/>
            <a:ext cx="1296859" cy="200903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67" name="右箭头 66"/>
          <p:cNvSpPr/>
          <p:nvPr/>
        </p:nvSpPr>
        <p:spPr>
          <a:xfrm rot="13766364">
            <a:off x="3570221" y="3650120"/>
            <a:ext cx="1248557" cy="212335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71" name="圆角矩形标注 70"/>
          <p:cNvSpPr/>
          <p:nvPr/>
        </p:nvSpPr>
        <p:spPr>
          <a:xfrm>
            <a:off x="4355976" y="5301208"/>
            <a:ext cx="1130424" cy="432048"/>
          </a:xfrm>
          <a:prstGeom prst="wedgeRoundRectCallout">
            <a:avLst>
              <a:gd name="adj1" fmla="val -13041"/>
              <a:gd name="adj2" fmla="val -13207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事实表</a:t>
            </a:r>
          </a:p>
        </p:txBody>
      </p:sp>
      <p:sp>
        <p:nvSpPr>
          <p:cNvPr id="72" name="右箭头 71"/>
          <p:cNvSpPr/>
          <p:nvPr/>
        </p:nvSpPr>
        <p:spPr>
          <a:xfrm rot="16200000" flipV="1">
            <a:off x="4427983" y="3645024"/>
            <a:ext cx="936105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4355976" y="1844824"/>
            <a:ext cx="648072" cy="432048"/>
          </a:xfrm>
          <a:prstGeom prst="wedgeRoundRectCallout">
            <a:avLst>
              <a:gd name="adj1" fmla="val -29919"/>
              <a:gd name="adj2" fmla="val 1284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维表</a:t>
            </a:r>
          </a:p>
        </p:txBody>
      </p:sp>
      <p:sp>
        <p:nvSpPr>
          <p:cNvPr id="75" name="圆角矩形标注 74"/>
          <p:cNvSpPr/>
          <p:nvPr/>
        </p:nvSpPr>
        <p:spPr>
          <a:xfrm>
            <a:off x="5364088" y="1556792"/>
            <a:ext cx="1080120" cy="576064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暂存表，无直接应用。</a:t>
            </a:r>
          </a:p>
        </p:txBody>
      </p:sp>
      <p:sp>
        <p:nvSpPr>
          <p:cNvPr id="77" name="圆角矩形标注 76"/>
          <p:cNvSpPr/>
          <p:nvPr/>
        </p:nvSpPr>
        <p:spPr>
          <a:xfrm>
            <a:off x="2699792" y="1484784"/>
            <a:ext cx="1152128" cy="648072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暂存表，只为输出到</a:t>
            </a:r>
            <a:r>
              <a:rPr lang="en-US" altLang="zh-CN" sz="1200" smtClean="0">
                <a:solidFill>
                  <a:prstClr val="black"/>
                </a:solidFill>
              </a:rPr>
              <a:t>RPT</a:t>
            </a:r>
            <a:r>
              <a:rPr lang="zh-CN" altLang="en-US" sz="1200" smtClean="0">
                <a:solidFill>
                  <a:prstClr val="black"/>
                </a:solidFill>
              </a:rPr>
              <a:t>，无直接应用。</a:t>
            </a:r>
          </a:p>
        </p:txBody>
      </p:sp>
      <p:sp>
        <p:nvSpPr>
          <p:cNvPr id="78" name="圆角矩形标注 77"/>
          <p:cNvSpPr/>
          <p:nvPr/>
        </p:nvSpPr>
        <p:spPr>
          <a:xfrm>
            <a:off x="1259632" y="1628800"/>
            <a:ext cx="1152128" cy="648072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统计表，展现逻辑的数据源。</a:t>
            </a:r>
          </a:p>
        </p:txBody>
      </p:sp>
      <p:sp>
        <p:nvSpPr>
          <p:cNvPr id="79" name="圆角矩形标注 78"/>
          <p:cNvSpPr/>
          <p:nvPr/>
        </p:nvSpPr>
        <p:spPr>
          <a:xfrm>
            <a:off x="1475656" y="5517232"/>
            <a:ext cx="914400" cy="504056"/>
          </a:xfrm>
          <a:prstGeom prst="wedgeRoundRectCallout">
            <a:avLst>
              <a:gd name="adj1" fmla="val -1716"/>
              <a:gd name="adj2" fmla="val -1556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明细表、事实表</a:t>
            </a:r>
          </a:p>
        </p:txBody>
      </p:sp>
      <p:sp>
        <p:nvSpPr>
          <p:cNvPr id="82" name="圆角矩形标注 81"/>
          <p:cNvSpPr/>
          <p:nvPr/>
        </p:nvSpPr>
        <p:spPr>
          <a:xfrm>
            <a:off x="1331640" y="5517232"/>
            <a:ext cx="1274440" cy="504056"/>
          </a:xfrm>
          <a:prstGeom prst="wedgeRoundRectCallout">
            <a:avLst>
              <a:gd name="adj1" fmla="val 105763"/>
              <a:gd name="adj2" fmla="val -1476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BI</a:t>
            </a:r>
            <a:r>
              <a:rPr lang="zh-CN" altLang="en-US" sz="1200" smtClean="0">
                <a:solidFill>
                  <a:prstClr val="black"/>
                </a:solidFill>
              </a:rPr>
              <a:t>等其他应用，暂未实现</a:t>
            </a: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4716016" y="3212976"/>
            <a:ext cx="0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004048" y="6093296"/>
            <a:ext cx="43204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36096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prstClr val="black"/>
                </a:solidFill>
              </a:rPr>
              <a:t>数据依赖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116632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</a:rPr>
              <a:t>E2E</a:t>
            </a:r>
            <a:r>
              <a:rPr lang="zh-CN" altLang="en-US" sz="2400" b="1" smtClean="0">
                <a:solidFill>
                  <a:srgbClr val="C00000"/>
                </a:solidFill>
              </a:rPr>
              <a:t>数据处理过程示意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7744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prstClr val="black"/>
                </a:solidFill>
              </a:rPr>
              <a:t>ETL</a:t>
            </a:r>
            <a:r>
              <a:rPr lang="zh-CN" altLang="en-US" smtClean="0">
                <a:solidFill>
                  <a:prstClr val="black"/>
                </a:solidFill>
              </a:rPr>
              <a:t>层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56176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prstClr val="black"/>
                </a:solidFill>
              </a:rPr>
              <a:t>ETL</a:t>
            </a:r>
            <a:r>
              <a:rPr lang="zh-CN" altLang="en-US" smtClean="0">
                <a:solidFill>
                  <a:prstClr val="black"/>
                </a:solidFill>
              </a:rPr>
              <a:t>层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系统逻辑介绍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系统物理架构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185"/>
          <p:cNvSpPr/>
          <p:nvPr/>
        </p:nvSpPr>
        <p:spPr>
          <a:xfrm>
            <a:off x="971600" y="764704"/>
            <a:ext cx="7272808" cy="5256584"/>
          </a:xfrm>
          <a:prstGeom prst="rect">
            <a:avLst/>
          </a:prstGeom>
          <a:solidFill>
            <a:schemeClr val="accent5">
              <a:lumMod val="20000"/>
              <a:lumOff val="80000"/>
              <a:alpha val="4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740352" y="980728"/>
            <a:ext cx="288031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网络代理</a:t>
            </a:r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3563888" y="2132856"/>
            <a:ext cx="2304256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数据逻辑执行环境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HIVE , </a:t>
            </a:r>
            <a:r>
              <a:rPr lang="zh-CN" altLang="en-US" sz="1200" smtClean="0"/>
              <a:t>数据通道</a:t>
            </a:r>
            <a:r>
              <a:rPr lang="en-US" altLang="zh-CN" sz="1200" smtClean="0"/>
              <a:t>/</a:t>
            </a:r>
            <a:r>
              <a:rPr lang="zh-CN" altLang="en-US" sz="1200" smtClean="0"/>
              <a:t>业务网关）</a:t>
            </a:r>
            <a:endParaRPr lang="zh-CN" altLang="en-US" sz="1200"/>
          </a:p>
        </p:txBody>
      </p:sp>
      <p:sp>
        <p:nvSpPr>
          <p:cNvPr id="94" name="矩形 93"/>
          <p:cNvSpPr/>
          <p:nvPr/>
        </p:nvSpPr>
        <p:spPr>
          <a:xfrm>
            <a:off x="2051720" y="4725144"/>
            <a:ext cx="208823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数据采集子系统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SDK</a:t>
            </a:r>
            <a:r>
              <a:rPr lang="zh-CN" altLang="en-US" sz="1200" smtClean="0"/>
              <a:t>数据采集</a:t>
            </a:r>
            <a:r>
              <a:rPr lang="en-US" altLang="zh-CN" sz="1200" smtClean="0"/>
              <a:t>/Piwik</a:t>
            </a:r>
            <a:r>
              <a:rPr lang="zh-CN" altLang="en-US" sz="1200" smtClean="0"/>
              <a:t>采集）</a:t>
            </a:r>
            <a:endParaRPr lang="zh-CN" altLang="en-US" sz="1200"/>
          </a:p>
        </p:txBody>
      </p:sp>
      <p:sp>
        <p:nvSpPr>
          <p:cNvPr id="95" name="矩形 94"/>
          <p:cNvSpPr/>
          <p:nvPr/>
        </p:nvSpPr>
        <p:spPr>
          <a:xfrm>
            <a:off x="2411760" y="3068960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存储和计算环境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Hadoop/HBase/MySQL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1259632" y="1196752"/>
            <a:ext cx="360040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MFS</a:t>
            </a:r>
            <a:r>
              <a:rPr lang="zh-CN" altLang="en-US" sz="1200" smtClean="0"/>
              <a:t>文件系统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 </a:t>
            </a:r>
            <a:r>
              <a:rPr lang="en-US" altLang="zh-CN" sz="1200" smtClean="0"/>
              <a:t>/ </a:t>
            </a:r>
            <a:r>
              <a:rPr lang="zh-CN" altLang="en-US" sz="1200" smtClean="0"/>
              <a:t>华为</a:t>
            </a:r>
            <a:r>
              <a:rPr lang="en-US" altLang="zh-CN" sz="1200" smtClean="0"/>
              <a:t>S3 </a:t>
            </a:r>
            <a:r>
              <a:rPr lang="zh-CN" altLang="en-US" sz="1200" smtClean="0"/>
              <a:t>存储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2339752" y="1052736"/>
            <a:ext cx="352839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数据应用子系统</a:t>
            </a:r>
            <a:endParaRPr lang="en-US" altLang="zh-CN" smtClean="0"/>
          </a:p>
          <a:p>
            <a:pPr algn="ctr"/>
            <a:r>
              <a:rPr lang="en-US" altLang="zh-CN" sz="1000" smtClean="0"/>
              <a:t>(</a:t>
            </a:r>
            <a:r>
              <a:rPr lang="zh-CN" altLang="en-US" sz="1000" smtClean="0"/>
              <a:t>报表</a:t>
            </a:r>
            <a:r>
              <a:rPr lang="en-US" altLang="zh-CN" sz="1000" smtClean="0"/>
              <a:t>/</a:t>
            </a:r>
            <a:r>
              <a:rPr lang="zh-CN" altLang="en-US" sz="1000" smtClean="0"/>
              <a:t>开放平台</a:t>
            </a:r>
            <a:r>
              <a:rPr lang="en-US" altLang="zh-CN" sz="1000" smtClean="0"/>
              <a:t>/</a:t>
            </a:r>
            <a:r>
              <a:rPr lang="zh-CN" altLang="en-US" sz="1000" smtClean="0"/>
              <a:t>营销系统</a:t>
            </a:r>
            <a:r>
              <a:rPr lang="en-US" altLang="zh-CN" sz="1000" smtClean="0"/>
              <a:t>/OLAP/</a:t>
            </a:r>
            <a:r>
              <a:rPr lang="zh-CN" altLang="en-US" sz="1000" smtClean="0"/>
              <a:t>即席查询</a:t>
            </a:r>
            <a:r>
              <a:rPr lang="en-US" altLang="zh-CN" sz="1000" smtClean="0"/>
              <a:t>/</a:t>
            </a:r>
            <a:r>
              <a:rPr lang="zh-CN" altLang="en-US" sz="1000" smtClean="0"/>
              <a:t>挖据平台等）</a:t>
            </a:r>
            <a:endParaRPr lang="zh-CN" altLang="en-US" sz="1000"/>
          </a:p>
        </p:txBody>
      </p:sp>
      <p:sp>
        <p:nvSpPr>
          <p:cNvPr id="204" name="矩形 203"/>
          <p:cNvSpPr/>
          <p:nvPr/>
        </p:nvSpPr>
        <p:spPr>
          <a:xfrm>
            <a:off x="2375756" y="5589240"/>
            <a:ext cx="1440160" cy="315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HTTP</a:t>
            </a:r>
            <a:r>
              <a:rPr lang="zh-CN" altLang="en-US" sz="1400" smtClean="0"/>
              <a:t>网络代理</a:t>
            </a:r>
            <a:endParaRPr lang="zh-CN" altLang="en-US" sz="1400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3167844" y="5877272"/>
            <a:ext cx="0" cy="747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427985" y="4221088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文件服务</a:t>
            </a:r>
            <a:endParaRPr lang="zh-CN" altLang="en-US" sz="120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系统硬件分布示意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04248" y="3789040"/>
            <a:ext cx="57606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开发网关（</a:t>
            </a:r>
            <a:r>
              <a:rPr lang="en-US" altLang="zh-CN" sz="1200" smtClean="0"/>
              <a:t>VPN</a:t>
            </a:r>
            <a:r>
              <a:rPr lang="zh-CN" altLang="en-US" sz="1200" smtClean="0"/>
              <a:t>服务器</a:t>
            </a:r>
            <a:r>
              <a:rPr lang="en-US" altLang="zh-CN" sz="1200" smtClean="0"/>
              <a:t>/</a:t>
            </a:r>
            <a:r>
              <a:rPr lang="zh-CN" altLang="en-US" sz="1200" smtClean="0"/>
              <a:t>堡垒机</a:t>
            </a:r>
            <a:r>
              <a:rPr lang="en-US" altLang="zh-CN" sz="1200" smtClean="0"/>
              <a:t>/</a:t>
            </a:r>
            <a:r>
              <a:rPr lang="zh-CN" altLang="en-US" sz="1200" smtClean="0"/>
              <a:t>跳板机）</a:t>
            </a:r>
            <a:endParaRPr lang="zh-CN" altLang="en-US" sz="1200"/>
          </a:p>
        </p:txBody>
      </p:sp>
      <p:sp>
        <p:nvSpPr>
          <p:cNvPr id="91" name="矩形 90"/>
          <p:cNvSpPr/>
          <p:nvPr/>
        </p:nvSpPr>
        <p:spPr>
          <a:xfrm>
            <a:off x="6804248" y="1340768"/>
            <a:ext cx="576064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管理子系统</a:t>
            </a:r>
            <a:endParaRPr lang="en-US" altLang="zh-CN" sz="1400" smtClean="0"/>
          </a:p>
          <a:p>
            <a:pPr algn="ctr"/>
            <a:r>
              <a:rPr lang="zh-CN" altLang="en-US" sz="1200" smtClean="0"/>
              <a:t>（</a:t>
            </a:r>
            <a:r>
              <a:rPr lang="zh-CN" altLang="en-US" sz="1100" smtClean="0"/>
              <a:t>用户管理</a:t>
            </a:r>
            <a:r>
              <a:rPr lang="en-US" altLang="zh-CN" sz="1100" smtClean="0"/>
              <a:t>/</a:t>
            </a:r>
            <a:r>
              <a:rPr lang="zh-CN" altLang="en-US" sz="1100" smtClean="0"/>
              <a:t>文件部署</a:t>
            </a:r>
            <a:r>
              <a:rPr lang="en-US" altLang="zh-CN" sz="1100" smtClean="0"/>
              <a:t>/</a:t>
            </a:r>
            <a:r>
              <a:rPr lang="zh-CN" altLang="en-US" sz="1100" smtClean="0"/>
              <a:t>任务调度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2790056" y="6093296"/>
            <a:ext cx="7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客户端数据流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7991872" y="162880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内网访问</a:t>
            </a:r>
            <a:endParaRPr lang="zh-CN" altLang="en-US" sz="1200"/>
          </a:p>
        </p:txBody>
      </p:sp>
      <p:sp>
        <p:nvSpPr>
          <p:cNvPr id="57" name="下箭头 56"/>
          <p:cNvSpPr/>
          <p:nvPr/>
        </p:nvSpPr>
        <p:spPr>
          <a:xfrm rot="10800000">
            <a:off x="2915816" y="1556792"/>
            <a:ext cx="144016" cy="144016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rot="16200000" flipV="1">
            <a:off x="1907704" y="1052736"/>
            <a:ext cx="144016" cy="576064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2320" y="4365104"/>
            <a:ext cx="13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外网</a:t>
            </a:r>
            <a:r>
              <a:rPr lang="en-US" altLang="zh-CN" sz="1400" smtClean="0"/>
              <a:t>HTTP</a:t>
            </a:r>
            <a:r>
              <a:rPr lang="zh-CN" altLang="en-US" sz="1400" smtClean="0"/>
              <a:t>访问</a:t>
            </a:r>
            <a:endParaRPr lang="zh-CN" altLang="en-US" sz="1400"/>
          </a:p>
        </p:txBody>
      </p:sp>
      <p:sp>
        <p:nvSpPr>
          <p:cNvPr id="98" name="下箭头 97"/>
          <p:cNvSpPr/>
          <p:nvPr/>
        </p:nvSpPr>
        <p:spPr>
          <a:xfrm rot="10800000" flipV="1">
            <a:off x="5364088" y="4725144"/>
            <a:ext cx="144016" cy="1728192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095836" y="5157192"/>
            <a:ext cx="0" cy="4320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 rot="16200000" flipV="1">
            <a:off x="1763688" y="4725144"/>
            <a:ext cx="144016" cy="4320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下箭头 107"/>
          <p:cNvSpPr/>
          <p:nvPr/>
        </p:nvSpPr>
        <p:spPr>
          <a:xfrm rot="16200000" flipV="1">
            <a:off x="2915816" y="3140968"/>
            <a:ext cx="144016" cy="273630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下箭头 109"/>
          <p:cNvSpPr/>
          <p:nvPr/>
        </p:nvSpPr>
        <p:spPr>
          <a:xfrm rot="16200000">
            <a:off x="2915816" y="2924943"/>
            <a:ext cx="144017" cy="2736306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16200000" flipV="1">
            <a:off x="1907704" y="2924944"/>
            <a:ext cx="144016" cy="720080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 rot="16200000">
            <a:off x="1907704" y="3140968"/>
            <a:ext cx="144016" cy="72008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 rot="10800000">
            <a:off x="4860032" y="4725144"/>
            <a:ext cx="144016" cy="172819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364088" y="5157192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数据输出流</a:t>
            </a:r>
            <a:endParaRPr lang="zh-CN" alt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4644008" y="5085184"/>
            <a:ext cx="432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服务端数据输入流</a:t>
            </a:r>
            <a:endParaRPr lang="zh-CN" altLang="en-US" sz="1200"/>
          </a:p>
        </p:txBody>
      </p:sp>
      <p:cxnSp>
        <p:nvCxnSpPr>
          <p:cNvPr id="118" name="直接箭头连接符 117"/>
          <p:cNvCxnSpPr>
            <a:stCxn id="92" idx="2"/>
          </p:cNvCxnSpPr>
          <p:nvPr/>
        </p:nvCxnSpPr>
        <p:spPr>
          <a:xfrm>
            <a:off x="4716016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275856" y="155679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4" idx="3"/>
          </p:cNvCxnSpPr>
          <p:nvPr/>
        </p:nvCxnSpPr>
        <p:spPr>
          <a:xfrm flipH="1">
            <a:off x="4139952" y="494116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5868144" y="22768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5868144" y="1340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300192" y="1340768"/>
            <a:ext cx="0" cy="360040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5868144" y="43651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68144" y="1196752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7380312" y="19168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91" idx="2"/>
            <a:endCxn id="76" idx="0"/>
          </p:cNvCxnSpPr>
          <p:nvPr/>
        </p:nvCxnSpPr>
        <p:spPr>
          <a:xfrm>
            <a:off x="7092280" y="32129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7380312" y="4941168"/>
            <a:ext cx="144016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596336" y="50131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开发接入</a:t>
            </a:r>
            <a:endParaRPr lang="zh-CN" altLang="en-US" sz="1400"/>
          </a:p>
        </p:txBody>
      </p:sp>
      <p:cxnSp>
        <p:nvCxnSpPr>
          <p:cNvPr id="159" name="直接箭头连接符 158"/>
          <p:cNvCxnSpPr/>
          <p:nvPr/>
        </p:nvCxnSpPr>
        <p:spPr>
          <a:xfrm flipH="1">
            <a:off x="4139952" y="5085184"/>
            <a:ext cx="266429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5868144" y="1484784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>
            <a:off x="5868144" y="2492896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68144" y="4581128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6444208" y="1484784"/>
            <a:ext cx="0" cy="360040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>
            <a:off x="8028384" y="191683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7380312" y="465313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7380312" y="4077072"/>
            <a:ext cx="504056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endCxn id="89" idx="2"/>
          </p:cNvCxnSpPr>
          <p:nvPr/>
        </p:nvCxnSpPr>
        <p:spPr>
          <a:xfrm flipV="1">
            <a:off x="7884368" y="2492896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251520" y="1196752"/>
            <a:ext cx="432048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BI</a:t>
            </a:r>
            <a:r>
              <a:rPr lang="zh-CN" altLang="en-US" sz="1600" smtClean="0"/>
              <a:t>系统离线开发工具</a:t>
            </a:r>
            <a:endParaRPr lang="zh-CN" altLang="en-US" sz="1600"/>
          </a:p>
        </p:txBody>
      </p:sp>
      <p:sp>
        <p:nvSpPr>
          <p:cNvPr id="187" name="TextBox 186"/>
          <p:cNvSpPr txBox="1"/>
          <p:nvPr/>
        </p:nvSpPr>
        <p:spPr>
          <a:xfrm>
            <a:off x="6948264" y="55892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BI</a:t>
            </a:r>
            <a:r>
              <a:rPr lang="zh-CN" altLang="en-US" sz="2000" b="1" smtClean="0"/>
              <a:t>系统</a:t>
            </a:r>
            <a:endParaRPr lang="zh-CN" altLang="en-US" sz="2000" b="1"/>
          </a:p>
        </p:txBody>
      </p:sp>
      <p:cxnSp>
        <p:nvCxnSpPr>
          <p:cNvPr id="189" name="直接箭头连接符 188"/>
          <p:cNvCxnSpPr>
            <a:stCxn id="92" idx="1"/>
          </p:cNvCxnSpPr>
          <p:nvPr/>
        </p:nvCxnSpPr>
        <p:spPr>
          <a:xfrm flipH="1">
            <a:off x="1619672" y="234888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1619672" y="14847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1619672" y="4653136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1619672" y="47971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标注 58"/>
          <p:cNvSpPr/>
          <p:nvPr/>
        </p:nvSpPr>
        <p:spPr>
          <a:xfrm>
            <a:off x="5076056" y="5085184"/>
            <a:ext cx="1512168" cy="432048"/>
          </a:xfrm>
          <a:prstGeom prst="wedgeRoundRectCallout">
            <a:avLst>
              <a:gd name="adj1" fmla="val -25231"/>
              <a:gd name="adj2" fmla="val -157256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2</a:t>
            </a:r>
            <a:r>
              <a:rPr lang="zh-CN" altLang="en-US" sz="1000" smtClean="0"/>
              <a:t>个节点（</a:t>
            </a:r>
            <a:r>
              <a:rPr lang="en-US" altLang="zh-CN" sz="1000" smtClean="0"/>
              <a:t>2C/4G/100G)</a:t>
            </a:r>
            <a:r>
              <a:rPr lang="zh-CN" altLang="en-US" sz="1000" smtClean="0"/>
              <a:t>，主备</a:t>
            </a:r>
            <a:endParaRPr lang="zh-CN" altLang="en-US" sz="1000"/>
          </a:p>
        </p:txBody>
      </p:sp>
      <p:sp>
        <p:nvSpPr>
          <p:cNvPr id="60" name="圆角矩形标注 59"/>
          <p:cNvSpPr/>
          <p:nvPr/>
        </p:nvSpPr>
        <p:spPr>
          <a:xfrm>
            <a:off x="395536" y="5877272"/>
            <a:ext cx="1187624" cy="432048"/>
          </a:xfrm>
          <a:prstGeom prst="wedgeRoundRectCallout">
            <a:avLst>
              <a:gd name="adj1" fmla="val 134467"/>
              <a:gd name="adj2" fmla="val -79184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2</a:t>
            </a:r>
            <a:r>
              <a:rPr lang="zh-CN" altLang="en-US" sz="1000" smtClean="0"/>
              <a:t>个节点（</a:t>
            </a:r>
            <a:r>
              <a:rPr lang="en-US" altLang="zh-CN" sz="1000" smtClean="0"/>
              <a:t>2C/4G/100G)</a:t>
            </a:r>
            <a:r>
              <a:rPr lang="zh-CN" altLang="en-US" sz="1000" smtClean="0"/>
              <a:t>，负载均衡模式</a:t>
            </a:r>
            <a:endParaRPr lang="zh-CN" altLang="en-US" sz="1000"/>
          </a:p>
        </p:txBody>
      </p:sp>
      <p:sp>
        <p:nvSpPr>
          <p:cNvPr id="61" name="圆角矩形标注 60"/>
          <p:cNvSpPr/>
          <p:nvPr/>
        </p:nvSpPr>
        <p:spPr>
          <a:xfrm>
            <a:off x="7380312" y="2924944"/>
            <a:ext cx="1584176" cy="432048"/>
          </a:xfrm>
          <a:prstGeom prst="wedgeRoundRectCallout">
            <a:avLst>
              <a:gd name="adj1" fmla="val -69177"/>
              <a:gd name="adj2" fmla="val -114810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2</a:t>
            </a:r>
            <a:r>
              <a:rPr lang="zh-CN" altLang="en-US" sz="1000" smtClean="0"/>
              <a:t>个节点（</a:t>
            </a:r>
            <a:r>
              <a:rPr lang="en-US" altLang="zh-CN" sz="1000" smtClean="0"/>
              <a:t>8C/16G/500G)</a:t>
            </a:r>
            <a:r>
              <a:rPr lang="zh-CN" altLang="en-US" sz="1000" smtClean="0"/>
              <a:t>，主备模式</a:t>
            </a:r>
            <a:endParaRPr lang="zh-CN" altLang="en-US" sz="1000"/>
          </a:p>
        </p:txBody>
      </p:sp>
      <p:sp>
        <p:nvSpPr>
          <p:cNvPr id="63" name="圆角矩形标注 62"/>
          <p:cNvSpPr/>
          <p:nvPr/>
        </p:nvSpPr>
        <p:spPr>
          <a:xfrm>
            <a:off x="6804248" y="5517232"/>
            <a:ext cx="1584176" cy="432048"/>
          </a:xfrm>
          <a:prstGeom prst="wedgeRoundRectCallout">
            <a:avLst>
              <a:gd name="adj1" fmla="val -17229"/>
              <a:gd name="adj2" fmla="val -234389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3</a:t>
            </a:r>
            <a:r>
              <a:rPr lang="zh-CN" altLang="en-US" sz="1000" smtClean="0"/>
              <a:t>个节点（</a:t>
            </a:r>
            <a:r>
              <a:rPr lang="en-US" altLang="zh-CN" sz="1000" smtClean="0"/>
              <a:t>2C/2G/100G)</a:t>
            </a:r>
            <a:r>
              <a:rPr lang="zh-CN" altLang="en-US" sz="1000" smtClean="0"/>
              <a:t>，主备模式</a:t>
            </a:r>
            <a:endParaRPr lang="zh-CN" altLang="en-US" sz="1000"/>
          </a:p>
        </p:txBody>
      </p:sp>
      <p:sp>
        <p:nvSpPr>
          <p:cNvPr id="64" name="圆角矩形标注 63"/>
          <p:cNvSpPr/>
          <p:nvPr/>
        </p:nvSpPr>
        <p:spPr>
          <a:xfrm>
            <a:off x="467544" y="548680"/>
            <a:ext cx="1656184" cy="720080"/>
          </a:xfrm>
          <a:prstGeom prst="wedgeRoundRectCallout">
            <a:avLst>
              <a:gd name="adj1" fmla="val 6922"/>
              <a:gd name="adj2" fmla="val 152448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sz="1000" smtClean="0"/>
              <a:t>MFS 3</a:t>
            </a:r>
            <a:r>
              <a:rPr lang="zh-CN" altLang="en-US" sz="1000" smtClean="0"/>
              <a:t>个节点：</a:t>
            </a:r>
            <a:r>
              <a:rPr lang="en-US" altLang="zh-CN" sz="1000" smtClean="0"/>
              <a:t>Master</a:t>
            </a:r>
            <a:r>
              <a:rPr lang="zh-CN" altLang="en-US" sz="1000" smtClean="0"/>
              <a:t>配置：</a:t>
            </a:r>
            <a:r>
              <a:rPr lang="en-US" altLang="zh-CN" sz="1000" smtClean="0"/>
              <a:t>8C/20G/100G</a:t>
            </a:r>
            <a:r>
              <a:rPr lang="zh-CN" altLang="en-US" sz="1000" smtClean="0"/>
              <a:t>，数据节点</a:t>
            </a:r>
            <a:r>
              <a:rPr lang="en-US" altLang="zh-CN" sz="1000" smtClean="0"/>
              <a:t>(2</a:t>
            </a:r>
            <a:r>
              <a:rPr lang="zh-CN" altLang="en-US" sz="1000" smtClean="0"/>
              <a:t>节点）：</a:t>
            </a:r>
            <a:r>
              <a:rPr lang="en-US" altLang="zh-CN" sz="1000" smtClean="0"/>
              <a:t>8C/20G/1T</a:t>
            </a:r>
          </a:p>
        </p:txBody>
      </p:sp>
      <p:sp>
        <p:nvSpPr>
          <p:cNvPr id="65" name="圆角矩形标注 64"/>
          <p:cNvSpPr/>
          <p:nvPr/>
        </p:nvSpPr>
        <p:spPr>
          <a:xfrm>
            <a:off x="1907704" y="2060848"/>
            <a:ext cx="1872208" cy="792088"/>
          </a:xfrm>
          <a:prstGeom prst="wedgeRoundRectCallout">
            <a:avLst>
              <a:gd name="adj1" fmla="val 81205"/>
              <a:gd name="adj2" fmla="val 981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000" smtClean="0"/>
              <a:t>数据通道：</a:t>
            </a:r>
            <a:r>
              <a:rPr lang="en-US" altLang="zh-CN" sz="1000" smtClean="0"/>
              <a:t>2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4C/8G/250</a:t>
            </a:r>
            <a:r>
              <a:rPr lang="zh-CN" altLang="en-US" sz="1000" smtClean="0"/>
              <a:t>，负载均衡模式</a:t>
            </a:r>
            <a:endParaRPr lang="en-US" altLang="zh-CN" sz="1000" smtClean="0"/>
          </a:p>
          <a:p>
            <a:endParaRPr lang="en-US" altLang="zh-CN" sz="1000" smtClean="0"/>
          </a:p>
          <a:p>
            <a:r>
              <a:rPr lang="zh-CN" altLang="en-US" sz="1000" smtClean="0"/>
              <a:t>数据网关：</a:t>
            </a:r>
            <a:r>
              <a:rPr lang="en-US" altLang="zh-CN" sz="1000" smtClean="0"/>
              <a:t>4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8C/30G/500G</a:t>
            </a:r>
            <a:r>
              <a:rPr lang="zh-CN" altLang="en-US" sz="1000" smtClean="0"/>
              <a:t>，负载均衡模式</a:t>
            </a:r>
            <a:endParaRPr lang="zh-CN" altLang="en-US" sz="1000"/>
          </a:p>
        </p:txBody>
      </p:sp>
      <p:sp>
        <p:nvSpPr>
          <p:cNvPr id="67" name="圆角矩形标注 66"/>
          <p:cNvSpPr/>
          <p:nvPr/>
        </p:nvSpPr>
        <p:spPr>
          <a:xfrm>
            <a:off x="1331640" y="3573016"/>
            <a:ext cx="2520280" cy="936104"/>
          </a:xfrm>
          <a:prstGeom prst="wedgeRoundRectCallout">
            <a:avLst>
              <a:gd name="adj1" fmla="val 83554"/>
              <a:gd name="adj2" fmla="val -58474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sz="1000" smtClean="0"/>
              <a:t>Hadoop NameNode</a:t>
            </a:r>
            <a:r>
              <a:rPr lang="zh-CN" altLang="en-US" sz="1000" smtClean="0"/>
              <a:t>：</a:t>
            </a:r>
            <a:r>
              <a:rPr lang="en-US" altLang="zh-CN" sz="1000" smtClean="0"/>
              <a:t>8C/30G/250G*2</a:t>
            </a:r>
          </a:p>
          <a:p>
            <a:r>
              <a:rPr lang="en-US" altLang="zh-CN" sz="1000" smtClean="0"/>
              <a:t>Second NameNode</a:t>
            </a:r>
            <a:r>
              <a:rPr lang="zh-CN" altLang="en-US" sz="1000" smtClean="0"/>
              <a:t>，</a:t>
            </a:r>
            <a:r>
              <a:rPr lang="en-US" altLang="zh-CN" sz="1000" smtClean="0"/>
              <a:t>4C/15G/250G</a:t>
            </a:r>
          </a:p>
          <a:p>
            <a:r>
              <a:rPr lang="en-US" altLang="zh-CN" sz="1000" smtClean="0"/>
              <a:t>JobTrack: 8C/30G/250G</a:t>
            </a:r>
            <a:r>
              <a:rPr lang="zh-CN" altLang="en-US" sz="1000" smtClean="0"/>
              <a:t>，</a:t>
            </a:r>
            <a:endParaRPr lang="en-US" altLang="zh-CN" sz="1000" smtClean="0"/>
          </a:p>
          <a:p>
            <a:r>
              <a:rPr lang="zh-CN" altLang="en-US" sz="1000" smtClean="0"/>
              <a:t>数据节点</a:t>
            </a:r>
            <a:r>
              <a:rPr lang="en-US" altLang="zh-CN" sz="1000" smtClean="0"/>
              <a:t>:18</a:t>
            </a:r>
            <a:r>
              <a:rPr lang="zh-CN" altLang="en-US" sz="1000" smtClean="0"/>
              <a:t>个，</a:t>
            </a:r>
            <a:r>
              <a:rPr lang="en-US" altLang="zh-CN" sz="1000" smtClean="0"/>
              <a:t>8C/30G/2T</a:t>
            </a:r>
          </a:p>
          <a:p>
            <a:endParaRPr lang="en-US" altLang="zh-CN" sz="1000" smtClean="0"/>
          </a:p>
          <a:p>
            <a:r>
              <a:rPr lang="en-US" altLang="zh-CN" sz="1000" smtClean="0"/>
              <a:t>Hbase/MySQL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6</a:t>
            </a:r>
            <a:r>
              <a:rPr lang="zh-CN" altLang="en-US" sz="1000" smtClean="0"/>
              <a:t>个，</a:t>
            </a:r>
            <a:r>
              <a:rPr lang="en-US" altLang="zh-CN" sz="1000" smtClean="0"/>
              <a:t>8C/30G/500G</a:t>
            </a:r>
            <a:endParaRPr lang="zh-CN" altLang="en-US" sz="1000"/>
          </a:p>
        </p:txBody>
      </p:sp>
      <p:sp>
        <p:nvSpPr>
          <p:cNvPr id="68" name="圆角矩形标注 67"/>
          <p:cNvSpPr/>
          <p:nvPr/>
        </p:nvSpPr>
        <p:spPr>
          <a:xfrm>
            <a:off x="395536" y="5085184"/>
            <a:ext cx="1512168" cy="360040"/>
          </a:xfrm>
          <a:prstGeom prst="wedgeRoundRectCallout">
            <a:avLst>
              <a:gd name="adj1" fmla="val 77433"/>
              <a:gd name="adj2" fmla="val -79128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sz="1000" smtClean="0"/>
              <a:t>4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8C/16G/500G, </a:t>
            </a:r>
            <a:r>
              <a:rPr lang="zh-CN" altLang="en-US" sz="1000" smtClean="0"/>
              <a:t>负载均衡模式</a:t>
            </a:r>
            <a:endParaRPr lang="en-US" altLang="zh-CN" sz="1000" smtClean="0"/>
          </a:p>
        </p:txBody>
      </p:sp>
      <p:sp>
        <p:nvSpPr>
          <p:cNvPr id="69" name="圆角矩形标注 68"/>
          <p:cNvSpPr/>
          <p:nvPr/>
        </p:nvSpPr>
        <p:spPr>
          <a:xfrm>
            <a:off x="4355976" y="188640"/>
            <a:ext cx="2808312" cy="864096"/>
          </a:xfrm>
          <a:prstGeom prst="wedgeRoundRectCallout">
            <a:avLst>
              <a:gd name="adj1" fmla="val -38732"/>
              <a:gd name="adj2" fmla="val 79166"/>
              <a:gd name="adj3" fmla="val 16667"/>
            </a:avLst>
          </a:prstGeom>
          <a:solidFill>
            <a:srgbClr val="FFFFCC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000" smtClean="0"/>
              <a:t>报表服务器，</a:t>
            </a:r>
            <a:r>
              <a:rPr lang="en-US" altLang="zh-CN" sz="1000" smtClean="0"/>
              <a:t>2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4C/16G/500G, </a:t>
            </a:r>
            <a:r>
              <a:rPr lang="zh-CN" altLang="en-US" sz="1000" smtClean="0"/>
              <a:t>主备</a:t>
            </a:r>
            <a:endParaRPr lang="en-US" altLang="zh-CN" sz="1000" smtClean="0"/>
          </a:p>
          <a:p>
            <a:r>
              <a:rPr lang="zh-CN" altLang="en-US" sz="1000" smtClean="0"/>
              <a:t>     报表数据：</a:t>
            </a:r>
            <a:r>
              <a:rPr lang="en-US" altLang="zh-CN" sz="1000" smtClean="0"/>
              <a:t>2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8C/30G/1T, </a:t>
            </a:r>
            <a:r>
              <a:rPr lang="zh-CN" altLang="en-US" sz="1000" smtClean="0"/>
              <a:t>主备</a:t>
            </a:r>
            <a:endParaRPr lang="en-US" altLang="zh-CN" sz="1000" smtClean="0"/>
          </a:p>
          <a:p>
            <a:r>
              <a:rPr lang="zh-CN" altLang="en-US" sz="1000" smtClean="0"/>
              <a:t>开放</a:t>
            </a:r>
            <a:r>
              <a:rPr lang="en-US" altLang="zh-CN" sz="1000" smtClean="0"/>
              <a:t>/</a:t>
            </a:r>
            <a:r>
              <a:rPr lang="zh-CN" altLang="en-US" sz="1000" smtClean="0"/>
              <a:t>营销平台：</a:t>
            </a:r>
            <a:r>
              <a:rPr lang="en-US" altLang="zh-CN" sz="1000" smtClean="0"/>
              <a:t>2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8C/30G/500G</a:t>
            </a:r>
            <a:r>
              <a:rPr lang="zh-CN" altLang="en-US" sz="1000" smtClean="0"/>
              <a:t>，主备</a:t>
            </a:r>
            <a:endParaRPr lang="en-US" altLang="zh-CN" sz="1000" smtClean="0"/>
          </a:p>
          <a:p>
            <a:r>
              <a:rPr lang="zh-CN" altLang="en-US" sz="1000" smtClean="0"/>
              <a:t>测试服务器：</a:t>
            </a:r>
            <a:r>
              <a:rPr lang="en-US" altLang="zh-CN" sz="1000" smtClean="0"/>
              <a:t>1</a:t>
            </a:r>
            <a:r>
              <a:rPr lang="zh-CN" altLang="en-US" sz="1000" smtClean="0"/>
              <a:t>节点，</a:t>
            </a:r>
            <a:r>
              <a:rPr lang="en-US" altLang="zh-CN" sz="1000" smtClean="0"/>
              <a:t>8C/30G/500G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tailEnd type="none"/>
        </a:ln>
      </a:spPr>
      <a:bodyPr rtlCol="0" anchor="ctr"/>
      <a:lstStyle>
        <a:defPPr algn="ctr">
          <a:defRPr sz="12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12788</TotalTime>
  <Words>1884</Words>
  <Application>Microsoft Office PowerPoint</Application>
  <PresentationFormat>全屏显示(4:3)</PresentationFormat>
  <Paragraphs>316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Office 主题</vt:lpstr>
      <vt:lpstr>4_自定义设计方案</vt:lpstr>
      <vt:lpstr>1_Office 主题</vt:lpstr>
      <vt:lpstr>2_Office 主题</vt:lpstr>
      <vt:lpstr>3_Office 主题</vt:lpstr>
      <vt:lpstr>目录</vt:lpstr>
      <vt:lpstr>幻灯片 2</vt:lpstr>
      <vt:lpstr>幻灯片 3</vt:lpstr>
      <vt:lpstr>幻灯片 4</vt:lpstr>
      <vt:lpstr>幻灯片 5</vt:lpstr>
      <vt:lpstr>幻灯片 6</vt:lpstr>
      <vt:lpstr>幻灯片 7</vt:lpstr>
      <vt:lpstr>目录</vt:lpstr>
      <vt:lpstr>幻灯片 9</vt:lpstr>
      <vt:lpstr>幻灯片 10</vt:lpstr>
      <vt:lpstr>幻灯片 11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524</cp:revision>
  <dcterms:created xsi:type="dcterms:W3CDTF">2011-12-24T07:09:07Z</dcterms:created>
  <dcterms:modified xsi:type="dcterms:W3CDTF">2013-03-19T06:15:57Z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1363672451</vt:lpwstr>
  </property>
</Properties>
</file>