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 id="2147483685" r:id="rId4"/>
  </p:sldMasterIdLst>
  <p:notesMasterIdLst>
    <p:notesMasterId r:id="rId24"/>
  </p:notesMasterIdLst>
  <p:sldIdLst>
    <p:sldId id="299" r:id="rId5"/>
    <p:sldId id="302" r:id="rId6"/>
    <p:sldId id="293" r:id="rId7"/>
    <p:sldId id="298" r:id="rId8"/>
    <p:sldId id="297" r:id="rId9"/>
    <p:sldId id="300" r:id="rId10"/>
    <p:sldId id="296" r:id="rId11"/>
    <p:sldId id="308" r:id="rId12"/>
    <p:sldId id="304" r:id="rId13"/>
    <p:sldId id="309" r:id="rId14"/>
    <p:sldId id="305" r:id="rId15"/>
    <p:sldId id="310" r:id="rId16"/>
    <p:sldId id="311" r:id="rId17"/>
    <p:sldId id="303" r:id="rId18"/>
    <p:sldId id="306" r:id="rId19"/>
    <p:sldId id="294" r:id="rId20"/>
    <p:sldId id="312" r:id="rId21"/>
    <p:sldId id="313" r:id="rId22"/>
    <p:sldId id="301"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3333FF"/>
    <a:srgbClr val="BF01A4"/>
    <a:srgbClr val="CCFFFF"/>
    <a:srgbClr val="2007B9"/>
    <a:srgbClr val="FFFFFF"/>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62" autoAdjust="0"/>
    <p:restoredTop sz="94675" autoAdjust="0"/>
  </p:normalViewPr>
  <p:slideViewPr>
    <p:cSldViewPr>
      <p:cViewPr varScale="1">
        <p:scale>
          <a:sx n="85" d="100"/>
          <a:sy n="85" d="100"/>
        </p:scale>
        <p:origin x="-115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64D9DC-FBC0-47B0-9D45-83BC76551640}" type="datetimeFigureOut">
              <a:rPr lang="zh-CN" altLang="en-US" smtClean="0"/>
              <a:pPr/>
              <a:t>2013-9-14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BE3825-4384-498D-AE3F-0F93E44C3AE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1A98DD71-ED07-487D-ABCA-93E9893E53E6}" type="slidenum">
              <a:rPr lang="zh-CN" altLang="en-US" smtClean="0">
                <a:solidFill>
                  <a:prstClr val="black"/>
                </a:solidFill>
              </a:rPr>
              <a:pPr/>
              <a:t>2</a:t>
            </a:fld>
            <a:endParaRPr lang="en-US" altLang="zh-CN" smtClean="0">
              <a:solidFill>
                <a:prstClr val="black"/>
              </a:solidFill>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zh-CN" alt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1A98DD71-ED07-487D-ABCA-93E9893E53E6}" type="slidenum">
              <a:rPr lang="zh-CN" altLang="en-US" smtClean="0">
                <a:solidFill>
                  <a:prstClr val="black"/>
                </a:solidFill>
              </a:rPr>
              <a:pPr/>
              <a:t>6</a:t>
            </a:fld>
            <a:endParaRPr lang="en-US" altLang="zh-CN" smtClean="0">
              <a:solidFill>
                <a:prstClr val="black"/>
              </a:solidFill>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zh-CN" alt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1A98DD71-ED07-487D-ABCA-93E9893E53E6}" type="slidenum">
              <a:rPr lang="zh-CN" altLang="en-US" smtClean="0">
                <a:solidFill>
                  <a:prstClr val="black"/>
                </a:solidFill>
              </a:rPr>
              <a:pPr/>
              <a:t>14</a:t>
            </a:fld>
            <a:endParaRPr lang="en-US" altLang="zh-CN" smtClean="0">
              <a:solidFill>
                <a:prstClr val="black"/>
              </a:solidFill>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zh-CN" alt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pPr/>
              <a:t>2013-9-14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FBBE14-0730-4947-86FE-F8379E2875FD}"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pPr/>
              <a:t>2013-9-14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FBBE14-0730-4947-86FE-F8379E2875FD}"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pPr/>
              <a:t>2013-9-14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FBBE14-0730-4947-86FE-F8379E2875FD}"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a:picLocks noChangeAspect="1" noChangeArrowheads="1"/>
          </p:cNvPicPr>
          <p:nvPr/>
        </p:nvPicPr>
        <p:blipFill>
          <a:blip r:embed="rId2" cstate="print"/>
          <a:srcRect/>
          <a:stretch>
            <a:fillRect/>
          </a:stretch>
        </p:blipFill>
        <p:spPr bwMode="auto">
          <a:xfrm>
            <a:off x="7508875" y="5578475"/>
            <a:ext cx="820738" cy="822325"/>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6" name="Text Box 11"/>
          <p:cNvSpPr txBox="1">
            <a:spLocks noChangeArrowheads="1"/>
          </p:cNvSpPr>
          <p:nvPr/>
        </p:nvSpPr>
        <p:spPr bwMode="auto">
          <a:xfrm>
            <a:off x="652463" y="6194425"/>
            <a:ext cx="2749550" cy="261938"/>
          </a:xfrm>
          <a:prstGeom prst="rect">
            <a:avLst/>
          </a:prstGeom>
          <a:noFill/>
          <a:ln w="9525">
            <a:noFill/>
            <a:miter lim="800000"/>
            <a:headEnd/>
            <a:tailEnd/>
          </a:ln>
        </p:spPr>
        <p:txBody>
          <a:bodyPr wrap="none" lIns="78331" tIns="39166" rIns="78331" bIns="39166">
            <a:spAutoFit/>
          </a:bodyPr>
          <a:lstStyle/>
          <a:p>
            <a:pPr defTabSz="784225" eaLnBrk="0" fontAlgn="base" hangingPunct="0">
              <a:spcBef>
                <a:spcPct val="0"/>
              </a:spcBef>
              <a:spcAft>
                <a:spcPct val="0"/>
              </a:spcAft>
              <a:defRPr/>
            </a:pPr>
            <a:r>
              <a:rPr lang="en-US" altLang="zh-CN" sz="1200">
                <a:solidFill>
                  <a:srgbClr val="2D2015"/>
                </a:solidFill>
                <a:ea typeface="MS PGothic" pitchFamily="34" charset="-128"/>
              </a:rPr>
              <a:t>HUAWEI TECHNOLOGIES CO., LTD.</a:t>
            </a:r>
            <a:endParaRPr lang="en-US" altLang="zh-CN" sz="2100">
              <a:solidFill>
                <a:srgbClr val="2D2015"/>
              </a:solidFill>
              <a:ea typeface="MS PGothic" pitchFamily="34" charset="-128"/>
            </a:endParaRPr>
          </a:p>
        </p:txBody>
      </p:sp>
      <p:sp>
        <p:nvSpPr>
          <p:cNvPr id="7" name="Rectangle 12"/>
          <p:cNvSpPr>
            <a:spLocks noChangeArrowheads="1"/>
          </p:cNvSpPr>
          <p:nvPr/>
        </p:nvSpPr>
        <p:spPr bwMode="auto">
          <a:xfrm>
            <a:off x="3984625" y="6191250"/>
            <a:ext cx="1546225" cy="261938"/>
          </a:xfrm>
          <a:prstGeom prst="rect">
            <a:avLst/>
          </a:prstGeom>
          <a:noFill/>
          <a:ln w="9525" algn="ctr">
            <a:noFill/>
            <a:miter lim="800000"/>
            <a:headEnd/>
            <a:tailEnd/>
          </a:ln>
          <a:effectLst/>
        </p:spPr>
        <p:txBody>
          <a:bodyPr wrap="none" lIns="78298" tIns="39148" rIns="78298" bIns="39148">
            <a:spAutoFit/>
          </a:bodyPr>
          <a:lstStyle/>
          <a:p>
            <a:pPr defTabSz="784225" eaLnBrk="0" fontAlgn="base" hangingPunct="0">
              <a:spcBef>
                <a:spcPct val="0"/>
              </a:spcBef>
              <a:spcAft>
                <a:spcPct val="0"/>
              </a:spcAft>
              <a:defRPr/>
            </a:pPr>
            <a:r>
              <a:rPr lang="en-US" altLang="zh-CN" sz="1200">
                <a:solidFill>
                  <a:srgbClr val="2D2015"/>
                </a:solidFill>
                <a:ea typeface="MS PGothic" pitchFamily="34" charset="-128"/>
              </a:rPr>
              <a:t>Huawei Confidential </a:t>
            </a:r>
          </a:p>
        </p:txBody>
      </p:sp>
      <p:sp>
        <p:nvSpPr>
          <p:cNvPr id="8" name="Rectangle 13"/>
          <p:cNvSpPr>
            <a:spLocks noChangeArrowheads="1"/>
          </p:cNvSpPr>
          <p:nvPr/>
        </p:nvSpPr>
        <p:spPr bwMode="auto">
          <a:xfrm>
            <a:off x="6794500" y="247650"/>
            <a:ext cx="1465263" cy="292100"/>
          </a:xfrm>
          <a:prstGeom prst="rect">
            <a:avLst/>
          </a:prstGeom>
          <a:noFill/>
          <a:ln w="9525" algn="ctr">
            <a:noFill/>
            <a:miter lim="800000"/>
            <a:headEnd/>
            <a:tailEnd/>
          </a:ln>
          <a:effectLst/>
        </p:spPr>
        <p:txBody>
          <a:bodyPr wrap="none" lIns="78298" tIns="39148" rIns="78298" bIns="39148">
            <a:spAutoFit/>
          </a:bodyPr>
          <a:lstStyle/>
          <a:p>
            <a:pPr defTabSz="784225" eaLnBrk="0" fontAlgn="base" hangingPunct="0">
              <a:spcBef>
                <a:spcPct val="0"/>
              </a:spcBef>
              <a:spcAft>
                <a:spcPct val="0"/>
              </a:spcAft>
              <a:defRPr/>
            </a:pPr>
            <a:r>
              <a:rPr lang="en-US" altLang="zh-CN" sz="1400" b="1">
                <a:solidFill>
                  <a:srgbClr val="666666"/>
                </a:solidFill>
                <a:ea typeface="MS PGothic" pitchFamily="34" charset="-128"/>
              </a:rPr>
              <a:t>Security Level: </a:t>
            </a:r>
          </a:p>
        </p:txBody>
      </p:sp>
      <p:sp>
        <p:nvSpPr>
          <p:cNvPr id="9" name="Text Box 14"/>
          <p:cNvSpPr txBox="1">
            <a:spLocks noChangeArrowheads="1"/>
          </p:cNvSpPr>
          <p:nvPr/>
        </p:nvSpPr>
        <p:spPr bwMode="auto">
          <a:xfrm>
            <a:off x="-2770188" y="1330325"/>
            <a:ext cx="2776538" cy="3330575"/>
          </a:xfrm>
          <a:prstGeom prst="rect">
            <a:avLst/>
          </a:prstGeom>
          <a:noFill/>
          <a:ln w="9525" algn="ctr">
            <a:noFill/>
            <a:miter lim="800000"/>
            <a:headEnd/>
            <a:tailEnd/>
          </a:ln>
          <a:effectLst/>
        </p:spPr>
        <p:txBody>
          <a:bodyPr lIns="78345" tIns="39172" rIns="78345" bIns="39172">
            <a:spAutoFit/>
          </a:bodyPr>
          <a:lstStyle/>
          <a:p>
            <a:pPr algn="r" defTabSz="784225" eaLnBrk="0" fontAlgn="base" hangingPunct="0">
              <a:lnSpc>
                <a:spcPct val="125000"/>
              </a:lnSpc>
              <a:spcBef>
                <a:spcPct val="0"/>
              </a:spcBef>
              <a:spcAft>
                <a:spcPct val="0"/>
              </a:spcAft>
              <a:defRPr/>
            </a:pPr>
            <a:r>
              <a:rPr lang="en-US" sz="1100" noProof="1">
                <a:solidFill>
                  <a:srgbClr val="FFFFFF"/>
                </a:solidFill>
                <a:latin typeface="FrutigerNext LT Regular" pitchFamily="34" charset="0"/>
                <a:ea typeface="MS PGothic" pitchFamily="34" charset="-128"/>
              </a:rPr>
              <a:t>Slide title</a:t>
            </a:r>
            <a:r>
              <a:rPr lang="en-US" altLang="zh-CN" sz="1100">
                <a:solidFill>
                  <a:srgbClr val="FFFFFF"/>
                </a:solidFill>
                <a:latin typeface="FrutigerNext LT Regular" pitchFamily="34" charset="0"/>
                <a:ea typeface="MS PGothic" pitchFamily="34" charset="-128"/>
              </a:rPr>
              <a:t> </a:t>
            </a:r>
            <a:r>
              <a:rPr lang="en-US" altLang="zh-CN" sz="1100">
                <a:solidFill>
                  <a:srgbClr val="FFFFFF"/>
                </a:solidFill>
                <a:latin typeface="FrutigerNext LT Regular" pitchFamily="34" charset="0"/>
                <a:ea typeface="华文细黑" pitchFamily="2" charset="-122"/>
              </a:rPr>
              <a:t>:40-47pt  </a:t>
            </a:r>
          </a:p>
          <a:p>
            <a:pPr algn="r" defTabSz="784225" eaLnBrk="0" fontAlgn="base" hangingPunct="0">
              <a:lnSpc>
                <a:spcPct val="125000"/>
              </a:lnSpc>
              <a:spcBef>
                <a:spcPct val="0"/>
              </a:spcBef>
              <a:spcAft>
                <a:spcPct val="0"/>
              </a:spcAft>
              <a:defRPr/>
            </a:pPr>
            <a:r>
              <a:rPr lang="en-US" sz="1100" noProof="1">
                <a:solidFill>
                  <a:srgbClr val="FFFFFF"/>
                </a:solidFill>
                <a:latin typeface="FrutigerNext LT Regular" pitchFamily="34" charset="0"/>
                <a:ea typeface="MS PGothic" pitchFamily="34" charset="-128"/>
              </a:rPr>
              <a:t>Slide subtitle </a:t>
            </a:r>
            <a:r>
              <a:rPr lang="en-US" altLang="zh-CN" sz="1100">
                <a:solidFill>
                  <a:srgbClr val="FFFFFF"/>
                </a:solidFill>
                <a:latin typeface="FrutigerNext LT Regular" pitchFamily="34" charset="0"/>
                <a:ea typeface="华文细黑" pitchFamily="2" charset="-122"/>
              </a:rPr>
              <a:t>:26-30pt</a:t>
            </a:r>
          </a:p>
          <a:p>
            <a:pPr algn="r" defTabSz="784225" eaLnBrk="0" fontAlgn="base" hangingPunct="0">
              <a:lnSpc>
                <a:spcPct val="125000"/>
              </a:lnSpc>
              <a:spcBef>
                <a:spcPct val="0"/>
              </a:spcBef>
              <a:spcAft>
                <a:spcPct val="0"/>
              </a:spcAft>
              <a:defRPr/>
            </a:pPr>
            <a:r>
              <a:rPr lang="en-US" altLang="zh-CN" sz="1100">
                <a:solidFill>
                  <a:srgbClr val="FFFFFF"/>
                </a:solidFill>
                <a:latin typeface="FrutigerNext LT Regular" pitchFamily="34" charset="0"/>
                <a:ea typeface="华文细黑" pitchFamily="2" charset="-122"/>
              </a:rPr>
              <a:t>Color::white</a:t>
            </a:r>
          </a:p>
          <a:p>
            <a:pPr algn="r" defTabSz="784225" eaLnBrk="0" fontAlgn="base" hangingPunct="0">
              <a:lnSpc>
                <a:spcPct val="125000"/>
              </a:lnSpc>
              <a:spcBef>
                <a:spcPct val="0"/>
              </a:spcBef>
              <a:spcAft>
                <a:spcPct val="0"/>
              </a:spcAft>
              <a:defRPr/>
            </a:pPr>
            <a:r>
              <a:rPr lang="zh-CN" altLang="en-US" sz="1100">
                <a:solidFill>
                  <a:srgbClr val="FFFFFF"/>
                </a:solidFill>
                <a:latin typeface="FrutigerNext LT Regular" pitchFamily="34" charset="0"/>
                <a:ea typeface="MS PGothic" pitchFamily="34" charset="-128"/>
              </a:rPr>
              <a:t> </a:t>
            </a:r>
            <a:r>
              <a:rPr lang="en-US" altLang="zh-CN" sz="1100">
                <a:solidFill>
                  <a:srgbClr val="FFFFFF"/>
                </a:solidFill>
                <a:latin typeface="FrutigerNext LT Regular" pitchFamily="34" charset="0"/>
                <a:ea typeface="MS PGothic" pitchFamily="34" charset="-128"/>
              </a:rPr>
              <a:t>Corporate Font </a:t>
            </a:r>
            <a:r>
              <a:rPr lang="en-US" altLang="zh-CN" sz="1100">
                <a:solidFill>
                  <a:srgbClr val="FFFFFF"/>
                </a:solidFill>
                <a:latin typeface="FrutigerNext LT Regular" pitchFamily="34" charset="0"/>
                <a:ea typeface="华文细黑" pitchFamily="2" charset="-122"/>
              </a:rPr>
              <a:t>:</a:t>
            </a:r>
          </a:p>
          <a:p>
            <a:pPr algn="r" defTabSz="784225" eaLnBrk="0" fontAlgn="base" hangingPunct="0">
              <a:lnSpc>
                <a:spcPct val="125000"/>
              </a:lnSpc>
              <a:spcBef>
                <a:spcPct val="0"/>
              </a:spcBef>
              <a:spcAft>
                <a:spcPct val="0"/>
              </a:spcAft>
              <a:defRPr/>
            </a:pPr>
            <a:r>
              <a:rPr lang="en-US" altLang="zh-CN" sz="1100">
                <a:solidFill>
                  <a:srgbClr val="FFFFFF"/>
                </a:solidFill>
                <a:latin typeface="FrutigerNext LT Regular" pitchFamily="34" charset="0"/>
                <a:ea typeface="华文细黑" pitchFamily="2" charset="-122"/>
              </a:rPr>
              <a:t>FrutigerNext LT Medium</a:t>
            </a:r>
          </a:p>
          <a:p>
            <a:pPr algn="r" defTabSz="784225" eaLnBrk="0" fontAlgn="base" hangingPunct="0">
              <a:lnSpc>
                <a:spcPct val="125000"/>
              </a:lnSpc>
              <a:spcBef>
                <a:spcPct val="0"/>
              </a:spcBef>
              <a:spcAft>
                <a:spcPct val="0"/>
              </a:spcAft>
              <a:defRPr/>
            </a:pPr>
            <a:r>
              <a:rPr lang="en-US" altLang="zh-CN" sz="1100">
                <a:solidFill>
                  <a:srgbClr val="FFFFFF"/>
                </a:solidFill>
                <a:latin typeface="FrutigerNext LT Regular" pitchFamily="34" charset="0"/>
                <a:ea typeface="MS PGothic" pitchFamily="34" charset="-128"/>
              </a:rPr>
              <a:t>Font to be used by customers and </a:t>
            </a:r>
          </a:p>
          <a:p>
            <a:pPr algn="r" defTabSz="784225" eaLnBrk="0" fontAlgn="base" hangingPunct="0">
              <a:lnSpc>
                <a:spcPct val="125000"/>
              </a:lnSpc>
              <a:spcBef>
                <a:spcPct val="0"/>
              </a:spcBef>
              <a:spcAft>
                <a:spcPct val="0"/>
              </a:spcAft>
              <a:defRPr/>
            </a:pPr>
            <a:r>
              <a:rPr lang="en-US" altLang="zh-CN" sz="1100">
                <a:solidFill>
                  <a:srgbClr val="FFFFFF"/>
                </a:solidFill>
                <a:latin typeface="FrutigerNext LT Regular" pitchFamily="34" charset="0"/>
                <a:ea typeface="MS PGothic" pitchFamily="34" charset="-128"/>
              </a:rPr>
              <a:t>partners </a:t>
            </a:r>
            <a:r>
              <a:rPr lang="en-US" altLang="zh-CN" sz="1100">
                <a:solidFill>
                  <a:srgbClr val="FFFFFF"/>
                </a:solidFill>
                <a:latin typeface="FrutigerNext LT Regular" pitchFamily="34" charset="0"/>
                <a:ea typeface="华文细黑" pitchFamily="2" charset="-122"/>
              </a:rPr>
              <a:t>: </a:t>
            </a:r>
          </a:p>
          <a:p>
            <a:pPr algn="r" defTabSz="784225" eaLnBrk="0" fontAlgn="base" hangingPunct="0">
              <a:lnSpc>
                <a:spcPct val="125000"/>
              </a:lnSpc>
              <a:spcBef>
                <a:spcPct val="0"/>
              </a:spcBef>
              <a:spcAft>
                <a:spcPct val="0"/>
              </a:spcAft>
              <a:defRPr/>
            </a:pPr>
            <a:r>
              <a:rPr lang="en-US" altLang="zh-CN" sz="1100">
                <a:solidFill>
                  <a:srgbClr val="FFFFFF"/>
                </a:solidFill>
                <a:latin typeface="FrutigerNext LT Regular" pitchFamily="34" charset="0"/>
                <a:ea typeface="华文细黑" pitchFamily="2" charset="-122"/>
              </a:rPr>
              <a:t>Arial</a:t>
            </a:r>
            <a:endParaRPr lang="zh-CN" altLang="en-US" sz="1100">
              <a:solidFill>
                <a:srgbClr val="FFFFFF"/>
              </a:solidFill>
              <a:latin typeface="FrutigerNext LT Regular" pitchFamily="34" charset="0"/>
              <a:ea typeface="华文细黑" pitchFamily="2" charset="-122"/>
            </a:endParaRPr>
          </a:p>
          <a:p>
            <a:pPr algn="r" defTabSz="784225" eaLnBrk="0" fontAlgn="base" hangingPunct="0">
              <a:lnSpc>
                <a:spcPct val="125000"/>
              </a:lnSpc>
              <a:spcBef>
                <a:spcPct val="0"/>
              </a:spcBef>
              <a:spcAft>
                <a:spcPct val="0"/>
              </a:spcAft>
              <a:defRPr/>
            </a:pPr>
            <a:endParaRPr lang="zh-CN" altLang="en-US" sz="1100">
              <a:solidFill>
                <a:srgbClr val="FFFFFF"/>
              </a:solidFill>
              <a:latin typeface="FrutigerNext LT Regular" pitchFamily="34" charset="0"/>
              <a:ea typeface="华文细黑" pitchFamily="2" charset="-122"/>
            </a:endParaRPr>
          </a:p>
          <a:p>
            <a:pPr algn="r" defTabSz="784225" eaLnBrk="0" fontAlgn="base" hangingPunct="0">
              <a:lnSpc>
                <a:spcPct val="125000"/>
              </a:lnSpc>
              <a:spcBef>
                <a:spcPct val="0"/>
              </a:spcBef>
              <a:spcAft>
                <a:spcPct val="0"/>
              </a:spcAft>
              <a:defRPr/>
            </a:pPr>
            <a:endParaRPr lang="zh-CN" altLang="en-US" sz="1100">
              <a:solidFill>
                <a:srgbClr val="FFFFFF"/>
              </a:solidFill>
              <a:latin typeface="FrutigerNext LT Regular" pitchFamily="34" charset="0"/>
              <a:ea typeface="华文细黑" pitchFamily="2" charset="-122"/>
            </a:endParaRPr>
          </a:p>
          <a:p>
            <a:pPr algn="r" defTabSz="784225" eaLnBrk="0" fontAlgn="base" hangingPunct="0">
              <a:lnSpc>
                <a:spcPct val="125000"/>
              </a:lnSpc>
              <a:spcBef>
                <a:spcPct val="0"/>
              </a:spcBef>
              <a:spcAft>
                <a:spcPct val="0"/>
              </a:spcAft>
              <a:defRPr/>
            </a:pPr>
            <a:endParaRPr lang="zh-CN" altLang="en-US" sz="1100">
              <a:solidFill>
                <a:srgbClr val="FFFFFF"/>
              </a:solidFill>
              <a:latin typeface="FrutigerNext LT Regular" pitchFamily="34" charset="0"/>
              <a:ea typeface="华文细黑" pitchFamily="2" charset="-122"/>
            </a:endParaRPr>
          </a:p>
          <a:p>
            <a:pPr algn="r" defTabSz="784225" eaLnBrk="0" fontAlgn="base" hangingPunct="0">
              <a:lnSpc>
                <a:spcPct val="125000"/>
              </a:lnSpc>
              <a:spcBef>
                <a:spcPct val="0"/>
              </a:spcBef>
              <a:spcAft>
                <a:spcPct val="0"/>
              </a:spcAft>
              <a:defRPr/>
            </a:pPr>
            <a:endParaRPr lang="zh-CN" altLang="en-US" sz="1100">
              <a:solidFill>
                <a:srgbClr val="FFFFFF"/>
              </a:solidFill>
              <a:latin typeface="FrutigerNext LT Regular" pitchFamily="34" charset="0"/>
              <a:ea typeface="华文细黑" pitchFamily="2" charset="-122"/>
            </a:endParaRPr>
          </a:p>
          <a:p>
            <a:pPr algn="r" defTabSz="784225" eaLnBrk="0" fontAlgn="base" hangingPunct="0">
              <a:lnSpc>
                <a:spcPct val="125000"/>
              </a:lnSpc>
              <a:spcBef>
                <a:spcPct val="0"/>
              </a:spcBef>
              <a:spcAft>
                <a:spcPct val="0"/>
              </a:spcAft>
              <a:defRPr/>
            </a:pPr>
            <a:endParaRPr lang="zh-CN" altLang="en-US" sz="1100">
              <a:solidFill>
                <a:srgbClr val="FFFFFF"/>
              </a:solidFill>
              <a:latin typeface="FrutigerNext LT Regular" pitchFamily="34" charset="0"/>
              <a:ea typeface="华文细黑" pitchFamily="2" charset="-122"/>
            </a:endParaRPr>
          </a:p>
          <a:p>
            <a:pPr algn="r" defTabSz="784225" eaLnBrk="0" fontAlgn="base" hangingPunct="0">
              <a:lnSpc>
                <a:spcPct val="125000"/>
              </a:lnSpc>
              <a:spcBef>
                <a:spcPct val="0"/>
              </a:spcBef>
              <a:spcAft>
                <a:spcPct val="0"/>
              </a:spcAft>
              <a:defRPr/>
            </a:pPr>
            <a:endParaRPr lang="zh-CN" altLang="en-US" sz="1100">
              <a:solidFill>
                <a:srgbClr val="FFFFFF"/>
              </a:solidFill>
              <a:latin typeface="FrutigerNext LT Regular" pitchFamily="34" charset="0"/>
              <a:ea typeface="华文细黑" pitchFamily="2" charset="-122"/>
            </a:endParaRPr>
          </a:p>
          <a:p>
            <a:pPr algn="r" defTabSz="784225" eaLnBrk="0" fontAlgn="base" hangingPunct="0">
              <a:lnSpc>
                <a:spcPct val="125000"/>
              </a:lnSpc>
              <a:spcBef>
                <a:spcPct val="50000"/>
              </a:spcBef>
              <a:spcAft>
                <a:spcPct val="0"/>
              </a:spcAft>
              <a:defRPr/>
            </a:pPr>
            <a:endParaRPr lang="en-US" altLang="zh-CN" sz="1100">
              <a:solidFill>
                <a:srgbClr val="FFFFFF"/>
              </a:solidFill>
              <a:latin typeface="FrutigerNext LT Regular" pitchFamily="34" charset="0"/>
              <a:ea typeface="华文细黑" pitchFamily="2" charset="-122"/>
            </a:endParaRPr>
          </a:p>
        </p:txBody>
      </p:sp>
      <p:sp>
        <p:nvSpPr>
          <p:cNvPr id="10" name="Text Box 15"/>
          <p:cNvSpPr txBox="1">
            <a:spLocks noChangeArrowheads="1"/>
          </p:cNvSpPr>
          <p:nvPr/>
        </p:nvSpPr>
        <p:spPr bwMode="auto">
          <a:xfrm>
            <a:off x="7224713" y="4092575"/>
            <a:ext cx="1336675" cy="261938"/>
          </a:xfrm>
          <a:prstGeom prst="rect">
            <a:avLst/>
          </a:prstGeom>
          <a:noFill/>
          <a:ln w="9525">
            <a:noFill/>
            <a:miter lim="800000"/>
            <a:headEnd/>
            <a:tailEnd/>
          </a:ln>
        </p:spPr>
        <p:txBody>
          <a:bodyPr wrap="none" lIns="78331" tIns="39166" rIns="78331" bIns="39166">
            <a:spAutoFit/>
          </a:bodyPr>
          <a:lstStyle/>
          <a:p>
            <a:pPr defTabSz="784225" eaLnBrk="0" fontAlgn="base" hangingPunct="0">
              <a:spcBef>
                <a:spcPct val="0"/>
              </a:spcBef>
              <a:spcAft>
                <a:spcPct val="0"/>
              </a:spcAft>
              <a:defRPr/>
            </a:pPr>
            <a:r>
              <a:rPr lang="en-US" altLang="zh-CN" sz="1200">
                <a:solidFill>
                  <a:srgbClr val="FFFFFF"/>
                </a:solidFill>
                <a:ea typeface="MS PGothic" pitchFamily="34" charset="-128"/>
              </a:rPr>
              <a:t>www.huawei.com</a:t>
            </a:r>
          </a:p>
        </p:txBody>
      </p:sp>
      <p:sp>
        <p:nvSpPr>
          <p:cNvPr id="4098" name="Rectangle 2"/>
          <p:cNvSpPr>
            <a:spLocks noGrp="1" noChangeArrowheads="1"/>
          </p:cNvSpPr>
          <p:nvPr>
            <p:ph type="ctrTitle"/>
          </p:nvPr>
        </p:nvSpPr>
        <p:spPr>
          <a:xfrm>
            <a:off x="609600" y="1219200"/>
            <a:ext cx="5715000" cy="1470025"/>
          </a:xfrm>
        </p:spPr>
        <p:txBody>
          <a:bodyPr/>
          <a:lstStyle>
            <a:lvl1pPr>
              <a:defRPr sz="4000">
                <a:solidFill>
                  <a:schemeClr val="bg1"/>
                </a:solidFill>
              </a:defRPr>
            </a:lvl1pPr>
          </a:lstStyle>
          <a:p>
            <a:r>
              <a:rPr lang="zh-CN" altLang="en-US"/>
              <a:t>单击此处编辑母版标题样式</a:t>
            </a:r>
          </a:p>
        </p:txBody>
      </p:sp>
      <p:sp>
        <p:nvSpPr>
          <p:cNvPr id="4099" name="Rectangle 3"/>
          <p:cNvSpPr>
            <a:spLocks noGrp="1" noChangeArrowheads="1"/>
          </p:cNvSpPr>
          <p:nvPr>
            <p:ph type="subTitle" idx="1"/>
          </p:nvPr>
        </p:nvSpPr>
        <p:spPr>
          <a:xfrm>
            <a:off x="609600" y="2974975"/>
            <a:ext cx="5943600" cy="911225"/>
          </a:xfrm>
        </p:spPr>
        <p:txBody>
          <a:bodyPr/>
          <a:lstStyle>
            <a:lvl1pPr marL="0" indent="0">
              <a:buFontTx/>
              <a:buNone/>
              <a:defRPr sz="2800" b="0">
                <a:solidFill>
                  <a:schemeClr val="bg1"/>
                </a:solidFill>
              </a:defRPr>
            </a:lvl1pPr>
          </a:lstStyle>
          <a:p>
            <a:r>
              <a:rPr lang="zh-CN" altLang="en-US"/>
              <a:t>单击此处编辑母版副标题样式</a:t>
            </a:r>
          </a:p>
        </p:txBody>
      </p:sp>
      <p:sp>
        <p:nvSpPr>
          <p:cNvPr id="11" name="Rectangle 19"/>
          <p:cNvSpPr>
            <a:spLocks noGrp="1" noChangeArrowheads="1"/>
          </p:cNvSpPr>
          <p:nvPr>
            <p:ph type="dt" sz="quarter" idx="10"/>
          </p:nvPr>
        </p:nvSpPr>
        <p:spPr>
          <a:xfrm>
            <a:off x="609600" y="228600"/>
            <a:ext cx="2133600" cy="476250"/>
          </a:xfrm>
        </p:spPr>
        <p:txBody>
          <a:bodyPr lIns="91440" tIns="45720" rIns="91440" bIns="45720"/>
          <a:lstStyle>
            <a:lvl1pPr defTabSz="914400" eaLnBrk="1" hangingPunct="1">
              <a:lnSpc>
                <a:spcPct val="100000"/>
              </a:lnSpc>
              <a:defRPr sz="1400" smtClean="0">
                <a:latin typeface="Arial" charset="0"/>
                <a:ea typeface="宋体" pitchFamily="2" charset="-122"/>
              </a:defRPr>
            </a:lvl1pPr>
          </a:lstStyle>
          <a:p>
            <a:pPr>
              <a:defRPr/>
            </a:pPr>
            <a:endParaRPr lang="en-US" altLang="zh-CN">
              <a:solidFill>
                <a:srgbClr val="2D2015"/>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dt" sz="half" idx="10"/>
          </p:nvPr>
        </p:nvSpPr>
        <p:spPr>
          <a:ln/>
        </p:spPr>
        <p:txBody>
          <a:bodyPr/>
          <a:lstStyle>
            <a:lvl1pPr>
              <a:defRPr/>
            </a:lvl1pPr>
          </a:lstStyle>
          <a:p>
            <a:r>
              <a:rPr lang="de-DE" altLang="zh-CN">
                <a:solidFill>
                  <a:srgbClr val="2D2015"/>
                </a:solidFill>
              </a:rPr>
              <a:t>Page </a:t>
            </a:r>
            <a:fld id="{6723F364-8C82-4959-B3D6-50CF4D217CDA}" type="slidenum">
              <a:rPr lang="de-DE" altLang="zh-CN">
                <a:solidFill>
                  <a:srgbClr val="2D2015"/>
                </a:solidFill>
              </a:rPr>
              <a:pPr/>
              <a:t>‹#›</a:t>
            </a:fld>
            <a:endParaRPr lang="en-GB" altLang="zh-CN">
              <a:solidFill>
                <a:srgbClr val="2D2015"/>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
          <p:cNvSpPr>
            <a:spLocks noGrp="1" noChangeArrowheads="1"/>
          </p:cNvSpPr>
          <p:nvPr>
            <p:ph type="dt" sz="half" idx="10"/>
          </p:nvPr>
        </p:nvSpPr>
        <p:spPr>
          <a:ln/>
        </p:spPr>
        <p:txBody>
          <a:bodyPr/>
          <a:lstStyle>
            <a:lvl1pPr>
              <a:defRPr/>
            </a:lvl1pPr>
          </a:lstStyle>
          <a:p>
            <a:r>
              <a:rPr lang="de-DE" altLang="zh-CN">
                <a:solidFill>
                  <a:srgbClr val="2D2015"/>
                </a:solidFill>
              </a:rPr>
              <a:t>Page </a:t>
            </a:r>
            <a:fld id="{3429737F-CD30-4B3C-A622-6AA4E5D3AE14}" type="slidenum">
              <a:rPr lang="de-DE" altLang="zh-CN">
                <a:solidFill>
                  <a:srgbClr val="2D2015"/>
                </a:solidFill>
              </a:rPr>
              <a:pPr/>
              <a:t>‹#›</a:t>
            </a:fld>
            <a:endParaRPr lang="en-GB" altLang="zh-CN">
              <a:solidFill>
                <a:srgbClr val="2D2015"/>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46238"/>
            <a:ext cx="3695700" cy="4125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57700" y="1646238"/>
            <a:ext cx="3695700" cy="4125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
          <p:cNvSpPr>
            <a:spLocks noGrp="1" noChangeArrowheads="1"/>
          </p:cNvSpPr>
          <p:nvPr>
            <p:ph type="dt" sz="half" idx="10"/>
          </p:nvPr>
        </p:nvSpPr>
        <p:spPr>
          <a:ln/>
        </p:spPr>
        <p:txBody>
          <a:bodyPr/>
          <a:lstStyle>
            <a:lvl1pPr>
              <a:defRPr/>
            </a:lvl1pPr>
          </a:lstStyle>
          <a:p>
            <a:r>
              <a:rPr lang="de-DE" altLang="zh-CN">
                <a:solidFill>
                  <a:srgbClr val="2D2015"/>
                </a:solidFill>
              </a:rPr>
              <a:t>Page </a:t>
            </a:r>
            <a:fld id="{0B1C3DD5-A668-480C-9CCE-7BB86A748E14}" type="slidenum">
              <a:rPr lang="de-DE" altLang="zh-CN">
                <a:solidFill>
                  <a:srgbClr val="2D2015"/>
                </a:solidFill>
              </a:rPr>
              <a:pPr/>
              <a:t>‹#›</a:t>
            </a:fld>
            <a:endParaRPr lang="en-GB" altLang="zh-CN">
              <a:solidFill>
                <a:srgbClr val="2D2015"/>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
          <p:cNvSpPr>
            <a:spLocks noGrp="1" noChangeArrowheads="1"/>
          </p:cNvSpPr>
          <p:nvPr>
            <p:ph type="dt" sz="half" idx="10"/>
          </p:nvPr>
        </p:nvSpPr>
        <p:spPr>
          <a:ln/>
        </p:spPr>
        <p:txBody>
          <a:bodyPr/>
          <a:lstStyle>
            <a:lvl1pPr>
              <a:defRPr/>
            </a:lvl1pPr>
          </a:lstStyle>
          <a:p>
            <a:r>
              <a:rPr lang="de-DE" altLang="zh-CN">
                <a:solidFill>
                  <a:srgbClr val="2D2015"/>
                </a:solidFill>
              </a:rPr>
              <a:t>Page </a:t>
            </a:r>
            <a:fld id="{BDF4462B-16C7-4149-AC96-103AFB9141CD}" type="slidenum">
              <a:rPr lang="de-DE" altLang="zh-CN">
                <a:solidFill>
                  <a:srgbClr val="2D2015"/>
                </a:solidFill>
              </a:rPr>
              <a:pPr/>
              <a:t>‹#›</a:t>
            </a:fld>
            <a:endParaRPr lang="en-GB" altLang="zh-CN">
              <a:solidFill>
                <a:srgbClr val="2D2015"/>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
          <p:cNvSpPr>
            <a:spLocks noGrp="1" noChangeArrowheads="1"/>
          </p:cNvSpPr>
          <p:nvPr>
            <p:ph type="dt" sz="half" idx="10"/>
          </p:nvPr>
        </p:nvSpPr>
        <p:spPr>
          <a:ln/>
        </p:spPr>
        <p:txBody>
          <a:bodyPr/>
          <a:lstStyle>
            <a:lvl1pPr>
              <a:defRPr/>
            </a:lvl1pPr>
          </a:lstStyle>
          <a:p>
            <a:r>
              <a:rPr lang="de-DE" altLang="zh-CN">
                <a:solidFill>
                  <a:srgbClr val="2D2015"/>
                </a:solidFill>
              </a:rPr>
              <a:t>Page </a:t>
            </a:r>
            <a:fld id="{43914FA8-79A0-41CA-9261-EF6FA2A0D5D1}" type="slidenum">
              <a:rPr lang="de-DE" altLang="zh-CN">
                <a:solidFill>
                  <a:srgbClr val="2D2015"/>
                </a:solidFill>
              </a:rPr>
              <a:pPr/>
              <a:t>‹#›</a:t>
            </a:fld>
            <a:endParaRPr lang="en-GB" altLang="zh-CN">
              <a:solidFill>
                <a:srgbClr val="2D2015"/>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
          <p:cNvSpPr>
            <a:spLocks noGrp="1" noChangeArrowheads="1"/>
          </p:cNvSpPr>
          <p:nvPr>
            <p:ph type="dt" sz="half" idx="10"/>
          </p:nvPr>
        </p:nvSpPr>
        <p:spPr>
          <a:ln/>
        </p:spPr>
        <p:txBody>
          <a:bodyPr/>
          <a:lstStyle>
            <a:lvl1pPr>
              <a:defRPr/>
            </a:lvl1pPr>
          </a:lstStyle>
          <a:p>
            <a:r>
              <a:rPr lang="de-DE" altLang="zh-CN">
                <a:solidFill>
                  <a:srgbClr val="2D2015"/>
                </a:solidFill>
              </a:rPr>
              <a:t>Page </a:t>
            </a:r>
            <a:fld id="{F9EAD9D9-11BA-437B-A9C8-7C57440C68C4}" type="slidenum">
              <a:rPr lang="de-DE" altLang="zh-CN">
                <a:solidFill>
                  <a:srgbClr val="2D2015"/>
                </a:solidFill>
              </a:rPr>
              <a:pPr/>
              <a:t>‹#›</a:t>
            </a:fld>
            <a:endParaRPr lang="en-GB" altLang="zh-CN">
              <a:solidFill>
                <a:srgbClr val="2D2015"/>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
          <p:cNvSpPr>
            <a:spLocks noGrp="1" noChangeArrowheads="1"/>
          </p:cNvSpPr>
          <p:nvPr>
            <p:ph type="dt" sz="half" idx="10"/>
          </p:nvPr>
        </p:nvSpPr>
        <p:spPr>
          <a:ln/>
        </p:spPr>
        <p:txBody>
          <a:bodyPr/>
          <a:lstStyle>
            <a:lvl1pPr>
              <a:defRPr/>
            </a:lvl1pPr>
          </a:lstStyle>
          <a:p>
            <a:r>
              <a:rPr lang="de-DE" altLang="zh-CN">
                <a:solidFill>
                  <a:srgbClr val="2D2015"/>
                </a:solidFill>
              </a:rPr>
              <a:t>Page </a:t>
            </a:r>
            <a:fld id="{4AB70D63-B54A-4DBE-A79F-3A45240B3225}" type="slidenum">
              <a:rPr lang="de-DE" altLang="zh-CN">
                <a:solidFill>
                  <a:srgbClr val="2D2015"/>
                </a:solidFill>
              </a:rPr>
              <a:pPr/>
              <a:t>‹#›</a:t>
            </a:fld>
            <a:endParaRPr lang="en-GB" altLang="zh-CN">
              <a:solidFill>
                <a:srgbClr val="2D2015"/>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5E96976-EDE9-490D-8217-B43D2E23B466}" type="datetimeFigureOut">
              <a:rPr lang="zh-CN" altLang="en-US" smtClean="0"/>
              <a:pPr/>
              <a:t>2013-9-14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FBBE14-0730-4947-86FE-F8379E2875FD}"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
          <p:cNvSpPr>
            <a:spLocks noGrp="1" noChangeArrowheads="1"/>
          </p:cNvSpPr>
          <p:nvPr>
            <p:ph type="dt" sz="half" idx="10"/>
          </p:nvPr>
        </p:nvSpPr>
        <p:spPr>
          <a:ln/>
        </p:spPr>
        <p:txBody>
          <a:bodyPr/>
          <a:lstStyle>
            <a:lvl1pPr>
              <a:defRPr/>
            </a:lvl1pPr>
          </a:lstStyle>
          <a:p>
            <a:r>
              <a:rPr lang="de-DE" altLang="zh-CN">
                <a:solidFill>
                  <a:srgbClr val="2D2015"/>
                </a:solidFill>
              </a:rPr>
              <a:t>Page </a:t>
            </a:r>
            <a:fld id="{B4EFBC20-CB2B-4A93-A911-14FD72BE4ACD}" type="slidenum">
              <a:rPr lang="de-DE" altLang="zh-CN">
                <a:solidFill>
                  <a:srgbClr val="2D2015"/>
                </a:solidFill>
              </a:rPr>
              <a:pPr/>
              <a:t>‹#›</a:t>
            </a:fld>
            <a:endParaRPr lang="en-GB" altLang="zh-CN">
              <a:solidFill>
                <a:srgbClr val="2D2015"/>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dt" sz="half" idx="10"/>
          </p:nvPr>
        </p:nvSpPr>
        <p:spPr>
          <a:ln/>
        </p:spPr>
        <p:txBody>
          <a:bodyPr/>
          <a:lstStyle>
            <a:lvl1pPr>
              <a:defRPr/>
            </a:lvl1pPr>
          </a:lstStyle>
          <a:p>
            <a:r>
              <a:rPr lang="de-DE" altLang="zh-CN">
                <a:solidFill>
                  <a:srgbClr val="2D2015"/>
                </a:solidFill>
              </a:rPr>
              <a:t>Page </a:t>
            </a:r>
            <a:fld id="{FE458359-B87E-47B3-B4DB-B390724CE7C1}" type="slidenum">
              <a:rPr lang="de-DE" altLang="zh-CN">
                <a:solidFill>
                  <a:srgbClr val="2D2015"/>
                </a:solidFill>
              </a:rPr>
              <a:pPr/>
              <a:t>‹#›</a:t>
            </a:fld>
            <a:endParaRPr lang="en-GB" altLang="zh-CN">
              <a:solidFill>
                <a:srgbClr val="2D2015"/>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267450" y="274638"/>
            <a:ext cx="1885950" cy="54975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5505450" cy="54975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dt" sz="half" idx="10"/>
          </p:nvPr>
        </p:nvSpPr>
        <p:spPr>
          <a:ln/>
        </p:spPr>
        <p:txBody>
          <a:bodyPr/>
          <a:lstStyle>
            <a:lvl1pPr>
              <a:defRPr/>
            </a:lvl1pPr>
          </a:lstStyle>
          <a:p>
            <a:r>
              <a:rPr lang="de-DE" altLang="zh-CN">
                <a:solidFill>
                  <a:srgbClr val="2D2015"/>
                </a:solidFill>
              </a:rPr>
              <a:t>Page </a:t>
            </a:r>
            <a:fld id="{A02B0685-ADF8-47E4-8164-F7B5E8695657}" type="slidenum">
              <a:rPr lang="de-DE" altLang="zh-CN">
                <a:solidFill>
                  <a:srgbClr val="2D2015"/>
                </a:solidFill>
              </a:rPr>
              <a:pPr/>
              <a:t>‹#›</a:t>
            </a:fld>
            <a:endParaRPr lang="en-GB" altLang="zh-CN">
              <a:solidFill>
                <a:srgbClr val="2D2015"/>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7543800" cy="11430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609600" y="1646238"/>
            <a:ext cx="7543800" cy="4125912"/>
          </a:xfrm>
        </p:spPr>
        <p:txBody>
          <a:bodyPr/>
          <a:lstStyle/>
          <a:p>
            <a:pPr lvl="0"/>
            <a:endParaRPr lang="zh-CN" altLang="en-US" noProof="0" smtClean="0"/>
          </a:p>
        </p:txBody>
      </p:sp>
      <p:sp>
        <p:nvSpPr>
          <p:cNvPr id="4" name="Rectangle 25"/>
          <p:cNvSpPr>
            <a:spLocks noGrp="1" noChangeArrowheads="1"/>
          </p:cNvSpPr>
          <p:nvPr>
            <p:ph type="dt" sz="half" idx="10"/>
          </p:nvPr>
        </p:nvSpPr>
        <p:spPr>
          <a:ln/>
        </p:spPr>
        <p:txBody>
          <a:bodyPr/>
          <a:lstStyle>
            <a:lvl1pPr>
              <a:defRPr/>
            </a:lvl1pPr>
          </a:lstStyle>
          <a:p>
            <a:r>
              <a:rPr lang="de-DE" altLang="zh-CN">
                <a:solidFill>
                  <a:srgbClr val="2D2015"/>
                </a:solidFill>
              </a:rPr>
              <a:t>Page </a:t>
            </a:r>
            <a:fld id="{E1333191-748B-4A04-A4C4-B7038C959CDA}" type="slidenum">
              <a:rPr lang="de-DE" altLang="zh-CN">
                <a:solidFill>
                  <a:srgbClr val="2D2015"/>
                </a:solidFill>
              </a:rPr>
              <a:pPr/>
              <a:t>‹#›</a:t>
            </a:fld>
            <a:endParaRPr lang="en-GB" altLang="zh-CN">
              <a:solidFill>
                <a:srgbClr val="2D2015"/>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hf sldNum="0"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2463" y="1641475"/>
            <a:ext cx="3887787"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2650" y="1641475"/>
            <a:ext cx="38893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5E96976-EDE9-490D-8217-B43D2E23B466}" type="datetimeFigureOut">
              <a:rPr lang="zh-CN" altLang="en-US" smtClean="0"/>
              <a:pPr/>
              <a:t>2013-9-14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FBBE14-0730-4947-86FE-F8379E2875FD}"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0825" y="638175"/>
            <a:ext cx="1981200" cy="51974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2463" y="638175"/>
            <a:ext cx="5795962" cy="51974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5E96976-EDE9-490D-8217-B43D2E23B466}" type="datetimeFigureOut">
              <a:rPr lang="zh-CN" altLang="en-US" smtClean="0"/>
              <a:pPr/>
              <a:t>2013-9-14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FBBE14-0730-4947-86FE-F8379E2875FD}" type="slidenum">
              <a:rPr lang="zh-CN" altLang="en-US" smtClean="0"/>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5E96976-EDE9-490D-8217-B43D2E23B466}" type="datetimeFigureOut">
              <a:rPr lang="zh-CN" altLang="en-US" smtClean="0"/>
              <a:pPr/>
              <a:t>2013-9-14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FBBE14-0730-4947-86FE-F8379E2875FD}"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5E96976-EDE9-490D-8217-B43D2E23B466}" type="datetimeFigureOut">
              <a:rPr lang="zh-CN" altLang="en-US" smtClean="0"/>
              <a:pPr/>
              <a:t>2013-9-14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FBBE14-0730-4947-86FE-F8379E2875FD}"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5E96976-EDE9-490D-8217-B43D2E23B466}" type="datetimeFigureOut">
              <a:rPr lang="zh-CN" altLang="en-US" smtClean="0"/>
              <a:pPr/>
              <a:t>2013-9-14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9FBBE14-0730-4947-86FE-F8379E2875FD}"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5E96976-EDE9-490D-8217-B43D2E23B466}" type="datetimeFigureOut">
              <a:rPr lang="zh-CN" altLang="en-US" smtClean="0"/>
              <a:pPr/>
              <a:t>2013-9-14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FBBE14-0730-4947-86FE-F8379E2875FD}"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5E96976-EDE9-490D-8217-B43D2E23B466}" type="datetimeFigureOut">
              <a:rPr lang="zh-CN" altLang="en-US" smtClean="0"/>
              <a:pPr/>
              <a:t>2013-9-14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FBBE14-0730-4947-86FE-F8379E2875FD}"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5.jpe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96976-EDE9-490D-8217-B43D2E23B466}" type="datetimeFigureOut">
              <a:rPr lang="zh-CN" altLang="en-US" smtClean="0"/>
              <a:pPr/>
              <a:t>2013-9-14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BBE14-0730-4947-86FE-F8379E2875F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7543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09600" y="1646238"/>
            <a:ext cx="7543800" cy="41259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8" name="Picture 22" descr="dd"/>
          <p:cNvPicPr>
            <a:picLocks noChangeAspect="1" noChangeArrowheads="1"/>
          </p:cNvPicPr>
          <p:nvPr/>
        </p:nvPicPr>
        <p:blipFill>
          <a:blip r:embed="rId14" cstate="print"/>
          <a:srcRect/>
          <a:stretch>
            <a:fillRect/>
          </a:stretch>
        </p:blipFill>
        <p:spPr bwMode="auto">
          <a:xfrm>
            <a:off x="0" y="6221413"/>
            <a:ext cx="9150350" cy="636587"/>
          </a:xfrm>
          <a:prstGeom prst="rect">
            <a:avLst/>
          </a:prstGeom>
          <a:noFill/>
          <a:ln w="9525">
            <a:noFill/>
            <a:miter lim="800000"/>
            <a:headEnd/>
            <a:tailEnd/>
          </a:ln>
        </p:spPr>
      </p:pic>
      <p:sp>
        <p:nvSpPr>
          <p:cNvPr id="1047" name="Text Box 23"/>
          <p:cNvSpPr txBox="1">
            <a:spLocks noChangeArrowheads="1"/>
          </p:cNvSpPr>
          <p:nvPr/>
        </p:nvSpPr>
        <p:spPr bwMode="auto">
          <a:xfrm>
            <a:off x="652463" y="6426200"/>
            <a:ext cx="2749550" cy="261938"/>
          </a:xfrm>
          <a:prstGeom prst="rect">
            <a:avLst/>
          </a:prstGeom>
          <a:noFill/>
          <a:ln w="9525">
            <a:noFill/>
            <a:miter lim="800000"/>
            <a:headEnd/>
            <a:tailEnd/>
          </a:ln>
        </p:spPr>
        <p:txBody>
          <a:bodyPr wrap="none" lIns="78331" tIns="39166" rIns="78331" bIns="39166">
            <a:spAutoFit/>
          </a:bodyPr>
          <a:lstStyle/>
          <a:p>
            <a:pPr defTabSz="784225" eaLnBrk="0" fontAlgn="base" hangingPunct="0">
              <a:spcBef>
                <a:spcPct val="0"/>
              </a:spcBef>
              <a:spcAft>
                <a:spcPct val="0"/>
              </a:spcAft>
              <a:defRPr/>
            </a:pPr>
            <a:r>
              <a:rPr lang="en-US" altLang="zh-CN" sz="1200">
                <a:solidFill>
                  <a:srgbClr val="2D2015"/>
                </a:solidFill>
                <a:ea typeface="MS PGothic" pitchFamily="34" charset="-128"/>
              </a:rPr>
              <a:t>HUAWEI TECHNOLOGIES CO., LTD.</a:t>
            </a:r>
            <a:endParaRPr lang="en-US" altLang="zh-CN" sz="2100">
              <a:solidFill>
                <a:srgbClr val="2D2015"/>
              </a:solidFill>
              <a:ea typeface="MS PGothic" pitchFamily="34" charset="-128"/>
            </a:endParaRPr>
          </a:p>
        </p:txBody>
      </p:sp>
      <p:pic>
        <p:nvPicPr>
          <p:cNvPr id="1030" name="Picture 24" descr="8"/>
          <p:cNvPicPr>
            <a:picLocks noChangeAspect="1" noChangeArrowheads="1"/>
          </p:cNvPicPr>
          <p:nvPr/>
        </p:nvPicPr>
        <p:blipFill>
          <a:blip r:embed="rId15" cstate="print"/>
          <a:srcRect/>
          <a:stretch>
            <a:fillRect/>
          </a:stretch>
        </p:blipFill>
        <p:spPr bwMode="auto">
          <a:xfrm>
            <a:off x="7508875" y="6400800"/>
            <a:ext cx="1311275" cy="311150"/>
          </a:xfrm>
          <a:prstGeom prst="rect">
            <a:avLst/>
          </a:prstGeom>
          <a:noFill/>
          <a:ln w="9525">
            <a:noFill/>
            <a:miter lim="800000"/>
            <a:headEnd/>
            <a:tailEnd/>
          </a:ln>
        </p:spPr>
      </p:pic>
      <p:sp>
        <p:nvSpPr>
          <p:cNvPr id="1049" name="Rectangle 25"/>
          <p:cNvSpPr>
            <a:spLocks noGrp="1" noChangeArrowheads="1"/>
          </p:cNvSpPr>
          <p:nvPr>
            <p:ph type="dt" sz="half" idx="2"/>
          </p:nvPr>
        </p:nvSpPr>
        <p:spPr bwMode="auto">
          <a:xfrm>
            <a:off x="6361113" y="6477000"/>
            <a:ext cx="2097087" cy="457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1200">
                <a:solidFill>
                  <a:schemeClr val="bg2"/>
                </a:solidFill>
                <a:ea typeface="MS PGothic" pitchFamily="34" charset="-128"/>
              </a:defRPr>
            </a:lvl1pPr>
          </a:lstStyle>
          <a:p>
            <a:pPr fontAlgn="base">
              <a:spcBef>
                <a:spcPct val="0"/>
              </a:spcBef>
              <a:spcAft>
                <a:spcPct val="0"/>
              </a:spcAft>
            </a:pPr>
            <a:r>
              <a:rPr lang="de-DE" altLang="zh-CN">
                <a:solidFill>
                  <a:srgbClr val="2D2015"/>
                </a:solidFill>
              </a:rPr>
              <a:t>Page </a:t>
            </a:r>
            <a:fld id="{998E68F8-B702-4B07-9630-5540277867B1}" type="slidenum">
              <a:rPr lang="de-DE" altLang="zh-CN">
                <a:solidFill>
                  <a:srgbClr val="2D2015"/>
                </a:solidFill>
              </a:rPr>
              <a:pPr fontAlgn="base">
                <a:spcBef>
                  <a:spcPct val="0"/>
                </a:spcBef>
                <a:spcAft>
                  <a:spcPct val="0"/>
                </a:spcAft>
              </a:pPr>
              <a:t>‹#›</a:t>
            </a:fld>
            <a:endParaRPr lang="en-GB" altLang="zh-CN">
              <a:solidFill>
                <a:srgbClr val="2D2015"/>
              </a:solidFill>
            </a:endParaRPr>
          </a:p>
        </p:txBody>
      </p:sp>
      <p:sp>
        <p:nvSpPr>
          <p:cNvPr id="1050" name="Rectangle 26"/>
          <p:cNvSpPr>
            <a:spLocks noChangeArrowheads="1"/>
          </p:cNvSpPr>
          <p:nvPr/>
        </p:nvSpPr>
        <p:spPr bwMode="auto">
          <a:xfrm>
            <a:off x="3892550" y="6423025"/>
            <a:ext cx="1546225" cy="261938"/>
          </a:xfrm>
          <a:prstGeom prst="rect">
            <a:avLst/>
          </a:prstGeom>
          <a:noFill/>
          <a:ln w="9525" algn="ctr">
            <a:noFill/>
            <a:miter lim="800000"/>
            <a:headEnd/>
            <a:tailEnd/>
          </a:ln>
          <a:effectLst/>
        </p:spPr>
        <p:txBody>
          <a:bodyPr wrap="none" lIns="78298" tIns="39148" rIns="78298" bIns="39148">
            <a:spAutoFit/>
          </a:bodyPr>
          <a:lstStyle/>
          <a:p>
            <a:pPr defTabSz="784225" eaLnBrk="0" fontAlgn="base" hangingPunct="0">
              <a:spcBef>
                <a:spcPct val="0"/>
              </a:spcBef>
              <a:spcAft>
                <a:spcPct val="0"/>
              </a:spcAft>
              <a:defRPr/>
            </a:pPr>
            <a:r>
              <a:rPr lang="en-US" altLang="zh-CN" sz="1200">
                <a:solidFill>
                  <a:srgbClr val="2D2015"/>
                </a:solidFill>
                <a:ea typeface="MS PGothic" pitchFamily="34" charset="-128"/>
              </a:rPr>
              <a:t>Huawei Confidential </a:t>
            </a:r>
          </a:p>
        </p:txBody>
      </p:sp>
      <p:sp>
        <p:nvSpPr>
          <p:cNvPr id="1190" name="Rectangle 166"/>
          <p:cNvSpPr>
            <a:spLocks noChangeArrowheads="1"/>
          </p:cNvSpPr>
          <p:nvPr/>
        </p:nvSpPr>
        <p:spPr bwMode="auto">
          <a:xfrm>
            <a:off x="9269413" y="3429000"/>
            <a:ext cx="919162" cy="3490913"/>
          </a:xfrm>
          <a:prstGeom prst="rect">
            <a:avLst/>
          </a:prstGeom>
          <a:solidFill>
            <a:srgbClr val="FFFFFF"/>
          </a:solidFill>
          <a:ln w="9525" algn="ctr">
            <a:noFill/>
            <a:miter lim="800000"/>
            <a:headEnd/>
            <a:tailEnd/>
          </a:ln>
          <a:effectLst/>
        </p:spPr>
        <p:txBody>
          <a:bodyPr lIns="91425" tIns="45712" rIns="91425" bIns="45712" anchor="ctr">
            <a:spAutoFit/>
          </a:bodyPr>
          <a:lstStyle/>
          <a:p>
            <a:pPr fontAlgn="base">
              <a:spcBef>
                <a:spcPct val="0"/>
              </a:spcBef>
              <a:spcAft>
                <a:spcPct val="0"/>
              </a:spcAft>
            </a:pPr>
            <a:endParaRPr lang="zh-CN" altLang="en-US">
              <a:solidFill>
                <a:srgbClr val="B2B2B2"/>
              </a:solidFill>
              <a:ea typeface="宋体" pitchFamily="2" charset="-122"/>
            </a:endParaRPr>
          </a:p>
        </p:txBody>
      </p:sp>
      <p:grpSp>
        <p:nvGrpSpPr>
          <p:cNvPr id="2" name="Group 169"/>
          <p:cNvGrpSpPr>
            <a:grpSpLocks/>
          </p:cNvGrpSpPr>
          <p:nvPr/>
        </p:nvGrpSpPr>
        <p:grpSpPr bwMode="auto">
          <a:xfrm>
            <a:off x="9355138" y="3789363"/>
            <a:ext cx="739775" cy="182562"/>
            <a:chOff x="5893" y="2387"/>
            <a:chExt cx="466" cy="115"/>
          </a:xfrm>
        </p:grpSpPr>
        <p:sp>
          <p:nvSpPr>
            <p:cNvPr id="1194" name="Rectangle 170"/>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195" name="Rectangle 171"/>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196" name="Rectangle 172"/>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197" name="Rectangle 173"/>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grpSp>
      <p:grpSp>
        <p:nvGrpSpPr>
          <p:cNvPr id="3" name="Group 174"/>
          <p:cNvGrpSpPr>
            <a:grpSpLocks/>
          </p:cNvGrpSpPr>
          <p:nvPr/>
        </p:nvGrpSpPr>
        <p:grpSpPr bwMode="auto">
          <a:xfrm>
            <a:off x="9355138" y="4005263"/>
            <a:ext cx="739775" cy="182562"/>
            <a:chOff x="5893" y="2523"/>
            <a:chExt cx="466" cy="115"/>
          </a:xfrm>
        </p:grpSpPr>
        <p:sp>
          <p:nvSpPr>
            <p:cNvPr id="1199" name="Rectangle 175"/>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00" name="Rectangle 176"/>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01" name="Rectangle 177"/>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02" name="Rectangle 178"/>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grpSp>
      <p:grpSp>
        <p:nvGrpSpPr>
          <p:cNvPr id="4" name="Group 179"/>
          <p:cNvGrpSpPr>
            <a:grpSpLocks/>
          </p:cNvGrpSpPr>
          <p:nvPr/>
        </p:nvGrpSpPr>
        <p:grpSpPr bwMode="auto">
          <a:xfrm>
            <a:off x="9355138" y="4221163"/>
            <a:ext cx="739775" cy="182562"/>
            <a:chOff x="5893" y="2659"/>
            <a:chExt cx="466" cy="115"/>
          </a:xfrm>
        </p:grpSpPr>
        <p:sp>
          <p:nvSpPr>
            <p:cNvPr id="1204" name="Rectangle 180"/>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05" name="Rectangle 181"/>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06" name="Rectangle 182"/>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07" name="Rectangle 183"/>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grpSp>
      <p:grpSp>
        <p:nvGrpSpPr>
          <p:cNvPr id="5" name="Group 184"/>
          <p:cNvGrpSpPr>
            <a:grpSpLocks/>
          </p:cNvGrpSpPr>
          <p:nvPr/>
        </p:nvGrpSpPr>
        <p:grpSpPr bwMode="auto">
          <a:xfrm>
            <a:off x="9355138" y="3573463"/>
            <a:ext cx="739775" cy="188912"/>
            <a:chOff x="5893" y="2251"/>
            <a:chExt cx="466" cy="119"/>
          </a:xfrm>
        </p:grpSpPr>
        <p:sp>
          <p:nvSpPr>
            <p:cNvPr id="1209" name="Rectangle 185"/>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10" name="Rectangle 186"/>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11" name="Rectangle 187"/>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12" name="Rectangle 188"/>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grpSp>
      <p:grpSp>
        <p:nvGrpSpPr>
          <p:cNvPr id="6" name="Group 189"/>
          <p:cNvGrpSpPr>
            <a:grpSpLocks/>
          </p:cNvGrpSpPr>
          <p:nvPr/>
        </p:nvGrpSpPr>
        <p:grpSpPr bwMode="auto">
          <a:xfrm>
            <a:off x="9355138" y="4581525"/>
            <a:ext cx="739775" cy="182563"/>
            <a:chOff x="5893" y="2886"/>
            <a:chExt cx="466" cy="115"/>
          </a:xfrm>
        </p:grpSpPr>
        <p:sp>
          <p:nvSpPr>
            <p:cNvPr id="1214" name="Rectangle 190"/>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15" name="Rectangle 191"/>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16" name="Rectangle 192"/>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17" name="Rectangle 193"/>
            <p:cNvSpPr>
              <a:spLocks noChangeArrowheads="1"/>
            </p:cNvSpPr>
            <p:nvPr userDrawn="1"/>
          </p:nvSpPr>
          <p:spPr bwMode="auto">
            <a:xfrm flipV="1">
              <a:off x="5893" y="2886"/>
              <a:ext cx="117" cy="115"/>
            </a:xfrm>
            <a:prstGeom prst="rect">
              <a:avLst/>
            </a:prstGeom>
            <a:solidFill>
              <a:srgbClr val="99000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grpSp>
      <p:grpSp>
        <p:nvGrpSpPr>
          <p:cNvPr id="7" name="Group 194"/>
          <p:cNvGrpSpPr>
            <a:grpSpLocks/>
          </p:cNvGrpSpPr>
          <p:nvPr/>
        </p:nvGrpSpPr>
        <p:grpSpPr bwMode="auto">
          <a:xfrm>
            <a:off x="9355138" y="4797425"/>
            <a:ext cx="739775" cy="182563"/>
            <a:chOff x="5893" y="3022"/>
            <a:chExt cx="466" cy="115"/>
          </a:xfrm>
        </p:grpSpPr>
        <p:sp>
          <p:nvSpPr>
            <p:cNvPr id="1219" name="Rectangle 195"/>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20" name="Rectangle 196"/>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21" name="Rectangle 197"/>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22" name="Rectangle 198"/>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grpSp>
      <p:grpSp>
        <p:nvGrpSpPr>
          <p:cNvPr id="8" name="Group 199"/>
          <p:cNvGrpSpPr>
            <a:grpSpLocks/>
          </p:cNvGrpSpPr>
          <p:nvPr/>
        </p:nvGrpSpPr>
        <p:grpSpPr bwMode="auto">
          <a:xfrm>
            <a:off x="9355138" y="5013325"/>
            <a:ext cx="739775" cy="182563"/>
            <a:chOff x="5893" y="3158"/>
            <a:chExt cx="466" cy="115"/>
          </a:xfrm>
        </p:grpSpPr>
        <p:sp>
          <p:nvSpPr>
            <p:cNvPr id="1224" name="Rectangle 200"/>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25" name="Rectangle 201"/>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26" name="Rectangle 202"/>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27" name="Rectangle 203"/>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grpSp>
      <p:grpSp>
        <p:nvGrpSpPr>
          <p:cNvPr id="9" name="Group 204"/>
          <p:cNvGrpSpPr>
            <a:grpSpLocks/>
          </p:cNvGrpSpPr>
          <p:nvPr/>
        </p:nvGrpSpPr>
        <p:grpSpPr bwMode="auto">
          <a:xfrm>
            <a:off x="9355138" y="5373688"/>
            <a:ext cx="739775" cy="182562"/>
            <a:chOff x="5893" y="3385"/>
            <a:chExt cx="466" cy="115"/>
          </a:xfrm>
        </p:grpSpPr>
        <p:sp>
          <p:nvSpPr>
            <p:cNvPr id="1229" name="Rectangle 205"/>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30" name="Rectangle 206"/>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31" name="Rectangle 207"/>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32" name="Rectangle 208"/>
            <p:cNvSpPr>
              <a:spLocks noChangeArrowheads="1"/>
            </p:cNvSpPr>
            <p:nvPr userDrawn="1"/>
          </p:nvSpPr>
          <p:spPr bwMode="auto">
            <a:xfrm flipV="1">
              <a:off x="5893" y="3385"/>
              <a:ext cx="117" cy="115"/>
            </a:xfrm>
            <a:prstGeom prst="rect">
              <a:avLst/>
            </a:prstGeom>
            <a:solidFill>
              <a:srgbClr val="00000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grpSp>
      <p:grpSp>
        <p:nvGrpSpPr>
          <p:cNvPr id="10" name="Group 209"/>
          <p:cNvGrpSpPr>
            <a:grpSpLocks/>
          </p:cNvGrpSpPr>
          <p:nvPr/>
        </p:nvGrpSpPr>
        <p:grpSpPr bwMode="auto">
          <a:xfrm>
            <a:off x="9355138" y="5589588"/>
            <a:ext cx="739775" cy="182562"/>
            <a:chOff x="5893" y="3521"/>
            <a:chExt cx="466" cy="115"/>
          </a:xfrm>
        </p:grpSpPr>
        <p:sp>
          <p:nvSpPr>
            <p:cNvPr id="1234" name="Rectangle 210"/>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35" name="Rectangle 211"/>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36" name="Rectangle 212"/>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37" name="Rectangle 213"/>
            <p:cNvSpPr>
              <a:spLocks noChangeArrowheads="1"/>
            </p:cNvSpPr>
            <p:nvPr userDrawn="1"/>
          </p:nvSpPr>
          <p:spPr bwMode="auto">
            <a:xfrm flipV="1">
              <a:off x="5893" y="3521"/>
              <a:ext cx="117" cy="115"/>
            </a:xfrm>
            <a:prstGeom prst="rect">
              <a:avLst/>
            </a:prstGeom>
            <a:solidFill>
              <a:srgbClr val="00000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grpSp>
      <p:grpSp>
        <p:nvGrpSpPr>
          <p:cNvPr id="11" name="Group 214"/>
          <p:cNvGrpSpPr>
            <a:grpSpLocks/>
          </p:cNvGrpSpPr>
          <p:nvPr/>
        </p:nvGrpSpPr>
        <p:grpSpPr bwMode="auto">
          <a:xfrm>
            <a:off x="9355138" y="5805488"/>
            <a:ext cx="739775" cy="182562"/>
            <a:chOff x="5893" y="3657"/>
            <a:chExt cx="466" cy="115"/>
          </a:xfrm>
        </p:grpSpPr>
        <p:sp>
          <p:nvSpPr>
            <p:cNvPr id="1239" name="Rectangle 215"/>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40" name="Rectangle 216"/>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41" name="Rectangle 217"/>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42" name="Rectangle 218"/>
            <p:cNvSpPr>
              <a:spLocks noChangeArrowheads="1"/>
            </p:cNvSpPr>
            <p:nvPr userDrawn="1"/>
          </p:nvSpPr>
          <p:spPr bwMode="auto">
            <a:xfrm flipV="1">
              <a:off x="5893" y="3657"/>
              <a:ext cx="117" cy="115"/>
            </a:xfrm>
            <a:prstGeom prst="rect">
              <a:avLst/>
            </a:prstGeom>
            <a:solidFill>
              <a:srgbClr val="00000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grpSp>
      <p:grpSp>
        <p:nvGrpSpPr>
          <p:cNvPr id="12" name="Group 219"/>
          <p:cNvGrpSpPr>
            <a:grpSpLocks/>
          </p:cNvGrpSpPr>
          <p:nvPr/>
        </p:nvGrpSpPr>
        <p:grpSpPr bwMode="auto">
          <a:xfrm>
            <a:off x="9355138" y="6165850"/>
            <a:ext cx="739775" cy="182563"/>
            <a:chOff x="5893" y="3884"/>
            <a:chExt cx="466" cy="115"/>
          </a:xfrm>
        </p:grpSpPr>
        <p:sp>
          <p:nvSpPr>
            <p:cNvPr id="1244" name="Rectangle 220"/>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45" name="Rectangle 221"/>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46" name="Rectangle 222"/>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47" name="Rectangle 223"/>
            <p:cNvSpPr>
              <a:spLocks noChangeArrowheads="1"/>
            </p:cNvSpPr>
            <p:nvPr userDrawn="1"/>
          </p:nvSpPr>
          <p:spPr bwMode="auto">
            <a:xfrm flipV="1">
              <a:off x="5893" y="3884"/>
              <a:ext cx="117" cy="115"/>
            </a:xfrm>
            <a:prstGeom prst="rect">
              <a:avLst/>
            </a:prstGeom>
            <a:solidFill>
              <a:srgbClr val="80808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grpSp>
      <p:grpSp>
        <p:nvGrpSpPr>
          <p:cNvPr id="13" name="Group 224"/>
          <p:cNvGrpSpPr>
            <a:grpSpLocks/>
          </p:cNvGrpSpPr>
          <p:nvPr/>
        </p:nvGrpSpPr>
        <p:grpSpPr bwMode="auto">
          <a:xfrm>
            <a:off x="9355138" y="6391275"/>
            <a:ext cx="739775" cy="182563"/>
            <a:chOff x="5893" y="4026"/>
            <a:chExt cx="466" cy="115"/>
          </a:xfrm>
        </p:grpSpPr>
        <p:sp>
          <p:nvSpPr>
            <p:cNvPr id="1249" name="Rectangle 225"/>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50" name="Rectangle 226"/>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51" name="Rectangle 227"/>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52" name="Rectangle 228"/>
            <p:cNvSpPr>
              <a:spLocks noChangeArrowheads="1"/>
            </p:cNvSpPr>
            <p:nvPr userDrawn="1"/>
          </p:nvSpPr>
          <p:spPr bwMode="auto">
            <a:xfrm flipV="1">
              <a:off x="5893" y="4026"/>
              <a:ext cx="117" cy="115"/>
            </a:xfrm>
            <a:prstGeom prst="rect">
              <a:avLst/>
            </a:prstGeom>
            <a:solidFill>
              <a:srgbClr val="80808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grpSp>
      <p:grpSp>
        <p:nvGrpSpPr>
          <p:cNvPr id="14" name="Group 229"/>
          <p:cNvGrpSpPr>
            <a:grpSpLocks/>
          </p:cNvGrpSpPr>
          <p:nvPr/>
        </p:nvGrpSpPr>
        <p:grpSpPr bwMode="auto">
          <a:xfrm>
            <a:off x="9355138" y="6615113"/>
            <a:ext cx="739775" cy="182562"/>
            <a:chOff x="5893" y="4167"/>
            <a:chExt cx="466" cy="115"/>
          </a:xfrm>
        </p:grpSpPr>
        <p:sp>
          <p:nvSpPr>
            <p:cNvPr id="1254" name="Rectangle 230"/>
            <p:cNvSpPr>
              <a:spLocks noChangeArrowheads="1"/>
            </p:cNvSpPr>
            <p:nvPr userDrawn="1"/>
          </p:nvSpPr>
          <p:spPr bwMode="auto">
            <a:xfrm flipV="1">
              <a:off x="6010" y="4167"/>
              <a:ext cx="116" cy="115"/>
            </a:xfrm>
            <a:prstGeom prst="rect">
              <a:avLst/>
            </a:prstGeom>
            <a:solidFill>
              <a:srgbClr val="0099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55" name="Rectangle 231"/>
            <p:cNvSpPr>
              <a:spLocks noChangeArrowheads="1"/>
            </p:cNvSpPr>
            <p:nvPr userDrawn="1"/>
          </p:nvSpPr>
          <p:spPr bwMode="auto">
            <a:xfrm flipV="1">
              <a:off x="6126" y="4167"/>
              <a:ext cx="116" cy="115"/>
            </a:xfrm>
            <a:prstGeom prst="rect">
              <a:avLst/>
            </a:prstGeom>
            <a:solidFill>
              <a:srgbClr val="CCFF99"/>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56" name="Rectangle 232"/>
            <p:cNvSpPr>
              <a:spLocks noChangeArrowheads="1"/>
            </p:cNvSpPr>
            <p:nvPr userDrawn="1"/>
          </p:nvSpPr>
          <p:spPr bwMode="auto">
            <a:xfrm flipV="1">
              <a:off x="6242" y="4167"/>
              <a:ext cx="117" cy="115"/>
            </a:xfrm>
            <a:prstGeom prst="rect">
              <a:avLst/>
            </a:prstGeom>
            <a:solidFill>
              <a:srgbClr val="99CCCC"/>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sp>
          <p:nvSpPr>
            <p:cNvPr id="1257" name="Rectangle 233"/>
            <p:cNvSpPr>
              <a:spLocks noChangeArrowheads="1"/>
            </p:cNvSpPr>
            <p:nvPr userDrawn="1"/>
          </p:nvSpPr>
          <p:spPr bwMode="auto">
            <a:xfrm flipV="1">
              <a:off x="5893" y="4167"/>
              <a:ext cx="117" cy="115"/>
            </a:xfrm>
            <a:prstGeom prst="rect">
              <a:avLst/>
            </a:prstGeom>
            <a:solidFill>
              <a:srgbClr val="808080"/>
            </a:solidFill>
            <a:ln w="9525">
              <a:noFill/>
              <a:miter lim="800000"/>
              <a:headEnd/>
              <a:tailEnd/>
            </a:ln>
            <a:effectLst/>
          </p:spPr>
          <p:txBody>
            <a:bodyPr wrap="none" anchor="ctr"/>
            <a:lstStyle/>
            <a:p>
              <a:pPr fontAlgn="base">
                <a:spcBef>
                  <a:spcPct val="0"/>
                </a:spcBef>
                <a:spcAft>
                  <a:spcPct val="0"/>
                </a:spcAft>
              </a:pPr>
              <a:endParaRPr lang="zh-CN" altLang="en-US">
                <a:solidFill>
                  <a:srgbClr val="B2B2B2"/>
                </a:solidFill>
                <a:ea typeface="宋体" pitchFamily="2" charset="-122"/>
              </a:endParaRPr>
            </a:p>
          </p:txBody>
        </p:sp>
      </p:grpSp>
      <p:sp>
        <p:nvSpPr>
          <p:cNvPr id="1262" name="Rectangle 238"/>
          <p:cNvSpPr>
            <a:spLocks noChangeArrowheads="1"/>
          </p:cNvSpPr>
          <p:nvPr/>
        </p:nvSpPr>
        <p:spPr bwMode="auto">
          <a:xfrm>
            <a:off x="-1844675" y="527050"/>
            <a:ext cx="1844675" cy="4198938"/>
          </a:xfrm>
          <a:prstGeom prst="rect">
            <a:avLst/>
          </a:prstGeom>
          <a:noFill/>
          <a:ln w="9525">
            <a:noFill/>
            <a:miter lim="800000"/>
            <a:headEnd/>
            <a:tailEnd/>
          </a:ln>
          <a:effectLst/>
        </p:spPr>
        <p:txBody>
          <a:bodyPr lIns="78331" tIns="39166" rIns="78331" bIns="39166"/>
          <a:lstStyle/>
          <a:p>
            <a:pPr marL="342900" indent="-342900" algn="r" fontAlgn="base">
              <a:lnSpc>
                <a:spcPct val="85000"/>
              </a:lnSpc>
              <a:spcBef>
                <a:spcPct val="20000"/>
              </a:spcBef>
              <a:spcAft>
                <a:spcPct val="0"/>
              </a:spcAft>
              <a:buClr>
                <a:srgbClr val="B2B2B2"/>
              </a:buClr>
              <a:defRPr/>
            </a:pPr>
            <a:r>
              <a:rPr lang="en-US" sz="1000" noProof="1">
                <a:solidFill>
                  <a:srgbClr val="FFFFFF"/>
                </a:solidFill>
              </a:rPr>
              <a:t>Slide title</a:t>
            </a:r>
            <a:r>
              <a:rPr lang="en-US" altLang="zh-CN" sz="1000" b="1">
                <a:solidFill>
                  <a:srgbClr val="2D2015"/>
                </a:solidFill>
                <a:ea typeface="宋体" pitchFamily="2" charset="-122"/>
              </a:rPr>
              <a:t> </a:t>
            </a:r>
            <a:r>
              <a:rPr lang="en-US" altLang="zh-CN" sz="1000">
                <a:solidFill>
                  <a:srgbClr val="FFFFFF"/>
                </a:solidFill>
                <a:ea typeface="宋体" pitchFamily="2" charset="-122"/>
              </a:rPr>
              <a:t>:32-35pt  </a:t>
            </a:r>
            <a:endParaRPr lang="zh-CN" altLang="en-US" sz="1000">
              <a:solidFill>
                <a:srgbClr val="FFFFFF"/>
              </a:solidFill>
              <a:ea typeface="宋体" pitchFamily="2" charset="-122"/>
            </a:endParaRPr>
          </a:p>
          <a:p>
            <a:pPr marL="342900" indent="-342900" algn="r" fontAlgn="base">
              <a:lnSpc>
                <a:spcPct val="85000"/>
              </a:lnSpc>
              <a:spcBef>
                <a:spcPct val="20000"/>
              </a:spcBef>
              <a:spcAft>
                <a:spcPct val="0"/>
              </a:spcAft>
              <a:buClr>
                <a:srgbClr val="B2B2B2"/>
              </a:buClr>
              <a:defRPr/>
            </a:pPr>
            <a:r>
              <a:rPr lang="en-US" altLang="zh-CN" sz="1000">
                <a:solidFill>
                  <a:srgbClr val="FFFFFF"/>
                </a:solidFill>
                <a:ea typeface="宋体" pitchFamily="2" charset="-122"/>
              </a:rPr>
              <a:t>Color: R153 G0 B0</a:t>
            </a:r>
          </a:p>
          <a:p>
            <a:pPr marL="342900" indent="-342900" algn="r" fontAlgn="base">
              <a:lnSpc>
                <a:spcPct val="85000"/>
              </a:lnSpc>
              <a:spcBef>
                <a:spcPct val="20000"/>
              </a:spcBef>
              <a:spcAft>
                <a:spcPct val="0"/>
              </a:spcAft>
              <a:buClr>
                <a:srgbClr val="B2B2B2"/>
              </a:buClr>
              <a:defRPr/>
            </a:pPr>
            <a:r>
              <a:rPr lang="zh-CN" altLang="en-US" sz="1000">
                <a:solidFill>
                  <a:srgbClr val="FFFFFF"/>
                </a:solidFill>
                <a:ea typeface="宋体" pitchFamily="2" charset="-122"/>
              </a:rPr>
              <a:t>Corporate Font :</a:t>
            </a:r>
          </a:p>
          <a:p>
            <a:pPr marL="342900" indent="-342900" algn="r" fontAlgn="base">
              <a:lnSpc>
                <a:spcPct val="85000"/>
              </a:lnSpc>
              <a:spcBef>
                <a:spcPct val="20000"/>
              </a:spcBef>
              <a:spcAft>
                <a:spcPct val="0"/>
              </a:spcAft>
              <a:buClr>
                <a:srgbClr val="B2B2B2"/>
              </a:buClr>
              <a:defRPr/>
            </a:pPr>
            <a:r>
              <a:rPr lang="zh-CN" altLang="en-US" sz="1000">
                <a:solidFill>
                  <a:srgbClr val="FFFFFF"/>
                </a:solidFill>
                <a:ea typeface="宋体" pitchFamily="2" charset="-122"/>
              </a:rPr>
              <a:t>FrutigerNext LT Medium</a:t>
            </a:r>
          </a:p>
          <a:p>
            <a:pPr marL="342900" indent="-342900" algn="r" fontAlgn="base">
              <a:lnSpc>
                <a:spcPct val="85000"/>
              </a:lnSpc>
              <a:spcBef>
                <a:spcPct val="20000"/>
              </a:spcBef>
              <a:spcAft>
                <a:spcPct val="0"/>
              </a:spcAft>
              <a:buClr>
                <a:srgbClr val="B2B2B2"/>
              </a:buClr>
              <a:defRPr/>
            </a:pPr>
            <a:r>
              <a:rPr lang="zh-CN" altLang="en-US" sz="1000">
                <a:solidFill>
                  <a:srgbClr val="FFFFFF"/>
                </a:solidFill>
                <a:ea typeface="宋体" pitchFamily="2" charset="-122"/>
              </a:rPr>
              <a:t>Font to be used by customers and </a:t>
            </a:r>
          </a:p>
          <a:p>
            <a:pPr marL="342900" indent="-342900" algn="r" fontAlgn="base">
              <a:lnSpc>
                <a:spcPct val="85000"/>
              </a:lnSpc>
              <a:spcBef>
                <a:spcPct val="20000"/>
              </a:spcBef>
              <a:spcAft>
                <a:spcPct val="0"/>
              </a:spcAft>
              <a:buClr>
                <a:srgbClr val="B2B2B2"/>
              </a:buClr>
              <a:defRPr/>
            </a:pPr>
            <a:r>
              <a:rPr lang="zh-CN" altLang="en-US" sz="1000">
                <a:solidFill>
                  <a:srgbClr val="FFFFFF"/>
                </a:solidFill>
                <a:ea typeface="宋体" pitchFamily="2" charset="-122"/>
              </a:rPr>
              <a:t>partners : </a:t>
            </a:r>
          </a:p>
          <a:p>
            <a:pPr marL="342900" indent="-342900" algn="r" fontAlgn="base">
              <a:lnSpc>
                <a:spcPct val="85000"/>
              </a:lnSpc>
              <a:spcBef>
                <a:spcPct val="20000"/>
              </a:spcBef>
              <a:spcAft>
                <a:spcPct val="0"/>
              </a:spcAft>
              <a:buClr>
                <a:srgbClr val="B2B2B2"/>
              </a:buClr>
              <a:defRPr/>
            </a:pPr>
            <a:r>
              <a:rPr lang="zh-CN" altLang="en-US" sz="1000">
                <a:solidFill>
                  <a:srgbClr val="FFFFFF"/>
                </a:solidFill>
                <a:ea typeface="宋体" pitchFamily="2" charset="-122"/>
              </a:rPr>
              <a:t>Arial</a:t>
            </a:r>
            <a:endParaRPr lang="en-US" altLang="zh-CN" sz="1000">
              <a:solidFill>
                <a:srgbClr val="FFFFFF"/>
              </a:solidFill>
              <a:ea typeface="宋体" pitchFamily="2" charset="-122"/>
            </a:endParaRPr>
          </a:p>
          <a:p>
            <a:pPr marL="342900" indent="-342900" algn="r" fontAlgn="base">
              <a:lnSpc>
                <a:spcPct val="85000"/>
              </a:lnSpc>
              <a:spcBef>
                <a:spcPct val="20000"/>
              </a:spcBef>
              <a:spcAft>
                <a:spcPct val="0"/>
              </a:spcAft>
              <a:buClr>
                <a:srgbClr val="B2B2B2"/>
              </a:buClr>
              <a:defRPr/>
            </a:pPr>
            <a:endParaRPr lang="en-US" altLang="zh-CN" sz="1000">
              <a:solidFill>
                <a:srgbClr val="FFFFFF"/>
              </a:solidFill>
              <a:ea typeface="宋体" pitchFamily="2" charset="-122"/>
            </a:endParaRPr>
          </a:p>
          <a:p>
            <a:pPr marL="342900" indent="-342900" algn="r" fontAlgn="base">
              <a:lnSpc>
                <a:spcPct val="85000"/>
              </a:lnSpc>
              <a:spcBef>
                <a:spcPct val="20000"/>
              </a:spcBef>
              <a:spcAft>
                <a:spcPct val="0"/>
              </a:spcAft>
              <a:buClr>
                <a:srgbClr val="B2B2B2"/>
              </a:buClr>
              <a:defRPr/>
            </a:pPr>
            <a:endParaRPr lang="zh-CN" altLang="en-US" sz="1000">
              <a:solidFill>
                <a:srgbClr val="FFFFFF"/>
              </a:solidFill>
              <a:ea typeface="宋体" pitchFamily="2" charset="-122"/>
            </a:endParaRPr>
          </a:p>
          <a:p>
            <a:pPr marL="342900" indent="-342900" algn="r" fontAlgn="base">
              <a:lnSpc>
                <a:spcPct val="85000"/>
              </a:lnSpc>
              <a:spcBef>
                <a:spcPct val="20000"/>
              </a:spcBef>
              <a:spcAft>
                <a:spcPct val="0"/>
              </a:spcAft>
              <a:buClr>
                <a:srgbClr val="B2B2B2"/>
              </a:buClr>
              <a:defRPr/>
            </a:pPr>
            <a:endParaRPr lang="zh-CN" altLang="en-US" sz="1000">
              <a:solidFill>
                <a:srgbClr val="FFFFFF"/>
              </a:solidFill>
              <a:ea typeface="宋体" pitchFamily="2" charset="-122"/>
            </a:endParaRPr>
          </a:p>
          <a:p>
            <a:pPr marL="342900" indent="-342900" algn="r" fontAlgn="base">
              <a:lnSpc>
                <a:spcPct val="85000"/>
              </a:lnSpc>
              <a:spcBef>
                <a:spcPct val="20000"/>
              </a:spcBef>
              <a:spcAft>
                <a:spcPct val="0"/>
              </a:spcAft>
              <a:buClr>
                <a:srgbClr val="B2B2B2"/>
              </a:buClr>
              <a:defRPr/>
            </a:pPr>
            <a:r>
              <a:rPr lang="zh-CN" altLang="zh-CN" sz="1000">
                <a:solidFill>
                  <a:srgbClr val="FFFFFF"/>
                </a:solidFill>
                <a:ea typeface="宋体" pitchFamily="2" charset="-122"/>
              </a:rPr>
              <a:t>Slide </a:t>
            </a:r>
            <a:r>
              <a:rPr lang="zh-CN" altLang="en-US" sz="1000">
                <a:solidFill>
                  <a:srgbClr val="FFFFFF"/>
                </a:solidFill>
                <a:ea typeface="宋体" pitchFamily="2" charset="-122"/>
              </a:rPr>
              <a:t>t</a:t>
            </a:r>
            <a:r>
              <a:rPr lang="en-US" altLang="zh-CN" sz="1000">
                <a:solidFill>
                  <a:srgbClr val="FFFFFF"/>
                </a:solidFill>
                <a:ea typeface="宋体" pitchFamily="2" charset="-122"/>
              </a:rPr>
              <a:t>ext</a:t>
            </a:r>
            <a:r>
              <a:rPr lang="zh-CN" altLang="zh-CN" sz="1000">
                <a:solidFill>
                  <a:srgbClr val="FFFFFF"/>
                </a:solidFill>
                <a:ea typeface="宋体" pitchFamily="2" charset="-122"/>
              </a:rPr>
              <a:t> </a:t>
            </a:r>
            <a:r>
              <a:rPr lang="en-US" altLang="zh-CN" sz="1000">
                <a:solidFill>
                  <a:srgbClr val="FFFFFF"/>
                </a:solidFill>
                <a:ea typeface="宋体" pitchFamily="2" charset="-122"/>
              </a:rPr>
              <a:t>:20-22pt</a:t>
            </a:r>
          </a:p>
          <a:p>
            <a:pPr marL="342900" indent="-342900" algn="r" eaLnBrk="0" fontAlgn="base" hangingPunct="0">
              <a:lnSpc>
                <a:spcPct val="85000"/>
              </a:lnSpc>
              <a:spcBef>
                <a:spcPct val="20000"/>
              </a:spcBef>
              <a:spcAft>
                <a:spcPct val="0"/>
              </a:spcAft>
              <a:buClr>
                <a:srgbClr val="FFFFFF"/>
              </a:buClr>
              <a:buFont typeface="Times New Roman" pitchFamily="18" charset="0"/>
              <a:buNone/>
              <a:defRPr/>
            </a:pPr>
            <a:r>
              <a:rPr lang="en-US" sz="1000" noProof="1">
                <a:solidFill>
                  <a:srgbClr val="FFFFFF"/>
                </a:solidFill>
              </a:rPr>
              <a:t>Bullets level 2-5</a:t>
            </a:r>
            <a:r>
              <a:rPr lang="en-US" altLang="zh-CN" sz="1000">
                <a:solidFill>
                  <a:srgbClr val="FFFFFF"/>
                </a:solidFill>
                <a:ea typeface="宋体" pitchFamily="2" charset="-122"/>
              </a:rPr>
              <a:t>:</a:t>
            </a:r>
            <a:endParaRPr lang="en-US" sz="1000" noProof="1">
              <a:solidFill>
                <a:srgbClr val="FFFFFF"/>
              </a:solidFill>
            </a:endParaRPr>
          </a:p>
          <a:p>
            <a:pPr marL="342900" indent="-342900" algn="r" eaLnBrk="0" fontAlgn="base" hangingPunct="0">
              <a:lnSpc>
                <a:spcPct val="85000"/>
              </a:lnSpc>
              <a:spcBef>
                <a:spcPct val="20000"/>
              </a:spcBef>
              <a:spcAft>
                <a:spcPct val="0"/>
              </a:spcAft>
              <a:buClr>
                <a:srgbClr val="FFFFFF"/>
              </a:buClr>
              <a:buFont typeface="Times New Roman" pitchFamily="18" charset="0"/>
              <a:buNone/>
              <a:defRPr/>
            </a:pPr>
            <a:r>
              <a:rPr lang="en-US" altLang="zh-CN" sz="1000">
                <a:solidFill>
                  <a:srgbClr val="FFFFFF"/>
                </a:solidFill>
                <a:ea typeface="宋体" pitchFamily="2" charset="-122"/>
              </a:rPr>
              <a:t> 18pt  </a:t>
            </a:r>
          </a:p>
          <a:p>
            <a:pPr marL="342900" indent="-342900" algn="r" fontAlgn="base">
              <a:lnSpc>
                <a:spcPct val="85000"/>
              </a:lnSpc>
              <a:spcBef>
                <a:spcPct val="20000"/>
              </a:spcBef>
              <a:spcAft>
                <a:spcPct val="0"/>
              </a:spcAft>
              <a:buClr>
                <a:srgbClr val="B2B2B2"/>
              </a:buClr>
              <a:defRPr/>
            </a:pPr>
            <a:r>
              <a:rPr lang="en-US" altLang="zh-CN" sz="1000">
                <a:solidFill>
                  <a:srgbClr val="FFFFFF"/>
                </a:solidFill>
                <a:ea typeface="宋体" pitchFamily="2" charset="-122"/>
              </a:rPr>
              <a:t>Color:Black</a:t>
            </a:r>
          </a:p>
          <a:p>
            <a:pPr marL="342900" indent="-342900" algn="r" fontAlgn="base">
              <a:lnSpc>
                <a:spcPct val="85000"/>
              </a:lnSpc>
              <a:spcBef>
                <a:spcPct val="20000"/>
              </a:spcBef>
              <a:spcAft>
                <a:spcPct val="0"/>
              </a:spcAft>
              <a:buClr>
                <a:srgbClr val="B2B2B2"/>
              </a:buClr>
              <a:defRPr/>
            </a:pPr>
            <a:r>
              <a:rPr lang="zh-CN" altLang="en-US" sz="1000">
                <a:solidFill>
                  <a:srgbClr val="FFFFFF"/>
                </a:solidFill>
                <a:ea typeface="宋体" pitchFamily="2" charset="-122"/>
              </a:rPr>
              <a:t>Corporate Font :</a:t>
            </a:r>
          </a:p>
          <a:p>
            <a:pPr marL="342900" indent="-342900" algn="r" fontAlgn="base">
              <a:lnSpc>
                <a:spcPct val="85000"/>
              </a:lnSpc>
              <a:spcBef>
                <a:spcPct val="20000"/>
              </a:spcBef>
              <a:spcAft>
                <a:spcPct val="0"/>
              </a:spcAft>
              <a:buClr>
                <a:srgbClr val="B2B2B2"/>
              </a:buClr>
              <a:defRPr/>
            </a:pPr>
            <a:r>
              <a:rPr lang="zh-CN" altLang="en-US" sz="1000">
                <a:solidFill>
                  <a:srgbClr val="FFFFFF"/>
                </a:solidFill>
                <a:ea typeface="宋体" pitchFamily="2" charset="-122"/>
              </a:rPr>
              <a:t>FrutigerNext LT Medium</a:t>
            </a:r>
          </a:p>
          <a:p>
            <a:pPr marL="342900" indent="-342900" algn="r" fontAlgn="base">
              <a:lnSpc>
                <a:spcPct val="85000"/>
              </a:lnSpc>
              <a:spcBef>
                <a:spcPct val="20000"/>
              </a:spcBef>
              <a:spcAft>
                <a:spcPct val="0"/>
              </a:spcAft>
              <a:buClr>
                <a:srgbClr val="B2B2B2"/>
              </a:buClr>
              <a:defRPr/>
            </a:pPr>
            <a:r>
              <a:rPr lang="zh-CN" altLang="en-US" sz="1000">
                <a:solidFill>
                  <a:srgbClr val="FFFFFF"/>
                </a:solidFill>
                <a:ea typeface="宋体" pitchFamily="2" charset="-122"/>
              </a:rPr>
              <a:t>Font to be used by customers and </a:t>
            </a:r>
          </a:p>
          <a:p>
            <a:pPr marL="342900" indent="-342900" algn="r" fontAlgn="base">
              <a:lnSpc>
                <a:spcPct val="85000"/>
              </a:lnSpc>
              <a:spcBef>
                <a:spcPct val="20000"/>
              </a:spcBef>
              <a:spcAft>
                <a:spcPct val="0"/>
              </a:spcAft>
              <a:buClr>
                <a:srgbClr val="B2B2B2"/>
              </a:buClr>
              <a:defRPr/>
            </a:pPr>
            <a:r>
              <a:rPr lang="zh-CN" altLang="en-US" sz="1000">
                <a:solidFill>
                  <a:srgbClr val="FFFFFF"/>
                </a:solidFill>
                <a:ea typeface="宋体" pitchFamily="2" charset="-122"/>
              </a:rPr>
              <a:t>partners : </a:t>
            </a:r>
          </a:p>
          <a:p>
            <a:pPr marL="342900" indent="-342900" algn="r" fontAlgn="base">
              <a:lnSpc>
                <a:spcPct val="85000"/>
              </a:lnSpc>
              <a:spcBef>
                <a:spcPct val="20000"/>
              </a:spcBef>
              <a:spcAft>
                <a:spcPct val="0"/>
              </a:spcAft>
              <a:buClr>
                <a:srgbClr val="B2B2B2"/>
              </a:buClr>
              <a:defRPr/>
            </a:pPr>
            <a:r>
              <a:rPr lang="zh-CN" altLang="en-US" sz="1000">
                <a:solidFill>
                  <a:srgbClr val="FFFFFF"/>
                </a:solidFill>
                <a:ea typeface="宋体" pitchFamily="2" charset="-122"/>
              </a:rPr>
              <a:t>Arial</a:t>
            </a:r>
            <a:endParaRPr lang="en-US" altLang="zh-CN" sz="1000">
              <a:solidFill>
                <a:srgbClr val="FFFFFF"/>
              </a:solidFill>
              <a:ea typeface="宋体" pitchFamily="2" charset="-122"/>
            </a:endParaRPr>
          </a:p>
          <a:p>
            <a:pPr marL="342900" indent="-342900" algn="r" fontAlgn="base">
              <a:lnSpc>
                <a:spcPct val="85000"/>
              </a:lnSpc>
              <a:spcBef>
                <a:spcPct val="20000"/>
              </a:spcBef>
              <a:spcAft>
                <a:spcPct val="0"/>
              </a:spcAft>
              <a:buClr>
                <a:srgbClr val="B2B2B2"/>
              </a:buClr>
              <a:defRPr/>
            </a:pPr>
            <a:endParaRPr lang="en-US" altLang="zh-CN" sz="1000">
              <a:solidFill>
                <a:srgbClr val="FFFFFF"/>
              </a:solidFill>
              <a:ea typeface="宋体" pitchFamily="2" charset="-122"/>
            </a:endParaRPr>
          </a:p>
          <a:p>
            <a:pPr marL="342900" indent="-342900" algn="r" fontAlgn="base">
              <a:lnSpc>
                <a:spcPct val="85000"/>
              </a:lnSpc>
              <a:spcBef>
                <a:spcPct val="20000"/>
              </a:spcBef>
              <a:spcAft>
                <a:spcPct val="0"/>
              </a:spcAft>
              <a:buClr>
                <a:srgbClr val="B2B2B2"/>
              </a:buClr>
              <a:defRPr/>
            </a:pPr>
            <a:endParaRPr lang="zh-CN" altLang="en-US" sz="1000">
              <a:solidFill>
                <a:srgbClr val="FFFFFF"/>
              </a:solidFill>
              <a:ea typeface="宋体" pitchFamily="2" charset="-122"/>
            </a:endParaRPr>
          </a:p>
          <a:p>
            <a:pPr marL="342900" indent="-342900" algn="r" fontAlgn="base">
              <a:lnSpc>
                <a:spcPct val="85000"/>
              </a:lnSpc>
              <a:spcBef>
                <a:spcPct val="20000"/>
              </a:spcBef>
              <a:spcAft>
                <a:spcPct val="0"/>
              </a:spcAft>
              <a:buClr>
                <a:srgbClr val="B2B2B2"/>
              </a:buClr>
              <a:defRPr/>
            </a:pPr>
            <a:endParaRPr lang="zh-CN" altLang="en-US" sz="1000">
              <a:solidFill>
                <a:srgbClr val="FFFFFF"/>
              </a:solidFill>
              <a:ea typeface="宋体" pitchFamily="2" charset="-122"/>
            </a:endParaRPr>
          </a:p>
          <a:p>
            <a:pPr marL="342900" indent="-342900" algn="r" fontAlgn="base">
              <a:lnSpc>
                <a:spcPct val="85000"/>
              </a:lnSpc>
              <a:spcBef>
                <a:spcPct val="20000"/>
              </a:spcBef>
              <a:spcAft>
                <a:spcPct val="0"/>
              </a:spcAft>
              <a:buClr>
                <a:srgbClr val="B2B2B2"/>
              </a:buClr>
              <a:defRPr/>
            </a:pPr>
            <a:endParaRPr lang="zh-CN" altLang="en-US" sz="1000">
              <a:solidFill>
                <a:srgbClr val="FFFFFF"/>
              </a:solidFill>
              <a:ea typeface="宋体" pitchFamily="2" charset="-122"/>
            </a:endParaRPr>
          </a:p>
          <a:p>
            <a:pPr marL="342900" indent="-342900" algn="r" fontAlgn="base">
              <a:lnSpc>
                <a:spcPct val="85000"/>
              </a:lnSpc>
              <a:spcBef>
                <a:spcPct val="20000"/>
              </a:spcBef>
              <a:spcAft>
                <a:spcPct val="0"/>
              </a:spcAft>
              <a:buClr>
                <a:srgbClr val="B2B2B2"/>
              </a:buClr>
              <a:defRPr/>
            </a:pPr>
            <a:endParaRPr lang="en-US" altLang="zh-CN" sz="1000">
              <a:solidFill>
                <a:srgbClr val="FFFFFF"/>
              </a:solidFill>
              <a:ea typeface="宋体" pitchFamily="2" charset="-122"/>
            </a:endParaRPr>
          </a:p>
          <a:p>
            <a:pPr marL="342900" indent="-342900" algn="r" fontAlgn="base">
              <a:lnSpc>
                <a:spcPct val="85000"/>
              </a:lnSpc>
              <a:spcBef>
                <a:spcPct val="20000"/>
              </a:spcBef>
              <a:spcAft>
                <a:spcPct val="0"/>
              </a:spcAft>
              <a:buClr>
                <a:srgbClr val="B2B2B2"/>
              </a:buClr>
              <a:defRPr/>
            </a:pPr>
            <a:endParaRPr lang="en-US" altLang="zh-CN" sz="1000">
              <a:solidFill>
                <a:srgbClr val="FFFFFF"/>
              </a:solidFill>
              <a:ea typeface="宋体" pitchFamily="2" charset="-122"/>
            </a:endParaRPr>
          </a:p>
          <a:p>
            <a:pPr marL="342900" indent="-342900" algn="r" fontAlgn="base">
              <a:lnSpc>
                <a:spcPct val="85000"/>
              </a:lnSpc>
              <a:spcBef>
                <a:spcPct val="20000"/>
              </a:spcBef>
              <a:spcAft>
                <a:spcPct val="0"/>
              </a:spcAft>
              <a:buClr>
                <a:srgbClr val="B2B2B2"/>
              </a:buClr>
              <a:defRPr/>
            </a:pPr>
            <a:endParaRPr lang="zh-CN" altLang="en-US" sz="1000">
              <a:solidFill>
                <a:srgbClr val="2D2015"/>
              </a:solidFill>
              <a:ea typeface="宋体" pitchFamily="2" charset="-122"/>
            </a:endParaRPr>
          </a:p>
        </p:txBody>
      </p:sp>
      <p:sp>
        <p:nvSpPr>
          <p:cNvPr id="1263" name="Text Box 239"/>
          <p:cNvSpPr txBox="1">
            <a:spLocks noChangeArrowheads="1"/>
          </p:cNvSpPr>
          <p:nvPr/>
        </p:nvSpPr>
        <p:spPr bwMode="auto">
          <a:xfrm>
            <a:off x="9144000" y="-15875"/>
            <a:ext cx="1295400" cy="1158875"/>
          </a:xfrm>
          <a:prstGeom prst="rect">
            <a:avLst/>
          </a:prstGeom>
          <a:noFill/>
          <a:ln w="9525">
            <a:noFill/>
            <a:miter lim="800000"/>
            <a:headEnd/>
            <a:tailEnd/>
          </a:ln>
          <a:effectLst/>
        </p:spPr>
        <p:txBody>
          <a:bodyPr>
            <a:spAutoFit/>
          </a:bodyPr>
          <a:lstStyle/>
          <a:p>
            <a:pPr fontAlgn="base">
              <a:spcBef>
                <a:spcPct val="0"/>
              </a:spcBef>
              <a:spcAft>
                <a:spcPct val="0"/>
              </a:spcAft>
              <a:defRPr/>
            </a:pPr>
            <a:r>
              <a:rPr lang="en-US" altLang="zh-CN" sz="1000">
                <a:solidFill>
                  <a:srgbClr val="FFFFFF"/>
                </a:solidFill>
                <a:ea typeface="宋体" pitchFamily="2" charset="-122"/>
              </a:rPr>
              <a:t>Top right  corner  for   field-mark, customer or partner logotypes. </a:t>
            </a:r>
          </a:p>
          <a:p>
            <a:pPr fontAlgn="base">
              <a:spcBef>
                <a:spcPct val="0"/>
              </a:spcBef>
              <a:spcAft>
                <a:spcPct val="0"/>
              </a:spcAft>
              <a:defRPr/>
            </a:pPr>
            <a:endParaRPr lang="en-US" altLang="zh-CN" sz="1000">
              <a:solidFill>
                <a:srgbClr val="FFFFFF"/>
              </a:solidFill>
              <a:ea typeface="宋体" pitchFamily="2" charset="-122"/>
            </a:endParaRPr>
          </a:p>
          <a:p>
            <a:pPr fontAlgn="base">
              <a:spcBef>
                <a:spcPct val="0"/>
              </a:spcBef>
              <a:spcAft>
                <a:spcPct val="0"/>
              </a:spcAft>
              <a:defRPr/>
            </a:pPr>
            <a:r>
              <a:rPr lang="en-US" altLang="zh-CN" sz="1000">
                <a:solidFill>
                  <a:srgbClr val="FFFFFF"/>
                </a:solidFill>
                <a:ea typeface="宋体" pitchFamily="2" charset="-122"/>
              </a:rPr>
              <a:t>----------------   </a:t>
            </a:r>
          </a:p>
          <a:p>
            <a:pPr fontAlgn="base">
              <a:spcBef>
                <a:spcPct val="0"/>
              </a:spcBef>
              <a:spcAft>
                <a:spcPct val="0"/>
              </a:spcAft>
              <a:defRPr/>
            </a:pPr>
            <a:endParaRPr lang="zh-CN" altLang="en-US" sz="1000">
              <a:solidFill>
                <a:srgbClr val="FFFFFF"/>
              </a:solidFill>
              <a:ea typeface="宋体" pitchFamily="2" charset="-122"/>
            </a:endParaRPr>
          </a:p>
        </p:txBody>
      </p:sp>
      <p:sp>
        <p:nvSpPr>
          <p:cNvPr id="1264" name="Text Box 240"/>
          <p:cNvSpPr txBox="1">
            <a:spLocks noChangeArrowheads="1"/>
          </p:cNvSpPr>
          <p:nvPr/>
        </p:nvSpPr>
        <p:spPr bwMode="auto">
          <a:xfrm>
            <a:off x="9144000" y="1050925"/>
            <a:ext cx="1295400" cy="2225675"/>
          </a:xfrm>
          <a:prstGeom prst="rect">
            <a:avLst/>
          </a:prstGeom>
          <a:noFill/>
          <a:ln w="9525">
            <a:noFill/>
            <a:miter lim="800000"/>
            <a:headEnd/>
            <a:tailEnd/>
          </a:ln>
          <a:effectLst/>
        </p:spPr>
        <p:txBody>
          <a:bodyPr>
            <a:spAutoFit/>
          </a:bodyPr>
          <a:lstStyle/>
          <a:p>
            <a:pPr fontAlgn="base">
              <a:spcBef>
                <a:spcPct val="0"/>
              </a:spcBef>
              <a:spcAft>
                <a:spcPct val="0"/>
              </a:spcAft>
              <a:defRPr/>
            </a:pPr>
            <a:r>
              <a:rPr lang="en-US" altLang="zh-CN" sz="1000">
                <a:solidFill>
                  <a:srgbClr val="FFFFFF"/>
                </a:solidFill>
                <a:ea typeface="宋体" pitchFamily="2" charset="-122"/>
              </a:rPr>
              <a:t>The following nine groups of colors are an example of how our design colors can be used, please take note that you should only use one design color group per slide. </a:t>
            </a:r>
          </a:p>
          <a:p>
            <a:pPr fontAlgn="base">
              <a:spcBef>
                <a:spcPct val="0"/>
              </a:spcBef>
              <a:spcAft>
                <a:spcPct val="0"/>
              </a:spcAft>
              <a:defRPr/>
            </a:pPr>
            <a:r>
              <a:rPr lang="en-US" altLang="zh-CN" sz="1000">
                <a:solidFill>
                  <a:srgbClr val="FFFFFF"/>
                </a:solidFill>
                <a:ea typeface="宋体" pitchFamily="2" charset="-122"/>
              </a:rPr>
              <a:t> For specific usage details, refer to the “Typesetting Standard”.</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p:txStyles>
    <p:titleStyle>
      <a:lvl1pPr algn="l" rtl="0" eaLnBrk="0" fontAlgn="base" hangingPunct="0">
        <a:spcBef>
          <a:spcPct val="0"/>
        </a:spcBef>
        <a:spcAft>
          <a:spcPct val="0"/>
        </a:spcAft>
        <a:defRPr sz="3400" b="1">
          <a:solidFill>
            <a:srgbClr val="990000"/>
          </a:solidFill>
          <a:latin typeface="+mj-lt"/>
          <a:ea typeface="+mj-ea"/>
          <a:cs typeface="+mj-cs"/>
        </a:defRPr>
      </a:lvl1pPr>
      <a:lvl2pPr algn="l" rtl="0" eaLnBrk="0" fontAlgn="base" hangingPunct="0">
        <a:spcBef>
          <a:spcPct val="0"/>
        </a:spcBef>
        <a:spcAft>
          <a:spcPct val="0"/>
        </a:spcAft>
        <a:defRPr sz="3400" b="1">
          <a:solidFill>
            <a:srgbClr val="990000"/>
          </a:solidFill>
          <a:latin typeface="Arial" charset="0"/>
        </a:defRPr>
      </a:lvl2pPr>
      <a:lvl3pPr algn="l" rtl="0" eaLnBrk="0" fontAlgn="base" hangingPunct="0">
        <a:spcBef>
          <a:spcPct val="0"/>
        </a:spcBef>
        <a:spcAft>
          <a:spcPct val="0"/>
        </a:spcAft>
        <a:defRPr sz="3400" b="1">
          <a:solidFill>
            <a:srgbClr val="990000"/>
          </a:solidFill>
          <a:latin typeface="Arial" charset="0"/>
        </a:defRPr>
      </a:lvl3pPr>
      <a:lvl4pPr algn="l" rtl="0" eaLnBrk="0" fontAlgn="base" hangingPunct="0">
        <a:spcBef>
          <a:spcPct val="0"/>
        </a:spcBef>
        <a:spcAft>
          <a:spcPct val="0"/>
        </a:spcAft>
        <a:defRPr sz="3400" b="1">
          <a:solidFill>
            <a:srgbClr val="990000"/>
          </a:solidFill>
          <a:latin typeface="Arial" charset="0"/>
        </a:defRPr>
      </a:lvl4pPr>
      <a:lvl5pPr algn="l" rtl="0" eaLnBrk="0" fontAlgn="base" hangingPunct="0">
        <a:spcBef>
          <a:spcPct val="0"/>
        </a:spcBef>
        <a:spcAft>
          <a:spcPct val="0"/>
        </a:spcAft>
        <a:defRPr sz="3400" b="1">
          <a:solidFill>
            <a:srgbClr val="990000"/>
          </a:solidFill>
          <a:latin typeface="Arial" charset="0"/>
        </a:defRPr>
      </a:lvl5pPr>
      <a:lvl6pPr marL="457200" algn="l" rtl="0" fontAlgn="base">
        <a:spcBef>
          <a:spcPct val="0"/>
        </a:spcBef>
        <a:spcAft>
          <a:spcPct val="0"/>
        </a:spcAft>
        <a:defRPr sz="3400" b="1">
          <a:solidFill>
            <a:srgbClr val="990000"/>
          </a:solidFill>
          <a:latin typeface="Arial" charset="0"/>
        </a:defRPr>
      </a:lvl6pPr>
      <a:lvl7pPr marL="914400" algn="l" rtl="0" fontAlgn="base">
        <a:spcBef>
          <a:spcPct val="0"/>
        </a:spcBef>
        <a:spcAft>
          <a:spcPct val="0"/>
        </a:spcAft>
        <a:defRPr sz="3400" b="1">
          <a:solidFill>
            <a:srgbClr val="990000"/>
          </a:solidFill>
          <a:latin typeface="Arial" charset="0"/>
        </a:defRPr>
      </a:lvl7pPr>
      <a:lvl8pPr marL="1371600" algn="l" rtl="0" fontAlgn="base">
        <a:spcBef>
          <a:spcPct val="0"/>
        </a:spcBef>
        <a:spcAft>
          <a:spcPct val="0"/>
        </a:spcAft>
        <a:defRPr sz="3400" b="1">
          <a:solidFill>
            <a:srgbClr val="990000"/>
          </a:solidFill>
          <a:latin typeface="Arial" charset="0"/>
        </a:defRPr>
      </a:lvl8pPr>
      <a:lvl9pPr marL="1828800" algn="l" rtl="0" fontAlgn="base">
        <a:spcBef>
          <a:spcPct val="0"/>
        </a:spcBef>
        <a:spcAft>
          <a:spcPct val="0"/>
        </a:spcAft>
        <a:defRPr sz="3400" b="1">
          <a:solidFill>
            <a:srgbClr val="990000"/>
          </a:solidFill>
          <a:latin typeface="Arial" charset="0"/>
        </a:defRPr>
      </a:lvl9pPr>
    </p:titleStyle>
    <p:bodyStyle>
      <a:lvl1pPr marL="342900" indent="-342900" algn="l" rtl="0" eaLnBrk="0" fontAlgn="base" hangingPunct="0">
        <a:spcBef>
          <a:spcPct val="20000"/>
        </a:spcBef>
        <a:spcAft>
          <a:spcPct val="0"/>
        </a:spcAft>
        <a:buClr>
          <a:schemeClr val="tx1"/>
        </a:buClr>
        <a:buChar char="•"/>
        <a:defRPr sz="2000" b="1">
          <a:solidFill>
            <a:schemeClr val="bg2"/>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a:solidFill>
            <a:schemeClr val="bg2"/>
          </a:solidFill>
          <a:latin typeface="+mn-lt"/>
        </a:defRPr>
      </a:lvl2pPr>
      <a:lvl3pPr marL="1143000" indent="-228600" algn="l" rtl="0" eaLnBrk="0" fontAlgn="base" hangingPunct="0">
        <a:spcBef>
          <a:spcPct val="20000"/>
        </a:spcBef>
        <a:spcAft>
          <a:spcPct val="0"/>
        </a:spcAft>
        <a:buSzPct val="60000"/>
        <a:buFont typeface="Wingdings" pitchFamily="2" charset="2"/>
        <a:buChar char="q"/>
        <a:defRPr sz="1600">
          <a:solidFill>
            <a:schemeClr val="bg2"/>
          </a:solidFill>
          <a:latin typeface="+mn-lt"/>
        </a:defRPr>
      </a:lvl3pPr>
      <a:lvl4pPr marL="1600200" indent="-228600" algn="l" rtl="0" eaLnBrk="0" fontAlgn="base" hangingPunct="0">
        <a:spcBef>
          <a:spcPct val="20000"/>
        </a:spcBef>
        <a:spcAft>
          <a:spcPct val="0"/>
        </a:spcAft>
        <a:buChar char="–"/>
        <a:defRPr sz="1400">
          <a:solidFill>
            <a:schemeClr val="bg2"/>
          </a:solidFill>
          <a:latin typeface="+mn-lt"/>
        </a:defRPr>
      </a:lvl4pPr>
      <a:lvl5pPr marL="2057400" indent="-228600" algn="l" rtl="0" eaLnBrk="0" fontAlgn="base" hangingPunct="0">
        <a:spcBef>
          <a:spcPct val="20000"/>
        </a:spcBef>
        <a:spcAft>
          <a:spcPct val="0"/>
        </a:spcAft>
        <a:buFont typeface="Verdana" pitchFamily="34" charset="0"/>
        <a:buChar char="›"/>
        <a:defRPr sz="1200">
          <a:solidFill>
            <a:schemeClr val="bg2"/>
          </a:solidFill>
          <a:latin typeface="+mn-lt"/>
        </a:defRPr>
      </a:lvl5pPr>
      <a:lvl6pPr marL="2514600" indent="-228600" algn="l" rtl="0" fontAlgn="base">
        <a:spcBef>
          <a:spcPct val="20000"/>
        </a:spcBef>
        <a:spcAft>
          <a:spcPct val="0"/>
        </a:spcAft>
        <a:buFont typeface="Verdana" pitchFamily="34" charset="0"/>
        <a:buChar char="›"/>
        <a:defRPr sz="1200">
          <a:solidFill>
            <a:schemeClr val="bg2"/>
          </a:solidFill>
          <a:latin typeface="+mn-lt"/>
        </a:defRPr>
      </a:lvl6pPr>
      <a:lvl7pPr marL="2971800" indent="-228600" algn="l" rtl="0" fontAlgn="base">
        <a:spcBef>
          <a:spcPct val="20000"/>
        </a:spcBef>
        <a:spcAft>
          <a:spcPct val="0"/>
        </a:spcAft>
        <a:buFont typeface="Verdana" pitchFamily="34" charset="0"/>
        <a:buChar char="›"/>
        <a:defRPr sz="1200">
          <a:solidFill>
            <a:schemeClr val="bg2"/>
          </a:solidFill>
          <a:latin typeface="+mn-lt"/>
        </a:defRPr>
      </a:lvl7pPr>
      <a:lvl8pPr marL="3429000" indent="-228600" algn="l" rtl="0" fontAlgn="base">
        <a:spcBef>
          <a:spcPct val="20000"/>
        </a:spcBef>
        <a:spcAft>
          <a:spcPct val="0"/>
        </a:spcAft>
        <a:buFont typeface="Verdana" pitchFamily="34" charset="0"/>
        <a:buChar char="›"/>
        <a:defRPr sz="1200">
          <a:solidFill>
            <a:schemeClr val="bg2"/>
          </a:solidFill>
          <a:latin typeface="+mn-lt"/>
        </a:defRPr>
      </a:lvl8pPr>
      <a:lvl9pPr marL="3886200" indent="-228600" algn="l" rtl="0" fontAlgn="base">
        <a:spcBef>
          <a:spcPct val="20000"/>
        </a:spcBef>
        <a:spcAft>
          <a:spcPct val="0"/>
        </a:spcAft>
        <a:buFont typeface="Verdana" pitchFamily="34" charset="0"/>
        <a:buChar char="›"/>
        <a:defRPr sz="1200">
          <a:solidFill>
            <a:schemeClr val="bg2"/>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7288" name="Rectangle 8"/>
          <p:cNvSpPr>
            <a:spLocks noChangeArrowheads="1"/>
          </p:cNvSpPr>
          <p:nvPr/>
        </p:nvSpPr>
        <p:spPr bwMode="auto">
          <a:xfrm>
            <a:off x="0" y="0"/>
            <a:ext cx="9144000" cy="6858000"/>
          </a:xfrm>
          <a:prstGeom prst="rect">
            <a:avLst/>
          </a:prstGeom>
          <a:solidFill>
            <a:srgbClr val="DDDDDD"/>
          </a:solidFill>
          <a:ln w="9525" algn="ctr">
            <a:noFill/>
            <a:miter lim="800000"/>
            <a:headEnd/>
            <a:tailEnd/>
          </a:ln>
          <a:effectLst/>
        </p:spPr>
        <p:txBody>
          <a:bodyPr wrap="none" lIns="91425" tIns="45712" rIns="91425" bIns="45712" anchor="ctr">
            <a:spAutoFit/>
          </a:bodyPr>
          <a:lstStyle/>
          <a:p>
            <a:pPr fontAlgn="base">
              <a:spcBef>
                <a:spcPct val="0"/>
              </a:spcBef>
              <a:spcAft>
                <a:spcPct val="0"/>
              </a:spcAft>
              <a:defRPr/>
            </a:pPr>
            <a:endParaRPr lang="zh-CN" altLang="en-US" sz="2000">
              <a:solidFill>
                <a:srgbClr val="000000"/>
              </a:solidFill>
              <a:latin typeface="FrutigerNext LT Regular" pitchFamily="34" charset="0"/>
            </a:endParaRPr>
          </a:p>
        </p:txBody>
      </p:sp>
      <p:sp>
        <p:nvSpPr>
          <p:cNvPr id="14339" name="Rectangle 2"/>
          <p:cNvSpPr>
            <a:spLocks noGrp="1" noChangeArrowheads="1"/>
          </p:cNvSpPr>
          <p:nvPr>
            <p:ph type="title"/>
          </p:nvPr>
        </p:nvSpPr>
        <p:spPr bwMode="auto">
          <a:xfrm>
            <a:off x="652463" y="638175"/>
            <a:ext cx="7929562" cy="869950"/>
          </a:xfrm>
          <a:prstGeom prst="rect">
            <a:avLst/>
          </a:prstGeom>
          <a:noFill/>
          <a:ln w="9525">
            <a:noFill/>
            <a:miter lim="800000"/>
            <a:headEnd/>
            <a:tailEnd/>
          </a:ln>
        </p:spPr>
        <p:txBody>
          <a:bodyPr vert="horz" wrap="square" lIns="80152" tIns="40076" rIns="80152" bIns="40076" numCol="1" anchor="ctr" anchorCtr="0" compatLnSpc="1">
            <a:prstTxWarp prst="textNoShape">
              <a:avLst/>
            </a:prstTxWarp>
          </a:bodyPr>
          <a:lstStyle/>
          <a:p>
            <a:pPr lvl="0"/>
            <a:r>
              <a:rPr lang="zh-CN" altLang="en-US" smtClean="0"/>
              <a:t>单击此处编辑母版标题样式</a:t>
            </a:r>
          </a:p>
        </p:txBody>
      </p:sp>
      <p:sp>
        <p:nvSpPr>
          <p:cNvPr id="14340" name="Rectangle 3"/>
          <p:cNvSpPr>
            <a:spLocks noGrp="1" noChangeArrowheads="1"/>
          </p:cNvSpPr>
          <p:nvPr>
            <p:ph type="body" idx="1"/>
          </p:nvPr>
        </p:nvSpPr>
        <p:spPr bwMode="auto">
          <a:xfrm>
            <a:off x="652463" y="1641475"/>
            <a:ext cx="7929562"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7287" name="Rectangle 7"/>
          <p:cNvSpPr>
            <a:spLocks noChangeArrowheads="1"/>
          </p:cNvSpPr>
          <p:nvPr/>
        </p:nvSpPr>
        <p:spPr bwMode="auto">
          <a:xfrm>
            <a:off x="-1844675" y="898525"/>
            <a:ext cx="1844675" cy="5308600"/>
          </a:xfrm>
          <a:prstGeom prst="rect">
            <a:avLst/>
          </a:prstGeom>
          <a:noFill/>
          <a:ln w="9525">
            <a:noFill/>
            <a:miter lim="800000"/>
            <a:headEnd/>
            <a:tailEnd/>
          </a:ln>
          <a:effectLst/>
        </p:spPr>
        <p:txBody>
          <a:bodyPr lIns="80124" tIns="40063" rIns="80124" bIns="40063"/>
          <a:lstStyle/>
          <a:p>
            <a:pPr marL="300038" indent="-300038" algn="r" defTabSz="801688" fontAlgn="base">
              <a:lnSpc>
                <a:spcPct val="125000"/>
              </a:lnSpc>
              <a:spcBef>
                <a:spcPct val="0"/>
              </a:spcBef>
              <a:spcAft>
                <a:spcPct val="0"/>
              </a:spcAft>
              <a:defRPr/>
            </a:pPr>
            <a:r>
              <a:rPr lang="zh-CN" altLang="en-US" sz="1100">
                <a:solidFill>
                  <a:srgbClr val="000000"/>
                </a:solidFill>
              </a:rPr>
              <a:t>英文目录标题</a:t>
            </a:r>
            <a:r>
              <a:rPr lang="en-US" altLang="zh-CN" sz="1100">
                <a:solidFill>
                  <a:srgbClr val="000000"/>
                </a:solidFill>
              </a:rPr>
              <a:t>:35-40pt  </a:t>
            </a:r>
            <a:endParaRPr lang="zh-CN" altLang="en-US" sz="1100">
              <a:solidFill>
                <a:srgbClr val="000000"/>
              </a:solidFill>
            </a:endParaRPr>
          </a:p>
          <a:p>
            <a:pPr marL="300038" indent="-300038" algn="r" defTabSz="801688" fontAlgn="base">
              <a:lnSpc>
                <a:spcPct val="125000"/>
              </a:lnSpc>
              <a:spcBef>
                <a:spcPct val="0"/>
              </a:spcBef>
              <a:spcAft>
                <a:spcPct val="0"/>
              </a:spcAft>
              <a:defRPr/>
            </a:pPr>
            <a:r>
              <a:rPr lang="zh-CN" altLang="en-US" sz="1100">
                <a:solidFill>
                  <a:srgbClr val="000000"/>
                </a:solidFill>
              </a:rPr>
              <a:t>颜色</a:t>
            </a:r>
            <a:r>
              <a:rPr lang="en-US" altLang="zh-CN" sz="1100">
                <a:solidFill>
                  <a:srgbClr val="000000"/>
                </a:solidFill>
              </a:rPr>
              <a:t>: R153 G0 B0</a:t>
            </a:r>
          </a:p>
          <a:p>
            <a:pPr marL="300038" indent="-300038" algn="r" defTabSz="801688" fontAlgn="base">
              <a:lnSpc>
                <a:spcPct val="125000"/>
              </a:lnSpc>
              <a:spcBef>
                <a:spcPct val="0"/>
              </a:spcBef>
              <a:spcAft>
                <a:spcPct val="0"/>
              </a:spcAft>
              <a:defRPr/>
            </a:pPr>
            <a:r>
              <a:rPr lang="zh-CN" altLang="en-US" sz="1100">
                <a:solidFill>
                  <a:srgbClr val="000000"/>
                </a:solidFill>
              </a:rPr>
              <a:t>内部使用字体 </a:t>
            </a:r>
            <a:r>
              <a:rPr lang="en-US" altLang="zh-CN" sz="1100">
                <a:solidFill>
                  <a:srgbClr val="000000"/>
                </a:solidFill>
              </a:rPr>
              <a:t>:</a:t>
            </a:r>
          </a:p>
          <a:p>
            <a:pPr marL="300038" indent="-300038" algn="r" defTabSz="801688" fontAlgn="base">
              <a:lnSpc>
                <a:spcPct val="125000"/>
              </a:lnSpc>
              <a:spcBef>
                <a:spcPct val="0"/>
              </a:spcBef>
              <a:spcAft>
                <a:spcPct val="0"/>
              </a:spcAft>
              <a:defRPr/>
            </a:pPr>
            <a:r>
              <a:rPr lang="en-US" altLang="zh-CN" sz="1100">
                <a:solidFill>
                  <a:srgbClr val="000000"/>
                </a:solidFill>
              </a:rPr>
              <a:t>FrutigerNext LT Medium</a:t>
            </a:r>
          </a:p>
          <a:p>
            <a:pPr marL="300038" indent="-300038" algn="r" defTabSz="801688" fontAlgn="base">
              <a:lnSpc>
                <a:spcPct val="125000"/>
              </a:lnSpc>
              <a:spcBef>
                <a:spcPct val="0"/>
              </a:spcBef>
              <a:spcAft>
                <a:spcPct val="0"/>
              </a:spcAft>
              <a:defRPr/>
            </a:pPr>
            <a:r>
              <a:rPr lang="zh-CN" altLang="en-US" sz="1100">
                <a:solidFill>
                  <a:srgbClr val="000000"/>
                </a:solidFill>
              </a:rPr>
              <a:t>外部使用字体 </a:t>
            </a:r>
            <a:r>
              <a:rPr lang="en-US" altLang="zh-CN" sz="1100">
                <a:solidFill>
                  <a:srgbClr val="000000"/>
                </a:solidFill>
              </a:rPr>
              <a:t>: Arial</a:t>
            </a:r>
          </a:p>
          <a:p>
            <a:pPr marL="300038" indent="-300038" algn="r" defTabSz="801688" fontAlgn="base">
              <a:lnSpc>
                <a:spcPct val="125000"/>
              </a:lnSpc>
              <a:spcBef>
                <a:spcPct val="0"/>
              </a:spcBef>
              <a:spcAft>
                <a:spcPct val="0"/>
              </a:spcAft>
              <a:defRPr/>
            </a:pPr>
            <a:endParaRPr lang="en-US" altLang="zh-CN" sz="1100">
              <a:solidFill>
                <a:srgbClr val="000000"/>
              </a:solidFill>
            </a:endParaRPr>
          </a:p>
          <a:p>
            <a:pPr marL="300038" indent="-300038" algn="r" defTabSz="801688" fontAlgn="base">
              <a:lnSpc>
                <a:spcPct val="125000"/>
              </a:lnSpc>
              <a:spcBef>
                <a:spcPct val="0"/>
              </a:spcBef>
              <a:spcAft>
                <a:spcPct val="0"/>
              </a:spcAft>
              <a:defRPr/>
            </a:pPr>
            <a:r>
              <a:rPr lang="zh-CN" altLang="en-US" sz="1100">
                <a:solidFill>
                  <a:srgbClr val="000000"/>
                </a:solidFill>
              </a:rPr>
              <a:t>中文目录标题</a:t>
            </a:r>
            <a:r>
              <a:rPr lang="en-US" altLang="zh-CN" sz="1100">
                <a:solidFill>
                  <a:srgbClr val="000000"/>
                </a:solidFill>
              </a:rPr>
              <a:t>:35-40pt  </a:t>
            </a:r>
            <a:endParaRPr lang="zh-CN" altLang="en-US" sz="1100">
              <a:solidFill>
                <a:srgbClr val="000000"/>
              </a:solidFill>
            </a:endParaRPr>
          </a:p>
          <a:p>
            <a:pPr marL="300038" indent="-300038" algn="r" defTabSz="801688" fontAlgn="base">
              <a:lnSpc>
                <a:spcPct val="125000"/>
              </a:lnSpc>
              <a:spcBef>
                <a:spcPct val="0"/>
              </a:spcBef>
              <a:spcAft>
                <a:spcPct val="0"/>
              </a:spcAft>
              <a:defRPr/>
            </a:pPr>
            <a:r>
              <a:rPr lang="zh-CN" altLang="en-US" sz="1100">
                <a:solidFill>
                  <a:srgbClr val="000000"/>
                </a:solidFill>
              </a:rPr>
              <a:t>颜色</a:t>
            </a:r>
            <a:r>
              <a:rPr lang="en-US" altLang="zh-CN" sz="1100">
                <a:solidFill>
                  <a:srgbClr val="000000"/>
                </a:solidFill>
              </a:rPr>
              <a:t>: R153 G0 B0</a:t>
            </a:r>
          </a:p>
          <a:p>
            <a:pPr marL="300038" indent="-300038" algn="r" defTabSz="801688" fontAlgn="base">
              <a:lnSpc>
                <a:spcPct val="125000"/>
              </a:lnSpc>
              <a:spcBef>
                <a:spcPct val="0"/>
              </a:spcBef>
              <a:spcAft>
                <a:spcPct val="0"/>
              </a:spcAft>
              <a:defRPr/>
            </a:pPr>
            <a:r>
              <a:rPr lang="zh-CN" altLang="en-US" sz="1100">
                <a:solidFill>
                  <a:srgbClr val="000000"/>
                </a:solidFill>
              </a:rPr>
              <a:t>字体</a:t>
            </a:r>
            <a:r>
              <a:rPr lang="en-US" altLang="zh-CN" sz="1100">
                <a:solidFill>
                  <a:srgbClr val="000000"/>
                </a:solidFill>
              </a:rPr>
              <a:t>:</a:t>
            </a:r>
            <a:r>
              <a:rPr lang="zh-CN" altLang="en-US" sz="1100">
                <a:solidFill>
                  <a:srgbClr val="000000"/>
                </a:solidFill>
              </a:rPr>
              <a:t>黑体</a:t>
            </a:r>
          </a:p>
          <a:p>
            <a:pPr marL="300038" indent="-300038" algn="r" defTabSz="801688" fontAlgn="base">
              <a:lnSpc>
                <a:spcPct val="125000"/>
              </a:lnSpc>
              <a:spcBef>
                <a:spcPct val="0"/>
              </a:spcBef>
              <a:spcAft>
                <a:spcPct val="0"/>
              </a:spcAft>
              <a:defRPr/>
            </a:pPr>
            <a:endParaRPr lang="zh-CN" altLang="en-US" sz="1100">
              <a:solidFill>
                <a:srgbClr val="000000"/>
              </a:solidFill>
            </a:endParaRPr>
          </a:p>
          <a:p>
            <a:pPr marL="300038" indent="-300038" algn="r" defTabSz="801688" fontAlgn="base">
              <a:lnSpc>
                <a:spcPct val="125000"/>
              </a:lnSpc>
              <a:spcBef>
                <a:spcPct val="0"/>
              </a:spcBef>
              <a:spcAft>
                <a:spcPct val="0"/>
              </a:spcAft>
              <a:defRPr/>
            </a:pPr>
            <a:endParaRPr lang="zh-CN" altLang="en-US" sz="1100">
              <a:solidFill>
                <a:srgbClr val="000000"/>
              </a:solidFill>
            </a:endParaRPr>
          </a:p>
          <a:p>
            <a:pPr marL="300038" indent="-300038" algn="r" defTabSz="801688" fontAlgn="base">
              <a:lnSpc>
                <a:spcPct val="125000"/>
              </a:lnSpc>
              <a:spcBef>
                <a:spcPct val="0"/>
              </a:spcBef>
              <a:spcAft>
                <a:spcPct val="0"/>
              </a:spcAft>
              <a:defRPr/>
            </a:pPr>
            <a:r>
              <a:rPr lang="zh-CN" altLang="en-US" sz="1100">
                <a:solidFill>
                  <a:srgbClr val="000000"/>
                </a:solidFill>
              </a:rPr>
              <a:t>英文目录正文</a:t>
            </a:r>
            <a:r>
              <a:rPr lang="en-US" altLang="zh-CN" sz="1100">
                <a:solidFill>
                  <a:srgbClr val="000000"/>
                </a:solidFill>
              </a:rPr>
              <a:t>:28-30pt</a:t>
            </a:r>
          </a:p>
          <a:p>
            <a:pPr marL="300038" indent="-300038" algn="r" defTabSz="801688" fontAlgn="base">
              <a:lnSpc>
                <a:spcPct val="125000"/>
              </a:lnSpc>
              <a:spcBef>
                <a:spcPct val="0"/>
              </a:spcBef>
              <a:spcAft>
                <a:spcPct val="0"/>
              </a:spcAft>
              <a:defRPr/>
            </a:pPr>
            <a:r>
              <a:rPr lang="zh-CN" altLang="en-US" sz="1100">
                <a:solidFill>
                  <a:srgbClr val="000000"/>
                </a:solidFill>
              </a:rPr>
              <a:t>子目录 </a:t>
            </a:r>
            <a:r>
              <a:rPr lang="en-US" altLang="zh-CN" sz="1100">
                <a:solidFill>
                  <a:srgbClr val="000000"/>
                </a:solidFill>
              </a:rPr>
              <a:t>(2-5</a:t>
            </a:r>
            <a:r>
              <a:rPr lang="zh-CN" altLang="en-US" sz="1100">
                <a:solidFill>
                  <a:srgbClr val="000000"/>
                </a:solidFill>
              </a:rPr>
              <a:t>级</a:t>
            </a:r>
            <a:r>
              <a:rPr lang="en-US" altLang="zh-CN" sz="1100">
                <a:solidFill>
                  <a:srgbClr val="000000"/>
                </a:solidFill>
              </a:rPr>
              <a:t>) :20-30pt  </a:t>
            </a:r>
          </a:p>
          <a:p>
            <a:pPr marL="300038" indent="-300038" algn="r" defTabSz="801688" fontAlgn="base">
              <a:lnSpc>
                <a:spcPct val="125000"/>
              </a:lnSpc>
              <a:spcBef>
                <a:spcPct val="0"/>
              </a:spcBef>
              <a:spcAft>
                <a:spcPct val="0"/>
              </a:spcAft>
              <a:defRPr/>
            </a:pPr>
            <a:r>
              <a:rPr lang="zh-CN" altLang="en-US" sz="1100">
                <a:solidFill>
                  <a:srgbClr val="000000"/>
                </a:solidFill>
              </a:rPr>
              <a:t>颜色</a:t>
            </a:r>
            <a:r>
              <a:rPr lang="en-US" altLang="zh-CN" sz="1100">
                <a:solidFill>
                  <a:srgbClr val="000000"/>
                </a:solidFill>
              </a:rPr>
              <a:t>:</a:t>
            </a:r>
            <a:r>
              <a:rPr lang="zh-CN" altLang="en-US" sz="1100">
                <a:solidFill>
                  <a:srgbClr val="000000"/>
                </a:solidFill>
              </a:rPr>
              <a:t>黑色</a:t>
            </a:r>
          </a:p>
          <a:p>
            <a:pPr marL="300038" indent="-300038" algn="r" defTabSz="801688" fontAlgn="base">
              <a:lnSpc>
                <a:spcPct val="125000"/>
              </a:lnSpc>
              <a:spcBef>
                <a:spcPct val="0"/>
              </a:spcBef>
              <a:spcAft>
                <a:spcPct val="0"/>
              </a:spcAft>
              <a:defRPr/>
            </a:pPr>
            <a:r>
              <a:rPr lang="zh-CN" altLang="en-US" sz="1100">
                <a:solidFill>
                  <a:srgbClr val="000000"/>
                </a:solidFill>
              </a:rPr>
              <a:t>内部使用字体 </a:t>
            </a:r>
            <a:r>
              <a:rPr lang="en-US" altLang="zh-CN" sz="1100">
                <a:solidFill>
                  <a:srgbClr val="000000"/>
                </a:solidFill>
              </a:rPr>
              <a:t>:</a:t>
            </a:r>
          </a:p>
          <a:p>
            <a:pPr marL="300038" indent="-300038" algn="r" defTabSz="801688" fontAlgn="base">
              <a:lnSpc>
                <a:spcPct val="125000"/>
              </a:lnSpc>
              <a:spcBef>
                <a:spcPct val="0"/>
              </a:spcBef>
              <a:spcAft>
                <a:spcPct val="0"/>
              </a:spcAft>
              <a:defRPr/>
            </a:pPr>
            <a:r>
              <a:rPr lang="en-US" altLang="zh-CN" sz="1100">
                <a:solidFill>
                  <a:srgbClr val="000000"/>
                </a:solidFill>
              </a:rPr>
              <a:t>FrutigerNext LT Regular</a:t>
            </a:r>
          </a:p>
          <a:p>
            <a:pPr marL="300038" indent="-300038" algn="r" defTabSz="801688" fontAlgn="base">
              <a:lnSpc>
                <a:spcPct val="125000"/>
              </a:lnSpc>
              <a:spcBef>
                <a:spcPct val="0"/>
              </a:spcBef>
              <a:spcAft>
                <a:spcPct val="0"/>
              </a:spcAft>
              <a:defRPr/>
            </a:pPr>
            <a:r>
              <a:rPr lang="zh-CN" altLang="en-US" sz="1100">
                <a:solidFill>
                  <a:srgbClr val="000000"/>
                </a:solidFill>
              </a:rPr>
              <a:t>外部使用字体 </a:t>
            </a:r>
            <a:r>
              <a:rPr lang="en-US" altLang="zh-CN" sz="1100">
                <a:solidFill>
                  <a:srgbClr val="000000"/>
                </a:solidFill>
              </a:rPr>
              <a:t>: Arial</a:t>
            </a:r>
          </a:p>
          <a:p>
            <a:pPr marL="300038" indent="-300038" algn="r" defTabSz="801688" fontAlgn="base">
              <a:lnSpc>
                <a:spcPct val="125000"/>
              </a:lnSpc>
              <a:spcBef>
                <a:spcPct val="0"/>
              </a:spcBef>
              <a:spcAft>
                <a:spcPct val="0"/>
              </a:spcAft>
              <a:defRPr/>
            </a:pPr>
            <a:endParaRPr lang="en-US" altLang="zh-CN" sz="1100">
              <a:solidFill>
                <a:srgbClr val="000000"/>
              </a:solidFill>
            </a:endParaRPr>
          </a:p>
          <a:p>
            <a:pPr marL="300038" indent="-300038" algn="r" defTabSz="801688" fontAlgn="base">
              <a:lnSpc>
                <a:spcPct val="125000"/>
              </a:lnSpc>
              <a:spcBef>
                <a:spcPct val="0"/>
              </a:spcBef>
              <a:spcAft>
                <a:spcPct val="0"/>
              </a:spcAft>
              <a:defRPr/>
            </a:pPr>
            <a:r>
              <a:rPr lang="zh-CN" altLang="en-US" sz="1100">
                <a:solidFill>
                  <a:srgbClr val="000000"/>
                </a:solidFill>
              </a:rPr>
              <a:t>中文目录正文</a:t>
            </a:r>
            <a:r>
              <a:rPr lang="en-US" altLang="zh-CN" sz="1100">
                <a:solidFill>
                  <a:srgbClr val="000000"/>
                </a:solidFill>
              </a:rPr>
              <a:t>:28-30pt</a:t>
            </a:r>
          </a:p>
          <a:p>
            <a:pPr marL="300038" indent="-300038" algn="r" defTabSz="801688" fontAlgn="base">
              <a:lnSpc>
                <a:spcPct val="125000"/>
              </a:lnSpc>
              <a:spcBef>
                <a:spcPct val="0"/>
              </a:spcBef>
              <a:spcAft>
                <a:spcPct val="0"/>
              </a:spcAft>
              <a:defRPr/>
            </a:pPr>
            <a:r>
              <a:rPr lang="zh-CN" altLang="en-US" sz="1100">
                <a:solidFill>
                  <a:srgbClr val="000000"/>
                </a:solidFill>
              </a:rPr>
              <a:t>子目录</a:t>
            </a:r>
            <a:r>
              <a:rPr lang="en-US" altLang="zh-CN" sz="1100">
                <a:solidFill>
                  <a:srgbClr val="000000"/>
                </a:solidFill>
              </a:rPr>
              <a:t>(2-5</a:t>
            </a:r>
            <a:r>
              <a:rPr lang="zh-CN" altLang="en-US" sz="1100">
                <a:solidFill>
                  <a:srgbClr val="000000"/>
                </a:solidFill>
              </a:rPr>
              <a:t>级</a:t>
            </a:r>
            <a:r>
              <a:rPr lang="en-US" altLang="zh-CN" sz="1100">
                <a:solidFill>
                  <a:srgbClr val="000000"/>
                </a:solidFill>
              </a:rPr>
              <a:t>):20-30pt </a:t>
            </a:r>
            <a:endParaRPr lang="zh-CN" altLang="en-US" sz="1100">
              <a:solidFill>
                <a:srgbClr val="000000"/>
              </a:solidFill>
            </a:endParaRPr>
          </a:p>
          <a:p>
            <a:pPr marL="300038" indent="-300038" algn="r" defTabSz="801688" fontAlgn="base">
              <a:lnSpc>
                <a:spcPct val="125000"/>
              </a:lnSpc>
              <a:spcBef>
                <a:spcPct val="0"/>
              </a:spcBef>
              <a:spcAft>
                <a:spcPct val="0"/>
              </a:spcAft>
              <a:defRPr/>
            </a:pPr>
            <a:r>
              <a:rPr lang="zh-CN" altLang="en-US" sz="1100">
                <a:solidFill>
                  <a:srgbClr val="000000"/>
                </a:solidFill>
              </a:rPr>
              <a:t>颜色</a:t>
            </a:r>
            <a:r>
              <a:rPr lang="en-US" altLang="zh-CN" sz="1100">
                <a:solidFill>
                  <a:srgbClr val="000000"/>
                </a:solidFill>
              </a:rPr>
              <a:t>:</a:t>
            </a:r>
            <a:r>
              <a:rPr lang="zh-CN" altLang="en-US" sz="1100">
                <a:solidFill>
                  <a:srgbClr val="000000"/>
                </a:solidFill>
              </a:rPr>
              <a:t>黑色</a:t>
            </a:r>
          </a:p>
          <a:p>
            <a:pPr marL="300038" indent="-300038" algn="r" defTabSz="801688" fontAlgn="base">
              <a:lnSpc>
                <a:spcPct val="125000"/>
              </a:lnSpc>
              <a:spcBef>
                <a:spcPct val="0"/>
              </a:spcBef>
              <a:spcAft>
                <a:spcPct val="0"/>
              </a:spcAft>
              <a:defRPr/>
            </a:pPr>
            <a:r>
              <a:rPr lang="zh-CN" altLang="en-US" sz="1100">
                <a:solidFill>
                  <a:srgbClr val="000000"/>
                </a:solidFill>
              </a:rPr>
              <a:t>字体</a:t>
            </a:r>
            <a:r>
              <a:rPr lang="en-US" altLang="zh-CN" sz="1100">
                <a:solidFill>
                  <a:srgbClr val="000000"/>
                </a:solidFill>
              </a:rPr>
              <a:t>:</a:t>
            </a:r>
            <a:r>
              <a:rPr lang="zh-CN" altLang="en-US" sz="1100">
                <a:solidFill>
                  <a:srgbClr val="000000"/>
                </a:solidFill>
              </a:rPr>
              <a:t>细黑体 </a:t>
            </a:r>
          </a:p>
          <a:p>
            <a:pPr marL="300038" indent="-300038" algn="r" defTabSz="801688" fontAlgn="base">
              <a:lnSpc>
                <a:spcPct val="125000"/>
              </a:lnSpc>
              <a:spcBef>
                <a:spcPct val="0"/>
              </a:spcBef>
              <a:spcAft>
                <a:spcPct val="0"/>
              </a:spcAft>
              <a:defRPr/>
            </a:pPr>
            <a:endParaRPr lang="zh-CN" altLang="en-US" sz="1100">
              <a:solidFill>
                <a:srgbClr val="000000"/>
              </a:solidFill>
            </a:endParaRPr>
          </a:p>
          <a:p>
            <a:pPr marL="300038" indent="-300038" algn="r" defTabSz="801688" fontAlgn="base">
              <a:lnSpc>
                <a:spcPct val="125000"/>
              </a:lnSpc>
              <a:spcBef>
                <a:spcPct val="0"/>
              </a:spcBef>
              <a:spcAft>
                <a:spcPct val="0"/>
              </a:spcAft>
              <a:defRPr/>
            </a:pPr>
            <a:endParaRPr lang="zh-CN" altLang="en-US" sz="1100">
              <a:solidFill>
                <a:srgbClr val="000000"/>
              </a:solidFill>
            </a:endParaRPr>
          </a:p>
          <a:p>
            <a:pPr marL="300038" indent="-300038" algn="r" defTabSz="801688" fontAlgn="base">
              <a:lnSpc>
                <a:spcPct val="125000"/>
              </a:lnSpc>
              <a:spcBef>
                <a:spcPct val="0"/>
              </a:spcBef>
              <a:spcAft>
                <a:spcPct val="0"/>
              </a:spcAft>
              <a:defRPr/>
            </a:pPr>
            <a:endParaRPr lang="en-US" altLang="zh-CN" sz="1100">
              <a:solidFill>
                <a:srgbClr val="000000"/>
              </a:solidFill>
            </a:endParaRPr>
          </a:p>
          <a:p>
            <a:pPr marL="300038" indent="-300038" algn="r" defTabSz="801688" fontAlgn="base">
              <a:lnSpc>
                <a:spcPct val="125000"/>
              </a:lnSpc>
              <a:spcBef>
                <a:spcPct val="0"/>
              </a:spcBef>
              <a:spcAft>
                <a:spcPct val="0"/>
              </a:spcAft>
              <a:defRPr/>
            </a:pPr>
            <a:endParaRPr lang="en-US" altLang="zh-CN" sz="1100">
              <a:solidFill>
                <a:srgbClr val="000000"/>
              </a:solidFill>
            </a:endParaRPr>
          </a:p>
          <a:p>
            <a:pPr marL="300038" indent="-300038" algn="r" defTabSz="801688" fontAlgn="base">
              <a:lnSpc>
                <a:spcPct val="125000"/>
              </a:lnSpc>
              <a:spcBef>
                <a:spcPct val="0"/>
              </a:spcBef>
              <a:spcAft>
                <a:spcPct val="0"/>
              </a:spcAft>
              <a:defRPr/>
            </a:pPr>
            <a:endParaRPr lang="zh-CN" altLang="en-US" sz="1100">
              <a:solidFill>
                <a:srgbClr val="000000"/>
              </a:solidFill>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Arial" charset="0"/>
          <a:ea typeface="黑体" pitchFamily="2" charset="-122"/>
        </a:defRPr>
      </a:lvl2pPr>
      <a:lvl3pPr algn="l" defTabSz="801688" rtl="0" eaLnBrk="0" fontAlgn="base" hangingPunct="0">
        <a:spcBef>
          <a:spcPct val="0"/>
        </a:spcBef>
        <a:spcAft>
          <a:spcPct val="0"/>
        </a:spcAft>
        <a:defRPr sz="3500">
          <a:solidFill>
            <a:srgbClr val="990000"/>
          </a:solidFill>
          <a:latin typeface="Arial" charset="0"/>
          <a:ea typeface="黑体" pitchFamily="2" charset="-122"/>
        </a:defRPr>
      </a:lvl3pPr>
      <a:lvl4pPr algn="l" defTabSz="801688" rtl="0" eaLnBrk="0" fontAlgn="base" hangingPunct="0">
        <a:spcBef>
          <a:spcPct val="0"/>
        </a:spcBef>
        <a:spcAft>
          <a:spcPct val="0"/>
        </a:spcAft>
        <a:defRPr sz="3500">
          <a:solidFill>
            <a:srgbClr val="990000"/>
          </a:solidFill>
          <a:latin typeface="Arial" charset="0"/>
          <a:ea typeface="黑体" pitchFamily="2" charset="-122"/>
        </a:defRPr>
      </a:lvl4pPr>
      <a:lvl5pPr algn="l" defTabSz="801688" rtl="0" eaLnBrk="0" fontAlgn="base" hangingPunct="0">
        <a:spcBef>
          <a:spcPct val="0"/>
        </a:spcBef>
        <a:spcAft>
          <a:spcPct val="0"/>
        </a:spcAft>
        <a:defRPr sz="3500">
          <a:solidFill>
            <a:srgbClr val="990000"/>
          </a:solidFill>
          <a:latin typeface="Arial" charset="0"/>
          <a:ea typeface="黑体" pitchFamily="2" charset="-122"/>
        </a:defRPr>
      </a:lvl5pPr>
      <a:lvl6pPr marL="457200" algn="l" defTabSz="801688" rtl="0" fontAlgn="base">
        <a:spcBef>
          <a:spcPct val="0"/>
        </a:spcBef>
        <a:spcAft>
          <a:spcPct val="0"/>
        </a:spcAft>
        <a:defRPr sz="3500">
          <a:solidFill>
            <a:srgbClr val="990000"/>
          </a:solidFill>
          <a:latin typeface="Arial" charset="0"/>
          <a:ea typeface="黑体" pitchFamily="2" charset="-122"/>
        </a:defRPr>
      </a:lvl6pPr>
      <a:lvl7pPr marL="914400" algn="l" defTabSz="801688" rtl="0" fontAlgn="base">
        <a:spcBef>
          <a:spcPct val="0"/>
        </a:spcBef>
        <a:spcAft>
          <a:spcPct val="0"/>
        </a:spcAft>
        <a:defRPr sz="3500">
          <a:solidFill>
            <a:srgbClr val="990000"/>
          </a:solidFill>
          <a:latin typeface="Arial" charset="0"/>
          <a:ea typeface="黑体" pitchFamily="2" charset="-122"/>
        </a:defRPr>
      </a:lvl7pPr>
      <a:lvl8pPr marL="1371600" algn="l" defTabSz="801688" rtl="0" fontAlgn="base">
        <a:spcBef>
          <a:spcPct val="0"/>
        </a:spcBef>
        <a:spcAft>
          <a:spcPct val="0"/>
        </a:spcAft>
        <a:defRPr sz="3500">
          <a:solidFill>
            <a:srgbClr val="990000"/>
          </a:solidFill>
          <a:latin typeface="Arial" charset="0"/>
          <a:ea typeface="黑体" pitchFamily="2" charset="-122"/>
        </a:defRPr>
      </a:lvl8pPr>
      <a:lvl9pPr marL="1828800" algn="l" defTabSz="801688" rtl="0" fontAlgn="base">
        <a:spcBef>
          <a:spcPct val="0"/>
        </a:spcBef>
        <a:spcAft>
          <a:spcPct val="0"/>
        </a:spcAft>
        <a:defRPr sz="3500">
          <a:solidFill>
            <a:srgbClr val="990000"/>
          </a:solidFill>
          <a:latin typeface="Arial"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har char="•"/>
        <a:defRPr sz="26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SzPct val="50000"/>
        <a:buFont typeface="Wingdings" pitchFamily="2" charset="2"/>
        <a:buChar char="p"/>
        <a:defRPr sz="2400">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2200">
          <a:solidFill>
            <a:schemeClr val="tx1"/>
          </a:solidFill>
          <a:latin typeface="+mn-lt"/>
          <a:ea typeface="+mn-ea"/>
        </a:defRPr>
      </a:lvl3pPr>
      <a:lvl4pPr marL="1401763" indent="-200025" algn="l" defTabSz="801688" rtl="0" eaLnBrk="0" fontAlgn="base" hangingPunct="0">
        <a:lnSpc>
          <a:spcPct val="140000"/>
        </a:lnSpc>
        <a:spcBef>
          <a:spcPct val="0"/>
        </a:spcBef>
        <a:spcAft>
          <a:spcPct val="0"/>
        </a:spcAft>
        <a:buFont typeface="Arial" pitchFamily="34" charset="0"/>
        <a:buChar char="–"/>
        <a:defRPr sz="2000">
          <a:solidFill>
            <a:schemeClr val="tx1"/>
          </a:solidFill>
          <a:latin typeface="+mn-lt"/>
          <a:ea typeface="+mn-ea"/>
        </a:defRPr>
      </a:lvl4pPr>
      <a:lvl5pPr marL="1803400" indent="-201613" algn="l" defTabSz="801688" rtl="0" eaLnBrk="0" fontAlgn="base" hangingPunct="0">
        <a:lnSpc>
          <a:spcPct val="140000"/>
        </a:lnSpc>
        <a:spcBef>
          <a:spcPct val="0"/>
        </a:spcBef>
        <a:spcAft>
          <a:spcPct val="0"/>
        </a:spcAft>
        <a:buFont typeface="Arial" pitchFamily="34" charset="0"/>
        <a:buChar char="~"/>
        <a:defRPr>
          <a:solidFill>
            <a:schemeClr val="tx1"/>
          </a:solidFill>
          <a:latin typeface="+mn-lt"/>
          <a:ea typeface="+mn-ea"/>
        </a:defRPr>
      </a:lvl5pPr>
      <a:lvl6pPr marL="22606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6pPr>
      <a:lvl7pPr marL="27178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7pPr>
      <a:lvl8pPr marL="31750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8pPr>
      <a:lvl9pPr marL="36322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7" descr="5"/>
          <p:cNvPicPr>
            <a:picLocks noChangeAspect="1" noChangeArrowheads="1"/>
          </p:cNvPicPr>
          <p:nvPr/>
        </p:nvPicPr>
        <p:blipFill>
          <a:blip r:embed="rId13" cstate="print"/>
          <a:srcRect/>
          <a:stretch>
            <a:fillRect/>
          </a:stretch>
        </p:blipFill>
        <p:spPr bwMode="auto">
          <a:xfrm>
            <a:off x="-1588" y="5856288"/>
            <a:ext cx="9144001" cy="1001712"/>
          </a:xfrm>
          <a:prstGeom prst="rect">
            <a:avLst/>
          </a:prstGeom>
          <a:noFill/>
          <a:ln w="9525">
            <a:noFill/>
            <a:miter lim="800000"/>
            <a:headEnd/>
            <a:tailEnd/>
          </a:ln>
        </p:spPr>
      </p:pic>
      <p:sp>
        <p:nvSpPr>
          <p:cNvPr id="6152" name="Text Box 8"/>
          <p:cNvSpPr txBox="1">
            <a:spLocks noChangeArrowheads="1"/>
          </p:cNvSpPr>
          <p:nvPr/>
        </p:nvSpPr>
        <p:spPr bwMode="auto">
          <a:xfrm>
            <a:off x="3224213" y="2674938"/>
            <a:ext cx="2779712" cy="752475"/>
          </a:xfrm>
          <a:prstGeom prst="rect">
            <a:avLst/>
          </a:prstGeom>
          <a:noFill/>
          <a:ln w="9525">
            <a:noFill/>
            <a:miter lim="800000"/>
            <a:headEnd/>
            <a:tailEnd/>
          </a:ln>
        </p:spPr>
        <p:txBody>
          <a:bodyPr wrap="none" lIns="83448" tIns="41724" rIns="83448" bIns="41724">
            <a:spAutoFit/>
          </a:bodyPr>
          <a:lstStyle/>
          <a:p>
            <a:pPr defTabSz="835025" eaLnBrk="0" fontAlgn="base" hangingPunct="0">
              <a:spcBef>
                <a:spcPct val="0"/>
              </a:spcBef>
              <a:spcAft>
                <a:spcPct val="0"/>
              </a:spcAft>
              <a:defRPr/>
            </a:pPr>
            <a:r>
              <a:rPr lang="en-US" altLang="zh-CN" sz="4400">
                <a:solidFill>
                  <a:srgbClr val="990000"/>
                </a:solidFill>
                <a:ea typeface="MS PGothic" pitchFamily="34" charset="-128"/>
              </a:rPr>
              <a:t>Thank you</a:t>
            </a:r>
          </a:p>
        </p:txBody>
      </p:sp>
      <p:sp>
        <p:nvSpPr>
          <p:cNvPr id="6153" name="Text Box 9"/>
          <p:cNvSpPr txBox="1">
            <a:spLocks noChangeArrowheads="1"/>
          </p:cNvSpPr>
          <p:nvPr/>
        </p:nvSpPr>
        <p:spPr bwMode="auto">
          <a:xfrm>
            <a:off x="3265488" y="3435350"/>
            <a:ext cx="2738437" cy="479425"/>
          </a:xfrm>
          <a:prstGeom prst="rect">
            <a:avLst/>
          </a:prstGeom>
          <a:noFill/>
          <a:ln w="9525">
            <a:noFill/>
            <a:miter lim="800000"/>
            <a:headEnd/>
            <a:tailEnd/>
          </a:ln>
        </p:spPr>
        <p:txBody>
          <a:bodyPr wrap="none" lIns="83448" tIns="41724" rIns="83448" bIns="41724">
            <a:spAutoFit/>
          </a:bodyPr>
          <a:lstStyle/>
          <a:p>
            <a:pPr defTabSz="835025" eaLnBrk="0" fontAlgn="base" hangingPunct="0">
              <a:spcBef>
                <a:spcPct val="0"/>
              </a:spcBef>
              <a:spcAft>
                <a:spcPct val="0"/>
              </a:spcAft>
              <a:defRPr/>
            </a:pPr>
            <a:r>
              <a:rPr lang="en-US" altLang="zh-CN" sz="2600">
                <a:solidFill>
                  <a:srgbClr val="666666"/>
                </a:solidFill>
                <a:ea typeface="MS PGothic" pitchFamily="34" charset="-128"/>
              </a:rPr>
              <a:t>www.huawei.com</a:t>
            </a:r>
            <a:endParaRPr lang="en-US" altLang="zh-CN" sz="2100">
              <a:solidFill>
                <a:srgbClr val="990000"/>
              </a:solidFill>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467544" y="1484784"/>
            <a:ext cx="6768752" cy="1470025"/>
          </a:xfrm>
        </p:spPr>
        <p:txBody>
          <a:bodyPr/>
          <a:lstStyle/>
          <a:p>
            <a:pPr eaLnBrk="1" hangingPunct="1"/>
            <a:r>
              <a:rPr lang="en-US" altLang="zh-CN" sz="3600" smtClean="0">
                <a:ea typeface="宋体" pitchFamily="2" charset="-122"/>
              </a:rPr>
              <a:t>BI </a:t>
            </a:r>
            <a:r>
              <a:rPr lang="zh-CN" altLang="en-US" sz="3600" smtClean="0">
                <a:ea typeface="宋体" pitchFamily="2" charset="-122"/>
              </a:rPr>
              <a:t>系统现状及规划介绍</a:t>
            </a:r>
            <a:r>
              <a:rPr lang="en-US" altLang="zh-CN" sz="3600" dirty="0" smtClean="0">
                <a:ea typeface="宋体" pitchFamily="2" charset="-122"/>
              </a:rPr>
              <a:t/>
            </a:r>
            <a:br>
              <a:rPr lang="en-US" altLang="zh-CN" sz="3600" dirty="0" smtClean="0">
                <a:ea typeface="宋体" pitchFamily="2" charset="-122"/>
              </a:rPr>
            </a:br>
            <a:endParaRPr lang="en-US" altLang="zh-CN" sz="3600" dirty="0" smtClean="0">
              <a:ea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Box 248"/>
          <p:cNvSpPr txBox="1"/>
          <p:nvPr/>
        </p:nvSpPr>
        <p:spPr>
          <a:xfrm>
            <a:off x="0" y="0"/>
            <a:ext cx="4206601" cy="830997"/>
          </a:xfrm>
          <a:prstGeom prst="rect">
            <a:avLst/>
          </a:prstGeom>
          <a:noFill/>
        </p:spPr>
        <p:txBody>
          <a:bodyPr wrap="none" rtlCol="0">
            <a:spAutoFit/>
          </a:bodyPr>
          <a:lstStyle/>
          <a:p>
            <a:r>
              <a:rPr lang="zh-CN" altLang="en-US" sz="2400" b="1" smtClean="0">
                <a:solidFill>
                  <a:srgbClr val="C00000"/>
                </a:solidFill>
              </a:rPr>
              <a:t>数据质量监控系统现状及规划</a:t>
            </a:r>
          </a:p>
          <a:p>
            <a:endParaRPr lang="zh-CN" altLang="en-US" sz="2400" b="1" dirty="0">
              <a:solidFill>
                <a:srgbClr val="C00000"/>
              </a:solidFill>
            </a:endParaRPr>
          </a:p>
        </p:txBody>
      </p:sp>
      <p:sp>
        <p:nvSpPr>
          <p:cNvPr id="157" name="Rectangle 10"/>
          <p:cNvSpPr>
            <a:spLocks noChangeArrowheads="1"/>
          </p:cNvSpPr>
          <p:nvPr/>
        </p:nvSpPr>
        <p:spPr bwMode="auto">
          <a:xfrm>
            <a:off x="827584" y="3933056"/>
            <a:ext cx="7632848" cy="2232248"/>
          </a:xfrm>
          <a:prstGeom prst="rect">
            <a:avLst/>
          </a:prstGeom>
          <a:noFill/>
          <a:ln w="28575">
            <a:noFill/>
            <a:miter lim="800000"/>
            <a:headEnd/>
            <a:tailEnd/>
          </a:ln>
        </p:spPr>
        <p:txBody>
          <a:bodyPr lIns="80132" tIns="40067" rIns="80132" bIns="40067"/>
          <a:lstStyle/>
          <a:p>
            <a:pPr marL="252413" indent="-252413" defTabSz="671513" eaLnBrk="0" hangingPunct="0">
              <a:lnSpc>
                <a:spcPct val="140000"/>
              </a:lnSpc>
              <a:buFont typeface="Wingdings" pitchFamily="2" charset="2"/>
              <a:buChar char="l"/>
            </a:pPr>
            <a:r>
              <a:rPr lang="zh-CN" altLang="en-US" sz="1200" b="1" smtClean="0">
                <a:latin typeface="+mn-ea"/>
              </a:rPr>
              <a:t>现状</a:t>
            </a:r>
            <a:endParaRPr lang="en-US" altLang="zh-CN" sz="1200" b="1" smtClean="0">
              <a:latin typeface="+mn-ea"/>
            </a:endParaRPr>
          </a:p>
          <a:p>
            <a:pPr marL="709613" lvl="1" indent="-252413" defTabSz="671513" eaLnBrk="0" hangingPunct="0">
              <a:lnSpc>
                <a:spcPct val="140000"/>
              </a:lnSpc>
              <a:buFont typeface="Wingdings" pitchFamily="2" charset="2"/>
              <a:buChar char="Ø"/>
            </a:pPr>
            <a:r>
              <a:rPr lang="zh-CN" altLang="en-US" sz="1100" smtClean="0">
                <a:latin typeface="+mn-ea"/>
              </a:rPr>
              <a:t>面向</a:t>
            </a:r>
            <a:r>
              <a:rPr lang="en-US" altLang="zh-CN" sz="1100" smtClean="0">
                <a:latin typeface="+mn-ea"/>
              </a:rPr>
              <a:t>BI</a:t>
            </a:r>
            <a:r>
              <a:rPr lang="zh-CN" altLang="en-US" sz="1100" smtClean="0">
                <a:latin typeface="+mn-ea"/>
              </a:rPr>
              <a:t>内部业务数据开发人员的质量监控系统已初步建成</a:t>
            </a:r>
            <a:endParaRPr lang="en-US" altLang="zh-CN" sz="1100" smtClean="0">
              <a:latin typeface="+mn-ea"/>
            </a:endParaRPr>
          </a:p>
          <a:p>
            <a:pPr marL="709613" lvl="1" indent="-252413" defTabSz="671513" eaLnBrk="0" hangingPunct="0">
              <a:lnSpc>
                <a:spcPct val="140000"/>
              </a:lnSpc>
              <a:buFont typeface="Wingdings" pitchFamily="2" charset="2"/>
              <a:buChar char="Ø"/>
            </a:pPr>
            <a:r>
              <a:rPr lang="zh-CN" altLang="en-US" sz="1100" smtClean="0">
                <a:latin typeface="+mn-ea"/>
              </a:rPr>
              <a:t>部分计算任务是否能正常完成、部分最终报表数据是否异常的质量监控已实现</a:t>
            </a:r>
            <a:endParaRPr lang="en-US" altLang="zh-CN" sz="1100" smtClean="0">
              <a:latin typeface="+mn-ea"/>
            </a:endParaRPr>
          </a:p>
          <a:p>
            <a:pPr marL="709613" lvl="1" indent="-252413" defTabSz="671513" eaLnBrk="0" hangingPunct="0">
              <a:lnSpc>
                <a:spcPct val="140000"/>
              </a:lnSpc>
              <a:buFont typeface="Wingdings" pitchFamily="2" charset="2"/>
              <a:buChar char="Ø"/>
            </a:pPr>
            <a:r>
              <a:rPr lang="zh-CN" altLang="en-US" sz="1100" smtClean="0">
                <a:latin typeface="+mn-ea"/>
              </a:rPr>
              <a:t>告警渠道目前只支持邮件</a:t>
            </a:r>
            <a:endParaRPr lang="en-US" altLang="zh-CN" sz="1100" smtClean="0">
              <a:latin typeface="+mn-ea"/>
            </a:endParaRPr>
          </a:p>
          <a:p>
            <a:pPr marL="252413" indent="-252413" defTabSz="671513" eaLnBrk="0" hangingPunct="0">
              <a:lnSpc>
                <a:spcPct val="140000"/>
              </a:lnSpc>
              <a:buFont typeface="Wingdings" pitchFamily="2" charset="2"/>
              <a:buChar char="l"/>
            </a:pPr>
            <a:r>
              <a:rPr lang="zh-CN" altLang="en-US" sz="1200" b="1" smtClean="0">
                <a:latin typeface="+mn-ea"/>
              </a:rPr>
              <a:t>规划 </a:t>
            </a:r>
            <a:endParaRPr lang="en-US" altLang="zh-CN" sz="1200" b="1" dirty="0" smtClean="0">
              <a:latin typeface="+mn-ea"/>
            </a:endParaRPr>
          </a:p>
          <a:p>
            <a:pPr marL="709613" lvl="1" indent="-252413" defTabSz="671513" eaLnBrk="0" hangingPunct="0">
              <a:lnSpc>
                <a:spcPct val="140000"/>
              </a:lnSpc>
              <a:buFont typeface="Wingdings" pitchFamily="2" charset="2"/>
              <a:buChar char="Ø"/>
            </a:pPr>
            <a:r>
              <a:rPr lang="zh-CN" altLang="en-US" sz="1100" smtClean="0">
                <a:latin typeface="+mn-ea"/>
              </a:rPr>
              <a:t>提供简单易用的</a:t>
            </a:r>
            <a:r>
              <a:rPr lang="en-US" altLang="zh-CN" sz="1100" smtClean="0">
                <a:latin typeface="+mn-ea"/>
              </a:rPr>
              <a:t>UI</a:t>
            </a:r>
            <a:r>
              <a:rPr lang="zh-CN" altLang="en-US" sz="1100" smtClean="0">
                <a:latin typeface="+mn-ea"/>
              </a:rPr>
              <a:t>界面，支持运营人员自助监控</a:t>
            </a:r>
            <a:r>
              <a:rPr lang="en-US" altLang="zh-CN" sz="1100" smtClean="0">
                <a:latin typeface="+mn-ea"/>
              </a:rPr>
              <a:t>KPI</a:t>
            </a:r>
            <a:r>
              <a:rPr lang="zh-CN" altLang="en-US" sz="1100" smtClean="0">
                <a:latin typeface="+mn-ea"/>
              </a:rPr>
              <a:t>指标</a:t>
            </a:r>
            <a:endParaRPr lang="en-US" altLang="zh-CN" sz="1100" smtClean="0">
              <a:latin typeface="+mn-ea"/>
            </a:endParaRPr>
          </a:p>
          <a:p>
            <a:pPr marL="709613" lvl="1" indent="-252413" defTabSz="671513" eaLnBrk="0" hangingPunct="0">
              <a:lnSpc>
                <a:spcPct val="140000"/>
              </a:lnSpc>
              <a:buFont typeface="Wingdings" pitchFamily="2" charset="2"/>
              <a:buChar char="Ø"/>
            </a:pPr>
            <a:r>
              <a:rPr lang="zh-CN" altLang="en-US" sz="1100" smtClean="0">
                <a:latin typeface="+mn-ea"/>
              </a:rPr>
              <a:t>对</a:t>
            </a:r>
            <a:r>
              <a:rPr lang="en-US" altLang="zh-CN" sz="1100" smtClean="0">
                <a:latin typeface="+mn-ea"/>
              </a:rPr>
              <a:t>BI</a:t>
            </a:r>
            <a:r>
              <a:rPr lang="zh-CN" altLang="en-US" sz="1100" smtClean="0">
                <a:latin typeface="+mn-ea"/>
              </a:rPr>
              <a:t>内部数据开发人员提供更友好的界面，支持更简单的监控各种内部数据质量</a:t>
            </a:r>
            <a:endParaRPr lang="en-US" altLang="zh-CN" sz="1100" smtClean="0">
              <a:latin typeface="+mn-ea"/>
            </a:endParaRPr>
          </a:p>
          <a:p>
            <a:pPr marL="709613" lvl="1" indent="-252413" defTabSz="671513" eaLnBrk="0" hangingPunct="0">
              <a:lnSpc>
                <a:spcPct val="140000"/>
              </a:lnSpc>
              <a:buFont typeface="Wingdings" pitchFamily="2" charset="2"/>
              <a:buChar char="Ø"/>
            </a:pPr>
            <a:r>
              <a:rPr lang="zh-CN" altLang="en-US" sz="1100" smtClean="0">
                <a:latin typeface="+mn-ea"/>
              </a:rPr>
              <a:t>告警通道增加短信，提升及时性</a:t>
            </a:r>
            <a:endParaRPr lang="en-US" altLang="zh-CN" sz="1100" smtClean="0">
              <a:latin typeface="+mn-ea"/>
            </a:endParaRPr>
          </a:p>
          <a:p>
            <a:pPr marL="709613" lvl="1" indent="-252413" defTabSz="671513" eaLnBrk="0" hangingPunct="0">
              <a:lnSpc>
                <a:spcPct val="140000"/>
              </a:lnSpc>
              <a:buFont typeface="Wingdings" pitchFamily="2" charset="2"/>
              <a:buChar char="Ø"/>
            </a:pPr>
            <a:r>
              <a:rPr lang="zh-CN" altLang="en-US" sz="1100" smtClean="0">
                <a:latin typeface="+mn-ea"/>
              </a:rPr>
              <a:t>增加数据采集层、核心存储和计算层的数据质量监控</a:t>
            </a:r>
            <a:endParaRPr lang="en-US" altLang="zh-CN" sz="1100" smtClean="0">
              <a:latin typeface="+mn-ea"/>
            </a:endParaRPr>
          </a:p>
          <a:p>
            <a:pPr marL="709613" lvl="1" indent="-252413" defTabSz="671513" eaLnBrk="0" hangingPunct="0">
              <a:lnSpc>
                <a:spcPct val="140000"/>
              </a:lnSpc>
              <a:buFont typeface="Wingdings" pitchFamily="2" charset="2"/>
              <a:buChar char="l"/>
            </a:pPr>
            <a:endParaRPr lang="en-US" altLang="zh-CN" sz="1200" b="1" smtClean="0"/>
          </a:p>
          <a:p>
            <a:r>
              <a:rPr lang="en-US" altLang="zh-CN" sz="1100" smtClean="0"/>
              <a:t> </a:t>
            </a:r>
            <a:endParaRPr lang="zh-CN" altLang="zh-CN" sz="1100" smtClean="0"/>
          </a:p>
          <a:p>
            <a:pPr marL="252413" indent="-252413" defTabSz="671513" eaLnBrk="0" hangingPunct="0">
              <a:lnSpc>
                <a:spcPct val="140000"/>
              </a:lnSpc>
              <a:buFont typeface="Wingdings" pitchFamily="2" charset="2"/>
              <a:buChar char="l"/>
            </a:pPr>
            <a:endParaRPr lang="en-US" altLang="zh-CN" sz="1100" b="1" dirty="0" smtClean="0">
              <a:solidFill>
                <a:schemeClr val="bg2"/>
              </a:solidFill>
            </a:endParaRPr>
          </a:p>
          <a:p>
            <a:pPr marL="252413" indent="-252413" defTabSz="671513" eaLnBrk="0" hangingPunct="0">
              <a:lnSpc>
                <a:spcPct val="140000"/>
              </a:lnSpc>
              <a:buFont typeface="Wingdings" pitchFamily="2" charset="2"/>
              <a:buChar char="l"/>
            </a:pPr>
            <a:endParaRPr lang="en-US" altLang="zh-CN" sz="1600" b="1" dirty="0" smtClean="0">
              <a:solidFill>
                <a:schemeClr val="bg2"/>
              </a:solidFill>
            </a:endParaRPr>
          </a:p>
        </p:txBody>
      </p:sp>
      <p:sp>
        <p:nvSpPr>
          <p:cNvPr id="93" name="矩形 92"/>
          <p:cNvSpPr/>
          <p:nvPr/>
        </p:nvSpPr>
        <p:spPr>
          <a:xfrm>
            <a:off x="2843807" y="1412776"/>
            <a:ext cx="4508583" cy="834004"/>
          </a:xfrm>
          <a:prstGeom prst="rect">
            <a:avLst/>
          </a:prstGeom>
          <a:solidFill>
            <a:schemeClr val="accent2">
              <a:lumMod val="40000"/>
              <a:lumOff val="60000"/>
              <a:alpha val="43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smtClean="0">
              <a:solidFill>
                <a:schemeClr val="tx1"/>
              </a:solidFill>
            </a:endParaRPr>
          </a:p>
        </p:txBody>
      </p:sp>
      <p:pic>
        <p:nvPicPr>
          <p:cNvPr id="94" name="Picture 2"/>
          <p:cNvPicPr>
            <a:picLocks noChangeAspect="1" noChangeArrowheads="1"/>
          </p:cNvPicPr>
          <p:nvPr/>
        </p:nvPicPr>
        <p:blipFill>
          <a:blip r:embed="rId2" cstate="print"/>
          <a:srcRect/>
          <a:stretch>
            <a:fillRect/>
          </a:stretch>
        </p:blipFill>
        <p:spPr bwMode="auto">
          <a:xfrm>
            <a:off x="4716016" y="260648"/>
            <a:ext cx="1019175" cy="632630"/>
          </a:xfrm>
          <a:prstGeom prst="rect">
            <a:avLst/>
          </a:prstGeom>
          <a:noFill/>
          <a:ln w="9525">
            <a:noFill/>
            <a:miter lim="800000"/>
            <a:headEnd/>
            <a:tailEnd/>
          </a:ln>
        </p:spPr>
      </p:pic>
      <p:sp>
        <p:nvSpPr>
          <p:cNvPr id="104" name="矩形 103"/>
          <p:cNvSpPr/>
          <p:nvPr/>
        </p:nvSpPr>
        <p:spPr>
          <a:xfrm>
            <a:off x="2987824" y="1484784"/>
            <a:ext cx="4248472" cy="636250"/>
          </a:xfrm>
          <a:prstGeom prst="rect">
            <a:avLst/>
          </a:prstGeom>
          <a:solidFill>
            <a:schemeClr val="accent4">
              <a:lumMod val="20000"/>
              <a:lumOff val="80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200" dirty="0" smtClean="0">
                <a:solidFill>
                  <a:schemeClr val="tx1"/>
                </a:solidFill>
              </a:rPr>
              <a:t>Web</a:t>
            </a:r>
            <a:r>
              <a:rPr lang="zh-CN" altLang="en-US" sz="1200" dirty="0" smtClean="0">
                <a:solidFill>
                  <a:schemeClr val="tx1"/>
                </a:solidFill>
              </a:rPr>
              <a:t>服务器</a:t>
            </a:r>
          </a:p>
        </p:txBody>
      </p:sp>
      <p:sp>
        <p:nvSpPr>
          <p:cNvPr id="106" name="矩形 105"/>
          <p:cNvSpPr/>
          <p:nvPr/>
        </p:nvSpPr>
        <p:spPr>
          <a:xfrm>
            <a:off x="3203847" y="1693285"/>
            <a:ext cx="3728251" cy="322424"/>
          </a:xfrm>
          <a:prstGeom prst="rect">
            <a:avLst/>
          </a:prstGeom>
          <a:solidFill>
            <a:srgbClr val="FFFF00">
              <a:alpha val="40000"/>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smtClean="0">
                <a:solidFill>
                  <a:schemeClr val="tx1"/>
                </a:solidFill>
              </a:rPr>
              <a:t>终端云</a:t>
            </a:r>
            <a:r>
              <a:rPr lang="en-US" altLang="zh-CN" sz="1200" smtClean="0">
                <a:solidFill>
                  <a:schemeClr val="tx1"/>
                </a:solidFill>
              </a:rPr>
              <a:t>BI </a:t>
            </a:r>
            <a:r>
              <a:rPr lang="zh-CN" altLang="en-US" sz="1200" smtClean="0">
                <a:solidFill>
                  <a:schemeClr val="tx1"/>
                </a:solidFill>
              </a:rPr>
              <a:t>数据质量监控系统</a:t>
            </a:r>
            <a:endParaRPr lang="zh-CN" altLang="en-US" sz="1200" dirty="0" smtClean="0">
              <a:solidFill>
                <a:schemeClr val="tx1"/>
              </a:solidFill>
            </a:endParaRPr>
          </a:p>
        </p:txBody>
      </p:sp>
      <p:cxnSp>
        <p:nvCxnSpPr>
          <p:cNvPr id="116" name="直接箭头连接符 115"/>
          <p:cNvCxnSpPr/>
          <p:nvPr/>
        </p:nvCxnSpPr>
        <p:spPr>
          <a:xfrm>
            <a:off x="5220072" y="836712"/>
            <a:ext cx="0" cy="576064"/>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4067944" y="980728"/>
            <a:ext cx="1494320" cy="261610"/>
          </a:xfrm>
          <a:prstGeom prst="rect">
            <a:avLst/>
          </a:prstGeom>
          <a:noFill/>
        </p:spPr>
        <p:txBody>
          <a:bodyPr wrap="none" rtlCol="0">
            <a:spAutoFit/>
          </a:bodyPr>
          <a:lstStyle/>
          <a:p>
            <a:r>
              <a:rPr lang="zh-CN" altLang="en-US" sz="1100" smtClean="0"/>
              <a:t>设置</a:t>
            </a:r>
            <a:r>
              <a:rPr lang="en-US" altLang="zh-CN" sz="1100" smtClean="0"/>
              <a:t>KPI</a:t>
            </a:r>
            <a:r>
              <a:rPr lang="zh-CN" altLang="en-US" sz="1100" smtClean="0"/>
              <a:t>质量监控门槛</a:t>
            </a:r>
            <a:endParaRPr lang="zh-CN" altLang="en-US" sz="1100" dirty="0"/>
          </a:p>
        </p:txBody>
      </p:sp>
      <p:pic>
        <p:nvPicPr>
          <p:cNvPr id="1026" name="Picture 2" descr="C:\Program Files\Microsoft Office\MEDIA\CAGCAT10\j0292020.wmf"/>
          <p:cNvPicPr>
            <a:picLocks noChangeAspect="1" noChangeArrowheads="1"/>
          </p:cNvPicPr>
          <p:nvPr/>
        </p:nvPicPr>
        <p:blipFill>
          <a:blip r:embed="rId3" cstate="print"/>
          <a:srcRect/>
          <a:stretch>
            <a:fillRect/>
          </a:stretch>
        </p:blipFill>
        <p:spPr bwMode="auto">
          <a:xfrm>
            <a:off x="323528" y="1340768"/>
            <a:ext cx="720080" cy="683373"/>
          </a:xfrm>
          <a:prstGeom prst="rect">
            <a:avLst/>
          </a:prstGeom>
          <a:noFill/>
        </p:spPr>
      </p:pic>
      <p:sp>
        <p:nvSpPr>
          <p:cNvPr id="29" name="TextBox 28"/>
          <p:cNvSpPr txBox="1"/>
          <p:nvPr/>
        </p:nvSpPr>
        <p:spPr>
          <a:xfrm>
            <a:off x="251520" y="1916832"/>
            <a:ext cx="864096" cy="400110"/>
          </a:xfrm>
          <a:prstGeom prst="rect">
            <a:avLst/>
          </a:prstGeom>
          <a:noFill/>
        </p:spPr>
        <p:txBody>
          <a:bodyPr wrap="square" rtlCol="0">
            <a:spAutoFit/>
          </a:bodyPr>
          <a:lstStyle/>
          <a:p>
            <a:pPr algn="ctr"/>
            <a:r>
              <a:rPr lang="en-US" altLang="zh-CN" sz="1000" smtClean="0"/>
              <a:t>BI </a:t>
            </a:r>
            <a:r>
              <a:rPr lang="zh-CN" altLang="en-US" sz="1000" smtClean="0"/>
              <a:t>数据业务开发人员</a:t>
            </a:r>
            <a:endParaRPr lang="zh-CN" altLang="en-US" sz="1000"/>
          </a:p>
        </p:txBody>
      </p:sp>
      <p:sp>
        <p:nvSpPr>
          <p:cNvPr id="24" name="圆柱形 23"/>
          <p:cNvSpPr/>
          <p:nvPr/>
        </p:nvSpPr>
        <p:spPr>
          <a:xfrm>
            <a:off x="2915816" y="2780928"/>
            <a:ext cx="720080" cy="720080"/>
          </a:xfrm>
          <a:prstGeom prst="can">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元数据系统</a:t>
            </a:r>
          </a:p>
        </p:txBody>
      </p:sp>
      <p:sp>
        <p:nvSpPr>
          <p:cNvPr id="26" name="圆柱形 25"/>
          <p:cNvSpPr/>
          <p:nvPr/>
        </p:nvSpPr>
        <p:spPr>
          <a:xfrm>
            <a:off x="4788024" y="2780928"/>
            <a:ext cx="720080" cy="720080"/>
          </a:xfrm>
          <a:prstGeom prst="can">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核心存储和计算子系统数据</a:t>
            </a:r>
          </a:p>
        </p:txBody>
      </p:sp>
      <p:sp>
        <p:nvSpPr>
          <p:cNvPr id="27" name="圆柱形 26"/>
          <p:cNvSpPr/>
          <p:nvPr/>
        </p:nvSpPr>
        <p:spPr>
          <a:xfrm>
            <a:off x="5724128" y="2780928"/>
            <a:ext cx="720080" cy="720080"/>
          </a:xfrm>
          <a:prstGeom prst="can">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报表系统</a:t>
            </a:r>
          </a:p>
        </p:txBody>
      </p:sp>
      <p:sp>
        <p:nvSpPr>
          <p:cNvPr id="28" name="圆柱形 27"/>
          <p:cNvSpPr/>
          <p:nvPr/>
        </p:nvSpPr>
        <p:spPr>
          <a:xfrm>
            <a:off x="3851920" y="2780928"/>
            <a:ext cx="720080" cy="720080"/>
          </a:xfrm>
          <a:prstGeom prst="can">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数据采集子系统</a:t>
            </a:r>
          </a:p>
        </p:txBody>
      </p:sp>
      <p:sp>
        <p:nvSpPr>
          <p:cNvPr id="30" name="矩形 29"/>
          <p:cNvSpPr/>
          <p:nvPr/>
        </p:nvSpPr>
        <p:spPr>
          <a:xfrm>
            <a:off x="6588224" y="2852936"/>
            <a:ext cx="648072" cy="576064"/>
          </a:xfrm>
          <a:prstGeom prst="rect">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任务调度子系统</a:t>
            </a:r>
          </a:p>
        </p:txBody>
      </p:sp>
      <p:cxnSp>
        <p:nvCxnSpPr>
          <p:cNvPr id="33" name="直接连接符 32"/>
          <p:cNvCxnSpPr>
            <a:endCxn id="24" idx="1"/>
          </p:cNvCxnSpPr>
          <p:nvPr/>
        </p:nvCxnSpPr>
        <p:spPr>
          <a:xfrm>
            <a:off x="3275856" y="2060848"/>
            <a:ext cx="0" cy="72008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4211960" y="2060848"/>
            <a:ext cx="0" cy="72008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5148064" y="2060848"/>
            <a:ext cx="0" cy="72008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084168" y="2060848"/>
            <a:ext cx="0" cy="72008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876256" y="2060848"/>
            <a:ext cx="0" cy="72008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026" idx="3"/>
          </p:cNvCxnSpPr>
          <p:nvPr/>
        </p:nvCxnSpPr>
        <p:spPr>
          <a:xfrm>
            <a:off x="1043608" y="1682455"/>
            <a:ext cx="1944216" cy="1835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115616" y="1412776"/>
            <a:ext cx="1595309" cy="261610"/>
          </a:xfrm>
          <a:prstGeom prst="rect">
            <a:avLst/>
          </a:prstGeom>
          <a:noFill/>
        </p:spPr>
        <p:txBody>
          <a:bodyPr wrap="none" rtlCol="0">
            <a:spAutoFit/>
          </a:bodyPr>
          <a:lstStyle/>
          <a:p>
            <a:r>
              <a:rPr lang="zh-CN" altLang="en-US" sz="1100" smtClean="0"/>
              <a:t>设置数据质量监控门槛</a:t>
            </a:r>
            <a:endParaRPr lang="zh-CN" altLang="en-US" sz="1100" dirty="0"/>
          </a:p>
        </p:txBody>
      </p:sp>
      <p:sp>
        <p:nvSpPr>
          <p:cNvPr id="50" name="TextBox 49"/>
          <p:cNvSpPr txBox="1"/>
          <p:nvPr/>
        </p:nvSpPr>
        <p:spPr>
          <a:xfrm>
            <a:off x="6084168" y="764704"/>
            <a:ext cx="1635384" cy="430887"/>
          </a:xfrm>
          <a:prstGeom prst="rect">
            <a:avLst/>
          </a:prstGeom>
          <a:noFill/>
        </p:spPr>
        <p:txBody>
          <a:bodyPr wrap="none" rtlCol="0">
            <a:spAutoFit/>
          </a:bodyPr>
          <a:lstStyle/>
          <a:p>
            <a:r>
              <a:rPr lang="zh-CN" altLang="en-US" sz="1100" smtClean="0"/>
              <a:t>发生</a:t>
            </a:r>
            <a:r>
              <a:rPr lang="en-US" altLang="zh-CN" sz="1100" smtClean="0"/>
              <a:t>KPI</a:t>
            </a:r>
            <a:r>
              <a:rPr lang="zh-CN" altLang="en-US" sz="1100" smtClean="0"/>
              <a:t>监控事件时邮件</a:t>
            </a:r>
            <a:endParaRPr lang="en-US" altLang="zh-CN" sz="1100" smtClean="0"/>
          </a:p>
          <a:p>
            <a:r>
              <a:rPr lang="zh-CN" altLang="en-US" sz="1100" smtClean="0"/>
              <a:t>或短信通知</a:t>
            </a:r>
            <a:endParaRPr lang="zh-CN" altLang="en-US" sz="1100" dirty="0"/>
          </a:p>
        </p:txBody>
      </p:sp>
      <p:sp>
        <p:nvSpPr>
          <p:cNvPr id="60" name="任意多边形 59"/>
          <p:cNvSpPr/>
          <p:nvPr/>
        </p:nvSpPr>
        <p:spPr>
          <a:xfrm>
            <a:off x="981307" y="2060848"/>
            <a:ext cx="1718485" cy="555972"/>
          </a:xfrm>
          <a:custGeom>
            <a:avLst/>
            <a:gdLst>
              <a:gd name="connsiteX0" fmla="*/ 2018371 w 2018371"/>
              <a:gd name="connsiteY0" fmla="*/ 0 h 564996"/>
              <a:gd name="connsiteX1" fmla="*/ 713678 w 2018371"/>
              <a:gd name="connsiteY1" fmla="*/ 535259 h 564996"/>
              <a:gd name="connsiteX2" fmla="*/ 0 w 2018371"/>
              <a:gd name="connsiteY2" fmla="*/ 178420 h 564996"/>
              <a:gd name="connsiteX3" fmla="*/ 0 w 2018371"/>
              <a:gd name="connsiteY3" fmla="*/ 178420 h 564996"/>
            </a:gdLst>
            <a:ahLst/>
            <a:cxnLst>
              <a:cxn ang="0">
                <a:pos x="connsiteX0" y="connsiteY0"/>
              </a:cxn>
              <a:cxn ang="0">
                <a:pos x="connsiteX1" y="connsiteY1"/>
              </a:cxn>
              <a:cxn ang="0">
                <a:pos x="connsiteX2" y="connsiteY2"/>
              </a:cxn>
              <a:cxn ang="0">
                <a:pos x="connsiteX3" y="connsiteY3"/>
              </a:cxn>
            </a:cxnLst>
            <a:rect l="l" t="t" r="r" b="b"/>
            <a:pathLst>
              <a:path w="2018371" h="564996">
                <a:moveTo>
                  <a:pt x="2018371" y="0"/>
                </a:moveTo>
                <a:cubicBezTo>
                  <a:pt x="1534222" y="252761"/>
                  <a:pt x="1050073" y="505522"/>
                  <a:pt x="713678" y="535259"/>
                </a:cubicBezTo>
                <a:cubicBezTo>
                  <a:pt x="377283" y="564996"/>
                  <a:pt x="0" y="178420"/>
                  <a:pt x="0" y="178420"/>
                </a:cubicBezTo>
                <a:lnTo>
                  <a:pt x="0" y="178420"/>
                </a:lnTo>
              </a:path>
            </a:pathLst>
          </a:custGeom>
          <a:ln w="25400">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1" name="TextBox 60"/>
          <p:cNvSpPr txBox="1"/>
          <p:nvPr/>
        </p:nvSpPr>
        <p:spPr>
          <a:xfrm>
            <a:off x="827584" y="2636912"/>
            <a:ext cx="1491114" cy="430887"/>
          </a:xfrm>
          <a:prstGeom prst="rect">
            <a:avLst/>
          </a:prstGeom>
          <a:noFill/>
        </p:spPr>
        <p:txBody>
          <a:bodyPr wrap="none" rtlCol="0">
            <a:spAutoFit/>
          </a:bodyPr>
          <a:lstStyle/>
          <a:p>
            <a:r>
              <a:rPr lang="zh-CN" altLang="en-US" sz="1100" smtClean="0"/>
              <a:t>发生监控事件时邮件</a:t>
            </a:r>
            <a:endParaRPr lang="en-US" altLang="zh-CN" sz="1100" smtClean="0"/>
          </a:p>
          <a:p>
            <a:r>
              <a:rPr lang="zh-CN" altLang="en-US" sz="1100" smtClean="0"/>
              <a:t>、短信或电话通知</a:t>
            </a:r>
            <a:endParaRPr lang="zh-CN" altLang="en-US" sz="1100" dirty="0"/>
          </a:p>
        </p:txBody>
      </p:sp>
      <p:sp>
        <p:nvSpPr>
          <p:cNvPr id="62" name="任意多边形 61"/>
          <p:cNvSpPr/>
          <p:nvPr/>
        </p:nvSpPr>
        <p:spPr>
          <a:xfrm>
            <a:off x="5765180" y="613317"/>
            <a:ext cx="249044" cy="814039"/>
          </a:xfrm>
          <a:custGeom>
            <a:avLst/>
            <a:gdLst>
              <a:gd name="connsiteX0" fmla="*/ 22303 w 249044"/>
              <a:gd name="connsiteY0" fmla="*/ 814039 h 814039"/>
              <a:gd name="connsiteX1" fmla="*/ 245327 w 249044"/>
              <a:gd name="connsiteY1" fmla="*/ 178420 h 814039"/>
              <a:gd name="connsiteX2" fmla="*/ 0 w 249044"/>
              <a:gd name="connsiteY2" fmla="*/ 0 h 814039"/>
              <a:gd name="connsiteX3" fmla="*/ 0 w 249044"/>
              <a:gd name="connsiteY3" fmla="*/ 0 h 814039"/>
            </a:gdLst>
            <a:ahLst/>
            <a:cxnLst>
              <a:cxn ang="0">
                <a:pos x="connsiteX0" y="connsiteY0"/>
              </a:cxn>
              <a:cxn ang="0">
                <a:pos x="connsiteX1" y="connsiteY1"/>
              </a:cxn>
              <a:cxn ang="0">
                <a:pos x="connsiteX2" y="connsiteY2"/>
              </a:cxn>
              <a:cxn ang="0">
                <a:pos x="connsiteX3" y="connsiteY3"/>
              </a:cxn>
            </a:cxnLst>
            <a:rect l="l" t="t" r="r" b="b"/>
            <a:pathLst>
              <a:path w="249044" h="814039">
                <a:moveTo>
                  <a:pt x="22303" y="814039"/>
                </a:moveTo>
                <a:cubicBezTo>
                  <a:pt x="135673" y="564066"/>
                  <a:pt x="249044" y="314093"/>
                  <a:pt x="245327" y="178420"/>
                </a:cubicBezTo>
                <a:cubicBezTo>
                  <a:pt x="241610" y="42747"/>
                  <a:pt x="0" y="0"/>
                  <a:pt x="0" y="0"/>
                </a:cubicBezTo>
                <a:lnTo>
                  <a:pt x="0" y="0"/>
                </a:lnTo>
              </a:path>
            </a:pathLst>
          </a:custGeom>
          <a:ln w="25400">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2843808" y="1484784"/>
            <a:ext cx="4392488" cy="3024336"/>
          </a:xfrm>
          <a:prstGeom prst="rect">
            <a:avLst/>
          </a:prstGeom>
          <a:solidFill>
            <a:srgbClr val="FFFF00">
              <a:alpha val="14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00" smtClean="0"/>
          </a:p>
        </p:txBody>
      </p:sp>
      <p:sp>
        <p:nvSpPr>
          <p:cNvPr id="249" name="TextBox 248"/>
          <p:cNvSpPr txBox="1"/>
          <p:nvPr/>
        </p:nvSpPr>
        <p:spPr>
          <a:xfrm>
            <a:off x="0" y="0"/>
            <a:ext cx="3587842" cy="461665"/>
          </a:xfrm>
          <a:prstGeom prst="rect">
            <a:avLst/>
          </a:prstGeom>
          <a:noFill/>
        </p:spPr>
        <p:txBody>
          <a:bodyPr wrap="none" rtlCol="0">
            <a:spAutoFit/>
          </a:bodyPr>
          <a:lstStyle/>
          <a:p>
            <a:r>
              <a:rPr lang="zh-CN" altLang="en-US" sz="2400" b="1" smtClean="0">
                <a:solidFill>
                  <a:srgbClr val="C00000"/>
                </a:solidFill>
              </a:rPr>
              <a:t>在线推荐引擎规划及进展</a:t>
            </a:r>
            <a:endParaRPr lang="zh-CN" altLang="en-US" sz="2400" b="1" dirty="0">
              <a:solidFill>
                <a:srgbClr val="C00000"/>
              </a:solidFill>
            </a:endParaRPr>
          </a:p>
        </p:txBody>
      </p:sp>
      <p:sp>
        <p:nvSpPr>
          <p:cNvPr id="157" name="Rectangle 10"/>
          <p:cNvSpPr>
            <a:spLocks noChangeArrowheads="1"/>
          </p:cNvSpPr>
          <p:nvPr/>
        </p:nvSpPr>
        <p:spPr bwMode="auto">
          <a:xfrm>
            <a:off x="683568" y="4293096"/>
            <a:ext cx="8136904" cy="2564904"/>
          </a:xfrm>
          <a:prstGeom prst="rect">
            <a:avLst/>
          </a:prstGeom>
          <a:noFill/>
          <a:ln w="28575">
            <a:noFill/>
            <a:miter lim="800000"/>
            <a:headEnd/>
            <a:tailEnd/>
          </a:ln>
        </p:spPr>
        <p:txBody>
          <a:bodyPr lIns="80132" tIns="40067" rIns="80132" bIns="40067"/>
          <a:lstStyle/>
          <a:p>
            <a:pPr marL="252413" indent="-252413" defTabSz="671513" eaLnBrk="0" hangingPunct="0">
              <a:lnSpc>
                <a:spcPct val="140000"/>
              </a:lnSpc>
              <a:buFont typeface="Wingdings" pitchFamily="2" charset="2"/>
              <a:buChar char="l"/>
            </a:pPr>
            <a:r>
              <a:rPr lang="zh-CN" altLang="en-US" sz="1200" b="1" smtClean="0">
                <a:latin typeface="+mn-ea"/>
              </a:rPr>
              <a:t>现状</a:t>
            </a:r>
            <a:endParaRPr lang="en-US" altLang="zh-CN" sz="1200" b="1" smtClean="0">
              <a:latin typeface="+mn-ea"/>
            </a:endParaRPr>
          </a:p>
          <a:p>
            <a:pPr marL="709613" lvl="1" indent="-252413" defTabSz="671513" eaLnBrk="0" hangingPunct="0">
              <a:lnSpc>
                <a:spcPct val="140000"/>
              </a:lnSpc>
              <a:buFont typeface="Wingdings" pitchFamily="2" charset="2"/>
              <a:buChar char="Ø"/>
            </a:pPr>
            <a:r>
              <a:rPr lang="zh-CN" altLang="en-US" sz="1100" smtClean="0">
                <a:latin typeface="+mn-ea"/>
              </a:rPr>
              <a:t>推荐系统只支撑智汇云上升最快榜单的</a:t>
            </a:r>
            <a:r>
              <a:rPr lang="en-US" altLang="zh-CN" sz="1100" smtClean="0">
                <a:latin typeface="+mn-ea"/>
              </a:rPr>
              <a:t>75%</a:t>
            </a:r>
            <a:r>
              <a:rPr lang="zh-CN" altLang="en-US" sz="1100" smtClean="0">
                <a:latin typeface="+mn-ea"/>
              </a:rPr>
              <a:t>用户。主要分为</a:t>
            </a:r>
            <a:r>
              <a:rPr lang="en-US" altLang="zh-CN" sz="1100" smtClean="0">
                <a:latin typeface="+mn-ea"/>
              </a:rPr>
              <a:t>3</a:t>
            </a:r>
            <a:r>
              <a:rPr lang="zh-CN" altLang="en-US" sz="1100" smtClean="0">
                <a:latin typeface="+mn-ea"/>
              </a:rPr>
              <a:t>个算法，一个是对新用户的推荐算法（诺亚实验室），两个对老用户的推荐算法（一个是诺亚实验室的算法，一个是</a:t>
            </a:r>
            <a:r>
              <a:rPr lang="en-US" altLang="zh-CN" sz="1100" smtClean="0">
                <a:latin typeface="+mn-ea"/>
              </a:rPr>
              <a:t>BI</a:t>
            </a:r>
            <a:r>
              <a:rPr lang="zh-CN" altLang="en-US" sz="1100" smtClean="0">
                <a:latin typeface="+mn-ea"/>
              </a:rPr>
              <a:t>的算法）。诺亚对新用户的算法跟智汇云现有</a:t>
            </a:r>
            <a:r>
              <a:rPr lang="en-US" altLang="zh-CN" sz="1100" smtClean="0">
                <a:latin typeface="+mn-ea"/>
              </a:rPr>
              <a:t>25%</a:t>
            </a:r>
            <a:r>
              <a:rPr lang="zh-CN" altLang="en-US" sz="1100" smtClean="0">
                <a:latin typeface="+mn-ea"/>
              </a:rPr>
              <a:t>用户的算法对比，下载人数转化率提升</a:t>
            </a:r>
            <a:r>
              <a:rPr lang="en-US" altLang="zh-CN" sz="1100" smtClean="0">
                <a:latin typeface="+mn-ea"/>
              </a:rPr>
              <a:t>20~30%</a:t>
            </a:r>
            <a:r>
              <a:rPr lang="zh-CN" altLang="en-US" sz="1100" smtClean="0">
                <a:latin typeface="+mn-ea"/>
              </a:rPr>
              <a:t>；诺亚和</a:t>
            </a:r>
            <a:r>
              <a:rPr lang="en-US" altLang="zh-CN" sz="1100" smtClean="0">
                <a:latin typeface="+mn-ea"/>
              </a:rPr>
              <a:t>BI</a:t>
            </a:r>
            <a:r>
              <a:rPr lang="zh-CN" altLang="en-US" sz="1100" smtClean="0">
                <a:latin typeface="+mn-ea"/>
              </a:rPr>
              <a:t>的对老用户的推荐算法跟智汇云算法对比提升</a:t>
            </a:r>
            <a:r>
              <a:rPr lang="en-US" altLang="zh-CN" sz="1100" smtClean="0">
                <a:latin typeface="+mn-ea"/>
              </a:rPr>
              <a:t>10%</a:t>
            </a:r>
            <a:r>
              <a:rPr lang="zh-CN" altLang="en-US" sz="1100" smtClean="0">
                <a:latin typeface="+mn-ea"/>
              </a:rPr>
              <a:t>左右。</a:t>
            </a:r>
          </a:p>
          <a:p>
            <a:pPr marL="709613" lvl="1" indent="-252413" defTabSz="671513" eaLnBrk="0" hangingPunct="0">
              <a:lnSpc>
                <a:spcPct val="140000"/>
              </a:lnSpc>
              <a:buFont typeface="Wingdings" pitchFamily="2" charset="2"/>
              <a:buChar char="Ø"/>
            </a:pPr>
            <a:r>
              <a:rPr lang="zh-CN" altLang="en-US" sz="1100" smtClean="0">
                <a:latin typeface="+mn-ea"/>
              </a:rPr>
              <a:t>最近对算法的优化改进措施都没有收到明显的效果</a:t>
            </a:r>
          </a:p>
          <a:p>
            <a:pPr marL="252413" indent="-252413" defTabSz="671513" eaLnBrk="0" hangingPunct="0">
              <a:lnSpc>
                <a:spcPct val="140000"/>
              </a:lnSpc>
              <a:buFont typeface="Wingdings" pitchFamily="2" charset="2"/>
              <a:buChar char="l"/>
            </a:pPr>
            <a:r>
              <a:rPr lang="zh-CN" altLang="en-US" sz="1200" b="1" smtClean="0">
                <a:latin typeface="+mn-ea"/>
              </a:rPr>
              <a:t>规划 </a:t>
            </a:r>
            <a:endParaRPr lang="en-US" altLang="zh-CN" sz="1200" b="1" smtClean="0">
              <a:latin typeface="+mn-ea"/>
            </a:endParaRPr>
          </a:p>
          <a:p>
            <a:pPr marL="709613" lvl="1" indent="-252413" defTabSz="671513" eaLnBrk="0" hangingPunct="0">
              <a:lnSpc>
                <a:spcPct val="140000"/>
              </a:lnSpc>
              <a:buFont typeface="Wingdings" pitchFamily="2" charset="2"/>
              <a:buChar char="Ø"/>
            </a:pPr>
            <a:r>
              <a:rPr lang="zh-CN" altLang="en-US" sz="1100" smtClean="0">
                <a:latin typeface="+mn-ea"/>
              </a:rPr>
              <a:t>继续优化改进推荐算法，力争在</a:t>
            </a:r>
            <a:r>
              <a:rPr lang="en-US" altLang="zh-CN" sz="1100" smtClean="0">
                <a:latin typeface="+mn-ea"/>
              </a:rPr>
              <a:t>9</a:t>
            </a:r>
            <a:r>
              <a:rPr lang="zh-CN" altLang="en-US" sz="1100" smtClean="0">
                <a:latin typeface="+mn-ea"/>
              </a:rPr>
              <a:t>月底前达到之前各算法提升</a:t>
            </a:r>
            <a:r>
              <a:rPr lang="en-US" altLang="zh-CN" sz="1100" smtClean="0">
                <a:latin typeface="+mn-ea"/>
              </a:rPr>
              <a:t>30%</a:t>
            </a:r>
            <a:r>
              <a:rPr lang="zh-CN" altLang="en-US" sz="1100" smtClean="0">
                <a:latin typeface="+mn-ea"/>
              </a:rPr>
              <a:t>的计划</a:t>
            </a:r>
          </a:p>
          <a:p>
            <a:pPr marL="709613" lvl="1" indent="-252413" defTabSz="671513" eaLnBrk="0" hangingPunct="0">
              <a:lnSpc>
                <a:spcPct val="140000"/>
              </a:lnSpc>
              <a:buFont typeface="Wingdings" pitchFamily="2" charset="2"/>
              <a:buChar char="Ø"/>
            </a:pPr>
            <a:r>
              <a:rPr lang="zh-CN" altLang="en-US" sz="1100" smtClean="0">
                <a:latin typeface="+mn-ea"/>
              </a:rPr>
              <a:t>诺亚实验室新增算法，评估新算法的效果</a:t>
            </a:r>
          </a:p>
          <a:p>
            <a:pPr marL="709613" lvl="1" indent="-252413" defTabSz="671513" eaLnBrk="0" hangingPunct="0">
              <a:lnSpc>
                <a:spcPct val="140000"/>
              </a:lnSpc>
              <a:buFont typeface="Wingdings" pitchFamily="2" charset="2"/>
              <a:buChar char="Ø"/>
            </a:pPr>
            <a:r>
              <a:rPr lang="zh-CN" altLang="en-US" sz="1100" smtClean="0">
                <a:latin typeface="+mn-ea"/>
              </a:rPr>
              <a:t>面向其他榜单设计新算法，与业务共同评估其他榜单新算法的效果，确定上线时间</a:t>
            </a:r>
          </a:p>
          <a:p>
            <a:pPr marL="709613" lvl="1" indent="-252413" defTabSz="671513" eaLnBrk="0" hangingPunct="0">
              <a:lnSpc>
                <a:spcPct val="140000"/>
              </a:lnSpc>
              <a:buFont typeface="Wingdings" pitchFamily="2" charset="2"/>
              <a:buChar char="Ø"/>
            </a:pPr>
            <a:r>
              <a:rPr lang="zh-CN" altLang="en-US" sz="1100" smtClean="0">
                <a:latin typeface="+mn-ea"/>
              </a:rPr>
              <a:t>升级推荐系统接口及环境以支撑后续推荐系统需求。</a:t>
            </a:r>
            <a:endParaRPr lang="en-US" altLang="zh-CN" sz="1600" b="1" dirty="0" smtClean="0">
              <a:solidFill>
                <a:schemeClr val="bg2"/>
              </a:solidFill>
            </a:endParaRPr>
          </a:p>
        </p:txBody>
      </p:sp>
      <p:sp>
        <p:nvSpPr>
          <p:cNvPr id="93" name="矩形 92"/>
          <p:cNvSpPr/>
          <p:nvPr/>
        </p:nvSpPr>
        <p:spPr>
          <a:xfrm>
            <a:off x="3131840" y="1631508"/>
            <a:ext cx="3744416" cy="1293436"/>
          </a:xfrm>
          <a:prstGeom prst="rect">
            <a:avLst/>
          </a:prstGeom>
          <a:solidFill>
            <a:schemeClr val="accent2">
              <a:lumMod val="40000"/>
              <a:lumOff val="60000"/>
              <a:alpha val="43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smtClean="0">
              <a:solidFill>
                <a:schemeClr val="tx1"/>
              </a:solidFill>
            </a:endParaRPr>
          </a:p>
        </p:txBody>
      </p:sp>
      <p:sp>
        <p:nvSpPr>
          <p:cNvPr id="104" name="矩形 103"/>
          <p:cNvSpPr/>
          <p:nvPr/>
        </p:nvSpPr>
        <p:spPr>
          <a:xfrm>
            <a:off x="3275856" y="1685247"/>
            <a:ext cx="3528392" cy="591625"/>
          </a:xfrm>
          <a:prstGeom prst="rect">
            <a:avLst/>
          </a:prstGeom>
          <a:solidFill>
            <a:schemeClr val="accent4">
              <a:lumMod val="20000"/>
              <a:lumOff val="80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200" dirty="0" smtClean="0">
                <a:solidFill>
                  <a:schemeClr val="tx1"/>
                </a:solidFill>
              </a:rPr>
              <a:t>Web</a:t>
            </a:r>
            <a:r>
              <a:rPr lang="zh-CN" altLang="en-US" sz="1200" dirty="0" smtClean="0">
                <a:solidFill>
                  <a:schemeClr val="tx1"/>
                </a:solidFill>
              </a:rPr>
              <a:t>服务器</a:t>
            </a:r>
          </a:p>
        </p:txBody>
      </p:sp>
      <p:sp>
        <p:nvSpPr>
          <p:cNvPr id="106" name="矩形 105"/>
          <p:cNvSpPr/>
          <p:nvPr/>
        </p:nvSpPr>
        <p:spPr>
          <a:xfrm>
            <a:off x="3491880" y="1916832"/>
            <a:ext cx="3168352" cy="322424"/>
          </a:xfrm>
          <a:prstGeom prst="rect">
            <a:avLst/>
          </a:prstGeom>
          <a:solidFill>
            <a:srgbClr val="FFFF00">
              <a:alpha val="40000"/>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smtClean="0">
                <a:solidFill>
                  <a:schemeClr val="tx1"/>
                </a:solidFill>
              </a:rPr>
              <a:t>在线推荐引擎</a:t>
            </a:r>
            <a:endParaRPr lang="zh-CN" altLang="en-US" sz="1200" dirty="0" smtClean="0">
              <a:solidFill>
                <a:schemeClr val="tx1"/>
              </a:solidFill>
            </a:endParaRPr>
          </a:p>
        </p:txBody>
      </p:sp>
      <p:sp>
        <p:nvSpPr>
          <p:cNvPr id="110" name="矩形 109"/>
          <p:cNvSpPr/>
          <p:nvPr/>
        </p:nvSpPr>
        <p:spPr>
          <a:xfrm>
            <a:off x="2987824" y="3789040"/>
            <a:ext cx="4104456" cy="544192"/>
          </a:xfrm>
          <a:prstGeom prst="rect">
            <a:avLst/>
          </a:prstGeom>
          <a:solidFill>
            <a:schemeClr val="bg1">
              <a:lumMod val="85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zh-CN" altLang="en-US" sz="1200" smtClean="0">
                <a:solidFill>
                  <a:schemeClr val="tx1"/>
                </a:solidFill>
              </a:rPr>
              <a:t>核心存储和计算子系统</a:t>
            </a:r>
            <a:endParaRPr lang="zh-CN" altLang="en-US" sz="1200" dirty="0" smtClean="0">
              <a:solidFill>
                <a:schemeClr val="tx1"/>
              </a:solidFill>
            </a:endParaRPr>
          </a:p>
        </p:txBody>
      </p:sp>
      <p:pic>
        <p:nvPicPr>
          <p:cNvPr id="1026" name="Picture 2" descr="C:\Program Files\Microsoft Office\MEDIA\CAGCAT10\j0292020.wmf"/>
          <p:cNvPicPr>
            <a:picLocks noChangeAspect="1" noChangeArrowheads="1"/>
          </p:cNvPicPr>
          <p:nvPr/>
        </p:nvPicPr>
        <p:blipFill>
          <a:blip r:embed="rId2" cstate="print"/>
          <a:srcRect/>
          <a:stretch>
            <a:fillRect/>
          </a:stretch>
        </p:blipFill>
        <p:spPr bwMode="auto">
          <a:xfrm>
            <a:off x="899592" y="1844824"/>
            <a:ext cx="720080" cy="683373"/>
          </a:xfrm>
          <a:prstGeom prst="rect">
            <a:avLst/>
          </a:prstGeom>
          <a:noFill/>
        </p:spPr>
      </p:pic>
      <p:sp>
        <p:nvSpPr>
          <p:cNvPr id="29" name="TextBox 28"/>
          <p:cNvSpPr txBox="1"/>
          <p:nvPr/>
        </p:nvSpPr>
        <p:spPr>
          <a:xfrm>
            <a:off x="611560" y="2420888"/>
            <a:ext cx="1152128" cy="400110"/>
          </a:xfrm>
          <a:prstGeom prst="rect">
            <a:avLst/>
          </a:prstGeom>
          <a:noFill/>
        </p:spPr>
        <p:txBody>
          <a:bodyPr wrap="square" rtlCol="0">
            <a:spAutoFit/>
          </a:bodyPr>
          <a:lstStyle/>
          <a:p>
            <a:pPr algn="ctr"/>
            <a:r>
              <a:rPr lang="zh-CN" altLang="en-US" sz="1000" smtClean="0"/>
              <a:t>数据挖掘和分析工程师</a:t>
            </a:r>
            <a:endParaRPr lang="zh-CN" altLang="en-US" sz="1000"/>
          </a:p>
        </p:txBody>
      </p:sp>
      <p:sp>
        <p:nvSpPr>
          <p:cNvPr id="28" name="矩形 27"/>
          <p:cNvSpPr/>
          <p:nvPr/>
        </p:nvSpPr>
        <p:spPr>
          <a:xfrm>
            <a:off x="3131840" y="3113584"/>
            <a:ext cx="1440160" cy="459432"/>
          </a:xfrm>
          <a:prstGeom prst="rect">
            <a:avLst/>
          </a:prstGeom>
          <a:solidFill>
            <a:schemeClr val="bg1">
              <a:lumMod val="85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zh-CN" altLang="en-US" sz="1200" smtClean="0">
                <a:solidFill>
                  <a:schemeClr val="tx1"/>
                </a:solidFill>
              </a:rPr>
              <a:t>自助标签系统</a:t>
            </a:r>
            <a:endParaRPr lang="zh-CN" altLang="en-US" sz="1200" dirty="0" smtClean="0">
              <a:solidFill>
                <a:schemeClr val="tx1"/>
              </a:solidFill>
            </a:endParaRPr>
          </a:p>
        </p:txBody>
      </p:sp>
      <p:sp>
        <p:nvSpPr>
          <p:cNvPr id="27" name="矩形 26"/>
          <p:cNvSpPr/>
          <p:nvPr/>
        </p:nvSpPr>
        <p:spPr>
          <a:xfrm>
            <a:off x="4499992" y="476672"/>
            <a:ext cx="1152128" cy="360040"/>
          </a:xfrm>
          <a:prstGeom prst="rect">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业务系统（如智汇云等）</a:t>
            </a:r>
          </a:p>
        </p:txBody>
      </p:sp>
      <p:sp>
        <p:nvSpPr>
          <p:cNvPr id="30" name="圆柱形 29"/>
          <p:cNvSpPr/>
          <p:nvPr/>
        </p:nvSpPr>
        <p:spPr>
          <a:xfrm>
            <a:off x="4355976" y="2420888"/>
            <a:ext cx="1296144" cy="432048"/>
          </a:xfrm>
          <a:prstGeom prst="can">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离线计算的推荐列表</a:t>
            </a:r>
          </a:p>
        </p:txBody>
      </p:sp>
      <p:sp>
        <p:nvSpPr>
          <p:cNvPr id="31" name="单圆角矩形 30"/>
          <p:cNvSpPr/>
          <p:nvPr/>
        </p:nvSpPr>
        <p:spPr>
          <a:xfrm>
            <a:off x="3347864" y="3356992"/>
            <a:ext cx="914400" cy="216024"/>
          </a:xfrm>
          <a:prstGeom prst="round1Rect">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挖掘平台</a:t>
            </a:r>
          </a:p>
        </p:txBody>
      </p:sp>
      <p:sp>
        <p:nvSpPr>
          <p:cNvPr id="32" name="单圆角矩形 31"/>
          <p:cNvSpPr/>
          <p:nvPr/>
        </p:nvSpPr>
        <p:spPr>
          <a:xfrm>
            <a:off x="4644008" y="3861048"/>
            <a:ext cx="792088" cy="216024"/>
          </a:xfrm>
          <a:prstGeom prst="round1Rect">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000" smtClean="0"/>
              <a:t>ETL</a:t>
            </a:r>
            <a:endParaRPr lang="zh-CN" altLang="en-US" sz="1000" smtClean="0"/>
          </a:p>
        </p:txBody>
      </p:sp>
      <p:cxnSp>
        <p:nvCxnSpPr>
          <p:cNvPr id="35" name="直接箭头连接符 34"/>
          <p:cNvCxnSpPr/>
          <p:nvPr/>
        </p:nvCxnSpPr>
        <p:spPr>
          <a:xfrm>
            <a:off x="3779912" y="3573016"/>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下箭头 39"/>
          <p:cNvSpPr/>
          <p:nvPr/>
        </p:nvSpPr>
        <p:spPr>
          <a:xfrm flipH="1" flipV="1">
            <a:off x="4932040" y="2852936"/>
            <a:ext cx="216024" cy="908954"/>
          </a:xfrm>
          <a:prstGeom prst="down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TextBox 41"/>
          <p:cNvSpPr txBox="1"/>
          <p:nvPr/>
        </p:nvSpPr>
        <p:spPr>
          <a:xfrm>
            <a:off x="5796136" y="2636912"/>
            <a:ext cx="1107996" cy="276999"/>
          </a:xfrm>
          <a:prstGeom prst="rect">
            <a:avLst/>
          </a:prstGeom>
          <a:noFill/>
        </p:spPr>
        <p:txBody>
          <a:bodyPr wrap="none" rtlCol="0">
            <a:spAutoFit/>
          </a:bodyPr>
          <a:lstStyle/>
          <a:p>
            <a:r>
              <a:rPr lang="zh-CN" altLang="en-US" sz="1200" smtClean="0"/>
              <a:t>在线推荐引擎</a:t>
            </a:r>
            <a:endParaRPr lang="zh-CN" altLang="en-US" sz="1200"/>
          </a:p>
        </p:txBody>
      </p:sp>
      <p:cxnSp>
        <p:nvCxnSpPr>
          <p:cNvPr id="44" name="直接箭头连接符 43"/>
          <p:cNvCxnSpPr/>
          <p:nvPr/>
        </p:nvCxnSpPr>
        <p:spPr>
          <a:xfrm>
            <a:off x="1187624" y="2852936"/>
            <a:ext cx="0" cy="432048"/>
          </a:xfrm>
          <a:prstGeom prst="straightConnector1">
            <a:avLst/>
          </a:prstGeom>
          <a:ln>
            <a:prstDash val="dash"/>
            <a:tailEnd type="non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1187624" y="3284984"/>
            <a:ext cx="1944216"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331640" y="3068960"/>
            <a:ext cx="1440160" cy="769441"/>
          </a:xfrm>
          <a:prstGeom prst="rect">
            <a:avLst/>
          </a:prstGeom>
          <a:noFill/>
        </p:spPr>
        <p:txBody>
          <a:bodyPr wrap="square" rtlCol="0">
            <a:spAutoFit/>
          </a:bodyPr>
          <a:lstStyle/>
          <a:p>
            <a:r>
              <a:rPr lang="en-US" altLang="zh-CN" sz="1100" smtClean="0"/>
              <a:t>1</a:t>
            </a:r>
            <a:r>
              <a:rPr lang="zh-CN" altLang="en-US" sz="1100" smtClean="0"/>
              <a:t>、根据推荐需求，调整推荐算法，离线完成用户推荐列表计算</a:t>
            </a:r>
            <a:endParaRPr lang="zh-CN" altLang="en-US" sz="1100" dirty="0"/>
          </a:p>
        </p:txBody>
      </p:sp>
      <p:sp>
        <p:nvSpPr>
          <p:cNvPr id="64" name="TextBox 63"/>
          <p:cNvSpPr txBox="1"/>
          <p:nvPr/>
        </p:nvSpPr>
        <p:spPr>
          <a:xfrm>
            <a:off x="5076056" y="3140968"/>
            <a:ext cx="1440160" cy="430887"/>
          </a:xfrm>
          <a:prstGeom prst="rect">
            <a:avLst/>
          </a:prstGeom>
          <a:noFill/>
        </p:spPr>
        <p:txBody>
          <a:bodyPr wrap="square" rtlCol="0">
            <a:spAutoFit/>
          </a:bodyPr>
          <a:lstStyle/>
          <a:p>
            <a:pPr algn="ctr"/>
            <a:r>
              <a:rPr lang="en-US" altLang="zh-CN" sz="1100" smtClean="0"/>
              <a:t>2</a:t>
            </a:r>
            <a:r>
              <a:rPr lang="zh-CN" altLang="en-US" sz="1100" smtClean="0"/>
              <a:t>、推荐列表同步到推荐引擎</a:t>
            </a:r>
            <a:endParaRPr lang="zh-CN" altLang="en-US" sz="1100" dirty="0"/>
          </a:p>
        </p:txBody>
      </p:sp>
      <p:pic>
        <p:nvPicPr>
          <p:cNvPr id="2050" name="Picture 2"/>
          <p:cNvPicPr>
            <a:picLocks noChangeAspect="1" noChangeArrowheads="1"/>
          </p:cNvPicPr>
          <p:nvPr/>
        </p:nvPicPr>
        <p:blipFill>
          <a:blip r:embed="rId3" cstate="print"/>
          <a:srcRect/>
          <a:stretch>
            <a:fillRect/>
          </a:stretch>
        </p:blipFill>
        <p:spPr bwMode="auto">
          <a:xfrm>
            <a:off x="6948264" y="260648"/>
            <a:ext cx="432048" cy="900100"/>
          </a:xfrm>
          <a:prstGeom prst="rect">
            <a:avLst/>
          </a:prstGeom>
          <a:noFill/>
          <a:ln w="9525">
            <a:noFill/>
            <a:miter lim="800000"/>
            <a:headEnd/>
            <a:tailEnd/>
          </a:ln>
        </p:spPr>
      </p:pic>
      <p:cxnSp>
        <p:nvCxnSpPr>
          <p:cNvPr id="67" name="直接箭头连接符 66"/>
          <p:cNvCxnSpPr/>
          <p:nvPr/>
        </p:nvCxnSpPr>
        <p:spPr>
          <a:xfrm flipH="1" flipV="1">
            <a:off x="5724128" y="620688"/>
            <a:ext cx="1224136"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5580112" y="332656"/>
            <a:ext cx="1440160" cy="276999"/>
          </a:xfrm>
          <a:prstGeom prst="rect">
            <a:avLst/>
          </a:prstGeom>
          <a:noFill/>
        </p:spPr>
        <p:txBody>
          <a:bodyPr wrap="square" rtlCol="0">
            <a:spAutoFit/>
          </a:bodyPr>
          <a:lstStyle/>
          <a:p>
            <a:r>
              <a:rPr lang="zh-CN" altLang="en-US" sz="1200" smtClean="0"/>
              <a:t>  </a:t>
            </a:r>
            <a:r>
              <a:rPr lang="en-US" altLang="zh-CN" sz="1200" smtClean="0"/>
              <a:t>4</a:t>
            </a:r>
            <a:r>
              <a:rPr lang="zh-CN" altLang="en-US" sz="1200" smtClean="0"/>
              <a:t>、</a:t>
            </a:r>
            <a:r>
              <a:rPr lang="zh-CN" altLang="en-US" sz="1100" smtClean="0"/>
              <a:t>访问业务系统</a:t>
            </a:r>
            <a:endParaRPr lang="zh-CN" altLang="en-US" sz="1100"/>
          </a:p>
        </p:txBody>
      </p:sp>
      <p:sp>
        <p:nvSpPr>
          <p:cNvPr id="71" name="TextBox 70"/>
          <p:cNvSpPr txBox="1"/>
          <p:nvPr/>
        </p:nvSpPr>
        <p:spPr>
          <a:xfrm>
            <a:off x="6804248" y="1124744"/>
            <a:ext cx="800219" cy="276999"/>
          </a:xfrm>
          <a:prstGeom prst="rect">
            <a:avLst/>
          </a:prstGeom>
          <a:noFill/>
        </p:spPr>
        <p:txBody>
          <a:bodyPr wrap="none" rtlCol="0">
            <a:spAutoFit/>
          </a:bodyPr>
          <a:lstStyle/>
          <a:p>
            <a:r>
              <a:rPr lang="zh-CN" altLang="en-US" sz="1200" smtClean="0"/>
              <a:t>最终用户</a:t>
            </a:r>
            <a:endParaRPr lang="zh-CN" altLang="en-US" sz="1200"/>
          </a:p>
        </p:txBody>
      </p:sp>
      <p:cxnSp>
        <p:nvCxnSpPr>
          <p:cNvPr id="73" name="直接箭头连接符 72"/>
          <p:cNvCxnSpPr/>
          <p:nvPr/>
        </p:nvCxnSpPr>
        <p:spPr>
          <a:xfrm>
            <a:off x="4788024" y="836712"/>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139952" y="980728"/>
            <a:ext cx="1008112" cy="430887"/>
          </a:xfrm>
          <a:prstGeom prst="rect">
            <a:avLst/>
          </a:prstGeom>
          <a:noFill/>
        </p:spPr>
        <p:txBody>
          <a:bodyPr wrap="square" rtlCol="0">
            <a:spAutoFit/>
          </a:bodyPr>
          <a:lstStyle/>
          <a:p>
            <a:r>
              <a:rPr lang="en-US" altLang="zh-CN" sz="1100" smtClean="0"/>
              <a:t>5</a:t>
            </a:r>
            <a:r>
              <a:rPr lang="zh-CN" altLang="en-US" sz="1100" smtClean="0"/>
              <a:t>、上报用户及行为信息</a:t>
            </a:r>
            <a:endParaRPr lang="zh-CN" altLang="en-US" sz="1100"/>
          </a:p>
        </p:txBody>
      </p:sp>
      <p:sp>
        <p:nvSpPr>
          <p:cNvPr id="76" name="任意多边形 75"/>
          <p:cNvSpPr/>
          <p:nvPr/>
        </p:nvSpPr>
        <p:spPr>
          <a:xfrm>
            <a:off x="5296829" y="869795"/>
            <a:ext cx="217449" cy="791737"/>
          </a:xfrm>
          <a:custGeom>
            <a:avLst/>
            <a:gdLst>
              <a:gd name="connsiteX0" fmla="*/ 0 w 217449"/>
              <a:gd name="connsiteY0" fmla="*/ 791737 h 791737"/>
              <a:gd name="connsiteX1" fmla="*/ 211873 w 217449"/>
              <a:gd name="connsiteY1" fmla="*/ 356839 h 791737"/>
              <a:gd name="connsiteX2" fmla="*/ 33454 w 217449"/>
              <a:gd name="connsiteY2" fmla="*/ 0 h 791737"/>
            </a:gdLst>
            <a:ahLst/>
            <a:cxnLst>
              <a:cxn ang="0">
                <a:pos x="connsiteX0" y="connsiteY0"/>
              </a:cxn>
              <a:cxn ang="0">
                <a:pos x="connsiteX1" y="connsiteY1"/>
              </a:cxn>
              <a:cxn ang="0">
                <a:pos x="connsiteX2" y="connsiteY2"/>
              </a:cxn>
            </a:cxnLst>
            <a:rect l="l" t="t" r="r" b="b"/>
            <a:pathLst>
              <a:path w="217449" h="791737">
                <a:moveTo>
                  <a:pt x="0" y="791737"/>
                </a:moveTo>
                <a:cubicBezTo>
                  <a:pt x="103148" y="640266"/>
                  <a:pt x="206297" y="488795"/>
                  <a:pt x="211873" y="356839"/>
                </a:cubicBezTo>
                <a:cubicBezTo>
                  <a:pt x="217449" y="224883"/>
                  <a:pt x="125451" y="112441"/>
                  <a:pt x="33454" y="0"/>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 name="TextBox 76"/>
          <p:cNvSpPr txBox="1"/>
          <p:nvPr/>
        </p:nvSpPr>
        <p:spPr>
          <a:xfrm>
            <a:off x="5508104" y="980728"/>
            <a:ext cx="936104" cy="430887"/>
          </a:xfrm>
          <a:prstGeom prst="rect">
            <a:avLst/>
          </a:prstGeom>
          <a:noFill/>
        </p:spPr>
        <p:txBody>
          <a:bodyPr wrap="square" rtlCol="0">
            <a:spAutoFit/>
          </a:bodyPr>
          <a:lstStyle/>
          <a:p>
            <a:r>
              <a:rPr lang="en-US" altLang="zh-CN" sz="1100" smtClean="0"/>
              <a:t>6</a:t>
            </a:r>
            <a:r>
              <a:rPr lang="zh-CN" altLang="en-US" sz="1100" smtClean="0"/>
              <a:t>、在线返回推荐结果</a:t>
            </a:r>
            <a:endParaRPr lang="zh-CN" altLang="en-US" sz="11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Box 248"/>
          <p:cNvSpPr txBox="1"/>
          <p:nvPr/>
        </p:nvSpPr>
        <p:spPr>
          <a:xfrm>
            <a:off x="0" y="0"/>
            <a:ext cx="3587842" cy="830997"/>
          </a:xfrm>
          <a:prstGeom prst="rect">
            <a:avLst/>
          </a:prstGeom>
          <a:noFill/>
        </p:spPr>
        <p:txBody>
          <a:bodyPr wrap="none" rtlCol="0">
            <a:spAutoFit/>
          </a:bodyPr>
          <a:lstStyle/>
          <a:p>
            <a:r>
              <a:rPr lang="zh-CN" altLang="en-US" sz="2400" b="1" smtClean="0">
                <a:solidFill>
                  <a:srgbClr val="C00000"/>
                </a:solidFill>
              </a:rPr>
              <a:t>即席查询系统现状及规划</a:t>
            </a:r>
          </a:p>
          <a:p>
            <a:endParaRPr lang="zh-CN" altLang="en-US" sz="2400" b="1" dirty="0">
              <a:solidFill>
                <a:srgbClr val="C00000"/>
              </a:solidFill>
            </a:endParaRPr>
          </a:p>
        </p:txBody>
      </p:sp>
      <p:sp>
        <p:nvSpPr>
          <p:cNvPr id="157" name="Rectangle 10"/>
          <p:cNvSpPr>
            <a:spLocks noChangeArrowheads="1"/>
          </p:cNvSpPr>
          <p:nvPr/>
        </p:nvSpPr>
        <p:spPr bwMode="auto">
          <a:xfrm>
            <a:off x="683568" y="4005064"/>
            <a:ext cx="8136904" cy="2016224"/>
          </a:xfrm>
          <a:prstGeom prst="rect">
            <a:avLst/>
          </a:prstGeom>
          <a:noFill/>
          <a:ln w="28575">
            <a:noFill/>
            <a:miter lim="800000"/>
            <a:headEnd/>
            <a:tailEnd/>
          </a:ln>
        </p:spPr>
        <p:txBody>
          <a:bodyPr lIns="80132" tIns="40067" rIns="80132" bIns="40067"/>
          <a:lstStyle/>
          <a:p>
            <a:pPr marL="252413" indent="-252413" defTabSz="671513" eaLnBrk="0" hangingPunct="0">
              <a:lnSpc>
                <a:spcPct val="140000"/>
              </a:lnSpc>
              <a:buFont typeface="Wingdings" pitchFamily="2" charset="2"/>
              <a:buChar char="l"/>
            </a:pPr>
            <a:r>
              <a:rPr lang="zh-CN" altLang="en-US" sz="1200" b="1" smtClean="0">
                <a:latin typeface="+mn-ea"/>
              </a:rPr>
              <a:t>现状</a:t>
            </a:r>
            <a:endParaRPr lang="en-US" altLang="zh-CN" sz="1200" b="1" smtClean="0">
              <a:latin typeface="+mn-ea"/>
            </a:endParaRPr>
          </a:p>
          <a:p>
            <a:pPr marL="709613" lvl="1" indent="-252413" defTabSz="671513" eaLnBrk="0" hangingPunct="0">
              <a:lnSpc>
                <a:spcPct val="140000"/>
              </a:lnSpc>
              <a:buFont typeface="Wingdings" pitchFamily="2" charset="2"/>
              <a:buChar char="Ø"/>
            </a:pPr>
            <a:r>
              <a:rPr lang="zh-CN" altLang="en-US" sz="1100" smtClean="0">
                <a:latin typeface="+mn-ea"/>
              </a:rPr>
              <a:t>目前提供了</a:t>
            </a:r>
            <a:r>
              <a:rPr lang="en-US" altLang="zh-CN" sz="1100" smtClean="0">
                <a:latin typeface="+mn-ea"/>
              </a:rPr>
              <a:t>Hive Client</a:t>
            </a:r>
            <a:r>
              <a:rPr lang="zh-CN" altLang="en-US" sz="1100" smtClean="0">
                <a:latin typeface="+mn-ea"/>
              </a:rPr>
              <a:t>，可以承担类似即席查询的功能，但用户需要直接写</a:t>
            </a:r>
            <a:r>
              <a:rPr lang="en-US" altLang="zh-CN" sz="1100" smtClean="0">
                <a:latin typeface="+mn-ea"/>
              </a:rPr>
              <a:t>HIVE</a:t>
            </a:r>
            <a:r>
              <a:rPr lang="zh-CN" altLang="en-US" sz="1100" smtClean="0">
                <a:latin typeface="+mn-ea"/>
              </a:rPr>
              <a:t>脚本，开发门槛高</a:t>
            </a:r>
            <a:endParaRPr lang="en-US" altLang="zh-CN" sz="1100" smtClean="0">
              <a:latin typeface="+mn-ea"/>
            </a:endParaRPr>
          </a:p>
          <a:p>
            <a:pPr marL="709613" lvl="1" indent="-252413" defTabSz="671513" eaLnBrk="0" hangingPunct="0">
              <a:lnSpc>
                <a:spcPct val="140000"/>
              </a:lnSpc>
              <a:buFont typeface="Wingdings" pitchFamily="2" charset="2"/>
              <a:buChar char="Ø"/>
            </a:pPr>
            <a:r>
              <a:rPr lang="zh-CN" altLang="en-US" sz="1100" smtClean="0">
                <a:latin typeface="+mn-ea"/>
              </a:rPr>
              <a:t>无元数据管理系统、核心存储和计算子系统需优化数据模型，以支持即席查询</a:t>
            </a:r>
            <a:endParaRPr lang="en-US" altLang="zh-CN" sz="1100" smtClean="0">
              <a:latin typeface="+mn-ea"/>
            </a:endParaRPr>
          </a:p>
          <a:p>
            <a:pPr marL="252413" indent="-252413" defTabSz="671513" eaLnBrk="0" hangingPunct="0">
              <a:lnSpc>
                <a:spcPct val="140000"/>
              </a:lnSpc>
              <a:buFont typeface="Wingdings" pitchFamily="2" charset="2"/>
              <a:buChar char="l"/>
            </a:pPr>
            <a:endParaRPr lang="en-US" altLang="zh-CN" sz="1200" b="1" smtClean="0">
              <a:latin typeface="+mn-ea"/>
            </a:endParaRPr>
          </a:p>
          <a:p>
            <a:pPr marL="252413" indent="-252413" defTabSz="671513" eaLnBrk="0" hangingPunct="0">
              <a:lnSpc>
                <a:spcPct val="140000"/>
              </a:lnSpc>
              <a:buFont typeface="Wingdings" pitchFamily="2" charset="2"/>
              <a:buChar char="l"/>
            </a:pPr>
            <a:r>
              <a:rPr lang="zh-CN" altLang="en-US" sz="1200" b="1" smtClean="0">
                <a:latin typeface="+mn-ea"/>
              </a:rPr>
              <a:t>规划 </a:t>
            </a:r>
            <a:endParaRPr lang="en-US" altLang="zh-CN" sz="1200" b="1" dirty="0" smtClean="0">
              <a:latin typeface="+mn-ea"/>
            </a:endParaRPr>
          </a:p>
          <a:p>
            <a:pPr marL="709613" lvl="1" indent="-252413" defTabSz="671513" eaLnBrk="0" hangingPunct="0">
              <a:lnSpc>
                <a:spcPct val="140000"/>
              </a:lnSpc>
              <a:buFont typeface="Wingdings" pitchFamily="2" charset="2"/>
              <a:buChar char="Ø"/>
            </a:pPr>
            <a:r>
              <a:rPr lang="zh-CN" altLang="en-US" sz="1100" smtClean="0">
                <a:latin typeface="+mn-ea"/>
              </a:rPr>
              <a:t>优化核心存储和计算子系统模型，支持即席查询</a:t>
            </a:r>
            <a:endParaRPr lang="en-US" altLang="zh-CN" sz="1100" smtClean="0">
              <a:latin typeface="+mn-ea"/>
            </a:endParaRPr>
          </a:p>
          <a:p>
            <a:pPr marL="709613" lvl="1" indent="-252413" defTabSz="671513" eaLnBrk="0" hangingPunct="0">
              <a:lnSpc>
                <a:spcPct val="140000"/>
              </a:lnSpc>
              <a:buFont typeface="Wingdings" pitchFamily="2" charset="2"/>
              <a:buChar char="Ø"/>
            </a:pPr>
            <a:r>
              <a:rPr lang="zh-CN" altLang="en-US" sz="1100" smtClean="0">
                <a:latin typeface="+mn-ea"/>
              </a:rPr>
              <a:t>建立核心模型相关的元数据库，用于支持即席查询功能</a:t>
            </a:r>
            <a:endParaRPr lang="en-US" altLang="zh-CN" sz="1100" smtClean="0">
              <a:latin typeface="+mn-ea"/>
            </a:endParaRPr>
          </a:p>
          <a:p>
            <a:pPr marL="709613" lvl="1" indent="-252413" defTabSz="671513" eaLnBrk="0" hangingPunct="0">
              <a:lnSpc>
                <a:spcPct val="140000"/>
              </a:lnSpc>
              <a:buFont typeface="Wingdings" pitchFamily="2" charset="2"/>
              <a:buChar char="Ø"/>
            </a:pPr>
            <a:r>
              <a:rPr lang="zh-CN" altLang="en-US" sz="1100" smtClean="0">
                <a:latin typeface="+mn-ea"/>
              </a:rPr>
              <a:t>提供即席查询可视化界面，支持用户通过拖拉和选择等完成绝大部分即席查询操作，满足</a:t>
            </a:r>
            <a:r>
              <a:rPr lang="en-US" altLang="zh-CN" sz="1100" smtClean="0">
                <a:latin typeface="+mn-ea"/>
              </a:rPr>
              <a:t>50%</a:t>
            </a:r>
            <a:r>
              <a:rPr lang="zh-CN" altLang="en-US" sz="1100" smtClean="0">
                <a:latin typeface="+mn-ea"/>
              </a:rPr>
              <a:t>以上临时报表需求</a:t>
            </a:r>
            <a:endParaRPr lang="en-US" altLang="zh-CN" sz="1100" smtClean="0">
              <a:latin typeface="+mn-ea"/>
            </a:endParaRPr>
          </a:p>
          <a:p>
            <a:pPr marL="709613" lvl="1" indent="-252413" defTabSz="671513" eaLnBrk="0" hangingPunct="0">
              <a:lnSpc>
                <a:spcPct val="140000"/>
              </a:lnSpc>
              <a:buFont typeface="Wingdings" pitchFamily="2" charset="2"/>
              <a:buChar char="l"/>
            </a:pPr>
            <a:endParaRPr lang="en-US" altLang="zh-CN" sz="1200" b="1" smtClean="0"/>
          </a:p>
          <a:p>
            <a:pPr marL="252413" indent="-252413" defTabSz="671513" eaLnBrk="0" hangingPunct="0">
              <a:lnSpc>
                <a:spcPct val="140000"/>
              </a:lnSpc>
              <a:buFont typeface="Wingdings" pitchFamily="2" charset="2"/>
              <a:buChar char="l"/>
            </a:pPr>
            <a:endParaRPr lang="en-US" altLang="zh-CN" sz="1100" b="1" dirty="0" smtClean="0">
              <a:solidFill>
                <a:schemeClr val="bg2"/>
              </a:solidFill>
            </a:endParaRPr>
          </a:p>
          <a:p>
            <a:pPr marL="252413" indent="-252413" defTabSz="671513" eaLnBrk="0" hangingPunct="0">
              <a:lnSpc>
                <a:spcPct val="140000"/>
              </a:lnSpc>
              <a:buFont typeface="Wingdings" pitchFamily="2" charset="2"/>
              <a:buChar char="l"/>
            </a:pPr>
            <a:endParaRPr lang="en-US" altLang="zh-CN" sz="1600" b="1" dirty="0" smtClean="0">
              <a:solidFill>
                <a:schemeClr val="bg2"/>
              </a:solidFill>
            </a:endParaRPr>
          </a:p>
        </p:txBody>
      </p:sp>
      <p:grpSp>
        <p:nvGrpSpPr>
          <p:cNvPr id="2" name="组合 56"/>
          <p:cNvGrpSpPr/>
          <p:nvPr/>
        </p:nvGrpSpPr>
        <p:grpSpPr>
          <a:xfrm>
            <a:off x="899592" y="332656"/>
            <a:ext cx="6408712" cy="3459197"/>
            <a:chOff x="1187624" y="144016"/>
            <a:chExt cx="6408712" cy="3459197"/>
          </a:xfrm>
        </p:grpSpPr>
        <p:sp>
          <p:nvSpPr>
            <p:cNvPr id="93" name="矩形 92"/>
            <p:cNvSpPr/>
            <p:nvPr/>
          </p:nvSpPr>
          <p:spPr>
            <a:xfrm>
              <a:off x="3419872" y="1442868"/>
              <a:ext cx="3744416" cy="834004"/>
            </a:xfrm>
            <a:prstGeom prst="rect">
              <a:avLst/>
            </a:prstGeom>
            <a:solidFill>
              <a:schemeClr val="accent2">
                <a:lumMod val="40000"/>
                <a:lumOff val="60000"/>
                <a:alpha val="43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smtClean="0">
                <a:solidFill>
                  <a:schemeClr val="tx1"/>
                </a:solidFill>
              </a:endParaRPr>
            </a:p>
          </p:txBody>
        </p:sp>
        <p:pic>
          <p:nvPicPr>
            <p:cNvPr id="94" name="Picture 2"/>
            <p:cNvPicPr>
              <a:picLocks noChangeAspect="1" noChangeArrowheads="1"/>
            </p:cNvPicPr>
            <p:nvPr/>
          </p:nvPicPr>
          <p:blipFill>
            <a:blip r:embed="rId2" cstate="print"/>
            <a:srcRect/>
            <a:stretch>
              <a:fillRect/>
            </a:stretch>
          </p:blipFill>
          <p:spPr bwMode="auto">
            <a:xfrm>
              <a:off x="4716016" y="144016"/>
              <a:ext cx="1019175" cy="632630"/>
            </a:xfrm>
            <a:prstGeom prst="rect">
              <a:avLst/>
            </a:prstGeom>
            <a:noFill/>
            <a:ln w="9525">
              <a:noFill/>
              <a:miter lim="800000"/>
              <a:headEnd/>
              <a:tailEnd/>
            </a:ln>
          </p:spPr>
        </p:pic>
        <p:sp>
          <p:nvSpPr>
            <p:cNvPr id="104" name="矩形 103"/>
            <p:cNvSpPr/>
            <p:nvPr/>
          </p:nvSpPr>
          <p:spPr>
            <a:xfrm>
              <a:off x="3563888" y="1496607"/>
              <a:ext cx="3528392" cy="708258"/>
            </a:xfrm>
            <a:prstGeom prst="rect">
              <a:avLst/>
            </a:prstGeom>
            <a:solidFill>
              <a:schemeClr val="accent4">
                <a:lumMod val="20000"/>
                <a:lumOff val="80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200" dirty="0" smtClean="0">
                  <a:solidFill>
                    <a:schemeClr val="tx1"/>
                  </a:solidFill>
                </a:rPr>
                <a:t>Web</a:t>
              </a:r>
              <a:r>
                <a:rPr lang="zh-CN" altLang="en-US" sz="1200" dirty="0" smtClean="0">
                  <a:solidFill>
                    <a:schemeClr val="tx1"/>
                  </a:solidFill>
                </a:rPr>
                <a:t>服务器</a:t>
              </a:r>
            </a:p>
          </p:txBody>
        </p:sp>
        <p:sp>
          <p:nvSpPr>
            <p:cNvPr id="106" name="矩形 105"/>
            <p:cNvSpPr/>
            <p:nvPr/>
          </p:nvSpPr>
          <p:spPr>
            <a:xfrm>
              <a:off x="3635896" y="1765293"/>
              <a:ext cx="3384376" cy="322424"/>
            </a:xfrm>
            <a:prstGeom prst="rect">
              <a:avLst/>
            </a:prstGeom>
            <a:solidFill>
              <a:srgbClr val="FFFF00">
                <a:alpha val="40000"/>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smtClean="0">
                  <a:solidFill>
                    <a:schemeClr val="tx1"/>
                  </a:solidFill>
                </a:rPr>
                <a:t>即席查询系统</a:t>
              </a:r>
              <a:endParaRPr lang="zh-CN" altLang="en-US" sz="1200" dirty="0" smtClean="0">
                <a:solidFill>
                  <a:schemeClr val="tx1"/>
                </a:solidFill>
              </a:endParaRPr>
            </a:p>
          </p:txBody>
        </p:sp>
        <p:sp>
          <p:nvSpPr>
            <p:cNvPr id="110" name="矩形 109"/>
            <p:cNvSpPr/>
            <p:nvPr/>
          </p:nvSpPr>
          <p:spPr>
            <a:xfrm>
              <a:off x="5796136" y="2924944"/>
              <a:ext cx="1368152" cy="472184"/>
            </a:xfrm>
            <a:prstGeom prst="rect">
              <a:avLst/>
            </a:prstGeom>
            <a:solidFill>
              <a:schemeClr val="bg1">
                <a:lumMod val="85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zh-CN" altLang="en-US" sz="1200" smtClean="0">
                  <a:solidFill>
                    <a:schemeClr val="tx1"/>
                  </a:solidFill>
                </a:rPr>
                <a:t>核心存储和计算子系统</a:t>
              </a:r>
              <a:endParaRPr lang="zh-CN" altLang="en-US" sz="1200" dirty="0" smtClean="0">
                <a:solidFill>
                  <a:schemeClr val="tx1"/>
                </a:solidFill>
              </a:endParaRPr>
            </a:p>
          </p:txBody>
        </p:sp>
        <p:cxnSp>
          <p:nvCxnSpPr>
            <p:cNvPr id="116" name="直接箭头连接符 115"/>
            <p:cNvCxnSpPr/>
            <p:nvPr/>
          </p:nvCxnSpPr>
          <p:spPr>
            <a:xfrm>
              <a:off x="4932040" y="836712"/>
              <a:ext cx="0" cy="576064"/>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4139952" y="908720"/>
              <a:ext cx="1368152" cy="430887"/>
            </a:xfrm>
            <a:prstGeom prst="rect">
              <a:avLst/>
            </a:prstGeom>
            <a:noFill/>
          </p:spPr>
          <p:txBody>
            <a:bodyPr wrap="square" rtlCol="0">
              <a:spAutoFit/>
            </a:bodyPr>
            <a:lstStyle/>
            <a:p>
              <a:r>
                <a:rPr lang="en-US" altLang="zh-CN" sz="1100" smtClean="0"/>
                <a:t>3</a:t>
              </a:r>
              <a:r>
                <a:rPr lang="zh-CN" altLang="en-US" sz="1100" smtClean="0"/>
                <a:t>、设置查询条件，执行即席查询</a:t>
              </a:r>
              <a:endParaRPr lang="zh-CN" altLang="en-US" sz="1100" dirty="0"/>
            </a:p>
          </p:txBody>
        </p:sp>
        <p:pic>
          <p:nvPicPr>
            <p:cNvPr id="1026" name="Picture 2" descr="C:\Program Files\Microsoft Office\MEDIA\CAGCAT10\j0292020.wmf"/>
            <p:cNvPicPr>
              <a:picLocks noChangeAspect="1" noChangeArrowheads="1"/>
            </p:cNvPicPr>
            <p:nvPr/>
          </p:nvPicPr>
          <p:blipFill>
            <a:blip r:embed="rId3" cstate="print"/>
            <a:srcRect/>
            <a:stretch>
              <a:fillRect/>
            </a:stretch>
          </p:blipFill>
          <p:spPr bwMode="auto">
            <a:xfrm>
              <a:off x="1403648" y="2780928"/>
              <a:ext cx="720080" cy="683373"/>
            </a:xfrm>
            <a:prstGeom prst="rect">
              <a:avLst/>
            </a:prstGeom>
            <a:noFill/>
          </p:spPr>
        </p:pic>
        <p:sp>
          <p:nvSpPr>
            <p:cNvPr id="29" name="TextBox 28"/>
            <p:cNvSpPr txBox="1"/>
            <p:nvPr/>
          </p:nvSpPr>
          <p:spPr>
            <a:xfrm>
              <a:off x="1187624" y="3356992"/>
              <a:ext cx="1152128" cy="246221"/>
            </a:xfrm>
            <a:prstGeom prst="rect">
              <a:avLst/>
            </a:prstGeom>
            <a:noFill/>
          </p:spPr>
          <p:txBody>
            <a:bodyPr wrap="square" rtlCol="0">
              <a:spAutoFit/>
            </a:bodyPr>
            <a:lstStyle/>
            <a:p>
              <a:pPr algn="ctr"/>
              <a:r>
                <a:rPr lang="en-US" altLang="zh-CN" sz="1000" smtClean="0"/>
                <a:t>BI</a:t>
              </a:r>
              <a:r>
                <a:rPr lang="zh-CN" altLang="en-US" sz="1000" smtClean="0"/>
                <a:t>元数据工程师</a:t>
              </a:r>
              <a:endParaRPr lang="zh-CN" altLang="en-US" sz="1000"/>
            </a:p>
          </p:txBody>
        </p:sp>
        <p:sp>
          <p:nvSpPr>
            <p:cNvPr id="28" name="矩形 27"/>
            <p:cNvSpPr/>
            <p:nvPr/>
          </p:nvSpPr>
          <p:spPr>
            <a:xfrm>
              <a:off x="3419872" y="2924944"/>
              <a:ext cx="1440160" cy="472184"/>
            </a:xfrm>
            <a:prstGeom prst="rect">
              <a:avLst/>
            </a:prstGeom>
            <a:solidFill>
              <a:schemeClr val="bg1">
                <a:lumMod val="85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zh-CN" altLang="en-US" sz="1200" smtClean="0">
                  <a:solidFill>
                    <a:schemeClr val="tx1"/>
                  </a:solidFill>
                </a:rPr>
                <a:t>元数据管理系统</a:t>
              </a:r>
              <a:endParaRPr lang="zh-CN" altLang="en-US" sz="1200" dirty="0" smtClean="0">
                <a:solidFill>
                  <a:schemeClr val="tx1"/>
                </a:solidFill>
              </a:endParaRPr>
            </a:p>
          </p:txBody>
        </p:sp>
        <p:cxnSp>
          <p:nvCxnSpPr>
            <p:cNvPr id="34" name="直接连接符 33"/>
            <p:cNvCxnSpPr/>
            <p:nvPr/>
          </p:nvCxnSpPr>
          <p:spPr>
            <a:xfrm>
              <a:off x="4211960" y="2060848"/>
              <a:ext cx="0" cy="864096"/>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10" idx="1"/>
              <a:endCxn id="28" idx="3"/>
            </p:cNvCxnSpPr>
            <p:nvPr/>
          </p:nvCxnSpPr>
          <p:spPr>
            <a:xfrm flipH="1">
              <a:off x="4860032" y="3161036"/>
              <a:ext cx="936104"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932040" y="2924944"/>
              <a:ext cx="792088" cy="553998"/>
            </a:xfrm>
            <a:prstGeom prst="rect">
              <a:avLst/>
            </a:prstGeom>
            <a:noFill/>
          </p:spPr>
          <p:txBody>
            <a:bodyPr wrap="square" rtlCol="0">
              <a:spAutoFit/>
            </a:bodyPr>
            <a:lstStyle/>
            <a:p>
              <a:pPr algn="ctr"/>
              <a:r>
                <a:rPr lang="zh-CN" altLang="en-US" sz="1000" smtClean="0"/>
                <a:t>元数据写入（未来接口）</a:t>
              </a:r>
              <a:endParaRPr lang="zh-CN" altLang="en-US" sz="1000"/>
            </a:p>
          </p:txBody>
        </p:sp>
        <p:cxnSp>
          <p:nvCxnSpPr>
            <p:cNvPr id="41" name="直接箭头连接符 40"/>
            <p:cNvCxnSpPr/>
            <p:nvPr/>
          </p:nvCxnSpPr>
          <p:spPr>
            <a:xfrm>
              <a:off x="2123728" y="3140968"/>
              <a:ext cx="1296144"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339752" y="2924944"/>
              <a:ext cx="936104" cy="430887"/>
            </a:xfrm>
            <a:prstGeom prst="rect">
              <a:avLst/>
            </a:prstGeom>
            <a:noFill/>
          </p:spPr>
          <p:txBody>
            <a:bodyPr wrap="square" rtlCol="0">
              <a:spAutoFit/>
            </a:bodyPr>
            <a:lstStyle/>
            <a:p>
              <a:pPr algn="ctr"/>
              <a:r>
                <a:rPr lang="en-US" altLang="zh-CN" sz="1100" smtClean="0"/>
                <a:t>1</a:t>
              </a:r>
              <a:r>
                <a:rPr lang="zh-CN" altLang="en-US" sz="1100" smtClean="0"/>
                <a:t>、元数据录入和维护</a:t>
              </a:r>
              <a:endParaRPr lang="zh-CN" altLang="en-US" sz="1100"/>
            </a:p>
          </p:txBody>
        </p:sp>
        <p:cxnSp>
          <p:nvCxnSpPr>
            <p:cNvPr id="47" name="直接箭头连接符 46"/>
            <p:cNvCxnSpPr/>
            <p:nvPr/>
          </p:nvCxnSpPr>
          <p:spPr>
            <a:xfrm>
              <a:off x="6084168" y="2132856"/>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右箭头 47"/>
            <p:cNvSpPr/>
            <p:nvPr/>
          </p:nvSpPr>
          <p:spPr>
            <a:xfrm rot="16200000">
              <a:off x="6156176" y="2492896"/>
              <a:ext cx="792088" cy="72008"/>
            </a:xfrm>
            <a:prstGeom prst="right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00" smtClean="0"/>
            </a:p>
          </p:txBody>
        </p:sp>
        <p:sp>
          <p:nvSpPr>
            <p:cNvPr id="49" name="TextBox 48"/>
            <p:cNvSpPr txBox="1"/>
            <p:nvPr/>
          </p:nvSpPr>
          <p:spPr>
            <a:xfrm>
              <a:off x="3635896" y="2564904"/>
              <a:ext cx="1080120" cy="246221"/>
            </a:xfrm>
            <a:prstGeom prst="rect">
              <a:avLst/>
            </a:prstGeom>
            <a:noFill/>
          </p:spPr>
          <p:txBody>
            <a:bodyPr wrap="square" rtlCol="0">
              <a:spAutoFit/>
            </a:bodyPr>
            <a:lstStyle/>
            <a:p>
              <a:pPr algn="ctr"/>
              <a:r>
                <a:rPr lang="en-US" altLang="zh-CN" sz="1000" smtClean="0"/>
                <a:t>2</a:t>
              </a:r>
              <a:r>
                <a:rPr lang="zh-CN" altLang="en-US" sz="1000" smtClean="0"/>
                <a:t>、读取元数据</a:t>
              </a:r>
              <a:endParaRPr lang="zh-CN" altLang="en-US" sz="1000"/>
            </a:p>
          </p:txBody>
        </p:sp>
        <p:sp>
          <p:nvSpPr>
            <p:cNvPr id="50" name="TextBox 49"/>
            <p:cNvSpPr txBox="1"/>
            <p:nvPr/>
          </p:nvSpPr>
          <p:spPr>
            <a:xfrm>
              <a:off x="5508104" y="2564904"/>
              <a:ext cx="936104" cy="246221"/>
            </a:xfrm>
            <a:prstGeom prst="rect">
              <a:avLst/>
            </a:prstGeom>
            <a:noFill/>
          </p:spPr>
          <p:txBody>
            <a:bodyPr wrap="square" rtlCol="0">
              <a:spAutoFit/>
            </a:bodyPr>
            <a:lstStyle/>
            <a:p>
              <a:pPr algn="ctr"/>
              <a:r>
                <a:rPr lang="en-US" altLang="zh-CN" sz="1000" smtClean="0"/>
                <a:t>4</a:t>
              </a:r>
              <a:r>
                <a:rPr lang="zh-CN" altLang="en-US" sz="1000" smtClean="0"/>
                <a:t>、执行查询</a:t>
              </a:r>
              <a:endParaRPr lang="zh-CN" altLang="en-US" sz="1000"/>
            </a:p>
          </p:txBody>
        </p:sp>
        <p:sp>
          <p:nvSpPr>
            <p:cNvPr id="51" name="TextBox 50"/>
            <p:cNvSpPr txBox="1"/>
            <p:nvPr/>
          </p:nvSpPr>
          <p:spPr>
            <a:xfrm>
              <a:off x="6516216" y="2564904"/>
              <a:ext cx="1080120" cy="400110"/>
            </a:xfrm>
            <a:prstGeom prst="rect">
              <a:avLst/>
            </a:prstGeom>
            <a:noFill/>
          </p:spPr>
          <p:txBody>
            <a:bodyPr wrap="square" rtlCol="0">
              <a:spAutoFit/>
            </a:bodyPr>
            <a:lstStyle/>
            <a:p>
              <a:pPr algn="ctr"/>
              <a:r>
                <a:rPr lang="en-US" altLang="zh-CN" sz="1000" smtClean="0"/>
                <a:t>5</a:t>
              </a:r>
              <a:r>
                <a:rPr lang="zh-CN" altLang="en-US" sz="1000" smtClean="0"/>
                <a:t>、返回结果集（视图数据）</a:t>
              </a:r>
              <a:endParaRPr lang="zh-CN" altLang="en-US" sz="1000"/>
            </a:p>
          </p:txBody>
        </p:sp>
        <p:sp>
          <p:nvSpPr>
            <p:cNvPr id="53" name="右箭头 52"/>
            <p:cNvSpPr/>
            <p:nvPr/>
          </p:nvSpPr>
          <p:spPr>
            <a:xfrm rot="16200000">
              <a:off x="5220072" y="1052736"/>
              <a:ext cx="504056" cy="72008"/>
            </a:xfrm>
            <a:prstGeom prst="right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00" smtClean="0"/>
            </a:p>
          </p:txBody>
        </p:sp>
        <p:sp>
          <p:nvSpPr>
            <p:cNvPr id="54" name="TextBox 53"/>
            <p:cNvSpPr txBox="1"/>
            <p:nvPr/>
          </p:nvSpPr>
          <p:spPr>
            <a:xfrm>
              <a:off x="5580112" y="908720"/>
              <a:ext cx="1080120" cy="400110"/>
            </a:xfrm>
            <a:prstGeom prst="rect">
              <a:avLst/>
            </a:prstGeom>
            <a:noFill/>
          </p:spPr>
          <p:txBody>
            <a:bodyPr wrap="square" rtlCol="0">
              <a:spAutoFit/>
            </a:bodyPr>
            <a:lstStyle/>
            <a:p>
              <a:pPr algn="ctr"/>
              <a:r>
                <a:rPr lang="en-US" altLang="zh-CN" sz="1000" smtClean="0"/>
                <a:t>6</a:t>
              </a:r>
              <a:r>
                <a:rPr lang="zh-CN" altLang="en-US" sz="1000" smtClean="0"/>
                <a:t>、返回结果集（视图数据）</a:t>
              </a:r>
              <a:endParaRPr lang="zh-CN" altLang="en-US" sz="1000"/>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Box 248"/>
          <p:cNvSpPr txBox="1"/>
          <p:nvPr/>
        </p:nvSpPr>
        <p:spPr>
          <a:xfrm>
            <a:off x="0" y="116632"/>
            <a:ext cx="3292889" cy="461665"/>
          </a:xfrm>
          <a:prstGeom prst="rect">
            <a:avLst/>
          </a:prstGeom>
          <a:noFill/>
        </p:spPr>
        <p:txBody>
          <a:bodyPr wrap="none" rtlCol="0">
            <a:spAutoFit/>
          </a:bodyPr>
          <a:lstStyle/>
          <a:p>
            <a:r>
              <a:rPr lang="en-US" altLang="zh-CN" sz="2400" b="1" smtClean="0">
                <a:solidFill>
                  <a:srgbClr val="C00000"/>
                </a:solidFill>
              </a:rPr>
              <a:t>BI </a:t>
            </a:r>
            <a:r>
              <a:rPr lang="zh-CN" altLang="en-US" sz="2400" b="1" smtClean="0">
                <a:solidFill>
                  <a:srgbClr val="C00000"/>
                </a:solidFill>
              </a:rPr>
              <a:t>其它工作现状及规划</a:t>
            </a:r>
            <a:endParaRPr lang="zh-CN" altLang="en-US" sz="2400" b="1" dirty="0">
              <a:solidFill>
                <a:srgbClr val="C00000"/>
              </a:solidFill>
            </a:endParaRPr>
          </a:p>
        </p:txBody>
      </p:sp>
      <p:sp>
        <p:nvSpPr>
          <p:cNvPr id="157" name="Rectangle 10"/>
          <p:cNvSpPr>
            <a:spLocks noChangeArrowheads="1"/>
          </p:cNvSpPr>
          <p:nvPr/>
        </p:nvSpPr>
        <p:spPr bwMode="auto">
          <a:xfrm>
            <a:off x="395536" y="764704"/>
            <a:ext cx="8496944" cy="4176464"/>
          </a:xfrm>
          <a:prstGeom prst="rect">
            <a:avLst/>
          </a:prstGeom>
          <a:noFill/>
          <a:ln w="28575">
            <a:noFill/>
            <a:miter lim="800000"/>
            <a:headEnd/>
            <a:tailEnd/>
          </a:ln>
        </p:spPr>
        <p:txBody>
          <a:bodyPr lIns="80132" tIns="40067" rIns="80132" bIns="40067"/>
          <a:lstStyle/>
          <a:p>
            <a:pPr marL="252413" indent="-252413" defTabSz="671513" eaLnBrk="0" hangingPunct="0">
              <a:lnSpc>
                <a:spcPct val="140000"/>
              </a:lnSpc>
              <a:buFont typeface="Wingdings" pitchFamily="2" charset="2"/>
              <a:buChar char="l"/>
            </a:pPr>
            <a:r>
              <a:rPr lang="zh-CN" altLang="en-US" sz="1600" b="1" smtClean="0">
                <a:latin typeface="+mn-ea"/>
              </a:rPr>
              <a:t>现状</a:t>
            </a:r>
            <a:endParaRPr lang="en-US" altLang="zh-CN" sz="1600" b="1" smtClean="0">
              <a:latin typeface="+mn-ea"/>
            </a:endParaRPr>
          </a:p>
          <a:p>
            <a:pPr marL="709613" lvl="1" indent="-252413" defTabSz="671513" eaLnBrk="0" hangingPunct="0">
              <a:lnSpc>
                <a:spcPct val="140000"/>
              </a:lnSpc>
              <a:buFont typeface="Wingdings" pitchFamily="2" charset="2"/>
              <a:buChar char="Ø"/>
            </a:pPr>
            <a:r>
              <a:rPr lang="zh-CN" altLang="en-US" sz="1600" smtClean="0">
                <a:latin typeface="+mn-ea"/>
              </a:rPr>
              <a:t>无元数据管理系统</a:t>
            </a:r>
            <a:endParaRPr lang="en-US" altLang="zh-CN" sz="1600" smtClean="0">
              <a:latin typeface="+mn-ea"/>
            </a:endParaRPr>
          </a:p>
          <a:p>
            <a:pPr marL="709613" lvl="1" indent="-252413" defTabSz="671513" eaLnBrk="0" hangingPunct="0">
              <a:lnSpc>
                <a:spcPct val="140000"/>
              </a:lnSpc>
              <a:buFont typeface="Wingdings" pitchFamily="2" charset="2"/>
              <a:buChar char="Ø"/>
            </a:pPr>
            <a:r>
              <a:rPr lang="en-US" altLang="zh-CN" sz="1600" smtClean="0">
                <a:latin typeface="+mn-ea"/>
              </a:rPr>
              <a:t>ETL</a:t>
            </a:r>
            <a:r>
              <a:rPr lang="zh-CN" altLang="en-US" sz="1600" smtClean="0">
                <a:latin typeface="+mn-ea"/>
              </a:rPr>
              <a:t>目前缺乏统一加载工具</a:t>
            </a:r>
            <a:endParaRPr lang="en-US" altLang="zh-CN" sz="1600" smtClean="0">
              <a:latin typeface="+mn-ea"/>
            </a:endParaRPr>
          </a:p>
          <a:p>
            <a:pPr marL="709613" lvl="1" indent="-252413" defTabSz="671513" eaLnBrk="0" hangingPunct="0">
              <a:lnSpc>
                <a:spcPct val="140000"/>
              </a:lnSpc>
              <a:buFont typeface="Wingdings" pitchFamily="2" charset="2"/>
              <a:buChar char="Ø"/>
            </a:pPr>
            <a:r>
              <a:rPr lang="en-US" altLang="zh-CN" sz="1600" smtClean="0">
                <a:latin typeface="+mn-ea"/>
              </a:rPr>
              <a:t>BI</a:t>
            </a:r>
            <a:r>
              <a:rPr lang="zh-CN" altLang="en-US" sz="1600" smtClean="0">
                <a:latin typeface="+mn-ea"/>
              </a:rPr>
              <a:t>开销户系统待完善</a:t>
            </a:r>
            <a:endParaRPr lang="en-US" altLang="zh-CN" sz="1600" smtClean="0">
              <a:latin typeface="+mn-ea"/>
            </a:endParaRPr>
          </a:p>
          <a:p>
            <a:pPr marL="709613" lvl="1" indent="-252413" defTabSz="671513" eaLnBrk="0" hangingPunct="0">
              <a:lnSpc>
                <a:spcPct val="140000"/>
              </a:lnSpc>
              <a:buFont typeface="Wingdings" pitchFamily="2" charset="2"/>
              <a:buChar char="Ø"/>
            </a:pPr>
            <a:r>
              <a:rPr lang="zh-CN" altLang="en-US" sz="1600" smtClean="0">
                <a:latin typeface="+mn-ea"/>
              </a:rPr>
              <a:t>平台计算和存储效率待进一步提升</a:t>
            </a:r>
            <a:endParaRPr lang="en-US" altLang="zh-CN" sz="1600" smtClean="0">
              <a:latin typeface="+mn-ea"/>
            </a:endParaRPr>
          </a:p>
          <a:p>
            <a:pPr marL="709613" lvl="1" indent="-252413" defTabSz="671513" eaLnBrk="0" hangingPunct="0">
              <a:lnSpc>
                <a:spcPct val="140000"/>
              </a:lnSpc>
              <a:buFont typeface="Wingdings" pitchFamily="2" charset="2"/>
              <a:buChar char="Ø"/>
            </a:pPr>
            <a:r>
              <a:rPr lang="zh-CN" altLang="en-US" sz="1600" smtClean="0">
                <a:latin typeface="+mn-ea"/>
              </a:rPr>
              <a:t>平台从企业云迁出 或 将目前的弹性云环境迁移到云托管环境</a:t>
            </a:r>
            <a:endParaRPr lang="en-US" altLang="zh-CN" sz="1600" smtClean="0">
              <a:latin typeface="+mn-ea"/>
            </a:endParaRPr>
          </a:p>
          <a:p>
            <a:pPr marL="252413" indent="-252413" defTabSz="671513" eaLnBrk="0" hangingPunct="0">
              <a:lnSpc>
                <a:spcPct val="140000"/>
              </a:lnSpc>
              <a:buFont typeface="Wingdings" pitchFamily="2" charset="2"/>
              <a:buChar char="l"/>
            </a:pPr>
            <a:r>
              <a:rPr lang="zh-CN" altLang="en-US" sz="1600" b="1" smtClean="0">
                <a:latin typeface="+mn-ea"/>
              </a:rPr>
              <a:t>规划 </a:t>
            </a:r>
            <a:endParaRPr lang="en-US" altLang="zh-CN" sz="1600" b="1" dirty="0" smtClean="0">
              <a:latin typeface="+mn-ea"/>
            </a:endParaRPr>
          </a:p>
          <a:p>
            <a:pPr marL="709613" lvl="1" indent="-252413" defTabSz="671513" eaLnBrk="0" hangingPunct="0">
              <a:lnSpc>
                <a:spcPct val="140000"/>
              </a:lnSpc>
              <a:buFont typeface="Wingdings" pitchFamily="2" charset="2"/>
              <a:buChar char="Ø"/>
            </a:pPr>
            <a:r>
              <a:rPr lang="en-US" altLang="zh-CN" sz="1600" smtClean="0">
                <a:latin typeface="+mn-ea"/>
              </a:rPr>
              <a:t>BI</a:t>
            </a:r>
            <a:r>
              <a:rPr lang="zh-CN" altLang="en-US" sz="1600" smtClean="0">
                <a:latin typeface="+mn-ea"/>
              </a:rPr>
              <a:t>平台迁移完成，确保明天</a:t>
            </a:r>
            <a:r>
              <a:rPr lang="en-US" altLang="zh-CN" sz="1600" smtClean="0">
                <a:latin typeface="+mn-ea"/>
              </a:rPr>
              <a:t>BI</a:t>
            </a:r>
            <a:r>
              <a:rPr lang="zh-CN" altLang="en-US" sz="1600" smtClean="0">
                <a:latin typeface="+mn-ea"/>
              </a:rPr>
              <a:t>资源消耗控制在预算范围内</a:t>
            </a:r>
            <a:endParaRPr lang="en-US" altLang="zh-CN" sz="1600" smtClean="0">
              <a:latin typeface="+mn-ea"/>
            </a:endParaRPr>
          </a:p>
          <a:p>
            <a:pPr marL="709613" lvl="1" indent="-252413" defTabSz="671513" eaLnBrk="0" hangingPunct="0">
              <a:lnSpc>
                <a:spcPct val="140000"/>
              </a:lnSpc>
              <a:buFont typeface="Wingdings" pitchFamily="2" charset="2"/>
              <a:buChar char="Ø"/>
            </a:pPr>
            <a:r>
              <a:rPr lang="zh-CN" altLang="en-US" sz="1600" smtClean="0">
                <a:latin typeface="+mn-ea"/>
              </a:rPr>
              <a:t>开发元数据管理系统，提供元素据初级管理功能</a:t>
            </a:r>
            <a:endParaRPr lang="en-US" altLang="zh-CN" sz="1600" smtClean="0">
              <a:latin typeface="+mn-ea"/>
            </a:endParaRPr>
          </a:p>
          <a:p>
            <a:pPr marL="709613" lvl="1" indent="-252413" defTabSz="671513" eaLnBrk="0" hangingPunct="0">
              <a:lnSpc>
                <a:spcPct val="140000"/>
              </a:lnSpc>
              <a:buFont typeface="Wingdings" pitchFamily="2" charset="2"/>
              <a:buChar char="Ø"/>
            </a:pPr>
            <a:r>
              <a:rPr lang="zh-CN" altLang="en-US" sz="1600" smtClean="0">
                <a:latin typeface="+mn-ea"/>
              </a:rPr>
              <a:t>提供统一的数据加载工具，支持完整的</a:t>
            </a:r>
            <a:r>
              <a:rPr lang="en-US" altLang="zh-CN" sz="1600" smtClean="0">
                <a:latin typeface="+mn-ea"/>
              </a:rPr>
              <a:t>ETL</a:t>
            </a:r>
          </a:p>
          <a:p>
            <a:pPr marL="709613" lvl="1" indent="-252413" defTabSz="671513" eaLnBrk="0" hangingPunct="0">
              <a:lnSpc>
                <a:spcPct val="140000"/>
              </a:lnSpc>
              <a:buFont typeface="Wingdings" pitchFamily="2" charset="2"/>
              <a:buChar char="Ø"/>
            </a:pPr>
            <a:r>
              <a:rPr lang="zh-CN" altLang="en-US" sz="1600" smtClean="0">
                <a:latin typeface="+mn-ea"/>
              </a:rPr>
              <a:t>完善</a:t>
            </a:r>
            <a:r>
              <a:rPr lang="en-US" altLang="zh-CN" sz="1600" smtClean="0">
                <a:latin typeface="+mn-ea"/>
              </a:rPr>
              <a:t>BI</a:t>
            </a:r>
            <a:r>
              <a:rPr lang="zh-CN" altLang="en-US" sz="1600" smtClean="0">
                <a:latin typeface="+mn-ea"/>
              </a:rPr>
              <a:t>开销户系统，提升</a:t>
            </a:r>
            <a:r>
              <a:rPr lang="en-US" altLang="zh-CN" sz="1600" smtClean="0">
                <a:latin typeface="+mn-ea"/>
              </a:rPr>
              <a:t>BI</a:t>
            </a:r>
            <a:r>
              <a:rPr lang="zh-CN" altLang="en-US" sz="1600" smtClean="0">
                <a:latin typeface="+mn-ea"/>
              </a:rPr>
              <a:t>内部效率</a:t>
            </a:r>
            <a:endParaRPr lang="en-US" altLang="zh-CN" sz="1600" smtClean="0">
              <a:latin typeface="+mn-ea"/>
            </a:endParaRPr>
          </a:p>
          <a:p>
            <a:pPr marL="709613" lvl="1" indent="-252413" defTabSz="671513" eaLnBrk="0" hangingPunct="0">
              <a:lnSpc>
                <a:spcPct val="140000"/>
              </a:lnSpc>
              <a:buFont typeface="Wingdings" pitchFamily="2" charset="2"/>
              <a:buChar char="Ø"/>
            </a:pPr>
            <a:r>
              <a:rPr lang="en-US" altLang="zh-CN" sz="1600" smtClean="0">
                <a:latin typeface="+mn-ea"/>
              </a:rPr>
              <a:t>BI</a:t>
            </a:r>
            <a:r>
              <a:rPr lang="zh-CN" altLang="en-US" sz="1600" smtClean="0">
                <a:latin typeface="+mn-ea"/>
              </a:rPr>
              <a:t>内部的稳定、安全维护及日常运维。</a:t>
            </a:r>
            <a:endParaRPr lang="en-US" altLang="zh-CN" sz="1600" smtClean="0">
              <a:latin typeface="+mn-ea"/>
            </a:endParaRPr>
          </a:p>
          <a:p>
            <a:pPr marL="709613" lvl="1" indent="-252413" defTabSz="671513" eaLnBrk="0" hangingPunct="0">
              <a:lnSpc>
                <a:spcPct val="140000"/>
              </a:lnSpc>
              <a:buFont typeface="Wingdings" pitchFamily="2" charset="2"/>
              <a:buChar char="l"/>
            </a:pPr>
            <a:endParaRPr lang="en-US" altLang="zh-CN" sz="1200" b="1" smtClean="0"/>
          </a:p>
          <a:p>
            <a:pPr marL="252413" indent="-252413" defTabSz="671513" eaLnBrk="0" hangingPunct="0">
              <a:lnSpc>
                <a:spcPct val="140000"/>
              </a:lnSpc>
              <a:buFont typeface="Wingdings" pitchFamily="2" charset="2"/>
              <a:buChar char="l"/>
            </a:pPr>
            <a:endParaRPr lang="en-US" altLang="zh-CN" sz="1100" b="1" dirty="0" smtClean="0">
              <a:solidFill>
                <a:schemeClr val="bg2"/>
              </a:solidFill>
            </a:endParaRPr>
          </a:p>
          <a:p>
            <a:pPr marL="252413" indent="-252413" defTabSz="671513" eaLnBrk="0" hangingPunct="0">
              <a:lnSpc>
                <a:spcPct val="140000"/>
              </a:lnSpc>
              <a:buFont typeface="Wingdings" pitchFamily="2" charset="2"/>
              <a:buChar char="l"/>
            </a:pPr>
            <a:endParaRPr lang="en-US" altLang="zh-CN" sz="1600" b="1" dirty="0" smtClean="0">
              <a:solidFill>
                <a:schemeClr val="bg2"/>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3"/>
          <p:cNvSpPr>
            <a:spLocks noGrp="1" noChangeArrowheads="1"/>
          </p:cNvSpPr>
          <p:nvPr>
            <p:ph type="title"/>
          </p:nvPr>
        </p:nvSpPr>
        <p:spPr>
          <a:xfrm>
            <a:off x="539750" y="80963"/>
            <a:ext cx="7929563" cy="869950"/>
          </a:xfrm>
        </p:spPr>
        <p:txBody>
          <a:bodyPr/>
          <a:lstStyle/>
          <a:p>
            <a:pPr eaLnBrk="1" hangingPunct="1"/>
            <a:r>
              <a:rPr lang="zh-CN" altLang="en-US" b="1" smtClean="0"/>
              <a:t>目录</a:t>
            </a:r>
          </a:p>
        </p:txBody>
      </p:sp>
      <p:sp>
        <p:nvSpPr>
          <p:cNvPr id="46083" name="Rectangle 24"/>
          <p:cNvSpPr>
            <a:spLocks noGrp="1" noChangeArrowheads="1"/>
          </p:cNvSpPr>
          <p:nvPr>
            <p:ph idx="1"/>
          </p:nvPr>
        </p:nvSpPr>
        <p:spPr>
          <a:xfrm>
            <a:off x="683568" y="1484784"/>
            <a:ext cx="7929562" cy="4194175"/>
          </a:xfrm>
        </p:spPr>
        <p:txBody>
          <a:bodyPr/>
          <a:lstStyle/>
          <a:p>
            <a:pPr eaLnBrk="1" hangingPunct="1"/>
            <a:r>
              <a:rPr lang="en-US" altLang="zh-CN" smtClean="0"/>
              <a:t>BI </a:t>
            </a:r>
            <a:r>
              <a:rPr lang="zh-CN" altLang="en-US" smtClean="0"/>
              <a:t>架构介绍</a:t>
            </a:r>
            <a:endParaRPr lang="en-US" altLang="zh-CN" dirty="0" smtClean="0"/>
          </a:p>
          <a:p>
            <a:pPr eaLnBrk="1" hangingPunct="1"/>
            <a:r>
              <a:rPr lang="en-US" altLang="zh-CN" smtClean="0"/>
              <a:t>BI</a:t>
            </a:r>
            <a:r>
              <a:rPr lang="zh-CN" altLang="en-US" smtClean="0"/>
              <a:t>主要产品规划及进展</a:t>
            </a:r>
            <a:endParaRPr lang="en-US" altLang="zh-CN" smtClean="0"/>
          </a:p>
          <a:p>
            <a:pPr eaLnBrk="1" hangingPunct="1"/>
            <a:r>
              <a:rPr lang="zh-CN" altLang="en-US" smtClean="0">
                <a:solidFill>
                  <a:srgbClr val="FF0000"/>
                </a:solidFill>
              </a:rPr>
              <a:t>即席查询系统关键技术及实现</a:t>
            </a:r>
            <a:r>
              <a:rPr lang="en-US" altLang="zh-CN" smtClean="0">
                <a:solidFill>
                  <a:srgbClr val="FF0000"/>
                </a:solidFill>
              </a:rPr>
              <a:t> </a:t>
            </a:r>
            <a:endParaRPr lang="en-US" altLang="zh-CN" dirty="0" smtClean="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extBox 249"/>
          <p:cNvSpPr txBox="1"/>
          <p:nvPr/>
        </p:nvSpPr>
        <p:spPr>
          <a:xfrm>
            <a:off x="0" y="0"/>
            <a:ext cx="2941831" cy="461665"/>
          </a:xfrm>
          <a:prstGeom prst="rect">
            <a:avLst/>
          </a:prstGeom>
          <a:noFill/>
        </p:spPr>
        <p:txBody>
          <a:bodyPr wrap="none" rtlCol="0">
            <a:spAutoFit/>
          </a:bodyPr>
          <a:lstStyle/>
          <a:p>
            <a:r>
              <a:rPr lang="zh-CN" altLang="en-US" sz="2400" b="1" smtClean="0">
                <a:solidFill>
                  <a:srgbClr val="C00000"/>
                </a:solidFill>
              </a:rPr>
              <a:t>即席查询系统</a:t>
            </a:r>
            <a:r>
              <a:rPr lang="en-US" altLang="zh-CN" sz="2400" b="1" smtClean="0">
                <a:solidFill>
                  <a:srgbClr val="C00000"/>
                </a:solidFill>
              </a:rPr>
              <a:t>UI</a:t>
            </a:r>
            <a:r>
              <a:rPr lang="zh-CN" altLang="en-US" sz="2400" b="1" smtClean="0">
                <a:solidFill>
                  <a:srgbClr val="C00000"/>
                </a:solidFill>
              </a:rPr>
              <a:t>示意</a:t>
            </a:r>
            <a:endParaRPr lang="zh-CN" altLang="en-US" sz="2400" b="1">
              <a:solidFill>
                <a:srgbClr val="C00000"/>
              </a:solidFill>
            </a:endParaRPr>
          </a:p>
        </p:txBody>
      </p:sp>
      <p:pic>
        <p:nvPicPr>
          <p:cNvPr id="1026" name="Picture 2"/>
          <p:cNvPicPr>
            <a:picLocks noChangeAspect="1" noChangeArrowheads="1"/>
          </p:cNvPicPr>
          <p:nvPr/>
        </p:nvPicPr>
        <p:blipFill>
          <a:blip r:embed="rId2" cstate="print"/>
          <a:srcRect/>
          <a:stretch>
            <a:fillRect/>
          </a:stretch>
        </p:blipFill>
        <p:spPr bwMode="auto">
          <a:xfrm>
            <a:off x="107504" y="504056"/>
            <a:ext cx="8712968" cy="63539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srcRect/>
          <a:stretch>
            <a:fillRect/>
          </a:stretch>
        </p:blipFill>
        <p:spPr bwMode="auto">
          <a:xfrm>
            <a:off x="1259632" y="2924944"/>
            <a:ext cx="7776864" cy="361950"/>
          </a:xfrm>
          <a:prstGeom prst="rect">
            <a:avLst/>
          </a:prstGeom>
          <a:noFill/>
          <a:ln w="9525">
            <a:noFill/>
            <a:miter lim="800000"/>
            <a:headEnd/>
            <a:tailEnd/>
          </a:ln>
        </p:spPr>
      </p:pic>
      <p:sp>
        <p:nvSpPr>
          <p:cNvPr id="250" name="TextBox 249"/>
          <p:cNvSpPr txBox="1"/>
          <p:nvPr/>
        </p:nvSpPr>
        <p:spPr>
          <a:xfrm>
            <a:off x="0" y="0"/>
            <a:ext cx="9017212" cy="461665"/>
          </a:xfrm>
          <a:prstGeom prst="rect">
            <a:avLst/>
          </a:prstGeom>
          <a:noFill/>
        </p:spPr>
        <p:txBody>
          <a:bodyPr wrap="none" rtlCol="0">
            <a:spAutoFit/>
          </a:bodyPr>
          <a:lstStyle/>
          <a:p>
            <a:r>
              <a:rPr lang="zh-CN" altLang="en-US" sz="2400" b="1" smtClean="0">
                <a:solidFill>
                  <a:srgbClr val="C00000"/>
                </a:solidFill>
              </a:rPr>
              <a:t>与即席查询对应的用户</a:t>
            </a:r>
            <a:r>
              <a:rPr lang="en-US" altLang="zh-CN" sz="2400" b="1" smtClean="0">
                <a:solidFill>
                  <a:srgbClr val="C00000"/>
                </a:solidFill>
              </a:rPr>
              <a:t>360</a:t>
            </a:r>
            <a:r>
              <a:rPr lang="zh-CN" altLang="en-US" sz="2400" b="1" smtClean="0">
                <a:solidFill>
                  <a:srgbClr val="C00000"/>
                </a:solidFill>
              </a:rPr>
              <a:t>模型  </a:t>
            </a:r>
            <a:r>
              <a:rPr lang="en-US" altLang="zh-CN" sz="2400" b="1" smtClean="0">
                <a:solidFill>
                  <a:srgbClr val="C00000"/>
                </a:solidFill>
              </a:rPr>
              <a:t>-  </a:t>
            </a:r>
            <a:r>
              <a:rPr lang="zh-CN" altLang="en-US" sz="2400" b="1" smtClean="0">
                <a:solidFill>
                  <a:srgbClr val="C00000"/>
                </a:solidFill>
              </a:rPr>
              <a:t>核心数据模型 </a:t>
            </a:r>
            <a:r>
              <a:rPr lang="en-US" altLang="zh-CN" sz="2400" b="1" smtClean="0">
                <a:solidFill>
                  <a:srgbClr val="C00000"/>
                </a:solidFill>
              </a:rPr>
              <a:t>(Hbase </a:t>
            </a:r>
            <a:r>
              <a:rPr lang="zh-CN" altLang="en-US" sz="2400" b="1" smtClean="0">
                <a:solidFill>
                  <a:srgbClr val="C00000"/>
                </a:solidFill>
              </a:rPr>
              <a:t>实现示例</a:t>
            </a:r>
            <a:r>
              <a:rPr lang="en-US" altLang="zh-CN" sz="2400" b="1" smtClean="0">
                <a:solidFill>
                  <a:srgbClr val="C00000"/>
                </a:solidFill>
              </a:rPr>
              <a:t>) </a:t>
            </a:r>
            <a:endParaRPr lang="zh-CN" altLang="en-US" sz="2400" b="1">
              <a:solidFill>
                <a:srgbClr val="C00000"/>
              </a:solidFill>
            </a:endParaRPr>
          </a:p>
        </p:txBody>
      </p:sp>
      <p:sp>
        <p:nvSpPr>
          <p:cNvPr id="9" name="矩形 8"/>
          <p:cNvSpPr/>
          <p:nvPr/>
        </p:nvSpPr>
        <p:spPr>
          <a:xfrm>
            <a:off x="2267744" y="1852439"/>
            <a:ext cx="936104" cy="352425"/>
          </a:xfrm>
          <a:prstGeom prst="rect">
            <a:avLst/>
          </a:prstGeom>
          <a:solidFill>
            <a:schemeClr val="accent3">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时间段</a:t>
            </a:r>
            <a:r>
              <a:rPr lang="en-US" altLang="zh-CN" sz="1000" smtClean="0"/>
              <a:t>1</a:t>
            </a:r>
            <a:r>
              <a:rPr lang="zh-CN" altLang="en-US" sz="1000" smtClean="0"/>
              <a:t>记录</a:t>
            </a:r>
          </a:p>
        </p:txBody>
      </p:sp>
      <p:sp>
        <p:nvSpPr>
          <p:cNvPr id="10" name="矩形 9"/>
          <p:cNvSpPr/>
          <p:nvPr/>
        </p:nvSpPr>
        <p:spPr>
          <a:xfrm>
            <a:off x="3923928" y="1844824"/>
            <a:ext cx="936104" cy="360040"/>
          </a:xfrm>
          <a:prstGeom prst="rect">
            <a:avLst/>
          </a:prstGeom>
          <a:solidFill>
            <a:schemeClr val="accent3">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时间段</a:t>
            </a:r>
            <a:r>
              <a:rPr lang="en-US" altLang="zh-CN" sz="1000" smtClean="0"/>
              <a:t>2</a:t>
            </a:r>
            <a:r>
              <a:rPr lang="zh-CN" altLang="en-US" sz="1000" smtClean="0"/>
              <a:t>记录</a:t>
            </a:r>
          </a:p>
        </p:txBody>
      </p:sp>
      <p:sp>
        <p:nvSpPr>
          <p:cNvPr id="11" name="矩形 10"/>
          <p:cNvSpPr/>
          <p:nvPr/>
        </p:nvSpPr>
        <p:spPr>
          <a:xfrm>
            <a:off x="6084168" y="1852439"/>
            <a:ext cx="864096" cy="424433"/>
          </a:xfrm>
          <a:prstGeom prst="rect">
            <a:avLst/>
          </a:prstGeom>
          <a:solidFill>
            <a:schemeClr val="accent3">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00" smtClean="0"/>
          </a:p>
        </p:txBody>
      </p:sp>
      <p:sp>
        <p:nvSpPr>
          <p:cNvPr id="12" name="TextBox 11"/>
          <p:cNvSpPr txBox="1"/>
          <p:nvPr/>
        </p:nvSpPr>
        <p:spPr>
          <a:xfrm>
            <a:off x="0" y="1844824"/>
            <a:ext cx="1675459" cy="338554"/>
          </a:xfrm>
          <a:prstGeom prst="rect">
            <a:avLst/>
          </a:prstGeom>
          <a:noFill/>
        </p:spPr>
        <p:txBody>
          <a:bodyPr wrap="none" rtlCol="0">
            <a:spAutoFit/>
          </a:bodyPr>
          <a:lstStyle/>
          <a:p>
            <a:r>
              <a:rPr lang="zh-CN" altLang="en-US" sz="1600" b="1" smtClean="0"/>
              <a:t>按时间水平分区</a:t>
            </a:r>
            <a:r>
              <a:rPr lang="en-US" altLang="zh-CN" sz="1600" b="1" smtClean="0"/>
              <a:t>:</a:t>
            </a:r>
            <a:endParaRPr lang="zh-CN" altLang="en-US" sz="1600" b="1"/>
          </a:p>
        </p:txBody>
      </p:sp>
      <p:sp>
        <p:nvSpPr>
          <p:cNvPr id="13" name="TextBox 12"/>
          <p:cNvSpPr txBox="1"/>
          <p:nvPr/>
        </p:nvSpPr>
        <p:spPr>
          <a:xfrm>
            <a:off x="5076056" y="1916832"/>
            <a:ext cx="622286" cy="369332"/>
          </a:xfrm>
          <a:prstGeom prst="rect">
            <a:avLst/>
          </a:prstGeom>
          <a:noFill/>
        </p:spPr>
        <p:txBody>
          <a:bodyPr wrap="none" rtlCol="0">
            <a:spAutoFit/>
          </a:bodyPr>
          <a:lstStyle/>
          <a:p>
            <a:r>
              <a:rPr lang="en-US" altLang="zh-CN" smtClean="0"/>
              <a:t>…  …</a:t>
            </a:r>
            <a:endParaRPr lang="zh-CN" altLang="en-US"/>
          </a:p>
        </p:txBody>
      </p:sp>
      <p:cxnSp>
        <p:nvCxnSpPr>
          <p:cNvPr id="21" name="直接连接符 20"/>
          <p:cNvCxnSpPr/>
          <p:nvPr/>
        </p:nvCxnSpPr>
        <p:spPr>
          <a:xfrm flipH="1">
            <a:off x="72008" y="3284984"/>
            <a:ext cx="2987824" cy="504056"/>
          </a:xfrm>
          <a:prstGeom prst="line">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1027" idx="3"/>
          </p:cNvCxnSpPr>
          <p:nvPr/>
        </p:nvCxnSpPr>
        <p:spPr>
          <a:xfrm flipH="1">
            <a:off x="3117947" y="3284984"/>
            <a:ext cx="517949" cy="612068"/>
          </a:xfrm>
          <a:prstGeom prst="line">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323528" y="3284984"/>
            <a:ext cx="4536504" cy="2016224"/>
          </a:xfrm>
          <a:prstGeom prst="line">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5436096" y="3284984"/>
            <a:ext cx="3240360" cy="2016224"/>
          </a:xfrm>
          <a:prstGeom prst="line">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1403648" y="2204864"/>
            <a:ext cx="864096" cy="720080"/>
          </a:xfrm>
          <a:prstGeom prst="line">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203848" y="2204864"/>
            <a:ext cx="5832648" cy="727695"/>
          </a:xfrm>
          <a:prstGeom prst="line">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2987824" y="620688"/>
            <a:ext cx="936104" cy="504056"/>
          </a:xfrm>
          <a:prstGeom prst="rect">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用户表</a:t>
            </a:r>
          </a:p>
        </p:txBody>
      </p:sp>
      <p:sp>
        <p:nvSpPr>
          <p:cNvPr id="41" name="TextBox 40"/>
          <p:cNvSpPr txBox="1"/>
          <p:nvPr/>
        </p:nvSpPr>
        <p:spPr>
          <a:xfrm>
            <a:off x="755576" y="692696"/>
            <a:ext cx="950901" cy="307777"/>
          </a:xfrm>
          <a:prstGeom prst="rect">
            <a:avLst/>
          </a:prstGeom>
          <a:noFill/>
        </p:spPr>
        <p:txBody>
          <a:bodyPr wrap="none" rtlCol="0">
            <a:spAutoFit/>
          </a:bodyPr>
          <a:lstStyle/>
          <a:p>
            <a:r>
              <a:rPr lang="zh-CN" altLang="en-US" sz="1400" b="1" smtClean="0"/>
              <a:t>用户宽表</a:t>
            </a:r>
            <a:r>
              <a:rPr lang="en-US" altLang="zh-CN" sz="1400" b="1" smtClean="0"/>
              <a:t>:</a:t>
            </a:r>
            <a:endParaRPr lang="zh-CN" altLang="en-US" sz="1400" b="1"/>
          </a:p>
        </p:txBody>
      </p:sp>
      <p:cxnSp>
        <p:nvCxnSpPr>
          <p:cNvPr id="46" name="直接连接符 45"/>
          <p:cNvCxnSpPr/>
          <p:nvPr/>
        </p:nvCxnSpPr>
        <p:spPr>
          <a:xfrm flipH="1">
            <a:off x="2267744" y="1124744"/>
            <a:ext cx="720080" cy="720080"/>
          </a:xfrm>
          <a:prstGeom prst="line">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923928" y="1124744"/>
            <a:ext cx="3024336" cy="720080"/>
          </a:xfrm>
          <a:prstGeom prst="line">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61" name="直接连接符 60"/>
          <p:cNvCxnSpPr>
            <a:endCxn id="3075" idx="1"/>
          </p:cNvCxnSpPr>
          <p:nvPr/>
        </p:nvCxnSpPr>
        <p:spPr>
          <a:xfrm flipH="1">
            <a:off x="7180832" y="3212976"/>
            <a:ext cx="1207592" cy="1152128"/>
          </a:xfrm>
          <a:prstGeom prst="line">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71" name="直接连接符 70"/>
          <p:cNvCxnSpPr>
            <a:endCxn id="3075" idx="3"/>
          </p:cNvCxnSpPr>
          <p:nvPr/>
        </p:nvCxnSpPr>
        <p:spPr>
          <a:xfrm>
            <a:off x="9017544" y="3212976"/>
            <a:ext cx="126456" cy="1152128"/>
          </a:xfrm>
          <a:prstGeom prst="line">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179512" y="2924944"/>
            <a:ext cx="1043608" cy="307777"/>
          </a:xfrm>
          <a:prstGeom prst="rect">
            <a:avLst/>
          </a:prstGeom>
          <a:noFill/>
        </p:spPr>
        <p:txBody>
          <a:bodyPr wrap="square" rtlCol="0">
            <a:spAutoFit/>
          </a:bodyPr>
          <a:lstStyle/>
          <a:p>
            <a:r>
              <a:rPr lang="zh-CN" altLang="en-US" sz="1400" b="1" smtClean="0"/>
              <a:t>一条记录</a:t>
            </a:r>
            <a:r>
              <a:rPr lang="en-US" altLang="zh-CN" sz="1400" b="1" smtClean="0"/>
              <a:t>:</a:t>
            </a:r>
            <a:endParaRPr lang="zh-CN" altLang="en-US" sz="1400" b="1"/>
          </a:p>
        </p:txBody>
      </p:sp>
      <p:pic>
        <p:nvPicPr>
          <p:cNvPr id="3075" name="Picture 3"/>
          <p:cNvPicPr>
            <a:picLocks noChangeAspect="1" noChangeArrowheads="1"/>
          </p:cNvPicPr>
          <p:nvPr/>
        </p:nvPicPr>
        <p:blipFill>
          <a:blip r:embed="rId3" cstate="print"/>
          <a:srcRect/>
          <a:stretch>
            <a:fillRect/>
          </a:stretch>
        </p:blipFill>
        <p:spPr bwMode="auto">
          <a:xfrm>
            <a:off x="7180832" y="4293096"/>
            <a:ext cx="1963168" cy="144016"/>
          </a:xfrm>
          <a:prstGeom prst="rect">
            <a:avLst/>
          </a:prstGeom>
          <a:noFill/>
          <a:ln w="9525">
            <a:noFill/>
            <a:miter lim="800000"/>
            <a:headEnd/>
            <a:tailEnd/>
          </a:ln>
        </p:spPr>
      </p:pic>
      <p:pic>
        <p:nvPicPr>
          <p:cNvPr id="2" name="Picture 2"/>
          <p:cNvPicPr>
            <a:picLocks noChangeAspect="1" noChangeArrowheads="1"/>
          </p:cNvPicPr>
          <p:nvPr/>
        </p:nvPicPr>
        <p:blipFill>
          <a:blip r:embed="rId4" cstate="print"/>
          <a:srcRect/>
          <a:stretch>
            <a:fillRect/>
          </a:stretch>
        </p:blipFill>
        <p:spPr bwMode="auto">
          <a:xfrm>
            <a:off x="323528" y="5373216"/>
            <a:ext cx="8410831" cy="288032"/>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1" y="3789040"/>
            <a:ext cx="3117946" cy="216024"/>
          </a:xfrm>
          <a:prstGeom prst="rect">
            <a:avLst/>
          </a:prstGeom>
          <a:noFill/>
          <a:ln w="9525">
            <a:noFill/>
            <a:miter lim="800000"/>
            <a:headEnd/>
            <a:tailEnd/>
          </a:ln>
        </p:spPr>
      </p:pic>
      <p:sp>
        <p:nvSpPr>
          <p:cNvPr id="43" name="圆角矩形标注 42"/>
          <p:cNvSpPr/>
          <p:nvPr/>
        </p:nvSpPr>
        <p:spPr>
          <a:xfrm>
            <a:off x="323528" y="4149080"/>
            <a:ext cx="1584176" cy="576064"/>
          </a:xfrm>
          <a:prstGeom prst="wedgeRoundRectCallout">
            <a:avLst>
              <a:gd name="adj1" fmla="val 45951"/>
              <a:gd name="adj2" fmla="val -73088"/>
              <a:gd name="adj3" fmla="val 16667"/>
            </a:avLst>
          </a:prstGeom>
          <a:solidFill>
            <a:srgbClr val="92D050">
              <a:alpha val="70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r>
              <a:rPr lang="zh-CN" altLang="en-US" sz="1000" smtClean="0"/>
              <a:t>对维表，定义为列表，记录历史变更情况，统计时只取最新值。数据回滚也表现为新增记录</a:t>
            </a:r>
            <a:endParaRPr lang="zh-CN" altLang="en-US" sz="1000"/>
          </a:p>
        </p:txBody>
      </p:sp>
      <p:sp>
        <p:nvSpPr>
          <p:cNvPr id="44" name="圆角矩形标注 43"/>
          <p:cNvSpPr/>
          <p:nvPr/>
        </p:nvSpPr>
        <p:spPr>
          <a:xfrm>
            <a:off x="179512" y="2132856"/>
            <a:ext cx="1368152" cy="576064"/>
          </a:xfrm>
          <a:prstGeom prst="wedgeRoundRectCallout">
            <a:avLst>
              <a:gd name="adj1" fmla="val 52278"/>
              <a:gd name="adj2" fmla="val 95324"/>
              <a:gd name="adj3" fmla="val 16667"/>
            </a:avLst>
          </a:prstGeom>
          <a:solidFill>
            <a:schemeClr val="accent2">
              <a:lumMod val="40000"/>
              <a:lumOff val="60000"/>
              <a:alpha val="7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r>
              <a:rPr lang="en-US" altLang="zh-CN" sz="1000" smtClean="0"/>
              <a:t>IMEI/MEID</a:t>
            </a:r>
            <a:r>
              <a:rPr lang="zh-CN" altLang="en-US" sz="1000" smtClean="0"/>
              <a:t>号唯一标识移动用户，</a:t>
            </a:r>
            <a:r>
              <a:rPr lang="en-US" altLang="zh-CN" sz="1000" smtClean="0"/>
              <a:t>PC</a:t>
            </a:r>
            <a:r>
              <a:rPr lang="zh-CN" altLang="en-US" sz="1000" smtClean="0"/>
              <a:t>用户用</a:t>
            </a:r>
            <a:r>
              <a:rPr lang="en-US" altLang="zh-CN" sz="1000" smtClean="0"/>
              <a:t>Cookie</a:t>
            </a:r>
            <a:r>
              <a:rPr lang="zh-CN" altLang="en-US" sz="1000" smtClean="0"/>
              <a:t>唯一标识</a:t>
            </a:r>
            <a:endParaRPr lang="zh-CN" altLang="en-US" sz="1000"/>
          </a:p>
        </p:txBody>
      </p:sp>
      <p:sp>
        <p:nvSpPr>
          <p:cNvPr id="49" name="圆角矩形标注 48"/>
          <p:cNvSpPr/>
          <p:nvPr/>
        </p:nvSpPr>
        <p:spPr>
          <a:xfrm>
            <a:off x="539552" y="1124744"/>
            <a:ext cx="1368152" cy="576064"/>
          </a:xfrm>
          <a:prstGeom prst="wedgeRoundRectCallout">
            <a:avLst>
              <a:gd name="adj1" fmla="val 72655"/>
              <a:gd name="adj2" fmla="val 308258"/>
              <a:gd name="adj3" fmla="val 16667"/>
            </a:avLst>
          </a:prstGeom>
          <a:solidFill>
            <a:schemeClr val="accent2">
              <a:lumMod val="40000"/>
              <a:lumOff val="60000"/>
              <a:alpha val="7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r>
              <a:rPr lang="zh-CN" altLang="en-US" sz="1000" smtClean="0"/>
              <a:t>这里存放</a:t>
            </a:r>
            <a:r>
              <a:rPr lang="en-US" altLang="zh-CN" sz="1000" smtClean="0"/>
              <a:t>UP</a:t>
            </a:r>
            <a:r>
              <a:rPr lang="zh-CN" altLang="en-US" sz="1000" smtClean="0"/>
              <a:t>注册信息，对于非注册用户，此处为空</a:t>
            </a:r>
            <a:endParaRPr lang="zh-CN" altLang="en-US" sz="1000"/>
          </a:p>
        </p:txBody>
      </p:sp>
      <p:sp>
        <p:nvSpPr>
          <p:cNvPr id="53" name="圆角矩形标注 52"/>
          <p:cNvSpPr/>
          <p:nvPr/>
        </p:nvSpPr>
        <p:spPr>
          <a:xfrm>
            <a:off x="4860032" y="4077072"/>
            <a:ext cx="1584176" cy="432048"/>
          </a:xfrm>
          <a:prstGeom prst="wedgeRoundRectCallout">
            <a:avLst>
              <a:gd name="adj1" fmla="val 95225"/>
              <a:gd name="adj2" fmla="val 13376"/>
              <a:gd name="adj3" fmla="val 16667"/>
            </a:avLst>
          </a:prstGeom>
          <a:solidFill>
            <a:schemeClr val="accent2">
              <a:lumMod val="40000"/>
              <a:lumOff val="60000"/>
              <a:alpha val="7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r>
              <a:rPr lang="zh-CN" altLang="en-US" sz="1000" smtClean="0"/>
              <a:t>只有一行，记录当前最新的用户标签</a:t>
            </a:r>
            <a:endParaRPr lang="zh-CN" altLang="en-US" sz="1000"/>
          </a:p>
        </p:txBody>
      </p:sp>
      <p:sp>
        <p:nvSpPr>
          <p:cNvPr id="55" name="左大括号 54"/>
          <p:cNvSpPr/>
          <p:nvPr/>
        </p:nvSpPr>
        <p:spPr>
          <a:xfrm rot="16200000">
            <a:off x="1727684" y="4401108"/>
            <a:ext cx="216024" cy="2880320"/>
          </a:xfrm>
          <a:prstGeom prst="leftBrace">
            <a:avLst/>
          </a:prstGeom>
          <a:no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圆角矩形标注 55"/>
          <p:cNvSpPr/>
          <p:nvPr/>
        </p:nvSpPr>
        <p:spPr>
          <a:xfrm>
            <a:off x="1043608" y="6093296"/>
            <a:ext cx="1584176" cy="432048"/>
          </a:xfrm>
          <a:prstGeom prst="wedgeRoundRectCallout">
            <a:avLst>
              <a:gd name="adj1" fmla="val -507"/>
              <a:gd name="adj2" fmla="val -82122"/>
              <a:gd name="adj3" fmla="val 16667"/>
            </a:avLst>
          </a:prstGeom>
          <a:solidFill>
            <a:schemeClr val="accent2">
              <a:lumMod val="40000"/>
              <a:lumOff val="60000"/>
              <a:alpha val="7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r>
              <a:rPr lang="zh-CN" altLang="en-US" sz="1000" smtClean="0"/>
              <a:t>只有一行，根据实际情况每次更新</a:t>
            </a:r>
            <a:endParaRPr lang="zh-CN" altLang="en-US" sz="1000"/>
          </a:p>
        </p:txBody>
      </p:sp>
      <p:sp>
        <p:nvSpPr>
          <p:cNvPr id="57" name="圆角矩形标注 56"/>
          <p:cNvSpPr/>
          <p:nvPr/>
        </p:nvSpPr>
        <p:spPr>
          <a:xfrm>
            <a:off x="3347864" y="4725144"/>
            <a:ext cx="1584176" cy="432048"/>
          </a:xfrm>
          <a:prstGeom prst="wedgeRoundRectCallout">
            <a:avLst>
              <a:gd name="adj1" fmla="val -49781"/>
              <a:gd name="adj2" fmla="val 152751"/>
              <a:gd name="adj3" fmla="val 16667"/>
            </a:avLst>
          </a:prstGeom>
          <a:solidFill>
            <a:schemeClr val="accent2">
              <a:lumMod val="40000"/>
              <a:lumOff val="60000"/>
              <a:alpha val="7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r>
              <a:rPr lang="zh-CN" altLang="en-US" sz="1000" smtClean="0"/>
              <a:t>这个列记录业务主动收集的用户信息，根据业务实际情况定义</a:t>
            </a:r>
            <a:endParaRPr lang="zh-CN" altLang="en-US" sz="1000"/>
          </a:p>
        </p:txBody>
      </p:sp>
      <p:sp>
        <p:nvSpPr>
          <p:cNvPr id="58" name="左大括号 57"/>
          <p:cNvSpPr/>
          <p:nvPr/>
        </p:nvSpPr>
        <p:spPr>
          <a:xfrm rot="16200000">
            <a:off x="6048164" y="3320988"/>
            <a:ext cx="216024" cy="5040560"/>
          </a:xfrm>
          <a:prstGeom prst="leftBrace">
            <a:avLst/>
          </a:prstGeom>
          <a:no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圆角矩形标注 58"/>
          <p:cNvSpPr/>
          <p:nvPr/>
        </p:nvSpPr>
        <p:spPr>
          <a:xfrm>
            <a:off x="4283968" y="6165304"/>
            <a:ext cx="1656184" cy="576064"/>
          </a:xfrm>
          <a:prstGeom prst="wedgeRoundRectCallout">
            <a:avLst>
              <a:gd name="adj1" fmla="val 64375"/>
              <a:gd name="adj2" fmla="val -87284"/>
              <a:gd name="adj3" fmla="val 16667"/>
            </a:avLst>
          </a:prstGeom>
          <a:solidFill>
            <a:srgbClr val="92D050">
              <a:alpha val="70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r>
              <a:rPr lang="zh-CN" altLang="en-US" sz="1000" smtClean="0"/>
              <a:t>这个是一个列表，记录该用户的全部历史用户行为信息，具体的表结构。 需要实现记录回滚功能。</a:t>
            </a:r>
            <a:endParaRPr lang="zh-CN" altLang="en-US" sz="1000"/>
          </a:p>
        </p:txBody>
      </p:sp>
      <p:sp>
        <p:nvSpPr>
          <p:cNvPr id="62" name="左大括号 61"/>
          <p:cNvSpPr/>
          <p:nvPr/>
        </p:nvSpPr>
        <p:spPr>
          <a:xfrm rot="16200000" flipH="1" flipV="1">
            <a:off x="1511660" y="4113076"/>
            <a:ext cx="216024" cy="2160240"/>
          </a:xfrm>
          <a:prstGeom prst="leftBrace">
            <a:avLst>
              <a:gd name="adj1" fmla="val 8333"/>
              <a:gd name="adj2" fmla="val 50000"/>
            </a:avLst>
          </a:prstGeom>
          <a:no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 name="圆角矩形标注 62"/>
          <p:cNvSpPr/>
          <p:nvPr/>
        </p:nvSpPr>
        <p:spPr>
          <a:xfrm>
            <a:off x="2771800" y="4149080"/>
            <a:ext cx="1728192" cy="432048"/>
          </a:xfrm>
          <a:prstGeom prst="wedgeRoundRectCallout">
            <a:avLst>
              <a:gd name="adj1" fmla="val -118177"/>
              <a:gd name="adj2" fmla="val 168237"/>
              <a:gd name="adj3" fmla="val 16667"/>
            </a:avLst>
          </a:prstGeom>
          <a:solidFill>
            <a:schemeClr val="accent2">
              <a:lumMod val="40000"/>
              <a:lumOff val="60000"/>
              <a:alpha val="7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r>
              <a:rPr lang="zh-CN" altLang="en-US" sz="1000" smtClean="0"/>
              <a:t>这些字段用于加速。首次访问时间、最近访问时间用于分析用户流失情况</a:t>
            </a:r>
            <a:endParaRPr lang="zh-CN" altLang="en-US" sz="10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extBox 249"/>
          <p:cNvSpPr txBox="1"/>
          <p:nvPr/>
        </p:nvSpPr>
        <p:spPr>
          <a:xfrm>
            <a:off x="0" y="0"/>
            <a:ext cx="4742004" cy="461665"/>
          </a:xfrm>
          <a:prstGeom prst="rect">
            <a:avLst/>
          </a:prstGeom>
          <a:noFill/>
        </p:spPr>
        <p:txBody>
          <a:bodyPr wrap="none" rtlCol="0">
            <a:spAutoFit/>
          </a:bodyPr>
          <a:lstStyle/>
          <a:p>
            <a:r>
              <a:rPr lang="zh-CN" altLang="en-US" sz="2400" b="1" smtClean="0">
                <a:solidFill>
                  <a:srgbClr val="C00000"/>
                </a:solidFill>
              </a:rPr>
              <a:t>用户</a:t>
            </a:r>
            <a:r>
              <a:rPr lang="en-US" altLang="zh-CN" sz="2400" b="1" smtClean="0">
                <a:solidFill>
                  <a:srgbClr val="C00000"/>
                </a:solidFill>
              </a:rPr>
              <a:t>360</a:t>
            </a:r>
            <a:r>
              <a:rPr lang="zh-CN" altLang="en-US" sz="2400" b="1" smtClean="0">
                <a:solidFill>
                  <a:srgbClr val="C00000"/>
                </a:solidFill>
              </a:rPr>
              <a:t>模型 数据来源及处理方式</a:t>
            </a:r>
            <a:endParaRPr lang="zh-CN" altLang="en-US" sz="2400" b="1">
              <a:solidFill>
                <a:srgbClr val="C00000"/>
              </a:solidFill>
            </a:endParaRPr>
          </a:p>
        </p:txBody>
      </p:sp>
      <p:pic>
        <p:nvPicPr>
          <p:cNvPr id="36" name="Picture 4"/>
          <p:cNvPicPr>
            <a:picLocks noChangeAspect="1" noChangeArrowheads="1"/>
          </p:cNvPicPr>
          <p:nvPr/>
        </p:nvPicPr>
        <p:blipFill>
          <a:blip r:embed="rId2" cstate="print"/>
          <a:srcRect/>
          <a:stretch>
            <a:fillRect/>
          </a:stretch>
        </p:blipFill>
        <p:spPr bwMode="auto">
          <a:xfrm>
            <a:off x="539552" y="1412776"/>
            <a:ext cx="7776864" cy="361950"/>
          </a:xfrm>
          <a:prstGeom prst="rect">
            <a:avLst/>
          </a:prstGeom>
          <a:noFill/>
          <a:ln w="9525">
            <a:noFill/>
            <a:miter lim="800000"/>
            <a:headEnd/>
            <a:tailEnd/>
          </a:ln>
        </p:spPr>
      </p:pic>
      <p:cxnSp>
        <p:nvCxnSpPr>
          <p:cNvPr id="38" name="直接箭头连接符 37"/>
          <p:cNvCxnSpPr/>
          <p:nvPr/>
        </p:nvCxnSpPr>
        <p:spPr>
          <a:xfrm flipV="1">
            <a:off x="1115616" y="1772816"/>
            <a:ext cx="288032"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611560" y="980728"/>
            <a:ext cx="288032"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51520" y="692696"/>
            <a:ext cx="1199367" cy="276999"/>
          </a:xfrm>
          <a:prstGeom prst="rect">
            <a:avLst/>
          </a:prstGeom>
          <a:noFill/>
        </p:spPr>
        <p:txBody>
          <a:bodyPr wrap="none" rtlCol="0">
            <a:spAutoFit/>
          </a:bodyPr>
          <a:lstStyle/>
          <a:p>
            <a:r>
              <a:rPr lang="zh-CN" altLang="en-US" sz="1200" smtClean="0"/>
              <a:t>日志或</a:t>
            </a:r>
            <a:r>
              <a:rPr lang="en-US" altLang="zh-CN" sz="1200" smtClean="0"/>
              <a:t>SDK</a:t>
            </a:r>
            <a:r>
              <a:rPr lang="zh-CN" altLang="en-US" sz="1200" smtClean="0"/>
              <a:t>采集</a:t>
            </a:r>
            <a:endParaRPr lang="zh-CN" altLang="en-US" sz="1200"/>
          </a:p>
        </p:txBody>
      </p:sp>
      <p:sp>
        <p:nvSpPr>
          <p:cNvPr id="47" name="TextBox 46"/>
          <p:cNvSpPr txBox="1"/>
          <p:nvPr/>
        </p:nvSpPr>
        <p:spPr>
          <a:xfrm>
            <a:off x="683568" y="2276872"/>
            <a:ext cx="671979" cy="276999"/>
          </a:xfrm>
          <a:prstGeom prst="rect">
            <a:avLst/>
          </a:prstGeom>
          <a:noFill/>
        </p:spPr>
        <p:txBody>
          <a:bodyPr wrap="none" rtlCol="0">
            <a:spAutoFit/>
          </a:bodyPr>
          <a:lstStyle/>
          <a:p>
            <a:r>
              <a:rPr lang="en-US" altLang="zh-CN" sz="1200" smtClean="0"/>
              <a:t>UP</a:t>
            </a:r>
            <a:r>
              <a:rPr lang="zh-CN" altLang="en-US" sz="1200" smtClean="0"/>
              <a:t>日志</a:t>
            </a:r>
            <a:endParaRPr lang="zh-CN" altLang="en-US" sz="1200"/>
          </a:p>
        </p:txBody>
      </p:sp>
      <p:cxnSp>
        <p:nvCxnSpPr>
          <p:cNvPr id="50" name="直接箭头连接符 49"/>
          <p:cNvCxnSpPr>
            <a:stCxn id="54" idx="0"/>
          </p:cNvCxnSpPr>
          <p:nvPr/>
        </p:nvCxnSpPr>
        <p:spPr>
          <a:xfrm flipV="1">
            <a:off x="2003332" y="1844824"/>
            <a:ext cx="48388"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403648" y="2276872"/>
            <a:ext cx="1199367" cy="276999"/>
          </a:xfrm>
          <a:prstGeom prst="rect">
            <a:avLst/>
          </a:prstGeom>
          <a:noFill/>
        </p:spPr>
        <p:txBody>
          <a:bodyPr wrap="none" rtlCol="0">
            <a:spAutoFit/>
          </a:bodyPr>
          <a:lstStyle/>
          <a:p>
            <a:r>
              <a:rPr lang="zh-CN" altLang="en-US" sz="1200" smtClean="0"/>
              <a:t>日志或</a:t>
            </a:r>
            <a:r>
              <a:rPr lang="en-US" altLang="zh-CN" sz="1200" smtClean="0"/>
              <a:t>SDK</a:t>
            </a:r>
            <a:r>
              <a:rPr lang="zh-CN" altLang="en-US" sz="1200" smtClean="0"/>
              <a:t>采集</a:t>
            </a:r>
            <a:endParaRPr lang="zh-CN" altLang="en-US" sz="1200"/>
          </a:p>
        </p:txBody>
      </p:sp>
      <p:cxnSp>
        <p:nvCxnSpPr>
          <p:cNvPr id="64" name="直接箭头连接符 63"/>
          <p:cNvCxnSpPr/>
          <p:nvPr/>
        </p:nvCxnSpPr>
        <p:spPr>
          <a:xfrm flipH="1" flipV="1">
            <a:off x="2676172" y="1844824"/>
            <a:ext cx="38366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555776" y="2276872"/>
            <a:ext cx="2122697" cy="276999"/>
          </a:xfrm>
          <a:prstGeom prst="rect">
            <a:avLst/>
          </a:prstGeom>
          <a:noFill/>
        </p:spPr>
        <p:txBody>
          <a:bodyPr wrap="none" rtlCol="0">
            <a:spAutoFit/>
          </a:bodyPr>
          <a:lstStyle/>
          <a:p>
            <a:r>
              <a:rPr lang="zh-CN" altLang="en-US" sz="1200" smtClean="0"/>
              <a:t>日志或</a:t>
            </a:r>
            <a:r>
              <a:rPr lang="en-US" altLang="zh-CN" sz="1200" smtClean="0"/>
              <a:t>SDK</a:t>
            </a:r>
            <a:r>
              <a:rPr lang="zh-CN" altLang="en-US" sz="1200" smtClean="0"/>
              <a:t>数据中的登录信息</a:t>
            </a:r>
            <a:endParaRPr lang="zh-CN" altLang="en-US" sz="1200"/>
          </a:p>
        </p:txBody>
      </p:sp>
      <p:cxnSp>
        <p:nvCxnSpPr>
          <p:cNvPr id="67" name="直接箭头连接符 66"/>
          <p:cNvCxnSpPr/>
          <p:nvPr/>
        </p:nvCxnSpPr>
        <p:spPr>
          <a:xfrm flipH="1">
            <a:off x="3851920" y="980728"/>
            <a:ext cx="2362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3059832" y="764704"/>
            <a:ext cx="1569660" cy="276999"/>
          </a:xfrm>
          <a:prstGeom prst="rect">
            <a:avLst/>
          </a:prstGeom>
          <a:noFill/>
        </p:spPr>
        <p:txBody>
          <a:bodyPr wrap="none" rtlCol="0">
            <a:spAutoFit/>
          </a:bodyPr>
          <a:lstStyle/>
          <a:p>
            <a:r>
              <a:rPr lang="zh-CN" altLang="en-US" sz="1200" smtClean="0"/>
              <a:t>与现有获取方式一致</a:t>
            </a:r>
            <a:endParaRPr lang="zh-CN" altLang="en-US" sz="1200"/>
          </a:p>
        </p:txBody>
      </p:sp>
      <p:sp>
        <p:nvSpPr>
          <p:cNvPr id="70" name="TextBox 69"/>
          <p:cNvSpPr txBox="1"/>
          <p:nvPr/>
        </p:nvSpPr>
        <p:spPr>
          <a:xfrm>
            <a:off x="4644008" y="2492896"/>
            <a:ext cx="2182008" cy="276999"/>
          </a:xfrm>
          <a:prstGeom prst="rect">
            <a:avLst/>
          </a:prstGeom>
          <a:noFill/>
        </p:spPr>
        <p:txBody>
          <a:bodyPr wrap="none" rtlCol="0">
            <a:spAutoFit/>
          </a:bodyPr>
          <a:lstStyle/>
          <a:p>
            <a:r>
              <a:rPr lang="zh-CN" altLang="en-US" sz="1200" smtClean="0"/>
              <a:t>开放平台用户日志或</a:t>
            </a:r>
            <a:r>
              <a:rPr lang="en-US" altLang="zh-CN" sz="1200" smtClean="0"/>
              <a:t>SDK</a:t>
            </a:r>
            <a:r>
              <a:rPr lang="zh-CN" altLang="en-US" sz="1200" smtClean="0"/>
              <a:t>信息</a:t>
            </a:r>
            <a:endParaRPr lang="zh-CN" altLang="en-US" sz="1200"/>
          </a:p>
        </p:txBody>
      </p:sp>
      <p:cxnSp>
        <p:nvCxnSpPr>
          <p:cNvPr id="72" name="直接箭头连接符 71"/>
          <p:cNvCxnSpPr>
            <a:endCxn id="36" idx="2"/>
          </p:cNvCxnSpPr>
          <p:nvPr/>
        </p:nvCxnSpPr>
        <p:spPr>
          <a:xfrm flipH="1" flipV="1">
            <a:off x="4427984" y="1774726"/>
            <a:ext cx="1152128" cy="718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flipV="1">
            <a:off x="7812360" y="1772816"/>
            <a:ext cx="144016"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7020272" y="2492896"/>
            <a:ext cx="1723549" cy="276999"/>
          </a:xfrm>
          <a:prstGeom prst="rect">
            <a:avLst/>
          </a:prstGeom>
          <a:noFill/>
        </p:spPr>
        <p:txBody>
          <a:bodyPr wrap="none" rtlCol="0">
            <a:spAutoFit/>
          </a:bodyPr>
          <a:lstStyle/>
          <a:p>
            <a:r>
              <a:rPr lang="zh-CN" altLang="en-US" sz="1200" smtClean="0"/>
              <a:t>自助标签系统处理结果</a:t>
            </a:r>
            <a:endParaRPr lang="zh-CN" altLang="en-US" sz="1200"/>
          </a:p>
        </p:txBody>
      </p:sp>
      <p:sp>
        <p:nvSpPr>
          <p:cNvPr id="79" name="Rectangle 10"/>
          <p:cNvSpPr>
            <a:spLocks noChangeArrowheads="1"/>
          </p:cNvSpPr>
          <p:nvPr/>
        </p:nvSpPr>
        <p:spPr bwMode="auto">
          <a:xfrm>
            <a:off x="323528" y="2780928"/>
            <a:ext cx="8496944" cy="1512168"/>
          </a:xfrm>
          <a:prstGeom prst="rect">
            <a:avLst/>
          </a:prstGeom>
          <a:noFill/>
          <a:ln w="28575">
            <a:noFill/>
            <a:miter lim="800000"/>
            <a:headEnd/>
            <a:tailEnd/>
          </a:ln>
        </p:spPr>
        <p:txBody>
          <a:bodyPr lIns="80132" tIns="40067" rIns="80132" bIns="40067"/>
          <a:lstStyle/>
          <a:p>
            <a:pPr marL="252413" indent="-252413" defTabSz="671513" eaLnBrk="0" hangingPunct="0">
              <a:lnSpc>
                <a:spcPct val="140000"/>
              </a:lnSpc>
            </a:pPr>
            <a:r>
              <a:rPr lang="zh-CN" altLang="en-US" sz="1400" b="1" smtClean="0">
                <a:latin typeface="+mn-ea"/>
              </a:rPr>
              <a:t>处理方式</a:t>
            </a:r>
            <a:endParaRPr lang="en-US" altLang="zh-CN" sz="1400" b="1" smtClean="0">
              <a:latin typeface="+mn-ea"/>
            </a:endParaRPr>
          </a:p>
          <a:p>
            <a:pPr marL="709613" lvl="1" indent="-252413" defTabSz="671513" eaLnBrk="0" hangingPunct="0">
              <a:lnSpc>
                <a:spcPct val="140000"/>
              </a:lnSpc>
              <a:buFont typeface="Wingdings" pitchFamily="2" charset="2"/>
              <a:buChar char="Ø"/>
            </a:pPr>
            <a:r>
              <a:rPr lang="zh-CN" altLang="en-US" sz="1400" smtClean="0">
                <a:latin typeface="+mn-ea"/>
              </a:rPr>
              <a:t>设计一张跟上述目标表完全一样的临时表，用于存放每天日志的处理结果</a:t>
            </a:r>
            <a:endParaRPr lang="en-US" altLang="zh-CN" sz="1400" smtClean="0">
              <a:latin typeface="+mn-ea"/>
            </a:endParaRPr>
          </a:p>
          <a:p>
            <a:pPr marL="709613" lvl="1" indent="-252413" defTabSz="671513" eaLnBrk="0" hangingPunct="0">
              <a:lnSpc>
                <a:spcPct val="140000"/>
              </a:lnSpc>
              <a:buFont typeface="Wingdings" pitchFamily="2" charset="2"/>
              <a:buChar char="Ø"/>
            </a:pPr>
            <a:r>
              <a:rPr lang="zh-CN" altLang="en-US" sz="1400" smtClean="0">
                <a:latin typeface="+mn-ea"/>
              </a:rPr>
              <a:t>待当天全部日志处理完毕，将临时表的内容全部合并的目标表中（确保每个用户只要操作一次，否则</a:t>
            </a:r>
            <a:r>
              <a:rPr lang="en-US" altLang="zh-CN" sz="1400" smtClean="0">
                <a:latin typeface="+mn-ea"/>
              </a:rPr>
              <a:t>HIVE</a:t>
            </a:r>
            <a:r>
              <a:rPr lang="zh-CN" altLang="en-US" sz="1400" smtClean="0">
                <a:latin typeface="+mn-ea"/>
              </a:rPr>
              <a:t>的性能成为非常大的问题）</a:t>
            </a:r>
            <a:endParaRPr lang="en-US" altLang="zh-CN" sz="1400" smtClean="0">
              <a:latin typeface="+mn-ea"/>
            </a:endParaRPr>
          </a:p>
          <a:p>
            <a:pPr marL="709613" lvl="1" indent="-252413" defTabSz="671513" eaLnBrk="0" hangingPunct="0">
              <a:lnSpc>
                <a:spcPct val="140000"/>
              </a:lnSpc>
              <a:buFont typeface="Wingdings" pitchFamily="2" charset="2"/>
              <a:buChar char="Ø"/>
            </a:pPr>
            <a:r>
              <a:rPr lang="zh-CN" altLang="en-US" sz="1400" smtClean="0">
                <a:latin typeface="+mn-ea"/>
              </a:rPr>
              <a:t>目标表在</a:t>
            </a:r>
            <a:r>
              <a:rPr lang="en-US" altLang="zh-CN" sz="1400" smtClean="0">
                <a:latin typeface="+mn-ea"/>
              </a:rPr>
              <a:t>HIVE</a:t>
            </a:r>
            <a:r>
              <a:rPr lang="zh-CN" altLang="en-US" sz="1400" smtClean="0">
                <a:latin typeface="+mn-ea"/>
              </a:rPr>
              <a:t>中采用</a:t>
            </a:r>
            <a:r>
              <a:rPr lang="en-US" altLang="zh-CN" sz="1400" smtClean="0">
                <a:latin typeface="+mn-ea"/>
              </a:rPr>
              <a:t>RCFILE</a:t>
            </a:r>
            <a:r>
              <a:rPr lang="zh-CN" altLang="en-US" sz="1400" smtClean="0">
                <a:latin typeface="+mn-ea"/>
              </a:rPr>
              <a:t>格式（这个还需要分析？），不压缩</a:t>
            </a:r>
            <a:endParaRPr lang="en-US" altLang="zh-CN" sz="1400" smtClean="0">
              <a:latin typeface="+mn-ea"/>
            </a:endParaRPr>
          </a:p>
        </p:txBody>
      </p:sp>
      <p:sp>
        <p:nvSpPr>
          <p:cNvPr id="80" name="圆柱形 79"/>
          <p:cNvSpPr/>
          <p:nvPr/>
        </p:nvSpPr>
        <p:spPr>
          <a:xfrm>
            <a:off x="3203848" y="6165304"/>
            <a:ext cx="720080" cy="360040"/>
          </a:xfrm>
          <a:prstGeom prst="can">
            <a:avLst/>
          </a:prstGeom>
          <a:solidFill>
            <a:schemeClr val="bg1">
              <a:lumMod val="8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000" smtClean="0"/>
              <a:t>UP</a:t>
            </a:r>
            <a:r>
              <a:rPr lang="zh-CN" altLang="en-US" sz="1000" smtClean="0"/>
              <a:t>日志</a:t>
            </a:r>
            <a:endParaRPr lang="zh-CN" altLang="en-US" sz="1000"/>
          </a:p>
        </p:txBody>
      </p:sp>
      <p:sp>
        <p:nvSpPr>
          <p:cNvPr id="81" name="圆柱形 80"/>
          <p:cNvSpPr/>
          <p:nvPr/>
        </p:nvSpPr>
        <p:spPr>
          <a:xfrm>
            <a:off x="1043608" y="5157192"/>
            <a:ext cx="1008112" cy="360040"/>
          </a:xfrm>
          <a:prstGeom prst="can">
            <a:avLst>
              <a:gd name="adj" fmla="val 25000"/>
            </a:avLst>
          </a:prstGeom>
          <a:solidFill>
            <a:srgbClr val="92D05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最新用户标签</a:t>
            </a:r>
            <a:endParaRPr lang="zh-CN" altLang="en-US" sz="1000"/>
          </a:p>
        </p:txBody>
      </p:sp>
      <p:sp>
        <p:nvSpPr>
          <p:cNvPr id="82" name="圆柱形 81"/>
          <p:cNvSpPr/>
          <p:nvPr/>
        </p:nvSpPr>
        <p:spPr>
          <a:xfrm>
            <a:off x="4427984" y="6165304"/>
            <a:ext cx="1224136" cy="360040"/>
          </a:xfrm>
          <a:prstGeom prst="can">
            <a:avLst/>
          </a:prstGeom>
          <a:solidFill>
            <a:schemeClr val="bg1">
              <a:lumMod val="8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开发平台业务日志或</a:t>
            </a:r>
            <a:r>
              <a:rPr lang="en-US" altLang="zh-CN" sz="1000" smtClean="0"/>
              <a:t>SDK</a:t>
            </a:r>
            <a:r>
              <a:rPr lang="zh-CN" altLang="en-US" sz="1000" smtClean="0"/>
              <a:t>采集信息</a:t>
            </a:r>
            <a:endParaRPr lang="zh-CN" altLang="en-US" sz="1000"/>
          </a:p>
        </p:txBody>
      </p:sp>
      <p:sp>
        <p:nvSpPr>
          <p:cNvPr id="83" name="圆柱形 82"/>
          <p:cNvSpPr/>
          <p:nvPr/>
        </p:nvSpPr>
        <p:spPr>
          <a:xfrm>
            <a:off x="3563888" y="5085184"/>
            <a:ext cx="1944216" cy="504056"/>
          </a:xfrm>
          <a:prstGeom prst="can">
            <a:avLst/>
          </a:prstGeom>
          <a:solidFill>
            <a:schemeClr val="tx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100" smtClean="0"/>
              <a:t>临时表（模型跟用户</a:t>
            </a:r>
            <a:r>
              <a:rPr lang="en-US" altLang="zh-CN" sz="1100" smtClean="0"/>
              <a:t>360</a:t>
            </a:r>
            <a:r>
              <a:rPr lang="zh-CN" altLang="en-US" sz="1100" smtClean="0"/>
              <a:t>视图一样）</a:t>
            </a:r>
          </a:p>
        </p:txBody>
      </p:sp>
      <p:sp>
        <p:nvSpPr>
          <p:cNvPr id="84" name="圆柱形 83"/>
          <p:cNvSpPr/>
          <p:nvPr/>
        </p:nvSpPr>
        <p:spPr>
          <a:xfrm>
            <a:off x="5796136" y="4365104"/>
            <a:ext cx="2448272" cy="648072"/>
          </a:xfrm>
          <a:prstGeom prst="can">
            <a:avLst>
              <a:gd name="adj" fmla="val 30972"/>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用户</a:t>
            </a:r>
            <a:r>
              <a:rPr lang="en-US" altLang="zh-CN" sz="1000" smtClean="0"/>
              <a:t>360</a:t>
            </a:r>
            <a:r>
              <a:rPr lang="zh-CN" altLang="en-US" sz="1000" smtClean="0"/>
              <a:t>视图表</a:t>
            </a:r>
          </a:p>
        </p:txBody>
      </p:sp>
      <p:cxnSp>
        <p:nvCxnSpPr>
          <p:cNvPr id="86" name="曲线连接符 85"/>
          <p:cNvCxnSpPr>
            <a:stCxn id="80" idx="0"/>
          </p:cNvCxnSpPr>
          <p:nvPr/>
        </p:nvCxnSpPr>
        <p:spPr>
          <a:xfrm rot="5400000" flipH="1" flipV="1">
            <a:off x="3410871" y="5742257"/>
            <a:ext cx="666074" cy="36004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曲线连接符 87"/>
          <p:cNvCxnSpPr/>
          <p:nvPr/>
        </p:nvCxnSpPr>
        <p:spPr>
          <a:xfrm rot="16200000" flipV="1">
            <a:off x="4608004" y="5697252"/>
            <a:ext cx="576064" cy="36004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曲线连接符 89"/>
          <p:cNvCxnSpPr>
            <a:stCxn id="81" idx="4"/>
            <a:endCxn id="83" idx="2"/>
          </p:cNvCxnSpPr>
          <p:nvPr/>
        </p:nvCxnSpPr>
        <p:spPr>
          <a:xfrm>
            <a:off x="2051720" y="5337212"/>
            <a:ext cx="1512168" cy="127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曲线连接符 92"/>
          <p:cNvCxnSpPr>
            <a:stCxn id="83" idx="4"/>
          </p:cNvCxnSpPr>
          <p:nvPr/>
        </p:nvCxnSpPr>
        <p:spPr>
          <a:xfrm flipV="1">
            <a:off x="5508104" y="5013176"/>
            <a:ext cx="1368152" cy="324036"/>
          </a:xfrm>
          <a:prstGeom prst="curved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2915816" y="5805264"/>
            <a:ext cx="1688283" cy="261610"/>
          </a:xfrm>
          <a:prstGeom prst="rect">
            <a:avLst/>
          </a:prstGeom>
          <a:noFill/>
        </p:spPr>
        <p:txBody>
          <a:bodyPr wrap="none" rtlCol="0">
            <a:spAutoFit/>
          </a:bodyPr>
          <a:lstStyle/>
          <a:p>
            <a:r>
              <a:rPr lang="en-US" altLang="zh-CN" sz="1100" b="1" smtClean="0">
                <a:solidFill>
                  <a:srgbClr val="FF0000"/>
                </a:solidFill>
              </a:rPr>
              <a:t>2</a:t>
            </a:r>
            <a:r>
              <a:rPr lang="zh-CN" altLang="en-US" sz="1100" b="1" smtClean="0">
                <a:solidFill>
                  <a:srgbClr val="FF0000"/>
                </a:solidFill>
              </a:rPr>
              <a:t>、</a:t>
            </a:r>
            <a:r>
              <a:rPr lang="zh-CN" altLang="en-US" sz="1100" smtClean="0"/>
              <a:t>将</a:t>
            </a:r>
            <a:r>
              <a:rPr lang="en-US" altLang="zh-CN" sz="1100" smtClean="0"/>
              <a:t>UP</a:t>
            </a:r>
            <a:r>
              <a:rPr lang="zh-CN" altLang="en-US" sz="1100" smtClean="0"/>
              <a:t>日志写入临时表</a:t>
            </a:r>
          </a:p>
        </p:txBody>
      </p:sp>
      <p:sp>
        <p:nvSpPr>
          <p:cNvPr id="98" name="TextBox 97"/>
          <p:cNvSpPr txBox="1"/>
          <p:nvPr/>
        </p:nvSpPr>
        <p:spPr>
          <a:xfrm>
            <a:off x="4716016" y="5733256"/>
            <a:ext cx="1224136" cy="430887"/>
          </a:xfrm>
          <a:prstGeom prst="rect">
            <a:avLst/>
          </a:prstGeom>
          <a:noFill/>
        </p:spPr>
        <p:txBody>
          <a:bodyPr wrap="square" rtlCol="0">
            <a:spAutoFit/>
          </a:bodyPr>
          <a:lstStyle/>
          <a:p>
            <a:r>
              <a:rPr lang="en-US" altLang="zh-CN" sz="1100" b="1" smtClean="0">
                <a:solidFill>
                  <a:srgbClr val="FF0000"/>
                </a:solidFill>
              </a:rPr>
              <a:t>1</a:t>
            </a:r>
            <a:r>
              <a:rPr lang="zh-CN" altLang="en-US" sz="1100" b="1" smtClean="0">
                <a:solidFill>
                  <a:srgbClr val="FF0000"/>
                </a:solidFill>
              </a:rPr>
              <a:t>、</a:t>
            </a:r>
            <a:r>
              <a:rPr lang="zh-CN" altLang="en-US" sz="1100" smtClean="0"/>
              <a:t>将业务日志写入临时表</a:t>
            </a:r>
          </a:p>
        </p:txBody>
      </p:sp>
      <p:sp>
        <p:nvSpPr>
          <p:cNvPr id="99" name="TextBox 98"/>
          <p:cNvSpPr txBox="1"/>
          <p:nvPr/>
        </p:nvSpPr>
        <p:spPr>
          <a:xfrm>
            <a:off x="2123728" y="5085184"/>
            <a:ext cx="1224136" cy="769441"/>
          </a:xfrm>
          <a:prstGeom prst="rect">
            <a:avLst/>
          </a:prstGeom>
          <a:noFill/>
        </p:spPr>
        <p:txBody>
          <a:bodyPr wrap="square" rtlCol="0">
            <a:spAutoFit/>
          </a:bodyPr>
          <a:lstStyle/>
          <a:p>
            <a:r>
              <a:rPr lang="en-US" altLang="zh-CN" sz="1100" b="1" smtClean="0">
                <a:solidFill>
                  <a:srgbClr val="FF0000"/>
                </a:solidFill>
              </a:rPr>
              <a:t>3</a:t>
            </a:r>
            <a:r>
              <a:rPr lang="zh-CN" altLang="en-US" sz="1100" b="1" smtClean="0">
                <a:solidFill>
                  <a:srgbClr val="FF0000"/>
                </a:solidFill>
              </a:rPr>
              <a:t>、</a:t>
            </a:r>
            <a:r>
              <a:rPr lang="zh-CN" altLang="en-US" sz="1100" smtClean="0"/>
              <a:t>对临时表中的每个用户，取其最新的标签写入</a:t>
            </a:r>
          </a:p>
        </p:txBody>
      </p:sp>
      <p:sp>
        <p:nvSpPr>
          <p:cNvPr id="101" name="TextBox 100"/>
          <p:cNvSpPr txBox="1"/>
          <p:nvPr/>
        </p:nvSpPr>
        <p:spPr>
          <a:xfrm>
            <a:off x="5940152" y="5301208"/>
            <a:ext cx="1440160" cy="600164"/>
          </a:xfrm>
          <a:prstGeom prst="rect">
            <a:avLst/>
          </a:prstGeom>
          <a:noFill/>
        </p:spPr>
        <p:txBody>
          <a:bodyPr wrap="square" rtlCol="0">
            <a:spAutoFit/>
          </a:bodyPr>
          <a:lstStyle/>
          <a:p>
            <a:r>
              <a:rPr lang="en-US" altLang="zh-CN" sz="1100" b="1" smtClean="0">
                <a:solidFill>
                  <a:srgbClr val="FF0000"/>
                </a:solidFill>
              </a:rPr>
              <a:t>4</a:t>
            </a:r>
            <a:r>
              <a:rPr lang="zh-CN" altLang="en-US" sz="1100" b="1" smtClean="0">
                <a:solidFill>
                  <a:srgbClr val="FF0000"/>
                </a:solidFill>
              </a:rPr>
              <a:t>、</a:t>
            </a:r>
            <a:r>
              <a:rPr lang="zh-CN" altLang="en-US" sz="1100" smtClean="0"/>
              <a:t>将临时表一次性合并到用户</a:t>
            </a:r>
            <a:r>
              <a:rPr lang="en-US" altLang="zh-CN" sz="1100" smtClean="0"/>
              <a:t>360</a:t>
            </a:r>
            <a:r>
              <a:rPr lang="zh-CN" altLang="en-US" sz="1100" smtClean="0"/>
              <a:t>视图表中</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extBox 249"/>
          <p:cNvSpPr txBox="1"/>
          <p:nvPr/>
        </p:nvSpPr>
        <p:spPr>
          <a:xfrm>
            <a:off x="0" y="0"/>
            <a:ext cx="3278462" cy="461665"/>
          </a:xfrm>
          <a:prstGeom prst="rect">
            <a:avLst/>
          </a:prstGeom>
          <a:noFill/>
        </p:spPr>
        <p:txBody>
          <a:bodyPr wrap="none" rtlCol="0">
            <a:spAutoFit/>
          </a:bodyPr>
          <a:lstStyle/>
          <a:p>
            <a:r>
              <a:rPr lang="zh-CN" altLang="en-US" sz="2400" b="1" smtClean="0">
                <a:solidFill>
                  <a:srgbClr val="C00000"/>
                </a:solidFill>
              </a:rPr>
              <a:t>即席查询系统工作要点</a:t>
            </a:r>
            <a:endParaRPr lang="zh-CN" altLang="en-US" sz="2400" b="1">
              <a:solidFill>
                <a:srgbClr val="C00000"/>
              </a:solidFill>
            </a:endParaRPr>
          </a:p>
        </p:txBody>
      </p:sp>
      <p:sp>
        <p:nvSpPr>
          <p:cNvPr id="79" name="Rectangle 10"/>
          <p:cNvSpPr>
            <a:spLocks noChangeArrowheads="1"/>
          </p:cNvSpPr>
          <p:nvPr/>
        </p:nvSpPr>
        <p:spPr bwMode="auto">
          <a:xfrm>
            <a:off x="539552" y="908720"/>
            <a:ext cx="8280920" cy="4320480"/>
          </a:xfrm>
          <a:prstGeom prst="rect">
            <a:avLst/>
          </a:prstGeom>
          <a:noFill/>
          <a:ln w="28575">
            <a:noFill/>
            <a:miter lim="800000"/>
            <a:headEnd/>
            <a:tailEnd/>
          </a:ln>
        </p:spPr>
        <p:txBody>
          <a:bodyPr lIns="80132" tIns="40067" rIns="80132" bIns="40067"/>
          <a:lstStyle/>
          <a:p>
            <a:pPr marL="252413" indent="-252413" defTabSz="671513" eaLnBrk="0" hangingPunct="0">
              <a:lnSpc>
                <a:spcPct val="140000"/>
              </a:lnSpc>
              <a:buFont typeface="Wingdings" pitchFamily="2" charset="2"/>
              <a:buChar char="l"/>
            </a:pPr>
            <a:r>
              <a:rPr lang="zh-CN" altLang="en-US" sz="1400" b="1" smtClean="0">
                <a:latin typeface="+mn-ea"/>
              </a:rPr>
              <a:t>数据模型设计</a:t>
            </a:r>
            <a:endParaRPr lang="en-US" altLang="zh-CN" sz="1400" b="1" smtClean="0">
              <a:latin typeface="+mn-ea"/>
            </a:endParaRPr>
          </a:p>
          <a:p>
            <a:pPr marL="709613" lvl="1" indent="-252413" defTabSz="671513" eaLnBrk="0" hangingPunct="0">
              <a:lnSpc>
                <a:spcPct val="140000"/>
              </a:lnSpc>
              <a:buFont typeface="Wingdings" pitchFamily="2" charset="2"/>
              <a:buChar char="Ø"/>
            </a:pPr>
            <a:r>
              <a:rPr lang="zh-CN" altLang="en-US" sz="1400" smtClean="0">
                <a:latin typeface="+mn-ea"/>
              </a:rPr>
              <a:t>梳理目前所有开放平台源数据（包括日志和</a:t>
            </a:r>
            <a:r>
              <a:rPr lang="en-US" altLang="zh-CN" sz="1400" smtClean="0">
                <a:latin typeface="+mn-ea"/>
              </a:rPr>
              <a:t>SDK</a:t>
            </a:r>
            <a:r>
              <a:rPr lang="zh-CN" altLang="en-US" sz="1400" smtClean="0">
                <a:latin typeface="+mn-ea"/>
              </a:rPr>
              <a:t>数据），归纳用户行为信息要素，定义用户行为表（列表）</a:t>
            </a:r>
            <a:endParaRPr lang="en-US" altLang="zh-CN" sz="1400" smtClean="0">
              <a:latin typeface="+mn-ea"/>
            </a:endParaRPr>
          </a:p>
          <a:p>
            <a:pPr marL="709613" lvl="1" indent="-252413" defTabSz="671513" eaLnBrk="0" hangingPunct="0">
              <a:lnSpc>
                <a:spcPct val="140000"/>
              </a:lnSpc>
              <a:buFont typeface="Wingdings" pitchFamily="2" charset="2"/>
              <a:buChar char="Ø"/>
            </a:pPr>
            <a:r>
              <a:rPr lang="zh-CN" altLang="en-US" sz="1400" smtClean="0">
                <a:latin typeface="+mn-ea"/>
              </a:rPr>
              <a:t>梳理</a:t>
            </a:r>
            <a:r>
              <a:rPr lang="en-US" altLang="zh-CN" sz="1400" smtClean="0">
                <a:latin typeface="+mn-ea"/>
              </a:rPr>
              <a:t>360</a:t>
            </a:r>
            <a:r>
              <a:rPr lang="zh-CN" altLang="en-US" sz="1400" smtClean="0">
                <a:latin typeface="+mn-ea"/>
              </a:rPr>
              <a:t>模型中的维度信息（用户标签第一阶段可暂不引入）</a:t>
            </a:r>
            <a:endParaRPr lang="en-US" altLang="zh-CN" sz="1400" smtClean="0">
              <a:latin typeface="+mn-ea"/>
            </a:endParaRPr>
          </a:p>
          <a:p>
            <a:pPr marL="709613" lvl="1" indent="-252413" defTabSz="671513" eaLnBrk="0" hangingPunct="0">
              <a:lnSpc>
                <a:spcPct val="140000"/>
              </a:lnSpc>
              <a:buFont typeface="Wingdings" pitchFamily="2" charset="2"/>
              <a:buChar char="Ø"/>
            </a:pPr>
            <a:r>
              <a:rPr lang="zh-CN" altLang="en-US" sz="1400" smtClean="0">
                <a:latin typeface="+mn-ea"/>
              </a:rPr>
              <a:t>数据处理</a:t>
            </a:r>
            <a:r>
              <a:rPr lang="en-US" altLang="zh-CN" sz="1400" smtClean="0">
                <a:latin typeface="+mn-ea"/>
              </a:rPr>
              <a:t>UDF</a:t>
            </a:r>
            <a:r>
              <a:rPr lang="zh-CN" altLang="en-US" sz="1400" smtClean="0">
                <a:latin typeface="+mn-ea"/>
              </a:rPr>
              <a:t>设计</a:t>
            </a:r>
            <a:r>
              <a:rPr lang="en-US" altLang="zh-CN" sz="1400" smtClean="0">
                <a:latin typeface="+mn-ea"/>
              </a:rPr>
              <a:t>(</a:t>
            </a:r>
            <a:r>
              <a:rPr lang="zh-CN" altLang="en-US" sz="1400" smtClean="0">
                <a:latin typeface="+mn-ea"/>
              </a:rPr>
              <a:t>现阶段基于</a:t>
            </a:r>
            <a:r>
              <a:rPr lang="en-US" altLang="zh-CN" sz="1400" smtClean="0">
                <a:latin typeface="+mn-ea"/>
              </a:rPr>
              <a:t>HIVE</a:t>
            </a:r>
            <a:r>
              <a:rPr lang="zh-CN" altLang="en-US" sz="1400" smtClean="0">
                <a:latin typeface="+mn-ea"/>
              </a:rPr>
              <a:t>开发，后续考虑迁移到</a:t>
            </a:r>
            <a:r>
              <a:rPr lang="en-US" altLang="zh-CN" sz="1400" smtClean="0">
                <a:latin typeface="+mn-ea"/>
              </a:rPr>
              <a:t>HBASE)</a:t>
            </a:r>
          </a:p>
          <a:p>
            <a:pPr marL="709613" lvl="1" indent="-252413" defTabSz="671513" eaLnBrk="0" hangingPunct="0">
              <a:lnSpc>
                <a:spcPct val="140000"/>
              </a:lnSpc>
              <a:buFont typeface="Wingdings" pitchFamily="2" charset="2"/>
              <a:buChar char="Ø"/>
            </a:pPr>
            <a:r>
              <a:rPr lang="zh-CN" altLang="en-US" sz="1400" smtClean="0">
                <a:latin typeface="+mn-ea"/>
              </a:rPr>
              <a:t>数据处理脚本设计</a:t>
            </a:r>
            <a:endParaRPr lang="en-US" altLang="zh-CN" sz="1400" smtClean="0">
              <a:latin typeface="+mn-ea"/>
            </a:endParaRPr>
          </a:p>
          <a:p>
            <a:pPr marL="252413" lvl="1" indent="-252413" defTabSz="671513" eaLnBrk="0" hangingPunct="0">
              <a:lnSpc>
                <a:spcPct val="140000"/>
              </a:lnSpc>
              <a:buFont typeface="Wingdings" pitchFamily="2" charset="2"/>
              <a:buChar char="l"/>
            </a:pPr>
            <a:r>
              <a:rPr lang="zh-CN" altLang="en-US" sz="1400" b="1" smtClean="0">
                <a:latin typeface="+mn-ea"/>
              </a:rPr>
              <a:t>元数据模型定义</a:t>
            </a:r>
            <a:endParaRPr lang="en-US" altLang="zh-CN" sz="1400" b="1" smtClean="0">
              <a:latin typeface="+mn-ea"/>
            </a:endParaRPr>
          </a:p>
          <a:p>
            <a:pPr marL="709613" lvl="1" indent="-252413" defTabSz="671513" eaLnBrk="0" hangingPunct="0">
              <a:lnSpc>
                <a:spcPct val="140000"/>
              </a:lnSpc>
              <a:buFont typeface="Wingdings" pitchFamily="2" charset="2"/>
              <a:buChar char="Ø"/>
            </a:pPr>
            <a:r>
              <a:rPr lang="zh-CN" altLang="en-US" sz="1400" smtClean="0">
                <a:latin typeface="+mn-ea"/>
              </a:rPr>
              <a:t>根据整理的</a:t>
            </a:r>
            <a:r>
              <a:rPr lang="en-US" altLang="zh-CN" sz="1400" smtClean="0">
                <a:latin typeface="+mn-ea"/>
              </a:rPr>
              <a:t>360</a:t>
            </a:r>
            <a:r>
              <a:rPr lang="zh-CN" altLang="en-US" sz="1400" smtClean="0">
                <a:latin typeface="+mn-ea"/>
              </a:rPr>
              <a:t>用户模型定义元数据模型</a:t>
            </a:r>
            <a:endParaRPr lang="en-US" altLang="zh-CN" sz="1400" smtClean="0">
              <a:latin typeface="+mn-ea"/>
            </a:endParaRPr>
          </a:p>
          <a:p>
            <a:pPr marL="709613" lvl="1" indent="-252413" defTabSz="671513" eaLnBrk="0" hangingPunct="0">
              <a:lnSpc>
                <a:spcPct val="140000"/>
              </a:lnSpc>
              <a:buFont typeface="Wingdings" pitchFamily="2" charset="2"/>
              <a:buChar char="Ø"/>
            </a:pPr>
            <a:r>
              <a:rPr lang="zh-CN" altLang="en-US" sz="1400" smtClean="0">
                <a:latin typeface="+mn-ea"/>
              </a:rPr>
              <a:t>元数据模型结合</a:t>
            </a:r>
            <a:r>
              <a:rPr lang="en-US" altLang="zh-CN" sz="1400" smtClean="0">
                <a:latin typeface="+mn-ea"/>
              </a:rPr>
              <a:t>KPI</a:t>
            </a:r>
            <a:r>
              <a:rPr lang="zh-CN" altLang="en-US" sz="1400" smtClean="0">
                <a:latin typeface="+mn-ea"/>
              </a:rPr>
              <a:t>自助分解系统等需求综合考虑</a:t>
            </a:r>
            <a:endParaRPr lang="en-US" altLang="zh-CN" sz="1400" b="1" smtClean="0">
              <a:latin typeface="+mn-ea"/>
            </a:endParaRPr>
          </a:p>
          <a:p>
            <a:pPr marL="252413" lvl="1" indent="-252413" defTabSz="671513" eaLnBrk="0" hangingPunct="0">
              <a:lnSpc>
                <a:spcPct val="140000"/>
              </a:lnSpc>
              <a:buFont typeface="Wingdings" pitchFamily="2" charset="2"/>
              <a:buChar char="l"/>
            </a:pPr>
            <a:r>
              <a:rPr lang="zh-CN" altLang="en-US" sz="1400" b="1" smtClean="0">
                <a:latin typeface="+mn-ea"/>
              </a:rPr>
              <a:t>界面设计</a:t>
            </a:r>
            <a:endParaRPr lang="en-US" altLang="zh-CN" sz="1400" b="1" smtClean="0">
              <a:latin typeface="+mn-ea"/>
            </a:endParaRPr>
          </a:p>
          <a:p>
            <a:pPr marL="709613" lvl="1" indent="-252413" defTabSz="671513" eaLnBrk="0" hangingPunct="0">
              <a:lnSpc>
                <a:spcPct val="140000"/>
              </a:lnSpc>
              <a:buFont typeface="Wingdings" pitchFamily="2" charset="2"/>
              <a:buChar char="Ø"/>
            </a:pPr>
            <a:r>
              <a:rPr lang="zh-CN" altLang="en-US" sz="1400" smtClean="0">
                <a:latin typeface="+mn-ea"/>
              </a:rPr>
              <a:t>选择列、过滤列众多，如何设计易用灵活的界面？</a:t>
            </a:r>
            <a:endParaRPr lang="en-US" altLang="zh-CN" sz="1400" smtClean="0">
              <a:latin typeface="+mn-ea"/>
            </a:endParaRPr>
          </a:p>
          <a:p>
            <a:pPr marL="709613" lvl="1" indent="-252413" defTabSz="671513" eaLnBrk="0" hangingPunct="0">
              <a:lnSpc>
                <a:spcPct val="140000"/>
              </a:lnSpc>
              <a:buFont typeface="Wingdings" pitchFamily="2" charset="2"/>
              <a:buChar char="Ø"/>
            </a:pPr>
            <a:r>
              <a:rPr lang="zh-CN" altLang="en-US" sz="1400" smtClean="0">
                <a:latin typeface="+mn-ea"/>
              </a:rPr>
              <a:t>结果如何展示？数据导出展示时，安全如何保证？</a:t>
            </a:r>
            <a:endParaRPr lang="en-US" altLang="zh-CN" sz="1400" smtClean="0">
              <a:latin typeface="+mn-ea"/>
            </a:endParaRPr>
          </a:p>
          <a:p>
            <a:pPr marL="709613" lvl="1" indent="-252413" defTabSz="671513" eaLnBrk="0" hangingPunct="0">
              <a:lnSpc>
                <a:spcPct val="140000"/>
              </a:lnSpc>
              <a:buFont typeface="Wingdings" pitchFamily="2" charset="2"/>
              <a:buChar char="Ø"/>
            </a:pPr>
            <a:r>
              <a:rPr lang="zh-CN" altLang="en-US" sz="1400" smtClean="0">
                <a:latin typeface="+mn-ea"/>
              </a:rPr>
              <a:t>历史操作记录处理。允许用户重复操作</a:t>
            </a:r>
            <a:endParaRPr lang="en-US" altLang="zh-CN" sz="1400" smtClean="0">
              <a:latin typeface="+mn-ea"/>
            </a:endParaRPr>
          </a:p>
          <a:p>
            <a:pPr marL="709613" lvl="1" indent="-252413" defTabSz="671513" eaLnBrk="0" hangingPunct="0">
              <a:lnSpc>
                <a:spcPct val="140000"/>
              </a:lnSpc>
              <a:buFont typeface="Wingdings" pitchFamily="2" charset="2"/>
              <a:buChar char="Ø"/>
            </a:pPr>
            <a:r>
              <a:rPr lang="zh-CN" altLang="en-US" sz="1400" smtClean="0">
                <a:latin typeface="+mn-ea"/>
              </a:rPr>
              <a:t>多用户控制，用户</a:t>
            </a:r>
            <a:r>
              <a:rPr lang="en-US" altLang="zh-CN" sz="1400" smtClean="0">
                <a:latin typeface="+mn-ea"/>
              </a:rPr>
              <a:t>Profile</a:t>
            </a:r>
            <a:r>
              <a:rPr lang="zh-CN" altLang="en-US" sz="1400" smtClean="0">
                <a:latin typeface="+mn-ea"/>
              </a:rPr>
              <a:t>控制</a:t>
            </a:r>
            <a:endParaRPr lang="en-US" altLang="zh-CN" sz="1400" smtClean="0">
              <a:latin typeface="+mn-ea"/>
            </a:endParaRPr>
          </a:p>
          <a:p>
            <a:pPr marL="252413" lvl="1" indent="-252413" defTabSz="671513" eaLnBrk="0" hangingPunct="0">
              <a:lnSpc>
                <a:spcPct val="140000"/>
              </a:lnSpc>
              <a:buFont typeface="Wingdings" pitchFamily="2" charset="2"/>
              <a:buChar char="l"/>
            </a:pPr>
            <a:endParaRPr lang="en-US" altLang="zh-CN" sz="1400" b="1" smtClean="0">
              <a:latin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3"/>
          <p:cNvSpPr>
            <a:spLocks noGrp="1" noChangeArrowheads="1"/>
          </p:cNvSpPr>
          <p:nvPr>
            <p:ph type="title"/>
          </p:nvPr>
        </p:nvSpPr>
        <p:spPr>
          <a:xfrm>
            <a:off x="539750" y="80963"/>
            <a:ext cx="7929563" cy="869950"/>
          </a:xfrm>
        </p:spPr>
        <p:txBody>
          <a:bodyPr/>
          <a:lstStyle/>
          <a:p>
            <a:pPr eaLnBrk="1" hangingPunct="1"/>
            <a:r>
              <a:rPr lang="zh-CN" altLang="en-US" b="1" smtClean="0"/>
              <a:t>目录</a:t>
            </a:r>
          </a:p>
        </p:txBody>
      </p:sp>
      <p:sp>
        <p:nvSpPr>
          <p:cNvPr id="46083" name="Rectangle 24"/>
          <p:cNvSpPr>
            <a:spLocks noGrp="1" noChangeArrowheads="1"/>
          </p:cNvSpPr>
          <p:nvPr>
            <p:ph idx="1"/>
          </p:nvPr>
        </p:nvSpPr>
        <p:spPr>
          <a:xfrm>
            <a:off x="683568" y="1484784"/>
            <a:ext cx="7929562" cy="4194175"/>
          </a:xfrm>
        </p:spPr>
        <p:txBody>
          <a:bodyPr/>
          <a:lstStyle/>
          <a:p>
            <a:pPr eaLnBrk="1" hangingPunct="1"/>
            <a:r>
              <a:rPr lang="en-US" altLang="zh-CN" smtClean="0">
                <a:solidFill>
                  <a:srgbClr val="FF0000"/>
                </a:solidFill>
              </a:rPr>
              <a:t>BI </a:t>
            </a:r>
            <a:r>
              <a:rPr lang="zh-CN" altLang="en-US" smtClean="0">
                <a:solidFill>
                  <a:srgbClr val="FF0000"/>
                </a:solidFill>
              </a:rPr>
              <a:t>架构介绍</a:t>
            </a:r>
            <a:endParaRPr lang="en-US" altLang="zh-CN" dirty="0" smtClean="0">
              <a:solidFill>
                <a:srgbClr val="FF0000"/>
              </a:solidFill>
            </a:endParaRPr>
          </a:p>
          <a:p>
            <a:pPr eaLnBrk="1" hangingPunct="1"/>
            <a:r>
              <a:rPr lang="en-US" altLang="zh-CN" smtClean="0"/>
              <a:t>BI</a:t>
            </a:r>
            <a:r>
              <a:rPr lang="zh-CN" altLang="en-US" smtClean="0"/>
              <a:t>主要产品规划及进展</a:t>
            </a:r>
            <a:endParaRPr lang="en-US" altLang="zh-CN" smtClean="0"/>
          </a:p>
          <a:p>
            <a:pPr eaLnBrk="1" hangingPunct="1"/>
            <a:r>
              <a:rPr lang="zh-CN" altLang="en-US" smtClean="0"/>
              <a:t>即席查询系统关键技术及实现</a:t>
            </a:r>
            <a:r>
              <a:rPr lang="en-US" altLang="zh-CN" smtClean="0"/>
              <a:t> </a:t>
            </a:r>
            <a:endParaRPr lang="en-US" altLang="zh-C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555776" y="5373216"/>
            <a:ext cx="3024335" cy="918592"/>
          </a:xfrm>
          <a:prstGeom prst="rect">
            <a:avLst/>
          </a:prstGeom>
          <a:noFill/>
          <a:ln w="9525">
            <a:noFill/>
            <a:miter lim="800000"/>
            <a:headEnd/>
            <a:tailEnd/>
          </a:ln>
        </p:spPr>
      </p:pic>
      <p:sp>
        <p:nvSpPr>
          <p:cNvPr id="20" name="矩形 19"/>
          <p:cNvSpPr/>
          <p:nvPr/>
        </p:nvSpPr>
        <p:spPr>
          <a:xfrm>
            <a:off x="683568" y="548680"/>
            <a:ext cx="720080" cy="5040560"/>
          </a:xfrm>
          <a:prstGeom prst="rect">
            <a:avLst/>
          </a:prstGeom>
          <a:solidFill>
            <a:schemeClr val="bg1">
              <a:lumMod val="75000"/>
              <a:alpha val="30000"/>
            </a:schemeClr>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t" anchorCtr="1"/>
          <a:lstStyle/>
          <a:p>
            <a:pPr algn="ctr"/>
            <a:r>
              <a:rPr lang="zh-CN" altLang="en-US" sz="1600" b="1" smtClean="0"/>
              <a:t>独立工具</a:t>
            </a:r>
            <a:endParaRPr lang="zh-CN" altLang="en-US" sz="1600" b="1"/>
          </a:p>
        </p:txBody>
      </p:sp>
      <p:sp>
        <p:nvSpPr>
          <p:cNvPr id="19" name="矩形 18"/>
          <p:cNvSpPr/>
          <p:nvPr/>
        </p:nvSpPr>
        <p:spPr>
          <a:xfrm>
            <a:off x="1619672" y="1700808"/>
            <a:ext cx="6624736" cy="3816424"/>
          </a:xfrm>
          <a:prstGeom prst="rect">
            <a:avLst/>
          </a:prstGeom>
          <a:solidFill>
            <a:schemeClr val="accent4">
              <a:lumMod val="20000"/>
              <a:lumOff val="80000"/>
              <a:alpha val="52000"/>
            </a:schemeClr>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t" anchorCtr="1"/>
          <a:lstStyle/>
          <a:p>
            <a:pPr algn="ctr"/>
            <a:r>
              <a:rPr lang="zh-CN" altLang="en-US" sz="1600" b="1" smtClean="0"/>
              <a:t>离线系统</a:t>
            </a:r>
            <a:endParaRPr lang="zh-CN" altLang="en-US" sz="1600" b="1"/>
          </a:p>
        </p:txBody>
      </p:sp>
      <p:sp>
        <p:nvSpPr>
          <p:cNvPr id="31" name="矩形 30"/>
          <p:cNvSpPr/>
          <p:nvPr/>
        </p:nvSpPr>
        <p:spPr>
          <a:xfrm>
            <a:off x="1619672" y="548680"/>
            <a:ext cx="6624736" cy="792088"/>
          </a:xfrm>
          <a:prstGeom prst="rect">
            <a:avLst/>
          </a:prstGeom>
          <a:solidFill>
            <a:srgbClr val="92D050">
              <a:alpha val="7000"/>
            </a:srgbClr>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t" anchorCtr="1"/>
          <a:lstStyle/>
          <a:p>
            <a:pPr algn="ctr"/>
            <a:r>
              <a:rPr lang="zh-CN" altLang="en-US" sz="1600" b="1" smtClean="0"/>
              <a:t>在线系统</a:t>
            </a:r>
          </a:p>
        </p:txBody>
      </p:sp>
      <p:sp>
        <p:nvSpPr>
          <p:cNvPr id="250" name="TextBox 249"/>
          <p:cNvSpPr txBox="1"/>
          <p:nvPr/>
        </p:nvSpPr>
        <p:spPr>
          <a:xfrm>
            <a:off x="0" y="0"/>
            <a:ext cx="2295821" cy="461665"/>
          </a:xfrm>
          <a:prstGeom prst="rect">
            <a:avLst/>
          </a:prstGeom>
          <a:noFill/>
        </p:spPr>
        <p:txBody>
          <a:bodyPr wrap="none" rtlCol="0">
            <a:spAutoFit/>
          </a:bodyPr>
          <a:lstStyle/>
          <a:p>
            <a:r>
              <a:rPr lang="en-US" altLang="zh-CN" sz="2400" b="1" smtClean="0">
                <a:solidFill>
                  <a:srgbClr val="C00000"/>
                </a:solidFill>
              </a:rPr>
              <a:t>BI</a:t>
            </a:r>
            <a:r>
              <a:rPr lang="zh-CN" altLang="en-US" sz="2400" b="1" smtClean="0">
                <a:solidFill>
                  <a:srgbClr val="C00000"/>
                </a:solidFill>
              </a:rPr>
              <a:t>逻辑架构示意</a:t>
            </a:r>
            <a:endParaRPr lang="zh-CN" altLang="en-US" sz="2400" b="1">
              <a:solidFill>
                <a:srgbClr val="C00000"/>
              </a:solidFill>
            </a:endParaRPr>
          </a:p>
        </p:txBody>
      </p:sp>
      <p:sp>
        <p:nvSpPr>
          <p:cNvPr id="21" name="矩形 20"/>
          <p:cNvSpPr/>
          <p:nvPr/>
        </p:nvSpPr>
        <p:spPr>
          <a:xfrm>
            <a:off x="2411760" y="4797152"/>
            <a:ext cx="3240360" cy="648072"/>
          </a:xfrm>
          <a:prstGeom prst="rect">
            <a:avLst/>
          </a:prstGeom>
          <a:solidFill>
            <a:schemeClr val="bg2">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数据采集子系统</a:t>
            </a:r>
            <a:endParaRPr lang="zh-CN" altLang="en-US" sz="1400"/>
          </a:p>
        </p:txBody>
      </p:sp>
      <p:sp>
        <p:nvSpPr>
          <p:cNvPr id="22" name="矩形 21"/>
          <p:cNvSpPr/>
          <p:nvPr/>
        </p:nvSpPr>
        <p:spPr>
          <a:xfrm>
            <a:off x="2411760" y="3933056"/>
            <a:ext cx="3240360" cy="576064"/>
          </a:xfrm>
          <a:prstGeom prst="rect">
            <a:avLst/>
          </a:prstGeom>
          <a:solidFill>
            <a:schemeClr val="bg2">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核心存储和计算子系统</a:t>
            </a:r>
            <a:endParaRPr lang="zh-CN" altLang="en-US" sz="1400"/>
          </a:p>
        </p:txBody>
      </p:sp>
      <p:sp>
        <p:nvSpPr>
          <p:cNvPr id="23" name="矩形 22"/>
          <p:cNvSpPr/>
          <p:nvPr/>
        </p:nvSpPr>
        <p:spPr>
          <a:xfrm>
            <a:off x="1691680" y="2492896"/>
            <a:ext cx="576064" cy="2952328"/>
          </a:xfrm>
          <a:prstGeom prst="rect">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元数据管理系统</a:t>
            </a:r>
            <a:endParaRPr lang="zh-CN" altLang="en-US" sz="1400"/>
          </a:p>
        </p:txBody>
      </p:sp>
      <p:sp>
        <p:nvSpPr>
          <p:cNvPr id="24" name="矩形 23"/>
          <p:cNvSpPr/>
          <p:nvPr/>
        </p:nvSpPr>
        <p:spPr>
          <a:xfrm>
            <a:off x="5796136" y="2492896"/>
            <a:ext cx="720080" cy="2952328"/>
          </a:xfrm>
          <a:prstGeom prst="rect">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数据质量子系统</a:t>
            </a:r>
            <a:endParaRPr lang="zh-CN" altLang="en-US" sz="1400"/>
          </a:p>
        </p:txBody>
      </p:sp>
      <p:sp>
        <p:nvSpPr>
          <p:cNvPr id="25" name="矩形 24"/>
          <p:cNvSpPr/>
          <p:nvPr/>
        </p:nvSpPr>
        <p:spPr>
          <a:xfrm>
            <a:off x="2411760" y="2492896"/>
            <a:ext cx="1080120" cy="1080120"/>
          </a:xfrm>
          <a:prstGeom prst="rect">
            <a:avLst/>
          </a:prstGeom>
          <a:solidFill>
            <a:schemeClr val="bg2">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r>
              <a:rPr lang="zh-CN" altLang="en-US" sz="1400" smtClean="0"/>
              <a:t>报表系统</a:t>
            </a:r>
            <a:endParaRPr lang="zh-CN" altLang="en-US" sz="1400"/>
          </a:p>
        </p:txBody>
      </p:sp>
      <p:sp>
        <p:nvSpPr>
          <p:cNvPr id="26" name="矩形 25"/>
          <p:cNvSpPr/>
          <p:nvPr/>
        </p:nvSpPr>
        <p:spPr>
          <a:xfrm>
            <a:off x="3563888" y="2492896"/>
            <a:ext cx="648072" cy="504056"/>
          </a:xfrm>
          <a:prstGeom prst="rect">
            <a:avLst/>
          </a:prstGeom>
          <a:solidFill>
            <a:schemeClr val="bg2">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画像系统</a:t>
            </a:r>
            <a:endParaRPr lang="zh-CN" altLang="en-US" sz="1400"/>
          </a:p>
        </p:txBody>
      </p:sp>
      <p:sp>
        <p:nvSpPr>
          <p:cNvPr id="27" name="矩形 26"/>
          <p:cNvSpPr/>
          <p:nvPr/>
        </p:nvSpPr>
        <p:spPr>
          <a:xfrm>
            <a:off x="4283968" y="2492896"/>
            <a:ext cx="648072" cy="1080120"/>
          </a:xfrm>
          <a:prstGeom prst="rect">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即席查询系统</a:t>
            </a:r>
            <a:endParaRPr lang="zh-CN" altLang="en-US" sz="1400"/>
          </a:p>
        </p:txBody>
      </p:sp>
      <p:sp>
        <p:nvSpPr>
          <p:cNvPr id="28" name="矩形 27"/>
          <p:cNvSpPr/>
          <p:nvPr/>
        </p:nvSpPr>
        <p:spPr>
          <a:xfrm>
            <a:off x="1691680" y="2060848"/>
            <a:ext cx="6408712" cy="288032"/>
          </a:xfrm>
          <a:prstGeom prst="rect">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mtClean="0"/>
              <a:t>统一访问门户</a:t>
            </a:r>
            <a:endParaRPr lang="zh-CN" altLang="en-US"/>
          </a:p>
        </p:txBody>
      </p:sp>
      <p:sp>
        <p:nvSpPr>
          <p:cNvPr id="29" name="矩形 28"/>
          <p:cNvSpPr/>
          <p:nvPr/>
        </p:nvSpPr>
        <p:spPr>
          <a:xfrm>
            <a:off x="755576" y="1196752"/>
            <a:ext cx="576064" cy="4248472"/>
          </a:xfrm>
          <a:prstGeom prst="rect">
            <a:avLst/>
          </a:prstGeom>
          <a:solidFill>
            <a:srgbClr val="FFFF00">
              <a:alpha val="48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mtClean="0"/>
              <a:t>ETL</a:t>
            </a:r>
            <a:r>
              <a:rPr lang="zh-CN" altLang="en-US" smtClean="0"/>
              <a:t>工具</a:t>
            </a:r>
            <a:endParaRPr lang="zh-CN" altLang="en-US"/>
          </a:p>
        </p:txBody>
      </p:sp>
      <p:sp>
        <p:nvSpPr>
          <p:cNvPr id="30" name="矩形 29"/>
          <p:cNvSpPr/>
          <p:nvPr/>
        </p:nvSpPr>
        <p:spPr>
          <a:xfrm>
            <a:off x="7452320" y="2492896"/>
            <a:ext cx="648072" cy="2952328"/>
          </a:xfrm>
          <a:prstGeom prst="rect">
            <a:avLst/>
          </a:prstGeom>
          <a:solidFill>
            <a:srgbClr val="FFFF00">
              <a:alpha val="61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管理系统</a:t>
            </a:r>
            <a:r>
              <a:rPr lang="zh-CN" altLang="en-US" sz="1200" smtClean="0"/>
              <a:t>（ 软件部署、开销户</a:t>
            </a:r>
            <a:r>
              <a:rPr lang="en-US" altLang="zh-CN" sz="1200" smtClean="0"/>
              <a:t>)</a:t>
            </a:r>
            <a:endParaRPr lang="zh-CN" altLang="en-US" sz="1200"/>
          </a:p>
        </p:txBody>
      </p:sp>
      <p:sp>
        <p:nvSpPr>
          <p:cNvPr id="32" name="矩形 31"/>
          <p:cNvSpPr/>
          <p:nvPr/>
        </p:nvSpPr>
        <p:spPr>
          <a:xfrm>
            <a:off x="2555776" y="2564904"/>
            <a:ext cx="792088" cy="432048"/>
          </a:xfrm>
          <a:prstGeom prst="rect">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000" smtClean="0"/>
              <a:t>KPI</a:t>
            </a:r>
            <a:r>
              <a:rPr lang="zh-CN" altLang="en-US" sz="1000" smtClean="0"/>
              <a:t>自助分析系统</a:t>
            </a:r>
            <a:endParaRPr lang="zh-CN" altLang="en-US" sz="1000"/>
          </a:p>
        </p:txBody>
      </p:sp>
      <p:sp>
        <p:nvSpPr>
          <p:cNvPr id="33" name="矩形 32"/>
          <p:cNvSpPr/>
          <p:nvPr/>
        </p:nvSpPr>
        <p:spPr>
          <a:xfrm>
            <a:off x="5868144" y="2636912"/>
            <a:ext cx="576064" cy="432048"/>
          </a:xfrm>
          <a:prstGeom prst="rect">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000" smtClean="0"/>
              <a:t>KPI</a:t>
            </a:r>
            <a:r>
              <a:rPr lang="zh-CN" altLang="en-US" sz="1000" smtClean="0"/>
              <a:t>告警系统</a:t>
            </a:r>
            <a:endParaRPr lang="zh-CN" altLang="en-US" sz="1000"/>
          </a:p>
        </p:txBody>
      </p:sp>
      <p:sp>
        <p:nvSpPr>
          <p:cNvPr id="34" name="矩形 33"/>
          <p:cNvSpPr/>
          <p:nvPr/>
        </p:nvSpPr>
        <p:spPr>
          <a:xfrm>
            <a:off x="6732240" y="2492896"/>
            <a:ext cx="576064" cy="2952328"/>
          </a:xfrm>
          <a:prstGeom prst="rect">
            <a:avLst/>
          </a:prstGeom>
          <a:solidFill>
            <a:schemeClr val="bg2">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任务调度子系统</a:t>
            </a:r>
            <a:endParaRPr lang="zh-CN" altLang="en-US" sz="1400"/>
          </a:p>
        </p:txBody>
      </p:sp>
      <p:sp>
        <p:nvSpPr>
          <p:cNvPr id="16" name="矩形 15"/>
          <p:cNvSpPr/>
          <p:nvPr/>
        </p:nvSpPr>
        <p:spPr>
          <a:xfrm>
            <a:off x="1763688" y="908720"/>
            <a:ext cx="6408712" cy="360040"/>
          </a:xfrm>
          <a:prstGeom prst="rect">
            <a:avLst/>
          </a:prstGeom>
          <a:solidFill>
            <a:schemeClr val="bg2">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推荐引擎</a:t>
            </a:r>
            <a:endParaRPr lang="zh-CN" altLang="en-US" sz="1400"/>
          </a:p>
        </p:txBody>
      </p:sp>
      <p:sp>
        <p:nvSpPr>
          <p:cNvPr id="17" name="矩形 16"/>
          <p:cNvSpPr/>
          <p:nvPr/>
        </p:nvSpPr>
        <p:spPr>
          <a:xfrm>
            <a:off x="5004048" y="2492896"/>
            <a:ext cx="576064" cy="1080120"/>
          </a:xfrm>
          <a:prstGeom prst="rect">
            <a:avLst/>
          </a:prstGeom>
          <a:solidFill>
            <a:schemeClr val="bg2">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400" smtClean="0"/>
              <a:t>数据开放网关</a:t>
            </a:r>
            <a:endParaRPr lang="zh-CN" altLang="en-US" sz="1400"/>
          </a:p>
        </p:txBody>
      </p:sp>
      <p:sp>
        <p:nvSpPr>
          <p:cNvPr id="18" name="矩形 17"/>
          <p:cNvSpPr/>
          <p:nvPr/>
        </p:nvSpPr>
        <p:spPr>
          <a:xfrm>
            <a:off x="3563888" y="3140968"/>
            <a:ext cx="648072" cy="432048"/>
          </a:xfrm>
          <a:prstGeom prst="rect">
            <a:avLst/>
          </a:prstGeom>
          <a:solidFill>
            <a:schemeClr val="bg2">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自助标签系统</a:t>
            </a:r>
            <a:endParaRPr lang="zh-CN" altLang="en-US" sz="1200"/>
          </a:p>
        </p:txBody>
      </p:sp>
      <p:sp>
        <p:nvSpPr>
          <p:cNvPr id="36" name="TextBox 35"/>
          <p:cNvSpPr txBox="1"/>
          <p:nvPr/>
        </p:nvSpPr>
        <p:spPr>
          <a:xfrm>
            <a:off x="2555776" y="6237312"/>
            <a:ext cx="800219" cy="461665"/>
          </a:xfrm>
          <a:prstGeom prst="rect">
            <a:avLst/>
          </a:prstGeom>
          <a:noFill/>
        </p:spPr>
        <p:txBody>
          <a:bodyPr wrap="none" rtlCol="0">
            <a:spAutoFit/>
          </a:bodyPr>
          <a:lstStyle/>
          <a:p>
            <a:pPr algn="ctr"/>
            <a:r>
              <a:rPr lang="zh-CN" altLang="en-US" sz="1200" smtClean="0"/>
              <a:t>开放平台</a:t>
            </a:r>
            <a:endParaRPr lang="en-US" altLang="zh-CN" sz="1200" smtClean="0"/>
          </a:p>
          <a:p>
            <a:pPr algn="ctr"/>
            <a:r>
              <a:rPr lang="zh-CN" altLang="en-US" sz="1200" smtClean="0"/>
              <a:t>数据流</a:t>
            </a:r>
            <a:endParaRPr lang="zh-CN" altLang="en-US" sz="1200"/>
          </a:p>
        </p:txBody>
      </p:sp>
      <p:sp>
        <p:nvSpPr>
          <p:cNvPr id="37" name="TextBox 36"/>
          <p:cNvSpPr txBox="1"/>
          <p:nvPr/>
        </p:nvSpPr>
        <p:spPr>
          <a:xfrm>
            <a:off x="3712841" y="6237312"/>
            <a:ext cx="646331" cy="461665"/>
          </a:xfrm>
          <a:prstGeom prst="rect">
            <a:avLst/>
          </a:prstGeom>
          <a:noFill/>
        </p:spPr>
        <p:txBody>
          <a:bodyPr wrap="none" rtlCol="0">
            <a:spAutoFit/>
          </a:bodyPr>
          <a:lstStyle/>
          <a:p>
            <a:pPr algn="ctr"/>
            <a:r>
              <a:rPr lang="en-US" altLang="zh-CN" sz="1200" smtClean="0"/>
              <a:t>VMALL</a:t>
            </a:r>
          </a:p>
          <a:p>
            <a:pPr algn="ctr"/>
            <a:r>
              <a:rPr lang="zh-CN" altLang="en-US" sz="1200" smtClean="0"/>
              <a:t>数据流</a:t>
            </a:r>
            <a:endParaRPr lang="zh-CN" altLang="en-US" sz="1200"/>
          </a:p>
        </p:txBody>
      </p:sp>
      <p:sp>
        <p:nvSpPr>
          <p:cNvPr id="38" name="TextBox 37"/>
          <p:cNvSpPr txBox="1"/>
          <p:nvPr/>
        </p:nvSpPr>
        <p:spPr>
          <a:xfrm>
            <a:off x="4788024" y="6264696"/>
            <a:ext cx="800219" cy="461665"/>
          </a:xfrm>
          <a:prstGeom prst="rect">
            <a:avLst/>
          </a:prstGeom>
          <a:noFill/>
        </p:spPr>
        <p:txBody>
          <a:bodyPr wrap="none" rtlCol="0">
            <a:spAutoFit/>
          </a:bodyPr>
          <a:lstStyle/>
          <a:p>
            <a:pPr algn="ctr"/>
            <a:r>
              <a:rPr lang="zh-CN" altLang="en-US" sz="1200" smtClean="0"/>
              <a:t>其它业务</a:t>
            </a:r>
            <a:endParaRPr lang="en-US" altLang="zh-CN" sz="1200" smtClean="0"/>
          </a:p>
          <a:p>
            <a:pPr algn="ctr"/>
            <a:r>
              <a:rPr lang="zh-CN" altLang="en-US" sz="1200" smtClean="0"/>
              <a:t>数据流</a:t>
            </a:r>
            <a:endParaRPr lang="zh-CN" altLang="en-US" sz="1200"/>
          </a:p>
        </p:txBody>
      </p:sp>
      <p:sp>
        <p:nvSpPr>
          <p:cNvPr id="40" name="下箭头 39"/>
          <p:cNvSpPr/>
          <p:nvPr/>
        </p:nvSpPr>
        <p:spPr>
          <a:xfrm flipH="1" flipV="1">
            <a:off x="3995936" y="4509120"/>
            <a:ext cx="216024" cy="216024"/>
          </a:xfrm>
          <a:prstGeom prst="down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下箭头 40"/>
          <p:cNvSpPr/>
          <p:nvPr/>
        </p:nvSpPr>
        <p:spPr>
          <a:xfrm flipH="1" flipV="1">
            <a:off x="2915816" y="3645024"/>
            <a:ext cx="216024" cy="216024"/>
          </a:xfrm>
          <a:prstGeom prst="down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下箭头 41"/>
          <p:cNvSpPr/>
          <p:nvPr/>
        </p:nvSpPr>
        <p:spPr>
          <a:xfrm flipH="1" flipV="1">
            <a:off x="3779912" y="3645024"/>
            <a:ext cx="216024" cy="216024"/>
          </a:xfrm>
          <a:prstGeom prst="down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下箭头 42"/>
          <p:cNvSpPr/>
          <p:nvPr/>
        </p:nvSpPr>
        <p:spPr>
          <a:xfrm flipH="1" flipV="1">
            <a:off x="4499992" y="3645024"/>
            <a:ext cx="216024" cy="216024"/>
          </a:xfrm>
          <a:prstGeom prst="down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下箭头 43"/>
          <p:cNvSpPr/>
          <p:nvPr/>
        </p:nvSpPr>
        <p:spPr>
          <a:xfrm flipH="1" flipV="1">
            <a:off x="5148064" y="3645024"/>
            <a:ext cx="216024" cy="216024"/>
          </a:xfrm>
          <a:prstGeom prst="down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下箭头 44"/>
          <p:cNvSpPr/>
          <p:nvPr/>
        </p:nvSpPr>
        <p:spPr>
          <a:xfrm flipH="1" flipV="1">
            <a:off x="4788024" y="1412776"/>
            <a:ext cx="216024" cy="216024"/>
          </a:xfrm>
          <a:prstGeom prst="down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53" name="组合 52"/>
          <p:cNvGrpSpPr/>
          <p:nvPr/>
        </p:nvGrpSpPr>
        <p:grpSpPr>
          <a:xfrm>
            <a:off x="7308621" y="6505599"/>
            <a:ext cx="1016243" cy="276999"/>
            <a:chOff x="6371707" y="5785519"/>
            <a:chExt cx="1016243" cy="276999"/>
          </a:xfrm>
        </p:grpSpPr>
        <p:sp>
          <p:nvSpPr>
            <p:cNvPr id="39" name="下箭头 38"/>
            <p:cNvSpPr/>
            <p:nvPr/>
          </p:nvSpPr>
          <p:spPr>
            <a:xfrm rot="16200000">
              <a:off x="6407957" y="5769012"/>
              <a:ext cx="216025" cy="288525"/>
            </a:xfrm>
            <a:prstGeom prst="down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p>
          </p:txBody>
        </p:sp>
        <p:sp>
          <p:nvSpPr>
            <p:cNvPr id="46" name="TextBox 45"/>
            <p:cNvSpPr txBox="1"/>
            <p:nvPr/>
          </p:nvSpPr>
          <p:spPr>
            <a:xfrm>
              <a:off x="6587731" y="5785519"/>
              <a:ext cx="800219" cy="276999"/>
            </a:xfrm>
            <a:prstGeom prst="rect">
              <a:avLst/>
            </a:prstGeom>
            <a:noFill/>
          </p:spPr>
          <p:txBody>
            <a:bodyPr wrap="none" rtlCol="0">
              <a:spAutoFit/>
            </a:bodyPr>
            <a:lstStyle/>
            <a:p>
              <a:r>
                <a:rPr lang="zh-CN" altLang="en-US" sz="1200" smtClean="0"/>
                <a:t>数据流向</a:t>
              </a:r>
              <a:endParaRPr lang="zh-CN" altLang="en-US" sz="1200"/>
            </a:p>
          </p:txBody>
        </p:sp>
      </p:grpSp>
      <p:grpSp>
        <p:nvGrpSpPr>
          <p:cNvPr id="54" name="组合 53"/>
          <p:cNvGrpSpPr/>
          <p:nvPr/>
        </p:nvGrpSpPr>
        <p:grpSpPr>
          <a:xfrm>
            <a:off x="7308304" y="6165304"/>
            <a:ext cx="1371664" cy="276999"/>
            <a:chOff x="6372200" y="6093296"/>
            <a:chExt cx="1371664" cy="276999"/>
          </a:xfrm>
        </p:grpSpPr>
        <p:sp>
          <p:nvSpPr>
            <p:cNvPr id="47" name="矩形 46"/>
            <p:cNvSpPr/>
            <p:nvPr/>
          </p:nvSpPr>
          <p:spPr>
            <a:xfrm>
              <a:off x="6372200" y="6165304"/>
              <a:ext cx="144016" cy="144016"/>
            </a:xfrm>
            <a:prstGeom prst="rect">
              <a:avLst/>
            </a:prstGeom>
            <a:solidFill>
              <a:schemeClr val="bg2">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p>
          </p:txBody>
        </p:sp>
        <p:sp>
          <p:nvSpPr>
            <p:cNvPr id="48" name="TextBox 47"/>
            <p:cNvSpPr txBox="1"/>
            <p:nvPr/>
          </p:nvSpPr>
          <p:spPr>
            <a:xfrm>
              <a:off x="6481980" y="6093296"/>
              <a:ext cx="1261884" cy="276999"/>
            </a:xfrm>
            <a:prstGeom prst="rect">
              <a:avLst/>
            </a:prstGeom>
            <a:noFill/>
          </p:spPr>
          <p:txBody>
            <a:bodyPr wrap="none" rtlCol="0">
              <a:spAutoFit/>
            </a:bodyPr>
            <a:lstStyle/>
            <a:p>
              <a:r>
                <a:rPr lang="zh-CN" altLang="en-US" sz="1200" smtClean="0"/>
                <a:t>已实现，待增强</a:t>
              </a:r>
              <a:endParaRPr lang="zh-CN" altLang="en-US" sz="1200"/>
            </a:p>
          </p:txBody>
        </p:sp>
      </p:grpSp>
      <p:grpSp>
        <p:nvGrpSpPr>
          <p:cNvPr id="55" name="组合 54"/>
          <p:cNvGrpSpPr/>
          <p:nvPr/>
        </p:nvGrpSpPr>
        <p:grpSpPr>
          <a:xfrm>
            <a:off x="6300192" y="6464369"/>
            <a:ext cx="944235" cy="276999"/>
            <a:chOff x="6372200" y="6289575"/>
            <a:chExt cx="944235" cy="276999"/>
          </a:xfrm>
        </p:grpSpPr>
        <p:sp>
          <p:nvSpPr>
            <p:cNvPr id="49" name="矩形 48"/>
            <p:cNvSpPr/>
            <p:nvPr/>
          </p:nvSpPr>
          <p:spPr>
            <a:xfrm>
              <a:off x="6372200" y="6381328"/>
              <a:ext cx="144016" cy="144016"/>
            </a:xfrm>
            <a:prstGeom prst="rect">
              <a:avLst/>
            </a:prstGeom>
            <a:solidFill>
              <a:srgbClr val="FFFF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p>
          </p:txBody>
        </p:sp>
        <p:sp>
          <p:nvSpPr>
            <p:cNvPr id="50" name="TextBox 49"/>
            <p:cNvSpPr txBox="1"/>
            <p:nvPr/>
          </p:nvSpPr>
          <p:spPr>
            <a:xfrm>
              <a:off x="6516216" y="6289575"/>
              <a:ext cx="800219" cy="276999"/>
            </a:xfrm>
            <a:prstGeom prst="rect">
              <a:avLst/>
            </a:prstGeom>
            <a:noFill/>
          </p:spPr>
          <p:txBody>
            <a:bodyPr wrap="none" rtlCol="0">
              <a:spAutoFit/>
            </a:bodyPr>
            <a:lstStyle/>
            <a:p>
              <a:r>
                <a:rPr lang="zh-CN" altLang="en-US" sz="1200" smtClean="0"/>
                <a:t>部分实现</a:t>
              </a:r>
              <a:endParaRPr lang="zh-CN" altLang="en-US" sz="1200"/>
            </a:p>
          </p:txBody>
        </p:sp>
      </p:grpSp>
      <p:grpSp>
        <p:nvGrpSpPr>
          <p:cNvPr id="56" name="组合 55"/>
          <p:cNvGrpSpPr/>
          <p:nvPr/>
        </p:nvGrpSpPr>
        <p:grpSpPr>
          <a:xfrm>
            <a:off x="6300192" y="6165304"/>
            <a:ext cx="790347" cy="276999"/>
            <a:chOff x="6372200" y="6550223"/>
            <a:chExt cx="790347" cy="276999"/>
          </a:xfrm>
        </p:grpSpPr>
        <p:sp>
          <p:nvSpPr>
            <p:cNvPr id="51" name="矩形 50"/>
            <p:cNvSpPr/>
            <p:nvPr/>
          </p:nvSpPr>
          <p:spPr>
            <a:xfrm>
              <a:off x="6372200" y="6622231"/>
              <a:ext cx="144016" cy="144016"/>
            </a:xfrm>
            <a:prstGeom prst="rect">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p>
          </p:txBody>
        </p:sp>
        <p:sp>
          <p:nvSpPr>
            <p:cNvPr id="52" name="TextBox 51"/>
            <p:cNvSpPr txBox="1"/>
            <p:nvPr/>
          </p:nvSpPr>
          <p:spPr>
            <a:xfrm>
              <a:off x="6516216" y="6550223"/>
              <a:ext cx="646331" cy="276999"/>
            </a:xfrm>
            <a:prstGeom prst="rect">
              <a:avLst/>
            </a:prstGeom>
            <a:noFill/>
          </p:spPr>
          <p:txBody>
            <a:bodyPr wrap="none" rtlCol="0">
              <a:spAutoFit/>
            </a:bodyPr>
            <a:lstStyle/>
            <a:p>
              <a:r>
                <a:rPr lang="zh-CN" altLang="en-US" sz="1200" smtClean="0"/>
                <a:t>待实现</a:t>
              </a:r>
              <a:endParaRPr lang="zh-CN" altLang="en-US" sz="1200"/>
            </a:p>
          </p:txBody>
        </p:sp>
      </p:grpSp>
      <p:sp>
        <p:nvSpPr>
          <p:cNvPr id="57" name="TextBox 56"/>
          <p:cNvSpPr txBox="1"/>
          <p:nvPr/>
        </p:nvSpPr>
        <p:spPr>
          <a:xfrm>
            <a:off x="6225956" y="5857527"/>
            <a:ext cx="1082348" cy="307777"/>
          </a:xfrm>
          <a:prstGeom prst="rect">
            <a:avLst/>
          </a:prstGeom>
          <a:noFill/>
        </p:spPr>
        <p:txBody>
          <a:bodyPr wrap="none" rtlCol="0">
            <a:spAutoFit/>
          </a:bodyPr>
          <a:lstStyle/>
          <a:p>
            <a:r>
              <a:rPr lang="zh-CN" altLang="en-US" sz="1400" smtClean="0"/>
              <a:t>图例说明：</a:t>
            </a:r>
            <a:endParaRPr lang="zh-CN" altLang="en-US" sz="14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extBox 249"/>
          <p:cNvSpPr txBox="1"/>
          <p:nvPr/>
        </p:nvSpPr>
        <p:spPr>
          <a:xfrm>
            <a:off x="0" y="116632"/>
            <a:ext cx="2674130" cy="461665"/>
          </a:xfrm>
          <a:prstGeom prst="rect">
            <a:avLst/>
          </a:prstGeom>
          <a:noFill/>
        </p:spPr>
        <p:txBody>
          <a:bodyPr wrap="none" rtlCol="0">
            <a:spAutoFit/>
          </a:bodyPr>
          <a:lstStyle/>
          <a:p>
            <a:r>
              <a:rPr lang="en-US" altLang="zh-CN" sz="2400" b="1" smtClean="0">
                <a:solidFill>
                  <a:srgbClr val="C00000"/>
                </a:solidFill>
              </a:rPr>
              <a:t>BI </a:t>
            </a:r>
            <a:r>
              <a:rPr lang="zh-CN" altLang="en-US" sz="2400" b="1" smtClean="0">
                <a:solidFill>
                  <a:srgbClr val="C00000"/>
                </a:solidFill>
              </a:rPr>
              <a:t>子系统功能简介</a:t>
            </a:r>
            <a:endParaRPr lang="zh-CN" altLang="en-US" sz="2400" b="1">
              <a:solidFill>
                <a:srgbClr val="C00000"/>
              </a:solidFill>
            </a:endParaRPr>
          </a:p>
        </p:txBody>
      </p:sp>
      <p:sp>
        <p:nvSpPr>
          <p:cNvPr id="20" name="矩形 19"/>
          <p:cNvSpPr/>
          <p:nvPr/>
        </p:nvSpPr>
        <p:spPr>
          <a:xfrm>
            <a:off x="1331640" y="3573016"/>
            <a:ext cx="596638" cy="2088232"/>
          </a:xfrm>
          <a:prstGeom prst="rect">
            <a:avLst/>
          </a:prstGeom>
          <a:solidFill>
            <a:schemeClr val="bg1">
              <a:lumMod val="75000"/>
              <a:alpha val="30000"/>
            </a:schemeClr>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t" anchorCtr="1"/>
          <a:lstStyle/>
          <a:p>
            <a:pPr algn="ctr"/>
            <a:r>
              <a:rPr lang="zh-CN" altLang="en-US" sz="1200" b="1" smtClean="0"/>
              <a:t>独立工具</a:t>
            </a:r>
            <a:endParaRPr lang="zh-CN" altLang="en-US" sz="1200" b="1"/>
          </a:p>
        </p:txBody>
      </p:sp>
      <p:sp>
        <p:nvSpPr>
          <p:cNvPr id="31" name="矩形 30"/>
          <p:cNvSpPr/>
          <p:nvPr/>
        </p:nvSpPr>
        <p:spPr>
          <a:xfrm>
            <a:off x="2123729" y="1052736"/>
            <a:ext cx="5472608" cy="648072"/>
          </a:xfrm>
          <a:prstGeom prst="rect">
            <a:avLst/>
          </a:prstGeom>
          <a:solidFill>
            <a:srgbClr val="92D050">
              <a:alpha val="7000"/>
            </a:srgbClr>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t" anchorCtr="1"/>
          <a:lstStyle/>
          <a:p>
            <a:pPr algn="ctr"/>
            <a:r>
              <a:rPr lang="zh-CN" altLang="en-US" sz="1200" b="1" smtClean="0"/>
              <a:t>在线系统</a:t>
            </a:r>
          </a:p>
        </p:txBody>
      </p:sp>
      <p:sp>
        <p:nvSpPr>
          <p:cNvPr id="21" name="矩形 20"/>
          <p:cNvSpPr/>
          <p:nvPr/>
        </p:nvSpPr>
        <p:spPr>
          <a:xfrm>
            <a:off x="2699792" y="5035091"/>
            <a:ext cx="2684870" cy="563541"/>
          </a:xfrm>
          <a:prstGeom prst="rect">
            <a:avLst/>
          </a:prstGeom>
          <a:solidFill>
            <a:schemeClr val="bg2">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数据采集子系统</a:t>
            </a:r>
            <a:endParaRPr lang="zh-CN" altLang="en-US" sz="1200"/>
          </a:p>
        </p:txBody>
      </p:sp>
      <p:sp>
        <p:nvSpPr>
          <p:cNvPr id="22" name="矩形 21"/>
          <p:cNvSpPr/>
          <p:nvPr/>
        </p:nvSpPr>
        <p:spPr>
          <a:xfrm>
            <a:off x="2699792" y="4283704"/>
            <a:ext cx="2684870" cy="500925"/>
          </a:xfrm>
          <a:prstGeom prst="rect">
            <a:avLst/>
          </a:prstGeom>
          <a:solidFill>
            <a:schemeClr val="bg2">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核心存储和计算子系统</a:t>
            </a:r>
            <a:endParaRPr lang="zh-CN" altLang="en-US" sz="1200"/>
          </a:p>
        </p:txBody>
      </p:sp>
      <p:sp>
        <p:nvSpPr>
          <p:cNvPr id="23" name="矩形 22"/>
          <p:cNvSpPr/>
          <p:nvPr/>
        </p:nvSpPr>
        <p:spPr>
          <a:xfrm>
            <a:off x="2166933" y="3031391"/>
            <a:ext cx="388843" cy="2567242"/>
          </a:xfrm>
          <a:prstGeom prst="rect">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元数据管理系统</a:t>
            </a:r>
            <a:endParaRPr lang="zh-CN" altLang="en-US" sz="1200"/>
          </a:p>
        </p:txBody>
      </p:sp>
      <p:sp>
        <p:nvSpPr>
          <p:cNvPr id="24" name="矩形 23"/>
          <p:cNvSpPr/>
          <p:nvPr/>
        </p:nvSpPr>
        <p:spPr>
          <a:xfrm>
            <a:off x="5567768" y="3031391"/>
            <a:ext cx="596638" cy="2567242"/>
          </a:xfrm>
          <a:prstGeom prst="rect">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数据质量子系统</a:t>
            </a:r>
            <a:endParaRPr lang="zh-CN" altLang="en-US" sz="1200"/>
          </a:p>
        </p:txBody>
      </p:sp>
      <p:sp>
        <p:nvSpPr>
          <p:cNvPr id="25" name="矩形 24"/>
          <p:cNvSpPr/>
          <p:nvPr/>
        </p:nvSpPr>
        <p:spPr>
          <a:xfrm>
            <a:off x="2699792" y="3031391"/>
            <a:ext cx="894957" cy="939235"/>
          </a:xfrm>
          <a:prstGeom prst="rect">
            <a:avLst/>
          </a:prstGeom>
          <a:solidFill>
            <a:schemeClr val="bg2">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b" anchorCtr="1"/>
          <a:lstStyle/>
          <a:p>
            <a:pPr algn="ctr"/>
            <a:r>
              <a:rPr lang="zh-CN" altLang="en-US" sz="1200" smtClean="0"/>
              <a:t>报表系统</a:t>
            </a:r>
            <a:endParaRPr lang="zh-CN" altLang="en-US" sz="1200"/>
          </a:p>
        </p:txBody>
      </p:sp>
      <p:sp>
        <p:nvSpPr>
          <p:cNvPr id="26" name="矩形 25"/>
          <p:cNvSpPr/>
          <p:nvPr/>
        </p:nvSpPr>
        <p:spPr>
          <a:xfrm>
            <a:off x="3718191" y="3031391"/>
            <a:ext cx="536974" cy="438310"/>
          </a:xfrm>
          <a:prstGeom prst="rect">
            <a:avLst/>
          </a:prstGeom>
          <a:solidFill>
            <a:schemeClr val="bg2">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画像系统</a:t>
            </a:r>
            <a:endParaRPr lang="zh-CN" altLang="en-US" sz="1200"/>
          </a:p>
        </p:txBody>
      </p:sp>
      <p:sp>
        <p:nvSpPr>
          <p:cNvPr id="27" name="矩形 26"/>
          <p:cNvSpPr/>
          <p:nvPr/>
        </p:nvSpPr>
        <p:spPr>
          <a:xfrm>
            <a:off x="4314829" y="3031391"/>
            <a:ext cx="536974" cy="939235"/>
          </a:xfrm>
          <a:prstGeom prst="rect">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即席查询系统</a:t>
            </a:r>
            <a:endParaRPr lang="zh-CN" altLang="en-US" sz="1200"/>
          </a:p>
        </p:txBody>
      </p:sp>
      <p:sp>
        <p:nvSpPr>
          <p:cNvPr id="28" name="矩形 27"/>
          <p:cNvSpPr/>
          <p:nvPr/>
        </p:nvSpPr>
        <p:spPr>
          <a:xfrm>
            <a:off x="2166933" y="2655697"/>
            <a:ext cx="5310076" cy="250463"/>
          </a:xfrm>
          <a:prstGeom prst="rect">
            <a:avLst/>
          </a:prstGeom>
          <a:solidFill>
            <a:srgbClr val="FFC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统一访问门户</a:t>
            </a:r>
            <a:endParaRPr lang="zh-CN" altLang="en-US" sz="1200"/>
          </a:p>
        </p:txBody>
      </p:sp>
      <p:sp>
        <p:nvSpPr>
          <p:cNvPr id="29" name="矩形 28"/>
          <p:cNvSpPr/>
          <p:nvPr/>
        </p:nvSpPr>
        <p:spPr>
          <a:xfrm>
            <a:off x="1391304" y="4005064"/>
            <a:ext cx="477310" cy="1593568"/>
          </a:xfrm>
          <a:prstGeom prst="rect">
            <a:avLst/>
          </a:prstGeom>
          <a:solidFill>
            <a:srgbClr val="FFFF00">
              <a:alpha val="48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smtClean="0"/>
              <a:t>ETL</a:t>
            </a:r>
            <a:r>
              <a:rPr lang="zh-CN" altLang="en-US" sz="1200" smtClean="0"/>
              <a:t>工具</a:t>
            </a:r>
            <a:endParaRPr lang="zh-CN" altLang="en-US" sz="1200"/>
          </a:p>
        </p:txBody>
      </p:sp>
      <p:sp>
        <p:nvSpPr>
          <p:cNvPr id="30" name="矩形 29"/>
          <p:cNvSpPr/>
          <p:nvPr/>
        </p:nvSpPr>
        <p:spPr>
          <a:xfrm>
            <a:off x="6940035" y="3031391"/>
            <a:ext cx="536974" cy="2567242"/>
          </a:xfrm>
          <a:prstGeom prst="rect">
            <a:avLst/>
          </a:prstGeom>
          <a:solidFill>
            <a:srgbClr val="FFFF00">
              <a:alpha val="61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管理系统（ 软件部署、开销户</a:t>
            </a:r>
            <a:r>
              <a:rPr lang="en-US" altLang="zh-CN" sz="1200" smtClean="0"/>
              <a:t>)</a:t>
            </a:r>
            <a:endParaRPr lang="zh-CN" altLang="en-US" sz="1200"/>
          </a:p>
        </p:txBody>
      </p:sp>
      <p:sp>
        <p:nvSpPr>
          <p:cNvPr id="32" name="矩形 31"/>
          <p:cNvSpPr/>
          <p:nvPr/>
        </p:nvSpPr>
        <p:spPr>
          <a:xfrm>
            <a:off x="2835579" y="3094006"/>
            <a:ext cx="656301" cy="375694"/>
          </a:xfrm>
          <a:prstGeom prst="rect">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000" smtClean="0"/>
              <a:t>KPI</a:t>
            </a:r>
            <a:r>
              <a:rPr lang="zh-CN" altLang="en-US" sz="1000" smtClean="0"/>
              <a:t>自助分析系统</a:t>
            </a:r>
            <a:endParaRPr lang="zh-CN" altLang="en-US" sz="1000"/>
          </a:p>
        </p:txBody>
      </p:sp>
      <p:sp>
        <p:nvSpPr>
          <p:cNvPr id="33" name="矩形 32"/>
          <p:cNvSpPr/>
          <p:nvPr/>
        </p:nvSpPr>
        <p:spPr>
          <a:xfrm>
            <a:off x="5627432" y="3156622"/>
            <a:ext cx="477310" cy="416394"/>
          </a:xfrm>
          <a:prstGeom prst="rect">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000" smtClean="0"/>
              <a:t>KPI</a:t>
            </a:r>
            <a:r>
              <a:rPr lang="zh-CN" altLang="en-US" sz="1000" smtClean="0"/>
              <a:t>告警系统</a:t>
            </a:r>
            <a:endParaRPr lang="zh-CN" altLang="en-US" sz="1000"/>
          </a:p>
        </p:txBody>
      </p:sp>
      <p:sp>
        <p:nvSpPr>
          <p:cNvPr id="34" name="矩形 33"/>
          <p:cNvSpPr/>
          <p:nvPr/>
        </p:nvSpPr>
        <p:spPr>
          <a:xfrm>
            <a:off x="6343397" y="3031391"/>
            <a:ext cx="477310" cy="2567242"/>
          </a:xfrm>
          <a:prstGeom prst="rect">
            <a:avLst/>
          </a:prstGeom>
          <a:solidFill>
            <a:schemeClr val="bg2">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任务调度子系统</a:t>
            </a:r>
            <a:endParaRPr lang="zh-CN" altLang="en-US" sz="1200"/>
          </a:p>
        </p:txBody>
      </p:sp>
      <p:sp>
        <p:nvSpPr>
          <p:cNvPr id="16" name="矩形 15"/>
          <p:cNvSpPr/>
          <p:nvPr/>
        </p:nvSpPr>
        <p:spPr>
          <a:xfrm>
            <a:off x="2243056" y="1293806"/>
            <a:ext cx="5310076" cy="313078"/>
          </a:xfrm>
          <a:prstGeom prst="rect">
            <a:avLst/>
          </a:prstGeom>
          <a:solidFill>
            <a:schemeClr val="bg2">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推荐引擎</a:t>
            </a:r>
            <a:endParaRPr lang="zh-CN" altLang="en-US" sz="1200"/>
          </a:p>
        </p:txBody>
      </p:sp>
      <p:sp>
        <p:nvSpPr>
          <p:cNvPr id="17" name="矩形 16"/>
          <p:cNvSpPr/>
          <p:nvPr/>
        </p:nvSpPr>
        <p:spPr>
          <a:xfrm>
            <a:off x="4911466" y="3031391"/>
            <a:ext cx="477310" cy="939235"/>
          </a:xfrm>
          <a:prstGeom prst="rect">
            <a:avLst/>
          </a:prstGeom>
          <a:solidFill>
            <a:schemeClr val="bg2">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100" smtClean="0"/>
              <a:t>数据开放网关</a:t>
            </a:r>
            <a:endParaRPr lang="zh-CN" altLang="en-US" sz="1100"/>
          </a:p>
        </p:txBody>
      </p:sp>
      <p:sp>
        <p:nvSpPr>
          <p:cNvPr id="18" name="矩形 17"/>
          <p:cNvSpPr/>
          <p:nvPr/>
        </p:nvSpPr>
        <p:spPr>
          <a:xfrm>
            <a:off x="3718191" y="3594931"/>
            <a:ext cx="536974" cy="375694"/>
          </a:xfrm>
          <a:prstGeom prst="rect">
            <a:avLst/>
          </a:prstGeom>
          <a:solidFill>
            <a:schemeClr val="bg2">
              <a:lumMod val="7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自助标签系统</a:t>
            </a:r>
            <a:endParaRPr lang="zh-CN" altLang="en-US" sz="1000"/>
          </a:p>
        </p:txBody>
      </p:sp>
      <p:sp>
        <p:nvSpPr>
          <p:cNvPr id="53" name="圆角矩形标注 52"/>
          <p:cNvSpPr/>
          <p:nvPr/>
        </p:nvSpPr>
        <p:spPr>
          <a:xfrm>
            <a:off x="6012160" y="188640"/>
            <a:ext cx="2592288" cy="792088"/>
          </a:xfrm>
          <a:prstGeom prst="wedgeRoundRectCallout">
            <a:avLst>
              <a:gd name="adj1" fmla="val -30611"/>
              <a:gd name="adj2" fmla="val 111887"/>
              <a:gd name="adj3" fmla="val 16667"/>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推荐引擎中存放中用户标签信息，这些标签通过对用户历史行为进行统计挖掘获得，用户的标签离线计算获得，周期更新。推荐引擎结合用户当前的业务行为及用户标签信息完成业务推荐。</a:t>
            </a:r>
            <a:endParaRPr lang="zh-CN" altLang="en-US" sz="1000"/>
          </a:p>
        </p:txBody>
      </p:sp>
      <p:sp>
        <p:nvSpPr>
          <p:cNvPr id="54" name="圆角矩形标注 53"/>
          <p:cNvSpPr/>
          <p:nvPr/>
        </p:nvSpPr>
        <p:spPr>
          <a:xfrm>
            <a:off x="179512" y="4509120"/>
            <a:ext cx="971600" cy="1080120"/>
          </a:xfrm>
          <a:prstGeom prst="wedgeRoundRectCallout">
            <a:avLst>
              <a:gd name="adj1" fmla="val 86049"/>
              <a:gd name="adj2" fmla="val 27065"/>
              <a:gd name="adj3" fmla="val 16667"/>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000" smtClean="0"/>
              <a:t>ETL</a:t>
            </a:r>
            <a:r>
              <a:rPr lang="zh-CN" altLang="en-US" sz="1000" smtClean="0"/>
              <a:t>工具用于完成数据提取、传输和加载，供数据业务开发人员调用。</a:t>
            </a:r>
            <a:endParaRPr lang="zh-CN" altLang="en-US" sz="1000"/>
          </a:p>
        </p:txBody>
      </p:sp>
      <p:sp>
        <p:nvSpPr>
          <p:cNvPr id="56" name="圆角矩形标注 55"/>
          <p:cNvSpPr/>
          <p:nvPr/>
        </p:nvSpPr>
        <p:spPr>
          <a:xfrm>
            <a:off x="179512" y="5805264"/>
            <a:ext cx="2088232" cy="864096"/>
          </a:xfrm>
          <a:prstGeom prst="wedgeRoundRectCallout">
            <a:avLst>
              <a:gd name="adj1" fmla="val 52535"/>
              <a:gd name="adj2" fmla="val -99662"/>
              <a:gd name="adj3" fmla="val 16667"/>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元数据管理系统记录</a:t>
            </a:r>
            <a:r>
              <a:rPr lang="en-US" altLang="zh-CN" sz="1000" smtClean="0"/>
              <a:t>BI</a:t>
            </a:r>
            <a:r>
              <a:rPr lang="zh-CN" altLang="en-US" sz="1000" smtClean="0"/>
              <a:t>的所有元数据：包括节点拓扑、应用部署、用户权限、源数据及数据采集系统元数据、核心模型源数据、报表源数据、开放网关元数据等。</a:t>
            </a:r>
            <a:endParaRPr lang="zh-CN" altLang="en-US" sz="1000"/>
          </a:p>
        </p:txBody>
      </p:sp>
      <p:sp>
        <p:nvSpPr>
          <p:cNvPr id="58" name="圆角矩形标注 57"/>
          <p:cNvSpPr/>
          <p:nvPr/>
        </p:nvSpPr>
        <p:spPr>
          <a:xfrm>
            <a:off x="2411760" y="5805264"/>
            <a:ext cx="2016224" cy="864096"/>
          </a:xfrm>
          <a:prstGeom prst="wedgeRoundRectCallout">
            <a:avLst>
              <a:gd name="adj1" fmla="val -9410"/>
              <a:gd name="adj2" fmla="val -89338"/>
              <a:gd name="adj3" fmla="val 16667"/>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完成批量数据及实时用户行为信息（通过</a:t>
            </a:r>
            <a:r>
              <a:rPr lang="en-US" altLang="zh-CN" sz="1000" smtClean="0"/>
              <a:t>JS</a:t>
            </a:r>
            <a:r>
              <a:rPr lang="zh-CN" altLang="en-US" sz="1000" smtClean="0"/>
              <a:t>或</a:t>
            </a:r>
            <a:r>
              <a:rPr lang="en-US" altLang="zh-CN" sz="1000" smtClean="0"/>
              <a:t>SDK</a:t>
            </a:r>
            <a:r>
              <a:rPr lang="zh-CN" altLang="en-US" sz="1000" smtClean="0"/>
              <a:t>采集）采集，按标准方式完成处理后，调用</a:t>
            </a:r>
            <a:r>
              <a:rPr lang="en-US" altLang="zh-CN" sz="1000" smtClean="0"/>
              <a:t>ETL</a:t>
            </a:r>
            <a:r>
              <a:rPr lang="zh-CN" altLang="en-US" sz="1000" smtClean="0"/>
              <a:t>工具将数据传输到核心存储和计算系统处理。</a:t>
            </a:r>
            <a:endParaRPr lang="zh-CN" altLang="en-US" sz="1000"/>
          </a:p>
        </p:txBody>
      </p:sp>
      <p:sp>
        <p:nvSpPr>
          <p:cNvPr id="59" name="圆角矩形标注 58"/>
          <p:cNvSpPr/>
          <p:nvPr/>
        </p:nvSpPr>
        <p:spPr>
          <a:xfrm>
            <a:off x="6732240" y="5805264"/>
            <a:ext cx="2016224" cy="864096"/>
          </a:xfrm>
          <a:prstGeom prst="wedgeRoundRectCallout">
            <a:avLst>
              <a:gd name="adj1" fmla="val -94583"/>
              <a:gd name="adj2" fmla="val -98372"/>
              <a:gd name="adj3" fmla="val 16667"/>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完成批量数据及实时用户行为信息（通过</a:t>
            </a:r>
            <a:r>
              <a:rPr lang="en-US" altLang="zh-CN" sz="1000" smtClean="0"/>
              <a:t>JS</a:t>
            </a:r>
            <a:r>
              <a:rPr lang="zh-CN" altLang="en-US" sz="1000" smtClean="0"/>
              <a:t>或</a:t>
            </a:r>
            <a:r>
              <a:rPr lang="en-US" altLang="zh-CN" sz="1000" smtClean="0"/>
              <a:t>SDK</a:t>
            </a:r>
            <a:r>
              <a:rPr lang="zh-CN" altLang="en-US" sz="1000" smtClean="0"/>
              <a:t>采集）采集，按标准方式完成处理后，调用</a:t>
            </a:r>
            <a:r>
              <a:rPr lang="en-US" altLang="zh-CN" sz="1000" smtClean="0"/>
              <a:t>ETL</a:t>
            </a:r>
            <a:r>
              <a:rPr lang="zh-CN" altLang="en-US" sz="1000" smtClean="0"/>
              <a:t>工具将数据传输到核心存储和计算系统处理。</a:t>
            </a:r>
            <a:endParaRPr lang="zh-CN" altLang="en-US" sz="1000"/>
          </a:p>
        </p:txBody>
      </p:sp>
      <p:sp>
        <p:nvSpPr>
          <p:cNvPr id="60" name="圆角矩形标注 59"/>
          <p:cNvSpPr/>
          <p:nvPr/>
        </p:nvSpPr>
        <p:spPr>
          <a:xfrm>
            <a:off x="4572000" y="5877272"/>
            <a:ext cx="2016224" cy="864096"/>
          </a:xfrm>
          <a:prstGeom prst="wedgeRoundRectCallout">
            <a:avLst>
              <a:gd name="adj1" fmla="val -37617"/>
              <a:gd name="adj2" fmla="val -188708"/>
              <a:gd name="adj3" fmla="val 16667"/>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将数据采集子系统传入的数据完成标准化处理，转换为核心模型，并对外提供核心数据访问接口，支持上层各种数据应用（如报表等）。</a:t>
            </a:r>
            <a:endParaRPr lang="zh-CN" altLang="en-US" sz="1000"/>
          </a:p>
        </p:txBody>
      </p:sp>
      <p:sp>
        <p:nvSpPr>
          <p:cNvPr id="61" name="圆角矩形标注 60"/>
          <p:cNvSpPr/>
          <p:nvPr/>
        </p:nvSpPr>
        <p:spPr>
          <a:xfrm>
            <a:off x="7596336" y="3789040"/>
            <a:ext cx="1152128" cy="648072"/>
          </a:xfrm>
          <a:prstGeom prst="wedgeRoundRectCallout">
            <a:avLst>
              <a:gd name="adj1" fmla="val -65501"/>
              <a:gd name="adj2" fmla="val 87031"/>
              <a:gd name="adj3" fmla="val 16667"/>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完成</a:t>
            </a:r>
            <a:r>
              <a:rPr lang="en-US" altLang="zh-CN" sz="1000" smtClean="0"/>
              <a:t>BI</a:t>
            </a:r>
            <a:r>
              <a:rPr lang="zh-CN" altLang="en-US" sz="1000" smtClean="0"/>
              <a:t>用户开销户、应用</a:t>
            </a:r>
            <a:r>
              <a:rPr lang="en-US" altLang="zh-CN" sz="1000" smtClean="0"/>
              <a:t>/</a:t>
            </a:r>
            <a:r>
              <a:rPr lang="zh-CN" altLang="en-US" sz="1000" smtClean="0"/>
              <a:t>数据部署。</a:t>
            </a:r>
            <a:endParaRPr lang="zh-CN" altLang="en-US" sz="1000"/>
          </a:p>
        </p:txBody>
      </p:sp>
      <p:sp>
        <p:nvSpPr>
          <p:cNvPr id="62" name="圆角矩形标注 61"/>
          <p:cNvSpPr/>
          <p:nvPr/>
        </p:nvSpPr>
        <p:spPr>
          <a:xfrm>
            <a:off x="7668344" y="4725144"/>
            <a:ext cx="1152128" cy="648072"/>
          </a:xfrm>
          <a:prstGeom prst="wedgeRoundRectCallout">
            <a:avLst>
              <a:gd name="adj1" fmla="val -152610"/>
              <a:gd name="adj2" fmla="val 19924"/>
              <a:gd name="adj3" fmla="val 16667"/>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完成</a:t>
            </a:r>
            <a:r>
              <a:rPr lang="en-US" altLang="zh-CN" sz="1000" smtClean="0"/>
              <a:t>BI</a:t>
            </a:r>
            <a:r>
              <a:rPr lang="zh-CN" altLang="en-US" sz="1000" smtClean="0"/>
              <a:t>中各种计算任务的调度，是</a:t>
            </a:r>
            <a:r>
              <a:rPr lang="en-US" altLang="zh-CN" sz="1000" smtClean="0"/>
              <a:t>BI</a:t>
            </a:r>
            <a:r>
              <a:rPr lang="zh-CN" altLang="en-US" sz="1000" smtClean="0"/>
              <a:t>的调度中心。 </a:t>
            </a:r>
            <a:endParaRPr lang="zh-CN" altLang="en-US" sz="1000"/>
          </a:p>
        </p:txBody>
      </p:sp>
      <p:sp>
        <p:nvSpPr>
          <p:cNvPr id="63" name="圆角矩形标注 62"/>
          <p:cNvSpPr/>
          <p:nvPr/>
        </p:nvSpPr>
        <p:spPr>
          <a:xfrm>
            <a:off x="179512" y="2348880"/>
            <a:ext cx="1259632" cy="936104"/>
          </a:xfrm>
          <a:prstGeom prst="wedgeRoundRectCallout">
            <a:avLst>
              <a:gd name="adj1" fmla="val 157505"/>
              <a:gd name="adj2" fmla="val 92471"/>
              <a:gd name="adj3" fmla="val 16667"/>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根据业务要求，在核心模型基础上完成数据预统计，并实现可视化展示，方便用户查看。 </a:t>
            </a:r>
            <a:endParaRPr lang="zh-CN" altLang="en-US" sz="1000"/>
          </a:p>
        </p:txBody>
      </p:sp>
      <p:sp>
        <p:nvSpPr>
          <p:cNvPr id="64" name="圆角矩形标注 63"/>
          <p:cNvSpPr/>
          <p:nvPr/>
        </p:nvSpPr>
        <p:spPr>
          <a:xfrm>
            <a:off x="179512" y="1124744"/>
            <a:ext cx="1259632" cy="936104"/>
          </a:xfrm>
          <a:prstGeom prst="wedgeRoundRectCallout">
            <a:avLst>
              <a:gd name="adj1" fmla="val 167244"/>
              <a:gd name="adj2" fmla="val 167520"/>
              <a:gd name="adj3" fmla="val 16667"/>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对于</a:t>
            </a:r>
            <a:r>
              <a:rPr lang="en-US" altLang="zh-CN" sz="1000" smtClean="0"/>
              <a:t>KPI</a:t>
            </a:r>
            <a:r>
              <a:rPr lang="zh-CN" altLang="en-US" sz="1000" smtClean="0"/>
              <a:t>报表，支持用户可视化查看中间层的预统计模型（普通报表只展示最终结果） </a:t>
            </a:r>
            <a:endParaRPr lang="zh-CN" altLang="en-US" sz="1000"/>
          </a:p>
        </p:txBody>
      </p:sp>
      <p:sp>
        <p:nvSpPr>
          <p:cNvPr id="65" name="圆角矩形标注 64"/>
          <p:cNvSpPr/>
          <p:nvPr/>
        </p:nvSpPr>
        <p:spPr>
          <a:xfrm>
            <a:off x="2195736" y="1700808"/>
            <a:ext cx="1584176" cy="936104"/>
          </a:xfrm>
          <a:prstGeom prst="wedgeRoundRectCallout">
            <a:avLst>
              <a:gd name="adj1" fmla="val 52631"/>
              <a:gd name="adj2" fmla="val 169902"/>
              <a:gd name="adj3" fmla="val 16667"/>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通过对用户行为（或产品访问销售情况）进行统计和挖掘 ，建立用户（或产品）的标签。对用户而言，就是识别高富帅、白富美、屌丝等。</a:t>
            </a:r>
            <a:endParaRPr lang="zh-CN" altLang="en-US" sz="1000"/>
          </a:p>
        </p:txBody>
      </p:sp>
      <p:sp>
        <p:nvSpPr>
          <p:cNvPr id="66" name="圆角矩形标注 65"/>
          <p:cNvSpPr/>
          <p:nvPr/>
        </p:nvSpPr>
        <p:spPr>
          <a:xfrm>
            <a:off x="6156176" y="1844824"/>
            <a:ext cx="1008112" cy="648072"/>
          </a:xfrm>
          <a:prstGeom prst="wedgeRoundRectCallout">
            <a:avLst>
              <a:gd name="adj1" fmla="val -63841"/>
              <a:gd name="adj2" fmla="val 87030"/>
              <a:gd name="adj3" fmla="val 16667"/>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统一访问门户，提供单点登录功能。</a:t>
            </a:r>
            <a:endParaRPr lang="zh-CN" altLang="en-US" sz="1000"/>
          </a:p>
        </p:txBody>
      </p:sp>
      <p:sp>
        <p:nvSpPr>
          <p:cNvPr id="67" name="圆角矩形标注 66"/>
          <p:cNvSpPr/>
          <p:nvPr/>
        </p:nvSpPr>
        <p:spPr>
          <a:xfrm>
            <a:off x="3851920" y="1772816"/>
            <a:ext cx="936104" cy="792088"/>
          </a:xfrm>
          <a:prstGeom prst="wedgeRoundRectCallout">
            <a:avLst>
              <a:gd name="adj1" fmla="val -29727"/>
              <a:gd name="adj2" fmla="val 117011"/>
              <a:gd name="adj3" fmla="val 16667"/>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完成标签的可视化展示，支持对群、个体的标签可视化展示</a:t>
            </a:r>
            <a:endParaRPr lang="zh-CN" altLang="en-US" sz="1000"/>
          </a:p>
        </p:txBody>
      </p:sp>
      <p:sp>
        <p:nvSpPr>
          <p:cNvPr id="68" name="圆角矩形标注 67"/>
          <p:cNvSpPr/>
          <p:nvPr/>
        </p:nvSpPr>
        <p:spPr>
          <a:xfrm>
            <a:off x="4860032" y="1772816"/>
            <a:ext cx="1080120" cy="792088"/>
          </a:xfrm>
          <a:prstGeom prst="wedgeRoundRectCallout">
            <a:avLst>
              <a:gd name="adj1" fmla="val -59508"/>
              <a:gd name="adj2" fmla="val 125458"/>
              <a:gd name="adj3" fmla="val 16667"/>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根据用户需求直接查询核心存储和计算系统，完成结果的可视化展示</a:t>
            </a:r>
            <a:endParaRPr lang="zh-CN" altLang="en-US" sz="1000"/>
          </a:p>
        </p:txBody>
      </p:sp>
      <p:sp>
        <p:nvSpPr>
          <p:cNvPr id="69" name="圆角矩形标注 68"/>
          <p:cNvSpPr/>
          <p:nvPr/>
        </p:nvSpPr>
        <p:spPr>
          <a:xfrm>
            <a:off x="7596336" y="2708920"/>
            <a:ext cx="1368152" cy="864096"/>
          </a:xfrm>
          <a:prstGeom prst="wedgeRoundRectCallout">
            <a:avLst>
              <a:gd name="adj1" fmla="val -161359"/>
              <a:gd name="adj2" fmla="val 76185"/>
              <a:gd name="adj3" fmla="val 16667"/>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监控数据核心层</a:t>
            </a:r>
            <a:r>
              <a:rPr lang="en-US" altLang="zh-CN" sz="1000" smtClean="0"/>
              <a:t>/</a:t>
            </a:r>
            <a:r>
              <a:rPr lang="zh-CN" altLang="en-US" sz="1000" smtClean="0"/>
              <a:t>数据应用层等各级数据的质量。数据质量包括数据正确性、变化情况、及时性等。</a:t>
            </a:r>
            <a:endParaRPr lang="zh-CN" altLang="en-US" sz="1000"/>
          </a:p>
        </p:txBody>
      </p:sp>
      <p:sp>
        <p:nvSpPr>
          <p:cNvPr id="70" name="圆角矩形标注 69"/>
          <p:cNvSpPr/>
          <p:nvPr/>
        </p:nvSpPr>
        <p:spPr>
          <a:xfrm>
            <a:off x="7524328" y="1772816"/>
            <a:ext cx="1440160" cy="792088"/>
          </a:xfrm>
          <a:prstGeom prst="wedgeRoundRectCallout">
            <a:avLst>
              <a:gd name="adj1" fmla="val -150532"/>
              <a:gd name="adj2" fmla="val 139536"/>
              <a:gd name="adj3" fmla="val 16667"/>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对于监控的</a:t>
            </a:r>
            <a:r>
              <a:rPr lang="en-US" altLang="zh-CN" sz="1000" smtClean="0"/>
              <a:t>KPI</a:t>
            </a:r>
            <a:r>
              <a:rPr lang="zh-CN" altLang="en-US" sz="1000" smtClean="0"/>
              <a:t>指标，允许最终用户设置各种监控门槛、并在发生数据异常时自动告警，通知顾客</a:t>
            </a:r>
            <a:endParaRPr lang="zh-CN" altLang="en-US" sz="10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矩形 236"/>
          <p:cNvSpPr/>
          <p:nvPr/>
        </p:nvSpPr>
        <p:spPr>
          <a:xfrm>
            <a:off x="1115616" y="548680"/>
            <a:ext cx="7560840" cy="5256584"/>
          </a:xfrm>
          <a:prstGeom prst="rect">
            <a:avLst/>
          </a:prstGeom>
          <a:solidFill>
            <a:schemeClr val="bg1">
              <a:lumMod val="95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8" name="矩形 117"/>
          <p:cNvSpPr/>
          <p:nvPr/>
        </p:nvSpPr>
        <p:spPr>
          <a:xfrm>
            <a:off x="7236296" y="3861048"/>
            <a:ext cx="720080" cy="1899592"/>
          </a:xfrm>
          <a:prstGeom prst="rect">
            <a:avLst/>
          </a:prstGeom>
          <a:solidFill>
            <a:srgbClr val="00B0F0">
              <a:alpha val="29000"/>
            </a:srgbClr>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t" anchorCtr="1"/>
          <a:lstStyle/>
          <a:p>
            <a:pPr algn="ctr"/>
            <a:r>
              <a:rPr lang="zh-CN" altLang="en-US" sz="1200" smtClean="0"/>
              <a:t>开发代理</a:t>
            </a:r>
            <a:endParaRPr lang="zh-CN" altLang="en-US" sz="1200"/>
          </a:p>
        </p:txBody>
      </p:sp>
      <p:sp>
        <p:nvSpPr>
          <p:cNvPr id="29" name="矩形 28"/>
          <p:cNvSpPr/>
          <p:nvPr/>
        </p:nvSpPr>
        <p:spPr>
          <a:xfrm>
            <a:off x="1763688" y="1052736"/>
            <a:ext cx="4536504" cy="648072"/>
          </a:xfrm>
          <a:prstGeom prst="rect">
            <a:avLst/>
          </a:prstGeom>
          <a:solidFill>
            <a:srgbClr val="FFC000">
              <a:alpha val="29000"/>
            </a:srgbClr>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t" anchorCtr="1"/>
          <a:lstStyle/>
          <a:p>
            <a:pPr algn="ctr"/>
            <a:r>
              <a:rPr lang="zh-CN" altLang="en-US" sz="1200" smtClean="0"/>
              <a:t>数据应用</a:t>
            </a:r>
            <a:endParaRPr lang="zh-CN" altLang="en-US" sz="1200"/>
          </a:p>
        </p:txBody>
      </p:sp>
      <p:sp>
        <p:nvSpPr>
          <p:cNvPr id="224" name="矩形 223"/>
          <p:cNvSpPr/>
          <p:nvPr/>
        </p:nvSpPr>
        <p:spPr>
          <a:xfrm>
            <a:off x="1763688" y="3717032"/>
            <a:ext cx="4608512" cy="576064"/>
          </a:xfrm>
          <a:prstGeom prst="rect">
            <a:avLst/>
          </a:prstGeom>
          <a:solidFill>
            <a:srgbClr val="FFC000">
              <a:alpha val="29000"/>
            </a:srgbClr>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t" anchorCtr="1"/>
          <a:lstStyle/>
          <a:p>
            <a:pPr algn="ctr"/>
            <a:r>
              <a:rPr lang="zh-CN" altLang="en-US" sz="1200" smtClean="0"/>
              <a:t>数据逻辑</a:t>
            </a:r>
            <a:endParaRPr lang="zh-CN" altLang="en-US" sz="1200"/>
          </a:p>
        </p:txBody>
      </p:sp>
      <p:sp>
        <p:nvSpPr>
          <p:cNvPr id="223" name="矩形 222"/>
          <p:cNvSpPr/>
          <p:nvPr/>
        </p:nvSpPr>
        <p:spPr>
          <a:xfrm>
            <a:off x="7236296" y="980728"/>
            <a:ext cx="720080" cy="2592288"/>
          </a:xfrm>
          <a:prstGeom prst="rect">
            <a:avLst/>
          </a:prstGeom>
          <a:solidFill>
            <a:srgbClr val="00B0F0">
              <a:alpha val="29000"/>
            </a:srgbClr>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t" anchorCtr="1"/>
          <a:lstStyle/>
          <a:p>
            <a:pPr algn="ctr"/>
            <a:r>
              <a:rPr lang="zh-CN" altLang="en-US" sz="1000" smtClean="0"/>
              <a:t>管理系统</a:t>
            </a:r>
            <a:endParaRPr lang="zh-CN" altLang="en-US" sz="1000"/>
          </a:p>
        </p:txBody>
      </p:sp>
      <p:sp>
        <p:nvSpPr>
          <p:cNvPr id="107" name="矩形 106"/>
          <p:cNvSpPr/>
          <p:nvPr/>
        </p:nvSpPr>
        <p:spPr>
          <a:xfrm>
            <a:off x="1763688" y="4437112"/>
            <a:ext cx="4608512" cy="792088"/>
          </a:xfrm>
          <a:prstGeom prst="rect">
            <a:avLst/>
          </a:prstGeom>
          <a:solidFill>
            <a:srgbClr val="FFC000">
              <a:alpha val="29000"/>
            </a:srgbClr>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t" anchorCtr="0"/>
          <a:lstStyle/>
          <a:p>
            <a:pPr algn="ctr"/>
            <a:r>
              <a:rPr lang="zh-CN" altLang="en-US" sz="1200" smtClean="0"/>
              <a:t>数据采集</a:t>
            </a:r>
            <a:r>
              <a:rPr lang="en-US" altLang="zh-CN" sz="1200" smtClean="0"/>
              <a:t> / </a:t>
            </a:r>
            <a:r>
              <a:rPr lang="zh-CN" altLang="en-US" sz="1200" smtClean="0"/>
              <a:t>文件服务</a:t>
            </a:r>
            <a:endParaRPr lang="zh-CN" altLang="en-US" sz="1200"/>
          </a:p>
        </p:txBody>
      </p:sp>
      <p:sp>
        <p:nvSpPr>
          <p:cNvPr id="31" name="矩形 30"/>
          <p:cNvSpPr/>
          <p:nvPr/>
        </p:nvSpPr>
        <p:spPr>
          <a:xfrm>
            <a:off x="1763688" y="2780928"/>
            <a:ext cx="4608512" cy="648072"/>
          </a:xfrm>
          <a:prstGeom prst="rect">
            <a:avLst/>
          </a:prstGeom>
          <a:solidFill>
            <a:srgbClr val="FFC000">
              <a:alpha val="29000"/>
            </a:srgbClr>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t" anchorCtr="1"/>
          <a:lstStyle/>
          <a:p>
            <a:pPr algn="ctr"/>
            <a:r>
              <a:rPr lang="zh-CN" altLang="en-US" sz="1200" smtClean="0"/>
              <a:t>存储和计算环境</a:t>
            </a:r>
            <a:endParaRPr lang="zh-CN" altLang="en-US" sz="1200"/>
          </a:p>
        </p:txBody>
      </p:sp>
      <p:sp>
        <p:nvSpPr>
          <p:cNvPr id="33" name="矩形 32"/>
          <p:cNvSpPr/>
          <p:nvPr/>
        </p:nvSpPr>
        <p:spPr>
          <a:xfrm>
            <a:off x="1763688" y="2060848"/>
            <a:ext cx="4608512" cy="504056"/>
          </a:xfrm>
          <a:prstGeom prst="rect">
            <a:avLst/>
          </a:prstGeom>
          <a:solidFill>
            <a:srgbClr val="FFC000">
              <a:alpha val="29000"/>
            </a:srgbClr>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t" anchorCtr="1"/>
          <a:lstStyle/>
          <a:p>
            <a:pPr algn="ctr"/>
            <a:r>
              <a:rPr lang="zh-CN" altLang="en-US" sz="1200" smtClean="0"/>
              <a:t>数据逻辑</a:t>
            </a:r>
            <a:endParaRPr lang="zh-CN" altLang="en-US" sz="1200"/>
          </a:p>
        </p:txBody>
      </p:sp>
      <p:sp>
        <p:nvSpPr>
          <p:cNvPr id="48" name="矩形 47"/>
          <p:cNvSpPr/>
          <p:nvPr/>
        </p:nvSpPr>
        <p:spPr>
          <a:xfrm>
            <a:off x="4644008" y="6021288"/>
            <a:ext cx="1944216" cy="576064"/>
          </a:xfrm>
          <a:prstGeom prst="rect">
            <a:avLst/>
          </a:prstGeom>
          <a:solidFill>
            <a:schemeClr val="bg1">
              <a:lumMod val="85000"/>
              <a:alpha val="83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t" anchorCtr="1"/>
          <a:lstStyle/>
          <a:p>
            <a:pPr algn="ctr"/>
            <a:r>
              <a:rPr lang="zh-CN" altLang="en-US" sz="1000" smtClean="0"/>
              <a:t>日志预处理服务器</a:t>
            </a:r>
            <a:r>
              <a:rPr lang="en-US" altLang="zh-CN" sz="1000" smtClean="0"/>
              <a:t>/</a:t>
            </a:r>
            <a:r>
              <a:rPr lang="zh-CN" altLang="en-US" sz="1000" smtClean="0"/>
              <a:t>业务服务器</a:t>
            </a:r>
            <a:endParaRPr lang="zh-CN" altLang="en-US" sz="1000"/>
          </a:p>
        </p:txBody>
      </p:sp>
      <p:sp>
        <p:nvSpPr>
          <p:cNvPr id="50" name="矩形 49"/>
          <p:cNvSpPr/>
          <p:nvPr/>
        </p:nvSpPr>
        <p:spPr>
          <a:xfrm>
            <a:off x="3419872" y="6021288"/>
            <a:ext cx="1080120" cy="576064"/>
          </a:xfrm>
          <a:prstGeom prst="rect">
            <a:avLst/>
          </a:prstGeom>
          <a:solidFill>
            <a:schemeClr val="bg1">
              <a:lumMod val="85000"/>
              <a:alpha val="83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t" anchorCtr="1"/>
          <a:lstStyle/>
          <a:p>
            <a:pPr algn="ctr"/>
            <a:r>
              <a:rPr lang="zh-CN" altLang="en-US" sz="1200" smtClean="0"/>
              <a:t>终端</a:t>
            </a:r>
            <a:endParaRPr lang="zh-CN" altLang="en-US" sz="1200"/>
          </a:p>
        </p:txBody>
      </p:sp>
      <p:sp>
        <p:nvSpPr>
          <p:cNvPr id="51" name="矩形 50"/>
          <p:cNvSpPr/>
          <p:nvPr/>
        </p:nvSpPr>
        <p:spPr>
          <a:xfrm>
            <a:off x="3563888" y="6237312"/>
            <a:ext cx="768085" cy="288032"/>
          </a:xfrm>
          <a:prstGeom prst="rect">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900" smtClean="0"/>
              <a:t>行为收集</a:t>
            </a:r>
            <a:r>
              <a:rPr lang="en-US" altLang="zh-CN" sz="900" smtClean="0"/>
              <a:t>SDK</a:t>
            </a:r>
            <a:endParaRPr lang="zh-CN" altLang="en-US" sz="900" smtClean="0"/>
          </a:p>
        </p:txBody>
      </p:sp>
      <p:sp>
        <p:nvSpPr>
          <p:cNvPr id="53" name="矩形 52"/>
          <p:cNvSpPr/>
          <p:nvPr/>
        </p:nvSpPr>
        <p:spPr>
          <a:xfrm>
            <a:off x="4788024" y="6309320"/>
            <a:ext cx="1584176" cy="216024"/>
          </a:xfrm>
          <a:prstGeom prst="rect">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900" smtClean="0"/>
              <a:t>服务端日志推送</a:t>
            </a:r>
            <a:r>
              <a:rPr lang="en-US" altLang="zh-CN" sz="900" smtClean="0"/>
              <a:t>/</a:t>
            </a:r>
            <a:r>
              <a:rPr lang="zh-CN" altLang="en-US" sz="900" smtClean="0"/>
              <a:t>处理应用</a:t>
            </a:r>
          </a:p>
        </p:txBody>
      </p:sp>
      <p:sp>
        <p:nvSpPr>
          <p:cNvPr id="32" name="矩形 31"/>
          <p:cNvSpPr/>
          <p:nvPr/>
        </p:nvSpPr>
        <p:spPr>
          <a:xfrm>
            <a:off x="1907704" y="6021288"/>
            <a:ext cx="1224136" cy="576064"/>
          </a:xfrm>
          <a:prstGeom prst="rect">
            <a:avLst/>
          </a:prstGeom>
          <a:solidFill>
            <a:schemeClr val="bg1">
              <a:lumMod val="85000"/>
              <a:alpha val="83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t" anchorCtr="1"/>
          <a:lstStyle/>
          <a:p>
            <a:pPr algn="ctr"/>
            <a:r>
              <a:rPr lang="zh-CN" altLang="en-US" sz="1200" smtClean="0"/>
              <a:t>网站</a:t>
            </a:r>
            <a:endParaRPr lang="zh-CN" altLang="en-US" sz="1200"/>
          </a:p>
        </p:txBody>
      </p:sp>
      <p:sp>
        <p:nvSpPr>
          <p:cNvPr id="35" name="矩形 34"/>
          <p:cNvSpPr/>
          <p:nvPr/>
        </p:nvSpPr>
        <p:spPr>
          <a:xfrm>
            <a:off x="2051720" y="6237312"/>
            <a:ext cx="768085" cy="288032"/>
          </a:xfrm>
          <a:prstGeom prst="rect">
            <a:avLst/>
          </a:prstGeom>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900" smtClean="0"/>
              <a:t>网站信息收集脚本</a:t>
            </a:r>
          </a:p>
        </p:txBody>
      </p:sp>
      <p:sp>
        <p:nvSpPr>
          <p:cNvPr id="56" name="矩形 55"/>
          <p:cNvSpPr/>
          <p:nvPr/>
        </p:nvSpPr>
        <p:spPr>
          <a:xfrm>
            <a:off x="1907704" y="4725144"/>
            <a:ext cx="1944216" cy="432048"/>
          </a:xfrm>
          <a:prstGeom prst="rect">
            <a:avLst/>
          </a:prstGeom>
          <a:solidFill>
            <a:schemeClr val="bg2">
              <a:lumMod val="9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100" smtClean="0"/>
              <a:t>数据采集服务器（</a:t>
            </a:r>
            <a:r>
              <a:rPr lang="en-US" altLang="zh-CN" sz="1100" smtClean="0"/>
              <a:t>SDK/Piwik)</a:t>
            </a:r>
            <a:endParaRPr lang="zh-CN" altLang="en-US" sz="1100" smtClean="0"/>
          </a:p>
        </p:txBody>
      </p:sp>
      <p:sp>
        <p:nvSpPr>
          <p:cNvPr id="64" name="矩形 63"/>
          <p:cNvSpPr/>
          <p:nvPr/>
        </p:nvSpPr>
        <p:spPr>
          <a:xfrm>
            <a:off x="1979712" y="2996952"/>
            <a:ext cx="1512168" cy="360040"/>
          </a:xfrm>
          <a:prstGeom prst="rect">
            <a:avLst/>
          </a:prstGeom>
          <a:solidFill>
            <a:schemeClr val="bg2">
              <a:lumMod val="9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100" smtClean="0"/>
              <a:t>H adoop </a:t>
            </a:r>
            <a:r>
              <a:rPr lang="zh-CN" altLang="en-US" sz="1100" smtClean="0"/>
              <a:t>集群</a:t>
            </a:r>
            <a:endParaRPr lang="en-US" altLang="zh-CN" sz="1100" smtClean="0"/>
          </a:p>
          <a:p>
            <a:pPr algn="ctr"/>
            <a:r>
              <a:rPr lang="zh-CN" altLang="en-US" sz="1100" smtClean="0"/>
              <a:t> （</a:t>
            </a:r>
            <a:r>
              <a:rPr lang="en-US" altLang="zh-CN" sz="1100" smtClean="0"/>
              <a:t>MapReduce </a:t>
            </a:r>
            <a:r>
              <a:rPr lang="zh-CN" altLang="en-US" sz="1100" smtClean="0"/>
              <a:t>、</a:t>
            </a:r>
            <a:r>
              <a:rPr lang="en-US" altLang="zh-CN" sz="1100" smtClean="0"/>
              <a:t>HDFS</a:t>
            </a:r>
            <a:r>
              <a:rPr lang="zh-CN" altLang="en-US" sz="1100" smtClean="0"/>
              <a:t>）</a:t>
            </a:r>
          </a:p>
        </p:txBody>
      </p:sp>
      <p:sp>
        <p:nvSpPr>
          <p:cNvPr id="73" name="矩形 72"/>
          <p:cNvSpPr/>
          <p:nvPr/>
        </p:nvSpPr>
        <p:spPr>
          <a:xfrm>
            <a:off x="4355976" y="4869160"/>
            <a:ext cx="1296144" cy="288032"/>
          </a:xfrm>
          <a:prstGeom prst="rect">
            <a:avLst/>
          </a:prstGeom>
          <a:solidFill>
            <a:schemeClr val="bg2">
              <a:lumMod val="9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100" smtClean="0"/>
              <a:t>文件服务器</a:t>
            </a:r>
          </a:p>
        </p:txBody>
      </p:sp>
      <p:sp>
        <p:nvSpPr>
          <p:cNvPr id="79" name="矩形 78"/>
          <p:cNvSpPr/>
          <p:nvPr/>
        </p:nvSpPr>
        <p:spPr>
          <a:xfrm>
            <a:off x="3059832" y="1268760"/>
            <a:ext cx="792088" cy="360040"/>
          </a:xfrm>
          <a:prstGeom prst="rect">
            <a:avLst/>
          </a:prstGeom>
          <a:solidFill>
            <a:schemeClr val="bg2">
              <a:lumMod val="9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100" smtClean="0"/>
              <a:t>报表服务器</a:t>
            </a:r>
            <a:r>
              <a:rPr lang="en-US" altLang="zh-CN" sz="1100" smtClean="0"/>
              <a:t>/Portal</a:t>
            </a:r>
            <a:endParaRPr lang="zh-CN" altLang="en-US" sz="1100" smtClean="0"/>
          </a:p>
        </p:txBody>
      </p:sp>
      <p:sp>
        <p:nvSpPr>
          <p:cNvPr id="38" name="矩形 37"/>
          <p:cNvSpPr/>
          <p:nvPr/>
        </p:nvSpPr>
        <p:spPr>
          <a:xfrm>
            <a:off x="5364088" y="1268760"/>
            <a:ext cx="864096" cy="360040"/>
          </a:xfrm>
          <a:prstGeom prst="rect">
            <a:avLst/>
          </a:prstGeom>
          <a:solidFill>
            <a:schemeClr val="bg2">
              <a:lumMod val="9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100" smtClean="0"/>
              <a:t>开放服务</a:t>
            </a:r>
            <a:r>
              <a:rPr lang="en-US" altLang="zh-CN" sz="1100" smtClean="0"/>
              <a:t>/</a:t>
            </a:r>
            <a:r>
              <a:rPr lang="zh-CN" altLang="en-US" sz="1100" smtClean="0"/>
              <a:t>营销平台</a:t>
            </a:r>
          </a:p>
        </p:txBody>
      </p:sp>
      <p:sp>
        <p:nvSpPr>
          <p:cNvPr id="39" name="矩形 38"/>
          <p:cNvSpPr/>
          <p:nvPr/>
        </p:nvSpPr>
        <p:spPr>
          <a:xfrm>
            <a:off x="1907704" y="1268760"/>
            <a:ext cx="1008112" cy="360040"/>
          </a:xfrm>
          <a:prstGeom prst="rect">
            <a:avLst/>
          </a:prstGeom>
          <a:solidFill>
            <a:schemeClr val="bg2">
              <a:lumMod val="9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100" smtClean="0"/>
              <a:t>即席查询</a:t>
            </a:r>
            <a:r>
              <a:rPr lang="en-US" altLang="zh-CN" sz="1100" smtClean="0"/>
              <a:t>/</a:t>
            </a:r>
            <a:r>
              <a:rPr lang="zh-CN" altLang="en-US" sz="1100" smtClean="0"/>
              <a:t>标签自助系统</a:t>
            </a:r>
          </a:p>
        </p:txBody>
      </p:sp>
      <p:sp>
        <p:nvSpPr>
          <p:cNvPr id="70" name="矩形 69"/>
          <p:cNvSpPr/>
          <p:nvPr/>
        </p:nvSpPr>
        <p:spPr>
          <a:xfrm>
            <a:off x="4860032" y="2132856"/>
            <a:ext cx="792088" cy="360040"/>
          </a:xfrm>
          <a:prstGeom prst="rect">
            <a:avLst/>
          </a:prstGeom>
          <a:solidFill>
            <a:schemeClr val="bg2">
              <a:lumMod val="9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100" smtClean="0"/>
              <a:t>业务网关（</a:t>
            </a:r>
            <a:r>
              <a:rPr lang="en-US" altLang="zh-CN" sz="1100" smtClean="0"/>
              <a:t>HIVE)</a:t>
            </a:r>
            <a:endParaRPr lang="zh-CN" altLang="en-US" sz="1100" smtClean="0"/>
          </a:p>
        </p:txBody>
      </p:sp>
      <p:sp>
        <p:nvSpPr>
          <p:cNvPr id="71" name="矩形 70"/>
          <p:cNvSpPr/>
          <p:nvPr/>
        </p:nvSpPr>
        <p:spPr>
          <a:xfrm>
            <a:off x="2411760" y="2132856"/>
            <a:ext cx="1152128" cy="360040"/>
          </a:xfrm>
          <a:prstGeom prst="rect">
            <a:avLst/>
          </a:prstGeom>
          <a:solidFill>
            <a:schemeClr val="bg2">
              <a:lumMod val="9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100" smtClean="0"/>
              <a:t>数据通道</a:t>
            </a:r>
            <a:r>
              <a:rPr lang="en-US" altLang="zh-CN" sz="1100" smtClean="0"/>
              <a:t> </a:t>
            </a:r>
          </a:p>
          <a:p>
            <a:pPr algn="ctr"/>
            <a:r>
              <a:rPr lang="en-US" altLang="zh-CN" sz="1100" smtClean="0"/>
              <a:t>(HIVE,</a:t>
            </a:r>
            <a:r>
              <a:rPr lang="zh-CN" altLang="en-US" sz="1100" smtClean="0"/>
              <a:t>数据导出）</a:t>
            </a:r>
          </a:p>
        </p:txBody>
      </p:sp>
      <p:sp>
        <p:nvSpPr>
          <p:cNvPr id="81" name="矩形 80"/>
          <p:cNvSpPr/>
          <p:nvPr/>
        </p:nvSpPr>
        <p:spPr>
          <a:xfrm>
            <a:off x="2987824" y="3933056"/>
            <a:ext cx="2232248" cy="288032"/>
          </a:xfrm>
          <a:prstGeom prst="rect">
            <a:avLst/>
          </a:prstGeom>
          <a:solidFill>
            <a:schemeClr val="bg2">
              <a:lumMod val="9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100" smtClean="0"/>
              <a:t>数据通道  </a:t>
            </a:r>
            <a:r>
              <a:rPr lang="en-US" altLang="zh-CN" sz="1100" smtClean="0"/>
              <a:t> (HIVE,</a:t>
            </a:r>
            <a:r>
              <a:rPr lang="zh-CN" altLang="en-US" sz="1100" smtClean="0"/>
              <a:t>数据导入）</a:t>
            </a:r>
          </a:p>
        </p:txBody>
      </p:sp>
      <p:sp>
        <p:nvSpPr>
          <p:cNvPr id="141" name="矩形 140"/>
          <p:cNvSpPr/>
          <p:nvPr/>
        </p:nvSpPr>
        <p:spPr>
          <a:xfrm>
            <a:off x="7308304" y="2132856"/>
            <a:ext cx="576064" cy="504056"/>
          </a:xfrm>
          <a:prstGeom prst="rect">
            <a:avLst/>
          </a:prstGeom>
          <a:solidFill>
            <a:schemeClr val="bg2">
              <a:lumMod val="9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任务调度系统</a:t>
            </a:r>
            <a:endParaRPr lang="en-US" altLang="zh-CN" sz="1000" smtClean="0"/>
          </a:p>
        </p:txBody>
      </p:sp>
      <p:sp>
        <p:nvSpPr>
          <p:cNvPr id="129" name="矩形 128"/>
          <p:cNvSpPr/>
          <p:nvPr/>
        </p:nvSpPr>
        <p:spPr>
          <a:xfrm>
            <a:off x="1187624" y="1196752"/>
            <a:ext cx="216024" cy="4104456"/>
          </a:xfrm>
          <a:prstGeom prst="rect">
            <a:avLst/>
          </a:prstGeom>
          <a:solidFill>
            <a:schemeClr val="bg2">
              <a:lumMod val="9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100" smtClean="0"/>
              <a:t>MFS</a:t>
            </a:r>
            <a:r>
              <a:rPr lang="zh-CN" altLang="en-US" sz="1100" smtClean="0"/>
              <a:t>文件系统</a:t>
            </a:r>
            <a:endParaRPr lang="en-US" altLang="zh-CN" sz="1100" smtClean="0"/>
          </a:p>
          <a:p>
            <a:pPr algn="ctr"/>
            <a:endParaRPr lang="en-US" altLang="zh-CN" sz="1100" smtClean="0"/>
          </a:p>
          <a:p>
            <a:pPr algn="ctr"/>
            <a:r>
              <a:rPr lang="en-US" altLang="zh-CN" sz="1100" smtClean="0"/>
              <a:t>/</a:t>
            </a:r>
          </a:p>
          <a:p>
            <a:pPr algn="ctr"/>
            <a:endParaRPr lang="en-US" altLang="zh-CN" sz="1100" smtClean="0"/>
          </a:p>
          <a:p>
            <a:pPr algn="ctr"/>
            <a:r>
              <a:rPr lang="zh-CN" altLang="en-US" sz="1100" smtClean="0"/>
              <a:t>华为</a:t>
            </a:r>
            <a:r>
              <a:rPr lang="en-US" altLang="zh-CN" sz="1100" smtClean="0"/>
              <a:t>S3</a:t>
            </a:r>
            <a:r>
              <a:rPr lang="zh-CN" altLang="en-US" sz="1100" smtClean="0"/>
              <a:t>存储</a:t>
            </a:r>
          </a:p>
        </p:txBody>
      </p:sp>
      <p:sp>
        <p:nvSpPr>
          <p:cNvPr id="130" name="矩形 129"/>
          <p:cNvSpPr/>
          <p:nvPr/>
        </p:nvSpPr>
        <p:spPr>
          <a:xfrm>
            <a:off x="7308304" y="1196752"/>
            <a:ext cx="576064" cy="576064"/>
          </a:xfrm>
          <a:prstGeom prst="rect">
            <a:avLst/>
          </a:prstGeom>
          <a:solidFill>
            <a:schemeClr val="bg2">
              <a:lumMod val="9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用户管理系统</a:t>
            </a:r>
            <a:endParaRPr lang="en-US" altLang="zh-CN" sz="1000" smtClean="0"/>
          </a:p>
        </p:txBody>
      </p:sp>
      <p:sp>
        <p:nvSpPr>
          <p:cNvPr id="132" name="矩形 131"/>
          <p:cNvSpPr/>
          <p:nvPr/>
        </p:nvSpPr>
        <p:spPr>
          <a:xfrm>
            <a:off x="7308304" y="4320480"/>
            <a:ext cx="576064" cy="432048"/>
          </a:xfrm>
          <a:prstGeom prst="rect">
            <a:avLst/>
          </a:prstGeom>
          <a:solidFill>
            <a:schemeClr val="bg2">
              <a:lumMod val="9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000" smtClean="0"/>
              <a:t>VPN</a:t>
            </a:r>
            <a:r>
              <a:rPr lang="zh-CN" altLang="en-US" sz="1000" smtClean="0"/>
              <a:t>管理系统</a:t>
            </a:r>
            <a:endParaRPr lang="en-US" altLang="zh-CN" sz="1000" smtClean="0"/>
          </a:p>
        </p:txBody>
      </p:sp>
      <p:sp>
        <p:nvSpPr>
          <p:cNvPr id="142" name="矩形 141"/>
          <p:cNvSpPr/>
          <p:nvPr/>
        </p:nvSpPr>
        <p:spPr>
          <a:xfrm>
            <a:off x="5508104" y="2996952"/>
            <a:ext cx="720080" cy="360040"/>
          </a:xfrm>
          <a:prstGeom prst="rect">
            <a:avLst/>
          </a:prstGeom>
          <a:solidFill>
            <a:schemeClr val="bg2">
              <a:lumMod val="9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100" smtClean="0"/>
              <a:t>H Base</a:t>
            </a:r>
            <a:endParaRPr lang="zh-CN" altLang="en-US" sz="1100" smtClean="0"/>
          </a:p>
        </p:txBody>
      </p:sp>
      <p:cxnSp>
        <p:nvCxnSpPr>
          <p:cNvPr id="43" name="直接箭头连接符 42"/>
          <p:cNvCxnSpPr/>
          <p:nvPr/>
        </p:nvCxnSpPr>
        <p:spPr>
          <a:xfrm flipH="1">
            <a:off x="1403648" y="4005064"/>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flipH="1">
            <a:off x="6300192" y="1340768"/>
            <a:ext cx="1008112"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flipH="1">
            <a:off x="6372200" y="2204864"/>
            <a:ext cx="21602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2" name="矩形 121"/>
          <p:cNvSpPr/>
          <p:nvPr/>
        </p:nvSpPr>
        <p:spPr>
          <a:xfrm>
            <a:off x="7308304" y="2924944"/>
            <a:ext cx="576064" cy="576064"/>
          </a:xfrm>
          <a:prstGeom prst="rect">
            <a:avLst/>
          </a:prstGeom>
          <a:solidFill>
            <a:srgbClr val="FFFF00"/>
          </a:solidFill>
          <a:ln>
            <a:prstDash val="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任务</a:t>
            </a:r>
            <a:r>
              <a:rPr lang="en-US" altLang="zh-CN" sz="1000" smtClean="0"/>
              <a:t>/</a:t>
            </a:r>
            <a:r>
              <a:rPr lang="zh-CN" altLang="en-US" sz="1000" smtClean="0"/>
              <a:t>文件部署系统</a:t>
            </a:r>
            <a:endParaRPr lang="en-US" altLang="zh-CN" sz="1000" smtClean="0"/>
          </a:p>
        </p:txBody>
      </p:sp>
      <p:sp>
        <p:nvSpPr>
          <p:cNvPr id="171" name="下箭头 170"/>
          <p:cNvSpPr/>
          <p:nvPr/>
        </p:nvSpPr>
        <p:spPr>
          <a:xfrm rot="10800000" flipH="1">
            <a:off x="4427984" y="1772816"/>
            <a:ext cx="216024" cy="936104"/>
          </a:xfrm>
          <a:prstGeom prst="downArrow">
            <a:avLst/>
          </a:prstGeom>
          <a:solidFill>
            <a:srgbClr val="FFFF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7" name="矩形 186"/>
          <p:cNvSpPr/>
          <p:nvPr/>
        </p:nvSpPr>
        <p:spPr>
          <a:xfrm>
            <a:off x="3779912" y="620688"/>
            <a:ext cx="1152128" cy="216024"/>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smtClean="0"/>
              <a:t>HTTP</a:t>
            </a:r>
            <a:r>
              <a:rPr lang="zh-CN" altLang="en-US" sz="1200" smtClean="0"/>
              <a:t>代理服务</a:t>
            </a:r>
            <a:endParaRPr lang="zh-CN" altLang="en-US" sz="1200"/>
          </a:p>
        </p:txBody>
      </p:sp>
      <p:sp>
        <p:nvSpPr>
          <p:cNvPr id="188" name="矩形 187"/>
          <p:cNvSpPr/>
          <p:nvPr/>
        </p:nvSpPr>
        <p:spPr>
          <a:xfrm>
            <a:off x="1763688" y="5517232"/>
            <a:ext cx="3024336" cy="216024"/>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smtClean="0"/>
              <a:t>HTTP</a:t>
            </a:r>
            <a:r>
              <a:rPr lang="zh-CN" altLang="en-US" sz="1200" smtClean="0"/>
              <a:t>代理服务</a:t>
            </a:r>
            <a:endParaRPr lang="zh-CN" altLang="en-US" sz="1200"/>
          </a:p>
        </p:txBody>
      </p:sp>
      <p:sp>
        <p:nvSpPr>
          <p:cNvPr id="189" name="矩形 188"/>
          <p:cNvSpPr/>
          <p:nvPr/>
        </p:nvSpPr>
        <p:spPr>
          <a:xfrm>
            <a:off x="8244408" y="1196752"/>
            <a:ext cx="288032" cy="2304256"/>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smtClean="0"/>
              <a:t>HTTP</a:t>
            </a:r>
            <a:r>
              <a:rPr lang="zh-CN" altLang="en-US" sz="1200" smtClean="0"/>
              <a:t>代理服务</a:t>
            </a:r>
            <a:endParaRPr lang="zh-CN" altLang="en-US" sz="1200"/>
          </a:p>
        </p:txBody>
      </p:sp>
      <p:cxnSp>
        <p:nvCxnSpPr>
          <p:cNvPr id="197" name="直接连接符 196"/>
          <p:cNvCxnSpPr>
            <a:stCxn id="187" idx="2"/>
          </p:cNvCxnSpPr>
          <p:nvPr/>
        </p:nvCxnSpPr>
        <p:spPr>
          <a:xfrm>
            <a:off x="4355976" y="836712"/>
            <a:ext cx="0" cy="216024"/>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p:nvPr/>
        </p:nvCxnSpPr>
        <p:spPr>
          <a:xfrm flipH="1">
            <a:off x="7884368" y="1556792"/>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1" name="直接箭头连接符 200"/>
          <p:cNvCxnSpPr/>
          <p:nvPr/>
        </p:nvCxnSpPr>
        <p:spPr>
          <a:xfrm flipH="1">
            <a:off x="7884368" y="2420888"/>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2" name="直接箭头连接符 201"/>
          <p:cNvCxnSpPr/>
          <p:nvPr/>
        </p:nvCxnSpPr>
        <p:spPr>
          <a:xfrm flipH="1">
            <a:off x="7884368" y="3212976"/>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 name="直接箭头连接符 204"/>
          <p:cNvCxnSpPr/>
          <p:nvPr/>
        </p:nvCxnSpPr>
        <p:spPr>
          <a:xfrm flipV="1">
            <a:off x="4572000" y="3429000"/>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 name="直接箭头连接符 205"/>
          <p:cNvCxnSpPr/>
          <p:nvPr/>
        </p:nvCxnSpPr>
        <p:spPr>
          <a:xfrm>
            <a:off x="3563888" y="2564904"/>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0" name="下箭头 209"/>
          <p:cNvSpPr/>
          <p:nvPr/>
        </p:nvSpPr>
        <p:spPr>
          <a:xfrm rot="10800000" flipH="1">
            <a:off x="3707904" y="5733256"/>
            <a:ext cx="72008" cy="288032"/>
          </a:xfrm>
          <a:prstGeom prst="downArrow">
            <a:avLst/>
          </a:prstGeom>
          <a:solidFill>
            <a:srgbClr val="FFFF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1" name="下箭头 210"/>
          <p:cNvSpPr/>
          <p:nvPr/>
        </p:nvSpPr>
        <p:spPr>
          <a:xfrm rot="10800000" flipH="1">
            <a:off x="2339752" y="5733256"/>
            <a:ext cx="72008" cy="288032"/>
          </a:xfrm>
          <a:prstGeom prst="downArrow">
            <a:avLst/>
          </a:prstGeom>
          <a:solidFill>
            <a:srgbClr val="FFFF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2" name="下箭头 211"/>
          <p:cNvSpPr/>
          <p:nvPr/>
        </p:nvSpPr>
        <p:spPr>
          <a:xfrm rot="10800000" flipH="1">
            <a:off x="2915816" y="5157192"/>
            <a:ext cx="72008" cy="360040"/>
          </a:xfrm>
          <a:prstGeom prst="downArrow">
            <a:avLst/>
          </a:prstGeom>
          <a:solidFill>
            <a:srgbClr val="FFFF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16" name="直接箭头连接符 215"/>
          <p:cNvCxnSpPr/>
          <p:nvPr/>
        </p:nvCxnSpPr>
        <p:spPr>
          <a:xfrm flipH="1">
            <a:off x="8495928" y="2420888"/>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8" name="TextBox 217"/>
          <p:cNvSpPr txBox="1"/>
          <p:nvPr/>
        </p:nvSpPr>
        <p:spPr>
          <a:xfrm>
            <a:off x="8600261" y="1700808"/>
            <a:ext cx="543739" cy="738664"/>
          </a:xfrm>
          <a:prstGeom prst="rect">
            <a:avLst/>
          </a:prstGeom>
          <a:noFill/>
        </p:spPr>
        <p:txBody>
          <a:bodyPr wrap="none" rtlCol="0">
            <a:spAutoFit/>
          </a:bodyPr>
          <a:lstStyle/>
          <a:p>
            <a:r>
              <a:rPr lang="zh-CN" altLang="en-US" sz="1400" smtClean="0"/>
              <a:t>内网</a:t>
            </a:r>
            <a:endParaRPr lang="en-US" altLang="zh-CN" sz="1400" smtClean="0"/>
          </a:p>
          <a:p>
            <a:r>
              <a:rPr lang="zh-CN" altLang="en-US" sz="1400" smtClean="0"/>
              <a:t>管理</a:t>
            </a:r>
            <a:endParaRPr lang="en-US" altLang="zh-CN" sz="1400" smtClean="0"/>
          </a:p>
          <a:p>
            <a:r>
              <a:rPr lang="zh-CN" altLang="en-US" sz="1400" smtClean="0"/>
              <a:t>访问</a:t>
            </a:r>
            <a:endParaRPr lang="zh-CN" altLang="en-US" sz="1400"/>
          </a:p>
        </p:txBody>
      </p:sp>
      <p:cxnSp>
        <p:nvCxnSpPr>
          <p:cNvPr id="220" name="直接箭头连接符 219"/>
          <p:cNvCxnSpPr>
            <a:endCxn id="187" idx="0"/>
          </p:cNvCxnSpPr>
          <p:nvPr/>
        </p:nvCxnSpPr>
        <p:spPr>
          <a:xfrm>
            <a:off x="4355976" y="0"/>
            <a:ext cx="0" cy="6206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1" name="TextBox 220"/>
          <p:cNvSpPr txBox="1"/>
          <p:nvPr/>
        </p:nvSpPr>
        <p:spPr>
          <a:xfrm>
            <a:off x="4283968" y="188640"/>
            <a:ext cx="1512168" cy="307777"/>
          </a:xfrm>
          <a:prstGeom prst="rect">
            <a:avLst/>
          </a:prstGeom>
          <a:noFill/>
        </p:spPr>
        <p:txBody>
          <a:bodyPr wrap="square" rtlCol="0">
            <a:spAutoFit/>
          </a:bodyPr>
          <a:lstStyle/>
          <a:p>
            <a:r>
              <a:rPr lang="en-US" altLang="zh-CN" sz="1400" smtClean="0"/>
              <a:t>BI</a:t>
            </a:r>
            <a:r>
              <a:rPr lang="zh-CN" altLang="en-US" sz="1400" smtClean="0"/>
              <a:t>用户内网访问</a:t>
            </a:r>
            <a:endParaRPr lang="zh-CN" altLang="en-US" sz="1400"/>
          </a:p>
        </p:txBody>
      </p:sp>
      <p:sp>
        <p:nvSpPr>
          <p:cNvPr id="229" name="TextBox 228"/>
          <p:cNvSpPr txBox="1"/>
          <p:nvPr/>
        </p:nvSpPr>
        <p:spPr>
          <a:xfrm>
            <a:off x="1259632" y="548680"/>
            <a:ext cx="1537600" cy="369332"/>
          </a:xfrm>
          <a:prstGeom prst="rect">
            <a:avLst/>
          </a:prstGeom>
          <a:noFill/>
        </p:spPr>
        <p:txBody>
          <a:bodyPr wrap="none" rtlCol="0">
            <a:spAutoFit/>
          </a:bodyPr>
          <a:lstStyle/>
          <a:p>
            <a:r>
              <a:rPr lang="zh-CN" altLang="en-US" b="1" smtClean="0"/>
              <a:t>终端云</a:t>
            </a:r>
            <a:r>
              <a:rPr lang="en-US" altLang="zh-CN" b="1" smtClean="0"/>
              <a:t>BI</a:t>
            </a:r>
            <a:r>
              <a:rPr lang="zh-CN" altLang="en-US" b="1" smtClean="0"/>
              <a:t>系统</a:t>
            </a:r>
            <a:endParaRPr lang="zh-CN" altLang="en-US" b="1"/>
          </a:p>
        </p:txBody>
      </p:sp>
      <p:cxnSp>
        <p:nvCxnSpPr>
          <p:cNvPr id="232" name="直接箭头连接符 231"/>
          <p:cNvCxnSpPr/>
          <p:nvPr/>
        </p:nvCxnSpPr>
        <p:spPr>
          <a:xfrm>
            <a:off x="2267744" y="1628800"/>
            <a:ext cx="0" cy="1152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3" name="矩形 232"/>
          <p:cNvSpPr/>
          <p:nvPr/>
        </p:nvSpPr>
        <p:spPr>
          <a:xfrm>
            <a:off x="3923928" y="1268760"/>
            <a:ext cx="504056" cy="360040"/>
          </a:xfrm>
          <a:prstGeom prst="rect">
            <a:avLst/>
          </a:prstGeom>
          <a:solidFill>
            <a:schemeClr val="bg2">
              <a:lumMod val="9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100" smtClean="0"/>
              <a:t>OLAP</a:t>
            </a:r>
            <a:endParaRPr lang="zh-CN" altLang="en-US" sz="1100" smtClean="0"/>
          </a:p>
        </p:txBody>
      </p:sp>
      <p:sp>
        <p:nvSpPr>
          <p:cNvPr id="249" name="TextBox 248"/>
          <p:cNvSpPr txBox="1"/>
          <p:nvPr/>
        </p:nvSpPr>
        <p:spPr>
          <a:xfrm>
            <a:off x="0" y="0"/>
            <a:ext cx="2983509" cy="461665"/>
          </a:xfrm>
          <a:prstGeom prst="rect">
            <a:avLst/>
          </a:prstGeom>
          <a:noFill/>
        </p:spPr>
        <p:txBody>
          <a:bodyPr wrap="none" rtlCol="0">
            <a:spAutoFit/>
          </a:bodyPr>
          <a:lstStyle/>
          <a:p>
            <a:r>
              <a:rPr lang="en-US" altLang="zh-CN" sz="2400" b="1" smtClean="0">
                <a:solidFill>
                  <a:srgbClr val="C00000"/>
                </a:solidFill>
              </a:rPr>
              <a:t>BI </a:t>
            </a:r>
            <a:r>
              <a:rPr lang="zh-CN" altLang="en-US" sz="2400" b="1" smtClean="0">
                <a:solidFill>
                  <a:srgbClr val="C00000"/>
                </a:solidFill>
              </a:rPr>
              <a:t>系统物理架构示意</a:t>
            </a:r>
            <a:endParaRPr lang="zh-CN" altLang="en-US" sz="2400" b="1">
              <a:solidFill>
                <a:srgbClr val="C00000"/>
              </a:solidFill>
            </a:endParaRPr>
          </a:p>
        </p:txBody>
      </p:sp>
      <p:cxnSp>
        <p:nvCxnSpPr>
          <p:cNvPr id="250" name="直接箭头连接符 249"/>
          <p:cNvCxnSpPr>
            <a:endCxn id="251" idx="1"/>
          </p:cNvCxnSpPr>
          <p:nvPr/>
        </p:nvCxnSpPr>
        <p:spPr>
          <a:xfrm flipV="1">
            <a:off x="7740352" y="6159788"/>
            <a:ext cx="432048" cy="55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1" name="TextBox 250"/>
          <p:cNvSpPr txBox="1"/>
          <p:nvPr/>
        </p:nvSpPr>
        <p:spPr>
          <a:xfrm>
            <a:off x="8172400" y="6021288"/>
            <a:ext cx="646331" cy="276999"/>
          </a:xfrm>
          <a:prstGeom prst="rect">
            <a:avLst/>
          </a:prstGeom>
          <a:noFill/>
        </p:spPr>
        <p:txBody>
          <a:bodyPr wrap="none" rtlCol="0">
            <a:spAutoFit/>
          </a:bodyPr>
          <a:lstStyle/>
          <a:p>
            <a:r>
              <a:rPr lang="zh-CN" altLang="en-US" sz="1200" smtClean="0"/>
              <a:t>控制流</a:t>
            </a:r>
            <a:endParaRPr lang="zh-CN" altLang="en-US" sz="1200"/>
          </a:p>
        </p:txBody>
      </p:sp>
      <p:sp>
        <p:nvSpPr>
          <p:cNvPr id="252" name="下箭头 251"/>
          <p:cNvSpPr/>
          <p:nvPr/>
        </p:nvSpPr>
        <p:spPr>
          <a:xfrm rot="16200000" flipH="1">
            <a:off x="7884370" y="6237314"/>
            <a:ext cx="216024" cy="504057"/>
          </a:xfrm>
          <a:prstGeom prst="downArrow">
            <a:avLst/>
          </a:prstGeom>
          <a:solidFill>
            <a:srgbClr val="FFFF00">
              <a:alpha val="29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3" name="TextBox 252"/>
          <p:cNvSpPr txBox="1"/>
          <p:nvPr/>
        </p:nvSpPr>
        <p:spPr>
          <a:xfrm>
            <a:off x="8244408" y="6381328"/>
            <a:ext cx="646331" cy="276999"/>
          </a:xfrm>
          <a:prstGeom prst="rect">
            <a:avLst/>
          </a:prstGeom>
          <a:noFill/>
        </p:spPr>
        <p:txBody>
          <a:bodyPr wrap="none" rtlCol="0">
            <a:spAutoFit/>
          </a:bodyPr>
          <a:lstStyle/>
          <a:p>
            <a:r>
              <a:rPr lang="zh-CN" altLang="en-US" sz="1200" smtClean="0"/>
              <a:t>数据流</a:t>
            </a:r>
            <a:endParaRPr lang="zh-CN" altLang="en-US" sz="1200"/>
          </a:p>
        </p:txBody>
      </p:sp>
      <p:sp>
        <p:nvSpPr>
          <p:cNvPr id="254" name="TextBox 253"/>
          <p:cNvSpPr txBox="1"/>
          <p:nvPr/>
        </p:nvSpPr>
        <p:spPr>
          <a:xfrm>
            <a:off x="7092280" y="6021288"/>
            <a:ext cx="646331" cy="646331"/>
          </a:xfrm>
          <a:prstGeom prst="rect">
            <a:avLst/>
          </a:prstGeom>
          <a:noFill/>
        </p:spPr>
        <p:txBody>
          <a:bodyPr wrap="none" rtlCol="0">
            <a:spAutoFit/>
          </a:bodyPr>
          <a:lstStyle/>
          <a:p>
            <a:r>
              <a:rPr lang="zh-CN" altLang="en-US" smtClean="0"/>
              <a:t>图例</a:t>
            </a:r>
            <a:endParaRPr lang="en-US" altLang="zh-CN" smtClean="0"/>
          </a:p>
          <a:p>
            <a:r>
              <a:rPr lang="zh-CN" altLang="en-US" smtClean="0"/>
              <a:t>说明</a:t>
            </a:r>
            <a:endParaRPr lang="zh-CN" altLang="en-US"/>
          </a:p>
        </p:txBody>
      </p:sp>
      <p:grpSp>
        <p:nvGrpSpPr>
          <p:cNvPr id="2" name="组合 272"/>
          <p:cNvGrpSpPr/>
          <p:nvPr/>
        </p:nvGrpSpPr>
        <p:grpSpPr>
          <a:xfrm>
            <a:off x="35496" y="908720"/>
            <a:ext cx="864096" cy="4464496"/>
            <a:chOff x="179512" y="548680"/>
            <a:chExt cx="864096" cy="4464496"/>
          </a:xfrm>
        </p:grpSpPr>
        <p:sp>
          <p:nvSpPr>
            <p:cNvPr id="271" name="矩形 270"/>
            <p:cNvSpPr/>
            <p:nvPr/>
          </p:nvSpPr>
          <p:spPr>
            <a:xfrm>
              <a:off x="179512" y="548680"/>
              <a:ext cx="864096" cy="4464496"/>
            </a:xfrm>
            <a:prstGeom prst="rect">
              <a:avLst/>
            </a:prstGeom>
            <a:solidFill>
              <a:srgbClr val="FFFF00">
                <a:alpha val="17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t" anchorCtr="1"/>
            <a:lstStyle/>
            <a:p>
              <a:pPr algn="ctr"/>
              <a:r>
                <a:rPr lang="zh-CN" altLang="en-US" sz="1600" smtClean="0"/>
                <a:t>离线开发工具</a:t>
              </a:r>
              <a:endParaRPr lang="zh-CN" altLang="en-US" sz="1600"/>
            </a:p>
          </p:txBody>
        </p:sp>
        <p:sp>
          <p:nvSpPr>
            <p:cNvPr id="267" name="矩形 266"/>
            <p:cNvSpPr/>
            <p:nvPr/>
          </p:nvSpPr>
          <p:spPr>
            <a:xfrm>
              <a:off x="251520" y="2204864"/>
              <a:ext cx="720080" cy="504056"/>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报表设计器</a:t>
              </a:r>
              <a:endParaRPr lang="zh-CN" altLang="en-US" sz="1200"/>
            </a:p>
          </p:txBody>
        </p:sp>
        <p:sp>
          <p:nvSpPr>
            <p:cNvPr id="269" name="矩形 268"/>
            <p:cNvSpPr/>
            <p:nvPr/>
          </p:nvSpPr>
          <p:spPr>
            <a:xfrm>
              <a:off x="215516" y="3284984"/>
              <a:ext cx="720080" cy="504056"/>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smtClean="0"/>
                <a:t>OLAP</a:t>
              </a:r>
              <a:r>
                <a:rPr lang="zh-CN" altLang="en-US" sz="1200" smtClean="0"/>
                <a:t>设计器</a:t>
              </a:r>
              <a:endParaRPr lang="zh-CN" altLang="en-US" sz="1200"/>
            </a:p>
          </p:txBody>
        </p:sp>
        <p:sp>
          <p:nvSpPr>
            <p:cNvPr id="270" name="矩形 269"/>
            <p:cNvSpPr/>
            <p:nvPr/>
          </p:nvSpPr>
          <p:spPr>
            <a:xfrm>
              <a:off x="215516" y="4365104"/>
              <a:ext cx="720080" cy="504056"/>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smtClean="0"/>
                <a:t>即席查询设计器</a:t>
              </a:r>
              <a:endParaRPr lang="zh-CN" altLang="en-US" sz="1200"/>
            </a:p>
          </p:txBody>
        </p:sp>
        <p:sp>
          <p:nvSpPr>
            <p:cNvPr id="272" name="矩形 271"/>
            <p:cNvSpPr/>
            <p:nvPr/>
          </p:nvSpPr>
          <p:spPr>
            <a:xfrm>
              <a:off x="251520" y="1196752"/>
              <a:ext cx="720080" cy="504056"/>
            </a:xfrm>
            <a:prstGeom prst="rect">
              <a:avLst/>
            </a:prstGeom>
            <a:solidFill>
              <a:schemeClr val="accent2">
                <a:lumMod val="20000"/>
                <a:lumOff val="8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000" smtClean="0"/>
                <a:t>ETL</a:t>
              </a:r>
              <a:r>
                <a:rPr lang="zh-CN" altLang="en-US" sz="1000" smtClean="0"/>
                <a:t>工具</a:t>
              </a:r>
              <a:endParaRPr lang="zh-CN" altLang="en-US" sz="1000"/>
            </a:p>
          </p:txBody>
        </p:sp>
      </p:grpSp>
      <p:cxnSp>
        <p:nvCxnSpPr>
          <p:cNvPr id="92" name="直接连接符 91"/>
          <p:cNvCxnSpPr/>
          <p:nvPr/>
        </p:nvCxnSpPr>
        <p:spPr>
          <a:xfrm flipV="1">
            <a:off x="4067944" y="5733256"/>
            <a:ext cx="0" cy="288032"/>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V="1">
            <a:off x="4572000" y="5157192"/>
            <a:ext cx="0" cy="360040"/>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98" name="下箭头 97"/>
          <p:cNvSpPr/>
          <p:nvPr/>
        </p:nvSpPr>
        <p:spPr>
          <a:xfrm rot="10800000" flipH="1">
            <a:off x="5436096" y="5157192"/>
            <a:ext cx="144016" cy="792088"/>
          </a:xfrm>
          <a:prstGeom prst="downArrow">
            <a:avLst/>
          </a:prstGeom>
          <a:solidFill>
            <a:srgbClr val="FFFF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TextBox 101"/>
          <p:cNvSpPr txBox="1"/>
          <p:nvPr/>
        </p:nvSpPr>
        <p:spPr>
          <a:xfrm>
            <a:off x="3995936" y="5805264"/>
            <a:ext cx="748923" cy="261610"/>
          </a:xfrm>
          <a:prstGeom prst="rect">
            <a:avLst/>
          </a:prstGeom>
          <a:noFill/>
        </p:spPr>
        <p:txBody>
          <a:bodyPr wrap="none" rtlCol="0">
            <a:spAutoFit/>
          </a:bodyPr>
          <a:lstStyle/>
          <a:p>
            <a:r>
              <a:rPr lang="zh-CN" altLang="en-US" sz="1100" smtClean="0"/>
              <a:t>配置更新</a:t>
            </a:r>
            <a:endParaRPr lang="zh-CN" altLang="en-US" sz="1100"/>
          </a:p>
        </p:txBody>
      </p:sp>
      <p:sp>
        <p:nvSpPr>
          <p:cNvPr id="103" name="TextBox 102"/>
          <p:cNvSpPr txBox="1"/>
          <p:nvPr/>
        </p:nvSpPr>
        <p:spPr>
          <a:xfrm>
            <a:off x="4572000" y="5229200"/>
            <a:ext cx="748923" cy="261610"/>
          </a:xfrm>
          <a:prstGeom prst="rect">
            <a:avLst/>
          </a:prstGeom>
          <a:noFill/>
        </p:spPr>
        <p:txBody>
          <a:bodyPr wrap="none" rtlCol="0">
            <a:spAutoFit/>
          </a:bodyPr>
          <a:lstStyle/>
          <a:p>
            <a:r>
              <a:rPr lang="zh-CN" altLang="en-US" sz="1100" smtClean="0"/>
              <a:t>配置更新</a:t>
            </a:r>
            <a:endParaRPr lang="zh-CN" altLang="en-US" sz="1100"/>
          </a:p>
        </p:txBody>
      </p:sp>
      <p:sp>
        <p:nvSpPr>
          <p:cNvPr id="108" name="矩形 107"/>
          <p:cNvSpPr/>
          <p:nvPr/>
        </p:nvSpPr>
        <p:spPr>
          <a:xfrm>
            <a:off x="7308304" y="4968552"/>
            <a:ext cx="576064" cy="288032"/>
          </a:xfrm>
          <a:prstGeom prst="rect">
            <a:avLst/>
          </a:prstGeom>
          <a:solidFill>
            <a:schemeClr val="bg2">
              <a:lumMod val="9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堡垒机</a:t>
            </a:r>
            <a:endParaRPr lang="en-US" altLang="zh-CN" sz="1000" smtClean="0"/>
          </a:p>
        </p:txBody>
      </p:sp>
      <p:sp>
        <p:nvSpPr>
          <p:cNvPr id="109" name="矩形 108"/>
          <p:cNvSpPr/>
          <p:nvPr/>
        </p:nvSpPr>
        <p:spPr>
          <a:xfrm>
            <a:off x="7308304" y="5400600"/>
            <a:ext cx="576064" cy="288032"/>
          </a:xfrm>
          <a:prstGeom prst="rect">
            <a:avLst/>
          </a:prstGeom>
          <a:solidFill>
            <a:schemeClr val="bg2">
              <a:lumMod val="9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跳板机</a:t>
            </a:r>
            <a:endParaRPr lang="en-US" altLang="zh-CN" sz="1000" smtClean="0"/>
          </a:p>
        </p:txBody>
      </p:sp>
      <p:sp>
        <p:nvSpPr>
          <p:cNvPr id="111" name="矩形 110"/>
          <p:cNvSpPr/>
          <p:nvPr/>
        </p:nvSpPr>
        <p:spPr>
          <a:xfrm>
            <a:off x="4572000" y="1268760"/>
            <a:ext cx="648072" cy="360040"/>
          </a:xfrm>
          <a:prstGeom prst="rect">
            <a:avLst/>
          </a:prstGeom>
          <a:solidFill>
            <a:srgbClr val="CCFFCC"/>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100" smtClean="0"/>
              <a:t>数据应用测试</a:t>
            </a:r>
          </a:p>
        </p:txBody>
      </p:sp>
      <p:cxnSp>
        <p:nvCxnSpPr>
          <p:cNvPr id="117" name="直接箭头连接符 116"/>
          <p:cNvCxnSpPr/>
          <p:nvPr/>
        </p:nvCxnSpPr>
        <p:spPr>
          <a:xfrm flipH="1">
            <a:off x="1403648" y="1268760"/>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flipH="1">
            <a:off x="7956376" y="5085184"/>
            <a:ext cx="1008112" cy="0"/>
          </a:xfrm>
          <a:prstGeom prst="straightConnector1">
            <a:avLst/>
          </a:prstGeom>
          <a:ln w="19050">
            <a:solidFill>
              <a:srgbClr val="FFC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8600261" y="4581128"/>
            <a:ext cx="543739" cy="523220"/>
          </a:xfrm>
          <a:prstGeom prst="rect">
            <a:avLst/>
          </a:prstGeom>
          <a:noFill/>
        </p:spPr>
        <p:txBody>
          <a:bodyPr wrap="square" rtlCol="0">
            <a:spAutoFit/>
          </a:bodyPr>
          <a:lstStyle/>
          <a:p>
            <a:r>
              <a:rPr lang="zh-CN" altLang="en-US" sz="1400" smtClean="0"/>
              <a:t>开发接入</a:t>
            </a:r>
            <a:endParaRPr lang="zh-CN" altLang="en-US" sz="1400"/>
          </a:p>
        </p:txBody>
      </p:sp>
      <p:cxnSp>
        <p:nvCxnSpPr>
          <p:cNvPr id="135" name="直接箭头连接符 134"/>
          <p:cNvCxnSpPr/>
          <p:nvPr/>
        </p:nvCxnSpPr>
        <p:spPr>
          <a:xfrm flipH="1">
            <a:off x="6372200" y="3861048"/>
            <a:ext cx="21602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p:nvPr/>
        </p:nvCxnSpPr>
        <p:spPr>
          <a:xfrm flipH="1">
            <a:off x="6372200" y="4653136"/>
            <a:ext cx="21602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6588224" y="1340768"/>
            <a:ext cx="0" cy="3312368"/>
          </a:xfrm>
          <a:prstGeom prst="line">
            <a:avLst/>
          </a:prstGeom>
          <a:ln w="190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6732240" y="2348880"/>
            <a:ext cx="0" cy="3960440"/>
          </a:xfrm>
          <a:prstGeom prst="line">
            <a:avLst/>
          </a:prstGeom>
          <a:ln w="19050">
            <a:solidFill>
              <a:srgbClr val="3333FF"/>
            </a:solidFill>
            <a:tailEnd type="none"/>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7020272" y="2420888"/>
            <a:ext cx="0" cy="4032448"/>
          </a:xfrm>
          <a:prstGeom prst="line">
            <a:avLst/>
          </a:prstGeom>
          <a:ln w="190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6876256" y="1484784"/>
            <a:ext cx="0" cy="3600400"/>
          </a:xfrm>
          <a:prstGeom prst="line">
            <a:avLst/>
          </a:prstGeom>
          <a:ln w="19050">
            <a:solidFill>
              <a:srgbClr val="FFC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flipH="1">
            <a:off x="7020272" y="3284984"/>
            <a:ext cx="288032" cy="0"/>
          </a:xfrm>
          <a:prstGeom prst="line">
            <a:avLst/>
          </a:prstGeom>
          <a:ln w="190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168" name="直接箭头连接符 167"/>
          <p:cNvCxnSpPr/>
          <p:nvPr/>
        </p:nvCxnSpPr>
        <p:spPr>
          <a:xfrm flipH="1">
            <a:off x="6300192" y="1484784"/>
            <a:ext cx="576064" cy="0"/>
          </a:xfrm>
          <a:prstGeom prst="straightConnector1">
            <a:avLst/>
          </a:prstGeom>
          <a:ln w="19050">
            <a:solidFill>
              <a:srgbClr val="FFC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flipH="1">
            <a:off x="6372200" y="2276872"/>
            <a:ext cx="504056" cy="0"/>
          </a:xfrm>
          <a:prstGeom prst="straightConnector1">
            <a:avLst/>
          </a:prstGeom>
          <a:ln w="19050">
            <a:solidFill>
              <a:srgbClr val="FFC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p:nvPr/>
        </p:nvCxnSpPr>
        <p:spPr>
          <a:xfrm flipH="1">
            <a:off x="6372200" y="3933056"/>
            <a:ext cx="504056" cy="0"/>
          </a:xfrm>
          <a:prstGeom prst="straightConnector1">
            <a:avLst/>
          </a:prstGeom>
          <a:ln w="19050">
            <a:solidFill>
              <a:srgbClr val="FFC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p:nvPr/>
        </p:nvCxnSpPr>
        <p:spPr>
          <a:xfrm flipH="1">
            <a:off x="6372200" y="5085184"/>
            <a:ext cx="864096" cy="0"/>
          </a:xfrm>
          <a:prstGeom prst="straightConnector1">
            <a:avLst/>
          </a:prstGeom>
          <a:ln w="19050">
            <a:solidFill>
              <a:srgbClr val="FFC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9" name="直接箭头连接符 178"/>
          <p:cNvCxnSpPr/>
          <p:nvPr/>
        </p:nvCxnSpPr>
        <p:spPr>
          <a:xfrm flipH="1">
            <a:off x="6372200" y="2420888"/>
            <a:ext cx="648072" cy="0"/>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81" name="直接箭头连接符 180"/>
          <p:cNvCxnSpPr/>
          <p:nvPr/>
        </p:nvCxnSpPr>
        <p:spPr>
          <a:xfrm flipH="1">
            <a:off x="6372200" y="4221088"/>
            <a:ext cx="648072" cy="0"/>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p:nvPr/>
        </p:nvCxnSpPr>
        <p:spPr>
          <a:xfrm flipH="1">
            <a:off x="6372200" y="4941168"/>
            <a:ext cx="648072" cy="0"/>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92" name="直接箭头连接符 191"/>
          <p:cNvCxnSpPr/>
          <p:nvPr/>
        </p:nvCxnSpPr>
        <p:spPr>
          <a:xfrm flipH="1">
            <a:off x="6372200" y="2348880"/>
            <a:ext cx="936104" cy="0"/>
          </a:xfrm>
          <a:prstGeom prst="straightConnector1">
            <a:avLst/>
          </a:prstGeom>
          <a:ln w="19050">
            <a:solidFill>
              <a:srgbClr val="3333FF"/>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99" name="直接箭头连接符 198"/>
          <p:cNvCxnSpPr/>
          <p:nvPr/>
        </p:nvCxnSpPr>
        <p:spPr>
          <a:xfrm flipH="1">
            <a:off x="6516216" y="6309320"/>
            <a:ext cx="216024" cy="0"/>
          </a:xfrm>
          <a:prstGeom prst="straightConnector1">
            <a:avLst/>
          </a:prstGeom>
          <a:ln w="19050">
            <a:solidFill>
              <a:srgbClr val="3333FF"/>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26" name="直接箭头连接符 225"/>
          <p:cNvCxnSpPr/>
          <p:nvPr/>
        </p:nvCxnSpPr>
        <p:spPr>
          <a:xfrm flipH="1">
            <a:off x="3851920" y="4797152"/>
            <a:ext cx="2880320" cy="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27" name="直接箭头连接符 226"/>
          <p:cNvCxnSpPr/>
          <p:nvPr/>
        </p:nvCxnSpPr>
        <p:spPr>
          <a:xfrm flipH="1">
            <a:off x="6372200" y="4077072"/>
            <a:ext cx="360040" cy="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244" name="左右箭头 243"/>
          <p:cNvSpPr/>
          <p:nvPr/>
        </p:nvSpPr>
        <p:spPr>
          <a:xfrm>
            <a:off x="1403648" y="2996952"/>
            <a:ext cx="360040" cy="216024"/>
          </a:xfrm>
          <a:prstGeom prst="leftRightArrow">
            <a:avLst/>
          </a:prstGeom>
          <a:solidFill>
            <a:srgbClr val="FFFF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6" name="左右箭头 245"/>
          <p:cNvSpPr/>
          <p:nvPr/>
        </p:nvSpPr>
        <p:spPr>
          <a:xfrm>
            <a:off x="1403648" y="4869160"/>
            <a:ext cx="360040" cy="216024"/>
          </a:xfrm>
          <a:prstGeom prst="leftRightArrow">
            <a:avLst/>
          </a:prstGeom>
          <a:solidFill>
            <a:srgbClr val="FFFF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55" name="直接箭头连接符 254"/>
          <p:cNvCxnSpPr/>
          <p:nvPr/>
        </p:nvCxnSpPr>
        <p:spPr>
          <a:xfrm flipH="1">
            <a:off x="1403648" y="2276872"/>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6" name="直接箭头连接符 255"/>
          <p:cNvCxnSpPr/>
          <p:nvPr/>
        </p:nvCxnSpPr>
        <p:spPr>
          <a:xfrm flipH="1">
            <a:off x="1403648" y="4725144"/>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7" name="左箭头 256"/>
          <p:cNvSpPr/>
          <p:nvPr/>
        </p:nvSpPr>
        <p:spPr>
          <a:xfrm>
            <a:off x="1403648" y="1340768"/>
            <a:ext cx="360040" cy="216024"/>
          </a:xfrm>
          <a:prstGeom prst="leftArrow">
            <a:avLst/>
          </a:prstGeom>
          <a:solidFill>
            <a:srgbClr val="FFFF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64" name="直接箭头连接符 263"/>
          <p:cNvCxnSpPr>
            <a:endCxn id="142" idx="0"/>
          </p:cNvCxnSpPr>
          <p:nvPr/>
        </p:nvCxnSpPr>
        <p:spPr>
          <a:xfrm>
            <a:off x="5868144" y="1628800"/>
            <a:ext cx="0" cy="136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flipH="1">
            <a:off x="7956376" y="4293096"/>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10116616" y="2636912"/>
            <a:ext cx="0" cy="3528392"/>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8600261" y="3789040"/>
            <a:ext cx="543739" cy="523220"/>
          </a:xfrm>
          <a:prstGeom prst="rect">
            <a:avLst/>
          </a:prstGeom>
          <a:noFill/>
        </p:spPr>
        <p:txBody>
          <a:bodyPr wrap="square" rtlCol="0">
            <a:spAutoFit/>
          </a:bodyPr>
          <a:lstStyle/>
          <a:p>
            <a:r>
              <a:rPr lang="zh-CN" altLang="en-US" sz="1400" smtClean="0"/>
              <a:t>外网访问</a:t>
            </a:r>
            <a:endParaRPr lang="zh-CN" altLang="en-US" sz="1400"/>
          </a:p>
        </p:txBody>
      </p:sp>
      <p:cxnSp>
        <p:nvCxnSpPr>
          <p:cNvPr id="148" name="直接连接符 147"/>
          <p:cNvCxnSpPr/>
          <p:nvPr/>
        </p:nvCxnSpPr>
        <p:spPr>
          <a:xfrm>
            <a:off x="4932040" y="764704"/>
            <a:ext cx="3456384" cy="0"/>
          </a:xfrm>
          <a:prstGeom prst="line">
            <a:avLst/>
          </a:prstGeom>
          <a:ln w="19050">
            <a:solidFill>
              <a:srgbClr val="3333FF"/>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8388424" y="764704"/>
            <a:ext cx="0" cy="432048"/>
          </a:xfrm>
          <a:prstGeom prst="line">
            <a:avLst/>
          </a:prstGeom>
          <a:ln w="19050">
            <a:solidFill>
              <a:srgbClr val="3333FF"/>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6876256" y="548680"/>
            <a:ext cx="748923" cy="261610"/>
          </a:xfrm>
          <a:prstGeom prst="rect">
            <a:avLst/>
          </a:prstGeom>
          <a:noFill/>
        </p:spPr>
        <p:txBody>
          <a:bodyPr wrap="none" rtlCol="0">
            <a:spAutoFit/>
          </a:bodyPr>
          <a:lstStyle/>
          <a:p>
            <a:r>
              <a:rPr lang="zh-CN" altLang="en-US" sz="1100" smtClean="0"/>
              <a:t>同一实体</a:t>
            </a:r>
            <a:endParaRPr lang="zh-CN" altLang="en-US" sz="1100"/>
          </a:p>
        </p:txBody>
      </p:sp>
      <p:cxnSp>
        <p:nvCxnSpPr>
          <p:cNvPr id="156" name="直接连接符 155"/>
          <p:cNvCxnSpPr/>
          <p:nvPr/>
        </p:nvCxnSpPr>
        <p:spPr>
          <a:xfrm>
            <a:off x="7956376" y="4077072"/>
            <a:ext cx="432048"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cxnSp>
        <p:nvCxnSpPr>
          <p:cNvPr id="158" name="直接箭头连接符 157"/>
          <p:cNvCxnSpPr>
            <a:endCxn id="189" idx="2"/>
          </p:cNvCxnSpPr>
          <p:nvPr/>
        </p:nvCxnSpPr>
        <p:spPr>
          <a:xfrm flipV="1">
            <a:off x="8388424" y="3501008"/>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1" name="直接箭头连接符 160"/>
          <p:cNvCxnSpPr/>
          <p:nvPr/>
        </p:nvCxnSpPr>
        <p:spPr>
          <a:xfrm flipH="1">
            <a:off x="6372200" y="6453336"/>
            <a:ext cx="648072" cy="0"/>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3"/>
          <p:cNvSpPr>
            <a:spLocks noGrp="1" noChangeArrowheads="1"/>
          </p:cNvSpPr>
          <p:nvPr>
            <p:ph type="title"/>
          </p:nvPr>
        </p:nvSpPr>
        <p:spPr>
          <a:xfrm>
            <a:off x="539750" y="80963"/>
            <a:ext cx="7929563" cy="869950"/>
          </a:xfrm>
        </p:spPr>
        <p:txBody>
          <a:bodyPr/>
          <a:lstStyle/>
          <a:p>
            <a:pPr eaLnBrk="1" hangingPunct="1"/>
            <a:r>
              <a:rPr lang="zh-CN" altLang="en-US" b="1" smtClean="0"/>
              <a:t>目录</a:t>
            </a:r>
          </a:p>
        </p:txBody>
      </p:sp>
      <p:sp>
        <p:nvSpPr>
          <p:cNvPr id="46083" name="Rectangle 24"/>
          <p:cNvSpPr>
            <a:spLocks noGrp="1" noChangeArrowheads="1"/>
          </p:cNvSpPr>
          <p:nvPr>
            <p:ph idx="1"/>
          </p:nvPr>
        </p:nvSpPr>
        <p:spPr>
          <a:xfrm>
            <a:off x="683568" y="1484784"/>
            <a:ext cx="7929562" cy="4194175"/>
          </a:xfrm>
        </p:spPr>
        <p:txBody>
          <a:bodyPr/>
          <a:lstStyle/>
          <a:p>
            <a:pPr eaLnBrk="1" hangingPunct="1"/>
            <a:r>
              <a:rPr lang="en-US" altLang="zh-CN" smtClean="0"/>
              <a:t>BI </a:t>
            </a:r>
            <a:r>
              <a:rPr lang="zh-CN" altLang="en-US" smtClean="0"/>
              <a:t>架构介绍</a:t>
            </a:r>
            <a:endParaRPr lang="en-US" altLang="zh-CN" dirty="0" smtClean="0"/>
          </a:p>
          <a:p>
            <a:pPr eaLnBrk="1" hangingPunct="1"/>
            <a:r>
              <a:rPr lang="en-US" altLang="zh-CN" smtClean="0">
                <a:solidFill>
                  <a:srgbClr val="FF0000"/>
                </a:solidFill>
              </a:rPr>
              <a:t>BI</a:t>
            </a:r>
            <a:r>
              <a:rPr lang="zh-CN" altLang="en-US" smtClean="0">
                <a:solidFill>
                  <a:srgbClr val="FF0000"/>
                </a:solidFill>
              </a:rPr>
              <a:t>主要产品现状及规划</a:t>
            </a:r>
            <a:endParaRPr lang="en-US" altLang="zh-CN" smtClean="0">
              <a:solidFill>
                <a:srgbClr val="FF0000"/>
              </a:solidFill>
            </a:endParaRPr>
          </a:p>
          <a:p>
            <a:pPr eaLnBrk="1" hangingPunct="1"/>
            <a:r>
              <a:rPr lang="zh-CN" altLang="en-US" smtClean="0"/>
              <a:t>即席查询系统关键技术及实现</a:t>
            </a:r>
            <a:r>
              <a:rPr lang="en-US" altLang="zh-CN" smtClean="0"/>
              <a:t> </a:t>
            </a:r>
            <a:endParaRPr lang="en-US" altLang="zh-CN"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Box 248"/>
          <p:cNvSpPr txBox="1"/>
          <p:nvPr/>
        </p:nvSpPr>
        <p:spPr>
          <a:xfrm>
            <a:off x="0" y="0"/>
            <a:ext cx="2969083" cy="461665"/>
          </a:xfrm>
          <a:prstGeom prst="rect">
            <a:avLst/>
          </a:prstGeom>
          <a:noFill/>
        </p:spPr>
        <p:txBody>
          <a:bodyPr wrap="none" rtlCol="0">
            <a:spAutoFit/>
          </a:bodyPr>
          <a:lstStyle/>
          <a:p>
            <a:r>
              <a:rPr lang="zh-CN" altLang="en-US" sz="2400" b="1" smtClean="0">
                <a:solidFill>
                  <a:srgbClr val="C00000"/>
                </a:solidFill>
              </a:rPr>
              <a:t>报表系统现状及规划</a:t>
            </a:r>
            <a:endParaRPr lang="zh-CN" altLang="en-US" sz="2400" b="1" dirty="0">
              <a:solidFill>
                <a:srgbClr val="C00000"/>
              </a:solidFill>
            </a:endParaRPr>
          </a:p>
        </p:txBody>
      </p:sp>
      <p:sp>
        <p:nvSpPr>
          <p:cNvPr id="93" name="矩形 92"/>
          <p:cNvSpPr/>
          <p:nvPr/>
        </p:nvSpPr>
        <p:spPr>
          <a:xfrm>
            <a:off x="2987824" y="1514876"/>
            <a:ext cx="3744416" cy="1773331"/>
          </a:xfrm>
          <a:prstGeom prst="rect">
            <a:avLst/>
          </a:prstGeom>
          <a:solidFill>
            <a:schemeClr val="accent2">
              <a:lumMod val="40000"/>
              <a:lumOff val="60000"/>
              <a:alpha val="43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smtClean="0">
              <a:solidFill>
                <a:schemeClr val="tx1"/>
              </a:solidFill>
            </a:endParaRPr>
          </a:p>
        </p:txBody>
      </p:sp>
      <p:pic>
        <p:nvPicPr>
          <p:cNvPr id="94" name="Picture 2"/>
          <p:cNvPicPr>
            <a:picLocks noChangeAspect="1" noChangeArrowheads="1"/>
          </p:cNvPicPr>
          <p:nvPr/>
        </p:nvPicPr>
        <p:blipFill>
          <a:blip r:embed="rId2" cstate="print"/>
          <a:srcRect/>
          <a:stretch>
            <a:fillRect/>
          </a:stretch>
        </p:blipFill>
        <p:spPr bwMode="auto">
          <a:xfrm>
            <a:off x="3491880" y="332656"/>
            <a:ext cx="1019175" cy="632630"/>
          </a:xfrm>
          <a:prstGeom prst="rect">
            <a:avLst/>
          </a:prstGeom>
          <a:noFill/>
          <a:ln w="9525">
            <a:noFill/>
            <a:miter lim="800000"/>
            <a:headEnd/>
            <a:tailEnd/>
          </a:ln>
        </p:spPr>
      </p:pic>
      <p:pic>
        <p:nvPicPr>
          <p:cNvPr id="96" name="Picture 3"/>
          <p:cNvPicPr>
            <a:picLocks noChangeAspect="1" noChangeArrowheads="1"/>
          </p:cNvPicPr>
          <p:nvPr/>
        </p:nvPicPr>
        <p:blipFill>
          <a:blip r:embed="rId3" cstate="print"/>
          <a:srcRect/>
          <a:stretch>
            <a:fillRect/>
          </a:stretch>
        </p:blipFill>
        <p:spPr bwMode="auto">
          <a:xfrm>
            <a:off x="5292080" y="332656"/>
            <a:ext cx="828675" cy="639739"/>
          </a:xfrm>
          <a:prstGeom prst="rect">
            <a:avLst/>
          </a:prstGeom>
          <a:noFill/>
          <a:ln w="9525">
            <a:noFill/>
            <a:miter lim="800000"/>
            <a:headEnd/>
            <a:tailEnd/>
          </a:ln>
        </p:spPr>
      </p:pic>
      <p:sp>
        <p:nvSpPr>
          <p:cNvPr id="97" name="圆柱形 96"/>
          <p:cNvSpPr/>
          <p:nvPr/>
        </p:nvSpPr>
        <p:spPr>
          <a:xfrm>
            <a:off x="4211960" y="2750836"/>
            <a:ext cx="1008112" cy="483636"/>
          </a:xfrm>
          <a:prstGeom prst="can">
            <a:avLst/>
          </a:prstGeom>
          <a:solidFill>
            <a:srgbClr val="FFFF00">
              <a:alpha val="40000"/>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预统计报表库</a:t>
            </a:r>
          </a:p>
        </p:txBody>
      </p:sp>
      <p:sp>
        <p:nvSpPr>
          <p:cNvPr id="104" name="矩形 103"/>
          <p:cNvSpPr/>
          <p:nvPr/>
        </p:nvSpPr>
        <p:spPr>
          <a:xfrm>
            <a:off x="3131840" y="1568614"/>
            <a:ext cx="3528392" cy="1021009"/>
          </a:xfrm>
          <a:prstGeom prst="rect">
            <a:avLst/>
          </a:prstGeom>
          <a:solidFill>
            <a:schemeClr val="accent4">
              <a:lumMod val="20000"/>
              <a:lumOff val="80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200" dirty="0" smtClean="0">
                <a:solidFill>
                  <a:schemeClr val="tx1"/>
                </a:solidFill>
              </a:rPr>
              <a:t>Web</a:t>
            </a:r>
            <a:r>
              <a:rPr lang="zh-CN" altLang="en-US" sz="1200" dirty="0" smtClean="0">
                <a:solidFill>
                  <a:schemeClr val="tx1"/>
                </a:solidFill>
              </a:rPr>
              <a:t>服务器</a:t>
            </a:r>
          </a:p>
        </p:txBody>
      </p:sp>
      <p:sp>
        <p:nvSpPr>
          <p:cNvPr id="105" name="矩形 104"/>
          <p:cNvSpPr/>
          <p:nvPr/>
        </p:nvSpPr>
        <p:spPr>
          <a:xfrm>
            <a:off x="3203848" y="2213462"/>
            <a:ext cx="3384376" cy="322424"/>
          </a:xfrm>
          <a:prstGeom prst="rect">
            <a:avLst/>
          </a:prstGeom>
          <a:solidFill>
            <a:schemeClr val="bg2">
              <a:lumMod val="75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solidFill>
                  <a:schemeClr val="tx1"/>
                </a:solidFill>
              </a:rPr>
              <a:t>FineReport</a:t>
            </a:r>
            <a:r>
              <a:rPr lang="zh-CN" altLang="en-US" sz="1200" dirty="0" smtClean="0">
                <a:solidFill>
                  <a:schemeClr val="tx1"/>
                </a:solidFill>
              </a:rPr>
              <a:t>报表服务器</a:t>
            </a:r>
          </a:p>
        </p:txBody>
      </p:sp>
      <p:sp>
        <p:nvSpPr>
          <p:cNvPr id="106" name="矩形 105"/>
          <p:cNvSpPr/>
          <p:nvPr/>
        </p:nvSpPr>
        <p:spPr>
          <a:xfrm>
            <a:off x="3203848" y="1837301"/>
            <a:ext cx="3384376" cy="322424"/>
          </a:xfrm>
          <a:prstGeom prst="rect">
            <a:avLst/>
          </a:prstGeom>
          <a:solidFill>
            <a:srgbClr val="FFFF00">
              <a:alpha val="40000"/>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终</a:t>
            </a:r>
            <a:r>
              <a:rPr lang="zh-CN" altLang="en-US" sz="1200" smtClean="0">
                <a:solidFill>
                  <a:schemeClr val="tx1"/>
                </a:solidFill>
              </a:rPr>
              <a:t>端云业务报</a:t>
            </a:r>
            <a:r>
              <a:rPr lang="zh-CN" altLang="en-US" sz="1200" dirty="0" smtClean="0">
                <a:solidFill>
                  <a:schemeClr val="tx1"/>
                </a:solidFill>
              </a:rPr>
              <a:t>表</a:t>
            </a:r>
          </a:p>
        </p:txBody>
      </p:sp>
      <p:sp>
        <p:nvSpPr>
          <p:cNvPr id="110" name="矩形 109"/>
          <p:cNvSpPr/>
          <p:nvPr/>
        </p:nvSpPr>
        <p:spPr>
          <a:xfrm>
            <a:off x="3203848" y="3460872"/>
            <a:ext cx="3168352" cy="472184"/>
          </a:xfrm>
          <a:prstGeom prst="rect">
            <a:avLst/>
          </a:prstGeom>
          <a:solidFill>
            <a:schemeClr val="bg1">
              <a:lumMod val="85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zh-CN" altLang="en-US" sz="1200" smtClean="0">
                <a:solidFill>
                  <a:schemeClr val="tx1"/>
                </a:solidFill>
              </a:rPr>
              <a:t>核心存储和计算子系统</a:t>
            </a:r>
            <a:endParaRPr lang="zh-CN" altLang="en-US" sz="1200" dirty="0" smtClean="0">
              <a:solidFill>
                <a:schemeClr val="tx1"/>
              </a:solidFill>
            </a:endParaRPr>
          </a:p>
        </p:txBody>
      </p:sp>
      <p:cxnSp>
        <p:nvCxnSpPr>
          <p:cNvPr id="111" name="直接连接符 110"/>
          <p:cNvCxnSpPr>
            <a:endCxn id="97" idx="1"/>
          </p:cNvCxnSpPr>
          <p:nvPr/>
        </p:nvCxnSpPr>
        <p:spPr>
          <a:xfrm>
            <a:off x="4716016" y="2589623"/>
            <a:ext cx="0" cy="161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94" idx="2"/>
          </p:cNvCxnSpPr>
          <p:nvPr/>
        </p:nvCxnSpPr>
        <p:spPr>
          <a:xfrm flipH="1">
            <a:off x="3995936" y="965286"/>
            <a:ext cx="5532" cy="54959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3275856" y="1031241"/>
            <a:ext cx="1415772" cy="206716"/>
          </a:xfrm>
          <a:prstGeom prst="rect">
            <a:avLst/>
          </a:prstGeom>
          <a:noFill/>
        </p:spPr>
        <p:txBody>
          <a:bodyPr wrap="none" rtlCol="0">
            <a:spAutoFit/>
          </a:bodyPr>
          <a:lstStyle/>
          <a:p>
            <a:r>
              <a:rPr lang="zh-CN" altLang="en-US" sz="1200" dirty="0" smtClean="0"/>
              <a:t>查看日常运营信息</a:t>
            </a:r>
            <a:endParaRPr lang="zh-CN" altLang="en-US" sz="1200" dirty="0"/>
          </a:p>
        </p:txBody>
      </p:sp>
      <p:sp>
        <p:nvSpPr>
          <p:cNvPr id="118" name="TextBox 117"/>
          <p:cNvSpPr txBox="1"/>
          <p:nvPr/>
        </p:nvSpPr>
        <p:spPr>
          <a:xfrm>
            <a:off x="5076056" y="1031241"/>
            <a:ext cx="1107996" cy="206716"/>
          </a:xfrm>
          <a:prstGeom prst="rect">
            <a:avLst/>
          </a:prstGeom>
          <a:noFill/>
        </p:spPr>
        <p:txBody>
          <a:bodyPr wrap="none" rtlCol="0">
            <a:spAutoFit/>
          </a:bodyPr>
          <a:lstStyle/>
          <a:p>
            <a:r>
              <a:rPr lang="zh-CN" altLang="en-US" sz="1200" dirty="0" smtClean="0"/>
              <a:t>查看决策信息</a:t>
            </a:r>
            <a:endParaRPr lang="zh-CN" altLang="en-US" sz="1200" dirty="0"/>
          </a:p>
        </p:txBody>
      </p:sp>
      <p:cxnSp>
        <p:nvCxnSpPr>
          <p:cNvPr id="119" name="直接箭头连接符 118"/>
          <p:cNvCxnSpPr/>
          <p:nvPr/>
        </p:nvCxnSpPr>
        <p:spPr>
          <a:xfrm flipH="1">
            <a:off x="5652120" y="816292"/>
            <a:ext cx="5532" cy="698585"/>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5436096" y="2912047"/>
            <a:ext cx="1343638" cy="275620"/>
          </a:xfrm>
          <a:prstGeom prst="rect">
            <a:avLst/>
          </a:prstGeom>
          <a:noFill/>
        </p:spPr>
        <p:txBody>
          <a:bodyPr wrap="none" rtlCol="0">
            <a:spAutoFit/>
          </a:bodyPr>
          <a:lstStyle/>
          <a:p>
            <a:r>
              <a:rPr lang="en-US" altLang="zh-CN" smtClean="0"/>
              <a:t>BI </a:t>
            </a:r>
            <a:r>
              <a:rPr lang="zh-CN" altLang="en-US" smtClean="0"/>
              <a:t>报表系统</a:t>
            </a:r>
            <a:endParaRPr lang="zh-CN" altLang="en-US" dirty="0"/>
          </a:p>
        </p:txBody>
      </p:sp>
      <p:sp>
        <p:nvSpPr>
          <p:cNvPr id="121" name="矩形 120"/>
          <p:cNvSpPr/>
          <p:nvPr/>
        </p:nvSpPr>
        <p:spPr>
          <a:xfrm>
            <a:off x="1187624" y="1484784"/>
            <a:ext cx="648072" cy="1773331"/>
          </a:xfrm>
          <a:prstGeom prst="rect">
            <a:avLst/>
          </a:prstGeom>
          <a:solidFill>
            <a:schemeClr val="bg2">
              <a:lumMod val="75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schemeClr val="tx1"/>
                </a:solidFill>
              </a:rPr>
              <a:t>FineReport</a:t>
            </a:r>
            <a:r>
              <a:rPr lang="zh-CN" altLang="en-US" sz="1200" dirty="0" smtClean="0">
                <a:solidFill>
                  <a:schemeClr val="tx1"/>
                </a:solidFill>
              </a:rPr>
              <a:t>报表设计器</a:t>
            </a:r>
          </a:p>
        </p:txBody>
      </p:sp>
      <p:sp>
        <p:nvSpPr>
          <p:cNvPr id="123" name="矩形 122"/>
          <p:cNvSpPr/>
          <p:nvPr/>
        </p:nvSpPr>
        <p:spPr>
          <a:xfrm>
            <a:off x="4355976" y="3519895"/>
            <a:ext cx="648072" cy="161212"/>
          </a:xfrm>
          <a:prstGeom prst="rect">
            <a:avLst/>
          </a:prstGeom>
          <a:solidFill>
            <a:schemeClr val="accent6">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000" smtClean="0"/>
              <a:t>ETL</a:t>
            </a:r>
            <a:r>
              <a:rPr lang="zh-CN" altLang="en-US" sz="1000" smtClean="0"/>
              <a:t>工具</a:t>
            </a:r>
          </a:p>
        </p:txBody>
      </p:sp>
      <p:sp>
        <p:nvSpPr>
          <p:cNvPr id="149" name="下箭头 148"/>
          <p:cNvSpPr/>
          <p:nvPr/>
        </p:nvSpPr>
        <p:spPr>
          <a:xfrm flipH="1" flipV="1">
            <a:off x="4644008" y="3283804"/>
            <a:ext cx="216024" cy="118046"/>
          </a:xfrm>
          <a:prstGeom prst="down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7" name="Rectangle 10"/>
          <p:cNvSpPr>
            <a:spLocks noChangeArrowheads="1"/>
          </p:cNvSpPr>
          <p:nvPr/>
        </p:nvSpPr>
        <p:spPr bwMode="auto">
          <a:xfrm>
            <a:off x="539552" y="3933056"/>
            <a:ext cx="8064896" cy="2708920"/>
          </a:xfrm>
          <a:prstGeom prst="rect">
            <a:avLst/>
          </a:prstGeom>
          <a:noFill/>
          <a:ln w="28575">
            <a:noFill/>
            <a:miter lim="800000"/>
            <a:headEnd/>
            <a:tailEnd/>
          </a:ln>
        </p:spPr>
        <p:txBody>
          <a:bodyPr lIns="80132" tIns="40067" rIns="80132" bIns="40067"/>
          <a:lstStyle/>
          <a:p>
            <a:pPr marL="252413" indent="-252413" defTabSz="671513" eaLnBrk="0" hangingPunct="0">
              <a:lnSpc>
                <a:spcPct val="140000"/>
              </a:lnSpc>
              <a:buFont typeface="Wingdings" pitchFamily="2" charset="2"/>
              <a:buChar char="l"/>
            </a:pPr>
            <a:r>
              <a:rPr lang="zh-CN" altLang="en-US" sz="1200" b="1" smtClean="0">
                <a:latin typeface="+mn-ea"/>
              </a:rPr>
              <a:t>现状</a:t>
            </a:r>
            <a:endParaRPr lang="en-US" altLang="zh-CN" sz="1200" b="1" smtClean="0">
              <a:latin typeface="+mn-ea"/>
            </a:endParaRPr>
          </a:p>
          <a:p>
            <a:pPr marL="709613" lvl="1" indent="-252413" defTabSz="671513" eaLnBrk="0" hangingPunct="0">
              <a:lnSpc>
                <a:spcPct val="140000"/>
              </a:lnSpc>
              <a:buFont typeface="Wingdings" pitchFamily="2" charset="2"/>
              <a:buChar char="Ø"/>
            </a:pPr>
            <a:r>
              <a:rPr lang="zh-CN" altLang="en-US" sz="1100" smtClean="0">
                <a:latin typeface="+mn-ea"/>
              </a:rPr>
              <a:t>目前终端云绝大部分业务数据需求均由报表系统实现。报表系统中既包含了各种真实的业务运营报表（如</a:t>
            </a:r>
            <a:r>
              <a:rPr lang="en-US" altLang="zh-CN" sz="1100" smtClean="0">
                <a:latin typeface="+mn-ea"/>
              </a:rPr>
              <a:t>KPI</a:t>
            </a:r>
            <a:r>
              <a:rPr lang="zh-CN" altLang="en-US" sz="1100" smtClean="0">
                <a:latin typeface="+mn-ea"/>
              </a:rPr>
              <a:t>报表等），也包括了大量临时数据需求及已过时的各种报表。</a:t>
            </a:r>
            <a:endParaRPr lang="en-US" altLang="zh-CN" sz="1100" smtClean="0">
              <a:latin typeface="+mn-ea"/>
            </a:endParaRPr>
          </a:p>
          <a:p>
            <a:pPr marL="709613" lvl="1" indent="-252413" defTabSz="671513" eaLnBrk="0" hangingPunct="0">
              <a:lnSpc>
                <a:spcPct val="140000"/>
              </a:lnSpc>
              <a:buFont typeface="Wingdings" pitchFamily="2" charset="2"/>
              <a:buChar char="Ø"/>
            </a:pPr>
            <a:r>
              <a:rPr lang="zh-CN" altLang="en-US" sz="1100" smtClean="0">
                <a:latin typeface="+mn-ea"/>
              </a:rPr>
              <a:t>目前</a:t>
            </a:r>
            <a:r>
              <a:rPr lang="en-US" altLang="zh-CN" sz="1100" smtClean="0">
                <a:latin typeface="+mn-ea"/>
              </a:rPr>
              <a:t>BI</a:t>
            </a:r>
            <a:r>
              <a:rPr lang="zh-CN" altLang="en-US" sz="1100" smtClean="0">
                <a:latin typeface="+mn-ea"/>
              </a:rPr>
              <a:t>大部分人力（约</a:t>
            </a:r>
            <a:r>
              <a:rPr lang="en-US" altLang="zh-CN" sz="1100" smtClean="0">
                <a:latin typeface="+mn-ea"/>
              </a:rPr>
              <a:t>50%</a:t>
            </a:r>
            <a:r>
              <a:rPr lang="zh-CN" altLang="en-US" sz="1100" smtClean="0">
                <a:latin typeface="+mn-ea"/>
              </a:rPr>
              <a:t>的总人力）耗费在各种报表开发上。对业务而言显得效率低下；对</a:t>
            </a:r>
            <a:r>
              <a:rPr lang="en-US" altLang="zh-CN" sz="1100" smtClean="0">
                <a:latin typeface="+mn-ea"/>
              </a:rPr>
              <a:t>BI</a:t>
            </a:r>
            <a:r>
              <a:rPr lang="zh-CN" altLang="en-US" sz="1100" smtClean="0">
                <a:latin typeface="+mn-ea"/>
              </a:rPr>
              <a:t>而言，缺乏成就感。</a:t>
            </a:r>
            <a:endParaRPr lang="en-US" altLang="zh-CN" sz="1100" dirty="0" smtClean="0">
              <a:latin typeface="+mn-ea"/>
            </a:endParaRPr>
          </a:p>
          <a:p>
            <a:pPr marL="252413" indent="-252413" defTabSz="671513" eaLnBrk="0" hangingPunct="0">
              <a:lnSpc>
                <a:spcPct val="140000"/>
              </a:lnSpc>
              <a:buFont typeface="Wingdings" pitchFamily="2" charset="2"/>
              <a:buChar char="l"/>
            </a:pPr>
            <a:r>
              <a:rPr lang="zh-CN" altLang="en-US" sz="1200" b="1" smtClean="0">
                <a:latin typeface="+mn-ea"/>
              </a:rPr>
              <a:t>规划 </a:t>
            </a:r>
            <a:endParaRPr lang="en-US" altLang="zh-CN" sz="1200" b="1" dirty="0" smtClean="0">
              <a:latin typeface="+mn-ea"/>
            </a:endParaRPr>
          </a:p>
          <a:p>
            <a:pPr marL="709613" lvl="1" indent="-252413" defTabSz="671513" eaLnBrk="0" hangingPunct="0">
              <a:lnSpc>
                <a:spcPct val="140000"/>
              </a:lnSpc>
              <a:buFont typeface="Wingdings" pitchFamily="2" charset="2"/>
              <a:buChar char="Ø"/>
            </a:pPr>
            <a:r>
              <a:rPr lang="zh-CN" altLang="en-US" sz="1100" smtClean="0">
                <a:latin typeface="+mn-ea"/>
              </a:rPr>
              <a:t>对历史报表，分类整理出真实报表、过期报告、临时需求。对真实报表，优化用户体验，</a:t>
            </a:r>
            <a:r>
              <a:rPr lang="en-US" altLang="zh-CN" sz="1100" smtClean="0">
                <a:latin typeface="+mn-ea"/>
              </a:rPr>
              <a:t>80%</a:t>
            </a:r>
            <a:r>
              <a:rPr lang="zh-CN" altLang="en-US" sz="1100" smtClean="0">
                <a:latin typeface="+mn-ea"/>
              </a:rPr>
              <a:t>报表打开时间优化到</a:t>
            </a:r>
            <a:r>
              <a:rPr lang="en-US" altLang="zh-CN" sz="1100" smtClean="0">
                <a:latin typeface="+mn-ea"/>
              </a:rPr>
              <a:t>4S</a:t>
            </a:r>
            <a:r>
              <a:rPr lang="zh-CN" altLang="en-US" sz="1100" smtClean="0">
                <a:latin typeface="+mn-ea"/>
              </a:rPr>
              <a:t>以内完成。对临时报表和过期报表，直接从系统中删除（包括数据清理）。同时提供过期报表检测和清理工具，定期清理系统。</a:t>
            </a:r>
            <a:endParaRPr lang="en-US" altLang="zh-CN" sz="1100" smtClean="0">
              <a:latin typeface="+mn-ea"/>
            </a:endParaRPr>
          </a:p>
          <a:p>
            <a:pPr marL="709613" lvl="1" indent="-252413" defTabSz="671513" eaLnBrk="0" hangingPunct="0">
              <a:lnSpc>
                <a:spcPct val="140000"/>
              </a:lnSpc>
              <a:buFont typeface="Wingdings" pitchFamily="2" charset="2"/>
              <a:buChar char="Ø"/>
            </a:pPr>
            <a:r>
              <a:rPr lang="zh-CN" altLang="en-US" sz="1100" smtClean="0">
                <a:latin typeface="+mn-ea"/>
              </a:rPr>
              <a:t>对后续报表需求严格控制，只实现真实的报表，提高</a:t>
            </a:r>
            <a:r>
              <a:rPr lang="en-US" altLang="zh-CN" sz="1100" smtClean="0">
                <a:latin typeface="+mn-ea"/>
              </a:rPr>
              <a:t>BI</a:t>
            </a:r>
            <a:r>
              <a:rPr lang="zh-CN" altLang="en-US" sz="1100" smtClean="0">
                <a:latin typeface="+mn-ea"/>
              </a:rPr>
              <a:t>整体效率。把</a:t>
            </a:r>
            <a:r>
              <a:rPr lang="en-US" altLang="zh-CN" sz="1100" smtClean="0">
                <a:latin typeface="+mn-ea"/>
              </a:rPr>
              <a:t>BI</a:t>
            </a:r>
            <a:r>
              <a:rPr lang="zh-CN" altLang="en-US" sz="1100" smtClean="0">
                <a:latin typeface="+mn-ea"/>
              </a:rPr>
              <a:t>精力更多的投入到数据分析、挖掘等工作中，提升</a:t>
            </a:r>
            <a:r>
              <a:rPr lang="en-US" altLang="zh-CN" sz="1100" smtClean="0">
                <a:latin typeface="+mn-ea"/>
              </a:rPr>
              <a:t>BI</a:t>
            </a:r>
            <a:r>
              <a:rPr lang="zh-CN" altLang="en-US" sz="1100" smtClean="0">
                <a:latin typeface="+mn-ea"/>
              </a:rPr>
              <a:t>对终端云的价值。</a:t>
            </a:r>
            <a:endParaRPr lang="en-US" altLang="zh-CN" sz="1100" smtClean="0">
              <a:latin typeface="+mn-ea"/>
            </a:endParaRPr>
          </a:p>
          <a:p>
            <a:pPr marL="709613" lvl="1" indent="-252413" defTabSz="671513" eaLnBrk="0" hangingPunct="0">
              <a:lnSpc>
                <a:spcPct val="140000"/>
              </a:lnSpc>
              <a:buFont typeface="Wingdings" pitchFamily="2" charset="2"/>
              <a:buChar char="l"/>
            </a:pPr>
            <a:endParaRPr lang="en-US" altLang="zh-CN" sz="1200" b="1" smtClean="0"/>
          </a:p>
          <a:p>
            <a:pPr marL="252413" indent="-252413" defTabSz="671513" eaLnBrk="0" hangingPunct="0">
              <a:lnSpc>
                <a:spcPct val="140000"/>
              </a:lnSpc>
              <a:buFont typeface="Wingdings" pitchFamily="2" charset="2"/>
              <a:buChar char="l"/>
            </a:pPr>
            <a:endParaRPr lang="en-US" altLang="zh-CN" sz="1100" b="1" dirty="0" smtClean="0">
              <a:solidFill>
                <a:schemeClr val="bg2"/>
              </a:solidFill>
            </a:endParaRPr>
          </a:p>
          <a:p>
            <a:pPr marL="252413" indent="-252413" defTabSz="671513" eaLnBrk="0" hangingPunct="0">
              <a:lnSpc>
                <a:spcPct val="140000"/>
              </a:lnSpc>
              <a:buFont typeface="Wingdings" pitchFamily="2" charset="2"/>
              <a:buChar char="l"/>
            </a:pPr>
            <a:endParaRPr lang="en-US" altLang="zh-CN" sz="1600" b="1" dirty="0" smtClean="0">
              <a:solidFill>
                <a:schemeClr val="bg2"/>
              </a:solidFill>
            </a:endParaRPr>
          </a:p>
        </p:txBody>
      </p:sp>
      <p:sp>
        <p:nvSpPr>
          <p:cNvPr id="28" name="TextBox 27"/>
          <p:cNvSpPr txBox="1"/>
          <p:nvPr/>
        </p:nvSpPr>
        <p:spPr>
          <a:xfrm>
            <a:off x="1907704" y="1844824"/>
            <a:ext cx="1080120" cy="461665"/>
          </a:xfrm>
          <a:prstGeom prst="rect">
            <a:avLst/>
          </a:prstGeom>
          <a:noFill/>
        </p:spPr>
        <p:txBody>
          <a:bodyPr wrap="square" rtlCol="0">
            <a:spAutoFit/>
          </a:bodyPr>
          <a:lstStyle/>
          <a:p>
            <a:pPr algn="ctr"/>
            <a:r>
              <a:rPr lang="zh-CN" altLang="en-US" sz="1200" smtClean="0"/>
              <a:t>报表展现模板加载</a:t>
            </a:r>
            <a:endParaRPr lang="zh-CN" altLang="en-US" sz="1200" dirty="0"/>
          </a:p>
        </p:txBody>
      </p:sp>
      <p:sp>
        <p:nvSpPr>
          <p:cNvPr id="29" name="右箭头 28"/>
          <p:cNvSpPr/>
          <p:nvPr/>
        </p:nvSpPr>
        <p:spPr>
          <a:xfrm>
            <a:off x="1907704" y="2276872"/>
            <a:ext cx="1008112" cy="72008"/>
          </a:xfrm>
          <a:prstGeom prst="rightArrow">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Box 248"/>
          <p:cNvSpPr txBox="1"/>
          <p:nvPr/>
        </p:nvSpPr>
        <p:spPr>
          <a:xfrm>
            <a:off x="0" y="0"/>
            <a:ext cx="4001416" cy="461665"/>
          </a:xfrm>
          <a:prstGeom prst="rect">
            <a:avLst/>
          </a:prstGeom>
          <a:noFill/>
        </p:spPr>
        <p:txBody>
          <a:bodyPr wrap="none" rtlCol="0">
            <a:spAutoFit/>
          </a:bodyPr>
          <a:lstStyle/>
          <a:p>
            <a:r>
              <a:rPr lang="en-US" altLang="zh-CN" sz="2400" b="1" smtClean="0">
                <a:solidFill>
                  <a:srgbClr val="C00000"/>
                </a:solidFill>
              </a:rPr>
              <a:t>KPI</a:t>
            </a:r>
            <a:r>
              <a:rPr lang="zh-CN" altLang="en-US" sz="2400" b="1" smtClean="0">
                <a:solidFill>
                  <a:srgbClr val="C00000"/>
                </a:solidFill>
              </a:rPr>
              <a:t>自助分析系统现状及规划</a:t>
            </a:r>
            <a:endParaRPr lang="zh-CN" altLang="en-US" sz="2400" b="1" dirty="0">
              <a:solidFill>
                <a:srgbClr val="C00000"/>
              </a:solidFill>
            </a:endParaRPr>
          </a:p>
        </p:txBody>
      </p:sp>
      <p:grpSp>
        <p:nvGrpSpPr>
          <p:cNvPr id="2" name="组合 154"/>
          <p:cNvGrpSpPr/>
          <p:nvPr/>
        </p:nvGrpSpPr>
        <p:grpSpPr>
          <a:xfrm>
            <a:off x="2987824" y="332656"/>
            <a:ext cx="3796972" cy="3600400"/>
            <a:chOff x="2771800" y="476672"/>
            <a:chExt cx="3796972" cy="4392488"/>
          </a:xfrm>
        </p:grpSpPr>
        <p:sp>
          <p:nvSpPr>
            <p:cNvPr id="93" name="矩形 92"/>
            <p:cNvSpPr/>
            <p:nvPr/>
          </p:nvSpPr>
          <p:spPr>
            <a:xfrm>
              <a:off x="2771800" y="1970118"/>
              <a:ext cx="3744416" cy="2112326"/>
            </a:xfrm>
            <a:prstGeom prst="rect">
              <a:avLst/>
            </a:prstGeom>
            <a:solidFill>
              <a:schemeClr val="accent2">
                <a:lumMod val="40000"/>
                <a:lumOff val="60000"/>
                <a:alpha val="43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smtClean="0">
                <a:solidFill>
                  <a:schemeClr val="tx1"/>
                </a:solidFill>
              </a:endParaRPr>
            </a:p>
          </p:txBody>
        </p:sp>
        <p:pic>
          <p:nvPicPr>
            <p:cNvPr id="94" name="Picture 2"/>
            <p:cNvPicPr>
              <a:picLocks noChangeAspect="1" noChangeArrowheads="1"/>
            </p:cNvPicPr>
            <p:nvPr/>
          </p:nvPicPr>
          <p:blipFill>
            <a:blip r:embed="rId2" cstate="print"/>
            <a:srcRect/>
            <a:stretch>
              <a:fillRect/>
            </a:stretch>
          </p:blipFill>
          <p:spPr bwMode="auto">
            <a:xfrm>
              <a:off x="4139952" y="476672"/>
              <a:ext cx="1019175" cy="771809"/>
            </a:xfrm>
            <a:prstGeom prst="rect">
              <a:avLst/>
            </a:prstGeom>
            <a:noFill/>
            <a:ln w="9525">
              <a:noFill/>
              <a:miter lim="800000"/>
              <a:headEnd/>
              <a:tailEnd/>
            </a:ln>
          </p:spPr>
        </p:pic>
        <p:sp>
          <p:nvSpPr>
            <p:cNvPr id="97" name="圆柱形 96"/>
            <p:cNvSpPr/>
            <p:nvPr/>
          </p:nvSpPr>
          <p:spPr>
            <a:xfrm>
              <a:off x="3995936" y="3426851"/>
              <a:ext cx="1008112" cy="590036"/>
            </a:xfrm>
            <a:prstGeom prst="can">
              <a:avLst/>
            </a:prstGeom>
            <a:solidFill>
              <a:srgbClr val="FFFF00">
                <a:alpha val="40000"/>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schemeClr val="tx1"/>
                  </a:solidFill>
                </a:rPr>
                <a:t>KPI</a:t>
              </a:r>
              <a:r>
                <a:rPr lang="zh-CN" altLang="en-US" sz="1200" smtClean="0">
                  <a:solidFill>
                    <a:schemeClr val="tx1"/>
                  </a:solidFill>
                </a:rPr>
                <a:t>报表预统计数据</a:t>
              </a:r>
              <a:endParaRPr lang="zh-CN" altLang="en-US" sz="1200" dirty="0" smtClean="0">
                <a:solidFill>
                  <a:schemeClr val="tx1"/>
                </a:solidFill>
              </a:endParaRPr>
            </a:p>
          </p:txBody>
        </p:sp>
        <p:sp>
          <p:nvSpPr>
            <p:cNvPr id="104" name="矩形 103"/>
            <p:cNvSpPr/>
            <p:nvPr/>
          </p:nvSpPr>
          <p:spPr>
            <a:xfrm>
              <a:off x="2915816" y="2145817"/>
              <a:ext cx="3528392" cy="1054196"/>
            </a:xfrm>
            <a:prstGeom prst="rect">
              <a:avLst/>
            </a:prstGeom>
            <a:solidFill>
              <a:schemeClr val="accent4">
                <a:lumMod val="20000"/>
                <a:lumOff val="80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200" dirty="0" smtClean="0">
                  <a:solidFill>
                    <a:schemeClr val="tx1"/>
                  </a:solidFill>
                </a:rPr>
                <a:t>Web</a:t>
              </a:r>
              <a:r>
                <a:rPr lang="zh-CN" altLang="en-US" sz="1200" dirty="0" smtClean="0">
                  <a:solidFill>
                    <a:schemeClr val="tx1"/>
                  </a:solidFill>
                </a:rPr>
                <a:t>服务器</a:t>
              </a:r>
            </a:p>
          </p:txBody>
        </p:sp>
        <p:sp>
          <p:nvSpPr>
            <p:cNvPr id="106" name="矩形 105"/>
            <p:cNvSpPr/>
            <p:nvPr/>
          </p:nvSpPr>
          <p:spPr>
            <a:xfrm>
              <a:off x="2987824" y="2497216"/>
              <a:ext cx="3384376" cy="393357"/>
            </a:xfrm>
            <a:prstGeom prst="rect">
              <a:avLst/>
            </a:prstGeom>
            <a:solidFill>
              <a:srgbClr val="FFFF00">
                <a:alpha val="40000"/>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schemeClr val="tx1"/>
                  </a:solidFill>
                </a:rPr>
                <a:t>KPI</a:t>
              </a:r>
              <a:r>
                <a:rPr lang="zh-CN" altLang="en-US" sz="1200" smtClean="0">
                  <a:solidFill>
                    <a:schemeClr val="tx1"/>
                  </a:solidFill>
                </a:rPr>
                <a:t>自助分析</a:t>
              </a:r>
              <a:endParaRPr lang="zh-CN" altLang="en-US" sz="1200" dirty="0" smtClean="0">
                <a:solidFill>
                  <a:schemeClr val="tx1"/>
                </a:solidFill>
              </a:endParaRPr>
            </a:p>
          </p:txBody>
        </p:sp>
        <p:sp>
          <p:nvSpPr>
            <p:cNvPr id="110" name="矩形 109"/>
            <p:cNvSpPr/>
            <p:nvPr/>
          </p:nvSpPr>
          <p:spPr>
            <a:xfrm>
              <a:off x="2987824" y="4293096"/>
              <a:ext cx="3168352" cy="576064"/>
            </a:xfrm>
            <a:prstGeom prst="rect">
              <a:avLst/>
            </a:prstGeom>
            <a:solidFill>
              <a:schemeClr val="bg1">
                <a:lumMod val="85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zh-CN" altLang="en-US" sz="1200" smtClean="0">
                  <a:solidFill>
                    <a:schemeClr val="tx1"/>
                  </a:solidFill>
                </a:rPr>
                <a:t>核心存储和计算子系统</a:t>
              </a:r>
              <a:endParaRPr lang="zh-CN" altLang="en-US" sz="1200" dirty="0" smtClean="0">
                <a:solidFill>
                  <a:schemeClr val="tx1"/>
                </a:solidFill>
              </a:endParaRPr>
            </a:p>
          </p:txBody>
        </p:sp>
        <p:cxnSp>
          <p:nvCxnSpPr>
            <p:cNvPr id="111" name="直接连接符 110"/>
            <p:cNvCxnSpPr>
              <a:endCxn id="97" idx="1"/>
            </p:cNvCxnSpPr>
            <p:nvPr/>
          </p:nvCxnSpPr>
          <p:spPr>
            <a:xfrm>
              <a:off x="4499992" y="3230172"/>
              <a:ext cx="0" cy="196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94" idx="2"/>
            </p:cNvCxnSpPr>
            <p:nvPr/>
          </p:nvCxnSpPr>
          <p:spPr>
            <a:xfrm flipH="1">
              <a:off x="4644008" y="1248481"/>
              <a:ext cx="5532" cy="67050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3923928" y="1443019"/>
              <a:ext cx="1306768" cy="337939"/>
            </a:xfrm>
            <a:prstGeom prst="rect">
              <a:avLst/>
            </a:prstGeom>
            <a:noFill/>
          </p:spPr>
          <p:txBody>
            <a:bodyPr wrap="none" rtlCol="0">
              <a:spAutoFit/>
            </a:bodyPr>
            <a:lstStyle/>
            <a:p>
              <a:r>
                <a:rPr lang="zh-CN" altLang="en-US" sz="1200" smtClean="0"/>
                <a:t>自助完成</a:t>
              </a:r>
              <a:r>
                <a:rPr lang="en-US" altLang="zh-CN" sz="1200" smtClean="0"/>
                <a:t>KPI</a:t>
              </a:r>
              <a:r>
                <a:rPr lang="zh-CN" altLang="en-US" sz="1200" smtClean="0"/>
                <a:t>分析</a:t>
              </a:r>
              <a:endParaRPr lang="zh-CN" altLang="en-US" sz="1200" dirty="0"/>
            </a:p>
          </p:txBody>
        </p:sp>
        <p:sp>
          <p:nvSpPr>
            <p:cNvPr id="120" name="TextBox 119"/>
            <p:cNvSpPr txBox="1"/>
            <p:nvPr/>
          </p:nvSpPr>
          <p:spPr>
            <a:xfrm>
              <a:off x="5076056" y="3639263"/>
              <a:ext cx="1492716" cy="375488"/>
            </a:xfrm>
            <a:prstGeom prst="rect">
              <a:avLst/>
            </a:prstGeom>
            <a:noFill/>
          </p:spPr>
          <p:txBody>
            <a:bodyPr wrap="none" rtlCol="0">
              <a:spAutoFit/>
            </a:bodyPr>
            <a:lstStyle/>
            <a:p>
              <a:r>
                <a:rPr lang="en-US" altLang="zh-CN" sz="1400" smtClean="0"/>
                <a:t>KPI</a:t>
              </a:r>
              <a:r>
                <a:rPr lang="zh-CN" altLang="en-US" sz="1400" smtClean="0"/>
                <a:t>自助分析系统</a:t>
              </a:r>
              <a:endParaRPr lang="zh-CN" altLang="en-US" sz="1400" dirty="0"/>
            </a:p>
          </p:txBody>
        </p:sp>
        <p:sp>
          <p:nvSpPr>
            <p:cNvPr id="123" name="矩形 122"/>
            <p:cNvSpPr/>
            <p:nvPr/>
          </p:nvSpPr>
          <p:spPr>
            <a:xfrm>
              <a:off x="4139952" y="4365104"/>
              <a:ext cx="648072" cy="196679"/>
            </a:xfrm>
            <a:prstGeom prst="rect">
              <a:avLst/>
            </a:prstGeom>
            <a:solidFill>
              <a:schemeClr val="accent6">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000" smtClean="0"/>
                <a:t>ETL</a:t>
              </a:r>
              <a:r>
                <a:rPr lang="zh-CN" altLang="en-US" sz="1000" smtClean="0"/>
                <a:t>工具</a:t>
              </a:r>
            </a:p>
          </p:txBody>
        </p:sp>
        <p:sp>
          <p:nvSpPr>
            <p:cNvPr id="149" name="下箭头 148"/>
            <p:cNvSpPr/>
            <p:nvPr/>
          </p:nvSpPr>
          <p:spPr>
            <a:xfrm flipH="1" flipV="1">
              <a:off x="4427984" y="4077072"/>
              <a:ext cx="216024" cy="144016"/>
            </a:xfrm>
            <a:prstGeom prst="down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57" name="Rectangle 10"/>
          <p:cNvSpPr>
            <a:spLocks noChangeArrowheads="1"/>
          </p:cNvSpPr>
          <p:nvPr/>
        </p:nvSpPr>
        <p:spPr bwMode="auto">
          <a:xfrm>
            <a:off x="611560" y="4077072"/>
            <a:ext cx="8064896" cy="2304256"/>
          </a:xfrm>
          <a:prstGeom prst="rect">
            <a:avLst/>
          </a:prstGeom>
          <a:noFill/>
          <a:ln w="28575">
            <a:noFill/>
            <a:miter lim="800000"/>
            <a:headEnd/>
            <a:tailEnd/>
          </a:ln>
        </p:spPr>
        <p:txBody>
          <a:bodyPr lIns="80132" tIns="40067" rIns="80132" bIns="40067"/>
          <a:lstStyle/>
          <a:p>
            <a:pPr marL="252413" indent="-252413" defTabSz="671513" eaLnBrk="0" hangingPunct="0">
              <a:lnSpc>
                <a:spcPct val="140000"/>
              </a:lnSpc>
              <a:buFont typeface="Wingdings" pitchFamily="2" charset="2"/>
              <a:buChar char="l"/>
            </a:pPr>
            <a:r>
              <a:rPr lang="zh-CN" altLang="en-US" sz="1200" b="1" smtClean="0">
                <a:latin typeface="+mn-ea"/>
              </a:rPr>
              <a:t>现状</a:t>
            </a:r>
            <a:endParaRPr lang="en-US" altLang="zh-CN" sz="1200" b="1" smtClean="0">
              <a:latin typeface="+mn-ea"/>
            </a:endParaRPr>
          </a:p>
          <a:p>
            <a:pPr marL="709613" lvl="1" indent="-252413" defTabSz="671513" eaLnBrk="0" hangingPunct="0">
              <a:lnSpc>
                <a:spcPct val="140000"/>
              </a:lnSpc>
              <a:buFont typeface="Wingdings" pitchFamily="2" charset="2"/>
              <a:buChar char="Ø"/>
            </a:pPr>
            <a:r>
              <a:rPr lang="zh-CN" altLang="en-US" sz="1100" smtClean="0">
                <a:latin typeface="+mn-ea"/>
              </a:rPr>
              <a:t>当</a:t>
            </a:r>
            <a:r>
              <a:rPr lang="en-US" altLang="zh-CN" sz="1100" smtClean="0">
                <a:latin typeface="+mn-ea"/>
              </a:rPr>
              <a:t>KPI</a:t>
            </a:r>
            <a:r>
              <a:rPr lang="zh-CN" altLang="en-US" sz="1100" smtClean="0">
                <a:latin typeface="+mn-ea"/>
              </a:rPr>
              <a:t>指标因某种原因发生较大偏移时，通过分解该指标在各个维度的变化情况，</a:t>
            </a:r>
            <a:r>
              <a:rPr lang="en-US" altLang="zh-CN" sz="1100" smtClean="0">
                <a:latin typeface="+mn-ea"/>
              </a:rPr>
              <a:t>KPI</a:t>
            </a:r>
            <a:r>
              <a:rPr lang="zh-CN" altLang="en-US" sz="1100" smtClean="0">
                <a:latin typeface="+mn-ea"/>
              </a:rPr>
              <a:t>自助分解系统协助运营人员查找指标偏移的主要原因。目前已完成</a:t>
            </a:r>
            <a:r>
              <a:rPr lang="en-US" altLang="zh-CN" sz="1100" smtClean="0">
                <a:latin typeface="+mn-ea"/>
              </a:rPr>
              <a:t>KPI</a:t>
            </a:r>
            <a:r>
              <a:rPr lang="zh-CN" altLang="en-US" sz="1100" smtClean="0">
                <a:latin typeface="+mn-ea"/>
              </a:rPr>
              <a:t>自助分解系统总体框架开发，在</a:t>
            </a:r>
            <a:r>
              <a:rPr lang="en-US" altLang="zh-CN" sz="1100" smtClean="0">
                <a:latin typeface="+mn-ea"/>
              </a:rPr>
              <a:t>KPI</a:t>
            </a:r>
            <a:r>
              <a:rPr lang="zh-CN" altLang="en-US" sz="1100" smtClean="0">
                <a:latin typeface="+mn-ea"/>
              </a:rPr>
              <a:t>指标上已支持智汇云下载量指标自助分解（已转测，</a:t>
            </a:r>
            <a:r>
              <a:rPr lang="en-US" altLang="zh-CN" sz="1100" smtClean="0">
                <a:latin typeface="+mn-ea"/>
              </a:rPr>
              <a:t>9</a:t>
            </a:r>
            <a:r>
              <a:rPr lang="zh-CN" altLang="en-US" sz="1100" smtClean="0">
                <a:latin typeface="+mn-ea"/>
              </a:rPr>
              <a:t>月中旬可正式上线）。</a:t>
            </a:r>
            <a:endParaRPr lang="en-US" altLang="zh-CN" sz="1100" smtClean="0">
              <a:latin typeface="+mn-ea"/>
            </a:endParaRPr>
          </a:p>
          <a:p>
            <a:pPr marL="709613" lvl="1" indent="-252413" defTabSz="671513" eaLnBrk="0" hangingPunct="0">
              <a:lnSpc>
                <a:spcPct val="140000"/>
              </a:lnSpc>
              <a:buFont typeface="Wingdings" pitchFamily="2" charset="2"/>
              <a:buChar char="Ø"/>
            </a:pPr>
            <a:r>
              <a:rPr lang="zh-CN" altLang="en-US" sz="1100" smtClean="0">
                <a:latin typeface="+mn-ea"/>
              </a:rPr>
              <a:t>后续新增一个</a:t>
            </a:r>
            <a:r>
              <a:rPr lang="en-US" altLang="zh-CN" sz="1100" smtClean="0">
                <a:latin typeface="+mn-ea"/>
              </a:rPr>
              <a:t>KPI</a:t>
            </a:r>
            <a:r>
              <a:rPr lang="zh-CN" altLang="en-US" sz="1100" smtClean="0">
                <a:latin typeface="+mn-ea"/>
              </a:rPr>
              <a:t>指标可在</a:t>
            </a:r>
            <a:r>
              <a:rPr lang="en-US" altLang="zh-CN" sz="1100" smtClean="0">
                <a:latin typeface="+mn-ea"/>
              </a:rPr>
              <a:t>3</a:t>
            </a:r>
            <a:r>
              <a:rPr lang="zh-CN" altLang="en-US" sz="1100" smtClean="0">
                <a:latin typeface="+mn-ea"/>
              </a:rPr>
              <a:t>天内完成。</a:t>
            </a:r>
            <a:endParaRPr lang="en-US" altLang="zh-CN" sz="1100" smtClean="0">
              <a:latin typeface="+mn-ea"/>
            </a:endParaRPr>
          </a:p>
          <a:p>
            <a:pPr marL="252413" indent="-252413" defTabSz="671513" eaLnBrk="0" hangingPunct="0">
              <a:lnSpc>
                <a:spcPct val="140000"/>
              </a:lnSpc>
              <a:buFont typeface="Wingdings" pitchFamily="2" charset="2"/>
              <a:buChar char="l"/>
            </a:pPr>
            <a:r>
              <a:rPr lang="zh-CN" altLang="en-US" sz="1200" b="1" smtClean="0">
                <a:latin typeface="+mn-ea"/>
              </a:rPr>
              <a:t>规划</a:t>
            </a:r>
            <a:endParaRPr lang="en-US" altLang="zh-CN" sz="1200" b="1" dirty="0" smtClean="0">
              <a:latin typeface="+mn-ea"/>
            </a:endParaRPr>
          </a:p>
          <a:p>
            <a:pPr marL="709613" lvl="1" indent="-252413" defTabSz="671513" eaLnBrk="0" hangingPunct="0">
              <a:lnSpc>
                <a:spcPct val="140000"/>
              </a:lnSpc>
              <a:buFont typeface="Wingdings" pitchFamily="2" charset="2"/>
              <a:buChar char="Ø"/>
            </a:pPr>
            <a:r>
              <a:rPr lang="zh-CN" altLang="en-US" sz="1100" smtClean="0">
                <a:latin typeface="+mn-ea"/>
              </a:rPr>
              <a:t>根据业务反馈优化用户体验</a:t>
            </a:r>
            <a:endParaRPr lang="en-US" altLang="zh-CN" sz="1100" smtClean="0">
              <a:latin typeface="+mn-ea"/>
            </a:endParaRPr>
          </a:p>
          <a:p>
            <a:pPr marL="709613" lvl="1" indent="-252413" defTabSz="671513" eaLnBrk="0" hangingPunct="0">
              <a:lnSpc>
                <a:spcPct val="140000"/>
              </a:lnSpc>
              <a:buFont typeface="Wingdings" pitchFamily="2" charset="2"/>
              <a:buChar char="Ø"/>
            </a:pPr>
            <a:r>
              <a:rPr lang="zh-CN" altLang="en-US" sz="1100" smtClean="0">
                <a:latin typeface="+mn-ea"/>
              </a:rPr>
              <a:t>根据业务需求，增加其他需要自助分析的</a:t>
            </a:r>
            <a:r>
              <a:rPr lang="en-US" altLang="zh-CN" sz="1100" smtClean="0">
                <a:latin typeface="+mn-ea"/>
              </a:rPr>
              <a:t>KPI</a:t>
            </a:r>
            <a:r>
              <a:rPr lang="zh-CN" altLang="en-US" sz="1100" smtClean="0">
                <a:latin typeface="+mn-ea"/>
              </a:rPr>
              <a:t>指标。</a:t>
            </a:r>
            <a:endParaRPr lang="en-US" altLang="zh-CN" sz="1100" smtClean="0">
              <a:latin typeface="+mn-ea"/>
            </a:endParaRPr>
          </a:p>
          <a:p>
            <a:pPr marL="709613" lvl="1" indent="-252413" defTabSz="671513" eaLnBrk="0" hangingPunct="0">
              <a:lnSpc>
                <a:spcPct val="140000"/>
              </a:lnSpc>
            </a:pPr>
            <a:endParaRPr lang="en-US" altLang="zh-CN" sz="1100" smtClean="0">
              <a:latin typeface="+mn-ea"/>
            </a:endParaRPr>
          </a:p>
          <a:p>
            <a:pPr marL="709613" lvl="1" indent="-252413" defTabSz="671513" eaLnBrk="0" hangingPunct="0">
              <a:lnSpc>
                <a:spcPct val="140000"/>
              </a:lnSpc>
              <a:buFont typeface="Wingdings" pitchFamily="2" charset="2"/>
              <a:buChar char="l"/>
            </a:pPr>
            <a:endParaRPr lang="en-US" altLang="zh-CN" sz="1200" b="1" smtClean="0"/>
          </a:p>
          <a:p>
            <a:pPr marL="252413" indent="-252413" defTabSz="671513" eaLnBrk="0" hangingPunct="0">
              <a:lnSpc>
                <a:spcPct val="140000"/>
              </a:lnSpc>
              <a:buFont typeface="Wingdings" pitchFamily="2" charset="2"/>
              <a:buChar char="l"/>
            </a:pPr>
            <a:endParaRPr lang="en-US" altLang="zh-CN" sz="1100" b="1" dirty="0" smtClean="0">
              <a:solidFill>
                <a:schemeClr val="bg2"/>
              </a:solidFill>
            </a:endParaRPr>
          </a:p>
          <a:p>
            <a:pPr marL="252413" indent="-252413" defTabSz="671513" eaLnBrk="0" hangingPunct="0">
              <a:lnSpc>
                <a:spcPct val="140000"/>
              </a:lnSpc>
              <a:buFont typeface="Wingdings" pitchFamily="2" charset="2"/>
              <a:buChar char="l"/>
            </a:pPr>
            <a:endParaRPr lang="en-US" altLang="zh-CN" sz="1600" b="1" dirty="0" smtClean="0">
              <a:solidFill>
                <a:schemeClr val="bg2"/>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Box 248"/>
          <p:cNvSpPr txBox="1"/>
          <p:nvPr/>
        </p:nvSpPr>
        <p:spPr>
          <a:xfrm>
            <a:off x="0" y="0"/>
            <a:ext cx="4515980" cy="830997"/>
          </a:xfrm>
          <a:prstGeom prst="rect">
            <a:avLst/>
          </a:prstGeom>
          <a:noFill/>
        </p:spPr>
        <p:txBody>
          <a:bodyPr wrap="none" rtlCol="0">
            <a:spAutoFit/>
          </a:bodyPr>
          <a:lstStyle/>
          <a:p>
            <a:r>
              <a:rPr lang="zh-CN" altLang="en-US" sz="2400" b="1" smtClean="0">
                <a:solidFill>
                  <a:srgbClr val="C00000"/>
                </a:solidFill>
              </a:rPr>
              <a:t>自助标签和画像系统现状及规划</a:t>
            </a:r>
          </a:p>
          <a:p>
            <a:endParaRPr lang="zh-CN" altLang="en-US" sz="2400" b="1" dirty="0">
              <a:solidFill>
                <a:srgbClr val="C00000"/>
              </a:solidFill>
            </a:endParaRPr>
          </a:p>
        </p:txBody>
      </p:sp>
      <p:sp>
        <p:nvSpPr>
          <p:cNvPr id="157" name="Rectangle 10"/>
          <p:cNvSpPr>
            <a:spLocks noChangeArrowheads="1"/>
          </p:cNvSpPr>
          <p:nvPr/>
        </p:nvSpPr>
        <p:spPr bwMode="auto">
          <a:xfrm>
            <a:off x="827584" y="3933056"/>
            <a:ext cx="8064896" cy="2016224"/>
          </a:xfrm>
          <a:prstGeom prst="rect">
            <a:avLst/>
          </a:prstGeom>
          <a:noFill/>
          <a:ln w="28575">
            <a:noFill/>
            <a:miter lim="800000"/>
            <a:headEnd/>
            <a:tailEnd/>
          </a:ln>
        </p:spPr>
        <p:txBody>
          <a:bodyPr lIns="80132" tIns="40067" rIns="80132" bIns="40067"/>
          <a:lstStyle/>
          <a:p>
            <a:pPr marL="252413" indent="-252413" defTabSz="671513" eaLnBrk="0" hangingPunct="0">
              <a:lnSpc>
                <a:spcPct val="140000"/>
              </a:lnSpc>
              <a:buFont typeface="Wingdings" pitchFamily="2" charset="2"/>
              <a:buChar char="l"/>
            </a:pPr>
            <a:r>
              <a:rPr lang="zh-CN" altLang="en-US" sz="1200" b="1" smtClean="0">
                <a:latin typeface="+mn-ea"/>
              </a:rPr>
              <a:t>现状</a:t>
            </a:r>
            <a:endParaRPr lang="en-US" altLang="zh-CN" sz="1200" b="1" smtClean="0">
              <a:latin typeface="+mn-ea"/>
            </a:endParaRPr>
          </a:p>
          <a:p>
            <a:pPr marL="709613" lvl="1" indent="-252413" defTabSz="671513" eaLnBrk="0" hangingPunct="0">
              <a:lnSpc>
                <a:spcPct val="140000"/>
              </a:lnSpc>
              <a:buFont typeface="Wingdings" pitchFamily="2" charset="2"/>
              <a:buChar char="Ø"/>
            </a:pPr>
            <a:r>
              <a:rPr lang="zh-CN" altLang="en-US" sz="1100" smtClean="0">
                <a:latin typeface="+mn-ea"/>
              </a:rPr>
              <a:t>已完成智汇云用户部分标签的建设</a:t>
            </a:r>
            <a:endParaRPr lang="en-US" altLang="zh-CN" sz="1100" smtClean="0">
              <a:latin typeface="+mn-ea"/>
            </a:endParaRPr>
          </a:p>
          <a:p>
            <a:pPr marL="709613" lvl="1" indent="-252413" defTabSz="671513" eaLnBrk="0" hangingPunct="0">
              <a:lnSpc>
                <a:spcPct val="140000"/>
              </a:lnSpc>
              <a:buFont typeface="Wingdings" pitchFamily="2" charset="2"/>
              <a:buChar char="Ø"/>
            </a:pPr>
            <a:r>
              <a:rPr lang="zh-CN" altLang="en-US" sz="1100" smtClean="0">
                <a:latin typeface="+mn-ea"/>
              </a:rPr>
              <a:t>主要打标签方法为手工、统计方法</a:t>
            </a:r>
            <a:endParaRPr lang="en-US" altLang="zh-CN" sz="1100" smtClean="0">
              <a:latin typeface="+mn-ea"/>
            </a:endParaRPr>
          </a:p>
          <a:p>
            <a:pPr marL="252413" indent="-252413" defTabSz="671513" eaLnBrk="0" hangingPunct="0">
              <a:lnSpc>
                <a:spcPct val="140000"/>
              </a:lnSpc>
              <a:buFont typeface="Wingdings" pitchFamily="2" charset="2"/>
              <a:buChar char="l"/>
            </a:pPr>
            <a:r>
              <a:rPr lang="zh-CN" altLang="en-US" sz="1200" b="1" smtClean="0">
                <a:latin typeface="+mn-ea"/>
              </a:rPr>
              <a:t>规划 </a:t>
            </a:r>
            <a:endParaRPr lang="en-US" altLang="zh-CN" sz="1200" b="1" dirty="0" smtClean="0">
              <a:latin typeface="+mn-ea"/>
            </a:endParaRPr>
          </a:p>
          <a:p>
            <a:pPr marL="709613" lvl="1" indent="-252413" defTabSz="671513" eaLnBrk="0" hangingPunct="0">
              <a:lnSpc>
                <a:spcPct val="140000"/>
              </a:lnSpc>
              <a:buFont typeface="Wingdings" pitchFamily="2" charset="2"/>
              <a:buChar char="Ø"/>
            </a:pPr>
            <a:r>
              <a:rPr lang="zh-CN" altLang="en-US" sz="1100" smtClean="0">
                <a:latin typeface="+mn-ea"/>
              </a:rPr>
              <a:t>根据业务需求，增加标签数量</a:t>
            </a:r>
            <a:endParaRPr lang="en-US" altLang="zh-CN" sz="1100" smtClean="0">
              <a:latin typeface="+mn-ea"/>
            </a:endParaRPr>
          </a:p>
          <a:p>
            <a:pPr marL="709613" lvl="1" indent="-252413" defTabSz="671513" eaLnBrk="0" hangingPunct="0">
              <a:lnSpc>
                <a:spcPct val="140000"/>
              </a:lnSpc>
              <a:buFont typeface="Wingdings" pitchFamily="2" charset="2"/>
              <a:buChar char="Ø"/>
            </a:pPr>
            <a:r>
              <a:rPr lang="zh-CN" altLang="en-US" sz="1100" smtClean="0">
                <a:latin typeface="+mn-ea"/>
              </a:rPr>
              <a:t>根据业务需求，针对特定用户群（例如</a:t>
            </a:r>
            <a:r>
              <a:rPr lang="en-US" altLang="zh-CN" sz="1100" smtClean="0">
                <a:latin typeface="+mn-ea"/>
              </a:rPr>
              <a:t>IMEI</a:t>
            </a:r>
            <a:r>
              <a:rPr lang="zh-CN" altLang="en-US" sz="1100" smtClean="0">
                <a:latin typeface="+mn-ea"/>
              </a:rPr>
              <a:t>集合、特定行为用户群等）画像</a:t>
            </a:r>
            <a:endParaRPr lang="en-US" altLang="zh-CN" sz="1100" smtClean="0">
              <a:latin typeface="+mn-ea"/>
            </a:endParaRPr>
          </a:p>
          <a:p>
            <a:pPr marL="709613" lvl="1" indent="-252413" defTabSz="671513" eaLnBrk="0" hangingPunct="0">
              <a:lnSpc>
                <a:spcPct val="140000"/>
              </a:lnSpc>
              <a:buFont typeface="Wingdings" pitchFamily="2" charset="2"/>
              <a:buChar char="Ø"/>
            </a:pPr>
            <a:r>
              <a:rPr lang="zh-CN" altLang="en-US" sz="1100" smtClean="0">
                <a:latin typeface="+mn-ea"/>
              </a:rPr>
              <a:t>开放自助标签系统，提供简单易用的界面，支持业务人员自助打标签</a:t>
            </a:r>
            <a:endParaRPr lang="en-US" altLang="zh-CN" sz="1100" smtClean="0">
              <a:latin typeface="+mn-ea"/>
            </a:endParaRPr>
          </a:p>
          <a:p>
            <a:pPr marL="709613" lvl="1" indent="-252413" defTabSz="671513" eaLnBrk="0" hangingPunct="0">
              <a:lnSpc>
                <a:spcPct val="140000"/>
              </a:lnSpc>
              <a:buFont typeface="Wingdings" pitchFamily="2" charset="2"/>
              <a:buChar char="Ø"/>
            </a:pPr>
            <a:r>
              <a:rPr lang="zh-CN" altLang="en-US" sz="1100" smtClean="0">
                <a:latin typeface="+mn-ea"/>
              </a:rPr>
              <a:t>不仅提供用户画像，也提供产品画像（产品对应一个机型、某个应用、某个榜单、或某件</a:t>
            </a:r>
            <a:r>
              <a:rPr lang="en-US" altLang="zh-CN" sz="1100" smtClean="0">
                <a:latin typeface="+mn-ea"/>
              </a:rPr>
              <a:t>/</a:t>
            </a:r>
            <a:r>
              <a:rPr lang="zh-CN" altLang="en-US" sz="1100" smtClean="0">
                <a:latin typeface="+mn-ea"/>
              </a:rPr>
              <a:t>某类商品等）</a:t>
            </a:r>
            <a:endParaRPr lang="en-US" altLang="zh-CN" sz="1100" smtClean="0">
              <a:latin typeface="+mn-ea"/>
            </a:endParaRPr>
          </a:p>
          <a:p>
            <a:pPr marL="709613" lvl="1" indent="-252413" defTabSz="671513" eaLnBrk="0" hangingPunct="0">
              <a:lnSpc>
                <a:spcPct val="140000"/>
              </a:lnSpc>
              <a:buFont typeface="Wingdings" pitchFamily="2" charset="2"/>
              <a:buChar char="l"/>
            </a:pPr>
            <a:endParaRPr lang="en-US" altLang="zh-CN" sz="1200" b="1" smtClean="0"/>
          </a:p>
          <a:p>
            <a:r>
              <a:rPr lang="en-US" altLang="zh-CN" sz="1100" smtClean="0"/>
              <a:t> </a:t>
            </a:r>
            <a:endParaRPr lang="zh-CN" altLang="zh-CN" sz="1100" smtClean="0"/>
          </a:p>
          <a:p>
            <a:pPr marL="252413" indent="-252413" defTabSz="671513" eaLnBrk="0" hangingPunct="0">
              <a:lnSpc>
                <a:spcPct val="140000"/>
              </a:lnSpc>
              <a:buFont typeface="Wingdings" pitchFamily="2" charset="2"/>
              <a:buChar char="l"/>
            </a:pPr>
            <a:endParaRPr lang="en-US" altLang="zh-CN" sz="1100" b="1" dirty="0" smtClean="0">
              <a:solidFill>
                <a:schemeClr val="bg2"/>
              </a:solidFill>
            </a:endParaRPr>
          </a:p>
          <a:p>
            <a:pPr marL="252413" indent="-252413" defTabSz="671513" eaLnBrk="0" hangingPunct="0">
              <a:lnSpc>
                <a:spcPct val="140000"/>
              </a:lnSpc>
              <a:buFont typeface="Wingdings" pitchFamily="2" charset="2"/>
              <a:buChar char="l"/>
            </a:pPr>
            <a:endParaRPr lang="en-US" altLang="zh-CN" sz="1600" b="1" dirty="0" smtClean="0">
              <a:solidFill>
                <a:schemeClr val="bg2"/>
              </a:solidFill>
            </a:endParaRPr>
          </a:p>
        </p:txBody>
      </p:sp>
      <p:grpSp>
        <p:nvGrpSpPr>
          <p:cNvPr id="43" name="组合 42"/>
          <p:cNvGrpSpPr/>
          <p:nvPr/>
        </p:nvGrpSpPr>
        <p:grpSpPr>
          <a:xfrm>
            <a:off x="899592" y="260648"/>
            <a:ext cx="6264696" cy="3456384"/>
            <a:chOff x="323528" y="476672"/>
            <a:chExt cx="6264696" cy="3456384"/>
          </a:xfrm>
        </p:grpSpPr>
        <p:sp>
          <p:nvSpPr>
            <p:cNvPr id="93" name="矩形 92"/>
            <p:cNvSpPr/>
            <p:nvPr/>
          </p:nvSpPr>
          <p:spPr>
            <a:xfrm>
              <a:off x="2843808" y="1514876"/>
              <a:ext cx="3744416" cy="1842116"/>
            </a:xfrm>
            <a:prstGeom prst="rect">
              <a:avLst/>
            </a:prstGeom>
            <a:solidFill>
              <a:schemeClr val="accent2">
                <a:lumMod val="40000"/>
                <a:lumOff val="60000"/>
                <a:alpha val="43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smtClean="0">
                <a:solidFill>
                  <a:schemeClr val="tx1"/>
                </a:solidFill>
              </a:endParaRPr>
            </a:p>
          </p:txBody>
        </p:sp>
        <p:pic>
          <p:nvPicPr>
            <p:cNvPr id="94" name="Picture 2"/>
            <p:cNvPicPr>
              <a:picLocks noChangeAspect="1" noChangeArrowheads="1"/>
            </p:cNvPicPr>
            <p:nvPr/>
          </p:nvPicPr>
          <p:blipFill>
            <a:blip r:embed="rId2" cstate="print"/>
            <a:srcRect/>
            <a:stretch>
              <a:fillRect/>
            </a:stretch>
          </p:blipFill>
          <p:spPr bwMode="auto">
            <a:xfrm>
              <a:off x="4139952" y="476672"/>
              <a:ext cx="1019175" cy="632630"/>
            </a:xfrm>
            <a:prstGeom prst="rect">
              <a:avLst/>
            </a:prstGeom>
            <a:noFill/>
            <a:ln w="9525">
              <a:noFill/>
              <a:miter lim="800000"/>
              <a:headEnd/>
              <a:tailEnd/>
            </a:ln>
          </p:spPr>
        </p:pic>
        <p:sp>
          <p:nvSpPr>
            <p:cNvPr id="104" name="矩形 103"/>
            <p:cNvSpPr/>
            <p:nvPr/>
          </p:nvSpPr>
          <p:spPr>
            <a:xfrm>
              <a:off x="2987824" y="1568615"/>
              <a:ext cx="3528392" cy="636250"/>
            </a:xfrm>
            <a:prstGeom prst="rect">
              <a:avLst/>
            </a:prstGeom>
            <a:solidFill>
              <a:schemeClr val="accent4">
                <a:lumMod val="20000"/>
                <a:lumOff val="80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200" dirty="0" smtClean="0">
                  <a:solidFill>
                    <a:schemeClr val="tx1"/>
                  </a:solidFill>
                </a:rPr>
                <a:t>Web</a:t>
              </a:r>
              <a:r>
                <a:rPr lang="zh-CN" altLang="en-US" sz="1200" dirty="0" smtClean="0">
                  <a:solidFill>
                    <a:schemeClr val="tx1"/>
                  </a:solidFill>
                </a:rPr>
                <a:t>服务器</a:t>
              </a:r>
            </a:p>
          </p:txBody>
        </p:sp>
        <p:sp>
          <p:nvSpPr>
            <p:cNvPr id="105" name="矩形 104"/>
            <p:cNvSpPr/>
            <p:nvPr/>
          </p:nvSpPr>
          <p:spPr>
            <a:xfrm>
              <a:off x="3059832" y="2276872"/>
              <a:ext cx="3384376" cy="259014"/>
            </a:xfrm>
            <a:prstGeom prst="rect">
              <a:avLst/>
            </a:prstGeom>
            <a:solidFill>
              <a:schemeClr val="bg2">
                <a:lumMod val="75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schemeClr val="tx1"/>
                  </a:solidFill>
                </a:rPr>
                <a:t>HBase</a:t>
              </a:r>
              <a:endParaRPr lang="zh-CN" altLang="en-US" sz="1200" dirty="0" smtClean="0">
                <a:solidFill>
                  <a:schemeClr val="tx1"/>
                </a:solidFill>
              </a:endParaRPr>
            </a:p>
          </p:txBody>
        </p:sp>
        <p:sp>
          <p:nvSpPr>
            <p:cNvPr id="106" name="矩形 105"/>
            <p:cNvSpPr/>
            <p:nvPr/>
          </p:nvSpPr>
          <p:spPr>
            <a:xfrm>
              <a:off x="3059832" y="1837301"/>
              <a:ext cx="3384376" cy="322424"/>
            </a:xfrm>
            <a:prstGeom prst="rect">
              <a:avLst/>
            </a:prstGeom>
            <a:solidFill>
              <a:srgbClr val="FFFF00">
                <a:alpha val="40000"/>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smtClean="0">
                  <a:solidFill>
                    <a:schemeClr val="tx1"/>
                  </a:solidFill>
                </a:rPr>
                <a:t>画像呈现系统</a:t>
              </a:r>
              <a:endParaRPr lang="zh-CN" altLang="en-US" sz="1200" dirty="0" smtClean="0">
                <a:solidFill>
                  <a:schemeClr val="tx1"/>
                </a:solidFill>
              </a:endParaRPr>
            </a:p>
          </p:txBody>
        </p:sp>
        <p:sp>
          <p:nvSpPr>
            <p:cNvPr id="110" name="矩形 109"/>
            <p:cNvSpPr/>
            <p:nvPr/>
          </p:nvSpPr>
          <p:spPr>
            <a:xfrm>
              <a:off x="3059832" y="3460872"/>
              <a:ext cx="3168352" cy="472184"/>
            </a:xfrm>
            <a:prstGeom prst="rect">
              <a:avLst/>
            </a:prstGeom>
            <a:solidFill>
              <a:schemeClr val="bg1">
                <a:lumMod val="85000"/>
                <a:alpha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zh-CN" altLang="en-US" sz="1200" smtClean="0">
                  <a:solidFill>
                    <a:schemeClr val="tx1"/>
                  </a:solidFill>
                </a:rPr>
                <a:t>核心存储和计算子系统</a:t>
              </a:r>
              <a:endParaRPr lang="zh-CN" altLang="en-US" sz="1200" dirty="0" smtClean="0">
                <a:solidFill>
                  <a:schemeClr val="tx1"/>
                </a:solidFill>
              </a:endParaRPr>
            </a:p>
          </p:txBody>
        </p:sp>
        <p:cxnSp>
          <p:nvCxnSpPr>
            <p:cNvPr id="111" name="直接连接符 110"/>
            <p:cNvCxnSpPr/>
            <p:nvPr/>
          </p:nvCxnSpPr>
          <p:spPr>
            <a:xfrm>
              <a:off x="5148064" y="2475699"/>
              <a:ext cx="0" cy="161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p:nvPr/>
          </p:nvCxnSpPr>
          <p:spPr>
            <a:xfrm>
              <a:off x="4644008" y="1052736"/>
              <a:ext cx="0" cy="44749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4211960" y="1124744"/>
              <a:ext cx="1031051" cy="261610"/>
            </a:xfrm>
            <a:prstGeom prst="rect">
              <a:avLst/>
            </a:prstGeom>
            <a:noFill/>
          </p:spPr>
          <p:txBody>
            <a:bodyPr wrap="none" rtlCol="0">
              <a:spAutoFit/>
            </a:bodyPr>
            <a:lstStyle/>
            <a:p>
              <a:r>
                <a:rPr lang="zh-CN" altLang="en-US" sz="1100" smtClean="0"/>
                <a:t>查看用户画像</a:t>
              </a:r>
              <a:endParaRPr lang="zh-CN" altLang="en-US" sz="1100" dirty="0"/>
            </a:p>
          </p:txBody>
        </p:sp>
        <p:sp>
          <p:nvSpPr>
            <p:cNvPr id="123" name="矩形 122"/>
            <p:cNvSpPr/>
            <p:nvPr/>
          </p:nvSpPr>
          <p:spPr>
            <a:xfrm>
              <a:off x="4355976" y="3501008"/>
              <a:ext cx="648072" cy="161212"/>
            </a:xfrm>
            <a:prstGeom prst="rect">
              <a:avLst/>
            </a:prstGeom>
            <a:solidFill>
              <a:schemeClr val="accent6">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000" smtClean="0"/>
                <a:t>ETL</a:t>
              </a:r>
              <a:r>
                <a:rPr lang="zh-CN" altLang="en-US" sz="1000" smtClean="0"/>
                <a:t>工具</a:t>
              </a:r>
            </a:p>
          </p:txBody>
        </p:sp>
        <p:sp>
          <p:nvSpPr>
            <p:cNvPr id="149" name="下箭头 148"/>
            <p:cNvSpPr/>
            <p:nvPr/>
          </p:nvSpPr>
          <p:spPr>
            <a:xfrm flipH="1" flipV="1">
              <a:off x="4572000" y="2564904"/>
              <a:ext cx="216024" cy="908954"/>
            </a:xfrm>
            <a:prstGeom prst="downArrow">
              <a:avLst/>
            </a:prstGeom>
            <a:solidFill>
              <a:srgbClr val="C00000"/>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矩形 21"/>
            <p:cNvSpPr/>
            <p:nvPr/>
          </p:nvSpPr>
          <p:spPr>
            <a:xfrm>
              <a:off x="2987824" y="2708920"/>
              <a:ext cx="1296144" cy="576064"/>
            </a:xfrm>
            <a:prstGeom prst="rect">
              <a:avLst/>
            </a:prstGeom>
            <a:solidFill>
              <a:srgbClr val="FFC000">
                <a:alpha val="44000"/>
              </a:srgbClr>
            </a:solidFill>
            <a:ln>
              <a:tailEnd type="none"/>
            </a:ln>
          </p:spPr>
          <p:style>
            <a:lnRef idx="1">
              <a:schemeClr val="accent1"/>
            </a:lnRef>
            <a:fillRef idx="0">
              <a:schemeClr val="accent1"/>
            </a:fillRef>
            <a:effectRef idx="0">
              <a:schemeClr val="accent1"/>
            </a:effectRef>
            <a:fontRef idx="minor">
              <a:schemeClr val="tx1"/>
            </a:fontRef>
          </p:style>
          <p:txBody>
            <a:bodyPr rtlCol="0" anchor="t" anchorCtr="1"/>
            <a:lstStyle/>
            <a:p>
              <a:pPr algn="ctr"/>
              <a:r>
                <a:rPr lang="zh-CN" altLang="en-US" sz="1000" smtClean="0"/>
                <a:t>自助标签系统</a:t>
              </a:r>
            </a:p>
          </p:txBody>
        </p:sp>
        <p:sp>
          <p:nvSpPr>
            <p:cNvPr id="23" name="矩形 22"/>
            <p:cNvSpPr/>
            <p:nvPr/>
          </p:nvSpPr>
          <p:spPr>
            <a:xfrm>
              <a:off x="3131840" y="2953747"/>
              <a:ext cx="1080120" cy="259229"/>
            </a:xfrm>
            <a:prstGeom prst="rect">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挖掘平台</a:t>
              </a:r>
            </a:p>
          </p:txBody>
        </p:sp>
        <p:cxnSp>
          <p:nvCxnSpPr>
            <p:cNvPr id="25" name="直接箭头连接符 24"/>
            <p:cNvCxnSpPr/>
            <p:nvPr/>
          </p:nvCxnSpPr>
          <p:spPr>
            <a:xfrm>
              <a:off x="3635896" y="3212976"/>
              <a:ext cx="0" cy="2448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6" name="Picture 2" descr="C:\Program Files\Microsoft Office\MEDIA\CAGCAT10\j0292020.wmf"/>
            <p:cNvPicPr>
              <a:picLocks noChangeAspect="1" noChangeArrowheads="1"/>
            </p:cNvPicPr>
            <p:nvPr/>
          </p:nvPicPr>
          <p:blipFill>
            <a:blip r:embed="rId3" cstate="print"/>
            <a:srcRect/>
            <a:stretch>
              <a:fillRect/>
            </a:stretch>
          </p:blipFill>
          <p:spPr bwMode="auto">
            <a:xfrm>
              <a:off x="395536" y="2708920"/>
              <a:ext cx="720080" cy="683373"/>
            </a:xfrm>
            <a:prstGeom prst="rect">
              <a:avLst/>
            </a:prstGeom>
            <a:noFill/>
          </p:spPr>
        </p:pic>
        <p:sp>
          <p:nvSpPr>
            <p:cNvPr id="29" name="TextBox 28"/>
            <p:cNvSpPr txBox="1"/>
            <p:nvPr/>
          </p:nvSpPr>
          <p:spPr>
            <a:xfrm>
              <a:off x="323528" y="3284984"/>
              <a:ext cx="864096" cy="400110"/>
            </a:xfrm>
            <a:prstGeom prst="rect">
              <a:avLst/>
            </a:prstGeom>
            <a:noFill/>
          </p:spPr>
          <p:txBody>
            <a:bodyPr wrap="square" rtlCol="0">
              <a:spAutoFit/>
            </a:bodyPr>
            <a:lstStyle/>
            <a:p>
              <a:pPr algn="ctr"/>
              <a:r>
                <a:rPr lang="zh-CN" altLang="en-US" sz="1000" smtClean="0"/>
                <a:t>数据挖掘和分析人员</a:t>
              </a:r>
              <a:endParaRPr lang="zh-CN" altLang="en-US" sz="1000"/>
            </a:p>
          </p:txBody>
        </p:sp>
        <p:cxnSp>
          <p:nvCxnSpPr>
            <p:cNvPr id="31" name="直接箭头连接符 30"/>
            <p:cNvCxnSpPr/>
            <p:nvPr/>
          </p:nvCxnSpPr>
          <p:spPr>
            <a:xfrm>
              <a:off x="1043608" y="3068960"/>
              <a:ext cx="19442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259632" y="2828836"/>
              <a:ext cx="1440160" cy="600164"/>
            </a:xfrm>
            <a:prstGeom prst="rect">
              <a:avLst/>
            </a:prstGeom>
            <a:noFill/>
          </p:spPr>
          <p:txBody>
            <a:bodyPr wrap="square" rtlCol="0">
              <a:spAutoFit/>
            </a:bodyPr>
            <a:lstStyle/>
            <a:p>
              <a:r>
                <a:rPr lang="zh-CN" altLang="en-US" sz="1100" smtClean="0"/>
                <a:t>结合业务需求，通过手工、统计或挖掘为用户打标签</a:t>
              </a:r>
              <a:endParaRPr lang="zh-CN" altLang="en-US" sz="1100" dirty="0"/>
            </a:p>
          </p:txBody>
        </p:sp>
        <p:sp>
          <p:nvSpPr>
            <p:cNvPr id="42" name="圆角矩形标注 41"/>
            <p:cNvSpPr/>
            <p:nvPr/>
          </p:nvSpPr>
          <p:spPr>
            <a:xfrm>
              <a:off x="899592" y="1700808"/>
              <a:ext cx="1346448" cy="612648"/>
            </a:xfrm>
            <a:prstGeom prst="wedgeRoundRectCallout">
              <a:avLst>
                <a:gd name="adj1" fmla="val 111756"/>
                <a:gd name="adj2" fmla="val 137126"/>
                <a:gd name="adj3" fmla="val 16667"/>
              </a:avLst>
            </a:prstGeom>
            <a:solidFill>
              <a:schemeClr val="accent2">
                <a:lumMod val="40000"/>
                <a:lumOff val="60000"/>
              </a:schemeClr>
            </a:solidFill>
            <a:ln>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000" smtClean="0"/>
                <a:t>根据用户历史行为信息，标识高富帅、白富美、屌丝</a:t>
              </a: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tailEnd type="none"/>
        </a:ln>
      </a:spPr>
      <a:bodyPr rtlCol="0" anchor="ctr"/>
      <a:lstStyle>
        <a:defPPr algn="ctr">
          <a:defRPr sz="1000" smtClean="0"/>
        </a:defPPr>
      </a:lstStyle>
      <a:style>
        <a:lnRef idx="1">
          <a:schemeClr val="accent1"/>
        </a:lnRef>
        <a:fillRef idx="0">
          <a:schemeClr val="accent1"/>
        </a:fillRef>
        <a:effectRef idx="0">
          <a:schemeClr val="accent1"/>
        </a:effectRef>
        <a:fontRef idx="minor">
          <a:schemeClr val="tx1"/>
        </a:fontRef>
      </a:style>
    </a:spDef>
    <a:lnDef>
      <a:spPr>
        <a:ln>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200" smtClean="0"/>
        </a:defPPr>
      </a:lstStyle>
    </a:txDef>
  </a:objectDefaults>
  <a:extraClrSchemeLst/>
</a:theme>
</file>

<file path=ppt/theme/theme2.xml><?xml version="1.0" encoding="utf-8"?>
<a:theme xmlns:a="http://schemas.openxmlformats.org/drawingml/2006/main" name="1_default">
  <a:themeElements>
    <a:clrScheme name="default 2">
      <a:dk1>
        <a:srgbClr val="B2B2B2"/>
      </a:dk1>
      <a:lt1>
        <a:srgbClr val="FFFFFF"/>
      </a:lt1>
      <a:dk2>
        <a:srgbClr val="990000"/>
      </a:dk2>
      <a:lt2>
        <a:srgbClr val="2D2015"/>
      </a:lt2>
      <a:accent1>
        <a:srgbClr val="FFCC99"/>
      </a:accent1>
      <a:accent2>
        <a:srgbClr val="FFCC66"/>
      </a:accent2>
      <a:accent3>
        <a:srgbClr val="FFFFFF"/>
      </a:accent3>
      <a:accent4>
        <a:srgbClr val="979797"/>
      </a:accent4>
      <a:accent5>
        <a:srgbClr val="FFE2CA"/>
      </a:accent5>
      <a:accent6>
        <a:srgbClr val="E7B95C"/>
      </a:accent6>
      <a:hlink>
        <a:srgbClr val="FF9900"/>
      </a:hlink>
      <a:folHlink>
        <a:srgbClr val="996600"/>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alpha val="75000"/>
          </a:schemeClr>
        </a:solidFill>
        <a:ln w="9525" cap="flat" cmpd="sng" algn="ctr">
          <a:solidFill>
            <a:schemeClr val="bg2"/>
          </a:solidFill>
          <a:prstDash val="solid"/>
          <a:round/>
          <a:headEnd type="none" w="med" len="med"/>
          <a:tailEnd type="none" w="med" len="med"/>
        </a:ln>
        <a:effectLst/>
      </a:spPr>
      <a:bodyPr vert="horz" wrap="square" lIns="91440" tIns="45720" rIns="91440" bIns="45720" numCol="1" rtlCol="0" anchor="ctr" anchorCtr="1"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sz="1200" dirty="0" smtClean="0">
            <a:solidFill>
              <a:srgbClr val="002060"/>
            </a:solidFill>
            <a:latin typeface="Arial" charset="0"/>
          </a:defRPr>
        </a:defPPr>
      </a:lstStyle>
    </a:spDef>
    <a:ln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dirty="0" smtClean="0">
            <a:solidFill>
              <a:srgbClr val="002060"/>
            </a:solidFill>
          </a:defRPr>
        </a:defPPr>
      </a:lstStyle>
    </a:txDef>
  </a:objectDefaults>
  <a:extraClrSchemeLst>
    <a:extraClrScheme>
      <a:clrScheme name="default 1">
        <a:dk1>
          <a:srgbClr val="B2B2B2"/>
        </a:dk1>
        <a:lt1>
          <a:srgbClr val="FFFFFF"/>
        </a:lt1>
        <a:dk2>
          <a:srgbClr val="990000"/>
        </a:dk2>
        <a:lt2>
          <a:srgbClr val="2D2015"/>
        </a:lt2>
        <a:accent1>
          <a:srgbClr val="99CCFF"/>
        </a:accent1>
        <a:accent2>
          <a:srgbClr val="669900"/>
        </a:accent2>
        <a:accent3>
          <a:srgbClr val="FFFFFF"/>
        </a:accent3>
        <a:accent4>
          <a:srgbClr val="979797"/>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B2B2B2"/>
        </a:dk1>
        <a:lt1>
          <a:srgbClr val="FFFFFF"/>
        </a:lt1>
        <a:dk2>
          <a:srgbClr val="990000"/>
        </a:dk2>
        <a:lt2>
          <a:srgbClr val="2D2015"/>
        </a:lt2>
        <a:accent1>
          <a:srgbClr val="FFCC99"/>
        </a:accent1>
        <a:accent2>
          <a:srgbClr val="FFCC66"/>
        </a:accent2>
        <a:accent3>
          <a:srgbClr val="FFFFFF"/>
        </a:accent3>
        <a:accent4>
          <a:srgbClr val="979797"/>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B2B2B2"/>
        </a:dk1>
        <a:lt1>
          <a:srgbClr val="FFFFFF"/>
        </a:lt1>
        <a:dk2>
          <a:srgbClr val="990000"/>
        </a:dk2>
        <a:lt2>
          <a:srgbClr val="2D2015"/>
        </a:lt2>
        <a:accent1>
          <a:srgbClr val="CCFF99"/>
        </a:accent1>
        <a:accent2>
          <a:srgbClr val="99CCCC"/>
        </a:accent2>
        <a:accent3>
          <a:srgbClr val="FFFFFF"/>
        </a:accent3>
        <a:accent4>
          <a:srgbClr val="979797"/>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自定义设计方案">
  <a:themeElements>
    <a:clrScheme name="2_自定义设计方案 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2_自定义设计方案">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2_自定义设计方案 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2_自定义设计方案 6">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2_自定义设计方案 7">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2_自定义设计方案 8">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2_自定义设计方案 9">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Custom Design">
  <a:themeElements>
    <a:clrScheme name="1_Custom Design 1">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Custom Design 1">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12986</TotalTime>
  <Words>4284</Words>
  <Application>Microsoft Office PowerPoint</Application>
  <PresentationFormat>全屏显示(4:3)</PresentationFormat>
  <Paragraphs>339</Paragraphs>
  <Slides>19</Slides>
  <Notes>3</Notes>
  <HiddenSlides>0</HiddenSlides>
  <MMClips>0</MMClips>
  <ScaleCrop>false</ScaleCrop>
  <HeadingPairs>
    <vt:vector size="4" baseType="variant">
      <vt:variant>
        <vt:lpstr>主题</vt:lpstr>
      </vt:variant>
      <vt:variant>
        <vt:i4>4</vt:i4>
      </vt:variant>
      <vt:variant>
        <vt:lpstr>幻灯片标题</vt:lpstr>
      </vt:variant>
      <vt:variant>
        <vt:i4>19</vt:i4>
      </vt:variant>
    </vt:vector>
  </HeadingPairs>
  <TitlesOfParts>
    <vt:vector size="23" baseType="lpstr">
      <vt:lpstr>Office 主题</vt:lpstr>
      <vt:lpstr>1_default</vt:lpstr>
      <vt:lpstr>3_自定义设计方案</vt:lpstr>
      <vt:lpstr>3_Custom Design</vt:lpstr>
      <vt:lpstr>BI 系统现状及规划介绍 </vt:lpstr>
      <vt:lpstr>目录</vt:lpstr>
      <vt:lpstr>幻灯片 3</vt:lpstr>
      <vt:lpstr>幻灯片 4</vt:lpstr>
      <vt:lpstr>幻灯片 5</vt:lpstr>
      <vt:lpstr>目录</vt:lpstr>
      <vt:lpstr>幻灯片 7</vt:lpstr>
      <vt:lpstr>幻灯片 8</vt:lpstr>
      <vt:lpstr>幻灯片 9</vt:lpstr>
      <vt:lpstr>幻灯片 10</vt:lpstr>
      <vt:lpstr>幻灯片 11</vt:lpstr>
      <vt:lpstr>幻灯片 12</vt:lpstr>
      <vt:lpstr>幻灯片 13</vt:lpstr>
      <vt:lpstr>目录</vt:lpstr>
      <vt:lpstr>幻灯片 15</vt:lpstr>
      <vt:lpstr>幻灯片 16</vt:lpstr>
      <vt:lpstr>幻灯片 17</vt:lpstr>
      <vt:lpstr>幻灯片 18</vt:lpstr>
      <vt:lpstr>幻灯片 19</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Wangguangming</dc:creator>
  <cp:lastModifiedBy>Wangguangming</cp:lastModifiedBy>
  <cp:revision>529</cp:revision>
  <dcterms:created xsi:type="dcterms:W3CDTF">2011-12-24T07:09:07Z</dcterms:created>
  <dcterms:modified xsi:type="dcterms:W3CDTF">2013-09-14T10:17:15Z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(3)VWlkWXgeoJp3/K7mTPajXKL7MW0NiMFdo6Tf+7JcfiCr/WmQJWGDjB/RPojjVQrvu0vtZJO5
1hSQOXDRMRWLSp8xwOfNdNyVBOXWFSouQNl9KI4OT8h0BCp+NwmR2pqfh6eCEDWeJOE67BQQ
fU6navF4V4+j0Oo/7pmbRlhxAVoNXEsB2clcSk/0jWPWhOe2HsMSZxFVzJDqFVuKAX12nNQ9
gTCDsGx2wEcyw8AAF3qaJ</vt:lpwstr>
  </property>
  <property fmtid="{D5CDD505-2E9C-101B-9397-08002B2CF9AE}" pid="3" name="_ms_pID_7253431">
    <vt:lpwstr>4wsvX5R+chOGOoQRdjGaZBu4m7HfPS7zMrj90lCe4NfiAToYZnY
fdvkYfqtDq981FFkMSHnRsnh44vCD7hHGqTUvT4MyKKSiTT46LZ2hUmmzIGqfo8fvBIYq1MU
aGzWfaYxb84/jiL/QWEeHTXaUzT9//nNbfFBKAzsbDGVcQpo8B87A5SaUeALTozP1wIOq8F8
yioogFV5EhLp4N9+kLJcyEddK71d5imYBe/43jJEB+</vt:lpwstr>
  </property>
  <property fmtid="{D5CDD505-2E9C-101B-9397-08002B2CF9AE}" pid="4" name="_ms_pID_7253432">
    <vt:lpwstr>te/wdPbO5rsz7U6HGHIRl8BIfwZm3g
DIILHOdslc7tfaRYZmZPcpCVNhMNPvuTiOYA6aUK3eRzi/xmEFtfsA25WpWwFsupcEpItyLC
mNIBMnaO4/wu04cvWemHAg==</vt:lpwstr>
  </property>
  <property fmtid="{D5CDD505-2E9C-101B-9397-08002B2CF9AE}" pid="5" name="sflag">
    <vt:lpwstr>1379141532</vt:lpwstr>
  </property>
</Properties>
</file>