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BF01A4"/>
    <a:srgbClr val="2007B9"/>
    <a:srgbClr val="CCFFFF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5" autoAdjust="0"/>
  </p:normalViewPr>
  <p:slideViewPr>
    <p:cSldViewPr>
      <p:cViewPr>
        <p:scale>
          <a:sx n="78" d="100"/>
          <a:sy n="78" d="100"/>
        </p:scale>
        <p:origin x="-1242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2013-1-8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2013-1-8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2013-1-8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2013-1-8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2013-1-8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2013-1-8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2013-1-8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2013-1-8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2013-1-8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2013-1-8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2013-1-8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96976-EDE9-490D-8217-B43D2E23B466}" type="datetimeFigureOut">
              <a:rPr lang="zh-CN" altLang="en-US" smtClean="0"/>
              <a:pPr/>
              <a:t>2013-1-8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0" y="0"/>
            <a:ext cx="2914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C00000"/>
                </a:solidFill>
              </a:rPr>
              <a:t>终</a:t>
            </a:r>
            <a:r>
              <a:rPr lang="zh-CN" altLang="en-US" sz="2400" b="1" smtClean="0">
                <a:solidFill>
                  <a:srgbClr val="C00000"/>
                </a:solidFill>
              </a:rPr>
              <a:t>端</a:t>
            </a:r>
            <a:r>
              <a:rPr lang="zh-CN" altLang="en-US" sz="2400" b="1" smtClean="0">
                <a:solidFill>
                  <a:srgbClr val="C00000"/>
                </a:solidFill>
              </a:rPr>
              <a:t>云</a:t>
            </a:r>
            <a:r>
              <a:rPr lang="en-US" altLang="zh-CN" sz="2400" b="1" smtClean="0">
                <a:solidFill>
                  <a:srgbClr val="C00000"/>
                </a:solidFill>
              </a:rPr>
              <a:t>BI</a:t>
            </a:r>
            <a:r>
              <a:rPr lang="zh-CN" altLang="en-US" sz="2400" b="1" smtClean="0">
                <a:solidFill>
                  <a:srgbClr val="C00000"/>
                </a:solidFill>
              </a:rPr>
              <a:t>系统</a:t>
            </a:r>
            <a:r>
              <a:rPr lang="zh-CN" altLang="en-US" sz="2400" b="1" smtClean="0">
                <a:solidFill>
                  <a:srgbClr val="C00000"/>
                </a:solidFill>
              </a:rPr>
              <a:t>上</a:t>
            </a:r>
            <a:r>
              <a:rPr lang="zh-CN" altLang="en-US" sz="2400" b="1" smtClean="0">
                <a:solidFill>
                  <a:srgbClr val="C00000"/>
                </a:solidFill>
              </a:rPr>
              <a:t>下文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824" y="3068960"/>
            <a:ext cx="3600400" cy="1152128"/>
          </a:xfrm>
          <a:prstGeom prst="rect">
            <a:avLst/>
          </a:prstGeom>
          <a:solidFill>
            <a:srgbClr val="FFFF00">
              <a:alpha val="40000"/>
            </a:srgbClr>
          </a:solidFill>
          <a:ln w="28575" cmpd="thinThick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终端云</a:t>
            </a:r>
            <a:r>
              <a:rPr lang="en-US" altLang="zh-CN" sz="1400" smtClean="0">
                <a:solidFill>
                  <a:schemeClr val="tx1"/>
                </a:solidFill>
              </a:rPr>
              <a:t>BI </a:t>
            </a:r>
            <a:r>
              <a:rPr lang="zh-CN" altLang="en-US" sz="1400" smtClean="0">
                <a:solidFill>
                  <a:schemeClr val="tx1"/>
                </a:solidFill>
              </a:rPr>
              <a:t>平台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83768" y="1052736"/>
            <a:ext cx="1296144" cy="648072"/>
          </a:xfrm>
          <a:prstGeom prst="rect">
            <a:avLst/>
          </a:prstGeom>
          <a:solidFill>
            <a:schemeClr val="accent6">
              <a:lumMod val="40000"/>
              <a:lumOff val="60000"/>
              <a:alpha val="81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用户客户端 </a:t>
            </a:r>
            <a:endParaRPr lang="en-US" altLang="zh-CN" sz="120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(</a:t>
            </a:r>
            <a:r>
              <a:rPr lang="zh-CN" altLang="en-US" sz="1200" smtClean="0">
                <a:solidFill>
                  <a:schemeClr val="tx1"/>
                </a:solidFill>
              </a:rPr>
              <a:t>客户端日志收集）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7944" y="1052736"/>
            <a:ext cx="1512168" cy="648072"/>
          </a:xfrm>
          <a:prstGeom prst="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业务系统</a:t>
            </a:r>
            <a:endParaRPr lang="en-US" altLang="zh-CN" sz="120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（服务端日志、业务</a:t>
            </a:r>
            <a:r>
              <a:rPr lang="en-US" altLang="zh-CN" sz="1200" smtClean="0">
                <a:solidFill>
                  <a:schemeClr val="tx1"/>
                </a:solidFill>
              </a:rPr>
              <a:t>DB</a:t>
            </a:r>
            <a:r>
              <a:rPr lang="zh-CN" altLang="en-US" sz="1200" smtClean="0">
                <a:solidFill>
                  <a:schemeClr val="tx1"/>
                </a:solidFill>
              </a:rPr>
              <a:t>数据）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40352" y="3284984"/>
            <a:ext cx="1008112" cy="792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 </a:t>
            </a:r>
            <a:r>
              <a:rPr lang="zh-CN" altLang="en-US" sz="1200" smtClean="0">
                <a:solidFill>
                  <a:schemeClr val="tx1"/>
                </a:solidFill>
              </a:rPr>
              <a:t>数据应用业务（如广告平台等）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5373216"/>
            <a:ext cx="1080120" cy="886644"/>
          </a:xfrm>
          <a:prstGeom prst="rect">
            <a:avLst/>
          </a:prstGeom>
          <a:noFill/>
        </p:spPr>
      </p:pic>
      <p:pic>
        <p:nvPicPr>
          <p:cNvPr id="1027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996953"/>
            <a:ext cx="1062155" cy="100811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79512" y="4005064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数据分析开发人员</a:t>
            </a:r>
            <a:endParaRPr lang="zh-CN" altLang="en-US" sz="1100"/>
          </a:p>
        </p:txBody>
      </p:sp>
      <p:sp>
        <p:nvSpPr>
          <p:cNvPr id="14" name="TextBox 13"/>
          <p:cNvSpPr txBox="1"/>
          <p:nvPr/>
        </p:nvSpPr>
        <p:spPr>
          <a:xfrm>
            <a:off x="5004048" y="623731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最终用户</a:t>
            </a:r>
            <a:endParaRPr lang="zh-CN" altLang="en-US" sz="1100"/>
          </a:p>
        </p:txBody>
      </p:sp>
      <p:sp>
        <p:nvSpPr>
          <p:cNvPr id="15" name="下箭头 14"/>
          <p:cNvSpPr/>
          <p:nvPr/>
        </p:nvSpPr>
        <p:spPr>
          <a:xfrm>
            <a:off x="3131840" y="1700808"/>
            <a:ext cx="144016" cy="1296144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4644008" y="1700808"/>
            <a:ext cx="216024" cy="1296144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6732240" y="3573016"/>
            <a:ext cx="936104" cy="216024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37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5364088" y="4221088"/>
            <a:ext cx="0" cy="100811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5" idx="1"/>
          </p:cNvCxnSpPr>
          <p:nvPr/>
        </p:nvCxnSpPr>
        <p:spPr>
          <a:xfrm>
            <a:off x="1475656" y="3645024"/>
            <a:ext cx="151216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35064" y="2132856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HTTP/HTTPS</a:t>
            </a:r>
          </a:p>
          <a:p>
            <a:r>
              <a:rPr lang="zh-CN" altLang="en-US" sz="1100" smtClean="0"/>
              <a:t>用户行为信息上报</a:t>
            </a:r>
            <a:endParaRPr lang="zh-CN" altLang="en-US" sz="1100"/>
          </a:p>
        </p:txBody>
      </p:sp>
      <p:sp>
        <p:nvSpPr>
          <p:cNvPr id="31" name="TextBox 30"/>
          <p:cNvSpPr txBox="1"/>
          <p:nvPr/>
        </p:nvSpPr>
        <p:spPr>
          <a:xfrm>
            <a:off x="3772992" y="2132856"/>
            <a:ext cx="21595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SFTP/FTP</a:t>
            </a:r>
          </a:p>
          <a:p>
            <a:pPr algn="ctr"/>
            <a:r>
              <a:rPr lang="zh-CN" altLang="en-US" sz="1100" smtClean="0"/>
              <a:t>服务端日志信息、业务数据上传</a:t>
            </a:r>
            <a:endParaRPr lang="zh-CN" altLang="en-US" sz="1100"/>
          </a:p>
        </p:txBody>
      </p:sp>
      <p:sp>
        <p:nvSpPr>
          <p:cNvPr id="32" name="TextBox 31"/>
          <p:cNvSpPr txBox="1"/>
          <p:nvPr/>
        </p:nvSpPr>
        <p:spPr>
          <a:xfrm>
            <a:off x="6588224" y="328498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安全数据通道</a:t>
            </a:r>
            <a:endParaRPr lang="zh-CN" altLang="en-US" sz="1100"/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5076056" y="4437112"/>
            <a:ext cx="1368152" cy="57606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80132" tIns="40067" rIns="80132" bIns="40067"/>
          <a:lstStyle/>
          <a:p>
            <a:pPr marL="252413" indent="-252413" defTabSz="671513" eaLnBrk="0" hangingPunct="0">
              <a:buFont typeface="Wingdings" pitchFamily="2" charset="2"/>
              <a:buChar char="ü"/>
            </a:pPr>
            <a:r>
              <a:rPr lang="zh-CN" altLang="en-US" sz="1200" smtClean="0">
                <a:solidFill>
                  <a:srgbClr val="002060"/>
                </a:solidFill>
              </a:rPr>
              <a:t>查看报表</a:t>
            </a:r>
            <a:endParaRPr lang="en-US" altLang="zh-CN" sz="1200" smtClean="0">
              <a:solidFill>
                <a:srgbClr val="002060"/>
              </a:solidFill>
            </a:endParaRPr>
          </a:p>
          <a:p>
            <a:pPr marL="252413" indent="-252413" defTabSz="671513" eaLnBrk="0" hangingPunct="0">
              <a:buFont typeface="Wingdings" pitchFamily="2" charset="2"/>
              <a:buChar char="ü"/>
            </a:pPr>
            <a:r>
              <a:rPr lang="en-US" altLang="zh-CN" sz="1200" smtClean="0">
                <a:solidFill>
                  <a:srgbClr val="002060"/>
                </a:solidFill>
              </a:rPr>
              <a:t>OLAP</a:t>
            </a:r>
            <a:r>
              <a:rPr lang="zh-CN" altLang="en-US" sz="1200" smtClean="0">
                <a:solidFill>
                  <a:srgbClr val="002060"/>
                </a:solidFill>
              </a:rPr>
              <a:t>分析</a:t>
            </a:r>
            <a:endParaRPr lang="en-US" altLang="zh-CN" sz="1200" smtClean="0">
              <a:solidFill>
                <a:srgbClr val="002060"/>
              </a:solidFill>
            </a:endParaRPr>
          </a:p>
          <a:p>
            <a:pPr marL="252413" indent="-252413" defTabSz="671513" eaLnBrk="0" hangingPunct="0">
              <a:buFont typeface="Wingdings" pitchFamily="2" charset="2"/>
              <a:buChar char="ü"/>
            </a:pPr>
            <a:r>
              <a:rPr lang="zh-CN" altLang="en-US" sz="1200" smtClean="0">
                <a:solidFill>
                  <a:srgbClr val="002060"/>
                </a:solidFill>
              </a:rPr>
              <a:t>即席查询</a:t>
            </a:r>
            <a:endParaRPr lang="en-US" altLang="zh-CN" sz="1200" dirty="0" smtClean="0">
              <a:solidFill>
                <a:srgbClr val="002060"/>
              </a:solidFill>
            </a:endParaRPr>
          </a:p>
        </p:txBody>
      </p: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1259632" y="3068960"/>
            <a:ext cx="1656184" cy="93610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80132" tIns="40067" rIns="80132" bIns="40067"/>
          <a:lstStyle/>
          <a:p>
            <a:pPr marL="252413" indent="-252413" defTabSz="671513" eaLnBrk="0" hangingPunct="0">
              <a:buFont typeface="Wingdings" pitchFamily="2" charset="2"/>
              <a:buChar char="ü"/>
            </a:pPr>
            <a:r>
              <a:rPr lang="zh-CN" altLang="en-US" sz="1200" smtClean="0">
                <a:solidFill>
                  <a:srgbClr val="002060"/>
                </a:solidFill>
              </a:rPr>
              <a:t>数据模型设计</a:t>
            </a:r>
            <a:endParaRPr lang="en-US" altLang="zh-CN" sz="1200" smtClean="0">
              <a:solidFill>
                <a:srgbClr val="002060"/>
              </a:solidFill>
            </a:endParaRPr>
          </a:p>
          <a:p>
            <a:pPr marL="252413" indent="-252413" defTabSz="671513" eaLnBrk="0" hangingPunct="0">
              <a:buFont typeface="Wingdings" pitchFamily="2" charset="2"/>
              <a:buChar char="ü"/>
            </a:pPr>
            <a:r>
              <a:rPr lang="zh-CN" altLang="en-US" sz="1200" smtClean="0">
                <a:solidFill>
                  <a:srgbClr val="002060"/>
                </a:solidFill>
              </a:rPr>
              <a:t>分</a:t>
            </a:r>
            <a:r>
              <a:rPr lang="zh-CN" altLang="en-US" sz="1200" smtClean="0">
                <a:solidFill>
                  <a:srgbClr val="002060"/>
                </a:solidFill>
              </a:rPr>
              <a:t>析应用开</a:t>
            </a:r>
            <a:r>
              <a:rPr lang="zh-CN" altLang="en-US" sz="1200" smtClean="0">
                <a:solidFill>
                  <a:srgbClr val="002060"/>
                </a:solidFill>
              </a:rPr>
              <a:t>发</a:t>
            </a:r>
            <a:endParaRPr lang="en-US" altLang="zh-CN" sz="1200" smtClean="0">
              <a:solidFill>
                <a:srgbClr val="002060"/>
              </a:solidFill>
            </a:endParaRPr>
          </a:p>
          <a:p>
            <a:pPr marL="252413" indent="-252413" defTabSz="671513" eaLnBrk="0" hangingPunct="0">
              <a:buFont typeface="Wingdings" pitchFamily="2" charset="2"/>
              <a:buChar char="ü"/>
            </a:pPr>
            <a:r>
              <a:rPr lang="zh-CN" altLang="en-US" sz="1200" smtClean="0">
                <a:solidFill>
                  <a:srgbClr val="002060"/>
                </a:solidFill>
              </a:rPr>
              <a:t>分</a:t>
            </a:r>
            <a:r>
              <a:rPr lang="zh-CN" altLang="en-US" sz="1200" smtClean="0">
                <a:solidFill>
                  <a:srgbClr val="002060"/>
                </a:solidFill>
              </a:rPr>
              <a:t>析应</a:t>
            </a:r>
            <a:r>
              <a:rPr lang="zh-CN" altLang="en-US" sz="1200" smtClean="0">
                <a:solidFill>
                  <a:srgbClr val="002060"/>
                </a:solidFill>
              </a:rPr>
              <a:t>用测试</a:t>
            </a:r>
            <a:endParaRPr lang="en-US" altLang="zh-CN" sz="1200" smtClean="0">
              <a:solidFill>
                <a:srgbClr val="002060"/>
              </a:solidFill>
            </a:endParaRPr>
          </a:p>
          <a:p>
            <a:pPr marL="252413" indent="-252413" defTabSz="671513" eaLnBrk="0" hangingPunct="0">
              <a:buFont typeface="Wingdings" pitchFamily="2" charset="2"/>
              <a:buChar char="ü"/>
            </a:pPr>
            <a:r>
              <a:rPr lang="zh-CN" altLang="en-US" sz="1200" smtClean="0">
                <a:solidFill>
                  <a:srgbClr val="002060"/>
                </a:solidFill>
              </a:rPr>
              <a:t>分析应用部署</a:t>
            </a:r>
            <a:endParaRPr lang="en-US" altLang="zh-CN" sz="1200" smtClean="0">
              <a:solidFill>
                <a:srgbClr val="002060"/>
              </a:solidFill>
            </a:endParaRPr>
          </a:p>
          <a:p>
            <a:pPr marL="252413" indent="-252413" defTabSz="671513" eaLnBrk="0" hangingPunct="0">
              <a:buFont typeface="Wingdings" pitchFamily="2" charset="2"/>
              <a:buChar char="ü"/>
            </a:pPr>
            <a:r>
              <a:rPr lang="zh-CN" altLang="en-US" sz="1200" smtClean="0">
                <a:solidFill>
                  <a:srgbClr val="002060"/>
                </a:solidFill>
              </a:rPr>
              <a:t>分</a:t>
            </a:r>
            <a:r>
              <a:rPr lang="zh-CN" altLang="en-US" sz="1200" smtClean="0">
                <a:solidFill>
                  <a:srgbClr val="002060"/>
                </a:solidFill>
              </a:rPr>
              <a:t>析应用维护</a:t>
            </a:r>
            <a:endParaRPr lang="en-US" altLang="zh-CN" sz="1200" dirty="0" smtClean="0">
              <a:solidFill>
                <a:srgbClr val="00206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31840" y="6237312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smtClean="0"/>
              <a:t>系统管理员</a:t>
            </a:r>
            <a:endParaRPr lang="zh-CN" altLang="en-US" sz="1100"/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3491880" y="4221088"/>
            <a:ext cx="0" cy="100811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3203848" y="4509120"/>
            <a:ext cx="1512168" cy="57606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80132" tIns="40067" rIns="80132" bIns="40067"/>
          <a:lstStyle/>
          <a:p>
            <a:pPr marL="252413" indent="-252413" defTabSz="671513" eaLnBrk="0" hangingPunct="0">
              <a:buFont typeface="Wingdings" pitchFamily="2" charset="2"/>
              <a:buChar char="ü"/>
            </a:pPr>
            <a:r>
              <a:rPr lang="zh-CN" altLang="en-US" sz="1200" smtClean="0">
                <a:solidFill>
                  <a:srgbClr val="002060"/>
                </a:solidFill>
              </a:rPr>
              <a:t>系统维护及升级</a:t>
            </a:r>
            <a:endParaRPr lang="en-US" altLang="zh-CN" sz="1200" smtClean="0">
              <a:solidFill>
                <a:srgbClr val="002060"/>
              </a:solidFill>
            </a:endParaRPr>
          </a:p>
          <a:p>
            <a:pPr marL="252413" indent="-252413" defTabSz="671513" eaLnBrk="0" hangingPunct="0">
              <a:buFont typeface="Wingdings" pitchFamily="2" charset="2"/>
              <a:buChar char="ü"/>
            </a:pPr>
            <a:r>
              <a:rPr lang="zh-CN" altLang="en-US" sz="1200" smtClean="0">
                <a:solidFill>
                  <a:srgbClr val="002060"/>
                </a:solidFill>
              </a:rPr>
              <a:t>用户管理</a:t>
            </a:r>
            <a:endParaRPr lang="en-US" altLang="zh-CN" sz="1200" dirty="0" smtClean="0">
              <a:solidFill>
                <a:srgbClr val="002060"/>
              </a:solidFill>
            </a:endParaRPr>
          </a:p>
        </p:txBody>
      </p:sp>
      <p:pic>
        <p:nvPicPr>
          <p:cNvPr id="42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987824" y="5229200"/>
            <a:ext cx="1062155" cy="1008112"/>
          </a:xfrm>
          <a:prstGeom prst="rect">
            <a:avLst/>
          </a:prstGeom>
          <a:noFill/>
        </p:spPr>
      </p:pic>
      <p:sp>
        <p:nvSpPr>
          <p:cNvPr id="25" name="矩形 24"/>
          <p:cNvSpPr/>
          <p:nvPr/>
        </p:nvSpPr>
        <p:spPr>
          <a:xfrm>
            <a:off x="5940152" y="1052736"/>
            <a:ext cx="864096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第三方数据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5" name="下箭头 34"/>
          <p:cNvSpPr/>
          <p:nvPr/>
        </p:nvSpPr>
        <p:spPr>
          <a:xfrm>
            <a:off x="6228184" y="1700808"/>
            <a:ext cx="216024" cy="1296144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40152" y="2132856"/>
            <a:ext cx="8899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smtClean="0"/>
              <a:t>自定义接口</a:t>
            </a:r>
            <a:endParaRPr lang="zh-CN" alt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0" y="0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C00000"/>
                </a:solidFill>
              </a:rPr>
              <a:t>数据处理过程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27584" y="2060848"/>
            <a:ext cx="1656184" cy="576064"/>
          </a:xfrm>
          <a:prstGeom prst="rect">
            <a:avLst/>
          </a:prstGeom>
          <a:solidFill>
            <a:srgbClr val="FFFF00">
              <a:alpha val="40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数据收集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203848" y="2060848"/>
            <a:ext cx="1656184" cy="576064"/>
          </a:xfrm>
          <a:prstGeom prst="rect">
            <a:avLst/>
          </a:prstGeom>
          <a:solidFill>
            <a:srgbClr val="FFFF00">
              <a:alpha val="40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数据处理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80112" y="2060848"/>
            <a:ext cx="1656184" cy="576064"/>
          </a:xfrm>
          <a:prstGeom prst="rect">
            <a:avLst/>
          </a:prstGeom>
          <a:solidFill>
            <a:srgbClr val="FFFF00">
              <a:alpha val="40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数据应用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2699792" y="2276872"/>
            <a:ext cx="360040" cy="144016"/>
          </a:xfrm>
          <a:prstGeom prst="rightArrow">
            <a:avLst/>
          </a:prstGeom>
          <a:solidFill>
            <a:srgbClr val="FFFF00">
              <a:alpha val="40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5" name="右箭头 34"/>
          <p:cNvSpPr/>
          <p:nvPr/>
        </p:nvSpPr>
        <p:spPr>
          <a:xfrm>
            <a:off x="5004048" y="2276872"/>
            <a:ext cx="360040" cy="144016"/>
          </a:xfrm>
          <a:prstGeom prst="rightArrow">
            <a:avLst/>
          </a:prstGeom>
          <a:solidFill>
            <a:srgbClr val="FFFF00">
              <a:alpha val="40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>
            <a:alpha val="40000"/>
          </a:srgbClr>
        </a:solidFill>
        <a:ln w="9525"/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6406</TotalTime>
  <Words>188</Words>
  <Application>Microsoft Office PowerPoint</Application>
  <PresentationFormat>全屏显示(4:3)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Company>Huawei Technologies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Wangguangming</dc:creator>
  <cp:lastModifiedBy>Wangguangming</cp:lastModifiedBy>
  <cp:revision>350</cp:revision>
  <dcterms:created xsi:type="dcterms:W3CDTF">2011-12-24T07:09:07Z</dcterms:created>
  <dcterms:modified xsi:type="dcterms:W3CDTF">2013-01-08T03:23:06Z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(3)VWlkWXgeoJp3/K7mTPajXKL7MW0NiMFdo6Tf+7JcfiCr/WmQJWGDjB/RPojjVQrvu0vtZJO5
1hSQOXDRMRWLSp8xwOfNdNyVBOXWFSouQNl9KI4OT8h0BCp+NwmR2pqfh6eCEDWeJOE67BQQ
fU6navF4V4+j0Oo/7pmbRlhxAVoNXEsB2clcSk/0jWPWhOe2HsMSZxFVzJDqFVuKAX12nNQ9
gTCDsGx2wEcyw8AAF3qaJ</vt:lpwstr>
  </property>
  <property fmtid="{D5CDD505-2E9C-101B-9397-08002B2CF9AE}" pid="3" name="_ms_pID_7253431">
    <vt:lpwstr>4wsvX5R+chOGOoQRdjGaZBu4m7HfPS7zMrj90lCe4NfiAToYZnY
fdvkYfqtDq981FFkMSHnRsnh44vCD7hHGqTUvT4MyKKSiTT46LZ2hUmmzIGqfo8fvBIYq1MU
aGzWfaYxb84/jiL/QWEeHTXaUzT9//nNbfFBKAzsbDGVcQpo8B87A5SaUeALTozP1wIOq8F8
yioogFV5EhLp4N9+kLJcyEddK71d5imYBe/43jJEB+</vt:lpwstr>
  </property>
  <property fmtid="{D5CDD505-2E9C-101B-9397-08002B2CF9AE}" pid="4" name="_ms_pID_7253432">
    <vt:lpwstr>te/wdPbO5rsz7U6HGHIRl8BIfwZm3g
DIILHOdslc7tfaRYZmZPcpCVNhMNPvuTiOYA6aUK3eRzi/xmEFtfsA25WpWwFsupcEpItyLC
mNIBMnaO4/wu04cvWemHAg==</vt:lpwstr>
  </property>
  <property fmtid="{D5CDD505-2E9C-101B-9397-08002B2CF9AE}" pid="5" name="sflag">
    <vt:lpwstr>1357614723</vt:lpwstr>
  </property>
</Properties>
</file>