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3" r:id="rId3"/>
    <p:sldId id="308" r:id="rId4"/>
    <p:sldId id="314" r:id="rId5"/>
    <p:sldId id="313" r:id="rId6"/>
    <p:sldId id="309" r:id="rId7"/>
    <p:sldId id="310" r:id="rId8"/>
    <p:sldId id="311" r:id="rId9"/>
    <p:sldId id="31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F01A4"/>
    <a:srgbClr val="0066FF"/>
    <a:srgbClr val="CCFFFF"/>
    <a:srgbClr val="2007B9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2" autoAdjust="0"/>
    <p:restoredTop sz="94675" autoAdjust="0"/>
  </p:normalViewPr>
  <p:slideViewPr>
    <p:cSldViewPr>
      <p:cViewPr>
        <p:scale>
          <a:sx n="84" d="100"/>
          <a:sy n="84" d="100"/>
        </p:scale>
        <p:origin x="-11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/>
              <a:pPr/>
              <a:t>2012-7-16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000000"/>
              </a:solidFill>
              <a:latin typeface="FrutigerNext LT Regular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Medium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黑体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 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 :20-30pt 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Regular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):20-30pt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细黑体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基础平台上下文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基础平台对业务的价值</a:t>
            </a:r>
            <a:endParaRPr lang="en-US" altLang="zh-CN" smtClean="0"/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系统上下文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23528" y="692696"/>
            <a:ext cx="7848872" cy="3600400"/>
            <a:chOff x="467544" y="548680"/>
            <a:chExt cx="7848872" cy="3600400"/>
          </a:xfrm>
        </p:grpSpPr>
        <p:sp>
          <p:nvSpPr>
            <p:cNvPr id="69" name="矩形 68"/>
            <p:cNvSpPr/>
            <p:nvPr/>
          </p:nvSpPr>
          <p:spPr>
            <a:xfrm>
              <a:off x="2987824" y="548680"/>
              <a:ext cx="4536504" cy="815185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sz="1100" smtClean="0"/>
                <a:t>业务数据分析人员</a:t>
              </a:r>
              <a:endParaRPr lang="zh-CN" altLang="en-US" sz="1100"/>
            </a:p>
          </p:txBody>
        </p:sp>
        <p:grpSp>
          <p:nvGrpSpPr>
            <p:cNvPr id="4" name="组合 27"/>
            <p:cNvGrpSpPr/>
            <p:nvPr/>
          </p:nvGrpSpPr>
          <p:grpSpPr>
            <a:xfrm>
              <a:off x="3131840" y="752476"/>
              <a:ext cx="720081" cy="639876"/>
              <a:chOff x="8218283" y="2935138"/>
              <a:chExt cx="731777" cy="774243"/>
            </a:xfrm>
          </p:grpSpPr>
          <p:pic>
            <p:nvPicPr>
              <p:cNvPr id="5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8291466" y="2935138"/>
                <a:ext cx="626076" cy="576063"/>
              </a:xfrm>
              <a:prstGeom prst="rect">
                <a:avLst/>
              </a:prstGeom>
              <a:noFill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218283" y="3428320"/>
                <a:ext cx="731777" cy="28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smtClean="0"/>
                  <a:t>开发人员</a:t>
                </a:r>
                <a:endParaRPr lang="zh-CN" altLang="en-US" sz="1000"/>
              </a:p>
            </p:txBody>
          </p:sp>
        </p:grpSp>
        <p:grpSp>
          <p:nvGrpSpPr>
            <p:cNvPr id="7" name="组合 43"/>
            <p:cNvGrpSpPr/>
            <p:nvPr/>
          </p:nvGrpSpPr>
          <p:grpSpPr>
            <a:xfrm>
              <a:off x="6516216" y="752476"/>
              <a:ext cx="1003801" cy="639876"/>
              <a:chOff x="4011609" y="476672"/>
              <a:chExt cx="1265569" cy="997450"/>
            </a:xfrm>
          </p:grpSpPr>
          <p:pic>
            <p:nvPicPr>
              <p:cNvPr id="8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3968" y="476672"/>
                <a:ext cx="635501" cy="705180"/>
              </a:xfrm>
              <a:prstGeom prst="rect">
                <a:avLst/>
              </a:prstGeom>
              <a:noFill/>
            </p:spPr>
          </p:pic>
          <p:sp>
            <p:nvSpPr>
              <p:cNvPr id="9" name="TextBox 41"/>
              <p:cNvSpPr txBox="1"/>
              <p:nvPr/>
            </p:nvSpPr>
            <p:spPr>
              <a:xfrm>
                <a:off x="4011609" y="1112034"/>
                <a:ext cx="1265569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生产</a:t>
                </a:r>
                <a:r>
                  <a:rPr lang="en-US" altLang="zh-CN" sz="1000" smtClean="0"/>
                  <a:t>/</a:t>
                </a:r>
                <a:r>
                  <a:rPr lang="zh-CN" altLang="en-US" sz="1000" smtClean="0"/>
                  <a:t>运营人员</a:t>
                </a:r>
                <a:endParaRPr lang="zh-CN" altLang="en-US" sz="1000"/>
              </a:p>
            </p:txBody>
          </p:sp>
        </p:grpSp>
        <p:grpSp>
          <p:nvGrpSpPr>
            <p:cNvPr id="10" name="组合 59"/>
            <p:cNvGrpSpPr/>
            <p:nvPr/>
          </p:nvGrpSpPr>
          <p:grpSpPr>
            <a:xfrm>
              <a:off x="4932040" y="752476"/>
              <a:ext cx="720081" cy="614042"/>
              <a:chOff x="1979712" y="332656"/>
              <a:chExt cx="720081" cy="650885"/>
            </a:xfrm>
          </p:grpSpPr>
          <p:pic>
            <p:nvPicPr>
              <p:cNvPr id="11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979712" y="332656"/>
                <a:ext cx="589196" cy="504655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979712" y="737320"/>
                <a:ext cx="7200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smtClean="0"/>
                  <a:t>测试人员</a:t>
                </a:r>
                <a:endParaRPr lang="zh-CN" altLang="en-US" sz="1000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3419873" y="1270099"/>
              <a:ext cx="0" cy="543457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220072" y="1363865"/>
              <a:ext cx="1" cy="449691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948264" y="1363865"/>
              <a:ext cx="1" cy="407592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44008" y="1363865"/>
              <a:ext cx="1296144" cy="23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测试数据业务</a:t>
              </a:r>
              <a:endParaRPr lang="zh-CN" altLang="en-US" sz="1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2240" y="1363865"/>
              <a:ext cx="1584176" cy="37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执行数据业务逻辑</a:t>
              </a:r>
              <a:endParaRPr lang="en-US" altLang="zh-CN" sz="1000" smtClean="0"/>
            </a:p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查看结果</a:t>
              </a:r>
              <a:endParaRPr lang="zh-CN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9833" y="1405963"/>
              <a:ext cx="1296144" cy="23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开发数据业务</a:t>
              </a:r>
              <a:endParaRPr lang="zh-CN" altLang="en-US" sz="100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987824" y="3333895"/>
              <a:ext cx="4536504" cy="815185"/>
              <a:chOff x="2987824" y="3645024"/>
              <a:chExt cx="4536504" cy="86409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2987824" y="3645024"/>
                <a:ext cx="4536504" cy="86409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6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b" anchorCtr="1"/>
              <a:lstStyle/>
              <a:p>
                <a:pPr algn="ctr"/>
                <a:r>
                  <a:rPr lang="zh-CN" altLang="en-US" sz="1100" smtClean="0"/>
                  <a:t>业务系统</a:t>
                </a:r>
                <a:endParaRPr lang="zh-CN" altLang="en-US" sz="1100"/>
              </a:p>
            </p:txBody>
          </p:sp>
          <p:grpSp>
            <p:nvGrpSpPr>
              <p:cNvPr id="67" name="组合 66"/>
              <p:cNvGrpSpPr/>
              <p:nvPr/>
            </p:nvGrpSpPr>
            <p:grpSpPr>
              <a:xfrm>
                <a:off x="3203848" y="3717032"/>
                <a:ext cx="1080120" cy="576064"/>
                <a:chOff x="3131840" y="4293096"/>
                <a:chExt cx="1080120" cy="57606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3131840" y="4293096"/>
                  <a:ext cx="1080120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终端</a:t>
                  </a:r>
                  <a:endParaRPr lang="zh-CN" altLang="en-US" sz="120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275856" y="4509120"/>
                  <a:ext cx="768085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行为收集</a:t>
                  </a:r>
                  <a:r>
                    <a:rPr lang="en-US" altLang="zh-CN" sz="900" smtClean="0"/>
                    <a:t>SDK</a:t>
                  </a:r>
                  <a:endParaRPr lang="zh-CN" altLang="en-US" sz="900" smtClean="0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4644008" y="3717032"/>
                <a:ext cx="1224136" cy="576064"/>
                <a:chOff x="4572000" y="4293096"/>
                <a:chExt cx="1224136" cy="576064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4572000" y="4293096"/>
                  <a:ext cx="1224136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业务服务器</a:t>
                  </a:r>
                  <a:endParaRPr lang="zh-CN" altLang="en-US" sz="12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788024" y="4509120"/>
                  <a:ext cx="792088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服务端日志收集应用</a:t>
                  </a: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6084168" y="3717032"/>
                <a:ext cx="1224136" cy="576064"/>
                <a:chOff x="6012160" y="4293096"/>
                <a:chExt cx="1224136" cy="576064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6012160" y="4293096"/>
                  <a:ext cx="1224136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网站</a:t>
                  </a:r>
                  <a:endParaRPr lang="zh-CN" altLang="en-US" sz="120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6228184" y="4509120"/>
                  <a:ext cx="768085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网站信息收集脚本</a:t>
                  </a:r>
                </a:p>
              </p:txBody>
            </p:sp>
          </p:grpSp>
        </p:grpSp>
        <p:grpSp>
          <p:nvGrpSpPr>
            <p:cNvPr id="19" name="组合 27"/>
            <p:cNvGrpSpPr/>
            <p:nvPr/>
          </p:nvGrpSpPr>
          <p:grpSpPr>
            <a:xfrm>
              <a:off x="467544" y="1975254"/>
              <a:ext cx="720081" cy="639876"/>
              <a:chOff x="8218283" y="2935138"/>
              <a:chExt cx="731777" cy="774243"/>
            </a:xfrm>
          </p:grpSpPr>
          <p:pic>
            <p:nvPicPr>
              <p:cNvPr id="46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8291466" y="2935138"/>
                <a:ext cx="626076" cy="576063"/>
              </a:xfrm>
              <a:prstGeom prst="rect">
                <a:avLst/>
              </a:prstGeom>
              <a:no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8218283" y="3428320"/>
                <a:ext cx="731777" cy="28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smtClean="0"/>
                  <a:t>BI</a:t>
                </a:r>
                <a:r>
                  <a:rPr lang="zh-CN" altLang="en-US" sz="1000" smtClean="0"/>
                  <a:t>管理员</a:t>
                </a:r>
                <a:endParaRPr lang="zh-CN" altLang="en-US" sz="1000"/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1259632" y="2246982"/>
              <a:ext cx="144016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331640" y="1839389"/>
              <a:ext cx="1368152" cy="37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系统安装维护</a:t>
              </a:r>
              <a:endParaRPr lang="en-US" altLang="zh-CN" sz="1000" smtClean="0"/>
            </a:p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资源管理和分配</a:t>
              </a:r>
              <a:endParaRPr lang="zh-CN" altLang="en-US" sz="1000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572000" y="2636912"/>
              <a:ext cx="1409700" cy="644828"/>
              <a:chOff x="539552" y="3501008"/>
              <a:chExt cx="1409700" cy="971550"/>
            </a:xfrm>
          </p:grpSpPr>
          <p:pic>
            <p:nvPicPr>
              <p:cNvPr id="5128" name="Picture 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9552" y="3501008"/>
                <a:ext cx="1409700" cy="971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827584" y="4149080"/>
                <a:ext cx="800219" cy="19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smtClean="0">
                    <a:solidFill>
                      <a:srgbClr val="3333FF"/>
                    </a:solidFill>
                  </a:rPr>
                  <a:t>数据收集</a:t>
                </a:r>
                <a:endParaRPr lang="zh-CN" altLang="en-US" sz="1200">
                  <a:solidFill>
                    <a:srgbClr val="3333FF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2771800" y="1839389"/>
              <a:ext cx="4968552" cy="815185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</p:grp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755576" y="4509120"/>
            <a:ext cx="7920880" cy="1800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</a:t>
            </a:r>
            <a:r>
              <a:rPr lang="zh-CN" altLang="en-US" sz="1600" smtClean="0"/>
              <a:t>供</a:t>
            </a:r>
            <a:r>
              <a:rPr lang="en-US" altLang="zh-CN" sz="1600" smtClean="0"/>
              <a:t>E2E  </a:t>
            </a:r>
            <a:r>
              <a:rPr lang="en-US" altLang="zh-CN" sz="1600" smtClean="0"/>
              <a:t>BI </a:t>
            </a:r>
            <a:r>
              <a:rPr lang="zh-CN" altLang="en-US" sz="1600" smtClean="0"/>
              <a:t> </a:t>
            </a:r>
            <a:r>
              <a:rPr lang="en-US" altLang="zh-CN" sz="1600" smtClean="0"/>
              <a:t>P</a:t>
            </a:r>
            <a:r>
              <a:rPr lang="en-US" altLang="zh-CN" sz="1600" smtClean="0"/>
              <a:t>aaS</a:t>
            </a:r>
            <a:r>
              <a:rPr lang="zh-CN" altLang="en-US" sz="1600" smtClean="0"/>
              <a:t>能</a:t>
            </a:r>
            <a:r>
              <a:rPr lang="zh-CN" altLang="en-US" sz="1600" smtClean="0"/>
              <a:t>力</a:t>
            </a:r>
            <a:r>
              <a:rPr lang="zh-CN" altLang="en-US" sz="1600" smtClean="0"/>
              <a:t>，支持业务数据收集、数据仓库构建、数据应用（报表</a:t>
            </a:r>
            <a:r>
              <a:rPr lang="en-US" altLang="zh-CN" sz="1600" smtClean="0"/>
              <a:t>/OLAP/</a:t>
            </a:r>
            <a:r>
              <a:rPr lang="zh-CN" altLang="en-US" sz="1600" smtClean="0"/>
              <a:t>数据挖掘）开发。业</a:t>
            </a:r>
            <a:r>
              <a:rPr lang="zh-CN" altLang="en-US" sz="1600" smtClean="0"/>
              <a:t>务无需考虑系统软、硬件资</a:t>
            </a:r>
            <a:r>
              <a:rPr lang="zh-CN" altLang="en-US" sz="1600" smtClean="0"/>
              <a:t>源</a:t>
            </a:r>
            <a:r>
              <a:rPr lang="zh-CN" altLang="en-US" sz="1600" smtClean="0"/>
              <a:t>维</a:t>
            </a:r>
            <a:r>
              <a:rPr lang="zh-CN" altLang="en-US" sz="1600" smtClean="0"/>
              <a:t>护及限制，支持业务快速构建</a:t>
            </a:r>
            <a:r>
              <a:rPr lang="en-US" altLang="zh-CN" sz="1600" smtClean="0"/>
              <a:t>BI</a:t>
            </a:r>
            <a:r>
              <a:rPr lang="zh-CN" altLang="en-US" sz="1600" smtClean="0"/>
              <a:t>系统。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en-US" altLang="zh-CN" sz="1600" smtClean="0"/>
              <a:t>BI  PaaS</a:t>
            </a:r>
            <a:r>
              <a:rPr lang="zh-CN" altLang="en-US" sz="1600" smtClean="0"/>
              <a:t>平台支持业务间用户隔</a:t>
            </a:r>
            <a:r>
              <a:rPr lang="zh-CN" altLang="en-US" sz="1600" smtClean="0"/>
              <a:t>离</a:t>
            </a:r>
            <a:r>
              <a:rPr lang="zh-CN" altLang="en-US" sz="1600" smtClean="0"/>
              <a:t>，业</a:t>
            </a:r>
            <a:r>
              <a:rPr lang="zh-CN" altLang="en-US" sz="1600" smtClean="0"/>
              <a:t>务内部研发</a:t>
            </a:r>
            <a:r>
              <a:rPr lang="en-US" altLang="zh-CN" sz="1600" smtClean="0"/>
              <a:t>/</a:t>
            </a:r>
            <a:r>
              <a:rPr lang="zh-CN" altLang="en-US" sz="1600" smtClean="0"/>
              <a:t>测试</a:t>
            </a:r>
            <a:r>
              <a:rPr lang="en-US" altLang="zh-CN" sz="1600" smtClean="0"/>
              <a:t>/</a:t>
            </a:r>
            <a:r>
              <a:rPr lang="zh-CN" altLang="en-US" sz="1600" smtClean="0"/>
              <a:t>生产环境隔离。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基础平台上下文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基础平台对业务的价值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一 ：</a:t>
            </a:r>
            <a:r>
              <a:rPr lang="en-US" altLang="zh-CN" sz="2400" b="1" smtClean="0">
                <a:solidFill>
                  <a:srgbClr val="C00000"/>
                </a:solidFill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</a:rPr>
              <a:t>业</a:t>
            </a:r>
            <a:r>
              <a:rPr lang="zh-CN" altLang="en-US" sz="2400" b="1" smtClean="0">
                <a:solidFill>
                  <a:srgbClr val="C00000"/>
                </a:solidFill>
              </a:rPr>
              <a:t>务数据收</a:t>
            </a:r>
            <a:r>
              <a:rPr lang="zh-CN" altLang="en-US" sz="2400" b="1" smtClean="0">
                <a:solidFill>
                  <a:srgbClr val="C00000"/>
                </a:solidFill>
              </a:rPr>
              <a:t>集平</a:t>
            </a:r>
            <a:r>
              <a:rPr lang="zh-CN" altLang="en-US" sz="2400" b="1" smtClean="0">
                <a:solidFill>
                  <a:srgbClr val="C00000"/>
                </a:solidFill>
              </a:rPr>
              <a:t>台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03648" y="908720"/>
            <a:ext cx="6149199" cy="3600400"/>
            <a:chOff x="1475656" y="620688"/>
            <a:chExt cx="6149199" cy="3600400"/>
          </a:xfrm>
        </p:grpSpPr>
        <p:grpSp>
          <p:nvGrpSpPr>
            <p:cNvPr id="19" name="组合 71"/>
            <p:cNvGrpSpPr/>
            <p:nvPr/>
          </p:nvGrpSpPr>
          <p:grpSpPr>
            <a:xfrm>
              <a:off x="2987824" y="3405903"/>
              <a:ext cx="4536504" cy="815185"/>
              <a:chOff x="2987824" y="3645024"/>
              <a:chExt cx="4536504" cy="86409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2987824" y="3645024"/>
                <a:ext cx="4536504" cy="86409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6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b" anchorCtr="1"/>
              <a:lstStyle/>
              <a:p>
                <a:pPr algn="ctr"/>
                <a:r>
                  <a:rPr lang="zh-CN" altLang="en-US" sz="1100" smtClean="0"/>
                  <a:t>业务系统</a:t>
                </a:r>
                <a:endParaRPr lang="zh-CN" altLang="en-US" sz="1100"/>
              </a:p>
            </p:txBody>
          </p:sp>
          <p:grpSp>
            <p:nvGrpSpPr>
              <p:cNvPr id="20" name="组合 66"/>
              <p:cNvGrpSpPr/>
              <p:nvPr/>
            </p:nvGrpSpPr>
            <p:grpSpPr>
              <a:xfrm>
                <a:off x="3203848" y="3717032"/>
                <a:ext cx="1080120" cy="576064"/>
                <a:chOff x="3131840" y="4293096"/>
                <a:chExt cx="1080120" cy="57606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3131840" y="4293096"/>
                  <a:ext cx="1080120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终端</a:t>
                  </a:r>
                  <a:endParaRPr lang="zh-CN" altLang="en-US" sz="120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275856" y="4509120"/>
                  <a:ext cx="768085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行为收集</a:t>
                  </a:r>
                  <a:r>
                    <a:rPr lang="en-US" altLang="zh-CN" sz="900" smtClean="0"/>
                    <a:t>SDK</a:t>
                  </a:r>
                  <a:endParaRPr lang="zh-CN" altLang="en-US" sz="900" smtClean="0"/>
                </a:p>
              </p:txBody>
            </p:sp>
          </p:grpSp>
          <p:grpSp>
            <p:nvGrpSpPr>
              <p:cNvPr id="21" name="组合 65"/>
              <p:cNvGrpSpPr/>
              <p:nvPr/>
            </p:nvGrpSpPr>
            <p:grpSpPr>
              <a:xfrm>
                <a:off x="4644008" y="3717032"/>
                <a:ext cx="1224136" cy="576064"/>
                <a:chOff x="4572000" y="4293096"/>
                <a:chExt cx="1224136" cy="576064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4572000" y="4293096"/>
                  <a:ext cx="1224136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业务服务器</a:t>
                  </a:r>
                  <a:endParaRPr lang="zh-CN" altLang="en-US" sz="12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788024" y="4509120"/>
                  <a:ext cx="792088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服务端日志收集应用</a:t>
                  </a:r>
                </a:p>
              </p:txBody>
            </p:sp>
          </p:grpSp>
          <p:grpSp>
            <p:nvGrpSpPr>
              <p:cNvPr id="22" name="组合 64"/>
              <p:cNvGrpSpPr/>
              <p:nvPr/>
            </p:nvGrpSpPr>
            <p:grpSpPr>
              <a:xfrm>
                <a:off x="6084168" y="3717032"/>
                <a:ext cx="1224136" cy="576064"/>
                <a:chOff x="6012160" y="4293096"/>
                <a:chExt cx="1224136" cy="576064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6012160" y="4293096"/>
                  <a:ext cx="1224136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网站</a:t>
                  </a:r>
                  <a:endParaRPr lang="zh-CN" altLang="en-US" sz="120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6228184" y="4509120"/>
                  <a:ext cx="768085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网站信息收集脚本</a:t>
                  </a:r>
                </a:p>
              </p:txBody>
            </p:sp>
          </p:grpSp>
        </p:grpSp>
        <p:sp>
          <p:nvSpPr>
            <p:cNvPr id="44" name="矩形 43"/>
            <p:cNvSpPr/>
            <p:nvPr/>
          </p:nvSpPr>
          <p:spPr>
            <a:xfrm>
              <a:off x="3203848" y="2420888"/>
              <a:ext cx="1080120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SDK</a:t>
              </a:r>
              <a:r>
                <a:rPr lang="zh-CN" altLang="en-US" sz="1200" smtClean="0"/>
                <a:t>信息采集服务器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420888"/>
              <a:ext cx="936104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文件服务器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6228184" y="2420888"/>
              <a:ext cx="936104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Piwik</a:t>
              </a:r>
              <a:r>
                <a:rPr lang="zh-CN" altLang="en-US" sz="1200" smtClean="0"/>
                <a:t>服务器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4860032" y="2420888"/>
              <a:ext cx="792088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FTP</a:t>
              </a:r>
              <a:r>
                <a:rPr lang="zh-CN" altLang="en-US" sz="1200" smtClean="0"/>
                <a:t>服务器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355976" y="908720"/>
              <a:ext cx="1512168" cy="360040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数据仓库</a:t>
              </a:r>
              <a:endParaRPr lang="zh-CN" altLang="en-US"/>
            </a:p>
          </p:txBody>
        </p:sp>
        <p:pic>
          <p:nvPicPr>
            <p:cNvPr id="53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340768"/>
              <a:ext cx="2088232" cy="95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/>
            <p:cNvSpPr txBox="1"/>
            <p:nvPr/>
          </p:nvSpPr>
          <p:spPr>
            <a:xfrm>
              <a:off x="1691680" y="692696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  <p:cxnSp>
          <p:nvCxnSpPr>
            <p:cNvPr id="56" name="直接箭头连接符 55"/>
            <p:cNvCxnSpPr>
              <a:stCxn id="39" idx="0"/>
              <a:endCxn id="44" idx="2"/>
            </p:cNvCxnSpPr>
            <p:nvPr/>
          </p:nvCxnSpPr>
          <p:spPr>
            <a:xfrm flipV="1">
              <a:off x="3743908" y="2780928"/>
              <a:ext cx="0" cy="69290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2" idx="0"/>
              <a:endCxn id="50" idx="2"/>
            </p:cNvCxnSpPr>
            <p:nvPr/>
          </p:nvCxnSpPr>
          <p:spPr>
            <a:xfrm flipV="1">
              <a:off x="6696236" y="2780928"/>
              <a:ext cx="0" cy="69290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下箭头 66"/>
            <p:cNvSpPr/>
            <p:nvPr/>
          </p:nvSpPr>
          <p:spPr>
            <a:xfrm rot="10800000" flipH="1">
              <a:off x="5148064" y="2780927"/>
              <a:ext cx="144016" cy="576064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cxnSp>
          <p:nvCxnSpPr>
            <p:cNvPr id="73" name="形状 72"/>
            <p:cNvCxnSpPr>
              <a:stCxn id="45" idx="2"/>
              <a:endCxn id="40" idx="1"/>
            </p:cNvCxnSpPr>
            <p:nvPr/>
          </p:nvCxnSpPr>
          <p:spPr>
            <a:xfrm rot="16200000" flipH="1">
              <a:off x="2273518" y="2739150"/>
              <a:ext cx="1032568" cy="1116124"/>
            </a:xfrm>
            <a:prstGeom prst="bentConnector2">
              <a:avLst/>
            </a:prstGeom>
            <a:ln w="9525">
              <a:solidFill>
                <a:srgbClr val="C00000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788024" y="177281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ETL</a:t>
              </a:r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60232" y="2960948"/>
              <a:ext cx="964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HTTP/HTTPS</a:t>
              </a:r>
              <a:endParaRPr lang="zh-CN" altLang="en-US" sz="12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20072" y="2960948"/>
              <a:ext cx="758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FTP/SFTP</a:t>
              </a:r>
              <a:endParaRPr lang="zh-CN" altLang="en-US" sz="12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7904" y="2960948"/>
              <a:ext cx="964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HTTP/HTTPS</a:t>
              </a:r>
              <a:endParaRPr lang="zh-CN" altLang="en-US" sz="12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75656" y="620688"/>
              <a:ext cx="6120680" cy="2304256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899592" y="4725144"/>
            <a:ext cx="7920880" cy="17281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</a:t>
            </a:r>
            <a:r>
              <a:rPr lang="zh-CN" altLang="en-US" sz="1600" smtClean="0"/>
              <a:t>供数据采集</a:t>
            </a:r>
            <a:r>
              <a:rPr lang="en-US" altLang="zh-CN" sz="1600" smtClean="0"/>
              <a:t>SDK</a:t>
            </a:r>
            <a:r>
              <a:rPr lang="zh-CN" altLang="en-US" sz="1600" smtClean="0"/>
              <a:t>，支持业务方便的收集客户端用户行为信息，收集的信息通过标准协议上传到的</a:t>
            </a:r>
            <a:r>
              <a:rPr lang="en-US" altLang="zh-CN" sz="1600" smtClean="0"/>
              <a:t>BI</a:t>
            </a:r>
            <a:r>
              <a:rPr lang="zh-CN" altLang="en-US" sz="1600" smtClean="0"/>
              <a:t>信息收集系统。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提供业务服务端信息上传服务，方便将业务服务端日志及数据信息上传到</a:t>
            </a:r>
            <a:r>
              <a:rPr lang="en-US" altLang="zh-CN" sz="1600" smtClean="0"/>
              <a:t>BI</a:t>
            </a:r>
            <a:r>
              <a:rPr lang="zh-CN" altLang="en-US" sz="1600" smtClean="0"/>
              <a:t>系统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</a:t>
            </a:r>
            <a:r>
              <a:rPr lang="zh-CN" altLang="en-US" sz="1600" smtClean="0"/>
              <a:t>网</a:t>
            </a:r>
            <a:r>
              <a:rPr lang="zh-CN" altLang="en-US" sz="1600" smtClean="0"/>
              <a:t>站用户信</a:t>
            </a:r>
            <a:r>
              <a:rPr lang="zh-CN" altLang="en-US" sz="1600" smtClean="0"/>
              <a:t>息收集</a:t>
            </a:r>
            <a:r>
              <a:rPr lang="zh-CN" altLang="en-US" sz="1600" smtClean="0"/>
              <a:t>服</a:t>
            </a:r>
            <a:r>
              <a:rPr lang="zh-CN" altLang="en-US" sz="1600" smtClean="0"/>
              <a:t>务。提供</a:t>
            </a:r>
            <a:r>
              <a:rPr lang="en-US" altLang="zh-CN" sz="1600" smtClean="0"/>
              <a:t>JavaScript</a:t>
            </a:r>
            <a:r>
              <a:rPr lang="zh-CN" altLang="en-US" sz="1600" smtClean="0"/>
              <a:t>，方便收集</a:t>
            </a:r>
            <a:r>
              <a:rPr lang="zh-CN" altLang="en-US" sz="1600" smtClean="0"/>
              <a:t>网</a:t>
            </a:r>
            <a:r>
              <a:rPr lang="zh-CN" altLang="en-US" sz="1600" smtClean="0"/>
              <a:t>站上用户行为信息，收集的信息通过标准协议上传到</a:t>
            </a:r>
            <a:r>
              <a:rPr lang="en-US" altLang="zh-CN" sz="1600" smtClean="0"/>
              <a:t>BI</a:t>
            </a:r>
            <a:r>
              <a:rPr lang="zh-CN" altLang="en-US" sz="1600" smtClean="0"/>
              <a:t>平台</a:t>
            </a:r>
            <a:r>
              <a:rPr lang="en-US" altLang="zh-CN" sz="1600" smtClean="0"/>
              <a:t>Piwik</a:t>
            </a:r>
            <a:r>
              <a:rPr lang="zh-CN" altLang="en-US" sz="1600" smtClean="0"/>
              <a:t>服务器上。</a:t>
            </a:r>
            <a:endParaRPr lang="en-US" altLang="zh-CN" sz="1600" smtClean="0"/>
          </a:p>
        </p:txBody>
      </p:sp>
      <p:sp>
        <p:nvSpPr>
          <p:cNvPr id="32" name="圆角矩形标注 31"/>
          <p:cNvSpPr/>
          <p:nvPr/>
        </p:nvSpPr>
        <p:spPr>
          <a:xfrm>
            <a:off x="395536" y="3861048"/>
            <a:ext cx="1368152" cy="576064"/>
          </a:xfrm>
          <a:prstGeom prst="wedgeRoundRectCallout">
            <a:avLst>
              <a:gd name="adj1" fmla="val 138870"/>
              <a:gd name="adj2" fmla="val 2629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同时支持客户端、服务端业务</a:t>
            </a:r>
            <a:r>
              <a:rPr lang="en-US" altLang="zh-CN" sz="1200" smtClean="0"/>
              <a:t>/</a:t>
            </a:r>
            <a:r>
              <a:rPr lang="zh-CN" altLang="en-US" sz="1200" smtClean="0"/>
              <a:t>用户数据收集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二：强大的数据仓库平台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331640" y="836712"/>
            <a:ext cx="6192688" cy="3096344"/>
            <a:chOff x="1547664" y="548680"/>
            <a:chExt cx="6192688" cy="3384376"/>
          </a:xfrm>
        </p:grpSpPr>
        <p:sp>
          <p:nvSpPr>
            <p:cNvPr id="100" name="矩形 99"/>
            <p:cNvSpPr/>
            <p:nvPr/>
          </p:nvSpPr>
          <p:spPr>
            <a:xfrm>
              <a:off x="1547664" y="1628800"/>
              <a:ext cx="6120680" cy="2304256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763688" y="2852936"/>
              <a:ext cx="3456384" cy="8640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数据仓库</a:t>
              </a:r>
              <a:endParaRPr lang="en-US" altLang="zh-CN" smtClean="0"/>
            </a:p>
            <a:p>
              <a:pPr algn="ctr"/>
              <a:r>
                <a:rPr lang="zh-CN" altLang="en-US" smtClean="0"/>
                <a:t>（</a:t>
              </a:r>
              <a:r>
                <a:rPr lang="en-US" altLang="zh-CN" smtClean="0"/>
                <a:t>Hadoop </a:t>
              </a:r>
              <a:r>
                <a:rPr lang="zh-CN" altLang="en-US" smtClean="0"/>
                <a:t>集群）</a:t>
              </a:r>
              <a:endParaRPr lang="zh-CN" altLang="en-US"/>
            </a:p>
          </p:txBody>
        </p:sp>
        <p:grpSp>
          <p:nvGrpSpPr>
            <p:cNvPr id="7" name="组合 43"/>
            <p:cNvGrpSpPr/>
            <p:nvPr/>
          </p:nvGrpSpPr>
          <p:grpSpPr>
            <a:xfrm>
              <a:off x="6084168" y="620688"/>
              <a:ext cx="1003801" cy="678269"/>
              <a:chOff x="4011609" y="476672"/>
              <a:chExt cx="1265569" cy="997450"/>
            </a:xfrm>
          </p:grpSpPr>
          <p:pic>
            <p:nvPicPr>
              <p:cNvPr id="8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3968" y="476672"/>
                <a:ext cx="635501" cy="705180"/>
              </a:xfrm>
              <a:prstGeom prst="rect">
                <a:avLst/>
              </a:prstGeom>
              <a:noFill/>
            </p:spPr>
          </p:pic>
          <p:sp>
            <p:nvSpPr>
              <p:cNvPr id="9" name="TextBox 41"/>
              <p:cNvSpPr txBox="1"/>
              <p:nvPr/>
            </p:nvSpPr>
            <p:spPr>
              <a:xfrm>
                <a:off x="4011609" y="1112034"/>
                <a:ext cx="1265569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生产</a:t>
                </a:r>
                <a:r>
                  <a:rPr lang="en-US" altLang="zh-CN" sz="1000" smtClean="0"/>
                  <a:t>/</a:t>
                </a:r>
                <a:r>
                  <a:rPr lang="zh-CN" altLang="en-US" sz="1000" smtClean="0"/>
                  <a:t>运营人员</a:t>
                </a:r>
                <a:endParaRPr lang="zh-CN" altLang="en-US" sz="1000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2051720" y="548680"/>
              <a:ext cx="1656185" cy="678269"/>
              <a:chOff x="2051720" y="548680"/>
              <a:chExt cx="1656185" cy="678269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051720" y="548680"/>
                <a:ext cx="1656184" cy="6480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1"/>
              <a:lstStyle/>
              <a:p>
                <a:pPr algn="ctr"/>
                <a:endParaRPr lang="zh-CN" altLang="en-US" sz="1100"/>
              </a:p>
            </p:txBody>
          </p:sp>
          <p:grpSp>
            <p:nvGrpSpPr>
              <p:cNvPr id="4" name="组合 27"/>
              <p:cNvGrpSpPr/>
              <p:nvPr/>
            </p:nvGrpSpPr>
            <p:grpSpPr>
              <a:xfrm>
                <a:off x="2123728" y="548680"/>
                <a:ext cx="720081" cy="678269"/>
                <a:chOff x="8218283" y="2935138"/>
                <a:chExt cx="731777" cy="774243"/>
              </a:xfrm>
            </p:grpSpPr>
            <p:pic>
              <p:nvPicPr>
                <p:cNvPr id="5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291466" y="2935138"/>
                  <a:ext cx="626076" cy="576063"/>
                </a:xfrm>
                <a:prstGeom prst="rect">
                  <a:avLst/>
                </a:prstGeom>
                <a:noFill/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8218283" y="3428320"/>
                  <a:ext cx="731777" cy="281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开发人员</a:t>
                  </a:r>
                  <a:endParaRPr lang="zh-CN" altLang="en-US" sz="1000"/>
                </a:p>
              </p:txBody>
            </p:sp>
          </p:grpSp>
          <p:grpSp>
            <p:nvGrpSpPr>
              <p:cNvPr id="10" name="组合 59"/>
              <p:cNvGrpSpPr/>
              <p:nvPr/>
            </p:nvGrpSpPr>
            <p:grpSpPr>
              <a:xfrm>
                <a:off x="2987824" y="548680"/>
                <a:ext cx="720081" cy="650885"/>
                <a:chOff x="1979712" y="332656"/>
                <a:chExt cx="720081" cy="650885"/>
              </a:xfrm>
            </p:grpSpPr>
            <p:pic>
              <p:nvPicPr>
                <p:cNvPr id="11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979712" y="332656"/>
                  <a:ext cx="589196" cy="504655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1979712" y="737320"/>
                  <a:ext cx="7200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测试人员</a:t>
                  </a:r>
                  <a:endParaRPr lang="zh-CN" altLang="en-US" sz="1000"/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2411760" y="1844824"/>
              <a:ext cx="1008112" cy="4320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调度系统</a:t>
              </a:r>
              <a:r>
                <a:rPr lang="en-US" altLang="zh-CN" sz="1400" smtClean="0"/>
                <a:t>(</a:t>
              </a:r>
              <a:r>
                <a:rPr lang="zh-CN" altLang="en-US" sz="1400" smtClean="0"/>
                <a:t> 测试</a:t>
              </a:r>
              <a:r>
                <a:rPr lang="en-US" altLang="zh-CN" sz="1400" smtClean="0"/>
                <a:t>)</a:t>
              </a:r>
              <a:endParaRPr lang="zh-CN" altLang="en-US" sz="1400" smtClean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012160" y="1862111"/>
              <a:ext cx="1152128" cy="4867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400" smtClean="0"/>
                <a:t>调度系统</a:t>
              </a:r>
              <a:r>
                <a:rPr lang="en-US" altLang="zh-CN" sz="1400" smtClean="0"/>
                <a:t>(</a:t>
              </a:r>
              <a:r>
                <a:rPr lang="zh-CN" altLang="en-US" sz="1400" smtClean="0"/>
                <a:t> 生产</a:t>
              </a:r>
              <a:r>
                <a:rPr lang="en-US" altLang="zh-CN" sz="1400" smtClean="0"/>
                <a:t>)</a:t>
              </a:r>
              <a:endParaRPr lang="zh-CN" altLang="en-US" sz="1400" smtClean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796136" y="2852936"/>
              <a:ext cx="1728192" cy="864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数据仓库</a:t>
              </a:r>
              <a:endParaRPr lang="en-US" altLang="zh-CN" smtClean="0"/>
            </a:p>
            <a:p>
              <a:pPr algn="ctr"/>
              <a:r>
                <a:rPr lang="zh-CN" altLang="en-US" smtClean="0"/>
                <a:t>（</a:t>
              </a:r>
              <a:r>
                <a:rPr lang="en-US" altLang="zh-CN" smtClean="0"/>
                <a:t>MySQL </a:t>
              </a:r>
              <a:r>
                <a:rPr lang="zh-CN" altLang="en-US" smtClean="0"/>
                <a:t>集群）</a:t>
              </a:r>
              <a:endParaRPr lang="zh-CN" altLang="en-US"/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6876256" y="234888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2771800" y="227687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4208" y="2348880"/>
              <a:ext cx="0" cy="14401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211960" y="2492896"/>
              <a:ext cx="2232248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4211960" y="249289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131840" y="2276872"/>
              <a:ext cx="0" cy="36004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131840" y="2636912"/>
              <a:ext cx="3240360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6372200" y="2636912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2915816" y="1196752"/>
              <a:ext cx="0" cy="615465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" idx="2"/>
              <a:endCxn id="36" idx="0"/>
            </p:cNvCxnSpPr>
            <p:nvPr/>
          </p:nvCxnSpPr>
          <p:spPr>
            <a:xfrm>
              <a:off x="6586069" y="1298957"/>
              <a:ext cx="2155" cy="563154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267744" y="1268760"/>
              <a:ext cx="1872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研发、验证数据处理任务</a:t>
              </a:r>
              <a:endParaRPr lang="zh-CN" altLang="en-US" sz="10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40152" y="1340768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执行数据处理任务</a:t>
              </a:r>
              <a:endParaRPr lang="zh-CN" altLang="en-US" sz="10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19672" y="170080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</p:grp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683568" y="4221088"/>
            <a:ext cx="8064896" cy="17281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提供基于</a:t>
            </a:r>
            <a:r>
              <a:rPr lang="en-US" altLang="zh-CN" sz="1600" smtClean="0"/>
              <a:t>HIVE/Hadoop</a:t>
            </a:r>
            <a:r>
              <a:rPr lang="zh-CN" altLang="en-US" sz="1600" smtClean="0"/>
              <a:t>集群的数据仓库平台，支持业务构建基于</a:t>
            </a:r>
            <a:r>
              <a:rPr lang="en-US" altLang="zh-CN" sz="1600" smtClean="0"/>
              <a:t>Hadoop</a:t>
            </a:r>
            <a:r>
              <a:rPr lang="zh-CN" altLang="en-US" sz="1600" smtClean="0"/>
              <a:t>的数据仓库，支持海量数据的存储和处理。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对于数据量较少的业务或业务前</a:t>
            </a:r>
            <a:r>
              <a:rPr lang="zh-CN" altLang="en-US" sz="1600" smtClean="0"/>
              <a:t>期</a:t>
            </a:r>
            <a:r>
              <a:rPr lang="zh-CN" altLang="en-US" sz="1600" smtClean="0"/>
              <a:t>数据分析，提供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集群，方便业务用户构建基于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的数据仓库，降低数据仓库开发门槛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提供图形化的任务调度系统，方便数据应用中数据处理任务的调度。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三：丰富的数据应用开发平台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1" name="内容占位符 2"/>
          <p:cNvSpPr txBox="1">
            <a:spLocks/>
          </p:cNvSpPr>
          <p:nvPr/>
        </p:nvSpPr>
        <p:spPr>
          <a:xfrm>
            <a:off x="395536" y="5733257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971600" y="4653136"/>
            <a:ext cx="7344816" cy="12241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提供报表服务器及配套设计器，支持业务开发各类丰富的报表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</a:t>
            </a:r>
            <a:r>
              <a:rPr lang="zh-CN" altLang="en-US" sz="1600" smtClean="0"/>
              <a:t>供</a:t>
            </a:r>
            <a:r>
              <a:rPr lang="en-US" altLang="zh-CN" sz="1600" smtClean="0"/>
              <a:t>OLAP</a:t>
            </a:r>
            <a:r>
              <a:rPr lang="zh-CN" altLang="en-US" sz="1600" smtClean="0"/>
              <a:t>服务器及配套设计工具，支持</a:t>
            </a:r>
            <a:r>
              <a:rPr lang="zh-CN" altLang="en-US" sz="1600" smtClean="0"/>
              <a:t>业</a:t>
            </a:r>
            <a:r>
              <a:rPr lang="zh-CN" altLang="en-US" sz="1600" smtClean="0"/>
              <a:t>务开发各类</a:t>
            </a:r>
            <a:r>
              <a:rPr lang="en-US" altLang="zh-CN" sz="1600" smtClean="0"/>
              <a:t>OLAP</a:t>
            </a:r>
            <a:r>
              <a:rPr lang="zh-CN" altLang="en-US" sz="1600" smtClean="0"/>
              <a:t>应用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提供数据挖掘平台，支持业务构建营销引擎和推荐引擎，提高业务运营效率。</a:t>
            </a:r>
            <a:endParaRPr lang="en-US" altLang="zh-CN" sz="1600" dirty="0" smtClean="0"/>
          </a:p>
        </p:txBody>
      </p:sp>
      <p:grpSp>
        <p:nvGrpSpPr>
          <p:cNvPr id="30" name="组合 29"/>
          <p:cNvGrpSpPr/>
          <p:nvPr/>
        </p:nvGrpSpPr>
        <p:grpSpPr>
          <a:xfrm>
            <a:off x="1403648" y="980728"/>
            <a:ext cx="6120680" cy="3384376"/>
            <a:chOff x="1475656" y="764704"/>
            <a:chExt cx="6120680" cy="3384376"/>
          </a:xfrm>
        </p:grpSpPr>
        <p:sp>
          <p:nvSpPr>
            <p:cNvPr id="68" name="矩形 67"/>
            <p:cNvSpPr/>
            <p:nvPr/>
          </p:nvSpPr>
          <p:spPr>
            <a:xfrm>
              <a:off x="1475656" y="2386384"/>
              <a:ext cx="6120680" cy="1762696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mtClean="0"/>
                <a:t> 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835696" y="2456892"/>
              <a:ext cx="1152128" cy="634571"/>
            </a:xfrm>
            <a:prstGeom prst="rect">
              <a:avLst/>
            </a:prstGeom>
            <a:solidFill>
              <a:schemeClr val="accent6">
                <a:lumMod val="75000"/>
                <a:alpha val="79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报表应用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3275856" y="2456892"/>
              <a:ext cx="1152128" cy="634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OLAP</a:t>
              </a:r>
              <a:r>
                <a:rPr lang="zh-CN" altLang="en-US" sz="1200" smtClean="0"/>
                <a:t>应用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4788024" y="2456893"/>
              <a:ext cx="936104" cy="1800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营销引擎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084168" y="2456893"/>
              <a:ext cx="936104" cy="180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推荐引擎</a:t>
              </a:r>
            </a:p>
          </p:txBody>
        </p:sp>
        <p:grpSp>
          <p:nvGrpSpPr>
            <p:cNvPr id="58" name="组合 43"/>
            <p:cNvGrpSpPr/>
            <p:nvPr/>
          </p:nvGrpSpPr>
          <p:grpSpPr>
            <a:xfrm>
              <a:off x="5652120" y="764704"/>
              <a:ext cx="1003801" cy="626545"/>
              <a:chOff x="4011609" y="476672"/>
              <a:chExt cx="1265569" cy="997450"/>
            </a:xfrm>
          </p:grpSpPr>
          <p:pic>
            <p:nvPicPr>
              <p:cNvPr id="59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3968" y="476672"/>
                <a:ext cx="635501" cy="705180"/>
              </a:xfrm>
              <a:prstGeom prst="rect">
                <a:avLst/>
              </a:prstGeom>
              <a:noFill/>
            </p:spPr>
          </p:pic>
          <p:sp>
            <p:nvSpPr>
              <p:cNvPr id="60" name="TextBox 41"/>
              <p:cNvSpPr txBox="1"/>
              <p:nvPr/>
            </p:nvSpPr>
            <p:spPr>
              <a:xfrm>
                <a:off x="4011609" y="1112034"/>
                <a:ext cx="1265569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生产</a:t>
                </a:r>
                <a:r>
                  <a:rPr lang="en-US" altLang="zh-CN" sz="1000" smtClean="0"/>
                  <a:t>/</a:t>
                </a:r>
                <a:r>
                  <a:rPr lang="zh-CN" altLang="en-US" sz="1000" smtClean="0"/>
                  <a:t>运营人员</a:t>
                </a:r>
                <a:endParaRPr lang="zh-CN" altLang="en-US" sz="1000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1835696" y="3302986"/>
              <a:ext cx="5184576" cy="4935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数据仓库</a:t>
              </a:r>
              <a:endParaRPr lang="en-US" altLang="zh-CN" sz="1200" smtClean="0"/>
            </a:p>
            <a:p>
              <a:pPr algn="ctr"/>
              <a:r>
                <a:rPr lang="zh-CN" altLang="en-US" sz="1200" smtClean="0"/>
                <a:t>（</a:t>
              </a:r>
              <a:r>
                <a:rPr lang="en-US" altLang="zh-CN" sz="1200" smtClean="0"/>
                <a:t>Hadoop </a:t>
              </a:r>
              <a:r>
                <a:rPr lang="zh-CN" altLang="en-US" sz="1200" smtClean="0"/>
                <a:t>集群</a:t>
              </a:r>
              <a:r>
                <a:rPr lang="en-US" altLang="zh-CN" sz="1200" smtClean="0"/>
                <a:t>/MySQL</a:t>
              </a:r>
              <a:r>
                <a:rPr lang="zh-CN" altLang="en-US" sz="1200" smtClean="0"/>
                <a:t>集群）</a:t>
              </a:r>
              <a:endParaRPr lang="zh-CN" altLang="en-US" sz="1200"/>
            </a:p>
          </p:txBody>
        </p:sp>
        <p:sp>
          <p:nvSpPr>
            <p:cNvPr id="70" name="左大括号 69"/>
            <p:cNvSpPr/>
            <p:nvPr/>
          </p:nvSpPr>
          <p:spPr>
            <a:xfrm rot="5400000">
              <a:off x="3061332" y="1741313"/>
              <a:ext cx="141016" cy="1008112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1" name="左大括号 70"/>
            <p:cNvSpPr/>
            <p:nvPr/>
          </p:nvSpPr>
          <p:spPr>
            <a:xfrm rot="5400000">
              <a:off x="4539746" y="-233657"/>
              <a:ext cx="352539" cy="4464496"/>
            </a:xfrm>
            <a:prstGeom prst="leftBrace">
              <a:avLst>
                <a:gd name="adj1" fmla="val 8333"/>
                <a:gd name="adj2" fmla="val 19737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3131840" y="1469782"/>
              <a:ext cx="0" cy="673151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6084168" y="1328767"/>
              <a:ext cx="0" cy="423047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483768" y="1681306"/>
              <a:ext cx="1872208" cy="241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研发、验证数据应用</a:t>
              </a:r>
              <a:endParaRPr lang="zh-CN" alt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96136" y="1399275"/>
              <a:ext cx="1512168" cy="241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使用数据应用产品</a:t>
              </a:r>
              <a:endParaRPr lang="zh-CN" altLang="en-US" sz="1000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267744" y="764704"/>
              <a:ext cx="1656185" cy="664138"/>
              <a:chOff x="2051720" y="548680"/>
              <a:chExt cx="1656185" cy="67826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051720" y="548680"/>
                <a:ext cx="1656184" cy="6480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1"/>
              <a:lstStyle/>
              <a:p>
                <a:pPr algn="ctr"/>
                <a:endParaRPr lang="zh-CN" altLang="en-US" sz="1100"/>
              </a:p>
            </p:txBody>
          </p:sp>
          <p:grpSp>
            <p:nvGrpSpPr>
              <p:cNvPr id="80" name="组合 27"/>
              <p:cNvGrpSpPr/>
              <p:nvPr/>
            </p:nvGrpSpPr>
            <p:grpSpPr>
              <a:xfrm>
                <a:off x="2123728" y="548680"/>
                <a:ext cx="720081" cy="678269"/>
                <a:chOff x="8218283" y="2935138"/>
                <a:chExt cx="731777" cy="774243"/>
              </a:xfrm>
            </p:grpSpPr>
            <p:pic>
              <p:nvPicPr>
                <p:cNvPr id="84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291466" y="2935138"/>
                  <a:ext cx="626076" cy="576063"/>
                </a:xfrm>
                <a:prstGeom prst="rect">
                  <a:avLst/>
                </a:prstGeom>
                <a:noFill/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8218283" y="3428320"/>
                  <a:ext cx="731777" cy="281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开发人员</a:t>
                  </a:r>
                  <a:endParaRPr lang="zh-CN" altLang="en-US" sz="1000"/>
                </a:p>
              </p:txBody>
            </p:sp>
          </p:grpSp>
          <p:grpSp>
            <p:nvGrpSpPr>
              <p:cNvPr id="81" name="组合 59"/>
              <p:cNvGrpSpPr/>
              <p:nvPr/>
            </p:nvGrpSpPr>
            <p:grpSpPr>
              <a:xfrm>
                <a:off x="2987824" y="548680"/>
                <a:ext cx="720081" cy="650885"/>
                <a:chOff x="1979712" y="332656"/>
                <a:chExt cx="720081" cy="650885"/>
              </a:xfrm>
            </p:grpSpPr>
            <p:pic>
              <p:nvPicPr>
                <p:cNvPr id="82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979712" y="332656"/>
                  <a:ext cx="589196" cy="504655"/>
                </a:xfrm>
                <a:prstGeom prst="rect">
                  <a:avLst/>
                </a:prstGeom>
                <a:noFill/>
              </p:spPr>
            </p:pic>
            <p:sp>
              <p:nvSpPr>
                <p:cNvPr id="83" name="TextBox 82"/>
                <p:cNvSpPr txBox="1"/>
                <p:nvPr/>
              </p:nvSpPr>
              <p:spPr>
                <a:xfrm>
                  <a:off x="1979712" y="737320"/>
                  <a:ext cx="7200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测试人员</a:t>
                  </a:r>
                  <a:endParaRPr lang="zh-CN" altLang="en-US" sz="1000"/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>
            <a:xfrm>
              <a:off x="4788024" y="2780928"/>
              <a:ext cx="2232248" cy="288032"/>
            </a:xfrm>
            <a:prstGeom prst="rect">
              <a:avLst/>
            </a:prstGeom>
            <a:solidFill>
              <a:schemeClr val="accent1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数据挖掘平台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188640"/>
            <a:ext cx="5513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四：研发、测试和生产一体化环境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331640" y="980728"/>
            <a:ext cx="5976664" cy="2880320"/>
            <a:chOff x="1403648" y="692696"/>
            <a:chExt cx="5976664" cy="3096344"/>
          </a:xfrm>
        </p:grpSpPr>
        <p:sp>
          <p:nvSpPr>
            <p:cNvPr id="65" name="矩形 64"/>
            <p:cNvSpPr/>
            <p:nvPr/>
          </p:nvSpPr>
          <p:spPr>
            <a:xfrm>
              <a:off x="1403648" y="1844824"/>
              <a:ext cx="5976664" cy="1944216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  <p:sp>
          <p:nvSpPr>
            <p:cNvPr id="36" name="圆柱形 35"/>
            <p:cNvSpPr/>
            <p:nvPr/>
          </p:nvSpPr>
          <p:spPr>
            <a:xfrm>
              <a:off x="1943708" y="2708920"/>
              <a:ext cx="1152128" cy="720080"/>
            </a:xfrm>
            <a:prstGeom prst="can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43708" y="2060848"/>
              <a:ext cx="1152128" cy="432048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研发</a:t>
              </a:r>
              <a:r>
                <a:rPr lang="en-US" altLang="zh-CN" sz="1200" smtClean="0"/>
                <a:t>/</a:t>
              </a:r>
              <a:r>
                <a:rPr lang="zh-CN" altLang="en-US" sz="1200" smtClean="0"/>
                <a:t>测试应用</a:t>
              </a:r>
              <a:endParaRPr lang="zh-CN" altLang="en-US" sz="12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796136" y="2060848"/>
              <a:ext cx="1152128" cy="432048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生产应用</a:t>
              </a:r>
              <a:endParaRPr lang="zh-CN" altLang="en-US" sz="120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2519772" y="2492896"/>
              <a:ext cx="0" cy="21602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372200" y="2492896"/>
              <a:ext cx="0" cy="21602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圆柱形 58"/>
            <p:cNvSpPr/>
            <p:nvPr/>
          </p:nvSpPr>
          <p:spPr>
            <a:xfrm>
              <a:off x="5796136" y="2708920"/>
              <a:ext cx="1152128" cy="720080"/>
            </a:xfrm>
            <a:prstGeom prst="can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endCxn id="59" idx="2"/>
            </p:cNvCxnSpPr>
            <p:nvPr/>
          </p:nvCxnSpPr>
          <p:spPr>
            <a:xfrm>
              <a:off x="3131840" y="2420888"/>
              <a:ext cx="2664296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940152" y="299695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生产数据</a:t>
              </a:r>
              <a:endParaRPr lang="zh-CN" altLang="en-US" sz="12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36119" y="2996952"/>
              <a:ext cx="1167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测试</a:t>
              </a:r>
              <a:r>
                <a:rPr lang="en-US" altLang="zh-CN" sz="1200" smtClean="0"/>
                <a:t>/</a:t>
              </a:r>
              <a:r>
                <a:rPr lang="zh-CN" altLang="en-US" sz="1200" smtClean="0"/>
                <a:t>研发数据</a:t>
              </a:r>
              <a:endParaRPr lang="zh-CN" altLang="en-US" sz="1200"/>
            </a:p>
          </p:txBody>
        </p:sp>
        <p:grpSp>
          <p:nvGrpSpPr>
            <p:cNvPr id="69" name="组合 43"/>
            <p:cNvGrpSpPr/>
            <p:nvPr/>
          </p:nvGrpSpPr>
          <p:grpSpPr>
            <a:xfrm>
              <a:off x="5868144" y="692696"/>
              <a:ext cx="1003801" cy="678269"/>
              <a:chOff x="4011609" y="476672"/>
              <a:chExt cx="1265569" cy="997450"/>
            </a:xfrm>
          </p:grpSpPr>
          <p:pic>
            <p:nvPicPr>
              <p:cNvPr id="70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3968" y="476672"/>
                <a:ext cx="635501" cy="705180"/>
              </a:xfrm>
              <a:prstGeom prst="rect">
                <a:avLst/>
              </a:prstGeom>
              <a:noFill/>
            </p:spPr>
          </p:pic>
          <p:sp>
            <p:nvSpPr>
              <p:cNvPr id="71" name="TextBox 41"/>
              <p:cNvSpPr txBox="1"/>
              <p:nvPr/>
            </p:nvSpPr>
            <p:spPr>
              <a:xfrm>
                <a:off x="4011609" y="1112034"/>
                <a:ext cx="1265569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生产</a:t>
                </a:r>
                <a:r>
                  <a:rPr lang="en-US" altLang="zh-CN" sz="1000" smtClean="0"/>
                  <a:t>/</a:t>
                </a:r>
                <a:r>
                  <a:rPr lang="zh-CN" altLang="en-US" sz="1000" smtClean="0"/>
                  <a:t>运营人员</a:t>
                </a:r>
                <a:endParaRPr lang="zh-CN" altLang="en-US" sz="100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580112" y="1412777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执行生产系统数据分析</a:t>
              </a:r>
              <a:endParaRPr lang="zh-CN" altLang="en-US" sz="1000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691680" y="692696"/>
              <a:ext cx="1656185" cy="678269"/>
              <a:chOff x="2051720" y="548680"/>
              <a:chExt cx="1656185" cy="67826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051720" y="548680"/>
                <a:ext cx="1656184" cy="6480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1"/>
              <a:lstStyle/>
              <a:p>
                <a:pPr algn="ctr"/>
                <a:endParaRPr lang="zh-CN" altLang="en-US" sz="1100"/>
              </a:p>
            </p:txBody>
          </p:sp>
          <p:grpSp>
            <p:nvGrpSpPr>
              <p:cNvPr id="79" name="组合 27"/>
              <p:cNvGrpSpPr/>
              <p:nvPr/>
            </p:nvGrpSpPr>
            <p:grpSpPr>
              <a:xfrm>
                <a:off x="2123728" y="548680"/>
                <a:ext cx="720081" cy="678269"/>
                <a:chOff x="8218283" y="2935138"/>
                <a:chExt cx="731777" cy="774243"/>
              </a:xfrm>
            </p:grpSpPr>
            <p:pic>
              <p:nvPicPr>
                <p:cNvPr id="83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291466" y="2935138"/>
                  <a:ext cx="626076" cy="576063"/>
                </a:xfrm>
                <a:prstGeom prst="rect">
                  <a:avLst/>
                </a:prstGeom>
                <a:noFill/>
              </p:spPr>
            </p:pic>
            <p:sp>
              <p:nvSpPr>
                <p:cNvPr id="84" name="TextBox 83"/>
                <p:cNvSpPr txBox="1"/>
                <p:nvPr/>
              </p:nvSpPr>
              <p:spPr>
                <a:xfrm>
                  <a:off x="8218283" y="3428320"/>
                  <a:ext cx="731777" cy="281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开发人员</a:t>
                  </a:r>
                  <a:endParaRPr lang="zh-CN" altLang="en-US" sz="1000"/>
                </a:p>
              </p:txBody>
            </p:sp>
          </p:grpSp>
          <p:grpSp>
            <p:nvGrpSpPr>
              <p:cNvPr id="80" name="组合 59"/>
              <p:cNvGrpSpPr/>
              <p:nvPr/>
            </p:nvGrpSpPr>
            <p:grpSpPr>
              <a:xfrm>
                <a:off x="2987824" y="548680"/>
                <a:ext cx="720081" cy="650885"/>
                <a:chOff x="1979712" y="332656"/>
                <a:chExt cx="720081" cy="650885"/>
              </a:xfrm>
            </p:grpSpPr>
            <p:pic>
              <p:nvPicPr>
                <p:cNvPr id="81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979712" y="332656"/>
                  <a:ext cx="589196" cy="504655"/>
                </a:xfrm>
                <a:prstGeom prst="rect">
                  <a:avLst/>
                </a:prstGeom>
                <a:noFill/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>
                  <a:off x="1979712" y="737320"/>
                  <a:ext cx="7200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测试人员</a:t>
                  </a:r>
                  <a:endParaRPr lang="zh-CN" altLang="en-US" sz="1000"/>
                </a:p>
              </p:txBody>
            </p:sp>
          </p:grpSp>
        </p:grpSp>
        <p:cxnSp>
          <p:nvCxnSpPr>
            <p:cNvPr id="88" name="直接箭头连接符 87"/>
            <p:cNvCxnSpPr>
              <a:stCxn id="78" idx="2"/>
            </p:cNvCxnSpPr>
            <p:nvPr/>
          </p:nvCxnSpPr>
          <p:spPr>
            <a:xfrm>
              <a:off x="2519772" y="1340768"/>
              <a:ext cx="1" cy="708378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6372200" y="1340768"/>
              <a:ext cx="1" cy="708378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1547664" y="1916832"/>
              <a:ext cx="2016224" cy="1656184"/>
            </a:xfrm>
            <a:prstGeom prst="rect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436096" y="1916832"/>
              <a:ext cx="1800200" cy="1656184"/>
            </a:xfrm>
            <a:prstGeom prst="rect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83968" y="256490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读取</a:t>
              </a:r>
              <a:endParaRPr lang="zh-CN" altLang="en-US" sz="12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19672" y="1484784"/>
              <a:ext cx="2160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研发、验证系统数据分析应用</a:t>
              </a:r>
              <a:endParaRPr lang="zh-CN" altLang="en-US" sz="1000"/>
            </a:p>
          </p:txBody>
        </p:sp>
      </p:grp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683568" y="4365104"/>
            <a:ext cx="7920880" cy="15121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支持为业务内部研发、测试和生产人员分别构建独立、</a:t>
            </a:r>
            <a:r>
              <a:rPr lang="en-US" altLang="zh-CN" sz="1600" smtClean="0"/>
              <a:t>E2E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BI</a:t>
            </a:r>
            <a:r>
              <a:rPr lang="zh-CN" altLang="en-US" sz="1600" smtClean="0"/>
              <a:t>平台。研发、测试人员的活动不影响生产系统正常运行。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</a:t>
            </a:r>
            <a:r>
              <a:rPr lang="zh-CN" altLang="en-US" sz="1600" smtClean="0"/>
              <a:t>供工具，支持业务研发、测试人员读取生产系统的数据，</a:t>
            </a:r>
            <a:r>
              <a:rPr lang="zh-CN" altLang="en-US" sz="1600" smtClean="0"/>
              <a:t>以</a:t>
            </a:r>
            <a:r>
              <a:rPr lang="zh-CN" altLang="en-US" sz="1600" smtClean="0"/>
              <a:t>完成数据分析任务的开发和验证。极大的提高研发、测试人员开发</a:t>
            </a:r>
            <a:r>
              <a:rPr lang="en-US" altLang="zh-CN" sz="1600" smtClean="0"/>
              <a:t>/</a:t>
            </a:r>
            <a:r>
              <a:rPr lang="zh-CN" altLang="en-US" sz="1600" smtClean="0"/>
              <a:t>测试效率</a:t>
            </a:r>
            <a:r>
              <a:rPr lang="zh-CN" altLang="en-US" sz="1600" smtClean="0"/>
              <a:t>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188640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五 ：</a:t>
            </a:r>
            <a:r>
              <a:rPr lang="en-US" altLang="zh-CN" sz="2400" b="1" smtClean="0">
                <a:solidFill>
                  <a:srgbClr val="C00000"/>
                </a:solidFill>
              </a:rPr>
              <a:t>  </a:t>
            </a:r>
            <a:r>
              <a:rPr lang="zh-CN" altLang="en-US" sz="2400" b="1" smtClean="0">
                <a:solidFill>
                  <a:srgbClr val="C00000"/>
                </a:solidFill>
              </a:rPr>
              <a:t>业务信息共享平台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611560" y="4581128"/>
            <a:ext cx="7920880" cy="15121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基于进驻的业务数据建立核心模型，所有进驻业务均可共享这些核心模型。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基于核心模型，业务可获得其它业务的用户信息，从而可能获得更好的营销或推荐依据（基于数据挖据平台）。</a:t>
            </a:r>
            <a:endParaRPr lang="en-US" altLang="zh-CN" sz="1600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691680" y="980728"/>
            <a:ext cx="4968552" cy="3240360"/>
            <a:chOff x="1619672" y="836712"/>
            <a:chExt cx="4968552" cy="3240360"/>
          </a:xfrm>
        </p:grpSpPr>
        <p:sp>
          <p:nvSpPr>
            <p:cNvPr id="51" name="矩形 50"/>
            <p:cNvSpPr/>
            <p:nvPr/>
          </p:nvSpPr>
          <p:spPr>
            <a:xfrm>
              <a:off x="1619672" y="1828659"/>
              <a:ext cx="4968552" cy="2248413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835696" y="3217385"/>
              <a:ext cx="4608512" cy="529038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BI</a:t>
              </a:r>
              <a:r>
                <a:rPr lang="zh-CN" altLang="en-US" sz="1400" smtClean="0"/>
                <a:t>系统核心数据（公共模型）</a:t>
              </a:r>
              <a:endParaRPr lang="zh-CN" altLang="en-US" sz="14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835696" y="2027048"/>
              <a:ext cx="936104" cy="1058077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业务</a:t>
              </a:r>
              <a:r>
                <a:rPr lang="en-US" altLang="zh-CN" sz="1400" smtClean="0"/>
                <a:t>A</a:t>
              </a:r>
              <a:r>
                <a:rPr lang="zh-CN" altLang="en-US" sz="1400" smtClean="0"/>
                <a:t>数据应用</a:t>
              </a:r>
              <a:endParaRPr lang="zh-CN" altLang="en-US" sz="14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87824" y="2027048"/>
              <a:ext cx="936104" cy="1058077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业务</a:t>
              </a:r>
              <a:r>
                <a:rPr lang="en-US" altLang="zh-CN" sz="1400" smtClean="0"/>
                <a:t>B</a:t>
              </a:r>
              <a:r>
                <a:rPr lang="zh-CN" altLang="en-US" sz="1400" smtClean="0"/>
                <a:t>数据应用</a:t>
              </a:r>
              <a:endParaRPr lang="zh-CN" altLang="en-US" sz="1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211960" y="2027049"/>
              <a:ext cx="936104" cy="3218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营销引擎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436096" y="2027049"/>
              <a:ext cx="936104" cy="321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推荐引擎</a:t>
              </a:r>
            </a:p>
          </p:txBody>
        </p:sp>
        <p:grpSp>
          <p:nvGrpSpPr>
            <p:cNvPr id="52" name="组合 43"/>
            <p:cNvGrpSpPr/>
            <p:nvPr/>
          </p:nvGrpSpPr>
          <p:grpSpPr>
            <a:xfrm>
              <a:off x="2843808" y="836712"/>
              <a:ext cx="829073" cy="622900"/>
              <a:chOff x="4011602" y="476672"/>
              <a:chExt cx="1045274" cy="997450"/>
            </a:xfrm>
          </p:grpSpPr>
          <p:pic>
            <p:nvPicPr>
              <p:cNvPr id="53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93172" y="476672"/>
                <a:ext cx="635500" cy="705181"/>
              </a:xfrm>
              <a:prstGeom prst="rect">
                <a:avLst/>
              </a:prstGeom>
              <a:noFill/>
            </p:spPr>
          </p:pic>
          <p:sp>
            <p:nvSpPr>
              <p:cNvPr id="54" name="TextBox 41"/>
              <p:cNvSpPr txBox="1"/>
              <p:nvPr/>
            </p:nvSpPr>
            <p:spPr>
              <a:xfrm>
                <a:off x="4011602" y="1112034"/>
                <a:ext cx="1045274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 业务</a:t>
                </a:r>
                <a:r>
                  <a:rPr lang="en-US" altLang="zh-CN" sz="1000" smtClean="0"/>
                  <a:t>A</a:t>
                </a:r>
                <a:r>
                  <a:rPr lang="zh-CN" altLang="en-US" sz="1000" smtClean="0"/>
                  <a:t>用户</a:t>
                </a:r>
                <a:endParaRPr lang="zh-CN" altLang="en-US" sz="1000"/>
              </a:p>
            </p:txBody>
          </p:sp>
        </p:grpSp>
        <p:grpSp>
          <p:nvGrpSpPr>
            <p:cNvPr id="55" name="组合 43"/>
            <p:cNvGrpSpPr/>
            <p:nvPr/>
          </p:nvGrpSpPr>
          <p:grpSpPr>
            <a:xfrm>
              <a:off x="4355976" y="836712"/>
              <a:ext cx="797013" cy="622900"/>
              <a:chOff x="4011603" y="476672"/>
              <a:chExt cx="1004854" cy="997450"/>
            </a:xfrm>
          </p:grpSpPr>
          <p:pic>
            <p:nvPicPr>
              <p:cNvPr id="58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lum bright="13000" contrast="36000"/>
              </a:blip>
              <a:srcRect/>
              <a:stretch>
                <a:fillRect/>
              </a:stretch>
            </p:blipFill>
            <p:spPr bwMode="auto">
              <a:xfrm>
                <a:off x="4193172" y="476672"/>
                <a:ext cx="635500" cy="705181"/>
              </a:xfrm>
              <a:prstGeom prst="rect">
                <a:avLst/>
              </a:prstGeom>
              <a:noFill/>
            </p:spPr>
          </p:pic>
          <p:sp>
            <p:nvSpPr>
              <p:cNvPr id="59" name="TextBox 41"/>
              <p:cNvSpPr txBox="1"/>
              <p:nvPr/>
            </p:nvSpPr>
            <p:spPr>
              <a:xfrm>
                <a:off x="4011603" y="1112034"/>
                <a:ext cx="1004854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 业务</a:t>
                </a:r>
                <a:r>
                  <a:rPr lang="en-US" altLang="zh-CN" sz="1000" smtClean="0"/>
                  <a:t>B</a:t>
                </a:r>
                <a:r>
                  <a:rPr lang="zh-CN" altLang="en-US" sz="1000" smtClean="0"/>
                  <a:t>用户</a:t>
                </a:r>
                <a:endParaRPr lang="zh-CN" altLang="en-US" sz="1000"/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>
            <a:xfrm flipH="1">
              <a:off x="2339752" y="1365750"/>
              <a:ext cx="792088" cy="631353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>
              <a:off x="3635896" y="1365750"/>
              <a:ext cx="1008112" cy="631353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左大括号 63"/>
            <p:cNvSpPr/>
            <p:nvPr/>
          </p:nvSpPr>
          <p:spPr>
            <a:xfrm rot="5400000">
              <a:off x="5153942" y="1456863"/>
              <a:ext cx="132260" cy="1008112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3419872" y="1431880"/>
              <a:ext cx="1728192" cy="462909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64" idx="1"/>
            </p:cNvCxnSpPr>
            <p:nvPr/>
          </p:nvCxnSpPr>
          <p:spPr>
            <a:xfrm>
              <a:off x="4860032" y="1431880"/>
              <a:ext cx="360040" cy="462909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4211960" y="2564904"/>
              <a:ext cx="2160240" cy="504056"/>
            </a:xfrm>
            <a:prstGeom prst="rect">
              <a:avLst/>
            </a:prstGeom>
            <a:solidFill>
              <a:schemeClr val="accent1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数据挖掘平台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tailEnd type="none"/>
        </a:ln>
      </a:spPr>
      <a:bodyPr rtlCol="0" anchor="ctr"/>
      <a:lstStyle>
        <a:defPPr algn="ctr">
          <a:defRPr sz="12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ppt/theme/themeOverride2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1223</Words>
  <Application>Microsoft Office PowerPoint</Application>
  <PresentationFormat>全屏显示(4:3)</PresentationFormat>
  <Paragraphs>112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4_自定义设计方案</vt:lpstr>
      <vt:lpstr>目录</vt:lpstr>
      <vt:lpstr>幻灯片 2</vt:lpstr>
      <vt:lpstr>目录</vt:lpstr>
      <vt:lpstr>幻灯片 4</vt:lpstr>
      <vt:lpstr>幻灯片 5</vt:lpstr>
      <vt:lpstr>幻灯片 6</vt:lpstr>
      <vt:lpstr>幻灯片 7</vt:lpstr>
      <vt:lpstr>幻灯片 8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Wangguangming</dc:creator>
  <cp:lastModifiedBy>Wangguangming</cp:lastModifiedBy>
  <cp:revision>448</cp:revision>
  <dcterms:created xsi:type="dcterms:W3CDTF">2011-12-24T07:09:07Z</dcterms:created>
  <dcterms:modified xsi:type="dcterms:W3CDTF">2012-07-16T02:52:29Z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(3)VWlkWXgeoJp3/K7mTPajXKL7MW0NiMFdo6Tf+7JcfiCr/WmQJWGDjB/RPojjVQrvu0vtZJO5
1hSQOXDRMRWLSp8xwOfNdNyVBOXWFSouQNl9KI4OT8h0BCp+NwmR2pqfh6eCEDWeJOE67BQQ
fU6navF4V4+j0Oo/7pmbRlhxAVoNXEsB2clcSk/0jWPWhOe2HsMSZxFVzJDqFVuKAX12nNQ9
gTCDsGx2wEcyw8AAF3qaJ</vt:lpwstr>
  </property>
  <property fmtid="{D5CDD505-2E9C-101B-9397-08002B2CF9AE}" pid="3" name="_ms_pID_7253431">
    <vt:lpwstr>4wsvX5R+chOGOoQRdjGaZBu4m7HfPS7zMrj90lCe4NfiAToYZnY
fdvkYfqtDq981FFkMSHnRsnh44vCD7hHGqTUvT4MyKKSiTT46LZ2hUmmzIGqfo8fvBIYq1MU
aGzWfaYxb84/jiL/QWEeHTXaUzT9//nNbfFBKAzsbDGVcQpo8B87A5SaUeALTozP1wIOq8F8
yioogFV5EhLp4N9+kLJcyEddK71d5imYBe/43jJEB+</vt:lpwstr>
  </property>
  <property fmtid="{D5CDD505-2E9C-101B-9397-08002B2CF9AE}" pid="4" name="_ms_pID_7253432">
    <vt:lpwstr>te/wdPbO5rsz7U6HGHIRl8BIfwZm3g
DIILHOdslc7tfaRYZmZPcpCVNhMNPvuTiOYA6aUK3eRzi/xmEFtfsA25WpWwFsupcEpItyLC
mNIBMnaO4/wu04cvWemHAg==</vt:lpwstr>
  </property>
  <property fmtid="{D5CDD505-2E9C-101B-9397-08002B2CF9AE}" pid="5" name="sflag">
    <vt:lpwstr>1342401240</vt:lpwstr>
  </property>
</Properties>
</file>