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" r:id="rId2"/>
    <p:sldId id="294" r:id="rId3"/>
    <p:sldId id="295" r:id="rId4"/>
    <p:sldId id="296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BF01A4"/>
    <a:srgbClr val="0066FF"/>
    <a:srgbClr val="CCFFFF"/>
    <a:srgbClr val="2007B9"/>
    <a:srgbClr val="FFFF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2762" autoAdjust="0"/>
    <p:restoredTop sz="94675" autoAdjust="0"/>
  </p:normalViewPr>
  <p:slideViewPr>
    <p:cSldViewPr>
      <p:cViewPr>
        <p:scale>
          <a:sx n="77" d="100"/>
          <a:sy n="77" d="100"/>
        </p:scale>
        <p:origin x="-1068" y="-2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/>
              <a:pPr/>
              <a:t>2012-7-28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/>
              <a:pPr/>
              <a:t>2012-7-28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/>
              <a:pPr/>
              <a:t>2012-7-28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/>
              <a:pPr/>
              <a:t>2012-7-28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/>
              <a:pPr/>
              <a:t>2012-7-28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/>
              <a:pPr/>
              <a:t>2012-7-28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/>
              <a:pPr/>
              <a:t>2012-7-28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/>
              <a:pPr/>
              <a:t>2012-7-28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/>
              <a:pPr/>
              <a:t>2012-7-28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/>
              <a:pPr/>
              <a:t>2012-7-28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/>
              <a:pPr/>
              <a:t>2012-7-28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96976-EDE9-490D-8217-B43D2E23B466}" type="datetimeFigureOut">
              <a:rPr lang="zh-CN" altLang="en-US" smtClean="0"/>
              <a:pPr/>
              <a:t>2012-7-28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BBE14-0730-4947-86FE-F8379E2875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矩形 100"/>
          <p:cNvSpPr/>
          <p:nvPr/>
        </p:nvSpPr>
        <p:spPr>
          <a:xfrm>
            <a:off x="3635896" y="1268760"/>
            <a:ext cx="1512168" cy="3024336"/>
          </a:xfrm>
          <a:prstGeom prst="rect">
            <a:avLst/>
          </a:prstGeom>
          <a:solidFill>
            <a:srgbClr val="FFFF00">
              <a:alpha val="29000"/>
            </a:srgb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b" anchorCtr="1"/>
          <a:lstStyle/>
          <a:p>
            <a:pPr algn="ctr"/>
            <a:r>
              <a:rPr lang="zh-CN" altLang="en-US" sz="1400" smtClean="0"/>
              <a:t>数据开放平台</a:t>
            </a:r>
            <a:endParaRPr lang="zh-CN" altLang="en-US" sz="1400"/>
          </a:p>
        </p:txBody>
      </p:sp>
      <p:sp>
        <p:nvSpPr>
          <p:cNvPr id="250" name="TextBox 249"/>
          <p:cNvSpPr txBox="1"/>
          <p:nvPr/>
        </p:nvSpPr>
        <p:spPr>
          <a:xfrm>
            <a:off x="0" y="188640"/>
            <a:ext cx="2659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rgbClr val="C00000"/>
                </a:solidFill>
              </a:rPr>
              <a:t>数据开放平台示意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  <p:grpSp>
        <p:nvGrpSpPr>
          <p:cNvPr id="4" name="组合 43"/>
          <p:cNvGrpSpPr/>
          <p:nvPr/>
        </p:nvGrpSpPr>
        <p:grpSpPr>
          <a:xfrm>
            <a:off x="6588224" y="0"/>
            <a:ext cx="1080120" cy="650885"/>
            <a:chOff x="4102393" y="476672"/>
            <a:chExt cx="1361790" cy="957179"/>
          </a:xfrm>
        </p:grpSpPr>
        <p:pic>
          <p:nvPicPr>
            <p:cNvPr id="47" name="Picture 2" descr="C:\Program Files\Microsoft Office\MEDIA\CAGCAT10\j0195384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283968" y="476672"/>
              <a:ext cx="635501" cy="705180"/>
            </a:xfrm>
            <a:prstGeom prst="rect">
              <a:avLst/>
            </a:prstGeom>
            <a:noFill/>
          </p:spPr>
        </p:pic>
        <p:sp>
          <p:nvSpPr>
            <p:cNvPr id="49" name="TextBox 41"/>
            <p:cNvSpPr txBox="1"/>
            <p:nvPr/>
          </p:nvSpPr>
          <p:spPr>
            <a:xfrm>
              <a:off x="4102393" y="1071763"/>
              <a:ext cx="1361790" cy="362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smtClean="0"/>
                <a:t>广告</a:t>
              </a:r>
              <a:r>
                <a:rPr lang="en-US" altLang="zh-CN" sz="1000" smtClean="0"/>
                <a:t>/</a:t>
              </a:r>
              <a:r>
                <a:rPr lang="zh-CN" altLang="en-US" sz="1000" smtClean="0"/>
                <a:t>营销业务</a:t>
              </a:r>
              <a:endParaRPr lang="zh-CN" altLang="en-US" sz="1000"/>
            </a:p>
          </p:txBody>
        </p:sp>
      </p:grpSp>
      <p:grpSp>
        <p:nvGrpSpPr>
          <p:cNvPr id="262" name="组合 27"/>
          <p:cNvGrpSpPr/>
          <p:nvPr/>
        </p:nvGrpSpPr>
        <p:grpSpPr>
          <a:xfrm>
            <a:off x="0" y="3212976"/>
            <a:ext cx="720081" cy="678269"/>
            <a:chOff x="8218283" y="2935138"/>
            <a:chExt cx="731777" cy="774243"/>
          </a:xfrm>
        </p:grpSpPr>
        <p:pic>
          <p:nvPicPr>
            <p:cNvPr id="263" name="Picture 3" descr="C:\Program Files\Microsoft Office\MEDIA\CAGCAT10\j0292020.wmf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8291466" y="2935138"/>
              <a:ext cx="626076" cy="576063"/>
            </a:xfrm>
            <a:prstGeom prst="rect">
              <a:avLst/>
            </a:prstGeom>
            <a:noFill/>
          </p:spPr>
        </p:pic>
        <p:sp>
          <p:nvSpPr>
            <p:cNvPr id="264" name="TextBox 263"/>
            <p:cNvSpPr txBox="1"/>
            <p:nvPr/>
          </p:nvSpPr>
          <p:spPr>
            <a:xfrm>
              <a:off x="8218283" y="3428320"/>
              <a:ext cx="731777" cy="281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smtClean="0"/>
                <a:t>BI</a:t>
              </a:r>
              <a:r>
                <a:rPr lang="zh-CN" altLang="en-US" sz="1000" smtClean="0"/>
                <a:t>管理员</a:t>
              </a:r>
              <a:endParaRPr lang="zh-CN" altLang="en-US" sz="1000"/>
            </a:p>
          </p:txBody>
        </p:sp>
      </p:grpSp>
      <p:cxnSp>
        <p:nvCxnSpPr>
          <p:cNvPr id="265" name="直接箭头连接符 264"/>
          <p:cNvCxnSpPr/>
          <p:nvPr/>
        </p:nvCxnSpPr>
        <p:spPr>
          <a:xfrm>
            <a:off x="683568" y="3501008"/>
            <a:ext cx="720080" cy="0"/>
          </a:xfrm>
          <a:prstGeom prst="straightConnector1">
            <a:avLst/>
          </a:prstGeom>
          <a:ln w="158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圆柱形 133"/>
          <p:cNvSpPr/>
          <p:nvPr/>
        </p:nvSpPr>
        <p:spPr>
          <a:xfrm>
            <a:off x="3707904" y="2924944"/>
            <a:ext cx="1368152" cy="936104"/>
          </a:xfrm>
          <a:prstGeom prst="can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MySQL</a:t>
            </a:r>
          </a:p>
          <a:p>
            <a:pPr algn="ctr"/>
            <a:r>
              <a:rPr lang="en-US" altLang="zh-CN" smtClean="0"/>
              <a:t>/HBase</a:t>
            </a:r>
            <a:endParaRPr lang="zh-CN" altLang="en-US"/>
          </a:p>
        </p:txBody>
      </p:sp>
      <p:sp>
        <p:nvSpPr>
          <p:cNvPr id="136" name="右箭头 135"/>
          <p:cNvSpPr/>
          <p:nvPr/>
        </p:nvSpPr>
        <p:spPr>
          <a:xfrm rot="16200000">
            <a:off x="4211960" y="4437112"/>
            <a:ext cx="432048" cy="288032"/>
          </a:xfrm>
          <a:prstGeom prst="rightArrow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/>
          <p:cNvSpPr/>
          <p:nvPr/>
        </p:nvSpPr>
        <p:spPr>
          <a:xfrm>
            <a:off x="3779912" y="1484784"/>
            <a:ext cx="1224136" cy="864096"/>
          </a:xfrm>
          <a:prstGeom prst="rect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400" smtClean="0"/>
              <a:t>数据开放服务</a:t>
            </a:r>
            <a:r>
              <a:rPr lang="en-US" altLang="zh-CN" sz="1400" smtClean="0"/>
              <a:t>(web)</a:t>
            </a:r>
            <a:endParaRPr lang="zh-CN" altLang="en-US" sz="1400"/>
          </a:p>
        </p:txBody>
      </p:sp>
      <p:sp>
        <p:nvSpPr>
          <p:cNvPr id="139" name="矩形 138"/>
          <p:cNvSpPr/>
          <p:nvPr/>
        </p:nvSpPr>
        <p:spPr>
          <a:xfrm>
            <a:off x="1403648" y="1556792"/>
            <a:ext cx="576064" cy="4392488"/>
          </a:xfrm>
          <a:prstGeom prst="rect">
            <a:avLst/>
          </a:prstGeom>
          <a:solidFill>
            <a:schemeClr val="bg1">
              <a:lumMod val="85000"/>
              <a:alpha val="29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 anchorCtr="1"/>
          <a:lstStyle/>
          <a:p>
            <a:pPr algn="ctr"/>
            <a:r>
              <a:rPr lang="en-US" altLang="zh-CN" sz="1400" smtClean="0"/>
              <a:t>BI</a:t>
            </a:r>
            <a:r>
              <a:rPr lang="zh-CN" altLang="en-US" sz="1400" smtClean="0"/>
              <a:t>用户管理</a:t>
            </a:r>
            <a:endParaRPr lang="zh-CN" altLang="en-US" sz="1400"/>
          </a:p>
        </p:txBody>
      </p:sp>
      <p:cxnSp>
        <p:nvCxnSpPr>
          <p:cNvPr id="142" name="直接连接符 141"/>
          <p:cNvCxnSpPr>
            <a:stCxn id="138" idx="2"/>
            <a:endCxn id="134" idx="1"/>
          </p:cNvCxnSpPr>
          <p:nvPr/>
        </p:nvCxnSpPr>
        <p:spPr>
          <a:xfrm>
            <a:off x="4391980" y="2348880"/>
            <a:ext cx="0" cy="576064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4499992" y="4437112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mtClean="0"/>
              <a:t>FTP</a:t>
            </a:r>
            <a:endParaRPr lang="zh-CN" altLang="en-US"/>
          </a:p>
        </p:txBody>
      </p:sp>
      <p:sp>
        <p:nvSpPr>
          <p:cNvPr id="169" name="TextBox 168"/>
          <p:cNvSpPr txBox="1"/>
          <p:nvPr/>
        </p:nvSpPr>
        <p:spPr>
          <a:xfrm>
            <a:off x="2195736" y="1628800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广告用户认证</a:t>
            </a:r>
            <a:endParaRPr lang="zh-CN" altLang="en-US" sz="1200"/>
          </a:p>
        </p:txBody>
      </p:sp>
      <p:sp>
        <p:nvSpPr>
          <p:cNvPr id="184" name="矩形 183"/>
          <p:cNvSpPr/>
          <p:nvPr/>
        </p:nvSpPr>
        <p:spPr>
          <a:xfrm>
            <a:off x="6444208" y="1412776"/>
            <a:ext cx="936104" cy="2808312"/>
          </a:xfrm>
          <a:prstGeom prst="rect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Push</a:t>
            </a:r>
            <a:r>
              <a:rPr lang="zh-CN" altLang="en-US" smtClean="0"/>
              <a:t>营销平台</a:t>
            </a:r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3275856" y="4941168"/>
            <a:ext cx="4176464" cy="1008112"/>
          </a:xfrm>
          <a:prstGeom prst="rect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Hadoop/MySQL </a:t>
            </a:r>
            <a:r>
              <a:rPr lang="zh-CN" altLang="en-US" smtClean="0"/>
              <a:t>集群 （数据网关）</a:t>
            </a:r>
            <a:endParaRPr lang="zh-CN" altLang="en-US"/>
          </a:p>
        </p:txBody>
      </p:sp>
      <p:cxnSp>
        <p:nvCxnSpPr>
          <p:cNvPr id="64" name="直接箭头连接符 63"/>
          <p:cNvCxnSpPr>
            <a:stCxn id="138" idx="1"/>
          </p:cNvCxnSpPr>
          <p:nvPr/>
        </p:nvCxnSpPr>
        <p:spPr>
          <a:xfrm flipH="1">
            <a:off x="1979712" y="1916832"/>
            <a:ext cx="18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endCxn id="41" idx="1"/>
          </p:cNvCxnSpPr>
          <p:nvPr/>
        </p:nvCxnSpPr>
        <p:spPr>
          <a:xfrm>
            <a:off x="1979712" y="5445224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979712" y="5157192"/>
            <a:ext cx="1281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OS</a:t>
            </a:r>
            <a:r>
              <a:rPr lang="zh-CN" altLang="en-US" sz="1200" smtClean="0"/>
              <a:t>用户开、销户</a:t>
            </a:r>
            <a:endParaRPr lang="zh-CN" altLang="en-US" sz="1200"/>
          </a:p>
        </p:txBody>
      </p:sp>
      <p:sp>
        <p:nvSpPr>
          <p:cNvPr id="90" name="TextBox 89"/>
          <p:cNvSpPr txBox="1"/>
          <p:nvPr/>
        </p:nvSpPr>
        <p:spPr>
          <a:xfrm>
            <a:off x="611560" y="314096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用户管理</a:t>
            </a:r>
            <a:endParaRPr lang="zh-CN" altLang="en-US" sz="1200"/>
          </a:p>
        </p:txBody>
      </p:sp>
      <p:sp>
        <p:nvSpPr>
          <p:cNvPr id="91" name="TextBox 90"/>
          <p:cNvSpPr txBox="1"/>
          <p:nvPr/>
        </p:nvSpPr>
        <p:spPr>
          <a:xfrm>
            <a:off x="3347865" y="692696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smtClean="0"/>
              <a:t>通过标签过滤选择广告</a:t>
            </a:r>
            <a:r>
              <a:rPr lang="en-US" altLang="zh-CN" sz="1200" smtClean="0"/>
              <a:t>/</a:t>
            </a:r>
            <a:r>
              <a:rPr lang="zh-CN" altLang="en-US" sz="1200" smtClean="0"/>
              <a:t>营销用户（用户标识隐藏处理，</a:t>
            </a:r>
            <a:r>
              <a:rPr lang="en-US" altLang="zh-CN" sz="1200" smtClean="0"/>
              <a:t>HTTP</a:t>
            </a:r>
            <a:r>
              <a:rPr lang="zh-CN" altLang="en-US" sz="1200" smtClean="0"/>
              <a:t>）</a:t>
            </a:r>
            <a:endParaRPr lang="zh-CN" altLang="en-US" sz="1200"/>
          </a:p>
        </p:txBody>
      </p:sp>
      <p:cxnSp>
        <p:nvCxnSpPr>
          <p:cNvPr id="94" name="肘形连接符 93"/>
          <p:cNvCxnSpPr>
            <a:stCxn id="47" idx="1"/>
            <a:endCxn id="138" idx="0"/>
          </p:cNvCxnSpPr>
          <p:nvPr/>
        </p:nvCxnSpPr>
        <p:spPr>
          <a:xfrm rot="10800000" flipV="1">
            <a:off x="4391980" y="239762"/>
            <a:ext cx="2340262" cy="1245021"/>
          </a:xfrm>
          <a:prstGeom prst="bentConnector2">
            <a:avLst/>
          </a:prstGeom>
          <a:ln w="158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/>
          <p:nvPr/>
        </p:nvCxnSpPr>
        <p:spPr>
          <a:xfrm>
            <a:off x="6948264" y="620688"/>
            <a:ext cx="0" cy="792088"/>
          </a:xfrm>
          <a:prstGeom prst="straightConnector1">
            <a:avLst/>
          </a:prstGeom>
          <a:ln w="158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5940152" y="836712"/>
            <a:ext cx="2560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对过滤出来的用户发送广告（</a:t>
            </a:r>
            <a:r>
              <a:rPr lang="en-US" altLang="zh-CN" sz="1200" smtClean="0"/>
              <a:t>HTTP)</a:t>
            </a:r>
            <a:endParaRPr lang="zh-CN" altLang="en-US" sz="1200"/>
          </a:p>
        </p:txBody>
      </p:sp>
      <p:sp>
        <p:nvSpPr>
          <p:cNvPr id="103" name="上下箭头 102"/>
          <p:cNvSpPr/>
          <p:nvPr/>
        </p:nvSpPr>
        <p:spPr>
          <a:xfrm>
            <a:off x="6804248" y="4365104"/>
            <a:ext cx="288032" cy="504056"/>
          </a:xfrm>
          <a:prstGeom prst="upDownArrow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5" name="直接箭头连接符 104"/>
          <p:cNvCxnSpPr/>
          <p:nvPr/>
        </p:nvCxnSpPr>
        <p:spPr>
          <a:xfrm flipH="1">
            <a:off x="5148064" y="2852936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5148064" y="2132856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smtClean="0"/>
              <a:t>用户标识翻译，根据标识获得用户标签</a:t>
            </a:r>
            <a:endParaRPr lang="zh-CN" altLang="en-US" sz="1200"/>
          </a:p>
        </p:txBody>
      </p:sp>
      <p:sp>
        <p:nvSpPr>
          <p:cNvPr id="110" name="TextBox 109"/>
          <p:cNvSpPr txBox="1"/>
          <p:nvPr/>
        </p:nvSpPr>
        <p:spPr>
          <a:xfrm>
            <a:off x="7092280" y="443711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数据同步</a:t>
            </a:r>
            <a:endParaRPr lang="zh-CN" altLang="en-US" sz="1200"/>
          </a:p>
        </p:txBody>
      </p:sp>
      <p:sp>
        <p:nvSpPr>
          <p:cNvPr id="115" name="圆角矩形标注 114"/>
          <p:cNvSpPr/>
          <p:nvPr/>
        </p:nvSpPr>
        <p:spPr>
          <a:xfrm>
            <a:off x="179512" y="5085184"/>
            <a:ext cx="1115616" cy="1152128"/>
          </a:xfrm>
          <a:prstGeom prst="wedgeRoundRectCallout">
            <a:avLst>
              <a:gd name="adj1" fmla="val 75256"/>
              <a:gd name="adj2" fmla="val -54329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BI</a:t>
            </a:r>
            <a:r>
              <a:rPr lang="zh-CN" altLang="en-US" sz="1200" smtClean="0"/>
              <a:t>用户统一管理系统，完成</a:t>
            </a:r>
            <a:r>
              <a:rPr lang="en-US" altLang="zh-CN" sz="1200" smtClean="0"/>
              <a:t>BI</a:t>
            </a:r>
            <a:r>
              <a:rPr lang="zh-CN" altLang="en-US" sz="1200" smtClean="0"/>
              <a:t>用户开、销户处理，暂不实现</a:t>
            </a:r>
            <a:endParaRPr lang="zh-CN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Box 249"/>
          <p:cNvSpPr txBox="1"/>
          <p:nvPr/>
        </p:nvSpPr>
        <p:spPr>
          <a:xfrm>
            <a:off x="0" y="0"/>
            <a:ext cx="3278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rgbClr val="C00000"/>
                </a:solidFill>
              </a:rPr>
              <a:t>数据开放平台典型流程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53303"/>
            <a:ext cx="9144000" cy="6304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Box 249"/>
          <p:cNvSpPr txBox="1"/>
          <p:nvPr/>
        </p:nvSpPr>
        <p:spPr>
          <a:xfrm>
            <a:off x="0" y="0"/>
            <a:ext cx="3278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rgbClr val="C00000"/>
                </a:solidFill>
              </a:rPr>
              <a:t>数据开放平台逻辑模型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434723" y="0"/>
            <a:ext cx="13855595" cy="803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19447"/>
            <a:ext cx="8048625" cy="6638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0" name="TextBox 249"/>
          <p:cNvSpPr txBox="1"/>
          <p:nvPr/>
        </p:nvSpPr>
        <p:spPr>
          <a:xfrm>
            <a:off x="0" y="0"/>
            <a:ext cx="3897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rgbClr val="C00000"/>
                </a:solidFill>
              </a:rPr>
              <a:t>数据开放平</a:t>
            </a:r>
            <a:r>
              <a:rPr lang="zh-CN" altLang="en-US" sz="2400" b="1" smtClean="0">
                <a:solidFill>
                  <a:srgbClr val="C00000"/>
                </a:solidFill>
              </a:rPr>
              <a:t>台</a:t>
            </a:r>
            <a:r>
              <a:rPr lang="zh-CN" altLang="en-US" sz="2400" b="1" smtClean="0">
                <a:solidFill>
                  <a:srgbClr val="C00000"/>
                </a:solidFill>
              </a:rPr>
              <a:t>物</a:t>
            </a:r>
            <a:r>
              <a:rPr lang="zh-CN" altLang="en-US" sz="2400" b="1" smtClean="0">
                <a:solidFill>
                  <a:srgbClr val="C00000"/>
                </a:solidFill>
              </a:rPr>
              <a:t>理部署架构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tailEnd type="none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9814</TotalTime>
  <Words>195</Words>
  <Application>Microsoft Office PowerPoint</Application>
  <PresentationFormat>全屏显示(4:3)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幻灯片 1</vt:lpstr>
      <vt:lpstr>幻灯片 2</vt:lpstr>
      <vt:lpstr>幻灯片 3</vt:lpstr>
      <vt:lpstr>幻灯片 4</vt:lpstr>
    </vt:vector>
  </TitlesOfParts>
  <Company>Huawei Technologies Co.,Ltd.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Wangguangming</dc:creator>
  <cp:lastModifiedBy>Wangguangming</cp:lastModifiedBy>
  <cp:revision>436</cp:revision>
  <dcterms:created xsi:type="dcterms:W3CDTF">2011-12-24T07:09:07Z</dcterms:created>
  <dcterms:modified xsi:type="dcterms:W3CDTF">2012-07-28T05:54:43Z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(3)VWlkWXgeoJp3/K7mTPajXKL7MW0NiMFdo6Tf+7JcfiCr/WmQJWGDjB/RPojjVQrvu0vtZJO5
1hSQOXDRMRWLSp8xwOfNdNyVBOXWFSouQNl9KI4OT8h0BCp+NwmR2pqfh6eCEDWeJOE67BQQ
fU6navF4V4+j0Oo/7pmbRlhxAVoNXEsB2clcSk/0jWPWhOe2HsMSZxFVzJDqFVuKAX12nNQ9
gTCDsGx2wEcyw8AAF3qaJ</vt:lpwstr>
  </property>
  <property fmtid="{D5CDD505-2E9C-101B-9397-08002B2CF9AE}" pid="3" name="_ms_pID_7253431">
    <vt:lpwstr>4wsvX5R+chOGOoQRdjGaZBu4m7HfPS7zMrj90lCe4NfiAToYZnY
fdvkYfqtDq981FFkMSHnRsnh44vCD7hHGqTUvT4MyKKSiTT46LZ2hUmmzIGqfo8fvBIYq1MU
aGzWfaYxb84/jiL/QWEeHTXaUzT9//nNbfFBKAzsbDGVcQpo8B87A5SaUeALTozP1wIOq8F8
yioogFV5EhLp4N9+kLJcyEddK71d5imYBe/43jJEB+</vt:lpwstr>
  </property>
  <property fmtid="{D5CDD505-2E9C-101B-9397-08002B2CF9AE}" pid="4" name="_ms_pID_7253432">
    <vt:lpwstr>te/wdPbO5rsz7U6HGHIRl8BIfwZm3g
DIILHOdslc7tfaRYZmZPcpCVNhMNPvuTiOYA6aUK3eRzi/xmEFtfsA25WpWwFsupcEpItyLC
mNIBMnaO4/wu04cvWemHAg==</vt:lpwstr>
  </property>
  <property fmtid="{D5CDD505-2E9C-101B-9397-08002B2CF9AE}" pid="5" name="sflag">
    <vt:lpwstr>1343454494</vt:lpwstr>
  </property>
</Properties>
</file>