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303" r:id="rId4"/>
    <p:sldId id="306" r:id="rId5"/>
    <p:sldId id="293" r:id="rId6"/>
    <p:sldId id="294" r:id="rId7"/>
    <p:sldId id="298" r:id="rId8"/>
    <p:sldId id="304" r:id="rId9"/>
    <p:sldId id="299" r:id="rId10"/>
    <p:sldId id="300" r:id="rId11"/>
    <p:sldId id="305" r:id="rId12"/>
    <p:sldId id="301" r:id="rId13"/>
    <p:sldId id="30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BF01A4"/>
    <a:srgbClr val="0066FF"/>
    <a:srgbClr val="CCFFFF"/>
    <a:srgbClr val="2007B9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2" autoAdjust="0"/>
    <p:restoredTop sz="94675" autoAdjust="0"/>
  </p:normalViewPr>
  <p:slideViewPr>
    <p:cSldViewPr>
      <p:cViewPr>
        <p:scale>
          <a:sx n="78" d="100"/>
          <a:sy n="78" d="100"/>
        </p:scale>
        <p:origin x="-2082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638175"/>
            <a:ext cx="1981200" cy="5197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5795962" cy="5197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2014/3/13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96976-EDE9-490D-8217-B43D2E23B466}" type="datetimeFigureOut">
              <a:rPr lang="zh-CN" altLang="en-US" smtClean="0"/>
              <a:pPr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>
              <a:solidFill>
                <a:srgbClr val="000000"/>
              </a:solidFill>
              <a:latin typeface="FrutigerNext LT Regular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7929562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2" tIns="40076" rIns="80152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-1844675" y="898525"/>
            <a:ext cx="1844675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英文目录标题</a:t>
            </a:r>
            <a:r>
              <a:rPr lang="en-US" altLang="zh-CN" sz="1100">
                <a:solidFill>
                  <a:srgbClr val="000000"/>
                </a:solidFill>
              </a:rPr>
              <a:t>:35-40pt  </a:t>
            </a: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 R153 G0 B0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内部使用字体 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>
                <a:solidFill>
                  <a:srgbClr val="000000"/>
                </a:solidFill>
              </a:rPr>
              <a:t>FrutigerNext LT Medium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外部使用字体 </a:t>
            </a:r>
            <a:r>
              <a:rPr lang="en-US" altLang="zh-CN" sz="1100">
                <a:solidFill>
                  <a:srgbClr val="000000"/>
                </a:solidFill>
              </a:rPr>
              <a:t>: Arial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中文目录标题</a:t>
            </a:r>
            <a:r>
              <a:rPr lang="en-US" altLang="zh-CN" sz="1100">
                <a:solidFill>
                  <a:srgbClr val="000000"/>
                </a:solidFill>
              </a:rPr>
              <a:t>:35-40pt  </a:t>
            </a: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 R153 G0 B0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字体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黑体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英文目录正文</a:t>
            </a:r>
            <a:r>
              <a:rPr lang="en-US" altLang="zh-CN" sz="1100">
                <a:solidFill>
                  <a:srgbClr val="000000"/>
                </a:solidFill>
              </a:rPr>
              <a:t>:28-30pt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子目录 </a:t>
            </a:r>
            <a:r>
              <a:rPr lang="en-US" altLang="zh-CN" sz="1100">
                <a:solidFill>
                  <a:srgbClr val="000000"/>
                </a:solidFill>
              </a:rPr>
              <a:t>(2-5</a:t>
            </a:r>
            <a:r>
              <a:rPr lang="zh-CN" altLang="en-US" sz="1100">
                <a:solidFill>
                  <a:srgbClr val="000000"/>
                </a:solidFill>
              </a:rPr>
              <a:t>级</a:t>
            </a:r>
            <a:r>
              <a:rPr lang="en-US" altLang="zh-CN" sz="1100">
                <a:solidFill>
                  <a:srgbClr val="000000"/>
                </a:solidFill>
              </a:rPr>
              <a:t>) :20-30pt  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黑色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内部使用字体 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>
                <a:solidFill>
                  <a:srgbClr val="000000"/>
                </a:solidFill>
              </a:rPr>
              <a:t>FrutigerNext LT Regular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外部使用字体 </a:t>
            </a:r>
            <a:r>
              <a:rPr lang="en-US" altLang="zh-CN" sz="1100">
                <a:solidFill>
                  <a:srgbClr val="000000"/>
                </a:solidFill>
              </a:rPr>
              <a:t>: Arial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中文目录正文</a:t>
            </a:r>
            <a:r>
              <a:rPr lang="en-US" altLang="zh-CN" sz="1100">
                <a:solidFill>
                  <a:srgbClr val="000000"/>
                </a:solidFill>
              </a:rPr>
              <a:t>:28-30pt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子目录</a:t>
            </a:r>
            <a:r>
              <a:rPr lang="en-US" altLang="zh-CN" sz="1100">
                <a:solidFill>
                  <a:srgbClr val="000000"/>
                </a:solidFill>
              </a:rPr>
              <a:t>(2-5</a:t>
            </a:r>
            <a:r>
              <a:rPr lang="zh-CN" altLang="en-US" sz="1100">
                <a:solidFill>
                  <a:srgbClr val="000000"/>
                </a:solidFill>
              </a:rPr>
              <a:t>级</a:t>
            </a:r>
            <a:r>
              <a:rPr lang="en-US" altLang="zh-CN" sz="1100">
                <a:solidFill>
                  <a:srgbClr val="000000"/>
                </a:solidFill>
              </a:rPr>
              <a:t>):20-30pt </a:t>
            </a: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黑色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字体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细黑体 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9A632-3145-4B3B-B9A3-ACEC578C5B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42400-F6B9-485B-AEC4-2463DA8B588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0"/>
            <a:ext cx="7929563" cy="869950"/>
          </a:xfrm>
        </p:spPr>
        <p:txBody>
          <a:bodyPr/>
          <a:lstStyle/>
          <a:p>
            <a:pPr eaLnBrk="1" hangingPunct="1"/>
            <a:r>
              <a:rPr lang="zh-CN" b="1" smtClean="0"/>
              <a:t>目录</a:t>
            </a:r>
          </a:p>
        </p:txBody>
      </p:sp>
      <p:sp>
        <p:nvSpPr>
          <p:cNvPr id="8195" name="Rectangle 24"/>
          <p:cNvSpPr>
            <a:spLocks noGrp="1" noChangeArrowheads="1"/>
          </p:cNvSpPr>
          <p:nvPr>
            <p:ph idx="4294967295"/>
          </p:nvPr>
        </p:nvSpPr>
        <p:spPr>
          <a:xfrm>
            <a:off x="611188" y="836613"/>
            <a:ext cx="7921625" cy="511333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BI</a:t>
            </a:r>
            <a:r>
              <a:rPr lang="zh-CN" altLang="en-US" smtClean="0">
                <a:solidFill>
                  <a:srgbClr val="FF0000"/>
                </a:solidFill>
              </a:rPr>
              <a:t>系统架构介绍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mtClean="0"/>
              <a:t>BI</a:t>
            </a:r>
            <a:r>
              <a:rPr lang="zh-CN" altLang="en-US" smtClean="0"/>
              <a:t>系统分层数据模型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BI</a:t>
            </a:r>
            <a:r>
              <a:rPr lang="zh-CN" altLang="en-US" smtClean="0"/>
              <a:t>子系统介绍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任务调度子系统介绍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报表应用系统</a:t>
            </a:r>
            <a:endParaRPr lang="en-US" altLang="zh-CN" smtClean="0"/>
          </a:p>
          <a:p>
            <a:pPr marL="300038" lvl="1" indent="-300038" eaLnBrk="1" hangingPunct="1">
              <a:buChar char="•"/>
            </a:pPr>
            <a:endParaRPr lang="en-US" altLang="zh-CN" sz="2600" b="1" smtClean="0">
              <a:cs typeface="+mn-cs"/>
            </a:endParaRPr>
          </a:p>
          <a:p>
            <a:pPr lvl="1" eaLnBrk="1" hangingPunct="1"/>
            <a:endParaRPr lang="en-US" altLang="zh-CN" smtClean="0"/>
          </a:p>
          <a:p>
            <a:pPr lvl="1" eaLnBrk="1" hangingPunct="1">
              <a:buNone/>
            </a:pPr>
            <a:endParaRPr lang="en-US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0" y="0"/>
            <a:ext cx="3888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任务调度系统（</a:t>
            </a:r>
            <a:r>
              <a:rPr lang="en-US" altLang="zh-CN" sz="2400" b="1" smtClean="0">
                <a:solidFill>
                  <a:srgbClr val="C00000"/>
                </a:solidFill>
              </a:rPr>
              <a:t> TCC </a:t>
            </a:r>
            <a:r>
              <a:rPr lang="zh-CN" altLang="en-US" sz="2400" b="1" smtClean="0">
                <a:solidFill>
                  <a:srgbClr val="C00000"/>
                </a:solidFill>
              </a:rPr>
              <a:t>）介绍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55776" y="2132856"/>
            <a:ext cx="2448272" cy="576064"/>
          </a:xfrm>
          <a:prstGeom prst="rect">
            <a:avLst/>
          </a:prstGeom>
          <a:solidFill>
            <a:srgbClr val="FFFF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TCC Server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39752" y="3789040"/>
            <a:ext cx="1080120" cy="576064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Hadoop</a:t>
            </a:r>
          </a:p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网关</a:t>
            </a:r>
            <a:r>
              <a:rPr lang="en-US" altLang="zh-CN" sz="1200" smtClean="0">
                <a:solidFill>
                  <a:schemeClr val="tx1"/>
                </a:solidFill>
              </a:rPr>
              <a:t>1</a:t>
            </a:r>
            <a:r>
              <a:rPr lang="zh-CN" altLang="en-US" sz="1200" smtClean="0">
                <a:solidFill>
                  <a:schemeClr val="tx1"/>
                </a:solidFill>
              </a:rPr>
              <a:t>（</a:t>
            </a:r>
            <a:r>
              <a:rPr lang="en-US" altLang="zh-CN" sz="1200" smtClean="0">
                <a:solidFill>
                  <a:schemeClr val="tx1"/>
                </a:solidFill>
              </a:rPr>
              <a:t>HIVE)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23928" y="3789040"/>
            <a:ext cx="1152128" cy="576064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Hadoop</a:t>
            </a:r>
          </a:p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网关</a:t>
            </a:r>
            <a:r>
              <a:rPr lang="en-US" altLang="zh-CN" sz="1200" smtClean="0">
                <a:solidFill>
                  <a:schemeClr val="tx1"/>
                </a:solidFill>
              </a:rPr>
              <a:t>N</a:t>
            </a:r>
            <a:r>
              <a:rPr lang="zh-CN" altLang="en-US" sz="1200" smtClean="0">
                <a:solidFill>
                  <a:schemeClr val="tx1"/>
                </a:solidFill>
              </a:rPr>
              <a:t>（</a:t>
            </a:r>
            <a:r>
              <a:rPr lang="en-US" altLang="zh-CN" sz="1200" smtClean="0">
                <a:solidFill>
                  <a:schemeClr val="tx1"/>
                </a:solidFill>
              </a:rPr>
              <a:t>HIVE)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5576" y="5157192"/>
            <a:ext cx="1440160" cy="576064"/>
          </a:xfrm>
          <a:prstGeom prst="rect">
            <a:avLst/>
          </a:prstGeom>
          <a:solidFill>
            <a:schemeClr val="accent4">
              <a:lumMod val="60000"/>
              <a:lumOff val="40000"/>
              <a:alpha val="71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Hadoop</a:t>
            </a:r>
            <a:r>
              <a:rPr lang="zh-CN" altLang="en-US" sz="1200" smtClean="0">
                <a:solidFill>
                  <a:schemeClr val="tx1"/>
                </a:solidFill>
              </a:rPr>
              <a:t>资源监控服务（</a:t>
            </a:r>
            <a:r>
              <a:rPr lang="en-US" altLang="zh-CN" sz="1200" smtClean="0">
                <a:solidFill>
                  <a:schemeClr val="tx1"/>
                </a:solidFill>
              </a:rPr>
              <a:t>Ganglia Server)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11760" y="5157192"/>
            <a:ext cx="864096" cy="576064"/>
          </a:xfrm>
          <a:prstGeom prst="rect">
            <a:avLst/>
          </a:prstGeom>
          <a:solidFill>
            <a:schemeClr val="accent4">
              <a:lumMod val="60000"/>
              <a:lumOff val="40000"/>
              <a:alpha val="71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Hadoop </a:t>
            </a:r>
          </a:p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节点</a:t>
            </a:r>
            <a:r>
              <a:rPr lang="en-US" altLang="zh-CN" sz="1200" smtClean="0">
                <a:solidFill>
                  <a:schemeClr val="tx1"/>
                </a:solidFill>
              </a:rPr>
              <a:t>1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27984" y="5157192"/>
            <a:ext cx="864096" cy="576064"/>
          </a:xfrm>
          <a:prstGeom prst="rect">
            <a:avLst/>
          </a:prstGeom>
          <a:solidFill>
            <a:schemeClr val="accent4">
              <a:lumMod val="60000"/>
              <a:lumOff val="40000"/>
              <a:alpha val="71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Hadoop </a:t>
            </a:r>
          </a:p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节点</a:t>
            </a:r>
            <a:r>
              <a:rPr lang="en-US" altLang="zh-CN" sz="1200" smtClean="0">
                <a:solidFill>
                  <a:schemeClr val="tx1"/>
                </a:solidFill>
              </a:rPr>
              <a:t>N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5896" y="52292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491880" y="386104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2" name="组合 27"/>
          <p:cNvGrpSpPr/>
          <p:nvPr/>
        </p:nvGrpSpPr>
        <p:grpSpPr>
          <a:xfrm>
            <a:off x="2339752" y="404664"/>
            <a:ext cx="954107" cy="781055"/>
            <a:chOff x="7956376" y="2852936"/>
            <a:chExt cx="954107" cy="781055"/>
          </a:xfrm>
        </p:grpSpPr>
        <p:pic>
          <p:nvPicPr>
            <p:cNvPr id="36" name="Picture 3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72400" y="2852936"/>
              <a:ext cx="606944" cy="576063"/>
            </a:xfrm>
            <a:prstGeom prst="rect">
              <a:avLst/>
            </a:prstGeom>
            <a:noFill/>
          </p:spPr>
        </p:pic>
        <p:sp>
          <p:nvSpPr>
            <p:cNvPr id="37" name="TextBox 36"/>
            <p:cNvSpPr txBox="1"/>
            <p:nvPr/>
          </p:nvSpPr>
          <p:spPr>
            <a:xfrm>
              <a:off x="7956376" y="335699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smtClean="0"/>
                <a:t>系统管理员</a:t>
              </a:r>
              <a:endParaRPr lang="zh-CN" altLang="en-US" sz="1200"/>
            </a:p>
          </p:txBody>
        </p:sp>
      </p:grpSp>
      <p:grpSp>
        <p:nvGrpSpPr>
          <p:cNvPr id="3" name="组合 43"/>
          <p:cNvGrpSpPr/>
          <p:nvPr/>
        </p:nvGrpSpPr>
        <p:grpSpPr>
          <a:xfrm>
            <a:off x="4283968" y="332656"/>
            <a:ext cx="817073" cy="953041"/>
            <a:chOff x="4283968" y="476672"/>
            <a:chExt cx="817073" cy="953041"/>
          </a:xfrm>
        </p:grpSpPr>
        <p:pic>
          <p:nvPicPr>
            <p:cNvPr id="41" name="Picture 2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476672"/>
              <a:ext cx="817073" cy="705180"/>
            </a:xfrm>
            <a:prstGeom prst="rect">
              <a:avLst/>
            </a:prstGeom>
            <a:noFill/>
          </p:spPr>
        </p:pic>
        <p:sp>
          <p:nvSpPr>
            <p:cNvPr id="42" name="TextBox 41"/>
            <p:cNvSpPr txBox="1"/>
            <p:nvPr/>
          </p:nvSpPr>
          <p:spPr>
            <a:xfrm>
              <a:off x="4283968" y="1152714"/>
              <a:ext cx="728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mtClean="0"/>
                <a:t>TCC</a:t>
              </a:r>
              <a:r>
                <a:rPr lang="zh-CN" altLang="en-US" sz="1200" smtClean="0"/>
                <a:t>用户</a:t>
              </a:r>
              <a:endParaRPr lang="zh-CN" altLang="en-US" sz="1200"/>
            </a:p>
          </p:txBody>
        </p:sp>
      </p:grpSp>
      <p:grpSp>
        <p:nvGrpSpPr>
          <p:cNvPr id="4" name="组合 44"/>
          <p:cNvGrpSpPr/>
          <p:nvPr/>
        </p:nvGrpSpPr>
        <p:grpSpPr>
          <a:xfrm>
            <a:off x="5940152" y="5445224"/>
            <a:ext cx="1415772" cy="953041"/>
            <a:chOff x="4283968" y="476672"/>
            <a:chExt cx="1415772" cy="953041"/>
          </a:xfrm>
        </p:grpSpPr>
        <p:pic>
          <p:nvPicPr>
            <p:cNvPr id="46" name="Picture 2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9992" y="476672"/>
              <a:ext cx="817073" cy="705180"/>
            </a:xfrm>
            <a:prstGeom prst="rect">
              <a:avLst/>
            </a:prstGeom>
            <a:noFill/>
          </p:spPr>
        </p:pic>
        <p:sp>
          <p:nvSpPr>
            <p:cNvPr id="47" name="TextBox 46"/>
            <p:cNvSpPr txBox="1"/>
            <p:nvPr/>
          </p:nvSpPr>
          <p:spPr>
            <a:xfrm>
              <a:off x="4283968" y="1152714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smtClean="0"/>
                <a:t>数据应用开发人员</a:t>
              </a:r>
              <a:endParaRPr lang="zh-CN" altLang="en-US" sz="1200"/>
            </a:p>
          </p:txBody>
        </p:sp>
      </p:grpSp>
      <p:sp>
        <p:nvSpPr>
          <p:cNvPr id="48" name="矩形 47"/>
          <p:cNvSpPr/>
          <p:nvPr/>
        </p:nvSpPr>
        <p:spPr>
          <a:xfrm>
            <a:off x="8028384" y="3861048"/>
            <a:ext cx="93610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各种数据源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1" name="形状 50"/>
          <p:cNvCxnSpPr>
            <a:stCxn id="25" idx="1"/>
            <a:endCxn id="28" idx="0"/>
          </p:cNvCxnSpPr>
          <p:nvPr/>
        </p:nvCxnSpPr>
        <p:spPr>
          <a:xfrm rot="10800000" flipV="1">
            <a:off x="1475656" y="2420888"/>
            <a:ext cx="1080120" cy="27363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11560" y="5013176"/>
            <a:ext cx="4824536" cy="98640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Hadoop</a:t>
            </a:r>
            <a:r>
              <a:rPr lang="zh-CN" altLang="en-US" sz="1200" smtClean="0">
                <a:solidFill>
                  <a:schemeClr val="tx1"/>
                </a:solidFill>
              </a:rPr>
              <a:t>集群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195736" y="3645024"/>
            <a:ext cx="3168352" cy="100811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Hadoop</a:t>
            </a:r>
            <a:r>
              <a:rPr lang="zh-CN" altLang="en-US" sz="1200" smtClean="0">
                <a:solidFill>
                  <a:schemeClr val="tx1"/>
                </a:solidFill>
              </a:rPr>
              <a:t>网关集群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</p:cNvCxnSpPr>
          <p:nvPr/>
        </p:nvCxnSpPr>
        <p:spPr>
          <a:xfrm>
            <a:off x="3779912" y="46531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79912" y="4725144"/>
            <a:ext cx="986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Hadoop</a:t>
            </a:r>
            <a:r>
              <a:rPr lang="zh-CN" altLang="en-US" sz="1200" smtClean="0"/>
              <a:t>协议</a:t>
            </a:r>
            <a:endParaRPr lang="zh-CN" altLang="en-US" sz="1200"/>
          </a:p>
        </p:txBody>
      </p:sp>
      <p:sp>
        <p:nvSpPr>
          <p:cNvPr id="57" name="TextBox 56"/>
          <p:cNvSpPr txBox="1"/>
          <p:nvPr/>
        </p:nvSpPr>
        <p:spPr>
          <a:xfrm>
            <a:off x="539552" y="3140968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smtClean="0"/>
              <a:t>私有协议</a:t>
            </a:r>
            <a:endParaRPr lang="en-US" altLang="zh-CN" sz="1200" smtClean="0"/>
          </a:p>
          <a:p>
            <a:pPr algn="ctr"/>
            <a:r>
              <a:rPr lang="en-US" altLang="zh-CN" sz="1200" smtClean="0"/>
              <a:t>(</a:t>
            </a:r>
            <a:r>
              <a:rPr lang="zh-CN" altLang="en-US" sz="1200" smtClean="0"/>
              <a:t>获取</a:t>
            </a:r>
            <a:r>
              <a:rPr lang="en-US" altLang="zh-CN" sz="1200" smtClean="0"/>
              <a:t>Hadoop</a:t>
            </a:r>
            <a:r>
              <a:rPr lang="zh-CN" altLang="en-US" sz="1200" smtClean="0"/>
              <a:t>资源状况）</a:t>
            </a:r>
            <a:endParaRPr lang="zh-CN" altLang="en-US" sz="1200"/>
          </a:p>
        </p:txBody>
      </p:sp>
      <p:cxnSp>
        <p:nvCxnSpPr>
          <p:cNvPr id="60" name="直接连接符 59"/>
          <p:cNvCxnSpPr>
            <a:stCxn id="25" idx="2"/>
            <a:endCxn id="53" idx="0"/>
          </p:cNvCxnSpPr>
          <p:nvPr/>
        </p:nvCxnSpPr>
        <p:spPr>
          <a:xfrm>
            <a:off x="3779912" y="2708920"/>
            <a:ext cx="0" cy="93610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27580" y="2924944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smtClean="0"/>
              <a:t>私有协议</a:t>
            </a:r>
            <a:endParaRPr lang="en-US" altLang="zh-CN" sz="1200" smtClean="0"/>
          </a:p>
          <a:p>
            <a:pPr algn="ctr"/>
            <a:r>
              <a:rPr lang="zh-CN" altLang="en-US" sz="1200" smtClean="0"/>
              <a:t>（提交</a:t>
            </a:r>
            <a:r>
              <a:rPr lang="en-US" altLang="zh-CN" sz="1200" smtClean="0"/>
              <a:t>HIVE</a:t>
            </a:r>
            <a:r>
              <a:rPr lang="zh-CN" altLang="en-US" sz="1200" smtClean="0"/>
              <a:t>任务）</a:t>
            </a:r>
            <a:endParaRPr lang="zh-CN" altLang="en-US" sz="1200"/>
          </a:p>
        </p:txBody>
      </p:sp>
      <p:sp>
        <p:nvSpPr>
          <p:cNvPr id="69" name="下箭头 68"/>
          <p:cNvSpPr/>
          <p:nvPr/>
        </p:nvSpPr>
        <p:spPr>
          <a:xfrm rot="5400000">
            <a:off x="7308304" y="3789040"/>
            <a:ext cx="288032" cy="720080"/>
          </a:xfrm>
          <a:prstGeom prst="downArrow">
            <a:avLst/>
          </a:prstGeom>
          <a:solidFill>
            <a:srgbClr val="0066FF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48264" y="3645024"/>
            <a:ext cx="1070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FTP/HTTP</a:t>
            </a:r>
            <a:r>
              <a:rPr lang="zh-CN" altLang="en-US" sz="1400" smtClean="0"/>
              <a:t>等</a:t>
            </a:r>
            <a:endParaRPr lang="zh-CN" altLang="en-US" sz="1400"/>
          </a:p>
        </p:txBody>
      </p:sp>
      <p:cxnSp>
        <p:nvCxnSpPr>
          <p:cNvPr id="79" name="直接箭头连接符 78"/>
          <p:cNvCxnSpPr/>
          <p:nvPr/>
        </p:nvCxnSpPr>
        <p:spPr>
          <a:xfrm flipH="1" flipV="1">
            <a:off x="5364088" y="4653136"/>
            <a:ext cx="936104" cy="7920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4644008" y="1124744"/>
            <a:ext cx="0" cy="100811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2843808" y="1124744"/>
            <a:ext cx="0" cy="100811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644008" y="1196752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1000" smtClean="0"/>
              <a:t>任务创建</a:t>
            </a:r>
            <a:endParaRPr lang="en-US" altLang="zh-CN" sz="1000" smtClean="0"/>
          </a:p>
          <a:p>
            <a:pPr>
              <a:buFont typeface="Wingdings" pitchFamily="2" charset="2"/>
              <a:buChar char="Ø"/>
            </a:pPr>
            <a:r>
              <a:rPr lang="zh-CN" altLang="en-US" sz="1000" smtClean="0"/>
              <a:t>任务执行</a:t>
            </a:r>
            <a:endParaRPr lang="en-US" altLang="zh-CN" sz="1000" smtClean="0"/>
          </a:p>
          <a:p>
            <a:pPr>
              <a:buFont typeface="Wingdings" pitchFamily="2" charset="2"/>
              <a:buChar char="Ø"/>
            </a:pPr>
            <a:r>
              <a:rPr lang="zh-CN" altLang="en-US" sz="1000" smtClean="0"/>
              <a:t>任务查看</a:t>
            </a:r>
            <a:endParaRPr lang="en-US" altLang="zh-CN" sz="1000" smtClean="0"/>
          </a:p>
          <a:p>
            <a:pPr>
              <a:buFont typeface="Wingdings" pitchFamily="2" charset="2"/>
              <a:buChar char="Ø"/>
            </a:pPr>
            <a:r>
              <a:rPr lang="zh-CN" altLang="en-US" sz="1000" smtClean="0"/>
              <a:t>告警处理</a:t>
            </a:r>
            <a:endParaRPr lang="en-US" altLang="zh-CN" sz="100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2843808" y="1124744"/>
            <a:ext cx="13131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1000" smtClean="0"/>
              <a:t>系统配置</a:t>
            </a:r>
            <a:endParaRPr lang="en-US" altLang="zh-CN" sz="1000" smtClean="0"/>
          </a:p>
          <a:p>
            <a:pPr>
              <a:buFont typeface="Wingdings" pitchFamily="2" charset="2"/>
              <a:buChar char="Ø"/>
            </a:pPr>
            <a:r>
              <a:rPr lang="zh-CN" altLang="en-US" sz="1000" smtClean="0"/>
              <a:t>业务管理</a:t>
            </a:r>
            <a:endParaRPr lang="en-US" altLang="zh-CN" sz="1000" smtClean="0"/>
          </a:p>
          <a:p>
            <a:pPr>
              <a:buFont typeface="Wingdings" pitchFamily="2" charset="2"/>
              <a:buChar char="Ø"/>
            </a:pPr>
            <a:r>
              <a:rPr lang="zh-CN" altLang="en-US" sz="1000" smtClean="0"/>
              <a:t>用户分权分域管理</a:t>
            </a:r>
            <a:endParaRPr lang="en-US" altLang="zh-CN" sz="1000" smtClean="0"/>
          </a:p>
          <a:p>
            <a:pPr>
              <a:buFont typeface="Wingdings" pitchFamily="2" charset="2"/>
              <a:buChar char="Ø"/>
            </a:pPr>
            <a:r>
              <a:rPr lang="zh-CN" altLang="en-US" sz="1000" smtClean="0"/>
              <a:t>行为审计</a:t>
            </a:r>
            <a:endParaRPr lang="en-US" altLang="zh-CN" sz="1000" smtClean="0"/>
          </a:p>
          <a:p>
            <a:pPr>
              <a:buFont typeface="Wingdings" pitchFamily="2" charset="2"/>
              <a:buChar char="Ø"/>
            </a:pPr>
            <a:r>
              <a:rPr lang="zh-CN" altLang="en-US" sz="1000" smtClean="0"/>
              <a:t>告警管理</a:t>
            </a:r>
            <a:endParaRPr lang="en-US" altLang="zh-CN" sz="100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5652120" y="4941168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1000" smtClean="0"/>
              <a:t>数据处理逻辑加载</a:t>
            </a:r>
            <a:endParaRPr lang="en-US" altLang="zh-CN" sz="1000" smtClean="0"/>
          </a:p>
        </p:txBody>
      </p:sp>
      <p:sp>
        <p:nvSpPr>
          <p:cNvPr id="38" name="矩形 37"/>
          <p:cNvSpPr/>
          <p:nvPr/>
        </p:nvSpPr>
        <p:spPr>
          <a:xfrm>
            <a:off x="6012160" y="3861048"/>
            <a:ext cx="936104" cy="576064"/>
          </a:xfrm>
          <a:prstGeom prst="rect">
            <a:avLst/>
          </a:prstGeom>
          <a:solidFill>
            <a:schemeClr val="bg2">
              <a:lumMod val="75000"/>
              <a:alpha val="76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原始数据采集服务器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3" name="下箭头 42"/>
          <p:cNvSpPr/>
          <p:nvPr/>
        </p:nvSpPr>
        <p:spPr>
          <a:xfrm rot="5400000">
            <a:off x="5508104" y="3933056"/>
            <a:ext cx="288032" cy="432048"/>
          </a:xfrm>
          <a:prstGeom prst="downArrow">
            <a:avLst/>
          </a:prstGeom>
          <a:solidFill>
            <a:srgbClr val="0066FF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64088" y="3717032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FTP</a:t>
            </a:r>
            <a:r>
              <a:rPr lang="zh-CN" altLang="en-US" sz="1400" smtClean="0"/>
              <a:t>等</a:t>
            </a:r>
            <a:endParaRPr lang="zh-CN" altLang="en-US" sz="140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6444208" y="4509120"/>
            <a:ext cx="0" cy="86409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形状 62"/>
          <p:cNvCxnSpPr>
            <a:stCxn id="25" idx="3"/>
            <a:endCxn id="38" idx="0"/>
          </p:cNvCxnSpPr>
          <p:nvPr/>
        </p:nvCxnSpPr>
        <p:spPr>
          <a:xfrm>
            <a:off x="5004048" y="2420888"/>
            <a:ext cx="1476164" cy="14401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796137" y="28529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smtClean="0"/>
              <a:t>私有协议</a:t>
            </a:r>
            <a:endParaRPr lang="en-US" altLang="zh-CN" sz="1200" smtClean="0"/>
          </a:p>
          <a:p>
            <a:pPr algn="ctr"/>
            <a:r>
              <a:rPr lang="zh-CN" altLang="en-US" sz="1200" smtClean="0"/>
              <a:t>（数据处理任务）</a:t>
            </a:r>
            <a:endParaRPr lang="zh-CN" altLang="en-US" sz="1200"/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7956376" y="620688"/>
            <a:ext cx="72008" cy="5904656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036004" y="119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外部系统</a:t>
            </a:r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6876256" y="119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内部系统</a:t>
            </a:r>
            <a:endParaRPr lang="zh-CN" altLang="en-US"/>
          </a:p>
        </p:txBody>
      </p:sp>
      <p:sp>
        <p:nvSpPr>
          <p:cNvPr id="73" name="矩形标注 72"/>
          <p:cNvSpPr/>
          <p:nvPr/>
        </p:nvSpPr>
        <p:spPr>
          <a:xfrm>
            <a:off x="4644008" y="2852936"/>
            <a:ext cx="1080120" cy="612648"/>
          </a:xfrm>
          <a:prstGeom prst="wedgeRectCallout">
            <a:avLst>
              <a:gd name="adj1" fmla="val 99167"/>
              <a:gd name="adj2" fmla="val 116934"/>
            </a:avLst>
          </a:prstGeom>
          <a:solidFill>
            <a:schemeClr val="accent6">
              <a:lumMod val="40000"/>
              <a:lumOff val="60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目前暂无此类任务，设计上保留了此接口</a:t>
            </a:r>
            <a:endParaRPr lang="zh-CN" altLang="en-US" sz="11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0" y="0"/>
            <a:ext cx="1894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</a:rPr>
              <a:t>TCC</a:t>
            </a:r>
            <a:r>
              <a:rPr lang="zh-CN" altLang="en-US" sz="2400" b="1" smtClean="0">
                <a:solidFill>
                  <a:srgbClr val="C00000"/>
                </a:solidFill>
              </a:rPr>
              <a:t>界面示意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9143999" cy="597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835696" y="1412776"/>
            <a:ext cx="5688632" cy="3456384"/>
          </a:xfrm>
          <a:prstGeom prst="rect">
            <a:avLst/>
          </a:prstGeom>
          <a:solidFill>
            <a:schemeClr val="accent2">
              <a:lumMod val="20000"/>
              <a:lumOff val="80000"/>
              <a:alpha val="1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051720" y="2204864"/>
            <a:ext cx="5256584" cy="1728192"/>
          </a:xfrm>
          <a:prstGeom prst="rect">
            <a:avLst/>
          </a:prstGeom>
          <a:solidFill>
            <a:srgbClr val="FFFF00">
              <a:alpha val="22000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3538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终端云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BI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目标架构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– 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开源技术</a:t>
            </a:r>
          </a:p>
        </p:txBody>
      </p:sp>
      <p:sp>
        <p:nvSpPr>
          <p:cNvPr id="10" name="矩形 9"/>
          <p:cNvSpPr/>
          <p:nvPr/>
        </p:nvSpPr>
        <p:spPr>
          <a:xfrm>
            <a:off x="3563888" y="4149080"/>
            <a:ext cx="1368152" cy="504056"/>
          </a:xfrm>
          <a:prstGeom prst="rect">
            <a:avLst/>
          </a:prstGeom>
          <a:solidFill>
            <a:schemeClr val="bg1">
              <a:lumMod val="85000"/>
              <a:alpha val="2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</a:rPr>
              <a:t>文件服务器</a:t>
            </a:r>
          </a:p>
        </p:txBody>
      </p:sp>
      <p:sp>
        <p:nvSpPr>
          <p:cNvPr id="11" name="矩形 10"/>
          <p:cNvSpPr/>
          <p:nvPr/>
        </p:nvSpPr>
        <p:spPr>
          <a:xfrm>
            <a:off x="5796136" y="4149080"/>
            <a:ext cx="1296144" cy="504056"/>
          </a:xfrm>
          <a:prstGeom prst="rect">
            <a:avLst/>
          </a:prstGeom>
          <a:solidFill>
            <a:schemeClr val="bg1">
              <a:lumMod val="85000"/>
              <a:alpha val="2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</a:rPr>
              <a:t>数据采集集群</a:t>
            </a:r>
          </a:p>
        </p:txBody>
      </p:sp>
      <p:sp>
        <p:nvSpPr>
          <p:cNvPr id="12" name="矩形 11"/>
          <p:cNvSpPr/>
          <p:nvPr/>
        </p:nvSpPr>
        <p:spPr>
          <a:xfrm>
            <a:off x="5796136" y="3068960"/>
            <a:ext cx="1296144" cy="576064"/>
          </a:xfrm>
          <a:prstGeom prst="rect">
            <a:avLst/>
          </a:prstGeom>
          <a:solidFill>
            <a:schemeClr val="bg1">
              <a:lumMod val="85000"/>
              <a:alpha val="2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</a:rPr>
              <a:t>实时处理集群</a:t>
            </a:r>
          </a:p>
        </p:txBody>
      </p:sp>
      <p:sp>
        <p:nvSpPr>
          <p:cNvPr id="13" name="矩形 12"/>
          <p:cNvSpPr/>
          <p:nvPr/>
        </p:nvSpPr>
        <p:spPr>
          <a:xfrm>
            <a:off x="3563888" y="3068960"/>
            <a:ext cx="1440160" cy="648072"/>
          </a:xfrm>
          <a:prstGeom prst="rect">
            <a:avLst/>
          </a:prstGeom>
          <a:solidFill>
            <a:schemeClr val="bg1">
              <a:lumMod val="85000"/>
              <a:alpha val="2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</a:rPr>
              <a:t>批处理集群</a:t>
            </a:r>
          </a:p>
        </p:txBody>
      </p:sp>
      <p:sp>
        <p:nvSpPr>
          <p:cNvPr id="17" name="矩形 16"/>
          <p:cNvSpPr/>
          <p:nvPr/>
        </p:nvSpPr>
        <p:spPr>
          <a:xfrm>
            <a:off x="6084168" y="1628800"/>
            <a:ext cx="936104" cy="432048"/>
          </a:xfrm>
          <a:prstGeom prst="rect">
            <a:avLst/>
          </a:prstGeom>
          <a:solidFill>
            <a:schemeClr val="bg1">
              <a:lumMod val="85000"/>
              <a:alpha val="2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</a:rPr>
              <a:t>报表服务器</a:t>
            </a:r>
          </a:p>
        </p:txBody>
      </p:sp>
      <p:sp>
        <p:nvSpPr>
          <p:cNvPr id="18" name="矩形 17"/>
          <p:cNvSpPr/>
          <p:nvPr/>
        </p:nvSpPr>
        <p:spPr>
          <a:xfrm>
            <a:off x="3779912" y="1556792"/>
            <a:ext cx="1008112" cy="504056"/>
          </a:xfrm>
          <a:prstGeom prst="rect">
            <a:avLst/>
          </a:prstGeom>
          <a:solidFill>
            <a:schemeClr val="bg1">
              <a:lumMod val="85000"/>
              <a:alpha val="2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</a:rPr>
              <a:t>即席查询系统</a:t>
            </a:r>
          </a:p>
        </p:txBody>
      </p:sp>
      <p:sp>
        <p:nvSpPr>
          <p:cNvPr id="22" name="下箭头 21"/>
          <p:cNvSpPr/>
          <p:nvPr/>
        </p:nvSpPr>
        <p:spPr>
          <a:xfrm flipV="1">
            <a:off x="4067944" y="4797152"/>
            <a:ext cx="360040" cy="1008112"/>
          </a:xfrm>
          <a:prstGeom prst="downArrow">
            <a:avLst/>
          </a:prstGeom>
          <a:solidFill>
            <a:schemeClr val="bg1">
              <a:lumMod val="85000"/>
              <a:alpha val="2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5896" y="58772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批处理数据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96136" y="57332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实时数据流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44008" y="2276872"/>
            <a:ext cx="2448272" cy="504056"/>
          </a:xfrm>
          <a:prstGeom prst="rect">
            <a:avLst/>
          </a:prstGeom>
          <a:solidFill>
            <a:schemeClr val="bg1">
              <a:lumMod val="85000"/>
              <a:alpha val="2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</a:rPr>
              <a:t>结果存放服务器</a:t>
            </a:r>
          </a:p>
        </p:txBody>
      </p:sp>
      <p:sp>
        <p:nvSpPr>
          <p:cNvPr id="29" name="下箭头 28"/>
          <p:cNvSpPr/>
          <p:nvPr/>
        </p:nvSpPr>
        <p:spPr>
          <a:xfrm flipV="1">
            <a:off x="4067944" y="3789040"/>
            <a:ext cx="216024" cy="288032"/>
          </a:xfrm>
          <a:prstGeom prst="downArrow">
            <a:avLst/>
          </a:prstGeom>
          <a:solidFill>
            <a:schemeClr val="bg1">
              <a:lumMod val="85000"/>
              <a:alpha val="2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30" name="下箭头 29"/>
          <p:cNvSpPr/>
          <p:nvPr/>
        </p:nvSpPr>
        <p:spPr>
          <a:xfrm rot="7390156">
            <a:off x="5259614" y="3507668"/>
            <a:ext cx="246356" cy="743918"/>
          </a:xfrm>
          <a:prstGeom prst="downArrow">
            <a:avLst/>
          </a:prstGeom>
          <a:solidFill>
            <a:schemeClr val="bg1">
              <a:lumMod val="85000"/>
              <a:alpha val="2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6084168" y="479715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6300192" y="479715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6516216" y="479715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6732240" y="479715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300192" y="37170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6516216" y="37170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箭头 39"/>
          <p:cNvSpPr/>
          <p:nvPr/>
        </p:nvSpPr>
        <p:spPr>
          <a:xfrm flipH="1">
            <a:off x="5148064" y="3284984"/>
            <a:ext cx="504056" cy="216024"/>
          </a:xfrm>
          <a:prstGeom prst="rightArrow">
            <a:avLst/>
          </a:prstGeom>
          <a:solidFill>
            <a:schemeClr val="bg1">
              <a:lumMod val="85000"/>
              <a:alpha val="2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 rot="5400000" flipH="1">
            <a:off x="6336196" y="2816932"/>
            <a:ext cx="252028" cy="180020"/>
          </a:xfrm>
          <a:prstGeom prst="rightArrow">
            <a:avLst/>
          </a:prstGeom>
          <a:solidFill>
            <a:schemeClr val="bg1">
              <a:lumMod val="85000"/>
              <a:alpha val="2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6516216" y="19888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716016" y="206084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139952" y="2060848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123728" y="3068960"/>
            <a:ext cx="1080120" cy="576064"/>
          </a:xfrm>
          <a:prstGeom prst="rect">
            <a:avLst/>
          </a:prstGeom>
          <a:solidFill>
            <a:schemeClr val="bg1">
              <a:lumMod val="85000"/>
              <a:alpha val="2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</a:rPr>
              <a:t>数据挖掘平台</a:t>
            </a:r>
          </a:p>
        </p:txBody>
      </p:sp>
      <p:sp>
        <p:nvSpPr>
          <p:cNvPr id="56" name="右箭头 55"/>
          <p:cNvSpPr/>
          <p:nvPr/>
        </p:nvSpPr>
        <p:spPr>
          <a:xfrm flipH="1">
            <a:off x="3203848" y="3284984"/>
            <a:ext cx="360040" cy="216024"/>
          </a:xfrm>
          <a:prstGeom prst="rightArrow">
            <a:avLst/>
          </a:prstGeom>
          <a:solidFill>
            <a:schemeClr val="bg1">
              <a:lumMod val="85000"/>
              <a:alpha val="2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051720" y="692696"/>
            <a:ext cx="1008112" cy="576064"/>
          </a:xfrm>
          <a:prstGeom prst="rect">
            <a:avLst/>
          </a:prstGeom>
          <a:solidFill>
            <a:schemeClr val="bg1">
              <a:lumMod val="85000"/>
              <a:alpha val="2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</a:rPr>
              <a:t>推荐引擎</a:t>
            </a:r>
          </a:p>
        </p:txBody>
      </p:sp>
      <p:sp>
        <p:nvSpPr>
          <p:cNvPr id="58" name="矩形 57"/>
          <p:cNvSpPr/>
          <p:nvPr/>
        </p:nvSpPr>
        <p:spPr>
          <a:xfrm>
            <a:off x="4932040" y="1628800"/>
            <a:ext cx="864096" cy="432048"/>
          </a:xfrm>
          <a:prstGeom prst="rect">
            <a:avLst/>
          </a:prstGeom>
          <a:solidFill>
            <a:schemeClr val="bg1">
              <a:lumMod val="85000"/>
              <a:alpha val="2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</a:rPr>
              <a:t>画像系统</a:t>
            </a:r>
          </a:p>
        </p:txBody>
      </p:sp>
      <p:sp>
        <p:nvSpPr>
          <p:cNvPr id="72" name="直角上箭头 71"/>
          <p:cNvSpPr/>
          <p:nvPr/>
        </p:nvSpPr>
        <p:spPr>
          <a:xfrm rot="16200000" flipV="1">
            <a:off x="3491880" y="1844824"/>
            <a:ext cx="432048" cy="1728192"/>
          </a:xfrm>
          <a:prstGeom prst="bentUpArrow">
            <a:avLst/>
          </a:prstGeom>
          <a:solidFill>
            <a:schemeClr val="bg1">
              <a:lumMod val="85000"/>
              <a:alpha val="2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73" name="上箭头 72"/>
          <p:cNvSpPr/>
          <p:nvPr/>
        </p:nvSpPr>
        <p:spPr>
          <a:xfrm>
            <a:off x="2483768" y="1340768"/>
            <a:ext cx="144016" cy="1656184"/>
          </a:xfrm>
          <a:prstGeom prst="upArrow">
            <a:avLst/>
          </a:prstGeom>
          <a:solidFill>
            <a:schemeClr val="bg1">
              <a:lumMod val="85000"/>
              <a:alpha val="2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prstClr val="black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5364088" y="19888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51720" y="422108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BI</a:t>
            </a:r>
            <a:r>
              <a:rPr lang="zh-CN" altLang="en-US" dirty="0" smtClean="0">
                <a:solidFill>
                  <a:prstClr val="black"/>
                </a:solidFill>
              </a:rPr>
              <a:t>离线分析系统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9" name="右箭头 78"/>
          <p:cNvSpPr/>
          <p:nvPr/>
        </p:nvSpPr>
        <p:spPr>
          <a:xfrm rot="5400000" flipH="1">
            <a:off x="4680012" y="2816932"/>
            <a:ext cx="252028" cy="180020"/>
          </a:xfrm>
          <a:prstGeom prst="rightArrow">
            <a:avLst/>
          </a:prstGeom>
          <a:solidFill>
            <a:schemeClr val="bg1">
              <a:lumMod val="85000"/>
              <a:alpha val="22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95736" y="3645024"/>
            <a:ext cx="992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YARN/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Mesos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56176" y="4077072"/>
            <a:ext cx="691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Kafka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84168" y="3429000"/>
            <a:ext cx="691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storm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95936" y="299695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Hive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11760" y="342900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spark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68144" y="249289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</a:rPr>
              <a:t>Hbase</a:t>
            </a:r>
            <a:r>
              <a:rPr lang="en-US" altLang="zh-CN" sz="1400" dirty="0" smtClean="0">
                <a:solidFill>
                  <a:srgbClr val="FF0000"/>
                </a:solidFill>
              </a:rPr>
              <a:t> /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MySql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35896" y="342900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MR/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Tez</a:t>
            </a:r>
            <a:r>
              <a:rPr lang="en-US" altLang="zh-CN" sz="1400" dirty="0" smtClean="0">
                <a:solidFill>
                  <a:srgbClr val="FF0000"/>
                </a:solidFill>
              </a:rPr>
              <a:t>/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Implala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299695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Mahout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7"/>
          <p:cNvGrpSpPr/>
          <p:nvPr/>
        </p:nvGrpSpPr>
        <p:grpSpPr>
          <a:xfrm>
            <a:off x="1691683" y="5589240"/>
            <a:ext cx="687348" cy="524343"/>
            <a:chOff x="7869638" y="2852936"/>
            <a:chExt cx="1011931" cy="771416"/>
          </a:xfrm>
        </p:grpSpPr>
        <p:pic>
          <p:nvPicPr>
            <p:cNvPr id="107" name="Picture 3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187674" y="2852936"/>
              <a:ext cx="693895" cy="576064"/>
            </a:xfrm>
            <a:prstGeom prst="rect">
              <a:avLst/>
            </a:prstGeom>
            <a:noFill/>
          </p:spPr>
        </p:pic>
        <p:sp>
          <p:nvSpPr>
            <p:cNvPr id="108" name="TextBox 107"/>
            <p:cNvSpPr txBox="1"/>
            <p:nvPr/>
          </p:nvSpPr>
          <p:spPr>
            <a:xfrm>
              <a:off x="7869638" y="3378131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smtClean="0"/>
                <a:t>第三方开发者</a:t>
              </a:r>
              <a:endParaRPr lang="zh-CN" altLang="en-US" sz="1000"/>
            </a:p>
          </p:txBody>
        </p:sp>
      </p:grpSp>
      <p:sp>
        <p:nvSpPr>
          <p:cNvPr id="152" name="下箭头 151"/>
          <p:cNvSpPr/>
          <p:nvPr/>
        </p:nvSpPr>
        <p:spPr>
          <a:xfrm rot="16200000" flipH="1">
            <a:off x="1857870" y="6447819"/>
            <a:ext cx="216024" cy="288032"/>
          </a:xfrm>
          <a:prstGeom prst="downArrow">
            <a:avLst/>
          </a:prstGeom>
          <a:solidFill>
            <a:srgbClr val="FFFF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 smtClean="0"/>
          </a:p>
        </p:txBody>
      </p:sp>
      <p:sp>
        <p:nvSpPr>
          <p:cNvPr id="153" name="TextBox 152"/>
          <p:cNvSpPr txBox="1"/>
          <p:nvPr/>
        </p:nvSpPr>
        <p:spPr>
          <a:xfrm>
            <a:off x="2037890" y="646872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批量数据流</a:t>
            </a:r>
            <a:endParaRPr lang="zh-CN" altLang="en-US" sz="1000"/>
          </a:p>
        </p:txBody>
      </p:sp>
      <p:sp>
        <p:nvSpPr>
          <p:cNvPr id="155" name="TextBox 154"/>
          <p:cNvSpPr txBox="1"/>
          <p:nvPr/>
        </p:nvSpPr>
        <p:spPr>
          <a:xfrm>
            <a:off x="2915816" y="6468725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    单条数据流</a:t>
            </a:r>
            <a:endParaRPr lang="zh-CN" altLang="en-US" sz="1000"/>
          </a:p>
        </p:txBody>
      </p:sp>
      <p:cxnSp>
        <p:nvCxnSpPr>
          <p:cNvPr id="157" name="直接箭头连接符 156"/>
          <p:cNvCxnSpPr/>
          <p:nvPr/>
        </p:nvCxnSpPr>
        <p:spPr>
          <a:xfrm>
            <a:off x="2843808" y="6597352"/>
            <a:ext cx="28803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矩形 225"/>
          <p:cNvSpPr/>
          <p:nvPr/>
        </p:nvSpPr>
        <p:spPr>
          <a:xfrm>
            <a:off x="7452320" y="6519827"/>
            <a:ext cx="144016" cy="144016"/>
          </a:xfrm>
          <a:prstGeom prst="rect">
            <a:avLst/>
          </a:prstGeom>
          <a:solidFill>
            <a:schemeClr val="accent6">
              <a:lumMod val="75000"/>
              <a:alpha val="79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 smtClean="0"/>
          </a:p>
        </p:txBody>
      </p:sp>
      <p:sp>
        <p:nvSpPr>
          <p:cNvPr id="227" name="TextBox 226"/>
          <p:cNvSpPr txBox="1"/>
          <p:nvPr/>
        </p:nvSpPr>
        <p:spPr>
          <a:xfrm>
            <a:off x="7524328" y="6468725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研发</a:t>
            </a:r>
            <a:r>
              <a:rPr lang="en-US" altLang="zh-CN" sz="1000" smtClean="0"/>
              <a:t>/</a:t>
            </a:r>
            <a:r>
              <a:rPr lang="zh-CN" altLang="en-US" sz="1000" smtClean="0"/>
              <a:t>测试</a:t>
            </a:r>
            <a:r>
              <a:rPr lang="en-US" altLang="zh-CN" sz="1000" smtClean="0"/>
              <a:t>/</a:t>
            </a:r>
            <a:r>
              <a:rPr lang="zh-CN" altLang="en-US" sz="1000" smtClean="0"/>
              <a:t>生产共用</a:t>
            </a:r>
            <a:endParaRPr lang="zh-CN" altLang="en-US" sz="1000"/>
          </a:p>
        </p:txBody>
      </p:sp>
      <p:sp>
        <p:nvSpPr>
          <p:cNvPr id="228" name="矩形 227"/>
          <p:cNvSpPr/>
          <p:nvPr/>
        </p:nvSpPr>
        <p:spPr>
          <a:xfrm>
            <a:off x="5796136" y="6519827"/>
            <a:ext cx="144016" cy="144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 smtClean="0"/>
          </a:p>
        </p:txBody>
      </p:sp>
      <p:sp>
        <p:nvSpPr>
          <p:cNvPr id="229" name="TextBox 228"/>
          <p:cNvSpPr txBox="1"/>
          <p:nvPr/>
        </p:nvSpPr>
        <p:spPr>
          <a:xfrm>
            <a:off x="5868144" y="646872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测试资源</a:t>
            </a:r>
            <a:endParaRPr lang="zh-CN" altLang="en-US" sz="1000"/>
          </a:p>
        </p:txBody>
      </p:sp>
      <p:sp>
        <p:nvSpPr>
          <p:cNvPr id="230" name="矩形 229"/>
          <p:cNvSpPr/>
          <p:nvPr/>
        </p:nvSpPr>
        <p:spPr>
          <a:xfrm>
            <a:off x="4860032" y="6519827"/>
            <a:ext cx="144016" cy="144016"/>
          </a:xfrm>
          <a:prstGeom prst="rect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 smtClean="0"/>
          </a:p>
        </p:txBody>
      </p:sp>
      <p:sp>
        <p:nvSpPr>
          <p:cNvPr id="231" name="TextBox 230"/>
          <p:cNvSpPr txBox="1"/>
          <p:nvPr/>
        </p:nvSpPr>
        <p:spPr>
          <a:xfrm>
            <a:off x="4932040" y="646872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研发资源</a:t>
            </a:r>
            <a:endParaRPr lang="zh-CN" altLang="en-US" sz="1000"/>
          </a:p>
        </p:txBody>
      </p:sp>
      <p:sp>
        <p:nvSpPr>
          <p:cNvPr id="232" name="矩形 231"/>
          <p:cNvSpPr/>
          <p:nvPr/>
        </p:nvSpPr>
        <p:spPr>
          <a:xfrm>
            <a:off x="6660232" y="6519827"/>
            <a:ext cx="144016" cy="144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 smtClean="0"/>
          </a:p>
        </p:txBody>
      </p:sp>
      <p:sp>
        <p:nvSpPr>
          <p:cNvPr id="233" name="TextBox 232"/>
          <p:cNvSpPr txBox="1"/>
          <p:nvPr/>
        </p:nvSpPr>
        <p:spPr>
          <a:xfrm>
            <a:off x="6732240" y="646872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生产资源</a:t>
            </a:r>
            <a:endParaRPr lang="zh-CN" altLang="en-US" sz="1000"/>
          </a:p>
        </p:txBody>
      </p:sp>
      <p:sp>
        <p:nvSpPr>
          <p:cNvPr id="234" name="TextBox 233"/>
          <p:cNvSpPr txBox="1"/>
          <p:nvPr/>
        </p:nvSpPr>
        <p:spPr>
          <a:xfrm>
            <a:off x="921791" y="6464369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图例说明</a:t>
            </a:r>
            <a:r>
              <a:rPr lang="en-US" altLang="zh-CN" sz="1200" smtClean="0"/>
              <a:t>:</a:t>
            </a:r>
            <a:endParaRPr lang="zh-CN" altLang="en-US" sz="1200"/>
          </a:p>
        </p:txBody>
      </p:sp>
      <p:sp>
        <p:nvSpPr>
          <p:cNvPr id="250" name="TextBox 249"/>
          <p:cNvSpPr txBox="1"/>
          <p:nvPr/>
        </p:nvSpPr>
        <p:spPr>
          <a:xfrm>
            <a:off x="0" y="18864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系统上下文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4074621" y="645333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命令流</a:t>
            </a:r>
            <a:endParaRPr lang="zh-CN" altLang="en-US" sz="1000"/>
          </a:p>
        </p:txBody>
      </p:sp>
      <p:cxnSp>
        <p:nvCxnSpPr>
          <p:cNvPr id="253" name="直接箭头连接符 252"/>
          <p:cNvCxnSpPr/>
          <p:nvPr/>
        </p:nvCxnSpPr>
        <p:spPr>
          <a:xfrm>
            <a:off x="3851920" y="6525344"/>
            <a:ext cx="288032" cy="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7"/>
          <p:cNvGrpSpPr/>
          <p:nvPr/>
        </p:nvGrpSpPr>
        <p:grpSpPr>
          <a:xfrm>
            <a:off x="3851919" y="0"/>
            <a:ext cx="720081" cy="678269"/>
            <a:chOff x="8218283" y="2935138"/>
            <a:chExt cx="731777" cy="774243"/>
          </a:xfrm>
        </p:grpSpPr>
        <p:pic>
          <p:nvPicPr>
            <p:cNvPr id="29" name="Picture 3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8291466" y="2935138"/>
              <a:ext cx="626076" cy="576063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8218283" y="3428320"/>
              <a:ext cx="731777" cy="28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smtClean="0"/>
                <a:t>开发人员</a:t>
              </a:r>
              <a:endParaRPr lang="zh-CN" altLang="en-US" sz="1000"/>
            </a:p>
          </p:txBody>
        </p:sp>
      </p:grpSp>
      <p:sp>
        <p:nvSpPr>
          <p:cNvPr id="48" name="矩形 47"/>
          <p:cNvSpPr/>
          <p:nvPr/>
        </p:nvSpPr>
        <p:spPr>
          <a:xfrm>
            <a:off x="4572000" y="5517232"/>
            <a:ext cx="1224136" cy="576064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1"/>
          <a:lstStyle/>
          <a:p>
            <a:pPr algn="ctr"/>
            <a:r>
              <a:rPr lang="zh-CN" altLang="en-US" sz="1200" smtClean="0"/>
              <a:t>业务服务器</a:t>
            </a:r>
            <a:endParaRPr lang="zh-CN" altLang="en-US" sz="1200"/>
          </a:p>
        </p:txBody>
      </p:sp>
      <p:sp>
        <p:nvSpPr>
          <p:cNvPr id="50" name="矩形 49"/>
          <p:cNvSpPr/>
          <p:nvPr/>
        </p:nvSpPr>
        <p:spPr>
          <a:xfrm>
            <a:off x="2987824" y="5517232"/>
            <a:ext cx="1080120" cy="576064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1"/>
          <a:lstStyle/>
          <a:p>
            <a:pPr algn="ctr"/>
            <a:r>
              <a:rPr lang="zh-CN" altLang="en-US" sz="1200" smtClean="0"/>
              <a:t>终端</a:t>
            </a:r>
            <a:endParaRPr lang="zh-CN" altLang="en-US" sz="1200"/>
          </a:p>
        </p:txBody>
      </p:sp>
      <p:sp>
        <p:nvSpPr>
          <p:cNvPr id="51" name="矩形 50"/>
          <p:cNvSpPr/>
          <p:nvPr/>
        </p:nvSpPr>
        <p:spPr>
          <a:xfrm>
            <a:off x="3131840" y="5733256"/>
            <a:ext cx="768085" cy="288032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行为收集</a:t>
            </a:r>
            <a:r>
              <a:rPr lang="en-US" altLang="zh-CN" sz="900" smtClean="0"/>
              <a:t>SDK</a:t>
            </a:r>
            <a:endParaRPr lang="zh-CN" altLang="en-US" sz="900" smtClean="0"/>
          </a:p>
        </p:txBody>
      </p:sp>
      <p:sp>
        <p:nvSpPr>
          <p:cNvPr id="53" name="矩形 52"/>
          <p:cNvSpPr/>
          <p:nvPr/>
        </p:nvSpPr>
        <p:spPr>
          <a:xfrm>
            <a:off x="4788024" y="5733256"/>
            <a:ext cx="792088" cy="288032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服务端日志收集应用</a:t>
            </a:r>
          </a:p>
        </p:txBody>
      </p:sp>
      <p:sp>
        <p:nvSpPr>
          <p:cNvPr id="32" name="矩形 31"/>
          <p:cNvSpPr/>
          <p:nvPr/>
        </p:nvSpPr>
        <p:spPr>
          <a:xfrm>
            <a:off x="6084168" y="5517232"/>
            <a:ext cx="1224136" cy="576064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1"/>
          <a:lstStyle/>
          <a:p>
            <a:pPr algn="ctr"/>
            <a:r>
              <a:rPr lang="zh-CN" altLang="en-US" sz="1200" smtClean="0"/>
              <a:t>网站</a:t>
            </a:r>
            <a:endParaRPr lang="zh-CN" altLang="en-US" sz="1200"/>
          </a:p>
        </p:txBody>
      </p:sp>
      <p:sp>
        <p:nvSpPr>
          <p:cNvPr id="35" name="矩形 34"/>
          <p:cNvSpPr/>
          <p:nvPr/>
        </p:nvSpPr>
        <p:spPr>
          <a:xfrm>
            <a:off x="6300192" y="5733256"/>
            <a:ext cx="768085" cy="288032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网站信息收集脚本</a:t>
            </a:r>
          </a:p>
        </p:txBody>
      </p:sp>
      <p:grpSp>
        <p:nvGrpSpPr>
          <p:cNvPr id="4" name="组合 43"/>
          <p:cNvGrpSpPr/>
          <p:nvPr/>
        </p:nvGrpSpPr>
        <p:grpSpPr>
          <a:xfrm>
            <a:off x="6228184" y="0"/>
            <a:ext cx="1003801" cy="678269"/>
            <a:chOff x="4011609" y="476672"/>
            <a:chExt cx="1265569" cy="997450"/>
          </a:xfrm>
        </p:grpSpPr>
        <p:pic>
          <p:nvPicPr>
            <p:cNvPr id="47" name="Picture 2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476672"/>
              <a:ext cx="635501" cy="705180"/>
            </a:xfrm>
            <a:prstGeom prst="rect">
              <a:avLst/>
            </a:prstGeom>
            <a:noFill/>
          </p:spPr>
        </p:pic>
        <p:sp>
          <p:nvSpPr>
            <p:cNvPr id="49" name="TextBox 41"/>
            <p:cNvSpPr txBox="1"/>
            <p:nvPr/>
          </p:nvSpPr>
          <p:spPr>
            <a:xfrm>
              <a:off x="4011609" y="1112034"/>
              <a:ext cx="1265569" cy="362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/>
                <a:t>生产</a:t>
              </a:r>
              <a:r>
                <a:rPr lang="en-US" altLang="zh-CN" sz="1000" smtClean="0"/>
                <a:t>/</a:t>
              </a:r>
              <a:r>
                <a:rPr lang="zh-CN" altLang="en-US" sz="1000" smtClean="0"/>
                <a:t>运营人员</a:t>
              </a:r>
              <a:endParaRPr lang="zh-CN" altLang="en-US" sz="1000"/>
            </a:p>
          </p:txBody>
        </p:sp>
      </p:grpSp>
      <p:grpSp>
        <p:nvGrpSpPr>
          <p:cNvPr id="5" name="组合 59"/>
          <p:cNvGrpSpPr/>
          <p:nvPr/>
        </p:nvGrpSpPr>
        <p:grpSpPr>
          <a:xfrm>
            <a:off x="5148064" y="0"/>
            <a:ext cx="720081" cy="650885"/>
            <a:chOff x="1979712" y="332656"/>
            <a:chExt cx="720081" cy="650885"/>
          </a:xfrm>
        </p:grpSpPr>
        <p:pic>
          <p:nvPicPr>
            <p:cNvPr id="58" name="Picture 3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979712" y="332656"/>
              <a:ext cx="589196" cy="504655"/>
            </a:xfrm>
            <a:prstGeom prst="rect">
              <a:avLst/>
            </a:prstGeom>
            <a:noFill/>
          </p:spPr>
        </p:pic>
        <p:sp>
          <p:nvSpPr>
            <p:cNvPr id="59" name="TextBox 58"/>
            <p:cNvSpPr txBox="1"/>
            <p:nvPr/>
          </p:nvSpPr>
          <p:spPr>
            <a:xfrm>
              <a:off x="1979712" y="737320"/>
              <a:ext cx="720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smtClean="0"/>
                <a:t>测试人员</a:t>
              </a:r>
              <a:endParaRPr lang="zh-CN" altLang="en-US" sz="1000"/>
            </a:p>
          </p:txBody>
        </p:sp>
      </p:grpSp>
      <p:cxnSp>
        <p:nvCxnSpPr>
          <p:cNvPr id="74" name="直接箭头连接符 73"/>
          <p:cNvCxnSpPr/>
          <p:nvPr/>
        </p:nvCxnSpPr>
        <p:spPr>
          <a:xfrm flipV="1">
            <a:off x="6732240" y="5157192"/>
            <a:ext cx="0" cy="3600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下箭头 76"/>
          <p:cNvSpPr/>
          <p:nvPr/>
        </p:nvSpPr>
        <p:spPr>
          <a:xfrm rot="10800000" flipH="1">
            <a:off x="5076056" y="4581128"/>
            <a:ext cx="144016" cy="858579"/>
          </a:xfrm>
          <a:prstGeom prst="downArrow">
            <a:avLst/>
          </a:prstGeom>
          <a:solidFill>
            <a:srgbClr val="FFFF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cxnSp>
        <p:nvCxnSpPr>
          <p:cNvPr id="236" name="直接箭头连接符 235"/>
          <p:cNvCxnSpPr/>
          <p:nvPr/>
        </p:nvCxnSpPr>
        <p:spPr>
          <a:xfrm flipH="1">
            <a:off x="4139951" y="548680"/>
            <a:ext cx="1" cy="576064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/>
        </p:nvCxnSpPr>
        <p:spPr>
          <a:xfrm flipH="1">
            <a:off x="5436096" y="548680"/>
            <a:ext cx="1" cy="576064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/>
          <p:nvPr/>
        </p:nvCxnSpPr>
        <p:spPr>
          <a:xfrm>
            <a:off x="6660232" y="620688"/>
            <a:ext cx="1" cy="432048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/>
          <p:nvPr/>
        </p:nvCxnSpPr>
        <p:spPr>
          <a:xfrm flipV="1">
            <a:off x="2123728" y="5229200"/>
            <a:ext cx="0" cy="36004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2267744" y="62068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ü"/>
            </a:pPr>
            <a:r>
              <a:rPr lang="zh-CN" altLang="en-US" sz="1000" smtClean="0"/>
              <a:t>系统安装维护</a:t>
            </a:r>
            <a:endParaRPr lang="en-US" altLang="zh-CN" sz="1000" smtClean="0"/>
          </a:p>
          <a:p>
            <a:pPr marL="252000" indent="-252000">
              <a:buFont typeface="Wingdings" pitchFamily="2" charset="2"/>
              <a:buChar char="ü"/>
            </a:pPr>
            <a:r>
              <a:rPr lang="zh-CN" altLang="en-US" sz="1000" smtClean="0"/>
              <a:t>资源管理和分配</a:t>
            </a:r>
            <a:endParaRPr lang="zh-CN" altLang="en-US" sz="1000"/>
          </a:p>
        </p:txBody>
      </p:sp>
      <p:sp>
        <p:nvSpPr>
          <p:cNvPr id="243" name="TextBox 242"/>
          <p:cNvSpPr txBox="1"/>
          <p:nvPr/>
        </p:nvSpPr>
        <p:spPr>
          <a:xfrm>
            <a:off x="5148064" y="692696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ü"/>
            </a:pPr>
            <a:r>
              <a:rPr lang="zh-CN" altLang="en-US" sz="1000" smtClean="0"/>
              <a:t>测试数据业务</a:t>
            </a:r>
            <a:endParaRPr lang="zh-CN" altLang="en-US" sz="1000"/>
          </a:p>
        </p:txBody>
      </p:sp>
      <p:sp>
        <p:nvSpPr>
          <p:cNvPr id="244" name="TextBox 243"/>
          <p:cNvSpPr txBox="1"/>
          <p:nvPr/>
        </p:nvSpPr>
        <p:spPr>
          <a:xfrm>
            <a:off x="1403648" y="5301208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ü"/>
            </a:pPr>
            <a:r>
              <a:rPr lang="zh-CN" altLang="en-US" sz="1000" smtClean="0"/>
              <a:t>下载行为信息采集</a:t>
            </a:r>
            <a:r>
              <a:rPr lang="en-US" altLang="zh-CN" sz="1000" smtClean="0"/>
              <a:t>SDK</a:t>
            </a:r>
            <a:endParaRPr lang="zh-CN" altLang="en-US" sz="1000"/>
          </a:p>
        </p:txBody>
      </p:sp>
      <p:sp>
        <p:nvSpPr>
          <p:cNvPr id="245" name="TextBox 244"/>
          <p:cNvSpPr txBox="1"/>
          <p:nvPr/>
        </p:nvSpPr>
        <p:spPr>
          <a:xfrm>
            <a:off x="6588224" y="62068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ü"/>
            </a:pPr>
            <a:r>
              <a:rPr lang="zh-CN" altLang="en-US" sz="1000" smtClean="0"/>
              <a:t>执行数据业务逻辑</a:t>
            </a:r>
            <a:endParaRPr lang="en-US" altLang="zh-CN" sz="1000" smtClean="0"/>
          </a:p>
          <a:p>
            <a:pPr marL="252000" indent="-252000">
              <a:buFont typeface="Wingdings" pitchFamily="2" charset="2"/>
              <a:buChar char="ü"/>
            </a:pPr>
            <a:r>
              <a:rPr lang="zh-CN" altLang="en-US" sz="1000" smtClean="0"/>
              <a:t>查看结果</a:t>
            </a:r>
            <a:endParaRPr lang="zh-CN" altLang="en-US" sz="1000"/>
          </a:p>
        </p:txBody>
      </p:sp>
      <p:cxnSp>
        <p:nvCxnSpPr>
          <p:cNvPr id="212" name="直接箭头连接符 211"/>
          <p:cNvCxnSpPr/>
          <p:nvPr/>
        </p:nvCxnSpPr>
        <p:spPr>
          <a:xfrm flipV="1">
            <a:off x="3563888" y="5085184"/>
            <a:ext cx="0" cy="42653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>
            <a:off x="7897916" y="4653136"/>
            <a:ext cx="1187624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/>
          <p:nvPr/>
        </p:nvCxnSpPr>
        <p:spPr>
          <a:xfrm>
            <a:off x="7897916" y="5157192"/>
            <a:ext cx="1187624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/>
          <p:nvPr/>
        </p:nvCxnSpPr>
        <p:spPr>
          <a:xfrm>
            <a:off x="7897916" y="4077072"/>
            <a:ext cx="1187624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7884368" y="3284984"/>
            <a:ext cx="1187624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7897916" y="2492896"/>
            <a:ext cx="1187624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/>
          <p:nvPr/>
        </p:nvCxnSpPr>
        <p:spPr>
          <a:xfrm>
            <a:off x="7897916" y="1772816"/>
            <a:ext cx="1187624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/>
        </p:nvCxnSpPr>
        <p:spPr>
          <a:xfrm>
            <a:off x="7897916" y="1196752"/>
            <a:ext cx="1187624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7897916" y="4797152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数据 收集层</a:t>
            </a:r>
            <a:endParaRPr lang="zh-CN" altLang="en-US" sz="1000"/>
          </a:p>
        </p:txBody>
      </p:sp>
      <p:sp>
        <p:nvSpPr>
          <p:cNvPr id="239" name="TextBox 238"/>
          <p:cNvSpPr txBox="1"/>
          <p:nvPr/>
        </p:nvSpPr>
        <p:spPr>
          <a:xfrm>
            <a:off x="7897916" y="4293096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ETL </a:t>
            </a:r>
            <a:r>
              <a:rPr lang="zh-CN" altLang="en-US" sz="1000" smtClean="0"/>
              <a:t>层</a:t>
            </a:r>
            <a:endParaRPr lang="zh-CN" altLang="en-US" sz="1000"/>
          </a:p>
        </p:txBody>
      </p:sp>
      <p:sp>
        <p:nvSpPr>
          <p:cNvPr id="240" name="TextBox 239"/>
          <p:cNvSpPr txBox="1"/>
          <p:nvPr/>
        </p:nvSpPr>
        <p:spPr>
          <a:xfrm>
            <a:off x="7897916" y="357301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数据存储和处理层</a:t>
            </a:r>
            <a:endParaRPr lang="zh-CN" altLang="en-US" sz="1000"/>
          </a:p>
        </p:txBody>
      </p:sp>
      <p:sp>
        <p:nvSpPr>
          <p:cNvPr id="246" name="TextBox 245"/>
          <p:cNvSpPr txBox="1"/>
          <p:nvPr/>
        </p:nvSpPr>
        <p:spPr>
          <a:xfrm>
            <a:off x="7897916" y="2852936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数据业务逻辑层</a:t>
            </a:r>
            <a:endParaRPr lang="zh-CN" altLang="en-US" sz="1000"/>
          </a:p>
        </p:txBody>
      </p:sp>
      <p:sp>
        <p:nvSpPr>
          <p:cNvPr id="247" name="TextBox 246"/>
          <p:cNvSpPr txBox="1"/>
          <p:nvPr/>
        </p:nvSpPr>
        <p:spPr>
          <a:xfrm>
            <a:off x="7897916" y="2060848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ETL </a:t>
            </a:r>
            <a:r>
              <a:rPr lang="zh-CN" altLang="en-US" sz="1000" smtClean="0"/>
              <a:t>层</a:t>
            </a:r>
            <a:endParaRPr lang="zh-CN" altLang="en-US" sz="1000"/>
          </a:p>
        </p:txBody>
      </p:sp>
      <p:sp>
        <p:nvSpPr>
          <p:cNvPr id="248" name="TextBox 247"/>
          <p:cNvSpPr txBox="1"/>
          <p:nvPr/>
        </p:nvSpPr>
        <p:spPr>
          <a:xfrm>
            <a:off x="7897916" y="134076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数据应用层</a:t>
            </a:r>
            <a:endParaRPr lang="zh-CN" altLang="en-US" sz="1000"/>
          </a:p>
        </p:txBody>
      </p:sp>
      <p:cxnSp>
        <p:nvCxnSpPr>
          <p:cNvPr id="256" name="直接箭头连接符 255"/>
          <p:cNvCxnSpPr/>
          <p:nvPr/>
        </p:nvCxnSpPr>
        <p:spPr>
          <a:xfrm>
            <a:off x="3851920" y="6597352"/>
            <a:ext cx="288032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/>
          <p:nvPr/>
        </p:nvCxnSpPr>
        <p:spPr>
          <a:xfrm>
            <a:off x="3851920" y="6669360"/>
            <a:ext cx="288032" cy="0"/>
          </a:xfrm>
          <a:prstGeom prst="straightConnector1">
            <a:avLst/>
          </a:prstGeom>
          <a:ln w="9525">
            <a:solidFill>
              <a:srgbClr val="BF0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组合 260"/>
          <p:cNvGrpSpPr/>
          <p:nvPr/>
        </p:nvGrpSpPr>
        <p:grpSpPr>
          <a:xfrm>
            <a:off x="323528" y="1124744"/>
            <a:ext cx="7560840" cy="4104456"/>
            <a:chOff x="323528" y="1124744"/>
            <a:chExt cx="7560840" cy="4104456"/>
          </a:xfrm>
        </p:grpSpPr>
        <p:sp>
          <p:nvSpPr>
            <p:cNvPr id="208" name="矩形 207"/>
            <p:cNvSpPr/>
            <p:nvPr/>
          </p:nvSpPr>
          <p:spPr>
            <a:xfrm>
              <a:off x="323528" y="1124744"/>
              <a:ext cx="7560840" cy="4104456"/>
            </a:xfrm>
            <a:prstGeom prst="rect">
              <a:avLst/>
            </a:prstGeom>
            <a:solidFill>
              <a:srgbClr val="FFFF00">
                <a:alpha val="16000"/>
              </a:srgb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1"/>
            <a:lstStyle/>
            <a:p>
              <a:pPr algn="ctr"/>
              <a:endParaRPr lang="zh-CN" altLang="en-US" sz="1400" b="1" smtClean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987824" y="4802669"/>
              <a:ext cx="1080120" cy="3600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mtClean="0"/>
                <a:t>SDK</a:t>
              </a:r>
              <a:r>
                <a:rPr lang="zh-CN" altLang="en-US" sz="1000" smtClean="0"/>
                <a:t>信息采集服务器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1835696" y="3501008"/>
              <a:ext cx="3816424" cy="432048"/>
            </a:xfrm>
            <a:prstGeom prst="rect">
              <a:avLst/>
            </a:prstGeom>
            <a:solidFill>
              <a:schemeClr val="accent6">
                <a:lumMod val="75000"/>
                <a:alpha val="79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mtClean="0"/>
                <a:t>H adoop </a:t>
              </a:r>
              <a:r>
                <a:rPr lang="zh-CN" altLang="en-US" sz="1000" smtClean="0"/>
                <a:t>集群 （</a:t>
              </a:r>
              <a:r>
                <a:rPr lang="en-US" altLang="zh-CN" sz="1000" smtClean="0"/>
                <a:t>MapReduce </a:t>
              </a:r>
              <a:r>
                <a:rPr lang="zh-CN" altLang="en-US" sz="1000" smtClean="0"/>
                <a:t>、</a:t>
              </a:r>
              <a:r>
                <a:rPr lang="en-US" altLang="zh-CN" sz="1000" smtClean="0"/>
                <a:t>HDFS</a:t>
              </a:r>
              <a:r>
                <a:rPr lang="zh-CN" altLang="en-US" sz="1000" smtClean="0"/>
                <a:t>）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1835696" y="4797152"/>
              <a:ext cx="936104" cy="3600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smtClean="0"/>
                <a:t>文件服务器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2123728" y="1196752"/>
              <a:ext cx="1152128" cy="360040"/>
            </a:xfrm>
            <a:prstGeom prst="rect">
              <a:avLst/>
            </a:prstGeom>
            <a:solidFill>
              <a:schemeClr val="accent6">
                <a:lumMod val="75000"/>
                <a:alpha val="79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smtClean="0"/>
                <a:t>报表应用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6156176" y="4802669"/>
              <a:ext cx="1080120" cy="3600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mtClean="0"/>
                <a:t>Piwik</a:t>
              </a:r>
              <a:r>
                <a:rPr lang="zh-CN" altLang="en-US" sz="1000" smtClean="0"/>
                <a:t>服务器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5148064" y="1196752"/>
              <a:ext cx="1080120" cy="3600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mtClean="0"/>
                <a:t>OLAP</a:t>
              </a:r>
              <a:r>
                <a:rPr lang="zh-CN" altLang="en-US" sz="1000" smtClean="0"/>
                <a:t>应用</a:t>
              </a:r>
              <a:r>
                <a:rPr lang="en-US" altLang="zh-CN" sz="1000" smtClean="0"/>
                <a:t>(</a:t>
              </a:r>
              <a:r>
                <a:rPr lang="zh-CN" altLang="en-US" sz="1000" smtClean="0"/>
                <a:t>测试</a:t>
              </a:r>
              <a:r>
                <a:rPr lang="en-US" altLang="zh-CN" sz="1000" smtClean="0"/>
                <a:t>)</a:t>
              </a:r>
              <a:endParaRPr lang="zh-CN" altLang="en-US" sz="100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563888" y="1196752"/>
              <a:ext cx="1152128" cy="3600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mtClean="0"/>
                <a:t>OLAP</a:t>
              </a:r>
              <a:r>
                <a:rPr lang="zh-CN" altLang="en-US" sz="1000" smtClean="0"/>
                <a:t>应用</a:t>
              </a:r>
              <a:r>
                <a:rPr lang="en-US" altLang="zh-CN" sz="1000" smtClean="0"/>
                <a:t>(</a:t>
              </a:r>
              <a:r>
                <a:rPr lang="zh-CN" altLang="en-US" sz="1000" smtClean="0"/>
                <a:t>生产</a:t>
              </a:r>
              <a:r>
                <a:rPr lang="en-US" altLang="zh-CN" sz="1000" smtClean="0"/>
                <a:t>)</a:t>
              </a:r>
              <a:endParaRPr lang="zh-CN" altLang="en-US" sz="1000" smtClean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6516216" y="1196752"/>
              <a:ext cx="648072" cy="360040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smtClean="0"/>
                <a:t>其它</a:t>
              </a:r>
              <a:r>
                <a:rPr lang="en-US" altLang="zh-CN" sz="1000" smtClean="0"/>
                <a:t>…</a:t>
              </a:r>
              <a:endParaRPr lang="zh-CN" altLang="en-US" sz="1000" smtClean="0"/>
            </a:p>
          </p:txBody>
        </p:sp>
        <p:sp>
          <p:nvSpPr>
            <p:cNvPr id="78" name="下箭头 77"/>
            <p:cNvSpPr/>
            <p:nvPr/>
          </p:nvSpPr>
          <p:spPr>
            <a:xfrm rot="10800000" flipH="1">
              <a:off x="3491880" y="4581127"/>
              <a:ext cx="144016" cy="216024"/>
            </a:xfrm>
            <a:prstGeom prst="downArrow">
              <a:avLst/>
            </a:prstGeom>
            <a:solidFill>
              <a:srgbClr val="FFFF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 smtClean="0"/>
            </a:p>
          </p:txBody>
        </p:sp>
        <p:sp>
          <p:nvSpPr>
            <p:cNvPr id="80" name="下箭头 79"/>
            <p:cNvSpPr/>
            <p:nvPr/>
          </p:nvSpPr>
          <p:spPr>
            <a:xfrm rot="10800000" flipH="1">
              <a:off x="6588224" y="4581128"/>
              <a:ext cx="144016" cy="216024"/>
            </a:xfrm>
            <a:prstGeom prst="downArrow">
              <a:avLst/>
            </a:prstGeom>
            <a:solidFill>
              <a:srgbClr val="FFFF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 smtClean="0"/>
            </a:p>
          </p:txBody>
        </p:sp>
        <p:sp>
          <p:nvSpPr>
            <p:cNvPr id="87" name="下箭头 86"/>
            <p:cNvSpPr/>
            <p:nvPr/>
          </p:nvSpPr>
          <p:spPr>
            <a:xfrm rot="10800000" flipH="1">
              <a:off x="3203848" y="2276872"/>
              <a:ext cx="144016" cy="1152128"/>
            </a:xfrm>
            <a:prstGeom prst="downArrow">
              <a:avLst/>
            </a:prstGeom>
            <a:solidFill>
              <a:srgbClr val="FFFF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 smtClean="0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5940152" y="3501008"/>
              <a:ext cx="1512168" cy="432048"/>
            </a:xfrm>
            <a:prstGeom prst="rect">
              <a:avLst/>
            </a:prstGeom>
            <a:solidFill>
              <a:schemeClr val="accent6">
                <a:lumMod val="75000"/>
                <a:alpha val="79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mtClean="0"/>
                <a:t>MySql </a:t>
              </a:r>
              <a:r>
                <a:rPr lang="zh-CN" altLang="en-US" sz="1000" smtClean="0"/>
                <a:t>集群</a:t>
              </a:r>
            </a:p>
          </p:txBody>
        </p:sp>
        <p:sp>
          <p:nvSpPr>
            <p:cNvPr id="273" name="矩形 272"/>
            <p:cNvSpPr/>
            <p:nvPr/>
          </p:nvSpPr>
          <p:spPr>
            <a:xfrm>
              <a:off x="3779912" y="2564904"/>
              <a:ext cx="1224136" cy="43204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mtClean="0"/>
                <a:t>Hadoop/Mysql</a:t>
              </a:r>
              <a:r>
                <a:rPr lang="zh-CN" altLang="en-US" sz="1000" smtClean="0"/>
                <a:t>网关（测试）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1907704" y="2564904"/>
              <a:ext cx="1224136" cy="43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mtClean="0"/>
                <a:t>Hadoop/Mysql</a:t>
              </a:r>
              <a:r>
                <a:rPr lang="zh-CN" altLang="en-US" sz="1000" smtClean="0"/>
                <a:t>网关（生产）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5724128" y="2564904"/>
              <a:ext cx="1224136" cy="432048"/>
            </a:xfrm>
            <a:prstGeom prst="rect">
              <a:avLst/>
            </a:prstGeom>
            <a:solidFill>
              <a:srgbClr val="FFC0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mtClean="0"/>
                <a:t>Hadoop/Mysql</a:t>
              </a:r>
              <a:r>
                <a:rPr lang="zh-CN" altLang="en-US" sz="1000" smtClean="0"/>
                <a:t>网关（开发）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1907704" y="1916832"/>
              <a:ext cx="5616624" cy="360040"/>
            </a:xfrm>
            <a:prstGeom prst="rect">
              <a:avLst/>
            </a:prstGeom>
            <a:solidFill>
              <a:schemeClr val="accent6">
                <a:lumMod val="75000"/>
                <a:alpha val="79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smtClean="0"/>
                <a:t>数据通道</a:t>
              </a:r>
              <a:r>
                <a:rPr lang="en-US" altLang="zh-CN" sz="1000" smtClean="0"/>
                <a:t>(</a:t>
              </a:r>
              <a:r>
                <a:rPr lang="zh-CN" altLang="en-US" sz="1000" smtClean="0"/>
                <a:t>数据导出）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467544" y="3789040"/>
              <a:ext cx="720080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TCC</a:t>
              </a:r>
            </a:p>
            <a:p>
              <a:pPr algn="ctr"/>
              <a:r>
                <a:rPr lang="en-US" altLang="zh-CN" sz="1000" smtClean="0"/>
                <a:t>(</a:t>
              </a:r>
              <a:r>
                <a:rPr lang="zh-CN" altLang="en-US" sz="1000" smtClean="0"/>
                <a:t> 生产</a:t>
              </a:r>
              <a:r>
                <a:rPr lang="en-US" altLang="zh-CN" sz="1200" smtClean="0"/>
                <a:t>)</a:t>
              </a:r>
              <a:endParaRPr lang="zh-CN" altLang="en-US" sz="1200" smtClean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1835696" y="4221088"/>
              <a:ext cx="5688632" cy="360040"/>
            </a:xfrm>
            <a:prstGeom prst="rect">
              <a:avLst/>
            </a:prstGeom>
            <a:solidFill>
              <a:schemeClr val="accent6">
                <a:lumMod val="75000"/>
                <a:alpha val="79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smtClean="0"/>
                <a:t>数据通道  </a:t>
              </a:r>
              <a:r>
                <a:rPr lang="en-US" altLang="zh-CN" sz="1000" smtClean="0"/>
                <a:t> (</a:t>
              </a:r>
              <a:r>
                <a:rPr lang="zh-CN" altLang="en-US" sz="1000" smtClean="0"/>
                <a:t>数据导入）</a:t>
              </a: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7524328" y="2204864"/>
              <a:ext cx="216024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7740352" y="2204864"/>
              <a:ext cx="0" cy="2232248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flipH="1">
              <a:off x="7524328" y="4437112"/>
              <a:ext cx="216024" cy="0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452320" y="2708920"/>
              <a:ext cx="2880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smtClean="0"/>
                <a:t>同一逻辑节点</a:t>
              </a:r>
              <a:endParaRPr lang="zh-CN" altLang="en-US" sz="1000"/>
            </a:p>
          </p:txBody>
        </p:sp>
        <p:cxnSp>
          <p:nvCxnSpPr>
            <p:cNvPr id="99" name="直接箭头连接符 98"/>
            <p:cNvCxnSpPr/>
            <p:nvPr/>
          </p:nvCxnSpPr>
          <p:spPr>
            <a:xfrm>
              <a:off x="2339752" y="2996952"/>
              <a:ext cx="0" cy="50405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2843808" y="2996952"/>
              <a:ext cx="0" cy="360040"/>
            </a:xfrm>
            <a:prstGeom prst="line">
              <a:avLst/>
            </a:prstGeom>
            <a:ln w="95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2843808" y="3356992"/>
              <a:ext cx="3312368" cy="0"/>
            </a:xfrm>
            <a:prstGeom prst="line">
              <a:avLst/>
            </a:prstGeom>
            <a:ln w="95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6156176" y="3356992"/>
              <a:ext cx="0" cy="144016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>
              <a:off x="4283968" y="2996952"/>
              <a:ext cx="0" cy="50405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6660232" y="2996952"/>
              <a:ext cx="0" cy="50405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6156176" y="2996952"/>
              <a:ext cx="0" cy="144016"/>
            </a:xfrm>
            <a:prstGeom prst="line">
              <a:avLst/>
            </a:prstGeom>
            <a:ln w="95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4716016" y="3212976"/>
              <a:ext cx="1656184" cy="0"/>
            </a:xfrm>
            <a:prstGeom prst="line">
              <a:avLst/>
            </a:prstGeom>
            <a:ln w="95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372200" y="3212976"/>
              <a:ext cx="0" cy="288032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4716016" y="2996952"/>
              <a:ext cx="0" cy="216024"/>
            </a:xfrm>
            <a:prstGeom prst="line">
              <a:avLst/>
            </a:prstGeom>
            <a:ln w="95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H="1">
              <a:off x="5292080" y="3140968"/>
              <a:ext cx="864096" cy="0"/>
            </a:xfrm>
            <a:prstGeom prst="line">
              <a:avLst/>
            </a:prstGeom>
            <a:ln w="95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5292080" y="3140968"/>
              <a:ext cx="0" cy="36004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1187624" y="2420888"/>
              <a:ext cx="3240360" cy="0"/>
            </a:xfrm>
            <a:prstGeom prst="straightConnector1">
              <a:avLst/>
            </a:prstGeom>
            <a:ln w="95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4427984" y="2420888"/>
              <a:ext cx="0" cy="14401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矩形 140"/>
            <p:cNvSpPr/>
            <p:nvPr/>
          </p:nvSpPr>
          <p:spPr>
            <a:xfrm>
              <a:off x="467544" y="1916832"/>
              <a:ext cx="720080" cy="8640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mtClean="0"/>
                <a:t>TCC</a:t>
              </a:r>
            </a:p>
            <a:p>
              <a:pPr algn="ctr"/>
              <a:r>
                <a:rPr lang="en-US" altLang="zh-CN" sz="1000" smtClean="0"/>
                <a:t>(</a:t>
              </a:r>
              <a:r>
                <a:rPr lang="zh-CN" altLang="en-US" sz="1000" smtClean="0"/>
                <a:t> 测试</a:t>
              </a:r>
              <a:r>
                <a:rPr lang="en-US" altLang="zh-CN" sz="1000" smtClean="0"/>
                <a:t>)</a:t>
              </a:r>
              <a:endParaRPr lang="zh-CN" altLang="en-US" sz="1000" smtClean="0"/>
            </a:p>
          </p:txBody>
        </p:sp>
        <p:cxnSp>
          <p:nvCxnSpPr>
            <p:cNvPr id="143" name="直接箭头连接符 142"/>
            <p:cNvCxnSpPr/>
            <p:nvPr/>
          </p:nvCxnSpPr>
          <p:spPr>
            <a:xfrm>
              <a:off x="1187624" y="2060848"/>
              <a:ext cx="720080" cy="0"/>
            </a:xfrm>
            <a:prstGeom prst="straightConnector1">
              <a:avLst/>
            </a:prstGeom>
            <a:ln w="9525">
              <a:solidFill>
                <a:srgbClr val="BF01A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>
              <a:off x="1187624" y="2636912"/>
              <a:ext cx="50405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691680" y="2636912"/>
              <a:ext cx="0" cy="165618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91680" y="4293096"/>
              <a:ext cx="144016" cy="0"/>
            </a:xfrm>
            <a:prstGeom prst="line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187624" y="4509120"/>
              <a:ext cx="648072" cy="0"/>
            </a:xfrm>
            <a:prstGeom prst="line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187624" y="4221088"/>
              <a:ext cx="360040" cy="0"/>
            </a:xfrm>
            <a:prstGeom prst="line">
              <a:avLst/>
            </a:prstGeom>
            <a:ln w="95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 flipV="1">
              <a:off x="1547664" y="2852936"/>
              <a:ext cx="0" cy="1368152"/>
            </a:xfrm>
            <a:prstGeom prst="straightConnector1">
              <a:avLst/>
            </a:prstGeom>
            <a:ln w="95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1547664" y="2852936"/>
              <a:ext cx="360040" cy="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1187624" y="4005064"/>
              <a:ext cx="216024" cy="0"/>
            </a:xfrm>
            <a:prstGeom prst="line">
              <a:avLst/>
            </a:prstGeom>
            <a:ln w="9525">
              <a:solidFill>
                <a:srgbClr val="BF01A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flipV="1">
              <a:off x="1403648" y="2204864"/>
              <a:ext cx="0" cy="1800200"/>
            </a:xfrm>
            <a:prstGeom prst="line">
              <a:avLst/>
            </a:prstGeom>
            <a:ln w="9525">
              <a:solidFill>
                <a:srgbClr val="BF01A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1403648" y="2204864"/>
              <a:ext cx="504056" cy="0"/>
            </a:xfrm>
            <a:prstGeom prst="line">
              <a:avLst/>
            </a:prstGeom>
            <a:ln w="9525">
              <a:solidFill>
                <a:srgbClr val="BF01A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下箭头 192"/>
            <p:cNvSpPr/>
            <p:nvPr/>
          </p:nvSpPr>
          <p:spPr>
            <a:xfrm rot="10800000" flipH="1">
              <a:off x="7020272" y="2276872"/>
              <a:ext cx="144016" cy="1152128"/>
            </a:xfrm>
            <a:prstGeom prst="downArrow">
              <a:avLst/>
            </a:prstGeom>
            <a:solidFill>
              <a:srgbClr val="FFFF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 smtClean="0"/>
            </a:p>
          </p:txBody>
        </p:sp>
        <p:cxnSp>
          <p:nvCxnSpPr>
            <p:cNvPr id="197" name="直接箭头连接符 196"/>
            <p:cNvCxnSpPr/>
            <p:nvPr/>
          </p:nvCxnSpPr>
          <p:spPr>
            <a:xfrm>
              <a:off x="3635896" y="2276872"/>
              <a:ext cx="0" cy="1224136"/>
            </a:xfrm>
            <a:prstGeom prst="straightConnector1">
              <a:avLst/>
            </a:prstGeom>
            <a:ln w="9525">
              <a:solidFill>
                <a:srgbClr val="BF01A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/>
            <p:nvPr/>
          </p:nvCxnSpPr>
          <p:spPr>
            <a:xfrm>
              <a:off x="7308304" y="2276872"/>
              <a:ext cx="0" cy="1224136"/>
            </a:xfrm>
            <a:prstGeom prst="straightConnector1">
              <a:avLst/>
            </a:prstGeom>
            <a:ln w="9525">
              <a:solidFill>
                <a:srgbClr val="BF01A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下箭头 198"/>
            <p:cNvSpPr/>
            <p:nvPr/>
          </p:nvSpPr>
          <p:spPr>
            <a:xfrm rot="10800000" flipH="1">
              <a:off x="3563888" y="3933056"/>
              <a:ext cx="144016" cy="216024"/>
            </a:xfrm>
            <a:prstGeom prst="downArrow">
              <a:avLst/>
            </a:prstGeom>
            <a:solidFill>
              <a:srgbClr val="FFFF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 smtClean="0"/>
            </a:p>
          </p:txBody>
        </p:sp>
        <p:sp>
          <p:nvSpPr>
            <p:cNvPr id="200" name="下箭头 199"/>
            <p:cNvSpPr/>
            <p:nvPr/>
          </p:nvSpPr>
          <p:spPr>
            <a:xfrm rot="10800000" flipH="1">
              <a:off x="6660232" y="3933056"/>
              <a:ext cx="144016" cy="216024"/>
            </a:xfrm>
            <a:prstGeom prst="downArrow">
              <a:avLst/>
            </a:prstGeom>
            <a:solidFill>
              <a:srgbClr val="FFFF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 smtClean="0"/>
            </a:p>
          </p:txBody>
        </p:sp>
        <p:cxnSp>
          <p:nvCxnSpPr>
            <p:cNvPr id="202" name="直接箭头连接符 201"/>
            <p:cNvCxnSpPr/>
            <p:nvPr/>
          </p:nvCxnSpPr>
          <p:spPr>
            <a:xfrm flipV="1">
              <a:off x="2987824" y="3933056"/>
              <a:ext cx="0" cy="288032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/>
            <p:cNvCxnSpPr/>
            <p:nvPr/>
          </p:nvCxnSpPr>
          <p:spPr>
            <a:xfrm flipV="1">
              <a:off x="7020272" y="3933056"/>
              <a:ext cx="0" cy="288032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下箭头 203"/>
            <p:cNvSpPr/>
            <p:nvPr/>
          </p:nvSpPr>
          <p:spPr>
            <a:xfrm rot="10800000" flipH="1">
              <a:off x="2555776" y="1556792"/>
              <a:ext cx="144016" cy="288032"/>
            </a:xfrm>
            <a:prstGeom prst="downArrow">
              <a:avLst/>
            </a:prstGeom>
            <a:solidFill>
              <a:srgbClr val="FFFF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 smtClean="0"/>
            </a:p>
          </p:txBody>
        </p:sp>
        <p:sp>
          <p:nvSpPr>
            <p:cNvPr id="205" name="下箭头 204"/>
            <p:cNvSpPr/>
            <p:nvPr/>
          </p:nvSpPr>
          <p:spPr>
            <a:xfrm rot="10800000" flipH="1">
              <a:off x="3995936" y="1556792"/>
              <a:ext cx="144016" cy="288032"/>
            </a:xfrm>
            <a:prstGeom prst="downArrow">
              <a:avLst/>
            </a:prstGeom>
            <a:solidFill>
              <a:srgbClr val="FFFF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 smtClean="0"/>
            </a:p>
          </p:txBody>
        </p:sp>
        <p:sp>
          <p:nvSpPr>
            <p:cNvPr id="206" name="下箭头 205"/>
            <p:cNvSpPr/>
            <p:nvPr/>
          </p:nvSpPr>
          <p:spPr>
            <a:xfrm rot="10800000" flipH="1">
              <a:off x="5580112" y="1556792"/>
              <a:ext cx="144016" cy="288032"/>
            </a:xfrm>
            <a:prstGeom prst="downArrow">
              <a:avLst/>
            </a:prstGeom>
            <a:solidFill>
              <a:srgbClr val="FFFF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 smtClean="0"/>
            </a:p>
          </p:txBody>
        </p:sp>
        <p:sp>
          <p:nvSpPr>
            <p:cNvPr id="207" name="下箭头 206"/>
            <p:cNvSpPr/>
            <p:nvPr/>
          </p:nvSpPr>
          <p:spPr>
            <a:xfrm rot="10800000" flipH="1">
              <a:off x="6732240" y="1556792"/>
              <a:ext cx="144016" cy="288032"/>
            </a:xfrm>
            <a:prstGeom prst="downArrow">
              <a:avLst/>
            </a:prstGeom>
            <a:solidFill>
              <a:srgbClr val="FFFF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 smtClean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95536" y="1196752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/>
                <a:t>BI</a:t>
              </a:r>
              <a:r>
                <a:rPr lang="zh-CN" altLang="en-US" b="1" smtClean="0"/>
                <a:t>系统</a:t>
              </a:r>
              <a:endParaRPr lang="zh-CN" altLang="en-US" b="1"/>
            </a:p>
          </p:txBody>
        </p:sp>
      </p:grpSp>
      <p:grpSp>
        <p:nvGrpSpPr>
          <p:cNvPr id="262" name="组合 27"/>
          <p:cNvGrpSpPr/>
          <p:nvPr/>
        </p:nvGrpSpPr>
        <p:grpSpPr>
          <a:xfrm>
            <a:off x="2267744" y="0"/>
            <a:ext cx="720081" cy="678269"/>
            <a:chOff x="8218283" y="2935138"/>
            <a:chExt cx="731777" cy="774243"/>
          </a:xfrm>
        </p:grpSpPr>
        <p:pic>
          <p:nvPicPr>
            <p:cNvPr id="263" name="Picture 3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291466" y="2935138"/>
              <a:ext cx="626076" cy="576063"/>
            </a:xfrm>
            <a:prstGeom prst="rect">
              <a:avLst/>
            </a:prstGeom>
            <a:noFill/>
          </p:spPr>
        </p:pic>
        <p:sp>
          <p:nvSpPr>
            <p:cNvPr id="264" name="TextBox 263"/>
            <p:cNvSpPr txBox="1"/>
            <p:nvPr/>
          </p:nvSpPr>
          <p:spPr>
            <a:xfrm>
              <a:off x="8218283" y="3428320"/>
              <a:ext cx="731777" cy="28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smtClean="0"/>
                <a:t>BI</a:t>
              </a:r>
              <a:r>
                <a:rPr lang="zh-CN" altLang="en-US" sz="1000" smtClean="0"/>
                <a:t>管理员</a:t>
              </a:r>
              <a:endParaRPr lang="zh-CN" altLang="en-US" sz="1000"/>
            </a:p>
          </p:txBody>
        </p:sp>
      </p:grpSp>
      <p:cxnSp>
        <p:nvCxnSpPr>
          <p:cNvPr id="265" name="直接箭头连接符 264"/>
          <p:cNvCxnSpPr/>
          <p:nvPr/>
        </p:nvCxnSpPr>
        <p:spPr>
          <a:xfrm flipH="1">
            <a:off x="2555776" y="548680"/>
            <a:ext cx="1" cy="576064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3779912" y="692696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ü"/>
            </a:pPr>
            <a:r>
              <a:rPr lang="zh-CN" altLang="en-US" sz="1000" smtClean="0"/>
              <a:t>开发数据业务</a:t>
            </a:r>
            <a:endParaRPr lang="zh-CN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249"/>
          <p:cNvSpPr txBox="1"/>
          <p:nvPr/>
        </p:nvSpPr>
        <p:spPr>
          <a:xfrm>
            <a:off x="0" y="0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系统软件部署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86557" y="5406602"/>
            <a:ext cx="1288734" cy="4706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altLang="zh-CN" sz="1000" smtClean="0"/>
              <a:t>SDK</a:t>
            </a:r>
            <a:r>
              <a:rPr lang="zh-CN" altLang="en-US" sz="1000" smtClean="0"/>
              <a:t>信息采集服务器</a:t>
            </a:r>
          </a:p>
        </p:txBody>
      </p:sp>
      <p:sp>
        <p:nvSpPr>
          <p:cNvPr id="64" name="矩形 63"/>
          <p:cNvSpPr/>
          <p:nvPr/>
        </p:nvSpPr>
        <p:spPr>
          <a:xfrm>
            <a:off x="1811907" y="3704980"/>
            <a:ext cx="4553525" cy="564804"/>
          </a:xfrm>
          <a:prstGeom prst="rect">
            <a:avLst/>
          </a:prstGeom>
          <a:solidFill>
            <a:schemeClr val="accent6">
              <a:lumMod val="75000"/>
              <a:alpha val="79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altLang="zh-CN" sz="1000" smtClean="0"/>
              <a:t>H adoop </a:t>
            </a:r>
            <a:r>
              <a:rPr lang="zh-CN" altLang="en-US" sz="1000" smtClean="0"/>
              <a:t>集群 （</a:t>
            </a:r>
            <a:r>
              <a:rPr lang="en-US" altLang="zh-CN" sz="1000" smtClean="0"/>
              <a:t>MapReduce </a:t>
            </a:r>
            <a:r>
              <a:rPr lang="zh-CN" altLang="en-US" sz="1000" smtClean="0"/>
              <a:t>、</a:t>
            </a:r>
            <a:r>
              <a:rPr lang="en-US" altLang="zh-CN" sz="1000" smtClean="0"/>
              <a:t>HDFS</a:t>
            </a:r>
            <a:r>
              <a:rPr lang="zh-CN" altLang="en-US" sz="1000" smtClean="0"/>
              <a:t>）</a:t>
            </a:r>
          </a:p>
        </p:txBody>
      </p:sp>
      <p:sp>
        <p:nvSpPr>
          <p:cNvPr id="73" name="矩形 72"/>
          <p:cNvSpPr/>
          <p:nvPr/>
        </p:nvSpPr>
        <p:spPr>
          <a:xfrm>
            <a:off x="1811907" y="5399390"/>
            <a:ext cx="1116902" cy="4706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zh-CN" altLang="en-US" sz="1000" smtClean="0"/>
              <a:t>文件服务器</a:t>
            </a:r>
          </a:p>
        </p:txBody>
      </p:sp>
      <p:sp>
        <p:nvSpPr>
          <p:cNvPr id="79" name="矩形 78"/>
          <p:cNvSpPr/>
          <p:nvPr/>
        </p:nvSpPr>
        <p:spPr>
          <a:xfrm>
            <a:off x="1998982" y="692696"/>
            <a:ext cx="1609531" cy="524283"/>
          </a:xfrm>
          <a:prstGeom prst="rect">
            <a:avLst/>
          </a:prstGeom>
          <a:solidFill>
            <a:schemeClr val="accent6">
              <a:lumMod val="75000"/>
              <a:alpha val="79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zh-CN" altLang="en-US" sz="1000" smtClean="0"/>
              <a:t>报表应用</a:t>
            </a:r>
          </a:p>
        </p:txBody>
      </p:sp>
      <p:sp>
        <p:nvSpPr>
          <p:cNvPr id="30" name="矩形 29"/>
          <p:cNvSpPr/>
          <p:nvPr/>
        </p:nvSpPr>
        <p:spPr>
          <a:xfrm>
            <a:off x="6966842" y="5406602"/>
            <a:ext cx="1288734" cy="4706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altLang="zh-CN" sz="1000" smtClean="0"/>
              <a:t>Piwik</a:t>
            </a:r>
            <a:r>
              <a:rPr lang="zh-CN" altLang="en-US" sz="1000" smtClean="0"/>
              <a:t>服务器</a:t>
            </a:r>
          </a:p>
        </p:txBody>
      </p:sp>
      <p:sp>
        <p:nvSpPr>
          <p:cNvPr id="37" name="矩形 36"/>
          <p:cNvSpPr/>
          <p:nvPr/>
        </p:nvSpPr>
        <p:spPr>
          <a:xfrm>
            <a:off x="5764024" y="692696"/>
            <a:ext cx="1288734" cy="524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altLang="zh-CN" sz="1000" smtClean="0"/>
              <a:t>OLAP</a:t>
            </a:r>
            <a:r>
              <a:rPr lang="zh-CN" altLang="en-US" sz="1000" smtClean="0"/>
              <a:t>应用</a:t>
            </a:r>
            <a:r>
              <a:rPr lang="en-US" altLang="zh-CN" sz="1000" smtClean="0"/>
              <a:t>(</a:t>
            </a:r>
            <a:r>
              <a:rPr lang="zh-CN" altLang="en-US" sz="1000" smtClean="0"/>
              <a:t>测试</a:t>
            </a:r>
            <a:r>
              <a:rPr lang="en-US" altLang="zh-CN" sz="1000" smtClean="0"/>
              <a:t>)</a:t>
            </a:r>
            <a:endParaRPr lang="zh-CN" altLang="en-US" sz="1000" smtClean="0"/>
          </a:p>
        </p:txBody>
      </p:sp>
      <p:sp>
        <p:nvSpPr>
          <p:cNvPr id="38" name="矩形 37"/>
          <p:cNvSpPr/>
          <p:nvPr/>
        </p:nvSpPr>
        <p:spPr>
          <a:xfrm>
            <a:off x="3873881" y="692696"/>
            <a:ext cx="1374649" cy="5242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altLang="zh-CN" sz="1000" smtClean="0"/>
              <a:t>OLAP</a:t>
            </a:r>
            <a:r>
              <a:rPr lang="zh-CN" altLang="en-US" sz="1000" smtClean="0"/>
              <a:t>应用</a:t>
            </a:r>
            <a:r>
              <a:rPr lang="en-US" altLang="zh-CN" sz="1000" smtClean="0"/>
              <a:t>(</a:t>
            </a:r>
            <a:r>
              <a:rPr lang="zh-CN" altLang="en-US" sz="1000" smtClean="0"/>
              <a:t>生产</a:t>
            </a:r>
            <a:r>
              <a:rPr lang="en-US" altLang="zh-CN" sz="1000" smtClean="0"/>
              <a:t>)</a:t>
            </a:r>
            <a:endParaRPr lang="zh-CN" altLang="en-US" sz="1000" smtClean="0"/>
          </a:p>
        </p:txBody>
      </p:sp>
      <p:sp>
        <p:nvSpPr>
          <p:cNvPr id="39" name="矩形 38"/>
          <p:cNvSpPr/>
          <p:nvPr/>
        </p:nvSpPr>
        <p:spPr>
          <a:xfrm>
            <a:off x="7396419" y="692696"/>
            <a:ext cx="773240" cy="470670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zh-CN" altLang="en-US" sz="1000" smtClean="0"/>
              <a:t>其它</a:t>
            </a:r>
            <a:r>
              <a:rPr lang="en-US" altLang="zh-CN" sz="1000" smtClean="0"/>
              <a:t>…</a:t>
            </a:r>
            <a:endParaRPr lang="zh-CN" altLang="en-US" sz="1000" smtClean="0"/>
          </a:p>
        </p:txBody>
      </p:sp>
      <p:sp>
        <p:nvSpPr>
          <p:cNvPr id="78" name="下箭头 77"/>
          <p:cNvSpPr/>
          <p:nvPr/>
        </p:nvSpPr>
        <p:spPr>
          <a:xfrm rot="10800000" flipH="1">
            <a:off x="3787966" y="5116988"/>
            <a:ext cx="171831" cy="282402"/>
          </a:xfrm>
          <a:prstGeom prst="downArrow">
            <a:avLst/>
          </a:prstGeom>
          <a:solidFill>
            <a:srgbClr val="FFFF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zh-CN" altLang="en-US" sz="1200" smtClean="0"/>
          </a:p>
        </p:txBody>
      </p:sp>
      <p:sp>
        <p:nvSpPr>
          <p:cNvPr id="80" name="下箭头 79"/>
          <p:cNvSpPr/>
          <p:nvPr/>
        </p:nvSpPr>
        <p:spPr>
          <a:xfrm rot="10800000" flipH="1">
            <a:off x="7482335" y="5116988"/>
            <a:ext cx="171831" cy="282402"/>
          </a:xfrm>
          <a:prstGeom prst="downArrow">
            <a:avLst/>
          </a:prstGeom>
          <a:solidFill>
            <a:srgbClr val="FFFF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zh-CN" altLang="en-US" sz="1200" smtClean="0"/>
          </a:p>
        </p:txBody>
      </p:sp>
      <p:sp>
        <p:nvSpPr>
          <p:cNvPr id="87" name="下箭头 86"/>
          <p:cNvSpPr/>
          <p:nvPr/>
        </p:nvSpPr>
        <p:spPr>
          <a:xfrm rot="10800000" flipH="1">
            <a:off x="3538533" y="2149038"/>
            <a:ext cx="171831" cy="1506142"/>
          </a:xfrm>
          <a:prstGeom prst="downArrow">
            <a:avLst/>
          </a:prstGeom>
          <a:solidFill>
            <a:srgbClr val="FFFF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zh-CN" altLang="en-US" sz="1200" smtClean="0"/>
          </a:p>
        </p:txBody>
      </p:sp>
      <p:sp>
        <p:nvSpPr>
          <p:cNvPr id="268" name="矩形 267"/>
          <p:cNvSpPr/>
          <p:nvPr/>
        </p:nvSpPr>
        <p:spPr>
          <a:xfrm>
            <a:off x="6709094" y="3704980"/>
            <a:ext cx="1804227" cy="564804"/>
          </a:xfrm>
          <a:prstGeom prst="rect">
            <a:avLst/>
          </a:prstGeom>
          <a:solidFill>
            <a:schemeClr val="accent6">
              <a:lumMod val="75000"/>
              <a:alpha val="79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altLang="zh-CN" sz="1000" smtClean="0"/>
              <a:t>MySql </a:t>
            </a:r>
            <a:r>
              <a:rPr lang="zh-CN" altLang="en-US" sz="1000" smtClean="0"/>
              <a:t>集群</a:t>
            </a:r>
          </a:p>
        </p:txBody>
      </p:sp>
      <p:sp>
        <p:nvSpPr>
          <p:cNvPr id="273" name="矩形 272"/>
          <p:cNvSpPr/>
          <p:nvPr/>
        </p:nvSpPr>
        <p:spPr>
          <a:xfrm>
            <a:off x="4098370" y="2481240"/>
            <a:ext cx="1749490" cy="5648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altLang="zh-CN" sz="1000" smtClean="0"/>
              <a:t>Hadoop/Mysql</a:t>
            </a:r>
            <a:r>
              <a:rPr lang="zh-CN" altLang="en-US" sz="1000" smtClean="0"/>
              <a:t>网关（测试）</a:t>
            </a:r>
          </a:p>
        </p:txBody>
      </p:sp>
      <p:sp>
        <p:nvSpPr>
          <p:cNvPr id="69" name="矩形 68"/>
          <p:cNvSpPr/>
          <p:nvPr/>
        </p:nvSpPr>
        <p:spPr>
          <a:xfrm>
            <a:off x="1859023" y="2481240"/>
            <a:ext cx="1609530" cy="564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altLang="zh-CN" sz="1000" smtClean="0"/>
              <a:t>Hadoop/Mysql</a:t>
            </a:r>
            <a:r>
              <a:rPr lang="zh-CN" altLang="en-US" sz="1000" smtClean="0"/>
              <a:t>网关（生产）</a:t>
            </a:r>
          </a:p>
        </p:txBody>
      </p:sp>
      <p:sp>
        <p:nvSpPr>
          <p:cNvPr id="70" name="矩形 69"/>
          <p:cNvSpPr/>
          <p:nvPr/>
        </p:nvSpPr>
        <p:spPr>
          <a:xfrm>
            <a:off x="6337718" y="2481240"/>
            <a:ext cx="1574195" cy="564804"/>
          </a:xfrm>
          <a:prstGeom prst="rect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altLang="zh-CN" sz="1000" smtClean="0"/>
              <a:t>Hadoop/Mysql</a:t>
            </a:r>
            <a:r>
              <a:rPr lang="zh-CN" altLang="en-US" sz="1000" smtClean="0"/>
              <a:t>网关（开发）</a:t>
            </a:r>
          </a:p>
        </p:txBody>
      </p:sp>
      <p:sp>
        <p:nvSpPr>
          <p:cNvPr id="71" name="矩形 70"/>
          <p:cNvSpPr/>
          <p:nvPr/>
        </p:nvSpPr>
        <p:spPr>
          <a:xfrm>
            <a:off x="1897823" y="1634035"/>
            <a:ext cx="6701414" cy="470670"/>
          </a:xfrm>
          <a:prstGeom prst="rect">
            <a:avLst/>
          </a:prstGeom>
          <a:solidFill>
            <a:schemeClr val="accent6">
              <a:lumMod val="75000"/>
              <a:alpha val="79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zh-CN" altLang="en-US" sz="1000" smtClean="0"/>
              <a:t>数据通道  </a:t>
            </a:r>
            <a:r>
              <a:rPr lang="en-US" altLang="zh-CN" sz="1000" smtClean="0"/>
              <a:t> (</a:t>
            </a:r>
            <a:r>
              <a:rPr lang="zh-CN" altLang="en-US" sz="1000" smtClean="0"/>
              <a:t>数据导出）</a:t>
            </a:r>
          </a:p>
        </p:txBody>
      </p:sp>
      <p:sp>
        <p:nvSpPr>
          <p:cNvPr id="75" name="矩形 74"/>
          <p:cNvSpPr/>
          <p:nvPr/>
        </p:nvSpPr>
        <p:spPr>
          <a:xfrm>
            <a:off x="179512" y="4081516"/>
            <a:ext cx="859156" cy="11296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altLang="zh-CN" sz="1200" smtClean="0"/>
              <a:t>TCC</a:t>
            </a:r>
          </a:p>
          <a:p>
            <a:pPr algn="ctr"/>
            <a:r>
              <a:rPr lang="en-US" altLang="zh-CN" sz="1000" smtClean="0"/>
              <a:t>(</a:t>
            </a:r>
            <a:r>
              <a:rPr lang="zh-CN" altLang="en-US" sz="1000" smtClean="0"/>
              <a:t> 生产</a:t>
            </a:r>
            <a:r>
              <a:rPr lang="en-US" altLang="zh-CN" sz="1200" smtClean="0"/>
              <a:t>)</a:t>
            </a:r>
            <a:endParaRPr lang="zh-CN" altLang="en-US" sz="1200" smtClean="0"/>
          </a:p>
        </p:txBody>
      </p:sp>
      <p:sp>
        <p:nvSpPr>
          <p:cNvPr id="81" name="矩形 80"/>
          <p:cNvSpPr/>
          <p:nvPr/>
        </p:nvSpPr>
        <p:spPr>
          <a:xfrm>
            <a:off x="1811907" y="4646320"/>
            <a:ext cx="6787330" cy="470670"/>
          </a:xfrm>
          <a:prstGeom prst="rect">
            <a:avLst/>
          </a:prstGeom>
          <a:solidFill>
            <a:schemeClr val="accent6">
              <a:lumMod val="75000"/>
              <a:alpha val="79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zh-CN" altLang="en-US" sz="1000" smtClean="0"/>
              <a:t>数据通道  </a:t>
            </a:r>
            <a:r>
              <a:rPr lang="en-US" altLang="zh-CN" sz="1000" smtClean="0"/>
              <a:t> (</a:t>
            </a:r>
            <a:r>
              <a:rPr lang="zh-CN" altLang="en-US" sz="1000" smtClean="0"/>
              <a:t>数据导入）</a:t>
            </a:r>
          </a:p>
        </p:txBody>
      </p:sp>
      <p:cxnSp>
        <p:nvCxnSpPr>
          <p:cNvPr id="88" name="直接连接符 87"/>
          <p:cNvCxnSpPr/>
          <p:nvPr/>
        </p:nvCxnSpPr>
        <p:spPr>
          <a:xfrm>
            <a:off x="8599237" y="2010570"/>
            <a:ext cx="257747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8856984" y="2010570"/>
            <a:ext cx="0" cy="291815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H="1">
            <a:off x="8599237" y="4928721"/>
            <a:ext cx="257747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604448" y="2780928"/>
            <a:ext cx="343662" cy="10156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zh-CN" altLang="en-US" sz="1000" smtClean="0"/>
              <a:t>同一逻辑节点</a:t>
            </a:r>
            <a:endParaRPr lang="zh-CN" altLang="en-US" sz="1000"/>
          </a:p>
        </p:txBody>
      </p:sp>
      <p:cxnSp>
        <p:nvCxnSpPr>
          <p:cNvPr id="99" name="直接箭头连接符 98"/>
          <p:cNvCxnSpPr/>
          <p:nvPr/>
        </p:nvCxnSpPr>
        <p:spPr>
          <a:xfrm>
            <a:off x="2413316" y="3046044"/>
            <a:ext cx="0" cy="658938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3014725" y="3046044"/>
            <a:ext cx="0" cy="470670"/>
          </a:xfrm>
          <a:prstGeom prst="line">
            <a:avLst/>
          </a:prstGeom>
          <a:ln w="95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3014725" y="3516712"/>
            <a:ext cx="3952116" cy="0"/>
          </a:xfrm>
          <a:prstGeom prst="line">
            <a:avLst/>
          </a:prstGeom>
          <a:ln w="95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6966842" y="3516712"/>
            <a:ext cx="0" cy="188268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4733037" y="3046044"/>
            <a:ext cx="0" cy="658938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7568250" y="3046044"/>
            <a:ext cx="0" cy="658938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6966842" y="3046044"/>
            <a:ext cx="0" cy="188268"/>
          </a:xfrm>
          <a:prstGeom prst="line">
            <a:avLst/>
          </a:prstGeom>
          <a:ln w="95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5248530" y="3328444"/>
            <a:ext cx="1976058" cy="0"/>
          </a:xfrm>
          <a:prstGeom prst="line">
            <a:avLst/>
          </a:prstGeom>
          <a:ln w="95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7224589" y="3328444"/>
            <a:ext cx="0" cy="376536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5248530" y="3046044"/>
            <a:ext cx="0" cy="282402"/>
          </a:xfrm>
          <a:prstGeom prst="line">
            <a:avLst/>
          </a:prstGeom>
          <a:ln w="95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flipH="1">
            <a:off x="5935855" y="3234311"/>
            <a:ext cx="1030986" cy="0"/>
          </a:xfrm>
          <a:prstGeom prst="line">
            <a:avLst/>
          </a:prstGeom>
          <a:ln w="95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5935855" y="3234311"/>
            <a:ext cx="0" cy="470670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1038668" y="2292972"/>
            <a:ext cx="3866201" cy="0"/>
          </a:xfrm>
          <a:prstGeom prst="straightConnector1">
            <a:avLst/>
          </a:prstGeom>
          <a:ln w="95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4904868" y="2292972"/>
            <a:ext cx="0" cy="188268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179512" y="1634035"/>
            <a:ext cx="859156" cy="11296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altLang="zh-CN" sz="1000" smtClean="0"/>
              <a:t>TCC</a:t>
            </a:r>
          </a:p>
          <a:p>
            <a:pPr algn="ctr"/>
            <a:r>
              <a:rPr lang="en-US" altLang="zh-CN" sz="1000" smtClean="0"/>
              <a:t>(</a:t>
            </a:r>
            <a:r>
              <a:rPr lang="zh-CN" altLang="en-US" sz="1000" smtClean="0"/>
              <a:t> 测试</a:t>
            </a:r>
            <a:r>
              <a:rPr lang="en-US" altLang="zh-CN" sz="1000" smtClean="0"/>
              <a:t>)</a:t>
            </a:r>
            <a:endParaRPr lang="zh-CN" altLang="en-US" sz="1000" smtClean="0"/>
          </a:p>
        </p:txBody>
      </p:sp>
      <p:cxnSp>
        <p:nvCxnSpPr>
          <p:cNvPr id="143" name="直接箭头连接符 142"/>
          <p:cNvCxnSpPr/>
          <p:nvPr/>
        </p:nvCxnSpPr>
        <p:spPr>
          <a:xfrm>
            <a:off x="1038668" y="1822302"/>
            <a:ext cx="859156" cy="0"/>
          </a:xfrm>
          <a:prstGeom prst="straightConnector1">
            <a:avLst/>
          </a:prstGeom>
          <a:ln w="9525">
            <a:solidFill>
              <a:srgbClr val="BF0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1038668" y="2575374"/>
            <a:ext cx="601409" cy="0"/>
          </a:xfrm>
          <a:prstGeom prst="straightConnector1">
            <a:avLst/>
          </a:prstGeom>
          <a:ln w="95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>
            <a:off x="1640077" y="2575374"/>
            <a:ext cx="0" cy="2165080"/>
          </a:xfrm>
          <a:prstGeom prst="straightConnector1">
            <a:avLst/>
          </a:prstGeom>
          <a:ln w="95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1640077" y="4740453"/>
            <a:ext cx="171831" cy="0"/>
          </a:xfrm>
          <a:prstGeom prst="line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1038668" y="5022854"/>
            <a:ext cx="773240" cy="0"/>
          </a:xfrm>
          <a:prstGeom prst="line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1038668" y="4646320"/>
            <a:ext cx="429578" cy="0"/>
          </a:xfrm>
          <a:prstGeom prst="line">
            <a:avLst/>
          </a:prstGeom>
          <a:ln w="95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/>
          <p:nvPr/>
        </p:nvCxnSpPr>
        <p:spPr>
          <a:xfrm flipV="1">
            <a:off x="1468246" y="2857776"/>
            <a:ext cx="0" cy="1788544"/>
          </a:xfrm>
          <a:prstGeom prst="straightConnector1">
            <a:avLst/>
          </a:prstGeom>
          <a:ln w="95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flipV="1">
            <a:off x="1468246" y="2848082"/>
            <a:ext cx="390777" cy="9694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1038668" y="4363918"/>
            <a:ext cx="257747" cy="0"/>
          </a:xfrm>
          <a:prstGeom prst="line">
            <a:avLst/>
          </a:prstGeom>
          <a:ln w="9525">
            <a:solidFill>
              <a:srgbClr val="BF01A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flipV="1">
            <a:off x="1296414" y="2010570"/>
            <a:ext cx="0" cy="2353348"/>
          </a:xfrm>
          <a:prstGeom prst="line">
            <a:avLst/>
          </a:prstGeom>
          <a:ln w="9525">
            <a:solidFill>
              <a:srgbClr val="BF01A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1296414" y="2010570"/>
            <a:ext cx="601409" cy="0"/>
          </a:xfrm>
          <a:prstGeom prst="line">
            <a:avLst/>
          </a:prstGeom>
          <a:ln w="9525">
            <a:solidFill>
              <a:srgbClr val="BF0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下箭头 192"/>
          <p:cNvSpPr/>
          <p:nvPr/>
        </p:nvSpPr>
        <p:spPr>
          <a:xfrm rot="10800000" flipH="1">
            <a:off x="7997828" y="2104704"/>
            <a:ext cx="171831" cy="1506142"/>
          </a:xfrm>
          <a:prstGeom prst="downArrow">
            <a:avLst/>
          </a:prstGeom>
          <a:solidFill>
            <a:srgbClr val="FFFF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zh-CN" altLang="en-US" sz="1200" smtClean="0"/>
          </a:p>
        </p:txBody>
      </p:sp>
      <p:cxnSp>
        <p:nvCxnSpPr>
          <p:cNvPr id="197" name="直接箭头连接符 196"/>
          <p:cNvCxnSpPr/>
          <p:nvPr/>
        </p:nvCxnSpPr>
        <p:spPr>
          <a:xfrm>
            <a:off x="3959797" y="2104704"/>
            <a:ext cx="0" cy="1600276"/>
          </a:xfrm>
          <a:prstGeom prst="straightConnector1">
            <a:avLst/>
          </a:prstGeom>
          <a:ln w="9525">
            <a:solidFill>
              <a:srgbClr val="BF0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>
            <a:off x="8341491" y="2104704"/>
            <a:ext cx="0" cy="1600276"/>
          </a:xfrm>
          <a:prstGeom prst="straightConnector1">
            <a:avLst/>
          </a:prstGeom>
          <a:ln w="9525">
            <a:solidFill>
              <a:srgbClr val="BF0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下箭头 198"/>
          <p:cNvSpPr/>
          <p:nvPr/>
        </p:nvSpPr>
        <p:spPr>
          <a:xfrm rot="10800000" flipH="1">
            <a:off x="3873881" y="4269784"/>
            <a:ext cx="171831" cy="282402"/>
          </a:xfrm>
          <a:prstGeom prst="downArrow">
            <a:avLst/>
          </a:prstGeom>
          <a:solidFill>
            <a:srgbClr val="FFFF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zh-CN" altLang="en-US" sz="1200" smtClean="0"/>
          </a:p>
        </p:txBody>
      </p:sp>
      <p:sp>
        <p:nvSpPr>
          <p:cNvPr id="200" name="下箭头 199"/>
          <p:cNvSpPr/>
          <p:nvPr/>
        </p:nvSpPr>
        <p:spPr>
          <a:xfrm rot="10800000" flipH="1">
            <a:off x="7568250" y="4269784"/>
            <a:ext cx="171831" cy="282402"/>
          </a:xfrm>
          <a:prstGeom prst="downArrow">
            <a:avLst/>
          </a:prstGeom>
          <a:solidFill>
            <a:srgbClr val="FFFF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zh-CN" altLang="en-US" sz="1200" smtClean="0"/>
          </a:p>
        </p:txBody>
      </p:sp>
      <p:cxnSp>
        <p:nvCxnSpPr>
          <p:cNvPr id="202" name="直接箭头连接符 201"/>
          <p:cNvCxnSpPr/>
          <p:nvPr/>
        </p:nvCxnSpPr>
        <p:spPr>
          <a:xfrm flipV="1">
            <a:off x="3186557" y="4269784"/>
            <a:ext cx="0" cy="376536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V="1">
            <a:off x="7997828" y="4269784"/>
            <a:ext cx="0" cy="376536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下箭头 203"/>
          <p:cNvSpPr/>
          <p:nvPr/>
        </p:nvSpPr>
        <p:spPr>
          <a:xfrm rot="10800000" flipH="1">
            <a:off x="2698778" y="1216979"/>
            <a:ext cx="171831" cy="376536"/>
          </a:xfrm>
          <a:prstGeom prst="downArrow">
            <a:avLst/>
          </a:prstGeom>
          <a:solidFill>
            <a:srgbClr val="FFFF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zh-CN" altLang="en-US" sz="1200" smtClean="0"/>
          </a:p>
        </p:txBody>
      </p:sp>
      <p:sp>
        <p:nvSpPr>
          <p:cNvPr id="205" name="下箭头 204"/>
          <p:cNvSpPr/>
          <p:nvPr/>
        </p:nvSpPr>
        <p:spPr>
          <a:xfrm rot="10800000" flipH="1">
            <a:off x="4378289" y="1216979"/>
            <a:ext cx="171831" cy="376536"/>
          </a:xfrm>
          <a:prstGeom prst="downArrow">
            <a:avLst/>
          </a:prstGeom>
          <a:solidFill>
            <a:srgbClr val="FFFF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zh-CN" altLang="en-US" sz="1200" smtClean="0"/>
          </a:p>
        </p:txBody>
      </p:sp>
      <p:sp>
        <p:nvSpPr>
          <p:cNvPr id="206" name="下箭头 205"/>
          <p:cNvSpPr/>
          <p:nvPr/>
        </p:nvSpPr>
        <p:spPr>
          <a:xfrm rot="10800000" flipH="1">
            <a:off x="6267738" y="1216979"/>
            <a:ext cx="171831" cy="376536"/>
          </a:xfrm>
          <a:prstGeom prst="downArrow">
            <a:avLst/>
          </a:prstGeom>
          <a:solidFill>
            <a:srgbClr val="FFFF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zh-CN" altLang="en-US" sz="1200" smtClean="0"/>
          </a:p>
        </p:txBody>
      </p:sp>
      <p:sp>
        <p:nvSpPr>
          <p:cNvPr id="207" name="下箭头 206"/>
          <p:cNvSpPr/>
          <p:nvPr/>
        </p:nvSpPr>
        <p:spPr>
          <a:xfrm rot="10800000" flipH="1">
            <a:off x="7654166" y="1163366"/>
            <a:ext cx="171831" cy="376536"/>
          </a:xfrm>
          <a:prstGeom prst="downArrow">
            <a:avLst/>
          </a:prstGeom>
          <a:solidFill>
            <a:srgbClr val="FFFF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zh-CN" altLang="en-US" sz="120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79512" y="2032530"/>
            <a:ext cx="956738" cy="35935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Tomcat/MySQL</a:t>
            </a:r>
          </a:p>
          <a:p>
            <a:r>
              <a:rPr lang="en-US" altLang="zh-CN" sz="900" smtClean="0"/>
              <a:t>/TCC Ser ver</a:t>
            </a:r>
            <a:endParaRPr lang="zh-CN" altLang="en-US" sz="900"/>
          </a:p>
        </p:txBody>
      </p:sp>
      <p:sp>
        <p:nvSpPr>
          <p:cNvPr id="126" name="TextBox 125"/>
          <p:cNvSpPr txBox="1"/>
          <p:nvPr/>
        </p:nvSpPr>
        <p:spPr>
          <a:xfrm>
            <a:off x="179513" y="4479184"/>
            <a:ext cx="909734" cy="29878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Tomcat/MySQL</a:t>
            </a:r>
          </a:p>
          <a:p>
            <a:r>
              <a:rPr lang="en-US" altLang="zh-CN" sz="900" smtClean="0"/>
              <a:t>/TCC Ser ver</a:t>
            </a:r>
            <a:endParaRPr lang="zh-CN" altLang="en-US" sz="900"/>
          </a:p>
        </p:txBody>
      </p:sp>
      <p:sp>
        <p:nvSpPr>
          <p:cNvPr id="127" name="TextBox 126"/>
          <p:cNvSpPr txBox="1"/>
          <p:nvPr/>
        </p:nvSpPr>
        <p:spPr>
          <a:xfrm>
            <a:off x="1979712" y="1037928"/>
            <a:ext cx="108012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FineReport/MySQL</a:t>
            </a:r>
            <a:endParaRPr lang="zh-CN" altLang="en-US" sz="900"/>
          </a:p>
        </p:txBody>
      </p:sp>
      <p:sp>
        <p:nvSpPr>
          <p:cNvPr id="128" name="TextBox 127"/>
          <p:cNvSpPr txBox="1"/>
          <p:nvPr/>
        </p:nvSpPr>
        <p:spPr>
          <a:xfrm>
            <a:off x="2627784" y="879828"/>
            <a:ext cx="909735" cy="1729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900" smtClean="0"/>
              <a:t>业务报表应用</a:t>
            </a:r>
            <a:endParaRPr lang="zh-CN" altLang="en-US" sz="900"/>
          </a:p>
        </p:txBody>
      </p:sp>
      <p:sp>
        <p:nvSpPr>
          <p:cNvPr id="129" name="TextBox 128"/>
          <p:cNvSpPr txBox="1"/>
          <p:nvPr/>
        </p:nvSpPr>
        <p:spPr>
          <a:xfrm>
            <a:off x="3888431" y="1042218"/>
            <a:ext cx="1049694" cy="1729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Mondrian/MySQL</a:t>
            </a:r>
            <a:endParaRPr lang="zh-CN" altLang="en-US" sz="900"/>
          </a:p>
        </p:txBody>
      </p:sp>
      <p:sp>
        <p:nvSpPr>
          <p:cNvPr id="130" name="TextBox 129"/>
          <p:cNvSpPr txBox="1"/>
          <p:nvPr/>
        </p:nvSpPr>
        <p:spPr>
          <a:xfrm>
            <a:off x="4238330" y="867457"/>
            <a:ext cx="909735" cy="1729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900" smtClean="0"/>
              <a:t>业务</a:t>
            </a:r>
            <a:r>
              <a:rPr lang="en-US" altLang="zh-CN" sz="900" smtClean="0"/>
              <a:t>OLAP</a:t>
            </a:r>
            <a:r>
              <a:rPr lang="zh-CN" altLang="en-US" sz="900" smtClean="0"/>
              <a:t>应用</a:t>
            </a:r>
            <a:endParaRPr lang="zh-CN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6127779" y="867457"/>
            <a:ext cx="909735" cy="1729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900" smtClean="0"/>
              <a:t>业务</a:t>
            </a:r>
            <a:r>
              <a:rPr lang="en-US" altLang="zh-CN" sz="900" smtClean="0"/>
              <a:t>OLAP</a:t>
            </a:r>
            <a:r>
              <a:rPr lang="zh-CN" altLang="en-US" sz="900" smtClean="0"/>
              <a:t>应用</a:t>
            </a:r>
            <a:endParaRPr lang="zh-CN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5777881" y="1042218"/>
            <a:ext cx="1049694" cy="1729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Mondrian/MySQL</a:t>
            </a:r>
            <a:endParaRPr lang="zh-CN" altLang="en-US" sz="900"/>
          </a:p>
        </p:txBody>
      </p:sp>
      <p:sp>
        <p:nvSpPr>
          <p:cNvPr id="136" name="TextBox 135"/>
          <p:cNvSpPr txBox="1"/>
          <p:nvPr/>
        </p:nvSpPr>
        <p:spPr>
          <a:xfrm>
            <a:off x="3563888" y="1916832"/>
            <a:ext cx="2629814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Hadoop client/ HIVE/Mysql Proxy/FTP Server</a:t>
            </a:r>
            <a:endParaRPr lang="zh-CN" altLang="en-US" sz="900"/>
          </a:p>
        </p:txBody>
      </p:sp>
      <p:sp>
        <p:nvSpPr>
          <p:cNvPr id="138" name="TextBox 137"/>
          <p:cNvSpPr txBox="1"/>
          <p:nvPr/>
        </p:nvSpPr>
        <p:spPr>
          <a:xfrm>
            <a:off x="5637922" y="4770452"/>
            <a:ext cx="1076785" cy="1867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900" smtClean="0"/>
              <a:t>业务</a:t>
            </a:r>
            <a:r>
              <a:rPr lang="en-US" altLang="zh-CN" sz="900" smtClean="0"/>
              <a:t>ETL</a:t>
            </a:r>
            <a:r>
              <a:rPr lang="zh-CN" altLang="en-US" sz="900" smtClean="0"/>
              <a:t>逻辑</a:t>
            </a:r>
            <a:endParaRPr lang="zh-CN" altLang="en-US" sz="900"/>
          </a:p>
        </p:txBody>
      </p:sp>
      <p:sp>
        <p:nvSpPr>
          <p:cNvPr id="139" name="TextBox 138"/>
          <p:cNvSpPr txBox="1"/>
          <p:nvPr/>
        </p:nvSpPr>
        <p:spPr>
          <a:xfrm>
            <a:off x="3779912" y="4945212"/>
            <a:ext cx="2417847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Hadoop client/ HIVE/Mysql Proxy/FTP Server</a:t>
            </a:r>
            <a:endParaRPr lang="zh-CN" altLang="en-US" sz="900"/>
          </a:p>
        </p:txBody>
      </p:sp>
      <p:sp>
        <p:nvSpPr>
          <p:cNvPr id="142" name="TextBox 141"/>
          <p:cNvSpPr txBox="1"/>
          <p:nvPr/>
        </p:nvSpPr>
        <p:spPr>
          <a:xfrm>
            <a:off x="1789043" y="2848082"/>
            <a:ext cx="1749490" cy="1867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Hadoop client/ HIVE/Mysql Proxy</a:t>
            </a:r>
            <a:endParaRPr lang="zh-CN" altLang="en-US" sz="900"/>
          </a:p>
        </p:txBody>
      </p:sp>
      <p:sp>
        <p:nvSpPr>
          <p:cNvPr id="144" name="TextBox 143"/>
          <p:cNvSpPr txBox="1"/>
          <p:nvPr/>
        </p:nvSpPr>
        <p:spPr>
          <a:xfrm>
            <a:off x="2208921" y="2673321"/>
            <a:ext cx="1076785" cy="1729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smtClean="0"/>
              <a:t>业务数据处理逻辑</a:t>
            </a:r>
            <a:endParaRPr lang="zh-CN" altLang="en-US" sz="900"/>
          </a:p>
        </p:txBody>
      </p:sp>
      <p:sp>
        <p:nvSpPr>
          <p:cNvPr id="145" name="TextBox 144"/>
          <p:cNvSpPr txBox="1"/>
          <p:nvPr/>
        </p:nvSpPr>
        <p:spPr>
          <a:xfrm>
            <a:off x="4448268" y="2673321"/>
            <a:ext cx="1076785" cy="1729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smtClean="0"/>
              <a:t>业务数据处理逻辑</a:t>
            </a:r>
            <a:endParaRPr lang="zh-CN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6617636" y="2675174"/>
            <a:ext cx="1076785" cy="1729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smtClean="0"/>
              <a:t>业务数据处理逻辑</a:t>
            </a:r>
            <a:endParaRPr lang="zh-CN" altLang="en-US" sz="900"/>
          </a:p>
        </p:txBody>
      </p:sp>
      <p:sp>
        <p:nvSpPr>
          <p:cNvPr id="147" name="TextBox 146"/>
          <p:cNvSpPr txBox="1"/>
          <p:nvPr/>
        </p:nvSpPr>
        <p:spPr>
          <a:xfrm>
            <a:off x="4098370" y="2848082"/>
            <a:ext cx="1749490" cy="1867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Hadoop client/ HIVE/Mysql Proxy</a:t>
            </a:r>
            <a:endParaRPr lang="zh-CN" altLang="en-US" sz="900"/>
          </a:p>
        </p:txBody>
      </p:sp>
      <p:sp>
        <p:nvSpPr>
          <p:cNvPr id="148" name="TextBox 147"/>
          <p:cNvSpPr txBox="1"/>
          <p:nvPr/>
        </p:nvSpPr>
        <p:spPr>
          <a:xfrm>
            <a:off x="6267738" y="2848082"/>
            <a:ext cx="1749490" cy="1867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Hadoop client/ HIVE/Mysql Proxy</a:t>
            </a:r>
            <a:endParaRPr lang="zh-CN" altLang="en-US" sz="900"/>
          </a:p>
        </p:txBody>
      </p:sp>
      <p:sp>
        <p:nvSpPr>
          <p:cNvPr id="151" name="TextBox 150"/>
          <p:cNvSpPr txBox="1"/>
          <p:nvPr/>
        </p:nvSpPr>
        <p:spPr>
          <a:xfrm>
            <a:off x="3608513" y="4013155"/>
            <a:ext cx="979715" cy="1729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Hadoop cluster</a:t>
            </a:r>
            <a:endParaRPr lang="zh-CN" altLang="en-US" sz="900"/>
          </a:p>
        </p:txBody>
      </p:sp>
      <p:sp>
        <p:nvSpPr>
          <p:cNvPr id="154" name="TextBox 153"/>
          <p:cNvSpPr txBox="1"/>
          <p:nvPr/>
        </p:nvSpPr>
        <p:spPr>
          <a:xfrm>
            <a:off x="7247453" y="4013155"/>
            <a:ext cx="979715" cy="1729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MySql cluster</a:t>
            </a:r>
            <a:endParaRPr lang="zh-CN" altLang="en-US" sz="900"/>
          </a:p>
        </p:txBody>
      </p:sp>
      <p:sp>
        <p:nvSpPr>
          <p:cNvPr id="156" name="TextBox 155"/>
          <p:cNvSpPr txBox="1"/>
          <p:nvPr/>
        </p:nvSpPr>
        <p:spPr>
          <a:xfrm>
            <a:off x="1929002" y="5586004"/>
            <a:ext cx="909735" cy="27665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FTP Server </a:t>
            </a:r>
          </a:p>
          <a:p>
            <a:r>
              <a:rPr lang="en-US" altLang="zh-CN" sz="900" smtClean="0"/>
              <a:t>/SDK</a:t>
            </a:r>
            <a:r>
              <a:rPr lang="zh-CN" altLang="en-US" sz="900" smtClean="0"/>
              <a:t>管理服务</a:t>
            </a:r>
            <a:endParaRPr lang="zh-CN" altLang="en-US" sz="900"/>
          </a:p>
        </p:txBody>
      </p:sp>
      <p:sp>
        <p:nvSpPr>
          <p:cNvPr id="158" name="TextBox 157"/>
          <p:cNvSpPr txBox="1"/>
          <p:nvPr/>
        </p:nvSpPr>
        <p:spPr>
          <a:xfrm>
            <a:off x="3188635" y="5586004"/>
            <a:ext cx="1189653" cy="27665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Nginx/Tomcat</a:t>
            </a:r>
          </a:p>
          <a:p>
            <a:r>
              <a:rPr lang="en-US" altLang="zh-CN" sz="900" smtClean="0"/>
              <a:t>/</a:t>
            </a:r>
            <a:r>
              <a:rPr lang="zh-CN" altLang="en-US" sz="900" smtClean="0"/>
              <a:t>行为信息收集服务</a:t>
            </a:r>
            <a:endParaRPr lang="en-US" altLang="zh-CN" sz="900" smtClean="0"/>
          </a:p>
        </p:txBody>
      </p:sp>
      <p:sp>
        <p:nvSpPr>
          <p:cNvPr id="160" name="TextBox 159"/>
          <p:cNvSpPr txBox="1"/>
          <p:nvPr/>
        </p:nvSpPr>
        <p:spPr>
          <a:xfrm>
            <a:off x="7037514" y="5644257"/>
            <a:ext cx="1119674" cy="1729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Piwik Server/ MySql</a:t>
            </a:r>
            <a:endParaRPr lang="zh-CN" altLang="en-US" sz="900"/>
          </a:p>
        </p:txBody>
      </p:sp>
      <p:sp>
        <p:nvSpPr>
          <p:cNvPr id="164" name="TextBox 163"/>
          <p:cNvSpPr txBox="1"/>
          <p:nvPr/>
        </p:nvSpPr>
        <p:spPr>
          <a:xfrm>
            <a:off x="3563888" y="6116379"/>
            <a:ext cx="216024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zh-CN" altLang="en-US" sz="900"/>
          </a:p>
        </p:txBody>
      </p:sp>
      <p:sp>
        <p:nvSpPr>
          <p:cNvPr id="165" name="TextBox 164"/>
          <p:cNvSpPr txBox="1"/>
          <p:nvPr/>
        </p:nvSpPr>
        <p:spPr>
          <a:xfrm>
            <a:off x="5220072" y="6116379"/>
            <a:ext cx="216024" cy="230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900"/>
          </a:p>
        </p:txBody>
      </p:sp>
      <p:sp>
        <p:nvSpPr>
          <p:cNvPr id="166" name="TextBox 165"/>
          <p:cNvSpPr txBox="1"/>
          <p:nvPr/>
        </p:nvSpPr>
        <p:spPr>
          <a:xfrm>
            <a:off x="5364088" y="60932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业务软件</a:t>
            </a:r>
            <a:endParaRPr lang="zh-CN" altLang="en-US" sz="1200"/>
          </a:p>
        </p:txBody>
      </p:sp>
      <p:sp>
        <p:nvSpPr>
          <p:cNvPr id="167" name="TextBox 166"/>
          <p:cNvSpPr txBox="1"/>
          <p:nvPr/>
        </p:nvSpPr>
        <p:spPr>
          <a:xfrm>
            <a:off x="3707904" y="6093296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系统</a:t>
            </a:r>
            <a:r>
              <a:rPr lang="en-US" altLang="zh-CN" sz="1200" smtClean="0"/>
              <a:t>/</a:t>
            </a:r>
            <a:r>
              <a:rPr lang="zh-CN" altLang="en-US" sz="1200" smtClean="0"/>
              <a:t>平台软件</a:t>
            </a:r>
            <a:endParaRPr lang="zh-CN" altLang="en-US" sz="1200"/>
          </a:p>
        </p:txBody>
      </p:sp>
      <p:sp>
        <p:nvSpPr>
          <p:cNvPr id="168" name="TextBox 167"/>
          <p:cNvSpPr txBox="1"/>
          <p:nvPr/>
        </p:nvSpPr>
        <p:spPr>
          <a:xfrm>
            <a:off x="2555776" y="6093296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图例说明</a:t>
            </a:r>
            <a:r>
              <a:rPr lang="en-US" altLang="zh-CN" sz="1200" smtClean="0"/>
              <a:t>:</a:t>
            </a:r>
            <a:endParaRPr lang="zh-CN" altLang="en-US" sz="1200"/>
          </a:p>
        </p:txBody>
      </p:sp>
      <p:sp>
        <p:nvSpPr>
          <p:cNvPr id="169" name="TextBox 168"/>
          <p:cNvSpPr txBox="1"/>
          <p:nvPr/>
        </p:nvSpPr>
        <p:spPr>
          <a:xfrm>
            <a:off x="5796136" y="1772816"/>
            <a:ext cx="1076785" cy="1867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900" smtClean="0"/>
              <a:t>业务</a:t>
            </a:r>
            <a:r>
              <a:rPr lang="en-US" altLang="zh-CN" sz="900" smtClean="0"/>
              <a:t>ETL</a:t>
            </a:r>
            <a:r>
              <a:rPr lang="zh-CN" altLang="en-US" sz="900" smtClean="0"/>
              <a:t>逻辑</a:t>
            </a:r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11" y="72008"/>
            <a:ext cx="9047989" cy="67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0" name="TextBox 249"/>
          <p:cNvSpPr txBox="1"/>
          <p:nvPr/>
        </p:nvSpPr>
        <p:spPr>
          <a:xfrm>
            <a:off x="0" y="0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系统物理部署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0"/>
            <a:ext cx="7929563" cy="869950"/>
          </a:xfrm>
        </p:spPr>
        <p:txBody>
          <a:bodyPr/>
          <a:lstStyle/>
          <a:p>
            <a:pPr eaLnBrk="1" hangingPunct="1"/>
            <a:r>
              <a:rPr lang="zh-CN" b="1" smtClean="0"/>
              <a:t>目录</a:t>
            </a:r>
          </a:p>
        </p:txBody>
      </p:sp>
      <p:sp>
        <p:nvSpPr>
          <p:cNvPr id="8195" name="Rectangle 24"/>
          <p:cNvSpPr>
            <a:spLocks noGrp="1" noChangeArrowheads="1"/>
          </p:cNvSpPr>
          <p:nvPr>
            <p:ph idx="4294967295"/>
          </p:nvPr>
        </p:nvSpPr>
        <p:spPr>
          <a:xfrm>
            <a:off x="611188" y="836613"/>
            <a:ext cx="7921625" cy="5113337"/>
          </a:xfrm>
        </p:spPr>
        <p:txBody>
          <a:bodyPr/>
          <a:lstStyle/>
          <a:p>
            <a:pPr eaLnBrk="1" hangingPunct="1"/>
            <a:r>
              <a:rPr lang="en-US" altLang="zh-CN" smtClean="0"/>
              <a:t>BI</a:t>
            </a:r>
            <a:r>
              <a:rPr lang="zh-CN" altLang="en-US" smtClean="0"/>
              <a:t>系统架构介绍</a:t>
            </a:r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BI</a:t>
            </a:r>
            <a:r>
              <a:rPr lang="zh-CN" altLang="en-US" smtClean="0">
                <a:solidFill>
                  <a:srgbClr val="FF0000"/>
                </a:solidFill>
              </a:rPr>
              <a:t>系统分层数据模型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mtClean="0"/>
              <a:t>BI</a:t>
            </a:r>
            <a:r>
              <a:rPr lang="zh-CN" altLang="en-US" smtClean="0"/>
              <a:t>子系统介绍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任务调度子系统介绍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报表应用系统</a:t>
            </a:r>
            <a:endParaRPr lang="en-US" altLang="zh-CN" smtClean="0"/>
          </a:p>
          <a:p>
            <a:pPr lvl="1" eaLnBrk="1" hangingPunct="1">
              <a:buNone/>
            </a:pPr>
            <a:endParaRPr lang="en-US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876256" y="2348880"/>
            <a:ext cx="1296144" cy="576064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网站及终端信息采集</a:t>
            </a:r>
            <a:r>
              <a:rPr lang="en-US" altLang="zh-CN" sz="1200" smtClean="0">
                <a:solidFill>
                  <a:schemeClr val="tx1"/>
                </a:solidFill>
              </a:rPr>
              <a:t>(PIWIK)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76256" y="4581128"/>
            <a:ext cx="129614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华为互联网业务日志等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76256" y="3501008"/>
            <a:ext cx="1296144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err="1" smtClean="0">
                <a:solidFill>
                  <a:schemeClr val="tx1"/>
                </a:solidFill>
              </a:rPr>
              <a:t>UserProfile</a:t>
            </a:r>
            <a:r>
              <a:rPr lang="zh-CN" altLang="en-US" sz="1200" smtClean="0">
                <a:solidFill>
                  <a:schemeClr val="tx1"/>
                </a:solidFill>
              </a:rPr>
              <a:t>信息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1560" y="2420888"/>
            <a:ext cx="576064" cy="2736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华为商业智能门户展现逻辑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08104" y="2348880"/>
            <a:ext cx="792088" cy="2808312"/>
          </a:xfrm>
          <a:prstGeom prst="rect">
            <a:avLst/>
          </a:prstGeom>
          <a:solidFill>
            <a:srgbClr val="FFFF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ODS_XXX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39952" y="2492896"/>
            <a:ext cx="936104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DIM_XXX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139952" y="4437112"/>
            <a:ext cx="936104" cy="648072"/>
          </a:xfrm>
          <a:prstGeom prst="rect">
            <a:avLst/>
          </a:prstGeom>
          <a:solidFill>
            <a:srgbClr val="FFFF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DW_XXX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43808" y="2420888"/>
            <a:ext cx="864096" cy="1152128"/>
          </a:xfrm>
          <a:prstGeom prst="rect">
            <a:avLst/>
          </a:prstGeom>
          <a:solidFill>
            <a:srgbClr val="FFFF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RTP_APP_XXX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03648" y="2348880"/>
            <a:ext cx="936104" cy="1224136"/>
          </a:xfrm>
          <a:prstGeom prst="rect">
            <a:avLst/>
          </a:prstGeom>
          <a:solidFill>
            <a:srgbClr val="FFFF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RTP_XXX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43808" y="4365104"/>
            <a:ext cx="864096" cy="792088"/>
          </a:xfrm>
          <a:prstGeom prst="rect">
            <a:avLst/>
          </a:prstGeom>
          <a:solidFill>
            <a:srgbClr val="00B0F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BI_APP_XXX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03648" y="4293096"/>
            <a:ext cx="936104" cy="864096"/>
          </a:xfrm>
          <a:prstGeom prst="rect">
            <a:avLst/>
          </a:prstGeom>
          <a:solidFill>
            <a:srgbClr val="00B0F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ZNYX_XXX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627784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516216" y="112474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76256" y="10527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外部数据源</a:t>
            </a:r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75856" y="980728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Hadoop</a:t>
            </a:r>
            <a:r>
              <a:rPr lang="zh-CN" altLang="en-US" smtClean="0"/>
              <a:t>网关</a:t>
            </a:r>
            <a:r>
              <a:rPr lang="en-US" altLang="zh-CN" smtClean="0"/>
              <a:t>/Hadoop</a:t>
            </a:r>
            <a:r>
              <a:rPr lang="zh-CN" altLang="en-US" smtClean="0"/>
              <a:t>集群</a:t>
            </a:r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67544" y="9087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数据应用层</a:t>
            </a:r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3059832" y="6021288"/>
            <a:ext cx="576064" cy="216024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07904" y="5949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数据流向</a:t>
            </a:r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0800000">
            <a:off x="6372200" y="2564904"/>
            <a:ext cx="432048" cy="216024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49" name="右箭头 48"/>
          <p:cNvSpPr/>
          <p:nvPr/>
        </p:nvSpPr>
        <p:spPr>
          <a:xfrm rot="10800000">
            <a:off x="6372200" y="3717032"/>
            <a:ext cx="432048" cy="216024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50" name="右箭头 49"/>
          <p:cNvSpPr/>
          <p:nvPr/>
        </p:nvSpPr>
        <p:spPr>
          <a:xfrm rot="10800000">
            <a:off x="6372200" y="4797152"/>
            <a:ext cx="432048" cy="216024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 rot="10800000">
            <a:off x="5076056" y="4581128"/>
            <a:ext cx="360040" cy="216024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 rot="10800000">
            <a:off x="5076056" y="2708920"/>
            <a:ext cx="360040" cy="216024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 rot="10800000">
            <a:off x="3707904" y="2708920"/>
            <a:ext cx="360040" cy="216024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62" name="右箭头 61"/>
          <p:cNvSpPr/>
          <p:nvPr/>
        </p:nvSpPr>
        <p:spPr>
          <a:xfrm rot="10800000">
            <a:off x="3707904" y="4581128"/>
            <a:ext cx="360040" cy="216024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63" name="右箭头 62"/>
          <p:cNvSpPr/>
          <p:nvPr/>
        </p:nvSpPr>
        <p:spPr>
          <a:xfrm rot="10800000">
            <a:off x="2411760" y="2924944"/>
            <a:ext cx="360040" cy="216024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65" name="右箭头 64"/>
          <p:cNvSpPr/>
          <p:nvPr/>
        </p:nvSpPr>
        <p:spPr>
          <a:xfrm rot="10800000">
            <a:off x="2411760" y="4653136"/>
            <a:ext cx="360040" cy="216024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66" name="右箭头 65"/>
          <p:cNvSpPr/>
          <p:nvPr/>
        </p:nvSpPr>
        <p:spPr>
          <a:xfrm rot="7574262">
            <a:off x="3523806" y="3694911"/>
            <a:ext cx="1296859" cy="200903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67" name="右箭头 66"/>
          <p:cNvSpPr/>
          <p:nvPr/>
        </p:nvSpPr>
        <p:spPr>
          <a:xfrm rot="13766364">
            <a:off x="3570221" y="3650120"/>
            <a:ext cx="1248557" cy="212335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71" name="圆角矩形标注 70"/>
          <p:cNvSpPr/>
          <p:nvPr/>
        </p:nvSpPr>
        <p:spPr>
          <a:xfrm>
            <a:off x="4355976" y="5301208"/>
            <a:ext cx="1130424" cy="432048"/>
          </a:xfrm>
          <a:prstGeom prst="wedgeRoundRectCallout">
            <a:avLst>
              <a:gd name="adj1" fmla="val -13041"/>
              <a:gd name="adj2" fmla="val -13207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事实表</a:t>
            </a:r>
          </a:p>
        </p:txBody>
      </p:sp>
      <p:sp>
        <p:nvSpPr>
          <p:cNvPr id="72" name="右箭头 71"/>
          <p:cNvSpPr/>
          <p:nvPr/>
        </p:nvSpPr>
        <p:spPr>
          <a:xfrm rot="16200000" flipV="1">
            <a:off x="4427983" y="3645024"/>
            <a:ext cx="936105" cy="216024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74" name="圆角矩形标注 73"/>
          <p:cNvSpPr/>
          <p:nvPr/>
        </p:nvSpPr>
        <p:spPr>
          <a:xfrm>
            <a:off x="4355976" y="1844824"/>
            <a:ext cx="648072" cy="432048"/>
          </a:xfrm>
          <a:prstGeom prst="wedgeRoundRectCallout">
            <a:avLst>
              <a:gd name="adj1" fmla="val -29919"/>
              <a:gd name="adj2" fmla="val 12847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维表</a:t>
            </a:r>
          </a:p>
        </p:txBody>
      </p:sp>
      <p:sp>
        <p:nvSpPr>
          <p:cNvPr id="75" name="圆角矩形标注 74"/>
          <p:cNvSpPr/>
          <p:nvPr/>
        </p:nvSpPr>
        <p:spPr>
          <a:xfrm>
            <a:off x="5364088" y="1556792"/>
            <a:ext cx="1080120" cy="576064"/>
          </a:xfrm>
          <a:prstGeom prst="wedgeRoundRectCallout">
            <a:avLst>
              <a:gd name="adj1" fmla="val 1827"/>
              <a:gd name="adj2" fmla="val 11291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暂存表，无直接应用。</a:t>
            </a:r>
          </a:p>
        </p:txBody>
      </p:sp>
      <p:sp>
        <p:nvSpPr>
          <p:cNvPr id="77" name="圆角矩形标注 76"/>
          <p:cNvSpPr/>
          <p:nvPr/>
        </p:nvSpPr>
        <p:spPr>
          <a:xfrm>
            <a:off x="2699792" y="1484784"/>
            <a:ext cx="1152128" cy="648072"/>
          </a:xfrm>
          <a:prstGeom prst="wedgeRoundRectCallout">
            <a:avLst>
              <a:gd name="adj1" fmla="val 1827"/>
              <a:gd name="adj2" fmla="val 11291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暂存表，只为输出到</a:t>
            </a:r>
            <a:r>
              <a:rPr lang="en-US" altLang="zh-CN" sz="1200" smtClean="0">
                <a:solidFill>
                  <a:schemeClr val="tx1"/>
                </a:solidFill>
              </a:rPr>
              <a:t>RPT</a:t>
            </a:r>
            <a:r>
              <a:rPr lang="zh-CN" altLang="en-US" sz="1200" smtClean="0">
                <a:solidFill>
                  <a:schemeClr val="tx1"/>
                </a:solidFill>
              </a:rPr>
              <a:t>，无直接应用。</a:t>
            </a:r>
          </a:p>
        </p:txBody>
      </p:sp>
      <p:sp>
        <p:nvSpPr>
          <p:cNvPr id="78" name="圆角矩形标注 77"/>
          <p:cNvSpPr/>
          <p:nvPr/>
        </p:nvSpPr>
        <p:spPr>
          <a:xfrm>
            <a:off x="1259632" y="1628800"/>
            <a:ext cx="1152128" cy="648072"/>
          </a:xfrm>
          <a:prstGeom prst="wedgeRoundRectCallout">
            <a:avLst>
              <a:gd name="adj1" fmla="val 1827"/>
              <a:gd name="adj2" fmla="val 11291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统计表，展现逻辑的数据源。</a:t>
            </a:r>
          </a:p>
        </p:txBody>
      </p:sp>
      <p:sp>
        <p:nvSpPr>
          <p:cNvPr id="79" name="圆角矩形标注 78"/>
          <p:cNvSpPr/>
          <p:nvPr/>
        </p:nvSpPr>
        <p:spPr>
          <a:xfrm>
            <a:off x="1475656" y="5517232"/>
            <a:ext cx="914400" cy="504056"/>
          </a:xfrm>
          <a:prstGeom prst="wedgeRoundRectCallout">
            <a:avLst>
              <a:gd name="adj1" fmla="val -1716"/>
              <a:gd name="adj2" fmla="val -1556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明细表、事实表</a:t>
            </a:r>
          </a:p>
        </p:txBody>
      </p:sp>
      <p:sp>
        <p:nvSpPr>
          <p:cNvPr id="82" name="圆角矩形标注 81"/>
          <p:cNvSpPr/>
          <p:nvPr/>
        </p:nvSpPr>
        <p:spPr>
          <a:xfrm>
            <a:off x="1331640" y="5517232"/>
            <a:ext cx="1274440" cy="504056"/>
          </a:xfrm>
          <a:prstGeom prst="wedgeRoundRectCallout">
            <a:avLst>
              <a:gd name="adj1" fmla="val 105763"/>
              <a:gd name="adj2" fmla="val -14764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BI</a:t>
            </a:r>
            <a:r>
              <a:rPr lang="zh-CN" altLang="en-US" sz="1200" smtClean="0">
                <a:solidFill>
                  <a:schemeClr val="tx1"/>
                </a:solidFill>
              </a:rPr>
              <a:t>等其他应用，暂未实现</a:t>
            </a:r>
          </a:p>
        </p:txBody>
      </p:sp>
      <p:cxnSp>
        <p:nvCxnSpPr>
          <p:cNvPr id="84" name="直接箭头连接符 83"/>
          <p:cNvCxnSpPr/>
          <p:nvPr/>
        </p:nvCxnSpPr>
        <p:spPr>
          <a:xfrm flipV="1">
            <a:off x="4716016" y="3212976"/>
            <a:ext cx="0" cy="1080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5004048" y="6093296"/>
            <a:ext cx="43204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36096" y="5949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数据依赖</a:t>
            </a:r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116632"/>
            <a:ext cx="291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系统数据模型介绍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67744" y="6926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ETL</a:t>
            </a:r>
            <a:r>
              <a:rPr lang="zh-CN" altLang="en-US" smtClean="0"/>
              <a:t>层</a:t>
            </a:r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156176" y="6926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ETL</a:t>
            </a:r>
            <a:r>
              <a:rPr lang="zh-CN" altLang="en-US" smtClean="0"/>
              <a:t>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7632847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圆角矩形标注 46"/>
          <p:cNvSpPr/>
          <p:nvPr/>
        </p:nvSpPr>
        <p:spPr>
          <a:xfrm>
            <a:off x="4139952" y="980728"/>
            <a:ext cx="914400" cy="612648"/>
          </a:xfrm>
          <a:prstGeom prst="wedgeRoundRectCallout">
            <a:avLst>
              <a:gd name="adj1" fmla="val -12009"/>
              <a:gd name="adj2" fmla="val 93229"/>
              <a:gd name="adj3" fmla="val 16667"/>
            </a:avLst>
          </a:prstGeom>
          <a:solidFill>
            <a:srgbClr val="C000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事实表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683568" y="1628800"/>
            <a:ext cx="7878307" cy="3908358"/>
          </a:xfrm>
          <a:custGeom>
            <a:avLst/>
            <a:gdLst>
              <a:gd name="connsiteX0" fmla="*/ 0 w 7974106"/>
              <a:gd name="connsiteY0" fmla="*/ 13447 h 3966883"/>
              <a:gd name="connsiteX1" fmla="*/ 2554941 w 7974106"/>
              <a:gd name="connsiteY1" fmla="*/ 53789 h 3966883"/>
              <a:gd name="connsiteX2" fmla="*/ 2501153 w 7974106"/>
              <a:gd name="connsiteY2" fmla="*/ 3415553 h 3966883"/>
              <a:gd name="connsiteX3" fmla="*/ 5499847 w 7974106"/>
              <a:gd name="connsiteY3" fmla="*/ 3415553 h 3966883"/>
              <a:gd name="connsiteX4" fmla="*/ 5513294 w 7974106"/>
              <a:gd name="connsiteY4" fmla="*/ 0 h 3966883"/>
              <a:gd name="connsiteX5" fmla="*/ 7974106 w 7974106"/>
              <a:gd name="connsiteY5" fmla="*/ 0 h 3966883"/>
              <a:gd name="connsiteX6" fmla="*/ 7933765 w 7974106"/>
              <a:gd name="connsiteY6" fmla="*/ 3939989 h 3966883"/>
              <a:gd name="connsiteX7" fmla="*/ 26894 w 7974106"/>
              <a:gd name="connsiteY7" fmla="*/ 3966883 h 3966883"/>
              <a:gd name="connsiteX8" fmla="*/ 0 w 7974106"/>
              <a:gd name="connsiteY8" fmla="*/ 13447 h 396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74106" h="3966883">
                <a:moveTo>
                  <a:pt x="0" y="13447"/>
                </a:moveTo>
                <a:lnTo>
                  <a:pt x="2554941" y="53789"/>
                </a:lnTo>
                <a:lnTo>
                  <a:pt x="2501153" y="3415553"/>
                </a:lnTo>
                <a:lnTo>
                  <a:pt x="5499847" y="3415553"/>
                </a:lnTo>
                <a:cubicBezTo>
                  <a:pt x="5504329" y="2277035"/>
                  <a:pt x="5508812" y="1138518"/>
                  <a:pt x="5513294" y="0"/>
                </a:cubicBezTo>
                <a:lnTo>
                  <a:pt x="7974106" y="0"/>
                </a:lnTo>
                <a:lnTo>
                  <a:pt x="7933765" y="3939989"/>
                </a:lnTo>
                <a:lnTo>
                  <a:pt x="26894" y="3966883"/>
                </a:lnTo>
                <a:cubicBezTo>
                  <a:pt x="31376" y="2649071"/>
                  <a:pt x="35859" y="1331259"/>
                  <a:pt x="0" y="13447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7" name="圆角矩形标注 56"/>
          <p:cNvSpPr/>
          <p:nvPr/>
        </p:nvSpPr>
        <p:spPr>
          <a:xfrm>
            <a:off x="1691680" y="908720"/>
            <a:ext cx="914400" cy="612648"/>
          </a:xfrm>
          <a:prstGeom prst="wedgeRoundRectCallout">
            <a:avLst>
              <a:gd name="adj1" fmla="val -9"/>
              <a:gd name="adj2" fmla="val 89249"/>
              <a:gd name="adj3" fmla="val 16667"/>
            </a:avLst>
          </a:prstGeom>
          <a:solidFill>
            <a:srgbClr val="C000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维度表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663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维度数据模型示例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0"/>
            <a:ext cx="7929563" cy="869950"/>
          </a:xfrm>
        </p:spPr>
        <p:txBody>
          <a:bodyPr/>
          <a:lstStyle/>
          <a:p>
            <a:pPr eaLnBrk="1" hangingPunct="1"/>
            <a:r>
              <a:rPr lang="zh-CN" b="1" smtClean="0"/>
              <a:t>目录</a:t>
            </a:r>
          </a:p>
        </p:txBody>
      </p:sp>
      <p:sp>
        <p:nvSpPr>
          <p:cNvPr id="8195" name="Rectangle 24"/>
          <p:cNvSpPr>
            <a:spLocks noGrp="1" noChangeArrowheads="1"/>
          </p:cNvSpPr>
          <p:nvPr>
            <p:ph idx="4294967295"/>
          </p:nvPr>
        </p:nvSpPr>
        <p:spPr>
          <a:xfrm>
            <a:off x="611188" y="836613"/>
            <a:ext cx="7921625" cy="5113337"/>
          </a:xfrm>
        </p:spPr>
        <p:txBody>
          <a:bodyPr/>
          <a:lstStyle/>
          <a:p>
            <a:pPr eaLnBrk="1" hangingPunct="1"/>
            <a:r>
              <a:rPr lang="en-US" altLang="zh-CN" smtClean="0"/>
              <a:t>BI</a:t>
            </a:r>
            <a:r>
              <a:rPr lang="zh-CN" altLang="en-US" smtClean="0"/>
              <a:t>系统架构介绍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BI</a:t>
            </a:r>
            <a:r>
              <a:rPr lang="zh-CN" altLang="en-US" smtClean="0"/>
              <a:t>系统分层数据模型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BI</a:t>
            </a:r>
            <a:r>
              <a:rPr lang="zh-CN" altLang="en-US" smtClean="0"/>
              <a:t>子系统介绍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任务调度子系统介绍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mtClean="0"/>
              <a:t>报表应用系统</a:t>
            </a:r>
            <a:endParaRPr lang="en-US" altLang="zh-CN" smtClean="0"/>
          </a:p>
          <a:p>
            <a:pPr lvl="1" eaLnBrk="1" hangingPunct="1">
              <a:buNone/>
            </a:pPr>
            <a:endParaRPr lang="en-US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自定义设计方案">
  <a:themeElements>
    <a:clrScheme name="2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2_自定义设计方案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>
            <a:alpha val="22000"/>
          </a:srgbClr>
        </a:solidFill>
        <a:ln w="9525"/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2_自定义设计方案 1">
    <a:dk1>
      <a:srgbClr val="000000"/>
    </a:dk1>
    <a:lt1>
      <a:srgbClr val="FFFFFF"/>
    </a:lt1>
    <a:dk2>
      <a:srgbClr val="990000"/>
    </a:dk2>
    <a:lt2>
      <a:srgbClr val="777777"/>
    </a:lt2>
    <a:accent1>
      <a:srgbClr val="FFCC66"/>
    </a:accent1>
    <a:accent2>
      <a:srgbClr val="FFCC99"/>
    </a:accent2>
    <a:accent3>
      <a:srgbClr val="FFFFFF"/>
    </a:accent3>
    <a:accent4>
      <a:srgbClr val="000000"/>
    </a:accent4>
    <a:accent5>
      <a:srgbClr val="FFE2B8"/>
    </a:accent5>
    <a:accent6>
      <a:srgbClr val="E7B98A"/>
    </a:accent6>
    <a:hlink>
      <a:srgbClr val="FF9900"/>
    </a:hlink>
    <a:folHlink>
      <a:srgbClr val="990000"/>
    </a:folHlink>
  </a:clrScheme>
</a:themeOverride>
</file>

<file path=ppt/theme/themeOverride2.xml><?xml version="1.0" encoding="utf-8"?>
<a:themeOverride xmlns:a="http://schemas.openxmlformats.org/drawingml/2006/main">
  <a:clrScheme name="2_自定义设计方案 1">
    <a:dk1>
      <a:srgbClr val="000000"/>
    </a:dk1>
    <a:lt1>
      <a:srgbClr val="FFFFFF"/>
    </a:lt1>
    <a:dk2>
      <a:srgbClr val="990000"/>
    </a:dk2>
    <a:lt2>
      <a:srgbClr val="777777"/>
    </a:lt2>
    <a:accent1>
      <a:srgbClr val="FFCC66"/>
    </a:accent1>
    <a:accent2>
      <a:srgbClr val="FFCC99"/>
    </a:accent2>
    <a:accent3>
      <a:srgbClr val="FFFFFF"/>
    </a:accent3>
    <a:accent4>
      <a:srgbClr val="000000"/>
    </a:accent4>
    <a:accent5>
      <a:srgbClr val="FFE2B8"/>
    </a:accent5>
    <a:accent6>
      <a:srgbClr val="E7B98A"/>
    </a:accent6>
    <a:hlink>
      <a:srgbClr val="FF9900"/>
    </a:hlink>
    <a:folHlink>
      <a:srgbClr val="990000"/>
    </a:folHlink>
  </a:clrScheme>
</a:themeOverride>
</file>

<file path=ppt/theme/themeOverride3.xml><?xml version="1.0" encoding="utf-8"?>
<a:themeOverride xmlns:a="http://schemas.openxmlformats.org/drawingml/2006/main">
  <a:clrScheme name="2_自定义设计方案 1">
    <a:dk1>
      <a:srgbClr val="000000"/>
    </a:dk1>
    <a:lt1>
      <a:srgbClr val="FFFFFF"/>
    </a:lt1>
    <a:dk2>
      <a:srgbClr val="990000"/>
    </a:dk2>
    <a:lt2>
      <a:srgbClr val="777777"/>
    </a:lt2>
    <a:accent1>
      <a:srgbClr val="FFCC66"/>
    </a:accent1>
    <a:accent2>
      <a:srgbClr val="FFCC99"/>
    </a:accent2>
    <a:accent3>
      <a:srgbClr val="FFFFFF"/>
    </a:accent3>
    <a:accent4>
      <a:srgbClr val="000000"/>
    </a:accent4>
    <a:accent5>
      <a:srgbClr val="FFE2B8"/>
    </a:accent5>
    <a:accent6>
      <a:srgbClr val="E7B98A"/>
    </a:accent6>
    <a:hlink>
      <a:srgbClr val="FF9900"/>
    </a:hlink>
    <a:folHlink>
      <a:srgbClr val="99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9273</TotalTime>
  <Words>666</Words>
  <Application>Microsoft Office PowerPoint</Application>
  <PresentationFormat>全屏显示(4:3)</PresentationFormat>
  <Paragraphs>217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Office 主题</vt:lpstr>
      <vt:lpstr>4_自定义设计方案</vt:lpstr>
      <vt:lpstr>1_Office 主题</vt:lpstr>
      <vt:lpstr>目录</vt:lpstr>
      <vt:lpstr>幻灯片 2</vt:lpstr>
      <vt:lpstr>幻灯片 3</vt:lpstr>
      <vt:lpstr>幻灯片 4</vt:lpstr>
      <vt:lpstr>幻灯片 5</vt:lpstr>
      <vt:lpstr>目录</vt:lpstr>
      <vt:lpstr>幻灯片 7</vt:lpstr>
      <vt:lpstr>幻灯片 8</vt:lpstr>
      <vt:lpstr>目录</vt:lpstr>
      <vt:lpstr>幻灯片 10</vt:lpstr>
      <vt:lpstr>幻灯片 11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Wangguangming</dc:creator>
  <cp:lastModifiedBy>z00255683</cp:lastModifiedBy>
  <cp:revision>428</cp:revision>
  <dcterms:created xsi:type="dcterms:W3CDTF">2011-12-24T07:09:07Z</dcterms:created>
  <dcterms:modified xsi:type="dcterms:W3CDTF">2014-03-13T00:44:29Z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(3)VWlkWXgeoJp3/K7mTPajXKL7MW0NiMFdo6Tf+7JcfiCr/WmQJWGDjB/RPojjVQrvu0vtZJO5
1hSQOXDRMRWLSp8xwOfNdNyVBOXWFSouQNl9KI4OT8h0BCp+NwmR2pqfh6eCEDWeJOE67BQQ
fU6navF4V4+j0Oo/7pmbRlhxAVoNXEsB2clcSk/0jWPWhOe2HsMSZxFVzJDqFVuKAX12nNQ9
gTCDsGx2wEcyw8AAF3qaJ</vt:lpwstr>
  </property>
  <property fmtid="{D5CDD505-2E9C-101B-9397-08002B2CF9AE}" pid="3" name="_ms_pID_7253431">
    <vt:lpwstr>4wsvX5R+chOGOoQRdjGaZBu4m7HfPS7zMrj90lCe4NfiAToYZnY
fdvkYfqtDq981FFkMSHnRsnh44vCD7hHGqTUvT4MyKKSiTT46LZ2hUmmzIGqfo8fvBIYq1MU
aGzWfaYxb84/jiL/QWEeHTXaUzT9//nNbfFBKAzsbDGVcQpo8B87A5SaUeALTozP1wIOq8F8
yioogFV5EhLp4N9+kLJcyEddK71d5imYBe/43jJEB+</vt:lpwstr>
  </property>
  <property fmtid="{D5CDD505-2E9C-101B-9397-08002B2CF9AE}" pid="4" name="_ms_pID_7253432">
    <vt:lpwstr>te/wdPbO5rsz7U6HGHIRl8BIfwZm3g
DIILHOdslc7tfaRYZmZPcpCVNhMNPvuTiOYA6aUK3eRzi/xmEFtfsA25WpWwFsupcEpItyLC
mNIBMnaO4/wu04cvWemHAg==</vt:lpwstr>
  </property>
  <property fmtid="{D5CDD505-2E9C-101B-9397-08002B2CF9AE}" pid="5" name="sflag">
    <vt:lpwstr>1394671361</vt:lpwstr>
  </property>
</Properties>
</file>