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theme/theme4.xml" ContentType="application/vnd.openxmlformats-officedocument.theme+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8.xml" ContentType="application/vnd.openxmlformats-officedocument.theme+xml"/>
  <Override PartName="/ppt/theme/theme9.xml" ContentType="application/vnd.openxmlformats-officedocument.theme+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9"/>
  </p:handoutMasterIdLst>
  <p:sldIdLst>
    <p:sldId id="262" r:id="rId10"/>
    <p:sldId id="267" r:id="rId11"/>
    <p:sldId id="258" r:id="rId12"/>
    <p:sldId id="263" r:id="rId13"/>
    <p:sldId id="264" r:id="rId14"/>
    <p:sldId id="265" r:id="rId15"/>
    <p:sldId id="268" r:id="rId16"/>
    <p:sldId id="266" r:id="rId17"/>
    <p:sldId id="260"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777777"/>
    <a:srgbClr val="99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p:scale>
          <a:sx n="100" d="100"/>
          <a:sy n="100" d="100"/>
        </p:scale>
        <p:origin x="-91" y="1718"/>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2017/4/6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397655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5520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62776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7.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B2B2B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 xmlns:a14="http://schemas.microsoft.com/office/drawing/2010/main">
                <a:solidFill>
                  <a:srgbClr val="4F81BD"/>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rgbClr val="FFCC66"/>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3" cstate="email">
            <a:extLst>
              <a:ext uri="{28A0092B-C50C-407E-A947-70E740481C1C}">
                <a14:useLocalDpi xmlns=""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 xmlns:a14="http://schemas.microsoft.com/office/drawing/2010/main">
                <a:solidFill>
                  <a:srgbClr val="FFCC99"/>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23"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5616575" cy="586957"/>
          </a:xfrm>
        </p:spPr>
        <p:txBody>
          <a:bodyPr/>
          <a:lstStyle/>
          <a:p>
            <a:endParaRPr lang="zh-CN" altLang="en-US" dirty="0"/>
          </a:p>
        </p:txBody>
      </p:sp>
      <p:sp>
        <p:nvSpPr>
          <p:cNvPr id="12" name="副标题 11"/>
          <p:cNvSpPr>
            <a:spLocks noGrp="1"/>
          </p:cNvSpPr>
          <p:nvPr>
            <p:ph type="subTitle" idx="11"/>
          </p:nvPr>
        </p:nvSpPr>
        <p:spPr/>
        <p:txBody>
          <a:bodyPr/>
          <a:lstStyle/>
          <a:p>
            <a:endParaRPr lang="zh-CN" altLang="en-US" dirty="0"/>
          </a:p>
        </p:txBody>
      </p:sp>
      <p:sp>
        <p:nvSpPr>
          <p:cNvPr id="6" name="TextBox 5"/>
          <p:cNvSpPr txBox="1"/>
          <p:nvPr/>
        </p:nvSpPr>
        <p:spPr>
          <a:xfrm>
            <a:off x="755576" y="5589240"/>
            <a:ext cx="4176464" cy="605294"/>
          </a:xfrm>
          <a:prstGeom prst="rect">
            <a:avLst/>
          </a:prstGeom>
          <a:noFill/>
        </p:spPr>
        <p:txBody>
          <a:bodyPr wrap="square" lIns="0" rtlCol="0">
            <a:spAutoFit/>
          </a:bodyPr>
          <a:lstStyle/>
          <a:p>
            <a:pPr lvl="0" fontAlgn="t">
              <a:lnSpc>
                <a:spcPts val="2000"/>
              </a:lnSpc>
            </a:pPr>
            <a:r>
              <a:rPr lang="en-US" altLang="zh-CN" sz="1400" dirty="0" smtClean="0">
                <a:solidFill>
                  <a:srgbClr val="990000"/>
                </a:solidFill>
                <a:latin typeface="FrutigerNext LT Medium"/>
              </a:rPr>
              <a:t>Author/ Email: </a:t>
            </a:r>
            <a:r>
              <a:rPr lang="en-US" altLang="zh-CN" sz="1400" dirty="0" smtClean="0">
                <a:solidFill>
                  <a:srgbClr val="B2B2B2">
                    <a:lumMod val="50000"/>
                  </a:srgbClr>
                </a:solidFill>
                <a:latin typeface="FrutigerNext LT Medium"/>
              </a:rPr>
              <a:t>Author's name/Author's email</a:t>
            </a:r>
            <a:endParaRPr lang="zh-CN" altLang="zh-CN" sz="1400" dirty="0" smtClean="0">
              <a:solidFill>
                <a:srgbClr val="B2B2B2">
                  <a:lumMod val="50000"/>
                </a:srgbClr>
              </a:solidFill>
              <a:latin typeface="FrutigerNext LT Medium"/>
            </a:endParaRPr>
          </a:p>
          <a:p>
            <a:pPr lvl="0" fontAlgn="t">
              <a:lnSpc>
                <a:spcPts val="2000"/>
              </a:lnSpc>
            </a:pPr>
            <a:r>
              <a:rPr lang="en-US" altLang="zh-CN" sz="1400" dirty="0" smtClean="0">
                <a:solidFill>
                  <a:srgbClr val="990000"/>
                </a:solidFill>
                <a:latin typeface="FrutigerNext LT Medium"/>
              </a:rPr>
              <a:t>Version:</a:t>
            </a:r>
            <a:r>
              <a:rPr lang="en-US" altLang="zh-CN" sz="1400" dirty="0" smtClean="0">
                <a:solidFill>
                  <a:srgbClr val="B2B2B2">
                    <a:lumMod val="50000"/>
                  </a:srgbClr>
                </a:solidFill>
                <a:latin typeface="FrutigerNext LT Medium"/>
              </a:rPr>
              <a:t> V1.0(20YYMMDD)</a:t>
            </a:r>
            <a:endParaRPr lang="zh-CN" altLang="zh-CN" sz="1400" dirty="0" smtClean="0">
              <a:solidFill>
                <a:srgbClr val="B2B2B2">
                  <a:lumMod val="50000"/>
                </a:srgbClr>
              </a:solidFill>
              <a:latin typeface="FrutigerNext LT Medium"/>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功能描述</a:t>
            </a:r>
            <a:endParaRPr lang="zh-CN" altLang="en-US" dirty="0"/>
          </a:p>
        </p:txBody>
      </p:sp>
      <p:sp>
        <p:nvSpPr>
          <p:cNvPr id="4" name="TextBox 3"/>
          <p:cNvSpPr txBox="1"/>
          <p:nvPr/>
        </p:nvSpPr>
        <p:spPr>
          <a:xfrm>
            <a:off x="971600" y="1196752"/>
            <a:ext cx="6840760" cy="1200329"/>
          </a:xfrm>
          <a:prstGeom prst="rect">
            <a:avLst/>
          </a:prstGeom>
          <a:noFill/>
        </p:spPr>
        <p:txBody>
          <a:bodyPr wrap="square" rtlCol="0">
            <a:spAutoFit/>
          </a:bodyPr>
          <a:lstStyle/>
          <a:p>
            <a:r>
              <a:rPr lang="zh-CN" altLang="en-US" dirty="0" smtClean="0"/>
              <a:t>每分钟检查</a:t>
            </a:r>
            <a:r>
              <a:rPr lang="en-US" altLang="zh-CN" dirty="0" smtClean="0"/>
              <a:t>topic</a:t>
            </a:r>
            <a:r>
              <a:rPr lang="zh-CN" altLang="en-US" dirty="0" smtClean="0"/>
              <a:t>的写入位置， 将</a:t>
            </a:r>
            <a:r>
              <a:rPr lang="en-US" altLang="zh-CN" dirty="0" smtClean="0"/>
              <a:t>topic</a:t>
            </a:r>
            <a:r>
              <a:rPr lang="zh-CN" altLang="en-US" dirty="0" smtClean="0"/>
              <a:t>和</a:t>
            </a:r>
            <a:r>
              <a:rPr lang="en-US" altLang="zh-CN" dirty="0" smtClean="0"/>
              <a:t>topic partition </a:t>
            </a:r>
            <a:r>
              <a:rPr lang="zh-CN" altLang="en-US" dirty="0" smtClean="0"/>
              <a:t>信息分别存入</a:t>
            </a:r>
            <a:r>
              <a:rPr lang="en-US" altLang="zh-CN" dirty="0" smtClean="0"/>
              <a:t>hive</a:t>
            </a:r>
            <a:r>
              <a:rPr lang="zh-CN" altLang="en-US" dirty="0" smtClean="0"/>
              <a:t>的</a:t>
            </a:r>
            <a:r>
              <a:rPr lang="en-US" altLang="zh-CN" dirty="0" err="1" smtClean="0"/>
              <a:t>dw_kafka_topic_monitor_dm</a:t>
            </a:r>
            <a:r>
              <a:rPr lang="zh-CN" altLang="en-US" dirty="0" smtClean="0"/>
              <a:t>和</a:t>
            </a:r>
            <a:r>
              <a:rPr lang="en-US" altLang="zh-CN" dirty="0" err="1" smtClean="0"/>
              <a:t>dw_kafka_topic_partition_monitor_dm</a:t>
            </a:r>
            <a:r>
              <a:rPr lang="en-US" altLang="zh-CN" dirty="0" smtClean="0"/>
              <a:t>,</a:t>
            </a:r>
            <a:r>
              <a:rPr lang="zh-CN" altLang="en-US" dirty="0" smtClean="0"/>
              <a:t>并发送到运维大数据，到达运维大数据的格式为</a:t>
            </a:r>
            <a:endParaRPr lang="zh-CN" altLang="en-US" dirty="0"/>
          </a:p>
        </p:txBody>
      </p:sp>
      <p:pic>
        <p:nvPicPr>
          <p:cNvPr id="5" name="图片 4"/>
          <p:cNvPicPr/>
          <p:nvPr/>
        </p:nvPicPr>
        <p:blipFill>
          <a:blip r:embed="rId2" cstate="print"/>
          <a:srcRect/>
          <a:stretch>
            <a:fillRect/>
          </a:stretch>
        </p:blipFill>
        <p:spPr bwMode="auto">
          <a:xfrm>
            <a:off x="1475656" y="2564904"/>
            <a:ext cx="4434840" cy="39624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编译</a:t>
            </a:r>
          </a:p>
        </p:txBody>
      </p:sp>
      <p:sp>
        <p:nvSpPr>
          <p:cNvPr id="4" name="TextBox 3"/>
          <p:cNvSpPr txBox="1"/>
          <p:nvPr/>
        </p:nvSpPr>
        <p:spPr>
          <a:xfrm>
            <a:off x="755576" y="1700808"/>
            <a:ext cx="6120680" cy="923330"/>
          </a:xfrm>
          <a:prstGeom prst="rect">
            <a:avLst/>
          </a:prstGeom>
          <a:noFill/>
        </p:spPr>
        <p:txBody>
          <a:bodyPr wrap="square" rtlCol="0">
            <a:spAutoFit/>
          </a:bodyPr>
          <a:lstStyle/>
          <a:p>
            <a:r>
              <a:rPr lang="en-US" altLang="zh-CN" dirty="0" smtClean="0"/>
              <a:t>1</a:t>
            </a:r>
            <a:r>
              <a:rPr lang="en-US" altLang="zh-CN" dirty="0" smtClean="0"/>
              <a:t>. </a:t>
            </a:r>
            <a:r>
              <a:rPr lang="en-US" altLang="zh-CN" dirty="0" err="1" smtClean="0"/>
              <a:t>KafkaMonitor</a:t>
            </a:r>
            <a:r>
              <a:rPr lang="en-US" altLang="zh-CN" dirty="0" smtClean="0"/>
              <a:t>(eclipse java).</a:t>
            </a:r>
            <a:r>
              <a:rPr lang="en-US" altLang="zh-CN" dirty="0" err="1" smtClean="0"/>
              <a:t>rar</a:t>
            </a:r>
            <a:r>
              <a:rPr lang="en-US" altLang="zh-CN" dirty="0" smtClean="0"/>
              <a:t> </a:t>
            </a:r>
            <a:r>
              <a:rPr lang="zh-CN" altLang="en-US" dirty="0" smtClean="0"/>
              <a:t>使用</a:t>
            </a:r>
            <a:r>
              <a:rPr lang="en-US" altLang="zh-CN" dirty="0" smtClean="0"/>
              <a:t>eclipse</a:t>
            </a:r>
            <a:r>
              <a:rPr lang="zh-CN" altLang="en-US" dirty="0" smtClean="0"/>
              <a:t>编译。</a:t>
            </a:r>
            <a:endParaRPr lang="en-US" altLang="zh-CN" dirty="0" smtClean="0"/>
          </a:p>
          <a:p>
            <a:r>
              <a:rPr lang="en-US" altLang="zh-CN" dirty="0" smtClean="0"/>
              <a:t>2. </a:t>
            </a:r>
            <a:r>
              <a:rPr lang="en-US" altLang="zh-CN" dirty="0" smtClean="0"/>
              <a:t>TopicOffset2(</a:t>
            </a:r>
            <a:r>
              <a:rPr lang="en-US" altLang="zh-CN" dirty="0" err="1" smtClean="0"/>
              <a:t>Intellij</a:t>
            </a:r>
            <a:r>
              <a:rPr lang="en-US" altLang="zh-CN" dirty="0" smtClean="0"/>
              <a:t> </a:t>
            </a:r>
            <a:r>
              <a:rPr lang="en-US" altLang="zh-CN" dirty="0" err="1" smtClean="0"/>
              <a:t>Scala</a:t>
            </a:r>
            <a:r>
              <a:rPr lang="en-US" altLang="zh-CN" dirty="0" smtClean="0"/>
              <a:t>).</a:t>
            </a:r>
            <a:r>
              <a:rPr lang="en-US" altLang="zh-CN" dirty="0" err="1" smtClean="0"/>
              <a:t>rar</a:t>
            </a:r>
            <a:r>
              <a:rPr lang="en-US" altLang="zh-CN" dirty="0" smtClean="0"/>
              <a:t> </a:t>
            </a:r>
            <a:r>
              <a:rPr lang="zh-CN" altLang="en-US" dirty="0" smtClean="0"/>
              <a:t>使用</a:t>
            </a:r>
            <a:r>
              <a:rPr lang="en-US" altLang="zh-CN" dirty="0" err="1" smtClean="0"/>
              <a:t>Intellij</a:t>
            </a:r>
            <a:r>
              <a:rPr lang="en-US" altLang="zh-CN" dirty="0" smtClean="0"/>
              <a:t> 2016.1</a:t>
            </a:r>
            <a:r>
              <a:rPr lang="zh-CN" altLang="en-US" dirty="0" smtClean="0"/>
              <a:t>编译</a:t>
            </a:r>
            <a:r>
              <a:rPr lang="zh-CN" altLang="en-US" dirty="0" smtClean="0"/>
              <a:t>。</a:t>
            </a:r>
            <a:endParaRPr lang="en-US" altLang="zh-CN" dirty="0" smtClean="0"/>
          </a:p>
          <a:p>
            <a:endParaRPr lang="zh-CN" altLang="en-US" dirty="0"/>
          </a:p>
        </p:txBody>
      </p:sp>
    </p:spTree>
  </p:cSld>
  <p:clrMapOvr>
    <a:masterClrMapping/>
  </p:clrMapOvr>
  <p:transition advClick="0" advTm="8000">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63688" y="1268760"/>
            <a:ext cx="4695760" cy="3550146"/>
          </a:xfrm>
          <a:prstGeom prst="rect">
            <a:avLst/>
          </a:prstGeom>
          <a:noFill/>
          <a:ln w="9525">
            <a:noFill/>
            <a:miter lim="800000"/>
            <a:headEnd/>
            <a:tailEnd/>
          </a:ln>
        </p:spPr>
      </p:pic>
      <p:sp>
        <p:nvSpPr>
          <p:cNvPr id="3" name="TextBox 2"/>
          <p:cNvSpPr txBox="1"/>
          <p:nvPr/>
        </p:nvSpPr>
        <p:spPr>
          <a:xfrm>
            <a:off x="827584" y="620688"/>
            <a:ext cx="4248472" cy="369332"/>
          </a:xfrm>
          <a:prstGeom prst="rect">
            <a:avLst/>
          </a:prstGeom>
          <a:noFill/>
        </p:spPr>
        <p:txBody>
          <a:bodyPr wrap="square" rtlCol="0">
            <a:spAutoFit/>
          </a:bodyPr>
          <a:lstStyle/>
          <a:p>
            <a:r>
              <a:rPr lang="en-US" altLang="zh-CN" dirty="0" err="1" smtClean="0"/>
              <a:t>KafkaMonitor</a:t>
            </a:r>
            <a:r>
              <a:rPr lang="en-US" altLang="zh-CN" dirty="0" smtClean="0"/>
              <a:t>(eclipse java).</a:t>
            </a:r>
            <a:r>
              <a:rPr lang="en-US" altLang="zh-CN" dirty="0" err="1" smtClean="0"/>
              <a:t>rar</a:t>
            </a:r>
            <a:r>
              <a:rPr lang="en-US" altLang="zh-CN" dirty="0" smtClean="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95536" y="1700808"/>
            <a:ext cx="4048125" cy="22764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292080" y="2564904"/>
            <a:ext cx="3419475" cy="1752600"/>
          </a:xfrm>
          <a:prstGeom prst="rect">
            <a:avLst/>
          </a:prstGeom>
          <a:noFill/>
          <a:ln w="9525">
            <a:noFill/>
            <a:miter lim="800000"/>
            <a:headEnd/>
            <a:tailEnd/>
          </a:ln>
        </p:spPr>
      </p:pic>
      <p:sp>
        <p:nvSpPr>
          <p:cNvPr id="4" name="TextBox 3"/>
          <p:cNvSpPr txBox="1"/>
          <p:nvPr/>
        </p:nvSpPr>
        <p:spPr>
          <a:xfrm>
            <a:off x="827584" y="764704"/>
            <a:ext cx="4896544" cy="369332"/>
          </a:xfrm>
          <a:prstGeom prst="rect">
            <a:avLst/>
          </a:prstGeom>
          <a:noFill/>
        </p:spPr>
        <p:txBody>
          <a:bodyPr wrap="square" rtlCol="0">
            <a:spAutoFit/>
          </a:bodyPr>
          <a:lstStyle/>
          <a:p>
            <a:r>
              <a:rPr lang="en-US" altLang="zh-CN" dirty="0" smtClean="0"/>
              <a:t>TopicOffset2(</a:t>
            </a:r>
            <a:r>
              <a:rPr lang="en-US" altLang="zh-CN" dirty="0" err="1" smtClean="0"/>
              <a:t>Intellij</a:t>
            </a:r>
            <a:r>
              <a:rPr lang="en-US" altLang="zh-CN" dirty="0" smtClean="0"/>
              <a:t> </a:t>
            </a:r>
            <a:r>
              <a:rPr lang="en-US" altLang="zh-CN" dirty="0" err="1" smtClean="0"/>
              <a:t>Scala</a:t>
            </a:r>
            <a:r>
              <a:rPr lang="en-US" altLang="zh-CN" dirty="0" smtClean="0"/>
              <a:t>).</a:t>
            </a:r>
            <a:r>
              <a:rPr lang="en-US" altLang="zh-CN" dirty="0" err="1" smtClean="0"/>
              <a:t>rar</a:t>
            </a:r>
            <a:r>
              <a:rPr lang="en-US" altLang="zh-CN" dirty="0" smtClean="0"/>
              <a:t> </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配置与运行</a:t>
            </a:r>
            <a:endParaRPr lang="zh-CN" altLang="en-US" dirty="0"/>
          </a:p>
        </p:txBody>
      </p:sp>
      <p:sp>
        <p:nvSpPr>
          <p:cNvPr id="5" name="TextBox 4"/>
          <p:cNvSpPr txBox="1"/>
          <p:nvPr/>
        </p:nvSpPr>
        <p:spPr>
          <a:xfrm>
            <a:off x="755576" y="1268760"/>
            <a:ext cx="6408712" cy="523220"/>
          </a:xfrm>
          <a:prstGeom prst="rect">
            <a:avLst/>
          </a:prstGeom>
          <a:noFill/>
        </p:spPr>
        <p:txBody>
          <a:bodyPr wrap="square" rtlCol="0">
            <a:spAutoFit/>
          </a:bodyPr>
          <a:lstStyle/>
          <a:p>
            <a:r>
              <a:rPr lang="en-US" altLang="zh-CN" sz="1400" dirty="0" smtClean="0"/>
              <a:t>1.</a:t>
            </a:r>
            <a:r>
              <a:rPr lang="zh-CN" altLang="en-US" sz="1400" dirty="0" smtClean="0"/>
              <a:t>普通</a:t>
            </a:r>
            <a:r>
              <a:rPr lang="en-US" altLang="zh-CN" sz="1400" dirty="0" smtClean="0"/>
              <a:t>FI</a:t>
            </a:r>
            <a:r>
              <a:rPr lang="zh-CN" altLang="en-US" sz="1400" dirty="0" smtClean="0"/>
              <a:t>用户按照“</a:t>
            </a:r>
            <a:r>
              <a:rPr lang="en-US" altLang="zh-CN" sz="1400" dirty="0" smtClean="0"/>
              <a:t>2</a:t>
            </a:r>
            <a:r>
              <a:rPr lang="zh-CN" altLang="en-US" sz="1400" dirty="0" smtClean="0"/>
              <a:t>张表</a:t>
            </a:r>
            <a:r>
              <a:rPr lang="en-US" altLang="zh-CN" sz="1400" dirty="0" smtClean="0"/>
              <a:t>.</a:t>
            </a:r>
            <a:r>
              <a:rPr lang="en-US" altLang="zh-CN" sz="1400" dirty="0" err="1" smtClean="0"/>
              <a:t>sql</a:t>
            </a:r>
            <a:r>
              <a:rPr lang="zh-CN" altLang="en-US" sz="1400" dirty="0" smtClean="0"/>
              <a:t>” 建立</a:t>
            </a:r>
            <a:r>
              <a:rPr lang="en-US" altLang="zh-CN" sz="1400" dirty="0" smtClean="0"/>
              <a:t>2</a:t>
            </a:r>
            <a:r>
              <a:rPr lang="zh-CN" altLang="en-US" sz="1400" dirty="0" smtClean="0"/>
              <a:t>个表</a:t>
            </a:r>
            <a:endParaRPr lang="en-US" altLang="zh-CN" sz="1400" dirty="0" smtClean="0"/>
          </a:p>
          <a:p>
            <a:r>
              <a:rPr lang="en-US" altLang="zh-CN" sz="1400" dirty="0" smtClean="0"/>
              <a:t>2.</a:t>
            </a:r>
            <a:r>
              <a:rPr lang="zh-CN" altLang="en-US" sz="1400" dirty="0" smtClean="0"/>
              <a:t>修改</a:t>
            </a:r>
            <a:r>
              <a:rPr lang="en-US" altLang="zh-CN" sz="1400" dirty="0" smtClean="0"/>
              <a:t>start_kafkamonitor.sh</a:t>
            </a:r>
            <a:r>
              <a:rPr lang="zh-CN" altLang="en-US" sz="1400" dirty="0" smtClean="0"/>
              <a:t>中 </a:t>
            </a:r>
            <a:r>
              <a:rPr lang="en-US" altLang="zh-CN" sz="1400" dirty="0" smtClean="0"/>
              <a:t>zookeeper</a:t>
            </a:r>
            <a:r>
              <a:rPr lang="zh-CN" altLang="en-US" sz="1400" dirty="0" smtClean="0"/>
              <a:t>地址和</a:t>
            </a:r>
            <a:r>
              <a:rPr lang="en-US" altLang="zh-CN" sz="1400" dirty="0" smtClean="0"/>
              <a:t>broker</a:t>
            </a:r>
            <a:r>
              <a:rPr lang="zh-CN" altLang="en-US" sz="1400" dirty="0" smtClean="0"/>
              <a:t>地址</a:t>
            </a:r>
            <a:r>
              <a:rPr lang="zh-CN" altLang="en-US" sz="1400" dirty="0" smtClean="0"/>
              <a:t> </a:t>
            </a:r>
            <a:endParaRPr lang="zh-CN" altLang="en-US" sz="1400" dirty="0"/>
          </a:p>
        </p:txBody>
      </p:sp>
      <p:pic>
        <p:nvPicPr>
          <p:cNvPr id="3074" name="Picture 2"/>
          <p:cNvPicPr>
            <a:picLocks noChangeAspect="1" noChangeArrowheads="1"/>
          </p:cNvPicPr>
          <p:nvPr/>
        </p:nvPicPr>
        <p:blipFill>
          <a:blip r:embed="rId2" cstate="print"/>
          <a:srcRect/>
          <a:stretch>
            <a:fillRect/>
          </a:stretch>
        </p:blipFill>
        <p:spPr bwMode="auto">
          <a:xfrm>
            <a:off x="899592" y="1844824"/>
            <a:ext cx="6400800" cy="1441450"/>
          </a:xfrm>
          <a:prstGeom prst="rect">
            <a:avLst/>
          </a:prstGeom>
          <a:noFill/>
          <a:ln w="9525">
            <a:noFill/>
            <a:miter lim="800000"/>
            <a:headEnd/>
            <a:tailEnd/>
          </a:ln>
        </p:spPr>
      </p:pic>
      <p:sp>
        <p:nvSpPr>
          <p:cNvPr id="8" name="TextBox 7"/>
          <p:cNvSpPr txBox="1"/>
          <p:nvPr/>
        </p:nvSpPr>
        <p:spPr>
          <a:xfrm>
            <a:off x="827584" y="3501008"/>
            <a:ext cx="5832648" cy="307777"/>
          </a:xfrm>
          <a:prstGeom prst="rect">
            <a:avLst/>
          </a:prstGeom>
          <a:noFill/>
        </p:spPr>
        <p:txBody>
          <a:bodyPr wrap="square" rtlCol="0">
            <a:spAutoFit/>
          </a:bodyPr>
          <a:lstStyle/>
          <a:p>
            <a:r>
              <a:rPr lang="en-US" altLang="zh-CN" sz="1400" dirty="0" smtClean="0"/>
              <a:t>3.</a:t>
            </a:r>
            <a:r>
              <a:rPr lang="zh-CN" altLang="en-US" sz="1400" dirty="0" smtClean="0"/>
              <a:t>修改</a:t>
            </a:r>
            <a:r>
              <a:rPr lang="en-US" altLang="zh-CN" sz="1400" dirty="0" smtClean="0"/>
              <a:t>./conf/cfg.xml,</a:t>
            </a:r>
            <a:r>
              <a:rPr lang="zh-CN" altLang="en-US" sz="1400" dirty="0" smtClean="0"/>
              <a:t>集群名称和哪些</a:t>
            </a:r>
            <a:r>
              <a:rPr lang="en-US" altLang="zh-CN" sz="1400" dirty="0" smtClean="0"/>
              <a:t>topic</a:t>
            </a:r>
            <a:r>
              <a:rPr lang="zh-CN" altLang="en-US" sz="1400" dirty="0" smtClean="0"/>
              <a:t>不需要监控</a:t>
            </a:r>
            <a:endParaRPr lang="zh-CN" altLang="en-US" sz="1400" dirty="0"/>
          </a:p>
        </p:txBody>
      </p:sp>
      <p:pic>
        <p:nvPicPr>
          <p:cNvPr id="3075" name="Picture 3"/>
          <p:cNvPicPr>
            <a:picLocks noChangeAspect="1" noChangeArrowheads="1"/>
          </p:cNvPicPr>
          <p:nvPr/>
        </p:nvPicPr>
        <p:blipFill>
          <a:blip r:embed="rId3" cstate="print"/>
          <a:srcRect/>
          <a:stretch>
            <a:fillRect/>
          </a:stretch>
        </p:blipFill>
        <p:spPr bwMode="auto">
          <a:xfrm>
            <a:off x="1547664" y="3861048"/>
            <a:ext cx="4320480" cy="200884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332656"/>
            <a:ext cx="7416824" cy="1169551"/>
          </a:xfrm>
          <a:prstGeom prst="rect">
            <a:avLst/>
          </a:prstGeom>
          <a:noFill/>
        </p:spPr>
        <p:txBody>
          <a:bodyPr wrap="square" rtlCol="0">
            <a:spAutoFit/>
          </a:bodyPr>
          <a:lstStyle/>
          <a:p>
            <a:r>
              <a:rPr lang="en-US" altLang="zh-CN" sz="1400" dirty="0" smtClean="0"/>
              <a:t>4.</a:t>
            </a:r>
            <a:r>
              <a:rPr lang="zh-CN" altLang="en-US" sz="1400" dirty="0" smtClean="0"/>
              <a:t>修改 </a:t>
            </a:r>
            <a:r>
              <a:rPr lang="en-US" altLang="zh-CN" sz="1400" dirty="0" smtClean="0"/>
              <a:t>4_moveToHdfs.sh</a:t>
            </a:r>
            <a:r>
              <a:rPr lang="zh-CN" altLang="en-US" sz="1400" dirty="0" smtClean="0"/>
              <a:t>：</a:t>
            </a:r>
            <a:endParaRPr lang="en-US" altLang="zh-CN" sz="1400" dirty="0" smtClean="0"/>
          </a:p>
          <a:p>
            <a:r>
              <a:rPr lang="en-US" altLang="zh-CN" sz="1400" dirty="0" smtClean="0"/>
              <a:t> </a:t>
            </a:r>
            <a:r>
              <a:rPr lang="en-US" altLang="zh-CN" sz="1400" dirty="0" smtClean="0"/>
              <a:t>   </a:t>
            </a:r>
            <a:r>
              <a:rPr lang="zh-CN" altLang="en-US" sz="1400" dirty="0" smtClean="0"/>
              <a:t>第</a:t>
            </a:r>
            <a:r>
              <a:rPr lang="en-US" altLang="zh-CN" sz="1400" dirty="0" smtClean="0"/>
              <a:t>1</a:t>
            </a:r>
            <a:r>
              <a:rPr lang="zh-CN" altLang="en-US" sz="1400" dirty="0" smtClean="0"/>
              <a:t>部分，</a:t>
            </a:r>
            <a:r>
              <a:rPr lang="en-US" altLang="zh-CN" sz="1400" dirty="0" err="1" smtClean="0"/>
              <a:t>kafka</a:t>
            </a:r>
            <a:r>
              <a:rPr lang="zh-CN" altLang="en-US" sz="1400" dirty="0" smtClean="0"/>
              <a:t>当前写入位置发到哪个</a:t>
            </a:r>
            <a:r>
              <a:rPr lang="en-US" altLang="zh-CN" sz="1400" dirty="0" smtClean="0"/>
              <a:t>topic</a:t>
            </a:r>
            <a:r>
              <a:rPr lang="zh-CN" altLang="en-US" sz="1400" dirty="0" smtClean="0"/>
              <a:t>中</a:t>
            </a:r>
            <a:endParaRPr lang="en-US" altLang="zh-CN" sz="1400" dirty="0" smtClean="0"/>
          </a:p>
          <a:p>
            <a:r>
              <a:rPr lang="en-US" altLang="zh-CN" sz="1400" dirty="0" smtClean="0"/>
              <a:t> </a:t>
            </a:r>
            <a:r>
              <a:rPr lang="en-US" altLang="zh-CN" sz="1400" dirty="0" smtClean="0"/>
              <a:t>   </a:t>
            </a:r>
            <a:r>
              <a:rPr lang="zh-CN" altLang="en-US" sz="1400" dirty="0" smtClean="0"/>
              <a:t>第</a:t>
            </a:r>
            <a:r>
              <a:rPr lang="en-US" altLang="zh-CN" sz="1400" dirty="0" smtClean="0"/>
              <a:t>2</a:t>
            </a:r>
            <a:r>
              <a:rPr lang="zh-CN" altLang="en-US" sz="1400" dirty="0" smtClean="0"/>
              <a:t>部分， </a:t>
            </a:r>
            <a:r>
              <a:rPr lang="en-US" altLang="zh-CN" sz="1400" dirty="0" err="1" smtClean="0"/>
              <a:t>dw_kafka_topic_monitor_dm</a:t>
            </a:r>
            <a:r>
              <a:rPr lang="zh-CN" altLang="en-US" sz="1400" dirty="0" smtClean="0"/>
              <a:t>表的存储位置。</a:t>
            </a:r>
            <a:endParaRPr lang="en-US" altLang="zh-CN" sz="1400" dirty="0" smtClean="0"/>
          </a:p>
          <a:p>
            <a:r>
              <a:rPr lang="en-US" altLang="zh-CN" sz="1400" dirty="0" smtClean="0"/>
              <a:t> </a:t>
            </a:r>
            <a:r>
              <a:rPr lang="en-US" altLang="zh-CN" sz="1400" dirty="0" smtClean="0"/>
              <a:t>   </a:t>
            </a:r>
            <a:r>
              <a:rPr lang="zh-CN" altLang="en-US" sz="1400" dirty="0" smtClean="0"/>
              <a:t>第</a:t>
            </a:r>
            <a:r>
              <a:rPr lang="en-US" altLang="zh-CN" sz="1400" dirty="0" smtClean="0"/>
              <a:t>3</a:t>
            </a:r>
            <a:r>
              <a:rPr lang="zh-CN" altLang="en-US" sz="1400" dirty="0" smtClean="0"/>
              <a:t>部分</a:t>
            </a:r>
            <a:r>
              <a:rPr lang="en-US" altLang="zh-CN" sz="1400" dirty="0" smtClean="0"/>
              <a:t>, </a:t>
            </a:r>
            <a:r>
              <a:rPr lang="en-US" altLang="zh-CN" sz="1400" dirty="0" err="1" smtClean="0"/>
              <a:t>dw_kafka_topic_partition_monitor_dm</a:t>
            </a:r>
            <a:r>
              <a:rPr lang="zh-CN" altLang="en-US" sz="1400" dirty="0" smtClean="0"/>
              <a:t>表的存储位置</a:t>
            </a:r>
            <a:endParaRPr lang="en-US" altLang="zh-CN" sz="1400" dirty="0" smtClean="0"/>
          </a:p>
          <a:p>
            <a:r>
              <a:rPr lang="en-US" altLang="zh-CN" sz="1400" dirty="0" smtClean="0"/>
              <a:t> </a:t>
            </a:r>
            <a:r>
              <a:rPr lang="en-US" altLang="zh-CN" sz="1400" dirty="0" smtClean="0"/>
              <a:t>   </a:t>
            </a:r>
            <a:endParaRPr lang="zh-CN" altLang="en-US" sz="1400" dirty="0"/>
          </a:p>
        </p:txBody>
      </p:sp>
      <p:pic>
        <p:nvPicPr>
          <p:cNvPr id="4098" name="Picture 2"/>
          <p:cNvPicPr>
            <a:picLocks noChangeAspect="1" noChangeArrowheads="1"/>
          </p:cNvPicPr>
          <p:nvPr/>
        </p:nvPicPr>
        <p:blipFill>
          <a:blip r:embed="rId2" cstate="print"/>
          <a:srcRect/>
          <a:stretch>
            <a:fillRect/>
          </a:stretch>
        </p:blipFill>
        <p:spPr bwMode="auto">
          <a:xfrm>
            <a:off x="395536" y="1484784"/>
            <a:ext cx="9645650" cy="1803400"/>
          </a:xfrm>
          <a:prstGeom prst="rect">
            <a:avLst/>
          </a:prstGeom>
          <a:noFill/>
          <a:ln w="9525">
            <a:noFill/>
            <a:miter lim="800000"/>
            <a:headEnd/>
            <a:tailEnd/>
          </a:ln>
        </p:spPr>
      </p:pic>
      <p:sp>
        <p:nvSpPr>
          <p:cNvPr id="6" name="TextBox 5"/>
          <p:cNvSpPr txBox="1"/>
          <p:nvPr/>
        </p:nvSpPr>
        <p:spPr>
          <a:xfrm>
            <a:off x="6876256" y="1772816"/>
            <a:ext cx="360040" cy="369332"/>
          </a:xfrm>
          <a:prstGeom prst="rect">
            <a:avLst/>
          </a:prstGeom>
          <a:noFill/>
        </p:spPr>
        <p:txBody>
          <a:bodyPr wrap="square" rtlCol="0">
            <a:spAutoFit/>
          </a:bodyPr>
          <a:lstStyle/>
          <a:p>
            <a:r>
              <a:rPr lang="en-US" altLang="zh-CN" dirty="0" smtClean="0">
                <a:solidFill>
                  <a:srgbClr val="FF0000"/>
                </a:solidFill>
              </a:rPr>
              <a:t>1</a:t>
            </a:r>
            <a:endParaRPr lang="zh-CN" altLang="en-US" dirty="0">
              <a:solidFill>
                <a:srgbClr val="FF0000"/>
              </a:solidFill>
            </a:endParaRPr>
          </a:p>
        </p:txBody>
      </p:sp>
      <p:sp>
        <p:nvSpPr>
          <p:cNvPr id="7" name="TextBox 6"/>
          <p:cNvSpPr txBox="1"/>
          <p:nvPr/>
        </p:nvSpPr>
        <p:spPr>
          <a:xfrm>
            <a:off x="6372200" y="2204864"/>
            <a:ext cx="360040" cy="369332"/>
          </a:xfrm>
          <a:prstGeom prst="rect">
            <a:avLst/>
          </a:prstGeom>
          <a:noFill/>
        </p:spPr>
        <p:txBody>
          <a:bodyPr wrap="square" rtlCol="0">
            <a:spAutoFit/>
          </a:bodyPr>
          <a:lstStyle/>
          <a:p>
            <a:r>
              <a:rPr lang="en-US" altLang="zh-CN" dirty="0" smtClean="0">
                <a:solidFill>
                  <a:srgbClr val="FF0000"/>
                </a:solidFill>
              </a:rPr>
              <a:t>2</a:t>
            </a:r>
            <a:endParaRPr lang="zh-CN" altLang="en-US" dirty="0">
              <a:solidFill>
                <a:srgbClr val="FF0000"/>
              </a:solidFill>
            </a:endParaRPr>
          </a:p>
        </p:txBody>
      </p:sp>
      <p:sp>
        <p:nvSpPr>
          <p:cNvPr id="8" name="TextBox 7"/>
          <p:cNvSpPr txBox="1"/>
          <p:nvPr/>
        </p:nvSpPr>
        <p:spPr>
          <a:xfrm>
            <a:off x="7884368" y="2636912"/>
            <a:ext cx="360040" cy="369332"/>
          </a:xfrm>
          <a:prstGeom prst="rect">
            <a:avLst/>
          </a:prstGeom>
          <a:noFill/>
        </p:spPr>
        <p:txBody>
          <a:bodyPr wrap="square" rtlCol="0">
            <a:spAutoFit/>
          </a:bodyPr>
          <a:lstStyle/>
          <a:p>
            <a:r>
              <a:rPr lang="en-US" altLang="zh-CN" dirty="0" smtClean="0">
                <a:solidFill>
                  <a:srgbClr val="FF0000"/>
                </a:solidFill>
              </a:rPr>
              <a:t>3</a:t>
            </a:r>
            <a:endParaRPr lang="zh-CN" altLang="en-US" dirty="0">
              <a:solidFill>
                <a:srgbClr val="FF0000"/>
              </a:solidFill>
            </a:endParaRPr>
          </a:p>
        </p:txBody>
      </p:sp>
      <p:sp>
        <p:nvSpPr>
          <p:cNvPr id="9" name="TextBox 8"/>
          <p:cNvSpPr txBox="1"/>
          <p:nvPr/>
        </p:nvSpPr>
        <p:spPr>
          <a:xfrm>
            <a:off x="539552" y="3429000"/>
            <a:ext cx="5544616" cy="307777"/>
          </a:xfrm>
          <a:prstGeom prst="rect">
            <a:avLst/>
          </a:prstGeom>
          <a:noFill/>
        </p:spPr>
        <p:txBody>
          <a:bodyPr wrap="square" rtlCol="0">
            <a:spAutoFit/>
          </a:bodyPr>
          <a:lstStyle/>
          <a:p>
            <a:r>
              <a:rPr lang="en-US" altLang="zh-CN" sz="1400" dirty="0" smtClean="0"/>
              <a:t>5. TopicOffset2.jar </a:t>
            </a:r>
            <a:r>
              <a:rPr lang="zh-CN" altLang="en-US" sz="1400" dirty="0" smtClean="0"/>
              <a:t>放在</a:t>
            </a:r>
            <a:r>
              <a:rPr lang="en-US" altLang="zh-CN" sz="1400" dirty="0" smtClean="0"/>
              <a:t> $</a:t>
            </a:r>
            <a:r>
              <a:rPr lang="en-US" altLang="zh-CN" sz="1400" dirty="0" err="1" smtClean="0"/>
              <a:t>FI_Client</a:t>
            </a:r>
            <a:r>
              <a:rPr lang="en-US" altLang="zh-CN" sz="1400" dirty="0" smtClean="0"/>
              <a:t>/Kafka/</a:t>
            </a:r>
            <a:r>
              <a:rPr lang="en-US" altLang="zh-CN" sz="1400" dirty="0" err="1" smtClean="0"/>
              <a:t>kafka</a:t>
            </a:r>
            <a:r>
              <a:rPr lang="en-US" altLang="zh-CN" sz="1400" dirty="0" smtClean="0"/>
              <a:t>/</a:t>
            </a:r>
            <a:r>
              <a:rPr lang="en-US" altLang="zh-CN" sz="1400" dirty="0" err="1" smtClean="0"/>
              <a:t>libs</a:t>
            </a:r>
            <a:r>
              <a:rPr lang="zh-CN" altLang="en-US" sz="1400" dirty="0" smtClean="0"/>
              <a:t>下</a:t>
            </a:r>
            <a:endParaRPr lang="zh-CN" altLang="en-US" sz="1400" dirty="0"/>
          </a:p>
        </p:txBody>
      </p:sp>
      <p:pic>
        <p:nvPicPr>
          <p:cNvPr id="4099" name="Picture 3"/>
          <p:cNvPicPr>
            <a:picLocks noChangeAspect="1" noChangeArrowheads="1"/>
          </p:cNvPicPr>
          <p:nvPr/>
        </p:nvPicPr>
        <p:blipFill>
          <a:blip r:embed="rId3" cstate="print"/>
          <a:srcRect/>
          <a:stretch>
            <a:fillRect/>
          </a:stretch>
        </p:blipFill>
        <p:spPr bwMode="auto">
          <a:xfrm>
            <a:off x="1043608" y="3933056"/>
            <a:ext cx="4464496" cy="176794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764704"/>
            <a:ext cx="5688632" cy="369332"/>
          </a:xfrm>
          <a:prstGeom prst="rect">
            <a:avLst/>
          </a:prstGeom>
          <a:noFill/>
        </p:spPr>
        <p:txBody>
          <a:bodyPr wrap="square" rtlCol="0">
            <a:spAutoFit/>
          </a:bodyPr>
          <a:lstStyle/>
          <a:p>
            <a:r>
              <a:rPr lang="en-US" altLang="zh-CN" dirty="0" smtClean="0"/>
              <a:t>./ start_kafkamonitor.sh</a:t>
            </a:r>
            <a:endParaRPr lang="zh-CN" altLang="en-US" dirty="0"/>
          </a:p>
        </p:txBody>
      </p:sp>
      <p:sp>
        <p:nvSpPr>
          <p:cNvPr id="5" name="TextBox 4"/>
          <p:cNvSpPr txBox="1"/>
          <p:nvPr/>
        </p:nvSpPr>
        <p:spPr>
          <a:xfrm>
            <a:off x="611560" y="1340768"/>
            <a:ext cx="4608512" cy="369332"/>
          </a:xfrm>
          <a:prstGeom prst="rect">
            <a:avLst/>
          </a:prstGeom>
          <a:noFill/>
        </p:spPr>
        <p:txBody>
          <a:bodyPr wrap="square" rtlCol="0">
            <a:spAutoFit/>
          </a:bodyPr>
          <a:lstStyle/>
          <a:p>
            <a:r>
              <a:rPr lang="zh-CN" altLang="en-US" dirty="0" smtClean="0"/>
              <a:t>每</a:t>
            </a:r>
            <a:r>
              <a:rPr lang="zh-CN" altLang="en-US" dirty="0" smtClean="0"/>
              <a:t>隔</a:t>
            </a:r>
            <a:r>
              <a:rPr lang="en-US" altLang="zh-CN" dirty="0" smtClean="0"/>
              <a:t>1</a:t>
            </a:r>
            <a:r>
              <a:rPr lang="zh-CN" altLang="en-US" dirty="0" smtClean="0"/>
              <a:t>分钟</a:t>
            </a:r>
            <a:r>
              <a:rPr lang="zh-CN" altLang="en-US" dirty="0" smtClean="0"/>
              <a:t>统计一次</a:t>
            </a:r>
            <a:r>
              <a:rPr lang="en-US" altLang="zh-CN" dirty="0" smtClean="0"/>
              <a:t>topic</a:t>
            </a:r>
            <a:r>
              <a:rPr lang="zh-CN" altLang="en-US" dirty="0" smtClean="0"/>
              <a:t>的写入位置</a:t>
            </a:r>
            <a:r>
              <a:rPr lang="zh-CN" altLang="en-US" dirty="0" smtClean="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245</TotalTime>
  <Words>188</Words>
  <Application>Microsoft Office PowerPoint</Application>
  <PresentationFormat>全屏显示(4:3)</PresentationFormat>
  <Paragraphs>24</Paragraphs>
  <Slides>9</Slides>
  <Notes>0</Notes>
  <HiddenSlides>0</HiddenSlides>
  <MMClips>0</MMClips>
  <ScaleCrop>false</ScaleCrop>
  <HeadingPairs>
    <vt:vector size="4" baseType="variant">
      <vt:variant>
        <vt:lpstr>主题</vt:lpstr>
      </vt:variant>
      <vt:variant>
        <vt:i4>9</vt:i4>
      </vt:variant>
      <vt:variant>
        <vt:lpstr>幻灯片标题</vt:lpstr>
      </vt:variant>
      <vt:variant>
        <vt:i4>9</vt:i4>
      </vt:variant>
    </vt:vector>
  </HeadingPairs>
  <TitlesOfParts>
    <vt:vector size="18" baseType="lpstr">
      <vt:lpstr>Blank</vt:lpstr>
      <vt:lpstr>1_主题1</vt:lpstr>
      <vt:lpstr>4_主题1</vt:lpstr>
      <vt:lpstr>5_主题1</vt:lpstr>
      <vt:lpstr>6_主题1</vt:lpstr>
      <vt:lpstr>7_主题1</vt:lpstr>
      <vt:lpstr>8_主题1</vt:lpstr>
      <vt:lpstr>9_主题1</vt:lpstr>
      <vt:lpstr>10_主题1</vt:lpstr>
      <vt:lpstr>幻灯片 1</vt:lpstr>
      <vt:lpstr>功能描述</vt:lpstr>
      <vt:lpstr>编译</vt:lpstr>
      <vt:lpstr>幻灯片 4</vt:lpstr>
      <vt:lpstr>幻灯片 5</vt:lpstr>
      <vt:lpstr>配置与运行</vt:lpstr>
      <vt:lpstr>幻灯片 7</vt:lpstr>
      <vt:lpstr>幻灯片 8</vt:lpstr>
      <vt:lpstr>幻灯片 9</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Dell</cp:lastModifiedBy>
  <cp:revision>9</cp:revision>
  <dcterms:created xsi:type="dcterms:W3CDTF">2017-04-06T03:32:48Z</dcterms:created>
  <dcterms:modified xsi:type="dcterms:W3CDTF">2017-04-06T08:41:48Z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(3)U3IgTLjjQcelfDaUjPr2AVkVoBYao0E6gfr+Lc7RB7aH2F+FfwlZ83lGrMVtuRCMYjfmjO7K
hT2kiLYgZDoqt0yT4+eV7889v8u5n8PAyU3k33jYA2CQqv1WHkAzEPtlX8uJTucD6V7O0byA
7HVvdocOfd+lts++2uKm0KTXb1KrgV4tn1IBF2XtmYVMJcnNGJyNIMUotXiY0m4JUkihLgir
4L7ZHK0sGWaSFnLT7i</vt:lpwstr>
  </property>
  <property fmtid="{D5CDD505-2E9C-101B-9397-08002B2CF9AE}" pid="7" name="_2015_ms_pID_7253431">
    <vt:lpwstr>0TDa319DPkRy7hnkPTain/tRtqdhUGsjfpYH6cqKzcTSh/5w5qTEhc
XNGaX3BsVwip39XIVeQ6JRBTS6RPnfByKkdjhMS0j4mJToRhFZWpBsgW+h+DnGQ+xzgt2KE5
Cu4nz00Vlt9tKNjVsgiCzHOWYg2xV1K5FQU2AwUKJE3Wbo22Mclk9JEpN2UleLRu4iGvzDiT
WQLMB8qayoxLAp7zFBBrTx1XUYi921nzl1W4</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1491466908</vt:lpwstr>
  </property>
  <property fmtid="{D5CDD505-2E9C-101B-9397-08002B2CF9AE}" pid="12" name="_2015_ms_pID_7253432">
    <vt:lpwstr>nQ==</vt:lpwstr>
  </property>
</Properties>
</file>