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405" r:id="rId2"/>
    <p:sldId id="471" r:id="rId3"/>
    <p:sldId id="462" r:id="rId4"/>
    <p:sldId id="463" r:id="rId5"/>
    <p:sldId id="464" r:id="rId6"/>
    <p:sldId id="465" r:id="rId7"/>
    <p:sldId id="466" r:id="rId8"/>
    <p:sldId id="467" r:id="rId9"/>
    <p:sldId id="468" r:id="rId10"/>
    <p:sldId id="469" r:id="rId11"/>
    <p:sldId id="381" r:id="rId12"/>
    <p:sldId id="470" r:id="rId13"/>
    <p:sldId id="459" r:id="rId14"/>
    <p:sldId id="377" r:id="rId15"/>
    <p:sldId id="417" r:id="rId16"/>
    <p:sldId id="418" r:id="rId17"/>
    <p:sldId id="419" r:id="rId18"/>
    <p:sldId id="460" r:id="rId19"/>
    <p:sldId id="409" r:id="rId20"/>
    <p:sldId id="383" r:id="rId21"/>
    <p:sldId id="423" r:id="rId22"/>
    <p:sldId id="422" r:id="rId23"/>
    <p:sldId id="384" r:id="rId24"/>
    <p:sldId id="433" r:id="rId25"/>
    <p:sldId id="425" r:id="rId26"/>
    <p:sldId id="427" r:id="rId27"/>
    <p:sldId id="429" r:id="rId28"/>
    <p:sldId id="440" r:id="rId29"/>
    <p:sldId id="401" r:id="rId30"/>
    <p:sldId id="457" r:id="rId31"/>
    <p:sldId id="458" r:id="rId32"/>
    <p:sldId id="430" r:id="rId33"/>
    <p:sldId id="431" r:id="rId34"/>
    <p:sldId id="389" r:id="rId35"/>
    <p:sldId id="450" r:id="rId36"/>
    <p:sldId id="390" r:id="rId37"/>
    <p:sldId id="445" r:id="rId38"/>
    <p:sldId id="446" r:id="rId39"/>
    <p:sldId id="391" r:id="rId40"/>
    <p:sldId id="393" r:id="rId41"/>
    <p:sldId id="436" r:id="rId42"/>
    <p:sldId id="396" r:id="rId43"/>
    <p:sldId id="455" r:id="rId44"/>
    <p:sldId id="451" r:id="rId45"/>
    <p:sldId id="454" r:id="rId46"/>
    <p:sldId id="452" r:id="rId47"/>
    <p:sldId id="453"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DAFC1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2" autoAdjust="0"/>
    <p:restoredTop sz="90950" autoAdjust="0"/>
  </p:normalViewPr>
  <p:slideViewPr>
    <p:cSldViewPr snapToGrid="0" snapToObjects="1">
      <p:cViewPr>
        <p:scale>
          <a:sx n="74" d="100"/>
          <a:sy n="74" d="100"/>
        </p:scale>
        <p:origin x="-1518"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4AB0CF-D68F-5A4A-AFE7-4ACD2E86B5C5}" type="datetimeFigureOut">
              <a:rPr lang="en-US" smtClean="0"/>
              <a:pPr/>
              <a:t>8/21/2017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D007F9-AAC8-5F4A-A384-34F673447362}" type="slidenum">
              <a:rPr lang="en-US" smtClean="0"/>
              <a:pPr/>
              <a:t>‹#›</a:t>
            </a:fld>
            <a:endParaRPr lang="en-US"/>
          </a:p>
        </p:txBody>
      </p:sp>
    </p:spTree>
    <p:extLst>
      <p:ext uri="{BB962C8B-B14F-4D97-AF65-F5344CB8AC3E}">
        <p14:creationId xmlns:p14="http://schemas.microsoft.com/office/powerpoint/2010/main" xmlns="" val="661520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3C4768-1599-5B48-947B-9A000879E36E}" type="datetimeFigureOut">
              <a:rPr lang="en-US" smtClean="0"/>
              <a:pPr/>
              <a:t>8/21/2017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F727A-7A01-2D4E-8D38-2F7B31955994}" type="slidenum">
              <a:rPr lang="en-US" smtClean="0"/>
              <a:pPr/>
              <a:t>‹#›</a:t>
            </a:fld>
            <a:endParaRPr lang="en-US"/>
          </a:p>
        </p:txBody>
      </p:sp>
    </p:spTree>
    <p:extLst>
      <p:ext uri="{BB962C8B-B14F-4D97-AF65-F5344CB8AC3E}">
        <p14:creationId xmlns:p14="http://schemas.microsoft.com/office/powerpoint/2010/main" xmlns="" val="1239090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1</a:t>
            </a:fld>
            <a:endParaRPr lang="en-US"/>
          </a:p>
        </p:txBody>
      </p:sp>
    </p:spTree>
    <p:extLst>
      <p:ext uri="{BB962C8B-B14F-4D97-AF65-F5344CB8AC3E}">
        <p14:creationId xmlns:p14="http://schemas.microsoft.com/office/powerpoint/2010/main" xmlns="" val="20313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12</a:t>
            </a:fld>
            <a:endParaRPr lang="en-US"/>
          </a:p>
        </p:txBody>
      </p:sp>
    </p:spTree>
    <p:extLst>
      <p:ext uri="{BB962C8B-B14F-4D97-AF65-F5344CB8AC3E}">
        <p14:creationId xmlns:p14="http://schemas.microsoft.com/office/powerpoint/2010/main" xmlns="" val="80835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Insert</a:t>
            </a:r>
            <a:r>
              <a:rPr lang="en-US" altLang="zh-CN" baseline="0" dirty="0" smtClean="0"/>
              <a:t> data into write buffer will not update the data in the read buffer </a:t>
            </a:r>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17</a:t>
            </a:fld>
            <a:endParaRPr lang="en-US"/>
          </a:p>
        </p:txBody>
      </p:sp>
    </p:spTree>
    <p:extLst>
      <p:ext uri="{BB962C8B-B14F-4D97-AF65-F5344CB8AC3E}">
        <p14:creationId xmlns:p14="http://schemas.microsoft.com/office/powerpoint/2010/main" xmlns="" val="348227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Independent</a:t>
            </a:r>
            <a:r>
              <a:rPr lang="en-US" altLang="zh-CN" baseline="0" dirty="0" smtClean="0"/>
              <a:t> hash-table based key-value store cache</a:t>
            </a:r>
          </a:p>
        </p:txBody>
      </p:sp>
      <p:sp>
        <p:nvSpPr>
          <p:cNvPr id="4" name="灯片编号占位符 3"/>
          <p:cNvSpPr>
            <a:spLocks noGrp="1"/>
          </p:cNvSpPr>
          <p:nvPr>
            <p:ph type="sldNum" sz="quarter" idx="10"/>
          </p:nvPr>
        </p:nvSpPr>
        <p:spPr/>
        <p:txBody>
          <a:bodyPr/>
          <a:lstStyle/>
          <a:p>
            <a:fld id="{2F4F727A-7A01-2D4E-8D38-2F7B31955994}" type="slidenum">
              <a:rPr lang="en-US" smtClean="0"/>
              <a:pPr/>
              <a:t>19</a:t>
            </a:fld>
            <a:endParaRPr lang="en-US"/>
          </a:p>
        </p:txBody>
      </p:sp>
    </p:spTree>
    <p:extLst>
      <p:ext uri="{BB962C8B-B14F-4D97-AF65-F5344CB8AC3E}">
        <p14:creationId xmlns:p14="http://schemas.microsoft.com/office/powerpoint/2010/main" xmlns="" val="487573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 is appended to level 1, thus original data a and e in level 1 will not be influenced.</a:t>
            </a:r>
            <a:r>
              <a:rPr lang="en-US" altLang="zh-CN" baseline="0" dirty="0" smtClean="0"/>
              <a:t> As a result, the corresponding data blocks in the buffer cache will not be invalidated</a:t>
            </a:r>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23</a:t>
            </a:fld>
            <a:endParaRPr lang="en-US"/>
          </a:p>
        </p:txBody>
      </p:sp>
    </p:spTree>
    <p:extLst>
      <p:ext uri="{BB962C8B-B14F-4D97-AF65-F5344CB8AC3E}">
        <p14:creationId xmlns:p14="http://schemas.microsoft.com/office/powerpoint/2010/main" xmlns="" val="3417727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25</a:t>
            </a:fld>
            <a:endParaRPr lang="en-US"/>
          </a:p>
        </p:txBody>
      </p:sp>
    </p:spTree>
    <p:extLst>
      <p:ext uri="{BB962C8B-B14F-4D97-AF65-F5344CB8AC3E}">
        <p14:creationId xmlns:p14="http://schemas.microsoft.com/office/powerpoint/2010/main" xmlns="" val="2949462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smtClean="0"/>
              <a:t>each level, most </a:t>
            </a:r>
            <a:r>
              <a:rPr lang="en-US" altLang="zh-CN" dirty="0" smtClean="0"/>
              <a:t>recently appended data blocks stay,</a:t>
            </a:r>
            <a:r>
              <a:rPr lang="en-US" altLang="zh-CN" baseline="0" dirty="0" smtClean="0"/>
              <a:t> that’s because those data blocks may still being actively loaded into the buffer cache</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27</a:t>
            </a:fld>
            <a:endParaRPr lang="en-US"/>
          </a:p>
        </p:txBody>
      </p:sp>
    </p:spTree>
    <p:extLst>
      <p:ext uri="{BB962C8B-B14F-4D97-AF65-F5344CB8AC3E}">
        <p14:creationId xmlns:p14="http://schemas.microsoft.com/office/powerpoint/2010/main" xmlns="" val="2048302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Queries</a:t>
            </a:r>
            <a:r>
              <a:rPr lang="en-US" altLang="zh-CN" baseline="0" dirty="0" smtClean="0"/>
              <a:t> are conducted level by level until the last level is reached, or the target key is found</a:t>
            </a:r>
          </a:p>
          <a:p>
            <a:endParaRPr lang="en-US" altLang="zh-CN" baseline="0" dirty="0" smtClean="0"/>
          </a:p>
          <a:p>
            <a:r>
              <a:rPr lang="en-US" altLang="zh-CN" baseline="0" dirty="0" smtClean="0"/>
              <a:t>In traditional LSM-tree, once an on-disk block is found that contain the target key, it will be loaded directly from buffer cache or disk</a:t>
            </a:r>
          </a:p>
          <a:p>
            <a:endParaRPr lang="en-US" altLang="zh-CN" baseline="0" dirty="0" smtClean="0"/>
          </a:p>
          <a:p>
            <a:r>
              <a:rPr lang="en-US" altLang="zh-CN" baseline="0" dirty="0" smtClean="0"/>
              <a:t>In </a:t>
            </a:r>
            <a:r>
              <a:rPr lang="en-US" altLang="zh-CN" baseline="0" dirty="0" err="1" smtClean="0"/>
              <a:t>LSbM</a:t>
            </a:r>
            <a:r>
              <a:rPr lang="en-US" altLang="zh-CN" baseline="0" dirty="0" smtClean="0"/>
              <a:t>-tree, we further check the same level of the compaction buffer to see whether any data block in it contains the target key. If found, serve the read from the compaction buffer other wise, from the underlying LSM-tree.</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2F4F727A-7A01-2D4E-8D38-2F7B31955994}" type="slidenum">
              <a:rPr lang="en-US" smtClean="0"/>
              <a:pPr/>
              <a:t>30</a:t>
            </a:fld>
            <a:endParaRPr lang="en-US"/>
          </a:p>
        </p:txBody>
      </p:sp>
    </p:spTree>
    <p:extLst>
      <p:ext uri="{BB962C8B-B14F-4D97-AF65-F5344CB8AC3E}">
        <p14:creationId xmlns:p14="http://schemas.microsoft.com/office/powerpoint/2010/main" xmlns="" val="213074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Queries</a:t>
            </a:r>
            <a:r>
              <a:rPr lang="en-US" altLang="zh-CN" baseline="0" dirty="0" smtClean="0"/>
              <a:t> are conducted level by level until the last level is reached, or the target key is found</a:t>
            </a:r>
          </a:p>
          <a:p>
            <a:endParaRPr lang="en-US" altLang="zh-CN" baseline="0" dirty="0" smtClean="0"/>
          </a:p>
          <a:p>
            <a:r>
              <a:rPr lang="en-US" altLang="zh-CN" baseline="0" dirty="0" smtClean="0"/>
              <a:t>In traditional LSM-tree, once an on-disk block is found that contain the target key, it will be loaded directly from buffer cache or disk</a:t>
            </a:r>
          </a:p>
          <a:p>
            <a:endParaRPr lang="en-US" altLang="zh-CN" baseline="0" dirty="0" smtClean="0"/>
          </a:p>
          <a:p>
            <a:r>
              <a:rPr lang="en-US" altLang="zh-CN" baseline="0" dirty="0" smtClean="0"/>
              <a:t>In </a:t>
            </a:r>
            <a:r>
              <a:rPr lang="en-US" altLang="zh-CN" baseline="0" dirty="0" err="1" smtClean="0"/>
              <a:t>LSbM</a:t>
            </a:r>
            <a:r>
              <a:rPr lang="en-US" altLang="zh-CN" baseline="0" dirty="0" smtClean="0"/>
              <a:t>-tree, we further check the same level of the compaction buffer to see whether any data block in it contains the target key. If found, serve the read from the compaction buffer other wise, from the underlying LSM-tree.</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2F4F727A-7A01-2D4E-8D38-2F7B31955994}" type="slidenum">
              <a:rPr lang="en-US" smtClean="0"/>
              <a:pPr/>
              <a:t>31</a:t>
            </a:fld>
            <a:endParaRPr lang="en-US"/>
          </a:p>
        </p:txBody>
      </p:sp>
    </p:spTree>
    <p:extLst>
      <p:ext uri="{BB962C8B-B14F-4D97-AF65-F5344CB8AC3E}">
        <p14:creationId xmlns:p14="http://schemas.microsoft.com/office/powerpoint/2010/main" xmlns="" val="2130745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 of reading one key which can be found in the compaction buffer, according to the trim process, </a:t>
            </a:r>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32</a:t>
            </a:fld>
            <a:endParaRPr lang="en-US"/>
          </a:p>
        </p:txBody>
      </p:sp>
    </p:spTree>
    <p:extLst>
      <p:ext uri="{BB962C8B-B14F-4D97-AF65-F5344CB8AC3E}">
        <p14:creationId xmlns:p14="http://schemas.microsoft.com/office/powerpoint/2010/main" xmlns="" val="285905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Arial" panose="020B0604020202020204" pitchFamily="34" charset="0"/>
              </a:defRPr>
            </a:lvl1pPr>
            <a:lvl2pPr marL="784225" indent="-301625" defTabSz="966788" eaLnBrk="0" hangingPunct="0">
              <a:spcBef>
                <a:spcPct val="30000"/>
              </a:spcBef>
              <a:defRPr sz="1200">
                <a:solidFill>
                  <a:schemeClr val="tx1"/>
                </a:solidFill>
                <a:latin typeface="Arial" panose="020B0604020202020204" pitchFamily="34" charset="0"/>
              </a:defRPr>
            </a:lvl2pPr>
            <a:lvl3pPr marL="1208088" indent="-241300" defTabSz="966788" eaLnBrk="0" hangingPunct="0">
              <a:spcBef>
                <a:spcPct val="30000"/>
              </a:spcBef>
              <a:defRPr sz="1200">
                <a:solidFill>
                  <a:schemeClr val="tx1"/>
                </a:solidFill>
                <a:latin typeface="Arial" panose="020B0604020202020204" pitchFamily="34" charset="0"/>
              </a:defRPr>
            </a:lvl3pPr>
            <a:lvl4pPr marL="1690688" indent="-241300" defTabSz="966788" eaLnBrk="0" hangingPunct="0">
              <a:spcBef>
                <a:spcPct val="30000"/>
              </a:spcBef>
              <a:defRPr sz="1200">
                <a:solidFill>
                  <a:schemeClr val="tx1"/>
                </a:solidFill>
                <a:latin typeface="Arial" panose="020B0604020202020204" pitchFamily="34" charset="0"/>
              </a:defRPr>
            </a:lvl4pPr>
            <a:lvl5pPr marL="2174875" indent="-241300" defTabSz="966788" eaLnBrk="0" hangingPunct="0">
              <a:spcBef>
                <a:spcPct val="30000"/>
              </a:spcBef>
              <a:defRPr sz="1200">
                <a:solidFill>
                  <a:schemeClr val="tx1"/>
                </a:solidFill>
                <a:latin typeface="Arial" panose="020B0604020202020204" pitchFamily="34" charset="0"/>
              </a:defRPr>
            </a:lvl5pPr>
            <a:lvl6pPr marL="2632075" indent="-241300" defTabSz="966788" eaLnBrk="0" fontAlgn="base" hangingPunct="0">
              <a:spcBef>
                <a:spcPct val="30000"/>
              </a:spcBef>
              <a:spcAft>
                <a:spcPct val="0"/>
              </a:spcAft>
              <a:defRPr sz="1200">
                <a:solidFill>
                  <a:schemeClr val="tx1"/>
                </a:solidFill>
                <a:latin typeface="Arial" panose="020B0604020202020204" pitchFamily="34" charset="0"/>
              </a:defRPr>
            </a:lvl6pPr>
            <a:lvl7pPr marL="3089275" indent="-241300" defTabSz="966788" eaLnBrk="0" fontAlgn="base" hangingPunct="0">
              <a:spcBef>
                <a:spcPct val="30000"/>
              </a:spcBef>
              <a:spcAft>
                <a:spcPct val="0"/>
              </a:spcAft>
              <a:defRPr sz="1200">
                <a:solidFill>
                  <a:schemeClr val="tx1"/>
                </a:solidFill>
                <a:latin typeface="Arial" panose="020B0604020202020204" pitchFamily="34" charset="0"/>
              </a:defRPr>
            </a:lvl7pPr>
            <a:lvl8pPr marL="3546475" indent="-241300" defTabSz="966788" eaLnBrk="0" fontAlgn="base" hangingPunct="0">
              <a:spcBef>
                <a:spcPct val="30000"/>
              </a:spcBef>
              <a:spcAft>
                <a:spcPct val="0"/>
              </a:spcAft>
              <a:defRPr sz="1200">
                <a:solidFill>
                  <a:schemeClr val="tx1"/>
                </a:solidFill>
                <a:latin typeface="Arial" panose="020B0604020202020204" pitchFamily="34" charset="0"/>
              </a:defRPr>
            </a:lvl8pPr>
            <a:lvl9pPr marL="4003675" indent="-241300" defTabSz="9667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1EE6578-AC1A-4426-88D5-CF0FFF61513A}" type="slidenum">
              <a:rPr lang="en-US" altLang="en-US" sz="1300"/>
              <a:pPr eaLnBrk="1" hangingPunct="1">
                <a:spcBef>
                  <a:spcPct val="0"/>
                </a:spcBef>
              </a:pPr>
              <a:t>2</a:t>
            </a:fld>
            <a:endParaRPr lang="en-US" altLang="en-US" sz="1300"/>
          </a:p>
        </p:txBody>
      </p:sp>
    </p:spTree>
    <p:extLst>
      <p:ext uri="{BB962C8B-B14F-4D97-AF65-F5344CB8AC3E}">
        <p14:creationId xmlns:p14="http://schemas.microsoft.com/office/powerpoint/2010/main" xmlns="" val="256715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99CC09BF-4785-4DE2-A140-4C31AEFED861}" type="slidenum">
              <a:rPr lang="en-US" altLang="en-US" smtClean="0"/>
              <a:pPr eaLnBrk="1" hangingPunct="1">
                <a:spcBef>
                  <a:spcPct val="0"/>
                </a:spcBef>
              </a:pPr>
              <a:t>3</a:t>
            </a:fld>
            <a:endParaRPr lang="en-US" altLang="en-US" smtClean="0"/>
          </a:p>
        </p:txBody>
      </p:sp>
    </p:spTree>
    <p:extLst>
      <p:ext uri="{BB962C8B-B14F-4D97-AF65-F5344CB8AC3E}">
        <p14:creationId xmlns:p14="http://schemas.microsoft.com/office/powerpoint/2010/main" xmlns="" val="371860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C3165F10-4AFC-439C-8862-39C31C943C22}" type="slidenum">
              <a:rPr lang="en-US" altLang="en-US" smtClean="0"/>
              <a:pPr eaLnBrk="1" hangingPunct="1">
                <a:spcBef>
                  <a:spcPct val="0"/>
                </a:spcBef>
              </a:pPr>
              <a:t>5</a:t>
            </a:fld>
            <a:endParaRPr lang="en-US" altLang="en-US" smtClean="0"/>
          </a:p>
        </p:txBody>
      </p:sp>
    </p:spTree>
    <p:extLst>
      <p:ext uri="{BB962C8B-B14F-4D97-AF65-F5344CB8AC3E}">
        <p14:creationId xmlns:p14="http://schemas.microsoft.com/office/powerpoint/2010/main" xmlns="" val="281297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dirty="0" smtClean="0"/>
              <a:t>长尾效应， 群体智慧。 </a:t>
            </a:r>
            <a:endParaRPr lang="en-US" alt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B7824BF6-B3FE-40F3-BFF0-3AED797B19A1}" type="slidenum">
              <a:rPr lang="en-US" altLang="en-US" smtClean="0"/>
              <a:pPr eaLnBrk="1" hangingPunct="1">
                <a:spcBef>
                  <a:spcPct val="0"/>
                </a:spcBef>
              </a:pPr>
              <a:t>6</a:t>
            </a:fld>
            <a:endParaRPr lang="en-US" altLang="en-US" smtClean="0"/>
          </a:p>
        </p:txBody>
      </p:sp>
    </p:spTree>
    <p:extLst>
      <p:ext uri="{BB962C8B-B14F-4D97-AF65-F5344CB8AC3E}">
        <p14:creationId xmlns:p14="http://schemas.microsoft.com/office/powerpoint/2010/main" xmlns="" val="50115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F4992D49-1ADE-48EE-97A0-652C34FCD44E}" type="slidenum">
              <a:rPr lang="zh-CN" altLang="en-US" smtClean="0"/>
              <a:pPr eaLnBrk="1" hangingPunct="1">
                <a:spcBef>
                  <a:spcPct val="0"/>
                </a:spcBef>
              </a:pPr>
              <a:t>7</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smtClean="0"/>
          </a:p>
        </p:txBody>
      </p:sp>
    </p:spTree>
    <p:extLst>
      <p:ext uri="{BB962C8B-B14F-4D97-AF65-F5344CB8AC3E}">
        <p14:creationId xmlns:p14="http://schemas.microsoft.com/office/powerpoint/2010/main" xmlns="" val="350134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F4992D49-1ADE-48EE-97A0-652C34FCD44E}" type="slidenum">
              <a:rPr lang="zh-CN" altLang="en-US" smtClean="0"/>
              <a:pPr eaLnBrk="1" hangingPunct="1">
                <a:spcBef>
                  <a:spcPct val="0"/>
                </a:spcBef>
              </a:pPr>
              <a:t>8</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zh-CN" dirty="0" smtClean="0"/>
          </a:p>
        </p:txBody>
      </p:sp>
    </p:spTree>
    <p:extLst>
      <p:ext uri="{BB962C8B-B14F-4D97-AF65-F5344CB8AC3E}">
        <p14:creationId xmlns:p14="http://schemas.microsoft.com/office/powerpoint/2010/main" xmlns="" val="158369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pPr>
            <a:fld id="{C3165F10-4AFC-439C-8862-39C31C943C22}" type="slidenum">
              <a:rPr lang="en-US" altLang="en-US" smtClean="0"/>
              <a:pPr eaLnBrk="1" hangingPunct="1">
                <a:spcBef>
                  <a:spcPct val="0"/>
                </a:spcBef>
              </a:pPr>
              <a:t>9</a:t>
            </a:fld>
            <a:endParaRPr lang="en-US" altLang="en-US" smtClean="0"/>
          </a:p>
        </p:txBody>
      </p:sp>
    </p:spTree>
    <p:extLst>
      <p:ext uri="{BB962C8B-B14F-4D97-AF65-F5344CB8AC3E}">
        <p14:creationId xmlns:p14="http://schemas.microsoft.com/office/powerpoint/2010/main" xmlns="" val="140849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LSM-tree maintains multiple levels of sorted data for efficient random data access</a:t>
            </a:r>
            <a:r>
              <a:rPr lang="en-US" altLang="zh-CN" baseline="0" dirty="0" smtClean="0"/>
              <a:t> and range query</a:t>
            </a:r>
          </a:p>
          <a:p>
            <a:r>
              <a:rPr lang="en-US" altLang="zh-CN" baseline="0" dirty="0" smtClean="0"/>
              <a:t>The data size of each level increases exponentially</a:t>
            </a:r>
          </a:p>
          <a:p>
            <a:r>
              <a:rPr lang="en-US" altLang="zh-CN" baseline="0" dirty="0" smtClean="0"/>
              <a:t>The top level is located in memory as a write buffer, and the rest levels are on disks</a:t>
            </a:r>
          </a:p>
          <a:p>
            <a:r>
              <a:rPr lang="en-US" altLang="zh-CN" baseline="0" dirty="0" smtClean="0"/>
              <a:t>All new data are inserted into the write buffer first and then being merged onto on-disk levels in cascade mode.</a:t>
            </a:r>
          </a:p>
          <a:p>
            <a:endParaRPr lang="zh-CN" altLang="en-US" dirty="0"/>
          </a:p>
        </p:txBody>
      </p:sp>
      <p:sp>
        <p:nvSpPr>
          <p:cNvPr id="4" name="灯片编号占位符 3"/>
          <p:cNvSpPr>
            <a:spLocks noGrp="1"/>
          </p:cNvSpPr>
          <p:nvPr>
            <p:ph type="sldNum" sz="quarter" idx="10"/>
          </p:nvPr>
        </p:nvSpPr>
        <p:spPr/>
        <p:txBody>
          <a:bodyPr/>
          <a:lstStyle/>
          <a:p>
            <a:fld id="{2F4F727A-7A01-2D4E-8D38-2F7B31955994}" type="slidenum">
              <a:rPr lang="en-US" smtClean="0"/>
              <a:pPr/>
              <a:t>10</a:t>
            </a:fld>
            <a:endParaRPr lang="en-US"/>
          </a:p>
        </p:txBody>
      </p:sp>
    </p:spTree>
    <p:extLst>
      <p:ext uri="{BB962C8B-B14F-4D97-AF65-F5344CB8AC3E}">
        <p14:creationId xmlns:p14="http://schemas.microsoft.com/office/powerpoint/2010/main" xmlns="" val="124314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D420233-E4C7-414F-AC75-9B1E45EBF733}" type="datetime1">
              <a:rPr lang="en-US" altLang="zh-CN"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4063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32278-9FA2-469B-ABB3-3021019DCC17}" type="datetime1">
              <a:rPr lang="en-US" altLang="zh-CN"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113037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8EA46-A53D-4948-943F-5079A5BB3935}" type="datetime1">
              <a:rPr lang="en-US" altLang="zh-CN"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4259934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664B205-AE79-49BD-B76F-CCAED5574F3B}" type="slidenum">
              <a:rPr lang="zh-CN" altLang="en-US"/>
              <a:pPr>
                <a:defRPr/>
              </a:pPr>
              <a:t>‹#›</a:t>
            </a:fld>
            <a:endParaRPr lang="en-US" altLang="zh-CN"/>
          </a:p>
        </p:txBody>
      </p:sp>
    </p:spTree>
    <p:extLst>
      <p:ext uri="{BB962C8B-B14F-4D97-AF65-F5344CB8AC3E}">
        <p14:creationId xmlns:p14="http://schemas.microsoft.com/office/powerpoint/2010/main" xmlns="" val="423053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C1837-3BA3-4FAE-8984-EFA7DB5431B4}" type="datetime1">
              <a:rPr lang="en-US" altLang="zh-CN"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142969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303B7-2243-480C-81EE-9191F57865DD}" type="datetime1">
              <a:rPr lang="en-US" altLang="zh-CN"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236361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64EEB1-3005-4FFA-B3D7-3A080AC6F601}" type="datetime1">
              <a:rPr lang="en-US" altLang="zh-CN"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321214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C966FF-8866-47A4-874A-E86148810BCB}" type="datetime1">
              <a:rPr lang="en-US" altLang="zh-CN"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194773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8F441-60C7-4FF6-B556-7FDB4674B31C}" type="datetime1">
              <a:rPr lang="en-US" altLang="zh-CN"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76676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95D8B-7EA9-4F6D-827A-E91C70D633F4}" type="datetime1">
              <a:rPr lang="en-US" altLang="zh-CN" smtClean="0"/>
              <a:pPr/>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134241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82598-C06A-490E-A069-37119B665BE5}" type="datetime1">
              <a:rPr lang="en-US" altLang="zh-CN"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77303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27BC2-ADD0-47C1-AD3E-9D02B7168A69}" type="datetime1">
              <a:rPr lang="en-US" altLang="zh-CN"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268529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C01FD-654D-4E21-8E8E-FF489F0B4804}" type="datetime1">
              <a:rPr lang="en-US" altLang="zh-CN" smtClean="0"/>
              <a:pPr/>
              <a:t>8/21/2017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101D2-3CA0-ED44-B21F-D432222A9872}" type="slidenum">
              <a:rPr lang="en-US" smtClean="0"/>
              <a:pPr/>
              <a:t>‹#›</a:t>
            </a:fld>
            <a:endParaRPr lang="en-US"/>
          </a:p>
        </p:txBody>
      </p:sp>
    </p:spTree>
    <p:extLst>
      <p:ext uri="{BB962C8B-B14F-4D97-AF65-F5344CB8AC3E}">
        <p14:creationId xmlns:p14="http://schemas.microsoft.com/office/powerpoint/2010/main" xmlns="" val="140669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lnSpc>
          <a:spcPct val="100000"/>
        </a:lnSpc>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lnSpc>
          <a:spcPct val="100000"/>
        </a:lnSpc>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lnSpc>
          <a:spcPct val="100000"/>
        </a:lnSpc>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443046"/>
            <a:ext cx="9144000" cy="2252913"/>
          </a:xfrm>
        </p:spPr>
        <p:txBody>
          <a:bodyPr>
            <a:noAutofit/>
          </a:bodyPr>
          <a:lstStyle/>
          <a:p>
            <a:r>
              <a:rPr lang="en-US" altLang="zh-CN" sz="3600" b="1" dirty="0" err="1" smtClean="0">
                <a:solidFill>
                  <a:srgbClr val="FF0000"/>
                </a:solidFill>
              </a:rPr>
              <a:t>LS</a:t>
            </a:r>
            <a:r>
              <a:rPr lang="en-US" altLang="zh-CN" sz="3600" b="1" dirty="0" err="1" smtClean="0"/>
              <a:t>b</a:t>
            </a:r>
            <a:r>
              <a:rPr lang="en-US" altLang="zh-CN" sz="3600" b="1" dirty="0" err="1" smtClean="0">
                <a:solidFill>
                  <a:srgbClr val="FF0000"/>
                </a:solidFill>
              </a:rPr>
              <a:t>M</a:t>
            </a:r>
            <a:r>
              <a:rPr lang="en-US" altLang="zh-CN" sz="3600" b="1" dirty="0" smtClean="0">
                <a:solidFill>
                  <a:srgbClr val="FF0000"/>
                </a:solidFill>
              </a:rPr>
              <a:t>-tree:</a:t>
            </a:r>
            <a:r>
              <a:rPr lang="zh-CN" altLang="en-US" sz="3600" b="1" dirty="0" smtClean="0">
                <a:solidFill>
                  <a:srgbClr val="0070C0"/>
                </a:solidFill>
              </a:rPr>
              <a:t>一个读写兼优的大数据存储结构</a:t>
            </a:r>
            <a:endParaRPr lang="zh-CN" altLang="en-US" sz="4800" b="1" dirty="0">
              <a:solidFill>
                <a:srgbClr val="0070C0"/>
              </a:solidFill>
            </a:endParaRPr>
          </a:p>
        </p:txBody>
      </p:sp>
      <p:sp>
        <p:nvSpPr>
          <p:cNvPr id="3" name="副标题 2"/>
          <p:cNvSpPr>
            <a:spLocks noGrp="1"/>
          </p:cNvSpPr>
          <p:nvPr>
            <p:ph type="subTitle" idx="1"/>
          </p:nvPr>
        </p:nvSpPr>
        <p:spPr>
          <a:xfrm>
            <a:off x="1371600" y="3979572"/>
            <a:ext cx="6400800" cy="2198077"/>
          </a:xfrm>
        </p:spPr>
        <p:txBody>
          <a:bodyPr>
            <a:noAutofit/>
          </a:bodyPr>
          <a:lstStyle/>
          <a:p>
            <a:endParaRPr lang="en-US" altLang="zh-CN" sz="1600" dirty="0">
              <a:solidFill>
                <a:schemeClr val="tx1"/>
              </a:solidFill>
            </a:endParaRPr>
          </a:p>
          <a:p>
            <a:r>
              <a:rPr lang="en-US" altLang="zh-CN" sz="3600" b="1" dirty="0" err="1" smtClean="0">
                <a:solidFill>
                  <a:srgbClr val="FF0000"/>
                </a:solidFill>
              </a:rPr>
              <a:t>StevenChoi</a:t>
            </a:r>
            <a:endParaRPr lang="en-US" altLang="zh-CN" b="1" dirty="0" smtClean="0">
              <a:solidFill>
                <a:schemeClr val="tx1"/>
              </a:solidFill>
            </a:endParaRPr>
          </a:p>
          <a:p>
            <a:r>
              <a:rPr lang="zh-CN" altLang="en-US" sz="2800" dirty="0" smtClean="0">
                <a:solidFill>
                  <a:schemeClr val="tx1"/>
                </a:solidFill>
              </a:rPr>
              <a:t>俄亥俄州立大学 </a:t>
            </a:r>
            <a:endParaRPr lang="en-US" altLang="zh-CN" sz="2800" dirty="0" smtClean="0">
              <a:solidFill>
                <a:schemeClr val="tx1"/>
              </a:solidFill>
            </a:endParaRPr>
          </a:p>
          <a:p>
            <a:r>
              <a:rPr lang="en-US" altLang="zh-CN" sz="2800" dirty="0" smtClean="0">
                <a:solidFill>
                  <a:schemeClr val="tx1"/>
                </a:solidFill>
              </a:rPr>
              <a:t>The Ohio State University, USA</a:t>
            </a:r>
            <a:endParaRPr lang="zh-CN" altLang="en-US" sz="2800" dirty="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xmlns="" val="4254601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968"/>
            <a:ext cx="8229600" cy="801624"/>
          </a:xfrm>
        </p:spPr>
        <p:txBody>
          <a:bodyPr>
            <a:normAutofit/>
          </a:bodyPr>
          <a:lstStyle/>
          <a:p>
            <a:pPr algn="ctr"/>
            <a:r>
              <a:rPr lang="en-US" altLang="zh-CN" sz="4000" dirty="0" smtClean="0">
                <a:solidFill>
                  <a:srgbClr val="0070C0"/>
                </a:solidFill>
              </a:rPr>
              <a:t>What is </a:t>
            </a:r>
            <a:r>
              <a:rPr lang="en-US" altLang="zh-CN" sz="4000" dirty="0" smtClean="0">
                <a:solidFill>
                  <a:srgbClr val="FF0000"/>
                </a:solidFill>
              </a:rPr>
              <a:t>LSM-tree</a:t>
            </a:r>
            <a:r>
              <a:rPr lang="en-US" altLang="zh-CN" sz="4000" dirty="0" smtClean="0"/>
              <a:t>? </a:t>
            </a:r>
            <a:endParaRPr lang="zh-CN" altLang="en-US" sz="4000" dirty="0"/>
          </a:p>
        </p:txBody>
      </p:sp>
      <p:sp>
        <p:nvSpPr>
          <p:cNvPr id="3" name="内容占位符 2"/>
          <p:cNvSpPr>
            <a:spLocks noGrp="1"/>
          </p:cNvSpPr>
          <p:nvPr>
            <p:ph idx="1"/>
          </p:nvPr>
        </p:nvSpPr>
        <p:spPr>
          <a:xfrm>
            <a:off x="457200" y="907540"/>
            <a:ext cx="8229600" cy="3115151"/>
          </a:xfrm>
        </p:spPr>
        <p:txBody>
          <a:bodyPr>
            <a:normAutofit/>
          </a:bodyPr>
          <a:lstStyle/>
          <a:p>
            <a:pPr marL="0" indent="0">
              <a:buNone/>
            </a:pPr>
            <a:r>
              <a:rPr lang="en-US" altLang="zh-CN" sz="2800" dirty="0" smtClean="0"/>
              <a:t>It is a </a:t>
            </a:r>
            <a:r>
              <a:rPr lang="en-US" altLang="zh-CN" sz="2800" b="1" dirty="0" smtClean="0">
                <a:solidFill>
                  <a:srgbClr val="FF0000"/>
                </a:solidFill>
              </a:rPr>
              <a:t>Log-structured merge-tree </a:t>
            </a:r>
            <a:r>
              <a:rPr lang="en-US" altLang="zh-CN" sz="2800" dirty="0" smtClean="0"/>
              <a:t>(1996): </a:t>
            </a:r>
          </a:p>
          <a:p>
            <a:r>
              <a:rPr lang="en-US" altLang="zh-CN" sz="2400" dirty="0"/>
              <a:t>M</a:t>
            </a:r>
            <a:r>
              <a:rPr lang="en-US" altLang="zh-CN" sz="2400" dirty="0" smtClean="0"/>
              <a:t>ultiple levels of sorted data, (e.g. each by a B+ tree) </a:t>
            </a:r>
          </a:p>
          <a:p>
            <a:r>
              <a:rPr lang="en-US" altLang="zh-CN" sz="2400" dirty="0" smtClean="0"/>
              <a:t>Each level increases exponentially, forming a “pyramid” </a:t>
            </a:r>
          </a:p>
          <a:p>
            <a:r>
              <a:rPr lang="en-US" altLang="zh-CN" sz="2400" dirty="0" smtClean="0"/>
              <a:t>The smallest level is in memory and the rest on disk</a:t>
            </a:r>
          </a:p>
        </p:txBody>
      </p:sp>
      <p:grpSp>
        <p:nvGrpSpPr>
          <p:cNvPr id="10" name="组合 9"/>
          <p:cNvGrpSpPr/>
          <p:nvPr/>
        </p:nvGrpSpPr>
        <p:grpSpPr>
          <a:xfrm>
            <a:off x="603885" y="2895808"/>
            <a:ext cx="5844483" cy="3233742"/>
            <a:chOff x="593412" y="2961489"/>
            <a:chExt cx="5844483" cy="3233742"/>
          </a:xfrm>
        </p:grpSpPr>
        <p:sp>
          <p:nvSpPr>
            <p:cNvPr id="5" name="矩形 4"/>
            <p:cNvSpPr/>
            <p:nvPr/>
          </p:nvSpPr>
          <p:spPr>
            <a:xfrm>
              <a:off x="3721817" y="3120011"/>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3491923" y="34845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3716648" y="34845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3946539" y="34845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 name="直接连接符 10"/>
            <p:cNvCxnSpPr>
              <a:stCxn id="5" idx="2"/>
              <a:endCxn id="6" idx="0"/>
            </p:cNvCxnSpPr>
            <p:nvPr/>
          </p:nvCxnSpPr>
          <p:spPr>
            <a:xfrm flipH="1">
              <a:off x="3526794" y="3290493"/>
              <a:ext cx="229894" cy="194041"/>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直接连接符 11"/>
            <p:cNvCxnSpPr>
              <a:stCxn id="5" idx="2"/>
              <a:endCxn id="7" idx="0"/>
            </p:cNvCxnSpPr>
            <p:nvPr/>
          </p:nvCxnSpPr>
          <p:spPr>
            <a:xfrm flipH="1">
              <a:off x="3751519" y="3290493"/>
              <a:ext cx="5169" cy="194041"/>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直接连接符 12"/>
            <p:cNvCxnSpPr>
              <a:stCxn id="5" idx="2"/>
              <a:endCxn id="8" idx="0"/>
            </p:cNvCxnSpPr>
            <p:nvPr/>
          </p:nvCxnSpPr>
          <p:spPr>
            <a:xfrm>
              <a:off x="3756688" y="3290493"/>
              <a:ext cx="224722" cy="194041"/>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矩形 20"/>
            <p:cNvSpPr/>
            <p:nvPr/>
          </p:nvSpPr>
          <p:spPr>
            <a:xfrm>
              <a:off x="3710193" y="3910737"/>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矩形 21"/>
            <p:cNvSpPr/>
            <p:nvPr/>
          </p:nvSpPr>
          <p:spPr>
            <a:xfrm>
              <a:off x="3092844" y="4334357"/>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矩形 22"/>
            <p:cNvSpPr/>
            <p:nvPr/>
          </p:nvSpPr>
          <p:spPr>
            <a:xfrm>
              <a:off x="3712775" y="4329190"/>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矩形 23"/>
            <p:cNvSpPr/>
            <p:nvPr/>
          </p:nvSpPr>
          <p:spPr>
            <a:xfrm>
              <a:off x="4322376" y="4324023"/>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6" name="直接连接符 25"/>
            <p:cNvCxnSpPr>
              <a:stCxn id="21" idx="2"/>
              <a:endCxn id="22" idx="0"/>
            </p:cNvCxnSpPr>
            <p:nvPr/>
          </p:nvCxnSpPr>
          <p:spPr>
            <a:xfrm flipH="1">
              <a:off x="3127715" y="4081219"/>
              <a:ext cx="617349"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直接连接符 26"/>
            <p:cNvCxnSpPr>
              <a:stCxn id="21" idx="2"/>
              <a:endCxn id="23" idx="0"/>
            </p:cNvCxnSpPr>
            <p:nvPr/>
          </p:nvCxnSpPr>
          <p:spPr>
            <a:xfrm>
              <a:off x="3745064" y="4081219"/>
              <a:ext cx="2582" cy="247971"/>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直接连接符 27"/>
            <p:cNvCxnSpPr>
              <a:stCxn id="21" idx="2"/>
              <a:endCxn id="24" idx="0"/>
            </p:cNvCxnSpPr>
            <p:nvPr/>
          </p:nvCxnSpPr>
          <p:spPr>
            <a:xfrm>
              <a:off x="3745064" y="4081219"/>
              <a:ext cx="612183" cy="242804"/>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矩形 29"/>
            <p:cNvSpPr/>
            <p:nvPr/>
          </p:nvSpPr>
          <p:spPr>
            <a:xfrm>
              <a:off x="2877159"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矩形 30"/>
            <p:cNvSpPr/>
            <p:nvPr/>
          </p:nvSpPr>
          <p:spPr>
            <a:xfrm>
              <a:off x="3091552"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2" name="矩形 31"/>
            <p:cNvSpPr/>
            <p:nvPr/>
          </p:nvSpPr>
          <p:spPr>
            <a:xfrm>
              <a:off x="3290447"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矩形 35"/>
            <p:cNvSpPr/>
            <p:nvPr/>
          </p:nvSpPr>
          <p:spPr>
            <a:xfrm>
              <a:off x="3502256"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矩形 36"/>
            <p:cNvSpPr/>
            <p:nvPr/>
          </p:nvSpPr>
          <p:spPr>
            <a:xfrm>
              <a:off x="3708900"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矩形 37"/>
            <p:cNvSpPr/>
            <p:nvPr/>
          </p:nvSpPr>
          <p:spPr>
            <a:xfrm>
              <a:off x="3900046"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矩形 39"/>
            <p:cNvSpPr/>
            <p:nvPr/>
          </p:nvSpPr>
          <p:spPr>
            <a:xfrm>
              <a:off x="4119607"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1" name="矩形 40"/>
            <p:cNvSpPr/>
            <p:nvPr/>
          </p:nvSpPr>
          <p:spPr>
            <a:xfrm>
              <a:off x="4326251"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2" name="矩形 41"/>
            <p:cNvSpPr/>
            <p:nvPr/>
          </p:nvSpPr>
          <p:spPr>
            <a:xfrm>
              <a:off x="4532895" y="468823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3" name="直接连接符 42"/>
            <p:cNvCxnSpPr>
              <a:stCxn id="22" idx="2"/>
              <a:endCxn id="30" idx="0"/>
            </p:cNvCxnSpPr>
            <p:nvPr/>
          </p:nvCxnSpPr>
          <p:spPr>
            <a:xfrm flipH="1">
              <a:off x="2912030" y="4504839"/>
              <a:ext cx="215685"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直接连接符 43"/>
            <p:cNvCxnSpPr>
              <a:stCxn id="22" idx="2"/>
              <a:endCxn id="31" idx="0"/>
            </p:cNvCxnSpPr>
            <p:nvPr/>
          </p:nvCxnSpPr>
          <p:spPr>
            <a:xfrm flipH="1">
              <a:off x="3126423" y="4504839"/>
              <a:ext cx="1292"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直接连接符 44"/>
            <p:cNvCxnSpPr>
              <a:stCxn id="22" idx="2"/>
              <a:endCxn id="32" idx="0"/>
            </p:cNvCxnSpPr>
            <p:nvPr/>
          </p:nvCxnSpPr>
          <p:spPr>
            <a:xfrm>
              <a:off x="3127715" y="4504839"/>
              <a:ext cx="197603"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直接连接符 45"/>
            <p:cNvCxnSpPr>
              <a:stCxn id="23" idx="2"/>
              <a:endCxn id="36" idx="0"/>
            </p:cNvCxnSpPr>
            <p:nvPr/>
          </p:nvCxnSpPr>
          <p:spPr>
            <a:xfrm flipH="1">
              <a:off x="3537127" y="4499672"/>
              <a:ext cx="210519"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直接连接符 46"/>
            <p:cNvCxnSpPr>
              <a:stCxn id="23" idx="2"/>
              <a:endCxn id="37" idx="0"/>
            </p:cNvCxnSpPr>
            <p:nvPr/>
          </p:nvCxnSpPr>
          <p:spPr>
            <a:xfrm flipH="1">
              <a:off x="3743771" y="4499672"/>
              <a:ext cx="3875"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23" idx="2"/>
              <a:endCxn id="38" idx="0"/>
            </p:cNvCxnSpPr>
            <p:nvPr/>
          </p:nvCxnSpPr>
          <p:spPr>
            <a:xfrm>
              <a:off x="3747646" y="4499672"/>
              <a:ext cx="187271"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直接连接符 48"/>
            <p:cNvCxnSpPr>
              <a:stCxn id="24" idx="2"/>
              <a:endCxn id="40" idx="0"/>
            </p:cNvCxnSpPr>
            <p:nvPr/>
          </p:nvCxnSpPr>
          <p:spPr>
            <a:xfrm flipH="1">
              <a:off x="4154478" y="4494505"/>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直接连接符 63"/>
            <p:cNvCxnSpPr>
              <a:stCxn id="24" idx="2"/>
              <a:endCxn id="41" idx="0"/>
            </p:cNvCxnSpPr>
            <p:nvPr/>
          </p:nvCxnSpPr>
          <p:spPr>
            <a:xfrm>
              <a:off x="4357247" y="4494505"/>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24" idx="2"/>
              <a:endCxn id="42" idx="0"/>
            </p:cNvCxnSpPr>
            <p:nvPr/>
          </p:nvCxnSpPr>
          <p:spPr>
            <a:xfrm>
              <a:off x="4357247" y="4494505"/>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矩形 69"/>
            <p:cNvSpPr/>
            <p:nvPr/>
          </p:nvSpPr>
          <p:spPr>
            <a:xfrm>
              <a:off x="3721817" y="523691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1" name="矩形 70"/>
            <p:cNvSpPr/>
            <p:nvPr/>
          </p:nvSpPr>
          <p:spPr>
            <a:xfrm>
              <a:off x="3104468"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2" name="矩形 71"/>
            <p:cNvSpPr/>
            <p:nvPr/>
          </p:nvSpPr>
          <p:spPr>
            <a:xfrm>
              <a:off x="3724399" y="5655371"/>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3" name="矩形 72"/>
            <p:cNvSpPr/>
            <p:nvPr/>
          </p:nvSpPr>
          <p:spPr>
            <a:xfrm>
              <a:off x="4334000" y="5650204"/>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74" name="直接连接符 73"/>
            <p:cNvCxnSpPr>
              <a:stCxn id="70" idx="2"/>
              <a:endCxn id="71" idx="0"/>
            </p:cNvCxnSpPr>
            <p:nvPr/>
          </p:nvCxnSpPr>
          <p:spPr>
            <a:xfrm flipH="1">
              <a:off x="3139339" y="5407400"/>
              <a:ext cx="617349"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直接连接符 74"/>
            <p:cNvCxnSpPr>
              <a:stCxn id="70" idx="2"/>
              <a:endCxn id="72" idx="0"/>
            </p:cNvCxnSpPr>
            <p:nvPr/>
          </p:nvCxnSpPr>
          <p:spPr>
            <a:xfrm>
              <a:off x="3756688" y="5407400"/>
              <a:ext cx="2582" cy="247971"/>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直接连接符 75"/>
            <p:cNvCxnSpPr>
              <a:stCxn id="70" idx="2"/>
              <a:endCxn id="73" idx="0"/>
            </p:cNvCxnSpPr>
            <p:nvPr/>
          </p:nvCxnSpPr>
          <p:spPr>
            <a:xfrm>
              <a:off x="3756688" y="5407400"/>
              <a:ext cx="612183" cy="242804"/>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矩形 76"/>
            <p:cNvSpPr/>
            <p:nvPr/>
          </p:nvSpPr>
          <p:spPr>
            <a:xfrm>
              <a:off x="2888783"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8" name="矩形 77"/>
            <p:cNvSpPr/>
            <p:nvPr/>
          </p:nvSpPr>
          <p:spPr>
            <a:xfrm>
              <a:off x="3103176"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9" name="矩形 78"/>
            <p:cNvSpPr/>
            <p:nvPr/>
          </p:nvSpPr>
          <p:spPr>
            <a:xfrm>
              <a:off x="3302071"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0" name="矩形 79"/>
            <p:cNvSpPr/>
            <p:nvPr/>
          </p:nvSpPr>
          <p:spPr>
            <a:xfrm>
              <a:off x="3513880"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1" name="矩形 80"/>
            <p:cNvSpPr/>
            <p:nvPr/>
          </p:nvSpPr>
          <p:spPr>
            <a:xfrm>
              <a:off x="3720524"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2" name="矩形 81"/>
            <p:cNvSpPr/>
            <p:nvPr/>
          </p:nvSpPr>
          <p:spPr>
            <a:xfrm>
              <a:off x="3911670"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3" name="矩形 82"/>
            <p:cNvSpPr/>
            <p:nvPr/>
          </p:nvSpPr>
          <p:spPr>
            <a:xfrm>
              <a:off x="4131231"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4" name="矩形 83"/>
            <p:cNvSpPr/>
            <p:nvPr/>
          </p:nvSpPr>
          <p:spPr>
            <a:xfrm>
              <a:off x="4337875"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5" name="矩形 84"/>
            <p:cNvSpPr/>
            <p:nvPr/>
          </p:nvSpPr>
          <p:spPr>
            <a:xfrm>
              <a:off x="4544519" y="6014415"/>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86" name="直接连接符 85"/>
            <p:cNvCxnSpPr>
              <a:stCxn id="71" idx="2"/>
              <a:endCxn id="77" idx="0"/>
            </p:cNvCxnSpPr>
            <p:nvPr/>
          </p:nvCxnSpPr>
          <p:spPr>
            <a:xfrm flipH="1">
              <a:off x="2923654" y="5831020"/>
              <a:ext cx="215685"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直接连接符 86"/>
            <p:cNvCxnSpPr>
              <a:stCxn id="71" idx="2"/>
              <a:endCxn id="78" idx="0"/>
            </p:cNvCxnSpPr>
            <p:nvPr/>
          </p:nvCxnSpPr>
          <p:spPr>
            <a:xfrm flipH="1">
              <a:off x="3138047" y="5831020"/>
              <a:ext cx="1292"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直接连接符 87"/>
            <p:cNvCxnSpPr>
              <a:stCxn id="71" idx="2"/>
              <a:endCxn id="79" idx="0"/>
            </p:cNvCxnSpPr>
            <p:nvPr/>
          </p:nvCxnSpPr>
          <p:spPr>
            <a:xfrm>
              <a:off x="3139339" y="5831020"/>
              <a:ext cx="197603" cy="183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直接连接符 88"/>
            <p:cNvCxnSpPr>
              <a:stCxn id="72" idx="2"/>
              <a:endCxn id="80" idx="0"/>
            </p:cNvCxnSpPr>
            <p:nvPr/>
          </p:nvCxnSpPr>
          <p:spPr>
            <a:xfrm flipH="1">
              <a:off x="3548751" y="5825853"/>
              <a:ext cx="210519"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直接连接符 89"/>
            <p:cNvCxnSpPr>
              <a:stCxn id="72" idx="2"/>
              <a:endCxn id="81" idx="0"/>
            </p:cNvCxnSpPr>
            <p:nvPr/>
          </p:nvCxnSpPr>
          <p:spPr>
            <a:xfrm flipH="1">
              <a:off x="3755395" y="5825853"/>
              <a:ext cx="3875"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直接连接符 90"/>
            <p:cNvCxnSpPr>
              <a:stCxn id="72" idx="2"/>
              <a:endCxn id="82" idx="0"/>
            </p:cNvCxnSpPr>
            <p:nvPr/>
          </p:nvCxnSpPr>
          <p:spPr>
            <a:xfrm>
              <a:off x="3759270" y="5825853"/>
              <a:ext cx="187271" cy="188562"/>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直接连接符 91"/>
            <p:cNvCxnSpPr>
              <a:stCxn id="73" idx="2"/>
              <a:endCxn id="83" idx="0"/>
            </p:cNvCxnSpPr>
            <p:nvPr/>
          </p:nvCxnSpPr>
          <p:spPr>
            <a:xfrm flipH="1">
              <a:off x="4166102" y="5820686"/>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直接连接符 92"/>
            <p:cNvCxnSpPr>
              <a:stCxn id="73" idx="2"/>
              <a:endCxn id="84" idx="0"/>
            </p:cNvCxnSpPr>
            <p:nvPr/>
          </p:nvCxnSpPr>
          <p:spPr>
            <a:xfrm>
              <a:off x="4368871" y="5820686"/>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直接连接符 93"/>
            <p:cNvCxnSpPr>
              <a:stCxn id="73" idx="2"/>
              <a:endCxn id="85" idx="0"/>
            </p:cNvCxnSpPr>
            <p:nvPr/>
          </p:nvCxnSpPr>
          <p:spPr>
            <a:xfrm>
              <a:off x="4368871" y="5820686"/>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95" name="矩形 94"/>
            <p:cNvSpPr/>
            <p:nvPr/>
          </p:nvSpPr>
          <p:spPr>
            <a:xfrm>
              <a:off x="4922935"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6" name="矩形 95"/>
            <p:cNvSpPr/>
            <p:nvPr/>
          </p:nvSpPr>
          <p:spPr>
            <a:xfrm>
              <a:off x="4720166"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7" name="矩形 96"/>
            <p:cNvSpPr/>
            <p:nvPr/>
          </p:nvSpPr>
          <p:spPr>
            <a:xfrm>
              <a:off x="4926810"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8" name="矩形 97"/>
            <p:cNvSpPr/>
            <p:nvPr/>
          </p:nvSpPr>
          <p:spPr>
            <a:xfrm>
              <a:off x="5133454"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9" name="直接连接符 98"/>
            <p:cNvCxnSpPr>
              <a:stCxn id="95" idx="2"/>
              <a:endCxn id="96" idx="0"/>
            </p:cNvCxnSpPr>
            <p:nvPr/>
          </p:nvCxnSpPr>
          <p:spPr>
            <a:xfrm flipH="1">
              <a:off x="4755037"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直接连接符 99"/>
            <p:cNvCxnSpPr>
              <a:stCxn id="95" idx="2"/>
              <a:endCxn id="97" idx="0"/>
            </p:cNvCxnSpPr>
            <p:nvPr/>
          </p:nvCxnSpPr>
          <p:spPr>
            <a:xfrm>
              <a:off x="4957806"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直接连接符 100"/>
            <p:cNvCxnSpPr>
              <a:stCxn id="95" idx="2"/>
              <a:endCxn id="98" idx="0"/>
            </p:cNvCxnSpPr>
            <p:nvPr/>
          </p:nvCxnSpPr>
          <p:spPr>
            <a:xfrm>
              <a:off x="4957806"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02" name="矩形 101"/>
            <p:cNvSpPr/>
            <p:nvPr/>
          </p:nvSpPr>
          <p:spPr>
            <a:xfrm>
              <a:off x="5532535"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3" name="矩形 102"/>
            <p:cNvSpPr/>
            <p:nvPr/>
          </p:nvSpPr>
          <p:spPr>
            <a:xfrm>
              <a:off x="5329766"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4" name="矩形 103"/>
            <p:cNvSpPr/>
            <p:nvPr/>
          </p:nvSpPr>
          <p:spPr>
            <a:xfrm>
              <a:off x="5536410"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5" name="矩形 104"/>
            <p:cNvSpPr/>
            <p:nvPr/>
          </p:nvSpPr>
          <p:spPr>
            <a:xfrm>
              <a:off x="5743054"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6" name="直接连接符 105"/>
            <p:cNvCxnSpPr>
              <a:stCxn id="102" idx="2"/>
              <a:endCxn id="103" idx="0"/>
            </p:cNvCxnSpPr>
            <p:nvPr/>
          </p:nvCxnSpPr>
          <p:spPr>
            <a:xfrm flipH="1">
              <a:off x="5364637"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直接连接符 106"/>
            <p:cNvCxnSpPr>
              <a:stCxn id="102" idx="2"/>
              <a:endCxn id="104" idx="0"/>
            </p:cNvCxnSpPr>
            <p:nvPr/>
          </p:nvCxnSpPr>
          <p:spPr>
            <a:xfrm>
              <a:off x="5567406"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直接连接符 107"/>
            <p:cNvCxnSpPr>
              <a:stCxn id="102" idx="2"/>
              <a:endCxn id="105" idx="0"/>
            </p:cNvCxnSpPr>
            <p:nvPr/>
          </p:nvCxnSpPr>
          <p:spPr>
            <a:xfrm>
              <a:off x="5567406"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09" name="矩形 108"/>
            <p:cNvSpPr/>
            <p:nvPr/>
          </p:nvSpPr>
          <p:spPr>
            <a:xfrm>
              <a:off x="2463872"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0" name="矩形 109"/>
            <p:cNvSpPr/>
            <p:nvPr/>
          </p:nvSpPr>
          <p:spPr>
            <a:xfrm>
              <a:off x="2261103"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2467747"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2" name="矩形 111"/>
            <p:cNvSpPr/>
            <p:nvPr/>
          </p:nvSpPr>
          <p:spPr>
            <a:xfrm>
              <a:off x="2674391"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3" name="直接连接符 112"/>
            <p:cNvCxnSpPr>
              <a:stCxn id="109" idx="2"/>
              <a:endCxn id="110" idx="0"/>
            </p:cNvCxnSpPr>
            <p:nvPr/>
          </p:nvCxnSpPr>
          <p:spPr>
            <a:xfrm flipH="1">
              <a:off x="2295974"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直接连接符 113"/>
            <p:cNvCxnSpPr>
              <a:stCxn id="109" idx="2"/>
              <a:endCxn id="111" idx="0"/>
            </p:cNvCxnSpPr>
            <p:nvPr/>
          </p:nvCxnSpPr>
          <p:spPr>
            <a:xfrm>
              <a:off x="2498743"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直接连接符 114"/>
            <p:cNvCxnSpPr>
              <a:stCxn id="109" idx="2"/>
              <a:endCxn id="112" idx="0"/>
            </p:cNvCxnSpPr>
            <p:nvPr/>
          </p:nvCxnSpPr>
          <p:spPr>
            <a:xfrm>
              <a:off x="2498743"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16" name="矩形 115"/>
            <p:cNvSpPr/>
            <p:nvPr/>
          </p:nvSpPr>
          <p:spPr>
            <a:xfrm>
              <a:off x="1890434"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7" name="矩形 116"/>
            <p:cNvSpPr/>
            <p:nvPr/>
          </p:nvSpPr>
          <p:spPr>
            <a:xfrm>
              <a:off x="1687665"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8" name="矩形 117"/>
            <p:cNvSpPr/>
            <p:nvPr/>
          </p:nvSpPr>
          <p:spPr>
            <a:xfrm>
              <a:off x="1894309"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9" name="矩形 118"/>
            <p:cNvSpPr/>
            <p:nvPr/>
          </p:nvSpPr>
          <p:spPr>
            <a:xfrm>
              <a:off x="2100953"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20" name="直接连接符 119"/>
            <p:cNvCxnSpPr>
              <a:stCxn id="116" idx="2"/>
              <a:endCxn id="117" idx="0"/>
            </p:cNvCxnSpPr>
            <p:nvPr/>
          </p:nvCxnSpPr>
          <p:spPr>
            <a:xfrm flipH="1">
              <a:off x="1722536"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直接连接符 120"/>
            <p:cNvCxnSpPr>
              <a:stCxn id="116" idx="2"/>
              <a:endCxn id="118" idx="0"/>
            </p:cNvCxnSpPr>
            <p:nvPr/>
          </p:nvCxnSpPr>
          <p:spPr>
            <a:xfrm>
              <a:off x="1925305"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直接连接符 121"/>
            <p:cNvCxnSpPr>
              <a:stCxn id="116" idx="2"/>
              <a:endCxn id="119" idx="0"/>
            </p:cNvCxnSpPr>
            <p:nvPr/>
          </p:nvCxnSpPr>
          <p:spPr>
            <a:xfrm>
              <a:off x="1925305"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直接连接符 122"/>
            <p:cNvCxnSpPr>
              <a:stCxn id="70" idx="2"/>
              <a:endCxn id="109" idx="0"/>
            </p:cNvCxnSpPr>
            <p:nvPr/>
          </p:nvCxnSpPr>
          <p:spPr>
            <a:xfrm flipH="1">
              <a:off x="2498743" y="5407400"/>
              <a:ext cx="1257945"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直接连接符 125"/>
            <p:cNvCxnSpPr>
              <a:stCxn id="70" idx="2"/>
              <a:endCxn id="116" idx="0"/>
            </p:cNvCxnSpPr>
            <p:nvPr/>
          </p:nvCxnSpPr>
          <p:spPr>
            <a:xfrm flipH="1">
              <a:off x="1925305" y="5407400"/>
              <a:ext cx="1831383"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直接连接符 128"/>
            <p:cNvCxnSpPr>
              <a:stCxn id="70" idx="2"/>
              <a:endCxn id="95" idx="0"/>
            </p:cNvCxnSpPr>
            <p:nvPr/>
          </p:nvCxnSpPr>
          <p:spPr>
            <a:xfrm>
              <a:off x="3756688" y="5407400"/>
              <a:ext cx="1201118"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2" name="直接连接符 131"/>
            <p:cNvCxnSpPr>
              <a:stCxn id="70" idx="2"/>
              <a:endCxn id="102" idx="0"/>
            </p:cNvCxnSpPr>
            <p:nvPr/>
          </p:nvCxnSpPr>
          <p:spPr>
            <a:xfrm>
              <a:off x="3756688" y="5407400"/>
              <a:ext cx="1810718"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611494" y="2961489"/>
              <a:ext cx="386644" cy="369332"/>
            </a:xfrm>
            <a:prstGeom prst="rect">
              <a:avLst/>
            </a:prstGeom>
            <a:noFill/>
          </p:spPr>
          <p:txBody>
            <a:bodyPr wrap="none" rtlCol="0">
              <a:spAutoFit/>
            </a:bodyPr>
            <a:lstStyle/>
            <a:p>
              <a:r>
                <a:rPr lang="en-US" altLang="zh-CN" dirty="0" smtClean="0"/>
                <a:t>C</a:t>
              </a:r>
              <a:r>
                <a:rPr lang="en-US" altLang="zh-CN" baseline="-25000" dirty="0" smtClean="0"/>
                <a:t>0</a:t>
              </a:r>
              <a:endParaRPr lang="zh-CN" altLang="en-US" dirty="0"/>
            </a:p>
          </p:txBody>
        </p:sp>
        <p:sp>
          <p:nvSpPr>
            <p:cNvPr id="136" name="TextBox 135"/>
            <p:cNvSpPr txBox="1"/>
            <p:nvPr/>
          </p:nvSpPr>
          <p:spPr>
            <a:xfrm>
              <a:off x="611493" y="3811312"/>
              <a:ext cx="386644" cy="369332"/>
            </a:xfrm>
            <a:prstGeom prst="rect">
              <a:avLst/>
            </a:prstGeom>
            <a:noFill/>
          </p:spPr>
          <p:txBody>
            <a:bodyPr wrap="none" rtlCol="0">
              <a:spAutoFit/>
            </a:bodyPr>
            <a:lstStyle/>
            <a:p>
              <a:r>
                <a:rPr lang="en-US" altLang="zh-CN" dirty="0" smtClean="0"/>
                <a:t>C</a:t>
              </a:r>
              <a:r>
                <a:rPr lang="en-US" altLang="zh-CN" baseline="-25000" dirty="0" smtClean="0"/>
                <a:t>1</a:t>
              </a:r>
              <a:endParaRPr lang="zh-CN" altLang="en-US" dirty="0"/>
            </a:p>
          </p:txBody>
        </p:sp>
        <p:sp>
          <p:nvSpPr>
            <p:cNvPr id="137" name="TextBox 136"/>
            <p:cNvSpPr txBox="1"/>
            <p:nvPr/>
          </p:nvSpPr>
          <p:spPr>
            <a:xfrm>
              <a:off x="593412" y="5137493"/>
              <a:ext cx="386644" cy="369332"/>
            </a:xfrm>
            <a:prstGeom prst="rect">
              <a:avLst/>
            </a:prstGeom>
            <a:noFill/>
          </p:spPr>
          <p:txBody>
            <a:bodyPr wrap="none" rtlCol="0">
              <a:spAutoFit/>
            </a:bodyPr>
            <a:lstStyle/>
            <a:p>
              <a:r>
                <a:rPr lang="en-US" altLang="zh-CN" dirty="0" smtClean="0"/>
                <a:t>C</a:t>
              </a:r>
              <a:r>
                <a:rPr lang="en-US" altLang="zh-CN" baseline="-25000" dirty="0"/>
                <a:t>2</a:t>
              </a:r>
              <a:endParaRPr lang="zh-CN" altLang="en-US" dirty="0"/>
            </a:p>
          </p:txBody>
        </p:sp>
        <p:sp>
          <p:nvSpPr>
            <p:cNvPr id="141" name="矩形 140"/>
            <p:cNvSpPr/>
            <p:nvPr/>
          </p:nvSpPr>
          <p:spPr>
            <a:xfrm>
              <a:off x="1245578"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2" name="矩形 141"/>
            <p:cNvSpPr/>
            <p:nvPr/>
          </p:nvSpPr>
          <p:spPr>
            <a:xfrm>
              <a:off x="1042809"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3" name="矩形 142"/>
            <p:cNvSpPr/>
            <p:nvPr/>
          </p:nvSpPr>
          <p:spPr>
            <a:xfrm>
              <a:off x="1249453"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4" name="矩形 143"/>
            <p:cNvSpPr/>
            <p:nvPr/>
          </p:nvSpPr>
          <p:spPr>
            <a:xfrm>
              <a:off x="1456097"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45" name="直接连接符 144"/>
            <p:cNvCxnSpPr>
              <a:stCxn id="141" idx="2"/>
              <a:endCxn id="142" idx="0"/>
            </p:cNvCxnSpPr>
            <p:nvPr/>
          </p:nvCxnSpPr>
          <p:spPr>
            <a:xfrm flipH="1">
              <a:off x="1077680"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直接连接符 145"/>
            <p:cNvCxnSpPr>
              <a:stCxn id="141" idx="2"/>
              <a:endCxn id="143" idx="0"/>
            </p:cNvCxnSpPr>
            <p:nvPr/>
          </p:nvCxnSpPr>
          <p:spPr>
            <a:xfrm>
              <a:off x="1280449"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7" name="直接连接符 146"/>
            <p:cNvCxnSpPr>
              <a:stCxn id="141" idx="2"/>
              <a:endCxn id="144" idx="0"/>
            </p:cNvCxnSpPr>
            <p:nvPr/>
          </p:nvCxnSpPr>
          <p:spPr>
            <a:xfrm>
              <a:off x="1280449"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48" name="矩形 147"/>
            <p:cNvSpPr/>
            <p:nvPr/>
          </p:nvSpPr>
          <p:spPr>
            <a:xfrm>
              <a:off x="6157634" y="5660538"/>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9" name="矩形 148"/>
            <p:cNvSpPr/>
            <p:nvPr/>
          </p:nvSpPr>
          <p:spPr>
            <a:xfrm>
              <a:off x="5954865"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0" name="矩形 149"/>
            <p:cNvSpPr/>
            <p:nvPr/>
          </p:nvSpPr>
          <p:spPr>
            <a:xfrm>
              <a:off x="6161509"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1" name="矩形 150"/>
            <p:cNvSpPr/>
            <p:nvPr/>
          </p:nvSpPr>
          <p:spPr>
            <a:xfrm>
              <a:off x="6368153" y="6024749"/>
              <a:ext cx="69742" cy="17048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52" name="直接连接符 151"/>
            <p:cNvCxnSpPr>
              <a:stCxn id="148" idx="2"/>
              <a:endCxn id="149" idx="0"/>
            </p:cNvCxnSpPr>
            <p:nvPr/>
          </p:nvCxnSpPr>
          <p:spPr>
            <a:xfrm flipH="1">
              <a:off x="5989736" y="5831020"/>
              <a:ext cx="20276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直接连接符 152"/>
            <p:cNvCxnSpPr>
              <a:stCxn id="148" idx="2"/>
              <a:endCxn id="150" idx="0"/>
            </p:cNvCxnSpPr>
            <p:nvPr/>
          </p:nvCxnSpPr>
          <p:spPr>
            <a:xfrm>
              <a:off x="6192505" y="5831020"/>
              <a:ext cx="3875"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直接连接符 153"/>
            <p:cNvCxnSpPr>
              <a:stCxn id="148" idx="2"/>
              <a:endCxn id="151" idx="0"/>
            </p:cNvCxnSpPr>
            <p:nvPr/>
          </p:nvCxnSpPr>
          <p:spPr>
            <a:xfrm>
              <a:off x="6192505" y="5831020"/>
              <a:ext cx="210519" cy="193729"/>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5" name="直接连接符 154"/>
            <p:cNvCxnSpPr>
              <a:stCxn id="70" idx="2"/>
              <a:endCxn id="148" idx="0"/>
            </p:cNvCxnSpPr>
            <p:nvPr/>
          </p:nvCxnSpPr>
          <p:spPr>
            <a:xfrm>
              <a:off x="3756688" y="5407400"/>
              <a:ext cx="2435817"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直接连接符 157"/>
            <p:cNvCxnSpPr>
              <a:stCxn id="70" idx="2"/>
              <a:endCxn id="141" idx="0"/>
            </p:cNvCxnSpPr>
            <p:nvPr/>
          </p:nvCxnSpPr>
          <p:spPr>
            <a:xfrm flipH="1">
              <a:off x="1280449" y="5407400"/>
              <a:ext cx="2476239" cy="253138"/>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梯形 8"/>
          <p:cNvSpPr/>
          <p:nvPr/>
        </p:nvSpPr>
        <p:spPr>
          <a:xfrm>
            <a:off x="5965338" y="3857918"/>
            <a:ext cx="2070027" cy="685541"/>
          </a:xfrm>
          <a:prstGeom prst="trapezoid">
            <a:avLst>
              <a:gd name="adj" fmla="val 124747"/>
            </a:avLst>
          </a:prstGeom>
          <a:solidFill>
            <a:schemeClr val="bg1">
              <a:lumMod val="75000"/>
            </a:schemeClr>
          </a:solidFill>
          <a:ln w="9525" cap="flat" cmpd="sng">
            <a:noFill/>
            <a:prstDash val="lgDashDotDot"/>
            <a:miter lim="800000"/>
            <a:headEnd/>
            <a:tailEnd/>
          </a:ln>
          <a:effectLst/>
        </p:spPr>
        <p:txBody>
          <a:bodyPr wrap="none" anchor="ctr"/>
          <a:lstStyle/>
          <a:p>
            <a:pPr algn="ctr"/>
            <a:endParaRPr lang="zh-CN" altLang="en-US">
              <a:solidFill>
                <a:prstClr val="black"/>
              </a:solidFill>
            </a:endParaRPr>
          </a:p>
        </p:txBody>
      </p:sp>
      <p:sp>
        <p:nvSpPr>
          <p:cNvPr id="131" name="AutoShape 4"/>
          <p:cNvSpPr>
            <a:spLocks noChangeArrowheads="1"/>
          </p:cNvSpPr>
          <p:nvPr/>
        </p:nvSpPr>
        <p:spPr bwMode="auto">
          <a:xfrm>
            <a:off x="6812758" y="3636965"/>
            <a:ext cx="358303" cy="130192"/>
          </a:xfrm>
          <a:prstGeom prst="triangle">
            <a:avLst>
              <a:gd name="adj" fmla="val 50000"/>
            </a:avLst>
          </a:prstGeom>
          <a:solidFill>
            <a:schemeClr val="bg1">
              <a:lumMod val="75000"/>
            </a:schemeClr>
          </a:solidFill>
          <a:ln w="9525" cap="flat" cmpd="sng">
            <a:noFill/>
            <a:prstDash val="lgDashDotDot"/>
            <a:miter lim="800000"/>
            <a:headEnd/>
            <a:tailEnd/>
          </a:ln>
          <a:effectLst/>
          <a:extLst/>
        </p:spPr>
        <p:txBody>
          <a:bodyPr wrap="none" anchor="ctr"/>
          <a:lstStyle/>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p:txBody>
      </p:sp>
      <p:sp>
        <p:nvSpPr>
          <p:cNvPr id="133" name="Rectangle 9"/>
          <p:cNvSpPr>
            <a:spLocks noChangeArrowheads="1"/>
          </p:cNvSpPr>
          <p:nvPr/>
        </p:nvSpPr>
        <p:spPr bwMode="auto">
          <a:xfrm>
            <a:off x="6265330" y="4365662"/>
            <a:ext cx="1463040" cy="9144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34" name="Rectangle 10"/>
          <p:cNvSpPr>
            <a:spLocks noChangeArrowheads="1"/>
          </p:cNvSpPr>
          <p:nvPr/>
        </p:nvSpPr>
        <p:spPr bwMode="auto">
          <a:xfrm>
            <a:off x="6636533" y="3999902"/>
            <a:ext cx="731520" cy="9144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38" name="Rectangle 16"/>
          <p:cNvSpPr>
            <a:spLocks noChangeArrowheads="1"/>
          </p:cNvSpPr>
          <p:nvPr/>
        </p:nvSpPr>
        <p:spPr bwMode="auto">
          <a:xfrm>
            <a:off x="6905410" y="3677489"/>
            <a:ext cx="182880" cy="89668"/>
          </a:xfrm>
          <a:prstGeom prst="rect">
            <a:avLst/>
          </a:prstGeom>
          <a:solidFill>
            <a:srgbClr val="FFFF0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70" name="TextBox 169"/>
          <p:cNvSpPr txBox="1"/>
          <p:nvPr/>
        </p:nvSpPr>
        <p:spPr>
          <a:xfrm>
            <a:off x="7168657" y="359990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171" name="TextBox 170"/>
          <p:cNvSpPr txBox="1"/>
          <p:nvPr/>
        </p:nvSpPr>
        <p:spPr>
          <a:xfrm>
            <a:off x="7429162" y="390195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172" name="TextBox 171"/>
          <p:cNvSpPr txBox="1"/>
          <p:nvPr/>
        </p:nvSpPr>
        <p:spPr>
          <a:xfrm>
            <a:off x="7871695" y="4296040"/>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grpSp>
        <p:nvGrpSpPr>
          <p:cNvPr id="14" name="组合 13"/>
          <p:cNvGrpSpPr/>
          <p:nvPr/>
        </p:nvGrpSpPr>
        <p:grpSpPr>
          <a:xfrm>
            <a:off x="7575783" y="3113442"/>
            <a:ext cx="773607" cy="413432"/>
            <a:chOff x="7565310" y="3093397"/>
            <a:chExt cx="773607" cy="413432"/>
          </a:xfrm>
        </p:grpSpPr>
        <p:sp>
          <p:nvSpPr>
            <p:cNvPr id="191" name="Text Box 17"/>
            <p:cNvSpPr txBox="1">
              <a:spLocks noChangeArrowheads="1"/>
            </p:cNvSpPr>
            <p:nvPr/>
          </p:nvSpPr>
          <p:spPr bwMode="auto">
            <a:xfrm>
              <a:off x="7939769" y="332216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192" name="Rectangle 10"/>
            <p:cNvSpPr>
              <a:spLocks noChangeArrowheads="1"/>
            </p:cNvSpPr>
            <p:nvPr/>
          </p:nvSpPr>
          <p:spPr bwMode="auto">
            <a:xfrm>
              <a:off x="7565310" y="335301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193" name="Text Box 17"/>
            <p:cNvSpPr txBox="1">
              <a:spLocks noChangeArrowheads="1"/>
            </p:cNvSpPr>
            <p:nvPr/>
          </p:nvSpPr>
          <p:spPr bwMode="auto">
            <a:xfrm>
              <a:off x="7939769" y="309339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194" name="Rectangle 16"/>
            <p:cNvSpPr>
              <a:spLocks noChangeArrowheads="1"/>
            </p:cNvSpPr>
            <p:nvPr/>
          </p:nvSpPr>
          <p:spPr bwMode="auto">
            <a:xfrm>
              <a:off x="7566515" y="311246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sp>
        <p:nvSpPr>
          <p:cNvPr id="4" name="灯片编号占位符 3"/>
          <p:cNvSpPr>
            <a:spLocks noGrp="1"/>
          </p:cNvSpPr>
          <p:nvPr>
            <p:ph type="sldNum" sz="quarter" idx="12"/>
          </p:nvPr>
        </p:nvSpPr>
        <p:spPr/>
        <p:txBody>
          <a:bodyPr/>
          <a:lstStyle/>
          <a:p>
            <a:fld id="{56E101D2-3CA0-ED44-B21F-D432222A9872}" type="slidenum">
              <a:rPr lang="en-US" smtClean="0"/>
              <a:pPr/>
              <a:t>10</a:t>
            </a:fld>
            <a:endParaRPr lang="en-US"/>
          </a:p>
        </p:txBody>
      </p:sp>
    </p:spTree>
    <p:extLst>
      <p:ext uri="{BB962C8B-B14F-4D97-AF65-F5344CB8AC3E}">
        <p14:creationId xmlns:p14="http://schemas.microsoft.com/office/powerpoint/2010/main" xmlns="" val="267490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500"/>
                                        <p:tgtEl>
                                          <p:spTgt spid="1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3"/>
                                        </p:tgtEl>
                                        <p:attrNameLst>
                                          <p:attrName>style.visibility</p:attrName>
                                        </p:attrNameLst>
                                      </p:cBhvr>
                                      <p:to>
                                        <p:strVal val="visible"/>
                                      </p:to>
                                    </p:set>
                                    <p:animEffect transition="in" filter="fade">
                                      <p:cBhvr>
                                        <p:cTn id="24" dur="500"/>
                                        <p:tgtEl>
                                          <p:spTgt spid="1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fade">
                                      <p:cBhvr>
                                        <p:cTn id="30" dur="500"/>
                                        <p:tgtEl>
                                          <p:spTgt spid="1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fade">
                                      <p:cBhvr>
                                        <p:cTn id="33" dur="500"/>
                                        <p:tgtEl>
                                          <p:spTgt spid="1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fade">
                                      <p:cBhvr>
                                        <p:cTn id="36" dur="500"/>
                                        <p:tgtEl>
                                          <p:spTgt spid="1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fade">
                                      <p:cBhvr>
                                        <p:cTn id="39" dur="500"/>
                                        <p:tgtEl>
                                          <p:spTgt spid="17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1" grpId="0" animBg="1"/>
      <p:bldP spid="133" grpId="0" animBg="1"/>
      <p:bldP spid="134" grpId="0" animBg="1"/>
      <p:bldP spid="138" grpId="0" animBg="1"/>
      <p:bldP spid="170" grpId="0"/>
      <p:bldP spid="171" grpId="0"/>
      <p:bldP spid="1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3" y="274638"/>
            <a:ext cx="9169153" cy="1143000"/>
          </a:xfrm>
        </p:spPr>
        <p:txBody>
          <a:bodyPr>
            <a:normAutofit/>
          </a:bodyPr>
          <a:lstStyle/>
          <a:p>
            <a:pPr algn="ctr"/>
            <a:r>
              <a:rPr lang="en-US" altLang="zh-CN" sz="3000" dirty="0" smtClean="0">
                <a:solidFill>
                  <a:srgbClr val="FF0000"/>
                </a:solidFill>
              </a:rPr>
              <a:t>LSM-tree</a:t>
            </a:r>
            <a:r>
              <a:rPr lang="en-US" altLang="zh-CN" sz="3000" dirty="0" smtClean="0"/>
              <a:t> </a:t>
            </a:r>
            <a:r>
              <a:rPr lang="en-US" altLang="zh-CN" sz="3000" dirty="0" smtClean="0">
                <a:solidFill>
                  <a:srgbClr val="0070C0"/>
                </a:solidFill>
              </a:rPr>
              <a:t>is widely used in production systems </a:t>
            </a:r>
            <a:endParaRPr lang="zh-CN" altLang="en-US" sz="3000" dirty="0">
              <a:solidFill>
                <a:srgbClr val="0070C0"/>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11</a:t>
            </a:fld>
            <a:endParaRPr lang="zh-CN" altLang="en-US"/>
          </a:p>
        </p:txBody>
      </p:sp>
      <p:pic>
        <p:nvPicPr>
          <p:cNvPr id="2050" name="Picture 2" descr="C:\Users\lguo\Downloads\dLSM\Google-BigTable-880x410.jp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1196" t="11814" r="8166" b="18178"/>
          <a:stretch/>
        </p:blipFill>
        <p:spPr bwMode="auto">
          <a:xfrm>
            <a:off x="-25154" y="1870699"/>
            <a:ext cx="3462962" cy="112037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lguo\Downloads\dLSM\hbase_logo.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09999" y="2152510"/>
            <a:ext cx="2160831" cy="534174"/>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lguo\Downloads\dLSM\Cassandra_logo.svg.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469739" y="1725027"/>
            <a:ext cx="1989786" cy="1333779"/>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lguo\Downloads\dLSM\leveldb.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10703" y="3736241"/>
            <a:ext cx="2057400" cy="20574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C:\Users\lguo\Downloads\dLSM\851565_684758381542082_1107415997_n.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713085" y="3922602"/>
            <a:ext cx="1696515" cy="1696515"/>
          </a:xfrm>
          <a:prstGeom prst="rect">
            <a:avLst/>
          </a:prstGeom>
          <a:noFill/>
          <a:extLst>
            <a:ext uri="{909E8E84-426E-40DD-AFC4-6F175D3DCCD1}">
              <a14:hiddenFill xmlns:a14="http://schemas.microsoft.com/office/drawing/2010/main" xmlns="">
                <a:solidFill>
                  <a:srgbClr val="FFFFFF"/>
                </a:solidFill>
              </a14:hiddenFill>
            </a:ext>
          </a:extLst>
        </p:spPr>
      </p:pic>
      <p:pic>
        <p:nvPicPr>
          <p:cNvPr id="2059" name="Picture 11" descr="C:\Users\lguo\Downloads\dLSM\maria-db-800-600-logo,Z-M-419890-1.jp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269128" y="4260570"/>
            <a:ext cx="1728214" cy="129616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773750" y="3922602"/>
            <a:ext cx="1279581" cy="430887"/>
          </a:xfrm>
          <a:prstGeom prst="rect">
            <a:avLst/>
          </a:prstGeom>
          <a:noFill/>
        </p:spPr>
        <p:txBody>
          <a:bodyPr wrap="none" lIns="0" tIns="0" rIns="0" bIns="0" rtlCol="0">
            <a:spAutoFit/>
          </a:bodyPr>
          <a:lstStyle/>
          <a:p>
            <a:r>
              <a:rPr lang="en-US" altLang="zh-CN" sz="2800" b="1" dirty="0" err="1" smtClean="0">
                <a:solidFill>
                  <a:schemeClr val="bg1"/>
                </a:solidFill>
              </a:rPr>
              <a:t>RocksDB</a:t>
            </a:r>
            <a:endParaRPr lang="zh-CN" altLang="en-US" sz="2400" b="1" dirty="0">
              <a:solidFill>
                <a:schemeClr val="bg1"/>
              </a:solidFill>
            </a:endParaRPr>
          </a:p>
        </p:txBody>
      </p:sp>
    </p:spTree>
    <p:extLst>
      <p:ext uri="{BB962C8B-B14F-4D97-AF65-F5344CB8AC3E}">
        <p14:creationId xmlns:p14="http://schemas.microsoft.com/office/powerpoint/2010/main" xmlns="" val="41953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5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25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25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25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250"/>
                                        <p:tgtEl>
                                          <p:spTgt spid="20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9"/>
                                        </p:tgtEl>
                                        <p:attrNameLst>
                                          <p:attrName>style.visibility</p:attrName>
                                        </p:attrNameLst>
                                      </p:cBhvr>
                                      <p:to>
                                        <p:strVal val="visible"/>
                                      </p:to>
                                    </p:set>
                                    <p:animEffect transition="in" filter="fade">
                                      <p:cBhvr>
                                        <p:cTn id="32" dur="25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ctr"/>
            <a:r>
              <a:rPr lang="en-US" altLang="zh-CN" sz="3000" dirty="0" smtClean="0">
                <a:solidFill>
                  <a:srgbClr val="0070C0"/>
                </a:solidFill>
              </a:rPr>
              <a:t>Why Log-structured merge-tree (</a:t>
            </a:r>
            <a:r>
              <a:rPr lang="en-US" altLang="zh-CN" sz="3000" dirty="0" smtClean="0">
                <a:solidFill>
                  <a:srgbClr val="FF0000"/>
                </a:solidFill>
              </a:rPr>
              <a:t>LSM-tree</a:t>
            </a:r>
            <a:r>
              <a:rPr lang="en-US" altLang="zh-CN" sz="3000" dirty="0" smtClean="0">
                <a:solidFill>
                  <a:srgbClr val="0070C0"/>
                </a:solidFill>
              </a:rPr>
              <a:t>)? </a:t>
            </a:r>
            <a:endParaRPr lang="zh-CN" altLang="en-US" sz="3000" dirty="0">
              <a:solidFill>
                <a:srgbClr val="0070C0"/>
              </a:solidFill>
            </a:endParaRPr>
          </a:p>
        </p:txBody>
      </p:sp>
      <p:sp>
        <p:nvSpPr>
          <p:cNvPr id="3" name="内容占位符 2"/>
          <p:cNvSpPr>
            <a:spLocks noGrp="1"/>
          </p:cNvSpPr>
          <p:nvPr>
            <p:ph idx="1"/>
          </p:nvPr>
        </p:nvSpPr>
        <p:spPr>
          <a:xfrm>
            <a:off x="457200" y="1210962"/>
            <a:ext cx="5105400" cy="4915201"/>
          </a:xfrm>
        </p:spPr>
        <p:txBody>
          <a:bodyPr>
            <a:normAutofit/>
          </a:bodyPr>
          <a:lstStyle/>
          <a:p>
            <a:r>
              <a:rPr lang="en-US" altLang="zh-CN" sz="2400" dirty="0">
                <a:solidFill>
                  <a:srgbClr val="0070C0"/>
                </a:solidFill>
              </a:rPr>
              <a:t>B+ </a:t>
            </a:r>
            <a:r>
              <a:rPr lang="en-US" altLang="zh-CN" sz="2400" dirty="0" smtClean="0">
                <a:solidFill>
                  <a:srgbClr val="0070C0"/>
                </a:solidFill>
              </a:rPr>
              <a:t>tree</a:t>
            </a:r>
            <a:endParaRPr lang="en-US" altLang="zh-CN" sz="2400" dirty="0" smtClean="0"/>
          </a:p>
          <a:p>
            <a:pPr lvl="1"/>
            <a:r>
              <a:rPr lang="en-US" altLang="zh-CN" sz="2000" dirty="0" smtClean="0"/>
              <a:t>In-place update</a:t>
            </a:r>
            <a:endParaRPr lang="en-US" altLang="zh-CN" sz="2000" dirty="0"/>
          </a:p>
          <a:p>
            <a:pPr lvl="1"/>
            <a:r>
              <a:rPr lang="en-US" altLang="zh-CN" sz="2000" dirty="0"/>
              <a:t>Random </a:t>
            </a:r>
            <a:r>
              <a:rPr lang="en-US" altLang="zh-CN" sz="2000" dirty="0" smtClean="0"/>
              <a:t>I/</a:t>
            </a:r>
            <a:r>
              <a:rPr lang="en-US" altLang="zh-CN" sz="2000" dirty="0" err="1" smtClean="0"/>
              <a:t>Os</a:t>
            </a:r>
            <a:r>
              <a:rPr lang="zh-CN" altLang="en-US" sz="2000" dirty="0" smtClean="0"/>
              <a:t> </a:t>
            </a:r>
            <a:endParaRPr lang="en-US" altLang="zh-CN" sz="2000" dirty="0" smtClean="0"/>
          </a:p>
          <a:p>
            <a:pPr lvl="1"/>
            <a:r>
              <a:rPr lang="en-US" altLang="zh-CN" sz="2000" b="1" dirty="0" smtClean="0">
                <a:solidFill>
                  <a:srgbClr val="0070C0"/>
                </a:solidFill>
              </a:rPr>
              <a:t>Low </a:t>
            </a:r>
            <a:r>
              <a:rPr lang="en-US" altLang="zh-CN" sz="2000" b="1" dirty="0">
                <a:solidFill>
                  <a:srgbClr val="0070C0"/>
                </a:solidFill>
              </a:rPr>
              <a:t>write </a:t>
            </a:r>
            <a:r>
              <a:rPr lang="en-US" altLang="zh-CN" sz="2000" b="1" dirty="0" smtClean="0">
                <a:solidFill>
                  <a:srgbClr val="0070C0"/>
                </a:solidFill>
              </a:rPr>
              <a:t>throughput</a:t>
            </a:r>
          </a:p>
          <a:p>
            <a:pPr lvl="1"/>
            <a:endParaRPr lang="en-US" altLang="zh-CN" sz="2400" dirty="0"/>
          </a:p>
          <a:p>
            <a:r>
              <a:rPr lang="en-US" altLang="zh-CN" sz="2800" dirty="0" smtClean="0">
                <a:solidFill>
                  <a:schemeClr val="bg1"/>
                </a:solidFill>
              </a:rPr>
              <a:t>LSM-tree</a:t>
            </a:r>
          </a:p>
          <a:p>
            <a:pPr lvl="1"/>
            <a:r>
              <a:rPr lang="en-US" altLang="zh-CN" sz="2400" dirty="0" smtClean="0">
                <a:solidFill>
                  <a:schemeClr val="bg1"/>
                </a:solidFill>
              </a:rPr>
              <a:t>Log-structure for sequential I/O</a:t>
            </a:r>
          </a:p>
          <a:p>
            <a:pPr lvl="1"/>
            <a:r>
              <a:rPr lang="en-US" altLang="zh-CN" sz="2400" dirty="0" smtClean="0">
                <a:solidFill>
                  <a:schemeClr val="bg1"/>
                </a:solidFill>
              </a:rPr>
              <a:t>Merge for sorting</a:t>
            </a:r>
          </a:p>
          <a:p>
            <a:pPr lvl="1"/>
            <a:r>
              <a:rPr lang="en-US" altLang="zh-CN" sz="2400" dirty="0" smtClean="0">
                <a:solidFill>
                  <a:schemeClr val="bg1"/>
                </a:solidFill>
              </a:rPr>
              <a:t>Batched I/O operations</a:t>
            </a:r>
          </a:p>
          <a:p>
            <a:pPr lvl="1"/>
            <a:r>
              <a:rPr lang="en-US" altLang="zh-CN" sz="2400" dirty="0" smtClean="0">
                <a:solidFill>
                  <a:schemeClr val="bg1"/>
                </a:solidFill>
              </a:rPr>
              <a:t>High write throughput</a:t>
            </a:r>
          </a:p>
          <a:p>
            <a:pPr lvl="1"/>
            <a:endParaRPr lang="zh-CN" altLang="en-US" sz="2400" dirty="0"/>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12</a:t>
            </a:fld>
            <a:endParaRPr lang="zh-CN" altLang="en-US" dirty="0"/>
          </a:p>
        </p:txBody>
      </p:sp>
      <p:pic>
        <p:nvPicPr>
          <p:cNvPr id="1026" name="Picture 2" descr="C:\Users\lguo\Downloads\dLSM\Bplustre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01473" y="1943100"/>
            <a:ext cx="3080527" cy="14177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5919275" y="2629127"/>
            <a:ext cx="283464" cy="237744"/>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smtClean="0">
                <a:solidFill>
                  <a:srgbClr val="FF0000"/>
                </a:solidFill>
              </a:rPr>
              <a:t>2.5</a:t>
            </a:r>
            <a:endParaRPr lang="zh-CN" altLang="en-US" sz="1400" b="1" dirty="0">
              <a:solidFill>
                <a:srgbClr val="FF0000"/>
              </a:solidFill>
            </a:endParaRPr>
          </a:p>
        </p:txBody>
      </p:sp>
      <p:cxnSp>
        <p:nvCxnSpPr>
          <p:cNvPr id="7" name="直接箭头连接符 6"/>
          <p:cNvCxnSpPr/>
          <p:nvPr/>
        </p:nvCxnSpPr>
        <p:spPr>
          <a:xfrm>
            <a:off x="5875507" y="2926080"/>
            <a:ext cx="0" cy="228600"/>
          </a:xfrm>
          <a:prstGeom prst="straightConnector1">
            <a:avLst/>
          </a:prstGeom>
          <a:ln w="12700">
            <a:solidFill>
              <a:srgbClr val="C00000"/>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72416" y="3100447"/>
            <a:ext cx="203582" cy="215444"/>
          </a:xfrm>
          <a:prstGeom prst="rect">
            <a:avLst/>
          </a:prstGeom>
          <a:noFill/>
        </p:spPr>
        <p:txBody>
          <a:bodyPr wrap="none" lIns="0" tIns="0" rIns="0" bIns="0" rtlCol="0">
            <a:spAutoFit/>
          </a:bodyPr>
          <a:lstStyle/>
          <a:p>
            <a:r>
              <a:rPr lang="en-US" altLang="zh-CN" sz="1400" b="1" dirty="0" smtClean="0">
                <a:solidFill>
                  <a:srgbClr val="FF0000"/>
                </a:solidFill>
              </a:rPr>
              <a:t>d</a:t>
            </a:r>
            <a:r>
              <a:rPr lang="en-US" altLang="zh-CN" sz="1400" b="1" baseline="-25000" dirty="0" smtClean="0">
                <a:solidFill>
                  <a:srgbClr val="FF0000"/>
                </a:solidFill>
              </a:rPr>
              <a:t>2</a:t>
            </a:r>
            <a:r>
              <a:rPr lang="en-US" altLang="zh-CN" sz="1400" b="1" dirty="0">
                <a:solidFill>
                  <a:srgbClr val="FF0000"/>
                </a:solidFill>
              </a:rPr>
              <a:t>’</a:t>
            </a:r>
            <a:endParaRPr lang="zh-CN" altLang="en-US" sz="1400" b="1" baseline="-25000" dirty="0">
              <a:solidFill>
                <a:srgbClr val="FF0000"/>
              </a:solidFill>
            </a:endParaRPr>
          </a:p>
        </p:txBody>
      </p:sp>
      <p:cxnSp>
        <p:nvCxnSpPr>
          <p:cNvPr id="10" name="直接箭头连接符 9"/>
          <p:cNvCxnSpPr/>
          <p:nvPr/>
        </p:nvCxnSpPr>
        <p:spPr>
          <a:xfrm>
            <a:off x="5638800" y="2057400"/>
            <a:ext cx="422207" cy="571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22633" y="1785788"/>
            <a:ext cx="432811" cy="276999"/>
          </a:xfrm>
          <a:prstGeom prst="rect">
            <a:avLst/>
          </a:prstGeom>
          <a:noFill/>
        </p:spPr>
        <p:txBody>
          <a:bodyPr wrap="none" lIns="0" tIns="0" rIns="0" bIns="0" rtlCol="0">
            <a:spAutoFit/>
          </a:bodyPr>
          <a:lstStyle/>
          <a:p>
            <a:r>
              <a:rPr lang="en-US" altLang="zh-CN" b="1" dirty="0" smtClean="0">
                <a:solidFill>
                  <a:srgbClr val="FF0000"/>
                </a:solidFill>
              </a:rPr>
              <a:t>seek</a:t>
            </a:r>
            <a:endParaRPr lang="zh-CN" altLang="en-US" b="1" dirty="0">
              <a:solidFill>
                <a:srgbClr val="FF0000"/>
              </a:solidFill>
            </a:endParaRPr>
          </a:p>
        </p:txBody>
      </p:sp>
      <p:sp>
        <p:nvSpPr>
          <p:cNvPr id="13" name="TextBox 12"/>
          <p:cNvSpPr txBox="1"/>
          <p:nvPr/>
        </p:nvSpPr>
        <p:spPr>
          <a:xfrm>
            <a:off x="6221324" y="1447800"/>
            <a:ext cx="1071127" cy="369332"/>
          </a:xfrm>
          <a:prstGeom prst="rect">
            <a:avLst/>
          </a:prstGeom>
          <a:noFill/>
        </p:spPr>
        <p:txBody>
          <a:bodyPr wrap="none" rtlCol="0">
            <a:spAutoFit/>
          </a:bodyPr>
          <a:lstStyle/>
          <a:p>
            <a:r>
              <a:rPr lang="en-US" altLang="zh-CN" dirty="0" smtClean="0"/>
              <a:t>Insert 2.5</a:t>
            </a:r>
            <a:endParaRPr lang="zh-CN" altLang="en-US" dirty="0"/>
          </a:p>
        </p:txBody>
      </p:sp>
      <p:sp>
        <p:nvSpPr>
          <p:cNvPr id="14" name="矩形 13"/>
          <p:cNvSpPr/>
          <p:nvPr/>
        </p:nvSpPr>
        <p:spPr>
          <a:xfrm>
            <a:off x="5029200" y="5043065"/>
            <a:ext cx="3810000" cy="1384198"/>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Rectangle 9"/>
          <p:cNvSpPr>
            <a:spLocks noChangeArrowheads="1"/>
          </p:cNvSpPr>
          <p:nvPr/>
        </p:nvSpPr>
        <p:spPr bwMode="auto">
          <a:xfrm>
            <a:off x="6084893" y="5614416"/>
            <a:ext cx="1710633" cy="137160"/>
          </a:xfrm>
          <a:prstGeom prst="rect">
            <a:avLst/>
          </a:prstGeom>
          <a:solidFill>
            <a:schemeClr val="bg1"/>
          </a:soli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6" name="Rectangle 7"/>
          <p:cNvSpPr>
            <a:spLocks noChangeArrowheads="1"/>
          </p:cNvSpPr>
          <p:nvPr/>
        </p:nvSpPr>
        <p:spPr bwMode="auto">
          <a:xfrm>
            <a:off x="5229370" y="6037930"/>
            <a:ext cx="3421266" cy="137160"/>
          </a:xfrm>
          <a:prstGeom prst="rect">
            <a:avLst/>
          </a:prstGeom>
          <a:solidFill>
            <a:schemeClr val="bg1"/>
          </a:soli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7" name="Rectangle 7"/>
          <p:cNvSpPr>
            <a:spLocks noChangeArrowheads="1"/>
          </p:cNvSpPr>
          <p:nvPr/>
        </p:nvSpPr>
        <p:spPr bwMode="auto">
          <a:xfrm>
            <a:off x="5229576" y="6045550"/>
            <a:ext cx="3421266"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8" name="内容占位符 2"/>
          <p:cNvSpPr txBox="1">
            <a:spLocks/>
          </p:cNvSpPr>
          <p:nvPr/>
        </p:nvSpPr>
        <p:spPr>
          <a:xfrm>
            <a:off x="433638" y="3657600"/>
            <a:ext cx="5105400" cy="2339901"/>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lnSpc>
                <a:spcPct val="100000"/>
              </a:lnSpc>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lnSpc>
                <a:spcPct val="100000"/>
              </a:lnSpc>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smtClean="0">
                <a:solidFill>
                  <a:srgbClr val="FF0000"/>
                </a:solidFill>
              </a:rPr>
              <a:t>LSM-tree </a:t>
            </a:r>
            <a:endParaRPr lang="en-US" altLang="zh-CN" sz="2400" dirty="0" smtClean="0"/>
          </a:p>
          <a:p>
            <a:pPr lvl="1"/>
            <a:r>
              <a:rPr lang="en-US" altLang="zh-CN" sz="2000" dirty="0" smtClean="0"/>
              <a:t>Log-structured update</a:t>
            </a:r>
          </a:p>
          <a:p>
            <a:pPr lvl="1"/>
            <a:r>
              <a:rPr lang="en-US" altLang="zh-CN" sz="2000" dirty="0" smtClean="0"/>
              <a:t>Merge/compaction for sorting</a:t>
            </a:r>
          </a:p>
          <a:p>
            <a:pPr lvl="1"/>
            <a:r>
              <a:rPr lang="en-US" altLang="zh-CN" sz="2000" dirty="0" smtClean="0"/>
              <a:t>Sequential I/</a:t>
            </a:r>
            <a:r>
              <a:rPr lang="en-US" altLang="zh-CN" sz="2000" dirty="0" err="1" smtClean="0"/>
              <a:t>Os</a:t>
            </a:r>
            <a:endParaRPr lang="en-US" altLang="zh-CN" sz="2000" dirty="0" smtClean="0"/>
          </a:p>
          <a:p>
            <a:pPr lvl="1"/>
            <a:r>
              <a:rPr lang="en-US" altLang="zh-CN" sz="2000" b="1" dirty="0" smtClean="0">
                <a:solidFill>
                  <a:srgbClr val="0070C0"/>
                </a:solidFill>
              </a:rPr>
              <a:t>High write throughput</a:t>
            </a:r>
          </a:p>
          <a:p>
            <a:pPr lvl="1"/>
            <a:endParaRPr lang="zh-CN" altLang="en-US" sz="2400" dirty="0"/>
          </a:p>
        </p:txBody>
      </p:sp>
      <p:sp>
        <p:nvSpPr>
          <p:cNvPr id="19" name="灯片编号占位符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619040-DCD5-49FA-840B-E084AB5E96E4}" type="slidenum">
              <a:rPr lang="zh-CN" altLang="en-US" smtClean="0"/>
              <a:pPr/>
              <a:t>12</a:t>
            </a:fld>
            <a:endParaRPr lang="zh-CN" altLang="en-US" dirty="0"/>
          </a:p>
        </p:txBody>
      </p:sp>
      <p:sp>
        <p:nvSpPr>
          <p:cNvPr id="20" name="Rectangle 10"/>
          <p:cNvSpPr>
            <a:spLocks noChangeArrowheads="1"/>
          </p:cNvSpPr>
          <p:nvPr/>
        </p:nvSpPr>
        <p:spPr bwMode="auto">
          <a:xfrm>
            <a:off x="6518915" y="5184648"/>
            <a:ext cx="855316" cy="137160"/>
          </a:xfrm>
          <a:prstGeom prst="rect">
            <a:avLst/>
          </a:prstGeom>
          <a:solidFill>
            <a:schemeClr val="bg1"/>
          </a:soli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1" name="Rectangle 16"/>
          <p:cNvSpPr>
            <a:spLocks noChangeArrowheads="1"/>
          </p:cNvSpPr>
          <p:nvPr/>
        </p:nvSpPr>
        <p:spPr bwMode="auto">
          <a:xfrm>
            <a:off x="6833088" y="4754955"/>
            <a:ext cx="213829" cy="137160"/>
          </a:xfrm>
          <a:prstGeom prst="rect">
            <a:avLst/>
          </a:prstGeom>
          <a:solidFill>
            <a:schemeClr val="bg1"/>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2" name="箭头 379"/>
          <p:cNvSpPr>
            <a:spLocks noChangeShapeType="1"/>
          </p:cNvSpPr>
          <p:nvPr/>
        </p:nvSpPr>
        <p:spPr bwMode="auto">
          <a:xfrm flipH="1">
            <a:off x="6104626" y="5240718"/>
            <a:ext cx="401598" cy="357489"/>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23" name="箭头 379"/>
          <p:cNvSpPr>
            <a:spLocks noChangeShapeType="1"/>
          </p:cNvSpPr>
          <p:nvPr/>
        </p:nvSpPr>
        <p:spPr bwMode="auto">
          <a:xfrm flipH="1">
            <a:off x="6553312" y="4856443"/>
            <a:ext cx="251446" cy="320318"/>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箭头 379"/>
          <p:cNvSpPr>
            <a:spLocks noChangeShapeType="1"/>
          </p:cNvSpPr>
          <p:nvPr/>
        </p:nvSpPr>
        <p:spPr bwMode="auto">
          <a:xfrm flipH="1">
            <a:off x="5641821" y="5669034"/>
            <a:ext cx="431316" cy="357489"/>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Lst>
            <a:ahLst/>
            <a:cxnLst>
              <a:cxn ang="0">
                <a:pos x="connsiteX0" y="connsiteY0"/>
              </a:cxn>
              <a:cxn ang="0">
                <a:pos x="connsiteX1" y="connsiteY1"/>
              </a:cxn>
              <a:cxn ang="0">
                <a:pos x="connsiteX2" y="connsiteY2"/>
              </a:cxn>
            </a:cxnLst>
            <a:rect l="l" t="t" r="r" b="b"/>
            <a:pathLst>
              <a:path w="10000" h="10388">
                <a:moveTo>
                  <a:pt x="0" y="0"/>
                </a:moveTo>
                <a:cubicBezTo>
                  <a:pt x="3470" y="688"/>
                  <a:pt x="5109" y="1152"/>
                  <a:pt x="6776" y="2883"/>
                </a:cubicBezTo>
                <a:cubicBezTo>
                  <a:pt x="8443" y="4614"/>
                  <a:pt x="9565" y="8231"/>
                  <a:pt x="10000"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25" name="TextBox 24"/>
          <p:cNvSpPr txBox="1"/>
          <p:nvPr/>
        </p:nvSpPr>
        <p:spPr>
          <a:xfrm>
            <a:off x="6690345" y="4080229"/>
            <a:ext cx="520676" cy="251904"/>
          </a:xfrm>
          <a:prstGeom prst="rect">
            <a:avLst/>
          </a:prstGeom>
          <a:noFill/>
        </p:spPr>
        <p:txBody>
          <a:bodyPr wrap="none" lIns="0" tIns="0" rIns="0" bIns="0" rtlCol="0">
            <a:spAutoFit/>
          </a:bodyPr>
          <a:lstStyle/>
          <a:p>
            <a:r>
              <a:rPr lang="en-US" altLang="zh-CN" sz="1600" i="1" dirty="0" smtClean="0"/>
              <a:t>writes</a:t>
            </a:r>
            <a:endParaRPr lang="zh-CN" altLang="en-US" sz="1600" i="1" dirty="0"/>
          </a:p>
        </p:txBody>
      </p:sp>
      <p:cxnSp>
        <p:nvCxnSpPr>
          <p:cNvPr id="26" name="直接箭头连接符 25"/>
          <p:cNvCxnSpPr/>
          <p:nvPr/>
        </p:nvCxnSpPr>
        <p:spPr>
          <a:xfrm>
            <a:off x="6934885" y="4401557"/>
            <a:ext cx="0" cy="353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77674" y="5145260"/>
            <a:ext cx="798617" cy="338555"/>
          </a:xfrm>
          <a:prstGeom prst="rect">
            <a:avLst/>
          </a:prstGeom>
          <a:noFill/>
        </p:spPr>
        <p:txBody>
          <a:bodyPr wrap="none" rtlCol="0">
            <a:spAutoFit/>
          </a:bodyPr>
          <a:lstStyle/>
          <a:p>
            <a:r>
              <a:rPr lang="en-US" altLang="zh-CN" sz="1600" i="1" dirty="0" smtClean="0"/>
              <a:t>merges</a:t>
            </a:r>
            <a:endParaRPr lang="zh-CN" altLang="en-US" sz="1600" i="1" dirty="0"/>
          </a:p>
        </p:txBody>
      </p:sp>
      <p:sp>
        <p:nvSpPr>
          <p:cNvPr id="28" name="Rectangle 10"/>
          <p:cNvSpPr>
            <a:spLocks noChangeArrowheads="1"/>
          </p:cNvSpPr>
          <p:nvPr/>
        </p:nvSpPr>
        <p:spPr bwMode="auto">
          <a:xfrm>
            <a:off x="6513844" y="5184648"/>
            <a:ext cx="228600"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9" name="Rectangle 10"/>
          <p:cNvSpPr>
            <a:spLocks noChangeArrowheads="1"/>
          </p:cNvSpPr>
          <p:nvPr/>
        </p:nvSpPr>
        <p:spPr bwMode="auto">
          <a:xfrm>
            <a:off x="6506224" y="5184648"/>
            <a:ext cx="457200"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30" name="Rectangle 10"/>
          <p:cNvSpPr>
            <a:spLocks noChangeArrowheads="1"/>
          </p:cNvSpPr>
          <p:nvPr/>
        </p:nvSpPr>
        <p:spPr bwMode="auto">
          <a:xfrm>
            <a:off x="6513844" y="5180076"/>
            <a:ext cx="855316"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31" name="Rectangle 10"/>
          <p:cNvSpPr>
            <a:spLocks noChangeArrowheads="1"/>
          </p:cNvSpPr>
          <p:nvPr/>
        </p:nvSpPr>
        <p:spPr bwMode="auto">
          <a:xfrm>
            <a:off x="6083637" y="5614416"/>
            <a:ext cx="855316"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33" name="Rectangle 10"/>
          <p:cNvSpPr>
            <a:spLocks noChangeArrowheads="1"/>
          </p:cNvSpPr>
          <p:nvPr/>
        </p:nvSpPr>
        <p:spPr bwMode="auto">
          <a:xfrm>
            <a:off x="6506224" y="5621067"/>
            <a:ext cx="855316" cy="137160"/>
          </a:xfrm>
          <a:prstGeom prst="rect">
            <a:avLst/>
          </a:prstGeom>
          <a:gradFill>
            <a:gsLst>
              <a:gs pos="0">
                <a:srgbClr val="FF3399"/>
              </a:gs>
              <a:gs pos="25000">
                <a:srgbClr val="FF6633"/>
              </a:gs>
              <a:gs pos="50000">
                <a:srgbClr val="FFFF00"/>
              </a:gs>
              <a:gs pos="75000">
                <a:srgbClr val="01A78F"/>
              </a:gs>
              <a:gs pos="100000">
                <a:srgbClr val="3366FF"/>
              </a:gs>
            </a:gsLst>
            <a:lin ang="0" scaled="1"/>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34" name="Rectangle 9"/>
          <p:cNvSpPr>
            <a:spLocks noChangeArrowheads="1"/>
          </p:cNvSpPr>
          <p:nvPr/>
        </p:nvSpPr>
        <p:spPr bwMode="auto">
          <a:xfrm>
            <a:off x="6085394" y="5622036"/>
            <a:ext cx="1710633" cy="137160"/>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1"/>
            <a:tileRect/>
          </a:gradFill>
          <a:ln w="317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35" name="TextBox 34"/>
          <p:cNvSpPr txBox="1"/>
          <p:nvPr/>
        </p:nvSpPr>
        <p:spPr>
          <a:xfrm>
            <a:off x="8224929" y="5016602"/>
            <a:ext cx="614271" cy="369332"/>
          </a:xfrm>
          <a:prstGeom prst="rect">
            <a:avLst/>
          </a:prstGeom>
          <a:noFill/>
        </p:spPr>
        <p:txBody>
          <a:bodyPr wrap="none" rtlCol="0">
            <a:spAutoFit/>
          </a:bodyPr>
          <a:lstStyle/>
          <a:p>
            <a:r>
              <a:rPr lang="en-US" altLang="zh-CN" dirty="0" smtClean="0"/>
              <a:t>HDD</a:t>
            </a:r>
            <a:endParaRPr lang="zh-CN" altLang="en-US" dirty="0"/>
          </a:p>
        </p:txBody>
      </p:sp>
      <p:sp>
        <p:nvSpPr>
          <p:cNvPr id="36" name="TextBox 35"/>
          <p:cNvSpPr txBox="1"/>
          <p:nvPr/>
        </p:nvSpPr>
        <p:spPr>
          <a:xfrm>
            <a:off x="8241279" y="4622599"/>
            <a:ext cx="597921" cy="276999"/>
          </a:xfrm>
          <a:prstGeom prst="rect">
            <a:avLst/>
          </a:prstGeom>
          <a:noFill/>
        </p:spPr>
        <p:txBody>
          <a:bodyPr wrap="none" lIns="0" tIns="0" rIns="0" bIns="0" rtlCol="0">
            <a:spAutoFit/>
          </a:bodyPr>
          <a:lstStyle/>
          <a:p>
            <a:r>
              <a:rPr lang="en-US" altLang="zh-CN" dirty="0" smtClean="0"/>
              <a:t>DRAM</a:t>
            </a:r>
            <a:endParaRPr lang="zh-CN" altLang="en-US" dirty="0"/>
          </a:p>
        </p:txBody>
      </p:sp>
      <p:sp>
        <p:nvSpPr>
          <p:cNvPr id="37" name="Rectangle 16"/>
          <p:cNvSpPr>
            <a:spLocks noChangeArrowheads="1"/>
          </p:cNvSpPr>
          <p:nvPr/>
        </p:nvSpPr>
        <p:spPr bwMode="auto">
          <a:xfrm>
            <a:off x="6835590" y="4759076"/>
            <a:ext cx="213829" cy="137160"/>
          </a:xfrm>
          <a:prstGeom prst="rect">
            <a:avLst/>
          </a:prstGeom>
          <a:solidFill>
            <a:srgbClr val="FFFF00"/>
          </a:solidFill>
          <a:ln w="317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Tree>
    <p:extLst>
      <p:ext uri="{BB962C8B-B14F-4D97-AF65-F5344CB8AC3E}">
        <p14:creationId xmlns:p14="http://schemas.microsoft.com/office/powerpoint/2010/main" xmlns="" val="34872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500"/>
                                        <p:tgtEl>
                                          <p:spTgt spid="1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8">
                                            <p:txEl>
                                              <p:pRg st="1" end="1"/>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par>
                                <p:cTn id="64" presetID="1" presetClass="entr" presetSubtype="0" fill="hold" nodeType="withEffect">
                                  <p:stCondLst>
                                    <p:cond delay="200"/>
                                  </p:stCondLst>
                                  <p:childTnLst>
                                    <p:set>
                                      <p:cBhvr>
                                        <p:cTn id="65" dur="1" fill="hold">
                                          <p:stCondLst>
                                            <p:cond delay="0"/>
                                          </p:stCondLst>
                                        </p:cTn>
                                        <p:tgtEl>
                                          <p:spTgt spid="26"/>
                                        </p:tgtEl>
                                        <p:attrNameLst>
                                          <p:attrName>style.visibility</p:attrName>
                                        </p:attrNameLst>
                                      </p:cBhvr>
                                      <p:to>
                                        <p:strVal val="visible"/>
                                      </p:to>
                                    </p:set>
                                  </p:childTnLst>
                                </p:cTn>
                              </p:par>
                              <p:par>
                                <p:cTn id="66" presetID="1" presetClass="entr" presetSubtype="0" fill="hold" grpId="0" nodeType="withEffect">
                                  <p:stCondLst>
                                    <p:cond delay="200"/>
                                  </p:stCondLst>
                                  <p:childTnLst>
                                    <p:set>
                                      <p:cBhvr>
                                        <p:cTn id="67" dur="1" fill="hold">
                                          <p:stCondLst>
                                            <p:cond delay="0"/>
                                          </p:stCondLst>
                                        </p:cTn>
                                        <p:tgtEl>
                                          <p:spTgt spid="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
                                            <p:txEl>
                                              <p:pRg st="2" end="2"/>
                                            </p:txEl>
                                          </p:spTgt>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200"/>
                                  </p:stCondLst>
                                  <p:childTnLst>
                                    <p:set>
                                      <p:cBhvr>
                                        <p:cTn id="74" dur="1" fill="hold">
                                          <p:stCondLst>
                                            <p:cond delay="0"/>
                                          </p:stCondLst>
                                        </p:cTn>
                                        <p:tgtEl>
                                          <p:spTgt spid="23"/>
                                        </p:tgtEl>
                                        <p:attrNameLst>
                                          <p:attrName>style.visibility</p:attrName>
                                        </p:attrNameLst>
                                      </p:cBhvr>
                                      <p:to>
                                        <p:strVal val="visible"/>
                                      </p:to>
                                    </p:set>
                                  </p:childTnLst>
                                </p:cTn>
                              </p:par>
                            </p:childTnLst>
                          </p:cTn>
                        </p:par>
                        <p:par>
                          <p:cTn id="75" fill="hold">
                            <p:stCondLst>
                              <p:cond delay="200"/>
                            </p:stCondLst>
                            <p:childTnLst>
                              <p:par>
                                <p:cTn id="76" presetID="10" presetClass="entr" presetSubtype="0" fill="hold" grpId="0" nodeType="afterEffect">
                                  <p:stCondLst>
                                    <p:cond delay="20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childTnLst>
                          </p:cTn>
                        </p:par>
                        <p:par>
                          <p:cTn id="79" fill="hold">
                            <p:stCondLst>
                              <p:cond delay="900"/>
                            </p:stCondLst>
                            <p:childTnLst>
                              <p:par>
                                <p:cTn id="80" presetID="10" presetClass="entr" presetSubtype="0" fill="hold" grpId="0" nodeType="afterEffect">
                                  <p:stCondLst>
                                    <p:cond delay="20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1600"/>
                            </p:stCondLst>
                            <p:childTnLst>
                              <p:par>
                                <p:cTn id="84" presetID="10" presetClass="entr" presetSubtype="0" fill="hold" grpId="0" nodeType="afterEffect">
                                  <p:stCondLst>
                                    <p:cond delay="20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2300"/>
                            </p:stCondLst>
                            <p:childTnLst>
                              <p:par>
                                <p:cTn id="88" presetID="10" presetClass="entr" presetSubtype="0"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par>
                          <p:cTn id="91" fill="hold">
                            <p:stCondLst>
                              <p:cond delay="2800"/>
                            </p:stCondLst>
                            <p:childTnLst>
                              <p:par>
                                <p:cTn id="92" presetID="1" presetClass="entr" presetSubtype="0" fill="hold" grpId="0" nodeType="after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par>
                          <p:cTn id="94" fill="hold">
                            <p:stCondLst>
                              <p:cond delay="2800"/>
                            </p:stCondLst>
                            <p:childTnLst>
                              <p:par>
                                <p:cTn id="95" presetID="10" presetClass="entr" presetSubtype="0" fill="hold" grpId="0" nodeType="after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par>
                          <p:cTn id="98" fill="hold">
                            <p:stCondLst>
                              <p:cond delay="3300"/>
                            </p:stCondLst>
                            <p:childTnLst>
                              <p:par>
                                <p:cTn id="99" presetID="32" presetClass="emph" presetSubtype="0" fill="hold" grpId="1" nodeType="afterEffect">
                                  <p:stCondLst>
                                    <p:cond delay="0"/>
                                  </p:stCondLst>
                                  <p:childTnLst>
                                    <p:animRot by="120000">
                                      <p:cBhvr>
                                        <p:cTn id="100" dur="100" fill="hold">
                                          <p:stCondLst>
                                            <p:cond delay="0"/>
                                          </p:stCondLst>
                                        </p:cTn>
                                        <p:tgtEl>
                                          <p:spTgt spid="30"/>
                                        </p:tgtEl>
                                        <p:attrNameLst>
                                          <p:attrName>r</p:attrName>
                                        </p:attrNameLst>
                                      </p:cBhvr>
                                    </p:animRot>
                                    <p:animRot by="-240000">
                                      <p:cBhvr>
                                        <p:cTn id="101" dur="200" fill="hold">
                                          <p:stCondLst>
                                            <p:cond delay="200"/>
                                          </p:stCondLst>
                                        </p:cTn>
                                        <p:tgtEl>
                                          <p:spTgt spid="30"/>
                                        </p:tgtEl>
                                        <p:attrNameLst>
                                          <p:attrName>r</p:attrName>
                                        </p:attrNameLst>
                                      </p:cBhvr>
                                    </p:animRot>
                                    <p:animRot by="240000">
                                      <p:cBhvr>
                                        <p:cTn id="102" dur="200" fill="hold">
                                          <p:stCondLst>
                                            <p:cond delay="400"/>
                                          </p:stCondLst>
                                        </p:cTn>
                                        <p:tgtEl>
                                          <p:spTgt spid="30"/>
                                        </p:tgtEl>
                                        <p:attrNameLst>
                                          <p:attrName>r</p:attrName>
                                        </p:attrNameLst>
                                      </p:cBhvr>
                                    </p:animRot>
                                    <p:animRot by="-240000">
                                      <p:cBhvr>
                                        <p:cTn id="103" dur="200" fill="hold">
                                          <p:stCondLst>
                                            <p:cond delay="600"/>
                                          </p:stCondLst>
                                        </p:cTn>
                                        <p:tgtEl>
                                          <p:spTgt spid="30"/>
                                        </p:tgtEl>
                                        <p:attrNameLst>
                                          <p:attrName>r</p:attrName>
                                        </p:attrNameLst>
                                      </p:cBhvr>
                                    </p:animRot>
                                    <p:animRot by="120000">
                                      <p:cBhvr>
                                        <p:cTn id="104" dur="200" fill="hold">
                                          <p:stCondLst>
                                            <p:cond delay="800"/>
                                          </p:stCondLst>
                                        </p:cTn>
                                        <p:tgtEl>
                                          <p:spTgt spid="30"/>
                                        </p:tgtEl>
                                        <p:attrNameLst>
                                          <p:attrName>r</p:attrName>
                                        </p:attrNameLst>
                                      </p:cBhvr>
                                    </p:animRot>
                                  </p:childTnLst>
                                </p:cTn>
                              </p:par>
                              <p:par>
                                <p:cTn id="105" presetID="32" presetClass="emph" presetSubtype="0" fill="hold" grpId="1" nodeType="withEffect">
                                  <p:stCondLst>
                                    <p:cond delay="0"/>
                                  </p:stCondLst>
                                  <p:childTnLst>
                                    <p:animRot by="120000">
                                      <p:cBhvr>
                                        <p:cTn id="106" dur="100" fill="hold">
                                          <p:stCondLst>
                                            <p:cond delay="0"/>
                                          </p:stCondLst>
                                        </p:cTn>
                                        <p:tgtEl>
                                          <p:spTgt spid="31"/>
                                        </p:tgtEl>
                                        <p:attrNameLst>
                                          <p:attrName>r</p:attrName>
                                        </p:attrNameLst>
                                      </p:cBhvr>
                                    </p:animRot>
                                    <p:animRot by="-240000">
                                      <p:cBhvr>
                                        <p:cTn id="107" dur="200" fill="hold">
                                          <p:stCondLst>
                                            <p:cond delay="200"/>
                                          </p:stCondLst>
                                        </p:cTn>
                                        <p:tgtEl>
                                          <p:spTgt spid="31"/>
                                        </p:tgtEl>
                                        <p:attrNameLst>
                                          <p:attrName>r</p:attrName>
                                        </p:attrNameLst>
                                      </p:cBhvr>
                                    </p:animRot>
                                    <p:animRot by="240000">
                                      <p:cBhvr>
                                        <p:cTn id="108" dur="200" fill="hold">
                                          <p:stCondLst>
                                            <p:cond delay="400"/>
                                          </p:stCondLst>
                                        </p:cTn>
                                        <p:tgtEl>
                                          <p:spTgt spid="31"/>
                                        </p:tgtEl>
                                        <p:attrNameLst>
                                          <p:attrName>r</p:attrName>
                                        </p:attrNameLst>
                                      </p:cBhvr>
                                    </p:animRot>
                                    <p:animRot by="-240000">
                                      <p:cBhvr>
                                        <p:cTn id="109" dur="200" fill="hold">
                                          <p:stCondLst>
                                            <p:cond delay="600"/>
                                          </p:stCondLst>
                                        </p:cTn>
                                        <p:tgtEl>
                                          <p:spTgt spid="31"/>
                                        </p:tgtEl>
                                        <p:attrNameLst>
                                          <p:attrName>r</p:attrName>
                                        </p:attrNameLst>
                                      </p:cBhvr>
                                    </p:animRot>
                                    <p:animRot by="120000">
                                      <p:cBhvr>
                                        <p:cTn id="110" dur="200" fill="hold">
                                          <p:stCondLst>
                                            <p:cond delay="800"/>
                                          </p:stCondLst>
                                        </p:cTn>
                                        <p:tgtEl>
                                          <p:spTgt spid="31"/>
                                        </p:tgtEl>
                                        <p:attrNameLst>
                                          <p:attrName>r</p:attrName>
                                        </p:attrNameLst>
                                      </p:cBhvr>
                                    </p:animRo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par>
                          <p:cTn id="114" fill="hold">
                            <p:stCondLst>
                              <p:cond delay="4300"/>
                            </p:stCondLst>
                            <p:childTnLst>
                              <p:par>
                                <p:cTn id="115" presetID="10" presetClass="entr" presetSubtype="0" fill="hold" grpId="0" nodeType="after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500"/>
                                        <p:tgtEl>
                                          <p:spTgt spid="24"/>
                                        </p:tgtEl>
                                      </p:cBhvr>
                                    </p:animEffect>
                                  </p:childTnLst>
                                </p:cTn>
                              </p:par>
                            </p:childTnLst>
                          </p:cTn>
                        </p:par>
                        <p:par>
                          <p:cTn id="118" fill="hold">
                            <p:stCondLst>
                              <p:cond delay="4800"/>
                            </p:stCondLst>
                            <p:childTnLst>
                              <p:par>
                                <p:cTn id="119" presetID="1"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childTnLst>
                                </p:cTn>
                              </p:par>
                            </p:childTnLst>
                          </p:cTn>
                        </p:par>
                        <p:par>
                          <p:cTn id="121" fill="hold">
                            <p:stCondLst>
                              <p:cond delay="4800"/>
                            </p:stCondLst>
                            <p:childTnLst>
                              <p:par>
                                <p:cTn id="122" presetID="1" presetClass="entr" presetSubtype="0" fill="hold" grpId="0" nodeType="afterEffect">
                                  <p:stCondLst>
                                    <p:cond delay="0"/>
                                  </p:stCondLst>
                                  <p:childTnLst>
                                    <p:set>
                                      <p:cBhvr>
                                        <p:cTn id="123" dur="1" fill="hold">
                                          <p:stCondLst>
                                            <p:cond delay="0"/>
                                          </p:stCondLst>
                                        </p:cTn>
                                        <p:tgtEl>
                                          <p:spTgt spid="33"/>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p:bldP spid="12" grpId="0"/>
      <p:bldP spid="13" grpId="0"/>
      <p:bldP spid="14" grpId="0" animBg="1"/>
      <p:bldP spid="15" grpId="0" animBg="1"/>
      <p:bldP spid="16" grpId="0" animBg="1"/>
      <p:bldP spid="17" grpId="0" animBg="1"/>
      <p:bldP spid="18" grpId="0" build="p"/>
      <p:bldP spid="20" grpId="0" animBg="1"/>
      <p:bldP spid="21" grpId="0" animBg="1"/>
      <p:bldP spid="22" grpId="0" animBg="1"/>
      <p:bldP spid="23" grpId="0" animBg="1"/>
      <p:bldP spid="24" grpId="0" animBg="1"/>
      <p:bldP spid="25" grpId="0"/>
      <p:bldP spid="27" grpId="0"/>
      <p:bldP spid="28" grpId="0" animBg="1"/>
      <p:bldP spid="29" grpId="0" animBg="1"/>
      <p:bldP spid="30" grpId="0" animBg="1"/>
      <p:bldP spid="30" grpId="1" animBg="1"/>
      <p:bldP spid="31" grpId="0" animBg="1"/>
      <p:bldP spid="31" grpId="1" animBg="1"/>
      <p:bldP spid="33" grpId="0" animBg="1"/>
      <p:bldP spid="34" grpId="0" animBg="1"/>
      <p:bldP spid="35" grpId="0"/>
      <p:bldP spid="36"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ctr"/>
            <a:r>
              <a:rPr lang="en-US" altLang="zh-CN" sz="2600" dirty="0" smtClean="0">
                <a:solidFill>
                  <a:srgbClr val="0070C0"/>
                </a:solidFill>
              </a:rPr>
              <a:t>A buffer </a:t>
            </a:r>
            <a:r>
              <a:rPr lang="en-US" altLang="zh-CN" sz="2600" dirty="0">
                <a:solidFill>
                  <a:srgbClr val="0070C0"/>
                </a:solidFill>
              </a:rPr>
              <a:t>c</a:t>
            </a:r>
            <a:r>
              <a:rPr lang="en-US" altLang="zh-CN" sz="2600" dirty="0" smtClean="0">
                <a:solidFill>
                  <a:srgbClr val="0070C0"/>
                </a:solidFill>
              </a:rPr>
              <a:t>ache </a:t>
            </a:r>
            <a:r>
              <a:rPr lang="en-US" altLang="zh-CN" sz="2600" dirty="0">
                <a:solidFill>
                  <a:srgbClr val="0070C0"/>
                </a:solidFill>
              </a:rPr>
              <a:t>p</a:t>
            </a:r>
            <a:r>
              <a:rPr lang="en-US" altLang="zh-CN" sz="2600" dirty="0" smtClean="0">
                <a:solidFill>
                  <a:srgbClr val="0070C0"/>
                </a:solidFill>
              </a:rPr>
              <a:t>roblem reported by Cassandra in 2014</a:t>
            </a:r>
            <a:endParaRPr lang="zh-CN" altLang="en-US" sz="2600" dirty="0">
              <a:solidFill>
                <a:srgbClr val="FF0000"/>
              </a:solidFill>
            </a:endParaRPr>
          </a:p>
        </p:txBody>
      </p:sp>
      <p:sp>
        <p:nvSpPr>
          <p:cNvPr id="4" name="灯片编号占位符 3"/>
          <p:cNvSpPr>
            <a:spLocks noGrp="1"/>
          </p:cNvSpPr>
          <p:nvPr>
            <p:ph type="sldNum" sz="quarter" idx="12"/>
          </p:nvPr>
        </p:nvSpPr>
        <p:spPr/>
        <p:txBody>
          <a:bodyPr/>
          <a:lstStyle/>
          <a:p>
            <a:fld id="{56E101D2-3CA0-ED44-B21F-D432222A9872}" type="slidenum">
              <a:rPr lang="en-US" smtClean="0"/>
              <a:pPr/>
              <a:t>13</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1786" y="1512277"/>
            <a:ext cx="7253425" cy="4457212"/>
          </a:xfrm>
          <a:prstGeom prst="rect">
            <a:avLst/>
          </a:prstGeom>
        </p:spPr>
      </p:pic>
      <p:sp>
        <p:nvSpPr>
          <p:cNvPr id="6" name="矩形 5"/>
          <p:cNvSpPr/>
          <p:nvPr/>
        </p:nvSpPr>
        <p:spPr>
          <a:xfrm>
            <a:off x="934908" y="6187073"/>
            <a:ext cx="7687179" cy="307777"/>
          </a:xfrm>
          <a:prstGeom prst="rect">
            <a:avLst/>
          </a:prstGeom>
        </p:spPr>
        <p:txBody>
          <a:bodyPr wrap="square">
            <a:spAutoFit/>
          </a:bodyPr>
          <a:lstStyle/>
          <a:p>
            <a:r>
              <a:rPr lang="en-US" altLang="zh-CN" sz="1400" b="1" i="1" dirty="0" smtClean="0"/>
              <a:t>*https</a:t>
            </a:r>
            <a:r>
              <a:rPr lang="en-US" altLang="zh-CN" sz="1400" b="1" i="1" dirty="0"/>
              <a:t>://www.datastax.com/dev/blog/compaction-improvements-in-cassandra-21</a:t>
            </a:r>
            <a:endParaRPr lang="zh-CN" altLang="en-US" sz="1400" b="1" i="1" dirty="0"/>
          </a:p>
        </p:txBody>
      </p:sp>
      <p:sp>
        <p:nvSpPr>
          <p:cNvPr id="3" name="左大括号 2"/>
          <p:cNvSpPr/>
          <p:nvPr/>
        </p:nvSpPr>
        <p:spPr>
          <a:xfrm rot="11080276">
            <a:off x="2152849" y="2961439"/>
            <a:ext cx="253913" cy="2561348"/>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389998" y="4057447"/>
            <a:ext cx="1337226" cy="369332"/>
          </a:xfrm>
          <a:prstGeom prst="rect">
            <a:avLst/>
          </a:prstGeom>
          <a:noFill/>
        </p:spPr>
        <p:txBody>
          <a:bodyPr wrap="none" rtlCol="0">
            <a:spAutoFit/>
          </a:bodyPr>
          <a:lstStyle/>
          <a:p>
            <a:r>
              <a:rPr lang="en-US" altLang="zh-CN" dirty="0" smtClean="0">
                <a:solidFill>
                  <a:srgbClr val="FF0000"/>
                </a:solidFill>
              </a:rPr>
              <a:t>warming up</a:t>
            </a:r>
            <a:endParaRPr lang="zh-CN" altLang="en-US" dirty="0">
              <a:solidFill>
                <a:srgbClr val="FF0000"/>
              </a:solidFill>
            </a:endParaRPr>
          </a:p>
        </p:txBody>
      </p:sp>
      <p:sp>
        <p:nvSpPr>
          <p:cNvPr id="8" name="左大括号 7"/>
          <p:cNvSpPr/>
          <p:nvPr/>
        </p:nvSpPr>
        <p:spPr>
          <a:xfrm rot="5400000">
            <a:off x="2758927" y="1650104"/>
            <a:ext cx="205740" cy="1311077"/>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TextBox 8"/>
          <p:cNvSpPr txBox="1"/>
          <p:nvPr/>
        </p:nvSpPr>
        <p:spPr>
          <a:xfrm>
            <a:off x="2013506" y="1800054"/>
            <a:ext cx="1754198" cy="369332"/>
          </a:xfrm>
          <a:prstGeom prst="rect">
            <a:avLst/>
          </a:prstGeom>
          <a:noFill/>
        </p:spPr>
        <p:txBody>
          <a:bodyPr wrap="none" rtlCol="0">
            <a:spAutoFit/>
          </a:bodyPr>
          <a:lstStyle/>
          <a:p>
            <a:r>
              <a:rPr lang="en-US" altLang="zh-CN" dirty="0" smtClean="0">
                <a:solidFill>
                  <a:srgbClr val="FF0000"/>
                </a:solidFill>
              </a:rPr>
              <a:t>effective caching</a:t>
            </a:r>
            <a:endParaRPr lang="zh-CN" altLang="en-US" dirty="0">
              <a:solidFill>
                <a:srgbClr val="FF0000"/>
              </a:solidFill>
            </a:endParaRPr>
          </a:p>
        </p:txBody>
      </p:sp>
      <p:sp>
        <p:nvSpPr>
          <p:cNvPr id="13" name="左大括号 7"/>
          <p:cNvSpPr/>
          <p:nvPr/>
        </p:nvSpPr>
        <p:spPr>
          <a:xfrm rot="5400000">
            <a:off x="4255525" y="4742474"/>
            <a:ext cx="205740" cy="1311077"/>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3481296" y="4977504"/>
            <a:ext cx="2072683" cy="369332"/>
          </a:xfrm>
          <a:prstGeom prst="rect">
            <a:avLst/>
          </a:prstGeom>
          <a:noFill/>
        </p:spPr>
        <p:txBody>
          <a:bodyPr wrap="none" rtlCol="0">
            <a:spAutoFit/>
          </a:bodyPr>
          <a:lstStyle/>
          <a:p>
            <a:r>
              <a:rPr lang="en-US" altLang="zh-CN" dirty="0">
                <a:solidFill>
                  <a:srgbClr val="FF0000"/>
                </a:solidFill>
              </a:rPr>
              <a:t> </a:t>
            </a:r>
            <a:r>
              <a:rPr lang="en-US" altLang="zh-CN" dirty="0" smtClean="0">
                <a:solidFill>
                  <a:srgbClr val="FF0000"/>
                </a:solidFill>
              </a:rPr>
              <a:t> disenabled caching</a:t>
            </a:r>
            <a:endParaRPr lang="zh-CN" altLang="en-US" dirty="0">
              <a:solidFill>
                <a:srgbClr val="FF0000"/>
              </a:solidFill>
            </a:endParaRPr>
          </a:p>
        </p:txBody>
      </p:sp>
    </p:spTree>
    <p:extLst>
      <p:ext uri="{BB962C8B-B14F-4D97-AF65-F5344CB8AC3E}">
        <p14:creationId xmlns:p14="http://schemas.microsoft.com/office/powerpoint/2010/main" xmlns="" val="194998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9" grpId="0"/>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0070C0"/>
                </a:solidFill>
              </a:rPr>
              <a:t>Basic function of Buffer Cache</a:t>
            </a:r>
            <a:endParaRPr lang="zh-CN" altLang="en-US" sz="3200" dirty="0">
              <a:solidFill>
                <a:srgbClr val="FF0000"/>
              </a:solidFill>
            </a:endParaRPr>
          </a:p>
        </p:txBody>
      </p:sp>
      <p:sp>
        <p:nvSpPr>
          <p:cNvPr id="3" name="内容占位符 2"/>
          <p:cNvSpPr>
            <a:spLocks noGrp="1"/>
          </p:cNvSpPr>
          <p:nvPr>
            <p:ph idx="1"/>
          </p:nvPr>
        </p:nvSpPr>
        <p:spPr>
          <a:xfrm>
            <a:off x="0" y="1562101"/>
            <a:ext cx="9144000" cy="1828799"/>
          </a:xfrm>
        </p:spPr>
        <p:txBody>
          <a:bodyPr>
            <a:normAutofit/>
          </a:bodyPr>
          <a:lstStyle/>
          <a:p>
            <a:r>
              <a:rPr lang="en-US" altLang="zh-CN" sz="2400" dirty="0" smtClean="0"/>
              <a:t>Buffer cache is in DRAM or other fast devices</a:t>
            </a:r>
          </a:p>
          <a:p>
            <a:r>
              <a:rPr lang="en-US" altLang="zh-CN" sz="2400" dirty="0" smtClean="0"/>
              <a:t>Data entries in buffer cache refer to disk blocks (page)</a:t>
            </a:r>
            <a:endParaRPr lang="en-US" altLang="zh-CN" sz="2400" dirty="0"/>
          </a:p>
          <a:p>
            <a:r>
              <a:rPr lang="en-US" altLang="zh-CN" sz="2400" dirty="0" smtClean="0"/>
              <a:t>Cache the frequently read disk blocks for reuse</a:t>
            </a: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14</a:t>
            </a:fld>
            <a:endParaRPr lang="zh-CN" altLang="en-US"/>
          </a:p>
        </p:txBody>
      </p:sp>
      <p:grpSp>
        <p:nvGrpSpPr>
          <p:cNvPr id="47" name="组合 46"/>
          <p:cNvGrpSpPr/>
          <p:nvPr/>
        </p:nvGrpSpPr>
        <p:grpSpPr>
          <a:xfrm>
            <a:off x="4002974" y="3615066"/>
            <a:ext cx="554152" cy="367651"/>
            <a:chOff x="7117208" y="3633628"/>
            <a:chExt cx="554152" cy="367651"/>
          </a:xfrm>
        </p:grpSpPr>
        <p:sp>
          <p:nvSpPr>
            <p:cNvPr id="25" name="Rectangle 16"/>
            <p:cNvSpPr>
              <a:spLocks noChangeArrowheads="1"/>
            </p:cNvSpPr>
            <p:nvPr/>
          </p:nvSpPr>
          <p:spPr bwMode="auto">
            <a:xfrm>
              <a:off x="7300088" y="3817564"/>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26" name="Rectangle 16"/>
            <p:cNvSpPr>
              <a:spLocks noChangeArrowheads="1"/>
            </p:cNvSpPr>
            <p:nvPr/>
          </p:nvSpPr>
          <p:spPr bwMode="auto">
            <a:xfrm>
              <a:off x="7488480" y="381923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27" name="Rectangle 16"/>
            <p:cNvSpPr>
              <a:spLocks noChangeArrowheads="1"/>
            </p:cNvSpPr>
            <p:nvPr/>
          </p:nvSpPr>
          <p:spPr bwMode="auto">
            <a:xfrm>
              <a:off x="7117208" y="3633628"/>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grpSp>
      <p:grpSp>
        <p:nvGrpSpPr>
          <p:cNvPr id="22" name="组合 21"/>
          <p:cNvGrpSpPr/>
          <p:nvPr/>
        </p:nvGrpSpPr>
        <p:grpSpPr>
          <a:xfrm>
            <a:off x="2894494" y="4800645"/>
            <a:ext cx="2884911" cy="1555705"/>
            <a:chOff x="2894494" y="4800645"/>
            <a:chExt cx="2884911" cy="1555705"/>
          </a:xfrm>
        </p:grpSpPr>
        <p:sp>
          <p:nvSpPr>
            <p:cNvPr id="16" name="流程图: 磁盘 15"/>
            <p:cNvSpPr/>
            <p:nvPr/>
          </p:nvSpPr>
          <p:spPr>
            <a:xfrm>
              <a:off x="2894494" y="4800645"/>
              <a:ext cx="2884911" cy="1555705"/>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071420" y="4910768"/>
              <a:ext cx="553357" cy="369332"/>
            </a:xfrm>
            <a:prstGeom prst="rect">
              <a:avLst/>
            </a:prstGeom>
            <a:noFill/>
          </p:spPr>
          <p:txBody>
            <a:bodyPr wrap="none" rtlCol="0">
              <a:spAutoFit/>
            </a:bodyPr>
            <a:lstStyle/>
            <a:p>
              <a:r>
                <a:rPr lang="en-US" altLang="zh-CN" dirty="0"/>
                <a:t>d</a:t>
              </a:r>
              <a:r>
                <a:rPr lang="en-US" altLang="zh-CN" dirty="0" smtClean="0"/>
                <a:t>isk</a:t>
              </a:r>
              <a:endParaRPr lang="zh-CN" altLang="en-US" dirty="0"/>
            </a:p>
          </p:txBody>
        </p:sp>
      </p:grpSp>
      <p:grpSp>
        <p:nvGrpSpPr>
          <p:cNvPr id="36" name="组合 35"/>
          <p:cNvGrpSpPr/>
          <p:nvPr/>
        </p:nvGrpSpPr>
        <p:grpSpPr>
          <a:xfrm>
            <a:off x="3601618" y="3249296"/>
            <a:ext cx="1354538" cy="733421"/>
            <a:chOff x="3601618" y="3249296"/>
            <a:chExt cx="1354538" cy="733421"/>
          </a:xfrm>
        </p:grpSpPr>
        <p:grpSp>
          <p:nvGrpSpPr>
            <p:cNvPr id="48" name="组合 47"/>
            <p:cNvGrpSpPr/>
            <p:nvPr/>
          </p:nvGrpSpPr>
          <p:grpSpPr>
            <a:xfrm>
              <a:off x="3820094" y="3618628"/>
              <a:ext cx="914400" cy="364089"/>
              <a:chOff x="6934328" y="3635519"/>
              <a:chExt cx="914400" cy="364089"/>
            </a:xfrm>
          </p:grpSpPr>
          <p:sp>
            <p:nvSpPr>
              <p:cNvPr id="29" name="Rectangle 10"/>
              <p:cNvSpPr>
                <a:spLocks noChangeArrowheads="1"/>
              </p:cNvSpPr>
              <p:nvPr/>
            </p:nvSpPr>
            <p:spPr bwMode="auto">
              <a:xfrm>
                <a:off x="6934328" y="3635519"/>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30" name="直接连接符 29"/>
              <p:cNvCxnSpPr>
                <a:stCxn id="29" idx="1"/>
                <a:endCxn id="29" idx="3"/>
              </p:cNvCxnSpPr>
              <p:nvPr/>
            </p:nvCxnSpPr>
            <p:spPr>
              <a:xfrm>
                <a:off x="6934328" y="3817564"/>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30008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11720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8296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584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3601618" y="3249296"/>
              <a:ext cx="1354538" cy="369332"/>
            </a:xfrm>
            <a:prstGeom prst="rect">
              <a:avLst/>
            </a:prstGeom>
            <a:noFill/>
          </p:spPr>
          <p:txBody>
            <a:bodyPr wrap="none" rtlCol="0">
              <a:spAutoFit/>
            </a:bodyPr>
            <a:lstStyle/>
            <a:p>
              <a:r>
                <a:rPr lang="en-US" altLang="zh-CN" dirty="0" smtClean="0"/>
                <a:t>Buffer cache</a:t>
              </a:r>
              <a:endParaRPr lang="zh-CN" altLang="en-US" dirty="0"/>
            </a:p>
          </p:txBody>
        </p:sp>
      </p:grpSp>
      <p:sp>
        <p:nvSpPr>
          <p:cNvPr id="38" name="Rectangle 10"/>
          <p:cNvSpPr>
            <a:spLocks noChangeArrowheads="1"/>
          </p:cNvSpPr>
          <p:nvPr/>
        </p:nvSpPr>
        <p:spPr bwMode="auto">
          <a:xfrm>
            <a:off x="3516421" y="5671949"/>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9" name="Rectangle 10"/>
          <p:cNvSpPr>
            <a:spLocks noChangeArrowheads="1"/>
          </p:cNvSpPr>
          <p:nvPr/>
        </p:nvSpPr>
        <p:spPr bwMode="auto">
          <a:xfrm>
            <a:off x="4305166" y="5661118"/>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40" name="Rectangle 10"/>
          <p:cNvSpPr>
            <a:spLocks noChangeArrowheads="1"/>
          </p:cNvSpPr>
          <p:nvPr/>
        </p:nvSpPr>
        <p:spPr bwMode="auto">
          <a:xfrm>
            <a:off x="3878625" y="5843998"/>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cxnSp>
        <p:nvCxnSpPr>
          <p:cNvPr id="52" name="直接箭头连接符 51"/>
          <p:cNvCxnSpPr>
            <a:endCxn id="40" idx="0"/>
          </p:cNvCxnSpPr>
          <p:nvPr/>
        </p:nvCxnSpPr>
        <p:spPr>
          <a:xfrm flipH="1">
            <a:off x="3970065" y="3984251"/>
            <a:ext cx="291448" cy="185974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26" idx="2"/>
            <a:endCxn id="39" idx="0"/>
          </p:cNvCxnSpPr>
          <p:nvPr/>
        </p:nvCxnSpPr>
        <p:spPr>
          <a:xfrm flipH="1">
            <a:off x="4396606" y="3982717"/>
            <a:ext cx="69080" cy="167840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7" idx="2"/>
            <a:endCxn id="38" idx="0"/>
          </p:cNvCxnSpPr>
          <p:nvPr/>
        </p:nvCxnSpPr>
        <p:spPr>
          <a:xfrm flipH="1">
            <a:off x="3607861" y="3797111"/>
            <a:ext cx="486553" cy="1874838"/>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230151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 presetClass="emph" presetSubtype="2" fill="hold" nodeType="withEffect">
                                  <p:stCondLst>
                                    <p:cond delay="0"/>
                                  </p:stCondLst>
                                  <p:childTnLst>
                                    <p:animClr clrSpc="rgb" dir="cw">
                                      <p:cBhvr>
                                        <p:cTn id="41" dur="500" fill="hold"/>
                                        <p:tgtEl>
                                          <p:spTgt spid="38"/>
                                        </p:tgtEl>
                                        <p:attrNameLst>
                                          <p:attrName>fillcolor</p:attrName>
                                        </p:attrNameLst>
                                      </p:cBhvr>
                                      <p:to>
                                        <a:srgbClr val="FFFFFF"/>
                                      </p:to>
                                    </p:animClr>
                                    <p:set>
                                      <p:cBhvr>
                                        <p:cTn id="42" dur="500" fill="hold"/>
                                        <p:tgtEl>
                                          <p:spTgt spid="38"/>
                                        </p:tgtEl>
                                        <p:attrNameLst>
                                          <p:attrName>fill.type</p:attrName>
                                        </p:attrNameLst>
                                      </p:cBhvr>
                                      <p:to>
                                        <p:strVal val="solid"/>
                                      </p:to>
                                    </p:set>
                                    <p:set>
                                      <p:cBhvr>
                                        <p:cTn id="43" dur="500" fill="hold"/>
                                        <p:tgtEl>
                                          <p:spTgt spid="3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500" fill="hold"/>
                                        <p:tgtEl>
                                          <p:spTgt spid="40"/>
                                        </p:tgtEl>
                                        <p:attrNameLst>
                                          <p:attrName>fillcolor</p:attrName>
                                        </p:attrNameLst>
                                      </p:cBhvr>
                                      <p:to>
                                        <a:srgbClr val="FFFFFF"/>
                                      </p:to>
                                    </p:animClr>
                                    <p:set>
                                      <p:cBhvr>
                                        <p:cTn id="46" dur="500" fill="hold"/>
                                        <p:tgtEl>
                                          <p:spTgt spid="40"/>
                                        </p:tgtEl>
                                        <p:attrNameLst>
                                          <p:attrName>fill.type</p:attrName>
                                        </p:attrNameLst>
                                      </p:cBhvr>
                                      <p:to>
                                        <p:strVal val="solid"/>
                                      </p:to>
                                    </p:set>
                                    <p:set>
                                      <p:cBhvr>
                                        <p:cTn id="47" dur="500" fill="hold"/>
                                        <p:tgtEl>
                                          <p:spTgt spid="40"/>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500" fill="hold"/>
                                        <p:tgtEl>
                                          <p:spTgt spid="39"/>
                                        </p:tgtEl>
                                        <p:attrNameLst>
                                          <p:attrName>fillcolor</p:attrName>
                                        </p:attrNameLst>
                                      </p:cBhvr>
                                      <p:to>
                                        <a:srgbClr val="FFFFFF"/>
                                      </p:to>
                                    </p:animClr>
                                    <p:set>
                                      <p:cBhvr>
                                        <p:cTn id="50" dur="500" fill="hold"/>
                                        <p:tgtEl>
                                          <p:spTgt spid="39"/>
                                        </p:tgtEl>
                                        <p:attrNameLst>
                                          <p:attrName>fill.type</p:attrName>
                                        </p:attrNameLst>
                                      </p:cBhvr>
                                      <p:to>
                                        <p:strVal val="solid"/>
                                      </p:to>
                                    </p:set>
                                    <p:set>
                                      <p:cBhvr>
                                        <p:cTn id="51" dur="500" fill="hold"/>
                                        <p:tgtEl>
                                          <p:spTgt spid="39"/>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fade">
                                      <p:cBhvr>
                                        <p:cTn id="5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uiExpand="1" animBg="1"/>
      <p:bldP spid="39" grpId="0" uiExpand="1" animBg="1"/>
      <p:bldP spid="40" grpId="0" uiExpan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流程图: 磁盘 133"/>
          <p:cNvSpPr/>
          <p:nvPr/>
        </p:nvSpPr>
        <p:spPr>
          <a:xfrm>
            <a:off x="4952129" y="4991475"/>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10"/>
          <p:cNvSpPr>
            <a:spLocks noChangeArrowheads="1"/>
          </p:cNvSpPr>
          <p:nvPr/>
        </p:nvSpPr>
        <p:spPr bwMode="auto">
          <a:xfrm>
            <a:off x="5420187" y="5714720"/>
            <a:ext cx="182880" cy="182880"/>
          </a:xfrm>
          <a:prstGeom prst="rect">
            <a:avLst/>
          </a:prstGeom>
          <a:solidFill>
            <a:schemeClr val="bg1">
              <a:lumMod val="50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50" name="Rectangle 10"/>
          <p:cNvSpPr>
            <a:spLocks noChangeArrowheads="1"/>
          </p:cNvSpPr>
          <p:nvPr/>
        </p:nvSpPr>
        <p:spPr bwMode="auto">
          <a:xfrm>
            <a:off x="5785947" y="5714720"/>
            <a:ext cx="182880" cy="182880"/>
          </a:xfrm>
          <a:prstGeom prst="rect">
            <a:avLst/>
          </a:prstGeom>
          <a:solidFill>
            <a:schemeClr val="bg1">
              <a:lumMod val="50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1" name="Rectangle 10"/>
          <p:cNvSpPr>
            <a:spLocks noChangeArrowheads="1"/>
          </p:cNvSpPr>
          <p:nvPr/>
        </p:nvSpPr>
        <p:spPr bwMode="auto">
          <a:xfrm>
            <a:off x="7250667"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152" name="Rectangle 10"/>
          <p:cNvSpPr>
            <a:spLocks noChangeArrowheads="1"/>
          </p:cNvSpPr>
          <p:nvPr/>
        </p:nvSpPr>
        <p:spPr bwMode="auto">
          <a:xfrm>
            <a:off x="5603067" y="5714720"/>
            <a:ext cx="182880" cy="182880"/>
          </a:xfrm>
          <a:prstGeom prst="rect">
            <a:avLst/>
          </a:prstGeom>
          <a:solidFill>
            <a:schemeClr val="bg1">
              <a:lumMod val="50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153" name="Rectangle 10"/>
          <p:cNvSpPr>
            <a:spLocks noChangeArrowheads="1"/>
          </p:cNvSpPr>
          <p:nvPr/>
        </p:nvSpPr>
        <p:spPr bwMode="auto">
          <a:xfrm>
            <a:off x="6883227"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154" name="Rectangle 10"/>
          <p:cNvSpPr>
            <a:spLocks noChangeArrowheads="1"/>
          </p:cNvSpPr>
          <p:nvPr/>
        </p:nvSpPr>
        <p:spPr bwMode="auto">
          <a:xfrm>
            <a:off x="7067792"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58" name="TextBox 157"/>
          <p:cNvSpPr txBox="1"/>
          <p:nvPr/>
        </p:nvSpPr>
        <p:spPr>
          <a:xfrm>
            <a:off x="6156087" y="5020414"/>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0070C0"/>
                </a:solidFill>
              </a:rPr>
              <a:t>Buffer Cache in </a:t>
            </a:r>
            <a:r>
              <a:rPr lang="en-US" altLang="zh-CN" sz="3200" dirty="0" smtClean="0">
                <a:solidFill>
                  <a:srgbClr val="FF0000"/>
                </a:solidFill>
              </a:rPr>
              <a:t>LSM-tree</a:t>
            </a:r>
            <a:endParaRPr lang="zh-CN" altLang="en-US" sz="3200" dirty="0">
              <a:solidFill>
                <a:srgbClr val="FF0000"/>
              </a:solidFill>
            </a:endParaRPr>
          </a:p>
        </p:txBody>
      </p:sp>
      <p:sp>
        <p:nvSpPr>
          <p:cNvPr id="54" name="Rectangle 9"/>
          <p:cNvSpPr>
            <a:spLocks noChangeArrowheads="1"/>
          </p:cNvSpPr>
          <p:nvPr/>
        </p:nvSpPr>
        <p:spPr bwMode="auto">
          <a:xfrm>
            <a:off x="1188584" y="2726227"/>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1559787" y="2360467"/>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1828487" y="1994707"/>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789340" y="1755288"/>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414881" y="1786138"/>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6" name="TextBox 65"/>
          <p:cNvSpPr txBox="1"/>
          <p:nvPr/>
        </p:nvSpPr>
        <p:spPr>
          <a:xfrm>
            <a:off x="2091911" y="1917604"/>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352416" y="2262521"/>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2718749" y="2692800"/>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789340" y="1526522"/>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416086" y="1545593"/>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sp>
        <p:nvSpPr>
          <p:cNvPr id="119" name="TextBox 118"/>
          <p:cNvSpPr txBox="1"/>
          <p:nvPr/>
        </p:nvSpPr>
        <p:spPr>
          <a:xfrm>
            <a:off x="1513341" y="2673750"/>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89" name="TextBox 88"/>
          <p:cNvSpPr txBox="1"/>
          <p:nvPr/>
        </p:nvSpPr>
        <p:spPr>
          <a:xfrm>
            <a:off x="6177099" y="2615292"/>
            <a:ext cx="436338" cy="369332"/>
          </a:xfrm>
          <a:prstGeom prst="rect">
            <a:avLst/>
          </a:prstGeom>
          <a:noFill/>
        </p:spPr>
        <p:txBody>
          <a:bodyPr wrap="none" rtlCol="0">
            <a:spAutoFit/>
          </a:bodyPr>
          <a:lstStyle/>
          <a:p>
            <a:r>
              <a:rPr lang="en-US" altLang="zh-CN" dirty="0" smtClean="0"/>
              <a:t>a-f</a:t>
            </a:r>
            <a:endParaRPr lang="zh-CN" altLang="en-US" dirty="0"/>
          </a:p>
        </p:txBody>
      </p:sp>
      <p:sp>
        <p:nvSpPr>
          <p:cNvPr id="90" name="TextBox 89"/>
          <p:cNvSpPr txBox="1"/>
          <p:nvPr/>
        </p:nvSpPr>
        <p:spPr>
          <a:xfrm>
            <a:off x="5439878" y="3409193"/>
            <a:ext cx="463588" cy="369332"/>
          </a:xfrm>
          <a:prstGeom prst="rect">
            <a:avLst/>
          </a:prstGeom>
          <a:noFill/>
        </p:spPr>
        <p:txBody>
          <a:bodyPr wrap="none" rtlCol="0">
            <a:spAutoFit/>
          </a:bodyPr>
          <a:lstStyle/>
          <a:p>
            <a:r>
              <a:rPr lang="en-US" altLang="zh-CN" dirty="0" smtClean="0"/>
              <a:t>a-c</a:t>
            </a:r>
            <a:endParaRPr lang="zh-CN" altLang="en-US" dirty="0"/>
          </a:p>
        </p:txBody>
      </p:sp>
      <p:sp>
        <p:nvSpPr>
          <p:cNvPr id="91" name="TextBox 90"/>
          <p:cNvSpPr txBox="1"/>
          <p:nvPr/>
        </p:nvSpPr>
        <p:spPr>
          <a:xfrm>
            <a:off x="6879026" y="3409193"/>
            <a:ext cx="447558" cy="369332"/>
          </a:xfrm>
          <a:prstGeom prst="rect">
            <a:avLst/>
          </a:prstGeom>
          <a:noFill/>
        </p:spPr>
        <p:txBody>
          <a:bodyPr wrap="none" rtlCol="0">
            <a:spAutoFit/>
          </a:bodyPr>
          <a:lstStyle/>
          <a:p>
            <a:r>
              <a:rPr lang="en-US" altLang="zh-CN" dirty="0">
                <a:sym typeface="Wingdings" panose="05000000000000000000" pitchFamily="2" charset="2"/>
              </a:rPr>
              <a:t>d</a:t>
            </a:r>
            <a:r>
              <a:rPr lang="en-US" altLang="zh-CN" dirty="0" smtClean="0">
                <a:sym typeface="Wingdings" panose="05000000000000000000" pitchFamily="2" charset="2"/>
              </a:rPr>
              <a:t>-f</a:t>
            </a:r>
            <a:endParaRPr lang="zh-CN" altLang="en-US" dirty="0"/>
          </a:p>
        </p:txBody>
      </p:sp>
      <p:cxnSp>
        <p:nvCxnSpPr>
          <p:cNvPr id="92" name="直接箭头连接符 91"/>
          <p:cNvCxnSpPr>
            <a:stCxn id="89" idx="2"/>
            <a:endCxn id="90" idx="0"/>
          </p:cNvCxnSpPr>
          <p:nvPr/>
        </p:nvCxnSpPr>
        <p:spPr>
          <a:xfrm flipH="1">
            <a:off x="5671672" y="2984624"/>
            <a:ext cx="723596" cy="424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9" idx="2"/>
            <a:endCxn id="89" idx="2"/>
          </p:cNvCxnSpPr>
          <p:nvPr/>
        </p:nvCxnSpPr>
        <p:spPr>
          <a:xfrm>
            <a:off x="6395268" y="298462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2"/>
            <a:endCxn id="91" idx="0"/>
          </p:cNvCxnSpPr>
          <p:nvPr/>
        </p:nvCxnSpPr>
        <p:spPr>
          <a:xfrm>
            <a:off x="6395268" y="2984624"/>
            <a:ext cx="707537" cy="424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0" idx="2"/>
            <a:endCxn id="149" idx="0"/>
          </p:cNvCxnSpPr>
          <p:nvPr/>
        </p:nvCxnSpPr>
        <p:spPr>
          <a:xfrm flipH="1">
            <a:off x="5511627" y="3778525"/>
            <a:ext cx="16004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0" idx="2"/>
            <a:endCxn id="152" idx="0"/>
          </p:cNvCxnSpPr>
          <p:nvPr/>
        </p:nvCxnSpPr>
        <p:spPr>
          <a:xfrm>
            <a:off x="5671672" y="3778525"/>
            <a:ext cx="2283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0" idx="2"/>
            <a:endCxn id="150" idx="0"/>
          </p:cNvCxnSpPr>
          <p:nvPr/>
        </p:nvCxnSpPr>
        <p:spPr>
          <a:xfrm>
            <a:off x="5671672" y="3778525"/>
            <a:ext cx="20571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91" idx="2"/>
            <a:endCxn id="153" idx="0"/>
          </p:cNvCxnSpPr>
          <p:nvPr/>
        </p:nvCxnSpPr>
        <p:spPr>
          <a:xfrm flipH="1">
            <a:off x="6974667" y="3778525"/>
            <a:ext cx="128138"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91" idx="2"/>
            <a:endCxn id="154" idx="0"/>
          </p:cNvCxnSpPr>
          <p:nvPr/>
        </p:nvCxnSpPr>
        <p:spPr>
          <a:xfrm>
            <a:off x="7102805" y="3778525"/>
            <a:ext cx="56427"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91" idx="2"/>
            <a:endCxn id="151" idx="0"/>
          </p:cNvCxnSpPr>
          <p:nvPr/>
        </p:nvCxnSpPr>
        <p:spPr>
          <a:xfrm>
            <a:off x="7102805" y="3778525"/>
            <a:ext cx="239302"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68" idx="3"/>
            <a:endCxn id="89" idx="1"/>
          </p:cNvCxnSpPr>
          <p:nvPr/>
        </p:nvCxnSpPr>
        <p:spPr>
          <a:xfrm flipV="1">
            <a:off x="2875843" y="2799958"/>
            <a:ext cx="3301256" cy="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
          <p:cNvSpPr>
            <a:spLocks noChangeArrowheads="1"/>
          </p:cNvSpPr>
          <p:nvPr/>
        </p:nvSpPr>
        <p:spPr bwMode="auto">
          <a:xfrm>
            <a:off x="6087147" y="3778525"/>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grpSp>
        <p:nvGrpSpPr>
          <p:cNvPr id="166" name="组合 165"/>
          <p:cNvGrpSpPr/>
          <p:nvPr/>
        </p:nvGrpSpPr>
        <p:grpSpPr>
          <a:xfrm>
            <a:off x="5904267" y="3782087"/>
            <a:ext cx="914400" cy="364089"/>
            <a:chOff x="6934328" y="3635519"/>
            <a:chExt cx="914400" cy="364089"/>
          </a:xfrm>
        </p:grpSpPr>
        <p:sp>
          <p:nvSpPr>
            <p:cNvPr id="167" name="Rectangle 10"/>
            <p:cNvSpPr>
              <a:spLocks noChangeArrowheads="1"/>
            </p:cNvSpPr>
            <p:nvPr/>
          </p:nvSpPr>
          <p:spPr bwMode="auto">
            <a:xfrm>
              <a:off x="6934328" y="3635519"/>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68" name="直接连接符 167"/>
            <p:cNvCxnSpPr>
              <a:stCxn id="167" idx="1"/>
              <a:endCxn id="167" idx="3"/>
            </p:cNvCxnSpPr>
            <p:nvPr/>
          </p:nvCxnSpPr>
          <p:spPr>
            <a:xfrm>
              <a:off x="6934328" y="3817564"/>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730008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711720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748296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766584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5771539" y="4146176"/>
            <a:ext cx="1247457" cy="338554"/>
          </a:xfrm>
          <a:prstGeom prst="rect">
            <a:avLst/>
          </a:prstGeom>
          <a:noFill/>
        </p:spPr>
        <p:txBody>
          <a:bodyPr wrap="none" rtlCol="0">
            <a:spAutoFit/>
          </a:bodyPr>
          <a:lstStyle/>
          <a:p>
            <a:r>
              <a:rPr lang="en-US" altLang="zh-CN" sz="1600" b="1" dirty="0" smtClean="0"/>
              <a:t>buffer cache</a:t>
            </a:r>
            <a:endParaRPr lang="zh-CN" altLang="en-US" sz="1600" b="1" dirty="0"/>
          </a:p>
        </p:txBody>
      </p:sp>
      <p:sp>
        <p:nvSpPr>
          <p:cNvPr id="188" name="TextBox 187"/>
          <p:cNvSpPr txBox="1"/>
          <p:nvPr/>
        </p:nvSpPr>
        <p:spPr>
          <a:xfrm>
            <a:off x="7901281" y="2637357"/>
            <a:ext cx="540404" cy="338554"/>
          </a:xfrm>
          <a:prstGeom prst="rect">
            <a:avLst/>
          </a:prstGeom>
          <a:noFill/>
        </p:spPr>
        <p:txBody>
          <a:bodyPr wrap="none" rtlCol="0">
            <a:spAutoFit/>
          </a:bodyPr>
          <a:lstStyle/>
          <a:p>
            <a:r>
              <a:rPr lang="en-US" altLang="zh-CN" sz="1600" dirty="0" smtClean="0"/>
              <a:t>root</a:t>
            </a:r>
            <a:endParaRPr lang="zh-CN" altLang="en-US" dirty="0"/>
          </a:p>
        </p:txBody>
      </p:sp>
      <p:sp>
        <p:nvSpPr>
          <p:cNvPr id="189" name="TextBox 188"/>
          <p:cNvSpPr txBox="1"/>
          <p:nvPr/>
        </p:nvSpPr>
        <p:spPr>
          <a:xfrm>
            <a:off x="7879230" y="3268095"/>
            <a:ext cx="1128707" cy="584775"/>
          </a:xfrm>
          <a:prstGeom prst="rect">
            <a:avLst/>
          </a:prstGeom>
          <a:noFill/>
        </p:spPr>
        <p:txBody>
          <a:bodyPr wrap="none" rtlCol="0">
            <a:spAutoFit/>
          </a:bodyPr>
          <a:lstStyle/>
          <a:p>
            <a:r>
              <a:rPr lang="en-US" altLang="zh-CN" sz="1600" dirty="0" smtClean="0"/>
              <a:t>multi-page </a:t>
            </a:r>
          </a:p>
          <a:p>
            <a:r>
              <a:rPr lang="en-US" altLang="zh-CN" sz="1600" dirty="0" smtClean="0"/>
              <a:t>block</a:t>
            </a:r>
            <a:endParaRPr lang="zh-CN" altLang="en-US" sz="1600" dirty="0"/>
          </a:p>
        </p:txBody>
      </p:sp>
      <p:sp>
        <p:nvSpPr>
          <p:cNvPr id="190" name="TextBox 189"/>
          <p:cNvSpPr txBox="1"/>
          <p:nvPr/>
        </p:nvSpPr>
        <p:spPr>
          <a:xfrm>
            <a:off x="7863264" y="5510715"/>
            <a:ext cx="1175194" cy="584775"/>
          </a:xfrm>
          <a:prstGeom prst="rect">
            <a:avLst/>
          </a:prstGeom>
          <a:noFill/>
        </p:spPr>
        <p:txBody>
          <a:bodyPr wrap="none" rtlCol="0">
            <a:spAutoFit/>
          </a:bodyPr>
          <a:lstStyle/>
          <a:p>
            <a:r>
              <a:rPr lang="en-US" altLang="zh-CN" sz="1600" dirty="0" smtClean="0"/>
              <a:t>single-page </a:t>
            </a:r>
          </a:p>
          <a:p>
            <a:r>
              <a:rPr lang="en-US" altLang="zh-CN" sz="1600" dirty="0" smtClean="0"/>
              <a:t>block</a:t>
            </a:r>
            <a:endParaRPr lang="zh-CN" altLang="en-US" sz="1600" dirty="0"/>
          </a:p>
        </p:txBody>
      </p:sp>
      <p:sp>
        <p:nvSpPr>
          <p:cNvPr id="3" name="TextBox 2"/>
          <p:cNvSpPr txBox="1"/>
          <p:nvPr/>
        </p:nvSpPr>
        <p:spPr>
          <a:xfrm>
            <a:off x="3587783" y="2472894"/>
            <a:ext cx="1626664" cy="369332"/>
          </a:xfrm>
          <a:prstGeom prst="rect">
            <a:avLst/>
          </a:prstGeom>
          <a:noFill/>
        </p:spPr>
        <p:txBody>
          <a:bodyPr wrap="none" rtlCol="0">
            <a:spAutoFit/>
          </a:bodyPr>
          <a:lstStyle/>
          <a:p>
            <a:r>
              <a:rPr lang="en-US" altLang="zh-CN" b="1" dirty="0" smtClean="0"/>
              <a:t>index structure</a:t>
            </a:r>
            <a:endParaRPr lang="zh-CN" altLang="en-US" b="1" dirty="0"/>
          </a:p>
        </p:txBody>
      </p:sp>
      <p:sp>
        <p:nvSpPr>
          <p:cNvPr id="4" name="TextBox 3"/>
          <p:cNvSpPr txBox="1"/>
          <p:nvPr/>
        </p:nvSpPr>
        <p:spPr>
          <a:xfrm>
            <a:off x="258426" y="2248524"/>
            <a:ext cx="599459"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FF0000"/>
                </a:solidFill>
              </a:rPr>
              <a:t>a</a:t>
            </a:r>
            <a:endParaRPr lang="zh-CN" altLang="en-US" sz="1600" b="1" dirty="0">
              <a:solidFill>
                <a:srgbClr val="FF0000"/>
              </a:solidFill>
            </a:endParaRPr>
          </a:p>
        </p:txBody>
      </p:sp>
      <p:cxnSp>
        <p:nvCxnSpPr>
          <p:cNvPr id="6" name="直接连接符 5"/>
          <p:cNvCxnSpPr>
            <a:stCxn id="4" idx="3"/>
            <a:endCxn id="56" idx="1"/>
          </p:cNvCxnSpPr>
          <p:nvPr/>
        </p:nvCxnSpPr>
        <p:spPr>
          <a:xfrm flipV="1">
            <a:off x="857885" y="2063287"/>
            <a:ext cx="970602" cy="3545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直接连接符 68"/>
          <p:cNvCxnSpPr>
            <a:stCxn id="4" idx="3"/>
            <a:endCxn id="55" idx="1"/>
          </p:cNvCxnSpPr>
          <p:nvPr/>
        </p:nvCxnSpPr>
        <p:spPr>
          <a:xfrm>
            <a:off x="857885" y="2417801"/>
            <a:ext cx="701902" cy="11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4" idx="3"/>
            <a:endCxn id="54" idx="1"/>
          </p:cNvCxnSpPr>
          <p:nvPr/>
        </p:nvCxnSpPr>
        <p:spPr>
          <a:xfrm>
            <a:off x="857885" y="2417801"/>
            <a:ext cx="330699" cy="3770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内容占位符 2"/>
          <p:cNvSpPr>
            <a:spLocks noGrp="1"/>
          </p:cNvSpPr>
          <p:nvPr>
            <p:ph idx="1"/>
          </p:nvPr>
        </p:nvSpPr>
        <p:spPr>
          <a:xfrm>
            <a:off x="123825" y="3852870"/>
            <a:ext cx="4828304" cy="3005130"/>
          </a:xfrm>
        </p:spPr>
        <p:txBody>
          <a:bodyPr>
            <a:normAutofit fontScale="62500" lnSpcReduction="20000"/>
          </a:bodyPr>
          <a:lstStyle/>
          <a:p>
            <a:pPr>
              <a:lnSpc>
                <a:spcPct val="120000"/>
              </a:lnSpc>
              <a:spcBef>
                <a:spcPts val="600"/>
              </a:spcBef>
            </a:pPr>
            <a:r>
              <a:rPr lang="en-US" altLang="zh-CN" dirty="0" smtClean="0"/>
              <a:t>Queries are conducted level by level</a:t>
            </a:r>
          </a:p>
          <a:p>
            <a:pPr>
              <a:lnSpc>
                <a:spcPct val="120000"/>
              </a:lnSpc>
              <a:spcBef>
                <a:spcPts val="600"/>
              </a:spcBef>
            </a:pPr>
            <a:r>
              <a:rPr lang="en-US" altLang="zh-CN" dirty="0" smtClean="0"/>
              <a:t>In each level, an index is maintained in memory to map keys to disk blocks</a:t>
            </a:r>
          </a:p>
          <a:p>
            <a:pPr>
              <a:lnSpc>
                <a:spcPct val="120000"/>
              </a:lnSpc>
              <a:spcBef>
                <a:spcPts val="600"/>
              </a:spcBef>
            </a:pPr>
            <a:r>
              <a:rPr lang="en-US" altLang="zh-CN" dirty="0" smtClean="0"/>
              <a:t>The index is checked to </a:t>
            </a:r>
            <a:r>
              <a:rPr lang="en-US" altLang="zh-CN" dirty="0"/>
              <a:t>locate the disk block </a:t>
            </a:r>
            <a:r>
              <a:rPr lang="en-US" altLang="zh-CN" dirty="0" smtClean="0"/>
              <a:t>for the key/key range</a:t>
            </a:r>
          </a:p>
          <a:p>
            <a:pPr>
              <a:lnSpc>
                <a:spcPct val="120000"/>
              </a:lnSpc>
              <a:spcBef>
                <a:spcPts val="600"/>
              </a:spcBef>
            </a:pPr>
            <a:r>
              <a:rPr lang="en-US" altLang="zh-CN" dirty="0" smtClean="0"/>
              <a:t>The found disk block(s) will be loaded into buffer cache and serve there</a:t>
            </a:r>
          </a:p>
          <a:p>
            <a:pPr>
              <a:lnSpc>
                <a:spcPct val="120000"/>
              </a:lnSpc>
              <a:spcBef>
                <a:spcPts val="600"/>
              </a:spcBef>
            </a:pPr>
            <a:endParaRPr lang="en-US" altLang="zh-CN" dirty="0" smtClean="0"/>
          </a:p>
          <a:p>
            <a:pPr>
              <a:lnSpc>
                <a:spcPct val="120000"/>
              </a:lnSpc>
              <a:spcBef>
                <a:spcPts val="600"/>
              </a:spcBef>
            </a:pPr>
            <a:endParaRPr lang="zh-CN" altLang="en-US" dirty="0"/>
          </a:p>
        </p:txBody>
      </p:sp>
      <p:cxnSp>
        <p:nvCxnSpPr>
          <p:cNvPr id="60" name="直接箭头连接符 59"/>
          <p:cNvCxnSpPr>
            <a:stCxn id="165" idx="2"/>
            <a:endCxn id="149" idx="0"/>
          </p:cNvCxnSpPr>
          <p:nvPr/>
        </p:nvCxnSpPr>
        <p:spPr>
          <a:xfrm flipH="1">
            <a:off x="5511627" y="3960570"/>
            <a:ext cx="666960" cy="175415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56E101D2-3CA0-ED44-B21F-D432222A9872}" type="slidenum">
              <a:rPr lang="en-US" smtClean="0"/>
              <a:pPr/>
              <a:t>15</a:t>
            </a:fld>
            <a:endParaRPr lang="en-US"/>
          </a:p>
        </p:txBody>
      </p:sp>
    </p:spTree>
    <p:extLst>
      <p:ext uri="{BB962C8B-B14F-4D97-AF65-F5344CB8AC3E}">
        <p14:creationId xmlns:p14="http://schemas.microsoft.com/office/powerpoint/2010/main" xmlns="" val="35335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500"/>
                                        <p:tgtEl>
                                          <p:spTgt spid="6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25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5">
                                            <p:txEl>
                                              <p:pRg st="1" end="1"/>
                                            </p:txEl>
                                          </p:spTgt>
                                        </p:tgtEl>
                                        <p:attrNameLst>
                                          <p:attrName>style.visibility</p:attrName>
                                        </p:attrNameLst>
                                      </p:cBhvr>
                                      <p:to>
                                        <p:strVal val="visible"/>
                                      </p:to>
                                    </p:set>
                                    <p:animEffect transition="in" filter="fade">
                                      <p:cBhvr>
                                        <p:cTn id="28" dur="500"/>
                                        <p:tgtEl>
                                          <p:spTgt spid="65">
                                            <p:txEl>
                                              <p:pRg st="1" end="1"/>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fade">
                                      <p:cBhvr>
                                        <p:cTn id="32" dur="500"/>
                                        <p:tgtEl>
                                          <p:spTgt spid="16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8"/>
                                        </p:tgtEl>
                                        <p:attrNameLst>
                                          <p:attrName>style.visibility</p:attrName>
                                        </p:attrNameLst>
                                      </p:cBhvr>
                                      <p:to>
                                        <p:strVal val="visible"/>
                                      </p:to>
                                    </p:set>
                                    <p:animEffect transition="in" filter="fade">
                                      <p:cBhvr>
                                        <p:cTn id="42" dur="500"/>
                                        <p:tgtEl>
                                          <p:spTgt spid="18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500"/>
                                        <p:tgtEl>
                                          <p:spTgt spid="9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childTnLst>
                                </p:cTn>
                              </p:par>
                              <p:par>
                                <p:cTn id="53" presetID="10" presetClass="entr" presetSubtype="0"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9"/>
                                        </p:tgtEl>
                                        <p:attrNameLst>
                                          <p:attrName>style.visibility</p:attrName>
                                        </p:attrNameLst>
                                      </p:cBhvr>
                                      <p:to>
                                        <p:strVal val="visible"/>
                                      </p:to>
                                    </p:set>
                                    <p:animEffect transition="in" filter="fade">
                                      <p:cBhvr>
                                        <p:cTn id="61" dur="500"/>
                                        <p:tgtEl>
                                          <p:spTgt spid="189"/>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134"/>
                                        </p:tgtEl>
                                        <p:attrNameLst>
                                          <p:attrName>style.visibility</p:attrName>
                                        </p:attrNameLst>
                                      </p:cBhvr>
                                      <p:to>
                                        <p:strVal val="visible"/>
                                      </p:to>
                                    </p:set>
                                    <p:animEffect transition="in" filter="fade">
                                      <p:cBhvr>
                                        <p:cTn id="65" dur="500"/>
                                        <p:tgtEl>
                                          <p:spTgt spid="1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8"/>
                                        </p:tgtEl>
                                        <p:attrNameLst>
                                          <p:attrName>style.visibility</p:attrName>
                                        </p:attrNameLst>
                                      </p:cBhvr>
                                      <p:to>
                                        <p:strVal val="visible"/>
                                      </p:to>
                                    </p:set>
                                    <p:animEffect transition="in" filter="fade">
                                      <p:cBhvr>
                                        <p:cTn id="68" dur="500"/>
                                        <p:tgtEl>
                                          <p:spTgt spid="158"/>
                                        </p:tgtEl>
                                      </p:cBhvr>
                                    </p:animEffect>
                                  </p:childTnLst>
                                </p:cTn>
                              </p:par>
                              <p:par>
                                <p:cTn id="69" presetID="10" presetClass="entr" presetSubtype="0" fill="hold" nodeType="withEffect">
                                  <p:stCondLst>
                                    <p:cond delay="0"/>
                                  </p:stCondLst>
                                  <p:childTnLst>
                                    <p:set>
                                      <p:cBhvr>
                                        <p:cTn id="70" dur="1" fill="hold">
                                          <p:stCondLst>
                                            <p:cond delay="0"/>
                                          </p:stCondLst>
                                        </p:cTn>
                                        <p:tgtEl>
                                          <p:spTgt spid="110"/>
                                        </p:tgtEl>
                                        <p:attrNameLst>
                                          <p:attrName>style.visibility</p:attrName>
                                        </p:attrNameLst>
                                      </p:cBhvr>
                                      <p:to>
                                        <p:strVal val="visible"/>
                                      </p:to>
                                    </p:set>
                                    <p:animEffect transition="in" filter="fade">
                                      <p:cBhvr>
                                        <p:cTn id="71" dur="500"/>
                                        <p:tgtEl>
                                          <p:spTgt spid="1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1"/>
                                        </p:tgtEl>
                                        <p:attrNameLst>
                                          <p:attrName>style.visibility</p:attrName>
                                        </p:attrNameLst>
                                      </p:cBhvr>
                                      <p:to>
                                        <p:strVal val="visible"/>
                                      </p:to>
                                    </p:set>
                                    <p:animEffect transition="in" filter="fade">
                                      <p:cBhvr>
                                        <p:cTn id="74" dur="500"/>
                                        <p:tgtEl>
                                          <p:spTgt spid="1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animEffect transition="in" filter="fade">
                                      <p:cBhvr>
                                        <p:cTn id="77" dur="500"/>
                                        <p:tgtEl>
                                          <p:spTgt spid="1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54"/>
                                        </p:tgtEl>
                                        <p:attrNameLst>
                                          <p:attrName>style.visibility</p:attrName>
                                        </p:attrNameLst>
                                      </p:cBhvr>
                                      <p:to>
                                        <p:strVal val="visible"/>
                                      </p:to>
                                    </p:set>
                                    <p:animEffect transition="in" filter="fade">
                                      <p:cBhvr>
                                        <p:cTn id="80" dur="500"/>
                                        <p:tgtEl>
                                          <p:spTgt spid="154"/>
                                        </p:tgtEl>
                                      </p:cBhvr>
                                    </p:animEffect>
                                  </p:childTnLst>
                                </p:cTn>
                              </p:par>
                              <p:par>
                                <p:cTn id="81" presetID="10" presetClass="entr" presetSubtype="0"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fade">
                                      <p:cBhvr>
                                        <p:cTn id="83" dur="500"/>
                                        <p:tgtEl>
                                          <p:spTgt spid="125"/>
                                        </p:tgtEl>
                                      </p:cBhvr>
                                    </p:animEffect>
                                  </p:childTnLst>
                                </p:cTn>
                              </p:par>
                              <p:par>
                                <p:cTn id="84" presetID="10" presetClass="entr" presetSubtype="0" fill="hold" nodeType="withEffect">
                                  <p:stCondLst>
                                    <p:cond delay="0"/>
                                  </p:stCondLst>
                                  <p:childTnLst>
                                    <p:set>
                                      <p:cBhvr>
                                        <p:cTn id="85" dur="1" fill="hold">
                                          <p:stCondLst>
                                            <p:cond delay="0"/>
                                          </p:stCondLst>
                                        </p:cTn>
                                        <p:tgtEl>
                                          <p:spTgt spid="126"/>
                                        </p:tgtEl>
                                        <p:attrNameLst>
                                          <p:attrName>style.visibility</p:attrName>
                                        </p:attrNameLst>
                                      </p:cBhvr>
                                      <p:to>
                                        <p:strVal val="visible"/>
                                      </p:to>
                                    </p:set>
                                    <p:animEffect transition="in" filter="fade">
                                      <p:cBhvr>
                                        <p:cTn id="86" dur="500"/>
                                        <p:tgtEl>
                                          <p:spTgt spid="126"/>
                                        </p:tgtEl>
                                      </p:cBhvr>
                                    </p:animEffect>
                                  </p:childTnLst>
                                </p:cTn>
                              </p:par>
                              <p:par>
                                <p:cTn id="87" presetID="10" presetClass="entr" presetSubtype="0" fill="hold" nodeType="withEffect">
                                  <p:stCondLst>
                                    <p:cond delay="0"/>
                                  </p:stCondLst>
                                  <p:childTnLst>
                                    <p:set>
                                      <p:cBhvr>
                                        <p:cTn id="88" dur="1" fill="hold">
                                          <p:stCondLst>
                                            <p:cond delay="0"/>
                                          </p:stCondLst>
                                        </p:cTn>
                                        <p:tgtEl>
                                          <p:spTgt spid="127"/>
                                        </p:tgtEl>
                                        <p:attrNameLst>
                                          <p:attrName>style.visibility</p:attrName>
                                        </p:attrNameLst>
                                      </p:cBhvr>
                                      <p:to>
                                        <p:strVal val="visible"/>
                                      </p:to>
                                    </p:set>
                                    <p:animEffect transition="in" filter="fade">
                                      <p:cBhvr>
                                        <p:cTn id="89" dur="500"/>
                                        <p:tgtEl>
                                          <p:spTgt spid="12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animEffect transition="in" filter="fade">
                                      <p:cBhvr>
                                        <p:cTn id="92" dur="500"/>
                                        <p:tgtEl>
                                          <p:spTgt spid="14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0"/>
                                        </p:tgtEl>
                                        <p:attrNameLst>
                                          <p:attrName>style.visibility</p:attrName>
                                        </p:attrNameLst>
                                      </p:cBhvr>
                                      <p:to>
                                        <p:strVal val="visible"/>
                                      </p:to>
                                    </p:set>
                                    <p:animEffect transition="in" filter="fade">
                                      <p:cBhvr>
                                        <p:cTn id="95" dur="500"/>
                                        <p:tgtEl>
                                          <p:spTgt spid="15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52"/>
                                        </p:tgtEl>
                                        <p:attrNameLst>
                                          <p:attrName>style.visibility</p:attrName>
                                        </p:attrNameLst>
                                      </p:cBhvr>
                                      <p:to>
                                        <p:strVal val="visible"/>
                                      </p:to>
                                    </p:set>
                                    <p:animEffect transition="in" filter="fade">
                                      <p:cBhvr>
                                        <p:cTn id="98" dur="500"/>
                                        <p:tgtEl>
                                          <p:spTgt spid="152"/>
                                        </p:tgtEl>
                                      </p:cBhvr>
                                    </p:animEffect>
                                  </p:childTnLst>
                                </p:cTn>
                              </p:par>
                              <p:par>
                                <p:cTn id="99" presetID="10" presetClass="entr" presetSubtype="0" fill="hold" nodeType="withEffect">
                                  <p:stCondLst>
                                    <p:cond delay="0"/>
                                  </p:stCondLst>
                                  <p:childTnLst>
                                    <p:set>
                                      <p:cBhvr>
                                        <p:cTn id="100" dur="1" fill="hold">
                                          <p:stCondLst>
                                            <p:cond delay="0"/>
                                          </p:stCondLst>
                                        </p:cTn>
                                        <p:tgtEl>
                                          <p:spTgt spid="116"/>
                                        </p:tgtEl>
                                        <p:attrNameLst>
                                          <p:attrName>style.visibility</p:attrName>
                                        </p:attrNameLst>
                                      </p:cBhvr>
                                      <p:to>
                                        <p:strVal val="visible"/>
                                      </p:to>
                                    </p:set>
                                    <p:animEffect transition="in" filter="fade">
                                      <p:cBhvr>
                                        <p:cTn id="101" dur="500"/>
                                        <p:tgtEl>
                                          <p:spTgt spid="116"/>
                                        </p:tgtEl>
                                      </p:cBhvr>
                                    </p:animEffect>
                                  </p:childTnLst>
                                </p:cTn>
                              </p:par>
                              <p:par>
                                <p:cTn id="102" presetID="10" presetClass="entr" presetSubtype="0" fill="hold" nodeType="withEffect">
                                  <p:stCondLst>
                                    <p:cond delay="0"/>
                                  </p:stCondLst>
                                  <p:childTnLst>
                                    <p:set>
                                      <p:cBhvr>
                                        <p:cTn id="103" dur="1" fill="hold">
                                          <p:stCondLst>
                                            <p:cond delay="0"/>
                                          </p:stCondLst>
                                        </p:cTn>
                                        <p:tgtEl>
                                          <p:spTgt spid="117"/>
                                        </p:tgtEl>
                                        <p:attrNameLst>
                                          <p:attrName>style.visibility</p:attrName>
                                        </p:attrNameLst>
                                      </p:cBhvr>
                                      <p:to>
                                        <p:strVal val="visible"/>
                                      </p:to>
                                    </p:set>
                                    <p:animEffect transition="in" filter="fade">
                                      <p:cBhvr>
                                        <p:cTn id="104" dur="500"/>
                                        <p:tgtEl>
                                          <p:spTgt spid="11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90"/>
                                        </p:tgtEl>
                                        <p:attrNameLst>
                                          <p:attrName>style.visibility</p:attrName>
                                        </p:attrNameLst>
                                      </p:cBhvr>
                                      <p:to>
                                        <p:strVal val="visible"/>
                                      </p:to>
                                    </p:set>
                                    <p:animEffect transition="in" filter="fade">
                                      <p:cBhvr>
                                        <p:cTn id="107" dur="500"/>
                                        <p:tgtEl>
                                          <p:spTgt spid="19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5">
                                            <p:txEl>
                                              <p:pRg st="2" end="2"/>
                                            </p:txEl>
                                          </p:spTgt>
                                        </p:tgtEl>
                                        <p:attrNameLst>
                                          <p:attrName>style.visibility</p:attrName>
                                        </p:attrNameLst>
                                      </p:cBhvr>
                                      <p:to>
                                        <p:strVal val="visible"/>
                                      </p:to>
                                    </p:set>
                                    <p:animEffect transition="in" filter="fade">
                                      <p:cBhvr>
                                        <p:cTn id="112" dur="500"/>
                                        <p:tgtEl>
                                          <p:spTgt spid="65">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50" fill="hold"/>
                                        <p:tgtEl>
                                          <p:spTgt spid="161"/>
                                        </p:tgtEl>
                                        <p:attrNameLst>
                                          <p:attrName>stroke.color</p:attrName>
                                        </p:attrNameLst>
                                      </p:cBhvr>
                                      <p:to>
                                        <a:srgbClr val="FF0000"/>
                                      </p:to>
                                    </p:animClr>
                                    <p:set>
                                      <p:cBhvr>
                                        <p:cTn id="117" dur="250" fill="hold"/>
                                        <p:tgtEl>
                                          <p:spTgt spid="161"/>
                                        </p:tgtEl>
                                        <p:attrNameLst>
                                          <p:attrName>stroke.on</p:attrName>
                                        </p:attrNameLst>
                                      </p:cBhvr>
                                      <p:to>
                                        <p:strVal val="true"/>
                                      </p:to>
                                    </p:set>
                                  </p:childTnLst>
                                </p:cTn>
                              </p:par>
                            </p:childTnLst>
                          </p:cTn>
                        </p:par>
                        <p:par>
                          <p:cTn id="118" fill="hold">
                            <p:stCondLst>
                              <p:cond delay="250"/>
                            </p:stCondLst>
                            <p:childTnLst>
                              <p:par>
                                <p:cTn id="119" presetID="3" presetClass="emph" presetSubtype="2" fill="hold" grpId="1" nodeType="afterEffect">
                                  <p:stCondLst>
                                    <p:cond delay="0"/>
                                  </p:stCondLst>
                                  <p:childTnLst>
                                    <p:animClr clrSpc="rgb" dir="cw">
                                      <p:cBhvr override="childStyle">
                                        <p:cTn id="120" dur="250" fill="hold"/>
                                        <p:tgtEl>
                                          <p:spTgt spid="89"/>
                                        </p:tgtEl>
                                        <p:attrNameLst>
                                          <p:attrName>style.color</p:attrName>
                                        </p:attrNameLst>
                                      </p:cBhvr>
                                      <p:to>
                                        <a:srgbClr val="FF0000"/>
                                      </p:to>
                                    </p:animClr>
                                  </p:childTnLst>
                                </p:cTn>
                              </p:par>
                            </p:childTnLst>
                          </p:cTn>
                        </p:par>
                        <p:par>
                          <p:cTn id="121" fill="hold">
                            <p:stCondLst>
                              <p:cond delay="500"/>
                            </p:stCondLst>
                            <p:childTnLst>
                              <p:par>
                                <p:cTn id="122" presetID="7" presetClass="emph" presetSubtype="2" fill="hold" nodeType="afterEffect">
                                  <p:stCondLst>
                                    <p:cond delay="0"/>
                                  </p:stCondLst>
                                  <p:childTnLst>
                                    <p:animClr clrSpc="rgb" dir="cw">
                                      <p:cBhvr>
                                        <p:cTn id="123" dur="250" fill="hold"/>
                                        <p:tgtEl>
                                          <p:spTgt spid="92"/>
                                        </p:tgtEl>
                                        <p:attrNameLst>
                                          <p:attrName>stroke.color</p:attrName>
                                        </p:attrNameLst>
                                      </p:cBhvr>
                                      <p:to>
                                        <a:srgbClr val="FF0000"/>
                                      </p:to>
                                    </p:animClr>
                                    <p:set>
                                      <p:cBhvr>
                                        <p:cTn id="124" dur="250" fill="hold"/>
                                        <p:tgtEl>
                                          <p:spTgt spid="92"/>
                                        </p:tgtEl>
                                        <p:attrNameLst>
                                          <p:attrName>stroke.on</p:attrName>
                                        </p:attrNameLst>
                                      </p:cBhvr>
                                      <p:to>
                                        <p:strVal val="true"/>
                                      </p:to>
                                    </p:set>
                                  </p:childTnLst>
                                </p:cTn>
                              </p:par>
                            </p:childTnLst>
                          </p:cTn>
                        </p:par>
                        <p:par>
                          <p:cTn id="125" fill="hold">
                            <p:stCondLst>
                              <p:cond delay="750"/>
                            </p:stCondLst>
                            <p:childTnLst>
                              <p:par>
                                <p:cTn id="126" presetID="3" presetClass="emph" presetSubtype="2" fill="hold" grpId="1" nodeType="afterEffect">
                                  <p:stCondLst>
                                    <p:cond delay="0"/>
                                  </p:stCondLst>
                                  <p:childTnLst>
                                    <p:animClr clrSpc="rgb" dir="cw">
                                      <p:cBhvr override="childStyle">
                                        <p:cTn id="127" dur="250" fill="hold"/>
                                        <p:tgtEl>
                                          <p:spTgt spid="90"/>
                                        </p:tgtEl>
                                        <p:attrNameLst>
                                          <p:attrName>style.color</p:attrName>
                                        </p:attrNameLst>
                                      </p:cBhvr>
                                      <p:to>
                                        <a:srgbClr val="FF0000"/>
                                      </p:to>
                                    </p:animClr>
                                  </p:childTnLst>
                                </p:cTn>
                              </p:par>
                            </p:childTnLst>
                          </p:cTn>
                        </p:par>
                        <p:par>
                          <p:cTn id="128" fill="hold">
                            <p:stCondLst>
                              <p:cond delay="1000"/>
                            </p:stCondLst>
                            <p:childTnLst>
                              <p:par>
                                <p:cTn id="129" presetID="7" presetClass="emph" presetSubtype="2" fill="hold" nodeType="afterEffect">
                                  <p:stCondLst>
                                    <p:cond delay="0"/>
                                  </p:stCondLst>
                                  <p:childTnLst>
                                    <p:animClr clrSpc="rgb" dir="cw">
                                      <p:cBhvr>
                                        <p:cTn id="130" dur="250" fill="hold"/>
                                        <p:tgtEl>
                                          <p:spTgt spid="110"/>
                                        </p:tgtEl>
                                        <p:attrNameLst>
                                          <p:attrName>stroke.color</p:attrName>
                                        </p:attrNameLst>
                                      </p:cBhvr>
                                      <p:to>
                                        <a:srgbClr val="FF0000"/>
                                      </p:to>
                                    </p:animClr>
                                    <p:set>
                                      <p:cBhvr>
                                        <p:cTn id="131" dur="250" fill="hold"/>
                                        <p:tgtEl>
                                          <p:spTgt spid="110"/>
                                        </p:tgtEl>
                                        <p:attrNameLst>
                                          <p:attrName>stroke.on</p:attrName>
                                        </p:attrNameLst>
                                      </p:cBhvr>
                                      <p:to>
                                        <p:strVal val="true"/>
                                      </p:to>
                                    </p:set>
                                  </p:childTnLst>
                                </p:cTn>
                              </p:par>
                            </p:childTnLst>
                          </p:cTn>
                        </p:par>
                        <p:par>
                          <p:cTn id="132" fill="hold">
                            <p:stCondLst>
                              <p:cond delay="1250"/>
                            </p:stCondLst>
                            <p:childTnLst>
                              <p:par>
                                <p:cTn id="133" presetID="32" presetClass="emph" presetSubtype="0" fill="hold" nodeType="afterEffect">
                                  <p:stCondLst>
                                    <p:cond delay="0"/>
                                  </p:stCondLst>
                                  <p:childTnLst>
                                    <p:animRot by="120000">
                                      <p:cBhvr>
                                        <p:cTn id="134" dur="100" fill="hold">
                                          <p:stCondLst>
                                            <p:cond delay="0"/>
                                          </p:stCondLst>
                                        </p:cTn>
                                        <p:tgtEl>
                                          <p:spTgt spid="161"/>
                                        </p:tgtEl>
                                        <p:attrNameLst>
                                          <p:attrName>r</p:attrName>
                                        </p:attrNameLst>
                                      </p:cBhvr>
                                    </p:animRot>
                                    <p:animRot by="-240000">
                                      <p:cBhvr>
                                        <p:cTn id="135" dur="200" fill="hold">
                                          <p:stCondLst>
                                            <p:cond delay="200"/>
                                          </p:stCondLst>
                                        </p:cTn>
                                        <p:tgtEl>
                                          <p:spTgt spid="161"/>
                                        </p:tgtEl>
                                        <p:attrNameLst>
                                          <p:attrName>r</p:attrName>
                                        </p:attrNameLst>
                                      </p:cBhvr>
                                    </p:animRot>
                                    <p:animRot by="240000">
                                      <p:cBhvr>
                                        <p:cTn id="136" dur="200" fill="hold">
                                          <p:stCondLst>
                                            <p:cond delay="400"/>
                                          </p:stCondLst>
                                        </p:cTn>
                                        <p:tgtEl>
                                          <p:spTgt spid="161"/>
                                        </p:tgtEl>
                                        <p:attrNameLst>
                                          <p:attrName>r</p:attrName>
                                        </p:attrNameLst>
                                      </p:cBhvr>
                                    </p:animRot>
                                    <p:animRot by="-240000">
                                      <p:cBhvr>
                                        <p:cTn id="137" dur="200" fill="hold">
                                          <p:stCondLst>
                                            <p:cond delay="600"/>
                                          </p:stCondLst>
                                        </p:cTn>
                                        <p:tgtEl>
                                          <p:spTgt spid="161"/>
                                        </p:tgtEl>
                                        <p:attrNameLst>
                                          <p:attrName>r</p:attrName>
                                        </p:attrNameLst>
                                      </p:cBhvr>
                                    </p:animRot>
                                    <p:animRot by="120000">
                                      <p:cBhvr>
                                        <p:cTn id="138" dur="200" fill="hold">
                                          <p:stCondLst>
                                            <p:cond delay="800"/>
                                          </p:stCondLst>
                                        </p:cTn>
                                        <p:tgtEl>
                                          <p:spTgt spid="161"/>
                                        </p:tgtEl>
                                        <p:attrNameLst>
                                          <p:attrName>r</p:attrName>
                                        </p:attrNameLst>
                                      </p:cBhvr>
                                    </p:animRot>
                                  </p:childTnLst>
                                </p:cTn>
                              </p:par>
                              <p:par>
                                <p:cTn id="139" presetID="32" presetClass="emph" presetSubtype="0" fill="hold" nodeType="withEffect">
                                  <p:stCondLst>
                                    <p:cond delay="0"/>
                                  </p:stCondLst>
                                  <p:childTnLst>
                                    <p:animRot by="120000">
                                      <p:cBhvr>
                                        <p:cTn id="140" dur="100" fill="hold">
                                          <p:stCondLst>
                                            <p:cond delay="0"/>
                                          </p:stCondLst>
                                        </p:cTn>
                                        <p:tgtEl>
                                          <p:spTgt spid="92"/>
                                        </p:tgtEl>
                                        <p:attrNameLst>
                                          <p:attrName>r</p:attrName>
                                        </p:attrNameLst>
                                      </p:cBhvr>
                                    </p:animRot>
                                    <p:animRot by="-240000">
                                      <p:cBhvr>
                                        <p:cTn id="141" dur="200" fill="hold">
                                          <p:stCondLst>
                                            <p:cond delay="200"/>
                                          </p:stCondLst>
                                        </p:cTn>
                                        <p:tgtEl>
                                          <p:spTgt spid="92"/>
                                        </p:tgtEl>
                                        <p:attrNameLst>
                                          <p:attrName>r</p:attrName>
                                        </p:attrNameLst>
                                      </p:cBhvr>
                                    </p:animRot>
                                    <p:animRot by="240000">
                                      <p:cBhvr>
                                        <p:cTn id="142" dur="200" fill="hold">
                                          <p:stCondLst>
                                            <p:cond delay="400"/>
                                          </p:stCondLst>
                                        </p:cTn>
                                        <p:tgtEl>
                                          <p:spTgt spid="92"/>
                                        </p:tgtEl>
                                        <p:attrNameLst>
                                          <p:attrName>r</p:attrName>
                                        </p:attrNameLst>
                                      </p:cBhvr>
                                    </p:animRot>
                                    <p:animRot by="-240000">
                                      <p:cBhvr>
                                        <p:cTn id="143" dur="200" fill="hold">
                                          <p:stCondLst>
                                            <p:cond delay="600"/>
                                          </p:stCondLst>
                                        </p:cTn>
                                        <p:tgtEl>
                                          <p:spTgt spid="92"/>
                                        </p:tgtEl>
                                        <p:attrNameLst>
                                          <p:attrName>r</p:attrName>
                                        </p:attrNameLst>
                                      </p:cBhvr>
                                    </p:animRot>
                                    <p:animRot by="120000">
                                      <p:cBhvr>
                                        <p:cTn id="144" dur="200" fill="hold">
                                          <p:stCondLst>
                                            <p:cond delay="800"/>
                                          </p:stCondLst>
                                        </p:cTn>
                                        <p:tgtEl>
                                          <p:spTgt spid="92"/>
                                        </p:tgtEl>
                                        <p:attrNameLst>
                                          <p:attrName>r</p:attrName>
                                        </p:attrNameLst>
                                      </p:cBhvr>
                                    </p:animRot>
                                  </p:childTnLst>
                                </p:cTn>
                              </p:par>
                              <p:par>
                                <p:cTn id="145" presetID="32" presetClass="emph" presetSubtype="0" fill="hold" nodeType="withEffect">
                                  <p:stCondLst>
                                    <p:cond delay="0"/>
                                  </p:stCondLst>
                                  <p:childTnLst>
                                    <p:animRot by="120000">
                                      <p:cBhvr>
                                        <p:cTn id="146" dur="100" fill="hold">
                                          <p:stCondLst>
                                            <p:cond delay="0"/>
                                          </p:stCondLst>
                                        </p:cTn>
                                        <p:tgtEl>
                                          <p:spTgt spid="110"/>
                                        </p:tgtEl>
                                        <p:attrNameLst>
                                          <p:attrName>r</p:attrName>
                                        </p:attrNameLst>
                                      </p:cBhvr>
                                    </p:animRot>
                                    <p:animRot by="-240000">
                                      <p:cBhvr>
                                        <p:cTn id="147" dur="200" fill="hold">
                                          <p:stCondLst>
                                            <p:cond delay="200"/>
                                          </p:stCondLst>
                                        </p:cTn>
                                        <p:tgtEl>
                                          <p:spTgt spid="110"/>
                                        </p:tgtEl>
                                        <p:attrNameLst>
                                          <p:attrName>r</p:attrName>
                                        </p:attrNameLst>
                                      </p:cBhvr>
                                    </p:animRot>
                                    <p:animRot by="240000">
                                      <p:cBhvr>
                                        <p:cTn id="148" dur="200" fill="hold">
                                          <p:stCondLst>
                                            <p:cond delay="400"/>
                                          </p:stCondLst>
                                        </p:cTn>
                                        <p:tgtEl>
                                          <p:spTgt spid="110"/>
                                        </p:tgtEl>
                                        <p:attrNameLst>
                                          <p:attrName>r</p:attrName>
                                        </p:attrNameLst>
                                      </p:cBhvr>
                                    </p:animRot>
                                    <p:animRot by="-240000">
                                      <p:cBhvr>
                                        <p:cTn id="149" dur="200" fill="hold">
                                          <p:stCondLst>
                                            <p:cond delay="600"/>
                                          </p:stCondLst>
                                        </p:cTn>
                                        <p:tgtEl>
                                          <p:spTgt spid="110"/>
                                        </p:tgtEl>
                                        <p:attrNameLst>
                                          <p:attrName>r</p:attrName>
                                        </p:attrNameLst>
                                      </p:cBhvr>
                                    </p:animRot>
                                    <p:animRot by="120000">
                                      <p:cBhvr>
                                        <p:cTn id="150" dur="200" fill="hold">
                                          <p:stCondLst>
                                            <p:cond delay="800"/>
                                          </p:stCondLst>
                                        </p:cTn>
                                        <p:tgtEl>
                                          <p:spTgt spid="110"/>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65">
                                            <p:txEl>
                                              <p:pRg st="3" end="3"/>
                                            </p:txEl>
                                          </p:spTgt>
                                        </p:tgtEl>
                                        <p:attrNameLst>
                                          <p:attrName>style.visibility</p:attrName>
                                        </p:attrNameLst>
                                      </p:cBhvr>
                                      <p:to>
                                        <p:strVal val="visible"/>
                                      </p:to>
                                    </p:set>
                                    <p:animEffect transition="in" filter="fade">
                                      <p:cBhvr>
                                        <p:cTn id="155" dur="500"/>
                                        <p:tgtEl>
                                          <p:spTgt spid="65">
                                            <p:txEl>
                                              <p:pRg st="3" end="3"/>
                                            </p:txEl>
                                          </p:spTgt>
                                        </p:tgtEl>
                                      </p:cBhvr>
                                    </p:animEffect>
                                  </p:childTnLst>
                                </p:cTn>
                              </p:par>
                            </p:childTnLst>
                          </p:cTn>
                        </p:par>
                        <p:par>
                          <p:cTn id="156" fill="hold">
                            <p:stCondLst>
                              <p:cond delay="500"/>
                            </p:stCondLst>
                            <p:childTnLst>
                              <p:par>
                                <p:cTn id="157" presetID="1" presetClass="entr" presetSubtype="0" fill="hold" grpId="0" nodeType="afterEffect">
                                  <p:stCondLst>
                                    <p:cond delay="0"/>
                                  </p:stCondLst>
                                  <p:childTnLst>
                                    <p:set>
                                      <p:cBhvr>
                                        <p:cTn id="158" dur="1" fill="hold">
                                          <p:stCondLst>
                                            <p:cond delay="0"/>
                                          </p:stCondLst>
                                        </p:cTn>
                                        <p:tgtEl>
                                          <p:spTgt spid="18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66"/>
                                        </p:tgtEl>
                                        <p:attrNameLst>
                                          <p:attrName>style.visibility</p:attrName>
                                        </p:attrNameLst>
                                      </p:cBhvr>
                                      <p:to>
                                        <p:strVal val="visible"/>
                                      </p:to>
                                    </p:set>
                                  </p:childTnLst>
                                </p:cTn>
                              </p:par>
                            </p:childTnLst>
                          </p:cTn>
                        </p:par>
                        <p:par>
                          <p:cTn id="161" fill="hold">
                            <p:stCondLst>
                              <p:cond delay="500"/>
                            </p:stCondLst>
                            <p:childTnLst>
                              <p:par>
                                <p:cTn id="162" presetID="10" presetClass="entr" presetSubtype="0" fill="hold" grpId="0" nodeType="afterEffect">
                                  <p:stCondLst>
                                    <p:cond delay="0"/>
                                  </p:stCondLst>
                                  <p:childTnLst>
                                    <p:set>
                                      <p:cBhvr>
                                        <p:cTn id="163" dur="1" fill="hold">
                                          <p:stCondLst>
                                            <p:cond delay="0"/>
                                          </p:stCondLst>
                                        </p:cTn>
                                        <p:tgtEl>
                                          <p:spTgt spid="165"/>
                                        </p:tgtEl>
                                        <p:attrNameLst>
                                          <p:attrName>style.visibility</p:attrName>
                                        </p:attrNameLst>
                                      </p:cBhvr>
                                      <p:to>
                                        <p:strVal val="visible"/>
                                      </p:to>
                                    </p:set>
                                    <p:animEffect transition="in" filter="fade">
                                      <p:cBhvr>
                                        <p:cTn id="164" dur="500"/>
                                        <p:tgtEl>
                                          <p:spTgt spid="165"/>
                                        </p:tgtEl>
                                      </p:cBhvr>
                                    </p:animEffect>
                                  </p:childTnLst>
                                </p:cTn>
                              </p:par>
                              <p:par>
                                <p:cTn id="165" presetID="10" presetClass="entr" presetSubtype="0" fill="hold" nodeType="with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fade">
                                      <p:cBhvr>
                                        <p:cTn id="167" dur="500"/>
                                        <p:tgtEl>
                                          <p:spTgt spid="60"/>
                                        </p:tgtEl>
                                      </p:cBhvr>
                                    </p:animEffect>
                                  </p:childTnLst>
                                </p:cTn>
                              </p:par>
                              <p:par>
                                <p:cTn id="168" presetID="1" presetClass="emph" presetSubtype="2" fill="hold" nodeType="withEffect">
                                  <p:stCondLst>
                                    <p:cond delay="0"/>
                                  </p:stCondLst>
                                  <p:childTnLst>
                                    <p:animClr clrSpc="rgb" dir="cw">
                                      <p:cBhvr>
                                        <p:cTn id="169" dur="500" fill="hold"/>
                                        <p:tgtEl>
                                          <p:spTgt spid="149"/>
                                        </p:tgtEl>
                                        <p:attrNameLst>
                                          <p:attrName>fillcolor</p:attrName>
                                        </p:attrNameLst>
                                      </p:cBhvr>
                                      <p:to>
                                        <a:srgbClr val="FFFFFF"/>
                                      </p:to>
                                    </p:animClr>
                                    <p:set>
                                      <p:cBhvr>
                                        <p:cTn id="170" dur="500" fill="hold"/>
                                        <p:tgtEl>
                                          <p:spTgt spid="149"/>
                                        </p:tgtEl>
                                        <p:attrNameLst>
                                          <p:attrName>fill.type</p:attrName>
                                        </p:attrNameLst>
                                      </p:cBhvr>
                                      <p:to>
                                        <p:strVal val="solid"/>
                                      </p:to>
                                    </p:set>
                                    <p:set>
                                      <p:cBhvr>
                                        <p:cTn id="171" dur="500" fill="hold"/>
                                        <p:tgtEl>
                                          <p:spTgt spid="1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9" grpId="0" animBg="1"/>
      <p:bldP spid="150" grpId="0" animBg="1"/>
      <p:bldP spid="151" grpId="0" animBg="1"/>
      <p:bldP spid="152" grpId="0" animBg="1"/>
      <p:bldP spid="153" grpId="0" animBg="1"/>
      <p:bldP spid="154" grpId="0" animBg="1"/>
      <p:bldP spid="158" grpId="0"/>
      <p:bldP spid="89" grpId="0"/>
      <p:bldP spid="89" grpId="1"/>
      <p:bldP spid="90" grpId="0"/>
      <p:bldP spid="90" grpId="1"/>
      <p:bldP spid="91" grpId="0"/>
      <p:bldP spid="165" grpId="0"/>
      <p:bldP spid="180" grpId="0"/>
      <p:bldP spid="188" grpId="0"/>
      <p:bldP spid="189" grpId="0"/>
      <p:bldP spid="190"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流程图: 磁盘 133"/>
          <p:cNvSpPr/>
          <p:nvPr/>
        </p:nvSpPr>
        <p:spPr>
          <a:xfrm>
            <a:off x="4952129" y="4991475"/>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10"/>
          <p:cNvSpPr>
            <a:spLocks noChangeArrowheads="1"/>
          </p:cNvSpPr>
          <p:nvPr/>
        </p:nvSpPr>
        <p:spPr bwMode="auto">
          <a:xfrm>
            <a:off x="5420187" y="5714720"/>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50" name="Rectangle 10"/>
          <p:cNvSpPr>
            <a:spLocks noChangeArrowheads="1"/>
          </p:cNvSpPr>
          <p:nvPr/>
        </p:nvSpPr>
        <p:spPr bwMode="auto">
          <a:xfrm>
            <a:off x="5785947" y="5714720"/>
            <a:ext cx="182880" cy="182880"/>
          </a:xfrm>
          <a:prstGeom prst="rect">
            <a:avLst/>
          </a:prstGeom>
          <a:solidFill>
            <a:schemeClr val="bg1">
              <a:lumMod val="50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1" name="Rectangle 10"/>
          <p:cNvSpPr>
            <a:spLocks noChangeArrowheads="1"/>
          </p:cNvSpPr>
          <p:nvPr/>
        </p:nvSpPr>
        <p:spPr bwMode="auto">
          <a:xfrm>
            <a:off x="7250667"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152" name="Rectangle 10"/>
          <p:cNvSpPr>
            <a:spLocks noChangeArrowheads="1"/>
          </p:cNvSpPr>
          <p:nvPr/>
        </p:nvSpPr>
        <p:spPr bwMode="auto">
          <a:xfrm>
            <a:off x="5603067" y="5714720"/>
            <a:ext cx="182880" cy="182880"/>
          </a:xfrm>
          <a:prstGeom prst="rect">
            <a:avLst/>
          </a:prstGeom>
          <a:solidFill>
            <a:schemeClr val="bg1">
              <a:lumMod val="50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153" name="Rectangle 10"/>
          <p:cNvSpPr>
            <a:spLocks noChangeArrowheads="1"/>
          </p:cNvSpPr>
          <p:nvPr/>
        </p:nvSpPr>
        <p:spPr bwMode="auto">
          <a:xfrm>
            <a:off x="6883227"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154" name="Rectangle 10"/>
          <p:cNvSpPr>
            <a:spLocks noChangeArrowheads="1"/>
          </p:cNvSpPr>
          <p:nvPr/>
        </p:nvSpPr>
        <p:spPr bwMode="auto">
          <a:xfrm>
            <a:off x="7067792" y="571472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58" name="TextBox 157"/>
          <p:cNvSpPr txBox="1"/>
          <p:nvPr/>
        </p:nvSpPr>
        <p:spPr>
          <a:xfrm>
            <a:off x="6156087" y="5020414"/>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0070C0"/>
                </a:solidFill>
              </a:rPr>
              <a:t>Buffer Cache in </a:t>
            </a:r>
            <a:r>
              <a:rPr lang="en-US" altLang="zh-CN" sz="3200" dirty="0" smtClean="0">
                <a:solidFill>
                  <a:srgbClr val="FF0000"/>
                </a:solidFill>
              </a:rPr>
              <a:t>LSM-tree</a:t>
            </a:r>
            <a:endParaRPr lang="zh-CN" altLang="en-US" sz="3200" dirty="0">
              <a:solidFill>
                <a:srgbClr val="FF0000"/>
              </a:solidFill>
            </a:endParaRPr>
          </a:p>
        </p:txBody>
      </p:sp>
      <p:sp>
        <p:nvSpPr>
          <p:cNvPr id="54" name="Rectangle 9"/>
          <p:cNvSpPr>
            <a:spLocks noChangeArrowheads="1"/>
          </p:cNvSpPr>
          <p:nvPr/>
        </p:nvSpPr>
        <p:spPr bwMode="auto">
          <a:xfrm>
            <a:off x="1188584" y="2726227"/>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1559787" y="2360467"/>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1828487" y="1994707"/>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789340" y="1755288"/>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414881" y="1786138"/>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6" name="TextBox 65"/>
          <p:cNvSpPr txBox="1"/>
          <p:nvPr/>
        </p:nvSpPr>
        <p:spPr>
          <a:xfrm>
            <a:off x="2091911" y="1917604"/>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352416" y="2262521"/>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2718749" y="2692800"/>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789340" y="1526522"/>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416086" y="1545593"/>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sp>
        <p:nvSpPr>
          <p:cNvPr id="119" name="TextBox 118"/>
          <p:cNvSpPr txBox="1"/>
          <p:nvPr/>
        </p:nvSpPr>
        <p:spPr>
          <a:xfrm>
            <a:off x="1513341" y="2673750"/>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89" name="TextBox 88"/>
          <p:cNvSpPr txBox="1"/>
          <p:nvPr/>
        </p:nvSpPr>
        <p:spPr>
          <a:xfrm>
            <a:off x="6177099" y="2615292"/>
            <a:ext cx="436338" cy="369332"/>
          </a:xfrm>
          <a:prstGeom prst="rect">
            <a:avLst/>
          </a:prstGeom>
          <a:noFill/>
        </p:spPr>
        <p:txBody>
          <a:bodyPr wrap="none" rtlCol="0">
            <a:spAutoFit/>
          </a:bodyPr>
          <a:lstStyle/>
          <a:p>
            <a:r>
              <a:rPr lang="en-US" altLang="zh-CN" dirty="0" smtClean="0"/>
              <a:t>a-f</a:t>
            </a:r>
            <a:endParaRPr lang="zh-CN" altLang="en-US" dirty="0"/>
          </a:p>
        </p:txBody>
      </p:sp>
      <p:sp>
        <p:nvSpPr>
          <p:cNvPr id="90" name="TextBox 89"/>
          <p:cNvSpPr txBox="1"/>
          <p:nvPr/>
        </p:nvSpPr>
        <p:spPr>
          <a:xfrm>
            <a:off x="5439878" y="3409193"/>
            <a:ext cx="463588" cy="369332"/>
          </a:xfrm>
          <a:prstGeom prst="rect">
            <a:avLst/>
          </a:prstGeom>
          <a:noFill/>
        </p:spPr>
        <p:txBody>
          <a:bodyPr wrap="none" rtlCol="0">
            <a:spAutoFit/>
          </a:bodyPr>
          <a:lstStyle/>
          <a:p>
            <a:r>
              <a:rPr lang="en-US" altLang="zh-CN" dirty="0" smtClean="0"/>
              <a:t>a-c</a:t>
            </a:r>
            <a:endParaRPr lang="zh-CN" altLang="en-US" dirty="0"/>
          </a:p>
        </p:txBody>
      </p:sp>
      <p:sp>
        <p:nvSpPr>
          <p:cNvPr id="91" name="TextBox 90"/>
          <p:cNvSpPr txBox="1"/>
          <p:nvPr/>
        </p:nvSpPr>
        <p:spPr>
          <a:xfrm>
            <a:off x="6879026" y="3409193"/>
            <a:ext cx="447558" cy="369332"/>
          </a:xfrm>
          <a:prstGeom prst="rect">
            <a:avLst/>
          </a:prstGeom>
          <a:noFill/>
        </p:spPr>
        <p:txBody>
          <a:bodyPr wrap="none" rtlCol="0">
            <a:spAutoFit/>
          </a:bodyPr>
          <a:lstStyle/>
          <a:p>
            <a:r>
              <a:rPr lang="en-US" altLang="zh-CN" dirty="0">
                <a:sym typeface="Wingdings" panose="05000000000000000000" pitchFamily="2" charset="2"/>
              </a:rPr>
              <a:t>d</a:t>
            </a:r>
            <a:r>
              <a:rPr lang="en-US" altLang="zh-CN" dirty="0" smtClean="0">
                <a:sym typeface="Wingdings" panose="05000000000000000000" pitchFamily="2" charset="2"/>
              </a:rPr>
              <a:t>-f</a:t>
            </a:r>
            <a:endParaRPr lang="zh-CN" altLang="en-US" dirty="0"/>
          </a:p>
        </p:txBody>
      </p:sp>
      <p:cxnSp>
        <p:nvCxnSpPr>
          <p:cNvPr id="92" name="直接箭头连接符 91"/>
          <p:cNvCxnSpPr>
            <a:stCxn id="89" idx="2"/>
            <a:endCxn id="90" idx="0"/>
          </p:cNvCxnSpPr>
          <p:nvPr/>
        </p:nvCxnSpPr>
        <p:spPr>
          <a:xfrm flipH="1">
            <a:off x="5671672" y="2984624"/>
            <a:ext cx="723596" cy="424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9" idx="2"/>
            <a:endCxn id="89" idx="2"/>
          </p:cNvCxnSpPr>
          <p:nvPr/>
        </p:nvCxnSpPr>
        <p:spPr>
          <a:xfrm>
            <a:off x="6395268" y="2984624"/>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9" idx="2"/>
            <a:endCxn id="91" idx="0"/>
          </p:cNvCxnSpPr>
          <p:nvPr/>
        </p:nvCxnSpPr>
        <p:spPr>
          <a:xfrm>
            <a:off x="6395268" y="2984624"/>
            <a:ext cx="707537" cy="4245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90" idx="2"/>
            <a:endCxn id="149" idx="0"/>
          </p:cNvCxnSpPr>
          <p:nvPr/>
        </p:nvCxnSpPr>
        <p:spPr>
          <a:xfrm flipH="1">
            <a:off x="5511627" y="3778525"/>
            <a:ext cx="16004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0" idx="2"/>
            <a:endCxn id="152" idx="0"/>
          </p:cNvCxnSpPr>
          <p:nvPr/>
        </p:nvCxnSpPr>
        <p:spPr>
          <a:xfrm>
            <a:off x="5671672" y="3778525"/>
            <a:ext cx="2283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90" idx="2"/>
            <a:endCxn id="150" idx="0"/>
          </p:cNvCxnSpPr>
          <p:nvPr/>
        </p:nvCxnSpPr>
        <p:spPr>
          <a:xfrm>
            <a:off x="5671672" y="3778525"/>
            <a:ext cx="205715"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91" idx="2"/>
            <a:endCxn id="153" idx="0"/>
          </p:cNvCxnSpPr>
          <p:nvPr/>
        </p:nvCxnSpPr>
        <p:spPr>
          <a:xfrm flipH="1">
            <a:off x="6974667" y="3778525"/>
            <a:ext cx="128138"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91" idx="2"/>
            <a:endCxn id="154" idx="0"/>
          </p:cNvCxnSpPr>
          <p:nvPr/>
        </p:nvCxnSpPr>
        <p:spPr>
          <a:xfrm>
            <a:off x="7102805" y="3778525"/>
            <a:ext cx="56427"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91" idx="2"/>
            <a:endCxn id="151" idx="0"/>
          </p:cNvCxnSpPr>
          <p:nvPr/>
        </p:nvCxnSpPr>
        <p:spPr>
          <a:xfrm>
            <a:off x="7102805" y="3778525"/>
            <a:ext cx="239302" cy="19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68" idx="3"/>
            <a:endCxn id="89" idx="1"/>
          </p:cNvCxnSpPr>
          <p:nvPr/>
        </p:nvCxnSpPr>
        <p:spPr>
          <a:xfrm flipV="1">
            <a:off x="2875843" y="2799958"/>
            <a:ext cx="3301256" cy="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Rectangle 16"/>
          <p:cNvSpPr>
            <a:spLocks noChangeArrowheads="1"/>
          </p:cNvSpPr>
          <p:nvPr/>
        </p:nvSpPr>
        <p:spPr bwMode="auto">
          <a:xfrm>
            <a:off x="6087147" y="3778525"/>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grpSp>
        <p:nvGrpSpPr>
          <p:cNvPr id="166" name="组合 165"/>
          <p:cNvGrpSpPr/>
          <p:nvPr/>
        </p:nvGrpSpPr>
        <p:grpSpPr>
          <a:xfrm>
            <a:off x="5904267" y="3782087"/>
            <a:ext cx="914400" cy="364089"/>
            <a:chOff x="6934328" y="3635519"/>
            <a:chExt cx="914400" cy="364089"/>
          </a:xfrm>
        </p:grpSpPr>
        <p:sp>
          <p:nvSpPr>
            <p:cNvPr id="167" name="Rectangle 10"/>
            <p:cNvSpPr>
              <a:spLocks noChangeArrowheads="1"/>
            </p:cNvSpPr>
            <p:nvPr/>
          </p:nvSpPr>
          <p:spPr bwMode="auto">
            <a:xfrm>
              <a:off x="6934328" y="3635519"/>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68" name="直接连接符 167"/>
            <p:cNvCxnSpPr>
              <a:stCxn id="167" idx="1"/>
              <a:endCxn id="167" idx="3"/>
            </p:cNvCxnSpPr>
            <p:nvPr/>
          </p:nvCxnSpPr>
          <p:spPr>
            <a:xfrm>
              <a:off x="6934328" y="3817564"/>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730008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711720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748296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7665848" y="3635519"/>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5778962" y="4145641"/>
            <a:ext cx="1247457" cy="338554"/>
          </a:xfrm>
          <a:prstGeom prst="rect">
            <a:avLst/>
          </a:prstGeom>
          <a:noFill/>
        </p:spPr>
        <p:txBody>
          <a:bodyPr wrap="none" rtlCol="0">
            <a:spAutoFit/>
          </a:bodyPr>
          <a:lstStyle/>
          <a:p>
            <a:r>
              <a:rPr lang="en-US" altLang="zh-CN" sz="1600" b="1" dirty="0" smtClean="0"/>
              <a:t>buffer cache</a:t>
            </a:r>
            <a:endParaRPr lang="zh-CN" altLang="en-US" sz="1600" b="1" dirty="0"/>
          </a:p>
        </p:txBody>
      </p:sp>
      <p:sp>
        <p:nvSpPr>
          <p:cNvPr id="188" name="TextBox 187"/>
          <p:cNvSpPr txBox="1"/>
          <p:nvPr/>
        </p:nvSpPr>
        <p:spPr>
          <a:xfrm>
            <a:off x="7901281" y="2637357"/>
            <a:ext cx="540404" cy="338554"/>
          </a:xfrm>
          <a:prstGeom prst="rect">
            <a:avLst/>
          </a:prstGeom>
          <a:noFill/>
        </p:spPr>
        <p:txBody>
          <a:bodyPr wrap="none" rtlCol="0">
            <a:spAutoFit/>
          </a:bodyPr>
          <a:lstStyle/>
          <a:p>
            <a:r>
              <a:rPr lang="en-US" altLang="zh-CN" sz="1600" dirty="0" smtClean="0"/>
              <a:t>root</a:t>
            </a:r>
            <a:endParaRPr lang="zh-CN" altLang="en-US" dirty="0"/>
          </a:p>
        </p:txBody>
      </p:sp>
      <p:sp>
        <p:nvSpPr>
          <p:cNvPr id="189" name="TextBox 188"/>
          <p:cNvSpPr txBox="1"/>
          <p:nvPr/>
        </p:nvSpPr>
        <p:spPr>
          <a:xfrm>
            <a:off x="7879230" y="3268095"/>
            <a:ext cx="1128707" cy="584775"/>
          </a:xfrm>
          <a:prstGeom prst="rect">
            <a:avLst/>
          </a:prstGeom>
          <a:noFill/>
        </p:spPr>
        <p:txBody>
          <a:bodyPr wrap="none" rtlCol="0">
            <a:spAutoFit/>
          </a:bodyPr>
          <a:lstStyle/>
          <a:p>
            <a:r>
              <a:rPr lang="en-US" altLang="zh-CN" sz="1600" dirty="0" smtClean="0"/>
              <a:t>multi-page </a:t>
            </a:r>
          </a:p>
          <a:p>
            <a:r>
              <a:rPr lang="en-US" altLang="zh-CN" sz="1600" dirty="0" smtClean="0"/>
              <a:t>block</a:t>
            </a:r>
            <a:endParaRPr lang="zh-CN" altLang="en-US" sz="1600" dirty="0"/>
          </a:p>
        </p:txBody>
      </p:sp>
      <p:sp>
        <p:nvSpPr>
          <p:cNvPr id="190" name="TextBox 189"/>
          <p:cNvSpPr txBox="1"/>
          <p:nvPr/>
        </p:nvSpPr>
        <p:spPr>
          <a:xfrm>
            <a:off x="7863264" y="5510715"/>
            <a:ext cx="1175194" cy="584775"/>
          </a:xfrm>
          <a:prstGeom prst="rect">
            <a:avLst/>
          </a:prstGeom>
          <a:noFill/>
        </p:spPr>
        <p:txBody>
          <a:bodyPr wrap="none" rtlCol="0">
            <a:spAutoFit/>
          </a:bodyPr>
          <a:lstStyle/>
          <a:p>
            <a:r>
              <a:rPr lang="en-US" altLang="zh-CN" sz="1600" dirty="0" smtClean="0"/>
              <a:t>single-page </a:t>
            </a:r>
          </a:p>
          <a:p>
            <a:r>
              <a:rPr lang="en-US" altLang="zh-CN" sz="1600" dirty="0" smtClean="0"/>
              <a:t>block</a:t>
            </a:r>
            <a:endParaRPr lang="zh-CN" altLang="en-US" sz="1600" dirty="0"/>
          </a:p>
        </p:txBody>
      </p:sp>
      <p:sp>
        <p:nvSpPr>
          <p:cNvPr id="3" name="TextBox 2"/>
          <p:cNvSpPr txBox="1"/>
          <p:nvPr/>
        </p:nvSpPr>
        <p:spPr>
          <a:xfrm>
            <a:off x="3587783" y="2472894"/>
            <a:ext cx="1626664" cy="369332"/>
          </a:xfrm>
          <a:prstGeom prst="rect">
            <a:avLst/>
          </a:prstGeom>
          <a:noFill/>
        </p:spPr>
        <p:txBody>
          <a:bodyPr wrap="none" rtlCol="0">
            <a:spAutoFit/>
          </a:bodyPr>
          <a:lstStyle/>
          <a:p>
            <a:r>
              <a:rPr lang="en-US" altLang="zh-CN" b="1" dirty="0" smtClean="0"/>
              <a:t>index structure</a:t>
            </a:r>
            <a:endParaRPr lang="zh-CN" altLang="en-US" b="1" dirty="0"/>
          </a:p>
        </p:txBody>
      </p:sp>
      <p:sp>
        <p:nvSpPr>
          <p:cNvPr id="4" name="TextBox 3"/>
          <p:cNvSpPr txBox="1"/>
          <p:nvPr/>
        </p:nvSpPr>
        <p:spPr>
          <a:xfrm>
            <a:off x="258426" y="2248524"/>
            <a:ext cx="599459"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FF0000"/>
                </a:solidFill>
              </a:rPr>
              <a:t>a</a:t>
            </a:r>
            <a:endParaRPr lang="zh-CN" altLang="en-US" sz="1600" b="1" dirty="0">
              <a:solidFill>
                <a:srgbClr val="FF0000"/>
              </a:solidFill>
            </a:endParaRPr>
          </a:p>
        </p:txBody>
      </p:sp>
      <p:cxnSp>
        <p:nvCxnSpPr>
          <p:cNvPr id="6" name="直接连接符 5"/>
          <p:cNvCxnSpPr>
            <a:stCxn id="4" idx="3"/>
            <a:endCxn id="56" idx="1"/>
          </p:cNvCxnSpPr>
          <p:nvPr/>
        </p:nvCxnSpPr>
        <p:spPr>
          <a:xfrm flipV="1">
            <a:off x="857885" y="2063287"/>
            <a:ext cx="970602" cy="3545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直接连接符 68"/>
          <p:cNvCxnSpPr>
            <a:stCxn id="4" idx="3"/>
            <a:endCxn id="55" idx="1"/>
          </p:cNvCxnSpPr>
          <p:nvPr/>
        </p:nvCxnSpPr>
        <p:spPr>
          <a:xfrm>
            <a:off x="857885" y="2417801"/>
            <a:ext cx="701902" cy="11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直接连接符 71"/>
          <p:cNvCxnSpPr>
            <a:stCxn id="4" idx="3"/>
            <a:endCxn id="54" idx="1"/>
          </p:cNvCxnSpPr>
          <p:nvPr/>
        </p:nvCxnSpPr>
        <p:spPr>
          <a:xfrm>
            <a:off x="857885" y="2417801"/>
            <a:ext cx="330699" cy="3770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内容占位符 2"/>
          <p:cNvSpPr>
            <a:spLocks noGrp="1"/>
          </p:cNvSpPr>
          <p:nvPr>
            <p:ph idx="1"/>
          </p:nvPr>
        </p:nvSpPr>
        <p:spPr>
          <a:xfrm>
            <a:off x="123825" y="3852870"/>
            <a:ext cx="4828304" cy="2718975"/>
          </a:xfrm>
        </p:spPr>
        <p:txBody>
          <a:bodyPr>
            <a:normAutofit fontScale="77500" lnSpcReduction="20000"/>
          </a:bodyPr>
          <a:lstStyle/>
          <a:p>
            <a:pPr>
              <a:lnSpc>
                <a:spcPct val="120000"/>
              </a:lnSpc>
              <a:spcBef>
                <a:spcPts val="600"/>
              </a:spcBef>
            </a:pPr>
            <a:r>
              <a:rPr lang="en-US" altLang="zh-CN" dirty="0" smtClean="0"/>
              <a:t>Any future request on the same key/key range still need to go through the index</a:t>
            </a:r>
          </a:p>
          <a:p>
            <a:pPr>
              <a:lnSpc>
                <a:spcPct val="120000"/>
              </a:lnSpc>
              <a:spcBef>
                <a:spcPts val="600"/>
              </a:spcBef>
            </a:pPr>
            <a:r>
              <a:rPr lang="en-US" altLang="zh-CN" dirty="0" smtClean="0"/>
              <a:t>The found disk block(s) can be served from the buffer cache directly after then</a:t>
            </a:r>
          </a:p>
          <a:p>
            <a:pPr>
              <a:lnSpc>
                <a:spcPct val="120000"/>
              </a:lnSpc>
              <a:spcBef>
                <a:spcPts val="600"/>
              </a:spcBef>
            </a:pPr>
            <a:endParaRPr lang="zh-CN" altLang="en-US" dirty="0"/>
          </a:p>
        </p:txBody>
      </p:sp>
      <p:cxnSp>
        <p:nvCxnSpPr>
          <p:cNvPr id="60" name="直接箭头连接符 59"/>
          <p:cNvCxnSpPr/>
          <p:nvPr/>
        </p:nvCxnSpPr>
        <p:spPr>
          <a:xfrm flipH="1">
            <a:off x="5511627" y="3960570"/>
            <a:ext cx="666960" cy="175415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56E101D2-3CA0-ED44-B21F-D432222A9872}" type="slidenum">
              <a:rPr lang="en-US" smtClean="0"/>
              <a:pPr/>
              <a:t>16</a:t>
            </a:fld>
            <a:endParaRPr lang="en-US"/>
          </a:p>
        </p:txBody>
      </p:sp>
    </p:spTree>
    <p:extLst>
      <p:ext uri="{BB962C8B-B14F-4D97-AF65-F5344CB8AC3E}">
        <p14:creationId xmlns:p14="http://schemas.microsoft.com/office/powerpoint/2010/main" xmlns="" val="28916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500"/>
                                        <p:tgtEl>
                                          <p:spTgt spid="6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250"/>
                                        <p:tgtEl>
                                          <p:spTgt spid="72"/>
                                        </p:tgtEl>
                                      </p:cBhvr>
                                    </p:animEffect>
                                  </p:childTnLst>
                                </p:cTn>
                              </p:par>
                            </p:childTnLst>
                          </p:cTn>
                        </p:par>
                        <p:par>
                          <p:cTn id="24" fill="hold">
                            <p:stCondLst>
                              <p:cond delay="1750"/>
                            </p:stCondLst>
                            <p:childTnLst>
                              <p:par>
                                <p:cTn id="25" presetID="7" presetClass="emph" presetSubtype="2" fill="hold" nodeType="afterEffect">
                                  <p:stCondLst>
                                    <p:cond delay="0"/>
                                  </p:stCondLst>
                                  <p:childTnLst>
                                    <p:animClr clrSpc="rgb" dir="cw">
                                      <p:cBhvr>
                                        <p:cTn id="26" dur="250" fill="hold"/>
                                        <p:tgtEl>
                                          <p:spTgt spid="161"/>
                                        </p:tgtEl>
                                        <p:attrNameLst>
                                          <p:attrName>stroke.color</p:attrName>
                                        </p:attrNameLst>
                                      </p:cBhvr>
                                      <p:to>
                                        <a:srgbClr val="FF0000"/>
                                      </p:to>
                                    </p:animClr>
                                    <p:set>
                                      <p:cBhvr>
                                        <p:cTn id="27" dur="250" fill="hold"/>
                                        <p:tgtEl>
                                          <p:spTgt spid="161"/>
                                        </p:tgtEl>
                                        <p:attrNameLst>
                                          <p:attrName>stroke.on</p:attrName>
                                        </p:attrNameLst>
                                      </p:cBhvr>
                                      <p:to>
                                        <p:strVal val="true"/>
                                      </p:to>
                                    </p:set>
                                  </p:childTnLst>
                                </p:cTn>
                              </p:par>
                            </p:childTnLst>
                          </p:cTn>
                        </p:par>
                        <p:par>
                          <p:cTn id="28" fill="hold">
                            <p:stCondLst>
                              <p:cond delay="2000"/>
                            </p:stCondLst>
                            <p:childTnLst>
                              <p:par>
                                <p:cTn id="29" presetID="3" presetClass="emph" presetSubtype="2" fill="hold" grpId="0" nodeType="afterEffect">
                                  <p:stCondLst>
                                    <p:cond delay="0"/>
                                  </p:stCondLst>
                                  <p:childTnLst>
                                    <p:animClr clrSpc="rgb" dir="cw">
                                      <p:cBhvr override="childStyle">
                                        <p:cTn id="30" dur="250" fill="hold"/>
                                        <p:tgtEl>
                                          <p:spTgt spid="89"/>
                                        </p:tgtEl>
                                        <p:attrNameLst>
                                          <p:attrName>style.color</p:attrName>
                                        </p:attrNameLst>
                                      </p:cBhvr>
                                      <p:to>
                                        <a:srgbClr val="FF0000"/>
                                      </p:to>
                                    </p:animClr>
                                  </p:childTnLst>
                                </p:cTn>
                              </p:par>
                            </p:childTnLst>
                          </p:cTn>
                        </p:par>
                        <p:par>
                          <p:cTn id="31" fill="hold">
                            <p:stCondLst>
                              <p:cond delay="2250"/>
                            </p:stCondLst>
                            <p:childTnLst>
                              <p:par>
                                <p:cTn id="32" presetID="7" presetClass="emph" presetSubtype="2" fill="hold" nodeType="afterEffect">
                                  <p:stCondLst>
                                    <p:cond delay="0"/>
                                  </p:stCondLst>
                                  <p:childTnLst>
                                    <p:animClr clrSpc="rgb" dir="cw">
                                      <p:cBhvr>
                                        <p:cTn id="33" dur="250" fill="hold"/>
                                        <p:tgtEl>
                                          <p:spTgt spid="92"/>
                                        </p:tgtEl>
                                        <p:attrNameLst>
                                          <p:attrName>stroke.color</p:attrName>
                                        </p:attrNameLst>
                                      </p:cBhvr>
                                      <p:to>
                                        <a:srgbClr val="FF0000"/>
                                      </p:to>
                                    </p:animClr>
                                    <p:set>
                                      <p:cBhvr>
                                        <p:cTn id="34" dur="250" fill="hold"/>
                                        <p:tgtEl>
                                          <p:spTgt spid="92"/>
                                        </p:tgtEl>
                                        <p:attrNameLst>
                                          <p:attrName>stroke.on</p:attrName>
                                        </p:attrNameLst>
                                      </p:cBhvr>
                                      <p:to>
                                        <p:strVal val="true"/>
                                      </p:to>
                                    </p:set>
                                  </p:childTnLst>
                                </p:cTn>
                              </p:par>
                            </p:childTnLst>
                          </p:cTn>
                        </p:par>
                        <p:par>
                          <p:cTn id="35" fill="hold">
                            <p:stCondLst>
                              <p:cond delay="2500"/>
                            </p:stCondLst>
                            <p:childTnLst>
                              <p:par>
                                <p:cTn id="36" presetID="3" presetClass="emph" presetSubtype="2" fill="hold" grpId="0" nodeType="afterEffect">
                                  <p:stCondLst>
                                    <p:cond delay="0"/>
                                  </p:stCondLst>
                                  <p:childTnLst>
                                    <p:animClr clrSpc="rgb" dir="cw">
                                      <p:cBhvr override="childStyle">
                                        <p:cTn id="37" dur="250" fill="hold"/>
                                        <p:tgtEl>
                                          <p:spTgt spid="90"/>
                                        </p:tgtEl>
                                        <p:attrNameLst>
                                          <p:attrName>style.color</p:attrName>
                                        </p:attrNameLst>
                                      </p:cBhvr>
                                      <p:to>
                                        <a:srgbClr val="FF0000"/>
                                      </p:to>
                                    </p:animClr>
                                  </p:childTnLst>
                                </p:cTn>
                              </p:par>
                            </p:childTnLst>
                          </p:cTn>
                        </p:par>
                        <p:par>
                          <p:cTn id="38" fill="hold">
                            <p:stCondLst>
                              <p:cond delay="2750"/>
                            </p:stCondLst>
                            <p:childTnLst>
                              <p:par>
                                <p:cTn id="39" presetID="7" presetClass="emph" presetSubtype="2" fill="hold" nodeType="afterEffect">
                                  <p:stCondLst>
                                    <p:cond delay="0"/>
                                  </p:stCondLst>
                                  <p:childTnLst>
                                    <p:animClr clrSpc="rgb" dir="cw">
                                      <p:cBhvr>
                                        <p:cTn id="40" dur="250" fill="hold"/>
                                        <p:tgtEl>
                                          <p:spTgt spid="110"/>
                                        </p:tgtEl>
                                        <p:attrNameLst>
                                          <p:attrName>stroke.color</p:attrName>
                                        </p:attrNameLst>
                                      </p:cBhvr>
                                      <p:to>
                                        <a:srgbClr val="FF0000"/>
                                      </p:to>
                                    </p:animClr>
                                    <p:set>
                                      <p:cBhvr>
                                        <p:cTn id="41" dur="250" fill="hold"/>
                                        <p:tgtEl>
                                          <p:spTgt spid="1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5">
                                            <p:txEl>
                                              <p:pRg st="1" end="1"/>
                                            </p:txEl>
                                          </p:spTgt>
                                        </p:tgtEl>
                                        <p:attrNameLst>
                                          <p:attrName>style.visibility</p:attrName>
                                        </p:attrNameLst>
                                      </p:cBhvr>
                                      <p:to>
                                        <p:strVal val="visible"/>
                                      </p:to>
                                    </p:set>
                                    <p:animEffect transition="in" filter="fade">
                                      <p:cBhvr>
                                        <p:cTn id="46" dur="500"/>
                                        <p:tgtEl>
                                          <p:spTgt spid="65">
                                            <p:txEl>
                                              <p:pRg st="1" end="1"/>
                                            </p:txEl>
                                          </p:spTgt>
                                        </p:tgtEl>
                                      </p:cBhvr>
                                    </p:animEffect>
                                  </p:childTnLst>
                                </p:cTn>
                              </p:par>
                            </p:childTnLst>
                          </p:cTn>
                        </p:par>
                        <p:par>
                          <p:cTn id="47" fill="hold">
                            <p:stCondLst>
                              <p:cond delay="500"/>
                            </p:stCondLst>
                            <p:childTnLst>
                              <p:par>
                                <p:cTn id="48" presetID="34" presetClass="emph" presetSubtype="0" fill="hold" grpId="0" nodeType="afterEffect">
                                  <p:stCondLst>
                                    <p:cond delay="0"/>
                                  </p:stCondLst>
                                  <p:iterate type="lt">
                                    <p:tmPct val="10000"/>
                                  </p:iterate>
                                  <p:childTnLst>
                                    <p:animMotion origin="layout" path="M 0.0 0.0 L 0.0 -0.07213" pathEditMode="relative" ptsTypes="">
                                      <p:cBhvr>
                                        <p:cTn id="49" dur="250" accel="50000" decel="50000" autoRev="1" fill="hold">
                                          <p:stCondLst>
                                            <p:cond delay="0"/>
                                          </p:stCondLst>
                                        </p:cTn>
                                        <p:tgtEl>
                                          <p:spTgt spid="165"/>
                                        </p:tgtEl>
                                        <p:attrNameLst>
                                          <p:attrName>ppt_x</p:attrName>
                                          <p:attrName>ppt_y</p:attrName>
                                        </p:attrNameLst>
                                      </p:cBhvr>
                                    </p:animMotion>
                                    <p:animRot by="1500000">
                                      <p:cBhvr>
                                        <p:cTn id="50" dur="125" fill="hold">
                                          <p:stCondLst>
                                            <p:cond delay="0"/>
                                          </p:stCondLst>
                                        </p:cTn>
                                        <p:tgtEl>
                                          <p:spTgt spid="165"/>
                                        </p:tgtEl>
                                        <p:attrNameLst>
                                          <p:attrName>r</p:attrName>
                                        </p:attrNameLst>
                                      </p:cBhvr>
                                    </p:animRot>
                                    <p:animRot by="-1500000">
                                      <p:cBhvr>
                                        <p:cTn id="51" dur="125" fill="hold">
                                          <p:stCondLst>
                                            <p:cond delay="125"/>
                                          </p:stCondLst>
                                        </p:cTn>
                                        <p:tgtEl>
                                          <p:spTgt spid="165"/>
                                        </p:tgtEl>
                                        <p:attrNameLst>
                                          <p:attrName>r</p:attrName>
                                        </p:attrNameLst>
                                      </p:cBhvr>
                                    </p:animRot>
                                    <p:animRot by="-1500000">
                                      <p:cBhvr>
                                        <p:cTn id="52" dur="125" fill="hold">
                                          <p:stCondLst>
                                            <p:cond delay="250"/>
                                          </p:stCondLst>
                                        </p:cTn>
                                        <p:tgtEl>
                                          <p:spTgt spid="165"/>
                                        </p:tgtEl>
                                        <p:attrNameLst>
                                          <p:attrName>r</p:attrName>
                                        </p:attrNameLst>
                                      </p:cBhvr>
                                    </p:animRot>
                                    <p:animRot by="1500000">
                                      <p:cBhvr>
                                        <p:cTn id="53" dur="125" fill="hold">
                                          <p:stCondLst>
                                            <p:cond delay="375"/>
                                          </p:stCondLst>
                                        </p:cTn>
                                        <p:tgtEl>
                                          <p:spTgt spid="1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165"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04688" y="4013657"/>
            <a:ext cx="3809685" cy="2383339"/>
          </a:xfrm>
          <a:prstGeom prst="rect">
            <a:avLst/>
          </a:prstGeom>
        </p:spPr>
      </p:pic>
      <p:grpSp>
        <p:nvGrpSpPr>
          <p:cNvPr id="145" name="组合 144"/>
          <p:cNvGrpSpPr/>
          <p:nvPr/>
        </p:nvGrpSpPr>
        <p:grpSpPr>
          <a:xfrm>
            <a:off x="3967713" y="2114208"/>
            <a:ext cx="731520" cy="182880"/>
            <a:chOff x="3245411" y="6457486"/>
            <a:chExt cx="731520" cy="182880"/>
          </a:xfrm>
        </p:grpSpPr>
        <p:sp>
          <p:nvSpPr>
            <p:cNvPr id="141" name="Rectangle 10"/>
            <p:cNvSpPr>
              <a:spLocks noChangeArrowheads="1"/>
            </p:cNvSpPr>
            <p:nvPr/>
          </p:nvSpPr>
          <p:spPr bwMode="auto">
            <a:xfrm>
              <a:off x="3245411" y="6457486"/>
              <a:ext cx="182880" cy="182880"/>
            </a:xfrm>
            <a:prstGeom prst="rect">
              <a:avLst/>
            </a:prstGeom>
            <a:solidFill>
              <a:schemeClr val="bg1"/>
            </a:solidFill>
            <a:ln w="9525" cap="flat" cmpd="sng">
              <a:no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42" name="Rectangle 10"/>
            <p:cNvSpPr>
              <a:spLocks noChangeArrowheads="1"/>
            </p:cNvSpPr>
            <p:nvPr/>
          </p:nvSpPr>
          <p:spPr bwMode="auto">
            <a:xfrm>
              <a:off x="3611171" y="6457486"/>
              <a:ext cx="182880" cy="182880"/>
            </a:xfrm>
            <a:prstGeom prst="rect">
              <a:avLst/>
            </a:prstGeom>
            <a:solidFill>
              <a:schemeClr val="bg1"/>
            </a:solidFill>
            <a:ln w="9525" cap="flat" cmpd="sng">
              <a:no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43" name="Rectangle 10"/>
            <p:cNvSpPr>
              <a:spLocks noChangeArrowheads="1"/>
            </p:cNvSpPr>
            <p:nvPr/>
          </p:nvSpPr>
          <p:spPr bwMode="auto">
            <a:xfrm>
              <a:off x="3428291" y="6457486"/>
              <a:ext cx="182880" cy="182880"/>
            </a:xfrm>
            <a:prstGeom prst="rect">
              <a:avLst/>
            </a:prstGeom>
            <a:solidFill>
              <a:schemeClr val="bg1"/>
            </a:solidFill>
            <a:ln w="9525" cap="flat" cmpd="sng">
              <a:no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144" name="Rectangle 10"/>
            <p:cNvSpPr>
              <a:spLocks noChangeArrowheads="1"/>
            </p:cNvSpPr>
            <p:nvPr/>
          </p:nvSpPr>
          <p:spPr bwMode="auto">
            <a:xfrm>
              <a:off x="3794051" y="6457486"/>
              <a:ext cx="182880" cy="182880"/>
            </a:xfrm>
            <a:prstGeom prst="rect">
              <a:avLst/>
            </a:prstGeom>
            <a:solidFill>
              <a:schemeClr val="bg1"/>
            </a:solidFill>
            <a:ln w="9525" cap="flat" cmpd="sng">
              <a:no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grpSp>
      <p:sp>
        <p:nvSpPr>
          <p:cNvPr id="133" name="Rectangle 16"/>
          <p:cNvSpPr>
            <a:spLocks noChangeArrowheads="1"/>
          </p:cNvSpPr>
          <p:nvPr/>
        </p:nvSpPr>
        <p:spPr bwMode="auto">
          <a:xfrm>
            <a:off x="3792206" y="192952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111" name="Rectangle 16"/>
          <p:cNvSpPr>
            <a:spLocks noChangeArrowheads="1"/>
          </p:cNvSpPr>
          <p:nvPr/>
        </p:nvSpPr>
        <p:spPr bwMode="auto">
          <a:xfrm>
            <a:off x="4158761" y="1923535"/>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75" name="Rectangle 16"/>
          <p:cNvSpPr>
            <a:spLocks noChangeArrowheads="1"/>
          </p:cNvSpPr>
          <p:nvPr/>
        </p:nvSpPr>
        <p:spPr bwMode="auto">
          <a:xfrm>
            <a:off x="3788643" y="2116099"/>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4519989" y="193405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77" name="Rectangle 16"/>
          <p:cNvSpPr>
            <a:spLocks noChangeArrowheads="1"/>
          </p:cNvSpPr>
          <p:nvPr/>
        </p:nvSpPr>
        <p:spPr bwMode="auto">
          <a:xfrm>
            <a:off x="3969531" y="193216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FF0000"/>
                </a:solidFill>
              </a:rPr>
              <a:t>LSM-tree</a:t>
            </a:r>
            <a:r>
              <a:rPr lang="en-US" altLang="zh-CN" sz="3200" dirty="0" smtClean="0"/>
              <a:t> </a:t>
            </a:r>
            <a:r>
              <a:rPr lang="en-US" altLang="zh-CN" sz="3200" dirty="0" smtClean="0">
                <a:solidFill>
                  <a:schemeClr val="accent1"/>
                </a:solidFill>
              </a:rPr>
              <a:t>induced </a:t>
            </a:r>
            <a:r>
              <a:rPr lang="en-US" altLang="zh-CN" sz="3200" dirty="0">
                <a:solidFill>
                  <a:schemeClr val="accent1"/>
                </a:solidFill>
              </a:rPr>
              <a:t>B</a:t>
            </a:r>
            <a:r>
              <a:rPr lang="en-US" altLang="zh-CN" sz="3200" dirty="0" smtClean="0">
                <a:solidFill>
                  <a:schemeClr val="accent1"/>
                </a:solidFill>
              </a:rPr>
              <a:t>uffer Cache invalidations</a:t>
            </a:r>
            <a:endParaRPr lang="zh-CN" altLang="en-US" sz="3200" dirty="0">
              <a:solidFill>
                <a:schemeClr val="accent1"/>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17</a:t>
            </a:fld>
            <a:endParaRPr lang="zh-CN" altLang="en-US"/>
          </a:p>
        </p:txBody>
      </p:sp>
      <p:sp>
        <p:nvSpPr>
          <p:cNvPr id="72" name="内容占位符 2"/>
          <p:cNvSpPr>
            <a:spLocks noGrp="1"/>
          </p:cNvSpPr>
          <p:nvPr>
            <p:ph idx="1"/>
          </p:nvPr>
        </p:nvSpPr>
        <p:spPr>
          <a:xfrm>
            <a:off x="228600" y="4191000"/>
            <a:ext cx="4724400" cy="2365808"/>
          </a:xfrm>
        </p:spPr>
        <p:txBody>
          <a:bodyPr>
            <a:normAutofit fontScale="70000" lnSpcReduction="20000"/>
          </a:bodyPr>
          <a:lstStyle/>
          <a:p>
            <a:pPr>
              <a:lnSpc>
                <a:spcPct val="120000"/>
              </a:lnSpc>
              <a:spcBef>
                <a:spcPts val="600"/>
              </a:spcBef>
            </a:pPr>
            <a:r>
              <a:rPr lang="en-US" altLang="zh-CN" dirty="0" smtClean="0"/>
              <a:t>Read buffer (buffer cache) and LSM-tree write buffer (C</a:t>
            </a:r>
            <a:r>
              <a:rPr lang="en-US" altLang="zh-CN" sz="1900" dirty="0" smtClean="0"/>
              <a:t>0</a:t>
            </a:r>
            <a:r>
              <a:rPr lang="en-US" altLang="zh-CN" dirty="0" smtClean="0"/>
              <a:t>) are separate</a:t>
            </a:r>
          </a:p>
          <a:p>
            <a:pPr>
              <a:lnSpc>
                <a:spcPct val="120000"/>
              </a:lnSpc>
              <a:spcBef>
                <a:spcPts val="600"/>
              </a:spcBef>
            </a:pPr>
            <a:r>
              <a:rPr lang="en-US" altLang="zh-CN" dirty="0" smtClean="0"/>
              <a:t>Frequent compactions for sorting</a:t>
            </a:r>
            <a:endParaRPr lang="en-US" altLang="zh-CN" dirty="0"/>
          </a:p>
          <a:p>
            <a:pPr lvl="1">
              <a:lnSpc>
                <a:spcPct val="120000"/>
              </a:lnSpc>
              <a:spcBef>
                <a:spcPts val="600"/>
              </a:spcBef>
            </a:pPr>
            <a:r>
              <a:rPr lang="en-US" altLang="zh-CN" dirty="0" smtClean="0"/>
              <a:t>Referencing addresses changed</a:t>
            </a:r>
          </a:p>
          <a:p>
            <a:pPr lvl="1">
              <a:lnSpc>
                <a:spcPct val="120000"/>
              </a:lnSpc>
              <a:spcBef>
                <a:spcPts val="600"/>
              </a:spcBef>
            </a:pPr>
            <a:r>
              <a:rPr lang="en-US" altLang="zh-CN" dirty="0" smtClean="0"/>
              <a:t>Cache invalidations =&gt; misses</a:t>
            </a:r>
            <a:endParaRPr lang="zh-CN" altLang="en-US" dirty="0"/>
          </a:p>
        </p:txBody>
      </p:sp>
      <p:sp>
        <p:nvSpPr>
          <p:cNvPr id="6" name="TextBox 5"/>
          <p:cNvSpPr txBox="1"/>
          <p:nvPr/>
        </p:nvSpPr>
        <p:spPr>
          <a:xfrm>
            <a:off x="3782841" y="1538101"/>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10"/>
          <p:cNvSpPr>
            <a:spLocks noChangeArrowheads="1"/>
          </p:cNvSpPr>
          <p:nvPr/>
        </p:nvSpPr>
        <p:spPr bwMode="auto">
          <a:xfrm>
            <a:off x="5586251" y="3013731"/>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2" name="Rectangle 10"/>
          <p:cNvSpPr>
            <a:spLocks noChangeArrowheads="1"/>
          </p:cNvSpPr>
          <p:nvPr/>
        </p:nvSpPr>
        <p:spPr bwMode="auto">
          <a:xfrm>
            <a:off x="5763688" y="301373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27" name="Rectangle 10"/>
          <p:cNvSpPr>
            <a:spLocks noChangeArrowheads="1"/>
          </p:cNvSpPr>
          <p:nvPr/>
        </p:nvSpPr>
        <p:spPr bwMode="auto">
          <a:xfrm>
            <a:off x="725836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7624124" y="3180317"/>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744124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cxnSp>
        <p:nvCxnSpPr>
          <p:cNvPr id="13" name="直接箭头连接符 12"/>
          <p:cNvCxnSpPr>
            <a:stCxn id="111" idx="3"/>
            <a:endCxn id="114" idx="0"/>
          </p:cNvCxnSpPr>
          <p:nvPr/>
        </p:nvCxnSpPr>
        <p:spPr>
          <a:xfrm>
            <a:off x="4341641" y="2014558"/>
            <a:ext cx="2302130" cy="1355478"/>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33" idx="3"/>
            <a:endCxn id="112" idx="0"/>
          </p:cNvCxnSpPr>
          <p:nvPr/>
        </p:nvCxnSpPr>
        <p:spPr>
          <a:xfrm>
            <a:off x="3975086" y="2020546"/>
            <a:ext cx="2485805" cy="134949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Rectangle 10"/>
          <p:cNvSpPr>
            <a:spLocks noChangeArrowheads="1"/>
          </p:cNvSpPr>
          <p:nvPr/>
        </p:nvSpPr>
        <p:spPr bwMode="auto">
          <a:xfrm>
            <a:off x="6369451"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82" name="Rectangle 10"/>
          <p:cNvSpPr>
            <a:spLocks noChangeArrowheads="1"/>
          </p:cNvSpPr>
          <p:nvPr/>
        </p:nvSpPr>
        <p:spPr bwMode="auto">
          <a:xfrm>
            <a:off x="6735211"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3" name="Rectangle 10"/>
          <p:cNvSpPr>
            <a:spLocks noChangeArrowheads="1"/>
          </p:cNvSpPr>
          <p:nvPr/>
        </p:nvSpPr>
        <p:spPr bwMode="auto">
          <a:xfrm>
            <a:off x="7279181"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84" name="Rectangle 10"/>
          <p:cNvSpPr>
            <a:spLocks noChangeArrowheads="1"/>
          </p:cNvSpPr>
          <p:nvPr/>
        </p:nvSpPr>
        <p:spPr bwMode="auto">
          <a:xfrm>
            <a:off x="6552331"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6918091"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7096306" y="276197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54" name="Rectangle 9"/>
          <p:cNvSpPr>
            <a:spLocks noChangeArrowheads="1"/>
          </p:cNvSpPr>
          <p:nvPr/>
        </p:nvSpPr>
        <p:spPr bwMode="auto">
          <a:xfrm>
            <a:off x="1758619" y="3104169"/>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129822" y="2738409"/>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98522" y="2372649"/>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359375" y="2133230"/>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984916" y="2164080"/>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0" name="箭头 379"/>
          <p:cNvSpPr>
            <a:spLocks noChangeShapeType="1"/>
          </p:cNvSpPr>
          <p:nvPr/>
        </p:nvSpPr>
        <p:spPr bwMode="auto">
          <a:xfrm flipH="1">
            <a:off x="1775496" y="2788103"/>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61" name="箭头 379"/>
          <p:cNvSpPr>
            <a:spLocks noChangeShapeType="1"/>
          </p:cNvSpPr>
          <p:nvPr/>
        </p:nvSpPr>
        <p:spPr bwMode="auto">
          <a:xfrm flipH="1">
            <a:off x="2159240" y="2459447"/>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276439" y="1795580"/>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89963" y="2052407"/>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53761" y="2706461"/>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66" name="TextBox 65"/>
          <p:cNvSpPr txBox="1"/>
          <p:nvPr/>
        </p:nvSpPr>
        <p:spPr>
          <a:xfrm>
            <a:off x="2643207" y="2333507"/>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76560" y="2694100"/>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224752" y="3065027"/>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359375" y="1904464"/>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986121" y="1923535"/>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3788469" y="1930628"/>
            <a:ext cx="914400" cy="364089"/>
            <a:chOff x="3788469" y="1930628"/>
            <a:chExt cx="914400" cy="364089"/>
          </a:xfrm>
        </p:grpSpPr>
        <p:sp>
          <p:nvSpPr>
            <p:cNvPr id="87" name="Rectangle 10"/>
            <p:cNvSpPr>
              <a:spLocks noChangeArrowheads="1"/>
            </p:cNvSpPr>
            <p:nvPr/>
          </p:nvSpPr>
          <p:spPr bwMode="auto">
            <a:xfrm>
              <a:off x="3788469" y="1930628"/>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98" name="直接连接符 97"/>
            <p:cNvCxnSpPr>
              <a:stCxn id="87" idx="1"/>
              <a:endCxn id="87" idx="3"/>
            </p:cNvCxnSpPr>
            <p:nvPr/>
          </p:nvCxnSpPr>
          <p:spPr>
            <a:xfrm>
              <a:off x="3788469" y="2112673"/>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415422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97134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33710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51998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ectangle 10"/>
          <p:cNvSpPr>
            <a:spLocks noChangeArrowheads="1"/>
          </p:cNvSpPr>
          <p:nvPr/>
        </p:nvSpPr>
        <p:spPr bwMode="auto">
          <a:xfrm>
            <a:off x="6369451" y="337003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6735211" y="336969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6552331" y="337003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 name="TextBox 14"/>
          <p:cNvSpPr txBox="1"/>
          <p:nvPr/>
        </p:nvSpPr>
        <p:spPr>
          <a:xfrm>
            <a:off x="2301848" y="2670943"/>
            <a:ext cx="250068" cy="246221"/>
          </a:xfrm>
          <a:prstGeom prst="rect">
            <a:avLst/>
          </a:prstGeom>
          <a:noFill/>
        </p:spPr>
        <p:txBody>
          <a:bodyPr wrap="none" lIns="0" tIns="0" rIns="0" bIns="0" rtlCol="0">
            <a:spAutoFit/>
          </a:bodyPr>
          <a:lstStyle/>
          <a:p>
            <a:r>
              <a:rPr lang="en-US" altLang="zh-CN" sz="1600" b="1" dirty="0" smtClean="0">
                <a:solidFill>
                  <a:schemeClr val="bg1"/>
                </a:solidFill>
              </a:rPr>
              <a:t>a e</a:t>
            </a:r>
            <a:endParaRPr lang="zh-CN" altLang="en-US" sz="1600" b="1" dirty="0">
              <a:solidFill>
                <a:schemeClr val="bg1"/>
              </a:solidFill>
            </a:endParaRPr>
          </a:p>
        </p:txBody>
      </p:sp>
      <p:sp>
        <p:nvSpPr>
          <p:cNvPr id="115" name="TextBox 114"/>
          <p:cNvSpPr txBox="1"/>
          <p:nvPr/>
        </p:nvSpPr>
        <p:spPr>
          <a:xfrm>
            <a:off x="1947233" y="3053099"/>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39" name="矩形 38"/>
          <p:cNvSpPr/>
          <p:nvPr/>
        </p:nvSpPr>
        <p:spPr>
          <a:xfrm>
            <a:off x="2448116" y="2282904"/>
            <a:ext cx="96180" cy="276999"/>
          </a:xfrm>
          <a:prstGeom prst="rect">
            <a:avLst/>
          </a:prstGeom>
        </p:spPr>
        <p:txBody>
          <a:bodyPr wrap="none" lIns="0" tIns="0" rIns="0" bIns="0">
            <a:spAutoFit/>
          </a:bodyPr>
          <a:lstStyle/>
          <a:p>
            <a:pPr lvl="0" algn="ctr"/>
            <a:r>
              <a:rPr lang="en-US" altLang="zh-CN" b="1" dirty="0" smtClean="0"/>
              <a:t>c</a:t>
            </a:r>
            <a:endParaRPr lang="zh-CN" altLang="en-US" b="1" dirty="0"/>
          </a:p>
        </p:txBody>
      </p:sp>
      <p:sp>
        <p:nvSpPr>
          <p:cNvPr id="118" name="TextBox 117"/>
          <p:cNvSpPr txBox="1"/>
          <p:nvPr/>
        </p:nvSpPr>
        <p:spPr>
          <a:xfrm>
            <a:off x="2297246" y="2675981"/>
            <a:ext cx="383118" cy="246221"/>
          </a:xfrm>
          <a:prstGeom prst="rect">
            <a:avLst/>
          </a:prstGeom>
          <a:noFill/>
        </p:spPr>
        <p:txBody>
          <a:bodyPr wrap="non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119" name="TextBox 118"/>
          <p:cNvSpPr txBox="1"/>
          <p:nvPr/>
        </p:nvSpPr>
        <p:spPr>
          <a:xfrm>
            <a:off x="2137970" y="3049917"/>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120" name="乘号 119"/>
          <p:cNvSpPr/>
          <p:nvPr/>
        </p:nvSpPr>
        <p:spPr>
          <a:xfrm>
            <a:off x="4026621" y="1812054"/>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乘号 138"/>
          <p:cNvSpPr/>
          <p:nvPr/>
        </p:nvSpPr>
        <p:spPr>
          <a:xfrm>
            <a:off x="4463896" y="1817586"/>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6411637" y="4441868"/>
            <a:ext cx="754593" cy="72042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7166230" y="4297848"/>
            <a:ext cx="1596587" cy="7204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stCxn id="76" idx="3"/>
            <a:endCxn id="30" idx="0"/>
          </p:cNvCxnSpPr>
          <p:nvPr/>
        </p:nvCxnSpPr>
        <p:spPr>
          <a:xfrm>
            <a:off x="4702869" y="2025077"/>
            <a:ext cx="2829820" cy="115524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5" idx="3"/>
            <a:endCxn id="27" idx="0"/>
          </p:cNvCxnSpPr>
          <p:nvPr/>
        </p:nvCxnSpPr>
        <p:spPr>
          <a:xfrm>
            <a:off x="3971523" y="2207122"/>
            <a:ext cx="3378286" cy="97319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7" idx="3"/>
            <a:endCxn id="31" idx="0"/>
          </p:cNvCxnSpPr>
          <p:nvPr/>
        </p:nvCxnSpPr>
        <p:spPr>
          <a:xfrm>
            <a:off x="4152411" y="2023186"/>
            <a:ext cx="1525280" cy="99054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3" idx="1"/>
            <a:endCxn id="81" idx="0"/>
          </p:cNvCxnSpPr>
          <p:nvPr/>
        </p:nvCxnSpPr>
        <p:spPr>
          <a:xfrm>
            <a:off x="4150593" y="2205648"/>
            <a:ext cx="2310298" cy="55632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43" idx="3"/>
            <a:endCxn id="84" idx="0"/>
          </p:cNvCxnSpPr>
          <p:nvPr/>
        </p:nvCxnSpPr>
        <p:spPr>
          <a:xfrm>
            <a:off x="4333473" y="2205648"/>
            <a:ext cx="2310298" cy="55632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2" idx="3"/>
            <a:endCxn id="82" idx="0"/>
          </p:cNvCxnSpPr>
          <p:nvPr/>
        </p:nvCxnSpPr>
        <p:spPr>
          <a:xfrm>
            <a:off x="4516353" y="2205648"/>
            <a:ext cx="2310298" cy="55632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44" idx="3"/>
            <a:endCxn id="85" idx="0"/>
          </p:cNvCxnSpPr>
          <p:nvPr/>
        </p:nvCxnSpPr>
        <p:spPr>
          <a:xfrm>
            <a:off x="4699233" y="2205648"/>
            <a:ext cx="2310298" cy="55632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乘号 49"/>
          <p:cNvSpPr/>
          <p:nvPr/>
        </p:nvSpPr>
        <p:spPr>
          <a:xfrm>
            <a:off x="3851114" y="1809992"/>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乘号 51"/>
          <p:cNvSpPr/>
          <p:nvPr/>
        </p:nvSpPr>
        <p:spPr>
          <a:xfrm>
            <a:off x="4190264" y="1807755"/>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乘号 50"/>
          <p:cNvSpPr/>
          <p:nvPr/>
        </p:nvSpPr>
        <p:spPr>
          <a:xfrm>
            <a:off x="3830986" y="2006938"/>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27949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18"/>
                                        </p:tgtEl>
                                        <p:attrNameLst>
                                          <p:attrName>style.visibility</p:attrName>
                                        </p:attrNameLst>
                                      </p:cBhvr>
                                      <p:to>
                                        <p:strVal val="visible"/>
                                      </p:to>
                                    </p:set>
                                  </p:childTnLst>
                                </p:cTn>
                              </p:par>
                            </p:childTnLst>
                          </p:cTn>
                        </p:par>
                        <p:par>
                          <p:cTn id="32" fill="hold">
                            <p:stCondLst>
                              <p:cond delay="0"/>
                            </p:stCondLst>
                            <p:childTnLst>
                              <p:par>
                                <p:cTn id="33" presetID="42" presetClass="path" presetSubtype="0" accel="50000" decel="50000" fill="hold" grpId="2" nodeType="afterEffect">
                                  <p:stCondLst>
                                    <p:cond delay="0"/>
                                  </p:stCondLst>
                                  <p:childTnLst>
                                    <p:animMotion origin="layout" path="M 0.01093 0.00278 L 0.35729 0.0993 " pathEditMode="relative" rAng="0" ptsTypes="AA">
                                      <p:cBhvr>
                                        <p:cTn id="34" dur="500" fill="hold"/>
                                        <p:tgtEl>
                                          <p:spTgt spid="39"/>
                                        </p:tgtEl>
                                        <p:attrNameLst>
                                          <p:attrName>ppt_x</p:attrName>
                                          <p:attrName>ppt_y</p:attrName>
                                        </p:attrNameLst>
                                      </p:cBhvr>
                                      <p:rCtr x="17309" y="4815"/>
                                    </p:animMotion>
                                  </p:childTnLst>
                                </p:cTn>
                              </p:par>
                            </p:childTnLst>
                          </p:cTn>
                        </p:par>
                        <p:par>
                          <p:cTn id="35" fill="hold">
                            <p:stCondLst>
                              <p:cond delay="500"/>
                            </p:stCondLst>
                            <p:childTnLst>
                              <p:par>
                                <p:cTn id="36" presetID="1" presetClass="exit" presetSubtype="0" fill="hold" grpId="1" nodeType="afterEffect">
                                  <p:stCondLst>
                                    <p:cond delay="0"/>
                                  </p:stCondLst>
                                  <p:childTnLst>
                                    <p:set>
                                      <p:cBhvr>
                                        <p:cTn id="37" dur="1" fill="hold">
                                          <p:stCondLst>
                                            <p:cond delay="0"/>
                                          </p:stCondLst>
                                        </p:cTn>
                                        <p:tgtEl>
                                          <p:spTgt spid="39"/>
                                        </p:tgtEl>
                                        <p:attrNameLst>
                                          <p:attrName>style.visibility</p:attrName>
                                        </p:attrNameLst>
                                      </p:cBhvr>
                                      <p:to>
                                        <p:strVal val="hidden"/>
                                      </p:to>
                                    </p:set>
                                  </p:childTnLst>
                                </p:cTn>
                              </p:par>
                            </p:childTnLst>
                          </p:cTn>
                        </p:par>
                        <p:par>
                          <p:cTn id="38" fill="hold">
                            <p:stCondLst>
                              <p:cond delay="500"/>
                            </p:stCondLst>
                            <p:childTnLst>
                              <p:par>
                                <p:cTn id="39" presetID="10" presetClass="exit" presetSubtype="0" fill="hold" grpId="0" nodeType="afterEffect">
                                  <p:stCondLst>
                                    <p:cond delay="0"/>
                                  </p:stCondLst>
                                  <p:childTnLst>
                                    <p:animEffect transition="out" filter="fade">
                                      <p:cBhvr>
                                        <p:cTn id="40" dur="500"/>
                                        <p:tgtEl>
                                          <p:spTgt spid="31"/>
                                        </p:tgtEl>
                                      </p:cBhvr>
                                    </p:animEffect>
                                    <p:set>
                                      <p:cBhvr>
                                        <p:cTn id="41" dur="1" fill="hold">
                                          <p:stCondLst>
                                            <p:cond delay="499"/>
                                          </p:stCondLst>
                                        </p:cTn>
                                        <p:tgtEl>
                                          <p:spTgt spid="31"/>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2"/>
                                        </p:tgtEl>
                                      </p:cBhvr>
                                    </p:animEffect>
                                    <p:set>
                                      <p:cBhvr>
                                        <p:cTn id="44" dur="1" fill="hold">
                                          <p:stCondLst>
                                            <p:cond delay="499"/>
                                          </p:stCondLst>
                                        </p:cTn>
                                        <p:tgtEl>
                                          <p:spTgt spid="32"/>
                                        </p:tgtEl>
                                        <p:attrNameLst>
                                          <p:attrName>style.visibility</p:attrName>
                                        </p:attrNameLst>
                                      </p:cBhvr>
                                      <p:to>
                                        <p:strVal val="hidden"/>
                                      </p:to>
                                    </p:set>
                                  </p:childTnLst>
                                </p:cTn>
                              </p:par>
                            </p:childTnLst>
                          </p:cTn>
                        </p:par>
                        <p:par>
                          <p:cTn id="45" fill="hold">
                            <p:stCondLst>
                              <p:cond delay="1000"/>
                            </p:stCondLst>
                            <p:childTnLst>
                              <p:par>
                                <p:cTn id="46" presetID="1" presetClass="entr" presetSubtype="0" fill="hold" grpId="0" nodeType="afterEffect">
                                  <p:stCondLst>
                                    <p:cond delay="0"/>
                                  </p:stCondLst>
                                  <p:childTnLst>
                                    <p:set>
                                      <p:cBhvr>
                                        <p:cTn id="47" dur="1" fill="hold">
                                          <p:stCondLst>
                                            <p:cond delay="0"/>
                                          </p:stCondLst>
                                        </p:cTn>
                                        <p:tgtEl>
                                          <p:spTgt spid="1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77"/>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9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20"/>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133"/>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11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childTnLst>
                          </p:cTn>
                        </p:par>
                        <p:par>
                          <p:cTn id="72" fill="hold">
                            <p:stCondLst>
                              <p:cond delay="0"/>
                            </p:stCondLst>
                            <p:childTnLst>
                              <p:par>
                                <p:cTn id="73" presetID="1" presetClass="emph" presetSubtype="2" fill="hold" nodeType="afterEffect">
                                  <p:stCondLst>
                                    <p:cond delay="0"/>
                                  </p:stCondLst>
                                  <p:childTnLst>
                                    <p:animClr clrSpc="rgb" dir="cw">
                                      <p:cBhvr>
                                        <p:cTn id="74" dur="500" fill="hold"/>
                                        <p:tgtEl>
                                          <p:spTgt spid="114"/>
                                        </p:tgtEl>
                                        <p:attrNameLst>
                                          <p:attrName>fillcolor</p:attrName>
                                        </p:attrNameLst>
                                      </p:cBhvr>
                                      <p:to>
                                        <a:srgbClr val="FFFFFF"/>
                                      </p:to>
                                    </p:animClr>
                                    <p:set>
                                      <p:cBhvr>
                                        <p:cTn id="75" dur="500" fill="hold"/>
                                        <p:tgtEl>
                                          <p:spTgt spid="114"/>
                                        </p:tgtEl>
                                        <p:attrNameLst>
                                          <p:attrName>fill.type</p:attrName>
                                        </p:attrNameLst>
                                      </p:cBhvr>
                                      <p:to>
                                        <p:strVal val="solid"/>
                                      </p:to>
                                    </p:set>
                                    <p:set>
                                      <p:cBhvr>
                                        <p:cTn id="76" dur="500" fill="hold"/>
                                        <p:tgtEl>
                                          <p:spTgt spid="1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500" fill="hold"/>
                                        <p:tgtEl>
                                          <p:spTgt spid="112"/>
                                        </p:tgtEl>
                                        <p:attrNameLst>
                                          <p:attrName>fillcolor</p:attrName>
                                        </p:attrNameLst>
                                      </p:cBhvr>
                                      <p:to>
                                        <a:srgbClr val="FFFFFF"/>
                                      </p:to>
                                    </p:animClr>
                                    <p:set>
                                      <p:cBhvr>
                                        <p:cTn id="79" dur="500" fill="hold"/>
                                        <p:tgtEl>
                                          <p:spTgt spid="112"/>
                                        </p:tgtEl>
                                        <p:attrNameLst>
                                          <p:attrName>fill.type</p:attrName>
                                        </p:attrNameLst>
                                      </p:cBhvr>
                                      <p:to>
                                        <p:strVal val="solid"/>
                                      </p:to>
                                    </p:set>
                                    <p:set>
                                      <p:cBhvr>
                                        <p:cTn id="80" dur="500" fill="hold"/>
                                        <p:tgtEl>
                                          <p:spTgt spid="112"/>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15"/>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118"/>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112"/>
                                        </p:tgtEl>
                                      </p:cBhvr>
                                    </p:animEffect>
                                    <p:set>
                                      <p:cBhvr>
                                        <p:cTn id="101" dur="1" fill="hold">
                                          <p:stCondLst>
                                            <p:cond delay="499"/>
                                          </p:stCondLst>
                                        </p:cTn>
                                        <p:tgtEl>
                                          <p:spTgt spid="11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13"/>
                                        </p:tgtEl>
                                      </p:cBhvr>
                                    </p:animEffect>
                                    <p:set>
                                      <p:cBhvr>
                                        <p:cTn id="104" dur="1" fill="hold">
                                          <p:stCondLst>
                                            <p:cond delay="499"/>
                                          </p:stCondLst>
                                        </p:cTn>
                                        <p:tgtEl>
                                          <p:spTgt spid="113"/>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14"/>
                                        </p:tgtEl>
                                      </p:cBhvr>
                                    </p:animEffect>
                                    <p:set>
                                      <p:cBhvr>
                                        <p:cTn id="107" dur="1" fill="hold">
                                          <p:stCondLst>
                                            <p:cond delay="499"/>
                                          </p:stCondLst>
                                        </p:cTn>
                                        <p:tgtEl>
                                          <p:spTgt spid="114"/>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27"/>
                                        </p:tgtEl>
                                      </p:cBhvr>
                                    </p:animEffect>
                                    <p:set>
                                      <p:cBhvr>
                                        <p:cTn id="110" dur="1" fill="hold">
                                          <p:stCondLst>
                                            <p:cond delay="499"/>
                                          </p:stCondLst>
                                        </p:cTn>
                                        <p:tgtEl>
                                          <p:spTgt spid="27"/>
                                        </p:tgtEl>
                                        <p:attrNameLst>
                                          <p:attrName>style.visibility</p:attrName>
                                        </p:attrNameLst>
                                      </p:cBhvr>
                                      <p:to>
                                        <p:strVal val="hidden"/>
                                      </p:to>
                                    </p:set>
                                  </p:childTnLst>
                                </p:cTn>
                              </p:par>
                              <p:par>
                                <p:cTn id="111" presetID="10" presetClass="exit" presetSubtype="0" fill="hold" grpId="0"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par>
                                <p:cTn id="114" presetID="10" presetClass="exit" presetSubtype="0" fill="hold" grpId="0" nodeType="withEffect">
                                  <p:stCondLst>
                                    <p:cond delay="0"/>
                                  </p:stCondLst>
                                  <p:childTnLst>
                                    <p:animEffect transition="out" filter="fade">
                                      <p:cBhvr>
                                        <p:cTn id="115" dur="500"/>
                                        <p:tgtEl>
                                          <p:spTgt spid="30"/>
                                        </p:tgtEl>
                                      </p:cBhvr>
                                    </p:animEffect>
                                    <p:set>
                                      <p:cBhvr>
                                        <p:cTn id="116" dur="1" fill="hold">
                                          <p:stCondLst>
                                            <p:cond delay="499"/>
                                          </p:stCondLst>
                                        </p:cTn>
                                        <p:tgtEl>
                                          <p:spTgt spid="30"/>
                                        </p:tgtEl>
                                        <p:attrNameLst>
                                          <p:attrName>style.visibility</p:attrName>
                                        </p:attrNameLst>
                                      </p:cBhvr>
                                      <p:to>
                                        <p:strVal val="hidden"/>
                                      </p:to>
                                    </p:se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81"/>
                                        </p:tgtEl>
                                        <p:attrNameLst>
                                          <p:attrName>style.visibility</p:attrName>
                                        </p:attrNameLst>
                                      </p:cBhvr>
                                      <p:to>
                                        <p:strVal val="visible"/>
                                      </p:to>
                                    </p:set>
                                    <p:animEffect transition="in" filter="fade">
                                      <p:cBhvr>
                                        <p:cTn id="120" dur="500"/>
                                        <p:tgtEl>
                                          <p:spTgt spid="8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animEffect transition="in" filter="fade">
                                      <p:cBhvr>
                                        <p:cTn id="123" dur="500"/>
                                        <p:tgtEl>
                                          <p:spTgt spid="8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fade">
                                      <p:cBhvr>
                                        <p:cTn id="126" dur="500"/>
                                        <p:tgtEl>
                                          <p:spTgt spid="8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animEffect transition="in" filter="fade">
                                      <p:cBhvr>
                                        <p:cTn id="129" dur="500"/>
                                        <p:tgtEl>
                                          <p:spTgt spid="82"/>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500"/>
                                        <p:tgtEl>
                                          <p:spTgt spid="8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5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3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89"/>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88"/>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1"/>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3"/>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33"/>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75"/>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11"/>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6"/>
                                        </p:tgtEl>
                                        <p:attrNameLst>
                                          <p:attrName>style.visibility</p:attrName>
                                        </p:attrNameLst>
                                      </p:cBhvr>
                                      <p:to>
                                        <p:strVal val="hidden"/>
                                      </p:to>
                                    </p:set>
                                  </p:childTnLst>
                                </p:cTn>
                              </p:par>
                            </p:childTnLst>
                          </p:cTn>
                        </p:par>
                        <p:par>
                          <p:cTn id="163" fill="hold">
                            <p:stCondLst>
                              <p:cond delay="0"/>
                            </p:stCondLst>
                            <p:childTnLst>
                              <p:par>
                                <p:cTn id="164" presetID="1" presetClass="exit" presetSubtype="0" fill="hold" grpId="0" nodeType="afterEffect">
                                  <p:stCondLst>
                                    <p:cond delay="0"/>
                                  </p:stCondLst>
                                  <p:childTnLst>
                                    <p:set>
                                      <p:cBhvr>
                                        <p:cTn id="165" dur="1" fill="hold">
                                          <p:stCondLst>
                                            <p:cond delay="0"/>
                                          </p:stCondLst>
                                        </p:cTn>
                                        <p:tgtEl>
                                          <p:spTgt spid="140"/>
                                        </p:tgtEl>
                                        <p:attrNameLst>
                                          <p:attrName>style.visibility</p:attrName>
                                        </p:attrNameLst>
                                      </p:cBhvr>
                                      <p:to>
                                        <p:strVal val="hidden"/>
                                      </p:to>
                                    </p:set>
                                  </p:childTnLst>
                                </p:cTn>
                              </p:par>
                            </p:childTnLst>
                          </p:cTn>
                        </p:par>
                        <p:par>
                          <p:cTn id="166" fill="hold">
                            <p:stCondLst>
                              <p:cond delay="0"/>
                            </p:stCondLst>
                            <p:childTnLst>
                              <p:par>
                                <p:cTn id="167" presetID="1" presetClass="exit" presetSubtype="0" fill="hold" grpId="3" nodeType="afterEffect">
                                  <p:stCondLst>
                                    <p:cond delay="0"/>
                                  </p:stCondLst>
                                  <p:childTnLst>
                                    <p:set>
                                      <p:cBhvr>
                                        <p:cTn id="168" dur="1" fill="hold">
                                          <p:stCondLst>
                                            <p:cond delay="0"/>
                                          </p:stCondLst>
                                        </p:cTn>
                                        <p:tgtEl>
                                          <p:spTgt spid="50"/>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51"/>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52"/>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139"/>
                                        </p:tgtEl>
                                        <p:attrNameLst>
                                          <p:attrName>style.visibility</p:attrName>
                                        </p:attrNameLst>
                                      </p:cBhvr>
                                      <p:to>
                                        <p:strVal val="hidden"/>
                                      </p:to>
                                    </p:set>
                                  </p:childTnLst>
                                </p:cTn>
                              </p:par>
                              <p:par>
                                <p:cTn id="175" presetID="10" presetClass="entr" presetSubtype="0" fill="hold" nodeType="withEffect">
                                  <p:stCondLst>
                                    <p:cond delay="0"/>
                                  </p:stCondLst>
                                  <p:childTnLst>
                                    <p:set>
                                      <p:cBhvr>
                                        <p:cTn id="176" dur="1" fill="hold">
                                          <p:stCondLst>
                                            <p:cond delay="0"/>
                                          </p:stCondLst>
                                        </p:cTn>
                                        <p:tgtEl>
                                          <p:spTgt spid="72">
                                            <p:txEl>
                                              <p:pRg st="1" end="1"/>
                                            </p:txEl>
                                          </p:spTgt>
                                        </p:tgtEl>
                                        <p:attrNameLst>
                                          <p:attrName>style.visibility</p:attrName>
                                        </p:attrNameLst>
                                      </p:cBhvr>
                                      <p:to>
                                        <p:strVal val="visible"/>
                                      </p:to>
                                    </p:set>
                                    <p:animEffect transition="in" filter="fade">
                                      <p:cBhvr>
                                        <p:cTn id="177" dur="500"/>
                                        <p:tgtEl>
                                          <p:spTgt spid="72">
                                            <p:txEl>
                                              <p:pRg st="1" end="1"/>
                                            </p:txEl>
                                          </p:spTgt>
                                        </p:tgtEl>
                                      </p:cBhvr>
                                    </p:animEffect>
                                  </p:childTnLst>
                                </p:cTn>
                              </p:par>
                              <p:par>
                                <p:cTn id="178" presetID="10" presetClass="entr" presetSubtype="0" fill="hold" nodeType="withEffect">
                                  <p:stCondLst>
                                    <p:cond delay="0"/>
                                  </p:stCondLst>
                                  <p:childTnLst>
                                    <p:set>
                                      <p:cBhvr>
                                        <p:cTn id="179" dur="1" fill="hold">
                                          <p:stCondLst>
                                            <p:cond delay="0"/>
                                          </p:stCondLst>
                                        </p:cTn>
                                        <p:tgtEl>
                                          <p:spTgt spid="72">
                                            <p:txEl>
                                              <p:pRg st="2" end="2"/>
                                            </p:txEl>
                                          </p:spTgt>
                                        </p:tgtEl>
                                        <p:attrNameLst>
                                          <p:attrName>style.visibility</p:attrName>
                                        </p:attrNameLst>
                                      </p:cBhvr>
                                      <p:to>
                                        <p:strVal val="visible"/>
                                      </p:to>
                                    </p:set>
                                    <p:animEffect transition="in" filter="fade">
                                      <p:cBhvr>
                                        <p:cTn id="180" dur="500"/>
                                        <p:tgtEl>
                                          <p:spTgt spid="72">
                                            <p:txEl>
                                              <p:pRg st="2" end="2"/>
                                            </p:txEl>
                                          </p:spTgt>
                                        </p:tgtEl>
                                      </p:cBhvr>
                                    </p:animEffect>
                                  </p:childTnLst>
                                </p:cTn>
                              </p:par>
                              <p:par>
                                <p:cTn id="181" presetID="10" presetClass="entr" presetSubtype="0" fill="hold" nodeType="withEffect">
                                  <p:stCondLst>
                                    <p:cond delay="0"/>
                                  </p:stCondLst>
                                  <p:childTnLst>
                                    <p:set>
                                      <p:cBhvr>
                                        <p:cTn id="182" dur="1" fill="hold">
                                          <p:stCondLst>
                                            <p:cond delay="0"/>
                                          </p:stCondLst>
                                        </p:cTn>
                                        <p:tgtEl>
                                          <p:spTgt spid="72">
                                            <p:txEl>
                                              <p:pRg st="3" end="3"/>
                                            </p:txEl>
                                          </p:spTgt>
                                        </p:tgtEl>
                                        <p:attrNameLst>
                                          <p:attrName>style.visibility</p:attrName>
                                        </p:attrNameLst>
                                      </p:cBhvr>
                                      <p:to>
                                        <p:strVal val="visible"/>
                                      </p:to>
                                    </p:set>
                                    <p:animEffect transition="in" filter="fade">
                                      <p:cBhvr>
                                        <p:cTn id="183" dur="500"/>
                                        <p:tgtEl>
                                          <p:spTgt spid="72">
                                            <p:txEl>
                                              <p:pRg st="3" end="3"/>
                                            </p:txEl>
                                          </p:spTgt>
                                        </p:tgtEl>
                                      </p:cBhvr>
                                    </p:animEffec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45"/>
                                        </p:tgtEl>
                                        <p:attrNameLst>
                                          <p:attrName>style.visibility</p:attrName>
                                        </p:attrNameLst>
                                      </p:cBhvr>
                                      <p:to>
                                        <p:strVal val="visible"/>
                                      </p:to>
                                    </p:set>
                                  </p:childTnLst>
                                </p:cTn>
                              </p:par>
                              <p:par>
                                <p:cTn id="188" presetID="1" presetClass="emph" presetSubtype="2" fill="hold" nodeType="withEffect">
                                  <p:stCondLst>
                                    <p:cond delay="0"/>
                                  </p:stCondLst>
                                  <p:childTnLst>
                                    <p:animClr clrSpc="rgb" dir="cw">
                                      <p:cBhvr>
                                        <p:cTn id="189" dur="500" fill="hold"/>
                                        <p:tgtEl>
                                          <p:spTgt spid="81"/>
                                        </p:tgtEl>
                                        <p:attrNameLst>
                                          <p:attrName>fillcolor</p:attrName>
                                        </p:attrNameLst>
                                      </p:cBhvr>
                                      <p:to>
                                        <a:srgbClr val="FFFFFF"/>
                                      </p:to>
                                    </p:animClr>
                                    <p:set>
                                      <p:cBhvr>
                                        <p:cTn id="190" dur="500" fill="hold"/>
                                        <p:tgtEl>
                                          <p:spTgt spid="81"/>
                                        </p:tgtEl>
                                        <p:attrNameLst>
                                          <p:attrName>fill.type</p:attrName>
                                        </p:attrNameLst>
                                      </p:cBhvr>
                                      <p:to>
                                        <p:strVal val="solid"/>
                                      </p:to>
                                    </p:set>
                                    <p:set>
                                      <p:cBhvr>
                                        <p:cTn id="191" dur="500" fill="hold"/>
                                        <p:tgtEl>
                                          <p:spTgt spid="81"/>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500" fill="hold"/>
                                        <p:tgtEl>
                                          <p:spTgt spid="84"/>
                                        </p:tgtEl>
                                        <p:attrNameLst>
                                          <p:attrName>fillcolor</p:attrName>
                                        </p:attrNameLst>
                                      </p:cBhvr>
                                      <p:to>
                                        <a:srgbClr val="FFFFFF"/>
                                      </p:to>
                                    </p:animClr>
                                    <p:set>
                                      <p:cBhvr>
                                        <p:cTn id="194" dur="500" fill="hold"/>
                                        <p:tgtEl>
                                          <p:spTgt spid="84"/>
                                        </p:tgtEl>
                                        <p:attrNameLst>
                                          <p:attrName>fill.type</p:attrName>
                                        </p:attrNameLst>
                                      </p:cBhvr>
                                      <p:to>
                                        <p:strVal val="solid"/>
                                      </p:to>
                                    </p:set>
                                    <p:set>
                                      <p:cBhvr>
                                        <p:cTn id="195" dur="500" fill="hold"/>
                                        <p:tgtEl>
                                          <p:spTgt spid="84"/>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500" fill="hold"/>
                                        <p:tgtEl>
                                          <p:spTgt spid="85"/>
                                        </p:tgtEl>
                                        <p:attrNameLst>
                                          <p:attrName>fillcolor</p:attrName>
                                        </p:attrNameLst>
                                      </p:cBhvr>
                                      <p:to>
                                        <a:srgbClr val="FFFFFF"/>
                                      </p:to>
                                    </p:animClr>
                                    <p:set>
                                      <p:cBhvr>
                                        <p:cTn id="198" dur="500" fill="hold"/>
                                        <p:tgtEl>
                                          <p:spTgt spid="85"/>
                                        </p:tgtEl>
                                        <p:attrNameLst>
                                          <p:attrName>fill.type</p:attrName>
                                        </p:attrNameLst>
                                      </p:cBhvr>
                                      <p:to>
                                        <p:strVal val="solid"/>
                                      </p:to>
                                    </p:set>
                                    <p:set>
                                      <p:cBhvr>
                                        <p:cTn id="199" dur="500" fill="hold"/>
                                        <p:tgtEl>
                                          <p:spTgt spid="85"/>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500" fill="hold"/>
                                        <p:tgtEl>
                                          <p:spTgt spid="82"/>
                                        </p:tgtEl>
                                        <p:attrNameLst>
                                          <p:attrName>fillcolor</p:attrName>
                                        </p:attrNameLst>
                                      </p:cBhvr>
                                      <p:to>
                                        <a:srgbClr val="FFFFFF"/>
                                      </p:to>
                                    </p:animClr>
                                    <p:set>
                                      <p:cBhvr>
                                        <p:cTn id="202" dur="500" fill="hold"/>
                                        <p:tgtEl>
                                          <p:spTgt spid="82"/>
                                        </p:tgtEl>
                                        <p:attrNameLst>
                                          <p:attrName>fill.type</p:attrName>
                                        </p:attrNameLst>
                                      </p:cBhvr>
                                      <p:to>
                                        <p:strVal val="solid"/>
                                      </p:to>
                                    </p:set>
                                    <p:set>
                                      <p:cBhvr>
                                        <p:cTn id="203" dur="500" fill="hold"/>
                                        <p:tgtEl>
                                          <p:spTgt spid="82"/>
                                        </p:tgtEl>
                                        <p:attrNameLst>
                                          <p:attrName>fill.on</p:attrName>
                                        </p:attrNameLst>
                                      </p:cBhvr>
                                      <p:to>
                                        <p:strVal val="true"/>
                                      </p:to>
                                    </p:set>
                                  </p:childTnLst>
                                </p:cTn>
                              </p:par>
                            </p:childTnLst>
                          </p:cTn>
                        </p:par>
                        <p:par>
                          <p:cTn id="204" fill="hold">
                            <p:stCondLst>
                              <p:cond delay="500"/>
                            </p:stCondLst>
                            <p:childTnLst>
                              <p:par>
                                <p:cTn id="205" presetID="1" presetClass="entr" presetSubtype="0" fill="hold" nodeType="afterEffect">
                                  <p:stCondLst>
                                    <p:cond delay="0"/>
                                  </p:stCondLst>
                                  <p:childTnLst>
                                    <p:set>
                                      <p:cBhvr>
                                        <p:cTn id="206" dur="1" fill="hold">
                                          <p:stCondLst>
                                            <p:cond delay="0"/>
                                          </p:stCondLst>
                                        </p:cTn>
                                        <p:tgtEl>
                                          <p:spTgt spid="91"/>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2"/>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5"/>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01"/>
                                        </p:tgtEl>
                                        <p:attrNameLst>
                                          <p:attrName>style.visibility</p:attrName>
                                        </p:attrNameLst>
                                      </p:cBhvr>
                                      <p:to>
                                        <p:strVal val="visible"/>
                                      </p:to>
                                    </p:set>
                                  </p:childTnLst>
                                </p:cTn>
                              </p:par>
                            </p:childTnLst>
                          </p:cTn>
                        </p:par>
                        <p:par>
                          <p:cTn id="213" fill="hold">
                            <p:stCondLst>
                              <p:cond delay="500"/>
                            </p:stCondLst>
                            <p:childTnLst>
                              <p:par>
                                <p:cTn id="214" presetID="10" presetClass="exit" presetSubtype="0" fill="hold" grpId="0" nodeType="afterEffect">
                                  <p:stCondLst>
                                    <p:cond delay="0"/>
                                  </p:stCondLst>
                                  <p:childTnLst>
                                    <p:animEffect transition="out" filter="fade">
                                      <p:cBhvr>
                                        <p:cTn id="215" dur="500"/>
                                        <p:tgtEl>
                                          <p:spTgt spid="146"/>
                                        </p:tgtEl>
                                      </p:cBhvr>
                                    </p:animEffect>
                                    <p:set>
                                      <p:cBhvr>
                                        <p:cTn id="216" dur="1" fill="hold">
                                          <p:stCondLst>
                                            <p:cond delay="499"/>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3" grpId="1"/>
      <p:bldP spid="111" grpId="0" animBg="1"/>
      <p:bldP spid="111" grpId="1" animBg="1"/>
      <p:bldP spid="75" grpId="1" animBg="1"/>
      <p:bldP spid="76" grpId="1"/>
      <p:bldP spid="77" grpId="1"/>
      <p:bldP spid="31" grpId="0" animBg="1"/>
      <p:bldP spid="32" grpId="0" animBg="1"/>
      <p:bldP spid="27" grpId="0" animBg="1"/>
      <p:bldP spid="28" grpId="0" animBg="1"/>
      <p:bldP spid="30" grpId="0" animBg="1"/>
      <p:bldP spid="81" grpId="0" animBg="1"/>
      <p:bldP spid="82" grpId="0" animBg="1"/>
      <p:bldP spid="83" grpId="0" animBg="1"/>
      <p:bldP spid="84" grpId="0" animBg="1"/>
      <p:bldP spid="85" grpId="0" animBg="1"/>
      <p:bldP spid="86" grpId="0" animBg="1"/>
      <p:bldP spid="60" grpId="0" animBg="1"/>
      <p:bldP spid="61" grpId="0" animBg="1"/>
      <p:bldP spid="63" grpId="0"/>
      <p:bldP spid="65" grpId="0"/>
      <p:bldP spid="112" grpId="0" animBg="1"/>
      <p:bldP spid="112" grpId="1" animBg="1"/>
      <p:bldP spid="113" grpId="0" animBg="1"/>
      <p:bldP spid="113" grpId="1" animBg="1"/>
      <p:bldP spid="114" grpId="0" animBg="1"/>
      <p:bldP spid="114" grpId="1" animBg="1"/>
      <p:bldP spid="15" grpId="1"/>
      <p:bldP spid="115" grpId="1"/>
      <p:bldP spid="39" grpId="0"/>
      <p:bldP spid="39" grpId="1"/>
      <p:bldP spid="39" grpId="2"/>
      <p:bldP spid="118" grpId="0"/>
      <p:bldP spid="118" grpId="1"/>
      <p:bldP spid="119" grpId="0"/>
      <p:bldP spid="120" grpId="0" animBg="1"/>
      <p:bldP spid="120" grpId="1" animBg="1"/>
      <p:bldP spid="139" grpId="0" animBg="1"/>
      <p:bldP spid="139" grpId="3" animBg="1"/>
      <p:bldP spid="140" grpId="0" animBg="1"/>
      <p:bldP spid="140" grpId="1" animBg="1"/>
      <p:bldP spid="146" grpId="0" animBg="1"/>
      <p:bldP spid="146" grpId="1" animBg="1"/>
      <p:bldP spid="50" grpId="0" animBg="1"/>
      <p:bldP spid="50" grpId="3" animBg="1"/>
      <p:bldP spid="52" grpId="0" animBg="1"/>
      <p:bldP spid="52" grpId="3" animBg="1"/>
      <p:bldP spid="51" grpId="0" animBg="1"/>
      <p:bldP spid="51" grpId="3"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ctr"/>
            <a:r>
              <a:rPr lang="en-US" altLang="zh-CN" sz="3600" dirty="0" smtClean="0">
                <a:solidFill>
                  <a:srgbClr val="0070C0"/>
                </a:solidFill>
              </a:rPr>
              <a:t>Inability of Buffer Caching in </a:t>
            </a:r>
            <a:r>
              <a:rPr lang="en-US" altLang="zh-CN" sz="3600" dirty="0" smtClean="0">
                <a:solidFill>
                  <a:srgbClr val="FF0000"/>
                </a:solidFill>
              </a:rPr>
              <a:t>LSM-tree</a:t>
            </a: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56E101D2-3CA0-ED44-B21F-D432222A9872}" type="slidenum">
              <a:rPr lang="en-US" smtClean="0"/>
              <a:pPr/>
              <a:t>18</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1786" y="1512277"/>
            <a:ext cx="7253425" cy="4457212"/>
          </a:xfrm>
          <a:prstGeom prst="rect">
            <a:avLst/>
          </a:prstGeom>
        </p:spPr>
      </p:pic>
      <p:sp>
        <p:nvSpPr>
          <p:cNvPr id="6" name="矩形 5"/>
          <p:cNvSpPr/>
          <p:nvPr/>
        </p:nvSpPr>
        <p:spPr>
          <a:xfrm>
            <a:off x="934908" y="6187073"/>
            <a:ext cx="7687179" cy="307777"/>
          </a:xfrm>
          <a:prstGeom prst="rect">
            <a:avLst/>
          </a:prstGeom>
        </p:spPr>
        <p:txBody>
          <a:bodyPr wrap="square">
            <a:spAutoFit/>
          </a:bodyPr>
          <a:lstStyle/>
          <a:p>
            <a:r>
              <a:rPr lang="en-US" altLang="zh-CN" sz="1400" b="1" i="1" dirty="0" smtClean="0"/>
              <a:t>*https</a:t>
            </a:r>
            <a:r>
              <a:rPr lang="en-US" altLang="zh-CN" sz="1400" b="1" i="1" dirty="0"/>
              <a:t>://www.datastax.com/dev/blog/compaction-improvements-in-cassandra-21</a:t>
            </a:r>
            <a:endParaRPr lang="zh-CN" altLang="en-US" sz="1400" b="1" i="1" dirty="0"/>
          </a:p>
        </p:txBody>
      </p:sp>
    </p:spTree>
    <p:extLst>
      <p:ext uri="{BB962C8B-B14F-4D97-AF65-F5344CB8AC3E}">
        <p14:creationId xmlns:p14="http://schemas.microsoft.com/office/powerpoint/2010/main" xmlns="" val="240762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accent1"/>
                </a:solidFill>
              </a:rPr>
              <a:t>Existing representative solutions</a:t>
            </a:r>
            <a:endParaRPr lang="zh-CN" altLang="en-US" dirty="0">
              <a:solidFill>
                <a:schemeClr val="accent1"/>
              </a:solidFill>
            </a:endParaRPr>
          </a:p>
        </p:txBody>
      </p:sp>
      <p:sp>
        <p:nvSpPr>
          <p:cNvPr id="3" name="内容占位符 2"/>
          <p:cNvSpPr>
            <a:spLocks noGrp="1"/>
          </p:cNvSpPr>
          <p:nvPr>
            <p:ph idx="1"/>
          </p:nvPr>
        </p:nvSpPr>
        <p:spPr/>
        <p:txBody>
          <a:bodyPr>
            <a:normAutofit/>
          </a:bodyPr>
          <a:lstStyle/>
          <a:p>
            <a:r>
              <a:rPr lang="en-US" altLang="zh-CN" dirty="0" smtClean="0"/>
              <a:t>Building a </a:t>
            </a:r>
            <a:r>
              <a:rPr lang="en-US" altLang="zh-CN" dirty="0" smtClean="0">
                <a:solidFill>
                  <a:srgbClr val="FF0000"/>
                </a:solidFill>
              </a:rPr>
              <a:t>Key-Value store cache</a:t>
            </a:r>
          </a:p>
          <a:p>
            <a:pPr lvl="1"/>
            <a:r>
              <a:rPr lang="en-US" altLang="zh-CN" sz="1800" dirty="0" smtClean="0"/>
              <a:t>E.g. raw cache in Cassandra, </a:t>
            </a:r>
            <a:r>
              <a:rPr lang="en-US" altLang="zh-CN" sz="1800" dirty="0" err="1" smtClean="0"/>
              <a:t>RocksDB</a:t>
            </a:r>
            <a:r>
              <a:rPr lang="en-US" altLang="zh-CN" sz="1800" dirty="0" smtClean="0"/>
              <a:t>, Mega-KV (VLDB 2015)</a:t>
            </a:r>
            <a:endParaRPr lang="en-US" altLang="zh-CN" dirty="0" smtClean="0">
              <a:solidFill>
                <a:srgbClr val="FF0000"/>
              </a:solidFill>
            </a:endParaRPr>
          </a:p>
          <a:p>
            <a:r>
              <a:rPr lang="en-US" altLang="zh-CN" dirty="0" smtClean="0"/>
              <a:t>Providing a </a:t>
            </a:r>
            <a:r>
              <a:rPr lang="en-US" altLang="zh-CN" dirty="0" smtClean="0">
                <a:solidFill>
                  <a:srgbClr val="FF0000"/>
                </a:solidFill>
              </a:rPr>
              <a:t>Dedicated </a:t>
            </a:r>
            <a:r>
              <a:rPr lang="en-US" altLang="zh-CN" dirty="0">
                <a:solidFill>
                  <a:srgbClr val="FF0000"/>
                </a:solidFill>
              </a:rPr>
              <a:t>C</a:t>
            </a:r>
            <a:r>
              <a:rPr lang="en-US" altLang="zh-CN" dirty="0" smtClean="0">
                <a:solidFill>
                  <a:srgbClr val="FF0000"/>
                </a:solidFill>
              </a:rPr>
              <a:t>ompaction Server</a:t>
            </a:r>
          </a:p>
          <a:p>
            <a:pPr lvl="1"/>
            <a:r>
              <a:rPr lang="en-US" altLang="zh-CN" sz="1800" dirty="0" smtClean="0"/>
              <a:t>“</a:t>
            </a:r>
            <a:r>
              <a:rPr lang="en-US" altLang="zh-CN" sz="1800" dirty="0"/>
              <a:t>Compaction management </a:t>
            </a:r>
            <a:r>
              <a:rPr lang="en-US" altLang="zh-CN" sz="1800" dirty="0" smtClean="0"/>
              <a:t>in distributed </a:t>
            </a:r>
            <a:r>
              <a:rPr lang="en-US" altLang="zh-CN" sz="1800" dirty="0"/>
              <a:t>key-value </a:t>
            </a:r>
            <a:r>
              <a:rPr lang="en-US" altLang="zh-CN" sz="1800" dirty="0" smtClean="0"/>
              <a:t>data stores”     (VLDB’ 2015)</a:t>
            </a:r>
            <a:endParaRPr lang="en-US" altLang="zh-CN" dirty="0" smtClean="0">
              <a:solidFill>
                <a:srgbClr val="FF0000"/>
              </a:solidFill>
            </a:endParaRPr>
          </a:p>
          <a:p>
            <a:r>
              <a:rPr lang="en-US" altLang="zh-CN" dirty="0" smtClean="0">
                <a:solidFill>
                  <a:srgbClr val="FF0000"/>
                </a:solidFill>
              </a:rPr>
              <a:t>Lazy Compaction</a:t>
            </a:r>
            <a:r>
              <a:rPr lang="en-US" altLang="zh-CN" dirty="0" smtClean="0"/>
              <a:t>: e.g., stepped merge</a:t>
            </a:r>
          </a:p>
          <a:p>
            <a:pPr lvl="1"/>
            <a:r>
              <a:rPr lang="en-US" altLang="zh-CN" sz="1800" dirty="0" smtClean="0"/>
              <a:t>“</a:t>
            </a:r>
            <a:r>
              <a:rPr lang="en-US" altLang="zh-CN" sz="1800" dirty="0"/>
              <a:t>Incremental Organization for Data Recording </a:t>
            </a:r>
            <a:r>
              <a:rPr lang="en-US" altLang="zh-CN" sz="1800" dirty="0" smtClean="0"/>
              <a:t>and Warehousing”  (VLDB’ 1997)</a:t>
            </a: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xmlns="" val="413372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43000" y="115888"/>
            <a:ext cx="6858000" cy="792162"/>
          </a:xfrm>
        </p:spPr>
        <p:txBody>
          <a:bodyPr/>
          <a:lstStyle/>
          <a:p>
            <a:pPr algn="ctr"/>
            <a:r>
              <a:rPr lang="en-US" altLang="en-US" sz="3000" dirty="0">
                <a:solidFill>
                  <a:srgbClr val="0000FF"/>
                </a:solidFill>
              </a:rPr>
              <a:t> </a:t>
            </a:r>
            <a:r>
              <a:rPr lang="zh-CN" altLang="en-US" sz="3000" dirty="0">
                <a:solidFill>
                  <a:srgbClr val="0000FF"/>
                </a:solidFill>
              </a:rPr>
              <a:t>计算机</a:t>
            </a:r>
            <a:r>
              <a:rPr lang="en-US" altLang="en-US" sz="3000" dirty="0">
                <a:solidFill>
                  <a:srgbClr val="0000FF"/>
                </a:solidFill>
              </a:rPr>
              <a:t> </a:t>
            </a:r>
            <a:r>
              <a:rPr lang="zh-CN" altLang="en-US" sz="3000" dirty="0">
                <a:solidFill>
                  <a:srgbClr val="0000FF"/>
                </a:solidFill>
              </a:rPr>
              <a:t>系统和应用进程的三个阶段</a:t>
            </a:r>
            <a:endParaRPr lang="en-US" altLang="en-US" sz="3000" dirty="0">
              <a:solidFill>
                <a:srgbClr val="0000FF"/>
              </a:solidFill>
            </a:endParaRPr>
          </a:p>
        </p:txBody>
      </p:sp>
      <p:sp>
        <p:nvSpPr>
          <p:cNvPr id="3" name="Content Placeholder 2"/>
          <p:cNvSpPr>
            <a:spLocks noGrp="1"/>
          </p:cNvSpPr>
          <p:nvPr>
            <p:ph idx="1"/>
          </p:nvPr>
        </p:nvSpPr>
        <p:spPr>
          <a:xfrm>
            <a:off x="231819" y="1049206"/>
            <a:ext cx="8422783" cy="5544778"/>
          </a:xfrm>
        </p:spPr>
        <p:txBody>
          <a:bodyPr>
            <a:normAutofit fontScale="92500"/>
          </a:bodyPr>
          <a:lstStyle/>
          <a:p>
            <a:r>
              <a:rPr lang="zh-CN" altLang="en-US" sz="2600" dirty="0"/>
              <a:t>计算机是为</a:t>
            </a:r>
            <a:r>
              <a:rPr lang="en-US" altLang="en-US" sz="2600" dirty="0"/>
              <a:t> “</a:t>
            </a:r>
            <a:r>
              <a:rPr lang="zh-CN" altLang="en-US" sz="2600" dirty="0" smtClean="0">
                <a:solidFill>
                  <a:srgbClr val="FF0000"/>
                </a:solidFill>
              </a:rPr>
              <a:t>计算 </a:t>
            </a:r>
            <a:r>
              <a:rPr lang="en-US" altLang="zh-CN" sz="2600" dirty="0" smtClean="0">
                <a:solidFill>
                  <a:srgbClr val="FF0000"/>
                </a:solidFill>
              </a:rPr>
              <a:t>(computing)</a:t>
            </a:r>
            <a:r>
              <a:rPr lang="en-US" altLang="en-US" sz="2600" dirty="0" smtClean="0"/>
              <a:t>” </a:t>
            </a:r>
            <a:r>
              <a:rPr lang="zh-CN" altLang="en-US" sz="2600" dirty="0"/>
              <a:t>而研制的</a:t>
            </a:r>
            <a:r>
              <a:rPr lang="en-US" altLang="en-US" sz="2600" dirty="0"/>
              <a:t>(1930s -1990s)</a:t>
            </a:r>
          </a:p>
          <a:p>
            <a:pPr lvl="1"/>
            <a:r>
              <a:rPr lang="en-US" altLang="en-US" sz="2000" dirty="0"/>
              <a:t>CPU</a:t>
            </a:r>
            <a:r>
              <a:rPr lang="zh-CN" altLang="en-US" sz="2000" dirty="0"/>
              <a:t>芯片，操作系统，存贮系统，编译软件， 高性能计算。。。</a:t>
            </a:r>
            <a:endParaRPr lang="en-US" altLang="en-US" sz="2000" dirty="0"/>
          </a:p>
          <a:p>
            <a:pPr lvl="1"/>
            <a:r>
              <a:rPr lang="zh-CN" altLang="en-US" sz="2000" dirty="0">
                <a:solidFill>
                  <a:srgbClr val="FF0000"/>
                </a:solidFill>
              </a:rPr>
              <a:t>物质和物理世界</a:t>
            </a:r>
            <a:r>
              <a:rPr lang="zh-CN" altLang="en-US" sz="2000" dirty="0"/>
              <a:t>被转变为</a:t>
            </a:r>
            <a:r>
              <a:rPr lang="zh-CN" altLang="en-US" sz="2000" dirty="0">
                <a:solidFill>
                  <a:srgbClr val="FF0000"/>
                </a:solidFill>
              </a:rPr>
              <a:t>数字世</a:t>
            </a:r>
            <a:r>
              <a:rPr lang="zh-CN" altLang="en-US" sz="2000" dirty="0" smtClean="0">
                <a:solidFill>
                  <a:srgbClr val="FF0000"/>
                </a:solidFill>
              </a:rPr>
              <a:t>界</a:t>
            </a:r>
            <a:r>
              <a:rPr lang="zh-CN" altLang="en-US" sz="2000" dirty="0"/>
              <a:t>，</a:t>
            </a:r>
            <a:r>
              <a:rPr lang="zh-CN" altLang="en-US" sz="2000" dirty="0" smtClean="0"/>
              <a:t> </a:t>
            </a:r>
            <a:r>
              <a:rPr lang="zh-CN" altLang="en-US" sz="2000" dirty="0"/>
              <a:t>快速计算和深度分析</a:t>
            </a:r>
            <a:endParaRPr lang="en-US" altLang="en-US" sz="2000" dirty="0"/>
          </a:p>
          <a:p>
            <a:pPr lvl="1"/>
            <a:r>
              <a:rPr lang="zh-CN" altLang="en-US" sz="2000" dirty="0"/>
              <a:t>人类社会有了前所未有的科技突破：气象，新型材料， 。。。。 </a:t>
            </a:r>
            <a:endParaRPr lang="en-US" altLang="zh-CN" sz="2000" dirty="0"/>
          </a:p>
          <a:p>
            <a:pPr marL="457200" lvl="1" indent="0">
              <a:buNone/>
            </a:pPr>
            <a:endParaRPr lang="en-US" altLang="en-US" sz="2000" dirty="0"/>
          </a:p>
          <a:p>
            <a:r>
              <a:rPr lang="zh-CN" altLang="en-US" sz="2600" dirty="0"/>
              <a:t>计算机是为</a:t>
            </a:r>
            <a:r>
              <a:rPr lang="en-US" altLang="en-US" sz="2600" dirty="0"/>
              <a:t> “</a:t>
            </a:r>
            <a:r>
              <a:rPr lang="zh-CN" altLang="en-US" sz="2600" dirty="0">
                <a:solidFill>
                  <a:srgbClr val="FF0000"/>
                </a:solidFill>
              </a:rPr>
              <a:t>网</a:t>
            </a:r>
            <a:r>
              <a:rPr lang="zh-CN" altLang="en-US" sz="2600" dirty="0" smtClean="0">
                <a:solidFill>
                  <a:srgbClr val="FF0000"/>
                </a:solidFill>
              </a:rPr>
              <a:t>络 </a:t>
            </a:r>
            <a:r>
              <a:rPr lang="en-US" altLang="zh-CN" sz="2600" dirty="0" smtClean="0">
                <a:solidFill>
                  <a:srgbClr val="FF0000"/>
                </a:solidFill>
              </a:rPr>
              <a:t>(connectivity)</a:t>
            </a:r>
            <a:r>
              <a:rPr lang="en-US" altLang="en-US" sz="2600" dirty="0" smtClean="0"/>
              <a:t>” </a:t>
            </a:r>
            <a:r>
              <a:rPr lang="zh-CN" altLang="en-US" sz="2600" dirty="0"/>
              <a:t>而研制的</a:t>
            </a:r>
            <a:r>
              <a:rPr lang="en-US" altLang="en-US" sz="2600" dirty="0"/>
              <a:t> (1990s – 2010s) </a:t>
            </a:r>
          </a:p>
          <a:p>
            <a:pPr lvl="1"/>
            <a:r>
              <a:rPr lang="zh-CN" altLang="en-US" sz="2000" dirty="0"/>
              <a:t>互联网和无线上网是</a:t>
            </a:r>
            <a:r>
              <a:rPr lang="zh-CN" altLang="en-US" sz="2000" dirty="0" smtClean="0"/>
              <a:t>一个</a:t>
            </a:r>
            <a:r>
              <a:rPr lang="zh-CN" altLang="en-US" sz="2000" dirty="0" smtClean="0">
                <a:solidFill>
                  <a:srgbClr val="FF0000"/>
                </a:solidFill>
              </a:rPr>
              <a:t>全新</a:t>
            </a:r>
            <a:r>
              <a:rPr lang="zh-CN" altLang="en-US" sz="2000" dirty="0" smtClean="0"/>
              <a:t>数</a:t>
            </a:r>
            <a:r>
              <a:rPr lang="zh-CN" altLang="en-US" sz="2000" dirty="0"/>
              <a:t>据世界的基础</a:t>
            </a:r>
            <a:r>
              <a:rPr lang="en-US" altLang="en-US" sz="2000" dirty="0"/>
              <a:t>:  </a:t>
            </a:r>
          </a:p>
          <a:p>
            <a:pPr lvl="2"/>
            <a:r>
              <a:rPr lang="en-US" altLang="zh-CN" sz="2000" dirty="0" smtClean="0"/>
              <a:t>1981-2017: </a:t>
            </a:r>
            <a:r>
              <a:rPr lang="en-US" altLang="zh-CN" sz="2000" b="1" dirty="0" smtClean="0">
                <a:solidFill>
                  <a:srgbClr val="0070C0"/>
                </a:solidFill>
              </a:rPr>
              <a:t>Bandwidth:</a:t>
            </a:r>
            <a:r>
              <a:rPr lang="en-US" altLang="zh-CN" sz="2000" dirty="0" smtClean="0"/>
              <a:t> from 50K bps to 100P bps (2 M times)</a:t>
            </a:r>
          </a:p>
          <a:p>
            <a:pPr lvl="2"/>
            <a:r>
              <a:rPr lang="en-US" altLang="zh-CN" sz="2000" dirty="0" smtClean="0"/>
              <a:t>1981-2017: # of </a:t>
            </a:r>
            <a:r>
              <a:rPr lang="en-US" altLang="zh-CN" sz="2000" b="1" dirty="0" smtClean="0">
                <a:solidFill>
                  <a:srgbClr val="0070C0"/>
                </a:solidFill>
              </a:rPr>
              <a:t>devices/users:</a:t>
            </a:r>
            <a:r>
              <a:rPr lang="en-US" altLang="zh-CN" sz="2000" dirty="0" smtClean="0"/>
              <a:t> from 0.1 to 10 (100 times) </a:t>
            </a:r>
            <a:r>
              <a:rPr lang="zh-CN" altLang="en-US" sz="2000" dirty="0" smtClean="0"/>
              <a:t> </a:t>
            </a:r>
            <a:r>
              <a:rPr lang="en-US" altLang="en-US" sz="2000" dirty="0" smtClean="0"/>
              <a:t>  </a:t>
            </a:r>
            <a:endParaRPr lang="en-US" altLang="en-US" sz="2000" dirty="0"/>
          </a:p>
          <a:p>
            <a:pPr lvl="2"/>
            <a:r>
              <a:rPr lang="zh-CN" altLang="en-US" sz="2000" dirty="0"/>
              <a:t>网络电话， 微博，</a:t>
            </a:r>
            <a:r>
              <a:rPr lang="en-US" sz="2000" dirty="0"/>
              <a:t>QQ, </a:t>
            </a:r>
            <a:r>
              <a:rPr lang="zh-CN" altLang="en-US" sz="2000" dirty="0"/>
              <a:t>微信</a:t>
            </a:r>
            <a:r>
              <a:rPr lang="zh-CN" altLang="en-US" sz="2000" dirty="0" smtClean="0"/>
              <a:t>，网</a:t>
            </a:r>
            <a:r>
              <a:rPr lang="zh-CN" altLang="en-US" sz="2000" dirty="0"/>
              <a:t>上购物， 网上查询， 。。。 </a:t>
            </a:r>
            <a:endParaRPr lang="en-US" altLang="zh-CN" sz="2000" dirty="0"/>
          </a:p>
          <a:p>
            <a:pPr lvl="2"/>
            <a:endParaRPr lang="en-US" altLang="en-US" sz="2000" dirty="0"/>
          </a:p>
          <a:p>
            <a:r>
              <a:rPr lang="zh-CN" altLang="en-US" sz="2600" dirty="0"/>
              <a:t>计算机是为</a:t>
            </a:r>
            <a:r>
              <a:rPr lang="en-US" altLang="en-US" sz="2600" dirty="0"/>
              <a:t> “</a:t>
            </a:r>
            <a:r>
              <a:rPr lang="zh-CN" altLang="en-US" sz="2600" dirty="0">
                <a:solidFill>
                  <a:srgbClr val="FF0000"/>
                </a:solidFill>
              </a:rPr>
              <a:t>数据中</a:t>
            </a:r>
            <a:r>
              <a:rPr lang="zh-CN" altLang="en-US" sz="2600" dirty="0" smtClean="0">
                <a:solidFill>
                  <a:srgbClr val="FF0000"/>
                </a:solidFill>
              </a:rPr>
              <a:t>心 </a:t>
            </a:r>
            <a:r>
              <a:rPr lang="en-US" altLang="zh-CN" sz="2600" dirty="0" smtClean="0">
                <a:solidFill>
                  <a:srgbClr val="FF0000"/>
                </a:solidFill>
              </a:rPr>
              <a:t>(data)</a:t>
            </a:r>
            <a:r>
              <a:rPr lang="en-US" altLang="en-US" sz="2600" dirty="0" smtClean="0"/>
              <a:t>” </a:t>
            </a:r>
            <a:r>
              <a:rPr lang="zh-CN" altLang="en-US" sz="2600" dirty="0"/>
              <a:t>而研制的</a:t>
            </a:r>
            <a:r>
              <a:rPr lang="en-US" altLang="en-US" sz="2600" dirty="0"/>
              <a:t> (</a:t>
            </a:r>
            <a:r>
              <a:rPr lang="zh-CN" altLang="en-US" sz="2600" dirty="0"/>
              <a:t>从</a:t>
            </a:r>
            <a:r>
              <a:rPr lang="en-US" altLang="zh-CN" sz="2600" dirty="0"/>
              <a:t>21</a:t>
            </a:r>
            <a:r>
              <a:rPr lang="zh-CN" altLang="en-US" sz="2600" dirty="0"/>
              <a:t>世纪开始</a:t>
            </a:r>
            <a:r>
              <a:rPr lang="en-US" altLang="en-US" sz="2600" dirty="0"/>
              <a:t>)</a:t>
            </a:r>
          </a:p>
          <a:p>
            <a:pPr lvl="1"/>
            <a:r>
              <a:rPr lang="zh-CN" altLang="en-US" sz="2000" dirty="0"/>
              <a:t>今天大数据的爆炸并不是已有的物理和物质的数字世界的一个延续</a:t>
            </a:r>
            <a:endParaRPr lang="en-US" altLang="en-US" sz="2000" dirty="0"/>
          </a:p>
          <a:p>
            <a:pPr lvl="1"/>
            <a:r>
              <a:rPr lang="zh-CN" altLang="en-US" sz="2000" dirty="0"/>
              <a:t>这个新的数据世界</a:t>
            </a:r>
            <a:r>
              <a:rPr lang="zh-CN" altLang="en-US" sz="2000" dirty="0">
                <a:solidFill>
                  <a:srgbClr val="FF0000"/>
                </a:solidFill>
              </a:rPr>
              <a:t>精确地记录和追踪人类自身的行为</a:t>
            </a:r>
            <a:endParaRPr lang="en-US" altLang="en-US" sz="2000" dirty="0">
              <a:solidFill>
                <a:srgbClr val="FF0000"/>
              </a:solidFill>
            </a:endParaRPr>
          </a:p>
          <a:p>
            <a:pPr lvl="1"/>
            <a:r>
              <a:rPr lang="zh-CN" altLang="en-US" sz="2000" dirty="0"/>
              <a:t>有史以来</a:t>
            </a:r>
            <a:r>
              <a:rPr lang="en-US" sz="2000" dirty="0">
                <a:solidFill>
                  <a:srgbClr val="FF0000"/>
                </a:solidFill>
              </a:rPr>
              <a:t>90%</a:t>
            </a:r>
            <a:r>
              <a:rPr lang="zh-CN" altLang="en-US" sz="2000" dirty="0">
                <a:solidFill>
                  <a:srgbClr val="FF0000"/>
                </a:solidFill>
              </a:rPr>
              <a:t>的数据</a:t>
            </a:r>
            <a:r>
              <a:rPr lang="zh-CN" altLang="en-US" sz="2000" dirty="0"/>
              <a:t>是过去两年产生的</a:t>
            </a:r>
            <a:endParaRPr lang="en-US" altLang="en-US" sz="2000" dirty="0"/>
          </a:p>
        </p:txBody>
      </p:sp>
      <p:sp>
        <p:nvSpPr>
          <p:cNvPr id="5124" name="Slide Number Placeholder 3"/>
          <p:cNvSpPr>
            <a:spLocks noGrp="1"/>
          </p:cNvSpPr>
          <p:nvPr>
            <p:ph type="sldNum" sz="quarter" idx="12"/>
          </p:nvPr>
        </p:nvSpPr>
        <p:spPr>
          <a:xfrm>
            <a:off x="7325916" y="6245225"/>
            <a:ext cx="332184"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DEC2F6E1-B397-4874-8C47-F81ACA6EF866}" type="slidenum">
              <a:rPr lang="en-US" altLang="en-US" sz="1400"/>
              <a:pPr eaLnBrk="1" hangingPunct="1">
                <a:spcBef>
                  <a:spcPct val="0"/>
                </a:spcBef>
                <a:buFontTx/>
                <a:buNone/>
              </a:pPr>
              <a:t>2</a:t>
            </a:fld>
            <a:endParaRPr lang="en-US" altLang="en-US" sz="1400"/>
          </a:p>
        </p:txBody>
      </p:sp>
    </p:spTree>
    <p:extLst>
      <p:ext uri="{BB962C8B-B14F-4D97-AF65-F5344CB8AC3E}">
        <p14:creationId xmlns:p14="http://schemas.microsoft.com/office/powerpoint/2010/main" xmlns="" val="3566500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FF0000"/>
                </a:solidFill>
              </a:rPr>
              <a:t>Key-Value store: </a:t>
            </a:r>
            <a:r>
              <a:rPr lang="en-US" altLang="zh-CN" sz="3200" dirty="0" smtClean="0">
                <a:solidFill>
                  <a:srgbClr val="0070C0"/>
                </a:solidFill>
              </a:rPr>
              <a:t>No address mapping to Disk</a:t>
            </a:r>
            <a:endParaRPr lang="zh-CN" altLang="en-US" sz="3200" dirty="0">
              <a:solidFill>
                <a:srgbClr val="0070C0"/>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20</a:t>
            </a:fld>
            <a:endParaRPr lang="zh-CN" altLang="en-US"/>
          </a:p>
        </p:txBody>
      </p:sp>
      <p:sp>
        <p:nvSpPr>
          <p:cNvPr id="72" name="内容占位符 2"/>
          <p:cNvSpPr>
            <a:spLocks noGrp="1"/>
          </p:cNvSpPr>
          <p:nvPr>
            <p:ph idx="1"/>
          </p:nvPr>
        </p:nvSpPr>
        <p:spPr>
          <a:xfrm>
            <a:off x="228600" y="4191000"/>
            <a:ext cx="4724400" cy="2365808"/>
          </a:xfrm>
        </p:spPr>
        <p:txBody>
          <a:bodyPr>
            <a:normAutofit fontScale="62500" lnSpcReduction="20000"/>
          </a:bodyPr>
          <a:lstStyle/>
          <a:p>
            <a:pPr>
              <a:lnSpc>
                <a:spcPct val="120000"/>
              </a:lnSpc>
              <a:spcBef>
                <a:spcPts val="600"/>
              </a:spcBef>
            </a:pPr>
            <a:r>
              <a:rPr lang="en-US" altLang="zh-CN" dirty="0" smtClean="0"/>
              <a:t>An independent In-Memory hash table is used as a key-value cache</a:t>
            </a:r>
          </a:p>
          <a:p>
            <a:pPr>
              <a:lnSpc>
                <a:spcPct val="120000"/>
              </a:lnSpc>
              <a:spcBef>
                <a:spcPts val="600"/>
              </a:spcBef>
            </a:pPr>
            <a:r>
              <a:rPr lang="en-US" altLang="zh-CN" sz="4500" dirty="0" smtClean="0">
                <a:solidFill>
                  <a:srgbClr val="FF0000"/>
                </a:solidFill>
              </a:rPr>
              <a:t>+:</a:t>
            </a:r>
            <a:r>
              <a:rPr lang="en-US" altLang="zh-CN" dirty="0" smtClean="0"/>
              <a:t> KV-cache is not affected by disk  compaction</a:t>
            </a:r>
          </a:p>
          <a:p>
            <a:pPr>
              <a:lnSpc>
                <a:spcPct val="120000"/>
              </a:lnSpc>
              <a:spcBef>
                <a:spcPts val="600"/>
              </a:spcBef>
            </a:pPr>
            <a:r>
              <a:rPr lang="en-US" altLang="zh-CN" sz="4500" dirty="0" smtClean="0">
                <a:solidFill>
                  <a:srgbClr val="FF0000"/>
                </a:solidFill>
              </a:rPr>
              <a:t>-:</a:t>
            </a:r>
            <a:r>
              <a:rPr lang="en-US" altLang="zh-CN" dirty="0" smtClean="0"/>
              <a:t> </a:t>
            </a:r>
            <a:r>
              <a:rPr lang="en-US" altLang="zh-CN" dirty="0" smtClean="0">
                <a:solidFill>
                  <a:srgbClr val="0070C0"/>
                </a:solidFill>
              </a:rPr>
              <a:t>The hash-table cannot support fast in-memory range query</a:t>
            </a:r>
            <a:endParaRPr lang="zh-CN" altLang="en-US" dirty="0">
              <a:solidFill>
                <a:srgbClr val="0070C0"/>
              </a:solidFill>
            </a:endParaRPr>
          </a:p>
        </p:txBody>
      </p:sp>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10"/>
          <p:cNvSpPr>
            <a:spLocks noChangeArrowheads="1"/>
          </p:cNvSpPr>
          <p:nvPr/>
        </p:nvSpPr>
        <p:spPr bwMode="auto">
          <a:xfrm>
            <a:off x="5586251" y="3013731"/>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2" name="Rectangle 10"/>
          <p:cNvSpPr>
            <a:spLocks noChangeArrowheads="1"/>
          </p:cNvSpPr>
          <p:nvPr/>
        </p:nvSpPr>
        <p:spPr bwMode="auto">
          <a:xfrm>
            <a:off x="5763688" y="301373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27" name="Rectangle 10"/>
          <p:cNvSpPr>
            <a:spLocks noChangeArrowheads="1"/>
          </p:cNvSpPr>
          <p:nvPr/>
        </p:nvSpPr>
        <p:spPr bwMode="auto">
          <a:xfrm>
            <a:off x="725836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7624124" y="3180317"/>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744124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54" name="Rectangle 9"/>
          <p:cNvSpPr>
            <a:spLocks noChangeArrowheads="1"/>
          </p:cNvSpPr>
          <p:nvPr/>
        </p:nvSpPr>
        <p:spPr bwMode="auto">
          <a:xfrm>
            <a:off x="1758619" y="3104169"/>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129822" y="2738409"/>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98522" y="2372649"/>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359375" y="2133230"/>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984916" y="2164080"/>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1" name="箭头 379"/>
          <p:cNvSpPr>
            <a:spLocks noChangeShapeType="1"/>
          </p:cNvSpPr>
          <p:nvPr/>
        </p:nvSpPr>
        <p:spPr bwMode="auto">
          <a:xfrm flipH="1">
            <a:off x="2159240" y="2459447"/>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276439" y="1795580"/>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89963" y="2052407"/>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86749" y="2302601"/>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66" name="TextBox 65"/>
          <p:cNvSpPr txBox="1"/>
          <p:nvPr/>
        </p:nvSpPr>
        <p:spPr>
          <a:xfrm>
            <a:off x="2623846" y="2343171"/>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934737" y="270455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274727" y="3065027"/>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359375" y="1904464"/>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986121" y="1923535"/>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sp>
        <p:nvSpPr>
          <p:cNvPr id="112" name="Rectangle 10"/>
          <p:cNvSpPr>
            <a:spLocks noChangeArrowheads="1"/>
          </p:cNvSpPr>
          <p:nvPr/>
        </p:nvSpPr>
        <p:spPr bwMode="auto">
          <a:xfrm>
            <a:off x="6369451" y="337003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6735211" y="336969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6552331" y="337003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 name="TextBox 14"/>
          <p:cNvSpPr txBox="1"/>
          <p:nvPr/>
        </p:nvSpPr>
        <p:spPr>
          <a:xfrm>
            <a:off x="2301848" y="2670943"/>
            <a:ext cx="250068" cy="246221"/>
          </a:xfrm>
          <a:prstGeom prst="rect">
            <a:avLst/>
          </a:prstGeom>
          <a:noFill/>
        </p:spPr>
        <p:txBody>
          <a:bodyPr wrap="none" lIns="0" tIns="0" rIns="0" bIns="0" rtlCol="0">
            <a:spAutoFit/>
          </a:bodyPr>
          <a:lstStyle/>
          <a:p>
            <a:r>
              <a:rPr lang="en-US" altLang="zh-CN" sz="1600" b="1" dirty="0" smtClean="0">
                <a:solidFill>
                  <a:schemeClr val="bg1"/>
                </a:solidFill>
              </a:rPr>
              <a:t>a e</a:t>
            </a:r>
            <a:endParaRPr lang="zh-CN" altLang="en-US" sz="1600" b="1" dirty="0">
              <a:solidFill>
                <a:schemeClr val="bg1"/>
              </a:solidFill>
            </a:endParaRPr>
          </a:p>
        </p:txBody>
      </p:sp>
      <p:sp>
        <p:nvSpPr>
          <p:cNvPr id="115" name="TextBox 114"/>
          <p:cNvSpPr txBox="1"/>
          <p:nvPr/>
        </p:nvSpPr>
        <p:spPr>
          <a:xfrm>
            <a:off x="1947233" y="3053099"/>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39" name="矩形 38"/>
          <p:cNvSpPr/>
          <p:nvPr/>
        </p:nvSpPr>
        <p:spPr>
          <a:xfrm>
            <a:off x="2448116" y="2282904"/>
            <a:ext cx="96180" cy="276999"/>
          </a:xfrm>
          <a:prstGeom prst="rect">
            <a:avLst/>
          </a:prstGeom>
        </p:spPr>
        <p:txBody>
          <a:bodyPr wrap="none" lIns="0" tIns="0" rIns="0" bIns="0">
            <a:spAutoFit/>
          </a:bodyPr>
          <a:lstStyle/>
          <a:p>
            <a:pPr lvl="0" algn="ctr"/>
            <a:r>
              <a:rPr lang="en-US" altLang="zh-CN" b="1" dirty="0" smtClean="0"/>
              <a:t>c</a:t>
            </a:r>
            <a:endParaRPr lang="zh-CN" altLang="en-US" b="1" dirty="0"/>
          </a:p>
        </p:txBody>
      </p:sp>
      <p:sp>
        <p:nvSpPr>
          <p:cNvPr id="118" name="TextBox 117"/>
          <p:cNvSpPr txBox="1"/>
          <p:nvPr/>
        </p:nvSpPr>
        <p:spPr>
          <a:xfrm>
            <a:off x="2297246" y="2675981"/>
            <a:ext cx="383118" cy="246221"/>
          </a:xfrm>
          <a:prstGeom prst="rect">
            <a:avLst/>
          </a:prstGeom>
          <a:noFill/>
        </p:spPr>
        <p:txBody>
          <a:bodyPr wrap="non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3" name="矩形 2"/>
          <p:cNvSpPr/>
          <p:nvPr/>
        </p:nvSpPr>
        <p:spPr>
          <a:xfrm>
            <a:off x="3436367" y="1424430"/>
            <a:ext cx="360317" cy="1104900"/>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3923981" y="14244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000" dirty="0">
              <a:solidFill>
                <a:schemeClr val="tx1"/>
              </a:solidFill>
            </a:endParaRPr>
          </a:p>
        </p:txBody>
      </p:sp>
      <p:sp>
        <p:nvSpPr>
          <p:cNvPr id="88" name="矩形 87"/>
          <p:cNvSpPr/>
          <p:nvPr/>
        </p:nvSpPr>
        <p:spPr>
          <a:xfrm>
            <a:off x="3923981" y="16149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sp>
        <p:nvSpPr>
          <p:cNvPr id="89" name="矩形 88"/>
          <p:cNvSpPr/>
          <p:nvPr/>
        </p:nvSpPr>
        <p:spPr>
          <a:xfrm>
            <a:off x="3923981" y="18054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sp>
        <p:nvSpPr>
          <p:cNvPr id="90" name="矩形 89"/>
          <p:cNvSpPr/>
          <p:nvPr/>
        </p:nvSpPr>
        <p:spPr>
          <a:xfrm>
            <a:off x="3923981" y="19959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4</a:t>
            </a:r>
            <a:endParaRPr lang="zh-CN" altLang="en-US" sz="1400" dirty="0">
              <a:solidFill>
                <a:schemeClr val="tx1"/>
              </a:solidFill>
            </a:endParaRPr>
          </a:p>
        </p:txBody>
      </p:sp>
      <p:sp>
        <p:nvSpPr>
          <p:cNvPr id="91" name="矩形 90"/>
          <p:cNvSpPr/>
          <p:nvPr/>
        </p:nvSpPr>
        <p:spPr>
          <a:xfrm>
            <a:off x="3923981" y="21864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5</a:t>
            </a:r>
            <a:endParaRPr lang="zh-CN" altLang="en-US" dirty="0">
              <a:solidFill>
                <a:schemeClr val="tx1"/>
              </a:solidFill>
            </a:endParaRPr>
          </a:p>
        </p:txBody>
      </p:sp>
      <p:sp>
        <p:nvSpPr>
          <p:cNvPr id="92" name="矩形 91"/>
          <p:cNvSpPr/>
          <p:nvPr/>
        </p:nvSpPr>
        <p:spPr>
          <a:xfrm>
            <a:off x="3923981" y="2376930"/>
            <a:ext cx="292307" cy="15240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6</a:t>
            </a:r>
            <a:endParaRPr lang="zh-CN" altLang="en-US" sz="1400" dirty="0">
              <a:solidFill>
                <a:schemeClr val="tx1"/>
              </a:solidFill>
            </a:endParaRPr>
          </a:p>
        </p:txBody>
      </p:sp>
      <p:sp>
        <p:nvSpPr>
          <p:cNvPr id="93" name="矩形 92"/>
          <p:cNvSpPr/>
          <p:nvPr/>
        </p:nvSpPr>
        <p:spPr>
          <a:xfrm>
            <a:off x="2915745" y="1424430"/>
            <a:ext cx="292307" cy="152400"/>
          </a:xfrm>
          <a:prstGeom prst="rect">
            <a:avLst/>
          </a:prstGeom>
          <a:solidFill>
            <a:schemeClr val="bg1"/>
          </a:solidFill>
          <a:ln w="9525" cap="flat" cmpd="sng">
            <a:solidFill>
              <a:schemeClr val="tx1"/>
            </a:solidFill>
            <a:miter lim="800000"/>
            <a:headEnd/>
            <a:tailEnd/>
          </a:ln>
          <a:effectLst/>
        </p:spPr>
        <p:txBody>
          <a:bodyPr wrap="none" anchor="ctr"/>
          <a:lstStyle/>
          <a:p>
            <a:pPr algn="ctr"/>
            <a:r>
              <a:rPr lang="en-US" altLang="zh-CN" b="1" dirty="0">
                <a:solidFill>
                  <a:srgbClr val="FF0000"/>
                </a:solidFill>
              </a:rPr>
              <a:t>a</a:t>
            </a:r>
            <a:endParaRPr lang="zh-CN" altLang="en-US" b="1" dirty="0">
              <a:solidFill>
                <a:srgbClr val="FF0000"/>
              </a:solidFill>
            </a:endParaRPr>
          </a:p>
        </p:txBody>
      </p:sp>
      <p:sp>
        <p:nvSpPr>
          <p:cNvPr id="94" name="矩形 93"/>
          <p:cNvSpPr/>
          <p:nvPr/>
        </p:nvSpPr>
        <p:spPr>
          <a:xfrm>
            <a:off x="2915745" y="1614930"/>
            <a:ext cx="292307" cy="152400"/>
          </a:xfrm>
          <a:prstGeom prst="rect">
            <a:avLst/>
          </a:prstGeom>
          <a:solidFill>
            <a:schemeClr val="bg1"/>
          </a:solidFill>
          <a:ln w="9525" cap="flat" cmpd="sng">
            <a:solidFill>
              <a:schemeClr val="tx1"/>
            </a:solidFill>
            <a:miter lim="800000"/>
            <a:headEnd/>
            <a:tailEnd/>
          </a:ln>
          <a:effectLst/>
        </p:spPr>
        <p:txBody>
          <a:bodyPr wrap="none" anchor="ctr"/>
          <a:lstStyle/>
          <a:p>
            <a:pPr algn="ctr"/>
            <a:r>
              <a:rPr lang="en-US" altLang="zh-CN" b="1" dirty="0">
                <a:solidFill>
                  <a:srgbClr val="002060"/>
                </a:solidFill>
              </a:rPr>
              <a:t>b</a:t>
            </a:r>
            <a:endParaRPr lang="zh-CN" altLang="en-US" b="1" dirty="0">
              <a:solidFill>
                <a:srgbClr val="002060"/>
              </a:solidFill>
            </a:endParaRPr>
          </a:p>
        </p:txBody>
      </p:sp>
      <p:sp>
        <p:nvSpPr>
          <p:cNvPr id="95" name="矩形 94"/>
          <p:cNvSpPr/>
          <p:nvPr/>
        </p:nvSpPr>
        <p:spPr>
          <a:xfrm>
            <a:off x="2915745" y="1805430"/>
            <a:ext cx="292307" cy="152400"/>
          </a:xfrm>
          <a:prstGeom prst="rect">
            <a:avLst/>
          </a:prstGeom>
          <a:solidFill>
            <a:schemeClr val="bg1"/>
          </a:solidFill>
          <a:ln w="9525" cap="flat" cmpd="sng">
            <a:solidFill>
              <a:schemeClr val="tx1"/>
            </a:solidFill>
            <a:miter lim="800000"/>
            <a:headEnd/>
            <a:tailEnd/>
          </a:ln>
          <a:effectLst/>
        </p:spPr>
        <p:txBody>
          <a:bodyPr wrap="none" anchor="ctr"/>
          <a:lstStyle/>
          <a:p>
            <a:pPr algn="ctr"/>
            <a:r>
              <a:rPr lang="en-US" altLang="zh-CN" b="1" dirty="0">
                <a:solidFill>
                  <a:srgbClr val="00B050"/>
                </a:solidFill>
              </a:rPr>
              <a:t>d</a:t>
            </a:r>
            <a:endParaRPr lang="zh-CN" altLang="en-US" b="1" dirty="0">
              <a:solidFill>
                <a:srgbClr val="00B050"/>
              </a:solidFill>
            </a:endParaRPr>
          </a:p>
        </p:txBody>
      </p:sp>
      <p:sp>
        <p:nvSpPr>
          <p:cNvPr id="116" name="矩形 115"/>
          <p:cNvSpPr/>
          <p:nvPr/>
        </p:nvSpPr>
        <p:spPr>
          <a:xfrm>
            <a:off x="4257356" y="1624455"/>
            <a:ext cx="786856" cy="16192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err="1" smtClean="0">
                <a:solidFill>
                  <a:schemeClr val="tx1"/>
                </a:solidFill>
              </a:rPr>
              <a:t>d_value</a:t>
            </a:r>
            <a:endParaRPr lang="zh-CN" altLang="en-US" sz="1000" dirty="0">
              <a:solidFill>
                <a:schemeClr val="tx1"/>
              </a:solidFill>
            </a:endParaRPr>
          </a:p>
        </p:txBody>
      </p:sp>
      <p:sp>
        <p:nvSpPr>
          <p:cNvPr id="121" name="矩形 120"/>
          <p:cNvSpPr/>
          <p:nvPr/>
        </p:nvSpPr>
        <p:spPr>
          <a:xfrm>
            <a:off x="4257356" y="2005455"/>
            <a:ext cx="786856" cy="16192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err="1">
                <a:solidFill>
                  <a:schemeClr val="tx1"/>
                </a:solidFill>
              </a:rPr>
              <a:t>b_value</a:t>
            </a:r>
            <a:endParaRPr lang="zh-CN" altLang="en-US" sz="1000" dirty="0">
              <a:solidFill>
                <a:schemeClr val="tx1"/>
              </a:solidFill>
            </a:endParaRPr>
          </a:p>
        </p:txBody>
      </p:sp>
      <p:sp>
        <p:nvSpPr>
          <p:cNvPr id="122" name="矩形 121"/>
          <p:cNvSpPr/>
          <p:nvPr/>
        </p:nvSpPr>
        <p:spPr>
          <a:xfrm>
            <a:off x="4257356" y="2195955"/>
            <a:ext cx="786856" cy="16192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err="1" smtClean="0">
                <a:solidFill>
                  <a:schemeClr val="tx1"/>
                </a:solidFill>
              </a:rPr>
              <a:t>a_value</a:t>
            </a:r>
            <a:endParaRPr lang="zh-CN" altLang="en-US" sz="1000" dirty="0">
              <a:solidFill>
                <a:schemeClr val="tx1"/>
              </a:solidFill>
            </a:endParaRPr>
          </a:p>
        </p:txBody>
      </p:sp>
      <p:cxnSp>
        <p:nvCxnSpPr>
          <p:cNvPr id="10" name="肘形连接符 9"/>
          <p:cNvCxnSpPr>
            <a:stCxn id="93" idx="3"/>
            <a:endCxn id="91" idx="1"/>
          </p:cNvCxnSpPr>
          <p:nvPr/>
        </p:nvCxnSpPr>
        <p:spPr>
          <a:xfrm>
            <a:off x="3208052" y="1500630"/>
            <a:ext cx="715929" cy="762000"/>
          </a:xfrm>
          <a:prstGeom prst="bentConnector3">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6" name="肘形连接符 15"/>
          <p:cNvCxnSpPr>
            <a:stCxn id="94" idx="3"/>
            <a:endCxn id="90" idx="1"/>
          </p:cNvCxnSpPr>
          <p:nvPr/>
        </p:nvCxnSpPr>
        <p:spPr>
          <a:xfrm>
            <a:off x="3208052" y="1691130"/>
            <a:ext cx="715929" cy="381000"/>
          </a:xfrm>
          <a:prstGeom prst="bentConnector3">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19" name="肘形连接符 18"/>
          <p:cNvCxnSpPr>
            <a:stCxn id="95" idx="3"/>
            <a:endCxn id="88" idx="1"/>
          </p:cNvCxnSpPr>
          <p:nvPr/>
        </p:nvCxnSpPr>
        <p:spPr>
          <a:xfrm flipV="1">
            <a:off x="3208052" y="1691130"/>
            <a:ext cx="715929" cy="190500"/>
          </a:xfrm>
          <a:prstGeom prst="bentConnector3">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333176" y="1060218"/>
            <a:ext cx="660758" cy="430887"/>
          </a:xfrm>
          <a:prstGeom prst="rect">
            <a:avLst/>
          </a:prstGeom>
          <a:noFill/>
        </p:spPr>
        <p:txBody>
          <a:bodyPr wrap="none" rtlCol="0">
            <a:spAutoFit/>
          </a:bodyPr>
          <a:lstStyle/>
          <a:p>
            <a:r>
              <a:rPr lang="en-US" altLang="zh-CN" sz="1100" dirty="0"/>
              <a:t>h</a:t>
            </a:r>
            <a:r>
              <a:rPr lang="en-US" altLang="zh-CN" sz="1100" dirty="0" smtClean="0"/>
              <a:t>ash</a:t>
            </a:r>
          </a:p>
          <a:p>
            <a:r>
              <a:rPr lang="en-US" altLang="zh-CN" sz="1100" dirty="0" smtClean="0"/>
              <a:t>function</a:t>
            </a:r>
            <a:endParaRPr lang="zh-CN" altLang="en-US" sz="1100" dirty="0"/>
          </a:p>
        </p:txBody>
      </p:sp>
      <p:pic>
        <p:nvPicPr>
          <p:cNvPr id="6" name="图片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23155" y="3849576"/>
            <a:ext cx="4006991" cy="2506774"/>
          </a:xfrm>
          <a:prstGeom prst="rect">
            <a:avLst/>
          </a:prstGeom>
        </p:spPr>
      </p:pic>
    </p:spTree>
    <p:extLst>
      <p:ext uri="{BB962C8B-B14F-4D97-AF65-F5344CB8AC3E}">
        <p14:creationId xmlns:p14="http://schemas.microsoft.com/office/powerpoint/2010/main" xmlns="" val="31285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Effect transition="in" filter="fade">
                                      <p:cBhvr>
                                        <p:cTn id="43" dur="500"/>
                                        <p:tgtEl>
                                          <p:spTgt spid="1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fade">
                                      <p:cBhvr>
                                        <p:cTn id="46" dur="500"/>
                                        <p:tgtEl>
                                          <p:spTgt spid="122"/>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2">
                                            <p:txEl>
                                              <p:pRg st="1" end="1"/>
                                            </p:txEl>
                                          </p:spTgt>
                                        </p:tgtEl>
                                        <p:attrNameLst>
                                          <p:attrName>style.visibility</p:attrName>
                                        </p:attrNameLst>
                                      </p:cBhvr>
                                      <p:to>
                                        <p:strVal val="visible"/>
                                      </p:to>
                                    </p:set>
                                    <p:animEffect transition="in" filter="fade">
                                      <p:cBhvr>
                                        <p:cTn id="63" dur="500"/>
                                        <p:tgtEl>
                                          <p:spTgt spid="72">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grpId="1" nodeType="afterEffect">
                                  <p:stCondLst>
                                    <p:cond delay="0"/>
                                  </p:stCondLst>
                                  <p:childTnLst>
                                    <p:set>
                                      <p:cBhvr>
                                        <p:cTn id="81" dur="1" fill="hold">
                                          <p:stCondLst>
                                            <p:cond delay="0"/>
                                          </p:stCondLst>
                                        </p:cTn>
                                        <p:tgtEl>
                                          <p:spTgt spid="15"/>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childTnLst>
                          </p:cTn>
                        </p:par>
                        <p:par>
                          <p:cTn id="85" fill="hold">
                            <p:stCondLst>
                              <p:cond delay="0"/>
                            </p:stCondLst>
                            <p:childTnLst>
                              <p:par>
                                <p:cTn id="86" presetID="42" presetClass="path" presetSubtype="0" accel="50000" decel="50000" fill="hold" grpId="2" nodeType="afterEffect">
                                  <p:stCondLst>
                                    <p:cond delay="0"/>
                                  </p:stCondLst>
                                  <p:childTnLst>
                                    <p:animMotion origin="layout" path="M 0.01093 0.00278 L 0.35729 0.0993 " pathEditMode="relative" rAng="0" ptsTypes="AA">
                                      <p:cBhvr>
                                        <p:cTn id="87" dur="500" fill="hold"/>
                                        <p:tgtEl>
                                          <p:spTgt spid="39"/>
                                        </p:tgtEl>
                                        <p:attrNameLst>
                                          <p:attrName>ppt_x</p:attrName>
                                          <p:attrName>ppt_y</p:attrName>
                                        </p:attrNameLst>
                                      </p:cBhvr>
                                      <p:rCtr x="17309" y="4815"/>
                                    </p:animMotion>
                                  </p:childTnLst>
                                </p:cTn>
                              </p:par>
                            </p:childTnLst>
                          </p:cTn>
                        </p:par>
                        <p:par>
                          <p:cTn id="88" fill="hold">
                            <p:stCondLst>
                              <p:cond delay="500"/>
                            </p:stCondLst>
                            <p:childTnLst>
                              <p:par>
                                <p:cTn id="89" presetID="1" presetClass="exit" presetSubtype="0" fill="hold" grpId="1" nodeType="afterEffect">
                                  <p:stCondLst>
                                    <p:cond delay="0"/>
                                  </p:stCondLst>
                                  <p:childTnLst>
                                    <p:set>
                                      <p:cBhvr>
                                        <p:cTn id="90" dur="1" fill="hold">
                                          <p:stCondLst>
                                            <p:cond delay="0"/>
                                          </p:stCondLst>
                                        </p:cTn>
                                        <p:tgtEl>
                                          <p:spTgt spid="39"/>
                                        </p:tgtEl>
                                        <p:attrNameLst>
                                          <p:attrName>style.visibility</p:attrName>
                                        </p:attrNameLst>
                                      </p:cBhvr>
                                      <p:to>
                                        <p:strVal val="hidden"/>
                                      </p:to>
                                    </p:set>
                                  </p:childTnLst>
                                </p:cTn>
                              </p:par>
                            </p:childTnLst>
                          </p:cTn>
                        </p:par>
                        <p:par>
                          <p:cTn id="91" fill="hold">
                            <p:stCondLst>
                              <p:cond delay="500"/>
                            </p:stCondLst>
                            <p:childTnLst>
                              <p:par>
                                <p:cTn id="92" presetID="10" presetClass="exit" presetSubtype="0" fill="hold" grpId="0" nodeType="afterEffect">
                                  <p:stCondLst>
                                    <p:cond delay="0"/>
                                  </p:stCondLst>
                                  <p:childTnLst>
                                    <p:animEffect transition="out" filter="fad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childTnLst>
                          </p:cTn>
                        </p:par>
                        <p:par>
                          <p:cTn id="98" fill="hold">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72">
                                            <p:txEl>
                                              <p:pRg st="2" end="2"/>
                                            </p:txEl>
                                          </p:spTgt>
                                        </p:tgtEl>
                                        <p:attrNameLst>
                                          <p:attrName>style.visibility</p:attrName>
                                        </p:attrNameLst>
                                      </p:cBhvr>
                                      <p:to>
                                        <p:strVal val="visible"/>
                                      </p:to>
                                    </p:set>
                                    <p:animEffect transition="in" filter="fade">
                                      <p:cBhvr>
                                        <p:cTn id="109" dur="500"/>
                                        <p:tgtEl>
                                          <p:spTgt spid="72">
                                            <p:txEl>
                                              <p:pRg st="2" end="2"/>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fade">
                                      <p:cBhvr>
                                        <p:cTn id="1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61" grpId="0" animBg="1"/>
      <p:bldP spid="63" grpId="0"/>
      <p:bldP spid="65" grpId="0"/>
      <p:bldP spid="112" grpId="0" animBg="1"/>
      <p:bldP spid="113" grpId="0" animBg="1"/>
      <p:bldP spid="114" grpId="0" animBg="1"/>
      <p:bldP spid="15" grpId="1"/>
      <p:bldP spid="39" grpId="0"/>
      <p:bldP spid="39" grpId="1"/>
      <p:bldP spid="39" grpId="2"/>
      <p:bldP spid="118" grpId="0"/>
      <p:bldP spid="3" grpId="0" animBg="1"/>
      <p:bldP spid="7" grpId="0" animBg="1"/>
      <p:bldP spid="88" grpId="0" animBg="1"/>
      <p:bldP spid="89" grpId="0" animBg="1"/>
      <p:bldP spid="90" grpId="0" animBg="1"/>
      <p:bldP spid="91" grpId="0" animBg="1"/>
      <p:bldP spid="92" grpId="0" animBg="1"/>
      <p:bldP spid="93" grpId="0" animBg="1"/>
      <p:bldP spid="94" grpId="0" animBg="1"/>
      <p:bldP spid="95" grpId="0" animBg="1"/>
      <p:bldP spid="116" grpId="0" animBg="1"/>
      <p:bldP spid="121" grpId="0" animBg="1"/>
      <p:bldP spid="122" grpId="0" animBg="1"/>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11783" y="1336563"/>
            <a:ext cx="2911135" cy="459017"/>
          </a:xfrm>
          <a:prstGeom prst="rect">
            <a:avLst/>
          </a:prstGeom>
          <a:solidFill>
            <a:schemeClr val="accent5">
              <a:lumMod val="40000"/>
              <a:lumOff val="60000"/>
            </a:schemeClr>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FF0000"/>
                </a:solidFill>
              </a:rPr>
              <a:t>Dedicated server: </a:t>
            </a:r>
            <a:r>
              <a:rPr lang="en-US" altLang="zh-CN" sz="3200" dirty="0" smtClean="0">
                <a:solidFill>
                  <a:srgbClr val="0070C0"/>
                </a:solidFill>
              </a:rPr>
              <a:t>prefetching for buffer cache </a:t>
            </a:r>
            <a:endParaRPr lang="zh-CN" altLang="en-US" sz="3200" dirty="0">
              <a:solidFill>
                <a:srgbClr val="0070C0"/>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21</a:t>
            </a:fld>
            <a:endParaRPr lang="zh-CN" altLang="en-US"/>
          </a:p>
        </p:txBody>
      </p:sp>
      <p:sp>
        <p:nvSpPr>
          <p:cNvPr id="72" name="内容占位符 2"/>
          <p:cNvSpPr>
            <a:spLocks noGrp="1"/>
          </p:cNvSpPr>
          <p:nvPr>
            <p:ph idx="1"/>
          </p:nvPr>
        </p:nvSpPr>
        <p:spPr>
          <a:xfrm>
            <a:off x="228600" y="4191000"/>
            <a:ext cx="4724400" cy="2365808"/>
          </a:xfrm>
        </p:spPr>
        <p:txBody>
          <a:bodyPr>
            <a:normAutofit fontScale="62500" lnSpcReduction="20000"/>
          </a:bodyPr>
          <a:lstStyle/>
          <a:p>
            <a:pPr>
              <a:lnSpc>
                <a:spcPct val="120000"/>
              </a:lnSpc>
              <a:spcBef>
                <a:spcPts val="600"/>
              </a:spcBef>
            </a:pPr>
            <a:r>
              <a:rPr lang="en-US" altLang="zh-CN" dirty="0" smtClean="0"/>
              <a:t>A dedicated server is used for compactions</a:t>
            </a:r>
          </a:p>
          <a:p>
            <a:pPr>
              <a:lnSpc>
                <a:spcPct val="120000"/>
              </a:lnSpc>
              <a:spcBef>
                <a:spcPts val="600"/>
              </a:spcBef>
            </a:pPr>
            <a:r>
              <a:rPr lang="en-US" altLang="zh-CN" sz="5100" dirty="0" smtClean="0">
                <a:solidFill>
                  <a:srgbClr val="FF0000"/>
                </a:solidFill>
              </a:rPr>
              <a:t>+</a:t>
            </a:r>
            <a:r>
              <a:rPr lang="en-US" altLang="zh-CN" sz="5100" dirty="0">
                <a:solidFill>
                  <a:srgbClr val="FF0000"/>
                </a:solidFill>
              </a:rPr>
              <a:t>:</a:t>
            </a:r>
            <a:r>
              <a:rPr lang="en-US" altLang="zh-CN" sz="5100" dirty="0" smtClean="0">
                <a:solidFill>
                  <a:srgbClr val="FF0000"/>
                </a:solidFill>
              </a:rPr>
              <a:t> </a:t>
            </a:r>
            <a:r>
              <a:rPr lang="en-US" altLang="zh-CN" dirty="0" smtClean="0"/>
              <a:t>After each compaction, old data blocks in buffer cache will be replaced by newly compacted data</a:t>
            </a:r>
          </a:p>
        </p:txBody>
      </p:sp>
      <p:sp>
        <p:nvSpPr>
          <p:cNvPr id="8" name="流程图: 磁盘 7"/>
          <p:cNvSpPr/>
          <p:nvPr/>
        </p:nvSpPr>
        <p:spPr>
          <a:xfrm>
            <a:off x="5211783" y="236257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10"/>
          <p:cNvSpPr>
            <a:spLocks noChangeArrowheads="1"/>
          </p:cNvSpPr>
          <p:nvPr/>
        </p:nvSpPr>
        <p:spPr bwMode="auto">
          <a:xfrm>
            <a:off x="5586251" y="3051831"/>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2" name="Rectangle 10"/>
          <p:cNvSpPr>
            <a:spLocks noChangeArrowheads="1"/>
          </p:cNvSpPr>
          <p:nvPr/>
        </p:nvSpPr>
        <p:spPr bwMode="auto">
          <a:xfrm>
            <a:off x="5763688" y="305183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27" name="Rectangle 10"/>
          <p:cNvSpPr>
            <a:spLocks noChangeArrowheads="1"/>
          </p:cNvSpPr>
          <p:nvPr/>
        </p:nvSpPr>
        <p:spPr bwMode="auto">
          <a:xfrm>
            <a:off x="7258369" y="350416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7624124" y="3504167"/>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7441249" y="350416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54" name="Rectangle 9"/>
          <p:cNvSpPr>
            <a:spLocks noChangeArrowheads="1"/>
          </p:cNvSpPr>
          <p:nvPr/>
        </p:nvSpPr>
        <p:spPr bwMode="auto">
          <a:xfrm>
            <a:off x="1758619" y="3104169"/>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129822" y="2738409"/>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98522" y="2372649"/>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359375" y="2133230"/>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984916" y="2164080"/>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1" name="箭头 379"/>
          <p:cNvSpPr>
            <a:spLocks noChangeShapeType="1"/>
          </p:cNvSpPr>
          <p:nvPr/>
        </p:nvSpPr>
        <p:spPr bwMode="auto">
          <a:xfrm flipH="1">
            <a:off x="2159240" y="2459447"/>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276439" y="1795580"/>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89963" y="2052407"/>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 Box 17"/>
          <p:cNvSpPr txBox="1">
            <a:spLocks noChangeArrowheads="1"/>
          </p:cNvSpPr>
          <p:nvPr/>
        </p:nvSpPr>
        <p:spPr bwMode="auto">
          <a:xfrm>
            <a:off x="1359375" y="1904464"/>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986121" y="1923535"/>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sp>
        <p:nvSpPr>
          <p:cNvPr id="112" name="Rectangle 10"/>
          <p:cNvSpPr>
            <a:spLocks noChangeArrowheads="1"/>
          </p:cNvSpPr>
          <p:nvPr/>
        </p:nvSpPr>
        <p:spPr bwMode="auto">
          <a:xfrm>
            <a:off x="6270724" y="153844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6636484" y="153810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6453604" y="153844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 name="TextBox 14"/>
          <p:cNvSpPr txBox="1"/>
          <p:nvPr/>
        </p:nvSpPr>
        <p:spPr>
          <a:xfrm>
            <a:off x="2301848" y="2670943"/>
            <a:ext cx="250068" cy="246221"/>
          </a:xfrm>
          <a:prstGeom prst="rect">
            <a:avLst/>
          </a:prstGeom>
          <a:noFill/>
        </p:spPr>
        <p:txBody>
          <a:bodyPr wrap="none" lIns="0" tIns="0" rIns="0" bIns="0" rtlCol="0">
            <a:spAutoFit/>
          </a:bodyPr>
          <a:lstStyle/>
          <a:p>
            <a:r>
              <a:rPr lang="en-US" altLang="zh-CN" sz="1600" b="1" dirty="0" smtClean="0">
                <a:solidFill>
                  <a:schemeClr val="bg1"/>
                </a:solidFill>
              </a:rPr>
              <a:t>a e</a:t>
            </a:r>
            <a:endParaRPr lang="zh-CN" altLang="en-US" sz="1600" b="1" dirty="0">
              <a:solidFill>
                <a:schemeClr val="bg1"/>
              </a:solidFill>
            </a:endParaRPr>
          </a:p>
        </p:txBody>
      </p:sp>
      <p:sp>
        <p:nvSpPr>
          <p:cNvPr id="115" name="TextBox 114"/>
          <p:cNvSpPr txBox="1"/>
          <p:nvPr/>
        </p:nvSpPr>
        <p:spPr>
          <a:xfrm>
            <a:off x="1947233" y="3053099"/>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39" name="矩形 38"/>
          <p:cNvSpPr/>
          <p:nvPr/>
        </p:nvSpPr>
        <p:spPr>
          <a:xfrm>
            <a:off x="2448116" y="2282904"/>
            <a:ext cx="96180" cy="276999"/>
          </a:xfrm>
          <a:prstGeom prst="rect">
            <a:avLst/>
          </a:prstGeom>
        </p:spPr>
        <p:txBody>
          <a:bodyPr wrap="none" lIns="0" tIns="0" rIns="0" bIns="0">
            <a:spAutoFit/>
          </a:bodyPr>
          <a:lstStyle/>
          <a:p>
            <a:pPr lvl="0" algn="ctr"/>
            <a:r>
              <a:rPr lang="en-US" altLang="zh-CN" b="1" dirty="0" smtClean="0"/>
              <a:t>c</a:t>
            </a:r>
            <a:endParaRPr lang="zh-CN" altLang="en-US" b="1" dirty="0"/>
          </a:p>
        </p:txBody>
      </p:sp>
      <p:sp>
        <p:nvSpPr>
          <p:cNvPr id="118" name="TextBox 117"/>
          <p:cNvSpPr txBox="1"/>
          <p:nvPr/>
        </p:nvSpPr>
        <p:spPr>
          <a:xfrm>
            <a:off x="2297246" y="2671218"/>
            <a:ext cx="383118" cy="246221"/>
          </a:xfrm>
          <a:prstGeom prst="rect">
            <a:avLst/>
          </a:prstGeom>
          <a:noFill/>
        </p:spPr>
        <p:txBody>
          <a:bodyPr wrap="non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5" name="TextBox 4"/>
          <p:cNvSpPr txBox="1"/>
          <p:nvPr/>
        </p:nvSpPr>
        <p:spPr>
          <a:xfrm>
            <a:off x="6415741" y="239151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76" name="Rectangle 16"/>
          <p:cNvSpPr>
            <a:spLocks noChangeArrowheads="1"/>
          </p:cNvSpPr>
          <p:nvPr/>
        </p:nvSpPr>
        <p:spPr bwMode="auto">
          <a:xfrm>
            <a:off x="4519989" y="2116099"/>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7" name="Rectangle 16"/>
          <p:cNvSpPr>
            <a:spLocks noChangeArrowheads="1"/>
          </p:cNvSpPr>
          <p:nvPr/>
        </p:nvSpPr>
        <p:spPr bwMode="auto">
          <a:xfrm>
            <a:off x="4519989" y="193405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78" name="Rectangle 16"/>
          <p:cNvSpPr>
            <a:spLocks noChangeArrowheads="1"/>
          </p:cNvSpPr>
          <p:nvPr/>
        </p:nvSpPr>
        <p:spPr bwMode="auto">
          <a:xfrm>
            <a:off x="3969531" y="193216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79" name="TextBox 78"/>
          <p:cNvSpPr txBox="1"/>
          <p:nvPr/>
        </p:nvSpPr>
        <p:spPr>
          <a:xfrm>
            <a:off x="3714273" y="1538101"/>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grpSp>
        <p:nvGrpSpPr>
          <p:cNvPr id="87" name="组合 86"/>
          <p:cNvGrpSpPr/>
          <p:nvPr/>
        </p:nvGrpSpPr>
        <p:grpSpPr>
          <a:xfrm>
            <a:off x="3788469" y="1930628"/>
            <a:ext cx="914400" cy="364089"/>
            <a:chOff x="3788469" y="1930628"/>
            <a:chExt cx="914400" cy="364089"/>
          </a:xfrm>
        </p:grpSpPr>
        <p:sp>
          <p:nvSpPr>
            <p:cNvPr id="99" name="Rectangle 10"/>
            <p:cNvSpPr>
              <a:spLocks noChangeArrowheads="1"/>
            </p:cNvSpPr>
            <p:nvPr/>
          </p:nvSpPr>
          <p:spPr bwMode="auto">
            <a:xfrm>
              <a:off x="3788469" y="1930628"/>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0" name="直接连接符 99"/>
            <p:cNvCxnSpPr>
              <a:stCxn id="99" idx="1"/>
              <a:endCxn id="99" idx="3"/>
            </p:cNvCxnSpPr>
            <p:nvPr/>
          </p:nvCxnSpPr>
          <p:spPr>
            <a:xfrm>
              <a:off x="3788469" y="2112673"/>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15422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97134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33710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451998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5925685" y="1795580"/>
            <a:ext cx="1604478" cy="338554"/>
          </a:xfrm>
          <a:prstGeom prst="rect">
            <a:avLst/>
          </a:prstGeom>
          <a:noFill/>
        </p:spPr>
        <p:txBody>
          <a:bodyPr wrap="none" lIns="0" rIns="0" rtlCol="0">
            <a:spAutoFit/>
          </a:bodyPr>
          <a:lstStyle/>
          <a:p>
            <a:r>
              <a:rPr lang="en-US" altLang="zh-CN" sz="1600" b="1" dirty="0" smtClean="0">
                <a:solidFill>
                  <a:schemeClr val="accent5">
                    <a:lumMod val="75000"/>
                  </a:schemeClr>
                </a:solidFill>
              </a:rPr>
              <a:t>Compaction server</a:t>
            </a:r>
            <a:endParaRPr lang="zh-CN" altLang="en-US" sz="1600" b="1" dirty="0">
              <a:solidFill>
                <a:schemeClr val="accent5">
                  <a:lumMod val="75000"/>
                </a:schemeClr>
              </a:solidFill>
            </a:endParaRPr>
          </a:p>
        </p:txBody>
      </p:sp>
      <p:sp>
        <p:nvSpPr>
          <p:cNvPr id="74" name="乘号 73"/>
          <p:cNvSpPr/>
          <p:nvPr/>
        </p:nvSpPr>
        <p:spPr>
          <a:xfrm>
            <a:off x="4028439" y="1841984"/>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p:cNvCxnSpPr>
            <a:stCxn id="78" idx="3"/>
            <a:endCxn id="31" idx="0"/>
          </p:cNvCxnSpPr>
          <p:nvPr/>
        </p:nvCxnSpPr>
        <p:spPr>
          <a:xfrm>
            <a:off x="4152411" y="2023186"/>
            <a:ext cx="1525280" cy="102864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78" idx="3"/>
          </p:cNvCxnSpPr>
          <p:nvPr/>
        </p:nvCxnSpPr>
        <p:spPr>
          <a:xfrm>
            <a:off x="4152411" y="2023186"/>
            <a:ext cx="2201863" cy="149780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6" idx="3"/>
            <a:endCxn id="27" idx="0"/>
          </p:cNvCxnSpPr>
          <p:nvPr/>
        </p:nvCxnSpPr>
        <p:spPr>
          <a:xfrm>
            <a:off x="4702869" y="2207122"/>
            <a:ext cx="2646940" cy="129704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77" idx="3"/>
            <a:endCxn id="30" idx="0"/>
          </p:cNvCxnSpPr>
          <p:nvPr/>
        </p:nvCxnSpPr>
        <p:spPr>
          <a:xfrm>
            <a:off x="4702869" y="2025077"/>
            <a:ext cx="2829820" cy="147909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623846" y="2343171"/>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51" name="TextBox 50"/>
          <p:cNvSpPr txBox="1"/>
          <p:nvPr/>
        </p:nvSpPr>
        <p:spPr>
          <a:xfrm>
            <a:off x="2934737" y="270455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52" name="TextBox 51"/>
          <p:cNvSpPr txBox="1"/>
          <p:nvPr/>
        </p:nvSpPr>
        <p:spPr>
          <a:xfrm>
            <a:off x="3274727" y="3065027"/>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Tree>
    <p:extLst>
      <p:ext uri="{BB962C8B-B14F-4D97-AF65-F5344CB8AC3E}">
        <p14:creationId xmlns:p14="http://schemas.microsoft.com/office/powerpoint/2010/main" xmlns="" val="378975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3.33333E-6 7.40741E-7 L 0.36771 -0.11829 " pathEditMode="relative" rAng="0" ptsTypes="AA">
                                      <p:cBhvr>
                                        <p:cTn id="28" dur="500" fill="hold"/>
                                        <p:tgtEl>
                                          <p:spTgt spid="39"/>
                                        </p:tgtEl>
                                        <p:attrNameLst>
                                          <p:attrName>ppt_x</p:attrName>
                                          <p:attrName>ppt_y</p:attrName>
                                        </p:attrNameLst>
                                      </p:cBhvr>
                                      <p:rCtr x="18385" y="-5926"/>
                                    </p:animMotion>
                                  </p:childTnLst>
                                </p:cTn>
                              </p:par>
                              <p:par>
                                <p:cTn id="29" presetID="42" presetClass="path" presetSubtype="0" accel="50000" decel="50000" fill="hold" grpId="1" nodeType="withEffect">
                                  <p:stCondLst>
                                    <p:cond delay="0"/>
                                  </p:stCondLst>
                                  <p:childTnLst>
                                    <p:animMotion origin="layout" path="M -1.38889E-6 2.59259E-6 L 0.40226 -0.17269 " pathEditMode="relative" rAng="0" ptsTypes="AA">
                                      <p:cBhvr>
                                        <p:cTn id="30" dur="500" fill="hold"/>
                                        <p:tgtEl>
                                          <p:spTgt spid="15"/>
                                        </p:tgtEl>
                                        <p:attrNameLst>
                                          <p:attrName>ppt_x</p:attrName>
                                          <p:attrName>ppt_y</p:attrName>
                                        </p:attrNameLst>
                                      </p:cBhvr>
                                      <p:rCtr x="20104" y="-8634"/>
                                    </p:animMotion>
                                  </p:childTnLst>
                                </p:cTn>
                              </p:par>
                            </p:childTnLst>
                          </p:cTn>
                        </p:par>
                        <p:par>
                          <p:cTn id="31" fill="hold">
                            <p:stCondLst>
                              <p:cond delay="500"/>
                            </p:stCondLst>
                            <p:childTnLst>
                              <p:par>
                                <p:cTn id="32" presetID="1" presetClass="exit" presetSubtype="0" fill="hold" grpId="1" nodeType="afterEffect">
                                  <p:stCondLst>
                                    <p:cond delay="0"/>
                                  </p:stCondLst>
                                  <p:childTnLst>
                                    <p:set>
                                      <p:cBhvr>
                                        <p:cTn id="33" dur="1" fill="hold">
                                          <p:stCondLst>
                                            <p:cond delay="0"/>
                                          </p:stCondLst>
                                        </p:cTn>
                                        <p:tgtEl>
                                          <p:spTgt spid="39"/>
                                        </p:tgtEl>
                                        <p:attrNameLst>
                                          <p:attrName>style.visibility</p:attrName>
                                        </p:attrNameLst>
                                      </p:cBhvr>
                                      <p:to>
                                        <p:strVal val="hidden"/>
                                      </p:to>
                                    </p:set>
                                  </p:childTnLst>
                                </p:cTn>
                              </p:par>
                              <p:par>
                                <p:cTn id="34" presetID="1" presetClass="exit" presetSubtype="0" fill="hold" grpId="2"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fade">
                                      <p:cBhvr>
                                        <p:cTn id="39" dur="500"/>
                                        <p:tgtEl>
                                          <p:spTgt spid="1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fade">
                                      <p:cBhvr>
                                        <p:cTn id="42" dur="500"/>
                                        <p:tgtEl>
                                          <p:spTgt spid="1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32"/>
                                        </p:tgtEl>
                                      </p:cBhvr>
                                    </p:animEffect>
                                    <p:set>
                                      <p:cBhvr>
                                        <p:cTn id="53" dur="1" fill="hold">
                                          <p:stCondLst>
                                            <p:cond delay="499"/>
                                          </p:stCondLst>
                                        </p:cTn>
                                        <p:tgtEl>
                                          <p:spTgt spid="32"/>
                                        </p:tgtEl>
                                        <p:attrNameLst>
                                          <p:attrName>style.visibility</p:attrName>
                                        </p:attrNameLst>
                                      </p:cBhvr>
                                      <p:to>
                                        <p:strVal val="hidden"/>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2">
                                            <p:txEl>
                                              <p:pRg st="1" end="1"/>
                                            </p:txEl>
                                          </p:spTgt>
                                        </p:tgtEl>
                                        <p:attrNameLst>
                                          <p:attrName>style.visibility</p:attrName>
                                        </p:attrNameLst>
                                      </p:cBhvr>
                                      <p:to>
                                        <p:strVal val="visible"/>
                                      </p:to>
                                    </p:set>
                                    <p:animEffect transition="in" filter="fade">
                                      <p:cBhvr>
                                        <p:cTn id="61" dur="500"/>
                                        <p:tgtEl>
                                          <p:spTgt spid="72">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mph" presetSubtype="2" fill="hold" nodeType="clickEffect">
                                  <p:stCondLst>
                                    <p:cond delay="0"/>
                                  </p:stCondLst>
                                  <p:childTnLst>
                                    <p:animClr clrSpc="rgb" dir="cw">
                                      <p:cBhvr>
                                        <p:cTn id="65" dur="500" fill="hold"/>
                                        <p:tgtEl>
                                          <p:spTgt spid="112"/>
                                        </p:tgtEl>
                                        <p:attrNameLst>
                                          <p:attrName>fillcolor</p:attrName>
                                        </p:attrNameLst>
                                      </p:cBhvr>
                                      <p:to>
                                        <a:srgbClr val="FFFFFF"/>
                                      </p:to>
                                    </p:animClr>
                                    <p:set>
                                      <p:cBhvr>
                                        <p:cTn id="66" dur="500" fill="hold"/>
                                        <p:tgtEl>
                                          <p:spTgt spid="112"/>
                                        </p:tgtEl>
                                        <p:attrNameLst>
                                          <p:attrName>fill.type</p:attrName>
                                        </p:attrNameLst>
                                      </p:cBhvr>
                                      <p:to>
                                        <p:strVal val="solid"/>
                                      </p:to>
                                    </p:set>
                                    <p:set>
                                      <p:cBhvr>
                                        <p:cTn id="67" dur="500" fill="hold"/>
                                        <p:tgtEl>
                                          <p:spTgt spid="112"/>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74"/>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65"/>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78"/>
                                        </p:tgtEl>
                                      </p:cBhvr>
                                    </p:animEffect>
                                    <p:set>
                                      <p:cBhvr>
                                        <p:cTn id="76" dur="1" fill="hold">
                                          <p:stCondLst>
                                            <p:cond delay="499"/>
                                          </p:stCondLst>
                                        </p:cTn>
                                        <p:tgtEl>
                                          <p:spTgt spid="7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3" nodeType="clickEffect">
                                  <p:stCondLst>
                                    <p:cond delay="0"/>
                                  </p:stCondLst>
                                  <p:childTnLst>
                                    <p:animMotion origin="layout" path="M 2.77778E-7 0 L -0.25122 0.0588 " pathEditMode="relative" rAng="0" ptsTypes="AA">
                                      <p:cBhvr>
                                        <p:cTn id="80" dur="500" fill="hold"/>
                                        <p:tgtEl>
                                          <p:spTgt spid="112"/>
                                        </p:tgtEl>
                                        <p:attrNameLst>
                                          <p:attrName>ppt_x</p:attrName>
                                          <p:attrName>ppt_y</p:attrName>
                                        </p:attrNameLst>
                                      </p:cBhvr>
                                      <p:rCtr x="-12569" y="2940"/>
                                    </p:animMotion>
                                  </p:childTnLst>
                                </p:cTn>
                              </p:par>
                            </p:childTnLst>
                          </p:cTn>
                        </p:par>
                        <p:par>
                          <p:cTn id="81" fill="hold">
                            <p:stCondLst>
                              <p:cond delay="500"/>
                            </p:stCondLst>
                            <p:childTnLst>
                              <p:par>
                                <p:cTn id="82" presetID="10" presetClass="entr" presetSubtype="0" fill="hold" grpId="2"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fade">
                                      <p:cBhvr>
                                        <p:cTn id="84" dur="500"/>
                                        <p:tgtEl>
                                          <p:spTgt spid="78"/>
                                        </p:tgtEl>
                                      </p:cBhvr>
                                    </p:animEffect>
                                  </p:childTnLst>
                                </p:cTn>
                              </p:par>
                              <p:par>
                                <p:cTn id="85" presetID="42" presetClass="path" presetSubtype="0" accel="50000" decel="50000" fill="hold" grpId="2" nodeType="withEffect">
                                  <p:stCondLst>
                                    <p:cond delay="0"/>
                                  </p:stCondLst>
                                  <p:childTnLst>
                                    <p:animMotion origin="layout" path="M -0.25122 0.0588 L 2.77778E-7 0.29028 " pathEditMode="relative" rAng="0" ptsTypes="AA">
                                      <p:cBhvr>
                                        <p:cTn id="86" dur="500" fill="hold"/>
                                        <p:tgtEl>
                                          <p:spTgt spid="112"/>
                                        </p:tgtEl>
                                        <p:attrNameLst>
                                          <p:attrName>ppt_x</p:attrName>
                                          <p:attrName>ppt_y</p:attrName>
                                        </p:attrNameLst>
                                      </p:cBhvr>
                                      <p:rCtr x="12552" y="11574"/>
                                    </p:animMotion>
                                  </p:childTnLst>
                                </p:cTn>
                              </p:par>
                              <p:par>
                                <p:cTn id="87" presetID="10" presetClass="entr" presetSubtype="0" fill="hold"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2" nodeType="clickEffect">
                                  <p:stCondLst>
                                    <p:cond delay="0"/>
                                  </p:stCondLst>
                                  <p:childTnLst>
                                    <p:animMotion origin="layout" path="M 5E-6 0 L 5E-6 0.29028 " pathEditMode="relative" rAng="0" ptsTypes="AA">
                                      <p:cBhvr>
                                        <p:cTn id="93" dur="500" fill="hold"/>
                                        <p:tgtEl>
                                          <p:spTgt spid="114"/>
                                        </p:tgtEl>
                                        <p:attrNameLst>
                                          <p:attrName>ppt_x</p:attrName>
                                          <p:attrName>ppt_y</p:attrName>
                                        </p:attrNameLst>
                                      </p:cBhvr>
                                      <p:rCtr x="0" y="14514"/>
                                    </p:animMotion>
                                  </p:childTnLst>
                                </p:cTn>
                              </p:par>
                              <p:par>
                                <p:cTn id="94" presetID="42" presetClass="path" presetSubtype="0" accel="50000" decel="50000" fill="hold" grpId="2" nodeType="withEffect">
                                  <p:stCondLst>
                                    <p:cond delay="0"/>
                                  </p:stCondLst>
                                  <p:childTnLst>
                                    <p:animMotion origin="layout" path="M -3.88889E-6 0 L -3.88889E-6 0.29028 " pathEditMode="relative" rAng="0" ptsTypes="AA">
                                      <p:cBhvr>
                                        <p:cTn id="95" dur="500" fill="hold"/>
                                        <p:tgtEl>
                                          <p:spTgt spid="113"/>
                                        </p:tgtEl>
                                        <p:attrNameLst>
                                          <p:attrName>ppt_x</p:attrName>
                                          <p:attrName>ppt_y</p:attrName>
                                        </p:attrNameLst>
                                      </p:cBhvr>
                                      <p:rCtr x="0" y="14514"/>
                                    </p:animMotion>
                                  </p:childTnLst>
                                </p:cTn>
                              </p:par>
                              <p:par>
                                <p:cTn id="96" presetID="1" presetClass="entr" presetSubtype="0" fill="hold" grpId="0" nodeType="withEffect">
                                  <p:stCondLst>
                                    <p:cond delay="0"/>
                                  </p:stCondLst>
                                  <p:childTnLst>
                                    <p:set>
                                      <p:cBhvr>
                                        <p:cTn id="97"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P spid="32" grpId="0" animBg="1"/>
      <p:bldP spid="61" grpId="0" animBg="1"/>
      <p:bldP spid="63" grpId="0"/>
      <p:bldP spid="112" grpId="0" animBg="1"/>
      <p:bldP spid="112" grpId="2" animBg="1"/>
      <p:bldP spid="112" grpId="3" animBg="1"/>
      <p:bldP spid="113" grpId="0" animBg="1"/>
      <p:bldP spid="113" grpId="2" animBg="1"/>
      <p:bldP spid="114" grpId="0" animBg="1"/>
      <p:bldP spid="114" grpId="2" animBg="1"/>
      <p:bldP spid="15" grpId="1"/>
      <p:bldP spid="15" grpId="2"/>
      <p:bldP spid="39" grpId="0"/>
      <p:bldP spid="39" grpId="1"/>
      <p:bldP spid="39" grpId="2"/>
      <p:bldP spid="118" grpId="0"/>
      <p:bldP spid="78" grpId="1"/>
      <p:bldP spid="78" grpId="2"/>
      <p:bldP spid="120" grpId="0"/>
      <p:bldP spid="74" grpId="0" animBg="1"/>
      <p:bldP spid="7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11783" y="1336563"/>
            <a:ext cx="2911135" cy="459017"/>
          </a:xfrm>
          <a:prstGeom prst="rect">
            <a:avLst/>
          </a:prstGeom>
          <a:solidFill>
            <a:schemeClr val="accent5">
              <a:lumMod val="40000"/>
              <a:lumOff val="60000"/>
            </a:schemeClr>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FF0000"/>
                </a:solidFill>
              </a:rPr>
              <a:t>Dedicated server: </a:t>
            </a:r>
            <a:r>
              <a:rPr lang="en-US" altLang="zh-CN" sz="3200" dirty="0" smtClean="0">
                <a:solidFill>
                  <a:srgbClr val="0070C0"/>
                </a:solidFill>
              </a:rPr>
              <a:t>prefetching for buffer cache </a:t>
            </a:r>
            <a:endParaRPr lang="zh-CN" altLang="en-US" sz="3200" dirty="0">
              <a:solidFill>
                <a:srgbClr val="0070C0"/>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22</a:t>
            </a:fld>
            <a:endParaRPr lang="zh-CN" altLang="en-US"/>
          </a:p>
        </p:txBody>
      </p:sp>
      <p:sp>
        <p:nvSpPr>
          <p:cNvPr id="72" name="内容占位符 2"/>
          <p:cNvSpPr>
            <a:spLocks noGrp="1"/>
          </p:cNvSpPr>
          <p:nvPr>
            <p:ph idx="1"/>
          </p:nvPr>
        </p:nvSpPr>
        <p:spPr>
          <a:xfrm>
            <a:off x="228600" y="4191000"/>
            <a:ext cx="4724400" cy="2365808"/>
          </a:xfrm>
        </p:spPr>
        <p:txBody>
          <a:bodyPr>
            <a:normAutofit fontScale="62500" lnSpcReduction="20000"/>
          </a:bodyPr>
          <a:lstStyle/>
          <a:p>
            <a:pPr>
              <a:lnSpc>
                <a:spcPct val="120000"/>
              </a:lnSpc>
              <a:spcBef>
                <a:spcPts val="600"/>
              </a:spcBef>
            </a:pPr>
            <a:r>
              <a:rPr lang="en-US" altLang="zh-CN" dirty="0" smtClean="0"/>
              <a:t>Buffer </a:t>
            </a:r>
            <a:r>
              <a:rPr lang="en-US" altLang="zh-CN" dirty="0"/>
              <a:t>cache </a:t>
            </a:r>
            <a:r>
              <a:rPr lang="en-US" altLang="zh-CN" dirty="0" smtClean="0"/>
              <a:t>replacement is </a:t>
            </a:r>
            <a:r>
              <a:rPr lang="en-US" altLang="zh-CN" dirty="0"/>
              <a:t>done by </a:t>
            </a:r>
            <a:r>
              <a:rPr lang="en-US" altLang="zh-CN" dirty="0" smtClean="0"/>
              <a:t>comparing key ranges of blocks</a:t>
            </a:r>
          </a:p>
          <a:p>
            <a:pPr>
              <a:lnSpc>
                <a:spcPct val="120000"/>
              </a:lnSpc>
              <a:spcBef>
                <a:spcPts val="600"/>
              </a:spcBef>
            </a:pPr>
            <a:r>
              <a:rPr lang="en-US" altLang="zh-CN" sz="5100" dirty="0" smtClean="0">
                <a:solidFill>
                  <a:srgbClr val="FF0000"/>
                </a:solidFill>
              </a:rPr>
              <a:t>-: </a:t>
            </a:r>
            <a:r>
              <a:rPr lang="en-US" altLang="zh-CN" dirty="0" smtClean="0">
                <a:solidFill>
                  <a:srgbClr val="0070C0"/>
                </a:solidFill>
              </a:rPr>
              <a:t>The prefetching based on compaction data may load unnecessary data</a:t>
            </a:r>
            <a:endParaRPr lang="zh-CN" altLang="en-US" dirty="0">
              <a:solidFill>
                <a:srgbClr val="0070C0"/>
              </a:solidFill>
            </a:endParaRPr>
          </a:p>
        </p:txBody>
      </p:sp>
      <p:sp>
        <p:nvSpPr>
          <p:cNvPr id="8" name="流程图: 磁盘 7"/>
          <p:cNvSpPr/>
          <p:nvPr/>
        </p:nvSpPr>
        <p:spPr>
          <a:xfrm>
            <a:off x="5211783" y="236257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10"/>
          <p:cNvSpPr>
            <a:spLocks noChangeArrowheads="1"/>
          </p:cNvSpPr>
          <p:nvPr/>
        </p:nvSpPr>
        <p:spPr bwMode="auto">
          <a:xfrm>
            <a:off x="5586251" y="3051831"/>
            <a:ext cx="339434"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 </a:t>
            </a:r>
            <a:r>
              <a:rPr lang="en-US" altLang="zh-CN" b="1" dirty="0" smtClean="0">
                <a:solidFill>
                  <a:srgbClr val="7030A0"/>
                </a:solidFill>
              </a:rPr>
              <a:t>f</a:t>
            </a:r>
            <a:endParaRPr lang="zh-CN" altLang="en-US" sz="2400" b="1" dirty="0">
              <a:solidFill>
                <a:srgbClr val="7030A0"/>
              </a:solidFill>
            </a:endParaRPr>
          </a:p>
        </p:txBody>
      </p:sp>
      <p:sp>
        <p:nvSpPr>
          <p:cNvPr id="27" name="Rectangle 10"/>
          <p:cNvSpPr>
            <a:spLocks noChangeArrowheads="1"/>
          </p:cNvSpPr>
          <p:nvPr/>
        </p:nvSpPr>
        <p:spPr bwMode="auto">
          <a:xfrm>
            <a:off x="7101816" y="3504167"/>
            <a:ext cx="339433"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70C0"/>
                </a:solidFill>
              </a:rPr>
              <a:t>b</a:t>
            </a:r>
            <a:r>
              <a:rPr lang="en-US" altLang="zh-CN" b="1" dirty="0" smtClean="0">
                <a:solidFill>
                  <a:srgbClr val="002060"/>
                </a:solidFill>
              </a:rPr>
              <a:t> </a:t>
            </a:r>
            <a:r>
              <a:rPr lang="en-US" altLang="zh-CN" b="1" dirty="0" smtClean="0">
                <a:solidFill>
                  <a:srgbClr val="FFC000"/>
                </a:solidFill>
              </a:rPr>
              <a:t>c </a:t>
            </a:r>
            <a:endParaRPr lang="zh-CN" altLang="en-US" sz="2400" b="1" dirty="0">
              <a:solidFill>
                <a:srgbClr val="FFC000"/>
              </a:solidFill>
            </a:endParaRPr>
          </a:p>
        </p:txBody>
      </p:sp>
      <p:sp>
        <p:nvSpPr>
          <p:cNvPr id="30" name="Rectangle 10"/>
          <p:cNvSpPr>
            <a:spLocks noChangeArrowheads="1"/>
          </p:cNvSpPr>
          <p:nvPr/>
        </p:nvSpPr>
        <p:spPr bwMode="auto">
          <a:xfrm>
            <a:off x="7441248" y="3504167"/>
            <a:ext cx="346391"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 </a:t>
            </a:r>
            <a:r>
              <a:rPr lang="en-US" altLang="zh-CN" b="1" dirty="0" smtClean="0">
                <a:solidFill>
                  <a:srgbClr val="002060"/>
                </a:solidFill>
              </a:rPr>
              <a:t>e</a:t>
            </a:r>
            <a:endParaRPr lang="zh-CN" altLang="en-US" b="1" dirty="0">
              <a:solidFill>
                <a:srgbClr val="002060"/>
              </a:solidFill>
            </a:endParaRPr>
          </a:p>
        </p:txBody>
      </p:sp>
      <p:grpSp>
        <p:nvGrpSpPr>
          <p:cNvPr id="9" name="组合 8"/>
          <p:cNvGrpSpPr/>
          <p:nvPr/>
        </p:nvGrpSpPr>
        <p:grpSpPr>
          <a:xfrm>
            <a:off x="6277171" y="1522486"/>
            <a:ext cx="1076129" cy="184892"/>
            <a:chOff x="6277171" y="1522486"/>
            <a:chExt cx="1076129" cy="184892"/>
          </a:xfrm>
        </p:grpSpPr>
        <p:sp>
          <p:nvSpPr>
            <p:cNvPr id="81" name="Rectangle 10"/>
            <p:cNvSpPr>
              <a:spLocks noChangeArrowheads="1"/>
            </p:cNvSpPr>
            <p:nvPr/>
          </p:nvSpPr>
          <p:spPr bwMode="auto">
            <a:xfrm>
              <a:off x="6277171" y="1522486"/>
              <a:ext cx="365760" cy="184892"/>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 </a:t>
              </a:r>
              <a:r>
                <a:rPr lang="en-US" altLang="zh-CN" b="1" dirty="0" smtClean="0">
                  <a:solidFill>
                    <a:srgbClr val="0070C0"/>
                  </a:solidFill>
                </a:rPr>
                <a:t>b</a:t>
              </a:r>
              <a:endParaRPr lang="zh-CN" altLang="en-US" sz="2400" b="1" dirty="0">
                <a:solidFill>
                  <a:srgbClr val="0070C0"/>
                </a:solidFill>
              </a:endParaRPr>
            </a:p>
          </p:txBody>
        </p:sp>
        <p:sp>
          <p:nvSpPr>
            <p:cNvPr id="82" name="Rectangle 10"/>
            <p:cNvSpPr>
              <a:spLocks noChangeArrowheads="1"/>
            </p:cNvSpPr>
            <p:nvPr/>
          </p:nvSpPr>
          <p:spPr bwMode="auto">
            <a:xfrm>
              <a:off x="6642930" y="1522486"/>
              <a:ext cx="367445"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 </a:t>
              </a:r>
              <a:r>
                <a:rPr lang="en-US" altLang="zh-CN" b="1" dirty="0" smtClean="0">
                  <a:solidFill>
                    <a:srgbClr val="00B050"/>
                  </a:solidFill>
                </a:rPr>
                <a:t>d</a:t>
              </a:r>
              <a:endParaRPr lang="zh-CN" altLang="en-US" sz="2400" b="1" dirty="0">
                <a:solidFill>
                  <a:srgbClr val="00B050"/>
                </a:solidFill>
              </a:endParaRPr>
            </a:p>
          </p:txBody>
        </p:sp>
        <p:sp>
          <p:nvSpPr>
            <p:cNvPr id="86" name="Rectangle 10"/>
            <p:cNvSpPr>
              <a:spLocks noChangeArrowheads="1"/>
            </p:cNvSpPr>
            <p:nvPr/>
          </p:nvSpPr>
          <p:spPr bwMode="auto">
            <a:xfrm>
              <a:off x="7010376" y="1522486"/>
              <a:ext cx="342924"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 </a:t>
              </a:r>
              <a:r>
                <a:rPr lang="en-US" altLang="zh-CN" b="1" dirty="0" smtClean="0">
                  <a:solidFill>
                    <a:srgbClr val="7030A0"/>
                  </a:solidFill>
                </a:rPr>
                <a:t>f</a:t>
              </a:r>
              <a:endParaRPr lang="zh-CN" altLang="en-US" b="1" dirty="0">
                <a:solidFill>
                  <a:srgbClr val="7030A0"/>
                </a:solidFill>
              </a:endParaRPr>
            </a:p>
          </p:txBody>
        </p:sp>
      </p:grpSp>
      <p:sp>
        <p:nvSpPr>
          <p:cNvPr id="54" name="Rectangle 9"/>
          <p:cNvSpPr>
            <a:spLocks noChangeArrowheads="1"/>
          </p:cNvSpPr>
          <p:nvPr/>
        </p:nvSpPr>
        <p:spPr bwMode="auto">
          <a:xfrm>
            <a:off x="1758619" y="3104169"/>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129822" y="2738409"/>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98522" y="2372649"/>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359375" y="2133230"/>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984916" y="2164080"/>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0" name="箭头 379"/>
          <p:cNvSpPr>
            <a:spLocks noChangeShapeType="1"/>
          </p:cNvSpPr>
          <p:nvPr/>
        </p:nvSpPr>
        <p:spPr bwMode="auto">
          <a:xfrm flipH="1">
            <a:off x="1775496" y="2788103"/>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63" name="TextBox 62"/>
          <p:cNvSpPr txBox="1"/>
          <p:nvPr/>
        </p:nvSpPr>
        <p:spPr>
          <a:xfrm>
            <a:off x="2276439" y="1795580"/>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89963" y="2052407"/>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53761" y="2706461"/>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71" name="Text Box 17"/>
          <p:cNvSpPr txBox="1">
            <a:spLocks noChangeArrowheads="1"/>
          </p:cNvSpPr>
          <p:nvPr/>
        </p:nvSpPr>
        <p:spPr bwMode="auto">
          <a:xfrm>
            <a:off x="1359375" y="1904464"/>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986121" y="1923535"/>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sp>
        <p:nvSpPr>
          <p:cNvPr id="15" name="TextBox 14"/>
          <p:cNvSpPr txBox="1"/>
          <p:nvPr/>
        </p:nvSpPr>
        <p:spPr>
          <a:xfrm>
            <a:off x="2301848" y="2681701"/>
            <a:ext cx="213200" cy="246221"/>
          </a:xfrm>
          <a:prstGeom prst="rect">
            <a:avLst/>
          </a:prstGeom>
          <a:noFill/>
        </p:spPr>
        <p:txBody>
          <a:bodyPr wrap="none" lIns="0" tIns="0" rIns="0" bIns="0" rtlCol="0">
            <a:spAutoFit/>
          </a:bodyPr>
          <a:lstStyle/>
          <a:p>
            <a:r>
              <a:rPr lang="en-US" altLang="zh-CN" sz="1600" b="1" dirty="0" smtClean="0">
                <a:solidFill>
                  <a:schemeClr val="bg1"/>
                </a:solidFill>
              </a:rPr>
              <a:t>a f</a:t>
            </a:r>
            <a:endParaRPr lang="zh-CN" altLang="en-US" sz="1600" b="1" dirty="0">
              <a:solidFill>
                <a:schemeClr val="bg1"/>
              </a:solidFill>
            </a:endParaRPr>
          </a:p>
        </p:txBody>
      </p:sp>
      <p:sp>
        <p:nvSpPr>
          <p:cNvPr id="115" name="TextBox 114"/>
          <p:cNvSpPr txBox="1"/>
          <p:nvPr/>
        </p:nvSpPr>
        <p:spPr>
          <a:xfrm>
            <a:off x="1947233" y="3053099"/>
            <a:ext cx="634169" cy="246221"/>
          </a:xfrm>
          <a:prstGeom prst="rect">
            <a:avLst/>
          </a:prstGeom>
          <a:noFill/>
        </p:spPr>
        <p:txBody>
          <a:bodyPr wrap="square" lIns="0" tIns="0" rIns="0" bIns="0" rtlCol="0">
            <a:spAutoFit/>
          </a:bodyPr>
          <a:lstStyle/>
          <a:p>
            <a:r>
              <a:rPr lang="en-US" altLang="zh-CN" sz="1600" b="1" dirty="0" smtClean="0">
                <a:solidFill>
                  <a:schemeClr val="bg1"/>
                </a:solidFill>
              </a:rPr>
              <a:t>b c d e</a:t>
            </a:r>
            <a:endParaRPr lang="zh-CN" altLang="en-US" sz="1600" b="1" dirty="0">
              <a:solidFill>
                <a:schemeClr val="bg1"/>
              </a:solidFill>
            </a:endParaRPr>
          </a:p>
        </p:txBody>
      </p:sp>
      <p:sp>
        <p:nvSpPr>
          <p:cNvPr id="5" name="TextBox 4"/>
          <p:cNvSpPr txBox="1"/>
          <p:nvPr/>
        </p:nvSpPr>
        <p:spPr>
          <a:xfrm>
            <a:off x="6415741" y="239151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78" name="Rectangle 16"/>
          <p:cNvSpPr>
            <a:spLocks noChangeArrowheads="1"/>
          </p:cNvSpPr>
          <p:nvPr/>
        </p:nvSpPr>
        <p:spPr bwMode="auto">
          <a:xfrm>
            <a:off x="3813777" y="193216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a:solidFill>
                  <a:srgbClr val="FF0000"/>
                </a:solidFill>
              </a:rPr>
              <a:t>a</a:t>
            </a:r>
            <a:r>
              <a:rPr lang="en-US" altLang="zh-CN" b="1" dirty="0" smtClean="0">
                <a:solidFill>
                  <a:srgbClr val="FF0000"/>
                </a:solidFill>
              </a:rPr>
              <a:t> </a:t>
            </a:r>
            <a:r>
              <a:rPr lang="en-US" altLang="zh-CN" b="1" dirty="0" smtClean="0">
                <a:solidFill>
                  <a:srgbClr val="7030A0"/>
                </a:solidFill>
              </a:rPr>
              <a:t>f</a:t>
            </a:r>
            <a:endParaRPr lang="zh-CN" altLang="en-US" b="1" dirty="0">
              <a:solidFill>
                <a:srgbClr val="7030A0"/>
              </a:solidFill>
            </a:endParaRPr>
          </a:p>
        </p:txBody>
      </p:sp>
      <p:sp>
        <p:nvSpPr>
          <p:cNvPr id="79" name="TextBox 78"/>
          <p:cNvSpPr txBox="1"/>
          <p:nvPr/>
        </p:nvSpPr>
        <p:spPr>
          <a:xfrm>
            <a:off x="3944264" y="1595934"/>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grpSp>
        <p:nvGrpSpPr>
          <p:cNvPr id="87" name="组合 86"/>
          <p:cNvGrpSpPr/>
          <p:nvPr/>
        </p:nvGrpSpPr>
        <p:grpSpPr>
          <a:xfrm>
            <a:off x="3717024" y="1930628"/>
            <a:ext cx="1453978" cy="367100"/>
            <a:chOff x="3788469" y="1930628"/>
            <a:chExt cx="1453978" cy="367100"/>
          </a:xfrm>
        </p:grpSpPr>
        <p:sp>
          <p:nvSpPr>
            <p:cNvPr id="99" name="Rectangle 10"/>
            <p:cNvSpPr>
              <a:spLocks noChangeArrowheads="1"/>
            </p:cNvSpPr>
            <p:nvPr/>
          </p:nvSpPr>
          <p:spPr bwMode="auto">
            <a:xfrm>
              <a:off x="3788469" y="1930628"/>
              <a:ext cx="1453978" cy="367100"/>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0" name="直接连接符 99"/>
            <p:cNvCxnSpPr>
              <a:stCxn id="99" idx="1"/>
              <a:endCxn id="99" idx="3"/>
            </p:cNvCxnSpPr>
            <p:nvPr/>
          </p:nvCxnSpPr>
          <p:spPr>
            <a:xfrm>
              <a:off x="3788469" y="2114178"/>
              <a:ext cx="145397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415422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879068" y="1934488"/>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5925685" y="1795580"/>
            <a:ext cx="1604478" cy="338554"/>
          </a:xfrm>
          <a:prstGeom prst="rect">
            <a:avLst/>
          </a:prstGeom>
          <a:noFill/>
        </p:spPr>
        <p:txBody>
          <a:bodyPr wrap="none" lIns="0" rIns="0" rtlCol="0">
            <a:spAutoFit/>
          </a:bodyPr>
          <a:lstStyle/>
          <a:p>
            <a:r>
              <a:rPr lang="en-US" altLang="zh-CN" sz="1600" b="1" dirty="0" smtClean="0">
                <a:solidFill>
                  <a:schemeClr val="accent5">
                    <a:lumMod val="75000"/>
                  </a:schemeClr>
                </a:solidFill>
              </a:rPr>
              <a:t>Compaction server</a:t>
            </a:r>
            <a:endParaRPr lang="zh-CN" altLang="en-US" sz="1600" b="1" dirty="0">
              <a:solidFill>
                <a:schemeClr val="accent5">
                  <a:lumMod val="75000"/>
                </a:schemeClr>
              </a:solidFill>
            </a:endParaRPr>
          </a:p>
        </p:txBody>
      </p:sp>
      <p:sp>
        <p:nvSpPr>
          <p:cNvPr id="111" name="乘号 110"/>
          <p:cNvSpPr/>
          <p:nvPr/>
        </p:nvSpPr>
        <p:spPr>
          <a:xfrm>
            <a:off x="3957903" y="1814950"/>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151351" y="1928623"/>
            <a:ext cx="925240" cy="191757"/>
            <a:chOff x="4151351" y="1928623"/>
            <a:chExt cx="925240" cy="191757"/>
          </a:xfrm>
        </p:grpSpPr>
        <p:sp>
          <p:nvSpPr>
            <p:cNvPr id="117" name="Rectangle 16"/>
            <p:cNvSpPr>
              <a:spLocks noChangeArrowheads="1"/>
            </p:cNvSpPr>
            <p:nvPr/>
          </p:nvSpPr>
          <p:spPr bwMode="auto">
            <a:xfrm>
              <a:off x="4151351" y="193216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a:solidFill>
                    <a:srgbClr val="FF0000"/>
                  </a:solidFill>
                </a:rPr>
                <a:t>a</a:t>
              </a:r>
              <a:r>
                <a:rPr lang="en-US" altLang="zh-CN" b="1" dirty="0" smtClean="0">
                  <a:solidFill>
                    <a:srgbClr val="FF0000"/>
                  </a:solidFill>
                </a:rPr>
                <a:t> </a:t>
              </a:r>
              <a:r>
                <a:rPr lang="en-US" altLang="zh-CN" b="1" dirty="0" smtClean="0">
                  <a:solidFill>
                    <a:srgbClr val="0070C0"/>
                  </a:solidFill>
                </a:rPr>
                <a:t>b</a:t>
              </a:r>
              <a:endParaRPr lang="zh-CN" altLang="en-US" b="1" dirty="0">
                <a:solidFill>
                  <a:srgbClr val="0070C0"/>
                </a:solidFill>
              </a:endParaRPr>
            </a:p>
          </p:txBody>
        </p:sp>
        <p:sp>
          <p:nvSpPr>
            <p:cNvPr id="121" name="Rectangle 16"/>
            <p:cNvSpPr>
              <a:spLocks noChangeArrowheads="1"/>
            </p:cNvSpPr>
            <p:nvPr/>
          </p:nvSpPr>
          <p:spPr bwMode="auto">
            <a:xfrm>
              <a:off x="4537114" y="1938335"/>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r>
                <a:rPr lang="en-US" altLang="zh-CN" b="1" dirty="0" smtClean="0">
                  <a:solidFill>
                    <a:srgbClr val="FF0000"/>
                  </a:solidFill>
                </a:rPr>
                <a:t> </a:t>
              </a:r>
              <a:r>
                <a:rPr lang="en-US" altLang="zh-CN" b="1" dirty="0" smtClean="0">
                  <a:solidFill>
                    <a:srgbClr val="00B050"/>
                  </a:solidFill>
                </a:rPr>
                <a:t>d</a:t>
              </a:r>
              <a:endParaRPr lang="zh-CN" altLang="en-US" b="1" dirty="0">
                <a:solidFill>
                  <a:srgbClr val="00B050"/>
                </a:solidFill>
              </a:endParaRPr>
            </a:p>
          </p:txBody>
        </p:sp>
        <p:sp>
          <p:nvSpPr>
            <p:cNvPr id="122" name="Rectangle 16"/>
            <p:cNvSpPr>
              <a:spLocks noChangeArrowheads="1"/>
            </p:cNvSpPr>
            <p:nvPr/>
          </p:nvSpPr>
          <p:spPr bwMode="auto">
            <a:xfrm>
              <a:off x="4893711" y="192862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e</a:t>
              </a:r>
              <a:r>
                <a:rPr lang="en-US" altLang="zh-CN" b="1" dirty="0" smtClean="0">
                  <a:solidFill>
                    <a:srgbClr val="FF0000"/>
                  </a:solidFill>
                </a:rPr>
                <a:t> </a:t>
              </a:r>
              <a:r>
                <a:rPr lang="en-US" altLang="zh-CN" b="1" dirty="0" smtClean="0">
                  <a:solidFill>
                    <a:srgbClr val="7030A0"/>
                  </a:solidFill>
                </a:rPr>
                <a:t>f</a:t>
              </a:r>
              <a:endParaRPr lang="zh-CN" altLang="en-US" b="1" dirty="0">
                <a:solidFill>
                  <a:srgbClr val="7030A0"/>
                </a:solidFill>
              </a:endParaRPr>
            </a:p>
          </p:txBody>
        </p:sp>
      </p:grpSp>
      <p:sp>
        <p:nvSpPr>
          <p:cNvPr id="123" name="TextBox 122"/>
          <p:cNvSpPr txBox="1"/>
          <p:nvPr/>
        </p:nvSpPr>
        <p:spPr>
          <a:xfrm>
            <a:off x="2021016" y="3046294"/>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51507" y="4109370"/>
            <a:ext cx="3804874" cy="2380329"/>
          </a:xfrm>
          <a:prstGeom prst="rect">
            <a:avLst/>
          </a:prstGeom>
        </p:spPr>
      </p:pic>
      <p:cxnSp>
        <p:nvCxnSpPr>
          <p:cNvPr id="50" name="直接箭头连接符 49"/>
          <p:cNvCxnSpPr>
            <a:stCxn id="78" idx="2"/>
            <a:endCxn id="31" idx="0"/>
          </p:cNvCxnSpPr>
          <p:nvPr/>
        </p:nvCxnSpPr>
        <p:spPr>
          <a:xfrm>
            <a:off x="3905217" y="2114208"/>
            <a:ext cx="1850751" cy="93762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242791" y="2110668"/>
            <a:ext cx="2896197" cy="1130661"/>
            <a:chOff x="4242791" y="2110668"/>
            <a:chExt cx="2896197" cy="1130661"/>
          </a:xfrm>
        </p:grpSpPr>
        <p:cxnSp>
          <p:nvCxnSpPr>
            <p:cNvPr id="53" name="直接箭头连接符 52"/>
            <p:cNvCxnSpPr>
              <a:stCxn id="117" idx="2"/>
            </p:cNvCxnSpPr>
            <p:nvPr/>
          </p:nvCxnSpPr>
          <p:spPr>
            <a:xfrm>
              <a:off x="4242791" y="2114208"/>
              <a:ext cx="2217260" cy="112050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21" idx="2"/>
            </p:cNvCxnSpPr>
            <p:nvPr/>
          </p:nvCxnSpPr>
          <p:spPr>
            <a:xfrm>
              <a:off x="4628554" y="2120380"/>
              <a:ext cx="2198098" cy="1120949"/>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22" idx="2"/>
            </p:cNvCxnSpPr>
            <p:nvPr/>
          </p:nvCxnSpPr>
          <p:spPr>
            <a:xfrm>
              <a:off x="4985151" y="2110668"/>
              <a:ext cx="2153837" cy="1124043"/>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a:off x="4446726" y="1936869"/>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623846" y="2343171"/>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51" name="TextBox 50"/>
          <p:cNvSpPr txBox="1"/>
          <p:nvPr/>
        </p:nvSpPr>
        <p:spPr>
          <a:xfrm>
            <a:off x="2934737" y="270455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52" name="TextBox 51"/>
          <p:cNvSpPr txBox="1"/>
          <p:nvPr/>
        </p:nvSpPr>
        <p:spPr>
          <a:xfrm>
            <a:off x="3274727" y="3065027"/>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grpSp>
        <p:nvGrpSpPr>
          <p:cNvPr id="62" name="组合 61"/>
          <p:cNvGrpSpPr/>
          <p:nvPr/>
        </p:nvGrpSpPr>
        <p:grpSpPr>
          <a:xfrm>
            <a:off x="6288587" y="1522486"/>
            <a:ext cx="1076129" cy="184892"/>
            <a:chOff x="6277171" y="1522486"/>
            <a:chExt cx="1076129" cy="184892"/>
          </a:xfrm>
        </p:grpSpPr>
        <p:sp>
          <p:nvSpPr>
            <p:cNvPr id="66" name="Rectangle 10"/>
            <p:cNvSpPr>
              <a:spLocks noChangeArrowheads="1"/>
            </p:cNvSpPr>
            <p:nvPr/>
          </p:nvSpPr>
          <p:spPr bwMode="auto">
            <a:xfrm>
              <a:off x="6277171" y="1522486"/>
              <a:ext cx="365760" cy="184892"/>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 </a:t>
              </a:r>
              <a:r>
                <a:rPr lang="en-US" altLang="zh-CN" b="1" dirty="0" smtClean="0">
                  <a:solidFill>
                    <a:srgbClr val="0070C0"/>
                  </a:solidFill>
                </a:rPr>
                <a:t>b</a:t>
              </a:r>
              <a:endParaRPr lang="zh-CN" altLang="en-US" sz="2400" b="1" dirty="0">
                <a:solidFill>
                  <a:srgbClr val="0070C0"/>
                </a:solidFill>
              </a:endParaRPr>
            </a:p>
          </p:txBody>
        </p:sp>
        <p:sp>
          <p:nvSpPr>
            <p:cNvPr id="67" name="Rectangle 10"/>
            <p:cNvSpPr>
              <a:spLocks noChangeArrowheads="1"/>
            </p:cNvSpPr>
            <p:nvPr/>
          </p:nvSpPr>
          <p:spPr bwMode="auto">
            <a:xfrm>
              <a:off x="6642930" y="1522486"/>
              <a:ext cx="367445"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 </a:t>
              </a:r>
              <a:r>
                <a:rPr lang="en-US" altLang="zh-CN" b="1" dirty="0" smtClean="0">
                  <a:solidFill>
                    <a:srgbClr val="00B050"/>
                  </a:solidFill>
                </a:rPr>
                <a:t>d</a:t>
              </a:r>
              <a:endParaRPr lang="zh-CN" altLang="en-US" sz="2400" b="1" dirty="0">
                <a:solidFill>
                  <a:srgbClr val="00B050"/>
                </a:solidFill>
              </a:endParaRPr>
            </a:p>
          </p:txBody>
        </p:sp>
        <p:sp>
          <p:nvSpPr>
            <p:cNvPr id="68" name="Rectangle 10"/>
            <p:cNvSpPr>
              <a:spLocks noChangeArrowheads="1"/>
            </p:cNvSpPr>
            <p:nvPr/>
          </p:nvSpPr>
          <p:spPr bwMode="auto">
            <a:xfrm>
              <a:off x="7010376" y="1522486"/>
              <a:ext cx="342924"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 </a:t>
              </a:r>
              <a:r>
                <a:rPr lang="en-US" altLang="zh-CN" b="1" dirty="0" smtClean="0">
                  <a:solidFill>
                    <a:srgbClr val="7030A0"/>
                  </a:solidFill>
                </a:rPr>
                <a:t>f</a:t>
              </a:r>
              <a:endParaRPr lang="zh-CN" altLang="en-US" b="1" dirty="0">
                <a:solidFill>
                  <a:srgbClr val="7030A0"/>
                </a:solidFill>
              </a:endParaRPr>
            </a:p>
          </p:txBody>
        </p:sp>
      </p:grpSp>
    </p:spTree>
    <p:extLst>
      <p:ext uri="{BB962C8B-B14F-4D97-AF65-F5344CB8AC3E}">
        <p14:creationId xmlns:p14="http://schemas.microsoft.com/office/powerpoint/2010/main" xmlns="" val="121212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1.94444E-6 3.7037E-6 L 0.44913 -0.17408 " pathEditMode="relative" rAng="0" ptsTypes="AA">
                                      <p:cBhvr>
                                        <p:cTn id="19" dur="750" fill="hold"/>
                                        <p:tgtEl>
                                          <p:spTgt spid="15"/>
                                        </p:tgtEl>
                                        <p:attrNameLst>
                                          <p:attrName>ppt_x</p:attrName>
                                          <p:attrName>ppt_y</p:attrName>
                                        </p:attrNameLst>
                                      </p:cBhvr>
                                      <p:rCtr x="22448" y="-8704"/>
                                    </p:animMotion>
                                  </p:childTnLst>
                                </p:cTn>
                              </p:par>
                              <p:par>
                                <p:cTn id="20" presetID="42" presetClass="path" presetSubtype="0" accel="50000" decel="50000" fill="hold" grpId="0" nodeType="withEffect">
                                  <p:stCondLst>
                                    <p:cond delay="0"/>
                                  </p:stCondLst>
                                  <p:childTnLst>
                                    <p:animMotion origin="layout" path="M 5.55556E-7 -2.96296E-6 L 0.52014 -0.22824 " pathEditMode="relative" rAng="0" ptsTypes="AA">
                                      <p:cBhvr>
                                        <p:cTn id="21" dur="750" fill="hold"/>
                                        <p:tgtEl>
                                          <p:spTgt spid="115"/>
                                        </p:tgtEl>
                                        <p:attrNameLst>
                                          <p:attrName>ppt_x</p:attrName>
                                          <p:attrName>ppt_y</p:attrName>
                                        </p:attrNameLst>
                                      </p:cBhvr>
                                      <p:rCtr x="26007" y="-11412"/>
                                    </p:animMotion>
                                  </p:childTnLst>
                                </p:cTn>
                              </p:par>
                            </p:childTnLst>
                          </p:cTn>
                        </p:par>
                        <p:par>
                          <p:cTn id="22" fill="hold">
                            <p:stCondLst>
                              <p:cond delay="750"/>
                            </p:stCondLst>
                            <p:childTnLst>
                              <p:par>
                                <p:cTn id="23" presetID="10" presetClass="exit" presetSubtype="0" fill="hold" grpId="1" nodeType="after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5"/>
                                        </p:tgtEl>
                                      </p:cBhvr>
                                    </p:animEffect>
                                    <p:set>
                                      <p:cBhvr>
                                        <p:cTn id="28" dur="1" fill="hold">
                                          <p:stCondLst>
                                            <p:cond delay="499"/>
                                          </p:stCondLst>
                                        </p:cTn>
                                        <p:tgtEl>
                                          <p:spTgt spid="115"/>
                                        </p:tgtEl>
                                        <p:attrNameLst>
                                          <p:attrName>style.visibility</p:attrName>
                                        </p:attrNameLst>
                                      </p:cBhvr>
                                      <p:to>
                                        <p:strVal val="hidden"/>
                                      </p:to>
                                    </p:se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2">
                                            <p:txEl>
                                              <p:pRg st="1" end="1"/>
                                            </p:txEl>
                                          </p:spTgt>
                                        </p:tgtEl>
                                        <p:attrNameLst>
                                          <p:attrName>style.visibility</p:attrName>
                                        </p:attrNameLst>
                                      </p:cBhvr>
                                      <p:to>
                                        <p:strVal val="visible"/>
                                      </p:to>
                                    </p:set>
                                    <p:animEffect transition="in" filter="fade">
                                      <p:cBhvr>
                                        <p:cTn id="51" dur="500"/>
                                        <p:tgtEl>
                                          <p:spTgt spid="72">
                                            <p:txEl>
                                              <p:pRg st="1" end="1"/>
                                            </p:txEl>
                                          </p:spTgt>
                                        </p:tgtEl>
                                      </p:cBhvr>
                                    </p:animEffect>
                                  </p:childTnLst>
                                </p:cTn>
                              </p:par>
                            </p:childTnLst>
                          </p:cTn>
                        </p:par>
                        <p:par>
                          <p:cTn id="52" fill="hold">
                            <p:stCondLst>
                              <p:cond delay="500"/>
                            </p:stCondLst>
                            <p:childTnLst>
                              <p:par>
                                <p:cTn id="53" presetID="10" presetClass="exit" presetSubtype="0" fill="hold" nodeType="after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11"/>
                                        </p:tgtEl>
                                      </p:cBhvr>
                                    </p:animEffect>
                                    <p:set>
                                      <p:cBhvr>
                                        <p:cTn id="63" dur="1" fill="hold">
                                          <p:stCondLst>
                                            <p:cond delay="499"/>
                                          </p:stCondLst>
                                        </p:cTn>
                                        <p:tgtEl>
                                          <p:spTgt spid="11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50"/>
                                        </p:tgtEl>
                                      </p:cBhvr>
                                    </p:animEffect>
                                    <p:set>
                                      <p:cBhvr>
                                        <p:cTn id="66" dur="1" fill="hold">
                                          <p:stCondLst>
                                            <p:cond delay="499"/>
                                          </p:stCondLst>
                                        </p:cTn>
                                        <p:tgtEl>
                                          <p:spTgt spid="50"/>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78"/>
                                        </p:tgtEl>
                                      </p:cBhvr>
                                    </p:animEffect>
                                    <p:set>
                                      <p:cBhvr>
                                        <p:cTn id="69" dur="1" fill="hold">
                                          <p:stCondLst>
                                            <p:cond delay="499"/>
                                          </p:stCondLst>
                                        </p:cTn>
                                        <p:tgtEl>
                                          <p:spTgt spid="7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5.55556E-7 -2.22222E-6 L -0.24236 0.06088 " pathEditMode="relative" rAng="0" ptsTypes="AA">
                                      <p:cBhvr>
                                        <p:cTn id="73" dur="500" fill="hold"/>
                                        <p:tgtEl>
                                          <p:spTgt spid="62"/>
                                        </p:tgtEl>
                                        <p:attrNameLst>
                                          <p:attrName>ppt_x</p:attrName>
                                          <p:attrName>ppt_y</p:attrName>
                                        </p:attrNameLst>
                                      </p:cBhvr>
                                      <p:rCtr x="-12118" y="303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childTnLst>
                          </p:cTn>
                        </p:par>
                        <p:par>
                          <p:cTn id="77" fill="hold">
                            <p:stCondLst>
                              <p:cond delay="500"/>
                            </p:stCondLst>
                            <p:childTnLst>
                              <p:par>
                                <p:cTn id="78" presetID="42" presetClass="path" presetSubtype="0" accel="50000" decel="50000" fill="hold" nodeType="afterEffect">
                                  <p:stCondLst>
                                    <p:cond delay="0"/>
                                  </p:stCondLst>
                                  <p:childTnLst>
                                    <p:animMotion origin="layout" path="M -0.24236 0.06088 L 2.22222E-6 0.25 " pathEditMode="relative" rAng="0" ptsTypes="AA">
                                      <p:cBhvr>
                                        <p:cTn id="79" dur="500" fill="hold"/>
                                        <p:tgtEl>
                                          <p:spTgt spid="62"/>
                                        </p:tgtEl>
                                        <p:attrNameLst>
                                          <p:attrName>ppt_x</p:attrName>
                                          <p:attrName>ppt_y</p:attrName>
                                        </p:attrNameLst>
                                      </p:cBhvr>
                                      <p:rCtr x="12118" y="9444"/>
                                    </p:animMotion>
                                  </p:childTnLst>
                                </p:cTn>
                              </p:par>
                            </p:childTnLst>
                          </p:cTn>
                        </p:par>
                        <p:par>
                          <p:cTn id="80" fill="hold">
                            <p:stCondLst>
                              <p:cond delay="1000"/>
                            </p:stCondLst>
                            <p:childTnLst>
                              <p:par>
                                <p:cTn id="81" presetID="1" presetClass="entr" presetSubtype="0" fill="hold" nodeType="after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123"/>
                                        </p:tgtEl>
                                        <p:attrNameLst>
                                          <p:attrName>style.visibility</p:attrName>
                                        </p:attrNameLst>
                                      </p:cBhvr>
                                      <p:to>
                                        <p:strVal val="visible"/>
                                      </p:to>
                                    </p:set>
                                    <p:animEffect transition="in" filter="fade">
                                      <p:cBhvr>
                                        <p:cTn id="86" dur="500"/>
                                        <p:tgtEl>
                                          <p:spTgt spid="123"/>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7" grpId="0" animBg="1"/>
      <p:bldP spid="30" grpId="0" animBg="1"/>
      <p:bldP spid="60" grpId="0" animBg="1"/>
      <p:bldP spid="65" grpId="0"/>
      <p:bldP spid="15" grpId="0"/>
      <p:bldP spid="15" grpId="1"/>
      <p:bldP spid="115" grpId="0"/>
      <p:bldP spid="115" grpId="1"/>
      <p:bldP spid="78" grpId="0"/>
      <p:bldP spid="111" grpId="0" animBg="1"/>
      <p:bldP spid="111" grpId="1" animBg="1"/>
      <p:bldP spid="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10"/>
          <p:cNvSpPr>
            <a:spLocks noChangeArrowheads="1"/>
          </p:cNvSpPr>
          <p:nvPr/>
        </p:nvSpPr>
        <p:spPr bwMode="auto">
          <a:xfrm>
            <a:off x="2166646" y="2757459"/>
            <a:ext cx="199396"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671471" y="2757459"/>
            <a:ext cx="199396"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8" name="Rectangle 10"/>
          <p:cNvSpPr>
            <a:spLocks noChangeArrowheads="1"/>
          </p:cNvSpPr>
          <p:nvPr/>
        </p:nvSpPr>
        <p:spPr bwMode="auto">
          <a:xfrm>
            <a:off x="2423821" y="2757459"/>
            <a:ext cx="199396"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5" name="Rectangle 16"/>
          <p:cNvSpPr>
            <a:spLocks noChangeArrowheads="1"/>
          </p:cNvSpPr>
          <p:nvPr/>
        </p:nvSpPr>
        <p:spPr bwMode="auto">
          <a:xfrm>
            <a:off x="4527294" y="212184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4519989" y="193405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77" name="Rectangle 16"/>
          <p:cNvSpPr>
            <a:spLocks noChangeArrowheads="1"/>
          </p:cNvSpPr>
          <p:nvPr/>
        </p:nvSpPr>
        <p:spPr bwMode="auto">
          <a:xfrm>
            <a:off x="3789032" y="2114702"/>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FF0000"/>
                </a:solidFill>
              </a:rPr>
              <a:t>Stepped-merge: </a:t>
            </a:r>
            <a:r>
              <a:rPr lang="en-US" altLang="zh-CN" sz="3200" dirty="0" smtClean="0">
                <a:solidFill>
                  <a:srgbClr val="0070C0"/>
                </a:solidFill>
              </a:rPr>
              <a:t>slowdown compaction</a:t>
            </a:r>
            <a:endParaRPr lang="zh-CN" altLang="en-US" sz="3200" dirty="0">
              <a:solidFill>
                <a:srgbClr val="0070C0"/>
              </a:solidFill>
            </a:endParaRPr>
          </a:p>
        </p:txBody>
      </p:sp>
      <p:sp>
        <p:nvSpPr>
          <p:cNvPr id="4" name="灯片编号占位符 3"/>
          <p:cNvSpPr>
            <a:spLocks noGrp="1"/>
          </p:cNvSpPr>
          <p:nvPr>
            <p:ph type="sldNum" sz="quarter" idx="12"/>
          </p:nvPr>
        </p:nvSpPr>
        <p:spPr/>
        <p:txBody>
          <a:bodyPr/>
          <a:lstStyle/>
          <a:p>
            <a:fld id="{8B619040-DCD5-49FA-840B-E084AB5E96E4}" type="slidenum">
              <a:rPr lang="zh-CN" altLang="en-US" smtClean="0"/>
              <a:pPr/>
              <a:t>23</a:t>
            </a:fld>
            <a:endParaRPr lang="zh-CN" altLang="en-US"/>
          </a:p>
        </p:txBody>
      </p:sp>
      <p:sp>
        <p:nvSpPr>
          <p:cNvPr id="72" name="内容占位符 2"/>
          <p:cNvSpPr>
            <a:spLocks noGrp="1"/>
          </p:cNvSpPr>
          <p:nvPr>
            <p:ph idx="1"/>
          </p:nvPr>
        </p:nvSpPr>
        <p:spPr>
          <a:xfrm>
            <a:off x="228600" y="4191000"/>
            <a:ext cx="4724400" cy="2365808"/>
          </a:xfrm>
        </p:spPr>
        <p:txBody>
          <a:bodyPr>
            <a:normAutofit fontScale="70000" lnSpcReduction="20000"/>
          </a:bodyPr>
          <a:lstStyle/>
          <a:p>
            <a:pPr>
              <a:lnSpc>
                <a:spcPct val="120000"/>
              </a:lnSpc>
              <a:spcBef>
                <a:spcPts val="600"/>
              </a:spcBef>
            </a:pPr>
            <a:r>
              <a:rPr lang="en-US" altLang="zh-CN" dirty="0" smtClean="0"/>
              <a:t>The merging is changed to appending </a:t>
            </a:r>
          </a:p>
          <a:p>
            <a:pPr>
              <a:lnSpc>
                <a:spcPct val="120000"/>
              </a:lnSpc>
              <a:spcBef>
                <a:spcPts val="600"/>
              </a:spcBef>
            </a:pPr>
            <a:r>
              <a:rPr lang="en-US" altLang="zh-CN" sz="3400" b="1" dirty="0" smtClean="0">
                <a:solidFill>
                  <a:srgbClr val="FF0000"/>
                </a:solidFill>
              </a:rPr>
              <a:t>+:</a:t>
            </a:r>
            <a:r>
              <a:rPr lang="en-US" altLang="zh-CN" dirty="0" smtClean="0"/>
              <a:t> compaction-induced cache invalidations are reduced</a:t>
            </a:r>
          </a:p>
          <a:p>
            <a:pPr>
              <a:lnSpc>
                <a:spcPct val="120000"/>
              </a:lnSpc>
              <a:spcBef>
                <a:spcPts val="600"/>
              </a:spcBef>
            </a:pPr>
            <a:r>
              <a:rPr lang="en-US" altLang="zh-CN" sz="3400" b="1" dirty="0" smtClean="0">
                <a:solidFill>
                  <a:srgbClr val="FF0000"/>
                </a:solidFill>
              </a:rPr>
              <a:t>-:</a:t>
            </a:r>
            <a:r>
              <a:rPr lang="en-US" altLang="zh-CN" dirty="0" smtClean="0"/>
              <a:t> </a:t>
            </a:r>
            <a:r>
              <a:rPr lang="en-US" altLang="zh-CN" dirty="0" smtClean="0">
                <a:solidFill>
                  <a:srgbClr val="0070C0"/>
                </a:solidFill>
              </a:rPr>
              <a:t>Since each level is not fully sorted, range queries are slow</a:t>
            </a:r>
            <a:endParaRPr lang="zh-CN" altLang="en-US" dirty="0">
              <a:solidFill>
                <a:srgbClr val="0070C0"/>
              </a:solidFill>
            </a:endParaRPr>
          </a:p>
        </p:txBody>
      </p:sp>
      <p:sp>
        <p:nvSpPr>
          <p:cNvPr id="6" name="TextBox 5"/>
          <p:cNvSpPr txBox="1"/>
          <p:nvPr/>
        </p:nvSpPr>
        <p:spPr>
          <a:xfrm>
            <a:off x="3714273" y="1538101"/>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10"/>
          <p:cNvSpPr>
            <a:spLocks noChangeArrowheads="1"/>
          </p:cNvSpPr>
          <p:nvPr/>
        </p:nvSpPr>
        <p:spPr bwMode="auto">
          <a:xfrm>
            <a:off x="5586251" y="3013731"/>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2" name="Rectangle 10"/>
          <p:cNvSpPr>
            <a:spLocks noChangeArrowheads="1"/>
          </p:cNvSpPr>
          <p:nvPr/>
        </p:nvSpPr>
        <p:spPr bwMode="auto">
          <a:xfrm>
            <a:off x="5944663" y="3223281"/>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27" name="Rectangle 10"/>
          <p:cNvSpPr>
            <a:spLocks noChangeArrowheads="1"/>
          </p:cNvSpPr>
          <p:nvPr/>
        </p:nvSpPr>
        <p:spPr bwMode="auto">
          <a:xfrm>
            <a:off x="725836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7624124" y="3180317"/>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7441249" y="3180317"/>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54" name="Rectangle 9"/>
          <p:cNvSpPr>
            <a:spLocks noChangeArrowheads="1"/>
          </p:cNvSpPr>
          <p:nvPr/>
        </p:nvSpPr>
        <p:spPr bwMode="auto">
          <a:xfrm>
            <a:off x="2257518" y="3113715"/>
            <a:ext cx="556199" cy="158042"/>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98522" y="2372649"/>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359375" y="2133230"/>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984916" y="2164080"/>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1" name="箭头 379"/>
          <p:cNvSpPr>
            <a:spLocks noChangeShapeType="1"/>
          </p:cNvSpPr>
          <p:nvPr/>
        </p:nvSpPr>
        <p:spPr bwMode="auto">
          <a:xfrm flipH="1">
            <a:off x="2159240" y="2459447"/>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276439" y="1795580"/>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89963" y="2052407"/>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541943" y="2403268"/>
            <a:ext cx="734496" cy="307777"/>
          </a:xfrm>
          <a:prstGeom prst="rect">
            <a:avLst/>
          </a:prstGeom>
          <a:noFill/>
        </p:spPr>
        <p:txBody>
          <a:bodyPr wrap="none" rtlCol="0">
            <a:spAutoFit/>
          </a:bodyPr>
          <a:lstStyle/>
          <a:p>
            <a:r>
              <a:rPr lang="en-US" altLang="zh-CN" sz="1400" i="1" dirty="0" smtClean="0"/>
              <a:t>append</a:t>
            </a:r>
            <a:endParaRPr lang="zh-CN" altLang="en-US" sz="1400" i="1" dirty="0"/>
          </a:p>
        </p:txBody>
      </p:sp>
      <p:sp>
        <p:nvSpPr>
          <p:cNvPr id="66" name="TextBox 65"/>
          <p:cNvSpPr txBox="1"/>
          <p:nvPr/>
        </p:nvSpPr>
        <p:spPr>
          <a:xfrm>
            <a:off x="2661946" y="229554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922451" y="2697613"/>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460234" y="3070742"/>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359375" y="1904464"/>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986121" y="1923535"/>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3788469" y="1930628"/>
            <a:ext cx="914400" cy="364089"/>
            <a:chOff x="3788469" y="1930628"/>
            <a:chExt cx="914400" cy="364089"/>
          </a:xfrm>
        </p:grpSpPr>
        <p:sp>
          <p:nvSpPr>
            <p:cNvPr id="87" name="Rectangle 10"/>
            <p:cNvSpPr>
              <a:spLocks noChangeArrowheads="1"/>
            </p:cNvSpPr>
            <p:nvPr/>
          </p:nvSpPr>
          <p:spPr bwMode="auto">
            <a:xfrm>
              <a:off x="3788469" y="1930628"/>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98" name="直接连接符 97"/>
            <p:cNvCxnSpPr>
              <a:stCxn id="87" idx="1"/>
              <a:endCxn id="87" idx="3"/>
            </p:cNvCxnSpPr>
            <p:nvPr/>
          </p:nvCxnSpPr>
          <p:spPr>
            <a:xfrm>
              <a:off x="3788469" y="2112673"/>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415422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97134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433710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4519989" y="1930628"/>
              <a:ext cx="0" cy="36408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655660" y="2698630"/>
            <a:ext cx="149080" cy="246221"/>
          </a:xfrm>
          <a:prstGeom prst="rect">
            <a:avLst/>
          </a:prstGeom>
          <a:noFill/>
        </p:spPr>
        <p:txBody>
          <a:bodyPr wrap="none" lIns="0" tIns="0" rIns="0" bIns="0" rtlCol="0">
            <a:spAutoFit/>
          </a:bodyPr>
          <a:lstStyle/>
          <a:p>
            <a:r>
              <a:rPr lang="en-US" altLang="zh-CN" sz="1600" b="1" dirty="0" smtClean="0">
                <a:solidFill>
                  <a:schemeClr val="bg1"/>
                </a:solidFill>
              </a:rPr>
              <a:t> e</a:t>
            </a:r>
            <a:endParaRPr lang="zh-CN" altLang="en-US" sz="1600" b="1" dirty="0">
              <a:solidFill>
                <a:schemeClr val="bg1"/>
              </a:solidFill>
            </a:endParaRPr>
          </a:p>
        </p:txBody>
      </p:sp>
      <p:sp>
        <p:nvSpPr>
          <p:cNvPr id="115" name="TextBox 114"/>
          <p:cNvSpPr txBox="1"/>
          <p:nvPr/>
        </p:nvSpPr>
        <p:spPr>
          <a:xfrm>
            <a:off x="2316693" y="3078706"/>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39" name="矩形 38"/>
          <p:cNvSpPr/>
          <p:nvPr/>
        </p:nvSpPr>
        <p:spPr>
          <a:xfrm>
            <a:off x="2448116" y="2282904"/>
            <a:ext cx="96180" cy="276999"/>
          </a:xfrm>
          <a:prstGeom prst="rect">
            <a:avLst/>
          </a:prstGeom>
        </p:spPr>
        <p:txBody>
          <a:bodyPr wrap="none" lIns="0" tIns="0" rIns="0" bIns="0">
            <a:spAutoFit/>
          </a:bodyPr>
          <a:lstStyle/>
          <a:p>
            <a:pPr lvl="0" algn="ctr"/>
            <a:r>
              <a:rPr lang="en-US" altLang="zh-CN" b="1" dirty="0" smtClean="0"/>
              <a:t>c</a:t>
            </a:r>
            <a:endParaRPr lang="zh-CN" altLang="en-US" b="1" dirty="0"/>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sp>
        <p:nvSpPr>
          <p:cNvPr id="90" name="TextBox 89"/>
          <p:cNvSpPr txBox="1"/>
          <p:nvPr/>
        </p:nvSpPr>
        <p:spPr>
          <a:xfrm>
            <a:off x="2469542" y="2689091"/>
            <a:ext cx="100990" cy="246221"/>
          </a:xfrm>
          <a:prstGeom prst="rect">
            <a:avLst/>
          </a:prstGeom>
          <a:noFill/>
        </p:spPr>
        <p:txBody>
          <a:bodyPr wrap="none" lIns="0" tIns="0" rIns="0" bIns="0" rtlCol="0">
            <a:spAutoFit/>
          </a:bodyPr>
          <a:lstStyle/>
          <a:p>
            <a:r>
              <a:rPr lang="en-US" altLang="zh-CN" sz="1600" b="1" dirty="0" smtClean="0">
                <a:solidFill>
                  <a:schemeClr val="bg1"/>
                </a:solidFill>
              </a:rPr>
              <a:t>a</a:t>
            </a:r>
            <a:endParaRPr lang="zh-CN" altLang="en-US" sz="1600" b="1" dirty="0">
              <a:solidFill>
                <a:schemeClr val="bg1">
                  <a:lumMod val="50000"/>
                </a:schemeClr>
              </a:solidFill>
            </a:endParaRPr>
          </a:p>
        </p:txBody>
      </p:sp>
      <p:sp>
        <p:nvSpPr>
          <p:cNvPr id="91" name="TextBox 90"/>
          <p:cNvSpPr txBox="1"/>
          <p:nvPr/>
        </p:nvSpPr>
        <p:spPr>
          <a:xfrm>
            <a:off x="2169885" y="2698630"/>
            <a:ext cx="133050" cy="246221"/>
          </a:xfrm>
          <a:prstGeom prst="rect">
            <a:avLst/>
          </a:prstGeom>
          <a:noFill/>
        </p:spPr>
        <p:txBody>
          <a:bodyPr wrap="none" lIns="0" tIns="0" rIns="0" bIns="0" rtlCol="0">
            <a:spAutoFit/>
          </a:bodyPr>
          <a:lstStyle/>
          <a:p>
            <a:r>
              <a:rPr lang="en-US" altLang="zh-CN" sz="1600" b="1" dirty="0">
                <a:solidFill>
                  <a:schemeClr val="bg1"/>
                </a:solidFill>
              </a:rPr>
              <a:t> c</a:t>
            </a:r>
            <a:endParaRPr lang="zh-CN" altLang="en-US" sz="1600" b="1" dirty="0">
              <a:solidFill>
                <a:schemeClr val="bg1"/>
              </a:solidFill>
            </a:endParaRPr>
          </a:p>
        </p:txBody>
      </p:sp>
      <p:sp>
        <p:nvSpPr>
          <p:cNvPr id="92" name="Rectangle 10"/>
          <p:cNvSpPr>
            <a:spLocks noChangeArrowheads="1"/>
          </p:cNvSpPr>
          <p:nvPr/>
        </p:nvSpPr>
        <p:spPr bwMode="auto">
          <a:xfrm>
            <a:off x="5853223" y="2884312"/>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93" name="Rectangle 9"/>
          <p:cNvSpPr>
            <a:spLocks noChangeArrowheads="1"/>
          </p:cNvSpPr>
          <p:nvPr/>
        </p:nvSpPr>
        <p:spPr bwMode="auto">
          <a:xfrm>
            <a:off x="1633605" y="3121262"/>
            <a:ext cx="564706"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9" name="Rectangle 9"/>
          <p:cNvSpPr>
            <a:spLocks noChangeArrowheads="1"/>
          </p:cNvSpPr>
          <p:nvPr/>
        </p:nvSpPr>
        <p:spPr bwMode="auto">
          <a:xfrm>
            <a:off x="2876643" y="3113715"/>
            <a:ext cx="556199" cy="158042"/>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14202" y="3799660"/>
            <a:ext cx="4257786" cy="2663671"/>
          </a:xfrm>
          <a:prstGeom prst="rect">
            <a:avLst/>
          </a:prstGeom>
        </p:spPr>
      </p:pic>
      <p:cxnSp>
        <p:nvCxnSpPr>
          <p:cNvPr id="70" name="直接箭头连接符 69"/>
          <p:cNvCxnSpPr>
            <a:stCxn id="77" idx="3"/>
            <a:endCxn id="31" idx="0"/>
          </p:cNvCxnSpPr>
          <p:nvPr/>
        </p:nvCxnSpPr>
        <p:spPr>
          <a:xfrm>
            <a:off x="3971912" y="2205725"/>
            <a:ext cx="1705779" cy="80800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75" idx="3"/>
            <a:endCxn id="27" idx="1"/>
          </p:cNvCxnSpPr>
          <p:nvPr/>
        </p:nvCxnSpPr>
        <p:spPr>
          <a:xfrm>
            <a:off x="4710174" y="2212863"/>
            <a:ext cx="2548195" cy="1058894"/>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6" idx="3"/>
            <a:endCxn id="30" idx="0"/>
          </p:cNvCxnSpPr>
          <p:nvPr/>
        </p:nvCxnSpPr>
        <p:spPr>
          <a:xfrm>
            <a:off x="4702869" y="2025077"/>
            <a:ext cx="2829820" cy="115524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322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3.33333E-6 7.40741E-7 L 0.37239 0.07755 " pathEditMode="relative" rAng="0" ptsTypes="AA">
                                      <p:cBhvr>
                                        <p:cTn id="26" dur="500" fill="hold"/>
                                        <p:tgtEl>
                                          <p:spTgt spid="39"/>
                                        </p:tgtEl>
                                        <p:attrNameLst>
                                          <p:attrName>ppt_x</p:attrName>
                                          <p:attrName>ppt_y</p:attrName>
                                        </p:attrNameLst>
                                      </p:cBhvr>
                                      <p:rCtr x="18611" y="3866"/>
                                    </p:animMotion>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Effect transition="in" filter="fade">
                                      <p:cBhvr>
                                        <p:cTn id="30" dur="500"/>
                                        <p:tgtEl>
                                          <p:spTgt spid="92"/>
                                        </p:tgtEl>
                                      </p:cBhvr>
                                    </p:animEffec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
                                            <p:txEl>
                                              <p:pRg st="1" end="1"/>
                                            </p:txEl>
                                          </p:spTgt>
                                        </p:tgtEl>
                                        <p:attrNameLst>
                                          <p:attrName>style.visibility</p:attrName>
                                        </p:attrNameLst>
                                      </p:cBhvr>
                                      <p:to>
                                        <p:strVal val="visible"/>
                                      </p:to>
                                    </p:set>
                                    <p:animEffect transition="in" filter="fade">
                                      <p:cBhvr>
                                        <p:cTn id="37" dur="500"/>
                                        <p:tgtEl>
                                          <p:spTgt spid="7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2">
                                            <p:txEl>
                                              <p:pRg st="2" end="2"/>
                                            </p:txEl>
                                          </p:spTgt>
                                        </p:tgtEl>
                                        <p:attrNameLst>
                                          <p:attrName>style.visibility</p:attrName>
                                        </p:attrNameLst>
                                      </p:cBhvr>
                                      <p:to>
                                        <p:strVal val="visible"/>
                                      </p:to>
                                    </p:set>
                                    <p:animEffect transition="in" filter="fade">
                                      <p:cBhvr>
                                        <p:cTn id="42" dur="500"/>
                                        <p:tgtEl>
                                          <p:spTgt spid="72">
                                            <p:txEl>
                                              <p:pRg st="2" end="2"/>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P spid="65" grpId="0"/>
      <p:bldP spid="39" grpId="0"/>
      <p:bldP spid="39" grpId="2"/>
      <p:bldP spid="91" grpId="0"/>
      <p:bldP spid="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err="1" smtClean="0">
                <a:solidFill>
                  <a:srgbClr val="FF0000"/>
                </a:solidFill>
              </a:rPr>
              <a:t>LS</a:t>
            </a:r>
            <a:r>
              <a:rPr lang="en-US" altLang="zh-CN" sz="3600" dirty="0" err="1" smtClean="0"/>
              <a:t>b</a:t>
            </a:r>
            <a:r>
              <a:rPr lang="en-US" altLang="zh-CN" sz="3600" dirty="0" err="1" smtClean="0">
                <a:solidFill>
                  <a:srgbClr val="FF0000"/>
                </a:solidFill>
              </a:rPr>
              <a:t>M</a:t>
            </a:r>
            <a:r>
              <a:rPr lang="en-US" altLang="zh-CN" sz="3600" dirty="0" smtClean="0">
                <a:solidFill>
                  <a:srgbClr val="FF0000"/>
                </a:solidFill>
              </a:rPr>
              <a:t>-tree: </a:t>
            </a:r>
            <a:r>
              <a:rPr lang="en-US" altLang="zh-CN" sz="3600" dirty="0" smtClean="0">
                <a:solidFill>
                  <a:srgbClr val="0070C0"/>
                </a:solidFill>
              </a:rPr>
              <a:t>aided by a compaction buffer </a:t>
            </a:r>
            <a:endParaRPr lang="zh-CN" altLang="en-US" sz="3600" dirty="0">
              <a:solidFill>
                <a:srgbClr val="0070C0"/>
              </a:solidFill>
            </a:endParaRPr>
          </a:p>
        </p:txBody>
      </p:sp>
      <p:sp>
        <p:nvSpPr>
          <p:cNvPr id="3" name="内容占位符 2"/>
          <p:cNvSpPr>
            <a:spLocks noGrp="1"/>
          </p:cNvSpPr>
          <p:nvPr>
            <p:ph idx="1"/>
          </p:nvPr>
        </p:nvSpPr>
        <p:spPr>
          <a:xfrm>
            <a:off x="457200" y="1600200"/>
            <a:ext cx="8229600" cy="2993315"/>
          </a:xfrm>
        </p:spPr>
        <p:txBody>
          <a:bodyPr>
            <a:normAutofit fontScale="92500" lnSpcReduction="10000"/>
          </a:bodyPr>
          <a:lstStyle/>
          <a:p>
            <a:r>
              <a:rPr lang="en-US" altLang="zh-CN" dirty="0" err="1" smtClean="0"/>
              <a:t>LSbM</a:t>
            </a:r>
            <a:r>
              <a:rPr lang="en-US" altLang="zh-CN" dirty="0" smtClean="0"/>
              <a:t>-tree</a:t>
            </a:r>
          </a:p>
          <a:p>
            <a:pPr lvl="1"/>
            <a:r>
              <a:rPr lang="en-US" altLang="zh-CN" dirty="0" smtClean="0"/>
              <a:t>Retains all the merits of an LSM-tree by maintaining the structure</a:t>
            </a:r>
            <a:endParaRPr lang="en-US" altLang="zh-CN" b="1" dirty="0" smtClean="0"/>
          </a:p>
          <a:p>
            <a:pPr lvl="1"/>
            <a:r>
              <a:rPr lang="en-US" altLang="zh-CN" b="1" dirty="0"/>
              <a:t>C</a:t>
            </a:r>
            <a:r>
              <a:rPr lang="en-US" altLang="zh-CN" b="1" dirty="0" smtClean="0"/>
              <a:t>ompaction buffer </a:t>
            </a:r>
            <a:r>
              <a:rPr lang="en-US" altLang="zh-CN" dirty="0" smtClean="0"/>
              <a:t>re-enable buffer caching </a:t>
            </a:r>
          </a:p>
          <a:p>
            <a:pPr lvl="2"/>
            <a:r>
              <a:rPr lang="en-US" altLang="zh-CN" dirty="0" smtClean="0"/>
              <a:t>Compaction buffer directly maps to buffer cache</a:t>
            </a:r>
          </a:p>
          <a:p>
            <a:pPr lvl="2"/>
            <a:r>
              <a:rPr lang="en-US" altLang="zh-CN" dirty="0" smtClean="0"/>
              <a:t>Slow </a:t>
            </a:r>
            <a:r>
              <a:rPr lang="en-US" altLang="zh-CN" dirty="0"/>
              <a:t>d</a:t>
            </a:r>
            <a:r>
              <a:rPr lang="en-US" altLang="zh-CN" dirty="0" smtClean="0"/>
              <a:t>ata movement to reduce cache invalidations</a:t>
            </a:r>
          </a:p>
          <a:p>
            <a:pPr lvl="2"/>
            <a:r>
              <a:rPr lang="en-US" altLang="zh-CN" dirty="0" smtClean="0"/>
              <a:t>Keep cached data in compaction buffer for cache hits  </a:t>
            </a:r>
            <a:endParaRPr lang="zh-CN" altLang="en-US" dirty="0"/>
          </a:p>
        </p:txBody>
      </p:sp>
      <p:grpSp>
        <p:nvGrpSpPr>
          <p:cNvPr id="64" name="组合 63"/>
          <p:cNvGrpSpPr/>
          <p:nvPr/>
        </p:nvGrpSpPr>
        <p:grpSpPr>
          <a:xfrm>
            <a:off x="1082179" y="4780443"/>
            <a:ext cx="3004506" cy="1808512"/>
            <a:chOff x="1082179" y="4780443"/>
            <a:chExt cx="3004506" cy="1808512"/>
          </a:xfrm>
        </p:grpSpPr>
        <p:grpSp>
          <p:nvGrpSpPr>
            <p:cNvPr id="63" name="组合 62"/>
            <p:cNvGrpSpPr/>
            <p:nvPr/>
          </p:nvGrpSpPr>
          <p:grpSpPr>
            <a:xfrm>
              <a:off x="1082179" y="4780443"/>
              <a:ext cx="3004506" cy="1808512"/>
              <a:chOff x="1082179" y="4780443"/>
              <a:chExt cx="3004506" cy="1808512"/>
            </a:xfrm>
          </p:grpSpPr>
          <p:grpSp>
            <p:nvGrpSpPr>
              <p:cNvPr id="31" name="组合 30"/>
              <p:cNvGrpSpPr/>
              <p:nvPr/>
            </p:nvGrpSpPr>
            <p:grpSpPr>
              <a:xfrm>
                <a:off x="1082179" y="4780443"/>
                <a:ext cx="3004506" cy="1808512"/>
                <a:chOff x="1082179" y="4780443"/>
                <a:chExt cx="3004506" cy="1808512"/>
              </a:xfrm>
            </p:grpSpPr>
            <p:grpSp>
              <p:nvGrpSpPr>
                <p:cNvPr id="8" name="组合 7"/>
                <p:cNvGrpSpPr/>
                <p:nvPr/>
              </p:nvGrpSpPr>
              <p:grpSpPr>
                <a:xfrm>
                  <a:off x="1082179" y="4780443"/>
                  <a:ext cx="3004506" cy="1808512"/>
                  <a:chOff x="1082179" y="4780443"/>
                  <a:chExt cx="3004506" cy="1808512"/>
                </a:xfrm>
              </p:grpSpPr>
              <p:sp>
                <p:nvSpPr>
                  <p:cNvPr id="11" name="AutoShape 4"/>
                  <p:cNvSpPr>
                    <a:spLocks noChangeArrowheads="1"/>
                  </p:cNvSpPr>
                  <p:nvPr/>
                </p:nvSpPr>
                <p:spPr bwMode="auto">
                  <a:xfrm>
                    <a:off x="1082179" y="5459554"/>
                    <a:ext cx="3004506" cy="760069"/>
                  </a:xfrm>
                  <a:prstGeom prst="triangle">
                    <a:avLst>
                      <a:gd name="adj" fmla="val 50000"/>
                    </a:avLst>
                  </a:prstGeom>
                  <a:solidFill>
                    <a:schemeClr val="bg1">
                      <a:lumMod val="75000"/>
                    </a:schemeClr>
                  </a:solidFill>
                  <a:ln w="9525" cap="flat" cmpd="sng">
                    <a:noFill/>
                    <a:prstDash val="lgDashDotDot"/>
                    <a:miter lim="800000"/>
                    <a:headEnd/>
                    <a:tailEnd/>
                  </a:ln>
                  <a:effectLst/>
                  <a:extLst/>
                </p:spPr>
                <p:txBody>
                  <a:bodyPr wrap="none" anchor="ctr"/>
                  <a:lstStyle/>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p:txBody>
              </p:sp>
              <p:sp>
                <p:nvSpPr>
                  <p:cNvPr id="12" name="Rectangle 9"/>
                  <p:cNvSpPr>
                    <a:spLocks noChangeArrowheads="1"/>
                  </p:cNvSpPr>
                  <p:nvPr/>
                </p:nvSpPr>
                <p:spPr bwMode="auto">
                  <a:xfrm>
                    <a:off x="1839172" y="6063441"/>
                    <a:ext cx="1463040" cy="9144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3" name="Rectangle 10"/>
                  <p:cNvSpPr>
                    <a:spLocks noChangeArrowheads="1"/>
                  </p:cNvSpPr>
                  <p:nvPr/>
                </p:nvSpPr>
                <p:spPr bwMode="auto">
                  <a:xfrm>
                    <a:off x="2210375" y="5697681"/>
                    <a:ext cx="731520" cy="9144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4" name="Rectangle 16"/>
                  <p:cNvSpPr>
                    <a:spLocks noChangeArrowheads="1"/>
                  </p:cNvSpPr>
                  <p:nvPr/>
                </p:nvSpPr>
                <p:spPr bwMode="auto">
                  <a:xfrm>
                    <a:off x="2479075" y="5331921"/>
                    <a:ext cx="182880" cy="91440"/>
                  </a:xfrm>
                  <a:prstGeom prst="rect">
                    <a:avLst/>
                  </a:prstGeom>
                  <a:solidFill>
                    <a:srgbClr val="FFFF0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8" name="TextBox 27"/>
                  <p:cNvSpPr txBox="1"/>
                  <p:nvPr/>
                </p:nvSpPr>
                <p:spPr>
                  <a:xfrm>
                    <a:off x="2356992" y="4780443"/>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29" name="直接箭头连接符 28"/>
                  <p:cNvCxnSpPr/>
                  <p:nvPr/>
                </p:nvCxnSpPr>
                <p:spPr>
                  <a:xfrm>
                    <a:off x="2570515" y="5011679"/>
                    <a:ext cx="2"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42499" y="5254818"/>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37" name="TextBox 36"/>
                  <p:cNvSpPr txBox="1"/>
                  <p:nvPr/>
                </p:nvSpPr>
                <p:spPr>
                  <a:xfrm>
                    <a:off x="3003004" y="5599735"/>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38" name="TextBox 37"/>
                  <p:cNvSpPr txBox="1"/>
                  <p:nvPr/>
                </p:nvSpPr>
                <p:spPr>
                  <a:xfrm>
                    <a:off x="3521737" y="600143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68" name="TextBox 67"/>
                  <p:cNvSpPr txBox="1"/>
                  <p:nvPr/>
                </p:nvSpPr>
                <p:spPr>
                  <a:xfrm>
                    <a:off x="1550684" y="6219623"/>
                    <a:ext cx="2128147" cy="369332"/>
                  </a:xfrm>
                  <a:prstGeom prst="rect">
                    <a:avLst/>
                  </a:prstGeom>
                  <a:noFill/>
                </p:spPr>
                <p:txBody>
                  <a:bodyPr wrap="none" rtlCol="0">
                    <a:spAutoFit/>
                  </a:bodyPr>
                  <a:lstStyle/>
                  <a:p>
                    <a:r>
                      <a:rPr lang="en-US" altLang="zh-CN" b="1" dirty="0">
                        <a:solidFill>
                          <a:srgbClr val="002060"/>
                        </a:solidFill>
                      </a:rPr>
                      <a:t>u</a:t>
                    </a:r>
                    <a:r>
                      <a:rPr lang="en-US" altLang="zh-CN" b="1" dirty="0" smtClean="0">
                        <a:solidFill>
                          <a:srgbClr val="002060"/>
                        </a:solidFill>
                      </a:rPr>
                      <a:t>nderlying LSM-tree</a:t>
                    </a:r>
                    <a:endParaRPr lang="zh-CN" altLang="en-US" b="1" dirty="0">
                      <a:solidFill>
                        <a:srgbClr val="002060"/>
                      </a:solidFill>
                    </a:endParaRPr>
                  </a:p>
                </p:txBody>
              </p:sp>
            </p:grpSp>
            <p:sp>
              <p:nvSpPr>
                <p:cNvPr id="35" name="TextBox 34"/>
                <p:cNvSpPr txBox="1"/>
                <p:nvPr/>
              </p:nvSpPr>
              <p:spPr>
                <a:xfrm>
                  <a:off x="1234314" y="5665733"/>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grpSp>
          <p:sp>
            <p:nvSpPr>
              <p:cNvPr id="25" name="箭头 379"/>
              <p:cNvSpPr>
                <a:spLocks noChangeShapeType="1"/>
              </p:cNvSpPr>
              <p:nvPr/>
            </p:nvSpPr>
            <p:spPr bwMode="auto">
              <a:xfrm flipH="1">
                <a:off x="1856049" y="5747375"/>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grpSp>
        <p:sp>
          <p:nvSpPr>
            <p:cNvPr id="26" name="箭头 379"/>
            <p:cNvSpPr>
              <a:spLocks noChangeShapeType="1"/>
            </p:cNvSpPr>
            <p:nvPr/>
          </p:nvSpPr>
          <p:spPr bwMode="auto">
            <a:xfrm flipH="1">
              <a:off x="2239793" y="5418719"/>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9" name="组合 8"/>
          <p:cNvGrpSpPr/>
          <p:nvPr/>
        </p:nvGrpSpPr>
        <p:grpSpPr>
          <a:xfrm>
            <a:off x="5243120" y="5546720"/>
            <a:ext cx="2881706" cy="1011457"/>
            <a:chOff x="5243120" y="5546720"/>
            <a:chExt cx="2881706" cy="1011457"/>
          </a:xfrm>
        </p:grpSpPr>
        <p:sp>
          <p:nvSpPr>
            <p:cNvPr id="10" name="AutoShape 4"/>
            <p:cNvSpPr>
              <a:spLocks noChangeArrowheads="1"/>
            </p:cNvSpPr>
            <p:nvPr/>
          </p:nvSpPr>
          <p:spPr bwMode="auto">
            <a:xfrm>
              <a:off x="5243120" y="5546720"/>
              <a:ext cx="2881706" cy="689681"/>
            </a:xfrm>
            <a:prstGeom prst="triangle">
              <a:avLst>
                <a:gd name="adj" fmla="val 50000"/>
              </a:avLst>
            </a:prstGeom>
            <a:solidFill>
              <a:schemeClr val="bg1">
                <a:lumMod val="75000"/>
              </a:schemeClr>
            </a:solidFill>
            <a:ln w="9525" cap="flat" cmpd="sng">
              <a:noFill/>
              <a:prstDash val="lgDashDotDot"/>
              <a:miter lim="800000"/>
              <a:headEnd/>
              <a:tailEnd/>
            </a:ln>
            <a:effectLst/>
            <a:extLst/>
          </p:spPr>
          <p:txBody>
            <a:bodyPr wrap="none" anchor="ctr"/>
            <a:lstStyle/>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a:p>
              <a:pPr algn="ctr"/>
              <a:endParaRPr lang="en-US" altLang="zh-CN" dirty="0">
                <a:solidFill>
                  <a:prstClr val="black"/>
                </a:solidFill>
              </a:endParaRPr>
            </a:p>
          </p:txBody>
        </p:sp>
        <p:sp>
          <p:nvSpPr>
            <p:cNvPr id="15" name="Rectangle 9"/>
            <p:cNvSpPr>
              <a:spLocks noChangeArrowheads="1"/>
            </p:cNvSpPr>
            <p:nvPr/>
          </p:nvSpPr>
          <p:spPr bwMode="auto">
            <a:xfrm>
              <a:off x="6149941" y="6053122"/>
              <a:ext cx="365760" cy="109378"/>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6" name="Rectangle 10"/>
            <p:cNvSpPr>
              <a:spLocks noChangeArrowheads="1"/>
            </p:cNvSpPr>
            <p:nvPr/>
          </p:nvSpPr>
          <p:spPr bwMode="auto">
            <a:xfrm>
              <a:off x="6383419" y="5705299"/>
              <a:ext cx="182880" cy="114321"/>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7" name="Rectangle 10"/>
            <p:cNvSpPr>
              <a:spLocks noChangeArrowheads="1"/>
            </p:cNvSpPr>
            <p:nvPr/>
          </p:nvSpPr>
          <p:spPr bwMode="auto">
            <a:xfrm>
              <a:off x="6600783" y="5705299"/>
              <a:ext cx="182880" cy="114321"/>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8" name="Rectangle 10"/>
            <p:cNvSpPr>
              <a:spLocks noChangeArrowheads="1"/>
            </p:cNvSpPr>
            <p:nvPr/>
          </p:nvSpPr>
          <p:spPr bwMode="auto">
            <a:xfrm>
              <a:off x="6817322" y="5705299"/>
              <a:ext cx="182880" cy="114321"/>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0" name="Rectangle 9"/>
            <p:cNvSpPr>
              <a:spLocks noChangeArrowheads="1"/>
            </p:cNvSpPr>
            <p:nvPr/>
          </p:nvSpPr>
          <p:spPr bwMode="auto">
            <a:xfrm>
              <a:off x="6548937" y="6053122"/>
              <a:ext cx="365760" cy="109378"/>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21" name="Rectangle 9"/>
            <p:cNvSpPr>
              <a:spLocks noChangeArrowheads="1"/>
            </p:cNvSpPr>
            <p:nvPr/>
          </p:nvSpPr>
          <p:spPr bwMode="auto">
            <a:xfrm>
              <a:off x="6957653" y="6053122"/>
              <a:ext cx="365760" cy="109378"/>
            </a:xfrm>
            <a:prstGeom prst="rect">
              <a:avLst/>
            </a:prstGeom>
            <a:solidFill>
              <a:srgbClr val="00B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40" name="TextBox 39"/>
            <p:cNvSpPr txBox="1"/>
            <p:nvPr/>
          </p:nvSpPr>
          <p:spPr>
            <a:xfrm>
              <a:off x="7049287" y="5643298"/>
              <a:ext cx="158698" cy="215444"/>
            </a:xfrm>
            <a:prstGeom prst="rect">
              <a:avLst/>
            </a:prstGeom>
            <a:noFill/>
          </p:spPr>
          <p:txBody>
            <a:bodyPr wrap="none" lIns="0" tIns="0" rIns="0" bIns="0" rtlCol="0">
              <a:spAutoFit/>
            </a:bodyPr>
            <a:lstStyle/>
            <a:p>
              <a:r>
                <a:rPr lang="en-US" altLang="zh-CN" sz="1400" dirty="0" smtClean="0"/>
                <a:t>B</a:t>
              </a:r>
              <a:r>
                <a:rPr lang="en-US" altLang="zh-CN" sz="1400" baseline="-25000" dirty="0" smtClean="0"/>
                <a:t>1</a:t>
              </a:r>
              <a:endParaRPr lang="zh-CN" altLang="en-US" sz="1400" baseline="-25000" dirty="0"/>
            </a:p>
          </p:txBody>
        </p:sp>
        <p:sp>
          <p:nvSpPr>
            <p:cNvPr id="41" name="TextBox 40"/>
            <p:cNvSpPr txBox="1"/>
            <p:nvPr/>
          </p:nvSpPr>
          <p:spPr>
            <a:xfrm>
              <a:off x="7364226" y="6020957"/>
              <a:ext cx="158698" cy="215444"/>
            </a:xfrm>
            <a:prstGeom prst="rect">
              <a:avLst/>
            </a:prstGeom>
            <a:noFill/>
          </p:spPr>
          <p:txBody>
            <a:bodyPr wrap="none" lIns="0" tIns="0" rIns="0" bIns="0" rtlCol="0">
              <a:spAutoFit/>
            </a:bodyPr>
            <a:lstStyle/>
            <a:p>
              <a:r>
                <a:rPr lang="en-US" altLang="zh-CN" sz="1400" dirty="0" smtClean="0"/>
                <a:t>B</a:t>
              </a:r>
              <a:r>
                <a:rPr lang="en-US" altLang="zh-CN" sz="1400" baseline="-25000" dirty="0" smtClean="0"/>
                <a:t>2</a:t>
              </a:r>
              <a:endParaRPr lang="zh-CN" altLang="en-US" sz="1400" baseline="-25000" dirty="0"/>
            </a:p>
          </p:txBody>
        </p:sp>
        <p:sp>
          <p:nvSpPr>
            <p:cNvPr id="59" name="矩形 58"/>
            <p:cNvSpPr/>
            <p:nvPr/>
          </p:nvSpPr>
          <p:spPr>
            <a:xfrm>
              <a:off x="5914414" y="6219623"/>
              <a:ext cx="1782476" cy="338554"/>
            </a:xfrm>
            <a:prstGeom prst="rect">
              <a:avLst/>
            </a:prstGeom>
          </p:spPr>
          <p:txBody>
            <a:bodyPr wrap="none">
              <a:spAutoFit/>
            </a:bodyPr>
            <a:lstStyle/>
            <a:p>
              <a:r>
                <a:rPr lang="en-US" altLang="zh-CN" sz="1600" b="1" dirty="0">
                  <a:solidFill>
                    <a:srgbClr val="00B050"/>
                  </a:solidFill>
                </a:rPr>
                <a:t>Compaction buffer</a:t>
              </a:r>
              <a:endParaRPr lang="zh-CN" altLang="en-US" sz="1600" b="1" dirty="0">
                <a:solidFill>
                  <a:srgbClr val="00B050"/>
                </a:solidFill>
              </a:endParaRPr>
            </a:p>
          </p:txBody>
        </p:sp>
      </p:grpSp>
      <p:cxnSp>
        <p:nvCxnSpPr>
          <p:cNvPr id="5" name="曲线连接符 4"/>
          <p:cNvCxnSpPr>
            <a:stCxn id="36" idx="3"/>
          </p:cNvCxnSpPr>
          <p:nvPr/>
        </p:nvCxnSpPr>
        <p:spPr>
          <a:xfrm>
            <a:off x="2899593" y="5362540"/>
            <a:ext cx="3473233" cy="388480"/>
          </a:xfrm>
          <a:prstGeom prst="curvedConnector3">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7" idx="3"/>
            <a:endCxn id="15" idx="1"/>
          </p:cNvCxnSpPr>
          <p:nvPr/>
        </p:nvCxnSpPr>
        <p:spPr>
          <a:xfrm>
            <a:off x="3160098" y="5707457"/>
            <a:ext cx="2989843" cy="400354"/>
          </a:xfrm>
          <a:prstGeom prst="curvedConnector3">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617784" y="5291958"/>
            <a:ext cx="734496" cy="307777"/>
          </a:xfrm>
          <a:prstGeom prst="rect">
            <a:avLst/>
          </a:prstGeom>
          <a:noFill/>
        </p:spPr>
        <p:txBody>
          <a:bodyPr wrap="none" rtlCol="0">
            <a:spAutoFit/>
          </a:bodyPr>
          <a:lstStyle/>
          <a:p>
            <a:r>
              <a:rPr lang="en-US" altLang="zh-CN" sz="1400" i="1" dirty="0" smtClean="0"/>
              <a:t>append</a:t>
            </a:r>
            <a:endParaRPr lang="zh-CN" altLang="en-US" sz="1400" i="1" dirty="0"/>
          </a:p>
        </p:txBody>
      </p:sp>
      <p:grpSp>
        <p:nvGrpSpPr>
          <p:cNvPr id="4" name="组合 3"/>
          <p:cNvGrpSpPr/>
          <p:nvPr/>
        </p:nvGrpSpPr>
        <p:grpSpPr>
          <a:xfrm>
            <a:off x="7413670" y="4940655"/>
            <a:ext cx="1062791" cy="702717"/>
            <a:chOff x="7413670" y="4940655"/>
            <a:chExt cx="1062791" cy="702717"/>
          </a:xfrm>
        </p:grpSpPr>
        <p:sp>
          <p:nvSpPr>
            <p:cNvPr id="32" name="Rectangle 16"/>
            <p:cNvSpPr>
              <a:spLocks noChangeArrowheads="1"/>
            </p:cNvSpPr>
            <p:nvPr/>
          </p:nvSpPr>
          <p:spPr bwMode="auto">
            <a:xfrm>
              <a:off x="7467097" y="5461327"/>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39" name="Rectangle 16"/>
            <p:cNvSpPr>
              <a:spLocks noChangeArrowheads="1"/>
            </p:cNvSpPr>
            <p:nvPr/>
          </p:nvSpPr>
          <p:spPr bwMode="auto">
            <a:xfrm>
              <a:off x="7829047" y="5461327"/>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44" name="TextBox 43"/>
            <p:cNvSpPr txBox="1"/>
            <p:nvPr/>
          </p:nvSpPr>
          <p:spPr>
            <a:xfrm>
              <a:off x="7413670" y="4940655"/>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grpSp>
          <p:nvGrpSpPr>
            <p:cNvPr id="45" name="组合 44"/>
            <p:cNvGrpSpPr/>
            <p:nvPr/>
          </p:nvGrpSpPr>
          <p:grpSpPr>
            <a:xfrm>
              <a:off x="7465580" y="5279209"/>
              <a:ext cx="914400" cy="364089"/>
              <a:chOff x="3787126" y="2294582"/>
              <a:chExt cx="914400" cy="364089"/>
            </a:xfrm>
          </p:grpSpPr>
          <p:sp>
            <p:nvSpPr>
              <p:cNvPr id="46" name="Rectangle 10"/>
              <p:cNvSpPr>
                <a:spLocks noChangeArrowheads="1"/>
              </p:cNvSpPr>
              <p:nvPr/>
            </p:nvSpPr>
            <p:spPr bwMode="auto">
              <a:xfrm>
                <a:off x="3787126"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53" name="直接连接符 52"/>
              <p:cNvCxnSpPr>
                <a:stCxn id="46" idx="1"/>
                <a:endCxn id="46" idx="3"/>
              </p:cNvCxnSpPr>
              <p:nvPr/>
            </p:nvCxnSpPr>
            <p:spPr>
              <a:xfrm>
                <a:off x="3787126"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15161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97191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336879"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52055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6600783" y="5552350"/>
            <a:ext cx="1319704" cy="638154"/>
            <a:chOff x="6600783" y="5552350"/>
            <a:chExt cx="1319704" cy="638154"/>
          </a:xfrm>
        </p:grpSpPr>
        <p:sp>
          <p:nvSpPr>
            <p:cNvPr id="58" name="Rectangle 16"/>
            <p:cNvSpPr>
              <a:spLocks noChangeArrowheads="1"/>
            </p:cNvSpPr>
            <p:nvPr/>
          </p:nvSpPr>
          <p:spPr bwMode="auto">
            <a:xfrm>
              <a:off x="6600783" y="5667068"/>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sz="1400" b="1" dirty="0" smtClean="0">
                  <a:solidFill>
                    <a:srgbClr val="FFC000"/>
                  </a:solidFill>
                </a:rPr>
                <a:t>c</a:t>
              </a:r>
              <a:endParaRPr lang="zh-CN" altLang="en-US" sz="1400" b="1" dirty="0">
                <a:solidFill>
                  <a:srgbClr val="FFC000"/>
                </a:solidFill>
              </a:endParaRPr>
            </a:p>
          </p:txBody>
        </p:sp>
        <p:sp>
          <p:nvSpPr>
            <p:cNvPr id="60" name="Rectangle 16"/>
            <p:cNvSpPr>
              <a:spLocks noChangeArrowheads="1"/>
            </p:cNvSpPr>
            <p:nvPr/>
          </p:nvSpPr>
          <p:spPr bwMode="auto">
            <a:xfrm>
              <a:off x="6956683" y="6008459"/>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sz="1400" b="1" dirty="0" smtClean="0">
                  <a:solidFill>
                    <a:srgbClr val="FF0000"/>
                  </a:solidFill>
                </a:rPr>
                <a:t>a</a:t>
              </a:r>
              <a:endParaRPr lang="zh-CN" altLang="en-US" b="1" dirty="0">
                <a:solidFill>
                  <a:srgbClr val="FF0000"/>
                </a:solidFill>
              </a:endParaRPr>
            </a:p>
          </p:txBody>
        </p:sp>
        <p:cxnSp>
          <p:nvCxnSpPr>
            <p:cNvPr id="61" name="直接箭头连接符 60"/>
            <p:cNvCxnSpPr>
              <a:stCxn id="58" idx="3"/>
              <a:endCxn id="32" idx="1"/>
            </p:cNvCxnSpPr>
            <p:nvPr/>
          </p:nvCxnSpPr>
          <p:spPr>
            <a:xfrm flipV="1">
              <a:off x="6783663" y="5552350"/>
              <a:ext cx="683434" cy="20574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60" idx="0"/>
              <a:endCxn id="39" idx="2"/>
            </p:cNvCxnSpPr>
            <p:nvPr/>
          </p:nvCxnSpPr>
          <p:spPr>
            <a:xfrm flipV="1">
              <a:off x="7048123" y="5643372"/>
              <a:ext cx="872364" cy="36508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 name="灯片编号占位符 5"/>
          <p:cNvSpPr>
            <a:spLocks noGrp="1"/>
          </p:cNvSpPr>
          <p:nvPr>
            <p:ph type="sldNum" sz="quarter" idx="12"/>
          </p:nvPr>
        </p:nvSpPr>
        <p:spPr/>
        <p:txBody>
          <a:bodyPr/>
          <a:lstStyle/>
          <a:p>
            <a:fld id="{56E101D2-3CA0-ED44-B21F-D432222A9872}" type="slidenum">
              <a:rPr lang="en-US" smtClean="0"/>
              <a:pPr/>
              <a:t>24</a:t>
            </a:fld>
            <a:endParaRPr lang="en-US"/>
          </a:p>
        </p:txBody>
      </p:sp>
    </p:spTree>
    <p:extLst>
      <p:ext uri="{BB962C8B-B14F-4D97-AF65-F5344CB8AC3E}">
        <p14:creationId xmlns:p14="http://schemas.microsoft.com/office/powerpoint/2010/main" xmlns="" val="281033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53139" y="4685465"/>
            <a:ext cx="2911135" cy="1580371"/>
            <a:chOff x="5211783" y="2038726"/>
            <a:chExt cx="2911135" cy="1580371"/>
          </a:xfrm>
        </p:grpSpPr>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grpSp>
      <p:grpSp>
        <p:nvGrpSpPr>
          <p:cNvPr id="3" name="组合 2"/>
          <p:cNvGrpSpPr/>
          <p:nvPr/>
        </p:nvGrpSpPr>
        <p:grpSpPr>
          <a:xfrm>
            <a:off x="4997028" y="2071534"/>
            <a:ext cx="2026933" cy="938490"/>
            <a:chOff x="1510781" y="3526982"/>
            <a:chExt cx="2026933" cy="938490"/>
          </a:xfrm>
        </p:grpSpPr>
        <p:sp>
          <p:nvSpPr>
            <p:cNvPr id="69" name="Rectangle 10"/>
            <p:cNvSpPr>
              <a:spLocks noChangeArrowheads="1"/>
            </p:cNvSpPr>
            <p:nvPr/>
          </p:nvSpPr>
          <p:spPr bwMode="auto">
            <a:xfrm>
              <a:off x="2085428"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72" name="Rectangle 10"/>
            <p:cNvSpPr>
              <a:spLocks noChangeArrowheads="1"/>
            </p:cNvSpPr>
            <p:nvPr/>
          </p:nvSpPr>
          <p:spPr bwMode="auto">
            <a:xfrm>
              <a:off x="2590253"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74" name="Rectangle 10"/>
            <p:cNvSpPr>
              <a:spLocks noChangeArrowheads="1"/>
            </p:cNvSpPr>
            <p:nvPr/>
          </p:nvSpPr>
          <p:spPr bwMode="auto">
            <a:xfrm>
              <a:off x="2342603"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78" name="Rectangle 9"/>
            <p:cNvSpPr>
              <a:spLocks noChangeArrowheads="1"/>
            </p:cNvSpPr>
            <p:nvPr/>
          </p:nvSpPr>
          <p:spPr bwMode="auto">
            <a:xfrm>
              <a:off x="2176300" y="3924034"/>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88" name="TextBox 87"/>
            <p:cNvSpPr txBox="1"/>
            <p:nvPr/>
          </p:nvSpPr>
          <p:spPr>
            <a:xfrm>
              <a:off x="2831708" y="3526982"/>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1</a:t>
              </a:r>
              <a:endParaRPr lang="zh-CN" altLang="en-US" sz="1400" baseline="-25000" dirty="0"/>
            </a:p>
          </p:txBody>
        </p:sp>
        <p:sp>
          <p:nvSpPr>
            <p:cNvPr id="89" name="TextBox 88"/>
            <p:cNvSpPr txBox="1"/>
            <p:nvPr/>
          </p:nvSpPr>
          <p:spPr>
            <a:xfrm>
              <a:off x="3379016" y="3881061"/>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2</a:t>
              </a:r>
              <a:endParaRPr lang="zh-CN" altLang="en-US" sz="1400" baseline="-25000" dirty="0"/>
            </a:p>
          </p:txBody>
        </p:sp>
        <p:sp>
          <p:nvSpPr>
            <p:cNvPr id="94" name="Rectangle 9"/>
            <p:cNvSpPr>
              <a:spLocks noChangeArrowheads="1"/>
            </p:cNvSpPr>
            <p:nvPr/>
          </p:nvSpPr>
          <p:spPr bwMode="auto">
            <a:xfrm>
              <a:off x="1552387" y="3924035"/>
              <a:ext cx="564706"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96" name="Rectangle 9"/>
            <p:cNvSpPr>
              <a:spLocks noChangeArrowheads="1"/>
            </p:cNvSpPr>
            <p:nvPr/>
          </p:nvSpPr>
          <p:spPr bwMode="auto">
            <a:xfrm>
              <a:off x="2795425" y="3924034"/>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4" name="TextBox 3"/>
            <p:cNvSpPr txBox="1"/>
            <p:nvPr/>
          </p:nvSpPr>
          <p:spPr>
            <a:xfrm>
              <a:off x="1510781" y="4096140"/>
              <a:ext cx="1947584" cy="369332"/>
            </a:xfrm>
            <a:prstGeom prst="rect">
              <a:avLst/>
            </a:prstGeom>
            <a:noFill/>
          </p:spPr>
          <p:txBody>
            <a:bodyPr wrap="none" rtlCol="0">
              <a:spAutoFit/>
            </a:bodyPr>
            <a:lstStyle/>
            <a:p>
              <a:r>
                <a:rPr lang="en-US" altLang="zh-CN" b="1" dirty="0"/>
                <a:t>c</a:t>
              </a:r>
              <a:r>
                <a:rPr lang="en-US" altLang="zh-CN" b="1" dirty="0" smtClean="0"/>
                <a:t>ompaction buffer</a:t>
              </a:r>
              <a:endParaRPr lang="zh-CN" altLang="en-US" b="1" dirty="0"/>
            </a:p>
          </p:txBody>
        </p:sp>
      </p:grpSp>
      <p:sp>
        <p:nvSpPr>
          <p:cNvPr id="111" name="Rectangle 16"/>
          <p:cNvSpPr>
            <a:spLocks noChangeArrowheads="1"/>
          </p:cNvSpPr>
          <p:nvPr/>
        </p:nvSpPr>
        <p:spPr bwMode="auto">
          <a:xfrm>
            <a:off x="2016797" y="433834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75" name="Rectangle 16"/>
          <p:cNvSpPr>
            <a:spLocks noChangeArrowheads="1"/>
          </p:cNvSpPr>
          <p:nvPr/>
        </p:nvSpPr>
        <p:spPr bwMode="auto">
          <a:xfrm>
            <a:off x="2567133" y="434572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2756770" y="4340956"/>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77" name="Rectangle 16"/>
          <p:cNvSpPr>
            <a:spLocks noChangeArrowheads="1"/>
          </p:cNvSpPr>
          <p:nvPr/>
        </p:nvSpPr>
        <p:spPr bwMode="auto">
          <a:xfrm>
            <a:off x="2378747" y="433834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2" name="标题 1"/>
          <p:cNvSpPr>
            <a:spLocks noGrp="1"/>
          </p:cNvSpPr>
          <p:nvPr>
            <p:ph type="title"/>
          </p:nvPr>
        </p:nvSpPr>
        <p:spPr>
          <a:xfrm>
            <a:off x="0" y="274638"/>
            <a:ext cx="9144000" cy="1143000"/>
          </a:xfrm>
        </p:spPr>
        <p:txBody>
          <a:bodyPr>
            <a:normAutofit/>
          </a:bodyPr>
          <a:lstStyle/>
          <a:p>
            <a:pPr algn="ctr"/>
            <a:r>
              <a:rPr lang="en-US" altLang="zh-CN" sz="2400" dirty="0" smtClean="0">
                <a:solidFill>
                  <a:srgbClr val="FF0000"/>
                </a:solidFill>
              </a:rPr>
              <a:t>Compaction Buffer:</a:t>
            </a:r>
            <a:r>
              <a:rPr lang="en-US" altLang="zh-CN" sz="2400" dirty="0" smtClean="0">
                <a:solidFill>
                  <a:srgbClr val="0070C0"/>
                </a:solidFill>
              </a:rPr>
              <a:t>  a cushion between LSM-tree and cache </a:t>
            </a:r>
            <a:endParaRPr lang="zh-CN" altLang="en-US" sz="2400" dirty="0">
              <a:solidFill>
                <a:srgbClr val="0070C0"/>
              </a:solidFill>
            </a:endParaRPr>
          </a:p>
        </p:txBody>
      </p:sp>
      <p:sp>
        <p:nvSpPr>
          <p:cNvPr id="6" name="TextBox 5"/>
          <p:cNvSpPr txBox="1"/>
          <p:nvPr/>
        </p:nvSpPr>
        <p:spPr>
          <a:xfrm>
            <a:off x="1963370" y="3823975"/>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31" name="Rectangle 10"/>
          <p:cNvSpPr>
            <a:spLocks noChangeArrowheads="1"/>
          </p:cNvSpPr>
          <p:nvPr/>
        </p:nvSpPr>
        <p:spPr bwMode="auto">
          <a:xfrm>
            <a:off x="1427607" y="566047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2" name="Rectangle 10"/>
          <p:cNvSpPr>
            <a:spLocks noChangeArrowheads="1"/>
          </p:cNvSpPr>
          <p:nvPr/>
        </p:nvSpPr>
        <p:spPr bwMode="auto">
          <a:xfrm>
            <a:off x="1605044" y="566047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27" name="Rectangle 10"/>
          <p:cNvSpPr>
            <a:spLocks noChangeArrowheads="1"/>
          </p:cNvSpPr>
          <p:nvPr/>
        </p:nvSpPr>
        <p:spPr bwMode="auto">
          <a:xfrm>
            <a:off x="309972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3465480" y="582705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328260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cxnSp>
        <p:nvCxnSpPr>
          <p:cNvPr id="13" name="直接箭头连接符 12"/>
          <p:cNvCxnSpPr>
            <a:stCxn id="111" idx="2"/>
            <a:endCxn id="110" idx="0"/>
          </p:cNvCxnSpPr>
          <p:nvPr/>
        </p:nvCxnSpPr>
        <p:spPr>
          <a:xfrm flipH="1">
            <a:off x="1298211" y="4520388"/>
            <a:ext cx="810026" cy="88832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2210807" y="5408710"/>
            <a:ext cx="1098960" cy="182880"/>
            <a:chOff x="7038330" y="1443864"/>
            <a:chExt cx="1098960" cy="182880"/>
          </a:xfrm>
        </p:grpSpPr>
        <p:sp>
          <p:nvSpPr>
            <p:cNvPr id="81" name="Rectangle 10"/>
            <p:cNvSpPr>
              <a:spLocks noChangeArrowheads="1"/>
            </p:cNvSpPr>
            <p:nvPr/>
          </p:nvSpPr>
          <p:spPr bwMode="auto">
            <a:xfrm>
              <a:off x="703833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82" name="Rectangle 10"/>
            <p:cNvSpPr>
              <a:spLocks noChangeArrowheads="1"/>
            </p:cNvSpPr>
            <p:nvPr/>
          </p:nvSpPr>
          <p:spPr bwMode="auto">
            <a:xfrm>
              <a:off x="740409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3" name="Rectangle 10"/>
            <p:cNvSpPr>
              <a:spLocks noChangeArrowheads="1"/>
            </p:cNvSpPr>
            <p:nvPr/>
          </p:nvSpPr>
          <p:spPr bwMode="auto">
            <a:xfrm>
              <a:off x="79544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84" name="Rectangle 10"/>
            <p:cNvSpPr>
              <a:spLocks noChangeArrowheads="1"/>
            </p:cNvSpPr>
            <p:nvPr/>
          </p:nvSpPr>
          <p:spPr bwMode="auto">
            <a:xfrm>
              <a:off x="72212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758697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7771535"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grpSp>
      <p:sp>
        <p:nvSpPr>
          <p:cNvPr id="54" name="Rectangle 9"/>
          <p:cNvSpPr>
            <a:spLocks noChangeArrowheads="1"/>
          </p:cNvSpPr>
          <p:nvPr/>
        </p:nvSpPr>
        <p:spPr bwMode="auto">
          <a:xfrm>
            <a:off x="1669059" y="2484482"/>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040262" y="2118722"/>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08962" y="1752962"/>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269815" y="151354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895356" y="154439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0" name="箭头 379"/>
          <p:cNvSpPr>
            <a:spLocks noChangeShapeType="1"/>
          </p:cNvSpPr>
          <p:nvPr/>
        </p:nvSpPr>
        <p:spPr bwMode="auto">
          <a:xfrm flipH="1">
            <a:off x="1685936" y="2168416"/>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61" name="箭头 379"/>
          <p:cNvSpPr>
            <a:spLocks noChangeShapeType="1"/>
          </p:cNvSpPr>
          <p:nvPr/>
        </p:nvSpPr>
        <p:spPr bwMode="auto">
          <a:xfrm flipH="1">
            <a:off x="2069680" y="1839760"/>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186879" y="1175893"/>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00403" y="1432720"/>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64201" y="2086774"/>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66" name="TextBox 65"/>
          <p:cNvSpPr txBox="1"/>
          <p:nvPr/>
        </p:nvSpPr>
        <p:spPr>
          <a:xfrm>
            <a:off x="2534286" y="172919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32891" y="207456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190254" y="244399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269815" y="128477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896561" y="130384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2016550" y="4156225"/>
            <a:ext cx="914400" cy="364089"/>
            <a:chOff x="3788396" y="2294582"/>
            <a:chExt cx="914400" cy="364089"/>
          </a:xfrm>
        </p:grpSpPr>
        <p:sp>
          <p:nvSpPr>
            <p:cNvPr id="104" name="Rectangle 10"/>
            <p:cNvSpPr>
              <a:spLocks noChangeArrowheads="1"/>
            </p:cNvSpPr>
            <p:nvPr/>
          </p:nvSpPr>
          <p:spPr bwMode="auto">
            <a:xfrm>
              <a:off x="3788396"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5" name="直接连接符 104"/>
            <p:cNvCxnSpPr>
              <a:stCxn id="104" idx="1"/>
              <a:endCxn id="104" idx="3"/>
            </p:cNvCxnSpPr>
            <p:nvPr/>
          </p:nvCxnSpPr>
          <p:spPr>
            <a:xfrm>
              <a:off x="3788396"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5161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7191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336879"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22494"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ectangle 10"/>
          <p:cNvSpPr>
            <a:spLocks noChangeArrowheads="1"/>
          </p:cNvSpPr>
          <p:nvPr/>
        </p:nvSpPr>
        <p:spPr bwMode="auto">
          <a:xfrm>
            <a:off x="2210807" y="601677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2576567" y="601643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2393687" y="601677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5" name="TextBox 14"/>
          <p:cNvSpPr txBox="1"/>
          <p:nvPr/>
        </p:nvSpPr>
        <p:spPr>
          <a:xfrm>
            <a:off x="2212288" y="2051256"/>
            <a:ext cx="250068" cy="246221"/>
          </a:xfrm>
          <a:prstGeom prst="rect">
            <a:avLst/>
          </a:prstGeom>
          <a:noFill/>
        </p:spPr>
        <p:txBody>
          <a:bodyPr wrap="none" lIns="0" tIns="0" rIns="0" bIns="0" rtlCol="0">
            <a:spAutoFit/>
          </a:bodyPr>
          <a:lstStyle/>
          <a:p>
            <a:r>
              <a:rPr lang="en-US" altLang="zh-CN" sz="1600" b="1" dirty="0">
                <a:solidFill>
                  <a:schemeClr val="bg1"/>
                </a:solidFill>
              </a:rPr>
              <a:t>a</a:t>
            </a:r>
            <a:r>
              <a:rPr lang="en-US" altLang="zh-CN" sz="1600" b="1" dirty="0" smtClean="0">
                <a:solidFill>
                  <a:schemeClr val="bg1"/>
                </a:solidFill>
              </a:rPr>
              <a:t> e</a:t>
            </a:r>
            <a:endParaRPr lang="zh-CN" altLang="en-US" sz="1600" b="1" dirty="0">
              <a:solidFill>
                <a:schemeClr val="bg1"/>
              </a:solidFill>
            </a:endParaRPr>
          </a:p>
        </p:txBody>
      </p:sp>
      <p:sp>
        <p:nvSpPr>
          <p:cNvPr id="115" name="TextBox 114"/>
          <p:cNvSpPr txBox="1"/>
          <p:nvPr/>
        </p:nvSpPr>
        <p:spPr>
          <a:xfrm>
            <a:off x="1857673" y="2433412"/>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39" name="矩形 38"/>
          <p:cNvSpPr/>
          <p:nvPr/>
        </p:nvSpPr>
        <p:spPr>
          <a:xfrm>
            <a:off x="2358556" y="1663217"/>
            <a:ext cx="96180" cy="276999"/>
          </a:xfrm>
          <a:prstGeom prst="rect">
            <a:avLst/>
          </a:prstGeom>
        </p:spPr>
        <p:txBody>
          <a:bodyPr wrap="none" lIns="0" tIns="0" rIns="0" bIns="0">
            <a:spAutoFit/>
          </a:bodyPr>
          <a:lstStyle/>
          <a:p>
            <a:pPr lvl="0" algn="ctr"/>
            <a:r>
              <a:rPr lang="en-US" altLang="zh-CN" b="1" dirty="0" smtClean="0"/>
              <a:t>c</a:t>
            </a:r>
            <a:endParaRPr lang="zh-CN" altLang="en-US" b="1" dirty="0"/>
          </a:p>
        </p:txBody>
      </p:sp>
      <p:sp>
        <p:nvSpPr>
          <p:cNvPr id="119" name="TextBox 118"/>
          <p:cNvSpPr txBox="1"/>
          <p:nvPr/>
        </p:nvSpPr>
        <p:spPr>
          <a:xfrm>
            <a:off x="1998296" y="2427055"/>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90" name="TextBox 89"/>
          <p:cNvSpPr txBox="1"/>
          <p:nvPr/>
        </p:nvSpPr>
        <p:spPr>
          <a:xfrm>
            <a:off x="6060689" y="2043975"/>
            <a:ext cx="149080" cy="246221"/>
          </a:xfrm>
          <a:prstGeom prst="rect">
            <a:avLst/>
          </a:prstGeom>
          <a:noFill/>
        </p:spPr>
        <p:txBody>
          <a:bodyPr wrap="none" lIns="0" tIns="0" rIns="0" bIns="0" rtlCol="0">
            <a:spAutoFit/>
          </a:bodyPr>
          <a:lstStyle/>
          <a:p>
            <a:r>
              <a:rPr lang="en-US" altLang="zh-CN" sz="1600" b="1" dirty="0" smtClean="0">
                <a:solidFill>
                  <a:schemeClr val="bg1"/>
                </a:solidFill>
              </a:rPr>
              <a:t> e</a:t>
            </a:r>
            <a:endParaRPr lang="zh-CN" altLang="en-US" sz="1600" b="1" dirty="0">
              <a:solidFill>
                <a:schemeClr val="bg1"/>
              </a:solidFill>
            </a:endParaRPr>
          </a:p>
        </p:txBody>
      </p:sp>
      <p:sp>
        <p:nvSpPr>
          <p:cNvPr id="91" name="TextBox 90"/>
          <p:cNvSpPr txBox="1"/>
          <p:nvPr/>
        </p:nvSpPr>
        <p:spPr>
          <a:xfrm>
            <a:off x="6341910" y="2429767"/>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92" name="TextBox 91"/>
          <p:cNvSpPr txBox="1"/>
          <p:nvPr/>
        </p:nvSpPr>
        <p:spPr>
          <a:xfrm>
            <a:off x="5874571" y="2043962"/>
            <a:ext cx="100990" cy="246221"/>
          </a:xfrm>
          <a:prstGeom prst="rect">
            <a:avLst/>
          </a:prstGeom>
          <a:noFill/>
        </p:spPr>
        <p:txBody>
          <a:bodyPr wrap="none" lIns="0" tIns="0" rIns="0" bIns="0" rtlCol="0">
            <a:spAutoFit/>
          </a:bodyPr>
          <a:lstStyle/>
          <a:p>
            <a:r>
              <a:rPr lang="en-US" altLang="zh-CN" sz="1600" b="1" dirty="0" smtClean="0">
                <a:solidFill>
                  <a:schemeClr val="bg1"/>
                </a:solidFill>
              </a:rPr>
              <a:t>a</a:t>
            </a:r>
            <a:endParaRPr lang="zh-CN" altLang="en-US" sz="1600" b="1" dirty="0">
              <a:solidFill>
                <a:schemeClr val="bg1">
                  <a:lumMod val="50000"/>
                </a:schemeClr>
              </a:solidFill>
            </a:endParaRPr>
          </a:p>
        </p:txBody>
      </p:sp>
      <p:sp>
        <p:nvSpPr>
          <p:cNvPr id="93" name="TextBox 92"/>
          <p:cNvSpPr txBox="1"/>
          <p:nvPr/>
        </p:nvSpPr>
        <p:spPr>
          <a:xfrm>
            <a:off x="5574914" y="2043975"/>
            <a:ext cx="133050" cy="246221"/>
          </a:xfrm>
          <a:prstGeom prst="rect">
            <a:avLst/>
          </a:prstGeom>
          <a:noFill/>
        </p:spPr>
        <p:txBody>
          <a:bodyPr wrap="none" lIns="0" tIns="0" rIns="0" bIns="0" rtlCol="0">
            <a:spAutoFit/>
          </a:bodyPr>
          <a:lstStyle/>
          <a:p>
            <a:r>
              <a:rPr lang="en-US" altLang="zh-CN" sz="1600" b="1" dirty="0">
                <a:solidFill>
                  <a:schemeClr val="bg1">
                    <a:lumMod val="50000"/>
                  </a:schemeClr>
                </a:solidFill>
              </a:rPr>
              <a:t> </a:t>
            </a:r>
            <a:r>
              <a:rPr lang="en-US" altLang="zh-CN" sz="1600" b="1" dirty="0">
                <a:solidFill>
                  <a:schemeClr val="bg1"/>
                </a:solidFill>
              </a:rPr>
              <a:t>c</a:t>
            </a:r>
            <a:endParaRPr lang="zh-CN" altLang="en-US" sz="1600" b="1" dirty="0">
              <a:solidFill>
                <a:schemeClr val="bg1"/>
              </a:solidFill>
            </a:endParaRPr>
          </a:p>
        </p:txBody>
      </p:sp>
      <p:sp>
        <p:nvSpPr>
          <p:cNvPr id="95" name="TextBox 94"/>
          <p:cNvSpPr txBox="1"/>
          <p:nvPr/>
        </p:nvSpPr>
        <p:spPr>
          <a:xfrm>
            <a:off x="2212046" y="2051255"/>
            <a:ext cx="451289" cy="246221"/>
          </a:xfrm>
          <a:prstGeom prst="rect">
            <a:avLst/>
          </a:prstGeom>
          <a:noFill/>
        </p:spPr>
        <p:txBody>
          <a:bodyPr wrap="squar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97" name="Rectangle 10"/>
          <p:cNvSpPr>
            <a:spLocks noChangeArrowheads="1"/>
          </p:cNvSpPr>
          <p:nvPr/>
        </p:nvSpPr>
        <p:spPr bwMode="auto">
          <a:xfrm>
            <a:off x="1449243" y="5292770"/>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01" name="Rectangle 10"/>
          <p:cNvSpPr>
            <a:spLocks noChangeArrowheads="1"/>
          </p:cNvSpPr>
          <p:nvPr/>
        </p:nvSpPr>
        <p:spPr bwMode="auto">
          <a:xfrm>
            <a:off x="1821974" y="529277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0" name="Rectangle 10"/>
          <p:cNvSpPr>
            <a:spLocks noChangeArrowheads="1"/>
          </p:cNvSpPr>
          <p:nvPr/>
        </p:nvSpPr>
        <p:spPr bwMode="auto">
          <a:xfrm>
            <a:off x="1206771" y="5408710"/>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26" name="TextBox 125"/>
          <p:cNvSpPr txBox="1"/>
          <p:nvPr/>
        </p:nvSpPr>
        <p:spPr>
          <a:xfrm>
            <a:off x="1420106" y="2589837"/>
            <a:ext cx="2128147" cy="369332"/>
          </a:xfrm>
          <a:prstGeom prst="rect">
            <a:avLst/>
          </a:prstGeom>
          <a:noFill/>
        </p:spPr>
        <p:txBody>
          <a:bodyPr wrap="none" rtlCol="0">
            <a:spAutoFit/>
          </a:bodyPr>
          <a:lstStyle/>
          <a:p>
            <a:r>
              <a:rPr lang="en-US" altLang="zh-CN" b="1" dirty="0"/>
              <a:t>u</a:t>
            </a:r>
            <a:r>
              <a:rPr lang="en-US" altLang="zh-CN" b="1" dirty="0" smtClean="0"/>
              <a:t>nderlying LSM-tree</a:t>
            </a:r>
            <a:endParaRPr lang="zh-CN" altLang="en-US" b="1" dirty="0"/>
          </a:p>
        </p:txBody>
      </p:sp>
      <p:sp>
        <p:nvSpPr>
          <p:cNvPr id="125" name="内容占位符 2"/>
          <p:cNvSpPr>
            <a:spLocks noGrp="1"/>
          </p:cNvSpPr>
          <p:nvPr>
            <p:ph idx="1"/>
          </p:nvPr>
        </p:nvSpPr>
        <p:spPr>
          <a:xfrm>
            <a:off x="4344861" y="3051629"/>
            <a:ext cx="4724400" cy="2700281"/>
          </a:xfrm>
        </p:spPr>
        <p:txBody>
          <a:bodyPr>
            <a:normAutofit fontScale="55000" lnSpcReduction="20000"/>
          </a:bodyPr>
          <a:lstStyle/>
          <a:p>
            <a:pPr>
              <a:lnSpc>
                <a:spcPct val="120000"/>
              </a:lnSpc>
              <a:spcBef>
                <a:spcPts val="600"/>
              </a:spcBef>
            </a:pPr>
            <a:r>
              <a:rPr lang="en-US" altLang="zh-CN" sz="3800" dirty="0" smtClean="0"/>
              <a:t>During a compaction from C</a:t>
            </a:r>
            <a:r>
              <a:rPr lang="en-US" altLang="zh-CN" sz="2600" dirty="0" smtClean="0"/>
              <a:t>i </a:t>
            </a:r>
            <a:r>
              <a:rPr lang="en-US" altLang="zh-CN" sz="3800" dirty="0" smtClean="0"/>
              <a:t>to C</a:t>
            </a:r>
            <a:r>
              <a:rPr lang="en-US" altLang="zh-CN" sz="2600" dirty="0" smtClean="0"/>
              <a:t>i+1</a:t>
            </a:r>
            <a:r>
              <a:rPr lang="en-US" altLang="zh-CN" sz="3800" dirty="0" smtClean="0"/>
              <a:t>, C</a:t>
            </a:r>
            <a:r>
              <a:rPr lang="en-US" altLang="zh-CN" sz="2600" dirty="0" smtClean="0"/>
              <a:t>i</a:t>
            </a:r>
            <a:r>
              <a:rPr lang="en-US" altLang="zh-CN" sz="3800" dirty="0" smtClean="0"/>
              <a:t> is also appended to B</a:t>
            </a:r>
            <a:r>
              <a:rPr lang="en-US" altLang="zh-CN" sz="2600" dirty="0" smtClean="0"/>
              <a:t>i+1</a:t>
            </a:r>
            <a:r>
              <a:rPr lang="en-US" altLang="zh-CN" sz="3800" dirty="0" smtClean="0"/>
              <a:t>  </a:t>
            </a:r>
          </a:p>
          <a:p>
            <a:pPr lvl="1">
              <a:lnSpc>
                <a:spcPct val="120000"/>
              </a:lnSpc>
              <a:spcBef>
                <a:spcPts val="600"/>
              </a:spcBef>
            </a:pPr>
            <a:r>
              <a:rPr lang="en-US" altLang="zh-CN" sz="2500" dirty="0" smtClean="0"/>
              <a:t>E.g. while data in </a:t>
            </a:r>
            <a:r>
              <a:rPr lang="en-US" altLang="zh-CN" sz="2500" b="1" dirty="0" smtClean="0"/>
              <a:t>C</a:t>
            </a:r>
            <a:r>
              <a:rPr lang="en-US" altLang="zh-CN" sz="1600" b="1" dirty="0" smtClean="0"/>
              <a:t>0</a:t>
            </a:r>
            <a:r>
              <a:rPr lang="en-US" altLang="zh-CN" sz="2500" dirty="0" smtClean="0"/>
              <a:t> is merged to </a:t>
            </a:r>
            <a:r>
              <a:rPr lang="en-US" altLang="zh-CN" sz="2500" b="1" dirty="0" smtClean="0"/>
              <a:t>C</a:t>
            </a:r>
            <a:r>
              <a:rPr lang="en-US" altLang="zh-CN" sz="1600" b="1" dirty="0" smtClean="0"/>
              <a:t>1</a:t>
            </a:r>
            <a:r>
              <a:rPr lang="en-US" altLang="zh-CN" sz="2500" dirty="0" smtClean="0"/>
              <a:t> in LSM-tree, it is also appended to </a:t>
            </a:r>
            <a:r>
              <a:rPr lang="en-US" altLang="zh-CN" sz="2600" b="1" dirty="0" smtClean="0">
                <a:solidFill>
                  <a:prstClr val="black"/>
                </a:solidFill>
              </a:rPr>
              <a:t>B</a:t>
            </a:r>
            <a:r>
              <a:rPr lang="en-US" altLang="zh-CN" sz="1600" b="1" dirty="0" smtClean="0">
                <a:solidFill>
                  <a:prstClr val="black"/>
                </a:solidFill>
              </a:rPr>
              <a:t>1 </a:t>
            </a:r>
            <a:r>
              <a:rPr lang="en-US" altLang="zh-CN" sz="2500" dirty="0" smtClean="0"/>
              <a:t>in compaction buffer</a:t>
            </a:r>
            <a:endParaRPr lang="en-US" altLang="zh-CN" sz="1600" b="1" dirty="0" smtClean="0"/>
          </a:p>
          <a:p>
            <a:pPr>
              <a:lnSpc>
                <a:spcPct val="120000"/>
              </a:lnSpc>
              <a:spcBef>
                <a:spcPts val="600"/>
              </a:spcBef>
            </a:pPr>
            <a:r>
              <a:rPr lang="en-US" altLang="zh-CN" sz="3800" dirty="0"/>
              <a:t>No additional I/O, but only index modification and additional space</a:t>
            </a:r>
          </a:p>
          <a:p>
            <a:pPr>
              <a:lnSpc>
                <a:spcPct val="120000"/>
              </a:lnSpc>
              <a:spcBef>
                <a:spcPts val="600"/>
              </a:spcBef>
            </a:pPr>
            <a:endParaRPr lang="en-US" altLang="zh-CN" sz="3800" dirty="0" smtClean="0"/>
          </a:p>
          <a:p>
            <a:pPr>
              <a:lnSpc>
                <a:spcPct val="120000"/>
              </a:lnSpc>
              <a:spcBef>
                <a:spcPts val="600"/>
              </a:spcBef>
            </a:pPr>
            <a:endParaRPr lang="en-US" altLang="zh-CN" sz="2600" b="1" dirty="0" smtClean="0"/>
          </a:p>
          <a:p>
            <a:pPr>
              <a:lnSpc>
                <a:spcPct val="120000"/>
              </a:lnSpc>
              <a:spcBef>
                <a:spcPts val="600"/>
              </a:spcBef>
            </a:pPr>
            <a:endParaRPr lang="zh-CN" altLang="en-US" dirty="0"/>
          </a:p>
        </p:txBody>
      </p:sp>
      <p:cxnSp>
        <p:nvCxnSpPr>
          <p:cNvPr id="127" name="直接箭头连接符 126"/>
          <p:cNvCxnSpPr>
            <a:stCxn id="76" idx="2"/>
            <a:endCxn id="30" idx="0"/>
          </p:cNvCxnSpPr>
          <p:nvPr/>
        </p:nvCxnSpPr>
        <p:spPr>
          <a:xfrm>
            <a:off x="2848210" y="4523001"/>
            <a:ext cx="525835" cy="130405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75" idx="2"/>
            <a:endCxn id="27" idx="0"/>
          </p:cNvCxnSpPr>
          <p:nvPr/>
        </p:nvCxnSpPr>
        <p:spPr>
          <a:xfrm>
            <a:off x="2658573" y="4527765"/>
            <a:ext cx="53259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77" idx="2"/>
            <a:endCxn id="97" idx="0"/>
          </p:cNvCxnSpPr>
          <p:nvPr/>
        </p:nvCxnSpPr>
        <p:spPr>
          <a:xfrm flipH="1">
            <a:off x="1540683" y="4520388"/>
            <a:ext cx="929504" cy="77238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989985" y="1952620"/>
            <a:ext cx="2672562" cy="594987"/>
            <a:chOff x="2989985" y="1952620"/>
            <a:chExt cx="2672562" cy="594987"/>
          </a:xfrm>
        </p:grpSpPr>
        <p:cxnSp>
          <p:nvCxnSpPr>
            <p:cNvPr id="10" name="曲线连接符 9"/>
            <p:cNvCxnSpPr>
              <a:stCxn id="67" idx="3"/>
              <a:endCxn id="78" idx="1"/>
            </p:cNvCxnSpPr>
            <p:nvPr/>
          </p:nvCxnSpPr>
          <p:spPr>
            <a:xfrm>
              <a:off x="2989985" y="2182288"/>
              <a:ext cx="2672562" cy="365319"/>
            </a:xfrm>
            <a:prstGeom prst="curvedConnector3">
              <a:avLst/>
            </a:prstGeom>
            <a:ln w="158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716522" y="1952620"/>
              <a:ext cx="814647" cy="338554"/>
            </a:xfrm>
            <a:prstGeom prst="rect">
              <a:avLst/>
            </a:prstGeom>
            <a:noFill/>
          </p:spPr>
          <p:txBody>
            <a:bodyPr wrap="none" rtlCol="0">
              <a:spAutoFit/>
            </a:bodyPr>
            <a:lstStyle/>
            <a:p>
              <a:r>
                <a:rPr lang="en-US" altLang="zh-CN" sz="1600" i="1" dirty="0" smtClean="0"/>
                <a:t>append</a:t>
              </a:r>
              <a:endParaRPr lang="zh-CN" altLang="en-US" i="1" dirty="0"/>
            </a:p>
          </p:txBody>
        </p:sp>
      </p:grpSp>
      <p:grpSp>
        <p:nvGrpSpPr>
          <p:cNvPr id="116" name="组合 115"/>
          <p:cNvGrpSpPr/>
          <p:nvPr/>
        </p:nvGrpSpPr>
        <p:grpSpPr>
          <a:xfrm>
            <a:off x="2676019" y="1591889"/>
            <a:ext cx="2895655" cy="574180"/>
            <a:chOff x="2989985" y="1925485"/>
            <a:chExt cx="2672562" cy="622122"/>
          </a:xfrm>
        </p:grpSpPr>
        <p:cxnSp>
          <p:nvCxnSpPr>
            <p:cNvPr id="117" name="曲线连接符 116"/>
            <p:cNvCxnSpPr/>
            <p:nvPr/>
          </p:nvCxnSpPr>
          <p:spPr>
            <a:xfrm>
              <a:off x="2989985" y="2182288"/>
              <a:ext cx="2672562" cy="365319"/>
            </a:xfrm>
            <a:prstGeom prst="curvedConnector3">
              <a:avLst/>
            </a:prstGeom>
            <a:ln w="15875">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3732180" y="1925485"/>
              <a:ext cx="814647" cy="338554"/>
            </a:xfrm>
            <a:prstGeom prst="rect">
              <a:avLst/>
            </a:prstGeom>
            <a:noFill/>
          </p:spPr>
          <p:txBody>
            <a:bodyPr wrap="none" rtlCol="0">
              <a:spAutoFit/>
            </a:bodyPr>
            <a:lstStyle/>
            <a:p>
              <a:r>
                <a:rPr lang="en-US" altLang="zh-CN" sz="1600" i="1" dirty="0" smtClean="0"/>
                <a:t>append</a:t>
              </a:r>
              <a:endParaRPr lang="zh-CN" altLang="en-US" i="1" dirty="0"/>
            </a:p>
          </p:txBody>
        </p:sp>
      </p:grpSp>
      <p:sp>
        <p:nvSpPr>
          <p:cNvPr id="7" name="灯片编号占位符 6"/>
          <p:cNvSpPr>
            <a:spLocks noGrp="1"/>
          </p:cNvSpPr>
          <p:nvPr>
            <p:ph type="sldNum" sz="quarter" idx="12"/>
          </p:nvPr>
        </p:nvSpPr>
        <p:spPr/>
        <p:txBody>
          <a:bodyPr/>
          <a:lstStyle/>
          <a:p>
            <a:fld id="{56E101D2-3CA0-ED44-B21F-D432222A9872}" type="slidenum">
              <a:rPr lang="en-US" smtClean="0"/>
              <a:pPr/>
              <a:t>25</a:t>
            </a:fld>
            <a:endParaRPr lang="en-US" dirty="0"/>
          </a:p>
        </p:txBody>
      </p:sp>
    </p:spTree>
    <p:extLst>
      <p:ext uri="{BB962C8B-B14F-4D97-AF65-F5344CB8AC3E}">
        <p14:creationId xmlns:p14="http://schemas.microsoft.com/office/powerpoint/2010/main" xmlns="" val="263860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fade">
                                      <p:cBhvr>
                                        <p:cTn id="19" dur="500"/>
                                        <p:tgtEl>
                                          <p:spTgt spid="9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500"/>
                                        <p:tgtEl>
                                          <p:spTgt spid="7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500"/>
                                        <p:tgtEl>
                                          <p:spTgt spid="76"/>
                                        </p:tgtEl>
                                      </p:cBhvr>
                                    </p:animEffect>
                                  </p:childTnLst>
                                </p:cTn>
                              </p:par>
                              <p:par>
                                <p:cTn id="38" presetID="10" presetClass="entr" presetSubtype="0" fill="hold" nodeType="withEffect">
                                  <p:stCondLst>
                                    <p:cond delay="0"/>
                                  </p:stCondLst>
                                  <p:childTnLst>
                                    <p:set>
                                      <p:cBhvr>
                                        <p:cTn id="39" dur="1" fill="hold">
                                          <p:stCondLst>
                                            <p:cond delay="0"/>
                                          </p:stCondLst>
                                        </p:cTn>
                                        <p:tgtEl>
                                          <p:spTgt spid="127"/>
                                        </p:tgtEl>
                                        <p:attrNameLst>
                                          <p:attrName>style.visibility</p:attrName>
                                        </p:attrNameLst>
                                      </p:cBhvr>
                                      <p:to>
                                        <p:strVal val="visible"/>
                                      </p:to>
                                    </p:set>
                                    <p:animEffect transition="in" filter="fade">
                                      <p:cBhvr>
                                        <p:cTn id="40" dur="500"/>
                                        <p:tgtEl>
                                          <p:spTgt spid="127"/>
                                        </p:tgtEl>
                                      </p:cBhvr>
                                    </p:animEffect>
                                  </p:childTnLst>
                                </p:cTn>
                              </p:par>
                              <p:par>
                                <p:cTn id="41" presetID="10"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fade">
                                      <p:cBhvr>
                                        <p:cTn id="43" dur="500"/>
                                        <p:tgtEl>
                                          <p:spTgt spid="128"/>
                                        </p:tgtEl>
                                      </p:cBhvr>
                                    </p:animEffect>
                                  </p:childTnLst>
                                </p:cTn>
                              </p:par>
                              <p:par>
                                <p:cTn id="44" presetID="10" presetClass="entr" presetSubtype="0" fill="hold" nodeType="with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500"/>
                                        <p:tgtEl>
                                          <p:spTgt spid="1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25">
                                            <p:txEl>
                                              <p:pRg st="0" end="0"/>
                                            </p:txEl>
                                          </p:spTgt>
                                        </p:tgtEl>
                                        <p:attrNameLst>
                                          <p:attrName>style.visibility</p:attrName>
                                        </p:attrNameLst>
                                      </p:cBhvr>
                                      <p:to>
                                        <p:strVal val="visible"/>
                                      </p:to>
                                    </p:set>
                                    <p:animEffect transition="in" filter="fade">
                                      <p:cBhvr>
                                        <p:cTn id="51" dur="500"/>
                                        <p:tgtEl>
                                          <p:spTgt spid="125">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25">
                                            <p:txEl>
                                              <p:pRg st="1" end="1"/>
                                            </p:txEl>
                                          </p:spTgt>
                                        </p:tgtEl>
                                        <p:attrNameLst>
                                          <p:attrName>style.visibility</p:attrName>
                                        </p:attrNameLst>
                                      </p:cBhvr>
                                      <p:to>
                                        <p:strVal val="visible"/>
                                      </p:to>
                                    </p:set>
                                    <p:animEffect transition="in" filter="fade">
                                      <p:cBhvr>
                                        <p:cTn id="54" dur="500"/>
                                        <p:tgtEl>
                                          <p:spTgt spid="125">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1"/>
                                        </p:tgtEl>
                                        <p:attrNameLst>
                                          <p:attrName>style.visibility</p:attrName>
                                        </p:attrNameLst>
                                      </p:cBhvr>
                                      <p:to>
                                        <p:strVal val="visible"/>
                                      </p:to>
                                    </p:set>
                                  </p:childTnLst>
                                </p:cTn>
                              </p:par>
                            </p:childTnLst>
                          </p:cTn>
                        </p:par>
                        <p:par>
                          <p:cTn id="68" fill="hold">
                            <p:stCondLst>
                              <p:cond delay="0"/>
                            </p:stCondLst>
                            <p:childTnLst>
                              <p:par>
                                <p:cTn id="69" presetID="10" presetClass="exit" presetSubtype="0" fill="hold" grpId="0" nodeType="afterEffect">
                                  <p:stCondLst>
                                    <p:cond delay="0"/>
                                  </p:stCondLst>
                                  <p:childTnLst>
                                    <p:animEffect transition="out" filter="fade">
                                      <p:cBhvr>
                                        <p:cTn id="70" dur="500"/>
                                        <p:tgtEl>
                                          <p:spTgt spid="31"/>
                                        </p:tgtEl>
                                      </p:cBhvr>
                                    </p:animEffect>
                                    <p:set>
                                      <p:cBhvr>
                                        <p:cTn id="71" dur="1" fill="hold">
                                          <p:stCondLst>
                                            <p:cond delay="499"/>
                                          </p:stCondLst>
                                        </p:cTn>
                                        <p:tgtEl>
                                          <p:spTgt spid="31"/>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32"/>
                                        </p:tgtEl>
                                      </p:cBhvr>
                                    </p:animEffect>
                                    <p:set>
                                      <p:cBhvr>
                                        <p:cTn id="74" dur="1" fill="hold">
                                          <p:stCondLst>
                                            <p:cond delay="499"/>
                                          </p:stCondLst>
                                        </p:cTn>
                                        <p:tgtEl>
                                          <p:spTgt spid="32"/>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1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1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14"/>
                                        </p:tgtEl>
                                        <p:attrNameLst>
                                          <p:attrName>style.visibility</p:attrName>
                                        </p:attrNameLst>
                                      </p:cBhvr>
                                      <p:to>
                                        <p:strVal val="visible"/>
                                      </p:to>
                                    </p:set>
                                  </p:childTnLst>
                                </p:cTn>
                              </p:par>
                            </p:childTnLst>
                          </p:cTn>
                        </p:par>
                        <p:par>
                          <p:cTn id="82" fill="hold">
                            <p:stCondLst>
                              <p:cond delay="500"/>
                            </p:stCondLst>
                            <p:childTnLst>
                              <p:par>
                                <p:cTn id="83" presetID="1" presetClass="exit" presetSubtype="0" fill="hold" grpId="1" nodeType="afterEffect">
                                  <p:stCondLst>
                                    <p:cond delay="0"/>
                                  </p:stCondLst>
                                  <p:childTnLst>
                                    <p:set>
                                      <p:cBhvr>
                                        <p:cTn id="84" dur="1" fill="hold">
                                          <p:stCondLst>
                                            <p:cond delay="0"/>
                                          </p:stCondLst>
                                        </p:cTn>
                                        <p:tgtEl>
                                          <p:spTgt spid="15"/>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6"/>
                                        </p:tgtEl>
                                        <p:attrNameLst>
                                          <p:attrName>style.visibility</p:attrName>
                                        </p:attrNameLst>
                                      </p:cBhvr>
                                      <p:to>
                                        <p:strVal val="visible"/>
                                      </p:to>
                                    </p:set>
                                    <p:animEffect transition="in" filter="fade">
                                      <p:cBhvr>
                                        <p:cTn id="92" dur="500"/>
                                        <p:tgtEl>
                                          <p:spTgt spid="116"/>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2" nodeType="clickEffect">
                                  <p:stCondLst>
                                    <p:cond delay="0"/>
                                  </p:stCondLst>
                                  <p:childTnLst>
                                    <p:animMotion origin="layout" path="M -4.44444E-6 -1.48148E-6 L 0.3566 0.05301 " pathEditMode="relative" rAng="0" ptsTypes="AA">
                                      <p:cBhvr>
                                        <p:cTn id="96" dur="750" fill="hold"/>
                                        <p:tgtEl>
                                          <p:spTgt spid="39"/>
                                        </p:tgtEl>
                                        <p:attrNameLst>
                                          <p:attrName>ppt_x</p:attrName>
                                          <p:attrName>ppt_y</p:attrName>
                                        </p:attrNameLst>
                                      </p:cBhvr>
                                      <p:rCtr x="17830" y="2639"/>
                                    </p:animMotion>
                                  </p:childTnLst>
                                </p:cTn>
                              </p:par>
                              <p:par>
                                <p:cTn id="97" presetID="10" presetClass="exit" presetSubtype="0" fill="hold" nodeType="withEffect">
                                  <p:stCondLst>
                                    <p:cond delay="0"/>
                                  </p:stCondLst>
                                  <p:childTnLst>
                                    <p:animEffect transition="out" filter="fade">
                                      <p:cBhvr>
                                        <p:cTn id="98" dur="500"/>
                                        <p:tgtEl>
                                          <p:spTgt spid="116"/>
                                        </p:tgtEl>
                                      </p:cBhvr>
                                    </p:animEffect>
                                    <p:set>
                                      <p:cBhvr>
                                        <p:cTn id="99" dur="1" fill="hold">
                                          <p:stCondLst>
                                            <p:cond delay="499"/>
                                          </p:stCondLst>
                                        </p:cTn>
                                        <p:tgtEl>
                                          <p:spTgt spid="116"/>
                                        </p:tgtEl>
                                        <p:attrNameLst>
                                          <p:attrName>style.visibility</p:attrName>
                                        </p:attrNameLst>
                                      </p:cBhvr>
                                      <p:to>
                                        <p:strVal val="hidden"/>
                                      </p:to>
                                    </p:set>
                                  </p:childTnLst>
                                </p:cTn>
                              </p:par>
                            </p:childTnLst>
                          </p:cTn>
                        </p:par>
                        <p:par>
                          <p:cTn id="100" fill="hold">
                            <p:stCondLst>
                              <p:cond delay="750"/>
                            </p:stCondLst>
                            <p:childTnLst>
                              <p:par>
                                <p:cTn id="101" presetID="1" presetClass="exit" presetSubtype="0" fill="hold" grpId="1" nodeType="afterEffect">
                                  <p:stCondLst>
                                    <p:cond delay="0"/>
                                  </p:stCondLst>
                                  <p:childTnLst>
                                    <p:set>
                                      <p:cBhvr>
                                        <p:cTn id="102" dur="1" fill="hold">
                                          <p:stCondLst>
                                            <p:cond delay="0"/>
                                          </p:stCondLst>
                                        </p:cTn>
                                        <p:tgtEl>
                                          <p:spTgt spid="39"/>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10"/>
                                        </p:tgtEl>
                                        <p:attrNameLst>
                                          <p:attrName>style.visibility</p:attrName>
                                        </p:attrNameLst>
                                      </p:cBhvr>
                                      <p:to>
                                        <p:strVal val="visible"/>
                                      </p:to>
                                    </p:set>
                                  </p:childTnLst>
                                </p:cTn>
                              </p:par>
                            </p:childTnLst>
                          </p:cTn>
                        </p:par>
                        <p:par>
                          <p:cTn id="105" fill="hold">
                            <p:stCondLst>
                              <p:cond delay="750"/>
                            </p:stCondLst>
                            <p:childTnLst>
                              <p:par>
                                <p:cTn id="106" presetID="10" presetClass="entr" presetSubtype="0" fill="hold" grpId="1" nodeType="afterEffect">
                                  <p:stCondLst>
                                    <p:cond delay="0"/>
                                  </p:stCondLst>
                                  <p:childTnLst>
                                    <p:set>
                                      <p:cBhvr>
                                        <p:cTn id="107" dur="1" fill="hold">
                                          <p:stCondLst>
                                            <p:cond delay="0"/>
                                          </p:stCondLst>
                                        </p:cTn>
                                        <p:tgtEl>
                                          <p:spTgt spid="93"/>
                                        </p:tgtEl>
                                        <p:attrNameLst>
                                          <p:attrName>style.visibility</p:attrName>
                                        </p:attrNameLst>
                                      </p:cBhvr>
                                      <p:to>
                                        <p:strVal val="visible"/>
                                      </p:to>
                                    </p:set>
                                    <p:animEffect transition="in" filter="fade">
                                      <p:cBhvr>
                                        <p:cTn id="108" dur="500"/>
                                        <p:tgtEl>
                                          <p:spTgt spid="9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115"/>
                                        </p:tgtEl>
                                      </p:cBhvr>
                                    </p:animEffect>
                                    <p:set>
                                      <p:cBhvr>
                                        <p:cTn id="125" dur="1" fill="hold">
                                          <p:stCondLst>
                                            <p:cond delay="499"/>
                                          </p:stCondLst>
                                        </p:cTn>
                                        <p:tgtEl>
                                          <p:spTgt spid="115"/>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80"/>
                                        </p:tgtEl>
                                        <p:attrNameLst>
                                          <p:attrName>style.visibility</p:attrName>
                                        </p:attrNameLst>
                                      </p:cBhvr>
                                      <p:to>
                                        <p:strVal val="visible"/>
                                      </p:to>
                                    </p:set>
                                    <p:animEffect transition="in" filter="fade">
                                      <p:cBhvr>
                                        <p:cTn id="132" dur="500"/>
                                        <p:tgtEl>
                                          <p:spTgt spid="8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2"/>
                                        </p:tgtEl>
                                        <p:attrNameLst>
                                          <p:attrName>style.visibility</p:attrName>
                                        </p:attrNameLst>
                                      </p:cBhvr>
                                      <p:to>
                                        <p:strVal val="visible"/>
                                      </p:to>
                                    </p:set>
                                    <p:animEffect transition="in" filter="fade">
                                      <p:cBhvr>
                                        <p:cTn id="137" dur="500"/>
                                        <p:tgtEl>
                                          <p:spTgt spid="12"/>
                                        </p:tgtEl>
                                      </p:cBhvr>
                                    </p:animEffect>
                                  </p:childTnLst>
                                </p:cTn>
                              </p:par>
                              <p:par>
                                <p:cTn id="138" presetID="42" presetClass="path" presetSubtype="0" accel="50000" decel="50000" fill="hold" grpId="1" nodeType="withEffect">
                                  <p:stCondLst>
                                    <p:cond delay="0"/>
                                  </p:stCondLst>
                                  <p:childTnLst>
                                    <p:animMotion origin="layout" path="M 0.00243 -0.00324 L 0.38733 0.0532 " pathEditMode="relative" rAng="0" ptsTypes="AA">
                                      <p:cBhvr>
                                        <p:cTn id="139" dur="750" fill="hold"/>
                                        <p:tgtEl>
                                          <p:spTgt spid="95"/>
                                        </p:tgtEl>
                                        <p:attrNameLst>
                                          <p:attrName>ppt_x</p:attrName>
                                          <p:attrName>ppt_y</p:attrName>
                                        </p:attrNameLst>
                                      </p:cBhvr>
                                      <p:rCtr x="19236" y="2822"/>
                                    </p:animMotion>
                                  </p:childTnLst>
                                </p:cTn>
                              </p:par>
                              <p:par>
                                <p:cTn id="140" presetID="10" presetClass="exit" presetSubtype="0" fill="hold" nodeType="withEffect">
                                  <p:stCondLst>
                                    <p:cond delay="0"/>
                                  </p:stCondLst>
                                  <p:childTnLst>
                                    <p:animEffect transition="out" filter="fade">
                                      <p:cBhvr>
                                        <p:cTn id="141" dur="500"/>
                                        <p:tgtEl>
                                          <p:spTgt spid="12"/>
                                        </p:tgtEl>
                                      </p:cBhvr>
                                    </p:animEffect>
                                    <p:set>
                                      <p:cBhvr>
                                        <p:cTn id="142" dur="1" fill="hold">
                                          <p:stCondLst>
                                            <p:cond delay="499"/>
                                          </p:stCondLst>
                                        </p:cTn>
                                        <p:tgtEl>
                                          <p:spTgt spid="1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25">
                                            <p:txEl>
                                              <p:pRg st="2" end="2"/>
                                            </p:txEl>
                                          </p:spTgt>
                                        </p:tgtEl>
                                        <p:attrNameLst>
                                          <p:attrName>style.visibility</p:attrName>
                                        </p:attrNameLst>
                                      </p:cBhvr>
                                      <p:to>
                                        <p:strVal val="visible"/>
                                      </p:to>
                                    </p:set>
                                    <p:animEffect transition="in" filter="fade">
                                      <p:cBhvr>
                                        <p:cTn id="147" dur="500"/>
                                        <p:tgtEl>
                                          <p:spTgt spid="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75" grpId="0" animBg="1"/>
      <p:bldP spid="76" grpId="0"/>
      <p:bldP spid="77" grpId="0"/>
      <p:bldP spid="6" grpId="0"/>
      <p:bldP spid="31" grpId="0" animBg="1"/>
      <p:bldP spid="32" grpId="0" animBg="1"/>
      <p:bldP spid="60" grpId="0" animBg="1"/>
      <p:bldP spid="61" grpId="0" animBg="1"/>
      <p:bldP spid="63" grpId="0"/>
      <p:bldP spid="65" grpId="0"/>
      <p:bldP spid="112" grpId="0" animBg="1"/>
      <p:bldP spid="113" grpId="0" animBg="1"/>
      <p:bldP spid="114" grpId="0" animBg="1"/>
      <p:bldP spid="15" grpId="1"/>
      <p:bldP spid="115" grpId="1"/>
      <p:bldP spid="39" grpId="0"/>
      <p:bldP spid="39" grpId="1"/>
      <p:bldP spid="39" grpId="2"/>
      <p:bldP spid="119" grpId="0"/>
      <p:bldP spid="90" grpId="0"/>
      <p:bldP spid="91" grpId="0"/>
      <p:bldP spid="92" grpId="0"/>
      <p:bldP spid="93" grpId="1"/>
      <p:bldP spid="95" grpId="0"/>
      <p:bldP spid="95" grpId="1"/>
      <p:bldP spid="97" grpId="0" animBg="1"/>
      <p:bldP spid="101" grpId="0" animBg="1"/>
      <p:bldP spid="1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内容占位符 2"/>
          <p:cNvSpPr txBox="1">
            <a:spLocks/>
          </p:cNvSpPr>
          <p:nvPr/>
        </p:nvSpPr>
        <p:spPr>
          <a:xfrm>
            <a:off x="4344861" y="3051628"/>
            <a:ext cx="4724400" cy="344295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lnSpc>
                <a:spcPct val="100000"/>
              </a:lnSpc>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lnSpc>
                <a:spcPct val="100000"/>
              </a:lnSpc>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lnSpc>
                <a:spcPct val="100000"/>
              </a:lnSpc>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600"/>
              </a:spcBef>
            </a:pPr>
            <a:r>
              <a:rPr lang="en-US" altLang="zh-CN" sz="3800" dirty="0" smtClean="0"/>
              <a:t>During a compaction from C</a:t>
            </a:r>
            <a:r>
              <a:rPr lang="en-US" altLang="zh-CN" sz="2600" dirty="0" smtClean="0"/>
              <a:t>i </a:t>
            </a:r>
            <a:r>
              <a:rPr lang="en-US" altLang="zh-CN" sz="3800" dirty="0" smtClean="0"/>
              <a:t>to C</a:t>
            </a:r>
            <a:r>
              <a:rPr lang="en-US" altLang="zh-CN" sz="2600" dirty="0" smtClean="0"/>
              <a:t>i+1</a:t>
            </a:r>
            <a:r>
              <a:rPr lang="en-US" altLang="zh-CN" sz="3800" dirty="0" smtClean="0"/>
              <a:t>, C</a:t>
            </a:r>
            <a:r>
              <a:rPr lang="en-US" altLang="zh-CN" sz="2600" dirty="0" smtClean="0"/>
              <a:t>i</a:t>
            </a:r>
            <a:r>
              <a:rPr lang="en-US" altLang="zh-CN" sz="3800" dirty="0" smtClean="0"/>
              <a:t> is also appended to B</a:t>
            </a:r>
            <a:r>
              <a:rPr lang="en-US" altLang="zh-CN" sz="2600" dirty="0" smtClean="0"/>
              <a:t>i+1</a:t>
            </a:r>
            <a:r>
              <a:rPr lang="en-US" altLang="zh-CN" sz="3800" dirty="0" smtClean="0"/>
              <a:t>  </a:t>
            </a:r>
          </a:p>
          <a:p>
            <a:pPr lvl="1">
              <a:lnSpc>
                <a:spcPct val="120000"/>
              </a:lnSpc>
              <a:spcBef>
                <a:spcPts val="600"/>
              </a:spcBef>
            </a:pPr>
            <a:r>
              <a:rPr lang="en-US" altLang="zh-CN" sz="2500" dirty="0" smtClean="0"/>
              <a:t>E.g. while data in </a:t>
            </a:r>
            <a:r>
              <a:rPr lang="en-US" altLang="zh-CN" sz="2500" b="1" dirty="0" smtClean="0"/>
              <a:t>C</a:t>
            </a:r>
            <a:r>
              <a:rPr lang="en-US" altLang="zh-CN" sz="1600" b="1" dirty="0" smtClean="0"/>
              <a:t>0</a:t>
            </a:r>
            <a:r>
              <a:rPr lang="en-US" altLang="zh-CN" sz="2500" dirty="0" smtClean="0"/>
              <a:t> is merged to </a:t>
            </a:r>
            <a:r>
              <a:rPr lang="en-US" altLang="zh-CN" sz="2500" b="1" dirty="0" smtClean="0"/>
              <a:t>C</a:t>
            </a:r>
            <a:r>
              <a:rPr lang="en-US" altLang="zh-CN" sz="1600" b="1" dirty="0" smtClean="0"/>
              <a:t>1</a:t>
            </a:r>
            <a:r>
              <a:rPr lang="en-US" altLang="zh-CN" sz="2500" dirty="0" smtClean="0"/>
              <a:t> in LSM-tree, </a:t>
            </a:r>
            <a:r>
              <a:rPr lang="en-US" altLang="zh-CN" sz="2500" dirty="0"/>
              <a:t>it is also appended to </a:t>
            </a:r>
            <a:r>
              <a:rPr lang="en-US" altLang="zh-CN" sz="2600" b="1" dirty="0">
                <a:solidFill>
                  <a:prstClr val="black"/>
                </a:solidFill>
              </a:rPr>
              <a:t>B</a:t>
            </a:r>
            <a:r>
              <a:rPr lang="en-US" altLang="zh-CN" sz="1600" b="1" dirty="0">
                <a:solidFill>
                  <a:prstClr val="black"/>
                </a:solidFill>
              </a:rPr>
              <a:t>1 </a:t>
            </a:r>
            <a:r>
              <a:rPr lang="en-US" altLang="zh-CN" sz="2500" dirty="0"/>
              <a:t>in compaction </a:t>
            </a:r>
            <a:r>
              <a:rPr lang="en-US" altLang="zh-CN" sz="2500" dirty="0" smtClean="0"/>
              <a:t>buffer</a:t>
            </a:r>
            <a:endParaRPr lang="en-US" altLang="zh-CN" sz="1600" b="1" dirty="0" smtClean="0"/>
          </a:p>
          <a:p>
            <a:pPr>
              <a:lnSpc>
                <a:spcPct val="120000"/>
              </a:lnSpc>
              <a:spcBef>
                <a:spcPts val="600"/>
              </a:spcBef>
            </a:pPr>
            <a:r>
              <a:rPr lang="en-US" altLang="zh-CN" sz="3800" dirty="0" smtClean="0"/>
              <a:t>No additional I/O, but only index modification and additional space</a:t>
            </a:r>
          </a:p>
          <a:p>
            <a:pPr>
              <a:lnSpc>
                <a:spcPct val="120000"/>
              </a:lnSpc>
              <a:spcBef>
                <a:spcPts val="600"/>
              </a:spcBef>
            </a:pPr>
            <a:r>
              <a:rPr lang="en-US" altLang="zh-CN" sz="3400" dirty="0" smtClean="0"/>
              <a:t>As </a:t>
            </a:r>
            <a:r>
              <a:rPr lang="en-US" altLang="zh-CN" sz="3600" dirty="0" smtClean="0"/>
              <a:t>C</a:t>
            </a:r>
            <a:r>
              <a:rPr lang="en-US" altLang="zh-CN" sz="2400" dirty="0" smtClean="0"/>
              <a:t>i </a:t>
            </a:r>
            <a:r>
              <a:rPr lang="en-US" altLang="zh-CN" sz="3600" dirty="0" smtClean="0"/>
              <a:t>is merged into </a:t>
            </a:r>
            <a:r>
              <a:rPr lang="en-US" altLang="zh-CN" sz="3600" dirty="0"/>
              <a:t>C</a:t>
            </a:r>
            <a:r>
              <a:rPr lang="en-US" altLang="zh-CN" sz="2400" dirty="0"/>
              <a:t>i+1</a:t>
            </a:r>
            <a:r>
              <a:rPr lang="en-US" altLang="zh-CN" sz="3400" dirty="0" smtClean="0"/>
              <a:t>, </a:t>
            </a:r>
            <a:r>
              <a:rPr lang="en-US" altLang="zh-CN" sz="3400" dirty="0"/>
              <a:t>the </a:t>
            </a:r>
            <a:r>
              <a:rPr lang="en-US" altLang="zh-CN" sz="3400" dirty="0" smtClean="0"/>
              <a:t>data blocks in B</a:t>
            </a:r>
            <a:r>
              <a:rPr lang="en-US" altLang="zh-CN" sz="3600" baseline="-25000" dirty="0" smtClean="0"/>
              <a:t>i </a:t>
            </a:r>
            <a:r>
              <a:rPr lang="en-US" altLang="zh-CN" sz="3400" dirty="0" smtClean="0"/>
              <a:t>are removed </a:t>
            </a:r>
            <a:r>
              <a:rPr lang="en-US" altLang="zh-CN" sz="3400" b="1" dirty="0" smtClean="0"/>
              <a:t>gradually</a:t>
            </a:r>
            <a:endParaRPr lang="en-US" altLang="zh-CN" sz="5900" dirty="0" smtClean="0"/>
          </a:p>
          <a:p>
            <a:pPr>
              <a:lnSpc>
                <a:spcPct val="120000"/>
              </a:lnSpc>
              <a:spcBef>
                <a:spcPts val="600"/>
              </a:spcBef>
            </a:pPr>
            <a:endParaRPr lang="en-US" altLang="zh-CN" sz="2600" b="1" dirty="0" smtClean="0"/>
          </a:p>
          <a:p>
            <a:pPr>
              <a:lnSpc>
                <a:spcPct val="120000"/>
              </a:lnSpc>
              <a:spcBef>
                <a:spcPts val="600"/>
              </a:spcBef>
            </a:pPr>
            <a:endParaRPr lang="zh-CN" altLang="en-US" dirty="0"/>
          </a:p>
        </p:txBody>
      </p:sp>
      <p:grpSp>
        <p:nvGrpSpPr>
          <p:cNvPr id="9" name="组合 8"/>
          <p:cNvGrpSpPr/>
          <p:nvPr/>
        </p:nvGrpSpPr>
        <p:grpSpPr>
          <a:xfrm>
            <a:off x="1053139" y="4685465"/>
            <a:ext cx="2911135" cy="1580371"/>
            <a:chOff x="5211783" y="2038726"/>
            <a:chExt cx="2911135" cy="1580371"/>
          </a:xfrm>
        </p:grpSpPr>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grpSp>
      <p:sp>
        <p:nvSpPr>
          <p:cNvPr id="111" name="Rectangle 16"/>
          <p:cNvSpPr>
            <a:spLocks noChangeArrowheads="1"/>
          </p:cNvSpPr>
          <p:nvPr/>
        </p:nvSpPr>
        <p:spPr bwMode="auto">
          <a:xfrm>
            <a:off x="2016797" y="433834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75" name="Rectangle 16"/>
          <p:cNvSpPr>
            <a:spLocks noChangeArrowheads="1"/>
          </p:cNvSpPr>
          <p:nvPr/>
        </p:nvSpPr>
        <p:spPr bwMode="auto">
          <a:xfrm>
            <a:off x="2567133" y="434572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2751880" y="4341902"/>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77" name="Rectangle 16"/>
          <p:cNvSpPr>
            <a:spLocks noChangeArrowheads="1"/>
          </p:cNvSpPr>
          <p:nvPr/>
        </p:nvSpPr>
        <p:spPr bwMode="auto">
          <a:xfrm>
            <a:off x="2378747" y="4338343"/>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sp>
        <p:nvSpPr>
          <p:cNvPr id="6" name="TextBox 5"/>
          <p:cNvSpPr txBox="1"/>
          <p:nvPr/>
        </p:nvSpPr>
        <p:spPr>
          <a:xfrm>
            <a:off x="1963370" y="3821481"/>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27" name="Rectangle 10"/>
          <p:cNvSpPr>
            <a:spLocks noChangeArrowheads="1"/>
          </p:cNvSpPr>
          <p:nvPr/>
        </p:nvSpPr>
        <p:spPr bwMode="auto">
          <a:xfrm>
            <a:off x="309972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3465480" y="582705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328260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cxnSp>
        <p:nvCxnSpPr>
          <p:cNvPr id="13" name="直接箭头连接符 12"/>
          <p:cNvCxnSpPr>
            <a:stCxn id="111" idx="2"/>
            <a:endCxn id="110" idx="0"/>
          </p:cNvCxnSpPr>
          <p:nvPr/>
        </p:nvCxnSpPr>
        <p:spPr>
          <a:xfrm flipH="1">
            <a:off x="1298211" y="4520388"/>
            <a:ext cx="810026" cy="88832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2210807" y="5408710"/>
            <a:ext cx="1098960" cy="182880"/>
            <a:chOff x="7038330" y="1443864"/>
            <a:chExt cx="1098960" cy="182880"/>
          </a:xfrm>
        </p:grpSpPr>
        <p:sp>
          <p:nvSpPr>
            <p:cNvPr id="81" name="Rectangle 10"/>
            <p:cNvSpPr>
              <a:spLocks noChangeArrowheads="1"/>
            </p:cNvSpPr>
            <p:nvPr/>
          </p:nvSpPr>
          <p:spPr bwMode="auto">
            <a:xfrm>
              <a:off x="703833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82" name="Rectangle 10"/>
            <p:cNvSpPr>
              <a:spLocks noChangeArrowheads="1"/>
            </p:cNvSpPr>
            <p:nvPr/>
          </p:nvSpPr>
          <p:spPr bwMode="auto">
            <a:xfrm>
              <a:off x="740409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3" name="Rectangle 10"/>
            <p:cNvSpPr>
              <a:spLocks noChangeArrowheads="1"/>
            </p:cNvSpPr>
            <p:nvPr/>
          </p:nvSpPr>
          <p:spPr bwMode="auto">
            <a:xfrm>
              <a:off x="79544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84" name="Rectangle 10"/>
            <p:cNvSpPr>
              <a:spLocks noChangeArrowheads="1"/>
            </p:cNvSpPr>
            <p:nvPr/>
          </p:nvSpPr>
          <p:spPr bwMode="auto">
            <a:xfrm>
              <a:off x="72212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758697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7771535"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grpSp>
      <p:sp>
        <p:nvSpPr>
          <p:cNvPr id="54" name="Rectangle 9"/>
          <p:cNvSpPr>
            <a:spLocks noChangeArrowheads="1"/>
          </p:cNvSpPr>
          <p:nvPr/>
        </p:nvSpPr>
        <p:spPr bwMode="auto">
          <a:xfrm>
            <a:off x="1669059" y="2484482"/>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040262" y="2118722"/>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08962" y="1752962"/>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269815" y="151354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895356" y="154439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0" name="箭头 379"/>
          <p:cNvSpPr>
            <a:spLocks noChangeShapeType="1"/>
          </p:cNvSpPr>
          <p:nvPr/>
        </p:nvSpPr>
        <p:spPr bwMode="auto">
          <a:xfrm flipH="1">
            <a:off x="1685936" y="2168416"/>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61" name="箭头 379"/>
          <p:cNvSpPr>
            <a:spLocks noChangeShapeType="1"/>
          </p:cNvSpPr>
          <p:nvPr/>
        </p:nvSpPr>
        <p:spPr bwMode="auto">
          <a:xfrm flipH="1">
            <a:off x="2069680" y="1839760"/>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186879" y="1175893"/>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00403" y="1432720"/>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64201" y="2086774"/>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66" name="TextBox 65"/>
          <p:cNvSpPr txBox="1"/>
          <p:nvPr/>
        </p:nvSpPr>
        <p:spPr>
          <a:xfrm>
            <a:off x="2534286" y="172919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32891" y="207456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190254" y="244399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269815" y="128477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896561" y="130384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2010872" y="4156225"/>
            <a:ext cx="914400" cy="364089"/>
            <a:chOff x="3782718" y="2294582"/>
            <a:chExt cx="914400" cy="364089"/>
          </a:xfrm>
        </p:grpSpPr>
        <p:sp>
          <p:nvSpPr>
            <p:cNvPr id="104" name="Rectangle 10"/>
            <p:cNvSpPr>
              <a:spLocks noChangeArrowheads="1"/>
            </p:cNvSpPr>
            <p:nvPr/>
          </p:nvSpPr>
          <p:spPr bwMode="auto">
            <a:xfrm>
              <a:off x="3782718"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5" name="直接连接符 104"/>
            <p:cNvCxnSpPr>
              <a:stCxn id="104" idx="1"/>
              <a:endCxn id="104" idx="3"/>
            </p:cNvCxnSpPr>
            <p:nvPr/>
          </p:nvCxnSpPr>
          <p:spPr>
            <a:xfrm>
              <a:off x="3782718"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5161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61154"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336880"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22494"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ectangle 10"/>
          <p:cNvSpPr>
            <a:spLocks noChangeArrowheads="1"/>
          </p:cNvSpPr>
          <p:nvPr/>
        </p:nvSpPr>
        <p:spPr bwMode="auto">
          <a:xfrm>
            <a:off x="2210807" y="601677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2576567" y="6016775"/>
            <a:ext cx="182880" cy="18254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2393687" y="601677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19" name="TextBox 118"/>
          <p:cNvSpPr txBox="1"/>
          <p:nvPr/>
        </p:nvSpPr>
        <p:spPr>
          <a:xfrm>
            <a:off x="1998453" y="2433007"/>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97" name="Rectangle 10"/>
          <p:cNvSpPr>
            <a:spLocks noChangeArrowheads="1"/>
          </p:cNvSpPr>
          <p:nvPr/>
        </p:nvSpPr>
        <p:spPr bwMode="auto">
          <a:xfrm>
            <a:off x="1449243" y="5292770"/>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01" name="Rectangle 10"/>
          <p:cNvSpPr>
            <a:spLocks noChangeArrowheads="1"/>
          </p:cNvSpPr>
          <p:nvPr/>
        </p:nvSpPr>
        <p:spPr bwMode="auto">
          <a:xfrm>
            <a:off x="1821974" y="529277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0" name="Rectangle 10"/>
          <p:cNvSpPr>
            <a:spLocks noChangeArrowheads="1"/>
          </p:cNvSpPr>
          <p:nvPr/>
        </p:nvSpPr>
        <p:spPr bwMode="auto">
          <a:xfrm>
            <a:off x="1206771" y="5408710"/>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26" name="TextBox 125"/>
          <p:cNvSpPr txBox="1"/>
          <p:nvPr/>
        </p:nvSpPr>
        <p:spPr>
          <a:xfrm>
            <a:off x="1420106" y="2589837"/>
            <a:ext cx="2128147" cy="369332"/>
          </a:xfrm>
          <a:prstGeom prst="rect">
            <a:avLst/>
          </a:prstGeom>
          <a:noFill/>
        </p:spPr>
        <p:txBody>
          <a:bodyPr wrap="none" rtlCol="0">
            <a:spAutoFit/>
          </a:bodyPr>
          <a:lstStyle/>
          <a:p>
            <a:r>
              <a:rPr lang="en-US" altLang="zh-CN" b="1" dirty="0"/>
              <a:t>u</a:t>
            </a:r>
            <a:r>
              <a:rPr lang="en-US" altLang="zh-CN" b="1" dirty="0" smtClean="0"/>
              <a:t>nderlying LSM-tree</a:t>
            </a:r>
            <a:endParaRPr lang="zh-CN" altLang="en-US" b="1" dirty="0"/>
          </a:p>
        </p:txBody>
      </p:sp>
      <p:cxnSp>
        <p:nvCxnSpPr>
          <p:cNvPr id="127" name="直接箭头连接符 126"/>
          <p:cNvCxnSpPr>
            <a:stCxn id="76" idx="2"/>
            <a:endCxn id="30" idx="0"/>
          </p:cNvCxnSpPr>
          <p:nvPr/>
        </p:nvCxnSpPr>
        <p:spPr>
          <a:xfrm>
            <a:off x="2843320" y="4523947"/>
            <a:ext cx="530725" cy="1303109"/>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75" idx="2"/>
            <a:endCxn id="27" idx="0"/>
          </p:cNvCxnSpPr>
          <p:nvPr/>
        </p:nvCxnSpPr>
        <p:spPr>
          <a:xfrm>
            <a:off x="2658573" y="4527765"/>
            <a:ext cx="53259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77" idx="2"/>
            <a:endCxn id="97" idx="0"/>
          </p:cNvCxnSpPr>
          <p:nvPr/>
        </p:nvCxnSpPr>
        <p:spPr>
          <a:xfrm flipH="1">
            <a:off x="1540683" y="4520388"/>
            <a:ext cx="929504" cy="772382"/>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4997028" y="2071534"/>
            <a:ext cx="2026933" cy="938389"/>
            <a:chOff x="1510781" y="3526982"/>
            <a:chExt cx="2026933" cy="938389"/>
          </a:xfrm>
        </p:grpSpPr>
        <p:sp>
          <p:nvSpPr>
            <p:cNvPr id="117" name="Rectangle 10"/>
            <p:cNvSpPr>
              <a:spLocks noChangeArrowheads="1"/>
            </p:cNvSpPr>
            <p:nvPr/>
          </p:nvSpPr>
          <p:spPr bwMode="auto">
            <a:xfrm>
              <a:off x="2085428"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0" name="Rectangle 10"/>
            <p:cNvSpPr>
              <a:spLocks noChangeArrowheads="1"/>
            </p:cNvSpPr>
            <p:nvPr/>
          </p:nvSpPr>
          <p:spPr bwMode="auto">
            <a:xfrm>
              <a:off x="2590253"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1" name="Rectangle 10"/>
            <p:cNvSpPr>
              <a:spLocks noChangeArrowheads="1"/>
            </p:cNvSpPr>
            <p:nvPr/>
          </p:nvSpPr>
          <p:spPr bwMode="auto">
            <a:xfrm>
              <a:off x="2342603" y="3567778"/>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2" name="Rectangle 9"/>
            <p:cNvSpPr>
              <a:spLocks noChangeArrowheads="1"/>
            </p:cNvSpPr>
            <p:nvPr/>
          </p:nvSpPr>
          <p:spPr bwMode="auto">
            <a:xfrm>
              <a:off x="2176300" y="3924034"/>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3" name="TextBox 122"/>
            <p:cNvSpPr txBox="1"/>
            <p:nvPr/>
          </p:nvSpPr>
          <p:spPr>
            <a:xfrm>
              <a:off x="2831708" y="3526982"/>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1</a:t>
              </a:r>
              <a:endParaRPr lang="zh-CN" altLang="en-US" sz="1400" baseline="-25000" dirty="0"/>
            </a:p>
          </p:txBody>
        </p:sp>
        <p:sp>
          <p:nvSpPr>
            <p:cNvPr id="124" name="TextBox 123"/>
            <p:cNvSpPr txBox="1"/>
            <p:nvPr/>
          </p:nvSpPr>
          <p:spPr>
            <a:xfrm>
              <a:off x="3379016" y="3881061"/>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2</a:t>
              </a:r>
              <a:endParaRPr lang="zh-CN" altLang="en-US" sz="1400" baseline="-25000" dirty="0"/>
            </a:p>
          </p:txBody>
        </p:sp>
        <p:sp>
          <p:nvSpPr>
            <p:cNvPr id="129" name="Rectangle 9"/>
            <p:cNvSpPr>
              <a:spLocks noChangeArrowheads="1"/>
            </p:cNvSpPr>
            <p:nvPr/>
          </p:nvSpPr>
          <p:spPr bwMode="auto">
            <a:xfrm>
              <a:off x="1552387" y="3924035"/>
              <a:ext cx="564706"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1" name="Rectangle 9"/>
            <p:cNvSpPr>
              <a:spLocks noChangeArrowheads="1"/>
            </p:cNvSpPr>
            <p:nvPr/>
          </p:nvSpPr>
          <p:spPr bwMode="auto">
            <a:xfrm>
              <a:off x="2795425" y="3924034"/>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2" name="TextBox 131"/>
            <p:cNvSpPr txBox="1"/>
            <p:nvPr/>
          </p:nvSpPr>
          <p:spPr>
            <a:xfrm>
              <a:off x="1510781" y="4096039"/>
              <a:ext cx="1947584" cy="369332"/>
            </a:xfrm>
            <a:prstGeom prst="rect">
              <a:avLst/>
            </a:prstGeom>
            <a:noFill/>
          </p:spPr>
          <p:txBody>
            <a:bodyPr wrap="none" rtlCol="0">
              <a:spAutoFit/>
            </a:bodyPr>
            <a:lstStyle/>
            <a:p>
              <a:r>
                <a:rPr lang="en-US" altLang="zh-CN" b="1" dirty="0"/>
                <a:t>c</a:t>
              </a:r>
              <a:r>
                <a:rPr lang="en-US" altLang="zh-CN" b="1" dirty="0" smtClean="0"/>
                <a:t>ompaction buffer</a:t>
              </a:r>
              <a:endParaRPr lang="zh-CN" altLang="en-US" b="1" dirty="0"/>
            </a:p>
          </p:txBody>
        </p:sp>
      </p:grpSp>
      <p:sp>
        <p:nvSpPr>
          <p:cNvPr id="133" name="TextBox 132"/>
          <p:cNvSpPr txBox="1"/>
          <p:nvPr/>
        </p:nvSpPr>
        <p:spPr>
          <a:xfrm>
            <a:off x="6060689" y="2043975"/>
            <a:ext cx="149080" cy="246221"/>
          </a:xfrm>
          <a:prstGeom prst="rect">
            <a:avLst/>
          </a:prstGeom>
          <a:noFill/>
        </p:spPr>
        <p:txBody>
          <a:bodyPr wrap="none" lIns="0" tIns="0" rIns="0" bIns="0" rtlCol="0">
            <a:spAutoFit/>
          </a:bodyPr>
          <a:lstStyle/>
          <a:p>
            <a:r>
              <a:rPr lang="en-US" altLang="zh-CN" sz="1600" b="1" dirty="0" smtClean="0">
                <a:solidFill>
                  <a:schemeClr val="bg1"/>
                </a:solidFill>
              </a:rPr>
              <a:t> e</a:t>
            </a:r>
            <a:endParaRPr lang="zh-CN" altLang="en-US" sz="1600" b="1" dirty="0">
              <a:solidFill>
                <a:schemeClr val="bg1"/>
              </a:solidFill>
            </a:endParaRPr>
          </a:p>
        </p:txBody>
      </p:sp>
      <p:sp>
        <p:nvSpPr>
          <p:cNvPr id="134" name="TextBox 133"/>
          <p:cNvSpPr txBox="1"/>
          <p:nvPr/>
        </p:nvSpPr>
        <p:spPr>
          <a:xfrm>
            <a:off x="6341910" y="2429767"/>
            <a:ext cx="451289" cy="246221"/>
          </a:xfrm>
          <a:prstGeom prst="rect">
            <a:avLst/>
          </a:prstGeom>
          <a:noFill/>
        </p:spPr>
        <p:txBody>
          <a:bodyPr wrap="square" lIns="0" tIns="0" rIns="0" bIns="0" rtlCol="0">
            <a:spAutoFit/>
          </a:bodyPr>
          <a:lstStyle/>
          <a:p>
            <a:r>
              <a:rPr lang="en-US" altLang="zh-CN" sz="1600" b="1" dirty="0" smtClean="0">
                <a:solidFill>
                  <a:schemeClr val="bg1"/>
                </a:solidFill>
              </a:rPr>
              <a:t>b d f</a:t>
            </a:r>
            <a:endParaRPr lang="zh-CN" altLang="en-US" sz="1600" b="1" dirty="0">
              <a:solidFill>
                <a:schemeClr val="bg1"/>
              </a:solidFill>
            </a:endParaRPr>
          </a:p>
        </p:txBody>
      </p:sp>
      <p:sp>
        <p:nvSpPr>
          <p:cNvPr id="135" name="TextBox 134"/>
          <p:cNvSpPr txBox="1"/>
          <p:nvPr/>
        </p:nvSpPr>
        <p:spPr>
          <a:xfrm>
            <a:off x="5874571" y="2043962"/>
            <a:ext cx="100990" cy="246221"/>
          </a:xfrm>
          <a:prstGeom prst="rect">
            <a:avLst/>
          </a:prstGeom>
          <a:noFill/>
        </p:spPr>
        <p:txBody>
          <a:bodyPr wrap="none" lIns="0" tIns="0" rIns="0" bIns="0" rtlCol="0">
            <a:spAutoFit/>
          </a:bodyPr>
          <a:lstStyle/>
          <a:p>
            <a:r>
              <a:rPr lang="en-US" altLang="zh-CN" sz="1600" b="1" dirty="0" smtClean="0">
                <a:solidFill>
                  <a:schemeClr val="bg1"/>
                </a:solidFill>
              </a:rPr>
              <a:t>a</a:t>
            </a:r>
            <a:endParaRPr lang="zh-CN" altLang="en-US" sz="1600" b="1" dirty="0">
              <a:solidFill>
                <a:schemeClr val="bg1">
                  <a:lumMod val="50000"/>
                </a:schemeClr>
              </a:solidFill>
            </a:endParaRPr>
          </a:p>
        </p:txBody>
      </p:sp>
      <p:sp>
        <p:nvSpPr>
          <p:cNvPr id="136" name="TextBox 135"/>
          <p:cNvSpPr txBox="1"/>
          <p:nvPr/>
        </p:nvSpPr>
        <p:spPr>
          <a:xfrm>
            <a:off x="5574914" y="2043975"/>
            <a:ext cx="133050" cy="246221"/>
          </a:xfrm>
          <a:prstGeom prst="rect">
            <a:avLst/>
          </a:prstGeom>
          <a:noFill/>
        </p:spPr>
        <p:txBody>
          <a:bodyPr wrap="none" lIns="0" tIns="0" rIns="0" bIns="0" rtlCol="0">
            <a:spAutoFit/>
          </a:bodyPr>
          <a:lstStyle/>
          <a:p>
            <a:r>
              <a:rPr lang="en-US" altLang="zh-CN" sz="1600" b="1" dirty="0">
                <a:solidFill>
                  <a:schemeClr val="bg1">
                    <a:lumMod val="50000"/>
                  </a:schemeClr>
                </a:solidFill>
              </a:rPr>
              <a:t> </a:t>
            </a:r>
            <a:r>
              <a:rPr lang="en-US" altLang="zh-CN" sz="1600" b="1" dirty="0">
                <a:solidFill>
                  <a:schemeClr val="bg1"/>
                </a:solidFill>
              </a:rPr>
              <a:t>c</a:t>
            </a:r>
            <a:endParaRPr lang="zh-CN" altLang="en-US" sz="1600" b="1" dirty="0">
              <a:solidFill>
                <a:schemeClr val="bg1"/>
              </a:solidFill>
            </a:endParaRPr>
          </a:p>
        </p:txBody>
      </p:sp>
      <p:sp>
        <p:nvSpPr>
          <p:cNvPr id="137" name="TextBox 136"/>
          <p:cNvSpPr txBox="1"/>
          <p:nvPr/>
        </p:nvSpPr>
        <p:spPr>
          <a:xfrm>
            <a:off x="5753032" y="2414711"/>
            <a:ext cx="451289" cy="246221"/>
          </a:xfrm>
          <a:prstGeom prst="rect">
            <a:avLst/>
          </a:prstGeom>
          <a:noFill/>
        </p:spPr>
        <p:txBody>
          <a:bodyPr wrap="squar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140" name="Rectangle 16"/>
          <p:cNvSpPr>
            <a:spLocks noChangeArrowheads="1"/>
          </p:cNvSpPr>
          <p:nvPr/>
        </p:nvSpPr>
        <p:spPr bwMode="auto">
          <a:xfrm>
            <a:off x="2378845" y="415378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141" name="Rectangle 16"/>
          <p:cNvSpPr>
            <a:spLocks noChangeArrowheads="1"/>
          </p:cNvSpPr>
          <p:nvPr/>
        </p:nvSpPr>
        <p:spPr bwMode="auto">
          <a:xfrm>
            <a:off x="2195867" y="415636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cxnSp>
        <p:nvCxnSpPr>
          <p:cNvPr id="142" name="直接箭头连接符 141"/>
          <p:cNvCxnSpPr>
            <a:stCxn id="141" idx="2"/>
            <a:endCxn id="112" idx="0"/>
          </p:cNvCxnSpPr>
          <p:nvPr/>
        </p:nvCxnSpPr>
        <p:spPr>
          <a:xfrm>
            <a:off x="2287307" y="4338405"/>
            <a:ext cx="14940" cy="167837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40" idx="2"/>
            <a:endCxn id="114" idx="0"/>
          </p:cNvCxnSpPr>
          <p:nvPr/>
        </p:nvCxnSpPr>
        <p:spPr>
          <a:xfrm>
            <a:off x="2470285" y="4335829"/>
            <a:ext cx="14842" cy="168094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4" name="乘号 143"/>
          <p:cNvSpPr/>
          <p:nvPr/>
        </p:nvSpPr>
        <p:spPr>
          <a:xfrm>
            <a:off x="2076094" y="4261062"/>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乘号 144"/>
          <p:cNvSpPr/>
          <p:nvPr/>
        </p:nvSpPr>
        <p:spPr>
          <a:xfrm>
            <a:off x="2409536" y="4252383"/>
            <a:ext cx="247944" cy="245745"/>
          </a:xfrm>
          <a:prstGeom prst="mathMultiply">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56E101D2-3CA0-ED44-B21F-D432222A9872}" type="slidenum">
              <a:rPr lang="en-US" smtClean="0"/>
              <a:pPr/>
              <a:t>26</a:t>
            </a:fld>
            <a:endParaRPr lang="en-US" dirty="0"/>
          </a:p>
        </p:txBody>
      </p:sp>
      <p:sp>
        <p:nvSpPr>
          <p:cNvPr id="88" name="标题 1"/>
          <p:cNvSpPr>
            <a:spLocks noGrp="1"/>
          </p:cNvSpPr>
          <p:nvPr>
            <p:ph type="title"/>
          </p:nvPr>
        </p:nvSpPr>
        <p:spPr>
          <a:xfrm>
            <a:off x="0" y="274638"/>
            <a:ext cx="9144000" cy="1143000"/>
          </a:xfrm>
        </p:spPr>
        <p:txBody>
          <a:bodyPr>
            <a:normAutofit/>
          </a:bodyPr>
          <a:lstStyle/>
          <a:p>
            <a:pPr algn="ctr"/>
            <a:r>
              <a:rPr lang="en-US" altLang="zh-CN" sz="2400" dirty="0" smtClean="0">
                <a:solidFill>
                  <a:srgbClr val="FF0000"/>
                </a:solidFill>
              </a:rPr>
              <a:t>Compaction Buffer</a:t>
            </a:r>
            <a:r>
              <a:rPr lang="en-US" altLang="zh-CN" sz="2400" dirty="0" smtClean="0">
                <a:solidFill>
                  <a:srgbClr val="0070C0"/>
                </a:solidFill>
              </a:rPr>
              <a:t>:  a cushion between LSM-tree and cache </a:t>
            </a:r>
            <a:endParaRPr lang="zh-CN" altLang="en-US" sz="2400" dirty="0">
              <a:solidFill>
                <a:srgbClr val="0070C0"/>
              </a:solidFill>
            </a:endParaRPr>
          </a:p>
        </p:txBody>
      </p:sp>
    </p:spTree>
    <p:extLst>
      <p:ext uri="{BB962C8B-B14F-4D97-AF65-F5344CB8AC3E}">
        <p14:creationId xmlns:p14="http://schemas.microsoft.com/office/powerpoint/2010/main" xmlns="" val="36383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xEl>
                                              <p:pRg st="3" end="3"/>
                                            </p:txEl>
                                          </p:spTgt>
                                        </p:tgtEl>
                                        <p:attrNameLst>
                                          <p:attrName>style.visibility</p:attrName>
                                        </p:attrNameLst>
                                      </p:cBhvr>
                                      <p:to>
                                        <p:strVal val="visible"/>
                                      </p:to>
                                    </p:set>
                                    <p:animEffect transition="in" filter="fade">
                                      <p:cBhvr>
                                        <p:cTn id="7" dur="500"/>
                                        <p:tgtEl>
                                          <p:spTgt spid="8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7"/>
                                        </p:tgtEl>
                                      </p:cBhvr>
                                    </p:animEffect>
                                    <p:set>
                                      <p:cBhvr>
                                        <p:cTn id="12" dur="1" fill="hold">
                                          <p:stCondLst>
                                            <p:cond delay="499"/>
                                          </p:stCondLst>
                                        </p:cTn>
                                        <p:tgtEl>
                                          <p:spTgt spid="9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135"/>
                                        </p:tgtEl>
                                      </p:cBhvr>
                                    </p:animEffect>
                                    <p:set>
                                      <p:cBhvr>
                                        <p:cTn id="15" dur="1" fill="hold">
                                          <p:stCondLst>
                                            <p:cond delay="499"/>
                                          </p:stCondLst>
                                        </p:cTn>
                                        <p:tgtEl>
                                          <p:spTgt spid="135"/>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77"/>
                                        </p:tgtEl>
                                      </p:cBhvr>
                                    </p:animEffect>
                                    <p:set>
                                      <p:cBhvr>
                                        <p:cTn id="23" dur="1" fill="hold">
                                          <p:stCondLst>
                                            <p:cond delay="499"/>
                                          </p:stCondLst>
                                        </p:cTn>
                                        <p:tgtEl>
                                          <p:spTgt spid="7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0"/>
                                        </p:tgtEl>
                                      </p:cBhvr>
                                    </p:animEffect>
                                    <p:set>
                                      <p:cBhvr>
                                        <p:cTn id="26" dur="1" fill="hold">
                                          <p:stCondLst>
                                            <p:cond delay="499"/>
                                          </p:stCondLst>
                                        </p:cTn>
                                        <p:tgtEl>
                                          <p:spTgt spid="13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45"/>
                                        </p:tgtEl>
                                      </p:cBhvr>
                                    </p:animEffect>
                                    <p:set>
                                      <p:cBhvr>
                                        <p:cTn id="29" dur="1" fill="hold">
                                          <p:stCondLst>
                                            <p:cond delay="499"/>
                                          </p:stCondLst>
                                        </p:cTn>
                                        <p:tgtEl>
                                          <p:spTgt spid="145"/>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2"/>
                                        </p:tgtEl>
                                        <p:attrNameLst>
                                          <p:attrName>style.visibility</p:attrName>
                                        </p:attrNameLst>
                                      </p:cBhvr>
                                      <p:to>
                                        <p:strVal val="visible"/>
                                      </p:to>
                                    </p:set>
                                  </p:childTnLst>
                                </p:cTn>
                              </p:par>
                              <p:par>
                                <p:cTn id="35" presetID="1" presetClass="emph" presetSubtype="2" fill="hold" nodeType="withEffect">
                                  <p:stCondLst>
                                    <p:cond delay="0"/>
                                  </p:stCondLst>
                                  <p:childTnLst>
                                    <p:animClr clrSpc="rgb" dir="cw">
                                      <p:cBhvr>
                                        <p:cTn id="36" dur="500" fill="hold"/>
                                        <p:tgtEl>
                                          <p:spTgt spid="112"/>
                                        </p:tgtEl>
                                        <p:attrNameLst>
                                          <p:attrName>fillcolor</p:attrName>
                                        </p:attrNameLst>
                                      </p:cBhvr>
                                      <p:to>
                                        <a:srgbClr val="FFFFFF"/>
                                      </p:to>
                                    </p:animClr>
                                    <p:set>
                                      <p:cBhvr>
                                        <p:cTn id="37" dur="500" fill="hold"/>
                                        <p:tgtEl>
                                          <p:spTgt spid="112"/>
                                        </p:tgtEl>
                                        <p:attrNameLst>
                                          <p:attrName>fill.type</p:attrName>
                                        </p:attrNameLst>
                                      </p:cBhvr>
                                      <p:to>
                                        <p:strVal val="solid"/>
                                      </p:to>
                                    </p:set>
                                    <p:set>
                                      <p:cBhvr>
                                        <p:cTn id="38" dur="500" fill="hold"/>
                                        <p:tgtEl>
                                          <p:spTgt spid="112"/>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10"/>
                                        </p:tgtEl>
                                      </p:cBhvr>
                                    </p:animEffect>
                                    <p:set>
                                      <p:cBhvr>
                                        <p:cTn id="43" dur="1" fill="hold">
                                          <p:stCondLst>
                                            <p:cond delay="499"/>
                                          </p:stCondLst>
                                        </p:cTn>
                                        <p:tgtEl>
                                          <p:spTgt spid="110"/>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500"/>
                                        <p:tgtEl>
                                          <p:spTgt spid="136"/>
                                        </p:tgtEl>
                                      </p:cBhvr>
                                    </p:animEffect>
                                    <p:set>
                                      <p:cBhvr>
                                        <p:cTn id="46" dur="1" fill="hold">
                                          <p:stCondLst>
                                            <p:cond delay="499"/>
                                          </p:stCondLst>
                                        </p:cTn>
                                        <p:tgtEl>
                                          <p:spTgt spid="136"/>
                                        </p:tgtEl>
                                        <p:attrNameLst>
                                          <p:attrName>style.visibility</p:attrName>
                                        </p:attrNameLst>
                                      </p:cBhvr>
                                      <p:to>
                                        <p:strVal val="hidden"/>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111"/>
                                        </p:tgtEl>
                                      </p:cBhvr>
                                    </p:animEffect>
                                    <p:set>
                                      <p:cBhvr>
                                        <p:cTn id="54" dur="1" fill="hold">
                                          <p:stCondLst>
                                            <p:cond delay="499"/>
                                          </p:stCondLst>
                                        </p:cTn>
                                        <p:tgtEl>
                                          <p:spTgt spid="111"/>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44"/>
                                        </p:tgtEl>
                                      </p:cBhvr>
                                    </p:animEffect>
                                    <p:set>
                                      <p:cBhvr>
                                        <p:cTn id="60" dur="1" fill="hold">
                                          <p:stCondLst>
                                            <p:cond delay="499"/>
                                          </p:stCondLst>
                                        </p:cTn>
                                        <p:tgtEl>
                                          <p:spTgt spid="144"/>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fade">
                                      <p:cBhvr>
                                        <p:cTn id="64" dur="500"/>
                                        <p:tgtEl>
                                          <p:spTgt spid="140"/>
                                        </p:tgtEl>
                                      </p:cBhvr>
                                    </p:animEffect>
                                  </p:childTnLst>
                                </p:cTn>
                              </p:par>
                              <p:par>
                                <p:cTn id="65" presetID="10" presetClass="entr" presetSubtype="0" fill="hold" nodeType="with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fade">
                                      <p:cBhvr>
                                        <p:cTn id="67" dur="500"/>
                                        <p:tgtEl>
                                          <p:spTgt spid="143"/>
                                        </p:tgtEl>
                                      </p:cBhvr>
                                    </p:animEffect>
                                  </p:childTnLst>
                                </p:cTn>
                              </p:par>
                              <p:par>
                                <p:cTn id="68" presetID="1" presetClass="emph" presetSubtype="2" fill="hold" nodeType="withEffect">
                                  <p:stCondLst>
                                    <p:cond delay="0"/>
                                  </p:stCondLst>
                                  <p:childTnLst>
                                    <p:animClr clrSpc="rgb" dir="cw">
                                      <p:cBhvr>
                                        <p:cTn id="69" dur="500" fill="hold"/>
                                        <p:tgtEl>
                                          <p:spTgt spid="114"/>
                                        </p:tgtEl>
                                        <p:attrNameLst>
                                          <p:attrName>fillcolor</p:attrName>
                                        </p:attrNameLst>
                                      </p:cBhvr>
                                      <p:to>
                                        <a:srgbClr val="FFFFFF"/>
                                      </p:to>
                                    </p:animClr>
                                    <p:set>
                                      <p:cBhvr>
                                        <p:cTn id="70" dur="500" fill="hold"/>
                                        <p:tgtEl>
                                          <p:spTgt spid="114"/>
                                        </p:tgtEl>
                                        <p:attrNameLst>
                                          <p:attrName>fill.type</p:attrName>
                                        </p:attrNameLst>
                                      </p:cBhvr>
                                      <p:to>
                                        <p:strVal val="solid"/>
                                      </p:to>
                                    </p:set>
                                    <p:set>
                                      <p:cBhvr>
                                        <p:cTn id="71" dur="500" fill="hold"/>
                                        <p:tgtEl>
                                          <p:spTgt spid="114"/>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33"/>
                                        </p:tgtEl>
                                      </p:cBhvr>
                                    </p:animEffect>
                                    <p:set>
                                      <p:cBhvr>
                                        <p:cTn id="76" dur="1" fill="hold">
                                          <p:stCondLst>
                                            <p:cond delay="499"/>
                                          </p:stCondLst>
                                        </p:cTn>
                                        <p:tgtEl>
                                          <p:spTgt spid="133"/>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1"/>
                                        </p:tgtEl>
                                      </p:cBhvr>
                                    </p:animEffect>
                                    <p:set>
                                      <p:cBhvr>
                                        <p:cTn id="79" dur="1" fill="hold">
                                          <p:stCondLst>
                                            <p:cond delay="499"/>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77" grpId="0"/>
      <p:bldP spid="97" grpId="0" animBg="1"/>
      <p:bldP spid="101" grpId="0" animBg="1"/>
      <p:bldP spid="110" grpId="0" animBg="1"/>
      <p:bldP spid="133" grpId="1"/>
      <p:bldP spid="135" grpId="1"/>
      <p:bldP spid="136" grpId="2"/>
      <p:bldP spid="140" grpId="0"/>
      <p:bldP spid="141" grpId="0"/>
      <p:bldP spid="144" grpId="0" animBg="1"/>
      <p:bldP spid="144" grpId="1" animBg="1"/>
      <p:bldP spid="145" grpId="0" animBg="1"/>
      <p:bldP spid="14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53139" y="4685465"/>
            <a:ext cx="2911135" cy="1580371"/>
            <a:chOff x="5211783" y="2038726"/>
            <a:chExt cx="2911135" cy="1580371"/>
          </a:xfrm>
        </p:grpSpPr>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grpSp>
      <p:sp>
        <p:nvSpPr>
          <p:cNvPr id="75" name="Rectangle 16"/>
          <p:cNvSpPr>
            <a:spLocks noChangeArrowheads="1"/>
          </p:cNvSpPr>
          <p:nvPr/>
        </p:nvSpPr>
        <p:spPr bwMode="auto">
          <a:xfrm>
            <a:off x="2567133" y="434572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2748143" y="434572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2" name="标题 1"/>
          <p:cNvSpPr>
            <a:spLocks noGrp="1"/>
          </p:cNvSpPr>
          <p:nvPr>
            <p:ph type="title"/>
          </p:nvPr>
        </p:nvSpPr>
        <p:spPr>
          <a:xfrm>
            <a:off x="0" y="274638"/>
            <a:ext cx="9144000" cy="1143000"/>
          </a:xfrm>
        </p:spPr>
        <p:txBody>
          <a:bodyPr>
            <a:normAutofit/>
          </a:bodyPr>
          <a:lstStyle/>
          <a:p>
            <a:pPr algn="ctr"/>
            <a:r>
              <a:rPr lang="en-US" altLang="zh-CN" sz="3200" dirty="0" smtClean="0">
                <a:solidFill>
                  <a:srgbClr val="0070C0"/>
                </a:solidFill>
              </a:rPr>
              <a:t> </a:t>
            </a:r>
            <a:r>
              <a:rPr lang="en-US" altLang="zh-CN" sz="3200" dirty="0" smtClean="0">
                <a:solidFill>
                  <a:srgbClr val="FF0000"/>
                </a:solidFill>
              </a:rPr>
              <a:t>Buffer Trimming</a:t>
            </a:r>
            <a:r>
              <a:rPr lang="en-US" altLang="zh-CN" sz="3200" dirty="0" smtClean="0">
                <a:solidFill>
                  <a:srgbClr val="0070C0"/>
                </a:solidFill>
              </a:rPr>
              <a:t>: Who should stay or leave?</a:t>
            </a:r>
            <a:endParaRPr lang="zh-CN" altLang="en-US" sz="3200" dirty="0">
              <a:solidFill>
                <a:srgbClr val="0070C0"/>
              </a:solidFill>
            </a:endParaRPr>
          </a:p>
        </p:txBody>
      </p:sp>
      <p:sp>
        <p:nvSpPr>
          <p:cNvPr id="6" name="TextBox 5"/>
          <p:cNvSpPr txBox="1"/>
          <p:nvPr/>
        </p:nvSpPr>
        <p:spPr>
          <a:xfrm>
            <a:off x="1953731" y="3815230"/>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27" name="Rectangle 10"/>
          <p:cNvSpPr>
            <a:spLocks noChangeArrowheads="1"/>
          </p:cNvSpPr>
          <p:nvPr/>
        </p:nvSpPr>
        <p:spPr bwMode="auto">
          <a:xfrm>
            <a:off x="309972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28" name="Rectangle 10"/>
          <p:cNvSpPr>
            <a:spLocks noChangeArrowheads="1"/>
          </p:cNvSpPr>
          <p:nvPr/>
        </p:nvSpPr>
        <p:spPr bwMode="auto">
          <a:xfrm>
            <a:off x="3465480" y="5827056"/>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b="1" dirty="0">
              <a:solidFill>
                <a:srgbClr val="7030A0"/>
              </a:solidFill>
            </a:endParaRPr>
          </a:p>
        </p:txBody>
      </p:sp>
      <p:sp>
        <p:nvSpPr>
          <p:cNvPr id="30" name="Rectangle 10"/>
          <p:cNvSpPr>
            <a:spLocks noChangeArrowheads="1"/>
          </p:cNvSpPr>
          <p:nvPr/>
        </p:nvSpPr>
        <p:spPr bwMode="auto">
          <a:xfrm>
            <a:off x="328260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grpSp>
        <p:nvGrpSpPr>
          <p:cNvPr id="80" name="组合 79"/>
          <p:cNvGrpSpPr/>
          <p:nvPr/>
        </p:nvGrpSpPr>
        <p:grpSpPr>
          <a:xfrm>
            <a:off x="2210807" y="5408710"/>
            <a:ext cx="1098960" cy="182880"/>
            <a:chOff x="7038330" y="1443864"/>
            <a:chExt cx="1098960" cy="182880"/>
          </a:xfrm>
        </p:grpSpPr>
        <p:sp>
          <p:nvSpPr>
            <p:cNvPr id="81" name="Rectangle 10"/>
            <p:cNvSpPr>
              <a:spLocks noChangeArrowheads="1"/>
            </p:cNvSpPr>
            <p:nvPr/>
          </p:nvSpPr>
          <p:spPr bwMode="auto">
            <a:xfrm>
              <a:off x="703833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82" name="Rectangle 10"/>
            <p:cNvSpPr>
              <a:spLocks noChangeArrowheads="1"/>
            </p:cNvSpPr>
            <p:nvPr/>
          </p:nvSpPr>
          <p:spPr bwMode="auto">
            <a:xfrm>
              <a:off x="740409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3" name="Rectangle 10"/>
            <p:cNvSpPr>
              <a:spLocks noChangeArrowheads="1"/>
            </p:cNvSpPr>
            <p:nvPr/>
          </p:nvSpPr>
          <p:spPr bwMode="auto">
            <a:xfrm>
              <a:off x="79544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84" name="Rectangle 10"/>
            <p:cNvSpPr>
              <a:spLocks noChangeArrowheads="1"/>
            </p:cNvSpPr>
            <p:nvPr/>
          </p:nvSpPr>
          <p:spPr bwMode="auto">
            <a:xfrm>
              <a:off x="722121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7586970"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7771535" y="1443864"/>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grpSp>
      <p:sp>
        <p:nvSpPr>
          <p:cNvPr id="54" name="Rectangle 9"/>
          <p:cNvSpPr>
            <a:spLocks noChangeArrowheads="1"/>
          </p:cNvSpPr>
          <p:nvPr/>
        </p:nvSpPr>
        <p:spPr bwMode="auto">
          <a:xfrm>
            <a:off x="1669059" y="2484482"/>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040262" y="2118722"/>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08962" y="1752962"/>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269815" y="151354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895356" y="154439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0" name="箭头 379"/>
          <p:cNvSpPr>
            <a:spLocks noChangeShapeType="1"/>
          </p:cNvSpPr>
          <p:nvPr/>
        </p:nvSpPr>
        <p:spPr bwMode="auto">
          <a:xfrm flipH="1">
            <a:off x="1685936" y="2168416"/>
            <a:ext cx="343472" cy="305747"/>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911"/>
              <a:gd name="connsiteY0" fmla="*/ 0 h 7741"/>
              <a:gd name="connsiteX1" fmla="*/ 9084 w 11911"/>
              <a:gd name="connsiteY1" fmla="*/ 2634 h 7741"/>
              <a:gd name="connsiteX2" fmla="*/ 11911 w 11911"/>
              <a:gd name="connsiteY2" fmla="*/ 7741 h 7741"/>
              <a:gd name="connsiteX0" fmla="*/ 0 w 10000"/>
              <a:gd name="connsiteY0" fmla="*/ 0 h 10000"/>
              <a:gd name="connsiteX1" fmla="*/ 6809 w 10000"/>
              <a:gd name="connsiteY1" fmla="*/ 2595 h 10000"/>
              <a:gd name="connsiteX2" fmla="*/ 10000 w 10000"/>
              <a:gd name="connsiteY2" fmla="*/ 10000 h 10000"/>
              <a:gd name="connsiteX0" fmla="*/ 0 w 9898"/>
              <a:gd name="connsiteY0" fmla="*/ 0 h 10404"/>
              <a:gd name="connsiteX1" fmla="*/ 6707 w 9898"/>
              <a:gd name="connsiteY1" fmla="*/ 2999 h 10404"/>
              <a:gd name="connsiteX2" fmla="*/ 9898 w 9898"/>
              <a:gd name="connsiteY2" fmla="*/ 10404 h 10404"/>
              <a:gd name="connsiteX0" fmla="*/ 0 w 10000"/>
              <a:gd name="connsiteY0" fmla="*/ 0 h 10388"/>
              <a:gd name="connsiteX1" fmla="*/ 6776 w 10000"/>
              <a:gd name="connsiteY1" fmla="*/ 2883 h 10388"/>
              <a:gd name="connsiteX2" fmla="*/ 10000 w 10000"/>
              <a:gd name="connsiteY2" fmla="*/ 10388 h 10388"/>
              <a:gd name="connsiteX0" fmla="*/ 0 w 9311"/>
              <a:gd name="connsiteY0" fmla="*/ 0 h 10388"/>
              <a:gd name="connsiteX1" fmla="*/ 6087 w 9311"/>
              <a:gd name="connsiteY1" fmla="*/ 2883 h 10388"/>
              <a:gd name="connsiteX2" fmla="*/ 9311 w 9311"/>
              <a:gd name="connsiteY2" fmla="*/ 10388 h 10388"/>
            </a:gdLst>
            <a:ahLst/>
            <a:cxnLst>
              <a:cxn ang="0">
                <a:pos x="connsiteX0" y="connsiteY0"/>
              </a:cxn>
              <a:cxn ang="0">
                <a:pos x="connsiteX1" y="connsiteY1"/>
              </a:cxn>
              <a:cxn ang="0">
                <a:pos x="connsiteX2" y="connsiteY2"/>
              </a:cxn>
            </a:cxnLst>
            <a:rect l="l" t="t" r="r" b="b"/>
            <a:pathLst>
              <a:path w="9311" h="10388">
                <a:moveTo>
                  <a:pt x="0" y="0"/>
                </a:moveTo>
                <a:cubicBezTo>
                  <a:pt x="3470" y="688"/>
                  <a:pt x="4535" y="1152"/>
                  <a:pt x="6087" y="2883"/>
                </a:cubicBezTo>
                <a:cubicBezTo>
                  <a:pt x="7639" y="4614"/>
                  <a:pt x="8876" y="8231"/>
                  <a:pt x="9311" y="10388"/>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endParaRPr lang="zh-CN" altLang="en-US">
              <a:solidFill>
                <a:prstClr val="black"/>
              </a:solidFill>
            </a:endParaRPr>
          </a:p>
        </p:txBody>
      </p:sp>
      <p:sp>
        <p:nvSpPr>
          <p:cNvPr id="61" name="箭头 379"/>
          <p:cNvSpPr>
            <a:spLocks noChangeShapeType="1"/>
          </p:cNvSpPr>
          <p:nvPr/>
        </p:nvSpPr>
        <p:spPr bwMode="auto">
          <a:xfrm flipH="1">
            <a:off x="2069680" y="1839760"/>
            <a:ext cx="215052" cy="273956"/>
          </a:xfrm>
          <a:custGeom>
            <a:avLst/>
            <a:gdLst>
              <a:gd name="connsiteX0" fmla="*/ 0 w 10000"/>
              <a:gd name="connsiteY0" fmla="*/ 0 h 10000"/>
              <a:gd name="connsiteX1" fmla="*/ 10000 w 10000"/>
              <a:gd name="connsiteY1" fmla="*/ 10000 h 10000"/>
              <a:gd name="connsiteX0" fmla="*/ 0 w 10000"/>
              <a:gd name="connsiteY0" fmla="*/ 0 h 10000"/>
              <a:gd name="connsiteX1" fmla="*/ 10000 w 10000"/>
              <a:gd name="connsiteY1" fmla="*/ 4196 h 10000"/>
              <a:gd name="connsiteX2" fmla="*/ 10000 w 10000"/>
              <a:gd name="connsiteY2" fmla="*/ 10000 h 10000"/>
              <a:gd name="connsiteX0" fmla="*/ 0 w 101010"/>
              <a:gd name="connsiteY0" fmla="*/ 0 h 10000"/>
              <a:gd name="connsiteX1" fmla="*/ 101010 w 101010"/>
              <a:gd name="connsiteY1" fmla="*/ 5597 h 10000"/>
              <a:gd name="connsiteX2" fmla="*/ 10000 w 101010"/>
              <a:gd name="connsiteY2" fmla="*/ 10000 h 10000"/>
              <a:gd name="connsiteX0" fmla="*/ 0 w 101031"/>
              <a:gd name="connsiteY0" fmla="*/ 0 h 10000"/>
              <a:gd name="connsiteX1" fmla="*/ 101010 w 101031"/>
              <a:gd name="connsiteY1" fmla="*/ 5597 h 10000"/>
              <a:gd name="connsiteX2" fmla="*/ 10000 w 101031"/>
              <a:gd name="connsiteY2" fmla="*/ 10000 h 10000"/>
              <a:gd name="connsiteX0" fmla="*/ 0 w 101031"/>
              <a:gd name="connsiteY0" fmla="*/ 0 h 10000"/>
              <a:gd name="connsiteX1" fmla="*/ 101010 w 101031"/>
              <a:gd name="connsiteY1" fmla="*/ 4396 h 10000"/>
              <a:gd name="connsiteX2" fmla="*/ 10000 w 101031"/>
              <a:gd name="connsiteY2" fmla="*/ 10000 h 10000"/>
              <a:gd name="connsiteX0" fmla="*/ 0 w 270965"/>
              <a:gd name="connsiteY0" fmla="*/ 0 h 9600"/>
              <a:gd name="connsiteX1" fmla="*/ 266483 w 270965"/>
              <a:gd name="connsiteY1" fmla="*/ 3996 h 9600"/>
              <a:gd name="connsiteX2" fmla="*/ 175473 w 270965"/>
              <a:gd name="connsiteY2" fmla="*/ 9600 h 9600"/>
              <a:gd name="connsiteX0" fmla="*/ 0 w 7173"/>
              <a:gd name="connsiteY0" fmla="*/ 0 h 10000"/>
              <a:gd name="connsiteX1" fmla="*/ 6782 w 7173"/>
              <a:gd name="connsiteY1" fmla="*/ 3329 h 10000"/>
              <a:gd name="connsiteX2" fmla="*/ 6476 w 7173"/>
              <a:gd name="connsiteY2" fmla="*/ 10000 h 10000"/>
              <a:gd name="connsiteX0" fmla="*/ 0 w 10912"/>
              <a:gd name="connsiteY0" fmla="*/ 0 h 9444"/>
              <a:gd name="connsiteX1" fmla="*/ 10306 w 10912"/>
              <a:gd name="connsiteY1" fmla="*/ 2773 h 9444"/>
              <a:gd name="connsiteX2" fmla="*/ 9879 w 10912"/>
              <a:gd name="connsiteY2" fmla="*/ 9444 h 9444"/>
              <a:gd name="connsiteX0" fmla="*/ 0 w 9244"/>
              <a:gd name="connsiteY0" fmla="*/ 0 h 10000"/>
              <a:gd name="connsiteX1" fmla="*/ 8405 w 9244"/>
              <a:gd name="connsiteY1" fmla="*/ 2642 h 10000"/>
              <a:gd name="connsiteX2" fmla="*/ 9053 w 9244"/>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10000"/>
              <a:gd name="connsiteY0" fmla="*/ 0 h 10000"/>
              <a:gd name="connsiteX1" fmla="*/ 9092 w 10000"/>
              <a:gd name="connsiteY1" fmla="*/ 2642 h 10000"/>
              <a:gd name="connsiteX2" fmla="*/ 9793 w 10000"/>
              <a:gd name="connsiteY2" fmla="*/ 10000 h 10000"/>
              <a:gd name="connsiteX0" fmla="*/ 0 w 9700"/>
              <a:gd name="connsiteY0" fmla="*/ 0 h 10589"/>
              <a:gd name="connsiteX1" fmla="*/ 8811 w 9700"/>
              <a:gd name="connsiteY1" fmla="*/ 3231 h 10589"/>
              <a:gd name="connsiteX2" fmla="*/ 9512 w 9700"/>
              <a:gd name="connsiteY2" fmla="*/ 10589 h 10589"/>
              <a:gd name="connsiteX0" fmla="*/ 0 w 10000"/>
              <a:gd name="connsiteY0" fmla="*/ 0 h 10000"/>
              <a:gd name="connsiteX1" fmla="*/ 9084 w 10000"/>
              <a:gd name="connsiteY1" fmla="*/ 3051 h 10000"/>
              <a:gd name="connsiteX2" fmla="*/ 9806 w 10000"/>
              <a:gd name="connsiteY2" fmla="*/ 10000 h 10000"/>
              <a:gd name="connsiteX0" fmla="*/ 0 w 10000"/>
              <a:gd name="connsiteY0" fmla="*/ 0 h 10000"/>
              <a:gd name="connsiteX1" fmla="*/ 9084 w 10000"/>
              <a:gd name="connsiteY1" fmla="*/ 3051 h 10000"/>
              <a:gd name="connsiteX2" fmla="*/ 9806 w 10000"/>
              <a:gd name="connsiteY2" fmla="*/ 10000 h 10000"/>
              <a:gd name="connsiteX0" fmla="*/ 0 w 10386"/>
              <a:gd name="connsiteY0" fmla="*/ 0 h 10973"/>
              <a:gd name="connsiteX1" fmla="*/ 9084 w 10386"/>
              <a:gd name="connsiteY1" fmla="*/ 3051 h 10973"/>
              <a:gd name="connsiteX2" fmla="*/ 10386 w 10386"/>
              <a:gd name="connsiteY2" fmla="*/ 10973 h 10973"/>
              <a:gd name="connsiteX0" fmla="*/ 0 w 10414"/>
              <a:gd name="connsiteY0" fmla="*/ 0 h 10973"/>
              <a:gd name="connsiteX1" fmla="*/ 9084 w 10414"/>
              <a:gd name="connsiteY1" fmla="*/ 3051 h 10973"/>
              <a:gd name="connsiteX2" fmla="*/ 10290 w 10414"/>
              <a:gd name="connsiteY2" fmla="*/ 6669 h 10973"/>
              <a:gd name="connsiteX3" fmla="*/ 10386 w 10414"/>
              <a:gd name="connsiteY3" fmla="*/ 10973 h 10973"/>
              <a:gd name="connsiteX0" fmla="*/ 0 w 10641"/>
              <a:gd name="connsiteY0" fmla="*/ 0 h 10973"/>
              <a:gd name="connsiteX1" fmla="*/ 9084 w 10641"/>
              <a:gd name="connsiteY1" fmla="*/ 3051 h 10973"/>
              <a:gd name="connsiteX2" fmla="*/ 10580 w 10641"/>
              <a:gd name="connsiteY2" fmla="*/ 6113 h 10973"/>
              <a:gd name="connsiteX3" fmla="*/ 10386 w 10641"/>
              <a:gd name="connsiteY3" fmla="*/ 10973 h 10973"/>
              <a:gd name="connsiteX0" fmla="*/ 0 w 10641"/>
              <a:gd name="connsiteY0" fmla="*/ 0 h 10973"/>
              <a:gd name="connsiteX1" fmla="*/ 7924 w 10641"/>
              <a:gd name="connsiteY1" fmla="*/ 2634 h 10973"/>
              <a:gd name="connsiteX2" fmla="*/ 10580 w 10641"/>
              <a:gd name="connsiteY2" fmla="*/ 6113 h 10973"/>
              <a:gd name="connsiteX3" fmla="*/ 10386 w 1064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801"/>
              <a:gd name="connsiteY0" fmla="*/ 0 h 10973"/>
              <a:gd name="connsiteX1" fmla="*/ 9084 w 11801"/>
              <a:gd name="connsiteY1" fmla="*/ 2634 h 10973"/>
              <a:gd name="connsiteX2" fmla="*/ 11740 w 11801"/>
              <a:gd name="connsiteY2" fmla="*/ 6113 h 10973"/>
              <a:gd name="connsiteX3" fmla="*/ 11546 w 11801"/>
              <a:gd name="connsiteY3" fmla="*/ 10973 h 10973"/>
              <a:gd name="connsiteX0" fmla="*/ 0 w 11546"/>
              <a:gd name="connsiteY0" fmla="*/ 0 h 10973"/>
              <a:gd name="connsiteX1" fmla="*/ 9084 w 11546"/>
              <a:gd name="connsiteY1" fmla="*/ 2634 h 10973"/>
              <a:gd name="connsiteX2" fmla="*/ 11546 w 11546"/>
              <a:gd name="connsiteY2" fmla="*/ 10973 h 10973"/>
              <a:gd name="connsiteX0" fmla="*/ 0 w 11546"/>
              <a:gd name="connsiteY0" fmla="*/ 0 h 8367"/>
              <a:gd name="connsiteX1" fmla="*/ 9084 w 11546"/>
              <a:gd name="connsiteY1" fmla="*/ 2634 h 8367"/>
              <a:gd name="connsiteX2" fmla="*/ 11546 w 11546"/>
              <a:gd name="connsiteY2" fmla="*/ 8367 h 8367"/>
              <a:gd name="connsiteX0" fmla="*/ 0 w 10000"/>
              <a:gd name="connsiteY0" fmla="*/ 0 h 10000"/>
              <a:gd name="connsiteX1" fmla="*/ 6978 w 10000"/>
              <a:gd name="connsiteY1" fmla="*/ 3397 h 10000"/>
              <a:gd name="connsiteX2" fmla="*/ 10000 w 10000"/>
              <a:gd name="connsiteY2" fmla="*/ 10000 h 10000"/>
              <a:gd name="connsiteX0" fmla="*/ 0 w 10297"/>
              <a:gd name="connsiteY0" fmla="*/ 0 h 11744"/>
              <a:gd name="connsiteX1" fmla="*/ 6978 w 10297"/>
              <a:gd name="connsiteY1" fmla="*/ 3397 h 11744"/>
              <a:gd name="connsiteX2" fmla="*/ 10297 w 10297"/>
              <a:gd name="connsiteY2" fmla="*/ 11744 h 11744"/>
              <a:gd name="connsiteX0" fmla="*/ 0 w 9424"/>
              <a:gd name="connsiteY0" fmla="*/ 0 h 10425"/>
              <a:gd name="connsiteX1" fmla="*/ 6978 w 9424"/>
              <a:gd name="connsiteY1" fmla="*/ 3397 h 10425"/>
              <a:gd name="connsiteX2" fmla="*/ 9424 w 9424"/>
              <a:gd name="connsiteY2" fmla="*/ 10425 h 10425"/>
              <a:gd name="connsiteX0" fmla="*/ 0 w 9259"/>
              <a:gd name="connsiteY0" fmla="*/ 0 h 9297"/>
              <a:gd name="connsiteX1" fmla="*/ 6663 w 9259"/>
              <a:gd name="connsiteY1" fmla="*/ 2556 h 9297"/>
              <a:gd name="connsiteX2" fmla="*/ 9259 w 9259"/>
              <a:gd name="connsiteY2" fmla="*/ 9297 h 9297"/>
              <a:gd name="connsiteX0" fmla="*/ 0 w 9600"/>
              <a:gd name="connsiteY0" fmla="*/ 0 h 9244"/>
              <a:gd name="connsiteX1" fmla="*/ 7196 w 9600"/>
              <a:gd name="connsiteY1" fmla="*/ 2749 h 9244"/>
              <a:gd name="connsiteX2" fmla="*/ 9600 w 9600"/>
              <a:gd name="connsiteY2" fmla="*/ 9244 h 9244"/>
              <a:gd name="connsiteX0" fmla="*/ 0 w 10000"/>
              <a:gd name="connsiteY0" fmla="*/ 0 h 10000"/>
              <a:gd name="connsiteX1" fmla="*/ 6871 w 10000"/>
              <a:gd name="connsiteY1" fmla="*/ 2974 h 10000"/>
              <a:gd name="connsiteX2" fmla="*/ 10000 w 10000"/>
              <a:gd name="connsiteY2" fmla="*/ 10000 h 10000"/>
            </a:gdLst>
            <a:ahLst/>
            <a:cxnLst>
              <a:cxn ang="0">
                <a:pos x="connsiteX0" y="connsiteY0"/>
              </a:cxn>
              <a:cxn ang="0">
                <a:pos x="connsiteX1" y="connsiteY1"/>
              </a:cxn>
              <a:cxn ang="0">
                <a:pos x="connsiteX2" y="connsiteY2"/>
              </a:cxn>
            </a:cxnLst>
            <a:rect l="l" t="t" r="r" b="b"/>
            <a:pathLst>
              <a:path w="10000" h="10000">
                <a:moveTo>
                  <a:pt x="0" y="0"/>
                </a:moveTo>
                <a:cubicBezTo>
                  <a:pt x="4230" y="739"/>
                  <a:pt x="5204" y="1307"/>
                  <a:pt x="6871" y="2974"/>
                </a:cubicBezTo>
                <a:cubicBezTo>
                  <a:pt x="8538" y="4641"/>
                  <a:pt x="9470" y="7683"/>
                  <a:pt x="10000" y="10000"/>
                </a:cubicBezTo>
              </a:path>
            </a:pathLst>
          </a:custGeom>
          <a:noFill/>
          <a:ln w="12700"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TextBox 62"/>
          <p:cNvSpPr txBox="1"/>
          <p:nvPr/>
        </p:nvSpPr>
        <p:spPr>
          <a:xfrm>
            <a:off x="2186879" y="1175893"/>
            <a:ext cx="445315" cy="215444"/>
          </a:xfrm>
          <a:prstGeom prst="rect">
            <a:avLst/>
          </a:prstGeom>
          <a:noFill/>
        </p:spPr>
        <p:txBody>
          <a:bodyPr wrap="none" lIns="0" tIns="0" rIns="0" bIns="0" rtlCol="0">
            <a:spAutoFit/>
          </a:bodyPr>
          <a:lstStyle/>
          <a:p>
            <a:r>
              <a:rPr lang="en-US" altLang="zh-CN" sz="1400" i="1" dirty="0" smtClean="0"/>
              <a:t>writes</a:t>
            </a:r>
            <a:endParaRPr lang="zh-CN" altLang="en-US" sz="1400" i="1" dirty="0"/>
          </a:p>
        </p:txBody>
      </p:sp>
      <p:cxnSp>
        <p:nvCxnSpPr>
          <p:cNvPr id="64" name="直接箭头连接符 63"/>
          <p:cNvCxnSpPr/>
          <p:nvPr/>
        </p:nvCxnSpPr>
        <p:spPr>
          <a:xfrm flipH="1">
            <a:off x="2400403" y="1432720"/>
            <a:ext cx="5619" cy="3022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064201" y="2086774"/>
            <a:ext cx="720967" cy="307777"/>
          </a:xfrm>
          <a:prstGeom prst="rect">
            <a:avLst/>
          </a:prstGeom>
          <a:noFill/>
        </p:spPr>
        <p:txBody>
          <a:bodyPr wrap="none" rtlCol="0">
            <a:spAutoFit/>
          </a:bodyPr>
          <a:lstStyle/>
          <a:p>
            <a:r>
              <a:rPr lang="en-US" altLang="zh-CN" sz="1400" i="1" dirty="0" smtClean="0"/>
              <a:t>merges</a:t>
            </a:r>
            <a:endParaRPr lang="zh-CN" altLang="en-US" sz="1400" i="1" dirty="0"/>
          </a:p>
        </p:txBody>
      </p:sp>
      <p:sp>
        <p:nvSpPr>
          <p:cNvPr id="66" name="TextBox 65"/>
          <p:cNvSpPr txBox="1"/>
          <p:nvPr/>
        </p:nvSpPr>
        <p:spPr>
          <a:xfrm>
            <a:off x="2534286" y="172919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32891" y="207456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190254" y="244399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269815" y="128477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896561" y="130384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2015280" y="4156225"/>
            <a:ext cx="914400" cy="364089"/>
            <a:chOff x="3787126" y="2294582"/>
            <a:chExt cx="914400" cy="364089"/>
          </a:xfrm>
        </p:grpSpPr>
        <p:sp>
          <p:nvSpPr>
            <p:cNvPr id="104" name="Rectangle 10"/>
            <p:cNvSpPr>
              <a:spLocks noChangeArrowheads="1"/>
            </p:cNvSpPr>
            <p:nvPr/>
          </p:nvSpPr>
          <p:spPr bwMode="auto">
            <a:xfrm>
              <a:off x="3787126"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5" name="直接连接符 104"/>
            <p:cNvCxnSpPr>
              <a:stCxn id="104" idx="1"/>
              <a:endCxn id="104" idx="3"/>
            </p:cNvCxnSpPr>
            <p:nvPr/>
          </p:nvCxnSpPr>
          <p:spPr>
            <a:xfrm>
              <a:off x="3787126"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5923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7191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336880"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2055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Rectangle 10"/>
          <p:cNvSpPr>
            <a:spLocks noChangeArrowheads="1"/>
          </p:cNvSpPr>
          <p:nvPr/>
        </p:nvSpPr>
        <p:spPr bwMode="auto">
          <a:xfrm>
            <a:off x="221080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3" name="Rectangle 10"/>
          <p:cNvSpPr>
            <a:spLocks noChangeArrowheads="1"/>
          </p:cNvSpPr>
          <p:nvPr/>
        </p:nvSpPr>
        <p:spPr bwMode="auto">
          <a:xfrm>
            <a:off x="2576567" y="601643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239368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19" name="TextBox 118"/>
          <p:cNvSpPr txBox="1"/>
          <p:nvPr/>
        </p:nvSpPr>
        <p:spPr>
          <a:xfrm>
            <a:off x="2004522" y="2427442"/>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126" name="TextBox 125"/>
          <p:cNvSpPr txBox="1"/>
          <p:nvPr/>
        </p:nvSpPr>
        <p:spPr>
          <a:xfrm>
            <a:off x="1420106" y="2589837"/>
            <a:ext cx="2128147" cy="369332"/>
          </a:xfrm>
          <a:prstGeom prst="rect">
            <a:avLst/>
          </a:prstGeom>
          <a:noFill/>
        </p:spPr>
        <p:txBody>
          <a:bodyPr wrap="none" rtlCol="0">
            <a:spAutoFit/>
          </a:bodyPr>
          <a:lstStyle/>
          <a:p>
            <a:r>
              <a:rPr lang="en-US" altLang="zh-CN" b="1" dirty="0"/>
              <a:t>u</a:t>
            </a:r>
            <a:r>
              <a:rPr lang="en-US" altLang="zh-CN" b="1" dirty="0" smtClean="0"/>
              <a:t>nderlying LSM-tree</a:t>
            </a:r>
            <a:endParaRPr lang="zh-CN" altLang="en-US" b="1" dirty="0"/>
          </a:p>
        </p:txBody>
      </p:sp>
      <p:cxnSp>
        <p:nvCxnSpPr>
          <p:cNvPr id="127" name="直接箭头连接符 126"/>
          <p:cNvCxnSpPr>
            <a:stCxn id="76" idx="2"/>
            <a:endCxn id="30" idx="0"/>
          </p:cNvCxnSpPr>
          <p:nvPr/>
        </p:nvCxnSpPr>
        <p:spPr>
          <a:xfrm>
            <a:off x="2839583" y="4527765"/>
            <a:ext cx="53446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75" idx="2"/>
            <a:endCxn id="27" idx="0"/>
          </p:cNvCxnSpPr>
          <p:nvPr/>
        </p:nvCxnSpPr>
        <p:spPr>
          <a:xfrm>
            <a:off x="2658573" y="4527765"/>
            <a:ext cx="53259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Rectangle 10"/>
          <p:cNvSpPr>
            <a:spLocks noChangeArrowheads="1"/>
          </p:cNvSpPr>
          <p:nvPr/>
        </p:nvSpPr>
        <p:spPr bwMode="auto">
          <a:xfrm>
            <a:off x="5571675"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0" name="Rectangle 10"/>
          <p:cNvSpPr>
            <a:spLocks noChangeArrowheads="1"/>
          </p:cNvSpPr>
          <p:nvPr/>
        </p:nvSpPr>
        <p:spPr bwMode="auto">
          <a:xfrm>
            <a:off x="607650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1" name="Rectangle 10"/>
          <p:cNvSpPr>
            <a:spLocks noChangeArrowheads="1"/>
          </p:cNvSpPr>
          <p:nvPr/>
        </p:nvSpPr>
        <p:spPr bwMode="auto">
          <a:xfrm>
            <a:off x="582885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2" name="Rectangle 9"/>
          <p:cNvSpPr>
            <a:spLocks noChangeArrowheads="1"/>
          </p:cNvSpPr>
          <p:nvPr/>
        </p:nvSpPr>
        <p:spPr bwMode="auto">
          <a:xfrm>
            <a:off x="5662547"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3" name="TextBox 122"/>
          <p:cNvSpPr txBox="1"/>
          <p:nvPr/>
        </p:nvSpPr>
        <p:spPr>
          <a:xfrm>
            <a:off x="6317955" y="2071534"/>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1</a:t>
            </a:r>
            <a:endParaRPr lang="zh-CN" altLang="en-US" sz="1400" baseline="-25000" dirty="0"/>
          </a:p>
        </p:txBody>
      </p:sp>
      <p:sp>
        <p:nvSpPr>
          <p:cNvPr id="124" name="TextBox 123"/>
          <p:cNvSpPr txBox="1"/>
          <p:nvPr/>
        </p:nvSpPr>
        <p:spPr>
          <a:xfrm>
            <a:off x="6865263" y="2425613"/>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2</a:t>
            </a:r>
            <a:endParaRPr lang="zh-CN" altLang="en-US" sz="1400" baseline="-25000" dirty="0"/>
          </a:p>
        </p:txBody>
      </p:sp>
      <p:sp>
        <p:nvSpPr>
          <p:cNvPr id="129" name="Rectangle 9"/>
          <p:cNvSpPr>
            <a:spLocks noChangeArrowheads="1"/>
          </p:cNvSpPr>
          <p:nvPr/>
        </p:nvSpPr>
        <p:spPr bwMode="auto">
          <a:xfrm>
            <a:off x="5038634" y="2468587"/>
            <a:ext cx="564706"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1" name="Rectangle 9"/>
          <p:cNvSpPr>
            <a:spLocks noChangeArrowheads="1"/>
          </p:cNvSpPr>
          <p:nvPr/>
        </p:nvSpPr>
        <p:spPr bwMode="auto">
          <a:xfrm>
            <a:off x="6281672"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2" name="TextBox 131"/>
          <p:cNvSpPr txBox="1"/>
          <p:nvPr/>
        </p:nvSpPr>
        <p:spPr>
          <a:xfrm>
            <a:off x="4996968" y="2639516"/>
            <a:ext cx="1947584" cy="369332"/>
          </a:xfrm>
          <a:prstGeom prst="rect">
            <a:avLst/>
          </a:prstGeom>
          <a:noFill/>
        </p:spPr>
        <p:txBody>
          <a:bodyPr wrap="none" rtlCol="0">
            <a:spAutoFit/>
          </a:bodyPr>
          <a:lstStyle/>
          <a:p>
            <a:r>
              <a:rPr lang="en-US" altLang="zh-CN" b="1" dirty="0"/>
              <a:t>c</a:t>
            </a:r>
            <a:r>
              <a:rPr lang="en-US" altLang="zh-CN" b="1" dirty="0" smtClean="0"/>
              <a:t>ompaction buffer</a:t>
            </a:r>
            <a:endParaRPr lang="zh-CN" altLang="en-US" b="1" dirty="0"/>
          </a:p>
        </p:txBody>
      </p:sp>
      <p:sp>
        <p:nvSpPr>
          <p:cNvPr id="134" name="TextBox 133"/>
          <p:cNvSpPr txBox="1"/>
          <p:nvPr/>
        </p:nvSpPr>
        <p:spPr>
          <a:xfrm>
            <a:off x="6341910" y="2429767"/>
            <a:ext cx="282477" cy="246221"/>
          </a:xfrm>
          <a:prstGeom prst="rect">
            <a:avLst/>
          </a:prstGeom>
          <a:noFill/>
        </p:spPr>
        <p:txBody>
          <a:bodyPr wrap="square" lIns="0" tIns="0" rIns="0" bIns="0" rtlCol="0">
            <a:spAutoFit/>
          </a:bodyPr>
          <a:lstStyle/>
          <a:p>
            <a:r>
              <a:rPr lang="en-US" altLang="zh-CN" sz="1600" b="1" dirty="0" smtClean="0">
                <a:solidFill>
                  <a:schemeClr val="bg1"/>
                </a:solidFill>
              </a:rPr>
              <a:t>b d </a:t>
            </a:r>
            <a:endParaRPr lang="zh-CN" altLang="en-US" sz="1600" b="1" dirty="0">
              <a:solidFill>
                <a:schemeClr val="bg1">
                  <a:lumMod val="50000"/>
                </a:schemeClr>
              </a:solidFill>
            </a:endParaRPr>
          </a:p>
        </p:txBody>
      </p:sp>
      <p:sp>
        <p:nvSpPr>
          <p:cNvPr id="140" name="Rectangle 16"/>
          <p:cNvSpPr>
            <a:spLocks noChangeArrowheads="1"/>
          </p:cNvSpPr>
          <p:nvPr/>
        </p:nvSpPr>
        <p:spPr bwMode="auto">
          <a:xfrm>
            <a:off x="2378845" y="415378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141" name="Rectangle 16"/>
          <p:cNvSpPr>
            <a:spLocks noChangeArrowheads="1"/>
          </p:cNvSpPr>
          <p:nvPr/>
        </p:nvSpPr>
        <p:spPr bwMode="auto">
          <a:xfrm>
            <a:off x="2195867" y="415636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cxnSp>
        <p:nvCxnSpPr>
          <p:cNvPr id="142" name="直接箭头连接符 141"/>
          <p:cNvCxnSpPr>
            <a:stCxn id="141" idx="2"/>
            <a:endCxn id="112" idx="0"/>
          </p:cNvCxnSpPr>
          <p:nvPr/>
        </p:nvCxnSpPr>
        <p:spPr>
          <a:xfrm>
            <a:off x="2287307" y="4338405"/>
            <a:ext cx="14940" cy="167837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40" idx="2"/>
            <a:endCxn id="114" idx="0"/>
          </p:cNvCxnSpPr>
          <p:nvPr/>
        </p:nvCxnSpPr>
        <p:spPr>
          <a:xfrm>
            <a:off x="2470285" y="4335829"/>
            <a:ext cx="14842" cy="168094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53032" y="2414711"/>
            <a:ext cx="451289" cy="246221"/>
          </a:xfrm>
          <a:prstGeom prst="rect">
            <a:avLst/>
          </a:prstGeom>
          <a:noFill/>
        </p:spPr>
        <p:txBody>
          <a:bodyPr wrap="squar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89" name="内容占位符 2"/>
          <p:cNvSpPr txBox="1">
            <a:spLocks/>
          </p:cNvSpPr>
          <p:nvPr/>
        </p:nvSpPr>
        <p:spPr>
          <a:xfrm>
            <a:off x="4419253" y="3399744"/>
            <a:ext cx="4724400" cy="305270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lnSpc>
                <a:spcPct val="100000"/>
              </a:lnSpc>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lnSpc>
                <a:spcPct val="100000"/>
              </a:lnSpc>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lnSpc>
                <a:spcPct val="100000"/>
              </a:lnSpc>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600"/>
              </a:spcBef>
            </a:pPr>
            <a:r>
              <a:rPr lang="en-US" altLang="zh-CN" dirty="0" smtClean="0"/>
              <a:t>To keep  the cached data only, the compaction buffer is periodically trimmed</a:t>
            </a:r>
          </a:p>
          <a:p>
            <a:pPr>
              <a:lnSpc>
                <a:spcPct val="120000"/>
              </a:lnSpc>
              <a:spcBef>
                <a:spcPts val="600"/>
              </a:spcBef>
            </a:pPr>
            <a:r>
              <a:rPr lang="en-US" altLang="zh-CN" dirty="0" smtClean="0"/>
              <a:t>In each level, the most recently appended data blocks stay</a:t>
            </a:r>
          </a:p>
          <a:p>
            <a:pPr>
              <a:lnSpc>
                <a:spcPct val="120000"/>
              </a:lnSpc>
              <a:spcBef>
                <a:spcPts val="600"/>
              </a:spcBef>
            </a:pPr>
            <a:r>
              <a:rPr lang="en-US" altLang="zh-CN" dirty="0" smtClean="0"/>
              <a:t>For other data blocks, make them stay only if they are cached in the buffer cache</a:t>
            </a:r>
          </a:p>
          <a:p>
            <a:pPr>
              <a:lnSpc>
                <a:spcPct val="120000"/>
              </a:lnSpc>
              <a:spcBef>
                <a:spcPts val="600"/>
              </a:spcBef>
            </a:pPr>
            <a:r>
              <a:rPr lang="en-US" altLang="zh-CN" dirty="0" smtClean="0"/>
              <a:t>The removed data blocks are noted in the index for future queries</a:t>
            </a:r>
            <a:endParaRPr lang="zh-CN" altLang="en-US" dirty="0"/>
          </a:p>
        </p:txBody>
      </p:sp>
      <p:sp>
        <p:nvSpPr>
          <p:cNvPr id="90" name="下箭头 89"/>
          <p:cNvSpPr/>
          <p:nvPr/>
        </p:nvSpPr>
        <p:spPr>
          <a:xfrm>
            <a:off x="5838032" y="2249374"/>
            <a:ext cx="123203" cy="18937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567151" y="1810599"/>
            <a:ext cx="1095396" cy="737008"/>
            <a:chOff x="4567151" y="1810599"/>
            <a:chExt cx="1095396" cy="737008"/>
          </a:xfrm>
        </p:grpSpPr>
        <p:sp>
          <p:nvSpPr>
            <p:cNvPr id="91" name="TextBox 90"/>
            <p:cNvSpPr txBox="1"/>
            <p:nvPr/>
          </p:nvSpPr>
          <p:spPr>
            <a:xfrm>
              <a:off x="4567151" y="1810599"/>
              <a:ext cx="830677" cy="461665"/>
            </a:xfrm>
            <a:prstGeom prst="rect">
              <a:avLst/>
            </a:prstGeom>
            <a:noFill/>
          </p:spPr>
          <p:txBody>
            <a:bodyPr wrap="none" rtlCol="0">
              <a:spAutoFit/>
            </a:bodyPr>
            <a:lstStyle/>
            <a:p>
              <a:r>
                <a:rPr lang="en-US" altLang="zh-CN" sz="1200" b="1" dirty="0" smtClean="0"/>
                <a:t>newly </a:t>
              </a:r>
            </a:p>
            <a:p>
              <a:r>
                <a:rPr lang="en-US" altLang="zh-CN" sz="1200" b="1" dirty="0" smtClean="0"/>
                <a:t>appended</a:t>
              </a:r>
              <a:endParaRPr lang="zh-CN" altLang="en-US" sz="1200" b="1" dirty="0"/>
            </a:p>
          </p:txBody>
        </p:sp>
        <p:cxnSp>
          <p:nvCxnSpPr>
            <p:cNvPr id="92" name="直接连接符 91"/>
            <p:cNvCxnSpPr>
              <a:stCxn id="91" idx="2"/>
              <a:endCxn id="122" idx="1"/>
            </p:cNvCxnSpPr>
            <p:nvPr/>
          </p:nvCxnSpPr>
          <p:spPr>
            <a:xfrm>
              <a:off x="4982490" y="2272264"/>
              <a:ext cx="680057" cy="275343"/>
            </a:xfrm>
            <a:prstGeom prst="line">
              <a:avLst/>
            </a:prstGeom>
            <a:ln w="19050">
              <a:solidFill>
                <a:schemeClr val="tx1"/>
              </a:solidFill>
              <a:headEnd type="triangle"/>
            </a:ln>
          </p:spPr>
          <p:style>
            <a:lnRef idx="2">
              <a:schemeClr val="accent1"/>
            </a:lnRef>
            <a:fillRef idx="0">
              <a:schemeClr val="accent1"/>
            </a:fillRef>
            <a:effectRef idx="1">
              <a:schemeClr val="accent1"/>
            </a:effectRef>
            <a:fontRef idx="minor">
              <a:schemeClr val="tx1"/>
            </a:fontRef>
          </p:style>
        </p:cxnSp>
      </p:grpSp>
      <p:grpSp>
        <p:nvGrpSpPr>
          <p:cNvPr id="10" name="组合 9"/>
          <p:cNvGrpSpPr/>
          <p:nvPr/>
        </p:nvGrpSpPr>
        <p:grpSpPr>
          <a:xfrm>
            <a:off x="6624387" y="2162785"/>
            <a:ext cx="1356514" cy="467206"/>
            <a:chOff x="6624387" y="2162785"/>
            <a:chExt cx="1356514" cy="467206"/>
          </a:xfrm>
        </p:grpSpPr>
        <p:sp>
          <p:nvSpPr>
            <p:cNvPr id="93" name="TextBox 92"/>
            <p:cNvSpPr txBox="1"/>
            <p:nvPr/>
          </p:nvSpPr>
          <p:spPr>
            <a:xfrm>
              <a:off x="7133553" y="2162785"/>
              <a:ext cx="847348" cy="307777"/>
            </a:xfrm>
            <a:prstGeom prst="rect">
              <a:avLst/>
            </a:prstGeom>
            <a:noFill/>
          </p:spPr>
          <p:txBody>
            <a:bodyPr wrap="none" rtlCol="0">
              <a:spAutoFit/>
            </a:bodyPr>
            <a:lstStyle/>
            <a:p>
              <a:r>
                <a:rPr lang="en-US" altLang="zh-CN" sz="1400" b="1" dirty="0" smtClean="0"/>
                <a:t>removed</a:t>
              </a:r>
              <a:endParaRPr lang="zh-CN" altLang="en-US" sz="1400" b="1" dirty="0"/>
            </a:p>
          </p:txBody>
        </p:sp>
        <p:cxnSp>
          <p:nvCxnSpPr>
            <p:cNvPr id="94" name="直接连接符 93"/>
            <p:cNvCxnSpPr>
              <a:stCxn id="93" idx="1"/>
            </p:cNvCxnSpPr>
            <p:nvPr/>
          </p:nvCxnSpPr>
          <p:spPr>
            <a:xfrm flipH="1">
              <a:off x="6708197" y="2316674"/>
              <a:ext cx="425356" cy="134837"/>
            </a:xfrm>
            <a:prstGeom prst="line">
              <a:avLst/>
            </a:prstGeom>
            <a:ln w="1905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624387" y="2468586"/>
              <a:ext cx="157066" cy="16140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95" name="TextBox 94"/>
          <p:cNvSpPr txBox="1"/>
          <p:nvPr/>
        </p:nvSpPr>
        <p:spPr>
          <a:xfrm>
            <a:off x="6662461" y="2427055"/>
            <a:ext cx="141238" cy="246221"/>
          </a:xfrm>
          <a:prstGeom prst="rect">
            <a:avLst/>
          </a:prstGeom>
          <a:noFill/>
        </p:spPr>
        <p:txBody>
          <a:bodyPr wrap="square" lIns="0" tIns="0" rIns="0" bIns="0" rtlCol="0">
            <a:spAutoFit/>
          </a:bodyPr>
          <a:lstStyle/>
          <a:p>
            <a:r>
              <a:rPr lang="en-US" altLang="zh-CN" sz="1600" b="1" dirty="0" smtClean="0">
                <a:solidFill>
                  <a:schemeClr val="bg1"/>
                </a:solidFill>
              </a:rPr>
              <a:t>f</a:t>
            </a:r>
            <a:endParaRPr lang="zh-CN" altLang="en-US" sz="1600" b="1" dirty="0">
              <a:solidFill>
                <a:schemeClr val="bg1"/>
              </a:solidFill>
            </a:endParaRPr>
          </a:p>
        </p:txBody>
      </p:sp>
      <p:sp>
        <p:nvSpPr>
          <p:cNvPr id="3" name="灯片编号占位符 2"/>
          <p:cNvSpPr>
            <a:spLocks noGrp="1"/>
          </p:cNvSpPr>
          <p:nvPr>
            <p:ph type="sldNum" sz="quarter" idx="12"/>
          </p:nvPr>
        </p:nvSpPr>
        <p:spPr/>
        <p:txBody>
          <a:bodyPr/>
          <a:lstStyle/>
          <a:p>
            <a:fld id="{56E101D2-3CA0-ED44-B21F-D432222A9872}" type="slidenum">
              <a:rPr lang="en-US" smtClean="0"/>
              <a:pPr/>
              <a:t>27</a:t>
            </a:fld>
            <a:endParaRPr lang="en-US"/>
          </a:p>
        </p:txBody>
      </p:sp>
    </p:spTree>
    <p:extLst>
      <p:ext uri="{BB962C8B-B14F-4D97-AF65-F5344CB8AC3E}">
        <p14:creationId xmlns:p14="http://schemas.microsoft.com/office/powerpoint/2010/main" xmlns="" val="354747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xEl>
                                              <p:pRg st="1" end="1"/>
                                            </p:txEl>
                                          </p:spTgt>
                                        </p:tgtEl>
                                        <p:attrNameLst>
                                          <p:attrName>style.visibility</p:attrName>
                                        </p:attrNameLst>
                                      </p:cBhvr>
                                      <p:to>
                                        <p:strVal val="visible"/>
                                      </p:to>
                                    </p:set>
                                    <p:animEffect transition="in" filter="fade">
                                      <p:cBhvr>
                                        <p:cTn id="15" dur="500"/>
                                        <p:tgtEl>
                                          <p:spTgt spid="8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4" presetClass="emph" presetSubtype="0" fill="hold" grpId="0" nodeType="clickEffect">
                                  <p:stCondLst>
                                    <p:cond delay="0"/>
                                  </p:stCondLst>
                                  <p:childTnLst>
                                    <p:animClr clrSpc="hsl" dir="cw">
                                      <p:cBhvr override="childStyle">
                                        <p:cTn id="22" dur="500" fill="hold"/>
                                        <p:tgtEl>
                                          <p:spTgt spid="122"/>
                                        </p:tgtEl>
                                        <p:attrNameLst>
                                          <p:attrName>style.color</p:attrName>
                                        </p:attrNameLst>
                                      </p:cBhvr>
                                      <p:by>
                                        <p:hsl h="0" s="-12549" l="-25098"/>
                                      </p:by>
                                    </p:animClr>
                                    <p:animClr clrSpc="hsl" dir="cw">
                                      <p:cBhvr>
                                        <p:cTn id="23" dur="500" fill="hold"/>
                                        <p:tgtEl>
                                          <p:spTgt spid="122"/>
                                        </p:tgtEl>
                                        <p:attrNameLst>
                                          <p:attrName>fillcolor</p:attrName>
                                        </p:attrNameLst>
                                      </p:cBhvr>
                                      <p:by>
                                        <p:hsl h="0" s="-12549" l="-25098"/>
                                      </p:by>
                                    </p:animClr>
                                    <p:animClr clrSpc="hsl" dir="cw">
                                      <p:cBhvr>
                                        <p:cTn id="24" dur="500" fill="hold"/>
                                        <p:tgtEl>
                                          <p:spTgt spid="122"/>
                                        </p:tgtEl>
                                        <p:attrNameLst>
                                          <p:attrName>stroke.color</p:attrName>
                                        </p:attrNameLst>
                                      </p:cBhvr>
                                      <p:by>
                                        <p:hsl h="0" s="-12549" l="-25098"/>
                                      </p:by>
                                    </p:animClr>
                                    <p:set>
                                      <p:cBhvr>
                                        <p:cTn id="25" dur="500" fill="hold"/>
                                        <p:tgtEl>
                                          <p:spTgt spid="122"/>
                                        </p:tgtEl>
                                        <p:attrNameLst>
                                          <p:attrName>fill.type</p:attrName>
                                        </p:attrNameLst>
                                      </p:cBhvr>
                                      <p:to>
                                        <p:strVal val="solid"/>
                                      </p:to>
                                    </p:set>
                                  </p:childTnLst>
                                </p:cTn>
                              </p:par>
                            </p:childTnLst>
                          </p:cTn>
                        </p:par>
                        <p:par>
                          <p:cTn id="26" fill="hold">
                            <p:stCondLst>
                              <p:cond delay="500"/>
                            </p:stCondLst>
                            <p:childTnLst>
                              <p:par>
                                <p:cTn id="27" presetID="42" presetClass="path" presetSubtype="0" accel="50000" decel="50000" fill="hold" grpId="1" nodeType="afterEffect">
                                  <p:stCondLst>
                                    <p:cond delay="0"/>
                                  </p:stCondLst>
                                  <p:childTnLst>
                                    <p:animMotion origin="layout" path="M 1.11111E-6 3.33333E-6 L 0.06649 3.33333E-6 " pathEditMode="relative" rAng="0" ptsTypes="AA">
                                      <p:cBhvr>
                                        <p:cTn id="28" dur="500" fill="hold"/>
                                        <p:tgtEl>
                                          <p:spTgt spid="90"/>
                                        </p:tgtEl>
                                        <p:attrNameLst>
                                          <p:attrName>ppt_x</p:attrName>
                                          <p:attrName>ppt_y</p:attrName>
                                        </p:attrNameLst>
                                      </p:cBhvr>
                                      <p:rCtr x="3316" y="0"/>
                                    </p:animMotion>
                                  </p:childTnLst>
                                </p:cTn>
                              </p:par>
                              <p:par>
                                <p:cTn id="29" presetID="10" presetClass="entr" presetSubtype="0" fill="hold" nodeType="withEffect">
                                  <p:stCondLst>
                                    <p:cond delay="0"/>
                                  </p:stCondLst>
                                  <p:childTnLst>
                                    <p:set>
                                      <p:cBhvr>
                                        <p:cTn id="30" dur="1" fill="hold">
                                          <p:stCondLst>
                                            <p:cond delay="0"/>
                                          </p:stCondLst>
                                        </p:cTn>
                                        <p:tgtEl>
                                          <p:spTgt spid="89">
                                            <p:txEl>
                                              <p:pRg st="2" end="2"/>
                                            </p:txEl>
                                          </p:spTgt>
                                        </p:tgtEl>
                                        <p:attrNameLst>
                                          <p:attrName>style.visibility</p:attrName>
                                        </p:attrNameLst>
                                      </p:cBhvr>
                                      <p:to>
                                        <p:strVal val="visible"/>
                                      </p:to>
                                    </p:set>
                                    <p:animEffect transition="in" filter="fade">
                                      <p:cBhvr>
                                        <p:cTn id="31" dur="500"/>
                                        <p:tgtEl>
                                          <p:spTgt spid="8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2" nodeType="clickEffect">
                                  <p:stCondLst>
                                    <p:cond delay="0"/>
                                  </p:stCondLst>
                                  <p:childTnLst>
                                    <p:animEffect transition="out" filter="fade">
                                      <p:cBhvr>
                                        <p:cTn id="35" dur="500"/>
                                        <p:tgtEl>
                                          <p:spTgt spid="90"/>
                                        </p:tgtEl>
                                      </p:cBhvr>
                                    </p:animEffect>
                                    <p:set>
                                      <p:cBhvr>
                                        <p:cTn id="36" dur="1" fill="hold">
                                          <p:stCondLst>
                                            <p:cond delay="499"/>
                                          </p:stCondLst>
                                        </p:cTn>
                                        <p:tgtEl>
                                          <p:spTgt spid="90"/>
                                        </p:tgtEl>
                                        <p:attrNameLst>
                                          <p:attrName>style.visibility</p:attrName>
                                        </p:attrNameLst>
                                      </p:cBhvr>
                                      <p:to>
                                        <p:strVal val="hidden"/>
                                      </p:to>
                                    </p:set>
                                  </p:childTnLst>
                                </p:cTn>
                              </p:par>
                              <p:par>
                                <p:cTn id="37" presetID="34" presetClass="emph" presetSubtype="0" fill="hold" grpId="0" nodeType="with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75"/>
                                        </p:tgtEl>
                                        <p:attrNameLst>
                                          <p:attrName>ppt_x</p:attrName>
                                          <p:attrName>ppt_y</p:attrName>
                                        </p:attrNameLst>
                                      </p:cBhvr>
                                    </p:animMotion>
                                    <p:animRot by="1500000">
                                      <p:cBhvr>
                                        <p:cTn id="39" dur="125" fill="hold">
                                          <p:stCondLst>
                                            <p:cond delay="0"/>
                                          </p:stCondLst>
                                        </p:cTn>
                                        <p:tgtEl>
                                          <p:spTgt spid="75"/>
                                        </p:tgtEl>
                                        <p:attrNameLst>
                                          <p:attrName>r</p:attrName>
                                        </p:attrNameLst>
                                      </p:cBhvr>
                                    </p:animRot>
                                    <p:animRot by="-1500000">
                                      <p:cBhvr>
                                        <p:cTn id="40" dur="125" fill="hold">
                                          <p:stCondLst>
                                            <p:cond delay="125"/>
                                          </p:stCondLst>
                                        </p:cTn>
                                        <p:tgtEl>
                                          <p:spTgt spid="75"/>
                                        </p:tgtEl>
                                        <p:attrNameLst>
                                          <p:attrName>r</p:attrName>
                                        </p:attrNameLst>
                                      </p:cBhvr>
                                    </p:animRot>
                                    <p:animRot by="-1500000">
                                      <p:cBhvr>
                                        <p:cTn id="41" dur="125" fill="hold">
                                          <p:stCondLst>
                                            <p:cond delay="250"/>
                                          </p:stCondLst>
                                        </p:cTn>
                                        <p:tgtEl>
                                          <p:spTgt spid="75"/>
                                        </p:tgtEl>
                                        <p:attrNameLst>
                                          <p:attrName>r</p:attrName>
                                        </p:attrNameLst>
                                      </p:cBhvr>
                                    </p:animRot>
                                    <p:animRot by="1500000">
                                      <p:cBhvr>
                                        <p:cTn id="42" dur="125" fill="hold">
                                          <p:stCondLst>
                                            <p:cond delay="375"/>
                                          </p:stCondLst>
                                        </p:cTn>
                                        <p:tgtEl>
                                          <p:spTgt spid="75"/>
                                        </p:tgtEl>
                                        <p:attrNameLst>
                                          <p:attrName>r</p:attrName>
                                        </p:attrNameLst>
                                      </p:cBhvr>
                                    </p:animRot>
                                  </p:childTnLst>
                                </p:cTn>
                              </p:par>
                              <p:par>
                                <p:cTn id="43" presetID="34" presetClass="emph" presetSubtype="0" fill="hold" grpId="0" nodeType="withEffect">
                                  <p:stCondLst>
                                    <p:cond delay="0"/>
                                  </p:stCondLst>
                                  <p:iterate type="lt">
                                    <p:tmPct val="10000"/>
                                  </p:iterate>
                                  <p:childTnLst>
                                    <p:animMotion origin="layout" path="M 0.0 0.0 L 0.0 -0.07213" pathEditMode="relative" ptsTypes="">
                                      <p:cBhvr>
                                        <p:cTn id="44" dur="250" accel="50000" decel="50000" autoRev="1" fill="hold">
                                          <p:stCondLst>
                                            <p:cond delay="0"/>
                                          </p:stCondLst>
                                        </p:cTn>
                                        <p:tgtEl>
                                          <p:spTgt spid="76"/>
                                        </p:tgtEl>
                                        <p:attrNameLst>
                                          <p:attrName>ppt_x</p:attrName>
                                          <p:attrName>ppt_y</p:attrName>
                                        </p:attrNameLst>
                                      </p:cBhvr>
                                    </p:animMotion>
                                    <p:animRot by="1500000">
                                      <p:cBhvr>
                                        <p:cTn id="45" dur="125" fill="hold">
                                          <p:stCondLst>
                                            <p:cond delay="0"/>
                                          </p:stCondLst>
                                        </p:cTn>
                                        <p:tgtEl>
                                          <p:spTgt spid="76"/>
                                        </p:tgtEl>
                                        <p:attrNameLst>
                                          <p:attrName>r</p:attrName>
                                        </p:attrNameLst>
                                      </p:cBhvr>
                                    </p:animRot>
                                    <p:animRot by="-1500000">
                                      <p:cBhvr>
                                        <p:cTn id="46" dur="125" fill="hold">
                                          <p:stCondLst>
                                            <p:cond delay="125"/>
                                          </p:stCondLst>
                                        </p:cTn>
                                        <p:tgtEl>
                                          <p:spTgt spid="76"/>
                                        </p:tgtEl>
                                        <p:attrNameLst>
                                          <p:attrName>r</p:attrName>
                                        </p:attrNameLst>
                                      </p:cBhvr>
                                    </p:animRot>
                                    <p:animRot by="-1500000">
                                      <p:cBhvr>
                                        <p:cTn id="47" dur="125" fill="hold">
                                          <p:stCondLst>
                                            <p:cond delay="250"/>
                                          </p:stCondLst>
                                        </p:cTn>
                                        <p:tgtEl>
                                          <p:spTgt spid="76"/>
                                        </p:tgtEl>
                                        <p:attrNameLst>
                                          <p:attrName>r</p:attrName>
                                        </p:attrNameLst>
                                      </p:cBhvr>
                                    </p:animRot>
                                    <p:animRot by="1500000">
                                      <p:cBhvr>
                                        <p:cTn id="48" dur="125" fill="hold">
                                          <p:stCondLst>
                                            <p:cond delay="375"/>
                                          </p:stCondLst>
                                        </p:cTn>
                                        <p:tgtEl>
                                          <p:spTgt spid="7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9">
                                            <p:txEl>
                                              <p:pRg st="3" end="3"/>
                                            </p:txEl>
                                          </p:spTgt>
                                        </p:tgtEl>
                                        <p:attrNameLst>
                                          <p:attrName>style.visibility</p:attrName>
                                        </p:attrNameLst>
                                      </p:cBhvr>
                                      <p:to>
                                        <p:strVal val="visible"/>
                                      </p:to>
                                    </p:set>
                                    <p:animEffect transition="in" filter="fade">
                                      <p:cBhvr>
                                        <p:cTn id="53" dur="500"/>
                                        <p:tgtEl>
                                          <p:spTgt spid="89">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3" presetClass="emph" presetSubtype="2" fill="hold" nodeType="withEffect">
                                  <p:stCondLst>
                                    <p:cond delay="0"/>
                                  </p:stCondLst>
                                  <p:childTnLst>
                                    <p:animClr clrSpc="rgb" dir="cw">
                                      <p:cBhvr override="childStyle">
                                        <p:cTn id="58" dur="500" fill="hold"/>
                                        <p:tgtEl>
                                          <p:spTgt spid="95">
                                            <p:txEl>
                                              <p:pRg st="0" end="0"/>
                                            </p:txEl>
                                          </p:spTgt>
                                        </p:tgtEl>
                                        <p:attrNameLst>
                                          <p:attrName>style.color</p:attrName>
                                        </p:attrNameLst>
                                      </p:cBhvr>
                                      <p:to>
                                        <a:srgbClr val="000000"/>
                                      </p:to>
                                    </p:animClr>
                                  </p:childTnLst>
                                </p:cTn>
                              </p:par>
                              <p:par>
                                <p:cTn id="59" presetID="10" presetClass="exit" presetSubtype="0" fill="hold" grpId="0" nodeType="with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28" grpId="0" animBg="1"/>
      <p:bldP spid="122" grpId="0" animBg="1"/>
      <p:bldP spid="90" grpId="0" animBg="1"/>
      <p:bldP spid="90" grpId="1" animBg="1"/>
      <p:bldP spid="90"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200" dirty="0" smtClean="0">
                <a:solidFill>
                  <a:srgbClr val="FF0000"/>
                </a:solidFill>
              </a:rPr>
              <a:t>Birth and Death </a:t>
            </a:r>
            <a:r>
              <a:rPr lang="en-US" altLang="zh-CN" sz="3200" dirty="0" smtClean="0">
                <a:solidFill>
                  <a:schemeClr val="accent1"/>
                </a:solidFill>
              </a:rPr>
              <a:t>of the compaction buffer</a:t>
            </a:r>
            <a:endParaRPr lang="zh-CN" altLang="en-US" sz="32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xmlns="" val="1959259884"/>
              </p:ext>
            </p:extLst>
          </p:nvPr>
        </p:nvGraphicFramePr>
        <p:xfrm>
          <a:off x="641838" y="1725622"/>
          <a:ext cx="7962900" cy="4080117"/>
        </p:xfrm>
        <a:graphic>
          <a:graphicData uri="http://schemas.openxmlformats.org/drawingml/2006/table">
            <a:tbl>
              <a:tblPr firstRow="1" bandRow="1">
                <a:tableStyleId>{B301B821-A1FF-4177-AEE7-76D212191A09}</a:tableStyleId>
              </a:tblPr>
              <a:tblGrid>
                <a:gridCol w="2031620"/>
                <a:gridCol w="5931280"/>
              </a:tblGrid>
              <a:tr h="675680">
                <a:tc>
                  <a:txBody>
                    <a:bodyPr/>
                    <a:lstStyle/>
                    <a:p>
                      <a:r>
                        <a:rPr lang="en-US" altLang="zh-CN" sz="3200" dirty="0" smtClean="0"/>
                        <a:t>Workloads</a:t>
                      </a:r>
                      <a:endParaRPr lang="zh-CN" altLang="en-US" dirty="0"/>
                    </a:p>
                  </a:txBody>
                  <a:tcPr/>
                </a:tc>
                <a:tc>
                  <a:txBody>
                    <a:bodyPr/>
                    <a:lstStyle/>
                    <a:p>
                      <a:r>
                        <a:rPr lang="en-US" altLang="zh-CN" sz="3200" dirty="0" smtClean="0"/>
                        <a:t>Compaction buffer</a:t>
                      </a:r>
                      <a:endParaRPr lang="zh-CN" altLang="en-US" sz="3200" dirty="0"/>
                    </a:p>
                  </a:txBody>
                  <a:tcPr/>
                </a:tc>
              </a:tr>
              <a:tr h="1186447">
                <a:tc>
                  <a:txBody>
                    <a:bodyPr/>
                    <a:lstStyle/>
                    <a:p>
                      <a:r>
                        <a:rPr lang="en-US" altLang="zh-CN" sz="2400" dirty="0" smtClean="0"/>
                        <a:t>Read only</a:t>
                      </a:r>
                      <a:endParaRPr lang="zh-CN" altLang="en-US" sz="2400" dirty="0"/>
                    </a:p>
                  </a:txBody>
                  <a:tcPr/>
                </a:tc>
                <a:tc>
                  <a:txBody>
                    <a:bodyPr/>
                    <a:lstStyle/>
                    <a:p>
                      <a:r>
                        <a:rPr lang="en-US" altLang="zh-CN" sz="2400" dirty="0" smtClean="0"/>
                        <a:t>No data</a:t>
                      </a:r>
                      <a:r>
                        <a:rPr lang="en-US" altLang="zh-CN" sz="2400" baseline="0" dirty="0" smtClean="0"/>
                        <a:t> is</a:t>
                      </a:r>
                      <a:r>
                        <a:rPr lang="en-US" altLang="zh-CN" sz="2400" dirty="0" smtClean="0"/>
                        <a:t> appended into compaction buffer</a:t>
                      </a:r>
                      <a:r>
                        <a:rPr lang="en-US" altLang="zh-CN" sz="2400" baseline="0" dirty="0" smtClean="0"/>
                        <a:t> (</a:t>
                      </a:r>
                      <a:r>
                        <a:rPr lang="en-US" altLang="zh-CN" sz="2400" baseline="0" dirty="0" smtClean="0">
                          <a:solidFill>
                            <a:srgbClr val="FF0000"/>
                          </a:solidFill>
                        </a:rPr>
                        <a:t>is not born</a:t>
                      </a:r>
                      <a:r>
                        <a:rPr lang="en-US" altLang="zh-CN" sz="2400" baseline="0" dirty="0" smtClean="0"/>
                        <a:t>) </a:t>
                      </a:r>
                      <a:endParaRPr lang="zh-CN" altLang="en-US" sz="2400" dirty="0">
                        <a:solidFill>
                          <a:srgbClr val="FF0000"/>
                        </a:solidFill>
                      </a:endParaRPr>
                    </a:p>
                  </a:txBody>
                  <a:tcPr/>
                </a:tc>
              </a:tr>
              <a:tr h="1097696">
                <a:tc>
                  <a:txBody>
                    <a:bodyPr/>
                    <a:lstStyle/>
                    <a:p>
                      <a:r>
                        <a:rPr lang="en-US" altLang="zh-CN" sz="2400" dirty="0" smtClean="0"/>
                        <a:t>Write only</a:t>
                      </a:r>
                      <a:endParaRPr lang="zh-CN" altLang="en-US" sz="2400" dirty="0"/>
                    </a:p>
                  </a:txBody>
                  <a:tcPr/>
                </a:tc>
                <a:tc>
                  <a:txBody>
                    <a:bodyPr/>
                    <a:lstStyle/>
                    <a:p>
                      <a:r>
                        <a:rPr lang="en-US" altLang="zh-CN" sz="2400" dirty="0" smtClean="0"/>
                        <a:t>All data are deleted</a:t>
                      </a:r>
                      <a:r>
                        <a:rPr lang="en-US" altLang="zh-CN" sz="2400" baseline="0" dirty="0" smtClean="0"/>
                        <a:t> from compaction buffer by the trim process (</a:t>
                      </a:r>
                      <a:r>
                        <a:rPr lang="en-US" altLang="zh-CN" sz="2400" baseline="0" dirty="0" smtClean="0">
                          <a:solidFill>
                            <a:srgbClr val="FF0000"/>
                          </a:solidFill>
                        </a:rPr>
                        <a:t>dying soon</a:t>
                      </a:r>
                      <a:r>
                        <a:rPr lang="en-US" altLang="zh-CN" sz="2400" baseline="0" dirty="0" smtClean="0"/>
                        <a:t>) </a:t>
                      </a:r>
                      <a:endParaRPr lang="zh-CN" altLang="en-US" sz="2400" dirty="0">
                        <a:solidFill>
                          <a:srgbClr val="FF0000"/>
                        </a:solidFill>
                      </a:endParaRPr>
                    </a:p>
                  </a:txBody>
                  <a:tcPr/>
                </a:tc>
              </a:tr>
              <a:tr h="1120294">
                <a:tc>
                  <a:txBody>
                    <a:bodyPr/>
                    <a:lstStyle/>
                    <a:p>
                      <a:r>
                        <a:rPr lang="en-US" altLang="zh-CN" sz="2400" dirty="0" smtClean="0"/>
                        <a:t>Read &amp; write</a:t>
                      </a:r>
                      <a:endParaRPr lang="zh-CN" altLang="en-US" sz="2400" dirty="0"/>
                    </a:p>
                  </a:txBody>
                  <a:tcPr/>
                </a:tc>
                <a:tc>
                  <a:txBody>
                    <a:bodyPr/>
                    <a:lstStyle/>
                    <a:p>
                      <a:r>
                        <a:rPr lang="en-US" altLang="zh-CN" sz="2400" dirty="0" smtClean="0"/>
                        <a:t>Only frequently visited data are kept in the compaction buffer (</a:t>
                      </a:r>
                      <a:r>
                        <a:rPr lang="en-US" altLang="zh-CN" sz="2400" dirty="0" smtClean="0">
                          <a:solidFill>
                            <a:srgbClr val="FF0000"/>
                          </a:solidFill>
                        </a:rPr>
                        <a:t>dynamically</a:t>
                      </a:r>
                      <a:r>
                        <a:rPr lang="en-US" altLang="zh-CN" sz="2400" baseline="0" dirty="0" smtClean="0">
                          <a:solidFill>
                            <a:srgbClr val="FF0000"/>
                          </a:solidFill>
                        </a:rPr>
                        <a:t> alive</a:t>
                      </a:r>
                      <a:r>
                        <a:rPr lang="en-US" altLang="zh-CN" sz="2400" baseline="0" dirty="0" smtClean="0"/>
                        <a:t>)</a:t>
                      </a:r>
                      <a:endParaRPr lang="zh-CN" altLang="en-US" sz="2400" dirty="0">
                        <a:solidFill>
                          <a:srgbClr val="FF0000"/>
                        </a:solidFill>
                      </a:endParaRPr>
                    </a:p>
                  </a:txBody>
                  <a:tcPr/>
                </a:tc>
              </a:tr>
            </a:tbl>
          </a:graphicData>
        </a:graphic>
      </p:graphicFrame>
      <p:sp>
        <p:nvSpPr>
          <p:cNvPr id="3" name="灯片编号占位符 2"/>
          <p:cNvSpPr>
            <a:spLocks noGrp="1"/>
          </p:cNvSpPr>
          <p:nvPr>
            <p:ph type="sldNum" sz="quarter" idx="12"/>
          </p:nvPr>
        </p:nvSpPr>
        <p:spPr/>
        <p:txBody>
          <a:bodyPr/>
          <a:lstStyle/>
          <a:p>
            <a:fld id="{56E101D2-3CA0-ED44-B21F-D432222A9872}" type="slidenum">
              <a:rPr lang="en-US" smtClean="0"/>
              <a:pPr/>
              <a:t>28</a:t>
            </a:fld>
            <a:endParaRPr lang="en-US"/>
          </a:p>
        </p:txBody>
      </p:sp>
    </p:spTree>
    <p:extLst>
      <p:ext uri="{BB962C8B-B14F-4D97-AF65-F5344CB8AC3E}">
        <p14:creationId xmlns:p14="http://schemas.microsoft.com/office/powerpoint/2010/main" xmlns="" val="3072121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000" dirty="0" smtClean="0">
                <a:solidFill>
                  <a:schemeClr val="accent1"/>
                </a:solidFill>
              </a:rPr>
              <a:t>Why</a:t>
            </a:r>
            <a:r>
              <a:rPr lang="en-US" altLang="zh-CN" sz="4000" dirty="0" smtClean="0"/>
              <a:t> </a:t>
            </a:r>
            <a:r>
              <a:rPr lang="en-US" altLang="zh-CN" sz="4000" dirty="0" err="1" smtClean="0">
                <a:solidFill>
                  <a:srgbClr val="FF0000"/>
                </a:solidFill>
              </a:rPr>
              <a:t>LSbM</a:t>
            </a:r>
            <a:r>
              <a:rPr lang="en-US" altLang="zh-CN" sz="4000" dirty="0" smtClean="0">
                <a:solidFill>
                  <a:srgbClr val="FF0000"/>
                </a:solidFill>
              </a:rPr>
              <a:t>-tree </a:t>
            </a:r>
            <a:r>
              <a:rPr lang="en-US" altLang="zh-CN" sz="4000" dirty="0" smtClean="0">
                <a:solidFill>
                  <a:schemeClr val="accent1"/>
                </a:solidFill>
              </a:rPr>
              <a:t>is effective? </a:t>
            </a:r>
            <a:endParaRPr lang="zh-CN" altLang="en-US" sz="4000" dirty="0">
              <a:solidFill>
                <a:schemeClr val="accent1"/>
              </a:solidFill>
            </a:endParaRPr>
          </a:p>
        </p:txBody>
      </p:sp>
      <p:sp>
        <p:nvSpPr>
          <p:cNvPr id="3" name="TextBox 2"/>
          <p:cNvSpPr txBox="1"/>
          <p:nvPr/>
        </p:nvSpPr>
        <p:spPr>
          <a:xfrm>
            <a:off x="0" y="1661711"/>
            <a:ext cx="4340352" cy="295465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dirty="0" smtClean="0">
                <a:solidFill>
                  <a:srgbClr val="0070C0"/>
                </a:solidFill>
              </a:rPr>
              <a:t>Underlying LSM-tree</a:t>
            </a:r>
          </a:p>
          <a:p>
            <a:pPr marL="742950" lvl="1" indent="-285750">
              <a:buFont typeface="Arial" panose="020B0604020202020204" pitchFamily="34" charset="0"/>
              <a:buChar char="•"/>
            </a:pPr>
            <a:r>
              <a:rPr lang="en-US" altLang="zh-CN" sz="2000" dirty="0" smtClean="0"/>
              <a:t>Contains the entire dataset</a:t>
            </a:r>
          </a:p>
          <a:p>
            <a:pPr marL="742950" lvl="1" indent="-285750">
              <a:buFont typeface="Arial" panose="020B0604020202020204" pitchFamily="34" charset="0"/>
              <a:buChar char="•"/>
            </a:pPr>
            <a:r>
              <a:rPr lang="en-US" altLang="zh-CN" sz="2000" dirty="0"/>
              <a:t>F</a:t>
            </a:r>
            <a:r>
              <a:rPr lang="en-US" altLang="zh-CN" sz="2000" dirty="0" smtClean="0"/>
              <a:t>ully sorted at each level</a:t>
            </a:r>
          </a:p>
          <a:p>
            <a:pPr marL="742950" lvl="1" indent="-285750">
              <a:buFont typeface="Arial" panose="020B0604020202020204" pitchFamily="34" charset="0"/>
              <a:buChar char="•"/>
            </a:pPr>
            <a:r>
              <a:rPr lang="en-US" altLang="zh-CN" sz="2000" dirty="0">
                <a:solidFill>
                  <a:srgbClr val="FF0000"/>
                </a:solidFill>
              </a:rPr>
              <a:t>E</a:t>
            </a:r>
            <a:r>
              <a:rPr lang="en-US" altLang="zh-CN" sz="2000" dirty="0" smtClean="0">
                <a:solidFill>
                  <a:srgbClr val="FF0000"/>
                </a:solidFill>
              </a:rPr>
              <a:t>fficient for on-disk range </a:t>
            </a:r>
            <a:r>
              <a:rPr lang="en-US" altLang="zh-CN" sz="2000" dirty="0">
                <a:solidFill>
                  <a:srgbClr val="FF0000"/>
                </a:solidFill>
              </a:rPr>
              <a:t> </a:t>
            </a:r>
            <a:r>
              <a:rPr lang="en-US" altLang="zh-CN" sz="2000" dirty="0" smtClean="0">
                <a:solidFill>
                  <a:srgbClr val="FF0000"/>
                </a:solidFill>
              </a:rPr>
              <a:t>  query</a:t>
            </a:r>
          </a:p>
          <a:p>
            <a:pPr marL="742950" lvl="1" indent="-285750">
              <a:buFont typeface="Arial" panose="020B0604020202020204" pitchFamily="34" charset="0"/>
              <a:buChar char="•"/>
            </a:pPr>
            <a:r>
              <a:rPr lang="en-US" altLang="zh-CN" sz="2000" dirty="0"/>
              <a:t>U</a:t>
            </a:r>
            <a:r>
              <a:rPr lang="en-US" altLang="zh-CN" sz="2000" dirty="0" smtClean="0"/>
              <a:t>pdated </a:t>
            </a:r>
            <a:r>
              <a:rPr lang="en-US" altLang="zh-CN" sz="2000" dirty="0"/>
              <a:t>frequently </a:t>
            </a:r>
            <a:r>
              <a:rPr lang="en-US" altLang="zh-CN" sz="2000" dirty="0" smtClean="0"/>
              <a:t>for merge</a:t>
            </a:r>
          </a:p>
          <a:p>
            <a:pPr marL="742950" lvl="1" indent="-285750">
              <a:buFont typeface="Arial" panose="020B0604020202020204" pitchFamily="34" charset="0"/>
              <a:buChar char="•"/>
            </a:pPr>
            <a:r>
              <a:rPr lang="en-US" altLang="zh-CN" sz="2000" dirty="0" smtClean="0"/>
              <a:t>LSM-tree induced buffer cache misses are high </a:t>
            </a:r>
          </a:p>
          <a:p>
            <a:pPr marL="742950" lvl="1" indent="-285750">
              <a:buFont typeface="Arial" panose="020B0604020202020204" pitchFamily="34" charset="0"/>
              <a:buChar char="•"/>
            </a:pPr>
            <a:endParaRPr lang="zh-CN" altLang="en-US" dirty="0"/>
          </a:p>
        </p:txBody>
      </p:sp>
      <p:sp>
        <p:nvSpPr>
          <p:cNvPr id="21" name="TextBox 20"/>
          <p:cNvSpPr txBox="1"/>
          <p:nvPr/>
        </p:nvSpPr>
        <p:spPr>
          <a:xfrm>
            <a:off x="4481989" y="1651120"/>
            <a:ext cx="4393119" cy="295465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1" dirty="0" smtClean="0">
                <a:solidFill>
                  <a:srgbClr val="0070C0"/>
                </a:solidFill>
              </a:rPr>
              <a:t>Compaction buffer</a:t>
            </a:r>
          </a:p>
          <a:p>
            <a:pPr marL="742950" lvl="1" indent="-285750">
              <a:buFont typeface="Arial" panose="020B0604020202020204" pitchFamily="34" charset="0"/>
              <a:buChar char="•"/>
            </a:pPr>
            <a:r>
              <a:rPr lang="en-US" altLang="zh-CN" sz="2000" dirty="0" smtClean="0"/>
              <a:t>Attempt to keep cached data</a:t>
            </a:r>
          </a:p>
          <a:p>
            <a:pPr marL="742950" lvl="1" indent="-285750">
              <a:buFont typeface="Arial" panose="020B0604020202020204" pitchFamily="34" charset="0"/>
              <a:buChar char="•"/>
            </a:pPr>
            <a:r>
              <a:rPr lang="en-US" altLang="zh-CN" sz="2000" dirty="0"/>
              <a:t>N</a:t>
            </a:r>
            <a:r>
              <a:rPr lang="en-US" altLang="zh-CN" sz="2000" dirty="0" smtClean="0"/>
              <a:t>ot fully sorted at each level</a:t>
            </a:r>
          </a:p>
          <a:p>
            <a:pPr marL="742950" lvl="1" indent="-285750">
              <a:buFont typeface="Arial" panose="020B0604020202020204" pitchFamily="34" charset="0"/>
              <a:buChar char="•"/>
            </a:pPr>
            <a:r>
              <a:rPr lang="en-US" altLang="zh-CN" sz="2000" dirty="0" smtClean="0"/>
              <a:t>Not be used for on-disk range query</a:t>
            </a:r>
          </a:p>
          <a:p>
            <a:pPr marL="742950" lvl="1" indent="-285750">
              <a:buFont typeface="Arial" panose="020B0604020202020204" pitchFamily="34" charset="0"/>
              <a:buChar char="•"/>
            </a:pPr>
            <a:r>
              <a:rPr lang="en-US" altLang="zh-CN" sz="2000" dirty="0"/>
              <a:t>N</a:t>
            </a:r>
            <a:r>
              <a:rPr lang="en-US" altLang="zh-CN" sz="2000" dirty="0" smtClean="0"/>
              <a:t>ot updated </a:t>
            </a:r>
            <a:r>
              <a:rPr lang="en-US" altLang="zh-CN" sz="2000" dirty="0"/>
              <a:t>frequently </a:t>
            </a:r>
            <a:endParaRPr lang="en-US" altLang="zh-CN" sz="2000" dirty="0" smtClean="0"/>
          </a:p>
          <a:p>
            <a:pPr marL="742950" lvl="1" indent="-285750">
              <a:buFont typeface="Arial" panose="020B0604020202020204" pitchFamily="34" charset="0"/>
              <a:buChar char="•"/>
            </a:pPr>
            <a:r>
              <a:rPr lang="en-US" altLang="zh-CN" sz="2000" dirty="0" smtClean="0">
                <a:solidFill>
                  <a:srgbClr val="FF0000"/>
                </a:solidFill>
              </a:rPr>
              <a:t>LSM-tree induced buffer cache misses are minimized </a:t>
            </a:r>
          </a:p>
          <a:p>
            <a:pPr marL="742950" lvl="1" indent="-285750">
              <a:buFont typeface="Arial" panose="020B0604020202020204" pitchFamily="34" charset="0"/>
              <a:buChar char="•"/>
            </a:pPr>
            <a:endParaRPr lang="zh-CN" altLang="en-US" dirty="0"/>
          </a:p>
        </p:txBody>
      </p:sp>
      <p:sp>
        <p:nvSpPr>
          <p:cNvPr id="6" name="TextBox 5"/>
          <p:cNvSpPr txBox="1"/>
          <p:nvPr/>
        </p:nvSpPr>
        <p:spPr>
          <a:xfrm>
            <a:off x="109728" y="5383445"/>
            <a:ext cx="8924544" cy="830997"/>
          </a:xfrm>
          <a:prstGeom prst="rect">
            <a:avLst/>
          </a:prstGeom>
          <a:noFill/>
        </p:spPr>
        <p:txBody>
          <a:bodyPr wrap="square" rtlCol="0">
            <a:spAutoFit/>
          </a:bodyPr>
          <a:lstStyle/>
          <a:p>
            <a:pPr algn="ctr"/>
            <a:r>
              <a:rPr lang="en-US" altLang="zh-CN" sz="2400" b="1" dirty="0" err="1" smtClean="0"/>
              <a:t>LSbM</a:t>
            </a:r>
            <a:r>
              <a:rPr lang="en-US" altLang="zh-CN" sz="2400" b="1" dirty="0" smtClean="0"/>
              <a:t> best utilizes both </a:t>
            </a:r>
            <a:r>
              <a:rPr lang="en-US" altLang="zh-CN" sz="2400" b="1" dirty="0" smtClean="0">
                <a:solidFill>
                  <a:srgbClr val="FF0000"/>
                </a:solidFill>
              </a:rPr>
              <a:t>the underlying LSM-tree </a:t>
            </a:r>
            <a:r>
              <a:rPr lang="en-US" altLang="zh-CN" sz="2400" b="1" dirty="0" smtClean="0"/>
              <a:t>and </a:t>
            </a:r>
          </a:p>
          <a:p>
            <a:pPr algn="ctr"/>
            <a:r>
              <a:rPr lang="en-US" altLang="zh-CN" sz="2400" b="1" dirty="0" smtClean="0">
                <a:solidFill>
                  <a:srgbClr val="FF0000"/>
                </a:solidFill>
              </a:rPr>
              <a:t>the compaction buffer</a:t>
            </a:r>
            <a:r>
              <a:rPr lang="en-US" altLang="zh-CN" sz="2400" b="1" dirty="0" smtClean="0"/>
              <a:t> for queries of different access patterns </a:t>
            </a:r>
            <a:endParaRPr lang="zh-CN" altLang="en-US" sz="24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xmlns="" val="11040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fade">
                                      <p:cBhvr>
                                        <p:cTn id="10" dur="500"/>
                                        <p:tgtEl>
                                          <p:spTgt spid="2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xEl>
                                              <p:pRg st="1" end="1"/>
                                            </p:txEl>
                                          </p:spTgt>
                                        </p:tgtEl>
                                        <p:attrNameLst>
                                          <p:attrName>style.visibility</p:attrName>
                                        </p:attrNameLst>
                                      </p:cBhvr>
                                      <p:to>
                                        <p:strVal val="visible"/>
                                      </p:to>
                                    </p:set>
                                    <p:animEffect transition="in" filter="fade">
                                      <p:cBhvr>
                                        <p:cTn id="16" dur="500"/>
                                        <p:tgtEl>
                                          <p:spTgt spid="2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fade">
                                      <p:cBhvr>
                                        <p:cTn id="21" dur="500"/>
                                        <p:tgtEl>
                                          <p:spTgt spid="21">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fade">
                                      <p:cBhvr>
                                        <p:cTn id="30" dur="500"/>
                                        <p:tgtEl>
                                          <p:spTgt spid="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xEl>
                                              <p:pRg st="4" end="4"/>
                                            </p:txEl>
                                          </p:spTgt>
                                        </p:tgtEl>
                                        <p:attrNameLst>
                                          <p:attrName>style.visibility</p:attrName>
                                        </p:attrNameLst>
                                      </p:cBhvr>
                                      <p:to>
                                        <p:strVal val="visible"/>
                                      </p:to>
                                    </p:set>
                                    <p:animEffect transition="in" filter="fade">
                                      <p:cBhvr>
                                        <p:cTn id="38" dur="500"/>
                                        <p:tgtEl>
                                          <p:spTgt spid="21">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xEl>
                                              <p:pRg st="5" end="5"/>
                                            </p:txEl>
                                          </p:spTgt>
                                        </p:tgtEl>
                                        <p:attrNameLst>
                                          <p:attrName>style.visibility</p:attrName>
                                        </p:attrNameLst>
                                      </p:cBhvr>
                                      <p:to>
                                        <p:strVal val="visible"/>
                                      </p:to>
                                    </p:set>
                                    <p:animEffect transition="in" filter="fade">
                                      <p:cBhvr>
                                        <p:cTn id="44" dur="500"/>
                                        <p:tgtEl>
                                          <p:spTgt spid="2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
                                            <p:txEl>
                                              <p:pRg st="2" end="2"/>
                                            </p:txEl>
                                          </p:spTgt>
                                        </p:tgtEl>
                                      </p:cBhvr>
                                    </p:animEffect>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
                                            <p:txEl>
                                              <p:pRg st="4" end="4"/>
                                            </p:txEl>
                                          </p:spTgt>
                                        </p:tgtEl>
                                      </p:cBhvr>
                                    </p:animEffect>
                                    <p:set>
                                      <p:cBhvr>
                                        <p:cTn id="52" dur="1" fill="hold">
                                          <p:stCondLst>
                                            <p:cond delay="499"/>
                                          </p:stCondLst>
                                        </p:cTn>
                                        <p:tgtEl>
                                          <p:spTgt spid="3">
                                            <p:txEl>
                                              <p:pRg st="4" end="4"/>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
                                            <p:txEl>
                                              <p:pRg st="5" end="5"/>
                                            </p:txEl>
                                          </p:spTgt>
                                        </p:tgtEl>
                                      </p:cBhvr>
                                    </p:animEffect>
                                    <p:set>
                                      <p:cBhvr>
                                        <p:cTn id="55" dur="1" fill="hold">
                                          <p:stCondLst>
                                            <p:cond delay="499"/>
                                          </p:stCondLst>
                                        </p:cTn>
                                        <p:tgtEl>
                                          <p:spTgt spid="3">
                                            <p:txEl>
                                              <p:pRg st="5" end="5"/>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1">
                                            <p:txEl>
                                              <p:pRg st="2" end="2"/>
                                            </p:txEl>
                                          </p:spTgt>
                                        </p:tgtEl>
                                      </p:cBhvr>
                                    </p:animEffect>
                                    <p:set>
                                      <p:cBhvr>
                                        <p:cTn id="58" dur="1" fill="hold">
                                          <p:stCondLst>
                                            <p:cond delay="499"/>
                                          </p:stCondLst>
                                        </p:cTn>
                                        <p:tgtEl>
                                          <p:spTgt spid="21">
                                            <p:txEl>
                                              <p:pRg st="2" end="2"/>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1">
                                            <p:txEl>
                                              <p:pRg st="3" end="3"/>
                                            </p:txEl>
                                          </p:spTgt>
                                        </p:tgtEl>
                                      </p:cBhvr>
                                    </p:animEffect>
                                    <p:set>
                                      <p:cBhvr>
                                        <p:cTn id="61" dur="1" fill="hold">
                                          <p:stCondLst>
                                            <p:cond delay="499"/>
                                          </p:stCondLst>
                                        </p:cTn>
                                        <p:tgtEl>
                                          <p:spTgt spid="21">
                                            <p:txEl>
                                              <p:pRg st="3" end="3"/>
                                            </p:txEl>
                                          </p:spTgt>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1">
                                            <p:txEl>
                                              <p:pRg st="4" end="4"/>
                                            </p:txEl>
                                          </p:spTgt>
                                        </p:tgtEl>
                                      </p:cBhvr>
                                    </p:animEffect>
                                    <p:set>
                                      <p:cBhvr>
                                        <p:cTn id="64" dur="1" fill="hold">
                                          <p:stCondLst>
                                            <p:cond delay="499"/>
                                          </p:stCondLst>
                                        </p:cTn>
                                        <p:tgtEl>
                                          <p:spTgt spid="21">
                                            <p:txEl>
                                              <p:pRg st="4" end="4"/>
                                            </p:txEl>
                                          </p:spTgt>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21">
                                            <p:txEl>
                                              <p:pRg st="1" end="1"/>
                                            </p:txEl>
                                          </p:spTgt>
                                        </p:tgtEl>
                                      </p:cBhvr>
                                    </p:animEffect>
                                    <p:set>
                                      <p:cBhvr>
                                        <p:cTn id="67" dur="1" fill="hold">
                                          <p:stCondLst>
                                            <p:cond delay="499"/>
                                          </p:stCondLst>
                                        </p:cTn>
                                        <p:tgtEl>
                                          <p:spTgt spid="21">
                                            <p:txEl>
                                              <p:pRg st="1" end="1"/>
                                            </p:txEl>
                                          </p:spTgt>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3">
                                            <p:txEl>
                                              <p:pRg st="1" end="1"/>
                                            </p:txEl>
                                          </p:spTgt>
                                        </p:tgtEl>
                                      </p:cBhvr>
                                    </p:animEffect>
                                    <p:set>
                                      <p:cBhvr>
                                        <p:cTn id="70" dur="1" fill="hold">
                                          <p:stCondLst>
                                            <p:cond delay="499"/>
                                          </p:stCondLst>
                                        </p:cTn>
                                        <p:tgtEl>
                                          <p:spTgt spid="3">
                                            <p:txEl>
                                              <p:pRg st="1" end="1"/>
                                            </p:txEl>
                                          </p:spTgt>
                                        </p:tgtEl>
                                        <p:attrNameLst>
                                          <p:attrName>style.visibility</p:attrName>
                                        </p:attrNameLst>
                                      </p:cBhvr>
                                      <p:to>
                                        <p:strVal val="hidden"/>
                                      </p:to>
                                    </p:se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500"/>
                                        <p:tgtEl>
                                          <p:spTgt spid="6"/>
                                        </p:tgtEl>
                                      </p:cBhvr>
                                    </p:animEffect>
                                  </p:childTnLst>
                                </p:cTn>
                              </p:par>
                              <p:par>
                                <p:cTn id="75" presetID="42" presetClass="path" presetSubtype="0" accel="50000" decel="50000" fill="hold" nodeType="withEffect">
                                  <p:stCondLst>
                                    <p:cond delay="0"/>
                                  </p:stCondLst>
                                  <p:childTnLst>
                                    <p:animMotion origin="layout" path="M 4.16667E-6 1.5244E-6 L 4.16667E-6 0.26879 " pathEditMode="relative" rAng="0" ptsTypes="AA">
                                      <p:cBhvr>
                                        <p:cTn id="76" dur="750" fill="hold"/>
                                        <p:tgtEl>
                                          <p:spTgt spid="3">
                                            <p:txEl>
                                              <p:pRg st="3" end="3"/>
                                            </p:txEl>
                                          </p:spTgt>
                                        </p:tgtEl>
                                        <p:attrNameLst>
                                          <p:attrName>ppt_x</p:attrName>
                                          <p:attrName>ppt_y</p:attrName>
                                        </p:attrNameLst>
                                      </p:cBhvr>
                                      <p:rCtr x="0" y="13440"/>
                                    </p:animMotion>
                                  </p:childTnLst>
                                </p:cTn>
                              </p:par>
                              <p:par>
                                <p:cTn id="77" presetID="42" presetClass="path" presetSubtype="0" accel="50000" decel="50000" fill="hold" nodeType="withEffect">
                                  <p:stCondLst>
                                    <p:cond delay="0"/>
                                  </p:stCondLst>
                                  <p:childTnLst>
                                    <p:animMotion origin="layout" path="M -2.5E-6 -0.00162 L -2.5E-6 0.13555 " pathEditMode="relative" rAng="0" ptsTypes="AA">
                                      <p:cBhvr>
                                        <p:cTn id="78" dur="750" fill="hold"/>
                                        <p:tgtEl>
                                          <p:spTgt spid="21">
                                            <p:txEl>
                                              <p:pRg st="5" end="5"/>
                                            </p:txEl>
                                          </p:spTgt>
                                        </p:tgtEl>
                                        <p:attrNameLst>
                                          <p:attrName>ppt_x</p:attrName>
                                          <p:attrName>ppt_y</p:attrName>
                                        </p:attrNameLst>
                                      </p:cBhvr>
                                      <p:rCtr x="0" y="6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11238" y="923925"/>
            <a:ext cx="6310312" cy="420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Rectangle 6"/>
          <p:cNvSpPr>
            <a:spLocks noChangeArrowheads="1"/>
          </p:cNvSpPr>
          <p:nvPr/>
        </p:nvSpPr>
        <p:spPr bwMode="auto">
          <a:xfrm>
            <a:off x="914400" y="5124450"/>
            <a:ext cx="7315200" cy="163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en-US" sz="2000" dirty="0"/>
              <a:t>To the rights (the yellow region) is the </a:t>
            </a:r>
            <a:r>
              <a:rPr lang="en-US" altLang="en-US" sz="2000" b="1" dirty="0">
                <a:solidFill>
                  <a:srgbClr val="FF0000"/>
                </a:solidFill>
              </a:rPr>
              <a:t>long tail  of lower 80% objects</a:t>
            </a:r>
            <a:r>
              <a:rPr lang="en-US" altLang="en-US" sz="2000" dirty="0"/>
              <a:t>; to the left are the few that dominate (</a:t>
            </a:r>
            <a:r>
              <a:rPr lang="en-US" altLang="en-US" sz="2000" b="1" dirty="0">
                <a:solidFill>
                  <a:srgbClr val="FF0000"/>
                </a:solidFill>
              </a:rPr>
              <a:t>the top 20% objects</a:t>
            </a:r>
            <a:r>
              <a:rPr lang="en-US" altLang="en-US" sz="2000" dirty="0"/>
              <a:t>). With limited space to store objects and limited search ability to a large volume of objects, most attentions and hits have to be in the top 20% objects, ignoring the long tail.  </a:t>
            </a:r>
          </a:p>
        </p:txBody>
      </p:sp>
      <p:sp>
        <p:nvSpPr>
          <p:cNvPr id="6148" name="TextBox 7"/>
          <p:cNvSpPr txBox="1">
            <a:spLocks noChangeArrowheads="1"/>
          </p:cNvSpPr>
          <p:nvPr/>
        </p:nvSpPr>
        <p:spPr bwMode="auto">
          <a:xfrm>
            <a:off x="-1" y="1600200"/>
            <a:ext cx="12603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en-US" sz="1600" b="1" dirty="0"/>
              <a:t># of hits to </a:t>
            </a:r>
          </a:p>
          <a:p>
            <a:pPr eaLnBrk="1" hangingPunct="1">
              <a:spcBef>
                <a:spcPct val="0"/>
              </a:spcBef>
              <a:buFontTx/>
              <a:buNone/>
            </a:pPr>
            <a:r>
              <a:rPr lang="en-US" altLang="en-US" sz="1600" b="1" dirty="0"/>
              <a:t> each data object</a:t>
            </a:r>
          </a:p>
        </p:txBody>
      </p:sp>
      <p:sp>
        <p:nvSpPr>
          <p:cNvPr id="6149" name="TextBox 8"/>
          <p:cNvSpPr txBox="1">
            <a:spLocks noChangeArrowheads="1"/>
          </p:cNvSpPr>
          <p:nvPr/>
        </p:nvSpPr>
        <p:spPr bwMode="auto">
          <a:xfrm>
            <a:off x="7197980" y="4539675"/>
            <a:ext cx="209429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en-US" sz="1600" b="1" dirty="0"/>
              <a:t>Popularity ranks</a:t>
            </a:r>
          </a:p>
          <a:p>
            <a:pPr eaLnBrk="1" hangingPunct="1">
              <a:spcBef>
                <a:spcPct val="0"/>
              </a:spcBef>
              <a:buFontTx/>
              <a:buNone/>
            </a:pPr>
            <a:r>
              <a:rPr lang="en-US" altLang="en-US" sz="1600" b="1" dirty="0" smtClean="0"/>
              <a:t>of </a:t>
            </a:r>
            <a:r>
              <a:rPr lang="en-US" altLang="en-US" sz="1600" b="1" dirty="0"/>
              <a:t>each data object</a:t>
            </a:r>
          </a:p>
        </p:txBody>
      </p:sp>
      <p:sp>
        <p:nvSpPr>
          <p:cNvPr id="6150" name="Title 1"/>
          <p:cNvSpPr>
            <a:spLocks noGrp="1"/>
          </p:cNvSpPr>
          <p:nvPr>
            <p:ph type="ctrTitle"/>
          </p:nvPr>
        </p:nvSpPr>
        <p:spPr>
          <a:xfrm>
            <a:off x="0" y="219075"/>
            <a:ext cx="9144000" cy="704850"/>
          </a:xfrm>
        </p:spPr>
        <p:txBody>
          <a:bodyPr/>
          <a:lstStyle/>
          <a:p>
            <a:r>
              <a:rPr lang="en-US" altLang="en-US" sz="3200" b="1" dirty="0" smtClean="0">
                <a:solidFill>
                  <a:srgbClr val="0070C0"/>
                </a:solidFill>
              </a:rPr>
              <a:t>Data Access Patterns and Power Law</a:t>
            </a:r>
          </a:p>
        </p:txBody>
      </p:sp>
    </p:spTree>
    <p:extLst>
      <p:ext uri="{BB962C8B-B14F-4D97-AF65-F5344CB8AC3E}">
        <p14:creationId xmlns:p14="http://schemas.microsoft.com/office/powerpoint/2010/main" xmlns="" val="1170309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6" name="肘形连接符 45"/>
          <p:cNvCxnSpPr>
            <a:stCxn id="11" idx="3"/>
            <a:endCxn id="82" idx="0"/>
          </p:cNvCxnSpPr>
          <p:nvPr/>
        </p:nvCxnSpPr>
        <p:spPr>
          <a:xfrm>
            <a:off x="3626256" y="2409904"/>
            <a:ext cx="1621373" cy="73433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 name="标题 1"/>
          <p:cNvSpPr>
            <a:spLocks noGrp="1"/>
          </p:cNvSpPr>
          <p:nvPr>
            <p:ph type="title"/>
          </p:nvPr>
        </p:nvSpPr>
        <p:spPr>
          <a:xfrm>
            <a:off x="0" y="6190"/>
            <a:ext cx="9144000" cy="1143000"/>
          </a:xfrm>
        </p:spPr>
        <p:txBody>
          <a:bodyPr>
            <a:normAutofit/>
          </a:bodyPr>
          <a:lstStyle/>
          <a:p>
            <a:pPr algn="ctr"/>
            <a:r>
              <a:rPr lang="en-US" altLang="zh-CN" sz="3200" dirty="0" smtClean="0">
                <a:solidFill>
                  <a:srgbClr val="0070C0"/>
                </a:solidFill>
              </a:rPr>
              <a:t>Querying </a:t>
            </a:r>
            <a:r>
              <a:rPr lang="en-US" altLang="zh-CN" sz="3200" dirty="0" smtClean="0">
                <a:solidFill>
                  <a:srgbClr val="FF0000"/>
                </a:solidFill>
              </a:rPr>
              <a:t>LSM-tree</a:t>
            </a:r>
            <a:endParaRPr lang="zh-CN" altLang="en-US" sz="3200" dirty="0">
              <a:solidFill>
                <a:srgbClr val="FF0000"/>
              </a:solidFill>
            </a:endParaRPr>
          </a:p>
        </p:txBody>
      </p:sp>
      <p:sp>
        <p:nvSpPr>
          <p:cNvPr id="5" name="圆角矩形 4"/>
          <p:cNvSpPr/>
          <p:nvPr/>
        </p:nvSpPr>
        <p:spPr>
          <a:xfrm>
            <a:off x="1830524" y="1075521"/>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=0</a:t>
            </a:r>
            <a:endParaRPr lang="zh-CN" altLang="en-US" dirty="0">
              <a:solidFill>
                <a:schemeClr val="tx1"/>
              </a:solidFill>
            </a:endParaRPr>
          </a:p>
        </p:txBody>
      </p:sp>
      <p:sp>
        <p:nvSpPr>
          <p:cNvPr id="6" name="菱形 5"/>
          <p:cNvSpPr/>
          <p:nvPr/>
        </p:nvSpPr>
        <p:spPr>
          <a:xfrm>
            <a:off x="1595634" y="4142870"/>
            <a:ext cx="2030136" cy="90181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rPr>
              <a:t>I</a:t>
            </a:r>
            <a:r>
              <a:rPr lang="en-US" altLang="zh-CN" sz="1400" dirty="0" smtClean="0">
                <a:solidFill>
                  <a:schemeClr val="tx1"/>
                </a:solidFill>
              </a:rPr>
              <a:t>s level </a:t>
            </a:r>
            <a:r>
              <a:rPr lang="en-US" altLang="zh-CN" sz="1400" dirty="0" err="1" smtClean="0">
                <a:solidFill>
                  <a:schemeClr val="tx1"/>
                </a:solidFill>
              </a:rPr>
              <a:t>i</a:t>
            </a:r>
            <a:r>
              <a:rPr lang="en-US" altLang="zh-CN" sz="1400" dirty="0" smtClean="0">
                <a:solidFill>
                  <a:schemeClr val="tx1"/>
                </a:solidFill>
              </a:rPr>
              <a:t> the last level?</a:t>
            </a:r>
            <a:endParaRPr lang="zh-CN" altLang="en-US" sz="1400" dirty="0">
              <a:solidFill>
                <a:schemeClr val="tx1"/>
              </a:solidFill>
            </a:endParaRPr>
          </a:p>
        </p:txBody>
      </p:sp>
      <p:sp>
        <p:nvSpPr>
          <p:cNvPr id="7" name="圆角矩形 6"/>
          <p:cNvSpPr/>
          <p:nvPr/>
        </p:nvSpPr>
        <p:spPr>
          <a:xfrm>
            <a:off x="1830525" y="6134246"/>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chemeClr val="tx1"/>
                </a:solidFill>
              </a:rPr>
              <a:t>Not found</a:t>
            </a:r>
            <a:endParaRPr lang="zh-CN" altLang="en-US" dirty="0">
              <a:solidFill>
                <a:schemeClr val="tx1"/>
              </a:solidFill>
            </a:endParaRPr>
          </a:p>
        </p:txBody>
      </p:sp>
      <p:sp>
        <p:nvSpPr>
          <p:cNvPr id="10" name="矩形 9"/>
          <p:cNvSpPr/>
          <p:nvPr/>
        </p:nvSpPr>
        <p:spPr>
          <a:xfrm>
            <a:off x="219456" y="4325329"/>
            <a:ext cx="1023841"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a:t>
            </a:r>
            <a:endParaRPr lang="zh-CN" altLang="en-US" dirty="0">
              <a:solidFill>
                <a:schemeClr val="tx1"/>
              </a:solidFill>
            </a:endParaRPr>
          </a:p>
        </p:txBody>
      </p:sp>
      <p:sp>
        <p:nvSpPr>
          <p:cNvPr id="11" name="菱形 10"/>
          <p:cNvSpPr/>
          <p:nvPr/>
        </p:nvSpPr>
        <p:spPr>
          <a:xfrm>
            <a:off x="1596120" y="1958997"/>
            <a:ext cx="2030136" cy="90181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solidFill>
                  <a:schemeClr val="tx1"/>
                </a:solidFill>
              </a:rPr>
              <a:t> Any block in </a:t>
            </a:r>
            <a:r>
              <a:rPr lang="en-US" altLang="zh-CN" sz="1200" dirty="0" smtClean="0">
                <a:solidFill>
                  <a:srgbClr val="FF0000"/>
                </a:solidFill>
              </a:rPr>
              <a:t>C</a:t>
            </a:r>
            <a:r>
              <a:rPr lang="en-US" altLang="zh-CN" sz="1200" baseline="-25000" dirty="0" smtClean="0">
                <a:solidFill>
                  <a:srgbClr val="FF0000"/>
                </a:solidFill>
              </a:rPr>
              <a:t>i</a:t>
            </a:r>
            <a:r>
              <a:rPr lang="en-US" altLang="zh-CN" sz="1200" dirty="0" smtClean="0">
                <a:solidFill>
                  <a:srgbClr val="FF0000"/>
                </a:solidFill>
              </a:rPr>
              <a:t> </a:t>
            </a:r>
            <a:r>
              <a:rPr lang="en-US" altLang="zh-CN" sz="1200" dirty="0" smtClean="0">
                <a:solidFill>
                  <a:schemeClr val="tx1"/>
                </a:solidFill>
              </a:rPr>
              <a:t>holding </a:t>
            </a:r>
            <a:r>
              <a:rPr lang="en-US" altLang="zh-CN" sz="1200" i="1" dirty="0" smtClean="0">
                <a:solidFill>
                  <a:srgbClr val="FF0000"/>
                </a:solidFill>
              </a:rPr>
              <a:t>k</a:t>
            </a:r>
            <a:r>
              <a:rPr lang="en-US" altLang="zh-CN" sz="1200" dirty="0" smtClean="0">
                <a:solidFill>
                  <a:schemeClr val="tx1"/>
                </a:solidFill>
              </a:rPr>
              <a:t>?</a:t>
            </a:r>
            <a:endParaRPr lang="zh-CN" altLang="en-US" sz="1200" baseline="-25000" dirty="0">
              <a:solidFill>
                <a:schemeClr val="tx1"/>
              </a:solidFill>
            </a:endParaRPr>
          </a:p>
        </p:txBody>
      </p:sp>
      <p:sp>
        <p:nvSpPr>
          <p:cNvPr id="12" name="TextBox 11"/>
          <p:cNvSpPr txBox="1"/>
          <p:nvPr/>
        </p:nvSpPr>
        <p:spPr>
          <a:xfrm>
            <a:off x="2611188" y="3591296"/>
            <a:ext cx="428322" cy="369332"/>
          </a:xfrm>
          <a:prstGeom prst="rect">
            <a:avLst/>
          </a:prstGeom>
          <a:noFill/>
        </p:spPr>
        <p:txBody>
          <a:bodyPr wrap="none" rtlCol="0">
            <a:spAutoFit/>
          </a:bodyPr>
          <a:lstStyle/>
          <a:p>
            <a:r>
              <a:rPr lang="en-US" altLang="zh-CN" dirty="0" smtClean="0"/>
              <a:t>no</a:t>
            </a:r>
            <a:endParaRPr lang="zh-CN" altLang="en-US" dirty="0"/>
          </a:p>
        </p:txBody>
      </p:sp>
      <p:sp>
        <p:nvSpPr>
          <p:cNvPr id="13" name="TextBox 12"/>
          <p:cNvSpPr txBox="1"/>
          <p:nvPr/>
        </p:nvSpPr>
        <p:spPr>
          <a:xfrm>
            <a:off x="1270830" y="4224445"/>
            <a:ext cx="428322" cy="369332"/>
          </a:xfrm>
          <a:prstGeom prst="rect">
            <a:avLst/>
          </a:prstGeom>
          <a:noFill/>
        </p:spPr>
        <p:txBody>
          <a:bodyPr wrap="none" rtlCol="0">
            <a:spAutoFit/>
          </a:bodyPr>
          <a:lstStyle/>
          <a:p>
            <a:r>
              <a:rPr lang="en-US" altLang="zh-CN" dirty="0" smtClean="0"/>
              <a:t>no</a:t>
            </a:r>
            <a:endParaRPr lang="zh-CN" altLang="en-US" dirty="0"/>
          </a:p>
        </p:txBody>
      </p:sp>
      <p:sp>
        <p:nvSpPr>
          <p:cNvPr id="15" name="圆角矩形 14"/>
          <p:cNvSpPr/>
          <p:nvPr/>
        </p:nvSpPr>
        <p:spPr>
          <a:xfrm>
            <a:off x="6467920" y="6134246"/>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chemeClr val="tx1"/>
                </a:solidFill>
              </a:rPr>
              <a:t>F</a:t>
            </a:r>
            <a:r>
              <a:rPr lang="en-US" altLang="zh-CN" sz="2000" dirty="0" smtClean="0">
                <a:solidFill>
                  <a:schemeClr val="tx1"/>
                </a:solidFill>
              </a:rPr>
              <a:t>ound</a:t>
            </a:r>
            <a:endParaRPr lang="zh-CN" altLang="en-US" sz="2000" dirty="0">
              <a:solidFill>
                <a:schemeClr val="tx1"/>
              </a:solidFill>
            </a:endParaRPr>
          </a:p>
        </p:txBody>
      </p:sp>
      <p:cxnSp>
        <p:nvCxnSpPr>
          <p:cNvPr id="22" name="直接箭头连接符 21"/>
          <p:cNvCxnSpPr>
            <a:stCxn id="5" idx="2"/>
            <a:endCxn id="11" idx="0"/>
          </p:cNvCxnSpPr>
          <p:nvPr/>
        </p:nvCxnSpPr>
        <p:spPr>
          <a:xfrm>
            <a:off x="2610701" y="1662750"/>
            <a:ext cx="487" cy="2962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1" idx="2"/>
            <a:endCxn id="6" idx="0"/>
          </p:cNvCxnSpPr>
          <p:nvPr/>
        </p:nvCxnSpPr>
        <p:spPr>
          <a:xfrm flipH="1">
            <a:off x="2610702" y="2860811"/>
            <a:ext cx="486" cy="128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125" idx="3"/>
            <a:endCxn id="33" idx="1"/>
          </p:cNvCxnSpPr>
          <p:nvPr/>
        </p:nvCxnSpPr>
        <p:spPr>
          <a:xfrm flipV="1">
            <a:off x="6027805" y="5455869"/>
            <a:ext cx="440113" cy="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6" idx="1"/>
            <a:endCxn id="10" idx="3"/>
          </p:cNvCxnSpPr>
          <p:nvPr/>
        </p:nvCxnSpPr>
        <p:spPr>
          <a:xfrm flipH="1">
            <a:off x="1243297" y="4593777"/>
            <a:ext cx="3523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6" idx="2"/>
            <a:endCxn id="7" idx="0"/>
          </p:cNvCxnSpPr>
          <p:nvPr/>
        </p:nvCxnSpPr>
        <p:spPr>
          <a:xfrm>
            <a:off x="2610702" y="5044684"/>
            <a:ext cx="0" cy="1089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10" idx="0"/>
            <a:endCxn id="11" idx="1"/>
          </p:cNvCxnSpPr>
          <p:nvPr/>
        </p:nvCxnSpPr>
        <p:spPr>
          <a:xfrm rot="5400000" flipH="1" flipV="1">
            <a:off x="206036" y="2935246"/>
            <a:ext cx="1915425" cy="86474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10702" y="5194531"/>
            <a:ext cx="491225" cy="369332"/>
          </a:xfrm>
          <a:prstGeom prst="rect">
            <a:avLst/>
          </a:prstGeom>
          <a:noFill/>
        </p:spPr>
        <p:txBody>
          <a:bodyPr wrap="none" rtlCol="0">
            <a:spAutoFit/>
          </a:bodyPr>
          <a:lstStyle/>
          <a:p>
            <a:r>
              <a:rPr lang="en-US" altLang="zh-CN" dirty="0" smtClean="0"/>
              <a:t>yes</a:t>
            </a:r>
            <a:endParaRPr lang="zh-CN" altLang="en-US" dirty="0"/>
          </a:p>
        </p:txBody>
      </p:sp>
      <p:sp>
        <p:nvSpPr>
          <p:cNvPr id="33" name="矩形 32"/>
          <p:cNvSpPr/>
          <p:nvPr/>
        </p:nvSpPr>
        <p:spPr>
          <a:xfrm>
            <a:off x="6467918" y="5187421"/>
            <a:ext cx="1560353"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Parse out K-V pair from the block</a:t>
            </a:r>
            <a:endParaRPr lang="zh-CN" altLang="en-US" sz="1400" dirty="0">
              <a:solidFill>
                <a:schemeClr val="tx1"/>
              </a:solidFill>
            </a:endParaRPr>
          </a:p>
        </p:txBody>
      </p:sp>
      <p:cxnSp>
        <p:nvCxnSpPr>
          <p:cNvPr id="34" name="直接箭头连接符 33"/>
          <p:cNvCxnSpPr>
            <a:stCxn id="33" idx="2"/>
            <a:endCxn id="15" idx="0"/>
          </p:cNvCxnSpPr>
          <p:nvPr/>
        </p:nvCxnSpPr>
        <p:spPr>
          <a:xfrm>
            <a:off x="7248095" y="5724316"/>
            <a:ext cx="2" cy="4099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6E101D2-3CA0-ED44-B21F-D432222A9872}" type="slidenum">
              <a:rPr lang="en-US" smtClean="0"/>
              <a:pPr/>
              <a:t>30</a:t>
            </a:fld>
            <a:endParaRPr lang="en-US"/>
          </a:p>
        </p:txBody>
      </p:sp>
      <p:sp>
        <p:nvSpPr>
          <p:cNvPr id="32" name="菱形 31"/>
          <p:cNvSpPr/>
          <p:nvPr/>
        </p:nvSpPr>
        <p:spPr>
          <a:xfrm>
            <a:off x="4200337" y="4178725"/>
            <a:ext cx="2084832" cy="693679"/>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Is the block in cache?</a:t>
            </a:r>
            <a:endParaRPr lang="zh-CN" altLang="en-US" sz="1400" dirty="0">
              <a:solidFill>
                <a:schemeClr val="tx1"/>
              </a:solidFill>
            </a:endParaRPr>
          </a:p>
        </p:txBody>
      </p:sp>
      <p:cxnSp>
        <p:nvCxnSpPr>
          <p:cNvPr id="43" name="肘形连接符 42"/>
          <p:cNvCxnSpPr>
            <a:stCxn id="32" idx="3"/>
            <a:endCxn id="33" idx="0"/>
          </p:cNvCxnSpPr>
          <p:nvPr/>
        </p:nvCxnSpPr>
        <p:spPr>
          <a:xfrm>
            <a:off x="6285169" y="4525565"/>
            <a:ext cx="962926" cy="66185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a:stCxn id="32" idx="2"/>
            <a:endCxn id="125" idx="0"/>
          </p:cNvCxnSpPr>
          <p:nvPr/>
        </p:nvCxnSpPr>
        <p:spPr>
          <a:xfrm>
            <a:off x="5242753" y="4872404"/>
            <a:ext cx="4876" cy="315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650699" y="2054248"/>
            <a:ext cx="491225" cy="369332"/>
          </a:xfrm>
          <a:prstGeom prst="rect">
            <a:avLst/>
          </a:prstGeom>
          <a:noFill/>
        </p:spPr>
        <p:txBody>
          <a:bodyPr wrap="none" rtlCol="0">
            <a:spAutoFit/>
          </a:bodyPr>
          <a:lstStyle/>
          <a:p>
            <a:r>
              <a:rPr lang="en-US" altLang="zh-CN" dirty="0" smtClean="0"/>
              <a:t>yes</a:t>
            </a:r>
            <a:endParaRPr lang="zh-CN" altLang="en-US" dirty="0"/>
          </a:p>
        </p:txBody>
      </p:sp>
      <p:sp>
        <p:nvSpPr>
          <p:cNvPr id="82" name="矩形 81"/>
          <p:cNvSpPr/>
          <p:nvPr/>
        </p:nvSpPr>
        <p:spPr>
          <a:xfrm>
            <a:off x="4467452" y="3144242"/>
            <a:ext cx="1560353"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chemeClr val="tx1"/>
                </a:solidFill>
              </a:rPr>
              <a:t>Use the block found in </a:t>
            </a:r>
            <a:r>
              <a:rPr lang="en-US" altLang="zh-CN" sz="1600" dirty="0" smtClean="0">
                <a:solidFill>
                  <a:srgbClr val="FF0000"/>
                </a:solidFill>
              </a:rPr>
              <a:t>C</a:t>
            </a:r>
            <a:r>
              <a:rPr lang="en-US" altLang="zh-CN" sz="1600" baseline="-25000" dirty="0" smtClean="0">
                <a:solidFill>
                  <a:srgbClr val="FF0000"/>
                </a:solidFill>
              </a:rPr>
              <a:t>i</a:t>
            </a:r>
            <a:endParaRPr lang="zh-CN" altLang="en-US" sz="1600" dirty="0">
              <a:solidFill>
                <a:srgbClr val="FF0000"/>
              </a:solidFill>
            </a:endParaRPr>
          </a:p>
        </p:txBody>
      </p:sp>
      <p:cxnSp>
        <p:nvCxnSpPr>
          <p:cNvPr id="118" name="直接箭头连接符 117"/>
          <p:cNvCxnSpPr>
            <a:stCxn id="82" idx="2"/>
            <a:endCxn id="32" idx="0"/>
          </p:cNvCxnSpPr>
          <p:nvPr/>
        </p:nvCxnSpPr>
        <p:spPr>
          <a:xfrm flipH="1">
            <a:off x="5242753" y="3681137"/>
            <a:ext cx="4876" cy="497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6307587" y="4201952"/>
            <a:ext cx="491225" cy="369332"/>
          </a:xfrm>
          <a:prstGeom prst="rect">
            <a:avLst/>
          </a:prstGeom>
          <a:noFill/>
        </p:spPr>
        <p:txBody>
          <a:bodyPr wrap="none" rtlCol="0">
            <a:spAutoFit/>
          </a:bodyPr>
          <a:lstStyle/>
          <a:p>
            <a:r>
              <a:rPr lang="en-US" altLang="zh-CN" dirty="0" smtClean="0"/>
              <a:t>yes</a:t>
            </a:r>
            <a:endParaRPr lang="zh-CN" altLang="en-US" dirty="0"/>
          </a:p>
        </p:txBody>
      </p:sp>
      <p:sp>
        <p:nvSpPr>
          <p:cNvPr id="124" name="TextBox 123"/>
          <p:cNvSpPr txBox="1"/>
          <p:nvPr/>
        </p:nvSpPr>
        <p:spPr>
          <a:xfrm>
            <a:off x="5247629" y="4825199"/>
            <a:ext cx="428322" cy="369332"/>
          </a:xfrm>
          <a:prstGeom prst="rect">
            <a:avLst/>
          </a:prstGeom>
          <a:noFill/>
        </p:spPr>
        <p:txBody>
          <a:bodyPr wrap="none" rtlCol="0">
            <a:spAutoFit/>
          </a:bodyPr>
          <a:lstStyle/>
          <a:p>
            <a:r>
              <a:rPr lang="en-US" altLang="zh-CN" dirty="0" smtClean="0"/>
              <a:t>no</a:t>
            </a:r>
            <a:endParaRPr lang="zh-CN" altLang="en-US" dirty="0"/>
          </a:p>
        </p:txBody>
      </p:sp>
      <p:sp>
        <p:nvSpPr>
          <p:cNvPr id="125" name="矩形 124"/>
          <p:cNvSpPr/>
          <p:nvPr/>
        </p:nvSpPr>
        <p:spPr>
          <a:xfrm>
            <a:off x="4467452" y="5188388"/>
            <a:ext cx="1560353"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chemeClr val="tx1"/>
                </a:solidFill>
              </a:rPr>
              <a:t>Load the block into cache</a:t>
            </a:r>
            <a:endParaRPr lang="zh-CN" altLang="en-US" sz="1600" dirty="0">
              <a:solidFill>
                <a:srgbClr val="FF0000"/>
              </a:solidFill>
            </a:endParaRPr>
          </a:p>
        </p:txBody>
      </p:sp>
    </p:spTree>
    <p:extLst>
      <p:ext uri="{BB962C8B-B14F-4D97-AF65-F5344CB8AC3E}">
        <p14:creationId xmlns:p14="http://schemas.microsoft.com/office/powerpoint/2010/main" xmlns="" val="12939533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fade">
                                      <p:cBhvr>
                                        <p:cTn id="61" dur="500"/>
                                        <p:tgtEl>
                                          <p:spTgt spid="1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3"/>
                                        </p:tgtEl>
                                        <p:attrNameLst>
                                          <p:attrName>style.visibility</p:attrName>
                                        </p:attrNameLst>
                                      </p:cBhvr>
                                      <p:to>
                                        <p:strVal val="visible"/>
                                      </p:to>
                                    </p:set>
                                    <p:animEffect transition="in" filter="fade">
                                      <p:cBhvr>
                                        <p:cTn id="81" dur="500"/>
                                        <p:tgtEl>
                                          <p:spTgt spid="12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fade">
                                      <p:cBhvr>
                                        <p:cTn id="86" dur="500"/>
                                        <p:tgtEl>
                                          <p:spTgt spid="124"/>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fade">
                                      <p:cBhvr>
                                        <p:cTn id="9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p:bldP spid="13" grpId="0"/>
      <p:bldP spid="15" grpId="0" animBg="1"/>
      <p:bldP spid="31" grpId="0"/>
      <p:bldP spid="33" grpId="0" animBg="1"/>
      <p:bldP spid="32" grpId="0" animBg="1"/>
      <p:bldP spid="70" grpId="0"/>
      <p:bldP spid="82" grpId="0" animBg="1"/>
      <p:bldP spid="123" grpId="0"/>
      <p:bldP spid="124" grpId="0"/>
      <p:bldP spid="12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6" name="肘形连接符 45"/>
          <p:cNvCxnSpPr>
            <a:stCxn id="11" idx="3"/>
            <a:endCxn id="82" idx="0"/>
          </p:cNvCxnSpPr>
          <p:nvPr/>
        </p:nvCxnSpPr>
        <p:spPr>
          <a:xfrm>
            <a:off x="3626256" y="2409904"/>
            <a:ext cx="1623117" cy="73498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 name="标题 1"/>
          <p:cNvSpPr>
            <a:spLocks noGrp="1"/>
          </p:cNvSpPr>
          <p:nvPr>
            <p:ph type="title"/>
          </p:nvPr>
        </p:nvSpPr>
        <p:spPr>
          <a:xfrm>
            <a:off x="0" y="6190"/>
            <a:ext cx="9144000" cy="1143000"/>
          </a:xfrm>
        </p:spPr>
        <p:txBody>
          <a:bodyPr>
            <a:normAutofit/>
          </a:bodyPr>
          <a:lstStyle/>
          <a:p>
            <a:pPr algn="ctr"/>
            <a:r>
              <a:rPr lang="en-US" altLang="zh-CN" sz="3200" dirty="0" smtClean="0">
                <a:solidFill>
                  <a:srgbClr val="0070C0"/>
                </a:solidFill>
              </a:rPr>
              <a:t>Querying </a:t>
            </a:r>
            <a:r>
              <a:rPr lang="en-US" altLang="zh-CN" sz="3200" dirty="0" err="1" smtClean="0">
                <a:solidFill>
                  <a:srgbClr val="FF0000"/>
                </a:solidFill>
              </a:rPr>
              <a:t>LSbM</a:t>
            </a:r>
            <a:r>
              <a:rPr lang="en-US" altLang="zh-CN" sz="3200" dirty="0" smtClean="0">
                <a:solidFill>
                  <a:srgbClr val="FF0000"/>
                </a:solidFill>
              </a:rPr>
              <a:t>-tree</a:t>
            </a:r>
            <a:endParaRPr lang="zh-CN" altLang="en-US" sz="3200" dirty="0">
              <a:solidFill>
                <a:srgbClr val="FF0000"/>
              </a:solidFill>
            </a:endParaRPr>
          </a:p>
        </p:txBody>
      </p:sp>
      <p:sp>
        <p:nvSpPr>
          <p:cNvPr id="5" name="圆角矩形 4"/>
          <p:cNvSpPr/>
          <p:nvPr/>
        </p:nvSpPr>
        <p:spPr>
          <a:xfrm>
            <a:off x="1830524" y="1075521"/>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=0</a:t>
            </a:r>
            <a:endParaRPr lang="zh-CN" altLang="en-US" dirty="0">
              <a:solidFill>
                <a:schemeClr val="tx1"/>
              </a:solidFill>
            </a:endParaRPr>
          </a:p>
        </p:txBody>
      </p:sp>
      <p:sp>
        <p:nvSpPr>
          <p:cNvPr id="6" name="菱形 5"/>
          <p:cNvSpPr/>
          <p:nvPr/>
        </p:nvSpPr>
        <p:spPr>
          <a:xfrm>
            <a:off x="1595634" y="4142870"/>
            <a:ext cx="2030136" cy="90181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rPr>
              <a:t>I</a:t>
            </a:r>
            <a:r>
              <a:rPr lang="en-US" altLang="zh-CN" sz="1400" dirty="0" smtClean="0">
                <a:solidFill>
                  <a:schemeClr val="tx1"/>
                </a:solidFill>
              </a:rPr>
              <a:t>s level </a:t>
            </a:r>
            <a:r>
              <a:rPr lang="en-US" altLang="zh-CN" sz="1400" dirty="0" err="1" smtClean="0">
                <a:solidFill>
                  <a:schemeClr val="tx1"/>
                </a:solidFill>
              </a:rPr>
              <a:t>i</a:t>
            </a:r>
            <a:r>
              <a:rPr lang="en-US" altLang="zh-CN" sz="1400" dirty="0" smtClean="0">
                <a:solidFill>
                  <a:schemeClr val="tx1"/>
                </a:solidFill>
              </a:rPr>
              <a:t> the last level?</a:t>
            </a:r>
            <a:endParaRPr lang="zh-CN" altLang="en-US" sz="1400" dirty="0">
              <a:solidFill>
                <a:schemeClr val="tx1"/>
              </a:solidFill>
            </a:endParaRPr>
          </a:p>
        </p:txBody>
      </p:sp>
      <p:sp>
        <p:nvSpPr>
          <p:cNvPr id="7" name="圆角矩形 6"/>
          <p:cNvSpPr/>
          <p:nvPr/>
        </p:nvSpPr>
        <p:spPr>
          <a:xfrm>
            <a:off x="1830525" y="6134246"/>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chemeClr val="tx1"/>
                </a:solidFill>
              </a:rPr>
              <a:t>Not found</a:t>
            </a:r>
            <a:endParaRPr lang="zh-CN" altLang="en-US" dirty="0">
              <a:solidFill>
                <a:schemeClr val="tx1"/>
              </a:solidFill>
            </a:endParaRPr>
          </a:p>
        </p:txBody>
      </p:sp>
      <p:sp>
        <p:nvSpPr>
          <p:cNvPr id="10" name="矩形 9"/>
          <p:cNvSpPr/>
          <p:nvPr/>
        </p:nvSpPr>
        <p:spPr>
          <a:xfrm>
            <a:off x="219456" y="4325329"/>
            <a:ext cx="1023841"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solidFill>
                  <a:schemeClr val="tx1"/>
                </a:solidFill>
              </a:rPr>
              <a:t>i</a:t>
            </a:r>
            <a:r>
              <a:rPr lang="en-US" altLang="zh-CN" dirty="0" smtClean="0">
                <a:solidFill>
                  <a:schemeClr val="tx1"/>
                </a:solidFill>
              </a:rPr>
              <a:t>++</a:t>
            </a:r>
            <a:endParaRPr lang="zh-CN" altLang="en-US" dirty="0">
              <a:solidFill>
                <a:schemeClr val="tx1"/>
              </a:solidFill>
            </a:endParaRPr>
          </a:p>
        </p:txBody>
      </p:sp>
      <p:sp>
        <p:nvSpPr>
          <p:cNvPr id="11" name="菱形 10"/>
          <p:cNvSpPr/>
          <p:nvPr/>
        </p:nvSpPr>
        <p:spPr>
          <a:xfrm>
            <a:off x="1596120" y="1958997"/>
            <a:ext cx="2030136" cy="90181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solidFill>
                  <a:schemeClr val="tx1"/>
                </a:solidFill>
              </a:rPr>
              <a:t> Any block in </a:t>
            </a:r>
            <a:r>
              <a:rPr lang="en-US" altLang="zh-CN" sz="1200" dirty="0" smtClean="0">
                <a:solidFill>
                  <a:srgbClr val="FF0000"/>
                </a:solidFill>
              </a:rPr>
              <a:t>C</a:t>
            </a:r>
            <a:r>
              <a:rPr lang="en-US" altLang="zh-CN" sz="1200" baseline="-25000" dirty="0" smtClean="0">
                <a:solidFill>
                  <a:srgbClr val="FF0000"/>
                </a:solidFill>
              </a:rPr>
              <a:t>i</a:t>
            </a:r>
            <a:r>
              <a:rPr lang="en-US" altLang="zh-CN" sz="1200" dirty="0" smtClean="0">
                <a:solidFill>
                  <a:srgbClr val="FF0000"/>
                </a:solidFill>
              </a:rPr>
              <a:t> </a:t>
            </a:r>
            <a:r>
              <a:rPr lang="en-US" altLang="zh-CN" sz="1200" dirty="0" smtClean="0">
                <a:solidFill>
                  <a:schemeClr val="tx1"/>
                </a:solidFill>
              </a:rPr>
              <a:t>holding </a:t>
            </a:r>
            <a:r>
              <a:rPr lang="en-US" altLang="zh-CN" sz="1200" i="1" dirty="0" smtClean="0">
                <a:solidFill>
                  <a:srgbClr val="FF0000"/>
                </a:solidFill>
              </a:rPr>
              <a:t>k</a:t>
            </a:r>
            <a:r>
              <a:rPr lang="en-US" altLang="zh-CN" sz="1200" dirty="0" smtClean="0">
                <a:solidFill>
                  <a:schemeClr val="tx1"/>
                </a:solidFill>
              </a:rPr>
              <a:t>?</a:t>
            </a:r>
            <a:endParaRPr lang="zh-CN" altLang="en-US" sz="1200" baseline="-25000" dirty="0">
              <a:solidFill>
                <a:schemeClr val="tx1"/>
              </a:solidFill>
            </a:endParaRPr>
          </a:p>
        </p:txBody>
      </p:sp>
      <p:sp>
        <p:nvSpPr>
          <p:cNvPr id="12" name="TextBox 11"/>
          <p:cNvSpPr txBox="1"/>
          <p:nvPr/>
        </p:nvSpPr>
        <p:spPr>
          <a:xfrm>
            <a:off x="2611188" y="3591296"/>
            <a:ext cx="428322" cy="369332"/>
          </a:xfrm>
          <a:prstGeom prst="rect">
            <a:avLst/>
          </a:prstGeom>
          <a:noFill/>
        </p:spPr>
        <p:txBody>
          <a:bodyPr wrap="none" rtlCol="0">
            <a:spAutoFit/>
          </a:bodyPr>
          <a:lstStyle/>
          <a:p>
            <a:r>
              <a:rPr lang="en-US" altLang="zh-CN" dirty="0" smtClean="0"/>
              <a:t>no</a:t>
            </a:r>
            <a:endParaRPr lang="zh-CN" altLang="en-US" dirty="0"/>
          </a:p>
        </p:txBody>
      </p:sp>
      <p:sp>
        <p:nvSpPr>
          <p:cNvPr id="13" name="TextBox 12"/>
          <p:cNvSpPr txBox="1"/>
          <p:nvPr/>
        </p:nvSpPr>
        <p:spPr>
          <a:xfrm>
            <a:off x="1270830" y="4224445"/>
            <a:ext cx="428322" cy="369332"/>
          </a:xfrm>
          <a:prstGeom prst="rect">
            <a:avLst/>
          </a:prstGeom>
          <a:noFill/>
        </p:spPr>
        <p:txBody>
          <a:bodyPr wrap="none" rtlCol="0">
            <a:spAutoFit/>
          </a:bodyPr>
          <a:lstStyle/>
          <a:p>
            <a:r>
              <a:rPr lang="en-US" altLang="zh-CN" dirty="0" smtClean="0"/>
              <a:t>no</a:t>
            </a:r>
            <a:endParaRPr lang="zh-CN" altLang="en-US" dirty="0"/>
          </a:p>
        </p:txBody>
      </p:sp>
      <p:sp>
        <p:nvSpPr>
          <p:cNvPr id="14" name="矩形 13"/>
          <p:cNvSpPr/>
          <p:nvPr/>
        </p:nvSpPr>
        <p:spPr>
          <a:xfrm>
            <a:off x="4472328" y="5188388"/>
            <a:ext cx="1554089"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chemeClr val="tx1"/>
                </a:solidFill>
              </a:rPr>
              <a:t>Load the block into cache</a:t>
            </a:r>
            <a:endParaRPr lang="zh-CN" altLang="en-US" sz="1600" dirty="0">
              <a:solidFill>
                <a:srgbClr val="FF0000"/>
              </a:solidFill>
            </a:endParaRPr>
          </a:p>
        </p:txBody>
      </p:sp>
      <p:sp>
        <p:nvSpPr>
          <p:cNvPr id="15" name="圆角矩形 14"/>
          <p:cNvSpPr/>
          <p:nvPr/>
        </p:nvSpPr>
        <p:spPr>
          <a:xfrm>
            <a:off x="6467920" y="6134246"/>
            <a:ext cx="1560353" cy="5872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solidFill>
                  <a:schemeClr val="tx1"/>
                </a:solidFill>
              </a:rPr>
              <a:t>F</a:t>
            </a:r>
            <a:r>
              <a:rPr lang="en-US" altLang="zh-CN" sz="2000" dirty="0" smtClean="0">
                <a:solidFill>
                  <a:schemeClr val="tx1"/>
                </a:solidFill>
              </a:rPr>
              <a:t>ound</a:t>
            </a:r>
            <a:endParaRPr lang="zh-CN" altLang="en-US" sz="2000" dirty="0">
              <a:solidFill>
                <a:schemeClr val="tx1"/>
              </a:solidFill>
            </a:endParaRPr>
          </a:p>
        </p:txBody>
      </p:sp>
      <p:cxnSp>
        <p:nvCxnSpPr>
          <p:cNvPr id="22" name="直接箭头连接符 21"/>
          <p:cNvCxnSpPr>
            <a:stCxn id="5" idx="2"/>
            <a:endCxn id="11" idx="0"/>
          </p:cNvCxnSpPr>
          <p:nvPr/>
        </p:nvCxnSpPr>
        <p:spPr>
          <a:xfrm>
            <a:off x="2610701" y="1662750"/>
            <a:ext cx="487" cy="2962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1" idx="2"/>
            <a:endCxn id="6" idx="0"/>
          </p:cNvCxnSpPr>
          <p:nvPr/>
        </p:nvCxnSpPr>
        <p:spPr>
          <a:xfrm flipH="1">
            <a:off x="2610702" y="2860811"/>
            <a:ext cx="486" cy="1282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接箭头连接符 25"/>
          <p:cNvCxnSpPr>
            <a:stCxn id="14" idx="3"/>
            <a:endCxn id="33" idx="1"/>
          </p:cNvCxnSpPr>
          <p:nvPr/>
        </p:nvCxnSpPr>
        <p:spPr>
          <a:xfrm flipV="1">
            <a:off x="6026417" y="5455869"/>
            <a:ext cx="441501" cy="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6" idx="1"/>
            <a:endCxn id="10" idx="3"/>
          </p:cNvCxnSpPr>
          <p:nvPr/>
        </p:nvCxnSpPr>
        <p:spPr>
          <a:xfrm flipH="1">
            <a:off x="1243297" y="4593777"/>
            <a:ext cx="3523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6" idx="2"/>
            <a:endCxn id="7" idx="0"/>
          </p:cNvCxnSpPr>
          <p:nvPr/>
        </p:nvCxnSpPr>
        <p:spPr>
          <a:xfrm>
            <a:off x="2610702" y="5044684"/>
            <a:ext cx="0" cy="1089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10" idx="0"/>
            <a:endCxn id="11" idx="1"/>
          </p:cNvCxnSpPr>
          <p:nvPr/>
        </p:nvCxnSpPr>
        <p:spPr>
          <a:xfrm rot="5400000" flipH="1" flipV="1">
            <a:off x="206036" y="2935246"/>
            <a:ext cx="1915425" cy="86474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10702" y="5194531"/>
            <a:ext cx="491225" cy="369332"/>
          </a:xfrm>
          <a:prstGeom prst="rect">
            <a:avLst/>
          </a:prstGeom>
          <a:noFill/>
        </p:spPr>
        <p:txBody>
          <a:bodyPr wrap="none" rtlCol="0">
            <a:spAutoFit/>
          </a:bodyPr>
          <a:lstStyle/>
          <a:p>
            <a:r>
              <a:rPr lang="en-US" altLang="zh-CN" dirty="0" smtClean="0"/>
              <a:t>yes</a:t>
            </a:r>
            <a:endParaRPr lang="zh-CN" altLang="en-US" dirty="0"/>
          </a:p>
        </p:txBody>
      </p:sp>
      <p:sp>
        <p:nvSpPr>
          <p:cNvPr id="33" name="矩形 32"/>
          <p:cNvSpPr/>
          <p:nvPr/>
        </p:nvSpPr>
        <p:spPr>
          <a:xfrm>
            <a:off x="6467918" y="5187421"/>
            <a:ext cx="1560353"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Parse out K-V pair from the block</a:t>
            </a:r>
            <a:endParaRPr lang="zh-CN" altLang="en-US" sz="1400" dirty="0">
              <a:solidFill>
                <a:schemeClr val="tx1"/>
              </a:solidFill>
            </a:endParaRPr>
          </a:p>
        </p:txBody>
      </p:sp>
      <p:cxnSp>
        <p:nvCxnSpPr>
          <p:cNvPr id="34" name="直接箭头连接符 33"/>
          <p:cNvCxnSpPr>
            <a:stCxn id="33" idx="2"/>
            <a:endCxn id="15" idx="0"/>
          </p:cNvCxnSpPr>
          <p:nvPr/>
        </p:nvCxnSpPr>
        <p:spPr>
          <a:xfrm>
            <a:off x="7248095" y="5724316"/>
            <a:ext cx="2" cy="4099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6E101D2-3CA0-ED44-B21F-D432222A9872}" type="slidenum">
              <a:rPr lang="en-US" smtClean="0"/>
              <a:pPr/>
              <a:t>31</a:t>
            </a:fld>
            <a:endParaRPr lang="en-US"/>
          </a:p>
        </p:txBody>
      </p:sp>
      <p:sp>
        <p:nvSpPr>
          <p:cNvPr id="32" name="菱形 31"/>
          <p:cNvSpPr/>
          <p:nvPr/>
        </p:nvSpPr>
        <p:spPr>
          <a:xfrm>
            <a:off x="4200337" y="4178725"/>
            <a:ext cx="2084832" cy="693679"/>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tx1"/>
                </a:solidFill>
              </a:rPr>
              <a:t>Is the block in cache?</a:t>
            </a:r>
            <a:endParaRPr lang="zh-CN" altLang="en-US" sz="1400" dirty="0">
              <a:solidFill>
                <a:schemeClr val="tx1"/>
              </a:solidFill>
            </a:endParaRPr>
          </a:p>
        </p:txBody>
      </p:sp>
      <p:cxnSp>
        <p:nvCxnSpPr>
          <p:cNvPr id="43" name="肘形连接符 42"/>
          <p:cNvCxnSpPr>
            <a:stCxn id="32" idx="3"/>
            <a:endCxn id="33" idx="0"/>
          </p:cNvCxnSpPr>
          <p:nvPr/>
        </p:nvCxnSpPr>
        <p:spPr>
          <a:xfrm>
            <a:off x="6285169" y="4525565"/>
            <a:ext cx="962926" cy="66185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a:stCxn id="32" idx="2"/>
            <a:endCxn id="14" idx="0"/>
          </p:cNvCxnSpPr>
          <p:nvPr/>
        </p:nvCxnSpPr>
        <p:spPr>
          <a:xfrm>
            <a:off x="5242753" y="4872404"/>
            <a:ext cx="6620" cy="3159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650699" y="2054248"/>
            <a:ext cx="491225" cy="369332"/>
          </a:xfrm>
          <a:prstGeom prst="rect">
            <a:avLst/>
          </a:prstGeom>
          <a:noFill/>
        </p:spPr>
        <p:txBody>
          <a:bodyPr wrap="none" rtlCol="0">
            <a:spAutoFit/>
          </a:bodyPr>
          <a:lstStyle/>
          <a:p>
            <a:r>
              <a:rPr lang="en-US" altLang="zh-CN" dirty="0" smtClean="0"/>
              <a:t>yes</a:t>
            </a:r>
            <a:endParaRPr lang="zh-CN" altLang="en-US" dirty="0"/>
          </a:p>
        </p:txBody>
      </p:sp>
      <p:sp>
        <p:nvSpPr>
          <p:cNvPr id="71" name="菱形 70"/>
          <p:cNvSpPr/>
          <p:nvPr/>
        </p:nvSpPr>
        <p:spPr>
          <a:xfrm>
            <a:off x="4231259" y="1958997"/>
            <a:ext cx="2030136" cy="901814"/>
          </a:xfrm>
          <a:prstGeom prst="diamond">
            <a:avLst/>
          </a:prstGeom>
          <a:solidFill>
            <a:schemeClr val="accent3"/>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solidFill>
                  <a:schemeClr val="tx1"/>
                </a:solidFill>
              </a:rPr>
              <a:t>Any block in </a:t>
            </a:r>
            <a:r>
              <a:rPr lang="en-US" altLang="zh-CN" sz="1200" dirty="0" smtClean="0">
                <a:solidFill>
                  <a:srgbClr val="FF0000"/>
                </a:solidFill>
              </a:rPr>
              <a:t>B</a:t>
            </a:r>
            <a:r>
              <a:rPr lang="en-US" altLang="zh-CN" sz="1200" baseline="-25000" dirty="0" smtClean="0">
                <a:solidFill>
                  <a:srgbClr val="FF0000"/>
                </a:solidFill>
              </a:rPr>
              <a:t>i</a:t>
            </a:r>
            <a:r>
              <a:rPr lang="en-US" altLang="zh-CN" sz="1200" dirty="0" smtClean="0">
                <a:solidFill>
                  <a:schemeClr val="tx1"/>
                </a:solidFill>
              </a:rPr>
              <a:t> holding </a:t>
            </a:r>
            <a:r>
              <a:rPr lang="en-US" altLang="zh-CN" sz="1200" i="1" dirty="0" smtClean="0">
                <a:solidFill>
                  <a:srgbClr val="FF0000"/>
                </a:solidFill>
              </a:rPr>
              <a:t>k</a:t>
            </a:r>
            <a:r>
              <a:rPr lang="en-US" altLang="zh-CN" sz="1200" dirty="0" smtClean="0">
                <a:solidFill>
                  <a:schemeClr val="tx1"/>
                </a:solidFill>
              </a:rPr>
              <a:t>?</a:t>
            </a:r>
            <a:endParaRPr lang="zh-CN" altLang="en-US" sz="1200" baseline="-25000" dirty="0">
              <a:solidFill>
                <a:schemeClr val="tx1"/>
              </a:solidFill>
            </a:endParaRPr>
          </a:p>
        </p:txBody>
      </p:sp>
      <p:sp>
        <p:nvSpPr>
          <p:cNvPr id="72" name="矩形 71"/>
          <p:cNvSpPr/>
          <p:nvPr/>
        </p:nvSpPr>
        <p:spPr>
          <a:xfrm>
            <a:off x="6688283" y="3144889"/>
            <a:ext cx="1560353" cy="536895"/>
          </a:xfrm>
          <a:prstGeom prst="rect">
            <a:avLst/>
          </a:prstGeom>
          <a:solidFill>
            <a:schemeClr val="accent3"/>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chemeClr val="tx1"/>
                </a:solidFill>
              </a:rPr>
              <a:t>Use the block found in </a:t>
            </a:r>
            <a:r>
              <a:rPr lang="en-US" altLang="zh-CN" sz="1600" dirty="0" smtClean="0">
                <a:solidFill>
                  <a:srgbClr val="FF0000"/>
                </a:solidFill>
              </a:rPr>
              <a:t>B</a:t>
            </a:r>
            <a:r>
              <a:rPr lang="en-US" altLang="zh-CN" sz="1600" baseline="-25000" dirty="0" smtClean="0">
                <a:solidFill>
                  <a:srgbClr val="FF0000"/>
                </a:solidFill>
              </a:rPr>
              <a:t>i</a:t>
            </a:r>
            <a:endParaRPr lang="zh-CN" altLang="en-US" sz="1600" dirty="0">
              <a:solidFill>
                <a:srgbClr val="FF0000"/>
              </a:solidFill>
            </a:endParaRPr>
          </a:p>
        </p:txBody>
      </p:sp>
      <p:sp>
        <p:nvSpPr>
          <p:cNvPr id="73" name="TextBox 72"/>
          <p:cNvSpPr txBox="1"/>
          <p:nvPr/>
        </p:nvSpPr>
        <p:spPr>
          <a:xfrm>
            <a:off x="5243676" y="2761050"/>
            <a:ext cx="428322" cy="369332"/>
          </a:xfrm>
          <a:prstGeom prst="rect">
            <a:avLst/>
          </a:prstGeom>
          <a:noFill/>
        </p:spPr>
        <p:txBody>
          <a:bodyPr wrap="none" rtlCol="0">
            <a:spAutoFit/>
          </a:bodyPr>
          <a:lstStyle/>
          <a:p>
            <a:r>
              <a:rPr lang="en-US" altLang="zh-CN" dirty="0" smtClean="0"/>
              <a:t>no</a:t>
            </a:r>
            <a:endParaRPr lang="zh-CN" altLang="en-US" dirty="0"/>
          </a:p>
        </p:txBody>
      </p:sp>
      <p:sp>
        <p:nvSpPr>
          <p:cNvPr id="74" name="TextBox 73"/>
          <p:cNvSpPr txBox="1"/>
          <p:nvPr/>
        </p:nvSpPr>
        <p:spPr>
          <a:xfrm>
            <a:off x="6328736" y="2054248"/>
            <a:ext cx="491225" cy="369332"/>
          </a:xfrm>
          <a:prstGeom prst="rect">
            <a:avLst/>
          </a:prstGeom>
          <a:noFill/>
        </p:spPr>
        <p:txBody>
          <a:bodyPr wrap="none" rtlCol="0">
            <a:spAutoFit/>
          </a:bodyPr>
          <a:lstStyle/>
          <a:p>
            <a:r>
              <a:rPr lang="en-US" altLang="zh-CN" dirty="0" smtClean="0"/>
              <a:t>yes</a:t>
            </a:r>
            <a:endParaRPr lang="zh-CN" altLang="en-US" dirty="0"/>
          </a:p>
        </p:txBody>
      </p:sp>
      <p:cxnSp>
        <p:nvCxnSpPr>
          <p:cNvPr id="76" name="直接箭头连接符 75"/>
          <p:cNvCxnSpPr/>
          <p:nvPr/>
        </p:nvCxnSpPr>
        <p:spPr>
          <a:xfrm flipV="1">
            <a:off x="3592284" y="2404746"/>
            <a:ext cx="608053" cy="1"/>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77" name="肘形连接符 76"/>
          <p:cNvCxnSpPr>
            <a:stCxn id="71" idx="3"/>
            <a:endCxn id="72" idx="0"/>
          </p:cNvCxnSpPr>
          <p:nvPr/>
        </p:nvCxnSpPr>
        <p:spPr>
          <a:xfrm>
            <a:off x="6261395" y="2409904"/>
            <a:ext cx="1207065" cy="734985"/>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82" name="矩形 81"/>
          <p:cNvSpPr/>
          <p:nvPr/>
        </p:nvSpPr>
        <p:spPr>
          <a:xfrm>
            <a:off x="4472328" y="3144889"/>
            <a:ext cx="1554089" cy="5368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solidFill>
                  <a:schemeClr val="tx1"/>
                </a:solidFill>
              </a:rPr>
              <a:t>Use the block found in </a:t>
            </a:r>
            <a:r>
              <a:rPr lang="en-US" altLang="zh-CN" sz="1600" dirty="0" smtClean="0">
                <a:solidFill>
                  <a:srgbClr val="FF0000"/>
                </a:solidFill>
              </a:rPr>
              <a:t>C</a:t>
            </a:r>
            <a:r>
              <a:rPr lang="en-US" altLang="zh-CN" sz="1600" baseline="-25000" dirty="0" smtClean="0">
                <a:solidFill>
                  <a:srgbClr val="FF0000"/>
                </a:solidFill>
              </a:rPr>
              <a:t>i</a:t>
            </a:r>
            <a:endParaRPr lang="zh-CN" altLang="en-US" sz="1600" dirty="0">
              <a:solidFill>
                <a:srgbClr val="FF0000"/>
              </a:solidFill>
            </a:endParaRPr>
          </a:p>
        </p:txBody>
      </p:sp>
      <p:cxnSp>
        <p:nvCxnSpPr>
          <p:cNvPr id="37" name="直接箭头连接符 36"/>
          <p:cNvCxnSpPr>
            <a:stCxn id="82" idx="2"/>
            <a:endCxn id="32" idx="0"/>
          </p:cNvCxnSpPr>
          <p:nvPr/>
        </p:nvCxnSpPr>
        <p:spPr>
          <a:xfrm flipH="1">
            <a:off x="5242753" y="3681784"/>
            <a:ext cx="6620" cy="4969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307587" y="4201952"/>
            <a:ext cx="491225" cy="369332"/>
          </a:xfrm>
          <a:prstGeom prst="rect">
            <a:avLst/>
          </a:prstGeom>
          <a:noFill/>
        </p:spPr>
        <p:txBody>
          <a:bodyPr wrap="none" rtlCol="0">
            <a:spAutoFit/>
          </a:bodyPr>
          <a:lstStyle/>
          <a:p>
            <a:r>
              <a:rPr lang="en-US" altLang="zh-CN" dirty="0" smtClean="0"/>
              <a:t>yes</a:t>
            </a:r>
            <a:endParaRPr lang="zh-CN" altLang="en-US" dirty="0"/>
          </a:p>
        </p:txBody>
      </p:sp>
      <p:sp>
        <p:nvSpPr>
          <p:cNvPr id="41" name="TextBox 40"/>
          <p:cNvSpPr txBox="1"/>
          <p:nvPr/>
        </p:nvSpPr>
        <p:spPr>
          <a:xfrm>
            <a:off x="5247629" y="4825199"/>
            <a:ext cx="428322" cy="369332"/>
          </a:xfrm>
          <a:prstGeom prst="rect">
            <a:avLst/>
          </a:prstGeom>
          <a:noFill/>
        </p:spPr>
        <p:txBody>
          <a:bodyPr wrap="none" rtlCol="0">
            <a:spAutoFit/>
          </a:bodyPr>
          <a:lstStyle/>
          <a:p>
            <a:r>
              <a:rPr lang="en-US" altLang="zh-CN" dirty="0" smtClean="0"/>
              <a:t>no</a:t>
            </a:r>
            <a:endParaRPr lang="zh-CN" altLang="en-US" dirty="0"/>
          </a:p>
        </p:txBody>
      </p:sp>
      <p:cxnSp>
        <p:nvCxnSpPr>
          <p:cNvPr id="78" name="肘形连接符 77"/>
          <p:cNvCxnSpPr>
            <a:stCxn id="72" idx="2"/>
            <a:endCxn id="32" idx="0"/>
          </p:cNvCxnSpPr>
          <p:nvPr/>
        </p:nvCxnSpPr>
        <p:spPr>
          <a:xfrm rot="5400000">
            <a:off x="6107137" y="2817401"/>
            <a:ext cx="496941" cy="2225707"/>
          </a:xfrm>
          <a:prstGeom prst="bentConnector3">
            <a:avLst>
              <a:gd name="adj1" fmla="val 50000"/>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a:stCxn id="71" idx="2"/>
            <a:endCxn id="82" idx="0"/>
          </p:cNvCxnSpPr>
          <p:nvPr/>
        </p:nvCxnSpPr>
        <p:spPr>
          <a:xfrm>
            <a:off x="5246327" y="2860811"/>
            <a:ext cx="3046" cy="28407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667116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500"/>
                                        <p:tgtEl>
                                          <p:spTgt spid="7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p:bldP spid="74"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p:cNvGrpSpPr/>
          <p:nvPr/>
        </p:nvGrpSpPr>
        <p:grpSpPr>
          <a:xfrm>
            <a:off x="1053139" y="4685465"/>
            <a:ext cx="2911135" cy="1580371"/>
            <a:chOff x="5211783" y="2038726"/>
            <a:chExt cx="2911135" cy="1580371"/>
          </a:xfrm>
        </p:grpSpPr>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grpSp>
      <p:sp>
        <p:nvSpPr>
          <p:cNvPr id="75" name="Rectangle 16"/>
          <p:cNvSpPr>
            <a:spLocks noChangeArrowheads="1"/>
          </p:cNvSpPr>
          <p:nvPr/>
        </p:nvSpPr>
        <p:spPr bwMode="auto">
          <a:xfrm>
            <a:off x="2567133" y="434572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2748143" y="4334606"/>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2" name="标题 1"/>
          <p:cNvSpPr>
            <a:spLocks noGrp="1"/>
          </p:cNvSpPr>
          <p:nvPr>
            <p:ph type="title"/>
          </p:nvPr>
        </p:nvSpPr>
        <p:spPr>
          <a:xfrm>
            <a:off x="0" y="6190"/>
            <a:ext cx="9144000" cy="1143000"/>
          </a:xfrm>
        </p:spPr>
        <p:txBody>
          <a:bodyPr>
            <a:normAutofit/>
          </a:bodyPr>
          <a:lstStyle/>
          <a:p>
            <a:pPr algn="ctr"/>
            <a:r>
              <a:rPr lang="en-US" altLang="zh-CN" sz="3200" dirty="0" smtClean="0">
                <a:solidFill>
                  <a:srgbClr val="0070C0"/>
                </a:solidFill>
              </a:rPr>
              <a:t>Querying </a:t>
            </a:r>
            <a:r>
              <a:rPr lang="en-US" altLang="zh-CN" sz="3200" dirty="0" err="1" smtClean="0">
                <a:solidFill>
                  <a:srgbClr val="FF0000"/>
                </a:solidFill>
              </a:rPr>
              <a:t>LSbM</a:t>
            </a:r>
            <a:r>
              <a:rPr lang="en-US" altLang="zh-CN" sz="3200" dirty="0" smtClean="0">
                <a:solidFill>
                  <a:srgbClr val="FF0000"/>
                </a:solidFill>
              </a:rPr>
              <a:t>-tree</a:t>
            </a:r>
            <a:endParaRPr lang="zh-CN" altLang="en-US" sz="3200" dirty="0">
              <a:solidFill>
                <a:srgbClr val="FF0000"/>
              </a:solidFill>
            </a:endParaRPr>
          </a:p>
        </p:txBody>
      </p:sp>
      <p:sp>
        <p:nvSpPr>
          <p:cNvPr id="6" name="TextBox 5"/>
          <p:cNvSpPr txBox="1"/>
          <p:nvPr/>
        </p:nvSpPr>
        <p:spPr>
          <a:xfrm>
            <a:off x="1963370" y="3817806"/>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27" name="Rectangle 10"/>
          <p:cNvSpPr>
            <a:spLocks noChangeArrowheads="1"/>
          </p:cNvSpPr>
          <p:nvPr/>
        </p:nvSpPr>
        <p:spPr bwMode="auto">
          <a:xfrm>
            <a:off x="309972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30" name="Rectangle 10"/>
          <p:cNvSpPr>
            <a:spLocks noChangeArrowheads="1"/>
          </p:cNvSpPr>
          <p:nvPr/>
        </p:nvSpPr>
        <p:spPr bwMode="auto">
          <a:xfrm>
            <a:off x="328260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2" name="Rectangle 10"/>
          <p:cNvSpPr>
            <a:spLocks noChangeArrowheads="1"/>
          </p:cNvSpPr>
          <p:nvPr/>
        </p:nvSpPr>
        <p:spPr bwMode="auto">
          <a:xfrm>
            <a:off x="247589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3" name="Rectangle 10"/>
          <p:cNvSpPr>
            <a:spLocks noChangeArrowheads="1"/>
          </p:cNvSpPr>
          <p:nvPr/>
        </p:nvSpPr>
        <p:spPr bwMode="auto">
          <a:xfrm>
            <a:off x="302621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84" name="Rectangle 10"/>
          <p:cNvSpPr>
            <a:spLocks noChangeArrowheads="1"/>
          </p:cNvSpPr>
          <p:nvPr/>
        </p:nvSpPr>
        <p:spPr bwMode="auto">
          <a:xfrm>
            <a:off x="229301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265877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2843344"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54" name="Rectangle 9"/>
          <p:cNvSpPr>
            <a:spLocks noChangeArrowheads="1"/>
          </p:cNvSpPr>
          <p:nvPr/>
        </p:nvSpPr>
        <p:spPr bwMode="auto">
          <a:xfrm>
            <a:off x="1669059" y="2484482"/>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040262" y="2118722"/>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08962" y="1752962"/>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269815" y="151354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895356" y="154439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6" name="TextBox 65"/>
          <p:cNvSpPr txBox="1"/>
          <p:nvPr/>
        </p:nvSpPr>
        <p:spPr>
          <a:xfrm>
            <a:off x="2534286" y="172919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32891" y="207456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190254" y="244399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269815" y="128477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896561" y="130384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2015280" y="4156225"/>
            <a:ext cx="914400" cy="364089"/>
            <a:chOff x="3787126" y="2294582"/>
            <a:chExt cx="914400" cy="364089"/>
          </a:xfrm>
        </p:grpSpPr>
        <p:sp>
          <p:nvSpPr>
            <p:cNvPr id="104" name="Rectangle 10"/>
            <p:cNvSpPr>
              <a:spLocks noChangeArrowheads="1"/>
            </p:cNvSpPr>
            <p:nvPr/>
          </p:nvSpPr>
          <p:spPr bwMode="auto">
            <a:xfrm>
              <a:off x="3787126"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5" name="直接连接符 104"/>
            <p:cNvCxnSpPr>
              <a:stCxn id="104" idx="1"/>
              <a:endCxn id="104" idx="3"/>
            </p:cNvCxnSpPr>
            <p:nvPr/>
          </p:nvCxnSpPr>
          <p:spPr>
            <a:xfrm>
              <a:off x="3787126"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5161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7191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336880"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2055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Rectangle 10"/>
          <p:cNvSpPr>
            <a:spLocks noChangeArrowheads="1"/>
          </p:cNvSpPr>
          <p:nvPr/>
        </p:nvSpPr>
        <p:spPr bwMode="auto">
          <a:xfrm>
            <a:off x="2576567" y="601643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239368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19" name="TextBox 118"/>
          <p:cNvSpPr txBox="1"/>
          <p:nvPr/>
        </p:nvSpPr>
        <p:spPr>
          <a:xfrm>
            <a:off x="2005427" y="2427932"/>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126" name="TextBox 125"/>
          <p:cNvSpPr txBox="1"/>
          <p:nvPr/>
        </p:nvSpPr>
        <p:spPr>
          <a:xfrm>
            <a:off x="1420106" y="2589837"/>
            <a:ext cx="2128147" cy="369332"/>
          </a:xfrm>
          <a:prstGeom prst="rect">
            <a:avLst/>
          </a:prstGeom>
          <a:noFill/>
        </p:spPr>
        <p:txBody>
          <a:bodyPr wrap="none" rtlCol="0">
            <a:spAutoFit/>
          </a:bodyPr>
          <a:lstStyle/>
          <a:p>
            <a:r>
              <a:rPr lang="en-US" altLang="zh-CN" b="1" dirty="0"/>
              <a:t>u</a:t>
            </a:r>
            <a:r>
              <a:rPr lang="en-US" altLang="zh-CN" b="1" dirty="0" smtClean="0"/>
              <a:t>nderlying LSM-tree</a:t>
            </a:r>
            <a:endParaRPr lang="zh-CN" altLang="en-US" b="1" dirty="0"/>
          </a:p>
        </p:txBody>
      </p:sp>
      <p:cxnSp>
        <p:nvCxnSpPr>
          <p:cNvPr id="127" name="直接箭头连接符 126"/>
          <p:cNvCxnSpPr>
            <a:stCxn id="76" idx="2"/>
            <a:endCxn id="30" idx="0"/>
          </p:cNvCxnSpPr>
          <p:nvPr/>
        </p:nvCxnSpPr>
        <p:spPr>
          <a:xfrm>
            <a:off x="2839583" y="4516651"/>
            <a:ext cx="534462" cy="131040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75" idx="2"/>
            <a:endCxn id="27" idx="0"/>
          </p:cNvCxnSpPr>
          <p:nvPr/>
        </p:nvCxnSpPr>
        <p:spPr>
          <a:xfrm>
            <a:off x="2658573" y="4527765"/>
            <a:ext cx="53259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Rectangle 10"/>
          <p:cNvSpPr>
            <a:spLocks noChangeArrowheads="1"/>
          </p:cNvSpPr>
          <p:nvPr/>
        </p:nvSpPr>
        <p:spPr bwMode="auto">
          <a:xfrm>
            <a:off x="5571675"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0" name="Rectangle 10"/>
          <p:cNvSpPr>
            <a:spLocks noChangeArrowheads="1"/>
          </p:cNvSpPr>
          <p:nvPr/>
        </p:nvSpPr>
        <p:spPr bwMode="auto">
          <a:xfrm>
            <a:off x="607650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1" name="Rectangle 10"/>
          <p:cNvSpPr>
            <a:spLocks noChangeArrowheads="1"/>
          </p:cNvSpPr>
          <p:nvPr/>
        </p:nvSpPr>
        <p:spPr bwMode="auto">
          <a:xfrm>
            <a:off x="582885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2" name="Rectangle 9"/>
          <p:cNvSpPr>
            <a:spLocks noChangeArrowheads="1"/>
          </p:cNvSpPr>
          <p:nvPr/>
        </p:nvSpPr>
        <p:spPr bwMode="auto">
          <a:xfrm>
            <a:off x="5662547"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3" name="TextBox 122"/>
          <p:cNvSpPr txBox="1"/>
          <p:nvPr/>
        </p:nvSpPr>
        <p:spPr>
          <a:xfrm>
            <a:off x="6317955" y="2071534"/>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1</a:t>
            </a:r>
            <a:endParaRPr lang="zh-CN" altLang="en-US" sz="1400" baseline="-25000" dirty="0"/>
          </a:p>
        </p:txBody>
      </p:sp>
      <p:sp>
        <p:nvSpPr>
          <p:cNvPr id="124" name="TextBox 123"/>
          <p:cNvSpPr txBox="1"/>
          <p:nvPr/>
        </p:nvSpPr>
        <p:spPr>
          <a:xfrm>
            <a:off x="6865263" y="2425613"/>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2</a:t>
            </a:r>
            <a:endParaRPr lang="zh-CN" altLang="en-US" sz="1400" baseline="-25000" dirty="0"/>
          </a:p>
        </p:txBody>
      </p:sp>
      <p:sp>
        <p:nvSpPr>
          <p:cNvPr id="129" name="Rectangle 9"/>
          <p:cNvSpPr>
            <a:spLocks noChangeArrowheads="1"/>
          </p:cNvSpPr>
          <p:nvPr/>
        </p:nvSpPr>
        <p:spPr bwMode="auto">
          <a:xfrm>
            <a:off x="5038634" y="2468587"/>
            <a:ext cx="564706"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1" name="Rectangle 9"/>
          <p:cNvSpPr>
            <a:spLocks noChangeArrowheads="1"/>
          </p:cNvSpPr>
          <p:nvPr/>
        </p:nvSpPr>
        <p:spPr bwMode="auto">
          <a:xfrm>
            <a:off x="6281672"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2" name="TextBox 131"/>
          <p:cNvSpPr txBox="1"/>
          <p:nvPr/>
        </p:nvSpPr>
        <p:spPr>
          <a:xfrm>
            <a:off x="4957551" y="2625346"/>
            <a:ext cx="1947584" cy="369332"/>
          </a:xfrm>
          <a:prstGeom prst="rect">
            <a:avLst/>
          </a:prstGeom>
          <a:noFill/>
        </p:spPr>
        <p:txBody>
          <a:bodyPr wrap="none" rtlCol="0">
            <a:spAutoFit/>
          </a:bodyPr>
          <a:lstStyle/>
          <a:p>
            <a:r>
              <a:rPr lang="en-US" altLang="zh-CN" b="1" dirty="0"/>
              <a:t>c</a:t>
            </a:r>
            <a:r>
              <a:rPr lang="en-US" altLang="zh-CN" b="1" dirty="0" smtClean="0"/>
              <a:t>ompaction buffer</a:t>
            </a:r>
            <a:endParaRPr lang="zh-CN" altLang="en-US" b="1" dirty="0"/>
          </a:p>
        </p:txBody>
      </p:sp>
      <p:sp>
        <p:nvSpPr>
          <p:cNvPr id="134" name="TextBox 133"/>
          <p:cNvSpPr txBox="1"/>
          <p:nvPr/>
        </p:nvSpPr>
        <p:spPr>
          <a:xfrm>
            <a:off x="6341910" y="2429767"/>
            <a:ext cx="282477" cy="246221"/>
          </a:xfrm>
          <a:prstGeom prst="rect">
            <a:avLst/>
          </a:prstGeom>
          <a:noFill/>
        </p:spPr>
        <p:txBody>
          <a:bodyPr wrap="square" lIns="0" tIns="0" rIns="0" bIns="0" rtlCol="0">
            <a:spAutoFit/>
          </a:bodyPr>
          <a:lstStyle/>
          <a:p>
            <a:r>
              <a:rPr lang="en-US" altLang="zh-CN" sz="1600" b="1" dirty="0" smtClean="0">
                <a:solidFill>
                  <a:schemeClr val="bg1"/>
                </a:solidFill>
              </a:rPr>
              <a:t>b d </a:t>
            </a:r>
            <a:endParaRPr lang="zh-CN" altLang="en-US" sz="1600" b="1" dirty="0">
              <a:solidFill>
                <a:schemeClr val="bg1">
                  <a:lumMod val="50000"/>
                </a:schemeClr>
              </a:solidFill>
            </a:endParaRPr>
          </a:p>
        </p:txBody>
      </p:sp>
      <p:sp>
        <p:nvSpPr>
          <p:cNvPr id="140" name="Rectangle 16"/>
          <p:cNvSpPr>
            <a:spLocks noChangeArrowheads="1"/>
          </p:cNvSpPr>
          <p:nvPr/>
        </p:nvSpPr>
        <p:spPr bwMode="auto">
          <a:xfrm>
            <a:off x="2378845" y="415378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141" name="Rectangle 16"/>
          <p:cNvSpPr>
            <a:spLocks noChangeArrowheads="1"/>
          </p:cNvSpPr>
          <p:nvPr/>
        </p:nvSpPr>
        <p:spPr bwMode="auto">
          <a:xfrm>
            <a:off x="2195867" y="415636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cxnSp>
        <p:nvCxnSpPr>
          <p:cNvPr id="142" name="直接箭头连接符 141"/>
          <p:cNvCxnSpPr>
            <a:stCxn id="141" idx="2"/>
            <a:endCxn id="112" idx="0"/>
          </p:cNvCxnSpPr>
          <p:nvPr/>
        </p:nvCxnSpPr>
        <p:spPr>
          <a:xfrm>
            <a:off x="2287307" y="4338405"/>
            <a:ext cx="14940" cy="167837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40" idx="2"/>
            <a:endCxn id="114" idx="0"/>
          </p:cNvCxnSpPr>
          <p:nvPr/>
        </p:nvCxnSpPr>
        <p:spPr>
          <a:xfrm>
            <a:off x="2470285" y="4335829"/>
            <a:ext cx="14842" cy="168094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53032" y="2414711"/>
            <a:ext cx="451289" cy="246221"/>
          </a:xfrm>
          <a:prstGeom prst="rect">
            <a:avLst/>
          </a:prstGeom>
          <a:noFill/>
        </p:spPr>
        <p:txBody>
          <a:bodyPr wrap="squar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grpSp>
        <p:nvGrpSpPr>
          <p:cNvPr id="10" name="组合 9"/>
          <p:cNvGrpSpPr/>
          <p:nvPr/>
        </p:nvGrpSpPr>
        <p:grpSpPr>
          <a:xfrm>
            <a:off x="6624387" y="2162785"/>
            <a:ext cx="1356514" cy="467206"/>
            <a:chOff x="6624387" y="2162785"/>
            <a:chExt cx="1356514" cy="467206"/>
          </a:xfrm>
        </p:grpSpPr>
        <p:sp>
          <p:nvSpPr>
            <p:cNvPr id="93" name="TextBox 92"/>
            <p:cNvSpPr txBox="1"/>
            <p:nvPr/>
          </p:nvSpPr>
          <p:spPr>
            <a:xfrm>
              <a:off x="7133553" y="2162785"/>
              <a:ext cx="847348" cy="307777"/>
            </a:xfrm>
            <a:prstGeom prst="rect">
              <a:avLst/>
            </a:prstGeom>
            <a:noFill/>
          </p:spPr>
          <p:txBody>
            <a:bodyPr wrap="none" rtlCol="0">
              <a:spAutoFit/>
            </a:bodyPr>
            <a:lstStyle/>
            <a:p>
              <a:r>
                <a:rPr lang="en-US" altLang="zh-CN" sz="1400" b="1" dirty="0" smtClean="0"/>
                <a:t>removed</a:t>
              </a:r>
              <a:endParaRPr lang="zh-CN" altLang="en-US" sz="1400" b="1" dirty="0"/>
            </a:p>
          </p:txBody>
        </p:sp>
        <p:cxnSp>
          <p:nvCxnSpPr>
            <p:cNvPr id="94" name="直接连接符 93"/>
            <p:cNvCxnSpPr>
              <a:stCxn id="93" idx="1"/>
            </p:cNvCxnSpPr>
            <p:nvPr/>
          </p:nvCxnSpPr>
          <p:spPr>
            <a:xfrm flipH="1">
              <a:off x="6708197" y="2316674"/>
              <a:ext cx="425356" cy="134837"/>
            </a:xfrm>
            <a:prstGeom prst="line">
              <a:avLst/>
            </a:prstGeom>
            <a:ln w="1905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624387" y="2468586"/>
              <a:ext cx="157066" cy="16140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95" name="TextBox 94"/>
          <p:cNvSpPr txBox="1"/>
          <p:nvPr/>
        </p:nvSpPr>
        <p:spPr>
          <a:xfrm>
            <a:off x="6674452" y="2427055"/>
            <a:ext cx="141238" cy="246221"/>
          </a:xfrm>
          <a:prstGeom prst="rect">
            <a:avLst/>
          </a:prstGeom>
          <a:noFill/>
        </p:spPr>
        <p:txBody>
          <a:bodyPr wrap="square" lIns="0" tIns="0" rIns="0" bIns="0" rtlCol="0">
            <a:spAutoFit/>
          </a:bodyPr>
          <a:lstStyle/>
          <a:p>
            <a:r>
              <a:rPr lang="en-US" altLang="zh-CN" sz="1600" b="1" dirty="0" smtClean="0"/>
              <a:t>f</a:t>
            </a:r>
            <a:endParaRPr lang="zh-CN" altLang="en-US" sz="1600" b="1" dirty="0"/>
          </a:p>
        </p:txBody>
      </p:sp>
      <p:sp>
        <p:nvSpPr>
          <p:cNvPr id="79" name="TextBox 78"/>
          <p:cNvSpPr txBox="1"/>
          <p:nvPr/>
        </p:nvSpPr>
        <p:spPr>
          <a:xfrm>
            <a:off x="738901" y="2013012"/>
            <a:ext cx="599459"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FF0000"/>
                </a:solidFill>
              </a:rPr>
              <a:t>a</a:t>
            </a:r>
            <a:endParaRPr lang="zh-CN" altLang="en-US" sz="1600" b="1" dirty="0">
              <a:solidFill>
                <a:srgbClr val="FF0000"/>
              </a:solidFill>
            </a:endParaRPr>
          </a:p>
        </p:txBody>
      </p:sp>
      <p:cxnSp>
        <p:nvCxnSpPr>
          <p:cNvPr id="96" name="直接连接符 95"/>
          <p:cNvCxnSpPr>
            <a:stCxn id="79" idx="3"/>
          </p:cNvCxnSpPr>
          <p:nvPr/>
        </p:nvCxnSpPr>
        <p:spPr>
          <a:xfrm flipV="1">
            <a:off x="1338360" y="1827775"/>
            <a:ext cx="970602" cy="3545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直接连接符 96"/>
          <p:cNvCxnSpPr>
            <a:stCxn id="79" idx="3"/>
          </p:cNvCxnSpPr>
          <p:nvPr/>
        </p:nvCxnSpPr>
        <p:spPr>
          <a:xfrm>
            <a:off x="1338360" y="2182289"/>
            <a:ext cx="701902" cy="11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直接连接符 100"/>
          <p:cNvCxnSpPr>
            <a:stCxn id="79" idx="3"/>
          </p:cNvCxnSpPr>
          <p:nvPr/>
        </p:nvCxnSpPr>
        <p:spPr>
          <a:xfrm>
            <a:off x="1338360" y="2182289"/>
            <a:ext cx="330699" cy="3770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0" name="内容占位符 2"/>
          <p:cNvSpPr>
            <a:spLocks noGrp="1"/>
          </p:cNvSpPr>
          <p:nvPr>
            <p:ph idx="1"/>
          </p:nvPr>
        </p:nvSpPr>
        <p:spPr>
          <a:xfrm>
            <a:off x="4330982" y="3540489"/>
            <a:ext cx="4813017" cy="3180986"/>
          </a:xfrm>
        </p:spPr>
        <p:txBody>
          <a:bodyPr>
            <a:normAutofit fontScale="47500" lnSpcReduction="20000"/>
          </a:bodyPr>
          <a:lstStyle/>
          <a:p>
            <a:pPr>
              <a:lnSpc>
                <a:spcPct val="120000"/>
              </a:lnSpc>
              <a:spcBef>
                <a:spcPts val="600"/>
              </a:spcBef>
            </a:pPr>
            <a:r>
              <a:rPr lang="en-US" altLang="zh-CN" b="1" dirty="0" smtClean="0"/>
              <a:t>Step 1</a:t>
            </a:r>
            <a:r>
              <a:rPr lang="en-US" altLang="zh-CN" dirty="0" smtClean="0"/>
              <a:t>: the underlying LSM-tree is checked level by level to locate the disk block(s) holding the requested key/key range</a:t>
            </a:r>
          </a:p>
          <a:p>
            <a:pPr>
              <a:lnSpc>
                <a:spcPct val="120000"/>
              </a:lnSpc>
              <a:spcBef>
                <a:spcPts val="600"/>
              </a:spcBef>
            </a:pPr>
            <a:r>
              <a:rPr lang="en-US" altLang="zh-CN" b="1" dirty="0" smtClean="0"/>
              <a:t>Step 2</a:t>
            </a:r>
            <a:r>
              <a:rPr lang="en-US" altLang="zh-CN" dirty="0" smtClean="0"/>
              <a:t>: the same level(s) of the compaction buffer is checked to locate the disk block(s) holding the requested key/key range</a:t>
            </a:r>
          </a:p>
          <a:p>
            <a:pPr>
              <a:lnSpc>
                <a:spcPct val="120000"/>
              </a:lnSpc>
              <a:spcBef>
                <a:spcPts val="600"/>
              </a:spcBef>
            </a:pPr>
            <a:r>
              <a:rPr lang="en-US" altLang="zh-CN" b="1" dirty="0" smtClean="0"/>
              <a:t>Step 3</a:t>
            </a:r>
            <a:r>
              <a:rPr lang="en-US" altLang="zh-CN" dirty="0" smtClean="0"/>
              <a:t>: if any block is found in </a:t>
            </a:r>
            <a:r>
              <a:rPr lang="en-US" altLang="zh-CN" b="1" dirty="0" smtClean="0"/>
              <a:t>Step 2</a:t>
            </a:r>
            <a:r>
              <a:rPr lang="en-US" altLang="zh-CN" dirty="0" smtClean="0"/>
              <a:t>, the request will be served by the block(s) in the compaction buffer</a:t>
            </a:r>
          </a:p>
        </p:txBody>
      </p:sp>
      <p:cxnSp>
        <p:nvCxnSpPr>
          <p:cNvPr id="111" name="直接箭头连接符 110"/>
          <p:cNvCxnSpPr>
            <a:endCxn id="81" idx="0"/>
          </p:cNvCxnSpPr>
          <p:nvPr/>
        </p:nvCxnSpPr>
        <p:spPr>
          <a:xfrm>
            <a:off x="2040262" y="2675988"/>
            <a:ext cx="161317" cy="2732722"/>
          </a:xfrm>
          <a:prstGeom prst="straightConnector1">
            <a:avLst/>
          </a:prstGeom>
          <a:ln w="19050">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330982" y="2009720"/>
            <a:ext cx="599459"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FF0000"/>
                </a:solidFill>
              </a:rPr>
              <a:t>a</a:t>
            </a:r>
            <a:endParaRPr lang="zh-CN" altLang="en-US" sz="1600" b="1" dirty="0">
              <a:solidFill>
                <a:srgbClr val="FF0000"/>
              </a:solidFill>
            </a:endParaRPr>
          </a:p>
        </p:txBody>
      </p:sp>
      <p:cxnSp>
        <p:nvCxnSpPr>
          <p:cNvPr id="125" name="直接连接符 124"/>
          <p:cNvCxnSpPr>
            <a:stCxn id="115" idx="3"/>
            <a:endCxn id="129" idx="0"/>
          </p:cNvCxnSpPr>
          <p:nvPr/>
        </p:nvCxnSpPr>
        <p:spPr>
          <a:xfrm>
            <a:off x="4930441" y="2178997"/>
            <a:ext cx="390546" cy="2895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直接连接符 129"/>
          <p:cNvCxnSpPr>
            <a:stCxn id="115" idx="3"/>
            <a:endCxn id="88" idx="0"/>
          </p:cNvCxnSpPr>
          <p:nvPr/>
        </p:nvCxnSpPr>
        <p:spPr>
          <a:xfrm>
            <a:off x="4930441" y="2178997"/>
            <a:ext cx="1048236" cy="2357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Rectangle 10"/>
          <p:cNvSpPr>
            <a:spLocks noChangeArrowheads="1"/>
          </p:cNvSpPr>
          <p:nvPr/>
        </p:nvSpPr>
        <p:spPr bwMode="auto">
          <a:xfrm>
            <a:off x="211013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cxnSp>
        <p:nvCxnSpPr>
          <p:cNvPr id="133" name="直接箭头连接符 132"/>
          <p:cNvCxnSpPr>
            <a:endCxn id="112" idx="0"/>
          </p:cNvCxnSpPr>
          <p:nvPr/>
        </p:nvCxnSpPr>
        <p:spPr>
          <a:xfrm flipH="1">
            <a:off x="2302247" y="2675988"/>
            <a:ext cx="3526604" cy="3340787"/>
          </a:xfrm>
          <a:prstGeom prst="straightConnector1">
            <a:avLst/>
          </a:prstGeom>
          <a:ln w="19050">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12" name="Rectangle 10"/>
          <p:cNvSpPr>
            <a:spLocks noChangeArrowheads="1"/>
          </p:cNvSpPr>
          <p:nvPr/>
        </p:nvSpPr>
        <p:spPr bwMode="auto">
          <a:xfrm>
            <a:off x="221080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3" name="灯片编号占位符 2"/>
          <p:cNvSpPr>
            <a:spLocks noGrp="1"/>
          </p:cNvSpPr>
          <p:nvPr>
            <p:ph type="sldNum" sz="quarter" idx="12"/>
          </p:nvPr>
        </p:nvSpPr>
        <p:spPr/>
        <p:txBody>
          <a:bodyPr/>
          <a:lstStyle/>
          <a:p>
            <a:fld id="{56E101D2-3CA0-ED44-B21F-D432222A9872}" type="slidenum">
              <a:rPr lang="en-US" smtClean="0"/>
              <a:pPr/>
              <a:t>32</a:t>
            </a:fld>
            <a:endParaRPr lang="en-US"/>
          </a:p>
        </p:txBody>
      </p:sp>
    </p:spTree>
    <p:extLst>
      <p:ext uri="{BB962C8B-B14F-4D97-AF65-F5344CB8AC3E}">
        <p14:creationId xmlns:p14="http://schemas.microsoft.com/office/powerpoint/2010/main" xmlns="" val="1647362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250"/>
                                        <p:tgtEl>
                                          <p:spTgt spid="96"/>
                                        </p:tgtEl>
                                      </p:cBhvr>
                                    </p:animEffect>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250"/>
                                        <p:tgtEl>
                                          <p:spTgt spid="97"/>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250"/>
                                        <p:tgtEl>
                                          <p:spTgt spid="101"/>
                                        </p:tgtEl>
                                      </p:cBhvr>
                                    </p:animEffec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grpId="0" nodeType="clickEffect">
                                  <p:stCondLst>
                                    <p:cond delay="0"/>
                                  </p:stCondLst>
                                  <p:childTnLst>
                                    <p:animScale>
                                      <p:cBhvr>
                                        <p:cTn id="29" dur="500" fill="hold"/>
                                        <p:tgtEl>
                                          <p:spTgt spid="81"/>
                                        </p:tgtEl>
                                      </p:cBhvr>
                                      <p:by x="150000" y="150000"/>
                                    </p:animScale>
                                  </p:childTnLst>
                                </p:cTn>
                              </p:par>
                              <p:par>
                                <p:cTn id="30" presetID="10" presetClass="exit" presetSubtype="0" fill="hold" nodeType="withEffect">
                                  <p:stCondLst>
                                    <p:cond delay="0"/>
                                  </p:stCondLst>
                                  <p:childTnLst>
                                    <p:animEffect transition="out" filter="fade">
                                      <p:cBhvr>
                                        <p:cTn id="31" dur="500"/>
                                        <p:tgtEl>
                                          <p:spTgt spid="111"/>
                                        </p:tgtEl>
                                      </p:cBhvr>
                                    </p:animEffect>
                                    <p:set>
                                      <p:cBhvr>
                                        <p:cTn id="32" dur="1" fill="hold">
                                          <p:stCondLst>
                                            <p:cond delay="499"/>
                                          </p:stCondLst>
                                        </p:cTn>
                                        <p:tgtEl>
                                          <p:spTgt spid="1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
                                            <p:txEl>
                                              <p:pRg st="1" end="1"/>
                                            </p:txEl>
                                          </p:spTgt>
                                        </p:tgtEl>
                                        <p:attrNameLst>
                                          <p:attrName>style.visibility</p:attrName>
                                        </p:attrNameLst>
                                      </p:cBhvr>
                                      <p:to>
                                        <p:strVal val="visible"/>
                                      </p:to>
                                    </p:set>
                                  </p:childTnLst>
                                </p:cTn>
                              </p:par>
                            </p:childTnLst>
                          </p:cTn>
                        </p:par>
                        <p:par>
                          <p:cTn id="37" fill="hold">
                            <p:stCondLst>
                              <p:cond delay="0"/>
                            </p:stCondLst>
                            <p:childTnLst>
                              <p:par>
                                <p:cTn id="38" presetID="10" presetClass="entr" presetSubtype="0" fill="hold" grpId="0"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250"/>
                                        <p:tgtEl>
                                          <p:spTgt spid="125"/>
                                        </p:tgtEl>
                                      </p:cBhvr>
                                    </p:animEffect>
                                  </p:childTnLst>
                                </p:cTn>
                              </p:par>
                            </p:childTnLst>
                          </p:cTn>
                        </p:par>
                        <p:par>
                          <p:cTn id="45" fill="hold">
                            <p:stCondLst>
                              <p:cond delay="750"/>
                            </p:stCondLst>
                            <p:childTnLst>
                              <p:par>
                                <p:cTn id="46" presetID="10" presetClass="entr" presetSubtype="0" fill="hold" nodeType="afterEffect">
                                  <p:stCondLst>
                                    <p:cond delay="0"/>
                                  </p:stCondLst>
                                  <p:childTnLst>
                                    <p:set>
                                      <p:cBhvr>
                                        <p:cTn id="47" dur="1" fill="hold">
                                          <p:stCondLst>
                                            <p:cond delay="0"/>
                                          </p:stCondLst>
                                        </p:cTn>
                                        <p:tgtEl>
                                          <p:spTgt spid="130"/>
                                        </p:tgtEl>
                                        <p:attrNameLst>
                                          <p:attrName>style.visibility</p:attrName>
                                        </p:attrNameLst>
                                      </p:cBhvr>
                                      <p:to>
                                        <p:strVal val="visible"/>
                                      </p:to>
                                    </p:set>
                                    <p:animEffect transition="in" filter="fade">
                                      <p:cBhvr>
                                        <p:cTn id="48" dur="250"/>
                                        <p:tgtEl>
                                          <p:spTgt spid="130"/>
                                        </p:tgtEl>
                                      </p:cBhvr>
                                    </p:animEffec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1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 presetClass="emph" presetSubtype="0" fill="hold" grpId="0" nodeType="clickEffect">
                                  <p:stCondLst>
                                    <p:cond delay="0"/>
                                  </p:stCondLst>
                                  <p:childTnLst>
                                    <p:animScale>
                                      <p:cBhvr>
                                        <p:cTn id="55" dur="500" fill="hold"/>
                                        <p:tgtEl>
                                          <p:spTgt spid="112"/>
                                        </p:tgtEl>
                                      </p:cBhvr>
                                      <p:by x="150000" y="150000"/>
                                    </p:animScale>
                                  </p:childTnLst>
                                </p:cTn>
                              </p:par>
                              <p:par>
                                <p:cTn id="56" presetID="10" presetClass="exit" presetSubtype="0" fill="hold" nodeType="withEffect">
                                  <p:stCondLst>
                                    <p:cond delay="0"/>
                                  </p:stCondLst>
                                  <p:childTnLst>
                                    <p:animEffect transition="out" filter="fade">
                                      <p:cBhvr>
                                        <p:cTn id="57" dur="500"/>
                                        <p:tgtEl>
                                          <p:spTgt spid="133"/>
                                        </p:tgtEl>
                                      </p:cBhvr>
                                    </p:animEffect>
                                    <p:set>
                                      <p:cBhvr>
                                        <p:cTn id="58" dur="1" fill="hold">
                                          <p:stCondLst>
                                            <p:cond delay="499"/>
                                          </p:stCondLst>
                                        </p:cTn>
                                        <p:tgtEl>
                                          <p:spTgt spid="1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4" presetClass="emph" presetSubtype="0" fill="hold" grpId="0" nodeType="clickEffect">
                                  <p:stCondLst>
                                    <p:cond delay="0"/>
                                  </p:stCondLst>
                                  <p:iterate type="lt">
                                    <p:tmPct val="10000"/>
                                  </p:iterate>
                                  <p:childTnLst>
                                    <p:animMotion origin="layout" path="M 0.0 0.0 L 0.0 -0.07213" pathEditMode="relative" ptsTypes="">
                                      <p:cBhvr>
                                        <p:cTn id="66" dur="250" accel="50000" decel="50000" autoRev="1" fill="hold">
                                          <p:stCondLst>
                                            <p:cond delay="0"/>
                                          </p:stCondLst>
                                        </p:cTn>
                                        <p:tgtEl>
                                          <p:spTgt spid="141"/>
                                        </p:tgtEl>
                                        <p:attrNameLst>
                                          <p:attrName>ppt_x</p:attrName>
                                          <p:attrName>ppt_y</p:attrName>
                                        </p:attrNameLst>
                                      </p:cBhvr>
                                    </p:animMotion>
                                    <p:animRot by="1500000">
                                      <p:cBhvr>
                                        <p:cTn id="67" dur="125" fill="hold">
                                          <p:stCondLst>
                                            <p:cond delay="0"/>
                                          </p:stCondLst>
                                        </p:cTn>
                                        <p:tgtEl>
                                          <p:spTgt spid="141"/>
                                        </p:tgtEl>
                                        <p:attrNameLst>
                                          <p:attrName>r</p:attrName>
                                        </p:attrNameLst>
                                      </p:cBhvr>
                                    </p:animRot>
                                    <p:animRot by="-1500000">
                                      <p:cBhvr>
                                        <p:cTn id="68" dur="125" fill="hold">
                                          <p:stCondLst>
                                            <p:cond delay="125"/>
                                          </p:stCondLst>
                                        </p:cTn>
                                        <p:tgtEl>
                                          <p:spTgt spid="141"/>
                                        </p:tgtEl>
                                        <p:attrNameLst>
                                          <p:attrName>r</p:attrName>
                                        </p:attrNameLst>
                                      </p:cBhvr>
                                    </p:animRot>
                                    <p:animRot by="-1500000">
                                      <p:cBhvr>
                                        <p:cTn id="69" dur="125" fill="hold">
                                          <p:stCondLst>
                                            <p:cond delay="250"/>
                                          </p:stCondLst>
                                        </p:cTn>
                                        <p:tgtEl>
                                          <p:spTgt spid="141"/>
                                        </p:tgtEl>
                                        <p:attrNameLst>
                                          <p:attrName>r</p:attrName>
                                        </p:attrNameLst>
                                      </p:cBhvr>
                                    </p:animRot>
                                    <p:animRot by="1500000">
                                      <p:cBhvr>
                                        <p:cTn id="70" dur="125" fill="hold">
                                          <p:stCondLst>
                                            <p:cond delay="375"/>
                                          </p:stCondLst>
                                        </p:cTn>
                                        <p:tgtEl>
                                          <p:spTgt spid="1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79" grpId="0"/>
      <p:bldP spid="115" grpId="0"/>
      <p:bldP spid="81" grpId="0" animBg="1"/>
      <p:bldP spid="11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p:cNvGrpSpPr/>
          <p:nvPr/>
        </p:nvGrpSpPr>
        <p:grpSpPr>
          <a:xfrm>
            <a:off x="1053139" y="4685465"/>
            <a:ext cx="2911135" cy="1580371"/>
            <a:chOff x="5211783" y="2038726"/>
            <a:chExt cx="2911135" cy="1580371"/>
          </a:xfrm>
        </p:grpSpPr>
        <p:sp>
          <p:nvSpPr>
            <p:cNvPr id="8" name="流程图: 磁盘 7"/>
            <p:cNvSpPr/>
            <p:nvPr/>
          </p:nvSpPr>
          <p:spPr>
            <a:xfrm>
              <a:off x="5211783" y="2038726"/>
              <a:ext cx="2911135" cy="1580371"/>
            </a:xfrm>
            <a:prstGeom prst="flowChartMagneticDisk">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15741" y="2067665"/>
              <a:ext cx="492122" cy="461665"/>
            </a:xfrm>
            <a:prstGeom prst="rect">
              <a:avLst/>
            </a:prstGeom>
            <a:noFill/>
          </p:spPr>
          <p:txBody>
            <a:bodyPr wrap="none" lIns="0" rIns="0" rtlCol="0">
              <a:spAutoFit/>
            </a:bodyPr>
            <a:lstStyle/>
            <a:p>
              <a:r>
                <a:rPr lang="en-US" altLang="zh-CN" sz="2400" dirty="0" smtClean="0"/>
                <a:t>disk</a:t>
              </a:r>
              <a:endParaRPr lang="zh-CN" altLang="en-US" sz="2400" dirty="0"/>
            </a:p>
          </p:txBody>
        </p:sp>
      </p:grpSp>
      <p:sp>
        <p:nvSpPr>
          <p:cNvPr id="75" name="Rectangle 16"/>
          <p:cNvSpPr>
            <a:spLocks noChangeArrowheads="1"/>
          </p:cNvSpPr>
          <p:nvPr/>
        </p:nvSpPr>
        <p:spPr bwMode="auto">
          <a:xfrm>
            <a:off x="2567133" y="4345720"/>
            <a:ext cx="182880" cy="182045"/>
          </a:xfrm>
          <a:prstGeom prst="rect">
            <a:avLst/>
          </a:prstGeom>
          <a:solidFill>
            <a:schemeClr val="bg1"/>
          </a:solidFill>
          <a:ln w="9525" cap="flat" cmpd="sng">
            <a:noFill/>
            <a:miter lim="800000"/>
            <a:headEnd/>
            <a:tailEnd/>
          </a:ln>
          <a:effectLst/>
          <a:extLst/>
        </p:spPr>
        <p:txBody>
          <a:bodyPr wrap="none" lIns="0" tIns="0" rIns="0" bIns="0" anchor="ctr"/>
          <a:lstStyle/>
          <a:p>
            <a:pPr algn="ctr"/>
            <a:r>
              <a:rPr lang="en-US" altLang="zh-CN" b="1" dirty="0" smtClean="0">
                <a:solidFill>
                  <a:srgbClr val="002060"/>
                </a:solidFill>
              </a:rPr>
              <a:t>b</a:t>
            </a:r>
            <a:endParaRPr lang="zh-CN" altLang="en-US" b="1" dirty="0">
              <a:solidFill>
                <a:srgbClr val="002060"/>
              </a:solidFill>
            </a:endParaRPr>
          </a:p>
        </p:txBody>
      </p:sp>
      <p:sp>
        <p:nvSpPr>
          <p:cNvPr id="76" name="Rectangle 16"/>
          <p:cNvSpPr>
            <a:spLocks noChangeArrowheads="1"/>
          </p:cNvSpPr>
          <p:nvPr/>
        </p:nvSpPr>
        <p:spPr bwMode="auto">
          <a:xfrm>
            <a:off x="2748143" y="4334606"/>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00B050"/>
                </a:solidFill>
              </a:rPr>
              <a:t>d</a:t>
            </a:r>
            <a:endParaRPr lang="zh-CN" altLang="en-US" b="1" dirty="0">
              <a:solidFill>
                <a:srgbClr val="00B050"/>
              </a:solidFill>
            </a:endParaRPr>
          </a:p>
        </p:txBody>
      </p:sp>
      <p:sp>
        <p:nvSpPr>
          <p:cNvPr id="2" name="标题 1"/>
          <p:cNvSpPr>
            <a:spLocks noGrp="1"/>
          </p:cNvSpPr>
          <p:nvPr>
            <p:ph type="title"/>
          </p:nvPr>
        </p:nvSpPr>
        <p:spPr>
          <a:xfrm>
            <a:off x="0" y="6190"/>
            <a:ext cx="9144000" cy="1143000"/>
          </a:xfrm>
        </p:spPr>
        <p:txBody>
          <a:bodyPr>
            <a:normAutofit/>
          </a:bodyPr>
          <a:lstStyle/>
          <a:p>
            <a:pPr algn="ctr"/>
            <a:r>
              <a:rPr lang="en-US" altLang="zh-CN" sz="3200" dirty="0" smtClean="0">
                <a:solidFill>
                  <a:srgbClr val="0070C0"/>
                </a:solidFill>
              </a:rPr>
              <a:t>Querying </a:t>
            </a:r>
            <a:r>
              <a:rPr lang="en-US" altLang="zh-CN" sz="3200" dirty="0" err="1" smtClean="0">
                <a:solidFill>
                  <a:srgbClr val="FF0000"/>
                </a:solidFill>
              </a:rPr>
              <a:t>LSbM</a:t>
            </a:r>
            <a:r>
              <a:rPr lang="en-US" altLang="zh-CN" sz="3200" dirty="0" smtClean="0">
                <a:solidFill>
                  <a:srgbClr val="FF0000"/>
                </a:solidFill>
              </a:rPr>
              <a:t>-tree</a:t>
            </a:r>
            <a:endParaRPr lang="zh-CN" altLang="en-US" sz="3200" dirty="0">
              <a:solidFill>
                <a:srgbClr val="FF0000"/>
              </a:solidFill>
            </a:endParaRPr>
          </a:p>
        </p:txBody>
      </p:sp>
      <p:sp>
        <p:nvSpPr>
          <p:cNvPr id="6" name="TextBox 5"/>
          <p:cNvSpPr txBox="1"/>
          <p:nvPr/>
        </p:nvSpPr>
        <p:spPr>
          <a:xfrm>
            <a:off x="1962875" y="3821280"/>
            <a:ext cx="1062791" cy="338554"/>
          </a:xfrm>
          <a:prstGeom prst="rect">
            <a:avLst/>
          </a:prstGeom>
          <a:noFill/>
        </p:spPr>
        <p:txBody>
          <a:bodyPr wrap="none" lIns="0" rIns="0" rtlCol="0">
            <a:spAutoFit/>
          </a:bodyPr>
          <a:lstStyle/>
          <a:p>
            <a:r>
              <a:rPr lang="en-US" altLang="zh-CN" sz="1600" b="1" dirty="0">
                <a:solidFill>
                  <a:srgbClr val="C00000"/>
                </a:solidFill>
              </a:rPr>
              <a:t>B</a:t>
            </a:r>
            <a:r>
              <a:rPr lang="en-US" altLang="zh-CN" sz="1600" b="1" dirty="0" smtClean="0">
                <a:solidFill>
                  <a:srgbClr val="C00000"/>
                </a:solidFill>
              </a:rPr>
              <a:t>uffer cache</a:t>
            </a:r>
            <a:endParaRPr lang="zh-CN" altLang="en-US" sz="1600" b="1" dirty="0">
              <a:solidFill>
                <a:srgbClr val="C00000"/>
              </a:solidFill>
            </a:endParaRPr>
          </a:p>
        </p:txBody>
      </p:sp>
      <p:sp>
        <p:nvSpPr>
          <p:cNvPr id="27" name="Rectangle 10"/>
          <p:cNvSpPr>
            <a:spLocks noChangeArrowheads="1"/>
          </p:cNvSpPr>
          <p:nvPr/>
        </p:nvSpPr>
        <p:spPr bwMode="auto">
          <a:xfrm>
            <a:off x="309972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sz="2400" b="1" dirty="0">
              <a:solidFill>
                <a:srgbClr val="002060"/>
              </a:solidFill>
            </a:endParaRPr>
          </a:p>
        </p:txBody>
      </p:sp>
      <p:sp>
        <p:nvSpPr>
          <p:cNvPr id="30" name="Rectangle 10"/>
          <p:cNvSpPr>
            <a:spLocks noChangeArrowheads="1"/>
          </p:cNvSpPr>
          <p:nvPr/>
        </p:nvSpPr>
        <p:spPr bwMode="auto">
          <a:xfrm>
            <a:off x="3282605" y="5827056"/>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2" name="Rectangle 10"/>
          <p:cNvSpPr>
            <a:spLocks noChangeArrowheads="1"/>
          </p:cNvSpPr>
          <p:nvPr/>
        </p:nvSpPr>
        <p:spPr bwMode="auto">
          <a:xfrm>
            <a:off x="247589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84" name="Rectangle 10"/>
          <p:cNvSpPr>
            <a:spLocks noChangeArrowheads="1"/>
          </p:cNvSpPr>
          <p:nvPr/>
        </p:nvSpPr>
        <p:spPr bwMode="auto">
          <a:xfrm>
            <a:off x="229301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b</a:t>
            </a:r>
            <a:endParaRPr lang="zh-CN" altLang="en-US" b="1" dirty="0">
              <a:solidFill>
                <a:srgbClr val="002060"/>
              </a:solidFill>
            </a:endParaRPr>
          </a:p>
        </p:txBody>
      </p:sp>
      <p:sp>
        <p:nvSpPr>
          <p:cNvPr id="85" name="Rectangle 10"/>
          <p:cNvSpPr>
            <a:spLocks noChangeArrowheads="1"/>
          </p:cNvSpPr>
          <p:nvPr/>
        </p:nvSpPr>
        <p:spPr bwMode="auto">
          <a:xfrm>
            <a:off x="265877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B050"/>
                </a:solidFill>
              </a:rPr>
              <a:t>d</a:t>
            </a:r>
            <a:endParaRPr lang="zh-CN" altLang="en-US" b="1" dirty="0">
              <a:solidFill>
                <a:srgbClr val="00B050"/>
              </a:solidFill>
            </a:endParaRPr>
          </a:p>
        </p:txBody>
      </p:sp>
      <p:sp>
        <p:nvSpPr>
          <p:cNvPr id="86" name="Rectangle 10"/>
          <p:cNvSpPr>
            <a:spLocks noChangeArrowheads="1"/>
          </p:cNvSpPr>
          <p:nvPr/>
        </p:nvSpPr>
        <p:spPr bwMode="auto">
          <a:xfrm>
            <a:off x="2843344"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54" name="Rectangle 9"/>
          <p:cNvSpPr>
            <a:spLocks noChangeArrowheads="1"/>
          </p:cNvSpPr>
          <p:nvPr/>
        </p:nvSpPr>
        <p:spPr bwMode="auto">
          <a:xfrm>
            <a:off x="1669059" y="2484482"/>
            <a:ext cx="146304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5" name="Rectangle 10"/>
          <p:cNvSpPr>
            <a:spLocks noChangeArrowheads="1"/>
          </p:cNvSpPr>
          <p:nvPr/>
        </p:nvSpPr>
        <p:spPr bwMode="auto">
          <a:xfrm>
            <a:off x="2040262" y="2118722"/>
            <a:ext cx="731520" cy="137160"/>
          </a:xfrm>
          <a:prstGeom prst="rect">
            <a:avLst/>
          </a:prstGeom>
          <a:solidFill>
            <a:srgbClr val="00008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6" name="Rectangle 16"/>
          <p:cNvSpPr>
            <a:spLocks noChangeArrowheads="1"/>
          </p:cNvSpPr>
          <p:nvPr/>
        </p:nvSpPr>
        <p:spPr bwMode="auto">
          <a:xfrm>
            <a:off x="2308962" y="1752962"/>
            <a:ext cx="18288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7" name="Text Box 17"/>
          <p:cNvSpPr txBox="1">
            <a:spLocks noChangeArrowheads="1"/>
          </p:cNvSpPr>
          <p:nvPr/>
        </p:nvSpPr>
        <p:spPr bwMode="auto">
          <a:xfrm>
            <a:off x="1269815" y="1513543"/>
            <a:ext cx="285335"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HDD</a:t>
            </a:r>
            <a:endParaRPr lang="zh-CN" altLang="en-US" sz="1200" dirty="0">
              <a:solidFill>
                <a:prstClr val="black"/>
              </a:solidFill>
            </a:endParaRPr>
          </a:p>
        </p:txBody>
      </p:sp>
      <p:sp>
        <p:nvSpPr>
          <p:cNvPr id="58" name="Rectangle 10"/>
          <p:cNvSpPr>
            <a:spLocks noChangeArrowheads="1"/>
          </p:cNvSpPr>
          <p:nvPr/>
        </p:nvSpPr>
        <p:spPr bwMode="auto">
          <a:xfrm>
            <a:off x="895356" y="1544393"/>
            <a:ext cx="274320" cy="137160"/>
          </a:xfrm>
          <a:prstGeom prst="rect">
            <a:avLst/>
          </a:prstGeom>
          <a:solidFill>
            <a:srgbClr val="002060"/>
          </a:solidFill>
          <a:ln w="9525" cap="flat" cmpd="sng">
            <a:solidFill>
              <a:schemeClr val="tx1"/>
            </a:solidFill>
            <a:miter lim="800000"/>
            <a:headEnd/>
            <a:tailEnd/>
          </a:ln>
          <a:effectLst/>
          <a:extLst/>
        </p:spPr>
        <p:txBody>
          <a:bodyPr wrap="none" anchor="ctr"/>
          <a:lstStyle/>
          <a:p>
            <a:endParaRPr lang="zh-CN" altLang="en-US" sz="1200">
              <a:solidFill>
                <a:prstClr val="black"/>
              </a:solidFill>
            </a:endParaRPr>
          </a:p>
        </p:txBody>
      </p:sp>
      <p:sp>
        <p:nvSpPr>
          <p:cNvPr id="66" name="TextBox 65"/>
          <p:cNvSpPr txBox="1"/>
          <p:nvPr/>
        </p:nvSpPr>
        <p:spPr>
          <a:xfrm>
            <a:off x="2534286" y="1729199"/>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0</a:t>
            </a:r>
            <a:endParaRPr lang="zh-CN" altLang="en-US" sz="1400" baseline="-25000" dirty="0"/>
          </a:p>
        </p:txBody>
      </p:sp>
      <p:sp>
        <p:nvSpPr>
          <p:cNvPr id="67" name="TextBox 66"/>
          <p:cNvSpPr txBox="1"/>
          <p:nvPr/>
        </p:nvSpPr>
        <p:spPr>
          <a:xfrm>
            <a:off x="2832891" y="207456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1</a:t>
            </a:r>
            <a:endParaRPr lang="zh-CN" altLang="en-US" sz="1400" baseline="-25000" dirty="0"/>
          </a:p>
        </p:txBody>
      </p:sp>
      <p:sp>
        <p:nvSpPr>
          <p:cNvPr id="68" name="TextBox 67"/>
          <p:cNvSpPr txBox="1"/>
          <p:nvPr/>
        </p:nvSpPr>
        <p:spPr>
          <a:xfrm>
            <a:off x="3190254" y="2443996"/>
            <a:ext cx="157094" cy="215444"/>
          </a:xfrm>
          <a:prstGeom prst="rect">
            <a:avLst/>
          </a:prstGeom>
          <a:noFill/>
        </p:spPr>
        <p:txBody>
          <a:bodyPr wrap="none" lIns="0" tIns="0" rIns="0" bIns="0" rtlCol="0">
            <a:spAutoFit/>
          </a:bodyPr>
          <a:lstStyle/>
          <a:p>
            <a:r>
              <a:rPr lang="en-US" altLang="zh-CN" sz="1400" dirty="0" smtClean="0"/>
              <a:t>C</a:t>
            </a:r>
            <a:r>
              <a:rPr lang="en-US" altLang="zh-CN" sz="1400" baseline="-25000" dirty="0" smtClean="0"/>
              <a:t>2</a:t>
            </a:r>
            <a:endParaRPr lang="zh-CN" altLang="en-US" sz="1400" baseline="-25000" dirty="0"/>
          </a:p>
        </p:txBody>
      </p:sp>
      <p:sp>
        <p:nvSpPr>
          <p:cNvPr id="71" name="Text Box 17"/>
          <p:cNvSpPr txBox="1">
            <a:spLocks noChangeArrowheads="1"/>
          </p:cNvSpPr>
          <p:nvPr/>
        </p:nvSpPr>
        <p:spPr bwMode="auto">
          <a:xfrm>
            <a:off x="1269815" y="1284777"/>
            <a:ext cx="399148" cy="1846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0" tIns="0" rIns="0" bIns="0">
            <a:spAutoFit/>
          </a:bodyPr>
          <a:lstStyle/>
          <a:p>
            <a:r>
              <a:rPr lang="en-US" altLang="zh-CN" sz="1200" dirty="0" smtClean="0">
                <a:solidFill>
                  <a:prstClr val="black"/>
                </a:solidFill>
              </a:rPr>
              <a:t>DRAM</a:t>
            </a:r>
            <a:endParaRPr lang="zh-CN" altLang="en-US" sz="1200" dirty="0">
              <a:solidFill>
                <a:prstClr val="black"/>
              </a:solidFill>
            </a:endParaRPr>
          </a:p>
        </p:txBody>
      </p:sp>
      <p:sp>
        <p:nvSpPr>
          <p:cNvPr id="73" name="Rectangle 16"/>
          <p:cNvSpPr>
            <a:spLocks noChangeArrowheads="1"/>
          </p:cNvSpPr>
          <p:nvPr/>
        </p:nvSpPr>
        <p:spPr bwMode="auto">
          <a:xfrm>
            <a:off x="896561" y="1303848"/>
            <a:ext cx="274320" cy="13716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a:solidFill>
                <a:prstClr val="black"/>
              </a:solidFill>
            </a:endParaRPr>
          </a:p>
        </p:txBody>
      </p:sp>
      <p:grpSp>
        <p:nvGrpSpPr>
          <p:cNvPr id="37" name="组合 36"/>
          <p:cNvGrpSpPr/>
          <p:nvPr/>
        </p:nvGrpSpPr>
        <p:grpSpPr>
          <a:xfrm>
            <a:off x="2015280" y="4156225"/>
            <a:ext cx="914400" cy="364089"/>
            <a:chOff x="3787126" y="2294582"/>
            <a:chExt cx="914400" cy="364089"/>
          </a:xfrm>
        </p:grpSpPr>
        <p:sp>
          <p:nvSpPr>
            <p:cNvPr id="104" name="Rectangle 10"/>
            <p:cNvSpPr>
              <a:spLocks noChangeArrowheads="1"/>
            </p:cNvSpPr>
            <p:nvPr/>
          </p:nvSpPr>
          <p:spPr bwMode="auto">
            <a:xfrm>
              <a:off x="3787126" y="2294582"/>
              <a:ext cx="914400" cy="364089"/>
            </a:xfrm>
            <a:prstGeom prst="rect">
              <a:avLst/>
            </a:prstGeom>
            <a:noFill/>
            <a:ln w="6350" cap="flat" cmpd="sng">
              <a:solidFill>
                <a:schemeClr val="tx1"/>
              </a:solidFill>
              <a:miter lim="800000"/>
              <a:headEnd/>
              <a:tailEnd/>
            </a:ln>
            <a:effectLst/>
            <a:extLst/>
          </p:spPr>
          <p:txBody>
            <a:bodyPr wrap="none" anchor="ctr"/>
            <a:lstStyle/>
            <a:p>
              <a:endParaRPr lang="zh-CN" altLang="en-US">
                <a:solidFill>
                  <a:prstClr val="black"/>
                </a:solidFill>
              </a:endParaRPr>
            </a:p>
          </p:txBody>
        </p:sp>
        <p:cxnSp>
          <p:nvCxnSpPr>
            <p:cNvPr id="105" name="直接连接符 104"/>
            <p:cNvCxnSpPr>
              <a:stCxn id="104" idx="1"/>
              <a:endCxn id="104" idx="3"/>
            </p:cNvCxnSpPr>
            <p:nvPr/>
          </p:nvCxnSpPr>
          <p:spPr>
            <a:xfrm>
              <a:off x="3787126" y="2476627"/>
              <a:ext cx="914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51617"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7191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336880"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4520552" y="2298392"/>
              <a:ext cx="0" cy="3566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3" name="Rectangle 10"/>
          <p:cNvSpPr>
            <a:spLocks noChangeArrowheads="1"/>
          </p:cNvSpPr>
          <p:nvPr/>
        </p:nvSpPr>
        <p:spPr bwMode="auto">
          <a:xfrm>
            <a:off x="2576567" y="6016435"/>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002060"/>
                </a:solidFill>
              </a:rPr>
              <a:t>e</a:t>
            </a:r>
            <a:endParaRPr lang="zh-CN" altLang="en-US" b="1" dirty="0">
              <a:solidFill>
                <a:srgbClr val="002060"/>
              </a:solidFill>
            </a:endParaRPr>
          </a:p>
        </p:txBody>
      </p:sp>
      <p:sp>
        <p:nvSpPr>
          <p:cNvPr id="114" name="Rectangle 10"/>
          <p:cNvSpPr>
            <a:spLocks noChangeArrowheads="1"/>
          </p:cNvSpPr>
          <p:nvPr/>
        </p:nvSpPr>
        <p:spPr bwMode="auto">
          <a:xfrm>
            <a:off x="239368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C000"/>
                </a:solidFill>
              </a:rPr>
              <a:t>c</a:t>
            </a:r>
            <a:endParaRPr lang="zh-CN" altLang="en-US" sz="2400" b="1" dirty="0">
              <a:solidFill>
                <a:srgbClr val="FFC000"/>
              </a:solidFill>
            </a:endParaRPr>
          </a:p>
        </p:txBody>
      </p:sp>
      <p:sp>
        <p:nvSpPr>
          <p:cNvPr id="119" name="TextBox 118"/>
          <p:cNvSpPr txBox="1"/>
          <p:nvPr/>
        </p:nvSpPr>
        <p:spPr>
          <a:xfrm>
            <a:off x="2005916" y="2427055"/>
            <a:ext cx="809517" cy="246221"/>
          </a:xfrm>
          <a:prstGeom prst="rect">
            <a:avLst/>
          </a:prstGeom>
          <a:noFill/>
        </p:spPr>
        <p:txBody>
          <a:bodyPr wrap="none" lIns="0" tIns="0" rIns="0" bIns="0" rtlCol="0">
            <a:spAutoFit/>
          </a:bodyPr>
          <a:lstStyle/>
          <a:p>
            <a:r>
              <a:rPr lang="en-US" altLang="zh-CN" sz="1600" b="1" dirty="0" smtClean="0">
                <a:solidFill>
                  <a:schemeClr val="bg1"/>
                </a:solidFill>
              </a:rPr>
              <a:t>a b c d e f</a:t>
            </a:r>
            <a:endParaRPr lang="zh-CN" altLang="en-US" sz="1600" b="1" dirty="0">
              <a:solidFill>
                <a:schemeClr val="bg1"/>
              </a:solidFill>
            </a:endParaRPr>
          </a:p>
        </p:txBody>
      </p:sp>
      <p:sp>
        <p:nvSpPr>
          <p:cNvPr id="126" name="TextBox 125"/>
          <p:cNvSpPr txBox="1"/>
          <p:nvPr/>
        </p:nvSpPr>
        <p:spPr>
          <a:xfrm>
            <a:off x="1420106" y="2589837"/>
            <a:ext cx="2128147" cy="369332"/>
          </a:xfrm>
          <a:prstGeom prst="rect">
            <a:avLst/>
          </a:prstGeom>
          <a:noFill/>
        </p:spPr>
        <p:txBody>
          <a:bodyPr wrap="none" rtlCol="0">
            <a:spAutoFit/>
          </a:bodyPr>
          <a:lstStyle/>
          <a:p>
            <a:r>
              <a:rPr lang="en-US" altLang="zh-CN" b="1" dirty="0"/>
              <a:t>u</a:t>
            </a:r>
            <a:r>
              <a:rPr lang="en-US" altLang="zh-CN" b="1" dirty="0" smtClean="0"/>
              <a:t>nderlying LSM-tree</a:t>
            </a:r>
            <a:endParaRPr lang="zh-CN" altLang="en-US" b="1" dirty="0"/>
          </a:p>
        </p:txBody>
      </p:sp>
      <p:cxnSp>
        <p:nvCxnSpPr>
          <p:cNvPr id="127" name="直接箭头连接符 126"/>
          <p:cNvCxnSpPr>
            <a:stCxn id="76" idx="2"/>
            <a:endCxn id="30" idx="0"/>
          </p:cNvCxnSpPr>
          <p:nvPr/>
        </p:nvCxnSpPr>
        <p:spPr>
          <a:xfrm>
            <a:off x="2839583" y="4516651"/>
            <a:ext cx="534462" cy="1310405"/>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75" idx="2"/>
            <a:endCxn id="27" idx="0"/>
          </p:cNvCxnSpPr>
          <p:nvPr/>
        </p:nvCxnSpPr>
        <p:spPr>
          <a:xfrm>
            <a:off x="2658573" y="4527765"/>
            <a:ext cx="532592" cy="1299291"/>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Rectangle 10"/>
          <p:cNvSpPr>
            <a:spLocks noChangeArrowheads="1"/>
          </p:cNvSpPr>
          <p:nvPr/>
        </p:nvSpPr>
        <p:spPr bwMode="auto">
          <a:xfrm>
            <a:off x="5571675"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0" name="Rectangle 10"/>
          <p:cNvSpPr>
            <a:spLocks noChangeArrowheads="1"/>
          </p:cNvSpPr>
          <p:nvPr/>
        </p:nvSpPr>
        <p:spPr bwMode="auto">
          <a:xfrm>
            <a:off x="607650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1" name="Rectangle 10"/>
          <p:cNvSpPr>
            <a:spLocks noChangeArrowheads="1"/>
          </p:cNvSpPr>
          <p:nvPr/>
        </p:nvSpPr>
        <p:spPr bwMode="auto">
          <a:xfrm>
            <a:off x="5828850" y="2112330"/>
            <a:ext cx="199396" cy="137160"/>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2" name="Rectangle 9"/>
          <p:cNvSpPr>
            <a:spLocks noChangeArrowheads="1"/>
          </p:cNvSpPr>
          <p:nvPr/>
        </p:nvSpPr>
        <p:spPr bwMode="auto">
          <a:xfrm>
            <a:off x="5662547"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23" name="TextBox 122"/>
          <p:cNvSpPr txBox="1"/>
          <p:nvPr/>
        </p:nvSpPr>
        <p:spPr>
          <a:xfrm>
            <a:off x="6317955" y="2071534"/>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1</a:t>
            </a:r>
            <a:endParaRPr lang="zh-CN" altLang="en-US" sz="1400" baseline="-25000" dirty="0"/>
          </a:p>
        </p:txBody>
      </p:sp>
      <p:sp>
        <p:nvSpPr>
          <p:cNvPr id="124" name="TextBox 123"/>
          <p:cNvSpPr txBox="1"/>
          <p:nvPr/>
        </p:nvSpPr>
        <p:spPr>
          <a:xfrm>
            <a:off x="6865263" y="2425613"/>
            <a:ext cx="158698" cy="215444"/>
          </a:xfrm>
          <a:prstGeom prst="rect">
            <a:avLst/>
          </a:prstGeom>
          <a:noFill/>
        </p:spPr>
        <p:txBody>
          <a:bodyPr wrap="none" lIns="0" tIns="0" rIns="0" bIns="0" rtlCol="0">
            <a:spAutoFit/>
          </a:bodyPr>
          <a:lstStyle/>
          <a:p>
            <a:r>
              <a:rPr lang="en-US" altLang="zh-CN" sz="1400" dirty="0"/>
              <a:t>B</a:t>
            </a:r>
            <a:r>
              <a:rPr lang="en-US" altLang="zh-CN" sz="1400" baseline="-25000" dirty="0" smtClean="0"/>
              <a:t>2</a:t>
            </a:r>
            <a:endParaRPr lang="zh-CN" altLang="en-US" sz="1400" baseline="-25000" dirty="0"/>
          </a:p>
        </p:txBody>
      </p:sp>
      <p:sp>
        <p:nvSpPr>
          <p:cNvPr id="129" name="Rectangle 9"/>
          <p:cNvSpPr>
            <a:spLocks noChangeArrowheads="1"/>
          </p:cNvSpPr>
          <p:nvPr/>
        </p:nvSpPr>
        <p:spPr bwMode="auto">
          <a:xfrm>
            <a:off x="5038634" y="2468587"/>
            <a:ext cx="564706"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1" name="Rectangle 9"/>
          <p:cNvSpPr>
            <a:spLocks noChangeArrowheads="1"/>
          </p:cNvSpPr>
          <p:nvPr/>
        </p:nvSpPr>
        <p:spPr bwMode="auto">
          <a:xfrm>
            <a:off x="6281672" y="2468586"/>
            <a:ext cx="556199" cy="158042"/>
          </a:xfrm>
          <a:prstGeom prst="rect">
            <a:avLst/>
          </a:prstGeom>
          <a:solidFill>
            <a:srgbClr val="92D050"/>
          </a:solidFill>
          <a:ln w="9525" cap="flat" cmpd="sng">
            <a:solidFill>
              <a:schemeClr val="tx1"/>
            </a:solidFill>
            <a:miter lim="800000"/>
            <a:headEnd/>
            <a:tailEnd/>
          </a:ln>
          <a:effectLst/>
          <a:extLst/>
        </p:spPr>
        <p:txBody>
          <a:bodyPr wrap="none" anchor="ctr"/>
          <a:lstStyle/>
          <a:p>
            <a:endParaRPr lang="zh-CN" altLang="en-US">
              <a:solidFill>
                <a:prstClr val="black"/>
              </a:solidFill>
            </a:endParaRPr>
          </a:p>
        </p:txBody>
      </p:sp>
      <p:sp>
        <p:nvSpPr>
          <p:cNvPr id="132" name="TextBox 131"/>
          <p:cNvSpPr txBox="1"/>
          <p:nvPr/>
        </p:nvSpPr>
        <p:spPr>
          <a:xfrm>
            <a:off x="4957551" y="2625346"/>
            <a:ext cx="1947584" cy="369332"/>
          </a:xfrm>
          <a:prstGeom prst="rect">
            <a:avLst/>
          </a:prstGeom>
          <a:noFill/>
        </p:spPr>
        <p:txBody>
          <a:bodyPr wrap="none" rtlCol="0">
            <a:spAutoFit/>
          </a:bodyPr>
          <a:lstStyle/>
          <a:p>
            <a:r>
              <a:rPr lang="en-US" altLang="zh-CN" b="1" dirty="0"/>
              <a:t>c</a:t>
            </a:r>
            <a:r>
              <a:rPr lang="en-US" altLang="zh-CN" b="1" dirty="0" smtClean="0"/>
              <a:t>ompaction buffer</a:t>
            </a:r>
            <a:endParaRPr lang="zh-CN" altLang="en-US" b="1" dirty="0"/>
          </a:p>
        </p:txBody>
      </p:sp>
      <p:sp>
        <p:nvSpPr>
          <p:cNvPr id="134" name="TextBox 133"/>
          <p:cNvSpPr txBox="1"/>
          <p:nvPr/>
        </p:nvSpPr>
        <p:spPr>
          <a:xfrm>
            <a:off x="6341910" y="2429767"/>
            <a:ext cx="282477" cy="246221"/>
          </a:xfrm>
          <a:prstGeom prst="rect">
            <a:avLst/>
          </a:prstGeom>
          <a:noFill/>
        </p:spPr>
        <p:txBody>
          <a:bodyPr wrap="square" lIns="0" tIns="0" rIns="0" bIns="0" rtlCol="0">
            <a:spAutoFit/>
          </a:bodyPr>
          <a:lstStyle/>
          <a:p>
            <a:r>
              <a:rPr lang="en-US" altLang="zh-CN" sz="1600" b="1" dirty="0" smtClean="0">
                <a:solidFill>
                  <a:schemeClr val="bg1"/>
                </a:solidFill>
              </a:rPr>
              <a:t>b d </a:t>
            </a:r>
            <a:endParaRPr lang="zh-CN" altLang="en-US" sz="1600" b="1" dirty="0">
              <a:solidFill>
                <a:schemeClr val="bg1">
                  <a:lumMod val="50000"/>
                </a:schemeClr>
              </a:solidFill>
            </a:endParaRPr>
          </a:p>
        </p:txBody>
      </p:sp>
      <p:sp>
        <p:nvSpPr>
          <p:cNvPr id="140" name="Rectangle 16"/>
          <p:cNvSpPr>
            <a:spLocks noChangeArrowheads="1"/>
          </p:cNvSpPr>
          <p:nvPr/>
        </p:nvSpPr>
        <p:spPr bwMode="auto">
          <a:xfrm>
            <a:off x="2378845" y="4153784"/>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C000"/>
                </a:solidFill>
              </a:rPr>
              <a:t>c</a:t>
            </a:r>
            <a:endParaRPr lang="zh-CN" altLang="en-US" b="1" dirty="0">
              <a:solidFill>
                <a:srgbClr val="FFC000"/>
              </a:solidFill>
            </a:endParaRPr>
          </a:p>
        </p:txBody>
      </p:sp>
      <p:sp>
        <p:nvSpPr>
          <p:cNvPr id="141" name="Rectangle 16"/>
          <p:cNvSpPr>
            <a:spLocks noChangeArrowheads="1"/>
          </p:cNvSpPr>
          <p:nvPr/>
        </p:nvSpPr>
        <p:spPr bwMode="auto">
          <a:xfrm>
            <a:off x="2195867" y="415636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FF0000"/>
                </a:solidFill>
              </a:rPr>
              <a:t>a</a:t>
            </a:r>
            <a:endParaRPr lang="zh-CN" altLang="en-US" b="1" dirty="0">
              <a:solidFill>
                <a:srgbClr val="FF0000"/>
              </a:solidFill>
            </a:endParaRPr>
          </a:p>
        </p:txBody>
      </p:sp>
      <p:cxnSp>
        <p:nvCxnSpPr>
          <p:cNvPr id="142" name="直接箭头连接符 141"/>
          <p:cNvCxnSpPr>
            <a:stCxn id="141" idx="2"/>
            <a:endCxn id="112" idx="0"/>
          </p:cNvCxnSpPr>
          <p:nvPr/>
        </p:nvCxnSpPr>
        <p:spPr>
          <a:xfrm>
            <a:off x="2287307" y="4338405"/>
            <a:ext cx="14940" cy="1678370"/>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40" idx="2"/>
            <a:endCxn id="114" idx="0"/>
          </p:cNvCxnSpPr>
          <p:nvPr/>
        </p:nvCxnSpPr>
        <p:spPr>
          <a:xfrm>
            <a:off x="2470285" y="4335829"/>
            <a:ext cx="14842" cy="1680946"/>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53032" y="2414711"/>
            <a:ext cx="451289" cy="246221"/>
          </a:xfrm>
          <a:prstGeom prst="rect">
            <a:avLst/>
          </a:prstGeom>
          <a:noFill/>
        </p:spPr>
        <p:txBody>
          <a:bodyPr wrap="square" lIns="0" tIns="0" rIns="0" bIns="0" rtlCol="0">
            <a:spAutoFit/>
          </a:bodyPr>
          <a:lstStyle/>
          <a:p>
            <a:r>
              <a:rPr lang="en-US" altLang="zh-CN" sz="1600" b="1" dirty="0" smtClean="0">
                <a:solidFill>
                  <a:schemeClr val="bg1"/>
                </a:solidFill>
              </a:rPr>
              <a:t>a c e</a:t>
            </a:r>
            <a:endParaRPr lang="zh-CN" altLang="en-US" sz="1600" b="1" dirty="0">
              <a:solidFill>
                <a:schemeClr val="bg1"/>
              </a:solidFill>
            </a:endParaRPr>
          </a:p>
        </p:txBody>
      </p:sp>
      <p:sp>
        <p:nvSpPr>
          <p:cNvPr id="93" name="TextBox 92"/>
          <p:cNvSpPr txBox="1"/>
          <p:nvPr/>
        </p:nvSpPr>
        <p:spPr>
          <a:xfrm>
            <a:off x="7133553" y="2162785"/>
            <a:ext cx="847348" cy="307777"/>
          </a:xfrm>
          <a:prstGeom prst="rect">
            <a:avLst/>
          </a:prstGeom>
          <a:noFill/>
        </p:spPr>
        <p:txBody>
          <a:bodyPr wrap="none" rtlCol="0">
            <a:spAutoFit/>
          </a:bodyPr>
          <a:lstStyle/>
          <a:p>
            <a:r>
              <a:rPr lang="en-US" altLang="zh-CN" sz="1400" b="1" dirty="0" smtClean="0"/>
              <a:t>removed</a:t>
            </a:r>
            <a:endParaRPr lang="zh-CN" altLang="en-US" sz="1400" b="1" dirty="0"/>
          </a:p>
        </p:txBody>
      </p:sp>
      <p:cxnSp>
        <p:nvCxnSpPr>
          <p:cNvPr id="94" name="直接连接符 93"/>
          <p:cNvCxnSpPr>
            <a:stCxn id="93" idx="1"/>
          </p:cNvCxnSpPr>
          <p:nvPr/>
        </p:nvCxnSpPr>
        <p:spPr>
          <a:xfrm flipH="1">
            <a:off x="6708197" y="2316674"/>
            <a:ext cx="425356" cy="134837"/>
          </a:xfrm>
          <a:prstGeom prst="line">
            <a:avLst/>
          </a:prstGeom>
          <a:ln w="1905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7" name="矩形 6"/>
          <p:cNvSpPr/>
          <p:nvPr/>
        </p:nvSpPr>
        <p:spPr>
          <a:xfrm>
            <a:off x="6624387" y="2468586"/>
            <a:ext cx="157066" cy="16140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5" name="TextBox 94"/>
          <p:cNvSpPr txBox="1"/>
          <p:nvPr/>
        </p:nvSpPr>
        <p:spPr>
          <a:xfrm>
            <a:off x="6674452" y="2427055"/>
            <a:ext cx="141238" cy="246221"/>
          </a:xfrm>
          <a:prstGeom prst="rect">
            <a:avLst/>
          </a:prstGeom>
          <a:noFill/>
        </p:spPr>
        <p:txBody>
          <a:bodyPr wrap="square" lIns="0" tIns="0" rIns="0" bIns="0" rtlCol="0">
            <a:spAutoFit/>
          </a:bodyPr>
          <a:lstStyle/>
          <a:p>
            <a:r>
              <a:rPr lang="en-US" altLang="zh-CN" sz="1600" b="1" dirty="0" smtClean="0"/>
              <a:t>f</a:t>
            </a:r>
            <a:endParaRPr lang="zh-CN" altLang="en-US" sz="1600" b="1" dirty="0"/>
          </a:p>
        </p:txBody>
      </p:sp>
      <p:sp>
        <p:nvSpPr>
          <p:cNvPr id="79" name="TextBox 78"/>
          <p:cNvSpPr txBox="1"/>
          <p:nvPr/>
        </p:nvSpPr>
        <p:spPr>
          <a:xfrm>
            <a:off x="738901" y="2013012"/>
            <a:ext cx="610680"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7030A0"/>
                </a:solidFill>
              </a:rPr>
              <a:t>f </a:t>
            </a:r>
            <a:endParaRPr lang="zh-CN" altLang="en-US" sz="1600" b="1" dirty="0">
              <a:solidFill>
                <a:srgbClr val="7030A0"/>
              </a:solidFill>
            </a:endParaRPr>
          </a:p>
        </p:txBody>
      </p:sp>
      <p:cxnSp>
        <p:nvCxnSpPr>
          <p:cNvPr id="96" name="直接连接符 95"/>
          <p:cNvCxnSpPr>
            <a:stCxn id="79" idx="3"/>
          </p:cNvCxnSpPr>
          <p:nvPr/>
        </p:nvCxnSpPr>
        <p:spPr>
          <a:xfrm flipV="1">
            <a:off x="1349581" y="1827775"/>
            <a:ext cx="959381" cy="3545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直接连接符 96"/>
          <p:cNvCxnSpPr>
            <a:stCxn id="79" idx="3"/>
          </p:cNvCxnSpPr>
          <p:nvPr/>
        </p:nvCxnSpPr>
        <p:spPr>
          <a:xfrm>
            <a:off x="1349581" y="2182289"/>
            <a:ext cx="690681" cy="112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直接连接符 100"/>
          <p:cNvCxnSpPr>
            <a:stCxn id="79" idx="3"/>
          </p:cNvCxnSpPr>
          <p:nvPr/>
        </p:nvCxnSpPr>
        <p:spPr>
          <a:xfrm>
            <a:off x="1349581" y="2182289"/>
            <a:ext cx="319478" cy="3770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0" name="内容占位符 2"/>
          <p:cNvSpPr>
            <a:spLocks noGrp="1"/>
          </p:cNvSpPr>
          <p:nvPr>
            <p:ph idx="1"/>
          </p:nvPr>
        </p:nvSpPr>
        <p:spPr>
          <a:xfrm>
            <a:off x="4330982" y="3540489"/>
            <a:ext cx="4813017" cy="3036479"/>
          </a:xfrm>
        </p:spPr>
        <p:txBody>
          <a:bodyPr>
            <a:normAutofit fontScale="47500" lnSpcReduction="20000"/>
          </a:bodyPr>
          <a:lstStyle/>
          <a:p>
            <a:pPr>
              <a:lnSpc>
                <a:spcPct val="120000"/>
              </a:lnSpc>
              <a:spcBef>
                <a:spcPts val="600"/>
              </a:spcBef>
            </a:pPr>
            <a:r>
              <a:rPr lang="en-US" altLang="zh-CN" b="1" dirty="0" smtClean="0"/>
              <a:t>Step 1</a:t>
            </a:r>
            <a:r>
              <a:rPr lang="en-US" altLang="zh-CN" dirty="0" smtClean="0"/>
              <a:t>: the underlying LSM-tree is checked level by level to locate the disk block(s) holding the requested key/key range</a:t>
            </a:r>
          </a:p>
          <a:p>
            <a:pPr>
              <a:lnSpc>
                <a:spcPct val="120000"/>
              </a:lnSpc>
              <a:spcBef>
                <a:spcPts val="600"/>
              </a:spcBef>
            </a:pPr>
            <a:r>
              <a:rPr lang="en-US" altLang="zh-CN" b="1" dirty="0" smtClean="0"/>
              <a:t>Step 2</a:t>
            </a:r>
            <a:r>
              <a:rPr lang="en-US" altLang="zh-CN" dirty="0" smtClean="0"/>
              <a:t>: the same level(s) of the compaction buffer is checked to </a:t>
            </a:r>
            <a:r>
              <a:rPr lang="en-US" altLang="zh-CN" dirty="0"/>
              <a:t>locate the disk block(s) </a:t>
            </a:r>
            <a:r>
              <a:rPr lang="en-US" altLang="zh-CN" dirty="0" smtClean="0"/>
              <a:t>holding </a:t>
            </a:r>
            <a:r>
              <a:rPr lang="en-US" altLang="zh-CN" dirty="0"/>
              <a:t>the requested key/key range</a:t>
            </a:r>
            <a:endParaRPr lang="en-US" altLang="zh-CN" dirty="0" smtClean="0"/>
          </a:p>
          <a:p>
            <a:pPr>
              <a:lnSpc>
                <a:spcPct val="120000"/>
              </a:lnSpc>
              <a:spcBef>
                <a:spcPts val="600"/>
              </a:spcBef>
            </a:pPr>
            <a:r>
              <a:rPr lang="en-US" altLang="zh-CN" b="1" dirty="0" smtClean="0"/>
              <a:t>Step 3</a:t>
            </a:r>
            <a:r>
              <a:rPr lang="en-US" altLang="zh-CN" dirty="0" smtClean="0"/>
              <a:t>: if no block(s) is found in </a:t>
            </a:r>
            <a:r>
              <a:rPr lang="en-US" altLang="zh-CN" b="1" dirty="0"/>
              <a:t>S</a:t>
            </a:r>
            <a:r>
              <a:rPr lang="en-US" altLang="zh-CN" b="1" dirty="0" smtClean="0"/>
              <a:t>tep 2</a:t>
            </a:r>
            <a:r>
              <a:rPr lang="en-US" altLang="zh-CN" dirty="0" smtClean="0"/>
              <a:t>, the request is served with the block(s) found in the underlying LSM-tree</a:t>
            </a:r>
          </a:p>
        </p:txBody>
      </p:sp>
      <p:cxnSp>
        <p:nvCxnSpPr>
          <p:cNvPr id="111" name="直接箭头连接符 110"/>
          <p:cNvCxnSpPr>
            <a:endCxn id="83" idx="0"/>
          </p:cNvCxnSpPr>
          <p:nvPr/>
        </p:nvCxnSpPr>
        <p:spPr>
          <a:xfrm>
            <a:off x="2800919" y="2641057"/>
            <a:ext cx="316740" cy="2767653"/>
          </a:xfrm>
          <a:prstGeom prst="straightConnector1">
            <a:avLst/>
          </a:prstGeom>
          <a:ln w="19050">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330982" y="2009720"/>
            <a:ext cx="564193" cy="338554"/>
          </a:xfrm>
          <a:prstGeom prst="rect">
            <a:avLst/>
          </a:prstGeom>
          <a:noFill/>
        </p:spPr>
        <p:txBody>
          <a:bodyPr wrap="none" rtlCol="0">
            <a:spAutoFit/>
          </a:bodyPr>
          <a:lstStyle/>
          <a:p>
            <a:r>
              <a:rPr lang="en-US" altLang="zh-CN" sz="1600" b="1" dirty="0"/>
              <a:t>g</a:t>
            </a:r>
            <a:r>
              <a:rPr lang="en-US" altLang="zh-CN" sz="1600" b="1" dirty="0" smtClean="0"/>
              <a:t>et </a:t>
            </a:r>
            <a:r>
              <a:rPr lang="en-US" altLang="zh-CN" sz="1600" b="1" dirty="0" smtClean="0">
                <a:solidFill>
                  <a:srgbClr val="7030A0"/>
                </a:solidFill>
              </a:rPr>
              <a:t>f</a:t>
            </a:r>
            <a:endParaRPr lang="zh-CN" altLang="en-US" sz="1600" b="1" dirty="0">
              <a:solidFill>
                <a:srgbClr val="7030A0"/>
              </a:solidFill>
            </a:endParaRPr>
          </a:p>
        </p:txBody>
      </p:sp>
      <p:cxnSp>
        <p:nvCxnSpPr>
          <p:cNvPr id="125" name="直接连接符 124"/>
          <p:cNvCxnSpPr>
            <a:stCxn id="115" idx="3"/>
            <a:endCxn id="129" idx="0"/>
          </p:cNvCxnSpPr>
          <p:nvPr/>
        </p:nvCxnSpPr>
        <p:spPr>
          <a:xfrm>
            <a:off x="4895175" y="2178997"/>
            <a:ext cx="425812" cy="2895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直接连接符 129"/>
          <p:cNvCxnSpPr>
            <a:stCxn id="115" idx="3"/>
          </p:cNvCxnSpPr>
          <p:nvPr/>
        </p:nvCxnSpPr>
        <p:spPr>
          <a:xfrm>
            <a:off x="4895175" y="2178997"/>
            <a:ext cx="933676" cy="2649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Rectangle 10"/>
          <p:cNvSpPr>
            <a:spLocks noChangeArrowheads="1"/>
          </p:cNvSpPr>
          <p:nvPr/>
        </p:nvSpPr>
        <p:spPr bwMode="auto">
          <a:xfrm>
            <a:off x="211013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sp>
        <p:nvSpPr>
          <p:cNvPr id="112" name="Rectangle 10"/>
          <p:cNvSpPr>
            <a:spLocks noChangeArrowheads="1"/>
          </p:cNvSpPr>
          <p:nvPr/>
        </p:nvSpPr>
        <p:spPr bwMode="auto">
          <a:xfrm>
            <a:off x="2210807" y="6016775"/>
            <a:ext cx="182880" cy="182880"/>
          </a:xfrm>
          <a:prstGeom prst="rect">
            <a:avLst/>
          </a:prstGeom>
          <a:solidFill>
            <a:schemeClr val="bg1"/>
          </a:solidFill>
          <a:ln w="9525" cap="flat" cmpd="sng">
            <a:solidFill>
              <a:schemeClr val="tx1"/>
            </a:solidFill>
            <a:miter lim="800000"/>
            <a:headEnd/>
            <a:tailEnd/>
          </a:ln>
          <a:effectLst/>
          <a:extLst/>
        </p:spPr>
        <p:txBody>
          <a:bodyPr wrap="none" anchor="ctr"/>
          <a:lstStyle/>
          <a:p>
            <a:pPr algn="ctr"/>
            <a:r>
              <a:rPr lang="en-US" altLang="zh-CN" b="1" dirty="0" smtClean="0">
                <a:solidFill>
                  <a:srgbClr val="FF0000"/>
                </a:solidFill>
              </a:rPr>
              <a:t>a</a:t>
            </a:r>
            <a:endParaRPr lang="zh-CN" altLang="en-US" sz="2400" b="1" dirty="0">
              <a:solidFill>
                <a:srgbClr val="FF0000"/>
              </a:solidFill>
            </a:endParaRPr>
          </a:p>
        </p:txBody>
      </p:sp>
      <p:cxnSp>
        <p:nvCxnSpPr>
          <p:cNvPr id="77" name="直接连接符 76"/>
          <p:cNvCxnSpPr>
            <a:stCxn id="115" idx="3"/>
            <a:endCxn id="134" idx="0"/>
          </p:cNvCxnSpPr>
          <p:nvPr/>
        </p:nvCxnSpPr>
        <p:spPr>
          <a:xfrm>
            <a:off x="4895175" y="2178997"/>
            <a:ext cx="1587974" cy="2507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0" name="直接箭头连接符 89"/>
          <p:cNvCxnSpPr>
            <a:endCxn id="83" idx="0"/>
          </p:cNvCxnSpPr>
          <p:nvPr/>
        </p:nvCxnSpPr>
        <p:spPr>
          <a:xfrm>
            <a:off x="2748143" y="4244783"/>
            <a:ext cx="369516" cy="116392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Rectangle 10"/>
          <p:cNvSpPr>
            <a:spLocks noChangeArrowheads="1"/>
          </p:cNvSpPr>
          <p:nvPr/>
        </p:nvSpPr>
        <p:spPr bwMode="auto">
          <a:xfrm>
            <a:off x="3026219" y="5408710"/>
            <a:ext cx="182880" cy="182880"/>
          </a:xfrm>
          <a:prstGeom prst="rect">
            <a:avLst/>
          </a:prstGeom>
          <a:solidFill>
            <a:schemeClr val="bg1">
              <a:lumMod val="65000"/>
            </a:schemeClr>
          </a:solidFill>
          <a:ln w="9525" cap="flat" cmpd="sng">
            <a:solidFill>
              <a:schemeClr val="tx1"/>
            </a:solidFill>
            <a:miter lim="800000"/>
            <a:headEnd/>
            <a:tailEnd/>
          </a:ln>
          <a:effectLst/>
          <a:extLst/>
        </p:spPr>
        <p:txBody>
          <a:bodyPr wrap="none" anchor="ctr"/>
          <a:lstStyle/>
          <a:p>
            <a:pPr algn="ctr"/>
            <a:r>
              <a:rPr lang="en-US" altLang="zh-CN" b="1" dirty="0" smtClean="0">
                <a:solidFill>
                  <a:srgbClr val="7030A0"/>
                </a:solidFill>
              </a:rPr>
              <a:t>f</a:t>
            </a:r>
            <a:endParaRPr lang="zh-CN" altLang="en-US" sz="2400" b="1" dirty="0">
              <a:solidFill>
                <a:srgbClr val="7030A0"/>
              </a:solidFill>
            </a:endParaRPr>
          </a:p>
        </p:txBody>
      </p:sp>
      <p:sp>
        <p:nvSpPr>
          <p:cNvPr id="91" name="Rectangle 16"/>
          <p:cNvSpPr>
            <a:spLocks noChangeArrowheads="1"/>
          </p:cNvSpPr>
          <p:nvPr/>
        </p:nvSpPr>
        <p:spPr bwMode="auto">
          <a:xfrm>
            <a:off x="2580671" y="4153760"/>
            <a:ext cx="182880" cy="182045"/>
          </a:xfrm>
          <a:prstGeom prst="rect">
            <a:avLst/>
          </a:prstGeom>
          <a:noFill/>
          <a:ln w="9525" cap="flat" cmpd="sng">
            <a:noFill/>
            <a:miter lim="800000"/>
            <a:headEnd/>
            <a:tailEnd/>
          </a:ln>
          <a:effectLst/>
          <a:extLst/>
        </p:spPr>
        <p:txBody>
          <a:bodyPr wrap="none" lIns="0" tIns="0" rIns="0" bIns="0" anchor="ctr"/>
          <a:lstStyle/>
          <a:p>
            <a:pPr algn="ctr"/>
            <a:r>
              <a:rPr lang="en-US" altLang="zh-CN" b="1" dirty="0" smtClean="0">
                <a:solidFill>
                  <a:srgbClr val="7030A0"/>
                </a:solidFill>
              </a:rPr>
              <a:t>f</a:t>
            </a:r>
            <a:endParaRPr lang="zh-CN" altLang="en-US" b="1" dirty="0">
              <a:solidFill>
                <a:srgbClr val="7030A0"/>
              </a:solidFill>
            </a:endParaRPr>
          </a:p>
        </p:txBody>
      </p:sp>
      <p:sp>
        <p:nvSpPr>
          <p:cNvPr id="3" name="灯片编号占位符 2"/>
          <p:cNvSpPr>
            <a:spLocks noGrp="1"/>
          </p:cNvSpPr>
          <p:nvPr>
            <p:ph type="sldNum" sz="quarter" idx="12"/>
          </p:nvPr>
        </p:nvSpPr>
        <p:spPr/>
        <p:txBody>
          <a:bodyPr/>
          <a:lstStyle/>
          <a:p>
            <a:fld id="{56E101D2-3CA0-ED44-B21F-D432222A9872}" type="slidenum">
              <a:rPr lang="en-US" smtClean="0"/>
              <a:pPr/>
              <a:t>33</a:t>
            </a:fld>
            <a:endParaRPr lang="en-US"/>
          </a:p>
        </p:txBody>
      </p:sp>
    </p:spTree>
    <p:extLst>
      <p:ext uri="{BB962C8B-B14F-4D97-AF65-F5344CB8AC3E}">
        <p14:creationId xmlns:p14="http://schemas.microsoft.com/office/powerpoint/2010/main" xmlns="" val="38246952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250"/>
                                        <p:tgtEl>
                                          <p:spTgt spid="96"/>
                                        </p:tgtEl>
                                      </p:cBhvr>
                                    </p:animEffect>
                                  </p:childTnLst>
                                </p:cTn>
                              </p:par>
                            </p:childTnLst>
                          </p:cTn>
                        </p:par>
                        <p:par>
                          <p:cTn id="15" fill="hold">
                            <p:stCondLst>
                              <p:cond delay="750"/>
                            </p:stCondLst>
                            <p:childTnLst>
                              <p:par>
                                <p:cTn id="16" presetID="10" presetClass="entr" presetSubtype="0" fill="hold" nodeType="after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250"/>
                                        <p:tgtEl>
                                          <p:spTgt spid="97"/>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250"/>
                                        <p:tgtEl>
                                          <p:spTgt spid="101"/>
                                        </p:tgtEl>
                                      </p:cBhvr>
                                    </p:animEffec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childTnLst>
                                </p:cTn>
                              </p:par>
                            </p:childTnLst>
                          </p:cTn>
                        </p:par>
                        <p:par>
                          <p:cTn id="26" fill="hold">
                            <p:stCondLst>
                              <p:cond delay="1250"/>
                            </p:stCondLst>
                            <p:childTnLst>
                              <p:par>
                                <p:cTn id="27" presetID="6" presetClass="emph" presetSubtype="0" fill="hold" grpId="0" nodeType="afterEffect">
                                  <p:stCondLst>
                                    <p:cond delay="0"/>
                                  </p:stCondLst>
                                  <p:childTnLst>
                                    <p:animScale>
                                      <p:cBhvr>
                                        <p:cTn id="28" dur="500" fill="hold"/>
                                        <p:tgtEl>
                                          <p:spTgt spid="83"/>
                                        </p:tgtEl>
                                      </p:cBhvr>
                                      <p:by x="150000" y="150000"/>
                                    </p:animScale>
                                  </p:childTnLst>
                                </p:cTn>
                              </p:par>
                              <p:par>
                                <p:cTn id="29" presetID="10" presetClass="exit" presetSubtype="0" fill="hold" nodeType="withEffect">
                                  <p:stCondLst>
                                    <p:cond delay="0"/>
                                  </p:stCondLst>
                                  <p:childTnLst>
                                    <p:animEffect transition="out" filter="fade">
                                      <p:cBhvr>
                                        <p:cTn id="30" dur="500"/>
                                        <p:tgtEl>
                                          <p:spTgt spid="111"/>
                                        </p:tgtEl>
                                      </p:cBhvr>
                                    </p:animEffect>
                                    <p:set>
                                      <p:cBhvr>
                                        <p:cTn id="31" dur="1" fill="hold">
                                          <p:stCondLst>
                                            <p:cond delay="499"/>
                                          </p:stCondLst>
                                        </p:cTn>
                                        <p:tgtEl>
                                          <p:spTgt spid="11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0">
                                            <p:txEl>
                                              <p:pRg st="1" end="1"/>
                                            </p:txEl>
                                          </p:spTgt>
                                        </p:tgtEl>
                                        <p:attrNameLst>
                                          <p:attrName>style.visibility</p:attrName>
                                        </p:attrNameLst>
                                      </p:cBhvr>
                                      <p:to>
                                        <p:strVal val="visible"/>
                                      </p:to>
                                    </p:set>
                                  </p:childTnLst>
                                </p:cTn>
                              </p:par>
                            </p:childTnLst>
                          </p:cTn>
                        </p:par>
                        <p:par>
                          <p:cTn id="36" fill="hold">
                            <p:stCondLst>
                              <p:cond delay="0"/>
                            </p:stCondLst>
                            <p:childTnLst>
                              <p:par>
                                <p:cTn id="37" presetID="10" presetClass="entr" presetSubtype="0"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Effect transition="in" filter="fade">
                                      <p:cBhvr>
                                        <p:cTn id="39" dur="500"/>
                                        <p:tgtEl>
                                          <p:spTgt spid="115"/>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250"/>
                                        <p:tgtEl>
                                          <p:spTgt spid="125"/>
                                        </p:tgtEl>
                                      </p:cBhvr>
                                    </p:animEffect>
                                  </p:childTnLst>
                                </p:cTn>
                              </p:par>
                            </p:childTnLst>
                          </p:cTn>
                        </p:par>
                        <p:par>
                          <p:cTn id="44" fill="hold">
                            <p:stCondLst>
                              <p:cond delay="750"/>
                            </p:stCondLst>
                            <p:childTnLst>
                              <p:par>
                                <p:cTn id="45" presetID="10" presetClass="entr" presetSubtype="0" fill="hold"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fade">
                                      <p:cBhvr>
                                        <p:cTn id="47" dur="250"/>
                                        <p:tgtEl>
                                          <p:spTgt spid="130"/>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250"/>
                                        <p:tgtEl>
                                          <p:spTgt spid="77"/>
                                        </p:tgtEl>
                                      </p:cBhvr>
                                    </p:animEffect>
                                  </p:childTnLst>
                                </p:cTn>
                              </p:par>
                            </p:childTnLst>
                          </p:cTn>
                        </p:par>
                        <p:par>
                          <p:cTn id="52" fill="hold">
                            <p:stCondLst>
                              <p:cond delay="1250"/>
                            </p:stCondLst>
                            <p:childTnLst>
                              <p:par>
                                <p:cTn id="53" presetID="7" presetClass="emph" presetSubtype="2" fill="hold" nodeType="afterEffect">
                                  <p:stCondLst>
                                    <p:cond delay="0"/>
                                  </p:stCondLst>
                                  <p:childTnLst>
                                    <p:animClr clrSpc="rgb" dir="cw">
                                      <p:cBhvr>
                                        <p:cTn id="54" dur="500" fill="hold"/>
                                        <p:tgtEl>
                                          <p:spTgt spid="93"/>
                                        </p:tgtEl>
                                        <p:attrNameLst>
                                          <p:attrName>stroke.color</p:attrName>
                                        </p:attrNameLst>
                                      </p:cBhvr>
                                      <p:to>
                                        <a:srgbClr val="FF0000"/>
                                      </p:to>
                                    </p:animClr>
                                    <p:set>
                                      <p:cBhvr>
                                        <p:cTn id="55" dur="500" fill="hold"/>
                                        <p:tgtEl>
                                          <p:spTgt spid="93"/>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94"/>
                                        </p:tgtEl>
                                        <p:attrNameLst>
                                          <p:attrName>stroke.color</p:attrName>
                                        </p:attrNameLst>
                                      </p:cBhvr>
                                      <p:to>
                                        <a:srgbClr val="FF0000"/>
                                      </p:to>
                                    </p:animClr>
                                    <p:set>
                                      <p:cBhvr>
                                        <p:cTn id="58" dur="500" fill="hold"/>
                                        <p:tgtEl>
                                          <p:spTgt spid="94"/>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7"/>
                                        </p:tgtEl>
                                        <p:attrNameLst>
                                          <p:attrName>stroke.color</p:attrName>
                                        </p:attrNameLst>
                                      </p:cBhvr>
                                      <p:to>
                                        <a:srgbClr val="FF0000"/>
                                      </p:to>
                                    </p:animClr>
                                    <p:set>
                                      <p:cBhvr>
                                        <p:cTn id="61" dur="500" fill="hold"/>
                                        <p:tgtEl>
                                          <p:spTgt spid="7"/>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1" nodeType="clickEffect">
                                  <p:stCondLst>
                                    <p:cond delay="0"/>
                                  </p:stCondLst>
                                  <p:iterate type="lt">
                                    <p:tmPct val="0"/>
                                  </p:iterate>
                                  <p:childTnLst>
                                    <p:set>
                                      <p:cBhvr>
                                        <p:cTn id="69" dur="1" fill="hold">
                                          <p:stCondLst>
                                            <p:cond delay="0"/>
                                          </p:stCondLst>
                                        </p:cTn>
                                        <p:tgtEl>
                                          <p:spTgt spid="91"/>
                                        </p:tgtEl>
                                        <p:attrNameLst>
                                          <p:attrName>style.visibility</p:attrName>
                                        </p:attrNameLst>
                                      </p:cBhvr>
                                      <p:to>
                                        <p:strVal val="visible"/>
                                      </p:to>
                                    </p:set>
                                    <p:animEffect transition="in" filter="fade">
                                      <p:cBhvr>
                                        <p:cTn id="70" dur="500"/>
                                        <p:tgtEl>
                                          <p:spTgt spid="91"/>
                                        </p:tgtEl>
                                      </p:cBhvr>
                                    </p:animEffect>
                                  </p:childTnLst>
                                </p:cTn>
                              </p:par>
                              <p:par>
                                <p:cTn id="71" presetID="10" presetClass="entr" presetSubtype="0"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500"/>
                                        <p:tgtEl>
                                          <p:spTgt spid="90"/>
                                        </p:tgtEl>
                                      </p:cBhvr>
                                    </p:animEffect>
                                  </p:childTnLst>
                                </p:cTn>
                              </p:par>
                              <p:par>
                                <p:cTn id="74" presetID="1" presetClass="emph" presetSubtype="2" fill="hold" nodeType="withEffect">
                                  <p:stCondLst>
                                    <p:cond delay="0"/>
                                  </p:stCondLst>
                                  <p:childTnLst>
                                    <p:animClr clrSpc="rgb" dir="cw">
                                      <p:cBhvr>
                                        <p:cTn id="75" dur="500" fill="hold"/>
                                        <p:tgtEl>
                                          <p:spTgt spid="83"/>
                                        </p:tgtEl>
                                        <p:attrNameLst>
                                          <p:attrName>fillcolor</p:attrName>
                                        </p:attrNameLst>
                                      </p:cBhvr>
                                      <p:to>
                                        <a:srgbClr val="FFFFFF"/>
                                      </p:to>
                                    </p:animClr>
                                    <p:set>
                                      <p:cBhvr>
                                        <p:cTn id="76" dur="500" fill="hold"/>
                                        <p:tgtEl>
                                          <p:spTgt spid="83"/>
                                        </p:tgtEl>
                                        <p:attrNameLst>
                                          <p:attrName>fill.type</p:attrName>
                                        </p:attrNameLst>
                                      </p:cBhvr>
                                      <p:to>
                                        <p:strVal val="solid"/>
                                      </p:to>
                                    </p:set>
                                    <p:set>
                                      <p:cBhvr>
                                        <p:cTn id="77" dur="500" fill="hold"/>
                                        <p:tgtEl>
                                          <p:spTgt spid="83"/>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34" presetClass="emph" presetSubtype="0" fill="hold" grpId="0" nodeType="clickEffect">
                                  <p:stCondLst>
                                    <p:cond delay="0"/>
                                  </p:stCondLst>
                                  <p:iterate type="lt">
                                    <p:tmPct val="10000"/>
                                  </p:iterate>
                                  <p:childTnLst>
                                    <p:animMotion origin="layout" path="M 0.0 0.0 L 0.0 -0.07213" pathEditMode="relative" ptsTypes="">
                                      <p:cBhvr>
                                        <p:cTn id="81" dur="250" accel="50000" decel="50000" autoRev="1" fill="hold">
                                          <p:stCondLst>
                                            <p:cond delay="0"/>
                                          </p:stCondLst>
                                        </p:cTn>
                                        <p:tgtEl>
                                          <p:spTgt spid="91"/>
                                        </p:tgtEl>
                                        <p:attrNameLst>
                                          <p:attrName>ppt_x</p:attrName>
                                          <p:attrName>ppt_y</p:attrName>
                                        </p:attrNameLst>
                                      </p:cBhvr>
                                    </p:animMotion>
                                    <p:animRot by="1500000">
                                      <p:cBhvr>
                                        <p:cTn id="82" dur="125" fill="hold">
                                          <p:stCondLst>
                                            <p:cond delay="0"/>
                                          </p:stCondLst>
                                        </p:cTn>
                                        <p:tgtEl>
                                          <p:spTgt spid="91"/>
                                        </p:tgtEl>
                                        <p:attrNameLst>
                                          <p:attrName>r</p:attrName>
                                        </p:attrNameLst>
                                      </p:cBhvr>
                                    </p:animRot>
                                    <p:animRot by="-1500000">
                                      <p:cBhvr>
                                        <p:cTn id="83" dur="125" fill="hold">
                                          <p:stCondLst>
                                            <p:cond delay="125"/>
                                          </p:stCondLst>
                                        </p:cTn>
                                        <p:tgtEl>
                                          <p:spTgt spid="91"/>
                                        </p:tgtEl>
                                        <p:attrNameLst>
                                          <p:attrName>r</p:attrName>
                                        </p:attrNameLst>
                                      </p:cBhvr>
                                    </p:animRot>
                                    <p:animRot by="-1500000">
                                      <p:cBhvr>
                                        <p:cTn id="84" dur="125" fill="hold">
                                          <p:stCondLst>
                                            <p:cond delay="250"/>
                                          </p:stCondLst>
                                        </p:cTn>
                                        <p:tgtEl>
                                          <p:spTgt spid="91"/>
                                        </p:tgtEl>
                                        <p:attrNameLst>
                                          <p:attrName>r</p:attrName>
                                        </p:attrNameLst>
                                      </p:cBhvr>
                                    </p:animRot>
                                    <p:animRot by="1500000">
                                      <p:cBhvr>
                                        <p:cTn id="85" dur="125" fill="hold">
                                          <p:stCondLst>
                                            <p:cond delay="375"/>
                                          </p:stCondLst>
                                        </p:cTn>
                                        <p:tgtEl>
                                          <p:spTgt spid="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5" grpId="0"/>
      <p:bldP spid="83" grpId="0" animBg="1"/>
      <p:bldP spid="91" grpId="0"/>
      <p:bldP spid="91"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chemeClr val="accent1"/>
                </a:solidFill>
              </a:rPr>
              <a:t>Experiments</a:t>
            </a:r>
            <a:endParaRPr lang="zh-CN" altLang="en-US" dirty="0">
              <a:solidFill>
                <a:schemeClr val="accent1"/>
              </a:solidFill>
            </a:endParaRPr>
          </a:p>
        </p:txBody>
      </p:sp>
      <p:sp>
        <p:nvSpPr>
          <p:cNvPr id="3" name="内容占位符 2"/>
          <p:cNvSpPr>
            <a:spLocks noGrp="1"/>
          </p:cNvSpPr>
          <p:nvPr>
            <p:ph idx="1"/>
          </p:nvPr>
        </p:nvSpPr>
        <p:spPr/>
        <p:txBody>
          <a:bodyPr>
            <a:normAutofit/>
          </a:bodyPr>
          <a:lstStyle/>
          <a:p>
            <a:r>
              <a:rPr lang="en-US" altLang="zh-CN" dirty="0" smtClean="0"/>
              <a:t>Setup</a:t>
            </a:r>
          </a:p>
          <a:p>
            <a:pPr lvl="1"/>
            <a:r>
              <a:rPr lang="en-US" altLang="zh-CN" dirty="0" smtClean="0"/>
              <a:t>Linux </a:t>
            </a:r>
            <a:r>
              <a:rPr lang="en-US" altLang="zh-CN" dirty="0"/>
              <a:t>kernel </a:t>
            </a:r>
            <a:r>
              <a:rPr lang="en-US" altLang="zh-CN" dirty="0" smtClean="0"/>
              <a:t>4.4.0-64</a:t>
            </a:r>
          </a:p>
          <a:p>
            <a:pPr lvl="1"/>
            <a:r>
              <a:rPr lang="en-US" altLang="zh-CN" dirty="0"/>
              <a:t>T</a:t>
            </a:r>
            <a:r>
              <a:rPr lang="en-US" altLang="zh-CN" dirty="0" smtClean="0"/>
              <a:t>wo </a:t>
            </a:r>
            <a:r>
              <a:rPr lang="en-US" altLang="zh-CN" dirty="0"/>
              <a:t>quad-core Intel E5354 </a:t>
            </a:r>
            <a:r>
              <a:rPr lang="en-US" altLang="zh-CN" dirty="0" smtClean="0"/>
              <a:t>processors</a:t>
            </a:r>
          </a:p>
          <a:p>
            <a:pPr lvl="1"/>
            <a:r>
              <a:rPr lang="en-US" altLang="zh-CN" dirty="0" smtClean="0"/>
              <a:t>8 </a:t>
            </a:r>
            <a:r>
              <a:rPr lang="en-US" altLang="zh-CN" dirty="0"/>
              <a:t>GB main </a:t>
            </a:r>
            <a:r>
              <a:rPr lang="en-US" altLang="zh-CN" dirty="0" smtClean="0"/>
              <a:t>memory</a:t>
            </a:r>
          </a:p>
          <a:p>
            <a:pPr lvl="1"/>
            <a:r>
              <a:rPr lang="en-US" altLang="zh-CN" dirty="0" smtClean="0"/>
              <a:t>Two </a:t>
            </a:r>
            <a:r>
              <a:rPr lang="en-US" altLang="zh-CN" dirty="0"/>
              <a:t>Seagate hard disk drives (Seagate Cheetah 15K.7, 450GB) are </a:t>
            </a:r>
            <a:r>
              <a:rPr lang="en-US" altLang="zh-CN" dirty="0" smtClean="0"/>
              <a:t>configured as RAID0</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xmlns="" val="3636050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chemeClr val="accent1"/>
                </a:solidFill>
              </a:rPr>
              <a:t>Dataset and Workloads</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fld id="{56E101D2-3CA0-ED44-B21F-D432222A9872}" type="slidenum">
              <a:rPr lang="en-US" smtClean="0"/>
              <a:pPr/>
              <a:t>35</a:t>
            </a:fld>
            <a:endParaRPr lang="en-US"/>
          </a:p>
        </p:txBody>
      </p:sp>
      <p:sp>
        <p:nvSpPr>
          <p:cNvPr id="5" name="矩形 4"/>
          <p:cNvSpPr/>
          <p:nvPr/>
        </p:nvSpPr>
        <p:spPr>
          <a:xfrm>
            <a:off x="1220723" y="2789448"/>
            <a:ext cx="7200900" cy="257175"/>
          </a:xfrm>
          <a:prstGeom prst="rect">
            <a:avLst/>
          </a:prstGeom>
          <a:gradFill flip="none" rotWithShape="1">
            <a:gsLst>
              <a:gs pos="0">
                <a:srgbClr val="FF3399"/>
              </a:gs>
              <a:gs pos="8000">
                <a:srgbClr val="FF6633"/>
              </a:gs>
              <a:gs pos="19000">
                <a:srgbClr val="FFFF00"/>
              </a:gs>
              <a:gs pos="25000">
                <a:srgbClr val="01A78F"/>
              </a:gs>
              <a:gs pos="100000">
                <a:srgbClr val="3366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220723" y="3046624"/>
            <a:ext cx="7200901" cy="533401"/>
            <a:chOff x="1028700" y="4052890"/>
            <a:chExt cx="7200901" cy="902733"/>
          </a:xfrm>
        </p:grpSpPr>
        <p:sp>
          <p:nvSpPr>
            <p:cNvPr id="6" name="右大括号 5"/>
            <p:cNvSpPr/>
            <p:nvPr/>
          </p:nvSpPr>
          <p:spPr>
            <a:xfrm rot="5400000">
              <a:off x="4362450" y="719140"/>
              <a:ext cx="533401" cy="720090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284344" y="4586291"/>
              <a:ext cx="689612" cy="369332"/>
            </a:xfrm>
            <a:prstGeom prst="rect">
              <a:avLst/>
            </a:prstGeom>
            <a:noFill/>
          </p:spPr>
          <p:txBody>
            <a:bodyPr wrap="none" rtlCol="0">
              <a:spAutoFit/>
            </a:bodyPr>
            <a:lstStyle/>
            <a:p>
              <a:r>
                <a:rPr lang="en-US" altLang="zh-CN" dirty="0" smtClean="0"/>
                <a:t>20GB</a:t>
              </a:r>
              <a:endParaRPr lang="zh-CN" altLang="en-US" dirty="0"/>
            </a:p>
          </p:txBody>
        </p:sp>
      </p:grpSp>
      <p:grpSp>
        <p:nvGrpSpPr>
          <p:cNvPr id="22" name="组合 21"/>
          <p:cNvGrpSpPr/>
          <p:nvPr/>
        </p:nvGrpSpPr>
        <p:grpSpPr>
          <a:xfrm>
            <a:off x="1220724" y="2103174"/>
            <a:ext cx="1381127" cy="691037"/>
            <a:chOff x="1028701" y="3109440"/>
            <a:chExt cx="1381127" cy="691037"/>
          </a:xfrm>
        </p:grpSpPr>
        <p:sp>
          <p:nvSpPr>
            <p:cNvPr id="8" name="右大括号 7"/>
            <p:cNvSpPr/>
            <p:nvPr/>
          </p:nvSpPr>
          <p:spPr>
            <a:xfrm rot="16200000">
              <a:off x="1566865" y="2957513"/>
              <a:ext cx="304800" cy="138112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1432968" y="3109440"/>
              <a:ext cx="572593" cy="369332"/>
            </a:xfrm>
            <a:prstGeom prst="rect">
              <a:avLst/>
            </a:prstGeom>
            <a:noFill/>
          </p:spPr>
          <p:txBody>
            <a:bodyPr wrap="none" rtlCol="0">
              <a:spAutoFit/>
            </a:bodyPr>
            <a:lstStyle/>
            <a:p>
              <a:r>
                <a:rPr lang="en-US" altLang="zh-CN" dirty="0" smtClean="0"/>
                <a:t>3GB</a:t>
              </a:r>
              <a:endParaRPr lang="zh-CN" altLang="en-US" dirty="0"/>
            </a:p>
          </p:txBody>
        </p:sp>
      </p:grpSp>
      <p:grpSp>
        <p:nvGrpSpPr>
          <p:cNvPr id="21" name="组合 20"/>
          <p:cNvGrpSpPr/>
          <p:nvPr/>
        </p:nvGrpSpPr>
        <p:grpSpPr>
          <a:xfrm>
            <a:off x="2601852" y="2100884"/>
            <a:ext cx="5819771" cy="693328"/>
            <a:chOff x="2409829" y="3107150"/>
            <a:chExt cx="5819771" cy="693328"/>
          </a:xfrm>
        </p:grpSpPr>
        <p:sp>
          <p:nvSpPr>
            <p:cNvPr id="9" name="右大括号 8"/>
            <p:cNvSpPr/>
            <p:nvPr/>
          </p:nvSpPr>
          <p:spPr>
            <a:xfrm rot="16200000">
              <a:off x="5167314" y="738191"/>
              <a:ext cx="304802" cy="581977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4958937" y="3107150"/>
              <a:ext cx="689612" cy="369332"/>
            </a:xfrm>
            <a:prstGeom prst="rect">
              <a:avLst/>
            </a:prstGeom>
            <a:noFill/>
          </p:spPr>
          <p:txBody>
            <a:bodyPr wrap="none" rtlCol="0">
              <a:spAutoFit/>
            </a:bodyPr>
            <a:lstStyle/>
            <a:p>
              <a:r>
                <a:rPr lang="en-US" altLang="zh-CN" dirty="0" smtClean="0"/>
                <a:t>17GB</a:t>
              </a:r>
              <a:endParaRPr lang="zh-CN" altLang="en-US" dirty="0"/>
            </a:p>
          </p:txBody>
        </p:sp>
      </p:grpSp>
      <p:cxnSp>
        <p:nvCxnSpPr>
          <p:cNvPr id="13" name="直接箭头连接符 12"/>
          <p:cNvCxnSpPr>
            <a:stCxn id="14" idx="2"/>
            <a:endCxn id="10" idx="0"/>
          </p:cNvCxnSpPr>
          <p:nvPr/>
        </p:nvCxnSpPr>
        <p:spPr>
          <a:xfrm>
            <a:off x="1911288" y="1816230"/>
            <a:ext cx="0" cy="28694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77067" y="1446898"/>
            <a:ext cx="2268442" cy="369332"/>
          </a:xfrm>
          <a:prstGeom prst="rect">
            <a:avLst/>
          </a:prstGeom>
          <a:noFill/>
        </p:spPr>
        <p:txBody>
          <a:bodyPr wrap="none" rtlCol="0">
            <a:spAutoFit/>
          </a:bodyPr>
          <a:lstStyle/>
          <a:p>
            <a:r>
              <a:rPr lang="en-US" altLang="zh-CN" dirty="0" smtClean="0"/>
              <a:t>98% reads(</a:t>
            </a:r>
            <a:r>
              <a:rPr lang="en-US" altLang="zh-CN" dirty="0" smtClean="0">
                <a:solidFill>
                  <a:srgbClr val="FF0000"/>
                </a:solidFill>
              </a:rPr>
              <a:t>Hot Range</a:t>
            </a:r>
            <a:r>
              <a:rPr lang="en-US" altLang="zh-CN" dirty="0" smtClean="0"/>
              <a:t>)</a:t>
            </a:r>
            <a:endParaRPr lang="zh-CN" altLang="en-US" dirty="0"/>
          </a:p>
        </p:txBody>
      </p:sp>
      <p:sp>
        <p:nvSpPr>
          <p:cNvPr id="15" name="TextBox 14"/>
          <p:cNvSpPr txBox="1"/>
          <p:nvPr/>
        </p:nvSpPr>
        <p:spPr>
          <a:xfrm>
            <a:off x="4988840" y="1420466"/>
            <a:ext cx="1034450" cy="369332"/>
          </a:xfrm>
          <a:prstGeom prst="rect">
            <a:avLst/>
          </a:prstGeom>
          <a:noFill/>
        </p:spPr>
        <p:txBody>
          <a:bodyPr wrap="none" rtlCol="0">
            <a:spAutoFit/>
          </a:bodyPr>
          <a:lstStyle/>
          <a:p>
            <a:r>
              <a:rPr lang="en-US" altLang="zh-CN" dirty="0"/>
              <a:t>2</a:t>
            </a:r>
            <a:r>
              <a:rPr lang="en-US" altLang="zh-CN" dirty="0" smtClean="0"/>
              <a:t>% reads</a:t>
            </a:r>
            <a:endParaRPr lang="zh-CN" altLang="en-US" dirty="0"/>
          </a:p>
        </p:txBody>
      </p:sp>
      <p:cxnSp>
        <p:nvCxnSpPr>
          <p:cNvPr id="17" name="直接箭头连接符 16"/>
          <p:cNvCxnSpPr>
            <a:stCxn id="15" idx="2"/>
            <a:endCxn id="11" idx="0"/>
          </p:cNvCxnSpPr>
          <p:nvPr/>
        </p:nvCxnSpPr>
        <p:spPr>
          <a:xfrm flipH="1">
            <a:off x="5495766" y="1789798"/>
            <a:ext cx="10299" cy="3110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164248" y="4077504"/>
            <a:ext cx="1331518" cy="369332"/>
          </a:xfrm>
          <a:prstGeom prst="rect">
            <a:avLst/>
          </a:prstGeom>
          <a:noFill/>
        </p:spPr>
        <p:txBody>
          <a:bodyPr wrap="none" rtlCol="0">
            <a:spAutoFit/>
          </a:bodyPr>
          <a:lstStyle/>
          <a:p>
            <a:r>
              <a:rPr lang="en-US" altLang="zh-CN" dirty="0" smtClean="0"/>
              <a:t>100% writes</a:t>
            </a:r>
            <a:endParaRPr lang="zh-CN" altLang="en-US" dirty="0"/>
          </a:p>
        </p:txBody>
      </p:sp>
      <p:cxnSp>
        <p:nvCxnSpPr>
          <p:cNvPr id="24" name="直接箭头连接符 23"/>
          <p:cNvCxnSpPr>
            <a:stCxn id="23" idx="0"/>
          </p:cNvCxnSpPr>
          <p:nvPr/>
        </p:nvCxnSpPr>
        <p:spPr>
          <a:xfrm flipH="1" flipV="1">
            <a:off x="4821173" y="3739896"/>
            <a:ext cx="8834" cy="3376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内容占位符 2"/>
          <p:cNvSpPr>
            <a:spLocks noGrp="1"/>
          </p:cNvSpPr>
          <p:nvPr>
            <p:ph idx="1"/>
          </p:nvPr>
        </p:nvSpPr>
        <p:spPr>
          <a:xfrm>
            <a:off x="-1" y="4262170"/>
            <a:ext cx="7095745" cy="2459305"/>
          </a:xfrm>
        </p:spPr>
        <p:txBody>
          <a:bodyPr>
            <a:normAutofit fontScale="55000" lnSpcReduction="20000"/>
          </a:bodyPr>
          <a:lstStyle/>
          <a:p>
            <a:pPr>
              <a:lnSpc>
                <a:spcPct val="120000"/>
              </a:lnSpc>
              <a:spcBef>
                <a:spcPts val="600"/>
              </a:spcBef>
            </a:pPr>
            <a:r>
              <a:rPr lang="en-US" altLang="zh-CN" dirty="0" smtClean="0"/>
              <a:t>Dataset</a:t>
            </a:r>
          </a:p>
          <a:p>
            <a:pPr lvl="1">
              <a:lnSpc>
                <a:spcPct val="120000"/>
              </a:lnSpc>
              <a:spcBef>
                <a:spcPts val="600"/>
              </a:spcBef>
            </a:pPr>
            <a:r>
              <a:rPr lang="en-US" altLang="zh-CN" dirty="0" smtClean="0"/>
              <a:t>20GB </a:t>
            </a:r>
            <a:r>
              <a:rPr lang="en-US" altLang="zh-CN" dirty="0"/>
              <a:t>unique </a:t>
            </a:r>
            <a:r>
              <a:rPr lang="en-US" altLang="zh-CN" dirty="0" smtClean="0"/>
              <a:t>data</a:t>
            </a:r>
            <a:endParaRPr lang="en-US" altLang="zh-CN" dirty="0"/>
          </a:p>
          <a:p>
            <a:pPr>
              <a:lnSpc>
                <a:spcPct val="120000"/>
              </a:lnSpc>
              <a:spcBef>
                <a:spcPts val="600"/>
              </a:spcBef>
            </a:pPr>
            <a:r>
              <a:rPr lang="en-US" altLang="zh-CN" dirty="0" smtClean="0"/>
              <a:t>Write workload</a:t>
            </a:r>
          </a:p>
          <a:p>
            <a:pPr lvl="1">
              <a:lnSpc>
                <a:spcPct val="120000"/>
              </a:lnSpc>
              <a:spcBef>
                <a:spcPts val="600"/>
              </a:spcBef>
            </a:pPr>
            <a:r>
              <a:rPr lang="en-US" altLang="zh-CN" dirty="0" smtClean="0"/>
              <a:t>100% writes uniformly distributed on the entire dataset</a:t>
            </a:r>
          </a:p>
          <a:p>
            <a:pPr>
              <a:lnSpc>
                <a:spcPct val="120000"/>
              </a:lnSpc>
              <a:spcBef>
                <a:spcPts val="600"/>
              </a:spcBef>
            </a:pPr>
            <a:r>
              <a:rPr lang="en-US" altLang="zh-CN" dirty="0" smtClean="0"/>
              <a:t>Read workload (</a:t>
            </a:r>
            <a:r>
              <a:rPr lang="en-US" altLang="zh-CN" dirty="0" err="1" smtClean="0">
                <a:solidFill>
                  <a:srgbClr val="FF0000"/>
                </a:solidFill>
              </a:rPr>
              <a:t>RangeHot</a:t>
            </a:r>
            <a:r>
              <a:rPr lang="en-US" altLang="zh-CN" dirty="0" smtClean="0">
                <a:solidFill>
                  <a:srgbClr val="FF0000"/>
                </a:solidFill>
              </a:rPr>
              <a:t> </a:t>
            </a:r>
            <a:r>
              <a:rPr lang="en-US" altLang="zh-CN" dirty="0" smtClean="0"/>
              <a:t>workload)</a:t>
            </a:r>
          </a:p>
          <a:p>
            <a:pPr lvl="1">
              <a:lnSpc>
                <a:spcPct val="120000"/>
              </a:lnSpc>
              <a:spcBef>
                <a:spcPts val="600"/>
              </a:spcBef>
            </a:pPr>
            <a:r>
              <a:rPr lang="en-US" altLang="zh-CN" dirty="0" smtClean="0"/>
              <a:t>98% reads uniformly distributed on a 3GB </a:t>
            </a:r>
            <a:r>
              <a:rPr lang="en-US" altLang="zh-CN" dirty="0" smtClean="0">
                <a:solidFill>
                  <a:srgbClr val="FF0000"/>
                </a:solidFill>
              </a:rPr>
              <a:t>hot range</a:t>
            </a:r>
          </a:p>
          <a:p>
            <a:pPr lvl="1">
              <a:lnSpc>
                <a:spcPct val="120000"/>
              </a:lnSpc>
              <a:spcBef>
                <a:spcPts val="600"/>
              </a:spcBef>
            </a:pPr>
            <a:r>
              <a:rPr lang="en-US" altLang="zh-CN" dirty="0" smtClean="0"/>
              <a:t>2% reads uniformly </a:t>
            </a:r>
            <a:r>
              <a:rPr lang="en-US" altLang="zh-CN" dirty="0"/>
              <a:t>distributed on </a:t>
            </a:r>
            <a:r>
              <a:rPr lang="en-US" altLang="zh-CN" dirty="0" smtClean="0"/>
              <a:t>the rest data range</a:t>
            </a:r>
            <a:endParaRPr lang="en-US" altLang="zh-CN" dirty="0">
              <a:solidFill>
                <a:srgbClr val="FF0000"/>
              </a:solidFill>
            </a:endParaRPr>
          </a:p>
        </p:txBody>
      </p:sp>
    </p:spTree>
    <p:extLst>
      <p:ext uri="{BB962C8B-B14F-4D97-AF65-F5344CB8AC3E}">
        <p14:creationId xmlns:p14="http://schemas.microsoft.com/office/powerpoint/2010/main" xmlns="" val="404385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250"/>
                                        <p:tgtEl>
                                          <p:spTgt spid="2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Effect transition="in" filter="fade">
                                      <p:cBhvr>
                                        <p:cTn id="13" dur="250"/>
                                        <p:tgtEl>
                                          <p:spTgt spid="2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fade">
                                      <p:cBhvr>
                                        <p:cTn id="21" dur="250"/>
                                        <p:tgtEl>
                                          <p:spTgt spid="2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fade">
                                      <p:cBhvr>
                                        <p:cTn id="24" dur="250"/>
                                        <p:tgtEl>
                                          <p:spTgt spid="25">
                                            <p:txEl>
                                              <p:pRg st="3" end="3"/>
                                            </p:txEl>
                                          </p:spTgt>
                                        </p:tgtEl>
                                      </p:cBhvr>
                                    </p:animEffect>
                                  </p:childTnLst>
                                </p:cTn>
                              </p:par>
                            </p:childTnLst>
                          </p:cTn>
                        </p:par>
                        <p:par>
                          <p:cTn id="25" fill="hold">
                            <p:stCondLst>
                              <p:cond delay="25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5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5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xEl>
                                              <p:pRg st="4" end="4"/>
                                            </p:txEl>
                                          </p:spTgt>
                                        </p:tgtEl>
                                        <p:attrNameLst>
                                          <p:attrName>style.visibility</p:attrName>
                                        </p:attrNameLst>
                                      </p:cBhvr>
                                      <p:to>
                                        <p:strVal val="visible"/>
                                      </p:to>
                                    </p:set>
                                    <p:animEffect transition="in" filter="fade">
                                      <p:cBhvr>
                                        <p:cTn id="36" dur="250"/>
                                        <p:tgtEl>
                                          <p:spTgt spid="2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xEl>
                                              <p:pRg st="5" end="5"/>
                                            </p:txEl>
                                          </p:spTgt>
                                        </p:tgtEl>
                                        <p:attrNameLst>
                                          <p:attrName>style.visibility</p:attrName>
                                        </p:attrNameLst>
                                      </p:cBhvr>
                                      <p:to>
                                        <p:strVal val="visible"/>
                                      </p:to>
                                    </p:set>
                                    <p:animEffect transition="in" filter="fade">
                                      <p:cBhvr>
                                        <p:cTn id="41" dur="250"/>
                                        <p:tgtEl>
                                          <p:spTgt spid="25">
                                            <p:txEl>
                                              <p:pRg st="5" end="5"/>
                                            </p:txEl>
                                          </p:spTgt>
                                        </p:tgtEl>
                                      </p:cBhvr>
                                    </p:animEffect>
                                  </p:childTnLst>
                                </p:cTn>
                              </p:par>
                            </p:childTnLst>
                          </p:cTn>
                        </p:par>
                        <p:par>
                          <p:cTn id="42" fill="hold">
                            <p:stCondLst>
                              <p:cond delay="25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5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25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
                                            <p:txEl>
                                              <p:pRg st="6" end="6"/>
                                            </p:txEl>
                                          </p:spTgt>
                                        </p:tgtEl>
                                        <p:attrNameLst>
                                          <p:attrName>style.visibility</p:attrName>
                                        </p:attrNameLst>
                                      </p:cBhvr>
                                      <p:to>
                                        <p:strVal val="visible"/>
                                      </p:to>
                                    </p:set>
                                    <p:animEffect transition="in" filter="fade">
                                      <p:cBhvr>
                                        <p:cTn id="56" dur="250"/>
                                        <p:tgtEl>
                                          <p:spTgt spid="25">
                                            <p:txEl>
                                              <p:pRg st="6" end="6"/>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25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250"/>
                                        <p:tgtEl>
                                          <p:spTgt spid="15"/>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rmAutofit fontScale="90000"/>
          </a:bodyPr>
          <a:lstStyle/>
          <a:p>
            <a:r>
              <a:rPr lang="en-US" altLang="zh-CN" dirty="0" smtClean="0">
                <a:solidFill>
                  <a:srgbClr val="FF0000"/>
                </a:solidFill>
              </a:rPr>
              <a:t>LSM-tree </a:t>
            </a:r>
            <a:r>
              <a:rPr lang="en-US" altLang="zh-CN" dirty="0" smtClean="0">
                <a:solidFill>
                  <a:schemeClr val="accent1"/>
                </a:solidFill>
              </a:rPr>
              <a:t>induced cache invalidation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315" y="2237330"/>
            <a:ext cx="7619370" cy="2383339"/>
          </a:xfrm>
          <a:prstGeom prst="rect">
            <a:avLst/>
          </a:prstGeom>
        </p:spPr>
      </p:pic>
      <p:sp>
        <p:nvSpPr>
          <p:cNvPr id="5" name="内容占位符 2"/>
          <p:cNvSpPr>
            <a:spLocks noGrp="1"/>
          </p:cNvSpPr>
          <p:nvPr>
            <p:ph idx="1"/>
          </p:nvPr>
        </p:nvSpPr>
        <p:spPr>
          <a:xfrm>
            <a:off x="1100327" y="4752975"/>
            <a:ext cx="7095745" cy="1968500"/>
          </a:xfrm>
        </p:spPr>
        <p:txBody>
          <a:bodyPr>
            <a:normAutofit fontScale="62500" lnSpcReduction="20000"/>
          </a:bodyPr>
          <a:lstStyle/>
          <a:p>
            <a:pPr>
              <a:lnSpc>
                <a:spcPct val="120000"/>
              </a:lnSpc>
              <a:spcBef>
                <a:spcPts val="600"/>
              </a:spcBef>
            </a:pPr>
            <a:r>
              <a:rPr lang="en-US" altLang="zh-CN" dirty="0" smtClean="0"/>
              <a:t>Test on </a:t>
            </a:r>
            <a:r>
              <a:rPr lang="en-US" altLang="zh-CN" dirty="0" smtClean="0">
                <a:solidFill>
                  <a:srgbClr val="FF0000"/>
                </a:solidFill>
              </a:rPr>
              <a:t>LSM-tree</a:t>
            </a:r>
          </a:p>
          <a:p>
            <a:pPr>
              <a:lnSpc>
                <a:spcPct val="120000"/>
              </a:lnSpc>
              <a:spcBef>
                <a:spcPts val="600"/>
              </a:spcBef>
            </a:pPr>
            <a:r>
              <a:rPr lang="en-US" altLang="zh-CN" dirty="0" smtClean="0"/>
              <a:t>Writes</a:t>
            </a:r>
          </a:p>
          <a:p>
            <a:pPr lvl="1">
              <a:lnSpc>
                <a:spcPct val="120000"/>
              </a:lnSpc>
              <a:spcBef>
                <a:spcPts val="600"/>
              </a:spcBef>
            </a:pPr>
            <a:r>
              <a:rPr lang="en-US" altLang="zh-CN" dirty="0" smtClean="0"/>
              <a:t>Fixed write throughput 1000 writes per second</a:t>
            </a:r>
          </a:p>
          <a:p>
            <a:pPr>
              <a:lnSpc>
                <a:spcPct val="120000"/>
              </a:lnSpc>
              <a:spcBef>
                <a:spcPts val="600"/>
              </a:spcBef>
            </a:pPr>
            <a:r>
              <a:rPr lang="en-US" altLang="zh-CN" dirty="0" smtClean="0"/>
              <a:t>Reads </a:t>
            </a:r>
          </a:p>
          <a:p>
            <a:pPr lvl="1">
              <a:lnSpc>
                <a:spcPct val="120000"/>
              </a:lnSpc>
              <a:spcBef>
                <a:spcPts val="600"/>
              </a:spcBef>
            </a:pPr>
            <a:r>
              <a:rPr lang="en-US" altLang="zh-CN" dirty="0" err="1" smtClean="0"/>
              <a:t>RangeHot</a:t>
            </a:r>
            <a:r>
              <a:rPr lang="en-US" altLang="zh-CN" dirty="0" smtClean="0"/>
              <a:t> workload</a:t>
            </a:r>
          </a:p>
          <a:p>
            <a:pPr>
              <a:lnSpc>
                <a:spcPct val="120000"/>
              </a:lnSpc>
              <a:spcBef>
                <a:spcPts val="600"/>
              </a:spcBef>
            </a:pP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a:solidFill>
                <a:srgbClr val="FF0000"/>
              </a:solidFill>
            </a:endParaRPr>
          </a:p>
        </p:txBody>
      </p:sp>
    </p:spTree>
    <p:extLst>
      <p:ext uri="{BB962C8B-B14F-4D97-AF65-F5344CB8AC3E}">
        <p14:creationId xmlns:p14="http://schemas.microsoft.com/office/powerpoint/2010/main" xmlns="" val="1621032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noAutofit/>
          </a:bodyPr>
          <a:lstStyle/>
          <a:p>
            <a:pPr algn="ctr"/>
            <a:r>
              <a:rPr lang="en-US" altLang="zh-CN" sz="3200" dirty="0" smtClean="0">
                <a:solidFill>
                  <a:schemeClr val="accent1"/>
                </a:solidFill>
              </a:rPr>
              <a:t>Ineffective of the </a:t>
            </a:r>
            <a:r>
              <a:rPr lang="en-US" altLang="zh-CN" sz="3200" dirty="0" smtClean="0">
                <a:solidFill>
                  <a:srgbClr val="FF0000"/>
                </a:solidFill>
              </a:rPr>
              <a:t>Dedicated-server </a:t>
            </a:r>
            <a:r>
              <a:rPr lang="en-US" altLang="zh-CN" sz="3200" dirty="0" smtClean="0">
                <a:solidFill>
                  <a:srgbClr val="0070C0"/>
                </a:solidFill>
              </a:rPr>
              <a:t>solution</a:t>
            </a:r>
            <a:endParaRPr lang="zh-CN" altLang="en-US" sz="3200" dirty="0">
              <a:solidFill>
                <a:srgbClr val="0070C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315" y="2237330"/>
            <a:ext cx="7631877" cy="2387251"/>
          </a:xfrm>
          <a:prstGeom prst="rect">
            <a:avLst/>
          </a:prstGeom>
        </p:spPr>
      </p:pic>
      <p:sp>
        <p:nvSpPr>
          <p:cNvPr id="5" name="内容占位符 2"/>
          <p:cNvSpPr>
            <a:spLocks noGrp="1"/>
          </p:cNvSpPr>
          <p:nvPr>
            <p:ph idx="1"/>
          </p:nvPr>
        </p:nvSpPr>
        <p:spPr>
          <a:xfrm>
            <a:off x="1100327" y="4752975"/>
            <a:ext cx="7095745" cy="1968500"/>
          </a:xfrm>
        </p:spPr>
        <p:txBody>
          <a:bodyPr>
            <a:normAutofit fontScale="62500" lnSpcReduction="20000"/>
          </a:bodyPr>
          <a:lstStyle/>
          <a:p>
            <a:pPr>
              <a:lnSpc>
                <a:spcPct val="120000"/>
              </a:lnSpc>
              <a:spcBef>
                <a:spcPts val="600"/>
              </a:spcBef>
            </a:pPr>
            <a:r>
              <a:rPr lang="en-US" altLang="zh-CN" dirty="0" smtClean="0"/>
              <a:t>Test on </a:t>
            </a:r>
            <a:r>
              <a:rPr lang="en-US" altLang="zh-CN" dirty="0" smtClean="0">
                <a:solidFill>
                  <a:srgbClr val="FF0000"/>
                </a:solidFill>
              </a:rPr>
              <a:t>LSM-tree with dedicated compaction server</a:t>
            </a:r>
          </a:p>
          <a:p>
            <a:pPr>
              <a:lnSpc>
                <a:spcPct val="120000"/>
              </a:lnSpc>
              <a:spcBef>
                <a:spcPts val="600"/>
              </a:spcBef>
            </a:pPr>
            <a:r>
              <a:rPr lang="en-US" altLang="zh-CN" dirty="0" smtClean="0"/>
              <a:t>Writes</a:t>
            </a:r>
          </a:p>
          <a:p>
            <a:pPr lvl="1">
              <a:lnSpc>
                <a:spcPct val="120000"/>
              </a:lnSpc>
              <a:spcBef>
                <a:spcPts val="600"/>
              </a:spcBef>
            </a:pPr>
            <a:r>
              <a:rPr lang="en-US" altLang="zh-CN" dirty="0" smtClean="0"/>
              <a:t>Fixed write throughput 1000 writes per second</a:t>
            </a:r>
          </a:p>
          <a:p>
            <a:pPr>
              <a:lnSpc>
                <a:spcPct val="120000"/>
              </a:lnSpc>
              <a:spcBef>
                <a:spcPts val="600"/>
              </a:spcBef>
            </a:pPr>
            <a:r>
              <a:rPr lang="en-US" altLang="zh-CN" dirty="0" smtClean="0"/>
              <a:t>Reads </a:t>
            </a:r>
          </a:p>
          <a:p>
            <a:pPr lvl="1">
              <a:lnSpc>
                <a:spcPct val="120000"/>
              </a:lnSpc>
              <a:spcBef>
                <a:spcPts val="600"/>
              </a:spcBef>
            </a:pPr>
            <a:r>
              <a:rPr lang="en-US" altLang="zh-CN" dirty="0" err="1" smtClean="0"/>
              <a:t>RangeHot</a:t>
            </a:r>
            <a:r>
              <a:rPr lang="en-US" altLang="zh-CN" dirty="0" smtClean="0"/>
              <a:t> workload</a:t>
            </a:r>
          </a:p>
          <a:p>
            <a:pPr>
              <a:lnSpc>
                <a:spcPct val="120000"/>
              </a:lnSpc>
              <a:spcBef>
                <a:spcPts val="600"/>
              </a:spcBef>
            </a:pP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a:solidFill>
                <a:srgbClr val="FF0000"/>
              </a:solidFill>
            </a:endParaRPr>
          </a:p>
        </p:txBody>
      </p:sp>
    </p:spTree>
    <p:extLst>
      <p:ext uri="{BB962C8B-B14F-4D97-AF65-F5344CB8AC3E}">
        <p14:creationId xmlns:p14="http://schemas.microsoft.com/office/powerpoint/2010/main" xmlns="" val="3515293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315" y="2237330"/>
            <a:ext cx="7619370" cy="2383339"/>
          </a:xfrm>
          <a:prstGeom prst="rect">
            <a:avLst/>
          </a:prstGeom>
        </p:spPr>
      </p:pic>
      <p:sp>
        <p:nvSpPr>
          <p:cNvPr id="2" name="标题 1"/>
          <p:cNvSpPr>
            <a:spLocks noGrp="1"/>
          </p:cNvSpPr>
          <p:nvPr>
            <p:ph type="title"/>
          </p:nvPr>
        </p:nvSpPr>
        <p:spPr/>
        <p:txBody>
          <a:bodyPr>
            <a:normAutofit/>
          </a:bodyPr>
          <a:lstStyle/>
          <a:p>
            <a:pPr algn="ctr"/>
            <a:r>
              <a:rPr lang="en-US" altLang="zh-CN" dirty="0" smtClean="0">
                <a:solidFill>
                  <a:schemeClr val="accent1"/>
                </a:solidFill>
              </a:rPr>
              <a:t>Effectiveness of </a:t>
            </a:r>
            <a:r>
              <a:rPr lang="en-US" altLang="zh-CN" dirty="0" err="1" smtClean="0">
                <a:solidFill>
                  <a:srgbClr val="FF0000"/>
                </a:solidFill>
              </a:rPr>
              <a:t>LSbM</a:t>
            </a:r>
            <a:r>
              <a:rPr lang="en-US" altLang="zh-CN" dirty="0" smtClean="0">
                <a:solidFill>
                  <a:srgbClr val="FF0000"/>
                </a:solidFill>
              </a:rPr>
              <a:t>-tree</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5" name="内容占位符 2"/>
          <p:cNvSpPr>
            <a:spLocks noGrp="1"/>
          </p:cNvSpPr>
          <p:nvPr>
            <p:ph idx="1"/>
          </p:nvPr>
        </p:nvSpPr>
        <p:spPr>
          <a:xfrm>
            <a:off x="1100327" y="4752975"/>
            <a:ext cx="7095745" cy="1968500"/>
          </a:xfrm>
        </p:spPr>
        <p:txBody>
          <a:bodyPr>
            <a:normAutofit fontScale="62500" lnSpcReduction="20000"/>
          </a:bodyPr>
          <a:lstStyle/>
          <a:p>
            <a:pPr>
              <a:lnSpc>
                <a:spcPct val="120000"/>
              </a:lnSpc>
              <a:spcBef>
                <a:spcPts val="600"/>
              </a:spcBef>
            </a:pPr>
            <a:r>
              <a:rPr lang="en-US" altLang="zh-CN" dirty="0" smtClean="0"/>
              <a:t>Test on </a:t>
            </a:r>
            <a:r>
              <a:rPr lang="en-US" altLang="zh-CN" dirty="0" err="1" smtClean="0">
                <a:solidFill>
                  <a:srgbClr val="FF0000"/>
                </a:solidFill>
              </a:rPr>
              <a:t>LSbM</a:t>
            </a:r>
            <a:r>
              <a:rPr lang="en-US" altLang="zh-CN" dirty="0" smtClean="0">
                <a:solidFill>
                  <a:srgbClr val="FF0000"/>
                </a:solidFill>
              </a:rPr>
              <a:t>-tree</a:t>
            </a:r>
          </a:p>
          <a:p>
            <a:pPr>
              <a:lnSpc>
                <a:spcPct val="120000"/>
              </a:lnSpc>
              <a:spcBef>
                <a:spcPts val="600"/>
              </a:spcBef>
            </a:pPr>
            <a:r>
              <a:rPr lang="en-US" altLang="zh-CN" dirty="0" smtClean="0"/>
              <a:t>Writes</a:t>
            </a:r>
          </a:p>
          <a:p>
            <a:pPr lvl="1">
              <a:lnSpc>
                <a:spcPct val="120000"/>
              </a:lnSpc>
              <a:spcBef>
                <a:spcPts val="600"/>
              </a:spcBef>
            </a:pPr>
            <a:r>
              <a:rPr lang="en-US" altLang="zh-CN" dirty="0" smtClean="0"/>
              <a:t>Fixed write throughput 1000 writes per second</a:t>
            </a:r>
          </a:p>
          <a:p>
            <a:pPr>
              <a:lnSpc>
                <a:spcPct val="120000"/>
              </a:lnSpc>
              <a:spcBef>
                <a:spcPts val="600"/>
              </a:spcBef>
            </a:pPr>
            <a:r>
              <a:rPr lang="en-US" altLang="zh-CN" dirty="0" smtClean="0"/>
              <a:t>Reads </a:t>
            </a:r>
          </a:p>
          <a:p>
            <a:pPr lvl="1">
              <a:lnSpc>
                <a:spcPct val="120000"/>
              </a:lnSpc>
              <a:spcBef>
                <a:spcPts val="600"/>
              </a:spcBef>
            </a:pPr>
            <a:r>
              <a:rPr lang="en-US" altLang="zh-CN" dirty="0" err="1" smtClean="0"/>
              <a:t>RangeHot</a:t>
            </a:r>
            <a:r>
              <a:rPr lang="en-US" altLang="zh-CN" dirty="0" smtClean="0"/>
              <a:t> workload</a:t>
            </a:r>
          </a:p>
          <a:p>
            <a:pPr>
              <a:lnSpc>
                <a:spcPct val="120000"/>
              </a:lnSpc>
              <a:spcBef>
                <a:spcPts val="600"/>
              </a:spcBef>
            </a:pP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a:solidFill>
                <a:srgbClr val="FF0000"/>
              </a:solidFill>
            </a:endParaRPr>
          </a:p>
        </p:txBody>
      </p:sp>
    </p:spTree>
    <p:extLst>
      <p:ext uri="{BB962C8B-B14F-4D97-AF65-F5344CB8AC3E}">
        <p14:creationId xmlns:p14="http://schemas.microsoft.com/office/powerpoint/2010/main" xmlns="" val="3515293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chemeClr val="accent1"/>
                </a:solidFill>
              </a:rPr>
              <a:t>Random access performance</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1523206"/>
            <a:ext cx="8105775" cy="2535487"/>
          </a:xfrm>
          <a:prstGeom prst="rect">
            <a:avLst/>
          </a:prstGeom>
        </p:spPr>
      </p:pic>
      <p:sp>
        <p:nvSpPr>
          <p:cNvPr id="5" name="内容占位符 2"/>
          <p:cNvSpPr>
            <a:spLocks noGrp="1"/>
          </p:cNvSpPr>
          <p:nvPr>
            <p:ph idx="1"/>
          </p:nvPr>
        </p:nvSpPr>
        <p:spPr>
          <a:xfrm>
            <a:off x="1100327" y="4068219"/>
            <a:ext cx="7095745" cy="1968500"/>
          </a:xfrm>
        </p:spPr>
        <p:txBody>
          <a:bodyPr>
            <a:normAutofit fontScale="70000" lnSpcReduction="20000"/>
          </a:bodyPr>
          <a:lstStyle/>
          <a:p>
            <a:pPr>
              <a:lnSpc>
                <a:spcPct val="120000"/>
              </a:lnSpc>
              <a:spcBef>
                <a:spcPts val="600"/>
              </a:spcBef>
            </a:pPr>
            <a:r>
              <a:rPr lang="en-US" altLang="zh-CN" dirty="0" smtClean="0"/>
              <a:t>Buffer cache cannot be effectively used by  </a:t>
            </a:r>
            <a:r>
              <a:rPr lang="en-US" altLang="zh-CN" dirty="0" smtClean="0">
                <a:solidFill>
                  <a:srgbClr val="FF0000"/>
                </a:solidFill>
              </a:rPr>
              <a:t>LSM-tree</a:t>
            </a:r>
            <a:endParaRPr lang="en-US" altLang="zh-CN" dirty="0" smtClean="0"/>
          </a:p>
          <a:p>
            <a:pPr>
              <a:lnSpc>
                <a:spcPct val="120000"/>
              </a:lnSpc>
              <a:spcBef>
                <a:spcPts val="600"/>
              </a:spcBef>
            </a:pPr>
            <a:r>
              <a:rPr lang="en-US" altLang="zh-CN" dirty="0" smtClean="0"/>
              <a:t>The </a:t>
            </a:r>
            <a:r>
              <a:rPr lang="en-US" altLang="zh-CN" dirty="0" smtClean="0">
                <a:solidFill>
                  <a:srgbClr val="FF0000"/>
                </a:solidFill>
              </a:rPr>
              <a:t>Dedicated server </a:t>
            </a:r>
            <a:r>
              <a:rPr lang="en-US" altLang="zh-CN" dirty="0" smtClean="0"/>
              <a:t>solution doesn’t work for </a:t>
            </a:r>
            <a:r>
              <a:rPr lang="en-US" altLang="zh-CN" dirty="0" err="1" smtClean="0"/>
              <a:t>RangeHot</a:t>
            </a:r>
            <a:r>
              <a:rPr lang="en-US" altLang="zh-CN" dirty="0" smtClean="0"/>
              <a:t> workload</a:t>
            </a:r>
          </a:p>
          <a:p>
            <a:pPr>
              <a:lnSpc>
                <a:spcPct val="120000"/>
              </a:lnSpc>
              <a:spcBef>
                <a:spcPts val="600"/>
              </a:spcBef>
            </a:pPr>
            <a:r>
              <a:rPr lang="en-US" altLang="zh-CN" dirty="0" err="1" smtClean="0">
                <a:solidFill>
                  <a:srgbClr val="FF0000"/>
                </a:solidFill>
              </a:rPr>
              <a:t>LSbM</a:t>
            </a:r>
            <a:r>
              <a:rPr lang="en-US" altLang="zh-CN" dirty="0" smtClean="0">
                <a:solidFill>
                  <a:srgbClr val="FF0000"/>
                </a:solidFill>
              </a:rPr>
              <a:t>-tree</a:t>
            </a:r>
            <a:r>
              <a:rPr lang="en-US" altLang="zh-CN" dirty="0" smtClean="0"/>
              <a:t> effectively re-enables the buffer caching and achieves the best random access performance</a:t>
            </a:r>
          </a:p>
          <a:p>
            <a:pPr>
              <a:lnSpc>
                <a:spcPct val="120000"/>
              </a:lnSpc>
              <a:spcBef>
                <a:spcPts val="600"/>
              </a:spcBef>
            </a:pP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a:solidFill>
                <a:srgbClr val="FF0000"/>
              </a:solidFill>
            </a:endParaRPr>
          </a:p>
        </p:txBody>
      </p:sp>
      <p:sp>
        <p:nvSpPr>
          <p:cNvPr id="6" name="矩形 5"/>
          <p:cNvSpPr/>
          <p:nvPr/>
        </p:nvSpPr>
        <p:spPr>
          <a:xfrm>
            <a:off x="1992923" y="2086708"/>
            <a:ext cx="1207477" cy="1535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5949461" y="1863970"/>
            <a:ext cx="1529862" cy="1758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4082194" y="2262554"/>
            <a:ext cx="1207477" cy="13598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40476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992983"/>
            <a:ext cx="7620000" cy="44505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1" name="Content Placeholder 9"/>
          <p:cNvSpPr>
            <a:spLocks noGrp="1"/>
          </p:cNvSpPr>
          <p:nvPr>
            <p:ph/>
          </p:nvPr>
        </p:nvSpPr>
        <p:spPr>
          <a:xfrm>
            <a:off x="0" y="5443538"/>
            <a:ext cx="9144000" cy="1414462"/>
          </a:xfrm>
        </p:spPr>
        <p:txBody>
          <a:bodyPr/>
          <a:lstStyle/>
          <a:p>
            <a:r>
              <a:rPr lang="en-US" altLang="en-US" sz="1800" dirty="0" smtClean="0"/>
              <a:t>The growth of Netflix selections ( today: 30 million US users, 40 million users total, 1/3 streaming traffic of Internet) </a:t>
            </a:r>
          </a:p>
          <a:p>
            <a:pPr lvl="1"/>
            <a:r>
              <a:rPr lang="en-US" altLang="en-US" sz="1400" dirty="0" smtClean="0"/>
              <a:t>2000: 4,500 DVDs, 2005: 18,000 DVDs </a:t>
            </a:r>
          </a:p>
          <a:p>
            <a:pPr lvl="1"/>
            <a:r>
              <a:rPr lang="en-US" altLang="en-US" sz="1400" dirty="0" smtClean="0"/>
              <a:t>2011: over 100,000 DVDs (</a:t>
            </a:r>
            <a:r>
              <a:rPr lang="en-US" altLang="en-US" sz="1400" dirty="0" smtClean="0">
                <a:solidFill>
                  <a:srgbClr val="FF0000"/>
                </a:solidFill>
              </a:rPr>
              <a:t>the long tail would be dropped even more slowly for more demands</a:t>
            </a:r>
            <a:r>
              <a:rPr lang="en-US" altLang="en-US" sz="1400" dirty="0" smtClean="0"/>
              <a:t>)  </a:t>
            </a:r>
          </a:p>
          <a:p>
            <a:pPr lvl="1"/>
            <a:r>
              <a:rPr lang="en-US" altLang="en-US" sz="1400" dirty="0" smtClean="0"/>
              <a:t>Note: “breaks and mortar retailers”: face-to-face sell shops. </a:t>
            </a:r>
          </a:p>
        </p:txBody>
      </p:sp>
      <p:sp>
        <p:nvSpPr>
          <p:cNvPr id="27652" name="Title 1"/>
          <p:cNvSpPr>
            <a:spLocks noGrp="1"/>
          </p:cNvSpPr>
          <p:nvPr>
            <p:ph type="ctrTitle" idx="4294967295"/>
          </p:nvPr>
        </p:nvSpPr>
        <p:spPr>
          <a:xfrm>
            <a:off x="0" y="0"/>
            <a:ext cx="9144000" cy="828675"/>
          </a:xfrm>
        </p:spPr>
        <p:txBody>
          <a:bodyPr>
            <a:normAutofit/>
          </a:bodyPr>
          <a:lstStyle/>
          <a:p>
            <a:pPr algn="ctr"/>
            <a:r>
              <a:rPr lang="en-US" altLang="en-US" sz="2800" b="1" dirty="0" smtClean="0">
                <a:solidFill>
                  <a:srgbClr val="0070C0"/>
                </a:solidFill>
              </a:rPr>
              <a:t>Distribution Changes in DVDs in Netflix 2000 to 2011</a:t>
            </a:r>
          </a:p>
        </p:txBody>
      </p:sp>
      <p:sp>
        <p:nvSpPr>
          <p:cNvPr id="10" name="Freeform 9"/>
          <p:cNvSpPr/>
          <p:nvPr/>
        </p:nvSpPr>
        <p:spPr>
          <a:xfrm>
            <a:off x="1219200" y="2852738"/>
            <a:ext cx="6400800" cy="2006600"/>
          </a:xfrm>
          <a:custGeom>
            <a:avLst/>
            <a:gdLst>
              <a:gd name="connsiteX0" fmla="*/ 0 w 6249879"/>
              <a:gd name="connsiteY0" fmla="*/ 0 h 2006353"/>
              <a:gd name="connsiteX1" fmla="*/ 417250 w 6249879"/>
              <a:gd name="connsiteY1" fmla="*/ 97654 h 2006353"/>
              <a:gd name="connsiteX2" fmla="*/ 612559 w 6249879"/>
              <a:gd name="connsiteY2" fmla="*/ 417250 h 2006353"/>
              <a:gd name="connsiteX3" fmla="*/ 941033 w 6249879"/>
              <a:gd name="connsiteY3" fmla="*/ 1313895 h 2006353"/>
              <a:gd name="connsiteX4" fmla="*/ 1438182 w 6249879"/>
              <a:gd name="connsiteY4" fmla="*/ 1713390 h 2006353"/>
              <a:gd name="connsiteX5" fmla="*/ 2982897 w 6249879"/>
              <a:gd name="connsiteY5" fmla="*/ 1944210 h 2006353"/>
              <a:gd name="connsiteX6" fmla="*/ 6249879 w 6249879"/>
              <a:gd name="connsiteY6" fmla="*/ 2006353 h 200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9879" h="2006353">
                <a:moveTo>
                  <a:pt x="0" y="0"/>
                </a:moveTo>
                <a:cubicBezTo>
                  <a:pt x="157578" y="14056"/>
                  <a:pt x="315157" y="28112"/>
                  <a:pt x="417250" y="97654"/>
                </a:cubicBezTo>
                <a:cubicBezTo>
                  <a:pt x="519343" y="167196"/>
                  <a:pt x="525262" y="214543"/>
                  <a:pt x="612559" y="417250"/>
                </a:cubicBezTo>
                <a:cubicBezTo>
                  <a:pt x="699856" y="619957"/>
                  <a:pt x="803429" y="1097872"/>
                  <a:pt x="941033" y="1313895"/>
                </a:cubicBezTo>
                <a:cubicBezTo>
                  <a:pt x="1078637" y="1529918"/>
                  <a:pt x="1097871" y="1608338"/>
                  <a:pt x="1438182" y="1713390"/>
                </a:cubicBezTo>
                <a:cubicBezTo>
                  <a:pt x="1778493" y="1818443"/>
                  <a:pt x="2180948" y="1895383"/>
                  <a:pt x="2982897" y="1944210"/>
                </a:cubicBezTo>
                <a:cubicBezTo>
                  <a:pt x="3784847" y="1993037"/>
                  <a:pt x="6249879" y="2006353"/>
                  <a:pt x="6249879" y="200635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2" name="Group 13"/>
          <p:cNvGrpSpPr>
            <a:grpSpLocks/>
          </p:cNvGrpSpPr>
          <p:nvPr/>
        </p:nvGrpSpPr>
        <p:grpSpPr bwMode="auto">
          <a:xfrm>
            <a:off x="2030413" y="2971800"/>
            <a:ext cx="2209800" cy="923330"/>
            <a:chOff x="1981200" y="2895600"/>
            <a:chExt cx="2209800" cy="923330"/>
          </a:xfrm>
        </p:grpSpPr>
        <p:sp>
          <p:nvSpPr>
            <p:cNvPr id="27655" name="TextBox 10"/>
            <p:cNvSpPr txBox="1">
              <a:spLocks noChangeArrowheads="1"/>
            </p:cNvSpPr>
            <p:nvPr/>
          </p:nvSpPr>
          <p:spPr bwMode="auto">
            <a:xfrm>
              <a:off x="2514600" y="2895600"/>
              <a:ext cx="16764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en-US" altLang="en-US" sz="1800" b="1" dirty="0" smtClean="0">
                  <a:solidFill>
                    <a:srgbClr val="FF0000"/>
                  </a:solidFill>
                </a:rPr>
                <a:t>2011 and after </a:t>
              </a:r>
              <a:r>
                <a:rPr lang="en-US" altLang="en-US" sz="1800" dirty="0" smtClean="0"/>
                <a:t>(predicted)</a:t>
              </a:r>
              <a:endParaRPr lang="en-US" altLang="en-US" sz="1800" dirty="0"/>
            </a:p>
          </p:txBody>
        </p:sp>
        <p:cxnSp>
          <p:nvCxnSpPr>
            <p:cNvPr id="13" name="Straight Arrow Connector 12"/>
            <p:cNvCxnSpPr>
              <a:stCxn id="27655" idx="1"/>
            </p:cNvCxnSpPr>
            <p:nvPr/>
          </p:nvCxnSpPr>
          <p:spPr>
            <a:xfrm flipH="1">
              <a:off x="1981200" y="3357265"/>
              <a:ext cx="533400" cy="717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17248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chemeClr val="accent1"/>
                </a:solidFill>
              </a:rPr>
              <a:t>Range query performance</a:t>
            </a:r>
            <a:endParaRPr lang="zh-CN" altLang="en-US"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315" y="1637255"/>
            <a:ext cx="7619370" cy="2383339"/>
          </a:xfrm>
          <a:prstGeom prst="rect">
            <a:avLst/>
          </a:prstGeom>
        </p:spPr>
      </p:pic>
      <p:sp>
        <p:nvSpPr>
          <p:cNvPr id="5" name="内容占位符 2"/>
          <p:cNvSpPr>
            <a:spLocks noGrp="1"/>
          </p:cNvSpPr>
          <p:nvPr>
            <p:ph idx="1"/>
          </p:nvPr>
        </p:nvSpPr>
        <p:spPr>
          <a:xfrm>
            <a:off x="1100327" y="4020594"/>
            <a:ext cx="7095745" cy="2913606"/>
          </a:xfrm>
        </p:spPr>
        <p:txBody>
          <a:bodyPr>
            <a:normAutofit fontScale="55000" lnSpcReduction="20000"/>
          </a:bodyPr>
          <a:lstStyle/>
          <a:p>
            <a:pPr>
              <a:lnSpc>
                <a:spcPct val="120000"/>
              </a:lnSpc>
              <a:spcBef>
                <a:spcPts val="600"/>
              </a:spcBef>
            </a:pPr>
            <a:r>
              <a:rPr lang="en-US" altLang="zh-CN" dirty="0" smtClean="0">
                <a:solidFill>
                  <a:srgbClr val="FF0000"/>
                </a:solidFill>
              </a:rPr>
              <a:t>LSM-tree</a:t>
            </a:r>
            <a:r>
              <a:rPr lang="en-US" altLang="zh-CN" dirty="0" smtClean="0"/>
              <a:t> is efficient on range query</a:t>
            </a:r>
          </a:p>
          <a:p>
            <a:pPr lvl="1">
              <a:lnSpc>
                <a:spcPct val="120000"/>
              </a:lnSpc>
              <a:spcBef>
                <a:spcPts val="600"/>
              </a:spcBef>
            </a:pPr>
            <a:r>
              <a:rPr lang="en-US" altLang="zh-CN" dirty="0" smtClean="0"/>
              <a:t>Each level is fully sorted</a:t>
            </a:r>
          </a:p>
          <a:p>
            <a:pPr lvl="1">
              <a:lnSpc>
                <a:spcPct val="120000"/>
              </a:lnSpc>
              <a:spcBef>
                <a:spcPts val="600"/>
              </a:spcBef>
            </a:pPr>
            <a:r>
              <a:rPr lang="en-US" altLang="zh-CN" dirty="0" smtClean="0"/>
              <a:t>The invalidated disk blocks in cache can be loaded back quickly by range query</a:t>
            </a:r>
          </a:p>
          <a:p>
            <a:pPr>
              <a:lnSpc>
                <a:spcPct val="120000"/>
              </a:lnSpc>
              <a:spcBef>
                <a:spcPts val="600"/>
              </a:spcBef>
            </a:pPr>
            <a:r>
              <a:rPr lang="en-US" altLang="zh-CN" dirty="0" smtClean="0">
                <a:solidFill>
                  <a:srgbClr val="FF0000"/>
                </a:solidFill>
              </a:rPr>
              <a:t>Key-Value store cache</a:t>
            </a:r>
            <a:r>
              <a:rPr lang="en-US" altLang="zh-CN" dirty="0" smtClean="0"/>
              <a:t> cannot support fast in-memory range query</a:t>
            </a:r>
          </a:p>
          <a:p>
            <a:pPr>
              <a:lnSpc>
                <a:spcPct val="120000"/>
              </a:lnSpc>
              <a:spcBef>
                <a:spcPts val="600"/>
              </a:spcBef>
            </a:pPr>
            <a:r>
              <a:rPr lang="en-US" altLang="zh-CN" dirty="0" smtClean="0">
                <a:solidFill>
                  <a:srgbClr val="FF0000"/>
                </a:solidFill>
              </a:rPr>
              <a:t>SM-tree</a:t>
            </a:r>
            <a:r>
              <a:rPr lang="en-US" altLang="zh-CN" dirty="0" smtClean="0"/>
              <a:t> is inefficient on on-disk range query</a:t>
            </a:r>
          </a:p>
          <a:p>
            <a:pPr>
              <a:lnSpc>
                <a:spcPct val="120000"/>
              </a:lnSpc>
              <a:spcBef>
                <a:spcPts val="600"/>
              </a:spcBef>
            </a:pPr>
            <a:r>
              <a:rPr lang="en-US" altLang="zh-CN" dirty="0" err="1" smtClean="0">
                <a:solidFill>
                  <a:srgbClr val="FF0000"/>
                </a:solidFill>
              </a:rPr>
              <a:t>LSbM</a:t>
            </a:r>
            <a:r>
              <a:rPr lang="en-US" altLang="zh-CN" dirty="0" smtClean="0">
                <a:solidFill>
                  <a:srgbClr val="FF0000"/>
                </a:solidFill>
              </a:rPr>
              <a:t>-tree</a:t>
            </a:r>
            <a:r>
              <a:rPr lang="en-US" altLang="zh-CN" dirty="0" smtClean="0"/>
              <a:t> achieves the best range query performance by best utilizing the </a:t>
            </a:r>
            <a:r>
              <a:rPr lang="en-US" altLang="zh-CN" dirty="0" smtClean="0">
                <a:solidFill>
                  <a:srgbClr val="FF0000"/>
                </a:solidFill>
              </a:rPr>
              <a:t>underlying LSM-tree </a:t>
            </a:r>
            <a:r>
              <a:rPr lang="en-US" altLang="zh-CN" dirty="0" smtClean="0"/>
              <a:t>and the</a:t>
            </a:r>
            <a:r>
              <a:rPr lang="en-US" altLang="zh-CN" dirty="0" smtClean="0">
                <a:solidFill>
                  <a:srgbClr val="FF0000"/>
                </a:solidFill>
              </a:rPr>
              <a:t> compaction buffer</a:t>
            </a:r>
            <a:endParaRPr lang="en-US" altLang="zh-CN" dirty="0" smtClean="0"/>
          </a:p>
          <a:p>
            <a:pPr>
              <a:lnSpc>
                <a:spcPct val="120000"/>
              </a:lnSpc>
              <a:spcBef>
                <a:spcPts val="600"/>
              </a:spcBef>
            </a:pPr>
            <a:endParaRPr lang="en-US" altLang="zh-CN" dirty="0" smtClean="0"/>
          </a:p>
          <a:p>
            <a:pPr>
              <a:lnSpc>
                <a:spcPct val="120000"/>
              </a:lnSpc>
              <a:spcBef>
                <a:spcPts val="600"/>
              </a:spcBef>
            </a:pPr>
            <a:endParaRPr lang="en-US" altLang="zh-CN" dirty="0">
              <a:solidFill>
                <a:srgbClr val="FF0000"/>
              </a:solidFill>
            </a:endParaRPr>
          </a:p>
        </p:txBody>
      </p:sp>
      <p:sp>
        <p:nvSpPr>
          <p:cNvPr id="6" name="矩形 5"/>
          <p:cNvSpPr/>
          <p:nvPr/>
        </p:nvSpPr>
        <p:spPr>
          <a:xfrm>
            <a:off x="1981200" y="2110154"/>
            <a:ext cx="1008185" cy="1535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3411407" y="2110155"/>
            <a:ext cx="1008185" cy="1535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4935407" y="2110155"/>
            <a:ext cx="1008185" cy="1535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541468" y="2028093"/>
            <a:ext cx="1008185" cy="16177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74440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xit" presetSubtype="0" fill="hold" grpId="0"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xit" presetSubtype="0" fill="hold" grpId="0"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par>
                                <p:cTn id="30" presetID="10" presetClass="exit" presetSubtype="0" fill="hold" grpId="0"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par>
                                <p:cTn id="38" presetID="10" presetClass="exit" presetSubtype="0" fill="hold" grpId="0"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26638" cy="1143000"/>
          </a:xfrm>
        </p:spPr>
        <p:txBody>
          <a:bodyPr>
            <a:noAutofit/>
          </a:bodyPr>
          <a:lstStyle/>
          <a:p>
            <a:pPr algn="ctr"/>
            <a:r>
              <a:rPr lang="en-US" altLang="zh-CN" sz="3800" dirty="0" smtClean="0">
                <a:solidFill>
                  <a:schemeClr val="accent1"/>
                </a:solidFill>
              </a:rPr>
              <a:t>Where are these methods positioned? </a:t>
            </a:r>
            <a:endParaRPr lang="zh-CN" altLang="en-US" sz="3800" dirty="0">
              <a:solidFill>
                <a:schemeClr val="accent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pic>
        <p:nvPicPr>
          <p:cNvPr id="5" name="Picture 2" descr="C:\Users\tengd\Dropbox\lsbm\submission\TOS\figures\solutioncompar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52816" y="1417638"/>
            <a:ext cx="5813615" cy="511492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5312402" y="1539270"/>
            <a:ext cx="1954029" cy="10865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矩形 6"/>
          <p:cNvSpPr/>
          <p:nvPr/>
        </p:nvSpPr>
        <p:spPr>
          <a:xfrm>
            <a:off x="6003320" y="3452172"/>
            <a:ext cx="1389681" cy="1152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p:cNvSpPr/>
          <p:nvPr/>
        </p:nvSpPr>
        <p:spPr>
          <a:xfrm>
            <a:off x="1891103" y="1539270"/>
            <a:ext cx="1389681" cy="8829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060197" y="2625819"/>
            <a:ext cx="2206234" cy="1071435"/>
            <a:chOff x="5060197" y="2625819"/>
            <a:chExt cx="2206234" cy="1071435"/>
          </a:xfrm>
          <a:solidFill>
            <a:schemeClr val="bg1"/>
          </a:solidFill>
          <a:effectLst/>
        </p:grpSpPr>
        <p:sp>
          <p:nvSpPr>
            <p:cNvPr id="8" name="矩形 7"/>
            <p:cNvSpPr/>
            <p:nvPr/>
          </p:nvSpPr>
          <p:spPr>
            <a:xfrm>
              <a:off x="5060197" y="2625819"/>
              <a:ext cx="2206234" cy="82635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椭圆 8"/>
            <p:cNvSpPr/>
            <p:nvPr/>
          </p:nvSpPr>
          <p:spPr>
            <a:xfrm>
              <a:off x="6660861" y="3452173"/>
              <a:ext cx="245081" cy="245081"/>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966020" y="5191704"/>
            <a:ext cx="1389681" cy="8829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682546" y="1403916"/>
            <a:ext cx="1389681" cy="47570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275956" y="1539270"/>
            <a:ext cx="1850682" cy="954107"/>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400" dirty="0">
                <a:solidFill>
                  <a:srgbClr val="FF0000"/>
                </a:solidFill>
              </a:rPr>
              <a:t>high </a:t>
            </a:r>
            <a:r>
              <a:rPr lang="en-US" altLang="zh-CN" sz="1400" dirty="0" smtClean="0">
                <a:solidFill>
                  <a:srgbClr val="FF0000"/>
                </a:solidFill>
              </a:rPr>
              <a:t>disk range </a:t>
            </a:r>
            <a:r>
              <a:rPr lang="en-US" altLang="zh-CN" sz="1400" dirty="0">
                <a:solidFill>
                  <a:srgbClr val="FF0000"/>
                </a:solidFill>
              </a:rPr>
              <a:t>query </a:t>
            </a:r>
            <a:r>
              <a:rPr lang="en-US" altLang="zh-CN" sz="1400" dirty="0" smtClean="0">
                <a:solidFill>
                  <a:srgbClr val="FF0000"/>
                </a:solidFill>
              </a:rPr>
              <a:t>efficiency</a:t>
            </a:r>
          </a:p>
          <a:p>
            <a:pPr marL="285750" indent="-285750">
              <a:buFont typeface="Wingdings" panose="05000000000000000000" pitchFamily="2" charset="2"/>
              <a:buChar char="l"/>
            </a:pPr>
            <a:r>
              <a:rPr lang="en-US" altLang="zh-CN" sz="1400" dirty="0">
                <a:solidFill>
                  <a:srgbClr val="FF0000"/>
                </a:solidFill>
              </a:rPr>
              <a:t>high </a:t>
            </a:r>
            <a:r>
              <a:rPr lang="en-US" altLang="zh-CN" sz="1400" dirty="0" smtClean="0">
                <a:solidFill>
                  <a:srgbClr val="FF0000"/>
                </a:solidFill>
              </a:rPr>
              <a:t>buffer caching efficiency</a:t>
            </a:r>
            <a:endParaRPr lang="zh-CN" altLang="en-US" sz="1400" dirty="0">
              <a:solidFill>
                <a:srgbClr val="FF0000"/>
              </a:solidFill>
            </a:endParaRPr>
          </a:p>
        </p:txBody>
      </p:sp>
    </p:spTree>
    <p:extLst>
      <p:ext uri="{BB962C8B-B14F-4D97-AF65-F5344CB8AC3E}">
        <p14:creationId xmlns:p14="http://schemas.microsoft.com/office/powerpoint/2010/main" xmlns="" val="25300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animEffect transition="in" filter="fade">
                                      <p:cBhvr>
                                        <p:cTn id="4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solidFill>
                  <a:schemeClr val="accent1"/>
                </a:solidFill>
              </a:rPr>
              <a:t>Conclusion </a:t>
            </a:r>
            <a:endParaRPr lang="zh-CN" altLang="en-US" dirty="0">
              <a:solidFill>
                <a:schemeClr val="accent1"/>
              </a:solidFill>
            </a:endParaRPr>
          </a:p>
        </p:txBody>
      </p:sp>
      <p:sp>
        <p:nvSpPr>
          <p:cNvPr id="3" name="内容占位符 2"/>
          <p:cNvSpPr>
            <a:spLocks noGrp="1"/>
          </p:cNvSpPr>
          <p:nvPr>
            <p:ph idx="1"/>
          </p:nvPr>
        </p:nvSpPr>
        <p:spPr/>
        <p:txBody>
          <a:bodyPr>
            <a:normAutofit/>
          </a:bodyPr>
          <a:lstStyle/>
          <a:p>
            <a:pPr marL="0" indent="0" algn="ctr">
              <a:buNone/>
            </a:pPr>
            <a:endParaRPr lang="en-US" altLang="zh-CN" sz="2000" b="1" i="1" dirty="0" smtClean="0"/>
          </a:p>
          <a:p>
            <a:pPr marL="0" indent="0" algn="ctr">
              <a:buNone/>
            </a:pPr>
            <a:endParaRPr lang="en-US" altLang="zh-CN" sz="2000" b="1" i="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5" name="内容占位符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lnSpc>
                <a:spcPct val="100000"/>
              </a:lnSpc>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lnSpc>
                <a:spcPct val="100000"/>
              </a:lnSpc>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lnSpc>
                <a:spcPct val="100000"/>
              </a:lnSpc>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smtClean="0">
                <a:solidFill>
                  <a:srgbClr val="FF0000"/>
                </a:solidFill>
              </a:rPr>
              <a:t>LSM-tree</a:t>
            </a:r>
            <a:r>
              <a:rPr lang="en-US" altLang="zh-CN" sz="2400" dirty="0" smtClean="0"/>
              <a:t> is a widely used storage data structure in production systems to maximize the write throughput </a:t>
            </a:r>
          </a:p>
          <a:p>
            <a:r>
              <a:rPr lang="en-US" altLang="zh-CN" sz="2400" dirty="0" smtClean="0">
                <a:solidFill>
                  <a:srgbClr val="FF0000"/>
                </a:solidFill>
              </a:rPr>
              <a:t>LSM-tree</a:t>
            </a:r>
            <a:r>
              <a:rPr lang="en-US" altLang="zh-CN" sz="2400" dirty="0" smtClean="0"/>
              <a:t> induced cache misses happen for workloads of mixed reads and writes </a:t>
            </a:r>
          </a:p>
          <a:p>
            <a:r>
              <a:rPr lang="en-US" altLang="zh-CN" sz="2400" dirty="0" smtClean="0"/>
              <a:t>Several solutions have been proposed to address this problem, but raising other issues </a:t>
            </a:r>
          </a:p>
          <a:p>
            <a:r>
              <a:rPr lang="en-US" altLang="zh-CN" sz="2400" dirty="0" err="1" smtClean="0">
                <a:solidFill>
                  <a:srgbClr val="FF0000"/>
                </a:solidFill>
              </a:rPr>
              <a:t>LSbM</a:t>
            </a:r>
            <a:r>
              <a:rPr lang="en-US" altLang="zh-CN" sz="2400" dirty="0" smtClean="0">
                <a:solidFill>
                  <a:srgbClr val="FF0000"/>
                </a:solidFill>
              </a:rPr>
              <a:t>-tree</a:t>
            </a:r>
            <a:r>
              <a:rPr lang="en-US" altLang="zh-CN" sz="2400" dirty="0" smtClean="0"/>
              <a:t> is an effective solution to retain all the merits of LSM-tree but also re-enable buffer caching </a:t>
            </a:r>
          </a:p>
          <a:p>
            <a:r>
              <a:rPr lang="en-US" altLang="zh-CN" sz="2400" dirty="0" err="1" smtClean="0">
                <a:solidFill>
                  <a:srgbClr val="FF0000"/>
                </a:solidFill>
              </a:rPr>
              <a:t>LSbM</a:t>
            </a:r>
            <a:r>
              <a:rPr lang="en-US" altLang="zh-CN" sz="2400" dirty="0" smtClean="0">
                <a:solidFill>
                  <a:srgbClr val="FF0000"/>
                </a:solidFill>
              </a:rPr>
              <a:t>-tree</a:t>
            </a:r>
            <a:r>
              <a:rPr lang="en-US" altLang="zh-CN" sz="2400" dirty="0" smtClean="0"/>
              <a:t> is being implemented and tested in production systems, e.g. Cassandra and </a:t>
            </a:r>
            <a:r>
              <a:rPr lang="en-US" altLang="zh-CN" sz="2400" dirty="0" err="1" smtClean="0"/>
              <a:t>LevelDB</a:t>
            </a:r>
            <a:r>
              <a:rPr lang="en-US" altLang="zh-CN" sz="2400" dirty="0" smtClean="0"/>
              <a:t> </a:t>
            </a:r>
            <a:endParaRPr lang="en-US" altLang="zh-CN" sz="2400" dirty="0"/>
          </a:p>
        </p:txBody>
      </p:sp>
    </p:spTree>
    <p:extLst>
      <p:ext uri="{BB962C8B-B14F-4D97-AF65-F5344CB8AC3E}">
        <p14:creationId xmlns:p14="http://schemas.microsoft.com/office/powerpoint/2010/main" xmlns="" val="148908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4265"/>
            <a:ext cx="8229600" cy="1143000"/>
          </a:xfrm>
        </p:spPr>
        <p:txBody>
          <a:bodyPr/>
          <a:lstStyle/>
          <a:p>
            <a:pPr algn="ctr"/>
            <a:r>
              <a:rPr lang="en-US" altLang="zh-CN" smtClean="0">
                <a:solidFill>
                  <a:srgbClr val="0070C0"/>
                </a:solidFill>
              </a:rPr>
              <a:t>Thank you</a:t>
            </a:r>
            <a:endParaRPr lang="zh-CN" altLang="en-US" dirty="0">
              <a:solidFill>
                <a:srgbClr val="0070C0"/>
              </a:solidFill>
            </a:endParaRPr>
          </a:p>
        </p:txBody>
      </p:sp>
      <p:sp>
        <p:nvSpPr>
          <p:cNvPr id="4" name="灯片编号占位符 3"/>
          <p:cNvSpPr>
            <a:spLocks noGrp="1"/>
          </p:cNvSpPr>
          <p:nvPr>
            <p:ph type="sldNum" sz="quarter" idx="12"/>
          </p:nvPr>
        </p:nvSpPr>
        <p:spPr/>
        <p:txBody>
          <a:bodyPr/>
          <a:lstStyle/>
          <a:p>
            <a:fld id="{56E101D2-3CA0-ED44-B21F-D432222A9872}" type="slidenum">
              <a:rPr lang="en-US" smtClean="0"/>
              <a:pPr/>
              <a:t>43</a:t>
            </a:fld>
            <a:endParaRPr lang="en-US"/>
          </a:p>
        </p:txBody>
      </p:sp>
    </p:spTree>
    <p:extLst>
      <p:ext uri="{BB962C8B-B14F-4D97-AF65-F5344CB8AC3E}">
        <p14:creationId xmlns:p14="http://schemas.microsoft.com/office/powerpoint/2010/main" xmlns="" val="1717526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dbsize</a:t>
            </a:r>
            <a:endParaRPr lang="zh-CN" altLang="en-US" dirty="0"/>
          </a:p>
        </p:txBody>
      </p:sp>
      <p:sp>
        <p:nvSpPr>
          <p:cNvPr id="4" name="灯片编号占位符 3"/>
          <p:cNvSpPr>
            <a:spLocks noGrp="1"/>
          </p:cNvSpPr>
          <p:nvPr>
            <p:ph type="sldNum" sz="quarter" idx="12"/>
          </p:nvPr>
        </p:nvSpPr>
        <p:spPr/>
        <p:txBody>
          <a:bodyPr/>
          <a:lstStyle/>
          <a:p>
            <a:fld id="{56E101D2-3CA0-ED44-B21F-D432222A9872}" type="slidenum">
              <a:rPr lang="en-US" smtClean="0"/>
              <a:pPr/>
              <a:t>44</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465276"/>
            <a:ext cx="9144000" cy="2860243"/>
          </a:xfrm>
          <a:prstGeom prst="rect">
            <a:avLst/>
          </a:prstGeom>
        </p:spPr>
      </p:pic>
    </p:spTree>
    <p:extLst>
      <p:ext uri="{BB962C8B-B14F-4D97-AF65-F5344CB8AC3E}">
        <p14:creationId xmlns:p14="http://schemas.microsoft.com/office/powerpoint/2010/main" xmlns="" val="9205751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Zipfian</a:t>
            </a:r>
            <a:r>
              <a:rPr lang="en-US" altLang="zh-CN" dirty="0" smtClean="0"/>
              <a:t> workload</a:t>
            </a:r>
            <a:endParaRPr lang="zh-CN" altLang="en-US" dirty="0"/>
          </a:p>
        </p:txBody>
      </p:sp>
      <p:sp>
        <p:nvSpPr>
          <p:cNvPr id="4" name="灯片编号占位符 3"/>
          <p:cNvSpPr>
            <a:spLocks noGrp="1"/>
          </p:cNvSpPr>
          <p:nvPr>
            <p:ph type="sldNum" sz="quarter" idx="12"/>
          </p:nvPr>
        </p:nvSpPr>
        <p:spPr/>
        <p:txBody>
          <a:bodyPr/>
          <a:lstStyle/>
          <a:p>
            <a:fld id="{56E101D2-3CA0-ED44-B21F-D432222A9872}" type="slidenum">
              <a:rPr lang="en-US" smtClean="0"/>
              <a:pPr/>
              <a:t>45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5350" y="1952625"/>
            <a:ext cx="7200900" cy="1919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矩形 5"/>
          <p:cNvSpPr/>
          <p:nvPr/>
        </p:nvSpPr>
        <p:spPr>
          <a:xfrm>
            <a:off x="895350" y="3993599"/>
            <a:ext cx="7200900" cy="257175"/>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95350" y="4250775"/>
            <a:ext cx="7200901" cy="902733"/>
            <a:chOff x="1028700" y="4052890"/>
            <a:chExt cx="7200901" cy="902733"/>
          </a:xfrm>
        </p:grpSpPr>
        <p:sp>
          <p:nvSpPr>
            <p:cNvPr id="8" name="右大括号 7"/>
            <p:cNvSpPr/>
            <p:nvPr/>
          </p:nvSpPr>
          <p:spPr>
            <a:xfrm rot="5400000">
              <a:off x="4362450" y="719140"/>
              <a:ext cx="533401" cy="720090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284344" y="4586291"/>
              <a:ext cx="689612" cy="369332"/>
            </a:xfrm>
            <a:prstGeom prst="rect">
              <a:avLst/>
            </a:prstGeom>
            <a:noFill/>
          </p:spPr>
          <p:txBody>
            <a:bodyPr wrap="none" rtlCol="0">
              <a:spAutoFit/>
            </a:bodyPr>
            <a:lstStyle/>
            <a:p>
              <a:r>
                <a:rPr lang="en-US" altLang="zh-CN" dirty="0" smtClean="0"/>
                <a:t>20GB</a:t>
              </a:r>
              <a:endParaRPr lang="zh-CN" altLang="en-US" dirty="0"/>
            </a:p>
          </p:txBody>
        </p:sp>
      </p:grpSp>
      <p:sp>
        <p:nvSpPr>
          <p:cNvPr id="10" name="TextBox 9"/>
          <p:cNvSpPr txBox="1"/>
          <p:nvPr/>
        </p:nvSpPr>
        <p:spPr>
          <a:xfrm>
            <a:off x="3572662" y="5683253"/>
            <a:ext cx="1846275" cy="369332"/>
          </a:xfrm>
          <a:prstGeom prst="rect">
            <a:avLst/>
          </a:prstGeom>
          <a:noFill/>
        </p:spPr>
        <p:txBody>
          <a:bodyPr wrap="none" rtlCol="0">
            <a:spAutoFit/>
          </a:bodyPr>
          <a:lstStyle/>
          <a:p>
            <a:r>
              <a:rPr lang="en-US" altLang="zh-CN" dirty="0" smtClean="0"/>
              <a:t>100% read/writes</a:t>
            </a:r>
            <a:endParaRPr lang="zh-CN" altLang="en-US" dirty="0"/>
          </a:p>
        </p:txBody>
      </p:sp>
      <p:cxnSp>
        <p:nvCxnSpPr>
          <p:cNvPr id="11" name="直接箭头连接符 10"/>
          <p:cNvCxnSpPr>
            <a:stCxn id="10" idx="0"/>
            <a:endCxn id="9" idx="2"/>
          </p:cNvCxnSpPr>
          <p:nvPr/>
        </p:nvCxnSpPr>
        <p:spPr>
          <a:xfrm flipV="1">
            <a:off x="4495800" y="5153508"/>
            <a:ext cx="0" cy="52974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648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Zipfian</a:t>
            </a:r>
            <a:r>
              <a:rPr lang="en-US" altLang="zh-CN" dirty="0" smtClean="0"/>
              <a:t> workload on </a:t>
            </a:r>
            <a:r>
              <a:rPr lang="en-US" altLang="zh-CN" dirty="0" err="1" smtClean="0"/>
              <a:t>bLSM</a:t>
            </a:r>
            <a:endParaRPr lang="zh-CN" altLang="en-US" dirty="0"/>
          </a:p>
        </p:txBody>
      </p:sp>
      <p:sp>
        <p:nvSpPr>
          <p:cNvPr id="4" name="灯片编号占位符 3"/>
          <p:cNvSpPr>
            <a:spLocks noGrp="1"/>
          </p:cNvSpPr>
          <p:nvPr>
            <p:ph type="sldNum" sz="quarter" idx="12"/>
          </p:nvPr>
        </p:nvSpPr>
        <p:spPr/>
        <p:txBody>
          <a:bodyPr/>
          <a:lstStyle/>
          <a:p>
            <a:fld id="{56E101D2-3CA0-ED44-B21F-D432222A9872}" type="slidenum">
              <a:rPr lang="en-US" smtClean="0"/>
              <a:pPr/>
              <a:t>46</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236676"/>
            <a:ext cx="9144000" cy="2860243"/>
          </a:xfrm>
          <a:prstGeom prst="rect">
            <a:avLst/>
          </a:prstGeom>
        </p:spPr>
      </p:pic>
    </p:spTree>
    <p:extLst>
      <p:ext uri="{BB962C8B-B14F-4D97-AF65-F5344CB8AC3E}">
        <p14:creationId xmlns:p14="http://schemas.microsoft.com/office/powerpoint/2010/main" xmlns="" val="24366732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Zipfian</a:t>
            </a:r>
            <a:r>
              <a:rPr lang="en-US" altLang="zh-CN" dirty="0" smtClean="0"/>
              <a:t> workload on </a:t>
            </a:r>
            <a:r>
              <a:rPr lang="en-US" altLang="zh-CN" dirty="0" err="1" smtClean="0"/>
              <a:t>LSbM</a:t>
            </a:r>
            <a:endParaRPr lang="zh-CN" altLang="en-US" dirty="0"/>
          </a:p>
        </p:txBody>
      </p:sp>
      <p:sp>
        <p:nvSpPr>
          <p:cNvPr id="4" name="灯片编号占位符 3"/>
          <p:cNvSpPr>
            <a:spLocks noGrp="1"/>
          </p:cNvSpPr>
          <p:nvPr>
            <p:ph type="sldNum" sz="quarter" idx="12"/>
          </p:nvPr>
        </p:nvSpPr>
        <p:spPr/>
        <p:txBody>
          <a:bodyPr/>
          <a:lstStyle/>
          <a:p>
            <a:fld id="{56E101D2-3CA0-ED44-B21F-D432222A9872}" type="slidenum">
              <a:rPr lang="en-US" smtClean="0"/>
              <a:pPr/>
              <a:t>47</a:t>
            </a:fld>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2514601"/>
            <a:ext cx="9138568" cy="2858544"/>
          </a:xfrm>
          <a:prstGeom prst="rect">
            <a:avLst/>
          </a:prstGeom>
        </p:spPr>
      </p:pic>
    </p:spTree>
    <p:extLst>
      <p:ext uri="{BB962C8B-B14F-4D97-AF65-F5344CB8AC3E}">
        <p14:creationId xmlns:p14="http://schemas.microsoft.com/office/powerpoint/2010/main" xmlns="" val="213032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15888"/>
            <a:ext cx="9144000" cy="792162"/>
          </a:xfrm>
        </p:spPr>
        <p:txBody>
          <a:bodyPr>
            <a:normAutofit/>
          </a:bodyPr>
          <a:lstStyle/>
          <a:p>
            <a:r>
              <a:rPr lang="en-US" altLang="en-US" sz="3000" b="1" dirty="0" smtClean="0">
                <a:solidFill>
                  <a:srgbClr val="0000FF"/>
                </a:solidFill>
              </a:rPr>
              <a:t> Big data access pattern is no longer power law</a:t>
            </a:r>
            <a:endParaRPr lang="en-US" altLang="en-US" sz="3600" b="1" dirty="0" smtClean="0">
              <a:solidFill>
                <a:srgbClr val="0000FF"/>
              </a:solidFill>
            </a:endParaRPr>
          </a:p>
        </p:txBody>
      </p:sp>
      <p:sp>
        <p:nvSpPr>
          <p:cNvPr id="3" name="Content Placeholder 2"/>
          <p:cNvSpPr>
            <a:spLocks noGrp="1"/>
          </p:cNvSpPr>
          <p:nvPr>
            <p:ph idx="1"/>
          </p:nvPr>
        </p:nvSpPr>
        <p:spPr>
          <a:xfrm>
            <a:off x="0" y="836613"/>
            <a:ext cx="9144000" cy="6021387"/>
          </a:xfrm>
        </p:spPr>
        <p:txBody>
          <a:bodyPr>
            <a:normAutofit/>
          </a:bodyPr>
          <a:lstStyle/>
          <a:p>
            <a:pPr marL="0" indent="0">
              <a:buNone/>
            </a:pPr>
            <a:endParaRPr lang="en-US" altLang="en-US" sz="2400" dirty="0" smtClean="0"/>
          </a:p>
          <a:p>
            <a:r>
              <a:rPr lang="en-US" altLang="en-US" sz="2800" dirty="0">
                <a:solidFill>
                  <a:srgbClr val="FF0000"/>
                </a:solidFill>
              </a:rPr>
              <a:t>S</a:t>
            </a:r>
            <a:r>
              <a:rPr lang="en-US" altLang="en-US" sz="2800" dirty="0" smtClean="0">
                <a:solidFill>
                  <a:srgbClr val="FF0000"/>
                </a:solidFill>
              </a:rPr>
              <a:t>tretched exponential distribution</a:t>
            </a:r>
            <a:r>
              <a:rPr lang="en-US" altLang="en-US" sz="2800" dirty="0" smtClean="0"/>
              <a:t> (PODC 2008) </a:t>
            </a:r>
          </a:p>
          <a:p>
            <a:pPr lvl="1"/>
            <a:r>
              <a:rPr lang="en-US" altLang="en-US" sz="2400" dirty="0" smtClean="0"/>
              <a:t>Facebook photo access patterns (SOSP 2013) </a:t>
            </a:r>
          </a:p>
          <a:p>
            <a:pPr lvl="1"/>
            <a:r>
              <a:rPr lang="en-US" altLang="en-US" sz="2400" dirty="0" smtClean="0"/>
              <a:t>IPTV channel selections in US (SIGMETRICS 2009) </a:t>
            </a:r>
          </a:p>
          <a:p>
            <a:pPr lvl="1"/>
            <a:r>
              <a:rPr lang="en-US" altLang="en-US" sz="2400" dirty="0" err="1" smtClean="0"/>
              <a:t>PPLive</a:t>
            </a:r>
            <a:r>
              <a:rPr lang="en-US" altLang="en-US" sz="2400" dirty="0"/>
              <a:t> </a:t>
            </a:r>
            <a:r>
              <a:rPr lang="en-US" altLang="en-US" sz="2400" dirty="0" smtClean="0"/>
              <a:t>streaming access patterns in China (ICDCS 2009) </a:t>
            </a:r>
          </a:p>
          <a:p>
            <a:pPr lvl="1"/>
            <a:r>
              <a:rPr lang="en-US" altLang="en-US" sz="2400" dirty="0" smtClean="0"/>
              <a:t>Bug Music Access patterns in Korea (ICIS 2010) </a:t>
            </a:r>
          </a:p>
          <a:p>
            <a:pPr lvl="1"/>
            <a:r>
              <a:rPr lang="en-US" altLang="en-US" sz="2400" dirty="0" err="1" smtClean="0"/>
              <a:t>BitTorrent</a:t>
            </a:r>
            <a:r>
              <a:rPr lang="en-US" altLang="en-US" sz="2400" dirty="0" smtClean="0"/>
              <a:t> streaming on demand accesses (NSM 2010) </a:t>
            </a:r>
          </a:p>
          <a:p>
            <a:pPr lvl="1"/>
            <a:r>
              <a:rPr lang="en-US" altLang="en-US" sz="2400" dirty="0" smtClean="0"/>
              <a:t>Internet TV-on-demand in Sweden (IMC 2012) </a:t>
            </a:r>
          </a:p>
          <a:p>
            <a:pPr lvl="1"/>
            <a:r>
              <a:rPr lang="en-US" altLang="en-US" sz="2400" dirty="0" smtClean="0"/>
              <a:t>Wikipedia/Yahoo! Answer posting distributions (KDD 2009) </a:t>
            </a:r>
          </a:p>
          <a:p>
            <a:pPr lvl="1"/>
            <a:r>
              <a:rPr lang="en-US" altLang="en-US" sz="2400" dirty="0" smtClean="0"/>
              <a:t>Many other cases   </a:t>
            </a:r>
          </a:p>
          <a:p>
            <a:pPr marL="0" indent="0">
              <a:buNone/>
            </a:pPr>
            <a:endParaRPr lang="en-US" altLang="en-US" sz="2400" dirty="0"/>
          </a:p>
          <a:p>
            <a:r>
              <a:rPr lang="en-US" altLang="en-US" sz="2400" dirty="0" smtClean="0">
                <a:solidFill>
                  <a:srgbClr val="FF0000"/>
                </a:solidFill>
              </a:rPr>
              <a:t>The computer systems are not originally built for this pattern</a:t>
            </a:r>
          </a:p>
        </p:txBody>
      </p:sp>
      <p:sp>
        <p:nvSpPr>
          <p:cNvPr id="5124" name="Slide Number Placeholder 3"/>
          <p:cNvSpPr>
            <a:spLocks noGrp="1"/>
          </p:cNvSpPr>
          <p:nvPr>
            <p:ph type="sldNum" sz="quarter" idx="12"/>
          </p:nvPr>
        </p:nvSpPr>
        <p:spPr>
          <a:xfrm>
            <a:off x="8243888" y="6245225"/>
            <a:ext cx="442912"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fld id="{5B5FC69C-954E-4AEC-AB82-26E096DB5F6D}" type="slidenum">
              <a:rPr lang="en-US" altLang="en-US" sz="1400" smtClean="0"/>
              <a:pPr eaLnBrk="1" hangingPunct="1">
                <a:spcBef>
                  <a:spcPct val="0"/>
                </a:spcBef>
                <a:buFontTx/>
                <a:buNone/>
              </a:pPr>
              <a:t>5</a:t>
            </a:fld>
            <a:endParaRPr lang="en-US" altLang="en-US" sz="1400" smtClean="0"/>
          </a:p>
        </p:txBody>
      </p:sp>
    </p:spTree>
    <p:extLst>
      <p:ext uri="{BB962C8B-B14F-4D97-AF65-F5344CB8AC3E}">
        <p14:creationId xmlns:p14="http://schemas.microsoft.com/office/powerpoint/2010/main" xmlns="" val="3060061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133817"/>
            <a:ext cx="9144000" cy="601289"/>
          </a:xfrm>
        </p:spPr>
        <p:txBody>
          <a:bodyPr/>
          <a:lstStyle/>
          <a:p>
            <a:pPr algn="ctr"/>
            <a:r>
              <a:rPr lang="en-US" altLang="en-US" sz="3000" dirty="0" smtClean="0">
                <a:solidFill>
                  <a:srgbClr val="0000FF"/>
                </a:solidFill>
              </a:rPr>
              <a:t>The Real Reasons for Big Data </a:t>
            </a:r>
            <a:endParaRPr lang="en-US" altLang="en-US" sz="3000" b="1" dirty="0" smtClean="0">
              <a:solidFill>
                <a:srgbClr val="0000FF"/>
              </a:solidFill>
            </a:endParaRPr>
          </a:p>
        </p:txBody>
      </p:sp>
      <p:sp>
        <p:nvSpPr>
          <p:cNvPr id="3" name="Content Placeholder 2"/>
          <p:cNvSpPr>
            <a:spLocks noGrp="1"/>
          </p:cNvSpPr>
          <p:nvPr>
            <p:ph idx="1"/>
          </p:nvPr>
        </p:nvSpPr>
        <p:spPr>
          <a:xfrm>
            <a:off x="62753" y="735106"/>
            <a:ext cx="9144000" cy="5842000"/>
          </a:xfrm>
        </p:spPr>
        <p:txBody>
          <a:bodyPr/>
          <a:lstStyle/>
          <a:p>
            <a:r>
              <a:rPr lang="en-US" altLang="en-US" sz="2400" b="1" dirty="0" smtClean="0"/>
              <a:t>Almost every action in the world is digitalized and stored </a:t>
            </a:r>
            <a:endParaRPr lang="en-US" altLang="en-US" sz="2400" b="1" dirty="0"/>
          </a:p>
          <a:p>
            <a:pPr lvl="1"/>
            <a:r>
              <a:rPr lang="en-US" altLang="en-US" sz="2000" dirty="0" smtClean="0"/>
              <a:t>Communications, various types of files, human behavior, …. </a:t>
            </a:r>
            <a:endParaRPr lang="en-US" altLang="en-US" sz="2000" dirty="0"/>
          </a:p>
          <a:p>
            <a:pPr lvl="1"/>
            <a:r>
              <a:rPr lang="en-US" altLang="en-US" sz="2000" dirty="0" smtClean="0"/>
              <a:t>Can we </a:t>
            </a:r>
            <a:r>
              <a:rPr lang="en-US" altLang="en-US" sz="2000" b="1" dirty="0" smtClean="0">
                <a:solidFill>
                  <a:srgbClr val="FF0000"/>
                </a:solidFill>
              </a:rPr>
              <a:t>store </a:t>
            </a:r>
            <a:r>
              <a:rPr lang="en-US" altLang="en-US" sz="2000" dirty="0" smtClean="0"/>
              <a:t>and</a:t>
            </a:r>
            <a:r>
              <a:rPr lang="en-US" altLang="en-US" sz="2000" b="1" dirty="0" smtClean="0">
                <a:solidFill>
                  <a:srgbClr val="FF0000"/>
                </a:solidFill>
              </a:rPr>
              <a:t> make fast access </a:t>
            </a:r>
            <a:r>
              <a:rPr lang="en-US" altLang="en-US" sz="2000" dirty="0" smtClean="0"/>
              <a:t>the ocean of the data? </a:t>
            </a:r>
          </a:p>
          <a:p>
            <a:r>
              <a:rPr lang="en-US" altLang="en-US" sz="2400" b="1" dirty="0" smtClean="0"/>
              <a:t>Yes we can</a:t>
            </a:r>
          </a:p>
          <a:p>
            <a:pPr lvl="1"/>
            <a:r>
              <a:rPr lang="en-US" altLang="en-US" sz="2000" dirty="0" smtClean="0"/>
              <a:t>Low cost and unlimited </a:t>
            </a:r>
            <a:r>
              <a:rPr lang="en-US" altLang="en-US" sz="2000" dirty="0"/>
              <a:t>s</a:t>
            </a:r>
            <a:r>
              <a:rPr lang="en-US" altLang="en-US" sz="2000" dirty="0" smtClean="0"/>
              <a:t>torage space  </a:t>
            </a:r>
          </a:p>
          <a:p>
            <a:pPr lvl="1"/>
            <a:r>
              <a:rPr lang="en-US" altLang="en-US" sz="2000" dirty="0" smtClean="0"/>
              <a:t>Low latency search</a:t>
            </a:r>
          </a:p>
          <a:p>
            <a:pPr lvl="1"/>
            <a:r>
              <a:rPr lang="en-US" altLang="en-US" sz="2000" dirty="0" smtClean="0"/>
              <a:t>If the growing data is largely useless, Waste Management works well </a:t>
            </a:r>
            <a:endParaRPr lang="en-US" altLang="en-US" sz="2000" dirty="0"/>
          </a:p>
          <a:p>
            <a:endParaRPr lang="en-US" altLang="en-US" sz="2400" b="1" dirty="0" smtClean="0"/>
          </a:p>
          <a:p>
            <a:pPr marL="0" indent="0">
              <a:buNone/>
            </a:pPr>
            <a:endParaRPr lang="en-US" altLang="en-US" sz="2800" b="1" dirty="0" smtClean="0">
              <a:solidFill>
                <a:srgbClr val="FF0000"/>
              </a:solidFill>
            </a:endParaRPr>
          </a:p>
          <a:p>
            <a:r>
              <a:rPr lang="en-US" altLang="en-US" sz="2800" b="1" dirty="0" smtClean="0">
                <a:solidFill>
                  <a:srgbClr val="FF0000"/>
                </a:solidFill>
              </a:rPr>
              <a:t>The </a:t>
            </a:r>
            <a:r>
              <a:rPr lang="en-US" altLang="en-US" sz="2800" b="1" dirty="0">
                <a:solidFill>
                  <a:srgbClr val="FF0000"/>
                </a:solidFill>
              </a:rPr>
              <a:t>real </a:t>
            </a:r>
            <a:r>
              <a:rPr lang="en-US" altLang="en-US" sz="2800" b="1" dirty="0" smtClean="0">
                <a:solidFill>
                  <a:srgbClr val="FF0000"/>
                </a:solidFill>
              </a:rPr>
              <a:t>reasons:</a:t>
            </a:r>
            <a:r>
              <a:rPr lang="en-US" altLang="en-US" sz="2400" b="1" dirty="0" smtClean="0"/>
              <a:t> </a:t>
            </a:r>
          </a:p>
          <a:p>
            <a:pPr lvl="1"/>
            <a:r>
              <a:rPr lang="en-US" altLang="en-US" sz="2000" b="1" dirty="0" smtClean="0"/>
              <a:t>not just about amount</a:t>
            </a:r>
          </a:p>
          <a:p>
            <a:pPr lvl="1"/>
            <a:r>
              <a:rPr lang="en-US" altLang="en-US" sz="2000" b="1" dirty="0" smtClean="0"/>
              <a:t>But mainly about analytics</a:t>
            </a:r>
            <a:endParaRPr lang="en-US" altLang="en-US" sz="2000" b="1" dirty="0"/>
          </a:p>
          <a:p>
            <a:pPr marL="457200" lvl="1" indent="0">
              <a:buNone/>
            </a:pPr>
            <a:endParaRPr lang="en-US" altLang="en-US" sz="2000" dirty="0" smtClean="0"/>
          </a:p>
        </p:txBody>
      </p:sp>
      <p:sp>
        <p:nvSpPr>
          <p:cNvPr id="7172" name="Slide Number Placeholder 3"/>
          <p:cNvSpPr>
            <a:spLocks noGrp="1"/>
          </p:cNvSpPr>
          <p:nvPr>
            <p:ph type="sldNum" sz="quarter" idx="12"/>
          </p:nvPr>
        </p:nvSpPr>
        <p:spPr>
          <a:xfrm>
            <a:off x="8243888" y="6245225"/>
            <a:ext cx="442912"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fld id="{A73F2775-F206-4EC1-A467-A9A1D6B17A77}" type="slidenum">
              <a:rPr lang="en-US" altLang="en-US" sz="1400" smtClean="0"/>
              <a:pPr eaLnBrk="1" hangingPunct="1">
                <a:spcBef>
                  <a:spcPct val="0"/>
                </a:spcBef>
                <a:buFontTx/>
                <a:buNone/>
              </a:pPr>
              <a:t>6</a:t>
            </a:fld>
            <a:endParaRPr lang="en-US" altLang="en-US" sz="140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74776" y="3532094"/>
            <a:ext cx="2097742" cy="33259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639205" y="3532094"/>
            <a:ext cx="2259106" cy="33259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6918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07950" y="152400"/>
            <a:ext cx="9144000" cy="733425"/>
          </a:xfrm>
        </p:spPr>
        <p:txBody>
          <a:bodyPr bIns="91440" anchor="b">
            <a:normAutofit/>
          </a:bodyPr>
          <a:lstStyle/>
          <a:p>
            <a:pPr algn="ctr" eaLnBrk="1" hangingPunct="1"/>
            <a:r>
              <a:rPr lang="en-US" altLang="zh-CN" sz="3000" b="1" dirty="0">
                <a:solidFill>
                  <a:srgbClr val="0000FF"/>
                </a:solidFill>
              </a:rPr>
              <a:t>Major Data Formats in </a:t>
            </a:r>
            <a:r>
              <a:rPr lang="en-US" altLang="zh-CN" sz="3000" b="1" dirty="0" smtClean="0">
                <a:solidFill>
                  <a:srgbClr val="0000FF"/>
                </a:solidFill>
              </a:rPr>
              <a:t>Storage Systems  </a:t>
            </a:r>
            <a:endParaRPr lang="zh-CN" altLang="en-US" sz="3000" b="1" dirty="0">
              <a:solidFill>
                <a:srgbClr val="0000FF"/>
              </a:solidFill>
            </a:endParaRPr>
          </a:p>
        </p:txBody>
      </p:sp>
      <p:sp>
        <p:nvSpPr>
          <p:cNvPr id="20484" name="Rectangle 3"/>
          <p:cNvSpPr>
            <a:spLocks noGrp="1"/>
          </p:cNvSpPr>
          <p:nvPr>
            <p:ph type="body" idx="4294967295"/>
          </p:nvPr>
        </p:nvSpPr>
        <p:spPr>
          <a:xfrm>
            <a:off x="0" y="857250"/>
            <a:ext cx="9143999" cy="6000750"/>
          </a:xfrm>
        </p:spPr>
        <p:txBody>
          <a:bodyPr>
            <a:normAutofit/>
          </a:bodyPr>
          <a:lstStyle/>
          <a:p>
            <a:pPr marL="273050" indent="-273050" eaLnBrk="1" hangingPunct="1"/>
            <a:r>
              <a:rPr lang="en-US" altLang="zh-CN" sz="2800" dirty="0" smtClean="0">
                <a:solidFill>
                  <a:srgbClr val="BA0000"/>
                </a:solidFill>
              </a:rPr>
              <a:t>Sequentially archived data </a:t>
            </a:r>
          </a:p>
          <a:p>
            <a:pPr marL="547688" lvl="1" indent="-228600" eaLnBrk="1" hangingPunct="1"/>
            <a:r>
              <a:rPr lang="en-US" altLang="zh-CN" sz="2400" dirty="0" smtClean="0"/>
              <a:t> </a:t>
            </a:r>
            <a:r>
              <a:rPr lang="en-US" altLang="zh-CN" sz="2400" dirty="0"/>
              <a:t>I</a:t>
            </a:r>
            <a:r>
              <a:rPr lang="en-US" altLang="zh-CN" sz="2400" dirty="0" smtClean="0"/>
              <a:t>ndexed data, e.g. sorted data by a defined key, … </a:t>
            </a:r>
          </a:p>
          <a:p>
            <a:pPr marL="547688" lvl="1" indent="-228600" eaLnBrk="1" hangingPunct="1"/>
            <a:r>
              <a:rPr lang="en-US" altLang="zh-CN" sz="2400" dirty="0"/>
              <a:t> R</a:t>
            </a:r>
            <a:r>
              <a:rPr lang="en-US" altLang="zh-CN" sz="2400" dirty="0" smtClean="0"/>
              <a:t>ead/write largely by B+-tree and LSM-tree  </a:t>
            </a:r>
          </a:p>
          <a:p>
            <a:pPr marL="273050" indent="-273050" eaLnBrk="1" hangingPunct="1"/>
            <a:r>
              <a:rPr lang="en-US" altLang="zh-CN" sz="2800" dirty="0" smtClean="0">
                <a:solidFill>
                  <a:srgbClr val="BA0000"/>
                </a:solidFill>
              </a:rPr>
              <a:t>Relational tables </a:t>
            </a:r>
          </a:p>
          <a:p>
            <a:pPr marL="673100" lvl="1" indent="-273050"/>
            <a:r>
              <a:rPr lang="en-US" altLang="zh-CN" sz="2400" dirty="0" smtClean="0"/>
              <a:t>Structured data formats for relational databases, e.g. MySQL</a:t>
            </a:r>
          </a:p>
          <a:p>
            <a:pPr marL="673100" lvl="1" indent="-273050"/>
            <a:r>
              <a:rPr lang="en-US" altLang="zh-CN" sz="2400" dirty="0" smtClean="0"/>
              <a:t>Read/write operations by relational algebra/calculus</a:t>
            </a:r>
          </a:p>
          <a:p>
            <a:pPr marL="273050" indent="-273050" eaLnBrk="1" hangingPunct="1"/>
            <a:r>
              <a:rPr lang="en-US" altLang="zh-CN" sz="2800" dirty="0" smtClean="0">
                <a:solidFill>
                  <a:srgbClr val="BA0000"/>
                </a:solidFill>
              </a:rPr>
              <a:t>Key-value store </a:t>
            </a:r>
          </a:p>
          <a:p>
            <a:pPr marL="547688" lvl="1" indent="-228600" eaLnBrk="1" hangingPunct="1"/>
            <a:r>
              <a:rPr lang="en-US" altLang="zh-CN" sz="2400" dirty="0" smtClean="0"/>
              <a:t>A pair of key/value for a data item, e.g. </a:t>
            </a:r>
            <a:r>
              <a:rPr lang="en-US" altLang="zh-CN" sz="2400" dirty="0" err="1" smtClean="0"/>
              <a:t>redis</a:t>
            </a:r>
            <a:r>
              <a:rPr lang="en-US" altLang="zh-CN" sz="2400" dirty="0" smtClean="0"/>
              <a:t>, </a:t>
            </a:r>
            <a:r>
              <a:rPr lang="en-US" altLang="zh-CN" sz="2400" dirty="0" err="1" smtClean="0"/>
              <a:t>memcached</a:t>
            </a:r>
            <a:endParaRPr lang="en-US" altLang="zh-CN" sz="2400" dirty="0" smtClean="0"/>
          </a:p>
          <a:p>
            <a:pPr marL="547688" lvl="1" indent="-228600" eaLnBrk="1" hangingPunct="1"/>
            <a:r>
              <a:rPr lang="en-US" altLang="zh-CN" sz="2400" dirty="0" smtClean="0"/>
              <a:t>Read/write:  request -&gt; index –&gt; fetching data</a:t>
            </a:r>
            <a:endParaRPr lang="en-US" altLang="zh-CN" sz="2400" dirty="0"/>
          </a:p>
          <a:p>
            <a:pPr marL="147638" indent="-228600"/>
            <a:r>
              <a:rPr lang="en-US" altLang="zh-CN" sz="2800" dirty="0" smtClean="0">
                <a:solidFill>
                  <a:srgbClr val="C00000"/>
                </a:solidFill>
              </a:rPr>
              <a:t>Graph-databases </a:t>
            </a:r>
          </a:p>
          <a:p>
            <a:pPr marL="147638" indent="-228600"/>
            <a:r>
              <a:rPr lang="en-US" altLang="zh-CN" sz="2800" dirty="0" smtClean="0">
                <a:solidFill>
                  <a:srgbClr val="C00000"/>
                </a:solidFill>
              </a:rPr>
              <a:t>Free-style </a:t>
            </a:r>
            <a:r>
              <a:rPr lang="en-US" altLang="zh-CN" sz="2800" dirty="0">
                <a:solidFill>
                  <a:srgbClr val="C00000"/>
                </a:solidFill>
              </a:rPr>
              <a:t>t</a:t>
            </a:r>
            <a:r>
              <a:rPr lang="en-US" altLang="zh-CN" sz="2800" dirty="0" smtClean="0">
                <a:solidFill>
                  <a:srgbClr val="C00000"/>
                </a:solidFill>
              </a:rPr>
              <a:t>ext files </a:t>
            </a:r>
          </a:p>
          <a:p>
            <a:pPr marL="547688" lvl="1" indent="-228600"/>
            <a:r>
              <a:rPr lang="en-US" altLang="zh-CN" sz="2400" dirty="0" smtClean="0"/>
              <a:t>A file may be retrieved by KV-store, indexed directory, … </a:t>
            </a:r>
          </a:p>
          <a:p>
            <a:pPr marL="319088" lvl="1" indent="0" eaLnBrk="1" hangingPunct="1">
              <a:buNone/>
            </a:pPr>
            <a:endParaRPr lang="en-US" altLang="zh-CN" sz="2400" dirty="0" smtClean="0"/>
          </a:p>
          <a:p>
            <a:pPr marL="547688" lvl="1" indent="-228600" eaLnBrk="1" hangingPunct="1"/>
            <a:endParaRPr lang="en-US" altLang="zh-CN" sz="2400" dirty="0" smtClean="0"/>
          </a:p>
        </p:txBody>
      </p:sp>
      <p:sp>
        <p:nvSpPr>
          <p:cNvPr id="25604" name="Slide Number Placeholder 4"/>
          <p:cNvSpPr txBox="1">
            <a:spLocks/>
          </p:cNvSpPr>
          <p:nvPr/>
        </p:nvSpPr>
        <p:spPr bwMode="auto">
          <a:xfrm>
            <a:off x="7010400" y="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lnSpc>
                <a:spcPct val="125000"/>
              </a:lnSpc>
              <a:spcBef>
                <a:spcPct val="50000"/>
              </a:spcBef>
              <a:spcAft>
                <a:spcPct val="20000"/>
              </a:spcAft>
              <a:buFont typeface="Wingdings" pitchFamily="2" charset="2"/>
              <a:buNone/>
            </a:pPr>
            <a:fld id="{F4EEDD8F-D3C4-465D-9AC9-8F333715382F}" type="slidenum">
              <a:rPr lang="zh-CN" altLang="en-US" sz="1200">
                <a:solidFill>
                  <a:srgbClr val="898989"/>
                </a:solidFill>
                <a:ea typeface="仿宋_GB2312"/>
                <a:cs typeface="仿宋_GB2312"/>
              </a:rPr>
              <a:pPr algn="r" eaLnBrk="1" hangingPunct="1">
                <a:lnSpc>
                  <a:spcPct val="125000"/>
                </a:lnSpc>
                <a:spcBef>
                  <a:spcPct val="50000"/>
                </a:spcBef>
                <a:spcAft>
                  <a:spcPct val="20000"/>
                </a:spcAft>
                <a:buFont typeface="Wingdings" pitchFamily="2" charset="2"/>
                <a:buNone/>
              </a:pPr>
              <a:t>7</a:t>
            </a:fld>
            <a:endParaRPr lang="zh-CN" altLang="en-US" sz="1200">
              <a:solidFill>
                <a:srgbClr val="898989"/>
              </a:solidFill>
              <a:ea typeface="仿宋_GB2312"/>
              <a:cs typeface="仿宋_GB2312"/>
            </a:endParaRPr>
          </a:p>
        </p:txBody>
      </p:sp>
    </p:spTree>
    <p:extLst>
      <p:ext uri="{BB962C8B-B14F-4D97-AF65-F5344CB8AC3E}">
        <p14:creationId xmlns:p14="http://schemas.microsoft.com/office/powerpoint/2010/main" xmlns="" val="319441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 y="4119"/>
            <a:ext cx="9144000" cy="733425"/>
          </a:xfrm>
        </p:spPr>
        <p:txBody>
          <a:bodyPr bIns="91440" anchor="b">
            <a:normAutofit/>
          </a:bodyPr>
          <a:lstStyle/>
          <a:p>
            <a:pPr algn="ctr" eaLnBrk="1" hangingPunct="1"/>
            <a:r>
              <a:rPr lang="en-US" altLang="zh-CN" sz="2800" b="1" dirty="0" smtClean="0">
                <a:solidFill>
                  <a:srgbClr val="0000FF"/>
                </a:solidFill>
              </a:rPr>
              <a:t>New Challenges to Access Performance in Big Data   </a:t>
            </a:r>
            <a:endParaRPr lang="zh-CN" altLang="en-US" sz="2800" b="1" dirty="0">
              <a:solidFill>
                <a:srgbClr val="0000FF"/>
              </a:solidFill>
            </a:endParaRPr>
          </a:p>
        </p:txBody>
      </p:sp>
      <p:sp>
        <p:nvSpPr>
          <p:cNvPr id="20484" name="Rectangle 3"/>
          <p:cNvSpPr>
            <a:spLocks noGrp="1"/>
          </p:cNvSpPr>
          <p:nvPr>
            <p:ph type="body" idx="4294967295"/>
          </p:nvPr>
        </p:nvSpPr>
        <p:spPr>
          <a:xfrm>
            <a:off x="0" y="963826"/>
            <a:ext cx="9143999" cy="5894173"/>
          </a:xfrm>
        </p:spPr>
        <p:txBody>
          <a:bodyPr>
            <a:normAutofit/>
          </a:bodyPr>
          <a:lstStyle/>
          <a:p>
            <a:pPr marL="273050" indent="-273050" eaLnBrk="1" hangingPunct="1"/>
            <a:r>
              <a:rPr lang="en-US" altLang="zh-CN" sz="2800" dirty="0" smtClean="0">
                <a:solidFill>
                  <a:srgbClr val="BA0000"/>
                </a:solidFill>
              </a:rPr>
              <a:t>Sequentially archived data </a:t>
            </a:r>
          </a:p>
          <a:p>
            <a:pPr marL="547688" lvl="1" indent="-228600" eaLnBrk="1" hangingPunct="1"/>
            <a:r>
              <a:rPr lang="en-US" altLang="zh-CN" sz="2400" dirty="0" smtClean="0"/>
              <a:t> </a:t>
            </a:r>
            <a:r>
              <a:rPr lang="en-US" altLang="zh-CN" sz="2000" dirty="0" smtClean="0"/>
              <a:t>Can we massively process both reads and writes concurrently? </a:t>
            </a:r>
          </a:p>
          <a:p>
            <a:pPr marL="547688" lvl="1" indent="-228600" eaLnBrk="1" hangingPunct="1"/>
            <a:r>
              <a:rPr lang="en-US" altLang="zh-CN" sz="2000" dirty="0"/>
              <a:t> </a:t>
            </a:r>
            <a:r>
              <a:rPr lang="en-US" altLang="zh-CN" sz="2000" dirty="0" smtClean="0"/>
              <a:t>but </a:t>
            </a:r>
            <a:r>
              <a:rPr lang="en-US" altLang="zh-CN" sz="2000" dirty="0" smtClean="0">
                <a:solidFill>
                  <a:srgbClr val="FF0000"/>
                </a:solidFill>
              </a:rPr>
              <a:t>LSM-tree</a:t>
            </a:r>
            <a:r>
              <a:rPr lang="en-US" altLang="zh-CN" sz="2000" dirty="0" smtClean="0"/>
              <a:t> favors writes and </a:t>
            </a:r>
            <a:r>
              <a:rPr lang="en-US" altLang="zh-CN" sz="2000" dirty="0" smtClean="0">
                <a:solidFill>
                  <a:srgbClr val="FF0000"/>
                </a:solidFill>
              </a:rPr>
              <a:t>B+-tree </a:t>
            </a:r>
            <a:r>
              <a:rPr lang="en-US" altLang="zh-CN" sz="2000" dirty="0" smtClean="0"/>
              <a:t>favors reads  </a:t>
            </a:r>
          </a:p>
          <a:p>
            <a:pPr marL="319088" lvl="1" indent="0" eaLnBrk="1" hangingPunct="1">
              <a:buNone/>
            </a:pPr>
            <a:endParaRPr lang="en-US" altLang="zh-CN" sz="2000" dirty="0" smtClean="0"/>
          </a:p>
          <a:p>
            <a:pPr marL="273050" indent="-273050" eaLnBrk="1" hangingPunct="1"/>
            <a:r>
              <a:rPr lang="en-US" altLang="zh-CN" sz="2800" dirty="0" smtClean="0">
                <a:solidFill>
                  <a:srgbClr val="BA0000"/>
                </a:solidFill>
              </a:rPr>
              <a:t>Relational tables </a:t>
            </a:r>
          </a:p>
          <a:p>
            <a:pPr marL="673100" lvl="1" indent="-273050"/>
            <a:r>
              <a:rPr lang="en-US" altLang="zh-CN" sz="2000" dirty="0" smtClean="0"/>
              <a:t>Tables must partitioned/placed among many nodes, e.g. </a:t>
            </a:r>
            <a:r>
              <a:rPr lang="en-US" altLang="zh-CN" sz="2000" dirty="0" smtClean="0">
                <a:solidFill>
                  <a:srgbClr val="FF0000"/>
                </a:solidFill>
              </a:rPr>
              <a:t>Apache Hive</a:t>
            </a:r>
          </a:p>
          <a:p>
            <a:pPr marL="673100" lvl="1" indent="-273050"/>
            <a:r>
              <a:rPr lang="en-US" altLang="zh-CN" sz="2000" dirty="0" smtClean="0"/>
              <a:t>How to minimize data transfers among nodes and from local disks? </a:t>
            </a:r>
          </a:p>
          <a:p>
            <a:pPr marL="400050" lvl="1" indent="0">
              <a:buNone/>
            </a:pPr>
            <a:endParaRPr lang="en-US" altLang="zh-CN" sz="2000" dirty="0" smtClean="0"/>
          </a:p>
          <a:p>
            <a:pPr marL="273050" indent="-273050" eaLnBrk="1" hangingPunct="1"/>
            <a:r>
              <a:rPr lang="en-US" altLang="zh-CN" sz="2800" dirty="0" smtClean="0">
                <a:solidFill>
                  <a:srgbClr val="BA0000"/>
                </a:solidFill>
              </a:rPr>
              <a:t>Key-value store </a:t>
            </a:r>
          </a:p>
          <a:p>
            <a:pPr marL="547688" lvl="1" indent="-228600" eaLnBrk="1" hangingPunct="1"/>
            <a:r>
              <a:rPr lang="en-US" altLang="zh-CN" sz="2000" dirty="0" smtClean="0"/>
              <a:t>Key indexing becomes a bottleneck as #</a:t>
            </a:r>
            <a:r>
              <a:rPr lang="zh-CN" altLang="en-US" sz="2000" dirty="0" smtClean="0"/>
              <a:t> </a:t>
            </a:r>
            <a:r>
              <a:rPr lang="en-US" altLang="zh-CN" sz="2000" dirty="0" smtClean="0"/>
              <a:t>concurrent requests increase</a:t>
            </a:r>
          </a:p>
          <a:p>
            <a:pPr marL="547688" lvl="1" indent="-228600" eaLnBrk="1" hangingPunct="1"/>
            <a:r>
              <a:rPr lang="en-US" altLang="zh-CN" sz="2000" dirty="0" smtClean="0"/>
              <a:t>How to accelerate data accesses for </a:t>
            </a:r>
            <a:r>
              <a:rPr lang="en-US" altLang="zh-CN" sz="2000" dirty="0" smtClean="0">
                <a:solidFill>
                  <a:srgbClr val="FF0000"/>
                </a:solidFill>
              </a:rPr>
              <a:t>in-memory key-value store? </a:t>
            </a:r>
            <a:endParaRPr lang="en-US" altLang="zh-CN" sz="2000" dirty="0" smtClean="0"/>
          </a:p>
          <a:p>
            <a:pPr marL="547688" lvl="1" indent="-228600" eaLnBrk="1" hangingPunct="1"/>
            <a:endParaRPr lang="en-US" altLang="zh-CN" sz="2000" dirty="0" smtClean="0"/>
          </a:p>
          <a:p>
            <a:pPr marL="319088" lvl="1" indent="0" eaLnBrk="1" hangingPunct="1">
              <a:buNone/>
            </a:pPr>
            <a:endParaRPr lang="en-US" altLang="zh-CN" sz="2400" dirty="0" smtClean="0"/>
          </a:p>
        </p:txBody>
      </p:sp>
      <p:sp>
        <p:nvSpPr>
          <p:cNvPr id="25604" name="Slide Number Placeholder 4"/>
          <p:cNvSpPr txBox="1">
            <a:spLocks/>
          </p:cNvSpPr>
          <p:nvPr/>
        </p:nvSpPr>
        <p:spPr bwMode="auto">
          <a:xfrm>
            <a:off x="7010400" y="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lnSpc>
                <a:spcPct val="125000"/>
              </a:lnSpc>
              <a:spcBef>
                <a:spcPct val="50000"/>
              </a:spcBef>
              <a:spcAft>
                <a:spcPct val="20000"/>
              </a:spcAft>
              <a:buFont typeface="Wingdings" pitchFamily="2" charset="2"/>
              <a:buNone/>
            </a:pPr>
            <a:fld id="{F4EEDD8F-D3C4-465D-9AC9-8F333715382F}" type="slidenum">
              <a:rPr lang="zh-CN" altLang="en-US" sz="1200">
                <a:solidFill>
                  <a:srgbClr val="898989"/>
                </a:solidFill>
                <a:ea typeface="仿宋_GB2312"/>
                <a:cs typeface="仿宋_GB2312"/>
              </a:rPr>
              <a:pPr algn="r" eaLnBrk="1" hangingPunct="1">
                <a:lnSpc>
                  <a:spcPct val="125000"/>
                </a:lnSpc>
                <a:spcBef>
                  <a:spcPct val="50000"/>
                </a:spcBef>
                <a:spcAft>
                  <a:spcPct val="20000"/>
                </a:spcAft>
                <a:buFont typeface="Wingdings" pitchFamily="2" charset="2"/>
                <a:buNone/>
              </a:pPr>
              <a:t>8</a:t>
            </a:fld>
            <a:endParaRPr lang="zh-CN" altLang="en-US" sz="1200">
              <a:solidFill>
                <a:srgbClr val="898989"/>
              </a:solidFill>
              <a:ea typeface="仿宋_GB2312"/>
              <a:cs typeface="仿宋_GB2312"/>
            </a:endParaRPr>
          </a:p>
        </p:txBody>
      </p:sp>
    </p:spTree>
    <p:extLst>
      <p:ext uri="{BB962C8B-B14F-4D97-AF65-F5344CB8AC3E}">
        <p14:creationId xmlns:p14="http://schemas.microsoft.com/office/powerpoint/2010/main" xmlns="" val="384137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1804085"/>
            <a:ext cx="9144000" cy="1136823"/>
          </a:xfrm>
        </p:spPr>
        <p:txBody>
          <a:bodyPr>
            <a:normAutofit/>
          </a:bodyPr>
          <a:lstStyle/>
          <a:p>
            <a:pPr algn="ctr"/>
            <a:r>
              <a:rPr lang="en-US" altLang="en-US" sz="3000" b="1" dirty="0" smtClean="0">
                <a:solidFill>
                  <a:srgbClr val="0000FF"/>
                </a:solidFill>
              </a:rPr>
              <a:t> </a:t>
            </a:r>
            <a:r>
              <a:rPr lang="en-US" altLang="en-US" sz="3000" dirty="0" smtClean="0">
                <a:solidFill>
                  <a:srgbClr val="0000FF"/>
                </a:solidFill>
              </a:rPr>
              <a:t>Fast Accesses to Sequentially Archived Data</a:t>
            </a:r>
            <a:br>
              <a:rPr lang="en-US" altLang="en-US" sz="3000" dirty="0" smtClean="0">
                <a:solidFill>
                  <a:srgbClr val="0000FF"/>
                </a:solidFill>
              </a:rPr>
            </a:br>
            <a:r>
              <a:rPr lang="en-US" altLang="en-US" sz="3000" dirty="0" smtClean="0">
                <a:solidFill>
                  <a:srgbClr val="0000FF"/>
                </a:solidFill>
              </a:rPr>
              <a:t>in both memory and disks </a:t>
            </a:r>
            <a:endParaRPr lang="en-US" altLang="en-US" sz="3600" b="1" dirty="0" smtClean="0">
              <a:solidFill>
                <a:srgbClr val="0000FF"/>
              </a:solidFill>
            </a:endParaRPr>
          </a:p>
        </p:txBody>
      </p:sp>
      <p:sp>
        <p:nvSpPr>
          <p:cNvPr id="3" name="Content Placeholder 2"/>
          <p:cNvSpPr>
            <a:spLocks noGrp="1"/>
          </p:cNvSpPr>
          <p:nvPr>
            <p:ph idx="1"/>
          </p:nvPr>
        </p:nvSpPr>
        <p:spPr>
          <a:xfrm>
            <a:off x="0" y="3682314"/>
            <a:ext cx="9144000" cy="6721475"/>
          </a:xfrm>
        </p:spPr>
        <p:txBody>
          <a:bodyPr>
            <a:normAutofit/>
          </a:bodyPr>
          <a:lstStyle/>
          <a:p>
            <a:pPr marL="0" indent="0">
              <a:buNone/>
            </a:pPr>
            <a:endParaRPr lang="en-US" altLang="en-US" sz="2400" dirty="0" smtClean="0"/>
          </a:p>
        </p:txBody>
      </p:sp>
      <p:sp>
        <p:nvSpPr>
          <p:cNvPr id="5124" name="Slide Number Placeholder 3"/>
          <p:cNvSpPr>
            <a:spLocks noGrp="1"/>
          </p:cNvSpPr>
          <p:nvPr>
            <p:ph type="sldNum" sz="quarter" idx="12"/>
          </p:nvPr>
        </p:nvSpPr>
        <p:spPr>
          <a:xfrm>
            <a:off x="8243888" y="6245225"/>
            <a:ext cx="442912" cy="4762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ea typeface="宋体" pitchFamily="2" charset="-122"/>
              </a:defRPr>
            </a:lvl1pPr>
            <a:lvl2pPr marL="742950" indent="-285750" eaLnBrk="0" hangingPunct="0">
              <a:spcBef>
                <a:spcPct val="20000"/>
              </a:spcBef>
              <a:buChar char="–"/>
              <a:defRPr sz="2800">
                <a:solidFill>
                  <a:schemeClr val="tx1"/>
                </a:solidFill>
                <a:latin typeface="Arial" pitchFamily="34" charset="0"/>
                <a:ea typeface="宋体" pitchFamily="2"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fld id="{5B5FC69C-954E-4AEC-AB82-26E096DB5F6D}" type="slidenum">
              <a:rPr lang="en-US" altLang="en-US" sz="1400" smtClean="0"/>
              <a:pPr eaLnBrk="1" hangingPunct="1">
                <a:spcBef>
                  <a:spcPct val="0"/>
                </a:spcBef>
                <a:buFontTx/>
                <a:buNone/>
              </a:pPr>
              <a:t>9</a:t>
            </a:fld>
            <a:endParaRPr lang="en-US" altLang="en-US" sz="1400" smtClean="0"/>
          </a:p>
        </p:txBody>
      </p:sp>
    </p:spTree>
    <p:extLst>
      <p:ext uri="{BB962C8B-B14F-4D97-AF65-F5344CB8AC3E}">
        <p14:creationId xmlns:p14="http://schemas.microsoft.com/office/powerpoint/2010/main" xmlns="" val="2049143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85225</TotalTime>
  <Words>3279</Words>
  <Application>Microsoft Office PowerPoint</Application>
  <PresentationFormat>全屏显示(4:3)</PresentationFormat>
  <Paragraphs>838</Paragraphs>
  <Slides>47</Slides>
  <Notes>18</Notes>
  <HiddenSlides>5</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Theme</vt:lpstr>
      <vt:lpstr>LSbM-tree:一个读写兼优的大数据存储结构</vt:lpstr>
      <vt:lpstr> 计算机 系统和应用进程的三个阶段</vt:lpstr>
      <vt:lpstr>Data Access Patterns and Power Law</vt:lpstr>
      <vt:lpstr>Distribution Changes in DVDs in Netflix 2000 to 2011</vt:lpstr>
      <vt:lpstr> Big data access pattern is no longer power law</vt:lpstr>
      <vt:lpstr>The Real Reasons for Big Data </vt:lpstr>
      <vt:lpstr>Major Data Formats in Storage Systems  </vt:lpstr>
      <vt:lpstr>New Challenges to Access Performance in Big Data   </vt:lpstr>
      <vt:lpstr> Fast Accesses to Sequentially Archived Data in both memory and disks </vt:lpstr>
      <vt:lpstr>What is LSM-tree? </vt:lpstr>
      <vt:lpstr>LSM-tree is widely used in production systems </vt:lpstr>
      <vt:lpstr>Why Log-structured merge-tree (LSM-tree)? </vt:lpstr>
      <vt:lpstr>A buffer cache problem reported by Cassandra in 2014</vt:lpstr>
      <vt:lpstr>Basic function of Buffer Cache</vt:lpstr>
      <vt:lpstr>Buffer Cache in LSM-tree</vt:lpstr>
      <vt:lpstr>Buffer Cache in LSM-tree</vt:lpstr>
      <vt:lpstr>LSM-tree induced Buffer Cache invalidations</vt:lpstr>
      <vt:lpstr>Inability of Buffer Caching in LSM-tree</vt:lpstr>
      <vt:lpstr>Existing representative solutions</vt:lpstr>
      <vt:lpstr>Key-Value store: No address mapping to Disk</vt:lpstr>
      <vt:lpstr>Dedicated server: prefetching for buffer cache </vt:lpstr>
      <vt:lpstr>Dedicated server: prefetching for buffer cache </vt:lpstr>
      <vt:lpstr>Stepped-merge: slowdown compaction</vt:lpstr>
      <vt:lpstr>LSbM-tree: aided by a compaction buffer </vt:lpstr>
      <vt:lpstr>Compaction Buffer:  a cushion between LSM-tree and cache </vt:lpstr>
      <vt:lpstr>Compaction Buffer:  a cushion between LSM-tree and cache </vt:lpstr>
      <vt:lpstr> Buffer Trimming: Who should stay or leave?</vt:lpstr>
      <vt:lpstr>Birth and Death of the compaction buffer</vt:lpstr>
      <vt:lpstr>Why LSbM-tree is effective? </vt:lpstr>
      <vt:lpstr>Querying LSM-tree</vt:lpstr>
      <vt:lpstr>Querying LSbM-tree</vt:lpstr>
      <vt:lpstr>Querying LSbM-tree</vt:lpstr>
      <vt:lpstr>Querying LSbM-tree</vt:lpstr>
      <vt:lpstr>Experiments</vt:lpstr>
      <vt:lpstr>Dataset and Workloads</vt:lpstr>
      <vt:lpstr>LSM-tree induced cache invalidation </vt:lpstr>
      <vt:lpstr>Ineffective of the Dedicated-server solution</vt:lpstr>
      <vt:lpstr>Effectiveness of LSbM-tree</vt:lpstr>
      <vt:lpstr>Random access performance</vt:lpstr>
      <vt:lpstr>Range query performance</vt:lpstr>
      <vt:lpstr>Where are these methods positioned? </vt:lpstr>
      <vt:lpstr>Conclusion </vt:lpstr>
      <vt:lpstr>Thank you</vt:lpstr>
      <vt:lpstr>dbsize</vt:lpstr>
      <vt:lpstr>Zipfian workload</vt:lpstr>
      <vt:lpstr>Zipfian workload on bLSM</vt:lpstr>
      <vt:lpstr>Zipfian workload on LSbM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 Huai</dc:creator>
  <cp:lastModifiedBy>caishengzhe</cp:lastModifiedBy>
  <cp:revision>2100</cp:revision>
  <dcterms:created xsi:type="dcterms:W3CDTF">2014-01-21T02:42:04Z</dcterms:created>
  <dcterms:modified xsi:type="dcterms:W3CDTF">2017-08-21T02:27:19Z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(3)ufqAAT+IluUEQQvzAnB979PVCmMi8mRMv1hbKy2kPVRTpmvjLghMLi/aaVq+ZgwS7GrVYEbQ
MSa7RoDuYCAiHz1VrJiJ4TNaqFfzJX2vNMdLhnqDvWD2hZui3FIgyLR3PWeGCugS1e87kYl4
vqmHurRkEYmUi2WXeDtGuaCNJcsg7znltEMnn52YHZZRntGXbRDprtA45zw52mIZfptfQuxB
kTLRYKTb5ytw9HIlZ/</vt:lpwstr>
  </property>
  <property fmtid="{D5CDD505-2E9C-101B-9397-08002B2CF9AE}" pid="3" name="_2015_ms_pID_7253431">
    <vt:lpwstr>RKJNjaCS52Xm6n1ZJHJWXbRUI1oUDbkV6yPZ1H9DI0BacylYF+8kTb
M5lKG9lwoVSyPsGSXbJH6DFVFlTt2n5s8tD5wHmWhSzwCDZh/JEPRbuTVceSZ0XyUmM4Agvj
pogHSCY/6Sd439MOLkK2dX/IqcWjsc6ZzgHYBfKeFqgx1SCMxUguH9SlB7ObDwriIt1l7hSp
ZSRIDOna4pUt0r1oFYmRX1J02nsa+d38ZPtF</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1503282358</vt:lpwstr>
  </property>
  <property fmtid="{D5CDD505-2E9C-101B-9397-08002B2CF9AE}" pid="8" name="_2015_ms_pID_7253432">
    <vt:lpwstr>JQ==</vt:lpwstr>
  </property>
</Properties>
</file>