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3" r:id="rId2"/>
    <p:sldMasterId id="2147483795" r:id="rId3"/>
  </p:sldMasterIdLst>
  <p:notesMasterIdLst>
    <p:notesMasterId r:id="rId33"/>
  </p:notesMasterIdLst>
  <p:handoutMasterIdLst>
    <p:handoutMasterId r:id="rId34"/>
  </p:handoutMasterIdLst>
  <p:sldIdLst>
    <p:sldId id="343" r:id="rId4"/>
    <p:sldId id="459" r:id="rId5"/>
    <p:sldId id="608" r:id="rId6"/>
    <p:sldId id="611" r:id="rId7"/>
    <p:sldId id="559" r:id="rId8"/>
    <p:sldId id="569" r:id="rId9"/>
    <p:sldId id="542" r:id="rId10"/>
    <p:sldId id="591" r:id="rId11"/>
    <p:sldId id="592" r:id="rId12"/>
    <p:sldId id="593" r:id="rId13"/>
    <p:sldId id="594" r:id="rId14"/>
    <p:sldId id="607" r:id="rId15"/>
    <p:sldId id="600" r:id="rId16"/>
    <p:sldId id="610" r:id="rId17"/>
    <p:sldId id="609" r:id="rId18"/>
    <p:sldId id="598" r:id="rId19"/>
    <p:sldId id="599" r:id="rId20"/>
    <p:sldId id="601" r:id="rId21"/>
    <p:sldId id="602" r:id="rId22"/>
    <p:sldId id="603" r:id="rId23"/>
    <p:sldId id="604" r:id="rId24"/>
    <p:sldId id="605" r:id="rId25"/>
    <p:sldId id="606" r:id="rId26"/>
    <p:sldId id="590" r:id="rId27"/>
    <p:sldId id="582" r:id="rId28"/>
    <p:sldId id="585" r:id="rId29"/>
    <p:sldId id="588" r:id="rId30"/>
    <p:sldId id="589" r:id="rId31"/>
    <p:sldId id="495" r:id="rId32"/>
  </p:sldIdLst>
  <p:sldSz cx="12195175" cy="6859588"/>
  <p:notesSz cx="6858000" cy="9144000"/>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6" userDrawn="1">
          <p15:clr>
            <a:srgbClr val="A4A3A4"/>
          </p15:clr>
        </p15:guide>
        <p15:guide id="2" orient="horz" pos="104">
          <p15:clr>
            <a:srgbClr val="A4A3A4"/>
          </p15:clr>
        </p15:guide>
        <p15:guide id="3" orient="horz" pos="3976">
          <p15:clr>
            <a:srgbClr val="A4A3A4"/>
          </p15:clr>
        </p15:guide>
        <p15:guide id="4" orient="horz" pos="936" userDrawn="1">
          <p15:clr>
            <a:srgbClr val="A4A3A4"/>
          </p15:clr>
        </p15:guide>
        <p15:guide id="5" pos="367">
          <p15:clr>
            <a:srgbClr val="A4A3A4"/>
          </p15:clr>
        </p15:guide>
        <p15:guide id="6" pos="733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chenghao" initials="z"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a:srgbClr val="0070C0"/>
    <a:srgbClr val="70C000"/>
    <a:srgbClr val="C00000"/>
    <a:srgbClr val="FD9203"/>
    <a:srgbClr val="FF0066"/>
    <a:srgbClr val="7CBF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118" autoAdjust="0"/>
  </p:normalViewPr>
  <p:slideViewPr>
    <p:cSldViewPr snapToObjects="1">
      <p:cViewPr varScale="1">
        <p:scale>
          <a:sx n="82" d="100"/>
          <a:sy n="82" d="100"/>
        </p:scale>
        <p:origin x="-682" y="-82"/>
      </p:cViewPr>
      <p:guideLst>
        <p:guide orient="horz" pos="346"/>
        <p:guide orient="horz" pos="104"/>
        <p:guide orient="horz" pos="3976"/>
        <p:guide orient="horz" pos="936"/>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8" d="100"/>
          <a:sy n="88" d="100"/>
        </p:scale>
        <p:origin x="382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0730E-832C-48E3-9170-F1AC5618B8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D8165E4-39EF-4AE2-BEE5-C4F940A1418C}">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选择业务过程</a:t>
          </a:r>
          <a:endParaRPr lang="en-US" sz="1600" dirty="0">
            <a:solidFill>
              <a:schemeClr val="tx1"/>
            </a:solidFill>
            <a:latin typeface="微软雅黑" panose="020B0503020204020204" pitchFamily="34" charset="-122"/>
            <a:ea typeface="微软雅黑" panose="020B0503020204020204" pitchFamily="34" charset="-122"/>
          </a:endParaRPr>
        </a:p>
      </dgm:t>
    </dgm:pt>
    <dgm:pt modelId="{42B2CA90-9EF0-44D9-BDFB-D47CFC54202D}" type="parTrans" cxnId="{7120DF6C-12A5-4210-924F-3F85C382DDF9}">
      <dgm:prSet/>
      <dgm:spPr/>
      <dgm:t>
        <a:bodyPr/>
        <a:lstStyle/>
        <a:p>
          <a:endParaRPr lang="en-US">
            <a:latin typeface="微软雅黑" panose="020B0503020204020204" pitchFamily="34" charset="-122"/>
            <a:ea typeface="微软雅黑" panose="020B0503020204020204" pitchFamily="34" charset="-122"/>
          </a:endParaRPr>
        </a:p>
      </dgm:t>
    </dgm:pt>
    <dgm:pt modelId="{41D470F4-265E-435B-9798-0DAEDAD0E4E9}" type="sibTrans" cxnId="{7120DF6C-12A5-4210-924F-3F85C382DDF9}">
      <dgm:prSet/>
      <dgm:spPr/>
      <dgm:t>
        <a:bodyPr/>
        <a:lstStyle/>
        <a:p>
          <a:endParaRPr lang="en-US">
            <a:latin typeface="微软雅黑" panose="020B0503020204020204" pitchFamily="34" charset="-122"/>
            <a:ea typeface="微软雅黑" panose="020B0503020204020204" pitchFamily="34" charset="-122"/>
          </a:endParaRPr>
        </a:p>
      </dgm:t>
    </dgm:pt>
    <dgm:pt modelId="{FC61EF60-DD89-441A-A173-D2ACC9340CCE}">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声明粒度</a:t>
          </a:r>
          <a:endParaRPr lang="en-US" sz="1600" dirty="0">
            <a:solidFill>
              <a:schemeClr val="tx1"/>
            </a:solidFill>
            <a:latin typeface="微软雅黑" panose="020B0503020204020204" pitchFamily="34" charset="-122"/>
            <a:ea typeface="微软雅黑" panose="020B0503020204020204" pitchFamily="34" charset="-122"/>
          </a:endParaRPr>
        </a:p>
      </dgm:t>
    </dgm:pt>
    <dgm:pt modelId="{F3CCC323-365D-4C40-A888-C930AEE6D85C}" type="parTrans" cxnId="{261BC43B-CFF9-441E-A8D7-34F6BADEDFD2}">
      <dgm:prSet/>
      <dgm:spPr/>
      <dgm:t>
        <a:bodyPr/>
        <a:lstStyle/>
        <a:p>
          <a:endParaRPr lang="en-US">
            <a:latin typeface="微软雅黑" panose="020B0503020204020204" pitchFamily="34" charset="-122"/>
            <a:ea typeface="微软雅黑" panose="020B0503020204020204" pitchFamily="34" charset="-122"/>
          </a:endParaRPr>
        </a:p>
      </dgm:t>
    </dgm:pt>
    <dgm:pt modelId="{5496B212-2C1D-4721-9B00-BE46D463FCD9}" type="sibTrans" cxnId="{261BC43B-CFF9-441E-A8D7-34F6BADEDFD2}">
      <dgm:prSet/>
      <dgm:spPr/>
      <dgm:t>
        <a:bodyPr/>
        <a:lstStyle/>
        <a:p>
          <a:endParaRPr lang="en-US">
            <a:latin typeface="微软雅黑" panose="020B0503020204020204" pitchFamily="34" charset="-122"/>
            <a:ea typeface="微软雅黑" panose="020B0503020204020204" pitchFamily="34" charset="-122"/>
          </a:endParaRPr>
        </a:p>
      </dgm:t>
    </dgm:pt>
    <dgm:pt modelId="{0EF56515-3F9E-410B-80AC-A84D4158A0F5}">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确认维度</a:t>
          </a:r>
          <a:endParaRPr lang="en-US" sz="1600" dirty="0">
            <a:solidFill>
              <a:schemeClr val="tx1"/>
            </a:solidFill>
            <a:latin typeface="微软雅黑" panose="020B0503020204020204" pitchFamily="34" charset="-122"/>
            <a:ea typeface="微软雅黑" panose="020B0503020204020204" pitchFamily="34" charset="-122"/>
          </a:endParaRPr>
        </a:p>
      </dgm:t>
    </dgm:pt>
    <dgm:pt modelId="{414BB736-73A1-4C62-83E1-62EF7332597A}" type="parTrans" cxnId="{9769AB99-99A2-423D-927B-C93F7411CD92}">
      <dgm:prSet/>
      <dgm:spPr/>
      <dgm:t>
        <a:bodyPr/>
        <a:lstStyle/>
        <a:p>
          <a:endParaRPr lang="en-US">
            <a:latin typeface="微软雅黑" panose="020B0503020204020204" pitchFamily="34" charset="-122"/>
            <a:ea typeface="微软雅黑" panose="020B0503020204020204" pitchFamily="34" charset="-122"/>
          </a:endParaRPr>
        </a:p>
      </dgm:t>
    </dgm:pt>
    <dgm:pt modelId="{B3F3488A-600B-497D-AE29-8402FAA7A9E3}" type="sibTrans" cxnId="{9769AB99-99A2-423D-927B-C93F7411CD92}">
      <dgm:prSet/>
      <dgm:spPr/>
      <dgm:t>
        <a:bodyPr/>
        <a:lstStyle/>
        <a:p>
          <a:endParaRPr lang="en-US">
            <a:latin typeface="微软雅黑" panose="020B0503020204020204" pitchFamily="34" charset="-122"/>
            <a:ea typeface="微软雅黑" panose="020B0503020204020204" pitchFamily="34" charset="-122"/>
          </a:endParaRPr>
        </a:p>
      </dgm:t>
    </dgm:pt>
    <dgm:pt modelId="{05790A64-1300-4B6D-A330-63B4A00E9606}">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确认事实</a:t>
          </a:r>
          <a:endParaRPr lang="en-US" sz="1600" dirty="0">
            <a:solidFill>
              <a:schemeClr val="tx1"/>
            </a:solidFill>
            <a:latin typeface="微软雅黑" panose="020B0503020204020204" pitchFamily="34" charset="-122"/>
            <a:ea typeface="微软雅黑" panose="020B0503020204020204" pitchFamily="34" charset="-122"/>
          </a:endParaRPr>
        </a:p>
      </dgm:t>
    </dgm:pt>
    <dgm:pt modelId="{254383E7-438D-47C4-982D-00EF2F155047}" type="parTrans" cxnId="{54C34F06-7F9A-4451-A17A-8E7CB80D95FB}">
      <dgm:prSet/>
      <dgm:spPr/>
      <dgm:t>
        <a:bodyPr/>
        <a:lstStyle/>
        <a:p>
          <a:endParaRPr lang="en-US">
            <a:latin typeface="微软雅黑" panose="020B0503020204020204" pitchFamily="34" charset="-122"/>
            <a:ea typeface="微软雅黑" panose="020B0503020204020204" pitchFamily="34" charset="-122"/>
          </a:endParaRPr>
        </a:p>
      </dgm:t>
    </dgm:pt>
    <dgm:pt modelId="{EECEA76F-DFFE-4E2C-B7C4-0E4F41C03875}" type="sibTrans" cxnId="{54C34F06-7F9A-4451-A17A-8E7CB80D95FB}">
      <dgm:prSet/>
      <dgm:spPr/>
      <dgm:t>
        <a:bodyPr/>
        <a:lstStyle/>
        <a:p>
          <a:endParaRPr lang="en-US">
            <a:latin typeface="微软雅黑" panose="020B0503020204020204" pitchFamily="34" charset="-122"/>
            <a:ea typeface="微软雅黑" panose="020B0503020204020204" pitchFamily="34" charset="-122"/>
          </a:endParaRPr>
        </a:p>
      </dgm:t>
    </dgm:pt>
    <dgm:pt modelId="{912F4D28-AEE3-4485-98BB-8D90B1FB5A68}">
      <dgm:prSet custT="1"/>
      <dgm:spPr/>
      <dgm:t>
        <a:bodyPr/>
        <a:lstStyle/>
        <a:p>
          <a:pPr rtl="0"/>
          <a:r>
            <a:rPr lang="zh-CN" altLang="en-US" sz="1400" dirty="0" smtClean="0">
              <a:latin typeface="微软雅黑" panose="020B0503020204020204" pitchFamily="34" charset="-122"/>
              <a:ea typeface="微软雅黑" panose="020B0503020204020204" pitchFamily="34" charset="-122"/>
            </a:rPr>
            <a:t>业务过程是组织完成的操作型活动，如：注册、登录、使用、付费等</a:t>
          </a:r>
          <a:endParaRPr lang="en-US" sz="1400" dirty="0">
            <a:latin typeface="微软雅黑" panose="020B0503020204020204" pitchFamily="34" charset="-122"/>
            <a:ea typeface="微软雅黑" panose="020B0503020204020204" pitchFamily="34" charset="-122"/>
          </a:endParaRPr>
        </a:p>
      </dgm:t>
    </dgm:pt>
    <dgm:pt modelId="{9CBC349F-716C-4A74-9034-B41ECDB16765}" type="parTrans" cxnId="{12315F2B-7C32-4D66-80CB-448136FA3E7B}">
      <dgm:prSet/>
      <dgm:spPr/>
      <dgm:t>
        <a:bodyPr/>
        <a:lstStyle/>
        <a:p>
          <a:endParaRPr lang="en-US"/>
        </a:p>
      </dgm:t>
    </dgm:pt>
    <dgm:pt modelId="{383137C7-1F10-4B45-BF11-A7E8F438B81B}" type="sibTrans" cxnId="{12315F2B-7C32-4D66-80CB-448136FA3E7B}">
      <dgm:prSet/>
      <dgm:spPr/>
      <dgm:t>
        <a:bodyPr/>
        <a:lstStyle/>
        <a:p>
          <a:endParaRPr lang="en-US"/>
        </a:p>
      </dgm:t>
    </dgm:pt>
    <dgm:pt modelId="{3FB70762-7637-4089-AC04-7023C4CEFA36}">
      <dgm:prSet custT="1"/>
      <dgm:spPr/>
      <dgm:t>
        <a:bodyPr/>
        <a:lstStyle/>
        <a:p>
          <a:pPr rtl="0"/>
          <a:r>
            <a:rPr lang="zh-CN" altLang="en-US" sz="1400" dirty="0" smtClean="0">
              <a:latin typeface="微软雅黑" panose="020B0503020204020204" pitchFamily="34" charset="-122"/>
              <a:ea typeface="微软雅黑" panose="020B0503020204020204" pitchFamily="34" charset="-122"/>
            </a:rPr>
            <a:t>选取要建模的业务处理过程，而不是业务部门。</a:t>
          </a:r>
          <a:endParaRPr lang="en-US" sz="1400" dirty="0">
            <a:latin typeface="微软雅黑" panose="020B0503020204020204" pitchFamily="34" charset="-122"/>
            <a:ea typeface="微软雅黑" panose="020B0503020204020204" pitchFamily="34" charset="-122"/>
          </a:endParaRPr>
        </a:p>
      </dgm:t>
    </dgm:pt>
    <dgm:pt modelId="{491E8945-9732-417A-A4A9-232DC8B63416}" type="parTrans" cxnId="{38482CE2-1B38-408A-96D6-44685F338901}">
      <dgm:prSet/>
      <dgm:spPr/>
      <dgm:t>
        <a:bodyPr/>
        <a:lstStyle/>
        <a:p>
          <a:endParaRPr lang="en-US"/>
        </a:p>
      </dgm:t>
    </dgm:pt>
    <dgm:pt modelId="{8C5F3DEC-84D4-4CD7-9ABA-F88F96396581}" type="sibTrans" cxnId="{38482CE2-1B38-408A-96D6-44685F338901}">
      <dgm:prSet/>
      <dgm:spPr/>
      <dgm:t>
        <a:bodyPr/>
        <a:lstStyle/>
        <a:p>
          <a:endParaRPr lang="en-US"/>
        </a:p>
      </dgm:t>
    </dgm:pt>
    <dgm:pt modelId="{AB42E59E-D17C-4B0E-86F1-6FE992C40335}">
      <dgm:prSet custT="1"/>
      <dgm:spPr/>
      <dgm:t>
        <a:bodyPr/>
        <a:lstStyle/>
        <a:p>
          <a:pPr rtl="0"/>
          <a:r>
            <a:rPr lang="zh-CN" altLang="en-US" sz="1400" dirty="0" smtClean="0">
              <a:latin typeface="微软雅黑" panose="020B0503020204020204" pitchFamily="34" charset="-122"/>
              <a:ea typeface="微软雅黑" panose="020B0503020204020204" pitchFamily="34" charset="-122"/>
            </a:rPr>
            <a:t>反映了事实表的明细程度，同一事实表中不要混用多种不同的事实粒度</a:t>
          </a:r>
          <a:endParaRPr lang="en-US" sz="1400" dirty="0">
            <a:latin typeface="微软雅黑" panose="020B0503020204020204" pitchFamily="34" charset="-122"/>
            <a:ea typeface="微软雅黑" panose="020B0503020204020204" pitchFamily="34" charset="-122"/>
          </a:endParaRPr>
        </a:p>
      </dgm:t>
    </dgm:pt>
    <dgm:pt modelId="{492E81D3-D6F7-4A41-AD04-3FB1938A1525}" type="parTrans" cxnId="{BF463B34-575F-48DD-88AA-28D577C7E2BF}">
      <dgm:prSet/>
      <dgm:spPr/>
      <dgm:t>
        <a:bodyPr/>
        <a:lstStyle/>
        <a:p>
          <a:endParaRPr lang="en-US"/>
        </a:p>
      </dgm:t>
    </dgm:pt>
    <dgm:pt modelId="{4AEF456E-5AB0-4435-A00D-F549D64BC74A}" type="sibTrans" cxnId="{BF463B34-575F-48DD-88AA-28D577C7E2BF}">
      <dgm:prSet/>
      <dgm:spPr/>
      <dgm:t>
        <a:bodyPr/>
        <a:lstStyle/>
        <a:p>
          <a:endParaRPr lang="en-US"/>
        </a:p>
      </dgm:t>
    </dgm:pt>
    <dgm:pt modelId="{D6F03E8E-0974-46D1-8CC9-946894860943}">
      <dgm:prSet custT="1"/>
      <dgm:spPr/>
      <dgm:t>
        <a:bodyPr/>
        <a:lstStyle/>
        <a:p>
          <a:pPr rtl="0"/>
          <a:r>
            <a:rPr lang="zh-CN" altLang="en-US" sz="1400" dirty="0" smtClean="0">
              <a:latin typeface="微软雅黑" panose="020B0503020204020204" pitchFamily="34" charset="-122"/>
              <a:ea typeface="微软雅黑" panose="020B0503020204020204" pitchFamily="34" charset="-122"/>
            </a:rPr>
            <a:t>原子级别的粒度是最低的粒度，能够承受无法预期的用户查询，优先考虑原子级别的粒度</a:t>
          </a:r>
          <a:endParaRPr lang="en-US" sz="1400" dirty="0">
            <a:latin typeface="微软雅黑" panose="020B0503020204020204" pitchFamily="34" charset="-122"/>
            <a:ea typeface="微软雅黑" panose="020B0503020204020204" pitchFamily="34" charset="-122"/>
          </a:endParaRPr>
        </a:p>
      </dgm:t>
    </dgm:pt>
    <dgm:pt modelId="{C467E7B8-1BC0-4B61-A2EF-79A9B047308A}" type="parTrans" cxnId="{FE8E560E-3493-4171-B4D0-DD6A53C1D61B}">
      <dgm:prSet/>
      <dgm:spPr/>
      <dgm:t>
        <a:bodyPr/>
        <a:lstStyle/>
        <a:p>
          <a:endParaRPr lang="en-US"/>
        </a:p>
      </dgm:t>
    </dgm:pt>
    <dgm:pt modelId="{C4F4E0B8-24E0-4CA4-89FC-DCD36AF8DFCF}" type="sibTrans" cxnId="{FE8E560E-3493-4171-B4D0-DD6A53C1D61B}">
      <dgm:prSet/>
      <dgm:spPr/>
      <dgm:t>
        <a:bodyPr/>
        <a:lstStyle/>
        <a:p>
          <a:endParaRPr lang="en-US"/>
        </a:p>
      </dgm:t>
    </dgm:pt>
    <dgm:pt modelId="{FF4CBB1E-7BC6-420C-A3C5-0FE93E0A8681}">
      <dgm:prSet custT="1"/>
      <dgm:spPr/>
      <dgm:t>
        <a:bodyPr/>
        <a:lstStyle/>
        <a:p>
          <a:pPr rtl="0"/>
          <a:r>
            <a:rPr lang="zh-CN" altLang="en-US" sz="1400" dirty="0" smtClean="0">
              <a:latin typeface="微软雅黑" panose="020B0503020204020204" pitchFamily="34" charset="-122"/>
              <a:ea typeface="微软雅黑" panose="020B0503020204020204" pitchFamily="34" charset="-122"/>
            </a:rPr>
            <a:t>确定维度的属性、层次</a:t>
          </a:r>
          <a:endParaRPr lang="en-US" sz="1400" dirty="0">
            <a:latin typeface="微软雅黑" panose="020B0503020204020204" pitchFamily="34" charset="-122"/>
            <a:ea typeface="微软雅黑" panose="020B0503020204020204" pitchFamily="34" charset="-122"/>
          </a:endParaRPr>
        </a:p>
      </dgm:t>
    </dgm:pt>
    <dgm:pt modelId="{ECF5140C-194D-478F-B87A-0007A24FB6F8}" type="parTrans" cxnId="{DE9927DA-60EF-4A69-ABB4-F4FD6170AB1F}">
      <dgm:prSet/>
      <dgm:spPr/>
      <dgm:t>
        <a:bodyPr/>
        <a:lstStyle/>
        <a:p>
          <a:endParaRPr lang="en-US"/>
        </a:p>
      </dgm:t>
    </dgm:pt>
    <dgm:pt modelId="{1FB5190D-224F-4F51-9FC8-960692B546E0}" type="sibTrans" cxnId="{DE9927DA-60EF-4A69-ABB4-F4FD6170AB1F}">
      <dgm:prSet/>
      <dgm:spPr/>
      <dgm:t>
        <a:bodyPr/>
        <a:lstStyle/>
        <a:p>
          <a:endParaRPr lang="en-US"/>
        </a:p>
      </dgm:t>
    </dgm:pt>
    <dgm:pt modelId="{ED782225-F708-4ABB-95CE-DC8463650505}">
      <dgm:prSet custT="1"/>
      <dgm:spPr/>
      <dgm:t>
        <a:bodyPr/>
        <a:lstStyle/>
        <a:p>
          <a:pPr rtl="0"/>
          <a:r>
            <a:rPr lang="zh-CN" altLang="en-US" sz="1400" dirty="0" smtClean="0">
              <a:latin typeface="微软雅黑" panose="020B0503020204020204" pitchFamily="34" charset="-122"/>
              <a:ea typeface="微软雅黑" panose="020B0503020204020204" pitchFamily="34" charset="-122"/>
            </a:rPr>
            <a:t>选取能从各个角度，充分描述问题的维度</a:t>
          </a:r>
          <a:endParaRPr lang="en-US" sz="1400" dirty="0">
            <a:latin typeface="微软雅黑" panose="020B0503020204020204" pitchFamily="34" charset="-122"/>
            <a:ea typeface="微软雅黑" panose="020B0503020204020204" pitchFamily="34" charset="-122"/>
          </a:endParaRPr>
        </a:p>
      </dgm:t>
    </dgm:pt>
    <dgm:pt modelId="{6475FFA2-743E-4DF9-BB4F-BC882D004ECA}" type="parTrans" cxnId="{19E40B76-16A9-4521-A14F-6D46A1952E5F}">
      <dgm:prSet/>
      <dgm:spPr/>
      <dgm:t>
        <a:bodyPr/>
        <a:lstStyle/>
        <a:p>
          <a:endParaRPr lang="en-US"/>
        </a:p>
      </dgm:t>
    </dgm:pt>
    <dgm:pt modelId="{C21BD4C3-F591-418A-B20B-3E20A474E778}" type="sibTrans" cxnId="{19E40B76-16A9-4521-A14F-6D46A1952E5F}">
      <dgm:prSet/>
      <dgm:spPr/>
      <dgm:t>
        <a:bodyPr/>
        <a:lstStyle/>
        <a:p>
          <a:endParaRPr lang="en-US"/>
        </a:p>
      </dgm:t>
    </dgm:pt>
    <dgm:pt modelId="{FA1AF118-366C-4432-9E56-BD1ED38D7A16}">
      <dgm:prSet custT="1"/>
      <dgm:spPr/>
      <dgm:t>
        <a:bodyPr/>
        <a:lstStyle/>
        <a:p>
          <a:pPr rtl="0"/>
          <a:r>
            <a:rPr lang="zh-CN" altLang="en-US" sz="1400" dirty="0" smtClean="0">
              <a:latin typeface="微软雅黑" panose="020B0503020204020204" pitchFamily="34" charset="-122"/>
              <a:ea typeface="微软雅黑" panose="020B0503020204020204" pitchFamily="34" charset="-122"/>
            </a:rPr>
            <a:t>确定用于分析形成每个事实表行的事实及类型</a:t>
          </a:r>
          <a:endParaRPr lang="en-US" sz="1400" dirty="0">
            <a:latin typeface="微软雅黑" panose="020B0503020204020204" pitchFamily="34" charset="-122"/>
            <a:ea typeface="微软雅黑" panose="020B0503020204020204" pitchFamily="34" charset="-122"/>
          </a:endParaRPr>
        </a:p>
      </dgm:t>
    </dgm:pt>
    <dgm:pt modelId="{8D20800B-0FA3-47A6-8188-1F8CC2D091AD}" type="parTrans" cxnId="{77C3F9AB-50EF-4C7B-A06D-D3E3B64386F1}">
      <dgm:prSet/>
      <dgm:spPr/>
      <dgm:t>
        <a:bodyPr/>
        <a:lstStyle/>
        <a:p>
          <a:endParaRPr lang="en-US"/>
        </a:p>
      </dgm:t>
    </dgm:pt>
    <dgm:pt modelId="{C248B9C9-56A1-4971-936D-3C2B4C810A48}" type="sibTrans" cxnId="{77C3F9AB-50EF-4C7B-A06D-D3E3B64386F1}">
      <dgm:prSet/>
      <dgm:spPr/>
      <dgm:t>
        <a:bodyPr/>
        <a:lstStyle/>
        <a:p>
          <a:endParaRPr lang="en-US"/>
        </a:p>
      </dgm:t>
    </dgm:pt>
    <dgm:pt modelId="{2619CF36-BEF3-4F26-9E10-AD01145AEE65}">
      <dgm:prSet custT="1"/>
      <dgm:spPr/>
      <dgm:t>
        <a:bodyPr/>
        <a:lstStyle/>
        <a:p>
          <a:pPr rtl="0"/>
          <a:r>
            <a:rPr lang="zh-CN" altLang="en-US" sz="1400" dirty="0" smtClean="0">
              <a:latin typeface="微软雅黑" panose="020B0503020204020204" pitchFamily="34" charset="-122"/>
              <a:ea typeface="微软雅黑" panose="020B0503020204020204" pitchFamily="34" charset="-122"/>
            </a:rPr>
            <a:t>所有事实只允许与声明的粒度保持一致</a:t>
          </a:r>
          <a:endParaRPr lang="en-US" sz="1400" dirty="0">
            <a:latin typeface="微软雅黑" panose="020B0503020204020204" pitchFamily="34" charset="-122"/>
            <a:ea typeface="微软雅黑" panose="020B0503020204020204" pitchFamily="34" charset="-122"/>
          </a:endParaRPr>
        </a:p>
      </dgm:t>
    </dgm:pt>
    <dgm:pt modelId="{C320F740-0338-4A92-830F-DEBABD1C6655}" type="parTrans" cxnId="{C5874989-6934-4CB5-9DD3-AEBF9E57B3A0}">
      <dgm:prSet/>
      <dgm:spPr/>
      <dgm:t>
        <a:bodyPr/>
        <a:lstStyle/>
        <a:p>
          <a:endParaRPr lang="en-US"/>
        </a:p>
      </dgm:t>
    </dgm:pt>
    <dgm:pt modelId="{E84CE604-E6CD-431B-9914-2405109852E9}" type="sibTrans" cxnId="{C5874989-6934-4CB5-9DD3-AEBF9E57B3A0}">
      <dgm:prSet/>
      <dgm:spPr/>
      <dgm:t>
        <a:bodyPr/>
        <a:lstStyle/>
        <a:p>
          <a:endParaRPr lang="en-US"/>
        </a:p>
      </dgm:t>
    </dgm:pt>
    <dgm:pt modelId="{82D261F4-80FF-40E5-9A3E-EE63F1E38BD7}" type="pres">
      <dgm:prSet presAssocID="{4AB0730E-832C-48E3-9170-F1AC5618B82F}" presName="linearFlow" presStyleCnt="0">
        <dgm:presLayoutVars>
          <dgm:dir/>
          <dgm:animLvl val="lvl"/>
          <dgm:resizeHandles val="exact"/>
        </dgm:presLayoutVars>
      </dgm:prSet>
      <dgm:spPr/>
      <dgm:t>
        <a:bodyPr/>
        <a:lstStyle/>
        <a:p>
          <a:endParaRPr lang="en-US"/>
        </a:p>
      </dgm:t>
    </dgm:pt>
    <dgm:pt modelId="{9D0617AC-A274-41AC-8023-9634E5BC112F}" type="pres">
      <dgm:prSet presAssocID="{1D8165E4-39EF-4AE2-BEE5-C4F940A1418C}" presName="composite" presStyleCnt="0"/>
      <dgm:spPr/>
    </dgm:pt>
    <dgm:pt modelId="{FBE87CF9-885B-4BB5-A424-668AEE1B8396}" type="pres">
      <dgm:prSet presAssocID="{1D8165E4-39EF-4AE2-BEE5-C4F940A1418C}" presName="parentText" presStyleLbl="alignNode1" presStyleIdx="0" presStyleCnt="4">
        <dgm:presLayoutVars>
          <dgm:chMax val="1"/>
          <dgm:bulletEnabled val="1"/>
        </dgm:presLayoutVars>
      </dgm:prSet>
      <dgm:spPr/>
      <dgm:t>
        <a:bodyPr/>
        <a:lstStyle/>
        <a:p>
          <a:endParaRPr lang="en-US"/>
        </a:p>
      </dgm:t>
    </dgm:pt>
    <dgm:pt modelId="{2EF1C74F-5F56-4016-80F2-C74C925F3C90}" type="pres">
      <dgm:prSet presAssocID="{1D8165E4-39EF-4AE2-BEE5-C4F940A1418C}" presName="descendantText" presStyleLbl="alignAcc1" presStyleIdx="0" presStyleCnt="4">
        <dgm:presLayoutVars>
          <dgm:bulletEnabled val="1"/>
        </dgm:presLayoutVars>
      </dgm:prSet>
      <dgm:spPr/>
      <dgm:t>
        <a:bodyPr/>
        <a:lstStyle/>
        <a:p>
          <a:endParaRPr lang="en-US"/>
        </a:p>
      </dgm:t>
    </dgm:pt>
    <dgm:pt modelId="{2FC868CF-5084-495A-92B0-226032283B30}" type="pres">
      <dgm:prSet presAssocID="{41D470F4-265E-435B-9798-0DAEDAD0E4E9}" presName="sp" presStyleCnt="0"/>
      <dgm:spPr/>
    </dgm:pt>
    <dgm:pt modelId="{B06FF560-5A2E-40B7-AB41-B2E27B5E3FE2}" type="pres">
      <dgm:prSet presAssocID="{FC61EF60-DD89-441A-A173-D2ACC9340CCE}" presName="composite" presStyleCnt="0"/>
      <dgm:spPr/>
    </dgm:pt>
    <dgm:pt modelId="{E69E195B-4D6D-4EE3-965F-D1207DBDD802}" type="pres">
      <dgm:prSet presAssocID="{FC61EF60-DD89-441A-A173-D2ACC9340CCE}" presName="parentText" presStyleLbl="alignNode1" presStyleIdx="1" presStyleCnt="4">
        <dgm:presLayoutVars>
          <dgm:chMax val="1"/>
          <dgm:bulletEnabled val="1"/>
        </dgm:presLayoutVars>
      </dgm:prSet>
      <dgm:spPr/>
      <dgm:t>
        <a:bodyPr/>
        <a:lstStyle/>
        <a:p>
          <a:endParaRPr lang="en-US"/>
        </a:p>
      </dgm:t>
    </dgm:pt>
    <dgm:pt modelId="{1F12B2BD-9C43-4282-A6D2-4C73B22C86E8}" type="pres">
      <dgm:prSet presAssocID="{FC61EF60-DD89-441A-A173-D2ACC9340CCE}" presName="descendantText" presStyleLbl="alignAcc1" presStyleIdx="1" presStyleCnt="4">
        <dgm:presLayoutVars>
          <dgm:bulletEnabled val="1"/>
        </dgm:presLayoutVars>
      </dgm:prSet>
      <dgm:spPr/>
      <dgm:t>
        <a:bodyPr/>
        <a:lstStyle/>
        <a:p>
          <a:endParaRPr lang="en-US"/>
        </a:p>
      </dgm:t>
    </dgm:pt>
    <dgm:pt modelId="{F809BC7D-4FE6-4E32-A808-8B8CBA6F7637}" type="pres">
      <dgm:prSet presAssocID="{5496B212-2C1D-4721-9B00-BE46D463FCD9}" presName="sp" presStyleCnt="0"/>
      <dgm:spPr/>
    </dgm:pt>
    <dgm:pt modelId="{53E9E554-7D37-4536-8735-C828F7E4ACF8}" type="pres">
      <dgm:prSet presAssocID="{0EF56515-3F9E-410B-80AC-A84D4158A0F5}" presName="composite" presStyleCnt="0"/>
      <dgm:spPr/>
    </dgm:pt>
    <dgm:pt modelId="{42C3FE6F-CC93-4B25-A899-2B28C6400F53}" type="pres">
      <dgm:prSet presAssocID="{0EF56515-3F9E-410B-80AC-A84D4158A0F5}" presName="parentText" presStyleLbl="alignNode1" presStyleIdx="2" presStyleCnt="4">
        <dgm:presLayoutVars>
          <dgm:chMax val="1"/>
          <dgm:bulletEnabled val="1"/>
        </dgm:presLayoutVars>
      </dgm:prSet>
      <dgm:spPr/>
      <dgm:t>
        <a:bodyPr/>
        <a:lstStyle/>
        <a:p>
          <a:endParaRPr lang="en-US"/>
        </a:p>
      </dgm:t>
    </dgm:pt>
    <dgm:pt modelId="{02D86A4A-2B34-404D-8466-8B0140EF28C4}" type="pres">
      <dgm:prSet presAssocID="{0EF56515-3F9E-410B-80AC-A84D4158A0F5}" presName="descendantText" presStyleLbl="alignAcc1" presStyleIdx="2" presStyleCnt="4">
        <dgm:presLayoutVars>
          <dgm:bulletEnabled val="1"/>
        </dgm:presLayoutVars>
      </dgm:prSet>
      <dgm:spPr/>
      <dgm:t>
        <a:bodyPr/>
        <a:lstStyle/>
        <a:p>
          <a:endParaRPr lang="en-US"/>
        </a:p>
      </dgm:t>
    </dgm:pt>
    <dgm:pt modelId="{739E9FDC-E9BF-408C-A8C5-4956BB973C3E}" type="pres">
      <dgm:prSet presAssocID="{B3F3488A-600B-497D-AE29-8402FAA7A9E3}" presName="sp" presStyleCnt="0"/>
      <dgm:spPr/>
    </dgm:pt>
    <dgm:pt modelId="{76AFAF06-ACA6-4FDD-AA9D-4609CBC50104}" type="pres">
      <dgm:prSet presAssocID="{05790A64-1300-4B6D-A330-63B4A00E9606}" presName="composite" presStyleCnt="0"/>
      <dgm:spPr/>
    </dgm:pt>
    <dgm:pt modelId="{1E2CF43A-1920-4648-AF7E-300257BEF76D}" type="pres">
      <dgm:prSet presAssocID="{05790A64-1300-4B6D-A330-63B4A00E9606}" presName="parentText" presStyleLbl="alignNode1" presStyleIdx="3" presStyleCnt="4">
        <dgm:presLayoutVars>
          <dgm:chMax val="1"/>
          <dgm:bulletEnabled val="1"/>
        </dgm:presLayoutVars>
      </dgm:prSet>
      <dgm:spPr/>
      <dgm:t>
        <a:bodyPr/>
        <a:lstStyle/>
        <a:p>
          <a:endParaRPr lang="en-US"/>
        </a:p>
      </dgm:t>
    </dgm:pt>
    <dgm:pt modelId="{2F6B23D9-2E6F-4CC8-972B-F252EF1A6289}" type="pres">
      <dgm:prSet presAssocID="{05790A64-1300-4B6D-A330-63B4A00E9606}" presName="descendantText" presStyleLbl="alignAcc1" presStyleIdx="3" presStyleCnt="4">
        <dgm:presLayoutVars>
          <dgm:bulletEnabled val="1"/>
        </dgm:presLayoutVars>
      </dgm:prSet>
      <dgm:spPr/>
      <dgm:t>
        <a:bodyPr/>
        <a:lstStyle/>
        <a:p>
          <a:endParaRPr lang="en-US"/>
        </a:p>
      </dgm:t>
    </dgm:pt>
  </dgm:ptLst>
  <dgm:cxnLst>
    <dgm:cxn modelId="{1B10F9EA-2776-4A46-A6E5-063989D6C749}" type="presOf" srcId="{05790A64-1300-4B6D-A330-63B4A00E9606}" destId="{1E2CF43A-1920-4648-AF7E-300257BEF76D}" srcOrd="0" destOrd="0" presId="urn:microsoft.com/office/officeart/2005/8/layout/chevron2"/>
    <dgm:cxn modelId="{5A8819FA-51EB-48C9-B3CA-DFA9E548984D}" type="presOf" srcId="{AB42E59E-D17C-4B0E-86F1-6FE992C40335}" destId="{1F12B2BD-9C43-4282-A6D2-4C73B22C86E8}" srcOrd="0" destOrd="0" presId="urn:microsoft.com/office/officeart/2005/8/layout/chevron2"/>
    <dgm:cxn modelId="{FE58E729-140C-47D8-918D-B216FAADEE28}" type="presOf" srcId="{912F4D28-AEE3-4485-98BB-8D90B1FB5A68}" destId="{2EF1C74F-5F56-4016-80F2-C74C925F3C90}" srcOrd="0" destOrd="0" presId="urn:microsoft.com/office/officeart/2005/8/layout/chevron2"/>
    <dgm:cxn modelId="{C52DB9B4-C7A5-492F-B688-BD44B3D1B4C6}" type="presOf" srcId="{3FB70762-7637-4089-AC04-7023C4CEFA36}" destId="{2EF1C74F-5F56-4016-80F2-C74C925F3C90}" srcOrd="0" destOrd="1" presId="urn:microsoft.com/office/officeart/2005/8/layout/chevron2"/>
    <dgm:cxn modelId="{7120DF6C-12A5-4210-924F-3F85C382DDF9}" srcId="{4AB0730E-832C-48E3-9170-F1AC5618B82F}" destId="{1D8165E4-39EF-4AE2-BEE5-C4F940A1418C}" srcOrd="0" destOrd="0" parTransId="{42B2CA90-9EF0-44D9-BDFB-D47CFC54202D}" sibTransId="{41D470F4-265E-435B-9798-0DAEDAD0E4E9}"/>
    <dgm:cxn modelId="{C5874989-6934-4CB5-9DD3-AEBF9E57B3A0}" srcId="{05790A64-1300-4B6D-A330-63B4A00E9606}" destId="{2619CF36-BEF3-4F26-9E10-AD01145AEE65}" srcOrd="1" destOrd="0" parTransId="{C320F740-0338-4A92-830F-DEBABD1C6655}" sibTransId="{E84CE604-E6CD-431B-9914-2405109852E9}"/>
    <dgm:cxn modelId="{05EFCFF5-8BC8-4181-B2AB-3A79967341A2}" type="presOf" srcId="{D6F03E8E-0974-46D1-8CC9-946894860943}" destId="{1F12B2BD-9C43-4282-A6D2-4C73B22C86E8}" srcOrd="0" destOrd="1" presId="urn:microsoft.com/office/officeart/2005/8/layout/chevron2"/>
    <dgm:cxn modelId="{19E40B76-16A9-4521-A14F-6D46A1952E5F}" srcId="{0EF56515-3F9E-410B-80AC-A84D4158A0F5}" destId="{ED782225-F708-4ABB-95CE-DC8463650505}" srcOrd="0" destOrd="0" parTransId="{6475FFA2-743E-4DF9-BB4F-BC882D004ECA}" sibTransId="{C21BD4C3-F591-418A-B20B-3E20A474E778}"/>
    <dgm:cxn modelId="{7EF063C4-F714-4025-83C4-043B96F647B7}" type="presOf" srcId="{FA1AF118-366C-4432-9E56-BD1ED38D7A16}" destId="{2F6B23D9-2E6F-4CC8-972B-F252EF1A6289}" srcOrd="0" destOrd="0" presId="urn:microsoft.com/office/officeart/2005/8/layout/chevron2"/>
    <dgm:cxn modelId="{9769AB99-99A2-423D-927B-C93F7411CD92}" srcId="{4AB0730E-832C-48E3-9170-F1AC5618B82F}" destId="{0EF56515-3F9E-410B-80AC-A84D4158A0F5}" srcOrd="2" destOrd="0" parTransId="{414BB736-73A1-4C62-83E1-62EF7332597A}" sibTransId="{B3F3488A-600B-497D-AE29-8402FAA7A9E3}"/>
    <dgm:cxn modelId="{9965067D-D81E-4261-9F0C-1DBA2B17BAC2}" type="presOf" srcId="{FF4CBB1E-7BC6-420C-A3C5-0FE93E0A8681}" destId="{02D86A4A-2B34-404D-8466-8B0140EF28C4}" srcOrd="0" destOrd="1" presId="urn:microsoft.com/office/officeart/2005/8/layout/chevron2"/>
    <dgm:cxn modelId="{DE9927DA-60EF-4A69-ABB4-F4FD6170AB1F}" srcId="{0EF56515-3F9E-410B-80AC-A84D4158A0F5}" destId="{FF4CBB1E-7BC6-420C-A3C5-0FE93E0A8681}" srcOrd="1" destOrd="0" parTransId="{ECF5140C-194D-478F-B87A-0007A24FB6F8}" sibTransId="{1FB5190D-224F-4F51-9FC8-960692B546E0}"/>
    <dgm:cxn modelId="{0333C0DA-4095-4E3F-B4AA-1124CF27732B}" type="presOf" srcId="{4AB0730E-832C-48E3-9170-F1AC5618B82F}" destId="{82D261F4-80FF-40E5-9A3E-EE63F1E38BD7}" srcOrd="0" destOrd="0" presId="urn:microsoft.com/office/officeart/2005/8/layout/chevron2"/>
    <dgm:cxn modelId="{38482CE2-1B38-408A-96D6-44685F338901}" srcId="{1D8165E4-39EF-4AE2-BEE5-C4F940A1418C}" destId="{3FB70762-7637-4089-AC04-7023C4CEFA36}" srcOrd="1" destOrd="0" parTransId="{491E8945-9732-417A-A4A9-232DC8B63416}" sibTransId="{8C5F3DEC-84D4-4CD7-9ABA-F88F96396581}"/>
    <dgm:cxn modelId="{98A532ED-235A-4AE3-A72C-5DCC35C3757B}" type="presOf" srcId="{0EF56515-3F9E-410B-80AC-A84D4158A0F5}" destId="{42C3FE6F-CC93-4B25-A899-2B28C6400F53}" srcOrd="0" destOrd="0" presId="urn:microsoft.com/office/officeart/2005/8/layout/chevron2"/>
    <dgm:cxn modelId="{12315F2B-7C32-4D66-80CB-448136FA3E7B}" srcId="{1D8165E4-39EF-4AE2-BEE5-C4F940A1418C}" destId="{912F4D28-AEE3-4485-98BB-8D90B1FB5A68}" srcOrd="0" destOrd="0" parTransId="{9CBC349F-716C-4A74-9034-B41ECDB16765}" sibTransId="{383137C7-1F10-4B45-BF11-A7E8F438B81B}"/>
    <dgm:cxn modelId="{FE8E560E-3493-4171-B4D0-DD6A53C1D61B}" srcId="{FC61EF60-DD89-441A-A173-D2ACC9340CCE}" destId="{D6F03E8E-0974-46D1-8CC9-946894860943}" srcOrd="1" destOrd="0" parTransId="{C467E7B8-1BC0-4B61-A2EF-79A9B047308A}" sibTransId="{C4F4E0B8-24E0-4CA4-89FC-DCD36AF8DFCF}"/>
    <dgm:cxn modelId="{54C34F06-7F9A-4451-A17A-8E7CB80D95FB}" srcId="{4AB0730E-832C-48E3-9170-F1AC5618B82F}" destId="{05790A64-1300-4B6D-A330-63B4A00E9606}" srcOrd="3" destOrd="0" parTransId="{254383E7-438D-47C4-982D-00EF2F155047}" sibTransId="{EECEA76F-DFFE-4E2C-B7C4-0E4F41C03875}"/>
    <dgm:cxn modelId="{5E644ED5-9488-4F46-9B1B-26E9D625F6E8}" type="presOf" srcId="{1D8165E4-39EF-4AE2-BEE5-C4F940A1418C}" destId="{FBE87CF9-885B-4BB5-A424-668AEE1B8396}" srcOrd="0" destOrd="0" presId="urn:microsoft.com/office/officeart/2005/8/layout/chevron2"/>
    <dgm:cxn modelId="{82D1C893-6FAB-4AE2-8925-AD69A9BAC194}" type="presOf" srcId="{ED782225-F708-4ABB-95CE-DC8463650505}" destId="{02D86A4A-2B34-404D-8466-8B0140EF28C4}" srcOrd="0" destOrd="0" presId="urn:microsoft.com/office/officeart/2005/8/layout/chevron2"/>
    <dgm:cxn modelId="{5346E0A9-9F5F-452D-ABAE-F3BFE3B13119}" type="presOf" srcId="{FC61EF60-DD89-441A-A173-D2ACC9340CCE}" destId="{E69E195B-4D6D-4EE3-965F-D1207DBDD802}" srcOrd="0" destOrd="0" presId="urn:microsoft.com/office/officeart/2005/8/layout/chevron2"/>
    <dgm:cxn modelId="{261BC43B-CFF9-441E-A8D7-34F6BADEDFD2}" srcId="{4AB0730E-832C-48E3-9170-F1AC5618B82F}" destId="{FC61EF60-DD89-441A-A173-D2ACC9340CCE}" srcOrd="1" destOrd="0" parTransId="{F3CCC323-365D-4C40-A888-C930AEE6D85C}" sibTransId="{5496B212-2C1D-4721-9B00-BE46D463FCD9}"/>
    <dgm:cxn modelId="{BF463B34-575F-48DD-88AA-28D577C7E2BF}" srcId="{FC61EF60-DD89-441A-A173-D2ACC9340CCE}" destId="{AB42E59E-D17C-4B0E-86F1-6FE992C40335}" srcOrd="0" destOrd="0" parTransId="{492E81D3-D6F7-4A41-AD04-3FB1938A1525}" sibTransId="{4AEF456E-5AB0-4435-A00D-F549D64BC74A}"/>
    <dgm:cxn modelId="{BA158A8F-2638-4D62-A380-61C10271FE6B}" type="presOf" srcId="{2619CF36-BEF3-4F26-9E10-AD01145AEE65}" destId="{2F6B23D9-2E6F-4CC8-972B-F252EF1A6289}" srcOrd="0" destOrd="1" presId="urn:microsoft.com/office/officeart/2005/8/layout/chevron2"/>
    <dgm:cxn modelId="{77C3F9AB-50EF-4C7B-A06D-D3E3B64386F1}" srcId="{05790A64-1300-4B6D-A330-63B4A00E9606}" destId="{FA1AF118-366C-4432-9E56-BD1ED38D7A16}" srcOrd="0" destOrd="0" parTransId="{8D20800B-0FA3-47A6-8188-1F8CC2D091AD}" sibTransId="{C248B9C9-56A1-4971-936D-3C2B4C810A48}"/>
    <dgm:cxn modelId="{CA5548B3-D196-424E-85D7-E731ABC36B30}" type="presParOf" srcId="{82D261F4-80FF-40E5-9A3E-EE63F1E38BD7}" destId="{9D0617AC-A274-41AC-8023-9634E5BC112F}" srcOrd="0" destOrd="0" presId="urn:microsoft.com/office/officeart/2005/8/layout/chevron2"/>
    <dgm:cxn modelId="{C063AB0D-A70D-4C9C-902B-CA04030C0E5A}" type="presParOf" srcId="{9D0617AC-A274-41AC-8023-9634E5BC112F}" destId="{FBE87CF9-885B-4BB5-A424-668AEE1B8396}" srcOrd="0" destOrd="0" presId="urn:microsoft.com/office/officeart/2005/8/layout/chevron2"/>
    <dgm:cxn modelId="{21C1A3CF-DCE1-40D3-8A71-9FDAB6DC1022}" type="presParOf" srcId="{9D0617AC-A274-41AC-8023-9634E5BC112F}" destId="{2EF1C74F-5F56-4016-80F2-C74C925F3C90}" srcOrd="1" destOrd="0" presId="urn:microsoft.com/office/officeart/2005/8/layout/chevron2"/>
    <dgm:cxn modelId="{BEB9102C-723C-46C1-8BCD-85F4890490F1}" type="presParOf" srcId="{82D261F4-80FF-40E5-9A3E-EE63F1E38BD7}" destId="{2FC868CF-5084-495A-92B0-226032283B30}" srcOrd="1" destOrd="0" presId="urn:microsoft.com/office/officeart/2005/8/layout/chevron2"/>
    <dgm:cxn modelId="{EBB07228-08FB-4EEE-8A0D-5D42F141D423}" type="presParOf" srcId="{82D261F4-80FF-40E5-9A3E-EE63F1E38BD7}" destId="{B06FF560-5A2E-40B7-AB41-B2E27B5E3FE2}" srcOrd="2" destOrd="0" presId="urn:microsoft.com/office/officeart/2005/8/layout/chevron2"/>
    <dgm:cxn modelId="{E0E5B5C6-DB53-450D-957F-15E269CD7261}" type="presParOf" srcId="{B06FF560-5A2E-40B7-AB41-B2E27B5E3FE2}" destId="{E69E195B-4D6D-4EE3-965F-D1207DBDD802}" srcOrd="0" destOrd="0" presId="urn:microsoft.com/office/officeart/2005/8/layout/chevron2"/>
    <dgm:cxn modelId="{112C700B-18ED-4446-9E47-81EFBCC60160}" type="presParOf" srcId="{B06FF560-5A2E-40B7-AB41-B2E27B5E3FE2}" destId="{1F12B2BD-9C43-4282-A6D2-4C73B22C86E8}" srcOrd="1" destOrd="0" presId="urn:microsoft.com/office/officeart/2005/8/layout/chevron2"/>
    <dgm:cxn modelId="{7C3EBE63-1CDF-48F4-A3CE-947A949A27DF}" type="presParOf" srcId="{82D261F4-80FF-40E5-9A3E-EE63F1E38BD7}" destId="{F809BC7D-4FE6-4E32-A808-8B8CBA6F7637}" srcOrd="3" destOrd="0" presId="urn:microsoft.com/office/officeart/2005/8/layout/chevron2"/>
    <dgm:cxn modelId="{8B7B64A3-68C0-4BDC-AE96-034A0289EBA4}" type="presParOf" srcId="{82D261F4-80FF-40E5-9A3E-EE63F1E38BD7}" destId="{53E9E554-7D37-4536-8735-C828F7E4ACF8}" srcOrd="4" destOrd="0" presId="urn:microsoft.com/office/officeart/2005/8/layout/chevron2"/>
    <dgm:cxn modelId="{D034DDBF-5F36-4585-BD9E-0CB7380203FE}" type="presParOf" srcId="{53E9E554-7D37-4536-8735-C828F7E4ACF8}" destId="{42C3FE6F-CC93-4B25-A899-2B28C6400F53}" srcOrd="0" destOrd="0" presId="urn:microsoft.com/office/officeart/2005/8/layout/chevron2"/>
    <dgm:cxn modelId="{2B0E99E3-EF76-4930-8B6A-7FD440D5BDFC}" type="presParOf" srcId="{53E9E554-7D37-4536-8735-C828F7E4ACF8}" destId="{02D86A4A-2B34-404D-8466-8B0140EF28C4}" srcOrd="1" destOrd="0" presId="urn:microsoft.com/office/officeart/2005/8/layout/chevron2"/>
    <dgm:cxn modelId="{4F1F7AA9-BD97-4EE8-8A1F-2093E9C4EDCE}" type="presParOf" srcId="{82D261F4-80FF-40E5-9A3E-EE63F1E38BD7}" destId="{739E9FDC-E9BF-408C-A8C5-4956BB973C3E}" srcOrd="5" destOrd="0" presId="urn:microsoft.com/office/officeart/2005/8/layout/chevron2"/>
    <dgm:cxn modelId="{279D5408-C642-4EA3-B6E5-24A4D2B02C31}" type="presParOf" srcId="{82D261F4-80FF-40E5-9A3E-EE63F1E38BD7}" destId="{76AFAF06-ACA6-4FDD-AA9D-4609CBC50104}" srcOrd="6" destOrd="0" presId="urn:microsoft.com/office/officeart/2005/8/layout/chevron2"/>
    <dgm:cxn modelId="{20DA8A2E-DC9D-4EBA-8349-53DFF19ACCB3}" type="presParOf" srcId="{76AFAF06-ACA6-4FDD-AA9D-4609CBC50104}" destId="{1E2CF43A-1920-4648-AF7E-300257BEF76D}" srcOrd="0" destOrd="0" presId="urn:microsoft.com/office/officeart/2005/8/layout/chevron2"/>
    <dgm:cxn modelId="{5C009AAD-A77A-4746-92F9-1F6CC3B5FE30}" type="presParOf" srcId="{76AFAF06-ACA6-4FDD-AA9D-4609CBC50104}" destId="{2F6B23D9-2E6F-4CC8-972B-F252EF1A6289}"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E17E56-E026-4531-ABFB-036179222CA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232001-EBA6-4CE4-95A6-CD7B37E4E3AE}">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扁平型</a:t>
          </a:r>
          <a:endParaRPr lang="en-US" sz="1600" dirty="0">
            <a:solidFill>
              <a:schemeClr val="tx1"/>
            </a:solidFill>
            <a:latin typeface="微软雅黑" panose="020B0503020204020204" pitchFamily="34" charset="-122"/>
            <a:ea typeface="微软雅黑" panose="020B0503020204020204" pitchFamily="34" charset="-122"/>
          </a:endParaRPr>
        </a:p>
      </dgm:t>
    </dgm:pt>
    <dgm:pt modelId="{AD5EE835-AF6A-474B-A07B-37C36455535A}" type="parTrans" cxnId="{9FA3578B-CDE3-4F43-A2CF-FCFE28AB0EBE}">
      <dgm:prSet/>
      <dgm:spPr/>
      <dgm:t>
        <a:bodyPr/>
        <a:lstStyle/>
        <a:p>
          <a:endParaRPr lang="en-US" sz="1600">
            <a:latin typeface="微软雅黑" panose="020B0503020204020204" pitchFamily="34" charset="-122"/>
            <a:ea typeface="微软雅黑" panose="020B0503020204020204" pitchFamily="34" charset="-122"/>
          </a:endParaRPr>
        </a:p>
      </dgm:t>
    </dgm:pt>
    <dgm:pt modelId="{F2ADB537-59A7-4C41-8B9C-DFE1241867F1}" type="sibTrans" cxnId="{9FA3578B-CDE3-4F43-A2CF-FCFE28AB0EBE}">
      <dgm:prSet/>
      <dgm:spPr/>
      <dgm:t>
        <a:bodyPr/>
        <a:lstStyle/>
        <a:p>
          <a:endParaRPr lang="en-US" sz="1600">
            <a:latin typeface="微软雅黑" panose="020B0503020204020204" pitchFamily="34" charset="-122"/>
            <a:ea typeface="微软雅黑" panose="020B0503020204020204" pitchFamily="34" charset="-122"/>
          </a:endParaRPr>
        </a:p>
      </dgm:t>
    </dgm:pt>
    <dgm:pt modelId="{5DAF9DD6-8609-40CA-9BFD-22D3A939C61D}">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雪花型</a:t>
          </a:r>
          <a:endParaRPr lang="en-US" sz="1600" dirty="0">
            <a:solidFill>
              <a:schemeClr val="tx1"/>
            </a:solidFill>
            <a:latin typeface="微软雅黑" panose="020B0503020204020204" pitchFamily="34" charset="-122"/>
            <a:ea typeface="微软雅黑" panose="020B0503020204020204" pitchFamily="34" charset="-122"/>
          </a:endParaRPr>
        </a:p>
      </dgm:t>
    </dgm:pt>
    <dgm:pt modelId="{E5FF8682-7CDF-44E4-8AB2-1F7E8C0BCA54}" type="parTrans" cxnId="{78BE2319-B3C9-4FBA-B2B8-77E0814A59A4}">
      <dgm:prSet/>
      <dgm:spPr/>
      <dgm:t>
        <a:bodyPr/>
        <a:lstStyle/>
        <a:p>
          <a:endParaRPr lang="en-US" sz="1600">
            <a:latin typeface="微软雅黑" panose="020B0503020204020204" pitchFamily="34" charset="-122"/>
            <a:ea typeface="微软雅黑" panose="020B0503020204020204" pitchFamily="34" charset="-122"/>
          </a:endParaRPr>
        </a:p>
      </dgm:t>
    </dgm:pt>
    <dgm:pt modelId="{F935C609-2B9E-4126-A7F9-BC43089F183A}" type="sibTrans" cxnId="{78BE2319-B3C9-4FBA-B2B8-77E0814A59A4}">
      <dgm:prSet/>
      <dgm:spPr/>
      <dgm:t>
        <a:bodyPr/>
        <a:lstStyle/>
        <a:p>
          <a:endParaRPr lang="en-US" sz="1600">
            <a:latin typeface="微软雅黑" panose="020B0503020204020204" pitchFamily="34" charset="-122"/>
            <a:ea typeface="微软雅黑" panose="020B0503020204020204" pitchFamily="34" charset="-122"/>
          </a:endParaRPr>
        </a:p>
      </dgm:t>
    </dgm:pt>
    <dgm:pt modelId="{80B1C580-63A4-416E-A311-8E148C2AE055}">
      <dgm:prSet custT="1"/>
      <dgm:spPr/>
      <dgm:t>
        <a:bodyPr/>
        <a:lstStyle/>
        <a:p>
          <a:pPr rtl="0"/>
          <a:r>
            <a:rPr lang="zh-CN" sz="1600" dirty="0" smtClean="0">
              <a:solidFill>
                <a:schemeClr val="tx1"/>
              </a:solidFill>
              <a:latin typeface="微软雅黑" panose="020B0503020204020204" pitchFamily="34" charset="-122"/>
              <a:ea typeface="微软雅黑" panose="020B0503020204020204" pitchFamily="34" charset="-122"/>
            </a:rPr>
            <a:t>自关联型</a:t>
          </a:r>
          <a:endParaRPr lang="en-US" sz="1600" dirty="0">
            <a:solidFill>
              <a:schemeClr val="tx1"/>
            </a:solidFill>
            <a:latin typeface="微软雅黑" panose="020B0503020204020204" pitchFamily="34" charset="-122"/>
            <a:ea typeface="微软雅黑" panose="020B0503020204020204" pitchFamily="34" charset="-122"/>
          </a:endParaRPr>
        </a:p>
      </dgm:t>
    </dgm:pt>
    <dgm:pt modelId="{D655106D-0EDF-4FAD-A07D-0EC8600F0F19}" type="parTrans" cxnId="{61F86469-1E73-4A5D-9FCD-835E4985E597}">
      <dgm:prSet/>
      <dgm:spPr/>
      <dgm:t>
        <a:bodyPr/>
        <a:lstStyle/>
        <a:p>
          <a:endParaRPr lang="en-US" sz="1600">
            <a:latin typeface="微软雅黑" panose="020B0503020204020204" pitchFamily="34" charset="-122"/>
            <a:ea typeface="微软雅黑" panose="020B0503020204020204" pitchFamily="34" charset="-122"/>
          </a:endParaRPr>
        </a:p>
      </dgm:t>
    </dgm:pt>
    <dgm:pt modelId="{A1050BAE-E144-44AA-8531-80285B049B65}" type="sibTrans" cxnId="{61F86469-1E73-4A5D-9FCD-835E4985E597}">
      <dgm:prSet/>
      <dgm:spPr/>
      <dgm:t>
        <a:bodyPr/>
        <a:lstStyle/>
        <a:p>
          <a:endParaRPr lang="en-US" sz="1600">
            <a:latin typeface="微软雅黑" panose="020B0503020204020204" pitchFamily="34" charset="-122"/>
            <a:ea typeface="微软雅黑" panose="020B0503020204020204" pitchFamily="34" charset="-122"/>
          </a:endParaRPr>
        </a:p>
      </dgm:t>
    </dgm:pt>
    <dgm:pt modelId="{CB17F087-6AD1-46CF-8D0C-EF7D38FF042B}">
      <dgm:prSet custT="1"/>
      <dgm:spPr/>
      <dgm:t>
        <a:bodyPr/>
        <a:lstStyle/>
        <a:p>
          <a:pPr rtl="0"/>
          <a:r>
            <a:rPr lang="zh-CN" altLang="en-US" sz="1600" dirty="0" smtClean="0">
              <a:latin typeface="微软雅黑" panose="020B0503020204020204" pitchFamily="34" charset="-122"/>
              <a:ea typeface="微软雅黑" panose="020B0503020204020204" pitchFamily="34" charset="-122"/>
            </a:rPr>
            <a:t>比较宽</a:t>
          </a:r>
          <a:endParaRPr lang="en-US" sz="1600" dirty="0">
            <a:latin typeface="微软雅黑" panose="020B0503020204020204" pitchFamily="34" charset="-122"/>
            <a:ea typeface="微软雅黑" panose="020B0503020204020204" pitchFamily="34" charset="-122"/>
          </a:endParaRPr>
        </a:p>
      </dgm:t>
    </dgm:pt>
    <dgm:pt modelId="{1155EA50-AF2B-4AA1-8285-B0AE9A838EC8}" type="parTrans" cxnId="{FE7249AC-6851-445A-8E7A-398828600330}">
      <dgm:prSet/>
      <dgm:spPr/>
      <dgm:t>
        <a:bodyPr/>
        <a:lstStyle/>
        <a:p>
          <a:endParaRPr lang="en-US" sz="1600">
            <a:latin typeface="微软雅黑" panose="020B0503020204020204" pitchFamily="34" charset="-122"/>
            <a:ea typeface="微软雅黑" panose="020B0503020204020204" pitchFamily="34" charset="-122"/>
          </a:endParaRPr>
        </a:p>
      </dgm:t>
    </dgm:pt>
    <dgm:pt modelId="{916FFCC3-A9EA-4055-95E2-0C0A0BD38870}" type="sibTrans" cxnId="{FE7249AC-6851-445A-8E7A-398828600330}">
      <dgm:prSet/>
      <dgm:spPr/>
      <dgm:t>
        <a:bodyPr/>
        <a:lstStyle/>
        <a:p>
          <a:endParaRPr lang="en-US" sz="1600">
            <a:latin typeface="微软雅黑" panose="020B0503020204020204" pitchFamily="34" charset="-122"/>
            <a:ea typeface="微软雅黑" panose="020B0503020204020204" pitchFamily="34" charset="-122"/>
          </a:endParaRPr>
        </a:p>
      </dgm:t>
    </dgm:pt>
    <dgm:pt modelId="{3B0F6D4C-D9B9-4315-9825-DDAC13B2AD88}">
      <dgm:prSet custT="1"/>
      <dgm:spPr/>
      <dgm:t>
        <a:bodyPr/>
        <a:lstStyle/>
        <a:p>
          <a:pPr rtl="0"/>
          <a:r>
            <a:rPr lang="zh-CN" altLang="en-US" sz="1600" b="0" i="0" dirty="0" smtClean="0">
              <a:latin typeface="微软雅黑" panose="020B0503020204020204" pitchFamily="34" charset="-122"/>
              <a:ea typeface="微软雅黑" panose="020B0503020204020204" pitchFamily="34" charset="-122"/>
            </a:rPr>
            <a:t>当有一个或多个维表没有直接连接到事实表上，而是通过其他维表连接到事实表上时，其图解就像多个雪花连接在一起</a:t>
          </a:r>
          <a:endParaRPr lang="en-US" sz="1600" dirty="0">
            <a:latin typeface="微软雅黑" panose="020B0503020204020204" pitchFamily="34" charset="-122"/>
            <a:ea typeface="微软雅黑" panose="020B0503020204020204" pitchFamily="34" charset="-122"/>
          </a:endParaRPr>
        </a:p>
      </dgm:t>
    </dgm:pt>
    <dgm:pt modelId="{585F4B31-3837-4FB1-81B5-0F7814B7B665}" type="parTrans" cxnId="{4DB2C4CE-3349-42D5-A6A9-BD99521D593E}">
      <dgm:prSet/>
      <dgm:spPr/>
      <dgm:t>
        <a:bodyPr/>
        <a:lstStyle/>
        <a:p>
          <a:endParaRPr lang="en-US" sz="1600">
            <a:latin typeface="微软雅黑" panose="020B0503020204020204" pitchFamily="34" charset="-122"/>
            <a:ea typeface="微软雅黑" panose="020B0503020204020204" pitchFamily="34" charset="-122"/>
          </a:endParaRPr>
        </a:p>
      </dgm:t>
    </dgm:pt>
    <dgm:pt modelId="{2FBD47CB-39F1-44E9-B28C-85ED1A6D4279}" type="sibTrans" cxnId="{4DB2C4CE-3349-42D5-A6A9-BD99521D593E}">
      <dgm:prSet/>
      <dgm:spPr/>
      <dgm:t>
        <a:bodyPr/>
        <a:lstStyle/>
        <a:p>
          <a:endParaRPr lang="en-US" sz="1600">
            <a:latin typeface="微软雅黑" panose="020B0503020204020204" pitchFamily="34" charset="-122"/>
            <a:ea typeface="微软雅黑" panose="020B0503020204020204" pitchFamily="34" charset="-122"/>
          </a:endParaRPr>
        </a:p>
      </dgm:t>
    </dgm:pt>
    <dgm:pt modelId="{09DED88B-2328-4109-9D18-EA6EECA1B91A}">
      <dgm:prSet custT="1"/>
      <dgm:spPr/>
      <dgm:t>
        <a:bodyPr/>
        <a:lstStyle/>
        <a:p>
          <a:pPr rtl="0"/>
          <a:r>
            <a:rPr lang="zh-CN" altLang="en-US" sz="1600" dirty="0" smtClean="0">
              <a:latin typeface="微软雅黑" panose="020B0503020204020204" pitchFamily="34" charset="-122"/>
              <a:ea typeface="微软雅黑" panose="020B0503020204020204" pitchFamily="34" charset="-122"/>
            </a:rPr>
            <a:t>表自身通过多个字段进行关联，得出值的层次结构</a:t>
          </a:r>
          <a:endParaRPr lang="en-US" sz="1600" dirty="0">
            <a:latin typeface="微软雅黑" panose="020B0503020204020204" pitchFamily="34" charset="-122"/>
            <a:ea typeface="微软雅黑" panose="020B0503020204020204" pitchFamily="34" charset="-122"/>
          </a:endParaRPr>
        </a:p>
      </dgm:t>
    </dgm:pt>
    <dgm:pt modelId="{112D4834-46AE-4194-AFBF-20BE7112EB0B}" type="parTrans" cxnId="{CC40E716-0348-40C8-9ACC-86225DF53A9B}">
      <dgm:prSet/>
      <dgm:spPr/>
      <dgm:t>
        <a:bodyPr/>
        <a:lstStyle/>
        <a:p>
          <a:endParaRPr lang="en-US" sz="1600">
            <a:latin typeface="微软雅黑" panose="020B0503020204020204" pitchFamily="34" charset="-122"/>
            <a:ea typeface="微软雅黑" panose="020B0503020204020204" pitchFamily="34" charset="-122"/>
          </a:endParaRPr>
        </a:p>
      </dgm:t>
    </dgm:pt>
    <dgm:pt modelId="{472F37BB-742C-4BCF-BC8D-1CDB230D27D5}" type="sibTrans" cxnId="{CC40E716-0348-40C8-9ACC-86225DF53A9B}">
      <dgm:prSet/>
      <dgm:spPr/>
      <dgm:t>
        <a:bodyPr/>
        <a:lstStyle/>
        <a:p>
          <a:endParaRPr lang="en-US" sz="1600">
            <a:latin typeface="微软雅黑" panose="020B0503020204020204" pitchFamily="34" charset="-122"/>
            <a:ea typeface="微软雅黑" panose="020B0503020204020204" pitchFamily="34" charset="-122"/>
          </a:endParaRPr>
        </a:p>
      </dgm:t>
    </dgm:pt>
    <dgm:pt modelId="{61B6492E-AB61-40E2-B95F-4D7DCD78353B}" type="pres">
      <dgm:prSet presAssocID="{25E17E56-E026-4531-ABFB-036179222CA6}" presName="Name0" presStyleCnt="0">
        <dgm:presLayoutVars>
          <dgm:dir/>
          <dgm:animLvl val="lvl"/>
          <dgm:resizeHandles val="exact"/>
        </dgm:presLayoutVars>
      </dgm:prSet>
      <dgm:spPr/>
      <dgm:t>
        <a:bodyPr/>
        <a:lstStyle/>
        <a:p>
          <a:endParaRPr lang="zh-CN" altLang="en-US"/>
        </a:p>
      </dgm:t>
    </dgm:pt>
    <dgm:pt modelId="{68146E11-949A-46B5-9B70-28AEC6F967CA}" type="pres">
      <dgm:prSet presAssocID="{6A232001-EBA6-4CE4-95A6-CD7B37E4E3AE}" presName="composite" presStyleCnt="0"/>
      <dgm:spPr/>
    </dgm:pt>
    <dgm:pt modelId="{A98762CD-E39F-4E29-B088-940371187E12}" type="pres">
      <dgm:prSet presAssocID="{6A232001-EBA6-4CE4-95A6-CD7B37E4E3AE}" presName="parTx" presStyleLbl="alignNode1" presStyleIdx="0" presStyleCnt="3" custScaleY="175000">
        <dgm:presLayoutVars>
          <dgm:chMax val="0"/>
          <dgm:chPref val="0"/>
          <dgm:bulletEnabled val="1"/>
        </dgm:presLayoutVars>
      </dgm:prSet>
      <dgm:spPr/>
      <dgm:t>
        <a:bodyPr/>
        <a:lstStyle/>
        <a:p>
          <a:endParaRPr lang="en-US"/>
        </a:p>
      </dgm:t>
    </dgm:pt>
    <dgm:pt modelId="{EF1AAE46-DB18-4CE5-AFB2-441DD1D0C4EB}" type="pres">
      <dgm:prSet presAssocID="{6A232001-EBA6-4CE4-95A6-CD7B37E4E3AE}" presName="desTx" presStyleLbl="alignAccFollowNode1" presStyleIdx="0" presStyleCnt="3">
        <dgm:presLayoutVars>
          <dgm:bulletEnabled val="1"/>
        </dgm:presLayoutVars>
      </dgm:prSet>
      <dgm:spPr/>
      <dgm:t>
        <a:bodyPr/>
        <a:lstStyle/>
        <a:p>
          <a:endParaRPr lang="en-US"/>
        </a:p>
      </dgm:t>
    </dgm:pt>
    <dgm:pt modelId="{C7DA89C9-1E89-43C8-AEA9-50C246753A1E}" type="pres">
      <dgm:prSet presAssocID="{F2ADB537-59A7-4C41-8B9C-DFE1241867F1}" presName="space" presStyleCnt="0"/>
      <dgm:spPr/>
    </dgm:pt>
    <dgm:pt modelId="{0707101C-B4FD-46BD-AEA1-4203B334D5FD}" type="pres">
      <dgm:prSet presAssocID="{5DAF9DD6-8609-40CA-9BFD-22D3A939C61D}" presName="composite" presStyleCnt="0"/>
      <dgm:spPr/>
    </dgm:pt>
    <dgm:pt modelId="{58B6BAAC-F805-4DD0-ACF5-095F8DC14312}" type="pres">
      <dgm:prSet presAssocID="{5DAF9DD6-8609-40CA-9BFD-22D3A939C61D}" presName="parTx" presStyleLbl="alignNode1" presStyleIdx="1" presStyleCnt="3" custScaleY="175000">
        <dgm:presLayoutVars>
          <dgm:chMax val="0"/>
          <dgm:chPref val="0"/>
          <dgm:bulletEnabled val="1"/>
        </dgm:presLayoutVars>
      </dgm:prSet>
      <dgm:spPr/>
      <dgm:t>
        <a:bodyPr/>
        <a:lstStyle/>
        <a:p>
          <a:endParaRPr lang="en-US"/>
        </a:p>
      </dgm:t>
    </dgm:pt>
    <dgm:pt modelId="{B92E1E52-84B1-4FA3-BFEC-E3EA31F72F50}" type="pres">
      <dgm:prSet presAssocID="{5DAF9DD6-8609-40CA-9BFD-22D3A939C61D}" presName="desTx" presStyleLbl="alignAccFollowNode1" presStyleIdx="1" presStyleCnt="3">
        <dgm:presLayoutVars>
          <dgm:bulletEnabled val="1"/>
        </dgm:presLayoutVars>
      </dgm:prSet>
      <dgm:spPr/>
      <dgm:t>
        <a:bodyPr/>
        <a:lstStyle/>
        <a:p>
          <a:endParaRPr lang="en-US"/>
        </a:p>
      </dgm:t>
    </dgm:pt>
    <dgm:pt modelId="{91789D5D-F17E-496A-A8B4-2263955C1A59}" type="pres">
      <dgm:prSet presAssocID="{F935C609-2B9E-4126-A7F9-BC43089F183A}" presName="space" presStyleCnt="0"/>
      <dgm:spPr/>
    </dgm:pt>
    <dgm:pt modelId="{925E74D7-7AAA-447F-971A-3FA2D00DA40A}" type="pres">
      <dgm:prSet presAssocID="{80B1C580-63A4-416E-A311-8E148C2AE055}" presName="composite" presStyleCnt="0"/>
      <dgm:spPr/>
    </dgm:pt>
    <dgm:pt modelId="{799771BA-FDFD-4386-A8BB-6B0F4E743474}" type="pres">
      <dgm:prSet presAssocID="{80B1C580-63A4-416E-A311-8E148C2AE055}" presName="parTx" presStyleLbl="alignNode1" presStyleIdx="2" presStyleCnt="3" custScaleY="175000">
        <dgm:presLayoutVars>
          <dgm:chMax val="0"/>
          <dgm:chPref val="0"/>
          <dgm:bulletEnabled val="1"/>
        </dgm:presLayoutVars>
      </dgm:prSet>
      <dgm:spPr/>
      <dgm:t>
        <a:bodyPr/>
        <a:lstStyle/>
        <a:p>
          <a:endParaRPr lang="en-US"/>
        </a:p>
      </dgm:t>
    </dgm:pt>
    <dgm:pt modelId="{4B019878-5B76-4528-92A9-FF45DA3CB311}" type="pres">
      <dgm:prSet presAssocID="{80B1C580-63A4-416E-A311-8E148C2AE055}" presName="desTx" presStyleLbl="alignAccFollowNode1" presStyleIdx="2" presStyleCnt="3">
        <dgm:presLayoutVars>
          <dgm:bulletEnabled val="1"/>
        </dgm:presLayoutVars>
      </dgm:prSet>
      <dgm:spPr/>
      <dgm:t>
        <a:bodyPr/>
        <a:lstStyle/>
        <a:p>
          <a:endParaRPr lang="en-US"/>
        </a:p>
      </dgm:t>
    </dgm:pt>
  </dgm:ptLst>
  <dgm:cxnLst>
    <dgm:cxn modelId="{55C4121E-77C9-4DC7-8555-F3D1CF770F63}" type="presOf" srcId="{5DAF9DD6-8609-40CA-9BFD-22D3A939C61D}" destId="{58B6BAAC-F805-4DD0-ACF5-095F8DC14312}" srcOrd="0" destOrd="0" presId="urn:microsoft.com/office/officeart/2005/8/layout/hList1"/>
    <dgm:cxn modelId="{EF1289B7-022E-4662-A7FB-4E778AD03769}" type="presOf" srcId="{09DED88B-2328-4109-9D18-EA6EECA1B91A}" destId="{4B019878-5B76-4528-92A9-FF45DA3CB311}" srcOrd="0" destOrd="0" presId="urn:microsoft.com/office/officeart/2005/8/layout/hList1"/>
    <dgm:cxn modelId="{BA2A3B45-F848-4EBF-8E9F-94747CE968BF}" type="presOf" srcId="{25E17E56-E026-4531-ABFB-036179222CA6}" destId="{61B6492E-AB61-40E2-B95F-4D7DCD78353B}" srcOrd="0" destOrd="0" presId="urn:microsoft.com/office/officeart/2005/8/layout/hList1"/>
    <dgm:cxn modelId="{61F86469-1E73-4A5D-9FCD-835E4985E597}" srcId="{25E17E56-E026-4531-ABFB-036179222CA6}" destId="{80B1C580-63A4-416E-A311-8E148C2AE055}" srcOrd="2" destOrd="0" parTransId="{D655106D-0EDF-4FAD-A07D-0EC8600F0F19}" sibTransId="{A1050BAE-E144-44AA-8531-80285B049B65}"/>
    <dgm:cxn modelId="{97065F51-3891-4F17-9EC1-6FB414F660F7}" type="presOf" srcId="{80B1C580-63A4-416E-A311-8E148C2AE055}" destId="{799771BA-FDFD-4386-A8BB-6B0F4E743474}" srcOrd="0" destOrd="0" presId="urn:microsoft.com/office/officeart/2005/8/layout/hList1"/>
    <dgm:cxn modelId="{52371294-BD9E-4F60-80F5-2F186FCFDBE2}" type="presOf" srcId="{6A232001-EBA6-4CE4-95A6-CD7B37E4E3AE}" destId="{A98762CD-E39F-4E29-B088-940371187E12}" srcOrd="0" destOrd="0" presId="urn:microsoft.com/office/officeart/2005/8/layout/hList1"/>
    <dgm:cxn modelId="{4DB2C4CE-3349-42D5-A6A9-BD99521D593E}" srcId="{5DAF9DD6-8609-40CA-9BFD-22D3A939C61D}" destId="{3B0F6D4C-D9B9-4315-9825-DDAC13B2AD88}" srcOrd="0" destOrd="0" parTransId="{585F4B31-3837-4FB1-81B5-0F7814B7B665}" sibTransId="{2FBD47CB-39F1-44E9-B28C-85ED1A6D4279}"/>
    <dgm:cxn modelId="{CC40E716-0348-40C8-9ACC-86225DF53A9B}" srcId="{80B1C580-63A4-416E-A311-8E148C2AE055}" destId="{09DED88B-2328-4109-9D18-EA6EECA1B91A}" srcOrd="0" destOrd="0" parTransId="{112D4834-46AE-4194-AFBF-20BE7112EB0B}" sibTransId="{472F37BB-742C-4BCF-BC8D-1CDB230D27D5}"/>
    <dgm:cxn modelId="{FE7249AC-6851-445A-8E7A-398828600330}" srcId="{6A232001-EBA6-4CE4-95A6-CD7B37E4E3AE}" destId="{CB17F087-6AD1-46CF-8D0C-EF7D38FF042B}" srcOrd="0" destOrd="0" parTransId="{1155EA50-AF2B-4AA1-8285-B0AE9A838EC8}" sibTransId="{916FFCC3-A9EA-4055-95E2-0C0A0BD38870}"/>
    <dgm:cxn modelId="{89EC0D89-6C08-4FE7-B1EB-405D2C4ACD14}" type="presOf" srcId="{3B0F6D4C-D9B9-4315-9825-DDAC13B2AD88}" destId="{B92E1E52-84B1-4FA3-BFEC-E3EA31F72F50}" srcOrd="0" destOrd="0" presId="urn:microsoft.com/office/officeart/2005/8/layout/hList1"/>
    <dgm:cxn modelId="{9FA3578B-CDE3-4F43-A2CF-FCFE28AB0EBE}" srcId="{25E17E56-E026-4531-ABFB-036179222CA6}" destId="{6A232001-EBA6-4CE4-95A6-CD7B37E4E3AE}" srcOrd="0" destOrd="0" parTransId="{AD5EE835-AF6A-474B-A07B-37C36455535A}" sibTransId="{F2ADB537-59A7-4C41-8B9C-DFE1241867F1}"/>
    <dgm:cxn modelId="{78BE2319-B3C9-4FBA-B2B8-77E0814A59A4}" srcId="{25E17E56-E026-4531-ABFB-036179222CA6}" destId="{5DAF9DD6-8609-40CA-9BFD-22D3A939C61D}" srcOrd="1" destOrd="0" parTransId="{E5FF8682-7CDF-44E4-8AB2-1F7E8C0BCA54}" sibTransId="{F935C609-2B9E-4126-A7F9-BC43089F183A}"/>
    <dgm:cxn modelId="{02D4A251-34A5-4FD3-88BA-3F8F1AAE953A}" type="presOf" srcId="{CB17F087-6AD1-46CF-8D0C-EF7D38FF042B}" destId="{EF1AAE46-DB18-4CE5-AFB2-441DD1D0C4EB}" srcOrd="0" destOrd="0" presId="urn:microsoft.com/office/officeart/2005/8/layout/hList1"/>
    <dgm:cxn modelId="{3410E633-C499-4810-8EBC-605435A596C3}" type="presParOf" srcId="{61B6492E-AB61-40E2-B95F-4D7DCD78353B}" destId="{68146E11-949A-46B5-9B70-28AEC6F967CA}" srcOrd="0" destOrd="0" presId="urn:microsoft.com/office/officeart/2005/8/layout/hList1"/>
    <dgm:cxn modelId="{A04552B4-65CE-42A5-B787-26BA8532D903}" type="presParOf" srcId="{68146E11-949A-46B5-9B70-28AEC6F967CA}" destId="{A98762CD-E39F-4E29-B088-940371187E12}" srcOrd="0" destOrd="0" presId="urn:microsoft.com/office/officeart/2005/8/layout/hList1"/>
    <dgm:cxn modelId="{FA83A796-26FB-4E2B-9983-39991C16360E}" type="presParOf" srcId="{68146E11-949A-46B5-9B70-28AEC6F967CA}" destId="{EF1AAE46-DB18-4CE5-AFB2-441DD1D0C4EB}" srcOrd="1" destOrd="0" presId="urn:microsoft.com/office/officeart/2005/8/layout/hList1"/>
    <dgm:cxn modelId="{8CE91BEB-3351-4C7D-A9DD-28E841B1B2C4}" type="presParOf" srcId="{61B6492E-AB61-40E2-B95F-4D7DCD78353B}" destId="{C7DA89C9-1E89-43C8-AEA9-50C246753A1E}" srcOrd="1" destOrd="0" presId="urn:microsoft.com/office/officeart/2005/8/layout/hList1"/>
    <dgm:cxn modelId="{7FF6DD1C-2443-49D2-AC4C-6D06149009DF}" type="presParOf" srcId="{61B6492E-AB61-40E2-B95F-4D7DCD78353B}" destId="{0707101C-B4FD-46BD-AEA1-4203B334D5FD}" srcOrd="2" destOrd="0" presId="urn:microsoft.com/office/officeart/2005/8/layout/hList1"/>
    <dgm:cxn modelId="{21097F3D-8073-4869-AE24-CAE91C294F1A}" type="presParOf" srcId="{0707101C-B4FD-46BD-AEA1-4203B334D5FD}" destId="{58B6BAAC-F805-4DD0-ACF5-095F8DC14312}" srcOrd="0" destOrd="0" presId="urn:microsoft.com/office/officeart/2005/8/layout/hList1"/>
    <dgm:cxn modelId="{E1AE5159-65F7-4934-82CB-3876DA6B04CF}" type="presParOf" srcId="{0707101C-B4FD-46BD-AEA1-4203B334D5FD}" destId="{B92E1E52-84B1-4FA3-BFEC-E3EA31F72F50}" srcOrd="1" destOrd="0" presId="urn:microsoft.com/office/officeart/2005/8/layout/hList1"/>
    <dgm:cxn modelId="{D24FD7F1-9423-45F6-B4A2-81BA5E1D81AD}" type="presParOf" srcId="{61B6492E-AB61-40E2-B95F-4D7DCD78353B}" destId="{91789D5D-F17E-496A-A8B4-2263955C1A59}" srcOrd="3" destOrd="0" presId="urn:microsoft.com/office/officeart/2005/8/layout/hList1"/>
    <dgm:cxn modelId="{776E9D0D-B878-4729-B2E8-818D91BD1877}" type="presParOf" srcId="{61B6492E-AB61-40E2-B95F-4D7DCD78353B}" destId="{925E74D7-7AAA-447F-971A-3FA2D00DA40A}" srcOrd="4" destOrd="0" presId="urn:microsoft.com/office/officeart/2005/8/layout/hList1"/>
    <dgm:cxn modelId="{0AF390D0-B27F-4F95-AB40-06FF68CB5FE6}" type="presParOf" srcId="{925E74D7-7AAA-447F-971A-3FA2D00DA40A}" destId="{799771BA-FDFD-4386-A8BB-6B0F4E743474}" srcOrd="0" destOrd="0" presId="urn:microsoft.com/office/officeart/2005/8/layout/hList1"/>
    <dgm:cxn modelId="{76917A7C-42A5-4B1D-A0DF-19C039773A37}" type="presParOf" srcId="{925E74D7-7AAA-447F-971A-3FA2D00DA40A}" destId="{4B019878-5B76-4528-92A9-FF45DA3CB311}"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E87CF9-885B-4BB5-A424-668AEE1B8396}">
      <dsp:nvSpPr>
        <dsp:cNvPr id="0" name=""/>
        <dsp:cNvSpPr/>
      </dsp:nvSpPr>
      <dsp:spPr>
        <a:xfrm rot="5400000">
          <a:off x="-202545" y="205112"/>
          <a:ext cx="1350303" cy="9452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选择业务过程</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rot="5400000">
        <a:off x="-202545" y="205112"/>
        <a:ext cx="1350303" cy="945212"/>
      </dsp:txXfrm>
    </dsp:sp>
    <dsp:sp modelId="{2EF1C74F-5F56-4016-80F2-C74C925F3C90}">
      <dsp:nvSpPr>
        <dsp:cNvPr id="0" name=""/>
        <dsp:cNvSpPr/>
      </dsp:nvSpPr>
      <dsp:spPr>
        <a:xfrm rot="5400000">
          <a:off x="4054635" y="-3106856"/>
          <a:ext cx="878158" cy="70970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业务过程是组织完成的操作型活动，如：注册、登录、使用、付费等</a:t>
          </a:r>
          <a:endParaRPr lang="en-US"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选取要建模的业务处理过程，而不是业务部门。</a:t>
          </a:r>
          <a:endParaRPr lang="en-US" sz="1400" kern="1200" dirty="0">
            <a:latin typeface="微软雅黑" panose="020B0503020204020204" pitchFamily="34" charset="-122"/>
            <a:ea typeface="微软雅黑" panose="020B0503020204020204" pitchFamily="34" charset="-122"/>
          </a:endParaRPr>
        </a:p>
      </dsp:txBody>
      <dsp:txXfrm rot="5400000">
        <a:off x="4054635" y="-3106856"/>
        <a:ext cx="878158" cy="7097005"/>
      </dsp:txXfrm>
    </dsp:sp>
    <dsp:sp modelId="{E69E195B-4D6D-4EE3-965F-D1207DBDD802}">
      <dsp:nvSpPr>
        <dsp:cNvPr id="0" name=""/>
        <dsp:cNvSpPr/>
      </dsp:nvSpPr>
      <dsp:spPr>
        <a:xfrm rot="5400000">
          <a:off x="-202545" y="1409867"/>
          <a:ext cx="1350303" cy="9452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声明粒度</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rot="5400000">
        <a:off x="-202545" y="1409867"/>
        <a:ext cx="1350303" cy="945212"/>
      </dsp:txXfrm>
    </dsp:sp>
    <dsp:sp modelId="{1F12B2BD-9C43-4282-A6D2-4C73B22C86E8}">
      <dsp:nvSpPr>
        <dsp:cNvPr id="0" name=""/>
        <dsp:cNvSpPr/>
      </dsp:nvSpPr>
      <dsp:spPr>
        <a:xfrm rot="5400000">
          <a:off x="4054866" y="-1902332"/>
          <a:ext cx="877697" cy="70970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反映了事实表的明细程度，同一事实表中不要混用多种不同的事实粒度</a:t>
          </a:r>
          <a:endParaRPr lang="en-US"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原子级别的粒度是最低的粒度，能够承受无法预期的用户查询，优先考虑原子级别的粒度</a:t>
          </a:r>
          <a:endParaRPr lang="en-US" sz="1400" kern="1200" dirty="0">
            <a:latin typeface="微软雅黑" panose="020B0503020204020204" pitchFamily="34" charset="-122"/>
            <a:ea typeface="微软雅黑" panose="020B0503020204020204" pitchFamily="34" charset="-122"/>
          </a:endParaRPr>
        </a:p>
      </dsp:txBody>
      <dsp:txXfrm rot="5400000">
        <a:off x="4054866" y="-1902332"/>
        <a:ext cx="877697" cy="7097005"/>
      </dsp:txXfrm>
    </dsp:sp>
    <dsp:sp modelId="{42C3FE6F-CC93-4B25-A899-2B28C6400F53}">
      <dsp:nvSpPr>
        <dsp:cNvPr id="0" name=""/>
        <dsp:cNvSpPr/>
      </dsp:nvSpPr>
      <dsp:spPr>
        <a:xfrm rot="5400000">
          <a:off x="-202545" y="2614622"/>
          <a:ext cx="1350303" cy="9452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确认维度</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rot="5400000">
        <a:off x="-202545" y="2614622"/>
        <a:ext cx="1350303" cy="945212"/>
      </dsp:txXfrm>
    </dsp:sp>
    <dsp:sp modelId="{02D86A4A-2B34-404D-8466-8B0140EF28C4}">
      <dsp:nvSpPr>
        <dsp:cNvPr id="0" name=""/>
        <dsp:cNvSpPr/>
      </dsp:nvSpPr>
      <dsp:spPr>
        <a:xfrm rot="5400000">
          <a:off x="4054866" y="-697577"/>
          <a:ext cx="877697" cy="70970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选取能从各个角度，充分描述问题的维度</a:t>
          </a:r>
          <a:endParaRPr lang="en-US"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确定维度的属性、层次</a:t>
          </a:r>
          <a:endParaRPr lang="en-US" sz="1400" kern="1200" dirty="0">
            <a:latin typeface="微软雅黑" panose="020B0503020204020204" pitchFamily="34" charset="-122"/>
            <a:ea typeface="微软雅黑" panose="020B0503020204020204" pitchFamily="34" charset="-122"/>
          </a:endParaRPr>
        </a:p>
      </dsp:txBody>
      <dsp:txXfrm rot="5400000">
        <a:off x="4054866" y="-697577"/>
        <a:ext cx="877697" cy="7097005"/>
      </dsp:txXfrm>
    </dsp:sp>
    <dsp:sp modelId="{1E2CF43A-1920-4648-AF7E-300257BEF76D}">
      <dsp:nvSpPr>
        <dsp:cNvPr id="0" name=""/>
        <dsp:cNvSpPr/>
      </dsp:nvSpPr>
      <dsp:spPr>
        <a:xfrm rot="5400000">
          <a:off x="-202545" y="3819377"/>
          <a:ext cx="1350303" cy="94521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确认事实</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rot="5400000">
        <a:off x="-202545" y="3819377"/>
        <a:ext cx="1350303" cy="945212"/>
      </dsp:txXfrm>
    </dsp:sp>
    <dsp:sp modelId="{2F6B23D9-2E6F-4CC8-972B-F252EF1A6289}">
      <dsp:nvSpPr>
        <dsp:cNvPr id="0" name=""/>
        <dsp:cNvSpPr/>
      </dsp:nvSpPr>
      <dsp:spPr>
        <a:xfrm rot="5400000">
          <a:off x="4054866" y="507177"/>
          <a:ext cx="877697" cy="70970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确定用于分析形成每个事实表行的事实及类型</a:t>
          </a:r>
          <a:endParaRPr lang="en-US"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所有事实只允许与声明的粒度保持一致</a:t>
          </a:r>
          <a:endParaRPr lang="en-US" sz="1400" kern="1200" dirty="0">
            <a:latin typeface="微软雅黑" panose="020B0503020204020204" pitchFamily="34" charset="-122"/>
            <a:ea typeface="微软雅黑" panose="020B0503020204020204" pitchFamily="34" charset="-122"/>
          </a:endParaRPr>
        </a:p>
      </dsp:txBody>
      <dsp:txXfrm rot="5400000">
        <a:off x="4054866" y="507177"/>
        <a:ext cx="877697" cy="70970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8762CD-E39F-4E29-B088-940371187E12}">
      <dsp:nvSpPr>
        <dsp:cNvPr id="0" name=""/>
        <dsp:cNvSpPr/>
      </dsp:nvSpPr>
      <dsp:spPr>
        <a:xfrm>
          <a:off x="9057" y="-2830906"/>
          <a:ext cx="3274016" cy="77500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扁平型</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a:off x="9057" y="-2830906"/>
        <a:ext cx="3274016" cy="7750044"/>
      </dsp:txXfrm>
    </dsp:sp>
    <dsp:sp modelId="{EF1AAE46-DB18-4CE5-AFB2-441DD1D0C4EB}">
      <dsp:nvSpPr>
        <dsp:cNvPr id="0" name=""/>
        <dsp:cNvSpPr/>
      </dsp:nvSpPr>
      <dsp:spPr>
        <a:xfrm>
          <a:off x="9057" y="-553956"/>
          <a:ext cx="3274016" cy="14720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比较宽</a:t>
          </a:r>
          <a:endParaRPr lang="en-US" sz="1600" kern="1200" dirty="0">
            <a:latin typeface="微软雅黑" panose="020B0503020204020204" pitchFamily="34" charset="-122"/>
            <a:ea typeface="微软雅黑" panose="020B0503020204020204" pitchFamily="34" charset="-122"/>
          </a:endParaRPr>
        </a:p>
      </dsp:txBody>
      <dsp:txXfrm>
        <a:off x="9057" y="-553956"/>
        <a:ext cx="3274016" cy="1472006"/>
      </dsp:txXfrm>
    </dsp:sp>
    <dsp:sp modelId="{58B6BAAC-F805-4DD0-ACF5-095F8DC14312}">
      <dsp:nvSpPr>
        <dsp:cNvPr id="0" name=""/>
        <dsp:cNvSpPr/>
      </dsp:nvSpPr>
      <dsp:spPr>
        <a:xfrm>
          <a:off x="3740989" y="-5737173"/>
          <a:ext cx="3274016" cy="1356257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雪花型</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a:off x="3740989" y="-5737173"/>
        <a:ext cx="3274016" cy="13562578"/>
      </dsp:txXfrm>
    </dsp:sp>
    <dsp:sp modelId="{B92E1E52-84B1-4FA3-BFEC-E3EA31F72F50}">
      <dsp:nvSpPr>
        <dsp:cNvPr id="0" name=""/>
        <dsp:cNvSpPr/>
      </dsp:nvSpPr>
      <dsp:spPr>
        <a:xfrm>
          <a:off x="3740989" y="-2214680"/>
          <a:ext cx="3274016" cy="14720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zh-CN" altLang="en-US" sz="1600" b="0" i="0" kern="1200" dirty="0" smtClean="0">
              <a:latin typeface="微软雅黑" panose="020B0503020204020204" pitchFamily="34" charset="-122"/>
              <a:ea typeface="微软雅黑" panose="020B0503020204020204" pitchFamily="34" charset="-122"/>
            </a:rPr>
            <a:t>当有一个或多个维表没有直接连接到事实表上，而是通过其他维表连接到事实表上时，其图解就像多个雪花连接在一起</a:t>
          </a:r>
          <a:endParaRPr lang="en-US" sz="1600" kern="1200" dirty="0">
            <a:latin typeface="微软雅黑" panose="020B0503020204020204" pitchFamily="34" charset="-122"/>
            <a:ea typeface="微软雅黑" panose="020B0503020204020204" pitchFamily="34" charset="-122"/>
          </a:endParaRPr>
        </a:p>
      </dsp:txBody>
      <dsp:txXfrm>
        <a:off x="3740989" y="-2214680"/>
        <a:ext cx="3274016" cy="1472006"/>
      </dsp:txXfrm>
    </dsp:sp>
    <dsp:sp modelId="{799771BA-FDFD-4386-A8BB-6B0F4E743474}">
      <dsp:nvSpPr>
        <dsp:cNvPr id="0" name=""/>
        <dsp:cNvSpPr/>
      </dsp:nvSpPr>
      <dsp:spPr>
        <a:xfrm>
          <a:off x="7472920" y="-10823140"/>
          <a:ext cx="3274016" cy="2373451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zh-CN" sz="1600" kern="1200" dirty="0" smtClean="0">
              <a:solidFill>
                <a:schemeClr val="tx1"/>
              </a:solidFill>
              <a:latin typeface="微软雅黑" panose="020B0503020204020204" pitchFamily="34" charset="-122"/>
              <a:ea typeface="微软雅黑" panose="020B0503020204020204" pitchFamily="34" charset="-122"/>
            </a:rPr>
            <a:t>自关联型</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a:off x="7472920" y="-10823140"/>
        <a:ext cx="3274016" cy="23734512"/>
      </dsp:txXfrm>
    </dsp:sp>
    <dsp:sp modelId="{4B019878-5B76-4528-92A9-FF45DA3CB311}">
      <dsp:nvSpPr>
        <dsp:cNvPr id="0" name=""/>
        <dsp:cNvSpPr/>
      </dsp:nvSpPr>
      <dsp:spPr>
        <a:xfrm>
          <a:off x="7472920" y="-5120947"/>
          <a:ext cx="3274016" cy="14720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表自身通过多个字段进行关联，得出值的层次结构</a:t>
          </a:r>
          <a:endParaRPr lang="en-US" sz="1600" kern="1200" dirty="0">
            <a:latin typeface="微软雅黑" panose="020B0503020204020204" pitchFamily="34" charset="-122"/>
            <a:ea typeface="微软雅黑" panose="020B0503020204020204" pitchFamily="34" charset="-122"/>
          </a:endParaRPr>
        </a:p>
      </dsp:txBody>
      <dsp:txXfrm>
        <a:off x="7472920" y="-5120947"/>
        <a:ext cx="3274016" cy="14720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DC566C-918F-4DC3-9895-073BF00B1788}" type="datetimeFigureOut">
              <a:rPr lang="zh-CN" altLang="en-US" smtClean="0"/>
              <a:pPr/>
              <a:t>2017/2/13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B5CA41-E56D-4CD8-958A-AE937B5EE3A8}" type="slidenum">
              <a:rPr lang="zh-CN" altLang="en-US" smtClean="0"/>
              <a:pPr/>
              <a:t>‹#›</a:t>
            </a:fld>
            <a:endParaRPr lang="zh-CN" altLang="en-US"/>
          </a:p>
        </p:txBody>
      </p:sp>
    </p:spTree>
    <p:extLst>
      <p:ext uri="{BB962C8B-B14F-4D97-AF65-F5344CB8AC3E}">
        <p14:creationId xmlns:p14="http://schemas.microsoft.com/office/powerpoint/2010/main" xmlns="" val="2836784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895F-1AC2-4B38-BF8C-362F469F4560}" type="datetimeFigureOut">
              <a:rPr lang="zh-CN" altLang="en-US" smtClean="0"/>
              <a:pPr/>
              <a:t>2017/2/13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E7C61-5F17-4F13-9B7F-48A8A324CC10}" type="slidenum">
              <a:rPr lang="zh-CN" altLang="en-US" smtClean="0"/>
              <a:pPr/>
              <a:t>‹#›</a:t>
            </a:fld>
            <a:endParaRPr lang="zh-CN" altLang="en-US"/>
          </a:p>
        </p:txBody>
      </p:sp>
    </p:spTree>
    <p:extLst>
      <p:ext uri="{BB962C8B-B14F-4D97-AF65-F5344CB8AC3E}">
        <p14:creationId xmlns:p14="http://schemas.microsoft.com/office/powerpoint/2010/main" xmlns="" val="6372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3</a:t>
            </a:fld>
            <a:endParaRPr lang="zh-CN" altLang="en-US"/>
          </a:p>
        </p:txBody>
      </p:sp>
    </p:spTree>
    <p:extLst>
      <p:ext uri="{BB962C8B-B14F-4D97-AF65-F5344CB8AC3E}">
        <p14:creationId xmlns:p14="http://schemas.microsoft.com/office/powerpoint/2010/main" xmlns="" val="23294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DWD </a:t>
            </a:r>
            <a:r>
              <a:rPr lang="zh-CN" altLang="en-US" dirty="0" smtClean="0"/>
              <a:t>只有</a:t>
            </a:r>
            <a:r>
              <a:rPr lang="en-US" altLang="zh-CN" dirty="0" smtClean="0"/>
              <a:t>ETL</a:t>
            </a:r>
            <a:r>
              <a:rPr lang="zh-CN" altLang="en-US" dirty="0" smtClean="0"/>
              <a:t>才能进行增量数据插入和少量更新。</a:t>
            </a:r>
            <a:endParaRPr lang="zh-CN" altLang="en-US" dirty="0"/>
          </a:p>
        </p:txBody>
      </p:sp>
      <p:sp>
        <p:nvSpPr>
          <p:cNvPr id="4" name="灯片编号占位符 3"/>
          <p:cNvSpPr>
            <a:spLocks noGrp="1"/>
          </p:cNvSpPr>
          <p:nvPr>
            <p:ph type="sldNum" sz="quarter" idx="10"/>
          </p:nvPr>
        </p:nvSpPr>
        <p:spPr/>
        <p:txBody>
          <a:bodyPr/>
          <a:lstStyle/>
          <a:p>
            <a:fld id="{87895B52-634E-4DBB-9FE0-ED6A8CC2A904}" type="slidenum">
              <a:rPr lang="zh-CN" altLang="en-US" smtClean="0"/>
              <a:pPr/>
              <a:t>5</a:t>
            </a:fld>
            <a:endParaRPr lang="zh-CN" altLang="en-US"/>
          </a:p>
        </p:txBody>
      </p:sp>
    </p:spTree>
    <p:extLst>
      <p:ext uri="{BB962C8B-B14F-4D97-AF65-F5344CB8AC3E}">
        <p14:creationId xmlns:p14="http://schemas.microsoft.com/office/powerpoint/2010/main" xmlns="" val="36254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0" dirty="0" smtClean="0">
                <a:latin typeface="微软雅黑" panose="020B0503020204020204" pitchFamily="34" charset="-122"/>
                <a:ea typeface="微软雅黑" panose="020B0503020204020204" pitchFamily="34" charset="-122"/>
              </a:rPr>
              <a:t>为什么需要汇总层模型</a:t>
            </a:r>
            <a:r>
              <a:rPr lang="en-US" altLang="zh-CN" sz="1200" kern="0" dirty="0" smtClean="0">
                <a:latin typeface="微软雅黑" panose="020B0503020204020204" pitchFamily="34" charset="-122"/>
                <a:ea typeface="微软雅黑" panose="020B0503020204020204" pitchFamily="34" charset="-122"/>
              </a:rPr>
              <a:t>——</a:t>
            </a:r>
            <a:r>
              <a:rPr lang="zh-CN" altLang="en-US" sz="1200" kern="0" dirty="0" smtClean="0">
                <a:latin typeface="微软雅黑" panose="020B0503020204020204" pitchFamily="34" charset="-122"/>
                <a:ea typeface="微软雅黑" panose="020B0503020204020204" pitchFamily="34" charset="-122"/>
              </a:rPr>
              <a:t>简单、快速获取数据</a:t>
            </a:r>
          </a:p>
          <a:p>
            <a:endParaRPr lang="en-US" altLang="zh-CN" dirty="0" smtClean="0">
              <a:effectLst/>
            </a:endParaRPr>
          </a:p>
          <a:p>
            <a:endParaRPr lang="en-US" altLang="zh-CN" dirty="0" smtClean="0">
              <a:effectLst/>
            </a:endParaRPr>
          </a:p>
          <a:p>
            <a:r>
              <a:rPr lang="zh-CN" altLang="zh-CN" dirty="0" smtClean="0">
                <a:effectLst/>
              </a:rPr>
              <a:t>语义数据模型是一组符号和文本，描述回答一组定义的业务问题所需的信息。 它是访问层的表示，它是参考信息体系结构的一部分，其目的是提高数据仓库的可用性，安全性和隐私性以及性能。</a:t>
            </a:r>
            <a:endParaRPr lang="en-US" altLang="zh-CN" dirty="0" smtClean="0">
              <a:effectLst/>
            </a:endParaRPr>
          </a:p>
          <a:p>
            <a:endParaRPr lang="en-US" altLang="zh-CN" dirty="0" smtClean="0">
              <a:effectLst/>
            </a:endParaRPr>
          </a:p>
          <a:p>
            <a:pPr lvl="0" algn="l">
              <a:spcBef>
                <a:spcPts val="600"/>
              </a:spcBef>
            </a:pPr>
            <a:r>
              <a:rPr lang="en-US" altLang="zh-CN" sz="1200" b="0" kern="1200" dirty="0" smtClean="0">
                <a:solidFill>
                  <a:schemeClr val="tx1"/>
                </a:solidFill>
                <a:effectLst/>
              </a:rPr>
              <a:t>Now that you know the context for</a:t>
            </a:r>
            <a:r>
              <a:rPr lang="en-US" altLang="zh-CN" sz="1200" b="0" kern="1200" baseline="0" dirty="0" smtClean="0">
                <a:solidFill>
                  <a:schemeClr val="tx1"/>
                </a:solidFill>
                <a:effectLst/>
              </a:rPr>
              <a:t> the access layer, let’s talk about the three things that summarize the purpose of the access layer: </a:t>
            </a:r>
            <a:r>
              <a:rPr lang="en-US" altLang="zh-CN" sz="1200" b="1" kern="1200" baseline="0" dirty="0" smtClean="0">
                <a:solidFill>
                  <a:schemeClr val="tx1"/>
                </a:solidFill>
                <a:effectLst/>
              </a:rPr>
              <a:t>simple</a:t>
            </a:r>
            <a:r>
              <a:rPr lang="en-US" altLang="zh-CN" sz="1200" b="0" kern="1200" baseline="0" dirty="0" smtClean="0">
                <a:solidFill>
                  <a:schemeClr val="tx1"/>
                </a:solidFill>
                <a:effectLst/>
              </a:rPr>
              <a:t>, </a:t>
            </a:r>
            <a:r>
              <a:rPr lang="en-US" altLang="zh-CN" sz="1200" b="1" kern="1200" baseline="0" dirty="0" smtClean="0">
                <a:solidFill>
                  <a:schemeClr val="tx1"/>
                </a:solidFill>
                <a:effectLst/>
              </a:rPr>
              <a:t>secure</a:t>
            </a:r>
            <a:r>
              <a:rPr lang="en-US" altLang="zh-CN" sz="1200" b="0" kern="1200" baseline="0" dirty="0" smtClean="0">
                <a:solidFill>
                  <a:schemeClr val="tx1"/>
                </a:solidFill>
                <a:effectLst/>
              </a:rPr>
              <a:t>, and </a:t>
            </a:r>
            <a:r>
              <a:rPr lang="en-US" altLang="zh-CN" sz="1200" b="1" kern="1200" baseline="0" dirty="0" smtClean="0">
                <a:solidFill>
                  <a:schemeClr val="tx1"/>
                </a:solidFill>
                <a:effectLst/>
              </a:rPr>
              <a:t>speedy</a:t>
            </a:r>
            <a:r>
              <a:rPr lang="en-US" altLang="zh-CN" sz="1200" b="0" kern="1200" baseline="0" dirty="0" smtClean="0">
                <a:solidFill>
                  <a:schemeClr val="tx1"/>
                </a:solidFill>
                <a:effectLst/>
              </a:rPr>
              <a:t>.  </a:t>
            </a:r>
            <a:r>
              <a:rPr lang="en-US" altLang="zh-CN" sz="1200" b="1" kern="1200" baseline="0" dirty="0" smtClean="0">
                <a:solidFill>
                  <a:schemeClr val="tx1"/>
                </a:solidFill>
                <a:effectLst/>
              </a:rPr>
              <a:t>Simple</a:t>
            </a:r>
            <a:r>
              <a:rPr lang="en-US" altLang="zh-CN" sz="1200" b="0" kern="1200" baseline="0" dirty="0" smtClean="0">
                <a:solidFill>
                  <a:schemeClr val="tx1"/>
                </a:solidFill>
                <a:effectLst/>
              </a:rPr>
              <a:t> means the structures need to be user-friendly, and not heavily normalized or abstract.  </a:t>
            </a:r>
            <a:r>
              <a:rPr lang="en-US" altLang="zh-CN" sz="1200" b="1" kern="1200" baseline="0" dirty="0" smtClean="0">
                <a:solidFill>
                  <a:schemeClr val="tx1"/>
                </a:solidFill>
                <a:effectLst/>
              </a:rPr>
              <a:t>Secure</a:t>
            </a:r>
            <a:r>
              <a:rPr lang="en-US" altLang="zh-CN" sz="1200" b="0" kern="1200" baseline="0" dirty="0" smtClean="0">
                <a:solidFill>
                  <a:schemeClr val="tx1"/>
                </a:solidFill>
                <a:effectLst/>
              </a:rPr>
              <a:t> means that the users should only see what they are entitled to see and nothing more.  </a:t>
            </a:r>
            <a:r>
              <a:rPr lang="en-US" altLang="zh-CN" sz="1200" b="1" kern="1200" baseline="0" dirty="0" smtClean="0">
                <a:solidFill>
                  <a:schemeClr val="tx1"/>
                </a:solidFill>
                <a:effectLst/>
              </a:rPr>
              <a:t>Speedy</a:t>
            </a:r>
            <a:r>
              <a:rPr lang="en-US" altLang="zh-CN" sz="1200" b="0" kern="1200" baseline="0" dirty="0" smtClean="0">
                <a:solidFill>
                  <a:schemeClr val="tx1"/>
                </a:solidFill>
                <a:effectLst/>
              </a:rPr>
              <a:t> means that the structures need to provide answers to business questions very quickly. </a:t>
            </a:r>
          </a:p>
          <a:p>
            <a:pPr lvl="0" algn="l">
              <a:spcBef>
                <a:spcPts val="600"/>
              </a:spcBef>
            </a:pPr>
            <a:r>
              <a:rPr lang="en-US" altLang="zh-CN" sz="1200" b="0" kern="1200" baseline="0" dirty="0" smtClean="0">
                <a:solidFill>
                  <a:schemeClr val="tx1"/>
                </a:solidFill>
                <a:effectLst/>
              </a:rPr>
              <a:t>There are five factors that impact what the access layer looks like:</a:t>
            </a:r>
          </a:p>
          <a:p>
            <a:pPr lvl="0" algn="l">
              <a:spcBef>
                <a:spcPts val="300"/>
              </a:spcBef>
            </a:pPr>
            <a:r>
              <a:rPr lang="en-US" altLang="zh-CN" sz="1200" b="1" kern="1200" dirty="0" smtClean="0">
                <a:solidFill>
                  <a:schemeClr val="tx1"/>
                </a:solidFill>
                <a:effectLst/>
              </a:rPr>
              <a:t>Access type</a:t>
            </a:r>
            <a:r>
              <a:rPr lang="en-US" altLang="zh-CN" sz="1200" b="0" kern="1200" dirty="0" smtClean="0">
                <a:solidFill>
                  <a:schemeClr val="tx1"/>
                </a:solidFill>
                <a:effectLst/>
              </a:rPr>
              <a:t> </a:t>
            </a:r>
          </a:p>
          <a:p>
            <a:pPr marL="171450" lvl="0" indent="-171450" algn="l">
              <a:spcBef>
                <a:spcPts val="300"/>
              </a:spcBef>
              <a:buFont typeface="Arial" pitchFamily="34" charset="0"/>
              <a:buChar char="•"/>
            </a:pPr>
            <a:r>
              <a:rPr lang="en-US" altLang="zh-CN" sz="1200" kern="1200" dirty="0" smtClean="0">
                <a:solidFill>
                  <a:schemeClr val="tx1"/>
                </a:solidFill>
                <a:effectLst/>
              </a:rPr>
              <a:t>This layer can be used to provide static reports such as a profit and loss statement, ad hoc analysis (such as data mining) where the user is looking for something such as where to place products on store shelves or predicting some future business event, and measure analytics where certain </a:t>
            </a:r>
            <a:r>
              <a:rPr lang="en-US" altLang="zh-CN" dirty="0" smtClean="0"/>
              <a:t>measures important to </a:t>
            </a:r>
            <a:r>
              <a:rPr lang="en-US" altLang="zh-CN" sz="1200" kern="1200" dirty="0" smtClean="0">
                <a:solidFill>
                  <a:schemeClr val="tx1"/>
                </a:solidFill>
                <a:effectLst/>
              </a:rPr>
              <a:t>the business are studied at different levels of granularity.</a:t>
            </a:r>
          </a:p>
          <a:p>
            <a:pPr lvl="0" algn="l">
              <a:spcBef>
                <a:spcPts val="300"/>
              </a:spcBef>
            </a:pPr>
            <a:r>
              <a:rPr lang="en-US" altLang="zh-CN" sz="1200" b="1" kern="1200" dirty="0" smtClean="0">
                <a:solidFill>
                  <a:schemeClr val="tx1"/>
                </a:solidFill>
                <a:effectLst/>
              </a:rPr>
              <a:t>Level of abstraction</a:t>
            </a:r>
            <a:r>
              <a:rPr lang="en-US" altLang="zh-CN" sz="1200" b="0" kern="1200" dirty="0" smtClean="0">
                <a:solidFill>
                  <a:schemeClr val="tx1"/>
                </a:solidFill>
                <a:effectLst/>
              </a:rPr>
              <a:t> </a:t>
            </a:r>
          </a:p>
          <a:p>
            <a:pPr marL="171450" lvl="0" indent="-171450" algn="l">
              <a:spcBef>
                <a:spcPts val="300"/>
              </a:spcBef>
              <a:buFont typeface="Arial" pitchFamily="34" charset="0"/>
              <a:buChar char="•"/>
            </a:pPr>
            <a:r>
              <a:rPr lang="en-US" altLang="zh-CN" sz="1200" kern="1200" dirty="0" smtClean="0">
                <a:solidFill>
                  <a:schemeClr val="tx1"/>
                </a:solidFill>
                <a:effectLst/>
              </a:rPr>
              <a:t>This layer needs to have the right level of abstraction for the user, which is usually very little if any abstraction.  Terms such as Party and Event are not user-friendly terms and are often replaced with terms such as Customer and Order.</a:t>
            </a:r>
          </a:p>
          <a:p>
            <a:pPr lvl="0" algn="l">
              <a:spcBef>
                <a:spcPts val="300"/>
              </a:spcBef>
            </a:pPr>
            <a:r>
              <a:rPr lang="en-US" altLang="zh-CN" sz="1200" b="1" kern="1200" dirty="0" smtClean="0">
                <a:solidFill>
                  <a:schemeClr val="tx1"/>
                </a:solidFill>
                <a:effectLst/>
              </a:rPr>
              <a:t>Scope</a:t>
            </a:r>
            <a:r>
              <a:rPr lang="en-US" altLang="zh-CN" sz="1200" b="0" kern="1200" dirty="0" smtClean="0">
                <a:solidFill>
                  <a:schemeClr val="tx1"/>
                </a:solidFill>
                <a:effectLst/>
              </a:rPr>
              <a:t> </a:t>
            </a:r>
          </a:p>
          <a:p>
            <a:pPr marL="171450" lvl="0" indent="-171450" algn="l">
              <a:spcBef>
                <a:spcPts val="300"/>
              </a:spcBef>
              <a:buFont typeface="Arial" pitchFamily="34" charset="0"/>
              <a:buChar char="•"/>
            </a:pPr>
            <a:r>
              <a:rPr lang="en-US" altLang="zh-CN" sz="1200" kern="1200" dirty="0" smtClean="0">
                <a:solidFill>
                  <a:schemeClr val="tx1"/>
                </a:solidFill>
                <a:effectLst/>
              </a:rPr>
              <a:t>This layer caters to what the user needs and therefore is often a small subset of the integrated data layer containing the data which answers all of the business questions. Also in terms of scope, a summarized view (often in addition to the functionally to access the details) is presented instead of all of the details from the integrated data layer.</a:t>
            </a:r>
          </a:p>
          <a:p>
            <a:pPr lvl="0" algn="l">
              <a:spcBef>
                <a:spcPts val="300"/>
              </a:spcBef>
            </a:pPr>
            <a:r>
              <a:rPr lang="en-US" altLang="zh-CN" sz="1200" b="1" kern="1200" dirty="0" smtClean="0">
                <a:solidFill>
                  <a:schemeClr val="tx1"/>
                </a:solidFill>
                <a:effectLst/>
              </a:rPr>
              <a:t>Complexity of reporting</a:t>
            </a:r>
            <a:r>
              <a:rPr lang="en-US" altLang="zh-CN" sz="1200" b="0" kern="1200" dirty="0" smtClean="0">
                <a:solidFill>
                  <a:schemeClr val="tx1"/>
                </a:solidFill>
                <a:effectLst/>
              </a:rPr>
              <a:t> </a:t>
            </a:r>
          </a:p>
          <a:p>
            <a:pPr marL="171450" lvl="0" indent="-171450" algn="l">
              <a:spcBef>
                <a:spcPts val="300"/>
              </a:spcBef>
              <a:buFont typeface="Arial" pitchFamily="34" charset="0"/>
              <a:buChar char="•"/>
            </a:pPr>
            <a:r>
              <a:rPr lang="en-US" altLang="zh-CN" sz="1200" kern="1200" dirty="0" smtClean="0">
                <a:solidFill>
                  <a:schemeClr val="tx1"/>
                </a:solidFill>
                <a:effectLst/>
              </a:rPr>
              <a:t>This layer needs to present a user-friendly and simplistic picture, even if there is quite a bit of reporting complexity.  This complexity needs to be understood and then handled “upstream” from the access layer.</a:t>
            </a:r>
          </a:p>
          <a:p>
            <a:pPr algn="l">
              <a:spcBef>
                <a:spcPts val="300"/>
              </a:spcBef>
            </a:pPr>
            <a:r>
              <a:rPr lang="en-US" altLang="zh-CN" sz="1200" b="1" kern="1200" dirty="0" smtClean="0">
                <a:solidFill>
                  <a:schemeClr val="tx1"/>
                </a:solidFill>
                <a:effectLst/>
              </a:rPr>
              <a:t>Reuse</a:t>
            </a:r>
            <a:endParaRPr lang="en-US" altLang="zh-CN" sz="1200" kern="1200" dirty="0" smtClean="0">
              <a:solidFill>
                <a:schemeClr val="tx1"/>
              </a:solidFill>
              <a:effectLst/>
            </a:endParaRPr>
          </a:p>
          <a:p>
            <a:pPr marL="171450" indent="-171450" algn="l">
              <a:spcBef>
                <a:spcPts val="300"/>
              </a:spcBef>
              <a:buFont typeface="Arial" pitchFamily="34" charset="0"/>
              <a:buChar char="•"/>
            </a:pPr>
            <a:r>
              <a:rPr lang="en-US" altLang="zh-CN" dirty="0" smtClean="0"/>
              <a:t>It is highly desirable to use techniques such as conforming dimensions to create access layer structures that can be reused across reporting applications</a:t>
            </a:r>
            <a:r>
              <a:rPr lang="en-US" altLang="zh-CN" sz="1200" kern="1200" dirty="0" smtClean="0">
                <a:solidFill>
                  <a:schemeClr val="tx1"/>
                </a:solidFill>
                <a:effectLst/>
              </a:rPr>
              <a:t>.  Conforming dimensions</a:t>
            </a:r>
            <a:r>
              <a:rPr lang="en-US" altLang="zh-CN" sz="1200" kern="1200" baseline="0" dirty="0" smtClean="0">
                <a:solidFill>
                  <a:schemeClr val="tx1"/>
                </a:solidFill>
                <a:effectLst/>
              </a:rPr>
              <a:t> can save time and money over recreating similar structures from scratch on an as-needed basis.</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6</a:t>
            </a:fld>
            <a:endParaRPr lang="zh-CN" altLang="en-US"/>
          </a:p>
        </p:txBody>
      </p:sp>
    </p:spTree>
    <p:extLst>
      <p:ext uri="{BB962C8B-B14F-4D97-AF65-F5344CB8AC3E}">
        <p14:creationId xmlns:p14="http://schemas.microsoft.com/office/powerpoint/2010/main" xmlns="" val="400993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7</a:t>
            </a:fld>
            <a:endParaRPr lang="zh-CN" altLang="en-US"/>
          </a:p>
        </p:txBody>
      </p:sp>
    </p:spTree>
    <p:extLst>
      <p:ext uri="{BB962C8B-B14F-4D97-AF65-F5344CB8AC3E}">
        <p14:creationId xmlns:p14="http://schemas.microsoft.com/office/powerpoint/2010/main" xmlns="" val="51768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0" dirty="0" smtClean="0">
                <a:latin typeface="微软雅黑" panose="020B0503020204020204" pitchFamily="34" charset="-122"/>
                <a:ea typeface="微软雅黑" panose="020B0503020204020204" pitchFamily="34" charset="-122"/>
              </a:rPr>
              <a:t>汇总层模型设计流程</a:t>
            </a:r>
            <a:endParaRPr lang="zh-CN" altLang="en-US" sz="1200" kern="0" dirty="0" smtClean="0"/>
          </a:p>
          <a:p>
            <a:endParaRPr lang="en-US" altLang="zh-CN" dirty="0" smtClean="0"/>
          </a:p>
          <a:p>
            <a:endParaRPr lang="en-US" altLang="zh-CN" dirty="0" smtClean="0"/>
          </a:p>
          <a:p>
            <a:r>
              <a:rPr lang="zh-CN" altLang="en-US" dirty="0" smtClean="0"/>
              <a:t>网游</a:t>
            </a:r>
            <a:r>
              <a:rPr lang="en-US" altLang="zh-CN" dirty="0" smtClean="0"/>
              <a:t>_</a:t>
            </a:r>
            <a:r>
              <a:rPr lang="zh-CN" altLang="en-US" dirty="0" smtClean="0"/>
              <a:t>用户与活跃</a:t>
            </a:r>
            <a:r>
              <a:rPr lang="en-US" altLang="zh-CN" dirty="0" smtClean="0"/>
              <a:t>_</a:t>
            </a:r>
            <a:r>
              <a:rPr lang="zh-CN" altLang="en-US" dirty="0" smtClean="0"/>
              <a:t>人均登录游戏次数</a:t>
            </a:r>
            <a:endParaRPr lang="en-US" altLang="zh-CN" dirty="0" smtClean="0"/>
          </a:p>
          <a:p>
            <a:r>
              <a:rPr lang="zh-CN" altLang="en-US" dirty="0" smtClean="0"/>
              <a:t>网游</a:t>
            </a:r>
            <a:r>
              <a:rPr lang="en-US" altLang="zh-CN" dirty="0" smtClean="0"/>
              <a:t>_</a:t>
            </a:r>
            <a:r>
              <a:rPr lang="zh-CN" altLang="en-US" dirty="0" smtClean="0"/>
              <a:t>机型</a:t>
            </a:r>
            <a:r>
              <a:rPr lang="en-US" altLang="zh-CN" dirty="0" smtClean="0"/>
              <a:t>_</a:t>
            </a:r>
            <a:r>
              <a:rPr lang="zh-CN" altLang="en-US" dirty="0" smtClean="0"/>
              <a:t>活跃用户数</a:t>
            </a:r>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9</a:t>
            </a:fld>
            <a:endParaRPr lang="zh-CN" altLang="en-US"/>
          </a:p>
        </p:txBody>
      </p:sp>
    </p:spTree>
    <p:extLst>
      <p:ext uri="{BB962C8B-B14F-4D97-AF65-F5344CB8AC3E}">
        <p14:creationId xmlns:p14="http://schemas.microsoft.com/office/powerpoint/2010/main" xmlns="" val="6273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defTabSz="1026399">
              <a:lnSpc>
                <a:spcPct val="125000"/>
              </a:lnSpc>
            </a:pPr>
            <a:r>
              <a:rPr lang="zh-CN" altLang="en-US" sz="1800" dirty="0" smtClean="0">
                <a:solidFill>
                  <a:srgbClr val="FF0000"/>
                </a:solidFill>
                <a:latin typeface="微软雅黑" panose="020B0503020204020204" pitchFamily="34" charset="-122"/>
                <a:ea typeface="微软雅黑" panose="020B0503020204020204" pitchFamily="34" charset="-122"/>
              </a:rPr>
              <a:t>维度</a:t>
            </a:r>
            <a:r>
              <a:rPr lang="zh-CN" altLang="en-US" sz="1800" dirty="0" smtClean="0">
                <a:latin typeface="微软雅黑" panose="020B0503020204020204" pitchFamily="34" charset="-122"/>
                <a:ea typeface="微软雅黑" panose="020B0503020204020204" pitchFamily="34" charset="-122"/>
              </a:rPr>
              <a:t>：用来分析数据的窗口或角度，用于描述环境。被称为数据仓库的“灵魂”；</a:t>
            </a:r>
          </a:p>
          <a:p>
            <a:pPr lvl="1" defTabSz="1026399">
              <a:lnSpc>
                <a:spcPct val="125000"/>
              </a:lnSpc>
            </a:pPr>
            <a:r>
              <a:rPr lang="zh-CN" altLang="en-US" sz="1800" dirty="0" smtClean="0">
                <a:solidFill>
                  <a:srgbClr val="FF0000"/>
                </a:solidFill>
                <a:latin typeface="微软雅黑" panose="020B0503020204020204" pitchFamily="34" charset="-122"/>
                <a:ea typeface="微软雅黑" panose="020B0503020204020204" pitchFamily="34" charset="-122"/>
              </a:rPr>
              <a:t>度量</a:t>
            </a:r>
            <a:r>
              <a:rPr lang="zh-CN" altLang="en-US" sz="1800" dirty="0" smtClean="0">
                <a:latin typeface="微软雅黑" panose="020B0503020204020204" pitchFamily="34" charset="-122"/>
                <a:ea typeface="微软雅黑" panose="020B0503020204020204" pitchFamily="34" charset="-122"/>
              </a:rPr>
              <a:t>：用于评价业务状况的数值型数据或关键的性能指标。又可称为“事实”</a:t>
            </a:r>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11</a:t>
            </a:fld>
            <a:endParaRPr lang="zh-CN" altLang="en-US"/>
          </a:p>
        </p:txBody>
      </p:sp>
    </p:spTree>
    <p:extLst>
      <p:ext uri="{BB962C8B-B14F-4D97-AF65-F5344CB8AC3E}">
        <p14:creationId xmlns:p14="http://schemas.microsoft.com/office/powerpoint/2010/main" xmlns="" val="250164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指标</a:t>
            </a:r>
          </a:p>
          <a:p>
            <a:endParaRPr lang="zh-CN" altLang="en-US" dirty="0" smtClean="0"/>
          </a:p>
          <a:p>
            <a:r>
              <a:rPr lang="zh-CN" altLang="en-US" smtClean="0"/>
              <a:t>指标是一个定性或定量因素或变量，它提供了一个简单和可靠的方法来表达成就，目标的实现或源自具体变化的结果。它通常在显式公式中聚合或组合多个度量。</a:t>
            </a:r>
            <a:endParaRPr lang="zh-CN" altLang="en-US"/>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23</a:t>
            </a:fld>
            <a:endParaRPr lang="zh-CN" altLang="en-US"/>
          </a:p>
        </p:txBody>
      </p:sp>
    </p:spTree>
    <p:extLst>
      <p:ext uri="{BB962C8B-B14F-4D97-AF65-F5344CB8AC3E}">
        <p14:creationId xmlns:p14="http://schemas.microsoft.com/office/powerpoint/2010/main" xmlns="" val="1042743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能够承受无法预期的用户查询，优先考虑原子级别的粒度</a:t>
            </a:r>
            <a:endParaRPr lang="en-US" altLang="zh-CN" sz="1200" dirty="0" smtClean="0">
              <a:latin typeface="微软雅黑" panose="020B0503020204020204" pitchFamily="34" charset="-122"/>
              <a:ea typeface="微软雅黑" panose="020B0503020204020204" pitchFamily="34" charset="-122"/>
            </a:endParaRPr>
          </a:p>
          <a:p>
            <a:pPr marL="285807" indent="-285807">
              <a:buFont typeface="Wingdings" panose="05000000000000000000" pitchFamily="2" charset="2"/>
              <a:buChar char="ü"/>
            </a:pPr>
            <a:r>
              <a:rPr lang="zh-CN" altLang="en-US" sz="1200" dirty="0" smtClean="0"/>
              <a:t>提取业务规则一致的公共需求，避免输出</a:t>
            </a:r>
            <a:r>
              <a:rPr lang="zh-CN" altLang="zh-CN" sz="1200" dirty="0" smtClean="0"/>
              <a:t>结果</a:t>
            </a:r>
            <a:r>
              <a:rPr lang="zh-CN" altLang="en-US" sz="1200" dirty="0" smtClean="0"/>
              <a:t>不一致。</a:t>
            </a:r>
          </a:p>
          <a:p>
            <a:pPr marL="285807" indent="-285807">
              <a:buFont typeface="Wingdings" panose="05000000000000000000" pitchFamily="2" charset="2"/>
              <a:buChar char="ü"/>
            </a:pPr>
            <a:r>
              <a:rPr lang="zh-CN" altLang="en-US" sz="1200" dirty="0" smtClean="0"/>
              <a:t>避免重复加工、存储。</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26</a:t>
            </a:fld>
            <a:endParaRPr lang="zh-CN" altLang="en-US"/>
          </a:p>
        </p:txBody>
      </p:sp>
    </p:spTree>
    <p:extLst>
      <p:ext uri="{BB962C8B-B14F-4D97-AF65-F5344CB8AC3E}">
        <p14:creationId xmlns:p14="http://schemas.microsoft.com/office/powerpoint/2010/main" xmlns="" val="150004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5E7C61-5F17-4F13-9B7F-48A8A324CC10}" type="slidenum">
              <a:rPr lang="zh-CN" altLang="en-US" smtClean="0"/>
              <a:pPr/>
              <a:t>27</a:t>
            </a:fld>
            <a:endParaRPr lang="zh-CN" altLang="en-US"/>
          </a:p>
        </p:txBody>
      </p:sp>
    </p:spTree>
    <p:extLst>
      <p:ext uri="{BB962C8B-B14F-4D97-AF65-F5344CB8AC3E}">
        <p14:creationId xmlns:p14="http://schemas.microsoft.com/office/powerpoint/2010/main" xmlns="" val="220063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3833322"/>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1" y="274701"/>
            <a:ext cx="10975975" cy="114326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81051" y="1600571"/>
            <a:ext cx="10975975" cy="452701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00829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152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175" y="240513"/>
            <a:ext cx="10910738" cy="10802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29503566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402467" y="1216434"/>
            <a:ext cx="5182949" cy="5010808"/>
          </a:xfrm>
          <a:prstGeom prst="rect">
            <a:avLst/>
          </a:prstGeom>
        </p:spPr>
        <p:txBody>
          <a:bodyPr lIns="108878" tIns="54439" rIns="108878" bIns="54439">
            <a:noAutofit/>
          </a:bodyPr>
          <a:lstStyle>
            <a:lvl1pPr>
              <a:defRPr sz="2100">
                <a:solidFill>
                  <a:schemeClr val="tx1"/>
                </a:solidFill>
              </a:defRPr>
            </a:lvl1pPr>
            <a:lvl2pPr marL="614327" indent="-274085">
              <a:defRPr sz="1900">
                <a:solidFill>
                  <a:schemeClr val="tx1"/>
                </a:solidFill>
              </a:defRPr>
            </a:lvl2pPr>
            <a:lvl3pPr marL="884631" indent="-270304">
              <a:defRPr sz="1700">
                <a:solidFill>
                  <a:schemeClr val="tx1"/>
                </a:solidFill>
              </a:defRPr>
            </a:lvl3pPr>
            <a:lvl4pPr>
              <a:defRPr sz="2100">
                <a:solidFill>
                  <a:schemeClr val="tx1"/>
                </a:solidFill>
              </a:defRPr>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7" name="Title 16"/>
          <p:cNvSpPr>
            <a:spLocks noGrp="1"/>
          </p:cNvSpPr>
          <p:nvPr>
            <p:ph type="title" hasCustomPrompt="1"/>
          </p:nvPr>
        </p:nvSpPr>
        <p:spPr bwMode="gray">
          <a:xfrm>
            <a:off x="6402467" y="265238"/>
            <a:ext cx="5182949" cy="701893"/>
          </a:xfrm>
          <a:prstGeom prst="rect">
            <a:avLst/>
          </a:prstGeom>
        </p:spPr>
        <p:txBody>
          <a:bodyPr lIns="108878" tIns="54439" rIns="108878" bIns="54439"/>
          <a:lstStyle>
            <a:lvl1pPr>
              <a:defRPr/>
            </a:lvl1pPr>
          </a:lstStyle>
          <a:p>
            <a:r>
              <a:rPr lang="en-US" dirty="0"/>
              <a:t>Click To Edit Master </a:t>
            </a:r>
            <a:br>
              <a:rPr lang="en-US" dirty="0"/>
            </a:br>
            <a:r>
              <a:rPr lang="en-US" dirty="0"/>
              <a:t>Title Style</a:t>
            </a:r>
          </a:p>
        </p:txBody>
      </p:sp>
      <p:sp>
        <p:nvSpPr>
          <p:cNvPr id="6" name="Rectangle 5"/>
          <p:cNvSpPr/>
          <p:nvPr userDrawn="1"/>
        </p:nvSpPr>
        <p:spPr>
          <a:xfrm>
            <a:off x="132114" y="6524230"/>
            <a:ext cx="315042" cy="236275"/>
          </a:xfrm>
          <a:prstGeom prst="rect">
            <a:avLst/>
          </a:prstGeom>
          <a:solidFill>
            <a:schemeClr val="bg1"/>
          </a:solidFill>
          <a:ln w="9525">
            <a:noFill/>
            <a:miter lim="800000"/>
            <a:headEnd/>
            <a:tailEnd/>
          </a:ln>
          <a:effectLst/>
        </p:spPr>
        <p:txBody>
          <a:bodyPr wrap="square" lIns="108878" tIns="108878" rIns="108878" bIns="108878" rtlCol="0" anchor="t">
            <a:prstTxWarp prst="textNoShape">
              <a:avLst/>
            </a:prstTxWarp>
            <a:noAutofit/>
          </a:bodyPr>
          <a:lstStyle/>
          <a:p>
            <a:pPr algn="ctr"/>
            <a:endParaRPr lang="en-US" kern="0" dirty="0" err="1">
              <a:solidFill>
                <a:prstClr val="white"/>
              </a:solidFill>
            </a:endParaRPr>
          </a:p>
        </p:txBody>
      </p:sp>
      <p:sp>
        <p:nvSpPr>
          <p:cNvPr id="5" name="Picture Placeholder 4"/>
          <p:cNvSpPr>
            <a:spLocks noGrp="1"/>
          </p:cNvSpPr>
          <p:nvPr>
            <p:ph type="pic" sz="quarter" idx="13"/>
          </p:nvPr>
        </p:nvSpPr>
        <p:spPr>
          <a:xfrm>
            <a:off x="0" y="0"/>
            <a:ext cx="5792708" cy="6859588"/>
          </a:xfrm>
          <a:prstGeom prst="rect">
            <a:avLst/>
          </a:prstGeom>
        </p:spPr>
        <p:txBody>
          <a:bodyPr lIns="108878" tIns="54439" rIns="108878" bIns="54439" anchor="t">
            <a:normAutofit/>
          </a:bodyPr>
          <a:lstStyle>
            <a:lvl1pPr marL="0" indent="0" algn="ctr">
              <a:buFontTx/>
              <a:buNone/>
              <a:defRPr sz="1700"/>
            </a:lvl1pPr>
          </a:lstStyle>
          <a:p>
            <a:r>
              <a:rPr lang="zh-CN" altLang="en-US"/>
              <a:t>单击图标添加图片</a:t>
            </a:r>
            <a:endParaRPr lang="en-US" dirty="0"/>
          </a:p>
        </p:txBody>
      </p:sp>
    </p:spTree>
    <p:extLst>
      <p:ext uri="{BB962C8B-B14F-4D97-AF65-F5344CB8AC3E}">
        <p14:creationId xmlns:p14="http://schemas.microsoft.com/office/powerpoint/2010/main" xmlns="" val="338731871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609760" y="6577062"/>
            <a:ext cx="1238875" cy="107747"/>
          </a:xfrm>
          <a:prstGeom prst="rect">
            <a:avLst/>
          </a:prstGeom>
        </p:spPr>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4398471" y="6593131"/>
            <a:ext cx="3398234" cy="141614"/>
          </a:xfrm>
          <a:prstGeom prst="rect">
            <a:avLst/>
          </a:prstGeom>
        </p:spPr>
        <p:txBody>
          <a:bodyPr wrap="square">
            <a:noAutofit/>
          </a:bodyPr>
          <a:lstStyle>
            <a:lvl1pPr marL="0" indent="0" algn="ctr" defTabSz="914583"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xmlns="" val="93968143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759" y="1216655"/>
            <a:ext cx="10975658" cy="4949290"/>
          </a:xfrm>
          <a:prstGeom prst="rect">
            <a:avLst/>
          </a:prstGeom>
        </p:spPr>
        <p:txBody>
          <a:bodyPr lIns="108878" tIns="54439" rIns="108878" bIns="54439">
            <a:noAutofit/>
          </a:bodyPr>
          <a:lstStyle>
            <a:lvl1pPr>
              <a:defRPr sz="2100">
                <a:solidFill>
                  <a:schemeClr val="tx1"/>
                </a:solidFill>
              </a:defRPr>
            </a:lvl1pPr>
            <a:lvl2pPr marL="614327" indent="-274085">
              <a:defRPr sz="1900">
                <a:solidFill>
                  <a:schemeClr val="tx1"/>
                </a:solidFill>
              </a:defRPr>
            </a:lvl2pPr>
            <a:lvl3pPr marL="884631" indent="-270304">
              <a:defRPr sz="1700">
                <a:solidFill>
                  <a:schemeClr val="tx1"/>
                </a:solidFill>
              </a:defRPr>
            </a:lvl3pPr>
            <a:lvl4pPr>
              <a:defRPr sz="2100">
                <a:solidFill>
                  <a:schemeClr val="tx1"/>
                </a:solidFill>
              </a:defRPr>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7" name="Title 16"/>
          <p:cNvSpPr>
            <a:spLocks noGrp="1"/>
          </p:cNvSpPr>
          <p:nvPr>
            <p:ph type="title" hasCustomPrompt="1"/>
          </p:nvPr>
        </p:nvSpPr>
        <p:spPr bwMode="gray">
          <a:xfrm>
            <a:off x="609759" y="171490"/>
            <a:ext cx="10975658" cy="701893"/>
          </a:xfrm>
          <a:prstGeom prst="rect">
            <a:avLst/>
          </a:prstGeom>
        </p:spPr>
        <p:txBody>
          <a:bodyPr lIns="108878" tIns="54439" rIns="108878" bIns="54439" anchor="b" anchorCtr="0"/>
          <a:lstStyle>
            <a:lvl1pPr>
              <a:defRPr/>
            </a:lvl1pPr>
          </a:lstStyle>
          <a:p>
            <a:r>
              <a:rPr lang="en-US" dirty="0"/>
              <a:t>Click To Edit Master Title Style</a:t>
            </a:r>
          </a:p>
        </p:txBody>
      </p:sp>
      <p:sp>
        <p:nvSpPr>
          <p:cNvPr id="4" name="Footer Placeholder 3"/>
          <p:cNvSpPr>
            <a:spLocks noGrp="1"/>
          </p:cNvSpPr>
          <p:nvPr>
            <p:ph type="ftr" sz="quarter" idx="11"/>
          </p:nvPr>
        </p:nvSpPr>
        <p:spPr>
          <a:xfrm>
            <a:off x="4166685" y="6575272"/>
            <a:ext cx="3861805" cy="107747"/>
          </a:xfrm>
          <a:prstGeom prst="rect">
            <a:avLst/>
          </a:prstGeom>
        </p:spPr>
        <p:txBody>
          <a:bodyPr lIns="108878" tIns="54439" rIns="108878" bIns="54439"/>
          <a:lstStyle/>
          <a:p>
            <a:endParaRPr lang="en-US" dirty="0"/>
          </a:p>
        </p:txBody>
      </p:sp>
    </p:spTree>
    <p:extLst>
      <p:ext uri="{BB962C8B-B14F-4D97-AF65-F5344CB8AC3E}">
        <p14:creationId xmlns:p14="http://schemas.microsoft.com/office/powerpoint/2010/main" xmlns="" val="51416362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759" y="398556"/>
            <a:ext cx="10975658" cy="516056"/>
          </a:xfrm>
          <a:prstGeom prst="rect">
            <a:avLst/>
          </a:prstGeom>
        </p:spPr>
        <p:txBody>
          <a:bodyPr lIns="108878" tIns="54439" rIns="108878" bIns="54439"/>
          <a:lstStyle/>
          <a:p>
            <a:r>
              <a:rPr lang="en-US" smtClean="0"/>
              <a:t>Click to edit Master title style</a:t>
            </a:r>
            <a:endParaRPr lang="en-US"/>
          </a:p>
        </p:txBody>
      </p:sp>
      <p:sp>
        <p:nvSpPr>
          <p:cNvPr id="3" name="Content Placeholder 2"/>
          <p:cNvSpPr>
            <a:spLocks noGrp="1"/>
          </p:cNvSpPr>
          <p:nvPr>
            <p:ph idx="1"/>
          </p:nvPr>
        </p:nvSpPr>
        <p:spPr>
          <a:xfrm>
            <a:off x="609759" y="1143264"/>
            <a:ext cx="10975658" cy="5000196"/>
          </a:xfrm>
          <a:prstGeom prst="rect">
            <a:avLst/>
          </a:prstGeom>
        </p:spPr>
        <p:txBody>
          <a:bodyPr lIns="108878" tIns="54439" rIns="108878" bIns="544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7744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2926" y="2118811"/>
            <a:ext cx="5453273" cy="1970167"/>
          </a:xfrm>
          <a:prstGeom prst="rect">
            <a:avLst/>
          </a:prstGeom>
        </p:spPr>
        <p:txBody>
          <a:bodyPr/>
          <a:lstStyle>
            <a:lvl1pPr>
              <a:defRPr sz="4000" b="0">
                <a:solidFill>
                  <a:schemeClr val="tx2"/>
                </a:solidFill>
                <a:latin typeface="FrutigerNext LT Light" pitchFamily="34" charset="0"/>
              </a:defRPr>
            </a:lvl1pPr>
          </a:lstStyle>
          <a:p>
            <a:r>
              <a:rPr lang="en-US" altLang="zh-CN" dirty="0" smtClean="0"/>
              <a:t>HEADLINE TEXT TO BE </a:t>
            </a:r>
            <a:br>
              <a:rPr lang="en-US" altLang="zh-CN" dirty="0" smtClean="0"/>
            </a:br>
            <a:r>
              <a:rPr lang="en-US" altLang="zh-CN" dirty="0" smtClean="0"/>
              <a:t>PLACED HERE HEADLINE </a:t>
            </a:r>
            <a:br>
              <a:rPr lang="en-US" altLang="zh-CN" dirty="0" smtClean="0"/>
            </a:br>
            <a:r>
              <a:rPr lang="en-US" altLang="zh-CN" dirty="0" smtClean="0"/>
              <a:t>TEXT TO BE PLACED</a:t>
            </a:r>
            <a:endParaRPr lang="zh-CN" altLang="en-US" dirty="0"/>
          </a:p>
        </p:txBody>
      </p:sp>
    </p:spTree>
    <p:extLst>
      <p:ext uri="{BB962C8B-B14F-4D97-AF65-F5344CB8AC3E}">
        <p14:creationId xmlns:p14="http://schemas.microsoft.com/office/powerpoint/2010/main" xmlns="" val="1707312421"/>
      </p:ext>
    </p:extLst>
  </p:cSld>
  <p:clrMapOvr>
    <a:masterClrMapping/>
  </p:clrMapOvr>
  <p:transition advClick="0" advTm="8000">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20179123"/>
      </p:ext>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1201" y="336891"/>
            <a:ext cx="10457621" cy="759844"/>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sz="4000" b="0" dirty="0">
                <a:solidFill>
                  <a:schemeClr val="tx2"/>
                </a:solidFill>
                <a:latin typeface="FrutigerNext LT Light" pitchFamily="34" charset="0"/>
                <a:ea typeface="黑体" pitchFamily="49" charset="-122"/>
              </a:defRPr>
            </a:lvl1pPr>
          </a:lstStyle>
          <a:p>
            <a:pPr lvl="0"/>
            <a:r>
              <a:rPr lang="en-US" altLang="zh-CN" dirty="0" smtClean="0"/>
              <a:t>HEADLINE TEXT TO BE PLACED</a:t>
            </a:r>
            <a:endParaRPr lang="zh-CN" altLang="en-US" dirty="0"/>
          </a:p>
        </p:txBody>
      </p:sp>
    </p:spTree>
    <p:extLst>
      <p:ext uri="{BB962C8B-B14F-4D97-AF65-F5344CB8AC3E}">
        <p14:creationId xmlns:p14="http://schemas.microsoft.com/office/powerpoint/2010/main" xmlns="" val="13246798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1587" y="6351"/>
            <a:ext cx="12193589" cy="6853237"/>
          </a:xfrm>
          <a:prstGeom prst="rect">
            <a:avLst/>
          </a:prstGeom>
          <a:blipFill dpi="0" rotWithShape="1">
            <a:blip r:embed="rId8" cstate="screen">
              <a:duotone>
                <a:prstClr val="black"/>
                <a:schemeClr val="accent4">
                  <a:tint val="45000"/>
                  <a:satMod val="400000"/>
                </a:schemeClr>
              </a:duotone>
              <a:extLst>
                <a:ext uri="{BEBA8EAE-BF5A-486C-A8C5-ECC9F3942E4B}">
                  <a14:imgProps xmlns:a14="http://schemas.microsoft.com/office/drawing/2010/main" xmlns="">
                    <a14:imgLayer r:embed="rId9">
                      <a14:imgEffect>
                        <a14:brightnessContrast bright="40000"/>
                      </a14:imgEffect>
                    </a14:imgLayer>
                  </a14:imgProps>
                </a:ex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prstClr val="white"/>
              </a:solidFill>
            </a:endParaRPr>
          </a:p>
        </p:txBody>
      </p:sp>
      <p:sp>
        <p:nvSpPr>
          <p:cNvPr id="1470550" name="Rectangle 86"/>
          <p:cNvSpPr>
            <a:spLocks noChangeArrowheads="1"/>
          </p:cNvSpPr>
          <p:nvPr userDrawn="1"/>
        </p:nvSpPr>
        <p:spPr bwMode="auto">
          <a:xfrm>
            <a:off x="698500" y="6397520"/>
            <a:ext cx="1409700" cy="462069"/>
          </a:xfrm>
          <a:prstGeom prst="rect">
            <a:avLst/>
          </a:prstGeom>
          <a:noFill/>
          <a:ln w="9525">
            <a:noFill/>
            <a:miter lim="800000"/>
            <a:headEnd/>
            <a:tailEnd/>
          </a:ln>
          <a:effectLst/>
        </p:spPr>
        <p:txBody>
          <a:bodyPr lIns="0" tIns="0" rIns="0" bIns="0"/>
          <a:lstStyle/>
          <a:p>
            <a:pPr defTabSz="784225" eaLnBrk="0" fontAlgn="base" hangingPunct="0">
              <a:lnSpc>
                <a:spcPct val="85000"/>
              </a:lnSpc>
              <a:spcBef>
                <a:spcPct val="0"/>
              </a:spcBef>
              <a:spcAft>
                <a:spcPct val="0"/>
              </a:spcAft>
            </a:pPr>
            <a:endParaRPr lang="de-DE" sz="1000" dirty="0">
              <a:solidFill>
                <a:srgbClr val="000000"/>
              </a:solidFill>
              <a:ea typeface="MS PGothic" pitchFamily="34" charset="-128"/>
            </a:endParaRPr>
          </a:p>
          <a:p>
            <a:pPr defTabSz="784225" eaLnBrk="0" fontAlgn="base" hangingPunct="0">
              <a:lnSpc>
                <a:spcPct val="85000"/>
              </a:lnSpc>
              <a:spcBef>
                <a:spcPct val="0"/>
              </a:spcBef>
              <a:spcAft>
                <a:spcPct val="0"/>
              </a:spcAft>
            </a:pPr>
            <a:r>
              <a:rPr lang="de-DE" sz="1000" dirty="0">
                <a:solidFill>
                  <a:srgbClr val="000000"/>
                </a:solidFill>
                <a:ea typeface="MS PGothic" pitchFamily="34" charset="-128"/>
              </a:rPr>
              <a:t>Page </a:t>
            </a:r>
            <a:fld id="{E68EC476-442B-4BB7-9603-F1440C241F3D}" type="slidenum">
              <a:rPr lang="de-DE" sz="1000">
                <a:solidFill>
                  <a:srgbClr val="000000"/>
                </a:solidFill>
                <a:ea typeface="MS PGothic" pitchFamily="34" charset="-128"/>
              </a:rPr>
              <a:pPr defTabSz="784225" eaLnBrk="0" fontAlgn="base" hangingPunct="0">
                <a:lnSpc>
                  <a:spcPct val="85000"/>
                </a:lnSpc>
                <a:spcBef>
                  <a:spcPct val="0"/>
                </a:spcBef>
                <a:spcAft>
                  <a:spcPct val="0"/>
                </a:spcAft>
              </a:pPr>
              <a:t>‹#›</a:t>
            </a:fld>
            <a:endParaRPr lang="en-GB" sz="1000" dirty="0">
              <a:solidFill>
                <a:srgbClr val="000000"/>
              </a:solidFill>
              <a:ea typeface="MS PGothic" pitchFamily="34" charset="-128"/>
            </a:endParaRPr>
          </a:p>
        </p:txBody>
      </p:sp>
      <p:pic>
        <p:nvPicPr>
          <p:cNvPr id="1470551" name="Picture 87" descr="图片3副本"/>
          <p:cNvPicPr>
            <a:picLocks noChangeAspect="1" noChangeArrowheads="1"/>
          </p:cNvPicPr>
          <p:nvPr userDrawn="1"/>
        </p:nvPicPr>
        <p:blipFill>
          <a:blip r:embed="rId10" cstate="screen"/>
          <a:srcRect/>
          <a:stretch>
            <a:fillRect/>
          </a:stretch>
        </p:blipFill>
        <p:spPr bwMode="auto">
          <a:xfrm>
            <a:off x="10182225" y="6387992"/>
            <a:ext cx="1295400" cy="308046"/>
          </a:xfrm>
          <a:prstGeom prst="rect">
            <a:avLst/>
          </a:prstGeom>
          <a:noFill/>
        </p:spPr>
      </p:pic>
      <p:sp>
        <p:nvSpPr>
          <p:cNvPr id="63" name="Text Box 5"/>
          <p:cNvSpPr txBox="1">
            <a:spLocks noChangeArrowheads="1"/>
          </p:cNvSpPr>
          <p:nvPr userDrawn="1"/>
        </p:nvSpPr>
        <p:spPr bwMode="auto">
          <a:xfrm>
            <a:off x="4728133" y="6480088"/>
            <a:ext cx="2740494" cy="215494"/>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400">
              <a:defRPr/>
            </a:pPr>
            <a:r>
              <a:rPr lang="en-US" altLang="zh-CN" sz="1400" kern="0" dirty="0" smtClean="0">
                <a:solidFill>
                  <a:srgbClr val="000000">
                    <a:lumMod val="65000"/>
                    <a:lumOff val="35000"/>
                  </a:srgbClr>
                </a:solidFill>
                <a:latin typeface="FrutigerNext LT Regular" pitchFamily="34" charset="0"/>
                <a:ea typeface="MS PGothic" pitchFamily="34" charset="-128"/>
              </a:rPr>
              <a:t>HUAWEI TECHNOLOGIES CO., LTD.</a:t>
            </a:r>
          </a:p>
        </p:txBody>
      </p:sp>
    </p:spTree>
    <p:extLst>
      <p:ext uri="{BB962C8B-B14F-4D97-AF65-F5344CB8AC3E}">
        <p14:creationId xmlns:p14="http://schemas.microsoft.com/office/powerpoint/2010/main" xmlns="" val="3698936694"/>
      </p:ext>
    </p:extLst>
  </p:cSld>
  <p:clrMap bg1="lt1" tx1="dk1" bg2="lt2" tx2="dk2" accent1="accent1" accent2="accent2" accent3="accent3" accent4="accent4" accent5="accent5" accent6="accent6" hlink="hlink" folHlink="folHlink"/>
  <p:sldLayoutIdLst>
    <p:sldLayoutId id="2147483747" r:id="rId1"/>
    <p:sldLayoutId id="2147483750" r:id="rId2"/>
    <p:sldLayoutId id="2147483825" r:id="rId3"/>
    <p:sldLayoutId id="2147483826" r:id="rId4"/>
    <p:sldLayoutId id="2147483828" r:id="rId5"/>
    <p:sldLayoutId id="2147483829" r:id="rId6"/>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p:titleStyle>
    <p:body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02" name="Picture 6" descr="C:\Users\z00205060\Desktop\CP项目\规范类文件\新建文件夹\巴展视觉物料规范-18.jpg"/>
          <p:cNvPicPr>
            <a:picLocks noChangeAspect="1" noChangeArrowheads="1"/>
          </p:cNvPicPr>
          <p:nvPr userDrawn="1"/>
        </p:nvPicPr>
        <p:blipFill>
          <a:blip r:embed="rId6" cstate="screen"/>
          <a:srcRect/>
          <a:stretch>
            <a:fillRect/>
          </a:stretch>
        </p:blipFill>
        <p:spPr bwMode="auto">
          <a:xfrm>
            <a:off x="1" y="0"/>
            <a:ext cx="12195175" cy="6860324"/>
          </a:xfrm>
          <a:prstGeom prst="rect">
            <a:avLst/>
          </a:prstGeom>
          <a:noFill/>
        </p:spPr>
      </p:pic>
      <p:pic>
        <p:nvPicPr>
          <p:cNvPr id="13" name="Picture 77" descr="Logo"/>
          <p:cNvPicPr>
            <a:picLocks noChangeAspect="1" noChangeArrowheads="1"/>
          </p:cNvPicPr>
          <p:nvPr userDrawn="1"/>
        </p:nvPicPr>
        <p:blipFill>
          <a:blip r:embed="rId7" cstate="screen">
            <a:extLst>
              <a:ext uri="{28A0092B-C50C-407E-A947-70E740481C1C}">
                <a14:useLocalDpi xmlns:a14="http://schemas.microsoft.com/office/drawing/2010/main" xmlns="" val="0"/>
              </a:ext>
            </a:extLst>
          </a:blip>
          <a:srcRect/>
          <a:stretch>
            <a:fillRect/>
          </a:stretch>
        </p:blipFill>
        <p:spPr bwMode="auto">
          <a:xfrm>
            <a:off x="695668" y="5788902"/>
            <a:ext cx="706438" cy="705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7"/>
          <p:cNvSpPr txBox="1">
            <a:spLocks noChangeArrowheads="1"/>
          </p:cNvSpPr>
          <p:nvPr userDrawn="1"/>
        </p:nvSpPr>
        <p:spPr bwMode="auto">
          <a:xfrm>
            <a:off x="10159575" y="6287949"/>
            <a:ext cx="1426609" cy="292456"/>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914400" fontAlgn="base">
              <a:spcBef>
                <a:spcPct val="0"/>
              </a:spcBef>
              <a:spcAft>
                <a:spcPct val="0"/>
              </a:spcAft>
              <a:defRPr/>
            </a:pPr>
            <a:r>
              <a:rPr lang="en-US" altLang="zh-CN" sz="1300" b="1" dirty="0" smtClean="0">
                <a:solidFill>
                  <a:srgbClr val="000000">
                    <a:lumMod val="65000"/>
                    <a:lumOff val="35000"/>
                  </a:srgbClr>
                </a:solidFill>
                <a:latin typeface="FrutigerNext LT Light" pitchFamily="34" charset="0"/>
                <a:ea typeface="MS PGothic" pitchFamily="34" charset="-128"/>
              </a:rPr>
              <a:t>www.huawei.com</a:t>
            </a:r>
          </a:p>
        </p:txBody>
      </p:sp>
      <p:sp>
        <p:nvSpPr>
          <p:cNvPr id="16" name="Text Box 5"/>
          <p:cNvSpPr txBox="1">
            <a:spLocks noChangeArrowheads="1"/>
          </p:cNvSpPr>
          <p:nvPr userDrawn="1"/>
        </p:nvSpPr>
        <p:spPr bwMode="auto">
          <a:xfrm>
            <a:off x="4777193" y="6326430"/>
            <a:ext cx="2640788" cy="215494"/>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400" fontAlgn="base">
              <a:spcBef>
                <a:spcPct val="0"/>
              </a:spcBef>
              <a:spcAft>
                <a:spcPct val="0"/>
              </a:spcAft>
              <a:defRPr/>
            </a:pPr>
            <a:r>
              <a:rPr lang="en-US" altLang="zh-CN" sz="1400" b="1" dirty="0" smtClean="0">
                <a:solidFill>
                  <a:srgbClr val="000000">
                    <a:lumMod val="65000"/>
                    <a:lumOff val="35000"/>
                  </a:srgbClr>
                </a:solidFill>
                <a:latin typeface="FrutigerNext LT Light" pitchFamily="34" charset="0"/>
                <a:ea typeface="MS PGothic" pitchFamily="34" charset="-128"/>
              </a:rPr>
              <a:t>HUAWEI TECHNOLOGIES CO., LTD.</a:t>
            </a:r>
          </a:p>
        </p:txBody>
      </p:sp>
    </p:spTree>
    <p:extLst>
      <p:ext uri="{BB962C8B-B14F-4D97-AF65-F5344CB8AC3E}">
        <p14:creationId xmlns:p14="http://schemas.microsoft.com/office/powerpoint/2010/main" xmlns="" val="602013686"/>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7" r:id="rId3"/>
    <p:sldLayoutId id="2147483758" r:id="rId4"/>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333333"/>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 descr="C:\Users\z00205060\Desktop\CP项目\规范类文件\新建文件夹\巴展视觉物料规范-14.jpg"/>
          <p:cNvPicPr>
            <a:picLocks noChangeAspect="1" noChangeArrowheads="1"/>
          </p:cNvPicPr>
          <p:nvPr userDrawn="1"/>
        </p:nvPicPr>
        <p:blipFill>
          <a:blip r:embed="rId3" cstate="screen"/>
          <a:srcRect/>
          <a:stretch>
            <a:fillRect/>
          </a:stretch>
        </p:blipFill>
        <p:spPr bwMode="auto">
          <a:xfrm>
            <a:off x="1" y="1"/>
            <a:ext cx="12195175" cy="6860323"/>
          </a:xfrm>
          <a:prstGeom prst="rect">
            <a:avLst/>
          </a:prstGeom>
          <a:noFill/>
        </p:spPr>
      </p:pic>
      <p:sp>
        <p:nvSpPr>
          <p:cNvPr id="1487888" name="Text Box 16"/>
          <p:cNvSpPr txBox="1">
            <a:spLocks noChangeArrowheads="1"/>
          </p:cNvSpPr>
          <p:nvPr/>
        </p:nvSpPr>
        <p:spPr bwMode="auto">
          <a:xfrm>
            <a:off x="4432939" y="2061846"/>
            <a:ext cx="3530134" cy="1015898"/>
          </a:xfrm>
          <a:prstGeom prst="rect">
            <a:avLst/>
          </a:prstGeom>
          <a:noFill/>
          <a:ln w="9525">
            <a:noFill/>
            <a:miter lim="800000"/>
            <a:headEnd/>
            <a:tailEnd/>
          </a:ln>
        </p:spPr>
        <p:txBody>
          <a:bodyPr wrap="none">
            <a:spAutoFit/>
          </a:bodyPr>
          <a:lstStyle/>
          <a:p>
            <a:pPr defTabSz="914400" eaLnBrk="0" fontAlgn="base" hangingPunct="0">
              <a:spcBef>
                <a:spcPct val="0"/>
              </a:spcBef>
              <a:spcAft>
                <a:spcPct val="0"/>
              </a:spcAft>
            </a:pPr>
            <a:r>
              <a:rPr lang="en-US" altLang="zh-CN" sz="6000" dirty="0" smtClean="0">
                <a:solidFill>
                  <a:srgbClr val="CC0000"/>
                </a:solidFill>
                <a:latin typeface="Calibri" pitchFamily="34" charset="0"/>
                <a:ea typeface="MS PGothic" pitchFamily="34" charset="-128"/>
                <a:cs typeface="Calibri" pitchFamily="34" charset="0"/>
              </a:rPr>
              <a:t>Thank you</a:t>
            </a:r>
            <a:endParaRPr lang="en-US" altLang="zh-CN" sz="6000" dirty="0">
              <a:solidFill>
                <a:srgbClr val="CC0000"/>
              </a:solidFill>
              <a:latin typeface="Calibri" pitchFamily="34" charset="0"/>
              <a:ea typeface="MS PGothic" pitchFamily="34" charset="-128"/>
              <a:cs typeface="Calibri" pitchFamily="34" charset="0"/>
            </a:endParaRPr>
          </a:p>
        </p:txBody>
      </p:sp>
      <p:sp>
        <p:nvSpPr>
          <p:cNvPr id="1487889" name="Text Box 17"/>
          <p:cNvSpPr txBox="1">
            <a:spLocks noChangeArrowheads="1"/>
          </p:cNvSpPr>
          <p:nvPr/>
        </p:nvSpPr>
        <p:spPr bwMode="auto">
          <a:xfrm>
            <a:off x="5342387" y="3246395"/>
            <a:ext cx="1711238" cy="338632"/>
          </a:xfrm>
          <a:prstGeom prst="rect">
            <a:avLst/>
          </a:prstGeom>
          <a:noFill/>
          <a:ln w="9525">
            <a:noFill/>
            <a:miter lim="800000"/>
            <a:headEnd/>
            <a:tailEnd/>
          </a:ln>
        </p:spPr>
        <p:txBody>
          <a:bodyPr wrap="none">
            <a:spAutoFit/>
          </a:bodyPr>
          <a:lstStyle/>
          <a:p>
            <a:pPr defTabSz="914400" eaLnBrk="0" fontAlgn="base" hangingPunct="0">
              <a:spcBef>
                <a:spcPct val="0"/>
              </a:spcBef>
              <a:spcAft>
                <a:spcPct val="0"/>
              </a:spcAft>
            </a:pPr>
            <a:r>
              <a:rPr lang="en-US" altLang="zh-CN" sz="1600" dirty="0">
                <a:solidFill>
                  <a:srgbClr val="000000">
                    <a:lumMod val="75000"/>
                    <a:lumOff val="25000"/>
                  </a:srgbClr>
                </a:solidFill>
                <a:latin typeface="Calibri" pitchFamily="34" charset="0"/>
                <a:ea typeface="MS PGothic" pitchFamily="34" charset="-128"/>
                <a:cs typeface="Calibri" pitchFamily="34" charset="0"/>
              </a:rPr>
              <a:t>www.huawei.com</a:t>
            </a:r>
          </a:p>
        </p:txBody>
      </p:sp>
      <p:sp>
        <p:nvSpPr>
          <p:cNvPr id="59" name="TextBox 58"/>
          <p:cNvSpPr txBox="1"/>
          <p:nvPr userDrawn="1"/>
        </p:nvSpPr>
        <p:spPr>
          <a:xfrm>
            <a:off x="1624014" y="4563532"/>
            <a:ext cx="9182099" cy="1385316"/>
          </a:xfrm>
          <a:prstGeom prst="rect">
            <a:avLst/>
          </a:prstGeom>
          <a:noFill/>
        </p:spPr>
        <p:txBody>
          <a:bodyPr wrap="square" rtlCol="0">
            <a:spAutoFit/>
          </a:bodyPr>
          <a:lstStyle/>
          <a:p>
            <a:pPr algn="just" defTabSz="914400">
              <a:spcAft>
                <a:spcPts val="600"/>
              </a:spcAft>
              <a:defRPr/>
            </a:pPr>
            <a:r>
              <a:rPr lang="en-US" altLang="zh-CN" sz="1400" dirty="0" smtClean="0">
                <a:solidFill>
                  <a:srgbClr val="000000">
                    <a:lumMod val="75000"/>
                    <a:lumOff val="25000"/>
                  </a:srgbClr>
                </a:solidFill>
                <a:latin typeface="Calibri" pitchFamily="34" charset="0"/>
                <a:ea typeface="宋体" charset="-122"/>
                <a:cs typeface="Calibri" pitchFamily="34" charset="0"/>
              </a:rPr>
              <a:t>Copyright©2015 Huawei Technologies Co., Ltd. All Rights Reserved.</a:t>
            </a:r>
            <a:endParaRPr lang="zh-CN" altLang="zh-CN" sz="1400" dirty="0" smtClean="0">
              <a:solidFill>
                <a:srgbClr val="000000">
                  <a:lumMod val="75000"/>
                  <a:lumOff val="25000"/>
                </a:srgbClr>
              </a:solidFill>
              <a:latin typeface="Calibri" pitchFamily="34" charset="0"/>
              <a:ea typeface="宋体" charset="-122"/>
              <a:cs typeface="Calibri" pitchFamily="34" charset="0"/>
            </a:endParaRPr>
          </a:p>
          <a:p>
            <a:pPr algn="just" defTabSz="914400">
              <a:defRPr/>
            </a:pPr>
            <a:r>
              <a:rPr lang="en-US" altLang="zh-CN" sz="1300" dirty="0" smtClean="0">
                <a:solidFill>
                  <a:srgbClr val="000000">
                    <a:lumMod val="75000"/>
                    <a:lumOff val="25000"/>
                  </a:srgbClr>
                </a:solidFill>
                <a:latin typeface="Calibri" pitchFamily="34" charset="0"/>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300" dirty="0">
              <a:solidFill>
                <a:srgbClr val="000000">
                  <a:lumMod val="75000"/>
                  <a:lumOff val="25000"/>
                </a:srgbClr>
              </a:solidFill>
              <a:latin typeface="Calibri" pitchFamily="34" charset="0"/>
              <a:ea typeface="宋体" charset="-122"/>
              <a:cs typeface="Calibri" pitchFamily="34" charset="0"/>
            </a:endParaRPr>
          </a:p>
        </p:txBody>
      </p:sp>
      <p:sp>
        <p:nvSpPr>
          <p:cNvPr id="57" name="Rectangle 86"/>
          <p:cNvSpPr>
            <a:spLocks noChangeArrowheads="1"/>
          </p:cNvSpPr>
          <p:nvPr userDrawn="1"/>
        </p:nvSpPr>
        <p:spPr bwMode="auto">
          <a:xfrm>
            <a:off x="698500" y="6397520"/>
            <a:ext cx="1409700" cy="462069"/>
          </a:xfrm>
          <a:prstGeom prst="rect">
            <a:avLst/>
          </a:prstGeom>
          <a:noFill/>
          <a:ln w="9525">
            <a:noFill/>
            <a:miter lim="800000"/>
            <a:headEnd/>
            <a:tailEnd/>
          </a:ln>
          <a:effectLst/>
        </p:spPr>
        <p:txBody>
          <a:bodyPr lIns="0" tIns="0" rIns="0" bIns="0"/>
          <a:lstStyle/>
          <a:p>
            <a:pPr defTabSz="784225" eaLnBrk="0" fontAlgn="base" hangingPunct="0">
              <a:lnSpc>
                <a:spcPct val="85000"/>
              </a:lnSpc>
              <a:spcBef>
                <a:spcPct val="0"/>
              </a:spcBef>
              <a:spcAft>
                <a:spcPct val="0"/>
              </a:spcAft>
            </a:pPr>
            <a:endParaRPr lang="de-DE" sz="1000" dirty="0">
              <a:solidFill>
                <a:srgbClr val="000000"/>
              </a:solidFill>
              <a:latin typeface="Calibri" pitchFamily="34" charset="0"/>
              <a:ea typeface="MS PGothic" pitchFamily="34" charset="-128"/>
              <a:cs typeface="Calibri" pitchFamily="34" charset="0"/>
            </a:endParaRPr>
          </a:p>
          <a:p>
            <a:pPr defTabSz="784225" eaLnBrk="0" fontAlgn="base" hangingPunct="0">
              <a:lnSpc>
                <a:spcPct val="85000"/>
              </a:lnSpc>
              <a:spcBef>
                <a:spcPct val="0"/>
              </a:spcBef>
              <a:spcAft>
                <a:spcPct val="0"/>
              </a:spcAft>
            </a:pPr>
            <a:r>
              <a:rPr lang="de-DE" sz="1000" dirty="0">
                <a:solidFill>
                  <a:srgbClr val="000000"/>
                </a:solidFill>
                <a:latin typeface="Calibri" pitchFamily="34" charset="0"/>
                <a:ea typeface="MS PGothic" pitchFamily="34" charset="-128"/>
                <a:cs typeface="Calibri" pitchFamily="34" charset="0"/>
              </a:rPr>
              <a:t>Page </a:t>
            </a:r>
            <a:fld id="{E68EC476-442B-4BB7-9603-F1440C241F3D}" type="slidenum">
              <a:rPr lang="de-DE" sz="1000">
                <a:solidFill>
                  <a:srgbClr val="000000"/>
                </a:solidFill>
                <a:latin typeface="Calibri" pitchFamily="34" charset="0"/>
                <a:ea typeface="MS PGothic" pitchFamily="34" charset="-128"/>
                <a:cs typeface="Calibri" pitchFamily="34" charset="0"/>
              </a:rPr>
              <a:pPr defTabSz="784225" eaLnBrk="0" fontAlgn="base" hangingPunct="0">
                <a:lnSpc>
                  <a:spcPct val="85000"/>
                </a:lnSpc>
                <a:spcBef>
                  <a:spcPct val="0"/>
                </a:spcBef>
                <a:spcAft>
                  <a:spcPct val="0"/>
                </a:spcAft>
              </a:pPr>
              <a:t>‹#›</a:t>
            </a:fld>
            <a:endParaRPr lang="en-GB" sz="1000" dirty="0">
              <a:solidFill>
                <a:srgbClr val="000000"/>
              </a:solidFill>
              <a:latin typeface="Calibri" pitchFamily="34" charset="0"/>
              <a:ea typeface="MS PGothic" pitchFamily="34" charset="-128"/>
              <a:cs typeface="Calibri" pitchFamily="34" charset="0"/>
            </a:endParaRPr>
          </a:p>
        </p:txBody>
      </p:sp>
      <p:pic>
        <p:nvPicPr>
          <p:cNvPr id="58" name="Picture 87" descr="图片3副本"/>
          <p:cNvPicPr>
            <a:picLocks noChangeAspect="1" noChangeArrowheads="1"/>
          </p:cNvPicPr>
          <p:nvPr userDrawn="1"/>
        </p:nvPicPr>
        <p:blipFill>
          <a:blip r:embed="rId4" cstate="screen"/>
          <a:srcRect/>
          <a:stretch>
            <a:fillRect/>
          </a:stretch>
        </p:blipFill>
        <p:spPr bwMode="auto">
          <a:xfrm>
            <a:off x="10182225" y="6387992"/>
            <a:ext cx="1295400" cy="308046"/>
          </a:xfrm>
          <a:prstGeom prst="rect">
            <a:avLst/>
          </a:prstGeom>
          <a:noFill/>
        </p:spPr>
      </p:pic>
      <p:sp>
        <p:nvSpPr>
          <p:cNvPr id="60" name="Text Box 5"/>
          <p:cNvSpPr txBox="1">
            <a:spLocks noChangeArrowheads="1"/>
          </p:cNvSpPr>
          <p:nvPr userDrawn="1"/>
        </p:nvSpPr>
        <p:spPr bwMode="auto">
          <a:xfrm>
            <a:off x="4683121" y="6480088"/>
            <a:ext cx="2640788" cy="215494"/>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400">
              <a:defRPr/>
            </a:pPr>
            <a:r>
              <a:rPr lang="en-US" altLang="zh-CN" sz="1400" kern="0" dirty="0" smtClean="0">
                <a:solidFill>
                  <a:srgbClr val="000000">
                    <a:lumMod val="65000"/>
                    <a:lumOff val="35000"/>
                  </a:srgbClr>
                </a:solidFill>
                <a:ea typeface="MS PGothic" pitchFamily="34" charset="-128"/>
                <a:cs typeface="Calibri" pitchFamily="34" charset="0"/>
              </a:rPr>
              <a:t>HUAWEI TECHNOLOGIES CO., LTD.</a:t>
            </a:r>
          </a:p>
        </p:txBody>
      </p:sp>
    </p:spTree>
    <p:extLst>
      <p:ext uri="{BB962C8B-B14F-4D97-AF65-F5344CB8AC3E}">
        <p14:creationId xmlns:p14="http://schemas.microsoft.com/office/powerpoint/2010/main" xmlns="" val="4071513524"/>
      </p:ext>
    </p:extLst>
  </p:cSld>
  <p:clrMap bg1="lt1" tx1="dk1" bg2="lt2" tx2="dk2" accent1="accent1" accent2="accent2" accent3="accent3" accent4="accent4" accent5="accent5" accent6="accent6" hlink="hlink" folHlink="folHlink"/>
  <p:sldLayoutIdLst>
    <p:sldLayoutId id="2147483796"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SimSun" pitchFamily="2" charset="-122"/>
        </a:defRPr>
      </a:lvl9pPr>
    </p:titleStyle>
    <p:body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9614" y="2683462"/>
            <a:ext cx="7184085" cy="861774"/>
          </a:xfrm>
        </p:spPr>
        <p:txBody>
          <a:bodyPr wrap="square" lIns="0" tIns="0" rIns="0" bIns="0">
            <a:spAutoFit/>
          </a:bodyPr>
          <a:lstStyle/>
          <a:p>
            <a:pPr>
              <a:lnSpc>
                <a:spcPct val="100000"/>
              </a:lnSpc>
            </a:pPr>
            <a:r>
              <a:rPr lang="zh-CN" altLang="en-US" sz="32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总结</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r>
            <a:b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2017.01.19</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713195" y="2460218"/>
            <a:ext cx="491390" cy="49139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D9203"/>
              </a:solidFill>
              <a:latin typeface="微软雅黑" pitchFamily="34" charset="-122"/>
              <a:ea typeface="微软雅黑" pitchFamily="34" charset="-122"/>
              <a:cs typeface="Arial" pitchFamily="34" charset="0"/>
            </a:endParaRPr>
          </a:p>
        </p:txBody>
      </p:sp>
      <p:sp>
        <p:nvSpPr>
          <p:cNvPr id="5" name="矩形 4"/>
          <p:cNvSpPr/>
          <p:nvPr/>
        </p:nvSpPr>
        <p:spPr>
          <a:xfrm>
            <a:off x="-713195" y="3036467"/>
            <a:ext cx="491390" cy="4913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FFFFF"/>
              </a:solidFill>
              <a:latin typeface="微软雅黑" pitchFamily="34" charset="-122"/>
              <a:ea typeface="微软雅黑" pitchFamily="34" charset="-122"/>
              <a:cs typeface="Arial" pitchFamily="34" charset="0"/>
            </a:endParaRPr>
          </a:p>
        </p:txBody>
      </p:sp>
      <p:sp>
        <p:nvSpPr>
          <p:cNvPr id="6" name="矩形 5"/>
          <p:cNvSpPr/>
          <p:nvPr/>
        </p:nvSpPr>
        <p:spPr>
          <a:xfrm>
            <a:off x="-713195" y="3597659"/>
            <a:ext cx="491390" cy="491390"/>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FFFFF"/>
              </a:solidFill>
              <a:latin typeface="微软雅黑" pitchFamily="34" charset="-122"/>
              <a:ea typeface="微软雅黑" pitchFamily="34" charset="-122"/>
              <a:cs typeface="Arial" pitchFamily="34" charset="0"/>
            </a:endParaRPr>
          </a:p>
        </p:txBody>
      </p:sp>
      <p:sp>
        <p:nvSpPr>
          <p:cNvPr id="7" name="矩形 6"/>
          <p:cNvSpPr/>
          <p:nvPr/>
        </p:nvSpPr>
        <p:spPr>
          <a:xfrm>
            <a:off x="-713195" y="4173910"/>
            <a:ext cx="491390" cy="491390"/>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FFFFF"/>
              </a:solidFill>
              <a:latin typeface="微软雅黑" pitchFamily="34" charset="-122"/>
              <a:ea typeface="微软雅黑" pitchFamily="34" charset="-122"/>
              <a:cs typeface="Arial" pitchFamily="34" charset="0"/>
            </a:endParaRPr>
          </a:p>
        </p:txBody>
      </p:sp>
      <p:sp>
        <p:nvSpPr>
          <p:cNvPr id="8" name="矩形 7"/>
          <p:cNvSpPr/>
          <p:nvPr/>
        </p:nvSpPr>
        <p:spPr>
          <a:xfrm>
            <a:off x="-713195" y="1859348"/>
            <a:ext cx="491390" cy="4913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FFFFF"/>
              </a:solidFill>
              <a:latin typeface="微软雅黑" pitchFamily="34" charset="-122"/>
              <a:ea typeface="微软雅黑" pitchFamily="34" charset="-122"/>
              <a:cs typeface="Arial" pitchFamily="34" charset="0"/>
            </a:endParaRPr>
          </a:p>
        </p:txBody>
      </p:sp>
      <p:sp>
        <p:nvSpPr>
          <p:cNvPr id="9" name="矩形 8"/>
          <p:cNvSpPr/>
          <p:nvPr/>
        </p:nvSpPr>
        <p:spPr>
          <a:xfrm>
            <a:off x="-713195" y="4797946"/>
            <a:ext cx="491390" cy="4913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buClr>
                <a:srgbClr val="CC9900"/>
              </a:buClr>
              <a:buFont typeface="Wingdings" pitchFamily="2" charset="2"/>
              <a:buChar char="n"/>
            </a:pPr>
            <a:endParaRPr lang="zh-CN" altLang="en-US" sz="1800" b="1">
              <a:solidFill>
                <a:srgbClr val="FFFFFF"/>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927211588"/>
      </p:ext>
    </p:extLst>
  </p:cSld>
  <p:clrMapOvr>
    <a:masterClrMapping/>
  </p:clrMapOvr>
  <mc:AlternateContent xmlns:mc="http://schemas.openxmlformats.org/markup-compatibility/2006">
    <mc:Choice xmlns:p14="http://schemas.microsoft.com/office/powerpoint/2010/main" xmlns="" Requires="p14">
      <p:transition p14:dur="0" advClick="0" advTm="8000"/>
    </mc:Choice>
    <mc:Fallback>
      <p:transition advClick="0" advTm="8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右箭头 39"/>
          <p:cNvSpPr/>
          <p:nvPr/>
        </p:nvSpPr>
        <p:spPr bwMode="auto">
          <a:xfrm>
            <a:off x="2694764" y="3326206"/>
            <a:ext cx="4140198" cy="335441"/>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2" name="文本占位符 1"/>
          <p:cNvSpPr>
            <a:spLocks noGrp="1"/>
          </p:cNvSpPr>
          <p:nvPr>
            <p:ph type="body" sz="quarter" idx="15"/>
          </p:nvPr>
        </p:nvSpPr>
        <p:spPr/>
        <p:txBody>
          <a:bodyPr/>
          <a:lstStyle/>
          <a:p>
            <a:endParaRPr lang="zh-CN" altLang="en-US"/>
          </a:p>
        </p:txBody>
      </p:sp>
      <p:sp>
        <p:nvSpPr>
          <p:cNvPr id="3" name="矩形 2"/>
          <p:cNvSpPr/>
          <p:nvPr/>
        </p:nvSpPr>
        <p:spPr>
          <a:xfrm>
            <a:off x="356073" y="1298161"/>
            <a:ext cx="2435282"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KPI-</a:t>
            </a:r>
            <a:r>
              <a:rPr lang="zh-CN" altLang="en-US" sz="1600" dirty="0">
                <a:latin typeface="微软雅黑" panose="020B0503020204020204" pitchFamily="34" charset="-122"/>
                <a:ea typeface="微软雅黑" panose="020B0503020204020204" pitchFamily="34" charset="-122"/>
              </a:rPr>
              <a:t>云服务增值业务分析</a:t>
            </a:r>
          </a:p>
        </p:txBody>
      </p:sp>
      <p:sp>
        <p:nvSpPr>
          <p:cNvPr id="5" name="矩形 4"/>
          <p:cNvSpPr/>
          <p:nvPr/>
        </p:nvSpPr>
        <p:spPr>
          <a:xfrm>
            <a:off x="356073" y="2925740"/>
            <a:ext cx="2472152" cy="338554"/>
          </a:xfrm>
          <a:prstGeom prst="rect">
            <a:avLst/>
          </a:prstGeom>
        </p:spPr>
        <p:txBody>
          <a:bodyPr wrap="none">
            <a:spAutoFit/>
          </a:bodyPr>
          <a:lstStyle/>
          <a:p>
            <a:r>
              <a:rPr lang="en-US" altLang="zh-CN" sz="1600" dirty="0" err="1">
                <a:solidFill>
                  <a:srgbClr val="000000"/>
                </a:solidFill>
                <a:latin typeface="微软雅黑" panose="020B0503020204020204" pitchFamily="34" charset="-122"/>
                <a:ea typeface="微软雅黑" panose="020B0503020204020204" pitchFamily="34" charset="-122"/>
              </a:rPr>
              <a:t>hicloud</a:t>
            </a:r>
            <a:r>
              <a:rPr lang="zh-CN" altLang="en-US" sz="1600" dirty="0">
                <a:solidFill>
                  <a:srgbClr val="000000"/>
                </a:solidFill>
                <a:latin typeface="微软雅黑" panose="020B0503020204020204" pitchFamily="34" charset="-122"/>
                <a:ea typeface="微软雅黑" panose="020B0503020204020204" pitchFamily="34" charset="-122"/>
              </a:rPr>
              <a:t>广告报表 </a:t>
            </a:r>
            <a:r>
              <a:rPr lang="en-US" altLang="zh-CN" sz="1600" dirty="0">
                <a:solidFill>
                  <a:srgbClr val="000000"/>
                </a:solidFill>
                <a:latin typeface="微软雅黑" panose="020B0503020204020204" pitchFamily="34" charset="-122"/>
                <a:ea typeface="微软雅黑" panose="020B0503020204020204" pitchFamily="34" charset="-122"/>
              </a:rPr>
              <a:t>(4009)</a:t>
            </a:r>
            <a:r>
              <a:rPr lang="zh-CN" altLang="en-US" sz="1600" dirty="0">
                <a:latin typeface="微软雅黑" panose="020B0503020204020204" pitchFamily="34" charset="-122"/>
                <a:ea typeface="微软雅黑" panose="020B0503020204020204" pitchFamily="34" charset="-122"/>
              </a:rPr>
              <a:t> </a:t>
            </a:r>
          </a:p>
        </p:txBody>
      </p:sp>
      <p:sp>
        <p:nvSpPr>
          <p:cNvPr id="6" name="矩形 5"/>
          <p:cNvSpPr/>
          <p:nvPr/>
        </p:nvSpPr>
        <p:spPr>
          <a:xfrm>
            <a:off x="356073" y="4509914"/>
            <a:ext cx="2302233" cy="338554"/>
          </a:xfrm>
          <a:prstGeom prst="rect">
            <a:avLst/>
          </a:prstGeom>
        </p:spPr>
        <p:txBody>
          <a:bodyPr wrap="none">
            <a:spAutoFit/>
          </a:bodyPr>
          <a:lstStyle/>
          <a:p>
            <a:r>
              <a:rPr lang="en-US" altLang="zh-CN" sz="1600" dirty="0">
                <a:solidFill>
                  <a:srgbClr val="000000"/>
                </a:solidFill>
                <a:latin typeface="微软雅黑" panose="020B0503020204020204" pitchFamily="34" charset="-122"/>
                <a:ea typeface="微软雅黑" panose="020B0503020204020204" pitchFamily="34" charset="-122"/>
              </a:rPr>
              <a:t>PUSH</a:t>
            </a:r>
            <a:r>
              <a:rPr lang="zh-CN" altLang="en-US" sz="1600" dirty="0">
                <a:solidFill>
                  <a:srgbClr val="000000"/>
                </a:solidFill>
                <a:latin typeface="微软雅黑" panose="020B0503020204020204" pitchFamily="34" charset="-122"/>
                <a:ea typeface="微软雅黑" panose="020B0503020204020204" pitchFamily="34" charset="-122"/>
              </a:rPr>
              <a:t>广告报表 </a:t>
            </a:r>
            <a:r>
              <a:rPr lang="en-US" altLang="zh-CN" sz="1600" dirty="0">
                <a:solidFill>
                  <a:srgbClr val="000000"/>
                </a:solidFill>
                <a:latin typeface="微软雅黑" panose="020B0503020204020204" pitchFamily="34" charset="-122"/>
                <a:ea typeface="微软雅黑" panose="020B0503020204020204" pitchFamily="34" charset="-122"/>
              </a:rPr>
              <a:t>(4007)</a:t>
            </a:r>
            <a:r>
              <a:rPr lang="zh-CN" altLang="en-US" sz="1600" dirty="0">
                <a:latin typeface="微软雅黑" panose="020B0503020204020204" pitchFamily="34" charset="-122"/>
                <a:ea typeface="微软雅黑" panose="020B0503020204020204" pitchFamily="34" charset="-122"/>
              </a:rPr>
              <a:t> </a:t>
            </a:r>
          </a:p>
        </p:txBody>
      </p:sp>
      <p:graphicFrame>
        <p:nvGraphicFramePr>
          <p:cNvPr id="7" name="表格 6"/>
          <p:cNvGraphicFramePr>
            <a:graphicFrameLocks noGrp="1"/>
          </p:cNvGraphicFramePr>
          <p:nvPr>
            <p:extLst>
              <p:ext uri="{D42A27DB-BD31-4B8C-83A1-F6EECF244321}">
                <p14:modId xmlns:p14="http://schemas.microsoft.com/office/powerpoint/2010/main" xmlns="" val="1611197795"/>
              </p:ext>
            </p:extLst>
          </p:nvPr>
        </p:nvGraphicFramePr>
        <p:xfrm>
          <a:off x="356073" y="4837667"/>
          <a:ext cx="2160000" cy="1490069"/>
        </p:xfrm>
        <a:graphic>
          <a:graphicData uri="http://schemas.openxmlformats.org/drawingml/2006/table">
            <a:tbl>
              <a:tblPr>
                <a:tableStyleId>{5C22544A-7EE6-4342-B048-85BDC9FD1C3A}</a:tableStyleId>
              </a:tblPr>
              <a:tblGrid>
                <a:gridCol w="2160000"/>
              </a:tblGrid>
              <a:tr h="212867">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广告发送量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广告到达量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广告显示量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广告用户清除量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广告点击量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广告应用下载量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12867">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push</a:t>
                      </a:r>
                      <a:r>
                        <a:rPr lang="zh-CN" altLang="en-US" sz="1200" u="none" strike="noStrike" dirty="0">
                          <a:effectLst/>
                          <a:latin typeface="微软雅黑" panose="020B0503020204020204" pitchFamily="34" charset="-122"/>
                          <a:ea typeface="微软雅黑" panose="020B0503020204020204" pitchFamily="34" charset="-122"/>
                        </a:rPr>
                        <a:t>广告智慧云下载量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3880414178"/>
              </p:ext>
            </p:extLst>
          </p:nvPr>
        </p:nvGraphicFramePr>
        <p:xfrm>
          <a:off x="356073" y="3268166"/>
          <a:ext cx="2160000" cy="1169740"/>
        </p:xfrm>
        <a:graphic>
          <a:graphicData uri="http://schemas.openxmlformats.org/drawingml/2006/table">
            <a:tbl>
              <a:tblPr>
                <a:tableStyleId>{5C22544A-7EE6-4342-B048-85BDC9FD1C3A}</a:tableStyleId>
              </a:tblPr>
              <a:tblGrid>
                <a:gridCol w="2160000"/>
              </a:tblGrid>
              <a:tr h="233948">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hicloud</a:t>
                      </a:r>
                      <a:r>
                        <a:rPr lang="zh-CN" altLang="en-US" sz="1200" u="none" strike="noStrike" dirty="0">
                          <a:effectLst/>
                          <a:latin typeface="微软雅黑" panose="020B0503020204020204" pitchFamily="34" charset="-122"/>
                          <a:ea typeface="微软雅黑" panose="020B0503020204020204" pitchFamily="34" charset="-122"/>
                        </a:rPr>
                        <a:t>广告发送量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3948">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hicloud</a:t>
                      </a:r>
                      <a:r>
                        <a:rPr lang="zh-CN" altLang="en-US" sz="1200" u="none" strike="noStrike" dirty="0">
                          <a:effectLst/>
                          <a:latin typeface="微软雅黑" panose="020B0503020204020204" pitchFamily="34" charset="-122"/>
                          <a:ea typeface="微软雅黑" panose="020B0503020204020204" pitchFamily="34" charset="-122"/>
                        </a:rPr>
                        <a:t>广告到达量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3948">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hicloud</a:t>
                      </a:r>
                      <a:r>
                        <a:rPr lang="zh-CN" altLang="en-US" sz="1200" u="none" strike="noStrike" dirty="0">
                          <a:effectLst/>
                          <a:latin typeface="微软雅黑" panose="020B0503020204020204" pitchFamily="34" charset="-122"/>
                          <a:ea typeface="微软雅黑" panose="020B0503020204020204" pitchFamily="34" charset="-122"/>
                        </a:rPr>
                        <a:t>广告显示量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3948">
                <a:tc>
                  <a:txBody>
                    <a:bodyPr/>
                    <a:lstStyle/>
                    <a:p>
                      <a:pPr algn="l" fontAlgn="ctr"/>
                      <a:r>
                        <a:rPr lang="en-US" sz="1200" u="none" strike="noStrike" dirty="0" err="1">
                          <a:effectLst/>
                          <a:latin typeface="微软雅黑" panose="020B0503020204020204" pitchFamily="34" charset="-122"/>
                          <a:ea typeface="微软雅黑" panose="020B0503020204020204" pitchFamily="34" charset="-122"/>
                        </a:rPr>
                        <a:t>hicloud</a:t>
                      </a:r>
                      <a:r>
                        <a:rPr lang="zh-CN" altLang="en-US" sz="1200" u="none" strike="noStrike" dirty="0">
                          <a:effectLst/>
                          <a:latin typeface="微软雅黑" panose="020B0503020204020204" pitchFamily="34" charset="-122"/>
                          <a:ea typeface="微软雅黑" panose="020B0503020204020204" pitchFamily="34" charset="-122"/>
                        </a:rPr>
                        <a:t>广告点击量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3948">
                <a:tc>
                  <a:txBody>
                    <a:bodyPr/>
                    <a:lstStyle/>
                    <a:p>
                      <a:pPr algn="l" fontAlgn="ctr"/>
                      <a:r>
                        <a:rPr lang="en-US" altLang="zh-CN" sz="1200" u="none" strike="noStrike" dirty="0" err="1">
                          <a:effectLst/>
                          <a:latin typeface="微软雅黑" panose="020B0503020204020204" pitchFamily="34" charset="-122"/>
                          <a:ea typeface="微软雅黑" panose="020B0503020204020204" pitchFamily="34" charset="-122"/>
                        </a:rPr>
                        <a:t>hicloud</a:t>
                      </a:r>
                      <a:r>
                        <a:rPr lang="zh-CN" altLang="en-US" sz="1200" u="none" strike="noStrike" dirty="0">
                          <a:effectLst/>
                          <a:latin typeface="微软雅黑" panose="020B0503020204020204" pitchFamily="34" charset="-122"/>
                          <a:ea typeface="微软雅黑" panose="020B0503020204020204" pitchFamily="34" charset="-122"/>
                        </a:rPr>
                        <a:t>广告应用下载量</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2281781976"/>
              </p:ext>
            </p:extLst>
          </p:nvPr>
        </p:nvGraphicFramePr>
        <p:xfrm>
          <a:off x="356073" y="1640588"/>
          <a:ext cx="2160000" cy="940108"/>
        </p:xfrm>
        <a:graphic>
          <a:graphicData uri="http://schemas.openxmlformats.org/drawingml/2006/table">
            <a:tbl>
              <a:tblPr>
                <a:tableStyleId>{5C22544A-7EE6-4342-B048-85BDC9FD1C3A}</a:tableStyleId>
              </a:tblPr>
              <a:tblGrid>
                <a:gridCol w="2160000"/>
              </a:tblGrid>
              <a:tr h="235027">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新活跃设备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5027">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设备业务日活</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5027">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最高在线设备数</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r h="235027">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设备业务月活</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tc>
              </a:tr>
            </a:tbl>
          </a:graphicData>
        </a:graphic>
      </p:graphicFrame>
      <p:sp>
        <p:nvSpPr>
          <p:cNvPr id="10"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需求分析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概要分析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提炼业务分类、业务过程及分析对象三要素</a:t>
            </a:r>
            <a:endParaRPr lang="zh-CN" altLang="en-US" sz="2400" kern="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8406678" y="1321817"/>
            <a:ext cx="902811" cy="307777"/>
          </a:xfrm>
          <a:prstGeom prst="rect">
            <a:avLst/>
          </a:prstGeom>
          <a:noFill/>
        </p:spPr>
        <p:txBody>
          <a:bodyPr wrap="none" rtlCol="0">
            <a:spAutoFit/>
          </a:bodyPr>
          <a:lstStyle/>
          <a:p>
            <a:pPr>
              <a:buNone/>
            </a:pPr>
            <a:r>
              <a:rPr lang="zh-CN" altLang="en-US" sz="1400" i="1" u="sng" dirty="0">
                <a:solidFill>
                  <a:srgbClr val="FF0000"/>
                </a:solidFill>
                <a:latin typeface="微软雅黑" panose="020B0503020204020204" pitchFamily="34" charset="-122"/>
                <a:ea typeface="微软雅黑" panose="020B0503020204020204" pitchFamily="34" charset="-122"/>
              </a:rPr>
              <a:t>业务过程</a:t>
            </a:r>
            <a:endParaRPr lang="zh-CN" altLang="en-US" sz="1400" b="0" i="1" u="sng" dirty="0" smtClean="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896631" y="1321817"/>
            <a:ext cx="902811" cy="307777"/>
          </a:xfrm>
          <a:prstGeom prst="rect">
            <a:avLst/>
          </a:prstGeom>
          <a:noFill/>
        </p:spPr>
        <p:txBody>
          <a:bodyPr wrap="none" rtlCol="0">
            <a:spAutoFit/>
          </a:bodyPr>
          <a:lstStyle/>
          <a:p>
            <a:pPr>
              <a:buNone/>
            </a:pPr>
            <a:r>
              <a:rPr lang="zh-CN" altLang="en-US" sz="1400" i="1" u="sng" dirty="0">
                <a:solidFill>
                  <a:srgbClr val="FF0000"/>
                </a:solidFill>
                <a:latin typeface="微软雅黑" panose="020B0503020204020204" pitchFamily="34" charset="-122"/>
                <a:ea typeface="微软雅黑" panose="020B0503020204020204" pitchFamily="34" charset="-122"/>
              </a:rPr>
              <a:t>分析对象</a:t>
            </a:r>
            <a:endParaRPr lang="zh-CN" altLang="en-US" sz="1400" b="0" i="1" u="sng" dirty="0" smtClean="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889675" y="1321817"/>
            <a:ext cx="902811" cy="307777"/>
          </a:xfrm>
          <a:prstGeom prst="rect">
            <a:avLst/>
          </a:prstGeom>
          <a:noFill/>
        </p:spPr>
        <p:txBody>
          <a:bodyPr wrap="none" rtlCol="0">
            <a:spAutoFit/>
          </a:bodyPr>
          <a:lstStyle/>
          <a:p>
            <a:r>
              <a:rPr lang="zh-CN" altLang="en-US" sz="1400" i="1" u="sng" dirty="0">
                <a:solidFill>
                  <a:srgbClr val="FF0000"/>
                </a:solidFill>
                <a:latin typeface="微软雅黑" panose="020B0503020204020204" pitchFamily="34" charset="-122"/>
                <a:ea typeface="微软雅黑" panose="020B0503020204020204" pitchFamily="34" charset="-122"/>
              </a:rPr>
              <a:t>业务</a:t>
            </a:r>
            <a:r>
              <a:rPr lang="zh-CN" altLang="en-US" sz="1400" i="1" u="sng" dirty="0" smtClean="0">
                <a:solidFill>
                  <a:srgbClr val="FF0000"/>
                </a:solidFill>
                <a:latin typeface="微软雅黑" panose="020B0503020204020204" pitchFamily="34" charset="-122"/>
                <a:ea typeface="微软雅黑" panose="020B0503020204020204" pitchFamily="34" charset="-122"/>
              </a:rPr>
              <a:t>分类</a:t>
            </a:r>
            <a:endParaRPr lang="zh-CN" altLang="en-US" sz="1400" i="1" u="sng"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6907217" y="2047452"/>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全</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业务</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6907217" y="3429751"/>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营销</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18" name="矩形 17"/>
          <p:cNvSpPr/>
          <p:nvPr/>
        </p:nvSpPr>
        <p:spPr>
          <a:xfrm>
            <a:off x="9896631" y="2047452"/>
            <a:ext cx="1296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设备</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矩形 18"/>
          <p:cNvSpPr/>
          <p:nvPr/>
        </p:nvSpPr>
        <p:spPr>
          <a:xfrm>
            <a:off x="9896631" y="3458496"/>
            <a:ext cx="1296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sp>
        <p:nvSpPr>
          <p:cNvPr id="21" name="矩形 20"/>
          <p:cNvSpPr/>
          <p:nvPr/>
        </p:nvSpPr>
        <p:spPr>
          <a:xfrm>
            <a:off x="8384583" y="2047452"/>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使用</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8384583" y="3458496"/>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a:latin typeface="Arial" panose="020B0604020202020204" pitchFamily="34" charset="0"/>
                <a:ea typeface="微软雅黑" panose="020B0503020204020204" pitchFamily="34" charset="-122"/>
                <a:cs typeface="Arial" panose="020B0604020202020204" pitchFamily="34" charset="0"/>
              </a:rPr>
              <a:t>PUSH</a:t>
            </a:r>
            <a:r>
              <a:rPr lang="zh-CN" altLang="en-US" sz="1600" dirty="0">
                <a:latin typeface="Arial" panose="020B0604020202020204" pitchFamily="34" charset="0"/>
                <a:ea typeface="微软雅黑" panose="020B0503020204020204" pitchFamily="34" charset="-122"/>
                <a:cs typeface="Arial" panose="020B0604020202020204" pitchFamily="34" charset="0"/>
              </a:rPr>
              <a:t>营销</a:t>
            </a:r>
          </a:p>
        </p:txBody>
      </p:sp>
      <p:sp>
        <p:nvSpPr>
          <p:cNvPr id="25" name="矩形 24"/>
          <p:cNvSpPr/>
          <p:nvPr/>
        </p:nvSpPr>
        <p:spPr>
          <a:xfrm>
            <a:off x="8384583" y="4653930"/>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a:latin typeface="Arial" panose="020B0604020202020204" pitchFamily="34" charset="0"/>
                <a:ea typeface="微软雅黑" panose="020B0503020204020204" pitchFamily="34" charset="-122"/>
                <a:cs typeface="Arial" panose="020B0604020202020204" pitchFamily="34" charset="0"/>
              </a:rPr>
              <a:t>PUSH</a:t>
            </a:r>
            <a:r>
              <a:rPr lang="zh-CN" altLang="en-US" sz="1600" dirty="0">
                <a:latin typeface="Arial" panose="020B0604020202020204" pitchFamily="34" charset="0"/>
                <a:ea typeface="微软雅黑" panose="020B0503020204020204" pitchFamily="34" charset="-122"/>
                <a:cs typeface="Arial" panose="020B0604020202020204" pitchFamily="34" charset="0"/>
              </a:rPr>
              <a:t>营销</a:t>
            </a:r>
          </a:p>
        </p:txBody>
      </p:sp>
      <p:sp>
        <p:nvSpPr>
          <p:cNvPr id="26" name="矩形 25"/>
          <p:cNvSpPr/>
          <p:nvPr/>
        </p:nvSpPr>
        <p:spPr>
          <a:xfrm>
            <a:off x="6907217" y="4653930"/>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营销</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27" name="矩形 26"/>
          <p:cNvSpPr/>
          <p:nvPr/>
        </p:nvSpPr>
        <p:spPr>
          <a:xfrm>
            <a:off x="9896631" y="4653930"/>
            <a:ext cx="1296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pic>
        <p:nvPicPr>
          <p:cNvPr id="28" name="图片 27"/>
          <p:cNvPicPr>
            <a:picLocks noChangeAspect="1"/>
          </p:cNvPicPr>
          <p:nvPr/>
        </p:nvPicPr>
        <p:blipFill>
          <a:blip r:embed="rId2" cstate="print"/>
          <a:stretch>
            <a:fillRect/>
          </a:stretch>
        </p:blipFill>
        <p:spPr>
          <a:xfrm>
            <a:off x="3753678" y="5368538"/>
            <a:ext cx="8143875" cy="1295400"/>
          </a:xfrm>
          <a:prstGeom prst="rect">
            <a:avLst/>
          </a:prstGeom>
        </p:spPr>
      </p:pic>
      <p:cxnSp>
        <p:nvCxnSpPr>
          <p:cNvPr id="30" name="直接连接符 29"/>
          <p:cNvCxnSpPr/>
          <p:nvPr/>
        </p:nvCxnSpPr>
        <p:spPr bwMode="auto">
          <a:xfrm>
            <a:off x="6889675" y="2853730"/>
            <a:ext cx="4644000" cy="0"/>
          </a:xfrm>
          <a:prstGeom prst="line">
            <a:avLst/>
          </a:prstGeom>
          <a:noFill/>
          <a:ln w="9525" cap="flat" cmpd="sng" algn="ctr">
            <a:solidFill>
              <a:schemeClr val="tx2"/>
            </a:solidFill>
            <a:prstDash val="dash"/>
            <a:round/>
            <a:headEnd type="none" w="med" len="med"/>
            <a:tailEnd type="none" w="med" len="med"/>
          </a:ln>
          <a:effectLst/>
        </p:spPr>
      </p:cxnSp>
      <p:cxnSp>
        <p:nvCxnSpPr>
          <p:cNvPr id="33" name="直接连接符 32"/>
          <p:cNvCxnSpPr/>
          <p:nvPr/>
        </p:nvCxnSpPr>
        <p:spPr bwMode="auto">
          <a:xfrm>
            <a:off x="6889675" y="4293890"/>
            <a:ext cx="4644000" cy="0"/>
          </a:xfrm>
          <a:prstGeom prst="line">
            <a:avLst/>
          </a:prstGeom>
          <a:noFill/>
          <a:ln w="9525" cap="flat" cmpd="sng" algn="ctr">
            <a:solidFill>
              <a:schemeClr val="tx2"/>
            </a:solidFill>
            <a:prstDash val="dash"/>
            <a:round/>
            <a:headEnd type="none" w="med" len="med"/>
            <a:tailEnd type="none" w="med" len="med"/>
          </a:ln>
          <a:effectLst/>
        </p:spPr>
      </p:cxnSp>
      <p:cxnSp>
        <p:nvCxnSpPr>
          <p:cNvPr id="34" name="直接连接符 33"/>
          <p:cNvCxnSpPr/>
          <p:nvPr/>
        </p:nvCxnSpPr>
        <p:spPr bwMode="auto">
          <a:xfrm flipH="1">
            <a:off x="8185819" y="1845618"/>
            <a:ext cx="0" cy="3339052"/>
          </a:xfrm>
          <a:prstGeom prst="line">
            <a:avLst/>
          </a:prstGeom>
          <a:noFill/>
          <a:ln w="9525" cap="flat" cmpd="sng" algn="ctr">
            <a:solidFill>
              <a:schemeClr val="tx2"/>
            </a:solidFill>
            <a:prstDash val="dash"/>
            <a:round/>
            <a:headEnd type="none" w="med" len="med"/>
            <a:tailEnd type="none" w="med" len="med"/>
          </a:ln>
          <a:effectLst/>
        </p:spPr>
      </p:cxnSp>
      <p:cxnSp>
        <p:nvCxnSpPr>
          <p:cNvPr id="37" name="直接连接符 36"/>
          <p:cNvCxnSpPr/>
          <p:nvPr/>
        </p:nvCxnSpPr>
        <p:spPr bwMode="auto">
          <a:xfrm flipH="1">
            <a:off x="9697987" y="1845618"/>
            <a:ext cx="0" cy="3339052"/>
          </a:xfrm>
          <a:prstGeom prst="line">
            <a:avLst/>
          </a:prstGeom>
          <a:noFill/>
          <a:ln w="9525" cap="flat" cmpd="sng" algn="ctr">
            <a:solidFill>
              <a:schemeClr val="tx2"/>
            </a:solidFill>
            <a:prstDash val="dash"/>
            <a:round/>
            <a:headEnd type="none" w="med" len="med"/>
            <a:tailEnd type="none" w="med" len="med"/>
          </a:ln>
          <a:effectLst/>
        </p:spPr>
      </p:cxnSp>
      <p:sp>
        <p:nvSpPr>
          <p:cNvPr id="31" name="右箭头 30"/>
          <p:cNvSpPr/>
          <p:nvPr/>
        </p:nvSpPr>
        <p:spPr bwMode="auto">
          <a:xfrm>
            <a:off x="2694764" y="2101089"/>
            <a:ext cx="4140198" cy="335441"/>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2" name="右箭头 31"/>
          <p:cNvSpPr/>
          <p:nvPr/>
        </p:nvSpPr>
        <p:spPr bwMode="auto">
          <a:xfrm>
            <a:off x="2694764" y="4831215"/>
            <a:ext cx="4140198" cy="335441"/>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8" name="文本框 37"/>
          <p:cNvSpPr txBox="1"/>
          <p:nvPr/>
        </p:nvSpPr>
        <p:spPr>
          <a:xfrm>
            <a:off x="3680278" y="1414895"/>
            <a:ext cx="2646878" cy="3882836"/>
          </a:xfrm>
          <a:prstGeom prst="rect">
            <a:avLst/>
          </a:prstGeom>
          <a:solidFill>
            <a:schemeClr val="bg1"/>
          </a:solidFill>
          <a:ln w="12700">
            <a:solidFill>
              <a:schemeClr val="tx1"/>
            </a:solidFill>
            <a:prstDash val="dash"/>
          </a:ln>
        </p:spPr>
        <p:txBody>
          <a:bodyPr wrap="none" rtlCol="0">
            <a:noAutofit/>
          </a:bodyPr>
          <a:lstStyle/>
          <a:p>
            <a:pPr>
              <a:lnSpc>
                <a:spcPct val="300000"/>
              </a:lnSpc>
              <a:buNone/>
            </a:pPr>
            <a:r>
              <a:rPr lang="zh-CN" altLang="en-US" dirty="0" smtClean="0">
                <a:solidFill>
                  <a:srgbClr val="FF0000"/>
                </a:solidFill>
                <a:latin typeface="微软雅黑" panose="020B0503020204020204" pitchFamily="34" charset="-122"/>
                <a:ea typeface="微软雅黑" panose="020B0503020204020204" pitchFamily="34" charset="-122"/>
              </a:rPr>
              <a:t>分析的对象？</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300000"/>
              </a:lnSpc>
              <a:buNone/>
            </a:pPr>
            <a:r>
              <a:rPr lang="zh-CN" altLang="en-US" b="0" dirty="0" smtClean="0">
                <a:solidFill>
                  <a:srgbClr val="FF0000"/>
                </a:solidFill>
                <a:latin typeface="微软雅黑" panose="020B0503020204020204" pitchFamily="34" charset="-122"/>
                <a:ea typeface="微软雅黑" panose="020B0503020204020204" pitchFamily="34" charset="-122"/>
              </a:rPr>
              <a:t>衡量的业务过程？</a:t>
            </a:r>
            <a:endParaRPr lang="en-US" altLang="zh-CN" b="0" dirty="0" smtClean="0">
              <a:solidFill>
                <a:srgbClr val="FF0000"/>
              </a:solidFill>
              <a:latin typeface="微软雅黑" panose="020B0503020204020204" pitchFamily="34" charset="-122"/>
              <a:ea typeface="微软雅黑" panose="020B0503020204020204" pitchFamily="34" charset="-122"/>
            </a:endParaRPr>
          </a:p>
          <a:p>
            <a:pPr>
              <a:lnSpc>
                <a:spcPct val="300000"/>
              </a:lnSpc>
              <a:buNone/>
            </a:pPr>
            <a:r>
              <a:rPr lang="zh-CN" altLang="en-US" dirty="0" smtClean="0">
                <a:solidFill>
                  <a:srgbClr val="FF0000"/>
                </a:solidFill>
                <a:latin typeface="微软雅黑" panose="020B0503020204020204" pitchFamily="34" charset="-122"/>
                <a:ea typeface="微软雅黑" panose="020B0503020204020204" pitchFamily="34" charset="-122"/>
              </a:rPr>
              <a:t>涉及的业务分类？</a:t>
            </a:r>
            <a:endParaRPr lang="zh-CN" altLang="en-US" b="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9557220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需求分析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详细分析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拆分出维度和度量</a:t>
            </a:r>
            <a:endParaRPr lang="zh-CN" altLang="en-US" sz="2400"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5"/>
            <a:ext cx="10975658" cy="1268817"/>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smtClean="0">
                <a:latin typeface="微软雅黑" panose="020B0503020204020204" pitchFamily="34" charset="-122"/>
                <a:ea typeface="微软雅黑" panose="020B0503020204020204" pitchFamily="34" charset="-122"/>
              </a:rPr>
              <a:t>对需求（本次需求分析范围为已收集到</a:t>
            </a:r>
            <a:r>
              <a:rPr lang="en-US" altLang="zh-CN" sz="1600" b="0" kern="0" dirty="0" smtClean="0">
                <a:latin typeface="微软雅黑" panose="020B0503020204020204" pitchFamily="34" charset="-122"/>
                <a:ea typeface="微软雅黑" panose="020B0503020204020204" pitchFamily="34" charset="-122"/>
              </a:rPr>
              <a:t>80</a:t>
            </a:r>
            <a:r>
              <a:rPr lang="zh-CN" altLang="en-US" sz="1600" b="0" kern="0" dirty="0" smtClean="0">
                <a:latin typeface="微软雅黑" panose="020B0503020204020204" pitchFamily="34" charset="-122"/>
                <a:ea typeface="微软雅黑" panose="020B0503020204020204" pitchFamily="34" charset="-122"/>
              </a:rPr>
              <a:t>张报表）进行详细分析，按照维度模型设计方法分析出</a:t>
            </a:r>
            <a:r>
              <a:rPr lang="zh-CN" altLang="en-US" sz="1600" b="0" kern="0" dirty="0" smtClean="0">
                <a:solidFill>
                  <a:srgbClr val="FF0000"/>
                </a:solidFill>
                <a:latin typeface="微软雅黑" panose="020B0503020204020204" pitchFamily="34" charset="-122"/>
                <a:ea typeface="微软雅黑" panose="020B0503020204020204" pitchFamily="34" charset="-122"/>
              </a:rPr>
              <a:t>维度</a:t>
            </a:r>
            <a:r>
              <a:rPr lang="zh-CN" altLang="en-US" sz="1600" b="0" kern="0" dirty="0" smtClean="0">
                <a:latin typeface="微软雅黑" panose="020B0503020204020204" pitchFamily="34" charset="-122"/>
                <a:ea typeface="微软雅黑" panose="020B0503020204020204" pitchFamily="34" charset="-122"/>
              </a:rPr>
              <a:t>和</a:t>
            </a:r>
            <a:r>
              <a:rPr lang="zh-CN" altLang="en-US" sz="1600" b="0" kern="0" dirty="0" smtClean="0">
                <a:solidFill>
                  <a:srgbClr val="FF0000"/>
                </a:solidFill>
                <a:latin typeface="微软雅黑" panose="020B0503020204020204" pitchFamily="34" charset="-122"/>
                <a:ea typeface="微软雅黑" panose="020B0503020204020204" pitchFamily="34" charset="-122"/>
              </a:rPr>
              <a:t>度量</a:t>
            </a:r>
            <a:r>
              <a:rPr lang="zh-CN" altLang="en-US" sz="1600" b="0" kern="0" dirty="0" smtClean="0">
                <a:latin typeface="微软雅黑" panose="020B0503020204020204" pitchFamily="34" charset="-122"/>
                <a:ea typeface="微软雅黑" panose="020B0503020204020204" pitchFamily="34" charset="-122"/>
              </a:rPr>
              <a:t>。</a:t>
            </a:r>
            <a:endParaRPr lang="en-US" altLang="zh-CN" sz="1600" b="0" kern="0" dirty="0" smtClean="0">
              <a:latin typeface="微软雅黑" panose="020B0503020204020204" pitchFamily="34" charset="-122"/>
              <a:ea typeface="微软雅黑" panose="020B0503020204020204" pitchFamily="34" charset="-122"/>
            </a:endParaRPr>
          </a:p>
          <a:p>
            <a:pPr lvl="1" defTabSz="1026399">
              <a:lnSpc>
                <a:spcPct val="125000"/>
              </a:lnSpc>
            </a:pPr>
            <a:r>
              <a:rPr lang="zh-CN" altLang="en-US" sz="1600" dirty="0" smtClean="0">
                <a:solidFill>
                  <a:srgbClr val="FF0000"/>
                </a:solidFill>
                <a:latin typeface="微软雅黑" panose="020B0503020204020204" pitchFamily="34" charset="-122"/>
                <a:ea typeface="微软雅黑" panose="020B0503020204020204" pitchFamily="34" charset="-122"/>
              </a:rPr>
              <a:t>维度</a:t>
            </a:r>
            <a:r>
              <a:rPr lang="zh-CN" altLang="en-US" sz="1600" dirty="0" smtClean="0">
                <a:latin typeface="微软雅黑" panose="020B0503020204020204" pitchFamily="34" charset="-122"/>
                <a:ea typeface="微软雅黑" panose="020B0503020204020204" pitchFamily="34" charset="-122"/>
              </a:rPr>
              <a:t>：用来分析数据的窗口或角度，用于描述环境。</a:t>
            </a:r>
            <a:endParaRPr lang="en-US" altLang="zh-CN" sz="1600" dirty="0" smtClean="0">
              <a:latin typeface="微软雅黑" panose="020B0503020204020204" pitchFamily="34" charset="-122"/>
              <a:ea typeface="微软雅黑" panose="020B0503020204020204" pitchFamily="34" charset="-122"/>
            </a:endParaRPr>
          </a:p>
          <a:p>
            <a:pPr lvl="1" defTabSz="1026399">
              <a:lnSpc>
                <a:spcPct val="125000"/>
              </a:lnSpc>
            </a:pPr>
            <a:r>
              <a:rPr lang="zh-CN" altLang="en-US" sz="1600" dirty="0" smtClean="0">
                <a:solidFill>
                  <a:srgbClr val="FF0000"/>
                </a:solidFill>
                <a:latin typeface="微软雅黑" panose="020B0503020204020204" pitchFamily="34" charset="-122"/>
                <a:ea typeface="微软雅黑" panose="020B0503020204020204" pitchFamily="34" charset="-122"/>
              </a:rPr>
              <a:t>度量</a:t>
            </a:r>
            <a:r>
              <a:rPr lang="zh-CN" altLang="en-US" sz="1600" dirty="0" smtClean="0">
                <a:latin typeface="微软雅黑" panose="020B0503020204020204" pitchFamily="34" charset="-122"/>
                <a:ea typeface="微软雅黑" panose="020B0503020204020204" pitchFamily="34" charset="-122"/>
              </a:rPr>
              <a:t>：用于评价业务状况的数值型数据，又可称为“事实”。</a:t>
            </a:r>
            <a:endParaRPr lang="en-US" altLang="zh-CN" sz="1600" dirty="0" smtClean="0">
              <a:latin typeface="微软雅黑" panose="020B0503020204020204" pitchFamily="34" charset="-122"/>
              <a:ea typeface="微软雅黑" panose="020B0503020204020204" pitchFamily="34" charset="-122"/>
            </a:endParaRPr>
          </a:p>
          <a:p>
            <a:pPr defTabSz="1026399">
              <a:lnSpc>
                <a:spcPct val="125000"/>
              </a:lnSpc>
            </a:pPr>
            <a:endParaRPr lang="en-US" altLang="zh-CN" sz="1600" b="0" kern="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xmlns="" val="2413949313"/>
              </p:ext>
            </p:extLst>
          </p:nvPr>
        </p:nvGraphicFramePr>
        <p:xfrm>
          <a:off x="609759" y="2565698"/>
          <a:ext cx="11320476" cy="2885760"/>
        </p:xfrm>
        <a:graphic>
          <a:graphicData uri="http://schemas.openxmlformats.org/drawingml/2006/table">
            <a:tbl>
              <a:tblPr firstRow="1" bandRow="1">
                <a:tableStyleId>{5C22544A-7EE6-4342-B048-85BDC9FD1C3A}</a:tableStyleId>
              </a:tblPr>
              <a:tblGrid>
                <a:gridCol w="2635749"/>
                <a:gridCol w="1326293"/>
                <a:gridCol w="1326293"/>
                <a:gridCol w="1326293"/>
                <a:gridCol w="1326293"/>
                <a:gridCol w="3379555"/>
              </a:tblGrid>
              <a:tr h="323600">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应用指标</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业务分类</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业务过程</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分析对象</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度量</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维度</a:t>
                      </a: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r>
              <a:tr h="504000">
                <a:tc>
                  <a:txBody>
                    <a:bodyPr/>
                    <a:lstStyle/>
                    <a:p>
                      <a:pPr algn="l" fontAlgn="ctr"/>
                      <a:r>
                        <a:rPr lang="zh-CN" altLang="en-US" sz="1600" u="none" strike="noStrike" dirty="0" smtClean="0">
                          <a:effectLst/>
                          <a:latin typeface="微软雅黑" panose="020B0503020204020204" pitchFamily="34" charset="-122"/>
                          <a:ea typeface="微软雅黑" panose="020B0503020204020204" pitchFamily="34" charset="-122"/>
                        </a:rPr>
                        <a:t>新活跃设备</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全业务</a:t>
                      </a: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设备使用</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设备</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活跃设备数</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首次活跃日期</a:t>
                      </a:r>
                      <a:endParaRPr lang="zh-CN" altLang="en-US" sz="1600" dirty="0">
                        <a:latin typeface="微软雅黑" panose="020B0503020204020204" pitchFamily="34" charset="-122"/>
                        <a:ea typeface="微软雅黑" panose="020B0503020204020204" pitchFamily="34" charset="-122"/>
                      </a:endParaRPr>
                    </a:p>
                  </a:txBody>
                  <a:tcPr anchor="ctr"/>
                </a:tc>
              </a:tr>
              <a:tr h="504000">
                <a:tc>
                  <a:txBody>
                    <a:bodyPr/>
                    <a:lstStyle/>
                    <a:p>
                      <a:pPr algn="l" fontAlgn="ctr"/>
                      <a:r>
                        <a:rPr lang="zh-CN" altLang="en-US" sz="1600" u="none" strike="noStrike" dirty="0" smtClean="0">
                          <a:effectLst/>
                          <a:latin typeface="微软雅黑" panose="020B0503020204020204" pitchFamily="34" charset="-122"/>
                          <a:ea typeface="微软雅黑" panose="020B0503020204020204" pitchFamily="34" charset="-122"/>
                        </a:rPr>
                        <a:t>设备业务日活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全业务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设备使用</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设备</a:t>
                      </a: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活跃设备数</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活跃日期、业务编号</a:t>
                      </a:r>
                    </a:p>
                  </a:txBody>
                  <a:tcPr anchor="ctr"/>
                </a:tc>
              </a:tr>
              <a:tr h="504000">
                <a:tc>
                  <a:txBody>
                    <a:bodyPr/>
                    <a:lstStyle/>
                    <a:p>
                      <a:pPr algn="l" fontAlgn="ctr"/>
                      <a:r>
                        <a:rPr lang="zh-CN" altLang="en-US" sz="1600" u="none" strike="noStrike" dirty="0" smtClean="0">
                          <a:effectLst/>
                          <a:latin typeface="微软雅黑" panose="020B0503020204020204" pitchFamily="34" charset="-122"/>
                          <a:ea typeface="微软雅黑" panose="020B0503020204020204" pitchFamily="34" charset="-122"/>
                        </a:rPr>
                        <a:t>最高在线设备数</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全业务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设备使用</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设备</a:t>
                      </a: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活跃设备数</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endParaRPr lang="zh-CN" altLang="en-US" sz="1600" dirty="0">
                        <a:latin typeface="微软雅黑" panose="020B0503020204020204" pitchFamily="34" charset="-122"/>
                        <a:ea typeface="微软雅黑" panose="020B0503020204020204" pitchFamily="34" charset="-122"/>
                      </a:endParaRPr>
                    </a:p>
                  </a:txBody>
                  <a:tcPr anchor="ctr"/>
                </a:tc>
              </a:tr>
              <a:tr h="504000">
                <a:tc>
                  <a:txBody>
                    <a:bodyPr/>
                    <a:lstStyle/>
                    <a:p>
                      <a:pPr algn="l" defTabSz="457291">
                        <a:defRPr/>
                      </a:pPr>
                      <a:r>
                        <a:rPr lang="en-US" altLang="zh-CN" sz="1600" dirty="0" err="1" smtClean="0">
                          <a:latin typeface="微软雅黑" panose="020B0503020204020204" pitchFamily="34" charset="-122"/>
                          <a:ea typeface="微软雅黑" panose="020B0503020204020204" pitchFamily="34" charset="-122"/>
                          <a:cs typeface="Arial" panose="020B0604020202020204" pitchFamily="34" charset="0"/>
                        </a:rPr>
                        <a:t>hicloud</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广告发送量</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营销</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smtClean="0">
                          <a:latin typeface="微软雅黑" panose="020B0503020204020204" pitchFamily="34" charset="-122"/>
                          <a:ea typeface="微软雅黑" panose="020B0503020204020204" pitchFamily="34" charset="-122"/>
                        </a:rPr>
                        <a:t>PUSH</a:t>
                      </a:r>
                      <a:r>
                        <a:rPr lang="zh-CN" altLang="en-US" sz="1600" dirty="0" smtClean="0">
                          <a:latin typeface="微软雅黑" panose="020B0503020204020204" pitchFamily="34" charset="-122"/>
                          <a:ea typeface="微软雅黑" panose="020B0503020204020204" pitchFamily="34" charset="-122"/>
                        </a:rPr>
                        <a:t>营销</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业务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广告发送量</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广告渠道（</a:t>
                      </a:r>
                      <a:r>
                        <a:rPr lang="en-US" altLang="zh-CN" sz="1600" dirty="0" err="1" smtClean="0">
                          <a:latin typeface="微软雅黑" panose="020B0503020204020204" pitchFamily="34" charset="-122"/>
                          <a:ea typeface="微软雅黑" panose="020B0503020204020204" pitchFamily="34" charset="-122"/>
                          <a:cs typeface="Arial" panose="020B0604020202020204" pitchFamily="34" charset="0"/>
                        </a:rPr>
                        <a:t>hicloud</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push</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等）</a:t>
                      </a:r>
                      <a:endParaRPr lang="zh-CN" altLang="en-US" sz="1600" dirty="0">
                        <a:latin typeface="微软雅黑" panose="020B0503020204020204" pitchFamily="34" charset="-122"/>
                        <a:ea typeface="微软雅黑" panose="020B0503020204020204" pitchFamily="34" charset="-122"/>
                      </a:endParaRPr>
                    </a:p>
                  </a:txBody>
                  <a:tcPr anchor="ctr"/>
                </a:tc>
              </a:tr>
              <a:tr h="504000">
                <a:tc>
                  <a:txBody>
                    <a:bodyPr/>
                    <a:lstStyle/>
                    <a:p>
                      <a:pPr algn="l"/>
                      <a:r>
                        <a:rPr lang="en-US" altLang="zh-CN" sz="1600" dirty="0" smtClean="0">
                          <a:latin typeface="微软雅黑" panose="020B0503020204020204" pitchFamily="34" charset="-122"/>
                          <a:ea typeface="微软雅黑" panose="020B0503020204020204" pitchFamily="34" charset="-122"/>
                        </a:rPr>
                        <a:t>push</a:t>
                      </a:r>
                      <a:r>
                        <a:rPr lang="zh-CN" altLang="en-US" sz="1600" dirty="0" smtClean="0">
                          <a:latin typeface="微软雅黑" panose="020B0503020204020204" pitchFamily="34" charset="-122"/>
                          <a:ea typeface="微软雅黑" panose="020B0503020204020204" pitchFamily="34" charset="-122"/>
                        </a:rPr>
                        <a:t>广告发送量</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营销</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smtClean="0">
                          <a:latin typeface="微软雅黑" panose="020B0503020204020204" pitchFamily="34" charset="-122"/>
                          <a:ea typeface="微软雅黑" panose="020B0503020204020204" pitchFamily="34" charset="-122"/>
                        </a:rPr>
                        <a:t>PUSH</a:t>
                      </a:r>
                      <a:r>
                        <a:rPr lang="zh-CN" altLang="en-US" sz="1600" dirty="0" smtClean="0">
                          <a:latin typeface="微软雅黑" panose="020B0503020204020204" pitchFamily="34" charset="-122"/>
                          <a:ea typeface="微软雅黑" panose="020B0503020204020204" pitchFamily="34" charset="-122"/>
                        </a:rPr>
                        <a:t>营销</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业务</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广告发送量</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广告渠道（</a:t>
                      </a:r>
                      <a:r>
                        <a:rPr lang="en-US" altLang="zh-CN" sz="1600" dirty="0" err="1" smtClean="0">
                          <a:latin typeface="微软雅黑" panose="020B0503020204020204" pitchFamily="34" charset="-122"/>
                          <a:ea typeface="微软雅黑" panose="020B0503020204020204" pitchFamily="34" charset="-122"/>
                          <a:cs typeface="Arial" panose="020B0604020202020204" pitchFamily="34" charset="0"/>
                        </a:rPr>
                        <a:t>hicloud</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push</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等）</a:t>
                      </a:r>
                      <a:endParaRPr lang="zh-CN" altLang="en-US" sz="1600" dirty="0">
                        <a:latin typeface="微软雅黑" panose="020B0503020204020204" pitchFamily="34" charset="-122"/>
                        <a:ea typeface="微软雅黑" panose="020B0503020204020204" pitchFamily="34" charset="-122"/>
                      </a:endParaRPr>
                    </a:p>
                  </a:txBody>
                  <a:tcPr anchor="ctr"/>
                </a:tc>
              </a:tr>
            </a:tbl>
          </a:graphicData>
        </a:graphic>
      </p:graphicFrame>
      <p:sp>
        <p:nvSpPr>
          <p:cNvPr id="8" name="TextBox 4"/>
          <p:cNvSpPr txBox="1"/>
          <p:nvPr/>
        </p:nvSpPr>
        <p:spPr>
          <a:xfrm>
            <a:off x="625643" y="5959501"/>
            <a:ext cx="5910592" cy="307777"/>
          </a:xfrm>
          <a:prstGeom prst="rect">
            <a:avLst/>
          </a:prstGeom>
          <a:noFill/>
        </p:spPr>
        <p:txBody>
          <a:bodyPr wrap="none" rtlCol="0">
            <a:spAutoFit/>
          </a:bodyPr>
          <a:lstStyle/>
          <a:p>
            <a:pPr>
              <a:buNone/>
            </a:pPr>
            <a:r>
              <a:rPr lang="zh-CN" altLang="en-US" sz="1400" b="0" i="1" dirty="0" smtClean="0">
                <a:latin typeface="微软雅黑" panose="020B0503020204020204" pitchFamily="34" charset="-122"/>
                <a:ea typeface="微软雅黑" panose="020B0503020204020204" pitchFamily="34" charset="-122"/>
              </a:rPr>
              <a:t>需求分析详细见</a:t>
            </a:r>
            <a:r>
              <a:rPr lang="en-US" altLang="zh-CN" sz="1400" b="0" i="1" dirty="0" smtClean="0">
                <a:latin typeface="微软雅黑" panose="020B0503020204020204" pitchFamily="34" charset="-122"/>
                <a:ea typeface="微软雅黑" panose="020B0503020204020204" pitchFamily="34" charset="-122"/>
              </a:rPr>
              <a:t>《</a:t>
            </a:r>
            <a:r>
              <a:rPr lang="zh-CN" altLang="en-US" sz="1400" i="1" dirty="0">
                <a:latin typeface="微软雅黑" panose="020B0503020204020204" pitchFamily="34" charset="-122"/>
                <a:ea typeface="微软雅黑" panose="020B0503020204020204" pitchFamily="34" charset="-122"/>
              </a:rPr>
              <a:t>汇总层模型设计</a:t>
            </a:r>
            <a:r>
              <a:rPr lang="en-US" altLang="zh-CN" sz="1400" i="1" dirty="0">
                <a:latin typeface="微软雅黑" panose="020B0503020204020204" pitchFamily="34" charset="-122"/>
                <a:ea typeface="微软雅黑" panose="020B0503020204020204" pitchFamily="34" charset="-122"/>
              </a:rPr>
              <a:t>-</a:t>
            </a:r>
            <a:r>
              <a:rPr lang="zh-CN" altLang="en-US" sz="1400" i="1" dirty="0">
                <a:latin typeface="微软雅黑" panose="020B0503020204020204" pitchFamily="34" charset="-122"/>
                <a:ea typeface="微软雅黑" panose="020B0503020204020204" pitchFamily="34" charset="-122"/>
              </a:rPr>
              <a:t>整体规划与</a:t>
            </a:r>
            <a:r>
              <a:rPr lang="zh-CN" altLang="en-US" sz="1400" i="1" dirty="0" smtClean="0">
                <a:latin typeface="微软雅黑" panose="020B0503020204020204" pitchFamily="34" charset="-122"/>
                <a:ea typeface="微软雅黑" panose="020B0503020204020204" pitchFamily="34" charset="-122"/>
              </a:rPr>
              <a:t>计划</a:t>
            </a:r>
            <a:r>
              <a:rPr lang="en-US" altLang="zh-CN" sz="1400" i="1" dirty="0">
                <a:latin typeface="微软雅黑" panose="020B0503020204020204" pitchFamily="34" charset="-122"/>
                <a:ea typeface="微软雅黑" panose="020B0503020204020204" pitchFamily="34" charset="-122"/>
              </a:rPr>
              <a:t>》-《1-2-</a:t>
            </a:r>
            <a:r>
              <a:rPr lang="zh-CN" altLang="en-US" sz="1400" i="1" dirty="0">
                <a:latin typeface="微软雅黑" panose="020B0503020204020204" pitchFamily="34" charset="-122"/>
                <a:ea typeface="微软雅黑" panose="020B0503020204020204" pitchFamily="34" charset="-122"/>
              </a:rPr>
              <a:t>需求拆分</a:t>
            </a:r>
            <a:r>
              <a:rPr lang="en-US" altLang="zh-CN" sz="1400" b="0" i="1" dirty="0" smtClean="0">
                <a:latin typeface="微软雅黑" panose="020B0503020204020204" pitchFamily="34" charset="-122"/>
                <a:ea typeface="微软雅黑" panose="020B0503020204020204" pitchFamily="34" charset="-122"/>
              </a:rPr>
              <a:t>》</a:t>
            </a:r>
            <a:endParaRPr lang="zh-CN" altLang="en-US" sz="1400" b="0" i="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3968650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数据分析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数据来源分析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确定涉及的数据范围并理解数据源模型</a:t>
            </a:r>
            <a:endParaRPr lang="zh-CN" altLang="en-US" sz="2400" kern="0" dirty="0">
              <a:latin typeface="微软雅黑" panose="020B0503020204020204" pitchFamily="34" charset="-122"/>
              <a:ea typeface="微软雅黑" panose="020B0503020204020204" pitchFamily="34" charset="-122"/>
            </a:endParaRPr>
          </a:p>
        </p:txBody>
      </p:sp>
      <p:sp>
        <p:nvSpPr>
          <p:cNvPr id="4" name="矩形 3"/>
          <p:cNvSpPr/>
          <p:nvPr/>
        </p:nvSpPr>
        <p:spPr>
          <a:xfrm>
            <a:off x="6166036" y="2065721"/>
            <a:ext cx="1972015"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画像PUSH营销任务</a:t>
            </a:r>
          </a:p>
        </p:txBody>
      </p:sp>
      <p:sp>
        <p:nvSpPr>
          <p:cNvPr id="5" name="矩形 4"/>
          <p:cNvSpPr/>
          <p:nvPr/>
        </p:nvSpPr>
        <p:spPr>
          <a:xfrm>
            <a:off x="8404552" y="2281745"/>
            <a:ext cx="1005403"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投放任务</a:t>
            </a:r>
          </a:p>
        </p:txBody>
      </p:sp>
      <p:sp>
        <p:nvSpPr>
          <p:cNvPr id="6" name="矩形 5"/>
          <p:cNvSpPr/>
          <p:nvPr/>
        </p:nvSpPr>
        <p:spPr>
          <a:xfrm>
            <a:off x="6166036" y="2556498"/>
            <a:ext cx="1972015"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PUSH营销任务素材</a:t>
            </a:r>
          </a:p>
        </p:txBody>
      </p:sp>
      <p:sp>
        <p:nvSpPr>
          <p:cNvPr id="7" name="矩形 6"/>
          <p:cNvSpPr/>
          <p:nvPr/>
        </p:nvSpPr>
        <p:spPr>
          <a:xfrm>
            <a:off x="6166036" y="3448167"/>
            <a:ext cx="1343638"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MC消息日志</a:t>
            </a:r>
          </a:p>
        </p:txBody>
      </p:sp>
      <p:sp>
        <p:nvSpPr>
          <p:cNvPr id="8" name="矩形 7"/>
          <p:cNvSpPr/>
          <p:nvPr/>
        </p:nvSpPr>
        <p:spPr>
          <a:xfrm>
            <a:off x="6166036" y="4315103"/>
            <a:ext cx="1394934"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BISDK自定义</a:t>
            </a:r>
          </a:p>
        </p:txBody>
      </p:sp>
      <p:sp>
        <p:nvSpPr>
          <p:cNvPr id="9" name="矩形 8"/>
          <p:cNvSpPr/>
          <p:nvPr/>
        </p:nvSpPr>
        <p:spPr>
          <a:xfrm>
            <a:off x="6166036" y="5180617"/>
            <a:ext cx="1826141"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应用市场操作日志</a:t>
            </a:r>
          </a:p>
        </p:txBody>
      </p:sp>
      <p:sp>
        <p:nvSpPr>
          <p:cNvPr id="10" name="内容占位符 1"/>
          <p:cNvSpPr txBox="1">
            <a:spLocks/>
          </p:cNvSpPr>
          <p:nvPr/>
        </p:nvSpPr>
        <p:spPr>
          <a:xfrm>
            <a:off x="609759" y="1152865"/>
            <a:ext cx="10975658" cy="738781"/>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smtClean="0">
                <a:latin typeface="微软雅黑" panose="020B0503020204020204" pitchFamily="34" charset="-122"/>
                <a:ea typeface="微软雅黑" panose="020B0503020204020204" pitchFamily="34" charset="-122"/>
              </a:rPr>
              <a:t>针对业务过程，分析数据来源，并理解来源表的关系。例如，设备使用涉及</a:t>
            </a:r>
            <a:r>
              <a:rPr lang="en-US" altLang="zh-CN" sz="1600" b="0" kern="0" dirty="0" smtClean="0">
                <a:latin typeface="微软雅黑" panose="020B0503020204020204" pitchFamily="34" charset="-122"/>
                <a:ea typeface="微软雅黑" panose="020B0503020204020204" pitchFamily="34" charset="-122"/>
              </a:rPr>
              <a:t>5</a:t>
            </a:r>
            <a:r>
              <a:rPr lang="zh-CN" altLang="en-US" sz="1600" b="0" kern="0" dirty="0" smtClean="0">
                <a:latin typeface="微软雅黑" panose="020B0503020204020204" pitchFamily="34" charset="-122"/>
                <a:ea typeface="微软雅黑" panose="020B0503020204020204" pitchFamily="34" charset="-122"/>
              </a:rPr>
              <a:t>大类共计</a:t>
            </a:r>
            <a:r>
              <a:rPr lang="en-US" altLang="zh-CN" sz="1600" b="0" kern="0" dirty="0" smtClean="0">
                <a:latin typeface="微软雅黑" panose="020B0503020204020204" pitchFamily="34" charset="-122"/>
                <a:ea typeface="微软雅黑" panose="020B0503020204020204" pitchFamily="34" charset="-122"/>
              </a:rPr>
              <a:t>22</a:t>
            </a:r>
            <a:r>
              <a:rPr lang="zh-CN" altLang="en-US" sz="1600" b="0" kern="0" dirty="0" smtClean="0">
                <a:latin typeface="微软雅黑" panose="020B0503020204020204" pitchFamily="34" charset="-122"/>
                <a:ea typeface="微软雅黑" panose="020B0503020204020204" pitchFamily="34" charset="-122"/>
              </a:rPr>
              <a:t>张表；</a:t>
            </a:r>
            <a:r>
              <a:rPr lang="en-US" altLang="zh-CN" sz="1600" b="0" kern="0" dirty="0" smtClean="0">
                <a:latin typeface="微软雅黑" panose="020B0503020204020204" pitchFamily="34" charset="-122"/>
                <a:ea typeface="微软雅黑" panose="020B0503020204020204" pitchFamily="34" charset="-122"/>
              </a:rPr>
              <a:t>PUSH</a:t>
            </a:r>
            <a:r>
              <a:rPr lang="zh-CN" altLang="en-US" sz="1600" b="0" kern="0" dirty="0" smtClean="0">
                <a:latin typeface="微软雅黑" panose="020B0503020204020204" pitchFamily="34" charset="-122"/>
                <a:ea typeface="微软雅黑" panose="020B0503020204020204" pitchFamily="34" charset="-122"/>
              </a:rPr>
              <a:t>营销过程涉及</a:t>
            </a:r>
            <a:r>
              <a:rPr lang="en-US" altLang="zh-CN" sz="1600" b="0" kern="0" dirty="0" smtClean="0">
                <a:latin typeface="微软雅黑" panose="020B0503020204020204" pitchFamily="34" charset="-122"/>
                <a:ea typeface="微软雅黑" panose="020B0503020204020204" pitchFamily="34" charset="-122"/>
              </a:rPr>
              <a:t>4</a:t>
            </a:r>
            <a:r>
              <a:rPr lang="zh-CN" altLang="en-US" sz="1600" b="0" kern="0" dirty="0" smtClean="0">
                <a:latin typeface="微软雅黑" panose="020B0503020204020204" pitchFamily="34" charset="-122"/>
                <a:ea typeface="微软雅黑" panose="020B0503020204020204" pitchFamily="34" charset="-122"/>
              </a:rPr>
              <a:t>个环节共计</a:t>
            </a:r>
            <a:r>
              <a:rPr lang="en-US" altLang="zh-CN" sz="1600" b="0" kern="0" dirty="0" smtClean="0">
                <a:latin typeface="微软雅黑" panose="020B0503020204020204" pitchFamily="34" charset="-122"/>
                <a:ea typeface="微软雅黑" panose="020B0503020204020204" pitchFamily="34" charset="-122"/>
              </a:rPr>
              <a:t>6</a:t>
            </a:r>
            <a:r>
              <a:rPr lang="zh-CN" altLang="en-US" sz="1600" b="0" kern="0" dirty="0" smtClean="0">
                <a:latin typeface="微软雅黑" panose="020B0503020204020204" pitchFamily="34" charset="-122"/>
                <a:ea typeface="微软雅黑" panose="020B0503020204020204" pitchFamily="34" charset="-122"/>
              </a:rPr>
              <a:t>张表。</a:t>
            </a:r>
            <a:endParaRPr lang="en-US" altLang="zh-CN" sz="1600" b="0" kern="0" dirty="0">
              <a:latin typeface="微软雅黑" panose="020B0503020204020204" pitchFamily="34" charset="-122"/>
              <a:ea typeface="微软雅黑" panose="020B0503020204020204" pitchFamily="34" charset="-122"/>
            </a:endParaRPr>
          </a:p>
        </p:txBody>
      </p:sp>
      <p:sp>
        <p:nvSpPr>
          <p:cNvPr id="11" name="矩形 10"/>
          <p:cNvSpPr/>
          <p:nvPr/>
        </p:nvSpPr>
        <p:spPr>
          <a:xfrm>
            <a:off x="264939" y="3282339"/>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微软雅黑" panose="020B0503020204020204" pitchFamily="34" charset="-122"/>
                <a:ea typeface="微软雅黑" panose="020B0503020204020204" pitchFamily="34" charset="-122"/>
                <a:cs typeface="Arial" panose="020B0604020202020204" pitchFamily="34" charset="0"/>
              </a:rPr>
              <a:t>设备</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使用</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4369395" y="3282339"/>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a:latin typeface="微软雅黑" panose="020B0503020204020204" pitchFamily="34" charset="-122"/>
                <a:ea typeface="微软雅黑" panose="020B0503020204020204" pitchFamily="34" charset="-122"/>
                <a:cs typeface="Arial" panose="020B0604020202020204" pitchFamily="34" charset="0"/>
              </a:rPr>
              <a:t>PUSH</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营销</a:t>
            </a:r>
          </a:p>
        </p:txBody>
      </p:sp>
      <p:sp>
        <p:nvSpPr>
          <p:cNvPr id="14" name="矩形 13"/>
          <p:cNvSpPr/>
          <p:nvPr/>
        </p:nvSpPr>
        <p:spPr>
          <a:xfrm>
            <a:off x="1993131" y="2217542"/>
            <a:ext cx="779381" cy="338554"/>
          </a:xfrm>
          <a:prstGeom prst="rect">
            <a:avLst/>
          </a:prstGeom>
          <a:solidFill>
            <a:schemeClr val="accent1">
              <a:lumMod val="20000"/>
              <a:lumOff val="80000"/>
            </a:schemeClr>
          </a:solidFill>
          <a:ln>
            <a:solidFill>
              <a:schemeClr val="accent2"/>
            </a:solidFill>
          </a:ln>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BISDK</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1993131" y="2880915"/>
            <a:ext cx="1005403"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用户体验</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1993131" y="3544288"/>
            <a:ext cx="712054" cy="338554"/>
          </a:xfrm>
          <a:prstGeom prst="rect">
            <a:avLst/>
          </a:prstGeom>
          <a:solidFill>
            <a:schemeClr val="accent1">
              <a:lumMod val="20000"/>
              <a:lumOff val="80000"/>
            </a:schemeClr>
          </a:solidFill>
          <a:ln>
            <a:solidFill>
              <a:schemeClr val="accent2"/>
            </a:solidFill>
          </a:ln>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EMUI</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3131" y="4279481"/>
            <a:ext cx="1005403"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账号操作</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3131" y="4942854"/>
            <a:ext cx="1861407"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应用服务器（</a:t>
            </a:r>
            <a:r>
              <a:rPr lang="en-US" altLang="zh-CN" sz="1600" dirty="0" smtClean="0">
                <a:latin typeface="微软雅黑" panose="020B0503020204020204" pitchFamily="34" charset="-122"/>
                <a:ea typeface="微软雅黑" panose="020B0503020204020204" pitchFamily="34" charset="-122"/>
              </a:rPr>
              <a:t>19</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cxnSp>
        <p:nvCxnSpPr>
          <p:cNvPr id="20" name="直接连接符 19"/>
          <p:cNvCxnSpPr>
            <a:endCxn id="14" idx="1"/>
          </p:cNvCxnSpPr>
          <p:nvPr/>
        </p:nvCxnSpPr>
        <p:spPr bwMode="auto">
          <a:xfrm flipV="1">
            <a:off x="1344939" y="2386819"/>
            <a:ext cx="648192" cy="1061348"/>
          </a:xfrm>
          <a:prstGeom prst="line">
            <a:avLst/>
          </a:prstGeom>
          <a:noFill/>
          <a:ln w="9525" cap="flat" cmpd="sng" algn="ctr">
            <a:solidFill>
              <a:schemeClr val="accent1"/>
            </a:solidFill>
            <a:prstDash val="solid"/>
            <a:round/>
            <a:headEnd type="none" w="med" len="med"/>
            <a:tailEnd type="none" w="med" len="med"/>
          </a:ln>
          <a:effectLst/>
        </p:spPr>
      </p:cxnSp>
      <p:cxnSp>
        <p:nvCxnSpPr>
          <p:cNvPr id="21" name="直接连接符 20"/>
          <p:cNvCxnSpPr>
            <a:stCxn id="11" idx="3"/>
            <a:endCxn id="15" idx="1"/>
          </p:cNvCxnSpPr>
          <p:nvPr/>
        </p:nvCxnSpPr>
        <p:spPr bwMode="auto">
          <a:xfrm flipV="1">
            <a:off x="1344939" y="3050192"/>
            <a:ext cx="648192" cy="412189"/>
          </a:xfrm>
          <a:prstGeom prst="line">
            <a:avLst/>
          </a:prstGeom>
          <a:noFill/>
          <a:ln w="9525" cap="flat" cmpd="sng" algn="ctr">
            <a:solidFill>
              <a:schemeClr val="accent1"/>
            </a:solidFill>
            <a:prstDash val="solid"/>
            <a:round/>
            <a:headEnd type="none" w="med" len="med"/>
            <a:tailEnd type="none" w="med" len="med"/>
          </a:ln>
          <a:effectLst/>
        </p:spPr>
      </p:cxnSp>
      <p:cxnSp>
        <p:nvCxnSpPr>
          <p:cNvPr id="24" name="直接连接符 23"/>
          <p:cNvCxnSpPr>
            <a:stCxn id="11" idx="3"/>
            <a:endCxn id="16" idx="1"/>
          </p:cNvCxnSpPr>
          <p:nvPr/>
        </p:nvCxnSpPr>
        <p:spPr bwMode="auto">
          <a:xfrm>
            <a:off x="1344939" y="3462381"/>
            <a:ext cx="648192" cy="251184"/>
          </a:xfrm>
          <a:prstGeom prst="line">
            <a:avLst/>
          </a:prstGeom>
          <a:noFill/>
          <a:ln w="9525" cap="flat" cmpd="sng" algn="ctr">
            <a:solidFill>
              <a:schemeClr val="accent1"/>
            </a:solidFill>
            <a:prstDash val="solid"/>
            <a:round/>
            <a:headEnd type="none" w="med" len="med"/>
            <a:tailEnd type="none" w="med" len="med"/>
          </a:ln>
          <a:effectLst/>
        </p:spPr>
      </p:cxnSp>
      <p:cxnSp>
        <p:nvCxnSpPr>
          <p:cNvPr id="27" name="直接连接符 26"/>
          <p:cNvCxnSpPr>
            <a:stCxn id="11" idx="3"/>
            <a:endCxn id="17" idx="1"/>
          </p:cNvCxnSpPr>
          <p:nvPr/>
        </p:nvCxnSpPr>
        <p:spPr bwMode="auto">
          <a:xfrm>
            <a:off x="1344939" y="3462381"/>
            <a:ext cx="648192" cy="986377"/>
          </a:xfrm>
          <a:prstGeom prst="line">
            <a:avLst/>
          </a:prstGeom>
          <a:noFill/>
          <a:ln w="9525" cap="flat" cmpd="sng" algn="ctr">
            <a:solidFill>
              <a:schemeClr val="accent1"/>
            </a:solidFill>
            <a:prstDash val="solid"/>
            <a:round/>
            <a:headEnd type="none" w="med" len="med"/>
            <a:tailEnd type="none" w="med" len="med"/>
          </a:ln>
          <a:effectLst/>
        </p:spPr>
      </p:cxnSp>
      <p:cxnSp>
        <p:nvCxnSpPr>
          <p:cNvPr id="30" name="直接连接符 29"/>
          <p:cNvCxnSpPr>
            <a:stCxn id="11" idx="3"/>
            <a:endCxn id="18" idx="1"/>
          </p:cNvCxnSpPr>
          <p:nvPr/>
        </p:nvCxnSpPr>
        <p:spPr bwMode="auto">
          <a:xfrm>
            <a:off x="1344939" y="3462381"/>
            <a:ext cx="648192" cy="1649750"/>
          </a:xfrm>
          <a:prstGeom prst="line">
            <a:avLst/>
          </a:prstGeom>
          <a:noFill/>
          <a:ln w="9525" cap="flat" cmpd="sng" algn="ctr">
            <a:solidFill>
              <a:schemeClr val="accent1"/>
            </a:solidFill>
            <a:prstDash val="solid"/>
            <a:round/>
            <a:headEnd type="none" w="med" len="med"/>
            <a:tailEnd type="none" w="med" len="med"/>
          </a:ln>
          <a:effectLst/>
        </p:spPr>
      </p:cxnSp>
      <p:sp>
        <p:nvSpPr>
          <p:cNvPr id="33" name="矩形 32"/>
          <p:cNvSpPr/>
          <p:nvPr/>
        </p:nvSpPr>
        <p:spPr bwMode="auto">
          <a:xfrm>
            <a:off x="6025579" y="1972227"/>
            <a:ext cx="3600400" cy="998291"/>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4" name="矩形 33"/>
          <p:cNvSpPr/>
          <p:nvPr/>
        </p:nvSpPr>
        <p:spPr bwMode="auto">
          <a:xfrm>
            <a:off x="6025579" y="3376864"/>
            <a:ext cx="3600400" cy="48750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矩形 34"/>
          <p:cNvSpPr/>
          <p:nvPr/>
        </p:nvSpPr>
        <p:spPr bwMode="auto">
          <a:xfrm>
            <a:off x="6025579" y="4240627"/>
            <a:ext cx="3600400" cy="48750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矩形 35"/>
          <p:cNvSpPr/>
          <p:nvPr/>
        </p:nvSpPr>
        <p:spPr bwMode="auto">
          <a:xfrm>
            <a:off x="6025579" y="5102528"/>
            <a:ext cx="3600400" cy="48750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9824020" y="2323582"/>
            <a:ext cx="1415772" cy="338554"/>
          </a:xfrm>
          <a:prstGeom prst="rect">
            <a:avLst/>
          </a:prstGeom>
          <a:noFill/>
        </p:spPr>
        <p:txBody>
          <a:bodyPr wrap="none" rtlCol="0">
            <a:spAutoFit/>
          </a:bodyPr>
          <a:lstStyle/>
          <a:p>
            <a:pPr>
              <a:buNone/>
            </a:pPr>
            <a:r>
              <a:rPr lang="zh-CN" altLang="en-US" sz="1600" dirty="0" smtClean="0">
                <a:latin typeface="微软雅黑" panose="020B0503020204020204" pitchFamily="34" charset="-122"/>
                <a:ea typeface="微软雅黑" panose="020B0503020204020204" pitchFamily="34" charset="-122"/>
              </a:rPr>
              <a:t>营销任务制定</a:t>
            </a:r>
            <a:endParaRPr lang="zh-CN" altLang="en-US" sz="1600" b="0" dirty="0" smtClean="0">
              <a:latin typeface="微软雅黑" panose="020B0503020204020204" pitchFamily="34" charset="-122"/>
              <a:ea typeface="微软雅黑" panose="020B0503020204020204" pitchFamily="34" charset="-122"/>
            </a:endParaRPr>
          </a:p>
        </p:txBody>
      </p:sp>
      <p:sp>
        <p:nvSpPr>
          <p:cNvPr id="38" name="文本框 37"/>
          <p:cNvSpPr txBox="1"/>
          <p:nvPr/>
        </p:nvSpPr>
        <p:spPr>
          <a:xfrm>
            <a:off x="9824020" y="3448167"/>
            <a:ext cx="2031325" cy="338554"/>
          </a:xfrm>
          <a:prstGeom prst="rect">
            <a:avLst/>
          </a:prstGeom>
          <a:noFill/>
        </p:spPr>
        <p:txBody>
          <a:bodyPr wrap="none" rtlCol="0">
            <a:spAutoFit/>
          </a:bodyPr>
          <a:lstStyle/>
          <a:p>
            <a:pPr>
              <a:buNone/>
            </a:pPr>
            <a:r>
              <a:rPr lang="zh-CN" altLang="en-US" sz="1600" dirty="0" smtClean="0">
                <a:latin typeface="微软雅黑" panose="020B0503020204020204" pitchFamily="34" charset="-122"/>
                <a:ea typeface="微软雅黑" panose="020B0503020204020204" pitchFamily="34" charset="-122"/>
              </a:rPr>
              <a:t>营销消息发送、送达</a:t>
            </a:r>
            <a:endParaRPr lang="zh-CN" altLang="en-US" sz="1600" b="0" dirty="0" smtClean="0">
              <a:latin typeface="微软雅黑" panose="020B0503020204020204" pitchFamily="34" charset="-122"/>
              <a:ea typeface="微软雅黑" panose="020B0503020204020204" pitchFamily="34" charset="-122"/>
            </a:endParaRPr>
          </a:p>
        </p:txBody>
      </p:sp>
      <p:sp>
        <p:nvSpPr>
          <p:cNvPr id="39" name="文本框 38"/>
          <p:cNvSpPr txBox="1"/>
          <p:nvPr/>
        </p:nvSpPr>
        <p:spPr>
          <a:xfrm>
            <a:off x="9824020" y="4287256"/>
            <a:ext cx="2250231" cy="338554"/>
          </a:xfrm>
          <a:prstGeom prst="rect">
            <a:avLst/>
          </a:prstGeom>
          <a:noFill/>
        </p:spPr>
        <p:txBody>
          <a:bodyPr wrap="none" rtlCol="0">
            <a:spAutoFit/>
          </a:bodyPr>
          <a:lstStyle/>
          <a:p>
            <a:pPr>
              <a:buNone/>
            </a:pPr>
            <a:r>
              <a:rPr lang="zh-CN" altLang="en-US" sz="1600" dirty="0">
                <a:latin typeface="微软雅黑" panose="020B0503020204020204" pitchFamily="34" charset="-122"/>
                <a:ea typeface="微软雅黑" panose="020B0503020204020204" pitchFamily="34" charset="-122"/>
              </a:rPr>
              <a:t>内容</a:t>
            </a:r>
            <a:r>
              <a:rPr lang="zh-CN" altLang="en-US" sz="1600" dirty="0" smtClean="0">
                <a:latin typeface="微软雅黑" panose="020B0503020204020204" pitchFamily="34" charset="-122"/>
                <a:ea typeface="微软雅黑" panose="020B0503020204020204" pitchFamily="34" charset="-122"/>
              </a:rPr>
              <a:t>展示、点击、清除</a:t>
            </a:r>
            <a:endParaRPr lang="zh-CN" altLang="en-US" sz="1600" b="0" dirty="0" smtClean="0">
              <a:latin typeface="微软雅黑" panose="020B0503020204020204" pitchFamily="34" charset="-122"/>
              <a:ea typeface="微软雅黑" panose="020B0503020204020204" pitchFamily="34" charset="-122"/>
            </a:endParaRPr>
          </a:p>
        </p:txBody>
      </p:sp>
      <p:sp>
        <p:nvSpPr>
          <p:cNvPr id="40" name="文本框 39"/>
          <p:cNvSpPr txBox="1"/>
          <p:nvPr/>
        </p:nvSpPr>
        <p:spPr>
          <a:xfrm>
            <a:off x="9824020" y="5170193"/>
            <a:ext cx="1005403" cy="338554"/>
          </a:xfrm>
          <a:prstGeom prst="rect">
            <a:avLst/>
          </a:prstGeom>
          <a:noFill/>
        </p:spPr>
        <p:txBody>
          <a:bodyPr wrap="none" rtlCol="0">
            <a:spAutoFit/>
          </a:bodyPr>
          <a:lstStyle/>
          <a:p>
            <a:pPr>
              <a:buNone/>
            </a:pPr>
            <a:r>
              <a:rPr lang="zh-CN" altLang="en-US" sz="1600" dirty="0" smtClean="0">
                <a:latin typeface="微软雅黑" panose="020B0503020204020204" pitchFamily="34" charset="-122"/>
                <a:ea typeface="微软雅黑" panose="020B0503020204020204" pitchFamily="34" charset="-122"/>
              </a:rPr>
              <a:t>内容下载</a:t>
            </a:r>
            <a:endParaRPr lang="zh-CN" altLang="en-US" sz="1600" b="0" dirty="0" smtClean="0">
              <a:latin typeface="微软雅黑" panose="020B0503020204020204" pitchFamily="34" charset="-122"/>
              <a:ea typeface="微软雅黑" panose="020B0503020204020204" pitchFamily="34" charset="-122"/>
            </a:endParaRPr>
          </a:p>
        </p:txBody>
      </p:sp>
      <p:cxnSp>
        <p:nvCxnSpPr>
          <p:cNvPr id="41" name="直接连接符 40"/>
          <p:cNvCxnSpPr>
            <a:stCxn id="12" idx="3"/>
            <a:endCxn id="33" idx="1"/>
          </p:cNvCxnSpPr>
          <p:nvPr/>
        </p:nvCxnSpPr>
        <p:spPr bwMode="auto">
          <a:xfrm flipV="1">
            <a:off x="5449395" y="2471373"/>
            <a:ext cx="576184" cy="991008"/>
          </a:xfrm>
          <a:prstGeom prst="line">
            <a:avLst/>
          </a:prstGeom>
          <a:noFill/>
          <a:ln w="9525" cap="flat" cmpd="sng" algn="ctr">
            <a:solidFill>
              <a:schemeClr val="accent1"/>
            </a:solidFill>
            <a:prstDash val="solid"/>
            <a:round/>
            <a:headEnd type="none" w="med" len="med"/>
            <a:tailEnd type="none" w="med" len="med"/>
          </a:ln>
          <a:effectLst/>
        </p:spPr>
      </p:cxnSp>
      <p:cxnSp>
        <p:nvCxnSpPr>
          <p:cNvPr id="44" name="直接连接符 43"/>
          <p:cNvCxnSpPr>
            <a:stCxn id="12" idx="3"/>
            <a:endCxn id="34" idx="1"/>
          </p:cNvCxnSpPr>
          <p:nvPr/>
        </p:nvCxnSpPr>
        <p:spPr bwMode="auto">
          <a:xfrm>
            <a:off x="5449395" y="3462381"/>
            <a:ext cx="576184" cy="158236"/>
          </a:xfrm>
          <a:prstGeom prst="line">
            <a:avLst/>
          </a:prstGeom>
          <a:noFill/>
          <a:ln w="9525" cap="flat" cmpd="sng" algn="ctr">
            <a:solidFill>
              <a:schemeClr val="accent1"/>
            </a:solidFill>
            <a:prstDash val="solid"/>
            <a:round/>
            <a:headEnd type="none" w="med" len="med"/>
            <a:tailEnd type="none" w="med" len="med"/>
          </a:ln>
          <a:effectLst/>
        </p:spPr>
      </p:cxnSp>
      <p:cxnSp>
        <p:nvCxnSpPr>
          <p:cNvPr id="47" name="直接连接符 46"/>
          <p:cNvCxnSpPr>
            <a:stCxn id="12" idx="3"/>
            <a:endCxn id="35" idx="1"/>
          </p:cNvCxnSpPr>
          <p:nvPr/>
        </p:nvCxnSpPr>
        <p:spPr bwMode="auto">
          <a:xfrm>
            <a:off x="5449395" y="3462381"/>
            <a:ext cx="576184" cy="1021999"/>
          </a:xfrm>
          <a:prstGeom prst="line">
            <a:avLst/>
          </a:prstGeom>
          <a:noFill/>
          <a:ln w="9525" cap="flat" cmpd="sng" algn="ctr">
            <a:solidFill>
              <a:schemeClr val="accent1"/>
            </a:solidFill>
            <a:prstDash val="solid"/>
            <a:round/>
            <a:headEnd type="none" w="med" len="med"/>
            <a:tailEnd type="none" w="med" len="med"/>
          </a:ln>
          <a:effectLst/>
        </p:spPr>
      </p:cxnSp>
      <p:cxnSp>
        <p:nvCxnSpPr>
          <p:cNvPr id="50" name="直接连接符 49"/>
          <p:cNvCxnSpPr>
            <a:stCxn id="12" idx="3"/>
            <a:endCxn id="36" idx="1"/>
          </p:cNvCxnSpPr>
          <p:nvPr/>
        </p:nvCxnSpPr>
        <p:spPr bwMode="auto">
          <a:xfrm>
            <a:off x="5449395" y="3462381"/>
            <a:ext cx="576184" cy="1883900"/>
          </a:xfrm>
          <a:prstGeom prst="line">
            <a:avLst/>
          </a:prstGeom>
          <a:noFill/>
          <a:ln w="9525" cap="flat" cmpd="sng" algn="ctr">
            <a:solidFill>
              <a:schemeClr val="accent1"/>
            </a:solidFill>
            <a:prstDash val="solid"/>
            <a:round/>
            <a:headEnd type="none" w="med" len="med"/>
            <a:tailEnd type="none" w="med" len="med"/>
          </a:ln>
          <a:effectLst/>
        </p:spPr>
      </p:cxnSp>
      <p:sp>
        <p:nvSpPr>
          <p:cNvPr id="53" name="下箭头 52"/>
          <p:cNvSpPr/>
          <p:nvPr/>
        </p:nvSpPr>
        <p:spPr bwMode="auto">
          <a:xfrm>
            <a:off x="8257827" y="3015531"/>
            <a:ext cx="252479" cy="342074"/>
          </a:xfrm>
          <a:prstGeom prst="downArrow">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4" name="下箭头 53"/>
          <p:cNvSpPr/>
          <p:nvPr/>
        </p:nvSpPr>
        <p:spPr bwMode="auto">
          <a:xfrm>
            <a:off x="8257827" y="3882842"/>
            <a:ext cx="252479" cy="342074"/>
          </a:xfrm>
          <a:prstGeom prst="downArrow">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下箭头 54"/>
          <p:cNvSpPr/>
          <p:nvPr/>
        </p:nvSpPr>
        <p:spPr bwMode="auto">
          <a:xfrm>
            <a:off x="8257827" y="4771817"/>
            <a:ext cx="252479" cy="342074"/>
          </a:xfrm>
          <a:prstGeom prst="downArrow">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6" name="椭圆 55"/>
          <p:cNvSpPr/>
          <p:nvPr/>
        </p:nvSpPr>
        <p:spPr bwMode="auto">
          <a:xfrm>
            <a:off x="120923" y="2970518"/>
            <a:ext cx="1440160" cy="985051"/>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椭圆 56"/>
          <p:cNvSpPr/>
          <p:nvPr/>
        </p:nvSpPr>
        <p:spPr bwMode="auto">
          <a:xfrm>
            <a:off x="4191514" y="2970518"/>
            <a:ext cx="1440160" cy="985051"/>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98267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右箭头 11"/>
          <p:cNvSpPr/>
          <p:nvPr/>
        </p:nvSpPr>
        <p:spPr bwMode="auto">
          <a:xfrm>
            <a:off x="8848743" y="3717826"/>
            <a:ext cx="1665976" cy="368890"/>
          </a:xfrm>
          <a:prstGeom prst="rightArrow">
            <a:avLst/>
          </a:prstGeom>
          <a:solidFill>
            <a:schemeClr val="accent6">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defPPr>
              <a:defRPr lang="zh-CN"/>
            </a:defPPr>
            <a:lvl1pPr defTabSz="914400" fontAlgn="auto">
              <a:spcBef>
                <a:spcPts val="0"/>
              </a:spcBef>
              <a:spcAft>
                <a:spcPts val="0"/>
              </a:spcAft>
              <a:defRPr b="1" kern="0">
                <a:solidFill>
                  <a:srgbClr val="990000"/>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fontAlgn="base">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r>
              <a:rPr lang="zh-CN" altLang="en-US" dirty="0"/>
              <a:t>汇总层模型设计</a:t>
            </a:r>
            <a:r>
              <a:rPr lang="en-US" altLang="zh-CN" dirty="0"/>
              <a:t>-</a:t>
            </a:r>
            <a:r>
              <a:rPr lang="zh-CN" altLang="en-US" dirty="0"/>
              <a:t>模型设计过程</a:t>
            </a:r>
          </a:p>
        </p:txBody>
      </p:sp>
      <p:graphicFrame>
        <p:nvGraphicFramePr>
          <p:cNvPr id="4" name="图示 3"/>
          <p:cNvGraphicFramePr/>
          <p:nvPr>
            <p:extLst/>
          </p:nvPr>
        </p:nvGraphicFramePr>
        <p:xfrm>
          <a:off x="624979" y="1412420"/>
          <a:ext cx="8042218" cy="4969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9459244" y="1432421"/>
            <a:ext cx="2110951" cy="199622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实体列表</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9459244" y="4293890"/>
            <a:ext cx="886815" cy="1563025"/>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事实表设计</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10671329" y="3573810"/>
            <a:ext cx="898866" cy="936104"/>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维度表设计</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8" name="右箭头 7"/>
          <p:cNvSpPr/>
          <p:nvPr/>
        </p:nvSpPr>
        <p:spPr bwMode="auto">
          <a:xfrm>
            <a:off x="8848743" y="1707268"/>
            <a:ext cx="489204" cy="368890"/>
          </a:xfrm>
          <a:prstGeom prst="rightArrow">
            <a:avLst/>
          </a:prstGeom>
          <a:solidFill>
            <a:schemeClr val="accent6">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9" name="右箭头 8"/>
          <p:cNvSpPr/>
          <p:nvPr/>
        </p:nvSpPr>
        <p:spPr bwMode="auto">
          <a:xfrm>
            <a:off x="8848743" y="2853730"/>
            <a:ext cx="489204" cy="368890"/>
          </a:xfrm>
          <a:prstGeom prst="rightArrow">
            <a:avLst/>
          </a:prstGeom>
          <a:solidFill>
            <a:schemeClr val="accent6">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10" name="右箭头 9"/>
          <p:cNvSpPr/>
          <p:nvPr/>
        </p:nvSpPr>
        <p:spPr bwMode="auto">
          <a:xfrm>
            <a:off x="8848743" y="4293890"/>
            <a:ext cx="489204" cy="368890"/>
          </a:xfrm>
          <a:prstGeom prst="rightArrow">
            <a:avLst/>
          </a:prstGeom>
          <a:solidFill>
            <a:schemeClr val="accent6">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11" name="右箭头 10"/>
          <p:cNvSpPr/>
          <p:nvPr/>
        </p:nvSpPr>
        <p:spPr bwMode="auto">
          <a:xfrm>
            <a:off x="8848743" y="5229994"/>
            <a:ext cx="489204" cy="368890"/>
          </a:xfrm>
          <a:prstGeom prst="rightArrow">
            <a:avLst/>
          </a:prstGeom>
          <a:solidFill>
            <a:schemeClr val="accent6">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xmlns="" val="322512323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xmlns="" val="15634728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数据分析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统计口径分析</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确定涉及的数据范围并理解数据关系</a:t>
            </a:r>
            <a:endParaRPr lang="zh-CN" altLang="en-US" sz="2400" kern="0" dirty="0">
              <a:latin typeface="微软雅黑" panose="020B0503020204020204" pitchFamily="34" charset="-122"/>
              <a:ea typeface="微软雅黑" panose="020B0503020204020204" pitchFamily="34" charset="-122"/>
            </a:endParaRPr>
          </a:p>
        </p:txBody>
      </p:sp>
      <p:sp>
        <p:nvSpPr>
          <p:cNvPr id="7" name="矩形 6"/>
          <p:cNvSpPr/>
          <p:nvPr/>
        </p:nvSpPr>
        <p:spPr>
          <a:xfrm>
            <a:off x="6166036" y="3448167"/>
            <a:ext cx="1343638"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a:latin typeface="微软雅黑" panose="020B0503020204020204" pitchFamily="34" charset="-122"/>
                <a:ea typeface="微软雅黑" panose="020B0503020204020204" pitchFamily="34" charset="-122"/>
              </a:rPr>
              <a:t>MC消息日志</a:t>
            </a:r>
          </a:p>
        </p:txBody>
      </p:sp>
      <p:sp>
        <p:nvSpPr>
          <p:cNvPr id="10" name="内容占位符 1"/>
          <p:cNvSpPr txBox="1">
            <a:spLocks/>
          </p:cNvSpPr>
          <p:nvPr/>
        </p:nvSpPr>
        <p:spPr>
          <a:xfrm>
            <a:off x="609759" y="1152865"/>
            <a:ext cx="10975658" cy="738781"/>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smtClean="0">
                <a:latin typeface="微软雅黑" panose="020B0503020204020204" pitchFamily="34" charset="-122"/>
                <a:ea typeface="微软雅黑" panose="020B0503020204020204" pitchFamily="34" charset="-122"/>
              </a:rPr>
              <a:t>针对业务过程，分析数据来源，并理解来源表的关系。例如，设备使用涉及</a:t>
            </a:r>
            <a:r>
              <a:rPr lang="en-US" altLang="zh-CN" sz="1600" b="0" kern="0" dirty="0" smtClean="0">
                <a:latin typeface="微软雅黑" panose="020B0503020204020204" pitchFamily="34" charset="-122"/>
                <a:ea typeface="微软雅黑" panose="020B0503020204020204" pitchFamily="34" charset="-122"/>
              </a:rPr>
              <a:t>5</a:t>
            </a:r>
            <a:r>
              <a:rPr lang="zh-CN" altLang="en-US" sz="1600" b="0" kern="0" dirty="0" smtClean="0">
                <a:latin typeface="微软雅黑" panose="020B0503020204020204" pitchFamily="34" charset="-122"/>
                <a:ea typeface="微软雅黑" panose="020B0503020204020204" pitchFamily="34" charset="-122"/>
              </a:rPr>
              <a:t>大类共计</a:t>
            </a:r>
            <a:r>
              <a:rPr lang="en-US" altLang="zh-CN" sz="1600" b="0" kern="0" dirty="0" smtClean="0">
                <a:latin typeface="微软雅黑" panose="020B0503020204020204" pitchFamily="34" charset="-122"/>
                <a:ea typeface="微软雅黑" panose="020B0503020204020204" pitchFamily="34" charset="-122"/>
              </a:rPr>
              <a:t>22</a:t>
            </a:r>
            <a:r>
              <a:rPr lang="zh-CN" altLang="en-US" sz="1600" b="0" kern="0" dirty="0" smtClean="0">
                <a:latin typeface="微软雅黑" panose="020B0503020204020204" pitchFamily="34" charset="-122"/>
                <a:ea typeface="微软雅黑" panose="020B0503020204020204" pitchFamily="34" charset="-122"/>
              </a:rPr>
              <a:t>张表；</a:t>
            </a:r>
            <a:r>
              <a:rPr lang="en-US" altLang="zh-CN" sz="1600" b="0" kern="0" dirty="0" smtClean="0">
                <a:latin typeface="微软雅黑" panose="020B0503020204020204" pitchFamily="34" charset="-122"/>
                <a:ea typeface="微软雅黑" panose="020B0503020204020204" pitchFamily="34" charset="-122"/>
              </a:rPr>
              <a:t>PUSH</a:t>
            </a:r>
            <a:r>
              <a:rPr lang="zh-CN" altLang="en-US" sz="1600" b="0" kern="0" dirty="0" smtClean="0">
                <a:latin typeface="微软雅黑" panose="020B0503020204020204" pitchFamily="34" charset="-122"/>
                <a:ea typeface="微软雅黑" panose="020B0503020204020204" pitchFamily="34" charset="-122"/>
              </a:rPr>
              <a:t>营销过程涉及</a:t>
            </a:r>
            <a:r>
              <a:rPr lang="en-US" altLang="zh-CN" sz="1600" b="0" kern="0" dirty="0" smtClean="0">
                <a:latin typeface="微软雅黑" panose="020B0503020204020204" pitchFamily="34" charset="-122"/>
                <a:ea typeface="微软雅黑" panose="020B0503020204020204" pitchFamily="34" charset="-122"/>
              </a:rPr>
              <a:t>4</a:t>
            </a:r>
            <a:r>
              <a:rPr lang="zh-CN" altLang="en-US" sz="1600" b="0" kern="0" dirty="0" smtClean="0">
                <a:latin typeface="微软雅黑" panose="020B0503020204020204" pitchFamily="34" charset="-122"/>
                <a:ea typeface="微软雅黑" panose="020B0503020204020204" pitchFamily="34" charset="-122"/>
              </a:rPr>
              <a:t>个环节共计</a:t>
            </a:r>
            <a:r>
              <a:rPr lang="en-US" altLang="zh-CN" sz="1600" b="0" kern="0" dirty="0" smtClean="0">
                <a:latin typeface="微软雅黑" panose="020B0503020204020204" pitchFamily="34" charset="-122"/>
                <a:ea typeface="微软雅黑" panose="020B0503020204020204" pitchFamily="34" charset="-122"/>
              </a:rPr>
              <a:t>6</a:t>
            </a:r>
            <a:r>
              <a:rPr lang="zh-CN" altLang="en-US" sz="1600" b="0" kern="0" dirty="0" smtClean="0">
                <a:latin typeface="微软雅黑" panose="020B0503020204020204" pitchFamily="34" charset="-122"/>
                <a:ea typeface="微软雅黑" panose="020B0503020204020204" pitchFamily="34" charset="-122"/>
              </a:rPr>
              <a:t>张表。</a:t>
            </a:r>
            <a:endParaRPr lang="en-US" altLang="zh-CN" sz="1600" b="0" kern="0" dirty="0">
              <a:latin typeface="微软雅黑" panose="020B0503020204020204" pitchFamily="34" charset="-122"/>
              <a:ea typeface="微软雅黑" panose="020B0503020204020204" pitchFamily="34" charset="-122"/>
            </a:endParaRPr>
          </a:p>
        </p:txBody>
      </p:sp>
      <p:sp>
        <p:nvSpPr>
          <p:cNvPr id="11" name="矩形 10"/>
          <p:cNvSpPr/>
          <p:nvPr/>
        </p:nvSpPr>
        <p:spPr>
          <a:xfrm>
            <a:off x="264939" y="3282339"/>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微软雅黑" panose="020B0503020204020204" pitchFamily="34" charset="-122"/>
                <a:ea typeface="微软雅黑" panose="020B0503020204020204" pitchFamily="34" charset="-122"/>
                <a:cs typeface="Arial" panose="020B0604020202020204" pitchFamily="34" charset="0"/>
              </a:rPr>
              <a:t>设备</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使用</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4369395" y="3282339"/>
            <a:ext cx="10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a:latin typeface="微软雅黑" panose="020B0503020204020204" pitchFamily="34" charset="-122"/>
                <a:ea typeface="微软雅黑" panose="020B0503020204020204" pitchFamily="34" charset="-122"/>
                <a:cs typeface="Arial" panose="020B0604020202020204" pitchFamily="34" charset="0"/>
              </a:rPr>
              <a:t>PUSH</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营销</a:t>
            </a:r>
          </a:p>
        </p:txBody>
      </p:sp>
      <p:sp>
        <p:nvSpPr>
          <p:cNvPr id="14" name="矩形 13"/>
          <p:cNvSpPr/>
          <p:nvPr/>
        </p:nvSpPr>
        <p:spPr>
          <a:xfrm>
            <a:off x="1993131" y="2217542"/>
            <a:ext cx="779381" cy="338554"/>
          </a:xfrm>
          <a:prstGeom prst="rect">
            <a:avLst/>
          </a:prstGeom>
          <a:solidFill>
            <a:schemeClr val="accent1">
              <a:lumMod val="20000"/>
              <a:lumOff val="80000"/>
            </a:schemeClr>
          </a:solidFill>
          <a:ln>
            <a:solidFill>
              <a:schemeClr val="accent2"/>
            </a:solidFill>
          </a:ln>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BISDK</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1993131" y="2880915"/>
            <a:ext cx="1005403"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用户体验</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1993131" y="3544288"/>
            <a:ext cx="712054" cy="338554"/>
          </a:xfrm>
          <a:prstGeom prst="rect">
            <a:avLst/>
          </a:prstGeom>
          <a:solidFill>
            <a:schemeClr val="accent1">
              <a:lumMod val="20000"/>
              <a:lumOff val="80000"/>
            </a:schemeClr>
          </a:solidFill>
          <a:ln>
            <a:solidFill>
              <a:schemeClr val="accent2"/>
            </a:solidFill>
          </a:ln>
        </p:spPr>
        <p:txBody>
          <a:bodyPr wrap="none">
            <a:spAutoFit/>
          </a:bodyPr>
          <a:lstStyle/>
          <a:p>
            <a:r>
              <a:rPr lang="en-US" altLang="zh-CN" sz="1600" dirty="0" smtClean="0">
                <a:latin typeface="微软雅黑" panose="020B0503020204020204" pitchFamily="34" charset="-122"/>
                <a:ea typeface="微软雅黑" panose="020B0503020204020204" pitchFamily="34" charset="-122"/>
              </a:rPr>
              <a:t>EMUI</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3131" y="4279481"/>
            <a:ext cx="1005403"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账号操作</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3131" y="4942854"/>
            <a:ext cx="1861407" cy="338554"/>
          </a:xfrm>
          <a:prstGeom prst="rect">
            <a:avLst/>
          </a:prstGeom>
          <a:solidFill>
            <a:schemeClr val="accent1">
              <a:lumMod val="20000"/>
              <a:lumOff val="80000"/>
            </a:schemeClr>
          </a:solidFill>
          <a:ln>
            <a:solidFill>
              <a:schemeClr val="accent2"/>
            </a:solidFill>
          </a:ln>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应用服务器（</a:t>
            </a:r>
            <a:r>
              <a:rPr lang="en-US" altLang="zh-CN" sz="1600" dirty="0" smtClean="0">
                <a:latin typeface="微软雅黑" panose="020B0503020204020204" pitchFamily="34" charset="-122"/>
                <a:ea typeface="微软雅黑" panose="020B0503020204020204" pitchFamily="34" charset="-122"/>
              </a:rPr>
              <a:t>19</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cxnSp>
        <p:nvCxnSpPr>
          <p:cNvPr id="20" name="直接连接符 19"/>
          <p:cNvCxnSpPr>
            <a:endCxn id="14" idx="1"/>
          </p:cNvCxnSpPr>
          <p:nvPr/>
        </p:nvCxnSpPr>
        <p:spPr bwMode="auto">
          <a:xfrm flipV="1">
            <a:off x="1344939" y="2386819"/>
            <a:ext cx="648192" cy="1061348"/>
          </a:xfrm>
          <a:prstGeom prst="line">
            <a:avLst/>
          </a:prstGeom>
          <a:noFill/>
          <a:ln w="9525" cap="flat" cmpd="sng" algn="ctr">
            <a:solidFill>
              <a:schemeClr val="accent1"/>
            </a:solidFill>
            <a:prstDash val="solid"/>
            <a:round/>
            <a:headEnd type="none" w="med" len="med"/>
            <a:tailEnd type="none" w="med" len="med"/>
          </a:ln>
          <a:effectLst/>
        </p:spPr>
      </p:cxnSp>
      <p:cxnSp>
        <p:nvCxnSpPr>
          <p:cNvPr id="21" name="直接连接符 20"/>
          <p:cNvCxnSpPr>
            <a:stCxn id="11" idx="3"/>
            <a:endCxn id="15" idx="1"/>
          </p:cNvCxnSpPr>
          <p:nvPr/>
        </p:nvCxnSpPr>
        <p:spPr bwMode="auto">
          <a:xfrm flipV="1">
            <a:off x="1344939" y="3050192"/>
            <a:ext cx="648192" cy="412189"/>
          </a:xfrm>
          <a:prstGeom prst="line">
            <a:avLst/>
          </a:prstGeom>
          <a:noFill/>
          <a:ln w="9525" cap="flat" cmpd="sng" algn="ctr">
            <a:solidFill>
              <a:schemeClr val="accent1"/>
            </a:solidFill>
            <a:prstDash val="solid"/>
            <a:round/>
            <a:headEnd type="none" w="med" len="med"/>
            <a:tailEnd type="none" w="med" len="med"/>
          </a:ln>
          <a:effectLst/>
        </p:spPr>
      </p:cxnSp>
      <p:cxnSp>
        <p:nvCxnSpPr>
          <p:cNvPr id="24" name="直接连接符 23"/>
          <p:cNvCxnSpPr>
            <a:stCxn id="11" idx="3"/>
            <a:endCxn id="16" idx="1"/>
          </p:cNvCxnSpPr>
          <p:nvPr/>
        </p:nvCxnSpPr>
        <p:spPr bwMode="auto">
          <a:xfrm>
            <a:off x="1344939" y="3462381"/>
            <a:ext cx="648192" cy="251184"/>
          </a:xfrm>
          <a:prstGeom prst="line">
            <a:avLst/>
          </a:prstGeom>
          <a:noFill/>
          <a:ln w="9525" cap="flat" cmpd="sng" algn="ctr">
            <a:solidFill>
              <a:schemeClr val="accent1"/>
            </a:solidFill>
            <a:prstDash val="solid"/>
            <a:round/>
            <a:headEnd type="none" w="med" len="med"/>
            <a:tailEnd type="none" w="med" len="med"/>
          </a:ln>
          <a:effectLst/>
        </p:spPr>
      </p:cxnSp>
      <p:cxnSp>
        <p:nvCxnSpPr>
          <p:cNvPr id="27" name="直接连接符 26"/>
          <p:cNvCxnSpPr>
            <a:stCxn id="11" idx="3"/>
            <a:endCxn id="17" idx="1"/>
          </p:cNvCxnSpPr>
          <p:nvPr/>
        </p:nvCxnSpPr>
        <p:spPr bwMode="auto">
          <a:xfrm>
            <a:off x="1344939" y="3462381"/>
            <a:ext cx="648192" cy="986377"/>
          </a:xfrm>
          <a:prstGeom prst="line">
            <a:avLst/>
          </a:prstGeom>
          <a:noFill/>
          <a:ln w="9525" cap="flat" cmpd="sng" algn="ctr">
            <a:solidFill>
              <a:schemeClr val="accent1"/>
            </a:solidFill>
            <a:prstDash val="solid"/>
            <a:round/>
            <a:headEnd type="none" w="med" len="med"/>
            <a:tailEnd type="none" w="med" len="med"/>
          </a:ln>
          <a:effectLst/>
        </p:spPr>
      </p:cxnSp>
      <p:cxnSp>
        <p:nvCxnSpPr>
          <p:cNvPr id="30" name="直接连接符 29"/>
          <p:cNvCxnSpPr>
            <a:stCxn id="11" idx="3"/>
            <a:endCxn id="18" idx="1"/>
          </p:cNvCxnSpPr>
          <p:nvPr/>
        </p:nvCxnSpPr>
        <p:spPr bwMode="auto">
          <a:xfrm>
            <a:off x="1344939" y="3462381"/>
            <a:ext cx="648192" cy="1649750"/>
          </a:xfrm>
          <a:prstGeom prst="line">
            <a:avLst/>
          </a:prstGeom>
          <a:noFill/>
          <a:ln w="9525" cap="flat" cmpd="sng" algn="ctr">
            <a:solidFill>
              <a:schemeClr val="accent1"/>
            </a:solidFill>
            <a:prstDash val="solid"/>
            <a:round/>
            <a:headEnd type="none" w="med" len="med"/>
            <a:tailEnd type="none" w="med" len="med"/>
          </a:ln>
          <a:effectLst/>
        </p:spPr>
      </p:cxnSp>
      <p:sp>
        <p:nvSpPr>
          <p:cNvPr id="38" name="文本框 37"/>
          <p:cNvSpPr txBox="1"/>
          <p:nvPr/>
        </p:nvSpPr>
        <p:spPr>
          <a:xfrm>
            <a:off x="8044036" y="2943785"/>
            <a:ext cx="3958207" cy="1077218"/>
          </a:xfrm>
          <a:prstGeom prst="rect">
            <a:avLst/>
          </a:prstGeom>
          <a:noFill/>
        </p:spPr>
        <p:txBody>
          <a:bodyPr wrap="square" rtlCol="0">
            <a:spAutoFit/>
          </a:bodyPr>
          <a:lstStyle/>
          <a:p>
            <a:pPr>
              <a:buNone/>
            </a:pPr>
            <a:r>
              <a:rPr lang="en-US" altLang="zh-CN" sz="1600" dirty="0" err="1">
                <a:latin typeface="微软雅黑" panose="020B0503020204020204" pitchFamily="34" charset="-122"/>
                <a:ea typeface="微软雅黑" panose="020B0503020204020204" pitchFamily="34" charset="-122"/>
              </a:rPr>
              <a:t>hicloud</a:t>
            </a: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广告到达次数：</a:t>
            </a:r>
            <a:r>
              <a:rPr lang="en-US" altLang="zh-CN" sz="1600" dirty="0" err="1" smtClean="0">
                <a:solidFill>
                  <a:srgbClr val="FF0000"/>
                </a:solidFill>
                <a:latin typeface="微软雅黑" panose="020B0503020204020204" pitchFamily="34" charset="-122"/>
                <a:ea typeface="微软雅黑" panose="020B0503020204020204" pitchFamily="34" charset="-122"/>
              </a:rPr>
              <a:t>Mkt_Channel_Cd</a:t>
            </a:r>
            <a:r>
              <a:rPr lang="zh-CN" altLang="en-US" sz="1600" dirty="0" smtClean="0">
                <a:solidFill>
                  <a:srgbClr val="FF0000"/>
                </a:solidFill>
                <a:latin typeface="微软雅黑" panose="020B0503020204020204" pitchFamily="34" charset="-122"/>
                <a:ea typeface="微软雅黑" panose="020B0503020204020204" pitchFamily="34" charset="-122"/>
              </a:rPr>
              <a:t>（广告渠道）</a:t>
            </a:r>
            <a:r>
              <a:rPr lang="en-US" altLang="zh-CN" sz="1600" dirty="0" smtClean="0">
                <a:latin typeface="微软雅黑" panose="020B0503020204020204" pitchFamily="34" charset="-122"/>
                <a:ea typeface="微软雅黑" panose="020B0503020204020204" pitchFamily="34" charset="-122"/>
              </a:rPr>
              <a:t> =‘PUSH’ </a:t>
            </a:r>
            <a:r>
              <a:rPr lang="en-US" altLang="zh-CN" sz="1600" dirty="0">
                <a:latin typeface="微软雅黑" panose="020B0503020204020204" pitchFamily="34" charset="-122"/>
                <a:ea typeface="微软雅黑" panose="020B0503020204020204" pitchFamily="34" charset="-122"/>
              </a:rPr>
              <a:t>AND </a:t>
            </a:r>
            <a:r>
              <a:rPr lang="en-US" altLang="zh-CN" sz="1600" dirty="0" err="1" smtClean="0">
                <a:solidFill>
                  <a:srgbClr val="FF0000"/>
                </a:solidFill>
                <a:latin typeface="微软雅黑" panose="020B0503020204020204" pitchFamily="34" charset="-122"/>
                <a:ea typeface="微软雅黑" panose="020B0503020204020204" pitchFamily="34" charset="-122"/>
              </a:rPr>
              <a:t>Task_Type_Cd</a:t>
            </a:r>
            <a:r>
              <a:rPr lang="zh-CN" altLang="en-US" sz="1600" dirty="0" smtClean="0">
                <a:solidFill>
                  <a:srgbClr val="FF0000"/>
                </a:solidFill>
                <a:latin typeface="微软雅黑" panose="020B0503020204020204" pitchFamily="34" charset="-122"/>
                <a:ea typeface="微软雅黑" panose="020B0503020204020204" pitchFamily="34" charset="-122"/>
              </a:rPr>
              <a:t>（广告类型）</a:t>
            </a:r>
            <a:r>
              <a:rPr lang="en-US" altLang="zh-CN" sz="1600" dirty="0" smtClean="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‘PUSH_RICH_APP_CLICK</a:t>
            </a:r>
            <a:r>
              <a:rPr lang="zh-CN" altLang="en-US" sz="1600" dirty="0" smtClean="0">
                <a:latin typeface="微软雅黑" panose="020B0503020204020204" pitchFamily="34" charset="-122"/>
                <a:ea typeface="微软雅黑" panose="020B0503020204020204" pitchFamily="34" charset="-122"/>
              </a:rPr>
              <a:t>’</a:t>
            </a:r>
            <a:endParaRPr lang="zh-CN" altLang="en-US" sz="1600" b="0" dirty="0" smtClean="0">
              <a:latin typeface="微软雅黑" panose="020B0503020204020204" pitchFamily="34" charset="-122"/>
              <a:ea typeface="微软雅黑" panose="020B0503020204020204" pitchFamily="34" charset="-122"/>
            </a:endParaRPr>
          </a:p>
        </p:txBody>
      </p:sp>
      <p:cxnSp>
        <p:nvCxnSpPr>
          <p:cNvPr id="44" name="直接连接符 43"/>
          <p:cNvCxnSpPr>
            <a:stCxn id="12" idx="3"/>
          </p:cNvCxnSpPr>
          <p:nvPr/>
        </p:nvCxnSpPr>
        <p:spPr bwMode="auto">
          <a:xfrm>
            <a:off x="5449395" y="3462381"/>
            <a:ext cx="576184" cy="158236"/>
          </a:xfrm>
          <a:prstGeom prst="line">
            <a:avLst/>
          </a:prstGeom>
          <a:noFill/>
          <a:ln w="9525" cap="flat" cmpd="sng" algn="ctr">
            <a:solidFill>
              <a:schemeClr val="accent1"/>
            </a:solidFill>
            <a:prstDash val="solid"/>
            <a:round/>
            <a:headEnd type="none" w="med" len="med"/>
            <a:tailEnd type="none" w="med" len="med"/>
          </a:ln>
          <a:effectLst/>
        </p:spPr>
      </p:cxnSp>
      <p:sp>
        <p:nvSpPr>
          <p:cNvPr id="56" name="椭圆 55"/>
          <p:cNvSpPr/>
          <p:nvPr/>
        </p:nvSpPr>
        <p:spPr bwMode="auto">
          <a:xfrm>
            <a:off x="120923" y="2970518"/>
            <a:ext cx="1440160" cy="985051"/>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椭圆 56"/>
          <p:cNvSpPr/>
          <p:nvPr/>
        </p:nvSpPr>
        <p:spPr bwMode="auto">
          <a:xfrm>
            <a:off x="4191514" y="2970518"/>
            <a:ext cx="1440160" cy="985051"/>
          </a:xfrm>
          <a:prstGeom prst="ellipse">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70056234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kern="0" dirty="0" smtClean="0">
                <a:latin typeface="微软雅黑" panose="020B0503020204020204" pitchFamily="34" charset="-122"/>
                <a:ea typeface="微软雅黑" panose="020B0503020204020204" pitchFamily="34" charset="-122"/>
              </a:rPr>
              <a:t>汇总层模型设计</a:t>
            </a:r>
            <a:r>
              <a:rPr lang="en-US" altLang="zh-CN" kern="0" dirty="0" smtClean="0">
                <a:latin typeface="微软雅黑" panose="020B0503020204020204" pitchFamily="34" charset="-122"/>
                <a:ea typeface="微软雅黑" panose="020B0503020204020204" pitchFamily="34" charset="-122"/>
              </a:rPr>
              <a:t>-</a:t>
            </a:r>
            <a:r>
              <a:rPr lang="zh-CN" altLang="en-US" kern="0" dirty="0">
                <a:latin typeface="微软雅黑" panose="020B0503020204020204" pitchFamily="34" charset="-122"/>
                <a:ea typeface="微软雅黑" panose="020B0503020204020204" pitchFamily="34" charset="-122"/>
              </a:rPr>
              <a:t>数据</a:t>
            </a:r>
            <a:r>
              <a:rPr lang="zh-CN" altLang="en-US" kern="0" dirty="0" smtClean="0">
                <a:latin typeface="微软雅黑" panose="020B0503020204020204" pitchFamily="34" charset="-122"/>
                <a:ea typeface="微软雅黑" panose="020B0503020204020204" pitchFamily="34" charset="-122"/>
              </a:rPr>
              <a:t>分析</a:t>
            </a:r>
            <a:r>
              <a:rPr lang="en-US" altLang="zh-CN" kern="0" dirty="0" smtClean="0">
                <a:latin typeface="微软雅黑" panose="020B0503020204020204" pitchFamily="34" charset="-122"/>
                <a:ea typeface="微软雅黑" panose="020B0503020204020204" pitchFamily="34" charset="-122"/>
              </a:rPr>
              <a:t>-</a:t>
            </a:r>
            <a:r>
              <a:rPr lang="zh-CN" altLang="en-US" kern="0" dirty="0" smtClean="0">
                <a:latin typeface="微软雅黑" panose="020B0503020204020204" pitchFamily="34" charset="-122"/>
                <a:ea typeface="微软雅黑" panose="020B0503020204020204" pitchFamily="34" charset="-122"/>
              </a:rPr>
              <a:t>指标口径与维度口径梳理</a:t>
            </a:r>
            <a:endParaRPr lang="zh-CN" altLang="en-US"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5"/>
            <a:ext cx="10975658" cy="548737"/>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latin typeface="微软雅黑" panose="020B0503020204020204" pitchFamily="34" charset="-122"/>
                <a:ea typeface="微软雅黑" panose="020B0503020204020204" pitchFamily="34" charset="-122"/>
              </a:rPr>
              <a:t>通过指标的和维度业务口径与数据现状的详细分析，提升命名规范程度，补充模型设计细节需求，并且可评估模型落地的难易程度。</a:t>
            </a:r>
            <a:endParaRPr lang="en-US" altLang="zh-CN" sz="1800" b="0" kern="0" dirty="0">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624979" y="2495894"/>
            <a:ext cx="2016224" cy="357837"/>
          </a:xfrm>
          <a:prstGeom prst="rect">
            <a:avLst/>
          </a:prstGeom>
          <a:solidFill>
            <a:schemeClr val="accent2">
              <a:lumMod val="20000"/>
              <a:lumOff val="80000"/>
            </a:schemeClr>
          </a:solidFill>
          <a:ln w="9525">
            <a:solidFill>
              <a:srgbClr val="256885"/>
            </a:solidFill>
            <a:miter lim="800000"/>
            <a:headEnd/>
            <a:tailEnd/>
          </a:ln>
          <a:effectLst/>
          <a:extLst/>
        </p:spPr>
        <p:txBody>
          <a:bodyPr lIns="0" tIns="0" rIns="0" bIns="0" anchor="ctr"/>
          <a:lstStyle/>
          <a:p>
            <a:pPr algn="ctr" defTabSz="914583">
              <a:defRPr/>
            </a:pPr>
            <a:r>
              <a:rPr lang="zh-CN" altLang="en-US" sz="1600" kern="0" dirty="0" smtClean="0">
                <a:solidFill>
                  <a:srgbClr val="000000"/>
                </a:solidFill>
                <a:latin typeface="微软雅黑" panose="020B0503020204020204" pitchFamily="34" charset="-122"/>
                <a:ea typeface="微软雅黑" panose="020B0503020204020204" pitchFamily="34" charset="-122"/>
              </a:rPr>
              <a:t>业务口径</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624979" y="3504006"/>
            <a:ext cx="2016224" cy="357837"/>
          </a:xfrm>
          <a:prstGeom prst="rect">
            <a:avLst/>
          </a:prstGeom>
          <a:solidFill>
            <a:schemeClr val="accent2">
              <a:lumMod val="20000"/>
              <a:lumOff val="80000"/>
            </a:schemeClr>
          </a:solidFill>
          <a:ln w="9525">
            <a:solidFill>
              <a:srgbClr val="256885"/>
            </a:solidFill>
            <a:miter lim="800000"/>
            <a:headEnd/>
            <a:tailEnd/>
          </a:ln>
          <a:effectLst/>
          <a:extLst/>
        </p:spPr>
        <p:txBody>
          <a:bodyPr lIns="0" tIns="0" rIns="0" bIns="0" anchor="ctr"/>
          <a:lstStyle/>
          <a:p>
            <a:pPr algn="ctr" defTabSz="914583">
              <a:defRPr/>
            </a:pPr>
            <a:r>
              <a:rPr lang="zh-CN" altLang="en-US" sz="1600" kern="0" dirty="0" smtClean="0">
                <a:solidFill>
                  <a:srgbClr val="000000"/>
                </a:solidFill>
                <a:latin typeface="微软雅黑" panose="020B0503020204020204" pitchFamily="34" charset="-122"/>
                <a:ea typeface="微软雅黑" panose="020B0503020204020204" pitchFamily="34" charset="-122"/>
              </a:rPr>
              <a:t>技术口径</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624979" y="4512118"/>
            <a:ext cx="2016224" cy="357837"/>
          </a:xfrm>
          <a:prstGeom prst="rect">
            <a:avLst/>
          </a:prstGeom>
          <a:solidFill>
            <a:schemeClr val="accent2">
              <a:lumMod val="20000"/>
              <a:lumOff val="80000"/>
            </a:schemeClr>
          </a:solidFill>
          <a:ln w="9525">
            <a:solidFill>
              <a:srgbClr val="256885"/>
            </a:solidFill>
            <a:miter lim="800000"/>
            <a:headEnd/>
            <a:tailEnd/>
          </a:ln>
          <a:effectLst/>
          <a:extLst/>
        </p:spPr>
        <p:txBody>
          <a:bodyPr lIns="0" tIns="0" rIns="0" bIns="0" anchor="ctr"/>
          <a:lstStyle/>
          <a:p>
            <a:pPr algn="ctr" defTabSz="914583">
              <a:defRPr/>
            </a:pPr>
            <a:r>
              <a:rPr lang="zh-CN" altLang="en-US" sz="1600" kern="0" dirty="0" smtClean="0">
                <a:solidFill>
                  <a:srgbClr val="000000"/>
                </a:solidFill>
                <a:latin typeface="微软雅黑" panose="020B0503020204020204" pitchFamily="34" charset="-122"/>
                <a:ea typeface="微软雅黑" panose="020B0503020204020204" pitchFamily="34" charset="-122"/>
              </a:rPr>
              <a:t>数据来源</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
        <p:nvSpPr>
          <p:cNvPr id="8" name="Rectangle 46"/>
          <p:cNvSpPr>
            <a:spLocks noChangeArrowheads="1"/>
          </p:cNvSpPr>
          <p:nvPr/>
        </p:nvSpPr>
        <p:spPr bwMode="auto">
          <a:xfrm>
            <a:off x="6313611" y="2639910"/>
            <a:ext cx="2016224" cy="357837"/>
          </a:xfrm>
          <a:prstGeom prst="rect">
            <a:avLst/>
          </a:prstGeom>
          <a:solidFill>
            <a:schemeClr val="accent2">
              <a:lumMod val="20000"/>
              <a:lumOff val="80000"/>
            </a:schemeClr>
          </a:solidFill>
          <a:ln w="9525">
            <a:solidFill>
              <a:srgbClr val="256885"/>
            </a:solidFill>
            <a:miter lim="800000"/>
            <a:headEnd/>
            <a:tailEnd/>
          </a:ln>
          <a:effectLst/>
          <a:extLst/>
        </p:spPr>
        <p:txBody>
          <a:bodyPr lIns="0" tIns="0" rIns="0" bIns="0" anchor="ctr"/>
          <a:lstStyle/>
          <a:p>
            <a:pPr algn="ctr" defTabSz="914583">
              <a:defRPr/>
            </a:pPr>
            <a:r>
              <a:rPr lang="zh-CN" altLang="en-US" sz="1600" kern="0" dirty="0" smtClean="0">
                <a:solidFill>
                  <a:srgbClr val="000000"/>
                </a:solidFill>
                <a:latin typeface="微软雅黑" panose="020B0503020204020204" pitchFamily="34" charset="-122"/>
                <a:ea typeface="微软雅黑" panose="020B0503020204020204" pitchFamily="34" charset="-122"/>
              </a:rPr>
              <a:t>维度取值</a:t>
            </a:r>
            <a:r>
              <a:rPr lang="en-US" altLang="zh-CN" sz="1600" kern="0" dirty="0" smtClean="0">
                <a:solidFill>
                  <a:srgbClr val="000000"/>
                </a:solidFill>
                <a:latin typeface="微软雅黑" panose="020B0503020204020204" pitchFamily="34" charset="-122"/>
                <a:ea typeface="微软雅黑" panose="020B0503020204020204" pitchFamily="34" charset="-122"/>
              </a:rPr>
              <a:t>-</a:t>
            </a:r>
            <a:r>
              <a:rPr lang="zh-CN" altLang="en-US" sz="1600" kern="0" dirty="0" smtClean="0">
                <a:solidFill>
                  <a:srgbClr val="000000"/>
                </a:solidFill>
                <a:latin typeface="微软雅黑" panose="020B0503020204020204" pitchFamily="34" charset="-122"/>
                <a:ea typeface="微软雅黑" panose="020B0503020204020204" pitchFamily="34" charset="-122"/>
              </a:rPr>
              <a:t>业务需求</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
        <p:nvSpPr>
          <p:cNvPr id="9" name="Rectangle 46"/>
          <p:cNvSpPr>
            <a:spLocks noChangeArrowheads="1"/>
          </p:cNvSpPr>
          <p:nvPr/>
        </p:nvSpPr>
        <p:spPr bwMode="auto">
          <a:xfrm>
            <a:off x="6313611" y="4368102"/>
            <a:ext cx="2016224" cy="357837"/>
          </a:xfrm>
          <a:prstGeom prst="rect">
            <a:avLst/>
          </a:prstGeom>
          <a:solidFill>
            <a:schemeClr val="accent2">
              <a:lumMod val="20000"/>
              <a:lumOff val="80000"/>
            </a:schemeClr>
          </a:solidFill>
          <a:ln w="9525">
            <a:solidFill>
              <a:srgbClr val="256885"/>
            </a:solidFill>
            <a:miter lim="800000"/>
            <a:headEnd/>
            <a:tailEnd/>
          </a:ln>
          <a:effectLst/>
          <a:extLst/>
        </p:spPr>
        <p:txBody>
          <a:bodyPr lIns="0" tIns="0" rIns="0" bIns="0" anchor="ctr"/>
          <a:lstStyle/>
          <a:p>
            <a:pPr algn="ctr" defTabSz="914583">
              <a:defRPr/>
            </a:pPr>
            <a:r>
              <a:rPr lang="zh-CN" altLang="en-US" sz="1600" kern="0" dirty="0" smtClean="0">
                <a:solidFill>
                  <a:srgbClr val="000000"/>
                </a:solidFill>
                <a:latin typeface="微软雅黑" panose="020B0503020204020204" pitchFamily="34" charset="-122"/>
                <a:ea typeface="微软雅黑" panose="020B0503020204020204" pitchFamily="34" charset="-122"/>
              </a:rPr>
              <a:t>维度取值</a:t>
            </a:r>
            <a:r>
              <a:rPr lang="en-US" altLang="zh-CN" sz="1600" kern="0" dirty="0" smtClean="0">
                <a:solidFill>
                  <a:srgbClr val="000000"/>
                </a:solidFill>
                <a:latin typeface="微软雅黑" panose="020B0503020204020204" pitchFamily="34" charset="-122"/>
                <a:ea typeface="微软雅黑" panose="020B0503020204020204" pitchFamily="34" charset="-122"/>
              </a:rPr>
              <a:t>-</a:t>
            </a:r>
            <a:r>
              <a:rPr lang="zh-CN" altLang="en-US" sz="1600" kern="0" dirty="0" smtClean="0">
                <a:solidFill>
                  <a:srgbClr val="000000"/>
                </a:solidFill>
                <a:latin typeface="微软雅黑" panose="020B0503020204020204" pitchFamily="34" charset="-122"/>
                <a:ea typeface="微软雅黑" panose="020B0503020204020204" pitchFamily="34" charset="-122"/>
              </a:rPr>
              <a:t>数据现状</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grpSp>
        <p:nvGrpSpPr>
          <p:cNvPr id="11" name="Group 77"/>
          <p:cNvGrpSpPr>
            <a:grpSpLocks/>
          </p:cNvGrpSpPr>
          <p:nvPr/>
        </p:nvGrpSpPr>
        <p:grpSpPr bwMode="auto">
          <a:xfrm>
            <a:off x="2713722" y="2526349"/>
            <a:ext cx="287521" cy="2340260"/>
            <a:chOff x="464" y="1760"/>
            <a:chExt cx="144" cy="640"/>
          </a:xfrm>
        </p:grpSpPr>
        <p:sp>
          <p:nvSpPr>
            <p:cNvPr id="12" name="VLine"/>
            <p:cNvSpPr>
              <a:spLocks noChangeShapeType="1"/>
            </p:cNvSpPr>
            <p:nvPr/>
          </p:nvSpPr>
          <p:spPr bwMode="auto">
            <a:xfrm>
              <a:off x="464" y="1760"/>
              <a:ext cx="0" cy="640"/>
            </a:xfrm>
            <a:prstGeom prst="line">
              <a:avLst/>
            </a:prstGeom>
            <a:noFill/>
            <a:ln w="2222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p>
              <a:pPr defTabSz="914583">
                <a:defRPr/>
              </a:pPr>
              <a:endParaRPr lang="en-US" sz="1300" kern="0">
                <a:solidFill>
                  <a:srgbClr val="000000"/>
                </a:solidFill>
                <a:latin typeface="Arial" pitchFamily="34" charset="0"/>
                <a:ea typeface="SimSun" pitchFamily="2" charset="-122"/>
              </a:endParaRPr>
            </a:p>
          </p:txBody>
        </p:sp>
        <p:sp>
          <p:nvSpPr>
            <p:cNvPr id="13" name="HArrowLine"/>
            <p:cNvSpPr>
              <a:spLocks noChangeShapeType="1"/>
            </p:cNvSpPr>
            <p:nvPr/>
          </p:nvSpPr>
          <p:spPr bwMode="auto">
            <a:xfrm>
              <a:off x="464" y="2080"/>
              <a:ext cx="144" cy="0"/>
            </a:xfrm>
            <a:prstGeom prst="line">
              <a:avLst/>
            </a:prstGeom>
            <a:noFill/>
            <a:ln w="22225">
              <a:solidFill>
                <a:srgbClr val="0070C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p>
              <a:pPr defTabSz="914583">
                <a:defRPr/>
              </a:pPr>
              <a:endParaRPr lang="en-US" sz="1300" kern="0">
                <a:solidFill>
                  <a:srgbClr val="000000"/>
                </a:solidFill>
                <a:latin typeface="Arial" pitchFamily="34" charset="0"/>
                <a:ea typeface="SimSun" pitchFamily="2" charset="-122"/>
              </a:endParaRPr>
            </a:p>
          </p:txBody>
        </p:sp>
      </p:grpSp>
      <p:sp>
        <p:nvSpPr>
          <p:cNvPr id="14" name="Rectangle 46"/>
          <p:cNvSpPr>
            <a:spLocks noChangeArrowheads="1"/>
          </p:cNvSpPr>
          <p:nvPr/>
        </p:nvSpPr>
        <p:spPr bwMode="auto">
          <a:xfrm>
            <a:off x="3001242" y="2277667"/>
            <a:ext cx="2952329" cy="2880319"/>
          </a:xfrm>
          <a:prstGeom prst="rect">
            <a:avLst/>
          </a:prstGeom>
          <a:noFill/>
          <a:ln w="9525">
            <a:solidFill>
              <a:srgbClr val="256885"/>
            </a:solidFill>
            <a:miter lim="800000"/>
            <a:headEnd/>
            <a:tailEnd/>
          </a:ln>
          <a:effectLst/>
          <a:extLst/>
        </p:spPr>
        <p:txBody>
          <a:bodyPr lIns="72000" tIns="0" rIns="72000" bIns="0" anchor="ctr"/>
          <a:lstStyle/>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提取计算的过程变量作为模型设计的输入，提升模型的稳定性；</a:t>
            </a:r>
            <a:endParaRPr lang="en-US" altLang="zh-CN" sz="1600" kern="0" dirty="0" smtClean="0">
              <a:solidFill>
                <a:srgbClr val="000000"/>
              </a:solidFill>
              <a:latin typeface="微软雅黑" panose="020B0503020204020204" pitchFamily="34" charset="-122"/>
              <a:ea typeface="微软雅黑" panose="020B0503020204020204" pitchFamily="34" charset="-122"/>
            </a:endParaRPr>
          </a:p>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进一步规范定义度量，避免同名不同义情况的出现</a:t>
            </a:r>
            <a:endParaRPr lang="en-US" altLang="zh-CN" sz="1600" kern="0" dirty="0" smtClean="0">
              <a:solidFill>
                <a:srgbClr val="000000"/>
              </a:solidFill>
              <a:latin typeface="微软雅黑" panose="020B0503020204020204" pitchFamily="34" charset="-122"/>
              <a:ea typeface="微软雅黑" panose="020B0503020204020204" pitchFamily="34" charset="-122"/>
            </a:endParaRPr>
          </a:p>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计算的复杂程度，会作为物理模型的考量因素之一</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grpSp>
        <p:nvGrpSpPr>
          <p:cNvPr id="15" name="Group 77"/>
          <p:cNvGrpSpPr>
            <a:grpSpLocks/>
          </p:cNvGrpSpPr>
          <p:nvPr/>
        </p:nvGrpSpPr>
        <p:grpSpPr bwMode="auto">
          <a:xfrm>
            <a:off x="8402355" y="2526349"/>
            <a:ext cx="287521" cy="2340260"/>
            <a:chOff x="464" y="1760"/>
            <a:chExt cx="144" cy="640"/>
          </a:xfrm>
        </p:grpSpPr>
        <p:sp>
          <p:nvSpPr>
            <p:cNvPr id="16" name="VLine"/>
            <p:cNvSpPr>
              <a:spLocks noChangeShapeType="1"/>
            </p:cNvSpPr>
            <p:nvPr/>
          </p:nvSpPr>
          <p:spPr bwMode="auto">
            <a:xfrm>
              <a:off x="464" y="1760"/>
              <a:ext cx="0" cy="640"/>
            </a:xfrm>
            <a:prstGeom prst="line">
              <a:avLst/>
            </a:prstGeom>
            <a:noFill/>
            <a:ln w="22225">
              <a:solidFill>
                <a:srgbClr val="007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p>
              <a:pPr defTabSz="914583">
                <a:defRPr/>
              </a:pPr>
              <a:endParaRPr lang="en-US" sz="1300" kern="0">
                <a:solidFill>
                  <a:srgbClr val="000000"/>
                </a:solidFill>
                <a:latin typeface="Arial" pitchFamily="34" charset="0"/>
                <a:ea typeface="SimSun" pitchFamily="2" charset="-122"/>
              </a:endParaRPr>
            </a:p>
          </p:txBody>
        </p:sp>
        <p:sp>
          <p:nvSpPr>
            <p:cNvPr id="17" name="HArrowLine"/>
            <p:cNvSpPr>
              <a:spLocks noChangeShapeType="1"/>
            </p:cNvSpPr>
            <p:nvPr/>
          </p:nvSpPr>
          <p:spPr bwMode="auto">
            <a:xfrm>
              <a:off x="464" y="2080"/>
              <a:ext cx="144" cy="0"/>
            </a:xfrm>
            <a:prstGeom prst="line">
              <a:avLst/>
            </a:prstGeom>
            <a:noFill/>
            <a:ln w="22225">
              <a:solidFill>
                <a:srgbClr val="0070C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p>
              <a:pPr defTabSz="914583">
                <a:defRPr/>
              </a:pPr>
              <a:endParaRPr lang="en-US" sz="1300" kern="0">
                <a:solidFill>
                  <a:srgbClr val="000000"/>
                </a:solidFill>
                <a:latin typeface="Arial" pitchFamily="34" charset="0"/>
                <a:ea typeface="SimSun" pitchFamily="2" charset="-122"/>
              </a:endParaRPr>
            </a:p>
          </p:txBody>
        </p:sp>
      </p:grpSp>
      <p:sp>
        <p:nvSpPr>
          <p:cNvPr id="18" name="Rectangle 46"/>
          <p:cNvSpPr>
            <a:spLocks noChangeArrowheads="1"/>
          </p:cNvSpPr>
          <p:nvPr/>
        </p:nvSpPr>
        <p:spPr bwMode="auto">
          <a:xfrm>
            <a:off x="8689875" y="2277667"/>
            <a:ext cx="2952329" cy="2880319"/>
          </a:xfrm>
          <a:prstGeom prst="rect">
            <a:avLst/>
          </a:prstGeom>
          <a:noFill/>
          <a:ln w="9525">
            <a:solidFill>
              <a:srgbClr val="256885"/>
            </a:solidFill>
            <a:miter lim="800000"/>
            <a:headEnd/>
            <a:tailEnd/>
          </a:ln>
          <a:effectLst/>
          <a:extLst/>
        </p:spPr>
        <p:txBody>
          <a:bodyPr lIns="72000" tIns="0" rIns="72000" bIns="0" anchor="ctr"/>
          <a:lstStyle/>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规范维度定义，尚未建立数据标准，相关维度通常未加以严格区分，例如机型与产品；</a:t>
            </a:r>
            <a:endParaRPr lang="en-US" altLang="zh-CN" sz="1600" kern="0" dirty="0" smtClean="0">
              <a:solidFill>
                <a:srgbClr val="000000"/>
              </a:solidFill>
              <a:latin typeface="微软雅黑" panose="020B0503020204020204" pitchFamily="34" charset="-122"/>
              <a:ea typeface="微软雅黑" panose="020B0503020204020204" pitchFamily="34" charset="-122"/>
            </a:endParaRPr>
          </a:p>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确定维度层级，确定维度模型的详细设计；</a:t>
            </a:r>
            <a:endParaRPr lang="en-US" altLang="zh-CN" sz="1600" kern="0" dirty="0" smtClean="0">
              <a:solidFill>
                <a:srgbClr val="000000"/>
              </a:solidFill>
              <a:latin typeface="微软雅黑" panose="020B0503020204020204" pitchFamily="34" charset="-122"/>
              <a:ea typeface="微软雅黑" panose="020B0503020204020204" pitchFamily="34" charset="-122"/>
            </a:endParaRPr>
          </a:p>
          <a:p>
            <a:pPr indent="-288000" defTabSz="914583">
              <a:lnSpc>
                <a:spcPct val="125000"/>
              </a:lnSpc>
              <a:buFont typeface="Arial" panose="020B0604020202020204" pitchFamily="34" charset="0"/>
              <a:buChar char="•"/>
              <a:defRPr/>
            </a:pPr>
            <a:r>
              <a:rPr lang="zh-CN" altLang="en-US" sz="1600" kern="0" dirty="0" smtClean="0">
                <a:solidFill>
                  <a:srgbClr val="000000"/>
                </a:solidFill>
                <a:latin typeface="微软雅黑" panose="020B0503020204020204" pitchFamily="34" charset="-122"/>
                <a:ea typeface="微软雅黑" panose="020B0503020204020204" pitchFamily="34" charset="-122"/>
              </a:rPr>
              <a:t>维度数据现状与业务需求的匹配度评估，确定是否进行代码映射</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7065593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矩形 2"/>
          <p:cNvSpPr/>
          <p:nvPr/>
        </p:nvSpPr>
        <p:spPr>
          <a:xfrm>
            <a:off x="1633091" y="1545422"/>
            <a:ext cx="2880000"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400" dirty="0">
                <a:latin typeface="Arial" panose="020B0604020202020204" pitchFamily="34" charset="0"/>
                <a:ea typeface="微软雅黑" panose="020B0503020204020204" pitchFamily="34" charset="-122"/>
                <a:cs typeface="Arial" panose="020B0604020202020204" pitchFamily="34" charset="0"/>
              </a:rPr>
              <a:t>用户</a:t>
            </a:r>
          </a:p>
        </p:txBody>
      </p:sp>
      <p:sp>
        <p:nvSpPr>
          <p:cNvPr id="4" name="矩形 3"/>
          <p:cNvSpPr/>
          <p:nvPr/>
        </p:nvSpPr>
        <p:spPr>
          <a:xfrm>
            <a:off x="5089475" y="1545422"/>
            <a:ext cx="2880000"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400" dirty="0">
                <a:latin typeface="Arial" panose="020B0604020202020204" pitchFamily="34" charset="0"/>
                <a:ea typeface="微软雅黑" panose="020B0503020204020204" pitchFamily="34" charset="-122"/>
                <a:cs typeface="Arial" panose="020B0604020202020204" pitchFamily="34" charset="0"/>
              </a:rPr>
              <a:t>设备</a:t>
            </a:r>
          </a:p>
        </p:txBody>
      </p:sp>
      <p:sp>
        <p:nvSpPr>
          <p:cNvPr id="5" name="矩形 4"/>
          <p:cNvSpPr/>
          <p:nvPr/>
        </p:nvSpPr>
        <p:spPr>
          <a:xfrm>
            <a:off x="8545859" y="1545422"/>
            <a:ext cx="2880000"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sp>
        <p:nvSpPr>
          <p:cNvPr id="10" name="TextBox 14"/>
          <p:cNvSpPr txBox="1"/>
          <p:nvPr/>
        </p:nvSpPr>
        <p:spPr>
          <a:xfrm>
            <a:off x="8814943"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搜索</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1" name="TextBox 15"/>
          <p:cNvSpPr txBox="1"/>
          <p:nvPr/>
        </p:nvSpPr>
        <p:spPr>
          <a:xfrm>
            <a:off x="9416359"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浏览</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2" name="TextBox 16"/>
          <p:cNvSpPr txBox="1"/>
          <p:nvPr/>
        </p:nvSpPr>
        <p:spPr>
          <a:xfrm>
            <a:off x="8213527"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展示</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3" name="TextBox 15"/>
          <p:cNvSpPr txBox="1"/>
          <p:nvPr/>
        </p:nvSpPr>
        <p:spPr>
          <a:xfrm>
            <a:off x="9995314"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下载</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4" name="TextBox 15"/>
          <p:cNvSpPr txBox="1"/>
          <p:nvPr/>
        </p:nvSpPr>
        <p:spPr>
          <a:xfrm>
            <a:off x="10574269"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评论</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5" name="TextBox 15"/>
          <p:cNvSpPr txBox="1"/>
          <p:nvPr/>
        </p:nvSpPr>
        <p:spPr>
          <a:xfrm>
            <a:off x="11146668" y="1977402"/>
            <a:ext cx="578955"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a:solidFill>
                  <a:srgbClr val="000000"/>
                </a:solidFill>
                <a:latin typeface="微软雅黑" panose="020B0503020204020204" pitchFamily="34" charset="-122"/>
                <a:ea typeface="微软雅黑" panose="020B0503020204020204" pitchFamily="34" charset="-122"/>
              </a:rPr>
              <a:t>推荐</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16" name="TextBox 8"/>
          <p:cNvSpPr txBox="1"/>
          <p:nvPr/>
        </p:nvSpPr>
        <p:spPr>
          <a:xfrm>
            <a:off x="97148" y="1693308"/>
            <a:ext cx="1270340" cy="343851"/>
          </a:xfrm>
          <a:prstGeom prst="rect">
            <a:avLst/>
          </a:prstGeom>
          <a:noFill/>
        </p:spPr>
        <p:txBody>
          <a:bodyPr wrap="square" lIns="108878" tIns="54439" rIns="108878" bIns="54439" rtlCol="0">
            <a:spAutoFit/>
          </a:bodyPr>
          <a:lstStyle/>
          <a:p>
            <a:pPr>
              <a:lnSpc>
                <a:spcPct val="95000"/>
              </a:lnSpc>
              <a:spcBef>
                <a:spcPts val="476"/>
              </a:spcBef>
            </a:pPr>
            <a:r>
              <a:rPr lang="zh-CN" altLang="en-US" sz="1600" dirty="0" smtClean="0">
                <a:solidFill>
                  <a:srgbClr val="231F20"/>
                </a:solidFill>
                <a:latin typeface="微软雅黑" panose="020B0503020204020204" pitchFamily="34" charset="-122"/>
                <a:ea typeface="微软雅黑" panose="020B0503020204020204" pitchFamily="34" charset="-122"/>
              </a:rPr>
              <a:t>应用市场</a:t>
            </a:r>
            <a:endParaRPr lang="zh-CN" altLang="en-US" sz="1600" dirty="0">
              <a:solidFill>
                <a:srgbClr val="231F2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57286" y="2350733"/>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08957" y="2594017"/>
            <a:ext cx="3750044"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用户</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APP</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市场业务使用汇总</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20" name="表格 19"/>
          <p:cNvGraphicFramePr>
            <a:graphicFrameLocks noGrp="1"/>
          </p:cNvGraphicFramePr>
          <p:nvPr>
            <p:extLst/>
          </p:nvPr>
        </p:nvGraphicFramePr>
        <p:xfrm>
          <a:off x="408955" y="2877314"/>
          <a:ext cx="3785958" cy="914400"/>
        </p:xfrm>
        <a:graphic>
          <a:graphicData uri="http://schemas.openxmlformats.org/drawingml/2006/table">
            <a:tbl>
              <a:tblPr firstRow="1" bandRow="1">
                <a:tableStyleId>{5C22544A-7EE6-4342-B048-85BDC9FD1C3A}</a:tableStyleId>
              </a:tblPr>
              <a:tblGrid>
                <a:gridCol w="828000"/>
                <a:gridCol w="1082935"/>
                <a:gridCol w="963303"/>
                <a:gridCol w="911720"/>
              </a:tblGrid>
              <a:tr h="288000">
                <a:tc>
                  <a:txBody>
                    <a:bodyPr/>
                    <a:lstStyle/>
                    <a:p>
                      <a:r>
                        <a:rPr lang="zh-CN" altLang="en-US" sz="1400" dirty="0" smtClean="0">
                          <a:solidFill>
                            <a:schemeClr val="tx1"/>
                          </a:solidFill>
                          <a:latin typeface="微软雅黑" panose="020B0503020204020204" pitchFamily="34" charset="-122"/>
                          <a:ea typeface="微软雅黑" panose="020B0503020204020204" pitchFamily="34" charset="-122"/>
                        </a:rPr>
                        <a:t>用户</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日期</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注册渠道</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操作次数</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U1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华为视频</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31</a:t>
                      </a:r>
                      <a:endParaRPr lang="zh-CN" altLang="en-US" sz="1400" dirty="0">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U2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应用市场</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21</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grpSp>
        <p:nvGrpSpPr>
          <p:cNvPr id="38" name="组合 37"/>
          <p:cNvGrpSpPr/>
          <p:nvPr/>
        </p:nvGrpSpPr>
        <p:grpSpPr>
          <a:xfrm>
            <a:off x="2151519" y="1889958"/>
            <a:ext cx="1481204" cy="360000"/>
            <a:chOff x="2497187" y="1918728"/>
            <a:chExt cx="1481204" cy="360000"/>
          </a:xfrm>
        </p:grpSpPr>
        <p:sp>
          <p:nvSpPr>
            <p:cNvPr id="8" name="TextBox 15"/>
            <p:cNvSpPr txBox="1"/>
            <p:nvPr/>
          </p:nvSpPr>
          <p:spPr>
            <a:xfrm>
              <a:off x="2785219" y="1935320"/>
              <a:ext cx="938028"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smtClean="0">
                  <a:solidFill>
                    <a:srgbClr val="231F20"/>
                  </a:solidFill>
                  <a:latin typeface="微软雅黑" panose="020B0503020204020204" pitchFamily="34" charset="-122"/>
                  <a:ea typeface="微软雅黑" panose="020B0503020204020204" pitchFamily="34" charset="-122"/>
                </a:rPr>
                <a:t>业务操作</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21" name="椭圆 20"/>
            <p:cNvSpPr/>
            <p:nvPr/>
          </p:nvSpPr>
          <p:spPr bwMode="auto">
            <a:xfrm>
              <a:off x="2497187" y="1918728"/>
              <a:ext cx="1481204" cy="360000"/>
            </a:xfrm>
            <a:prstGeom prst="ellipse">
              <a:avLst/>
            </a:prstGeom>
            <a:no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grpSp>
      <p:sp>
        <p:nvSpPr>
          <p:cNvPr id="22" name="矩形 21"/>
          <p:cNvSpPr/>
          <p:nvPr/>
        </p:nvSpPr>
        <p:spPr>
          <a:xfrm>
            <a:off x="4297388" y="2594017"/>
            <a:ext cx="4181383"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APP</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市场业务使用汇总</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23" name="表格 22"/>
          <p:cNvGraphicFramePr>
            <a:graphicFrameLocks noGrp="1"/>
          </p:cNvGraphicFramePr>
          <p:nvPr>
            <p:extLst/>
          </p:nvPr>
        </p:nvGraphicFramePr>
        <p:xfrm>
          <a:off x="4297386" y="2877314"/>
          <a:ext cx="4181386" cy="914400"/>
        </p:xfrm>
        <a:graphic>
          <a:graphicData uri="http://schemas.openxmlformats.org/drawingml/2006/table">
            <a:tbl>
              <a:tblPr firstRow="1" bandRow="1">
                <a:tableStyleId>{5C22544A-7EE6-4342-B048-85BDC9FD1C3A}</a:tableStyleId>
              </a:tblPr>
              <a:tblGrid>
                <a:gridCol w="828000"/>
                <a:gridCol w="1227705"/>
                <a:gridCol w="1092080"/>
                <a:gridCol w="1033601"/>
              </a:tblGrid>
              <a:tr h="288000">
                <a:tc>
                  <a:txBody>
                    <a:bodyPr/>
                    <a:lstStyle/>
                    <a:p>
                      <a:r>
                        <a:rPr lang="zh-CN" altLang="en-US" sz="1400" dirty="0" smtClean="0">
                          <a:solidFill>
                            <a:schemeClr val="tx1"/>
                          </a:solidFill>
                          <a:latin typeface="微软雅黑" panose="020B0503020204020204" pitchFamily="34" charset="-122"/>
                          <a:ea typeface="微软雅黑" panose="020B0503020204020204" pitchFamily="34" charset="-122"/>
                        </a:rPr>
                        <a:t>设备</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日期</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设备系列</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操作次数</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D1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honor</a:t>
                      </a:r>
                      <a:r>
                        <a:rPr lang="zh-CN" altLang="en-US" sz="1400" dirty="0" smtClean="0">
                          <a:latin typeface="微软雅黑" panose="020B0503020204020204" pitchFamily="34" charset="-122"/>
                          <a:ea typeface="微软雅黑" panose="020B0503020204020204" pitchFamily="34" charset="-122"/>
                        </a:rPr>
                        <a:t>系列</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21</a:t>
                      </a:r>
                      <a:endParaRPr lang="zh-CN" altLang="en-US" sz="1400" dirty="0">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D2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smtClean="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speer</a:t>
                      </a:r>
                      <a:r>
                        <a:rPr lang="zh-CN" altLang="en-US" sz="1400" dirty="0" smtClean="0">
                          <a:latin typeface="微软雅黑" panose="020B0503020204020204" pitchFamily="34" charset="-122"/>
                          <a:ea typeface="微软雅黑" panose="020B0503020204020204" pitchFamily="34" charset="-122"/>
                        </a:rPr>
                        <a:t>系列</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24" name="矩形 23"/>
          <p:cNvSpPr/>
          <p:nvPr/>
        </p:nvSpPr>
        <p:spPr>
          <a:xfrm>
            <a:off x="6313616" y="3832197"/>
            <a:ext cx="5544284"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smtClean="0">
                <a:latin typeface="Arial" panose="020B0604020202020204" pitchFamily="34" charset="0"/>
                <a:ea typeface="微软雅黑" panose="020B0503020204020204" pitchFamily="34" charset="-122"/>
                <a:cs typeface="Arial" panose="020B0604020202020204" pitchFamily="34" charset="0"/>
              </a:rPr>
              <a:t>APP</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市场业务使用汇总</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25" name="表格 24"/>
          <p:cNvGraphicFramePr>
            <a:graphicFrameLocks noGrp="1"/>
          </p:cNvGraphicFramePr>
          <p:nvPr>
            <p:extLst/>
          </p:nvPr>
        </p:nvGraphicFramePr>
        <p:xfrm>
          <a:off x="6313611" y="4138701"/>
          <a:ext cx="5544288" cy="914400"/>
        </p:xfrm>
        <a:graphic>
          <a:graphicData uri="http://schemas.openxmlformats.org/drawingml/2006/table">
            <a:tbl>
              <a:tblPr firstRow="1" bandRow="1">
                <a:tableStyleId>{5C22544A-7EE6-4342-B048-85BDC9FD1C3A}</a:tableStyleId>
              </a:tblPr>
              <a:tblGrid>
                <a:gridCol w="828000"/>
                <a:gridCol w="828000"/>
                <a:gridCol w="1440160"/>
                <a:gridCol w="1152128"/>
                <a:gridCol w="1296000"/>
              </a:tblGrid>
              <a:tr h="288000">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设备</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用户</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业务</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日期</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操作次数</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D1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U1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华为应用市场</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21</a:t>
                      </a:r>
                      <a:endParaRPr lang="zh-CN" altLang="en-US" sz="1400" dirty="0">
                        <a:latin typeface="微软雅黑" panose="020B0503020204020204" pitchFamily="34" charset="-122"/>
                        <a:ea typeface="微软雅黑" panose="020B0503020204020204" pitchFamily="34" charset="-122"/>
                      </a:endParaRPr>
                    </a:p>
                  </a:txBody>
                  <a:tcPr/>
                </a:tc>
              </a:tr>
              <a:tr h="288000">
                <a:tc>
                  <a:txBody>
                    <a:bodyPr/>
                    <a:lstStyle/>
                    <a:p>
                      <a:r>
                        <a:rPr lang="en-US" altLang="zh-CN" sz="1400" dirty="0" smtClean="0">
                          <a:latin typeface="微软雅黑" panose="020B0503020204020204" pitchFamily="34" charset="-122"/>
                          <a:ea typeface="微软雅黑" panose="020B0503020204020204" pitchFamily="34" charset="-122"/>
                        </a:rPr>
                        <a:t>D1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U2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华为应用市场</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26" name="矩形 25"/>
          <p:cNvSpPr/>
          <p:nvPr/>
        </p:nvSpPr>
        <p:spPr>
          <a:xfrm>
            <a:off x="5104457" y="5125904"/>
            <a:ext cx="6723300" cy="288000"/>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1600" dirty="0" smtClean="0">
                <a:latin typeface="Arial" panose="020B0604020202020204" pitchFamily="34" charset="0"/>
                <a:ea typeface="微软雅黑" panose="020B0503020204020204" pitchFamily="34" charset="-122"/>
                <a:cs typeface="Arial" panose="020B0604020202020204" pitchFamily="34" charset="0"/>
              </a:rPr>
              <a:t>APP</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市场业务使用汇总</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27" name="表格 26"/>
          <p:cNvGraphicFramePr>
            <a:graphicFrameLocks noGrp="1"/>
          </p:cNvGraphicFramePr>
          <p:nvPr>
            <p:extLst/>
          </p:nvPr>
        </p:nvGraphicFramePr>
        <p:xfrm>
          <a:off x="5104456" y="5440321"/>
          <a:ext cx="6723300" cy="977737"/>
        </p:xfrm>
        <a:graphic>
          <a:graphicData uri="http://schemas.openxmlformats.org/drawingml/2006/table">
            <a:tbl>
              <a:tblPr firstRow="1" bandRow="1">
                <a:tableStyleId>{5C22544A-7EE6-4342-B048-85BDC9FD1C3A}</a:tableStyleId>
              </a:tblPr>
              <a:tblGrid>
                <a:gridCol w="977982"/>
                <a:gridCol w="977982"/>
                <a:gridCol w="1260000"/>
                <a:gridCol w="1105668"/>
                <a:gridCol w="1105668"/>
                <a:gridCol w="1296000"/>
              </a:tblGrid>
              <a:tr h="365737">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设备</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用户</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业务</a:t>
                      </a:r>
                      <a:r>
                        <a:rPr lang="en-US" altLang="zh-CN" sz="1400" dirty="0" smtClean="0">
                          <a:solidFill>
                            <a:schemeClr val="tx1"/>
                          </a:solidFill>
                          <a:latin typeface="微软雅黑" panose="020B0503020204020204" pitchFamily="34" charset="-122"/>
                          <a:ea typeface="微软雅黑" panose="020B0503020204020204" pitchFamily="34" charset="-122"/>
                        </a:rPr>
                        <a:t>ID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操作类型</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latin typeface="微软雅黑" panose="020B0503020204020204" pitchFamily="34" charset="-122"/>
                          <a:ea typeface="微软雅黑" panose="020B0503020204020204" pitchFamily="34" charset="-122"/>
                        </a:rPr>
                        <a:t>日期</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操作次数</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r>
              <a:tr h="306000">
                <a:tc>
                  <a:txBody>
                    <a:bodyPr/>
                    <a:lstStyle/>
                    <a:p>
                      <a:r>
                        <a:rPr lang="en-US" altLang="zh-CN" sz="1400" dirty="0" smtClean="0">
                          <a:latin typeface="微软雅黑" panose="020B0503020204020204" pitchFamily="34" charset="-122"/>
                          <a:ea typeface="微软雅黑" panose="020B0503020204020204" pitchFamily="34" charset="-122"/>
                        </a:rPr>
                        <a:t>D1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U1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华为应用市场</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搜索</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r>
              <a:tr h="306000">
                <a:tc>
                  <a:txBody>
                    <a:bodyPr/>
                    <a:lstStyle/>
                    <a:p>
                      <a:r>
                        <a:rPr lang="en-US" altLang="zh-CN" sz="1400" dirty="0" smtClean="0">
                          <a:latin typeface="微软雅黑" panose="020B0503020204020204" pitchFamily="34" charset="-122"/>
                          <a:ea typeface="微软雅黑" panose="020B0503020204020204" pitchFamily="34" charset="-122"/>
                        </a:rPr>
                        <a:t>D1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U1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华为应用市场</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下载</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20161226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28"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kern="0" dirty="0" smtClean="0">
                <a:latin typeface="微软雅黑" panose="020B0503020204020204" pitchFamily="34" charset="-122"/>
                <a:ea typeface="微软雅黑" panose="020B0503020204020204" pitchFamily="34" charset="-122"/>
              </a:rPr>
              <a:t>围绕分析对象、业务分类和业务过程逐级设计模型</a:t>
            </a:r>
            <a:endParaRPr lang="zh-CN" altLang="en-US" kern="0" dirty="0">
              <a:latin typeface="微软雅黑" panose="020B0503020204020204" pitchFamily="34" charset="-122"/>
              <a:ea typeface="微软雅黑" panose="020B0503020204020204" pitchFamily="34" charset="-122"/>
            </a:endParaRPr>
          </a:p>
        </p:txBody>
      </p:sp>
      <p:sp>
        <p:nvSpPr>
          <p:cNvPr id="31" name="椭圆 30"/>
          <p:cNvSpPr/>
          <p:nvPr/>
        </p:nvSpPr>
        <p:spPr bwMode="auto">
          <a:xfrm>
            <a:off x="8185819" y="1918728"/>
            <a:ext cx="3512096" cy="432006"/>
          </a:xfrm>
          <a:prstGeom prst="ellipse">
            <a:avLst/>
          </a:prstGeom>
          <a:no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4" name="内容占位符 1"/>
          <p:cNvSpPr txBox="1">
            <a:spLocks/>
          </p:cNvSpPr>
          <p:nvPr/>
        </p:nvSpPr>
        <p:spPr>
          <a:xfrm>
            <a:off x="609759" y="1152865"/>
            <a:ext cx="10975658" cy="548737"/>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smtClean="0">
                <a:latin typeface="微软雅黑" panose="020B0503020204020204" pitchFamily="34" charset="-122"/>
                <a:ea typeface="微软雅黑" panose="020B0503020204020204" pitchFamily="34" charset="-122"/>
              </a:rPr>
              <a:t>以应用市场的过程为例，分别针对用户、设备和业务三个对象进行模型设计。</a:t>
            </a:r>
            <a:endParaRPr lang="en-US" altLang="zh-CN" sz="1600" b="0" kern="0" dirty="0">
              <a:latin typeface="微软雅黑" panose="020B0503020204020204" pitchFamily="34" charset="-122"/>
              <a:ea typeface="微软雅黑" panose="020B0503020204020204" pitchFamily="34" charset="-122"/>
            </a:endParaRPr>
          </a:p>
        </p:txBody>
      </p:sp>
      <p:sp>
        <p:nvSpPr>
          <p:cNvPr id="35" name="右箭头 34"/>
          <p:cNvSpPr/>
          <p:nvPr/>
        </p:nvSpPr>
        <p:spPr bwMode="auto">
          <a:xfrm rot="5400000">
            <a:off x="2779952" y="2314138"/>
            <a:ext cx="252000" cy="216000"/>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6" name="右箭头 35"/>
          <p:cNvSpPr/>
          <p:nvPr/>
        </p:nvSpPr>
        <p:spPr bwMode="auto">
          <a:xfrm rot="5400000">
            <a:off x="6277163" y="2314138"/>
            <a:ext cx="252000" cy="216000"/>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37" name="右箭头 36"/>
          <p:cNvSpPr/>
          <p:nvPr/>
        </p:nvSpPr>
        <p:spPr bwMode="auto">
          <a:xfrm rot="5400000">
            <a:off x="9621371" y="2941915"/>
            <a:ext cx="1202330" cy="216000"/>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grpSp>
        <p:nvGrpSpPr>
          <p:cNvPr id="39" name="组合 38"/>
          <p:cNvGrpSpPr/>
          <p:nvPr/>
        </p:nvGrpSpPr>
        <p:grpSpPr>
          <a:xfrm>
            <a:off x="5628740" y="1889958"/>
            <a:ext cx="1481204" cy="360000"/>
            <a:chOff x="2497187" y="1918728"/>
            <a:chExt cx="1481204" cy="360000"/>
          </a:xfrm>
        </p:grpSpPr>
        <p:sp>
          <p:nvSpPr>
            <p:cNvPr id="40" name="TextBox 15"/>
            <p:cNvSpPr txBox="1"/>
            <p:nvPr/>
          </p:nvSpPr>
          <p:spPr>
            <a:xfrm>
              <a:off x="2785219" y="1935320"/>
              <a:ext cx="938028" cy="314613"/>
            </a:xfrm>
            <a:prstGeom prst="rect">
              <a:avLst/>
            </a:prstGeom>
            <a:noFill/>
          </p:spPr>
          <p:txBody>
            <a:bodyPr wrap="none" lIns="108878" tIns="54439" rIns="108878" bIns="54439" rtlCol="0">
              <a:spAutoFit/>
            </a:bodyPr>
            <a:lstStyle/>
            <a:p>
              <a:pPr>
                <a:lnSpc>
                  <a:spcPct val="95000"/>
                </a:lnSpc>
                <a:spcBef>
                  <a:spcPts val="476"/>
                </a:spcBef>
              </a:pPr>
              <a:r>
                <a:rPr lang="zh-CN" altLang="en-US" sz="1400" dirty="0" smtClean="0">
                  <a:solidFill>
                    <a:srgbClr val="231F20"/>
                  </a:solidFill>
                  <a:latin typeface="微软雅黑" panose="020B0503020204020204" pitchFamily="34" charset="-122"/>
                  <a:ea typeface="微软雅黑" panose="020B0503020204020204" pitchFamily="34" charset="-122"/>
                </a:rPr>
                <a:t>业务操作</a:t>
              </a:r>
              <a:endParaRPr lang="zh-CN" altLang="en-US" sz="1400" dirty="0">
                <a:solidFill>
                  <a:srgbClr val="231F20"/>
                </a:solidFill>
                <a:latin typeface="微软雅黑" panose="020B0503020204020204" pitchFamily="34" charset="-122"/>
                <a:ea typeface="微软雅黑" panose="020B0503020204020204" pitchFamily="34" charset="-122"/>
              </a:endParaRPr>
            </a:p>
          </p:txBody>
        </p:sp>
        <p:sp>
          <p:nvSpPr>
            <p:cNvPr id="41" name="椭圆 40"/>
            <p:cNvSpPr/>
            <p:nvPr/>
          </p:nvSpPr>
          <p:spPr bwMode="auto">
            <a:xfrm>
              <a:off x="2497187" y="1918728"/>
              <a:ext cx="1481204" cy="360000"/>
            </a:xfrm>
            <a:prstGeom prst="ellipse">
              <a:avLst/>
            </a:prstGeom>
            <a:no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grpSp>
    </p:spTree>
    <p:extLst>
      <p:ext uri="{BB962C8B-B14F-4D97-AF65-F5344CB8AC3E}">
        <p14:creationId xmlns:p14="http://schemas.microsoft.com/office/powerpoint/2010/main" xmlns="" val="105802103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kern="0" dirty="0" smtClean="0">
                <a:latin typeface="微软雅黑" panose="020B0503020204020204" pitchFamily="34" charset="-122"/>
                <a:ea typeface="微软雅黑" panose="020B0503020204020204" pitchFamily="34" charset="-122"/>
              </a:rPr>
              <a:t>汇总层模型设计</a:t>
            </a:r>
            <a:r>
              <a:rPr lang="en-US" altLang="zh-CN" kern="0" dirty="0" smtClean="0">
                <a:latin typeface="微软雅黑" panose="020B0503020204020204" pitchFamily="34" charset="-122"/>
                <a:ea typeface="微软雅黑" panose="020B0503020204020204" pitchFamily="34" charset="-122"/>
              </a:rPr>
              <a:t>-</a:t>
            </a:r>
            <a:r>
              <a:rPr lang="zh-CN" altLang="en-US" kern="0" dirty="0" smtClean="0">
                <a:latin typeface="微软雅黑" panose="020B0503020204020204" pitchFamily="34" charset="-122"/>
                <a:ea typeface="微软雅黑" panose="020B0503020204020204" pitchFamily="34" charset="-122"/>
              </a:rPr>
              <a:t>事实表模型设计</a:t>
            </a:r>
            <a:endParaRPr lang="zh-CN" altLang="en-US"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6"/>
            <a:ext cx="10975658" cy="76476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a:latin typeface="微软雅黑" panose="020B0503020204020204" pitchFamily="34" charset="-122"/>
                <a:ea typeface="微软雅黑" panose="020B0503020204020204" pitchFamily="34" charset="-122"/>
              </a:rPr>
              <a:t>事实表主要包含三种类型：事务事实表、周期快照事实表、累积快照事实</a:t>
            </a:r>
            <a:r>
              <a:rPr lang="zh-CN" altLang="en-US" sz="1800" b="0" kern="0" dirty="0" smtClean="0">
                <a:latin typeface="微软雅黑" panose="020B0503020204020204" pitchFamily="34" charset="-122"/>
                <a:ea typeface="微软雅黑" panose="020B0503020204020204" pitchFamily="34" charset="-122"/>
              </a:rPr>
              <a:t>表。事务事实表为最明细数据，汇总层主要设计周期快照和累计快照表。分别按日和月做快照。</a:t>
            </a:r>
            <a:endParaRPr lang="zh-CN" altLang="en-US" sz="1800" b="0" kern="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913011" y="1917625"/>
          <a:ext cx="10755994" cy="4046574"/>
        </p:xfrm>
        <a:graphic>
          <a:graphicData uri="http://schemas.openxmlformats.org/drawingml/2006/table">
            <a:tbl>
              <a:tblPr firstRow="1" bandRow="1">
                <a:tableStyleId>{5C22544A-7EE6-4342-B048-85BDC9FD1C3A}</a:tableStyleId>
              </a:tblPr>
              <a:tblGrid>
                <a:gridCol w="1728642"/>
                <a:gridCol w="2881070"/>
                <a:gridCol w="3073141"/>
                <a:gridCol w="3073141"/>
              </a:tblGrid>
              <a:tr h="504056">
                <a:tc>
                  <a:txBody>
                    <a:bodyPr/>
                    <a:lstStyle/>
                    <a:p>
                      <a:pPr algn="ctr"/>
                      <a:endParaRPr lang="en-US" sz="1600" dirty="0">
                        <a:solidFill>
                          <a:schemeClr val="tx1"/>
                        </a:solidFill>
                        <a:latin typeface="微软雅黑" panose="020B0503020204020204" pitchFamily="34" charset="-122"/>
                        <a:ea typeface="微软雅黑" panose="020B0503020204020204" pitchFamily="34" charset="-122"/>
                      </a:endParaRPr>
                    </a:p>
                  </a:txBody>
                  <a:tcPr marL="121952" marR="121952" marT="45731" marB="45731" anchor="ct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事务</a:t>
                      </a:r>
                      <a:endParaRPr lang="en-US" sz="1600" dirty="0">
                        <a:solidFill>
                          <a:schemeClr val="tx1"/>
                        </a:solidFill>
                        <a:latin typeface="微软雅黑" panose="020B0503020204020204" pitchFamily="34" charset="-122"/>
                        <a:ea typeface="微软雅黑" panose="020B0503020204020204" pitchFamily="34" charset="-122"/>
                      </a:endParaRPr>
                    </a:p>
                  </a:txBody>
                  <a:tcPr marL="121952" marR="121952" marT="45731" marB="45731" anchor="ct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周期快照</a:t>
                      </a:r>
                      <a:endParaRPr lang="en-US" sz="1600" dirty="0">
                        <a:solidFill>
                          <a:schemeClr val="tx1"/>
                        </a:solidFill>
                        <a:latin typeface="微软雅黑" panose="020B0503020204020204" pitchFamily="34" charset="-122"/>
                        <a:ea typeface="微软雅黑" panose="020B0503020204020204" pitchFamily="34" charset="-122"/>
                      </a:endParaRPr>
                    </a:p>
                  </a:txBody>
                  <a:tcPr marL="121952" marR="121952" marT="45731" marB="45731" anchor="ct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累计快照</a:t>
                      </a:r>
                      <a:endParaRPr lang="en-US" sz="1600" dirty="0">
                        <a:solidFill>
                          <a:schemeClr val="tx1"/>
                        </a:solidFill>
                        <a:latin typeface="微软雅黑" panose="020B0503020204020204" pitchFamily="34" charset="-122"/>
                        <a:ea typeface="微软雅黑" panose="020B0503020204020204" pitchFamily="34" charset="-122"/>
                      </a:endParaRPr>
                    </a:p>
                  </a:txBody>
                  <a:tcPr marL="121952" marR="121952" marT="45731" marB="45731" anchor="ctr"/>
                </a:tc>
              </a:tr>
              <a:tr h="504056">
                <a:tc>
                  <a:txBody>
                    <a:bodyPr/>
                    <a:lstStyle/>
                    <a:p>
                      <a:r>
                        <a:rPr lang="zh-CN" altLang="en-US" sz="1400" dirty="0" smtClean="0">
                          <a:latin typeface="微软雅黑" panose="020B0503020204020204" pitchFamily="34" charset="-122"/>
                          <a:ea typeface="微软雅黑" panose="020B0503020204020204" pitchFamily="34" charset="-122"/>
                        </a:rPr>
                        <a:t>周期</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离散事务时间点</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以有规律的、可预测的间隔产生快照</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用于时间跨度不确定的不断变化的流水线</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工作流</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粒度</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每个事务或是事务线一行</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每个快照周期加上其他维度一行</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每次管道事件一行</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日期维度</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事务日期</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快照日期</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关键里程碑涉及的多个日期</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事实</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事务性能</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时间间隔内的累积性能</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管道事件性能</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事实表稀疏性</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稠密或稀疏，与活动有关</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稠密</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稠密或稀疏，与管道事件有关</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事实表更新</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不需要更新，除非有错误需修改</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不需要更新，除非有错误需要修改</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管道活动发生时更新</a:t>
                      </a:r>
                      <a:endParaRPr lang="en-US" sz="1400" dirty="0">
                        <a:latin typeface="微软雅黑" panose="020B0503020204020204" pitchFamily="34" charset="-122"/>
                        <a:ea typeface="微软雅黑" panose="020B0503020204020204" pitchFamily="34" charset="-122"/>
                      </a:endParaRPr>
                    </a:p>
                  </a:txBody>
                  <a:tcPr marL="121952" marR="121952" marT="45731" marB="45731"/>
                </a:tc>
              </a:tr>
              <a:tr h="504056">
                <a:tc>
                  <a:txBody>
                    <a:bodyPr/>
                    <a:lstStyle/>
                    <a:p>
                      <a:r>
                        <a:rPr lang="zh-CN" altLang="en-US" sz="1400" dirty="0" smtClean="0">
                          <a:latin typeface="微软雅黑" panose="020B0503020204020204" pitchFamily="34" charset="-122"/>
                          <a:ea typeface="微软雅黑" panose="020B0503020204020204" pitchFamily="34" charset="-122"/>
                        </a:rPr>
                        <a:t>案例</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用户广告位操作日志</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广告业务广告位日汇总</a:t>
                      </a:r>
                      <a:endParaRPr lang="en-US" sz="1400" dirty="0">
                        <a:latin typeface="微软雅黑" panose="020B0503020204020204" pitchFamily="34" charset="-122"/>
                        <a:ea typeface="微软雅黑" panose="020B0503020204020204" pitchFamily="34" charset="-122"/>
                      </a:endParaRPr>
                    </a:p>
                  </a:txBody>
                  <a:tcPr marL="121952" marR="121952" marT="45731" marB="45731"/>
                </a:tc>
                <a:tc>
                  <a:txBody>
                    <a:bodyPr/>
                    <a:lstStyle/>
                    <a:p>
                      <a:r>
                        <a:rPr lang="zh-CN" altLang="en-US" sz="1400" dirty="0" smtClean="0">
                          <a:latin typeface="微软雅黑" panose="020B0503020204020204" pitchFamily="34" charset="-122"/>
                          <a:ea typeface="微软雅黑" panose="020B0503020204020204" pitchFamily="34" charset="-122"/>
                        </a:rPr>
                        <a:t>广告业务广告位累计汇总</a:t>
                      </a:r>
                      <a:endParaRPr lang="en-US" sz="1400" dirty="0">
                        <a:latin typeface="微软雅黑" panose="020B0503020204020204" pitchFamily="34" charset="-122"/>
                        <a:ea typeface="微软雅黑" panose="020B0503020204020204" pitchFamily="34" charset="-122"/>
                      </a:endParaRPr>
                    </a:p>
                  </a:txBody>
                  <a:tcPr marL="121952" marR="121952" marT="45731" marB="45731"/>
                </a:tc>
              </a:tr>
            </a:tbl>
          </a:graphicData>
        </a:graphic>
      </p:graphicFrame>
    </p:spTree>
    <p:extLst>
      <p:ext uri="{BB962C8B-B14F-4D97-AF65-F5344CB8AC3E}">
        <p14:creationId xmlns:p14="http://schemas.microsoft.com/office/powerpoint/2010/main" xmlns="" val="274474210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汇总</a:t>
            </a:r>
            <a:r>
              <a:rPr lang="zh-CN" altLang="en-US" dirty="0" smtClean="0">
                <a:latin typeface="微软雅黑" panose="020B0503020204020204" pitchFamily="34" charset="-122"/>
                <a:ea typeface="微软雅黑" panose="020B0503020204020204" pitchFamily="34" charset="-122"/>
              </a:rPr>
              <a:t>层模型设计</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事实</a:t>
            </a:r>
            <a:r>
              <a:rPr lang="zh-CN" altLang="en-US" dirty="0" smtClean="0">
                <a:latin typeface="微软雅黑" panose="020B0503020204020204" pitchFamily="34" charset="-122"/>
                <a:ea typeface="微软雅黑" panose="020B0503020204020204" pitchFamily="34" charset="-122"/>
              </a:rPr>
              <a:t>表模型设计</a:t>
            </a:r>
            <a:endParaRPr lang="zh-CN" altLang="en-US"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6"/>
            <a:ext cx="10975658" cy="418384"/>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latin typeface="微软雅黑" panose="020B0503020204020204" pitchFamily="34" charset="-122"/>
                <a:ea typeface="微软雅黑" panose="020B0503020204020204" pitchFamily="34" charset="-122"/>
              </a:rPr>
              <a:t>事实表由维度和指标组成，维度包括主</a:t>
            </a:r>
            <a:r>
              <a:rPr lang="zh-CN" altLang="en-US" sz="1800" b="0" kern="0" dirty="0">
                <a:latin typeface="微软雅黑" panose="020B0503020204020204" pitchFamily="34" charset="-122"/>
                <a:ea typeface="微软雅黑" panose="020B0503020204020204" pitchFamily="34" charset="-122"/>
              </a:rPr>
              <a:t>键</a:t>
            </a:r>
            <a:r>
              <a:rPr lang="zh-CN" altLang="en-US" sz="1800" b="0" kern="0" dirty="0" smtClean="0">
                <a:latin typeface="微软雅黑" panose="020B0503020204020204" pitchFamily="34" charset="-122"/>
                <a:ea typeface="微软雅黑" panose="020B0503020204020204" pitchFamily="34" charset="-122"/>
              </a:rPr>
              <a:t>信息</a:t>
            </a:r>
            <a:r>
              <a:rPr lang="zh-CN" altLang="en-US" sz="1800" b="0" kern="0" dirty="0">
                <a:latin typeface="微软雅黑" panose="020B0503020204020204" pitchFamily="34" charset="-122"/>
                <a:ea typeface="微软雅黑" panose="020B0503020204020204" pitchFamily="34" charset="-122"/>
              </a:rPr>
              <a:t>和</a:t>
            </a:r>
            <a:r>
              <a:rPr lang="zh-CN" altLang="en-US" sz="1800" b="0" kern="0" dirty="0" smtClean="0">
                <a:latin typeface="微软雅黑" panose="020B0503020204020204" pitchFamily="34" charset="-122"/>
                <a:ea typeface="微软雅黑" panose="020B0503020204020204" pitchFamily="34" charset="-122"/>
              </a:rPr>
              <a:t>对象标签两部分。</a:t>
            </a:r>
            <a:endParaRPr lang="zh-CN" altLang="en-US" sz="1800" b="0" kern="0" dirty="0">
              <a:latin typeface="微软雅黑" panose="020B0503020204020204" pitchFamily="34" charset="-122"/>
              <a:ea typeface="微软雅黑" panose="020B0503020204020204" pitchFamily="34" charset="-122"/>
            </a:endParaRPr>
          </a:p>
        </p:txBody>
      </p:sp>
      <p:sp>
        <p:nvSpPr>
          <p:cNvPr id="5" name="矩形 4"/>
          <p:cNvSpPr/>
          <p:nvPr/>
        </p:nvSpPr>
        <p:spPr>
          <a:xfrm>
            <a:off x="623554" y="2349424"/>
            <a:ext cx="1824678" cy="576197"/>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主键信息</a:t>
            </a:r>
          </a:p>
        </p:txBody>
      </p:sp>
      <p:sp>
        <p:nvSpPr>
          <p:cNvPr id="6" name="矩形 5"/>
          <p:cNvSpPr/>
          <p:nvPr/>
        </p:nvSpPr>
        <p:spPr>
          <a:xfrm>
            <a:off x="623554" y="3645868"/>
            <a:ext cx="1824678" cy="576197"/>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对象标签</a:t>
            </a:r>
          </a:p>
        </p:txBody>
      </p:sp>
      <p:sp>
        <p:nvSpPr>
          <p:cNvPr id="7" name="矩形 6"/>
          <p:cNvSpPr/>
          <p:nvPr/>
        </p:nvSpPr>
        <p:spPr>
          <a:xfrm>
            <a:off x="623554" y="4726238"/>
            <a:ext cx="1824678" cy="576197"/>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度量属性</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8" name="直接连接符 7"/>
          <p:cNvCxnSpPr/>
          <p:nvPr/>
        </p:nvCxnSpPr>
        <p:spPr>
          <a:xfrm>
            <a:off x="815626" y="3357769"/>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15626" y="4438139"/>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2375" y="2148567"/>
            <a:ext cx="4417641" cy="1296420"/>
          </a:xfrm>
          <a:prstGeom prst="rect">
            <a:avLst/>
          </a:prstGeom>
          <a:noFill/>
        </p:spPr>
        <p:txBody>
          <a:bodyPr wrap="square" lIns="108878" tIns="54439" rIns="108878" bIns="54439" rtlCol="0">
            <a:spAutoFit/>
          </a:bodyPr>
          <a:lstStyle/>
          <a:p>
            <a:pPr>
              <a:lnSpc>
                <a:spcPct val="95000"/>
              </a:lnSpc>
              <a:spcBef>
                <a:spcPts val="476"/>
              </a:spcBef>
            </a:pPr>
            <a:r>
              <a:rPr lang="zh-CN" altLang="en-US" sz="1700" dirty="0">
                <a:solidFill>
                  <a:srgbClr val="231F20"/>
                </a:solidFill>
                <a:latin typeface="微软雅黑" panose="020B0503020204020204" pitchFamily="34" charset="-122"/>
                <a:ea typeface="微软雅黑" panose="020B0503020204020204" pitchFamily="34" charset="-122"/>
              </a:rPr>
              <a:t>能唯一确定一条记录属性，包括</a:t>
            </a:r>
            <a:endParaRPr lang="en-US" altLang="zh-CN" sz="1700" dirty="0">
              <a:solidFill>
                <a:srgbClr val="231F20"/>
              </a:solidFill>
              <a:latin typeface="微软雅黑" panose="020B0503020204020204" pitchFamily="34" charset="-122"/>
              <a:ea typeface="微软雅黑" panose="020B0503020204020204" pitchFamily="34" charset="-122"/>
            </a:endParaRPr>
          </a:p>
          <a:p>
            <a:pPr>
              <a:lnSpc>
                <a:spcPct val="95000"/>
              </a:lnSpc>
              <a:spcBef>
                <a:spcPts val="476"/>
              </a:spcBef>
            </a:pPr>
            <a:r>
              <a:rPr lang="en-US" altLang="zh-CN" sz="1700" dirty="0">
                <a:solidFill>
                  <a:srgbClr val="231F20"/>
                </a:solidFill>
                <a:latin typeface="微软雅黑" panose="020B0503020204020204" pitchFamily="34" charset="-122"/>
                <a:ea typeface="微软雅黑" panose="020B0503020204020204" pitchFamily="34" charset="-122"/>
              </a:rPr>
              <a:t>1.</a:t>
            </a:r>
            <a:r>
              <a:rPr lang="zh-CN" altLang="en-US" sz="1700" dirty="0">
                <a:solidFill>
                  <a:srgbClr val="231F20"/>
                </a:solidFill>
                <a:latin typeface="微软雅黑" panose="020B0503020204020204" pitchFamily="34" charset="-122"/>
                <a:ea typeface="微软雅黑" panose="020B0503020204020204" pitchFamily="34" charset="-122"/>
              </a:rPr>
              <a:t>统计对象</a:t>
            </a:r>
            <a:r>
              <a:rPr lang="en-US" altLang="zh-CN" sz="1700" dirty="0">
                <a:solidFill>
                  <a:srgbClr val="231F20"/>
                </a:solidFill>
                <a:latin typeface="微软雅黑" panose="020B0503020204020204" pitchFamily="34" charset="-122"/>
                <a:ea typeface="微软雅黑" panose="020B0503020204020204" pitchFamily="34" charset="-122"/>
              </a:rPr>
              <a:t>ID</a:t>
            </a:r>
            <a:r>
              <a:rPr lang="zh-CN" altLang="en-US" sz="1700" dirty="0">
                <a:solidFill>
                  <a:srgbClr val="231F20"/>
                </a:solidFill>
                <a:latin typeface="微软雅黑" panose="020B0503020204020204" pitchFamily="34" charset="-122"/>
                <a:ea typeface="微软雅黑" panose="020B0503020204020204" pitchFamily="34" charset="-122"/>
              </a:rPr>
              <a:t>，例如用户</a:t>
            </a:r>
            <a:r>
              <a:rPr lang="en-US" altLang="zh-CN" sz="1700" dirty="0">
                <a:solidFill>
                  <a:srgbClr val="231F20"/>
                </a:solidFill>
                <a:latin typeface="微软雅黑" panose="020B0503020204020204" pitchFamily="34" charset="-122"/>
                <a:ea typeface="微软雅黑" panose="020B0503020204020204" pitchFamily="34" charset="-122"/>
              </a:rPr>
              <a:t>ID</a:t>
            </a:r>
            <a:r>
              <a:rPr lang="zh-CN" altLang="en-US" sz="1700" dirty="0">
                <a:solidFill>
                  <a:srgbClr val="231F20"/>
                </a:solidFill>
                <a:latin typeface="微软雅黑" panose="020B0503020204020204" pitchFamily="34" charset="-122"/>
                <a:ea typeface="微软雅黑" panose="020B0503020204020204" pitchFamily="34" charset="-122"/>
              </a:rPr>
              <a:t>，设备</a:t>
            </a:r>
            <a:r>
              <a:rPr lang="en-US" altLang="zh-CN" sz="1700" dirty="0">
                <a:solidFill>
                  <a:srgbClr val="231F20"/>
                </a:solidFill>
                <a:latin typeface="微软雅黑" panose="020B0503020204020204" pitchFamily="34" charset="-122"/>
                <a:ea typeface="微软雅黑" panose="020B0503020204020204" pitchFamily="34" charset="-122"/>
              </a:rPr>
              <a:t>ID</a:t>
            </a:r>
          </a:p>
          <a:p>
            <a:pPr>
              <a:lnSpc>
                <a:spcPct val="95000"/>
              </a:lnSpc>
              <a:spcBef>
                <a:spcPts val="476"/>
              </a:spcBef>
            </a:pPr>
            <a:r>
              <a:rPr lang="en-US" altLang="zh-CN" sz="1700" dirty="0">
                <a:solidFill>
                  <a:srgbClr val="231F20"/>
                </a:solidFill>
                <a:latin typeface="微软雅黑" panose="020B0503020204020204" pitchFamily="34" charset="-122"/>
                <a:ea typeface="微软雅黑" panose="020B0503020204020204" pitchFamily="34" charset="-122"/>
              </a:rPr>
              <a:t>2.</a:t>
            </a:r>
            <a:r>
              <a:rPr lang="zh-CN" altLang="en-US" sz="1700" dirty="0">
                <a:solidFill>
                  <a:srgbClr val="231F20"/>
                </a:solidFill>
                <a:latin typeface="微软雅黑" panose="020B0503020204020204" pitchFamily="34" charset="-122"/>
                <a:ea typeface="微软雅黑" panose="020B0503020204020204" pitchFamily="34" charset="-122"/>
              </a:rPr>
              <a:t>业务分类或业务过程的维度属性</a:t>
            </a:r>
            <a:endParaRPr lang="en-US" altLang="zh-CN" sz="1700" dirty="0">
              <a:solidFill>
                <a:srgbClr val="231F20"/>
              </a:solidFill>
              <a:latin typeface="微软雅黑" panose="020B0503020204020204" pitchFamily="34" charset="-122"/>
              <a:ea typeface="微软雅黑" panose="020B0503020204020204" pitchFamily="34" charset="-122"/>
            </a:endParaRPr>
          </a:p>
          <a:p>
            <a:pPr>
              <a:lnSpc>
                <a:spcPct val="95000"/>
              </a:lnSpc>
              <a:spcBef>
                <a:spcPts val="476"/>
              </a:spcBef>
            </a:pPr>
            <a:r>
              <a:rPr lang="en-US" altLang="zh-CN" sz="1700" dirty="0">
                <a:solidFill>
                  <a:srgbClr val="231F20"/>
                </a:solidFill>
                <a:latin typeface="微软雅黑" panose="020B0503020204020204" pitchFamily="34" charset="-122"/>
                <a:ea typeface="微软雅黑" panose="020B0503020204020204" pitchFamily="34" charset="-122"/>
              </a:rPr>
              <a:t>3.</a:t>
            </a:r>
            <a:r>
              <a:rPr lang="zh-CN" altLang="en-US" sz="1700" dirty="0">
                <a:solidFill>
                  <a:srgbClr val="231F20"/>
                </a:solidFill>
                <a:latin typeface="微软雅黑" panose="020B0503020204020204" pitchFamily="34" charset="-122"/>
                <a:ea typeface="微软雅黑" panose="020B0503020204020204" pitchFamily="34" charset="-122"/>
              </a:rPr>
              <a:t>统计周期信息</a:t>
            </a:r>
          </a:p>
        </p:txBody>
      </p:sp>
      <p:sp>
        <p:nvSpPr>
          <p:cNvPr id="11" name="TextBox 10"/>
          <p:cNvSpPr txBox="1"/>
          <p:nvPr/>
        </p:nvSpPr>
        <p:spPr>
          <a:xfrm>
            <a:off x="2832376" y="3689397"/>
            <a:ext cx="3361248" cy="607000"/>
          </a:xfrm>
          <a:prstGeom prst="rect">
            <a:avLst/>
          </a:prstGeom>
          <a:noFill/>
        </p:spPr>
        <p:txBody>
          <a:bodyPr wrap="square" lIns="108878" tIns="54439" rIns="108878" bIns="54439" rtlCol="0">
            <a:spAutoFit/>
          </a:bodyPr>
          <a:lstStyle/>
          <a:p>
            <a:pPr>
              <a:lnSpc>
                <a:spcPct val="95000"/>
              </a:lnSpc>
              <a:spcBef>
                <a:spcPts val="476"/>
              </a:spcBef>
            </a:pPr>
            <a:r>
              <a:rPr lang="zh-CN" altLang="en-US" sz="1700" dirty="0">
                <a:solidFill>
                  <a:srgbClr val="231F20"/>
                </a:solidFill>
                <a:latin typeface="微软雅黑" panose="020B0503020204020204" pitchFamily="34" charset="-122"/>
                <a:ea typeface="微软雅黑" panose="020B0503020204020204" pitchFamily="34" charset="-122"/>
              </a:rPr>
              <a:t>分析对象的标签信息，冗余后提升数据统计的便捷性</a:t>
            </a:r>
          </a:p>
        </p:txBody>
      </p:sp>
      <p:sp>
        <p:nvSpPr>
          <p:cNvPr id="12" name="TextBox 11"/>
          <p:cNvSpPr txBox="1"/>
          <p:nvPr/>
        </p:nvSpPr>
        <p:spPr>
          <a:xfrm>
            <a:off x="2832375" y="4800643"/>
            <a:ext cx="2880171" cy="358471"/>
          </a:xfrm>
          <a:prstGeom prst="rect">
            <a:avLst/>
          </a:prstGeom>
          <a:noFill/>
        </p:spPr>
        <p:txBody>
          <a:bodyPr wrap="square" lIns="108878" tIns="54439" rIns="108878" bIns="54439" rtlCol="0">
            <a:spAutoFit/>
          </a:bodyPr>
          <a:lstStyle/>
          <a:p>
            <a:pPr>
              <a:lnSpc>
                <a:spcPct val="95000"/>
              </a:lnSpc>
              <a:spcBef>
                <a:spcPts val="476"/>
              </a:spcBef>
            </a:pPr>
            <a:r>
              <a:rPr lang="zh-CN" altLang="en-US" sz="1700" dirty="0" smtClean="0">
                <a:solidFill>
                  <a:srgbClr val="231F20"/>
                </a:solidFill>
                <a:latin typeface="微软雅黑" panose="020B0503020204020204" pitchFamily="34" charset="-122"/>
                <a:ea typeface="微软雅黑" panose="020B0503020204020204" pitchFamily="34" charset="-122"/>
              </a:rPr>
              <a:t>业务需求分析确定的度量</a:t>
            </a:r>
            <a:endParaRPr lang="zh-CN" altLang="en-US" sz="1700" dirty="0">
              <a:solidFill>
                <a:srgbClr val="231F2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817667" y="1557586"/>
            <a:ext cx="0" cy="4253943"/>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7915" y="1764252"/>
            <a:ext cx="655899" cy="358471"/>
          </a:xfrm>
          <a:prstGeom prst="rect">
            <a:avLst/>
          </a:prstGeom>
          <a:noFill/>
        </p:spPr>
        <p:txBody>
          <a:bodyPr wrap="none" lIns="108878" tIns="54439" rIns="108878" bIns="54439" rtlCol="0">
            <a:spAutoFit/>
          </a:bodyPr>
          <a:lstStyle/>
          <a:p>
            <a:pPr>
              <a:lnSpc>
                <a:spcPct val="95000"/>
              </a:lnSpc>
              <a:spcBef>
                <a:spcPts val="476"/>
              </a:spcBef>
            </a:pPr>
            <a:r>
              <a:rPr lang="zh-CN" altLang="en-US" sz="1700" i="1" dirty="0">
                <a:solidFill>
                  <a:srgbClr val="FF0000"/>
                </a:solidFill>
                <a:latin typeface="微软雅黑" panose="020B0503020204020204" pitchFamily="34" charset="-122"/>
                <a:ea typeface="微软雅黑" panose="020B0503020204020204" pitchFamily="34" charset="-122"/>
              </a:rPr>
              <a:t>描述</a:t>
            </a:r>
          </a:p>
        </p:txBody>
      </p:sp>
      <p:sp>
        <p:nvSpPr>
          <p:cNvPr id="15" name="TextBox 14"/>
          <p:cNvSpPr txBox="1"/>
          <p:nvPr/>
        </p:nvSpPr>
        <p:spPr>
          <a:xfrm>
            <a:off x="8690551" y="1764252"/>
            <a:ext cx="655899" cy="358471"/>
          </a:xfrm>
          <a:prstGeom prst="rect">
            <a:avLst/>
          </a:prstGeom>
          <a:noFill/>
        </p:spPr>
        <p:txBody>
          <a:bodyPr wrap="none" lIns="108878" tIns="54439" rIns="108878" bIns="54439" rtlCol="0">
            <a:spAutoFit/>
          </a:bodyPr>
          <a:lstStyle/>
          <a:p>
            <a:pPr>
              <a:lnSpc>
                <a:spcPct val="95000"/>
              </a:lnSpc>
              <a:spcBef>
                <a:spcPts val="476"/>
              </a:spcBef>
            </a:pPr>
            <a:r>
              <a:rPr lang="zh-CN" altLang="en-US" sz="1700" i="1" dirty="0">
                <a:solidFill>
                  <a:srgbClr val="FF0000"/>
                </a:solidFill>
                <a:latin typeface="微软雅黑" panose="020B0503020204020204" pitchFamily="34" charset="-122"/>
                <a:ea typeface="微软雅黑" panose="020B0503020204020204" pitchFamily="34" charset="-122"/>
              </a:rPr>
              <a:t>原则</a:t>
            </a:r>
          </a:p>
        </p:txBody>
      </p:sp>
      <p:sp>
        <p:nvSpPr>
          <p:cNvPr id="16" name="TextBox 15"/>
          <p:cNvSpPr txBox="1"/>
          <p:nvPr/>
        </p:nvSpPr>
        <p:spPr>
          <a:xfrm>
            <a:off x="7442087" y="2148567"/>
            <a:ext cx="4417641" cy="607000"/>
          </a:xfrm>
          <a:prstGeom prst="rect">
            <a:avLst/>
          </a:prstGeom>
          <a:noFill/>
        </p:spPr>
        <p:txBody>
          <a:bodyPr wrap="square" lIns="108878" tIns="54439" rIns="108878" bIns="54439" rtlCol="0">
            <a:spAutoFit/>
          </a:bodyPr>
          <a:lstStyle/>
          <a:p>
            <a:pPr>
              <a:lnSpc>
                <a:spcPct val="95000"/>
              </a:lnSpc>
              <a:spcBef>
                <a:spcPts val="476"/>
              </a:spcBef>
            </a:pPr>
            <a:r>
              <a:rPr lang="en-US" altLang="zh-CN" sz="1700" dirty="0" smtClean="0">
                <a:solidFill>
                  <a:srgbClr val="231F20"/>
                </a:solidFill>
                <a:latin typeface="微软雅黑" panose="020B0503020204020204" pitchFamily="34" charset="-122"/>
                <a:ea typeface="微软雅黑" panose="020B0503020204020204" pitchFamily="34" charset="-122"/>
              </a:rPr>
              <a:t>1.</a:t>
            </a:r>
            <a:r>
              <a:rPr lang="zh-CN" altLang="en-US" sz="1700" dirty="0">
                <a:solidFill>
                  <a:srgbClr val="231F20"/>
                </a:solidFill>
                <a:latin typeface="微软雅黑" panose="020B0503020204020204" pitchFamily="34" charset="-122"/>
                <a:ea typeface="微软雅黑" panose="020B0503020204020204" pitchFamily="34" charset="-122"/>
              </a:rPr>
              <a:t>业务过程维度独立设计，来源于直接分析维度和指标拆分后产生的维度</a:t>
            </a:r>
          </a:p>
        </p:txBody>
      </p:sp>
      <p:sp>
        <p:nvSpPr>
          <p:cNvPr id="17" name="TextBox 16"/>
          <p:cNvSpPr txBox="1"/>
          <p:nvPr/>
        </p:nvSpPr>
        <p:spPr>
          <a:xfrm>
            <a:off x="7442087" y="3501802"/>
            <a:ext cx="4417641" cy="855530"/>
          </a:xfrm>
          <a:prstGeom prst="rect">
            <a:avLst/>
          </a:prstGeom>
          <a:noFill/>
        </p:spPr>
        <p:txBody>
          <a:bodyPr wrap="square" lIns="108878" tIns="54439" rIns="108878" bIns="54439" rtlCol="0">
            <a:spAutoFit/>
          </a:bodyPr>
          <a:lstStyle/>
          <a:p>
            <a:pPr>
              <a:lnSpc>
                <a:spcPct val="95000"/>
              </a:lnSpc>
              <a:spcBef>
                <a:spcPts val="476"/>
              </a:spcBef>
            </a:pPr>
            <a:r>
              <a:rPr lang="en-US" altLang="zh-CN" sz="1700" dirty="0">
                <a:solidFill>
                  <a:srgbClr val="231F20"/>
                </a:solidFill>
                <a:latin typeface="微软雅黑" panose="020B0503020204020204" pitchFamily="34" charset="-122"/>
                <a:ea typeface="微软雅黑" panose="020B0503020204020204" pitchFamily="34" charset="-122"/>
              </a:rPr>
              <a:t>1.</a:t>
            </a:r>
            <a:r>
              <a:rPr lang="zh-CN" altLang="en-US" sz="1700" dirty="0">
                <a:solidFill>
                  <a:srgbClr val="231F20"/>
                </a:solidFill>
                <a:latin typeface="微软雅黑" panose="020B0503020204020204" pitchFamily="34" charset="-122"/>
                <a:ea typeface="微软雅黑" panose="020B0503020204020204" pitchFamily="34" charset="-122"/>
              </a:rPr>
              <a:t>冗余的对象标签信息在主题域上</a:t>
            </a:r>
            <a:r>
              <a:rPr lang="zh-CN" altLang="en-US" sz="1700" dirty="0" smtClean="0">
                <a:solidFill>
                  <a:srgbClr val="231F20"/>
                </a:solidFill>
                <a:latin typeface="微软雅黑" panose="020B0503020204020204" pitchFamily="34" charset="-122"/>
                <a:ea typeface="微软雅黑" panose="020B0503020204020204" pitchFamily="34" charset="-122"/>
              </a:rPr>
              <a:t>统一，用户统一冗余</a:t>
            </a:r>
            <a:r>
              <a:rPr lang="en-US" altLang="zh-CN" sz="1700" dirty="0" smtClean="0">
                <a:solidFill>
                  <a:srgbClr val="231F20"/>
                </a:solidFill>
                <a:latin typeface="微软雅黑" panose="020B0503020204020204" pitchFamily="34" charset="-122"/>
                <a:ea typeface="微软雅黑" panose="020B0503020204020204" pitchFamily="34" charset="-122"/>
              </a:rPr>
              <a:t>XX</a:t>
            </a:r>
            <a:r>
              <a:rPr lang="zh-CN" altLang="en-US" sz="1700" dirty="0" smtClean="0">
                <a:solidFill>
                  <a:srgbClr val="231F20"/>
                </a:solidFill>
                <a:latin typeface="微软雅黑" panose="020B0503020204020204" pitchFamily="34" charset="-122"/>
                <a:ea typeface="微软雅黑" panose="020B0503020204020204" pitchFamily="34" charset="-122"/>
              </a:rPr>
              <a:t>，设备统一冗余</a:t>
            </a:r>
            <a:r>
              <a:rPr lang="en-US" altLang="zh-CN" sz="1700" dirty="0" smtClean="0">
                <a:solidFill>
                  <a:srgbClr val="231F20"/>
                </a:solidFill>
                <a:latin typeface="微软雅黑" panose="020B0503020204020204" pitchFamily="34" charset="-122"/>
                <a:ea typeface="微软雅黑" panose="020B0503020204020204" pitchFamily="34" charset="-122"/>
              </a:rPr>
              <a:t>XX</a:t>
            </a:r>
            <a:r>
              <a:rPr lang="zh-CN" altLang="en-US" sz="1700" dirty="0" smtClean="0">
                <a:solidFill>
                  <a:srgbClr val="231F20"/>
                </a:solidFill>
                <a:latin typeface="微软雅黑" panose="020B0503020204020204" pitchFamily="34" charset="-122"/>
                <a:ea typeface="微软雅黑" panose="020B0503020204020204" pitchFamily="34" charset="-122"/>
              </a:rPr>
              <a:t>，业务统一冗余</a:t>
            </a:r>
            <a:r>
              <a:rPr lang="en-US" altLang="zh-CN" sz="1700" dirty="0" smtClean="0">
                <a:solidFill>
                  <a:srgbClr val="231F20"/>
                </a:solidFill>
                <a:latin typeface="微软雅黑" panose="020B0503020204020204" pitchFamily="34" charset="-122"/>
                <a:ea typeface="微软雅黑" panose="020B0503020204020204" pitchFamily="34" charset="-122"/>
              </a:rPr>
              <a:t>XX</a:t>
            </a:r>
            <a:endParaRPr lang="zh-CN" altLang="en-US" sz="1700" dirty="0">
              <a:solidFill>
                <a:srgbClr val="231F2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442087" y="4550799"/>
            <a:ext cx="4417641" cy="1416709"/>
          </a:xfrm>
          <a:prstGeom prst="rect">
            <a:avLst/>
          </a:prstGeom>
          <a:noFill/>
        </p:spPr>
        <p:txBody>
          <a:bodyPr wrap="square" lIns="108878" tIns="54439" rIns="108878" bIns="54439" rtlCol="0">
            <a:spAutoFit/>
          </a:bodyPr>
          <a:lstStyle/>
          <a:p>
            <a:pPr marL="342900" indent="-342900">
              <a:lnSpc>
                <a:spcPct val="95000"/>
              </a:lnSpc>
              <a:spcBef>
                <a:spcPts val="476"/>
              </a:spcBef>
              <a:buFont typeface="+mj-lt"/>
              <a:buAutoNum type="arabicPeriod"/>
            </a:pPr>
            <a:r>
              <a:rPr lang="zh-CN" altLang="en-US" sz="1700" dirty="0" smtClean="0">
                <a:solidFill>
                  <a:srgbClr val="231F20"/>
                </a:solidFill>
                <a:latin typeface="微软雅黑" panose="020B0503020204020204" pitchFamily="34" charset="-122"/>
                <a:ea typeface="微软雅黑" panose="020B0503020204020204" pitchFamily="34" charset="-122"/>
              </a:rPr>
              <a:t>按需求分析</a:t>
            </a:r>
            <a:r>
              <a:rPr lang="en-US" altLang="zh-CN" sz="1700" dirty="0" smtClean="0">
                <a:solidFill>
                  <a:srgbClr val="231F20"/>
                </a:solidFill>
                <a:latin typeface="微软雅黑" panose="020B0503020204020204" pitchFamily="34" charset="-122"/>
                <a:ea typeface="微软雅黑" panose="020B0503020204020204" pitchFamily="34" charset="-122"/>
              </a:rPr>
              <a:t>-</a:t>
            </a:r>
            <a:r>
              <a:rPr lang="zh-CN" altLang="en-US" sz="1700" dirty="0" smtClean="0">
                <a:solidFill>
                  <a:srgbClr val="231F20"/>
                </a:solidFill>
                <a:latin typeface="微软雅黑" panose="020B0503020204020204" pitchFamily="34" charset="-122"/>
                <a:ea typeface="微软雅黑" panose="020B0503020204020204" pitchFamily="34" charset="-122"/>
              </a:rPr>
              <a:t>度量拆分原则拆分出的度量；</a:t>
            </a:r>
            <a:endParaRPr lang="en-US" altLang="zh-CN" sz="1700" dirty="0" smtClean="0">
              <a:solidFill>
                <a:srgbClr val="231F20"/>
              </a:solidFill>
              <a:latin typeface="微软雅黑" panose="020B0503020204020204" pitchFamily="34" charset="-122"/>
              <a:ea typeface="微软雅黑" panose="020B0503020204020204" pitchFamily="34" charset="-122"/>
            </a:endParaRPr>
          </a:p>
          <a:p>
            <a:pPr marL="342900" indent="-342900">
              <a:lnSpc>
                <a:spcPct val="95000"/>
              </a:lnSpc>
              <a:spcBef>
                <a:spcPts val="476"/>
              </a:spcBef>
              <a:buFont typeface="+mj-lt"/>
              <a:buAutoNum type="arabicPeriod"/>
            </a:pPr>
            <a:r>
              <a:rPr lang="zh-CN" altLang="en-US" sz="1700" dirty="0" smtClean="0">
                <a:solidFill>
                  <a:srgbClr val="231F20"/>
                </a:solidFill>
                <a:latin typeface="微软雅黑" panose="020B0503020204020204" pitchFamily="34" charset="-122"/>
                <a:ea typeface="微软雅黑" panose="020B0503020204020204" pitchFamily="34" charset="-122"/>
              </a:rPr>
              <a:t>度量统计口径梳理过程梳理出计算变量，例如活跃用户数，活跃是通过登录次数和在线时长判断，则登录次数和在线时长也设计为度量</a:t>
            </a:r>
            <a:endParaRPr lang="zh-CN" altLang="en-US" sz="1700" dirty="0">
              <a:solidFill>
                <a:srgbClr val="231F2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8364849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4689" y="1125538"/>
            <a:ext cx="5931073" cy="504173"/>
          </a:xfrm>
          <a:prstGeom prst="rect">
            <a:avLst/>
          </a:prstGeom>
          <a:solidFill>
            <a:schemeClr val="accent1"/>
          </a:solidFill>
          <a:ln w="9525">
            <a:noFill/>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endParaRPr>
          </a:p>
        </p:txBody>
      </p:sp>
      <p:sp>
        <p:nvSpPr>
          <p:cNvPr id="2" name="Content Placeholder 1"/>
          <p:cNvSpPr>
            <a:spLocks noGrp="1"/>
          </p:cNvSpPr>
          <p:nvPr>
            <p:ph idx="1"/>
          </p:nvPr>
        </p:nvSpPr>
        <p:spPr>
          <a:xfrm>
            <a:off x="6385695" y="1197029"/>
            <a:ext cx="5182949" cy="4056855"/>
          </a:xfrm>
        </p:spPr>
        <p:txBody>
          <a:bodyPr anchor="ctr" anchorCtr="0"/>
          <a:lstStyle/>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汇总层模型设计概述</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a:latin typeface="微软雅黑" panose="020B0503020204020204" pitchFamily="34" charset="-122"/>
                <a:ea typeface="微软雅黑" panose="020B0503020204020204" pitchFamily="34" charset="-122"/>
                <a:cs typeface="Times New Roman" panose="02020603050405020304" pitchFamily="18" charset="0"/>
              </a:rPr>
              <a:t>汇总层模型设计流程</a:t>
            </a:r>
            <a:endParaRPr lang="en-US" altLang="zh-CN" sz="2900" dirty="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汇总层模型设计成果</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itle 3"/>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议题</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Placeholder 12" descr="FIN-1010_4-3_agenda-sm.jpg"/>
          <p:cNvPicPr>
            <a:picLocks noGrp="1" noChangeAspect="1"/>
          </p:cNvPicPr>
          <p:nvPr>
            <p:ph type="pic" sz="quarter" idx="13"/>
          </p:nvPr>
        </p:nvPicPr>
        <p:blipFill>
          <a:blip r:embed="rId2" cstate="print"/>
          <a:srcRect t="12508" b="12508"/>
          <a:stretch>
            <a:fillRect/>
          </a:stretch>
        </p:blipFill>
        <p:spPr/>
      </p:pic>
    </p:spTree>
    <p:extLst>
      <p:ext uri="{BB962C8B-B14F-4D97-AF65-F5344CB8AC3E}">
        <p14:creationId xmlns:p14="http://schemas.microsoft.com/office/powerpoint/2010/main" xmlns="" val="397166735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汇总</a:t>
            </a:r>
            <a:r>
              <a:rPr lang="zh-CN" altLang="en-US" dirty="0" smtClean="0">
                <a:latin typeface="微软雅黑" panose="020B0503020204020204" pitchFamily="34" charset="-122"/>
                <a:ea typeface="微软雅黑" panose="020B0503020204020204" pitchFamily="34" charset="-122"/>
              </a:rPr>
              <a:t>层模型设计</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事实</a:t>
            </a:r>
            <a:r>
              <a:rPr lang="zh-CN" altLang="en-US" dirty="0" smtClean="0">
                <a:latin typeface="微软雅黑" panose="020B0503020204020204" pitchFamily="34" charset="-122"/>
                <a:ea typeface="微软雅黑" panose="020B0503020204020204" pitchFamily="34" charset="-122"/>
              </a:rPr>
              <a:t>表模型设计</a:t>
            </a:r>
            <a:endParaRPr lang="zh-CN" altLang="en-US"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6"/>
            <a:ext cx="10975658" cy="76476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latin typeface="微软雅黑" panose="020B0503020204020204" pitchFamily="34" charset="-122"/>
                <a:ea typeface="微软雅黑" panose="020B0503020204020204" pitchFamily="34" charset="-122"/>
              </a:rPr>
              <a:t>维度表设计分为扁平型、雪花型和自关联性三种实现方式。为了减少</a:t>
            </a:r>
            <a:r>
              <a:rPr lang="en-US" altLang="zh-CN" sz="1800" b="0" kern="0" dirty="0" smtClean="0">
                <a:latin typeface="微软雅黑" panose="020B0503020204020204" pitchFamily="34" charset="-122"/>
                <a:ea typeface="微软雅黑" panose="020B0503020204020204" pitchFamily="34" charset="-122"/>
              </a:rPr>
              <a:t>JOIN</a:t>
            </a:r>
            <a:r>
              <a:rPr lang="zh-CN" altLang="en-US" sz="1800" b="0" kern="0" dirty="0" smtClean="0">
                <a:latin typeface="微软雅黑" panose="020B0503020204020204" pitchFamily="34" charset="-122"/>
                <a:ea typeface="微软雅黑" panose="020B0503020204020204" pitchFamily="34" charset="-122"/>
              </a:rPr>
              <a:t>，提升易用性和性能，此次中间层模型设计的维度表模型设计采用扁平型。</a:t>
            </a:r>
            <a:endParaRPr lang="zh-CN" altLang="en-US" sz="1800" b="0" kern="0" dirty="0">
              <a:latin typeface="微软雅黑" panose="020B0503020204020204" pitchFamily="34" charset="-122"/>
              <a:ea typeface="微软雅黑" panose="020B0503020204020204" pitchFamily="34" charset="-122"/>
            </a:endParaRPr>
          </a:p>
        </p:txBody>
      </p:sp>
      <p:graphicFrame>
        <p:nvGraphicFramePr>
          <p:cNvPr id="5" name="图示 4"/>
          <p:cNvGraphicFramePr/>
          <p:nvPr>
            <p:extLst/>
          </p:nvPr>
        </p:nvGraphicFramePr>
        <p:xfrm>
          <a:off x="887709" y="2061642"/>
          <a:ext cx="10755995"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41003" y="4437906"/>
            <a:ext cx="3463925" cy="628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657428" y="4271678"/>
            <a:ext cx="2923254" cy="14801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380644" y="4197200"/>
            <a:ext cx="1965415" cy="1629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6428993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汇总</a:t>
            </a:r>
            <a:r>
              <a:rPr lang="zh-CN" altLang="en-US" dirty="0" smtClean="0">
                <a:latin typeface="微软雅黑" panose="020B0503020204020204" pitchFamily="34" charset="-122"/>
                <a:ea typeface="微软雅黑" panose="020B0503020204020204" pitchFamily="34" charset="-122"/>
              </a:rPr>
              <a:t>层模型设计</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模型验证</a:t>
            </a:r>
            <a:endParaRPr lang="zh-CN" altLang="en-US" kern="0"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09759" y="1152866"/>
            <a:ext cx="10975658" cy="76476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latin typeface="微软雅黑" panose="020B0503020204020204" pitchFamily="34" charset="-122"/>
                <a:ea typeface="微软雅黑" panose="020B0503020204020204" pitchFamily="34" charset="-122"/>
              </a:rPr>
              <a:t>建立应用于模型的矩阵关系，验证模型的合理性。</a:t>
            </a:r>
            <a:endParaRPr lang="zh-CN" altLang="en-US" sz="18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1277222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汇总</a:t>
            </a:r>
            <a:r>
              <a:rPr lang="zh-CN" altLang="en-US" dirty="0" smtClean="0">
                <a:latin typeface="微软雅黑" panose="020B0503020204020204" pitchFamily="34" charset="-122"/>
                <a:ea typeface="微软雅黑" panose="020B0503020204020204" pitchFamily="34" charset="-122"/>
              </a:rPr>
              <a:t>层模型设计</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数据映射</a:t>
            </a:r>
            <a:endParaRPr lang="zh-CN" altLang="en-US" kern="0" dirty="0">
              <a:latin typeface="微软雅黑" panose="020B0503020204020204" pitchFamily="34" charset="-122"/>
              <a:ea typeface="微软雅黑" panose="020B0503020204020204" pitchFamily="34" charset="-122"/>
            </a:endParaRPr>
          </a:p>
        </p:txBody>
      </p:sp>
      <p:sp>
        <p:nvSpPr>
          <p:cNvPr id="5" name="内容占位符 1"/>
          <p:cNvSpPr txBox="1">
            <a:spLocks/>
          </p:cNvSpPr>
          <p:nvPr/>
        </p:nvSpPr>
        <p:spPr>
          <a:xfrm>
            <a:off x="609759" y="1152866"/>
            <a:ext cx="10975658" cy="76476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latin typeface="微软雅黑" panose="020B0503020204020204" pitchFamily="34" charset="-122"/>
                <a:ea typeface="微软雅黑" panose="020B0503020204020204" pitchFamily="34" charset="-122"/>
              </a:rPr>
              <a:t>数据映射包括数据来源表，来源表的数据范围以及字段的转换关系。</a:t>
            </a:r>
            <a:endParaRPr lang="zh-CN" altLang="en-US" sz="18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94039958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度量、指标</a:t>
            </a:r>
            <a:endParaRPr lang="zh-CN" altLang="en-US" dirty="0"/>
          </a:p>
        </p:txBody>
      </p:sp>
      <p:sp>
        <p:nvSpPr>
          <p:cNvPr id="3" name="内容占位符 2"/>
          <p:cNvSpPr>
            <a:spLocks noGrp="1"/>
          </p:cNvSpPr>
          <p:nvPr>
            <p:ph idx="1"/>
          </p:nvPr>
        </p:nvSpPr>
        <p:spPr/>
        <p:txBody>
          <a:bodyPr/>
          <a:lstStyle/>
          <a:p>
            <a:r>
              <a:rPr lang="zh-CN" altLang="en-US" dirty="0" smtClean="0"/>
              <a:t>度量 </a:t>
            </a:r>
            <a:r>
              <a:rPr lang="en-US" altLang="zh-CN" dirty="0" smtClean="0"/>
              <a:t>measure:</a:t>
            </a:r>
            <a:r>
              <a:rPr lang="zh-CN" altLang="en-US" dirty="0" smtClean="0"/>
              <a:t>可客观测量的数值或数量，例如计数、称重、计时、货币等方式可度量的值。</a:t>
            </a:r>
            <a:endParaRPr lang="en-US" altLang="zh-CN" dirty="0" smtClean="0"/>
          </a:p>
          <a:p>
            <a:r>
              <a:rPr lang="zh-CN" altLang="en-US" dirty="0" smtClean="0"/>
              <a:t>指标</a:t>
            </a:r>
            <a:r>
              <a:rPr lang="en-US" altLang="zh-CN" dirty="0" smtClean="0"/>
              <a:t>indicator</a:t>
            </a:r>
            <a:r>
              <a:rPr lang="zh-CN" altLang="en-US" dirty="0" smtClean="0"/>
              <a:t>：定性或定量的来衡量目标的方法，通常是由度量计算得到。</a:t>
            </a:r>
            <a:endParaRPr lang="en-US" altLang="zh-CN" dirty="0" smtClean="0"/>
          </a:p>
          <a:p>
            <a:r>
              <a:rPr lang="zh-CN" altLang="en-US" dirty="0" smtClean="0"/>
              <a:t>度量标准</a:t>
            </a:r>
            <a:r>
              <a:rPr lang="en-US" altLang="zh-CN" dirty="0" smtClean="0"/>
              <a:t>Metrics</a:t>
            </a:r>
            <a:r>
              <a:rPr lang="zh-CN" altLang="en-US" dirty="0" smtClean="0"/>
              <a:t>：度量的标准，例如用户数、次数、时长等。</a:t>
            </a:r>
            <a:endParaRPr lang="zh-CN" altLang="en-US" dirty="0"/>
          </a:p>
        </p:txBody>
      </p:sp>
    </p:spTree>
    <p:extLst>
      <p:ext uri="{BB962C8B-B14F-4D97-AF65-F5344CB8AC3E}">
        <p14:creationId xmlns:p14="http://schemas.microsoft.com/office/powerpoint/2010/main" xmlns="" val="2691524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4689" y="3060401"/>
            <a:ext cx="5931073" cy="504173"/>
          </a:xfrm>
          <a:prstGeom prst="rect">
            <a:avLst/>
          </a:prstGeom>
          <a:solidFill>
            <a:schemeClr val="accent1"/>
          </a:solidFill>
          <a:ln w="9525">
            <a:noFill/>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endParaRPr>
          </a:p>
        </p:txBody>
      </p:sp>
      <p:sp>
        <p:nvSpPr>
          <p:cNvPr id="2" name="Content Placeholder 1"/>
          <p:cNvSpPr>
            <a:spLocks noGrp="1"/>
          </p:cNvSpPr>
          <p:nvPr>
            <p:ph idx="1"/>
          </p:nvPr>
        </p:nvSpPr>
        <p:spPr>
          <a:xfrm>
            <a:off x="6385695" y="1197029"/>
            <a:ext cx="5182949" cy="4056855"/>
          </a:xfrm>
        </p:spPr>
        <p:txBody>
          <a:bodyPr anchor="ctr" anchorCtr="0"/>
          <a:lstStyle/>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汇总层模型设计概述</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a:latin typeface="微软雅黑" panose="020B0503020204020204" pitchFamily="34" charset="-122"/>
                <a:ea typeface="微软雅黑" panose="020B0503020204020204" pitchFamily="34" charset="-122"/>
                <a:cs typeface="Times New Roman" panose="02020603050405020304" pitchFamily="18" charset="0"/>
              </a:rPr>
              <a:t>汇总层模型设计流程</a:t>
            </a:r>
            <a:endParaRPr lang="en-US" altLang="zh-CN" sz="2900" dirty="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汇总层模型设计成果</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itle 3"/>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议题</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Placeholder 12" descr="FIN-1010_4-3_agenda-sm.jpg"/>
          <p:cNvPicPr>
            <a:picLocks noGrp="1" noChangeAspect="1"/>
          </p:cNvPicPr>
          <p:nvPr>
            <p:ph type="pic" sz="quarter" idx="13"/>
          </p:nvPr>
        </p:nvPicPr>
        <p:blipFill>
          <a:blip r:embed="rId2" cstate="print"/>
          <a:srcRect t="12508" b="12508"/>
          <a:stretch>
            <a:fillRect/>
          </a:stretch>
        </p:blipFill>
        <p:spPr/>
      </p:pic>
    </p:spTree>
    <p:extLst>
      <p:ext uri="{BB962C8B-B14F-4D97-AF65-F5344CB8AC3E}">
        <p14:creationId xmlns:p14="http://schemas.microsoft.com/office/powerpoint/2010/main" xmlns="" val="64530778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围绕用户、设备和业务三个分析对象设计</a:t>
            </a:r>
            <a:r>
              <a:rPr lang="zh-CN" altLang="en-US" sz="2400" kern="0" dirty="0" smtClean="0">
                <a:latin typeface="微软雅黑" panose="020B0503020204020204" pitchFamily="34" charset="-122"/>
                <a:ea typeface="微软雅黑" panose="020B0503020204020204" pitchFamily="34" charset="-122"/>
              </a:rPr>
              <a:t>了</a:t>
            </a:r>
            <a:r>
              <a:rPr lang="en-US" altLang="zh-CN" sz="2400" kern="0" dirty="0" smtClean="0">
                <a:latin typeface="微软雅黑" panose="020B0503020204020204" pitchFamily="34" charset="-122"/>
                <a:ea typeface="微软雅黑" panose="020B0503020204020204" pitchFamily="34" charset="-122"/>
              </a:rPr>
              <a:t>34</a:t>
            </a:r>
            <a:r>
              <a:rPr lang="zh-CN" altLang="en-US" sz="2400" kern="0" dirty="0" smtClean="0">
                <a:latin typeface="微软雅黑" panose="020B0503020204020204" pitchFamily="34" charset="-122"/>
                <a:ea typeface="微软雅黑" panose="020B0503020204020204" pitchFamily="34" charset="-122"/>
              </a:rPr>
              <a:t>个</a:t>
            </a:r>
            <a:r>
              <a:rPr lang="zh-CN" altLang="en-US" sz="2400" kern="0" dirty="0" smtClean="0">
                <a:latin typeface="微软雅黑" panose="020B0503020204020204" pitchFamily="34" charset="-122"/>
                <a:ea typeface="微软雅黑" panose="020B0503020204020204" pitchFamily="34" charset="-122"/>
              </a:rPr>
              <a:t>模型</a:t>
            </a:r>
            <a:endParaRPr lang="zh-CN" altLang="en-US" sz="2400" kern="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xmlns="" val="888609756"/>
              </p:ext>
            </p:extLst>
          </p:nvPr>
        </p:nvGraphicFramePr>
        <p:xfrm>
          <a:off x="552970" y="1701602"/>
          <a:ext cx="10729193" cy="4536514"/>
        </p:xfrm>
        <a:graphic>
          <a:graphicData uri="http://schemas.openxmlformats.org/drawingml/2006/table">
            <a:tbl>
              <a:tblPr bandCol="1">
                <a:tableStyleId>{6E25E649-3F16-4E02-A733-19D2CDBF48F0}</a:tableStyleId>
              </a:tblPr>
              <a:tblGrid>
                <a:gridCol w="2992117"/>
                <a:gridCol w="3868538"/>
                <a:gridCol w="3868538"/>
              </a:tblGrid>
              <a:tr h="193034">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rowSpan="6">
                  <a:txBody>
                    <a:bodyPr/>
                    <a:lstStyle/>
                    <a:p>
                      <a:pPr algn="ctr" fontAlgn="ctr"/>
                      <a:r>
                        <a:rPr lang="zh-CN" altLang="en-US" sz="1600" u="none" strike="noStrike" dirty="0">
                          <a:effectLst/>
                        </a:rPr>
                        <a:t>帐号业务活跃</a:t>
                      </a:r>
                      <a:r>
                        <a:rPr lang="zh-CN" altLang="en-US" sz="1600" u="none" strike="noStrike" dirty="0" smtClean="0">
                          <a:effectLst/>
                        </a:rPr>
                        <a:t>汇总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rowSpan="6">
                  <a:txBody>
                    <a:bodyPr/>
                    <a:lstStyle/>
                    <a:p>
                      <a:pPr algn="ctr" fontAlgn="ctr"/>
                      <a:r>
                        <a:rPr lang="zh-CN" altLang="en-US" sz="1600" u="none" strike="noStrike" dirty="0">
                          <a:effectLst/>
                        </a:rPr>
                        <a:t>设备业务活跃</a:t>
                      </a:r>
                      <a:r>
                        <a:rPr lang="zh-CN" altLang="en-US" sz="1600" u="none" strike="noStrike" dirty="0" smtClean="0">
                          <a:effectLst/>
                        </a:rPr>
                        <a:t>汇总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业务活跃汇总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业务支付汇总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活跃多维汇总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应用下载汇总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支付多维汇总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生活服务支付汇总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rowSpan="6">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u="none" strike="noStrike" kern="1200" dirty="0" smtClean="0">
                          <a:solidFill>
                            <a:schemeClr val="dk1"/>
                          </a:solidFill>
                          <a:effectLst/>
                          <a:latin typeface="+mn-lt"/>
                          <a:ea typeface="+mn-ea"/>
                          <a:cs typeface="+mn-cs"/>
                        </a:rPr>
                        <a:t>帐号业务支付汇总</a:t>
                      </a:r>
                      <a:r>
                        <a:rPr lang="zh-CN" altLang="en-US" sz="1600" u="none" strike="noStrike" kern="1200" dirty="0">
                          <a:solidFill>
                            <a:schemeClr val="dk1"/>
                          </a:solidFill>
                          <a:effectLst/>
                          <a:latin typeface="+mn-lt"/>
                          <a:ea typeface="+mn-ea"/>
                          <a:cs typeface="+mn-cs"/>
                        </a:rPr>
                        <a:t>　</a:t>
                      </a:r>
                    </a:p>
                  </a:txBody>
                  <a:tcPr marL="7610" marR="7610" marT="7610" marB="0" anchor="ctr"/>
                </a:tc>
                <a:tc rowSpan="6">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effectLst/>
                        </a:rPr>
                        <a:t>设备业务支付汇总</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主题支付汇总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marL="0" algn="ctr" defTabSz="914400" rtl="0" eaLnBrk="1" fontAlgn="ctr" latinLnBrk="0" hangingPunct="1"/>
                      <a:endParaRPr lang="zh-CN" altLang="en-US" sz="1600" u="none" strike="noStrike" kern="1200" dirty="0">
                        <a:solidFill>
                          <a:schemeClr val="dk1"/>
                        </a:solidFill>
                        <a:effectLst/>
                        <a:latin typeface="+mn-lt"/>
                        <a:ea typeface="+mn-ea"/>
                        <a:cs typeface="+mn-cs"/>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游</a:t>
                      </a:r>
                      <a:r>
                        <a:rPr lang="zh-CN" altLang="en-US" sz="1000" u="none" strike="noStrike" dirty="0" smtClean="0">
                          <a:effectLst/>
                        </a:rPr>
                        <a:t>戏支</a:t>
                      </a:r>
                      <a:r>
                        <a:rPr lang="zh-CN" altLang="en-US" sz="1000" u="none" strike="noStrike" dirty="0">
                          <a:effectLst/>
                        </a:rPr>
                        <a:t>付汇总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marL="0" algn="ctr" defTabSz="914400" rtl="0" eaLnBrk="1" fontAlgn="ctr" latinLnBrk="0" hangingPunct="1"/>
                      <a:endParaRPr lang="zh-CN" altLang="en-US" sz="1600" u="none" strike="noStrike" kern="1200" dirty="0">
                        <a:solidFill>
                          <a:schemeClr val="dk1"/>
                        </a:solidFill>
                        <a:effectLst/>
                        <a:latin typeface="+mn-lt"/>
                        <a:ea typeface="+mn-ea"/>
                        <a:cs typeface="+mn-cs"/>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en-US" altLang="zh-CN" sz="1000" u="none" strike="noStrike" dirty="0" smtClean="0">
                          <a:effectLst/>
                        </a:rPr>
                        <a:t>PUSH</a:t>
                      </a:r>
                      <a:r>
                        <a:rPr lang="zh-CN" altLang="en-US" sz="1000" u="none" strike="noStrike" dirty="0" smtClean="0">
                          <a:effectLst/>
                        </a:rPr>
                        <a:t>应用消息汇</a:t>
                      </a:r>
                      <a:r>
                        <a:rPr lang="zh-CN" altLang="en-US" sz="1000" u="none" strike="noStrike" dirty="0">
                          <a:effectLst/>
                        </a:rPr>
                        <a:t>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marL="0" algn="ctr" defTabSz="914400" rtl="0" eaLnBrk="1" fontAlgn="ctr" latinLnBrk="0" hangingPunct="1"/>
                      <a:endParaRPr lang="zh-CN" altLang="en-US" sz="1600" u="none" strike="noStrike" kern="1200" dirty="0">
                        <a:solidFill>
                          <a:schemeClr val="dk1"/>
                        </a:solidFill>
                        <a:effectLst/>
                        <a:latin typeface="+mn-lt"/>
                        <a:ea typeface="+mn-ea"/>
                        <a:cs typeface="+mn-cs"/>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en-US" sz="1000" u="none" strike="noStrike">
                          <a:effectLst/>
                        </a:rPr>
                        <a:t>PUSH</a:t>
                      </a:r>
                      <a:r>
                        <a:rPr lang="zh-CN" altLang="en-US" sz="1000" u="none" strike="noStrike">
                          <a:effectLst/>
                        </a:rPr>
                        <a:t>营销汇总</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marL="0" algn="ctr" defTabSz="914400" rtl="0" eaLnBrk="1" fontAlgn="ctr" latinLnBrk="0" hangingPunct="1"/>
                      <a:endParaRPr lang="zh-CN" altLang="en-US" sz="1600" u="none" strike="noStrike" kern="1200" dirty="0">
                        <a:solidFill>
                          <a:schemeClr val="dk1"/>
                        </a:solidFill>
                        <a:effectLst/>
                        <a:latin typeface="+mn-lt"/>
                        <a:ea typeface="+mn-ea"/>
                        <a:cs typeface="+mn-cs"/>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联盟广告业务操作汇总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vMerge="1">
                  <a:txBody>
                    <a:bodyPr/>
                    <a:lstStyle/>
                    <a:p>
                      <a:pPr marL="0" algn="ctr" defTabSz="914400" rtl="0" eaLnBrk="1" fontAlgn="ctr" latinLnBrk="0" hangingPunct="1"/>
                      <a:endParaRPr lang="zh-CN" altLang="en-US" sz="1600" u="none" strike="noStrike" kern="1200" dirty="0">
                        <a:solidFill>
                          <a:schemeClr val="dk1"/>
                        </a:solidFill>
                        <a:effectLst/>
                        <a:latin typeface="+mn-lt"/>
                        <a:ea typeface="+mn-ea"/>
                        <a:cs typeface="+mn-cs"/>
                      </a:endParaRPr>
                    </a:p>
                  </a:txBody>
                  <a:tcPr marL="7610" marR="7610" marT="7610" marB="0" anchor="ctr"/>
                </a:tc>
                <a:tc vMerge="1">
                  <a:txBody>
                    <a:bodyPr/>
                    <a:lstStyle/>
                    <a:p>
                      <a:pPr algn="ctr" fontAlgn="ct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主题下载汇总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应用市场操作汇总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smtClean="0">
                          <a:effectLst/>
                        </a:rPr>
                        <a:t>客户端下载安装汇总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关键词搜索汇总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视频播放内容汇总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穿戴设备使用汇总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升级操作汇总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社交平台聊天汇总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r h="217174">
                <a:tc>
                  <a:txBody>
                    <a:bodyPr/>
                    <a:lstStyle/>
                    <a:p>
                      <a:pPr algn="ctr" fontAlgn="ctr"/>
                      <a:r>
                        <a:rPr lang="zh-CN" altLang="en-US" sz="1000" u="none" strike="noStrike" dirty="0">
                          <a:effectLst/>
                        </a:rPr>
                        <a:t>　</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c>
                  <a:txBody>
                    <a:bodyPr/>
                    <a:lstStyle/>
                    <a:p>
                      <a:pPr algn="ctr" fontAlgn="ctr"/>
                      <a:r>
                        <a:rPr lang="zh-CN" altLang="en-US" sz="1000" u="none" strike="noStrike" dirty="0">
                          <a:effectLst/>
                        </a:rPr>
                        <a:t>开发者应用调用</a:t>
                      </a:r>
                      <a:r>
                        <a:rPr lang="en-US" altLang="zh-CN" sz="1000" u="none" strike="noStrike" dirty="0">
                          <a:effectLst/>
                        </a:rPr>
                        <a:t>API</a:t>
                      </a:r>
                      <a:r>
                        <a:rPr lang="zh-CN" altLang="en-US" sz="1000" u="none" strike="noStrike" dirty="0">
                          <a:effectLst/>
                        </a:rPr>
                        <a:t>汇总</a:t>
                      </a:r>
                      <a:endParaRPr lang="zh-CN"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10" marR="7610" marT="7610" marB="0" anchor="ctr"/>
                </a:tc>
              </a:tr>
            </a:tbl>
          </a:graphicData>
        </a:graphic>
      </p:graphicFrame>
      <p:sp>
        <p:nvSpPr>
          <p:cNvPr id="4" name="矩形 3"/>
          <p:cNvSpPr/>
          <p:nvPr/>
        </p:nvSpPr>
        <p:spPr>
          <a:xfrm>
            <a:off x="658088" y="1413527"/>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用户</a:t>
            </a:r>
          </a:p>
        </p:txBody>
      </p:sp>
      <p:sp>
        <p:nvSpPr>
          <p:cNvPr id="5" name="矩形 4"/>
          <p:cNvSpPr/>
          <p:nvPr/>
        </p:nvSpPr>
        <p:spPr>
          <a:xfrm>
            <a:off x="4549052" y="1413527"/>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p>
        </p:txBody>
      </p:sp>
      <p:sp>
        <p:nvSpPr>
          <p:cNvPr id="6" name="矩形 5"/>
          <p:cNvSpPr/>
          <p:nvPr/>
        </p:nvSpPr>
        <p:spPr>
          <a:xfrm>
            <a:off x="8430719" y="1413527"/>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cxnSp>
        <p:nvCxnSpPr>
          <p:cNvPr id="9" name="直接连接符 8"/>
          <p:cNvCxnSpPr/>
          <p:nvPr/>
        </p:nvCxnSpPr>
        <p:spPr bwMode="auto">
          <a:xfrm flipH="1" flipV="1">
            <a:off x="7465739" y="2765130"/>
            <a:ext cx="3744416" cy="0"/>
          </a:xfrm>
          <a:prstGeom prst="line">
            <a:avLst/>
          </a:prstGeom>
          <a:noFill/>
          <a:ln w="19050"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xmlns="" val="166552022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83930" y="2061685"/>
            <a:ext cx="3021370" cy="4194551"/>
          </a:xfrm>
          <a:prstGeom prst="rect">
            <a:avLst/>
          </a:prstGeom>
          <a:noFill/>
          <a:ln w="19050">
            <a:solidFill>
              <a:srgbClr val="FF0000"/>
            </a:solidFill>
            <a:prstDash val="dash"/>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4110524" y="2061685"/>
            <a:ext cx="3021370" cy="4194551"/>
          </a:xfrm>
          <a:prstGeom prst="rect">
            <a:avLst/>
          </a:prstGeom>
          <a:noFill/>
          <a:ln w="19050">
            <a:solidFill>
              <a:srgbClr val="FF0000"/>
            </a:solidFill>
            <a:prstDash val="dash"/>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7737117" y="2061685"/>
            <a:ext cx="3848300" cy="4194551"/>
          </a:xfrm>
          <a:prstGeom prst="rect">
            <a:avLst/>
          </a:prstGeom>
          <a:noFill/>
          <a:ln w="19050">
            <a:solidFill>
              <a:srgbClr val="FF0000"/>
            </a:solidFill>
            <a:prstDash val="dash"/>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5"/>
          </p:nvPr>
        </p:nvSpPr>
        <p:spPr/>
        <p:txBody>
          <a:bodyPr/>
          <a:lstStyle/>
          <a:p>
            <a:endParaRPr lang="zh-CN" altLang="en-US"/>
          </a:p>
        </p:txBody>
      </p:sp>
      <p:sp>
        <p:nvSpPr>
          <p:cNvPr id="6"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smtClean="0">
                <a:latin typeface="微软雅黑" panose="020B0503020204020204" pitchFamily="34" charset="-122"/>
                <a:ea typeface="微软雅黑" panose="020B0503020204020204" pitchFamily="34" charset="-122"/>
              </a:rPr>
              <a:t>汇总层模型设计</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兼顾灵活性与易用性，满足各类应用的公共数据需求</a:t>
            </a:r>
            <a:endParaRPr lang="zh-CN" altLang="en-US" sz="2400" kern="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stretch>
            <a:fillRect/>
          </a:stretch>
        </p:blipFill>
        <p:spPr>
          <a:xfrm>
            <a:off x="9625979" y="2608161"/>
            <a:ext cx="1362075" cy="3648075"/>
          </a:xfrm>
          <a:prstGeom prst="rect">
            <a:avLst/>
          </a:prstGeom>
        </p:spPr>
      </p:pic>
      <p:pic>
        <p:nvPicPr>
          <p:cNvPr id="9" name="图片 8"/>
          <p:cNvPicPr>
            <a:picLocks noChangeAspect="1"/>
          </p:cNvPicPr>
          <p:nvPr/>
        </p:nvPicPr>
        <p:blipFill>
          <a:blip r:embed="rId4" cstate="print"/>
          <a:stretch>
            <a:fillRect/>
          </a:stretch>
        </p:blipFill>
        <p:spPr>
          <a:xfrm>
            <a:off x="4680505" y="2253376"/>
            <a:ext cx="1514475" cy="2533650"/>
          </a:xfrm>
          <a:prstGeom prst="rect">
            <a:avLst/>
          </a:prstGeom>
        </p:spPr>
      </p:pic>
      <p:pic>
        <p:nvPicPr>
          <p:cNvPr id="10" name="图片 9"/>
          <p:cNvPicPr>
            <a:picLocks noChangeAspect="1"/>
          </p:cNvPicPr>
          <p:nvPr/>
        </p:nvPicPr>
        <p:blipFill>
          <a:blip r:embed="rId5" cstate="print"/>
          <a:stretch>
            <a:fillRect/>
          </a:stretch>
        </p:blipFill>
        <p:spPr>
          <a:xfrm>
            <a:off x="913011" y="2253376"/>
            <a:ext cx="1638300" cy="2133600"/>
          </a:xfrm>
          <a:prstGeom prst="rect">
            <a:avLst/>
          </a:prstGeom>
        </p:spPr>
      </p:pic>
      <p:sp>
        <p:nvSpPr>
          <p:cNvPr id="14" name="矩形 13"/>
          <p:cNvSpPr/>
          <p:nvPr/>
        </p:nvSpPr>
        <p:spPr>
          <a:xfrm>
            <a:off x="658088" y="1845618"/>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用户</a:t>
            </a:r>
          </a:p>
        </p:txBody>
      </p:sp>
      <p:sp>
        <p:nvSpPr>
          <p:cNvPr id="15" name="矩形 14"/>
          <p:cNvSpPr/>
          <p:nvPr/>
        </p:nvSpPr>
        <p:spPr>
          <a:xfrm>
            <a:off x="4549052" y="1845618"/>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p>
        </p:txBody>
      </p:sp>
      <p:sp>
        <p:nvSpPr>
          <p:cNvPr id="17" name="椭圆 16"/>
          <p:cNvSpPr/>
          <p:nvPr/>
        </p:nvSpPr>
        <p:spPr bwMode="auto">
          <a:xfrm>
            <a:off x="913011" y="2809088"/>
            <a:ext cx="1872208" cy="25954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18" name="椭圆 17"/>
          <p:cNvSpPr/>
          <p:nvPr/>
        </p:nvSpPr>
        <p:spPr bwMode="auto">
          <a:xfrm>
            <a:off x="4346675" y="2738960"/>
            <a:ext cx="1872208" cy="25954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pic>
        <p:nvPicPr>
          <p:cNvPr id="21" name="图片 20"/>
          <p:cNvPicPr>
            <a:picLocks noChangeAspect="1"/>
          </p:cNvPicPr>
          <p:nvPr/>
        </p:nvPicPr>
        <p:blipFill>
          <a:blip r:embed="rId6" cstate="print"/>
          <a:stretch>
            <a:fillRect/>
          </a:stretch>
        </p:blipFill>
        <p:spPr>
          <a:xfrm>
            <a:off x="7923192" y="2253376"/>
            <a:ext cx="1400175" cy="2933700"/>
          </a:xfrm>
          <a:prstGeom prst="rect">
            <a:avLst/>
          </a:prstGeom>
        </p:spPr>
      </p:pic>
      <p:sp>
        <p:nvSpPr>
          <p:cNvPr id="20" name="椭圆 19"/>
          <p:cNvSpPr/>
          <p:nvPr/>
        </p:nvSpPr>
        <p:spPr bwMode="auto">
          <a:xfrm>
            <a:off x="7591647" y="2579127"/>
            <a:ext cx="1872208" cy="25954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16" name="矩形 15"/>
          <p:cNvSpPr/>
          <p:nvPr/>
        </p:nvSpPr>
        <p:spPr>
          <a:xfrm>
            <a:off x="8430719" y="1845618"/>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sp>
        <p:nvSpPr>
          <p:cNvPr id="22" name="椭圆 21"/>
          <p:cNvSpPr/>
          <p:nvPr/>
        </p:nvSpPr>
        <p:spPr bwMode="auto">
          <a:xfrm>
            <a:off x="9265939" y="3087884"/>
            <a:ext cx="1872208" cy="43204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
        <p:nvSpPr>
          <p:cNvPr id="23" name="内容占位符 1"/>
          <p:cNvSpPr txBox="1">
            <a:spLocks/>
          </p:cNvSpPr>
          <p:nvPr/>
        </p:nvSpPr>
        <p:spPr>
          <a:xfrm>
            <a:off x="609759" y="864834"/>
            <a:ext cx="10975658" cy="74663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a:latin typeface="微软雅黑" panose="020B0503020204020204" pitchFamily="34" charset="-122"/>
                <a:ea typeface="微软雅黑" panose="020B0503020204020204" pitchFamily="34" charset="-122"/>
              </a:rPr>
              <a:t>汇总</a:t>
            </a:r>
            <a:r>
              <a:rPr lang="zh-CN" altLang="en-US" sz="1600" b="0" kern="0" dirty="0" smtClean="0">
                <a:latin typeface="微软雅黑" panose="020B0503020204020204" pitchFamily="34" charset="-122"/>
                <a:ea typeface="微软雅黑" panose="020B0503020204020204" pitchFamily="34" charset="-122"/>
              </a:rPr>
              <a:t>层模型把三大分析对象（用户、设备、业务）设计为关键维度，保留模型的</a:t>
            </a:r>
            <a:r>
              <a:rPr lang="zh-CN" altLang="en-US" sz="1600" b="0" kern="0" dirty="0" smtClean="0">
                <a:solidFill>
                  <a:srgbClr val="FF0000"/>
                </a:solidFill>
                <a:latin typeface="微软雅黑" panose="020B0503020204020204" pitchFamily="34" charset="-122"/>
                <a:ea typeface="微软雅黑" panose="020B0503020204020204" pitchFamily="34" charset="-122"/>
              </a:rPr>
              <a:t>灵活性</a:t>
            </a:r>
            <a:r>
              <a:rPr lang="zh-CN" altLang="en-US" sz="1600" b="0" kern="0" dirty="0" smtClean="0">
                <a:latin typeface="微软雅黑" panose="020B0503020204020204" pitchFamily="34" charset="-122"/>
                <a:ea typeface="微软雅黑" panose="020B0503020204020204" pitchFamily="34" charset="-122"/>
              </a:rPr>
              <a:t>，以便</a:t>
            </a:r>
            <a:r>
              <a:rPr lang="zh-CN" altLang="en-US" sz="1600" b="0" kern="0" dirty="0">
                <a:latin typeface="微软雅黑" panose="020B0503020204020204" pitchFamily="34" charset="-122"/>
                <a:ea typeface="微软雅黑" panose="020B0503020204020204" pitchFamily="34" charset="-122"/>
              </a:rPr>
              <a:t>承受无法预期的用户</a:t>
            </a:r>
            <a:r>
              <a:rPr lang="zh-CN" altLang="en-US" sz="1600" b="0" kern="0" dirty="0" smtClean="0">
                <a:latin typeface="微软雅黑" panose="020B0503020204020204" pitchFamily="34" charset="-122"/>
                <a:ea typeface="微软雅黑" panose="020B0503020204020204" pitchFamily="34" charset="-122"/>
              </a:rPr>
              <a:t>查询；把业务规则一致的公共指标设计为度量，避免重复加工，提升模型</a:t>
            </a:r>
            <a:r>
              <a:rPr lang="zh-CN" altLang="en-US" sz="1600" b="0" kern="0" dirty="0" smtClean="0">
                <a:solidFill>
                  <a:srgbClr val="FF0000"/>
                </a:solidFill>
                <a:latin typeface="微软雅黑" panose="020B0503020204020204" pitchFamily="34" charset="-122"/>
                <a:ea typeface="微软雅黑" panose="020B0503020204020204" pitchFamily="34" charset="-122"/>
              </a:rPr>
              <a:t>易用性</a:t>
            </a:r>
            <a:r>
              <a:rPr lang="zh-CN" altLang="en-US" sz="1600" b="0" kern="0" dirty="0" smtClean="0">
                <a:latin typeface="微软雅黑" panose="020B0503020204020204" pitchFamily="34" charset="-122"/>
                <a:ea typeface="微软雅黑" panose="020B0503020204020204" pitchFamily="34" charset="-122"/>
              </a:rPr>
              <a:t>。汇总层模型可满足指标、报表、标签库、专题分析等重要应用的公共、常用数据需求。</a:t>
            </a:r>
            <a:endParaRPr lang="en-US" altLang="zh-CN" sz="1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5946853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右大括号 15"/>
          <p:cNvSpPr/>
          <p:nvPr/>
        </p:nvSpPr>
        <p:spPr>
          <a:xfrm rot="16200000">
            <a:off x="5728474" y="-2659435"/>
            <a:ext cx="432635" cy="894655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1026399">
              <a:lnSpc>
                <a:spcPct val="125000"/>
              </a:lnSpc>
            </a:pPr>
            <a:r>
              <a:rPr lang="zh-CN" altLang="en-US" sz="2400" kern="0" dirty="0">
                <a:latin typeface="微软雅黑" panose="020B0503020204020204" pitchFamily="34" charset="-122"/>
                <a:ea typeface="微软雅黑" panose="020B0503020204020204" pitchFamily="34" charset="-122"/>
              </a:rPr>
              <a:t>汇总层模型覆盖了</a:t>
            </a:r>
            <a:r>
              <a:rPr lang="en-US" altLang="zh-CN" sz="2400" kern="0" dirty="0">
                <a:latin typeface="微软雅黑" panose="020B0503020204020204" pitchFamily="34" charset="-122"/>
                <a:ea typeface="微软雅黑" panose="020B0503020204020204" pitchFamily="34" charset="-122"/>
              </a:rPr>
              <a:t>3+4</a:t>
            </a:r>
            <a:r>
              <a:rPr lang="zh-CN" altLang="en-US" sz="2400" kern="0" dirty="0">
                <a:latin typeface="微软雅黑" panose="020B0503020204020204" pitchFamily="34" charset="-122"/>
                <a:ea typeface="微软雅黑" panose="020B0503020204020204" pitchFamily="34" charset="-122"/>
              </a:rPr>
              <a:t>类共</a:t>
            </a:r>
            <a:r>
              <a:rPr lang="zh-CN" altLang="en-US" sz="2400" kern="0" dirty="0" smtClean="0">
                <a:latin typeface="微软雅黑" panose="020B0503020204020204" pitchFamily="34" charset="-122"/>
                <a:ea typeface="微软雅黑" panose="020B0503020204020204" pitchFamily="34" charset="-122"/>
              </a:rPr>
              <a:t>计</a:t>
            </a:r>
            <a:r>
              <a:rPr lang="en-US" altLang="zh-CN" sz="2400" kern="0" dirty="0" smtClean="0">
                <a:latin typeface="微软雅黑" panose="020B0503020204020204" pitchFamily="34" charset="-122"/>
                <a:ea typeface="微软雅黑" panose="020B0503020204020204" pitchFamily="34" charset="-122"/>
              </a:rPr>
              <a:t>91</a:t>
            </a:r>
            <a:r>
              <a:rPr lang="zh-CN" altLang="en-US" sz="2400" kern="0" dirty="0" smtClean="0">
                <a:latin typeface="微软雅黑" panose="020B0503020204020204" pitchFamily="34" charset="-122"/>
                <a:ea typeface="微软雅黑" panose="020B0503020204020204" pitchFamily="34" charset="-122"/>
              </a:rPr>
              <a:t>个</a:t>
            </a:r>
            <a:r>
              <a:rPr lang="zh-CN" altLang="en-US" sz="2400" kern="0" dirty="0">
                <a:latin typeface="微软雅黑" panose="020B0503020204020204" pitchFamily="34" charset="-122"/>
                <a:ea typeface="微软雅黑" panose="020B0503020204020204" pitchFamily="34" charset="-122"/>
              </a:rPr>
              <a:t>维度</a:t>
            </a:r>
            <a:endParaRPr lang="en-US" altLang="zh-CN" sz="2400" kern="0" dirty="0">
              <a:latin typeface="微软雅黑" panose="020B0503020204020204" pitchFamily="34" charset="-122"/>
              <a:ea typeface="微软雅黑" panose="020B0503020204020204" pitchFamily="34" charset="-122"/>
            </a:endParaRPr>
          </a:p>
        </p:txBody>
      </p:sp>
      <p:sp>
        <p:nvSpPr>
          <p:cNvPr id="6" name="矩形 5"/>
          <p:cNvSpPr/>
          <p:nvPr/>
        </p:nvSpPr>
        <p:spPr>
          <a:xfrm>
            <a:off x="584884" y="2291524"/>
            <a:ext cx="2776399" cy="2308324"/>
          </a:xfrm>
          <a:prstGeom prst="rect">
            <a:avLst/>
          </a:prstGeom>
        </p:spPr>
        <p:txBody>
          <a:bodyPr wrap="square">
            <a:spAutoFit/>
          </a:bodyPr>
          <a:lstStyle/>
          <a:p>
            <a:pPr>
              <a:lnSpc>
                <a:spcPct val="200000"/>
              </a:lnSpc>
            </a:pPr>
            <a:r>
              <a:rPr lang="zh-CN" altLang="en-US" sz="1800" dirty="0">
                <a:solidFill>
                  <a:srgbClr val="000000"/>
                </a:solidFill>
                <a:latin typeface="微软雅黑" panose="020B0503020204020204" pitchFamily="34" charset="-122"/>
                <a:ea typeface="微软雅黑" panose="020B0503020204020204" pitchFamily="34" charset="-122"/>
              </a:rPr>
              <a:t>华为帐号</a:t>
            </a:r>
            <a:r>
              <a:rPr lang="zh-CN" altLang="en-US" sz="1800" dirty="0" smtClean="0">
                <a:solidFill>
                  <a:srgbClr val="000000"/>
                </a:solidFill>
                <a:latin typeface="微软雅黑" panose="020B0503020204020204" pitchFamily="34" charset="-122"/>
                <a:ea typeface="微软雅黑" panose="020B0503020204020204" pitchFamily="34" charset="-122"/>
              </a:rPr>
              <a:t>编号</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注册</a:t>
            </a:r>
            <a:r>
              <a:rPr lang="zh-CN" altLang="en-US" sz="1800" dirty="0">
                <a:solidFill>
                  <a:srgbClr val="000000"/>
                </a:solidFill>
                <a:latin typeface="微软雅黑" panose="020B0503020204020204" pitchFamily="34" charset="-122"/>
                <a:ea typeface="微软雅黑" panose="020B0503020204020204" pitchFamily="34" charset="-122"/>
              </a:rPr>
              <a:t>帐号</a:t>
            </a:r>
            <a:r>
              <a:rPr lang="zh-CN" altLang="en-US" sz="1800" dirty="0" smtClean="0">
                <a:solidFill>
                  <a:srgbClr val="000000"/>
                </a:solidFill>
                <a:latin typeface="微软雅黑" panose="020B0503020204020204" pitchFamily="34" charset="-122"/>
                <a:ea typeface="微软雅黑" panose="020B0503020204020204" pitchFamily="34" charset="-122"/>
              </a:rPr>
              <a:t>类型</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注册</a:t>
            </a:r>
            <a:r>
              <a:rPr lang="zh-CN" altLang="en-US" sz="1800" dirty="0">
                <a:solidFill>
                  <a:srgbClr val="000000"/>
                </a:solidFill>
                <a:latin typeface="微软雅黑" panose="020B0503020204020204" pitchFamily="34" charset="-122"/>
                <a:ea typeface="微软雅黑" panose="020B0503020204020204" pitchFamily="34" charset="-122"/>
              </a:rPr>
              <a:t>渠道</a:t>
            </a:r>
            <a:r>
              <a:rPr lang="zh-CN" altLang="en-US" sz="1800" dirty="0" smtClean="0">
                <a:solidFill>
                  <a:srgbClr val="000000"/>
                </a:solidFill>
                <a:latin typeface="微软雅黑" panose="020B0503020204020204" pitchFamily="34" charset="-122"/>
                <a:ea typeface="微软雅黑" panose="020B0503020204020204" pitchFamily="34" charset="-122"/>
              </a:rPr>
              <a:t>编号</a:t>
            </a:r>
            <a:endParaRPr lang="en-US" altLang="zh-CN" sz="1800" dirty="0" smtClean="0"/>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注册</a:t>
            </a:r>
            <a:r>
              <a:rPr lang="zh-CN" altLang="en-US" sz="1800" dirty="0">
                <a:solidFill>
                  <a:srgbClr val="000000"/>
                </a:solidFill>
                <a:latin typeface="微软雅黑" panose="020B0503020204020204" pitchFamily="34" charset="-122"/>
                <a:ea typeface="微软雅黑" panose="020B0503020204020204" pitchFamily="34" charset="-122"/>
              </a:rPr>
              <a:t>地市</a:t>
            </a:r>
            <a:r>
              <a:rPr lang="zh-CN" altLang="en-US" sz="1800" dirty="0"/>
              <a:t> </a:t>
            </a:r>
          </a:p>
        </p:txBody>
      </p:sp>
      <p:sp>
        <p:nvSpPr>
          <p:cNvPr id="7" name="矩形 6"/>
          <p:cNvSpPr/>
          <p:nvPr/>
        </p:nvSpPr>
        <p:spPr>
          <a:xfrm>
            <a:off x="4398471" y="2291524"/>
            <a:ext cx="2695244" cy="3970318"/>
          </a:xfrm>
          <a:prstGeom prst="rect">
            <a:avLst/>
          </a:prstGeom>
        </p:spPr>
        <p:txBody>
          <a:bodyPr wrap="square">
            <a:spAutoFit/>
          </a:bodyPr>
          <a:lstStyle/>
          <a:p>
            <a:pPr>
              <a:lnSpc>
                <a:spcPct val="200000"/>
              </a:lnSpc>
            </a:pPr>
            <a:r>
              <a:rPr lang="zh-CN" altLang="en-US" sz="1800" dirty="0">
                <a:solidFill>
                  <a:srgbClr val="000000"/>
                </a:solidFill>
                <a:latin typeface="微软雅黑" panose="020B0503020204020204" pitchFamily="34" charset="-122"/>
                <a:ea typeface="微软雅黑" panose="020B0503020204020204" pitchFamily="34" charset="-122"/>
              </a:rPr>
              <a:t>设备唯一</a:t>
            </a:r>
            <a:r>
              <a:rPr lang="zh-CN" altLang="en-US" sz="1800" dirty="0" smtClean="0">
                <a:solidFill>
                  <a:srgbClr val="000000"/>
                </a:solidFill>
                <a:latin typeface="微软雅黑" panose="020B0503020204020204" pitchFamily="34" charset="-122"/>
                <a:ea typeface="微软雅黑" panose="020B0503020204020204" pitchFamily="34" charset="-122"/>
              </a:rPr>
              <a:t>编号</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开机地市</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系列</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终端类型</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外部型号</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华为</a:t>
            </a:r>
            <a:r>
              <a:rPr lang="zh-CN" altLang="en-US" sz="1800" dirty="0">
                <a:solidFill>
                  <a:srgbClr val="000000"/>
                </a:solidFill>
                <a:latin typeface="微软雅黑" panose="020B0503020204020204" pitchFamily="34" charset="-122"/>
                <a:ea typeface="微软雅黑" panose="020B0503020204020204" pitchFamily="34" charset="-122"/>
              </a:rPr>
              <a:t>终端</a:t>
            </a:r>
            <a:r>
              <a:rPr lang="zh-CN" altLang="en-US" sz="1800" dirty="0" smtClean="0">
                <a:solidFill>
                  <a:srgbClr val="000000"/>
                </a:solidFill>
                <a:latin typeface="微软雅黑" panose="020B0503020204020204" pitchFamily="34" charset="-122"/>
                <a:ea typeface="微软雅黑" panose="020B0503020204020204" pitchFamily="34" charset="-122"/>
              </a:rPr>
              <a:t>标志</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a:lnSpc>
                <a:spcPct val="200000"/>
              </a:lnSpc>
            </a:pPr>
            <a:r>
              <a:rPr lang="zh-CN" altLang="en-US" sz="1800" dirty="0" smtClean="0">
                <a:solidFill>
                  <a:srgbClr val="000000"/>
                </a:solidFill>
                <a:latin typeface="微软雅黑" panose="020B0503020204020204" pitchFamily="34" charset="-122"/>
                <a:ea typeface="微软雅黑" panose="020B0503020204020204" pitchFamily="34" charset="-122"/>
              </a:rPr>
              <a:t>当前</a:t>
            </a:r>
            <a:r>
              <a:rPr lang="en-US" altLang="zh-CN" sz="1800" dirty="0">
                <a:solidFill>
                  <a:srgbClr val="000000"/>
                </a:solidFill>
                <a:latin typeface="微软雅黑" panose="020B0503020204020204" pitchFamily="34" charset="-122"/>
                <a:ea typeface="微软雅黑" panose="020B0503020204020204" pitchFamily="34" charset="-122"/>
              </a:rPr>
              <a:t>EMUI</a:t>
            </a:r>
            <a:r>
              <a:rPr lang="zh-CN" altLang="en-US" sz="1800" dirty="0">
                <a:solidFill>
                  <a:srgbClr val="000000"/>
                </a:solidFill>
                <a:latin typeface="微软雅黑" panose="020B0503020204020204" pitchFamily="34" charset="-122"/>
                <a:ea typeface="微软雅黑" panose="020B0503020204020204" pitchFamily="34" charset="-122"/>
              </a:rPr>
              <a:t>版本号</a:t>
            </a:r>
            <a:r>
              <a:rPr lang="zh-CN" altLang="en-US" sz="1800" dirty="0"/>
              <a:t> </a:t>
            </a:r>
          </a:p>
        </p:txBody>
      </p:sp>
      <p:sp>
        <p:nvSpPr>
          <p:cNvPr id="8" name="矩形 7"/>
          <p:cNvSpPr/>
          <p:nvPr/>
        </p:nvSpPr>
        <p:spPr>
          <a:xfrm>
            <a:off x="658088" y="2015595"/>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用户</a:t>
            </a:r>
          </a:p>
        </p:txBody>
      </p:sp>
      <p:sp>
        <p:nvSpPr>
          <p:cNvPr id="9" name="矩形 8"/>
          <p:cNvSpPr/>
          <p:nvPr/>
        </p:nvSpPr>
        <p:spPr>
          <a:xfrm>
            <a:off x="4549052" y="2015595"/>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p>
        </p:txBody>
      </p:sp>
      <p:sp>
        <p:nvSpPr>
          <p:cNvPr id="10" name="矩形 9"/>
          <p:cNvSpPr/>
          <p:nvPr/>
        </p:nvSpPr>
        <p:spPr>
          <a:xfrm>
            <a:off x="8811172" y="1979969"/>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sp>
        <p:nvSpPr>
          <p:cNvPr id="11" name="矩形 10"/>
          <p:cNvSpPr/>
          <p:nvPr/>
        </p:nvSpPr>
        <p:spPr>
          <a:xfrm>
            <a:off x="8802352" y="2291524"/>
            <a:ext cx="2695244" cy="400109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公共</a:t>
            </a:r>
            <a:endParaRPr lang="en-US" altLang="zh-CN" sz="1600" dirty="0" smtClean="0">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业务编号</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使用渠道</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应用包名</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r>
              <a:rPr lang="zh-CN" altLang="en-US" sz="1600" dirty="0" smtClean="0">
                <a:solidFill>
                  <a:srgbClr val="FF0000"/>
                </a:solidFill>
                <a:latin typeface="微软雅黑" panose="020B0503020204020204" pitchFamily="34" charset="-122"/>
                <a:ea typeface="微软雅黑" panose="020B0503020204020204" pitchFamily="34" charset="-122"/>
              </a:rPr>
              <a:t>支付</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华为帐号编号</a:t>
            </a:r>
            <a:endParaRPr lang="en-US" altLang="zh-CN" sz="1400" dirty="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支付方式代码</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订</a:t>
            </a:r>
            <a:r>
              <a:rPr lang="zh-CN" altLang="en-US" sz="1400" dirty="0" smtClean="0">
                <a:solidFill>
                  <a:srgbClr val="000000"/>
                </a:solidFill>
                <a:latin typeface="微软雅黑" panose="020B0503020204020204" pitchFamily="34" charset="-122"/>
                <a:ea typeface="微软雅黑" panose="020B0503020204020204" pitchFamily="34" charset="-122"/>
              </a:rPr>
              <a:t>单类型代码</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600" dirty="0" smtClean="0">
                <a:solidFill>
                  <a:srgbClr val="FF0000"/>
                </a:solidFill>
                <a:latin typeface="微软雅黑" panose="020B0503020204020204" pitchFamily="34" charset="-122"/>
                <a:ea typeface="微软雅黑" panose="020B0503020204020204" pitchFamily="34" charset="-122"/>
              </a:rPr>
              <a:t>营</a:t>
            </a:r>
            <a:r>
              <a:rPr lang="zh-CN" altLang="en-US" sz="1600" dirty="0" smtClean="0">
                <a:solidFill>
                  <a:srgbClr val="FF0000"/>
                </a:solidFill>
                <a:latin typeface="微软雅黑" panose="020B0503020204020204" pitchFamily="34" charset="-122"/>
                <a:ea typeface="微软雅黑" panose="020B0503020204020204" pitchFamily="34" charset="-122"/>
              </a:rPr>
              <a:t>销</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设</a:t>
            </a:r>
            <a:r>
              <a:rPr lang="zh-CN" altLang="en-US" sz="1400" dirty="0" smtClean="0">
                <a:solidFill>
                  <a:srgbClr val="000000"/>
                </a:solidFill>
                <a:latin typeface="微软雅黑" panose="020B0503020204020204" pitchFamily="34" charset="-122"/>
                <a:ea typeface="微软雅黑" panose="020B0503020204020204" pitchFamily="34" charset="-122"/>
              </a:rPr>
              <a:t>备编号</a:t>
            </a:r>
            <a:endParaRPr lang="en-US" altLang="zh-CN" sz="1400" dirty="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广</a:t>
            </a:r>
            <a:r>
              <a:rPr lang="zh-CN" altLang="en-US" sz="1400" dirty="0" smtClean="0">
                <a:solidFill>
                  <a:srgbClr val="000000"/>
                </a:solidFill>
                <a:latin typeface="微软雅黑" panose="020B0503020204020204" pitchFamily="34" charset="-122"/>
                <a:ea typeface="微软雅黑" panose="020B0503020204020204" pitchFamily="34" charset="-122"/>
              </a:rPr>
              <a:t>告编号</a:t>
            </a:r>
            <a:endParaRPr lang="en-US" altLang="zh-CN" sz="1400" dirty="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广</a:t>
            </a:r>
            <a:r>
              <a:rPr lang="zh-CN" altLang="en-US" sz="1400" dirty="0" smtClean="0">
                <a:solidFill>
                  <a:srgbClr val="000000"/>
                </a:solidFill>
                <a:latin typeface="微软雅黑" panose="020B0503020204020204" pitchFamily="34" charset="-122"/>
                <a:ea typeface="微软雅黑" panose="020B0503020204020204" pitchFamily="34" charset="-122"/>
              </a:rPr>
              <a:t>告类型代码</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r>
              <a:rPr lang="zh-CN" altLang="en-US" sz="1600" dirty="0" smtClean="0">
                <a:solidFill>
                  <a:srgbClr val="FF0000"/>
                </a:solidFill>
                <a:latin typeface="微软雅黑" panose="020B0503020204020204" pitchFamily="34" charset="-122"/>
                <a:ea typeface="微软雅黑" panose="020B0503020204020204" pitchFamily="34" charset="-122"/>
              </a:rPr>
              <a:t>应用</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设</a:t>
            </a:r>
            <a:r>
              <a:rPr lang="zh-CN" altLang="en-US" sz="1400" dirty="0" smtClean="0">
                <a:solidFill>
                  <a:srgbClr val="000000"/>
                </a:solidFill>
                <a:latin typeface="微软雅黑" panose="020B0503020204020204" pitchFamily="34" charset="-122"/>
                <a:ea typeface="微软雅黑" panose="020B0503020204020204" pitchFamily="34" charset="-122"/>
              </a:rPr>
              <a:t>备编号</a:t>
            </a:r>
            <a:r>
              <a:rPr lang="en-US" altLang="zh-CN" sz="1400" dirty="0" smtClean="0">
                <a:solidFill>
                  <a:srgbClr val="000000"/>
                </a:solidFill>
                <a:latin typeface="微软雅黑" panose="020B0503020204020204" pitchFamily="34" charset="-122"/>
                <a:ea typeface="微软雅黑" panose="020B0503020204020204" pitchFamily="34" charset="-122"/>
              </a:rPr>
              <a:t>	</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r>
              <a:rPr lang="zh-CN" altLang="en-US" sz="1600" dirty="0" smtClean="0">
                <a:solidFill>
                  <a:srgbClr val="FF0000"/>
                </a:solidFill>
                <a:latin typeface="微软雅黑" panose="020B0503020204020204" pitchFamily="34" charset="-122"/>
                <a:ea typeface="微软雅黑" panose="020B0503020204020204" pitchFamily="34" charset="-122"/>
              </a:rPr>
              <a:t>联盟</a:t>
            </a:r>
            <a:endParaRPr lang="en-US" altLang="zh-CN" sz="1600" dirty="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400" dirty="0" smtClean="0">
                <a:solidFill>
                  <a:srgbClr val="000000"/>
                </a:solidFill>
                <a:latin typeface="微软雅黑" panose="020B0503020204020204" pitchFamily="34" charset="-122"/>
                <a:ea typeface="微软雅黑" panose="020B0503020204020204" pitchFamily="34" charset="-122"/>
              </a:rPr>
              <a:t>应</a:t>
            </a:r>
            <a:r>
              <a:rPr lang="zh-CN" altLang="en-US" sz="1400" dirty="0" smtClean="0">
                <a:solidFill>
                  <a:srgbClr val="000000"/>
                </a:solidFill>
                <a:latin typeface="微软雅黑" panose="020B0503020204020204" pitchFamily="34" charset="-122"/>
                <a:ea typeface="微软雅黑" panose="020B0503020204020204" pitchFamily="34" charset="-122"/>
              </a:rPr>
              <a:t>用编号</a:t>
            </a:r>
            <a:endParaRPr lang="zh-CN" altLang="en-US" sz="1400" dirty="0"/>
          </a:p>
          <a:p>
            <a:pPr marL="952622" lvl="1" indent="-342900">
              <a:buFont typeface="Arial" panose="020B0604020202020204" pitchFamily="34" charset="0"/>
              <a:buChar char="•"/>
            </a:pPr>
            <a:endParaRPr lang="zh-CN" altLang="en-US" sz="1400" dirty="0"/>
          </a:p>
        </p:txBody>
      </p:sp>
      <p:sp>
        <p:nvSpPr>
          <p:cNvPr id="15" name="内容占位符 1"/>
          <p:cNvSpPr txBox="1">
            <a:spLocks/>
          </p:cNvSpPr>
          <p:nvPr/>
        </p:nvSpPr>
        <p:spPr>
          <a:xfrm>
            <a:off x="609759" y="864834"/>
            <a:ext cx="10975658" cy="74663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a:latin typeface="微软雅黑" panose="020B0503020204020204" pitchFamily="34" charset="-122"/>
                <a:ea typeface="微软雅黑" panose="020B0503020204020204" pitchFamily="34" charset="-122"/>
              </a:rPr>
              <a:t>汇总</a:t>
            </a:r>
            <a:r>
              <a:rPr lang="zh-CN" altLang="en-US" sz="1600" b="0" kern="0" dirty="0" smtClean="0">
                <a:latin typeface="微软雅黑" panose="020B0503020204020204" pitchFamily="34" charset="-122"/>
                <a:ea typeface="微软雅黑" panose="020B0503020204020204" pitchFamily="34" charset="-122"/>
              </a:rPr>
              <a:t>层模型覆盖了用户、设备、业务</a:t>
            </a:r>
            <a:r>
              <a:rPr lang="en-US" altLang="zh-CN" sz="1600" b="0" kern="0" dirty="0" smtClean="0">
                <a:latin typeface="微软雅黑" panose="020B0503020204020204" pitchFamily="34" charset="-122"/>
                <a:ea typeface="微软雅黑" panose="020B0503020204020204" pitchFamily="34" charset="-122"/>
              </a:rPr>
              <a:t>3</a:t>
            </a:r>
            <a:r>
              <a:rPr lang="zh-CN" altLang="en-US" sz="1600" b="0" kern="0" dirty="0" smtClean="0">
                <a:latin typeface="微软雅黑" panose="020B0503020204020204" pitchFamily="34" charset="-122"/>
                <a:ea typeface="微软雅黑" panose="020B0503020204020204" pitchFamily="34" charset="-122"/>
              </a:rPr>
              <a:t>大类维度，针对业务除公共维度之外，根据公司对各业务条线提供的公共能力，又细分了</a:t>
            </a:r>
            <a:r>
              <a:rPr lang="en-US" altLang="zh-CN" sz="1600" b="0" kern="0" dirty="0" smtClean="0">
                <a:latin typeface="微软雅黑" panose="020B0503020204020204" pitchFamily="34" charset="-122"/>
                <a:ea typeface="微软雅黑" panose="020B0503020204020204" pitchFamily="34" charset="-122"/>
              </a:rPr>
              <a:t>4</a:t>
            </a:r>
            <a:r>
              <a:rPr lang="zh-CN" altLang="en-US" sz="1600" b="0" kern="0" dirty="0" smtClean="0">
                <a:latin typeface="微软雅黑" panose="020B0503020204020204" pitchFamily="34" charset="-122"/>
                <a:ea typeface="微软雅黑" panose="020B0503020204020204" pitchFamily="34" charset="-122"/>
              </a:rPr>
              <a:t>小类指标。</a:t>
            </a:r>
            <a:endParaRPr lang="en-US" altLang="zh-CN" sz="1600" b="0" kern="0" dirty="0">
              <a:latin typeface="微软雅黑" panose="020B0503020204020204" pitchFamily="34" charset="-122"/>
              <a:ea typeface="微软雅黑" panose="020B0503020204020204" pitchFamily="34" charset="-122"/>
            </a:endParaRPr>
          </a:p>
        </p:txBody>
      </p:sp>
      <p:sp>
        <p:nvSpPr>
          <p:cNvPr id="17" name="右大括号 16"/>
          <p:cNvSpPr/>
          <p:nvPr/>
        </p:nvSpPr>
        <p:spPr>
          <a:xfrm rot="10800000">
            <a:off x="8339295" y="3445686"/>
            <a:ext cx="432635" cy="246583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bwMode="auto">
          <a:xfrm>
            <a:off x="7681763" y="4410374"/>
            <a:ext cx="723470" cy="576064"/>
          </a:xfrm>
          <a:prstGeom prst="ellipse">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+4</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椭圆 18"/>
          <p:cNvSpPr/>
          <p:nvPr/>
        </p:nvSpPr>
        <p:spPr bwMode="auto">
          <a:xfrm>
            <a:off x="5583056" y="1381420"/>
            <a:ext cx="723470" cy="372810"/>
          </a:xfrm>
          <a:prstGeom prst="ellipse">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20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3</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xmlns="" val="3547763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右大括号 2"/>
          <p:cNvSpPr/>
          <p:nvPr/>
        </p:nvSpPr>
        <p:spPr>
          <a:xfrm rot="16200000">
            <a:off x="5728474" y="-2659435"/>
            <a:ext cx="432635" cy="894655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584884" y="2374648"/>
            <a:ext cx="2776399" cy="4376583"/>
          </a:xfrm>
          <a:prstGeom prst="rect">
            <a:avLst/>
          </a:prstGeom>
        </p:spPr>
        <p:txBody>
          <a:bodyPr wrap="square">
            <a:spAutoFit/>
          </a:bodyPr>
          <a:lstStyle/>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注册用户数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活跃用户数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付费用户数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新增注册用户数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新增活跃用户数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新增付费用户数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累计活跃用户数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累计付费用户数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自注册用户数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自注册新增用户数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自注册活跃用户数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自注册累计活跃用户数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交易失败用户数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交易退款用户数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累计交易失败用户数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累计交易退款用户数</a:t>
            </a:r>
          </a:p>
        </p:txBody>
      </p:sp>
      <p:sp>
        <p:nvSpPr>
          <p:cNvPr id="5" name="矩形 4"/>
          <p:cNvSpPr/>
          <p:nvPr/>
        </p:nvSpPr>
        <p:spPr>
          <a:xfrm>
            <a:off x="4398471" y="2386618"/>
            <a:ext cx="2695244" cy="1169551"/>
          </a:xfrm>
          <a:prstGeom prst="rect">
            <a:avLst/>
          </a:prstGeom>
        </p:spPr>
        <p:txBody>
          <a:bodyPr wrap="square">
            <a:spAutoFit/>
          </a:bodyPr>
          <a:lstStyle/>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活跃设备数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付费设备数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新增设备数</a:t>
            </a:r>
          </a:p>
          <a:p>
            <a:pPr>
              <a:lnSpc>
                <a:spcPct val="125000"/>
              </a:lnSpc>
            </a:pPr>
            <a:r>
              <a:rPr lang="zh-CN" altLang="en-US" sz="1400" dirty="0">
                <a:solidFill>
                  <a:srgbClr val="000000"/>
                </a:solidFill>
                <a:latin typeface="微软雅黑" panose="020B0503020204020204" pitchFamily="34" charset="-122"/>
                <a:ea typeface="微软雅黑" panose="020B0503020204020204" pitchFamily="34" charset="-122"/>
              </a:rPr>
              <a:t>新增付费设备数</a:t>
            </a:r>
          </a:p>
        </p:txBody>
      </p:sp>
      <p:sp>
        <p:nvSpPr>
          <p:cNvPr id="6" name="矩形 5"/>
          <p:cNvSpPr/>
          <p:nvPr/>
        </p:nvSpPr>
        <p:spPr>
          <a:xfrm>
            <a:off x="658088" y="2015595"/>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用户</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(16)</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p:nvSpPr>
        <p:spPr>
          <a:xfrm>
            <a:off x="4549052" y="2015595"/>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设备（</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5</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8811172" y="1979969"/>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smtClean="0">
                <a:latin typeface="Arial" panose="020B0604020202020204" pitchFamily="34" charset="0"/>
                <a:ea typeface="微软雅黑" panose="020B0503020204020204" pitchFamily="34" charset="-122"/>
                <a:cs typeface="Arial" panose="020B0604020202020204" pitchFamily="34" charset="0"/>
              </a:rPr>
              <a:t>业务（</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34</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9994378" y="3423879"/>
            <a:ext cx="2138035" cy="2046714"/>
          </a:xfrm>
          <a:prstGeom prst="rect">
            <a:avLst/>
          </a:prstGeom>
        </p:spPr>
        <p:txBody>
          <a:bodyPr wrap="square">
            <a:spAutoFit/>
          </a:bodyPr>
          <a:lstStyle/>
          <a:p>
            <a:r>
              <a:rPr lang="zh-CN" altLang="en-US" sz="1100" dirty="0" smtClean="0">
                <a:solidFill>
                  <a:srgbClr val="FF0000"/>
                </a:solidFill>
                <a:latin typeface="微软雅黑" panose="020B0503020204020204" pitchFamily="34" charset="-122"/>
                <a:ea typeface="微软雅黑" panose="020B0503020204020204" pitchFamily="34" charset="-122"/>
              </a:rPr>
              <a:t>应用（</a:t>
            </a:r>
            <a:r>
              <a:rPr lang="en-US" altLang="zh-CN" sz="1100" dirty="0" smtClean="0">
                <a:solidFill>
                  <a:srgbClr val="FF0000"/>
                </a:solidFill>
                <a:latin typeface="微软雅黑" panose="020B0503020204020204" pitchFamily="34" charset="-122"/>
                <a:ea typeface="微软雅黑" panose="020B0503020204020204" pitchFamily="34" charset="-122"/>
              </a:rPr>
              <a:t>6</a:t>
            </a:r>
            <a:r>
              <a:rPr lang="zh-CN" altLang="en-US" sz="1100" dirty="0" smtClean="0">
                <a:solidFill>
                  <a:srgbClr val="FF0000"/>
                </a:solidFill>
                <a:latin typeface="微软雅黑" panose="020B0503020204020204" pitchFamily="34" charset="-122"/>
                <a:ea typeface="微软雅黑" panose="020B0503020204020204" pitchFamily="34" charset="-122"/>
              </a:rPr>
              <a:t>）</a:t>
            </a:r>
            <a:endParaRPr lang="en-US" altLang="zh-CN" sz="11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搜索次数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下载次数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评论次数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浏览次数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点击次数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曝光次数</a:t>
            </a:r>
          </a:p>
          <a:p>
            <a:r>
              <a:rPr lang="zh-CN" altLang="en-US" sz="1100" dirty="0" smtClean="0">
                <a:solidFill>
                  <a:srgbClr val="FF0000"/>
                </a:solidFill>
                <a:latin typeface="微软雅黑" panose="020B0503020204020204" pitchFamily="34" charset="-122"/>
                <a:ea typeface="微软雅黑" panose="020B0503020204020204" pitchFamily="34" charset="-122"/>
              </a:rPr>
              <a:t>联盟（</a:t>
            </a:r>
            <a:r>
              <a:rPr lang="en-US" altLang="zh-CN" sz="1100" dirty="0" smtClean="0">
                <a:solidFill>
                  <a:srgbClr val="FF0000"/>
                </a:solidFill>
                <a:latin typeface="微软雅黑" panose="020B0503020204020204" pitchFamily="34" charset="-122"/>
                <a:ea typeface="微软雅黑" panose="020B0503020204020204" pitchFamily="34" charset="-122"/>
              </a:rPr>
              <a:t>4</a:t>
            </a:r>
            <a:r>
              <a:rPr lang="zh-CN" altLang="en-US" sz="1100" dirty="0" smtClean="0">
                <a:solidFill>
                  <a:srgbClr val="FF0000"/>
                </a:solidFill>
                <a:latin typeface="微软雅黑" panose="020B0503020204020204" pitchFamily="34" charset="-122"/>
                <a:ea typeface="微软雅黑" panose="020B0503020204020204" pitchFamily="34" charset="-122"/>
              </a:rPr>
              <a:t>）</a:t>
            </a:r>
            <a:endParaRPr lang="en-US" altLang="zh-CN" sz="1100" dirty="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开发者数量</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提交应用产品数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提交主题壁纸数</a:t>
            </a:r>
          </a:p>
          <a:p>
            <a:pPr marL="952622" lvl="1" indent="-342900">
              <a:buFont typeface="Arial" panose="020B0604020202020204" pitchFamily="34" charset="0"/>
              <a:buChar char="•"/>
            </a:pPr>
            <a:r>
              <a:rPr lang="en-US" altLang="zh-CN" sz="1050" dirty="0">
                <a:solidFill>
                  <a:srgbClr val="000000"/>
                </a:solidFill>
                <a:latin typeface="微软雅黑" panose="020B0503020204020204" pitchFamily="34" charset="-122"/>
                <a:ea typeface="微软雅黑" panose="020B0503020204020204" pitchFamily="34" charset="-122"/>
              </a:rPr>
              <a:t>API</a:t>
            </a:r>
            <a:r>
              <a:rPr lang="zh-CN" altLang="en-US" sz="1050" dirty="0">
                <a:solidFill>
                  <a:srgbClr val="000000"/>
                </a:solidFill>
                <a:latin typeface="微软雅黑" panose="020B0503020204020204" pitchFamily="34" charset="-122"/>
                <a:ea typeface="微软雅黑" panose="020B0503020204020204" pitchFamily="34" charset="-122"/>
              </a:rPr>
              <a:t>调用</a:t>
            </a:r>
            <a:r>
              <a:rPr lang="zh-CN" altLang="en-US" sz="1050" dirty="0" smtClean="0">
                <a:solidFill>
                  <a:srgbClr val="000000"/>
                </a:solidFill>
                <a:latin typeface="微软雅黑" panose="020B0503020204020204" pitchFamily="34" charset="-122"/>
                <a:ea typeface="微软雅黑" panose="020B0503020204020204" pitchFamily="34" charset="-122"/>
              </a:rPr>
              <a:t>次数</a:t>
            </a:r>
            <a:endParaRPr lang="zh-CN" altLang="en-US" sz="1050" dirty="0"/>
          </a:p>
        </p:txBody>
      </p:sp>
      <p:sp>
        <p:nvSpPr>
          <p:cNvPr id="10" name="右大括号 9"/>
          <p:cNvSpPr/>
          <p:nvPr/>
        </p:nvSpPr>
        <p:spPr>
          <a:xfrm rot="10800000">
            <a:off x="7364070" y="3567109"/>
            <a:ext cx="432635" cy="246583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bwMode="auto">
          <a:xfrm>
            <a:off x="6706538" y="4531797"/>
            <a:ext cx="723470" cy="576064"/>
          </a:xfrm>
          <a:prstGeom prst="ellipse">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+4</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椭圆 12"/>
          <p:cNvSpPr/>
          <p:nvPr/>
        </p:nvSpPr>
        <p:spPr bwMode="auto">
          <a:xfrm>
            <a:off x="5583056" y="1381420"/>
            <a:ext cx="723470" cy="372810"/>
          </a:xfrm>
          <a:prstGeom prst="ellipse">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3</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矩形 17"/>
          <p:cNvSpPr/>
          <p:nvPr/>
        </p:nvSpPr>
        <p:spPr>
          <a:xfrm>
            <a:off x="7737801" y="2291524"/>
            <a:ext cx="2320226" cy="907941"/>
          </a:xfrm>
          <a:prstGeom prst="rect">
            <a:avLst/>
          </a:prstGeom>
        </p:spPr>
        <p:txBody>
          <a:bodyPr wrap="square">
            <a:spAutoFit/>
          </a:bodyPr>
          <a:lstStyle/>
          <a:p>
            <a:r>
              <a:rPr lang="zh-CN" altLang="en-US" sz="1100" dirty="0" smtClean="0">
                <a:latin typeface="微软雅黑" panose="020B0503020204020204" pitchFamily="34" charset="-122"/>
                <a:ea typeface="微软雅黑" panose="020B0503020204020204" pitchFamily="34" charset="-122"/>
              </a:rPr>
              <a:t>公共（</a:t>
            </a:r>
            <a:r>
              <a:rPr lang="en-US" altLang="zh-CN" sz="1100" dirty="0" smtClean="0">
                <a:latin typeface="微软雅黑" panose="020B0503020204020204" pitchFamily="34" charset="-122"/>
                <a:ea typeface="微软雅黑" panose="020B0503020204020204" pitchFamily="34" charset="-122"/>
              </a:rPr>
              <a:t>4</a:t>
            </a:r>
            <a:r>
              <a:rPr lang="zh-CN" altLang="en-US"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smtClean="0">
                <a:solidFill>
                  <a:srgbClr val="000000"/>
                </a:solidFill>
                <a:latin typeface="微软雅黑" panose="020B0503020204020204" pitchFamily="34" charset="-122"/>
                <a:ea typeface="微软雅黑" panose="020B0503020204020204" pitchFamily="34" charset="-122"/>
              </a:rPr>
              <a:t>使用次数</a:t>
            </a:r>
            <a:endParaRPr lang="en-US" altLang="zh-CN" sz="1050" dirty="0" smtClean="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smtClean="0">
                <a:solidFill>
                  <a:srgbClr val="000000"/>
                </a:solidFill>
                <a:latin typeface="微软雅黑" panose="020B0503020204020204" pitchFamily="34" charset="-122"/>
                <a:ea typeface="微软雅黑" panose="020B0503020204020204" pitchFamily="34" charset="-122"/>
              </a:rPr>
              <a:t>使用时长</a:t>
            </a:r>
            <a:endParaRPr lang="en-US" altLang="zh-CN" sz="1050" dirty="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smtClean="0">
                <a:solidFill>
                  <a:srgbClr val="000000"/>
                </a:solidFill>
                <a:latin typeface="微软雅黑" panose="020B0503020204020204" pitchFamily="34" charset="-122"/>
                <a:ea typeface="微软雅黑" panose="020B0503020204020204" pitchFamily="34" charset="-122"/>
              </a:rPr>
              <a:t>安装次数</a:t>
            </a:r>
            <a:endParaRPr lang="en-US" altLang="zh-CN" sz="1050" dirty="0" smtClean="0">
              <a:solidFill>
                <a:srgbClr val="00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smtClean="0">
                <a:solidFill>
                  <a:srgbClr val="000000"/>
                </a:solidFill>
                <a:latin typeface="微软雅黑" panose="020B0503020204020204" pitchFamily="34" charset="-122"/>
                <a:ea typeface="微软雅黑" panose="020B0503020204020204" pitchFamily="34" charset="-122"/>
              </a:rPr>
              <a:t>升级次数</a:t>
            </a:r>
            <a:endParaRPr lang="en-US" altLang="zh-CN" sz="1050" dirty="0" smtClean="0">
              <a:solidFill>
                <a:srgbClr val="000000"/>
              </a:solidFill>
              <a:latin typeface="微软雅黑" panose="020B0503020204020204" pitchFamily="34" charset="-122"/>
              <a:ea typeface="微软雅黑" panose="020B0503020204020204" pitchFamily="34" charset="-122"/>
            </a:endParaRPr>
          </a:p>
        </p:txBody>
      </p:sp>
      <p:sp>
        <p:nvSpPr>
          <p:cNvPr id="20"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1026399">
              <a:lnSpc>
                <a:spcPct val="125000"/>
              </a:lnSpc>
            </a:pPr>
            <a:r>
              <a:rPr lang="zh-CN" altLang="en-US" sz="2400" kern="0" dirty="0">
                <a:latin typeface="微软雅黑" panose="020B0503020204020204" pitchFamily="34" charset="-122"/>
                <a:ea typeface="微软雅黑" panose="020B0503020204020204" pitchFamily="34" charset="-122"/>
              </a:rPr>
              <a:t>汇总层</a:t>
            </a:r>
            <a:r>
              <a:rPr lang="zh-CN" altLang="en-US" sz="2400" kern="0" dirty="0" smtClean="0">
                <a:latin typeface="微软雅黑" panose="020B0503020204020204" pitchFamily="34" charset="-122"/>
                <a:ea typeface="微软雅黑" panose="020B0503020204020204" pitchFamily="34" charset="-122"/>
              </a:rPr>
              <a:t>模型可支持</a:t>
            </a:r>
            <a:r>
              <a:rPr lang="en-US" altLang="zh-CN" sz="2400" kern="0" dirty="0" smtClean="0">
                <a:latin typeface="微软雅黑" panose="020B0503020204020204" pitchFamily="34" charset="-122"/>
                <a:ea typeface="微软雅黑" panose="020B0503020204020204" pitchFamily="34" charset="-122"/>
              </a:rPr>
              <a:t>3+4</a:t>
            </a:r>
            <a:r>
              <a:rPr lang="zh-CN" altLang="en-US" sz="2400" kern="0" dirty="0">
                <a:latin typeface="微软雅黑" panose="020B0503020204020204" pitchFamily="34" charset="-122"/>
                <a:ea typeface="微软雅黑" panose="020B0503020204020204" pitchFamily="34" charset="-122"/>
              </a:rPr>
              <a:t>类</a:t>
            </a:r>
            <a:r>
              <a:rPr lang="zh-CN" altLang="en-US" sz="2400" kern="0" dirty="0" smtClean="0">
                <a:latin typeface="微软雅黑" panose="020B0503020204020204" pitchFamily="34" charset="-122"/>
                <a:ea typeface="微软雅黑" panose="020B0503020204020204" pitchFamily="34" charset="-122"/>
              </a:rPr>
              <a:t>共计</a:t>
            </a:r>
            <a:r>
              <a:rPr lang="en-US" altLang="zh-CN" sz="2400" kern="0" dirty="0" smtClean="0">
                <a:latin typeface="微软雅黑" panose="020B0503020204020204" pitchFamily="34" charset="-122"/>
                <a:ea typeface="微软雅黑" panose="020B0503020204020204" pitchFamily="34" charset="-122"/>
              </a:rPr>
              <a:t>55</a:t>
            </a:r>
            <a:r>
              <a:rPr lang="zh-CN" altLang="en-US" sz="2400" kern="0" dirty="0" smtClean="0">
                <a:latin typeface="微软雅黑" panose="020B0503020204020204" pitchFamily="34" charset="-122"/>
                <a:ea typeface="微软雅黑" panose="020B0503020204020204" pitchFamily="34" charset="-122"/>
              </a:rPr>
              <a:t>个指标的直接统计</a:t>
            </a:r>
            <a:endParaRPr lang="en-US" altLang="zh-CN" sz="2400" kern="0" dirty="0">
              <a:latin typeface="微软雅黑" panose="020B0503020204020204" pitchFamily="34" charset="-122"/>
              <a:ea typeface="微软雅黑" panose="020B0503020204020204" pitchFamily="34" charset="-122"/>
            </a:endParaRPr>
          </a:p>
        </p:txBody>
      </p:sp>
      <p:sp>
        <p:nvSpPr>
          <p:cNvPr id="21" name="矩形 20"/>
          <p:cNvSpPr/>
          <p:nvPr/>
        </p:nvSpPr>
        <p:spPr>
          <a:xfrm>
            <a:off x="7946381" y="3423879"/>
            <a:ext cx="2320226" cy="3016210"/>
          </a:xfrm>
          <a:prstGeom prst="rect">
            <a:avLst/>
          </a:prstGeom>
        </p:spPr>
        <p:txBody>
          <a:bodyPr wrap="square">
            <a:spAutoFit/>
          </a:bodyPr>
          <a:lstStyle/>
          <a:p>
            <a:r>
              <a:rPr lang="zh-CN" altLang="en-US" sz="1100" dirty="0" smtClean="0">
                <a:solidFill>
                  <a:srgbClr val="FF0000"/>
                </a:solidFill>
                <a:latin typeface="微软雅黑" panose="020B0503020204020204" pitchFamily="34" charset="-122"/>
                <a:ea typeface="微软雅黑" panose="020B0503020204020204" pitchFamily="34" charset="-122"/>
              </a:rPr>
              <a:t>支付（</a:t>
            </a:r>
            <a:r>
              <a:rPr lang="en-US" altLang="zh-CN" sz="1100" dirty="0" smtClean="0">
                <a:solidFill>
                  <a:srgbClr val="FF0000"/>
                </a:solidFill>
                <a:latin typeface="微软雅黑" panose="020B0503020204020204" pitchFamily="34" charset="-122"/>
                <a:ea typeface="微软雅黑" panose="020B0503020204020204" pitchFamily="34" charset="-122"/>
              </a:rPr>
              <a:t>12</a:t>
            </a:r>
            <a:r>
              <a:rPr lang="zh-CN" altLang="en-US" sz="1100" dirty="0" smtClean="0">
                <a:solidFill>
                  <a:srgbClr val="FF0000"/>
                </a:solidFill>
                <a:latin typeface="微软雅黑" panose="020B0503020204020204" pitchFamily="34" charset="-122"/>
                <a:ea typeface="微软雅黑" panose="020B0503020204020204" pitchFamily="34" charset="-122"/>
              </a:rPr>
              <a:t>）</a:t>
            </a:r>
            <a:endParaRPr lang="en-US" altLang="zh-CN" sz="11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交易成功笔数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交易成功金额</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交易失败笔数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交易失败金额</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交易退款笔数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交易退款金额</a:t>
            </a:r>
          </a:p>
          <a:p>
            <a:pPr marL="952622" lvl="1" indent="-342900">
              <a:buFont typeface="Arial" panose="020B0604020202020204" pitchFamily="34" charset="0"/>
              <a:buChar char="•"/>
            </a:pPr>
            <a:r>
              <a:rPr lang="zh-CN" altLang="en-US" sz="1050" dirty="0" smtClean="0">
                <a:solidFill>
                  <a:srgbClr val="000000"/>
                </a:solidFill>
                <a:latin typeface="微软雅黑" panose="020B0503020204020204" pitchFamily="34" charset="-122"/>
                <a:ea typeface="微软雅黑" panose="020B0503020204020204" pitchFamily="34" charset="-122"/>
              </a:rPr>
              <a:t>累计</a:t>
            </a:r>
            <a:r>
              <a:rPr lang="en-US" altLang="zh-CN" sz="1050" dirty="0" smtClean="0">
                <a:solidFill>
                  <a:srgbClr val="000000"/>
                </a:solidFill>
                <a:latin typeface="微软雅黑" panose="020B0503020204020204" pitchFamily="34" charset="-122"/>
                <a:ea typeface="微软雅黑" panose="020B0503020204020204" pitchFamily="34" charset="-122"/>
              </a:rPr>
              <a:t>(+)</a:t>
            </a:r>
            <a:endParaRPr lang="zh-CN" altLang="en-US" sz="1050" dirty="0" smtClean="0">
              <a:solidFill>
                <a:srgbClr val="000000"/>
              </a:solidFill>
              <a:latin typeface="微软雅黑" panose="020B0503020204020204" pitchFamily="34" charset="-122"/>
              <a:ea typeface="微软雅黑" panose="020B0503020204020204" pitchFamily="34" charset="-122"/>
            </a:endParaRPr>
          </a:p>
          <a:p>
            <a:r>
              <a:rPr lang="zh-CN" altLang="en-US" sz="1100" dirty="0" smtClean="0">
                <a:solidFill>
                  <a:srgbClr val="FF0000"/>
                </a:solidFill>
                <a:latin typeface="微软雅黑" panose="020B0503020204020204" pitchFamily="34" charset="-122"/>
                <a:ea typeface="微软雅黑" panose="020B0503020204020204" pitchFamily="34" charset="-122"/>
              </a:rPr>
              <a:t>营销（</a:t>
            </a:r>
            <a:r>
              <a:rPr lang="en-US" altLang="zh-CN" sz="1100" dirty="0" smtClean="0">
                <a:solidFill>
                  <a:srgbClr val="FF0000"/>
                </a:solidFill>
                <a:latin typeface="微软雅黑" panose="020B0503020204020204" pitchFamily="34" charset="-122"/>
                <a:ea typeface="微软雅黑" panose="020B0503020204020204" pitchFamily="34" charset="-122"/>
              </a:rPr>
              <a:t>8</a:t>
            </a:r>
            <a:r>
              <a:rPr lang="zh-CN" altLang="en-US" sz="1100" dirty="0" smtClean="0">
                <a:solidFill>
                  <a:srgbClr val="FF0000"/>
                </a:solidFill>
                <a:latin typeface="微软雅黑" panose="020B0503020204020204" pitchFamily="34" charset="-122"/>
                <a:ea typeface="微软雅黑" panose="020B0503020204020204" pitchFamily="34" charset="-122"/>
              </a:rPr>
              <a:t>）</a:t>
            </a:r>
            <a:endParaRPr lang="en-US" altLang="zh-CN" sz="1100" dirty="0" smtClean="0">
              <a:solidFill>
                <a:srgbClr val="FF0000"/>
              </a:solidFill>
              <a:latin typeface="微软雅黑" panose="020B0503020204020204" pitchFamily="34" charset="-122"/>
              <a:ea typeface="微软雅黑" panose="020B0503020204020204" pitchFamily="34" charset="-122"/>
            </a:endParaRP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消息请求条数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消息发送条数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消息到达条数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消息点击次数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用户下载次数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广告请求次数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广告展示次数</a:t>
            </a:r>
          </a:p>
          <a:p>
            <a:pPr marL="952622" lvl="1" indent="-342900">
              <a:buFont typeface="Arial" panose="020B0604020202020204" pitchFamily="34" charset="0"/>
              <a:buChar char="•"/>
            </a:pPr>
            <a:r>
              <a:rPr lang="zh-CN" altLang="en-US" sz="1050" dirty="0">
                <a:solidFill>
                  <a:srgbClr val="000000"/>
                </a:solidFill>
                <a:latin typeface="微软雅黑" panose="020B0503020204020204" pitchFamily="34" charset="-122"/>
                <a:ea typeface="微软雅黑" panose="020B0503020204020204" pitchFamily="34" charset="-122"/>
              </a:rPr>
              <a:t>广告点击次数</a:t>
            </a:r>
          </a:p>
          <a:p>
            <a:pPr marL="952622" lvl="1" indent="-342900">
              <a:buFont typeface="Arial" panose="020B0604020202020204" pitchFamily="34" charset="0"/>
              <a:buChar char="•"/>
            </a:pPr>
            <a:endParaRPr lang="zh-CN" altLang="en-US" sz="1050" dirty="0"/>
          </a:p>
        </p:txBody>
      </p:sp>
      <p:sp>
        <p:nvSpPr>
          <p:cNvPr id="22" name="内容占位符 1"/>
          <p:cNvSpPr txBox="1">
            <a:spLocks/>
          </p:cNvSpPr>
          <p:nvPr/>
        </p:nvSpPr>
        <p:spPr>
          <a:xfrm>
            <a:off x="609759" y="864834"/>
            <a:ext cx="10975658" cy="74663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a:latin typeface="微软雅黑" panose="020B0503020204020204" pitchFamily="34" charset="-122"/>
                <a:ea typeface="微软雅黑" panose="020B0503020204020204" pitchFamily="34" charset="-122"/>
              </a:rPr>
              <a:t>汇总</a:t>
            </a:r>
            <a:r>
              <a:rPr lang="zh-CN" altLang="en-US" sz="1600" b="0" kern="0" dirty="0" smtClean="0">
                <a:latin typeface="微软雅黑" panose="020B0503020204020204" pitchFamily="34" charset="-122"/>
                <a:ea typeface="微软雅黑" panose="020B0503020204020204" pitchFamily="34" charset="-122"/>
              </a:rPr>
              <a:t>层模型覆盖了用户、设备、业务</a:t>
            </a:r>
            <a:r>
              <a:rPr lang="en-US" altLang="zh-CN" sz="1600" b="0" kern="0" dirty="0" smtClean="0">
                <a:latin typeface="微软雅黑" panose="020B0503020204020204" pitchFamily="34" charset="-122"/>
                <a:ea typeface="微软雅黑" panose="020B0503020204020204" pitchFamily="34" charset="-122"/>
              </a:rPr>
              <a:t>3</a:t>
            </a:r>
            <a:r>
              <a:rPr lang="zh-CN" altLang="en-US" sz="1600" b="0" kern="0" dirty="0" smtClean="0">
                <a:latin typeface="微软雅黑" panose="020B0503020204020204" pitchFamily="34" charset="-122"/>
                <a:ea typeface="微软雅黑" panose="020B0503020204020204" pitchFamily="34" charset="-122"/>
              </a:rPr>
              <a:t>大类指标，针对业务除公共</a:t>
            </a:r>
            <a:r>
              <a:rPr lang="zh-CN" altLang="en-US" sz="1600" b="0" kern="0" dirty="0">
                <a:latin typeface="微软雅黑" panose="020B0503020204020204" pitchFamily="34" charset="-122"/>
                <a:ea typeface="微软雅黑" panose="020B0503020204020204" pitchFamily="34" charset="-122"/>
              </a:rPr>
              <a:t>指标</a:t>
            </a:r>
            <a:r>
              <a:rPr lang="zh-CN" altLang="en-US" sz="1600" b="0" kern="0" dirty="0" smtClean="0">
                <a:latin typeface="微软雅黑" panose="020B0503020204020204" pitchFamily="34" charset="-122"/>
                <a:ea typeface="微软雅黑" panose="020B0503020204020204" pitchFamily="34" charset="-122"/>
              </a:rPr>
              <a:t>之外，根据公司对各业务条线提供的公共能力，又细分了</a:t>
            </a:r>
            <a:r>
              <a:rPr lang="en-US" altLang="zh-CN" sz="1600" b="0" kern="0" dirty="0" smtClean="0">
                <a:latin typeface="微软雅黑" panose="020B0503020204020204" pitchFamily="34" charset="-122"/>
                <a:ea typeface="微软雅黑" panose="020B0503020204020204" pitchFamily="34" charset="-122"/>
              </a:rPr>
              <a:t>4</a:t>
            </a:r>
            <a:r>
              <a:rPr lang="zh-CN" altLang="en-US" sz="1600" b="0" kern="0" dirty="0" smtClean="0">
                <a:latin typeface="微软雅黑" panose="020B0503020204020204" pitchFamily="34" charset="-122"/>
                <a:ea typeface="微软雅黑" panose="020B0503020204020204" pitchFamily="34" charset="-122"/>
              </a:rPr>
              <a:t>小类</a:t>
            </a:r>
            <a:r>
              <a:rPr lang="zh-CN" altLang="en-US" sz="1600" b="0" kern="0" dirty="0">
                <a:latin typeface="微软雅黑" panose="020B0503020204020204" pitchFamily="34" charset="-122"/>
                <a:ea typeface="微软雅黑" panose="020B0503020204020204" pitchFamily="34" charset="-122"/>
              </a:rPr>
              <a:t>指标</a:t>
            </a:r>
            <a:r>
              <a:rPr lang="zh-CN" altLang="en-US" sz="1600" b="0" kern="0" dirty="0" smtClean="0">
                <a:latin typeface="微软雅黑" panose="020B0503020204020204" pitchFamily="34" charset="-122"/>
                <a:ea typeface="微软雅黑" panose="020B0503020204020204" pitchFamily="34" charset="-122"/>
              </a:rPr>
              <a:t>。</a:t>
            </a:r>
            <a:endParaRPr lang="en-US" altLang="zh-CN" sz="1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06942064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33911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2"/>
          <p:cNvSpPr txBox="1">
            <a:spLocks/>
          </p:cNvSpPr>
          <p:nvPr/>
        </p:nvSpPr>
        <p:spPr>
          <a:xfrm>
            <a:off x="609918" y="117426"/>
            <a:ext cx="10978516" cy="702056"/>
          </a:xfrm>
          <a:prstGeom prst="rect">
            <a:avLst/>
          </a:prstGeom>
        </p:spPr>
        <p:txBody>
          <a:bodyPr anchor="ct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a:r>
              <a:rPr lang="zh-CN" altLang="en-US" sz="2400" kern="0" dirty="0" smtClean="0">
                <a:latin typeface="微软雅黑" pitchFamily="34" charset="-122"/>
                <a:ea typeface="微软雅黑" pitchFamily="34" charset="-122"/>
              </a:rPr>
              <a:t>术语</a:t>
            </a:r>
            <a:endParaRPr lang="zh-CN" altLang="en-US" sz="2000" kern="0" dirty="0"/>
          </a:p>
        </p:txBody>
      </p:sp>
      <p:graphicFrame>
        <p:nvGraphicFramePr>
          <p:cNvPr id="4" name="表格 3"/>
          <p:cNvGraphicFramePr>
            <a:graphicFrameLocks noGrp="1"/>
          </p:cNvGraphicFramePr>
          <p:nvPr>
            <p:extLst>
              <p:ext uri="{D42A27DB-BD31-4B8C-83A1-F6EECF244321}">
                <p14:modId xmlns:p14="http://schemas.microsoft.com/office/powerpoint/2010/main" xmlns="" val="274399919"/>
              </p:ext>
            </p:extLst>
          </p:nvPr>
        </p:nvGraphicFramePr>
        <p:xfrm>
          <a:off x="913011" y="1125541"/>
          <a:ext cx="10297144" cy="5303259"/>
        </p:xfrm>
        <a:graphic>
          <a:graphicData uri="http://schemas.openxmlformats.org/drawingml/2006/table">
            <a:tbl>
              <a:tblPr firstRow="1" bandRow="1">
                <a:tableStyleId>{5C22544A-7EE6-4342-B048-85BDC9FD1C3A}</a:tableStyleId>
              </a:tblPr>
              <a:tblGrid>
                <a:gridCol w="1368152"/>
                <a:gridCol w="8928992"/>
              </a:tblGrid>
              <a:tr h="343915">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术语</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描述</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pPr marL="0" algn="l" defTabSz="914400" rtl="0" eaLnBrk="1" latinLnBrk="0" hangingPunct="1"/>
                      <a:r>
                        <a:rPr lang="zh-CN" altLang="en-US" sz="1600" kern="1200" dirty="0" smtClean="0">
                          <a:solidFill>
                            <a:srgbClr val="FF0000"/>
                          </a:solidFill>
                          <a:latin typeface="微软雅黑" panose="020B0503020204020204" pitchFamily="34" charset="-122"/>
                          <a:ea typeface="微软雅黑" panose="020B0503020204020204" pitchFamily="34" charset="-122"/>
                          <a:cs typeface="+mn-cs"/>
                        </a:rPr>
                        <a:t>维度建模</a:t>
                      </a:r>
                      <a:endParaRPr lang="zh-CN" altLang="en-US" sz="1600" kern="1200" dirty="0">
                        <a:solidFill>
                          <a:srgbClr val="FF0000"/>
                        </a:solidFill>
                        <a:latin typeface="微软雅黑" panose="020B0503020204020204" pitchFamily="34" charset="-122"/>
                        <a:ea typeface="微软雅黑" panose="020B0503020204020204" pitchFamily="34" charset="-122"/>
                        <a:cs typeface="+mn-cs"/>
                      </a:endParaRPr>
                    </a:p>
                  </a:txBody>
                  <a:tcPr anchor="ctr"/>
                </a:tc>
                <a:tc>
                  <a:txBody>
                    <a:bodyPr/>
                    <a:lstStyle/>
                    <a:p>
                      <a:r>
                        <a:rPr lang="en-US" altLang="zh-CN" sz="1600" b="0" dirty="0" smtClean="0">
                          <a:latin typeface="微软雅黑" panose="020B0503020204020204" pitchFamily="34" charset="-122"/>
                          <a:ea typeface="微软雅黑" panose="020B0503020204020204" pitchFamily="34" charset="-122"/>
                        </a:rPr>
                        <a:t>Kimball</a:t>
                      </a:r>
                      <a:r>
                        <a:rPr lang="zh-CN" altLang="en-US" sz="1600" b="0" dirty="0" smtClean="0">
                          <a:latin typeface="微软雅黑" panose="020B0503020204020204" pitchFamily="34" charset="-122"/>
                          <a:ea typeface="微软雅黑" panose="020B0503020204020204" pitchFamily="34" charset="-122"/>
                        </a:rPr>
                        <a:t>首先提出的建模方式，按照事实表，维度表来构建数据仓库或数据集市。用部分数据冗余换取查询的效率。</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r>
                        <a:rPr lang="zh-CN" altLang="en-US" sz="1600" dirty="0" smtClean="0">
                          <a:solidFill>
                            <a:srgbClr val="FF0000"/>
                          </a:solidFill>
                          <a:latin typeface="微软雅黑" panose="020B0503020204020204" pitchFamily="34" charset="-122"/>
                          <a:ea typeface="微软雅黑" panose="020B0503020204020204" pitchFamily="34" charset="-122"/>
                        </a:rPr>
                        <a:t>度量</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用于评价业务状况的数值型数据，又可称为“事实”。例如交易金额、交易笔数等。</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r>
                        <a:rPr lang="zh-CN" altLang="en-US" sz="1600" dirty="0" smtClean="0">
                          <a:solidFill>
                            <a:srgbClr val="FF0000"/>
                          </a:solidFill>
                          <a:latin typeface="微软雅黑" panose="020B0503020204020204" pitchFamily="34" charset="-122"/>
                          <a:ea typeface="微软雅黑" panose="020B0503020204020204" pitchFamily="34" charset="-122"/>
                        </a:rPr>
                        <a:t>维度</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dirty="0" smtClean="0">
                          <a:latin typeface="微软雅黑" panose="020B0503020204020204" pitchFamily="34" charset="-122"/>
                          <a:ea typeface="微软雅黑" panose="020B0503020204020204" pitchFamily="34" charset="-122"/>
                        </a:rPr>
                        <a:t>用于描述度量的上下文，例如交易发生地点、时间、费用项目、业务类别等；维度也是数据分析的窗口，被称为数据仓库的“灵魂”。</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776286">
                <a:tc>
                  <a:txBody>
                    <a:bodyPr/>
                    <a:lstStyle/>
                    <a:p>
                      <a:r>
                        <a:rPr lang="zh-CN" altLang="en-US" sz="1600" b="0" kern="0" dirty="0" smtClean="0">
                          <a:solidFill>
                            <a:srgbClr val="FF0000"/>
                          </a:solidFill>
                          <a:latin typeface="微软雅黑" panose="020B0503020204020204" pitchFamily="34" charset="-122"/>
                          <a:ea typeface="微软雅黑" panose="020B0503020204020204" pitchFamily="34" charset="-122"/>
                        </a:rPr>
                        <a:t>分析对象</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0" kern="0" dirty="0" smtClean="0">
                          <a:latin typeface="微软雅黑" panose="020B0503020204020204" pitchFamily="34" charset="-122"/>
                          <a:ea typeface="微软雅黑" panose="020B0503020204020204" pitchFamily="34" charset="-122"/>
                        </a:rPr>
                        <a:t>组织经营过程中涉及的关键实体。在华为消费者</a:t>
                      </a:r>
                      <a:r>
                        <a:rPr lang="en-US" altLang="zh-CN" sz="1600" b="0" kern="0" dirty="0" smtClean="0">
                          <a:latin typeface="微软雅黑" panose="020B0503020204020204" pitchFamily="34" charset="-122"/>
                          <a:ea typeface="微软雅黑" panose="020B0503020204020204" pitchFamily="34" charset="-122"/>
                        </a:rPr>
                        <a:t>BG</a:t>
                      </a:r>
                      <a:r>
                        <a:rPr lang="zh-CN" altLang="en-US" sz="1600" b="0" kern="0" dirty="0" smtClean="0">
                          <a:latin typeface="微软雅黑" panose="020B0503020204020204" pitchFamily="34" charset="-122"/>
                          <a:ea typeface="微软雅黑" panose="020B0503020204020204" pitchFamily="34" charset="-122"/>
                        </a:rPr>
                        <a:t>云服务的范围内有用户、设备和业务三大对象。从广义的维度定义来说，分析对象也是维度，但用户、设备和业务这三个维度是最频繁的分析对象，是企业的一致维度，对分析和数据来说都非常重要，因此单独列出来称为分析对象。</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r>
                        <a:rPr lang="zh-CN" altLang="en-US" sz="1600" b="0" kern="0" dirty="0" smtClean="0">
                          <a:solidFill>
                            <a:srgbClr val="FF0000"/>
                          </a:solidFill>
                          <a:latin typeface="微软雅黑" panose="020B0503020204020204" pitchFamily="34" charset="-122"/>
                          <a:ea typeface="微软雅黑" panose="020B0503020204020204" pitchFamily="34" charset="-122"/>
                        </a:rPr>
                        <a:t>业务分类</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0" dirty="0" smtClean="0">
                          <a:latin typeface="微软雅黑" panose="020B0503020204020204" pitchFamily="34" charset="-122"/>
                          <a:ea typeface="微软雅黑" panose="020B0503020204020204" pitchFamily="34" charset="-122"/>
                        </a:rPr>
                        <a:t>各行业中需要处理的事务，在华为消费者</a:t>
                      </a:r>
                      <a:r>
                        <a:rPr lang="en-US" altLang="zh-CN" sz="1600" b="0" kern="0" dirty="0" smtClean="0">
                          <a:latin typeface="微软雅黑" panose="020B0503020204020204" pitchFamily="34" charset="-122"/>
                          <a:ea typeface="微软雅黑" panose="020B0503020204020204" pitchFamily="34" charset="-122"/>
                        </a:rPr>
                        <a:t>BG</a:t>
                      </a:r>
                      <a:r>
                        <a:rPr lang="zh-CN" altLang="en-US" sz="1600" b="0" kern="0" dirty="0" smtClean="0">
                          <a:latin typeface="微软雅黑" panose="020B0503020204020204" pitchFamily="34" charset="-122"/>
                          <a:ea typeface="微软雅黑" panose="020B0503020204020204" pitchFamily="34" charset="-122"/>
                        </a:rPr>
                        <a:t>云服务的范围内特指华为账号、应用市场、营销、联盟等业务分类</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r>
                        <a:rPr lang="zh-CN" altLang="en-US" sz="1600" b="0" kern="0" dirty="0" smtClean="0">
                          <a:solidFill>
                            <a:srgbClr val="FF0000"/>
                          </a:solidFill>
                          <a:latin typeface="微软雅黑" panose="020B0503020204020204" pitchFamily="34" charset="-122"/>
                          <a:ea typeface="微软雅黑" panose="020B0503020204020204" pitchFamily="34" charset="-122"/>
                        </a:rPr>
                        <a:t>业务过程</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r>
                        <a:rPr lang="zh-CN" altLang="en-US" sz="1600" b="0" kern="0" dirty="0" smtClean="0">
                          <a:latin typeface="微软雅黑" panose="020B0503020204020204" pitchFamily="34" charset="-122"/>
                          <a:ea typeface="微软雅黑" panose="020B0503020204020204" pitchFamily="34" charset="-122"/>
                        </a:rPr>
                        <a:t>组织完成的操作型活动。例如营销过程、交易过程等。</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r h="590912">
                <a:tc>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xmlns="" val="224621549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pic>
        <p:nvPicPr>
          <p:cNvPr id="3" name="图片 2"/>
          <p:cNvPicPr>
            <a:picLocks noChangeAspect="1"/>
          </p:cNvPicPr>
          <p:nvPr/>
        </p:nvPicPr>
        <p:blipFill>
          <a:blip r:embed="rId2" cstate="print"/>
          <a:stretch>
            <a:fillRect/>
          </a:stretch>
        </p:blipFill>
        <p:spPr>
          <a:xfrm>
            <a:off x="6457627" y="3828890"/>
            <a:ext cx="5184576" cy="2769256"/>
          </a:xfrm>
          <a:prstGeom prst="rect">
            <a:avLst/>
          </a:prstGeom>
        </p:spPr>
      </p:pic>
      <p:pic>
        <p:nvPicPr>
          <p:cNvPr id="5" name="图片 4"/>
          <p:cNvPicPr>
            <a:picLocks noChangeAspect="1"/>
          </p:cNvPicPr>
          <p:nvPr/>
        </p:nvPicPr>
        <p:blipFill>
          <a:blip r:embed="rId3" cstate="print"/>
          <a:stretch>
            <a:fillRect/>
          </a:stretch>
        </p:blipFill>
        <p:spPr>
          <a:xfrm>
            <a:off x="6412403" y="959421"/>
            <a:ext cx="5256584" cy="2758405"/>
          </a:xfrm>
          <a:prstGeom prst="rect">
            <a:avLst/>
          </a:prstGeom>
        </p:spPr>
      </p:pic>
      <p:sp>
        <p:nvSpPr>
          <p:cNvPr id="8"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1026399">
              <a:lnSpc>
                <a:spcPct val="125000"/>
              </a:lnSpc>
            </a:pPr>
            <a:r>
              <a:rPr lang="zh-CN" altLang="en-US" sz="2400" kern="0" dirty="0" smtClean="0">
                <a:latin typeface="微软雅黑" panose="020B0503020204020204" pitchFamily="34" charset="-122"/>
                <a:ea typeface="微软雅黑" panose="020B0503020204020204" pitchFamily="34" charset="-122"/>
              </a:rPr>
              <a:t>汇总层模型完</a:t>
            </a:r>
            <a:r>
              <a:rPr lang="zh-CN" altLang="en-US" sz="2400" kern="0" dirty="0" smtClean="0">
                <a:latin typeface="微软雅黑" panose="020B0503020204020204" pitchFamily="34" charset="-122"/>
                <a:ea typeface="微软雅黑" panose="020B0503020204020204" pitchFamily="34" charset="-122"/>
              </a:rPr>
              <a:t>成</a:t>
            </a:r>
            <a:r>
              <a:rPr lang="en-US" altLang="zh-CN" sz="2400" kern="0" dirty="0" smtClean="0">
                <a:latin typeface="微软雅黑" panose="020B0503020204020204" pitchFamily="34" charset="-122"/>
                <a:ea typeface="微软雅黑" panose="020B0503020204020204" pitchFamily="34" charset="-122"/>
              </a:rPr>
              <a:t>34</a:t>
            </a:r>
            <a:r>
              <a:rPr lang="zh-CN" altLang="en-US" sz="2400" kern="0" dirty="0" smtClean="0">
                <a:latin typeface="微软雅黑" panose="020B0503020204020204" pitchFamily="34" charset="-122"/>
                <a:ea typeface="微软雅黑" panose="020B0503020204020204" pitchFamily="34" charset="-122"/>
              </a:rPr>
              <a:t>个</a:t>
            </a:r>
            <a:r>
              <a:rPr lang="zh-CN" altLang="en-US" sz="2400" kern="0" dirty="0" smtClean="0">
                <a:latin typeface="微软雅黑" panose="020B0503020204020204" pitchFamily="34" charset="-122"/>
                <a:ea typeface="微软雅黑" panose="020B0503020204020204" pitchFamily="34" charset="-122"/>
              </a:rPr>
              <a:t>模型的设计，覆</a:t>
            </a:r>
            <a:r>
              <a:rPr lang="zh-CN" altLang="en-US" sz="2400" kern="0" dirty="0" smtClean="0">
                <a:latin typeface="微软雅黑" panose="020B0503020204020204" pitchFamily="34" charset="-122"/>
                <a:ea typeface="微软雅黑" panose="020B0503020204020204" pitchFamily="34" charset="-122"/>
              </a:rPr>
              <a:t>盖</a:t>
            </a:r>
            <a:r>
              <a:rPr lang="en-US" altLang="zh-CN" sz="2400" kern="0" dirty="0" smtClean="0">
                <a:latin typeface="微软雅黑" panose="020B0503020204020204" pitchFamily="34" charset="-122"/>
                <a:ea typeface="微软雅黑" panose="020B0503020204020204" pitchFamily="34" charset="-122"/>
              </a:rPr>
              <a:t>91</a:t>
            </a:r>
            <a:r>
              <a:rPr lang="zh-CN" altLang="en-US" sz="2400" kern="0" dirty="0" smtClean="0">
                <a:latin typeface="微软雅黑" panose="020B0503020204020204" pitchFamily="34" charset="-122"/>
                <a:ea typeface="微软雅黑" panose="020B0503020204020204" pitchFamily="34" charset="-122"/>
              </a:rPr>
              <a:t>个</a:t>
            </a:r>
            <a:r>
              <a:rPr lang="zh-CN" altLang="en-US" sz="2400" kern="0" dirty="0" smtClean="0">
                <a:latin typeface="微软雅黑" panose="020B0503020204020204" pitchFamily="34" charset="-122"/>
                <a:ea typeface="微软雅黑" panose="020B0503020204020204" pitchFamily="34" charset="-122"/>
              </a:rPr>
              <a:t>维度，</a:t>
            </a:r>
            <a:r>
              <a:rPr lang="en-US" altLang="zh-CN" sz="2400" kern="0" dirty="0" smtClean="0">
                <a:latin typeface="微软雅黑" panose="020B0503020204020204" pitchFamily="34" charset="-122"/>
                <a:ea typeface="微软雅黑" panose="020B0503020204020204" pitchFamily="34" charset="-122"/>
              </a:rPr>
              <a:t>55</a:t>
            </a:r>
            <a:r>
              <a:rPr lang="zh-CN" altLang="en-US" sz="2400" kern="0" dirty="0" smtClean="0">
                <a:latin typeface="微软雅黑" panose="020B0503020204020204" pitchFamily="34" charset="-122"/>
                <a:ea typeface="微软雅黑" panose="020B0503020204020204" pitchFamily="34" charset="-122"/>
              </a:rPr>
              <a:t>个指标</a:t>
            </a:r>
            <a:endParaRPr lang="en-US" altLang="zh-CN" sz="2400" kern="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cstate="print"/>
          <a:stretch>
            <a:fillRect/>
          </a:stretch>
        </p:blipFill>
        <p:spPr>
          <a:xfrm>
            <a:off x="583780" y="1485578"/>
            <a:ext cx="5352900" cy="2225494"/>
          </a:xfrm>
          <a:prstGeom prst="rect">
            <a:avLst/>
          </a:prstGeom>
        </p:spPr>
      </p:pic>
      <p:sp>
        <p:nvSpPr>
          <p:cNvPr id="12" name="内容占位符 1"/>
          <p:cNvSpPr txBox="1">
            <a:spLocks/>
          </p:cNvSpPr>
          <p:nvPr/>
        </p:nvSpPr>
        <p:spPr>
          <a:xfrm>
            <a:off x="408955" y="936842"/>
            <a:ext cx="5904656" cy="404720"/>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600" b="0" kern="0" dirty="0">
                <a:latin typeface="微软雅黑" panose="020B0503020204020204" pitchFamily="34" charset="-122"/>
                <a:ea typeface="微软雅黑" panose="020B0503020204020204" pitchFamily="34" charset="-122"/>
              </a:rPr>
              <a:t>经</a:t>
            </a:r>
            <a:r>
              <a:rPr lang="zh-CN" altLang="en-US" sz="1600" b="0" kern="0" dirty="0" smtClean="0">
                <a:latin typeface="微软雅黑" panose="020B0503020204020204" pitchFamily="34" charset="-122"/>
                <a:ea typeface="微软雅黑" panose="020B0503020204020204" pitchFamily="34" charset="-122"/>
              </a:rPr>
              <a:t>大数据部</a:t>
            </a:r>
            <a:r>
              <a:rPr lang="en-US" altLang="zh-CN" sz="1600" b="0" kern="0" dirty="0" smtClean="0">
                <a:latin typeface="微软雅黑" panose="020B0503020204020204" pitchFamily="34" charset="-122"/>
                <a:ea typeface="微软雅黑" panose="020B0503020204020204" pitchFamily="34" charset="-122"/>
              </a:rPr>
              <a:t>13</a:t>
            </a:r>
            <a:r>
              <a:rPr lang="zh-CN" altLang="en-US" sz="1600" b="0" kern="0" dirty="0" smtClean="0">
                <a:latin typeface="微软雅黑" panose="020B0503020204020204" pitchFamily="34" charset="-122"/>
                <a:ea typeface="微软雅黑" panose="020B0503020204020204" pitchFamily="34" charset="-122"/>
              </a:rPr>
              <a:t>位同事的多轮评审，汇总层模型设计达成共识</a:t>
            </a:r>
            <a:endParaRPr lang="en-US" altLang="zh-CN" sz="1600" b="0" kern="0" dirty="0">
              <a:latin typeface="微软雅黑" panose="020B0503020204020204" pitchFamily="34" charset="-122"/>
              <a:ea typeface="微软雅黑" panose="020B0503020204020204" pitchFamily="34" charset="-122"/>
            </a:endParaRPr>
          </a:p>
        </p:txBody>
      </p:sp>
      <p:pic>
        <p:nvPicPr>
          <p:cNvPr id="35841" name="Picture 1" descr="C:\Users\zwx420656\AppData\Roaming\eSpace_Desktop\UserData\wwx441487\imagefiles\5805A2A9-589D-4784-A595-E9B9310363DD.png"/>
          <p:cNvPicPr>
            <a:picLocks noChangeAspect="1" noChangeArrowheads="1"/>
          </p:cNvPicPr>
          <p:nvPr/>
        </p:nvPicPr>
        <p:blipFill>
          <a:blip r:embed="rId5" cstate="print"/>
          <a:srcRect/>
          <a:stretch>
            <a:fillRect/>
          </a:stretch>
        </p:blipFill>
        <p:spPr bwMode="auto">
          <a:xfrm>
            <a:off x="583781" y="3828890"/>
            <a:ext cx="5541066" cy="2905855"/>
          </a:xfrm>
          <a:prstGeom prst="rect">
            <a:avLst/>
          </a:prstGeom>
          <a:noFill/>
        </p:spPr>
      </p:pic>
    </p:spTree>
    <p:extLst>
      <p:ext uri="{BB962C8B-B14F-4D97-AF65-F5344CB8AC3E}">
        <p14:creationId xmlns:p14="http://schemas.microsoft.com/office/powerpoint/2010/main" xmlns="" val="23219812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a:xfrm>
            <a:off x="609918" y="117426"/>
            <a:ext cx="10978516" cy="702056"/>
          </a:xfrm>
        </p:spPr>
        <p:txBody>
          <a:bodyPr anchor="ctr"/>
          <a:lstStyle/>
          <a:p>
            <a:r>
              <a:rPr lang="zh-CN" altLang="en-US" sz="2400" dirty="0" smtClean="0">
                <a:latin typeface="微软雅黑" pitchFamily="34" charset="-122"/>
                <a:ea typeface="微软雅黑" pitchFamily="34" charset="-122"/>
              </a:rPr>
              <a:t>汇总层模型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存放公共需求汇总信息，避免重复加工、存储，提升数据一致性</a:t>
            </a:r>
            <a:endParaRPr lang="zh-CN" altLang="en-US" sz="2000" dirty="0"/>
          </a:p>
        </p:txBody>
      </p:sp>
      <p:sp>
        <p:nvSpPr>
          <p:cNvPr id="5" name="矩形 4"/>
          <p:cNvSpPr/>
          <p:nvPr/>
        </p:nvSpPr>
        <p:spPr bwMode="auto">
          <a:xfrm>
            <a:off x="409061" y="1273410"/>
            <a:ext cx="1584589" cy="528181"/>
          </a:xfrm>
          <a:prstGeom prst="rect">
            <a:avLst/>
          </a:prstGeom>
          <a:noFill/>
          <a:ln w="9525" cap="flat" cmpd="sng" algn="ctr">
            <a:noFill/>
            <a:prstDash val="solid"/>
            <a:round/>
            <a:headEnd type="none" w="med" len="med"/>
            <a:tailEnd type="none" w="med" len="med"/>
          </a:ln>
          <a:effectLst/>
        </p:spPr>
        <p:txBody>
          <a:bodyPr vert="horz" wrap="square" lIns="91458" tIns="45729" rIns="91458" bIns="45729" numCol="1" rtlCol="0" anchor="ctr" anchorCtr="0" compatLnSpc="1">
            <a:prstTxWarp prst="textNoShape">
              <a:avLst/>
            </a:prstTxWarp>
          </a:bodyPr>
          <a:lstStyle/>
          <a:p>
            <a:pPr algn="ctr" defTabSz="914583" fontAlgn="base">
              <a:spcBef>
                <a:spcPct val="0"/>
              </a:spcBef>
              <a:spcAft>
                <a:spcPct val="0"/>
              </a:spcAft>
              <a:buClr>
                <a:srgbClr val="CC9900"/>
              </a:buClr>
            </a:pPr>
            <a:r>
              <a:rPr lang="zh-CN" altLang="en-US" sz="1600" b="1" dirty="0" smtClean="0">
                <a:latin typeface="微软雅黑" panose="020B0503020204020204" pitchFamily="34" charset="-122"/>
                <a:ea typeface="微软雅黑" panose="020B0503020204020204" pitchFamily="34" charset="-122"/>
              </a:rPr>
              <a:t>数据架构</a:t>
            </a:r>
          </a:p>
        </p:txBody>
      </p:sp>
      <p:sp>
        <p:nvSpPr>
          <p:cNvPr id="6" name="矩形 5"/>
          <p:cNvSpPr/>
          <p:nvPr/>
        </p:nvSpPr>
        <p:spPr bwMode="auto">
          <a:xfrm>
            <a:off x="2618458" y="1304553"/>
            <a:ext cx="1584589" cy="434462"/>
          </a:xfrm>
          <a:prstGeom prst="rect">
            <a:avLst/>
          </a:prstGeom>
          <a:solidFill>
            <a:schemeClr val="bg2"/>
          </a:solidFill>
          <a:ln w="9525">
            <a:noFill/>
            <a:miter lim="800000"/>
            <a:headEnd/>
            <a:tailEnd/>
          </a:ln>
        </p:spPr>
        <p:txBody>
          <a:bodyPr lIns="91458" tIns="45729" rIns="91458" bIns="45729" anchor="ctr"/>
          <a:lstStyle/>
          <a:p>
            <a:pPr algn="ctr" eaLnBrk="0" fontAlgn="base" hangingPunct="0">
              <a:spcBef>
                <a:spcPct val="0"/>
              </a:spcBef>
              <a:spcAft>
                <a:spcPct val="0"/>
              </a:spcAft>
              <a:buClr>
                <a:srgbClr val="CC9900"/>
              </a:buClr>
            </a:pPr>
            <a:r>
              <a:rPr lang="en-US" altLang="zh-CN" sz="1400" dirty="0" smtClean="0">
                <a:solidFill>
                  <a:srgbClr val="3C3C3B"/>
                </a:solidFill>
                <a:latin typeface="微软雅黑" panose="020B0503020204020204" pitchFamily="34" charset="-122"/>
                <a:ea typeface="微软雅黑" panose="020B0503020204020204" pitchFamily="34" charset="-122"/>
              </a:rPr>
              <a:t>ODS</a:t>
            </a:r>
            <a:endParaRPr lang="zh-CN" altLang="en-US" sz="1400" dirty="0" smtClean="0">
              <a:solidFill>
                <a:srgbClr val="3C3C3B"/>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5739041" y="809877"/>
            <a:ext cx="1847235" cy="1251765"/>
          </a:xfrm>
          <a:prstGeom prst="rect">
            <a:avLst/>
          </a:prstGeom>
          <a:noFill/>
          <a:ln w="9525" cap="flat" cmpd="sng" algn="ctr">
            <a:solidFill>
              <a:srgbClr val="FF9900"/>
            </a:solidFill>
            <a:prstDash val="solid"/>
            <a:round/>
            <a:headEnd type="none" w="med" len="med"/>
            <a:tailEnd type="none" w="med" len="med"/>
          </a:ln>
          <a:effectLst/>
        </p:spPr>
        <p:txBody>
          <a:bodyPr vert="horz" wrap="square" lIns="91458" tIns="45729" rIns="91458" bIns="45729" numCol="1" rtlCol="0" anchor="t" anchorCtr="0" compatLnSpc="1">
            <a:prstTxWarp prst="textNoShape">
              <a:avLst/>
            </a:prstTxWarp>
          </a:bodyPr>
          <a:lstStyle/>
          <a:p>
            <a:pPr algn="ctr" defTabSz="914583" fontAlgn="base">
              <a:spcBef>
                <a:spcPct val="0"/>
              </a:spcBef>
              <a:spcAft>
                <a:spcPct val="0"/>
              </a:spcAft>
              <a:buClr>
                <a:srgbClr val="CC9900"/>
              </a:buClr>
            </a:pPr>
            <a:r>
              <a:rPr lang="en-US" altLang="zh-CN" sz="1600" b="1" dirty="0" smtClean="0">
                <a:latin typeface="微软雅黑" panose="020B0503020204020204" pitchFamily="34" charset="-122"/>
                <a:ea typeface="微软雅黑" panose="020B0503020204020204" pitchFamily="34" charset="-122"/>
              </a:rPr>
              <a:t>CDM</a:t>
            </a:r>
            <a:endParaRPr lang="zh-CN" altLang="en-US" sz="1600" b="1" dirty="0" smtClean="0">
              <a:latin typeface="微软雅黑" panose="020B0503020204020204" pitchFamily="34" charset="-122"/>
              <a:ea typeface="微软雅黑" panose="020B0503020204020204" pitchFamily="34" charset="-122"/>
            </a:endParaRPr>
          </a:p>
        </p:txBody>
      </p:sp>
      <p:sp>
        <p:nvSpPr>
          <p:cNvPr id="8" name="矩形 7"/>
          <p:cNvSpPr/>
          <p:nvPr/>
        </p:nvSpPr>
        <p:spPr bwMode="auto">
          <a:xfrm>
            <a:off x="6099175" y="1088721"/>
            <a:ext cx="1152428" cy="396136"/>
          </a:xfrm>
          <a:prstGeom prst="rect">
            <a:avLst/>
          </a:prstGeom>
          <a:solidFill>
            <a:schemeClr val="bg2"/>
          </a:solidFill>
          <a:ln w="9525">
            <a:noFill/>
            <a:miter lim="800000"/>
            <a:headEnd/>
            <a:tailEnd/>
          </a:ln>
        </p:spPr>
        <p:txBody>
          <a:bodyPr lIns="91458" tIns="45729" rIns="91458" bIns="45729" anchor="ctr"/>
          <a:lstStyle/>
          <a:p>
            <a:pPr algn="ctr" eaLnBrk="0" fontAlgn="base" hangingPunct="0">
              <a:spcBef>
                <a:spcPct val="0"/>
              </a:spcBef>
              <a:spcAft>
                <a:spcPct val="0"/>
              </a:spcAft>
              <a:buClr>
                <a:srgbClr val="CC9900"/>
              </a:buClr>
            </a:pPr>
            <a:r>
              <a:rPr lang="en-US" altLang="zh-CN" sz="1400" dirty="0" smtClean="0">
                <a:solidFill>
                  <a:srgbClr val="3C3C3B"/>
                </a:solidFill>
                <a:latin typeface="微软雅黑" panose="020B0503020204020204" pitchFamily="34" charset="-122"/>
                <a:ea typeface="微软雅黑" panose="020B0503020204020204" pitchFamily="34" charset="-122"/>
              </a:rPr>
              <a:t>DWD</a:t>
            </a:r>
            <a:endParaRPr lang="zh-CN" altLang="en-US" sz="1400" dirty="0" smtClean="0">
              <a:solidFill>
                <a:srgbClr val="3C3C3B"/>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6099175" y="1633533"/>
            <a:ext cx="1152428" cy="396136"/>
          </a:xfrm>
          <a:prstGeom prst="rect">
            <a:avLst/>
          </a:prstGeom>
          <a:solidFill>
            <a:schemeClr val="bg2"/>
          </a:solidFill>
          <a:ln w="9525">
            <a:noFill/>
            <a:miter lim="800000"/>
            <a:headEnd/>
            <a:tailEnd/>
          </a:ln>
        </p:spPr>
        <p:txBody>
          <a:bodyPr lIns="91458" tIns="45729" rIns="91458" bIns="45729" anchor="ctr"/>
          <a:lstStyle/>
          <a:p>
            <a:pPr algn="ctr" eaLnBrk="0" fontAlgn="base" hangingPunct="0">
              <a:spcBef>
                <a:spcPct val="0"/>
              </a:spcBef>
              <a:spcAft>
                <a:spcPct val="0"/>
              </a:spcAft>
              <a:buClr>
                <a:srgbClr val="CC9900"/>
              </a:buClr>
            </a:pPr>
            <a:r>
              <a:rPr lang="en-US" altLang="zh-CN" sz="1400" dirty="0" smtClean="0">
                <a:solidFill>
                  <a:srgbClr val="3C3C3B"/>
                </a:solidFill>
                <a:latin typeface="微软雅黑" panose="020B0503020204020204" pitchFamily="34" charset="-122"/>
                <a:ea typeface="微软雅黑" panose="020B0503020204020204" pitchFamily="34" charset="-122"/>
              </a:rPr>
              <a:t>DWS</a:t>
            </a:r>
            <a:endParaRPr lang="zh-CN" altLang="en-US" sz="1400" dirty="0" smtClean="0">
              <a:solidFill>
                <a:srgbClr val="3C3C3B"/>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8621688" y="1323715"/>
            <a:ext cx="1296482" cy="396136"/>
          </a:xfrm>
          <a:prstGeom prst="rect">
            <a:avLst/>
          </a:prstGeom>
          <a:solidFill>
            <a:schemeClr val="bg2"/>
          </a:solidFill>
          <a:ln w="9525">
            <a:noFill/>
            <a:miter lim="800000"/>
            <a:headEnd/>
            <a:tailEnd/>
          </a:ln>
        </p:spPr>
        <p:txBody>
          <a:bodyPr lIns="91458" tIns="45729" rIns="91458" bIns="45729" anchor="ctr"/>
          <a:lstStyle/>
          <a:p>
            <a:pPr algn="ctr" eaLnBrk="0" fontAlgn="base" hangingPunct="0">
              <a:spcBef>
                <a:spcPct val="0"/>
              </a:spcBef>
              <a:spcAft>
                <a:spcPct val="0"/>
              </a:spcAft>
              <a:buClr>
                <a:srgbClr val="CC9900"/>
              </a:buClr>
            </a:pPr>
            <a:r>
              <a:rPr lang="en-US" altLang="zh-CN" sz="1400" dirty="0" smtClean="0">
                <a:solidFill>
                  <a:srgbClr val="3C3C3B"/>
                </a:solidFill>
                <a:latin typeface="微软雅黑" panose="020B0503020204020204" pitchFamily="34" charset="-122"/>
                <a:ea typeface="微软雅黑" panose="020B0503020204020204" pitchFamily="34" charset="-122"/>
              </a:rPr>
              <a:t>ADS</a:t>
            </a:r>
            <a:endParaRPr lang="zh-CN" altLang="en-US" sz="1400" dirty="0" smtClean="0">
              <a:solidFill>
                <a:srgbClr val="3C3C3B"/>
              </a:solidFill>
              <a:latin typeface="微软雅黑" panose="020B0503020204020204" pitchFamily="34" charset="-122"/>
              <a:ea typeface="微软雅黑" panose="020B0503020204020204" pitchFamily="34" charset="-122"/>
            </a:endParaRPr>
          </a:p>
        </p:txBody>
      </p:sp>
      <p:cxnSp>
        <p:nvCxnSpPr>
          <p:cNvPr id="11" name="直接箭头连接符 10"/>
          <p:cNvCxnSpPr>
            <a:stCxn id="8" idx="3"/>
            <a:endCxn id="10" idx="1"/>
          </p:cNvCxnSpPr>
          <p:nvPr/>
        </p:nvCxnSpPr>
        <p:spPr bwMode="auto">
          <a:xfrm>
            <a:off x="7251603" y="1286789"/>
            <a:ext cx="1370086" cy="234994"/>
          </a:xfrm>
          <a:prstGeom prst="straightConnector1">
            <a:avLst/>
          </a:prstGeom>
          <a:noFill/>
          <a:ln w="9525" cap="flat" cmpd="sng" algn="ctr">
            <a:solidFill>
              <a:srgbClr val="FF9900"/>
            </a:solidFill>
            <a:prstDash val="solid"/>
            <a:round/>
            <a:headEnd type="none" w="med" len="med"/>
            <a:tailEnd type="arrow"/>
          </a:ln>
          <a:effectLst/>
        </p:spPr>
      </p:cxnSp>
      <p:cxnSp>
        <p:nvCxnSpPr>
          <p:cNvPr id="12" name="直接箭头连接符 11"/>
          <p:cNvCxnSpPr>
            <a:stCxn id="8" idx="2"/>
            <a:endCxn id="9" idx="0"/>
          </p:cNvCxnSpPr>
          <p:nvPr/>
        </p:nvCxnSpPr>
        <p:spPr bwMode="auto">
          <a:xfrm>
            <a:off x="6675389" y="1484857"/>
            <a:ext cx="0" cy="148676"/>
          </a:xfrm>
          <a:prstGeom prst="straightConnector1">
            <a:avLst/>
          </a:prstGeom>
          <a:noFill/>
          <a:ln w="9525" cap="flat" cmpd="sng" algn="ctr">
            <a:solidFill>
              <a:srgbClr val="FF9900"/>
            </a:solidFill>
            <a:prstDash val="solid"/>
            <a:round/>
            <a:headEnd type="none" w="med" len="med"/>
            <a:tailEnd type="arrow"/>
          </a:ln>
          <a:effectLst/>
        </p:spPr>
      </p:cxnSp>
      <p:cxnSp>
        <p:nvCxnSpPr>
          <p:cNvPr id="13" name="直接箭头连接符 12"/>
          <p:cNvCxnSpPr>
            <a:stCxn id="6" idx="3"/>
            <a:endCxn id="8" idx="1"/>
          </p:cNvCxnSpPr>
          <p:nvPr/>
        </p:nvCxnSpPr>
        <p:spPr bwMode="auto">
          <a:xfrm flipV="1">
            <a:off x="4203047" y="1286789"/>
            <a:ext cx="1896128" cy="234995"/>
          </a:xfrm>
          <a:prstGeom prst="straightConnector1">
            <a:avLst/>
          </a:prstGeom>
          <a:noFill/>
          <a:ln w="9525" cap="flat" cmpd="sng" algn="ctr">
            <a:solidFill>
              <a:srgbClr val="FF9900"/>
            </a:solidFill>
            <a:prstDash val="solid"/>
            <a:round/>
            <a:headEnd type="none" w="med" len="med"/>
            <a:tailEnd type="arrow"/>
          </a:ln>
          <a:effectLst/>
        </p:spPr>
      </p:cxnSp>
      <p:sp>
        <p:nvSpPr>
          <p:cNvPr id="14" name="矩形 13"/>
          <p:cNvSpPr/>
          <p:nvPr/>
        </p:nvSpPr>
        <p:spPr>
          <a:xfrm>
            <a:off x="429010" y="5806522"/>
            <a:ext cx="1157931" cy="576330"/>
          </a:xfrm>
          <a:prstGeom prst="rect">
            <a:avLst/>
          </a:prstGeom>
          <a:solidFill>
            <a:srgbClr val="0070C0">
              <a:alpha val="60000"/>
            </a:srgbClr>
          </a:solidFill>
          <a:ln w="9525">
            <a:noFill/>
            <a:miter lim="800000"/>
            <a:headEnd/>
            <a:tailEnd/>
          </a:ln>
          <a:effectLst/>
        </p:spPr>
        <p:txBody>
          <a:bodyPr wrap="square" lIns="108900" tIns="108900" rIns="108900" bIns="108900" rtlCol="0" anchor="ctr">
            <a:prstTxWarp prst="textNoShape">
              <a:avLst/>
            </a:prstTxWarp>
            <a:noAutofit/>
          </a:bodyPr>
          <a:lstStyle/>
          <a:p>
            <a:pPr algn="ctr"/>
            <a:r>
              <a:rPr lang="en-US" altLang="zh-CN" sz="1600" kern="0" dirty="0" smtClean="0">
                <a:solidFill>
                  <a:prstClr val="white"/>
                </a:solidFill>
                <a:latin typeface="微软雅黑" pitchFamily="34" charset="-122"/>
                <a:ea typeface="微软雅黑" pitchFamily="34" charset="-122"/>
              </a:rPr>
              <a:t>ODS</a:t>
            </a:r>
            <a:endParaRPr lang="zh-CN" altLang="en-US" sz="1600" kern="0" dirty="0" smtClean="0">
              <a:solidFill>
                <a:prstClr val="white"/>
              </a:solidFill>
              <a:latin typeface="微软雅黑" pitchFamily="34" charset="-122"/>
              <a:ea typeface="微软雅黑" pitchFamily="34" charset="-122"/>
            </a:endParaRPr>
          </a:p>
        </p:txBody>
      </p:sp>
      <p:sp>
        <p:nvSpPr>
          <p:cNvPr id="15" name="矩形 14"/>
          <p:cNvSpPr/>
          <p:nvPr/>
        </p:nvSpPr>
        <p:spPr>
          <a:xfrm>
            <a:off x="409062" y="4691388"/>
            <a:ext cx="1157931" cy="576330"/>
          </a:xfrm>
          <a:prstGeom prst="rect">
            <a:avLst/>
          </a:prstGeom>
          <a:solidFill>
            <a:srgbClr val="0070C0">
              <a:alpha val="60000"/>
            </a:srgbClr>
          </a:solidFill>
          <a:ln w="9525">
            <a:noFill/>
            <a:miter lim="800000"/>
            <a:headEnd/>
            <a:tailEnd/>
          </a:ln>
          <a:effectLst/>
        </p:spPr>
        <p:txBody>
          <a:bodyPr wrap="square" lIns="108900" tIns="108900" rIns="108900" bIns="108900" rtlCol="0" anchor="ctr">
            <a:prstTxWarp prst="textNoShape">
              <a:avLst/>
            </a:prstTxWarp>
            <a:noAutofit/>
          </a:bodyPr>
          <a:lstStyle/>
          <a:p>
            <a:pPr algn="ctr"/>
            <a:r>
              <a:rPr lang="en-US" altLang="zh-CN" sz="1600" kern="0" dirty="0" smtClean="0">
                <a:solidFill>
                  <a:prstClr val="white"/>
                </a:solidFill>
                <a:latin typeface="微软雅黑" pitchFamily="34" charset="-122"/>
                <a:ea typeface="微软雅黑" pitchFamily="34" charset="-122"/>
              </a:rPr>
              <a:t>DWD</a:t>
            </a:r>
            <a:endParaRPr lang="zh-CN" altLang="en-US" sz="1600" kern="0" dirty="0" smtClean="0">
              <a:solidFill>
                <a:prstClr val="white"/>
              </a:solidFill>
              <a:latin typeface="微软雅黑" pitchFamily="34" charset="-122"/>
              <a:ea typeface="微软雅黑" pitchFamily="34" charset="-122"/>
            </a:endParaRPr>
          </a:p>
        </p:txBody>
      </p:sp>
      <p:sp>
        <p:nvSpPr>
          <p:cNvPr id="16" name="矩形 15"/>
          <p:cNvSpPr/>
          <p:nvPr/>
        </p:nvSpPr>
        <p:spPr>
          <a:xfrm>
            <a:off x="409062" y="3553618"/>
            <a:ext cx="1157931" cy="576330"/>
          </a:xfrm>
          <a:prstGeom prst="rect">
            <a:avLst/>
          </a:prstGeom>
          <a:solidFill>
            <a:srgbClr val="0070C0">
              <a:alpha val="60000"/>
            </a:srgbClr>
          </a:solidFill>
          <a:ln w="9525">
            <a:noFill/>
            <a:miter lim="800000"/>
            <a:headEnd/>
            <a:tailEnd/>
          </a:ln>
          <a:effectLst/>
        </p:spPr>
        <p:txBody>
          <a:bodyPr wrap="square" lIns="108900" tIns="108900" rIns="108900" bIns="108900" rtlCol="0" anchor="ctr">
            <a:prstTxWarp prst="textNoShape">
              <a:avLst/>
            </a:prstTxWarp>
            <a:noAutofit/>
          </a:bodyPr>
          <a:lstStyle/>
          <a:p>
            <a:pPr algn="ctr"/>
            <a:r>
              <a:rPr lang="en-US" altLang="zh-CN" sz="1600" kern="0" dirty="0" smtClean="0">
                <a:solidFill>
                  <a:prstClr val="white"/>
                </a:solidFill>
                <a:latin typeface="微软雅黑" pitchFamily="34" charset="-122"/>
                <a:ea typeface="微软雅黑" pitchFamily="34" charset="-122"/>
              </a:rPr>
              <a:t>DWS</a:t>
            </a:r>
            <a:endParaRPr lang="zh-CN" altLang="en-US" sz="1600" kern="0" dirty="0" smtClean="0">
              <a:solidFill>
                <a:prstClr val="white"/>
              </a:solidFill>
              <a:latin typeface="微软雅黑" pitchFamily="34" charset="-122"/>
              <a:ea typeface="微软雅黑" pitchFamily="34" charset="-122"/>
            </a:endParaRPr>
          </a:p>
        </p:txBody>
      </p:sp>
      <p:cxnSp>
        <p:nvCxnSpPr>
          <p:cNvPr id="17" name="直接连接符 16"/>
          <p:cNvCxnSpPr/>
          <p:nvPr/>
        </p:nvCxnSpPr>
        <p:spPr>
          <a:xfrm>
            <a:off x="409061" y="3283689"/>
            <a:ext cx="11398548" cy="7323"/>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09061" y="4293890"/>
            <a:ext cx="11128954"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9" name="TextBox 31"/>
          <p:cNvSpPr txBox="1"/>
          <p:nvPr/>
        </p:nvSpPr>
        <p:spPr>
          <a:xfrm>
            <a:off x="1683124" y="5732625"/>
            <a:ext cx="1978640" cy="460829"/>
          </a:xfrm>
          <a:prstGeom prst="rect">
            <a:avLst/>
          </a:prstGeom>
          <a:noFill/>
        </p:spPr>
        <p:txBody>
          <a:bodyPr wrap="square" lIns="108900" tIns="54450" rIns="108900" bIns="54450" rtlCol="0">
            <a:spAutoFit/>
          </a:bodyPr>
          <a:lstStyle/>
          <a:p>
            <a:pPr>
              <a:lnSpc>
                <a:spcPct val="95000"/>
              </a:lnSpc>
              <a:spcBef>
                <a:spcPts val="476"/>
              </a:spcBef>
            </a:pPr>
            <a:r>
              <a:rPr lang="zh-CN" altLang="zh-CN" sz="1200" dirty="0" smtClean="0"/>
              <a:t>临时数据区，收集缓存源系统加载进来的数据</a:t>
            </a:r>
            <a:endParaRPr lang="zh-CN" altLang="en-US" sz="1200" dirty="0" smtClean="0">
              <a:solidFill>
                <a:srgbClr val="231F20"/>
              </a:solidFill>
              <a:latin typeface="微软雅黑" pitchFamily="34" charset="-122"/>
              <a:ea typeface="微软雅黑" pitchFamily="34" charset="-122"/>
            </a:endParaRPr>
          </a:p>
        </p:txBody>
      </p:sp>
      <p:sp>
        <p:nvSpPr>
          <p:cNvPr id="20" name="TextBox 32"/>
          <p:cNvSpPr txBox="1"/>
          <p:nvPr/>
        </p:nvSpPr>
        <p:spPr>
          <a:xfrm>
            <a:off x="1704167" y="3451261"/>
            <a:ext cx="1978639" cy="460829"/>
          </a:xfrm>
          <a:prstGeom prst="rect">
            <a:avLst/>
          </a:prstGeom>
          <a:noFill/>
        </p:spPr>
        <p:txBody>
          <a:bodyPr wrap="square" lIns="108900" tIns="54450" rIns="108900" bIns="54450" rtlCol="0">
            <a:spAutoFit/>
          </a:bodyPr>
          <a:lstStyle/>
          <a:p>
            <a:pPr>
              <a:lnSpc>
                <a:spcPct val="95000"/>
              </a:lnSpc>
              <a:spcBef>
                <a:spcPts val="476"/>
              </a:spcBef>
            </a:pPr>
            <a:r>
              <a:rPr lang="zh-CN" altLang="en-US" sz="1200" dirty="0" smtClean="0"/>
              <a:t>存放满足</a:t>
            </a:r>
            <a:r>
              <a:rPr lang="zh-CN" altLang="zh-CN" sz="1200" dirty="0" smtClean="0"/>
              <a:t>公共</a:t>
            </a:r>
            <a:r>
              <a:rPr lang="zh-CN" altLang="en-US" sz="1200" dirty="0" smtClean="0"/>
              <a:t>需求</a:t>
            </a:r>
            <a:r>
              <a:rPr lang="zh-CN" altLang="zh-CN" sz="1200" dirty="0" smtClean="0"/>
              <a:t>的、汇总的信息</a:t>
            </a:r>
            <a:endParaRPr lang="zh-CN" altLang="en-US" sz="1200" dirty="0" smtClean="0">
              <a:solidFill>
                <a:srgbClr val="231F20"/>
              </a:solidFill>
              <a:latin typeface="微软雅黑" pitchFamily="34" charset="-122"/>
              <a:ea typeface="微软雅黑" pitchFamily="34" charset="-122"/>
            </a:endParaRPr>
          </a:p>
        </p:txBody>
      </p:sp>
      <p:sp>
        <p:nvSpPr>
          <p:cNvPr id="21" name="TextBox 33"/>
          <p:cNvSpPr txBox="1"/>
          <p:nvPr/>
        </p:nvSpPr>
        <p:spPr>
          <a:xfrm>
            <a:off x="1719061" y="4633642"/>
            <a:ext cx="1942702" cy="460829"/>
          </a:xfrm>
          <a:prstGeom prst="rect">
            <a:avLst/>
          </a:prstGeom>
          <a:noFill/>
        </p:spPr>
        <p:txBody>
          <a:bodyPr wrap="square" lIns="108900" tIns="54450" rIns="108900" bIns="54450" rtlCol="0">
            <a:spAutoFit/>
          </a:bodyPr>
          <a:lstStyle/>
          <a:p>
            <a:pPr>
              <a:lnSpc>
                <a:spcPct val="95000"/>
              </a:lnSpc>
              <a:spcBef>
                <a:spcPts val="476"/>
              </a:spcBef>
            </a:pPr>
            <a:r>
              <a:rPr lang="zh-CN" altLang="en-US" sz="1200" dirty="0" smtClean="0"/>
              <a:t>面向主题组织管理数据，保存最细粒度与历史数据。</a:t>
            </a:r>
            <a:endParaRPr lang="zh-CN" altLang="en-US" sz="1200" dirty="0" smtClean="0">
              <a:solidFill>
                <a:srgbClr val="231F20"/>
              </a:solidFill>
              <a:latin typeface="微软雅黑" pitchFamily="34" charset="-122"/>
              <a:ea typeface="微软雅黑" pitchFamily="34" charset="-122"/>
            </a:endParaRPr>
          </a:p>
        </p:txBody>
      </p:sp>
      <p:sp>
        <p:nvSpPr>
          <p:cNvPr id="22" name="TextBox 34"/>
          <p:cNvSpPr txBox="1"/>
          <p:nvPr/>
        </p:nvSpPr>
        <p:spPr>
          <a:xfrm>
            <a:off x="2139787" y="1989949"/>
            <a:ext cx="579106" cy="314686"/>
          </a:xfrm>
          <a:prstGeom prst="rect">
            <a:avLst/>
          </a:prstGeom>
          <a:noFill/>
        </p:spPr>
        <p:txBody>
          <a:bodyPr wrap="none" lIns="108900" tIns="54450" rIns="108900" bIns="54450" rtlCol="0">
            <a:spAutoFit/>
          </a:bodyPr>
          <a:lstStyle/>
          <a:p>
            <a:pPr>
              <a:lnSpc>
                <a:spcPct val="95000"/>
              </a:lnSpc>
              <a:spcBef>
                <a:spcPts val="476"/>
              </a:spcBef>
            </a:pPr>
            <a:r>
              <a:rPr lang="zh-CN" altLang="en-US" sz="1400" b="1" dirty="0" smtClean="0">
                <a:solidFill>
                  <a:srgbClr val="C00000"/>
                </a:solidFill>
                <a:latin typeface="微软雅黑" pitchFamily="34" charset="-122"/>
                <a:ea typeface="微软雅黑" pitchFamily="34" charset="-122"/>
              </a:rPr>
              <a:t>定义</a:t>
            </a:r>
          </a:p>
        </p:txBody>
      </p:sp>
      <p:sp>
        <p:nvSpPr>
          <p:cNvPr id="23" name="TextBox 35"/>
          <p:cNvSpPr txBox="1"/>
          <p:nvPr/>
        </p:nvSpPr>
        <p:spPr>
          <a:xfrm>
            <a:off x="5197240" y="2062120"/>
            <a:ext cx="579106" cy="314686"/>
          </a:xfrm>
          <a:prstGeom prst="rect">
            <a:avLst/>
          </a:prstGeom>
          <a:noFill/>
        </p:spPr>
        <p:txBody>
          <a:bodyPr wrap="none" lIns="108900" tIns="54450" rIns="108900" bIns="54450" rtlCol="0">
            <a:spAutoFit/>
          </a:bodyPr>
          <a:lstStyle/>
          <a:p>
            <a:pPr>
              <a:lnSpc>
                <a:spcPct val="95000"/>
              </a:lnSpc>
              <a:spcBef>
                <a:spcPts val="476"/>
              </a:spcBef>
            </a:pPr>
            <a:r>
              <a:rPr lang="zh-CN" altLang="en-US" sz="1400" b="1" dirty="0" smtClean="0">
                <a:solidFill>
                  <a:srgbClr val="C00000"/>
                </a:solidFill>
                <a:latin typeface="微软雅黑" pitchFamily="34" charset="-122"/>
                <a:ea typeface="微软雅黑" pitchFamily="34" charset="-122"/>
              </a:rPr>
              <a:t>原则</a:t>
            </a:r>
          </a:p>
        </p:txBody>
      </p:sp>
      <p:sp>
        <p:nvSpPr>
          <p:cNvPr id="24" name="TextBox 36"/>
          <p:cNvSpPr txBox="1"/>
          <p:nvPr/>
        </p:nvSpPr>
        <p:spPr>
          <a:xfrm>
            <a:off x="3661763" y="2450511"/>
            <a:ext cx="3722391" cy="663961"/>
          </a:xfrm>
          <a:prstGeom prst="rect">
            <a:avLst/>
          </a:prstGeom>
          <a:noFill/>
        </p:spPr>
        <p:txBody>
          <a:bodyPr wrap="square" lIns="108900" tIns="54450" rIns="108900" bIns="54450" rtlCol="0">
            <a:spAutoFit/>
          </a:bodyPr>
          <a:lstStyle/>
          <a:p>
            <a:pPr marL="285807" indent="-285807">
              <a:buFont typeface="Wingdings" panose="05000000000000000000" pitchFamily="2" charset="2"/>
              <a:buChar char="ü"/>
            </a:pPr>
            <a:r>
              <a:rPr lang="zh-CN" altLang="en-US" sz="1200" dirty="0" smtClean="0"/>
              <a:t>统一构建。统一需求管理，避免重复开发。</a:t>
            </a:r>
          </a:p>
          <a:p>
            <a:pPr marL="285807" indent="-285807">
              <a:buFont typeface="Wingdings" panose="05000000000000000000" pitchFamily="2" charset="2"/>
              <a:buChar char="ü"/>
            </a:pPr>
            <a:r>
              <a:rPr lang="zh-CN" altLang="en-US" sz="1200" dirty="0" smtClean="0"/>
              <a:t>总体指导。应用的开发应遵循相应的规范。</a:t>
            </a:r>
            <a:endParaRPr lang="en-US" altLang="zh-CN" sz="1200" dirty="0" smtClean="0"/>
          </a:p>
          <a:p>
            <a:pPr marL="285807" indent="-285807">
              <a:buFont typeface="Wingdings" panose="05000000000000000000" pitchFamily="2" charset="2"/>
              <a:buChar char="ü"/>
            </a:pPr>
            <a:r>
              <a:rPr lang="zh-CN" altLang="zh-CN" sz="1200" dirty="0" smtClean="0"/>
              <a:t>把临时需求与稳定的需求区分开</a:t>
            </a:r>
            <a:r>
              <a:rPr lang="zh-CN" altLang="en-US" sz="1200" dirty="0" smtClean="0"/>
              <a:t>。</a:t>
            </a:r>
            <a:endParaRPr lang="zh-CN" altLang="zh-CN" sz="1200" dirty="0" smtClean="0"/>
          </a:p>
        </p:txBody>
      </p:sp>
      <p:sp>
        <p:nvSpPr>
          <p:cNvPr id="25" name="TextBox 37"/>
          <p:cNvSpPr txBox="1"/>
          <p:nvPr/>
        </p:nvSpPr>
        <p:spPr>
          <a:xfrm>
            <a:off x="3661140" y="3293339"/>
            <a:ext cx="3264050" cy="848627"/>
          </a:xfrm>
          <a:prstGeom prst="rect">
            <a:avLst/>
          </a:prstGeom>
          <a:noFill/>
        </p:spPr>
        <p:txBody>
          <a:bodyPr wrap="square" lIns="108900" tIns="54450" rIns="108900" bIns="54450" rtlCol="0">
            <a:spAutoFit/>
          </a:bodyPr>
          <a:lstStyle/>
          <a:p>
            <a:pPr marL="285807" indent="-285807">
              <a:buFont typeface="Wingdings" panose="05000000000000000000" pitchFamily="2" charset="2"/>
              <a:buChar char="ü"/>
            </a:pPr>
            <a:r>
              <a:rPr lang="zh-CN" altLang="zh-CN" sz="1200" dirty="0"/>
              <a:t>有稳定的业务识别</a:t>
            </a:r>
            <a:r>
              <a:rPr lang="zh-CN" altLang="zh-CN" sz="1200" dirty="0" smtClean="0"/>
              <a:t>规则</a:t>
            </a:r>
            <a:r>
              <a:rPr lang="zh-CN" altLang="en-US" sz="1200" dirty="0" smtClean="0"/>
              <a:t>。</a:t>
            </a:r>
            <a:endParaRPr lang="zh-CN" altLang="zh-CN" sz="1200" dirty="0"/>
          </a:p>
          <a:p>
            <a:pPr marL="285807" indent="-285807">
              <a:buFont typeface="Wingdings" panose="05000000000000000000" pitchFamily="2" charset="2"/>
              <a:buChar char="ü"/>
            </a:pPr>
            <a:r>
              <a:rPr lang="zh-CN" altLang="zh-CN" sz="1200" dirty="0"/>
              <a:t>数据定义和业务定义没有</a:t>
            </a:r>
            <a:r>
              <a:rPr lang="zh-CN" altLang="zh-CN" sz="1200" dirty="0" smtClean="0"/>
              <a:t>二义性</a:t>
            </a:r>
            <a:r>
              <a:rPr lang="zh-CN" altLang="en-US" sz="1200" dirty="0" smtClean="0"/>
              <a:t>。</a:t>
            </a:r>
            <a:endParaRPr lang="zh-CN" altLang="zh-CN" sz="1200" dirty="0"/>
          </a:p>
          <a:p>
            <a:pPr marL="285807" indent="-285807">
              <a:buFont typeface="Wingdings" panose="05000000000000000000" pitchFamily="2" charset="2"/>
              <a:buChar char="ü"/>
            </a:pPr>
            <a:r>
              <a:rPr lang="zh-CN" altLang="zh-CN" sz="1200" dirty="0"/>
              <a:t>非个性化</a:t>
            </a:r>
            <a:r>
              <a:rPr lang="zh-CN" altLang="zh-CN" sz="1200" dirty="0" smtClean="0"/>
              <a:t>需求</a:t>
            </a:r>
            <a:r>
              <a:rPr lang="zh-CN" altLang="en-US" sz="1200" dirty="0" smtClean="0"/>
              <a:t>。</a:t>
            </a:r>
            <a:endParaRPr lang="zh-CN" altLang="zh-CN" sz="1200" dirty="0"/>
          </a:p>
          <a:p>
            <a:pPr marL="285807" indent="-285807">
              <a:buFont typeface="Wingdings" panose="05000000000000000000" pitchFamily="2" charset="2"/>
              <a:buChar char="ü"/>
            </a:pPr>
            <a:r>
              <a:rPr lang="zh-CN" altLang="zh-CN" sz="1200" dirty="0"/>
              <a:t>必须是明细粒度的</a:t>
            </a:r>
            <a:r>
              <a:rPr lang="zh-CN" altLang="zh-CN" sz="1200" dirty="0" smtClean="0"/>
              <a:t>数据。</a:t>
            </a:r>
            <a:endParaRPr lang="zh-CN" altLang="zh-CN" sz="1200" dirty="0"/>
          </a:p>
        </p:txBody>
      </p:sp>
      <p:sp>
        <p:nvSpPr>
          <p:cNvPr id="26" name="TextBox 38"/>
          <p:cNvSpPr txBox="1"/>
          <p:nvPr/>
        </p:nvSpPr>
        <p:spPr>
          <a:xfrm>
            <a:off x="3648774" y="4461736"/>
            <a:ext cx="3481121" cy="848627"/>
          </a:xfrm>
          <a:prstGeom prst="rect">
            <a:avLst/>
          </a:prstGeom>
          <a:noFill/>
        </p:spPr>
        <p:txBody>
          <a:bodyPr wrap="square" lIns="108900" tIns="54450" rIns="108900" bIns="54450" rtlCol="0">
            <a:spAutoFit/>
          </a:bodyPr>
          <a:lstStyle>
            <a:defPPr>
              <a:defRPr lang="zh-CN"/>
            </a:defPPr>
            <a:lvl1pPr marL="285750" lvl="0" indent="-285750">
              <a:buFont typeface="Wingdings" panose="05000000000000000000" pitchFamily="2" charset="2"/>
              <a:buChar char="ü"/>
              <a:defRPr sz="1400"/>
            </a:lvl1pPr>
          </a:lstStyle>
          <a:p>
            <a:r>
              <a:rPr lang="zh-CN" altLang="en-US" sz="1200" dirty="0" smtClean="0"/>
              <a:t>不</a:t>
            </a:r>
            <a:r>
              <a:rPr lang="zh-CN" altLang="en-US" sz="1200" dirty="0"/>
              <a:t>针对特定的应用需求设计。</a:t>
            </a:r>
          </a:p>
          <a:p>
            <a:r>
              <a:rPr lang="zh-CN" altLang="en-US" sz="1200" dirty="0"/>
              <a:t>保存企业唯一准确数据版本。</a:t>
            </a:r>
          </a:p>
          <a:p>
            <a:r>
              <a:rPr lang="zh-CN" altLang="en-US" sz="1200" dirty="0"/>
              <a:t>记录数据的变化历史。</a:t>
            </a:r>
          </a:p>
          <a:p>
            <a:r>
              <a:rPr lang="zh-CN" altLang="en-US" sz="1200" dirty="0"/>
              <a:t>数据稳定</a:t>
            </a:r>
            <a:r>
              <a:rPr lang="zh-CN" altLang="en-US" sz="1200" dirty="0" smtClean="0"/>
              <a:t>。</a:t>
            </a:r>
            <a:endParaRPr lang="zh-CN" altLang="en-US" sz="1200" dirty="0"/>
          </a:p>
        </p:txBody>
      </p:sp>
      <p:sp>
        <p:nvSpPr>
          <p:cNvPr id="27" name="矩形 26"/>
          <p:cNvSpPr/>
          <p:nvPr/>
        </p:nvSpPr>
        <p:spPr>
          <a:xfrm>
            <a:off x="409062" y="2576650"/>
            <a:ext cx="1157931" cy="576330"/>
          </a:xfrm>
          <a:prstGeom prst="rect">
            <a:avLst/>
          </a:prstGeom>
          <a:solidFill>
            <a:srgbClr val="0070C0">
              <a:alpha val="60000"/>
            </a:srgbClr>
          </a:solidFill>
          <a:ln w="9525">
            <a:noFill/>
            <a:miter lim="800000"/>
            <a:headEnd/>
            <a:tailEnd/>
          </a:ln>
          <a:effectLst/>
        </p:spPr>
        <p:txBody>
          <a:bodyPr wrap="square" lIns="108900" tIns="108900" rIns="108900" bIns="108900" rtlCol="0" anchor="ctr">
            <a:prstTxWarp prst="textNoShape">
              <a:avLst/>
            </a:prstTxWarp>
            <a:noAutofit/>
          </a:bodyPr>
          <a:lstStyle/>
          <a:p>
            <a:pPr algn="ctr"/>
            <a:r>
              <a:rPr lang="en-US" altLang="zh-CN" sz="1600" kern="0" dirty="0" smtClean="0">
                <a:solidFill>
                  <a:prstClr val="white"/>
                </a:solidFill>
                <a:latin typeface="微软雅黑" pitchFamily="34" charset="-122"/>
                <a:ea typeface="微软雅黑" pitchFamily="34" charset="-122"/>
              </a:rPr>
              <a:t>ADS</a:t>
            </a:r>
            <a:endParaRPr lang="zh-CN" altLang="en-US" sz="1600" kern="0" dirty="0" smtClean="0">
              <a:solidFill>
                <a:prstClr val="white"/>
              </a:solidFill>
              <a:latin typeface="微软雅黑" pitchFamily="34" charset="-122"/>
              <a:ea typeface="微软雅黑" pitchFamily="34" charset="-122"/>
            </a:endParaRPr>
          </a:p>
        </p:txBody>
      </p:sp>
      <p:sp>
        <p:nvSpPr>
          <p:cNvPr id="29" name="TextBox 41"/>
          <p:cNvSpPr txBox="1"/>
          <p:nvPr/>
        </p:nvSpPr>
        <p:spPr>
          <a:xfrm>
            <a:off x="1683124" y="2628360"/>
            <a:ext cx="2279578" cy="285396"/>
          </a:xfrm>
          <a:prstGeom prst="rect">
            <a:avLst/>
          </a:prstGeom>
          <a:noFill/>
        </p:spPr>
        <p:txBody>
          <a:bodyPr wrap="square" lIns="108900" tIns="54450" rIns="108900" bIns="54450" rtlCol="0">
            <a:spAutoFit/>
          </a:bodyPr>
          <a:lstStyle/>
          <a:p>
            <a:pPr>
              <a:lnSpc>
                <a:spcPct val="95000"/>
              </a:lnSpc>
              <a:spcBef>
                <a:spcPts val="476"/>
              </a:spcBef>
            </a:pPr>
            <a:r>
              <a:rPr lang="zh-CN" altLang="zh-CN" sz="1200" dirty="0" smtClean="0"/>
              <a:t>对外</a:t>
            </a:r>
            <a:r>
              <a:rPr lang="zh-CN" altLang="en-US" sz="1200" dirty="0" smtClean="0"/>
              <a:t>提供数据</a:t>
            </a:r>
            <a:r>
              <a:rPr lang="zh-CN" altLang="zh-CN" sz="1200" dirty="0" smtClean="0"/>
              <a:t>服务</a:t>
            </a:r>
            <a:endParaRPr lang="zh-CN" altLang="en-US" sz="1200" dirty="0" smtClean="0">
              <a:solidFill>
                <a:srgbClr val="231F20"/>
              </a:solidFill>
              <a:latin typeface="微软雅黑" pitchFamily="34" charset="-122"/>
              <a:ea typeface="微软雅黑" pitchFamily="34" charset="-122"/>
            </a:endParaRPr>
          </a:p>
        </p:txBody>
      </p:sp>
      <p:sp>
        <p:nvSpPr>
          <p:cNvPr id="30" name="TextBox 42"/>
          <p:cNvSpPr txBox="1"/>
          <p:nvPr/>
        </p:nvSpPr>
        <p:spPr>
          <a:xfrm>
            <a:off x="3661762" y="5578253"/>
            <a:ext cx="3492909" cy="1033293"/>
          </a:xfrm>
          <a:prstGeom prst="rect">
            <a:avLst/>
          </a:prstGeom>
          <a:solidFill>
            <a:schemeClr val="bg1"/>
          </a:solidFill>
        </p:spPr>
        <p:txBody>
          <a:bodyPr wrap="square" lIns="108900" tIns="54450" rIns="108900" bIns="54450" rtlCol="0">
            <a:spAutoFit/>
          </a:bodyPr>
          <a:lstStyle>
            <a:defPPr>
              <a:defRPr lang="zh-CN"/>
            </a:defPPr>
            <a:lvl1pPr marL="285750" lvl="0" indent="-285750">
              <a:buFont typeface="Wingdings" panose="05000000000000000000" pitchFamily="2" charset="2"/>
              <a:buChar char="ü"/>
              <a:defRPr sz="1400"/>
            </a:lvl1pPr>
          </a:lstStyle>
          <a:p>
            <a:r>
              <a:rPr lang="zh-CN" altLang="en-US" sz="1200" dirty="0" smtClean="0"/>
              <a:t>数据结构不应改变，不应转换，以便审计；</a:t>
            </a:r>
          </a:p>
          <a:p>
            <a:r>
              <a:rPr lang="zh-CN" altLang="en-US" sz="1200" dirty="0" smtClean="0"/>
              <a:t>当需要源表</a:t>
            </a:r>
            <a:r>
              <a:rPr lang="en-US" altLang="zh-CN" sz="1200" dirty="0" smtClean="0"/>
              <a:t>/</a:t>
            </a:r>
            <a:r>
              <a:rPr lang="zh-CN" altLang="en-US" sz="1200" dirty="0" smtClean="0"/>
              <a:t>文件的一个或多个字段时，抽取加载该表全部字段；</a:t>
            </a:r>
          </a:p>
          <a:p>
            <a:r>
              <a:rPr lang="zh-CN" altLang="en-US" sz="1200" dirty="0" smtClean="0"/>
              <a:t>避免</a:t>
            </a:r>
            <a:r>
              <a:rPr lang="zh-CN" altLang="en-US" sz="1200" dirty="0"/>
              <a:t>在</a:t>
            </a:r>
            <a:r>
              <a:rPr lang="en-US" altLang="zh-CN" sz="1200" dirty="0"/>
              <a:t>ETL</a:t>
            </a:r>
            <a:r>
              <a:rPr lang="zh-CN" altLang="en-US" sz="1200" dirty="0"/>
              <a:t>过程中直接修改加载的数</a:t>
            </a:r>
            <a:r>
              <a:rPr lang="zh-CN" altLang="en-US" sz="1200" dirty="0" smtClean="0"/>
              <a:t>据；</a:t>
            </a:r>
            <a:endParaRPr lang="zh-CN" altLang="en-US" sz="1200" dirty="0"/>
          </a:p>
          <a:p>
            <a:r>
              <a:rPr lang="en-US" altLang="zh-CN" sz="1200" dirty="0"/>
              <a:t>ODS</a:t>
            </a:r>
            <a:r>
              <a:rPr lang="zh-CN" altLang="en-US" sz="1200" dirty="0"/>
              <a:t>的数据装载同步源系统变</a:t>
            </a:r>
            <a:r>
              <a:rPr lang="zh-CN" altLang="en-US" sz="1200" dirty="0" smtClean="0"/>
              <a:t>更；</a:t>
            </a:r>
            <a:endParaRPr lang="en-US" altLang="zh-CN" sz="1200" dirty="0"/>
          </a:p>
        </p:txBody>
      </p:sp>
      <p:sp>
        <p:nvSpPr>
          <p:cNvPr id="33" name="TextBox 45"/>
          <p:cNvSpPr txBox="1"/>
          <p:nvPr/>
        </p:nvSpPr>
        <p:spPr>
          <a:xfrm>
            <a:off x="8254693" y="2018090"/>
            <a:ext cx="1015236" cy="314686"/>
          </a:xfrm>
          <a:prstGeom prst="rect">
            <a:avLst/>
          </a:prstGeom>
          <a:noFill/>
        </p:spPr>
        <p:txBody>
          <a:bodyPr wrap="none" lIns="108900" tIns="54450" rIns="108900" bIns="54450" rtlCol="0">
            <a:spAutoFit/>
          </a:bodyPr>
          <a:lstStyle>
            <a:defPPr>
              <a:defRPr lang="zh-CN"/>
            </a:defPPr>
            <a:lvl1pPr>
              <a:lnSpc>
                <a:spcPct val="95000"/>
              </a:lnSpc>
              <a:spcBef>
                <a:spcPts val="476"/>
              </a:spcBef>
              <a:defRPr sz="1400">
                <a:solidFill>
                  <a:srgbClr val="FF0000"/>
                </a:solidFill>
                <a:latin typeface="微软雅黑" pitchFamily="34" charset="-122"/>
                <a:ea typeface="微软雅黑" pitchFamily="34" charset="-122"/>
              </a:defRPr>
            </a:lvl1pPr>
          </a:lstStyle>
          <a:p>
            <a:r>
              <a:rPr lang="zh-CN" altLang="en-US" b="1" dirty="0" smtClean="0">
                <a:solidFill>
                  <a:srgbClr val="C00000"/>
                </a:solidFill>
              </a:rPr>
              <a:t>功能</a:t>
            </a:r>
            <a:r>
              <a:rPr lang="en-US" altLang="zh-CN" b="1" dirty="0" smtClean="0">
                <a:solidFill>
                  <a:srgbClr val="C00000"/>
                </a:solidFill>
              </a:rPr>
              <a:t>/</a:t>
            </a:r>
            <a:r>
              <a:rPr lang="zh-CN" altLang="en-US" b="1" dirty="0" smtClean="0">
                <a:solidFill>
                  <a:srgbClr val="C00000"/>
                </a:solidFill>
              </a:rPr>
              <a:t>目标</a:t>
            </a:r>
            <a:endParaRPr lang="zh-CN" altLang="en-US" b="1" dirty="0">
              <a:solidFill>
                <a:srgbClr val="C00000"/>
              </a:solidFill>
            </a:endParaRPr>
          </a:p>
        </p:txBody>
      </p:sp>
      <p:sp>
        <p:nvSpPr>
          <p:cNvPr id="34" name="TextBox 46"/>
          <p:cNvSpPr txBox="1"/>
          <p:nvPr/>
        </p:nvSpPr>
        <p:spPr>
          <a:xfrm>
            <a:off x="10907374" y="5919389"/>
            <a:ext cx="1021031" cy="314686"/>
          </a:xfrm>
          <a:prstGeom prst="rect">
            <a:avLst/>
          </a:prstGeom>
          <a:noFill/>
        </p:spPr>
        <p:txBody>
          <a:bodyPr wrap="square" lIns="108900" tIns="54450" rIns="108900" bIns="54450" rtlCol="0">
            <a:spAutoFit/>
          </a:bodyPr>
          <a:lstStyle/>
          <a:p>
            <a:pPr>
              <a:lnSpc>
                <a:spcPct val="95000"/>
              </a:lnSpc>
              <a:spcBef>
                <a:spcPts val="476"/>
              </a:spcBef>
            </a:pPr>
            <a:r>
              <a:rPr lang="zh-CN" altLang="en-US" sz="1400" dirty="0">
                <a:solidFill>
                  <a:srgbClr val="231F20"/>
                </a:solidFill>
                <a:latin typeface="微软雅黑" pitchFamily="34" charset="-122"/>
                <a:ea typeface="微软雅黑" pitchFamily="34" charset="-122"/>
              </a:rPr>
              <a:t>业务</a:t>
            </a:r>
            <a:r>
              <a:rPr lang="zh-CN" altLang="en-US" sz="1400" dirty="0" smtClean="0">
                <a:solidFill>
                  <a:srgbClr val="231F20"/>
                </a:solidFill>
                <a:latin typeface="微软雅黑" pitchFamily="34" charset="-122"/>
                <a:ea typeface="微软雅黑" pitchFamily="34" charset="-122"/>
              </a:rPr>
              <a:t>系统</a:t>
            </a:r>
          </a:p>
        </p:txBody>
      </p:sp>
      <p:sp>
        <p:nvSpPr>
          <p:cNvPr id="35" name="TextBox 47"/>
          <p:cNvSpPr txBox="1"/>
          <p:nvPr/>
        </p:nvSpPr>
        <p:spPr>
          <a:xfrm>
            <a:off x="10888528" y="4519812"/>
            <a:ext cx="1228553" cy="852393"/>
          </a:xfrm>
          <a:prstGeom prst="rect">
            <a:avLst/>
          </a:prstGeom>
          <a:noFill/>
        </p:spPr>
        <p:txBody>
          <a:bodyPr wrap="square" lIns="108900" tIns="54450" rIns="108900" bIns="54450" rtlCol="0">
            <a:spAutoFit/>
          </a:bodyPr>
          <a:lstStyle/>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主题域</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实体</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关系</a:t>
            </a:r>
          </a:p>
        </p:txBody>
      </p:sp>
      <p:sp>
        <p:nvSpPr>
          <p:cNvPr id="36" name="TextBox 48"/>
          <p:cNvSpPr txBox="1"/>
          <p:nvPr/>
        </p:nvSpPr>
        <p:spPr>
          <a:xfrm>
            <a:off x="10888529" y="3357786"/>
            <a:ext cx="1298972" cy="852218"/>
          </a:xfrm>
          <a:prstGeom prst="rect">
            <a:avLst/>
          </a:prstGeom>
          <a:noFill/>
        </p:spPr>
        <p:txBody>
          <a:bodyPr wrap="square" lIns="108900" tIns="54450" rIns="108900" bIns="54450" rtlCol="0">
            <a:spAutoFit/>
          </a:bodyPr>
          <a:lstStyle/>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分析对象</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业务分类</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业务过程</a:t>
            </a:r>
          </a:p>
        </p:txBody>
      </p:sp>
      <p:sp>
        <p:nvSpPr>
          <p:cNvPr id="37" name="TextBox 49"/>
          <p:cNvSpPr txBox="1"/>
          <p:nvPr/>
        </p:nvSpPr>
        <p:spPr>
          <a:xfrm>
            <a:off x="7269003" y="2396779"/>
            <a:ext cx="3448242" cy="848801"/>
          </a:xfrm>
          <a:prstGeom prst="rect">
            <a:avLst/>
          </a:prstGeom>
          <a:noFill/>
        </p:spPr>
        <p:txBody>
          <a:bodyPr wrap="square" lIns="108900" tIns="54450" rIns="108900" bIns="54450" rtlCol="0">
            <a:spAutoFit/>
          </a:bodyPr>
          <a:lstStyle>
            <a:defPPr>
              <a:defRPr lang="zh-CN"/>
            </a:defPPr>
            <a:lvl1pPr marL="285750" lvl="0" indent="-285750">
              <a:buFont typeface="Wingdings" panose="05000000000000000000" pitchFamily="2" charset="2"/>
              <a:buChar char="ü"/>
              <a:defRPr sz="1200"/>
            </a:lvl1pPr>
          </a:lstStyle>
          <a:p>
            <a:r>
              <a:rPr lang="zh-CN" altLang="zh-CN" dirty="0"/>
              <a:t>面向业务</a:t>
            </a:r>
            <a:r>
              <a:rPr lang="zh-CN" altLang="zh-CN" dirty="0" smtClean="0"/>
              <a:t>需求</a:t>
            </a:r>
            <a:r>
              <a:rPr lang="zh-CN" altLang="en-US" dirty="0" smtClean="0"/>
              <a:t>，从</a:t>
            </a:r>
            <a:r>
              <a:rPr lang="en-US" altLang="zh-CN" dirty="0" smtClean="0"/>
              <a:t>DWD</a:t>
            </a:r>
            <a:r>
              <a:rPr lang="zh-CN" altLang="en-US" dirty="0" smtClean="0"/>
              <a:t>与</a:t>
            </a:r>
            <a:r>
              <a:rPr lang="en-US" altLang="zh-CN" dirty="0" smtClean="0"/>
              <a:t>DWS</a:t>
            </a:r>
            <a:r>
              <a:rPr lang="zh-CN" altLang="en-US" dirty="0" smtClean="0"/>
              <a:t>组织加工数据。</a:t>
            </a:r>
            <a:endParaRPr lang="zh-CN" altLang="zh-CN" dirty="0"/>
          </a:p>
          <a:p>
            <a:r>
              <a:rPr lang="zh-CN" altLang="en-US" dirty="0"/>
              <a:t>提供业务友好性。不同业务需求，使用不同业务</a:t>
            </a:r>
            <a:r>
              <a:rPr lang="zh-CN" altLang="en-US" dirty="0" smtClean="0"/>
              <a:t>语义。</a:t>
            </a:r>
            <a:endParaRPr lang="zh-CN" altLang="en-US" dirty="0"/>
          </a:p>
          <a:p>
            <a:r>
              <a:rPr lang="zh-CN" altLang="en-US" dirty="0"/>
              <a:t>提供工具友好性。数据组织与存放重视性能</a:t>
            </a:r>
            <a:r>
              <a:rPr lang="zh-CN" altLang="en-US" dirty="0" smtClean="0"/>
              <a:t>。</a:t>
            </a:r>
            <a:endParaRPr lang="en-US" altLang="zh-CN" dirty="0" smtClean="0"/>
          </a:p>
        </p:txBody>
      </p:sp>
      <p:cxnSp>
        <p:nvCxnSpPr>
          <p:cNvPr id="39" name="直接箭头连接符 38"/>
          <p:cNvCxnSpPr>
            <a:stCxn id="9" idx="3"/>
            <a:endCxn id="10" idx="1"/>
          </p:cNvCxnSpPr>
          <p:nvPr/>
        </p:nvCxnSpPr>
        <p:spPr bwMode="auto">
          <a:xfrm flipV="1">
            <a:off x="7251603" y="1521783"/>
            <a:ext cx="1370086" cy="309818"/>
          </a:xfrm>
          <a:prstGeom prst="straightConnector1">
            <a:avLst/>
          </a:prstGeom>
          <a:noFill/>
          <a:ln w="9525" cap="flat" cmpd="sng" algn="ctr">
            <a:solidFill>
              <a:srgbClr val="FF9900"/>
            </a:solidFill>
            <a:prstDash val="solid"/>
            <a:round/>
            <a:headEnd type="none" w="med" len="med"/>
            <a:tailEnd type="arrow"/>
          </a:ln>
          <a:effectLst/>
        </p:spPr>
      </p:cxnSp>
      <p:cxnSp>
        <p:nvCxnSpPr>
          <p:cNvPr id="40" name="直接箭头连接符 39"/>
          <p:cNvCxnSpPr>
            <a:stCxn id="6" idx="3"/>
            <a:endCxn id="9" idx="1"/>
          </p:cNvCxnSpPr>
          <p:nvPr/>
        </p:nvCxnSpPr>
        <p:spPr bwMode="auto">
          <a:xfrm>
            <a:off x="4203047" y="1521784"/>
            <a:ext cx="1896128" cy="309817"/>
          </a:xfrm>
          <a:prstGeom prst="straightConnector1">
            <a:avLst/>
          </a:prstGeom>
          <a:noFill/>
          <a:ln w="9525" cap="flat" cmpd="sng" algn="ctr">
            <a:solidFill>
              <a:srgbClr val="FF9900"/>
            </a:solidFill>
            <a:prstDash val="solid"/>
            <a:round/>
            <a:headEnd type="none" w="med" len="med"/>
            <a:tailEnd type="arrow"/>
          </a:ln>
          <a:effectLst/>
        </p:spPr>
      </p:cxnSp>
      <p:sp>
        <p:nvSpPr>
          <p:cNvPr id="41" name="矩形 40"/>
          <p:cNvSpPr/>
          <p:nvPr/>
        </p:nvSpPr>
        <p:spPr>
          <a:xfrm>
            <a:off x="7269004" y="3411127"/>
            <a:ext cx="3243330" cy="663961"/>
          </a:xfrm>
          <a:prstGeom prst="rect">
            <a:avLst/>
          </a:prstGeom>
          <a:noFill/>
        </p:spPr>
        <p:txBody>
          <a:bodyPr wrap="square" lIns="108900" tIns="54450" rIns="108900" bIns="54450" rtlCol="0">
            <a:spAutoFit/>
          </a:bodyPr>
          <a:lstStyle/>
          <a:p>
            <a:pPr marL="285807" indent="-285807">
              <a:buFont typeface="Wingdings" panose="05000000000000000000" pitchFamily="2" charset="2"/>
              <a:buChar char="ü"/>
            </a:pPr>
            <a:r>
              <a:rPr lang="zh-CN" altLang="en-US" sz="1200" dirty="0"/>
              <a:t>提取业务规则一致的公共</a:t>
            </a:r>
            <a:r>
              <a:rPr lang="zh-CN" altLang="en-US" sz="1200" dirty="0" smtClean="0"/>
              <a:t>需求，避免输出</a:t>
            </a:r>
            <a:r>
              <a:rPr lang="zh-CN" altLang="zh-CN" sz="1200" dirty="0"/>
              <a:t>结果</a:t>
            </a:r>
            <a:r>
              <a:rPr lang="zh-CN" altLang="en-US" sz="1200" dirty="0" smtClean="0"/>
              <a:t>不一致。</a:t>
            </a:r>
            <a:endParaRPr lang="zh-CN" altLang="en-US" sz="1200" dirty="0"/>
          </a:p>
          <a:p>
            <a:pPr marL="285807" indent="-285807">
              <a:buFont typeface="Wingdings" panose="05000000000000000000" pitchFamily="2" charset="2"/>
              <a:buChar char="ü"/>
            </a:pPr>
            <a:r>
              <a:rPr lang="zh-CN" altLang="en-US" sz="1200" dirty="0"/>
              <a:t>避免重复加工、存储。</a:t>
            </a:r>
          </a:p>
        </p:txBody>
      </p:sp>
      <p:sp>
        <p:nvSpPr>
          <p:cNvPr id="42" name="矩形 41"/>
          <p:cNvSpPr/>
          <p:nvPr/>
        </p:nvSpPr>
        <p:spPr>
          <a:xfrm>
            <a:off x="7269004" y="4505562"/>
            <a:ext cx="2732526" cy="479295"/>
          </a:xfrm>
          <a:prstGeom prst="rect">
            <a:avLst/>
          </a:prstGeom>
          <a:noFill/>
        </p:spPr>
        <p:txBody>
          <a:bodyPr wrap="square" lIns="108900" tIns="54450" rIns="108900" bIns="54450" rtlCol="0">
            <a:spAutoFit/>
          </a:bodyPr>
          <a:lstStyle/>
          <a:p>
            <a:pPr marL="285807" indent="-285807">
              <a:buFont typeface="Wingdings" panose="05000000000000000000" pitchFamily="2" charset="2"/>
              <a:buChar char="ü"/>
            </a:pPr>
            <a:r>
              <a:rPr lang="zh-CN" altLang="en-US" sz="1200" dirty="0" smtClean="0"/>
              <a:t>向</a:t>
            </a:r>
            <a:r>
              <a:rPr lang="en-US" altLang="zh-CN" sz="1200" dirty="0" smtClean="0"/>
              <a:t>DWS</a:t>
            </a:r>
            <a:r>
              <a:rPr lang="zh-CN" altLang="en-US" sz="1200" dirty="0" smtClean="0"/>
              <a:t>、ADS</a:t>
            </a:r>
            <a:r>
              <a:rPr lang="zh-CN" altLang="en-US" sz="1200" dirty="0"/>
              <a:t>提供</a:t>
            </a:r>
            <a:r>
              <a:rPr lang="zh-CN" altLang="en-US" sz="1200" dirty="0" smtClean="0"/>
              <a:t>数据</a:t>
            </a:r>
            <a:endParaRPr lang="zh-CN" altLang="en-US" sz="1200" dirty="0"/>
          </a:p>
          <a:p>
            <a:pPr marL="285807" indent="-285807">
              <a:buFont typeface="Wingdings" panose="05000000000000000000" pitchFamily="2" charset="2"/>
              <a:buChar char="ü"/>
            </a:pPr>
            <a:r>
              <a:rPr lang="zh-CN" altLang="en-US" sz="1200" dirty="0"/>
              <a:t>整合业务源</a:t>
            </a:r>
            <a:r>
              <a:rPr lang="zh-CN" altLang="en-US" sz="1200" dirty="0" smtClean="0"/>
              <a:t>数据</a:t>
            </a:r>
            <a:endParaRPr lang="zh-CN" altLang="en-US" sz="1200" dirty="0"/>
          </a:p>
        </p:txBody>
      </p:sp>
      <p:sp>
        <p:nvSpPr>
          <p:cNvPr id="43" name="矩形 42"/>
          <p:cNvSpPr/>
          <p:nvPr/>
        </p:nvSpPr>
        <p:spPr>
          <a:xfrm>
            <a:off x="7269966" y="5578253"/>
            <a:ext cx="3141301" cy="1033293"/>
          </a:xfrm>
          <a:prstGeom prst="rect">
            <a:avLst/>
          </a:prstGeom>
          <a:solidFill>
            <a:schemeClr val="bg1"/>
          </a:solidFill>
        </p:spPr>
        <p:txBody>
          <a:bodyPr wrap="square" lIns="108900" tIns="54450" rIns="108900" bIns="54450" rtlCol="0">
            <a:spAutoFit/>
          </a:bodyPr>
          <a:lstStyle/>
          <a:p>
            <a:pPr marL="285807" indent="-285807">
              <a:buFont typeface="Wingdings" panose="05000000000000000000" pitchFamily="2" charset="2"/>
              <a:buChar char="ü"/>
            </a:pPr>
            <a:r>
              <a:rPr lang="zh-CN" altLang="en-US" sz="1200" dirty="0"/>
              <a:t>收集缓存源系统数据； </a:t>
            </a:r>
          </a:p>
          <a:p>
            <a:pPr marL="285807" indent="-285807">
              <a:buFont typeface="Wingdings" panose="05000000000000000000" pitchFamily="2" charset="2"/>
              <a:buChar char="ü"/>
            </a:pPr>
            <a:r>
              <a:rPr lang="zh-CN" altLang="en-US" sz="1200" dirty="0"/>
              <a:t>保留历史源数据；</a:t>
            </a:r>
          </a:p>
          <a:p>
            <a:pPr marL="285807" indent="-285807">
              <a:buFont typeface="Wingdings" panose="05000000000000000000" pitchFamily="2" charset="2"/>
              <a:buChar char="ü"/>
            </a:pPr>
            <a:r>
              <a:rPr lang="zh-CN" altLang="en-US" sz="1200" dirty="0" smtClean="0"/>
              <a:t>对多</a:t>
            </a:r>
            <a:r>
              <a:rPr lang="zh-CN" altLang="en-US" sz="1200" dirty="0"/>
              <a:t>结构、非结构化</a:t>
            </a:r>
            <a:r>
              <a:rPr lang="zh-CN" altLang="en-US" sz="1200" dirty="0" smtClean="0"/>
              <a:t>数据进行</a:t>
            </a:r>
            <a:r>
              <a:rPr lang="zh-CN" altLang="en-US" sz="1200" dirty="0"/>
              <a:t>结构化处理；</a:t>
            </a:r>
          </a:p>
          <a:p>
            <a:pPr marL="285807" indent="-285807">
              <a:buFont typeface="Wingdings" panose="05000000000000000000" pitchFamily="2" charset="2"/>
              <a:buChar char="ü"/>
            </a:pPr>
            <a:r>
              <a:rPr lang="zh-CN" altLang="en-US" sz="1200" dirty="0"/>
              <a:t>按需对加密字段解密处</a:t>
            </a:r>
            <a:r>
              <a:rPr lang="zh-CN" altLang="en-US" sz="1200" dirty="0" smtClean="0"/>
              <a:t>理；</a:t>
            </a:r>
            <a:endParaRPr lang="zh-CN" altLang="en-US" sz="1200" dirty="0"/>
          </a:p>
        </p:txBody>
      </p:sp>
      <p:sp>
        <p:nvSpPr>
          <p:cNvPr id="44" name="TextBox 45"/>
          <p:cNvSpPr txBox="1"/>
          <p:nvPr/>
        </p:nvSpPr>
        <p:spPr>
          <a:xfrm>
            <a:off x="11048919" y="2025226"/>
            <a:ext cx="758690" cy="314686"/>
          </a:xfrm>
          <a:prstGeom prst="rect">
            <a:avLst/>
          </a:prstGeom>
          <a:noFill/>
        </p:spPr>
        <p:txBody>
          <a:bodyPr wrap="none" lIns="108900" tIns="54450" rIns="108900" bIns="54450" rtlCol="0">
            <a:spAutoFit/>
          </a:bodyPr>
          <a:lstStyle/>
          <a:p>
            <a:pPr>
              <a:lnSpc>
                <a:spcPct val="95000"/>
              </a:lnSpc>
              <a:spcBef>
                <a:spcPts val="476"/>
              </a:spcBef>
            </a:pPr>
            <a:r>
              <a:rPr lang="zh-CN" altLang="en-US" sz="1400" b="1" dirty="0" smtClean="0">
                <a:solidFill>
                  <a:srgbClr val="C00000"/>
                </a:solidFill>
                <a:latin typeface="微软雅黑" pitchFamily="34" charset="-122"/>
                <a:ea typeface="微软雅黑" pitchFamily="34" charset="-122"/>
              </a:rPr>
              <a:t>关键词</a:t>
            </a:r>
          </a:p>
        </p:txBody>
      </p:sp>
      <p:sp>
        <p:nvSpPr>
          <p:cNvPr id="45" name="TextBox 49"/>
          <p:cNvSpPr txBox="1"/>
          <p:nvPr/>
        </p:nvSpPr>
        <p:spPr>
          <a:xfrm>
            <a:off x="10921887" y="2438618"/>
            <a:ext cx="1265613" cy="852393"/>
          </a:xfrm>
          <a:prstGeom prst="rect">
            <a:avLst/>
          </a:prstGeom>
          <a:noFill/>
        </p:spPr>
        <p:txBody>
          <a:bodyPr wrap="square" lIns="108900" tIns="54450" rIns="108900" bIns="54450" rtlCol="0">
            <a:spAutoFit/>
          </a:bodyPr>
          <a:lstStyle/>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数据集市</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指标</a:t>
            </a:r>
            <a:endParaRPr lang="en-US" altLang="zh-CN" sz="1400" dirty="0" smtClean="0">
              <a:solidFill>
                <a:srgbClr val="231F20"/>
              </a:solidFill>
              <a:latin typeface="微软雅黑" pitchFamily="34" charset="-122"/>
              <a:ea typeface="微软雅黑" pitchFamily="34" charset="-122"/>
            </a:endParaRPr>
          </a:p>
          <a:p>
            <a:pPr>
              <a:lnSpc>
                <a:spcPct val="95000"/>
              </a:lnSpc>
              <a:spcBef>
                <a:spcPts val="476"/>
              </a:spcBef>
            </a:pPr>
            <a:r>
              <a:rPr lang="zh-CN" altLang="en-US" sz="1400" dirty="0" smtClean="0">
                <a:solidFill>
                  <a:srgbClr val="231F20"/>
                </a:solidFill>
                <a:latin typeface="微软雅黑" pitchFamily="34" charset="-122"/>
                <a:ea typeface="微软雅黑" pitchFamily="34" charset="-122"/>
              </a:rPr>
              <a:t>维度</a:t>
            </a:r>
          </a:p>
        </p:txBody>
      </p:sp>
      <p:cxnSp>
        <p:nvCxnSpPr>
          <p:cNvPr id="28" name="直接连接符 27"/>
          <p:cNvCxnSpPr/>
          <p:nvPr/>
        </p:nvCxnSpPr>
        <p:spPr>
          <a:xfrm>
            <a:off x="409061" y="5545195"/>
            <a:ext cx="11379701" cy="3305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50827" y="3270106"/>
            <a:ext cx="11766254" cy="991245"/>
          </a:xfrm>
          <a:prstGeom prst="rect">
            <a:avLst/>
          </a:prstGeom>
          <a:noFill/>
          <a:ln w="19050">
            <a:solidFill>
              <a:srgbClr val="FF0000"/>
            </a:solidFill>
            <a:prstDash val="solid"/>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0788210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1"/>
          <p:cNvSpPr>
            <a:spLocks noGrp="1"/>
          </p:cNvSpPr>
          <p:nvPr>
            <p:ph idx="1"/>
          </p:nvPr>
        </p:nvSpPr>
        <p:spPr>
          <a:xfrm>
            <a:off x="609759" y="1152865"/>
            <a:ext cx="10975658" cy="5085241"/>
          </a:xfrm>
        </p:spPr>
        <p:txBody>
          <a:bodyPr/>
          <a:lstStyle/>
          <a:p>
            <a:pPr defTabSz="1026399">
              <a:lnSpc>
                <a:spcPct val="125000"/>
              </a:lnSpc>
            </a:pPr>
            <a:r>
              <a:rPr lang="zh-CN" altLang="en-US" sz="2000" b="0" dirty="0" smtClean="0">
                <a:latin typeface="微软雅黑" panose="020B0503020204020204" pitchFamily="34" charset="-122"/>
                <a:ea typeface="微软雅黑" panose="020B0503020204020204" pitchFamily="34" charset="-122"/>
              </a:rPr>
              <a:t>维</a:t>
            </a:r>
            <a:r>
              <a:rPr lang="zh-CN" altLang="en-US" sz="2000" b="0" dirty="0">
                <a:latin typeface="微软雅黑" panose="020B0503020204020204" pitchFamily="34" charset="-122"/>
                <a:ea typeface="微软雅黑" panose="020B0503020204020204" pitchFamily="34" charset="-122"/>
              </a:rPr>
              <a:t>度建模（</a:t>
            </a:r>
            <a:r>
              <a:rPr lang="en-US" altLang="zh-CN" sz="2000" b="0" dirty="0">
                <a:latin typeface="微软雅黑" panose="020B0503020204020204" pitchFamily="34" charset="-122"/>
                <a:ea typeface="微软雅黑" panose="020B0503020204020204" pitchFamily="34" charset="-122"/>
              </a:rPr>
              <a:t>dimensional modeling</a:t>
            </a:r>
            <a:r>
              <a:rPr lang="zh-CN" altLang="en-US" sz="2000" b="0" dirty="0">
                <a:latin typeface="微软雅黑" panose="020B0503020204020204" pitchFamily="34" charset="-122"/>
                <a:ea typeface="微软雅黑" panose="020B0503020204020204" pitchFamily="34" charset="-122"/>
              </a:rPr>
              <a:t>）是</a:t>
            </a:r>
            <a:r>
              <a:rPr lang="en-US" altLang="zh-CN" sz="2000" b="0" dirty="0">
                <a:latin typeface="微软雅黑" panose="020B0503020204020204" pitchFamily="34" charset="-122"/>
                <a:ea typeface="微软雅黑" panose="020B0503020204020204" pitchFamily="34" charset="-122"/>
              </a:rPr>
              <a:t>Kimball</a:t>
            </a:r>
            <a:r>
              <a:rPr lang="zh-CN" altLang="en-US" sz="2000" b="0" dirty="0">
                <a:latin typeface="微软雅黑" panose="020B0503020204020204" pitchFamily="34" charset="-122"/>
                <a:ea typeface="微软雅黑" panose="020B0503020204020204" pitchFamily="34" charset="-122"/>
              </a:rPr>
              <a:t>首先提出的建模方式，按照事实表，维度表来构建数据仓库或数据集市。用部分数据冗余换取查询的效率。其优点是：针对大表查询</a:t>
            </a:r>
            <a:r>
              <a:rPr lang="zh-CN" altLang="en-US" sz="2000" b="0" dirty="0">
                <a:solidFill>
                  <a:srgbClr val="FF0000"/>
                </a:solidFill>
                <a:latin typeface="微软雅黑" panose="020B0503020204020204" pitchFamily="34" charset="-122"/>
                <a:ea typeface="微软雅黑" panose="020B0503020204020204" pitchFamily="34" charset="-122"/>
              </a:rPr>
              <a:t>性能好</a:t>
            </a:r>
            <a:r>
              <a:rPr lang="zh-CN" altLang="en-US" sz="2000" b="0" dirty="0">
                <a:latin typeface="微软雅黑" panose="020B0503020204020204" pitchFamily="34" charset="-122"/>
                <a:ea typeface="微软雅黑" panose="020B0503020204020204" pitchFamily="34" charset="-122"/>
              </a:rPr>
              <a:t>；</a:t>
            </a:r>
            <a:r>
              <a:rPr lang="zh-CN" altLang="en-US" sz="2000" b="0" dirty="0">
                <a:solidFill>
                  <a:srgbClr val="FF0000"/>
                </a:solidFill>
                <a:latin typeface="微软雅黑" panose="020B0503020204020204" pitchFamily="34" charset="-122"/>
                <a:ea typeface="微软雅黑" panose="020B0503020204020204" pitchFamily="34" charset="-122"/>
              </a:rPr>
              <a:t>容易理解</a:t>
            </a:r>
            <a:r>
              <a:rPr lang="zh-CN" altLang="en-US" sz="2000" b="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defTabSz="1026399">
              <a:lnSpc>
                <a:spcPct val="125000"/>
              </a:lnSpc>
            </a:pPr>
            <a:endParaRPr lang="en-US" altLang="zh-CN" sz="2000" b="0" dirty="0">
              <a:latin typeface="微软雅黑" panose="020B0503020204020204" pitchFamily="34" charset="-122"/>
              <a:ea typeface="微软雅黑" panose="020B0503020204020204" pitchFamily="34" charset="-122"/>
            </a:endParaRPr>
          </a:p>
        </p:txBody>
      </p:sp>
      <p:sp>
        <p:nvSpPr>
          <p:cNvPr id="11" name="标题 3"/>
          <p:cNvSpPr>
            <a:spLocks noGrp="1"/>
          </p:cNvSpPr>
          <p:nvPr>
            <p:ph type="title"/>
          </p:nvPr>
        </p:nvSpPr>
        <p:spPr>
          <a:xfrm>
            <a:off x="609759" y="398026"/>
            <a:ext cx="10975658" cy="516586"/>
          </a:xfrm>
        </p:spPr>
        <p:txBody>
          <a:bodyPr/>
          <a:lstStyle/>
          <a:p>
            <a:pPr fontAlgn="auto">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rPr>
              <a:t>汇总层模型设计通常采用维度建模方法</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1505032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a:latin typeface="微软雅黑" panose="020B0503020204020204" pitchFamily="34" charset="-122"/>
                <a:ea typeface="微软雅黑" panose="020B0503020204020204" pitchFamily="34" charset="-122"/>
              </a:rPr>
              <a:t>汇总层模型设计围绕分析对象、业务分类及业务过程三个维度展开</a:t>
            </a:r>
          </a:p>
        </p:txBody>
      </p:sp>
      <p:sp>
        <p:nvSpPr>
          <p:cNvPr id="4" name="内容占位符 1"/>
          <p:cNvSpPr txBox="1">
            <a:spLocks/>
          </p:cNvSpPr>
          <p:nvPr/>
        </p:nvSpPr>
        <p:spPr>
          <a:xfrm>
            <a:off x="609759" y="1152865"/>
            <a:ext cx="10975658" cy="2420945"/>
          </a:xfrm>
          <a:prstGeom prst="rect">
            <a:avLst/>
          </a:prstGeom>
        </p:spPr>
        <p:txBody>
          <a:bodyP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defTabSz="1026399">
              <a:lnSpc>
                <a:spcPct val="125000"/>
              </a:lnSpc>
            </a:pPr>
            <a:r>
              <a:rPr lang="zh-CN" altLang="en-US" sz="1800" b="0" kern="0" dirty="0" smtClean="0">
                <a:solidFill>
                  <a:srgbClr val="FF0000"/>
                </a:solidFill>
                <a:latin typeface="微软雅黑" panose="020B0503020204020204" pitchFamily="34" charset="-122"/>
                <a:ea typeface="微软雅黑" panose="020B0503020204020204" pitchFamily="34" charset="-122"/>
              </a:rPr>
              <a:t>分析对象</a:t>
            </a:r>
            <a:r>
              <a:rPr lang="zh-CN" altLang="en-US" sz="1800" b="0" kern="0" dirty="0" smtClean="0">
                <a:latin typeface="微软雅黑" panose="020B0503020204020204" pitchFamily="34" charset="-122"/>
                <a:ea typeface="微软雅黑" panose="020B0503020204020204" pitchFamily="34" charset="-122"/>
              </a:rPr>
              <a:t>：</a:t>
            </a:r>
            <a:r>
              <a:rPr lang="zh-CN" altLang="en-US" sz="1800" b="0" kern="0" dirty="0">
                <a:latin typeface="微软雅黑" panose="020B0503020204020204" pitchFamily="34" charset="-122"/>
                <a:ea typeface="微软雅黑" panose="020B0503020204020204" pitchFamily="34" charset="-122"/>
              </a:rPr>
              <a:t>组织</a:t>
            </a:r>
            <a:r>
              <a:rPr lang="zh-CN" altLang="en-US" sz="1800" b="0" kern="0" dirty="0" smtClean="0">
                <a:latin typeface="微软雅黑" panose="020B0503020204020204" pitchFamily="34" charset="-122"/>
                <a:ea typeface="微软雅黑" panose="020B0503020204020204" pitchFamily="34" charset="-122"/>
              </a:rPr>
              <a:t>经营过程</a:t>
            </a:r>
            <a:r>
              <a:rPr lang="zh-CN" altLang="en-US" sz="1800" b="0" kern="0" dirty="0">
                <a:latin typeface="微软雅黑" panose="020B0503020204020204" pitchFamily="34" charset="-122"/>
                <a:ea typeface="微软雅黑" panose="020B0503020204020204" pitchFamily="34" charset="-122"/>
              </a:rPr>
              <a:t>中涉及的关键</a:t>
            </a:r>
            <a:r>
              <a:rPr lang="zh-CN" altLang="en-US" sz="1800" b="0" kern="0" dirty="0" smtClean="0">
                <a:latin typeface="微软雅黑" panose="020B0503020204020204" pitchFamily="34" charset="-122"/>
                <a:ea typeface="微软雅黑" panose="020B0503020204020204" pitchFamily="34" charset="-122"/>
              </a:rPr>
              <a:t>实体，通过需求分析，华为的分析对象有用户、设备和业务。</a:t>
            </a:r>
            <a:endParaRPr lang="zh-CN" altLang="en-US" sz="1800" b="0" kern="0" dirty="0">
              <a:latin typeface="微软雅黑" panose="020B0503020204020204" pitchFamily="34" charset="-122"/>
              <a:ea typeface="微软雅黑" panose="020B0503020204020204" pitchFamily="34" charset="-122"/>
            </a:endParaRPr>
          </a:p>
          <a:p>
            <a:pPr defTabSz="1026399">
              <a:lnSpc>
                <a:spcPct val="125000"/>
              </a:lnSpc>
            </a:pPr>
            <a:r>
              <a:rPr lang="zh-CN" altLang="en-US" sz="1800" b="0" kern="0" dirty="0" smtClean="0">
                <a:solidFill>
                  <a:srgbClr val="FF0000"/>
                </a:solidFill>
                <a:latin typeface="微软雅黑" panose="020B0503020204020204" pitchFamily="34" charset="-122"/>
                <a:ea typeface="微软雅黑" panose="020B0503020204020204" pitchFamily="34" charset="-122"/>
              </a:rPr>
              <a:t>业务分类</a:t>
            </a:r>
            <a:r>
              <a:rPr lang="zh-CN" altLang="en-US" sz="1800" b="0" kern="0" dirty="0" smtClean="0">
                <a:latin typeface="微软雅黑" panose="020B0503020204020204" pitchFamily="34" charset="-122"/>
                <a:ea typeface="微软雅黑" panose="020B0503020204020204" pitchFamily="34" charset="-122"/>
              </a:rPr>
              <a:t>：组织经营的业务的形态分类。</a:t>
            </a:r>
            <a:endParaRPr lang="zh-CN" altLang="en-US" sz="1800" b="0" kern="0" dirty="0">
              <a:latin typeface="微软雅黑" panose="020B0503020204020204" pitchFamily="34" charset="-122"/>
              <a:ea typeface="微软雅黑" panose="020B0503020204020204" pitchFamily="34" charset="-122"/>
            </a:endParaRPr>
          </a:p>
          <a:p>
            <a:pPr defTabSz="1026399">
              <a:lnSpc>
                <a:spcPct val="125000"/>
              </a:lnSpc>
            </a:pPr>
            <a:r>
              <a:rPr lang="zh-CN" altLang="en-US" sz="1800" b="0" kern="0" dirty="0" smtClean="0">
                <a:solidFill>
                  <a:srgbClr val="FF0000"/>
                </a:solidFill>
                <a:latin typeface="微软雅黑" panose="020B0503020204020204" pitchFamily="34" charset="-122"/>
                <a:ea typeface="微软雅黑" panose="020B0503020204020204" pitchFamily="34" charset="-122"/>
              </a:rPr>
              <a:t>业务过程</a:t>
            </a:r>
            <a:r>
              <a:rPr lang="zh-CN" altLang="en-US" sz="1800" b="0" kern="0" dirty="0" smtClean="0">
                <a:latin typeface="微软雅黑" panose="020B0503020204020204" pitchFamily="34" charset="-122"/>
                <a:ea typeface="微软雅黑" panose="020B0503020204020204" pitchFamily="34" charset="-122"/>
              </a:rPr>
              <a:t>：</a:t>
            </a:r>
            <a:r>
              <a:rPr lang="zh-CN" altLang="en-US" sz="1800" b="0" kern="0" dirty="0">
                <a:latin typeface="微软雅黑" panose="020B0503020204020204" pitchFamily="34" charset="-122"/>
                <a:ea typeface="微软雅黑" panose="020B0503020204020204" pitchFamily="34" charset="-122"/>
              </a:rPr>
              <a:t>组织</a:t>
            </a:r>
            <a:r>
              <a:rPr lang="zh-CN" altLang="en-US" sz="1800" b="0" kern="0" dirty="0" smtClean="0">
                <a:latin typeface="微软雅黑" panose="020B0503020204020204" pitchFamily="34" charset="-122"/>
                <a:ea typeface="微软雅黑" panose="020B0503020204020204" pitchFamily="34" charset="-122"/>
              </a:rPr>
              <a:t>完成</a:t>
            </a:r>
            <a:r>
              <a:rPr lang="zh-CN" altLang="en-US" sz="1800" b="0" kern="0" dirty="0">
                <a:latin typeface="微软雅黑" panose="020B0503020204020204" pitchFamily="34" charset="-122"/>
                <a:ea typeface="微软雅黑" panose="020B0503020204020204" pitchFamily="34" charset="-122"/>
              </a:rPr>
              <a:t>的操作型</a:t>
            </a:r>
            <a:r>
              <a:rPr lang="zh-CN" altLang="en-US" sz="1800" b="0" kern="0" dirty="0" smtClean="0">
                <a:latin typeface="微软雅黑" panose="020B0503020204020204" pitchFamily="34" charset="-122"/>
                <a:ea typeface="微软雅黑" panose="020B0503020204020204" pitchFamily="34" charset="-122"/>
              </a:rPr>
              <a:t>活动，模型设计即是为评估业务过程提供可测量的指标。通过梳理各业务的业务过程，提炼各业务公共的业务过程，设计汇总层模型。</a:t>
            </a:r>
            <a:endParaRPr lang="en-US" altLang="zh-CN" sz="1800" b="0" kern="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469061" y="3201649"/>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用户</a:t>
            </a:r>
          </a:p>
        </p:txBody>
      </p:sp>
      <p:sp>
        <p:nvSpPr>
          <p:cNvPr id="6" name="矩形 5"/>
          <p:cNvSpPr/>
          <p:nvPr/>
        </p:nvSpPr>
        <p:spPr>
          <a:xfrm>
            <a:off x="5566497" y="3201649"/>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设备</a:t>
            </a:r>
          </a:p>
        </p:txBody>
      </p:sp>
      <p:sp>
        <p:nvSpPr>
          <p:cNvPr id="7" name="矩形 6"/>
          <p:cNvSpPr/>
          <p:nvPr/>
        </p:nvSpPr>
        <p:spPr>
          <a:xfrm>
            <a:off x="8978657" y="3201649"/>
            <a:ext cx="2544663" cy="360083"/>
          </a:xfrm>
          <a:prstGeom prst="rect">
            <a:avLst/>
          </a:prstGeom>
          <a:solidFill>
            <a:schemeClr val="accent2">
              <a:lumMod val="20000"/>
              <a:lumOff val="80000"/>
            </a:schemeClr>
          </a:solidFill>
          <a:ln w="6350">
            <a:solidFill>
              <a:schemeClr val="accent2"/>
            </a:solidFill>
            <a:miter lim="800000"/>
            <a:headEnd/>
            <a:tailEnd/>
          </a:ln>
          <a:effectLst/>
        </p:spPr>
        <p:txBody>
          <a:bodyPr lIns="91461" tIns="0" rIns="0" bIns="0" anchor="ctr">
            <a:noAutofit/>
          </a:bodyPr>
          <a:lstStyle/>
          <a:p>
            <a:pPr algn="ctr" defTabSz="457291"/>
            <a:r>
              <a:rPr lang="zh-CN" altLang="en-US" sz="1600" dirty="0">
                <a:latin typeface="Arial" panose="020B0604020202020204" pitchFamily="34" charset="0"/>
                <a:ea typeface="微软雅黑" panose="020B0503020204020204" pitchFamily="34" charset="-122"/>
                <a:cs typeface="Arial" panose="020B0604020202020204" pitchFamily="34" charset="0"/>
              </a:rPr>
              <a:t>业务</a:t>
            </a:r>
          </a:p>
        </p:txBody>
      </p:sp>
      <p:sp>
        <p:nvSpPr>
          <p:cNvPr id="8" name="TextBox 7"/>
          <p:cNvSpPr txBox="1"/>
          <p:nvPr/>
        </p:nvSpPr>
        <p:spPr>
          <a:xfrm>
            <a:off x="1011311" y="3832437"/>
            <a:ext cx="1040620" cy="343851"/>
          </a:xfrm>
          <a:prstGeom prst="rect">
            <a:avLst/>
          </a:prstGeom>
          <a:noFill/>
        </p:spPr>
        <p:txBody>
          <a:bodyPr wrap="none" lIns="108878" tIns="54439" rIns="108878" bIns="54439" rtlCol="0">
            <a:spAutoFit/>
          </a:bodyPr>
          <a:lstStyle/>
          <a:p>
            <a:pPr>
              <a:lnSpc>
                <a:spcPct val="95000"/>
              </a:lnSpc>
              <a:spcBef>
                <a:spcPts val="476"/>
              </a:spcBef>
            </a:pPr>
            <a:r>
              <a:rPr lang="zh-CN" altLang="en-US" sz="1600" dirty="0" smtClean="0">
                <a:solidFill>
                  <a:srgbClr val="FF0000"/>
                </a:solidFill>
                <a:latin typeface="微软雅黑" panose="020B0503020204020204" pitchFamily="34" charset="-122"/>
                <a:ea typeface="微软雅黑" panose="020B0503020204020204" pitchFamily="34" charset="-122"/>
              </a:rPr>
              <a:t>统一账号</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011311" y="4481806"/>
            <a:ext cx="1040620" cy="343851"/>
          </a:xfrm>
          <a:prstGeom prst="rect">
            <a:avLst/>
          </a:prstGeom>
          <a:noFill/>
        </p:spPr>
        <p:txBody>
          <a:bodyPr wrap="none" lIns="108878" tIns="54439" rIns="108878" bIns="54439" rtlCol="0">
            <a:spAutoFit/>
          </a:bodyPr>
          <a:lstStyle/>
          <a:p>
            <a:pPr>
              <a:lnSpc>
                <a:spcPct val="95000"/>
              </a:lnSpc>
              <a:spcBef>
                <a:spcPts val="476"/>
              </a:spcBef>
            </a:pPr>
            <a:r>
              <a:rPr lang="zh-CN" altLang="en-US" sz="1600" dirty="0" smtClean="0">
                <a:solidFill>
                  <a:srgbClr val="231F20"/>
                </a:solidFill>
                <a:latin typeface="微软雅黑" panose="020B0503020204020204" pitchFamily="34" charset="-122"/>
                <a:ea typeface="微软雅黑" panose="020B0503020204020204" pitchFamily="34" charset="-122"/>
              </a:rPr>
              <a:t>应用市场</a:t>
            </a:r>
            <a:endParaRPr lang="zh-CN" altLang="en-US" sz="1600" dirty="0">
              <a:solidFill>
                <a:srgbClr val="231F2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815626" y="5296317"/>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1311" y="4924832"/>
            <a:ext cx="630251" cy="343851"/>
          </a:xfrm>
          <a:prstGeom prst="rect">
            <a:avLst/>
          </a:prstGeom>
          <a:noFill/>
        </p:spPr>
        <p:txBody>
          <a:bodyPr wrap="none" lIns="108878" tIns="54439" rIns="108878" bIns="54439" rtlCol="0">
            <a:spAutoFit/>
          </a:bodyPr>
          <a:lstStyle/>
          <a:p>
            <a:pPr>
              <a:lnSpc>
                <a:spcPct val="95000"/>
              </a:lnSpc>
              <a:spcBef>
                <a:spcPts val="476"/>
              </a:spcBef>
            </a:pPr>
            <a:r>
              <a:rPr lang="zh-CN" altLang="en-US" sz="1600" dirty="0" smtClean="0">
                <a:solidFill>
                  <a:srgbClr val="231F20"/>
                </a:solidFill>
                <a:latin typeface="微软雅黑" panose="020B0503020204020204" pitchFamily="34" charset="-122"/>
                <a:ea typeface="微软雅黑" panose="020B0503020204020204" pitchFamily="34" charset="-122"/>
              </a:rPr>
              <a:t>游戏</a:t>
            </a:r>
            <a:endParaRPr lang="zh-CN" altLang="en-US" sz="1600" dirty="0">
              <a:solidFill>
                <a:srgbClr val="231F2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011311" y="5328416"/>
            <a:ext cx="553307" cy="343851"/>
          </a:xfrm>
          <a:prstGeom prst="rect">
            <a:avLst/>
          </a:prstGeom>
          <a:noFill/>
        </p:spPr>
        <p:txBody>
          <a:bodyPr wrap="none" lIns="108878" tIns="54439" rIns="108878" bIns="54439" rtlCol="0">
            <a:spAutoFit/>
          </a:bodyPr>
          <a:lstStyle/>
          <a:p>
            <a:pPr>
              <a:lnSpc>
                <a:spcPct val="95000"/>
              </a:lnSpc>
              <a:spcBef>
                <a:spcPts val="476"/>
              </a:spcBef>
            </a:pPr>
            <a:r>
              <a:rPr lang="en-US" altLang="zh-CN" sz="1600" dirty="0" smtClean="0">
                <a:solidFill>
                  <a:srgbClr val="231F20"/>
                </a:solidFill>
                <a:latin typeface="微软雅黑" panose="020B0503020204020204" pitchFamily="34" charset="-122"/>
                <a:ea typeface="微软雅黑" panose="020B0503020204020204" pitchFamily="34" charset="-122"/>
              </a:rPr>
              <a:t>……</a:t>
            </a:r>
            <a:endParaRPr lang="zh-CN" altLang="en-US" sz="1600" dirty="0">
              <a:solidFill>
                <a:srgbClr val="231F2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815626" y="4896368"/>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15626" y="5729724"/>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40572" y="366211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预装</a:t>
            </a:r>
            <a:endParaRPr lang="zh-CN" altLang="en-US" dirty="0"/>
          </a:p>
        </p:txBody>
      </p:sp>
      <p:sp>
        <p:nvSpPr>
          <p:cNvPr id="19" name="TextBox 18"/>
          <p:cNvSpPr txBox="1"/>
          <p:nvPr/>
        </p:nvSpPr>
        <p:spPr>
          <a:xfrm>
            <a:off x="5450243" y="400317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发货</a:t>
            </a:r>
            <a:endParaRPr lang="zh-CN" altLang="en-US" dirty="0"/>
          </a:p>
        </p:txBody>
      </p:sp>
      <p:sp>
        <p:nvSpPr>
          <p:cNvPr id="20" name="TextBox 19"/>
          <p:cNvSpPr txBox="1"/>
          <p:nvPr/>
        </p:nvSpPr>
        <p:spPr>
          <a:xfrm>
            <a:off x="6452193" y="366211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销售</a:t>
            </a:r>
            <a:endParaRPr lang="zh-CN" altLang="en-US" dirty="0"/>
          </a:p>
        </p:txBody>
      </p:sp>
      <p:sp>
        <p:nvSpPr>
          <p:cNvPr id="21" name="TextBox 20"/>
          <p:cNvSpPr txBox="1"/>
          <p:nvPr/>
        </p:nvSpPr>
        <p:spPr>
          <a:xfrm>
            <a:off x="2575477" y="3662118"/>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600" kern="0">
                <a:solidFill>
                  <a:srgbClr val="000000"/>
                </a:solidFill>
                <a:latin typeface="微软雅黑" panose="020B0503020204020204" pitchFamily="34" charset="-122"/>
                <a:ea typeface="微软雅黑" panose="020B0503020204020204" pitchFamily="34" charset="-122"/>
              </a:defRPr>
            </a:lvl1pPr>
          </a:lstStyle>
          <a:p>
            <a:r>
              <a:rPr lang="zh-CN" altLang="en-US" sz="1400" dirty="0"/>
              <a:t>注册</a:t>
            </a:r>
          </a:p>
        </p:txBody>
      </p:sp>
      <p:sp>
        <p:nvSpPr>
          <p:cNvPr id="22" name="TextBox 21"/>
          <p:cNvSpPr txBox="1"/>
          <p:nvPr/>
        </p:nvSpPr>
        <p:spPr>
          <a:xfrm>
            <a:off x="3971272" y="3662118"/>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登陆</a:t>
            </a:r>
            <a:endParaRPr lang="zh-CN" altLang="en-US" dirty="0"/>
          </a:p>
        </p:txBody>
      </p:sp>
      <p:sp>
        <p:nvSpPr>
          <p:cNvPr id="23" name="TextBox 22"/>
          <p:cNvSpPr txBox="1"/>
          <p:nvPr/>
        </p:nvSpPr>
        <p:spPr>
          <a:xfrm>
            <a:off x="3971272" y="4003178"/>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支付</a:t>
            </a:r>
          </a:p>
        </p:txBody>
      </p:sp>
      <p:sp>
        <p:nvSpPr>
          <p:cNvPr id="24" name="TextBox 23"/>
          <p:cNvSpPr txBox="1"/>
          <p:nvPr/>
        </p:nvSpPr>
        <p:spPr>
          <a:xfrm>
            <a:off x="2575477" y="4003178"/>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使用</a:t>
            </a:r>
            <a:endParaRPr lang="zh-CN" altLang="en-US" dirty="0"/>
          </a:p>
        </p:txBody>
      </p:sp>
      <p:sp>
        <p:nvSpPr>
          <p:cNvPr id="25" name="右大括号 24"/>
          <p:cNvSpPr/>
          <p:nvPr/>
        </p:nvSpPr>
        <p:spPr>
          <a:xfrm rot="16200000">
            <a:off x="6839235" y="-560905"/>
            <a:ext cx="347644" cy="7196422"/>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右大括号 25"/>
          <p:cNvSpPr/>
          <p:nvPr/>
        </p:nvSpPr>
        <p:spPr>
          <a:xfrm rot="10800000">
            <a:off x="454677" y="3620977"/>
            <a:ext cx="432635" cy="2329095"/>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lIns="108878" tIns="54439" rIns="108878" bIns="54439"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p:cNvSpPr/>
          <p:nvPr/>
        </p:nvSpPr>
        <p:spPr>
          <a:xfrm>
            <a:off x="1011311" y="3620978"/>
            <a:ext cx="10504125" cy="2329096"/>
          </a:xfrm>
          <a:prstGeom prst="rect">
            <a:avLst/>
          </a:prstGeom>
          <a:noFill/>
          <a:ln w="19050">
            <a:solidFill>
              <a:srgbClr val="FF0000"/>
            </a:solidFill>
            <a:prstDash val="dash"/>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latin typeface="微软雅黑" panose="020B0503020204020204" pitchFamily="34" charset="-122"/>
              <a:ea typeface="微软雅黑" panose="020B0503020204020204" pitchFamily="34" charset="-122"/>
            </a:endParaRPr>
          </a:p>
        </p:txBody>
      </p:sp>
      <p:sp>
        <p:nvSpPr>
          <p:cNvPr id="29" name="椭圆 28"/>
          <p:cNvSpPr/>
          <p:nvPr/>
        </p:nvSpPr>
        <p:spPr>
          <a:xfrm>
            <a:off x="6880439" y="2664120"/>
            <a:ext cx="288000" cy="288000"/>
          </a:xfrm>
          <a:prstGeom prst="ellipse">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en-US" altLang="zh-CN" kern="0" dirty="0" smtClean="0">
                <a:solidFill>
                  <a:prstClr val="white"/>
                </a:solidFill>
              </a:rPr>
              <a:t>1</a:t>
            </a:r>
            <a:endParaRPr lang="zh-CN" altLang="en-US" kern="0" dirty="0" err="1" smtClean="0">
              <a:solidFill>
                <a:prstClr val="white"/>
              </a:solidFill>
            </a:endParaRPr>
          </a:p>
        </p:txBody>
      </p:sp>
      <p:sp>
        <p:nvSpPr>
          <p:cNvPr id="30" name="椭圆 29"/>
          <p:cNvSpPr/>
          <p:nvPr/>
        </p:nvSpPr>
        <p:spPr>
          <a:xfrm>
            <a:off x="202199" y="4626916"/>
            <a:ext cx="288000" cy="288000"/>
          </a:xfrm>
          <a:prstGeom prst="ellipse">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en-US" altLang="zh-CN" kern="0" dirty="0">
                <a:solidFill>
                  <a:prstClr val="white"/>
                </a:solidFill>
              </a:rPr>
              <a:t>2</a:t>
            </a:r>
            <a:endParaRPr lang="zh-CN" altLang="en-US" kern="0" dirty="0" err="1" smtClean="0">
              <a:solidFill>
                <a:prstClr val="white"/>
              </a:solidFill>
            </a:endParaRPr>
          </a:p>
        </p:txBody>
      </p:sp>
      <p:sp>
        <p:nvSpPr>
          <p:cNvPr id="31" name="椭圆 30"/>
          <p:cNvSpPr/>
          <p:nvPr/>
        </p:nvSpPr>
        <p:spPr>
          <a:xfrm>
            <a:off x="1057027" y="3609460"/>
            <a:ext cx="288000" cy="288000"/>
          </a:xfrm>
          <a:prstGeom prst="ellipse">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en-US" altLang="zh-CN" sz="1600" kern="0" dirty="0" smtClean="0">
                <a:solidFill>
                  <a:prstClr val="white"/>
                </a:solidFill>
              </a:rPr>
              <a:t>3</a:t>
            </a:r>
            <a:endParaRPr lang="zh-CN" altLang="en-US" sz="1600" kern="0" dirty="0" err="1" smtClean="0">
              <a:solidFill>
                <a:prstClr val="white"/>
              </a:solidFill>
            </a:endParaRPr>
          </a:p>
        </p:txBody>
      </p:sp>
      <p:sp>
        <p:nvSpPr>
          <p:cNvPr id="33" name="TextBox 32"/>
          <p:cNvSpPr txBox="1"/>
          <p:nvPr/>
        </p:nvSpPr>
        <p:spPr>
          <a:xfrm>
            <a:off x="8978657" y="366211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提交申请</a:t>
            </a:r>
            <a:endParaRPr lang="zh-CN" altLang="en-US" dirty="0"/>
          </a:p>
        </p:txBody>
      </p:sp>
      <p:cxnSp>
        <p:nvCxnSpPr>
          <p:cNvPr id="34" name="直接连接符 33"/>
          <p:cNvCxnSpPr/>
          <p:nvPr/>
        </p:nvCxnSpPr>
        <p:spPr>
          <a:xfrm>
            <a:off x="815626" y="4392312"/>
            <a:ext cx="10755995"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5" name="TextBox 19"/>
          <p:cNvSpPr txBox="1"/>
          <p:nvPr/>
        </p:nvSpPr>
        <p:spPr>
          <a:xfrm>
            <a:off x="6457627" y="400317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激活</a:t>
            </a:r>
            <a:endParaRPr lang="zh-CN" altLang="en-US" dirty="0"/>
          </a:p>
        </p:txBody>
      </p:sp>
      <p:sp>
        <p:nvSpPr>
          <p:cNvPr id="36" name="TextBox 19"/>
          <p:cNvSpPr txBox="1"/>
          <p:nvPr/>
        </p:nvSpPr>
        <p:spPr>
          <a:xfrm>
            <a:off x="7463815" y="366211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使用</a:t>
            </a:r>
            <a:endParaRPr lang="zh-CN" altLang="en-US" dirty="0"/>
          </a:p>
        </p:txBody>
      </p:sp>
      <p:sp>
        <p:nvSpPr>
          <p:cNvPr id="37" name="TextBox 14"/>
          <p:cNvSpPr txBox="1"/>
          <p:nvPr/>
        </p:nvSpPr>
        <p:spPr>
          <a:xfrm>
            <a:off x="8604563"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搜索</a:t>
            </a:r>
          </a:p>
        </p:txBody>
      </p:sp>
      <p:sp>
        <p:nvSpPr>
          <p:cNvPr id="38" name="TextBox 15"/>
          <p:cNvSpPr txBox="1"/>
          <p:nvPr/>
        </p:nvSpPr>
        <p:spPr>
          <a:xfrm>
            <a:off x="9167323"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浏览</a:t>
            </a:r>
          </a:p>
        </p:txBody>
      </p:sp>
      <p:sp>
        <p:nvSpPr>
          <p:cNvPr id="39" name="TextBox 16"/>
          <p:cNvSpPr txBox="1"/>
          <p:nvPr/>
        </p:nvSpPr>
        <p:spPr>
          <a:xfrm>
            <a:off x="8041803"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展示</a:t>
            </a:r>
          </a:p>
        </p:txBody>
      </p:sp>
      <p:sp>
        <p:nvSpPr>
          <p:cNvPr id="40" name="TextBox 15"/>
          <p:cNvSpPr txBox="1"/>
          <p:nvPr/>
        </p:nvSpPr>
        <p:spPr>
          <a:xfrm>
            <a:off x="9730083"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下载</a:t>
            </a:r>
          </a:p>
        </p:txBody>
      </p:sp>
      <p:sp>
        <p:nvSpPr>
          <p:cNvPr id="41" name="TextBox 15"/>
          <p:cNvSpPr txBox="1"/>
          <p:nvPr/>
        </p:nvSpPr>
        <p:spPr>
          <a:xfrm>
            <a:off x="10292843"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评论</a:t>
            </a:r>
          </a:p>
        </p:txBody>
      </p:sp>
      <p:sp>
        <p:nvSpPr>
          <p:cNvPr id="42" name="TextBox 15"/>
          <p:cNvSpPr txBox="1"/>
          <p:nvPr/>
        </p:nvSpPr>
        <p:spPr>
          <a:xfrm>
            <a:off x="10855602" y="4508620"/>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推荐</a:t>
            </a:r>
          </a:p>
        </p:txBody>
      </p:sp>
      <p:sp>
        <p:nvSpPr>
          <p:cNvPr id="43" name="TextBox 32"/>
          <p:cNvSpPr txBox="1"/>
          <p:nvPr/>
        </p:nvSpPr>
        <p:spPr>
          <a:xfrm>
            <a:off x="10142254" y="3662118"/>
            <a:ext cx="938028"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上线发布</a:t>
            </a:r>
            <a:endParaRPr lang="zh-CN" altLang="en-US" dirty="0"/>
          </a:p>
        </p:txBody>
      </p:sp>
      <p:sp>
        <p:nvSpPr>
          <p:cNvPr id="45" name="TextBox 14"/>
          <p:cNvSpPr txBox="1"/>
          <p:nvPr/>
        </p:nvSpPr>
        <p:spPr>
          <a:xfrm>
            <a:off x="8604563" y="4952081"/>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展示</a:t>
            </a:r>
          </a:p>
        </p:txBody>
      </p:sp>
      <p:sp>
        <p:nvSpPr>
          <p:cNvPr id="46" name="TextBox 15"/>
          <p:cNvSpPr txBox="1"/>
          <p:nvPr/>
        </p:nvSpPr>
        <p:spPr>
          <a:xfrm>
            <a:off x="9167323" y="4952081"/>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点击</a:t>
            </a:r>
          </a:p>
        </p:txBody>
      </p:sp>
      <p:sp>
        <p:nvSpPr>
          <p:cNvPr id="47" name="TextBox 16"/>
          <p:cNvSpPr txBox="1"/>
          <p:nvPr/>
        </p:nvSpPr>
        <p:spPr>
          <a:xfrm>
            <a:off x="8041803" y="4952081"/>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请求</a:t>
            </a:r>
          </a:p>
        </p:txBody>
      </p:sp>
      <p:sp>
        <p:nvSpPr>
          <p:cNvPr id="48" name="TextBox 15"/>
          <p:cNvSpPr txBox="1"/>
          <p:nvPr/>
        </p:nvSpPr>
        <p:spPr>
          <a:xfrm>
            <a:off x="9730083" y="4952081"/>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浏览</a:t>
            </a:r>
          </a:p>
        </p:txBody>
      </p:sp>
      <p:sp>
        <p:nvSpPr>
          <p:cNvPr id="49" name="TextBox 15"/>
          <p:cNvSpPr txBox="1"/>
          <p:nvPr/>
        </p:nvSpPr>
        <p:spPr>
          <a:xfrm>
            <a:off x="10292843" y="4952081"/>
            <a:ext cx="504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a:t>其他</a:t>
            </a:r>
          </a:p>
        </p:txBody>
      </p:sp>
      <p:sp>
        <p:nvSpPr>
          <p:cNvPr id="51" name="TextBox 23"/>
          <p:cNvSpPr txBox="1"/>
          <p:nvPr/>
        </p:nvSpPr>
        <p:spPr>
          <a:xfrm>
            <a:off x="2575477" y="4521926"/>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业务操作</a:t>
            </a:r>
            <a:endParaRPr lang="zh-CN" altLang="en-US" dirty="0"/>
          </a:p>
        </p:txBody>
      </p:sp>
      <p:sp>
        <p:nvSpPr>
          <p:cNvPr id="52" name="TextBox 23"/>
          <p:cNvSpPr txBox="1"/>
          <p:nvPr/>
        </p:nvSpPr>
        <p:spPr>
          <a:xfrm>
            <a:off x="2575477" y="4965387"/>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业务操作</a:t>
            </a:r>
            <a:endParaRPr lang="zh-CN" altLang="en-US" dirty="0"/>
          </a:p>
        </p:txBody>
      </p:sp>
      <p:sp>
        <p:nvSpPr>
          <p:cNvPr id="53" name="TextBox 23"/>
          <p:cNvSpPr txBox="1"/>
          <p:nvPr/>
        </p:nvSpPr>
        <p:spPr>
          <a:xfrm>
            <a:off x="6088439" y="4521926"/>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业务操作</a:t>
            </a:r>
            <a:endParaRPr lang="zh-CN" altLang="en-US" dirty="0"/>
          </a:p>
        </p:txBody>
      </p:sp>
      <p:sp>
        <p:nvSpPr>
          <p:cNvPr id="54" name="TextBox 23"/>
          <p:cNvSpPr txBox="1"/>
          <p:nvPr/>
        </p:nvSpPr>
        <p:spPr>
          <a:xfrm>
            <a:off x="6088439" y="4965387"/>
            <a:ext cx="936000" cy="288000"/>
          </a:xfrm>
          <a:prstGeom prst="rect">
            <a:avLst/>
          </a:prstGeom>
          <a:solidFill>
            <a:schemeClr val="accent2">
              <a:lumMod val="20000"/>
              <a:lumOff val="80000"/>
            </a:schemeClr>
          </a:solidFill>
          <a:ln w="9525">
            <a:solidFill>
              <a:srgbClr val="256885"/>
            </a:solidFill>
            <a:miter lim="800000"/>
            <a:headEnd/>
            <a:tailEnd/>
          </a:ln>
          <a:effectLst/>
        </p:spPr>
        <p:txBody>
          <a:bodyPr lIns="0" tIns="0" rIns="0" bIns="0" anchor="ctr"/>
          <a:lstStyle>
            <a:defPPr>
              <a:defRPr lang="zh-CN"/>
            </a:defPPr>
            <a:lvl1pPr algn="ctr" defTabSz="914583">
              <a:defRPr sz="1400" kern="0">
                <a:solidFill>
                  <a:srgbClr val="000000"/>
                </a:solidFill>
                <a:latin typeface="微软雅黑" panose="020B0503020204020204" pitchFamily="34" charset="-122"/>
                <a:ea typeface="微软雅黑" panose="020B0503020204020204" pitchFamily="34" charset="-122"/>
              </a:defRPr>
            </a:lvl1pPr>
          </a:lstStyle>
          <a:p>
            <a:r>
              <a:rPr lang="zh-CN" altLang="en-US" dirty="0" smtClean="0"/>
              <a:t>业务操作</a:t>
            </a:r>
            <a:endParaRPr lang="zh-CN" altLang="en-US" dirty="0"/>
          </a:p>
        </p:txBody>
      </p:sp>
    </p:spTree>
    <p:extLst>
      <p:ext uri="{BB962C8B-B14F-4D97-AF65-F5344CB8AC3E}">
        <p14:creationId xmlns:p14="http://schemas.microsoft.com/office/powerpoint/2010/main" xmlns="" val="30075838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24689" y="2061525"/>
            <a:ext cx="5931073" cy="504173"/>
          </a:xfrm>
          <a:prstGeom prst="rect">
            <a:avLst/>
          </a:prstGeom>
          <a:solidFill>
            <a:schemeClr val="accent1"/>
          </a:solidFill>
          <a:ln w="9525">
            <a:noFill/>
            <a:miter lim="800000"/>
            <a:headEnd/>
            <a:tailEnd/>
          </a:ln>
          <a:effectLst/>
        </p:spPr>
        <p:txBody>
          <a:bodyPr wrap="square" lIns="108878" tIns="108878" rIns="108878" bIns="108878" rtlCol="0" anchor="t">
            <a:prstTxWarp prst="textNoShape">
              <a:avLst/>
            </a:prstTxWarp>
            <a:noAutofit/>
          </a:bodyPr>
          <a:lstStyle/>
          <a:p>
            <a:pPr algn="ctr"/>
            <a:endParaRPr lang="zh-CN" altLang="en-US" kern="0" dirty="0" err="1" smtClean="0">
              <a:solidFill>
                <a:prstClr val="white"/>
              </a:solidFill>
            </a:endParaRPr>
          </a:p>
        </p:txBody>
      </p:sp>
      <p:sp>
        <p:nvSpPr>
          <p:cNvPr id="2" name="Content Placeholder 1"/>
          <p:cNvSpPr>
            <a:spLocks noGrp="1"/>
          </p:cNvSpPr>
          <p:nvPr>
            <p:ph idx="1"/>
          </p:nvPr>
        </p:nvSpPr>
        <p:spPr>
          <a:xfrm>
            <a:off x="6385695" y="1197029"/>
            <a:ext cx="5182949" cy="4056855"/>
          </a:xfrm>
        </p:spPr>
        <p:txBody>
          <a:bodyPr anchor="ctr" anchorCtr="0"/>
          <a:lstStyle/>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汇总层模型设计概述</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a:latin typeface="微软雅黑" panose="020B0503020204020204" pitchFamily="34" charset="-122"/>
                <a:ea typeface="微软雅黑" panose="020B0503020204020204" pitchFamily="34" charset="-122"/>
                <a:cs typeface="Times New Roman" panose="02020603050405020304" pitchFamily="18" charset="0"/>
              </a:rPr>
              <a:t>汇总层模型设计流程</a:t>
            </a:r>
            <a:endParaRPr lang="en-US" altLang="zh-CN" sz="2900" dirty="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r>
              <a:rPr lang="zh-CN" altLang="en-US" sz="2900" dirty="0" smtClean="0">
                <a:latin typeface="微软雅黑" panose="020B0503020204020204" pitchFamily="34" charset="-122"/>
                <a:ea typeface="微软雅黑" panose="020B0503020204020204" pitchFamily="34" charset="-122"/>
                <a:cs typeface="Times New Roman" panose="02020603050405020304" pitchFamily="18" charset="0"/>
              </a:rPr>
              <a:t>汇总层模型设计成果</a:t>
            </a: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08291" lvl="5" indent="-408291">
              <a:lnSpc>
                <a:spcPct val="200000"/>
              </a:lnSpc>
              <a:buFont typeface="Arial" panose="020B0604020202020204" pitchFamily="34" charset="0"/>
              <a:buChar char="•"/>
            </a:pPr>
            <a:endParaRPr lang="en-US" altLang="zh-CN" sz="29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Title 3"/>
          <p:cNvSpPr>
            <a:spLocks noGrp="1"/>
          </p:cNvSpPr>
          <p:nvPr>
            <p:ph type="title"/>
          </p:nvPr>
        </p:nvSpPr>
        <p:spPr/>
        <p:txBody>
          <a:bodyPr/>
          <a:lstStyle/>
          <a:p>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rPr>
              <a:t>议题</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Placeholder 12" descr="FIN-1010_4-3_agenda-sm.jpg"/>
          <p:cNvPicPr>
            <a:picLocks noGrp="1" noChangeAspect="1"/>
          </p:cNvPicPr>
          <p:nvPr>
            <p:ph type="pic" sz="quarter" idx="13"/>
          </p:nvPr>
        </p:nvPicPr>
        <p:blipFill>
          <a:blip r:embed="rId2" cstate="print"/>
          <a:srcRect t="12508" b="12508"/>
          <a:stretch>
            <a:fillRect/>
          </a:stretch>
        </p:blipFill>
        <p:spPr/>
      </p:pic>
    </p:spTree>
    <p:extLst>
      <p:ext uri="{BB962C8B-B14F-4D97-AF65-F5344CB8AC3E}">
        <p14:creationId xmlns:p14="http://schemas.microsoft.com/office/powerpoint/2010/main" xmlns="" val="156770518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5"/>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2" name="五边形 1"/>
          <p:cNvSpPr/>
          <p:nvPr/>
        </p:nvSpPr>
        <p:spPr bwMode="auto">
          <a:xfrm>
            <a:off x="985019" y="1027238"/>
            <a:ext cx="2160000" cy="484632"/>
          </a:xfrm>
          <a:prstGeom prst="homePlate">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zh-CN" altLang="en-US" kern="0" dirty="0" smtClean="0">
                <a:latin typeface="微软雅黑" panose="020B0503020204020204" pitchFamily="34" charset="-122"/>
                <a:ea typeface="微软雅黑" panose="020B0503020204020204" pitchFamily="34" charset="-122"/>
              </a:rPr>
              <a:t>需求分析</a:t>
            </a:r>
            <a:endParaRPr lang="zh-CN" altLang="en-US" kern="0" dirty="0">
              <a:latin typeface="微软雅黑" panose="020B0503020204020204" pitchFamily="34" charset="-122"/>
              <a:ea typeface="微软雅黑" panose="020B0503020204020204" pitchFamily="34" charset="-122"/>
            </a:endParaRPr>
          </a:p>
        </p:txBody>
      </p:sp>
      <p:sp>
        <p:nvSpPr>
          <p:cNvPr id="3" name="燕尾形 2"/>
          <p:cNvSpPr/>
          <p:nvPr/>
        </p:nvSpPr>
        <p:spPr bwMode="auto">
          <a:xfrm>
            <a:off x="3055249" y="1027238"/>
            <a:ext cx="2160000" cy="484632"/>
          </a:xfrm>
          <a:prstGeom prst="chevron">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zh-CN" altLang="en-US" kern="0" dirty="0" smtClean="0">
                <a:latin typeface="微软雅黑" panose="020B0503020204020204" pitchFamily="34" charset="-122"/>
                <a:ea typeface="微软雅黑" panose="020B0503020204020204" pitchFamily="34" charset="-122"/>
              </a:rPr>
              <a:t>数据分析</a:t>
            </a:r>
            <a:endParaRPr lang="zh-CN" altLang="en-US" kern="0" dirty="0">
              <a:latin typeface="微软雅黑" panose="020B0503020204020204" pitchFamily="34" charset="-122"/>
              <a:ea typeface="微软雅黑" panose="020B0503020204020204" pitchFamily="34" charset="-122"/>
            </a:endParaRPr>
          </a:p>
        </p:txBody>
      </p:sp>
      <p:sp>
        <p:nvSpPr>
          <p:cNvPr id="41" name="燕尾形 40"/>
          <p:cNvSpPr/>
          <p:nvPr/>
        </p:nvSpPr>
        <p:spPr bwMode="auto">
          <a:xfrm>
            <a:off x="5125479" y="1027238"/>
            <a:ext cx="2160000" cy="484632"/>
          </a:xfrm>
          <a:prstGeom prst="chevron">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zh-CN" altLang="en-US" kern="0" dirty="0" smtClean="0">
                <a:latin typeface="微软雅黑" panose="020B0503020204020204" pitchFamily="34" charset="-122"/>
                <a:ea typeface="微软雅黑" panose="020B0503020204020204" pitchFamily="34" charset="-122"/>
              </a:rPr>
              <a:t>模型设计</a:t>
            </a:r>
            <a:endParaRPr lang="zh-CN" altLang="en-US" kern="0" dirty="0">
              <a:latin typeface="微软雅黑" panose="020B0503020204020204" pitchFamily="34" charset="-122"/>
              <a:ea typeface="微软雅黑" panose="020B0503020204020204" pitchFamily="34" charset="-122"/>
            </a:endParaRPr>
          </a:p>
        </p:txBody>
      </p:sp>
      <p:sp>
        <p:nvSpPr>
          <p:cNvPr id="42" name="燕尾形 41"/>
          <p:cNvSpPr/>
          <p:nvPr/>
        </p:nvSpPr>
        <p:spPr bwMode="auto">
          <a:xfrm>
            <a:off x="7195709" y="1027238"/>
            <a:ext cx="2160000" cy="484632"/>
          </a:xfrm>
          <a:prstGeom prst="chevron">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zh-CN" altLang="en-US" kern="0" dirty="0" smtClean="0">
                <a:latin typeface="微软雅黑" panose="020B0503020204020204" pitchFamily="34" charset="-122"/>
                <a:ea typeface="微软雅黑" panose="020B0503020204020204" pitchFamily="34" charset="-122"/>
              </a:rPr>
              <a:t>模型验证</a:t>
            </a:r>
            <a:endParaRPr lang="zh-CN" altLang="en-US" kern="0" dirty="0">
              <a:latin typeface="微软雅黑" panose="020B0503020204020204" pitchFamily="34" charset="-122"/>
              <a:ea typeface="微软雅黑" panose="020B0503020204020204" pitchFamily="34" charset="-122"/>
            </a:endParaRPr>
          </a:p>
        </p:txBody>
      </p:sp>
      <p:sp>
        <p:nvSpPr>
          <p:cNvPr id="43" name="燕尾形 42"/>
          <p:cNvSpPr/>
          <p:nvPr/>
        </p:nvSpPr>
        <p:spPr bwMode="auto">
          <a:xfrm>
            <a:off x="9265939" y="1027238"/>
            <a:ext cx="2160000" cy="484632"/>
          </a:xfrm>
          <a:prstGeom prst="chevron">
            <a:avLst/>
          </a:prstGeom>
          <a:solidFill>
            <a:schemeClr val="accent1"/>
          </a:solidFill>
          <a:ln w="9525">
            <a:noFill/>
            <a:miter lim="800000"/>
            <a:headEnd/>
            <a:tailEnd/>
          </a:ln>
          <a:effectLst/>
        </p:spPr>
        <p:txBody>
          <a:bodyPr wrap="square" lIns="108878" tIns="108878" rIns="108878" bIns="108878" rtlCol="0" anchor="ctr">
            <a:prstTxWarp prst="textNoShape">
              <a:avLst/>
            </a:prstTxWarp>
            <a:noAutofit/>
          </a:bodyPr>
          <a:lstStyle/>
          <a:p>
            <a:pPr algn="ctr"/>
            <a:r>
              <a:rPr lang="zh-CN" altLang="en-US" kern="0" dirty="0" smtClean="0">
                <a:latin typeface="微软雅黑" panose="020B0503020204020204" pitchFamily="34" charset="-122"/>
                <a:ea typeface="微软雅黑" panose="020B0503020204020204" pitchFamily="34" charset="-122"/>
              </a:rPr>
              <a:t>数据映射</a:t>
            </a:r>
            <a:endParaRPr lang="zh-CN" altLang="en-US" kern="0" dirty="0">
              <a:latin typeface="微软雅黑" panose="020B0503020204020204" pitchFamily="34" charset="-122"/>
              <a:ea typeface="微软雅黑" panose="020B0503020204020204" pitchFamily="34" charset="-122"/>
            </a:endParaRPr>
          </a:p>
        </p:txBody>
      </p:sp>
      <p:sp>
        <p:nvSpPr>
          <p:cNvPr id="14" name="标题 3"/>
          <p:cNvSpPr txBox="1">
            <a:spLocks/>
          </p:cNvSpPr>
          <p:nvPr/>
        </p:nvSpPr>
        <p:spPr>
          <a:xfrm>
            <a:off x="609759" y="398026"/>
            <a:ext cx="10975658" cy="516586"/>
          </a:xfrm>
          <a:prstGeom prst="rect">
            <a:avLst/>
          </a:prstGeom>
        </p:spPr>
        <p:txBody>
          <a:bodyPr/>
          <a:lst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SimSun" pitchFamily="2" charset="-122"/>
              </a:defRPr>
            </a:lvl9pPr>
          </a:lstStyle>
          <a:p>
            <a:pPr defTabSz="914400" fontAlgn="auto">
              <a:spcBef>
                <a:spcPts val="0"/>
              </a:spcBef>
              <a:spcAft>
                <a:spcPts val="0"/>
              </a:spcAft>
              <a:defRPr/>
            </a:pPr>
            <a:r>
              <a:rPr lang="zh-CN" altLang="en-US" sz="2400" kern="0" dirty="0">
                <a:latin typeface="微软雅黑" panose="020B0503020204020204" pitchFamily="34" charset="-122"/>
                <a:ea typeface="微软雅黑" panose="020B0503020204020204" pitchFamily="34" charset="-122"/>
              </a:rPr>
              <a:t>汇总层模型设计流程</a:t>
            </a:r>
          </a:p>
        </p:txBody>
      </p:sp>
      <p:sp>
        <p:nvSpPr>
          <p:cNvPr id="15" name="TextBox 190"/>
          <p:cNvSpPr txBox="1"/>
          <p:nvPr/>
        </p:nvSpPr>
        <p:spPr>
          <a:xfrm>
            <a:off x="1043719" y="1629594"/>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rPr>
              <a:t>需求</a:t>
            </a: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概要分析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TextBox 190"/>
          <p:cNvSpPr txBox="1"/>
          <p:nvPr/>
        </p:nvSpPr>
        <p:spPr>
          <a:xfrm>
            <a:off x="1043719" y="2061642"/>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指标业务口径分析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TextBox 190"/>
          <p:cNvSpPr txBox="1"/>
          <p:nvPr/>
        </p:nvSpPr>
        <p:spPr>
          <a:xfrm>
            <a:off x="3078913" y="2061642"/>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指标技术口径分析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TextBox 190"/>
          <p:cNvSpPr txBox="1"/>
          <p:nvPr/>
        </p:nvSpPr>
        <p:spPr>
          <a:xfrm>
            <a:off x="1043719" y="2450146"/>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rPr>
              <a:t>维</a:t>
            </a: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度数据值分析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TextBox 190"/>
          <p:cNvSpPr txBox="1"/>
          <p:nvPr/>
        </p:nvSpPr>
        <p:spPr>
          <a:xfrm>
            <a:off x="3078913" y="2450146"/>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维度数据来源分析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TextBox 190"/>
          <p:cNvSpPr txBox="1"/>
          <p:nvPr/>
        </p:nvSpPr>
        <p:spPr>
          <a:xfrm>
            <a:off x="5086340" y="2047204"/>
            <a:ext cx="203410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事实表实体设计</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TextBox 190"/>
          <p:cNvSpPr txBox="1"/>
          <p:nvPr/>
        </p:nvSpPr>
        <p:spPr>
          <a:xfrm>
            <a:off x="5086340" y="2424822"/>
            <a:ext cx="2034106" cy="318924"/>
          </a:xfrm>
          <a:prstGeom prst="rect">
            <a:avLst/>
          </a:prstGeom>
          <a:solidFill>
            <a:schemeClr val="bg2">
              <a:lumMod val="20000"/>
              <a:lumOff val="80000"/>
            </a:schemeClr>
          </a:solid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维度表实体设计</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TextBox 190"/>
          <p:cNvSpPr txBox="1"/>
          <p:nvPr/>
        </p:nvSpPr>
        <p:spPr>
          <a:xfrm>
            <a:off x="5086340" y="1682970"/>
            <a:ext cx="203410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逻辑模型实体设计</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TextBox 190"/>
          <p:cNvSpPr txBox="1"/>
          <p:nvPr/>
        </p:nvSpPr>
        <p:spPr>
          <a:xfrm>
            <a:off x="7275210" y="2061642"/>
            <a:ext cx="203410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应用满足性验证</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TextBox 190"/>
          <p:cNvSpPr txBox="1"/>
          <p:nvPr/>
        </p:nvSpPr>
        <p:spPr>
          <a:xfrm>
            <a:off x="9464081" y="2061642"/>
            <a:ext cx="203410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建立数据映射关系</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 name="直接连接符 5"/>
          <p:cNvCxnSpPr/>
          <p:nvPr/>
        </p:nvCxnSpPr>
        <p:spPr bwMode="auto">
          <a:xfrm>
            <a:off x="985019" y="3357786"/>
            <a:ext cx="10801200" cy="0"/>
          </a:xfrm>
          <a:prstGeom prst="line">
            <a:avLst/>
          </a:prstGeom>
          <a:noFill/>
          <a:ln w="9525" cap="flat" cmpd="sng" algn="ctr">
            <a:solidFill>
              <a:schemeClr val="tx2"/>
            </a:solidFill>
            <a:prstDash val="dash"/>
            <a:round/>
            <a:headEnd type="none" w="med" len="med"/>
            <a:tailEnd type="none" w="med" len="med"/>
          </a:ln>
          <a:effectLst/>
        </p:spPr>
      </p:cxnSp>
      <p:sp>
        <p:nvSpPr>
          <p:cNvPr id="7" name="TextBox 6"/>
          <p:cNvSpPr txBox="1"/>
          <p:nvPr/>
        </p:nvSpPr>
        <p:spPr>
          <a:xfrm>
            <a:off x="243500" y="2191487"/>
            <a:ext cx="646331" cy="369332"/>
          </a:xfrm>
          <a:prstGeom prst="rect">
            <a:avLst/>
          </a:prstGeom>
          <a:noFill/>
        </p:spPr>
        <p:txBody>
          <a:bodyPr wrap="none" rtlCol="0">
            <a:spAutoFit/>
          </a:bodyPr>
          <a:lstStyle/>
          <a:p>
            <a:pPr>
              <a:buNone/>
            </a:pPr>
            <a:r>
              <a:rPr lang="zh-CN" altLang="en-US" sz="1800" b="0" dirty="0" smtClean="0">
                <a:latin typeface="微软雅黑" panose="020B0503020204020204" pitchFamily="34" charset="-122"/>
                <a:ea typeface="微软雅黑" panose="020B0503020204020204" pitchFamily="34" charset="-122"/>
              </a:rPr>
              <a:t>任务</a:t>
            </a:r>
          </a:p>
        </p:txBody>
      </p:sp>
      <p:sp>
        <p:nvSpPr>
          <p:cNvPr id="29" name="TextBox 28"/>
          <p:cNvSpPr txBox="1"/>
          <p:nvPr/>
        </p:nvSpPr>
        <p:spPr>
          <a:xfrm>
            <a:off x="243500" y="3679907"/>
            <a:ext cx="646331" cy="369332"/>
          </a:xfrm>
          <a:prstGeom prst="rect">
            <a:avLst/>
          </a:prstGeom>
          <a:noFill/>
        </p:spPr>
        <p:txBody>
          <a:bodyPr wrap="none" rtlCol="0">
            <a:spAutoFit/>
          </a:bodyPr>
          <a:lstStyle/>
          <a:p>
            <a:pPr>
              <a:buNone/>
            </a:pPr>
            <a:r>
              <a:rPr lang="zh-CN" altLang="en-US" sz="1800" b="0" dirty="0" smtClean="0">
                <a:latin typeface="微软雅黑" panose="020B0503020204020204" pitchFamily="34" charset="-122"/>
                <a:ea typeface="微软雅黑" panose="020B0503020204020204" pitchFamily="34" charset="-122"/>
              </a:rPr>
              <a:t>输入</a:t>
            </a:r>
          </a:p>
        </p:txBody>
      </p:sp>
      <p:sp>
        <p:nvSpPr>
          <p:cNvPr id="30" name="TextBox 29"/>
          <p:cNvSpPr txBox="1"/>
          <p:nvPr/>
        </p:nvSpPr>
        <p:spPr>
          <a:xfrm>
            <a:off x="243500" y="4966759"/>
            <a:ext cx="646331" cy="369332"/>
          </a:xfrm>
          <a:prstGeom prst="rect">
            <a:avLst/>
          </a:prstGeom>
          <a:noFill/>
        </p:spPr>
        <p:txBody>
          <a:bodyPr wrap="none" rtlCol="0">
            <a:spAutoFit/>
          </a:bodyPr>
          <a:lstStyle/>
          <a:p>
            <a:pPr>
              <a:buNone/>
            </a:pPr>
            <a:r>
              <a:rPr lang="zh-CN" altLang="en-US" sz="1800" b="0" dirty="0" smtClean="0">
                <a:latin typeface="微软雅黑" panose="020B0503020204020204" pitchFamily="34" charset="-122"/>
                <a:ea typeface="微软雅黑" panose="020B0503020204020204" pitchFamily="34" charset="-122"/>
              </a:rPr>
              <a:t>输出</a:t>
            </a:r>
          </a:p>
        </p:txBody>
      </p:sp>
      <p:cxnSp>
        <p:nvCxnSpPr>
          <p:cNvPr id="31" name="直接连接符 30"/>
          <p:cNvCxnSpPr/>
          <p:nvPr/>
        </p:nvCxnSpPr>
        <p:spPr bwMode="auto">
          <a:xfrm>
            <a:off x="985019" y="4760027"/>
            <a:ext cx="10801200" cy="0"/>
          </a:xfrm>
          <a:prstGeom prst="line">
            <a:avLst/>
          </a:prstGeom>
          <a:noFill/>
          <a:ln w="9525" cap="flat" cmpd="sng" algn="ctr">
            <a:solidFill>
              <a:schemeClr val="tx2"/>
            </a:solidFill>
            <a:prstDash val="dash"/>
            <a:round/>
            <a:headEnd type="none" w="med" len="med"/>
            <a:tailEnd type="none" w="med" len="med"/>
          </a:ln>
          <a:effectLst/>
        </p:spPr>
      </p:cxnSp>
      <p:sp>
        <p:nvSpPr>
          <p:cNvPr id="32" name="TextBox 190"/>
          <p:cNvSpPr txBox="1"/>
          <p:nvPr/>
        </p:nvSpPr>
        <p:spPr>
          <a:xfrm>
            <a:off x="1043719" y="3974966"/>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业务需求列表</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3" name="TextBox 190"/>
          <p:cNvSpPr txBox="1"/>
          <p:nvPr/>
        </p:nvSpPr>
        <p:spPr>
          <a:xfrm>
            <a:off x="1043719" y="483250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需求概要分析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4" name="TextBox 190"/>
          <p:cNvSpPr txBox="1"/>
          <p:nvPr/>
        </p:nvSpPr>
        <p:spPr>
          <a:xfrm>
            <a:off x="3065030" y="483250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指标详细需求分析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5" name="TextBox 190"/>
          <p:cNvSpPr txBox="1"/>
          <p:nvPr/>
        </p:nvSpPr>
        <p:spPr>
          <a:xfrm>
            <a:off x="3065030" y="5220539"/>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维度详细需求分析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6" name="TextBox 190"/>
          <p:cNvSpPr txBox="1"/>
          <p:nvPr/>
        </p:nvSpPr>
        <p:spPr>
          <a:xfrm>
            <a:off x="3078913" y="3974966"/>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需求概要分析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7" name="TextBox 190"/>
          <p:cNvSpPr txBox="1"/>
          <p:nvPr/>
        </p:nvSpPr>
        <p:spPr>
          <a:xfrm>
            <a:off x="5125479" y="357381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概要</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8" name="TextBox 190"/>
          <p:cNvSpPr txBox="1"/>
          <p:nvPr/>
        </p:nvSpPr>
        <p:spPr>
          <a:xfrm>
            <a:off x="5125479" y="396178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指标详细需求分析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9" name="TextBox 190"/>
          <p:cNvSpPr txBox="1"/>
          <p:nvPr/>
        </p:nvSpPr>
        <p:spPr>
          <a:xfrm>
            <a:off x="5125479" y="434975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维度详细需求分析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40" name="TextBox 190"/>
          <p:cNvSpPr txBox="1"/>
          <p:nvPr/>
        </p:nvSpPr>
        <p:spPr>
          <a:xfrm>
            <a:off x="5125479" y="483250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汇总</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层实体列表</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48" name="TextBox 190"/>
          <p:cNvSpPr txBox="1"/>
          <p:nvPr/>
        </p:nvSpPr>
        <p:spPr>
          <a:xfrm>
            <a:off x="5125479" y="5220539"/>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逻辑模型</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49" name="TextBox 190"/>
          <p:cNvSpPr txBox="1"/>
          <p:nvPr/>
        </p:nvSpPr>
        <p:spPr>
          <a:xfrm>
            <a:off x="5086340" y="2822838"/>
            <a:ext cx="203410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物理模型设计</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50" name="TextBox 190"/>
          <p:cNvSpPr txBox="1"/>
          <p:nvPr/>
        </p:nvSpPr>
        <p:spPr>
          <a:xfrm>
            <a:off x="5125479" y="562655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物理模型</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1" name="TextBox 190"/>
          <p:cNvSpPr txBox="1"/>
          <p:nvPr/>
        </p:nvSpPr>
        <p:spPr>
          <a:xfrm>
            <a:off x="7399393" y="357381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概要</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2" name="TextBox 190"/>
          <p:cNvSpPr txBox="1"/>
          <p:nvPr/>
        </p:nvSpPr>
        <p:spPr>
          <a:xfrm>
            <a:off x="7399393" y="396178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逻辑模型</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3" name="TextBox 190"/>
          <p:cNvSpPr txBox="1"/>
          <p:nvPr/>
        </p:nvSpPr>
        <p:spPr>
          <a:xfrm>
            <a:off x="7399393" y="483250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应用</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模型矩阵关系</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4" name="TextBox 190"/>
          <p:cNvSpPr txBox="1"/>
          <p:nvPr/>
        </p:nvSpPr>
        <p:spPr>
          <a:xfrm>
            <a:off x="9600369" y="357381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a:latin typeface="Arial" panose="020B0604020202020204" pitchFamily="34" charset="0"/>
                <a:ea typeface="微软雅黑" panose="020B0503020204020204" pitchFamily="34" charset="-122"/>
                <a:cs typeface="Arial" panose="020B0604020202020204" pitchFamily="34" charset="0"/>
              </a:rPr>
              <a:t>物理</a:t>
            </a:r>
            <a:r>
              <a:rPr lang="zh-CN" altLang="en-US" sz="1600" dirty="0" smtClean="0">
                <a:latin typeface="Arial" panose="020B0604020202020204" pitchFamily="34" charset="0"/>
                <a:ea typeface="微软雅黑" panose="020B0503020204020204" pitchFamily="34" charset="-122"/>
                <a:cs typeface="Arial" panose="020B0604020202020204" pitchFamily="34" charset="0"/>
              </a:rPr>
              <a:t>模型</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5" name="TextBox 190"/>
          <p:cNvSpPr txBox="1"/>
          <p:nvPr/>
        </p:nvSpPr>
        <p:spPr>
          <a:xfrm>
            <a:off x="9625979" y="3961780"/>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指标详细需求分析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56" name="TextBox 190"/>
          <p:cNvSpPr txBox="1"/>
          <p:nvPr/>
        </p:nvSpPr>
        <p:spPr>
          <a:xfrm>
            <a:off x="9625979" y="4349751"/>
            <a:ext cx="1866546" cy="318924"/>
          </a:xfrm>
          <a:prstGeom prst="rect">
            <a:avLst/>
          </a:prstGeom>
          <a:noFill/>
          <a:ln>
            <a:solidFill>
              <a:srgbClr val="0070C0"/>
            </a:solidFill>
          </a:ln>
        </p:spPr>
        <p:txBody>
          <a:bodyPr wrap="square" lIns="36000" tIns="36000" rIns="36000" bIns="36000" rtlCol="0" anchor="ctr">
            <a:spAutoFit/>
          </a:bodyPr>
          <a:lstStyle/>
          <a:p>
            <a:pPr algn="ctr"/>
            <a:r>
              <a:rPr lang="zh-CN" altLang="en-US" sz="1600" dirty="0" smtClean="0">
                <a:latin typeface="Arial" panose="020B0604020202020204" pitchFamily="34" charset="0"/>
                <a:ea typeface="微软雅黑" panose="020B0503020204020204" pitchFamily="34" charset="-122"/>
                <a:cs typeface="Arial" panose="020B0604020202020204" pitchFamily="34" charset="0"/>
              </a:rPr>
              <a:t>维度详细需求分析</a:t>
            </a: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44" name="TextBox 190"/>
          <p:cNvSpPr txBox="1"/>
          <p:nvPr/>
        </p:nvSpPr>
        <p:spPr>
          <a:xfrm>
            <a:off x="3078913" y="1629594"/>
            <a:ext cx="1866546" cy="318924"/>
          </a:xfrm>
          <a:prstGeom prst="rect">
            <a:avLst/>
          </a:prstGeom>
          <a:noFill/>
          <a:ln>
            <a:solidFill>
              <a:schemeClr val="accent2"/>
            </a:solidFill>
          </a:ln>
        </p:spPr>
        <p:txBody>
          <a:bodyPr wrap="square" lIns="36000" tIns="36000" rIns="36000" bIns="36000" rtlCol="0" anchor="ctr">
            <a:spAutoFit/>
          </a:bodyPr>
          <a:lstStyle/>
          <a:p>
            <a:pPr algn="ctr"/>
            <a:r>
              <a:rPr lang="zh-CN" altLang="en-US" sz="1600" dirty="0" smtClean="0">
                <a:solidFill>
                  <a:schemeClr val="tx2"/>
                </a:solidFill>
                <a:latin typeface="Arial" panose="020B0604020202020204" pitchFamily="34" charset="0"/>
                <a:ea typeface="微软雅黑" panose="020B0503020204020204" pitchFamily="34" charset="-122"/>
                <a:cs typeface="Arial" panose="020B0604020202020204" pitchFamily="34" charset="0"/>
              </a:rPr>
              <a:t>数据来源表分析</a:t>
            </a:r>
            <a:endParaRPr lang="en-US" sz="1600" dirty="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xmlns="" val="3686907313"/>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6_华为VI主题16x9">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41099</TotalTime>
  <Words>5897</Words>
  <Application>Microsoft Office PowerPoint</Application>
  <PresentationFormat>自定义</PresentationFormat>
  <Paragraphs>624</Paragraphs>
  <Slides>29</Slides>
  <Notes>9</Notes>
  <HiddenSlides>1</HiddenSlides>
  <MMClips>0</MMClips>
  <ScaleCrop>false</ScaleCrop>
  <HeadingPairs>
    <vt:vector size="4" baseType="variant">
      <vt:variant>
        <vt:lpstr>主题</vt:lpstr>
      </vt:variant>
      <vt:variant>
        <vt:i4>3</vt:i4>
      </vt:variant>
      <vt:variant>
        <vt:lpstr>幻灯片标题</vt:lpstr>
      </vt:variant>
      <vt:variant>
        <vt:i4>29</vt:i4>
      </vt:variant>
    </vt:vector>
  </HeadingPairs>
  <TitlesOfParts>
    <vt:vector size="32" baseType="lpstr">
      <vt:lpstr>6_华为VI主题16x9</vt:lpstr>
      <vt:lpstr>11_主题1</vt:lpstr>
      <vt:lpstr>7_default</vt:lpstr>
      <vt:lpstr>汇总层模型设计总结 2017.01.19</vt:lpstr>
      <vt:lpstr>议题</vt:lpstr>
      <vt:lpstr>幻灯片 3</vt:lpstr>
      <vt:lpstr>幻灯片 4</vt:lpstr>
      <vt:lpstr>汇总层模型-存放公共需求汇总信息，避免重复加工、存储，提升数据一致性</vt:lpstr>
      <vt:lpstr>汇总层模型设计通常采用维度建模方法</vt:lpstr>
      <vt:lpstr>幻灯片 7</vt:lpstr>
      <vt:lpstr>议题</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度量、指标</vt:lpstr>
      <vt:lpstr>议题</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zwx420656</cp:lastModifiedBy>
  <cp:revision>1465</cp:revision>
  <dcterms:created xsi:type="dcterms:W3CDTF">2014-09-24T01:01:53Z</dcterms:created>
  <dcterms:modified xsi:type="dcterms:W3CDTF">2017-02-13T11:41:59Z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(4)COIrin0nJqQwleFry9GjEmxxQ/qirchjolrMkz1xkkMJwjMrTgl6e4pGRKo9A5ZsSfM/k/YG
YKJVO/LtvsNI9lE35JwFRXgW6njVVPxJDFJ7TqZKLHr2M3l4r+43F9g8wMGQ7b1dkdhmJsT+
58s60KU1+6SaPyO3unxOT+1r0jqIS0A43gf+2iYm+RopA91elUQolRGpjatH7gVpsZUD58HI
3cRlnBsUtvPl1JahtU</vt:lpwstr>
  </property>
  <property fmtid="{D5CDD505-2E9C-101B-9397-08002B2CF9AE}" pid="3" name="_new_ms_pID_725431">
    <vt:lpwstr>4CILZ5+jizdP20LGAe+/emUXtNCgGqyTDkQFh4LFidAtuY/6VWPmNO
ZFIRr0pBoeN/1ft5TdcPY5XqttFBlUN8RgJD7wFeliU4pNzg/ZSkgr5U603NQlfH9OmDDTqB
kceDgh5tqpXWYVK9hIw0Vch3fD6PAABBOzIR8XHAWdWVxw13Hse6hw6fXEpOFLT58byawLRV
y1X3gzfLcv2rQxiW4yghJMFjk1Kg/ZJA8NQ9</vt:lpwstr>
  </property>
  <property fmtid="{D5CDD505-2E9C-101B-9397-08002B2CF9AE}" pid="4" name="_new_ms_pID_725432">
    <vt:lpwstr>8L7qtDrIEK0uSoEB3SsYZ0R+BoRpP3vdMtoe
Afe4hpwXgiq/9WqOfnmAYuACm8bBXkxnSY9PFQUdCbYJbKIaXc0WWbCxxYz9b+nQLlgbtfXJ
pjBJfySKLvT3JUv/iHPe5um7IosHuvtgkYvPUg9U9xamwSaAqzNhRDkZkIdPLIfDbttGVRhN
HqW9i4iXTznBWmOv/zO8jSNSSumhSXfSAOk01aYRGfxVewpQjdpORw</vt:lpwstr>
  </property>
  <property fmtid="{D5CDD505-2E9C-101B-9397-08002B2CF9AE}" pid="5" name="_new_ms_pID_725433">
    <vt:lpwstr>4bYltX/vWQRh2JLnFQ
BmQe6LqPRPcVB7qhaA2VBWNo3R58LrliT4xLJwrK95BQss5a</vt:lpwstr>
  </property>
  <property fmtid="{D5CDD505-2E9C-101B-9397-08002B2CF9AE}" pid="6" name="_2015_ms_pID_725343">
    <vt:lpwstr>(3)LpR2RJGnxxgECquOiFvqpoKqaqUwHDlnfw3dRJ2XnVF1He879T5Yixg22wBfjbt2lO/2cxV3
iL8A9vtCwaO/dXu4mFM7m8LgQM/wS31hESavB6nFW4Puvot8uPX2pBmlVF6SQlIqIbMJYfs4
QkTbt6523n+F/6Yw/oJEFCNzsQnmLWN+JUZOto0n5Nre7WmskhE5ej4UVrFR2etr9VGHv3q9
dJqPpaf1II5NNy6dVZ</vt:lpwstr>
  </property>
  <property fmtid="{D5CDD505-2E9C-101B-9397-08002B2CF9AE}" pid="7" name="_2015_ms_pID_7253431">
    <vt:lpwstr>3tWpJy3XYF0BPf1+D5YuxMYYcJfj8r7Guh2I8QyB25sVVIyUqkPK/B
XnbworOeayEC4ZuJzVFNZZ/Ftn3TaEPGt7TjaZmlvLLPKp/ohXk0OX7b7y1NVx/uFH84HJ6P
HxT/IdHy5OX7aKYIXA8jRkDy0naR8lGwGOCoUxPHNLAfREYGV/CnmYoKPusJ1qvSMnUSnKBl
6q8KWG30YVBzKdsUBO6QNlkS58zGkMo5PXvh</vt:lpwstr>
  </property>
  <property fmtid="{D5CDD505-2E9C-101B-9397-08002B2CF9AE}" pid="8" name="_2015_ms_pID_7253432">
    <vt:lpwstr>cDGK/Dpl3IeD7Dgbx2/9uHxIxv9WreCPCfQV
suZCJ9MO</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1485133864</vt:lpwstr>
  </property>
</Properties>
</file>