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handoutMasterIdLst>
    <p:handoutMasterId r:id="rId12"/>
  </p:handoutMasterIdLst>
  <p:sldIdLst>
    <p:sldId id="296" r:id="rId2"/>
    <p:sldId id="300" r:id="rId3"/>
    <p:sldId id="317" r:id="rId4"/>
    <p:sldId id="301" r:id="rId5"/>
    <p:sldId id="307" r:id="rId6"/>
    <p:sldId id="320" r:id="rId7"/>
    <p:sldId id="314" r:id="rId8"/>
    <p:sldId id="315" r:id="rId9"/>
    <p:sldId id="309" r:id="rId10"/>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2048" autoAdjust="0"/>
  </p:normalViewPr>
  <p:slideViewPr>
    <p:cSldViewPr>
      <p:cViewPr varScale="1">
        <p:scale>
          <a:sx n="78" d="100"/>
          <a:sy n="78" d="100"/>
        </p:scale>
        <p:origin x="-124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931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7F9747A2-F570-40BD-8C58-5A6F1F701AF5}" type="datetime1">
              <a:rPr lang="zh-CN" altLang="en-US"/>
              <a:pPr>
                <a:defRPr/>
              </a:pPr>
              <a:t>2013-12-2</a:t>
            </a:fld>
            <a:endParaRPr lang="en-US" altLang="zh-CN"/>
          </a:p>
        </p:txBody>
      </p:sp>
      <p:sp>
        <p:nvSpPr>
          <p:cNvPr id="931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931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7E70E0C-84E3-4D40-8C90-37786FF7FBA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396D21C5-2F53-49B7-A15E-315124C1F690}" type="datetime1">
              <a:rPr lang="zh-CN" altLang="en-US"/>
              <a:pPr>
                <a:defRPr/>
              </a:pPr>
              <a:t>2013-12-2</a:t>
            </a:fld>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74F7893-E0B0-4843-970E-ADD70E204C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dt" sz="quarter" idx="1"/>
          </p:nvPr>
        </p:nvSpPr>
        <p:spPr>
          <a:noFill/>
        </p:spPr>
        <p:txBody>
          <a:bodyPr/>
          <a:lstStyle/>
          <a:p>
            <a:fld id="{3F2C2DFF-8351-4C7F-8A12-0C1A3B1B9D96}" type="datetime1">
              <a:rPr lang="zh-CN" altLang="en-US" smtClean="0"/>
              <a:pPr/>
              <a:t>2013-12-2</a:t>
            </a:fld>
            <a:endParaRPr lang="en-US" altLang="zh-CN" smtClean="0"/>
          </a:p>
        </p:txBody>
      </p:sp>
      <p:sp>
        <p:nvSpPr>
          <p:cNvPr id="13315" name="Rectangle 7"/>
          <p:cNvSpPr>
            <a:spLocks noGrp="1" noChangeArrowheads="1"/>
          </p:cNvSpPr>
          <p:nvPr>
            <p:ph type="sldNum" sz="quarter" idx="5"/>
          </p:nvPr>
        </p:nvSpPr>
        <p:spPr>
          <a:noFill/>
        </p:spPr>
        <p:txBody>
          <a:bodyPr/>
          <a:lstStyle/>
          <a:p>
            <a:fld id="{3F30AF6C-DA8E-408B-95D9-8C383CA35C4F}" type="slidenum">
              <a:rPr lang="en-US" altLang="zh-CN" smtClean="0"/>
              <a:pPr/>
              <a:t>1</a:t>
            </a:fld>
            <a:endParaRPr lang="en-US" altLang="zh-CN" smtClean="0"/>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dt" sz="quarter" idx="1"/>
          </p:nvPr>
        </p:nvSpPr>
        <p:spPr>
          <a:noFill/>
        </p:spPr>
        <p:txBody>
          <a:bodyPr/>
          <a:lstStyle/>
          <a:p>
            <a:fld id="{38D882D9-6FEA-4CF4-9891-E09AD65F9C00}" type="datetime1">
              <a:rPr lang="zh-CN" altLang="en-US" smtClean="0"/>
              <a:pPr/>
              <a:t>2013-12-2</a:t>
            </a:fld>
            <a:endParaRPr lang="en-US" altLang="zh-CN" smtClean="0"/>
          </a:p>
        </p:txBody>
      </p:sp>
      <p:sp>
        <p:nvSpPr>
          <p:cNvPr id="14339" name="Rectangle 7"/>
          <p:cNvSpPr>
            <a:spLocks noGrp="1" noChangeArrowheads="1"/>
          </p:cNvSpPr>
          <p:nvPr>
            <p:ph type="sldNum" sz="quarter" idx="5"/>
          </p:nvPr>
        </p:nvSpPr>
        <p:spPr>
          <a:noFill/>
        </p:spPr>
        <p:txBody>
          <a:bodyPr/>
          <a:lstStyle/>
          <a:p>
            <a:fld id="{140544F4-ADEF-4F6C-A176-B2D9F81FE3A3}" type="slidenum">
              <a:rPr lang="en-US" altLang="zh-CN" smtClean="0"/>
              <a:pPr/>
              <a:t>2</a:t>
            </a:fld>
            <a:endParaRPr lang="en-US" altLang="zh-CN" smtClean="0"/>
          </a:p>
        </p:txBody>
      </p:sp>
      <p:sp>
        <p:nvSpPr>
          <p:cNvPr id="14340" name="Rectangle 2"/>
          <p:cNvSpPr>
            <a:spLocks noGrp="1" noRot="1" noChangeAspect="1" noChangeArrowheads="1" noTextEdit="1"/>
          </p:cNvSpPr>
          <p:nvPr>
            <p:ph type="sldImg"/>
          </p:nvPr>
        </p:nvSpPr>
        <p:spPr>
          <a:ln/>
        </p:spPr>
      </p:sp>
      <p:sp>
        <p:nvSpPr>
          <p:cNvPr id="14341"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dt" sz="quarter" idx="1"/>
          </p:nvPr>
        </p:nvSpPr>
        <p:spPr>
          <a:noFill/>
        </p:spPr>
        <p:txBody>
          <a:bodyPr/>
          <a:lstStyle/>
          <a:p>
            <a:fld id="{38D882D9-6FEA-4CF4-9891-E09AD65F9C00}" type="datetime1">
              <a:rPr lang="zh-CN" altLang="en-US" smtClean="0"/>
              <a:pPr/>
              <a:t>2013-12-2</a:t>
            </a:fld>
            <a:endParaRPr lang="en-US" altLang="zh-CN" smtClean="0"/>
          </a:p>
        </p:txBody>
      </p:sp>
      <p:sp>
        <p:nvSpPr>
          <p:cNvPr id="14339" name="Rectangle 7"/>
          <p:cNvSpPr>
            <a:spLocks noGrp="1" noChangeArrowheads="1"/>
          </p:cNvSpPr>
          <p:nvPr>
            <p:ph type="sldNum" sz="quarter" idx="5"/>
          </p:nvPr>
        </p:nvSpPr>
        <p:spPr>
          <a:noFill/>
        </p:spPr>
        <p:txBody>
          <a:bodyPr/>
          <a:lstStyle/>
          <a:p>
            <a:fld id="{140544F4-ADEF-4F6C-A176-B2D9F81FE3A3}" type="slidenum">
              <a:rPr lang="en-US" altLang="zh-CN" smtClean="0"/>
              <a:pPr/>
              <a:t>3</a:t>
            </a:fld>
            <a:endParaRPr lang="en-US" altLang="zh-CN" smtClean="0"/>
          </a:p>
        </p:txBody>
      </p:sp>
      <p:sp>
        <p:nvSpPr>
          <p:cNvPr id="14340" name="Rectangle 2"/>
          <p:cNvSpPr>
            <a:spLocks noGrp="1" noRot="1" noChangeAspect="1" noChangeArrowheads="1" noTextEdit="1"/>
          </p:cNvSpPr>
          <p:nvPr>
            <p:ph type="sldImg"/>
          </p:nvPr>
        </p:nvSpPr>
        <p:spPr>
          <a:ln/>
        </p:spPr>
      </p:sp>
      <p:sp>
        <p:nvSpPr>
          <p:cNvPr id="14341"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2"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a:ln w="9525">
            <a:noFill/>
            <a:miter lim="800000"/>
            <a:headEnd/>
            <a:tailEnd/>
          </a:ln>
        </p:spPr>
      </p:pic>
      <p:pic>
        <p:nvPicPr>
          <p:cNvPr id="3" name="Picture 3" descr="2"/>
          <p:cNvPicPr>
            <a:picLocks noChangeAspect="1" noChangeArrowheads="1"/>
          </p:cNvPicPr>
          <p:nvPr/>
        </p:nvPicPr>
        <p:blipFill>
          <a:blip r:embed="rId3" cstate="print"/>
          <a:srcRect/>
          <a:stretch>
            <a:fillRect/>
          </a:stretch>
        </p:blipFill>
        <p:spPr bwMode="auto">
          <a:xfrm>
            <a:off x="1588" y="784225"/>
            <a:ext cx="9142412" cy="3810000"/>
          </a:xfrm>
          <a:prstGeom prst="rect">
            <a:avLst/>
          </a:prstGeom>
          <a:noFill/>
          <a:ln w="9525">
            <a:noFill/>
            <a:miter lim="800000"/>
            <a:headEnd/>
            <a:tailEnd/>
          </a:ln>
        </p:spPr>
      </p:pic>
      <p:sp>
        <p:nvSpPr>
          <p:cNvPr id="4" name="Text Box 4"/>
          <p:cNvSpPr txBox="1">
            <a:spLocks noChangeArrowheads="1"/>
          </p:cNvSpPr>
          <p:nvPr/>
        </p:nvSpPr>
        <p:spPr bwMode="auto">
          <a:xfrm>
            <a:off x="652463" y="327025"/>
            <a:ext cx="1281112" cy="307975"/>
          </a:xfrm>
          <a:prstGeom prst="rect">
            <a:avLst/>
          </a:prstGeom>
          <a:noFill/>
          <a:ln w="9525">
            <a:noFill/>
            <a:miter lim="800000"/>
            <a:headEnd/>
            <a:tailEnd/>
          </a:ln>
        </p:spPr>
        <p:txBody>
          <a:bodyPr wrap="none" lIns="78296" tIns="39147" rIns="78296" bIns="39147">
            <a:spAutoFit/>
          </a:bodyPr>
          <a:lstStyle/>
          <a:p>
            <a:pPr defTabSz="784225" eaLnBrk="0" hangingPunct="0">
              <a:defRPr/>
            </a:pPr>
            <a:r>
              <a:rPr lang="en-US" altLang="zh-CN" sz="1500">
                <a:solidFill>
                  <a:srgbClr val="666666"/>
                </a:solidFill>
                <a:latin typeface="FrutigerNext LT Regular" pitchFamily="34" charset="0"/>
                <a:ea typeface="MS PGothic" pitchFamily="34" charset="-128"/>
              </a:rPr>
              <a:t>06.April 2006</a:t>
            </a:r>
            <a:endParaRPr lang="en-US" altLang="zh-CN" sz="2100">
              <a:ea typeface="MS PGothic" pitchFamily="34" charset="-128"/>
            </a:endParaRPr>
          </a:p>
        </p:txBody>
      </p:sp>
      <p:sp>
        <p:nvSpPr>
          <p:cNvPr id="5" name="Text Box 5"/>
          <p:cNvSpPr txBox="1">
            <a:spLocks noChangeArrowheads="1"/>
          </p:cNvSpPr>
          <p:nvPr/>
        </p:nvSpPr>
        <p:spPr bwMode="auto">
          <a:xfrm>
            <a:off x="652463" y="6205538"/>
            <a:ext cx="2668587" cy="261937"/>
          </a:xfrm>
          <a:prstGeom prst="rect">
            <a:avLst/>
          </a:prstGeom>
          <a:noFill/>
          <a:ln w="9525">
            <a:noFill/>
            <a:miter lim="800000"/>
            <a:headEnd/>
            <a:tailEnd/>
          </a:ln>
        </p:spPr>
        <p:txBody>
          <a:bodyPr wrap="none" lIns="78296" tIns="39147" rIns="78296" bIns="39147">
            <a:spAutoFit/>
          </a:bodyPr>
          <a:lstStyle/>
          <a:p>
            <a:pPr defTabSz="784225" eaLnBrk="0" hangingPunct="0">
              <a:defRPr/>
            </a:pPr>
            <a:r>
              <a:rPr lang="en-US" altLang="zh-CN" sz="1200">
                <a:latin typeface="FrutigerNext LT Bold" pitchFamily="-92" charset="0"/>
                <a:ea typeface="MS PGothic" pitchFamily="34" charset="-128"/>
              </a:rPr>
              <a:t>HUAWEI TECHNOLOGIES CO., LTD.</a:t>
            </a:r>
            <a:endParaRPr lang="en-US" altLang="zh-CN" sz="2100">
              <a:ea typeface="MS PGothic" pitchFamily="34" charset="-128"/>
            </a:endParaRPr>
          </a:p>
        </p:txBody>
      </p:sp>
      <p:sp>
        <p:nvSpPr>
          <p:cNvPr id="6" name="Text Box 6"/>
          <p:cNvSpPr txBox="1">
            <a:spLocks noChangeArrowheads="1"/>
          </p:cNvSpPr>
          <p:nvPr/>
        </p:nvSpPr>
        <p:spPr bwMode="auto">
          <a:xfrm>
            <a:off x="7246938" y="3984625"/>
            <a:ext cx="1503362" cy="325438"/>
          </a:xfrm>
          <a:prstGeom prst="rect">
            <a:avLst/>
          </a:prstGeom>
          <a:noFill/>
          <a:ln w="9525">
            <a:noFill/>
            <a:miter lim="800000"/>
            <a:headEnd/>
            <a:tailEnd/>
          </a:ln>
          <a:effectLst/>
        </p:spPr>
        <p:txBody>
          <a:bodyPr lIns="91394" tIns="45696" rIns="91394" bIns="45696"/>
          <a:lstStyle/>
          <a:p>
            <a:pPr>
              <a:defRPr/>
            </a:pPr>
            <a:r>
              <a:rPr lang="en-US" altLang="zh-CN" sz="1800"/>
              <a:t>www.huawei.com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481B9D0A-C76E-45B2-9711-5CF6AB871580}"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0675" y="274638"/>
            <a:ext cx="201612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2300" y="274638"/>
            <a:ext cx="589597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97B72D74-85D2-4E2E-8CF1-D5E100EDF2A0}" type="slidenum">
              <a:rPr lang="de-DE" altLang="zh-CN"/>
              <a:pPr>
                <a:defRPr/>
              </a:pPr>
              <a:t>‹#›</a:t>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E32C6D6C-2473-42CD-8B64-03328E9427E9}" type="slidenum">
              <a:rPr lang="de-DE" altLang="zh-CN"/>
              <a:pPr>
                <a:defRPr/>
              </a:pPr>
              <a:t>‹#›</a:t>
            </a:fld>
            <a:endParaRPr lang="en-GB"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96E15164-236F-4823-AB53-96CC6B392234}" type="slidenum">
              <a:rPr lang="de-DE" altLang="zh-CN"/>
              <a:pPr>
                <a:defRPr/>
              </a:pPr>
              <a:t>‹#›</a:t>
            </a:fld>
            <a:endParaRPr lang="en-GB"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2300" y="1600200"/>
            <a:ext cx="3956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600200"/>
            <a:ext cx="3956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A512F894-40B4-4E77-8CD2-E4A2FE926443}" type="slidenum">
              <a:rPr lang="de-DE" altLang="zh-CN"/>
              <a:pPr>
                <a:defRPr/>
              </a:pPr>
              <a:t>‹#›</a:t>
            </a:fld>
            <a:endParaRPr lang="en-GB"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C2B3A1AD-7CAD-4982-B11D-BAB3689BFF90}" type="slidenum">
              <a:rPr lang="de-DE" altLang="zh-CN"/>
              <a:pPr>
                <a:defRPr/>
              </a:pPr>
              <a:t>‹#›</a:t>
            </a:fld>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418E73BB-A101-4A38-ACA1-A00D5F4A22E9}" type="slidenum">
              <a:rPr lang="de-DE" altLang="zh-CN"/>
              <a:pPr>
                <a:defRPr/>
              </a:pPr>
              <a:t>‹#›</a:t>
            </a:fld>
            <a:endParaRPr lang="en-GB"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9FB07BCE-3E3B-40F1-A7E1-3B04C9A57390}" type="slidenum">
              <a:rPr lang="de-DE" altLang="zh-CN"/>
              <a:pPr>
                <a:defRPr/>
              </a:pPr>
              <a:t>‹#›</a:t>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D3014D94-BB16-4F37-B956-96866A4E6DA5}"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p>
          <a:p>
            <a:pPr>
              <a:defRPr/>
            </a:pPr>
            <a:r>
              <a:rPr lang="de-DE" altLang="zh-CN"/>
              <a:t>Page </a:t>
            </a:r>
            <a:fld id="{AED0414F-D64A-4FBE-82D2-6EB703ABFA03}"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274638"/>
            <a:ext cx="8064500" cy="1143000"/>
          </a:xfrm>
          <a:prstGeom prst="rect">
            <a:avLst/>
          </a:prstGeom>
          <a:noFill/>
          <a:ln w="9525">
            <a:noFill/>
            <a:miter lim="800000"/>
            <a:headEnd/>
            <a:tailEnd/>
          </a:ln>
        </p:spPr>
        <p:txBody>
          <a:bodyPr vert="horz" wrap="square" lIns="78296" tIns="39147" rIns="78296" bIns="39147"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22300" y="1600200"/>
            <a:ext cx="8064500" cy="4525963"/>
          </a:xfrm>
          <a:prstGeom prst="rect">
            <a:avLst/>
          </a:prstGeom>
          <a:noFill/>
          <a:ln w="9525">
            <a:noFill/>
            <a:miter lim="800000"/>
            <a:headEnd/>
            <a:tailEnd/>
          </a:ln>
        </p:spPr>
        <p:txBody>
          <a:bodyPr vert="horz" wrap="square" lIns="78296" tIns="39147" rIns="78296" bIns="3914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4" descr="7"/>
          <p:cNvPicPr>
            <a:picLocks noChangeAspect="1" noChangeArrowheads="1"/>
          </p:cNvPicPr>
          <p:nvPr/>
        </p:nvPicPr>
        <p:blipFill>
          <a:blip r:embed="rId13" cstate="print"/>
          <a:srcRect/>
          <a:stretch>
            <a:fillRect/>
          </a:stretch>
        </p:blipFill>
        <p:spPr bwMode="auto">
          <a:xfrm>
            <a:off x="0" y="6221413"/>
            <a:ext cx="9142413" cy="636587"/>
          </a:xfrm>
          <a:prstGeom prst="rect">
            <a:avLst/>
          </a:prstGeom>
          <a:noFill/>
          <a:ln w="9525">
            <a:noFill/>
            <a:miter lim="800000"/>
            <a:headEnd/>
            <a:tailEnd/>
          </a:ln>
        </p:spPr>
      </p:pic>
      <p:sp>
        <p:nvSpPr>
          <p:cNvPr id="13317" name="Text Box 5"/>
          <p:cNvSpPr txBox="1">
            <a:spLocks noChangeArrowheads="1"/>
          </p:cNvSpPr>
          <p:nvPr/>
        </p:nvSpPr>
        <p:spPr bwMode="auto">
          <a:xfrm>
            <a:off x="652463" y="6434138"/>
            <a:ext cx="1928812" cy="260350"/>
          </a:xfrm>
          <a:prstGeom prst="rect">
            <a:avLst/>
          </a:prstGeom>
          <a:noFill/>
          <a:ln w="9525">
            <a:noFill/>
            <a:miter lim="800000"/>
            <a:headEnd/>
            <a:tailEnd/>
          </a:ln>
        </p:spPr>
        <p:txBody>
          <a:bodyPr wrap="none" lIns="78302" tIns="39153" rIns="78302" bIns="39153">
            <a:spAutoFit/>
          </a:bodyPr>
          <a:lstStyle/>
          <a:p>
            <a:pPr defTabSz="784225" eaLnBrk="0" hangingPunct="0">
              <a:defRPr/>
            </a:pPr>
            <a:r>
              <a:rPr lang="en-US" altLang="zh-CN" sz="1200">
                <a:latin typeface="FrutigerNext LT Bold" pitchFamily="-92" charset="0"/>
                <a:ea typeface="MS PGothic" pitchFamily="34" charset="-128"/>
              </a:rPr>
              <a:t>HUAWEI </a:t>
            </a:r>
            <a:r>
              <a:rPr lang="en-US" altLang="zh-CN" sz="1200">
                <a:solidFill>
                  <a:srgbClr val="990000"/>
                </a:solidFill>
                <a:latin typeface="FrutigerNext LT Bold" pitchFamily="-92" charset="0"/>
                <a:ea typeface="MS PGothic" pitchFamily="34" charset="-128"/>
              </a:rPr>
              <a:t>CONFIDENTIAL</a:t>
            </a:r>
            <a:endParaRPr lang="en-US" altLang="zh-CN" sz="2100">
              <a:solidFill>
                <a:srgbClr val="990000"/>
              </a:solidFill>
              <a:ea typeface="MS PGothic" pitchFamily="34" charset="-128"/>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000">
                <a:latin typeface="FrutigerNext LT Medium" pitchFamily="34" charset="0"/>
                <a:ea typeface="MS PGothic" pitchFamily="34" charset="-128"/>
              </a:defRPr>
            </a:lvl1pPr>
          </a:lstStyle>
          <a:p>
            <a:pPr>
              <a:defRPr/>
            </a:pPr>
            <a:endParaRPr lang="de-DE" altLang="zh-CN"/>
          </a:p>
          <a:p>
            <a:pPr>
              <a:defRPr/>
            </a:pPr>
            <a:r>
              <a:rPr lang="de-DE" altLang="zh-CN"/>
              <a:t>Page </a:t>
            </a:r>
            <a:fld id="{1B369029-DD52-4126-88A0-173A4E8DC1C1}" type="slidenum">
              <a:rPr lang="de-DE" altLang="zh-CN"/>
              <a:pPr>
                <a:defRPr/>
              </a:pPr>
              <a:t>‹#›</a:t>
            </a:fld>
            <a:endParaRPr lang="en-GB" altLang="zh-CN"/>
          </a:p>
        </p:txBody>
      </p:sp>
      <p:pic>
        <p:nvPicPr>
          <p:cNvPr id="1031" name="Picture 7" descr="8"/>
          <p:cNvPicPr>
            <a:picLocks noChangeAspect="1" noChangeArrowheads="1"/>
          </p:cNvPicPr>
          <p:nvPr/>
        </p:nvPicPr>
        <p:blipFill>
          <a:blip r:embed="rId14" cstate="print"/>
          <a:srcRect/>
          <a:stretch>
            <a:fillRect/>
          </a:stretch>
        </p:blipFill>
        <p:spPr bwMode="auto">
          <a:xfrm>
            <a:off x="7508875" y="6408738"/>
            <a:ext cx="1309688" cy="311150"/>
          </a:xfrm>
          <a:prstGeom prst="rect">
            <a:avLst/>
          </a:prstGeom>
          <a:noFill/>
          <a:ln w="9525">
            <a:noFill/>
            <a:miter lim="800000"/>
            <a:headEnd/>
            <a:tailEnd/>
          </a:ln>
        </p:spPr>
      </p:pic>
      <p:sp>
        <p:nvSpPr>
          <p:cNvPr id="13320" name="Text Box 8"/>
          <p:cNvSpPr txBox="1">
            <a:spLocks noChangeArrowheads="1"/>
          </p:cNvSpPr>
          <p:nvPr/>
        </p:nvSpPr>
        <p:spPr bwMode="auto">
          <a:xfrm>
            <a:off x="2782888" y="6407150"/>
            <a:ext cx="2778125" cy="307975"/>
          </a:xfrm>
          <a:prstGeom prst="rect">
            <a:avLst/>
          </a:prstGeom>
          <a:noFill/>
          <a:ln w="9525">
            <a:noFill/>
            <a:miter lim="800000"/>
            <a:headEnd/>
            <a:tailEnd/>
          </a:ln>
          <a:effectLst/>
        </p:spPr>
        <p:txBody>
          <a:bodyPr lIns="78342" tIns="39171" rIns="78342" bIns="39171">
            <a:spAutoFit/>
          </a:bodyPr>
          <a:lstStyle/>
          <a:p>
            <a:pPr algn="ctr" defTabSz="784225">
              <a:spcBef>
                <a:spcPct val="50000"/>
              </a:spcBef>
              <a:defRPr/>
            </a:pPr>
            <a:r>
              <a:rPr lang="zh-CN" altLang="en-US" sz="1500">
                <a:ea typeface="楷体_GB2312" pitchFamily="49" charset="-122"/>
              </a:rPr>
              <a:t>内部资料 注意保密</a:t>
            </a:r>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p:txStyles>
    <p:titleStyle>
      <a:lvl1pPr algn="l" defTabSz="784225" rtl="0" eaLnBrk="0" fontAlgn="base" hangingPunct="0">
        <a:spcBef>
          <a:spcPct val="0"/>
        </a:spcBef>
        <a:spcAft>
          <a:spcPct val="0"/>
        </a:spcAft>
        <a:defRPr sz="3000" b="1">
          <a:solidFill>
            <a:srgbClr val="990000"/>
          </a:solidFill>
          <a:latin typeface="+mj-lt"/>
          <a:ea typeface="+mj-ea"/>
          <a:cs typeface="+mj-cs"/>
        </a:defRPr>
      </a:lvl1pPr>
      <a:lvl2pPr algn="l" defTabSz="784225" rtl="0" eaLnBrk="0" fontAlgn="base" hangingPunct="0">
        <a:spcBef>
          <a:spcPct val="0"/>
        </a:spcBef>
        <a:spcAft>
          <a:spcPct val="0"/>
        </a:spcAft>
        <a:defRPr sz="3000" b="1">
          <a:solidFill>
            <a:srgbClr val="990000"/>
          </a:solidFill>
          <a:latin typeface="Arial" charset="0"/>
          <a:ea typeface="宋体" pitchFamily="2" charset="-122"/>
        </a:defRPr>
      </a:lvl2pPr>
      <a:lvl3pPr algn="l" defTabSz="784225" rtl="0" eaLnBrk="0" fontAlgn="base" hangingPunct="0">
        <a:spcBef>
          <a:spcPct val="0"/>
        </a:spcBef>
        <a:spcAft>
          <a:spcPct val="0"/>
        </a:spcAft>
        <a:defRPr sz="3000" b="1">
          <a:solidFill>
            <a:srgbClr val="990000"/>
          </a:solidFill>
          <a:latin typeface="Arial" charset="0"/>
          <a:ea typeface="宋体" pitchFamily="2" charset="-122"/>
        </a:defRPr>
      </a:lvl3pPr>
      <a:lvl4pPr algn="l" defTabSz="784225" rtl="0" eaLnBrk="0" fontAlgn="base" hangingPunct="0">
        <a:spcBef>
          <a:spcPct val="0"/>
        </a:spcBef>
        <a:spcAft>
          <a:spcPct val="0"/>
        </a:spcAft>
        <a:defRPr sz="3000" b="1">
          <a:solidFill>
            <a:srgbClr val="990000"/>
          </a:solidFill>
          <a:latin typeface="Arial" charset="0"/>
          <a:ea typeface="宋体" pitchFamily="2" charset="-122"/>
        </a:defRPr>
      </a:lvl4pPr>
      <a:lvl5pPr algn="l" defTabSz="784225" rtl="0" eaLnBrk="0" fontAlgn="base" hangingPunct="0">
        <a:spcBef>
          <a:spcPct val="0"/>
        </a:spcBef>
        <a:spcAft>
          <a:spcPct val="0"/>
        </a:spcAft>
        <a:defRPr sz="3000" b="1">
          <a:solidFill>
            <a:srgbClr val="990000"/>
          </a:solidFill>
          <a:latin typeface="Arial" charset="0"/>
          <a:ea typeface="宋体" pitchFamily="2" charset="-122"/>
        </a:defRPr>
      </a:lvl5pPr>
      <a:lvl6pPr marL="457200" algn="l" defTabSz="784225" rtl="0" fontAlgn="base">
        <a:spcBef>
          <a:spcPct val="0"/>
        </a:spcBef>
        <a:spcAft>
          <a:spcPct val="0"/>
        </a:spcAft>
        <a:defRPr sz="3000" b="1">
          <a:solidFill>
            <a:srgbClr val="990000"/>
          </a:solidFill>
          <a:latin typeface="Arial" charset="0"/>
          <a:ea typeface="宋体" pitchFamily="2" charset="-122"/>
        </a:defRPr>
      </a:lvl6pPr>
      <a:lvl7pPr marL="914400" algn="l" defTabSz="784225" rtl="0" fontAlgn="base">
        <a:spcBef>
          <a:spcPct val="0"/>
        </a:spcBef>
        <a:spcAft>
          <a:spcPct val="0"/>
        </a:spcAft>
        <a:defRPr sz="3000" b="1">
          <a:solidFill>
            <a:srgbClr val="990000"/>
          </a:solidFill>
          <a:latin typeface="Arial" charset="0"/>
          <a:ea typeface="宋体" pitchFamily="2" charset="-122"/>
        </a:defRPr>
      </a:lvl7pPr>
      <a:lvl8pPr marL="1371600" algn="l" defTabSz="784225" rtl="0" fontAlgn="base">
        <a:spcBef>
          <a:spcPct val="0"/>
        </a:spcBef>
        <a:spcAft>
          <a:spcPct val="0"/>
        </a:spcAft>
        <a:defRPr sz="3000" b="1">
          <a:solidFill>
            <a:srgbClr val="990000"/>
          </a:solidFill>
          <a:latin typeface="Arial" charset="0"/>
          <a:ea typeface="宋体" pitchFamily="2" charset="-122"/>
        </a:defRPr>
      </a:lvl8pPr>
      <a:lvl9pPr marL="1828800" algn="l" defTabSz="784225" rtl="0" fontAlgn="base">
        <a:spcBef>
          <a:spcPct val="0"/>
        </a:spcBef>
        <a:spcAft>
          <a:spcPct val="0"/>
        </a:spcAft>
        <a:defRPr sz="3000" b="1">
          <a:solidFill>
            <a:srgbClr val="990000"/>
          </a:solidFill>
          <a:latin typeface="Arial" charset="0"/>
          <a:ea typeface="宋体" pitchFamily="2" charset="-122"/>
        </a:defRPr>
      </a:lvl9pPr>
    </p:titleStyle>
    <p:body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60BB6943-0B09-48A6-8364-2B132E68B8D6}" type="slidenum">
              <a:rPr lang="de-DE" altLang="zh-CN" smtClean="0"/>
              <a:pPr defTabSz="784225"/>
              <a:t>1</a:t>
            </a:fld>
            <a:endParaRPr lang="en-GB" altLang="zh-CN" smtClean="0"/>
          </a:p>
        </p:txBody>
      </p:sp>
      <p:sp>
        <p:nvSpPr>
          <p:cNvPr id="3075" name="Rectangle 2"/>
          <p:cNvSpPr>
            <a:spLocks noGrp="1" noChangeArrowheads="1"/>
          </p:cNvSpPr>
          <p:nvPr>
            <p:ph type="title"/>
          </p:nvPr>
        </p:nvSpPr>
        <p:spPr>
          <a:xfrm>
            <a:off x="684213" y="2636838"/>
            <a:ext cx="8064500" cy="1143000"/>
          </a:xfrm>
        </p:spPr>
        <p:txBody>
          <a:bodyPr/>
          <a:lstStyle/>
          <a:p>
            <a:pPr eaLnBrk="1" hangingPunct="1"/>
            <a:r>
              <a:rPr lang="en-US" altLang="zh-CN" sz="2000" smtClean="0"/>
              <a:t>IDEA</a:t>
            </a:r>
            <a:r>
              <a:rPr lang="zh-CN" altLang="en-US" sz="2000" smtClean="0"/>
              <a:t>名称：一</a:t>
            </a:r>
            <a:r>
              <a:rPr lang="zh-CN" altLang="en-US" sz="2000" smtClean="0"/>
              <a:t>种基于可用计算资源实现数</a:t>
            </a:r>
            <a:r>
              <a:rPr lang="zh-CN" altLang="en-US" sz="2000" smtClean="0"/>
              <a:t>据仓库任务调</a:t>
            </a:r>
            <a:r>
              <a:rPr lang="zh-CN" altLang="en-US" sz="2000" smtClean="0"/>
              <a:t>度的方</a:t>
            </a:r>
            <a:r>
              <a:rPr lang="zh-CN" altLang="en-US" sz="2000" smtClean="0"/>
              <a:t>法</a:t>
            </a:r>
            <a:br>
              <a:rPr lang="zh-CN" altLang="en-US" sz="2000" smtClean="0"/>
            </a:br>
            <a:r>
              <a:rPr lang="en-US" altLang="zh-CN" sz="2000" smtClean="0"/>
              <a:t>IDEA</a:t>
            </a:r>
            <a:r>
              <a:rPr lang="zh-CN" altLang="en-US" sz="2000" smtClean="0"/>
              <a:t>提交人：王光明、周红兵</a:t>
            </a:r>
            <a:br>
              <a:rPr lang="zh-CN" altLang="en-US" sz="2000" smtClean="0"/>
            </a:br>
            <a:r>
              <a:rPr lang="en-US" altLang="zh-CN" sz="2000" smtClean="0"/>
              <a:t>IDEA</a:t>
            </a:r>
            <a:r>
              <a:rPr lang="zh-CN" altLang="en-US" sz="2000" smtClean="0"/>
              <a:t>提交时间：</a:t>
            </a:r>
            <a:r>
              <a:rPr lang="en-US" altLang="zh-CN" sz="2000" smtClean="0"/>
              <a:t>2013-11-30</a:t>
            </a:r>
            <a:endParaRPr lang="zh-CN" altLang="en-US" sz="2000" smtClean="0"/>
          </a:p>
        </p:txBody>
      </p:sp>
      <p:sp>
        <p:nvSpPr>
          <p:cNvPr id="30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3077" name="Rectangle 7"/>
          <p:cNvSpPr>
            <a:spLocks noChangeArrowheads="1"/>
          </p:cNvSpPr>
          <p:nvPr/>
        </p:nvSpPr>
        <p:spPr bwMode="auto">
          <a:xfrm>
            <a:off x="1115616" y="692696"/>
            <a:ext cx="6769050" cy="1200329"/>
          </a:xfrm>
          <a:prstGeom prst="rect">
            <a:avLst/>
          </a:prstGeom>
          <a:noFill/>
          <a:ln w="9525">
            <a:noFill/>
            <a:miter lim="800000"/>
            <a:headEnd/>
            <a:tailEnd/>
          </a:ln>
        </p:spPr>
        <p:txBody>
          <a:bodyPr wrap="square" anchor="ctr">
            <a:spAutoFit/>
          </a:bodyPr>
          <a:lstStyle/>
          <a:p>
            <a:pPr algn="ctr"/>
            <a:r>
              <a:rPr lang="zh-CN" altLang="en-US" sz="3600" smtClean="0">
                <a:solidFill>
                  <a:srgbClr val="0000FF"/>
                </a:solidFill>
              </a:rPr>
              <a:t>一种基于可用计算资源实现数据仓库任务调度的方法</a:t>
            </a:r>
            <a:endParaRPr lang="en-US" altLang="zh-CN" sz="3600" b="1">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C399433A-2D85-42E1-AB95-ED7A2F7BFCDF}" type="slidenum">
              <a:rPr lang="de-DE" altLang="zh-CN" smtClean="0"/>
              <a:pPr defTabSz="784225"/>
              <a:t>2</a:t>
            </a:fld>
            <a:endParaRPr lang="en-GB" altLang="zh-CN" smtClean="0"/>
          </a:p>
        </p:txBody>
      </p:sp>
      <p:sp>
        <p:nvSpPr>
          <p:cNvPr id="4099" name="Rectangle 2"/>
          <p:cNvSpPr>
            <a:spLocks noGrp="1" noChangeArrowheads="1"/>
          </p:cNvSpPr>
          <p:nvPr>
            <p:ph type="title"/>
          </p:nvPr>
        </p:nvSpPr>
        <p:spPr/>
        <p:txBody>
          <a:bodyPr/>
          <a:lstStyle/>
          <a:p>
            <a:pPr eaLnBrk="1" hangingPunct="1"/>
            <a:r>
              <a:rPr lang="en-US" altLang="zh-CN" sz="3600" smtClean="0">
                <a:latin typeface="Times New Roman" pitchFamily="18" charset="0"/>
                <a:ea typeface="楷体_GB2312" pitchFamily="49" charset="-122"/>
              </a:rPr>
              <a:t>IDEA </a:t>
            </a:r>
            <a:r>
              <a:rPr lang="zh-CN" altLang="en-US" sz="3600" smtClean="0">
                <a:latin typeface="Times New Roman" pitchFamily="18" charset="0"/>
                <a:ea typeface="楷体_GB2312" pitchFamily="49" charset="-122"/>
              </a:rPr>
              <a:t>撰写</a:t>
            </a:r>
            <a:r>
              <a:rPr lang="en-US" altLang="zh-CN" sz="3600" smtClean="0">
                <a:latin typeface="Times New Roman" pitchFamily="18" charset="0"/>
                <a:ea typeface="楷体_GB2312" pitchFamily="49" charset="-122"/>
              </a:rPr>
              <a:t>——Keyword</a:t>
            </a:r>
          </a:p>
        </p:txBody>
      </p:sp>
      <p:sp>
        <p:nvSpPr>
          <p:cNvPr id="4100" name="Rectangle 3"/>
          <p:cNvSpPr>
            <a:spLocks noGrp="1" noChangeArrowheads="1"/>
          </p:cNvSpPr>
          <p:nvPr>
            <p:ph type="body" idx="1"/>
          </p:nvPr>
        </p:nvSpPr>
        <p:spPr/>
        <p:txBody>
          <a:bodyPr/>
          <a:lstStyle/>
          <a:p>
            <a:pPr marL="304800" indent="-304800" eaLnBrk="1" hangingPunct="1">
              <a:buFont typeface="Wingdings" pitchFamily="2" charset="2"/>
              <a:buAutoNum type="arabicPeriod"/>
            </a:pPr>
            <a:r>
              <a:rPr lang="zh-CN" altLang="en-US" sz="3600" smtClean="0">
                <a:latin typeface="楷体_GB2312" pitchFamily="49" charset="-122"/>
                <a:ea typeface="楷体_GB2312" pitchFamily="49" charset="-122"/>
              </a:rPr>
              <a:t>数据仓库</a:t>
            </a:r>
            <a:endParaRPr lang="en-US" altLang="zh-CN" sz="3600" smtClean="0">
              <a:latin typeface="楷体_GB2312" pitchFamily="49" charset="-122"/>
              <a:ea typeface="楷体_GB2312" pitchFamily="49" charset="-122"/>
            </a:endParaRPr>
          </a:p>
          <a:p>
            <a:pPr marL="304800" indent="-304800" eaLnBrk="1" hangingPunct="1">
              <a:buFont typeface="Wingdings" pitchFamily="2" charset="2"/>
              <a:buAutoNum type="arabicPeriod"/>
            </a:pPr>
            <a:r>
              <a:rPr lang="zh-CN" altLang="en-US" sz="3600" smtClean="0">
                <a:latin typeface="楷体_GB2312" pitchFamily="49" charset="-122"/>
                <a:ea typeface="楷体_GB2312" pitchFamily="49" charset="-122"/>
              </a:rPr>
              <a:t>任务调度</a:t>
            </a:r>
            <a:endParaRPr lang="en-US" altLang="zh-CN" sz="3600" smtClean="0">
              <a:latin typeface="楷体_GB2312" pitchFamily="49" charset="-122"/>
              <a:ea typeface="楷体_GB2312" pitchFamily="49" charset="-122"/>
            </a:endParaRPr>
          </a:p>
          <a:p>
            <a:pPr marL="304800" indent="-304800" eaLnBrk="1" hangingPunct="1">
              <a:buNone/>
            </a:pPr>
            <a:endParaRPr lang="zh-CN" altLang="en-US" sz="3600" smtClean="0">
              <a:latin typeface="楷体_GB2312" pitchFamily="49" charset="-122"/>
              <a:ea typeface="楷体_GB2312" pitchFamily="49" charset="-122"/>
            </a:endParaRPr>
          </a:p>
          <a:p>
            <a:pPr marL="304800" indent="-304800" eaLnBrk="1" hangingPunct="1">
              <a:buFont typeface="Wingdings" pitchFamily="2" charset="2"/>
              <a:buNone/>
            </a:pPr>
            <a:r>
              <a:rPr lang="zh-CN" altLang="en-US" sz="3200" smtClean="0"/>
              <a:t>	</a:t>
            </a:r>
            <a:endParaRPr lang="zh-CN" altLang="en-US" sz="2000" b="0" i="1" smtClean="0">
              <a:solidFill>
                <a:schemeClr val="hlin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C399433A-2D85-42E1-AB95-ED7A2F7BFCDF}" type="slidenum">
              <a:rPr lang="de-DE" altLang="zh-CN" smtClean="0"/>
              <a:pPr defTabSz="784225"/>
              <a:t>3</a:t>
            </a:fld>
            <a:endParaRPr lang="en-GB" altLang="zh-CN" smtClean="0"/>
          </a:p>
        </p:txBody>
      </p:sp>
      <p:sp>
        <p:nvSpPr>
          <p:cNvPr id="4099" name="Rectangle 2"/>
          <p:cNvSpPr>
            <a:spLocks noGrp="1" noChangeArrowheads="1"/>
          </p:cNvSpPr>
          <p:nvPr>
            <p:ph type="title"/>
          </p:nvPr>
        </p:nvSpPr>
        <p:spPr>
          <a:xfrm>
            <a:off x="539552" y="0"/>
            <a:ext cx="8064500" cy="908720"/>
          </a:xfrm>
        </p:spPr>
        <p:txBody>
          <a:bodyPr/>
          <a:lstStyle/>
          <a:p>
            <a:pPr eaLnBrk="1" hangingPunct="1"/>
            <a:r>
              <a:rPr lang="en-US" altLang="zh-CN" sz="3600" smtClean="0">
                <a:latin typeface="Times New Roman" pitchFamily="18" charset="0"/>
                <a:ea typeface="楷体_GB2312" pitchFamily="49" charset="-122"/>
              </a:rPr>
              <a:t>IDEA </a:t>
            </a:r>
            <a:r>
              <a:rPr lang="zh-CN" altLang="en-US" sz="3600" smtClean="0">
                <a:latin typeface="Times New Roman" pitchFamily="18" charset="0"/>
                <a:ea typeface="楷体_GB2312" pitchFamily="49" charset="-122"/>
              </a:rPr>
              <a:t>撰写</a:t>
            </a:r>
            <a:r>
              <a:rPr lang="en-US" altLang="zh-CN" sz="3600" smtClean="0">
                <a:latin typeface="Times New Roman" pitchFamily="18" charset="0"/>
                <a:ea typeface="楷体_GB2312" pitchFamily="49" charset="-122"/>
              </a:rPr>
              <a:t>— </a:t>
            </a:r>
            <a:r>
              <a:rPr lang="zh-CN" altLang="en-US" sz="3600" smtClean="0">
                <a:latin typeface="Times New Roman" pitchFamily="18" charset="0"/>
                <a:ea typeface="楷体_GB2312" pitchFamily="49" charset="-122"/>
              </a:rPr>
              <a:t>背景介绍</a:t>
            </a:r>
            <a:endParaRPr lang="en-US" altLang="zh-CN" sz="3600" smtClean="0">
              <a:latin typeface="Times New Roman" pitchFamily="18" charset="0"/>
              <a:ea typeface="楷体_GB2312" pitchFamily="49" charset="-122"/>
            </a:endParaRPr>
          </a:p>
        </p:txBody>
      </p:sp>
      <p:sp>
        <p:nvSpPr>
          <p:cNvPr id="4100" name="Rectangle 3"/>
          <p:cNvSpPr>
            <a:spLocks noGrp="1" noChangeArrowheads="1"/>
          </p:cNvSpPr>
          <p:nvPr>
            <p:ph type="body" idx="1"/>
          </p:nvPr>
        </p:nvSpPr>
        <p:spPr>
          <a:xfrm>
            <a:off x="395536" y="692696"/>
            <a:ext cx="8604448" cy="5472608"/>
          </a:xfrm>
        </p:spPr>
        <p:txBody>
          <a:bodyPr/>
          <a:lstStyle/>
          <a:p>
            <a:pPr marL="304800" indent="-304800" eaLnBrk="1" hangingPunct="1">
              <a:buFont typeface="Wingdings" pitchFamily="2" charset="2"/>
              <a:buAutoNum type="arabicPeriod"/>
            </a:pPr>
            <a:endParaRPr lang="en-US" altLang="zh-CN" smtClean="0">
              <a:latin typeface="+mn-ea"/>
            </a:endParaRPr>
          </a:p>
          <a:p>
            <a:pPr marL="304800" indent="-304800" eaLnBrk="1" hangingPunct="1">
              <a:buFont typeface="Wingdings" pitchFamily="2" charset="2"/>
              <a:buAutoNum type="arabicPeriod"/>
            </a:pPr>
            <a:r>
              <a:rPr lang="zh-CN" altLang="en-US" smtClean="0">
                <a:latin typeface="+mn-ea"/>
              </a:rPr>
              <a:t>部署在数据仓库不同节点上的</a:t>
            </a:r>
            <a:r>
              <a:rPr lang="zh-CN" altLang="zh-CN" smtClean="0">
                <a:latin typeface="+mn-ea"/>
              </a:rPr>
              <a:t>的</a:t>
            </a:r>
            <a:r>
              <a:rPr lang="zh-CN" altLang="en-US" smtClean="0">
                <a:latin typeface="+mn-ea"/>
              </a:rPr>
              <a:t>任务非常多，这些任务用于支持数据</a:t>
            </a:r>
            <a:r>
              <a:rPr lang="en-US" altLang="zh-CN" smtClean="0">
                <a:latin typeface="+mn-ea"/>
              </a:rPr>
              <a:t>ETL</a:t>
            </a:r>
            <a:r>
              <a:rPr lang="zh-CN" altLang="zh-CN" smtClean="0">
                <a:latin typeface="+mn-ea"/>
              </a:rPr>
              <a:t>、</a:t>
            </a:r>
            <a:r>
              <a:rPr lang="en-US" altLang="zh-CN" smtClean="0">
                <a:latin typeface="+mn-ea"/>
              </a:rPr>
              <a:t>ODS</a:t>
            </a:r>
            <a:r>
              <a:rPr lang="zh-CN" altLang="en-US" smtClean="0">
                <a:latin typeface="+mn-ea"/>
              </a:rPr>
              <a:t>入库</a:t>
            </a:r>
            <a:r>
              <a:rPr lang="zh-CN" altLang="zh-CN" smtClean="0">
                <a:latin typeface="+mn-ea"/>
              </a:rPr>
              <a:t>、</a:t>
            </a:r>
            <a:r>
              <a:rPr lang="zh-CN" altLang="en-US" smtClean="0">
                <a:latin typeface="+mn-ea"/>
              </a:rPr>
              <a:t>数据仓库模型变换、</a:t>
            </a:r>
            <a:r>
              <a:rPr lang="zh-CN" altLang="zh-CN" smtClean="0">
                <a:latin typeface="+mn-ea"/>
              </a:rPr>
              <a:t>数据立方生成、应用报表生成</a:t>
            </a:r>
            <a:r>
              <a:rPr lang="zh-CN" altLang="en-US" smtClean="0">
                <a:latin typeface="+mn-ea"/>
              </a:rPr>
              <a:t>、数据开放</a:t>
            </a:r>
            <a:r>
              <a:rPr lang="zh-CN" altLang="zh-CN" smtClean="0">
                <a:latin typeface="+mn-ea"/>
              </a:rPr>
              <a:t>等。</a:t>
            </a:r>
            <a:r>
              <a:rPr lang="zh-CN" altLang="en-US" smtClean="0">
                <a:latin typeface="+mn-ea"/>
              </a:rPr>
              <a:t>任务之间</a:t>
            </a:r>
            <a:r>
              <a:rPr lang="zh-CN" altLang="zh-CN" smtClean="0">
                <a:latin typeface="+mn-ea"/>
              </a:rPr>
              <a:t>关系千丝万缕，如何高效的调度和管理这些任务是非常重要的工作，也是提高数据仓库性能和资源利用率的关键。</a:t>
            </a:r>
            <a:endParaRPr lang="en-US" altLang="zh-CN" smtClean="0">
              <a:latin typeface="+mn-ea"/>
            </a:endParaRPr>
          </a:p>
          <a:p>
            <a:pPr marL="304800" indent="-304800" eaLnBrk="1" hangingPunct="1">
              <a:buFont typeface="Wingdings" pitchFamily="2" charset="2"/>
              <a:buAutoNum type="arabicPeriod"/>
            </a:pPr>
            <a:endParaRPr lang="en-US" altLang="zh-CN" smtClean="0">
              <a:latin typeface="+mn-ea"/>
            </a:endParaRPr>
          </a:p>
          <a:p>
            <a:pPr marL="304800" indent="-304800" eaLnBrk="1" hangingPunct="1">
              <a:buFont typeface="Wingdings" pitchFamily="2" charset="2"/>
              <a:buAutoNum type="arabicPeriod"/>
            </a:pPr>
            <a:r>
              <a:rPr lang="zh-CN" altLang="en-US" smtClean="0">
                <a:latin typeface="+mn-ea"/>
              </a:rPr>
              <a:t>数据仓库</a:t>
            </a:r>
            <a:r>
              <a:rPr lang="zh-CN" altLang="zh-CN" smtClean="0">
                <a:latin typeface="+mn-ea"/>
              </a:rPr>
              <a:t>任务调度就是按照一定的策略将任务按照其依赖关系先后调度执行的过程。一个任务只有在其所有前导结束后才能执行（一个任务的输入是另一个任务的输出</a:t>
            </a:r>
            <a:r>
              <a:rPr lang="zh-CN" altLang="en-US" smtClean="0">
                <a:latin typeface="+mn-ea"/>
              </a:rPr>
              <a:t>）</a:t>
            </a:r>
            <a:r>
              <a:rPr lang="zh-CN" altLang="zh-CN" smtClean="0">
                <a:latin typeface="+mn-ea"/>
              </a:rPr>
              <a:t>。任务流程图是一个有向无环图。任务流图具有动态性，随着</a:t>
            </a:r>
            <a:r>
              <a:rPr lang="zh-CN" altLang="en-US" smtClean="0">
                <a:latin typeface="+mn-ea"/>
              </a:rPr>
              <a:t>任务</a:t>
            </a:r>
            <a:r>
              <a:rPr lang="zh-CN" altLang="zh-CN" smtClean="0">
                <a:latin typeface="+mn-ea"/>
              </a:rPr>
              <a:t>数量的改变任务流图中的节点数及</a:t>
            </a:r>
            <a:r>
              <a:rPr lang="zh-CN" altLang="en-US" smtClean="0">
                <a:latin typeface="+mn-ea"/>
              </a:rPr>
              <a:t>依赖</a:t>
            </a:r>
            <a:r>
              <a:rPr lang="zh-CN" altLang="zh-CN" smtClean="0">
                <a:latin typeface="+mn-ea"/>
              </a:rPr>
              <a:t>关系在动态的变化。每个</a:t>
            </a:r>
            <a:r>
              <a:rPr lang="zh-CN" altLang="en-US" smtClean="0">
                <a:latin typeface="+mn-ea"/>
              </a:rPr>
              <a:t>任务</a:t>
            </a:r>
            <a:r>
              <a:rPr lang="zh-CN" altLang="zh-CN" smtClean="0">
                <a:latin typeface="+mn-ea"/>
              </a:rPr>
              <a:t>的执行时间与</a:t>
            </a:r>
            <a:r>
              <a:rPr lang="zh-CN" altLang="en-US" smtClean="0">
                <a:latin typeface="+mn-ea"/>
              </a:rPr>
              <a:t>需要的资源</a:t>
            </a:r>
            <a:r>
              <a:rPr lang="zh-CN" altLang="zh-CN" smtClean="0">
                <a:latin typeface="+mn-ea"/>
              </a:rPr>
              <a:t>也在动态改变。</a:t>
            </a:r>
            <a:endParaRPr lang="en-US" altLang="zh-CN" smtClean="0">
              <a:latin typeface="+mn-ea"/>
            </a:endParaRPr>
          </a:p>
          <a:p>
            <a:pPr marL="304800" indent="-304800" eaLnBrk="1" hangingPunct="1">
              <a:buFont typeface="Wingdings" pitchFamily="2" charset="2"/>
              <a:buAutoNum type="arabicPeriod"/>
            </a:pPr>
            <a:endParaRPr lang="en-US" altLang="zh-CN" smtClean="0">
              <a:latin typeface="+mn-ea"/>
            </a:endParaRPr>
          </a:p>
          <a:p>
            <a:pPr marL="304800" indent="-304800" eaLnBrk="1" hangingPunct="1">
              <a:buFont typeface="Wingdings" pitchFamily="2" charset="2"/>
              <a:buAutoNum type="arabicPeriod"/>
            </a:pPr>
            <a:r>
              <a:rPr lang="zh-CN" altLang="en-US" smtClean="0">
                <a:latin typeface="+mn-ea"/>
              </a:rPr>
              <a:t>数据仓库任务执行过程中，经常因各种原因需要重做。而因为数据彼此依赖的关系，任务重做后，依赖其结果的后继任务往往也需要重做。方便的支持任务重做或后继任务重做是数据仓库调度系统中的重要功能</a:t>
            </a:r>
            <a:endParaRPr lang="en-US" altLang="zh-CN" smtClean="0">
              <a:latin typeface="+mn-ea"/>
            </a:endParaRPr>
          </a:p>
          <a:p>
            <a:pPr marL="304800" indent="-304800" eaLnBrk="1" hangingPunct="1">
              <a:buFont typeface="Wingdings" pitchFamily="2" charset="2"/>
              <a:buAutoNum type="arabicPeriod"/>
            </a:pPr>
            <a:endParaRPr lang="en-US" altLang="zh-CN" smtClean="0">
              <a:latin typeface="+mn-ea"/>
            </a:endParaRPr>
          </a:p>
          <a:p>
            <a:pPr marL="304800" indent="-304800" eaLnBrk="1" hangingPunct="1">
              <a:buFont typeface="Wingdings" pitchFamily="2" charset="2"/>
              <a:buAutoNum type="arabicPeriod"/>
            </a:pPr>
            <a:endParaRPr lang="en-US" altLang="zh-CN" smtClean="0">
              <a:latin typeface="+mn-ea"/>
            </a:endParaRPr>
          </a:p>
          <a:p>
            <a:pPr marL="304800" indent="-304800" eaLnBrk="1" hangingPunct="1">
              <a:buFont typeface="Wingdings" pitchFamily="2" charset="2"/>
              <a:buAutoNum type="arabicPeriod"/>
            </a:pPr>
            <a:endParaRPr lang="en-US" altLang="zh-CN" smtClean="0">
              <a:latin typeface="+mn-ea"/>
            </a:endParaRPr>
          </a:p>
          <a:p>
            <a:pPr marL="304800" indent="-304800" eaLnBrk="1" hangingPunct="1">
              <a:buFont typeface="Wingdings" pitchFamily="2" charset="2"/>
              <a:buNone/>
            </a:pPr>
            <a:r>
              <a:rPr lang="zh-CN" altLang="en-US" smtClean="0"/>
              <a:t>	</a:t>
            </a:r>
            <a:endParaRPr lang="zh-CN" altLang="en-US" b="0" i="1" smtClean="0">
              <a:solidFill>
                <a:schemeClr val="hlin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EF9DEDEC-5F56-4F54-B7E5-366C6922875E}" type="slidenum">
              <a:rPr lang="de-DE" altLang="zh-CN" smtClean="0"/>
              <a:pPr defTabSz="784225"/>
              <a:t>4</a:t>
            </a:fld>
            <a:endParaRPr lang="en-GB" altLang="zh-CN" smtClean="0"/>
          </a:p>
        </p:txBody>
      </p:sp>
      <p:sp>
        <p:nvSpPr>
          <p:cNvPr id="5123" name="Rectangle 2"/>
          <p:cNvSpPr>
            <a:spLocks noGrp="1" noChangeArrowheads="1"/>
          </p:cNvSpPr>
          <p:nvPr>
            <p:ph type="title"/>
          </p:nvPr>
        </p:nvSpPr>
        <p:spPr/>
        <p:txBody>
          <a:bodyPr/>
          <a:lstStyle/>
          <a:p>
            <a:pPr eaLnBrk="1" hangingPunct="1"/>
            <a:r>
              <a:rPr lang="en-US" altLang="zh-CN" sz="3200" smtClean="0">
                <a:latin typeface="Times New Roman" pitchFamily="18" charset="0"/>
                <a:ea typeface="楷体_GB2312" pitchFamily="49" charset="-122"/>
              </a:rPr>
              <a:t>IDEA </a:t>
            </a:r>
            <a:r>
              <a:rPr lang="zh-CN" altLang="en-US" sz="3200" smtClean="0">
                <a:latin typeface="Times New Roman" pitchFamily="18" charset="0"/>
                <a:ea typeface="楷体_GB2312" pitchFamily="49" charset="-122"/>
              </a:rPr>
              <a:t>撰写</a:t>
            </a:r>
            <a:r>
              <a:rPr lang="en-US" altLang="zh-CN" sz="3200" smtClean="0">
                <a:latin typeface="Times New Roman" pitchFamily="18" charset="0"/>
                <a:ea typeface="楷体_GB2312" pitchFamily="49" charset="-122"/>
              </a:rPr>
              <a:t>——</a:t>
            </a:r>
            <a:r>
              <a:rPr lang="zh-CN" altLang="en-US" sz="3900" smtClean="0">
                <a:latin typeface="楷体_GB2312" pitchFamily="49" charset="-122"/>
                <a:ea typeface="楷体_GB2312" pitchFamily="49" charset="-122"/>
              </a:rPr>
              <a:t>现有技术及其缺陷</a:t>
            </a:r>
            <a:br>
              <a:rPr lang="zh-CN" altLang="en-US" sz="3900" smtClean="0">
                <a:latin typeface="楷体_GB2312" pitchFamily="49" charset="-122"/>
                <a:ea typeface="楷体_GB2312" pitchFamily="49" charset="-122"/>
              </a:rPr>
            </a:br>
            <a:endParaRPr lang="zh-CN" altLang="en-US" sz="3900" smtClean="0">
              <a:latin typeface="楷体_GB2312" pitchFamily="49" charset="-122"/>
              <a:ea typeface="楷体_GB2312" pitchFamily="49" charset="-122"/>
            </a:endParaRPr>
          </a:p>
        </p:txBody>
      </p:sp>
      <p:sp>
        <p:nvSpPr>
          <p:cNvPr id="5124" name="Rectangle 3"/>
          <p:cNvSpPr>
            <a:spLocks noGrp="1" noChangeArrowheads="1"/>
          </p:cNvSpPr>
          <p:nvPr>
            <p:ph type="body" idx="1"/>
          </p:nvPr>
        </p:nvSpPr>
        <p:spPr>
          <a:xfrm>
            <a:off x="611560" y="1052736"/>
            <a:ext cx="8064500" cy="4525963"/>
          </a:xfrm>
        </p:spPr>
        <p:txBody>
          <a:bodyPr/>
          <a:lstStyle/>
          <a:p>
            <a:pPr eaLnBrk="1" hangingPunct="1">
              <a:buFont typeface="Wingdings" pitchFamily="2" charset="2"/>
              <a:buNone/>
            </a:pPr>
            <a:r>
              <a:rPr lang="en-US" altLang="zh-CN" sz="2400" smtClean="0">
                <a:latin typeface="楷体_GB2312" pitchFamily="49" charset="-122"/>
                <a:ea typeface="楷体_GB2312" pitchFamily="49" charset="-122"/>
              </a:rPr>
              <a:t>1</a:t>
            </a:r>
            <a:r>
              <a:rPr lang="zh-CN" altLang="en-US" sz="2400" smtClean="0">
                <a:latin typeface="楷体_GB2312" pitchFamily="49" charset="-122"/>
                <a:ea typeface="楷体_GB2312" pitchFamily="49" charset="-122"/>
              </a:rPr>
              <a:t>、	现有技术方案及其缺陷</a:t>
            </a:r>
            <a:endParaRPr lang="en-US" altLang="zh-CN" sz="2400" smtClean="0">
              <a:latin typeface="楷体_GB2312" pitchFamily="49" charset="-122"/>
              <a:ea typeface="楷体_GB2312" pitchFamily="49" charset="-122"/>
            </a:endParaRPr>
          </a:p>
          <a:p>
            <a:pPr lvl="0"/>
            <a:r>
              <a:rPr lang="zh-CN" altLang="zh-CN" b="0" smtClean="0"/>
              <a:t>无法获得数据仓库中实际可用的计算资源情况，因而难以根据数据仓库实际可用的计算资源合理的调度任务。例如，当可用计算资源充足时，尽可能调度对资源量需求较大的就绪任务执行；当计算资源不足时，不提交对资源需求较大的任务</a:t>
            </a:r>
            <a:r>
              <a:rPr lang="zh-CN" altLang="zh-CN" b="0" smtClean="0"/>
              <a:t>等</a:t>
            </a:r>
            <a:r>
              <a:rPr lang="zh-CN" altLang="zh-CN" b="0" smtClean="0"/>
              <a:t>。</a:t>
            </a:r>
            <a:endParaRPr lang="en-US" altLang="zh-CN" b="0" smtClean="0"/>
          </a:p>
          <a:p>
            <a:pPr lvl="0"/>
            <a:endParaRPr lang="zh-CN" altLang="zh-CN" b="0" smtClean="0"/>
          </a:p>
          <a:p>
            <a:pPr lvl="0"/>
            <a:r>
              <a:rPr lang="zh-CN" altLang="zh-CN" b="0" smtClean="0"/>
              <a:t>无法获得每个任务实际消耗的计算资源，从而难以满足下面两个要求：</a:t>
            </a:r>
          </a:p>
          <a:p>
            <a:pPr lvl="1"/>
            <a:r>
              <a:rPr lang="zh-CN" altLang="zh-CN" sz="1400" smtClean="0"/>
              <a:t>如何合理的优化关键路径上的任务？关键路径任务优化的主要依据之一是获得该关键路径上各个任务需要消耗的计算资源等。</a:t>
            </a:r>
          </a:p>
          <a:p>
            <a:pPr lvl="1"/>
            <a:r>
              <a:rPr lang="zh-CN" altLang="zh-CN" sz="1400" smtClean="0"/>
              <a:t>如何实现任务执行进度的可视化？由于数据仓库中的绝大部分任务是周期性执行的，而且每个周期消耗的计算资源基本差不多，因此可以利用消耗的资源信息预估当前正在执行任务的进度。</a:t>
            </a:r>
          </a:p>
          <a:p>
            <a:pPr lvl="1" eaLnBrk="1" hangingPunct="1">
              <a:buFontTx/>
              <a:buNone/>
            </a:pPr>
            <a:r>
              <a:rPr lang="zh-CN" altLang="en-US" sz="2000" smtClean="0">
                <a:latin typeface="楷体_GB2312" pitchFamily="49" charset="-122"/>
                <a:ea typeface="楷体_GB2312" pitchFamily="49" charset="-122"/>
              </a:rPr>
              <a:t>。</a:t>
            </a:r>
            <a:endParaRPr lang="en-US" altLang="zh-CN" sz="2000" smtClean="0">
              <a:latin typeface="楷体_GB2312" pitchFamily="49" charset="-122"/>
              <a:ea typeface="楷体_GB2312" pitchFamily="49" charset="-122"/>
            </a:endParaRPr>
          </a:p>
          <a:p>
            <a:pPr lvl="1" eaLnBrk="1" hangingPunct="1">
              <a:buFontTx/>
              <a:buNone/>
            </a:pPr>
            <a:r>
              <a:rPr lang="en-US" altLang="zh-CN" sz="2000" i="1" smtClean="0">
                <a:latin typeface="楷体_GB2312" pitchFamily="49" charset="-122"/>
                <a:ea typeface="楷体_GB2312" pitchFamily="49" charset="-122"/>
              </a:rPr>
              <a:t>   </a:t>
            </a:r>
          </a:p>
          <a:p>
            <a:pPr lvl="1" eaLnBrk="1" hangingPunct="1">
              <a:buFontTx/>
              <a:buNone/>
            </a:pPr>
            <a:endParaRPr lang="en-US" altLang="zh-CN" sz="2000" smtClean="0">
              <a:latin typeface="楷体_GB2312" pitchFamily="49" charset="-122"/>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9F4E0A9C-BABC-4FEE-B96F-C8CEED4F0B1A}" type="slidenum">
              <a:rPr lang="de-DE" altLang="zh-CN" smtClean="0"/>
              <a:pPr defTabSz="784225"/>
              <a:t>5</a:t>
            </a:fld>
            <a:endParaRPr lang="en-GB" altLang="zh-CN" smtClean="0"/>
          </a:p>
        </p:txBody>
      </p:sp>
      <p:sp>
        <p:nvSpPr>
          <p:cNvPr id="7171" name="Rectangle 2"/>
          <p:cNvSpPr>
            <a:spLocks noGrp="1" noChangeArrowheads="1"/>
          </p:cNvSpPr>
          <p:nvPr>
            <p:ph type="title"/>
          </p:nvPr>
        </p:nvSpPr>
        <p:spPr>
          <a:xfrm>
            <a:off x="539552" y="188640"/>
            <a:ext cx="8064500" cy="1143000"/>
          </a:xfrm>
        </p:spPr>
        <p:txBody>
          <a:bodyPr/>
          <a:lstStyle/>
          <a:p>
            <a:pPr eaLnBrk="1" hangingPunct="1"/>
            <a:r>
              <a:rPr lang="en-US" altLang="zh-CN" sz="3600" smtClean="0">
                <a:latin typeface="Times New Roman" pitchFamily="18" charset="0"/>
                <a:ea typeface="楷体_GB2312" pitchFamily="49" charset="-122"/>
              </a:rPr>
              <a:t>IDEA </a:t>
            </a:r>
            <a:r>
              <a:rPr lang="zh-CN" altLang="en-US" sz="3600" smtClean="0">
                <a:latin typeface="Times New Roman" pitchFamily="18" charset="0"/>
                <a:ea typeface="楷体_GB2312" pitchFamily="49" charset="-122"/>
              </a:rPr>
              <a:t>撰写</a:t>
            </a:r>
            <a:r>
              <a:rPr lang="en-US" altLang="zh-CN" sz="3600" smtClean="0">
                <a:latin typeface="Times New Roman" pitchFamily="18" charset="0"/>
                <a:ea typeface="楷体_GB2312" pitchFamily="49" charset="-122"/>
              </a:rPr>
              <a:t>——</a:t>
            </a:r>
            <a:r>
              <a:rPr lang="en-US" altLang="zh-CN" sz="3600" b="0" smtClean="0">
                <a:latin typeface="Times New Roman" pitchFamily="18" charset="0"/>
                <a:ea typeface="楷体_GB2312" pitchFamily="49" charset="-122"/>
              </a:rPr>
              <a:t>IDEA</a:t>
            </a:r>
            <a:r>
              <a:rPr lang="zh-CN" altLang="en-US" sz="3600" b="0" smtClean="0">
                <a:latin typeface="Times New Roman" pitchFamily="18" charset="0"/>
                <a:ea typeface="楷体_GB2312" pitchFamily="49" charset="-122"/>
              </a:rPr>
              <a:t>技术方案</a:t>
            </a:r>
          </a:p>
        </p:txBody>
      </p:sp>
      <p:sp>
        <p:nvSpPr>
          <p:cNvPr id="7172" name="Rectangle 3"/>
          <p:cNvSpPr>
            <a:spLocks noGrp="1" noChangeArrowheads="1"/>
          </p:cNvSpPr>
          <p:nvPr>
            <p:ph type="body" idx="1"/>
          </p:nvPr>
        </p:nvSpPr>
        <p:spPr>
          <a:xfrm>
            <a:off x="539552" y="1340768"/>
            <a:ext cx="8064500" cy="4525963"/>
          </a:xfrm>
        </p:spPr>
        <p:txBody>
          <a:bodyPr/>
          <a:lstStyle/>
          <a:p>
            <a:pPr lvl="1" eaLnBrk="1" hangingPunct="1">
              <a:buFont typeface="Wingdings" pitchFamily="2" charset="2"/>
              <a:buNone/>
            </a:pPr>
            <a:r>
              <a:rPr lang="en-US" altLang="zh-CN" sz="2400" smtClean="0">
                <a:ea typeface="楷体_GB2312" pitchFamily="49" charset="-122"/>
              </a:rPr>
              <a:t>3</a:t>
            </a:r>
            <a:r>
              <a:rPr lang="zh-CN" altLang="en-US" sz="2400" smtClean="0">
                <a:ea typeface="楷体_GB2312" pitchFamily="49" charset="-122"/>
              </a:rPr>
              <a:t>、 技术方案：</a:t>
            </a:r>
            <a:endParaRPr lang="zh-CN" altLang="en-US" sz="1800" i="1" smtClean="0">
              <a:solidFill>
                <a:schemeClr val="hlink"/>
              </a:solidFill>
              <a:ea typeface="楷体_GB2312" pitchFamily="49" charset="-122"/>
            </a:endParaRPr>
          </a:p>
          <a:p>
            <a:pPr eaLnBrk="1" hangingPunct="1"/>
            <a:r>
              <a:rPr lang="zh-CN" altLang="en-US" smtClean="0"/>
              <a:t>通过资源监控系统监控数据仓库可用计算资源，并将可用计算资源信息上报给调度系统，支持在调度系统内部维护数据仓库可用计算资源信息。</a:t>
            </a:r>
            <a:endParaRPr lang="en-US" altLang="zh-CN" smtClean="0"/>
          </a:p>
          <a:p>
            <a:pPr eaLnBrk="1" hangingPunct="1"/>
            <a:r>
              <a:rPr lang="zh-CN" altLang="en-US" smtClean="0"/>
              <a:t>通过资源监控系统监控每个任务消耗的计算资源，并将每个任务消耗的资源信息上报给调度系统，在调度系统上实现每个任务消耗资源的可视化</a:t>
            </a:r>
            <a:endParaRPr lang="en-US" altLang="zh-CN" smtClean="0"/>
          </a:p>
          <a:p>
            <a:pPr eaLnBrk="1" hangingPunct="1"/>
            <a:r>
              <a:rPr lang="zh-CN" altLang="en-US" smtClean="0"/>
              <a:t>调度系统依据仓库可用计算资源、每个任务预计消耗的资源、以及其它调度规则完成任务调度，通过资源适配的调度原则实现计算资源的最优化调度，提升数据仓库的处理性能。</a:t>
            </a:r>
            <a:endParaRPr lang="en-US" altLang="zh-CN" smtClean="0"/>
          </a:p>
          <a:p>
            <a:pPr eaLnBrk="1" hangingPunct="1"/>
            <a:r>
              <a:rPr lang="zh-CN" altLang="en-US" smtClean="0"/>
              <a:t>通过每个任务消耗资源的可视化，为优化任务调度提供直观依据，同时在调图图上实现任务执行进度的可视化</a:t>
            </a:r>
            <a:endParaRPr lang="en-US" altLang="zh-CN" smtClean="0"/>
          </a:p>
          <a:p>
            <a:pPr eaLnBrk="1" hangingPunct="1"/>
            <a:endParaRPr lang="en-US" altLang="zh-CN"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399D8747-8AE2-41F4-A5BB-C01785892A3F}" type="slidenum">
              <a:rPr lang="de-DE" altLang="zh-CN" smtClean="0"/>
              <a:pPr defTabSz="784225"/>
              <a:t>6</a:t>
            </a:fld>
            <a:endParaRPr lang="en-GB" altLang="zh-CN" smtClean="0"/>
          </a:p>
        </p:txBody>
      </p:sp>
      <p:sp>
        <p:nvSpPr>
          <p:cNvPr id="8195" name="Rectangle 2"/>
          <p:cNvSpPr>
            <a:spLocks noGrp="1" noChangeArrowheads="1"/>
          </p:cNvSpPr>
          <p:nvPr>
            <p:ph type="title"/>
          </p:nvPr>
        </p:nvSpPr>
        <p:spPr>
          <a:xfrm>
            <a:off x="395536" y="0"/>
            <a:ext cx="8064500" cy="620688"/>
          </a:xfrm>
        </p:spPr>
        <p:txBody>
          <a:bodyPr/>
          <a:lstStyle/>
          <a:p>
            <a:pPr eaLnBrk="1" hangingPunct="1"/>
            <a:r>
              <a:rPr lang="en-US" altLang="zh-CN" sz="3600" smtClean="0">
                <a:latin typeface="Times New Roman" pitchFamily="18" charset="0"/>
                <a:ea typeface="楷体_GB2312" pitchFamily="49" charset="-122"/>
              </a:rPr>
              <a:t>IDEA </a:t>
            </a:r>
            <a:r>
              <a:rPr lang="zh-CN" altLang="en-US" sz="3600" smtClean="0">
                <a:latin typeface="Times New Roman" pitchFamily="18" charset="0"/>
                <a:ea typeface="楷体_GB2312" pitchFamily="49" charset="-122"/>
              </a:rPr>
              <a:t>撰写</a:t>
            </a:r>
            <a:r>
              <a:rPr lang="en-US" altLang="zh-CN" sz="3600" smtClean="0">
                <a:latin typeface="Times New Roman" pitchFamily="18" charset="0"/>
                <a:ea typeface="楷体_GB2312" pitchFamily="49" charset="-122"/>
              </a:rPr>
              <a:t>——</a:t>
            </a:r>
            <a:r>
              <a:rPr lang="zh-CN" altLang="en-US" sz="3600" b="0" smtClean="0">
                <a:latin typeface="Times New Roman" pitchFamily="18" charset="0"/>
                <a:ea typeface="楷体_GB2312" pitchFamily="49" charset="-122"/>
              </a:rPr>
              <a:t>总</a:t>
            </a:r>
            <a:r>
              <a:rPr lang="zh-CN" altLang="en-US" sz="3600" b="0" smtClean="0">
                <a:latin typeface="Times New Roman" pitchFamily="18" charset="0"/>
                <a:ea typeface="楷体_GB2312" pitchFamily="49" charset="-122"/>
              </a:rPr>
              <a:t>体架构</a:t>
            </a:r>
            <a:endParaRPr lang="zh-CN" altLang="en-US" sz="3600" b="0" smtClean="0">
              <a:latin typeface="Times New Roman" pitchFamily="18" charset="0"/>
              <a:ea typeface="楷体_GB2312" pitchFamily="49" charset="-122"/>
            </a:endParaRPr>
          </a:p>
        </p:txBody>
      </p:sp>
      <p:sp>
        <p:nvSpPr>
          <p:cNvPr id="48" name="矩形 47"/>
          <p:cNvSpPr/>
          <p:nvPr/>
        </p:nvSpPr>
        <p:spPr>
          <a:xfrm>
            <a:off x="3923928" y="2924944"/>
            <a:ext cx="2016224" cy="1368152"/>
          </a:xfrm>
          <a:prstGeom prst="rect">
            <a:avLst/>
          </a:prstGeom>
          <a:solidFill>
            <a:schemeClr val="accent1">
              <a:lumMod val="9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smtClean="0">
                <a:solidFill>
                  <a:schemeClr val="tx1"/>
                </a:solidFill>
              </a:rPr>
              <a:t>任务调度系统</a:t>
            </a:r>
            <a:endParaRPr lang="zh-CN" altLang="en-US">
              <a:solidFill>
                <a:schemeClr val="tx1"/>
              </a:solidFill>
            </a:endParaRPr>
          </a:p>
        </p:txBody>
      </p:sp>
      <p:sp>
        <p:nvSpPr>
          <p:cNvPr id="50" name="矩形 49"/>
          <p:cNvSpPr/>
          <p:nvPr/>
        </p:nvSpPr>
        <p:spPr>
          <a:xfrm>
            <a:off x="611560" y="3068960"/>
            <a:ext cx="2160240" cy="10801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smtClean="0">
                <a:solidFill>
                  <a:schemeClr val="tx1"/>
                </a:solidFill>
              </a:rPr>
              <a:t>数据仓库集群</a:t>
            </a:r>
          </a:p>
        </p:txBody>
      </p:sp>
      <p:sp>
        <p:nvSpPr>
          <p:cNvPr id="52" name="矩形 51"/>
          <p:cNvSpPr/>
          <p:nvPr/>
        </p:nvSpPr>
        <p:spPr>
          <a:xfrm>
            <a:off x="1259632" y="5121188"/>
            <a:ext cx="1224136" cy="7920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 </a:t>
            </a:r>
            <a:r>
              <a:rPr lang="zh-CN" altLang="en-US" smtClean="0">
                <a:solidFill>
                  <a:schemeClr val="tx1"/>
                </a:solidFill>
              </a:rPr>
              <a:t>资源监控系统</a:t>
            </a:r>
          </a:p>
        </p:txBody>
      </p:sp>
      <p:sp>
        <p:nvSpPr>
          <p:cNvPr id="53" name="矩形 52"/>
          <p:cNvSpPr/>
          <p:nvPr/>
        </p:nvSpPr>
        <p:spPr>
          <a:xfrm>
            <a:off x="1043608" y="1628800"/>
            <a:ext cx="1440160" cy="7920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任务部署系统</a:t>
            </a:r>
            <a:endParaRPr lang="zh-CN" altLang="en-US">
              <a:solidFill>
                <a:schemeClr val="tx1"/>
              </a:solidFill>
            </a:endParaRPr>
          </a:p>
        </p:txBody>
      </p:sp>
      <p:cxnSp>
        <p:nvCxnSpPr>
          <p:cNvPr id="55" name="直接箭头连接符 54"/>
          <p:cNvCxnSpPr/>
          <p:nvPr/>
        </p:nvCxnSpPr>
        <p:spPr>
          <a:xfrm>
            <a:off x="1835696" y="4221088"/>
            <a:ext cx="0" cy="864096"/>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7" name="右箭头 56"/>
          <p:cNvSpPr/>
          <p:nvPr/>
        </p:nvSpPr>
        <p:spPr>
          <a:xfrm rot="5400000">
            <a:off x="1601670" y="2654914"/>
            <a:ext cx="432048" cy="252028"/>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cxnSp>
        <p:nvCxnSpPr>
          <p:cNvPr id="59" name="直接箭头连接符 58"/>
          <p:cNvCxnSpPr>
            <a:stCxn id="48" idx="1"/>
            <a:endCxn id="50" idx="3"/>
          </p:cNvCxnSpPr>
          <p:nvPr/>
        </p:nvCxnSpPr>
        <p:spPr>
          <a:xfrm flipH="1">
            <a:off x="2771800" y="3609020"/>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形状 62"/>
          <p:cNvCxnSpPr>
            <a:stCxn id="52" idx="3"/>
            <a:endCxn id="48" idx="2"/>
          </p:cNvCxnSpPr>
          <p:nvPr/>
        </p:nvCxnSpPr>
        <p:spPr>
          <a:xfrm flipV="1">
            <a:off x="2483768" y="4293096"/>
            <a:ext cx="2448272" cy="122413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051720" y="2564904"/>
            <a:ext cx="1005403" cy="338554"/>
          </a:xfrm>
          <a:prstGeom prst="rect">
            <a:avLst/>
          </a:prstGeom>
          <a:noFill/>
        </p:spPr>
        <p:txBody>
          <a:bodyPr wrap="none" rtlCol="0">
            <a:spAutoFit/>
          </a:bodyPr>
          <a:lstStyle/>
          <a:p>
            <a:r>
              <a:rPr lang="zh-CN" altLang="en-US" sz="1600" smtClean="0"/>
              <a:t>任务加载</a:t>
            </a:r>
            <a:endParaRPr lang="zh-CN" altLang="en-US" sz="1600"/>
          </a:p>
        </p:txBody>
      </p:sp>
      <p:sp>
        <p:nvSpPr>
          <p:cNvPr id="66" name="TextBox 65"/>
          <p:cNvSpPr txBox="1"/>
          <p:nvPr/>
        </p:nvSpPr>
        <p:spPr>
          <a:xfrm>
            <a:off x="2771800" y="3212976"/>
            <a:ext cx="1210588" cy="400110"/>
          </a:xfrm>
          <a:prstGeom prst="rect">
            <a:avLst/>
          </a:prstGeom>
          <a:noFill/>
        </p:spPr>
        <p:txBody>
          <a:bodyPr wrap="none" rtlCol="0">
            <a:spAutoFit/>
          </a:bodyPr>
          <a:lstStyle/>
          <a:p>
            <a:r>
              <a:rPr lang="zh-CN" altLang="en-US" smtClean="0"/>
              <a:t>任务调度</a:t>
            </a:r>
            <a:endParaRPr lang="zh-CN" altLang="en-US"/>
          </a:p>
        </p:txBody>
      </p:sp>
      <p:cxnSp>
        <p:nvCxnSpPr>
          <p:cNvPr id="69" name="直接箭头连接符 68"/>
          <p:cNvCxnSpPr>
            <a:endCxn id="48" idx="3"/>
          </p:cNvCxnSpPr>
          <p:nvPr/>
        </p:nvCxnSpPr>
        <p:spPr>
          <a:xfrm flipH="1">
            <a:off x="5940152" y="3573016"/>
            <a:ext cx="1800200" cy="3600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7728228" y="3284984"/>
            <a:ext cx="1415772" cy="925071"/>
            <a:chOff x="4139952" y="476672"/>
            <a:chExt cx="1415772" cy="925071"/>
          </a:xfrm>
        </p:grpSpPr>
        <p:pic>
          <p:nvPicPr>
            <p:cNvPr id="72" name="Picture 2" descr="C:\Program Files\Microsoft Office\MEDIA\CAGCAT10\j0195384.wmf"/>
            <p:cNvPicPr>
              <a:picLocks noChangeAspect="1" noChangeArrowheads="1"/>
            </p:cNvPicPr>
            <p:nvPr/>
          </p:nvPicPr>
          <p:blipFill>
            <a:blip r:embed="rId2" cstate="print"/>
            <a:srcRect/>
            <a:stretch>
              <a:fillRect/>
            </a:stretch>
          </p:blipFill>
          <p:spPr bwMode="auto">
            <a:xfrm>
              <a:off x="4283968" y="476672"/>
              <a:ext cx="817073" cy="705180"/>
            </a:xfrm>
            <a:prstGeom prst="rect">
              <a:avLst/>
            </a:prstGeom>
            <a:noFill/>
          </p:spPr>
        </p:pic>
        <p:sp>
          <p:nvSpPr>
            <p:cNvPr id="73" name="TextBox 41"/>
            <p:cNvSpPr txBox="1"/>
            <p:nvPr/>
          </p:nvSpPr>
          <p:spPr>
            <a:xfrm>
              <a:off x="4139952" y="1124744"/>
              <a:ext cx="1415772"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mtClean="0"/>
                <a:t>数据应用开发人员</a:t>
              </a:r>
              <a:endParaRPr lang="zh-CN" altLang="en-US" sz="1200"/>
            </a:p>
          </p:txBody>
        </p:sp>
      </p:grpSp>
      <p:cxnSp>
        <p:nvCxnSpPr>
          <p:cNvPr id="79" name="肘形连接符 78"/>
          <p:cNvCxnSpPr>
            <a:stCxn id="72" idx="0"/>
            <a:endCxn id="53" idx="3"/>
          </p:cNvCxnSpPr>
          <p:nvPr/>
        </p:nvCxnSpPr>
        <p:spPr>
          <a:xfrm rot="16200000" flipV="1">
            <a:off x="4752205" y="-243593"/>
            <a:ext cx="1260140" cy="5797013"/>
          </a:xfrm>
          <a:prstGeom prst="bentConnector2">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3" name="TextBox 99"/>
          <p:cNvSpPr txBox="1"/>
          <p:nvPr/>
        </p:nvSpPr>
        <p:spPr>
          <a:xfrm>
            <a:off x="1259632" y="4437112"/>
            <a:ext cx="199926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itchFamily="2" charset="2"/>
              <a:buChar char="Ø"/>
            </a:pPr>
            <a:r>
              <a:rPr lang="zh-CN" altLang="en-US" sz="1200" smtClean="0"/>
              <a:t>系统可用全部资源检测</a:t>
            </a:r>
            <a:endParaRPr lang="en-US" altLang="zh-CN" sz="1200" smtClean="0"/>
          </a:p>
          <a:p>
            <a:pPr>
              <a:buFont typeface="Wingdings" pitchFamily="2" charset="2"/>
              <a:buChar char="Ø"/>
            </a:pPr>
            <a:r>
              <a:rPr lang="zh-CN" altLang="en-US" sz="1200" smtClean="0"/>
              <a:t>每个任务消耗的资源检测</a:t>
            </a:r>
            <a:endParaRPr lang="en-US" altLang="zh-CN" sz="1200" smtClean="0"/>
          </a:p>
        </p:txBody>
      </p:sp>
      <p:sp>
        <p:nvSpPr>
          <p:cNvPr id="84" name="TextBox 99"/>
          <p:cNvSpPr txBox="1"/>
          <p:nvPr/>
        </p:nvSpPr>
        <p:spPr>
          <a:xfrm>
            <a:off x="5940152" y="2708920"/>
            <a:ext cx="1845377" cy="83099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itchFamily="2" charset="2"/>
              <a:buChar char="Ø"/>
            </a:pPr>
            <a:r>
              <a:rPr lang="zh-CN" altLang="en-US" sz="1200" smtClean="0"/>
              <a:t>任务依赖关系配置</a:t>
            </a:r>
            <a:endParaRPr lang="en-US" altLang="zh-CN" sz="1200" smtClean="0"/>
          </a:p>
          <a:p>
            <a:pPr>
              <a:buFont typeface="Wingdings" pitchFamily="2" charset="2"/>
              <a:buChar char="Ø"/>
            </a:pPr>
            <a:r>
              <a:rPr lang="zh-CN" altLang="en-US" sz="1200" smtClean="0"/>
              <a:t>任务调度信息配置</a:t>
            </a:r>
            <a:endParaRPr lang="en-US" altLang="zh-CN" sz="1200" smtClean="0"/>
          </a:p>
          <a:p>
            <a:pPr>
              <a:buFont typeface="Wingdings" pitchFamily="2" charset="2"/>
              <a:buChar char="Ø"/>
            </a:pPr>
            <a:r>
              <a:rPr lang="zh-CN" altLang="en-US" sz="1200" smtClean="0"/>
              <a:t>任务调度情况监控</a:t>
            </a:r>
            <a:endParaRPr lang="en-US" altLang="zh-CN" sz="1200" smtClean="0"/>
          </a:p>
          <a:p>
            <a:pPr>
              <a:buFont typeface="Wingdings" pitchFamily="2" charset="2"/>
              <a:buChar char="Ø"/>
            </a:pPr>
            <a:r>
              <a:rPr lang="zh-CN" altLang="en-US" sz="1200" smtClean="0"/>
              <a:t>任务资源消耗情况查看</a:t>
            </a:r>
            <a:endParaRPr lang="en-US" altLang="zh-CN" sz="1200" smtClean="0"/>
          </a:p>
        </p:txBody>
      </p:sp>
      <p:sp>
        <p:nvSpPr>
          <p:cNvPr id="23" name="TextBox 99"/>
          <p:cNvSpPr txBox="1"/>
          <p:nvPr/>
        </p:nvSpPr>
        <p:spPr>
          <a:xfrm>
            <a:off x="3923928" y="4581128"/>
            <a:ext cx="230704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itchFamily="2" charset="2"/>
              <a:buChar char="Ø"/>
            </a:pPr>
            <a:r>
              <a:rPr lang="zh-CN" altLang="en-US" sz="1200" smtClean="0"/>
              <a:t>仓库可用全部资源信息上报</a:t>
            </a:r>
            <a:endParaRPr lang="en-US" altLang="zh-CN" sz="1200" smtClean="0"/>
          </a:p>
          <a:p>
            <a:pPr>
              <a:buFont typeface="Wingdings" pitchFamily="2" charset="2"/>
              <a:buChar char="Ø"/>
            </a:pPr>
            <a:r>
              <a:rPr lang="zh-CN" altLang="en-US" sz="1200" smtClean="0"/>
              <a:t>每个任务消耗的资源信息上报</a:t>
            </a:r>
            <a:endParaRPr lang="en-US" altLang="zh-CN" sz="1200" smtClean="0"/>
          </a:p>
        </p:txBody>
      </p:sp>
      <p:sp>
        <p:nvSpPr>
          <p:cNvPr id="24" name="TextBox 99"/>
          <p:cNvSpPr txBox="1"/>
          <p:nvPr/>
        </p:nvSpPr>
        <p:spPr>
          <a:xfrm>
            <a:off x="4283968" y="1556792"/>
            <a:ext cx="1045479"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itchFamily="2" charset="2"/>
              <a:buChar char="Ø"/>
            </a:pPr>
            <a:r>
              <a:rPr lang="zh-CN" altLang="en-US" sz="1400" smtClean="0"/>
              <a:t>任务部署</a:t>
            </a:r>
            <a:endParaRPr lang="en-US" altLang="zh-CN" sz="1400" smtClean="0"/>
          </a:p>
          <a:p>
            <a:pPr>
              <a:buFont typeface="Wingdings" pitchFamily="2" charset="2"/>
              <a:buChar char="Ø"/>
            </a:pPr>
            <a:r>
              <a:rPr lang="zh-CN" altLang="en-US" sz="1400" smtClean="0"/>
              <a:t>任务配置</a:t>
            </a:r>
            <a:endParaRPr lang="en-US" altLang="zh-CN" sz="1400" smtClean="0"/>
          </a:p>
        </p:txBody>
      </p:sp>
      <p:sp>
        <p:nvSpPr>
          <p:cNvPr id="26" name="矩形 25"/>
          <p:cNvSpPr/>
          <p:nvPr/>
        </p:nvSpPr>
        <p:spPr>
          <a:xfrm>
            <a:off x="827584" y="3645024"/>
            <a:ext cx="792088" cy="36004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smtClean="0">
                <a:solidFill>
                  <a:schemeClr val="tx1"/>
                </a:solidFill>
              </a:rPr>
              <a:t>整体资源监控代理</a:t>
            </a:r>
          </a:p>
        </p:txBody>
      </p:sp>
      <p:sp>
        <p:nvSpPr>
          <p:cNvPr id="30" name="矩形 29"/>
          <p:cNvSpPr/>
          <p:nvPr/>
        </p:nvSpPr>
        <p:spPr>
          <a:xfrm>
            <a:off x="1763688" y="3645024"/>
            <a:ext cx="864096" cy="36004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smtClean="0">
                <a:solidFill>
                  <a:schemeClr val="tx1"/>
                </a:solidFill>
              </a:rPr>
              <a:t>任务资源监控代理</a:t>
            </a:r>
          </a:p>
        </p:txBody>
      </p:sp>
      <p:sp>
        <p:nvSpPr>
          <p:cNvPr id="32" name="矩形 31"/>
          <p:cNvSpPr/>
          <p:nvPr/>
        </p:nvSpPr>
        <p:spPr>
          <a:xfrm>
            <a:off x="3995936" y="3861048"/>
            <a:ext cx="864096" cy="36004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计算资源管理模块</a:t>
            </a:r>
          </a:p>
        </p:txBody>
      </p:sp>
      <p:sp>
        <p:nvSpPr>
          <p:cNvPr id="35" name="矩形 34"/>
          <p:cNvSpPr/>
          <p:nvPr/>
        </p:nvSpPr>
        <p:spPr>
          <a:xfrm>
            <a:off x="5004048" y="3861048"/>
            <a:ext cx="864096" cy="36004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调度图可视化模块</a:t>
            </a:r>
          </a:p>
        </p:txBody>
      </p:sp>
      <p:sp>
        <p:nvSpPr>
          <p:cNvPr id="36" name="矩形 35"/>
          <p:cNvSpPr/>
          <p:nvPr/>
        </p:nvSpPr>
        <p:spPr>
          <a:xfrm>
            <a:off x="4067944" y="3356992"/>
            <a:ext cx="1728192" cy="360040"/>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调度执行模块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399D8747-8AE2-41F4-A5BB-C01785892A3F}" type="slidenum">
              <a:rPr lang="de-DE" altLang="zh-CN" smtClean="0"/>
              <a:pPr defTabSz="784225"/>
              <a:t>7</a:t>
            </a:fld>
            <a:endParaRPr lang="en-GB" altLang="zh-CN" smtClean="0"/>
          </a:p>
        </p:txBody>
      </p:sp>
      <p:sp>
        <p:nvSpPr>
          <p:cNvPr id="8195" name="Rectangle 2"/>
          <p:cNvSpPr>
            <a:spLocks noGrp="1" noChangeArrowheads="1"/>
          </p:cNvSpPr>
          <p:nvPr>
            <p:ph type="title"/>
          </p:nvPr>
        </p:nvSpPr>
        <p:spPr>
          <a:xfrm>
            <a:off x="395536" y="0"/>
            <a:ext cx="8064500" cy="620688"/>
          </a:xfrm>
        </p:spPr>
        <p:txBody>
          <a:bodyPr/>
          <a:lstStyle/>
          <a:p>
            <a:pPr eaLnBrk="1" hangingPunct="1"/>
            <a:r>
              <a:rPr lang="en-US" altLang="zh-CN" sz="3600" smtClean="0">
                <a:latin typeface="Times New Roman" pitchFamily="18" charset="0"/>
                <a:ea typeface="楷体_GB2312" pitchFamily="49" charset="-122"/>
              </a:rPr>
              <a:t>IDEA </a:t>
            </a:r>
            <a:r>
              <a:rPr lang="zh-CN" altLang="en-US" sz="3600" smtClean="0">
                <a:latin typeface="Times New Roman" pitchFamily="18" charset="0"/>
                <a:ea typeface="楷体_GB2312" pitchFamily="49" charset="-122"/>
              </a:rPr>
              <a:t>撰写</a:t>
            </a:r>
            <a:r>
              <a:rPr lang="en-US" altLang="zh-CN" sz="3600" smtClean="0">
                <a:latin typeface="Times New Roman" pitchFamily="18" charset="0"/>
                <a:ea typeface="楷体_GB2312" pitchFamily="49" charset="-122"/>
              </a:rPr>
              <a:t>——</a:t>
            </a:r>
            <a:r>
              <a:rPr lang="en-US" altLang="zh-CN" sz="3600" b="0" smtClean="0">
                <a:latin typeface="Times New Roman" pitchFamily="18" charset="0"/>
                <a:ea typeface="楷体_GB2312" pitchFamily="49" charset="-122"/>
              </a:rPr>
              <a:t>IDEA</a:t>
            </a:r>
            <a:r>
              <a:rPr lang="zh-CN" altLang="en-US" sz="3600" b="0" smtClean="0">
                <a:latin typeface="Times New Roman" pitchFamily="18" charset="0"/>
                <a:ea typeface="楷体_GB2312" pitchFamily="49" charset="-122"/>
              </a:rPr>
              <a:t>技术方案 </a:t>
            </a:r>
            <a:r>
              <a:rPr lang="en-US" altLang="zh-CN" sz="3600" b="0" smtClean="0">
                <a:latin typeface="Times New Roman" pitchFamily="18" charset="0"/>
                <a:ea typeface="楷体_GB2312" pitchFamily="49" charset="-122"/>
              </a:rPr>
              <a:t>– UI</a:t>
            </a:r>
            <a:r>
              <a:rPr lang="zh-CN" altLang="en-US" sz="3600" b="0" smtClean="0">
                <a:latin typeface="Times New Roman" pitchFamily="18" charset="0"/>
                <a:ea typeface="楷体_GB2312" pitchFamily="49" charset="-122"/>
              </a:rPr>
              <a:t>示例</a:t>
            </a:r>
          </a:p>
        </p:txBody>
      </p:sp>
      <p:pic>
        <p:nvPicPr>
          <p:cNvPr id="1027" name="Picture 3"/>
          <p:cNvPicPr>
            <a:picLocks noChangeAspect="1" noChangeArrowheads="1"/>
          </p:cNvPicPr>
          <p:nvPr/>
        </p:nvPicPr>
        <p:blipFill>
          <a:blip r:embed="rId2" cstate="print"/>
          <a:srcRect/>
          <a:stretch>
            <a:fillRect/>
          </a:stretch>
        </p:blipFill>
        <p:spPr bwMode="auto">
          <a:xfrm>
            <a:off x="395536" y="548680"/>
            <a:ext cx="8208912" cy="59071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F2CD09A6-C6C0-42D2-8DC6-1A3F5E9FB86F}" type="slidenum">
              <a:rPr lang="de-DE" altLang="zh-CN" smtClean="0"/>
              <a:pPr defTabSz="784225"/>
              <a:t>8</a:t>
            </a:fld>
            <a:endParaRPr lang="en-GB" altLang="zh-CN" smtClean="0"/>
          </a:p>
        </p:txBody>
      </p:sp>
      <p:sp>
        <p:nvSpPr>
          <p:cNvPr id="10243" name="Rectangle 2"/>
          <p:cNvSpPr>
            <a:spLocks noGrp="1" noChangeArrowheads="1"/>
          </p:cNvSpPr>
          <p:nvPr>
            <p:ph type="title"/>
          </p:nvPr>
        </p:nvSpPr>
        <p:spPr>
          <a:xfrm>
            <a:off x="323528" y="0"/>
            <a:ext cx="8064500" cy="908720"/>
          </a:xfrm>
        </p:spPr>
        <p:txBody>
          <a:bodyPr/>
          <a:lstStyle/>
          <a:p>
            <a:pPr eaLnBrk="1" hangingPunct="1"/>
            <a:r>
              <a:rPr lang="zh-CN" altLang="en-US" smtClean="0"/>
              <a:t>本发明的技术保护点</a:t>
            </a:r>
          </a:p>
        </p:txBody>
      </p:sp>
      <p:sp>
        <p:nvSpPr>
          <p:cNvPr id="10244" name="Rectangle 3"/>
          <p:cNvSpPr>
            <a:spLocks noGrp="1" noChangeArrowheads="1"/>
          </p:cNvSpPr>
          <p:nvPr>
            <p:ph type="body" idx="1"/>
          </p:nvPr>
        </p:nvSpPr>
        <p:spPr>
          <a:xfrm>
            <a:off x="467544" y="836712"/>
            <a:ext cx="8208912" cy="4824536"/>
          </a:xfrm>
        </p:spPr>
        <p:txBody>
          <a:bodyPr/>
          <a:lstStyle/>
          <a:p>
            <a:pPr lvl="0"/>
            <a:r>
              <a:rPr lang="zh-CN" altLang="zh-CN" sz="2400" smtClean="0"/>
              <a:t>技术点一 ：将资源监控系统集成到调度系统，支持基于系统可用计算资源的调度方</a:t>
            </a:r>
            <a:r>
              <a:rPr lang="zh-CN" altLang="zh-CN" sz="2400" smtClean="0"/>
              <a:t>案</a:t>
            </a:r>
            <a:r>
              <a:rPr lang="en-US" altLang="zh-CN" sz="2400" smtClean="0"/>
              <a:t> </a:t>
            </a:r>
            <a:endParaRPr lang="en-US" altLang="zh-CN" sz="2400" smtClean="0"/>
          </a:p>
          <a:p>
            <a:pPr lvl="0"/>
            <a:endParaRPr lang="zh-CN" altLang="zh-CN" sz="2400" smtClean="0"/>
          </a:p>
          <a:p>
            <a:pPr lvl="0"/>
            <a:r>
              <a:rPr lang="zh-CN" altLang="zh-CN" sz="2400" smtClean="0"/>
              <a:t>技术点二： 通过任务消耗资源的可视化，为任务调度优化提供直观依据</a:t>
            </a:r>
            <a:r>
              <a:rPr lang="zh-CN" altLang="zh-CN" sz="2400" smtClean="0"/>
              <a:t>。</a:t>
            </a:r>
            <a:r>
              <a:rPr lang="en-US" altLang="zh-CN" sz="2400" smtClean="0"/>
              <a:t> </a:t>
            </a:r>
            <a:endParaRPr lang="en-US" altLang="zh-CN" sz="2400" smtClean="0"/>
          </a:p>
          <a:p>
            <a:pPr lvl="0"/>
            <a:endParaRPr lang="zh-CN" altLang="zh-CN" sz="2400" smtClean="0"/>
          </a:p>
          <a:p>
            <a:pPr lvl="0"/>
            <a:r>
              <a:rPr lang="zh-CN" altLang="zh-CN" sz="2400" smtClean="0"/>
              <a:t>技术点三：通过任务消耗资源的可视化，支持任务执行进度的可视化。</a:t>
            </a:r>
          </a:p>
          <a:p>
            <a:pPr eaLnBrk="1" hangingPunct="1"/>
            <a:endParaRPr lang="zh-CN" altLang="en-US" sz="2200" b="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pPr defTabSz="784225"/>
            <a:endParaRPr lang="de-DE" altLang="zh-CN" smtClean="0"/>
          </a:p>
          <a:p>
            <a:pPr defTabSz="784225"/>
            <a:r>
              <a:rPr lang="de-DE" altLang="zh-CN" smtClean="0"/>
              <a:t>Page </a:t>
            </a:r>
            <a:fld id="{CF933345-4EA5-492C-8A8E-68516B15F6A3}" type="slidenum">
              <a:rPr lang="de-DE" altLang="zh-CN" smtClean="0"/>
              <a:pPr defTabSz="784225"/>
              <a:t>9</a:t>
            </a:fld>
            <a:endParaRPr lang="en-GB" altLang="zh-CN" smtClean="0"/>
          </a:p>
        </p:txBody>
      </p:sp>
      <p:sp>
        <p:nvSpPr>
          <p:cNvPr id="11268" name="Rectangle 3"/>
          <p:cNvSpPr>
            <a:spLocks noGrp="1" noChangeArrowheads="1"/>
          </p:cNvSpPr>
          <p:nvPr>
            <p:ph type="body" idx="1"/>
          </p:nvPr>
        </p:nvSpPr>
        <p:spPr/>
        <p:txBody>
          <a:bodyPr/>
          <a:lstStyle/>
          <a:p>
            <a:pPr algn="ctr" eaLnBrk="1" hangingPunct="1"/>
            <a:endParaRPr lang="en-US" altLang="zh-CN" smtClean="0"/>
          </a:p>
          <a:p>
            <a:pPr algn="ctr" eaLnBrk="1" hangingPunct="1"/>
            <a:endParaRPr lang="en-US" altLang="zh-CN" smtClean="0"/>
          </a:p>
          <a:p>
            <a:pPr algn="ctr" eaLnBrk="1" hangingPunct="1"/>
            <a:endParaRPr lang="en-US" altLang="zh-CN" smtClean="0"/>
          </a:p>
          <a:p>
            <a:pPr algn="ctr" eaLnBrk="1" hangingPunct="1"/>
            <a:endParaRPr lang="en-US" altLang="zh-CN" smtClean="0"/>
          </a:p>
          <a:p>
            <a:pPr algn="ctr" eaLnBrk="1" hangingPunct="1"/>
            <a:endParaRPr lang="en-US" altLang="zh-CN" smtClean="0"/>
          </a:p>
          <a:p>
            <a:pPr algn="ctr" eaLnBrk="1" hangingPunct="1">
              <a:buFont typeface="Wingdings" pitchFamily="2" charset="2"/>
              <a:buNone/>
            </a:pPr>
            <a:r>
              <a:rPr lang="en-US" altLang="zh-CN" sz="3600" i="1" smtClean="0">
                <a:latin typeface="Times New Roman" pitchFamily="18" charset="0"/>
              </a:rPr>
              <a:t>THE END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alpha val="42000"/>
          </a:srgbClr>
        </a:solidFill>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3147</TotalTime>
  <Words>1037</Words>
  <Application>Microsoft Office PowerPoint</Application>
  <PresentationFormat>全屏显示(4:3)</PresentationFormat>
  <Paragraphs>93</Paragraphs>
  <Slides>9</Slides>
  <Notes>3</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自定义设计方案</vt:lpstr>
      <vt:lpstr>IDEA名称：一种基于可用计算资源实现数据仓库任务调度的方法 IDEA提交人：王光明、周红兵 IDEA提交时间：2013-11-30</vt:lpstr>
      <vt:lpstr>IDEA 撰写——Keyword</vt:lpstr>
      <vt:lpstr>IDEA 撰写— 背景介绍</vt:lpstr>
      <vt:lpstr>IDEA 撰写——现有技术及其缺陷 </vt:lpstr>
      <vt:lpstr>IDEA 撰写——IDEA技术方案</vt:lpstr>
      <vt:lpstr>IDEA 撰写——总体架构</vt:lpstr>
      <vt:lpstr>IDEA 撰写——IDEA技术方案 – UI示例</vt:lpstr>
      <vt:lpstr>本发明的技术保护点</vt:lpstr>
      <vt:lpstr>幻灯片 9</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Ming</dc:creator>
  <cp:lastModifiedBy>Wangguangming</cp:lastModifiedBy>
  <cp:revision>211</cp:revision>
  <dcterms:created xsi:type="dcterms:W3CDTF">2006-05-16T07:41:12Z</dcterms:created>
  <dcterms:modified xsi:type="dcterms:W3CDTF">2013-12-02T09:19:13Z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(3)Ef2QQ2839j2iM2fZ1RXE++EE5XVSE4i3t/n1ti54mp35QStpBvXvNFbVcwS/8WizQHvgVAk4_x000d_
q0hgDh7ESAn9VGrJsGjwoabzt1u4mwO+OePLVQJQGLGaYeXuL8lNIXBLJF+aDIiMz29LyQys_x000d_
0sTbVDs39dWtTW72h5AOlNYMvdoky5cZrLxwZpLQtwh0Q7sG7XnP4nl10bEs8766oM1HsIAJ_x000d_
k8XaNumco2jrSqgW04</vt:lpwstr>
  </property>
  <property fmtid="{D5CDD505-2E9C-101B-9397-08002B2CF9AE}" pid="3" name="_ms_pID_7253431">
    <vt:lpwstr>/CyiSf0mzxZMiPmMXf9YMRS+pUSjbtbCKJPUNdFEGGsjAxRl84iPhH_x000d_
juVaHYFG24Bx7UurhKJO3CLDiIDaSUZlzmPK2adK0tC/ODmavGqBxUyhQUnCbrtGiuJ6BdUZ_x000d_
TIBjnPafc3oHDpMRl3pHpOQqvVfXHrcwmukdwCQditIsNoDu3Grr5Ma3YSIN/uYZlWiqy1mB_x000d_
fHJN9Oo0TBv2PHRt67ud5YgwoqdARLi6xHCA</vt:lpwstr>
  </property>
  <property fmtid="{D5CDD505-2E9C-101B-9397-08002B2CF9AE}" pid="4" name="_ms_pID_7253432">
    <vt:lpwstr>1k4FBasv9P1Y7zoXsoCxM2GIuTm9IUDtJqzJ_x000d_
PhPMlGECCXI4bTvspzGz2uOyaqGMIQ==</vt:lpwstr>
  </property>
  <property fmtid="{D5CDD505-2E9C-101B-9397-08002B2CF9AE}" pid="5" name="sflag">
    <vt:lpwstr>1385975018</vt:lpwstr>
  </property>
</Properties>
</file>