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4081" r:id="rId4"/>
  </p:sldMasterIdLst>
  <p:notesMasterIdLst>
    <p:notesMasterId r:id="rId7"/>
  </p:notesMasterIdLst>
  <p:handoutMasterIdLst>
    <p:handoutMasterId r:id="rId8"/>
  </p:handoutMasterIdLst>
  <p:sldIdLst>
    <p:sldId id="1400" r:id="rId5"/>
    <p:sldId id="1398" r:id="rId6"/>
  </p:sldIdLst>
  <p:sldSz cx="16257588" cy="9144000"/>
  <p:notesSz cx="9939338" cy="6805613"/>
  <p:defaultTextStyle>
    <a:defPPr>
      <a:defRPr lang="en-US"/>
    </a:defPPr>
    <a:lvl1pPr algn="ctr" defTabSz="546100" rtl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itchFamily="34" charset="-128"/>
        <a:cs typeface="+mn-cs"/>
        <a:sym typeface="Gill Sans" pitchFamily="-109" charset="0"/>
      </a:defRPr>
    </a:lvl1pPr>
    <a:lvl2pPr marL="228600" indent="228600" algn="ctr" defTabSz="546100" rtl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itchFamily="34" charset="-128"/>
        <a:cs typeface="+mn-cs"/>
        <a:sym typeface="Gill Sans" pitchFamily="-109" charset="0"/>
      </a:defRPr>
    </a:lvl2pPr>
    <a:lvl3pPr marL="457200" indent="457200" algn="ctr" defTabSz="546100" rtl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itchFamily="34" charset="-128"/>
        <a:cs typeface="+mn-cs"/>
        <a:sym typeface="Gill Sans" pitchFamily="-109" charset="0"/>
      </a:defRPr>
    </a:lvl3pPr>
    <a:lvl4pPr marL="685800" indent="685800" algn="ctr" defTabSz="546100" rtl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itchFamily="34" charset="-128"/>
        <a:cs typeface="+mn-cs"/>
        <a:sym typeface="Gill Sans" pitchFamily="-109" charset="0"/>
      </a:defRPr>
    </a:lvl4pPr>
    <a:lvl5pPr marL="914400" indent="914400" algn="ctr" defTabSz="546100" rtl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itchFamily="34" charset="-128"/>
        <a:cs typeface="+mn-cs"/>
        <a:sym typeface="Gill Sans" pitchFamily="-109" charset="0"/>
      </a:defRPr>
    </a:lvl5pPr>
    <a:lvl6pPr marL="22860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itchFamily="34" charset="-128"/>
        <a:cs typeface="+mn-cs"/>
        <a:sym typeface="Gill Sans" pitchFamily="-109" charset="0"/>
      </a:defRPr>
    </a:lvl6pPr>
    <a:lvl7pPr marL="27432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itchFamily="34" charset="-128"/>
        <a:cs typeface="+mn-cs"/>
        <a:sym typeface="Gill Sans" pitchFamily="-109" charset="0"/>
      </a:defRPr>
    </a:lvl7pPr>
    <a:lvl8pPr marL="32004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itchFamily="34" charset="-128"/>
        <a:cs typeface="+mn-cs"/>
        <a:sym typeface="Gill Sans" pitchFamily="-109" charset="0"/>
      </a:defRPr>
    </a:lvl8pPr>
    <a:lvl9pPr marL="36576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itchFamily="34" charset="-128"/>
        <a:cs typeface="+mn-cs"/>
        <a:sym typeface="Gill Sans" pitchFamily="-109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A92D032D-607F-4709-9349-1EDDAEC9B4BA}">
          <p14:sldIdLst>
            <p14:sldId id="1400"/>
            <p14:sldId id="1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" userDrawn="1">
          <p15:clr>
            <a:srgbClr val="A4A3A4"/>
          </p15:clr>
        </p15:guide>
        <p15:guide id="2" pos="7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qiang (Kenny, CBG)" initials="X(C" lastIdx="2" clrIdx="0">
    <p:extLst>
      <p:ext uri="{19B8F6BF-5375-455C-9EA6-DF929625EA0E}">
        <p15:presenceInfo xmlns:p15="http://schemas.microsoft.com/office/powerpoint/2012/main" userId="S-1-5-21-147214757-305610072-1517763936-25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A50021"/>
    <a:srgbClr val="0070C0"/>
    <a:srgbClr val="0365C0"/>
    <a:srgbClr val="800000"/>
    <a:srgbClr val="DAEDFE"/>
    <a:srgbClr val="FFCC99"/>
    <a:srgbClr val="E7EAF4"/>
    <a:srgbClr val="CBD3E8"/>
    <a:srgbClr val="BE3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1549" autoAdjust="0"/>
  </p:normalViewPr>
  <p:slideViewPr>
    <p:cSldViewPr>
      <p:cViewPr varScale="1">
        <p:scale>
          <a:sx n="88" d="100"/>
          <a:sy n="88" d="100"/>
        </p:scale>
        <p:origin x="336" y="102"/>
      </p:cViewPr>
      <p:guideLst>
        <p:guide orient="horz" pos="431"/>
        <p:guide pos="766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-2504"/>
    </p:cViewPr>
  </p:sorterViewPr>
  <p:notesViewPr>
    <p:cSldViewPr>
      <p:cViewPr>
        <p:scale>
          <a:sx n="50" d="100"/>
          <a:sy n="50" d="100"/>
        </p:scale>
        <p:origin x="1666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7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7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19E7E-762B-4135-899E-1F05DCF5F78D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64152"/>
            <a:ext cx="4307047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9992" y="6464152"/>
            <a:ext cx="4307047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E690-562A-4559-8D41-F672F2B9C0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18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25475" y="187325"/>
            <a:ext cx="8531225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195127" y="5130998"/>
            <a:ext cx="9392544" cy="145362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>
                <a:sym typeface="Lucida Grande" pitchFamily="-109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511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461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  <a:sym typeface="Lucida Grande" pitchFamily="-109" charset="0"/>
      </a:defRPr>
    </a:lvl1pPr>
    <a:lvl2pPr marL="228600" algn="l" defTabSz="5461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  <a:sym typeface="Lucida Grande" pitchFamily="-109" charset="0"/>
      </a:defRPr>
    </a:lvl2pPr>
    <a:lvl3pPr marL="457200" algn="l" defTabSz="5461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  <a:sym typeface="Lucida Grande" pitchFamily="-109" charset="0"/>
      </a:defRPr>
    </a:lvl3pPr>
    <a:lvl4pPr marL="685800" algn="l" defTabSz="5461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  <a:sym typeface="Lucida Grande" pitchFamily="-109" charset="0"/>
      </a:defRPr>
    </a:lvl4pPr>
    <a:lvl5pPr marL="914400" algn="l" defTabSz="5461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  <a:sym typeface="Lucida Grande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5538788" y="4370388"/>
            <a:ext cx="5151437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" descr="droppedImage.pd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4000" y="8342313"/>
            <a:ext cx="16014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Huawei_logo.psd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466013" y="6672263"/>
            <a:ext cx="1322387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1155021" y="3571876"/>
            <a:ext cx="14022963" cy="714375"/>
          </a:xfrm>
          <a:prstGeom prst="rect">
            <a:avLst/>
          </a:prstGeom>
        </p:spPr>
        <p:txBody>
          <a:bodyPr anchor="ctr"/>
          <a:lstStyle>
            <a:lvl1pPr algn="ctr">
              <a:defRPr sz="5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18422" y="4572001"/>
            <a:ext cx="7716004" cy="785813"/>
          </a:xfrm>
          <a:prstGeom prst="rect">
            <a:avLst/>
          </a:prstGeom>
        </p:spPr>
        <p:txBody>
          <a:bodyPr/>
          <a:lstStyle>
            <a:lvl1pPr>
              <a:defRPr sz="2400" b="0" i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636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700725" y="8619795"/>
            <a:ext cx="507876" cy="5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12534" y="8775700"/>
            <a:ext cx="7277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4470682" y="395288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7480722" y="8769350"/>
            <a:ext cx="63976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BE05F61-164C-4C2C-89AF-5922D22780A0}" type="slidenum">
              <a:rPr lang="zh-CN" altLang="en-US" sz="1600">
                <a:latin typeface="FrutigerNext LT Medium" pitchFamily="34" charset="0"/>
              </a:rPr>
              <a:pPr>
                <a:defRPr/>
              </a:pPr>
              <a:t>‹#›</a:t>
            </a:fld>
            <a:endParaRPr lang="zh-CN" altLang="en-US" sz="1600" dirty="0">
              <a:latin typeface="FrutigerNext LT Medium" pitchFamily="34" charset="0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44018" y="1403648"/>
            <a:ext cx="13681520" cy="6244729"/>
          </a:xfrm>
          <a:prstGeom prst="rect">
            <a:avLst/>
          </a:prstGeom>
        </p:spPr>
        <p:txBody>
          <a:bodyPr vert="horz"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39962" y="323528"/>
            <a:ext cx="13537504" cy="571500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2400"/>
              </a:spcAft>
              <a:defRPr sz="4000" b="1">
                <a:solidFill>
                  <a:srgbClr val="A50021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4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416826" y="8775700"/>
            <a:ext cx="7277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470682" y="395288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44018" y="1403648"/>
            <a:ext cx="13681520" cy="6244729"/>
          </a:xfrm>
          <a:prstGeom prst="rect">
            <a:avLst/>
          </a:prstGeom>
        </p:spPr>
        <p:txBody>
          <a:bodyPr vert="horz"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39962" y="323528"/>
            <a:ext cx="13537504" cy="571500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2400"/>
              </a:spcAft>
              <a:defRPr sz="4000" b="1">
                <a:solidFill>
                  <a:srgbClr val="A50021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7" descr="Huawei_logo.psd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5689634" y="8623649"/>
            <a:ext cx="507876" cy="5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696746" y="8769350"/>
            <a:ext cx="63976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BE05F61-164C-4C2C-89AF-5922D22780A0}" type="slidenum">
              <a:rPr lang="zh-CN" altLang="en-US" sz="1600">
                <a:latin typeface="FrutigerNext LT Medium" pitchFamily="34" charset="0"/>
              </a:rPr>
              <a:pPr>
                <a:defRPr/>
              </a:pPr>
              <a:t>‹#›</a:t>
            </a:fld>
            <a:endParaRPr lang="zh-CN" altLang="en-US" sz="1600" dirty="0">
              <a:latin typeface="FrutigerNext LT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3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Huawei_logo.psd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86588" y="2846388"/>
            <a:ext cx="1778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6913563" y="5040313"/>
            <a:ext cx="1871662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804025" y="7524750"/>
            <a:ext cx="2260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droppedImage.pdf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4000" y="8342313"/>
            <a:ext cx="16014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78744" y="5189537"/>
            <a:ext cx="13818552" cy="4822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55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700725" y="8619795"/>
            <a:ext cx="507876" cy="5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12534" y="8775700"/>
            <a:ext cx="7277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4470682" y="395288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7480722" y="8769350"/>
            <a:ext cx="639763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BE05F61-164C-4C2C-89AF-5922D22780A0}" type="slidenum">
              <a:rPr lang="zh-CN" altLang="en-US" sz="1600">
                <a:latin typeface="FrutigerNext LT Medium" pitchFamily="34" charset="0"/>
              </a:rPr>
              <a:pPr>
                <a:defRPr/>
              </a:pPr>
              <a:t>‹#›</a:t>
            </a:fld>
            <a:endParaRPr lang="zh-CN" altLang="en-US" sz="1600" dirty="0">
              <a:latin typeface="FrutigerNext LT Medium" pitchFamily="34" charset="0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44018" y="1403648"/>
            <a:ext cx="13681520" cy="6244729"/>
          </a:xfrm>
          <a:prstGeom prst="rect">
            <a:avLst/>
          </a:prstGeom>
        </p:spPr>
        <p:txBody>
          <a:bodyPr vert="horz"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39962" y="323528"/>
            <a:ext cx="13537504" cy="571500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2400"/>
              </a:spcAft>
              <a:buNone/>
              <a:defRPr sz="4000" b="1">
                <a:solidFill>
                  <a:srgbClr val="A50021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42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3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96" r:id="rId5"/>
  </p:sldLayoutIdLst>
  <mc:AlternateContent xmlns:mc="http://schemas.openxmlformats.org/markup-compatibility/2006" xmlns:p14="http://schemas.microsoft.com/office/powerpoint/2010/main">
    <mc:Choice Requires="p14">
      <p:transition spd="slow" p14:dur="7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5461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Gill Sans" pitchFamily="-109" charset="0"/>
        </a:defRPr>
      </a:lvl1pPr>
      <a:lvl2pPr algn="ctr" defTabSz="5461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2pPr>
      <a:lvl3pPr algn="ctr" defTabSz="5461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3pPr>
      <a:lvl4pPr algn="ctr" defTabSz="5461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4pPr>
      <a:lvl5pPr algn="ctr" defTabSz="5461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5pPr>
      <a:lvl6pPr marL="457200" algn="ctr" defTabSz="5461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914400" algn="ctr" defTabSz="5461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1371600" algn="ctr" defTabSz="5461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828800" algn="ctr" defTabSz="5461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342900" indent="-342900" algn="ctr" defTabSz="546100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Gill Sans" pitchFamily="-109" charset="0"/>
        </a:defRPr>
      </a:lvl1pPr>
      <a:lvl2pPr marL="742950" indent="-285750" algn="ctr" defTabSz="546100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2pPr>
      <a:lvl3pPr marL="1143000" indent="-228600" algn="ctr" defTabSz="546100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3pPr>
      <a:lvl4pPr marL="1600200" indent="-228600" algn="ctr" defTabSz="546100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4pPr>
      <a:lvl5pPr marL="2057400" indent="-228600" algn="ctr" defTabSz="546100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5pPr>
      <a:lvl6pPr marL="457200" algn="ctr" defTabSz="546100" rtl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914400" algn="ctr" defTabSz="546100" rtl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1371600" algn="ctr" defTabSz="546100" rtl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1828800" algn="ctr" defTabSz="546100" rtl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7367" y="41272"/>
            <a:ext cx="13537504" cy="571500"/>
          </a:xfrm>
        </p:spPr>
        <p:txBody>
          <a:bodyPr/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平台安全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专项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工作落地计划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9269"/>
              </p:ext>
            </p:extLst>
          </p:nvPr>
        </p:nvGraphicFramePr>
        <p:xfrm>
          <a:off x="855986" y="899592"/>
          <a:ext cx="14761641" cy="7632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6904"/>
                <a:gridCol w="2448272"/>
                <a:gridCol w="1690294"/>
                <a:gridCol w="2486171"/>
              </a:tblGrid>
              <a:tr h="47960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工作列表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责任人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完成时间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状态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6326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安全专项工作造势：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zh-CN" altLang="en-US" sz="1600" u="none" strike="noStrike" dirty="0">
                          <a:effectLst/>
                        </a:rPr>
                        <a:t>合作方办公区悬挂安全横幅等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林啸鸣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216915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20170818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中软合作代表反馈横幅已制作中，预计一周内悬挂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8469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质量管控：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</a:rPr>
                        <a:t>、</a:t>
                      </a:r>
                      <a:r>
                        <a:rPr lang="en-US" altLang="zh-CN" sz="1600" u="none" strike="noStrike" dirty="0">
                          <a:effectLst/>
                        </a:rPr>
                        <a:t>QA</a:t>
                      </a:r>
                      <a:r>
                        <a:rPr lang="zh-CN" altLang="en-US" sz="1600" u="none" strike="noStrike" dirty="0">
                          <a:effectLst/>
                        </a:rPr>
                        <a:t>紧密跟进版本研发过程，特别是安全评估、安全评审等环节 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r>
                        <a:rPr lang="zh-CN" altLang="en-US" sz="1600" u="none" strike="noStrike" dirty="0">
                          <a:effectLst/>
                        </a:rPr>
                        <a:t>、</a:t>
                      </a:r>
                      <a:r>
                        <a:rPr lang="en-US" altLang="zh-CN" sz="1600" u="none" strike="noStrike" dirty="0">
                          <a:effectLst/>
                        </a:rPr>
                        <a:t>QA</a:t>
                      </a:r>
                      <a:r>
                        <a:rPr lang="zh-CN" altLang="en-US" sz="1600" u="none" strike="noStrike" dirty="0">
                          <a:effectLst/>
                        </a:rPr>
                        <a:t>不定期抽检安全交付件内容，确保符合公司大的整体质量要求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r>
                        <a:rPr lang="zh-CN" altLang="en-US" sz="1600" u="none" strike="noStrike" dirty="0">
                          <a:effectLst/>
                        </a:rPr>
                        <a:t>、</a:t>
                      </a:r>
                      <a:r>
                        <a:rPr lang="en-US" altLang="zh-CN" sz="1600" u="none" strike="noStrike" dirty="0">
                          <a:effectLst/>
                        </a:rPr>
                        <a:t>QA</a:t>
                      </a:r>
                      <a:r>
                        <a:rPr lang="zh-CN" altLang="en-US" sz="1600" u="none" strike="noStrike" dirty="0">
                          <a:effectLst/>
                        </a:rPr>
                        <a:t>要严格加强代码安全检视闭环状态，确保每一个版本的安全问题均得以闭环 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r>
                        <a:rPr lang="zh-CN" altLang="en-US" sz="1600" u="none" strike="noStrike" dirty="0">
                          <a:effectLst/>
                        </a:rPr>
                        <a:t>、严格执行</a:t>
                      </a:r>
                      <a:r>
                        <a:rPr lang="en-US" altLang="zh-CN" sz="1600" u="none" strike="noStrike" dirty="0">
                          <a:effectLst/>
                        </a:rPr>
                        <a:t>《</a:t>
                      </a:r>
                      <a:r>
                        <a:rPr lang="zh-CN" altLang="en-US" sz="1600" u="none" strike="noStrike" dirty="0">
                          <a:effectLst/>
                        </a:rPr>
                        <a:t>云服务版本转测试入口条件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CheckList</a:t>
                      </a:r>
                      <a:r>
                        <a:rPr lang="en-US" altLang="zh-CN" sz="1600" u="none" strike="noStrike" dirty="0">
                          <a:effectLst/>
                        </a:rPr>
                        <a:t> V2.1.xlsx》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唐庆华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00220586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（深圳）</a:t>
                      </a: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韩正晶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00275561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（南京）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月度例行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0714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赋能培训：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</a:rPr>
                        <a:t>、邀请安全组进行安全技能培训，对齐公司安全质量要求，并组织</a:t>
                      </a:r>
                      <a:r>
                        <a:rPr lang="en-US" altLang="zh-CN" sz="1600" u="none" strike="noStrike" dirty="0">
                          <a:effectLst/>
                        </a:rPr>
                        <a:t>OJ</a:t>
                      </a:r>
                      <a:r>
                        <a:rPr lang="zh-CN" altLang="en-US" sz="1600" u="none" strike="noStrike" dirty="0">
                          <a:effectLst/>
                        </a:rPr>
                        <a:t>考试 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r>
                        <a:rPr lang="zh-CN" altLang="en-US" sz="1600" u="none" strike="noStrike" dirty="0">
                          <a:effectLst/>
                        </a:rPr>
                        <a:t>、安全工具使用培训赋能，测试和开放内部均要掌握。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唐庆华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00220586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（开发）</a:t>
                      </a: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刘亚朋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WX385350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（测试）</a:t>
                      </a: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20171031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收集安全测试组的安全培训素材，在平台组按周培训，预计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月份培训完成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1428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安全考试：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</a:rPr>
                        <a:t>、组织新员工（华为员工、合作员工）进行入门级安全考试，不达标则不予落实编码工作 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r>
                        <a:rPr lang="zh-CN" altLang="en-US" sz="1600" u="none" strike="noStrike" dirty="0">
                          <a:effectLst/>
                        </a:rPr>
                        <a:t>、不定期组织安全抽检考试（开发、测试），检查安全知识掌握情况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唐庆华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00220586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（开发）</a:t>
                      </a: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刘亚朋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WX385350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（测试）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20170930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组织开发、测试安全入门考试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23472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安全学习：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</a:rPr>
                        <a:t>、消费者云服务部安全技术、红线、规范要求需求，要求全员覆盖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r>
                        <a:rPr lang="zh-CN" altLang="en-US" sz="1600" u="none" strike="noStrike" dirty="0">
                          <a:effectLst/>
                        </a:rPr>
                        <a:t>、代码飞检安全案例学习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r>
                        <a:rPr lang="zh-CN" altLang="en-US" sz="1600" u="none" strike="noStrike" dirty="0">
                          <a:effectLst/>
                        </a:rPr>
                        <a:t>、项目组内容发现的安全问题进行分析整理，并组织组内学习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唐庆华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00220586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（开发）</a:t>
                      </a: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林啸鸣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00216915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（测试、安全整体）</a:t>
                      </a: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20170930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首次培训暂定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0818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就行</a:t>
                      </a:r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流程、安全规范培训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2245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安全编码：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</a:rPr>
                        <a:t>、每一个版本开发需要按照</a:t>
                      </a:r>
                      <a:r>
                        <a:rPr lang="en-US" altLang="zh-CN" sz="1600" u="none" strike="noStrike" dirty="0">
                          <a:effectLst/>
                        </a:rPr>
                        <a:t>《</a:t>
                      </a:r>
                      <a:r>
                        <a:rPr lang="zh-CN" altLang="en-US" sz="1600" u="none" strike="noStrike" dirty="0">
                          <a:effectLst/>
                        </a:rPr>
                        <a:t>安全编码</a:t>
                      </a:r>
                      <a:r>
                        <a:rPr lang="en-US" altLang="zh-CN" sz="1600" u="none" strike="noStrike" dirty="0">
                          <a:effectLst/>
                        </a:rPr>
                        <a:t>Checklist》</a:t>
                      </a:r>
                      <a:r>
                        <a:rPr lang="zh-CN" altLang="en-US" sz="1600" u="none" strike="noStrike" dirty="0">
                          <a:effectLst/>
                        </a:rPr>
                        <a:t>进行自检，同时要</a:t>
                      </a:r>
                      <a:r>
                        <a:rPr lang="en-US" altLang="zh-CN" sz="1600" u="none" strike="noStrike" dirty="0">
                          <a:effectLst/>
                        </a:rPr>
                        <a:t>100%</a:t>
                      </a:r>
                      <a:r>
                        <a:rPr lang="zh-CN" altLang="en-US" sz="1600" u="none" strike="noStrike" dirty="0">
                          <a:effectLst/>
                        </a:rPr>
                        <a:t>进行安全代码</a:t>
                      </a:r>
                      <a:r>
                        <a:rPr lang="en-US" altLang="zh-CN" sz="1600" u="none" strike="noStrike" dirty="0">
                          <a:effectLst/>
                        </a:rPr>
                        <a:t>review</a:t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altLang="zh-CN" sz="1600" u="none" strike="noStrike" dirty="0">
                          <a:effectLst/>
                        </a:rPr>
                        <a:t> 2</a:t>
                      </a:r>
                      <a:r>
                        <a:rPr lang="zh-CN" altLang="en-US" sz="1600" u="none" strike="noStrike" dirty="0">
                          <a:effectLst/>
                        </a:rPr>
                        <a:t>、</a:t>
                      </a:r>
                      <a:r>
                        <a:rPr lang="en-US" altLang="zh-CN" sz="1600" u="none" strike="noStrike" dirty="0">
                          <a:effectLst/>
                        </a:rPr>
                        <a:t>QA</a:t>
                      </a:r>
                      <a:r>
                        <a:rPr lang="zh-CN" altLang="en-US" sz="1600" u="none" strike="noStrike" dirty="0">
                          <a:effectLst/>
                        </a:rPr>
                        <a:t>会不定期进行抽检，确保安全编码动作执行到位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唐庆华 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00220586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版本例行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8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7367" y="41272"/>
            <a:ext cx="13537504" cy="571500"/>
          </a:xfrm>
        </p:spPr>
        <p:txBody>
          <a:bodyPr/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平台安全专项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工作落地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33057"/>
              </p:ext>
            </p:extLst>
          </p:nvPr>
        </p:nvGraphicFramePr>
        <p:xfrm>
          <a:off x="1576066" y="1115616"/>
          <a:ext cx="12745415" cy="642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43627"/>
                <a:gridCol w="1700596"/>
                <a:gridCol w="1700596"/>
                <a:gridCol w="1700596"/>
              </a:tblGrid>
              <a:tr h="60509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lnSpc>
                          <a:spcPts val="2200"/>
                        </a:lnSpc>
                      </a:pPr>
                      <a:r>
                        <a:rPr lang="zh-CN" altLang="en-US" sz="1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重点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工作及关键措施</a:t>
                      </a:r>
                      <a:endParaRPr lang="zh-CN" altLang="en-US" sz="16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责任人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完成时间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rgbClr val="0365C0"/>
                    </a:solidFill>
                  </a:tcPr>
                </a:tc>
              </a:tr>
              <a:tr h="682381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制定安全工具使用赋能培训计划，并划分工具使用责任田，达到已完成培训的工具全员掌握使用方法，责任田田主具体深入分析、指导和改进工具建议的能力；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林啸鸣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216915</a:t>
                      </a:r>
                    </a:p>
                    <a:p>
                      <a:pPr algn="ctr" fontAlgn="ctr">
                        <a:lnSpc>
                          <a:spcPts val="2200"/>
                        </a:lnSpc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唐庆华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220586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20170830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参考电软安全，安全工具掌握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7321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每个版本进行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流程符合度检查，从流程合规和交付件质量两维度进行审视，对不足之处给出改进措施并在下一版本落地；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唐庆华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220586</a:t>
                      </a:r>
                    </a:p>
                    <a:p>
                      <a:pPr algn="ctr" fontAlgn="ctr">
                        <a:lnSpc>
                          <a:spcPts val="2200"/>
                        </a:lnSpc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赵金涛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166202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版本例行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审视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852977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安全专项验证自动化能力整合，实现专项自动化率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60%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，通过率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99%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，安全用例全量执行时间缩短到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天以内，提升开发自验证和版本测试的效率。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林啸鸣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216915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</a:pP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20171230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自动化测试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06251">
                <a:tc>
                  <a:txBody>
                    <a:bodyPr/>
                    <a:lstStyle/>
                    <a:p>
                      <a:pPr algn="l" fontAlgn="ctr">
                        <a:lnSpc>
                          <a:spcPts val="2200"/>
                        </a:lnSpc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对平台每个版本发现的安全问题就行分析汇总，并在组内组织学习；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林啸鸣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216915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例行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例行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ts val="2200"/>
                        </a:lnSpc>
                      </a:pP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72469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安全研发测试在工具、自动化等技术方面至少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个优秀实践，推广到周边产品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林啸鸣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216915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20171230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挑战（半年）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72469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合作方配置安全专员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跟踪处理信息安全事务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唐庆华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00220586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（深圳）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韩正晶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00275561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（南京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20170830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中软王欢欢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软通周琴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72469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梳理合作方可接触到数据级别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林啸鸣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216915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20170830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72469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梳理合作方在生产环境、探索环境的权限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林啸鸣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216915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20170818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03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自定义 2">
      <a:majorFont>
        <a:latin typeface="FrutigerNext LT Medium"/>
        <a:ea typeface="华文细黑"/>
        <a:cs typeface="Gill Sans"/>
      </a:majorFont>
      <a:minorFont>
        <a:latin typeface="FrutigerNext LT Medium"/>
        <a:ea typeface="华文细黑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  <a:prstDash val="solid"/>
        </a:ln>
      </a:spPr>
      <a:bodyPr wrap="square" rtlCol="0">
        <a:spAutoFit/>
      </a:bodyPr>
      <a:lstStyle>
        <a:defPPr algn="l">
          <a:lnSpc>
            <a:spcPts val="2500"/>
          </a:lnSpc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40640" tIns="40640" rIns="40640" bIns="40640" numCol="1" anchor="ctr" anchorCtr="0" compatLnSpc="1">
        <a:prstTxWarp prst="textNoShape">
          <a:avLst/>
        </a:prstTxWarp>
      </a:bodyPr>
      <a:lstStyle>
        <a:defPPr marL="228600" marR="0" indent="0" algn="ctr" defTabSz="5461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84974DD5C03409C1CC347A64F2EAA" ma:contentTypeVersion="1" ma:contentTypeDescription="Create a new document." ma:contentTypeScope="" ma:versionID="60823ee43fbfc4ecd5af8b7384d1e4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3DB1C0-EE8E-472C-A1C2-39C6993B6A34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92EFDE-315B-4C3B-9AB1-6C15EDB43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B4E4EB-5CC2-4296-AE58-4EB79955A0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60831</TotalTime>
  <Words>429</Words>
  <Application>Microsoft Office PowerPoint</Application>
  <PresentationFormat>自定义</PresentationFormat>
  <Paragraphs>71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Gill Sans</vt:lpstr>
      <vt:lpstr>Lucida Grande</vt:lpstr>
      <vt:lpstr>ＭＳ Ｐゴシック</vt:lpstr>
      <vt:lpstr>黑体</vt:lpstr>
      <vt:lpstr>华文细黑</vt:lpstr>
      <vt:lpstr>宋体</vt:lpstr>
      <vt:lpstr>微软雅黑</vt:lpstr>
      <vt:lpstr>FrutigerNext LT Medium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xieqiang@huawei.com</dc:creator>
  <cp:lastModifiedBy>Linxiaoming</cp:lastModifiedBy>
  <cp:revision>3282</cp:revision>
  <cp:lastPrinted>2017-03-06T09:26:57Z</cp:lastPrinted>
  <dcterms:created xsi:type="dcterms:W3CDTF">2014-02-14T09:52:46Z</dcterms:created>
  <dcterms:modified xsi:type="dcterms:W3CDTF">2017-08-16T03:11:52Z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(2)Pd3lqFjuekTa0QIpxD/XZxasUjvAieVB+LRp0IcNNsUZkUetutqUxETn2ZUKgpm9UU8oOgnq_x000d_
AVvHD1iNhcHIIi13krgkJ43ed3iHgeF+9H77BVjlMVnLReDGlnMgiBAFlKgz0GM/xs7nL07C_x000d_
05zzgTwn5B/BDgSQxIz+oVWVdHvz1eoQ3vO9iCNnxl6Z0Vhm4ePpj/7fvwF++sOsKv8oeBXV_x000d_
eJ1g7oNUhvtAfkvfHD</vt:lpwstr>
  </property>
  <property fmtid="{D5CDD505-2E9C-101B-9397-08002B2CF9AE}" pid="3" name="_ms_pID_725343_00">
    <vt:lpwstr>_ms_pID_725343</vt:lpwstr>
  </property>
  <property fmtid="{D5CDD505-2E9C-101B-9397-08002B2CF9AE}" pid="4" name="_ms_pID_7253431">
    <vt:lpwstr>pWG/fkqs+oOFTQqkOrCyUv5jhZfNCmmRBH0gEGXlee5vcOmWu4Fl/F_x000d_
GEd6PPsDDBC8F1n/D05cW3cl5ZDrxXO2lKOdP0JJ1dHuRnvRZ17axRn9TOkdk48s8bF2uDDw_x000d_
tp17HQbhrDN8K57+uY6+Y9HIsdpw7SLzKEBIzJfNKSVF5g==</vt:lpwstr>
  </property>
  <property fmtid="{D5CDD505-2E9C-101B-9397-08002B2CF9AE}" pid="5" name="_ms_pID_7253431_00">
    <vt:lpwstr>_ms_pID_7253431</vt:lpwstr>
  </property>
  <property fmtid="{D5CDD505-2E9C-101B-9397-08002B2CF9AE}" pid="6" name="_new_ms_pID_72543">
    <vt:lpwstr>(4)z8I64CNkx/v3AiKFdAkU9/ISUMYshCfuR6nnqQePM1IcHYYt/UpmvBqMSs67A3HLXiAdhccS
dt2S4snqfEO3Nwc4YJmSBY2jt+qD4i+NgatKvjHKNGZRacWqYYGUxhXLjctqWgdT2HKXrEuF
KtJ2TQCdINr0159gR20UpF3z6n+OhsGJhotBQwxHW3Ap1r1cDxb2T7cwCYHVzfp1kZ/3bHag
JODk5HPajwa9l5znqo</vt:lpwstr>
  </property>
  <property fmtid="{D5CDD505-2E9C-101B-9397-08002B2CF9AE}" pid="7" name="_new_ms_pID_72543_00">
    <vt:lpwstr>_new_ms_pID_72543</vt:lpwstr>
  </property>
  <property fmtid="{D5CDD505-2E9C-101B-9397-08002B2CF9AE}" pid="8" name="_new_ms_pID_725431">
    <vt:lpwstr>lvBsun/haiF4JENfjQRe6EGqpqmLsu9ySp7OhziWLfLDKABvb6mgfm
LkFVV99j42eLxAYHGiWWHPew1aao2qhMAytwQa0Yfhofz3bfaSFaNF+F9YLt8HgWAMziVVuk
4I+k7SZ1HkFwAXtZKn/VS5ibFIfqBMJbDfASiz/YkolOzPYNllAKoBMdQrQZ9bifNyc46ter
Uu9qBP1mhx29MMgqfss2XPmJ++oMBMDCZMHI</vt:lpwstr>
  </property>
  <property fmtid="{D5CDD505-2E9C-101B-9397-08002B2CF9AE}" pid="9" name="_new_ms_pID_725431_00">
    <vt:lpwstr>_new_ms_pID_725431</vt:lpwstr>
  </property>
  <property fmtid="{D5CDD505-2E9C-101B-9397-08002B2CF9AE}" pid="10" name="_new_ms_pID_725432">
    <vt:lpwstr>cSJGhpmcdA7DmsHvfD1zcB7MAlu/ZpkoooVT
jRuN4RAGlQVeJ4xwGZ7X5uItLW+9jxt+rTHW4Nyx96tbx+MCblr81B7T0h4phmdFxSB8jtS2
AHMHvwNeDVnacmGy+8lkGyPfWR22rha3jU4w2VSPCGQb6IWUjFRR/V122wwKufc6AnWOl02w
uGvYCmeB5/5fW3L2W4E2lI8eVL36uKRhdtt7EEUEK0/C84yfaCbNAO</vt:lpwstr>
  </property>
  <property fmtid="{D5CDD505-2E9C-101B-9397-08002B2CF9AE}" pid="11" name="_new_ms_pID_725432_00">
    <vt:lpwstr>_new_ms_pID_725432</vt:lpwstr>
  </property>
  <property fmtid="{D5CDD505-2E9C-101B-9397-08002B2CF9AE}" pid="12" name="ContentTypeId">
    <vt:lpwstr>0x01010039D84974DD5C03409C1CC347A64F2EAA</vt:lpwstr>
  </property>
  <property fmtid="{D5CDD505-2E9C-101B-9397-08002B2CF9AE}" pid="13" name="_new_ms_pID_725433">
    <vt:lpwstr>qE</vt:lpwstr>
  </property>
  <property fmtid="{D5CDD505-2E9C-101B-9397-08002B2CF9AE}" pid="14" name="_2015_ms_pID_725343">
    <vt:lpwstr>(3)UIIylQH+73vxwGxbJ1fzGH2Z33TPBBkcUFKrmkj0ctw8lMs19Iu4q5goSn9VvllQfYPGbNEv
NHc6rtLl1ZeZhsgfKWBsYrmazYhuruzL51CrHaaUBG9J98XHjqNz9n0rcODJi11ocMX4wRCP
yEHv0qw+5P7sBhYWTqDo3jYL8gZV+euP96/eVRXG8t0G3gmluMQkcUK9hITC7gToTntnUhkK
I5wt6sw4eovTSiudQ9</vt:lpwstr>
  </property>
  <property fmtid="{D5CDD505-2E9C-101B-9397-08002B2CF9AE}" pid="15" name="_2015_ms_pID_7253431">
    <vt:lpwstr>deDsYzRDUv6yxVY4jCWXqp9brmJd0frr8Kl+L8ISHk0J0b/0f2dwjx
5NMuu5fnbYC7V9V0Q/a0uTepIqcvhCiM9VSS/yc6cNanRDczg9+7MeaIrS0rbfzhQJ2ciEXH
1KcIHP2McUFDk54A1GvinwbdOZbtv+wrQs6Z3onKcrVLWTvcT2qBtWhJaT/XsANO8yPwUufO
XmDf4yTrSr16A1azUXanBUjBGtnxFR4gnARY</vt:lpwstr>
  </property>
  <property fmtid="{D5CDD505-2E9C-101B-9397-08002B2CF9AE}" pid="16" name="_2015_ms_pID_7253432">
    <vt:lpwstr>GzyzJVYrA5U2bs0aXSJdixk7GCf8obUecRXY
6ohl9/4sdIGN/l5A5NNdcPmvH0zRBw==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1502850861</vt:lpwstr>
  </property>
</Properties>
</file>