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1" r:id="rId1"/>
  </p:sldMasterIdLst>
  <p:notesMasterIdLst>
    <p:notesMasterId r:id="rId55"/>
  </p:notesMasterIdLst>
  <p:handoutMasterIdLst>
    <p:handoutMasterId r:id="rId56"/>
  </p:handoutMasterIdLst>
  <p:sldIdLst>
    <p:sldId id="646" r:id="rId2"/>
    <p:sldId id="612" r:id="rId3"/>
    <p:sldId id="668" r:id="rId4"/>
    <p:sldId id="669" r:id="rId5"/>
    <p:sldId id="641" r:id="rId6"/>
    <p:sldId id="642" r:id="rId7"/>
    <p:sldId id="709" r:id="rId8"/>
    <p:sldId id="710" r:id="rId9"/>
    <p:sldId id="643" r:id="rId10"/>
    <p:sldId id="648" r:id="rId11"/>
    <p:sldId id="650" r:id="rId12"/>
    <p:sldId id="651" r:id="rId13"/>
    <p:sldId id="652" r:id="rId14"/>
    <p:sldId id="649" r:id="rId15"/>
    <p:sldId id="653" r:id="rId16"/>
    <p:sldId id="670" r:id="rId17"/>
    <p:sldId id="671" r:id="rId18"/>
    <p:sldId id="657" r:id="rId19"/>
    <p:sldId id="707" r:id="rId20"/>
    <p:sldId id="672" r:id="rId21"/>
    <p:sldId id="678" r:id="rId22"/>
    <p:sldId id="711" r:id="rId23"/>
    <p:sldId id="675" r:id="rId24"/>
    <p:sldId id="679" r:id="rId25"/>
    <p:sldId id="699" r:id="rId26"/>
    <p:sldId id="674" r:id="rId27"/>
    <p:sldId id="677" r:id="rId28"/>
    <p:sldId id="680" r:id="rId29"/>
    <p:sldId id="673" r:id="rId30"/>
    <p:sldId id="693" r:id="rId31"/>
    <p:sldId id="695" r:id="rId32"/>
    <p:sldId id="700" r:id="rId33"/>
    <p:sldId id="701" r:id="rId34"/>
    <p:sldId id="702" r:id="rId35"/>
    <p:sldId id="703" r:id="rId36"/>
    <p:sldId id="676" r:id="rId37"/>
    <p:sldId id="681" r:id="rId38"/>
    <p:sldId id="684" r:id="rId39"/>
    <p:sldId id="683" r:id="rId40"/>
    <p:sldId id="682" r:id="rId41"/>
    <p:sldId id="688" r:id="rId42"/>
    <p:sldId id="687" r:id="rId43"/>
    <p:sldId id="686" r:id="rId44"/>
    <p:sldId id="685" r:id="rId45"/>
    <p:sldId id="691" r:id="rId46"/>
    <p:sldId id="690" r:id="rId47"/>
    <p:sldId id="692" r:id="rId48"/>
    <p:sldId id="696" r:id="rId49"/>
    <p:sldId id="697" r:id="rId50"/>
    <p:sldId id="698" r:id="rId51"/>
    <p:sldId id="705" r:id="rId52"/>
    <p:sldId id="708" r:id="rId53"/>
    <p:sldId id="644" r:id="rId5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9" userDrawn="1">
          <p15:clr>
            <a:srgbClr val="A4A3A4"/>
          </p15:clr>
        </p15:guide>
        <p15:guide id="2" pos="384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a:srgbClr val="26AB8E"/>
    <a:srgbClr val="00B050"/>
    <a:srgbClr val="32AC90"/>
    <a:srgbClr val="5B9BD5"/>
    <a:srgbClr val="008080"/>
    <a:srgbClr val="6699FF"/>
    <a:srgbClr val="996633"/>
    <a:srgbClr val="FF993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96339" autoAdjust="0"/>
  </p:normalViewPr>
  <p:slideViewPr>
    <p:cSldViewPr snapToGrid="0">
      <p:cViewPr varScale="1">
        <p:scale>
          <a:sx n="71" d="100"/>
          <a:sy n="71" d="100"/>
        </p:scale>
        <p:origin x="534" y="72"/>
      </p:cViewPr>
      <p:guideLst>
        <p:guide orient="horz" pos="2069"/>
        <p:guide pos="384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20" y="72"/>
      </p:cViewPr>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7.jpg"/></Relationships>
</file>

<file path=ppt/diagrams/_rels/data2.xml.rels><?xml version="1.0" encoding="UTF-8" standalone="yes"?>
<Relationships xmlns="http://schemas.openxmlformats.org/package/2006/relationships"><Relationship Id="rId1" Type="http://schemas.openxmlformats.org/officeDocument/2006/relationships/image" Target="../media/image8.jpg"/></Relationships>
</file>

<file path=ppt/diagrams/_rels/data3.xml.rels><?xml version="1.0" encoding="UTF-8" standalone="yes"?>
<Relationships xmlns="http://schemas.openxmlformats.org/package/2006/relationships"><Relationship Id="rId1" Type="http://schemas.openxmlformats.org/officeDocument/2006/relationships/image" Target="../media/image9.jpg"/></Relationships>
</file>

<file path=ppt/diagrams/_rels/data4.xml.rels><?xml version="1.0" encoding="UTF-8" standalone="yes"?>
<Relationships xmlns="http://schemas.openxmlformats.org/package/2006/relationships"><Relationship Id="rId1" Type="http://schemas.openxmlformats.org/officeDocument/2006/relationships/image" Target="../media/image10.jpg"/></Relationships>
</file>

<file path=ppt/diagrams/_rels/data5.xml.rels><?xml version="1.0" encoding="UTF-8" standalone="yes"?>
<Relationships xmlns="http://schemas.openxmlformats.org/package/2006/relationships"><Relationship Id="rId1" Type="http://schemas.openxmlformats.org/officeDocument/2006/relationships/image" Target="../media/image11.jpg"/></Relationships>
</file>

<file path=ppt/diagrams/_rels/data6.xml.rels><?xml version="1.0" encoding="UTF-8" standalone="yes"?>
<Relationships xmlns="http://schemas.openxmlformats.org/package/2006/relationships"><Relationship Id="rId1"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5.xml.rels><?xml version="1.0" encoding="UTF-8" standalone="yes"?>
<Relationships xmlns="http://schemas.openxmlformats.org/package/2006/relationships"><Relationship Id="rId1"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4DA85-7D92-4AC4-A2C6-530BA35559BA}" type="doc">
      <dgm:prSet loTypeId="urn:microsoft.com/office/officeart/2008/layout/PictureStrips" loCatId="picture" qsTypeId="urn:microsoft.com/office/officeart/2005/8/quickstyle/3d1" qsCatId="3D" csTypeId="urn:microsoft.com/office/officeart/2005/8/colors/accent1_2" csCatId="accent1" phldr="1"/>
      <dgm:spPr/>
      <dgm:t>
        <a:bodyPr/>
        <a:lstStyle/>
        <a:p>
          <a:endParaRPr lang="zh-CN" altLang="en-US"/>
        </a:p>
      </dgm:t>
    </dgm:pt>
    <dgm:pt modelId="{7EC613F6-9383-4564-B1FC-8ED8ADC1FE7F}">
      <dgm:prSet phldrT="[文本]" custT="1"/>
      <dgm:spPr/>
      <dgm:t>
        <a:bodyPr/>
        <a:lstStyle/>
        <a:p>
          <a:pPr algn="l" defTabSz="889000">
            <a:lnSpc>
              <a:spcPct val="90000"/>
            </a:lnSpc>
            <a:spcBef>
              <a:spcPct val="0"/>
            </a:spcBef>
            <a:spcAft>
              <a:spcPct val="35000"/>
            </a:spcAft>
          </a:pPr>
          <a:r>
            <a:rPr lang="zh-CN" altLang="en-US" sz="2000" b="0" i="0" dirty="0" smtClean="0">
              <a:solidFill>
                <a:srgbClr val="C00000"/>
              </a:solidFill>
              <a:latin typeface="微软雅黑" panose="020B0503020204020204" pitchFamily="34" charset="-122"/>
              <a:ea typeface="微软雅黑" panose="020B0503020204020204" pitchFamily="34" charset="-122"/>
            </a:rPr>
            <a:t>        ：游戏中心</a:t>
          </a:r>
        </a:p>
        <a:p>
          <a:pPr algn="l" defTabSz="889000">
            <a:lnSpc>
              <a:spcPct val="90000"/>
            </a:lnSpc>
            <a:spcBef>
              <a:spcPct val="0"/>
            </a:spcBef>
            <a:spcAft>
              <a:spcPct val="35000"/>
            </a:spcAft>
          </a:pPr>
          <a:r>
            <a:rPr lang="zh-CN" altLang="en-US" sz="2800" b="0" i="0" dirty="0" smtClean="0"/>
            <a:t>      </a:t>
          </a:r>
          <a:r>
            <a:rPr lang="zh-CN" altLang="en-US" sz="2000" b="0" i="0" dirty="0" smtClean="0">
              <a:latin typeface="微软雅黑" panose="020B0503020204020204" pitchFamily="34" charset="-122"/>
              <a:ea typeface="微软雅黑" panose="020B0503020204020204" pitchFamily="34" charset="-122"/>
            </a:rPr>
            <a:t>华为手机用户首选的游戏一站式平台， </a:t>
          </a:r>
          <a:endParaRPr lang="en-US" altLang="zh-CN" sz="2000" b="0" i="0" dirty="0" smtClean="0">
            <a:latin typeface="微软雅黑" panose="020B0503020204020204" pitchFamily="34" charset="-122"/>
            <a:ea typeface="微软雅黑" panose="020B0503020204020204" pitchFamily="34" charset="-122"/>
          </a:endParaRPr>
        </a:p>
        <a:p>
          <a:pPr algn="l" defTabSz="889000">
            <a:lnSpc>
              <a:spcPct val="90000"/>
            </a:lnSpc>
            <a:spcBef>
              <a:spcPct val="0"/>
            </a:spcBef>
            <a:spcAft>
              <a:spcPct val="35000"/>
            </a:spcAft>
          </a:pPr>
          <a:r>
            <a:rPr lang="en-US" altLang="zh-CN" sz="2000" b="0" i="0" dirty="0" smtClean="0">
              <a:latin typeface="微软雅黑" panose="020B0503020204020204" pitchFamily="34" charset="-122"/>
              <a:ea typeface="微软雅黑" panose="020B0503020204020204" pitchFamily="34" charset="-122"/>
            </a:rPr>
            <a:t>        </a:t>
          </a:r>
          <a:r>
            <a:rPr lang="zh-CN" altLang="en-US" sz="2000" b="0" i="0" dirty="0" smtClean="0">
              <a:latin typeface="微软雅黑" panose="020B0503020204020204" pitchFamily="34" charset="-122"/>
              <a:ea typeface="微软雅黑" panose="020B0503020204020204" pitchFamily="34" charset="-122"/>
            </a:rPr>
            <a:t>提供最新游戏下载动礼包、正版游戏推荐等功能，</a:t>
          </a:r>
          <a:endParaRPr lang="en-US" altLang="zh-CN" sz="2000" b="0" i="0" dirty="0" smtClean="0">
            <a:latin typeface="微软雅黑" panose="020B0503020204020204" pitchFamily="34" charset="-122"/>
            <a:ea typeface="微软雅黑" panose="020B0503020204020204" pitchFamily="34" charset="-122"/>
          </a:endParaRPr>
        </a:p>
        <a:p>
          <a:pPr algn="l" defTabSz="889000">
            <a:lnSpc>
              <a:spcPct val="90000"/>
            </a:lnSpc>
            <a:spcBef>
              <a:spcPct val="0"/>
            </a:spcBef>
            <a:spcAft>
              <a:spcPct val="35000"/>
            </a:spcAft>
          </a:pPr>
          <a:r>
            <a:rPr lang="en-US" altLang="zh-CN" sz="2000" b="0" i="0" dirty="0" smtClean="0">
              <a:latin typeface="微软雅黑" panose="020B0503020204020204" pitchFamily="34" charset="-122"/>
              <a:ea typeface="微软雅黑" panose="020B0503020204020204" pitchFamily="34" charset="-122"/>
            </a:rPr>
            <a:t>        </a:t>
          </a:r>
          <a:r>
            <a:rPr lang="zh-CN" altLang="en-US" sz="2000" b="0" i="0" dirty="0" smtClean="0">
              <a:latin typeface="微软雅黑" panose="020B0503020204020204" pitchFamily="34" charset="-122"/>
              <a:ea typeface="微软雅黑" panose="020B0503020204020204" pitchFamily="34" charset="-122"/>
            </a:rPr>
            <a:t>收录近</a:t>
          </a:r>
          <a:r>
            <a:rPr lang="en-US" altLang="zh-CN" sz="2000" b="0" i="0" dirty="0" smtClean="0">
              <a:latin typeface="微软雅黑" panose="020B0503020204020204" pitchFamily="34" charset="-122"/>
              <a:ea typeface="微软雅黑" panose="020B0503020204020204" pitchFamily="34" charset="-122"/>
            </a:rPr>
            <a:t>30000</a:t>
          </a:r>
          <a:r>
            <a:rPr lang="zh-CN" altLang="en-US" sz="2000" b="0" i="0" dirty="0" smtClean="0">
              <a:latin typeface="微软雅黑" panose="020B0503020204020204" pitchFamily="34" charset="-122"/>
              <a:ea typeface="微软雅黑" panose="020B0503020204020204" pitchFamily="34" charset="-122"/>
            </a:rPr>
            <a:t>款游、活戏，每天更新，编辑严选，</a:t>
          </a:r>
          <a:endParaRPr lang="en-US" altLang="zh-CN" sz="2000" b="0" i="0" dirty="0" smtClean="0">
            <a:latin typeface="微软雅黑" panose="020B0503020204020204" pitchFamily="34" charset="-122"/>
            <a:ea typeface="微软雅黑" panose="020B0503020204020204" pitchFamily="34" charset="-122"/>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2000" b="0" i="0" dirty="0" smtClean="0">
              <a:latin typeface="微软雅黑" panose="020B0503020204020204" pitchFamily="34" charset="-122"/>
              <a:ea typeface="微软雅黑" panose="020B0503020204020204" pitchFamily="34" charset="-122"/>
            </a:rPr>
            <a:t>        </a:t>
          </a:r>
          <a:r>
            <a:rPr lang="zh-CN" altLang="en-US" sz="2000" b="0" i="0" dirty="0" smtClean="0">
              <a:latin typeface="微软雅黑" panose="020B0503020204020204" pitchFamily="34" charset="-122"/>
              <a:ea typeface="微软雅黑" panose="020B0503020204020204" pitchFamily="34" charset="-122"/>
            </a:rPr>
            <a:t>是您找游戏、玩游戏的最佳伴侣。</a:t>
          </a:r>
          <a:endParaRPr lang="zh-CN" altLang="en-US" sz="2000" dirty="0" smtClean="0"/>
        </a:p>
        <a:p>
          <a:pPr algn="l" defTabSz="889000">
            <a:lnSpc>
              <a:spcPct val="90000"/>
            </a:lnSpc>
            <a:spcBef>
              <a:spcPct val="0"/>
            </a:spcBef>
            <a:spcAft>
              <a:spcPct val="35000"/>
            </a:spcAft>
          </a:pPr>
          <a:endParaRPr lang="zh-CN" altLang="en-US" sz="2000" dirty="0">
            <a:latin typeface="微软雅黑" panose="020B0503020204020204" pitchFamily="34" charset="-122"/>
            <a:ea typeface="微软雅黑" panose="020B0503020204020204" pitchFamily="34" charset="-122"/>
          </a:endParaRPr>
        </a:p>
      </dgm:t>
    </dgm:pt>
    <dgm:pt modelId="{FD827F3B-1B3E-4473-BC0D-A4AD56615A37}" type="parTrans" cxnId="{D2C95F79-1474-41A7-84E8-F892CEF3F2CC}">
      <dgm:prSet/>
      <dgm:spPr/>
      <dgm:t>
        <a:bodyPr/>
        <a:lstStyle/>
        <a:p>
          <a:endParaRPr lang="zh-CN" altLang="en-US"/>
        </a:p>
      </dgm:t>
    </dgm:pt>
    <dgm:pt modelId="{5E1021BA-3977-4F05-A81E-EB2203775C8F}" type="sibTrans" cxnId="{D2C95F79-1474-41A7-84E8-F892CEF3F2CC}">
      <dgm:prSet/>
      <dgm:spPr/>
      <dgm:t>
        <a:bodyPr/>
        <a:lstStyle/>
        <a:p>
          <a:endParaRPr lang="zh-CN" altLang="en-US"/>
        </a:p>
      </dgm:t>
    </dgm:pt>
    <dgm:pt modelId="{D7EDE287-366C-41E5-ACFD-EB485F704A92}" type="pres">
      <dgm:prSet presAssocID="{0584DA85-7D92-4AC4-A2C6-530BA35559BA}" presName="Name0" presStyleCnt="0">
        <dgm:presLayoutVars>
          <dgm:dir/>
          <dgm:resizeHandles val="exact"/>
        </dgm:presLayoutVars>
      </dgm:prSet>
      <dgm:spPr/>
      <dgm:t>
        <a:bodyPr/>
        <a:lstStyle/>
        <a:p>
          <a:endParaRPr lang="zh-CN" altLang="en-US"/>
        </a:p>
      </dgm:t>
    </dgm:pt>
    <dgm:pt modelId="{E37E2084-0329-4DB5-AF03-E8D9887EA2BA}" type="pres">
      <dgm:prSet presAssocID="{7EC613F6-9383-4564-B1FC-8ED8ADC1FE7F}" presName="composite" presStyleCnt="0"/>
      <dgm:spPr/>
    </dgm:pt>
    <dgm:pt modelId="{3D2E949A-ECFC-4793-866F-9767C4FE9415}" type="pres">
      <dgm:prSet presAssocID="{7EC613F6-9383-4564-B1FC-8ED8ADC1FE7F}" presName="rect1" presStyleLbl="trAlignAcc1" presStyleIdx="0" presStyleCnt="1" custScaleX="91549" custScaleY="161297" custLinFactNeighborX="6956" custLinFactNeighborY="-15846">
        <dgm:presLayoutVars>
          <dgm:bulletEnabled val="1"/>
        </dgm:presLayoutVars>
      </dgm:prSet>
      <dgm:spPr/>
      <dgm:t>
        <a:bodyPr/>
        <a:lstStyle/>
        <a:p>
          <a:endParaRPr lang="zh-CN" altLang="en-US"/>
        </a:p>
      </dgm:t>
    </dgm:pt>
    <dgm:pt modelId="{306C83C6-EFBC-4E11-BB45-D2899EC4AF84}" type="pres">
      <dgm:prSet presAssocID="{7EC613F6-9383-4564-B1FC-8ED8ADC1FE7F}" presName="rect2" presStyleLbl="fgImgPlace1" presStyleIdx="0" presStyleCnt="1" custScaleX="176725" custScaleY="170494" custLinFactNeighborX="-27028" custLinFactNeighborY="1160"/>
      <dgm:spPr>
        <a:blipFill>
          <a:blip xmlns:r="http://schemas.openxmlformats.org/officeDocument/2006/relationships" r:embed="rId1">
            <a:extLst>
              <a:ext uri="{28A0092B-C50C-407E-A947-70E740481C1C}">
                <a14:useLocalDpi xmlns:a14="http://schemas.microsoft.com/office/drawing/2010/main" val="0"/>
              </a:ext>
            </a:extLst>
          </a:blip>
          <a:srcRect/>
          <a:stretch>
            <a:fillRect l="-49000" r="-49000"/>
          </a:stretch>
        </a:blipFill>
      </dgm:spPr>
    </dgm:pt>
  </dgm:ptLst>
  <dgm:cxnLst>
    <dgm:cxn modelId="{D2C95F79-1474-41A7-84E8-F892CEF3F2CC}" srcId="{0584DA85-7D92-4AC4-A2C6-530BA35559BA}" destId="{7EC613F6-9383-4564-B1FC-8ED8ADC1FE7F}" srcOrd="0" destOrd="0" parTransId="{FD827F3B-1B3E-4473-BC0D-A4AD56615A37}" sibTransId="{5E1021BA-3977-4F05-A81E-EB2203775C8F}"/>
    <dgm:cxn modelId="{4C7D0DF8-18E9-41C5-9D66-79BF2102F302}" type="presOf" srcId="{7EC613F6-9383-4564-B1FC-8ED8ADC1FE7F}" destId="{3D2E949A-ECFC-4793-866F-9767C4FE9415}" srcOrd="0" destOrd="0" presId="urn:microsoft.com/office/officeart/2008/layout/PictureStrips"/>
    <dgm:cxn modelId="{F54AAE54-FDF9-4B71-A52C-1A3BF8157196}" type="presOf" srcId="{0584DA85-7D92-4AC4-A2C6-530BA35559BA}" destId="{D7EDE287-366C-41E5-ACFD-EB485F704A92}" srcOrd="0" destOrd="0" presId="urn:microsoft.com/office/officeart/2008/layout/PictureStrips"/>
    <dgm:cxn modelId="{F5B5C896-F19A-40D9-8D4F-71C274422C18}" type="presParOf" srcId="{D7EDE287-366C-41E5-ACFD-EB485F704A92}" destId="{E37E2084-0329-4DB5-AF03-E8D9887EA2BA}" srcOrd="0" destOrd="0" presId="urn:microsoft.com/office/officeart/2008/layout/PictureStrips"/>
    <dgm:cxn modelId="{28FF83CB-82E1-4332-9582-54BAAA5EF5C0}" type="presParOf" srcId="{E37E2084-0329-4DB5-AF03-E8D9887EA2BA}" destId="{3D2E949A-ECFC-4793-866F-9767C4FE9415}" srcOrd="0" destOrd="0" presId="urn:microsoft.com/office/officeart/2008/layout/PictureStrips"/>
    <dgm:cxn modelId="{8C89061A-473F-41CA-B6EC-6BCA1DC5F5CC}" type="presParOf" srcId="{E37E2084-0329-4DB5-AF03-E8D9887EA2BA}" destId="{306C83C6-EFBC-4E11-BB45-D2899EC4AF8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84DA85-7D92-4AC4-A2C6-530BA35559BA}" type="doc">
      <dgm:prSet loTypeId="urn:microsoft.com/office/officeart/2008/layout/PictureStrips" loCatId="picture" qsTypeId="urn:microsoft.com/office/officeart/2005/8/quickstyle/3d1" qsCatId="3D" csTypeId="urn:microsoft.com/office/officeart/2005/8/colors/accent1_2" csCatId="accent1" phldr="1"/>
      <dgm:spPr/>
      <dgm:t>
        <a:bodyPr/>
        <a:lstStyle/>
        <a:p>
          <a:endParaRPr lang="zh-CN" altLang="en-US"/>
        </a:p>
      </dgm:t>
    </dgm:pt>
    <dgm:pt modelId="{7EC613F6-9383-4564-B1FC-8ED8ADC1FE7F}">
      <dgm:prSet phldrT="[文本]" custT="1"/>
      <dgm:spPr/>
      <dgm:t>
        <a:bodyPr/>
        <a:lstStyle/>
        <a:p>
          <a:pPr algn="l" defTabSz="889000">
            <a:lnSpc>
              <a:spcPct val="90000"/>
            </a:lnSpc>
            <a:spcBef>
              <a:spcPct val="0"/>
            </a:spcBef>
            <a:spcAft>
              <a:spcPct val="35000"/>
            </a:spcAft>
          </a:pPr>
          <a:r>
            <a:rPr lang="zh-CN" altLang="en-US" sz="2000" b="0" i="0" dirty="0" smtClean="0">
              <a:solidFill>
                <a:srgbClr val="C00000"/>
              </a:solidFill>
              <a:latin typeface="微软雅黑" panose="020B0503020204020204" pitchFamily="34" charset="-122"/>
              <a:ea typeface="微软雅黑" panose="020B0503020204020204" pitchFamily="34" charset="-122"/>
            </a:rPr>
            <a:t>        ：</a:t>
          </a:r>
          <a:r>
            <a:rPr lang="zh-CN" altLang="en-US" sz="2000" b="0" i="0" dirty="0" smtClean="0">
              <a:solidFill>
                <a:srgbClr val="C00000"/>
              </a:solidFill>
            </a:rPr>
            <a:t>首发活动</a:t>
          </a:r>
          <a:endParaRPr lang="zh-CN" altLang="en-US" sz="2000" b="0" i="0" dirty="0" smtClean="0">
            <a:solidFill>
              <a:srgbClr val="C00000"/>
            </a:solidFill>
            <a:latin typeface="微软雅黑" panose="020B0503020204020204" pitchFamily="34" charset="-122"/>
            <a:ea typeface="微软雅黑" panose="020B0503020204020204" pitchFamily="34" charset="-122"/>
          </a:endParaRPr>
        </a:p>
        <a:p>
          <a:pPr algn="l" defTabSz="889000">
            <a:lnSpc>
              <a:spcPct val="90000"/>
            </a:lnSpc>
            <a:spcBef>
              <a:spcPct val="0"/>
            </a:spcBef>
            <a:spcAft>
              <a:spcPct val="35000"/>
            </a:spcAft>
          </a:pPr>
          <a:r>
            <a:rPr lang="zh-CN" altLang="en-US" sz="2800" b="0" i="0" dirty="0" smtClean="0"/>
            <a:t>      </a:t>
          </a:r>
          <a:r>
            <a:rPr lang="zh-CN" altLang="en-US" sz="2000" b="0" i="0" dirty="0" smtClean="0"/>
            <a:t>欢迎合作伙伴选择我们作为首发渠道，华为应用市场配合首屏推荐位及华为推送资源，最大化提升激活量</a:t>
          </a:r>
          <a:r>
            <a:rPr lang="zh-CN" altLang="en-US" sz="2000" b="0" i="0" dirty="0" smtClean="0">
              <a:latin typeface="微软雅黑" panose="020B0503020204020204" pitchFamily="34" charset="-122"/>
              <a:ea typeface="微软雅黑" panose="020B0503020204020204" pitchFamily="34" charset="-122"/>
            </a:rPr>
            <a:t>。</a:t>
          </a:r>
          <a:endParaRPr lang="zh-CN" altLang="en-US" sz="2000" dirty="0" smtClean="0"/>
        </a:p>
        <a:p>
          <a:pPr algn="l" defTabSz="889000">
            <a:lnSpc>
              <a:spcPct val="90000"/>
            </a:lnSpc>
            <a:spcBef>
              <a:spcPct val="0"/>
            </a:spcBef>
            <a:spcAft>
              <a:spcPct val="35000"/>
            </a:spcAft>
          </a:pPr>
          <a:endParaRPr lang="zh-CN" altLang="en-US" sz="2000" dirty="0">
            <a:latin typeface="微软雅黑" panose="020B0503020204020204" pitchFamily="34" charset="-122"/>
            <a:ea typeface="微软雅黑" panose="020B0503020204020204" pitchFamily="34" charset="-122"/>
          </a:endParaRPr>
        </a:p>
      </dgm:t>
    </dgm:pt>
    <dgm:pt modelId="{FD827F3B-1B3E-4473-BC0D-A4AD56615A37}" type="parTrans" cxnId="{D2C95F79-1474-41A7-84E8-F892CEF3F2CC}">
      <dgm:prSet/>
      <dgm:spPr/>
      <dgm:t>
        <a:bodyPr/>
        <a:lstStyle/>
        <a:p>
          <a:endParaRPr lang="zh-CN" altLang="en-US"/>
        </a:p>
      </dgm:t>
    </dgm:pt>
    <dgm:pt modelId="{5E1021BA-3977-4F05-A81E-EB2203775C8F}" type="sibTrans" cxnId="{D2C95F79-1474-41A7-84E8-F892CEF3F2CC}">
      <dgm:prSet/>
      <dgm:spPr/>
      <dgm:t>
        <a:bodyPr/>
        <a:lstStyle/>
        <a:p>
          <a:endParaRPr lang="zh-CN" altLang="en-US"/>
        </a:p>
      </dgm:t>
    </dgm:pt>
    <dgm:pt modelId="{D7EDE287-366C-41E5-ACFD-EB485F704A92}" type="pres">
      <dgm:prSet presAssocID="{0584DA85-7D92-4AC4-A2C6-530BA35559BA}" presName="Name0" presStyleCnt="0">
        <dgm:presLayoutVars>
          <dgm:dir/>
          <dgm:resizeHandles val="exact"/>
        </dgm:presLayoutVars>
      </dgm:prSet>
      <dgm:spPr/>
      <dgm:t>
        <a:bodyPr/>
        <a:lstStyle/>
        <a:p>
          <a:endParaRPr lang="zh-CN" altLang="en-US"/>
        </a:p>
      </dgm:t>
    </dgm:pt>
    <dgm:pt modelId="{E37E2084-0329-4DB5-AF03-E8D9887EA2BA}" type="pres">
      <dgm:prSet presAssocID="{7EC613F6-9383-4564-B1FC-8ED8ADC1FE7F}" presName="composite" presStyleCnt="0"/>
      <dgm:spPr/>
    </dgm:pt>
    <dgm:pt modelId="{3D2E949A-ECFC-4793-866F-9767C4FE9415}" type="pres">
      <dgm:prSet presAssocID="{7EC613F6-9383-4564-B1FC-8ED8ADC1FE7F}" presName="rect1" presStyleLbl="trAlignAcc1" presStyleIdx="0" presStyleCnt="1" custScaleX="91549" custScaleY="161297" custLinFactNeighborX="6956" custLinFactNeighborY="-15846">
        <dgm:presLayoutVars>
          <dgm:bulletEnabled val="1"/>
        </dgm:presLayoutVars>
      </dgm:prSet>
      <dgm:spPr/>
      <dgm:t>
        <a:bodyPr/>
        <a:lstStyle/>
        <a:p>
          <a:endParaRPr lang="zh-CN" altLang="en-US"/>
        </a:p>
      </dgm:t>
    </dgm:pt>
    <dgm:pt modelId="{306C83C6-EFBC-4E11-BB45-D2899EC4AF84}" type="pres">
      <dgm:prSet presAssocID="{7EC613F6-9383-4564-B1FC-8ED8ADC1FE7F}" presName="rect2" presStyleLbl="fgImgPlace1" presStyleIdx="0" presStyleCnt="1" custScaleX="176725" custScaleY="170494" custLinFactNeighborX="-31502" custLinFactNeighborY="-3871"/>
      <dgm:spPr>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dgm:spPr>
    </dgm:pt>
  </dgm:ptLst>
  <dgm:cxnLst>
    <dgm:cxn modelId="{D2C95F79-1474-41A7-84E8-F892CEF3F2CC}" srcId="{0584DA85-7D92-4AC4-A2C6-530BA35559BA}" destId="{7EC613F6-9383-4564-B1FC-8ED8ADC1FE7F}" srcOrd="0" destOrd="0" parTransId="{FD827F3B-1B3E-4473-BC0D-A4AD56615A37}" sibTransId="{5E1021BA-3977-4F05-A81E-EB2203775C8F}"/>
    <dgm:cxn modelId="{58763B82-A9EA-4983-A280-1707EF7177B8}" type="presOf" srcId="{7EC613F6-9383-4564-B1FC-8ED8ADC1FE7F}" destId="{3D2E949A-ECFC-4793-866F-9767C4FE9415}" srcOrd="0" destOrd="0" presId="urn:microsoft.com/office/officeart/2008/layout/PictureStrips"/>
    <dgm:cxn modelId="{590A8B27-1DEE-4A99-AB9F-EB488B8A2624}" type="presOf" srcId="{0584DA85-7D92-4AC4-A2C6-530BA35559BA}" destId="{D7EDE287-366C-41E5-ACFD-EB485F704A92}" srcOrd="0" destOrd="0" presId="urn:microsoft.com/office/officeart/2008/layout/PictureStrips"/>
    <dgm:cxn modelId="{DB287826-CA98-4FD2-BBB3-A6C4626D16B7}" type="presParOf" srcId="{D7EDE287-366C-41E5-ACFD-EB485F704A92}" destId="{E37E2084-0329-4DB5-AF03-E8D9887EA2BA}" srcOrd="0" destOrd="0" presId="urn:microsoft.com/office/officeart/2008/layout/PictureStrips"/>
    <dgm:cxn modelId="{0417744B-A781-4AB8-8D5E-C532C2866648}" type="presParOf" srcId="{E37E2084-0329-4DB5-AF03-E8D9887EA2BA}" destId="{3D2E949A-ECFC-4793-866F-9767C4FE9415}" srcOrd="0" destOrd="0" presId="urn:microsoft.com/office/officeart/2008/layout/PictureStrips"/>
    <dgm:cxn modelId="{5EBB9094-87F4-4F3A-972C-497E883DEA7F}" type="presParOf" srcId="{E37E2084-0329-4DB5-AF03-E8D9887EA2BA}" destId="{306C83C6-EFBC-4E11-BB45-D2899EC4AF8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84DA85-7D92-4AC4-A2C6-530BA35559BA}" type="doc">
      <dgm:prSet loTypeId="urn:microsoft.com/office/officeart/2008/layout/PictureStrips" loCatId="picture" qsTypeId="urn:microsoft.com/office/officeart/2005/8/quickstyle/3d1" qsCatId="3D" csTypeId="urn:microsoft.com/office/officeart/2005/8/colors/accent1_2" csCatId="accent1" phldr="1"/>
      <dgm:spPr/>
      <dgm:t>
        <a:bodyPr/>
        <a:lstStyle/>
        <a:p>
          <a:endParaRPr lang="zh-CN" altLang="en-US"/>
        </a:p>
      </dgm:t>
    </dgm:pt>
    <dgm:pt modelId="{7EC613F6-9383-4564-B1FC-8ED8ADC1FE7F}">
      <dgm:prSet phldrT="[文本]" custT="1"/>
      <dgm:spPr/>
      <dgm:t>
        <a:bodyPr/>
        <a:lstStyle/>
        <a:p>
          <a:pPr algn="l" defTabSz="889000">
            <a:lnSpc>
              <a:spcPct val="90000"/>
            </a:lnSpc>
            <a:spcBef>
              <a:spcPct val="0"/>
            </a:spcBef>
            <a:spcAft>
              <a:spcPct val="35000"/>
            </a:spcAft>
          </a:pPr>
          <a:r>
            <a:rPr lang="zh-CN" altLang="en-US" sz="2000" b="0" i="0" dirty="0" smtClean="0">
              <a:solidFill>
                <a:srgbClr val="C00000"/>
              </a:solidFill>
              <a:latin typeface="微软雅黑" panose="020B0503020204020204" pitchFamily="34" charset="-122"/>
              <a:ea typeface="微软雅黑" panose="020B0503020204020204" pitchFamily="34" charset="-122"/>
            </a:rPr>
            <a:t>        ：</a:t>
          </a:r>
          <a:r>
            <a:rPr lang="zh-CN" altLang="en-US" sz="2000" b="0" i="0" dirty="0" smtClean="0">
              <a:solidFill>
                <a:srgbClr val="C00000"/>
              </a:solidFill>
            </a:rPr>
            <a:t>品牌营销活动</a:t>
          </a:r>
          <a:endParaRPr lang="zh-CN" altLang="en-US" sz="2000" b="0" i="0" dirty="0" smtClean="0">
            <a:solidFill>
              <a:srgbClr val="C00000"/>
            </a:solidFill>
            <a:latin typeface="微软雅黑" panose="020B0503020204020204" pitchFamily="34" charset="-122"/>
            <a:ea typeface="微软雅黑" panose="020B0503020204020204" pitchFamily="34" charset="-122"/>
          </a:endParaRPr>
        </a:p>
        <a:p>
          <a:pPr algn="l" defTabSz="889000">
            <a:lnSpc>
              <a:spcPct val="90000"/>
            </a:lnSpc>
            <a:spcBef>
              <a:spcPct val="0"/>
            </a:spcBef>
            <a:spcAft>
              <a:spcPct val="35000"/>
            </a:spcAft>
          </a:pPr>
          <a:r>
            <a:rPr lang="zh-CN" altLang="en-US" sz="2800" b="0" i="0" dirty="0" smtClean="0"/>
            <a:t>       </a:t>
          </a:r>
          <a:r>
            <a:rPr lang="zh-CN" altLang="en-US" sz="2000" b="0" i="0" dirty="0" smtClean="0"/>
            <a:t>我们为合作伙伴开放榜单精品推荐位及华为推送资 源，结合有奖活动的形式，最大化吸引用户关注及下载</a:t>
          </a:r>
          <a:r>
            <a:rPr lang="zh-CN" altLang="en-US" sz="2000" b="0" i="0" dirty="0" smtClean="0">
              <a:latin typeface="微软雅黑" panose="020B0503020204020204" pitchFamily="34" charset="-122"/>
              <a:ea typeface="微软雅黑" panose="020B0503020204020204" pitchFamily="34" charset="-122"/>
            </a:rPr>
            <a:t>。</a:t>
          </a:r>
          <a:endParaRPr lang="zh-CN" altLang="en-US" sz="2000" dirty="0" smtClean="0"/>
        </a:p>
        <a:p>
          <a:pPr algn="l" defTabSz="889000">
            <a:lnSpc>
              <a:spcPct val="90000"/>
            </a:lnSpc>
            <a:spcBef>
              <a:spcPct val="0"/>
            </a:spcBef>
            <a:spcAft>
              <a:spcPct val="35000"/>
            </a:spcAft>
          </a:pPr>
          <a:endParaRPr lang="zh-CN" altLang="en-US" sz="2000" dirty="0">
            <a:latin typeface="微软雅黑" panose="020B0503020204020204" pitchFamily="34" charset="-122"/>
            <a:ea typeface="微软雅黑" panose="020B0503020204020204" pitchFamily="34" charset="-122"/>
          </a:endParaRPr>
        </a:p>
      </dgm:t>
    </dgm:pt>
    <dgm:pt modelId="{FD827F3B-1B3E-4473-BC0D-A4AD56615A37}" type="parTrans" cxnId="{D2C95F79-1474-41A7-84E8-F892CEF3F2CC}">
      <dgm:prSet/>
      <dgm:spPr/>
      <dgm:t>
        <a:bodyPr/>
        <a:lstStyle/>
        <a:p>
          <a:endParaRPr lang="zh-CN" altLang="en-US"/>
        </a:p>
      </dgm:t>
    </dgm:pt>
    <dgm:pt modelId="{5E1021BA-3977-4F05-A81E-EB2203775C8F}" type="sibTrans" cxnId="{D2C95F79-1474-41A7-84E8-F892CEF3F2CC}">
      <dgm:prSet/>
      <dgm:spPr/>
      <dgm:t>
        <a:bodyPr/>
        <a:lstStyle/>
        <a:p>
          <a:endParaRPr lang="zh-CN" altLang="en-US"/>
        </a:p>
      </dgm:t>
    </dgm:pt>
    <dgm:pt modelId="{D7EDE287-366C-41E5-ACFD-EB485F704A92}" type="pres">
      <dgm:prSet presAssocID="{0584DA85-7D92-4AC4-A2C6-530BA35559BA}" presName="Name0" presStyleCnt="0">
        <dgm:presLayoutVars>
          <dgm:dir/>
          <dgm:resizeHandles val="exact"/>
        </dgm:presLayoutVars>
      </dgm:prSet>
      <dgm:spPr/>
      <dgm:t>
        <a:bodyPr/>
        <a:lstStyle/>
        <a:p>
          <a:endParaRPr lang="zh-CN" altLang="en-US"/>
        </a:p>
      </dgm:t>
    </dgm:pt>
    <dgm:pt modelId="{E37E2084-0329-4DB5-AF03-E8D9887EA2BA}" type="pres">
      <dgm:prSet presAssocID="{7EC613F6-9383-4564-B1FC-8ED8ADC1FE7F}" presName="composite" presStyleCnt="0"/>
      <dgm:spPr/>
    </dgm:pt>
    <dgm:pt modelId="{3D2E949A-ECFC-4793-866F-9767C4FE9415}" type="pres">
      <dgm:prSet presAssocID="{7EC613F6-9383-4564-B1FC-8ED8ADC1FE7F}" presName="rect1" presStyleLbl="trAlignAcc1" presStyleIdx="0" presStyleCnt="1" custScaleX="81891" custScaleY="161297" custLinFactNeighborX="7424" custLinFactNeighborY="-16978">
        <dgm:presLayoutVars>
          <dgm:bulletEnabled val="1"/>
        </dgm:presLayoutVars>
      </dgm:prSet>
      <dgm:spPr/>
      <dgm:t>
        <a:bodyPr/>
        <a:lstStyle/>
        <a:p>
          <a:endParaRPr lang="zh-CN" altLang="en-US"/>
        </a:p>
      </dgm:t>
    </dgm:pt>
    <dgm:pt modelId="{306C83C6-EFBC-4E11-BB45-D2899EC4AF84}" type="pres">
      <dgm:prSet presAssocID="{7EC613F6-9383-4564-B1FC-8ED8ADC1FE7F}" presName="rect2" presStyleLbl="fgImgPlace1" presStyleIdx="0" presStyleCnt="1" custScaleX="198963" custScaleY="157319" custLinFactNeighborX="-42605" custLinFactNeighborY="-713"/>
      <dgm:spPr>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dgm:spPr>
    </dgm:pt>
  </dgm:ptLst>
  <dgm:cxnLst>
    <dgm:cxn modelId="{D2C95F79-1474-41A7-84E8-F892CEF3F2CC}" srcId="{0584DA85-7D92-4AC4-A2C6-530BA35559BA}" destId="{7EC613F6-9383-4564-B1FC-8ED8ADC1FE7F}" srcOrd="0" destOrd="0" parTransId="{FD827F3B-1B3E-4473-BC0D-A4AD56615A37}" sibTransId="{5E1021BA-3977-4F05-A81E-EB2203775C8F}"/>
    <dgm:cxn modelId="{408CAB8E-9FD0-47EB-8A66-F85B5CCD2FB4}" type="presOf" srcId="{7EC613F6-9383-4564-B1FC-8ED8ADC1FE7F}" destId="{3D2E949A-ECFC-4793-866F-9767C4FE9415}" srcOrd="0" destOrd="0" presId="urn:microsoft.com/office/officeart/2008/layout/PictureStrips"/>
    <dgm:cxn modelId="{C52E8C3C-BF8A-4AED-A8B5-37DCC75014B6}" type="presOf" srcId="{0584DA85-7D92-4AC4-A2C6-530BA35559BA}" destId="{D7EDE287-366C-41E5-ACFD-EB485F704A92}" srcOrd="0" destOrd="0" presId="urn:microsoft.com/office/officeart/2008/layout/PictureStrips"/>
    <dgm:cxn modelId="{4CC48E61-AE2C-4461-A26F-888137FFB9D9}" type="presParOf" srcId="{D7EDE287-366C-41E5-ACFD-EB485F704A92}" destId="{E37E2084-0329-4DB5-AF03-E8D9887EA2BA}" srcOrd="0" destOrd="0" presId="urn:microsoft.com/office/officeart/2008/layout/PictureStrips"/>
    <dgm:cxn modelId="{9BB5B294-697A-4678-B320-90D65113CC27}" type="presParOf" srcId="{E37E2084-0329-4DB5-AF03-E8D9887EA2BA}" destId="{3D2E949A-ECFC-4793-866F-9767C4FE9415}" srcOrd="0" destOrd="0" presId="urn:microsoft.com/office/officeart/2008/layout/PictureStrips"/>
    <dgm:cxn modelId="{E5EF25FD-A82B-47C5-9343-FACE8428D044}" type="presParOf" srcId="{E37E2084-0329-4DB5-AF03-E8D9887EA2BA}" destId="{306C83C6-EFBC-4E11-BB45-D2899EC4AF8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84DA85-7D92-4AC4-A2C6-530BA35559BA}" type="doc">
      <dgm:prSet loTypeId="urn:microsoft.com/office/officeart/2008/layout/PictureStrips" loCatId="picture" qsTypeId="urn:microsoft.com/office/officeart/2005/8/quickstyle/3d1" qsCatId="3D" csTypeId="urn:microsoft.com/office/officeart/2005/8/colors/accent1_2" csCatId="accent1" phldr="1"/>
      <dgm:spPr/>
      <dgm:t>
        <a:bodyPr/>
        <a:lstStyle/>
        <a:p>
          <a:endParaRPr lang="zh-CN" altLang="en-US"/>
        </a:p>
      </dgm:t>
    </dgm:pt>
    <dgm:pt modelId="{7EC613F6-9383-4564-B1FC-8ED8ADC1FE7F}">
      <dgm:prSet phldrT="[文本]" custT="1"/>
      <dgm:spPr/>
      <dgm:t>
        <a:bodyPr/>
        <a:lstStyle/>
        <a:p>
          <a:pPr algn="l" defTabSz="889000">
            <a:lnSpc>
              <a:spcPct val="90000"/>
            </a:lnSpc>
            <a:spcBef>
              <a:spcPct val="0"/>
            </a:spcBef>
            <a:spcAft>
              <a:spcPct val="35000"/>
            </a:spcAft>
          </a:pPr>
          <a:r>
            <a:rPr lang="zh-CN" altLang="en-US" sz="2000" b="0" i="0" dirty="0" smtClean="0">
              <a:latin typeface="微软雅黑" panose="020B0503020204020204" pitchFamily="34" charset="-122"/>
              <a:ea typeface="微软雅黑" panose="020B0503020204020204" pitchFamily="34" charset="-122"/>
            </a:rPr>
            <a:t>        </a:t>
          </a:r>
          <a:r>
            <a:rPr lang="zh-CN" altLang="en-US" sz="2000" b="0" i="0" dirty="0" smtClean="0">
              <a:solidFill>
                <a:srgbClr val="C00000"/>
              </a:solidFill>
              <a:latin typeface="微软雅黑" panose="020B0503020204020204" pitchFamily="34" charset="-122"/>
              <a:ea typeface="微软雅黑" panose="020B0503020204020204" pitchFamily="34" charset="-122"/>
            </a:rPr>
            <a:t>：</a:t>
          </a:r>
          <a:r>
            <a:rPr lang="zh-CN" altLang="en-US" sz="2000" b="0" i="0" dirty="0" smtClean="0">
              <a:solidFill>
                <a:srgbClr val="C00000"/>
              </a:solidFill>
            </a:rPr>
            <a:t>付费下载</a:t>
          </a:r>
          <a:endParaRPr lang="en-US" altLang="zh-CN" sz="2000" b="0" i="0" dirty="0" smtClean="0">
            <a:solidFill>
              <a:srgbClr val="C00000"/>
            </a:solidFill>
          </a:endParaRPr>
        </a:p>
        <a:p>
          <a:pPr algn="l" defTabSz="889000">
            <a:lnSpc>
              <a:spcPct val="90000"/>
            </a:lnSpc>
            <a:spcBef>
              <a:spcPct val="0"/>
            </a:spcBef>
            <a:spcAft>
              <a:spcPct val="35000"/>
            </a:spcAft>
          </a:pPr>
          <a:r>
            <a:rPr lang="zh-CN" altLang="en-US" sz="2000" b="0" i="0" dirty="0" smtClean="0"/>
            <a:t>      提供用户支付后再下载应用的服务。优秀应用可先付费、再下载。</a:t>
          </a:r>
          <a:endParaRPr lang="zh-CN" altLang="en-US" sz="2000" dirty="0">
            <a:latin typeface="微软雅黑" panose="020B0503020204020204" pitchFamily="34" charset="-122"/>
            <a:ea typeface="微软雅黑" panose="020B0503020204020204" pitchFamily="34" charset="-122"/>
          </a:endParaRPr>
        </a:p>
      </dgm:t>
    </dgm:pt>
    <dgm:pt modelId="{FD827F3B-1B3E-4473-BC0D-A4AD56615A37}" type="parTrans" cxnId="{D2C95F79-1474-41A7-84E8-F892CEF3F2CC}">
      <dgm:prSet/>
      <dgm:spPr/>
      <dgm:t>
        <a:bodyPr/>
        <a:lstStyle/>
        <a:p>
          <a:endParaRPr lang="zh-CN" altLang="en-US"/>
        </a:p>
      </dgm:t>
    </dgm:pt>
    <dgm:pt modelId="{5E1021BA-3977-4F05-A81E-EB2203775C8F}" type="sibTrans" cxnId="{D2C95F79-1474-41A7-84E8-F892CEF3F2CC}">
      <dgm:prSet/>
      <dgm:spPr/>
      <dgm:t>
        <a:bodyPr/>
        <a:lstStyle/>
        <a:p>
          <a:endParaRPr lang="zh-CN" altLang="en-US"/>
        </a:p>
      </dgm:t>
    </dgm:pt>
    <dgm:pt modelId="{D7EDE287-366C-41E5-ACFD-EB485F704A92}" type="pres">
      <dgm:prSet presAssocID="{0584DA85-7D92-4AC4-A2C6-530BA35559BA}" presName="Name0" presStyleCnt="0">
        <dgm:presLayoutVars>
          <dgm:dir/>
          <dgm:resizeHandles val="exact"/>
        </dgm:presLayoutVars>
      </dgm:prSet>
      <dgm:spPr/>
      <dgm:t>
        <a:bodyPr/>
        <a:lstStyle/>
        <a:p>
          <a:endParaRPr lang="zh-CN" altLang="en-US"/>
        </a:p>
      </dgm:t>
    </dgm:pt>
    <dgm:pt modelId="{E37E2084-0329-4DB5-AF03-E8D9887EA2BA}" type="pres">
      <dgm:prSet presAssocID="{7EC613F6-9383-4564-B1FC-8ED8ADC1FE7F}" presName="composite" presStyleCnt="0"/>
      <dgm:spPr/>
    </dgm:pt>
    <dgm:pt modelId="{3D2E949A-ECFC-4793-866F-9767C4FE9415}" type="pres">
      <dgm:prSet presAssocID="{7EC613F6-9383-4564-B1FC-8ED8ADC1FE7F}" presName="rect1" presStyleLbl="trAlignAcc1" presStyleIdx="0" presStyleCnt="1" custScaleX="67620" custScaleY="161297" custLinFactNeighborX="6956" custLinFactNeighborY="-15846">
        <dgm:presLayoutVars>
          <dgm:bulletEnabled val="1"/>
        </dgm:presLayoutVars>
      </dgm:prSet>
      <dgm:spPr/>
      <dgm:t>
        <a:bodyPr/>
        <a:lstStyle/>
        <a:p>
          <a:endParaRPr lang="zh-CN" altLang="en-US"/>
        </a:p>
      </dgm:t>
    </dgm:pt>
    <dgm:pt modelId="{306C83C6-EFBC-4E11-BB45-D2899EC4AF84}" type="pres">
      <dgm:prSet presAssocID="{7EC613F6-9383-4564-B1FC-8ED8ADC1FE7F}" presName="rect2" presStyleLbl="fgImgPlace1" presStyleIdx="0" presStyleCnt="1" custScaleX="186222" custScaleY="170386" custLinFactNeighborX="-56475" custLinFactNeighborY="-2203"/>
      <dgm:spPr>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dgm:spPr>
    </dgm:pt>
  </dgm:ptLst>
  <dgm:cxnLst>
    <dgm:cxn modelId="{D2C95F79-1474-41A7-84E8-F892CEF3F2CC}" srcId="{0584DA85-7D92-4AC4-A2C6-530BA35559BA}" destId="{7EC613F6-9383-4564-B1FC-8ED8ADC1FE7F}" srcOrd="0" destOrd="0" parTransId="{FD827F3B-1B3E-4473-BC0D-A4AD56615A37}" sibTransId="{5E1021BA-3977-4F05-A81E-EB2203775C8F}"/>
    <dgm:cxn modelId="{C64162B2-1B26-4548-9E30-7D4008D01497}" type="presOf" srcId="{7EC613F6-9383-4564-B1FC-8ED8ADC1FE7F}" destId="{3D2E949A-ECFC-4793-866F-9767C4FE9415}" srcOrd="0" destOrd="0" presId="urn:microsoft.com/office/officeart/2008/layout/PictureStrips"/>
    <dgm:cxn modelId="{4943CF36-9BA2-43C6-8B74-340375EB9913}" type="presOf" srcId="{0584DA85-7D92-4AC4-A2C6-530BA35559BA}" destId="{D7EDE287-366C-41E5-ACFD-EB485F704A92}" srcOrd="0" destOrd="0" presId="urn:microsoft.com/office/officeart/2008/layout/PictureStrips"/>
    <dgm:cxn modelId="{E68F96E1-6532-47DC-90AF-EC46A47851FB}" type="presParOf" srcId="{D7EDE287-366C-41E5-ACFD-EB485F704A92}" destId="{E37E2084-0329-4DB5-AF03-E8D9887EA2BA}" srcOrd="0" destOrd="0" presId="urn:microsoft.com/office/officeart/2008/layout/PictureStrips"/>
    <dgm:cxn modelId="{EBA0E6F4-9E49-405A-8D75-5A11950AE9BB}" type="presParOf" srcId="{E37E2084-0329-4DB5-AF03-E8D9887EA2BA}" destId="{3D2E949A-ECFC-4793-866F-9767C4FE9415}" srcOrd="0" destOrd="0" presId="urn:microsoft.com/office/officeart/2008/layout/PictureStrips"/>
    <dgm:cxn modelId="{CDE71C9E-453E-4F3B-9BA7-90694E6A640F}" type="presParOf" srcId="{E37E2084-0329-4DB5-AF03-E8D9887EA2BA}" destId="{306C83C6-EFBC-4E11-BB45-D2899EC4AF8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84DA85-7D92-4AC4-A2C6-530BA35559BA}" type="doc">
      <dgm:prSet loTypeId="urn:microsoft.com/office/officeart/2008/layout/PictureStrips" loCatId="picture" qsTypeId="urn:microsoft.com/office/officeart/2005/8/quickstyle/3d1" qsCatId="3D" csTypeId="urn:microsoft.com/office/officeart/2005/8/colors/accent1_2" csCatId="accent1" phldr="1"/>
      <dgm:spPr/>
      <dgm:t>
        <a:bodyPr/>
        <a:lstStyle/>
        <a:p>
          <a:endParaRPr lang="zh-CN" altLang="en-US"/>
        </a:p>
      </dgm:t>
    </dgm:pt>
    <dgm:pt modelId="{7EC613F6-9383-4564-B1FC-8ED8ADC1FE7F}">
      <dgm:prSet phldrT="[文本]" custT="1"/>
      <dgm:spPr/>
      <dgm:t>
        <a:bodyPr/>
        <a:lstStyle/>
        <a:p>
          <a:pPr algn="l" defTabSz="889000">
            <a:lnSpc>
              <a:spcPct val="90000"/>
            </a:lnSpc>
            <a:spcBef>
              <a:spcPct val="0"/>
            </a:spcBef>
            <a:spcAft>
              <a:spcPct val="35000"/>
            </a:spcAft>
          </a:pPr>
          <a:r>
            <a:rPr lang="zh-CN" altLang="en-US" sz="2000" b="0" i="0" dirty="0" smtClean="0">
              <a:solidFill>
                <a:srgbClr val="C00000"/>
              </a:solidFill>
              <a:latin typeface="微软雅黑" panose="020B0503020204020204" pitchFamily="34" charset="-122"/>
              <a:ea typeface="微软雅黑" panose="020B0503020204020204" pitchFamily="34" charset="-122"/>
            </a:rPr>
            <a:t>        ：</a:t>
          </a:r>
          <a:r>
            <a:rPr lang="zh-CN" altLang="en-US" sz="2000" b="0" i="0" dirty="0" smtClean="0">
              <a:solidFill>
                <a:srgbClr val="C00000"/>
              </a:solidFill>
            </a:rPr>
            <a:t>华为推送资源</a:t>
          </a:r>
          <a:endParaRPr lang="zh-CN" altLang="en-US" sz="2000" b="0" i="0" dirty="0" smtClean="0">
            <a:solidFill>
              <a:srgbClr val="C00000"/>
            </a:solidFill>
            <a:latin typeface="微软雅黑" panose="020B0503020204020204" pitchFamily="34" charset="-122"/>
            <a:ea typeface="微软雅黑" panose="020B0503020204020204" pitchFamily="34" charset="-122"/>
          </a:endParaRPr>
        </a:p>
        <a:p>
          <a:pPr algn="l" defTabSz="889000">
            <a:lnSpc>
              <a:spcPct val="90000"/>
            </a:lnSpc>
            <a:spcBef>
              <a:spcPct val="0"/>
            </a:spcBef>
            <a:spcAft>
              <a:spcPct val="35000"/>
            </a:spcAft>
          </a:pPr>
          <a:r>
            <a:rPr lang="zh-CN" altLang="en-US" sz="2800" b="0" i="0" dirty="0" smtClean="0"/>
            <a:t>      </a:t>
          </a:r>
          <a:r>
            <a:rPr lang="zh-CN" altLang="en-US" sz="2000" b="0" i="0" dirty="0" smtClean="0"/>
            <a:t>华为应用市场覆盖过亿用户，日均下载</a:t>
          </a:r>
          <a:r>
            <a:rPr lang="en-US" altLang="zh-CN" sz="2000" b="0" i="0" dirty="0" smtClean="0"/>
            <a:t>6300</a:t>
          </a:r>
          <a:r>
            <a:rPr lang="zh-CN" altLang="en-US" sz="2000" b="0" i="0" dirty="0" smtClean="0"/>
            <a:t>万，日活过千万用户；具有为所有联盟应用提供高效</a:t>
          </a:r>
          <a:r>
            <a:rPr lang="en-US" altLang="zh-CN" sz="2000" b="0" i="0" dirty="0" smtClean="0"/>
            <a:t>PUSH</a:t>
          </a:r>
          <a:r>
            <a:rPr lang="zh-CN" altLang="en-US" sz="2000" b="0" i="0" dirty="0" smtClean="0"/>
            <a:t>服务的能力</a:t>
          </a:r>
          <a:r>
            <a:rPr lang="zh-CN" altLang="en-US" sz="2000" b="0" i="0" dirty="0" smtClean="0">
              <a:latin typeface="微软雅黑" panose="020B0503020204020204" pitchFamily="34" charset="-122"/>
              <a:ea typeface="微软雅黑" panose="020B0503020204020204" pitchFamily="34" charset="-122"/>
            </a:rPr>
            <a:t>。</a:t>
          </a:r>
          <a:endParaRPr lang="zh-CN" altLang="en-US" sz="2000" dirty="0" smtClean="0"/>
        </a:p>
        <a:p>
          <a:pPr algn="l" defTabSz="889000">
            <a:lnSpc>
              <a:spcPct val="90000"/>
            </a:lnSpc>
            <a:spcBef>
              <a:spcPct val="0"/>
            </a:spcBef>
            <a:spcAft>
              <a:spcPct val="35000"/>
            </a:spcAft>
          </a:pPr>
          <a:endParaRPr lang="zh-CN" altLang="en-US" sz="2000" dirty="0">
            <a:latin typeface="微软雅黑" panose="020B0503020204020204" pitchFamily="34" charset="-122"/>
            <a:ea typeface="微软雅黑" panose="020B0503020204020204" pitchFamily="34" charset="-122"/>
          </a:endParaRPr>
        </a:p>
      </dgm:t>
    </dgm:pt>
    <dgm:pt modelId="{FD827F3B-1B3E-4473-BC0D-A4AD56615A37}" type="parTrans" cxnId="{D2C95F79-1474-41A7-84E8-F892CEF3F2CC}">
      <dgm:prSet/>
      <dgm:spPr/>
      <dgm:t>
        <a:bodyPr/>
        <a:lstStyle/>
        <a:p>
          <a:endParaRPr lang="zh-CN" altLang="en-US"/>
        </a:p>
      </dgm:t>
    </dgm:pt>
    <dgm:pt modelId="{5E1021BA-3977-4F05-A81E-EB2203775C8F}" type="sibTrans" cxnId="{D2C95F79-1474-41A7-84E8-F892CEF3F2CC}">
      <dgm:prSet/>
      <dgm:spPr/>
      <dgm:t>
        <a:bodyPr/>
        <a:lstStyle/>
        <a:p>
          <a:endParaRPr lang="zh-CN" altLang="en-US"/>
        </a:p>
      </dgm:t>
    </dgm:pt>
    <dgm:pt modelId="{D7EDE287-366C-41E5-ACFD-EB485F704A92}" type="pres">
      <dgm:prSet presAssocID="{0584DA85-7D92-4AC4-A2C6-530BA35559BA}" presName="Name0" presStyleCnt="0">
        <dgm:presLayoutVars>
          <dgm:dir/>
          <dgm:resizeHandles val="exact"/>
        </dgm:presLayoutVars>
      </dgm:prSet>
      <dgm:spPr/>
      <dgm:t>
        <a:bodyPr/>
        <a:lstStyle/>
        <a:p>
          <a:endParaRPr lang="zh-CN" altLang="en-US"/>
        </a:p>
      </dgm:t>
    </dgm:pt>
    <dgm:pt modelId="{E37E2084-0329-4DB5-AF03-E8D9887EA2BA}" type="pres">
      <dgm:prSet presAssocID="{7EC613F6-9383-4564-B1FC-8ED8ADC1FE7F}" presName="composite" presStyleCnt="0"/>
      <dgm:spPr/>
    </dgm:pt>
    <dgm:pt modelId="{3D2E949A-ECFC-4793-866F-9767C4FE9415}" type="pres">
      <dgm:prSet presAssocID="{7EC613F6-9383-4564-B1FC-8ED8ADC1FE7F}" presName="rect1" presStyleLbl="trAlignAcc1" presStyleIdx="0" presStyleCnt="1" custScaleX="83835" custScaleY="203054" custLinFactNeighborX="14458" custLinFactNeighborY="1976">
        <dgm:presLayoutVars>
          <dgm:bulletEnabled val="1"/>
        </dgm:presLayoutVars>
      </dgm:prSet>
      <dgm:spPr/>
      <dgm:t>
        <a:bodyPr/>
        <a:lstStyle/>
        <a:p>
          <a:endParaRPr lang="zh-CN" altLang="en-US"/>
        </a:p>
      </dgm:t>
    </dgm:pt>
    <dgm:pt modelId="{306C83C6-EFBC-4E11-BB45-D2899EC4AF84}" type="pres">
      <dgm:prSet presAssocID="{7EC613F6-9383-4564-B1FC-8ED8ADC1FE7F}" presName="rect2" presStyleLbl="fgImgPlace1" presStyleIdx="0" presStyleCnt="1" custScaleX="249324" custScaleY="198643" custLinFactNeighborX="-61623" custLinFactNeighborY="2140"/>
      <dgm:spPr>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dgm:spPr>
    </dgm:pt>
  </dgm:ptLst>
  <dgm:cxnLst>
    <dgm:cxn modelId="{D2C95F79-1474-41A7-84E8-F892CEF3F2CC}" srcId="{0584DA85-7D92-4AC4-A2C6-530BA35559BA}" destId="{7EC613F6-9383-4564-B1FC-8ED8ADC1FE7F}" srcOrd="0" destOrd="0" parTransId="{FD827F3B-1B3E-4473-BC0D-A4AD56615A37}" sibTransId="{5E1021BA-3977-4F05-A81E-EB2203775C8F}"/>
    <dgm:cxn modelId="{174A895E-94C8-4D99-8F6C-921219EE0BC6}" type="presOf" srcId="{0584DA85-7D92-4AC4-A2C6-530BA35559BA}" destId="{D7EDE287-366C-41E5-ACFD-EB485F704A92}" srcOrd="0" destOrd="0" presId="urn:microsoft.com/office/officeart/2008/layout/PictureStrips"/>
    <dgm:cxn modelId="{64718370-C4B5-45C2-B225-D730088255F6}" type="presOf" srcId="{7EC613F6-9383-4564-B1FC-8ED8ADC1FE7F}" destId="{3D2E949A-ECFC-4793-866F-9767C4FE9415}" srcOrd="0" destOrd="0" presId="urn:microsoft.com/office/officeart/2008/layout/PictureStrips"/>
    <dgm:cxn modelId="{52F26D1C-8EA5-4148-B08B-F10C9FE96D45}" type="presParOf" srcId="{D7EDE287-366C-41E5-ACFD-EB485F704A92}" destId="{E37E2084-0329-4DB5-AF03-E8D9887EA2BA}" srcOrd="0" destOrd="0" presId="urn:microsoft.com/office/officeart/2008/layout/PictureStrips"/>
    <dgm:cxn modelId="{591231B5-C607-4B2C-9E30-C0EEEC24E09B}" type="presParOf" srcId="{E37E2084-0329-4DB5-AF03-E8D9887EA2BA}" destId="{3D2E949A-ECFC-4793-866F-9767C4FE9415}" srcOrd="0" destOrd="0" presId="urn:microsoft.com/office/officeart/2008/layout/PictureStrips"/>
    <dgm:cxn modelId="{30B00FD2-8885-4604-B758-3B2AB375A273}" type="presParOf" srcId="{E37E2084-0329-4DB5-AF03-E8D9887EA2BA}" destId="{306C83C6-EFBC-4E11-BB45-D2899EC4AF8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84DA85-7D92-4AC4-A2C6-530BA35559BA}" type="doc">
      <dgm:prSet loTypeId="urn:microsoft.com/office/officeart/2008/layout/PictureStrips" loCatId="picture" qsTypeId="urn:microsoft.com/office/officeart/2005/8/quickstyle/3d1" qsCatId="3D" csTypeId="urn:microsoft.com/office/officeart/2005/8/colors/accent1_2" csCatId="accent1" phldr="1"/>
      <dgm:spPr/>
      <dgm:t>
        <a:bodyPr/>
        <a:lstStyle/>
        <a:p>
          <a:endParaRPr lang="zh-CN" altLang="en-US"/>
        </a:p>
      </dgm:t>
    </dgm:pt>
    <dgm:pt modelId="{7EC613F6-9383-4564-B1FC-8ED8ADC1FE7F}">
      <dgm:prSet phldrT="[文本]" custT="1"/>
      <dgm:spPr/>
      <dgm:t>
        <a:bodyPr/>
        <a:lstStyle/>
        <a:p>
          <a:pPr algn="l" defTabSz="889000">
            <a:lnSpc>
              <a:spcPct val="90000"/>
            </a:lnSpc>
            <a:spcBef>
              <a:spcPct val="0"/>
            </a:spcBef>
            <a:spcAft>
              <a:spcPct val="35000"/>
            </a:spcAft>
          </a:pPr>
          <a:r>
            <a:rPr lang="zh-CN" altLang="en-US" sz="2000" b="0" i="0" dirty="0" smtClean="0">
              <a:solidFill>
                <a:srgbClr val="C00000"/>
              </a:solidFill>
              <a:latin typeface="微软雅黑" panose="020B0503020204020204" pitchFamily="34" charset="-122"/>
              <a:ea typeface="微软雅黑" panose="020B0503020204020204" pitchFamily="34" charset="-122"/>
            </a:rPr>
            <a:t>        ：</a:t>
          </a:r>
          <a:r>
            <a:rPr lang="zh-CN" altLang="en-US" sz="2000" b="0" i="0" dirty="0" smtClean="0"/>
            <a:t>征稿活动</a:t>
          </a:r>
          <a:endParaRPr lang="en-US" altLang="zh-CN" sz="2000" b="0" i="0" dirty="0" smtClean="0"/>
        </a:p>
        <a:p>
          <a:pPr algn="l" defTabSz="889000">
            <a:lnSpc>
              <a:spcPct val="90000"/>
            </a:lnSpc>
            <a:spcBef>
              <a:spcPct val="0"/>
            </a:spcBef>
            <a:spcAft>
              <a:spcPct val="35000"/>
            </a:spcAft>
          </a:pPr>
          <a:r>
            <a:rPr lang="zh-CN" altLang="en-US" sz="2000" b="0" i="0" dirty="0" smtClean="0"/>
            <a:t>      官网开放“酷玩评测”频道，征集合作方的评测类文章，通过丰富的可读性文章，吸引并引导用户的下载</a:t>
          </a:r>
          <a:r>
            <a:rPr lang="zh-CN" altLang="en-US" sz="2000" b="0" i="0" dirty="0" smtClean="0">
              <a:latin typeface="微软雅黑" panose="020B0503020204020204" pitchFamily="34" charset="-122"/>
              <a:ea typeface="微软雅黑" panose="020B0503020204020204" pitchFamily="34" charset="-122"/>
            </a:rPr>
            <a:t>。</a:t>
          </a:r>
          <a:endParaRPr lang="zh-CN" altLang="en-US" sz="2000" dirty="0" smtClean="0"/>
        </a:p>
        <a:p>
          <a:pPr algn="l" defTabSz="889000">
            <a:lnSpc>
              <a:spcPct val="90000"/>
            </a:lnSpc>
            <a:spcBef>
              <a:spcPct val="0"/>
            </a:spcBef>
            <a:spcAft>
              <a:spcPct val="35000"/>
            </a:spcAft>
          </a:pPr>
          <a:endParaRPr lang="zh-CN" altLang="en-US" sz="2000" dirty="0">
            <a:latin typeface="微软雅黑" panose="020B0503020204020204" pitchFamily="34" charset="-122"/>
            <a:ea typeface="微软雅黑" panose="020B0503020204020204" pitchFamily="34" charset="-122"/>
          </a:endParaRPr>
        </a:p>
      </dgm:t>
    </dgm:pt>
    <dgm:pt modelId="{FD827F3B-1B3E-4473-BC0D-A4AD56615A37}" type="parTrans" cxnId="{D2C95F79-1474-41A7-84E8-F892CEF3F2CC}">
      <dgm:prSet/>
      <dgm:spPr/>
      <dgm:t>
        <a:bodyPr/>
        <a:lstStyle/>
        <a:p>
          <a:endParaRPr lang="zh-CN" altLang="en-US"/>
        </a:p>
      </dgm:t>
    </dgm:pt>
    <dgm:pt modelId="{5E1021BA-3977-4F05-A81E-EB2203775C8F}" type="sibTrans" cxnId="{D2C95F79-1474-41A7-84E8-F892CEF3F2CC}">
      <dgm:prSet/>
      <dgm:spPr/>
      <dgm:t>
        <a:bodyPr/>
        <a:lstStyle/>
        <a:p>
          <a:endParaRPr lang="zh-CN" altLang="en-US"/>
        </a:p>
      </dgm:t>
    </dgm:pt>
    <dgm:pt modelId="{D7EDE287-366C-41E5-ACFD-EB485F704A92}" type="pres">
      <dgm:prSet presAssocID="{0584DA85-7D92-4AC4-A2C6-530BA35559BA}" presName="Name0" presStyleCnt="0">
        <dgm:presLayoutVars>
          <dgm:dir/>
          <dgm:resizeHandles val="exact"/>
        </dgm:presLayoutVars>
      </dgm:prSet>
      <dgm:spPr/>
      <dgm:t>
        <a:bodyPr/>
        <a:lstStyle/>
        <a:p>
          <a:endParaRPr lang="zh-CN" altLang="en-US"/>
        </a:p>
      </dgm:t>
    </dgm:pt>
    <dgm:pt modelId="{E37E2084-0329-4DB5-AF03-E8D9887EA2BA}" type="pres">
      <dgm:prSet presAssocID="{7EC613F6-9383-4564-B1FC-8ED8ADC1FE7F}" presName="composite" presStyleCnt="0"/>
      <dgm:spPr/>
    </dgm:pt>
    <dgm:pt modelId="{3D2E949A-ECFC-4793-866F-9767C4FE9415}" type="pres">
      <dgm:prSet presAssocID="{7EC613F6-9383-4564-B1FC-8ED8ADC1FE7F}" presName="rect1" presStyleLbl="trAlignAcc1" presStyleIdx="0" presStyleCnt="1" custScaleX="83835" custScaleY="203054" custLinFactNeighborX="14035" custLinFactNeighborY="1813">
        <dgm:presLayoutVars>
          <dgm:bulletEnabled val="1"/>
        </dgm:presLayoutVars>
      </dgm:prSet>
      <dgm:spPr/>
      <dgm:t>
        <a:bodyPr/>
        <a:lstStyle/>
        <a:p>
          <a:endParaRPr lang="zh-CN" altLang="en-US"/>
        </a:p>
      </dgm:t>
    </dgm:pt>
    <dgm:pt modelId="{306C83C6-EFBC-4E11-BB45-D2899EC4AF84}" type="pres">
      <dgm:prSet presAssocID="{7EC613F6-9383-4564-B1FC-8ED8ADC1FE7F}" presName="rect2" presStyleLbl="fgImgPlace1" presStyleIdx="0" presStyleCnt="1" custScaleX="249324" custScaleY="198643" custLinFactNeighborX="-61623" custLinFactNeighborY="2140"/>
      <dgm:spPr>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dgm:spPr>
    </dgm:pt>
  </dgm:ptLst>
  <dgm:cxnLst>
    <dgm:cxn modelId="{D2C95F79-1474-41A7-84E8-F892CEF3F2CC}" srcId="{0584DA85-7D92-4AC4-A2C6-530BA35559BA}" destId="{7EC613F6-9383-4564-B1FC-8ED8ADC1FE7F}" srcOrd="0" destOrd="0" parTransId="{FD827F3B-1B3E-4473-BC0D-A4AD56615A37}" sibTransId="{5E1021BA-3977-4F05-A81E-EB2203775C8F}"/>
    <dgm:cxn modelId="{5A7A0941-AEE3-454E-86F6-A5F96A1ECF9B}" type="presOf" srcId="{7EC613F6-9383-4564-B1FC-8ED8ADC1FE7F}" destId="{3D2E949A-ECFC-4793-866F-9767C4FE9415}" srcOrd="0" destOrd="0" presId="urn:microsoft.com/office/officeart/2008/layout/PictureStrips"/>
    <dgm:cxn modelId="{29999416-CB7A-4B12-8041-50F9F3F74621}" type="presOf" srcId="{0584DA85-7D92-4AC4-A2C6-530BA35559BA}" destId="{D7EDE287-366C-41E5-ACFD-EB485F704A92}" srcOrd="0" destOrd="0" presId="urn:microsoft.com/office/officeart/2008/layout/PictureStrips"/>
    <dgm:cxn modelId="{346B0070-54F5-42C8-B14F-0B652D718A73}" type="presParOf" srcId="{D7EDE287-366C-41E5-ACFD-EB485F704A92}" destId="{E37E2084-0329-4DB5-AF03-E8D9887EA2BA}" srcOrd="0" destOrd="0" presId="urn:microsoft.com/office/officeart/2008/layout/PictureStrips"/>
    <dgm:cxn modelId="{998D451C-4FEF-48A3-A502-8C074C5D0C51}" type="presParOf" srcId="{E37E2084-0329-4DB5-AF03-E8D9887EA2BA}" destId="{3D2E949A-ECFC-4793-866F-9767C4FE9415}" srcOrd="0" destOrd="0" presId="urn:microsoft.com/office/officeart/2008/layout/PictureStrips"/>
    <dgm:cxn modelId="{F97A1E4C-C018-4FDA-9095-B87DD0B1B3E3}" type="presParOf" srcId="{E37E2084-0329-4DB5-AF03-E8D9887EA2BA}" destId="{306C83C6-EFBC-4E11-BB45-D2899EC4AF8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E949A-ECFC-4793-866F-9767C4FE9415}">
      <dsp:nvSpPr>
        <dsp:cNvPr id="0" name=""/>
        <dsp:cNvSpPr/>
      </dsp:nvSpPr>
      <dsp:spPr>
        <a:xfrm>
          <a:off x="2815558" y="143692"/>
          <a:ext cx="8452516" cy="4653811"/>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54272" tIns="76200" rIns="76200" bIns="76200" numCol="1" spcCol="1270" anchor="ctr" anchorCtr="0">
          <a:noAutofit/>
        </a:bodyPr>
        <a:lstStyle/>
        <a:p>
          <a:pPr algn="l" defTabSz="889000">
            <a:lnSpc>
              <a:spcPct val="90000"/>
            </a:lnSpc>
            <a:spcBef>
              <a:spcPct val="0"/>
            </a:spcBef>
            <a:spcAft>
              <a:spcPct val="35000"/>
            </a:spcAft>
          </a:pPr>
          <a:r>
            <a:rPr lang="zh-CN" altLang="en-US" sz="2000" b="0" i="0" kern="1200" dirty="0" smtClean="0">
              <a:solidFill>
                <a:srgbClr val="C00000"/>
              </a:solidFill>
              <a:latin typeface="微软雅黑" panose="020B0503020204020204" pitchFamily="34" charset="-122"/>
              <a:ea typeface="微软雅黑" panose="020B0503020204020204" pitchFamily="34" charset="-122"/>
            </a:rPr>
            <a:t>        ：游戏中心</a:t>
          </a:r>
        </a:p>
        <a:p>
          <a:pPr algn="l" defTabSz="889000">
            <a:lnSpc>
              <a:spcPct val="90000"/>
            </a:lnSpc>
            <a:spcBef>
              <a:spcPct val="0"/>
            </a:spcBef>
            <a:spcAft>
              <a:spcPct val="35000"/>
            </a:spcAft>
          </a:pPr>
          <a:r>
            <a:rPr lang="zh-CN" altLang="en-US" sz="2800" b="0" i="0" kern="1200" dirty="0" smtClean="0"/>
            <a:t>      </a:t>
          </a:r>
          <a:r>
            <a:rPr lang="zh-CN" altLang="en-US" sz="2000" b="0" i="0" kern="1200" dirty="0" smtClean="0">
              <a:latin typeface="微软雅黑" panose="020B0503020204020204" pitchFamily="34" charset="-122"/>
              <a:ea typeface="微软雅黑" panose="020B0503020204020204" pitchFamily="34" charset="-122"/>
            </a:rPr>
            <a:t>华为手机用户首选的游戏一站式平台， </a:t>
          </a:r>
          <a:endParaRPr lang="en-US" altLang="zh-CN" sz="2000" b="0" i="0" kern="1200" dirty="0" smtClean="0">
            <a:latin typeface="微软雅黑" panose="020B0503020204020204" pitchFamily="34" charset="-122"/>
            <a:ea typeface="微软雅黑" panose="020B0503020204020204" pitchFamily="34" charset="-122"/>
          </a:endParaRPr>
        </a:p>
        <a:p>
          <a:pPr algn="l" defTabSz="889000">
            <a:lnSpc>
              <a:spcPct val="90000"/>
            </a:lnSpc>
            <a:spcBef>
              <a:spcPct val="0"/>
            </a:spcBef>
            <a:spcAft>
              <a:spcPct val="35000"/>
            </a:spcAft>
          </a:pPr>
          <a:r>
            <a:rPr lang="en-US" altLang="zh-CN" sz="2000" b="0" i="0" kern="1200" dirty="0" smtClean="0">
              <a:latin typeface="微软雅黑" panose="020B0503020204020204" pitchFamily="34" charset="-122"/>
              <a:ea typeface="微软雅黑" panose="020B0503020204020204" pitchFamily="34" charset="-122"/>
            </a:rPr>
            <a:t>        </a:t>
          </a:r>
          <a:r>
            <a:rPr lang="zh-CN" altLang="en-US" sz="2000" b="0" i="0" kern="1200" dirty="0" smtClean="0">
              <a:latin typeface="微软雅黑" panose="020B0503020204020204" pitchFamily="34" charset="-122"/>
              <a:ea typeface="微软雅黑" panose="020B0503020204020204" pitchFamily="34" charset="-122"/>
            </a:rPr>
            <a:t>提供最新游戏下载动礼包、正版游戏推荐等功能，</a:t>
          </a:r>
          <a:endParaRPr lang="en-US" altLang="zh-CN" sz="2000" b="0" i="0" kern="1200" dirty="0" smtClean="0">
            <a:latin typeface="微软雅黑" panose="020B0503020204020204" pitchFamily="34" charset="-122"/>
            <a:ea typeface="微软雅黑" panose="020B0503020204020204" pitchFamily="34" charset="-122"/>
          </a:endParaRPr>
        </a:p>
        <a:p>
          <a:pPr algn="l" defTabSz="889000">
            <a:lnSpc>
              <a:spcPct val="90000"/>
            </a:lnSpc>
            <a:spcBef>
              <a:spcPct val="0"/>
            </a:spcBef>
            <a:spcAft>
              <a:spcPct val="35000"/>
            </a:spcAft>
          </a:pPr>
          <a:r>
            <a:rPr lang="en-US" altLang="zh-CN" sz="2000" b="0" i="0" kern="1200" dirty="0" smtClean="0">
              <a:latin typeface="微软雅黑" panose="020B0503020204020204" pitchFamily="34" charset="-122"/>
              <a:ea typeface="微软雅黑" panose="020B0503020204020204" pitchFamily="34" charset="-122"/>
            </a:rPr>
            <a:t>        </a:t>
          </a:r>
          <a:r>
            <a:rPr lang="zh-CN" altLang="en-US" sz="2000" b="0" i="0" kern="1200" dirty="0" smtClean="0">
              <a:latin typeface="微软雅黑" panose="020B0503020204020204" pitchFamily="34" charset="-122"/>
              <a:ea typeface="微软雅黑" panose="020B0503020204020204" pitchFamily="34" charset="-122"/>
            </a:rPr>
            <a:t>收录近</a:t>
          </a:r>
          <a:r>
            <a:rPr lang="en-US" altLang="zh-CN" sz="2000" b="0" i="0" kern="1200" dirty="0" smtClean="0">
              <a:latin typeface="微软雅黑" panose="020B0503020204020204" pitchFamily="34" charset="-122"/>
              <a:ea typeface="微软雅黑" panose="020B0503020204020204" pitchFamily="34" charset="-122"/>
            </a:rPr>
            <a:t>30000</a:t>
          </a:r>
          <a:r>
            <a:rPr lang="zh-CN" altLang="en-US" sz="2000" b="0" i="0" kern="1200" dirty="0" smtClean="0">
              <a:latin typeface="微软雅黑" panose="020B0503020204020204" pitchFamily="34" charset="-122"/>
              <a:ea typeface="微软雅黑" panose="020B0503020204020204" pitchFamily="34" charset="-122"/>
            </a:rPr>
            <a:t>款游、活戏，每天更新，编辑严选，</a:t>
          </a:r>
          <a:endParaRPr lang="en-US" altLang="zh-CN" sz="2000" b="0" i="0" kern="1200" dirty="0" smtClean="0">
            <a:latin typeface="微软雅黑" panose="020B0503020204020204" pitchFamily="34" charset="-122"/>
            <a:ea typeface="微软雅黑" panose="020B0503020204020204" pitchFamily="34" charset="-122"/>
          </a:endParaRPr>
        </a:p>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2000" b="0" i="0" kern="1200" dirty="0" smtClean="0">
              <a:latin typeface="微软雅黑" panose="020B0503020204020204" pitchFamily="34" charset="-122"/>
              <a:ea typeface="微软雅黑" panose="020B0503020204020204" pitchFamily="34" charset="-122"/>
            </a:rPr>
            <a:t>        </a:t>
          </a:r>
          <a:r>
            <a:rPr lang="zh-CN" altLang="en-US" sz="2000" b="0" i="0" kern="1200" dirty="0" smtClean="0">
              <a:latin typeface="微软雅黑" panose="020B0503020204020204" pitchFamily="34" charset="-122"/>
              <a:ea typeface="微软雅黑" panose="020B0503020204020204" pitchFamily="34" charset="-122"/>
            </a:rPr>
            <a:t>是您找游戏、玩游戏的最佳伴侣。</a:t>
          </a:r>
          <a:endParaRPr lang="zh-CN" altLang="en-US" sz="2000" kern="1200" dirty="0" smtClean="0"/>
        </a:p>
        <a:p>
          <a:pPr algn="l" defTabSz="889000">
            <a:lnSpc>
              <a:spcPct val="90000"/>
            </a:lnSpc>
            <a:spcBef>
              <a:spcPct val="0"/>
            </a:spcBef>
            <a:spcAft>
              <a:spcPct val="35000"/>
            </a:spcAft>
          </a:pPr>
          <a:endParaRPr lang="zh-CN" altLang="en-US" sz="2000" kern="1200" dirty="0">
            <a:latin typeface="微软雅黑" panose="020B0503020204020204" pitchFamily="34" charset="-122"/>
            <a:ea typeface="微软雅黑" panose="020B0503020204020204" pitchFamily="34" charset="-122"/>
          </a:endParaRPr>
        </a:p>
      </dsp:txBody>
      <dsp:txXfrm>
        <a:off x="2815558" y="143692"/>
        <a:ext cx="8452516" cy="4653811"/>
      </dsp:txXfrm>
    </dsp:sp>
    <dsp:sp modelId="{306C83C6-EFBC-4E11-BB45-D2899EC4AF84}">
      <dsp:nvSpPr>
        <dsp:cNvPr id="0" name=""/>
        <dsp:cNvSpPr/>
      </dsp:nvSpPr>
      <dsp:spPr>
        <a:xfrm>
          <a:off x="87089" y="35747"/>
          <a:ext cx="3569262" cy="51651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9000" r="-49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E949A-ECFC-4793-866F-9767C4FE9415}">
      <dsp:nvSpPr>
        <dsp:cNvPr id="0" name=""/>
        <dsp:cNvSpPr/>
      </dsp:nvSpPr>
      <dsp:spPr>
        <a:xfrm>
          <a:off x="4529760" y="142875"/>
          <a:ext cx="6243205" cy="4653811"/>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54272" tIns="76200" rIns="76200" bIns="76200" numCol="1" spcCol="1270" anchor="ctr" anchorCtr="0">
          <a:noAutofit/>
        </a:bodyPr>
        <a:lstStyle/>
        <a:p>
          <a:pPr lvl="0" algn="l" defTabSz="889000">
            <a:lnSpc>
              <a:spcPct val="90000"/>
            </a:lnSpc>
            <a:spcBef>
              <a:spcPct val="0"/>
            </a:spcBef>
            <a:spcAft>
              <a:spcPct val="35000"/>
            </a:spcAft>
          </a:pPr>
          <a:r>
            <a:rPr lang="zh-CN" altLang="en-US" sz="2000" b="0" i="0" kern="1200" dirty="0" smtClean="0">
              <a:latin typeface="微软雅黑" panose="020B0503020204020204" pitchFamily="34" charset="-122"/>
              <a:ea typeface="微软雅黑" panose="020B0503020204020204" pitchFamily="34" charset="-122"/>
            </a:rPr>
            <a:t>        </a:t>
          </a:r>
          <a:r>
            <a:rPr lang="zh-CN" altLang="en-US" sz="2000" b="0" i="0" kern="1200" dirty="0" smtClean="0">
              <a:solidFill>
                <a:srgbClr val="C00000"/>
              </a:solidFill>
              <a:latin typeface="微软雅黑" panose="020B0503020204020204" pitchFamily="34" charset="-122"/>
              <a:ea typeface="微软雅黑" panose="020B0503020204020204" pitchFamily="34" charset="-122"/>
            </a:rPr>
            <a:t>：</a:t>
          </a:r>
          <a:r>
            <a:rPr lang="zh-CN" altLang="en-US" sz="2000" b="0" i="0" kern="1200" dirty="0" smtClean="0">
              <a:solidFill>
                <a:srgbClr val="C00000"/>
              </a:solidFill>
            </a:rPr>
            <a:t>付费下载</a:t>
          </a:r>
          <a:endParaRPr lang="en-US" altLang="zh-CN" sz="2000" b="0" i="0" kern="1200" dirty="0" smtClean="0">
            <a:solidFill>
              <a:srgbClr val="C00000"/>
            </a:solidFill>
          </a:endParaRPr>
        </a:p>
        <a:p>
          <a:pPr lvl="0" algn="l" defTabSz="889000">
            <a:lnSpc>
              <a:spcPct val="90000"/>
            </a:lnSpc>
            <a:spcBef>
              <a:spcPct val="0"/>
            </a:spcBef>
            <a:spcAft>
              <a:spcPct val="35000"/>
            </a:spcAft>
          </a:pPr>
          <a:r>
            <a:rPr lang="zh-CN" altLang="en-US" sz="2000" b="0" i="0" kern="1200" dirty="0" smtClean="0"/>
            <a:t>      提供用户支付后再下载应用的服务。优秀应用可先付费、再下载。</a:t>
          </a:r>
          <a:endParaRPr lang="zh-CN" altLang="en-US" sz="2000" kern="1200" dirty="0">
            <a:latin typeface="微软雅黑" panose="020B0503020204020204" pitchFamily="34" charset="-122"/>
            <a:ea typeface="微软雅黑" panose="020B0503020204020204" pitchFamily="34" charset="-122"/>
          </a:endParaRPr>
        </a:p>
      </dsp:txBody>
      <dsp:txXfrm>
        <a:off x="4529760" y="142875"/>
        <a:ext cx="6243205" cy="4653811"/>
      </dsp:txXfrm>
    </dsp:sp>
    <dsp:sp modelId="{306C83C6-EFBC-4E11-BB45-D2899EC4AF84}">
      <dsp:nvSpPr>
        <dsp:cNvPr id="0" name=""/>
        <dsp:cNvSpPr/>
      </dsp:nvSpPr>
      <dsp:spPr>
        <a:xfrm>
          <a:off x="0" y="0"/>
          <a:ext cx="3761070" cy="516185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E949A-ECFC-4793-866F-9767C4FE9415}">
      <dsp:nvSpPr>
        <dsp:cNvPr id="0" name=""/>
        <dsp:cNvSpPr/>
      </dsp:nvSpPr>
      <dsp:spPr>
        <a:xfrm>
          <a:off x="4617125" y="355261"/>
          <a:ext cx="6473866" cy="490004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4522" tIns="76200" rIns="76200" bIns="76200" numCol="1" spcCol="1270" anchor="ctr" anchorCtr="0">
          <a:noAutofit/>
        </a:bodyPr>
        <a:lstStyle/>
        <a:p>
          <a:pPr lvl="0" algn="l" defTabSz="889000">
            <a:lnSpc>
              <a:spcPct val="90000"/>
            </a:lnSpc>
            <a:spcBef>
              <a:spcPct val="0"/>
            </a:spcBef>
            <a:spcAft>
              <a:spcPct val="35000"/>
            </a:spcAft>
          </a:pPr>
          <a:r>
            <a:rPr lang="zh-CN" altLang="en-US" sz="2000" b="0" i="0" kern="1200" dirty="0" smtClean="0">
              <a:solidFill>
                <a:srgbClr val="C00000"/>
              </a:solidFill>
              <a:latin typeface="微软雅黑" panose="020B0503020204020204" pitchFamily="34" charset="-122"/>
              <a:ea typeface="微软雅黑" panose="020B0503020204020204" pitchFamily="34" charset="-122"/>
            </a:rPr>
            <a:t>        ：</a:t>
          </a:r>
          <a:r>
            <a:rPr lang="zh-CN" altLang="en-US" sz="2000" b="0" i="0" kern="1200" dirty="0" smtClean="0">
              <a:solidFill>
                <a:srgbClr val="C00000"/>
              </a:solidFill>
            </a:rPr>
            <a:t>华为推送资源</a:t>
          </a:r>
          <a:endParaRPr lang="zh-CN" altLang="en-US" sz="2000" b="0" i="0" kern="1200" dirty="0" smtClean="0">
            <a:solidFill>
              <a:srgbClr val="C00000"/>
            </a:solidFill>
            <a:latin typeface="微软雅黑" panose="020B0503020204020204" pitchFamily="34" charset="-122"/>
            <a:ea typeface="微软雅黑" panose="020B0503020204020204" pitchFamily="34" charset="-122"/>
          </a:endParaRPr>
        </a:p>
        <a:p>
          <a:pPr lvl="0" algn="l" defTabSz="889000">
            <a:lnSpc>
              <a:spcPct val="90000"/>
            </a:lnSpc>
            <a:spcBef>
              <a:spcPct val="0"/>
            </a:spcBef>
            <a:spcAft>
              <a:spcPct val="35000"/>
            </a:spcAft>
          </a:pPr>
          <a:r>
            <a:rPr lang="zh-CN" altLang="en-US" sz="2800" b="0" i="0" kern="1200" dirty="0" smtClean="0"/>
            <a:t>      </a:t>
          </a:r>
          <a:r>
            <a:rPr lang="zh-CN" altLang="en-US" sz="2000" b="0" i="0" kern="1200" dirty="0" smtClean="0"/>
            <a:t>华为应用市场覆盖过亿用户，日均下载</a:t>
          </a:r>
          <a:r>
            <a:rPr lang="en-US" altLang="zh-CN" sz="2000" b="0" i="0" kern="1200" dirty="0" smtClean="0"/>
            <a:t>6300</a:t>
          </a:r>
          <a:r>
            <a:rPr lang="zh-CN" altLang="en-US" sz="2000" b="0" i="0" kern="1200" dirty="0" smtClean="0"/>
            <a:t>万，日活过千万用户；具有为所有联盟应用提供高效</a:t>
          </a:r>
          <a:r>
            <a:rPr lang="en-US" altLang="zh-CN" sz="2000" b="0" i="0" kern="1200" dirty="0" smtClean="0"/>
            <a:t>PUSH</a:t>
          </a:r>
          <a:r>
            <a:rPr lang="zh-CN" altLang="en-US" sz="2000" b="0" i="0" kern="1200" dirty="0" smtClean="0"/>
            <a:t>服务的能力</a:t>
          </a:r>
          <a:r>
            <a:rPr lang="zh-CN" altLang="en-US" sz="2000" b="0" i="0" kern="1200" dirty="0" smtClean="0">
              <a:latin typeface="微软雅黑" panose="020B0503020204020204" pitchFamily="34" charset="-122"/>
              <a:ea typeface="微软雅黑" panose="020B0503020204020204" pitchFamily="34" charset="-122"/>
            </a:rPr>
            <a:t>。</a:t>
          </a:r>
          <a:endParaRPr lang="zh-CN" altLang="en-US" sz="2000" kern="1200" dirty="0" smtClean="0"/>
        </a:p>
        <a:p>
          <a:pPr lvl="0" algn="l" defTabSz="889000">
            <a:lnSpc>
              <a:spcPct val="90000"/>
            </a:lnSpc>
            <a:spcBef>
              <a:spcPct val="0"/>
            </a:spcBef>
            <a:spcAft>
              <a:spcPct val="35000"/>
            </a:spcAft>
          </a:pPr>
          <a:endParaRPr lang="zh-CN" altLang="en-US" sz="2000" kern="1200" dirty="0">
            <a:latin typeface="微软雅黑" panose="020B0503020204020204" pitchFamily="34" charset="-122"/>
            <a:ea typeface="微软雅黑" panose="020B0503020204020204" pitchFamily="34" charset="-122"/>
          </a:endParaRPr>
        </a:p>
      </dsp:txBody>
      <dsp:txXfrm>
        <a:off x="4617125" y="355261"/>
        <a:ext cx="6473866" cy="4900043"/>
      </dsp:txXfrm>
    </dsp:sp>
    <dsp:sp modelId="{306C83C6-EFBC-4E11-BB45-D2899EC4AF84}">
      <dsp:nvSpPr>
        <dsp:cNvPr id="0" name=""/>
        <dsp:cNvSpPr/>
      </dsp:nvSpPr>
      <dsp:spPr>
        <a:xfrm>
          <a:off x="252602" y="54425"/>
          <a:ext cx="4211633" cy="503327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72573A3-B0C6-4044-9150-B509D3048F62}" type="datetimeFigureOut">
              <a:rPr lang="zh-CN" altLang="en-US"/>
              <a:pPr>
                <a:defRPr/>
              </a:pPr>
              <a:t>2017/7/14 Friday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37BF56A-EE89-4B3D-AC4C-CB72F16F7D00}" type="slidenum">
              <a:rPr lang="zh-CN" altLang="en-US"/>
              <a:pPr>
                <a:defRPr/>
              </a:pPr>
              <a:t>‹#›</a:t>
            </a:fld>
            <a:endParaRPr lang="zh-CN" altLang="en-US"/>
          </a:p>
        </p:txBody>
      </p:sp>
    </p:spTree>
    <p:extLst>
      <p:ext uri="{BB962C8B-B14F-4D97-AF65-F5344CB8AC3E}">
        <p14:creationId xmlns:p14="http://schemas.microsoft.com/office/powerpoint/2010/main" val="1877960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a:extLst/>
        </p:spPr>
        <p:txBody>
          <a:bodyPr vert="horz" wrap="square" lIns="91440" tIns="45720" rIns="91440" bIns="45720" numCol="1" anchor="t" anchorCtr="0" compatLnSpc="1">
            <a:prstTxWarp prst="textNoShape">
              <a:avLst/>
            </a:prstTxWarp>
          </a:bodyPr>
          <a:lstStyle>
            <a:lvl1pPr>
              <a:buFont typeface="Arial" panose="020B0604020202020204" pitchFamily="34" charset="0"/>
              <a:buNone/>
              <a:defRPr sz="1200"/>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sz="1200"/>
            </a:lvl1pPr>
          </a:lstStyle>
          <a:p>
            <a:pPr>
              <a:defRPr/>
            </a:pPr>
            <a:fld id="{5ED9DBD7-3405-44DD-96AF-0AAB1C2C6B45}" type="datetimeFigureOut">
              <a:rPr lang="zh-CN" altLang="en-US"/>
              <a:pPr>
                <a:defRPr/>
              </a:pPr>
              <a:t>2017/7/14 Friday</a:t>
            </a:fld>
            <a:endParaRPr lang="zh-CN" altLang="en-US"/>
          </a:p>
        </p:txBody>
      </p:sp>
      <p:sp>
        <p:nvSpPr>
          <p:cNvPr id="5124"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p:spPr>
        <p:txBody>
          <a:bodyPr vert="horz" wrap="square" lIns="91440" tIns="45720" rIns="91440" bIns="45720" numCol="1" anchor="b" anchorCtr="0" compatLnSpc="1">
            <a:prstTxWarp prst="textNoShape">
              <a:avLst/>
            </a:prstTxWarp>
          </a:bodyPr>
          <a:lstStyle>
            <a:lvl1pPr>
              <a:buFont typeface="Arial" panose="020B0604020202020204" pitchFamily="34" charset="0"/>
              <a:buNone/>
              <a:defRPr sz="1200"/>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z="1200"/>
            </a:lvl1pPr>
          </a:lstStyle>
          <a:p>
            <a:pPr>
              <a:defRPr/>
            </a:pPr>
            <a:fld id="{CB369B55-C91B-4544-9DA4-BD31BB4404B3}" type="slidenum">
              <a:rPr lang="zh-CN" altLang="en-US"/>
              <a:pPr>
                <a:defRPr/>
              </a:pPr>
              <a:t>‹#›</a:t>
            </a:fld>
            <a:endParaRPr lang="zh-CN" altLang="en-US"/>
          </a:p>
        </p:txBody>
      </p:sp>
    </p:spTree>
    <p:extLst>
      <p:ext uri="{BB962C8B-B14F-4D97-AF65-F5344CB8AC3E}">
        <p14:creationId xmlns:p14="http://schemas.microsoft.com/office/powerpoint/2010/main" val="20466320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369B55-C91B-4544-9DA4-BD31BB4404B3}" type="slidenum">
              <a:rPr lang="zh-CN" altLang="en-US" smtClean="0"/>
              <a:pPr>
                <a:defRPr/>
              </a:pPr>
              <a:t>2</a:t>
            </a:fld>
            <a:endParaRPr lang="zh-CN" altLang="en-US"/>
          </a:p>
        </p:txBody>
      </p:sp>
    </p:spTree>
    <p:extLst>
      <p:ext uri="{BB962C8B-B14F-4D97-AF65-F5344CB8AC3E}">
        <p14:creationId xmlns:p14="http://schemas.microsoft.com/office/powerpoint/2010/main" val="413297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369B55-C91B-4544-9DA4-BD31BB4404B3}" type="slidenum">
              <a:rPr lang="zh-CN" altLang="en-US" smtClean="0"/>
              <a:pPr>
                <a:defRPr/>
              </a:pPr>
              <a:t>4</a:t>
            </a:fld>
            <a:endParaRPr lang="zh-CN" altLang="en-US"/>
          </a:p>
        </p:txBody>
      </p:sp>
    </p:spTree>
    <p:extLst>
      <p:ext uri="{BB962C8B-B14F-4D97-AF65-F5344CB8AC3E}">
        <p14:creationId xmlns:p14="http://schemas.microsoft.com/office/powerpoint/2010/main" val="217022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369B55-C91B-4544-9DA4-BD31BB4404B3}" type="slidenum">
              <a:rPr lang="zh-CN" altLang="en-US" smtClean="0"/>
              <a:pPr>
                <a:defRPr/>
              </a:pPr>
              <a:t>17</a:t>
            </a:fld>
            <a:endParaRPr lang="zh-CN" altLang="en-US"/>
          </a:p>
        </p:txBody>
      </p:sp>
    </p:spTree>
    <p:extLst>
      <p:ext uri="{BB962C8B-B14F-4D97-AF65-F5344CB8AC3E}">
        <p14:creationId xmlns:p14="http://schemas.microsoft.com/office/powerpoint/2010/main" val="1165151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369B55-C91B-4544-9DA4-BD31BB4404B3}" type="slidenum">
              <a:rPr lang="zh-CN" altLang="en-US" smtClean="0"/>
              <a:pPr>
                <a:defRPr/>
              </a:pPr>
              <a:t>20</a:t>
            </a:fld>
            <a:endParaRPr lang="zh-CN" altLang="en-US"/>
          </a:p>
        </p:txBody>
      </p:sp>
    </p:spTree>
    <p:extLst>
      <p:ext uri="{BB962C8B-B14F-4D97-AF65-F5344CB8AC3E}">
        <p14:creationId xmlns:p14="http://schemas.microsoft.com/office/powerpoint/2010/main" val="1211671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369B55-C91B-4544-9DA4-BD31BB4404B3}" type="slidenum">
              <a:rPr lang="zh-CN" altLang="en-US" smtClean="0"/>
              <a:pPr>
                <a:defRPr/>
              </a:pPr>
              <a:t>23</a:t>
            </a:fld>
            <a:endParaRPr lang="zh-CN" altLang="en-US"/>
          </a:p>
        </p:txBody>
      </p:sp>
    </p:spTree>
    <p:extLst>
      <p:ext uri="{BB962C8B-B14F-4D97-AF65-F5344CB8AC3E}">
        <p14:creationId xmlns:p14="http://schemas.microsoft.com/office/powerpoint/2010/main" val="87384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369B55-C91B-4544-9DA4-BD31BB4404B3}" type="slidenum">
              <a:rPr lang="zh-CN" altLang="en-US" smtClean="0"/>
              <a:pPr>
                <a:defRPr/>
              </a:pPr>
              <a:t>26</a:t>
            </a:fld>
            <a:endParaRPr lang="zh-CN" altLang="en-US"/>
          </a:p>
        </p:txBody>
      </p:sp>
    </p:spTree>
    <p:extLst>
      <p:ext uri="{BB962C8B-B14F-4D97-AF65-F5344CB8AC3E}">
        <p14:creationId xmlns:p14="http://schemas.microsoft.com/office/powerpoint/2010/main" val="30611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369B55-C91B-4544-9DA4-BD31BB4404B3}" type="slidenum">
              <a:rPr lang="zh-CN" altLang="en-US" smtClean="0"/>
              <a:pPr>
                <a:defRPr/>
              </a:pPr>
              <a:t>29</a:t>
            </a:fld>
            <a:endParaRPr lang="zh-CN" altLang="en-US"/>
          </a:p>
        </p:txBody>
      </p:sp>
    </p:spTree>
    <p:extLst>
      <p:ext uri="{BB962C8B-B14F-4D97-AF65-F5344CB8AC3E}">
        <p14:creationId xmlns:p14="http://schemas.microsoft.com/office/powerpoint/2010/main" val="858095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 name="矩形 14"/>
          <p:cNvSpPr/>
          <p:nvPr userDrawn="1"/>
        </p:nvSpPr>
        <p:spPr>
          <a:xfrm>
            <a:off x="0" y="0"/>
            <a:ext cx="12192000" cy="6858000"/>
          </a:xfrm>
          <a:prstGeom prst="rect">
            <a:avLst/>
          </a:prstGeom>
          <a:solidFill>
            <a:srgbClr val="26AB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ctrTitle"/>
          </p:nvPr>
        </p:nvSpPr>
        <p:spPr>
          <a:xfrm>
            <a:off x="1524000" y="1122363"/>
            <a:ext cx="9144000" cy="2387600"/>
          </a:xfrm>
        </p:spPr>
        <p:txBody>
          <a:bodyPr anchor="b">
            <a:normAutofit/>
          </a:bodyPr>
          <a:lstStyle>
            <a:lvl1pPr algn="ctr">
              <a:lnSpc>
                <a:spcPct val="150000"/>
              </a:lnSpc>
              <a:defRPr sz="4800" b="1"/>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nchor="ct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9965" y="190532"/>
            <a:ext cx="1169894" cy="519140"/>
          </a:xfrm>
          <a:prstGeom prst="rect">
            <a:avLst/>
          </a:prstGeom>
          <a:effectLst>
            <a:outerShdw blurRad="50800" dist="38100" dir="2700000" algn="tl" rotWithShape="0">
              <a:prstClr val="black">
                <a:alpha val="40000"/>
              </a:prstClr>
            </a:outerShdw>
          </a:effectLst>
        </p:spPr>
      </p:pic>
      <p:sp>
        <p:nvSpPr>
          <p:cNvPr id="17" name="文本框 16"/>
          <p:cNvSpPr txBox="1"/>
          <p:nvPr userDrawn="1"/>
        </p:nvSpPr>
        <p:spPr>
          <a:xfrm>
            <a:off x="389965" y="6303873"/>
            <a:ext cx="3845860" cy="400110"/>
          </a:xfrm>
          <a:prstGeom prst="rect">
            <a:avLst/>
          </a:prstGeom>
          <a:noFill/>
        </p:spPr>
        <p:txBody>
          <a:bodyPr wrap="square" rtlCol="0" anchor="ctr">
            <a:spAutoFit/>
          </a:bodyPr>
          <a:lstStyle/>
          <a:p>
            <a:pPr algn="l"/>
            <a:r>
              <a:rPr lang="zh-CN" altLang="en-US" sz="2000" spc="-300" dirty="0">
                <a:solidFill>
                  <a:schemeClr val="bg1"/>
                </a:solidFill>
                <a:effectLst/>
                <a:latin typeface="华文行楷" panose="02010800040101010101" pitchFamily="2" charset="-122"/>
                <a:ea typeface="华文行楷" panose="02010800040101010101" pitchFamily="2" charset="-122"/>
              </a:rPr>
              <a:t>奋斗为本  成就客户  创造分享  共同成长</a:t>
            </a:r>
          </a:p>
        </p:txBody>
      </p:sp>
      <p:graphicFrame>
        <p:nvGraphicFramePr>
          <p:cNvPr id="9" name="对象 8"/>
          <p:cNvGraphicFramePr>
            <a:graphicFrameLocks noChangeAspect="1"/>
          </p:cNvGraphicFramePr>
          <p:nvPr userDrawn="1">
            <p:extLst>
              <p:ext uri="{D42A27DB-BD31-4B8C-83A1-F6EECF244321}">
                <p14:modId xmlns:p14="http://schemas.microsoft.com/office/powerpoint/2010/main" val="3465149007"/>
              </p:ext>
            </p:extLst>
          </p:nvPr>
        </p:nvGraphicFramePr>
        <p:xfrm>
          <a:off x="6954773" y="4892400"/>
          <a:ext cx="5237227" cy="1965600"/>
        </p:xfrm>
        <a:graphic>
          <a:graphicData uri="http://schemas.openxmlformats.org/presentationml/2006/ole">
            <mc:AlternateContent xmlns:mc="http://schemas.openxmlformats.org/markup-compatibility/2006">
              <mc:Choice xmlns:v="urn:schemas-microsoft-com:vml" Requires="v">
                <p:oleObj spid="_x0000_s2188" name="Image" r:id="rId4" imgW="6971400" imgH="2615760" progId="Photoshop.Image.8">
                  <p:embed/>
                </p:oleObj>
              </mc:Choice>
              <mc:Fallback>
                <p:oleObj name="Image" r:id="rId4" imgW="6971400" imgH="2615760" progId="Photoshop.Image.8">
                  <p:embed/>
                  <p:pic>
                    <p:nvPicPr>
                      <p:cNvPr id="0" name=""/>
                      <p:cNvPicPr/>
                      <p:nvPr/>
                    </p:nvPicPr>
                    <p:blipFill>
                      <a:blip r:embed="rId5"/>
                      <a:stretch>
                        <a:fillRect/>
                      </a:stretch>
                    </p:blipFill>
                    <p:spPr>
                      <a:xfrm>
                        <a:off x="6954773" y="4892400"/>
                        <a:ext cx="5237227" cy="1965600"/>
                      </a:xfrm>
                      <a:prstGeom prst="rect">
                        <a:avLst/>
                      </a:prstGeom>
                      <a:solidFill>
                        <a:srgbClr val="26AB8E"/>
                      </a:solidFill>
                    </p:spPr>
                  </p:pic>
                </p:oleObj>
              </mc:Fallback>
            </mc:AlternateContent>
          </a:graphicData>
        </a:graphic>
      </p:graphicFrame>
    </p:spTree>
    <p:extLst>
      <p:ext uri="{BB962C8B-B14F-4D97-AF65-F5344CB8AC3E}">
        <p14:creationId xmlns:p14="http://schemas.microsoft.com/office/powerpoint/2010/main" val="33856939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0768" y="215498"/>
            <a:ext cx="9713421" cy="499398"/>
          </a:xfrm>
          <a:prstGeom prst="rect">
            <a:avLst/>
          </a:prstGeom>
        </p:spPr>
        <p:txBody>
          <a:bodyPr>
            <a:norm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11155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0768" y="215498"/>
            <a:ext cx="9713421" cy="499398"/>
          </a:xfrm>
          <a:prstGeom prst="rect">
            <a:avLst/>
          </a:prstGeom>
        </p:spPr>
        <p:txBody>
          <a:bodyPr>
            <a:norm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72960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0768" y="215498"/>
            <a:ext cx="9713421" cy="499398"/>
          </a:xfrm>
          <a:prstGeom prst="rect">
            <a:avLst/>
          </a:prstGeom>
        </p:spPr>
        <p:txBody>
          <a:bodyPr>
            <a:norm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27286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0768" y="215498"/>
            <a:ext cx="9713421" cy="499398"/>
          </a:xfrm>
          <a:prstGeom prst="rect">
            <a:avLst/>
          </a:prstGeom>
        </p:spPr>
        <p:txBody>
          <a:bodyPr>
            <a:norm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314016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8688" y="451416"/>
            <a:ext cx="11323809" cy="745784"/>
          </a:xfrm>
          <a:prstGeom prst="rect">
            <a:avLst/>
          </a:prstGeom>
        </p:spPr>
        <p:txBody>
          <a:bodyPr lIns="91389" tIns="45696" rIns="91389" bIns="45696"/>
          <a:lstStyle>
            <a:lvl1pPr>
              <a:defRPr sz="32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3" name="Content Placeholder 3"/>
          <p:cNvSpPr>
            <a:spLocks noGrp="1"/>
          </p:cNvSpPr>
          <p:nvPr>
            <p:ph sz="quarter" idx="10"/>
          </p:nvPr>
        </p:nvSpPr>
        <p:spPr>
          <a:xfrm>
            <a:off x="461327" y="1416915"/>
            <a:ext cx="11269361" cy="4680111"/>
          </a:xfrm>
          <a:prstGeom prst="rect">
            <a:avLst/>
          </a:prstGeom>
        </p:spPr>
        <p:txBody>
          <a:bodyPr lIns="91389" tIns="45696" rIns="91389" bIns="45696"/>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0100441"/>
      </p:ext>
    </p:extLst>
  </p:cSld>
  <p:clrMapOvr>
    <a:masterClrMapping/>
  </p:clrMapOvr>
  <p:transition advClick="0" advTm="8000">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8570" y="179037"/>
            <a:ext cx="11583124" cy="759668"/>
          </a:xfrm>
          <a:prstGeom prst="rect">
            <a:avLst/>
          </a:prstGeom>
          <a:noFill/>
          <a:ln w="9525" algn="ctr">
            <a:noFill/>
            <a:miter lim="800000"/>
            <a:headEnd/>
            <a:tailEnd/>
          </a:ln>
          <a:effectLst/>
        </p:spPr>
        <p:txBody>
          <a:bodyPr lIns="68558" tIns="34279" rIns="68558" bIns="34279"/>
          <a:lstStyle>
            <a:lvl1pPr marL="0" indent="0">
              <a:buFont typeface="Arial" pitchFamily="34" charset="0"/>
              <a:buNone/>
              <a:defRPr lang="zh-CN" altLang="en-US" sz="3200" b="1" dirty="0">
                <a:solidFill>
                  <a:srgbClr val="990000"/>
                </a:solidFill>
                <a:latin typeface="微软雅黑" pitchFamily="34" charset="-122"/>
                <a:ea typeface="微软雅黑" pitchFamily="34" charset="-122"/>
                <a:cs typeface="Arial" pitchFamily="34" charset="0"/>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1711612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8570" y="179037"/>
            <a:ext cx="11583124" cy="759668"/>
          </a:xfrm>
          <a:prstGeom prst="rect">
            <a:avLst/>
          </a:prstGeom>
          <a:noFill/>
          <a:ln w="9525" algn="ctr">
            <a:noFill/>
            <a:miter lim="800000"/>
            <a:headEnd/>
            <a:tailEnd/>
          </a:ln>
          <a:effectLst/>
        </p:spPr>
        <p:txBody>
          <a:bodyPr lIns="68558" tIns="34279" rIns="68558" bIns="34279"/>
          <a:lstStyle>
            <a:lvl1pPr marL="0" indent="0">
              <a:buFont typeface="Arial" pitchFamily="34" charset="0"/>
              <a:buNone/>
              <a:defRPr lang="zh-CN" altLang="en-US" sz="3200" b="1" dirty="0">
                <a:solidFill>
                  <a:srgbClr val="990000"/>
                </a:solidFill>
                <a:latin typeface="微软雅黑" pitchFamily="34" charset="-122"/>
                <a:ea typeface="微软雅黑" pitchFamily="34" charset="-122"/>
                <a:cs typeface="Arial" pitchFamily="34" charset="0"/>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4248258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8570" y="179037"/>
            <a:ext cx="11583124" cy="759668"/>
          </a:xfrm>
          <a:prstGeom prst="rect">
            <a:avLst/>
          </a:prstGeom>
          <a:noFill/>
          <a:ln w="9525" algn="ctr">
            <a:noFill/>
            <a:miter lim="800000"/>
            <a:headEnd/>
            <a:tailEnd/>
          </a:ln>
          <a:effectLst/>
        </p:spPr>
        <p:txBody>
          <a:bodyPr lIns="68558" tIns="34279" rIns="68558" bIns="34279"/>
          <a:lstStyle>
            <a:lvl1pPr marL="0" indent="0">
              <a:buFont typeface="Arial" pitchFamily="34" charset="0"/>
              <a:buNone/>
              <a:defRPr lang="zh-CN" altLang="en-US" sz="3200" b="1" dirty="0">
                <a:solidFill>
                  <a:srgbClr val="990000"/>
                </a:solidFill>
                <a:latin typeface="微软雅黑" pitchFamily="34" charset="-122"/>
                <a:ea typeface="微软雅黑" pitchFamily="34" charset="-122"/>
                <a:cs typeface="Arial" pitchFamily="34" charset="0"/>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2634136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8570" y="179037"/>
            <a:ext cx="11583124" cy="759668"/>
          </a:xfrm>
          <a:prstGeom prst="rect">
            <a:avLst/>
          </a:prstGeom>
          <a:noFill/>
          <a:ln w="9525" algn="ctr">
            <a:noFill/>
            <a:miter lim="800000"/>
            <a:headEnd/>
            <a:tailEnd/>
          </a:ln>
          <a:effectLst/>
        </p:spPr>
        <p:txBody>
          <a:bodyPr lIns="68558" tIns="34279" rIns="68558" bIns="34279"/>
          <a:lstStyle>
            <a:lvl1pPr marL="0" indent="0">
              <a:buFont typeface="Arial" pitchFamily="34" charset="0"/>
              <a:buNone/>
              <a:defRPr lang="zh-CN" altLang="en-US" sz="3200" b="1" dirty="0">
                <a:solidFill>
                  <a:srgbClr val="990000"/>
                </a:solidFill>
                <a:latin typeface="微软雅黑" pitchFamily="34" charset="-122"/>
                <a:ea typeface="微软雅黑" pitchFamily="34" charset="-122"/>
                <a:cs typeface="Arial" pitchFamily="34" charset="0"/>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65757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8570" y="179037"/>
            <a:ext cx="11583124" cy="759668"/>
          </a:xfrm>
          <a:prstGeom prst="rect">
            <a:avLst/>
          </a:prstGeom>
          <a:noFill/>
          <a:ln w="9525" algn="ctr">
            <a:noFill/>
            <a:miter lim="800000"/>
            <a:headEnd/>
            <a:tailEnd/>
          </a:ln>
          <a:effectLst/>
        </p:spPr>
        <p:txBody>
          <a:bodyPr lIns="68558" tIns="34279" rIns="68558" bIns="34279"/>
          <a:lstStyle>
            <a:lvl1pPr marL="0" indent="0">
              <a:buFont typeface="Arial" pitchFamily="34" charset="0"/>
              <a:buNone/>
              <a:defRPr lang="zh-CN" altLang="en-US" sz="3200" b="1" dirty="0">
                <a:solidFill>
                  <a:srgbClr val="990000"/>
                </a:solidFill>
                <a:latin typeface="微软雅黑" pitchFamily="34" charset="-122"/>
                <a:ea typeface="微软雅黑" pitchFamily="34" charset="-122"/>
                <a:cs typeface="Arial" pitchFamily="34" charset="0"/>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84947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9" name="矩形 18"/>
          <p:cNvSpPr/>
          <p:nvPr userDrawn="1"/>
        </p:nvSpPr>
        <p:spPr>
          <a:xfrm>
            <a:off x="0" y="0"/>
            <a:ext cx="12192000" cy="6858000"/>
          </a:xfrm>
          <a:prstGeom prst="rect">
            <a:avLst/>
          </a:prstGeom>
          <a:solidFill>
            <a:srgbClr val="26AB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4"/>
          <p:cNvSpPr txBox="1">
            <a:spLocks noChangeArrowheads="1"/>
          </p:cNvSpPr>
          <p:nvPr userDrawn="1"/>
        </p:nvSpPr>
        <p:spPr bwMode="auto">
          <a:xfrm>
            <a:off x="575982" y="141157"/>
            <a:ext cx="3811308" cy="523220"/>
          </a:xfrm>
          <a:prstGeom prst="rect">
            <a:avLst/>
          </a:prstGeom>
          <a:noFill/>
          <a:ln>
            <a:noFill/>
          </a:ln>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defRPr/>
            </a:pPr>
            <a:r>
              <a:rPr lang="zh-CN" altLang="en-US" sz="2800" dirty="0">
                <a:ln w="18415" cmpd="sng">
                  <a:noFill/>
                  <a:prstDash val="solid"/>
                </a:ln>
                <a:solidFill>
                  <a:srgbClr val="FFFFFF"/>
                </a:solidFill>
                <a:effectLst>
                  <a:outerShdw blurRad="63500" dir="3600000" algn="tl" rotWithShape="0">
                    <a:srgbClr val="000000">
                      <a:alpha val="70000"/>
                    </a:srgbClr>
                  </a:outerShdw>
                </a:effectLst>
                <a:latin typeface="微软雅黑" charset="0"/>
                <a:ea typeface="微软雅黑" charset="0"/>
                <a:cs typeface="微软雅黑" charset="0"/>
              </a:rPr>
              <a:t>目录</a:t>
            </a:r>
          </a:p>
        </p:txBody>
      </p:sp>
      <p:pic>
        <p:nvPicPr>
          <p:cNvPr id="30" name="图片 2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94747" y="229254"/>
            <a:ext cx="830673" cy="368611"/>
          </a:xfrm>
          <a:prstGeom prst="rect">
            <a:avLst/>
          </a:prstGeom>
          <a:effectLst>
            <a:outerShdw blurRad="50800" dist="38100" dir="2700000" algn="tl" rotWithShape="0">
              <a:prstClr val="black">
                <a:alpha val="40000"/>
              </a:prstClr>
            </a:outerShdw>
          </a:effectLst>
        </p:spPr>
      </p:pic>
      <p:cxnSp>
        <p:nvCxnSpPr>
          <p:cNvPr id="31" name="直接连接符 30"/>
          <p:cNvCxnSpPr/>
          <p:nvPr userDrawn="1"/>
        </p:nvCxnSpPr>
        <p:spPr>
          <a:xfrm>
            <a:off x="10461814" y="229254"/>
            <a:ext cx="0" cy="368611"/>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文本框 31"/>
          <p:cNvSpPr txBox="1"/>
          <p:nvPr userDrawn="1"/>
        </p:nvSpPr>
        <p:spPr>
          <a:xfrm>
            <a:off x="10476382" y="163326"/>
            <a:ext cx="1515158" cy="523220"/>
          </a:xfrm>
          <a:prstGeom prst="rect">
            <a:avLst/>
          </a:prstGeom>
          <a:noFill/>
        </p:spPr>
        <p:txBody>
          <a:bodyPr wrap="none" rtlCol="0">
            <a:spAutoFit/>
          </a:bodyPr>
          <a:lstStyle/>
          <a:p>
            <a:r>
              <a:rPr lang="zh-CN" altLang="en-US" sz="1400" spc="-150" dirty="0">
                <a:solidFill>
                  <a:schemeClr val="bg1"/>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奋斗为本  成就客户</a:t>
            </a:r>
            <a:endParaRPr lang="en-US" altLang="zh-CN" sz="1400" spc="-150" dirty="0">
              <a:solidFill>
                <a:schemeClr val="bg1"/>
              </a:solidFill>
              <a:effectLst>
                <a:outerShdw blurRad="38100" dist="38100" dir="2700000" algn="tl">
                  <a:srgbClr val="000000">
                    <a:alpha val="43137"/>
                  </a:srgbClr>
                </a:outerShdw>
              </a:effectLst>
              <a:latin typeface="华文行楷" panose="02010800040101010101" pitchFamily="2" charset="-122"/>
              <a:ea typeface="金梅新毛筆行書" panose="02010609000101010101" pitchFamily="49" charset="-120"/>
            </a:endParaRPr>
          </a:p>
          <a:p>
            <a:r>
              <a:rPr lang="zh-CN" altLang="en-US" sz="1400" spc="-150" dirty="0">
                <a:solidFill>
                  <a:schemeClr val="bg1"/>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创造分享  共同成长</a:t>
            </a:r>
          </a:p>
        </p:txBody>
      </p:sp>
      <p:sp>
        <p:nvSpPr>
          <p:cNvPr id="44" name="文本占位符 43"/>
          <p:cNvSpPr>
            <a:spLocks noGrp="1"/>
          </p:cNvSpPr>
          <p:nvPr>
            <p:ph type="body" sz="quarter" idx="13" hasCustomPrompt="1"/>
          </p:nvPr>
        </p:nvSpPr>
        <p:spPr>
          <a:xfrm>
            <a:off x="575982" y="1360047"/>
            <a:ext cx="5932394" cy="4718024"/>
          </a:xfrm>
        </p:spPr>
        <p:txBody>
          <a:bodyPr/>
          <a:lstStyle>
            <a:lvl1pPr marL="457200" indent="-457200">
              <a:lnSpc>
                <a:spcPct val="150000"/>
              </a:lnSpc>
              <a:spcAft>
                <a:spcPts val="300"/>
              </a:spcAft>
              <a:buFont typeface="+mj-lt"/>
              <a:buAutoNum type="arabicPeriod"/>
              <a:defRPr>
                <a:solidFill>
                  <a:schemeClr val="bg1"/>
                </a:solidFill>
              </a:defRPr>
            </a:lvl1pPr>
          </a:lstStyle>
          <a:p>
            <a:pPr lvl="0"/>
            <a:r>
              <a:rPr lang="zh-CN" altLang="en-US" dirty="0"/>
              <a:t>单击此处编辑目录文本样式</a:t>
            </a:r>
            <a:endParaRPr lang="en-US" altLang="zh-CN" dirty="0"/>
          </a:p>
        </p:txBody>
      </p:sp>
      <p:graphicFrame>
        <p:nvGraphicFramePr>
          <p:cNvPr id="11" name="对象 10"/>
          <p:cNvGraphicFramePr>
            <a:graphicFrameLocks noChangeAspect="1"/>
          </p:cNvGraphicFramePr>
          <p:nvPr userDrawn="1">
            <p:extLst>
              <p:ext uri="{D42A27DB-BD31-4B8C-83A1-F6EECF244321}">
                <p14:modId xmlns:p14="http://schemas.microsoft.com/office/powerpoint/2010/main" val="1304699646"/>
              </p:ext>
            </p:extLst>
          </p:nvPr>
        </p:nvGraphicFramePr>
        <p:xfrm>
          <a:off x="6954773" y="4892400"/>
          <a:ext cx="5237227" cy="1965600"/>
        </p:xfrm>
        <a:graphic>
          <a:graphicData uri="http://schemas.openxmlformats.org/presentationml/2006/ole">
            <mc:AlternateContent xmlns:mc="http://schemas.openxmlformats.org/markup-compatibility/2006">
              <mc:Choice xmlns:v="urn:schemas-microsoft-com:vml" Requires="v">
                <p:oleObj spid="_x0000_s3212" name="Image" r:id="rId4" imgW="6971400" imgH="2615760" progId="Photoshop.Image.8">
                  <p:embed/>
                </p:oleObj>
              </mc:Choice>
              <mc:Fallback>
                <p:oleObj name="Image" r:id="rId4" imgW="6971400" imgH="2615760" progId="Photoshop.Image.8">
                  <p:embed/>
                  <p:pic>
                    <p:nvPicPr>
                      <p:cNvPr id="0" name=""/>
                      <p:cNvPicPr/>
                      <p:nvPr/>
                    </p:nvPicPr>
                    <p:blipFill>
                      <a:blip r:embed="rId5"/>
                      <a:stretch>
                        <a:fillRect/>
                      </a:stretch>
                    </p:blipFill>
                    <p:spPr>
                      <a:xfrm>
                        <a:off x="6954773" y="4892400"/>
                        <a:ext cx="5237227" cy="1965600"/>
                      </a:xfrm>
                      <a:prstGeom prst="rect">
                        <a:avLst/>
                      </a:prstGeom>
                      <a:solidFill>
                        <a:srgbClr val="26AB8E"/>
                      </a:solidFill>
                    </p:spPr>
                  </p:pic>
                </p:oleObj>
              </mc:Fallback>
            </mc:AlternateContent>
          </a:graphicData>
        </a:graphic>
      </p:graphicFrame>
    </p:spTree>
    <p:extLst>
      <p:ext uri="{BB962C8B-B14F-4D97-AF65-F5344CB8AC3E}">
        <p14:creationId xmlns:p14="http://schemas.microsoft.com/office/powerpoint/2010/main" val="26743142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8791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7805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5982" y="1089212"/>
            <a:ext cx="5443818" cy="508775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089212"/>
            <a:ext cx="5443818" cy="50877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428974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5981" y="75266"/>
            <a:ext cx="8748000" cy="687369"/>
          </a:xfrm>
        </p:spPr>
        <p:txBody>
          <a:bodyPr/>
          <a:lstStyle/>
          <a:p>
            <a:r>
              <a:rPr lang="zh-CN" altLang="en-US"/>
              <a:t>单击此处编辑母版标题样式</a:t>
            </a:r>
          </a:p>
        </p:txBody>
      </p:sp>
      <p:sp>
        <p:nvSpPr>
          <p:cNvPr id="3" name="文本占位符 2"/>
          <p:cNvSpPr>
            <a:spLocks noGrp="1"/>
          </p:cNvSpPr>
          <p:nvPr>
            <p:ph type="body" idx="1"/>
          </p:nvPr>
        </p:nvSpPr>
        <p:spPr>
          <a:xfrm>
            <a:off x="575982" y="1080661"/>
            <a:ext cx="5421594" cy="611661"/>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5982" y="1815152"/>
            <a:ext cx="5421594" cy="4374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080661"/>
            <a:ext cx="5443818" cy="611661"/>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1815152"/>
            <a:ext cx="5443818" cy="4374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77449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7280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结束">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26AB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354013"/>
            <a:ext cx="1169894" cy="519140"/>
          </a:xfrm>
          <a:prstGeom prst="rect">
            <a:avLst/>
          </a:prstGeom>
          <a:effectLst>
            <a:outerShdw blurRad="50800" dist="38100" dir="2700000" algn="tl" rotWithShape="0">
              <a:prstClr val="black">
                <a:alpha val="40000"/>
              </a:prstClr>
            </a:outerShdw>
          </a:effectLst>
        </p:spPr>
      </p:pic>
      <p:sp>
        <p:nvSpPr>
          <p:cNvPr id="4" name="文本框 1"/>
          <p:cNvSpPr>
            <a:spLocks noChangeArrowheads="1"/>
          </p:cNvSpPr>
          <p:nvPr userDrawn="1"/>
        </p:nvSpPr>
        <p:spPr bwMode="auto">
          <a:xfrm>
            <a:off x="3571813" y="2935627"/>
            <a:ext cx="5321223" cy="986745"/>
          </a:xfrm>
          <a:prstGeom prst="rect">
            <a:avLst/>
          </a:prstGeom>
          <a:noFill/>
          <a:ln>
            <a:noFill/>
          </a:ln>
          <a:extLst/>
        </p:spPr>
        <p:txBody>
          <a:bodyPr>
            <a:spAutoFit/>
          </a:bodyPr>
          <a:lstStyle/>
          <a:p>
            <a:pPr eaLnBrk="1" hangingPunct="1">
              <a:lnSpc>
                <a:spcPct val="135000"/>
              </a:lnSpc>
              <a:buFont typeface="Arial" charset="0"/>
              <a:buNone/>
              <a:defRPr/>
            </a:pPr>
            <a:r>
              <a:rPr lang="zh-CN" altLang="en-US" sz="4800" dirty="0">
                <a:ln w="18415" cmpd="sng">
                  <a:solidFill>
                    <a:srgbClr val="FFFFFF"/>
                  </a:solidFill>
                  <a:prstDash val="solid"/>
                </a:ln>
                <a:solidFill>
                  <a:srgbClr val="FFFFFF"/>
                </a:solidFill>
                <a:latin typeface="微软雅黑" charset="0"/>
                <a:ea typeface="微软雅黑" charset="0"/>
                <a:cs typeface="微软雅黑" charset="0"/>
                <a:sym typeface="微软雅黑" charset="0"/>
              </a:rPr>
              <a:t>感谢</a:t>
            </a:r>
            <a:r>
              <a:rPr lang="en-US" altLang="zh-CN" sz="4800" dirty="0">
                <a:ln w="18415" cmpd="sng">
                  <a:solidFill>
                    <a:srgbClr val="FFFFFF"/>
                  </a:solidFill>
                  <a:prstDash val="solid"/>
                </a:ln>
                <a:solidFill>
                  <a:srgbClr val="FFFFFF"/>
                </a:solidFill>
                <a:latin typeface="微软雅黑" charset="0"/>
                <a:ea typeface="微软雅黑" charset="0"/>
                <a:cs typeface="微软雅黑" charset="0"/>
                <a:sym typeface="微软雅黑" charset="0"/>
              </a:rPr>
              <a:t>   </a:t>
            </a:r>
            <a:r>
              <a:rPr lang="en-US" altLang="zh-CN" sz="3600" i="1" dirty="0">
                <a:ln w="18415" cmpd="sng">
                  <a:solidFill>
                    <a:srgbClr val="FFFFFF"/>
                  </a:solidFill>
                  <a:prstDash val="solid"/>
                </a:ln>
                <a:solidFill>
                  <a:srgbClr val="FFFFFF"/>
                </a:solidFill>
                <a:latin typeface="微软雅黑" charset="0"/>
                <a:ea typeface="微软雅黑" charset="0"/>
                <a:cs typeface="微软雅黑" charset="0"/>
                <a:sym typeface="微软雅黑" charset="0"/>
              </a:rPr>
              <a:t>Thanks</a:t>
            </a:r>
            <a:endParaRPr lang="zh-CN" altLang="en-US" sz="3600" i="1" dirty="0">
              <a:ln w="18415" cmpd="sng">
                <a:solidFill>
                  <a:srgbClr val="FFFFFF"/>
                </a:solidFill>
                <a:prstDash val="solid"/>
              </a:ln>
              <a:solidFill>
                <a:srgbClr val="FFFFFF"/>
              </a:solidFill>
              <a:latin typeface="微软雅黑" charset="0"/>
              <a:ea typeface="微软雅黑" charset="0"/>
              <a:cs typeface="微软雅黑" charset="0"/>
              <a:sym typeface="微软雅黑" charset="0"/>
            </a:endParaRPr>
          </a:p>
        </p:txBody>
      </p:sp>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0933" y="6311848"/>
            <a:ext cx="5774706" cy="430948"/>
          </a:xfrm>
          <a:prstGeom prst="rect">
            <a:avLst/>
          </a:prstGeom>
        </p:spPr>
      </p:pic>
      <p:graphicFrame>
        <p:nvGraphicFramePr>
          <p:cNvPr id="9" name="对象 8"/>
          <p:cNvGraphicFramePr>
            <a:graphicFrameLocks noChangeAspect="1"/>
          </p:cNvGraphicFramePr>
          <p:nvPr userDrawn="1">
            <p:extLst>
              <p:ext uri="{D42A27DB-BD31-4B8C-83A1-F6EECF244321}">
                <p14:modId xmlns:p14="http://schemas.microsoft.com/office/powerpoint/2010/main" val="2182441748"/>
              </p:ext>
            </p:extLst>
          </p:nvPr>
        </p:nvGraphicFramePr>
        <p:xfrm>
          <a:off x="6954773" y="4892400"/>
          <a:ext cx="5237227" cy="1965600"/>
        </p:xfrm>
        <a:graphic>
          <a:graphicData uri="http://schemas.openxmlformats.org/presentationml/2006/ole">
            <mc:AlternateContent xmlns:mc="http://schemas.openxmlformats.org/markup-compatibility/2006">
              <mc:Choice xmlns:v="urn:schemas-microsoft-com:vml" Requires="v">
                <p:oleObj spid="_x0000_s4236" name="Image" r:id="rId5" imgW="6971400" imgH="2615760" progId="Photoshop.Image.8">
                  <p:embed/>
                </p:oleObj>
              </mc:Choice>
              <mc:Fallback>
                <p:oleObj name="Image" r:id="rId5" imgW="6971400" imgH="2615760" progId="Photoshop.Image.8">
                  <p:embed/>
                  <p:pic>
                    <p:nvPicPr>
                      <p:cNvPr id="0" name=""/>
                      <p:cNvPicPr/>
                      <p:nvPr/>
                    </p:nvPicPr>
                    <p:blipFill>
                      <a:blip r:embed="rId6"/>
                      <a:stretch>
                        <a:fillRect/>
                      </a:stretch>
                    </p:blipFill>
                    <p:spPr>
                      <a:xfrm>
                        <a:off x="6954773" y="4892400"/>
                        <a:ext cx="5237227" cy="1965600"/>
                      </a:xfrm>
                      <a:prstGeom prst="rect">
                        <a:avLst/>
                      </a:prstGeom>
                      <a:solidFill>
                        <a:srgbClr val="26AB8E"/>
                      </a:solidFill>
                    </p:spPr>
                  </p:pic>
                </p:oleObj>
              </mc:Fallback>
            </mc:AlternateContent>
          </a:graphicData>
        </a:graphic>
      </p:graphicFrame>
    </p:spTree>
    <p:extLst>
      <p:ext uri="{BB962C8B-B14F-4D97-AF65-F5344CB8AC3E}">
        <p14:creationId xmlns:p14="http://schemas.microsoft.com/office/powerpoint/2010/main" val="180539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0768" y="215498"/>
            <a:ext cx="9713421" cy="499398"/>
          </a:xfrm>
          <a:prstGeom prst="rect">
            <a:avLst/>
          </a:prstGeom>
        </p:spPr>
        <p:txBody>
          <a:bodyPr>
            <a:normAutofit/>
          </a:bodyPr>
          <a:lstStyle>
            <a:lvl1pPr>
              <a:defRPr sz="32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29030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userDrawn="1"/>
        </p:nvSpPr>
        <p:spPr bwMode="auto">
          <a:xfrm>
            <a:off x="0" y="0"/>
            <a:ext cx="12192000" cy="598516"/>
          </a:xfrm>
          <a:prstGeom prst="rect">
            <a:avLst/>
          </a:prstGeom>
          <a:solidFill>
            <a:srgbClr val="26AB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 name="标题占位符 1"/>
          <p:cNvSpPr>
            <a:spLocks noGrp="1"/>
          </p:cNvSpPr>
          <p:nvPr>
            <p:ph type="title"/>
          </p:nvPr>
        </p:nvSpPr>
        <p:spPr>
          <a:xfrm>
            <a:off x="575982" y="87640"/>
            <a:ext cx="8748000" cy="44095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575982" y="1089212"/>
            <a:ext cx="11040036" cy="50877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4" name="组合 3"/>
          <p:cNvGrpSpPr/>
          <p:nvPr userDrawn="1"/>
        </p:nvGrpSpPr>
        <p:grpSpPr>
          <a:xfrm>
            <a:off x="9719189" y="46944"/>
            <a:ext cx="2496793" cy="523220"/>
            <a:chOff x="9494747" y="163326"/>
            <a:chExt cx="2496793" cy="523220"/>
          </a:xfrm>
        </p:grpSpPr>
        <p:pic>
          <p:nvPicPr>
            <p:cNvPr id="7" name="图片 6"/>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9494747" y="229254"/>
              <a:ext cx="830673" cy="368611"/>
            </a:xfrm>
            <a:prstGeom prst="rect">
              <a:avLst/>
            </a:prstGeom>
            <a:effectLst>
              <a:outerShdw blurRad="50800" dist="38100" dir="2700000" algn="tl" rotWithShape="0">
                <a:prstClr val="black">
                  <a:alpha val="40000"/>
                </a:prstClr>
              </a:outerShdw>
            </a:effectLst>
          </p:spPr>
        </p:pic>
        <p:cxnSp>
          <p:nvCxnSpPr>
            <p:cNvPr id="12" name="直接连接符 11"/>
            <p:cNvCxnSpPr/>
            <p:nvPr userDrawn="1"/>
          </p:nvCxnSpPr>
          <p:spPr>
            <a:xfrm>
              <a:off x="10461814" y="229254"/>
              <a:ext cx="0" cy="368611"/>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0476382" y="163326"/>
              <a:ext cx="1515158" cy="523220"/>
            </a:xfrm>
            <a:prstGeom prst="rect">
              <a:avLst/>
            </a:prstGeom>
            <a:noFill/>
          </p:spPr>
          <p:txBody>
            <a:bodyPr wrap="none" rtlCol="0">
              <a:spAutoFit/>
            </a:bodyPr>
            <a:lstStyle/>
            <a:p>
              <a:r>
                <a:rPr lang="zh-CN" altLang="en-US" sz="1400" spc="-150" dirty="0">
                  <a:solidFill>
                    <a:schemeClr val="bg1"/>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奋斗为本  成就客户</a:t>
              </a:r>
              <a:endParaRPr lang="en-US" altLang="zh-CN" sz="1400" spc="-150" dirty="0">
                <a:solidFill>
                  <a:schemeClr val="bg1"/>
                </a:solidFill>
                <a:effectLst>
                  <a:outerShdw blurRad="38100" dist="38100" dir="2700000" algn="tl">
                    <a:srgbClr val="000000">
                      <a:alpha val="43137"/>
                    </a:srgbClr>
                  </a:outerShdw>
                </a:effectLst>
                <a:latin typeface="华文行楷" panose="02010800040101010101" pitchFamily="2" charset="-122"/>
                <a:ea typeface="金梅新毛筆行書" panose="02010609000101010101" pitchFamily="49" charset="-120"/>
              </a:endParaRPr>
            </a:p>
            <a:p>
              <a:r>
                <a:rPr lang="zh-CN" altLang="en-US" sz="1400" spc="-150" dirty="0">
                  <a:solidFill>
                    <a:schemeClr val="bg1"/>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创造分享  共同成长</a:t>
              </a:r>
            </a:p>
          </p:txBody>
        </p:sp>
      </p:grpSp>
      <p:sp>
        <p:nvSpPr>
          <p:cNvPr id="5" name="文本框 4"/>
          <p:cNvSpPr txBox="1"/>
          <p:nvPr userDrawn="1"/>
        </p:nvSpPr>
        <p:spPr>
          <a:xfrm>
            <a:off x="11102196" y="6559937"/>
            <a:ext cx="513822" cy="215444"/>
          </a:xfrm>
          <a:prstGeom prst="rect">
            <a:avLst/>
          </a:prstGeom>
          <a:noFill/>
        </p:spPr>
        <p:txBody>
          <a:bodyPr wrap="square" rtlCol="0">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fld id="{4B1B0860-3CE7-4EC1-80B2-E4FAEF86BBEB}" type="slidenum">
              <a:rPr lang="zh-CN" altLang="en-US" sz="800" smtClean="0"/>
              <a:pPr marL="0" marR="0" indent="0" algn="ctr" defTabSz="914400" rtl="0" eaLnBrk="0" fontAlgn="base" latinLnBrk="0" hangingPunct="0">
                <a:lnSpc>
                  <a:spcPct val="100000"/>
                </a:lnSpc>
                <a:spcBef>
                  <a:spcPct val="0"/>
                </a:spcBef>
                <a:spcAft>
                  <a:spcPct val="0"/>
                </a:spcAft>
                <a:buClrTx/>
                <a:buSzTx/>
                <a:buFontTx/>
                <a:buNone/>
                <a:tabLst/>
                <a:defRPr/>
              </a:pPr>
              <a:t>‹#›</a:t>
            </a:fld>
            <a:endParaRPr lang="zh-CN" altLang="en-US" sz="800"/>
          </a:p>
        </p:txBody>
      </p:sp>
    </p:spTree>
    <p:extLst>
      <p:ext uri="{BB962C8B-B14F-4D97-AF65-F5344CB8AC3E}">
        <p14:creationId xmlns:p14="http://schemas.microsoft.com/office/powerpoint/2010/main" val="3829104364"/>
      </p:ext>
    </p:extLst>
  </p:cSld>
  <p:clrMap bg1="lt1" tx1="dk1" bg2="lt2" tx2="dk2" accent1="accent1" accent2="accent2" accent3="accent3" accent4="accent4" accent5="accent5" accent6="accent6" hlink="hlink" folHlink="folHlink"/>
  <p:sldLayoutIdLst>
    <p:sldLayoutId id="2147483862" r:id="rId1"/>
    <p:sldLayoutId id="2147483864" r:id="rId2"/>
    <p:sldLayoutId id="2147483863" r:id="rId3"/>
    <p:sldLayoutId id="2147483867" r:id="rId4"/>
    <p:sldLayoutId id="2147483865" r:id="rId5"/>
    <p:sldLayoutId id="2147483866" r:id="rId6"/>
    <p:sldLayoutId id="2147483868" r:id="rId7"/>
    <p:sldLayoutId id="2147483879" r:id="rId8"/>
    <p:sldLayoutId id="2147483880" r:id="rId9"/>
    <p:sldLayoutId id="2147483881" r:id="rId10"/>
    <p:sldLayoutId id="2147483882" r:id="rId11"/>
    <p:sldLayoutId id="2147483883" r:id="rId12"/>
    <p:sldLayoutId id="2147483884" r:id="rId13"/>
    <p:sldLayoutId id="2147483886" r:id="rId14"/>
    <p:sldLayoutId id="2147483887" r:id="rId15"/>
    <p:sldLayoutId id="2147483888" r:id="rId16"/>
    <p:sldLayoutId id="2147483889" r:id="rId17"/>
    <p:sldLayoutId id="2147483890" r:id="rId18"/>
    <p:sldLayoutId id="2147483891" r:id="rId19"/>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None/>
        <a:defRPr sz="28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1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16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4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4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华为应用市场介绍</a:t>
            </a:r>
            <a:endParaRPr lang="zh-CN" altLang="en-US" dirty="0"/>
          </a:p>
        </p:txBody>
      </p:sp>
      <p:sp>
        <p:nvSpPr>
          <p:cNvPr id="3" name="副标题 2"/>
          <p:cNvSpPr>
            <a:spLocks noGrp="1"/>
          </p:cNvSpPr>
          <p:nvPr>
            <p:ph type="subTitle" idx="1"/>
          </p:nvPr>
        </p:nvSpPr>
        <p:spPr>
          <a:xfrm>
            <a:off x="4876800" y="3602038"/>
            <a:ext cx="5791199" cy="948191"/>
          </a:xfrm>
        </p:spPr>
        <p:txBody>
          <a:bodyPr/>
          <a:lstStyle/>
          <a:p>
            <a:r>
              <a:rPr lang="zh-CN" altLang="en-US" dirty="0" smtClean="0"/>
              <a:t>一站式讲解</a:t>
            </a:r>
            <a:endParaRPr lang="zh-CN" altLang="en-US" dirty="0"/>
          </a:p>
        </p:txBody>
      </p:sp>
    </p:spTree>
    <p:extLst>
      <p:ext uri="{BB962C8B-B14F-4D97-AF65-F5344CB8AC3E}">
        <p14:creationId xmlns:p14="http://schemas.microsoft.com/office/powerpoint/2010/main" val="290160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华</a:t>
            </a:r>
            <a:r>
              <a:rPr lang="zh-CN" altLang="en-US" dirty="0" smtClean="0">
                <a:solidFill>
                  <a:srgbClr val="FF0000"/>
                </a:solidFill>
              </a:rPr>
              <a:t>为应用市场特点</a:t>
            </a:r>
            <a:endParaRPr lang="zh-CN" altLang="en-US" dirty="0">
              <a:solidFill>
                <a:srgbClr val="FF0000"/>
              </a:solidFill>
            </a:endParaRP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461070353"/>
              </p:ext>
            </p:extLst>
          </p:nvPr>
        </p:nvGraphicFramePr>
        <p:xfrm>
          <a:off x="461963" y="1417637"/>
          <a:ext cx="11268075" cy="5255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爆炸形 1 4"/>
          <p:cNvSpPr/>
          <p:nvPr/>
        </p:nvSpPr>
        <p:spPr>
          <a:xfrm>
            <a:off x="4302677" y="1970314"/>
            <a:ext cx="1684465" cy="127363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zh-CN" altLang="en-US" b="1" dirty="0">
                <a:solidFill>
                  <a:srgbClr val="FF0000"/>
                </a:solidFill>
                <a:latin typeface="微软雅黑" panose="020B0503020204020204" pitchFamily="34" charset="-122"/>
                <a:ea typeface="微软雅黑" panose="020B0503020204020204" pitchFamily="34" charset="-122"/>
              </a:rPr>
              <a:t>特点</a:t>
            </a:r>
            <a:r>
              <a:rPr lang="en-US" altLang="zh-CN" b="1" dirty="0" smtClean="0">
                <a:solidFill>
                  <a:srgbClr val="FF0000"/>
                </a:solidFill>
                <a:latin typeface="微软雅黑" panose="020B0503020204020204" pitchFamily="34" charset="-122"/>
                <a:ea typeface="微软雅黑" panose="020B0503020204020204" pitchFamily="34" charset="-122"/>
              </a:rPr>
              <a:t>1</a:t>
            </a:r>
            <a:endParaRPr lang="zh-CN" altLang="en-US" b="1" dirty="0">
              <a:solidFill>
                <a:srgbClr val="FF0000"/>
              </a:solidFill>
            </a:endParaRPr>
          </a:p>
        </p:txBody>
      </p:sp>
    </p:spTree>
    <p:extLst>
      <p:ext uri="{BB962C8B-B14F-4D97-AF65-F5344CB8AC3E}">
        <p14:creationId xmlns:p14="http://schemas.microsoft.com/office/powerpoint/2010/main" val="640944419"/>
      </p:ext>
    </p:extLst>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华</a:t>
            </a:r>
            <a:r>
              <a:rPr lang="zh-CN" altLang="en-US" dirty="0" smtClean="0">
                <a:solidFill>
                  <a:srgbClr val="FF0000"/>
                </a:solidFill>
              </a:rPr>
              <a:t>为应用市场特点</a:t>
            </a:r>
            <a:endParaRPr lang="zh-CN" altLang="en-US" dirty="0">
              <a:solidFill>
                <a:srgbClr val="FF0000"/>
              </a:solidFill>
            </a:endParaRP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3940373042"/>
              </p:ext>
            </p:extLst>
          </p:nvPr>
        </p:nvGraphicFramePr>
        <p:xfrm>
          <a:off x="461963" y="1417637"/>
          <a:ext cx="11268075" cy="5255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爆炸形 1 4"/>
          <p:cNvSpPr/>
          <p:nvPr/>
        </p:nvSpPr>
        <p:spPr>
          <a:xfrm>
            <a:off x="4226477" y="2492827"/>
            <a:ext cx="1684465" cy="127363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zh-CN" altLang="en-US" b="1" dirty="0" smtClean="0">
                <a:solidFill>
                  <a:srgbClr val="FF0000"/>
                </a:solidFill>
                <a:latin typeface="微软雅黑" panose="020B0503020204020204" pitchFamily="34" charset="-122"/>
                <a:ea typeface="微软雅黑" panose="020B0503020204020204" pitchFamily="34" charset="-122"/>
              </a:rPr>
              <a:t>特点</a:t>
            </a: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b="1" dirty="0">
              <a:solidFill>
                <a:srgbClr val="FF0000"/>
              </a:solidFill>
            </a:endParaRPr>
          </a:p>
        </p:txBody>
      </p:sp>
    </p:spTree>
    <p:extLst>
      <p:ext uri="{BB962C8B-B14F-4D97-AF65-F5344CB8AC3E}">
        <p14:creationId xmlns:p14="http://schemas.microsoft.com/office/powerpoint/2010/main" val="439399068"/>
      </p:ext>
    </p:extLst>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华</a:t>
            </a:r>
            <a:r>
              <a:rPr lang="zh-CN" altLang="en-US" dirty="0" smtClean="0">
                <a:solidFill>
                  <a:srgbClr val="FF0000"/>
                </a:solidFill>
              </a:rPr>
              <a:t>为应用市场特点</a:t>
            </a:r>
            <a:endParaRPr lang="zh-CN" altLang="en-US" dirty="0">
              <a:solidFill>
                <a:srgbClr val="FF0000"/>
              </a:solidFill>
            </a:endParaRP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817032297"/>
              </p:ext>
            </p:extLst>
          </p:nvPr>
        </p:nvGraphicFramePr>
        <p:xfrm>
          <a:off x="461963" y="1417637"/>
          <a:ext cx="11268075" cy="5255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爆炸形 1 4"/>
          <p:cNvSpPr/>
          <p:nvPr/>
        </p:nvSpPr>
        <p:spPr>
          <a:xfrm>
            <a:off x="4977590" y="2275114"/>
            <a:ext cx="1684465" cy="127363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zh-CN" altLang="en-US" b="1" dirty="0" smtClean="0">
                <a:solidFill>
                  <a:srgbClr val="FF0000"/>
                </a:solidFill>
                <a:latin typeface="微软雅黑" panose="020B0503020204020204" pitchFamily="34" charset="-122"/>
                <a:ea typeface="微软雅黑" panose="020B0503020204020204" pitchFamily="34" charset="-122"/>
              </a:rPr>
              <a:t>特点</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endParaRPr>
          </a:p>
        </p:txBody>
      </p:sp>
    </p:spTree>
    <p:extLst>
      <p:ext uri="{BB962C8B-B14F-4D97-AF65-F5344CB8AC3E}">
        <p14:creationId xmlns:p14="http://schemas.microsoft.com/office/powerpoint/2010/main" val="3896373058"/>
      </p:ext>
    </p:extLst>
  </p:cSld>
  <p:clrMapOvr>
    <a:masterClrMapping/>
  </p:clrMapOvr>
  <p:transition advClick="0" advTm="800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华</a:t>
            </a:r>
            <a:r>
              <a:rPr lang="zh-CN" altLang="en-US" dirty="0" smtClean="0">
                <a:solidFill>
                  <a:srgbClr val="FF0000"/>
                </a:solidFill>
              </a:rPr>
              <a:t>为应用市场特点</a:t>
            </a:r>
            <a:endParaRPr lang="zh-CN" altLang="en-US" dirty="0">
              <a:solidFill>
                <a:srgbClr val="FF0000"/>
              </a:solidFill>
            </a:endParaRP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777478739"/>
              </p:ext>
            </p:extLst>
          </p:nvPr>
        </p:nvGraphicFramePr>
        <p:xfrm>
          <a:off x="461963" y="1417637"/>
          <a:ext cx="11268075" cy="5255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爆炸形 1 4"/>
          <p:cNvSpPr/>
          <p:nvPr/>
        </p:nvSpPr>
        <p:spPr>
          <a:xfrm>
            <a:off x="5870220" y="2808514"/>
            <a:ext cx="1684465" cy="127363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zh-CN" altLang="en-US" b="1" dirty="0" smtClean="0">
                <a:solidFill>
                  <a:srgbClr val="FF0000"/>
                </a:solidFill>
                <a:latin typeface="微软雅黑" panose="020B0503020204020204" pitchFamily="34" charset="-122"/>
                <a:ea typeface="微软雅黑" panose="020B0503020204020204" pitchFamily="34" charset="-122"/>
              </a:rPr>
              <a:t>特点</a:t>
            </a:r>
            <a:r>
              <a:rPr lang="en-US" altLang="zh-CN" b="1" dirty="0">
                <a:solidFill>
                  <a:srgbClr val="FF0000"/>
                </a:solidFill>
                <a:latin typeface="微软雅黑" panose="020B0503020204020204" pitchFamily="34" charset="-122"/>
                <a:ea typeface="微软雅黑" panose="020B0503020204020204" pitchFamily="34" charset="-122"/>
              </a:rPr>
              <a:t>4</a:t>
            </a:r>
            <a:endParaRPr lang="zh-CN" altLang="en-US" b="1" dirty="0">
              <a:solidFill>
                <a:srgbClr val="FF0000"/>
              </a:solidFill>
            </a:endParaRPr>
          </a:p>
        </p:txBody>
      </p:sp>
    </p:spTree>
    <p:extLst>
      <p:ext uri="{BB962C8B-B14F-4D97-AF65-F5344CB8AC3E}">
        <p14:creationId xmlns:p14="http://schemas.microsoft.com/office/powerpoint/2010/main" val="380333486"/>
      </p:ext>
    </p:extLst>
  </p:cSld>
  <p:clrMapOvr>
    <a:masterClrMapping/>
  </p:clrMapOvr>
  <p:transition advClick="0" advTm="800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华</a:t>
            </a:r>
            <a:r>
              <a:rPr lang="zh-CN" altLang="en-US" dirty="0" smtClean="0">
                <a:solidFill>
                  <a:srgbClr val="FF0000"/>
                </a:solidFill>
              </a:rPr>
              <a:t>为应用市场特点</a:t>
            </a:r>
            <a:endParaRPr lang="zh-CN" altLang="en-US" dirty="0">
              <a:solidFill>
                <a:srgbClr val="FF0000"/>
              </a:solidFill>
            </a:endParaRP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3636261013"/>
              </p:ext>
            </p:extLst>
          </p:nvPr>
        </p:nvGraphicFramePr>
        <p:xfrm>
          <a:off x="461963" y="1417637"/>
          <a:ext cx="11268075" cy="5255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爆炸形 1 4"/>
          <p:cNvSpPr/>
          <p:nvPr/>
        </p:nvSpPr>
        <p:spPr>
          <a:xfrm>
            <a:off x="5550503" y="2438399"/>
            <a:ext cx="1684465" cy="127363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zh-CN" altLang="en-US" b="1" dirty="0" smtClean="0">
                <a:solidFill>
                  <a:srgbClr val="FF0000"/>
                </a:solidFill>
                <a:latin typeface="微软雅黑" panose="020B0503020204020204" pitchFamily="34" charset="-122"/>
                <a:ea typeface="微软雅黑" panose="020B0503020204020204" pitchFamily="34" charset="-122"/>
              </a:rPr>
              <a:t>特点</a:t>
            </a:r>
            <a:r>
              <a:rPr lang="en-US" altLang="zh-CN" b="1" dirty="0">
                <a:solidFill>
                  <a:srgbClr val="FF0000"/>
                </a:solidFill>
                <a:latin typeface="微软雅黑" panose="020B0503020204020204" pitchFamily="34" charset="-122"/>
                <a:ea typeface="微软雅黑" panose="020B0503020204020204" pitchFamily="34" charset="-122"/>
              </a:rPr>
              <a:t>5</a:t>
            </a:r>
            <a:endParaRPr lang="zh-CN" altLang="en-US" b="1" dirty="0">
              <a:solidFill>
                <a:srgbClr val="FF0000"/>
              </a:solidFill>
            </a:endParaRPr>
          </a:p>
        </p:txBody>
      </p:sp>
    </p:spTree>
    <p:extLst>
      <p:ext uri="{BB962C8B-B14F-4D97-AF65-F5344CB8AC3E}">
        <p14:creationId xmlns:p14="http://schemas.microsoft.com/office/powerpoint/2010/main" val="1218401152"/>
      </p:ext>
    </p:extLst>
  </p:cSld>
  <p:clrMapOvr>
    <a:masterClrMapping/>
  </p:clrMapOvr>
  <p:transition advClick="0" advTm="8000">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华</a:t>
            </a:r>
            <a:r>
              <a:rPr lang="zh-CN" altLang="en-US" dirty="0" smtClean="0">
                <a:solidFill>
                  <a:srgbClr val="FF0000"/>
                </a:solidFill>
              </a:rPr>
              <a:t>为应用市场特点</a:t>
            </a:r>
            <a:endParaRPr lang="zh-CN" altLang="en-US" dirty="0">
              <a:solidFill>
                <a:srgbClr val="FF0000"/>
              </a:solidFill>
            </a:endParaRP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117550905"/>
              </p:ext>
            </p:extLst>
          </p:nvPr>
        </p:nvGraphicFramePr>
        <p:xfrm>
          <a:off x="461963" y="1417637"/>
          <a:ext cx="11268075" cy="5255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爆炸形 1 4"/>
          <p:cNvSpPr/>
          <p:nvPr/>
        </p:nvSpPr>
        <p:spPr>
          <a:xfrm>
            <a:off x="5681132" y="2677885"/>
            <a:ext cx="1684465" cy="127363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zh-CN" altLang="en-US" b="1" dirty="0" smtClean="0">
                <a:solidFill>
                  <a:srgbClr val="FF0000"/>
                </a:solidFill>
                <a:latin typeface="微软雅黑" panose="020B0503020204020204" pitchFamily="34" charset="-122"/>
                <a:ea typeface="微软雅黑" panose="020B0503020204020204" pitchFamily="34" charset="-122"/>
              </a:rPr>
              <a:t>特点</a:t>
            </a:r>
            <a:r>
              <a:rPr lang="en-US" altLang="zh-CN" b="1" dirty="0" smtClean="0">
                <a:solidFill>
                  <a:srgbClr val="FF0000"/>
                </a:solidFill>
                <a:latin typeface="微软雅黑" panose="020B0503020204020204" pitchFamily="34" charset="-122"/>
                <a:ea typeface="微软雅黑" panose="020B0503020204020204" pitchFamily="34" charset="-122"/>
              </a:rPr>
              <a:t>6</a:t>
            </a:r>
            <a:endParaRPr lang="zh-CN" altLang="en-US" b="1" dirty="0">
              <a:solidFill>
                <a:srgbClr val="FF0000"/>
              </a:solidFill>
            </a:endParaRPr>
          </a:p>
        </p:txBody>
      </p:sp>
    </p:spTree>
    <p:extLst>
      <p:ext uri="{BB962C8B-B14F-4D97-AF65-F5344CB8AC3E}">
        <p14:creationId xmlns:p14="http://schemas.microsoft.com/office/powerpoint/2010/main" val="955559514"/>
      </p:ext>
    </p:extLst>
  </p:cSld>
  <p:clrMapOvr>
    <a:masterClrMapping/>
  </p:clrMapOvr>
  <p:transition advClick="0" advTm="8000">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应用接入</a:t>
            </a:r>
            <a:endParaRPr lang="zh-CN" altLang="en-US" dirty="0">
              <a:solidFill>
                <a:srgbClr val="FF0000"/>
              </a:solidFill>
            </a:endParaRPr>
          </a:p>
        </p:txBody>
      </p:sp>
      <p:pic>
        <p:nvPicPr>
          <p:cNvPr id="10242" name="Picture 2" descr="C:\Users\wwx413695\AppData\Roaming\eSpace_Desktop\UserData\wwx413695\imagefiles\317296B0-90DB-47D3-A13D-FF69CA6981A9.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165566" y="1941760"/>
            <a:ext cx="5269774" cy="412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636793"/>
      </p:ext>
    </p:extLst>
  </p:cSld>
  <p:clrMapOvr>
    <a:masterClrMapping/>
  </p:clrMapOvr>
  <p:transition advClick="0" advTm="8000">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grpSp>
        <p:nvGrpSpPr>
          <p:cNvPr id="402" name="组合 401"/>
          <p:cNvGrpSpPr/>
          <p:nvPr/>
        </p:nvGrpSpPr>
        <p:grpSpPr>
          <a:xfrm>
            <a:off x="1421847" y="1582664"/>
            <a:ext cx="9054535" cy="5307993"/>
            <a:chOff x="1663818" y="1627502"/>
            <a:chExt cx="6135962" cy="3457682"/>
          </a:xfrm>
          <a:solidFill>
            <a:schemeClr val="accent5">
              <a:lumMod val="20000"/>
              <a:lumOff val="80000"/>
            </a:schemeClr>
          </a:solidFill>
        </p:grpSpPr>
        <p:sp>
          <p:nvSpPr>
            <p:cNvPr id="403" name="矩形 4"/>
            <p:cNvSpPr/>
            <p:nvPr/>
          </p:nvSpPr>
          <p:spPr>
            <a:xfrm>
              <a:off x="1698812" y="2348880"/>
              <a:ext cx="6069912" cy="2736304"/>
            </a:xfrm>
            <a:custGeom>
              <a:avLst/>
              <a:gdLst>
                <a:gd name="connsiteX0" fmla="*/ 0 w 6120680"/>
                <a:gd name="connsiteY0" fmla="*/ 0 h 2736304"/>
                <a:gd name="connsiteX1" fmla="*/ 6120680 w 6120680"/>
                <a:gd name="connsiteY1" fmla="*/ 0 h 2736304"/>
                <a:gd name="connsiteX2" fmla="*/ 6120680 w 6120680"/>
                <a:gd name="connsiteY2" fmla="*/ 2736304 h 2736304"/>
                <a:gd name="connsiteX3" fmla="*/ 0 w 6120680"/>
                <a:gd name="connsiteY3" fmla="*/ 2736304 h 2736304"/>
                <a:gd name="connsiteX4" fmla="*/ 0 w 6120680"/>
                <a:gd name="connsiteY4" fmla="*/ 0 h 2736304"/>
                <a:gd name="connsiteX0" fmla="*/ 0 w 6120680"/>
                <a:gd name="connsiteY0" fmla="*/ 0 h 2736304"/>
                <a:gd name="connsiteX1" fmla="*/ 6120680 w 6120680"/>
                <a:gd name="connsiteY1" fmla="*/ 0 h 2736304"/>
                <a:gd name="connsiteX2" fmla="*/ 6120680 w 6120680"/>
                <a:gd name="connsiteY2" fmla="*/ 2736304 h 2736304"/>
                <a:gd name="connsiteX3" fmla="*/ 3137883 w 6120680"/>
                <a:gd name="connsiteY3" fmla="*/ 2729535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49915 w 6120680"/>
                <a:gd name="connsiteY3" fmla="*/ 2152019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236240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320461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2957410 w 6120680"/>
                <a:gd name="connsiteY3" fmla="*/ 2320461 h 2736304"/>
                <a:gd name="connsiteX4" fmla="*/ 0 w 6120680"/>
                <a:gd name="connsiteY4" fmla="*/ 2736304 h 2736304"/>
                <a:gd name="connsiteX5" fmla="*/ 0 w 6120680"/>
                <a:gd name="connsiteY5" fmla="*/ 0 h 273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680" h="2736304">
                  <a:moveTo>
                    <a:pt x="0" y="0"/>
                  </a:moveTo>
                  <a:lnTo>
                    <a:pt x="6120680" y="0"/>
                  </a:lnTo>
                  <a:lnTo>
                    <a:pt x="6120680" y="2736304"/>
                  </a:lnTo>
                  <a:lnTo>
                    <a:pt x="2957410" y="2320461"/>
                  </a:lnTo>
                  <a:lnTo>
                    <a:pt x="0" y="2736304"/>
                  </a:lnTo>
                  <a:lnTo>
                    <a:pt x="0" y="0"/>
                  </a:lnTo>
                  <a:close/>
                </a:path>
              </a:pathLst>
            </a:custGeom>
            <a:grpFill/>
            <a:ln w="25400" cap="flat" cmpd="sng" algn="ctr">
              <a:noFill/>
              <a:prstDash val="solid"/>
            </a:ln>
            <a:effectLst>
              <a:softEdge rad="317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4" name="矩形 403"/>
            <p:cNvSpPr/>
            <p:nvPr/>
          </p:nvSpPr>
          <p:spPr>
            <a:xfrm>
              <a:off x="1663818" y="1627502"/>
              <a:ext cx="6135962" cy="2878177"/>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5" name="矩形 404"/>
            <p:cNvSpPr/>
            <p:nvPr/>
          </p:nvSpPr>
          <p:spPr>
            <a:xfrm>
              <a:off x="1698812" y="1664712"/>
              <a:ext cx="6069912" cy="2808000"/>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 name="文本框 4"/>
          <p:cNvSpPr txBox="1"/>
          <p:nvPr/>
        </p:nvSpPr>
        <p:spPr>
          <a:xfrm>
            <a:off x="2006118" y="1806693"/>
            <a:ext cx="7175533" cy="4616648"/>
          </a:xfrm>
          <a:prstGeom prst="rect">
            <a:avLst/>
          </a:prstGeom>
          <a:noFill/>
          <a:scene3d>
            <a:camera prst="obliqueTopRight"/>
            <a:lightRig rig="threePt" dir="t"/>
          </a:scene3d>
        </p:spPr>
        <p:txBody>
          <a:bodyPr wrap="square" rtlCol="0">
            <a:spAutoFit/>
          </a:bodyPr>
          <a:lstStyle/>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由来和历史进程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应用市场简介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FF0000"/>
                </a:solidFill>
                <a:latin typeface="+mn-ea"/>
                <a:ea typeface="+mn-ea"/>
              </a:rPr>
              <a:t>高频率数据源</a:t>
            </a:r>
            <a:endParaRPr lang="en-US" altLang="zh-CN" sz="2800" dirty="0" smtClean="0">
              <a:solidFill>
                <a:srgbClr val="FF000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关联关系框架</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数据来源和价值</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报表分析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指标体系</a:t>
            </a:r>
            <a:endParaRPr lang="en-US" altLang="zh-CN" sz="2800" dirty="0" smtClean="0">
              <a:solidFill>
                <a:srgbClr val="0070C0"/>
              </a:solidFill>
              <a:latin typeface="+mn-ea"/>
              <a:ea typeface="+mn-ea"/>
            </a:endParaRPr>
          </a:p>
        </p:txBody>
      </p:sp>
    </p:spTree>
    <p:extLst>
      <p:ext uri="{BB962C8B-B14F-4D97-AF65-F5344CB8AC3E}">
        <p14:creationId xmlns:p14="http://schemas.microsoft.com/office/powerpoint/2010/main" val="2136931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使用频率较高的表</a:t>
            </a:r>
            <a:endParaRPr lang="zh-CN" altLang="en-US" dirty="0"/>
          </a:p>
        </p:txBody>
      </p:sp>
      <p:sp>
        <p:nvSpPr>
          <p:cNvPr id="5" name="内容占位符 4"/>
          <p:cNvSpPr>
            <a:spLocks noGrp="1"/>
          </p:cNvSpPr>
          <p:nvPr>
            <p:ph sz="quarter" idx="10"/>
          </p:nvPr>
        </p:nvSpPr>
        <p:spPr>
          <a:xfrm>
            <a:off x="458688" y="1578280"/>
            <a:ext cx="11269361" cy="4680111"/>
          </a:xfrm>
        </p:spPr>
        <p:txBody>
          <a:bodyPr/>
          <a:lstStyle/>
          <a:p>
            <a:pPr marL="0" indent="0">
              <a:buNone/>
            </a:pPr>
            <a:r>
              <a:rPr lang="zh-CN" altLang="en-US" dirty="0" smtClean="0"/>
              <a:t>应用市场常用的表：</a:t>
            </a:r>
            <a:endParaRPr lang="zh-CN" altLang="en-US" dirty="0"/>
          </a:p>
        </p:txBody>
      </p:sp>
      <p:pic>
        <p:nvPicPr>
          <p:cNvPr id="7170" name="Picture 2" descr="C:\Users\wwx413695\AppData\Roaming\eSpace_Desktop\UserData\wwx413695\imagefiles\5436DBD0-E208-4674-B6B4-94464FBD8B4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87" y="2434944"/>
            <a:ext cx="11121631" cy="241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554069"/>
      </p:ext>
    </p:extLst>
  </p:cSld>
  <p:clrMapOvr>
    <a:masterClrMapping/>
  </p:clrMapOvr>
  <p:transition advClick="0" advTm="8000">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使用频率较高的表</a:t>
            </a:r>
            <a:endParaRPr lang="zh-CN" altLang="en-US" dirty="0"/>
          </a:p>
        </p:txBody>
      </p:sp>
      <p:sp>
        <p:nvSpPr>
          <p:cNvPr id="5" name="内容占位符 4"/>
          <p:cNvSpPr>
            <a:spLocks noGrp="1"/>
          </p:cNvSpPr>
          <p:nvPr>
            <p:ph sz="quarter" idx="10"/>
          </p:nvPr>
        </p:nvSpPr>
        <p:spPr>
          <a:xfrm>
            <a:off x="458688" y="1578280"/>
            <a:ext cx="11269361" cy="4680111"/>
          </a:xfrm>
        </p:spPr>
        <p:txBody>
          <a:bodyPr/>
          <a:lstStyle/>
          <a:p>
            <a:pPr marL="0" indent="0">
              <a:buNone/>
            </a:pPr>
            <a:r>
              <a:rPr lang="zh-CN" altLang="en-US" dirty="0" smtClean="0"/>
              <a:t>报表常用的表：</a:t>
            </a:r>
            <a:endParaRPr lang="zh-CN" altLang="en-US" dirty="0"/>
          </a:p>
        </p:txBody>
      </p:sp>
      <p:pic>
        <p:nvPicPr>
          <p:cNvPr id="8194" name="Picture 2" descr="C:\Users\wwx413695\AppData\Roaming\eSpace_Desktop\UserData\wwx413695\imagefiles\93DB8768-094C-4240-948E-85FB17975F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633" y="1785376"/>
            <a:ext cx="6527614" cy="381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27094"/>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grpSp>
        <p:nvGrpSpPr>
          <p:cNvPr id="402" name="组合 401"/>
          <p:cNvGrpSpPr/>
          <p:nvPr/>
        </p:nvGrpSpPr>
        <p:grpSpPr>
          <a:xfrm>
            <a:off x="1421847" y="1582664"/>
            <a:ext cx="9054535" cy="5307993"/>
            <a:chOff x="1663818" y="1627502"/>
            <a:chExt cx="6135962" cy="3457682"/>
          </a:xfrm>
          <a:solidFill>
            <a:schemeClr val="accent5">
              <a:lumMod val="20000"/>
              <a:lumOff val="80000"/>
            </a:schemeClr>
          </a:solidFill>
        </p:grpSpPr>
        <p:sp>
          <p:nvSpPr>
            <p:cNvPr id="403" name="矩形 4"/>
            <p:cNvSpPr/>
            <p:nvPr/>
          </p:nvSpPr>
          <p:spPr>
            <a:xfrm>
              <a:off x="1698812" y="2348880"/>
              <a:ext cx="6069912" cy="2736304"/>
            </a:xfrm>
            <a:custGeom>
              <a:avLst/>
              <a:gdLst>
                <a:gd name="connsiteX0" fmla="*/ 0 w 6120680"/>
                <a:gd name="connsiteY0" fmla="*/ 0 h 2736304"/>
                <a:gd name="connsiteX1" fmla="*/ 6120680 w 6120680"/>
                <a:gd name="connsiteY1" fmla="*/ 0 h 2736304"/>
                <a:gd name="connsiteX2" fmla="*/ 6120680 w 6120680"/>
                <a:gd name="connsiteY2" fmla="*/ 2736304 h 2736304"/>
                <a:gd name="connsiteX3" fmla="*/ 0 w 6120680"/>
                <a:gd name="connsiteY3" fmla="*/ 2736304 h 2736304"/>
                <a:gd name="connsiteX4" fmla="*/ 0 w 6120680"/>
                <a:gd name="connsiteY4" fmla="*/ 0 h 2736304"/>
                <a:gd name="connsiteX0" fmla="*/ 0 w 6120680"/>
                <a:gd name="connsiteY0" fmla="*/ 0 h 2736304"/>
                <a:gd name="connsiteX1" fmla="*/ 6120680 w 6120680"/>
                <a:gd name="connsiteY1" fmla="*/ 0 h 2736304"/>
                <a:gd name="connsiteX2" fmla="*/ 6120680 w 6120680"/>
                <a:gd name="connsiteY2" fmla="*/ 2736304 h 2736304"/>
                <a:gd name="connsiteX3" fmla="*/ 3137883 w 6120680"/>
                <a:gd name="connsiteY3" fmla="*/ 2729535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49915 w 6120680"/>
                <a:gd name="connsiteY3" fmla="*/ 2152019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236240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320461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2957410 w 6120680"/>
                <a:gd name="connsiteY3" fmla="*/ 2320461 h 2736304"/>
                <a:gd name="connsiteX4" fmla="*/ 0 w 6120680"/>
                <a:gd name="connsiteY4" fmla="*/ 2736304 h 2736304"/>
                <a:gd name="connsiteX5" fmla="*/ 0 w 6120680"/>
                <a:gd name="connsiteY5" fmla="*/ 0 h 273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680" h="2736304">
                  <a:moveTo>
                    <a:pt x="0" y="0"/>
                  </a:moveTo>
                  <a:lnTo>
                    <a:pt x="6120680" y="0"/>
                  </a:lnTo>
                  <a:lnTo>
                    <a:pt x="6120680" y="2736304"/>
                  </a:lnTo>
                  <a:lnTo>
                    <a:pt x="2957410" y="2320461"/>
                  </a:lnTo>
                  <a:lnTo>
                    <a:pt x="0" y="2736304"/>
                  </a:lnTo>
                  <a:lnTo>
                    <a:pt x="0" y="0"/>
                  </a:lnTo>
                  <a:close/>
                </a:path>
              </a:pathLst>
            </a:custGeom>
            <a:grpFill/>
            <a:ln w="25400" cap="flat" cmpd="sng" algn="ctr">
              <a:noFill/>
              <a:prstDash val="solid"/>
            </a:ln>
            <a:effectLst>
              <a:softEdge rad="317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4" name="矩形 403"/>
            <p:cNvSpPr/>
            <p:nvPr/>
          </p:nvSpPr>
          <p:spPr>
            <a:xfrm>
              <a:off x="1663818" y="1627502"/>
              <a:ext cx="6135962" cy="2878177"/>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5" name="矩形 404"/>
            <p:cNvSpPr/>
            <p:nvPr/>
          </p:nvSpPr>
          <p:spPr>
            <a:xfrm>
              <a:off x="1698812" y="1664712"/>
              <a:ext cx="6069912" cy="2808000"/>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 name="文本框 4"/>
          <p:cNvSpPr txBox="1"/>
          <p:nvPr/>
        </p:nvSpPr>
        <p:spPr>
          <a:xfrm>
            <a:off x="2006118" y="1806693"/>
            <a:ext cx="7175533" cy="4616648"/>
          </a:xfrm>
          <a:prstGeom prst="rect">
            <a:avLst/>
          </a:prstGeom>
          <a:noFill/>
          <a:scene3d>
            <a:camera prst="obliqueTopRight"/>
            <a:lightRig rig="threePt" dir="t"/>
          </a:scene3d>
        </p:spPr>
        <p:txBody>
          <a:bodyPr wrap="square" rtlCol="0">
            <a:spAutoFit/>
          </a:bodyPr>
          <a:lstStyle/>
          <a:p>
            <a:pPr marL="285750" indent="-285750">
              <a:lnSpc>
                <a:spcPct val="150000"/>
              </a:lnSpc>
              <a:buFont typeface="Wingdings" panose="05000000000000000000" pitchFamily="2" charset="2"/>
              <a:buChar char="Ø"/>
            </a:pPr>
            <a:r>
              <a:rPr lang="zh-CN" altLang="en-US" sz="2800" dirty="0" smtClean="0">
                <a:solidFill>
                  <a:srgbClr val="FF0000"/>
                </a:solidFill>
                <a:latin typeface="+mn-ea"/>
                <a:ea typeface="+mn-ea"/>
              </a:rPr>
              <a:t>由来和历史进程</a:t>
            </a:r>
            <a:endParaRPr lang="en-US" altLang="zh-CN" sz="2800" dirty="0" smtClean="0">
              <a:solidFill>
                <a:srgbClr val="FF000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应用市场简介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高频率数据源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关联关系框架</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数据来源和价值</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报表分析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指标体系</a:t>
            </a:r>
            <a:endParaRPr lang="en-US" altLang="zh-CN" sz="2800" dirty="0" smtClean="0">
              <a:solidFill>
                <a:srgbClr val="0070C0"/>
              </a:solidFill>
              <a:latin typeface="+mn-ea"/>
              <a:ea typeface="+mn-ea"/>
            </a:endParaRPr>
          </a:p>
        </p:txBody>
      </p:sp>
    </p:spTree>
    <p:extLst>
      <p:ext uri="{BB962C8B-B14F-4D97-AF65-F5344CB8AC3E}">
        <p14:creationId xmlns:p14="http://schemas.microsoft.com/office/powerpoint/2010/main" val="517655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grpSp>
        <p:nvGrpSpPr>
          <p:cNvPr id="402" name="组合 401"/>
          <p:cNvGrpSpPr/>
          <p:nvPr/>
        </p:nvGrpSpPr>
        <p:grpSpPr>
          <a:xfrm>
            <a:off x="1421847" y="1582664"/>
            <a:ext cx="9054535" cy="5307993"/>
            <a:chOff x="1663818" y="1627502"/>
            <a:chExt cx="6135962" cy="3457682"/>
          </a:xfrm>
          <a:solidFill>
            <a:schemeClr val="accent5">
              <a:lumMod val="20000"/>
              <a:lumOff val="80000"/>
            </a:schemeClr>
          </a:solidFill>
        </p:grpSpPr>
        <p:sp>
          <p:nvSpPr>
            <p:cNvPr id="403" name="矩形 4"/>
            <p:cNvSpPr/>
            <p:nvPr/>
          </p:nvSpPr>
          <p:spPr>
            <a:xfrm>
              <a:off x="1698812" y="2348880"/>
              <a:ext cx="6069912" cy="2736304"/>
            </a:xfrm>
            <a:custGeom>
              <a:avLst/>
              <a:gdLst>
                <a:gd name="connsiteX0" fmla="*/ 0 w 6120680"/>
                <a:gd name="connsiteY0" fmla="*/ 0 h 2736304"/>
                <a:gd name="connsiteX1" fmla="*/ 6120680 w 6120680"/>
                <a:gd name="connsiteY1" fmla="*/ 0 h 2736304"/>
                <a:gd name="connsiteX2" fmla="*/ 6120680 w 6120680"/>
                <a:gd name="connsiteY2" fmla="*/ 2736304 h 2736304"/>
                <a:gd name="connsiteX3" fmla="*/ 0 w 6120680"/>
                <a:gd name="connsiteY3" fmla="*/ 2736304 h 2736304"/>
                <a:gd name="connsiteX4" fmla="*/ 0 w 6120680"/>
                <a:gd name="connsiteY4" fmla="*/ 0 h 2736304"/>
                <a:gd name="connsiteX0" fmla="*/ 0 w 6120680"/>
                <a:gd name="connsiteY0" fmla="*/ 0 h 2736304"/>
                <a:gd name="connsiteX1" fmla="*/ 6120680 w 6120680"/>
                <a:gd name="connsiteY1" fmla="*/ 0 h 2736304"/>
                <a:gd name="connsiteX2" fmla="*/ 6120680 w 6120680"/>
                <a:gd name="connsiteY2" fmla="*/ 2736304 h 2736304"/>
                <a:gd name="connsiteX3" fmla="*/ 3137883 w 6120680"/>
                <a:gd name="connsiteY3" fmla="*/ 2729535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49915 w 6120680"/>
                <a:gd name="connsiteY3" fmla="*/ 2152019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236240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320461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2957410 w 6120680"/>
                <a:gd name="connsiteY3" fmla="*/ 2320461 h 2736304"/>
                <a:gd name="connsiteX4" fmla="*/ 0 w 6120680"/>
                <a:gd name="connsiteY4" fmla="*/ 2736304 h 2736304"/>
                <a:gd name="connsiteX5" fmla="*/ 0 w 6120680"/>
                <a:gd name="connsiteY5" fmla="*/ 0 h 273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680" h="2736304">
                  <a:moveTo>
                    <a:pt x="0" y="0"/>
                  </a:moveTo>
                  <a:lnTo>
                    <a:pt x="6120680" y="0"/>
                  </a:lnTo>
                  <a:lnTo>
                    <a:pt x="6120680" y="2736304"/>
                  </a:lnTo>
                  <a:lnTo>
                    <a:pt x="2957410" y="2320461"/>
                  </a:lnTo>
                  <a:lnTo>
                    <a:pt x="0" y="2736304"/>
                  </a:lnTo>
                  <a:lnTo>
                    <a:pt x="0" y="0"/>
                  </a:lnTo>
                  <a:close/>
                </a:path>
              </a:pathLst>
            </a:custGeom>
            <a:grpFill/>
            <a:ln w="25400" cap="flat" cmpd="sng" algn="ctr">
              <a:noFill/>
              <a:prstDash val="solid"/>
            </a:ln>
            <a:effectLst>
              <a:softEdge rad="317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4" name="矩形 403"/>
            <p:cNvSpPr/>
            <p:nvPr/>
          </p:nvSpPr>
          <p:spPr>
            <a:xfrm>
              <a:off x="1663818" y="1627502"/>
              <a:ext cx="6135962" cy="2878177"/>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5" name="矩形 404"/>
            <p:cNvSpPr/>
            <p:nvPr/>
          </p:nvSpPr>
          <p:spPr>
            <a:xfrm>
              <a:off x="1698812" y="1664712"/>
              <a:ext cx="6069912" cy="2808000"/>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 name="文本框 4"/>
          <p:cNvSpPr txBox="1"/>
          <p:nvPr/>
        </p:nvSpPr>
        <p:spPr>
          <a:xfrm>
            <a:off x="2006118" y="1806693"/>
            <a:ext cx="7175533" cy="4616648"/>
          </a:xfrm>
          <a:prstGeom prst="rect">
            <a:avLst/>
          </a:prstGeom>
          <a:noFill/>
          <a:scene3d>
            <a:camera prst="obliqueTopRight"/>
            <a:lightRig rig="threePt" dir="t"/>
          </a:scene3d>
        </p:spPr>
        <p:txBody>
          <a:bodyPr wrap="square" rtlCol="0">
            <a:spAutoFit/>
          </a:bodyPr>
          <a:lstStyle/>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由来和历史进程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应用市场简介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高频率数据源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FF0000"/>
                </a:solidFill>
                <a:latin typeface="+mn-ea"/>
                <a:ea typeface="+mn-ea"/>
              </a:rPr>
              <a:t>关联关系框架</a:t>
            </a:r>
            <a:endParaRPr lang="en-US" altLang="zh-CN" sz="2800" dirty="0" smtClean="0">
              <a:solidFill>
                <a:srgbClr val="FF000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数据来源和价值</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报表分析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指标体系</a:t>
            </a:r>
            <a:endParaRPr lang="en-US" altLang="zh-CN" sz="2800" dirty="0" smtClean="0">
              <a:solidFill>
                <a:srgbClr val="0070C0"/>
              </a:solidFill>
              <a:latin typeface="+mn-ea"/>
              <a:ea typeface="+mn-ea"/>
            </a:endParaRPr>
          </a:p>
        </p:txBody>
      </p:sp>
    </p:spTree>
    <p:extLst>
      <p:ext uri="{BB962C8B-B14F-4D97-AF65-F5344CB8AC3E}">
        <p14:creationId xmlns:p14="http://schemas.microsoft.com/office/powerpoint/2010/main" val="1153986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关联关系框架</a:t>
            </a:r>
            <a:endParaRPr lang="zh-CN" altLang="en-US" dirty="0">
              <a:solidFill>
                <a:srgbClr val="FF0000"/>
              </a:solidFill>
            </a:endParaRPr>
          </a:p>
        </p:txBody>
      </p:sp>
      <p:sp>
        <p:nvSpPr>
          <p:cNvPr id="3" name="内容占位符 2"/>
          <p:cNvSpPr>
            <a:spLocks noGrp="1"/>
          </p:cNvSpPr>
          <p:nvPr>
            <p:ph sz="quarter" idx="10"/>
          </p:nvPr>
        </p:nvSpPr>
        <p:spPr>
          <a:xfrm>
            <a:off x="461327" y="1416915"/>
            <a:ext cx="11269361" cy="721167"/>
          </a:xfrm>
        </p:spPr>
        <p:txBody>
          <a:bodyPr/>
          <a:lstStyle/>
          <a:p>
            <a:r>
              <a:rPr lang="en-US" altLang="zh-CN" dirty="0" smtClean="0"/>
              <a:t>ER</a:t>
            </a:r>
            <a:r>
              <a:rPr lang="zh-CN" altLang="en-US" dirty="0" smtClean="0"/>
              <a:t>的使用和说明</a:t>
            </a:r>
            <a:endParaRPr lang="en-US" altLang="zh-CN" dirty="0" smtClean="0"/>
          </a:p>
        </p:txBody>
      </p:sp>
      <p:pic>
        <p:nvPicPr>
          <p:cNvPr id="6146" name="Picture 2" descr="C:\Users\wwx413695\AppData\Roaming\eSpace_Desktop\UserData\wwx413695\imagefiles\E4B36A34-3B11-45FF-A703-4CBAEE1BAE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457" y="2357797"/>
            <a:ext cx="81819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652869"/>
      </p:ext>
    </p:extLst>
  </p:cSld>
  <p:clrMapOvr>
    <a:masterClrMapping/>
  </p:clrMapOvr>
  <p:transition advClick="0" advTm="8000">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关联关系框架</a:t>
            </a:r>
            <a:endParaRPr lang="zh-CN" altLang="en-US" dirty="0">
              <a:solidFill>
                <a:srgbClr val="FF0000"/>
              </a:solidFill>
            </a:endParaRPr>
          </a:p>
        </p:txBody>
      </p:sp>
      <p:sp>
        <p:nvSpPr>
          <p:cNvPr id="3" name="内容占位符 2"/>
          <p:cNvSpPr>
            <a:spLocks noGrp="1"/>
          </p:cNvSpPr>
          <p:nvPr>
            <p:ph sz="quarter" idx="10"/>
          </p:nvPr>
        </p:nvSpPr>
        <p:spPr>
          <a:xfrm>
            <a:off x="461327" y="1416915"/>
            <a:ext cx="11269361" cy="1006245"/>
          </a:xfrm>
        </p:spPr>
        <p:txBody>
          <a:bodyPr/>
          <a:lstStyle/>
          <a:p>
            <a:r>
              <a:rPr lang="en-US" altLang="zh-CN" dirty="0" smtClean="0"/>
              <a:t>ODS</a:t>
            </a:r>
            <a:r>
              <a:rPr lang="zh-CN" altLang="en-US" dirty="0" smtClean="0"/>
              <a:t>层框架</a:t>
            </a:r>
            <a:endParaRPr lang="en-US" altLang="zh-CN" dirty="0" smtClean="0"/>
          </a:p>
          <a:p>
            <a:r>
              <a:rPr lang="zh-CN" altLang="en-US" dirty="0" smtClean="0"/>
              <a:t>整合层框架</a:t>
            </a:r>
            <a:endParaRPr lang="zh-CN" altLang="en-US" dirty="0"/>
          </a:p>
        </p:txBody>
      </p:sp>
      <p:pic>
        <p:nvPicPr>
          <p:cNvPr id="5122" name="Picture 2" descr="C:\Users\wwx413695\AppData\Roaming\eSpace_Desktop\UserData\wwx413695\imagefiles\8E174D6C-80D3-48C0-890F-CE1ED7FF2A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354" y="1576935"/>
            <a:ext cx="7936865" cy="454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940505"/>
      </p:ext>
    </p:extLst>
  </p:cSld>
  <p:clrMapOvr>
    <a:masterClrMapping/>
  </p:clrMapOvr>
  <p:transition advClick="0" advTm="8000">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grpSp>
        <p:nvGrpSpPr>
          <p:cNvPr id="402" name="组合 401"/>
          <p:cNvGrpSpPr/>
          <p:nvPr/>
        </p:nvGrpSpPr>
        <p:grpSpPr>
          <a:xfrm>
            <a:off x="1421847" y="1582664"/>
            <a:ext cx="9054535" cy="5307993"/>
            <a:chOff x="1663818" y="1627502"/>
            <a:chExt cx="6135962" cy="3457682"/>
          </a:xfrm>
          <a:solidFill>
            <a:schemeClr val="accent5">
              <a:lumMod val="20000"/>
              <a:lumOff val="80000"/>
            </a:schemeClr>
          </a:solidFill>
        </p:grpSpPr>
        <p:sp>
          <p:nvSpPr>
            <p:cNvPr id="403" name="矩形 4"/>
            <p:cNvSpPr/>
            <p:nvPr/>
          </p:nvSpPr>
          <p:spPr>
            <a:xfrm>
              <a:off x="1698812" y="2348880"/>
              <a:ext cx="6069912" cy="2736304"/>
            </a:xfrm>
            <a:custGeom>
              <a:avLst/>
              <a:gdLst>
                <a:gd name="connsiteX0" fmla="*/ 0 w 6120680"/>
                <a:gd name="connsiteY0" fmla="*/ 0 h 2736304"/>
                <a:gd name="connsiteX1" fmla="*/ 6120680 w 6120680"/>
                <a:gd name="connsiteY1" fmla="*/ 0 h 2736304"/>
                <a:gd name="connsiteX2" fmla="*/ 6120680 w 6120680"/>
                <a:gd name="connsiteY2" fmla="*/ 2736304 h 2736304"/>
                <a:gd name="connsiteX3" fmla="*/ 0 w 6120680"/>
                <a:gd name="connsiteY3" fmla="*/ 2736304 h 2736304"/>
                <a:gd name="connsiteX4" fmla="*/ 0 w 6120680"/>
                <a:gd name="connsiteY4" fmla="*/ 0 h 2736304"/>
                <a:gd name="connsiteX0" fmla="*/ 0 w 6120680"/>
                <a:gd name="connsiteY0" fmla="*/ 0 h 2736304"/>
                <a:gd name="connsiteX1" fmla="*/ 6120680 w 6120680"/>
                <a:gd name="connsiteY1" fmla="*/ 0 h 2736304"/>
                <a:gd name="connsiteX2" fmla="*/ 6120680 w 6120680"/>
                <a:gd name="connsiteY2" fmla="*/ 2736304 h 2736304"/>
                <a:gd name="connsiteX3" fmla="*/ 3137883 w 6120680"/>
                <a:gd name="connsiteY3" fmla="*/ 2729535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49915 w 6120680"/>
                <a:gd name="connsiteY3" fmla="*/ 2152019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236240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320461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2957410 w 6120680"/>
                <a:gd name="connsiteY3" fmla="*/ 2320461 h 2736304"/>
                <a:gd name="connsiteX4" fmla="*/ 0 w 6120680"/>
                <a:gd name="connsiteY4" fmla="*/ 2736304 h 2736304"/>
                <a:gd name="connsiteX5" fmla="*/ 0 w 6120680"/>
                <a:gd name="connsiteY5" fmla="*/ 0 h 273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680" h="2736304">
                  <a:moveTo>
                    <a:pt x="0" y="0"/>
                  </a:moveTo>
                  <a:lnTo>
                    <a:pt x="6120680" y="0"/>
                  </a:lnTo>
                  <a:lnTo>
                    <a:pt x="6120680" y="2736304"/>
                  </a:lnTo>
                  <a:lnTo>
                    <a:pt x="2957410" y="2320461"/>
                  </a:lnTo>
                  <a:lnTo>
                    <a:pt x="0" y="2736304"/>
                  </a:lnTo>
                  <a:lnTo>
                    <a:pt x="0" y="0"/>
                  </a:lnTo>
                  <a:close/>
                </a:path>
              </a:pathLst>
            </a:custGeom>
            <a:grpFill/>
            <a:ln w="25400" cap="flat" cmpd="sng" algn="ctr">
              <a:noFill/>
              <a:prstDash val="solid"/>
            </a:ln>
            <a:effectLst>
              <a:softEdge rad="317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4" name="矩形 403"/>
            <p:cNvSpPr/>
            <p:nvPr/>
          </p:nvSpPr>
          <p:spPr>
            <a:xfrm>
              <a:off x="1663818" y="1627502"/>
              <a:ext cx="6135962" cy="2878177"/>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5" name="矩形 404"/>
            <p:cNvSpPr/>
            <p:nvPr/>
          </p:nvSpPr>
          <p:spPr>
            <a:xfrm>
              <a:off x="1698812" y="1664712"/>
              <a:ext cx="6069912" cy="2808000"/>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 name="文本框 4"/>
          <p:cNvSpPr txBox="1"/>
          <p:nvPr/>
        </p:nvSpPr>
        <p:spPr>
          <a:xfrm>
            <a:off x="2006118" y="1806693"/>
            <a:ext cx="7175533" cy="4616648"/>
          </a:xfrm>
          <a:prstGeom prst="rect">
            <a:avLst/>
          </a:prstGeom>
          <a:noFill/>
          <a:scene3d>
            <a:camera prst="obliqueTopRight"/>
            <a:lightRig rig="threePt" dir="t"/>
          </a:scene3d>
        </p:spPr>
        <p:txBody>
          <a:bodyPr wrap="square" rtlCol="0">
            <a:spAutoFit/>
          </a:bodyPr>
          <a:lstStyle/>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由来和历史进程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应用市场简介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高频率数据源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关联关系框架</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FF0000"/>
                </a:solidFill>
                <a:latin typeface="+mn-ea"/>
                <a:ea typeface="+mn-ea"/>
              </a:rPr>
              <a:t>数据来源和价值</a:t>
            </a:r>
            <a:endParaRPr lang="en-US" altLang="zh-CN" sz="2800" dirty="0" smtClean="0">
              <a:solidFill>
                <a:srgbClr val="FF000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报表分析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指标体系</a:t>
            </a:r>
            <a:endParaRPr lang="en-US" altLang="zh-CN" sz="2800" dirty="0" smtClean="0">
              <a:solidFill>
                <a:srgbClr val="0070C0"/>
              </a:solidFill>
              <a:latin typeface="+mn-ea"/>
              <a:ea typeface="+mn-ea"/>
            </a:endParaRPr>
          </a:p>
        </p:txBody>
      </p:sp>
    </p:spTree>
    <p:extLst>
      <p:ext uri="{BB962C8B-B14F-4D97-AF65-F5344CB8AC3E}">
        <p14:creationId xmlns:p14="http://schemas.microsoft.com/office/powerpoint/2010/main" val="1554860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数据来源和价值</a:t>
            </a:r>
            <a:endParaRPr lang="zh-CN" altLang="en-US" dirty="0">
              <a:solidFill>
                <a:srgbClr val="FF0000"/>
              </a:solidFill>
            </a:endParaRPr>
          </a:p>
        </p:txBody>
      </p:sp>
      <p:sp>
        <p:nvSpPr>
          <p:cNvPr id="3" name="内容占位符 2"/>
          <p:cNvSpPr>
            <a:spLocks noGrp="1"/>
          </p:cNvSpPr>
          <p:nvPr>
            <p:ph sz="quarter" idx="10"/>
          </p:nvPr>
        </p:nvSpPr>
        <p:spPr>
          <a:xfrm>
            <a:off x="461327" y="1416915"/>
            <a:ext cx="11269361" cy="465673"/>
          </a:xfrm>
        </p:spPr>
        <p:txBody>
          <a:bodyPr/>
          <a:lstStyle/>
          <a:p>
            <a:r>
              <a:rPr lang="en-US" altLang="zh-CN" dirty="0" smtClean="0"/>
              <a:t>ODS</a:t>
            </a:r>
            <a:r>
              <a:rPr lang="zh-CN" altLang="en-US" dirty="0" smtClean="0"/>
              <a:t>层和</a:t>
            </a:r>
            <a:r>
              <a:rPr lang="en-US" altLang="zh-CN" dirty="0" smtClean="0"/>
              <a:t>DWD</a:t>
            </a:r>
            <a:r>
              <a:rPr lang="zh-CN" altLang="en-US" dirty="0" smtClean="0"/>
              <a:t>层的对应关系</a:t>
            </a:r>
            <a:endParaRPr lang="zh-CN" altLang="en-US" dirty="0"/>
          </a:p>
        </p:txBody>
      </p:sp>
      <p:pic>
        <p:nvPicPr>
          <p:cNvPr id="30722" name="Picture 2" descr="C:\Users\wwx413695\AppData\Roaming\eSpace_Desktop\UserData\wwx413695\imagefiles\C978D479-82F7-4010-BC83-87D9111500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892" y="2102303"/>
            <a:ext cx="8582025"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368924"/>
      </p:ext>
    </p:extLst>
  </p:cSld>
  <p:clrMapOvr>
    <a:masterClrMapping/>
  </p:clrMapOvr>
  <p:transition advClick="0" advTm="8000">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数据来源和价值</a:t>
            </a:r>
            <a:endParaRPr lang="zh-CN" altLang="en-US" dirty="0">
              <a:solidFill>
                <a:srgbClr val="FF0000"/>
              </a:solidFill>
            </a:endParaRPr>
          </a:p>
        </p:txBody>
      </p:sp>
      <p:sp>
        <p:nvSpPr>
          <p:cNvPr id="3" name="内容占位符 2"/>
          <p:cNvSpPr>
            <a:spLocks noGrp="1"/>
          </p:cNvSpPr>
          <p:nvPr>
            <p:ph sz="quarter" idx="10"/>
          </p:nvPr>
        </p:nvSpPr>
        <p:spPr>
          <a:xfrm>
            <a:off x="461327" y="1416915"/>
            <a:ext cx="11269361" cy="882532"/>
          </a:xfrm>
        </p:spPr>
        <p:txBody>
          <a:bodyPr>
            <a:normAutofit/>
          </a:bodyPr>
          <a:lstStyle/>
          <a:p>
            <a:r>
              <a:rPr lang="zh-CN" altLang="en-US" dirty="0" smtClean="0"/>
              <a:t>数据的价值</a:t>
            </a:r>
            <a:endParaRPr lang="en-US" altLang="zh-CN" dirty="0" smtClean="0"/>
          </a:p>
          <a:p>
            <a:endParaRPr lang="zh-CN" altLang="en-US" dirty="0"/>
          </a:p>
        </p:txBody>
      </p:sp>
      <p:pic>
        <p:nvPicPr>
          <p:cNvPr id="5122" name="Picture 2" descr="C:\Users\wwx413695\AppData\Roaming\eSpace_Desktop\UserData\wwx413695\imagefiles\1B7B808E-8159-40B2-B73B-04CE81B044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81" y="2299447"/>
            <a:ext cx="9750258" cy="254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12857"/>
      </p:ext>
    </p:extLst>
  </p:cSld>
  <p:clrMapOvr>
    <a:masterClrMapping/>
  </p:clrMapOvr>
  <p:transition advClick="0" advTm="8000">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grpSp>
        <p:nvGrpSpPr>
          <p:cNvPr id="402" name="组合 401"/>
          <p:cNvGrpSpPr/>
          <p:nvPr/>
        </p:nvGrpSpPr>
        <p:grpSpPr>
          <a:xfrm>
            <a:off x="1421847" y="1582664"/>
            <a:ext cx="9054535" cy="5307993"/>
            <a:chOff x="1663818" y="1627502"/>
            <a:chExt cx="6135962" cy="3457682"/>
          </a:xfrm>
          <a:solidFill>
            <a:schemeClr val="accent5">
              <a:lumMod val="20000"/>
              <a:lumOff val="80000"/>
            </a:schemeClr>
          </a:solidFill>
        </p:grpSpPr>
        <p:sp>
          <p:nvSpPr>
            <p:cNvPr id="403" name="矩形 4"/>
            <p:cNvSpPr/>
            <p:nvPr/>
          </p:nvSpPr>
          <p:spPr>
            <a:xfrm>
              <a:off x="1698812" y="2348880"/>
              <a:ext cx="6069912" cy="2736304"/>
            </a:xfrm>
            <a:custGeom>
              <a:avLst/>
              <a:gdLst>
                <a:gd name="connsiteX0" fmla="*/ 0 w 6120680"/>
                <a:gd name="connsiteY0" fmla="*/ 0 h 2736304"/>
                <a:gd name="connsiteX1" fmla="*/ 6120680 w 6120680"/>
                <a:gd name="connsiteY1" fmla="*/ 0 h 2736304"/>
                <a:gd name="connsiteX2" fmla="*/ 6120680 w 6120680"/>
                <a:gd name="connsiteY2" fmla="*/ 2736304 h 2736304"/>
                <a:gd name="connsiteX3" fmla="*/ 0 w 6120680"/>
                <a:gd name="connsiteY3" fmla="*/ 2736304 h 2736304"/>
                <a:gd name="connsiteX4" fmla="*/ 0 w 6120680"/>
                <a:gd name="connsiteY4" fmla="*/ 0 h 2736304"/>
                <a:gd name="connsiteX0" fmla="*/ 0 w 6120680"/>
                <a:gd name="connsiteY0" fmla="*/ 0 h 2736304"/>
                <a:gd name="connsiteX1" fmla="*/ 6120680 w 6120680"/>
                <a:gd name="connsiteY1" fmla="*/ 0 h 2736304"/>
                <a:gd name="connsiteX2" fmla="*/ 6120680 w 6120680"/>
                <a:gd name="connsiteY2" fmla="*/ 2736304 h 2736304"/>
                <a:gd name="connsiteX3" fmla="*/ 3137883 w 6120680"/>
                <a:gd name="connsiteY3" fmla="*/ 2729535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49915 w 6120680"/>
                <a:gd name="connsiteY3" fmla="*/ 2152019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236240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320461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2957410 w 6120680"/>
                <a:gd name="connsiteY3" fmla="*/ 2320461 h 2736304"/>
                <a:gd name="connsiteX4" fmla="*/ 0 w 6120680"/>
                <a:gd name="connsiteY4" fmla="*/ 2736304 h 2736304"/>
                <a:gd name="connsiteX5" fmla="*/ 0 w 6120680"/>
                <a:gd name="connsiteY5" fmla="*/ 0 h 273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680" h="2736304">
                  <a:moveTo>
                    <a:pt x="0" y="0"/>
                  </a:moveTo>
                  <a:lnTo>
                    <a:pt x="6120680" y="0"/>
                  </a:lnTo>
                  <a:lnTo>
                    <a:pt x="6120680" y="2736304"/>
                  </a:lnTo>
                  <a:lnTo>
                    <a:pt x="2957410" y="2320461"/>
                  </a:lnTo>
                  <a:lnTo>
                    <a:pt x="0" y="2736304"/>
                  </a:lnTo>
                  <a:lnTo>
                    <a:pt x="0" y="0"/>
                  </a:lnTo>
                  <a:close/>
                </a:path>
              </a:pathLst>
            </a:custGeom>
            <a:grpFill/>
            <a:ln w="25400" cap="flat" cmpd="sng" algn="ctr">
              <a:noFill/>
              <a:prstDash val="solid"/>
            </a:ln>
            <a:effectLst>
              <a:softEdge rad="317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4" name="矩形 403"/>
            <p:cNvSpPr/>
            <p:nvPr/>
          </p:nvSpPr>
          <p:spPr>
            <a:xfrm>
              <a:off x="1663818" y="1627502"/>
              <a:ext cx="6135962" cy="2878177"/>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5" name="矩形 404"/>
            <p:cNvSpPr/>
            <p:nvPr/>
          </p:nvSpPr>
          <p:spPr>
            <a:xfrm>
              <a:off x="1698812" y="1664712"/>
              <a:ext cx="6069912" cy="2808000"/>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 name="文本框 4"/>
          <p:cNvSpPr txBox="1"/>
          <p:nvPr/>
        </p:nvSpPr>
        <p:spPr>
          <a:xfrm>
            <a:off x="1992670" y="1829201"/>
            <a:ext cx="7175533" cy="4616648"/>
          </a:xfrm>
          <a:prstGeom prst="rect">
            <a:avLst/>
          </a:prstGeom>
          <a:noFill/>
          <a:scene3d>
            <a:camera prst="obliqueTopRight"/>
            <a:lightRig rig="threePt" dir="t"/>
          </a:scene3d>
        </p:spPr>
        <p:txBody>
          <a:bodyPr wrap="square" rtlCol="0">
            <a:spAutoFit/>
          </a:bodyPr>
          <a:lstStyle/>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由来和历史进程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应用市场简介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高频率数据源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关联关系框架</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数据来源和价值</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FF0000"/>
                </a:solidFill>
                <a:latin typeface="+mn-ea"/>
                <a:ea typeface="+mn-ea"/>
              </a:rPr>
              <a:t>报表分析</a:t>
            </a:r>
            <a:endParaRPr lang="en-US" altLang="zh-CN" sz="2800" dirty="0" smtClean="0">
              <a:solidFill>
                <a:srgbClr val="FF000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指标体系</a:t>
            </a:r>
            <a:endParaRPr lang="en-US" altLang="zh-CN" sz="2800" dirty="0" smtClean="0">
              <a:solidFill>
                <a:srgbClr val="0070C0"/>
              </a:solidFill>
              <a:latin typeface="+mn-ea"/>
              <a:ea typeface="+mn-ea"/>
            </a:endParaRPr>
          </a:p>
        </p:txBody>
      </p:sp>
    </p:spTree>
    <p:extLst>
      <p:ext uri="{BB962C8B-B14F-4D97-AF65-F5344CB8AC3E}">
        <p14:creationId xmlns:p14="http://schemas.microsoft.com/office/powerpoint/2010/main" val="4240900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报表分析</a:t>
            </a:r>
            <a:endParaRPr lang="zh-CN" altLang="en-US" dirty="0">
              <a:solidFill>
                <a:srgbClr val="FF0000"/>
              </a:solidFill>
            </a:endParaRPr>
          </a:p>
        </p:txBody>
      </p:sp>
      <p:pic>
        <p:nvPicPr>
          <p:cNvPr id="11266" name="Picture 2" descr="C:\Users\wwx413695\AppData\Roaming\eSpace_Desktop\UserData\wwx413695\imagefiles\97C288F1-F41B-4C77-BF74-FAB816A7DE5C.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296217" y="1498319"/>
            <a:ext cx="9609348" cy="514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961011"/>
      </p:ext>
    </p:extLst>
  </p:cSld>
  <p:clrMapOvr>
    <a:masterClrMapping/>
  </p:clrMapOvr>
  <p:transition advClick="0" advTm="8000">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报表分析</a:t>
            </a:r>
            <a:endParaRPr lang="zh-CN" altLang="en-US" dirty="0"/>
          </a:p>
        </p:txBody>
      </p:sp>
      <p:sp>
        <p:nvSpPr>
          <p:cNvPr id="4" name="内容占位符 3"/>
          <p:cNvSpPr>
            <a:spLocks noGrp="1"/>
          </p:cNvSpPr>
          <p:nvPr>
            <p:ph sz="quarter" idx="10"/>
          </p:nvPr>
        </p:nvSpPr>
        <p:spPr>
          <a:xfrm>
            <a:off x="461327" y="1416916"/>
            <a:ext cx="11269361" cy="1245602"/>
          </a:xfrm>
        </p:spPr>
        <p:txBody>
          <a:bodyPr>
            <a:normAutofit/>
          </a:bodyPr>
          <a:lstStyle/>
          <a:p>
            <a:r>
              <a:rPr lang="zh-CN" altLang="en-US" sz="2000" dirty="0" smtClean="0"/>
              <a:t>根据</a:t>
            </a:r>
            <a:r>
              <a:rPr lang="en-US" altLang="zh-CN" sz="2000" dirty="0" err="1" smtClean="0"/>
              <a:t>cpt</a:t>
            </a:r>
            <a:r>
              <a:rPr lang="zh-CN" altLang="en-US" sz="2000" dirty="0" smtClean="0"/>
              <a:t>名称进行搜索，</a:t>
            </a:r>
            <a:r>
              <a:rPr lang="en-US" altLang="zh-CN" sz="2000" dirty="0"/>
              <a:t> </a:t>
            </a:r>
            <a:r>
              <a:rPr lang="en-US" altLang="zh-CN" sz="2000" dirty="0" err="1" smtClean="0"/>
              <a:t>down_install_daily.cpt</a:t>
            </a:r>
            <a:endParaRPr lang="en-US" altLang="zh-CN" sz="2000" dirty="0" smtClean="0"/>
          </a:p>
          <a:p>
            <a:r>
              <a:rPr lang="zh-CN" altLang="en-US" sz="2000" dirty="0" smtClean="0"/>
              <a:t>然后进行下一步的查找分析</a:t>
            </a:r>
            <a:endParaRPr lang="zh-CN" altLang="en-US" sz="2000" dirty="0"/>
          </a:p>
        </p:txBody>
      </p:sp>
      <p:pic>
        <p:nvPicPr>
          <p:cNvPr id="6146" name="Picture 2" descr="C:\Users\wwx413695\AppData\Roaming\eSpace_Desktop\UserData\wwx413695\imagefiles\C1032E31-52AB-4887-9249-13CE8D8EB40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29" y="3566221"/>
            <a:ext cx="11363325"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562449"/>
      </p:ext>
    </p:extLst>
  </p:cSld>
  <p:clrMapOvr>
    <a:masterClrMapping/>
  </p:clrMapOvr>
  <p:transition advClick="0" advTm="8000">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grpSp>
        <p:nvGrpSpPr>
          <p:cNvPr id="402" name="组合 401"/>
          <p:cNvGrpSpPr/>
          <p:nvPr/>
        </p:nvGrpSpPr>
        <p:grpSpPr>
          <a:xfrm>
            <a:off x="1421847" y="1582664"/>
            <a:ext cx="9054535" cy="5307993"/>
            <a:chOff x="1663818" y="1627502"/>
            <a:chExt cx="6135962" cy="3457682"/>
          </a:xfrm>
          <a:solidFill>
            <a:schemeClr val="accent5">
              <a:lumMod val="20000"/>
              <a:lumOff val="80000"/>
            </a:schemeClr>
          </a:solidFill>
        </p:grpSpPr>
        <p:sp>
          <p:nvSpPr>
            <p:cNvPr id="403" name="矩形 4"/>
            <p:cNvSpPr/>
            <p:nvPr/>
          </p:nvSpPr>
          <p:spPr>
            <a:xfrm>
              <a:off x="1698812" y="2348880"/>
              <a:ext cx="6069912" cy="2736304"/>
            </a:xfrm>
            <a:custGeom>
              <a:avLst/>
              <a:gdLst>
                <a:gd name="connsiteX0" fmla="*/ 0 w 6120680"/>
                <a:gd name="connsiteY0" fmla="*/ 0 h 2736304"/>
                <a:gd name="connsiteX1" fmla="*/ 6120680 w 6120680"/>
                <a:gd name="connsiteY1" fmla="*/ 0 h 2736304"/>
                <a:gd name="connsiteX2" fmla="*/ 6120680 w 6120680"/>
                <a:gd name="connsiteY2" fmla="*/ 2736304 h 2736304"/>
                <a:gd name="connsiteX3" fmla="*/ 0 w 6120680"/>
                <a:gd name="connsiteY3" fmla="*/ 2736304 h 2736304"/>
                <a:gd name="connsiteX4" fmla="*/ 0 w 6120680"/>
                <a:gd name="connsiteY4" fmla="*/ 0 h 2736304"/>
                <a:gd name="connsiteX0" fmla="*/ 0 w 6120680"/>
                <a:gd name="connsiteY0" fmla="*/ 0 h 2736304"/>
                <a:gd name="connsiteX1" fmla="*/ 6120680 w 6120680"/>
                <a:gd name="connsiteY1" fmla="*/ 0 h 2736304"/>
                <a:gd name="connsiteX2" fmla="*/ 6120680 w 6120680"/>
                <a:gd name="connsiteY2" fmla="*/ 2736304 h 2736304"/>
                <a:gd name="connsiteX3" fmla="*/ 3137883 w 6120680"/>
                <a:gd name="connsiteY3" fmla="*/ 2729535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49915 w 6120680"/>
                <a:gd name="connsiteY3" fmla="*/ 2152019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236240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320461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2957410 w 6120680"/>
                <a:gd name="connsiteY3" fmla="*/ 2320461 h 2736304"/>
                <a:gd name="connsiteX4" fmla="*/ 0 w 6120680"/>
                <a:gd name="connsiteY4" fmla="*/ 2736304 h 2736304"/>
                <a:gd name="connsiteX5" fmla="*/ 0 w 6120680"/>
                <a:gd name="connsiteY5" fmla="*/ 0 h 273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680" h="2736304">
                  <a:moveTo>
                    <a:pt x="0" y="0"/>
                  </a:moveTo>
                  <a:lnTo>
                    <a:pt x="6120680" y="0"/>
                  </a:lnTo>
                  <a:lnTo>
                    <a:pt x="6120680" y="2736304"/>
                  </a:lnTo>
                  <a:lnTo>
                    <a:pt x="2957410" y="2320461"/>
                  </a:lnTo>
                  <a:lnTo>
                    <a:pt x="0" y="2736304"/>
                  </a:lnTo>
                  <a:lnTo>
                    <a:pt x="0" y="0"/>
                  </a:lnTo>
                  <a:close/>
                </a:path>
              </a:pathLst>
            </a:custGeom>
            <a:grpFill/>
            <a:ln w="25400" cap="flat" cmpd="sng" algn="ctr">
              <a:noFill/>
              <a:prstDash val="solid"/>
            </a:ln>
            <a:effectLst>
              <a:softEdge rad="317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4" name="矩形 403"/>
            <p:cNvSpPr/>
            <p:nvPr/>
          </p:nvSpPr>
          <p:spPr>
            <a:xfrm>
              <a:off x="1663818" y="1627502"/>
              <a:ext cx="6135962" cy="2878177"/>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5" name="矩形 404"/>
            <p:cNvSpPr/>
            <p:nvPr/>
          </p:nvSpPr>
          <p:spPr>
            <a:xfrm>
              <a:off x="1698812" y="1664712"/>
              <a:ext cx="6069912" cy="2808000"/>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 name="文本框 4"/>
          <p:cNvSpPr txBox="1"/>
          <p:nvPr/>
        </p:nvSpPr>
        <p:spPr>
          <a:xfrm>
            <a:off x="2006118" y="1806693"/>
            <a:ext cx="7175533" cy="4616648"/>
          </a:xfrm>
          <a:prstGeom prst="rect">
            <a:avLst/>
          </a:prstGeom>
          <a:noFill/>
          <a:scene3d>
            <a:camera prst="obliqueTopRight"/>
            <a:lightRig rig="threePt" dir="t"/>
          </a:scene3d>
        </p:spPr>
        <p:txBody>
          <a:bodyPr wrap="square" rtlCol="0">
            <a:spAutoFit/>
          </a:bodyPr>
          <a:lstStyle/>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由来和历史进程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应用市场简介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高频率数据源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关联关系框架</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数据来源和价值</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报表分析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FF0000"/>
                </a:solidFill>
                <a:latin typeface="+mn-ea"/>
                <a:ea typeface="+mn-ea"/>
              </a:rPr>
              <a:t>指标体系</a:t>
            </a:r>
            <a:endParaRPr lang="en-US" altLang="zh-CN" sz="2800" dirty="0" smtClean="0">
              <a:solidFill>
                <a:srgbClr val="FF0000"/>
              </a:solidFill>
              <a:latin typeface="+mn-ea"/>
              <a:ea typeface="+mn-ea"/>
            </a:endParaRPr>
          </a:p>
        </p:txBody>
      </p:sp>
    </p:spTree>
    <p:extLst>
      <p:ext uri="{BB962C8B-B14F-4D97-AF65-F5344CB8AC3E}">
        <p14:creationId xmlns:p14="http://schemas.microsoft.com/office/powerpoint/2010/main" val="3603059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由来和历史进程</a:t>
            </a:r>
            <a:endParaRPr lang="zh-CN" altLang="en-US" dirty="0">
              <a:solidFill>
                <a:srgbClr val="FF0000"/>
              </a:solidFill>
            </a:endParaRPr>
          </a:p>
        </p:txBody>
      </p:sp>
      <p:sp>
        <p:nvSpPr>
          <p:cNvPr id="3" name="内容占位符 2"/>
          <p:cNvSpPr>
            <a:spLocks noGrp="1"/>
          </p:cNvSpPr>
          <p:nvPr>
            <p:ph sz="quarter" idx="10"/>
          </p:nvPr>
        </p:nvSpPr>
        <p:spPr>
          <a:xfrm>
            <a:off x="747827" y="1304364"/>
            <a:ext cx="11269361" cy="901419"/>
          </a:xfrm>
        </p:spPr>
        <p:txBody>
          <a:bodyPr>
            <a:normAutofit/>
          </a:bodyPr>
          <a:lstStyle/>
          <a:p>
            <a:r>
              <a:rPr lang="zh-CN" altLang="en-US" dirty="0">
                <a:solidFill>
                  <a:srgbClr val="C00000"/>
                </a:solidFill>
              </a:rPr>
              <a:t>由来：</a:t>
            </a:r>
            <a:r>
              <a:rPr lang="zh-CN" altLang="en-US" dirty="0"/>
              <a:t>“智汇云”</a:t>
            </a:r>
            <a:r>
              <a:rPr lang="en-US" altLang="zh-CN" dirty="0"/>
              <a:t>2014</a:t>
            </a:r>
            <a:r>
              <a:rPr lang="zh-CN" altLang="en-US" dirty="0"/>
              <a:t>年</a:t>
            </a:r>
            <a:r>
              <a:rPr lang="en-US" altLang="zh-CN" dirty="0"/>
              <a:t>6</a:t>
            </a:r>
            <a:r>
              <a:rPr lang="zh-CN" altLang="en-US" dirty="0"/>
              <a:t>月</a:t>
            </a:r>
            <a:r>
              <a:rPr lang="en-US" altLang="zh-CN" dirty="0"/>
              <a:t>6</a:t>
            </a:r>
            <a:r>
              <a:rPr lang="zh-CN" altLang="en-US" dirty="0"/>
              <a:t>日更名为“华为应用市场”。</a:t>
            </a:r>
            <a:endParaRPr lang="en-US" altLang="zh-CN" dirty="0"/>
          </a:p>
          <a:p>
            <a:endParaRPr lang="zh-CN" altLang="en-US" dirty="0"/>
          </a:p>
        </p:txBody>
      </p:sp>
      <p:pic>
        <p:nvPicPr>
          <p:cNvPr id="9220" name="Picture 4" descr="C:\Users\wwx413695\AppData\Roaming\eSpace_Desktop\UserData\wwx413695\imagefiles\37C7ECE3-FDBD-4A85-A0F5-123595E8EA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57" y="1987168"/>
            <a:ext cx="9732419" cy="487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495809"/>
      </p:ext>
    </p:extLst>
  </p:cSld>
  <p:clrMapOvr>
    <a:masterClrMapping/>
  </p:clrMapOvr>
  <p:transition advClick="0" advTm="8000">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指标体系的流程</a:t>
            </a:r>
            <a:endParaRPr lang="zh-CN" altLang="en-US" dirty="0">
              <a:solidFill>
                <a:srgbClr val="FF0000"/>
              </a:solidFill>
            </a:endParaRPr>
          </a:p>
        </p:txBody>
      </p:sp>
      <p:sp>
        <p:nvSpPr>
          <p:cNvPr id="3" name="内容占位符 2"/>
          <p:cNvSpPr>
            <a:spLocks noGrp="1"/>
          </p:cNvSpPr>
          <p:nvPr>
            <p:ph sz="quarter" idx="10"/>
          </p:nvPr>
        </p:nvSpPr>
        <p:spPr/>
        <p:txBody>
          <a:bodyPr/>
          <a:lstStyle/>
          <a:p>
            <a:r>
              <a:rPr lang="zh-CN" altLang="en-US" dirty="0"/>
              <a:t>明确指标名称、定义、计算公式、</a:t>
            </a:r>
            <a:r>
              <a:rPr lang="zh-CN" altLang="en-US" dirty="0" smtClean="0"/>
              <a:t>单位</a:t>
            </a:r>
            <a:endParaRPr lang="en-US" altLang="zh-CN" dirty="0" smtClean="0"/>
          </a:p>
          <a:p>
            <a:r>
              <a:rPr lang="zh-CN" altLang="en-US" dirty="0"/>
              <a:t>明确指标需求</a:t>
            </a:r>
            <a:r>
              <a:rPr lang="zh-CN" altLang="en-US" dirty="0" smtClean="0"/>
              <a:t>方</a:t>
            </a:r>
            <a:endParaRPr lang="en-US" altLang="zh-CN" dirty="0" smtClean="0"/>
          </a:p>
          <a:p>
            <a:r>
              <a:rPr lang="zh-CN" altLang="en-US" dirty="0"/>
              <a:t>指标寻</a:t>
            </a:r>
            <a:r>
              <a:rPr lang="zh-CN" altLang="en-US" dirty="0" smtClean="0"/>
              <a:t>源</a:t>
            </a:r>
            <a:endParaRPr lang="en-US" altLang="zh-CN" dirty="0" smtClean="0"/>
          </a:p>
          <a:p>
            <a:r>
              <a:rPr lang="zh-CN" altLang="en-US" dirty="0"/>
              <a:t>指标分析</a:t>
            </a:r>
            <a:r>
              <a:rPr lang="zh-CN" altLang="en-US" dirty="0" smtClean="0"/>
              <a:t>模式</a:t>
            </a:r>
            <a:endParaRPr lang="en-US" altLang="zh-CN" dirty="0" smtClean="0"/>
          </a:p>
          <a:p>
            <a:r>
              <a:rPr lang="zh-CN" altLang="en-US" dirty="0"/>
              <a:t>指标</a:t>
            </a:r>
            <a:r>
              <a:rPr lang="zh-CN" altLang="en-US" dirty="0" smtClean="0"/>
              <a:t>分析的维度</a:t>
            </a:r>
            <a:endParaRPr lang="en-US" altLang="zh-CN" dirty="0" smtClean="0"/>
          </a:p>
          <a:p>
            <a:r>
              <a:rPr lang="zh-CN" altLang="en-US" dirty="0"/>
              <a:t>图表的可视化展现方式</a:t>
            </a:r>
          </a:p>
        </p:txBody>
      </p:sp>
    </p:spTree>
    <p:extLst>
      <p:ext uri="{BB962C8B-B14F-4D97-AF65-F5344CB8AC3E}">
        <p14:creationId xmlns:p14="http://schemas.microsoft.com/office/powerpoint/2010/main" val="4263829000"/>
      </p:ext>
    </p:extLst>
  </p:cSld>
  <p:clrMapOvr>
    <a:masterClrMapping/>
  </p:clrMapOvr>
  <p:transition advClick="0" advTm="8000">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指标体系的框架</a:t>
            </a:r>
            <a:endParaRPr lang="zh-CN" altLang="en-US" dirty="0">
              <a:solidFill>
                <a:srgbClr val="FF0000"/>
              </a:solidFill>
            </a:endParaRPr>
          </a:p>
        </p:txBody>
      </p:sp>
      <p:pic>
        <p:nvPicPr>
          <p:cNvPr id="4" name="1A8D99A7-950A-4EBB-9C4C-2BCAFED9E8E6.png&quot;" descr="C:\Users\wwx413695\AppData\Roaming\eSpace_Desktop\UserData\wwx413695\imagefiles\1A8D99A7-950A-4EBB-9C4C-2BCAFED9E8E6.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4398343" y="2003612"/>
            <a:ext cx="3798056" cy="373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356563"/>
      </p:ext>
    </p:extLst>
  </p:cSld>
  <p:clrMapOvr>
    <a:masterClrMapping/>
  </p:clrMapOvr>
  <p:transition advClick="0" advTm="8000">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a:t>
            </a:r>
            <a:endParaRPr lang="zh-CN" altLang="en-US" dirty="0"/>
          </a:p>
        </p:txBody>
      </p:sp>
      <p:pic>
        <p:nvPicPr>
          <p:cNvPr id="5122" name="Picture 2" descr="C:\Users\wwx413695\AppData\Roaming\eSpace_Desktop\UserData\wwx413695\imagefiles\3FCAC529-3EF4-43BC-B3C4-C31090B0552A.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549637" y="1486003"/>
            <a:ext cx="9138920" cy="390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680793"/>
      </p:ext>
    </p:extLst>
  </p:cSld>
  <p:clrMapOvr>
    <a:masterClrMapping/>
  </p:clrMapOvr>
  <p:transition advClick="0" advTm="8000">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业务过程</a:t>
            </a:r>
            <a:endParaRPr lang="zh-CN" altLang="en-US" dirty="0"/>
          </a:p>
        </p:txBody>
      </p:sp>
      <p:sp>
        <p:nvSpPr>
          <p:cNvPr id="4" name="内容占位符 3"/>
          <p:cNvSpPr>
            <a:spLocks noGrp="1"/>
          </p:cNvSpPr>
          <p:nvPr>
            <p:ph sz="quarter" idx="10"/>
          </p:nvPr>
        </p:nvSpPr>
        <p:spPr>
          <a:xfrm>
            <a:off x="712694" y="3550024"/>
            <a:ext cx="11040035" cy="954741"/>
          </a:xfrm>
        </p:spPr>
        <p:txBody>
          <a:bodyPr>
            <a:normAutofit/>
          </a:bodyPr>
          <a:lstStyle/>
          <a:p>
            <a:pPr marL="0" indent="0">
              <a:buNone/>
            </a:pPr>
            <a:r>
              <a:rPr lang="zh-CN" altLang="zh-CN" sz="1600" dirty="0" smtClean="0"/>
              <a:t>以</a:t>
            </a:r>
            <a:r>
              <a:rPr lang="zh-CN" altLang="zh-CN" sz="1600" dirty="0"/>
              <a:t>用户经营为例，应用市场和游戏中心是较为相似的业务，所以共有曝光、浏览、下载、安装、升级等业务过程，而聊天、开卡、连接分别是华为帐号、华为钱包、手机助手所特有的业务过程</a:t>
            </a:r>
            <a:r>
              <a:rPr lang="zh-CN" altLang="zh-CN" dirty="0"/>
              <a:t>。</a:t>
            </a:r>
          </a:p>
          <a:p>
            <a:endParaRPr lang="en-US" altLang="zh-CN" dirty="0" smtClean="0"/>
          </a:p>
          <a:p>
            <a:pPr marL="0" indent="0">
              <a:buNone/>
            </a:pPr>
            <a:endParaRPr lang="zh-CN" altLang="en-US" dirty="0"/>
          </a:p>
        </p:txBody>
      </p:sp>
      <p:pic>
        <p:nvPicPr>
          <p:cNvPr id="7172" name="Picture 4" descr="C:\Users\wwx413695\AppData\Roaming\eSpace_Desktop\UserData\wwx413695\imagefiles\6D275528-0EB3-4CCA-B5F9-8080C8228C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53" y="1760297"/>
            <a:ext cx="6024282" cy="169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72487"/>
      </p:ext>
    </p:extLst>
  </p:cSld>
  <p:clrMapOvr>
    <a:masterClrMapping/>
  </p:clrMapOvr>
  <p:transition advClick="0" advTm="8000">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度量</a:t>
            </a:r>
            <a:endParaRPr lang="zh-CN" altLang="en-US" dirty="0"/>
          </a:p>
        </p:txBody>
      </p:sp>
      <p:sp>
        <p:nvSpPr>
          <p:cNvPr id="3" name="内容占位符 2"/>
          <p:cNvSpPr>
            <a:spLocks noGrp="1"/>
          </p:cNvSpPr>
          <p:nvPr>
            <p:ph sz="quarter" idx="10"/>
          </p:nvPr>
        </p:nvSpPr>
        <p:spPr>
          <a:xfrm>
            <a:off x="513136" y="4065986"/>
            <a:ext cx="11269361" cy="573249"/>
          </a:xfrm>
        </p:spPr>
        <p:txBody>
          <a:bodyPr>
            <a:normAutofit fontScale="77500" lnSpcReduction="20000"/>
          </a:bodyPr>
          <a:lstStyle/>
          <a:p>
            <a:pPr marL="0" indent="0">
              <a:buNone/>
            </a:pPr>
            <a:r>
              <a:rPr lang="zh-CN" altLang="zh-CN" dirty="0"/>
              <a:t>例如，用户数、设备数、次数是绝大多数业务过程常用且通用的度量，而金额、速度、消息数分别是支付、下载、聊天的专用</a:t>
            </a:r>
            <a:r>
              <a:rPr lang="zh-CN" altLang="zh-CN" dirty="0" smtClean="0"/>
              <a:t>度量</a:t>
            </a:r>
            <a:endParaRPr lang="zh-CN" altLang="zh-CN" dirty="0"/>
          </a:p>
        </p:txBody>
      </p:sp>
      <p:pic>
        <p:nvPicPr>
          <p:cNvPr id="9218" name="Picture 2" descr="C:\Users\wwx413695\AppData\Roaming\eSpace_Desktop\UserData\wwx413695\imagefiles\6C6A2719-99B0-4C1D-A99A-83D7F7A7DF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042" y="1640541"/>
            <a:ext cx="47815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29108"/>
      </p:ext>
    </p:extLst>
  </p:cSld>
  <p:clrMapOvr>
    <a:masterClrMapping/>
  </p:clrMapOvr>
  <p:transition advClick="0" advTm="8000">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指标的用途</a:t>
            </a:r>
            <a:endParaRPr lang="zh-CN" altLang="en-US" dirty="0"/>
          </a:p>
        </p:txBody>
      </p:sp>
      <p:sp>
        <p:nvSpPr>
          <p:cNvPr id="3" name="内容占位符 2"/>
          <p:cNvSpPr>
            <a:spLocks noGrp="1"/>
          </p:cNvSpPr>
          <p:nvPr>
            <p:ph sz="quarter" idx="10"/>
          </p:nvPr>
        </p:nvSpPr>
        <p:spPr>
          <a:xfrm>
            <a:off x="1069785" y="1567331"/>
            <a:ext cx="8585204" cy="922873"/>
          </a:xfrm>
        </p:spPr>
        <p:txBody>
          <a:bodyPr>
            <a:normAutofit/>
          </a:bodyPr>
          <a:lstStyle/>
          <a:p>
            <a:pPr marL="0" indent="0">
              <a:buNone/>
            </a:pPr>
            <a:r>
              <a:rPr lang="zh-CN" altLang="en-US" sz="1600" dirty="0" smtClean="0"/>
              <a:t>业务人员或者数据分析人员根据实际的需求，根据指标和维度进行全方位的透视分析。</a:t>
            </a:r>
            <a:endParaRPr lang="zh-CN" altLang="en-US" sz="1600" dirty="0"/>
          </a:p>
        </p:txBody>
      </p:sp>
      <p:pic>
        <p:nvPicPr>
          <p:cNvPr id="10242" name="Picture 2" descr="C:\Users\wwx413695\AppData\Roaming\eSpace_Desktop\UserData\wwx413695\imagefiles\51086F62-AEDF-4FCD-8F4E-3D0921C31D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917" y="2662129"/>
            <a:ext cx="6191250"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434129"/>
      </p:ext>
    </p:extLst>
  </p:cSld>
  <p:clrMapOvr>
    <a:masterClrMapping/>
  </p:clrMapOvr>
  <p:transition advClick="0" advTm="8000">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指标收集范围的圈定</a:t>
            </a:r>
            <a:endParaRPr lang="zh-CN" altLang="en-US" dirty="0"/>
          </a:p>
        </p:txBody>
      </p:sp>
      <p:pic>
        <p:nvPicPr>
          <p:cNvPr id="13316" name="Picture 4" descr="C:\Users\wwx413695\AppData\Roaming\eSpace_Desktop\UserData\wwx413695\imagefiles\CF9A08B4-9455-41F5-BA90-1190CA72060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08" y="2254307"/>
            <a:ext cx="9878292" cy="421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28158"/>
      </p:ext>
    </p:extLst>
  </p:cSld>
  <p:clrMapOvr>
    <a:masterClrMapping/>
  </p:clrMapOvr>
  <p:transition advClick="0" advTm="8000">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根据具体报表进行指标收集、拆分</a:t>
            </a:r>
            <a:endParaRPr lang="zh-CN" altLang="en-US" dirty="0"/>
          </a:p>
        </p:txBody>
      </p:sp>
      <p:pic>
        <p:nvPicPr>
          <p:cNvPr id="15362" name="Picture 2" descr="C:\Users\wwx413695\AppData\Roaming\eSpace_Desktop\UserData\wwx413695\imagefiles\01CD96FE-0536-46A6-9E6C-BFFB313557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081" y="1939636"/>
            <a:ext cx="10457548" cy="407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913883"/>
      </p:ext>
    </p:extLst>
  </p:cSld>
  <p:clrMapOvr>
    <a:masterClrMapping/>
  </p:clrMapOvr>
  <p:transition advClick="0" advTm="8000">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根据具体报表进行维度收集、归纳</a:t>
            </a:r>
            <a:endParaRPr lang="zh-CN" altLang="en-US" dirty="0"/>
          </a:p>
        </p:txBody>
      </p:sp>
      <p:pic>
        <p:nvPicPr>
          <p:cNvPr id="16386" name="Picture 2" descr="C:\Users\wwx413695\AppData\Roaming\eSpace_Desktop\UserData\wwx413695\imagefiles\7D4EABE1-6009-475B-B5E3-A3BCEEE569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658" y="1667584"/>
            <a:ext cx="8776040" cy="401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515298"/>
      </p:ext>
    </p:extLst>
  </p:cSld>
  <p:clrMapOvr>
    <a:masterClrMapping/>
  </p:clrMapOvr>
  <p:transition advClick="0" advTm="8000">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业务过程中业务的收集和归类</a:t>
            </a:r>
            <a:endParaRPr lang="zh-CN" altLang="en-US" dirty="0"/>
          </a:p>
        </p:txBody>
      </p:sp>
      <p:pic>
        <p:nvPicPr>
          <p:cNvPr id="17410" name="Picture 2" descr="C:\Users\wwx413695\AppData\Roaming\eSpace_Desktop\UserData\wwx413695\imagefiles\AB88F374-4A12-489F-ABFF-6A1769EF40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765" y="1813840"/>
            <a:ext cx="10005324" cy="426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29363"/>
      </p:ext>
    </p:extLst>
  </p:cSld>
  <p:clrMapOvr>
    <a:masterClrMapping/>
  </p:clrMapOvr>
  <p:transition advClick="0" advTm="800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a:t>
            </a:r>
            <a:endParaRPr lang="zh-CN" altLang="en-US" dirty="0"/>
          </a:p>
        </p:txBody>
      </p:sp>
      <p:grpSp>
        <p:nvGrpSpPr>
          <p:cNvPr id="402" name="组合 401"/>
          <p:cNvGrpSpPr/>
          <p:nvPr/>
        </p:nvGrpSpPr>
        <p:grpSpPr>
          <a:xfrm>
            <a:off x="1421847" y="1582664"/>
            <a:ext cx="9054535" cy="5307993"/>
            <a:chOff x="1663818" y="1627502"/>
            <a:chExt cx="6135962" cy="3457682"/>
          </a:xfrm>
          <a:solidFill>
            <a:schemeClr val="accent5">
              <a:lumMod val="20000"/>
              <a:lumOff val="80000"/>
            </a:schemeClr>
          </a:solidFill>
        </p:grpSpPr>
        <p:sp>
          <p:nvSpPr>
            <p:cNvPr id="403" name="矩形 4"/>
            <p:cNvSpPr/>
            <p:nvPr/>
          </p:nvSpPr>
          <p:spPr>
            <a:xfrm>
              <a:off x="1698812" y="2348880"/>
              <a:ext cx="6069912" cy="2736304"/>
            </a:xfrm>
            <a:custGeom>
              <a:avLst/>
              <a:gdLst>
                <a:gd name="connsiteX0" fmla="*/ 0 w 6120680"/>
                <a:gd name="connsiteY0" fmla="*/ 0 h 2736304"/>
                <a:gd name="connsiteX1" fmla="*/ 6120680 w 6120680"/>
                <a:gd name="connsiteY1" fmla="*/ 0 h 2736304"/>
                <a:gd name="connsiteX2" fmla="*/ 6120680 w 6120680"/>
                <a:gd name="connsiteY2" fmla="*/ 2736304 h 2736304"/>
                <a:gd name="connsiteX3" fmla="*/ 0 w 6120680"/>
                <a:gd name="connsiteY3" fmla="*/ 2736304 h 2736304"/>
                <a:gd name="connsiteX4" fmla="*/ 0 w 6120680"/>
                <a:gd name="connsiteY4" fmla="*/ 0 h 2736304"/>
                <a:gd name="connsiteX0" fmla="*/ 0 w 6120680"/>
                <a:gd name="connsiteY0" fmla="*/ 0 h 2736304"/>
                <a:gd name="connsiteX1" fmla="*/ 6120680 w 6120680"/>
                <a:gd name="connsiteY1" fmla="*/ 0 h 2736304"/>
                <a:gd name="connsiteX2" fmla="*/ 6120680 w 6120680"/>
                <a:gd name="connsiteY2" fmla="*/ 2736304 h 2736304"/>
                <a:gd name="connsiteX3" fmla="*/ 3137883 w 6120680"/>
                <a:gd name="connsiteY3" fmla="*/ 2729535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49915 w 6120680"/>
                <a:gd name="connsiteY3" fmla="*/ 2152019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236240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3125852 w 6120680"/>
                <a:gd name="connsiteY3" fmla="*/ 2320461 h 2736304"/>
                <a:gd name="connsiteX4" fmla="*/ 0 w 6120680"/>
                <a:gd name="connsiteY4" fmla="*/ 2736304 h 2736304"/>
                <a:gd name="connsiteX5" fmla="*/ 0 w 6120680"/>
                <a:gd name="connsiteY5" fmla="*/ 0 h 2736304"/>
                <a:gd name="connsiteX0" fmla="*/ 0 w 6120680"/>
                <a:gd name="connsiteY0" fmla="*/ 0 h 2736304"/>
                <a:gd name="connsiteX1" fmla="*/ 6120680 w 6120680"/>
                <a:gd name="connsiteY1" fmla="*/ 0 h 2736304"/>
                <a:gd name="connsiteX2" fmla="*/ 6120680 w 6120680"/>
                <a:gd name="connsiteY2" fmla="*/ 2736304 h 2736304"/>
                <a:gd name="connsiteX3" fmla="*/ 2957410 w 6120680"/>
                <a:gd name="connsiteY3" fmla="*/ 2320461 h 2736304"/>
                <a:gd name="connsiteX4" fmla="*/ 0 w 6120680"/>
                <a:gd name="connsiteY4" fmla="*/ 2736304 h 2736304"/>
                <a:gd name="connsiteX5" fmla="*/ 0 w 6120680"/>
                <a:gd name="connsiteY5" fmla="*/ 0 h 273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680" h="2736304">
                  <a:moveTo>
                    <a:pt x="0" y="0"/>
                  </a:moveTo>
                  <a:lnTo>
                    <a:pt x="6120680" y="0"/>
                  </a:lnTo>
                  <a:lnTo>
                    <a:pt x="6120680" y="2736304"/>
                  </a:lnTo>
                  <a:lnTo>
                    <a:pt x="2957410" y="2320461"/>
                  </a:lnTo>
                  <a:lnTo>
                    <a:pt x="0" y="2736304"/>
                  </a:lnTo>
                  <a:lnTo>
                    <a:pt x="0" y="0"/>
                  </a:lnTo>
                  <a:close/>
                </a:path>
              </a:pathLst>
            </a:custGeom>
            <a:grpFill/>
            <a:ln w="25400" cap="flat" cmpd="sng" algn="ctr">
              <a:noFill/>
              <a:prstDash val="solid"/>
            </a:ln>
            <a:effectLst>
              <a:softEdge rad="317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4" name="矩形 403"/>
            <p:cNvSpPr/>
            <p:nvPr/>
          </p:nvSpPr>
          <p:spPr>
            <a:xfrm>
              <a:off x="1663818" y="1627502"/>
              <a:ext cx="6135962" cy="2878177"/>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5" name="矩形 404"/>
            <p:cNvSpPr/>
            <p:nvPr/>
          </p:nvSpPr>
          <p:spPr>
            <a:xfrm>
              <a:off x="1698812" y="1664712"/>
              <a:ext cx="6069912" cy="2808000"/>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 name="文本框 4"/>
          <p:cNvSpPr txBox="1"/>
          <p:nvPr/>
        </p:nvSpPr>
        <p:spPr>
          <a:xfrm>
            <a:off x="2006118" y="1806693"/>
            <a:ext cx="7175533" cy="4616648"/>
          </a:xfrm>
          <a:prstGeom prst="rect">
            <a:avLst/>
          </a:prstGeom>
          <a:noFill/>
          <a:scene3d>
            <a:camera prst="obliqueTopRight"/>
            <a:lightRig rig="threePt" dir="t"/>
          </a:scene3d>
        </p:spPr>
        <p:txBody>
          <a:bodyPr wrap="square" rtlCol="0">
            <a:spAutoFit/>
          </a:bodyPr>
          <a:lstStyle/>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由来和历史进程</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FF0000"/>
                </a:solidFill>
                <a:latin typeface="+mn-ea"/>
                <a:ea typeface="+mn-ea"/>
              </a:rPr>
              <a:t>应用市场简介</a:t>
            </a:r>
            <a:endParaRPr lang="en-US" altLang="zh-CN" sz="2800" dirty="0" smtClean="0">
              <a:solidFill>
                <a:srgbClr val="FF000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高频率数据源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关联关系框架</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数据来源和价值</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报表分析</a:t>
            </a:r>
            <a:endParaRPr lang="en-US" altLang="zh-CN" sz="2800" dirty="0" smtClean="0">
              <a:solidFill>
                <a:srgbClr val="0070C0"/>
              </a:solidFill>
              <a:latin typeface="+mn-ea"/>
              <a:ea typeface="+mn-ea"/>
            </a:endParaRPr>
          </a:p>
          <a:p>
            <a:pPr marL="285750" indent="-285750">
              <a:lnSpc>
                <a:spcPct val="150000"/>
              </a:lnSpc>
              <a:buFont typeface="Wingdings" panose="05000000000000000000" pitchFamily="2" charset="2"/>
              <a:buChar char="Ø"/>
            </a:pPr>
            <a:r>
              <a:rPr lang="zh-CN" altLang="en-US" sz="2800" dirty="0" smtClean="0">
                <a:solidFill>
                  <a:srgbClr val="0070C0"/>
                </a:solidFill>
                <a:latin typeface="+mn-ea"/>
                <a:ea typeface="+mn-ea"/>
              </a:rPr>
              <a:t>指标体系</a:t>
            </a:r>
            <a:endParaRPr lang="en-US" altLang="zh-CN" sz="2800" dirty="0" smtClean="0">
              <a:solidFill>
                <a:srgbClr val="0070C0"/>
              </a:solidFill>
              <a:latin typeface="+mn-ea"/>
              <a:ea typeface="+mn-ea"/>
            </a:endParaRPr>
          </a:p>
        </p:txBody>
      </p:sp>
    </p:spTree>
    <p:extLst>
      <p:ext uri="{BB962C8B-B14F-4D97-AF65-F5344CB8AC3E}">
        <p14:creationId xmlns:p14="http://schemas.microsoft.com/office/powerpoint/2010/main" val="4055848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a:t>业务过程</a:t>
            </a:r>
            <a:r>
              <a:rPr lang="zh-CN" altLang="en-US" dirty="0" smtClean="0"/>
              <a:t>中</a:t>
            </a:r>
            <a:r>
              <a:rPr lang="zh-CN" altLang="en-US" dirty="0"/>
              <a:t>度量</a:t>
            </a:r>
            <a:r>
              <a:rPr lang="zh-CN" altLang="en-US" dirty="0" smtClean="0"/>
              <a:t>的</a:t>
            </a:r>
            <a:r>
              <a:rPr lang="zh-CN" altLang="en-US" dirty="0"/>
              <a:t>收集和归类</a:t>
            </a:r>
          </a:p>
        </p:txBody>
      </p:sp>
      <p:pic>
        <p:nvPicPr>
          <p:cNvPr id="18434" name="Picture 2" descr="C:\Users\wwx413695\AppData\Roaming\eSpace_Desktop\UserData\wwx413695\imagefiles\C54A099A-0987-47B5-AADD-4B02125807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340" y="1939636"/>
            <a:ext cx="9120407" cy="419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45034"/>
      </p:ext>
    </p:extLst>
  </p:cSld>
  <p:clrMapOvr>
    <a:masterClrMapping/>
  </p:clrMapOvr>
  <p:transition advClick="0" advTm="8000">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业务规则的划分</a:t>
            </a:r>
            <a:endParaRPr lang="zh-CN" altLang="en-US" dirty="0"/>
          </a:p>
        </p:txBody>
      </p:sp>
      <p:pic>
        <p:nvPicPr>
          <p:cNvPr id="19458" name="Picture 2" descr="C:\Users\wwx413695\AppData\Roaming\eSpace_Desktop\UserData\wwx413695\imagefiles\CF3D8858-7C69-40FD-B019-162D2C0E2D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659" y="1939636"/>
            <a:ext cx="7996176" cy="370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840457"/>
      </p:ext>
    </p:extLst>
  </p:cSld>
  <p:clrMapOvr>
    <a:masterClrMapping/>
  </p:clrMapOvr>
  <p:transition advClick="0" advTm="8000">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修饰词的收集和整理</a:t>
            </a:r>
            <a:endParaRPr lang="zh-CN" altLang="en-US" dirty="0"/>
          </a:p>
        </p:txBody>
      </p:sp>
      <p:pic>
        <p:nvPicPr>
          <p:cNvPr id="20482" name="Picture 2" descr="C:\Users\wwx413695\AppData\Roaming\eSpace_Desktop\UserData\wwx413695\imagefiles\2AEDE4F2-68EB-47F7-AC3C-79C3381B76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53" y="1939636"/>
            <a:ext cx="8099985" cy="374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56"/>
      </p:ext>
    </p:extLst>
  </p:cSld>
  <p:clrMapOvr>
    <a:masterClrMapping/>
  </p:clrMapOvr>
  <p:transition advClick="0" advTm="8000">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时间周期</a:t>
            </a:r>
            <a:endParaRPr lang="zh-CN" altLang="en-US" dirty="0"/>
          </a:p>
        </p:txBody>
      </p:sp>
      <p:pic>
        <p:nvPicPr>
          <p:cNvPr id="21506" name="Picture 2" descr="C:\Users\wwx413695\AppData\Roaming\eSpace_Desktop\UserData\wwx413695\imagefiles\FDE4A7C1-9FC8-4226-9A01-37D0E17A06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517" y="1939636"/>
            <a:ext cx="7325659" cy="331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30575"/>
      </p:ext>
    </p:extLst>
  </p:cSld>
  <p:clrMapOvr>
    <a:masterClrMapping/>
  </p:clrMapOvr>
  <p:transition advClick="0" advTm="8000">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常见分析方式</a:t>
            </a:r>
            <a:endParaRPr lang="zh-CN" altLang="en-US" dirty="0"/>
          </a:p>
        </p:txBody>
      </p:sp>
      <p:pic>
        <p:nvPicPr>
          <p:cNvPr id="22530" name="Picture 2" descr="C:\Users\wwx413695\AppData\Roaming\eSpace_Desktop\UserData\wwx413695\imagefiles\11800F6C-DFB4-427D-90D4-0EFDFD8B68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895" y="2033780"/>
            <a:ext cx="7641104" cy="349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009412"/>
      </p:ext>
    </p:extLst>
  </p:cSld>
  <p:clrMapOvr>
    <a:masterClrMapping/>
  </p:clrMapOvr>
  <p:transition advClick="0" advTm="8000">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指标拆解过程中的常见疑惑</a:t>
            </a:r>
            <a:endParaRPr lang="zh-CN" altLang="en-US" dirty="0"/>
          </a:p>
        </p:txBody>
      </p:sp>
      <p:pic>
        <p:nvPicPr>
          <p:cNvPr id="23556" name="Picture 4" descr="C:\Users\wwx413695\AppData\Roaming\eSpace_Desktop\UserData\wwx413695\imagefiles\5A0D5FE6-E582-4A12-9799-B8D488F698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75" y="1939636"/>
            <a:ext cx="9452033" cy="395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46047"/>
      </p:ext>
    </p:extLst>
  </p:cSld>
  <p:clrMapOvr>
    <a:masterClrMapping/>
  </p:clrMapOvr>
  <p:transition advClick="0" advTm="8000">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具体指标的拆解整理</a:t>
            </a:r>
            <a:endParaRPr lang="zh-CN" altLang="en-US" dirty="0"/>
          </a:p>
        </p:txBody>
      </p:sp>
      <p:pic>
        <p:nvPicPr>
          <p:cNvPr id="24578" name="Picture 2" descr="C:\Users\wwx413695\AppData\Roaming\eSpace_Desktop\UserData\wwx413695\imagefiles\9A5BA162-BC95-48ED-939F-5094DA25E6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69" y="1662548"/>
            <a:ext cx="10858500"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841556"/>
      </p:ext>
    </p:extLst>
  </p:cSld>
  <p:clrMapOvr>
    <a:masterClrMapping/>
  </p:clrMapOvr>
  <p:transition advClick="0" advTm="8000">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指标体系产生的背景</a:t>
            </a:r>
            <a:endParaRPr lang="zh-CN" altLang="en-US" dirty="0">
              <a:solidFill>
                <a:srgbClr val="FF0000"/>
              </a:solidFill>
            </a:endParaRPr>
          </a:p>
        </p:txBody>
      </p:sp>
      <p:sp>
        <p:nvSpPr>
          <p:cNvPr id="3" name="内容占位符 2"/>
          <p:cNvSpPr>
            <a:spLocks noGrp="1"/>
          </p:cNvSpPr>
          <p:nvPr>
            <p:ph sz="quarter" idx="10"/>
          </p:nvPr>
        </p:nvSpPr>
        <p:spPr/>
        <p:txBody>
          <a:bodyPr/>
          <a:lstStyle/>
          <a:p>
            <a:r>
              <a:rPr lang="zh-CN" altLang="en-US" dirty="0" smtClean="0"/>
              <a:t>指标：</a:t>
            </a:r>
            <a:r>
              <a:rPr lang="zh-CN" altLang="en-US" dirty="0"/>
              <a:t>指标要贴合业务的实际进行定义，不一定要向报表去</a:t>
            </a:r>
            <a:r>
              <a:rPr lang="zh-CN" altLang="en-US" dirty="0" smtClean="0"/>
              <a:t>妥协。</a:t>
            </a:r>
            <a:endParaRPr lang="en-US" altLang="zh-CN" dirty="0" smtClean="0"/>
          </a:p>
          <a:p>
            <a:r>
              <a:rPr lang="zh-CN" altLang="en-US" dirty="0" smtClean="0"/>
              <a:t>产生</a:t>
            </a:r>
            <a:r>
              <a:rPr lang="zh-CN" altLang="en-US" dirty="0"/>
              <a:t>背景：指标体系</a:t>
            </a:r>
            <a:r>
              <a:rPr lang="zh-CN" altLang="en-US" dirty="0" smtClean="0"/>
              <a:t>规划是在指标</a:t>
            </a:r>
            <a:r>
              <a:rPr lang="zh-CN" altLang="en-US" dirty="0"/>
              <a:t>体系混乱、指标口径不统一的背景下应用而生的</a:t>
            </a:r>
            <a:r>
              <a:rPr lang="zh-CN" altLang="en-US" dirty="0" smtClean="0"/>
              <a:t>。因此</a:t>
            </a:r>
            <a:r>
              <a:rPr lang="zh-CN" altLang="en-US" dirty="0"/>
              <a:t>需要对指标体系进行梳理，划分主题，规划蓝图，并通过管理驾驶舱来实施，</a:t>
            </a:r>
            <a:r>
              <a:rPr lang="zh-CN" altLang="en-US" dirty="0" smtClean="0"/>
              <a:t>通过企业</a:t>
            </a:r>
            <a:r>
              <a:rPr lang="zh-CN" altLang="en-US" dirty="0"/>
              <a:t>数据治理来对指标体系提供数据质量保障。</a:t>
            </a:r>
            <a:endParaRPr lang="en-US" altLang="zh-CN" dirty="0" smtClean="0"/>
          </a:p>
          <a:p>
            <a:r>
              <a:rPr lang="zh-CN" altLang="en-US" dirty="0" smtClean="0"/>
              <a:t>根据指标的收集和整理，一个指标由于不同的统计口径，而出现多个统计值的情况，所以进行指标标准化进行下一步的工作。</a:t>
            </a:r>
            <a:endParaRPr lang="zh-CN" altLang="en-US" dirty="0"/>
          </a:p>
        </p:txBody>
      </p:sp>
    </p:spTree>
    <p:extLst>
      <p:ext uri="{BB962C8B-B14F-4D97-AF65-F5344CB8AC3E}">
        <p14:creationId xmlns:p14="http://schemas.microsoft.com/office/powerpoint/2010/main" val="160299918"/>
      </p:ext>
    </p:extLst>
  </p:cSld>
  <p:clrMapOvr>
    <a:masterClrMapping/>
  </p:clrMapOvr>
  <p:transition advClick="0" advTm="8000">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指标体系标准化</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原生指标</a:t>
            </a:r>
            <a:endParaRPr lang="zh-CN" altLang="en-US" dirty="0"/>
          </a:p>
        </p:txBody>
      </p:sp>
      <p:pic>
        <p:nvPicPr>
          <p:cNvPr id="29698" name="Picture 2" descr="C:\Users\wwx413695\AppData\Roaming\eSpace_Desktop\UserData\wwx413695\imagefiles\95CC484A-B98B-40A2-9998-9B45965B67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411" y="1776598"/>
            <a:ext cx="7816256" cy="381336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C:\Users\wwx413695\AppData\Roaming\eSpace_Desktop\UserData\wwx413695\imagefiles\3FCAC529-3EF4-43BC-B3C4-C31090B0552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99481696"/>
      </p:ext>
    </p:extLst>
  </p:cSld>
  <p:clrMapOvr>
    <a:masterClrMapping/>
  </p:clrMapOvr>
  <p:transition advClick="0" advTm="8000">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指标体系标准化</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a:t>复合</a:t>
            </a:r>
            <a:r>
              <a:rPr lang="zh-CN" altLang="en-US" dirty="0" smtClean="0"/>
              <a:t>指标</a:t>
            </a:r>
            <a:endParaRPr lang="zh-CN" altLang="en-US" dirty="0"/>
          </a:p>
        </p:txBody>
      </p:sp>
      <p:pic>
        <p:nvPicPr>
          <p:cNvPr id="28674" name="Picture 2" descr="C:\Users\wwx413695\AppData\Roaming\eSpace_Desktop\UserData\wwx413695\imagefiles\E3EB0C3F-13E3-40E1-A962-B14124AA75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83" y="1705040"/>
            <a:ext cx="8719168" cy="467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514754"/>
      </p:ext>
    </p:extLst>
  </p:cSld>
  <p:clrMapOvr>
    <a:masterClrMapping/>
  </p:clrMapOvr>
  <p:transition advClick="0" advTm="8000">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说明和介绍</a:t>
            </a:r>
            <a:endParaRPr lang="zh-CN" altLang="en-US" dirty="0">
              <a:solidFill>
                <a:srgbClr val="FF0000"/>
              </a:solidFill>
            </a:endParaRPr>
          </a:p>
        </p:txBody>
      </p:sp>
      <p:sp>
        <p:nvSpPr>
          <p:cNvPr id="3" name="内容占位符 2"/>
          <p:cNvSpPr>
            <a:spLocks noGrp="1"/>
          </p:cNvSpPr>
          <p:nvPr>
            <p:ph sz="quarter" idx="10"/>
          </p:nvPr>
        </p:nvSpPr>
        <p:spPr/>
        <p:txBody>
          <a:bodyPr>
            <a:normAutofit fontScale="92500" lnSpcReduction="10000"/>
          </a:bodyPr>
          <a:lstStyle/>
          <a:p>
            <a:pPr>
              <a:buFont typeface="Wingdings" panose="05000000000000000000" pitchFamily="2" charset="2"/>
              <a:buChar char="u"/>
            </a:pPr>
            <a:r>
              <a:rPr lang="zh-CN" altLang="en-US" dirty="0" smtClean="0">
                <a:solidFill>
                  <a:srgbClr val="C00000"/>
                </a:solidFill>
              </a:rPr>
              <a:t>华为</a:t>
            </a:r>
            <a:r>
              <a:rPr lang="zh-CN" altLang="en-US" dirty="0">
                <a:solidFill>
                  <a:srgbClr val="C00000"/>
                </a:solidFill>
              </a:rPr>
              <a:t>应用</a:t>
            </a:r>
            <a:r>
              <a:rPr lang="zh-CN" altLang="en-US" dirty="0" smtClean="0">
                <a:solidFill>
                  <a:srgbClr val="C00000"/>
                </a:solidFill>
              </a:rPr>
              <a:t>市场：</a:t>
            </a:r>
            <a:endParaRPr lang="en-US" altLang="zh-CN" dirty="0" smtClean="0">
              <a:solidFill>
                <a:srgbClr val="C00000"/>
              </a:solidFill>
            </a:endParaRPr>
          </a:p>
          <a:p>
            <a:pPr marL="0" indent="0">
              <a:buNone/>
            </a:pPr>
            <a:r>
              <a:rPr lang="en-US" altLang="zh-CN" dirty="0">
                <a:solidFill>
                  <a:srgbClr val="C00000"/>
                </a:solidFill>
              </a:rPr>
              <a:t> </a:t>
            </a:r>
            <a:r>
              <a:rPr lang="en-US" altLang="zh-CN" dirty="0" smtClean="0">
                <a:solidFill>
                  <a:srgbClr val="C00000"/>
                </a:solidFill>
              </a:rPr>
              <a:t>       </a:t>
            </a:r>
            <a:r>
              <a:rPr lang="zh-CN" altLang="en-US" dirty="0" smtClean="0"/>
              <a:t>是</a:t>
            </a:r>
            <a:r>
              <a:rPr lang="zh-CN" altLang="en-US" dirty="0"/>
              <a:t>华为手机官方应用下载平台，也是华为用户首选应用市场，是基于</a:t>
            </a:r>
            <a:r>
              <a:rPr lang="en-US" altLang="zh-CN" dirty="0"/>
              <a:t>Android</a:t>
            </a:r>
            <a:r>
              <a:rPr lang="zh-CN" altLang="en-US" dirty="0"/>
              <a:t>系统的免费资源共享平台</a:t>
            </a:r>
            <a:r>
              <a:rPr lang="zh-CN" altLang="en-US" dirty="0" smtClean="0"/>
              <a:t>。</a:t>
            </a:r>
            <a:r>
              <a:rPr lang="zh-CN" altLang="zh-CN" dirty="0" smtClean="0"/>
              <a:t>应用</a:t>
            </a:r>
            <a:r>
              <a:rPr lang="zh-CN" altLang="zh-CN" dirty="0"/>
              <a:t>市场的定位是做全内容的分发平台，在应用市场中能够搜索并下载</a:t>
            </a:r>
            <a:r>
              <a:rPr lang="en-US" altLang="zh-CN" dirty="0"/>
              <a:t>  </a:t>
            </a:r>
            <a:r>
              <a:rPr lang="zh-CN" altLang="zh-CN" dirty="0"/>
              <a:t>视频、应用、阅读、音乐等内容信息。通过归仓</a:t>
            </a:r>
            <a:r>
              <a:rPr lang="en-US" altLang="zh-CN" dirty="0"/>
              <a:t>1.0 </a:t>
            </a:r>
            <a:r>
              <a:rPr lang="zh-CN" altLang="zh-CN" dirty="0"/>
              <a:t>到</a:t>
            </a:r>
            <a:r>
              <a:rPr lang="en-US" altLang="zh-CN" dirty="0"/>
              <a:t>2.0</a:t>
            </a:r>
            <a:r>
              <a:rPr lang="zh-CN" altLang="zh-CN" dirty="0"/>
              <a:t>的项目，意在吸引开发者到开发者联盟，最后的趋势是所有的应用市场应用都是开发者联盟实名认证开发上架的。</a:t>
            </a:r>
          </a:p>
          <a:p>
            <a:pPr marL="0" indent="0">
              <a:buNone/>
            </a:pPr>
            <a:r>
              <a:rPr lang="en-US" altLang="zh-CN" dirty="0"/>
              <a:t> </a:t>
            </a:r>
            <a:r>
              <a:rPr lang="en-US" altLang="zh-CN" dirty="0" smtClean="0"/>
              <a:t>      </a:t>
            </a:r>
            <a:r>
              <a:rPr lang="zh-CN" altLang="en-US" dirty="0" smtClean="0"/>
              <a:t>其实</a:t>
            </a:r>
            <a:r>
              <a:rPr lang="zh-CN" altLang="zh-CN" dirty="0" smtClean="0"/>
              <a:t>应用</a:t>
            </a:r>
            <a:r>
              <a:rPr lang="zh-CN" altLang="zh-CN" dirty="0"/>
              <a:t>市场就是由操作日志和应用信息组成。</a:t>
            </a:r>
            <a:endParaRPr lang="en-US" altLang="zh-CN" dirty="0" smtClean="0"/>
          </a:p>
          <a:p>
            <a:pPr>
              <a:buFont typeface="Wingdings" panose="05000000000000000000" pitchFamily="2" charset="2"/>
              <a:buChar char="u"/>
            </a:pPr>
            <a:r>
              <a:rPr lang="zh-CN" altLang="en-US" dirty="0" smtClean="0">
                <a:solidFill>
                  <a:srgbClr val="C00000"/>
                </a:solidFill>
              </a:rPr>
              <a:t>软件</a:t>
            </a:r>
            <a:r>
              <a:rPr lang="zh-CN" altLang="en-US" dirty="0">
                <a:solidFill>
                  <a:srgbClr val="C00000"/>
                </a:solidFill>
              </a:rPr>
              <a:t>介绍：</a:t>
            </a:r>
            <a:r>
              <a:rPr lang="zh-CN" altLang="en-US" dirty="0"/>
              <a:t>依托华为全球化技术服务平台和实力雄厚的开发者群体，用户可以在应用市场上搜索、下载、管理、分享最贴心的移动应用，其中首创“开发者实名认证</a:t>
            </a:r>
            <a:r>
              <a:rPr lang="en-US" altLang="zh-CN" dirty="0"/>
              <a:t>+3</a:t>
            </a:r>
            <a:r>
              <a:rPr lang="zh-CN" altLang="en-US" dirty="0"/>
              <a:t>重系统检测</a:t>
            </a:r>
            <a:r>
              <a:rPr lang="en-US" altLang="zh-CN" dirty="0"/>
              <a:t>+</a:t>
            </a:r>
            <a:r>
              <a:rPr lang="zh-CN" altLang="en-US" dirty="0"/>
              <a:t>人工专员复检”安全保障机制，让用户下的放心，玩儿的畅快。应用审核团队每天严格监测高达上千款应用及游戏，内容运营团队在推荐每个应用之前都会输出专业的评测报告及游戏评分</a:t>
            </a:r>
            <a:r>
              <a:rPr lang="zh-CN" altLang="en-US" dirty="0" smtClean="0"/>
              <a:t>。</a:t>
            </a:r>
            <a:endParaRPr lang="en-US" altLang="zh-CN" dirty="0" smtClean="0"/>
          </a:p>
          <a:p>
            <a:pPr>
              <a:buFont typeface="Wingdings" panose="05000000000000000000" pitchFamily="2" charset="2"/>
              <a:buChar char="u"/>
            </a:pPr>
            <a:r>
              <a:rPr lang="zh-CN" altLang="en-US" dirty="0" smtClean="0">
                <a:solidFill>
                  <a:srgbClr val="C00000"/>
                </a:solidFill>
              </a:rPr>
              <a:t>应用市场的宗旨：</a:t>
            </a:r>
            <a:r>
              <a:rPr lang="zh-CN" altLang="en-US" dirty="0" smtClean="0"/>
              <a:t>放心</a:t>
            </a:r>
            <a:r>
              <a:rPr lang="zh-CN" altLang="en-US" dirty="0"/>
              <a:t>下，畅快玩</a:t>
            </a:r>
            <a:endParaRPr lang="en-US" altLang="zh-CN" dirty="0"/>
          </a:p>
          <a:p>
            <a:pPr marL="0" indent="0">
              <a:buNone/>
            </a:pPr>
            <a:endParaRPr lang="zh-CN" altLang="en-US" dirty="0"/>
          </a:p>
        </p:txBody>
      </p:sp>
    </p:spTree>
    <p:extLst>
      <p:ext uri="{BB962C8B-B14F-4D97-AF65-F5344CB8AC3E}">
        <p14:creationId xmlns:p14="http://schemas.microsoft.com/office/powerpoint/2010/main" val="3056983349"/>
      </p:ext>
    </p:extLst>
  </p:cSld>
  <p:clrMapOvr>
    <a:masterClrMapping/>
  </p:clrMapOvr>
  <p:transition advClick="0" advTm="8000">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指标体系标准化</a:t>
            </a:r>
            <a:endParaRPr lang="zh-CN" altLang="en-US" dirty="0">
              <a:solidFill>
                <a:srgbClr val="FF0000"/>
              </a:solidFill>
            </a:endParaRPr>
          </a:p>
        </p:txBody>
      </p:sp>
      <p:sp>
        <p:nvSpPr>
          <p:cNvPr id="3" name="内容占位符 2"/>
          <p:cNvSpPr>
            <a:spLocks noGrp="1"/>
          </p:cNvSpPr>
          <p:nvPr>
            <p:ph sz="quarter" idx="10"/>
          </p:nvPr>
        </p:nvSpPr>
        <p:spPr>
          <a:xfrm>
            <a:off x="792969" y="1197200"/>
            <a:ext cx="10148047" cy="742436"/>
          </a:xfrm>
        </p:spPr>
        <p:txBody>
          <a:bodyPr/>
          <a:lstStyle/>
          <a:p>
            <a:r>
              <a:rPr lang="zh-CN" altLang="en-US" dirty="0" smtClean="0"/>
              <a:t>维度</a:t>
            </a:r>
            <a:endParaRPr lang="zh-CN" altLang="en-US" dirty="0"/>
          </a:p>
        </p:txBody>
      </p:sp>
      <p:pic>
        <p:nvPicPr>
          <p:cNvPr id="27650" name="Picture 2" descr="C:\Users\wwx413695\AppData\Roaming\eSpace_Desktop\UserData\wwx413695\imagefiles\E0226EFF-B733-4CBC-BB6B-BC9C7CF921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905" y="1708188"/>
            <a:ext cx="742950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462113"/>
      </p:ext>
    </p:extLst>
  </p:cSld>
  <p:clrMapOvr>
    <a:masterClrMapping/>
  </p:clrMapOvr>
  <p:transition advClick="0" advTm="8000">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维度</a:t>
            </a:r>
          </a:p>
        </p:txBody>
      </p:sp>
      <p:sp>
        <p:nvSpPr>
          <p:cNvPr id="3" name="内容占位符 2"/>
          <p:cNvSpPr>
            <a:spLocks noGrp="1"/>
          </p:cNvSpPr>
          <p:nvPr>
            <p:ph sz="quarter" idx="10"/>
          </p:nvPr>
        </p:nvSpPr>
        <p:spPr/>
        <p:txBody>
          <a:bodyPr>
            <a:normAutofit/>
          </a:bodyPr>
          <a:lstStyle/>
          <a:p>
            <a:r>
              <a:rPr lang="zh-CN" altLang="en-US" sz="1400" dirty="0" smtClean="0"/>
              <a:t>通常有时间，地域空间，金额、次数等区间进行统计</a:t>
            </a:r>
            <a:endParaRPr lang="en-US" altLang="zh-CN" sz="1400" dirty="0" smtClean="0"/>
          </a:p>
          <a:p>
            <a:r>
              <a:rPr lang="zh-CN" altLang="en-US" sz="1400" dirty="0"/>
              <a:t>业务大部分是围绕用户和</a:t>
            </a:r>
            <a:r>
              <a:rPr lang="zh-CN" altLang="en-US" sz="1400" dirty="0" smtClean="0"/>
              <a:t>设备等信息作为</a:t>
            </a:r>
            <a:r>
              <a:rPr lang="zh-CN" altLang="en-US" sz="1400" dirty="0"/>
              <a:t>维度</a:t>
            </a:r>
            <a:r>
              <a:rPr lang="zh-CN" altLang="en-US" sz="1400" dirty="0" smtClean="0"/>
              <a:t>进行</a:t>
            </a:r>
            <a:r>
              <a:rPr lang="zh-CN" altLang="en-US" sz="1400" dirty="0"/>
              <a:t>统计</a:t>
            </a:r>
            <a:r>
              <a:rPr lang="zh-CN" altLang="en-US" sz="1400" dirty="0" smtClean="0"/>
              <a:t>的</a:t>
            </a:r>
            <a:endParaRPr lang="en-US" altLang="zh-CN" sz="1400" dirty="0" smtClean="0"/>
          </a:p>
          <a:p>
            <a:r>
              <a:rPr lang="zh-CN" altLang="en-US" sz="1400" dirty="0"/>
              <a:t>也</a:t>
            </a:r>
            <a:r>
              <a:rPr lang="zh-CN" altLang="en-US" sz="1400" dirty="0" smtClean="0"/>
              <a:t>有一些业务特有的维度：</a:t>
            </a:r>
            <a:r>
              <a:rPr lang="zh-CN" altLang="zh-CN" sz="1400" dirty="0" smtClean="0"/>
              <a:t>如</a:t>
            </a:r>
            <a:r>
              <a:rPr lang="en-US" altLang="zh-CN" sz="1400" dirty="0"/>
              <a:t>App</a:t>
            </a:r>
            <a:r>
              <a:rPr lang="zh-CN" altLang="zh-CN" sz="1400" dirty="0"/>
              <a:t>是应用市场和游戏中心的特有维度，书籍是阅读的特有维度，商品是</a:t>
            </a:r>
            <a:r>
              <a:rPr lang="en-US" altLang="zh-CN" sz="1400" dirty="0" err="1"/>
              <a:t>Vmall</a:t>
            </a:r>
            <a:r>
              <a:rPr lang="zh-CN" altLang="zh-CN" sz="1400" dirty="0"/>
              <a:t>的特有维度。</a:t>
            </a:r>
            <a:endParaRPr lang="zh-CN" altLang="en-US" sz="1400" dirty="0"/>
          </a:p>
          <a:p>
            <a:endParaRPr lang="zh-CN" altLang="en-US" sz="1400" dirty="0"/>
          </a:p>
        </p:txBody>
      </p:sp>
    </p:spTree>
    <p:extLst>
      <p:ext uri="{BB962C8B-B14F-4D97-AF65-F5344CB8AC3E}">
        <p14:creationId xmlns:p14="http://schemas.microsoft.com/office/powerpoint/2010/main" val="1215473670"/>
      </p:ext>
    </p:extLst>
  </p:cSld>
  <p:clrMapOvr>
    <a:masterClrMapping/>
  </p:clrMapOvr>
  <p:transition advClick="0" advTm="8000">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solidFill>
                  <a:srgbClr val="0070C0"/>
                </a:solidFill>
              </a:rPr>
              <a:t>                                              待补充和完善。。。。。。</a:t>
            </a:r>
            <a:endParaRPr lang="zh-CN" altLang="en-US" dirty="0">
              <a:solidFill>
                <a:srgbClr val="0070C0"/>
              </a:solidFill>
            </a:endParaRPr>
          </a:p>
        </p:txBody>
      </p:sp>
    </p:spTree>
    <p:extLst>
      <p:ext uri="{BB962C8B-B14F-4D97-AF65-F5344CB8AC3E}">
        <p14:creationId xmlns:p14="http://schemas.microsoft.com/office/powerpoint/2010/main" val="3382344192"/>
      </p:ext>
    </p:extLst>
  </p:cSld>
  <p:clrMapOvr>
    <a:masterClrMapping/>
  </p:clrMapOvr>
  <p:transition advClick="0" advTm="8000">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782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主要功能</a:t>
            </a:r>
          </a:p>
        </p:txBody>
      </p:sp>
      <p:sp>
        <p:nvSpPr>
          <p:cNvPr id="3" name="内容占位符 2"/>
          <p:cNvSpPr>
            <a:spLocks noGrp="1"/>
          </p:cNvSpPr>
          <p:nvPr>
            <p:ph sz="quarter" idx="10"/>
          </p:nvPr>
        </p:nvSpPr>
        <p:spPr>
          <a:xfrm>
            <a:off x="461327" y="1416915"/>
            <a:ext cx="11269361" cy="4298085"/>
          </a:xfrm>
        </p:spPr>
        <p:txBody>
          <a:bodyPr/>
          <a:lstStyle/>
          <a:p>
            <a:r>
              <a:rPr lang="zh-CN" altLang="zh-CN" dirty="0" smtClean="0"/>
              <a:t>应用</a:t>
            </a:r>
            <a:r>
              <a:rPr lang="zh-CN" altLang="zh-CN" dirty="0"/>
              <a:t>市场的功能是一个发现应用、下载应用、安装应用、使用应用的平台，目前与游戏中心业务存在交织，是应用市场游戏融合版本，后面会与游戏中心严格分割，应用市场针对的用户群体为华为自己的终端用户。</a:t>
            </a:r>
          </a:p>
          <a:p>
            <a:pPr marL="0" indent="0">
              <a:buNone/>
            </a:pPr>
            <a:endParaRPr lang="zh-CN" altLang="en-US" dirty="0"/>
          </a:p>
        </p:txBody>
      </p:sp>
    </p:spTree>
    <p:extLst>
      <p:ext uri="{BB962C8B-B14F-4D97-AF65-F5344CB8AC3E}">
        <p14:creationId xmlns:p14="http://schemas.microsoft.com/office/powerpoint/2010/main" val="3481873657"/>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olidFill>
                  <a:srgbClr val="FF0000"/>
                </a:solidFill>
                <a:effectLst/>
              </a:rPr>
              <a:t>应用市场与开放平台的业务</a:t>
            </a:r>
            <a:r>
              <a:rPr lang="zh-CN" altLang="zh-CN" dirty="0" smtClean="0">
                <a:solidFill>
                  <a:srgbClr val="FF0000"/>
                </a:solidFill>
                <a:effectLst/>
              </a:rPr>
              <a:t>关系</a:t>
            </a:r>
            <a:endParaRPr lang="zh-CN" altLang="en-US" dirty="0">
              <a:solidFill>
                <a:srgbClr val="FF0000"/>
              </a:solidFill>
            </a:endParaRPr>
          </a:p>
        </p:txBody>
      </p:sp>
      <p:sp>
        <p:nvSpPr>
          <p:cNvPr id="3" name="内容占位符 2"/>
          <p:cNvSpPr>
            <a:spLocks noGrp="1"/>
          </p:cNvSpPr>
          <p:nvPr>
            <p:ph sz="quarter" idx="10"/>
          </p:nvPr>
        </p:nvSpPr>
        <p:spPr>
          <a:xfrm>
            <a:off x="461327" y="1416915"/>
            <a:ext cx="11269361" cy="4298085"/>
          </a:xfrm>
        </p:spPr>
        <p:txBody>
          <a:bodyPr/>
          <a:lstStyle/>
          <a:p>
            <a:pPr marL="0" indent="0">
              <a:buNone/>
            </a:pPr>
            <a:r>
              <a:rPr lang="zh-CN" altLang="zh-CN" dirty="0"/>
              <a:t>开发者联盟开发并上架的应用到应用市场，与广告系统交互，确定应用在市场中的榜单展示的位置，通过开放平台的礼包、云文件夹、</a:t>
            </a:r>
            <a:r>
              <a:rPr lang="en-US" altLang="zh-CN" dirty="0"/>
              <a:t>push</a:t>
            </a:r>
            <a:r>
              <a:rPr lang="zh-CN" altLang="zh-CN" dirty="0"/>
              <a:t>等方式做应用的推广，应用市场记录了点击、浏览、下载应用的用户信息（</a:t>
            </a:r>
            <a:r>
              <a:rPr lang="en-US" altLang="zh-CN" dirty="0"/>
              <a:t>IMEI/</a:t>
            </a:r>
            <a:r>
              <a:rPr lang="zh-CN" altLang="zh-CN" dirty="0"/>
              <a:t>机型、），服务器端和客户端侧的操作信息等</a:t>
            </a:r>
          </a:p>
          <a:p>
            <a:pPr marL="0" indent="0">
              <a:buNone/>
            </a:pPr>
            <a:endParaRPr lang="zh-CN" altLang="en-US" dirty="0"/>
          </a:p>
        </p:txBody>
      </p:sp>
    </p:spTree>
    <p:extLst>
      <p:ext uri="{BB962C8B-B14F-4D97-AF65-F5344CB8AC3E}">
        <p14:creationId xmlns:p14="http://schemas.microsoft.com/office/powerpoint/2010/main" val="3441052620"/>
      </p:ext>
    </p:extLst>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产生场景和流向</a:t>
            </a:r>
            <a:endParaRPr lang="zh-CN" altLang="en-US" dirty="0">
              <a:solidFill>
                <a:srgbClr val="FF0000"/>
              </a:solidFill>
            </a:endParaRPr>
          </a:p>
        </p:txBody>
      </p:sp>
      <p:sp>
        <p:nvSpPr>
          <p:cNvPr id="3" name="内容占位符 2"/>
          <p:cNvSpPr>
            <a:spLocks noGrp="1"/>
          </p:cNvSpPr>
          <p:nvPr>
            <p:ph sz="quarter" idx="10"/>
          </p:nvPr>
        </p:nvSpPr>
        <p:spPr>
          <a:xfrm>
            <a:off x="492938" y="1382625"/>
            <a:ext cx="11304494" cy="4276159"/>
          </a:xfrm>
        </p:spPr>
        <p:txBody>
          <a:bodyPr/>
          <a:lstStyle/>
          <a:p>
            <a:r>
              <a:rPr lang="zh-CN" altLang="en-US" dirty="0" smtClean="0"/>
              <a:t>产生场景：</a:t>
            </a:r>
            <a:endParaRPr lang="en-US" altLang="zh-CN" dirty="0" smtClean="0"/>
          </a:p>
          <a:p>
            <a:pPr marL="0" indent="0">
              <a:buNone/>
            </a:pPr>
            <a:r>
              <a:rPr lang="en-US" altLang="zh-CN" dirty="0" smtClean="0"/>
              <a:t>  </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      </a:t>
            </a:r>
          </a:p>
          <a:p>
            <a:r>
              <a:rPr lang="zh-CN" altLang="en-US" dirty="0" smtClean="0"/>
              <a:t>流向：</a:t>
            </a:r>
            <a:r>
              <a:rPr lang="zh-CN" altLang="zh-CN" dirty="0"/>
              <a:t>业务服务器</a:t>
            </a:r>
            <a:r>
              <a:rPr lang="en-US" altLang="zh-CN" dirty="0"/>
              <a:t>-&gt;</a:t>
            </a:r>
            <a:r>
              <a:rPr lang="zh-CN" altLang="zh-CN" dirty="0"/>
              <a:t>大数据平台</a:t>
            </a:r>
          </a:p>
          <a:p>
            <a:pPr marL="0" indent="0">
              <a:buNone/>
            </a:pPr>
            <a:endParaRPr lang="zh-CN" altLang="en-US" dirty="0"/>
          </a:p>
        </p:txBody>
      </p:sp>
      <p:pic>
        <p:nvPicPr>
          <p:cNvPr id="5122" name="Picture 2" descr="C:\Users\wwx413695\AppData\Roaming\eSpace_Desktop\UserData\wwx413695\imagefiles\7E6EB3D8-2E77-4241-B9C7-0097A27C20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579" y="1634753"/>
            <a:ext cx="4089585" cy="232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23264"/>
      </p:ext>
    </p:extLst>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资源优势</a:t>
            </a:r>
          </a:p>
        </p:txBody>
      </p:sp>
      <p:sp>
        <p:nvSpPr>
          <p:cNvPr id="3" name="内容占位符 2"/>
          <p:cNvSpPr>
            <a:spLocks noGrp="1"/>
          </p:cNvSpPr>
          <p:nvPr>
            <p:ph sz="quarter" idx="10"/>
          </p:nvPr>
        </p:nvSpPr>
        <p:spPr/>
        <p:txBody>
          <a:bodyPr/>
          <a:lstStyle/>
          <a:p>
            <a:r>
              <a:rPr lang="zh-CN" altLang="en-US" dirty="0"/>
              <a:t>华为终端</a:t>
            </a:r>
            <a:r>
              <a:rPr lang="zh-CN" altLang="en-US" dirty="0" smtClean="0"/>
              <a:t>：</a:t>
            </a:r>
            <a:endParaRPr lang="en-US" altLang="zh-CN" dirty="0"/>
          </a:p>
          <a:p>
            <a:pPr marL="0" indent="0">
              <a:buNone/>
            </a:pPr>
            <a:r>
              <a:rPr lang="en-US" altLang="zh-CN" dirty="0" smtClean="0"/>
              <a:t>    2013</a:t>
            </a:r>
            <a:r>
              <a:rPr lang="zh-CN" altLang="en-US" dirty="0"/>
              <a:t>年全球智能手机出货量超过</a:t>
            </a:r>
            <a:r>
              <a:rPr lang="en-US" altLang="zh-CN" dirty="0"/>
              <a:t>5200</a:t>
            </a:r>
            <a:r>
              <a:rPr lang="zh-CN" altLang="en-US" dirty="0"/>
              <a:t>万台</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服务</a:t>
            </a:r>
            <a:r>
              <a:rPr lang="en-US" altLang="zh-CN" dirty="0"/>
              <a:t>140</a:t>
            </a:r>
            <a:r>
              <a:rPr lang="zh-CN" altLang="en-US" dirty="0"/>
              <a:t>多个国家的</a:t>
            </a:r>
            <a:r>
              <a:rPr lang="en-US" altLang="zh-CN" dirty="0"/>
              <a:t>500</a:t>
            </a:r>
            <a:r>
              <a:rPr lang="zh-CN" altLang="en-US" dirty="0"/>
              <a:t>多家运营商</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拥有</a:t>
            </a:r>
            <a:r>
              <a:rPr lang="zh-CN" altLang="en-US" dirty="0"/>
              <a:t>全球</a:t>
            </a:r>
            <a:r>
              <a:rPr lang="en-US" altLang="zh-CN" dirty="0"/>
              <a:t>1000</a:t>
            </a:r>
            <a:r>
              <a:rPr lang="zh-CN" altLang="en-US" dirty="0"/>
              <a:t>多个品牌</a:t>
            </a:r>
            <a:r>
              <a:rPr lang="zh-CN" altLang="en-US" dirty="0" smtClean="0"/>
              <a:t>伙伴。</a:t>
            </a:r>
            <a:endParaRPr lang="en-US" altLang="zh-CN" dirty="0" smtClean="0"/>
          </a:p>
          <a:p>
            <a:r>
              <a:rPr lang="zh-CN" altLang="en-US" dirty="0"/>
              <a:t>华为应用市场</a:t>
            </a:r>
            <a:r>
              <a:rPr lang="zh-CN" altLang="en-US" dirty="0" smtClean="0"/>
              <a:t>：</a:t>
            </a:r>
            <a:endParaRPr lang="en-US" altLang="zh-CN" dirty="0" smtClean="0"/>
          </a:p>
          <a:p>
            <a:pPr marL="0" indent="0">
              <a:buNone/>
            </a:pPr>
            <a:r>
              <a:rPr lang="zh-CN" altLang="en-US" dirty="0" smtClean="0"/>
              <a:t>   华</a:t>
            </a:r>
            <a:r>
              <a:rPr lang="zh-CN" altLang="en-US" dirty="0"/>
              <a:t>为应用市场累计下载</a:t>
            </a:r>
            <a:r>
              <a:rPr lang="en-US" altLang="zh-CN" dirty="0"/>
              <a:t>20</a:t>
            </a:r>
            <a:r>
              <a:rPr lang="zh-CN" altLang="en-US" dirty="0"/>
              <a:t>亿次，覆盖</a:t>
            </a:r>
            <a:r>
              <a:rPr lang="en-US" altLang="zh-CN" dirty="0"/>
              <a:t>8000</a:t>
            </a:r>
            <a:r>
              <a:rPr lang="zh-CN" altLang="en-US" dirty="0"/>
              <a:t>万用户</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华</a:t>
            </a:r>
            <a:r>
              <a:rPr lang="zh-CN" altLang="en-US" dirty="0"/>
              <a:t>为应用市场具有为所有华为开发者联盟应用提供高效</a:t>
            </a:r>
            <a:r>
              <a:rPr lang="en-US" altLang="zh-CN" dirty="0"/>
              <a:t>PUSH</a:t>
            </a:r>
            <a:r>
              <a:rPr lang="zh-CN" altLang="en-US" dirty="0"/>
              <a:t>服务的能力。</a:t>
            </a:r>
          </a:p>
          <a:p>
            <a:endParaRPr lang="zh-CN" altLang="en-US" dirty="0"/>
          </a:p>
        </p:txBody>
      </p:sp>
    </p:spTree>
    <p:extLst>
      <p:ext uri="{BB962C8B-B14F-4D97-AF65-F5344CB8AC3E}">
        <p14:creationId xmlns:p14="http://schemas.microsoft.com/office/powerpoint/2010/main" val="1848079703"/>
      </p:ext>
    </p:extLst>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6">
      <a:dk1>
        <a:sysClr val="windowText" lastClr="000000"/>
      </a:dk1>
      <a:lt1>
        <a:sysClr val="window" lastClr="FFFFFF"/>
      </a:lt1>
      <a:dk2>
        <a:srgbClr val="41615B"/>
      </a:dk2>
      <a:lt2>
        <a:srgbClr val="F2F2F2"/>
      </a:lt2>
      <a:accent1>
        <a:srgbClr val="32AC90"/>
      </a:accent1>
      <a:accent2>
        <a:srgbClr val="ED7D31"/>
      </a:accent2>
      <a:accent3>
        <a:srgbClr val="BFBFBF"/>
      </a:accent3>
      <a:accent4>
        <a:srgbClr val="FFC000"/>
      </a:accent4>
      <a:accent5>
        <a:srgbClr val="C490AA"/>
      </a:accent5>
      <a:accent6>
        <a:srgbClr val="6699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18310</TotalTime>
  <Pages>0</Pages>
  <Words>1458</Words>
  <Characters>0</Characters>
  <Application>Microsoft Office PowerPoint</Application>
  <DocSecurity>0</DocSecurity>
  <PresentationFormat>宽屏</PresentationFormat>
  <Lines>0</Lines>
  <Paragraphs>194</Paragraphs>
  <Slides>53</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2" baseType="lpstr">
      <vt:lpstr>华文行楷</vt:lpstr>
      <vt:lpstr>金梅新毛筆行書</vt:lpstr>
      <vt:lpstr>宋体</vt:lpstr>
      <vt:lpstr>微软雅黑</vt:lpstr>
      <vt:lpstr>Arial</vt:lpstr>
      <vt:lpstr>Calibri</vt:lpstr>
      <vt:lpstr>Wingdings</vt:lpstr>
      <vt:lpstr>自定义设计方案</vt:lpstr>
      <vt:lpstr>Image</vt:lpstr>
      <vt:lpstr>华为应用市场介绍</vt:lpstr>
      <vt:lpstr>目录</vt:lpstr>
      <vt:lpstr>由来和历史进程</vt:lpstr>
      <vt:lpstr>目录</vt:lpstr>
      <vt:lpstr>说明和介绍</vt:lpstr>
      <vt:lpstr>主要功能</vt:lpstr>
      <vt:lpstr>应用市场与开放平台的业务关系</vt:lpstr>
      <vt:lpstr>产生场景和流向</vt:lpstr>
      <vt:lpstr>资源优势</vt:lpstr>
      <vt:lpstr>华为应用市场特点</vt:lpstr>
      <vt:lpstr>华为应用市场特点</vt:lpstr>
      <vt:lpstr>华为应用市场特点</vt:lpstr>
      <vt:lpstr>华为应用市场特点</vt:lpstr>
      <vt:lpstr>华为应用市场特点</vt:lpstr>
      <vt:lpstr>华为应用市场特点</vt:lpstr>
      <vt:lpstr>应用接入</vt:lpstr>
      <vt:lpstr>目录</vt:lpstr>
      <vt:lpstr>使用频率较高的表</vt:lpstr>
      <vt:lpstr>使用频率较高的表</vt:lpstr>
      <vt:lpstr>目录</vt:lpstr>
      <vt:lpstr>关联关系框架</vt:lpstr>
      <vt:lpstr>关联关系框架</vt:lpstr>
      <vt:lpstr>目录</vt:lpstr>
      <vt:lpstr>数据来源和价值</vt:lpstr>
      <vt:lpstr>数据来源和价值</vt:lpstr>
      <vt:lpstr>目录</vt:lpstr>
      <vt:lpstr>报表分析</vt:lpstr>
      <vt:lpstr>报表分析</vt:lpstr>
      <vt:lpstr>目录</vt:lpstr>
      <vt:lpstr>指标体系的流程</vt:lpstr>
      <vt:lpstr>指标体系的框架</vt:lpstr>
      <vt:lpstr>业务</vt:lpstr>
      <vt:lpstr>业务过程</vt:lpstr>
      <vt:lpstr>度量</vt:lpstr>
      <vt:lpstr>指标的用途</vt:lpstr>
      <vt:lpstr>指标体系</vt:lpstr>
      <vt:lpstr>指标体系</vt:lpstr>
      <vt:lpstr>指标体系</vt:lpstr>
      <vt:lpstr>指标体系</vt:lpstr>
      <vt:lpstr>指标体系</vt:lpstr>
      <vt:lpstr>指标体系</vt:lpstr>
      <vt:lpstr>指标体系</vt:lpstr>
      <vt:lpstr>指标体系</vt:lpstr>
      <vt:lpstr>指标体系</vt:lpstr>
      <vt:lpstr>指标体系</vt:lpstr>
      <vt:lpstr>指标体系</vt:lpstr>
      <vt:lpstr>指标体系产生的背景</vt:lpstr>
      <vt:lpstr>指标体系标准化</vt:lpstr>
      <vt:lpstr>指标体系标准化</vt:lpstr>
      <vt:lpstr>指标体系标准化</vt:lpstr>
      <vt:lpstr>维度</vt:lpstr>
      <vt:lpstr>PowerPoint 演示文稿</vt:lpstr>
      <vt:lpstr>PowerPoint 演示文稿</vt:lpstr>
    </vt:vector>
  </TitlesOfParts>
  <LinksUpToDate>false</LinksUpToDate>
  <CharactersWithSpaces>0</CharactersWithSpaces>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sunying</dc:creator>
  <cp:lastModifiedBy>weiqin (D)</cp:lastModifiedBy>
  <cp:revision>1485</cp:revision>
  <dcterms:created xsi:type="dcterms:W3CDTF">2014-05-22T10:45:00Z</dcterms:created>
  <dcterms:modified xsi:type="dcterms:W3CDTF">2017-07-14T06:06:11Z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y fmtid="{D5CDD505-2E9C-101B-9397-08002B2CF9AE}" pid="3" name="_2015_ms_pID_725343">
    <vt:lpwstr>(3)nsl5Npu2JGMHfQ6M7nmcDWo6CQvpO6o2cf1crXYRXoLS2PT94ccdNhol2vReuk0ZqV/sh43p
MirgiFMMlJBF6obUmg/zj28xm32Ptkba5MlxyF7IoRG33Mz0WsLl2NqboO3y5+N4sjPsfrow
VlVejD6aKTvuokH6hXGqbVwP84paXX8sxlVkOPgLiHmrziKM6ewq+m+o8wClM2XDieTGQqM/
i8AgexvfJQvQJwsiz0</vt:lpwstr>
  </property>
  <property fmtid="{D5CDD505-2E9C-101B-9397-08002B2CF9AE}" pid="4" name="_2015_ms_pID_7253431">
    <vt:lpwstr>Hee4YpNsYdb8ieLuZ3lw7/GJ1WXg2rKJLOmpGmeYoSIVUnKTdmk5b0
E7ZSVKpP++dKOPmGK93RAMD0fYBRiz4gj9tExjGxFWDr1FdSLCvyyTxL8Qb4t79S68WOeO0q
k8eOEn8o5ecwwvUEcstzXrVG5cLTXyrLObYW9zZ2ac2W0imSA30Pxe4DLO647T2dMsKapuGy
vOeMfVFvMi8AohTdPYPfGoYPqhCEh98M5Xlb</vt:lpwstr>
  </property>
  <property fmtid="{D5CDD505-2E9C-101B-9397-08002B2CF9AE}" pid="5" name="_2015_ms_pID_7253432">
    <vt:lpwstr>WQ==</vt:lpwstr>
  </property>
</Properties>
</file>