
<file path=[Content_Types].xml><?xml version="1.0" encoding="utf-8"?>
<Types xmlns="http://schemas.openxmlformats.org/package/2006/content-types">
  <Default Extension="jpeg" ContentType="image/jpe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8"/>
  </p:handoutMasterIdLst>
  <p:sldIdLst>
    <p:sldId id="451" r:id="rId3"/>
    <p:sldId id="352" r:id="rId4"/>
    <p:sldId id="506" r:id="rId5"/>
    <p:sldId id="494" r:id="rId6"/>
    <p:sldId id="535" r:id="rId8"/>
    <p:sldId id="536" r:id="rId9"/>
    <p:sldId id="537" r:id="rId10"/>
    <p:sldId id="495" r:id="rId11"/>
    <p:sldId id="502" r:id="rId12"/>
    <p:sldId id="496" r:id="rId13"/>
    <p:sldId id="554" r:id="rId14"/>
    <p:sldId id="510" r:id="rId15"/>
    <p:sldId id="511" r:id="rId16"/>
    <p:sldId id="576" r:id="rId17"/>
    <p:sldId id="585" r:id="rId18"/>
    <p:sldId id="586" r:id="rId19"/>
    <p:sldId id="566" r:id="rId20"/>
    <p:sldId id="518" r:id="rId21"/>
    <p:sldId id="577" r:id="rId22"/>
    <p:sldId id="517" r:id="rId23"/>
    <p:sldId id="521" r:id="rId24"/>
    <p:sldId id="522" r:id="rId25"/>
    <p:sldId id="523" r:id="rId26"/>
    <p:sldId id="520" r:id="rId27"/>
  </p:sldIdLst>
  <p:sldSz cx="9144000" cy="5143500" type="screen16x9"/>
  <p:notesSz cx="6858000" cy="9144000"/>
  <p:defaultTextStyle>
    <a:defPPr>
      <a:defRPr lang="zh-CN"/>
    </a:defPPr>
    <a:lvl1pPr marL="0" algn="l" defTabSz="739140" rtl="0" eaLnBrk="1" latinLnBrk="0" hangingPunct="1">
      <a:defRPr sz="1500" kern="1200">
        <a:solidFill>
          <a:schemeClr val="tx1"/>
        </a:solidFill>
        <a:latin typeface="+mn-lt"/>
        <a:ea typeface="+mn-ea"/>
        <a:cs typeface="+mn-cs"/>
      </a:defRPr>
    </a:lvl1pPr>
    <a:lvl2pPr marL="369570" algn="l" defTabSz="739140" rtl="0" eaLnBrk="1" latinLnBrk="0" hangingPunct="1">
      <a:defRPr sz="1500" kern="1200">
        <a:solidFill>
          <a:schemeClr val="tx1"/>
        </a:solidFill>
        <a:latin typeface="+mn-lt"/>
        <a:ea typeface="+mn-ea"/>
        <a:cs typeface="+mn-cs"/>
      </a:defRPr>
    </a:lvl2pPr>
    <a:lvl3pPr marL="739775" algn="l" defTabSz="739140" rtl="0" eaLnBrk="1" latinLnBrk="0" hangingPunct="1">
      <a:defRPr sz="1500" kern="1200">
        <a:solidFill>
          <a:schemeClr val="tx1"/>
        </a:solidFill>
        <a:latin typeface="+mn-lt"/>
        <a:ea typeface="+mn-ea"/>
        <a:cs typeface="+mn-cs"/>
      </a:defRPr>
    </a:lvl3pPr>
    <a:lvl4pPr marL="1109345" algn="l" defTabSz="739140" rtl="0" eaLnBrk="1" latinLnBrk="0" hangingPunct="1">
      <a:defRPr sz="1500" kern="1200">
        <a:solidFill>
          <a:schemeClr val="tx1"/>
        </a:solidFill>
        <a:latin typeface="+mn-lt"/>
        <a:ea typeface="+mn-ea"/>
        <a:cs typeface="+mn-cs"/>
      </a:defRPr>
    </a:lvl4pPr>
    <a:lvl5pPr marL="1479550" algn="l" defTabSz="739140" rtl="0" eaLnBrk="1" latinLnBrk="0" hangingPunct="1">
      <a:defRPr sz="1500" kern="1200">
        <a:solidFill>
          <a:schemeClr val="tx1"/>
        </a:solidFill>
        <a:latin typeface="+mn-lt"/>
        <a:ea typeface="+mn-ea"/>
        <a:cs typeface="+mn-cs"/>
      </a:defRPr>
    </a:lvl5pPr>
    <a:lvl6pPr marL="1849120" algn="l" defTabSz="739140" rtl="0" eaLnBrk="1" latinLnBrk="0" hangingPunct="1">
      <a:defRPr sz="1500" kern="1200">
        <a:solidFill>
          <a:schemeClr val="tx1"/>
        </a:solidFill>
        <a:latin typeface="+mn-lt"/>
        <a:ea typeface="+mn-ea"/>
        <a:cs typeface="+mn-cs"/>
      </a:defRPr>
    </a:lvl6pPr>
    <a:lvl7pPr marL="2219325" algn="l" defTabSz="739140" rtl="0" eaLnBrk="1" latinLnBrk="0" hangingPunct="1">
      <a:defRPr sz="1500" kern="1200">
        <a:solidFill>
          <a:schemeClr val="tx1"/>
        </a:solidFill>
        <a:latin typeface="+mn-lt"/>
        <a:ea typeface="+mn-ea"/>
        <a:cs typeface="+mn-cs"/>
      </a:defRPr>
    </a:lvl7pPr>
    <a:lvl8pPr marL="2588895" algn="l" defTabSz="739140" rtl="0" eaLnBrk="1" latinLnBrk="0" hangingPunct="1">
      <a:defRPr sz="1500" kern="1200">
        <a:solidFill>
          <a:schemeClr val="tx1"/>
        </a:solidFill>
        <a:latin typeface="+mn-lt"/>
        <a:ea typeface="+mn-ea"/>
        <a:cs typeface="+mn-cs"/>
      </a:defRPr>
    </a:lvl8pPr>
    <a:lvl9pPr marL="2959100" algn="l" defTabSz="739140"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79646"/>
    <a:srgbClr val="4BACC6"/>
    <a:srgbClr val="8064A2"/>
    <a:srgbClr val="9BBB59"/>
    <a:srgbClr val="FFFFFF"/>
    <a:srgbClr val="C1D597"/>
    <a:srgbClr val="C0504D"/>
    <a:srgbClr val="346CB0"/>
    <a:srgbClr val="BD9B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6" autoAdjust="0"/>
    <p:restoredTop sz="86334" autoAdjust="0"/>
  </p:normalViewPr>
  <p:slideViewPr>
    <p:cSldViewPr>
      <p:cViewPr varScale="1">
        <p:scale>
          <a:sx n="109" d="100"/>
          <a:sy n="109" d="100"/>
        </p:scale>
        <p:origin x="-72" y="-252"/>
      </p:cViewPr>
      <p:guideLst>
        <p:guide orient="horz" pos="1626"/>
        <p:guide pos="2880"/>
      </p:guideLst>
    </p:cSldViewPr>
  </p:slideViewPr>
  <p:outlineViewPr>
    <p:cViewPr>
      <p:scale>
        <a:sx n="33" d="100"/>
        <a:sy n="33" d="100"/>
      </p:scale>
      <p:origin x="0" y="-160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E53DC8-DAD0-4A1C-B5C0-5CE64ABB4D0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6AA998-3087-4A83-A5AF-FAEEC56AA412}"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2F6169-4947-4F90-A15B-728F978B43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EDAA6-AA41-4B08-B8E8-386550C742C6}"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739140" rtl="0" eaLnBrk="1" latinLnBrk="0" hangingPunct="1">
      <a:defRPr sz="1000" kern="1200">
        <a:solidFill>
          <a:schemeClr val="tx1"/>
        </a:solidFill>
        <a:latin typeface="+mn-lt"/>
        <a:ea typeface="+mn-ea"/>
        <a:cs typeface="+mn-cs"/>
      </a:defRPr>
    </a:lvl1pPr>
    <a:lvl2pPr marL="369570" algn="l" defTabSz="739140" rtl="0" eaLnBrk="1" latinLnBrk="0" hangingPunct="1">
      <a:defRPr sz="1000" kern="1200">
        <a:solidFill>
          <a:schemeClr val="tx1"/>
        </a:solidFill>
        <a:latin typeface="+mn-lt"/>
        <a:ea typeface="+mn-ea"/>
        <a:cs typeface="+mn-cs"/>
      </a:defRPr>
    </a:lvl2pPr>
    <a:lvl3pPr marL="739775" algn="l" defTabSz="739140" rtl="0" eaLnBrk="1" latinLnBrk="0" hangingPunct="1">
      <a:defRPr sz="1000" kern="1200">
        <a:solidFill>
          <a:schemeClr val="tx1"/>
        </a:solidFill>
        <a:latin typeface="+mn-lt"/>
        <a:ea typeface="+mn-ea"/>
        <a:cs typeface="+mn-cs"/>
      </a:defRPr>
    </a:lvl3pPr>
    <a:lvl4pPr marL="1109345" algn="l" defTabSz="739140" rtl="0" eaLnBrk="1" latinLnBrk="0" hangingPunct="1">
      <a:defRPr sz="1000" kern="1200">
        <a:solidFill>
          <a:schemeClr val="tx1"/>
        </a:solidFill>
        <a:latin typeface="+mn-lt"/>
        <a:ea typeface="+mn-ea"/>
        <a:cs typeface="+mn-cs"/>
      </a:defRPr>
    </a:lvl4pPr>
    <a:lvl5pPr marL="1479550" algn="l" defTabSz="739140" rtl="0" eaLnBrk="1" latinLnBrk="0" hangingPunct="1">
      <a:defRPr sz="1000" kern="1200">
        <a:solidFill>
          <a:schemeClr val="tx1"/>
        </a:solidFill>
        <a:latin typeface="+mn-lt"/>
        <a:ea typeface="+mn-ea"/>
        <a:cs typeface="+mn-cs"/>
      </a:defRPr>
    </a:lvl5pPr>
    <a:lvl6pPr marL="1849120" algn="l" defTabSz="739140" rtl="0" eaLnBrk="1" latinLnBrk="0" hangingPunct="1">
      <a:defRPr sz="1000" kern="1200">
        <a:solidFill>
          <a:schemeClr val="tx1"/>
        </a:solidFill>
        <a:latin typeface="+mn-lt"/>
        <a:ea typeface="+mn-ea"/>
        <a:cs typeface="+mn-cs"/>
      </a:defRPr>
    </a:lvl6pPr>
    <a:lvl7pPr marL="2219325" algn="l" defTabSz="739140" rtl="0" eaLnBrk="1" latinLnBrk="0" hangingPunct="1">
      <a:defRPr sz="1000" kern="1200">
        <a:solidFill>
          <a:schemeClr val="tx1"/>
        </a:solidFill>
        <a:latin typeface="+mn-lt"/>
        <a:ea typeface="+mn-ea"/>
        <a:cs typeface="+mn-cs"/>
      </a:defRPr>
    </a:lvl7pPr>
    <a:lvl8pPr marL="2588895" algn="l" defTabSz="739140" rtl="0" eaLnBrk="1" latinLnBrk="0" hangingPunct="1">
      <a:defRPr sz="1000" kern="1200">
        <a:solidFill>
          <a:schemeClr val="tx1"/>
        </a:solidFill>
        <a:latin typeface="+mn-lt"/>
        <a:ea typeface="+mn-ea"/>
        <a:cs typeface="+mn-cs"/>
      </a:defRPr>
    </a:lvl8pPr>
    <a:lvl9pPr marL="2959100" algn="l" defTabSz="73914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dirty="0" smtClean="0"/>
              <a:t>重点讲流程，每一步骤的产出。</a:t>
            </a:r>
            <a:endParaRPr lang="en-US" altLang="zh-CN" dirty="0" smtClean="0"/>
          </a:p>
          <a:p>
            <a:pPr eaLnBrk="1" hangingPunct="1"/>
            <a:r>
              <a:rPr lang="zh-CN" altLang="en-US" dirty="0" smtClean="0"/>
              <a:t>需求分析：补充</a:t>
            </a:r>
            <a:r>
              <a:rPr lang="en-US" altLang="zh-CN" dirty="0" smtClean="0"/>
              <a:t>ID</a:t>
            </a:r>
            <a:r>
              <a:rPr lang="zh-CN" altLang="en-US" dirty="0" smtClean="0"/>
              <a:t>遗漏的表，提炼在基础数据上的需统一加工的属性，了解整合策略</a:t>
            </a:r>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dirty="0" smtClean="0"/>
              <a:t>对于业务的统计，如果有产品，可以通过产品的统计逐层递归汇总实现；</a:t>
            </a:r>
            <a:endParaRPr lang="en-US" altLang="zh-CN" dirty="0" smtClean="0"/>
          </a:p>
          <a:p>
            <a:pPr eaLnBrk="1" hangingPunct="1"/>
            <a:r>
              <a:rPr lang="zh-CN" altLang="en-US" dirty="0" smtClean="0"/>
              <a:t>对业务的统计，如果没有产品，只能通过脚本分别从相关日志的中统计实现；</a:t>
            </a:r>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dirty="0" smtClean="0">
                <a:latin typeface="黑体" panose="02010609060101010101" pitchFamily="49" charset="-122"/>
                <a:ea typeface="黑体" panose="02010609060101010101" pitchFamily="49" charset="-122"/>
                <a:sym typeface="+mn-ea"/>
              </a:rPr>
              <a:t>所有曾经访问</a:t>
            </a:r>
            <a:r>
              <a:rPr lang="en-US" altLang="zh-CN" dirty="0" smtClean="0">
                <a:latin typeface="黑体" panose="02010609060101010101" pitchFamily="49" charset="-122"/>
                <a:ea typeface="黑体" panose="02010609060101010101" pitchFamily="49" charset="-122"/>
                <a:sym typeface="+mn-ea"/>
              </a:rPr>
              <a:t>/</a:t>
            </a:r>
            <a:r>
              <a:rPr lang="zh-CN" altLang="en-US" dirty="0" smtClean="0">
                <a:latin typeface="黑体" panose="02010609060101010101" pitchFamily="49" charset="-122"/>
                <a:ea typeface="黑体" panose="02010609060101010101" pitchFamily="49" charset="-122"/>
                <a:sym typeface="+mn-ea"/>
              </a:rPr>
              <a:t>使用云服务产品的全部终端设备（以</a:t>
            </a:r>
            <a:r>
              <a:rPr lang="en-US" altLang="zh-CN" dirty="0" smtClean="0">
                <a:latin typeface="黑体" panose="02010609060101010101" pitchFamily="49" charset="-122"/>
                <a:ea typeface="黑体" panose="02010609060101010101" pitchFamily="49" charset="-122"/>
                <a:sym typeface="+mn-ea"/>
              </a:rPr>
              <a:t>IMEI</a:t>
            </a:r>
            <a:r>
              <a:rPr lang="zh-CN" altLang="en-US" dirty="0" smtClean="0">
                <a:latin typeface="黑体" panose="02010609060101010101" pitchFamily="49" charset="-122"/>
                <a:ea typeface="黑体" panose="02010609060101010101" pitchFamily="49" charset="-122"/>
                <a:sym typeface="+mn-ea"/>
              </a:rPr>
              <a:t>，</a:t>
            </a:r>
            <a:r>
              <a:rPr lang="en-US" altLang="zh-CN" dirty="0" smtClean="0">
                <a:latin typeface="黑体" panose="02010609060101010101" pitchFamily="49" charset="-122"/>
                <a:ea typeface="黑体" panose="02010609060101010101" pitchFamily="49" charset="-122"/>
                <a:sym typeface="+mn-ea"/>
              </a:rPr>
              <a:t>SN</a:t>
            </a:r>
            <a:r>
              <a:rPr lang="zh-CN" altLang="en-US" dirty="0" smtClean="0">
                <a:latin typeface="黑体" panose="02010609060101010101" pitchFamily="49" charset="-122"/>
                <a:ea typeface="黑体" panose="02010609060101010101" pitchFamily="49" charset="-122"/>
                <a:sym typeface="+mn-ea"/>
              </a:rPr>
              <a:t>，</a:t>
            </a:r>
            <a:r>
              <a:rPr lang="en-US" altLang="zh-CN" dirty="0" smtClean="0">
                <a:latin typeface="黑体" panose="02010609060101010101" pitchFamily="49" charset="-122"/>
                <a:ea typeface="黑体" panose="02010609060101010101" pitchFamily="49" charset="-122"/>
                <a:sym typeface="+mn-ea"/>
              </a:rPr>
              <a:t>MEID</a:t>
            </a:r>
            <a:r>
              <a:rPr lang="zh-CN" altLang="en-US" dirty="0" smtClean="0">
                <a:latin typeface="黑体" panose="02010609060101010101" pitchFamily="49" charset="-122"/>
                <a:ea typeface="黑体" panose="02010609060101010101" pitchFamily="49" charset="-122"/>
                <a:sym typeface="+mn-ea"/>
              </a:rPr>
              <a:t>为数据粒度），包括华为终端和非华为终端；包括在应用市场、云文件夹等应用产品中登记的设备，也包括出现在各类访问日志中的游客设备</a:t>
            </a:r>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E5A1EC-7E06-4365-858C-E154AB3CF5C9}" type="slidenum">
              <a:rPr lang="en-US" altLang="zh-CN" smtClean="0"/>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lum contrast="30000"/>
            <a:extLst>
              <a:ext uri="{28A0092B-C50C-407E-A947-70E740481C1C}">
                <a14:useLocalDpi xmlns:a14="http://schemas.microsoft.com/office/drawing/2010/main" val="0"/>
              </a:ext>
            </a:extLst>
          </a:blip>
          <a:stretch>
            <a:fillRect/>
          </a:stretch>
        </p:blipFill>
        <p:spPr>
          <a:xfrm>
            <a:off x="-5114" y="0"/>
            <a:ext cx="9149114" cy="5143500"/>
          </a:xfrm>
          <a:prstGeom prst="rect">
            <a:avLst/>
          </a:prstGeom>
        </p:spPr>
      </p:pic>
      <p:sp>
        <p:nvSpPr>
          <p:cNvPr id="2" name="标题 1"/>
          <p:cNvSpPr>
            <a:spLocks noGrp="1"/>
          </p:cNvSpPr>
          <p:nvPr>
            <p:ph type="ctrTitle" hasCustomPrompt="1"/>
          </p:nvPr>
        </p:nvSpPr>
        <p:spPr>
          <a:xfrm>
            <a:off x="1763688" y="1599642"/>
            <a:ext cx="4824535" cy="1044116"/>
          </a:xfrm>
        </p:spPr>
        <p:txBody>
          <a:bodyPr>
            <a:normAutofit/>
          </a:bodyPr>
          <a:lstStyle>
            <a:lvl1pPr>
              <a:defRPr sz="3200" b="1">
                <a:solidFill>
                  <a:schemeClr val="tx1"/>
                </a:solidFill>
                <a:latin typeface="+mn-lt"/>
                <a:ea typeface="华文楷体" panose="02010600040101010101" pitchFamily="2" charset="-122"/>
                <a:cs typeface="Arial" panose="020B0604020202020204" pitchFamily="34" charset="0"/>
              </a:defRPr>
            </a:lvl1pPr>
          </a:lstStyle>
          <a:p>
            <a:r>
              <a:rPr lang="zh-CN" altLang="en-US" dirty="0" smtClean="0"/>
              <a:t>单击此处添加标题</a:t>
            </a:r>
            <a:endParaRPr lang="zh-CN" altLang="en-US" dirty="0"/>
          </a:p>
        </p:txBody>
      </p:sp>
      <p:sp>
        <p:nvSpPr>
          <p:cNvPr id="3" name="副标题 2"/>
          <p:cNvSpPr>
            <a:spLocks noGrp="1"/>
          </p:cNvSpPr>
          <p:nvPr>
            <p:ph type="subTitle" idx="1" hasCustomPrompt="1"/>
          </p:nvPr>
        </p:nvSpPr>
        <p:spPr>
          <a:xfrm>
            <a:off x="1763688" y="2767811"/>
            <a:ext cx="2926039" cy="270030"/>
          </a:xfrm>
        </p:spPr>
        <p:txBody>
          <a:bodyPr>
            <a:noAutofit/>
          </a:bodyPr>
          <a:lstStyle>
            <a:lvl1pPr marL="0" indent="0" algn="l">
              <a:buNone/>
              <a:defRPr sz="1800" b="0">
                <a:solidFill>
                  <a:schemeClr val="tx1"/>
                </a:solidFill>
                <a:latin typeface="+mn-lt"/>
                <a:ea typeface="华文楷体" panose="02010600040101010101" pitchFamily="2" charset="-122"/>
              </a:defRPr>
            </a:lvl1pPr>
            <a:lvl2pPr marL="369570" indent="0" algn="ctr">
              <a:buNone/>
              <a:defRPr>
                <a:solidFill>
                  <a:schemeClr val="tx1">
                    <a:tint val="75000"/>
                  </a:schemeClr>
                </a:solidFill>
              </a:defRPr>
            </a:lvl2pPr>
            <a:lvl3pPr marL="739775" indent="0" algn="ctr">
              <a:buNone/>
              <a:defRPr>
                <a:solidFill>
                  <a:schemeClr val="tx1">
                    <a:tint val="75000"/>
                  </a:schemeClr>
                </a:solidFill>
              </a:defRPr>
            </a:lvl3pPr>
            <a:lvl4pPr marL="1109345" indent="0" algn="ctr">
              <a:buNone/>
              <a:defRPr>
                <a:solidFill>
                  <a:schemeClr val="tx1">
                    <a:tint val="75000"/>
                  </a:schemeClr>
                </a:solidFill>
              </a:defRPr>
            </a:lvl4pPr>
            <a:lvl5pPr marL="1479550" indent="0" algn="ctr">
              <a:buNone/>
              <a:defRPr>
                <a:solidFill>
                  <a:schemeClr val="tx1">
                    <a:tint val="75000"/>
                  </a:schemeClr>
                </a:solidFill>
              </a:defRPr>
            </a:lvl5pPr>
            <a:lvl6pPr marL="1849120" indent="0" algn="ctr">
              <a:buNone/>
              <a:defRPr>
                <a:solidFill>
                  <a:schemeClr val="tx1">
                    <a:tint val="75000"/>
                  </a:schemeClr>
                </a:solidFill>
              </a:defRPr>
            </a:lvl6pPr>
            <a:lvl7pPr marL="2219325" indent="0" algn="ctr">
              <a:buNone/>
              <a:defRPr>
                <a:solidFill>
                  <a:schemeClr val="tx1">
                    <a:tint val="75000"/>
                  </a:schemeClr>
                </a:solidFill>
              </a:defRPr>
            </a:lvl7pPr>
            <a:lvl8pPr marL="2588895" indent="0" algn="ctr">
              <a:buNone/>
              <a:defRPr>
                <a:solidFill>
                  <a:schemeClr val="tx1">
                    <a:tint val="75000"/>
                  </a:schemeClr>
                </a:solidFill>
              </a:defRPr>
            </a:lvl8pPr>
            <a:lvl9pPr marL="2959100" indent="0" algn="ctr">
              <a:buNone/>
              <a:defRPr>
                <a:solidFill>
                  <a:schemeClr val="tx1">
                    <a:tint val="75000"/>
                  </a:schemeClr>
                </a:solidFill>
              </a:defRPr>
            </a:lvl9pPr>
          </a:lstStyle>
          <a:p>
            <a:r>
              <a:rPr lang="zh-CN" altLang="en-US" dirty="0" smtClean="0"/>
              <a:t>单击此处添加副标题</a:t>
            </a:r>
            <a:endParaRPr lang="en-US" altLang="zh-CN" dirty="0"/>
          </a:p>
        </p:txBody>
      </p:sp>
      <p:sp>
        <p:nvSpPr>
          <p:cNvPr id="7" name="Rectangle 6"/>
          <p:cNvSpPr/>
          <p:nvPr userDrawn="1"/>
        </p:nvSpPr>
        <p:spPr>
          <a:xfrm>
            <a:off x="279324" y="267494"/>
            <a:ext cx="1229383" cy="707886"/>
          </a:xfrm>
          <a:prstGeom prst="rect">
            <a:avLst/>
          </a:prstGeom>
        </p:spPr>
        <p:txBody>
          <a:bodyPr wrap="square">
            <a:spAutoFit/>
          </a:bodyPr>
          <a:lstStyle/>
          <a:p>
            <a:pPr algn="ctr"/>
            <a:r>
              <a:rPr lang="zh-CN" altLang="en-US" sz="2000" noProof="1" smtClean="0">
                <a:solidFill>
                  <a:schemeClr val="bg1"/>
                </a:solidFill>
                <a:latin typeface="+mn-lt"/>
                <a:ea typeface="华文楷体" panose="02010600040101010101" pitchFamily="2" charset="-122"/>
              </a:rPr>
              <a:t>商业分析</a:t>
            </a:r>
            <a:endParaRPr lang="en-US" altLang="zh-CN" sz="2000" noProof="1" smtClean="0">
              <a:solidFill>
                <a:schemeClr val="bg1"/>
              </a:solidFill>
              <a:latin typeface="+mn-lt"/>
              <a:ea typeface="华文楷体" panose="02010600040101010101" pitchFamily="2" charset="-122"/>
            </a:endParaRPr>
          </a:p>
          <a:p>
            <a:pPr algn="ctr"/>
            <a:r>
              <a:rPr lang="zh-CN" altLang="en-US" sz="2000" noProof="1" smtClean="0">
                <a:solidFill>
                  <a:schemeClr val="bg1"/>
                </a:solidFill>
                <a:latin typeface="+mn-lt"/>
                <a:ea typeface="华文楷体" panose="02010600040101010101" pitchFamily="2" charset="-122"/>
              </a:rPr>
              <a:t>卓越机构</a:t>
            </a:r>
            <a:endParaRPr lang="en-US" sz="2000" dirty="0">
              <a:latin typeface="+mn-lt"/>
              <a:ea typeface="华文楷体" panose="02010600040101010101" pitchFamily="2" charset="-122"/>
            </a:endParaRPr>
          </a:p>
        </p:txBody>
      </p:sp>
      <p:pic>
        <p:nvPicPr>
          <p:cNvPr id="11" name="图片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619672" y="411510"/>
            <a:ext cx="946151" cy="419854"/>
          </a:xfrm>
          <a:prstGeom prst="rect">
            <a:avLst/>
          </a:prstGeom>
          <a:effectLst>
            <a:outerShdw blurRad="50800" dist="38100" dir="2700000" algn="tl" rotWithShape="0">
              <a:prstClr val="black">
                <a:alpha val="40000"/>
              </a:prstClr>
            </a:outerShdw>
          </a:effectLst>
        </p:spPr>
      </p:pic>
      <p:sp>
        <p:nvSpPr>
          <p:cNvPr id="12" name="文本框 11"/>
          <p:cNvSpPr txBox="1"/>
          <p:nvPr userDrawn="1"/>
        </p:nvSpPr>
        <p:spPr>
          <a:xfrm>
            <a:off x="2621155" y="415866"/>
            <a:ext cx="1431784" cy="415498"/>
          </a:xfrm>
          <a:prstGeom prst="rect">
            <a:avLst/>
          </a:prstGeom>
          <a:noFill/>
        </p:spPr>
        <p:txBody>
          <a:bodyPr wrap="square" rtlCol="0">
            <a:spAutoFit/>
          </a:bodyPr>
          <a:lstStyle/>
          <a:p>
            <a:pPr defTabSz="685800" eaLnBrk="0" fontAlgn="base" hangingPunct="0">
              <a:spcBef>
                <a:spcPct val="0"/>
              </a:spcBef>
              <a:spcAft>
                <a:spcPct val="0"/>
              </a:spcAft>
            </a:pPr>
            <a:r>
              <a:rPr lang="zh-CN" altLang="en-US" sz="1050" spc="-113" dirty="0">
                <a:solidFill>
                  <a:prstClr val="white"/>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奋斗为</a:t>
            </a:r>
            <a:r>
              <a:rPr lang="zh-CN" altLang="en-US" sz="1050" spc="-113" dirty="0" smtClean="0">
                <a:solidFill>
                  <a:prstClr val="white"/>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本  成就客户</a:t>
            </a:r>
            <a:endParaRPr lang="en-US" altLang="zh-CN" sz="1050" spc="-113" dirty="0" smtClean="0">
              <a:solidFill>
                <a:prstClr val="white"/>
              </a:solidFill>
              <a:effectLst>
                <a:outerShdw blurRad="38100" dist="38100" dir="2700000" algn="tl">
                  <a:srgbClr val="000000">
                    <a:alpha val="43137"/>
                  </a:srgbClr>
                </a:outerShdw>
              </a:effectLst>
              <a:latin typeface="华文行楷" panose="02010800040101010101" pitchFamily="2" charset="-122"/>
              <a:ea typeface="金梅新毛筆行書" panose="02010609000101010101" pitchFamily="49" charset="-120"/>
            </a:endParaRPr>
          </a:p>
          <a:p>
            <a:pPr defTabSz="685800" eaLnBrk="0" fontAlgn="base" hangingPunct="0">
              <a:spcBef>
                <a:spcPct val="0"/>
              </a:spcBef>
              <a:spcAft>
                <a:spcPct val="0"/>
              </a:spcAft>
            </a:pPr>
            <a:r>
              <a:rPr lang="zh-CN" altLang="en-US" sz="1050" spc="-113" dirty="0" smtClean="0">
                <a:solidFill>
                  <a:prstClr val="white"/>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创造分享  共同成长</a:t>
            </a:r>
            <a:endParaRPr lang="zh-CN" altLang="en-US" sz="1050" spc="-113" dirty="0">
              <a:solidFill>
                <a:prstClr val="white"/>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Autofit/>
          </a:bodyPr>
          <a:lstStyle>
            <a:lvl1pPr>
              <a:defRPr sz="2000" b="1">
                <a:solidFill>
                  <a:schemeClr val="bg1"/>
                </a:solidFill>
                <a:latin typeface="+mn-lt"/>
                <a:ea typeface="华文楷体" panose="02010600040101010101" pitchFamily="2" charset="-122"/>
              </a:defRPr>
            </a:lvl1pPr>
          </a:lstStyle>
          <a:p>
            <a:r>
              <a:rPr lang="zh-CN" altLang="en-US" dirty="0" smtClean="0"/>
              <a:t>单击此处添加标题</a:t>
            </a:r>
            <a:endParaRPr lang="zh-CN" altLang="en-US" dirty="0"/>
          </a:p>
        </p:txBody>
      </p:sp>
      <p:sp>
        <p:nvSpPr>
          <p:cNvPr id="6" name="灯片编号占位符 5"/>
          <p:cNvSpPr>
            <a:spLocks noGrp="1"/>
          </p:cNvSpPr>
          <p:nvPr>
            <p:ph type="sldNum" sz="quarter" idx="12"/>
          </p:nvPr>
        </p:nvSpPr>
        <p:spPr/>
        <p:txBody>
          <a:bodyPr/>
          <a:lstStyle>
            <a:lvl1pPr>
              <a:defRPr>
                <a:latin typeface="+mn-lt"/>
                <a:ea typeface="华文楷体" panose="02010600040101010101" pitchFamily="2" charset="-122"/>
              </a:defRPr>
            </a:lvl1pPr>
          </a:lstStyle>
          <a:p>
            <a:fld id="{8810F394-C716-49D3-8450-D4BAA85FC0FF}" type="slidenum">
              <a:rPr lang="zh-CN" altLang="en-US" smtClean="0"/>
            </a:fld>
            <a:endParaRPr lang="zh-CN" altLang="en-US" dirty="0"/>
          </a:p>
        </p:txBody>
      </p:sp>
      <p:sp>
        <p:nvSpPr>
          <p:cNvPr id="9" name="Content Placeholder 8"/>
          <p:cNvSpPr>
            <a:spLocks noGrp="1"/>
          </p:cNvSpPr>
          <p:nvPr>
            <p:ph sz="quarter" idx="13"/>
          </p:nvPr>
        </p:nvSpPr>
        <p:spPr/>
        <p:txBody>
          <a:bodyPr/>
          <a:lstStyle>
            <a:lvl1pPr>
              <a:defRPr>
                <a:latin typeface="+mn-lt"/>
                <a:ea typeface="华文楷体" panose="02010600040101010101" pitchFamily="2" charset="-122"/>
              </a:defRPr>
            </a:lvl1pPr>
            <a:lvl2pPr>
              <a:defRPr>
                <a:latin typeface="+mn-lt"/>
                <a:ea typeface="华文楷体" panose="02010600040101010101" pitchFamily="2" charset="-122"/>
              </a:defRPr>
            </a:lvl2pPr>
            <a:lvl3pPr>
              <a:defRPr>
                <a:latin typeface="+mn-lt"/>
                <a:ea typeface="华文楷体" panose="02010600040101010101" pitchFamily="2" charset="-122"/>
              </a:defRPr>
            </a:lvl3pPr>
            <a:lvl4pPr>
              <a:defRPr>
                <a:latin typeface="+mn-lt"/>
                <a:ea typeface="华文楷体" panose="02010600040101010101" pitchFamily="2" charset="-122"/>
              </a:defRPr>
            </a:lvl4pPr>
            <a:lvl5pPr>
              <a:defRPr>
                <a:latin typeface="+mn-lt"/>
                <a:ea typeface="华文楷体" panose="02010600040101010101" pitchFamily="2" charset="-122"/>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91277" y="1854230"/>
            <a:ext cx="4958850" cy="1435042"/>
          </a:xfrm>
        </p:spPr>
        <p:txBody>
          <a:bodyPr/>
          <a:lstStyle>
            <a:lvl1pPr>
              <a:defRPr>
                <a:solidFill>
                  <a:schemeClr val="tx1">
                    <a:lumMod val="85000"/>
                    <a:lumOff val="15000"/>
                  </a:schemeClr>
                </a:solidFill>
                <a:latin typeface="+mn-lt"/>
              </a:defRPr>
            </a:lvl1pPr>
          </a:lstStyle>
          <a:p>
            <a:r>
              <a:rPr lang="zh-CN" altLang="en-US" dirty="0" smtClean="0"/>
              <a:t>单击此处添加标题</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latin typeface="+mn-lt"/>
                <a:ea typeface="华文楷体" panose="02010600040101010101" pitchFamily="2" charset="-122"/>
              </a:defRPr>
            </a:lvl1pPr>
          </a:lstStyle>
          <a:p>
            <a:fld id="{8810F394-C716-49D3-8450-D4BAA85FC0FF}" type="slidenum">
              <a:rPr lang="zh-CN" altLang="en-US" smtClean="0"/>
            </a:fld>
            <a:endParaRPr lang="zh-CN" altLang="en-US"/>
          </a:p>
        </p:txBody>
      </p:sp>
      <p:sp>
        <p:nvSpPr>
          <p:cNvPr id="7" name="Text Placeholder 2"/>
          <p:cNvSpPr>
            <a:spLocks noGrp="1"/>
          </p:cNvSpPr>
          <p:nvPr>
            <p:ph type="body" idx="1" hasCustomPrompt="1"/>
          </p:nvPr>
        </p:nvSpPr>
        <p:spPr>
          <a:xfrm>
            <a:off x="611482" y="2307981"/>
            <a:ext cx="6005369" cy="494552"/>
          </a:xfrm>
        </p:spPr>
        <p:txBody>
          <a:bodyPr anchor="b"/>
          <a:lstStyle>
            <a:lvl1pPr marL="0" indent="0">
              <a:buNone/>
              <a:defRPr sz="1600" b="0">
                <a:solidFill>
                  <a:schemeClr val="tx1">
                    <a:lumMod val="95000"/>
                    <a:lumOff val="5000"/>
                  </a:schemeClr>
                </a:solidFill>
                <a:latin typeface="+mn-lt"/>
                <a:ea typeface="华文楷体" panose="02010600040101010101" pitchFamily="2" charset="-122"/>
                <a:cs typeface="Arial" panose="020B0604020202020204"/>
              </a:defRPr>
            </a:lvl1pPr>
            <a:lvl2pPr marL="369570" indent="0">
              <a:buNone/>
              <a:defRPr sz="1500">
                <a:solidFill>
                  <a:schemeClr val="tx1">
                    <a:tint val="75000"/>
                  </a:schemeClr>
                </a:solidFill>
              </a:defRPr>
            </a:lvl2pPr>
            <a:lvl3pPr marL="739775" indent="0">
              <a:buNone/>
              <a:defRPr sz="1300">
                <a:solidFill>
                  <a:schemeClr val="tx1">
                    <a:tint val="75000"/>
                  </a:schemeClr>
                </a:solidFill>
              </a:defRPr>
            </a:lvl3pPr>
            <a:lvl4pPr marL="1109345" indent="0">
              <a:buNone/>
              <a:defRPr sz="1100">
                <a:solidFill>
                  <a:schemeClr val="tx1">
                    <a:tint val="75000"/>
                  </a:schemeClr>
                </a:solidFill>
              </a:defRPr>
            </a:lvl4pPr>
            <a:lvl5pPr marL="1479550" indent="0">
              <a:buNone/>
              <a:defRPr sz="1100">
                <a:solidFill>
                  <a:schemeClr val="tx1">
                    <a:tint val="75000"/>
                  </a:schemeClr>
                </a:solidFill>
              </a:defRPr>
            </a:lvl5pPr>
            <a:lvl6pPr marL="1849120" indent="0">
              <a:buNone/>
              <a:defRPr sz="1100">
                <a:solidFill>
                  <a:schemeClr val="tx1">
                    <a:tint val="75000"/>
                  </a:schemeClr>
                </a:solidFill>
              </a:defRPr>
            </a:lvl6pPr>
            <a:lvl7pPr marL="2219325" indent="0">
              <a:buNone/>
              <a:defRPr sz="1100">
                <a:solidFill>
                  <a:schemeClr val="tx1">
                    <a:tint val="75000"/>
                  </a:schemeClr>
                </a:solidFill>
              </a:defRPr>
            </a:lvl7pPr>
            <a:lvl8pPr marL="2588895" indent="0">
              <a:buNone/>
              <a:defRPr sz="1100">
                <a:solidFill>
                  <a:schemeClr val="tx1">
                    <a:tint val="75000"/>
                  </a:schemeClr>
                </a:solidFill>
              </a:defRPr>
            </a:lvl8pPr>
            <a:lvl9pPr marL="2959100" indent="0">
              <a:buNone/>
              <a:defRPr sz="1100">
                <a:solidFill>
                  <a:schemeClr val="tx1">
                    <a:tint val="75000"/>
                  </a:schemeClr>
                </a:solidFill>
              </a:defRPr>
            </a:lvl9pPr>
          </a:lstStyle>
          <a:p>
            <a:pPr lvl="0"/>
            <a:r>
              <a:rPr lang="zh-CN" altLang="en-US" dirty="0" smtClean="0"/>
              <a:t>单击此处添加副标题</a:t>
            </a:r>
            <a:endParaRPr lang="en-US" dirty="0" smtClean="0"/>
          </a:p>
        </p:txBody>
      </p:sp>
      <p:sp>
        <p:nvSpPr>
          <p:cNvPr id="8" name="Title 1"/>
          <p:cNvSpPr>
            <a:spLocks noGrp="1"/>
          </p:cNvSpPr>
          <p:nvPr>
            <p:ph type="title" hasCustomPrompt="1"/>
          </p:nvPr>
        </p:nvSpPr>
        <p:spPr>
          <a:xfrm>
            <a:off x="611482" y="2886410"/>
            <a:ext cx="6005369" cy="1021556"/>
          </a:xfrm>
        </p:spPr>
        <p:txBody>
          <a:bodyPr anchor="t">
            <a:normAutofit/>
          </a:bodyPr>
          <a:lstStyle>
            <a:lvl1pPr algn="l">
              <a:defRPr sz="2400" b="1" cap="none">
                <a:solidFill>
                  <a:schemeClr val="tx1">
                    <a:lumMod val="85000"/>
                    <a:lumOff val="15000"/>
                  </a:schemeClr>
                </a:solidFill>
                <a:latin typeface="+mn-lt"/>
                <a:ea typeface="华文楷体" panose="02010600040101010101" pitchFamily="2" charset="-122"/>
              </a:defRPr>
            </a:lvl1pPr>
          </a:lstStyle>
          <a:p>
            <a:r>
              <a:rPr lang="zh-CN" altLang="en-US" dirty="0" smtClean="0"/>
              <a:t>单击此处添加标题</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结束页">
    <p:spTree>
      <p:nvGrpSpPr>
        <p:cNvPr id="1" name=""/>
        <p:cNvGrpSpPr/>
        <p:nvPr/>
      </p:nvGrpSpPr>
      <p:grpSpPr>
        <a:xfrm>
          <a:off x="0" y="0"/>
          <a:ext cx="0" cy="0"/>
          <a:chOff x="0" y="0"/>
          <a:chExt cx="0" cy="0"/>
        </a:xfrm>
      </p:grpSpPr>
      <p:pic>
        <p:nvPicPr>
          <p:cNvPr id="6" name="图片 5" descr="底图.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113" y="0"/>
            <a:ext cx="9149113" cy="51435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114" y="0"/>
            <a:ext cx="9149114" cy="5143500"/>
          </a:xfrm>
          <a:prstGeom prst="rect">
            <a:avLst/>
          </a:prstGeom>
        </p:spPr>
      </p:pic>
      <p:grpSp>
        <p:nvGrpSpPr>
          <p:cNvPr id="9" name="组 28"/>
          <p:cNvGrpSpPr/>
          <p:nvPr userDrawn="1"/>
        </p:nvGrpSpPr>
        <p:grpSpPr>
          <a:xfrm>
            <a:off x="361501" y="404440"/>
            <a:ext cx="1360088" cy="1339655"/>
            <a:chOff x="3421610" y="1293762"/>
            <a:chExt cx="2237656" cy="2237656"/>
          </a:xfrm>
        </p:grpSpPr>
        <p:sp>
          <p:nvSpPr>
            <p:cNvPr id="11" name="椭圆 25"/>
            <p:cNvSpPr>
              <a:spLocks noChangeAspect="1"/>
            </p:cNvSpPr>
            <p:nvPr/>
          </p:nvSpPr>
          <p:spPr>
            <a:xfrm>
              <a:off x="3605060" y="1477212"/>
              <a:ext cx="1870756" cy="1870756"/>
            </a:xfrm>
            <a:prstGeom prst="ellipse">
              <a:avLst/>
            </a:prstGeom>
            <a:solidFill>
              <a:srgbClr val="265F9E">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b="1" dirty="0">
                <a:solidFill>
                  <a:schemeClr val="bg1"/>
                </a:solidFill>
                <a:latin typeface="+mn-lt"/>
              </a:endParaRPr>
            </a:p>
          </p:txBody>
        </p:sp>
        <p:sp>
          <p:nvSpPr>
            <p:cNvPr id="13" name="椭圆 26"/>
            <p:cNvSpPr>
              <a:spLocks noChangeAspect="1"/>
            </p:cNvSpPr>
            <p:nvPr/>
          </p:nvSpPr>
          <p:spPr>
            <a:xfrm>
              <a:off x="3421610" y="1293762"/>
              <a:ext cx="2237656" cy="2237656"/>
            </a:xfrm>
            <a:prstGeom prst="ellipse">
              <a:avLst/>
            </a:prstGeom>
            <a:no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mn-lt"/>
              </a:endParaRPr>
            </a:p>
          </p:txBody>
        </p:sp>
      </p:grpSp>
      <p:grpSp>
        <p:nvGrpSpPr>
          <p:cNvPr id="14" name="组 28"/>
          <p:cNvGrpSpPr/>
          <p:nvPr userDrawn="1"/>
        </p:nvGrpSpPr>
        <p:grpSpPr>
          <a:xfrm>
            <a:off x="905000" y="1190886"/>
            <a:ext cx="1336370" cy="1399804"/>
            <a:chOff x="3421610" y="1293762"/>
            <a:chExt cx="2237656" cy="2237656"/>
          </a:xfrm>
        </p:grpSpPr>
        <p:sp>
          <p:nvSpPr>
            <p:cNvPr id="15" name="椭圆 25"/>
            <p:cNvSpPr>
              <a:spLocks noChangeAspect="1"/>
            </p:cNvSpPr>
            <p:nvPr/>
          </p:nvSpPr>
          <p:spPr>
            <a:xfrm>
              <a:off x="3605059" y="1477211"/>
              <a:ext cx="1870756" cy="1870756"/>
            </a:xfrm>
            <a:prstGeom prst="ellipse">
              <a:avLst/>
            </a:prstGeom>
            <a:solidFill>
              <a:srgbClr val="2C6EB6">
                <a:alpha val="31765"/>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b="1" dirty="0">
                <a:solidFill>
                  <a:schemeClr val="bg1"/>
                </a:solidFill>
                <a:latin typeface="+mn-lt"/>
              </a:endParaRPr>
            </a:p>
          </p:txBody>
        </p:sp>
        <p:sp>
          <p:nvSpPr>
            <p:cNvPr id="16" name="椭圆 26"/>
            <p:cNvSpPr>
              <a:spLocks noChangeAspect="1"/>
            </p:cNvSpPr>
            <p:nvPr/>
          </p:nvSpPr>
          <p:spPr>
            <a:xfrm>
              <a:off x="3421610" y="1293762"/>
              <a:ext cx="2237656" cy="2237656"/>
            </a:xfrm>
            <a:prstGeom prst="ellipse">
              <a:avLst/>
            </a:prstGeom>
            <a:no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mn-lt"/>
              </a:endParaRPr>
            </a:p>
          </p:txBody>
        </p:sp>
      </p:grpSp>
      <p:sp>
        <p:nvSpPr>
          <p:cNvPr id="17" name="椭圆 25"/>
          <p:cNvSpPr>
            <a:spLocks noChangeAspect="1"/>
          </p:cNvSpPr>
          <p:nvPr userDrawn="1"/>
        </p:nvSpPr>
        <p:spPr>
          <a:xfrm>
            <a:off x="-196001" y="2848314"/>
            <a:ext cx="2694482" cy="2641734"/>
          </a:xfrm>
          <a:prstGeom prst="ellipse">
            <a:avLst/>
          </a:prstGeom>
          <a:solidFill>
            <a:schemeClr val="tx2">
              <a:lumMod val="60000"/>
              <a:lumOff val="40000"/>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6000" b="1" dirty="0">
              <a:solidFill>
                <a:schemeClr val="accent1">
                  <a:lumMod val="20000"/>
                  <a:lumOff val="80000"/>
                </a:schemeClr>
              </a:solidFill>
              <a:latin typeface="+mn-lt"/>
            </a:endParaRPr>
          </a:p>
        </p:txBody>
      </p:sp>
      <p:sp>
        <p:nvSpPr>
          <p:cNvPr id="18" name="Rectangle 17"/>
          <p:cNvSpPr/>
          <p:nvPr userDrawn="1"/>
        </p:nvSpPr>
        <p:spPr>
          <a:xfrm>
            <a:off x="1215869" y="1563813"/>
            <a:ext cx="696403" cy="707886"/>
          </a:xfrm>
          <a:prstGeom prst="rect">
            <a:avLst/>
          </a:prstGeom>
        </p:spPr>
        <p:txBody>
          <a:bodyPr wrap="square">
            <a:spAutoFit/>
          </a:bodyPr>
          <a:lstStyle/>
          <a:p>
            <a:pPr algn="ctr"/>
            <a:r>
              <a:rPr kumimoji="1" lang="zh-CN" altLang="en-US" sz="2000" b="1" dirty="0">
                <a:solidFill>
                  <a:srgbClr val="FFFFFF"/>
                </a:solidFill>
                <a:latin typeface="+mn-lt"/>
                <a:ea typeface="楷体" panose="02010609060101010101" pitchFamily="49" charset="-122"/>
              </a:rPr>
              <a:t>智慧企业</a:t>
            </a:r>
            <a:endParaRPr kumimoji="1" lang="zh-CN" altLang="en-US" sz="2000" b="1" dirty="0">
              <a:solidFill>
                <a:srgbClr val="FFFFFF"/>
              </a:solidFill>
              <a:latin typeface="+mn-lt"/>
              <a:ea typeface="楷体" panose="02010609060101010101" pitchFamily="49" charset="-122"/>
            </a:endParaRPr>
          </a:p>
        </p:txBody>
      </p:sp>
      <p:grpSp>
        <p:nvGrpSpPr>
          <p:cNvPr id="19" name="组 28"/>
          <p:cNvGrpSpPr/>
          <p:nvPr userDrawn="1"/>
        </p:nvGrpSpPr>
        <p:grpSpPr>
          <a:xfrm>
            <a:off x="18928" y="1832239"/>
            <a:ext cx="1498505" cy="1490555"/>
            <a:chOff x="3421610" y="1293762"/>
            <a:chExt cx="2237656" cy="2237656"/>
          </a:xfrm>
        </p:grpSpPr>
        <p:sp>
          <p:nvSpPr>
            <p:cNvPr id="20" name="椭圆 25"/>
            <p:cNvSpPr>
              <a:spLocks noChangeAspect="1"/>
            </p:cNvSpPr>
            <p:nvPr/>
          </p:nvSpPr>
          <p:spPr>
            <a:xfrm>
              <a:off x="3605059" y="1477213"/>
              <a:ext cx="1870756" cy="1870756"/>
            </a:xfrm>
            <a:prstGeom prst="ellipse">
              <a:avLst/>
            </a:pr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b="1" dirty="0">
                <a:solidFill>
                  <a:schemeClr val="bg1"/>
                </a:solidFill>
                <a:latin typeface="+mn-lt"/>
                <a:ea typeface="宋体" panose="02010600030101010101" pitchFamily="2" charset="-122"/>
              </a:endParaRPr>
            </a:p>
          </p:txBody>
        </p:sp>
        <p:sp>
          <p:nvSpPr>
            <p:cNvPr id="21" name="椭圆 26"/>
            <p:cNvSpPr>
              <a:spLocks noChangeAspect="1"/>
            </p:cNvSpPr>
            <p:nvPr/>
          </p:nvSpPr>
          <p:spPr>
            <a:xfrm>
              <a:off x="3421610" y="1293762"/>
              <a:ext cx="2237656" cy="2237656"/>
            </a:xfrm>
            <a:prstGeom prst="ellipse">
              <a:avLst/>
            </a:prstGeom>
            <a:no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mn-lt"/>
              </a:endParaRPr>
            </a:p>
          </p:txBody>
        </p:sp>
      </p:grpSp>
      <p:sp>
        <p:nvSpPr>
          <p:cNvPr id="22" name="Rectangle 21"/>
          <p:cNvSpPr/>
          <p:nvPr userDrawn="1"/>
        </p:nvSpPr>
        <p:spPr>
          <a:xfrm>
            <a:off x="411497" y="2243400"/>
            <a:ext cx="713369" cy="707886"/>
          </a:xfrm>
          <a:prstGeom prst="rect">
            <a:avLst/>
          </a:prstGeom>
        </p:spPr>
        <p:txBody>
          <a:bodyPr wrap="square">
            <a:spAutoFit/>
          </a:bodyPr>
          <a:lstStyle/>
          <a:p>
            <a:pPr algn="ctr"/>
            <a:r>
              <a:rPr kumimoji="1" lang="zh-CN" altLang="en-US" sz="2000" b="1" dirty="0">
                <a:solidFill>
                  <a:srgbClr val="FFFFFF"/>
                </a:solidFill>
                <a:latin typeface="+mn-lt"/>
                <a:ea typeface="楷体" panose="02010609060101010101" pitchFamily="49" charset="-122"/>
              </a:rPr>
              <a:t>智慧</a:t>
            </a:r>
            <a:endParaRPr kumimoji="1" lang="en-US" altLang="zh-CN" sz="2000" b="1" dirty="0">
              <a:solidFill>
                <a:srgbClr val="FFFFFF"/>
              </a:solidFill>
              <a:latin typeface="+mn-lt"/>
              <a:ea typeface="楷体" panose="02010609060101010101" pitchFamily="49" charset="-122"/>
            </a:endParaRPr>
          </a:p>
          <a:p>
            <a:pPr algn="ctr"/>
            <a:r>
              <a:rPr kumimoji="1" lang="zh-CN" altLang="en-US" sz="2000" b="1" dirty="0">
                <a:solidFill>
                  <a:srgbClr val="FFFFFF"/>
                </a:solidFill>
                <a:latin typeface="+mn-lt"/>
                <a:ea typeface="楷体" panose="02010609060101010101" pitchFamily="49" charset="-122"/>
              </a:rPr>
              <a:t>金融</a:t>
            </a:r>
            <a:endParaRPr kumimoji="1" lang="zh-CN" altLang="en-US" sz="2000" b="1" dirty="0">
              <a:solidFill>
                <a:srgbClr val="FFFFFF"/>
              </a:solidFill>
              <a:latin typeface="+mn-lt"/>
              <a:ea typeface="楷体" panose="02010609060101010101" pitchFamily="49" charset="-122"/>
            </a:endParaRPr>
          </a:p>
        </p:txBody>
      </p:sp>
      <p:sp>
        <p:nvSpPr>
          <p:cNvPr id="23" name="Rectangle 22"/>
          <p:cNvSpPr/>
          <p:nvPr userDrawn="1"/>
        </p:nvSpPr>
        <p:spPr>
          <a:xfrm>
            <a:off x="596314" y="685696"/>
            <a:ext cx="838508" cy="707886"/>
          </a:xfrm>
          <a:prstGeom prst="rect">
            <a:avLst/>
          </a:prstGeom>
        </p:spPr>
        <p:txBody>
          <a:bodyPr wrap="square">
            <a:spAutoFit/>
          </a:bodyPr>
          <a:lstStyle/>
          <a:p>
            <a:pPr algn="ctr"/>
            <a:r>
              <a:rPr kumimoji="1" lang="zh-CN" altLang="en-US" sz="2000" b="1" dirty="0" smtClean="0">
                <a:solidFill>
                  <a:srgbClr val="FFFFFF"/>
                </a:solidFill>
                <a:latin typeface="+mn-lt"/>
                <a:ea typeface="楷体" panose="02010609060101010101" pitchFamily="49" charset="-122"/>
                <a:cs typeface="Source Han Sans CN ExtraLight"/>
              </a:rPr>
              <a:t>智慧政府</a:t>
            </a:r>
            <a:endParaRPr kumimoji="1" lang="zh-CN" altLang="en-US" sz="2000" b="1" dirty="0">
              <a:solidFill>
                <a:srgbClr val="FFFFFF"/>
              </a:solidFill>
              <a:latin typeface="+mn-lt"/>
              <a:ea typeface="楷体" panose="02010609060101010101" pitchFamily="49" charset="-122"/>
              <a:cs typeface="Source Han Sans CN ExtraLight"/>
            </a:endParaRPr>
          </a:p>
        </p:txBody>
      </p:sp>
      <p:sp>
        <p:nvSpPr>
          <p:cNvPr id="24" name="Rectangle 23"/>
          <p:cNvSpPr/>
          <p:nvPr userDrawn="1"/>
        </p:nvSpPr>
        <p:spPr>
          <a:xfrm>
            <a:off x="318583" y="3484564"/>
            <a:ext cx="1553436" cy="1323439"/>
          </a:xfrm>
          <a:prstGeom prst="rect">
            <a:avLst/>
          </a:prstGeom>
        </p:spPr>
        <p:txBody>
          <a:bodyPr wrap="square">
            <a:spAutoFit/>
          </a:bodyPr>
          <a:lstStyle/>
          <a:p>
            <a:pPr algn="ctr"/>
            <a:r>
              <a:rPr kumimoji="1" lang="zh-CN" altLang="en-US" sz="4000" b="1" dirty="0">
                <a:solidFill>
                  <a:schemeClr val="bg1"/>
                </a:solidFill>
                <a:latin typeface="+mn-lt"/>
                <a:ea typeface="楷体" panose="02010609060101010101" pitchFamily="49" charset="-122"/>
              </a:rPr>
              <a:t>人才学院</a:t>
            </a:r>
            <a:endParaRPr kumimoji="1" lang="zh-CN" altLang="en-US" sz="4000" b="1" dirty="0">
              <a:solidFill>
                <a:schemeClr val="bg1"/>
              </a:solidFill>
              <a:latin typeface="+mn-lt"/>
              <a:ea typeface="楷体" panose="02010609060101010101" pitchFamily="49" charset="-122"/>
            </a:endParaRPr>
          </a:p>
        </p:txBody>
      </p:sp>
      <p:sp>
        <p:nvSpPr>
          <p:cNvPr id="8" name="标题 1"/>
          <p:cNvSpPr>
            <a:spLocks noGrp="1"/>
          </p:cNvSpPr>
          <p:nvPr>
            <p:ph type="title" hasCustomPrompt="1"/>
          </p:nvPr>
        </p:nvSpPr>
        <p:spPr>
          <a:xfrm>
            <a:off x="2527541" y="1305645"/>
            <a:ext cx="3124579" cy="546987"/>
          </a:xfrm>
        </p:spPr>
        <p:txBody>
          <a:bodyPr anchor="b"/>
          <a:lstStyle>
            <a:lvl1pPr algn="l">
              <a:defRPr sz="2800" b="1">
                <a:solidFill>
                  <a:schemeClr val="tx1"/>
                </a:solidFill>
                <a:latin typeface="+mn-lt"/>
              </a:defRPr>
            </a:lvl1pPr>
          </a:lstStyle>
          <a:p>
            <a:r>
              <a:rPr lang="zh-CN" altLang="en-US" dirty="0" smtClean="0"/>
              <a:t>单击此处添加标题</a:t>
            </a:r>
            <a:endParaRPr lang="zh-CN" altLang="en-US" dirty="0"/>
          </a:p>
        </p:txBody>
      </p:sp>
      <p:pic>
        <p:nvPicPr>
          <p:cNvPr id="25" name="Picture 2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2554565" y="2053993"/>
            <a:ext cx="794321" cy="794321"/>
          </a:xfrm>
          <a:prstGeom prst="rect">
            <a:avLst/>
          </a:prstGeom>
        </p:spPr>
      </p:pic>
      <p:pic>
        <p:nvPicPr>
          <p:cNvPr id="28" name="Picture 27"/>
          <p:cNvPicPr>
            <a:picLocks noChangeAspect="1"/>
          </p:cNvPicPr>
          <p:nvPr userDrawn="1"/>
        </p:nvPicPr>
        <p:blipFill rotWithShape="1">
          <a:blip r:embed="rId5" cstate="email">
            <a:lum contrast="-10000"/>
            <a:extLst>
              <a:ext uri="{28A0092B-C50C-407E-A947-70E740481C1C}">
                <a14:useLocalDpi xmlns:a14="http://schemas.microsoft.com/office/drawing/2010/main" val="0"/>
              </a:ext>
            </a:extLst>
          </a:blip>
          <a:srcRect l="26782" t="1" r="17241" b="5411"/>
          <a:stretch>
            <a:fillRect/>
          </a:stretch>
        </p:blipFill>
        <p:spPr>
          <a:xfrm>
            <a:off x="3450505" y="2053993"/>
            <a:ext cx="761455" cy="794321"/>
          </a:xfrm>
          <a:custGeom>
            <a:avLst/>
            <a:gdLst>
              <a:gd name="connsiteX0" fmla="*/ 47064 w 748050"/>
              <a:gd name="connsiteY0" fmla="*/ 0 h 780338"/>
              <a:gd name="connsiteX1" fmla="*/ 700987 w 748050"/>
              <a:gd name="connsiteY1" fmla="*/ 0 h 780338"/>
              <a:gd name="connsiteX2" fmla="*/ 706936 w 748050"/>
              <a:gd name="connsiteY2" fmla="*/ 1201 h 780338"/>
              <a:gd name="connsiteX3" fmla="*/ 748050 w 748050"/>
              <a:gd name="connsiteY3" fmla="*/ 63228 h 780338"/>
              <a:gd name="connsiteX4" fmla="*/ 748050 w 748050"/>
              <a:gd name="connsiteY4" fmla="*/ 713021 h 780338"/>
              <a:gd name="connsiteX5" fmla="*/ 680733 w 748050"/>
              <a:gd name="connsiteY5" fmla="*/ 780338 h 780338"/>
              <a:gd name="connsiteX6" fmla="*/ 67317 w 748050"/>
              <a:gd name="connsiteY6" fmla="*/ 780338 h 780338"/>
              <a:gd name="connsiteX7" fmla="*/ 0 w 748050"/>
              <a:gd name="connsiteY7" fmla="*/ 713021 h 780338"/>
              <a:gd name="connsiteX8" fmla="*/ 0 w 748050"/>
              <a:gd name="connsiteY8" fmla="*/ 63228 h 780338"/>
              <a:gd name="connsiteX9" fmla="*/ 41115 w 748050"/>
              <a:gd name="connsiteY9" fmla="*/ 1201 h 780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050" h="780338">
                <a:moveTo>
                  <a:pt x="47064" y="0"/>
                </a:moveTo>
                <a:lnTo>
                  <a:pt x="700987" y="0"/>
                </a:lnTo>
                <a:lnTo>
                  <a:pt x="706936" y="1201"/>
                </a:lnTo>
                <a:cubicBezTo>
                  <a:pt x="731097" y="11421"/>
                  <a:pt x="748050" y="35345"/>
                  <a:pt x="748050" y="63228"/>
                </a:cubicBezTo>
                <a:lnTo>
                  <a:pt x="748050" y="713021"/>
                </a:lnTo>
                <a:cubicBezTo>
                  <a:pt x="748050" y="750199"/>
                  <a:pt x="717911" y="780338"/>
                  <a:pt x="680733" y="780338"/>
                </a:cubicBezTo>
                <a:lnTo>
                  <a:pt x="67317" y="780338"/>
                </a:lnTo>
                <a:cubicBezTo>
                  <a:pt x="30139" y="780338"/>
                  <a:pt x="0" y="750199"/>
                  <a:pt x="0" y="713021"/>
                </a:cubicBezTo>
                <a:lnTo>
                  <a:pt x="0" y="63228"/>
                </a:lnTo>
                <a:cubicBezTo>
                  <a:pt x="0" y="35345"/>
                  <a:pt x="16953" y="11421"/>
                  <a:pt x="41115" y="1201"/>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anim calcmode="lin" valueType="num">
                                      <p:cBhvr>
                                        <p:cTn id="8" dur="750" fill="hold"/>
                                        <p:tgtEl>
                                          <p:spTgt spid="17"/>
                                        </p:tgtEl>
                                        <p:attrNameLst>
                                          <p:attrName>ppt_x</p:attrName>
                                        </p:attrNameLst>
                                      </p:cBhvr>
                                      <p:tavLst>
                                        <p:tav tm="0">
                                          <p:val>
                                            <p:strVal val="#ppt_x"/>
                                          </p:val>
                                        </p:tav>
                                        <p:tav tm="100000">
                                          <p:val>
                                            <p:strVal val="#ppt_x"/>
                                          </p:val>
                                        </p:tav>
                                      </p:tavLst>
                                    </p:anim>
                                    <p:anim calcmode="lin" valueType="num">
                                      <p:cBhvr>
                                        <p:cTn id="9" dur="75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 presetClass="entr" presetSubtype="0" fill="hold" grpId="0" nodeType="afterEffect">
                                  <p:stCondLst>
                                    <p:cond delay="250"/>
                                  </p:stCondLst>
                                  <p:iterate type="wd">
                                    <p:tmAbs val="0"/>
                                  </p:iterate>
                                  <p:childTnLst>
                                    <p:set>
                                      <p:cBhvr>
                                        <p:cTn id="12" dur="1" fill="hold">
                                          <p:stCondLst>
                                            <p:cond delay="0"/>
                                          </p:stCondLst>
                                        </p:cTn>
                                        <p:tgtEl>
                                          <p:spTgt spid="24"/>
                                        </p:tgtEl>
                                        <p:attrNameLst>
                                          <p:attrName>style.visibility</p:attrName>
                                        </p:attrNameLst>
                                      </p:cBhvr>
                                      <p:to>
                                        <p:strVal val="visible"/>
                                      </p:to>
                                    </p:set>
                                  </p:childTnLst>
                                </p:cTn>
                              </p:par>
                              <p:par>
                                <p:cTn id="13" presetID="3" presetClass="emph" presetSubtype="2" repeatCount="2000" autoRev="1" fill="hold" grpId="1" nodeType="withEffect">
                                  <p:stCondLst>
                                    <p:cond delay="250"/>
                                  </p:stCondLst>
                                  <p:iterate type="wd">
                                    <p:tmPct val="10000"/>
                                  </p:iterate>
                                  <p:childTnLst>
                                    <p:animClr clrSpc="rgb" dir="cw">
                                      <p:cBhvr override="childStyle">
                                        <p:cTn id="14" dur="2000" fill="hold"/>
                                        <p:tgtEl>
                                          <p:spTgt spid="24"/>
                                        </p:tgtEl>
                                        <p:attrNameLst>
                                          <p:attrName>style.color</p:attrName>
                                        </p:attrNameLst>
                                      </p:cBhvr>
                                      <p:to>
                                        <a:schemeClr val="tx1"/>
                                      </p:to>
                                    </p:animClr>
                                  </p:childTnLst>
                                </p:cTn>
                              </p:par>
                              <p:par>
                                <p:cTn id="15" presetID="23" presetClass="entr" presetSubtype="16" fill="hold" nodeType="withEffect">
                                  <p:stCondLst>
                                    <p:cond delay="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750" fill="hold"/>
                                        <p:tgtEl>
                                          <p:spTgt spid="19"/>
                                        </p:tgtEl>
                                        <p:attrNameLst>
                                          <p:attrName>ppt_w</p:attrName>
                                        </p:attrNameLst>
                                      </p:cBhvr>
                                      <p:tavLst>
                                        <p:tav tm="0">
                                          <p:val>
                                            <p:fltVal val="0"/>
                                          </p:val>
                                        </p:tav>
                                        <p:tav tm="100000">
                                          <p:val>
                                            <p:strVal val="#ppt_w"/>
                                          </p:val>
                                        </p:tav>
                                      </p:tavLst>
                                    </p:anim>
                                    <p:anim calcmode="lin" valueType="num">
                                      <p:cBhvr>
                                        <p:cTn id="18" dur="750" fill="hold"/>
                                        <p:tgtEl>
                                          <p:spTgt spid="19"/>
                                        </p:tgtEl>
                                        <p:attrNameLst>
                                          <p:attrName>ppt_h</p:attrName>
                                        </p:attrNameLst>
                                      </p:cBhvr>
                                      <p:tavLst>
                                        <p:tav tm="0">
                                          <p:val>
                                            <p:fltVal val="0"/>
                                          </p:val>
                                        </p:tav>
                                        <p:tav tm="100000">
                                          <p:val>
                                            <p:strVal val="#ppt_h"/>
                                          </p:val>
                                        </p:tav>
                                      </p:tavLst>
                                    </p:anim>
                                  </p:childTnLst>
                                </p:cTn>
                              </p:par>
                              <p:par>
                                <p:cTn id="19" presetID="1" presetClass="entr" presetSubtype="0" fill="hold" grpId="0" nodeType="withEffect">
                                  <p:stCondLst>
                                    <p:cond delay="1250"/>
                                  </p:stCondLst>
                                  <p:iterate type="wd">
                                    <p:tmAbs val="0"/>
                                  </p:iterate>
                                  <p:childTnLst>
                                    <p:set>
                                      <p:cBhvr>
                                        <p:cTn id="20" dur="1" fill="hold">
                                          <p:stCondLst>
                                            <p:cond delay="9"/>
                                          </p:stCondLst>
                                        </p:cTn>
                                        <p:tgtEl>
                                          <p:spTgt spid="22"/>
                                        </p:tgtEl>
                                        <p:attrNameLst>
                                          <p:attrName>style.visibility</p:attrName>
                                        </p:attrNameLst>
                                      </p:cBhvr>
                                      <p:to>
                                        <p:strVal val="visible"/>
                                      </p:to>
                                    </p:set>
                                  </p:childTnLst>
                                </p:cTn>
                              </p:par>
                              <p:par>
                                <p:cTn id="21" presetID="3" presetClass="emph" presetSubtype="6" repeatCount="2000" autoRev="1" fill="hold" grpId="1" nodeType="withEffect">
                                  <p:stCondLst>
                                    <p:cond delay="1250"/>
                                  </p:stCondLst>
                                  <p:iterate type="wd">
                                    <p:tmPct val="10000"/>
                                  </p:iterate>
                                  <p:childTnLst>
                                    <p:animClr clrSpc="hsl" dir="cw">
                                      <p:cBhvr override="childStyle">
                                        <p:cTn id="22" dur="2000" fill="hold"/>
                                        <p:tgtEl>
                                          <p:spTgt spid="22"/>
                                        </p:tgtEl>
                                        <p:attrNameLst>
                                          <p:attrName>style.color</p:attrName>
                                        </p:attrNameLst>
                                      </p:cBhvr>
                                      <p:to>
                                        <a:schemeClr val="tx1"/>
                                      </p:to>
                                    </p:animClr>
                                  </p:childTnLst>
                                </p:cTn>
                              </p:par>
                              <p:par>
                                <p:cTn id="23" presetID="23" presetClass="entr" presetSubtype="16" fill="hold" nodeType="withEffect">
                                  <p:stCondLst>
                                    <p:cond delay="1250"/>
                                  </p:stCondLst>
                                  <p:childTnLst>
                                    <p:set>
                                      <p:cBhvr>
                                        <p:cTn id="24" dur="1" fill="hold">
                                          <p:stCondLst>
                                            <p:cond delay="0"/>
                                          </p:stCondLst>
                                        </p:cTn>
                                        <p:tgtEl>
                                          <p:spTgt spid="14"/>
                                        </p:tgtEl>
                                        <p:attrNameLst>
                                          <p:attrName>style.visibility</p:attrName>
                                        </p:attrNameLst>
                                      </p:cBhvr>
                                      <p:to>
                                        <p:strVal val="visible"/>
                                      </p:to>
                                    </p:set>
                                    <p:anim calcmode="lin" valueType="num">
                                      <p:cBhvr>
                                        <p:cTn id="25" dur="750" fill="hold"/>
                                        <p:tgtEl>
                                          <p:spTgt spid="14"/>
                                        </p:tgtEl>
                                        <p:attrNameLst>
                                          <p:attrName>ppt_w</p:attrName>
                                        </p:attrNameLst>
                                      </p:cBhvr>
                                      <p:tavLst>
                                        <p:tav tm="0">
                                          <p:val>
                                            <p:fltVal val="0"/>
                                          </p:val>
                                        </p:tav>
                                        <p:tav tm="100000">
                                          <p:val>
                                            <p:strVal val="#ppt_w"/>
                                          </p:val>
                                        </p:tav>
                                      </p:tavLst>
                                    </p:anim>
                                    <p:anim calcmode="lin" valueType="num">
                                      <p:cBhvr>
                                        <p:cTn id="26" dur="750" fill="hold"/>
                                        <p:tgtEl>
                                          <p:spTgt spid="14"/>
                                        </p:tgtEl>
                                        <p:attrNameLst>
                                          <p:attrName>ppt_h</p:attrName>
                                        </p:attrNameLst>
                                      </p:cBhvr>
                                      <p:tavLst>
                                        <p:tav tm="0">
                                          <p:val>
                                            <p:fltVal val="0"/>
                                          </p:val>
                                        </p:tav>
                                        <p:tav tm="100000">
                                          <p:val>
                                            <p:strVal val="#ppt_h"/>
                                          </p:val>
                                        </p:tav>
                                      </p:tavLst>
                                    </p:anim>
                                  </p:childTnLst>
                                </p:cTn>
                              </p:par>
                              <p:par>
                                <p:cTn id="27" presetID="1" presetClass="entr" presetSubtype="0" fill="hold" grpId="0" nodeType="withEffect">
                                  <p:stCondLst>
                                    <p:cond delay="2000"/>
                                  </p:stCondLst>
                                  <p:iterate type="wd">
                                    <p:tmAbs val="0"/>
                                  </p:iterate>
                                  <p:childTnLst>
                                    <p:set>
                                      <p:cBhvr>
                                        <p:cTn id="28" dur="1" fill="hold">
                                          <p:stCondLst>
                                            <p:cond delay="9"/>
                                          </p:stCondLst>
                                        </p:cTn>
                                        <p:tgtEl>
                                          <p:spTgt spid="18"/>
                                        </p:tgtEl>
                                        <p:attrNameLst>
                                          <p:attrName>style.visibility</p:attrName>
                                        </p:attrNameLst>
                                      </p:cBhvr>
                                      <p:to>
                                        <p:strVal val="visible"/>
                                      </p:to>
                                    </p:set>
                                  </p:childTnLst>
                                </p:cTn>
                              </p:par>
                              <p:par>
                                <p:cTn id="29" presetID="3" presetClass="emph" presetSubtype="2" repeatCount="2000" autoRev="1" fill="hold" grpId="1" nodeType="withEffect">
                                  <p:stCondLst>
                                    <p:cond delay="2000"/>
                                  </p:stCondLst>
                                  <p:iterate type="wd">
                                    <p:tmPct val="10000"/>
                                  </p:iterate>
                                  <p:childTnLst>
                                    <p:animClr clrSpc="rgb" dir="cw">
                                      <p:cBhvr override="childStyle">
                                        <p:cTn id="30" dur="2000" fill="hold"/>
                                        <p:tgtEl>
                                          <p:spTgt spid="18"/>
                                        </p:tgtEl>
                                        <p:attrNameLst>
                                          <p:attrName>style.color</p:attrName>
                                        </p:attrNameLst>
                                      </p:cBhvr>
                                      <p:to>
                                        <a:schemeClr val="tx1"/>
                                      </p:to>
                                    </p:animClr>
                                  </p:childTnLst>
                                </p:cTn>
                              </p:par>
                              <p:par>
                                <p:cTn id="31" presetID="23" presetClass="entr" presetSubtype="16" fill="hold" nodeType="withEffect">
                                  <p:stCondLst>
                                    <p:cond delay="2000"/>
                                  </p:stCondLst>
                                  <p:childTnLst>
                                    <p:set>
                                      <p:cBhvr>
                                        <p:cTn id="32" dur="1" fill="hold">
                                          <p:stCondLst>
                                            <p:cond delay="0"/>
                                          </p:stCondLst>
                                        </p:cTn>
                                        <p:tgtEl>
                                          <p:spTgt spid="9"/>
                                        </p:tgtEl>
                                        <p:attrNameLst>
                                          <p:attrName>style.visibility</p:attrName>
                                        </p:attrNameLst>
                                      </p:cBhvr>
                                      <p:to>
                                        <p:strVal val="visible"/>
                                      </p:to>
                                    </p:set>
                                    <p:anim calcmode="lin" valueType="num">
                                      <p:cBhvr>
                                        <p:cTn id="33" dur="750" fill="hold"/>
                                        <p:tgtEl>
                                          <p:spTgt spid="9"/>
                                        </p:tgtEl>
                                        <p:attrNameLst>
                                          <p:attrName>ppt_w</p:attrName>
                                        </p:attrNameLst>
                                      </p:cBhvr>
                                      <p:tavLst>
                                        <p:tav tm="0">
                                          <p:val>
                                            <p:fltVal val="0"/>
                                          </p:val>
                                        </p:tav>
                                        <p:tav tm="100000">
                                          <p:val>
                                            <p:strVal val="#ppt_w"/>
                                          </p:val>
                                        </p:tav>
                                      </p:tavLst>
                                    </p:anim>
                                    <p:anim calcmode="lin" valueType="num">
                                      <p:cBhvr>
                                        <p:cTn id="34" dur="750" fill="hold"/>
                                        <p:tgtEl>
                                          <p:spTgt spid="9"/>
                                        </p:tgtEl>
                                        <p:attrNameLst>
                                          <p:attrName>ppt_h</p:attrName>
                                        </p:attrNameLst>
                                      </p:cBhvr>
                                      <p:tavLst>
                                        <p:tav tm="0">
                                          <p:val>
                                            <p:fltVal val="0"/>
                                          </p:val>
                                        </p:tav>
                                        <p:tav tm="100000">
                                          <p:val>
                                            <p:strVal val="#ppt_h"/>
                                          </p:val>
                                        </p:tav>
                                      </p:tavLst>
                                    </p:anim>
                                  </p:childTnLst>
                                </p:cTn>
                              </p:par>
                              <p:par>
                                <p:cTn id="35" presetID="1" presetClass="entr" presetSubtype="0" fill="hold" grpId="0" nodeType="withEffect">
                                  <p:stCondLst>
                                    <p:cond delay="2750"/>
                                  </p:stCondLst>
                                  <p:iterate type="wd">
                                    <p:tmAbs val="0"/>
                                  </p:iterate>
                                  <p:childTnLst>
                                    <p:set>
                                      <p:cBhvr>
                                        <p:cTn id="36" dur="1" fill="hold">
                                          <p:stCondLst>
                                            <p:cond delay="9"/>
                                          </p:stCondLst>
                                        </p:cTn>
                                        <p:tgtEl>
                                          <p:spTgt spid="23"/>
                                        </p:tgtEl>
                                        <p:attrNameLst>
                                          <p:attrName>style.visibility</p:attrName>
                                        </p:attrNameLst>
                                      </p:cBhvr>
                                      <p:to>
                                        <p:strVal val="visible"/>
                                      </p:to>
                                    </p:set>
                                  </p:childTnLst>
                                </p:cTn>
                              </p:par>
                              <p:par>
                                <p:cTn id="37" presetID="3" presetClass="emph" presetSubtype="2" repeatCount="2000" autoRev="1" fill="hold" grpId="1" nodeType="withEffect">
                                  <p:stCondLst>
                                    <p:cond delay="2750"/>
                                  </p:stCondLst>
                                  <p:iterate type="wd">
                                    <p:tmPct val="10000"/>
                                  </p:iterate>
                                  <p:childTnLst>
                                    <p:animClr clrSpc="rgb" dir="cw">
                                      <p:cBhvr override="childStyle">
                                        <p:cTn id="38" dur="2000" fill="hold"/>
                                        <p:tgtEl>
                                          <p:spTgt spid="23"/>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8" grpId="1"/>
      <p:bldP spid="22" grpId="0"/>
      <p:bldP spid="22" grpId="1"/>
      <p:bldP spid="23" grpId="0"/>
      <p:bldP spid="23" grpId="1"/>
      <p:bldP spid="24" grpId="0"/>
      <p:bldP spid="2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43608" y="51470"/>
            <a:ext cx="7886700" cy="378042"/>
          </a:xfrm>
          <a:prstGeom prst="rect">
            <a:avLst/>
          </a:prstGeom>
        </p:spPr>
        <p:txBody>
          <a:bodyPr/>
          <a:lstStyle>
            <a:lvl1pPr>
              <a:defRPr sz="2100"/>
            </a:lvl1p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87475"/>
            <a:ext cx="7886700" cy="378042"/>
          </a:xfrm>
          <a:prstGeom prst="rect">
            <a:avLst/>
          </a:prstGeom>
        </p:spPr>
        <p:txBody>
          <a:bodyPr/>
          <a:lstStyle>
            <a:lvl1pPr>
              <a:defRPr sz="1575"/>
            </a:lvl1p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810F394-C716-49D3-8450-D4BAA85FC0FF}"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7.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8.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20" descr="幻灯片3"/>
          <p:cNvPicPr>
            <a:picLocks noChangeAspect="1" noChangeArrowheads="1"/>
          </p:cNvPicPr>
          <p:nvPr userDrawn="1"/>
        </p:nvPicPr>
        <p:blipFill>
          <a:blip r:embed="rId9" cstate="print"/>
          <a:srcRect/>
          <a:stretch>
            <a:fillRect/>
          </a:stretch>
        </p:blipFill>
        <p:spPr bwMode="auto">
          <a:xfrm>
            <a:off x="0" y="8575"/>
            <a:ext cx="9144000" cy="576907"/>
          </a:xfrm>
          <a:prstGeom prst="rect">
            <a:avLst/>
          </a:prstGeom>
          <a:noFill/>
          <a:ln w="9525">
            <a:noFill/>
            <a:miter lim="800000"/>
            <a:headEnd/>
            <a:tailEnd/>
          </a:ln>
        </p:spPr>
      </p:pic>
      <p:sp>
        <p:nvSpPr>
          <p:cNvPr id="2" name="标题占位符 1"/>
          <p:cNvSpPr>
            <a:spLocks noGrp="1"/>
          </p:cNvSpPr>
          <p:nvPr>
            <p:ph type="title"/>
          </p:nvPr>
        </p:nvSpPr>
        <p:spPr>
          <a:xfrm>
            <a:off x="323528" y="54001"/>
            <a:ext cx="7923489" cy="486054"/>
          </a:xfrm>
          <a:prstGeom prst="rect">
            <a:avLst/>
          </a:prstGeom>
        </p:spPr>
        <p:txBody>
          <a:bodyPr vert="horz" lIns="73975" tIns="36987" rIns="73975" bIns="36987" rtlCol="0" anchor="ctr">
            <a:noAutofit/>
          </a:bodyPr>
          <a:lstStyle/>
          <a:p>
            <a:r>
              <a:rPr lang="zh-CN" altLang="en-US" dirty="0" smtClean="0"/>
              <a:t>单击此处添加标题</a:t>
            </a:r>
            <a:endParaRPr lang="zh-CN" altLang="en-US" dirty="0"/>
          </a:p>
        </p:txBody>
      </p:sp>
      <p:sp>
        <p:nvSpPr>
          <p:cNvPr id="3" name="文本占位符 2"/>
          <p:cNvSpPr>
            <a:spLocks noGrp="1"/>
          </p:cNvSpPr>
          <p:nvPr>
            <p:ph type="body" idx="1"/>
          </p:nvPr>
        </p:nvSpPr>
        <p:spPr>
          <a:xfrm>
            <a:off x="323528" y="666491"/>
            <a:ext cx="8496944" cy="4104456"/>
          </a:xfrm>
          <a:prstGeom prst="rect">
            <a:avLst/>
          </a:prstGeom>
        </p:spPr>
        <p:txBody>
          <a:bodyPr vert="horz" lIns="73975" tIns="36987" rIns="73975" bIns="36987" rtlCol="0">
            <a:normAutofit/>
          </a:bodyPr>
          <a:lstStyle/>
          <a:p>
            <a:pPr lvl="0"/>
            <a:r>
              <a:rPr lang="zh-CN" altLang="en-US" dirty="0" smtClean="0"/>
              <a:t>单击此处编辑模板文本样式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4084327" y="4857144"/>
            <a:ext cx="1402061" cy="273844"/>
          </a:xfrm>
          <a:prstGeom prst="rect">
            <a:avLst/>
          </a:prstGeom>
        </p:spPr>
        <p:txBody>
          <a:bodyPr vert="horz" lIns="73975" tIns="36987" rIns="73975" bIns="36987" rtlCol="0" anchor="ctr"/>
          <a:lstStyle>
            <a:lvl1pPr algn="ctr">
              <a:defRPr sz="900">
                <a:solidFill>
                  <a:srgbClr val="C00000"/>
                </a:solidFill>
                <a:latin typeface="+mn-lt"/>
                <a:ea typeface="华文楷体" panose="02010600040101010101" pitchFamily="2" charset="-122"/>
              </a:defRPr>
            </a:lvl1pPr>
          </a:lstStyle>
          <a:p>
            <a:fld id="{8810F394-C716-49D3-8450-D4BAA85FC0FF}" type="slidenum">
              <a:rPr lang="zh-CN" altLang="en-US" smtClean="0"/>
            </a:fld>
            <a:endParaRPr lang="zh-CN" altLang="en-US" dirty="0"/>
          </a:p>
        </p:txBody>
      </p:sp>
      <p:pic>
        <p:nvPicPr>
          <p:cNvPr id="11" name="Picture 18" descr="未标题-2副本白"/>
          <p:cNvPicPr>
            <a:picLocks noChangeAspect="1" noChangeArrowheads="1"/>
          </p:cNvPicPr>
          <p:nvPr userDrawn="1"/>
        </p:nvPicPr>
        <p:blipFill>
          <a:blip r:embed="rId10" cstate="print"/>
          <a:srcRect/>
          <a:stretch>
            <a:fillRect/>
          </a:stretch>
        </p:blipFill>
        <p:spPr bwMode="auto">
          <a:xfrm>
            <a:off x="8112186" y="8574"/>
            <a:ext cx="1016178" cy="57171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ftr="0" dt="0"/>
  <p:txStyles>
    <p:titleStyle>
      <a:lvl1pPr algn="l" defTabSz="739140" rtl="0" eaLnBrk="1" latinLnBrk="0" hangingPunct="1">
        <a:spcBef>
          <a:spcPct val="0"/>
        </a:spcBef>
        <a:buNone/>
        <a:defRPr sz="2400" b="1" kern="1200">
          <a:solidFill>
            <a:schemeClr val="bg1"/>
          </a:solidFill>
          <a:latin typeface="+mn-lt"/>
          <a:ea typeface="华文楷体" panose="02010600040101010101" pitchFamily="2" charset="-122"/>
          <a:cs typeface="+mj-cs"/>
        </a:defRPr>
      </a:lvl1pPr>
    </p:titleStyle>
    <p:bodyStyle>
      <a:lvl1pPr marL="277495" indent="-277495" algn="l" defTabSz="739140" rtl="0" eaLnBrk="1" latinLnBrk="0" hangingPunct="1">
        <a:spcBef>
          <a:spcPct val="20000"/>
        </a:spcBef>
        <a:buFont typeface="Arial" panose="020B0604020202020204" pitchFamily="34" charset="0"/>
        <a:buChar char="•"/>
        <a:defRPr sz="2000" b="0" kern="1200">
          <a:solidFill>
            <a:srgbClr val="004280"/>
          </a:solidFill>
          <a:latin typeface="+mn-lt"/>
          <a:ea typeface="华文楷体" panose="02010600040101010101" pitchFamily="2" charset="-122"/>
          <a:cs typeface="+mn-cs"/>
        </a:defRPr>
      </a:lvl1pPr>
      <a:lvl2pPr marL="601345" indent="-231140" algn="l" defTabSz="739140" rtl="0" eaLnBrk="1" latinLnBrk="0" hangingPunct="1">
        <a:spcBef>
          <a:spcPct val="20000"/>
        </a:spcBef>
        <a:buFont typeface="Calibri" panose="020F0502020204030204" pitchFamily="34" charset="0"/>
        <a:buChar char="»"/>
        <a:defRPr sz="1800" b="0" kern="1200">
          <a:solidFill>
            <a:schemeClr val="tx1">
              <a:lumMod val="85000"/>
              <a:lumOff val="15000"/>
            </a:schemeClr>
          </a:solidFill>
          <a:latin typeface="+mn-lt"/>
          <a:ea typeface="华文楷体" panose="02010600040101010101" pitchFamily="2" charset="-122"/>
          <a:cs typeface="+mn-cs"/>
        </a:defRPr>
      </a:lvl2pPr>
      <a:lvl3pPr marL="1082675" indent="-342900" algn="l" defTabSz="739140" rtl="0" eaLnBrk="1" latinLnBrk="0" hangingPunct="1">
        <a:spcBef>
          <a:spcPct val="20000"/>
        </a:spcBef>
        <a:buFont typeface="Calibri" panose="020F0502020204030204" pitchFamily="34" charset="0"/>
        <a:buChar char="−"/>
        <a:defRPr sz="1600" b="0" kern="1200">
          <a:solidFill>
            <a:schemeClr val="tx1">
              <a:lumMod val="85000"/>
              <a:lumOff val="15000"/>
            </a:schemeClr>
          </a:solidFill>
          <a:latin typeface="+mn-lt"/>
          <a:ea typeface="华文楷体" panose="02010600040101010101" pitchFamily="2" charset="-122"/>
          <a:cs typeface="+mn-cs"/>
        </a:defRPr>
      </a:lvl3pPr>
      <a:lvl4pPr marL="1294765" indent="-184785" algn="l" defTabSz="739140" rtl="0" eaLnBrk="1" latinLnBrk="0" hangingPunct="1">
        <a:spcBef>
          <a:spcPct val="20000"/>
        </a:spcBef>
        <a:buFont typeface="微软雅黑" panose="020B0503020204020204" pitchFamily="34" charset="-122"/>
        <a:buChar char="•"/>
        <a:defRPr sz="1400" b="1" kern="1200">
          <a:solidFill>
            <a:schemeClr val="tx1">
              <a:lumMod val="85000"/>
              <a:lumOff val="15000"/>
            </a:schemeClr>
          </a:solidFill>
          <a:latin typeface="+mn-lt"/>
          <a:ea typeface="华文楷体" panose="02010600040101010101" pitchFamily="2" charset="-122"/>
          <a:cs typeface="+mn-cs"/>
        </a:defRPr>
      </a:lvl4pPr>
      <a:lvl5pPr marL="1664335" indent="-184785" algn="l" defTabSz="369570" rtl="0" eaLnBrk="1" latinLnBrk="0" hangingPunct="1">
        <a:spcBef>
          <a:spcPct val="20000"/>
        </a:spcBef>
        <a:buSzPct val="80000"/>
        <a:buFont typeface="Lucida Grande"/>
        <a:buChar char="»"/>
        <a:defRPr sz="1200" b="0" kern="1200">
          <a:solidFill>
            <a:schemeClr val="tx1">
              <a:lumMod val="85000"/>
              <a:lumOff val="15000"/>
            </a:schemeClr>
          </a:solidFill>
          <a:latin typeface="+mn-lt"/>
          <a:ea typeface="华文楷体" panose="02010600040101010101" pitchFamily="2" charset="-122"/>
          <a:cs typeface="+mn-cs"/>
        </a:defRPr>
      </a:lvl5pPr>
      <a:lvl6pPr marL="2034540" indent="-184785" algn="l" defTabSz="73914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404110" indent="-184785" algn="l" defTabSz="73914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74315" indent="-184785" algn="l" defTabSz="73914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143885" indent="-184785" algn="l" defTabSz="73914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739140" rtl="0" eaLnBrk="1" latinLnBrk="0" hangingPunct="1">
        <a:defRPr sz="1500" kern="1200">
          <a:solidFill>
            <a:schemeClr val="tx1"/>
          </a:solidFill>
          <a:latin typeface="+mn-lt"/>
          <a:ea typeface="+mn-ea"/>
          <a:cs typeface="+mn-cs"/>
        </a:defRPr>
      </a:lvl1pPr>
      <a:lvl2pPr marL="369570" algn="l" defTabSz="739140" rtl="0" eaLnBrk="1" latinLnBrk="0" hangingPunct="1">
        <a:defRPr sz="1500" kern="1200">
          <a:solidFill>
            <a:schemeClr val="tx1"/>
          </a:solidFill>
          <a:latin typeface="+mn-lt"/>
          <a:ea typeface="+mn-ea"/>
          <a:cs typeface="+mn-cs"/>
        </a:defRPr>
      </a:lvl2pPr>
      <a:lvl3pPr marL="739775" algn="l" defTabSz="739140" rtl="0" eaLnBrk="1" latinLnBrk="0" hangingPunct="1">
        <a:defRPr sz="1500" kern="1200">
          <a:solidFill>
            <a:schemeClr val="tx1"/>
          </a:solidFill>
          <a:latin typeface="+mn-lt"/>
          <a:ea typeface="+mn-ea"/>
          <a:cs typeface="+mn-cs"/>
        </a:defRPr>
      </a:lvl3pPr>
      <a:lvl4pPr marL="1109345" algn="l" defTabSz="739140" rtl="0" eaLnBrk="1" latinLnBrk="0" hangingPunct="1">
        <a:defRPr sz="1500" kern="1200">
          <a:solidFill>
            <a:schemeClr val="tx1"/>
          </a:solidFill>
          <a:latin typeface="+mn-lt"/>
          <a:ea typeface="+mn-ea"/>
          <a:cs typeface="+mn-cs"/>
        </a:defRPr>
      </a:lvl4pPr>
      <a:lvl5pPr marL="1479550" algn="l" defTabSz="739140" rtl="0" eaLnBrk="1" latinLnBrk="0" hangingPunct="1">
        <a:defRPr sz="1500" kern="1200">
          <a:solidFill>
            <a:schemeClr val="tx1"/>
          </a:solidFill>
          <a:latin typeface="+mn-lt"/>
          <a:ea typeface="+mn-ea"/>
          <a:cs typeface="+mn-cs"/>
        </a:defRPr>
      </a:lvl5pPr>
      <a:lvl6pPr marL="1849120" algn="l" defTabSz="739140" rtl="0" eaLnBrk="1" latinLnBrk="0" hangingPunct="1">
        <a:defRPr sz="1500" kern="1200">
          <a:solidFill>
            <a:schemeClr val="tx1"/>
          </a:solidFill>
          <a:latin typeface="+mn-lt"/>
          <a:ea typeface="+mn-ea"/>
          <a:cs typeface="+mn-cs"/>
        </a:defRPr>
      </a:lvl6pPr>
      <a:lvl7pPr marL="2219325" algn="l" defTabSz="739140" rtl="0" eaLnBrk="1" latinLnBrk="0" hangingPunct="1">
        <a:defRPr sz="1500" kern="1200">
          <a:solidFill>
            <a:schemeClr val="tx1"/>
          </a:solidFill>
          <a:latin typeface="+mn-lt"/>
          <a:ea typeface="+mn-ea"/>
          <a:cs typeface="+mn-cs"/>
        </a:defRPr>
      </a:lvl7pPr>
      <a:lvl8pPr marL="2588895" algn="l" defTabSz="739140" rtl="0" eaLnBrk="1" latinLnBrk="0" hangingPunct="1">
        <a:defRPr sz="1500" kern="1200">
          <a:solidFill>
            <a:schemeClr val="tx1"/>
          </a:solidFill>
          <a:latin typeface="+mn-lt"/>
          <a:ea typeface="+mn-ea"/>
          <a:cs typeface="+mn-cs"/>
        </a:defRPr>
      </a:lvl8pPr>
      <a:lvl9pPr marL="2959100" algn="l" defTabSz="73914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png"/><Relationship Id="rId7" Type="http://schemas.openxmlformats.org/officeDocument/2006/relationships/image" Target="../media/image26.emf"/><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3" Type="http://schemas.openxmlformats.org/officeDocument/2006/relationships/image" Target="../media/image22.emf"/><Relationship Id="rId2" Type="http://schemas.openxmlformats.org/officeDocument/2006/relationships/image" Target="../media/image21.emf"/><Relationship Id="rId10" Type="http://schemas.openxmlformats.org/officeDocument/2006/relationships/notesSlide" Target="../notesSlides/notesSlide4.xml"/><Relationship Id="rId1" Type="http://schemas.openxmlformats.org/officeDocument/2006/relationships/image" Target="../media/image20.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image" Target="../media/image3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4.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5.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7.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41.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43.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4.emf"/></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1347614"/>
            <a:ext cx="5040560" cy="1044116"/>
          </a:xfrm>
        </p:spPr>
        <p:txBody>
          <a:bodyPr>
            <a:normAutofit fontScale="90000"/>
          </a:bodyPr>
          <a:lstStyle/>
          <a:p>
            <a:pPr algn="ctr"/>
            <a:r>
              <a:rPr lang="zh-CN" altLang="en-US" dirty="0" smtClean="0"/>
              <a:t>华为消费者云服务</a:t>
            </a:r>
            <a:br>
              <a:rPr lang="en-US" altLang="zh-CN" dirty="0" smtClean="0"/>
            </a:br>
            <a:r>
              <a:rPr lang="zh-CN" altLang="en-US" dirty="0" smtClean="0"/>
              <a:t>大数据平台基础数据模型</a:t>
            </a:r>
            <a:br>
              <a:rPr lang="en-US" altLang="zh-CN" dirty="0" smtClean="0"/>
            </a:br>
            <a:r>
              <a:rPr lang="zh-CN" altLang="en-US" dirty="0" smtClean="0"/>
              <a:t>汇报材料</a:t>
            </a:r>
            <a:endParaRPr lang="zh-CN" altLang="en-US" dirty="0"/>
          </a:p>
        </p:txBody>
      </p:sp>
      <p:sp>
        <p:nvSpPr>
          <p:cNvPr id="3" name="副标题 2"/>
          <p:cNvSpPr>
            <a:spLocks noGrp="1"/>
          </p:cNvSpPr>
          <p:nvPr>
            <p:ph type="subTitle" idx="1"/>
          </p:nvPr>
        </p:nvSpPr>
        <p:spPr>
          <a:xfrm>
            <a:off x="1619672" y="2787774"/>
            <a:ext cx="2926039" cy="270030"/>
          </a:xfrm>
        </p:spPr>
        <p:txBody>
          <a:bodyPr anchor="ctr" anchorCtr="0"/>
          <a:lstStyle/>
          <a:p>
            <a:pPr algn="ctr"/>
            <a:r>
              <a:rPr lang="en-US" altLang="zh-CN" dirty="0" smtClean="0"/>
              <a:t>2016-09</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华为消费者云服务主题域模型</a:t>
            </a:r>
            <a:endParaRPr lang="en-US" altLang="zh-CN" sz="2400" dirty="0" smtClean="0"/>
          </a:p>
        </p:txBody>
      </p:sp>
      <p:sp>
        <p:nvSpPr>
          <p:cNvPr id="5" name="文本框 4"/>
          <p:cNvSpPr txBox="1"/>
          <p:nvPr/>
        </p:nvSpPr>
        <p:spPr>
          <a:xfrm>
            <a:off x="755576" y="639659"/>
            <a:ext cx="1620957" cy="307777"/>
          </a:xfrm>
          <a:prstGeom prst="rect">
            <a:avLst/>
          </a:prstGeom>
          <a:noFill/>
        </p:spPr>
        <p:txBody>
          <a:bodyPr wrap="none" rtlCol="0">
            <a:spAutoFit/>
          </a:bodyPr>
          <a:lstStyle/>
          <a:p>
            <a:r>
              <a:rPr lang="zh-CN" altLang="en-US" sz="1400" dirty="0" smtClean="0">
                <a:latin typeface="黑体" panose="02010609060101010101" pitchFamily="49" charset="-122"/>
                <a:ea typeface="黑体" panose="02010609060101010101" pitchFamily="49" charset="-122"/>
              </a:rPr>
              <a:t>云服务的商业模式</a:t>
            </a:r>
            <a:endParaRPr lang="zh-CN" altLang="en-US" sz="1400" dirty="0">
              <a:latin typeface="黑体" panose="02010609060101010101" pitchFamily="49" charset="-122"/>
              <a:ea typeface="黑体" panose="02010609060101010101" pitchFamily="49" charset="-122"/>
            </a:endParaRPr>
          </a:p>
        </p:txBody>
      </p:sp>
      <p:sp>
        <p:nvSpPr>
          <p:cNvPr id="7" name="矩形 6"/>
          <p:cNvSpPr/>
          <p:nvPr/>
        </p:nvSpPr>
        <p:spPr>
          <a:xfrm>
            <a:off x="4922930" y="2381139"/>
            <a:ext cx="1565262" cy="7200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latin typeface="黑体" panose="02010609060101010101" pitchFamily="49" charset="-122"/>
                <a:ea typeface="黑体" panose="02010609060101010101" pitchFamily="49" charset="-122"/>
              </a:rPr>
              <a:t>消费者</a:t>
            </a:r>
            <a:endParaRPr lang="zh-CN" altLang="en-US" sz="1400" dirty="0" smtClean="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通过注册华为帐号，或者利用终端设备（智能手机，平板、电脑或其他智能终端）使用华为云服务的客户统称为消费者</a:t>
            </a:r>
            <a:endParaRPr lang="zh-CN" altLang="en-US" sz="800" dirty="0">
              <a:latin typeface="黑体" panose="02010609060101010101" pitchFamily="49" charset="-122"/>
              <a:ea typeface="黑体" panose="02010609060101010101" pitchFamily="49" charset="-122"/>
            </a:endParaRPr>
          </a:p>
        </p:txBody>
      </p:sp>
      <p:sp>
        <p:nvSpPr>
          <p:cNvPr id="20" name="矩形 19"/>
          <p:cNvSpPr/>
          <p:nvPr/>
        </p:nvSpPr>
        <p:spPr>
          <a:xfrm>
            <a:off x="3914818" y="1059582"/>
            <a:ext cx="1565262"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latin typeface="黑体" panose="02010609060101010101" pitchFamily="49" charset="-122"/>
                <a:ea typeface="黑体" panose="02010609060101010101" pitchFamily="49" charset="-122"/>
              </a:rPr>
              <a:t>产品</a:t>
            </a:r>
            <a:endParaRPr lang="en-US" altLang="zh-CN" sz="1400" dirty="0" smtClean="0">
              <a:latin typeface="黑体" panose="02010609060101010101" pitchFamily="49" charset="-122"/>
              <a:ea typeface="黑体" panose="02010609060101010101" pitchFamily="49" charset="-122"/>
            </a:endParaRPr>
          </a:p>
          <a:p>
            <a:r>
              <a:rPr lang="zh-CN" altLang="en-US" sz="1000" dirty="0">
                <a:latin typeface="黑体" panose="02010609060101010101" pitchFamily="49" charset="-122"/>
                <a:ea typeface="黑体" panose="02010609060101010101" pitchFamily="49" charset="-122"/>
              </a:rPr>
              <a:t>华为面向消费者提供、出售的服务或产品，包含云服务，终端产品等</a:t>
            </a:r>
            <a:endParaRPr lang="zh-CN" altLang="en-US" sz="1000" dirty="0">
              <a:latin typeface="黑体" panose="02010609060101010101" pitchFamily="49" charset="-122"/>
              <a:ea typeface="黑体" panose="02010609060101010101" pitchFamily="49" charset="-122"/>
            </a:endParaRPr>
          </a:p>
        </p:txBody>
      </p:sp>
      <p:sp>
        <p:nvSpPr>
          <p:cNvPr id="21" name="矩形 20"/>
          <p:cNvSpPr/>
          <p:nvPr/>
        </p:nvSpPr>
        <p:spPr>
          <a:xfrm>
            <a:off x="6003050" y="1059582"/>
            <a:ext cx="1565262" cy="7200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smtClean="0">
                <a:latin typeface="黑体" panose="02010609060101010101" pitchFamily="49" charset="-122"/>
                <a:ea typeface="黑体" panose="02010609060101010101" pitchFamily="49" charset="-122"/>
              </a:rPr>
              <a:t>云服务使用</a:t>
            </a:r>
            <a:endParaRPr lang="zh-CN" altLang="en-US" sz="1400" dirty="0" smtClean="0">
              <a:latin typeface="黑体" panose="02010609060101010101" pitchFamily="49" charset="-122"/>
              <a:ea typeface="黑体" panose="02010609060101010101" pitchFamily="49" charset="-122"/>
            </a:endParaRPr>
          </a:p>
          <a:p>
            <a:r>
              <a:rPr lang="zh-CN" altLang="en-US" sz="800" dirty="0" smtClean="0">
                <a:latin typeface="黑体" panose="02010609060101010101" pitchFamily="49" charset="-122"/>
                <a:ea typeface="黑体" panose="02010609060101010101" pitchFamily="49" charset="-122"/>
              </a:rPr>
              <a:t>消费者使用云产品产生的用户注册，访问、搜索、点击、下载、购买、支付、发帖、评论等各种行为信息</a:t>
            </a:r>
            <a:endParaRPr lang="zh-CN" altLang="en-US" sz="800" dirty="0" smtClean="0">
              <a:latin typeface="黑体" panose="02010609060101010101" pitchFamily="49" charset="-122"/>
              <a:ea typeface="黑体" panose="02010609060101010101" pitchFamily="49" charset="-122"/>
            </a:endParaRPr>
          </a:p>
        </p:txBody>
      </p:sp>
      <p:cxnSp>
        <p:nvCxnSpPr>
          <p:cNvPr id="10" name="直接连接符 9"/>
          <p:cNvCxnSpPr>
            <a:stCxn id="20" idx="2"/>
            <a:endCxn id="7" idx="0"/>
          </p:cNvCxnSpPr>
          <p:nvPr/>
        </p:nvCxnSpPr>
        <p:spPr>
          <a:xfrm>
            <a:off x="4697449" y="1779662"/>
            <a:ext cx="1008112" cy="601477"/>
          </a:xfrm>
          <a:prstGeom prst="line">
            <a:avLst/>
          </a:prstGeom>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914818" y="3627020"/>
            <a:ext cx="1565262"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smtClean="0">
                <a:latin typeface="黑体" panose="02010609060101010101" pitchFamily="49" charset="-122"/>
                <a:ea typeface="黑体" panose="02010609060101010101" pitchFamily="49" charset="-122"/>
              </a:rPr>
              <a:t>营销</a:t>
            </a:r>
            <a:endParaRPr lang="en-US" altLang="zh-CN" sz="1400" dirty="0" smtClean="0">
              <a:latin typeface="黑体" panose="02010609060101010101" pitchFamily="49" charset="-122"/>
              <a:ea typeface="黑体" panose="02010609060101010101" pitchFamily="49" charset="-122"/>
            </a:endParaRPr>
          </a:p>
          <a:p>
            <a:r>
              <a:rPr lang="zh-CN" altLang="en-US" sz="800" dirty="0" smtClean="0">
                <a:latin typeface="黑体" panose="02010609060101010101" pitchFamily="49" charset="-122"/>
                <a:ea typeface="黑体" panose="02010609060101010101" pitchFamily="49" charset="-122"/>
              </a:rPr>
              <a:t>面向消费者和市场，以宣传品牌，推广产品，提升消费者忠诚度为目的，而展开的各种广告、促销、市场调查等的活动</a:t>
            </a:r>
            <a:endParaRPr lang="zh-CN" altLang="en-US" sz="800" dirty="0" smtClean="0">
              <a:latin typeface="黑体" panose="02010609060101010101" pitchFamily="49" charset="-122"/>
              <a:ea typeface="黑体" panose="02010609060101010101" pitchFamily="49" charset="-122"/>
            </a:endParaRPr>
          </a:p>
        </p:txBody>
      </p:sp>
      <p:sp>
        <p:nvSpPr>
          <p:cNvPr id="37" name="矩形 36"/>
          <p:cNvSpPr/>
          <p:nvPr/>
        </p:nvSpPr>
        <p:spPr>
          <a:xfrm>
            <a:off x="6003050" y="3627020"/>
            <a:ext cx="1565262" cy="7200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smtClean="0">
                <a:solidFill>
                  <a:schemeClr val="bg1">
                    <a:lumMod val="50000"/>
                  </a:schemeClr>
                </a:solidFill>
                <a:latin typeface="黑体" panose="02010609060101010101" pitchFamily="49" charset="-122"/>
                <a:ea typeface="黑体" panose="02010609060101010101" pitchFamily="49" charset="-122"/>
              </a:rPr>
              <a:t>财务（暂无数据）</a:t>
            </a:r>
            <a:endParaRPr lang="en-US" altLang="zh-CN" sz="1400" dirty="0" smtClean="0">
              <a:solidFill>
                <a:schemeClr val="bg1">
                  <a:lumMod val="50000"/>
                </a:schemeClr>
              </a:solidFill>
              <a:latin typeface="黑体" panose="02010609060101010101" pitchFamily="49" charset="-122"/>
              <a:ea typeface="黑体" panose="02010609060101010101" pitchFamily="49" charset="-122"/>
            </a:endParaRPr>
          </a:p>
          <a:p>
            <a:r>
              <a:rPr lang="zh-CN" altLang="en-US" sz="1000" dirty="0" smtClean="0">
                <a:solidFill>
                  <a:schemeClr val="bg1">
                    <a:lumMod val="50000"/>
                  </a:schemeClr>
                </a:solidFill>
                <a:latin typeface="黑体" panose="02010609060101010101" pitchFamily="49" charset="-122"/>
                <a:ea typeface="黑体" panose="02010609060101010101" pitchFamily="49" charset="-122"/>
              </a:rPr>
              <a:t>消费者使用产品而产生的业务收入，以及市场营销产生的费用</a:t>
            </a:r>
            <a:endParaRPr lang="zh-CN" altLang="en-US" sz="1000" dirty="0">
              <a:solidFill>
                <a:schemeClr val="bg1">
                  <a:lumMod val="50000"/>
                </a:schemeClr>
              </a:solidFill>
              <a:latin typeface="黑体" panose="02010609060101010101" pitchFamily="49" charset="-122"/>
              <a:ea typeface="黑体" panose="02010609060101010101" pitchFamily="49" charset="-122"/>
            </a:endParaRPr>
          </a:p>
        </p:txBody>
      </p:sp>
      <p:cxnSp>
        <p:nvCxnSpPr>
          <p:cNvPr id="25" name="直接连接符 24"/>
          <p:cNvCxnSpPr>
            <a:stCxn id="21" idx="2"/>
            <a:endCxn id="7" idx="0"/>
          </p:cNvCxnSpPr>
          <p:nvPr/>
        </p:nvCxnSpPr>
        <p:spPr>
          <a:xfrm flipH="1">
            <a:off x="5705561" y="1779662"/>
            <a:ext cx="1080120" cy="60147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2"/>
            <a:endCxn id="36" idx="0"/>
          </p:cNvCxnSpPr>
          <p:nvPr/>
        </p:nvCxnSpPr>
        <p:spPr>
          <a:xfrm flipH="1">
            <a:off x="4697449" y="3101219"/>
            <a:ext cx="1008112" cy="52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6" idx="0"/>
            <a:endCxn id="20" idx="2"/>
          </p:cNvCxnSpPr>
          <p:nvPr/>
        </p:nvCxnSpPr>
        <p:spPr>
          <a:xfrm flipV="1">
            <a:off x="4697449" y="1779662"/>
            <a:ext cx="0" cy="1847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1" idx="2"/>
            <a:endCxn id="37" idx="0"/>
          </p:cNvCxnSpPr>
          <p:nvPr/>
        </p:nvCxnSpPr>
        <p:spPr>
          <a:xfrm>
            <a:off x="6785681" y="1779662"/>
            <a:ext cx="0" cy="1847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393" name="直接连接符 59392"/>
          <p:cNvCxnSpPr>
            <a:stCxn id="36" idx="3"/>
            <a:endCxn id="37" idx="1"/>
          </p:cNvCxnSpPr>
          <p:nvPr/>
        </p:nvCxnSpPr>
        <p:spPr>
          <a:xfrm>
            <a:off x="5480080" y="3987060"/>
            <a:ext cx="52297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十字形 21"/>
          <p:cNvSpPr/>
          <p:nvPr/>
        </p:nvSpPr>
        <p:spPr>
          <a:xfrm>
            <a:off x="1331640" y="2289228"/>
            <a:ext cx="344416" cy="305605"/>
          </a:xfrm>
          <a:prstGeom prst="plus">
            <a:avLst>
              <a:gd name="adj" fmla="val 40320"/>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200"/>
          </a:p>
        </p:txBody>
      </p:sp>
      <p:sp>
        <p:nvSpPr>
          <p:cNvPr id="23" name="文本框 22"/>
          <p:cNvSpPr txBox="1"/>
          <p:nvPr/>
        </p:nvSpPr>
        <p:spPr>
          <a:xfrm>
            <a:off x="611560" y="4682060"/>
            <a:ext cx="1800493" cy="307777"/>
          </a:xfrm>
          <a:prstGeom prst="rect">
            <a:avLst/>
          </a:prstGeom>
          <a:noFill/>
        </p:spPr>
        <p:txBody>
          <a:bodyPr wrap="none" rtlCol="0">
            <a:spAutoFit/>
          </a:bodyPr>
          <a:lstStyle/>
          <a:p>
            <a:r>
              <a:rPr lang="zh-CN" altLang="en-US" sz="1400" dirty="0" smtClean="0">
                <a:latin typeface="黑体" panose="02010609060101010101" pitchFamily="49" charset="-122"/>
                <a:ea typeface="黑体" panose="02010609060101010101" pitchFamily="49" charset="-122"/>
              </a:rPr>
              <a:t>业务系统的数据范围</a:t>
            </a:r>
            <a:endParaRPr lang="zh-CN" altLang="en-US" sz="1400" dirty="0">
              <a:latin typeface="黑体" panose="02010609060101010101" pitchFamily="49" charset="-122"/>
              <a:ea typeface="黑体" panose="02010609060101010101" pitchFamily="49" charset="-122"/>
            </a:endParaRPr>
          </a:p>
        </p:txBody>
      </p:sp>
      <p:sp>
        <p:nvSpPr>
          <p:cNvPr id="8" name="虚尾箭头 7"/>
          <p:cNvSpPr/>
          <p:nvPr/>
        </p:nvSpPr>
        <p:spPr>
          <a:xfrm>
            <a:off x="3419872" y="2499742"/>
            <a:ext cx="504056" cy="288032"/>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200"/>
          </a:p>
        </p:txBody>
      </p:sp>
      <p:sp>
        <p:nvSpPr>
          <p:cNvPr id="24" name="文本框 23"/>
          <p:cNvSpPr txBox="1"/>
          <p:nvPr/>
        </p:nvSpPr>
        <p:spPr>
          <a:xfrm>
            <a:off x="4476501" y="664257"/>
            <a:ext cx="2518638" cy="307777"/>
          </a:xfrm>
          <a:prstGeom prst="rect">
            <a:avLst/>
          </a:prstGeom>
          <a:noFill/>
        </p:spPr>
        <p:txBody>
          <a:bodyPr wrap="none" rtlCol="0">
            <a:spAutoFit/>
          </a:bodyPr>
          <a:lstStyle/>
          <a:p>
            <a:r>
              <a:rPr lang="zh-CN" altLang="en-US" sz="1400" dirty="0" smtClean="0">
                <a:latin typeface="黑体" panose="02010609060101010101" pitchFamily="49" charset="-122"/>
                <a:ea typeface="黑体" panose="02010609060101010101" pitchFamily="49" charset="-122"/>
              </a:rPr>
              <a:t>主题域模型（数据的全景图）</a:t>
            </a:r>
            <a:endParaRPr lang="zh-CN" altLang="en-US" sz="1400" dirty="0">
              <a:latin typeface="黑体" panose="02010609060101010101" pitchFamily="49" charset="-122"/>
              <a:ea typeface="黑体" panose="02010609060101010101" pitchFamily="49" charset="-122"/>
            </a:endParaRPr>
          </a:p>
        </p:txBody>
      </p:sp>
      <p:cxnSp>
        <p:nvCxnSpPr>
          <p:cNvPr id="11" name="直接连接符 10"/>
          <p:cNvCxnSpPr>
            <a:stCxn id="20" idx="3"/>
            <a:endCxn id="21" idx="1"/>
          </p:cNvCxnSpPr>
          <p:nvPr/>
        </p:nvCxnSpPr>
        <p:spPr>
          <a:xfrm>
            <a:off x="5480080" y="1419622"/>
            <a:ext cx="52297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539089" y="2005623"/>
            <a:ext cx="1210588" cy="246221"/>
          </a:xfrm>
          <a:prstGeom prst="rect">
            <a:avLst/>
          </a:prstGeom>
          <a:noFill/>
        </p:spPr>
        <p:txBody>
          <a:bodyPr wrap="none" rtlCol="0">
            <a:spAutoFit/>
          </a:bodyPr>
          <a:lstStyle/>
          <a:p>
            <a:r>
              <a:rPr lang="zh-CN" altLang="en-US" sz="1000" dirty="0" smtClean="0"/>
              <a:t>注册、购买、使用</a:t>
            </a:r>
            <a:endParaRPr lang="zh-CN" altLang="en-US" sz="1000" dirty="0"/>
          </a:p>
        </p:txBody>
      </p:sp>
      <p:sp>
        <p:nvSpPr>
          <p:cNvPr id="28" name="文本框 27"/>
          <p:cNvSpPr txBox="1"/>
          <p:nvPr/>
        </p:nvSpPr>
        <p:spPr>
          <a:xfrm>
            <a:off x="5480080" y="1078600"/>
            <a:ext cx="569387" cy="553998"/>
          </a:xfrm>
          <a:prstGeom prst="rect">
            <a:avLst/>
          </a:prstGeom>
          <a:noFill/>
        </p:spPr>
        <p:txBody>
          <a:bodyPr wrap="none" rtlCol="0">
            <a:spAutoFit/>
          </a:bodyPr>
          <a:lstStyle/>
          <a:p>
            <a:r>
              <a:rPr lang="zh-CN" altLang="en-US" sz="1000" dirty="0" smtClean="0"/>
              <a:t>被注册</a:t>
            </a:r>
            <a:endParaRPr lang="en-US" altLang="zh-CN" sz="1000" dirty="0" smtClean="0"/>
          </a:p>
          <a:p>
            <a:r>
              <a:rPr lang="zh-CN" altLang="en-US" sz="1000" dirty="0" smtClean="0"/>
              <a:t>被购买</a:t>
            </a:r>
            <a:endParaRPr lang="en-US" altLang="zh-CN" sz="1000" dirty="0"/>
          </a:p>
          <a:p>
            <a:r>
              <a:rPr lang="zh-CN" altLang="en-US" sz="1000" dirty="0" smtClean="0"/>
              <a:t>被使用</a:t>
            </a:r>
            <a:endParaRPr lang="zh-CN" altLang="en-US" sz="1000" dirty="0"/>
          </a:p>
        </p:txBody>
      </p:sp>
      <p:sp>
        <p:nvSpPr>
          <p:cNvPr id="30" name="文本框 29"/>
          <p:cNvSpPr txBox="1"/>
          <p:nvPr/>
        </p:nvSpPr>
        <p:spPr>
          <a:xfrm>
            <a:off x="6713672" y="2634748"/>
            <a:ext cx="697627" cy="246221"/>
          </a:xfrm>
          <a:prstGeom prst="rect">
            <a:avLst/>
          </a:prstGeom>
          <a:noFill/>
        </p:spPr>
        <p:txBody>
          <a:bodyPr wrap="none" rtlCol="0">
            <a:spAutoFit/>
          </a:bodyPr>
          <a:lstStyle/>
          <a:p>
            <a:r>
              <a:rPr lang="zh-CN" altLang="en-US" sz="1000" dirty="0" smtClean="0"/>
              <a:t>产生收入</a:t>
            </a:r>
            <a:endParaRPr lang="zh-CN" altLang="en-US" sz="1000" dirty="0"/>
          </a:p>
        </p:txBody>
      </p:sp>
      <p:sp>
        <p:nvSpPr>
          <p:cNvPr id="32" name="文本框 31"/>
          <p:cNvSpPr txBox="1"/>
          <p:nvPr/>
        </p:nvSpPr>
        <p:spPr>
          <a:xfrm>
            <a:off x="4191808" y="2511637"/>
            <a:ext cx="569387" cy="246221"/>
          </a:xfrm>
          <a:prstGeom prst="rect">
            <a:avLst/>
          </a:prstGeom>
          <a:noFill/>
        </p:spPr>
        <p:txBody>
          <a:bodyPr wrap="none" rtlCol="0">
            <a:spAutoFit/>
          </a:bodyPr>
          <a:lstStyle/>
          <a:p>
            <a:r>
              <a:rPr lang="zh-CN" altLang="en-US" sz="1000" dirty="0" smtClean="0"/>
              <a:t>被营销</a:t>
            </a:r>
            <a:endParaRPr lang="zh-CN" altLang="en-US" sz="1000" dirty="0"/>
          </a:p>
        </p:txBody>
      </p:sp>
      <p:sp>
        <p:nvSpPr>
          <p:cNvPr id="33" name="文本框 32"/>
          <p:cNvSpPr txBox="1"/>
          <p:nvPr/>
        </p:nvSpPr>
        <p:spPr>
          <a:xfrm>
            <a:off x="4880808" y="3209118"/>
            <a:ext cx="569387" cy="246221"/>
          </a:xfrm>
          <a:prstGeom prst="rect">
            <a:avLst/>
          </a:prstGeom>
          <a:noFill/>
        </p:spPr>
        <p:txBody>
          <a:bodyPr wrap="none" rtlCol="0">
            <a:spAutoFit/>
          </a:bodyPr>
          <a:lstStyle/>
          <a:p>
            <a:r>
              <a:rPr lang="zh-CN" altLang="en-US" sz="1000" dirty="0" smtClean="0"/>
              <a:t>被营销</a:t>
            </a:r>
            <a:endParaRPr lang="zh-CN" altLang="en-US" sz="1000" dirty="0"/>
          </a:p>
        </p:txBody>
      </p:sp>
      <p:sp>
        <p:nvSpPr>
          <p:cNvPr id="34" name="文本框 33"/>
          <p:cNvSpPr txBox="1"/>
          <p:nvPr/>
        </p:nvSpPr>
        <p:spPr>
          <a:xfrm>
            <a:off x="5410469" y="3982276"/>
            <a:ext cx="697627" cy="246221"/>
          </a:xfrm>
          <a:prstGeom prst="rect">
            <a:avLst/>
          </a:prstGeom>
          <a:noFill/>
        </p:spPr>
        <p:txBody>
          <a:bodyPr wrap="none" rtlCol="0">
            <a:spAutoFit/>
          </a:bodyPr>
          <a:lstStyle/>
          <a:p>
            <a:r>
              <a:rPr lang="zh-CN" altLang="en-US" sz="1000" dirty="0" smtClean="0"/>
              <a:t>产生成本</a:t>
            </a:r>
            <a:endParaRPr lang="zh-CN" altLang="en-US" sz="1000" dirty="0"/>
          </a:p>
        </p:txBody>
      </p:sp>
      <p:sp>
        <p:nvSpPr>
          <p:cNvPr id="35" name="文本框 34"/>
          <p:cNvSpPr txBox="1"/>
          <p:nvPr/>
        </p:nvSpPr>
        <p:spPr>
          <a:xfrm>
            <a:off x="5393604" y="3727734"/>
            <a:ext cx="761747" cy="246221"/>
          </a:xfrm>
          <a:prstGeom prst="rect">
            <a:avLst/>
          </a:prstGeom>
          <a:noFill/>
        </p:spPr>
        <p:txBody>
          <a:bodyPr wrap="none" rtlCol="0">
            <a:spAutoFit/>
          </a:bodyPr>
          <a:lstStyle/>
          <a:p>
            <a:r>
              <a:rPr lang="zh-CN" altLang="en-US" sz="1000" dirty="0" smtClean="0"/>
              <a:t>带来收入</a:t>
            </a:r>
            <a:r>
              <a:rPr lang="en-US" altLang="zh-CN" sz="1000" dirty="0" smtClean="0"/>
              <a:t>+</a:t>
            </a:r>
            <a:endParaRPr lang="zh-CN" altLang="en-US" sz="1000" dirty="0"/>
          </a:p>
        </p:txBody>
      </p:sp>
      <p:pic>
        <p:nvPicPr>
          <p:cNvPr id="13" name="图片 12"/>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7849523" y="730275"/>
            <a:ext cx="483518" cy="483518"/>
          </a:xfrm>
          <a:prstGeom prst="rect">
            <a:avLst/>
          </a:prstGeom>
        </p:spPr>
      </p:pic>
      <p:sp>
        <p:nvSpPr>
          <p:cNvPr id="14" name="圆角矩形 13"/>
          <p:cNvSpPr/>
          <p:nvPr/>
        </p:nvSpPr>
        <p:spPr>
          <a:xfrm>
            <a:off x="7640809" y="1273011"/>
            <a:ext cx="1471724" cy="2955486"/>
          </a:xfrm>
          <a:prstGeom prst="roundRect">
            <a:avLst>
              <a:gd name="adj" fmla="val 9382"/>
            </a:avLst>
          </a:prstGeom>
          <a:ln w="6350"/>
        </p:spPr>
        <p:style>
          <a:lnRef idx="2">
            <a:schemeClr val="accent1"/>
          </a:lnRef>
          <a:fillRef idx="1">
            <a:schemeClr val="lt1"/>
          </a:fillRef>
          <a:effectRef idx="0">
            <a:schemeClr val="accent1"/>
          </a:effectRef>
          <a:fontRef idx="minor">
            <a:schemeClr val="dk1"/>
          </a:fontRef>
        </p:style>
        <p:txBody>
          <a:bodyPr rtlCol="0" anchor="t"/>
          <a:lstStyle/>
          <a:p>
            <a:pPr marL="228600" indent="-228600">
              <a:lnSpc>
                <a:spcPct val="150000"/>
              </a:lnSpc>
              <a:buFont typeface="+mj-lt"/>
              <a:buAutoNum type="arabicPeriod"/>
            </a:pPr>
            <a:r>
              <a:rPr lang="zh-CN" altLang="en-US" sz="1100" dirty="0" smtClean="0">
                <a:latin typeface="黑体" panose="02010609060101010101" pitchFamily="49" charset="-122"/>
                <a:ea typeface="黑体" panose="02010609060101010101" pitchFamily="49" charset="-122"/>
              </a:rPr>
              <a:t>主题域的命名是否易于理解？</a:t>
            </a:r>
            <a:endParaRPr lang="en-US" altLang="zh-CN" sz="1100" dirty="0" smtClean="0">
              <a:latin typeface="黑体" panose="02010609060101010101" pitchFamily="49" charset="-122"/>
              <a:ea typeface="黑体" panose="02010609060101010101" pitchFamily="49" charset="-122"/>
            </a:endParaRPr>
          </a:p>
          <a:p>
            <a:pPr marL="228600" indent="-228600">
              <a:lnSpc>
                <a:spcPct val="150000"/>
              </a:lnSpc>
              <a:buFont typeface="+mj-lt"/>
              <a:buAutoNum type="arabicPeriod"/>
            </a:pPr>
            <a:r>
              <a:rPr lang="zh-CN" altLang="en-US" sz="1100" dirty="0" smtClean="0">
                <a:latin typeface="黑体" panose="02010609060101010101" pitchFamily="49" charset="-122"/>
                <a:ea typeface="黑体" panose="02010609060101010101" pitchFamily="49" charset="-122"/>
              </a:rPr>
              <a:t>主题域模型是否覆盖完整数据？</a:t>
            </a:r>
            <a:endParaRPr lang="en-US" altLang="zh-CN" sz="1100" dirty="0" smtClean="0">
              <a:latin typeface="黑体" panose="02010609060101010101" pitchFamily="49" charset="-122"/>
              <a:ea typeface="黑体" panose="02010609060101010101" pitchFamily="49" charset="-122"/>
            </a:endParaRPr>
          </a:p>
          <a:p>
            <a:pPr marL="228600" indent="-228600">
              <a:lnSpc>
                <a:spcPct val="150000"/>
              </a:lnSpc>
              <a:buFont typeface="+mj-lt"/>
              <a:buAutoNum type="arabicPeriod"/>
            </a:pPr>
            <a:r>
              <a:rPr lang="zh-CN" altLang="en-US" sz="1100" dirty="0" smtClean="0">
                <a:latin typeface="黑体" panose="02010609060101010101" pitchFamily="49" charset="-122"/>
                <a:ea typeface="黑体" panose="02010609060101010101" pitchFamily="49" charset="-122"/>
              </a:rPr>
              <a:t>主题域模型是否稳定？是否能够支持近期扩展？</a:t>
            </a:r>
            <a:endParaRPr lang="en-US" altLang="zh-CN" sz="1100" dirty="0" smtClean="0">
              <a:latin typeface="黑体" panose="02010609060101010101" pitchFamily="49" charset="-122"/>
              <a:ea typeface="黑体" panose="02010609060101010101" pitchFamily="49" charset="-122"/>
            </a:endParaRPr>
          </a:p>
          <a:p>
            <a:pPr marL="228600" indent="-228600">
              <a:lnSpc>
                <a:spcPct val="150000"/>
              </a:lnSpc>
              <a:buFont typeface="+mj-lt"/>
              <a:buAutoNum type="arabicPeriod"/>
            </a:pPr>
            <a:r>
              <a:rPr lang="zh-CN" altLang="en-US" sz="1200" dirty="0" smtClean="0">
                <a:latin typeface="黑体" panose="02010609060101010101" pitchFamily="49" charset="-122"/>
                <a:ea typeface="黑体" panose="02010609060101010101" pitchFamily="49" charset="-122"/>
              </a:rPr>
              <a:t>主题域模型是否便于记忆？</a:t>
            </a:r>
            <a:endParaRPr lang="en-US" altLang="zh-CN" sz="1200" dirty="0" smtClean="0">
              <a:latin typeface="黑体" panose="02010609060101010101" pitchFamily="49" charset="-122"/>
              <a:ea typeface="黑体" panose="02010609060101010101" pitchFamily="49" charset="-122"/>
            </a:endParaRPr>
          </a:p>
        </p:txBody>
      </p:sp>
      <p:sp>
        <p:nvSpPr>
          <p:cNvPr id="39" name="文本框 38"/>
          <p:cNvSpPr txBox="1"/>
          <p:nvPr/>
        </p:nvSpPr>
        <p:spPr>
          <a:xfrm>
            <a:off x="4823460" y="1954616"/>
            <a:ext cx="697627" cy="246221"/>
          </a:xfrm>
          <a:prstGeom prst="rect">
            <a:avLst/>
          </a:prstGeom>
          <a:noFill/>
        </p:spPr>
        <p:txBody>
          <a:bodyPr wrap="none" rtlCol="0">
            <a:spAutoFit/>
          </a:bodyPr>
          <a:lstStyle/>
          <a:p>
            <a:r>
              <a:rPr lang="zh-CN" altLang="en-US" sz="1000" dirty="0" smtClean="0"/>
              <a:t>成为用户</a:t>
            </a:r>
            <a:endParaRPr lang="zh-CN" altLang="en-US" sz="1000" dirty="0"/>
          </a:p>
        </p:txBody>
      </p:sp>
      <p:sp>
        <p:nvSpPr>
          <p:cNvPr id="40" name="文本框 39"/>
          <p:cNvSpPr txBox="1"/>
          <p:nvPr/>
        </p:nvSpPr>
        <p:spPr>
          <a:xfrm>
            <a:off x="3851077" y="1799849"/>
            <a:ext cx="817853" cy="246221"/>
          </a:xfrm>
          <a:prstGeom prst="rect">
            <a:avLst/>
          </a:prstGeom>
          <a:noFill/>
        </p:spPr>
        <p:txBody>
          <a:bodyPr wrap="none" rtlCol="0">
            <a:spAutoFit/>
          </a:bodyPr>
          <a:lstStyle/>
          <a:p>
            <a:r>
              <a:rPr lang="en-US" altLang="zh-CN" sz="1000" dirty="0" smtClean="0">
                <a:solidFill>
                  <a:schemeClr val="tx2">
                    <a:lumMod val="60000"/>
                    <a:lumOff val="40000"/>
                  </a:schemeClr>
                </a:solidFill>
              </a:rPr>
              <a:t>DWD_PROD</a:t>
            </a:r>
            <a:endParaRPr lang="zh-CN" altLang="en-US" sz="1000" dirty="0">
              <a:solidFill>
                <a:schemeClr val="tx2">
                  <a:lumMod val="60000"/>
                  <a:lumOff val="40000"/>
                </a:schemeClr>
              </a:solidFill>
            </a:endParaRPr>
          </a:p>
        </p:txBody>
      </p:sp>
      <p:sp>
        <p:nvSpPr>
          <p:cNvPr id="41" name="文本框 40"/>
          <p:cNvSpPr txBox="1"/>
          <p:nvPr/>
        </p:nvSpPr>
        <p:spPr>
          <a:xfrm>
            <a:off x="5724198" y="3118486"/>
            <a:ext cx="792205" cy="246221"/>
          </a:xfrm>
          <a:prstGeom prst="rect">
            <a:avLst/>
          </a:prstGeom>
          <a:noFill/>
        </p:spPr>
        <p:txBody>
          <a:bodyPr wrap="none" rtlCol="0">
            <a:spAutoFit/>
          </a:bodyPr>
          <a:lstStyle/>
          <a:p>
            <a:r>
              <a:rPr lang="en-US" altLang="zh-CN" sz="1000" dirty="0" smtClean="0">
                <a:solidFill>
                  <a:schemeClr val="tx2">
                    <a:lumMod val="60000"/>
                    <a:lumOff val="40000"/>
                  </a:schemeClr>
                </a:solidFill>
              </a:rPr>
              <a:t>DWD_CUST</a:t>
            </a:r>
            <a:endParaRPr lang="zh-CN" altLang="en-US" sz="1000" dirty="0">
              <a:solidFill>
                <a:schemeClr val="tx2">
                  <a:lumMod val="60000"/>
                  <a:lumOff val="40000"/>
                </a:schemeClr>
              </a:solidFill>
            </a:endParaRPr>
          </a:p>
        </p:txBody>
      </p:sp>
      <p:sp>
        <p:nvSpPr>
          <p:cNvPr id="42" name="文本框 41"/>
          <p:cNvSpPr txBox="1"/>
          <p:nvPr/>
        </p:nvSpPr>
        <p:spPr>
          <a:xfrm>
            <a:off x="3833237" y="3360612"/>
            <a:ext cx="837089" cy="246221"/>
          </a:xfrm>
          <a:prstGeom prst="rect">
            <a:avLst/>
          </a:prstGeom>
          <a:noFill/>
        </p:spPr>
        <p:txBody>
          <a:bodyPr wrap="none" rtlCol="0">
            <a:spAutoFit/>
          </a:bodyPr>
          <a:lstStyle/>
          <a:p>
            <a:r>
              <a:rPr lang="en-US" altLang="zh-CN" sz="1000" dirty="0" smtClean="0">
                <a:solidFill>
                  <a:schemeClr val="tx2">
                    <a:lumMod val="60000"/>
                    <a:lumOff val="40000"/>
                  </a:schemeClr>
                </a:solidFill>
              </a:rPr>
              <a:t>DWD_CAMP</a:t>
            </a:r>
            <a:endParaRPr lang="zh-CN" altLang="en-US" sz="1000" dirty="0">
              <a:solidFill>
                <a:schemeClr val="tx2">
                  <a:lumMod val="60000"/>
                  <a:lumOff val="40000"/>
                </a:schemeClr>
              </a:solidFill>
            </a:endParaRPr>
          </a:p>
        </p:txBody>
      </p:sp>
      <p:sp>
        <p:nvSpPr>
          <p:cNvPr id="43" name="文本框 42"/>
          <p:cNvSpPr txBox="1"/>
          <p:nvPr/>
        </p:nvSpPr>
        <p:spPr>
          <a:xfrm>
            <a:off x="6767471" y="3409829"/>
            <a:ext cx="694421" cy="246221"/>
          </a:xfrm>
          <a:prstGeom prst="rect">
            <a:avLst/>
          </a:prstGeom>
          <a:noFill/>
        </p:spPr>
        <p:txBody>
          <a:bodyPr wrap="none" rtlCol="0">
            <a:spAutoFit/>
          </a:bodyPr>
          <a:lstStyle/>
          <a:p>
            <a:r>
              <a:rPr lang="en-US" altLang="zh-CN" sz="1000" dirty="0" smtClean="0">
                <a:solidFill>
                  <a:schemeClr val="tx2">
                    <a:lumMod val="60000"/>
                    <a:lumOff val="40000"/>
                  </a:schemeClr>
                </a:solidFill>
              </a:rPr>
              <a:t>DWD_FIN</a:t>
            </a:r>
            <a:endParaRPr lang="zh-CN" altLang="en-US" sz="1000" dirty="0">
              <a:solidFill>
                <a:schemeClr val="tx2">
                  <a:lumMod val="60000"/>
                  <a:lumOff val="40000"/>
                </a:schemeClr>
              </a:solidFill>
            </a:endParaRPr>
          </a:p>
        </p:txBody>
      </p:sp>
      <p:sp>
        <p:nvSpPr>
          <p:cNvPr id="44" name="文本框 43"/>
          <p:cNvSpPr txBox="1"/>
          <p:nvPr/>
        </p:nvSpPr>
        <p:spPr>
          <a:xfrm>
            <a:off x="6856106" y="1759402"/>
            <a:ext cx="862737" cy="246221"/>
          </a:xfrm>
          <a:prstGeom prst="rect">
            <a:avLst/>
          </a:prstGeom>
          <a:noFill/>
        </p:spPr>
        <p:txBody>
          <a:bodyPr wrap="none" rtlCol="0">
            <a:spAutoFit/>
          </a:bodyPr>
          <a:lstStyle/>
          <a:p>
            <a:r>
              <a:rPr lang="en-US" altLang="zh-CN" sz="1000" dirty="0" smtClean="0">
                <a:solidFill>
                  <a:schemeClr val="tx2">
                    <a:lumMod val="60000"/>
                    <a:lumOff val="40000"/>
                  </a:schemeClr>
                </a:solidFill>
              </a:rPr>
              <a:t>DWD_EVENT</a:t>
            </a:r>
            <a:endParaRPr lang="zh-CN" altLang="en-US" sz="1000" dirty="0">
              <a:solidFill>
                <a:schemeClr val="tx2">
                  <a:lumMod val="60000"/>
                  <a:lumOff val="40000"/>
                </a:schemeClr>
              </a:solidFill>
            </a:endParaRPr>
          </a:p>
        </p:txBody>
      </p:sp>
      <p:sp>
        <p:nvSpPr>
          <p:cNvPr id="4" name="椭圆 3"/>
          <p:cNvSpPr/>
          <p:nvPr/>
        </p:nvSpPr>
        <p:spPr>
          <a:xfrm>
            <a:off x="63228" y="1419621"/>
            <a:ext cx="576064" cy="578659"/>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chemeClr val="tx1"/>
                </a:solidFill>
                <a:latin typeface="黑体" panose="02010609060101010101" pitchFamily="49" charset="-122"/>
                <a:ea typeface="黑体" panose="02010609060101010101" pitchFamily="49" charset="-122"/>
              </a:rPr>
              <a:t>消费者</a:t>
            </a:r>
            <a:endParaRPr lang="zh-CN" altLang="en-US" sz="1050" dirty="0" smtClean="0">
              <a:solidFill>
                <a:schemeClr val="tx1"/>
              </a:solidFill>
              <a:latin typeface="黑体" panose="02010609060101010101" pitchFamily="49" charset="-122"/>
              <a:ea typeface="黑体" panose="02010609060101010101" pitchFamily="49" charset="-122"/>
            </a:endParaRPr>
          </a:p>
        </p:txBody>
      </p:sp>
      <p:sp>
        <p:nvSpPr>
          <p:cNvPr id="45" name="椭圆 44"/>
          <p:cNvSpPr/>
          <p:nvPr/>
        </p:nvSpPr>
        <p:spPr>
          <a:xfrm>
            <a:off x="1063471" y="1419622"/>
            <a:ext cx="576064" cy="578659"/>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chemeClr val="tx1"/>
                </a:solidFill>
                <a:latin typeface="黑体" panose="02010609060101010101" pitchFamily="49" charset="-122"/>
                <a:ea typeface="黑体" panose="02010609060101010101" pitchFamily="49" charset="-122"/>
              </a:rPr>
              <a:t>产品</a:t>
            </a:r>
            <a:endParaRPr lang="zh-CN" altLang="en-US" sz="1050" dirty="0" smtClean="0">
              <a:solidFill>
                <a:schemeClr val="tx1"/>
              </a:solidFill>
              <a:latin typeface="黑体" panose="02010609060101010101" pitchFamily="49" charset="-122"/>
              <a:ea typeface="黑体" panose="02010609060101010101" pitchFamily="49" charset="-122"/>
            </a:endParaRPr>
          </a:p>
        </p:txBody>
      </p:sp>
      <p:sp>
        <p:nvSpPr>
          <p:cNvPr id="46" name="椭圆 45"/>
          <p:cNvSpPr/>
          <p:nvPr/>
        </p:nvSpPr>
        <p:spPr>
          <a:xfrm>
            <a:off x="2105594" y="1419622"/>
            <a:ext cx="637287" cy="564508"/>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solidFill>
                  <a:schemeClr val="tx1"/>
                </a:solidFill>
                <a:latin typeface="黑体" panose="02010609060101010101" pitchFamily="49" charset="-122"/>
                <a:ea typeface="黑体" panose="02010609060101010101" pitchFamily="49" charset="-122"/>
              </a:rPr>
              <a:t>云服务部</a:t>
            </a:r>
            <a:endParaRPr lang="zh-CN" altLang="en-US" sz="1050" dirty="0" smtClean="0">
              <a:solidFill>
                <a:schemeClr val="tx1"/>
              </a:solidFill>
              <a:latin typeface="黑体" panose="02010609060101010101" pitchFamily="49" charset="-122"/>
              <a:ea typeface="黑体" panose="02010609060101010101" pitchFamily="49" charset="-122"/>
            </a:endParaRPr>
          </a:p>
        </p:txBody>
      </p:sp>
      <p:sp>
        <p:nvSpPr>
          <p:cNvPr id="6" name="左箭头 5"/>
          <p:cNvSpPr/>
          <p:nvPr/>
        </p:nvSpPr>
        <p:spPr>
          <a:xfrm>
            <a:off x="1668671" y="1586493"/>
            <a:ext cx="407786" cy="144016"/>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sp>
        <p:nvSpPr>
          <p:cNvPr id="47" name="左箭头 46"/>
          <p:cNvSpPr/>
          <p:nvPr/>
        </p:nvSpPr>
        <p:spPr>
          <a:xfrm>
            <a:off x="655685" y="1564935"/>
            <a:ext cx="407786" cy="144016"/>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sp>
        <p:nvSpPr>
          <p:cNvPr id="48" name="文本框 47"/>
          <p:cNvSpPr txBox="1"/>
          <p:nvPr/>
        </p:nvSpPr>
        <p:spPr>
          <a:xfrm>
            <a:off x="493788" y="1348257"/>
            <a:ext cx="747320" cy="246221"/>
          </a:xfrm>
          <a:prstGeom prst="rect">
            <a:avLst/>
          </a:prstGeom>
          <a:noFill/>
        </p:spPr>
        <p:txBody>
          <a:bodyPr wrap="none" rtlCol="0">
            <a:spAutoFit/>
          </a:bodyPr>
          <a:lstStyle/>
          <a:p>
            <a:r>
              <a:rPr lang="zh-CN" altLang="en-US" sz="1000" dirty="0" smtClean="0"/>
              <a:t>提供</a:t>
            </a:r>
            <a:r>
              <a:rPr lang="en-US" altLang="zh-CN" sz="1000" dirty="0" smtClean="0"/>
              <a:t>/</a:t>
            </a:r>
            <a:r>
              <a:rPr lang="zh-CN" altLang="en-US" sz="1000" dirty="0" smtClean="0"/>
              <a:t>销售</a:t>
            </a:r>
            <a:endParaRPr lang="zh-CN" altLang="en-US" sz="1000" dirty="0"/>
          </a:p>
        </p:txBody>
      </p:sp>
      <p:sp>
        <p:nvSpPr>
          <p:cNvPr id="49" name="文本框 48"/>
          <p:cNvSpPr txBox="1"/>
          <p:nvPr/>
        </p:nvSpPr>
        <p:spPr>
          <a:xfrm>
            <a:off x="1525355" y="1366744"/>
            <a:ext cx="747320" cy="246221"/>
          </a:xfrm>
          <a:prstGeom prst="rect">
            <a:avLst/>
          </a:prstGeom>
          <a:noFill/>
        </p:spPr>
        <p:txBody>
          <a:bodyPr wrap="none" rtlCol="0">
            <a:spAutoFit/>
          </a:bodyPr>
          <a:lstStyle/>
          <a:p>
            <a:r>
              <a:rPr lang="zh-CN" altLang="en-US" sz="1000" dirty="0" smtClean="0"/>
              <a:t>生产</a:t>
            </a:r>
            <a:r>
              <a:rPr lang="en-US" altLang="zh-CN" sz="1000" dirty="0" smtClean="0"/>
              <a:t>/</a:t>
            </a:r>
            <a:r>
              <a:rPr lang="zh-CN" altLang="en-US" sz="1000" dirty="0" smtClean="0"/>
              <a:t>集成</a:t>
            </a:r>
            <a:endParaRPr lang="zh-CN" altLang="en-US" sz="1000" dirty="0"/>
          </a:p>
        </p:txBody>
      </p:sp>
      <p:sp>
        <p:nvSpPr>
          <p:cNvPr id="9" name="右箭头 8"/>
          <p:cNvSpPr/>
          <p:nvPr/>
        </p:nvSpPr>
        <p:spPr>
          <a:xfrm>
            <a:off x="628271" y="1777912"/>
            <a:ext cx="430560" cy="1110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sp>
        <p:nvSpPr>
          <p:cNvPr id="50" name="文本框 49"/>
          <p:cNvSpPr txBox="1"/>
          <p:nvPr/>
        </p:nvSpPr>
        <p:spPr>
          <a:xfrm>
            <a:off x="475402" y="1854264"/>
            <a:ext cx="747320" cy="246221"/>
          </a:xfrm>
          <a:prstGeom prst="rect">
            <a:avLst/>
          </a:prstGeom>
          <a:noFill/>
        </p:spPr>
        <p:txBody>
          <a:bodyPr wrap="none" rtlCol="0">
            <a:spAutoFit/>
          </a:bodyPr>
          <a:lstStyle/>
          <a:p>
            <a:r>
              <a:rPr lang="zh-CN" altLang="en-US" sz="1000" dirty="0" smtClean="0"/>
              <a:t>使用</a:t>
            </a:r>
            <a:r>
              <a:rPr lang="en-US" altLang="zh-CN" sz="1000" dirty="0" smtClean="0"/>
              <a:t>/</a:t>
            </a:r>
            <a:r>
              <a:rPr lang="zh-CN" altLang="en-US" sz="1000" dirty="0" smtClean="0"/>
              <a:t>消费</a:t>
            </a:r>
            <a:endParaRPr lang="zh-CN" altLang="en-US" sz="1000" dirty="0"/>
          </a:p>
        </p:txBody>
      </p:sp>
      <p:sp>
        <p:nvSpPr>
          <p:cNvPr id="51" name="右箭头 50"/>
          <p:cNvSpPr/>
          <p:nvPr/>
        </p:nvSpPr>
        <p:spPr>
          <a:xfrm>
            <a:off x="1663080" y="1777193"/>
            <a:ext cx="430560" cy="1110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smtClean="0">
              <a:solidFill>
                <a:schemeClr val="tx1"/>
              </a:solidFill>
            </a:endParaRPr>
          </a:p>
        </p:txBody>
      </p:sp>
      <p:sp>
        <p:nvSpPr>
          <p:cNvPr id="52" name="文本框 51"/>
          <p:cNvSpPr txBox="1"/>
          <p:nvPr/>
        </p:nvSpPr>
        <p:spPr>
          <a:xfrm>
            <a:off x="1495050" y="1872993"/>
            <a:ext cx="747320" cy="246221"/>
          </a:xfrm>
          <a:prstGeom prst="rect">
            <a:avLst/>
          </a:prstGeom>
          <a:noFill/>
        </p:spPr>
        <p:txBody>
          <a:bodyPr wrap="none" rtlCol="0">
            <a:spAutoFit/>
          </a:bodyPr>
          <a:lstStyle/>
          <a:p>
            <a:r>
              <a:rPr lang="zh-CN" altLang="en-US" sz="1000" dirty="0" smtClean="0"/>
              <a:t>收入</a:t>
            </a:r>
            <a:r>
              <a:rPr lang="en-US" altLang="zh-CN" sz="1000" dirty="0" smtClean="0"/>
              <a:t>/</a:t>
            </a:r>
            <a:r>
              <a:rPr lang="zh-CN" altLang="en-US" sz="1000" dirty="0" smtClean="0"/>
              <a:t>成本</a:t>
            </a:r>
            <a:endParaRPr lang="zh-CN" altLang="en-US" sz="1000" dirty="0"/>
          </a:p>
        </p:txBody>
      </p:sp>
      <p:sp>
        <p:nvSpPr>
          <p:cNvPr id="53" name="文本框 52"/>
          <p:cNvSpPr txBox="1"/>
          <p:nvPr/>
        </p:nvSpPr>
        <p:spPr>
          <a:xfrm>
            <a:off x="2763102" y="1186315"/>
            <a:ext cx="697627" cy="246221"/>
          </a:xfrm>
          <a:prstGeom prst="rect">
            <a:avLst/>
          </a:prstGeom>
          <a:noFill/>
          <a:ln w="3175">
            <a:solidFill>
              <a:schemeClr val="tx1"/>
            </a:solidFill>
          </a:ln>
        </p:spPr>
        <p:txBody>
          <a:bodyPr wrap="none" rtlCol="0">
            <a:spAutoFit/>
          </a:bodyPr>
          <a:lstStyle/>
          <a:p>
            <a:r>
              <a:rPr lang="zh-CN" altLang="en-US" sz="1000" dirty="0" smtClean="0"/>
              <a:t>财务管理</a:t>
            </a:r>
            <a:endParaRPr lang="zh-CN" altLang="en-US" sz="1000" dirty="0"/>
          </a:p>
        </p:txBody>
      </p:sp>
      <p:cxnSp>
        <p:nvCxnSpPr>
          <p:cNvPr id="17" name="直接箭头连接符 16"/>
          <p:cNvCxnSpPr>
            <a:stCxn id="53" idx="1"/>
            <a:endCxn id="46" idx="7"/>
          </p:cNvCxnSpPr>
          <p:nvPr/>
        </p:nvCxnSpPr>
        <p:spPr>
          <a:xfrm flipH="1">
            <a:off x="2649552" y="1309426"/>
            <a:ext cx="113550" cy="192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918880" y="1554524"/>
            <a:ext cx="441146" cy="246221"/>
          </a:xfrm>
          <a:prstGeom prst="rect">
            <a:avLst/>
          </a:prstGeom>
          <a:noFill/>
          <a:ln w="3175">
            <a:solidFill>
              <a:schemeClr val="tx1"/>
            </a:solidFill>
          </a:ln>
        </p:spPr>
        <p:txBody>
          <a:bodyPr wrap="none" rtlCol="0">
            <a:spAutoFit/>
          </a:bodyPr>
          <a:lstStyle/>
          <a:p>
            <a:r>
              <a:rPr lang="zh-CN" altLang="en-US" sz="1000" dirty="0" smtClean="0"/>
              <a:t>渠道</a:t>
            </a:r>
            <a:endParaRPr lang="zh-CN" altLang="en-US" sz="1000" dirty="0"/>
          </a:p>
        </p:txBody>
      </p:sp>
      <p:sp>
        <p:nvSpPr>
          <p:cNvPr id="55" name="文本框 54"/>
          <p:cNvSpPr txBox="1"/>
          <p:nvPr/>
        </p:nvSpPr>
        <p:spPr>
          <a:xfrm>
            <a:off x="2789451" y="1915617"/>
            <a:ext cx="441146" cy="246221"/>
          </a:xfrm>
          <a:prstGeom prst="rect">
            <a:avLst/>
          </a:prstGeom>
          <a:noFill/>
          <a:ln w="3175">
            <a:solidFill>
              <a:schemeClr val="tx1"/>
            </a:solidFill>
          </a:ln>
        </p:spPr>
        <p:txBody>
          <a:bodyPr wrap="none" rtlCol="0">
            <a:spAutoFit/>
          </a:bodyPr>
          <a:lstStyle/>
          <a:p>
            <a:r>
              <a:rPr lang="zh-CN" altLang="en-US" sz="1000" dirty="0" smtClean="0"/>
              <a:t>营销</a:t>
            </a:r>
            <a:endParaRPr lang="zh-CN" altLang="en-US" sz="1000" dirty="0"/>
          </a:p>
        </p:txBody>
      </p:sp>
      <p:cxnSp>
        <p:nvCxnSpPr>
          <p:cNvPr id="59392" name="直接箭头连接符 59391"/>
          <p:cNvCxnSpPr>
            <a:stCxn id="54" idx="1"/>
            <a:endCxn id="46" idx="6"/>
          </p:cNvCxnSpPr>
          <p:nvPr/>
        </p:nvCxnSpPr>
        <p:spPr>
          <a:xfrm flipH="1">
            <a:off x="2742881" y="1677635"/>
            <a:ext cx="175999" cy="2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396" name="直接箭头连接符 59395"/>
          <p:cNvCxnSpPr>
            <a:stCxn id="55" idx="1"/>
            <a:endCxn id="46" idx="5"/>
          </p:cNvCxnSpPr>
          <p:nvPr/>
        </p:nvCxnSpPr>
        <p:spPr>
          <a:xfrm flipH="1" flipV="1">
            <a:off x="2649552" y="1901460"/>
            <a:ext cx="139899" cy="137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400" name="肘形连接符 59399"/>
          <p:cNvCxnSpPr>
            <a:stCxn id="4" idx="0"/>
            <a:endCxn id="45" idx="0"/>
          </p:cNvCxnSpPr>
          <p:nvPr/>
        </p:nvCxnSpPr>
        <p:spPr>
          <a:xfrm rot="16200000" flipH="1">
            <a:off x="851380" y="919500"/>
            <a:ext cx="1" cy="1000243"/>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485918" y="984978"/>
            <a:ext cx="902811" cy="246221"/>
          </a:xfrm>
          <a:prstGeom prst="rect">
            <a:avLst/>
          </a:prstGeom>
          <a:noFill/>
        </p:spPr>
        <p:txBody>
          <a:bodyPr wrap="none" rtlCol="0">
            <a:spAutoFit/>
          </a:bodyPr>
          <a:lstStyle/>
          <a:p>
            <a:r>
              <a:rPr lang="en-US" altLang="zh-CN" sz="1000" dirty="0" smtClean="0"/>
              <a:t>(</a:t>
            </a:r>
            <a:r>
              <a:rPr lang="zh-CN" altLang="en-US" sz="1000" dirty="0" smtClean="0"/>
              <a:t>开发者</a:t>
            </a:r>
            <a:r>
              <a:rPr lang="en-US" altLang="zh-CN" sz="1000" dirty="0" smtClean="0"/>
              <a:t>)</a:t>
            </a:r>
            <a:r>
              <a:rPr lang="zh-CN" altLang="en-US" sz="1000" dirty="0" smtClean="0"/>
              <a:t>开发</a:t>
            </a:r>
            <a:endParaRPr lang="zh-CN" altLang="en-US" sz="1000" dirty="0"/>
          </a:p>
        </p:txBody>
      </p:sp>
      <p:pic>
        <p:nvPicPr>
          <p:cNvPr id="18" name="图片 17"/>
          <p:cNvPicPr>
            <a:picLocks noChangeAspect="1"/>
          </p:cNvPicPr>
          <p:nvPr/>
        </p:nvPicPr>
        <p:blipFill>
          <a:blip r:embed="rId2"/>
          <a:stretch>
            <a:fillRect/>
          </a:stretch>
        </p:blipFill>
        <p:spPr>
          <a:xfrm>
            <a:off x="1959821" y="2594833"/>
            <a:ext cx="1127457" cy="868276"/>
          </a:xfrm>
          <a:prstGeom prst="rect">
            <a:avLst/>
          </a:prstGeom>
        </p:spPr>
      </p:pic>
      <p:pic>
        <p:nvPicPr>
          <p:cNvPr id="19" name="图片 18"/>
          <p:cNvPicPr>
            <a:picLocks noChangeAspect="1"/>
          </p:cNvPicPr>
          <p:nvPr/>
        </p:nvPicPr>
        <p:blipFill>
          <a:blip r:embed="rId3"/>
          <a:stretch>
            <a:fillRect/>
          </a:stretch>
        </p:blipFill>
        <p:spPr>
          <a:xfrm>
            <a:off x="36965" y="2620394"/>
            <a:ext cx="1955629" cy="801804"/>
          </a:xfrm>
          <a:prstGeom prst="rect">
            <a:avLst/>
          </a:prstGeom>
        </p:spPr>
      </p:pic>
      <p:pic>
        <p:nvPicPr>
          <p:cNvPr id="26" name="图片 25"/>
          <p:cNvPicPr>
            <a:picLocks noChangeAspect="1"/>
          </p:cNvPicPr>
          <p:nvPr/>
        </p:nvPicPr>
        <p:blipFill>
          <a:blip r:embed="rId4"/>
          <a:stretch>
            <a:fillRect/>
          </a:stretch>
        </p:blipFill>
        <p:spPr>
          <a:xfrm>
            <a:off x="1770424" y="3502792"/>
            <a:ext cx="949077" cy="838206"/>
          </a:xfrm>
          <a:prstGeom prst="rect">
            <a:avLst/>
          </a:prstGeom>
        </p:spPr>
      </p:pic>
      <p:pic>
        <p:nvPicPr>
          <p:cNvPr id="59397" name="图片 59396"/>
          <p:cNvPicPr>
            <a:picLocks noChangeAspect="1"/>
          </p:cNvPicPr>
          <p:nvPr/>
        </p:nvPicPr>
        <p:blipFill>
          <a:blip r:embed="rId5"/>
          <a:stretch>
            <a:fillRect/>
          </a:stretch>
        </p:blipFill>
        <p:spPr>
          <a:xfrm>
            <a:off x="797805" y="3455339"/>
            <a:ext cx="1002321" cy="427745"/>
          </a:xfrm>
          <a:prstGeom prst="rect">
            <a:avLst/>
          </a:prstGeom>
        </p:spPr>
      </p:pic>
      <p:pic>
        <p:nvPicPr>
          <p:cNvPr id="59398" name="图片 59397"/>
          <p:cNvPicPr>
            <a:picLocks noChangeAspect="1"/>
          </p:cNvPicPr>
          <p:nvPr/>
        </p:nvPicPr>
        <p:blipFill>
          <a:blip r:embed="rId6"/>
          <a:stretch>
            <a:fillRect/>
          </a:stretch>
        </p:blipFill>
        <p:spPr>
          <a:xfrm>
            <a:off x="970471" y="3923378"/>
            <a:ext cx="880767" cy="407220"/>
          </a:xfrm>
          <a:prstGeom prst="rect">
            <a:avLst/>
          </a:prstGeom>
        </p:spPr>
      </p:pic>
      <p:pic>
        <p:nvPicPr>
          <p:cNvPr id="59399" name="图片 59398"/>
          <p:cNvPicPr>
            <a:picLocks noChangeAspect="1"/>
          </p:cNvPicPr>
          <p:nvPr/>
        </p:nvPicPr>
        <p:blipFill>
          <a:blip r:embed="rId7"/>
          <a:stretch>
            <a:fillRect/>
          </a:stretch>
        </p:blipFill>
        <p:spPr>
          <a:xfrm>
            <a:off x="76160" y="3437535"/>
            <a:ext cx="1016058" cy="1004610"/>
          </a:xfrm>
          <a:prstGeom prst="rect">
            <a:avLst/>
          </a:prstGeom>
        </p:spPr>
      </p:pic>
      <p:pic>
        <p:nvPicPr>
          <p:cNvPr id="59401" name="图片 59400" descr="屏幕剪辑"/>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92218" y="4370892"/>
            <a:ext cx="1051835" cy="25633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115695" y="501015"/>
            <a:ext cx="7455535" cy="4636135"/>
          </a:xfrm>
          <a:prstGeom prst="rect">
            <a:avLst/>
          </a:prstGeom>
        </p:spPr>
      </p:pic>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概念模型：定义主题域下的主实体</a:t>
            </a:r>
            <a:endParaRPr lang="en-US" altLang="zh-CN" sz="2400" dirty="0" smtClean="0"/>
          </a:p>
        </p:txBody>
      </p:sp>
      <p:pic>
        <p:nvPicPr>
          <p:cNvPr id="23" name="Picture 2" descr="https://img.washingtonpost.com/rw/2010-2019/WashingtonPost/2013/06/14/Outlook/Images/Obama_edited.jpg?uuid=QQFD4NUmEeKMvhvL7gb4-A"/>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79512" y="1275606"/>
            <a:ext cx="571828" cy="810089"/>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descr="屏幕剪辑"/>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7584" y="1218899"/>
            <a:ext cx="463013" cy="577405"/>
          </a:xfrm>
          <a:prstGeom prst="rect">
            <a:avLst/>
          </a:prstGeom>
        </p:spPr>
      </p:pic>
      <p:pic>
        <p:nvPicPr>
          <p:cNvPr id="13" name="图片 12" descr="屏幕剪辑"/>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5613" y="2034976"/>
            <a:ext cx="680365" cy="163377"/>
          </a:xfrm>
          <a:prstGeom prst="rect">
            <a:avLst/>
          </a:prstGeom>
        </p:spPr>
      </p:pic>
      <p:sp>
        <p:nvSpPr>
          <p:cNvPr id="14" name="十字形 13"/>
          <p:cNvSpPr/>
          <p:nvPr/>
        </p:nvSpPr>
        <p:spPr>
          <a:xfrm>
            <a:off x="986023" y="1850310"/>
            <a:ext cx="146134" cy="144016"/>
          </a:xfrm>
          <a:prstGeom prst="plus">
            <a:avLst>
              <a:gd name="adj" fmla="val 40320"/>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200"/>
          </a:p>
        </p:txBody>
      </p:sp>
      <p:sp>
        <p:nvSpPr>
          <p:cNvPr id="4" name="文本框 3"/>
          <p:cNvSpPr txBox="1"/>
          <p:nvPr/>
        </p:nvSpPr>
        <p:spPr>
          <a:xfrm>
            <a:off x="6240169" y="4319593"/>
            <a:ext cx="1800493" cy="253916"/>
          </a:xfrm>
          <a:prstGeom prst="rect">
            <a:avLst/>
          </a:prstGeom>
          <a:noFill/>
        </p:spPr>
        <p:txBody>
          <a:bodyPr wrap="none" rtlCol="0">
            <a:spAutoFit/>
          </a:bodyPr>
          <a:lstStyle/>
          <a:p>
            <a:r>
              <a:rPr lang="zh-CN" altLang="en-US" sz="1050" dirty="0" smtClean="0"/>
              <a:t>暂不入实体，留待未来扩展</a:t>
            </a:r>
            <a:endParaRPr lang="zh-CN" altLang="en-US" sz="1050" dirty="0"/>
          </a:p>
        </p:txBody>
      </p:sp>
      <p:sp>
        <p:nvSpPr>
          <p:cNvPr id="17" name="线形标注 1(带强调线) 16"/>
          <p:cNvSpPr/>
          <p:nvPr/>
        </p:nvSpPr>
        <p:spPr>
          <a:xfrm>
            <a:off x="8186577" y="2320894"/>
            <a:ext cx="1065943" cy="1080120"/>
          </a:xfrm>
          <a:prstGeom prst="accentCallout1">
            <a:avLst>
              <a:gd name="adj1" fmla="val 18750"/>
              <a:gd name="adj2" fmla="val -8333"/>
              <a:gd name="adj3" fmla="val 39460"/>
              <a:gd name="adj4" fmla="val -1845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1050" dirty="0" smtClean="0">
                <a:solidFill>
                  <a:schemeClr val="tx1"/>
                </a:solidFill>
              </a:rPr>
              <a:t>所有业务的访问日志从逻辑上均纳入本主题域。</a:t>
            </a:r>
            <a:endParaRPr lang="en-US" altLang="zh-CN" sz="1050" dirty="0" smtClean="0">
              <a:solidFill>
                <a:schemeClr val="tx1"/>
              </a:solidFill>
            </a:endParaRPr>
          </a:p>
          <a:p>
            <a:r>
              <a:rPr lang="zh-CN" altLang="en-US" sz="1050" dirty="0" smtClean="0">
                <a:solidFill>
                  <a:schemeClr val="tx1"/>
                </a:solidFill>
              </a:rPr>
              <a:t>整合模型层只对需要解密和统一转换处理的日志进行再存储；</a:t>
            </a:r>
            <a:endParaRPr lang="zh-CN" altLang="en-US" sz="1050" dirty="0">
              <a:solidFill>
                <a:schemeClr val="tx1"/>
              </a:solidFill>
            </a:endParaRPr>
          </a:p>
        </p:txBody>
      </p:sp>
      <p:sp>
        <p:nvSpPr>
          <p:cNvPr id="19" name="文本框 18"/>
          <p:cNvSpPr txBox="1"/>
          <p:nvPr/>
        </p:nvSpPr>
        <p:spPr>
          <a:xfrm>
            <a:off x="3071227" y="1707127"/>
            <a:ext cx="1255472" cy="215444"/>
          </a:xfrm>
          <a:prstGeom prst="rect">
            <a:avLst/>
          </a:prstGeom>
          <a:noFill/>
        </p:spPr>
        <p:txBody>
          <a:bodyPr wrap="none" rtlCol="0">
            <a:spAutoFit/>
          </a:bodyPr>
          <a:lstStyle/>
          <a:p>
            <a:r>
              <a:rPr lang="en-US" altLang="zh-CN" sz="800" dirty="0" smtClean="0">
                <a:solidFill>
                  <a:schemeClr val="tx2">
                    <a:lumMod val="60000"/>
                    <a:lumOff val="40000"/>
                  </a:schemeClr>
                </a:solidFill>
              </a:rPr>
              <a:t>DWD_CUST_UP_INFO_DS</a:t>
            </a:r>
            <a:endParaRPr lang="zh-CN" altLang="en-US" sz="800" dirty="0">
              <a:solidFill>
                <a:schemeClr val="tx2">
                  <a:lumMod val="60000"/>
                  <a:lumOff val="40000"/>
                </a:schemeClr>
              </a:solidFill>
            </a:endParaRPr>
          </a:p>
        </p:txBody>
      </p:sp>
      <p:sp>
        <p:nvSpPr>
          <p:cNvPr id="20" name="文本框 19"/>
          <p:cNvSpPr txBox="1"/>
          <p:nvPr/>
        </p:nvSpPr>
        <p:spPr>
          <a:xfrm>
            <a:off x="4481970" y="1691966"/>
            <a:ext cx="1436612" cy="215444"/>
          </a:xfrm>
          <a:prstGeom prst="rect">
            <a:avLst/>
          </a:prstGeom>
          <a:noFill/>
        </p:spPr>
        <p:txBody>
          <a:bodyPr wrap="none" rtlCol="0">
            <a:spAutoFit/>
          </a:bodyPr>
          <a:lstStyle/>
          <a:p>
            <a:r>
              <a:rPr lang="en-US" altLang="zh-CN" sz="800" dirty="0" smtClean="0">
                <a:solidFill>
                  <a:schemeClr val="tx2">
                    <a:lumMod val="60000"/>
                    <a:lumOff val="40000"/>
                  </a:schemeClr>
                </a:solidFill>
              </a:rPr>
              <a:t>DWD_CUST_DEVICE_INFO_DS</a:t>
            </a:r>
            <a:endParaRPr lang="zh-CN" altLang="en-US" sz="800" dirty="0">
              <a:solidFill>
                <a:schemeClr val="tx2">
                  <a:lumMod val="60000"/>
                  <a:lumOff val="40000"/>
                </a:schemeClr>
              </a:solidFill>
            </a:endParaRPr>
          </a:p>
        </p:txBody>
      </p:sp>
      <p:sp>
        <p:nvSpPr>
          <p:cNvPr id="21" name="文本框 20"/>
          <p:cNvSpPr txBox="1"/>
          <p:nvPr/>
        </p:nvSpPr>
        <p:spPr>
          <a:xfrm>
            <a:off x="2569751" y="4455115"/>
            <a:ext cx="1370888" cy="215444"/>
          </a:xfrm>
          <a:prstGeom prst="rect">
            <a:avLst/>
          </a:prstGeom>
          <a:noFill/>
        </p:spPr>
        <p:txBody>
          <a:bodyPr wrap="none" rtlCol="0">
            <a:spAutoFit/>
          </a:bodyPr>
          <a:lstStyle/>
          <a:p>
            <a:r>
              <a:rPr lang="en-US" altLang="zh-CN" sz="800" dirty="0" smtClean="0">
                <a:solidFill>
                  <a:schemeClr val="tx2">
                    <a:lumMod val="60000"/>
                    <a:lumOff val="40000"/>
                  </a:schemeClr>
                </a:solidFill>
              </a:rPr>
              <a:t>DWD_PROD_APPS_INFO_DS</a:t>
            </a:r>
            <a:endParaRPr lang="zh-CN" altLang="en-US" sz="800" dirty="0">
              <a:solidFill>
                <a:schemeClr val="tx2">
                  <a:lumMod val="60000"/>
                  <a:lumOff val="40000"/>
                </a:schemeClr>
              </a:solidFill>
            </a:endParaRPr>
          </a:p>
        </p:txBody>
      </p:sp>
      <p:sp>
        <p:nvSpPr>
          <p:cNvPr id="22" name="文本框 21"/>
          <p:cNvSpPr txBox="1"/>
          <p:nvPr/>
        </p:nvSpPr>
        <p:spPr>
          <a:xfrm>
            <a:off x="3378244" y="4104591"/>
            <a:ext cx="1561646" cy="215444"/>
          </a:xfrm>
          <a:prstGeom prst="rect">
            <a:avLst/>
          </a:prstGeom>
          <a:noFill/>
        </p:spPr>
        <p:txBody>
          <a:bodyPr wrap="none" rtlCol="0">
            <a:spAutoFit/>
          </a:bodyPr>
          <a:lstStyle/>
          <a:p>
            <a:r>
              <a:rPr lang="en-US" altLang="zh-CN" sz="800" dirty="0" smtClean="0">
                <a:solidFill>
                  <a:schemeClr val="tx2">
                    <a:lumMod val="60000"/>
                    <a:lumOff val="40000"/>
                  </a:schemeClr>
                </a:solidFill>
              </a:rPr>
              <a:t>DWD_PROD_CONTENT_INFO_DS</a:t>
            </a:r>
            <a:endParaRPr lang="zh-CN" altLang="en-US" sz="800" dirty="0">
              <a:solidFill>
                <a:schemeClr val="tx2">
                  <a:lumMod val="60000"/>
                  <a:lumOff val="40000"/>
                </a:schemeClr>
              </a:solidFill>
            </a:endParaRPr>
          </a:p>
        </p:txBody>
      </p:sp>
      <p:sp>
        <p:nvSpPr>
          <p:cNvPr id="24" name="文本框 23"/>
          <p:cNvSpPr txBox="1"/>
          <p:nvPr/>
        </p:nvSpPr>
        <p:spPr>
          <a:xfrm>
            <a:off x="4699344" y="4848327"/>
            <a:ext cx="1540806" cy="215444"/>
          </a:xfrm>
          <a:prstGeom prst="rect">
            <a:avLst/>
          </a:prstGeom>
          <a:noFill/>
        </p:spPr>
        <p:txBody>
          <a:bodyPr wrap="none" rtlCol="0">
            <a:spAutoFit/>
          </a:bodyPr>
          <a:lstStyle/>
          <a:p>
            <a:r>
              <a:rPr lang="en-US" altLang="zh-CN" sz="800" dirty="0" smtClean="0">
                <a:solidFill>
                  <a:schemeClr val="tx2">
                    <a:lumMod val="60000"/>
                    <a:lumOff val="40000"/>
                  </a:schemeClr>
                </a:solidFill>
              </a:rPr>
              <a:t>DWD_PROD_DEVAPPS_INFO_DS</a:t>
            </a:r>
            <a:endParaRPr lang="zh-CN" altLang="en-US" sz="800" dirty="0">
              <a:solidFill>
                <a:schemeClr val="tx2">
                  <a:lumMod val="60000"/>
                  <a:lumOff val="40000"/>
                </a:schemeClr>
              </a:solidFill>
            </a:endParaRPr>
          </a:p>
        </p:txBody>
      </p:sp>
      <p:sp>
        <p:nvSpPr>
          <p:cNvPr id="25" name="文本框 24"/>
          <p:cNvSpPr txBox="1"/>
          <p:nvPr/>
        </p:nvSpPr>
        <p:spPr>
          <a:xfrm>
            <a:off x="1753369" y="3705639"/>
            <a:ext cx="1317990" cy="215444"/>
          </a:xfrm>
          <a:prstGeom prst="rect">
            <a:avLst/>
          </a:prstGeom>
          <a:noFill/>
        </p:spPr>
        <p:txBody>
          <a:bodyPr wrap="none" rtlCol="0">
            <a:spAutoFit/>
          </a:bodyPr>
          <a:lstStyle/>
          <a:p>
            <a:r>
              <a:rPr lang="en-US" altLang="zh-CN" sz="800" dirty="0" smtClean="0">
                <a:solidFill>
                  <a:schemeClr val="tx2">
                    <a:lumMod val="60000"/>
                    <a:lumOff val="40000"/>
                  </a:schemeClr>
                </a:solidFill>
              </a:rPr>
              <a:t>DWD_PROD_SVC_INFO_DS</a:t>
            </a:r>
            <a:endParaRPr lang="zh-CN" altLang="en-US" sz="800" dirty="0">
              <a:solidFill>
                <a:schemeClr val="tx2">
                  <a:lumMod val="60000"/>
                  <a:lumOff val="40000"/>
                </a:schemeClr>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1676768"/>
            <a:ext cx="6108916" cy="1435042"/>
          </a:xfrm>
        </p:spPr>
        <p:txBody>
          <a:bodyPr/>
          <a:lstStyle/>
          <a:p>
            <a:r>
              <a:rPr lang="zh-CN" altLang="en-US" dirty="0" smtClean="0"/>
              <a:t>第二部分 各主题域详细说明</a:t>
            </a:r>
            <a:endParaRPr lang="en-US" dirty="0"/>
          </a:p>
        </p:txBody>
      </p:sp>
      <p:sp>
        <p:nvSpPr>
          <p:cNvPr id="6" name="文本框 5"/>
          <p:cNvSpPr txBox="1"/>
          <p:nvPr/>
        </p:nvSpPr>
        <p:spPr>
          <a:xfrm>
            <a:off x="251520" y="2859782"/>
            <a:ext cx="6885218" cy="369332"/>
          </a:xfrm>
          <a:prstGeom prst="rect">
            <a:avLst/>
          </a:prstGeom>
          <a:noFill/>
        </p:spPr>
        <p:txBody>
          <a:bodyPr wrap="none" rtlCol="0">
            <a:spAutoFit/>
          </a:bodyPr>
          <a:lstStyle/>
          <a:p>
            <a:r>
              <a:rPr lang="zh-CN" altLang="en-US" sz="1800" b="1" dirty="0" smtClean="0">
                <a:latin typeface="黑体" panose="02010609060101010101" pitchFamily="49" charset="-122"/>
                <a:ea typeface="黑体" panose="02010609060101010101" pitchFamily="49" charset="-122"/>
              </a:rPr>
              <a:t>核心理念</a:t>
            </a:r>
            <a:r>
              <a:rPr lang="zh-CN" altLang="en-US" dirty="0" smtClean="0">
                <a:latin typeface="黑体" panose="02010609060101010101" pitchFamily="49" charset="-122"/>
                <a:ea typeface="黑体" panose="02010609060101010101" pitchFamily="49" charset="-122"/>
              </a:rPr>
              <a:t>：用主题的方式将数据进行归类、整合，主题要体现重要的业务概念</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消费者主题域定义和范围</a:t>
            </a:r>
            <a:endParaRPr lang="en-US" altLang="zh-CN" sz="2400" dirty="0" smtClean="0"/>
          </a:p>
        </p:txBody>
      </p:sp>
      <p:sp>
        <p:nvSpPr>
          <p:cNvPr id="3" name="文本框 2"/>
          <p:cNvSpPr txBox="1"/>
          <p:nvPr/>
        </p:nvSpPr>
        <p:spPr>
          <a:xfrm>
            <a:off x="323528" y="699542"/>
            <a:ext cx="8352928" cy="584775"/>
          </a:xfrm>
          <a:prstGeom prst="rect">
            <a:avLst/>
          </a:prstGeom>
          <a:noFill/>
        </p:spPr>
        <p:txBody>
          <a:bodyPr wrap="square" rtlCol="0">
            <a:spAutoFit/>
          </a:bodyPr>
          <a:lstStyle/>
          <a:p>
            <a:r>
              <a:rPr lang="zh-CN" altLang="en-US" sz="1800" b="1" dirty="0" smtClean="0">
                <a:latin typeface="黑体" panose="02010609060101010101" pitchFamily="49" charset="-122"/>
                <a:ea typeface="黑体" panose="02010609060101010101" pitchFamily="49" charset="-122"/>
              </a:rPr>
              <a:t>定义</a:t>
            </a:r>
            <a:r>
              <a:rPr lang="zh-CN" altLang="en-US" sz="16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通过注册华为帐号，或者利用终端设备（智能手机，平板、电脑或其他智能终端）使用华为云服务的客户统称为</a:t>
            </a:r>
            <a:r>
              <a:rPr lang="zh-CN" altLang="en-US" sz="1400" b="1" dirty="0" smtClean="0">
                <a:latin typeface="黑体" panose="02010609060101010101" pitchFamily="49" charset="-122"/>
                <a:ea typeface="黑体" panose="02010609060101010101" pitchFamily="49" charset="-122"/>
              </a:rPr>
              <a:t>消费者</a:t>
            </a:r>
            <a:r>
              <a:rPr lang="zh-CN" altLang="en-US" sz="1400" dirty="0" smtClean="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395536" y="1995686"/>
            <a:ext cx="2705100" cy="2164080"/>
          </a:xfrm>
          <a:prstGeom prst="rect">
            <a:avLst/>
          </a:prstGeom>
          <a:effectLst>
            <a:softEdge rad="342900"/>
          </a:effectLst>
        </p:spPr>
      </p:pic>
      <p:pic>
        <p:nvPicPr>
          <p:cNvPr id="6" name="图片 5" descr="屏幕剪辑"/>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22815" y="2283718"/>
            <a:ext cx="860605" cy="1512168"/>
          </a:xfrm>
          <a:prstGeom prst="rect">
            <a:avLst/>
          </a:prstGeom>
        </p:spPr>
      </p:pic>
      <p:pic>
        <p:nvPicPr>
          <p:cNvPr id="143" name="图片 142" descr="屏幕剪辑"/>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3143" y="2859782"/>
            <a:ext cx="463013" cy="577405"/>
          </a:xfrm>
          <a:prstGeom prst="rect">
            <a:avLst/>
          </a:prstGeom>
        </p:spPr>
      </p:pic>
      <p:sp>
        <p:nvSpPr>
          <p:cNvPr id="144" name="文本框 143"/>
          <p:cNvSpPr txBox="1"/>
          <p:nvPr/>
        </p:nvSpPr>
        <p:spPr>
          <a:xfrm>
            <a:off x="3131840" y="1448018"/>
            <a:ext cx="5904656" cy="3400931"/>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云服务部关注的消费者包括</a:t>
            </a:r>
            <a:endParaRPr lang="en-US" altLang="zh-CN" sz="1600" dirty="0" smtClean="0">
              <a:latin typeface="黑体" panose="02010609060101010101" pitchFamily="49" charset="-122"/>
              <a:ea typeface="黑体" panose="02010609060101010101" pitchFamily="49" charset="-122"/>
            </a:endParaRPr>
          </a:p>
          <a:p>
            <a:pPr marL="655320" lvl="1" indent="-285750">
              <a:lnSpc>
                <a:spcPct val="150000"/>
              </a:lnSpc>
              <a:buFont typeface="Arial" panose="020B0604020202020204" pitchFamily="34" charset="0"/>
              <a:buChar char="•"/>
            </a:pPr>
            <a:r>
              <a:rPr lang="zh-CN" altLang="en-US" sz="1400" b="1" dirty="0" smtClean="0">
                <a:solidFill>
                  <a:schemeClr val="accent5">
                    <a:lumMod val="75000"/>
                  </a:schemeClr>
                </a:solidFill>
                <a:latin typeface="黑体" panose="02010609060101010101" pitchFamily="49" charset="-122"/>
                <a:ea typeface="黑体" panose="02010609060101010101" pitchFamily="49" charset="-122"/>
              </a:rPr>
              <a:t>华为帐号</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通过注册华为帐号使用云服务的消费者。华为帐号可以同时是花粉账号、开发者帐号，也可以成为华为会员。使用华为帐号还可以实现支付，在</a:t>
            </a:r>
            <a:r>
              <a:rPr lang="en-US" altLang="zh-CN" sz="1200" dirty="0" smtClean="0">
                <a:latin typeface="黑体" panose="02010609060101010101" pitchFamily="49" charset="-122"/>
                <a:ea typeface="黑体" panose="02010609060101010101" pitchFamily="49" charset="-122"/>
              </a:rPr>
              <a:t>VMALL</a:t>
            </a:r>
            <a:r>
              <a:rPr lang="zh-CN" altLang="en-US" sz="1200" dirty="0" smtClean="0">
                <a:latin typeface="黑体" panose="02010609060101010101" pitchFamily="49" charset="-122"/>
                <a:ea typeface="黑体" panose="02010609060101010101" pitchFamily="49" charset="-122"/>
              </a:rPr>
              <a:t>上购物消费等；</a:t>
            </a:r>
            <a:endParaRPr lang="en-US" altLang="zh-CN" sz="1400" dirty="0" smtClean="0">
              <a:latin typeface="黑体" panose="02010609060101010101" pitchFamily="49" charset="-122"/>
              <a:ea typeface="黑体" panose="02010609060101010101" pitchFamily="49" charset="-122"/>
            </a:endParaRPr>
          </a:p>
          <a:p>
            <a:pPr marL="655320" lvl="1" indent="-285750">
              <a:lnSpc>
                <a:spcPct val="150000"/>
              </a:lnSpc>
              <a:buFont typeface="Arial" panose="020B0604020202020204" pitchFamily="34" charset="0"/>
              <a:buChar char="•"/>
            </a:pPr>
            <a:r>
              <a:rPr lang="zh-CN" altLang="en-US" sz="1400" b="1" dirty="0" smtClean="0">
                <a:solidFill>
                  <a:schemeClr val="accent5">
                    <a:lumMod val="75000"/>
                  </a:schemeClr>
                </a:solidFill>
                <a:latin typeface="黑体" panose="02010609060101010101" pitchFamily="49" charset="-122"/>
                <a:ea typeface="黑体" panose="02010609060101010101" pitchFamily="49" charset="-122"/>
              </a:rPr>
              <a:t>华为终端设备</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购买了华为设备，通过华为帐号使用云服务，或者直接使用某些云服务的消费者</a:t>
            </a:r>
            <a:endParaRPr lang="en-US" altLang="zh-CN" sz="1400" dirty="0" smtClean="0">
              <a:latin typeface="黑体" panose="02010609060101010101" pitchFamily="49" charset="-122"/>
              <a:ea typeface="黑体" panose="02010609060101010101" pitchFamily="49" charset="-122"/>
            </a:endParaRPr>
          </a:p>
          <a:p>
            <a:pPr marL="655320" lvl="1" indent="-285750">
              <a:lnSpc>
                <a:spcPct val="150000"/>
              </a:lnSpc>
              <a:buFont typeface="Arial" panose="020B0604020202020204" pitchFamily="34" charset="0"/>
              <a:buChar char="•"/>
            </a:pPr>
            <a:r>
              <a:rPr lang="zh-CN" altLang="en-US" sz="1400" b="1" dirty="0" smtClean="0">
                <a:solidFill>
                  <a:schemeClr val="accent5">
                    <a:lumMod val="75000"/>
                  </a:schemeClr>
                </a:solidFill>
                <a:latin typeface="黑体" panose="02010609060101010101" pitchFamily="49" charset="-122"/>
                <a:ea typeface="黑体" panose="02010609060101010101" pitchFamily="49" charset="-122"/>
              </a:rPr>
              <a:t>非华为终端设备</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通过华为帐号使用云服务的消费者，或者利用终端设备直接</a:t>
            </a:r>
            <a:r>
              <a:rPr lang="zh-CN" altLang="en-US" sz="1200" dirty="0">
                <a:latin typeface="黑体" panose="02010609060101010101" pitchFamily="49" charset="-122"/>
                <a:ea typeface="黑体" panose="02010609060101010101" pitchFamily="49" charset="-122"/>
              </a:rPr>
              <a:t>访问、</a:t>
            </a:r>
            <a:r>
              <a:rPr lang="zh-CN" altLang="en-US" sz="1200" dirty="0" smtClean="0">
                <a:latin typeface="黑体" panose="02010609060101010101" pitchFamily="49" charset="-122"/>
                <a:ea typeface="黑体" panose="02010609060101010101" pitchFamily="49" charset="-122"/>
              </a:rPr>
              <a:t>点击、下载或使用某些云业务的过客型消费者</a:t>
            </a:r>
            <a:endParaRPr lang="en-US" altLang="zh-CN" sz="1600" dirty="0" smtClean="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消费者是各种云服务日志的重要分析对象，消费者的信息项需要被统一定义；同一个消费者（帐号、设备）的信息需要被归并；</a:t>
            </a:r>
            <a:endParaRPr lang="en-US" altLang="zh-CN" sz="1600" dirty="0" smtClean="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消费者信息变化的历史需要被记录</a:t>
            </a:r>
            <a:endParaRPr lang="zh-CN" altLang="en-US" sz="160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消费者主题域的主要实体、分类和关系</a:t>
            </a:r>
            <a:endParaRPr lang="en-US" altLang="zh-CN" sz="2400" dirty="0" smtClean="0"/>
          </a:p>
        </p:txBody>
      </p:sp>
      <p:pic>
        <p:nvPicPr>
          <p:cNvPr id="2" name="图片 1"/>
          <p:cNvPicPr>
            <a:picLocks noChangeAspect="1"/>
          </p:cNvPicPr>
          <p:nvPr/>
        </p:nvPicPr>
        <p:blipFill>
          <a:blip r:embed="rId1"/>
          <a:stretch>
            <a:fillRect/>
          </a:stretch>
        </p:blipFill>
        <p:spPr>
          <a:xfrm>
            <a:off x="929005" y="579755"/>
            <a:ext cx="7285990" cy="8028305"/>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sz="2400" dirty="0" smtClean="0"/>
              <a:t>消费者主题域主要实体</a:t>
            </a:r>
            <a:endParaRPr lang="zh-CN" sz="2400" dirty="0" smtClean="0"/>
          </a:p>
        </p:txBody>
      </p:sp>
      <p:sp>
        <p:nvSpPr>
          <p:cNvPr id="15" name="圆角矩形 14"/>
          <p:cNvSpPr/>
          <p:nvPr/>
        </p:nvSpPr>
        <p:spPr>
          <a:xfrm>
            <a:off x="27305" y="1542415"/>
            <a:ext cx="3109595" cy="1605280"/>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lstStyle/>
          <a:p>
            <a:r>
              <a:rPr lang="zh-CN" altLang="en-US" sz="1050" b="1" dirty="0" smtClean="0">
                <a:solidFill>
                  <a:schemeClr val="tx1"/>
                </a:solidFill>
                <a:latin typeface="黑体" panose="02010609060101010101" pitchFamily="49" charset="-122"/>
                <a:ea typeface="黑体" panose="02010609060101010101" pitchFamily="49" charset="-122"/>
              </a:rPr>
              <a:t>数据来源包括：</a:t>
            </a:r>
            <a:endParaRPr lang="zh-CN" altLang="en-US" sz="1050" b="1" dirty="0" smtClean="0">
              <a:solidFill>
                <a:schemeClr val="tx1"/>
              </a:solidFill>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solidFill>
                  <a:schemeClr val="tx1"/>
                </a:solidFill>
                <a:latin typeface="黑体" panose="02010609060101010101" pitchFamily="49" charset="-122"/>
                <a:ea typeface="黑体" panose="02010609060101010101" pitchFamily="49" charset="-122"/>
              </a:rPr>
              <a:t>华为帐号</a:t>
            </a:r>
            <a:r>
              <a:rPr lang="en-US" altLang="zh-CN" sz="1050" dirty="0" smtClean="0">
                <a:solidFill>
                  <a:schemeClr val="tx1"/>
                </a:solidFill>
                <a:latin typeface="黑体" panose="02010609060101010101" pitchFamily="49" charset="-122"/>
                <a:ea typeface="黑体" panose="02010609060101010101" pitchFamily="49" charset="-122"/>
              </a:rPr>
              <a:t>ODS_UP_USER_INFO_DM</a:t>
            </a:r>
            <a:r>
              <a:rPr lang="zh-CN" altLang="en-US" sz="1050" dirty="0" smtClean="0">
                <a:solidFill>
                  <a:schemeClr val="tx1"/>
                </a:solidFill>
                <a:latin typeface="黑体" panose="02010609060101010101" pitchFamily="49" charset="-122"/>
                <a:ea typeface="黑体" panose="02010609060101010101" pitchFamily="49" charset="-122"/>
              </a:rPr>
              <a:t>表中存在的所有</a:t>
            </a:r>
            <a:r>
              <a:rPr lang="en-US" altLang="zh-CN" sz="1050" dirty="0" smtClean="0">
                <a:solidFill>
                  <a:schemeClr val="tx1"/>
                </a:solidFill>
                <a:latin typeface="黑体" panose="02010609060101010101" pitchFamily="49" charset="-122"/>
                <a:ea typeface="黑体" panose="02010609060101010101" pitchFamily="49" charset="-122"/>
              </a:rPr>
              <a:t>USER_ID</a:t>
            </a:r>
            <a:r>
              <a:rPr lang="zh-CN" altLang="en-US" sz="1050" dirty="0" smtClean="0">
                <a:solidFill>
                  <a:schemeClr val="tx1"/>
                </a:solidFill>
                <a:latin typeface="黑体" panose="02010609060101010101" pitchFamily="49" charset="-122"/>
                <a:ea typeface="黑体" panose="02010609060101010101" pitchFamily="49" charset="-122"/>
              </a:rPr>
              <a:t>，该部分数据与花粉俱乐部、华为社交论坛、开发者联盟等的数据做记录级整合；</a:t>
            </a:r>
            <a:endParaRPr lang="zh-CN" altLang="en-US" sz="1050" dirty="0" smtClean="0">
              <a:solidFill>
                <a:schemeClr val="tx1"/>
              </a:solidFill>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solidFill>
                  <a:schemeClr val="tx1"/>
                </a:solidFill>
                <a:latin typeface="黑体" panose="02010609060101010101" pitchFamily="49" charset="-122"/>
                <a:ea typeface="黑体" panose="02010609060101010101" pitchFamily="49" charset="-122"/>
              </a:rPr>
              <a:t>在</a:t>
            </a:r>
            <a:r>
              <a:rPr lang="en-US" altLang="zh-CN" sz="1050" dirty="0" smtClean="0">
                <a:solidFill>
                  <a:schemeClr val="tx1"/>
                </a:solidFill>
                <a:latin typeface="黑体" panose="02010609060101010101" pitchFamily="49" charset="-122"/>
                <a:ea typeface="黑体" panose="02010609060101010101" pitchFamily="49" charset="-122"/>
              </a:rPr>
              <a:t>ODS_UP_OPER_LOG_DM</a:t>
            </a:r>
            <a:r>
              <a:rPr lang="zh-CN" altLang="en-US" sz="1050" dirty="0" smtClean="0">
                <a:solidFill>
                  <a:schemeClr val="tx1"/>
                </a:solidFill>
                <a:latin typeface="黑体" panose="02010609060101010101" pitchFamily="49" charset="-122"/>
                <a:ea typeface="黑体" panose="02010609060101010101" pitchFamily="49" charset="-122"/>
              </a:rPr>
              <a:t>表中出现，但是未在</a:t>
            </a:r>
            <a:r>
              <a:rPr lang="en-US" altLang="zh-CN" sz="1050" dirty="0" smtClean="0">
                <a:solidFill>
                  <a:schemeClr val="tx1"/>
                </a:solidFill>
                <a:latin typeface="黑体" panose="02010609060101010101" pitchFamily="49" charset="-122"/>
                <a:ea typeface="黑体" panose="02010609060101010101" pitchFamily="49" charset="-122"/>
              </a:rPr>
              <a:t>ODS_UP_USER_INFO_DM</a:t>
            </a:r>
            <a:r>
              <a:rPr lang="zh-CN" altLang="en-US" sz="1050" dirty="0" smtClean="0">
                <a:solidFill>
                  <a:schemeClr val="tx1"/>
                </a:solidFill>
                <a:latin typeface="黑体" panose="02010609060101010101" pitchFamily="49" charset="-122"/>
                <a:ea typeface="黑体" panose="02010609060101010101" pitchFamily="49" charset="-122"/>
              </a:rPr>
              <a:t>表中出现的</a:t>
            </a:r>
            <a:r>
              <a:rPr lang="en-US" altLang="zh-CN" sz="1050" dirty="0" smtClean="0">
                <a:solidFill>
                  <a:schemeClr val="tx1"/>
                </a:solidFill>
                <a:latin typeface="黑体" panose="02010609060101010101" pitchFamily="49" charset="-122"/>
                <a:ea typeface="黑体" panose="02010609060101010101" pitchFamily="49" charset="-122"/>
              </a:rPr>
              <a:t>USERID</a:t>
            </a:r>
            <a:r>
              <a:rPr lang="zh-CN" altLang="en-US" sz="1050" dirty="0" smtClean="0">
                <a:solidFill>
                  <a:schemeClr val="tx1"/>
                </a:solidFill>
                <a:latin typeface="黑体" panose="02010609060101010101" pitchFamily="49" charset="-122"/>
                <a:ea typeface="黑体" panose="02010609060101010101" pitchFamily="49" charset="-122"/>
              </a:rPr>
              <a:t>，作为云服务消费者的补充数据，属性信息不完整。</a:t>
            </a:r>
            <a:endParaRPr lang="zh-CN" altLang="en-US" sz="1050" dirty="0" smtClean="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35560" y="3220085"/>
            <a:ext cx="3101975" cy="1856740"/>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lstStyle/>
          <a:p>
            <a:r>
              <a:rPr lang="zh-CN" altLang="en-US" sz="1050" b="1" dirty="0" smtClean="0">
                <a:latin typeface="黑体" panose="02010609060101010101" pitchFamily="49" charset="-122"/>
                <a:ea typeface="黑体" panose="02010609060101010101" pitchFamily="49" charset="-122"/>
              </a:rPr>
              <a:t>整合策略：</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b="1" dirty="0" smtClean="0">
                <a:solidFill>
                  <a:srgbClr val="C00000"/>
                </a:solidFill>
                <a:latin typeface="华文仿宋" panose="02010600040101010101" pitchFamily="2" charset="-122"/>
                <a:ea typeface="华文仿宋" panose="02010600040101010101" pitchFamily="2" charset="-122"/>
              </a:rPr>
              <a:t>华为帐号的记录级整合</a:t>
            </a:r>
            <a:r>
              <a:rPr lang="zh-CN" altLang="en-US" sz="1050" b="1" dirty="0" smtClean="0">
                <a:latin typeface="华文仿宋" panose="02010600040101010101" pitchFamily="2" charset="-122"/>
                <a:ea typeface="华文仿宋" panose="02010600040101010101" pitchFamily="2" charset="-122"/>
              </a:rPr>
              <a:t>：</a:t>
            </a:r>
            <a:r>
              <a:rPr lang="en-US" altLang="zh-CN" sz="1050" b="1" dirty="0" smtClean="0">
                <a:latin typeface="华文仿宋" panose="02010600040101010101" pitchFamily="2" charset="-122"/>
                <a:ea typeface="华文仿宋" panose="02010600040101010101" pitchFamily="2" charset="-122"/>
              </a:rPr>
              <a:t> </a:t>
            </a:r>
            <a:r>
              <a:rPr lang="zh-CN" altLang="en-US" sz="1000" b="1" dirty="0" smtClean="0">
                <a:latin typeface="华文仿宋" panose="02010600040101010101" pitchFamily="2" charset="-122"/>
                <a:ea typeface="华文仿宋" panose="02010600040101010101" pitchFamily="2" charset="-122"/>
              </a:rPr>
              <a:t>对于统一采用华为帐号登陆的华为帐户、花粉、开发者、社交帐户、支付帐号，均合并到华为帐号上（记录级整合）；对于相同帐号在华为会员、花粉、开发者服务器上的不同属性信息进行预拼接；对于相同帐号在上述不同系统中的相同属性（例如消费者姓名）进行选择性属性覆盖</a:t>
            </a:r>
            <a:endParaRPr lang="en-US" altLang="zh-CN" sz="1000" dirty="0" smtClean="0">
              <a:latin typeface="华文仿宋" panose="02010600040101010101" pitchFamily="2" charset="-122"/>
              <a:ea typeface="华文仿宋" panose="02010600040101010101" pitchFamily="2" charset="-122"/>
            </a:endParaRPr>
          </a:p>
        </p:txBody>
      </p:sp>
      <p:sp>
        <p:nvSpPr>
          <p:cNvPr id="6" name="圆角矩形 5"/>
          <p:cNvSpPr/>
          <p:nvPr/>
        </p:nvSpPr>
        <p:spPr>
          <a:xfrm>
            <a:off x="6428740" y="1741170"/>
            <a:ext cx="2614930" cy="841375"/>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p>
            <a:r>
              <a:rPr lang="zh-CN" altLang="en-US" sz="1050" b="1" dirty="0" smtClean="0">
                <a:solidFill>
                  <a:schemeClr val="tx1"/>
                </a:solidFill>
                <a:latin typeface="黑体" panose="02010609060101010101" pitchFamily="49" charset="-122"/>
                <a:ea typeface="黑体" panose="02010609060101010101" pitchFamily="49" charset="-122"/>
              </a:rPr>
              <a:t>数据来源包括：</a:t>
            </a:r>
            <a:endParaRPr lang="zh-CN" altLang="en-US" sz="1050" b="1" dirty="0" smtClean="0">
              <a:solidFill>
                <a:schemeClr val="tx1"/>
              </a:solidFill>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solidFill>
                  <a:schemeClr val="tx1"/>
                </a:solidFill>
                <a:latin typeface="黑体" panose="02010609060101010101" pitchFamily="49" charset="-122"/>
                <a:ea typeface="黑体" panose="02010609060101010101" pitchFamily="49" charset="-122"/>
              </a:rPr>
              <a:t>在应用市场、云文件夹等应用产品中登记的设备；</a:t>
            </a:r>
            <a:endParaRPr lang="zh-CN" altLang="en-US" sz="1050" dirty="0" smtClean="0">
              <a:solidFill>
                <a:schemeClr val="tx1"/>
              </a:solidFill>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solidFill>
                  <a:schemeClr val="tx1"/>
                </a:solidFill>
                <a:latin typeface="黑体" panose="02010609060101010101" pitchFamily="49" charset="-122"/>
                <a:ea typeface="黑体" panose="02010609060101010101" pitchFamily="49" charset="-122"/>
              </a:rPr>
              <a:t>在各类业务的操作日志中出现的设备。</a:t>
            </a:r>
            <a:endParaRPr lang="zh-CN" altLang="en-US" sz="1050" dirty="0" smtClean="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6437630" y="2809240"/>
            <a:ext cx="2606040" cy="1102360"/>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p>
            <a:r>
              <a:rPr lang="zh-CN" altLang="en-US" sz="1050" b="1" dirty="0" smtClean="0">
                <a:latin typeface="黑体" panose="02010609060101010101" pitchFamily="49" charset="-122"/>
                <a:ea typeface="黑体" panose="02010609060101010101" pitchFamily="49" charset="-122"/>
              </a:rPr>
              <a:t>整合策略：</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b="1" dirty="0" smtClean="0">
                <a:solidFill>
                  <a:srgbClr val="C00000"/>
                </a:solidFill>
                <a:latin typeface="华文仿宋" panose="02010600040101010101" pitchFamily="2" charset="-122"/>
                <a:ea typeface="华文仿宋" panose="02010600040101010101" pitchFamily="2" charset="-122"/>
              </a:rPr>
              <a:t>终端设备的记录级整合</a:t>
            </a:r>
            <a:r>
              <a:rPr lang="zh-CN" altLang="en-US" sz="1050" b="1" dirty="0" smtClean="0">
                <a:latin typeface="华文仿宋" panose="02010600040101010101" pitchFamily="2" charset="-122"/>
                <a:ea typeface="华文仿宋" panose="02010600040101010101" pitchFamily="2" charset="-122"/>
              </a:rPr>
              <a:t>：</a:t>
            </a:r>
            <a:r>
              <a:rPr lang="en-US" altLang="zh-CN" sz="1050" b="1" dirty="0" smtClean="0">
                <a:latin typeface="华文仿宋" panose="02010600040101010101" pitchFamily="2" charset="-122"/>
                <a:ea typeface="华文仿宋" panose="02010600040101010101" pitchFamily="2" charset="-122"/>
              </a:rPr>
              <a:t> </a:t>
            </a:r>
            <a:r>
              <a:rPr lang="zh-CN" altLang="en-US" sz="1000" b="1" dirty="0" smtClean="0">
                <a:latin typeface="华文仿宋" panose="02010600040101010101" pitchFamily="2" charset="-122"/>
                <a:ea typeface="华文仿宋" panose="02010600040101010101" pitchFamily="2" charset="-122"/>
              </a:rPr>
              <a:t>对于采集到的合法设备（</a:t>
            </a:r>
            <a:r>
              <a:rPr lang="en-US" altLang="zh-CN" sz="1000" b="1" dirty="0" smtClean="0">
                <a:latin typeface="华文仿宋" panose="02010600040101010101" pitchFamily="2" charset="-122"/>
                <a:ea typeface="华文仿宋" panose="02010600040101010101" pitchFamily="2" charset="-122"/>
              </a:rPr>
              <a:t>IMEI</a:t>
            </a:r>
            <a:r>
              <a:rPr lang="zh-CN" altLang="en-US" sz="1000" b="1" dirty="0" smtClean="0">
                <a:latin typeface="华文仿宋" panose="02010600040101010101" pitchFamily="2" charset="-122"/>
                <a:ea typeface="华文仿宋" panose="02010600040101010101" pitchFamily="2" charset="-122"/>
              </a:rPr>
              <a:t>、</a:t>
            </a:r>
            <a:r>
              <a:rPr lang="en-US" altLang="zh-CN" sz="1000" b="1" dirty="0" smtClean="0">
                <a:latin typeface="华文仿宋" panose="02010600040101010101" pitchFamily="2" charset="-122"/>
                <a:ea typeface="华文仿宋" panose="02010600040101010101" pitchFamily="2" charset="-122"/>
              </a:rPr>
              <a:t>SN</a:t>
            </a:r>
            <a:r>
              <a:rPr lang="zh-CN" altLang="en-US" sz="1000" b="1" dirty="0" smtClean="0">
                <a:latin typeface="华文仿宋" panose="02010600040101010101" pitchFamily="2" charset="-122"/>
                <a:ea typeface="华文仿宋" panose="02010600040101010101" pitchFamily="2" charset="-122"/>
              </a:rPr>
              <a:t>、</a:t>
            </a:r>
            <a:r>
              <a:rPr lang="en-US" altLang="zh-CN" sz="1000" b="1" dirty="0" smtClean="0">
                <a:latin typeface="华文仿宋" panose="02010600040101010101" pitchFamily="2" charset="-122"/>
                <a:ea typeface="华文仿宋" panose="02010600040101010101" pitchFamily="2" charset="-122"/>
              </a:rPr>
              <a:t>MEID</a:t>
            </a:r>
            <a:r>
              <a:rPr lang="zh-CN" altLang="en-US" sz="1000" b="1" dirty="0" smtClean="0">
                <a:latin typeface="华文仿宋" panose="02010600040101010101" pitchFamily="2" charset="-122"/>
                <a:ea typeface="华文仿宋" panose="02010600040101010101" pitchFamily="2" charset="-122"/>
              </a:rPr>
              <a:t>）进行记录级整合；对于同一设备在不同系统中的相同属性进行属性覆盖。</a:t>
            </a:r>
            <a:endParaRPr lang="zh-CN" altLang="en-US" sz="1000" dirty="0" smtClean="0">
              <a:latin typeface="华文仿宋" panose="02010600040101010101" pitchFamily="2" charset="-122"/>
              <a:ea typeface="华文仿宋" panose="02010600040101010101" pitchFamily="2" charset="-122"/>
            </a:endParaRPr>
          </a:p>
        </p:txBody>
      </p:sp>
      <p:sp>
        <p:nvSpPr>
          <p:cNvPr id="11" name="圆角矩形 10"/>
          <p:cNvSpPr/>
          <p:nvPr/>
        </p:nvSpPr>
        <p:spPr>
          <a:xfrm>
            <a:off x="6437630" y="4036695"/>
            <a:ext cx="2606040" cy="1102360"/>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p>
            <a:r>
              <a:rPr lang="zh-CN" altLang="en-US" sz="1050" b="1" dirty="0" smtClean="0">
                <a:latin typeface="黑体" panose="02010609060101010101" pitchFamily="49" charset="-122"/>
                <a:ea typeface="黑体" panose="02010609060101010101" pitchFamily="49" charset="-122"/>
              </a:rPr>
              <a:t>识别唯一设备粒度：</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sz="1050" b="1" dirty="0" smtClean="0">
                <a:solidFill>
                  <a:schemeClr val="tx1"/>
                </a:solidFill>
                <a:latin typeface="华文仿宋" panose="02010600040101010101" pitchFamily="2" charset="-122"/>
                <a:ea typeface="华文仿宋" panose="02010600040101010101" pitchFamily="2" charset="-122"/>
              </a:rPr>
              <a:t>从生产数据补充华为终端的属性信息，并依此识别华为唯一终端设备；对于非华为设备无法识别唯一终端，不做唯一终端设备处理</a:t>
            </a:r>
            <a:endParaRPr lang="zh-CN" sz="1050" b="1" dirty="0" smtClean="0">
              <a:solidFill>
                <a:schemeClr val="tx1"/>
              </a:solidFill>
              <a:latin typeface="华文仿宋" panose="02010600040101010101" pitchFamily="2" charset="-122"/>
              <a:ea typeface="华文仿宋" panose="02010600040101010101" pitchFamily="2" charset="-122"/>
            </a:endParaRPr>
          </a:p>
        </p:txBody>
      </p:sp>
      <p:pic>
        <p:nvPicPr>
          <p:cNvPr id="14" name="图片 13"/>
          <p:cNvPicPr>
            <a:picLocks noChangeAspect="1"/>
          </p:cNvPicPr>
          <p:nvPr/>
        </p:nvPicPr>
        <p:blipFill>
          <a:blip r:embed="rId1"/>
          <a:stretch>
            <a:fillRect/>
          </a:stretch>
        </p:blipFill>
        <p:spPr>
          <a:xfrm>
            <a:off x="3241675" y="607695"/>
            <a:ext cx="3082925" cy="7803515"/>
          </a:xfrm>
          <a:prstGeom prst="rect">
            <a:avLst/>
          </a:prstGeom>
        </p:spPr>
      </p:pic>
      <p:sp>
        <p:nvSpPr>
          <p:cNvPr id="19" name="文本框 18"/>
          <p:cNvSpPr txBox="1"/>
          <p:nvPr/>
        </p:nvSpPr>
        <p:spPr>
          <a:xfrm>
            <a:off x="130810" y="734695"/>
            <a:ext cx="2911475" cy="571500"/>
          </a:xfrm>
          <a:prstGeom prst="rect">
            <a:avLst/>
          </a:prstGeom>
          <a:noFill/>
        </p:spPr>
        <p:txBody>
          <a:bodyPr wrap="square" rtlCol="0">
            <a:spAutoFit/>
          </a:bodyPr>
          <a:p>
            <a:r>
              <a:rPr lang="zh-CN" altLang="en-US" sz="1050" b="1" dirty="0" smtClean="0">
                <a:latin typeface="黑体" panose="02010609060101010101" pitchFamily="49" charset="-122"/>
                <a:ea typeface="黑体" panose="02010609060101010101" pitchFamily="49" charset="-122"/>
                <a:sym typeface="+mn-ea"/>
              </a:rPr>
              <a:t>云服务消费者</a:t>
            </a:r>
            <a:r>
              <a:rPr lang="zh-CN" altLang="en-US" sz="1050" dirty="0" smtClean="0">
                <a:latin typeface="黑体" panose="02010609060101010101" pitchFamily="49" charset="-122"/>
                <a:ea typeface="黑体" panose="02010609060101010101" pitchFamily="49" charset="-122"/>
                <a:sym typeface="+mn-ea"/>
              </a:rPr>
              <a:t>是指注册了华为帐号的消费者，包括普通帐号，华为会员帐号，花粉帐号和应用开发者；同时华为帐号也可以作为支付帐号。</a:t>
            </a:r>
            <a:endParaRPr lang="zh-CN" altLang="en-US" sz="1050"/>
          </a:p>
        </p:txBody>
      </p:sp>
      <p:sp>
        <p:nvSpPr>
          <p:cNvPr id="20" name="文本框 19"/>
          <p:cNvSpPr txBox="1"/>
          <p:nvPr/>
        </p:nvSpPr>
        <p:spPr>
          <a:xfrm>
            <a:off x="6280150" y="734695"/>
            <a:ext cx="2763520" cy="571500"/>
          </a:xfrm>
          <a:prstGeom prst="rect">
            <a:avLst/>
          </a:prstGeom>
          <a:noFill/>
        </p:spPr>
        <p:txBody>
          <a:bodyPr wrap="square" rtlCol="0">
            <a:spAutoFit/>
          </a:bodyPr>
          <a:p>
            <a:r>
              <a:rPr lang="zh-CN" altLang="en-US" sz="1050" b="1" dirty="0" smtClean="0">
                <a:latin typeface="黑体" panose="02010609060101010101" pitchFamily="49" charset="-122"/>
                <a:ea typeface="黑体" panose="02010609060101010101" pitchFamily="49" charset="-122"/>
                <a:sym typeface="+mn-ea"/>
              </a:rPr>
              <a:t>终端设备消费者</a:t>
            </a:r>
            <a:r>
              <a:rPr lang="zh-CN" altLang="en-US" sz="1050" dirty="0" smtClean="0">
                <a:latin typeface="黑体" panose="02010609060101010101" pitchFamily="49" charset="-122"/>
                <a:ea typeface="黑体" panose="02010609060101010101" pitchFamily="49" charset="-122"/>
                <a:sym typeface="+mn-ea"/>
              </a:rPr>
              <a:t>是指所有曾经访问</a:t>
            </a:r>
            <a:r>
              <a:rPr lang="en-US" altLang="zh-CN" sz="1050" dirty="0" smtClean="0">
                <a:latin typeface="黑体" panose="02010609060101010101" pitchFamily="49" charset="-122"/>
                <a:ea typeface="黑体" panose="02010609060101010101" pitchFamily="49" charset="-122"/>
                <a:sym typeface="+mn-ea"/>
              </a:rPr>
              <a:t>/</a:t>
            </a:r>
            <a:r>
              <a:rPr lang="zh-CN" altLang="en-US" sz="1050" dirty="0" smtClean="0">
                <a:latin typeface="黑体" panose="02010609060101010101" pitchFamily="49" charset="-122"/>
                <a:ea typeface="黑体" panose="02010609060101010101" pitchFamily="49" charset="-122"/>
                <a:sym typeface="+mn-ea"/>
              </a:rPr>
              <a:t>使用云服务产品的终端设备（以</a:t>
            </a:r>
            <a:r>
              <a:rPr lang="en-US" altLang="zh-CN" sz="1050" dirty="0" smtClean="0">
                <a:latin typeface="黑体" panose="02010609060101010101" pitchFamily="49" charset="-122"/>
                <a:ea typeface="黑体" panose="02010609060101010101" pitchFamily="49" charset="-122"/>
                <a:sym typeface="+mn-ea"/>
              </a:rPr>
              <a:t>IMEI</a:t>
            </a:r>
            <a:r>
              <a:rPr lang="zh-CN" altLang="en-US" sz="1050" dirty="0" smtClean="0">
                <a:latin typeface="黑体" panose="02010609060101010101" pitchFamily="49" charset="-122"/>
                <a:ea typeface="黑体" panose="02010609060101010101" pitchFamily="49" charset="-122"/>
                <a:sym typeface="+mn-ea"/>
              </a:rPr>
              <a:t>、</a:t>
            </a:r>
            <a:r>
              <a:rPr lang="en-US" altLang="zh-CN" sz="1050" dirty="0" smtClean="0">
                <a:latin typeface="黑体" panose="02010609060101010101" pitchFamily="49" charset="-122"/>
                <a:ea typeface="黑体" panose="02010609060101010101" pitchFamily="49" charset="-122"/>
                <a:sym typeface="+mn-ea"/>
              </a:rPr>
              <a:t>SN</a:t>
            </a:r>
            <a:r>
              <a:rPr lang="zh-CN" altLang="en-US" sz="1050" dirty="0" smtClean="0">
                <a:latin typeface="黑体" panose="02010609060101010101" pitchFamily="49" charset="-122"/>
                <a:ea typeface="黑体" panose="02010609060101010101" pitchFamily="49" charset="-122"/>
                <a:sym typeface="+mn-ea"/>
              </a:rPr>
              <a:t>、</a:t>
            </a:r>
            <a:r>
              <a:rPr lang="en-US" altLang="zh-CN" sz="1050" dirty="0" smtClean="0">
                <a:latin typeface="黑体" panose="02010609060101010101" pitchFamily="49" charset="-122"/>
                <a:ea typeface="黑体" panose="02010609060101010101" pitchFamily="49" charset="-122"/>
                <a:sym typeface="+mn-ea"/>
              </a:rPr>
              <a:t>MEID</a:t>
            </a:r>
            <a:r>
              <a:rPr lang="zh-CN" altLang="en-US" sz="1050" dirty="0" smtClean="0">
                <a:latin typeface="黑体" panose="02010609060101010101" pitchFamily="49" charset="-122"/>
                <a:ea typeface="黑体" panose="02010609060101010101" pitchFamily="49" charset="-122"/>
                <a:sym typeface="+mn-ea"/>
              </a:rPr>
              <a:t>为数据粒度），包括华为终端和非华为终端</a:t>
            </a:r>
            <a:r>
              <a:rPr lang="zh-CN" altLang="en-US" sz="1050" dirty="0" smtClean="0">
                <a:latin typeface="黑体" panose="02010609060101010101" pitchFamily="49" charset="-122"/>
                <a:ea typeface="黑体" panose="02010609060101010101" pitchFamily="49" charset="-122"/>
                <a:sym typeface="+mn-ea"/>
              </a:rPr>
              <a:t>。</a:t>
            </a:r>
            <a:endParaRPr lang="zh-CN" altLang="en-US" sz="105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2" name="灯片编号占位符 1"/>
          <p:cNvSpPr>
            <a:spLocks noGrp="1"/>
          </p:cNvSpPr>
          <p:nvPr>
            <p:ph type="sldNum" sz="quarter" idx="4294967295"/>
          </p:nvPr>
        </p:nvSpPr>
        <p:spPr>
          <a:xfrm>
            <a:off x="7741920" y="4857115"/>
            <a:ext cx="1402080" cy="273685"/>
          </a:xfrm>
        </p:spPr>
        <p:txBody>
          <a:bodyPr/>
          <a:p>
            <a:fld id="{8810F394-C716-49D3-8450-D4BAA85FC0FF}"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2639695" y="633730"/>
            <a:ext cx="3696970" cy="93548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产品主题域定义和范围</a:t>
            </a:r>
            <a:endParaRPr lang="en-US" altLang="zh-CN" sz="2400" dirty="0" smtClean="0"/>
          </a:p>
        </p:txBody>
      </p:sp>
      <p:sp>
        <p:nvSpPr>
          <p:cNvPr id="3" name="文本框 2"/>
          <p:cNvSpPr txBox="1"/>
          <p:nvPr/>
        </p:nvSpPr>
        <p:spPr>
          <a:xfrm>
            <a:off x="179512" y="658514"/>
            <a:ext cx="8712968" cy="800219"/>
          </a:xfrm>
          <a:prstGeom prst="rect">
            <a:avLst/>
          </a:prstGeom>
          <a:noFill/>
        </p:spPr>
        <p:txBody>
          <a:bodyPr wrap="square" rtlCol="0">
            <a:spAutoFit/>
          </a:bodyPr>
          <a:lstStyle/>
          <a:p>
            <a:r>
              <a:rPr lang="zh-CN" altLang="en-US" sz="1800" b="1" dirty="0" smtClean="0">
                <a:latin typeface="黑体" panose="02010609060101010101" pitchFamily="49" charset="-122"/>
                <a:ea typeface="黑体" panose="02010609060101010101" pitchFamily="49" charset="-122"/>
              </a:rPr>
              <a:t>定义</a:t>
            </a:r>
            <a:r>
              <a:rPr lang="zh-CN" altLang="en-US" sz="16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华为面向消费者提供</a:t>
            </a:r>
            <a:r>
              <a:rPr lang="en-US" altLang="zh-CN" sz="1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出售的基于云的业务</a:t>
            </a:r>
            <a:r>
              <a:rPr lang="en-US" altLang="zh-CN" sz="1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服务统称为产品。华为云服务产品的目的是为了</a:t>
            </a:r>
            <a:r>
              <a:rPr lang="zh-CN" altLang="en-US" sz="1400" dirty="0">
                <a:latin typeface="黑体" panose="02010609060101010101" pitchFamily="49" charset="-122"/>
                <a:ea typeface="黑体" panose="02010609060101010101" pitchFamily="49" charset="-122"/>
              </a:rPr>
              <a:t>增加业务</a:t>
            </a:r>
            <a:r>
              <a:rPr lang="zh-CN" altLang="en-US" sz="1400" dirty="0" smtClean="0">
                <a:latin typeface="黑体" panose="02010609060101010101" pitchFamily="49" charset="-122"/>
                <a:ea typeface="黑体" panose="02010609060101010101" pitchFamily="49" charset="-122"/>
              </a:rPr>
              <a:t>收入，打造华为应用市场品牌，提升华为终端消费者粘性。产品主题域也包括华为商城</a:t>
            </a:r>
            <a:r>
              <a:rPr lang="en-US" altLang="zh-CN" sz="1400" dirty="0" smtClean="0">
                <a:latin typeface="黑体" panose="02010609060101010101" pitchFamily="49" charset="-122"/>
                <a:ea typeface="黑体" panose="02010609060101010101" pitchFamily="49" charset="-122"/>
              </a:rPr>
              <a:t>VMALL</a:t>
            </a:r>
            <a:r>
              <a:rPr lang="zh-CN" altLang="en-US" sz="1400" dirty="0" smtClean="0">
                <a:latin typeface="黑体" panose="02010609060101010101" pitchFamily="49" charset="-122"/>
                <a:ea typeface="黑体" panose="02010609060101010101" pitchFamily="49" charset="-122"/>
              </a:rPr>
              <a:t>中销售的产品，目前主要是华为的终端设备产品</a:t>
            </a:r>
            <a:endParaRPr lang="zh-CN" altLang="en-US" sz="1400" dirty="0">
              <a:latin typeface="黑体" panose="02010609060101010101" pitchFamily="49" charset="-122"/>
              <a:ea typeface="黑体" panose="02010609060101010101" pitchFamily="49" charset="-122"/>
            </a:endParaRPr>
          </a:p>
        </p:txBody>
      </p:sp>
      <p:sp>
        <p:nvSpPr>
          <p:cNvPr id="144" name="文本框 143"/>
          <p:cNvSpPr txBox="1"/>
          <p:nvPr/>
        </p:nvSpPr>
        <p:spPr>
          <a:xfrm>
            <a:off x="323528" y="1458733"/>
            <a:ext cx="8640960" cy="375487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云服务部的产品包括</a:t>
            </a:r>
            <a:endParaRPr lang="en-US" altLang="zh-CN" sz="16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400" dirty="0" smtClean="0">
                <a:solidFill>
                  <a:schemeClr val="accent3">
                    <a:lumMod val="75000"/>
                  </a:schemeClr>
                </a:solidFill>
                <a:latin typeface="黑体" panose="02010609060101010101" pitchFamily="49" charset="-122"/>
                <a:ea typeface="黑体" panose="02010609060101010101" pitchFamily="49" charset="-122"/>
              </a:rPr>
              <a:t>云服务产品</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华为自主开发和经营的云服务，例如：相册产品</a:t>
            </a:r>
            <a:r>
              <a:rPr lang="en-US" altLang="zh-CN" sz="1200" dirty="0" smtClean="0">
                <a:latin typeface="黑体" panose="02010609060101010101" pitchFamily="49" charset="-122"/>
                <a:ea typeface="黑体" panose="02010609060101010101" pitchFamily="49" charset="-122"/>
              </a:rPr>
              <a:t>(</a:t>
            </a:r>
            <a:r>
              <a:rPr lang="en-US" altLang="zh-CN" sz="1200" dirty="0" err="1" smtClean="0">
                <a:latin typeface="黑体" panose="02010609060101010101" pitchFamily="49" charset="-122"/>
                <a:ea typeface="黑体" panose="02010609060101010101" pitchFamily="49" charset="-122"/>
              </a:rPr>
              <a:t>com.Huawei.galler</a:t>
            </a:r>
            <a:r>
              <a:rPr lang="en-US" altLang="zh-CN" sz="1200" dirty="0" smtClean="0">
                <a:latin typeface="黑体" panose="02010609060101010101" pitchFamily="49" charset="-122"/>
                <a:ea typeface="黑体" panose="02010609060101010101" pitchFamily="49" charset="-122"/>
              </a:rPr>
              <a:t>, </a:t>
            </a:r>
            <a:r>
              <a:rPr lang="en-US" altLang="zh-CN" sz="1200" dirty="0" err="1" smtClean="0">
                <a:latin typeface="黑体" panose="02010609060101010101" pitchFamily="49" charset="-122"/>
                <a:ea typeface="黑体" panose="02010609060101010101" pitchFamily="49" charset="-122"/>
              </a:rPr>
              <a:t>com_Huawei.ott.tvalbum</a:t>
            </a:r>
            <a:r>
              <a:rPr lang="en-US" altLang="zh-CN" sz="1200" dirty="0" smtClean="0">
                <a:latin typeface="黑体" panose="02010609060101010101" pitchFamily="49" charset="-122"/>
                <a:ea typeface="黑体" panose="02010609060101010101" pitchFamily="49" charset="-122"/>
              </a:rPr>
              <a:t>),</a:t>
            </a:r>
            <a:endParaRPr lang="en-US" altLang="zh-CN" sz="14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400" dirty="0" smtClean="0">
                <a:latin typeface="黑体" panose="02010609060101010101" pitchFamily="49" charset="-122"/>
                <a:ea typeface="黑体" panose="02010609060101010101" pitchFamily="49" charset="-122"/>
              </a:rPr>
              <a:t>应用市场产品</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华为集成和整合的第三方应用产品，也包括开放联盟开发者开发上架的各种应用产品</a:t>
            </a:r>
            <a:endParaRPr lang="en-US" altLang="zh-CN" sz="14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400" dirty="0" smtClean="0">
                <a:latin typeface="黑体" panose="02010609060101010101" pitchFamily="49" charset="-122"/>
                <a:ea typeface="黑体" panose="02010609060101010101" pitchFamily="49" charset="-122"/>
              </a:rPr>
              <a:t>内容产品</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华为购买和整合的视频、音乐等包含内容版权的产品；也包括华为开发和集成的主题内容的产品</a:t>
            </a:r>
            <a:endParaRPr lang="en-US" altLang="zh-CN" sz="12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400" dirty="0" smtClean="0">
                <a:solidFill>
                  <a:schemeClr val="accent3">
                    <a:lumMod val="75000"/>
                  </a:schemeClr>
                </a:solidFill>
                <a:latin typeface="黑体" panose="02010609060101010101" pitchFamily="49" charset="-122"/>
                <a:ea typeface="黑体" panose="02010609060101010101" pitchFamily="49" charset="-122"/>
              </a:rPr>
              <a:t>终端设备产品</a:t>
            </a:r>
            <a:r>
              <a:rPr lang="en-US" altLang="zh-CN" sz="1400" dirty="0" smtClean="0">
                <a:latin typeface="黑体" panose="02010609060101010101" pitchFamily="49" charset="-122"/>
                <a:ea typeface="黑体" panose="02010609060101010101" pitchFamily="49" charset="-122"/>
              </a:rPr>
              <a:t>—</a:t>
            </a:r>
            <a:r>
              <a:rPr lang="en-US" altLang="zh-CN" sz="1200" dirty="0" err="1" smtClean="0">
                <a:latin typeface="黑体" panose="02010609060101010101" pitchFamily="49" charset="-122"/>
                <a:ea typeface="黑体" panose="02010609060101010101" pitchFamily="49" charset="-122"/>
              </a:rPr>
              <a:t>Vmall</a:t>
            </a:r>
            <a:r>
              <a:rPr lang="zh-CN" altLang="en-US" sz="1200" dirty="0" smtClean="0">
                <a:latin typeface="黑体" panose="02010609060101010101" pitchFamily="49" charset="-122"/>
                <a:ea typeface="黑体" panose="02010609060101010101" pitchFamily="49" charset="-122"/>
              </a:rPr>
              <a:t>销售的华为终端设备产品以及其他第三方的终端设备产品</a:t>
            </a:r>
            <a:endParaRPr lang="en-US" altLang="zh-CN" sz="1200"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产品主题域也包括了开放联盟管理的全部开发者上传的开发产品的信息</a:t>
            </a:r>
            <a:endParaRPr lang="en-US" altLang="zh-CN" sz="1600"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b="1" dirty="0" smtClean="0">
                <a:solidFill>
                  <a:srgbClr val="FF0000"/>
                </a:solidFill>
                <a:latin typeface="黑体" panose="02010609060101010101" pitchFamily="49" charset="-122"/>
                <a:ea typeface="黑体" panose="02010609060101010101" pitchFamily="49" charset="-122"/>
              </a:rPr>
              <a:t>产品</a:t>
            </a:r>
            <a:r>
              <a:rPr lang="zh-CN" altLang="en-US" sz="1600" dirty="0" smtClean="0">
                <a:latin typeface="黑体" panose="02010609060101010101" pitchFamily="49" charset="-122"/>
                <a:ea typeface="黑体" panose="02010609060101010101" pitchFamily="49" charset="-122"/>
              </a:rPr>
              <a:t>是各种云服务日志的重要分析对象，</a:t>
            </a:r>
            <a:r>
              <a:rPr lang="zh-CN" altLang="en-US" sz="1600" dirty="0" smtClean="0">
                <a:solidFill>
                  <a:schemeClr val="accent5">
                    <a:lumMod val="75000"/>
                  </a:schemeClr>
                </a:solidFill>
                <a:latin typeface="黑体" panose="02010609060101010101" pitchFamily="49" charset="-122"/>
                <a:ea typeface="黑体" panose="02010609060101010101" pitchFamily="49" charset="-122"/>
              </a:rPr>
              <a:t>是最小数据粒度</a:t>
            </a:r>
            <a:r>
              <a:rPr lang="zh-CN" altLang="en-US" sz="1600" dirty="0" smtClean="0">
                <a:latin typeface="黑体" panose="02010609060101010101" pitchFamily="49" charset="-122"/>
                <a:ea typeface="黑体" panose="02010609060101010101" pitchFamily="49" charset="-122"/>
              </a:rPr>
              <a:t>，产品的信息项需要被统一定义；</a:t>
            </a:r>
            <a:endParaRPr lang="en-US" altLang="zh-CN" sz="1600"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b="1" dirty="0" smtClean="0">
                <a:solidFill>
                  <a:srgbClr val="FF0000"/>
                </a:solidFill>
                <a:latin typeface="黑体" panose="02010609060101010101" pitchFamily="49" charset="-122"/>
                <a:ea typeface="黑体" panose="02010609060101010101" pitchFamily="49" charset="-122"/>
              </a:rPr>
              <a:t>业务</a:t>
            </a:r>
            <a:r>
              <a:rPr lang="zh-CN" altLang="en-US" sz="1400" dirty="0" smtClean="0">
                <a:latin typeface="黑体" panose="02010609060101010101" pitchFamily="49" charset="-122"/>
                <a:ea typeface="黑体" panose="02010609060101010101" pitchFamily="49" charset="-122"/>
              </a:rPr>
              <a:t>是云服务部内部定义并使用的，按管理职能或产品特性对产品的归类方式，一个业务下可以包含多个产品，</a:t>
            </a:r>
            <a:r>
              <a:rPr lang="zh-CN" altLang="en-US" sz="1200" dirty="0" smtClean="0">
                <a:latin typeface="黑体" panose="02010609060101010101" pitchFamily="49" charset="-122"/>
                <a:ea typeface="黑体" panose="02010609060101010101" pitchFamily="49" charset="-122"/>
              </a:rPr>
              <a:t>例如相册业务</a:t>
            </a:r>
            <a:r>
              <a:rPr lang="en-US" altLang="zh-CN" sz="1200" dirty="0" smtClean="0">
                <a:latin typeface="黑体" panose="02010609060101010101" pitchFamily="49" charset="-122"/>
                <a:ea typeface="黑体" panose="02010609060101010101" pitchFamily="49" charset="-122"/>
              </a:rPr>
              <a:t>(SVC_ID)</a:t>
            </a:r>
            <a:r>
              <a:rPr lang="zh-CN" altLang="en-US" sz="1200" dirty="0" smtClean="0">
                <a:latin typeface="黑体" panose="02010609060101010101" pitchFamily="49" charset="-122"/>
                <a:ea typeface="黑体" panose="02010609060101010101" pitchFamily="49" charset="-122"/>
              </a:rPr>
              <a:t>下包括了</a:t>
            </a:r>
            <a:r>
              <a:rPr lang="en-US" altLang="zh-CN" sz="1200" dirty="0" smtClean="0">
                <a:latin typeface="黑体" panose="02010609060101010101" pitchFamily="49" charset="-122"/>
                <a:ea typeface="黑体" panose="02010609060101010101" pitchFamily="49" charset="-122"/>
              </a:rPr>
              <a:t>2</a:t>
            </a:r>
            <a:r>
              <a:rPr lang="zh-CN" altLang="en-US" sz="1200" dirty="0" smtClean="0">
                <a:latin typeface="黑体" panose="02010609060101010101" pitchFamily="49" charset="-122"/>
                <a:ea typeface="黑体" panose="02010609060101010101" pitchFamily="49" charset="-122"/>
              </a:rPr>
              <a:t>个图库产品和</a:t>
            </a:r>
            <a:r>
              <a:rPr lang="en-US" altLang="zh-CN" sz="1200" dirty="0" smtClean="0">
                <a:latin typeface="黑体" panose="02010609060101010101" pitchFamily="49" charset="-122"/>
                <a:ea typeface="黑体" panose="02010609060101010101" pitchFamily="49" charset="-122"/>
              </a:rPr>
              <a:t>2</a:t>
            </a:r>
            <a:r>
              <a:rPr lang="zh-CN" altLang="en-US" sz="1200" dirty="0" smtClean="0">
                <a:latin typeface="黑体" panose="02010609060101010101" pitchFamily="49" charset="-122"/>
                <a:ea typeface="黑体" panose="02010609060101010101" pitchFamily="49" charset="-122"/>
              </a:rPr>
              <a:t>个相册产品（</a:t>
            </a:r>
            <a:r>
              <a:rPr lang="en-US" altLang="zh-CN" sz="1200" dirty="0" smtClean="0">
                <a:latin typeface="黑体" panose="02010609060101010101" pitchFamily="49" charset="-122"/>
                <a:ea typeface="黑体" panose="02010609060101010101" pitchFamily="49" charset="-122"/>
              </a:rPr>
              <a:t>2</a:t>
            </a:r>
            <a:r>
              <a:rPr lang="zh-CN" altLang="en-US" sz="1200" dirty="0" smtClean="0">
                <a:latin typeface="黑体" panose="02010609060101010101" pitchFamily="49" charset="-122"/>
                <a:ea typeface="黑体" panose="02010609060101010101" pitchFamily="49" charset="-122"/>
              </a:rPr>
              <a:t>个包名）</a:t>
            </a:r>
            <a:r>
              <a:rPr lang="zh-CN" altLang="en-US" sz="1400" dirty="0" smtClean="0">
                <a:latin typeface="黑体" panose="02010609060101010101" pitchFamily="49" charset="-122"/>
                <a:ea typeface="黑体" panose="02010609060101010101" pitchFamily="49" charset="-122"/>
              </a:rPr>
              <a:t>。</a:t>
            </a:r>
            <a:r>
              <a:rPr lang="zh-CN" altLang="en-US" sz="1400" dirty="0" smtClean="0">
                <a:solidFill>
                  <a:schemeClr val="accent1">
                    <a:lumMod val="75000"/>
                  </a:schemeClr>
                </a:solidFill>
                <a:latin typeface="黑体" panose="02010609060101010101" pitchFamily="49" charset="-122"/>
                <a:ea typeface="黑体" panose="02010609060101010101" pitchFamily="49" charset="-122"/>
              </a:rPr>
              <a:t>业务是产品的根节点</a:t>
            </a:r>
            <a:r>
              <a:rPr lang="zh-CN" altLang="en-US" sz="1400" dirty="0" smtClean="0">
                <a:latin typeface="黑体" panose="02010609060101010101" pitchFamily="49" charset="-122"/>
                <a:ea typeface="黑体" panose="02010609060101010101" pitchFamily="49" charset="-122"/>
              </a:rPr>
              <a:t>：</a:t>
            </a:r>
            <a:endParaRPr lang="en-US" altLang="zh-CN" sz="1600"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b="1" dirty="0" smtClean="0">
                <a:solidFill>
                  <a:srgbClr val="FF0000"/>
                </a:solidFill>
                <a:latin typeface="黑体" panose="02010609060101010101" pitchFamily="49" charset="-122"/>
                <a:ea typeface="黑体" panose="02010609060101010101" pitchFamily="49" charset="-122"/>
              </a:rPr>
              <a:t>渠道</a:t>
            </a:r>
            <a:r>
              <a:rPr lang="zh-CN" altLang="en-US" sz="1400" dirty="0" smtClean="0">
                <a:latin typeface="黑体" panose="02010609060101010101" pitchFamily="49" charset="-122"/>
                <a:ea typeface="黑体" panose="02010609060101010101" pitchFamily="49" charset="-122"/>
              </a:rPr>
              <a:t>是为需要使用华为帐号访问的不同产品</a:t>
            </a:r>
            <a:r>
              <a:rPr lang="en-US" altLang="zh-CN" sz="1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业务分配的入口编号，渠道的分配尚无统一原则，一般是基于产品分配渠道，但是也存在同一个产品也可以对应多个渠道号（</a:t>
            </a:r>
            <a:r>
              <a:rPr lang="en-US" altLang="zh-CN" sz="1200" dirty="0" smtClean="0">
                <a:latin typeface="黑体" panose="02010609060101010101" pitchFamily="49" charset="-122"/>
                <a:ea typeface="黑体" panose="02010609060101010101" pitchFamily="49" charset="-122"/>
              </a:rPr>
              <a:t>VMALL</a:t>
            </a:r>
            <a:r>
              <a:rPr lang="zh-CN" altLang="en-US" sz="1200" dirty="0" smtClean="0">
                <a:latin typeface="黑体" panose="02010609060101010101" pitchFamily="49" charset="-122"/>
                <a:ea typeface="黑体" panose="02010609060101010101" pitchFamily="49" charset="-122"/>
              </a:rPr>
              <a:t>商城有客户端和海外客户端不同渠道</a:t>
            </a:r>
            <a:r>
              <a:rPr lang="zh-CN" altLang="en-US" sz="1400" dirty="0" smtClean="0">
                <a:latin typeface="黑体" panose="02010609060101010101" pitchFamily="49" charset="-122"/>
                <a:ea typeface="黑体" panose="02010609060101010101" pitchFamily="49" charset="-122"/>
              </a:rPr>
              <a:t>）</a:t>
            </a:r>
            <a:endParaRPr lang="zh-CN" altLang="en-US" sz="1600" dirty="0">
              <a:latin typeface="黑体" panose="02010609060101010101" pitchFamily="49" charset="-122"/>
              <a:ea typeface="黑体" panose="02010609060101010101" pitchFamily="49" charset="-122"/>
            </a:endParaRPr>
          </a:p>
        </p:txBody>
      </p:sp>
      <p:pic>
        <p:nvPicPr>
          <p:cNvPr id="5" name="Picture 25" descr="RET0009GL"/>
          <p:cNvPicPr>
            <a:picLocks noChangeAspect="1" noChangeArrowheads="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7452320" y="39256"/>
            <a:ext cx="485142" cy="56127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梳理华为自营产品目录（厘清业务</a:t>
            </a:r>
            <a:r>
              <a:rPr lang="en-US" altLang="zh-CN" sz="2400" dirty="0" smtClean="0"/>
              <a:t>vs</a:t>
            </a:r>
            <a:r>
              <a:rPr lang="zh-CN" altLang="en-US" sz="2400" dirty="0" smtClean="0"/>
              <a:t>产品</a:t>
            </a:r>
            <a:r>
              <a:rPr lang="zh-CN" altLang="en-US" sz="2400" dirty="0"/>
              <a:t>）</a:t>
            </a:r>
            <a:endParaRPr lang="en-US" altLang="zh-CN" sz="2400" dirty="0" smtClean="0"/>
          </a:p>
        </p:txBody>
      </p:sp>
      <p:pic>
        <p:nvPicPr>
          <p:cNvPr id="5" name="图片 4"/>
          <p:cNvPicPr>
            <a:picLocks noChangeAspect="1"/>
          </p:cNvPicPr>
          <p:nvPr/>
        </p:nvPicPr>
        <p:blipFill>
          <a:blip r:embed="rId1"/>
          <a:stretch>
            <a:fillRect/>
          </a:stretch>
        </p:blipFill>
        <p:spPr>
          <a:xfrm>
            <a:off x="0" y="675131"/>
            <a:ext cx="3496316" cy="3964205"/>
          </a:xfrm>
          <a:prstGeom prst="rect">
            <a:avLst/>
          </a:prstGeom>
        </p:spPr>
      </p:pic>
      <p:pic>
        <p:nvPicPr>
          <p:cNvPr id="7" name="图片 6"/>
          <p:cNvPicPr>
            <a:picLocks noChangeAspect="1"/>
          </p:cNvPicPr>
          <p:nvPr/>
        </p:nvPicPr>
        <p:blipFill>
          <a:blip r:embed="rId2"/>
          <a:stretch>
            <a:fillRect/>
          </a:stretch>
        </p:blipFill>
        <p:spPr>
          <a:xfrm>
            <a:off x="3563888" y="675131"/>
            <a:ext cx="3496316" cy="4428573"/>
          </a:xfrm>
          <a:prstGeom prst="rect">
            <a:avLst/>
          </a:prstGeom>
        </p:spPr>
      </p:pic>
      <p:pic>
        <p:nvPicPr>
          <p:cNvPr id="8" name="图片 7"/>
          <p:cNvPicPr>
            <a:picLocks noChangeAspect="1"/>
          </p:cNvPicPr>
          <p:nvPr/>
        </p:nvPicPr>
        <p:blipFill>
          <a:blip r:embed="rId3"/>
          <a:stretch>
            <a:fillRect/>
          </a:stretch>
        </p:blipFill>
        <p:spPr>
          <a:xfrm>
            <a:off x="7086262" y="4519829"/>
            <a:ext cx="1987632" cy="239013"/>
          </a:xfrm>
          <a:prstGeom prst="rect">
            <a:avLst/>
          </a:prstGeom>
        </p:spPr>
      </p:pic>
      <p:sp>
        <p:nvSpPr>
          <p:cNvPr id="2" name="文本框 1"/>
          <p:cNvSpPr txBox="1"/>
          <p:nvPr/>
        </p:nvSpPr>
        <p:spPr>
          <a:xfrm>
            <a:off x="7108809" y="555526"/>
            <a:ext cx="2016224" cy="364715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100" dirty="0" smtClean="0"/>
              <a:t>产品是目录中的“叶子节点”，是分析中不可分割的最小单位</a:t>
            </a:r>
            <a:endParaRPr lang="en-US" altLang="zh-CN" sz="1100" dirty="0" smtClean="0"/>
          </a:p>
          <a:p>
            <a:pPr marL="171450" indent="-171450">
              <a:lnSpc>
                <a:spcPct val="150000"/>
              </a:lnSpc>
              <a:buFont typeface="Arial" panose="020B0604020202020204" pitchFamily="34" charset="0"/>
              <a:buChar char="•"/>
            </a:pPr>
            <a:r>
              <a:rPr lang="zh-CN" altLang="en-US" sz="1100" dirty="0" smtClean="0"/>
              <a:t>凡是产品有包名的，意味着能够和云服务日志关联实现对产品的统计</a:t>
            </a:r>
            <a:endParaRPr lang="en-US" altLang="zh-CN" sz="1100" dirty="0" smtClean="0"/>
          </a:p>
          <a:p>
            <a:pPr marL="171450" indent="-171450">
              <a:lnSpc>
                <a:spcPct val="150000"/>
              </a:lnSpc>
              <a:buFont typeface="Arial" panose="020B0604020202020204" pitchFamily="34" charset="0"/>
              <a:buChar char="•"/>
            </a:pPr>
            <a:r>
              <a:rPr lang="zh-CN" altLang="en-US" sz="1100" dirty="0" smtClean="0"/>
              <a:t>凡是产品没有包名，但是分配了渠道号的</a:t>
            </a:r>
            <a:r>
              <a:rPr lang="zh-CN" altLang="en-US" sz="1100" dirty="0"/>
              <a:t>（以渠道号生成产品</a:t>
            </a:r>
            <a:r>
              <a:rPr lang="en-US" altLang="zh-CN" sz="1100" dirty="0"/>
              <a:t>ID</a:t>
            </a:r>
            <a:r>
              <a:rPr lang="zh-CN" altLang="en-US" sz="1100" dirty="0"/>
              <a:t>） </a:t>
            </a:r>
            <a:r>
              <a:rPr lang="zh-CN" altLang="en-US" sz="1100" dirty="0" smtClean="0"/>
              <a:t>，只能通过</a:t>
            </a:r>
            <a:r>
              <a:rPr lang="en-US" altLang="zh-CN" sz="1100" dirty="0" err="1" smtClean="0"/>
              <a:t>UP_Opper_LOG</a:t>
            </a:r>
            <a:r>
              <a:rPr lang="zh-CN" altLang="en-US" sz="1100" dirty="0" smtClean="0"/>
              <a:t>的渠道号</a:t>
            </a:r>
            <a:r>
              <a:rPr lang="en-US" altLang="zh-CN" sz="1100" dirty="0" smtClean="0"/>
              <a:t>+</a:t>
            </a:r>
            <a:r>
              <a:rPr lang="zh-CN" altLang="en-US" sz="1100" dirty="0" smtClean="0"/>
              <a:t>帐号与云服务日志关联实现对产品的统计</a:t>
            </a:r>
            <a:endParaRPr lang="en-US" altLang="zh-CN" sz="1100" dirty="0" smtClean="0"/>
          </a:p>
          <a:p>
            <a:pPr marL="171450" indent="-171450">
              <a:lnSpc>
                <a:spcPct val="150000"/>
              </a:lnSpc>
              <a:buFont typeface="Arial" panose="020B0604020202020204" pitchFamily="34" charset="0"/>
              <a:buChar char="•"/>
            </a:pPr>
            <a:r>
              <a:rPr lang="zh-CN" altLang="en-US" sz="1100" dirty="0" smtClean="0"/>
              <a:t>渠道 </a:t>
            </a:r>
            <a:r>
              <a:rPr lang="en-US" altLang="zh-CN" sz="1100" dirty="0" smtClean="0"/>
              <a:t>vs </a:t>
            </a:r>
            <a:r>
              <a:rPr lang="zh-CN" altLang="en-US" sz="1100" dirty="0" smtClean="0"/>
              <a:t>产品大多数是</a:t>
            </a:r>
            <a:r>
              <a:rPr lang="en-US" altLang="zh-CN" sz="1100" dirty="0" smtClean="0"/>
              <a:t>1</a:t>
            </a:r>
            <a:r>
              <a:rPr lang="zh-CN" altLang="en-US" sz="1100" dirty="0" smtClean="0"/>
              <a:t>对</a:t>
            </a:r>
            <a:r>
              <a:rPr lang="en-US" altLang="zh-CN" sz="1100" dirty="0" smtClean="0"/>
              <a:t>1</a:t>
            </a:r>
            <a:r>
              <a:rPr lang="zh-CN" altLang="en-US" sz="1100" dirty="0" smtClean="0"/>
              <a:t>，也存在</a:t>
            </a:r>
            <a:r>
              <a:rPr lang="en-US" altLang="zh-CN" sz="1100" dirty="0" smtClean="0"/>
              <a:t>n</a:t>
            </a:r>
            <a:r>
              <a:rPr lang="zh-CN" altLang="en-US" sz="1100" dirty="0" smtClean="0"/>
              <a:t>对</a:t>
            </a:r>
            <a:r>
              <a:rPr lang="en-US" altLang="zh-CN" sz="1100" dirty="0" smtClean="0"/>
              <a:t>1</a:t>
            </a:r>
            <a:r>
              <a:rPr lang="zh-CN" altLang="en-US" sz="1100" dirty="0" smtClean="0"/>
              <a:t>关系</a:t>
            </a:r>
            <a:endParaRPr lang="en-US" altLang="zh-CN" sz="11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产品主题域的主要实体、分类和关系</a:t>
            </a:r>
            <a:endParaRPr lang="en-US" altLang="zh-CN" sz="2400" dirty="0" smtClean="0"/>
          </a:p>
        </p:txBody>
      </p:sp>
      <p:pic>
        <p:nvPicPr>
          <p:cNvPr id="5" name="图片 4"/>
          <p:cNvPicPr>
            <a:picLocks noChangeAspect="1"/>
          </p:cNvPicPr>
          <p:nvPr/>
        </p:nvPicPr>
        <p:blipFill>
          <a:blip r:embed="rId1"/>
          <a:stretch>
            <a:fillRect/>
          </a:stretch>
        </p:blipFill>
        <p:spPr>
          <a:xfrm>
            <a:off x="168275" y="501015"/>
            <a:ext cx="8806815" cy="5967095"/>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1886875" y="2288344"/>
            <a:ext cx="3951974" cy="0"/>
          </a:xfrm>
          <a:prstGeom prst="line">
            <a:avLst/>
          </a:prstGeom>
          <a:ln w="38100">
            <a:solidFill>
              <a:schemeClr val="accent1">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935013" y="1536626"/>
            <a:ext cx="3975844" cy="9870"/>
          </a:xfrm>
          <a:prstGeom prst="line">
            <a:avLst/>
          </a:prstGeom>
          <a:ln w="38100">
            <a:solidFill>
              <a:schemeClr val="accent1">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sp>
        <p:nvSpPr>
          <p:cNvPr id="28674" name="标题 1"/>
          <p:cNvSpPr>
            <a:spLocks noGrp="1"/>
          </p:cNvSpPr>
          <p:nvPr>
            <p:ph type="title"/>
          </p:nvPr>
        </p:nvSpPr>
        <p:spPr>
          <a:xfrm>
            <a:off x="755576" y="148586"/>
            <a:ext cx="7886700" cy="377825"/>
          </a:xfrm>
        </p:spPr>
        <p:txBody>
          <a:bodyPr/>
          <a:lstStyle/>
          <a:p>
            <a:r>
              <a:rPr lang="zh-CN" altLang="en-US" sz="2400" dirty="0" smtClean="0">
                <a:latin typeface="+mn-lt"/>
                <a:ea typeface="华文楷体" panose="02010600040101010101" pitchFamily="2" charset="-122"/>
              </a:rPr>
              <a:t>议题</a:t>
            </a:r>
            <a:endParaRPr lang="zh-CN" altLang="en-US" sz="2400" dirty="0">
              <a:latin typeface="+mn-lt"/>
              <a:ea typeface="华文楷体" panose="02010600040101010101" pitchFamily="2" charset="-122"/>
            </a:endParaRPr>
          </a:p>
        </p:txBody>
      </p:sp>
      <p:pic>
        <p:nvPicPr>
          <p:cNvPr id="28675" name="图片 11"/>
          <p:cNvPicPr>
            <a:picLocks noChangeAspect="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5982865" y="1141260"/>
            <a:ext cx="2836862"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流程图: 联系 12"/>
          <p:cNvSpPr/>
          <p:nvPr/>
        </p:nvSpPr>
        <p:spPr>
          <a:xfrm>
            <a:off x="1628467" y="1145524"/>
            <a:ext cx="400972" cy="400972"/>
          </a:xfrm>
          <a:prstGeom prst="flowChartConnector">
            <a:avLst/>
          </a:prstGeom>
          <a:ln w="57150">
            <a:solidFill>
              <a:schemeClr val="accent1">
                <a:lumMod val="40000"/>
                <a:lumOff val="60000"/>
              </a:schemeClr>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ea typeface="华文楷体" panose="02010600040101010101" pitchFamily="2" charset="-122"/>
              </a:rPr>
              <a:t>1</a:t>
            </a:r>
            <a:endParaRPr lang="zh-CN" altLang="en-US" sz="2400" dirty="0">
              <a:ea typeface="华文楷体" panose="02010600040101010101" pitchFamily="2" charset="-122"/>
            </a:endParaRPr>
          </a:p>
        </p:txBody>
      </p:sp>
      <p:sp>
        <p:nvSpPr>
          <p:cNvPr id="28679" name="文本框 14"/>
          <p:cNvSpPr txBox="1">
            <a:spLocks noChangeArrowheads="1"/>
          </p:cNvSpPr>
          <p:nvPr/>
        </p:nvSpPr>
        <p:spPr bwMode="auto">
          <a:xfrm>
            <a:off x="2133450" y="1201514"/>
            <a:ext cx="37774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solidFill>
                  <a:schemeClr val="tx2"/>
                </a:solidFill>
                <a:ea typeface="华文楷体" panose="02010600040101010101" pitchFamily="2" charset="-122"/>
              </a:rPr>
              <a:t>基础数据模型建设方法</a:t>
            </a:r>
            <a:endParaRPr lang="zh-CN" altLang="en-US" sz="2000" b="1" dirty="0">
              <a:solidFill>
                <a:schemeClr val="tx2"/>
              </a:solidFill>
              <a:ea typeface="华文楷体" panose="02010600040101010101" pitchFamily="2" charset="-122"/>
            </a:endParaRPr>
          </a:p>
        </p:txBody>
      </p:sp>
      <p:sp>
        <p:nvSpPr>
          <p:cNvPr id="16" name="流程图: 联系 15"/>
          <p:cNvSpPr/>
          <p:nvPr/>
        </p:nvSpPr>
        <p:spPr>
          <a:xfrm>
            <a:off x="1628467" y="1887372"/>
            <a:ext cx="400972" cy="400972"/>
          </a:xfrm>
          <a:prstGeom prst="flowChartConnector">
            <a:avLst/>
          </a:prstGeom>
          <a:ln w="57150">
            <a:solidFill>
              <a:schemeClr val="accent1">
                <a:lumMod val="40000"/>
                <a:lumOff val="60000"/>
              </a:schemeClr>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ea typeface="华文楷体" panose="02010600040101010101" pitchFamily="2" charset="-122"/>
              </a:rPr>
              <a:t>2</a:t>
            </a:r>
            <a:endParaRPr lang="zh-CN" altLang="en-US" sz="2400" dirty="0">
              <a:ea typeface="华文楷体" panose="02010600040101010101" pitchFamily="2" charset="-122"/>
            </a:endParaRPr>
          </a:p>
        </p:txBody>
      </p:sp>
      <p:sp>
        <p:nvSpPr>
          <p:cNvPr id="20" name="文本框 14"/>
          <p:cNvSpPr txBox="1">
            <a:spLocks noChangeArrowheads="1"/>
          </p:cNvSpPr>
          <p:nvPr/>
        </p:nvSpPr>
        <p:spPr bwMode="auto">
          <a:xfrm>
            <a:off x="2125015" y="1942520"/>
            <a:ext cx="38578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solidFill>
                  <a:schemeClr val="tx2"/>
                </a:solidFill>
                <a:ea typeface="华文楷体" panose="02010600040101010101" pitchFamily="2" charset="-122"/>
              </a:rPr>
              <a:t>各主题域模型介绍</a:t>
            </a:r>
            <a:endParaRPr lang="zh-CN" altLang="en-US" sz="2000" b="1" dirty="0" smtClean="0">
              <a:solidFill>
                <a:schemeClr val="tx2"/>
              </a:solidFill>
              <a:ea typeface="华文楷体" panose="02010600040101010101" pitchFamily="2" charset="-122"/>
            </a:endParaRPr>
          </a:p>
        </p:txBody>
      </p:sp>
      <p:pic>
        <p:nvPicPr>
          <p:cNvPr id="40" name="图片 39"/>
          <p:cNvPicPr>
            <a:picLocks noChangeAspect="1"/>
          </p:cNvPicPr>
          <p:nvPr/>
        </p:nvPicPr>
        <p:blipFill>
          <a:blip r:embed="rId2">
            <a:duotone>
              <a:schemeClr val="accent5">
                <a:shade val="45000"/>
                <a:satMod val="135000"/>
              </a:schemeClr>
              <a:prstClr val="white"/>
            </a:duotone>
          </a:blip>
          <a:stretch>
            <a:fillRect/>
          </a:stretch>
        </p:blipFill>
        <p:spPr bwMode="auto">
          <a:xfrm>
            <a:off x="414333" y="1677740"/>
            <a:ext cx="892888" cy="690826"/>
          </a:xfrm>
          <a:prstGeom prst="rect">
            <a:avLst/>
          </a:prstGeom>
        </p:spPr>
      </p:pic>
      <p:pic>
        <p:nvPicPr>
          <p:cNvPr id="31" name="图片 30"/>
          <p:cNvPicPr>
            <a:picLocks noChangeAspect="1"/>
          </p:cNvPicPr>
          <p:nvPr/>
        </p:nvPicPr>
        <p:blipFill>
          <a:blip r:embed="rId2">
            <a:duotone>
              <a:schemeClr val="accent5">
                <a:shade val="45000"/>
                <a:satMod val="135000"/>
              </a:schemeClr>
              <a:prstClr val="white"/>
            </a:duotone>
          </a:blip>
          <a:stretch>
            <a:fillRect/>
          </a:stretch>
        </p:blipFill>
        <p:spPr bwMode="auto">
          <a:xfrm>
            <a:off x="414333" y="1006867"/>
            <a:ext cx="892888" cy="69082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营销主题域定义和范围</a:t>
            </a:r>
            <a:endParaRPr lang="en-US" altLang="zh-CN" sz="2400" dirty="0" smtClean="0"/>
          </a:p>
        </p:txBody>
      </p:sp>
      <p:sp>
        <p:nvSpPr>
          <p:cNvPr id="3" name="文本框 2"/>
          <p:cNvSpPr txBox="1"/>
          <p:nvPr/>
        </p:nvSpPr>
        <p:spPr>
          <a:xfrm>
            <a:off x="323528" y="699542"/>
            <a:ext cx="8352928" cy="584775"/>
          </a:xfrm>
          <a:prstGeom prst="rect">
            <a:avLst/>
          </a:prstGeom>
          <a:noFill/>
        </p:spPr>
        <p:txBody>
          <a:bodyPr wrap="square" rtlCol="0">
            <a:spAutoFit/>
          </a:bodyPr>
          <a:lstStyle/>
          <a:p>
            <a:r>
              <a:rPr lang="zh-CN" altLang="en-US" sz="1800" b="1" dirty="0" smtClean="0">
                <a:latin typeface="黑体" panose="02010609060101010101" pitchFamily="49" charset="-122"/>
                <a:ea typeface="黑体" panose="02010609060101010101" pitchFamily="49" charset="-122"/>
              </a:rPr>
              <a:t>定义</a:t>
            </a:r>
            <a:r>
              <a:rPr lang="zh-CN" altLang="en-US" sz="16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面向消费者和市场，以宣传品牌，推广产品，提升消费者忠诚为目的，而展开的各种广告、促销、市场调查等的活动。</a:t>
            </a:r>
            <a:endParaRPr lang="zh-CN" altLang="en-US" sz="1400" dirty="0">
              <a:latin typeface="黑体" panose="02010609060101010101" pitchFamily="49" charset="-122"/>
              <a:ea typeface="黑体" panose="02010609060101010101" pitchFamily="49" charset="-122"/>
            </a:endParaRPr>
          </a:p>
        </p:txBody>
      </p:sp>
      <p:sp>
        <p:nvSpPr>
          <p:cNvPr id="144" name="文本框 143"/>
          <p:cNvSpPr txBox="1"/>
          <p:nvPr/>
        </p:nvSpPr>
        <p:spPr>
          <a:xfrm>
            <a:off x="323528" y="1419622"/>
            <a:ext cx="8640960" cy="33832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从当前云服务的数据上看，存在以下几类营销数据，大部分不完整：</a:t>
            </a:r>
            <a:endParaRPr lang="en-US" altLang="zh-CN" sz="16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开放平台广告业务：行为数据（请求、展示、点击），</a:t>
            </a:r>
            <a:r>
              <a:rPr lang="zh-CN" altLang="en-US" sz="1200" dirty="0" smtClean="0">
                <a:solidFill>
                  <a:srgbClr val="FF0000"/>
                </a:solidFill>
                <a:latin typeface="黑体" panose="02010609060101010101" pitchFamily="49" charset="-122"/>
                <a:ea typeface="黑体" panose="02010609060101010101" pitchFamily="49" charset="-122"/>
              </a:rPr>
              <a:t>缺少广告任务、广告素材、广告位的静态信息，</a:t>
            </a:r>
            <a:r>
              <a:rPr lang="en-US" altLang="zh-CN" sz="1200" dirty="0" smtClean="0">
                <a:solidFill>
                  <a:srgbClr val="FF0000"/>
                </a:solidFill>
                <a:latin typeface="黑体" panose="02010609060101010101" pitchFamily="49" charset="-122"/>
                <a:ea typeface="黑体" panose="02010609060101010101" pitchFamily="49" charset="-122"/>
              </a:rPr>
              <a:t>push</a:t>
            </a:r>
            <a:r>
              <a:rPr lang="zh-CN" altLang="en-US" sz="1200" dirty="0" smtClean="0">
                <a:solidFill>
                  <a:srgbClr val="FF0000"/>
                </a:solidFill>
                <a:latin typeface="黑体" panose="02010609060101010101" pitchFamily="49" charset="-122"/>
                <a:ea typeface="黑体" panose="02010609060101010101" pitchFamily="49" charset="-122"/>
              </a:rPr>
              <a:t>推送广告（无法与其他数据关联）</a:t>
            </a:r>
            <a:endParaRPr lang="en-US" altLang="zh-CN" sz="1200" dirty="0" smtClean="0">
              <a:solidFill>
                <a:srgbClr val="FF0000"/>
              </a:solidFill>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用户经营：</a:t>
            </a:r>
            <a:endParaRPr lang="en-US" altLang="zh-CN" sz="1200" dirty="0" smtClean="0">
              <a:latin typeface="黑体" panose="02010609060101010101" pitchFamily="49" charset="-122"/>
              <a:ea typeface="黑体" panose="02010609060101010101" pitchFamily="49" charset="-122"/>
            </a:endParaRPr>
          </a:p>
          <a:p>
            <a:pPr marL="808355" lvl="2" indent="-182880">
              <a:lnSpc>
                <a:spcPct val="150000"/>
              </a:lnSpc>
              <a:buFont typeface="Wingdings" panose="05000000000000000000" pitchFamily="2" charset="2"/>
              <a:buChar char="Ø"/>
            </a:pPr>
            <a:r>
              <a:rPr lang="zh-CN" altLang="en-US" sz="1100" dirty="0">
                <a:latin typeface="黑体" panose="02010609060101010101" pitchFamily="49" charset="-122"/>
                <a:ea typeface="黑体" panose="02010609060101010101" pitchFamily="49" charset="-122"/>
              </a:rPr>
              <a:t>会员服务：</a:t>
            </a:r>
            <a:r>
              <a:rPr lang="en-US" altLang="zh-CN" sz="1100" dirty="0" smtClean="0">
                <a:latin typeface="黑体" panose="02010609060101010101" pitchFamily="49" charset="-122"/>
                <a:ea typeface="黑体" panose="02010609060101010101" pitchFamily="49" charset="-122"/>
              </a:rPr>
              <a:t>coupon </a:t>
            </a:r>
            <a:r>
              <a:rPr lang="en-US" altLang="zh-CN" sz="1100" dirty="0">
                <a:latin typeface="黑体" panose="02010609060101010101" pitchFamily="49" charset="-122"/>
                <a:ea typeface="黑体" panose="02010609060101010101" pitchFamily="49" charset="-122"/>
              </a:rPr>
              <a:t>+ </a:t>
            </a:r>
            <a:r>
              <a:rPr lang="en-US" altLang="zh-CN" sz="1100" dirty="0" smtClean="0">
                <a:latin typeface="黑体" panose="02010609060101010101" pitchFamily="49" charset="-122"/>
                <a:ea typeface="黑体" panose="02010609060101010101" pitchFamily="49" charset="-122"/>
              </a:rPr>
              <a:t>coupon </a:t>
            </a:r>
            <a:r>
              <a:rPr lang="en-US" altLang="zh-CN" sz="1100" dirty="0">
                <a:latin typeface="黑体" panose="02010609060101010101" pitchFamily="49" charset="-122"/>
                <a:ea typeface="黑体" panose="02010609060101010101" pitchFamily="49" charset="-122"/>
              </a:rPr>
              <a:t>instance</a:t>
            </a:r>
            <a:r>
              <a:rPr lang="zh-CN" altLang="en-US" sz="1100" dirty="0">
                <a:latin typeface="黑体" panose="02010609060101010101" pitchFamily="49" charset="-122"/>
                <a:ea typeface="黑体" panose="02010609060101010101" pitchFamily="49" charset="-122"/>
              </a:rPr>
              <a:t>，会员拥有</a:t>
            </a:r>
            <a:r>
              <a:rPr lang="en-US" altLang="zh-CN" sz="1100" dirty="0" smtClean="0">
                <a:latin typeface="黑体" panose="02010609060101010101" pitchFamily="49" charset="-122"/>
                <a:ea typeface="黑体" panose="02010609060101010101" pitchFamily="49" charset="-122"/>
              </a:rPr>
              <a:t>coupon</a:t>
            </a:r>
            <a:r>
              <a:rPr lang="zh-CN" altLang="en-US" sz="1100" dirty="0" smtClean="0">
                <a:latin typeface="黑体" panose="02010609060101010101" pitchFamily="49" charset="-122"/>
                <a:ea typeface="黑体" panose="02010609060101010101" pitchFamily="49" charset="-122"/>
              </a:rPr>
              <a:t>的信息，</a:t>
            </a:r>
            <a:r>
              <a:rPr lang="zh-CN" altLang="en-US" sz="1100" dirty="0" smtClean="0">
                <a:solidFill>
                  <a:srgbClr val="FF0000"/>
                </a:solidFill>
                <a:latin typeface="黑体" panose="02010609060101010101" pitchFamily="49" charset="-122"/>
                <a:ea typeface="黑体" panose="02010609060101010101" pitchFamily="49" charset="-122"/>
              </a:rPr>
              <a:t>该部分</a:t>
            </a:r>
            <a:r>
              <a:rPr lang="zh-CN" altLang="en-US" sz="1100" dirty="0" smtClean="0">
                <a:solidFill>
                  <a:srgbClr val="FF0000"/>
                </a:solidFill>
                <a:latin typeface="黑体" panose="02010609060101010101" pitchFamily="49" charset="-122"/>
                <a:ea typeface="黑体" panose="02010609060101010101" pitchFamily="49" charset="-122"/>
              </a:rPr>
              <a:t>第三方提供的</a:t>
            </a:r>
            <a:r>
              <a:rPr lang="en-US" altLang="zh-CN" sz="1100" dirty="0" smtClean="0">
                <a:solidFill>
                  <a:srgbClr val="FF0000"/>
                </a:solidFill>
                <a:latin typeface="黑体" panose="02010609060101010101" pitchFamily="49" charset="-122"/>
                <a:ea typeface="黑体" panose="02010609060101010101" pitchFamily="49" charset="-122"/>
              </a:rPr>
              <a:t>coupon</a:t>
            </a:r>
            <a:r>
              <a:rPr lang="zh-CN" altLang="en-US" sz="1100" dirty="0" smtClean="0">
                <a:solidFill>
                  <a:srgbClr val="FF0000"/>
                </a:solidFill>
                <a:latin typeface="黑体" panose="02010609060101010101" pitchFamily="49" charset="-122"/>
                <a:ea typeface="黑体" panose="02010609060101010101" pitchFamily="49" charset="-122"/>
              </a:rPr>
              <a:t>，不关心活动和使用信息。</a:t>
            </a:r>
            <a:endParaRPr lang="en-US" altLang="zh-CN" sz="1100" dirty="0" smtClean="0">
              <a:solidFill>
                <a:srgbClr val="FF0000"/>
              </a:solidFill>
              <a:latin typeface="黑体" panose="02010609060101010101" pitchFamily="49" charset="-122"/>
              <a:ea typeface="黑体" panose="02010609060101010101" pitchFamily="49" charset="-122"/>
            </a:endParaRPr>
          </a:p>
          <a:p>
            <a:pPr marL="808355" lvl="2" indent="-182880">
              <a:lnSpc>
                <a:spcPct val="150000"/>
              </a:lnSpc>
              <a:buFont typeface="Wingdings" panose="05000000000000000000" pitchFamily="2" charset="2"/>
              <a:buChar char="Ø"/>
            </a:pPr>
            <a:r>
              <a:rPr lang="zh-CN" altLang="en-US" sz="1100" dirty="0" smtClean="0">
                <a:latin typeface="黑体" panose="02010609060101010101" pitchFamily="49" charset="-122"/>
                <a:ea typeface="黑体" panose="02010609060101010101" pitchFamily="49" charset="-122"/>
              </a:rPr>
              <a:t>花瓣</a:t>
            </a:r>
            <a:r>
              <a:rPr lang="en-US" altLang="zh-CN" sz="1100" dirty="0" smtClean="0">
                <a:latin typeface="黑体" panose="02010609060101010101" pitchFamily="49" charset="-122"/>
                <a:ea typeface="黑体" panose="02010609060101010101" pitchFamily="49" charset="-122"/>
              </a:rPr>
              <a:t>—</a:t>
            </a:r>
            <a:r>
              <a:rPr lang="zh-CN" altLang="en-US" sz="1100" dirty="0" smtClean="0">
                <a:latin typeface="黑体" panose="02010609060101010101" pitchFamily="49" charset="-122"/>
                <a:ea typeface="黑体" panose="02010609060101010101" pitchFamily="49" charset="-122"/>
              </a:rPr>
              <a:t>对花粉某些使用行为（评论，发帖等）的一种奖励方式，基于服务器和帐号的花瓣统计表，</a:t>
            </a:r>
            <a:r>
              <a:rPr lang="zh-CN" altLang="en-US" sz="1100" dirty="0">
                <a:latin typeface="黑体" panose="02010609060101010101" pitchFamily="49" charset="-122"/>
                <a:ea typeface="黑体" panose="02010609060101010101" pitchFamily="49" charset="-122"/>
              </a:rPr>
              <a:t>花瓣的行为</a:t>
            </a:r>
            <a:r>
              <a:rPr lang="zh-CN" altLang="en-US" sz="1100" dirty="0" smtClean="0">
                <a:latin typeface="黑体" panose="02010609060101010101" pitchFamily="49" charset="-122"/>
                <a:ea typeface="黑体" panose="02010609060101010101" pitchFamily="49" charset="-122"/>
              </a:rPr>
              <a:t>信息（</a:t>
            </a:r>
            <a:r>
              <a:rPr lang="zh-CN" altLang="en-US" sz="1100" dirty="0">
                <a:latin typeface="黑体" panose="02010609060101010101" pitchFamily="49" charset="-122"/>
                <a:ea typeface="黑体" panose="02010609060101010101" pitchFamily="49" charset="-122"/>
              </a:rPr>
              <a:t>用户花瓣赠送明细表、花瓣消费记录</a:t>
            </a:r>
            <a:r>
              <a:rPr lang="zh-CN" altLang="en-US" sz="1100" dirty="0" smtClean="0">
                <a:latin typeface="黑体" panose="02010609060101010101" pitchFamily="49" charset="-122"/>
                <a:ea typeface="黑体" panose="02010609060101010101" pitchFamily="49" charset="-122"/>
              </a:rPr>
              <a:t>）；</a:t>
            </a:r>
            <a:endParaRPr lang="en-US" altLang="zh-CN" sz="1100" dirty="0" smtClean="0">
              <a:latin typeface="黑体" panose="02010609060101010101" pitchFamily="49" charset="-122"/>
              <a:ea typeface="黑体" panose="02010609060101010101" pitchFamily="49" charset="-122"/>
            </a:endParaRPr>
          </a:p>
          <a:p>
            <a:pPr marL="808355" lvl="2" indent="-182880">
              <a:lnSpc>
                <a:spcPct val="150000"/>
              </a:lnSpc>
              <a:buFont typeface="Wingdings" panose="05000000000000000000" pitchFamily="2" charset="2"/>
              <a:buChar char="Ø"/>
            </a:pPr>
            <a:r>
              <a:rPr lang="zh-CN" altLang="en-US" sz="1100" dirty="0" smtClean="0">
                <a:latin typeface="黑体" panose="02010609060101010101" pitchFamily="49" charset="-122"/>
                <a:ea typeface="黑体" panose="02010609060101010101" pitchFamily="49" charset="-122"/>
              </a:rPr>
              <a:t>花币</a:t>
            </a:r>
            <a:r>
              <a:rPr lang="en-US" altLang="zh-CN" sz="1100" dirty="0" smtClean="0">
                <a:latin typeface="黑体" panose="02010609060101010101" pitchFamily="49" charset="-122"/>
                <a:ea typeface="黑体" panose="02010609060101010101" pitchFamily="49" charset="-122"/>
              </a:rPr>
              <a:t>—</a:t>
            </a:r>
            <a:r>
              <a:rPr lang="zh-CN" altLang="en-US" sz="1100" dirty="0" smtClean="0">
                <a:latin typeface="黑体" panose="02010609060101010101" pitchFamily="49" charset="-122"/>
                <a:ea typeface="黑体" panose="02010609060101010101" pitchFamily="49" charset="-122"/>
              </a:rPr>
              <a:t>是可以充当货币资产的虚拟资产，花币领取流水（是对消费者的一种营销），花币的消费在支付行为中</a:t>
            </a:r>
            <a:endParaRPr lang="en-US" altLang="zh-CN" sz="11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应用市场广告：广告站点信息，广告任务（基本信息，投放预算），广告超预算扣款日志，广告行为</a:t>
            </a:r>
            <a:endParaRPr lang="en-US" altLang="zh-CN" sz="12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游戏业务：游戏券的行为（获取，消费），</a:t>
            </a:r>
            <a:r>
              <a:rPr lang="zh-CN" altLang="en-US" sz="1200" dirty="0" smtClean="0">
                <a:solidFill>
                  <a:srgbClr val="FF0000"/>
                </a:solidFill>
                <a:latin typeface="黑体" panose="02010609060101010101" pitchFamily="49" charset="-122"/>
                <a:ea typeface="黑体" panose="02010609060101010101" pitchFamily="49" charset="-122"/>
              </a:rPr>
              <a:t>缺少游戏券营销活动的静态信息</a:t>
            </a:r>
            <a:endParaRPr lang="en-US" altLang="zh-CN" sz="1200" dirty="0" smtClean="0">
              <a:solidFill>
                <a:srgbClr val="FF0000"/>
              </a:solidFill>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手机服务：问卷信息</a:t>
            </a:r>
            <a:r>
              <a:rPr lang="en-US" altLang="zh-CN" sz="1200" dirty="0" smtClean="0">
                <a:latin typeface="黑体" panose="02010609060101010101" pitchFamily="49" charset="-122"/>
                <a:ea typeface="黑体" panose="02010609060101010101" pitchFamily="49" charset="-122"/>
              </a:rPr>
              <a:t>+</a:t>
            </a:r>
            <a:r>
              <a:rPr lang="zh-CN" altLang="en-US" sz="1200" dirty="0" smtClean="0">
                <a:solidFill>
                  <a:srgbClr val="FF0000"/>
                </a:solidFill>
                <a:latin typeface="黑体" panose="02010609060101010101" pitchFamily="49" charset="-122"/>
                <a:ea typeface="黑体" panose="02010609060101010101" pitchFamily="49" charset="-122"/>
              </a:rPr>
              <a:t>问题信息（缺）</a:t>
            </a:r>
            <a:r>
              <a:rPr lang="zh-CN" altLang="en-US" sz="1200" dirty="0" smtClean="0">
                <a:latin typeface="黑体" panose="02010609060101010101" pitchFamily="49" charset="-122"/>
                <a:ea typeface="黑体" panose="02010609060101010101" pitchFamily="49" charset="-122"/>
              </a:rPr>
              <a:t>，消费者反馈（基于每个问题），行为数据（查询，推送）</a:t>
            </a:r>
            <a:endParaRPr lang="en-US" altLang="zh-CN" sz="12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主题广告：只有一张表，定义主题广告素材，</a:t>
            </a:r>
            <a:r>
              <a:rPr lang="zh-CN" altLang="en-US" sz="1200" dirty="0" smtClean="0">
                <a:solidFill>
                  <a:srgbClr val="FF0000"/>
                </a:solidFill>
                <a:latin typeface="黑体" panose="02010609060101010101" pitchFamily="49" charset="-122"/>
                <a:ea typeface="黑体" panose="02010609060101010101" pitchFamily="49" charset="-122"/>
              </a:rPr>
              <a:t>缺少广告任务，广告行为数据</a:t>
            </a:r>
            <a:endParaRPr lang="en-US" altLang="zh-CN" sz="1200" dirty="0" smtClean="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营销主题域参考模型</a:t>
            </a:r>
            <a:endParaRPr lang="en-US" altLang="zh-CN" sz="2400" dirty="0" smtClean="0"/>
          </a:p>
        </p:txBody>
      </p:sp>
      <p:pic>
        <p:nvPicPr>
          <p:cNvPr id="2" name="图片 1" descr="屏幕剪辑"/>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15176" y="476929"/>
            <a:ext cx="8903964" cy="4732079"/>
          </a:xfrm>
          <a:prstGeom prst="rect">
            <a:avLst/>
          </a:prstGeom>
        </p:spPr>
      </p:pic>
      <p:sp>
        <p:nvSpPr>
          <p:cNvPr id="4" name="文本框 3"/>
          <p:cNvSpPr txBox="1"/>
          <p:nvPr/>
        </p:nvSpPr>
        <p:spPr>
          <a:xfrm>
            <a:off x="4355976" y="1707654"/>
            <a:ext cx="748923" cy="261610"/>
          </a:xfrm>
          <a:prstGeom prst="rect">
            <a:avLst/>
          </a:prstGeom>
          <a:noFill/>
        </p:spPr>
        <p:txBody>
          <a:bodyPr wrap="none" rtlCol="0">
            <a:spAutoFit/>
          </a:bodyPr>
          <a:lstStyle/>
          <a:p>
            <a:r>
              <a:rPr lang="zh-CN" altLang="en-US" sz="1050" dirty="0" smtClean="0">
                <a:latin typeface="+mn-ea"/>
              </a:rPr>
              <a:t>营销活动</a:t>
            </a:r>
            <a:endParaRPr lang="zh-CN" altLang="en-US" sz="1050" dirty="0">
              <a:latin typeface="+mn-ea"/>
            </a:endParaRPr>
          </a:p>
        </p:txBody>
      </p:sp>
      <p:sp>
        <p:nvSpPr>
          <p:cNvPr id="9" name="文本框 8"/>
          <p:cNvSpPr txBox="1"/>
          <p:nvPr/>
        </p:nvSpPr>
        <p:spPr>
          <a:xfrm>
            <a:off x="2771800" y="1347614"/>
            <a:ext cx="992579" cy="253916"/>
          </a:xfrm>
          <a:prstGeom prst="rect">
            <a:avLst/>
          </a:prstGeom>
          <a:noFill/>
        </p:spPr>
        <p:txBody>
          <a:bodyPr wrap="none" rtlCol="0">
            <a:spAutoFit/>
          </a:bodyPr>
          <a:lstStyle/>
          <a:p>
            <a:r>
              <a:rPr lang="zh-CN" altLang="en-US" sz="1050" dirty="0" smtClean="0">
                <a:latin typeface="+mn-ea"/>
              </a:rPr>
              <a:t>市场投放计划</a:t>
            </a:r>
            <a:endParaRPr lang="zh-CN" altLang="en-US" sz="1050" dirty="0">
              <a:latin typeface="+mn-ea"/>
            </a:endParaRPr>
          </a:p>
        </p:txBody>
      </p:sp>
      <p:sp>
        <p:nvSpPr>
          <p:cNvPr id="10" name="文本框 9"/>
          <p:cNvSpPr txBox="1"/>
          <p:nvPr/>
        </p:nvSpPr>
        <p:spPr>
          <a:xfrm>
            <a:off x="5652120" y="1506512"/>
            <a:ext cx="453970" cy="253916"/>
          </a:xfrm>
          <a:prstGeom prst="rect">
            <a:avLst/>
          </a:prstGeom>
          <a:noFill/>
        </p:spPr>
        <p:txBody>
          <a:bodyPr wrap="none" rtlCol="0">
            <a:spAutoFit/>
          </a:bodyPr>
          <a:lstStyle/>
          <a:p>
            <a:r>
              <a:rPr lang="zh-CN" altLang="en-US" sz="1050" dirty="0" smtClean="0">
                <a:latin typeface="+mn-ea"/>
              </a:rPr>
              <a:t>广告</a:t>
            </a:r>
            <a:endParaRPr lang="zh-CN" altLang="en-US" sz="1050" dirty="0">
              <a:latin typeface="+mn-ea"/>
            </a:endParaRPr>
          </a:p>
        </p:txBody>
      </p:sp>
      <p:sp>
        <p:nvSpPr>
          <p:cNvPr id="11" name="文本框 10"/>
          <p:cNvSpPr txBox="1"/>
          <p:nvPr/>
        </p:nvSpPr>
        <p:spPr>
          <a:xfrm>
            <a:off x="6106090" y="3435846"/>
            <a:ext cx="723275" cy="253916"/>
          </a:xfrm>
          <a:prstGeom prst="rect">
            <a:avLst/>
          </a:prstGeom>
          <a:noFill/>
        </p:spPr>
        <p:txBody>
          <a:bodyPr wrap="none" rtlCol="0">
            <a:spAutoFit/>
          </a:bodyPr>
          <a:lstStyle/>
          <a:p>
            <a:r>
              <a:rPr lang="zh-CN" altLang="en-US" sz="1050" dirty="0" smtClean="0">
                <a:latin typeface="+mn-ea"/>
              </a:rPr>
              <a:t>促销活动</a:t>
            </a:r>
            <a:endParaRPr lang="zh-CN" altLang="en-US" sz="1050" dirty="0">
              <a:latin typeface="+mn-ea"/>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营销主题域参考模型</a:t>
            </a:r>
            <a:r>
              <a:rPr lang="en-US" altLang="zh-CN" sz="2400" dirty="0" smtClean="0"/>
              <a:t>-</a:t>
            </a:r>
            <a:r>
              <a:rPr lang="zh-CN" altLang="en-US" sz="2400" dirty="0" smtClean="0"/>
              <a:t>广告</a:t>
            </a:r>
            <a:endParaRPr lang="en-US" altLang="zh-CN" sz="2400" dirty="0" smtClean="0"/>
          </a:p>
        </p:txBody>
      </p:sp>
      <p:pic>
        <p:nvPicPr>
          <p:cNvPr id="3" name="图片 2"/>
          <p:cNvPicPr>
            <a:picLocks noChangeAspect="1"/>
          </p:cNvPicPr>
          <p:nvPr/>
        </p:nvPicPr>
        <p:blipFill>
          <a:blip r:embed="rId1"/>
          <a:stretch>
            <a:fillRect/>
          </a:stretch>
        </p:blipFill>
        <p:spPr>
          <a:xfrm>
            <a:off x="1835696" y="304595"/>
            <a:ext cx="6309245" cy="5551761"/>
          </a:xfrm>
          <a:prstGeom prst="rect">
            <a:avLst/>
          </a:prstGeom>
        </p:spPr>
      </p:pic>
      <p:sp>
        <p:nvSpPr>
          <p:cNvPr id="12" name="文本框 11"/>
          <p:cNvSpPr txBox="1"/>
          <p:nvPr/>
        </p:nvSpPr>
        <p:spPr>
          <a:xfrm>
            <a:off x="3652394" y="247604"/>
            <a:ext cx="453970" cy="253916"/>
          </a:xfrm>
          <a:prstGeom prst="rect">
            <a:avLst/>
          </a:prstGeom>
          <a:noFill/>
        </p:spPr>
        <p:txBody>
          <a:bodyPr wrap="none" rtlCol="0">
            <a:spAutoFit/>
          </a:bodyPr>
          <a:lstStyle/>
          <a:p>
            <a:r>
              <a:rPr lang="zh-CN" altLang="en-US" sz="1050" dirty="0" smtClean="0">
                <a:latin typeface="+mn-ea"/>
              </a:rPr>
              <a:t>广告</a:t>
            </a:r>
            <a:endParaRPr lang="zh-CN" altLang="en-US" sz="1050" dirty="0">
              <a:latin typeface="+mn-ea"/>
            </a:endParaRPr>
          </a:p>
        </p:txBody>
      </p:sp>
      <p:sp>
        <p:nvSpPr>
          <p:cNvPr id="13" name="文本框 12"/>
          <p:cNvSpPr txBox="1"/>
          <p:nvPr/>
        </p:nvSpPr>
        <p:spPr>
          <a:xfrm>
            <a:off x="3779912" y="2139702"/>
            <a:ext cx="723275" cy="253916"/>
          </a:xfrm>
          <a:prstGeom prst="rect">
            <a:avLst/>
          </a:prstGeom>
          <a:noFill/>
        </p:spPr>
        <p:txBody>
          <a:bodyPr wrap="none" rtlCol="0">
            <a:spAutoFit/>
          </a:bodyPr>
          <a:lstStyle/>
          <a:p>
            <a:r>
              <a:rPr lang="zh-CN" altLang="en-US" sz="1050" dirty="0" smtClean="0">
                <a:latin typeface="+mn-ea"/>
              </a:rPr>
              <a:t>广告投放</a:t>
            </a:r>
            <a:endParaRPr lang="zh-CN" altLang="en-US" sz="1050" dirty="0">
              <a:latin typeface="+mn-ea"/>
            </a:endParaRPr>
          </a:p>
        </p:txBody>
      </p:sp>
      <p:sp>
        <p:nvSpPr>
          <p:cNvPr id="14" name="文本框 13"/>
          <p:cNvSpPr txBox="1"/>
          <p:nvPr/>
        </p:nvSpPr>
        <p:spPr>
          <a:xfrm>
            <a:off x="5292080" y="431553"/>
            <a:ext cx="723275" cy="253916"/>
          </a:xfrm>
          <a:prstGeom prst="rect">
            <a:avLst/>
          </a:prstGeom>
          <a:noFill/>
        </p:spPr>
        <p:txBody>
          <a:bodyPr wrap="none" rtlCol="0">
            <a:spAutoFit/>
          </a:bodyPr>
          <a:lstStyle/>
          <a:p>
            <a:r>
              <a:rPr lang="zh-CN" altLang="en-US" sz="1050" dirty="0" smtClean="0">
                <a:latin typeface="+mn-ea"/>
              </a:rPr>
              <a:t>广告合同</a:t>
            </a:r>
            <a:endParaRPr lang="zh-CN" altLang="en-US" sz="1050" dirty="0">
              <a:latin typeface="+mn-ea"/>
            </a:endParaRPr>
          </a:p>
        </p:txBody>
      </p:sp>
      <p:sp>
        <p:nvSpPr>
          <p:cNvPr id="15" name="文本框 14"/>
          <p:cNvSpPr txBox="1"/>
          <p:nvPr/>
        </p:nvSpPr>
        <p:spPr>
          <a:xfrm>
            <a:off x="5364088" y="3723878"/>
            <a:ext cx="857927" cy="253916"/>
          </a:xfrm>
          <a:prstGeom prst="rect">
            <a:avLst/>
          </a:prstGeom>
          <a:noFill/>
        </p:spPr>
        <p:txBody>
          <a:bodyPr wrap="none" rtlCol="0">
            <a:spAutoFit/>
          </a:bodyPr>
          <a:lstStyle/>
          <a:p>
            <a:r>
              <a:rPr lang="zh-CN" altLang="en-US" sz="1050" dirty="0" smtClean="0">
                <a:latin typeface="+mn-ea"/>
              </a:rPr>
              <a:t>互联网投放</a:t>
            </a:r>
            <a:endParaRPr lang="zh-CN" altLang="en-US" sz="1050" dirty="0">
              <a:latin typeface="+mn-ea"/>
            </a:endParaRPr>
          </a:p>
        </p:txBody>
      </p:sp>
      <p:sp>
        <p:nvSpPr>
          <p:cNvPr id="16" name="文本框 15"/>
          <p:cNvSpPr txBox="1"/>
          <p:nvPr/>
        </p:nvSpPr>
        <p:spPr>
          <a:xfrm>
            <a:off x="1979712" y="3363838"/>
            <a:ext cx="723275" cy="253916"/>
          </a:xfrm>
          <a:prstGeom prst="rect">
            <a:avLst/>
          </a:prstGeom>
          <a:noFill/>
        </p:spPr>
        <p:txBody>
          <a:bodyPr wrap="none" rtlCol="0">
            <a:spAutoFit/>
          </a:bodyPr>
          <a:lstStyle/>
          <a:p>
            <a:r>
              <a:rPr lang="zh-CN" altLang="en-US" sz="1050" dirty="0" smtClean="0">
                <a:latin typeface="+mn-ea"/>
              </a:rPr>
              <a:t>印刷投放</a:t>
            </a:r>
            <a:endParaRPr lang="zh-CN" altLang="en-US" sz="1050" dirty="0">
              <a:latin typeface="+mn-ea"/>
            </a:endParaRPr>
          </a:p>
        </p:txBody>
      </p:sp>
      <p:sp>
        <p:nvSpPr>
          <p:cNvPr id="17" name="文本框 16"/>
          <p:cNvSpPr txBox="1"/>
          <p:nvPr/>
        </p:nvSpPr>
        <p:spPr>
          <a:xfrm>
            <a:off x="4104491" y="4233086"/>
            <a:ext cx="723275" cy="253916"/>
          </a:xfrm>
          <a:prstGeom prst="rect">
            <a:avLst/>
          </a:prstGeom>
          <a:noFill/>
        </p:spPr>
        <p:txBody>
          <a:bodyPr wrap="none" rtlCol="0">
            <a:spAutoFit/>
          </a:bodyPr>
          <a:lstStyle/>
          <a:p>
            <a:r>
              <a:rPr lang="zh-CN" altLang="en-US" sz="1050" dirty="0" smtClean="0">
                <a:latin typeface="+mn-ea"/>
              </a:rPr>
              <a:t>路边投放</a:t>
            </a:r>
            <a:endParaRPr lang="zh-CN" altLang="en-US" sz="1050" dirty="0">
              <a:latin typeface="+mn-ea"/>
            </a:endParaRPr>
          </a:p>
        </p:txBody>
      </p:sp>
      <p:sp>
        <p:nvSpPr>
          <p:cNvPr id="18" name="文本框 17"/>
          <p:cNvSpPr txBox="1"/>
          <p:nvPr/>
        </p:nvSpPr>
        <p:spPr>
          <a:xfrm>
            <a:off x="3685899" y="3596920"/>
            <a:ext cx="790601" cy="253916"/>
          </a:xfrm>
          <a:prstGeom prst="rect">
            <a:avLst/>
          </a:prstGeom>
          <a:noFill/>
        </p:spPr>
        <p:txBody>
          <a:bodyPr wrap="none" rtlCol="0">
            <a:spAutoFit/>
          </a:bodyPr>
          <a:lstStyle/>
          <a:p>
            <a:r>
              <a:rPr lang="en-US" altLang="zh-CN" sz="1050" dirty="0" smtClean="0">
                <a:latin typeface="+mn-ea"/>
              </a:rPr>
              <a:t>email</a:t>
            </a:r>
            <a:r>
              <a:rPr lang="zh-CN" altLang="en-US" sz="1050" dirty="0" smtClean="0">
                <a:latin typeface="+mn-ea"/>
              </a:rPr>
              <a:t>投放</a:t>
            </a:r>
            <a:endParaRPr lang="zh-CN" altLang="en-US" sz="1050" dirty="0">
              <a:latin typeface="+mn-ea"/>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营销主题域参考模型</a:t>
            </a:r>
            <a:r>
              <a:rPr lang="en-US" altLang="zh-CN" sz="2400" dirty="0" smtClean="0"/>
              <a:t>-</a:t>
            </a:r>
            <a:r>
              <a:rPr lang="zh-CN" altLang="en-US" sz="2400" dirty="0" smtClean="0"/>
              <a:t>市场调研</a:t>
            </a:r>
            <a:endParaRPr lang="en-US" altLang="zh-CN" sz="2400" dirty="0" smtClean="0"/>
          </a:p>
        </p:txBody>
      </p:sp>
      <p:pic>
        <p:nvPicPr>
          <p:cNvPr id="2" name="图片 1" descr="屏幕剪辑"/>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1331640" y="468160"/>
            <a:ext cx="7017703" cy="4798818"/>
          </a:xfrm>
          <a:prstGeom prst="rect">
            <a:avLst/>
          </a:prstGeom>
        </p:spPr>
      </p:pic>
      <p:sp>
        <p:nvSpPr>
          <p:cNvPr id="8" name="文本框 7"/>
          <p:cNvSpPr txBox="1"/>
          <p:nvPr/>
        </p:nvSpPr>
        <p:spPr>
          <a:xfrm>
            <a:off x="2411760" y="2355726"/>
            <a:ext cx="723275" cy="253916"/>
          </a:xfrm>
          <a:prstGeom prst="rect">
            <a:avLst/>
          </a:prstGeom>
          <a:noFill/>
        </p:spPr>
        <p:txBody>
          <a:bodyPr wrap="none" rtlCol="0">
            <a:spAutoFit/>
          </a:bodyPr>
          <a:lstStyle/>
          <a:p>
            <a:r>
              <a:rPr lang="zh-CN" altLang="en-US" sz="1050" dirty="0" smtClean="0">
                <a:latin typeface="+mn-ea"/>
              </a:rPr>
              <a:t>市场调查</a:t>
            </a:r>
            <a:endParaRPr lang="zh-CN" altLang="en-US" sz="1050" dirty="0">
              <a:latin typeface="+mn-ea"/>
            </a:endParaRPr>
          </a:p>
        </p:txBody>
      </p:sp>
      <p:sp>
        <p:nvSpPr>
          <p:cNvPr id="9" name="文本框 8"/>
          <p:cNvSpPr txBox="1"/>
          <p:nvPr/>
        </p:nvSpPr>
        <p:spPr>
          <a:xfrm>
            <a:off x="3635896" y="2355726"/>
            <a:ext cx="453970" cy="253916"/>
          </a:xfrm>
          <a:prstGeom prst="rect">
            <a:avLst/>
          </a:prstGeom>
          <a:noFill/>
        </p:spPr>
        <p:txBody>
          <a:bodyPr wrap="none" rtlCol="0">
            <a:spAutoFit/>
          </a:bodyPr>
          <a:lstStyle/>
          <a:p>
            <a:r>
              <a:rPr lang="zh-CN" altLang="en-US" sz="1050" dirty="0" smtClean="0">
                <a:latin typeface="+mn-ea"/>
              </a:rPr>
              <a:t>问卷</a:t>
            </a:r>
            <a:endParaRPr lang="zh-CN" altLang="en-US" sz="1050" dirty="0">
              <a:latin typeface="+mn-ea"/>
            </a:endParaRPr>
          </a:p>
        </p:txBody>
      </p:sp>
      <p:sp>
        <p:nvSpPr>
          <p:cNvPr id="10" name="文本框 9"/>
          <p:cNvSpPr txBox="1"/>
          <p:nvPr/>
        </p:nvSpPr>
        <p:spPr>
          <a:xfrm>
            <a:off x="5724128" y="2283718"/>
            <a:ext cx="723275" cy="253916"/>
          </a:xfrm>
          <a:prstGeom prst="rect">
            <a:avLst/>
          </a:prstGeom>
          <a:noFill/>
        </p:spPr>
        <p:txBody>
          <a:bodyPr wrap="none" rtlCol="0">
            <a:spAutoFit/>
          </a:bodyPr>
          <a:lstStyle/>
          <a:p>
            <a:r>
              <a:rPr lang="zh-CN" altLang="en-US" sz="1050" dirty="0" smtClean="0">
                <a:latin typeface="+mn-ea"/>
              </a:rPr>
              <a:t>问卷问题</a:t>
            </a:r>
            <a:endParaRPr lang="zh-CN" altLang="en-US" sz="1050" dirty="0">
              <a:latin typeface="+mn-ea"/>
            </a:endParaRPr>
          </a:p>
        </p:txBody>
      </p:sp>
      <p:sp>
        <p:nvSpPr>
          <p:cNvPr id="11" name="文本框 10"/>
          <p:cNvSpPr txBox="1"/>
          <p:nvPr/>
        </p:nvSpPr>
        <p:spPr>
          <a:xfrm>
            <a:off x="5732288" y="4011910"/>
            <a:ext cx="992579" cy="253916"/>
          </a:xfrm>
          <a:prstGeom prst="rect">
            <a:avLst/>
          </a:prstGeom>
          <a:noFill/>
        </p:spPr>
        <p:txBody>
          <a:bodyPr wrap="none" rtlCol="0">
            <a:spAutoFit/>
          </a:bodyPr>
          <a:lstStyle/>
          <a:p>
            <a:r>
              <a:rPr lang="zh-CN" altLang="en-US" sz="1050" dirty="0" smtClean="0">
                <a:latin typeface="+mn-ea"/>
              </a:rPr>
              <a:t>问卷问题回答</a:t>
            </a:r>
            <a:endParaRPr lang="zh-CN" altLang="en-US" sz="1050" dirty="0">
              <a:latin typeface="+mn-ea"/>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云服务使用主题域定义和范围</a:t>
            </a:r>
            <a:endParaRPr lang="en-US" altLang="zh-CN" sz="2400" dirty="0" smtClean="0"/>
          </a:p>
        </p:txBody>
      </p:sp>
      <p:sp>
        <p:nvSpPr>
          <p:cNvPr id="3" name="文本框 2"/>
          <p:cNvSpPr txBox="1"/>
          <p:nvPr/>
        </p:nvSpPr>
        <p:spPr>
          <a:xfrm>
            <a:off x="323528" y="699542"/>
            <a:ext cx="8352928" cy="584775"/>
          </a:xfrm>
          <a:prstGeom prst="rect">
            <a:avLst/>
          </a:prstGeom>
          <a:noFill/>
        </p:spPr>
        <p:txBody>
          <a:bodyPr wrap="square" rtlCol="0">
            <a:spAutoFit/>
          </a:bodyPr>
          <a:lstStyle/>
          <a:p>
            <a:r>
              <a:rPr lang="zh-CN" altLang="en-US" sz="1800" b="1" dirty="0" smtClean="0">
                <a:latin typeface="黑体" panose="02010609060101010101" pitchFamily="49" charset="-122"/>
                <a:ea typeface="黑体" panose="02010609060101010101" pitchFamily="49" charset="-122"/>
              </a:rPr>
              <a:t>定义</a:t>
            </a:r>
            <a:r>
              <a:rPr lang="zh-CN" altLang="en-US" sz="16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云服务消费者使用云服务产品产生的用户注册，访问、搜索、点击、下载、购买、支付、发帖、评论等各种行为信息</a:t>
            </a:r>
            <a:endParaRPr lang="zh-CN" altLang="en-US" sz="140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1676768"/>
            <a:ext cx="6108916" cy="1435042"/>
          </a:xfrm>
        </p:spPr>
        <p:txBody>
          <a:bodyPr/>
          <a:lstStyle/>
          <a:p>
            <a:r>
              <a:rPr lang="zh-CN" altLang="en-US" dirty="0" smtClean="0"/>
              <a:t>第一部分 基础数据模型的建设方法</a:t>
            </a:r>
            <a:endParaRPr lang="en-US" dirty="0"/>
          </a:p>
        </p:txBody>
      </p:sp>
      <p:sp>
        <p:nvSpPr>
          <p:cNvPr id="6" name="文本框 5"/>
          <p:cNvSpPr txBox="1"/>
          <p:nvPr/>
        </p:nvSpPr>
        <p:spPr>
          <a:xfrm>
            <a:off x="251520" y="2859782"/>
            <a:ext cx="6789038" cy="369332"/>
          </a:xfrm>
          <a:prstGeom prst="rect">
            <a:avLst/>
          </a:prstGeom>
          <a:noFill/>
        </p:spPr>
        <p:txBody>
          <a:bodyPr wrap="none" rtlCol="0">
            <a:spAutoFit/>
          </a:bodyPr>
          <a:lstStyle/>
          <a:p>
            <a:r>
              <a:rPr lang="zh-CN" altLang="en-US" sz="1800" b="1" dirty="0" smtClean="0">
                <a:latin typeface="黑体" panose="02010609060101010101" pitchFamily="49" charset="-122"/>
                <a:ea typeface="黑体" panose="02010609060101010101" pitchFamily="49" charset="-122"/>
              </a:rPr>
              <a:t>核心理念</a:t>
            </a:r>
            <a:r>
              <a:rPr lang="zh-CN" altLang="en-US" dirty="0" smtClean="0">
                <a:latin typeface="黑体" panose="02010609060101010101" pitchFamily="49" charset="-122"/>
                <a:ea typeface="黑体" panose="02010609060101010101" pitchFamily="49" charset="-122"/>
              </a:rPr>
              <a:t>：打通不同业务</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系统间的数据，用模型展现基础数据间的天然关系</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终止 2"/>
          <p:cNvSpPr/>
          <p:nvPr/>
        </p:nvSpPr>
        <p:spPr>
          <a:xfrm>
            <a:off x="323528" y="1095586"/>
            <a:ext cx="1080120" cy="360040"/>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r"/>
            <a:r>
              <a:rPr lang="zh-CN" altLang="en-US" sz="1200" dirty="0" smtClean="0">
                <a:latin typeface="黑体" panose="02010609060101010101" pitchFamily="49" charset="-122"/>
                <a:ea typeface="黑体" panose="02010609060101010101" pitchFamily="49" charset="-122"/>
              </a:rPr>
              <a:t>信息探索</a:t>
            </a:r>
            <a:endParaRPr lang="zh-CN" altLang="en-US" sz="1200" dirty="0">
              <a:latin typeface="黑体" panose="02010609060101010101" pitchFamily="49" charset="-122"/>
              <a:ea typeface="黑体" panose="02010609060101010101" pitchFamily="49" charset="-122"/>
            </a:endParaRPr>
          </a:p>
        </p:txBody>
      </p:sp>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整合模型层建模流程：从认识数据开始</a:t>
            </a:r>
            <a:endParaRPr lang="en-US" altLang="zh-CN" sz="2400" dirty="0" smtClean="0"/>
          </a:p>
        </p:txBody>
      </p:sp>
      <p:sp>
        <p:nvSpPr>
          <p:cNvPr id="2" name="椭圆 1"/>
          <p:cNvSpPr/>
          <p:nvPr/>
        </p:nvSpPr>
        <p:spPr>
          <a:xfrm>
            <a:off x="251520" y="1095586"/>
            <a:ext cx="360040" cy="36004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smtClean="0">
                <a:solidFill>
                  <a:schemeClr val="bg1"/>
                </a:solidFill>
              </a:rPr>
              <a:t>1</a:t>
            </a:r>
            <a:endParaRPr lang="zh-CN" altLang="en-US" sz="2000" dirty="0">
              <a:solidFill>
                <a:schemeClr val="bg1"/>
              </a:solidFill>
            </a:endParaRPr>
          </a:p>
        </p:txBody>
      </p:sp>
      <p:sp>
        <p:nvSpPr>
          <p:cNvPr id="4" name="圆角矩形 3"/>
          <p:cNvSpPr/>
          <p:nvPr/>
        </p:nvSpPr>
        <p:spPr>
          <a:xfrm>
            <a:off x="1547664" y="843558"/>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Arial" panose="020B0604020202020204" pitchFamily="34" charset="0"/>
              <a:buChar char="•"/>
            </a:pPr>
            <a:r>
              <a:rPr lang="zh-CN" altLang="en-US" sz="1050" b="1" dirty="0" smtClean="0">
                <a:latin typeface="黑体" panose="02010609060101010101" pitchFamily="49" charset="-122"/>
                <a:ea typeface="黑体" panose="02010609060101010101" pitchFamily="49" charset="-122"/>
              </a:rPr>
              <a:t>认识生产系统的原始数据</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认识数据在系统间流转关系</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确定建模的系统范围、表范围和字段范围</a:t>
            </a:r>
            <a:endParaRPr lang="en-US" altLang="zh-CN" sz="1050" dirty="0" smtClean="0">
              <a:latin typeface="华文仿宋" panose="02010600040101010101" pitchFamily="2" charset="-122"/>
              <a:ea typeface="华文仿宋" panose="02010600040101010101" pitchFamily="2" charset="-122"/>
            </a:endParaRPr>
          </a:p>
        </p:txBody>
      </p:sp>
      <p:sp>
        <p:nvSpPr>
          <p:cNvPr id="7" name="文本框 6"/>
          <p:cNvSpPr txBox="1"/>
          <p:nvPr/>
        </p:nvSpPr>
        <p:spPr>
          <a:xfrm>
            <a:off x="2123728" y="653956"/>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工作重点</a:t>
            </a:r>
            <a:endParaRPr lang="zh-CN" altLang="en-US" sz="1050" dirty="0">
              <a:latin typeface="黑体" panose="02010609060101010101" pitchFamily="49" charset="-122"/>
              <a:ea typeface="黑体" panose="02010609060101010101" pitchFamily="49" charset="-122"/>
            </a:endParaRPr>
          </a:p>
        </p:txBody>
      </p:sp>
      <p:sp>
        <p:nvSpPr>
          <p:cNvPr id="94" name="圆角矩形 93"/>
          <p:cNvSpPr/>
          <p:nvPr/>
        </p:nvSpPr>
        <p:spPr>
          <a:xfrm>
            <a:off x="3923928" y="843558"/>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熟悉生产系统数据的人员讲解数据及答疑</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生产系统数据字典</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生产系统的样本数据和环境</a:t>
            </a:r>
            <a:endParaRPr lang="zh-CN" altLang="en-US" sz="1050" dirty="0">
              <a:latin typeface="华文仿宋" panose="02010600040101010101" pitchFamily="2" charset="-122"/>
              <a:ea typeface="华文仿宋" panose="02010600040101010101" pitchFamily="2" charset="-122"/>
            </a:endParaRPr>
          </a:p>
        </p:txBody>
      </p:sp>
      <p:sp>
        <p:nvSpPr>
          <p:cNvPr id="95" name="文本框 94"/>
          <p:cNvSpPr txBox="1"/>
          <p:nvPr/>
        </p:nvSpPr>
        <p:spPr>
          <a:xfrm>
            <a:off x="4499992" y="653956"/>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配合要求</a:t>
            </a:r>
            <a:endParaRPr lang="zh-CN" altLang="en-US" sz="1050" dirty="0">
              <a:latin typeface="黑体" panose="02010609060101010101" pitchFamily="49" charset="-122"/>
              <a:ea typeface="黑体" panose="02010609060101010101" pitchFamily="49" charset="-122"/>
            </a:endParaRPr>
          </a:p>
        </p:txBody>
      </p:sp>
      <p:sp>
        <p:nvSpPr>
          <p:cNvPr id="97" name="圆角矩形 96"/>
          <p:cNvSpPr/>
          <p:nvPr/>
        </p:nvSpPr>
        <p:spPr>
          <a:xfrm>
            <a:off x="6300192" y="843558"/>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171450" indent="-171450">
              <a:buFont typeface="Arial" panose="020B0604020202020204" pitchFamily="34" charset="0"/>
              <a:buChar char="•"/>
            </a:pPr>
            <a:r>
              <a:rPr lang="zh-CN" altLang="en-US" sz="1050" dirty="0" smtClean="0">
                <a:solidFill>
                  <a:srgbClr val="C00000"/>
                </a:solidFill>
                <a:latin typeface="华文仿宋" panose="02010600040101010101" pitchFamily="2" charset="-122"/>
                <a:ea typeface="华文仿宋" panose="02010600040101010101" pitchFamily="2" charset="-122"/>
              </a:rPr>
              <a:t>数据分析文档</a:t>
            </a:r>
            <a:endParaRPr lang="en-US" altLang="zh-CN" sz="1050" dirty="0" smtClean="0">
              <a:solidFill>
                <a:srgbClr val="C00000"/>
              </a:solidFill>
              <a:latin typeface="华文仿宋" panose="02010600040101010101" pitchFamily="2" charset="-122"/>
              <a:ea typeface="华文仿宋" panose="02010600040101010101" pitchFamily="2" charset="-122"/>
            </a:endParaRPr>
          </a:p>
          <a:p>
            <a:pPr marL="90805"/>
            <a:r>
              <a:rPr lang="en-US" altLang="zh-CN" sz="1050" dirty="0" smtClean="0">
                <a:latin typeface="华文仿宋" panose="02010600040101010101" pitchFamily="2" charset="-122"/>
                <a:ea typeface="华文仿宋" panose="02010600040101010101" pitchFamily="2" charset="-122"/>
              </a:rPr>
              <a:t>Excel</a:t>
            </a:r>
            <a:r>
              <a:rPr lang="zh-CN" altLang="en-US" sz="1050" dirty="0" smtClean="0">
                <a:latin typeface="华文仿宋" panose="02010600040101010101" pitchFamily="2" charset="-122"/>
                <a:ea typeface="华文仿宋" panose="02010600040101010101" pitchFamily="2" charset="-122"/>
              </a:rPr>
              <a:t>形式，详细说明各个生产系统、表和字段的业务含义、数据类型、代码取值、数据质量状况</a:t>
            </a:r>
            <a:r>
              <a:rPr lang="en-US" altLang="zh-CN" sz="1050" dirty="0" smtClean="0">
                <a:latin typeface="华文仿宋" panose="02010600040101010101" pitchFamily="2" charset="-122"/>
                <a:ea typeface="华文仿宋" panose="02010600040101010101" pitchFamily="2" charset="-122"/>
              </a:rPr>
              <a:t>,</a:t>
            </a:r>
            <a:r>
              <a:rPr lang="zh-CN" altLang="en-US" sz="1050" dirty="0" smtClean="0">
                <a:latin typeface="华文仿宋" panose="02010600040101010101" pitchFamily="2" charset="-122"/>
                <a:ea typeface="华文仿宋" panose="02010600040101010101" pitchFamily="2" charset="-122"/>
              </a:rPr>
              <a:t>、筛选结果</a:t>
            </a:r>
            <a:endParaRPr lang="zh-CN" altLang="en-US" sz="1050" dirty="0">
              <a:latin typeface="华文仿宋" panose="02010600040101010101" pitchFamily="2" charset="-122"/>
              <a:ea typeface="华文仿宋" panose="02010600040101010101" pitchFamily="2" charset="-122"/>
            </a:endParaRPr>
          </a:p>
        </p:txBody>
      </p:sp>
      <p:sp>
        <p:nvSpPr>
          <p:cNvPr id="98" name="文本框 97"/>
          <p:cNvSpPr txBox="1"/>
          <p:nvPr/>
        </p:nvSpPr>
        <p:spPr>
          <a:xfrm>
            <a:off x="6876256" y="653956"/>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产出交付</a:t>
            </a:r>
            <a:endParaRPr lang="zh-CN" altLang="en-US" sz="1050" dirty="0">
              <a:latin typeface="黑体" panose="02010609060101010101" pitchFamily="49" charset="-122"/>
              <a:ea typeface="黑体" panose="02010609060101010101" pitchFamily="49" charset="-122"/>
            </a:endParaRPr>
          </a:p>
        </p:txBody>
      </p:sp>
      <p:sp>
        <p:nvSpPr>
          <p:cNvPr id="11" name="五角星 10"/>
          <p:cNvSpPr/>
          <p:nvPr/>
        </p:nvSpPr>
        <p:spPr>
          <a:xfrm>
            <a:off x="8532440" y="863324"/>
            <a:ext cx="144016" cy="130805"/>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9" name="文本框 28"/>
          <p:cNvSpPr txBox="1"/>
          <p:nvPr/>
        </p:nvSpPr>
        <p:spPr>
          <a:xfrm>
            <a:off x="8401879" y="1059582"/>
            <a:ext cx="706625" cy="369332"/>
          </a:xfrm>
          <a:prstGeom prst="rect">
            <a:avLst/>
          </a:prstGeom>
          <a:noFill/>
        </p:spPr>
        <p:txBody>
          <a:bodyPr wrap="square" rtlCol="0">
            <a:spAutoFit/>
          </a:bodyPr>
          <a:lstStyle/>
          <a:p>
            <a:r>
              <a:rPr lang="zh-CN" altLang="en-US" sz="900" dirty="0" smtClean="0">
                <a:latin typeface="黑体" panose="02010609060101010101" pitchFamily="49" charset="-122"/>
                <a:ea typeface="黑体" panose="02010609060101010101" pitchFamily="49" charset="-122"/>
              </a:rPr>
              <a:t>知识沉淀</a:t>
            </a:r>
            <a:endParaRPr lang="en-US" altLang="zh-CN" sz="900" dirty="0" smtClean="0">
              <a:latin typeface="黑体" panose="02010609060101010101" pitchFamily="49" charset="-122"/>
              <a:ea typeface="黑体" panose="02010609060101010101" pitchFamily="49" charset="-122"/>
            </a:endParaRPr>
          </a:p>
          <a:p>
            <a:r>
              <a:rPr lang="zh-CN" altLang="en-US" sz="900" dirty="0" smtClean="0">
                <a:latin typeface="黑体" panose="02010609060101010101" pitchFamily="49" charset="-122"/>
                <a:ea typeface="黑体" panose="02010609060101010101" pitchFamily="49" charset="-122"/>
              </a:rPr>
              <a:t>持续维护</a:t>
            </a:r>
            <a:endParaRPr lang="en-US" altLang="zh-CN" sz="900" dirty="0" smtClean="0">
              <a:latin typeface="黑体" panose="02010609060101010101" pitchFamily="49" charset="-122"/>
              <a:ea typeface="黑体" panose="02010609060101010101" pitchFamily="49" charset="-122"/>
            </a:endParaRPr>
          </a:p>
        </p:txBody>
      </p:sp>
      <p:sp>
        <p:nvSpPr>
          <p:cNvPr id="101" name="流程图: 终止 100"/>
          <p:cNvSpPr/>
          <p:nvPr/>
        </p:nvSpPr>
        <p:spPr>
          <a:xfrm>
            <a:off x="323528" y="2211710"/>
            <a:ext cx="1080120" cy="360040"/>
          </a:xfrm>
          <a:prstGeom prst="flowChartTerminator">
            <a:avLst/>
          </a:prstGeom>
        </p:spPr>
        <p:style>
          <a:lnRef idx="1">
            <a:schemeClr val="accent3"/>
          </a:lnRef>
          <a:fillRef idx="3">
            <a:schemeClr val="accent3"/>
          </a:fillRef>
          <a:effectRef idx="2">
            <a:schemeClr val="accent3"/>
          </a:effectRef>
          <a:fontRef idx="minor">
            <a:schemeClr val="lt1"/>
          </a:fontRef>
        </p:style>
        <p:txBody>
          <a:bodyPr rtlCol="0" anchor="ctr"/>
          <a:lstStyle/>
          <a:p>
            <a:pPr algn="r"/>
            <a:r>
              <a:rPr lang="zh-CN" altLang="en-US" sz="1200" dirty="0" smtClean="0">
                <a:latin typeface="黑体" panose="02010609060101010101" pitchFamily="49" charset="-122"/>
                <a:ea typeface="黑体" panose="02010609060101010101" pitchFamily="49" charset="-122"/>
              </a:rPr>
              <a:t>需求分析</a:t>
            </a:r>
            <a:endParaRPr lang="zh-CN" altLang="en-US" sz="1200" dirty="0">
              <a:latin typeface="黑体" panose="02010609060101010101" pitchFamily="49" charset="-122"/>
              <a:ea typeface="黑体" panose="02010609060101010101" pitchFamily="49" charset="-122"/>
            </a:endParaRPr>
          </a:p>
        </p:txBody>
      </p:sp>
      <p:sp>
        <p:nvSpPr>
          <p:cNvPr id="108" name="椭圆 107"/>
          <p:cNvSpPr/>
          <p:nvPr/>
        </p:nvSpPr>
        <p:spPr>
          <a:xfrm>
            <a:off x="251520" y="2211710"/>
            <a:ext cx="360040" cy="36004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dirty="0">
                <a:solidFill>
                  <a:schemeClr val="bg1"/>
                </a:solidFill>
              </a:rPr>
              <a:t>2</a:t>
            </a:r>
            <a:endParaRPr lang="zh-CN" altLang="en-US" sz="2000" dirty="0">
              <a:solidFill>
                <a:schemeClr val="bg1"/>
              </a:solidFill>
            </a:endParaRPr>
          </a:p>
        </p:txBody>
      </p:sp>
      <p:sp>
        <p:nvSpPr>
          <p:cNvPr id="109" name="圆角矩形 108"/>
          <p:cNvSpPr/>
          <p:nvPr/>
        </p:nvSpPr>
        <p:spPr>
          <a:xfrm>
            <a:off x="1547664" y="1959682"/>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Arial" panose="020B0604020202020204" pitchFamily="34" charset="0"/>
              <a:buChar char="•"/>
            </a:pPr>
            <a:r>
              <a:rPr lang="zh-CN" altLang="en-US" sz="1050" b="1" dirty="0" smtClean="0">
                <a:latin typeface="黑体" panose="02010609060101010101" pitchFamily="49" charset="-122"/>
                <a:ea typeface="黑体" panose="02010609060101010101" pitchFamily="49" charset="-122"/>
              </a:rPr>
              <a:t>了解数据使用方式</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认识各种应用需要对数据进行哪些加工、计算；</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提炼共性的加工逻辑，形成一致化的数据处理</a:t>
            </a:r>
            <a:endParaRPr lang="en-US" altLang="zh-CN" sz="1050" dirty="0" smtClean="0">
              <a:latin typeface="华文仿宋" panose="02010600040101010101" pitchFamily="2" charset="-122"/>
              <a:ea typeface="华文仿宋" panose="02010600040101010101" pitchFamily="2" charset="-122"/>
            </a:endParaRPr>
          </a:p>
        </p:txBody>
      </p:sp>
      <p:sp>
        <p:nvSpPr>
          <p:cNvPr id="110" name="文本框 109"/>
          <p:cNvSpPr txBox="1"/>
          <p:nvPr/>
        </p:nvSpPr>
        <p:spPr>
          <a:xfrm>
            <a:off x="2123728" y="1770080"/>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工作重点</a:t>
            </a:r>
            <a:endParaRPr lang="zh-CN" altLang="en-US" sz="1050" dirty="0">
              <a:latin typeface="黑体" panose="02010609060101010101" pitchFamily="49" charset="-122"/>
              <a:ea typeface="黑体" panose="02010609060101010101" pitchFamily="49" charset="-122"/>
            </a:endParaRPr>
          </a:p>
        </p:txBody>
      </p:sp>
      <p:sp>
        <p:nvSpPr>
          <p:cNvPr id="111" name="圆角矩形 110"/>
          <p:cNvSpPr/>
          <p:nvPr/>
        </p:nvSpPr>
        <p:spPr>
          <a:xfrm>
            <a:off x="3923928" y="1959682"/>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业务部门数据使用人员</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日常的业务报表和业务统计需求及加工逻辑需求文档</a:t>
            </a:r>
            <a:endParaRPr lang="en-US" altLang="zh-CN" sz="1050" dirty="0" smtClean="0">
              <a:latin typeface="华文仿宋" panose="02010600040101010101" pitchFamily="2" charset="-122"/>
              <a:ea typeface="华文仿宋" panose="02010600040101010101" pitchFamily="2" charset="-122"/>
            </a:endParaRPr>
          </a:p>
        </p:txBody>
      </p:sp>
      <p:sp>
        <p:nvSpPr>
          <p:cNvPr id="112" name="文本框 111"/>
          <p:cNvSpPr txBox="1"/>
          <p:nvPr/>
        </p:nvSpPr>
        <p:spPr>
          <a:xfrm>
            <a:off x="4499992" y="1770080"/>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配合要求</a:t>
            </a:r>
            <a:endParaRPr lang="zh-CN" altLang="en-US" sz="1050" dirty="0">
              <a:latin typeface="黑体" panose="02010609060101010101" pitchFamily="49" charset="-122"/>
              <a:ea typeface="黑体" panose="02010609060101010101" pitchFamily="49" charset="-122"/>
            </a:endParaRPr>
          </a:p>
        </p:txBody>
      </p:sp>
      <p:sp>
        <p:nvSpPr>
          <p:cNvPr id="113" name="圆角矩形 112"/>
          <p:cNvSpPr/>
          <p:nvPr/>
        </p:nvSpPr>
        <p:spPr>
          <a:xfrm>
            <a:off x="6300192" y="1959682"/>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需求汇总文档</a:t>
            </a:r>
            <a:endParaRPr lang="en-US" altLang="zh-CN" sz="1050" dirty="0" smtClean="0">
              <a:latin typeface="华文仿宋" panose="02010600040101010101" pitchFamily="2" charset="-122"/>
              <a:ea typeface="华文仿宋" panose="02010600040101010101" pitchFamily="2" charset="-122"/>
            </a:endParaRPr>
          </a:p>
          <a:p>
            <a:pPr marL="90805"/>
            <a:r>
              <a:rPr lang="en-US" altLang="zh-CN" sz="1050" dirty="0" smtClean="0">
                <a:latin typeface="华文仿宋" panose="02010600040101010101" pitchFamily="2" charset="-122"/>
                <a:ea typeface="华文仿宋" panose="02010600040101010101" pitchFamily="2" charset="-122"/>
              </a:rPr>
              <a:t>Excel</a:t>
            </a:r>
            <a:r>
              <a:rPr lang="zh-CN" altLang="en-US" sz="1050" dirty="0" smtClean="0">
                <a:latin typeface="华文仿宋" panose="02010600040101010101" pitchFamily="2" charset="-122"/>
                <a:ea typeface="华文仿宋" panose="02010600040101010101" pitchFamily="2" charset="-122"/>
              </a:rPr>
              <a:t>形式，归纳总结共性业务加工逻辑（一般基于明细数据）</a:t>
            </a:r>
            <a:endParaRPr lang="zh-CN" altLang="en-US" sz="1050" dirty="0">
              <a:latin typeface="华文仿宋" panose="02010600040101010101" pitchFamily="2" charset="-122"/>
              <a:ea typeface="华文仿宋" panose="02010600040101010101" pitchFamily="2" charset="-122"/>
            </a:endParaRPr>
          </a:p>
        </p:txBody>
      </p:sp>
      <p:sp>
        <p:nvSpPr>
          <p:cNvPr id="114" name="文本框 113"/>
          <p:cNvSpPr txBox="1"/>
          <p:nvPr/>
        </p:nvSpPr>
        <p:spPr>
          <a:xfrm>
            <a:off x="6876256" y="1770080"/>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产出交付</a:t>
            </a:r>
            <a:endParaRPr lang="zh-CN" altLang="en-US" sz="1050" dirty="0">
              <a:latin typeface="黑体" panose="02010609060101010101" pitchFamily="49" charset="-122"/>
              <a:ea typeface="黑体" panose="02010609060101010101" pitchFamily="49" charset="-122"/>
            </a:endParaRPr>
          </a:p>
        </p:txBody>
      </p:sp>
      <p:sp>
        <p:nvSpPr>
          <p:cNvPr id="115" name="流程图: 终止 114"/>
          <p:cNvSpPr/>
          <p:nvPr/>
        </p:nvSpPr>
        <p:spPr>
          <a:xfrm>
            <a:off x="323528" y="3327834"/>
            <a:ext cx="1080120" cy="360040"/>
          </a:xfrm>
          <a:prstGeom prst="flowChartTerminator">
            <a:avLst/>
          </a:prstGeom>
        </p:spPr>
        <p:style>
          <a:lnRef idx="1">
            <a:schemeClr val="accent4"/>
          </a:lnRef>
          <a:fillRef idx="3">
            <a:schemeClr val="accent4"/>
          </a:fillRef>
          <a:effectRef idx="2">
            <a:schemeClr val="accent4"/>
          </a:effectRef>
          <a:fontRef idx="minor">
            <a:schemeClr val="lt1"/>
          </a:fontRef>
        </p:style>
        <p:txBody>
          <a:bodyPr rtlCol="0" anchor="ctr"/>
          <a:lstStyle/>
          <a:p>
            <a:pPr algn="r"/>
            <a:r>
              <a:rPr lang="zh-CN" altLang="en-US" sz="1200" dirty="0" smtClean="0">
                <a:latin typeface="黑体" panose="02010609060101010101" pitchFamily="49" charset="-122"/>
                <a:ea typeface="黑体" panose="02010609060101010101" pitchFamily="49" charset="-122"/>
              </a:rPr>
              <a:t>模型设计</a:t>
            </a:r>
            <a:endParaRPr lang="zh-CN" altLang="en-US" sz="1200" dirty="0">
              <a:latin typeface="黑体" panose="02010609060101010101" pitchFamily="49" charset="-122"/>
              <a:ea typeface="黑体" panose="02010609060101010101" pitchFamily="49" charset="-122"/>
            </a:endParaRPr>
          </a:p>
        </p:txBody>
      </p:sp>
      <p:sp>
        <p:nvSpPr>
          <p:cNvPr id="118" name="椭圆 117"/>
          <p:cNvSpPr/>
          <p:nvPr/>
        </p:nvSpPr>
        <p:spPr>
          <a:xfrm>
            <a:off x="251520" y="3327834"/>
            <a:ext cx="360040" cy="36004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dirty="0" smtClean="0">
                <a:solidFill>
                  <a:schemeClr val="bg1"/>
                </a:solidFill>
              </a:rPr>
              <a:t>3</a:t>
            </a:r>
            <a:endParaRPr lang="zh-CN" altLang="en-US" sz="2000" dirty="0">
              <a:solidFill>
                <a:schemeClr val="bg1"/>
              </a:solidFill>
            </a:endParaRPr>
          </a:p>
        </p:txBody>
      </p:sp>
      <p:sp>
        <p:nvSpPr>
          <p:cNvPr id="119" name="圆角矩形 118"/>
          <p:cNvSpPr/>
          <p:nvPr/>
        </p:nvSpPr>
        <p:spPr>
          <a:xfrm>
            <a:off x="1547664" y="3075806"/>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Arial" panose="020B0604020202020204" pitchFamily="34" charset="0"/>
              <a:buChar char="•"/>
            </a:pPr>
            <a:r>
              <a:rPr lang="zh-CN" altLang="en-US" sz="1050" b="1" dirty="0" smtClean="0">
                <a:latin typeface="黑体" panose="02010609060101010101" pitchFamily="49" charset="-122"/>
                <a:ea typeface="黑体" panose="02010609060101010101" pitchFamily="49" charset="-122"/>
              </a:rPr>
              <a:t>设计整合层模型（明细数据）</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自上而下设计方法，主题域模型、概念模型和逻辑模型；</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模型持续更新维护阶段，主要更新</a:t>
            </a:r>
            <a:r>
              <a:rPr lang="en-US" altLang="zh-CN" sz="1050" dirty="0" smtClean="0">
                <a:latin typeface="华文仿宋" panose="02010600040101010101" pitchFamily="2" charset="-122"/>
                <a:ea typeface="华文仿宋" panose="02010600040101010101" pitchFamily="2" charset="-122"/>
              </a:rPr>
              <a:t>LDM</a:t>
            </a:r>
            <a:endParaRPr lang="en-US" altLang="zh-CN" sz="1050" dirty="0" smtClean="0">
              <a:latin typeface="华文仿宋" panose="02010600040101010101" pitchFamily="2" charset="-122"/>
              <a:ea typeface="华文仿宋" panose="02010600040101010101" pitchFamily="2" charset="-122"/>
            </a:endParaRPr>
          </a:p>
        </p:txBody>
      </p:sp>
      <p:sp>
        <p:nvSpPr>
          <p:cNvPr id="123" name="文本框 122"/>
          <p:cNvSpPr txBox="1"/>
          <p:nvPr/>
        </p:nvSpPr>
        <p:spPr>
          <a:xfrm>
            <a:off x="2123728" y="2886204"/>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工作重点</a:t>
            </a:r>
            <a:endParaRPr lang="zh-CN" altLang="en-US" sz="1050" dirty="0">
              <a:latin typeface="黑体" panose="02010609060101010101" pitchFamily="49" charset="-122"/>
              <a:ea typeface="黑体" panose="02010609060101010101" pitchFamily="49" charset="-122"/>
            </a:endParaRPr>
          </a:p>
        </p:txBody>
      </p:sp>
      <p:sp>
        <p:nvSpPr>
          <p:cNvPr id="128" name="圆角矩形 127"/>
          <p:cNvSpPr/>
          <p:nvPr/>
        </p:nvSpPr>
        <p:spPr>
          <a:xfrm>
            <a:off x="3923928" y="3075806"/>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来自实际生产环境的样本数据和数据验证环境</a:t>
            </a:r>
            <a:endParaRPr lang="en-US" altLang="zh-CN" sz="1050" dirty="0" smtClean="0">
              <a:latin typeface="华文仿宋" panose="02010600040101010101" pitchFamily="2" charset="-122"/>
              <a:ea typeface="华文仿宋" panose="02010600040101010101" pitchFamily="2" charset="-122"/>
            </a:endParaRPr>
          </a:p>
        </p:txBody>
      </p:sp>
      <p:sp>
        <p:nvSpPr>
          <p:cNvPr id="129" name="文本框 128"/>
          <p:cNvSpPr txBox="1"/>
          <p:nvPr/>
        </p:nvSpPr>
        <p:spPr>
          <a:xfrm>
            <a:off x="4499992" y="2886204"/>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配合要求</a:t>
            </a:r>
            <a:endParaRPr lang="zh-CN" altLang="en-US" sz="1050" dirty="0">
              <a:latin typeface="黑体" panose="02010609060101010101" pitchFamily="49" charset="-122"/>
              <a:ea typeface="黑体" panose="02010609060101010101" pitchFamily="49" charset="-122"/>
            </a:endParaRPr>
          </a:p>
        </p:txBody>
      </p:sp>
      <p:sp>
        <p:nvSpPr>
          <p:cNvPr id="139" name="圆角矩形 138"/>
          <p:cNvSpPr/>
          <p:nvPr/>
        </p:nvSpPr>
        <p:spPr>
          <a:xfrm>
            <a:off x="6300192" y="3075806"/>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数据模型</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solidFill>
                  <a:srgbClr val="C00000"/>
                </a:solidFill>
                <a:latin typeface="华文仿宋" panose="02010600040101010101" pitchFamily="2" charset="-122"/>
                <a:ea typeface="华文仿宋" panose="02010600040101010101" pitchFamily="2" charset="-122"/>
              </a:rPr>
              <a:t>整合数据标准及代码标准</a:t>
            </a:r>
            <a:endParaRPr lang="en-US" altLang="zh-CN" sz="1050" dirty="0" smtClean="0">
              <a:solidFill>
                <a:srgbClr val="C00000"/>
              </a:solidFill>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数据映射规则和加工逻辑</a:t>
            </a:r>
            <a:endParaRPr lang="en-US" altLang="zh-CN" sz="1050" dirty="0" smtClean="0">
              <a:latin typeface="华文仿宋" panose="02010600040101010101" pitchFamily="2" charset="-122"/>
              <a:ea typeface="华文仿宋" panose="02010600040101010101" pitchFamily="2" charset="-122"/>
            </a:endParaRPr>
          </a:p>
        </p:txBody>
      </p:sp>
      <p:sp>
        <p:nvSpPr>
          <p:cNvPr id="140" name="文本框 139"/>
          <p:cNvSpPr txBox="1"/>
          <p:nvPr/>
        </p:nvSpPr>
        <p:spPr>
          <a:xfrm>
            <a:off x="6876256" y="2886204"/>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产出交付</a:t>
            </a:r>
            <a:endParaRPr lang="zh-CN" altLang="en-US" sz="1050" dirty="0">
              <a:latin typeface="黑体" panose="02010609060101010101" pitchFamily="49" charset="-122"/>
              <a:ea typeface="黑体" panose="02010609060101010101" pitchFamily="49" charset="-122"/>
            </a:endParaRPr>
          </a:p>
        </p:txBody>
      </p:sp>
      <p:sp>
        <p:nvSpPr>
          <p:cNvPr id="141" name="五角星 140"/>
          <p:cNvSpPr/>
          <p:nvPr/>
        </p:nvSpPr>
        <p:spPr>
          <a:xfrm>
            <a:off x="8545931" y="3095572"/>
            <a:ext cx="144016" cy="130805"/>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42" name="文本框 141"/>
          <p:cNvSpPr txBox="1"/>
          <p:nvPr/>
        </p:nvSpPr>
        <p:spPr>
          <a:xfrm>
            <a:off x="8415370" y="3291830"/>
            <a:ext cx="765142" cy="507831"/>
          </a:xfrm>
          <a:prstGeom prst="rect">
            <a:avLst/>
          </a:prstGeom>
          <a:noFill/>
        </p:spPr>
        <p:txBody>
          <a:bodyPr wrap="square" rtlCol="0">
            <a:spAutoFit/>
          </a:bodyPr>
          <a:lstStyle/>
          <a:p>
            <a:r>
              <a:rPr lang="zh-CN" altLang="en-US" sz="900" dirty="0" smtClean="0">
                <a:latin typeface="黑体" panose="02010609060101010101" pitchFamily="49" charset="-122"/>
                <a:ea typeface="黑体" panose="02010609060101010101" pitchFamily="49" charset="-122"/>
              </a:rPr>
              <a:t>数据资产</a:t>
            </a:r>
            <a:endParaRPr lang="en-US" altLang="zh-CN" sz="900" dirty="0" smtClean="0">
              <a:latin typeface="黑体" panose="02010609060101010101" pitchFamily="49" charset="-122"/>
              <a:ea typeface="黑体" panose="02010609060101010101" pitchFamily="49" charset="-122"/>
            </a:endParaRPr>
          </a:p>
          <a:p>
            <a:r>
              <a:rPr lang="zh-CN" altLang="en-US" sz="900" dirty="0" smtClean="0">
                <a:latin typeface="黑体" panose="02010609060101010101" pitchFamily="49" charset="-122"/>
                <a:ea typeface="黑体" panose="02010609060101010101" pitchFamily="49" charset="-122"/>
              </a:rPr>
              <a:t>持续维护</a:t>
            </a:r>
            <a:endParaRPr lang="en-US" altLang="zh-CN" sz="900" dirty="0" smtClean="0">
              <a:latin typeface="黑体" panose="02010609060101010101" pitchFamily="49" charset="-122"/>
              <a:ea typeface="黑体" panose="02010609060101010101" pitchFamily="49" charset="-122"/>
            </a:endParaRPr>
          </a:p>
          <a:p>
            <a:r>
              <a:rPr lang="zh-CN" altLang="en-US" sz="900" dirty="0" smtClean="0">
                <a:latin typeface="黑体" panose="02010609060101010101" pitchFamily="49" charset="-122"/>
                <a:ea typeface="黑体" panose="02010609060101010101" pitchFamily="49" charset="-122"/>
              </a:rPr>
              <a:t>数据开放</a:t>
            </a:r>
            <a:endParaRPr lang="zh-CN" altLang="en-US" sz="900" dirty="0">
              <a:latin typeface="黑体" panose="02010609060101010101" pitchFamily="49" charset="-122"/>
              <a:ea typeface="黑体" panose="02010609060101010101" pitchFamily="49" charset="-122"/>
            </a:endParaRPr>
          </a:p>
        </p:txBody>
      </p:sp>
      <p:sp>
        <p:nvSpPr>
          <p:cNvPr id="143" name="流程图: 终止 142"/>
          <p:cNvSpPr/>
          <p:nvPr/>
        </p:nvSpPr>
        <p:spPr>
          <a:xfrm>
            <a:off x="323528" y="4424706"/>
            <a:ext cx="1080120" cy="360040"/>
          </a:xfrm>
          <a:prstGeom prst="flowChartTerminator">
            <a:avLst/>
          </a:prstGeom>
        </p:spPr>
        <p:style>
          <a:lnRef idx="1">
            <a:schemeClr val="accent6"/>
          </a:lnRef>
          <a:fillRef idx="3">
            <a:schemeClr val="accent6"/>
          </a:fillRef>
          <a:effectRef idx="2">
            <a:schemeClr val="accent6"/>
          </a:effectRef>
          <a:fontRef idx="minor">
            <a:schemeClr val="lt1"/>
          </a:fontRef>
        </p:style>
        <p:txBody>
          <a:bodyPr rtlCol="0" anchor="ctr"/>
          <a:lstStyle/>
          <a:p>
            <a:pPr algn="r"/>
            <a:r>
              <a:rPr lang="en-US" altLang="zh-CN" sz="1200" dirty="0" smtClean="0">
                <a:latin typeface="黑体" panose="02010609060101010101" pitchFamily="49" charset="-122"/>
                <a:ea typeface="黑体" panose="02010609060101010101" pitchFamily="49" charset="-122"/>
              </a:rPr>
              <a:t>ETL</a:t>
            </a:r>
            <a:r>
              <a:rPr lang="zh-CN" altLang="en-US" sz="1200" dirty="0" smtClean="0">
                <a:latin typeface="黑体" panose="02010609060101010101" pitchFamily="49" charset="-122"/>
                <a:ea typeface="黑体" panose="02010609060101010101" pitchFamily="49" charset="-122"/>
              </a:rPr>
              <a:t>设计</a:t>
            </a:r>
            <a:endParaRPr lang="zh-CN" altLang="en-US" sz="1200" dirty="0">
              <a:latin typeface="黑体" panose="02010609060101010101" pitchFamily="49" charset="-122"/>
              <a:ea typeface="黑体" panose="02010609060101010101" pitchFamily="49" charset="-122"/>
            </a:endParaRPr>
          </a:p>
        </p:txBody>
      </p:sp>
      <p:sp>
        <p:nvSpPr>
          <p:cNvPr id="144" name="椭圆 143"/>
          <p:cNvSpPr/>
          <p:nvPr/>
        </p:nvSpPr>
        <p:spPr>
          <a:xfrm>
            <a:off x="251520" y="4424706"/>
            <a:ext cx="360040" cy="36004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2000" dirty="0">
                <a:solidFill>
                  <a:schemeClr val="bg1"/>
                </a:solidFill>
              </a:rPr>
              <a:t>4</a:t>
            </a:r>
            <a:endParaRPr lang="zh-CN" altLang="en-US" sz="2000" dirty="0">
              <a:solidFill>
                <a:schemeClr val="bg1"/>
              </a:solidFill>
            </a:endParaRPr>
          </a:p>
        </p:txBody>
      </p:sp>
      <p:sp>
        <p:nvSpPr>
          <p:cNvPr id="145" name="圆角矩形 144"/>
          <p:cNvSpPr/>
          <p:nvPr/>
        </p:nvSpPr>
        <p:spPr>
          <a:xfrm>
            <a:off x="1547664" y="4172678"/>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Arial" panose="020B0604020202020204" pitchFamily="34" charset="0"/>
              <a:buChar char="•"/>
            </a:pPr>
            <a:r>
              <a:rPr lang="zh-CN" altLang="en-US" sz="1050" b="1" dirty="0" smtClean="0">
                <a:latin typeface="黑体" panose="02010609060101010101" pitchFamily="49" charset="-122"/>
                <a:ea typeface="黑体" panose="02010609060101010101" pitchFamily="49" charset="-122"/>
              </a:rPr>
              <a:t>设计</a:t>
            </a:r>
            <a:r>
              <a:rPr lang="en-US" altLang="zh-CN" sz="1050" b="1" dirty="0" smtClean="0">
                <a:latin typeface="黑体" panose="02010609060101010101" pitchFamily="49" charset="-122"/>
                <a:ea typeface="黑体" panose="02010609060101010101" pitchFamily="49" charset="-122"/>
              </a:rPr>
              <a:t>ETL</a:t>
            </a:r>
            <a:r>
              <a:rPr lang="zh-CN" altLang="en-US" sz="1050" b="1" dirty="0" smtClean="0">
                <a:latin typeface="黑体" panose="02010609060101010101" pitchFamily="49" charset="-122"/>
                <a:ea typeface="黑体" panose="02010609060101010101" pitchFamily="49" charset="-122"/>
              </a:rPr>
              <a:t>加载技术规范</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en-US" altLang="zh-CN" sz="1050" dirty="0" smtClean="0">
                <a:latin typeface="华文仿宋" panose="02010600040101010101" pitchFamily="2" charset="-122"/>
                <a:ea typeface="华文仿宋" panose="02010600040101010101" pitchFamily="2" charset="-122"/>
              </a:rPr>
              <a:t>ETL</a:t>
            </a:r>
            <a:r>
              <a:rPr lang="zh-CN" altLang="en-US" sz="1050" dirty="0" smtClean="0">
                <a:latin typeface="华文仿宋" panose="02010600040101010101" pitchFamily="2" charset="-122"/>
                <a:ea typeface="华文仿宋" panose="02010600040101010101" pitchFamily="2" charset="-122"/>
              </a:rPr>
              <a:t>技术规范，设计调度作业，数据加载算法等</a:t>
            </a:r>
            <a:endParaRPr lang="en-US" altLang="zh-CN" sz="1050" dirty="0" smtClean="0">
              <a:latin typeface="华文仿宋" panose="02010600040101010101" pitchFamily="2" charset="-122"/>
              <a:ea typeface="华文仿宋" panose="02010600040101010101" pitchFamily="2" charset="-122"/>
            </a:endParaRPr>
          </a:p>
        </p:txBody>
      </p:sp>
      <p:sp>
        <p:nvSpPr>
          <p:cNvPr id="146" name="文本框 145"/>
          <p:cNvSpPr txBox="1"/>
          <p:nvPr/>
        </p:nvSpPr>
        <p:spPr>
          <a:xfrm>
            <a:off x="2123728" y="3983076"/>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工作重点</a:t>
            </a:r>
            <a:endParaRPr lang="zh-CN" altLang="en-US" sz="1050" dirty="0">
              <a:latin typeface="黑体" panose="02010609060101010101" pitchFamily="49" charset="-122"/>
              <a:ea typeface="黑体" panose="02010609060101010101" pitchFamily="49" charset="-122"/>
            </a:endParaRPr>
          </a:p>
        </p:txBody>
      </p:sp>
      <p:sp>
        <p:nvSpPr>
          <p:cNvPr id="147" name="圆角矩形 146"/>
          <p:cNvSpPr/>
          <p:nvPr/>
        </p:nvSpPr>
        <p:spPr>
          <a:xfrm>
            <a:off x="3923928" y="4172678"/>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整合层模型的软硬件基础环境</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与</a:t>
            </a:r>
            <a:r>
              <a:rPr lang="en-US" altLang="zh-CN" sz="1050" dirty="0" smtClean="0">
                <a:latin typeface="华文仿宋" panose="02010600040101010101" pitchFamily="2" charset="-122"/>
                <a:ea typeface="华文仿宋" panose="02010600040101010101" pitchFamily="2" charset="-122"/>
              </a:rPr>
              <a:t>IT</a:t>
            </a:r>
            <a:r>
              <a:rPr lang="zh-CN" altLang="en-US" sz="1050" dirty="0" smtClean="0">
                <a:latin typeface="华文仿宋" panose="02010600040101010101" pitchFamily="2" charset="-122"/>
                <a:ea typeface="华文仿宋" panose="02010600040101010101" pitchFamily="2" charset="-122"/>
              </a:rPr>
              <a:t>架构的充分融合</a:t>
            </a:r>
            <a:endParaRPr lang="en-US" altLang="zh-CN" sz="1050" dirty="0" smtClean="0">
              <a:latin typeface="华文仿宋" panose="02010600040101010101" pitchFamily="2" charset="-122"/>
              <a:ea typeface="华文仿宋" panose="02010600040101010101" pitchFamily="2" charset="-122"/>
            </a:endParaRPr>
          </a:p>
        </p:txBody>
      </p:sp>
      <p:sp>
        <p:nvSpPr>
          <p:cNvPr id="148" name="文本框 147"/>
          <p:cNvSpPr txBox="1"/>
          <p:nvPr/>
        </p:nvSpPr>
        <p:spPr>
          <a:xfrm>
            <a:off x="4499992" y="3983076"/>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配合要求</a:t>
            </a:r>
            <a:endParaRPr lang="zh-CN" altLang="en-US" sz="1050" dirty="0">
              <a:latin typeface="黑体" panose="02010609060101010101" pitchFamily="49" charset="-122"/>
              <a:ea typeface="黑体" panose="02010609060101010101" pitchFamily="49" charset="-122"/>
            </a:endParaRPr>
          </a:p>
        </p:txBody>
      </p:sp>
      <p:sp>
        <p:nvSpPr>
          <p:cNvPr id="149" name="圆角矩形 148"/>
          <p:cNvSpPr/>
          <p:nvPr/>
        </p:nvSpPr>
        <p:spPr>
          <a:xfrm>
            <a:off x="6300192" y="4172678"/>
            <a:ext cx="2088232" cy="864096"/>
          </a:xfrm>
          <a:prstGeom prst="roundRect">
            <a:avLst/>
          </a:prstGeom>
          <a:ln w="63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大数据平台</a:t>
            </a:r>
            <a:r>
              <a:rPr lang="en-US" altLang="zh-CN" sz="1050" dirty="0" smtClean="0">
                <a:latin typeface="华文仿宋" panose="02010600040101010101" pitchFamily="2" charset="-122"/>
                <a:ea typeface="华文仿宋" panose="02010600040101010101" pitchFamily="2" charset="-122"/>
              </a:rPr>
              <a:t>ETL</a:t>
            </a:r>
            <a:r>
              <a:rPr lang="zh-CN" altLang="en-US" sz="1050" dirty="0" smtClean="0">
                <a:latin typeface="华文仿宋" panose="02010600040101010101" pitchFamily="2" charset="-122"/>
                <a:ea typeface="华文仿宋" panose="02010600040101010101" pitchFamily="2" charset="-122"/>
              </a:rPr>
              <a:t>设计规范</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数据调度设计</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数据加载脚本生成</a:t>
            </a:r>
            <a:endParaRPr lang="en-US" altLang="zh-CN" sz="1050" dirty="0" smtClean="0">
              <a:latin typeface="华文仿宋" panose="02010600040101010101" pitchFamily="2" charset="-122"/>
              <a:ea typeface="华文仿宋" panose="02010600040101010101" pitchFamily="2" charset="-122"/>
            </a:endParaRPr>
          </a:p>
        </p:txBody>
      </p:sp>
      <p:sp>
        <p:nvSpPr>
          <p:cNvPr id="150" name="文本框 149"/>
          <p:cNvSpPr txBox="1"/>
          <p:nvPr/>
        </p:nvSpPr>
        <p:spPr>
          <a:xfrm>
            <a:off x="6876256" y="3983076"/>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产出交付</a:t>
            </a:r>
            <a:endParaRPr lang="zh-CN" altLang="en-US" sz="105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信息探索</a:t>
            </a:r>
            <a:r>
              <a:rPr lang="en-US" altLang="zh-CN"/>
              <a:t>—</a:t>
            </a:r>
            <a:r>
              <a:rPr lang="zh-CN" altLang="en-US"/>
              <a:t>表级分析</a:t>
            </a:r>
            <a:endParaRPr lang="zh-CN" altLang="en-US"/>
          </a:p>
        </p:txBody>
      </p:sp>
      <p:sp>
        <p:nvSpPr>
          <p:cNvPr id="2" name="灯片编号占位符 1"/>
          <p:cNvSpPr>
            <a:spLocks noGrp="1"/>
          </p:cNvSpPr>
          <p:nvPr>
            <p:ph type="sldNum" sz="quarter" idx="12"/>
          </p:nvPr>
        </p:nvSpPr>
        <p:spPr/>
        <p:txBody>
          <a:bodyPr/>
          <a:lstStyle/>
          <a:p>
            <a:fld id="{8810F394-C716-49D3-8450-D4BAA85FC0FF}" type="slidenum">
              <a:rPr lang="zh-CN" altLang="en-US" smtClean="0"/>
            </a:fld>
            <a:endParaRPr lang="zh-CN" altLang="en-US" dirty="0"/>
          </a:p>
        </p:txBody>
      </p:sp>
      <p:pic>
        <p:nvPicPr>
          <p:cNvPr id="8" name="图片 7"/>
          <p:cNvPicPr>
            <a:picLocks noChangeAspect="1"/>
          </p:cNvPicPr>
          <p:nvPr/>
        </p:nvPicPr>
        <p:blipFill>
          <a:blip r:embed="rId1"/>
          <a:stretch>
            <a:fillRect/>
          </a:stretch>
        </p:blipFill>
        <p:spPr>
          <a:xfrm>
            <a:off x="196215" y="486410"/>
            <a:ext cx="8514715" cy="4644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信息探索</a:t>
            </a:r>
            <a:r>
              <a:rPr lang="en-US" altLang="zh-CN"/>
              <a:t>—</a:t>
            </a:r>
            <a:r>
              <a:rPr lang="zh-CN" altLang="en-US"/>
              <a:t>字段级分析</a:t>
            </a:r>
            <a:endParaRPr lang="zh-CN" altLang="en-US"/>
          </a:p>
        </p:txBody>
      </p:sp>
      <p:sp>
        <p:nvSpPr>
          <p:cNvPr id="2" name="灯片编号占位符 1"/>
          <p:cNvSpPr>
            <a:spLocks noGrp="1"/>
          </p:cNvSpPr>
          <p:nvPr>
            <p:ph type="sldNum" sz="quarter" idx="12"/>
          </p:nvPr>
        </p:nvSpPr>
        <p:spPr/>
        <p:txBody>
          <a:bodyPr/>
          <a:lstStyle/>
          <a:p>
            <a:fld id="{8810F394-C716-49D3-8450-D4BAA85FC0FF}"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143510" y="700405"/>
            <a:ext cx="8857615" cy="39960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信息探索</a:t>
            </a:r>
            <a:r>
              <a:rPr lang="en-US" altLang="zh-CN"/>
              <a:t>—</a:t>
            </a:r>
            <a:r>
              <a:rPr lang="zh-CN" altLang="en-US"/>
              <a:t>梳理表关系</a:t>
            </a:r>
            <a:endParaRPr lang="zh-CN" altLang="en-US"/>
          </a:p>
        </p:txBody>
      </p:sp>
      <p:sp>
        <p:nvSpPr>
          <p:cNvPr id="2" name="灯片编号占位符 1"/>
          <p:cNvSpPr>
            <a:spLocks noGrp="1"/>
          </p:cNvSpPr>
          <p:nvPr>
            <p:ph type="sldNum" sz="quarter" idx="12"/>
          </p:nvPr>
        </p:nvSpPr>
        <p:spPr/>
        <p:txBody>
          <a:bodyPr/>
          <a:lstStyle/>
          <a:p>
            <a:fld id="{8810F394-C716-49D3-8450-D4BAA85FC0FF}"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701675" y="558165"/>
            <a:ext cx="7166610" cy="4565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107504" y="123478"/>
            <a:ext cx="7543750" cy="378042"/>
          </a:xfrm>
        </p:spPr>
        <p:txBody>
          <a:bodyPr>
            <a:noAutofit/>
          </a:bodyPr>
          <a:lstStyle/>
          <a:p>
            <a:r>
              <a:rPr lang="zh-CN" altLang="en-US" sz="2400" dirty="0" smtClean="0"/>
              <a:t>整合层模型设计方法</a:t>
            </a:r>
            <a:r>
              <a:rPr lang="en-US" altLang="zh-CN" sz="2400" dirty="0" smtClean="0"/>
              <a:t>—</a:t>
            </a:r>
            <a:r>
              <a:rPr lang="zh-CN" altLang="en-US" sz="2400" dirty="0" smtClean="0"/>
              <a:t>无行业参考模型</a:t>
            </a:r>
            <a:endParaRPr lang="en-US" altLang="zh-CN" sz="2400" dirty="0" smtClean="0"/>
          </a:p>
        </p:txBody>
      </p:sp>
      <p:grpSp>
        <p:nvGrpSpPr>
          <p:cNvPr id="39" name="Group 2"/>
          <p:cNvGrpSpPr/>
          <p:nvPr/>
        </p:nvGrpSpPr>
        <p:grpSpPr bwMode="auto">
          <a:xfrm>
            <a:off x="1115616" y="555526"/>
            <a:ext cx="6051947" cy="1513285"/>
            <a:chOff x="389" y="1524"/>
            <a:chExt cx="5083" cy="1271"/>
          </a:xfrm>
        </p:grpSpPr>
        <p:sp>
          <p:nvSpPr>
            <p:cNvPr id="40" name="Freeform 3"/>
            <p:cNvSpPr/>
            <p:nvPr/>
          </p:nvSpPr>
          <p:spPr bwMode="gray">
            <a:xfrm>
              <a:off x="2989" y="1524"/>
              <a:ext cx="2483" cy="1270"/>
            </a:xfrm>
            <a:custGeom>
              <a:avLst/>
              <a:gdLst>
                <a:gd name="T0" fmla="*/ 971 w 1842"/>
                <a:gd name="T1" fmla="*/ 72809 h 779"/>
                <a:gd name="T2" fmla="*/ 50383 w 1842"/>
                <a:gd name="T3" fmla="*/ 0 h 779"/>
                <a:gd name="T4" fmla="*/ 66304 w 1842"/>
                <a:gd name="T5" fmla="*/ 126275 h 779"/>
                <a:gd name="T6" fmla="*/ 49412 w 1842"/>
                <a:gd name="T7" fmla="*/ 274571 h 779"/>
                <a:gd name="T8" fmla="*/ 0 w 1842"/>
                <a:gd name="T9" fmla="*/ 274571 h 779"/>
                <a:gd name="T10" fmla="*/ 0 60000 65536"/>
                <a:gd name="T11" fmla="*/ 0 60000 65536"/>
                <a:gd name="T12" fmla="*/ 0 60000 65536"/>
                <a:gd name="T13" fmla="*/ 0 60000 65536"/>
                <a:gd name="T14" fmla="*/ 0 60000 65536"/>
                <a:gd name="T15" fmla="*/ 0 w 1842"/>
                <a:gd name="T16" fmla="*/ 0 h 779"/>
                <a:gd name="T17" fmla="*/ 1842 w 1842"/>
                <a:gd name="T18" fmla="*/ 779 h 779"/>
              </a:gdLst>
              <a:ahLst/>
              <a:cxnLst>
                <a:cxn ang="T10">
                  <a:pos x="T0" y="T1"/>
                </a:cxn>
                <a:cxn ang="T11">
                  <a:pos x="T2" y="T3"/>
                </a:cxn>
                <a:cxn ang="T12">
                  <a:pos x="T4" y="T5"/>
                </a:cxn>
                <a:cxn ang="T13">
                  <a:pos x="T6" y="T7"/>
                </a:cxn>
                <a:cxn ang="T14">
                  <a:pos x="T8" y="T9"/>
                </a:cxn>
              </a:cxnLst>
              <a:rect l="T15" t="T16" r="T17" b="T18"/>
              <a:pathLst>
                <a:path w="1842" h="779">
                  <a:moveTo>
                    <a:pt x="27" y="207"/>
                  </a:moveTo>
                  <a:lnTo>
                    <a:pt x="1400" y="0"/>
                  </a:lnTo>
                  <a:lnTo>
                    <a:pt x="1842" y="358"/>
                  </a:lnTo>
                  <a:lnTo>
                    <a:pt x="1373" y="779"/>
                  </a:lnTo>
                  <a:lnTo>
                    <a:pt x="0" y="779"/>
                  </a:lnTo>
                </a:path>
              </a:pathLst>
            </a:custGeom>
            <a:solidFill>
              <a:srgbClr val="A1A646"/>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000000"/>
                  </a:solidFill>
                  <a:round/>
                </a14:hiddenLine>
              </a:ext>
            </a:extLst>
          </p:spPr>
          <p:txBody>
            <a:bodyPr lIns="34290" tIns="33338" rIns="34290" bIns="33338" anchor="ctr" anchorCtr="1"/>
            <a:lstStyle>
              <a:lvl1pPr>
                <a:spcBef>
                  <a:spcPct val="20000"/>
                </a:spcBef>
                <a:buSzPct val="100000"/>
                <a:buFont typeface="Arial" panose="020B0604020202020204" pitchFamily="34" charset="0"/>
                <a:buChar char="•"/>
                <a:defRPr sz="2400">
                  <a:solidFill>
                    <a:srgbClr val="004280"/>
                  </a:solidFill>
                  <a:latin typeface="宋体" panose="02010600030101010101" pitchFamily="2" charset="-122"/>
                  <a:ea typeface="宋体" panose="02010600030101010101" pitchFamily="2" charset="-122"/>
                </a:defRPr>
              </a:lvl1pPr>
              <a:lvl2pPr marL="742950" indent="-285750">
                <a:spcBef>
                  <a:spcPct val="20000"/>
                </a:spcBef>
                <a:buSzPct val="80000"/>
                <a:buFont typeface="Lucida Grande"/>
                <a:buChar char="»"/>
                <a:defRPr sz="2000">
                  <a:solidFill>
                    <a:srgbClr val="404040"/>
                  </a:solidFill>
                  <a:latin typeface="宋体" panose="02010600030101010101" pitchFamily="2" charset="-122"/>
                  <a:ea typeface="宋体" panose="02010600030101010101" pitchFamily="2" charset="-122"/>
                </a:defRPr>
              </a:lvl2pPr>
              <a:lvl3pPr marL="1143000" indent="-228600">
                <a:spcBef>
                  <a:spcPct val="20000"/>
                </a:spcBef>
                <a:buSzPct val="80000"/>
                <a:buFont typeface="Lucida Grande"/>
                <a:buChar char="-"/>
                <a:defRPr>
                  <a:solidFill>
                    <a:srgbClr val="444655"/>
                  </a:solidFill>
                  <a:latin typeface="宋体" panose="02010600030101010101" pitchFamily="2" charset="-122"/>
                  <a:ea typeface="宋体" panose="02010600030101010101" pitchFamily="2" charset="-122"/>
                </a:defRPr>
              </a:lvl3pPr>
              <a:lvl4pPr marL="1600200" indent="-228600">
                <a:spcBef>
                  <a:spcPct val="20000"/>
                </a:spcBef>
                <a:buSzPct val="80000"/>
                <a:buFont typeface="Arial" panose="020B0604020202020204" pitchFamily="34" charset="0"/>
                <a:buChar char="•"/>
                <a:defRPr sz="1400" b="1">
                  <a:solidFill>
                    <a:srgbClr val="004280"/>
                  </a:solidFill>
                  <a:latin typeface="宋体" panose="02010600030101010101" pitchFamily="2" charset="-122"/>
                  <a:ea typeface="宋体" panose="02010600030101010101" pitchFamily="2" charset="-122"/>
                </a:defRPr>
              </a:lvl4pPr>
              <a:lvl5pPr marL="2057400" indent="-228600">
                <a:spcBef>
                  <a:spcPct val="20000"/>
                </a:spcBef>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5pPr>
              <a:lvl6pPr marL="25146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6pPr>
              <a:lvl7pPr marL="29718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7pPr>
              <a:lvl8pPr marL="34290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8pPr>
              <a:lvl9pPr marL="38862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9pPr>
            </a:lstStyle>
            <a:p>
              <a:pPr eaLnBrk="1" hangingPunct="1">
                <a:spcBef>
                  <a:spcPct val="0"/>
                </a:spcBef>
                <a:buSzTx/>
                <a:buFontTx/>
                <a:buNone/>
              </a:pPr>
              <a:r>
                <a:rPr lang="en-US" altLang="zh-CN" sz="1350" b="1" dirty="0">
                  <a:solidFill>
                    <a:schemeClr val="bg1"/>
                  </a:solidFill>
                  <a:latin typeface="+mn-ea"/>
                  <a:ea typeface="+mn-ea"/>
                </a:rPr>
                <a:t>Level2 </a:t>
              </a:r>
              <a:r>
                <a:rPr lang="zh-CN" altLang="en-US" sz="1350" b="1" dirty="0">
                  <a:solidFill>
                    <a:schemeClr val="bg1"/>
                  </a:solidFill>
                  <a:latin typeface="+mn-ea"/>
                  <a:ea typeface="+mn-ea"/>
                </a:rPr>
                <a:t>逻辑模型</a:t>
              </a:r>
              <a:endParaRPr lang="en-US" altLang="zh-CN" sz="1350" b="1" dirty="0">
                <a:solidFill>
                  <a:schemeClr val="bg1"/>
                </a:solidFill>
                <a:latin typeface="+mn-ea"/>
                <a:ea typeface="+mn-ea"/>
              </a:endParaRPr>
            </a:p>
            <a:p>
              <a:pPr eaLnBrk="1" hangingPunct="1">
                <a:spcBef>
                  <a:spcPct val="0"/>
                </a:spcBef>
                <a:buSzTx/>
                <a:buFontTx/>
                <a:buNone/>
              </a:pPr>
              <a:r>
                <a:rPr lang="zh-CN" altLang="en-US" sz="1350" b="1" dirty="0" smtClean="0">
                  <a:solidFill>
                    <a:schemeClr val="bg1"/>
                  </a:solidFill>
                  <a:latin typeface="+mn-ea"/>
                  <a:ea typeface="+mn-ea"/>
                </a:rPr>
                <a:t>（落地</a:t>
              </a:r>
              <a:r>
                <a:rPr lang="zh-CN" altLang="en-US" sz="1350" b="1" dirty="0">
                  <a:solidFill>
                    <a:schemeClr val="bg1"/>
                  </a:solidFill>
                  <a:latin typeface="+mn-ea"/>
                  <a:ea typeface="+mn-ea"/>
                </a:rPr>
                <a:t>模型）</a:t>
              </a:r>
              <a:endParaRPr lang="en-US" altLang="zh-CN" sz="1350" b="1" dirty="0">
                <a:solidFill>
                  <a:schemeClr val="bg1"/>
                </a:solidFill>
                <a:latin typeface="+mn-ea"/>
                <a:ea typeface="+mn-ea"/>
              </a:endParaRPr>
            </a:p>
          </p:txBody>
        </p:sp>
        <p:sp>
          <p:nvSpPr>
            <p:cNvPr id="41" name="Freeform 4"/>
            <p:cNvSpPr/>
            <p:nvPr/>
          </p:nvSpPr>
          <p:spPr bwMode="gray">
            <a:xfrm>
              <a:off x="1579" y="1855"/>
              <a:ext cx="1916" cy="940"/>
            </a:xfrm>
            <a:custGeom>
              <a:avLst/>
              <a:gdLst>
                <a:gd name="T0" fmla="*/ 40 w 1842"/>
                <a:gd name="T1" fmla="*/ 1978 h 779"/>
                <a:gd name="T2" fmla="*/ 2244 w 1842"/>
                <a:gd name="T3" fmla="*/ 0 h 779"/>
                <a:gd name="T4" fmla="*/ 2955 w 1842"/>
                <a:gd name="T5" fmla="*/ 3409 h 779"/>
                <a:gd name="T6" fmla="*/ 2204 w 1842"/>
                <a:gd name="T7" fmla="*/ 7423 h 779"/>
                <a:gd name="T8" fmla="*/ 0 w 1842"/>
                <a:gd name="T9" fmla="*/ 7423 h 779"/>
                <a:gd name="T10" fmla="*/ 0 60000 65536"/>
                <a:gd name="T11" fmla="*/ 0 60000 65536"/>
                <a:gd name="T12" fmla="*/ 0 60000 65536"/>
                <a:gd name="T13" fmla="*/ 0 60000 65536"/>
                <a:gd name="T14" fmla="*/ 0 60000 65536"/>
                <a:gd name="T15" fmla="*/ 0 w 1842"/>
                <a:gd name="T16" fmla="*/ 0 h 779"/>
                <a:gd name="T17" fmla="*/ 1842 w 1842"/>
                <a:gd name="T18" fmla="*/ 779 h 779"/>
              </a:gdLst>
              <a:ahLst/>
              <a:cxnLst>
                <a:cxn ang="T10">
                  <a:pos x="T0" y="T1"/>
                </a:cxn>
                <a:cxn ang="T11">
                  <a:pos x="T2" y="T3"/>
                </a:cxn>
                <a:cxn ang="T12">
                  <a:pos x="T4" y="T5"/>
                </a:cxn>
                <a:cxn ang="T13">
                  <a:pos x="T6" y="T7"/>
                </a:cxn>
                <a:cxn ang="T14">
                  <a:pos x="T8" y="T9"/>
                </a:cxn>
              </a:cxnLst>
              <a:rect l="T15" t="T16" r="T17" b="T18"/>
              <a:pathLst>
                <a:path w="1842" h="779">
                  <a:moveTo>
                    <a:pt x="27" y="207"/>
                  </a:moveTo>
                  <a:lnTo>
                    <a:pt x="1400" y="0"/>
                  </a:lnTo>
                  <a:lnTo>
                    <a:pt x="1842" y="358"/>
                  </a:lnTo>
                  <a:lnTo>
                    <a:pt x="1373" y="779"/>
                  </a:lnTo>
                  <a:lnTo>
                    <a:pt x="0" y="779"/>
                  </a:lnTo>
                </a:path>
              </a:pathLst>
            </a:custGeom>
            <a:solidFill>
              <a:srgbClr val="E0AD12"/>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000000"/>
                  </a:solidFill>
                  <a:round/>
                </a14:hiddenLine>
              </a:ext>
            </a:extLst>
          </p:spPr>
          <p:txBody>
            <a:bodyPr lIns="34290" tIns="33338" rIns="34290" bIns="33338" anchor="ctr" anchorCtr="1"/>
            <a:lstStyle>
              <a:lvl1pPr>
                <a:spcBef>
                  <a:spcPct val="20000"/>
                </a:spcBef>
                <a:buSzPct val="100000"/>
                <a:buFont typeface="Arial" panose="020B0604020202020204" pitchFamily="34" charset="0"/>
                <a:buChar char="•"/>
                <a:defRPr sz="2400">
                  <a:solidFill>
                    <a:srgbClr val="004280"/>
                  </a:solidFill>
                  <a:latin typeface="宋体" panose="02010600030101010101" pitchFamily="2" charset="-122"/>
                  <a:ea typeface="宋体" panose="02010600030101010101" pitchFamily="2" charset="-122"/>
                </a:defRPr>
              </a:lvl1pPr>
              <a:lvl2pPr marL="742950" indent="-285750">
                <a:spcBef>
                  <a:spcPct val="20000"/>
                </a:spcBef>
                <a:buSzPct val="80000"/>
                <a:buFont typeface="Lucida Grande"/>
                <a:buChar char="»"/>
                <a:defRPr sz="2000">
                  <a:solidFill>
                    <a:srgbClr val="404040"/>
                  </a:solidFill>
                  <a:latin typeface="宋体" panose="02010600030101010101" pitchFamily="2" charset="-122"/>
                  <a:ea typeface="宋体" panose="02010600030101010101" pitchFamily="2" charset="-122"/>
                </a:defRPr>
              </a:lvl2pPr>
              <a:lvl3pPr marL="1143000" indent="-228600">
                <a:spcBef>
                  <a:spcPct val="20000"/>
                </a:spcBef>
                <a:buSzPct val="80000"/>
                <a:buFont typeface="Lucida Grande"/>
                <a:buChar char="-"/>
                <a:defRPr>
                  <a:solidFill>
                    <a:srgbClr val="444655"/>
                  </a:solidFill>
                  <a:latin typeface="宋体" panose="02010600030101010101" pitchFamily="2" charset="-122"/>
                  <a:ea typeface="宋体" panose="02010600030101010101" pitchFamily="2" charset="-122"/>
                </a:defRPr>
              </a:lvl3pPr>
              <a:lvl4pPr marL="1600200" indent="-228600">
                <a:spcBef>
                  <a:spcPct val="20000"/>
                </a:spcBef>
                <a:buSzPct val="80000"/>
                <a:buFont typeface="Arial" panose="020B0604020202020204" pitchFamily="34" charset="0"/>
                <a:buChar char="•"/>
                <a:defRPr sz="1400" b="1">
                  <a:solidFill>
                    <a:srgbClr val="004280"/>
                  </a:solidFill>
                  <a:latin typeface="宋体" panose="02010600030101010101" pitchFamily="2" charset="-122"/>
                  <a:ea typeface="宋体" panose="02010600030101010101" pitchFamily="2" charset="-122"/>
                </a:defRPr>
              </a:lvl4pPr>
              <a:lvl5pPr marL="2057400" indent="-228600">
                <a:spcBef>
                  <a:spcPct val="20000"/>
                </a:spcBef>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5pPr>
              <a:lvl6pPr marL="25146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6pPr>
              <a:lvl7pPr marL="29718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7pPr>
              <a:lvl8pPr marL="34290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8pPr>
              <a:lvl9pPr marL="38862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9pPr>
            </a:lstStyle>
            <a:p>
              <a:pPr eaLnBrk="1" hangingPunct="1">
                <a:spcBef>
                  <a:spcPct val="0"/>
                </a:spcBef>
                <a:buSzTx/>
                <a:buFontTx/>
                <a:buNone/>
              </a:pPr>
              <a:r>
                <a:rPr lang="en-US" altLang="zh-CN" sz="1350" b="1" dirty="0">
                  <a:solidFill>
                    <a:schemeClr val="bg1"/>
                  </a:solidFill>
                  <a:latin typeface="+mn-ea"/>
                  <a:ea typeface="+mn-ea"/>
                </a:rPr>
                <a:t>Level1 </a:t>
              </a:r>
              <a:r>
                <a:rPr lang="zh-CN" altLang="en-US" sz="1350" b="1" dirty="0">
                  <a:solidFill>
                    <a:schemeClr val="bg1"/>
                  </a:solidFill>
                  <a:latin typeface="+mn-ea"/>
                  <a:ea typeface="+mn-ea"/>
                </a:rPr>
                <a:t>概念模型</a:t>
              </a:r>
              <a:endParaRPr lang="en-US" altLang="zh-CN" sz="1350" b="1" dirty="0">
                <a:solidFill>
                  <a:schemeClr val="bg1"/>
                </a:solidFill>
                <a:latin typeface="+mn-ea"/>
                <a:ea typeface="+mn-ea"/>
              </a:endParaRPr>
            </a:p>
            <a:p>
              <a:pPr eaLnBrk="1" hangingPunct="1">
                <a:spcBef>
                  <a:spcPct val="0"/>
                </a:spcBef>
                <a:buSzTx/>
                <a:buFontTx/>
                <a:buNone/>
              </a:pPr>
              <a:r>
                <a:rPr lang="zh-CN" altLang="en-US" sz="1350" b="1" dirty="0" smtClean="0">
                  <a:solidFill>
                    <a:schemeClr val="bg1"/>
                  </a:solidFill>
                  <a:latin typeface="+mn-ea"/>
                  <a:ea typeface="+mn-ea"/>
                </a:rPr>
                <a:t>（关键</a:t>
              </a:r>
              <a:r>
                <a:rPr lang="zh-CN" altLang="en-US" sz="1350" b="1" dirty="0">
                  <a:solidFill>
                    <a:schemeClr val="bg1"/>
                  </a:solidFill>
                  <a:latin typeface="+mn-ea"/>
                  <a:ea typeface="+mn-ea"/>
                </a:rPr>
                <a:t>实体）</a:t>
              </a:r>
              <a:endParaRPr lang="zh-CN" altLang="en-US" sz="1350" b="1" dirty="0">
                <a:solidFill>
                  <a:schemeClr val="bg1"/>
                </a:solidFill>
                <a:latin typeface="+mn-ea"/>
                <a:ea typeface="+mn-ea"/>
              </a:endParaRPr>
            </a:p>
          </p:txBody>
        </p:sp>
        <p:sp>
          <p:nvSpPr>
            <p:cNvPr id="42" name="Freeform 5"/>
            <p:cNvSpPr/>
            <p:nvPr/>
          </p:nvSpPr>
          <p:spPr bwMode="gray">
            <a:xfrm>
              <a:off x="389" y="2097"/>
              <a:ext cx="1654" cy="698"/>
            </a:xfrm>
            <a:custGeom>
              <a:avLst/>
              <a:gdLst>
                <a:gd name="T0" fmla="*/ 0 w 1545"/>
                <a:gd name="T1" fmla="*/ 2458 h 564"/>
                <a:gd name="T2" fmla="*/ 2627 w 1545"/>
                <a:gd name="T3" fmla="*/ 0 h 564"/>
                <a:gd name="T4" fmla="*/ 3502 w 1545"/>
                <a:gd name="T5" fmla="*/ 3327 h 564"/>
                <a:gd name="T6" fmla="*/ 2584 w 1545"/>
                <a:gd name="T7" fmla="*/ 7245 h 564"/>
                <a:gd name="T8" fmla="*/ 22 w 1545"/>
                <a:gd name="T9" fmla="*/ 7278 h 564"/>
                <a:gd name="T10" fmla="*/ 0 60000 65536"/>
                <a:gd name="T11" fmla="*/ 0 60000 65536"/>
                <a:gd name="T12" fmla="*/ 0 60000 65536"/>
                <a:gd name="T13" fmla="*/ 0 60000 65536"/>
                <a:gd name="T14" fmla="*/ 0 60000 65536"/>
                <a:gd name="T15" fmla="*/ 0 w 1545"/>
                <a:gd name="T16" fmla="*/ 0 h 564"/>
                <a:gd name="T17" fmla="*/ 1545 w 1545"/>
                <a:gd name="T18" fmla="*/ 564 h 564"/>
              </a:gdLst>
              <a:ahLst/>
              <a:cxnLst>
                <a:cxn ang="T10">
                  <a:pos x="T0" y="T1"/>
                </a:cxn>
                <a:cxn ang="T11">
                  <a:pos x="T2" y="T3"/>
                </a:cxn>
                <a:cxn ang="T12">
                  <a:pos x="T4" y="T5"/>
                </a:cxn>
                <a:cxn ang="T13">
                  <a:pos x="T6" y="T7"/>
                </a:cxn>
                <a:cxn ang="T14">
                  <a:pos x="T8" y="T9"/>
                </a:cxn>
              </a:cxnLst>
              <a:rect l="T15" t="T16" r="T17" b="T18"/>
              <a:pathLst>
                <a:path w="1545" h="564">
                  <a:moveTo>
                    <a:pt x="0" y="191"/>
                  </a:moveTo>
                  <a:lnTo>
                    <a:pt x="1159" y="0"/>
                  </a:lnTo>
                  <a:lnTo>
                    <a:pt x="1545" y="257"/>
                  </a:lnTo>
                  <a:lnTo>
                    <a:pt x="1140" y="561"/>
                  </a:lnTo>
                  <a:lnTo>
                    <a:pt x="10" y="564"/>
                  </a:lnTo>
                </a:path>
              </a:pathLst>
            </a:custGeom>
            <a:solidFill>
              <a:srgbClr val="6399AB"/>
            </a:solidFill>
            <a:ln>
              <a:noFill/>
            </a:ln>
            <a:effectLst>
              <a:outerShdw dist="107763" dir="2700000" algn="ctr" rotWithShape="0">
                <a:schemeClr val="bg2">
                  <a:alpha val="50000"/>
                </a:schemeClr>
              </a:outerShdw>
            </a:effectLst>
            <a:extLst>
              <a:ext uri="{91240B29-F687-4F45-9708-019B960494DF}">
                <a14:hiddenLine xmlns:a14="http://schemas.microsoft.com/office/drawing/2010/main" w="25400">
                  <a:solidFill>
                    <a:srgbClr val="000000"/>
                  </a:solidFill>
                  <a:round/>
                </a14:hiddenLine>
              </a:ext>
            </a:extLst>
          </p:spPr>
          <p:txBody>
            <a:bodyPr lIns="34290" tIns="33338" rIns="34290" bIns="33338" anchor="ctr" anchorCtr="1"/>
            <a:lstStyle>
              <a:lvl1pPr>
                <a:spcBef>
                  <a:spcPct val="20000"/>
                </a:spcBef>
                <a:buSzPct val="100000"/>
                <a:buFont typeface="Arial" panose="020B0604020202020204" pitchFamily="34" charset="0"/>
                <a:buChar char="•"/>
                <a:defRPr sz="2400">
                  <a:solidFill>
                    <a:srgbClr val="004280"/>
                  </a:solidFill>
                  <a:latin typeface="宋体" panose="02010600030101010101" pitchFamily="2" charset="-122"/>
                  <a:ea typeface="宋体" panose="02010600030101010101" pitchFamily="2" charset="-122"/>
                </a:defRPr>
              </a:lvl1pPr>
              <a:lvl2pPr marL="742950" indent="-285750">
                <a:spcBef>
                  <a:spcPct val="20000"/>
                </a:spcBef>
                <a:buSzPct val="80000"/>
                <a:buFont typeface="Lucida Grande"/>
                <a:buChar char="»"/>
                <a:defRPr sz="2000">
                  <a:solidFill>
                    <a:srgbClr val="404040"/>
                  </a:solidFill>
                  <a:latin typeface="宋体" panose="02010600030101010101" pitchFamily="2" charset="-122"/>
                  <a:ea typeface="宋体" panose="02010600030101010101" pitchFamily="2" charset="-122"/>
                </a:defRPr>
              </a:lvl2pPr>
              <a:lvl3pPr marL="1143000" indent="-228600">
                <a:spcBef>
                  <a:spcPct val="20000"/>
                </a:spcBef>
                <a:buSzPct val="80000"/>
                <a:buFont typeface="Lucida Grande"/>
                <a:buChar char="-"/>
                <a:defRPr>
                  <a:solidFill>
                    <a:srgbClr val="444655"/>
                  </a:solidFill>
                  <a:latin typeface="宋体" panose="02010600030101010101" pitchFamily="2" charset="-122"/>
                  <a:ea typeface="宋体" panose="02010600030101010101" pitchFamily="2" charset="-122"/>
                </a:defRPr>
              </a:lvl3pPr>
              <a:lvl4pPr marL="1600200" indent="-228600">
                <a:spcBef>
                  <a:spcPct val="20000"/>
                </a:spcBef>
                <a:buSzPct val="80000"/>
                <a:buFont typeface="Arial" panose="020B0604020202020204" pitchFamily="34" charset="0"/>
                <a:buChar char="•"/>
                <a:defRPr sz="1400" b="1">
                  <a:solidFill>
                    <a:srgbClr val="004280"/>
                  </a:solidFill>
                  <a:latin typeface="宋体" panose="02010600030101010101" pitchFamily="2" charset="-122"/>
                  <a:ea typeface="宋体" panose="02010600030101010101" pitchFamily="2" charset="-122"/>
                </a:defRPr>
              </a:lvl4pPr>
              <a:lvl5pPr marL="2057400" indent="-228600">
                <a:spcBef>
                  <a:spcPct val="20000"/>
                </a:spcBef>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5pPr>
              <a:lvl6pPr marL="25146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6pPr>
              <a:lvl7pPr marL="29718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7pPr>
              <a:lvl8pPr marL="34290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8pPr>
              <a:lvl9pPr marL="3886200" indent="-228600" defTabSz="457200" eaLnBrk="0" fontAlgn="base" hangingPunct="0">
                <a:spcBef>
                  <a:spcPct val="20000"/>
                </a:spcBef>
                <a:spcAft>
                  <a:spcPct val="0"/>
                </a:spcAft>
                <a:buSzPct val="80000"/>
                <a:buFont typeface="Lucida Grande"/>
                <a:buChar char="»"/>
                <a:defRPr sz="1400">
                  <a:solidFill>
                    <a:srgbClr val="404040"/>
                  </a:solidFill>
                  <a:latin typeface="宋体" panose="02010600030101010101" pitchFamily="2" charset="-122"/>
                  <a:ea typeface="宋体" panose="02010600030101010101" pitchFamily="2" charset="-122"/>
                  <a:cs typeface="Arial" panose="020B0604020202020204" pitchFamily="34" charset="0"/>
                </a:defRPr>
              </a:lvl9pPr>
            </a:lstStyle>
            <a:p>
              <a:pPr eaLnBrk="1" hangingPunct="1">
                <a:spcBef>
                  <a:spcPct val="0"/>
                </a:spcBef>
                <a:buSzTx/>
                <a:buFontTx/>
                <a:buNone/>
              </a:pPr>
              <a:r>
                <a:rPr lang="en-US" altLang="zh-CN" sz="1350" b="1" dirty="0">
                  <a:solidFill>
                    <a:schemeClr val="bg1"/>
                  </a:solidFill>
                  <a:latin typeface="+mn-ea"/>
                  <a:ea typeface="+mn-ea"/>
                </a:rPr>
                <a:t>Level0 </a:t>
              </a:r>
              <a:r>
                <a:rPr lang="zh-CN" altLang="en-US" sz="1350" b="1" dirty="0">
                  <a:solidFill>
                    <a:schemeClr val="bg1"/>
                  </a:solidFill>
                  <a:latin typeface="+mn-ea"/>
                  <a:ea typeface="+mn-ea"/>
                </a:rPr>
                <a:t>主题域模型</a:t>
              </a:r>
              <a:endParaRPr lang="en-US" altLang="zh-CN" sz="1350" b="1" dirty="0">
                <a:solidFill>
                  <a:schemeClr val="bg1"/>
                </a:solidFill>
                <a:latin typeface="+mn-ea"/>
                <a:ea typeface="+mn-ea"/>
              </a:endParaRPr>
            </a:p>
            <a:p>
              <a:pPr eaLnBrk="1" hangingPunct="1">
                <a:spcBef>
                  <a:spcPct val="0"/>
                </a:spcBef>
                <a:buSzTx/>
                <a:buFontTx/>
                <a:buNone/>
              </a:pPr>
              <a:r>
                <a:rPr lang="zh-CN" altLang="en-US" sz="1350" b="1" dirty="0" smtClean="0">
                  <a:solidFill>
                    <a:schemeClr val="bg1"/>
                  </a:solidFill>
                  <a:latin typeface="+mn-ea"/>
                  <a:ea typeface="+mn-ea"/>
                </a:rPr>
                <a:t>（</a:t>
              </a:r>
              <a:r>
                <a:rPr lang="en-US" altLang="zh-CN" sz="1350" b="1" dirty="0" smtClean="0">
                  <a:solidFill>
                    <a:schemeClr val="bg1"/>
                  </a:solidFill>
                  <a:latin typeface="+mn-ea"/>
                  <a:ea typeface="+mn-ea"/>
                </a:rPr>
                <a:t>&lt;7</a:t>
              </a:r>
              <a:r>
                <a:rPr lang="zh-CN" altLang="en-US" sz="1350" b="1" dirty="0" smtClean="0">
                  <a:solidFill>
                    <a:schemeClr val="bg1"/>
                  </a:solidFill>
                  <a:latin typeface="+mn-ea"/>
                  <a:ea typeface="+mn-ea"/>
                </a:rPr>
                <a:t>个</a:t>
              </a:r>
              <a:r>
                <a:rPr lang="zh-CN" altLang="en-US" sz="1350" b="1" dirty="0">
                  <a:solidFill>
                    <a:schemeClr val="bg1"/>
                  </a:solidFill>
                  <a:latin typeface="+mn-ea"/>
                  <a:ea typeface="+mn-ea"/>
                </a:rPr>
                <a:t>主题域）</a:t>
              </a:r>
              <a:endParaRPr lang="zh-CN" altLang="en-US" sz="1350" b="1" dirty="0">
                <a:solidFill>
                  <a:schemeClr val="bg1"/>
                </a:solidFill>
                <a:latin typeface="+mn-ea"/>
                <a:ea typeface="+mn-ea"/>
              </a:endParaRPr>
            </a:p>
          </p:txBody>
        </p:sp>
      </p:grpSp>
      <p:sp>
        <p:nvSpPr>
          <p:cNvPr id="43" name="TextBox 20"/>
          <p:cNvSpPr txBox="1"/>
          <p:nvPr/>
        </p:nvSpPr>
        <p:spPr>
          <a:xfrm>
            <a:off x="1110854" y="2122388"/>
            <a:ext cx="1403747" cy="1026319"/>
          </a:xfrm>
          <a:prstGeom prst="rect">
            <a:avLst/>
          </a:prstGeom>
          <a:noFill/>
          <a:ln w="25400" cap="rnd" cmpd="sng">
            <a:solidFill>
              <a:schemeClr val="bg1">
                <a:lumMod val="85000"/>
              </a:schemeClr>
            </a:solidFill>
            <a:prstDash val="dash"/>
            <a:round/>
            <a:headEnd type="none" w="med" len="med"/>
            <a:tailEnd type="none" w="med" len="med"/>
          </a:ln>
          <a:effectLst>
            <a:outerShdw dist="107763" dir="2700000" algn="ctr" rotWithShape="0">
              <a:schemeClr val="bg2">
                <a:alpha val="50000"/>
              </a:schemeClr>
            </a:outerShdw>
          </a:effectLst>
        </p:spPr>
        <p:txBody>
          <a:bodyPr lIns="34290" tIns="33338" rIns="34290" bIns="33338" anchor="ctr" anchorCtr="1"/>
          <a:lstStyle/>
          <a:p>
            <a:pPr eaLnBrk="1" hangingPunct="1">
              <a:defRPr/>
            </a:pPr>
            <a:r>
              <a:rPr lang="zh-CN" altLang="en-US" sz="1125" b="1" dirty="0">
                <a:latin typeface="+mn-ea"/>
              </a:rPr>
              <a:t>主题域是从</a:t>
            </a:r>
            <a:r>
              <a:rPr lang="zh-CN" altLang="en-US" sz="1125" b="1" dirty="0" smtClean="0">
                <a:solidFill>
                  <a:schemeClr val="tx2">
                    <a:lumMod val="60000"/>
                    <a:lumOff val="40000"/>
                  </a:schemeClr>
                </a:solidFill>
                <a:latin typeface="+mn-ea"/>
              </a:rPr>
              <a:t>商业本质</a:t>
            </a:r>
            <a:r>
              <a:rPr lang="zh-CN" altLang="en-US" sz="1125" b="1" dirty="0" smtClean="0">
                <a:latin typeface="+mn-ea"/>
              </a:rPr>
              <a:t>视角对</a:t>
            </a:r>
            <a:r>
              <a:rPr lang="zh-CN" altLang="en-US" sz="1125" b="1" dirty="0" smtClean="0">
                <a:solidFill>
                  <a:schemeClr val="tx2">
                    <a:lumMod val="60000"/>
                    <a:lumOff val="40000"/>
                  </a:schemeClr>
                </a:solidFill>
                <a:latin typeface="+mn-ea"/>
              </a:rPr>
              <a:t>全部数据</a:t>
            </a:r>
            <a:r>
              <a:rPr lang="zh-CN" altLang="en-US" sz="1125" b="1" dirty="0" smtClean="0">
                <a:latin typeface="+mn-ea"/>
              </a:rPr>
              <a:t>进行的划分分类</a:t>
            </a:r>
            <a:endParaRPr lang="zh-CN" altLang="en-US" sz="1125" b="1" dirty="0">
              <a:latin typeface="+mn-ea"/>
            </a:endParaRPr>
          </a:p>
        </p:txBody>
      </p:sp>
      <p:sp>
        <p:nvSpPr>
          <p:cNvPr id="44" name="TextBox 21"/>
          <p:cNvSpPr txBox="1"/>
          <p:nvPr/>
        </p:nvSpPr>
        <p:spPr>
          <a:xfrm>
            <a:off x="2677716" y="2122388"/>
            <a:ext cx="1565672" cy="1081088"/>
          </a:xfrm>
          <a:prstGeom prst="rect">
            <a:avLst/>
          </a:prstGeom>
          <a:noFill/>
          <a:ln w="25400" cap="rnd" cmpd="sng">
            <a:solidFill>
              <a:schemeClr val="bg1">
                <a:lumMod val="85000"/>
              </a:schemeClr>
            </a:solidFill>
            <a:prstDash val="dash"/>
            <a:round/>
            <a:headEnd type="none" w="med" len="med"/>
            <a:tailEnd type="none" w="med" len="med"/>
          </a:ln>
          <a:effectLst>
            <a:outerShdw dist="107763" dir="2700000" algn="ctr" rotWithShape="0">
              <a:schemeClr val="bg2">
                <a:alpha val="50000"/>
              </a:schemeClr>
            </a:outerShdw>
          </a:effectLst>
        </p:spPr>
        <p:txBody>
          <a:bodyPr lIns="34290" tIns="33338" rIns="34290" bIns="33338" anchor="ctr" anchorCtr="1"/>
          <a:lstStyle/>
          <a:p>
            <a:pPr eaLnBrk="1" hangingPunct="1">
              <a:defRPr/>
            </a:pPr>
            <a:r>
              <a:rPr lang="zh-CN" altLang="en-US" sz="1125" b="1" dirty="0">
                <a:latin typeface="+mn-ea"/>
              </a:rPr>
              <a:t>定义主题域下的关键实体，包括同名主实体</a:t>
            </a:r>
            <a:r>
              <a:rPr lang="zh-CN" altLang="en-US" sz="1125" b="1" dirty="0" smtClean="0">
                <a:latin typeface="+mn-ea"/>
              </a:rPr>
              <a:t>，重要的关系</a:t>
            </a:r>
            <a:r>
              <a:rPr lang="zh-CN" altLang="en-US" sz="1125" b="1" dirty="0">
                <a:latin typeface="+mn-ea"/>
              </a:rPr>
              <a:t>实体</a:t>
            </a:r>
            <a:endParaRPr lang="zh-CN" altLang="en-US" sz="1125" b="1" dirty="0">
              <a:latin typeface="+mn-ea"/>
            </a:endParaRPr>
          </a:p>
        </p:txBody>
      </p:sp>
      <p:sp>
        <p:nvSpPr>
          <p:cNvPr id="45" name="TextBox 22"/>
          <p:cNvSpPr txBox="1"/>
          <p:nvPr/>
        </p:nvSpPr>
        <p:spPr>
          <a:xfrm>
            <a:off x="4406503" y="2122388"/>
            <a:ext cx="1996679" cy="1081088"/>
          </a:xfrm>
          <a:prstGeom prst="rect">
            <a:avLst/>
          </a:prstGeom>
          <a:noFill/>
          <a:ln w="25400" cap="rnd" cmpd="sng">
            <a:solidFill>
              <a:schemeClr val="bg1">
                <a:lumMod val="85000"/>
              </a:schemeClr>
            </a:solidFill>
            <a:prstDash val="dash"/>
            <a:round/>
            <a:headEnd type="none" w="med" len="med"/>
            <a:tailEnd type="none" w="med" len="med"/>
          </a:ln>
          <a:effectLst>
            <a:outerShdw dist="107763" dir="2700000" algn="ctr" rotWithShape="0">
              <a:schemeClr val="bg2">
                <a:alpha val="50000"/>
              </a:schemeClr>
            </a:outerShdw>
          </a:effectLst>
        </p:spPr>
        <p:txBody>
          <a:bodyPr lIns="34290" tIns="33338" rIns="34290" bIns="33338" anchor="ctr" anchorCtr="1"/>
          <a:lstStyle/>
          <a:p>
            <a:pPr eaLnBrk="1" hangingPunct="1">
              <a:defRPr/>
            </a:pPr>
            <a:r>
              <a:rPr lang="zh-CN" altLang="en-US" sz="1125" b="1" dirty="0">
                <a:latin typeface="+mn-ea"/>
              </a:rPr>
              <a:t>定义各主题域下</a:t>
            </a:r>
            <a:r>
              <a:rPr lang="zh-CN" altLang="en-US" sz="1125" b="1" dirty="0" smtClean="0">
                <a:latin typeface="+mn-ea"/>
              </a:rPr>
              <a:t>的实体</a:t>
            </a:r>
            <a:r>
              <a:rPr lang="zh-CN" altLang="en-US" sz="1125" b="1" dirty="0">
                <a:latin typeface="+mn-ea"/>
              </a:rPr>
              <a:t>及属性，实体之间</a:t>
            </a:r>
            <a:r>
              <a:rPr lang="zh-CN" altLang="en-US" sz="1125" b="1" dirty="0" smtClean="0">
                <a:latin typeface="+mn-ea"/>
              </a:rPr>
              <a:t>的关系</a:t>
            </a:r>
            <a:r>
              <a:rPr lang="zh-CN" altLang="en-US" sz="1125" b="1" dirty="0">
                <a:latin typeface="+mn-ea"/>
              </a:rPr>
              <a:t>，主题域间实体</a:t>
            </a:r>
            <a:r>
              <a:rPr lang="zh-CN" altLang="en-US" sz="1125" b="1" dirty="0" smtClean="0">
                <a:latin typeface="+mn-ea"/>
              </a:rPr>
              <a:t>的关系</a:t>
            </a:r>
            <a:endParaRPr lang="zh-CN" altLang="en-US" sz="1125" b="1" dirty="0">
              <a:latin typeface="+mn-ea"/>
            </a:endParaRPr>
          </a:p>
        </p:txBody>
      </p:sp>
      <p:sp>
        <p:nvSpPr>
          <p:cNvPr id="46" name="圆角矩形 45"/>
          <p:cNvSpPr/>
          <p:nvPr/>
        </p:nvSpPr>
        <p:spPr>
          <a:xfrm>
            <a:off x="1091473" y="3436484"/>
            <a:ext cx="1440987" cy="1511530"/>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Arial" panose="020B0604020202020204" pitchFamily="34" charset="0"/>
              <a:buChar char="•"/>
            </a:pPr>
            <a:r>
              <a:rPr lang="zh-CN" altLang="en-US" sz="1050" b="1" dirty="0" smtClean="0">
                <a:latin typeface="黑体" panose="02010609060101010101" pitchFamily="49" charset="-122"/>
                <a:ea typeface="黑体" panose="02010609060101010101" pitchFamily="49" charset="-122"/>
              </a:rPr>
              <a:t>对全部生产数据的分类</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帮助记忆以及厘清主要数据关系</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分类稳定原则</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完整覆盖原则</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适度抽象原则</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方便记忆原则</a:t>
            </a:r>
            <a:endParaRPr lang="en-US" altLang="zh-CN" sz="1050" dirty="0" smtClean="0">
              <a:latin typeface="华文仿宋" panose="02010600040101010101" pitchFamily="2" charset="-122"/>
              <a:ea typeface="华文仿宋" panose="02010600040101010101" pitchFamily="2" charset="-122"/>
            </a:endParaRPr>
          </a:p>
        </p:txBody>
      </p:sp>
      <p:sp>
        <p:nvSpPr>
          <p:cNvPr id="47" name="文本框 46"/>
          <p:cNvSpPr txBox="1"/>
          <p:nvPr/>
        </p:nvSpPr>
        <p:spPr>
          <a:xfrm>
            <a:off x="1343914" y="3219822"/>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重要原则</a:t>
            </a:r>
            <a:endParaRPr lang="zh-CN" altLang="en-US" sz="1050" dirty="0">
              <a:latin typeface="黑体" panose="02010609060101010101" pitchFamily="49" charset="-122"/>
              <a:ea typeface="黑体" panose="02010609060101010101" pitchFamily="49" charset="-122"/>
            </a:endParaRPr>
          </a:p>
        </p:txBody>
      </p:sp>
      <p:sp>
        <p:nvSpPr>
          <p:cNvPr id="50" name="圆角矩形 49"/>
          <p:cNvSpPr/>
          <p:nvPr/>
        </p:nvSpPr>
        <p:spPr>
          <a:xfrm>
            <a:off x="4458892" y="3436484"/>
            <a:ext cx="1985316" cy="1511530"/>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lstStyle/>
          <a:p>
            <a:pPr marL="171450" indent="-171450">
              <a:buFont typeface="Arial" panose="020B0604020202020204" pitchFamily="34" charset="0"/>
              <a:buChar char="•"/>
            </a:pPr>
            <a:r>
              <a:rPr lang="zh-CN" altLang="en-US" sz="1050" b="1" dirty="0" smtClean="0">
                <a:latin typeface="黑体" panose="02010609060101010101" pitchFamily="49" charset="-122"/>
                <a:ea typeface="黑体" panose="02010609060101010101" pitchFamily="49" charset="-122"/>
              </a:rPr>
              <a:t>基础数据的整合模型</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数据整合原则</a:t>
            </a:r>
            <a:endParaRPr lang="en-US" altLang="zh-CN" sz="1050" dirty="0" smtClean="0">
              <a:latin typeface="华文仿宋" panose="02010600040101010101" pitchFamily="2" charset="-122"/>
              <a:ea typeface="华文仿宋" panose="02010600040101010101" pitchFamily="2" charset="-122"/>
            </a:endParaRPr>
          </a:p>
          <a:p>
            <a:pPr marL="446405" lvl="1" indent="-17780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实体级整合：充分</a:t>
            </a:r>
            <a:endParaRPr lang="en-US" altLang="zh-CN" sz="1050" dirty="0" smtClean="0">
              <a:latin typeface="华文仿宋" panose="02010600040101010101" pitchFamily="2" charset="-122"/>
              <a:ea typeface="华文仿宋" panose="02010600040101010101" pitchFamily="2" charset="-122"/>
            </a:endParaRPr>
          </a:p>
          <a:p>
            <a:pPr marL="446405" lvl="1" indent="-17780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记录级整合：审慎</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中性原则：数据标准化</a:t>
            </a:r>
            <a:endParaRPr lang="en-US" altLang="zh-CN" sz="1050" dirty="0" smtClean="0">
              <a:latin typeface="华文仿宋" panose="02010600040101010101" pitchFamily="2" charset="-122"/>
              <a:ea typeface="华文仿宋" panose="02010600040101010101" pitchFamily="2" charset="-122"/>
            </a:endParaRPr>
          </a:p>
          <a:p>
            <a:pPr marL="171450" indent="-17145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保留历史原则</a:t>
            </a:r>
            <a:endParaRPr lang="en-US" altLang="zh-CN" sz="1050" dirty="0" smtClean="0">
              <a:latin typeface="华文仿宋" panose="02010600040101010101" pitchFamily="2" charset="-122"/>
              <a:ea typeface="华文仿宋" panose="02010600040101010101" pitchFamily="2" charset="-122"/>
            </a:endParaRPr>
          </a:p>
          <a:p>
            <a:pPr marL="446405" lvl="1" indent="-17780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拉链历史</a:t>
            </a:r>
            <a:endParaRPr lang="en-US" altLang="zh-CN" sz="1050" dirty="0" smtClean="0">
              <a:latin typeface="华文仿宋" panose="02010600040101010101" pitchFamily="2" charset="-122"/>
              <a:ea typeface="华文仿宋" panose="02010600040101010101" pitchFamily="2" charset="-122"/>
            </a:endParaRPr>
          </a:p>
          <a:p>
            <a:pPr marL="446405" lvl="1" indent="-177800">
              <a:buFont typeface="Arial" panose="020B0604020202020204" pitchFamily="34" charset="0"/>
              <a:buChar char="•"/>
            </a:pPr>
            <a:r>
              <a:rPr lang="zh-CN" altLang="en-US" sz="1050" dirty="0" smtClean="0">
                <a:latin typeface="华文仿宋" panose="02010600040101010101" pitchFamily="2" charset="-122"/>
                <a:ea typeface="华文仿宋" panose="02010600040101010101" pitchFamily="2" charset="-122"/>
              </a:rPr>
              <a:t>快照历史</a:t>
            </a:r>
            <a:endParaRPr lang="en-US" altLang="zh-CN" sz="1050" dirty="0" smtClean="0">
              <a:latin typeface="华文仿宋" panose="02010600040101010101" pitchFamily="2" charset="-122"/>
              <a:ea typeface="华文仿宋" panose="02010600040101010101" pitchFamily="2" charset="-122"/>
            </a:endParaRPr>
          </a:p>
        </p:txBody>
      </p:sp>
      <p:sp>
        <p:nvSpPr>
          <p:cNvPr id="51" name="文本框 50"/>
          <p:cNvSpPr txBox="1"/>
          <p:nvPr/>
        </p:nvSpPr>
        <p:spPr>
          <a:xfrm>
            <a:off x="4968457" y="3219822"/>
            <a:ext cx="936104" cy="261610"/>
          </a:xfrm>
          <a:prstGeom prst="rect">
            <a:avLst/>
          </a:prstGeom>
          <a:solidFill>
            <a:schemeClr val="bg1"/>
          </a:solid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重要原则</a:t>
            </a:r>
            <a:endParaRPr lang="zh-CN" altLang="en-US" sz="1050"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7020272" y="1557187"/>
            <a:ext cx="2007778" cy="834771"/>
          </a:xfrm>
          <a:prstGeom prst="rect">
            <a:avLst/>
          </a:prstGeom>
        </p:spPr>
      </p:pic>
      <p:sp>
        <p:nvSpPr>
          <p:cNvPr id="16" name="右弧形箭头 15"/>
          <p:cNvSpPr/>
          <p:nvPr/>
        </p:nvSpPr>
        <p:spPr>
          <a:xfrm>
            <a:off x="8398402" y="851838"/>
            <a:ext cx="350658" cy="762021"/>
          </a:xfrm>
          <a:prstGeom prst="curvedLeftArrow">
            <a:avLst/>
          </a:prstGeom>
          <a:gradFill rotWithShape="1">
            <a:gsLst>
              <a:gs pos="0">
                <a:srgbClr val="FFFFFF">
                  <a:shade val="51000"/>
                  <a:satMod val="130000"/>
                </a:srgbClr>
              </a:gs>
              <a:gs pos="80000">
                <a:srgbClr val="FFFFFF">
                  <a:shade val="93000"/>
                  <a:satMod val="130000"/>
                </a:srgbClr>
              </a:gs>
              <a:gs pos="100000">
                <a:srgbClr val="FFFFFF">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a:defRPr/>
            </a:pPr>
            <a:endParaRPr lang="zh-CN" altLang="en-US" sz="1125" kern="0">
              <a:solidFill>
                <a:srgbClr val="000000"/>
              </a:solidFill>
              <a:latin typeface="Arial" panose="020B0604020202020204"/>
              <a:ea typeface="宋体" panose="02010600030101010101" pitchFamily="2" charset="-122"/>
            </a:endParaRPr>
          </a:p>
        </p:txBody>
      </p:sp>
      <p:sp>
        <p:nvSpPr>
          <p:cNvPr id="4" name="燕尾形 3"/>
          <p:cNvSpPr/>
          <p:nvPr/>
        </p:nvSpPr>
        <p:spPr>
          <a:xfrm rot="20948195">
            <a:off x="7081275" y="755967"/>
            <a:ext cx="1307277" cy="628898"/>
          </a:xfrm>
          <a:prstGeom prst="chevron">
            <a:avLst>
              <a:gd name="adj" fmla="val 3401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dirty="0" smtClean="0">
                <a:latin typeface="黑体" panose="02010609060101010101" pitchFamily="49" charset="-122"/>
                <a:ea typeface="黑体" panose="02010609060101010101" pitchFamily="49" charset="-122"/>
              </a:rPr>
              <a:t>物理数据模型设计</a:t>
            </a:r>
            <a:endParaRPr lang="zh-CN" altLang="en-US" sz="120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0"/>
          <p:cNvSpPr>
            <a:spLocks noGrp="1"/>
          </p:cNvSpPr>
          <p:nvPr>
            <p:ph type="title"/>
          </p:nvPr>
        </p:nvSpPr>
        <p:spPr>
          <a:xfrm>
            <a:off x="245199" y="147061"/>
            <a:ext cx="7543750" cy="378042"/>
          </a:xfrm>
        </p:spPr>
        <p:txBody>
          <a:bodyPr>
            <a:noAutofit/>
          </a:bodyPr>
          <a:lstStyle/>
          <a:p>
            <a:r>
              <a:rPr lang="zh-CN" altLang="en-US" sz="2400" dirty="0" smtClean="0"/>
              <a:t>华为消费者部的三种主要商业模式</a:t>
            </a:r>
            <a:endParaRPr lang="en-US" altLang="zh-CN" sz="2400" dirty="0" smtClean="0"/>
          </a:p>
        </p:txBody>
      </p:sp>
      <p:pic>
        <p:nvPicPr>
          <p:cNvPr id="9" name="图片 8"/>
          <p:cNvPicPr>
            <a:picLocks noChangeAspect="1"/>
          </p:cNvPicPr>
          <p:nvPr/>
        </p:nvPicPr>
        <p:blipFill>
          <a:blip r:embed="rId1"/>
          <a:stretch>
            <a:fillRect/>
          </a:stretch>
        </p:blipFill>
        <p:spPr>
          <a:xfrm>
            <a:off x="1897934" y="1904792"/>
            <a:ext cx="7017375" cy="3211686"/>
          </a:xfrm>
          <a:prstGeom prst="rect">
            <a:avLst/>
          </a:prstGeom>
        </p:spPr>
      </p:pic>
      <p:sp>
        <p:nvSpPr>
          <p:cNvPr id="10" name="矩形 9"/>
          <p:cNvSpPr/>
          <p:nvPr/>
        </p:nvSpPr>
        <p:spPr>
          <a:xfrm>
            <a:off x="1724278" y="1916639"/>
            <a:ext cx="7312217" cy="3168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1" name="文本框 10"/>
          <p:cNvSpPr txBox="1"/>
          <p:nvPr/>
        </p:nvSpPr>
        <p:spPr>
          <a:xfrm>
            <a:off x="2202216" y="4542193"/>
            <a:ext cx="1620957" cy="307777"/>
          </a:xfrm>
          <a:prstGeom prst="rect">
            <a:avLst/>
          </a:prstGeom>
          <a:noFill/>
        </p:spPr>
        <p:txBody>
          <a:bodyPr wrap="none" rtlCol="0">
            <a:spAutoFit/>
          </a:bodyPr>
          <a:lstStyle/>
          <a:p>
            <a:r>
              <a:rPr lang="zh-CN" altLang="en-US" sz="1400" b="1" dirty="0" smtClean="0">
                <a:latin typeface="黑体" panose="02010609060101010101" pitchFamily="49" charset="-122"/>
                <a:ea typeface="黑体" panose="02010609060101010101" pitchFamily="49" charset="-122"/>
              </a:rPr>
              <a:t>华为消费者云服务</a:t>
            </a:r>
            <a:endParaRPr lang="zh-CN" altLang="en-US" sz="1400" b="1" dirty="0">
              <a:latin typeface="黑体" panose="02010609060101010101" pitchFamily="49" charset="-122"/>
              <a:ea typeface="黑体" panose="02010609060101010101" pitchFamily="49" charset="-122"/>
            </a:endParaRPr>
          </a:p>
        </p:txBody>
      </p:sp>
      <p:pic>
        <p:nvPicPr>
          <p:cNvPr id="59400" name="图片 59399"/>
          <p:cNvPicPr>
            <a:picLocks noChangeAspect="1"/>
          </p:cNvPicPr>
          <p:nvPr/>
        </p:nvPicPr>
        <p:blipFill>
          <a:blip r:embed="rId2"/>
          <a:stretch>
            <a:fillRect/>
          </a:stretch>
        </p:blipFill>
        <p:spPr>
          <a:xfrm>
            <a:off x="-36512" y="627534"/>
            <a:ext cx="1878412" cy="1930066"/>
          </a:xfrm>
          <a:prstGeom prst="rect">
            <a:avLst/>
          </a:prstGeom>
        </p:spPr>
      </p:pic>
      <p:sp>
        <p:nvSpPr>
          <p:cNvPr id="59402" name="圆角右箭头 59401"/>
          <p:cNvSpPr/>
          <p:nvPr/>
        </p:nvSpPr>
        <p:spPr>
          <a:xfrm rot="10800000" flipH="1">
            <a:off x="1099317" y="2557600"/>
            <a:ext cx="576064" cy="576064"/>
          </a:xfrm>
          <a:prstGeom prst="bentArrow">
            <a:avLst>
              <a:gd name="adj1" fmla="val 25000"/>
              <a:gd name="adj2" fmla="val 21797"/>
              <a:gd name="adj3" fmla="val 25000"/>
              <a:gd name="adj4" fmla="val 43750"/>
            </a:avLst>
          </a:prstGeom>
          <a:solidFill>
            <a:srgbClr val="BD9B53"/>
          </a:solidFill>
          <a:ln>
            <a:solidFill>
              <a:srgbClr val="BD9B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280" name="文本框 279"/>
          <p:cNvSpPr txBox="1"/>
          <p:nvPr/>
        </p:nvSpPr>
        <p:spPr>
          <a:xfrm>
            <a:off x="14166" y="2564770"/>
            <a:ext cx="1082348" cy="307777"/>
          </a:xfrm>
          <a:prstGeom prst="rect">
            <a:avLst/>
          </a:prstGeom>
          <a:noFill/>
        </p:spPr>
        <p:txBody>
          <a:bodyPr wrap="none" rtlCol="0">
            <a:spAutoFit/>
          </a:bodyPr>
          <a:lstStyle/>
          <a:p>
            <a:r>
              <a:rPr lang="zh-CN" altLang="en-US" sz="1400" b="1" dirty="0" smtClean="0">
                <a:latin typeface="黑体" panose="02010609060101010101" pitchFamily="49" charset="-122"/>
                <a:ea typeface="黑体" panose="02010609060101010101" pitchFamily="49" charset="-122"/>
              </a:rPr>
              <a:t>终端消费品</a:t>
            </a:r>
            <a:endParaRPr lang="zh-CN" altLang="en-US" sz="1400" b="1" dirty="0">
              <a:latin typeface="黑体" panose="02010609060101010101" pitchFamily="49" charset="-122"/>
              <a:ea typeface="黑体" panose="02010609060101010101" pitchFamily="49" charset="-122"/>
            </a:endParaRPr>
          </a:p>
        </p:txBody>
      </p:sp>
      <p:sp>
        <p:nvSpPr>
          <p:cNvPr id="59403" name="圆角矩形 59402"/>
          <p:cNvSpPr/>
          <p:nvPr/>
        </p:nvSpPr>
        <p:spPr>
          <a:xfrm>
            <a:off x="6732240" y="728471"/>
            <a:ext cx="1584176" cy="86409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smtClean="0">
                <a:latin typeface="黑体" panose="02010609060101010101" pitchFamily="49" charset="-122"/>
                <a:ea typeface="黑体" panose="02010609060101010101" pitchFamily="49" charset="-122"/>
              </a:rPr>
              <a:t>电商业务</a:t>
            </a:r>
            <a:endParaRPr lang="zh-CN" altLang="en-US" sz="2000" dirty="0">
              <a:latin typeface="黑体" panose="02010609060101010101" pitchFamily="49" charset="-122"/>
              <a:ea typeface="黑体" panose="02010609060101010101" pitchFamily="49" charset="-122"/>
            </a:endParaRPr>
          </a:p>
        </p:txBody>
      </p:sp>
      <p:sp>
        <p:nvSpPr>
          <p:cNvPr id="59404" name="上箭头 59403"/>
          <p:cNvSpPr/>
          <p:nvPr/>
        </p:nvSpPr>
        <p:spPr>
          <a:xfrm>
            <a:off x="7092280" y="1592567"/>
            <a:ext cx="432048" cy="331111"/>
          </a:xfrm>
          <a:prstGeom prst="up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1200"/>
          </a:p>
        </p:txBody>
      </p:sp>
      <p:sp>
        <p:nvSpPr>
          <p:cNvPr id="281" name="文本框 280"/>
          <p:cNvSpPr txBox="1"/>
          <p:nvPr/>
        </p:nvSpPr>
        <p:spPr>
          <a:xfrm>
            <a:off x="1763688" y="1995686"/>
            <a:ext cx="992579" cy="369332"/>
          </a:xfrm>
          <a:prstGeom prst="rect">
            <a:avLst/>
          </a:prstGeom>
          <a:noFill/>
        </p:spPr>
        <p:txBody>
          <a:bodyPr wrap="none" rtlCol="0">
            <a:spAutoFit/>
          </a:bodyPr>
          <a:lstStyle/>
          <a:p>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云服务使用者</a:t>
            </a:r>
            <a:endParaRPr lang="en-US" altLang="zh-CN" sz="900" b="1" dirty="0" smtClean="0">
              <a:solidFill>
                <a:schemeClr val="tx2">
                  <a:lumMod val="60000"/>
                  <a:lumOff val="40000"/>
                </a:schemeClr>
              </a:solidFill>
              <a:latin typeface="黑体" panose="02010609060101010101" pitchFamily="49" charset="-122"/>
              <a:ea typeface="黑体" panose="02010609060101010101" pitchFamily="49" charset="-122"/>
            </a:endParaRPr>
          </a:p>
          <a:p>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华为终端消费者</a:t>
            </a:r>
            <a:endParaRPr lang="zh-CN" altLang="en-US" sz="900" b="1" dirty="0">
              <a:solidFill>
                <a:schemeClr val="tx2">
                  <a:lumMod val="60000"/>
                  <a:lumOff val="40000"/>
                </a:schemeClr>
              </a:solidFill>
              <a:latin typeface="黑体" panose="02010609060101010101" pitchFamily="49" charset="-122"/>
              <a:ea typeface="黑体" panose="02010609060101010101" pitchFamily="49" charset="-122"/>
            </a:endParaRPr>
          </a:p>
        </p:txBody>
      </p:sp>
      <p:sp>
        <p:nvSpPr>
          <p:cNvPr id="59405" name="文本框 59404"/>
          <p:cNvSpPr txBox="1"/>
          <p:nvPr/>
        </p:nvSpPr>
        <p:spPr>
          <a:xfrm>
            <a:off x="2274277" y="654643"/>
            <a:ext cx="3935693" cy="113107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业务数据内容和范围与商业模式息息相关</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数据间的关系体现了商业模式下业务关系</a:t>
            </a:r>
            <a:endParaRPr lang="en-US" altLang="zh-CN"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主题域模型设计：首先要确定数据范围</a:t>
            </a:r>
            <a:endParaRPr lang="zh-CN" altLang="en-US" dirty="0">
              <a:latin typeface="黑体" panose="02010609060101010101" pitchFamily="49" charset="-122"/>
              <a:ea typeface="黑体" panose="02010609060101010101" pitchFamily="49" charset="-122"/>
            </a:endParaRPr>
          </a:p>
        </p:txBody>
      </p:sp>
      <p:cxnSp>
        <p:nvCxnSpPr>
          <p:cNvPr id="59407" name="直接连接符 59406"/>
          <p:cNvCxnSpPr/>
          <p:nvPr/>
        </p:nvCxnSpPr>
        <p:spPr>
          <a:xfrm flipH="1">
            <a:off x="242162" y="2903073"/>
            <a:ext cx="3037" cy="1972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409" name="直接连接符 59408"/>
          <p:cNvCxnSpPr/>
          <p:nvPr/>
        </p:nvCxnSpPr>
        <p:spPr>
          <a:xfrm>
            <a:off x="245199" y="3219822"/>
            <a:ext cx="150337" cy="0"/>
          </a:xfrm>
          <a:prstGeom prst="line">
            <a:avLst/>
          </a:prstGeom>
        </p:spPr>
        <p:style>
          <a:lnRef idx="1">
            <a:schemeClr val="accent1"/>
          </a:lnRef>
          <a:fillRef idx="0">
            <a:schemeClr val="accent1"/>
          </a:fillRef>
          <a:effectRef idx="0">
            <a:schemeClr val="accent1"/>
          </a:effectRef>
          <a:fontRef idx="minor">
            <a:schemeClr val="tx1"/>
          </a:fontRef>
        </p:style>
      </p:cxnSp>
      <p:sp>
        <p:nvSpPr>
          <p:cNvPr id="59410" name="文本框 59409"/>
          <p:cNvSpPr txBox="1"/>
          <p:nvPr/>
        </p:nvSpPr>
        <p:spPr>
          <a:xfrm>
            <a:off x="377647" y="3096711"/>
            <a:ext cx="1082348" cy="246221"/>
          </a:xfrm>
          <a:prstGeom prst="rect">
            <a:avLst/>
          </a:prstGeom>
          <a:noFill/>
        </p:spPr>
        <p:txBody>
          <a:bodyPr wrap="none" rtlCol="0">
            <a:spAutoFit/>
          </a:bodyPr>
          <a:lstStyle/>
          <a:p>
            <a:r>
              <a:rPr lang="zh-CN" altLang="en-US" sz="1000" dirty="0" smtClean="0"/>
              <a:t>终端消费品数据</a:t>
            </a:r>
            <a:endParaRPr lang="zh-CN" altLang="en-US" sz="1000" dirty="0"/>
          </a:p>
        </p:txBody>
      </p:sp>
      <p:sp>
        <p:nvSpPr>
          <p:cNvPr id="283" name="文本框 282"/>
          <p:cNvSpPr txBox="1"/>
          <p:nvPr/>
        </p:nvSpPr>
        <p:spPr>
          <a:xfrm>
            <a:off x="395536" y="3387525"/>
            <a:ext cx="1082348" cy="246221"/>
          </a:xfrm>
          <a:prstGeom prst="rect">
            <a:avLst/>
          </a:prstGeom>
          <a:noFill/>
        </p:spPr>
        <p:txBody>
          <a:bodyPr wrap="none" rtlCol="0">
            <a:spAutoFit/>
          </a:bodyPr>
          <a:lstStyle/>
          <a:p>
            <a:r>
              <a:rPr lang="zh-CN" altLang="en-US" sz="1000" dirty="0" smtClean="0"/>
              <a:t>生产供应链数据</a:t>
            </a:r>
            <a:endParaRPr lang="zh-CN" altLang="en-US" sz="1000" dirty="0"/>
          </a:p>
        </p:txBody>
      </p:sp>
      <p:cxnSp>
        <p:nvCxnSpPr>
          <p:cNvPr id="284" name="直接连接符 283"/>
          <p:cNvCxnSpPr/>
          <p:nvPr/>
        </p:nvCxnSpPr>
        <p:spPr>
          <a:xfrm>
            <a:off x="253932" y="3520584"/>
            <a:ext cx="150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253932" y="3867894"/>
            <a:ext cx="150337" cy="0"/>
          </a:xfrm>
          <a:prstGeom prst="line">
            <a:avLst/>
          </a:prstGeom>
        </p:spPr>
        <p:style>
          <a:lnRef idx="1">
            <a:schemeClr val="accent1"/>
          </a:lnRef>
          <a:fillRef idx="0">
            <a:schemeClr val="accent1"/>
          </a:fillRef>
          <a:effectRef idx="0">
            <a:schemeClr val="accent1"/>
          </a:effectRef>
          <a:fontRef idx="minor">
            <a:schemeClr val="tx1"/>
          </a:fontRef>
        </p:style>
      </p:cxnSp>
      <p:sp>
        <p:nvSpPr>
          <p:cNvPr id="286" name="文本框 285"/>
          <p:cNvSpPr txBox="1"/>
          <p:nvPr/>
        </p:nvSpPr>
        <p:spPr>
          <a:xfrm>
            <a:off x="395536" y="3731273"/>
            <a:ext cx="954107" cy="246221"/>
          </a:xfrm>
          <a:prstGeom prst="rect">
            <a:avLst/>
          </a:prstGeom>
          <a:noFill/>
        </p:spPr>
        <p:txBody>
          <a:bodyPr wrap="none" rtlCol="0">
            <a:spAutoFit/>
          </a:bodyPr>
          <a:lstStyle/>
          <a:p>
            <a:r>
              <a:rPr lang="zh-CN" altLang="en-US" sz="1000" dirty="0" smtClean="0"/>
              <a:t>库存销售数据</a:t>
            </a:r>
            <a:endParaRPr lang="zh-CN" altLang="en-US" sz="1000" dirty="0"/>
          </a:p>
        </p:txBody>
      </p:sp>
      <p:cxnSp>
        <p:nvCxnSpPr>
          <p:cNvPr id="287" name="直接连接符 286"/>
          <p:cNvCxnSpPr/>
          <p:nvPr/>
        </p:nvCxnSpPr>
        <p:spPr>
          <a:xfrm>
            <a:off x="253931" y="4187997"/>
            <a:ext cx="150337" cy="0"/>
          </a:xfrm>
          <a:prstGeom prst="line">
            <a:avLst/>
          </a:prstGeom>
        </p:spPr>
        <p:style>
          <a:lnRef idx="1">
            <a:schemeClr val="accent1"/>
          </a:lnRef>
          <a:fillRef idx="0">
            <a:schemeClr val="accent1"/>
          </a:fillRef>
          <a:effectRef idx="0">
            <a:schemeClr val="accent1"/>
          </a:effectRef>
          <a:fontRef idx="minor">
            <a:schemeClr val="tx1"/>
          </a:fontRef>
        </p:style>
      </p:cxnSp>
      <p:sp>
        <p:nvSpPr>
          <p:cNvPr id="288" name="文本框 287"/>
          <p:cNvSpPr txBox="1"/>
          <p:nvPr/>
        </p:nvSpPr>
        <p:spPr>
          <a:xfrm>
            <a:off x="395536" y="4068616"/>
            <a:ext cx="954107" cy="246221"/>
          </a:xfrm>
          <a:prstGeom prst="rect">
            <a:avLst/>
          </a:prstGeom>
          <a:noFill/>
        </p:spPr>
        <p:txBody>
          <a:bodyPr wrap="none" rtlCol="0">
            <a:spAutoFit/>
          </a:bodyPr>
          <a:lstStyle/>
          <a:p>
            <a:r>
              <a:rPr lang="zh-CN" altLang="en-US" sz="1000" dirty="0" smtClean="0"/>
              <a:t>渠道销量数据</a:t>
            </a:r>
            <a:endParaRPr lang="zh-CN" altLang="en-US" sz="1000" dirty="0"/>
          </a:p>
        </p:txBody>
      </p:sp>
      <p:cxnSp>
        <p:nvCxnSpPr>
          <p:cNvPr id="289" name="直接连接符 288"/>
          <p:cNvCxnSpPr/>
          <p:nvPr/>
        </p:nvCxnSpPr>
        <p:spPr>
          <a:xfrm>
            <a:off x="242162" y="4530774"/>
            <a:ext cx="150337" cy="0"/>
          </a:xfrm>
          <a:prstGeom prst="line">
            <a:avLst/>
          </a:prstGeom>
        </p:spPr>
        <p:style>
          <a:lnRef idx="1">
            <a:schemeClr val="accent1"/>
          </a:lnRef>
          <a:fillRef idx="0">
            <a:schemeClr val="accent1"/>
          </a:fillRef>
          <a:effectRef idx="0">
            <a:schemeClr val="accent1"/>
          </a:effectRef>
          <a:fontRef idx="minor">
            <a:schemeClr val="tx1"/>
          </a:fontRef>
        </p:style>
      </p:cxnSp>
      <p:sp>
        <p:nvSpPr>
          <p:cNvPr id="290" name="文本框 289"/>
          <p:cNvSpPr txBox="1"/>
          <p:nvPr/>
        </p:nvSpPr>
        <p:spPr>
          <a:xfrm>
            <a:off x="377647" y="4388718"/>
            <a:ext cx="954107" cy="246221"/>
          </a:xfrm>
          <a:prstGeom prst="rect">
            <a:avLst/>
          </a:prstGeom>
          <a:noFill/>
        </p:spPr>
        <p:txBody>
          <a:bodyPr wrap="none" rtlCol="0">
            <a:spAutoFit/>
          </a:bodyPr>
          <a:lstStyle/>
          <a:p>
            <a:r>
              <a:rPr lang="zh-CN" altLang="en-US" sz="1000" dirty="0" smtClean="0"/>
              <a:t>营销活动数据</a:t>
            </a:r>
            <a:endParaRPr lang="zh-CN" altLang="en-US" sz="1000" dirty="0"/>
          </a:p>
        </p:txBody>
      </p:sp>
      <p:sp>
        <p:nvSpPr>
          <p:cNvPr id="291" name="文本框 290"/>
          <p:cNvSpPr txBox="1"/>
          <p:nvPr/>
        </p:nvSpPr>
        <p:spPr>
          <a:xfrm>
            <a:off x="252370" y="4657158"/>
            <a:ext cx="601447" cy="246221"/>
          </a:xfrm>
          <a:prstGeom prst="rect">
            <a:avLst/>
          </a:prstGeom>
          <a:noFill/>
        </p:spPr>
        <p:txBody>
          <a:bodyPr wrap="none" rtlCol="0">
            <a:spAutoFit/>
          </a:bodyPr>
          <a:lstStyle/>
          <a:p>
            <a:r>
              <a:rPr lang="en-US" altLang="zh-CN" sz="1000" dirty="0" smtClean="0"/>
              <a:t>…………..</a:t>
            </a:r>
            <a:endParaRPr lang="zh-CN" altLang="en-US" sz="1000" dirty="0"/>
          </a:p>
        </p:txBody>
      </p:sp>
      <p:pic>
        <p:nvPicPr>
          <p:cNvPr id="59412" name="图片 59411" descr="屏幕剪辑"/>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3409" y="638273"/>
            <a:ext cx="223921" cy="400094"/>
          </a:xfrm>
          <a:prstGeom prst="rect">
            <a:avLst/>
          </a:prstGeom>
        </p:spPr>
      </p:pic>
      <p:sp>
        <p:nvSpPr>
          <p:cNvPr id="59413" name="矩形 59412"/>
          <p:cNvSpPr/>
          <p:nvPr/>
        </p:nvSpPr>
        <p:spPr>
          <a:xfrm rot="20346907">
            <a:off x="4361814" y="4478606"/>
            <a:ext cx="1991251" cy="400110"/>
          </a:xfrm>
          <a:prstGeom prst="rect">
            <a:avLst/>
          </a:prstGeom>
          <a:noFill/>
        </p:spPr>
        <p:txBody>
          <a:bodyPr wrap="none" lIns="91440" tIns="45720" rIns="91440" bIns="45720">
            <a:spAutoFit/>
          </a:bodyPr>
          <a:lstStyle/>
          <a:p>
            <a:pPr algn="ctr"/>
            <a:r>
              <a:rPr lang="zh-CN" altLang="en-US" sz="20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主题域模型范围</a:t>
            </a:r>
            <a:endParaRPr lang="zh-CN"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59414" name="图片 59413" descr="屏幕剪辑"/>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08159" y="4632622"/>
            <a:ext cx="263128" cy="380446"/>
          </a:xfrm>
          <a:prstGeom prst="rect">
            <a:avLst/>
          </a:prstGeom>
        </p:spPr>
      </p:pic>
      <p:pic>
        <p:nvPicPr>
          <p:cNvPr id="59415" name="图片 59414" descr="屏幕剪辑"/>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732240" y="754347"/>
            <a:ext cx="291424" cy="406172"/>
          </a:xfrm>
          <a:prstGeom prst="rect">
            <a:avLst/>
          </a:prstGeom>
        </p:spPr>
      </p:pic>
      <p:sp>
        <p:nvSpPr>
          <p:cNvPr id="293" name="文本框 292"/>
          <p:cNvSpPr txBox="1"/>
          <p:nvPr/>
        </p:nvSpPr>
        <p:spPr>
          <a:xfrm>
            <a:off x="6498520" y="4873588"/>
            <a:ext cx="1050288" cy="230832"/>
          </a:xfrm>
          <a:prstGeom prst="rect">
            <a:avLst/>
          </a:prstGeom>
          <a:noFill/>
        </p:spPr>
        <p:txBody>
          <a:bodyPr wrap="none" rtlCol="0">
            <a:spAutoFit/>
          </a:bodyPr>
          <a:lstStyle/>
          <a:p>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云服务业务</a:t>
            </a:r>
            <a:r>
              <a:rPr lang="en-US" altLang="zh-CN" sz="900" b="1" dirty="0" smtClean="0">
                <a:solidFill>
                  <a:schemeClr val="tx2">
                    <a:lumMod val="60000"/>
                    <a:lumOff val="40000"/>
                  </a:schemeClr>
                </a:solidFill>
                <a:latin typeface="黑体" panose="02010609060101010101" pitchFamily="49" charset="-122"/>
                <a:ea typeface="黑体" panose="02010609060101010101" pitchFamily="49" charset="-122"/>
              </a:rPr>
              <a:t>/</a:t>
            </a:r>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产品</a:t>
            </a:r>
            <a:endParaRPr lang="zh-CN" altLang="en-US" sz="900" b="1" dirty="0">
              <a:solidFill>
                <a:schemeClr val="tx2">
                  <a:lumMod val="60000"/>
                  <a:lumOff val="40000"/>
                </a:schemeClr>
              </a:solidFill>
              <a:latin typeface="黑体" panose="02010609060101010101" pitchFamily="49" charset="-122"/>
              <a:ea typeface="黑体" panose="02010609060101010101" pitchFamily="49" charset="-122"/>
            </a:endParaRPr>
          </a:p>
        </p:txBody>
      </p:sp>
      <p:sp>
        <p:nvSpPr>
          <p:cNvPr id="31" name="文本框 30"/>
          <p:cNvSpPr txBox="1"/>
          <p:nvPr/>
        </p:nvSpPr>
        <p:spPr>
          <a:xfrm>
            <a:off x="1804618" y="4296443"/>
            <a:ext cx="992579" cy="369332"/>
          </a:xfrm>
          <a:prstGeom prst="rect">
            <a:avLst/>
          </a:prstGeom>
          <a:noFill/>
        </p:spPr>
        <p:txBody>
          <a:bodyPr wrap="none" rtlCol="0">
            <a:spAutoFit/>
          </a:bodyPr>
          <a:lstStyle/>
          <a:p>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云服务使用者</a:t>
            </a:r>
            <a:endParaRPr lang="en-US" altLang="zh-CN" sz="900" b="1" dirty="0" smtClean="0">
              <a:solidFill>
                <a:schemeClr val="tx2">
                  <a:lumMod val="60000"/>
                  <a:lumOff val="40000"/>
                </a:schemeClr>
              </a:solidFill>
              <a:latin typeface="黑体" panose="02010609060101010101" pitchFamily="49" charset="-122"/>
              <a:ea typeface="黑体" panose="02010609060101010101" pitchFamily="49" charset="-122"/>
            </a:endParaRPr>
          </a:p>
          <a:p>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非华为终端设备</a:t>
            </a:r>
            <a:endParaRPr lang="en-US" altLang="zh-CN" sz="900" b="1" dirty="0" smtClean="0">
              <a:solidFill>
                <a:schemeClr val="tx2">
                  <a:lumMod val="60000"/>
                  <a:lumOff val="40000"/>
                </a:schemeClr>
              </a:solidFill>
              <a:latin typeface="黑体" panose="02010609060101010101" pitchFamily="49" charset="-122"/>
              <a:ea typeface="黑体" panose="02010609060101010101" pitchFamily="49" charset="-122"/>
            </a:endParaRPr>
          </a:p>
        </p:txBody>
      </p:sp>
      <p:sp>
        <p:nvSpPr>
          <p:cNvPr id="32" name="文本框 31"/>
          <p:cNvSpPr txBox="1"/>
          <p:nvPr/>
        </p:nvSpPr>
        <p:spPr>
          <a:xfrm>
            <a:off x="2257398" y="4808416"/>
            <a:ext cx="1980029" cy="246221"/>
          </a:xfrm>
          <a:prstGeom prst="rect">
            <a:avLst/>
          </a:prstGeom>
          <a:noFill/>
        </p:spPr>
        <p:txBody>
          <a:bodyPr wrap="none" rtlCol="0">
            <a:spAutoFit/>
          </a:bodyPr>
          <a:lstStyle/>
          <a:p>
            <a:r>
              <a:rPr lang="zh-CN" altLang="en-US" sz="1000" dirty="0" smtClean="0"/>
              <a:t>根本上服务于华为终端消费者，</a:t>
            </a:r>
            <a:endParaRPr lang="zh-CN" altLang="en-US" sz="1000" dirty="0"/>
          </a:p>
        </p:txBody>
      </p:sp>
      <p:sp>
        <p:nvSpPr>
          <p:cNvPr id="33" name="文本框 32"/>
          <p:cNvSpPr txBox="1"/>
          <p:nvPr/>
        </p:nvSpPr>
        <p:spPr>
          <a:xfrm>
            <a:off x="8685944" y="2643747"/>
            <a:ext cx="288032" cy="1338828"/>
          </a:xfrm>
          <a:prstGeom prst="rect">
            <a:avLst/>
          </a:prstGeom>
          <a:noFill/>
        </p:spPr>
        <p:txBody>
          <a:bodyPr wrap="square" rtlCol="0">
            <a:spAutoFit/>
          </a:bodyPr>
          <a:lstStyle/>
          <a:p>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访问日志</a:t>
            </a:r>
            <a:r>
              <a:rPr lang="en-US" altLang="zh-CN" sz="900" b="1" dirty="0" smtClean="0">
                <a:solidFill>
                  <a:schemeClr val="tx2">
                    <a:lumMod val="60000"/>
                    <a:lumOff val="40000"/>
                  </a:schemeClr>
                </a:solidFill>
                <a:latin typeface="黑体" panose="02010609060101010101" pitchFamily="49" charset="-122"/>
                <a:ea typeface="黑体" panose="02010609060101010101" pitchFamily="49" charset="-122"/>
              </a:rPr>
              <a:t>+</a:t>
            </a:r>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业务收入</a:t>
            </a:r>
            <a:endParaRPr lang="zh-CN" altLang="en-US" sz="900" b="1" dirty="0">
              <a:solidFill>
                <a:schemeClr val="tx2">
                  <a:lumMod val="60000"/>
                  <a:lumOff val="40000"/>
                </a:schemeClr>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pPr>
      <a:bodyPr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4264</Words>
  <Application>WPS 演示</Application>
  <PresentationFormat>全屏显示(16:9)</PresentationFormat>
  <Paragraphs>414</Paragraphs>
  <Slides>24</Slides>
  <Notes>15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宋体</vt:lpstr>
      <vt:lpstr>Wingdings</vt:lpstr>
      <vt:lpstr>华文楷体</vt:lpstr>
      <vt:lpstr>Calibri</vt:lpstr>
      <vt:lpstr>微软雅黑</vt:lpstr>
      <vt:lpstr>Lucida Grande</vt:lpstr>
      <vt:lpstr>华文行楷</vt:lpstr>
      <vt:lpstr>金梅新毛筆行書</vt:lpstr>
      <vt:lpstr>Arial</vt:lpstr>
      <vt:lpstr>楷体</vt:lpstr>
      <vt:lpstr>Source Han Sans CN ExtraLight</vt:lpstr>
      <vt:lpstr>黑体</vt:lpstr>
      <vt:lpstr>华文仿宋</vt:lpstr>
      <vt:lpstr>Segoe Print</vt:lpstr>
      <vt:lpstr>PMingLiU-ExtB</vt:lpstr>
      <vt:lpstr>Office 主题</vt:lpstr>
      <vt:lpstr>华为消费者云服务 大数据平台基础数据模型 汇报材料</vt:lpstr>
      <vt:lpstr>议题</vt:lpstr>
      <vt:lpstr>第一部分 基础数据模型的建设方法</vt:lpstr>
      <vt:lpstr>整合模型层建模流程：从认识数据开始</vt:lpstr>
      <vt:lpstr>信息探索—表级分析</vt:lpstr>
      <vt:lpstr>信息探索—字段级分析</vt:lpstr>
      <vt:lpstr>信息探索—梳理表关系</vt:lpstr>
      <vt:lpstr>整合层模型设计方法—无行业参考模型</vt:lpstr>
      <vt:lpstr>华为消费者部的三种主要商业模式</vt:lpstr>
      <vt:lpstr>华为消费者云服务主题域模型</vt:lpstr>
      <vt:lpstr>概念模型：定义主题域下的主实体</vt:lpstr>
      <vt:lpstr>第二部分 各主题域详细说明</vt:lpstr>
      <vt:lpstr>消费者主题域定义和范围</vt:lpstr>
      <vt:lpstr>消费者主题域的主要实体、分类和关系</vt:lpstr>
      <vt:lpstr>整合层LDM设计</vt:lpstr>
      <vt:lpstr>PowerPoint 演示文稿</vt:lpstr>
      <vt:lpstr>产品主题域定义和范围</vt:lpstr>
      <vt:lpstr>梳理华为自营产品目录（厘清业务vs产品）</vt:lpstr>
      <vt:lpstr>产品主题域的主要实体、分类和关系</vt:lpstr>
      <vt:lpstr>营销主题域定义和范围</vt:lpstr>
      <vt:lpstr>营销主题域参考模型</vt:lpstr>
      <vt:lpstr>营销主题域参考模型-广告</vt:lpstr>
      <vt:lpstr>营销主题域参考模型-市场调研</vt:lpstr>
      <vt:lpstr>云服务使用主题域定义和范围</vt:lpstr>
    </vt:vector>
  </TitlesOfParts>
  <Company>Vanceinfo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gWX392303</cp:lastModifiedBy>
  <cp:revision>1762</cp:revision>
  <dcterms:created xsi:type="dcterms:W3CDTF">2014-03-04T02:35:00Z</dcterms:created>
  <dcterms:modified xsi:type="dcterms:W3CDTF">2016-11-07T06:22:07Z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1477646852</vt:lpwstr>
  </property>
</Properties>
</file>