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1"/>
  </p:handoutMasterIdLst>
  <p:sldIdLst>
    <p:sldId id="451" r:id="rId3"/>
    <p:sldId id="352" r:id="rId4"/>
    <p:sldId id="636" r:id="rId5"/>
    <p:sldId id="637" r:id="rId6"/>
    <p:sldId id="638" r:id="rId8"/>
    <p:sldId id="606" r:id="rId9"/>
    <p:sldId id="635" r:id="rId10"/>
    <p:sldId id="599" r:id="rId11"/>
    <p:sldId id="600" r:id="rId12"/>
    <p:sldId id="601" r:id="rId13"/>
    <p:sldId id="603" r:id="rId14"/>
    <p:sldId id="604" r:id="rId15"/>
    <p:sldId id="605" r:id="rId16"/>
    <p:sldId id="607" r:id="rId17"/>
    <p:sldId id="608" r:id="rId18"/>
    <p:sldId id="609" r:id="rId19"/>
    <p:sldId id="610" r:id="rId20"/>
    <p:sldId id="611" r:id="rId21"/>
    <p:sldId id="612" r:id="rId22"/>
    <p:sldId id="613" r:id="rId23"/>
    <p:sldId id="614" r:id="rId24"/>
    <p:sldId id="625" r:id="rId25"/>
    <p:sldId id="639" r:id="rId26"/>
    <p:sldId id="640" r:id="rId27"/>
    <p:sldId id="642" r:id="rId28"/>
    <p:sldId id="643" r:id="rId29"/>
    <p:sldId id="598" r:id="rId30"/>
  </p:sldIdLst>
  <p:sldSz cx="9144000" cy="5143500" type="screen16x9"/>
  <p:notesSz cx="6858000" cy="9144000"/>
  <p:defaultTextStyle>
    <a:defPPr>
      <a:defRPr lang="zh-CN"/>
    </a:defPPr>
    <a:lvl1pPr marL="0" algn="l" defTabSz="739140" rtl="0" eaLnBrk="1" latinLnBrk="0" hangingPunct="1">
      <a:defRPr sz="1500" kern="1200">
        <a:solidFill>
          <a:schemeClr val="tx1"/>
        </a:solidFill>
        <a:latin typeface="+mn-lt"/>
        <a:ea typeface="+mn-ea"/>
        <a:cs typeface="+mn-cs"/>
      </a:defRPr>
    </a:lvl1pPr>
    <a:lvl2pPr marL="369570" algn="l" defTabSz="739140" rtl="0" eaLnBrk="1" latinLnBrk="0" hangingPunct="1">
      <a:defRPr sz="1500" kern="1200">
        <a:solidFill>
          <a:schemeClr val="tx1"/>
        </a:solidFill>
        <a:latin typeface="+mn-lt"/>
        <a:ea typeface="+mn-ea"/>
        <a:cs typeface="+mn-cs"/>
      </a:defRPr>
    </a:lvl2pPr>
    <a:lvl3pPr marL="739775" algn="l" defTabSz="739140" rtl="0" eaLnBrk="1" latinLnBrk="0" hangingPunct="1">
      <a:defRPr sz="1500" kern="1200">
        <a:solidFill>
          <a:schemeClr val="tx1"/>
        </a:solidFill>
        <a:latin typeface="+mn-lt"/>
        <a:ea typeface="+mn-ea"/>
        <a:cs typeface="+mn-cs"/>
      </a:defRPr>
    </a:lvl3pPr>
    <a:lvl4pPr marL="1109345" algn="l" defTabSz="739140" rtl="0" eaLnBrk="1" latinLnBrk="0" hangingPunct="1">
      <a:defRPr sz="1500" kern="1200">
        <a:solidFill>
          <a:schemeClr val="tx1"/>
        </a:solidFill>
        <a:latin typeface="+mn-lt"/>
        <a:ea typeface="+mn-ea"/>
        <a:cs typeface="+mn-cs"/>
      </a:defRPr>
    </a:lvl4pPr>
    <a:lvl5pPr marL="1479550" algn="l" defTabSz="739140" rtl="0" eaLnBrk="1" latinLnBrk="0" hangingPunct="1">
      <a:defRPr sz="1500" kern="1200">
        <a:solidFill>
          <a:schemeClr val="tx1"/>
        </a:solidFill>
        <a:latin typeface="+mn-lt"/>
        <a:ea typeface="+mn-ea"/>
        <a:cs typeface="+mn-cs"/>
      </a:defRPr>
    </a:lvl5pPr>
    <a:lvl6pPr marL="1849120" algn="l" defTabSz="739140" rtl="0" eaLnBrk="1" latinLnBrk="0" hangingPunct="1">
      <a:defRPr sz="1500" kern="1200">
        <a:solidFill>
          <a:schemeClr val="tx1"/>
        </a:solidFill>
        <a:latin typeface="+mn-lt"/>
        <a:ea typeface="+mn-ea"/>
        <a:cs typeface="+mn-cs"/>
      </a:defRPr>
    </a:lvl6pPr>
    <a:lvl7pPr marL="2219325" algn="l" defTabSz="739140" rtl="0" eaLnBrk="1" latinLnBrk="0" hangingPunct="1">
      <a:defRPr sz="1500" kern="1200">
        <a:solidFill>
          <a:schemeClr val="tx1"/>
        </a:solidFill>
        <a:latin typeface="+mn-lt"/>
        <a:ea typeface="+mn-ea"/>
        <a:cs typeface="+mn-cs"/>
      </a:defRPr>
    </a:lvl7pPr>
    <a:lvl8pPr marL="2588895" algn="l" defTabSz="739140" rtl="0" eaLnBrk="1" latinLnBrk="0" hangingPunct="1">
      <a:defRPr sz="1500" kern="1200">
        <a:solidFill>
          <a:schemeClr val="tx1"/>
        </a:solidFill>
        <a:latin typeface="+mn-lt"/>
        <a:ea typeface="+mn-ea"/>
        <a:cs typeface="+mn-cs"/>
      </a:defRPr>
    </a:lvl8pPr>
    <a:lvl9pPr marL="2959100" algn="l" defTabSz="739140"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F79646"/>
    <a:srgbClr val="4BACC6"/>
    <a:srgbClr val="8064A2"/>
    <a:srgbClr val="9BBB59"/>
    <a:srgbClr val="FFFFFF"/>
    <a:srgbClr val="C1D597"/>
    <a:srgbClr val="C0504D"/>
    <a:srgbClr val="346CB0"/>
    <a:srgbClr val="BD9B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96" autoAdjust="0"/>
    <p:restoredTop sz="86334" autoAdjust="0"/>
  </p:normalViewPr>
  <p:slideViewPr>
    <p:cSldViewPr>
      <p:cViewPr varScale="1">
        <p:scale>
          <a:sx n="109" d="100"/>
          <a:sy n="109" d="100"/>
        </p:scale>
        <p:origin x="-72" y="-252"/>
      </p:cViewPr>
      <p:guideLst>
        <p:guide orient="horz" pos="1556"/>
        <p:guide pos="2954"/>
      </p:guideLst>
    </p:cSldViewPr>
  </p:slideViewPr>
  <p:outlineViewPr>
    <p:cViewPr>
      <p:scale>
        <a:sx n="33" d="100"/>
        <a:sy n="33" d="100"/>
      </p:scale>
      <p:origin x="0" y="-160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E53DC8-DAD0-4A1C-B5C0-5CE64ABB4D0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6AA998-3087-4A83-A5AF-FAEEC56AA412}"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2F6169-4947-4F90-A15B-728F978B43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EDAA6-AA41-4B08-B8E8-386550C742C6}"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739140" rtl="0" eaLnBrk="1" latinLnBrk="0" hangingPunct="1">
      <a:defRPr sz="1000" kern="1200">
        <a:solidFill>
          <a:schemeClr val="tx1"/>
        </a:solidFill>
        <a:latin typeface="+mn-lt"/>
        <a:ea typeface="+mn-ea"/>
        <a:cs typeface="+mn-cs"/>
      </a:defRPr>
    </a:lvl1pPr>
    <a:lvl2pPr marL="369570" algn="l" defTabSz="739140" rtl="0" eaLnBrk="1" latinLnBrk="0" hangingPunct="1">
      <a:defRPr sz="1000" kern="1200">
        <a:solidFill>
          <a:schemeClr val="tx1"/>
        </a:solidFill>
        <a:latin typeface="+mn-lt"/>
        <a:ea typeface="+mn-ea"/>
        <a:cs typeface="+mn-cs"/>
      </a:defRPr>
    </a:lvl2pPr>
    <a:lvl3pPr marL="739775" algn="l" defTabSz="739140" rtl="0" eaLnBrk="1" latinLnBrk="0" hangingPunct="1">
      <a:defRPr sz="1000" kern="1200">
        <a:solidFill>
          <a:schemeClr val="tx1"/>
        </a:solidFill>
        <a:latin typeface="+mn-lt"/>
        <a:ea typeface="+mn-ea"/>
        <a:cs typeface="+mn-cs"/>
      </a:defRPr>
    </a:lvl3pPr>
    <a:lvl4pPr marL="1109345" algn="l" defTabSz="739140" rtl="0" eaLnBrk="1" latinLnBrk="0" hangingPunct="1">
      <a:defRPr sz="1000" kern="1200">
        <a:solidFill>
          <a:schemeClr val="tx1"/>
        </a:solidFill>
        <a:latin typeface="+mn-lt"/>
        <a:ea typeface="+mn-ea"/>
        <a:cs typeface="+mn-cs"/>
      </a:defRPr>
    </a:lvl4pPr>
    <a:lvl5pPr marL="1479550" algn="l" defTabSz="739140" rtl="0" eaLnBrk="1" latinLnBrk="0" hangingPunct="1">
      <a:defRPr sz="1000" kern="1200">
        <a:solidFill>
          <a:schemeClr val="tx1"/>
        </a:solidFill>
        <a:latin typeface="+mn-lt"/>
        <a:ea typeface="+mn-ea"/>
        <a:cs typeface="+mn-cs"/>
      </a:defRPr>
    </a:lvl5pPr>
    <a:lvl6pPr marL="1849120" algn="l" defTabSz="739140" rtl="0" eaLnBrk="1" latinLnBrk="0" hangingPunct="1">
      <a:defRPr sz="1000" kern="1200">
        <a:solidFill>
          <a:schemeClr val="tx1"/>
        </a:solidFill>
        <a:latin typeface="+mn-lt"/>
        <a:ea typeface="+mn-ea"/>
        <a:cs typeface="+mn-cs"/>
      </a:defRPr>
    </a:lvl6pPr>
    <a:lvl7pPr marL="2219325" algn="l" defTabSz="739140" rtl="0" eaLnBrk="1" latinLnBrk="0" hangingPunct="1">
      <a:defRPr sz="1000" kern="1200">
        <a:solidFill>
          <a:schemeClr val="tx1"/>
        </a:solidFill>
        <a:latin typeface="+mn-lt"/>
        <a:ea typeface="+mn-ea"/>
        <a:cs typeface="+mn-cs"/>
      </a:defRPr>
    </a:lvl7pPr>
    <a:lvl8pPr marL="2588895" algn="l" defTabSz="739140" rtl="0" eaLnBrk="1" latinLnBrk="0" hangingPunct="1">
      <a:defRPr sz="1000" kern="1200">
        <a:solidFill>
          <a:schemeClr val="tx1"/>
        </a:solidFill>
        <a:latin typeface="+mn-lt"/>
        <a:ea typeface="+mn-ea"/>
        <a:cs typeface="+mn-cs"/>
      </a:defRPr>
    </a:lvl8pPr>
    <a:lvl9pPr marL="2959100" algn="l" defTabSz="73914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华为整个团队是按照业务职责划分，张三负责应用市场、李四负责</a:t>
            </a:r>
            <a:r>
              <a:rPr lang="en-US" altLang="zh-CN"/>
              <a:t>vmall……</a:t>
            </a:r>
            <a:r>
              <a:rPr lang="zh-CN" altLang="en-US"/>
              <a:t>，每个人对口一个或者多个业务，所以不管是源数据，还是计算任务，还是这个业务的报表，只要是这个业务相关的，都是一个人负责。这就带来一个问题，</a:t>
            </a:r>
            <a:r>
              <a:rPr lang="en-US" altLang="zh-CN"/>
              <a:t>“</a:t>
            </a:r>
            <a:r>
              <a:rPr lang="zh-CN" altLang="en-US"/>
              <a:t>屁股决定脑袋</a:t>
            </a:r>
            <a:r>
              <a:rPr lang="en-US" altLang="zh-CN"/>
              <a:t>”</a:t>
            </a:r>
            <a:r>
              <a:rPr lang="zh-CN" altLang="en-US"/>
              <a:t>，每个人只顾自己完成自己的业务内的工作，没有人站在整个数据平台，来整体拉通考虑，或者即使有也比较少。一开始数据平台对口的业务比较少（如图一），数据管控的问题不大，后来经过不断地发展，业务的继续扩张，云业务越来越多，从最开始的支撑几个业务到几十个业务，数据量也在急速增长，在这种情况，每个人都各顾各的建立很多数据任务，创建的文件、表也越来越多，最重要的是，越到后期，不同业务之间的交叉关联越来越多，整体数据就越来越混乱，就像图</a:t>
            </a:r>
            <a:r>
              <a:rPr lang="en-US" altLang="zh-CN"/>
              <a:t>2</a:t>
            </a:r>
            <a:r>
              <a:rPr lang="zh-CN" altLang="en-US"/>
              <a:t>的情况，这时候就出现了很多问题。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DWD</a:t>
            </a:r>
            <a:r>
              <a:rPr lang="zh-CN" altLang="en-US"/>
              <a:t>层，这一层最重要的目的是整合数据，并且进行数据标准化，解决数据的不一致性，提升数据标准化、高质量。</a:t>
            </a:r>
            <a:endParaRPr lang="zh-CN" altLang="en-US"/>
          </a:p>
          <a:p>
            <a:r>
              <a:rPr lang="en-US" altLang="zh-CN"/>
              <a:t>DWS</a:t>
            </a:r>
            <a:r>
              <a:rPr lang="zh-CN" altLang="en-US"/>
              <a:t>层，基于细粒度数据实现通用的、公共的指标统计，这一层解决指标的统一和一致性问题，防止在整个数据平台中，出现重复、不合理的指标</a:t>
            </a:r>
            <a:endParaRPr lang="zh-CN" altLang="en-US"/>
          </a:p>
          <a:p>
            <a:r>
              <a:rPr lang="en-US" altLang="zh-CN"/>
              <a:t>ADS</a:t>
            </a:r>
            <a:r>
              <a:rPr lang="zh-CN" altLang="en-US"/>
              <a:t>层，基于</a:t>
            </a:r>
            <a:r>
              <a:rPr lang="en-US" altLang="zh-CN"/>
              <a:t>DWS</a:t>
            </a:r>
            <a:r>
              <a:rPr lang="zh-CN" altLang="en-US"/>
              <a:t>的汇总数据和</a:t>
            </a:r>
            <a:r>
              <a:rPr lang="en-US" altLang="zh-CN"/>
              <a:t>DWD</a:t>
            </a:r>
            <a:r>
              <a:rPr lang="zh-CN" altLang="en-US"/>
              <a:t>层的主数据生成更多的统计数据或指标，支撑上层的业务，如报表等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IMEI</a:t>
            </a:r>
            <a:r>
              <a:rPr lang="zh-CN" altLang="en-US"/>
              <a:t>：IMEI(International Mobile Equipment Identity)是国际移动设备身份码的缩写，国际移动装备辨识码，是由15位数字组成的"电子串号"，它与每台移动电话机一一对应，而且该码是全世界唯一的。每一只移动电话机在组装完成后都将被赋予一个全球唯一的一组号码，这个号码从生产到交付使用都将被制造生产的厂商所记录</a:t>
            </a:r>
            <a:endParaRPr lang="zh-CN" altLang="en-US"/>
          </a:p>
          <a:p>
            <a:r>
              <a:rPr lang="en-US" altLang="zh-CN"/>
              <a:t>SN</a:t>
            </a:r>
            <a:r>
              <a:rPr lang="zh-CN" altLang="en-US"/>
              <a:t>：SN码即产品序列号，是产品的身份证号码，又称：机器码、认证码、注册申请码等。</a:t>
            </a:r>
            <a:endParaRPr lang="zh-CN" altLang="en-US"/>
          </a:p>
          <a:p>
            <a:r>
              <a:rPr lang="en-US" altLang="zh-CN"/>
              <a:t>MEID</a:t>
            </a:r>
            <a:r>
              <a:rPr lang="zh-CN" altLang="en-US"/>
              <a:t>：MEID 移动设备识别码(Mobile Equipment Identifier)是CDMA手机的身份识别码，也是每台CDMA手机或通讯平板唯一的识别码。通过这个识别码，网络端可以对该手机进行跟踪和监管。用于CDMA制式的手机。MEID的数字范围是十六进制的，和IMEI的格式类似。</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主题域模型：</a:t>
            </a:r>
            <a:endParaRPr lang="zh-CN" altLang="en-US"/>
          </a:p>
          <a:p>
            <a:r>
              <a:rPr lang="en-US" altLang="zh-CN"/>
              <a:t>1</a:t>
            </a:r>
            <a:r>
              <a:rPr lang="zh-CN" altLang="en-US"/>
              <a:t>）对全部生产数据的分类</a:t>
            </a:r>
            <a:endParaRPr lang="zh-CN" altLang="en-US"/>
          </a:p>
          <a:p>
            <a:r>
              <a:rPr lang="en-US" altLang="zh-CN"/>
              <a:t>2</a:t>
            </a:r>
            <a:r>
              <a:rPr lang="zh-CN" altLang="en-US"/>
              <a:t>）帮助记忆以及理清主要数据关系</a:t>
            </a:r>
            <a:endParaRPr lang="zh-CN" altLang="en-US"/>
          </a:p>
          <a:p>
            <a:r>
              <a:rPr lang="en-US" altLang="zh-CN"/>
              <a:t>3</a:t>
            </a:r>
            <a:r>
              <a:rPr lang="zh-CN" altLang="en-US"/>
              <a:t>）分类稳定原则</a:t>
            </a:r>
            <a:endParaRPr lang="zh-CN" altLang="en-US"/>
          </a:p>
          <a:p>
            <a:r>
              <a:rPr lang="en-US" altLang="zh-CN"/>
              <a:t>4</a:t>
            </a:r>
            <a:r>
              <a:rPr lang="zh-CN" altLang="en-US"/>
              <a:t>）完整覆盖原则</a:t>
            </a:r>
            <a:endParaRPr lang="zh-CN" altLang="en-US"/>
          </a:p>
          <a:p>
            <a:r>
              <a:rPr lang="en-US" altLang="zh-CN"/>
              <a:t>5</a:t>
            </a:r>
            <a:r>
              <a:rPr lang="zh-CN" altLang="en-US"/>
              <a:t>）适度抽象原则</a:t>
            </a:r>
            <a:endParaRPr lang="zh-CN" altLang="en-US"/>
          </a:p>
          <a:p>
            <a:r>
              <a:rPr lang="en-US" altLang="zh-CN"/>
              <a:t>6</a:t>
            </a:r>
            <a:r>
              <a:rPr lang="zh-CN" altLang="en-US"/>
              <a:t>）方便记忆原则</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概念模型：</a:t>
            </a:r>
            <a:endParaRPr lang="zh-CN" altLang="en-US"/>
          </a:p>
          <a:p>
            <a:r>
              <a:rPr lang="en-US" altLang="zh-CN"/>
              <a:t>1</a:t>
            </a:r>
            <a:r>
              <a:rPr lang="zh-CN" altLang="en-US"/>
              <a:t>）定义主题域下的关键实体，一般都会有一个同名主实体</a:t>
            </a:r>
            <a:endParaRPr lang="zh-CN" altLang="en-US"/>
          </a:p>
          <a:p>
            <a:r>
              <a:rPr lang="en-US" altLang="zh-CN"/>
              <a:t>2</a:t>
            </a:r>
            <a:r>
              <a:rPr lang="zh-CN" altLang="en-US"/>
              <a:t>）定义主实体下的主要分类</a:t>
            </a:r>
            <a:endParaRPr lang="zh-CN" altLang="en-US"/>
          </a:p>
          <a:p>
            <a:r>
              <a:rPr lang="en-US" altLang="zh-CN"/>
              <a:t>3</a:t>
            </a:r>
            <a:r>
              <a:rPr lang="zh-CN" altLang="en-US"/>
              <a:t>）定义主题域之间的重要关系实体</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lum contrast="30000"/>
            <a:extLst>
              <a:ext uri="{28A0092B-C50C-407E-A947-70E740481C1C}">
                <a14:useLocalDpi xmlns:a14="http://schemas.microsoft.com/office/drawing/2010/main" val="0"/>
              </a:ext>
            </a:extLst>
          </a:blip>
          <a:stretch>
            <a:fillRect/>
          </a:stretch>
        </p:blipFill>
        <p:spPr>
          <a:xfrm>
            <a:off x="-5114" y="0"/>
            <a:ext cx="9149114" cy="5143500"/>
          </a:xfrm>
          <a:prstGeom prst="rect">
            <a:avLst/>
          </a:prstGeom>
        </p:spPr>
      </p:pic>
      <p:sp>
        <p:nvSpPr>
          <p:cNvPr id="2" name="标题 1"/>
          <p:cNvSpPr>
            <a:spLocks noGrp="1"/>
          </p:cNvSpPr>
          <p:nvPr>
            <p:ph type="ctrTitle" hasCustomPrompt="1"/>
          </p:nvPr>
        </p:nvSpPr>
        <p:spPr>
          <a:xfrm>
            <a:off x="1763688" y="1599642"/>
            <a:ext cx="4824535" cy="1044116"/>
          </a:xfrm>
        </p:spPr>
        <p:txBody>
          <a:bodyPr>
            <a:normAutofit/>
          </a:bodyPr>
          <a:lstStyle>
            <a:lvl1pPr>
              <a:defRPr sz="3200" b="1">
                <a:solidFill>
                  <a:schemeClr val="tx1"/>
                </a:solidFill>
                <a:latin typeface="+mn-lt"/>
                <a:ea typeface="华文楷体" panose="02010600040101010101" pitchFamily="2" charset="-122"/>
                <a:cs typeface="Arial" panose="020B0604020202020204" pitchFamily="34" charset="0"/>
              </a:defRPr>
            </a:lvl1pPr>
          </a:lstStyle>
          <a:p>
            <a:r>
              <a:rPr lang="zh-CN" altLang="en-US" dirty="0" smtClean="0"/>
              <a:t>单击此处添加标题</a:t>
            </a:r>
            <a:endParaRPr lang="zh-CN" altLang="en-US" dirty="0"/>
          </a:p>
        </p:txBody>
      </p:sp>
      <p:sp>
        <p:nvSpPr>
          <p:cNvPr id="3" name="副标题 2"/>
          <p:cNvSpPr>
            <a:spLocks noGrp="1"/>
          </p:cNvSpPr>
          <p:nvPr>
            <p:ph type="subTitle" idx="1" hasCustomPrompt="1"/>
          </p:nvPr>
        </p:nvSpPr>
        <p:spPr>
          <a:xfrm>
            <a:off x="1763688" y="2767811"/>
            <a:ext cx="2926039" cy="270030"/>
          </a:xfrm>
        </p:spPr>
        <p:txBody>
          <a:bodyPr>
            <a:noAutofit/>
          </a:bodyPr>
          <a:lstStyle>
            <a:lvl1pPr marL="0" indent="0" algn="l">
              <a:buNone/>
              <a:defRPr sz="1800" b="0">
                <a:solidFill>
                  <a:schemeClr val="tx1"/>
                </a:solidFill>
                <a:latin typeface="+mn-lt"/>
                <a:ea typeface="华文楷体" panose="02010600040101010101" pitchFamily="2" charset="-122"/>
              </a:defRPr>
            </a:lvl1pPr>
            <a:lvl2pPr marL="369570" indent="0" algn="ctr">
              <a:buNone/>
              <a:defRPr>
                <a:solidFill>
                  <a:schemeClr val="tx1">
                    <a:tint val="75000"/>
                  </a:schemeClr>
                </a:solidFill>
              </a:defRPr>
            </a:lvl2pPr>
            <a:lvl3pPr marL="739775" indent="0" algn="ctr">
              <a:buNone/>
              <a:defRPr>
                <a:solidFill>
                  <a:schemeClr val="tx1">
                    <a:tint val="75000"/>
                  </a:schemeClr>
                </a:solidFill>
              </a:defRPr>
            </a:lvl3pPr>
            <a:lvl4pPr marL="1109345" indent="0" algn="ctr">
              <a:buNone/>
              <a:defRPr>
                <a:solidFill>
                  <a:schemeClr val="tx1">
                    <a:tint val="75000"/>
                  </a:schemeClr>
                </a:solidFill>
              </a:defRPr>
            </a:lvl4pPr>
            <a:lvl5pPr marL="1479550" indent="0" algn="ctr">
              <a:buNone/>
              <a:defRPr>
                <a:solidFill>
                  <a:schemeClr val="tx1">
                    <a:tint val="75000"/>
                  </a:schemeClr>
                </a:solidFill>
              </a:defRPr>
            </a:lvl5pPr>
            <a:lvl6pPr marL="1849120" indent="0" algn="ctr">
              <a:buNone/>
              <a:defRPr>
                <a:solidFill>
                  <a:schemeClr val="tx1">
                    <a:tint val="75000"/>
                  </a:schemeClr>
                </a:solidFill>
              </a:defRPr>
            </a:lvl6pPr>
            <a:lvl7pPr marL="2219325" indent="0" algn="ctr">
              <a:buNone/>
              <a:defRPr>
                <a:solidFill>
                  <a:schemeClr val="tx1">
                    <a:tint val="75000"/>
                  </a:schemeClr>
                </a:solidFill>
              </a:defRPr>
            </a:lvl7pPr>
            <a:lvl8pPr marL="2588895" indent="0" algn="ctr">
              <a:buNone/>
              <a:defRPr>
                <a:solidFill>
                  <a:schemeClr val="tx1">
                    <a:tint val="75000"/>
                  </a:schemeClr>
                </a:solidFill>
              </a:defRPr>
            </a:lvl8pPr>
            <a:lvl9pPr marL="2959100" indent="0" algn="ctr">
              <a:buNone/>
              <a:defRPr>
                <a:solidFill>
                  <a:schemeClr val="tx1">
                    <a:tint val="75000"/>
                  </a:schemeClr>
                </a:solidFill>
              </a:defRPr>
            </a:lvl9pPr>
          </a:lstStyle>
          <a:p>
            <a:r>
              <a:rPr lang="zh-CN" altLang="en-US" dirty="0" smtClean="0"/>
              <a:t>单击此处添加副标题</a:t>
            </a:r>
            <a:endParaRPr lang="en-US" altLang="zh-CN" dirty="0"/>
          </a:p>
        </p:txBody>
      </p:sp>
      <p:sp>
        <p:nvSpPr>
          <p:cNvPr id="7" name="Rectangle 6"/>
          <p:cNvSpPr/>
          <p:nvPr userDrawn="1"/>
        </p:nvSpPr>
        <p:spPr>
          <a:xfrm>
            <a:off x="279324" y="267494"/>
            <a:ext cx="1229383" cy="707886"/>
          </a:xfrm>
          <a:prstGeom prst="rect">
            <a:avLst/>
          </a:prstGeom>
        </p:spPr>
        <p:txBody>
          <a:bodyPr wrap="square">
            <a:spAutoFit/>
          </a:bodyPr>
          <a:lstStyle/>
          <a:p>
            <a:pPr algn="ctr"/>
            <a:r>
              <a:rPr lang="zh-CN" altLang="en-US" sz="2000" noProof="1" smtClean="0">
                <a:solidFill>
                  <a:schemeClr val="bg1"/>
                </a:solidFill>
                <a:latin typeface="+mn-lt"/>
                <a:ea typeface="华文楷体" panose="02010600040101010101" pitchFamily="2" charset="-122"/>
              </a:rPr>
              <a:t>商业分析</a:t>
            </a:r>
            <a:endParaRPr lang="en-US" altLang="zh-CN" sz="2000" noProof="1" smtClean="0">
              <a:solidFill>
                <a:schemeClr val="bg1"/>
              </a:solidFill>
              <a:latin typeface="+mn-lt"/>
              <a:ea typeface="华文楷体" panose="02010600040101010101" pitchFamily="2" charset="-122"/>
            </a:endParaRPr>
          </a:p>
          <a:p>
            <a:pPr algn="ctr"/>
            <a:r>
              <a:rPr lang="zh-CN" altLang="en-US" sz="2000" noProof="1" smtClean="0">
                <a:solidFill>
                  <a:schemeClr val="bg1"/>
                </a:solidFill>
                <a:latin typeface="+mn-lt"/>
                <a:ea typeface="华文楷体" panose="02010600040101010101" pitchFamily="2" charset="-122"/>
              </a:rPr>
              <a:t>卓越机构</a:t>
            </a:r>
            <a:endParaRPr lang="en-US" sz="2000" dirty="0">
              <a:latin typeface="+mn-lt"/>
              <a:ea typeface="华文楷体" panose="02010600040101010101" pitchFamily="2" charset="-122"/>
            </a:endParaRPr>
          </a:p>
        </p:txBody>
      </p:sp>
      <p:pic>
        <p:nvPicPr>
          <p:cNvPr id="11" name="图片 10"/>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619672" y="411510"/>
            <a:ext cx="946151" cy="419854"/>
          </a:xfrm>
          <a:prstGeom prst="rect">
            <a:avLst/>
          </a:prstGeom>
          <a:effectLst>
            <a:outerShdw blurRad="50800" dist="38100" dir="2700000" algn="tl" rotWithShape="0">
              <a:prstClr val="black">
                <a:alpha val="40000"/>
              </a:prstClr>
            </a:outerShdw>
          </a:effectLst>
        </p:spPr>
      </p:pic>
      <p:sp>
        <p:nvSpPr>
          <p:cNvPr id="12" name="文本框 11"/>
          <p:cNvSpPr txBox="1"/>
          <p:nvPr userDrawn="1"/>
        </p:nvSpPr>
        <p:spPr>
          <a:xfrm>
            <a:off x="2621155" y="415866"/>
            <a:ext cx="1431784" cy="415498"/>
          </a:xfrm>
          <a:prstGeom prst="rect">
            <a:avLst/>
          </a:prstGeom>
          <a:noFill/>
        </p:spPr>
        <p:txBody>
          <a:bodyPr wrap="square" rtlCol="0">
            <a:spAutoFit/>
          </a:bodyPr>
          <a:lstStyle/>
          <a:p>
            <a:pPr defTabSz="685800" eaLnBrk="0" fontAlgn="base" hangingPunct="0">
              <a:spcBef>
                <a:spcPct val="0"/>
              </a:spcBef>
              <a:spcAft>
                <a:spcPct val="0"/>
              </a:spcAft>
            </a:pPr>
            <a:r>
              <a:rPr lang="zh-CN" altLang="en-US" sz="1050" spc="-113" dirty="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奋斗为</a:t>
            </a:r>
            <a:r>
              <a:rPr lang="zh-CN" altLang="en-US"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本  成就客户</a:t>
            </a:r>
            <a:endParaRPr lang="en-US" altLang="zh-CN"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金梅新毛筆行書" panose="02010609000101010101" pitchFamily="49" charset="-120"/>
            </a:endParaRPr>
          </a:p>
          <a:p>
            <a:pPr defTabSz="685800" eaLnBrk="0" fontAlgn="base" hangingPunct="0">
              <a:spcBef>
                <a:spcPct val="0"/>
              </a:spcBef>
              <a:spcAft>
                <a:spcPct val="0"/>
              </a:spcAft>
            </a:pPr>
            <a:r>
              <a:rPr lang="zh-CN" altLang="en-US" sz="1050" spc="-113" dirty="0" smtClean="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创造分享  共同成长</a:t>
            </a:r>
            <a:endParaRPr lang="zh-CN" altLang="en-US" sz="1050" spc="-113" dirty="0">
              <a:solidFill>
                <a:prstClr val="white"/>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Autofit/>
          </a:bodyPr>
          <a:lstStyle>
            <a:lvl1pPr>
              <a:defRPr sz="2000" b="1">
                <a:solidFill>
                  <a:schemeClr val="bg1"/>
                </a:solidFill>
                <a:latin typeface="+mn-lt"/>
                <a:ea typeface="华文楷体" panose="02010600040101010101" pitchFamily="2" charset="-122"/>
              </a:defRPr>
            </a:lvl1pPr>
          </a:lstStyle>
          <a:p>
            <a:r>
              <a:rPr lang="zh-CN" altLang="en-US" dirty="0" smtClean="0"/>
              <a:t>单击此处添加标题</a:t>
            </a:r>
            <a:endParaRPr lang="zh-CN" altLang="en-US" dirty="0"/>
          </a:p>
        </p:txBody>
      </p:sp>
      <p:sp>
        <p:nvSpPr>
          <p:cNvPr id="6" name="灯片编号占位符 5"/>
          <p:cNvSpPr>
            <a:spLocks noGrp="1"/>
          </p:cNvSpPr>
          <p:nvPr>
            <p:ph type="sldNum" sz="quarter" idx="12"/>
          </p:nvPr>
        </p:nvSpPr>
        <p:spPr/>
        <p:txBody>
          <a:bodyPr/>
          <a:lstStyle>
            <a:lvl1pPr>
              <a:defRPr>
                <a:latin typeface="+mn-lt"/>
                <a:ea typeface="华文楷体" panose="02010600040101010101" pitchFamily="2" charset="-122"/>
              </a:defRPr>
            </a:lvl1pPr>
          </a:lstStyle>
          <a:p>
            <a:fld id="{8810F394-C716-49D3-8450-D4BAA85FC0FF}" type="slidenum">
              <a:rPr lang="zh-CN" altLang="en-US" smtClean="0"/>
            </a:fld>
            <a:endParaRPr lang="zh-CN" altLang="en-US" dirty="0"/>
          </a:p>
        </p:txBody>
      </p:sp>
      <p:sp>
        <p:nvSpPr>
          <p:cNvPr id="9" name="Content Placeholder 8"/>
          <p:cNvSpPr>
            <a:spLocks noGrp="1"/>
          </p:cNvSpPr>
          <p:nvPr>
            <p:ph sz="quarter" idx="13"/>
          </p:nvPr>
        </p:nvSpPr>
        <p:spPr/>
        <p:txBody>
          <a:bodyPr/>
          <a:lstStyle>
            <a:lvl1pPr>
              <a:defRPr>
                <a:latin typeface="+mn-lt"/>
                <a:ea typeface="华文楷体" panose="02010600040101010101" pitchFamily="2" charset="-122"/>
              </a:defRPr>
            </a:lvl1pPr>
            <a:lvl2pPr>
              <a:defRPr>
                <a:latin typeface="+mn-lt"/>
                <a:ea typeface="华文楷体" panose="02010600040101010101" pitchFamily="2" charset="-122"/>
              </a:defRPr>
            </a:lvl2pPr>
            <a:lvl3pPr>
              <a:defRPr>
                <a:latin typeface="+mn-lt"/>
                <a:ea typeface="华文楷体" panose="02010600040101010101" pitchFamily="2" charset="-122"/>
              </a:defRPr>
            </a:lvl3pPr>
            <a:lvl4pPr>
              <a:defRPr>
                <a:latin typeface="+mn-lt"/>
                <a:ea typeface="华文楷体" panose="02010600040101010101" pitchFamily="2" charset="-122"/>
              </a:defRPr>
            </a:lvl4pPr>
            <a:lvl5pPr>
              <a:defRPr>
                <a:latin typeface="+mn-lt"/>
                <a:ea typeface="华文楷体" panose="02010600040101010101" pitchFamily="2" charset="-122"/>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91277" y="1854230"/>
            <a:ext cx="4958850" cy="1435042"/>
          </a:xfrm>
        </p:spPr>
        <p:txBody>
          <a:bodyPr/>
          <a:lstStyle>
            <a:lvl1pPr>
              <a:defRPr>
                <a:solidFill>
                  <a:schemeClr val="tx1">
                    <a:lumMod val="85000"/>
                    <a:lumOff val="15000"/>
                  </a:schemeClr>
                </a:solidFill>
                <a:latin typeface="+mn-lt"/>
              </a:defRPr>
            </a:lvl1pPr>
          </a:lstStyle>
          <a:p>
            <a:r>
              <a:rPr lang="zh-CN" altLang="en-US" dirty="0" smtClean="0"/>
              <a:t>单击此处添加标题</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latin typeface="+mn-lt"/>
                <a:ea typeface="华文楷体" panose="02010600040101010101" pitchFamily="2" charset="-122"/>
              </a:defRPr>
            </a:lvl1pPr>
          </a:lstStyle>
          <a:p>
            <a:fld id="{8810F394-C716-49D3-8450-D4BAA85FC0FF}" type="slidenum">
              <a:rPr lang="zh-CN" altLang="en-US" smtClean="0"/>
            </a:fld>
            <a:endParaRPr lang="zh-CN" altLang="en-US"/>
          </a:p>
        </p:txBody>
      </p:sp>
      <p:sp>
        <p:nvSpPr>
          <p:cNvPr id="7" name="Text Placeholder 2"/>
          <p:cNvSpPr>
            <a:spLocks noGrp="1"/>
          </p:cNvSpPr>
          <p:nvPr>
            <p:ph type="body" idx="1" hasCustomPrompt="1"/>
          </p:nvPr>
        </p:nvSpPr>
        <p:spPr>
          <a:xfrm>
            <a:off x="611482" y="2307981"/>
            <a:ext cx="6005369" cy="494552"/>
          </a:xfrm>
        </p:spPr>
        <p:txBody>
          <a:bodyPr anchor="b"/>
          <a:lstStyle>
            <a:lvl1pPr marL="0" indent="0">
              <a:buNone/>
              <a:defRPr sz="1600" b="0">
                <a:solidFill>
                  <a:schemeClr val="tx1">
                    <a:lumMod val="95000"/>
                    <a:lumOff val="5000"/>
                  </a:schemeClr>
                </a:solidFill>
                <a:latin typeface="+mn-lt"/>
                <a:ea typeface="华文楷体" panose="02010600040101010101" pitchFamily="2" charset="-122"/>
                <a:cs typeface="Arial" panose="020B0604020202020204"/>
              </a:defRPr>
            </a:lvl1pPr>
            <a:lvl2pPr marL="369570" indent="0">
              <a:buNone/>
              <a:defRPr sz="1500">
                <a:solidFill>
                  <a:schemeClr val="tx1">
                    <a:tint val="75000"/>
                  </a:schemeClr>
                </a:solidFill>
              </a:defRPr>
            </a:lvl2pPr>
            <a:lvl3pPr marL="739775" indent="0">
              <a:buNone/>
              <a:defRPr sz="1300">
                <a:solidFill>
                  <a:schemeClr val="tx1">
                    <a:tint val="75000"/>
                  </a:schemeClr>
                </a:solidFill>
              </a:defRPr>
            </a:lvl3pPr>
            <a:lvl4pPr marL="1109345" indent="0">
              <a:buNone/>
              <a:defRPr sz="1100">
                <a:solidFill>
                  <a:schemeClr val="tx1">
                    <a:tint val="75000"/>
                  </a:schemeClr>
                </a:solidFill>
              </a:defRPr>
            </a:lvl4pPr>
            <a:lvl5pPr marL="1479550" indent="0">
              <a:buNone/>
              <a:defRPr sz="1100">
                <a:solidFill>
                  <a:schemeClr val="tx1">
                    <a:tint val="75000"/>
                  </a:schemeClr>
                </a:solidFill>
              </a:defRPr>
            </a:lvl5pPr>
            <a:lvl6pPr marL="1849120" indent="0">
              <a:buNone/>
              <a:defRPr sz="1100">
                <a:solidFill>
                  <a:schemeClr val="tx1">
                    <a:tint val="75000"/>
                  </a:schemeClr>
                </a:solidFill>
              </a:defRPr>
            </a:lvl6pPr>
            <a:lvl7pPr marL="2219325" indent="0">
              <a:buNone/>
              <a:defRPr sz="1100">
                <a:solidFill>
                  <a:schemeClr val="tx1">
                    <a:tint val="75000"/>
                  </a:schemeClr>
                </a:solidFill>
              </a:defRPr>
            </a:lvl7pPr>
            <a:lvl8pPr marL="2588895" indent="0">
              <a:buNone/>
              <a:defRPr sz="1100">
                <a:solidFill>
                  <a:schemeClr val="tx1">
                    <a:tint val="75000"/>
                  </a:schemeClr>
                </a:solidFill>
              </a:defRPr>
            </a:lvl8pPr>
            <a:lvl9pPr marL="2959100" indent="0">
              <a:buNone/>
              <a:defRPr sz="1100">
                <a:solidFill>
                  <a:schemeClr val="tx1">
                    <a:tint val="75000"/>
                  </a:schemeClr>
                </a:solidFill>
              </a:defRPr>
            </a:lvl9pPr>
          </a:lstStyle>
          <a:p>
            <a:pPr lvl="0"/>
            <a:r>
              <a:rPr lang="zh-CN" altLang="en-US" dirty="0" smtClean="0"/>
              <a:t>单击此处添加副标题</a:t>
            </a:r>
            <a:endParaRPr lang="en-US" dirty="0" smtClean="0"/>
          </a:p>
        </p:txBody>
      </p:sp>
      <p:sp>
        <p:nvSpPr>
          <p:cNvPr id="8" name="Title 1"/>
          <p:cNvSpPr>
            <a:spLocks noGrp="1"/>
          </p:cNvSpPr>
          <p:nvPr>
            <p:ph type="title" hasCustomPrompt="1"/>
          </p:nvPr>
        </p:nvSpPr>
        <p:spPr>
          <a:xfrm>
            <a:off x="611482" y="2886410"/>
            <a:ext cx="6005369" cy="1021556"/>
          </a:xfrm>
        </p:spPr>
        <p:txBody>
          <a:bodyPr anchor="t">
            <a:normAutofit/>
          </a:bodyPr>
          <a:lstStyle>
            <a:lvl1pPr algn="l">
              <a:defRPr sz="2400" b="1" cap="none">
                <a:solidFill>
                  <a:schemeClr val="tx1">
                    <a:lumMod val="85000"/>
                    <a:lumOff val="15000"/>
                  </a:schemeClr>
                </a:solidFill>
                <a:latin typeface="+mn-lt"/>
                <a:ea typeface="华文楷体" panose="02010600040101010101" pitchFamily="2" charset="-122"/>
              </a:defRPr>
            </a:lvl1pPr>
          </a:lstStyle>
          <a:p>
            <a:r>
              <a:rPr lang="zh-CN" altLang="en-US" dirty="0" smtClean="0"/>
              <a:t>单击此处添加标题</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结束页">
    <p:spTree>
      <p:nvGrpSpPr>
        <p:cNvPr id="1" name=""/>
        <p:cNvGrpSpPr/>
        <p:nvPr/>
      </p:nvGrpSpPr>
      <p:grpSpPr>
        <a:xfrm>
          <a:off x="0" y="0"/>
          <a:ext cx="0" cy="0"/>
          <a:chOff x="0" y="0"/>
          <a:chExt cx="0" cy="0"/>
        </a:xfrm>
      </p:grpSpPr>
      <p:pic>
        <p:nvPicPr>
          <p:cNvPr id="6" name="图片 5" descr="底图.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5113" y="0"/>
            <a:ext cx="9149113" cy="51435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5114" y="0"/>
            <a:ext cx="9149114" cy="5143500"/>
          </a:xfrm>
          <a:prstGeom prst="rect">
            <a:avLst/>
          </a:prstGeom>
        </p:spPr>
      </p:pic>
      <p:grpSp>
        <p:nvGrpSpPr>
          <p:cNvPr id="9" name="组 28"/>
          <p:cNvGrpSpPr/>
          <p:nvPr userDrawn="1"/>
        </p:nvGrpSpPr>
        <p:grpSpPr>
          <a:xfrm>
            <a:off x="361501" y="404440"/>
            <a:ext cx="1360088" cy="1339655"/>
            <a:chOff x="3421610" y="1293762"/>
            <a:chExt cx="2237656" cy="2237656"/>
          </a:xfrm>
        </p:grpSpPr>
        <p:sp>
          <p:nvSpPr>
            <p:cNvPr id="11" name="椭圆 25"/>
            <p:cNvSpPr>
              <a:spLocks noChangeAspect="1"/>
            </p:cNvSpPr>
            <p:nvPr/>
          </p:nvSpPr>
          <p:spPr>
            <a:xfrm>
              <a:off x="3605060" y="1477212"/>
              <a:ext cx="1870756" cy="1870756"/>
            </a:xfrm>
            <a:prstGeom prst="ellipse">
              <a:avLst/>
            </a:prstGeom>
            <a:solidFill>
              <a:srgbClr val="265F9E">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ndParaRPr>
            </a:p>
          </p:txBody>
        </p:sp>
        <p:sp>
          <p:nvSpPr>
            <p:cNvPr id="13"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grpSp>
        <p:nvGrpSpPr>
          <p:cNvPr id="14" name="组 28"/>
          <p:cNvGrpSpPr/>
          <p:nvPr userDrawn="1"/>
        </p:nvGrpSpPr>
        <p:grpSpPr>
          <a:xfrm>
            <a:off x="905000" y="1190886"/>
            <a:ext cx="1336370" cy="1399804"/>
            <a:chOff x="3421610" y="1293762"/>
            <a:chExt cx="2237656" cy="2237656"/>
          </a:xfrm>
        </p:grpSpPr>
        <p:sp>
          <p:nvSpPr>
            <p:cNvPr id="15" name="椭圆 25"/>
            <p:cNvSpPr>
              <a:spLocks noChangeAspect="1"/>
            </p:cNvSpPr>
            <p:nvPr/>
          </p:nvSpPr>
          <p:spPr>
            <a:xfrm>
              <a:off x="3605059" y="1477211"/>
              <a:ext cx="1870756" cy="1870756"/>
            </a:xfrm>
            <a:prstGeom prst="ellipse">
              <a:avLst/>
            </a:prstGeom>
            <a:solidFill>
              <a:srgbClr val="2C6EB6">
                <a:alpha val="31765"/>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ndParaRPr>
            </a:p>
          </p:txBody>
        </p:sp>
        <p:sp>
          <p:nvSpPr>
            <p:cNvPr id="16"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sp>
        <p:nvSpPr>
          <p:cNvPr id="17" name="椭圆 25"/>
          <p:cNvSpPr>
            <a:spLocks noChangeAspect="1"/>
          </p:cNvSpPr>
          <p:nvPr userDrawn="1"/>
        </p:nvSpPr>
        <p:spPr>
          <a:xfrm>
            <a:off x="-196001" y="2848314"/>
            <a:ext cx="2694482" cy="2641734"/>
          </a:xfrm>
          <a:prstGeom prst="ellipse">
            <a:avLst/>
          </a:prstGeom>
          <a:solidFill>
            <a:schemeClr val="tx2">
              <a:lumMod val="60000"/>
              <a:lumOff val="40000"/>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6000" b="1" dirty="0">
              <a:solidFill>
                <a:schemeClr val="accent1">
                  <a:lumMod val="20000"/>
                  <a:lumOff val="80000"/>
                </a:schemeClr>
              </a:solidFill>
              <a:latin typeface="+mn-lt"/>
            </a:endParaRPr>
          </a:p>
        </p:txBody>
      </p:sp>
      <p:sp>
        <p:nvSpPr>
          <p:cNvPr id="18" name="Rectangle 17"/>
          <p:cNvSpPr/>
          <p:nvPr userDrawn="1"/>
        </p:nvSpPr>
        <p:spPr>
          <a:xfrm>
            <a:off x="1215869" y="1563813"/>
            <a:ext cx="696403" cy="707886"/>
          </a:xfrm>
          <a:prstGeom prst="rect">
            <a:avLst/>
          </a:prstGeom>
        </p:spPr>
        <p:txBody>
          <a:bodyPr wrap="square">
            <a:spAutoFit/>
          </a:bodyPr>
          <a:lstStyle/>
          <a:p>
            <a:pPr algn="ctr"/>
            <a:r>
              <a:rPr kumimoji="1" lang="zh-CN" altLang="en-US" sz="2000" b="1" dirty="0">
                <a:solidFill>
                  <a:srgbClr val="FFFFFF"/>
                </a:solidFill>
                <a:latin typeface="+mn-lt"/>
                <a:ea typeface="楷体" panose="02010609060101010101" pitchFamily="49" charset="-122"/>
              </a:rPr>
              <a:t>智慧企业</a:t>
            </a:r>
            <a:endParaRPr kumimoji="1" lang="zh-CN" altLang="en-US" sz="2000" b="1" dirty="0">
              <a:solidFill>
                <a:srgbClr val="FFFFFF"/>
              </a:solidFill>
              <a:latin typeface="+mn-lt"/>
              <a:ea typeface="楷体" panose="02010609060101010101" pitchFamily="49" charset="-122"/>
            </a:endParaRPr>
          </a:p>
        </p:txBody>
      </p:sp>
      <p:grpSp>
        <p:nvGrpSpPr>
          <p:cNvPr id="19" name="组 28"/>
          <p:cNvGrpSpPr/>
          <p:nvPr userDrawn="1"/>
        </p:nvGrpSpPr>
        <p:grpSpPr>
          <a:xfrm>
            <a:off x="18928" y="1832239"/>
            <a:ext cx="1498505" cy="1490555"/>
            <a:chOff x="3421610" y="1293762"/>
            <a:chExt cx="2237656" cy="2237656"/>
          </a:xfrm>
        </p:grpSpPr>
        <p:sp>
          <p:nvSpPr>
            <p:cNvPr id="20" name="椭圆 25"/>
            <p:cNvSpPr>
              <a:spLocks noChangeAspect="1"/>
            </p:cNvSpPr>
            <p:nvPr/>
          </p:nvSpPr>
          <p:spPr>
            <a:xfrm>
              <a:off x="3605059" y="1477213"/>
              <a:ext cx="1870756" cy="1870756"/>
            </a:xfrm>
            <a:prstGeom prst="ellipse">
              <a:avLst/>
            </a:pr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000" b="1" dirty="0">
                <a:solidFill>
                  <a:schemeClr val="bg1"/>
                </a:solidFill>
                <a:latin typeface="+mn-lt"/>
                <a:ea typeface="宋体" panose="02010600030101010101" pitchFamily="2" charset="-122"/>
              </a:endParaRPr>
            </a:p>
          </p:txBody>
        </p:sp>
        <p:sp>
          <p:nvSpPr>
            <p:cNvPr id="21" name="椭圆 26"/>
            <p:cNvSpPr>
              <a:spLocks noChangeAspect="1"/>
            </p:cNvSpPr>
            <p:nvPr/>
          </p:nvSpPr>
          <p:spPr>
            <a:xfrm>
              <a:off x="3421610" y="1293762"/>
              <a:ext cx="2237656" cy="2237656"/>
            </a:xfrm>
            <a:prstGeom prst="ellipse">
              <a:avLst/>
            </a:prstGeom>
            <a:noFill/>
            <a:ln w="317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mn-lt"/>
              </a:endParaRPr>
            </a:p>
          </p:txBody>
        </p:sp>
      </p:grpSp>
      <p:sp>
        <p:nvSpPr>
          <p:cNvPr id="22" name="Rectangle 21"/>
          <p:cNvSpPr/>
          <p:nvPr userDrawn="1"/>
        </p:nvSpPr>
        <p:spPr>
          <a:xfrm>
            <a:off x="411497" y="2243400"/>
            <a:ext cx="713369" cy="707886"/>
          </a:xfrm>
          <a:prstGeom prst="rect">
            <a:avLst/>
          </a:prstGeom>
        </p:spPr>
        <p:txBody>
          <a:bodyPr wrap="square">
            <a:spAutoFit/>
          </a:bodyPr>
          <a:lstStyle/>
          <a:p>
            <a:pPr algn="ctr"/>
            <a:r>
              <a:rPr kumimoji="1" lang="zh-CN" altLang="en-US" sz="2000" b="1" dirty="0">
                <a:solidFill>
                  <a:srgbClr val="FFFFFF"/>
                </a:solidFill>
                <a:latin typeface="+mn-lt"/>
                <a:ea typeface="楷体" panose="02010609060101010101" pitchFamily="49" charset="-122"/>
              </a:rPr>
              <a:t>智慧</a:t>
            </a:r>
            <a:endParaRPr kumimoji="1" lang="en-US" altLang="zh-CN" sz="2000" b="1" dirty="0">
              <a:solidFill>
                <a:srgbClr val="FFFFFF"/>
              </a:solidFill>
              <a:latin typeface="+mn-lt"/>
              <a:ea typeface="楷体" panose="02010609060101010101" pitchFamily="49" charset="-122"/>
            </a:endParaRPr>
          </a:p>
          <a:p>
            <a:pPr algn="ctr"/>
            <a:r>
              <a:rPr kumimoji="1" lang="zh-CN" altLang="en-US" sz="2000" b="1" dirty="0">
                <a:solidFill>
                  <a:srgbClr val="FFFFFF"/>
                </a:solidFill>
                <a:latin typeface="+mn-lt"/>
                <a:ea typeface="楷体" panose="02010609060101010101" pitchFamily="49" charset="-122"/>
              </a:rPr>
              <a:t>金融</a:t>
            </a:r>
            <a:endParaRPr kumimoji="1" lang="zh-CN" altLang="en-US" sz="2000" b="1" dirty="0">
              <a:solidFill>
                <a:srgbClr val="FFFFFF"/>
              </a:solidFill>
              <a:latin typeface="+mn-lt"/>
              <a:ea typeface="楷体" panose="02010609060101010101" pitchFamily="49" charset="-122"/>
            </a:endParaRPr>
          </a:p>
        </p:txBody>
      </p:sp>
      <p:sp>
        <p:nvSpPr>
          <p:cNvPr id="23" name="Rectangle 22"/>
          <p:cNvSpPr/>
          <p:nvPr userDrawn="1"/>
        </p:nvSpPr>
        <p:spPr>
          <a:xfrm>
            <a:off x="596314" y="685696"/>
            <a:ext cx="838508" cy="707886"/>
          </a:xfrm>
          <a:prstGeom prst="rect">
            <a:avLst/>
          </a:prstGeom>
        </p:spPr>
        <p:txBody>
          <a:bodyPr wrap="square">
            <a:spAutoFit/>
          </a:bodyPr>
          <a:lstStyle/>
          <a:p>
            <a:pPr algn="ctr"/>
            <a:r>
              <a:rPr kumimoji="1" lang="zh-CN" altLang="en-US" sz="2000" b="1" dirty="0" smtClean="0">
                <a:solidFill>
                  <a:srgbClr val="FFFFFF"/>
                </a:solidFill>
                <a:latin typeface="+mn-lt"/>
                <a:ea typeface="楷体" panose="02010609060101010101" pitchFamily="49" charset="-122"/>
                <a:cs typeface="Source Han Sans CN ExtraLight"/>
              </a:rPr>
              <a:t>智慧政府</a:t>
            </a:r>
            <a:endParaRPr kumimoji="1" lang="zh-CN" altLang="en-US" sz="2000" b="1" dirty="0">
              <a:solidFill>
                <a:srgbClr val="FFFFFF"/>
              </a:solidFill>
              <a:latin typeface="+mn-lt"/>
              <a:ea typeface="楷体" panose="02010609060101010101" pitchFamily="49" charset="-122"/>
              <a:cs typeface="Source Han Sans CN ExtraLight"/>
            </a:endParaRPr>
          </a:p>
        </p:txBody>
      </p:sp>
      <p:sp>
        <p:nvSpPr>
          <p:cNvPr id="24" name="Rectangle 23"/>
          <p:cNvSpPr/>
          <p:nvPr userDrawn="1"/>
        </p:nvSpPr>
        <p:spPr>
          <a:xfrm>
            <a:off x="318583" y="3484564"/>
            <a:ext cx="1553436" cy="1323439"/>
          </a:xfrm>
          <a:prstGeom prst="rect">
            <a:avLst/>
          </a:prstGeom>
        </p:spPr>
        <p:txBody>
          <a:bodyPr wrap="square">
            <a:spAutoFit/>
          </a:bodyPr>
          <a:lstStyle/>
          <a:p>
            <a:pPr algn="ctr"/>
            <a:r>
              <a:rPr kumimoji="1" lang="zh-CN" altLang="en-US" sz="4000" b="1" dirty="0">
                <a:solidFill>
                  <a:schemeClr val="bg1"/>
                </a:solidFill>
                <a:latin typeface="+mn-lt"/>
                <a:ea typeface="楷体" panose="02010609060101010101" pitchFamily="49" charset="-122"/>
              </a:rPr>
              <a:t>人才学院</a:t>
            </a:r>
            <a:endParaRPr kumimoji="1" lang="zh-CN" altLang="en-US" sz="4000" b="1" dirty="0">
              <a:solidFill>
                <a:schemeClr val="bg1"/>
              </a:solidFill>
              <a:latin typeface="+mn-lt"/>
              <a:ea typeface="楷体" panose="02010609060101010101" pitchFamily="49" charset="-122"/>
            </a:endParaRPr>
          </a:p>
        </p:txBody>
      </p:sp>
      <p:sp>
        <p:nvSpPr>
          <p:cNvPr id="8" name="标题 1"/>
          <p:cNvSpPr>
            <a:spLocks noGrp="1"/>
          </p:cNvSpPr>
          <p:nvPr>
            <p:ph type="title" hasCustomPrompt="1"/>
          </p:nvPr>
        </p:nvSpPr>
        <p:spPr>
          <a:xfrm>
            <a:off x="2527541" y="1305645"/>
            <a:ext cx="3124579" cy="546987"/>
          </a:xfrm>
        </p:spPr>
        <p:txBody>
          <a:bodyPr anchor="b"/>
          <a:lstStyle>
            <a:lvl1pPr algn="l">
              <a:defRPr sz="2800" b="1">
                <a:solidFill>
                  <a:schemeClr val="tx1"/>
                </a:solidFill>
                <a:latin typeface="+mn-lt"/>
              </a:defRPr>
            </a:lvl1pPr>
          </a:lstStyle>
          <a:p>
            <a:r>
              <a:rPr lang="zh-CN" altLang="en-US" dirty="0" smtClean="0"/>
              <a:t>单击此处添加标题</a:t>
            </a:r>
            <a:endParaRPr lang="zh-CN" altLang="en-US" dirty="0"/>
          </a:p>
        </p:txBody>
      </p:sp>
      <p:pic>
        <p:nvPicPr>
          <p:cNvPr id="25" name="Picture 2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2554565" y="2053993"/>
            <a:ext cx="794321" cy="794321"/>
          </a:xfrm>
          <a:prstGeom prst="rect">
            <a:avLst/>
          </a:prstGeom>
        </p:spPr>
      </p:pic>
      <p:pic>
        <p:nvPicPr>
          <p:cNvPr id="28" name="Picture 27"/>
          <p:cNvPicPr>
            <a:picLocks noChangeAspect="1"/>
          </p:cNvPicPr>
          <p:nvPr userDrawn="1"/>
        </p:nvPicPr>
        <p:blipFill rotWithShape="1">
          <a:blip r:embed="rId5" cstate="email">
            <a:lum contrast="-10000"/>
            <a:extLst>
              <a:ext uri="{28A0092B-C50C-407E-A947-70E740481C1C}">
                <a14:useLocalDpi xmlns:a14="http://schemas.microsoft.com/office/drawing/2010/main" val="0"/>
              </a:ext>
            </a:extLst>
          </a:blip>
          <a:srcRect l="26782" t="1" r="17241" b="5411"/>
          <a:stretch>
            <a:fillRect/>
          </a:stretch>
        </p:blipFill>
        <p:spPr>
          <a:xfrm>
            <a:off x="3450505" y="2053993"/>
            <a:ext cx="761455" cy="794321"/>
          </a:xfrm>
          <a:custGeom>
            <a:avLst/>
            <a:gdLst>
              <a:gd name="connsiteX0" fmla="*/ 47064 w 748050"/>
              <a:gd name="connsiteY0" fmla="*/ 0 h 780338"/>
              <a:gd name="connsiteX1" fmla="*/ 700987 w 748050"/>
              <a:gd name="connsiteY1" fmla="*/ 0 h 780338"/>
              <a:gd name="connsiteX2" fmla="*/ 706936 w 748050"/>
              <a:gd name="connsiteY2" fmla="*/ 1201 h 780338"/>
              <a:gd name="connsiteX3" fmla="*/ 748050 w 748050"/>
              <a:gd name="connsiteY3" fmla="*/ 63228 h 780338"/>
              <a:gd name="connsiteX4" fmla="*/ 748050 w 748050"/>
              <a:gd name="connsiteY4" fmla="*/ 713021 h 780338"/>
              <a:gd name="connsiteX5" fmla="*/ 680733 w 748050"/>
              <a:gd name="connsiteY5" fmla="*/ 780338 h 780338"/>
              <a:gd name="connsiteX6" fmla="*/ 67317 w 748050"/>
              <a:gd name="connsiteY6" fmla="*/ 780338 h 780338"/>
              <a:gd name="connsiteX7" fmla="*/ 0 w 748050"/>
              <a:gd name="connsiteY7" fmla="*/ 713021 h 780338"/>
              <a:gd name="connsiteX8" fmla="*/ 0 w 748050"/>
              <a:gd name="connsiteY8" fmla="*/ 63228 h 780338"/>
              <a:gd name="connsiteX9" fmla="*/ 41115 w 748050"/>
              <a:gd name="connsiteY9" fmla="*/ 1201 h 780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050" h="780338">
                <a:moveTo>
                  <a:pt x="47064" y="0"/>
                </a:moveTo>
                <a:lnTo>
                  <a:pt x="700987" y="0"/>
                </a:lnTo>
                <a:lnTo>
                  <a:pt x="706936" y="1201"/>
                </a:lnTo>
                <a:cubicBezTo>
                  <a:pt x="731097" y="11421"/>
                  <a:pt x="748050" y="35345"/>
                  <a:pt x="748050" y="63228"/>
                </a:cubicBezTo>
                <a:lnTo>
                  <a:pt x="748050" y="713021"/>
                </a:lnTo>
                <a:cubicBezTo>
                  <a:pt x="748050" y="750199"/>
                  <a:pt x="717911" y="780338"/>
                  <a:pt x="680733" y="780338"/>
                </a:cubicBezTo>
                <a:lnTo>
                  <a:pt x="67317" y="780338"/>
                </a:lnTo>
                <a:cubicBezTo>
                  <a:pt x="30139" y="780338"/>
                  <a:pt x="0" y="750199"/>
                  <a:pt x="0" y="713021"/>
                </a:cubicBezTo>
                <a:lnTo>
                  <a:pt x="0" y="63228"/>
                </a:lnTo>
                <a:cubicBezTo>
                  <a:pt x="0" y="35345"/>
                  <a:pt x="16953" y="11421"/>
                  <a:pt x="41115" y="1201"/>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1" presetClass="entr" presetSubtype="0" fill="hold" grpId="0" nodeType="afterEffect">
                                  <p:stCondLst>
                                    <p:cond delay="250"/>
                                  </p:stCondLst>
                                  <p:iterate type="wd">
                                    <p:tmAbs val="0"/>
                                  </p:iterate>
                                  <p:childTnLst>
                                    <p:set>
                                      <p:cBhvr>
                                        <p:cTn id="12" dur="1" fill="hold">
                                          <p:stCondLst>
                                            <p:cond delay="0"/>
                                          </p:stCondLst>
                                        </p:cTn>
                                        <p:tgtEl>
                                          <p:spTgt spid="24"/>
                                        </p:tgtEl>
                                        <p:attrNameLst>
                                          <p:attrName>style.visibility</p:attrName>
                                        </p:attrNameLst>
                                      </p:cBhvr>
                                      <p:to>
                                        <p:strVal val="visible"/>
                                      </p:to>
                                    </p:set>
                                  </p:childTnLst>
                                </p:cTn>
                              </p:par>
                              <p:par>
                                <p:cTn id="13" presetID="3" presetClass="emph" presetSubtype="2" repeatCount="2000" autoRev="1" fill="hold" grpId="1" nodeType="withEffect">
                                  <p:stCondLst>
                                    <p:cond delay="250"/>
                                  </p:stCondLst>
                                  <p:iterate type="wd">
                                    <p:tmPct val="10000"/>
                                  </p:iterate>
                                  <p:childTnLst>
                                    <p:animClr clrSpc="rgb" dir="cw">
                                      <p:cBhvr override="childStyle">
                                        <p:cTn id="14" dur="2000" fill="hold"/>
                                        <p:tgtEl>
                                          <p:spTgt spid="24"/>
                                        </p:tgtEl>
                                        <p:attrNameLst>
                                          <p:attrName>style.color</p:attrName>
                                        </p:attrNameLst>
                                      </p:cBhvr>
                                      <p:to>
                                        <a:schemeClr val="tx1"/>
                                      </p:to>
                                    </p:animClr>
                                  </p:childTnLst>
                                </p:cTn>
                              </p:par>
                              <p:par>
                                <p:cTn id="15" presetID="23" presetClass="entr" presetSubtype="16"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750" fill="hold"/>
                                        <p:tgtEl>
                                          <p:spTgt spid="19"/>
                                        </p:tgtEl>
                                        <p:attrNameLst>
                                          <p:attrName>ppt_w</p:attrName>
                                        </p:attrNameLst>
                                      </p:cBhvr>
                                      <p:tavLst>
                                        <p:tav tm="0">
                                          <p:val>
                                            <p:fltVal val="0"/>
                                          </p:val>
                                        </p:tav>
                                        <p:tav tm="100000">
                                          <p:val>
                                            <p:strVal val="#ppt_w"/>
                                          </p:val>
                                        </p:tav>
                                      </p:tavLst>
                                    </p:anim>
                                    <p:anim calcmode="lin" valueType="num">
                                      <p:cBhvr>
                                        <p:cTn id="18" dur="750" fill="hold"/>
                                        <p:tgtEl>
                                          <p:spTgt spid="19"/>
                                        </p:tgtEl>
                                        <p:attrNameLst>
                                          <p:attrName>ppt_h</p:attrName>
                                        </p:attrNameLst>
                                      </p:cBhvr>
                                      <p:tavLst>
                                        <p:tav tm="0">
                                          <p:val>
                                            <p:fltVal val="0"/>
                                          </p:val>
                                        </p:tav>
                                        <p:tav tm="100000">
                                          <p:val>
                                            <p:strVal val="#ppt_h"/>
                                          </p:val>
                                        </p:tav>
                                      </p:tavLst>
                                    </p:anim>
                                  </p:childTnLst>
                                </p:cTn>
                              </p:par>
                              <p:par>
                                <p:cTn id="19" presetID="1" presetClass="entr" presetSubtype="0" fill="hold" grpId="0" nodeType="withEffect">
                                  <p:stCondLst>
                                    <p:cond delay="1250"/>
                                  </p:stCondLst>
                                  <p:iterate type="wd">
                                    <p:tmAbs val="0"/>
                                  </p:iterate>
                                  <p:childTnLst>
                                    <p:set>
                                      <p:cBhvr>
                                        <p:cTn id="20" dur="1" fill="hold">
                                          <p:stCondLst>
                                            <p:cond delay="9"/>
                                          </p:stCondLst>
                                        </p:cTn>
                                        <p:tgtEl>
                                          <p:spTgt spid="22"/>
                                        </p:tgtEl>
                                        <p:attrNameLst>
                                          <p:attrName>style.visibility</p:attrName>
                                        </p:attrNameLst>
                                      </p:cBhvr>
                                      <p:to>
                                        <p:strVal val="visible"/>
                                      </p:to>
                                    </p:set>
                                  </p:childTnLst>
                                </p:cTn>
                              </p:par>
                              <p:par>
                                <p:cTn id="21" presetID="3" presetClass="emph" presetSubtype="6" repeatCount="2000" autoRev="1" fill="hold" grpId="1" nodeType="withEffect">
                                  <p:stCondLst>
                                    <p:cond delay="1250"/>
                                  </p:stCondLst>
                                  <p:iterate type="wd">
                                    <p:tmPct val="10000"/>
                                  </p:iterate>
                                  <p:childTnLst>
                                    <p:animClr clrSpc="hsl" dir="cw">
                                      <p:cBhvr override="childStyle">
                                        <p:cTn id="22" dur="2000" fill="hold"/>
                                        <p:tgtEl>
                                          <p:spTgt spid="22"/>
                                        </p:tgtEl>
                                        <p:attrNameLst>
                                          <p:attrName>style.color</p:attrName>
                                        </p:attrNameLst>
                                      </p:cBhvr>
                                      <p:to>
                                        <a:schemeClr val="tx1"/>
                                      </p:to>
                                    </p:animClr>
                                  </p:childTnLst>
                                </p:cTn>
                              </p:par>
                              <p:par>
                                <p:cTn id="23" presetID="23" presetClass="entr" presetSubtype="16" fill="hold" nodeType="withEffect">
                                  <p:stCondLst>
                                    <p:cond delay="1250"/>
                                  </p:stCondLst>
                                  <p:childTnLst>
                                    <p:set>
                                      <p:cBhvr>
                                        <p:cTn id="24" dur="1" fill="hold">
                                          <p:stCondLst>
                                            <p:cond delay="0"/>
                                          </p:stCondLst>
                                        </p:cTn>
                                        <p:tgtEl>
                                          <p:spTgt spid="14"/>
                                        </p:tgtEl>
                                        <p:attrNameLst>
                                          <p:attrName>style.visibility</p:attrName>
                                        </p:attrNameLst>
                                      </p:cBhvr>
                                      <p:to>
                                        <p:strVal val="visible"/>
                                      </p:to>
                                    </p:set>
                                    <p:anim calcmode="lin" valueType="num">
                                      <p:cBhvr>
                                        <p:cTn id="25" dur="750" fill="hold"/>
                                        <p:tgtEl>
                                          <p:spTgt spid="14"/>
                                        </p:tgtEl>
                                        <p:attrNameLst>
                                          <p:attrName>ppt_w</p:attrName>
                                        </p:attrNameLst>
                                      </p:cBhvr>
                                      <p:tavLst>
                                        <p:tav tm="0">
                                          <p:val>
                                            <p:fltVal val="0"/>
                                          </p:val>
                                        </p:tav>
                                        <p:tav tm="100000">
                                          <p:val>
                                            <p:strVal val="#ppt_w"/>
                                          </p:val>
                                        </p:tav>
                                      </p:tavLst>
                                    </p:anim>
                                    <p:anim calcmode="lin" valueType="num">
                                      <p:cBhvr>
                                        <p:cTn id="26" dur="750" fill="hold"/>
                                        <p:tgtEl>
                                          <p:spTgt spid="14"/>
                                        </p:tgtEl>
                                        <p:attrNameLst>
                                          <p:attrName>ppt_h</p:attrName>
                                        </p:attrNameLst>
                                      </p:cBhvr>
                                      <p:tavLst>
                                        <p:tav tm="0">
                                          <p:val>
                                            <p:fltVal val="0"/>
                                          </p:val>
                                        </p:tav>
                                        <p:tav tm="100000">
                                          <p:val>
                                            <p:strVal val="#ppt_h"/>
                                          </p:val>
                                        </p:tav>
                                      </p:tavLst>
                                    </p:anim>
                                  </p:childTnLst>
                                </p:cTn>
                              </p:par>
                              <p:par>
                                <p:cTn id="27" presetID="1" presetClass="entr" presetSubtype="0" fill="hold" grpId="0" nodeType="withEffect">
                                  <p:stCondLst>
                                    <p:cond delay="2000"/>
                                  </p:stCondLst>
                                  <p:iterate type="wd">
                                    <p:tmAbs val="0"/>
                                  </p:iterate>
                                  <p:childTnLst>
                                    <p:set>
                                      <p:cBhvr>
                                        <p:cTn id="28" dur="1" fill="hold">
                                          <p:stCondLst>
                                            <p:cond delay="9"/>
                                          </p:stCondLst>
                                        </p:cTn>
                                        <p:tgtEl>
                                          <p:spTgt spid="18"/>
                                        </p:tgtEl>
                                        <p:attrNameLst>
                                          <p:attrName>style.visibility</p:attrName>
                                        </p:attrNameLst>
                                      </p:cBhvr>
                                      <p:to>
                                        <p:strVal val="visible"/>
                                      </p:to>
                                    </p:set>
                                  </p:childTnLst>
                                </p:cTn>
                              </p:par>
                              <p:par>
                                <p:cTn id="29" presetID="3" presetClass="emph" presetSubtype="2" repeatCount="2000" autoRev="1" fill="hold" grpId="1" nodeType="withEffect">
                                  <p:stCondLst>
                                    <p:cond delay="2000"/>
                                  </p:stCondLst>
                                  <p:iterate type="wd">
                                    <p:tmPct val="10000"/>
                                  </p:iterate>
                                  <p:childTnLst>
                                    <p:animClr clrSpc="rgb" dir="cw">
                                      <p:cBhvr override="childStyle">
                                        <p:cTn id="30" dur="2000" fill="hold"/>
                                        <p:tgtEl>
                                          <p:spTgt spid="18"/>
                                        </p:tgtEl>
                                        <p:attrNameLst>
                                          <p:attrName>style.color</p:attrName>
                                        </p:attrNameLst>
                                      </p:cBhvr>
                                      <p:to>
                                        <a:schemeClr val="tx1"/>
                                      </p:to>
                                    </p:animClr>
                                  </p:childTnLst>
                                </p:cTn>
                              </p:par>
                              <p:par>
                                <p:cTn id="31" presetID="23" presetClass="entr" presetSubtype="16" fill="hold" nodeType="withEffect">
                                  <p:stCondLst>
                                    <p:cond delay="2000"/>
                                  </p:stCondLst>
                                  <p:childTnLst>
                                    <p:set>
                                      <p:cBhvr>
                                        <p:cTn id="32" dur="1" fill="hold">
                                          <p:stCondLst>
                                            <p:cond delay="0"/>
                                          </p:stCondLst>
                                        </p:cTn>
                                        <p:tgtEl>
                                          <p:spTgt spid="9"/>
                                        </p:tgtEl>
                                        <p:attrNameLst>
                                          <p:attrName>style.visibility</p:attrName>
                                        </p:attrNameLst>
                                      </p:cBhvr>
                                      <p:to>
                                        <p:strVal val="visible"/>
                                      </p:to>
                                    </p:set>
                                    <p:anim calcmode="lin" valueType="num">
                                      <p:cBhvr>
                                        <p:cTn id="33" dur="750" fill="hold"/>
                                        <p:tgtEl>
                                          <p:spTgt spid="9"/>
                                        </p:tgtEl>
                                        <p:attrNameLst>
                                          <p:attrName>ppt_w</p:attrName>
                                        </p:attrNameLst>
                                      </p:cBhvr>
                                      <p:tavLst>
                                        <p:tav tm="0">
                                          <p:val>
                                            <p:fltVal val="0"/>
                                          </p:val>
                                        </p:tav>
                                        <p:tav tm="100000">
                                          <p:val>
                                            <p:strVal val="#ppt_w"/>
                                          </p:val>
                                        </p:tav>
                                      </p:tavLst>
                                    </p:anim>
                                    <p:anim calcmode="lin" valueType="num">
                                      <p:cBhvr>
                                        <p:cTn id="34" dur="750" fill="hold"/>
                                        <p:tgtEl>
                                          <p:spTgt spid="9"/>
                                        </p:tgtEl>
                                        <p:attrNameLst>
                                          <p:attrName>ppt_h</p:attrName>
                                        </p:attrNameLst>
                                      </p:cBhvr>
                                      <p:tavLst>
                                        <p:tav tm="0">
                                          <p:val>
                                            <p:fltVal val="0"/>
                                          </p:val>
                                        </p:tav>
                                        <p:tav tm="100000">
                                          <p:val>
                                            <p:strVal val="#ppt_h"/>
                                          </p:val>
                                        </p:tav>
                                      </p:tavLst>
                                    </p:anim>
                                  </p:childTnLst>
                                </p:cTn>
                              </p:par>
                              <p:par>
                                <p:cTn id="35" presetID="1" presetClass="entr" presetSubtype="0" fill="hold" grpId="0" nodeType="withEffect">
                                  <p:stCondLst>
                                    <p:cond delay="2750"/>
                                  </p:stCondLst>
                                  <p:iterate type="wd">
                                    <p:tmAbs val="0"/>
                                  </p:iterate>
                                  <p:childTnLst>
                                    <p:set>
                                      <p:cBhvr>
                                        <p:cTn id="36" dur="1" fill="hold">
                                          <p:stCondLst>
                                            <p:cond delay="9"/>
                                          </p:stCondLst>
                                        </p:cTn>
                                        <p:tgtEl>
                                          <p:spTgt spid="23"/>
                                        </p:tgtEl>
                                        <p:attrNameLst>
                                          <p:attrName>style.visibility</p:attrName>
                                        </p:attrNameLst>
                                      </p:cBhvr>
                                      <p:to>
                                        <p:strVal val="visible"/>
                                      </p:to>
                                    </p:set>
                                  </p:childTnLst>
                                </p:cTn>
                              </p:par>
                              <p:par>
                                <p:cTn id="37" presetID="3" presetClass="emph" presetSubtype="2" repeatCount="2000" autoRev="1" fill="hold" grpId="1" nodeType="withEffect">
                                  <p:stCondLst>
                                    <p:cond delay="2750"/>
                                  </p:stCondLst>
                                  <p:iterate type="wd">
                                    <p:tmPct val="10000"/>
                                  </p:iterate>
                                  <p:childTnLst>
                                    <p:animClr clrSpc="rgb" dir="cw">
                                      <p:cBhvr override="childStyle">
                                        <p:cTn id="38" dur="2000" fill="hold"/>
                                        <p:tgtEl>
                                          <p:spTgt spid="2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22" grpId="0"/>
      <p:bldP spid="22" grpId="1"/>
      <p:bldP spid="23" grpId="0"/>
      <p:bldP spid="23" grpId="1"/>
      <p:bldP spid="24" grpId="0"/>
      <p:bldP spid="2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43608" y="51470"/>
            <a:ext cx="7886700" cy="378042"/>
          </a:xfrm>
          <a:prstGeom prst="rect">
            <a:avLst/>
          </a:prstGeom>
        </p:spPr>
        <p:txBody>
          <a:bodyPr/>
          <a:lstStyle>
            <a:lvl1pPr>
              <a:defRPr sz="2100"/>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87475"/>
            <a:ext cx="7886700" cy="378042"/>
          </a:xfrm>
          <a:prstGeom prst="rect">
            <a:avLst/>
          </a:prstGeom>
        </p:spPr>
        <p:txBody>
          <a:bodyPr/>
          <a:lstStyle>
            <a:lvl1pPr>
              <a:defRPr sz="1575"/>
            </a:lvl1p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810F394-C716-49D3-8450-D4BAA85FC0FF}"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8.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20" descr="幻灯片3"/>
          <p:cNvPicPr>
            <a:picLocks noChangeAspect="1" noChangeArrowheads="1"/>
          </p:cNvPicPr>
          <p:nvPr userDrawn="1"/>
        </p:nvPicPr>
        <p:blipFill>
          <a:blip r:embed="rId9" cstate="print"/>
          <a:srcRect/>
          <a:stretch>
            <a:fillRect/>
          </a:stretch>
        </p:blipFill>
        <p:spPr bwMode="auto">
          <a:xfrm>
            <a:off x="0" y="8575"/>
            <a:ext cx="9144000" cy="576907"/>
          </a:xfrm>
          <a:prstGeom prst="rect">
            <a:avLst/>
          </a:prstGeom>
          <a:noFill/>
          <a:ln w="9525">
            <a:noFill/>
            <a:miter lim="800000"/>
            <a:headEnd/>
            <a:tailEnd/>
          </a:ln>
        </p:spPr>
      </p:pic>
      <p:sp>
        <p:nvSpPr>
          <p:cNvPr id="2" name="标题占位符 1"/>
          <p:cNvSpPr>
            <a:spLocks noGrp="1"/>
          </p:cNvSpPr>
          <p:nvPr>
            <p:ph type="title"/>
          </p:nvPr>
        </p:nvSpPr>
        <p:spPr>
          <a:xfrm>
            <a:off x="323528" y="54001"/>
            <a:ext cx="7923489" cy="486054"/>
          </a:xfrm>
          <a:prstGeom prst="rect">
            <a:avLst/>
          </a:prstGeom>
        </p:spPr>
        <p:txBody>
          <a:bodyPr vert="horz" lIns="73975" tIns="36987" rIns="73975" bIns="36987" rtlCol="0" anchor="ctr">
            <a:noAutofit/>
          </a:bodyPr>
          <a:lstStyle/>
          <a:p>
            <a:r>
              <a:rPr lang="zh-CN" altLang="en-US" dirty="0" smtClean="0"/>
              <a:t>单击此处添加标题</a:t>
            </a:r>
            <a:endParaRPr lang="zh-CN" altLang="en-US" dirty="0"/>
          </a:p>
        </p:txBody>
      </p:sp>
      <p:sp>
        <p:nvSpPr>
          <p:cNvPr id="3" name="文本占位符 2"/>
          <p:cNvSpPr>
            <a:spLocks noGrp="1"/>
          </p:cNvSpPr>
          <p:nvPr>
            <p:ph type="body" idx="1"/>
          </p:nvPr>
        </p:nvSpPr>
        <p:spPr>
          <a:xfrm>
            <a:off x="323528" y="666491"/>
            <a:ext cx="8496944" cy="4104456"/>
          </a:xfrm>
          <a:prstGeom prst="rect">
            <a:avLst/>
          </a:prstGeom>
        </p:spPr>
        <p:txBody>
          <a:bodyPr vert="horz" lIns="73975" tIns="36987" rIns="73975" bIns="36987" rtlCol="0">
            <a:normAutofit/>
          </a:bodyPr>
          <a:lstStyle/>
          <a:p>
            <a:pPr lvl="0"/>
            <a:r>
              <a:rPr lang="zh-CN" altLang="en-US" dirty="0" smtClean="0"/>
              <a:t>单击此处编辑模板文本样式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4084327" y="4857144"/>
            <a:ext cx="1402061" cy="273844"/>
          </a:xfrm>
          <a:prstGeom prst="rect">
            <a:avLst/>
          </a:prstGeom>
        </p:spPr>
        <p:txBody>
          <a:bodyPr vert="horz" lIns="73975" tIns="36987" rIns="73975" bIns="36987" rtlCol="0" anchor="ctr"/>
          <a:lstStyle>
            <a:lvl1pPr algn="ctr">
              <a:defRPr sz="900">
                <a:solidFill>
                  <a:srgbClr val="C00000"/>
                </a:solidFill>
                <a:latin typeface="+mn-lt"/>
                <a:ea typeface="华文楷体" panose="02010600040101010101" pitchFamily="2" charset="-122"/>
              </a:defRPr>
            </a:lvl1pPr>
          </a:lstStyle>
          <a:p>
            <a:fld id="{8810F394-C716-49D3-8450-D4BAA85FC0FF}" type="slidenum">
              <a:rPr lang="zh-CN" altLang="en-US" smtClean="0"/>
            </a:fld>
            <a:endParaRPr lang="zh-CN" altLang="en-US" dirty="0"/>
          </a:p>
        </p:txBody>
      </p:sp>
      <p:pic>
        <p:nvPicPr>
          <p:cNvPr id="11" name="Picture 18" descr="未标题-2副本白"/>
          <p:cNvPicPr>
            <a:picLocks noChangeAspect="1" noChangeArrowheads="1"/>
          </p:cNvPicPr>
          <p:nvPr userDrawn="1"/>
        </p:nvPicPr>
        <p:blipFill>
          <a:blip r:embed="rId10" cstate="print"/>
          <a:srcRect/>
          <a:stretch>
            <a:fillRect/>
          </a:stretch>
        </p:blipFill>
        <p:spPr bwMode="auto">
          <a:xfrm>
            <a:off x="8112186" y="8574"/>
            <a:ext cx="1016178" cy="57171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hdr="0" ftr="0" dt="0"/>
  <p:txStyles>
    <p:titleStyle>
      <a:lvl1pPr algn="l" defTabSz="739140" rtl="0" eaLnBrk="1" latinLnBrk="0" hangingPunct="1">
        <a:spcBef>
          <a:spcPct val="0"/>
        </a:spcBef>
        <a:buNone/>
        <a:defRPr sz="2400" b="1" kern="1200">
          <a:solidFill>
            <a:schemeClr val="bg1"/>
          </a:solidFill>
          <a:latin typeface="+mn-lt"/>
          <a:ea typeface="华文楷体" panose="02010600040101010101" pitchFamily="2" charset="-122"/>
          <a:cs typeface="+mj-cs"/>
        </a:defRPr>
      </a:lvl1pPr>
    </p:titleStyle>
    <p:bodyStyle>
      <a:lvl1pPr marL="277495" indent="-277495" algn="l" defTabSz="739140" rtl="0" eaLnBrk="1" latinLnBrk="0" hangingPunct="1">
        <a:spcBef>
          <a:spcPct val="20000"/>
        </a:spcBef>
        <a:buFont typeface="Arial" panose="020B0604020202020204" pitchFamily="34" charset="0"/>
        <a:buChar char="•"/>
        <a:defRPr sz="2000" b="0" kern="1200">
          <a:solidFill>
            <a:srgbClr val="004280"/>
          </a:solidFill>
          <a:latin typeface="+mn-lt"/>
          <a:ea typeface="华文楷体" panose="02010600040101010101" pitchFamily="2" charset="-122"/>
          <a:cs typeface="+mn-cs"/>
        </a:defRPr>
      </a:lvl1pPr>
      <a:lvl2pPr marL="601345" indent="-231140" algn="l" defTabSz="739140" rtl="0" eaLnBrk="1" latinLnBrk="0" hangingPunct="1">
        <a:spcBef>
          <a:spcPct val="20000"/>
        </a:spcBef>
        <a:buFont typeface="Calibri" panose="020F0502020204030204" pitchFamily="34" charset="0"/>
        <a:buChar char="»"/>
        <a:defRPr sz="1800" b="0" kern="1200">
          <a:solidFill>
            <a:schemeClr val="tx1">
              <a:lumMod val="85000"/>
              <a:lumOff val="15000"/>
            </a:schemeClr>
          </a:solidFill>
          <a:latin typeface="+mn-lt"/>
          <a:ea typeface="华文楷体" panose="02010600040101010101" pitchFamily="2" charset="-122"/>
          <a:cs typeface="+mn-cs"/>
        </a:defRPr>
      </a:lvl2pPr>
      <a:lvl3pPr marL="1082675" indent="-342900" algn="l" defTabSz="739140" rtl="0" eaLnBrk="1" latinLnBrk="0" hangingPunct="1">
        <a:spcBef>
          <a:spcPct val="20000"/>
        </a:spcBef>
        <a:buFont typeface="Calibri" panose="020F0502020204030204" pitchFamily="34" charset="0"/>
        <a:buChar char="−"/>
        <a:defRPr sz="1600" b="0" kern="1200">
          <a:solidFill>
            <a:schemeClr val="tx1">
              <a:lumMod val="85000"/>
              <a:lumOff val="15000"/>
            </a:schemeClr>
          </a:solidFill>
          <a:latin typeface="+mn-lt"/>
          <a:ea typeface="华文楷体" panose="02010600040101010101" pitchFamily="2" charset="-122"/>
          <a:cs typeface="+mn-cs"/>
        </a:defRPr>
      </a:lvl3pPr>
      <a:lvl4pPr marL="1294765" indent="-184785" algn="l" defTabSz="739140" rtl="0" eaLnBrk="1" latinLnBrk="0" hangingPunct="1">
        <a:spcBef>
          <a:spcPct val="20000"/>
        </a:spcBef>
        <a:buFont typeface="微软雅黑" panose="020B0503020204020204" pitchFamily="34" charset="-122"/>
        <a:buChar char="•"/>
        <a:defRPr sz="1400" b="1" kern="1200">
          <a:solidFill>
            <a:schemeClr val="tx1">
              <a:lumMod val="85000"/>
              <a:lumOff val="15000"/>
            </a:schemeClr>
          </a:solidFill>
          <a:latin typeface="+mn-lt"/>
          <a:ea typeface="华文楷体" panose="02010600040101010101" pitchFamily="2" charset="-122"/>
          <a:cs typeface="+mn-cs"/>
        </a:defRPr>
      </a:lvl4pPr>
      <a:lvl5pPr marL="1664335" indent="-184785" algn="l" defTabSz="369570" rtl="0" eaLnBrk="1" latinLnBrk="0" hangingPunct="1">
        <a:spcBef>
          <a:spcPct val="20000"/>
        </a:spcBef>
        <a:buSzPct val="80000"/>
        <a:buFont typeface="Lucida Grande"/>
        <a:buChar char="»"/>
        <a:defRPr sz="1200" b="0" kern="1200">
          <a:solidFill>
            <a:schemeClr val="tx1">
              <a:lumMod val="85000"/>
              <a:lumOff val="15000"/>
            </a:schemeClr>
          </a:solidFill>
          <a:latin typeface="+mn-lt"/>
          <a:ea typeface="华文楷体" panose="02010600040101010101" pitchFamily="2" charset="-122"/>
          <a:cs typeface="+mn-cs"/>
        </a:defRPr>
      </a:lvl5pPr>
      <a:lvl6pPr marL="2034540"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404110"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2774315"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143885" indent="-184785" algn="l" defTabSz="73914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zh-CN"/>
      </a:defPPr>
      <a:lvl1pPr marL="0" algn="l" defTabSz="739140" rtl="0" eaLnBrk="1" latinLnBrk="0" hangingPunct="1">
        <a:defRPr sz="1500" kern="1200">
          <a:solidFill>
            <a:schemeClr val="tx1"/>
          </a:solidFill>
          <a:latin typeface="+mn-lt"/>
          <a:ea typeface="+mn-ea"/>
          <a:cs typeface="+mn-cs"/>
        </a:defRPr>
      </a:lvl1pPr>
      <a:lvl2pPr marL="369570" algn="l" defTabSz="739140" rtl="0" eaLnBrk="1" latinLnBrk="0" hangingPunct="1">
        <a:defRPr sz="1500" kern="1200">
          <a:solidFill>
            <a:schemeClr val="tx1"/>
          </a:solidFill>
          <a:latin typeface="+mn-lt"/>
          <a:ea typeface="+mn-ea"/>
          <a:cs typeface="+mn-cs"/>
        </a:defRPr>
      </a:lvl2pPr>
      <a:lvl3pPr marL="739775" algn="l" defTabSz="739140" rtl="0" eaLnBrk="1" latinLnBrk="0" hangingPunct="1">
        <a:defRPr sz="1500" kern="1200">
          <a:solidFill>
            <a:schemeClr val="tx1"/>
          </a:solidFill>
          <a:latin typeface="+mn-lt"/>
          <a:ea typeface="+mn-ea"/>
          <a:cs typeface="+mn-cs"/>
        </a:defRPr>
      </a:lvl3pPr>
      <a:lvl4pPr marL="1109345" algn="l" defTabSz="739140" rtl="0" eaLnBrk="1" latinLnBrk="0" hangingPunct="1">
        <a:defRPr sz="1500" kern="1200">
          <a:solidFill>
            <a:schemeClr val="tx1"/>
          </a:solidFill>
          <a:latin typeface="+mn-lt"/>
          <a:ea typeface="+mn-ea"/>
          <a:cs typeface="+mn-cs"/>
        </a:defRPr>
      </a:lvl4pPr>
      <a:lvl5pPr marL="1479550" algn="l" defTabSz="739140" rtl="0" eaLnBrk="1" latinLnBrk="0" hangingPunct="1">
        <a:defRPr sz="1500" kern="1200">
          <a:solidFill>
            <a:schemeClr val="tx1"/>
          </a:solidFill>
          <a:latin typeface="+mn-lt"/>
          <a:ea typeface="+mn-ea"/>
          <a:cs typeface="+mn-cs"/>
        </a:defRPr>
      </a:lvl5pPr>
      <a:lvl6pPr marL="1849120" algn="l" defTabSz="739140" rtl="0" eaLnBrk="1" latinLnBrk="0" hangingPunct="1">
        <a:defRPr sz="1500" kern="1200">
          <a:solidFill>
            <a:schemeClr val="tx1"/>
          </a:solidFill>
          <a:latin typeface="+mn-lt"/>
          <a:ea typeface="+mn-ea"/>
          <a:cs typeface="+mn-cs"/>
        </a:defRPr>
      </a:lvl6pPr>
      <a:lvl7pPr marL="2219325" algn="l" defTabSz="739140" rtl="0" eaLnBrk="1" latinLnBrk="0" hangingPunct="1">
        <a:defRPr sz="1500" kern="1200">
          <a:solidFill>
            <a:schemeClr val="tx1"/>
          </a:solidFill>
          <a:latin typeface="+mn-lt"/>
          <a:ea typeface="+mn-ea"/>
          <a:cs typeface="+mn-cs"/>
        </a:defRPr>
      </a:lvl7pPr>
      <a:lvl8pPr marL="2588895" algn="l" defTabSz="739140" rtl="0" eaLnBrk="1" latinLnBrk="0" hangingPunct="1">
        <a:defRPr sz="1500" kern="1200">
          <a:solidFill>
            <a:schemeClr val="tx1"/>
          </a:solidFill>
          <a:latin typeface="+mn-lt"/>
          <a:ea typeface="+mn-ea"/>
          <a:cs typeface="+mn-cs"/>
        </a:defRPr>
      </a:lvl8pPr>
      <a:lvl9pPr marL="2959100" algn="l" defTabSz="73914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30.emf"/><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2.emf"/><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347614"/>
            <a:ext cx="5040560" cy="1044116"/>
          </a:xfrm>
        </p:spPr>
        <p:txBody>
          <a:bodyPr>
            <a:normAutofit fontScale="90000"/>
          </a:bodyPr>
          <a:lstStyle/>
          <a:p>
            <a:pPr algn="ctr"/>
            <a:r>
              <a:rPr lang="zh-CN" altLang="en-US" dirty="0" smtClean="0"/>
              <a:t>华为消费者云服务</a:t>
            </a:r>
            <a:br>
              <a:rPr lang="en-US" altLang="zh-CN" dirty="0" smtClean="0"/>
            </a:br>
            <a:r>
              <a:rPr lang="zh-CN" altLang="en-US" dirty="0" smtClean="0"/>
              <a:t>大数据平台基础数据模型</a:t>
            </a:r>
            <a:endParaRPr lang="zh-CN" altLang="en-US" dirty="0"/>
          </a:p>
        </p:txBody>
      </p:sp>
      <p:sp>
        <p:nvSpPr>
          <p:cNvPr id="3" name="副标题 2"/>
          <p:cNvSpPr>
            <a:spLocks noGrp="1"/>
          </p:cNvSpPr>
          <p:nvPr>
            <p:ph type="subTitle" idx="1"/>
          </p:nvPr>
        </p:nvSpPr>
        <p:spPr>
          <a:xfrm>
            <a:off x="1619672" y="2787774"/>
            <a:ext cx="2926039" cy="270030"/>
          </a:xfrm>
        </p:spPr>
        <p:txBody>
          <a:bodyPr anchor="ctr" anchorCtr="0"/>
          <a:lstStyle/>
          <a:p>
            <a:pPr algn="ctr"/>
            <a:r>
              <a:rPr lang="en-US" altLang="zh-CN" dirty="0" smtClean="0"/>
              <a:t>2017-01</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数据仓库模型建设流程：认识数据 了解业务</a:t>
            </a:r>
            <a:endParaRPr lang="zh-CN" altLang="en-US"/>
          </a:p>
        </p:txBody>
      </p:sp>
      <p:graphicFrame>
        <p:nvGraphicFramePr>
          <p:cNvPr id="0" name="表格 -1"/>
          <p:cNvGraphicFramePr/>
          <p:nvPr/>
        </p:nvGraphicFramePr>
        <p:xfrm>
          <a:off x="143461" y="926579"/>
          <a:ext cx="8850630" cy="3420110"/>
        </p:xfrm>
        <a:graphic>
          <a:graphicData uri="http://schemas.openxmlformats.org/drawingml/2006/table">
            <a:tbl>
              <a:tblPr firstRow="1" bandRow="1">
                <a:tableStyleId>{5C22544A-7EE6-4342-B048-85BDC9FD1C3A}</a:tableStyleId>
              </a:tblPr>
              <a:tblGrid>
                <a:gridCol w="685800"/>
                <a:gridCol w="838200"/>
                <a:gridCol w="1524000"/>
                <a:gridCol w="1481455"/>
                <a:gridCol w="4321175"/>
              </a:tblGrid>
              <a:tr h="177800">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所属部门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业务</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子模块</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en-US" altLang="zh-CN"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ODS</a:t>
                      </a: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调研结果及备注</a:t>
                      </a:r>
                      <a:endPar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803910">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HOTA</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升级</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设备</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终端设备的升级信息（</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23</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ODS_HOTA</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HOTA</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在线升级服务，是一套综合的从服务器到客户端的软件升级解决方案，使华为终端产品（手机，</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MBB</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产品等）可以有效的升级已经投向市场的硬件或软件产品。</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HOTA</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提供华为手机、数据卡等设备的在线升级，记录终端设备上报的静态信息和检测用户设备形成的日志，不一定是用户自主行为。</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25755">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PSI</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生产数据</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发货数据</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终端设备销售分析平台（</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ODS_PSI_5_IMEI_DM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ODS_PSI_PACKAGE_INFO_DM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ODS_PSI_IMEI_LIST_DM_CRYPT</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记录了终端设备的发货相关信息，记录了一个手机多个</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imei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的对应关系，</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imei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号都是加密的。</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3865">
                <a:tc rowSpan="2">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打点数据</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BISDK</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（联网数据）</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T_APPA_ACTION_DM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T_APPA_EVENT_DM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T_APPA_VISIT_DM</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BISDK</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采集的打点记录，包括用户访问一个应用的页面和在页面上的操作行为。</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716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大数据（非联网数据）</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ODS_EMUI_HI_ANALYTICS_DM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dw_emui_system_app_info_dm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dw_emui_app_action_dm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dw_emui_rom_info_dm</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dw_emui_3rdrom_info_dm</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大数据采集的数据，</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ODS_EMUI_HI_ANALYTICS_DM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表中数据解析了四个</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开头的表，</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dw_emui_3rdrom_info_dm </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记录了华为手机刷成第三方</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ROM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dw_emui_rom_info_dm </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rom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升级的时候上报的一些设备信息；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dw_emui_system_app_info_dm </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记录了系统级的数据采集信息，主要采集内容：采集全量的安装应用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应用安装</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应用卸载</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应用更新</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每天用户使用的应用的次数和时长</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,RAM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剩余容量</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,ROM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总容量等。</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dw_emui_app_action_dm </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详细记录了打点应用的使用情况，使用场景：需要详细了解某打点业务的各个功能点的使用详情的时候。</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华为消费者部的主要商业模式</a:t>
            </a:r>
            <a:endParaRPr lang="zh-CN" altLang="en-US"/>
          </a:p>
        </p:txBody>
      </p:sp>
      <p:sp>
        <p:nvSpPr>
          <p:cNvPr id="27" name="文本框 26"/>
          <p:cNvSpPr txBox="1"/>
          <p:nvPr/>
        </p:nvSpPr>
        <p:spPr>
          <a:xfrm>
            <a:off x="0" y="3607971"/>
            <a:ext cx="6224068" cy="1446550"/>
          </a:xfrm>
          <a:prstGeom prst="rect">
            <a:avLst/>
          </a:prstGeom>
          <a:noFill/>
        </p:spPr>
        <p:txBody>
          <a:bodyPr wrap="square" rtlCol="0">
            <a:spAutoFit/>
          </a:bodyPr>
          <a:p>
            <a:pPr marL="179705" indent="-179705">
              <a:buFont typeface="Arial" panose="020B0604020202020204" pitchFamily="34" charset="0"/>
              <a:buChar char="•"/>
            </a:pPr>
            <a:r>
              <a:rPr lang="zh-CN" altLang="en-US" sz="1100" dirty="0" smtClean="0">
                <a:latin typeface="黑体" panose="02010609060101010101" pitchFamily="49" charset="-122"/>
                <a:ea typeface="黑体" panose="02010609060101010101" pitchFamily="49" charset="-122"/>
              </a:rPr>
              <a:t>华为云服务支持华为终端设备和非华为的安卓终端设备访问</a:t>
            </a:r>
            <a:endParaRPr lang="en-US" altLang="zh-CN" sz="1100" dirty="0" smtClean="0">
              <a:latin typeface="黑体" panose="02010609060101010101" pitchFamily="49" charset="-122"/>
              <a:ea typeface="黑体" panose="02010609060101010101" pitchFamily="49" charset="-122"/>
            </a:endParaRPr>
          </a:p>
          <a:p>
            <a:pPr marL="179705" indent="-179705">
              <a:buFont typeface="Arial" panose="020B0604020202020204" pitchFamily="34" charset="0"/>
              <a:buChar char="•"/>
            </a:pPr>
            <a:r>
              <a:rPr lang="zh-CN" altLang="en-US" sz="1100" dirty="0" smtClean="0">
                <a:latin typeface="黑体" panose="02010609060101010101" pitchFamily="49" charset="-122"/>
                <a:ea typeface="黑体" panose="02010609060101010101" pitchFamily="49" charset="-122"/>
              </a:rPr>
              <a:t>华为云服务业务平台大都是自行研发的平台，</a:t>
            </a:r>
            <a:r>
              <a:rPr lang="zh-CN" altLang="en-US" sz="1100" dirty="0" smtClean="0">
                <a:solidFill>
                  <a:srgbClr val="FF0000"/>
                </a:solidFill>
                <a:latin typeface="黑体" panose="02010609060101010101" pitchFamily="49" charset="-122"/>
                <a:ea typeface="黑体" panose="02010609060101010101" pitchFamily="49" charset="-122"/>
              </a:rPr>
              <a:t>数据字典由各平台自行定义；主要以实现本业务的功能为主要设计考量，各服务器采集和存储的设备、帐户的信息各不相同</a:t>
            </a:r>
            <a:endParaRPr lang="en-US" altLang="zh-CN" sz="1100" dirty="0" smtClean="0">
              <a:solidFill>
                <a:srgbClr val="FF0000"/>
              </a:solidFill>
              <a:latin typeface="黑体" panose="02010609060101010101" pitchFamily="49" charset="-122"/>
              <a:ea typeface="黑体" panose="02010609060101010101" pitchFamily="49" charset="-122"/>
            </a:endParaRPr>
          </a:p>
          <a:p>
            <a:pPr marL="179705" indent="-179705">
              <a:buFont typeface="Arial" panose="020B0604020202020204" pitchFamily="34" charset="0"/>
              <a:buChar char="•"/>
            </a:pPr>
            <a:r>
              <a:rPr lang="zh-CN" altLang="en-US" sz="1100" dirty="0" smtClean="0">
                <a:latin typeface="黑体" panose="02010609060101010101" pitchFamily="49" charset="-122"/>
                <a:ea typeface="黑体" panose="02010609060101010101" pitchFamily="49" charset="-122"/>
              </a:rPr>
              <a:t>大部分云服务均</a:t>
            </a:r>
            <a:r>
              <a:rPr lang="zh-CN" altLang="en-US" sz="1100" dirty="0">
                <a:latin typeface="黑体" panose="02010609060101010101" pitchFamily="49" charset="-122"/>
                <a:ea typeface="黑体" panose="02010609060101010101" pitchFamily="49" charset="-122"/>
              </a:rPr>
              <a:t>使用华为帐号一键</a:t>
            </a:r>
            <a:r>
              <a:rPr lang="zh-CN" altLang="en-US" sz="1100" dirty="0" smtClean="0">
                <a:latin typeface="黑体" panose="02010609060101010101" pitchFamily="49" charset="-122"/>
                <a:ea typeface="黑体" panose="02010609060101010101" pitchFamily="49" charset="-122"/>
              </a:rPr>
              <a:t>登陆使用，华为会员服务与其他业务平台间有</a:t>
            </a:r>
            <a:r>
              <a:rPr lang="zh-CN" altLang="en-US" sz="1100" dirty="0" smtClean="0">
                <a:solidFill>
                  <a:srgbClr val="FF0000"/>
                </a:solidFill>
                <a:latin typeface="黑体" panose="02010609060101010101" pitchFamily="49" charset="-122"/>
                <a:ea typeface="黑体" panose="02010609060101010101" pitchFamily="49" charset="-122"/>
              </a:rPr>
              <a:t>用户认证</a:t>
            </a:r>
            <a:r>
              <a:rPr lang="zh-CN" altLang="en-US" sz="1100" dirty="0" smtClean="0">
                <a:latin typeface="黑体" panose="02010609060101010101" pitchFamily="49" charset="-122"/>
                <a:ea typeface="黑体" panose="02010609060101010101" pitchFamily="49" charset="-122"/>
              </a:rPr>
              <a:t>的交互访问行为（</a:t>
            </a:r>
            <a:r>
              <a:rPr lang="zh-CN" altLang="en-US" sz="1100" dirty="0" smtClean="0">
                <a:solidFill>
                  <a:srgbClr val="FF0000"/>
                </a:solidFill>
                <a:latin typeface="黑体" panose="02010609060101010101" pitchFamily="49" charset="-122"/>
                <a:ea typeface="黑体" panose="02010609060101010101" pitchFamily="49" charset="-122"/>
              </a:rPr>
              <a:t>华为帐号具有*主数据特征</a:t>
            </a:r>
            <a:r>
              <a:rPr lang="zh-CN" altLang="en-US" sz="1100" dirty="0" smtClean="0">
                <a:latin typeface="黑体" panose="02010609060101010101" pitchFamily="49" charset="-122"/>
                <a:ea typeface="黑体" panose="02010609060101010101" pitchFamily="49" charset="-122"/>
              </a:rPr>
              <a:t>）。</a:t>
            </a:r>
            <a:endParaRPr lang="en-US" altLang="zh-CN" sz="1100" dirty="0" smtClean="0">
              <a:latin typeface="黑体" panose="02010609060101010101" pitchFamily="49" charset="-122"/>
              <a:ea typeface="黑体" panose="02010609060101010101" pitchFamily="49" charset="-122"/>
            </a:endParaRPr>
          </a:p>
          <a:p>
            <a:pPr marL="179705" indent="-179705">
              <a:buFont typeface="Arial" panose="020B0604020202020204" pitchFamily="34" charset="0"/>
              <a:buChar char="•"/>
            </a:pPr>
            <a:r>
              <a:rPr lang="zh-CN" altLang="en-US" sz="1100" dirty="0" smtClean="0">
                <a:latin typeface="黑体" panose="02010609060101010101" pitchFamily="49" charset="-122"/>
                <a:ea typeface="黑体" panose="02010609060101010101" pitchFamily="49" charset="-122"/>
              </a:rPr>
              <a:t>终端设备属性是分析的重要维度，设备实例会出现在各类业务服务日志中，</a:t>
            </a:r>
            <a:r>
              <a:rPr lang="zh-CN" altLang="en-US" sz="1100" dirty="0" smtClean="0">
                <a:solidFill>
                  <a:srgbClr val="FF0000"/>
                </a:solidFill>
                <a:latin typeface="黑体" panose="02010609060101010101" pitchFamily="49" charset="-122"/>
                <a:ea typeface="黑体" panose="02010609060101010101" pitchFamily="49" charset="-122"/>
              </a:rPr>
              <a:t>终端设备产品及设备实例也具有*主数据特征</a:t>
            </a:r>
            <a:endParaRPr lang="en-US" altLang="zh-CN" sz="1100" dirty="0" smtClean="0">
              <a:solidFill>
                <a:srgbClr val="FF0000"/>
              </a:solidFill>
              <a:latin typeface="黑体" panose="02010609060101010101" pitchFamily="49" charset="-122"/>
              <a:ea typeface="黑体" panose="02010609060101010101" pitchFamily="49" charset="-122"/>
            </a:endParaRPr>
          </a:p>
          <a:p>
            <a:pPr marL="179705" indent="-179705">
              <a:buFont typeface="Arial" panose="020B0604020202020204" pitchFamily="34" charset="0"/>
              <a:buChar char="•"/>
            </a:pPr>
            <a:r>
              <a:rPr lang="zh-CN" altLang="en-US" sz="1100" dirty="0" smtClean="0">
                <a:latin typeface="黑体" panose="02010609060101010101" pitchFamily="49" charset="-122"/>
                <a:ea typeface="黑体" panose="02010609060101010101" pitchFamily="49" charset="-122"/>
              </a:rPr>
              <a:t>云服务业务的数据采集范围不包括云服务业务的财务类数据（营收，成本等）</a:t>
            </a:r>
            <a:endParaRPr lang="zh-CN" altLang="en-US" sz="1100" dirty="0">
              <a:latin typeface="黑体" panose="02010609060101010101" pitchFamily="49" charset="-122"/>
              <a:ea typeface="黑体" panose="02010609060101010101" pitchFamily="49" charset="-122"/>
            </a:endParaRPr>
          </a:p>
        </p:txBody>
      </p:sp>
      <p:sp>
        <p:nvSpPr>
          <p:cNvPr id="7" name="矩形 6"/>
          <p:cNvSpPr/>
          <p:nvPr/>
        </p:nvSpPr>
        <p:spPr>
          <a:xfrm>
            <a:off x="6156176" y="3915430"/>
            <a:ext cx="2952328" cy="1176600"/>
          </a:xfrm>
          <a:prstGeom prst="rect">
            <a:avLst/>
          </a:prstGeom>
          <a:ln w="3175"/>
        </p:spPr>
        <p:style>
          <a:lnRef idx="2">
            <a:schemeClr val="accent3"/>
          </a:lnRef>
          <a:fillRef idx="1">
            <a:schemeClr val="lt1"/>
          </a:fillRef>
          <a:effectRef idx="0">
            <a:schemeClr val="accent3"/>
          </a:effectRef>
          <a:fontRef idx="minor">
            <a:schemeClr val="dk1"/>
          </a:fontRef>
        </p:style>
        <p:txBody>
          <a:bodyPr rtlCol="0" anchor="t"/>
          <a:p>
            <a:r>
              <a:rPr lang="zh-CN" altLang="en-US" sz="1200" b="1" dirty="0" smtClean="0">
                <a:latin typeface="华文仿宋" panose="02010600040101010101" pitchFamily="2" charset="-122"/>
                <a:ea typeface="华文仿宋" panose="02010600040101010101" pitchFamily="2" charset="-122"/>
              </a:rPr>
              <a:t>*主数据</a:t>
            </a:r>
            <a:r>
              <a:rPr lang="zh-CN" altLang="en-US" sz="1200" dirty="0" smtClean="0">
                <a:latin typeface="华文仿宋" panose="02010600040101010101" pitchFamily="2" charset="-122"/>
                <a:ea typeface="华文仿宋" panose="02010600040101010101" pitchFamily="2" charset="-122"/>
              </a:rPr>
              <a:t>是指：</a:t>
            </a:r>
            <a:r>
              <a:rPr lang="zh-CN" altLang="en-US" sz="900" dirty="0"/>
              <a:t>可以在</a:t>
            </a:r>
            <a:r>
              <a:rPr lang="zh-CN" altLang="en-US" sz="1050" b="1" dirty="0">
                <a:solidFill>
                  <a:srgbClr val="FF0000"/>
                </a:solidFill>
              </a:rPr>
              <a:t>系统间共享</a:t>
            </a:r>
            <a:r>
              <a:rPr lang="zh-CN" altLang="en-US" sz="900" dirty="0"/>
              <a:t>的数据（例如，客户、产品</a:t>
            </a:r>
            <a:r>
              <a:rPr lang="zh-CN" altLang="en-US" sz="900" dirty="0" smtClean="0"/>
              <a:t>、帐户和部门等）</a:t>
            </a:r>
            <a:r>
              <a:rPr lang="zh-CN" altLang="en-US" sz="900" dirty="0"/>
              <a:t>。与记录交易活动，波动较大的交易数据（</a:t>
            </a:r>
            <a:r>
              <a:rPr lang="en-US" altLang="zh-CN" sz="900" dirty="0"/>
              <a:t>Transaction Data</a:t>
            </a:r>
            <a:r>
              <a:rPr lang="zh-CN" altLang="en-US" sz="900" dirty="0"/>
              <a:t>）相比，主数据（也称基准数据）</a:t>
            </a:r>
            <a:r>
              <a:rPr lang="zh-CN" altLang="en-US" sz="1050" b="1" dirty="0">
                <a:solidFill>
                  <a:srgbClr val="FF0000"/>
                </a:solidFill>
              </a:rPr>
              <a:t>变化缓慢</a:t>
            </a:r>
            <a:r>
              <a:rPr lang="zh-CN" altLang="en-US" sz="900" dirty="0"/>
              <a:t>。在正规的关系型数据库中，交易记录可通过关键字关联到主数据，形成对交易数据分析的</a:t>
            </a:r>
            <a:r>
              <a:rPr lang="zh-CN" altLang="en-US" sz="1050" b="1" dirty="0">
                <a:solidFill>
                  <a:srgbClr val="FF0000"/>
                </a:solidFill>
              </a:rPr>
              <a:t>主体等维度信息</a:t>
            </a:r>
            <a:r>
              <a:rPr lang="zh-CN" altLang="en-US" sz="900" dirty="0"/>
              <a:t>。主数据必须存在并加以正确维护，才能保证系统的</a:t>
            </a:r>
            <a:r>
              <a:rPr lang="zh-CN" altLang="en-US" sz="1050" b="1" dirty="0">
                <a:solidFill>
                  <a:srgbClr val="FF0000"/>
                </a:solidFill>
              </a:rPr>
              <a:t>参照完整性</a:t>
            </a:r>
            <a:endParaRPr lang="zh-CN" altLang="en-US" sz="900" dirty="0">
              <a:latin typeface="华文仿宋" panose="02010600040101010101" pitchFamily="2" charset="-122"/>
              <a:ea typeface="华文仿宋" panose="02010600040101010101" pitchFamily="2" charset="-122"/>
            </a:endParaRPr>
          </a:p>
        </p:txBody>
      </p:sp>
      <p:pic>
        <p:nvPicPr>
          <p:cNvPr id="8" name="图片 7"/>
          <p:cNvPicPr>
            <a:picLocks noChangeAspect="1"/>
          </p:cNvPicPr>
          <p:nvPr/>
        </p:nvPicPr>
        <p:blipFill>
          <a:blip r:embed="rId1"/>
          <a:stretch>
            <a:fillRect/>
          </a:stretch>
        </p:blipFill>
        <p:spPr>
          <a:xfrm>
            <a:off x="395536" y="627534"/>
            <a:ext cx="7992888" cy="3287896"/>
          </a:xfrm>
          <a:prstGeom prst="rect">
            <a:avLst/>
          </a:prstGeom>
        </p:spPr>
      </p:pic>
      <p:sp>
        <p:nvSpPr>
          <p:cNvPr id="2" name="文本框 1"/>
          <p:cNvSpPr txBox="1"/>
          <p:nvPr/>
        </p:nvSpPr>
        <p:spPr>
          <a:xfrm>
            <a:off x="8316416" y="1563638"/>
            <a:ext cx="249407" cy="1323439"/>
          </a:xfrm>
          <a:prstGeom prst="rect">
            <a:avLst/>
          </a:prstGeom>
          <a:noFill/>
        </p:spPr>
        <p:txBody>
          <a:bodyPr wrap="square" rtlCol="0">
            <a:spAutoFit/>
          </a:bodyPr>
          <a:p>
            <a:r>
              <a:rPr lang="zh-CN" altLang="en-US" sz="1000" dirty="0" smtClean="0">
                <a:solidFill>
                  <a:schemeClr val="accent1">
                    <a:lumMod val="75000"/>
                  </a:schemeClr>
                </a:solidFill>
                <a:latin typeface="黑体" panose="02010609060101010101" pitchFamily="49" charset="-122"/>
                <a:ea typeface="黑体" panose="02010609060101010101" pitchFamily="49" charset="-122"/>
              </a:rPr>
              <a:t>云服务业务</a:t>
            </a:r>
            <a:endParaRPr lang="en-US" altLang="zh-CN" sz="1000" dirty="0" smtClean="0">
              <a:solidFill>
                <a:schemeClr val="accent1">
                  <a:lumMod val="75000"/>
                </a:schemeClr>
              </a:solidFill>
              <a:latin typeface="黑体" panose="02010609060101010101" pitchFamily="49" charset="-122"/>
              <a:ea typeface="黑体" panose="02010609060101010101" pitchFamily="49" charset="-122"/>
            </a:endParaRPr>
          </a:p>
          <a:p>
            <a:r>
              <a:rPr lang="en-US" altLang="zh-CN" sz="1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1000" dirty="0" smtClean="0">
                <a:solidFill>
                  <a:schemeClr val="accent1">
                    <a:lumMod val="75000"/>
                  </a:schemeClr>
                </a:solidFill>
                <a:latin typeface="黑体" panose="02010609060101010101" pitchFamily="49" charset="-122"/>
                <a:ea typeface="黑体" panose="02010609060101010101" pitchFamily="49" charset="-122"/>
              </a:rPr>
              <a:t>产品</a:t>
            </a:r>
            <a:endParaRPr lang="zh-CN" altLang="en-US" sz="1000" dirty="0">
              <a:solidFill>
                <a:schemeClr val="accent1">
                  <a:lumMod val="75000"/>
                </a:schemeClr>
              </a:solidFill>
              <a:latin typeface="黑体" panose="02010609060101010101" pitchFamily="49" charset="-122"/>
              <a:ea typeface="黑体" panose="02010609060101010101" pitchFamily="49" charset="-122"/>
            </a:endParaRPr>
          </a:p>
        </p:txBody>
      </p:sp>
      <p:sp>
        <p:nvSpPr>
          <p:cNvPr id="4" name="文本框 3"/>
          <p:cNvSpPr txBox="1"/>
          <p:nvPr/>
        </p:nvSpPr>
        <p:spPr>
          <a:xfrm>
            <a:off x="8623761" y="1324545"/>
            <a:ext cx="249407" cy="1938992"/>
          </a:xfrm>
          <a:prstGeom prst="rect">
            <a:avLst/>
          </a:prstGeom>
          <a:noFill/>
        </p:spPr>
        <p:txBody>
          <a:bodyPr wrap="square" rtlCol="0">
            <a:spAutoFit/>
          </a:bodyPr>
          <a:p>
            <a:r>
              <a:rPr lang="zh-CN" altLang="en-US" sz="1000" dirty="0" smtClean="0">
                <a:solidFill>
                  <a:schemeClr val="accent1">
                    <a:lumMod val="75000"/>
                  </a:schemeClr>
                </a:solidFill>
                <a:latin typeface="黑体" panose="02010609060101010101" pitchFamily="49" charset="-122"/>
                <a:ea typeface="黑体" panose="02010609060101010101" pitchFamily="49" charset="-122"/>
              </a:rPr>
              <a:t>云服务使用日志</a:t>
            </a:r>
            <a:r>
              <a:rPr lang="en-US" altLang="zh-CN" sz="1000" dirty="0" smtClean="0">
                <a:solidFill>
                  <a:schemeClr val="accent1">
                    <a:lumMod val="75000"/>
                  </a:schemeClr>
                </a:solidFill>
                <a:latin typeface="黑体" panose="02010609060101010101" pitchFamily="49" charset="-122"/>
                <a:ea typeface="黑体" panose="02010609060101010101" pitchFamily="49" charset="-122"/>
              </a:rPr>
              <a:t>+</a:t>
            </a:r>
            <a:r>
              <a:rPr lang="zh-CN" altLang="en-US" sz="1000" dirty="0" smtClean="0">
                <a:solidFill>
                  <a:schemeClr val="accent1">
                    <a:lumMod val="75000"/>
                  </a:schemeClr>
                </a:solidFill>
                <a:latin typeface="黑体" panose="02010609060101010101" pitchFamily="49" charset="-122"/>
                <a:ea typeface="黑体" panose="02010609060101010101" pitchFamily="49" charset="-122"/>
              </a:rPr>
              <a:t>业务收入</a:t>
            </a:r>
            <a:endParaRPr lang="en-US" altLang="zh-CN" sz="1000" dirty="0" smtClean="0">
              <a:solidFill>
                <a:schemeClr val="accent1">
                  <a:lumMod val="75000"/>
                </a:schemeClr>
              </a:solidFill>
              <a:latin typeface="黑体" panose="02010609060101010101" pitchFamily="49" charset="-122"/>
              <a:ea typeface="黑体" panose="02010609060101010101" pitchFamily="49" charset="-122"/>
            </a:endParaRPr>
          </a:p>
        </p:txBody>
      </p:sp>
      <p:sp>
        <p:nvSpPr>
          <p:cNvPr id="5" name="文本框 4"/>
          <p:cNvSpPr txBox="1"/>
          <p:nvPr/>
        </p:nvSpPr>
        <p:spPr>
          <a:xfrm>
            <a:off x="539552" y="3219822"/>
            <a:ext cx="992579" cy="369332"/>
          </a:xfrm>
          <a:prstGeom prst="rect">
            <a:avLst/>
          </a:prstGeom>
          <a:solidFill>
            <a:schemeClr val="bg1"/>
          </a:solidFill>
        </p:spPr>
        <p:txBody>
          <a:bodyPr wrap="none" rtlCol="0">
            <a:spAutoFit/>
          </a:bodyPr>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云服务使用者</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非华为终端设备</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12" name="文本框 11"/>
          <p:cNvSpPr txBox="1"/>
          <p:nvPr/>
        </p:nvSpPr>
        <p:spPr>
          <a:xfrm>
            <a:off x="6660232" y="1851670"/>
            <a:ext cx="288031" cy="507831"/>
          </a:xfrm>
          <a:prstGeom prst="rect">
            <a:avLst/>
          </a:prstGeom>
          <a:solidFill>
            <a:schemeClr val="bg1"/>
          </a:solidFill>
        </p:spPr>
        <p:txBody>
          <a:bodyPr wrap="square" rtlCol="0">
            <a:spAutoFit/>
          </a:bodyPr>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第三方</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p:txBody>
      </p:sp>
      <p:sp>
        <p:nvSpPr>
          <p:cNvPr id="13" name="文本框 12"/>
          <p:cNvSpPr txBox="1"/>
          <p:nvPr/>
        </p:nvSpPr>
        <p:spPr>
          <a:xfrm>
            <a:off x="5580112" y="2711991"/>
            <a:ext cx="288031" cy="646331"/>
          </a:xfrm>
          <a:prstGeom prst="rect">
            <a:avLst/>
          </a:prstGeom>
          <a:solidFill>
            <a:schemeClr val="bg1"/>
          </a:solidFill>
        </p:spPr>
        <p:txBody>
          <a:bodyPr wrap="square" rtlCol="0">
            <a:spAutoFit/>
          </a:bodyPr>
          <a:p>
            <a:r>
              <a:rPr lang="zh-CN" altLang="en-US" sz="900" b="1" dirty="0" smtClean="0">
                <a:solidFill>
                  <a:schemeClr val="tx2">
                    <a:lumMod val="60000"/>
                    <a:lumOff val="40000"/>
                  </a:schemeClr>
                </a:solidFill>
                <a:latin typeface="黑体" panose="02010609060101010101" pitchFamily="49" charset="-122"/>
                <a:ea typeface="黑体" panose="02010609060101010101" pitchFamily="49" charset="-122"/>
              </a:rPr>
              <a:t>入口渠道</a:t>
            </a:r>
            <a:endParaRPr lang="en-US" altLang="zh-CN" sz="900" b="1" dirty="0" smtClean="0">
              <a:solidFill>
                <a:schemeClr val="tx2">
                  <a:lumMod val="60000"/>
                  <a:lumOff val="40000"/>
                </a:schemeClr>
              </a:solidFill>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华为消费者云服务主题域模型</a:t>
            </a:r>
            <a:endParaRPr lang="zh-CN" altLang="en-US"/>
          </a:p>
        </p:txBody>
      </p:sp>
      <p:sp>
        <p:nvSpPr>
          <p:cNvPr id="60" name="文本框 59"/>
          <p:cNvSpPr txBox="1"/>
          <p:nvPr/>
        </p:nvSpPr>
        <p:spPr>
          <a:xfrm>
            <a:off x="1186106" y="639659"/>
            <a:ext cx="1620957" cy="307777"/>
          </a:xfrm>
          <a:prstGeom prst="rect">
            <a:avLst/>
          </a:prstGeom>
          <a:noFill/>
        </p:spPr>
        <p:txBody>
          <a:bodyPr wrap="none" rtlCol="0">
            <a:spAutoFit/>
          </a:bodyPr>
          <a:p>
            <a:r>
              <a:rPr lang="zh-CN" altLang="en-US" sz="1400" dirty="0" smtClean="0">
                <a:latin typeface="黑体" panose="02010609060101010101" pitchFamily="49" charset="-122"/>
                <a:ea typeface="黑体" panose="02010609060101010101" pitchFamily="49" charset="-122"/>
              </a:rPr>
              <a:t>云服务的商业模式</a:t>
            </a:r>
            <a:endParaRPr lang="zh-CN" altLang="en-US" sz="1400" dirty="0">
              <a:latin typeface="黑体" panose="02010609060101010101" pitchFamily="49" charset="-122"/>
              <a:ea typeface="黑体" panose="02010609060101010101" pitchFamily="49" charset="-122"/>
            </a:endParaRPr>
          </a:p>
        </p:txBody>
      </p:sp>
      <p:sp>
        <p:nvSpPr>
          <p:cNvPr id="61" name="十字形 60"/>
          <p:cNvSpPr/>
          <p:nvPr/>
        </p:nvSpPr>
        <p:spPr>
          <a:xfrm>
            <a:off x="1762170" y="2289228"/>
            <a:ext cx="344416" cy="305605"/>
          </a:xfrm>
          <a:prstGeom prst="plus">
            <a:avLst>
              <a:gd name="adj" fmla="val 40320"/>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sz="1200"/>
          </a:p>
        </p:txBody>
      </p:sp>
      <p:sp>
        <p:nvSpPr>
          <p:cNvPr id="62" name="文本框 61"/>
          <p:cNvSpPr txBox="1"/>
          <p:nvPr/>
        </p:nvSpPr>
        <p:spPr>
          <a:xfrm>
            <a:off x="1042090" y="4682060"/>
            <a:ext cx="1800493" cy="307777"/>
          </a:xfrm>
          <a:prstGeom prst="rect">
            <a:avLst/>
          </a:prstGeom>
          <a:noFill/>
        </p:spPr>
        <p:txBody>
          <a:bodyPr wrap="none" rtlCol="0">
            <a:spAutoFit/>
          </a:bodyPr>
          <a:p>
            <a:r>
              <a:rPr lang="zh-CN" altLang="en-US" sz="1400" dirty="0" smtClean="0">
                <a:latin typeface="黑体" panose="02010609060101010101" pitchFamily="49" charset="-122"/>
                <a:ea typeface="黑体" panose="02010609060101010101" pitchFamily="49" charset="-122"/>
              </a:rPr>
              <a:t>业务系统的数据范围</a:t>
            </a:r>
            <a:endParaRPr lang="zh-CN" altLang="en-US" sz="1400" dirty="0">
              <a:latin typeface="黑体" panose="02010609060101010101" pitchFamily="49" charset="-122"/>
              <a:ea typeface="黑体" panose="02010609060101010101" pitchFamily="49" charset="-122"/>
            </a:endParaRPr>
          </a:p>
        </p:txBody>
      </p:sp>
      <p:sp>
        <p:nvSpPr>
          <p:cNvPr id="63" name="虚尾箭头 62"/>
          <p:cNvSpPr/>
          <p:nvPr/>
        </p:nvSpPr>
        <p:spPr>
          <a:xfrm>
            <a:off x="4471670" y="2411095"/>
            <a:ext cx="425450" cy="581025"/>
          </a:xfrm>
          <a:prstGeom prst="stripedRightArrow">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zh-CN" altLang="en-US" sz="1200"/>
          </a:p>
        </p:txBody>
      </p:sp>
      <p:sp>
        <p:nvSpPr>
          <p:cNvPr id="67" name="椭圆 66"/>
          <p:cNvSpPr/>
          <p:nvPr/>
        </p:nvSpPr>
        <p:spPr>
          <a:xfrm>
            <a:off x="493758" y="1419621"/>
            <a:ext cx="576064" cy="578659"/>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50" dirty="0" smtClean="0">
                <a:solidFill>
                  <a:schemeClr val="tx1"/>
                </a:solidFill>
                <a:latin typeface="黑体" panose="02010609060101010101" pitchFamily="49" charset="-122"/>
                <a:ea typeface="黑体" panose="02010609060101010101" pitchFamily="49" charset="-122"/>
              </a:rPr>
              <a:t>消费者</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68" name="椭圆 67"/>
          <p:cNvSpPr/>
          <p:nvPr/>
        </p:nvSpPr>
        <p:spPr>
          <a:xfrm>
            <a:off x="1494001" y="1419622"/>
            <a:ext cx="576064" cy="578659"/>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50" dirty="0" smtClean="0">
                <a:solidFill>
                  <a:schemeClr val="tx1"/>
                </a:solidFill>
                <a:latin typeface="黑体" panose="02010609060101010101" pitchFamily="49" charset="-122"/>
                <a:ea typeface="黑体" panose="02010609060101010101" pitchFamily="49" charset="-122"/>
              </a:rPr>
              <a:t>产品</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69" name="椭圆 68"/>
          <p:cNvSpPr/>
          <p:nvPr/>
        </p:nvSpPr>
        <p:spPr>
          <a:xfrm>
            <a:off x="2536124" y="1419622"/>
            <a:ext cx="637287" cy="564508"/>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50" dirty="0" smtClean="0">
                <a:solidFill>
                  <a:schemeClr val="tx1"/>
                </a:solidFill>
                <a:latin typeface="黑体" panose="02010609060101010101" pitchFamily="49" charset="-122"/>
                <a:ea typeface="黑体" panose="02010609060101010101" pitchFamily="49" charset="-122"/>
              </a:rPr>
              <a:t>云服务部</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70" name="左箭头 69"/>
          <p:cNvSpPr/>
          <p:nvPr/>
        </p:nvSpPr>
        <p:spPr>
          <a:xfrm>
            <a:off x="2099201" y="1586493"/>
            <a:ext cx="407786" cy="144016"/>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
        <p:nvSpPr>
          <p:cNvPr id="71" name="左箭头 70"/>
          <p:cNvSpPr/>
          <p:nvPr/>
        </p:nvSpPr>
        <p:spPr>
          <a:xfrm>
            <a:off x="1086215" y="1564935"/>
            <a:ext cx="407786" cy="144016"/>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
        <p:nvSpPr>
          <p:cNvPr id="72" name="文本框 71"/>
          <p:cNvSpPr txBox="1"/>
          <p:nvPr/>
        </p:nvSpPr>
        <p:spPr>
          <a:xfrm>
            <a:off x="924318" y="1348257"/>
            <a:ext cx="747320" cy="246221"/>
          </a:xfrm>
          <a:prstGeom prst="rect">
            <a:avLst/>
          </a:prstGeom>
          <a:noFill/>
        </p:spPr>
        <p:txBody>
          <a:bodyPr wrap="none" rtlCol="0">
            <a:spAutoFit/>
          </a:bodyPr>
          <a:p>
            <a:r>
              <a:rPr lang="zh-CN" altLang="en-US" sz="1000" dirty="0" smtClean="0"/>
              <a:t>提供</a:t>
            </a:r>
            <a:r>
              <a:rPr lang="en-US" altLang="zh-CN" sz="1000" dirty="0" smtClean="0"/>
              <a:t>/</a:t>
            </a:r>
            <a:r>
              <a:rPr lang="zh-CN" altLang="en-US" sz="1000" dirty="0" smtClean="0"/>
              <a:t>销售</a:t>
            </a:r>
            <a:endParaRPr lang="zh-CN" altLang="en-US" sz="1000" dirty="0"/>
          </a:p>
        </p:txBody>
      </p:sp>
      <p:sp>
        <p:nvSpPr>
          <p:cNvPr id="73" name="文本框 72"/>
          <p:cNvSpPr txBox="1"/>
          <p:nvPr/>
        </p:nvSpPr>
        <p:spPr>
          <a:xfrm>
            <a:off x="1955885" y="1366744"/>
            <a:ext cx="747320" cy="246221"/>
          </a:xfrm>
          <a:prstGeom prst="rect">
            <a:avLst/>
          </a:prstGeom>
          <a:noFill/>
        </p:spPr>
        <p:txBody>
          <a:bodyPr wrap="none" rtlCol="0">
            <a:spAutoFit/>
          </a:bodyPr>
          <a:p>
            <a:r>
              <a:rPr lang="zh-CN" altLang="en-US" sz="1000" dirty="0" smtClean="0"/>
              <a:t>生产</a:t>
            </a:r>
            <a:r>
              <a:rPr lang="en-US" altLang="zh-CN" sz="1000" dirty="0" smtClean="0"/>
              <a:t>/</a:t>
            </a:r>
            <a:r>
              <a:rPr lang="zh-CN" altLang="en-US" sz="1000" dirty="0" smtClean="0"/>
              <a:t>集成</a:t>
            </a:r>
            <a:endParaRPr lang="zh-CN" altLang="en-US" sz="1000" dirty="0"/>
          </a:p>
        </p:txBody>
      </p:sp>
      <p:sp>
        <p:nvSpPr>
          <p:cNvPr id="74" name="右箭头 73"/>
          <p:cNvSpPr/>
          <p:nvPr/>
        </p:nvSpPr>
        <p:spPr>
          <a:xfrm>
            <a:off x="1058801" y="1777912"/>
            <a:ext cx="430560" cy="1110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
        <p:nvSpPr>
          <p:cNvPr id="75" name="文本框 74"/>
          <p:cNvSpPr txBox="1"/>
          <p:nvPr/>
        </p:nvSpPr>
        <p:spPr>
          <a:xfrm>
            <a:off x="905932" y="1854264"/>
            <a:ext cx="747320" cy="246221"/>
          </a:xfrm>
          <a:prstGeom prst="rect">
            <a:avLst/>
          </a:prstGeom>
          <a:noFill/>
        </p:spPr>
        <p:txBody>
          <a:bodyPr wrap="none" rtlCol="0">
            <a:spAutoFit/>
          </a:bodyPr>
          <a:p>
            <a:r>
              <a:rPr lang="zh-CN" altLang="en-US" sz="1000" dirty="0" smtClean="0"/>
              <a:t>使用</a:t>
            </a:r>
            <a:r>
              <a:rPr lang="en-US" altLang="zh-CN" sz="1000" dirty="0" smtClean="0"/>
              <a:t>/</a:t>
            </a:r>
            <a:r>
              <a:rPr lang="zh-CN" altLang="en-US" sz="1000" dirty="0" smtClean="0"/>
              <a:t>消费</a:t>
            </a:r>
            <a:endParaRPr lang="zh-CN" altLang="en-US" sz="1000" dirty="0"/>
          </a:p>
        </p:txBody>
      </p:sp>
      <p:sp>
        <p:nvSpPr>
          <p:cNvPr id="76" name="右箭头 75"/>
          <p:cNvSpPr/>
          <p:nvPr/>
        </p:nvSpPr>
        <p:spPr>
          <a:xfrm>
            <a:off x="2093610" y="1777193"/>
            <a:ext cx="430560" cy="11104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
        <p:nvSpPr>
          <p:cNvPr id="77" name="文本框 76"/>
          <p:cNvSpPr txBox="1"/>
          <p:nvPr/>
        </p:nvSpPr>
        <p:spPr>
          <a:xfrm>
            <a:off x="1925580" y="1872993"/>
            <a:ext cx="747320" cy="246221"/>
          </a:xfrm>
          <a:prstGeom prst="rect">
            <a:avLst/>
          </a:prstGeom>
          <a:noFill/>
        </p:spPr>
        <p:txBody>
          <a:bodyPr wrap="none" rtlCol="0">
            <a:spAutoFit/>
          </a:bodyPr>
          <a:p>
            <a:r>
              <a:rPr lang="zh-CN" altLang="en-US" sz="1000" dirty="0" smtClean="0"/>
              <a:t>收入</a:t>
            </a:r>
            <a:r>
              <a:rPr lang="en-US" altLang="zh-CN" sz="1000" dirty="0" smtClean="0"/>
              <a:t>/</a:t>
            </a:r>
            <a:r>
              <a:rPr lang="zh-CN" altLang="en-US" sz="1000" dirty="0" smtClean="0"/>
              <a:t>成本</a:t>
            </a:r>
            <a:endParaRPr lang="zh-CN" altLang="en-US" sz="1000" dirty="0"/>
          </a:p>
        </p:txBody>
      </p:sp>
      <p:sp>
        <p:nvSpPr>
          <p:cNvPr id="78" name="文本框 77"/>
          <p:cNvSpPr txBox="1"/>
          <p:nvPr/>
        </p:nvSpPr>
        <p:spPr>
          <a:xfrm>
            <a:off x="3193632" y="1186315"/>
            <a:ext cx="697627" cy="246221"/>
          </a:xfrm>
          <a:prstGeom prst="rect">
            <a:avLst/>
          </a:prstGeom>
          <a:noFill/>
          <a:ln w="3175">
            <a:solidFill>
              <a:schemeClr val="tx1"/>
            </a:solidFill>
          </a:ln>
        </p:spPr>
        <p:txBody>
          <a:bodyPr wrap="none" rtlCol="0">
            <a:spAutoFit/>
          </a:bodyPr>
          <a:p>
            <a:r>
              <a:rPr lang="zh-CN" altLang="en-US" sz="1000" dirty="0" smtClean="0"/>
              <a:t>财务管理</a:t>
            </a:r>
            <a:endParaRPr lang="zh-CN" altLang="en-US" sz="1000" dirty="0"/>
          </a:p>
        </p:txBody>
      </p:sp>
      <p:cxnSp>
        <p:nvCxnSpPr>
          <p:cNvPr id="79" name="直接箭头连接符 78"/>
          <p:cNvCxnSpPr>
            <a:stCxn id="78" idx="1"/>
            <a:endCxn id="69" idx="7"/>
          </p:cNvCxnSpPr>
          <p:nvPr/>
        </p:nvCxnSpPr>
        <p:spPr>
          <a:xfrm flipH="1">
            <a:off x="3008847" y="1309426"/>
            <a:ext cx="113030" cy="193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3349410" y="1554524"/>
            <a:ext cx="441146" cy="246221"/>
          </a:xfrm>
          <a:prstGeom prst="rect">
            <a:avLst/>
          </a:prstGeom>
          <a:noFill/>
          <a:ln w="3175">
            <a:solidFill>
              <a:schemeClr val="tx1"/>
            </a:solidFill>
          </a:ln>
        </p:spPr>
        <p:txBody>
          <a:bodyPr wrap="none" rtlCol="0">
            <a:spAutoFit/>
          </a:bodyPr>
          <a:p>
            <a:r>
              <a:rPr lang="zh-CN" altLang="en-US" sz="1000" dirty="0" smtClean="0"/>
              <a:t>渠道</a:t>
            </a:r>
            <a:endParaRPr lang="zh-CN" altLang="en-US" sz="1000" dirty="0"/>
          </a:p>
        </p:txBody>
      </p:sp>
      <p:sp>
        <p:nvSpPr>
          <p:cNvPr id="81" name="文本框 80"/>
          <p:cNvSpPr txBox="1"/>
          <p:nvPr/>
        </p:nvSpPr>
        <p:spPr>
          <a:xfrm>
            <a:off x="3219981" y="1915617"/>
            <a:ext cx="441146" cy="246221"/>
          </a:xfrm>
          <a:prstGeom prst="rect">
            <a:avLst/>
          </a:prstGeom>
          <a:noFill/>
          <a:ln w="3175">
            <a:solidFill>
              <a:schemeClr val="tx1"/>
            </a:solidFill>
          </a:ln>
        </p:spPr>
        <p:txBody>
          <a:bodyPr wrap="none" rtlCol="0">
            <a:spAutoFit/>
          </a:bodyPr>
          <a:p>
            <a:r>
              <a:rPr lang="zh-CN" altLang="en-US" sz="1000" dirty="0" smtClean="0"/>
              <a:t>营销</a:t>
            </a:r>
            <a:endParaRPr lang="zh-CN" altLang="en-US" sz="1000" dirty="0"/>
          </a:p>
        </p:txBody>
      </p:sp>
      <p:cxnSp>
        <p:nvCxnSpPr>
          <p:cNvPr id="82" name="直接箭头连接符 81"/>
          <p:cNvCxnSpPr>
            <a:stCxn id="80" idx="1"/>
            <a:endCxn id="69" idx="6"/>
          </p:cNvCxnSpPr>
          <p:nvPr/>
        </p:nvCxnSpPr>
        <p:spPr>
          <a:xfrm flipH="1">
            <a:off x="3101760" y="1677635"/>
            <a:ext cx="175895" cy="2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81" idx="1"/>
            <a:endCxn id="69" idx="5"/>
          </p:cNvCxnSpPr>
          <p:nvPr/>
        </p:nvCxnSpPr>
        <p:spPr>
          <a:xfrm flipH="1" flipV="1">
            <a:off x="3008526" y="1901568"/>
            <a:ext cx="139700"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67" idx="0"/>
            <a:endCxn id="68" idx="0"/>
          </p:cNvCxnSpPr>
          <p:nvPr/>
        </p:nvCxnSpPr>
        <p:spPr>
          <a:xfrm rot="16200000">
            <a:off x="1210628" y="919798"/>
            <a:ext cx="3175" cy="1000125"/>
          </a:xfrm>
          <a:prstGeom prst="bentConnector3">
            <a:avLst>
              <a:gd name="adj1" fmla="val 756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916448" y="984978"/>
            <a:ext cx="902811" cy="246221"/>
          </a:xfrm>
          <a:prstGeom prst="rect">
            <a:avLst/>
          </a:prstGeom>
          <a:noFill/>
        </p:spPr>
        <p:txBody>
          <a:bodyPr wrap="none" rtlCol="0">
            <a:spAutoFit/>
          </a:bodyPr>
          <a:p>
            <a:r>
              <a:rPr lang="en-US" altLang="zh-CN" sz="1000" dirty="0" smtClean="0"/>
              <a:t>(</a:t>
            </a:r>
            <a:r>
              <a:rPr lang="zh-CN" altLang="en-US" sz="1000" dirty="0" smtClean="0"/>
              <a:t>开发者</a:t>
            </a:r>
            <a:r>
              <a:rPr lang="en-US" altLang="zh-CN" sz="1000" dirty="0" smtClean="0"/>
              <a:t>)</a:t>
            </a:r>
            <a:r>
              <a:rPr lang="zh-CN" altLang="en-US" sz="1000" dirty="0" smtClean="0"/>
              <a:t>开发</a:t>
            </a:r>
            <a:endParaRPr lang="zh-CN" altLang="en-US" sz="1000" dirty="0"/>
          </a:p>
        </p:txBody>
      </p:sp>
      <p:sp>
        <p:nvSpPr>
          <p:cNvPr id="132" name="矩形 131"/>
          <p:cNvSpPr/>
          <p:nvPr/>
        </p:nvSpPr>
        <p:spPr>
          <a:xfrm>
            <a:off x="5378450" y="2261235"/>
            <a:ext cx="1702435" cy="9785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dirty="0" smtClean="0">
                <a:latin typeface="黑体" panose="02010609060101010101" pitchFamily="49" charset="-122"/>
                <a:ea typeface="黑体" panose="02010609060101010101" pitchFamily="49" charset="-122"/>
              </a:rPr>
              <a:t>参与者</a:t>
            </a:r>
            <a:endParaRPr lang="en-US" altLang="zh-CN" sz="1400" dirty="0" smtClean="0">
              <a:latin typeface="黑体" panose="02010609060101010101" pitchFamily="49" charset="-122"/>
              <a:ea typeface="黑体" panose="02010609060101010101" pitchFamily="49" charset="-122"/>
            </a:endParaRPr>
          </a:p>
          <a:p>
            <a:r>
              <a:rPr lang="zh-CN" altLang="en-US" sz="800" dirty="0">
                <a:latin typeface="黑体" panose="02010609060101010101" pitchFamily="49" charset="-122"/>
                <a:ea typeface="黑体" panose="02010609060101010101" pitchFamily="49" charset="-122"/>
              </a:rPr>
              <a:t>华为相关的所有人或设备，包含华为的消费者、部门、合作方等。通过注册华为帐号，或者利用终端设备（智能手机，平板、电脑或其他智能终端）使用华为云服务的客户统称为消费者</a:t>
            </a:r>
            <a:endParaRPr lang="zh-CN" altLang="en-US" sz="800" dirty="0">
              <a:latin typeface="黑体" panose="02010609060101010101" pitchFamily="49" charset="-122"/>
              <a:ea typeface="黑体" panose="02010609060101010101" pitchFamily="49" charset="-122"/>
            </a:endParaRPr>
          </a:p>
        </p:txBody>
      </p:sp>
      <p:sp>
        <p:nvSpPr>
          <p:cNvPr id="133" name="矩形 132"/>
          <p:cNvSpPr/>
          <p:nvPr/>
        </p:nvSpPr>
        <p:spPr>
          <a:xfrm>
            <a:off x="5144178" y="1006877"/>
            <a:ext cx="1565262" cy="7200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400" dirty="0" smtClean="0">
                <a:latin typeface="黑体" panose="02010609060101010101" pitchFamily="49" charset="-122"/>
                <a:ea typeface="黑体" panose="02010609060101010101" pitchFamily="49" charset="-122"/>
              </a:rPr>
              <a:t>产品</a:t>
            </a:r>
            <a:endParaRPr lang="en-US" altLang="zh-CN" sz="1400" dirty="0" smtClean="0">
              <a:latin typeface="黑体" panose="02010609060101010101" pitchFamily="49" charset="-122"/>
              <a:ea typeface="黑体" panose="02010609060101010101" pitchFamily="49" charset="-122"/>
            </a:endParaRPr>
          </a:p>
          <a:p>
            <a:r>
              <a:rPr lang="zh-CN" altLang="en-US" sz="1000" dirty="0">
                <a:latin typeface="黑体" panose="02010609060101010101" pitchFamily="49" charset="-122"/>
                <a:ea typeface="黑体" panose="02010609060101010101" pitchFamily="49" charset="-122"/>
              </a:rPr>
              <a:t>华为面向消费者提供、出售的服务或产品，包含云服务，终端产品等</a:t>
            </a:r>
            <a:endParaRPr lang="zh-CN" altLang="en-US" sz="1000" dirty="0">
              <a:latin typeface="黑体" panose="02010609060101010101" pitchFamily="49" charset="-122"/>
              <a:ea typeface="黑体" panose="02010609060101010101" pitchFamily="49" charset="-122"/>
            </a:endParaRPr>
          </a:p>
        </p:txBody>
      </p:sp>
      <p:sp>
        <p:nvSpPr>
          <p:cNvPr id="134" name="矩形 133"/>
          <p:cNvSpPr/>
          <p:nvPr/>
        </p:nvSpPr>
        <p:spPr>
          <a:xfrm>
            <a:off x="7232410" y="1006877"/>
            <a:ext cx="1565262" cy="7200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400" dirty="0" smtClean="0">
                <a:latin typeface="黑体" panose="02010609060101010101" pitchFamily="49" charset="-122"/>
                <a:ea typeface="黑体" panose="02010609060101010101" pitchFamily="49" charset="-122"/>
              </a:rPr>
              <a:t>业务交互</a:t>
            </a:r>
            <a:endParaRPr lang="en-US" altLang="zh-CN" sz="1400" dirty="0" smtClean="0">
              <a:latin typeface="黑体" panose="02010609060101010101" pitchFamily="49" charset="-122"/>
              <a:ea typeface="黑体" panose="02010609060101010101" pitchFamily="49" charset="-122"/>
            </a:endParaRPr>
          </a:p>
          <a:p>
            <a:r>
              <a:rPr lang="zh-CN" altLang="en-US" sz="800" dirty="0" smtClean="0">
                <a:latin typeface="黑体" panose="02010609060101010101" pitchFamily="49" charset="-122"/>
                <a:ea typeface="黑体" panose="02010609060101010101" pitchFamily="49" charset="-122"/>
              </a:rPr>
              <a:t>消费者使用云产品产生的用户注册，访问、搜索、点击、下载、购买、支付、发帖、评论等各种行为信息</a:t>
            </a:r>
            <a:endParaRPr lang="zh-CN" altLang="en-US" sz="800" dirty="0" smtClean="0">
              <a:latin typeface="黑体" panose="02010609060101010101" pitchFamily="49" charset="-122"/>
              <a:ea typeface="黑体" panose="02010609060101010101" pitchFamily="49" charset="-122"/>
            </a:endParaRPr>
          </a:p>
        </p:txBody>
      </p:sp>
      <p:cxnSp>
        <p:nvCxnSpPr>
          <p:cNvPr id="135" name="直接连接符 134"/>
          <p:cNvCxnSpPr>
            <a:stCxn id="133" idx="2"/>
            <a:endCxn id="132" idx="0"/>
          </p:cNvCxnSpPr>
          <p:nvPr/>
        </p:nvCxnSpPr>
        <p:spPr>
          <a:xfrm>
            <a:off x="5998564" y="1726957"/>
            <a:ext cx="302895" cy="534035"/>
          </a:xfrm>
          <a:prstGeom prst="line">
            <a:avLst/>
          </a:prstGeom>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5144178" y="3574315"/>
            <a:ext cx="1565262" cy="72008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400" dirty="0" smtClean="0">
                <a:solidFill>
                  <a:schemeClr val="bg1">
                    <a:lumMod val="50000"/>
                  </a:schemeClr>
                </a:solidFill>
                <a:latin typeface="黑体" panose="02010609060101010101" pitchFamily="49" charset="-122"/>
                <a:ea typeface="黑体" panose="02010609060101010101" pitchFamily="49" charset="-122"/>
              </a:rPr>
              <a:t>营销（暂未整合）</a:t>
            </a:r>
            <a:endParaRPr lang="zh-CN" altLang="en-US" sz="1400" dirty="0" smtClean="0">
              <a:solidFill>
                <a:schemeClr val="bg1">
                  <a:lumMod val="50000"/>
                </a:schemeClr>
              </a:solidFill>
              <a:latin typeface="黑体" panose="02010609060101010101" pitchFamily="49" charset="-122"/>
              <a:ea typeface="黑体" panose="02010609060101010101" pitchFamily="49" charset="-122"/>
            </a:endParaRPr>
          </a:p>
          <a:p>
            <a:r>
              <a:rPr lang="zh-CN" altLang="en-US" sz="800" dirty="0" smtClean="0">
                <a:solidFill>
                  <a:schemeClr val="bg1">
                    <a:lumMod val="50000"/>
                  </a:schemeClr>
                </a:solidFill>
                <a:latin typeface="黑体" panose="02010609060101010101" pitchFamily="49" charset="-122"/>
                <a:ea typeface="黑体" panose="02010609060101010101" pitchFamily="49" charset="-122"/>
              </a:rPr>
              <a:t>面向消费者和市场，以宣传品牌，推广产品，提升消费者忠诚度为目的，而展开的各种广告、促销、市场调查等的活动</a:t>
            </a:r>
            <a:endParaRPr lang="zh-CN" altLang="en-US" sz="800" dirty="0" smtClean="0">
              <a:solidFill>
                <a:schemeClr val="bg1">
                  <a:lumMod val="50000"/>
                </a:schemeClr>
              </a:solidFill>
              <a:latin typeface="黑体" panose="02010609060101010101" pitchFamily="49" charset="-122"/>
              <a:ea typeface="黑体" panose="02010609060101010101" pitchFamily="49" charset="-122"/>
            </a:endParaRPr>
          </a:p>
        </p:txBody>
      </p:sp>
      <p:sp>
        <p:nvSpPr>
          <p:cNvPr id="137" name="矩形 136"/>
          <p:cNvSpPr/>
          <p:nvPr/>
        </p:nvSpPr>
        <p:spPr>
          <a:xfrm>
            <a:off x="7289800" y="3574415"/>
            <a:ext cx="1508125" cy="7200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400" dirty="0" smtClean="0">
                <a:solidFill>
                  <a:schemeClr val="bg1">
                    <a:lumMod val="50000"/>
                  </a:schemeClr>
                </a:solidFill>
                <a:latin typeface="黑体" panose="02010609060101010101" pitchFamily="49" charset="-122"/>
                <a:ea typeface="黑体" panose="02010609060101010101" pitchFamily="49" charset="-122"/>
              </a:rPr>
              <a:t>财务（暂无数据）</a:t>
            </a:r>
            <a:endParaRPr lang="en-US" altLang="zh-CN" sz="1400" dirty="0" smtClean="0">
              <a:solidFill>
                <a:schemeClr val="bg1">
                  <a:lumMod val="50000"/>
                </a:schemeClr>
              </a:solidFill>
              <a:latin typeface="黑体" panose="02010609060101010101" pitchFamily="49" charset="-122"/>
              <a:ea typeface="黑体" panose="02010609060101010101" pitchFamily="49" charset="-122"/>
            </a:endParaRPr>
          </a:p>
          <a:p>
            <a:r>
              <a:rPr lang="zh-CN" altLang="en-US" sz="1000" dirty="0" smtClean="0">
                <a:solidFill>
                  <a:schemeClr val="bg1">
                    <a:lumMod val="50000"/>
                  </a:schemeClr>
                </a:solidFill>
                <a:latin typeface="黑体" panose="02010609060101010101" pitchFamily="49" charset="-122"/>
                <a:ea typeface="黑体" panose="02010609060101010101" pitchFamily="49" charset="-122"/>
              </a:rPr>
              <a:t>消费者使用产品而产生的业务收入，以及市场营销产生的费用</a:t>
            </a:r>
            <a:endParaRPr lang="zh-CN" altLang="en-US" sz="1000" dirty="0">
              <a:solidFill>
                <a:schemeClr val="bg1">
                  <a:lumMod val="50000"/>
                </a:schemeClr>
              </a:solidFill>
              <a:latin typeface="黑体" panose="02010609060101010101" pitchFamily="49" charset="-122"/>
              <a:ea typeface="黑体" panose="02010609060101010101" pitchFamily="49" charset="-122"/>
            </a:endParaRPr>
          </a:p>
        </p:txBody>
      </p:sp>
      <p:cxnSp>
        <p:nvCxnSpPr>
          <p:cNvPr id="138" name="直接连接符 137"/>
          <p:cNvCxnSpPr>
            <a:stCxn id="134" idx="2"/>
            <a:endCxn id="132" idx="0"/>
          </p:cNvCxnSpPr>
          <p:nvPr/>
        </p:nvCxnSpPr>
        <p:spPr>
          <a:xfrm flipH="1">
            <a:off x="6301811" y="1726957"/>
            <a:ext cx="1785620" cy="53403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32" idx="2"/>
            <a:endCxn id="136" idx="0"/>
          </p:cNvCxnSpPr>
          <p:nvPr/>
        </p:nvCxnSpPr>
        <p:spPr>
          <a:xfrm flipH="1">
            <a:off x="5998931" y="3239649"/>
            <a:ext cx="302895" cy="334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5271489" y="1777900"/>
            <a:ext cx="0" cy="1847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8717986" y="1746642"/>
            <a:ext cx="0" cy="1847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6" idx="3"/>
            <a:endCxn id="137" idx="1"/>
          </p:cNvCxnSpPr>
          <p:nvPr/>
        </p:nvCxnSpPr>
        <p:spPr>
          <a:xfrm>
            <a:off x="6781195" y="3934355"/>
            <a:ext cx="580390" cy="0"/>
          </a:xfrm>
          <a:prstGeom prst="line">
            <a:avLst/>
          </a:prstGeom>
        </p:spPr>
        <p:style>
          <a:lnRef idx="1">
            <a:schemeClr val="accent1"/>
          </a:lnRef>
          <a:fillRef idx="0">
            <a:schemeClr val="accent1"/>
          </a:fillRef>
          <a:effectRef idx="0">
            <a:schemeClr val="accent1"/>
          </a:effectRef>
          <a:fontRef idx="minor">
            <a:schemeClr val="tx1"/>
          </a:fontRef>
        </p:style>
      </p:cxnSp>
      <p:sp>
        <p:nvSpPr>
          <p:cNvPr id="144" name="文本框 143"/>
          <p:cNvSpPr txBox="1"/>
          <p:nvPr/>
        </p:nvSpPr>
        <p:spPr>
          <a:xfrm>
            <a:off x="5705861" y="611552"/>
            <a:ext cx="2518638" cy="307777"/>
          </a:xfrm>
          <a:prstGeom prst="rect">
            <a:avLst/>
          </a:prstGeom>
          <a:noFill/>
        </p:spPr>
        <p:txBody>
          <a:bodyPr wrap="none" rtlCol="0">
            <a:spAutoFit/>
          </a:bodyPr>
          <a:p>
            <a:r>
              <a:rPr lang="zh-CN" altLang="en-US" sz="1400" dirty="0" smtClean="0">
                <a:latin typeface="黑体" panose="02010609060101010101" pitchFamily="49" charset="-122"/>
                <a:ea typeface="黑体" panose="02010609060101010101" pitchFamily="49" charset="-122"/>
              </a:rPr>
              <a:t>主题域模型（数据的全景图）</a:t>
            </a:r>
            <a:endParaRPr lang="zh-CN" altLang="en-US" sz="1400" dirty="0">
              <a:latin typeface="黑体" panose="02010609060101010101" pitchFamily="49" charset="-122"/>
              <a:ea typeface="黑体" panose="02010609060101010101" pitchFamily="49" charset="-122"/>
            </a:endParaRPr>
          </a:p>
        </p:txBody>
      </p:sp>
      <p:cxnSp>
        <p:nvCxnSpPr>
          <p:cNvPr id="145" name="直接连接符 144"/>
          <p:cNvCxnSpPr>
            <a:stCxn id="133" idx="3"/>
            <a:endCxn id="134" idx="1"/>
          </p:cNvCxnSpPr>
          <p:nvPr/>
        </p:nvCxnSpPr>
        <p:spPr>
          <a:xfrm>
            <a:off x="6781195" y="1366917"/>
            <a:ext cx="52324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6741779" y="1801153"/>
            <a:ext cx="1210588" cy="246221"/>
          </a:xfrm>
          <a:prstGeom prst="rect">
            <a:avLst/>
          </a:prstGeom>
          <a:noFill/>
        </p:spPr>
        <p:txBody>
          <a:bodyPr wrap="none" rtlCol="0">
            <a:spAutoFit/>
          </a:bodyPr>
          <a:p>
            <a:r>
              <a:rPr lang="zh-CN" altLang="en-US" sz="1000" dirty="0" smtClean="0"/>
              <a:t>注册、购买、使用</a:t>
            </a:r>
            <a:endParaRPr lang="zh-CN" altLang="en-US" sz="1000" dirty="0"/>
          </a:p>
        </p:txBody>
      </p:sp>
      <p:sp>
        <p:nvSpPr>
          <p:cNvPr id="147" name="文本框 146"/>
          <p:cNvSpPr txBox="1"/>
          <p:nvPr/>
        </p:nvSpPr>
        <p:spPr>
          <a:xfrm>
            <a:off x="6709440" y="1025895"/>
            <a:ext cx="569387" cy="553998"/>
          </a:xfrm>
          <a:prstGeom prst="rect">
            <a:avLst/>
          </a:prstGeom>
          <a:noFill/>
        </p:spPr>
        <p:txBody>
          <a:bodyPr wrap="none" rtlCol="0">
            <a:spAutoFit/>
          </a:bodyPr>
          <a:p>
            <a:r>
              <a:rPr lang="zh-CN" altLang="en-US" sz="1000" dirty="0" smtClean="0"/>
              <a:t>被注册</a:t>
            </a:r>
            <a:endParaRPr lang="en-US" altLang="zh-CN" sz="1000" dirty="0" smtClean="0"/>
          </a:p>
          <a:p>
            <a:r>
              <a:rPr lang="zh-CN" altLang="en-US" sz="1000" dirty="0" smtClean="0"/>
              <a:t>被购买</a:t>
            </a:r>
            <a:endParaRPr lang="en-US" altLang="zh-CN" sz="1000" dirty="0"/>
          </a:p>
          <a:p>
            <a:r>
              <a:rPr lang="zh-CN" altLang="en-US" sz="1000" dirty="0" smtClean="0"/>
              <a:t>被使用</a:t>
            </a:r>
            <a:endParaRPr lang="zh-CN" altLang="en-US" sz="1000" dirty="0"/>
          </a:p>
        </p:txBody>
      </p:sp>
      <p:sp>
        <p:nvSpPr>
          <p:cNvPr id="148" name="文本框 147"/>
          <p:cNvSpPr txBox="1"/>
          <p:nvPr/>
        </p:nvSpPr>
        <p:spPr>
          <a:xfrm>
            <a:off x="8611235" y="2499995"/>
            <a:ext cx="305435" cy="701040"/>
          </a:xfrm>
          <a:prstGeom prst="rect">
            <a:avLst/>
          </a:prstGeom>
          <a:noFill/>
        </p:spPr>
        <p:txBody>
          <a:bodyPr wrap="square" rtlCol="0">
            <a:spAutoFit/>
          </a:bodyPr>
          <a:p>
            <a:r>
              <a:rPr lang="zh-CN" altLang="en-US" sz="1000" dirty="0" smtClean="0"/>
              <a:t>产生收入</a:t>
            </a:r>
            <a:endParaRPr lang="zh-CN" altLang="en-US" sz="1000" dirty="0"/>
          </a:p>
        </p:txBody>
      </p:sp>
      <p:sp>
        <p:nvSpPr>
          <p:cNvPr id="149" name="文本框 148"/>
          <p:cNvSpPr txBox="1"/>
          <p:nvPr/>
        </p:nvSpPr>
        <p:spPr>
          <a:xfrm>
            <a:off x="5058410" y="2750820"/>
            <a:ext cx="213360" cy="548640"/>
          </a:xfrm>
          <a:prstGeom prst="rect">
            <a:avLst/>
          </a:prstGeom>
          <a:noFill/>
        </p:spPr>
        <p:txBody>
          <a:bodyPr wrap="square" rtlCol="0">
            <a:spAutoFit/>
          </a:bodyPr>
          <a:p>
            <a:r>
              <a:rPr lang="zh-CN" altLang="en-US" sz="1000" dirty="0" smtClean="0"/>
              <a:t>被营销</a:t>
            </a:r>
            <a:endParaRPr lang="zh-CN" altLang="en-US" sz="1000" dirty="0"/>
          </a:p>
        </p:txBody>
      </p:sp>
      <p:sp>
        <p:nvSpPr>
          <p:cNvPr id="150" name="文本框 149"/>
          <p:cNvSpPr txBox="1"/>
          <p:nvPr/>
        </p:nvSpPr>
        <p:spPr>
          <a:xfrm>
            <a:off x="6053653" y="3252298"/>
            <a:ext cx="569387" cy="246221"/>
          </a:xfrm>
          <a:prstGeom prst="rect">
            <a:avLst/>
          </a:prstGeom>
          <a:noFill/>
        </p:spPr>
        <p:txBody>
          <a:bodyPr wrap="none" rtlCol="0">
            <a:spAutoFit/>
          </a:bodyPr>
          <a:p>
            <a:r>
              <a:rPr lang="zh-CN" altLang="en-US" sz="1000" dirty="0" smtClean="0"/>
              <a:t>被营销</a:t>
            </a:r>
            <a:endParaRPr lang="zh-CN" altLang="en-US" sz="1000" dirty="0"/>
          </a:p>
        </p:txBody>
      </p:sp>
      <p:sp>
        <p:nvSpPr>
          <p:cNvPr id="151" name="文本框 150"/>
          <p:cNvSpPr txBox="1"/>
          <p:nvPr/>
        </p:nvSpPr>
        <p:spPr>
          <a:xfrm>
            <a:off x="6639829" y="3929571"/>
            <a:ext cx="697627" cy="246221"/>
          </a:xfrm>
          <a:prstGeom prst="rect">
            <a:avLst/>
          </a:prstGeom>
          <a:noFill/>
        </p:spPr>
        <p:txBody>
          <a:bodyPr wrap="none" rtlCol="0">
            <a:spAutoFit/>
          </a:bodyPr>
          <a:p>
            <a:r>
              <a:rPr lang="zh-CN" altLang="en-US" sz="1000" dirty="0" smtClean="0"/>
              <a:t>产生成本</a:t>
            </a:r>
            <a:endParaRPr lang="zh-CN" altLang="en-US" sz="1000" dirty="0"/>
          </a:p>
        </p:txBody>
      </p:sp>
      <p:sp>
        <p:nvSpPr>
          <p:cNvPr id="152" name="文本框 151"/>
          <p:cNvSpPr txBox="1"/>
          <p:nvPr/>
        </p:nvSpPr>
        <p:spPr>
          <a:xfrm>
            <a:off x="6622964" y="3675029"/>
            <a:ext cx="761747" cy="246221"/>
          </a:xfrm>
          <a:prstGeom prst="rect">
            <a:avLst/>
          </a:prstGeom>
          <a:noFill/>
        </p:spPr>
        <p:txBody>
          <a:bodyPr wrap="none" rtlCol="0">
            <a:spAutoFit/>
          </a:bodyPr>
          <a:p>
            <a:r>
              <a:rPr lang="zh-CN" altLang="en-US" sz="1000" dirty="0" smtClean="0"/>
              <a:t>带来收入</a:t>
            </a:r>
            <a:r>
              <a:rPr lang="en-US" altLang="zh-CN" sz="1000" dirty="0" smtClean="0"/>
              <a:t>+</a:t>
            </a:r>
            <a:endParaRPr lang="zh-CN" altLang="en-US" sz="1000" dirty="0"/>
          </a:p>
        </p:txBody>
      </p:sp>
      <p:sp>
        <p:nvSpPr>
          <p:cNvPr id="153" name="文本框 152"/>
          <p:cNvSpPr txBox="1"/>
          <p:nvPr/>
        </p:nvSpPr>
        <p:spPr>
          <a:xfrm>
            <a:off x="5577840" y="1953346"/>
            <a:ext cx="697627" cy="246221"/>
          </a:xfrm>
          <a:prstGeom prst="rect">
            <a:avLst/>
          </a:prstGeom>
          <a:noFill/>
        </p:spPr>
        <p:txBody>
          <a:bodyPr wrap="none" rtlCol="0">
            <a:spAutoFit/>
          </a:bodyPr>
          <a:p>
            <a:r>
              <a:rPr lang="zh-CN" altLang="en-US" sz="1000" dirty="0" smtClean="0"/>
              <a:t>成为用户</a:t>
            </a:r>
            <a:endParaRPr lang="zh-CN" altLang="en-US" sz="1000" dirty="0"/>
          </a:p>
        </p:txBody>
      </p:sp>
      <p:sp>
        <p:nvSpPr>
          <p:cNvPr id="154" name="文本框 153"/>
          <p:cNvSpPr txBox="1"/>
          <p:nvPr/>
        </p:nvSpPr>
        <p:spPr>
          <a:xfrm>
            <a:off x="5080437" y="1747144"/>
            <a:ext cx="817853" cy="246221"/>
          </a:xfrm>
          <a:prstGeom prst="rect">
            <a:avLst/>
          </a:prstGeom>
          <a:noFill/>
        </p:spPr>
        <p:txBody>
          <a:bodyPr wrap="none" rtlCol="0">
            <a:spAutoFit/>
          </a:bodyPr>
          <a:p>
            <a:r>
              <a:rPr lang="en-US" altLang="zh-CN" sz="1000" dirty="0" smtClean="0">
                <a:solidFill>
                  <a:schemeClr val="tx2">
                    <a:lumMod val="60000"/>
                    <a:lumOff val="40000"/>
                  </a:schemeClr>
                </a:solidFill>
              </a:rPr>
              <a:t>DWD_PROD</a:t>
            </a:r>
            <a:endParaRPr lang="zh-CN" altLang="en-US" sz="1000" dirty="0">
              <a:solidFill>
                <a:schemeClr val="tx2">
                  <a:lumMod val="60000"/>
                  <a:lumOff val="40000"/>
                </a:schemeClr>
              </a:solidFill>
            </a:endParaRPr>
          </a:p>
        </p:txBody>
      </p:sp>
      <p:sp>
        <p:nvSpPr>
          <p:cNvPr id="155" name="文本框 154"/>
          <p:cNvSpPr txBox="1"/>
          <p:nvPr/>
        </p:nvSpPr>
        <p:spPr>
          <a:xfrm>
            <a:off x="6545253" y="3234691"/>
            <a:ext cx="792205" cy="246221"/>
          </a:xfrm>
          <a:prstGeom prst="rect">
            <a:avLst/>
          </a:prstGeom>
          <a:noFill/>
        </p:spPr>
        <p:txBody>
          <a:bodyPr wrap="none" rtlCol="0">
            <a:spAutoFit/>
          </a:bodyPr>
          <a:p>
            <a:r>
              <a:rPr lang="en-US" altLang="zh-CN" sz="1000" dirty="0" smtClean="0">
                <a:solidFill>
                  <a:schemeClr val="tx2">
                    <a:lumMod val="60000"/>
                    <a:lumOff val="40000"/>
                  </a:schemeClr>
                </a:solidFill>
              </a:rPr>
              <a:t>DWD_CUST</a:t>
            </a:r>
            <a:endParaRPr lang="zh-CN" altLang="en-US" sz="1000" dirty="0">
              <a:solidFill>
                <a:schemeClr val="tx2">
                  <a:lumMod val="60000"/>
                  <a:lumOff val="40000"/>
                </a:schemeClr>
              </a:solidFill>
            </a:endParaRPr>
          </a:p>
        </p:txBody>
      </p:sp>
      <p:sp>
        <p:nvSpPr>
          <p:cNvPr id="156" name="文本框 155"/>
          <p:cNvSpPr txBox="1"/>
          <p:nvPr/>
        </p:nvSpPr>
        <p:spPr>
          <a:xfrm>
            <a:off x="5062597" y="3307907"/>
            <a:ext cx="837089" cy="246221"/>
          </a:xfrm>
          <a:prstGeom prst="rect">
            <a:avLst/>
          </a:prstGeom>
          <a:noFill/>
        </p:spPr>
        <p:txBody>
          <a:bodyPr wrap="none" rtlCol="0">
            <a:spAutoFit/>
          </a:bodyPr>
          <a:p>
            <a:r>
              <a:rPr lang="en-US" altLang="zh-CN" sz="1000" dirty="0" smtClean="0">
                <a:solidFill>
                  <a:schemeClr val="tx2">
                    <a:lumMod val="60000"/>
                    <a:lumOff val="40000"/>
                  </a:schemeClr>
                </a:solidFill>
              </a:rPr>
              <a:t>DWD_CAMP</a:t>
            </a:r>
            <a:endParaRPr lang="zh-CN" altLang="en-US" sz="1000" dirty="0">
              <a:solidFill>
                <a:schemeClr val="tx2">
                  <a:lumMod val="60000"/>
                  <a:lumOff val="40000"/>
                </a:schemeClr>
              </a:solidFill>
            </a:endParaRPr>
          </a:p>
        </p:txBody>
      </p:sp>
      <p:sp>
        <p:nvSpPr>
          <p:cNvPr id="157" name="文本框 156"/>
          <p:cNvSpPr txBox="1"/>
          <p:nvPr/>
        </p:nvSpPr>
        <p:spPr>
          <a:xfrm>
            <a:off x="7548521" y="3378079"/>
            <a:ext cx="694421" cy="246221"/>
          </a:xfrm>
          <a:prstGeom prst="rect">
            <a:avLst/>
          </a:prstGeom>
          <a:noFill/>
        </p:spPr>
        <p:txBody>
          <a:bodyPr wrap="none" rtlCol="0">
            <a:spAutoFit/>
          </a:bodyPr>
          <a:p>
            <a:r>
              <a:rPr lang="en-US" altLang="zh-CN" sz="1000" dirty="0" smtClean="0">
                <a:solidFill>
                  <a:schemeClr val="tx2">
                    <a:lumMod val="60000"/>
                    <a:lumOff val="40000"/>
                  </a:schemeClr>
                </a:solidFill>
              </a:rPr>
              <a:t>DWD_FIN</a:t>
            </a:r>
            <a:endParaRPr lang="zh-CN" altLang="en-US" sz="1000" dirty="0">
              <a:solidFill>
                <a:schemeClr val="tx2">
                  <a:lumMod val="60000"/>
                  <a:lumOff val="40000"/>
                </a:schemeClr>
              </a:solidFill>
            </a:endParaRPr>
          </a:p>
        </p:txBody>
      </p:sp>
      <p:sp>
        <p:nvSpPr>
          <p:cNvPr id="158" name="文本框 157"/>
          <p:cNvSpPr txBox="1"/>
          <p:nvPr/>
        </p:nvSpPr>
        <p:spPr>
          <a:xfrm>
            <a:off x="8085466" y="1706697"/>
            <a:ext cx="862737" cy="246221"/>
          </a:xfrm>
          <a:prstGeom prst="rect">
            <a:avLst/>
          </a:prstGeom>
          <a:noFill/>
        </p:spPr>
        <p:txBody>
          <a:bodyPr wrap="none" rtlCol="0">
            <a:spAutoFit/>
          </a:bodyPr>
          <a:p>
            <a:r>
              <a:rPr lang="en-US" altLang="zh-CN" sz="1000" dirty="0" smtClean="0">
                <a:solidFill>
                  <a:schemeClr val="tx2">
                    <a:lumMod val="60000"/>
                    <a:lumOff val="40000"/>
                  </a:schemeClr>
                </a:solidFill>
              </a:rPr>
              <a:t>DWD_EVENT</a:t>
            </a:r>
            <a:endParaRPr lang="zh-CN" altLang="en-US" sz="1000" dirty="0">
              <a:solidFill>
                <a:schemeClr val="tx2">
                  <a:lumMod val="60000"/>
                  <a:lumOff val="40000"/>
                </a:schemeClr>
              </a:solidFill>
            </a:endParaRPr>
          </a:p>
        </p:txBody>
      </p:sp>
      <p:sp>
        <p:nvSpPr>
          <p:cNvPr id="86" name="矩形 85"/>
          <p:cNvSpPr/>
          <p:nvPr/>
        </p:nvSpPr>
        <p:spPr>
          <a:xfrm>
            <a:off x="7548245" y="2284095"/>
            <a:ext cx="1062990" cy="950595"/>
          </a:xfrm>
          <a:prstGeom prst="rect">
            <a:avLst/>
          </a:prstGeom>
          <a:gradFill>
            <a:gsLst>
              <a:gs pos="0">
                <a:schemeClr val="accent5">
                  <a:lumMod val="50000"/>
                </a:schemeClr>
              </a:gs>
              <a:gs pos="35000">
                <a:schemeClr val="accent5">
                  <a:lumMod val="75000"/>
                </a:schemeClr>
              </a:gs>
              <a:gs pos="100000">
                <a:schemeClr val="accent5">
                  <a:lumMod val="60000"/>
                  <a:lumOff val="40000"/>
                </a:schemeClr>
              </a:gs>
            </a:gsLst>
            <a:lin ang="16200000" scaled="0"/>
          </a:gradFill>
          <a:ln w="12700" cmpd="sng">
            <a:solidFill>
              <a:schemeClr val="accent1">
                <a:shade val="50000"/>
              </a:schemeClr>
            </a:solidFill>
            <a:prstDash val="solid"/>
          </a:ln>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400" dirty="0" smtClean="0">
                <a:latin typeface="黑体" panose="02010609060101010101" pitchFamily="49" charset="-122"/>
                <a:ea typeface="黑体" panose="02010609060101010101" pitchFamily="49" charset="-122"/>
              </a:rPr>
              <a:t>地址</a:t>
            </a:r>
            <a:endParaRPr lang="en-US" altLang="zh-CN" sz="1400" dirty="0" smtClean="0">
              <a:latin typeface="黑体" panose="02010609060101010101" pitchFamily="49" charset="-122"/>
              <a:ea typeface="黑体" panose="02010609060101010101" pitchFamily="49" charset="-122"/>
            </a:endParaRPr>
          </a:p>
          <a:p>
            <a:r>
              <a:rPr lang="zh-CN" altLang="en-US" sz="800" dirty="0" smtClean="0">
                <a:latin typeface="黑体" panose="02010609060101010101" pitchFamily="49" charset="-122"/>
                <a:ea typeface="黑体" panose="02010609060101010101" pitchFamily="49" charset="-122"/>
              </a:rPr>
              <a:t>华为希望关注或考察的任何层次的地理区域和位置信息，包含通过</a:t>
            </a:r>
            <a:r>
              <a:rPr lang="en-US" altLang="zh-CN" sz="800" dirty="0" smtClean="0">
                <a:latin typeface="黑体" panose="02010609060101010101" pitchFamily="49" charset="-122"/>
                <a:ea typeface="黑体" panose="02010609060101010101" pitchFamily="49" charset="-122"/>
              </a:rPr>
              <a:t>IP</a:t>
            </a:r>
            <a:r>
              <a:rPr lang="zh-CN" altLang="en-US" sz="800" dirty="0" smtClean="0">
                <a:latin typeface="黑体" panose="02010609060101010101" pitchFamily="49" charset="-122"/>
                <a:ea typeface="黑体" panose="02010609060101010101" pitchFamily="49" charset="-122"/>
              </a:rPr>
              <a:t>解析后的地域信息以及</a:t>
            </a:r>
            <a:r>
              <a:rPr lang="en-US" altLang="zh-CN" sz="800" dirty="0" smtClean="0">
                <a:latin typeface="黑体" panose="02010609060101010101" pitchFamily="49" charset="-122"/>
                <a:ea typeface="黑体" panose="02010609060101010101" pitchFamily="49" charset="-122"/>
              </a:rPr>
              <a:t>GPS</a:t>
            </a:r>
            <a:r>
              <a:rPr lang="zh-CN" altLang="en-US" sz="800" dirty="0" smtClean="0">
                <a:latin typeface="黑体" panose="02010609060101010101" pitchFamily="49" charset="-122"/>
                <a:ea typeface="黑体" panose="02010609060101010101" pitchFamily="49" charset="-122"/>
              </a:rPr>
              <a:t>上报地址</a:t>
            </a:r>
            <a:endParaRPr lang="zh-CN" altLang="en-US" sz="800" dirty="0" smtClean="0">
              <a:latin typeface="黑体" panose="02010609060101010101" pitchFamily="49" charset="-122"/>
              <a:ea typeface="黑体" panose="02010609060101010101" pitchFamily="49" charset="-122"/>
            </a:endParaRPr>
          </a:p>
        </p:txBody>
      </p:sp>
      <p:cxnSp>
        <p:nvCxnSpPr>
          <p:cNvPr id="87" name="直接连接符 86"/>
          <p:cNvCxnSpPr>
            <a:stCxn id="134" idx="2"/>
            <a:endCxn id="86" idx="0"/>
          </p:cNvCxnSpPr>
          <p:nvPr/>
        </p:nvCxnSpPr>
        <p:spPr>
          <a:xfrm>
            <a:off x="8087360" y="1727200"/>
            <a:ext cx="64135" cy="556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32" idx="3"/>
            <a:endCxn id="86" idx="1"/>
          </p:cNvCxnSpPr>
          <p:nvPr/>
        </p:nvCxnSpPr>
        <p:spPr>
          <a:xfrm>
            <a:off x="7152640" y="2750820"/>
            <a:ext cx="467360" cy="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133" idx="2"/>
          </p:cNvCxnSpPr>
          <p:nvPr/>
        </p:nvCxnSpPr>
        <p:spPr>
          <a:xfrm>
            <a:off x="5998845" y="1727200"/>
            <a:ext cx="2169160" cy="556895"/>
          </a:xfrm>
          <a:prstGeom prst="line">
            <a:avLst/>
          </a:prstGeom>
        </p:spPr>
        <p:style>
          <a:lnRef idx="1">
            <a:schemeClr val="accent1"/>
          </a:lnRef>
          <a:fillRef idx="0">
            <a:schemeClr val="accent1"/>
          </a:fillRef>
          <a:effectRef idx="0">
            <a:schemeClr val="accent1"/>
          </a:effectRef>
          <a:fontRef idx="minor">
            <a:schemeClr val="tx1"/>
          </a:fontRef>
        </p:style>
      </p:cxnSp>
      <p:pic>
        <p:nvPicPr>
          <p:cNvPr id="90" name="图片 89"/>
          <p:cNvPicPr>
            <a:picLocks noChangeAspect="1"/>
          </p:cNvPicPr>
          <p:nvPr/>
        </p:nvPicPr>
        <p:blipFill>
          <a:blip r:embed="rId1"/>
          <a:stretch>
            <a:fillRect/>
          </a:stretch>
        </p:blipFill>
        <p:spPr>
          <a:xfrm>
            <a:off x="494030" y="2750820"/>
            <a:ext cx="3517900" cy="187515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概念模型：定义主题域下的关键实体</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629285" y="465455"/>
            <a:ext cx="8514715" cy="4845685"/>
          </a:xfrm>
          <a:prstGeom prst="rect">
            <a:avLst/>
          </a:prstGeom>
        </p:spPr>
      </p:pic>
      <p:grpSp>
        <p:nvGrpSpPr>
          <p:cNvPr id="4" name="组合 3"/>
          <p:cNvGrpSpPr/>
          <p:nvPr/>
        </p:nvGrpSpPr>
        <p:grpSpPr>
          <a:xfrm>
            <a:off x="21590" y="1011555"/>
            <a:ext cx="850265" cy="671830"/>
            <a:chOff x="283" y="1920"/>
            <a:chExt cx="1993" cy="1541"/>
          </a:xfrm>
        </p:grpSpPr>
        <p:pic>
          <p:nvPicPr>
            <p:cNvPr id="8" name="Picture 2" descr="https://img.washingtonpost.com/rw/2010-2019/WashingtonPost/2013/06/14/Outlook/Images/Obama_edited.jpg?uuid=QQFD4NUmEeKMvhvL7gb4-A"/>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3" y="2009"/>
              <a:ext cx="901" cy="127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03" y="1920"/>
              <a:ext cx="729" cy="909"/>
            </a:xfrm>
            <a:prstGeom prst="rect">
              <a:avLst/>
            </a:prstGeom>
          </p:spPr>
        </p:pic>
        <p:pic>
          <p:nvPicPr>
            <p:cNvPr id="12" name="图片 11" descr="屏幕剪辑"/>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06" y="3205"/>
              <a:ext cx="1071" cy="257"/>
            </a:xfrm>
            <a:prstGeom prst="rect">
              <a:avLst/>
            </a:prstGeom>
          </p:spPr>
        </p:pic>
        <p:sp>
          <p:nvSpPr>
            <p:cNvPr id="13" name="十字形 12"/>
            <p:cNvSpPr/>
            <p:nvPr/>
          </p:nvSpPr>
          <p:spPr>
            <a:xfrm>
              <a:off x="1553" y="2914"/>
              <a:ext cx="230" cy="227"/>
            </a:xfrm>
            <a:prstGeom prst="plus">
              <a:avLst>
                <a:gd name="adj" fmla="val 40320"/>
              </a:avLst>
            </a:prstGeom>
          </p:spPr>
          <p:style>
            <a:lnRef idx="2">
              <a:schemeClr val="accent3"/>
            </a:lnRef>
            <a:fillRef idx="1">
              <a:schemeClr val="lt1"/>
            </a:fillRef>
            <a:effectRef idx="0">
              <a:schemeClr val="accent3"/>
            </a:effectRef>
            <a:fontRef idx="minor">
              <a:schemeClr val="dk1"/>
            </a:fontRef>
          </p:style>
          <p:txBody>
            <a:bodyPr rtlCol="0" anchor="ctr"/>
            <a:p>
              <a:pPr algn="ctr"/>
              <a:endParaRPr lang="zh-CN" altLang="en-US" sz="1200"/>
            </a:p>
          </p:txBody>
        </p:sp>
      </p:grpSp>
      <p:sp>
        <p:nvSpPr>
          <p:cNvPr id="27" name="文本框 26"/>
          <p:cNvSpPr txBox="1"/>
          <p:nvPr/>
        </p:nvSpPr>
        <p:spPr>
          <a:xfrm>
            <a:off x="5538494" y="4936178"/>
            <a:ext cx="1800493" cy="253916"/>
          </a:xfrm>
          <a:prstGeom prst="rect">
            <a:avLst/>
          </a:prstGeom>
          <a:noFill/>
        </p:spPr>
        <p:txBody>
          <a:bodyPr wrap="none" rtlCol="0">
            <a:spAutoFit/>
          </a:bodyPr>
          <a:p>
            <a:r>
              <a:rPr lang="zh-CN" altLang="en-US" sz="1050" dirty="0" smtClean="0"/>
              <a:t>暂不入实体，留待未来扩展</a:t>
            </a:r>
            <a:endParaRPr lang="zh-CN" altLang="en-US" sz="1050" dirty="0"/>
          </a:p>
        </p:txBody>
      </p:sp>
      <p:sp>
        <p:nvSpPr>
          <p:cNvPr id="60" name="线形标注 1(带强调线) 59"/>
          <p:cNvSpPr/>
          <p:nvPr/>
        </p:nvSpPr>
        <p:spPr>
          <a:xfrm>
            <a:off x="7662545" y="1327150"/>
            <a:ext cx="1403350" cy="2068830"/>
          </a:xfrm>
          <a:prstGeom prst="accentCallout1">
            <a:avLst>
              <a:gd name="adj1" fmla="val 18750"/>
              <a:gd name="adj2" fmla="val -8333"/>
              <a:gd name="adj3" fmla="val 64827"/>
              <a:gd name="adj4" fmla="val -276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p>
            <a:r>
              <a:rPr lang="zh-CN" altLang="en-US" sz="1050" dirty="0" smtClean="0">
                <a:solidFill>
                  <a:schemeClr val="tx1"/>
                </a:solidFill>
              </a:rPr>
              <a:t>所有业务的访问日志从逻辑上均纳入本主题域。</a:t>
            </a:r>
            <a:endParaRPr lang="en-US" altLang="zh-CN" sz="1050" dirty="0" smtClean="0">
              <a:solidFill>
                <a:schemeClr val="tx1"/>
              </a:solidFill>
            </a:endParaRPr>
          </a:p>
          <a:p>
            <a:r>
              <a:rPr lang="en-US" altLang="zh-CN" sz="1050" dirty="0" smtClean="0">
                <a:solidFill>
                  <a:schemeClr val="tx1"/>
                </a:solidFill>
              </a:rPr>
              <a:t>1</a:t>
            </a:r>
            <a:r>
              <a:rPr lang="zh-CN" altLang="en-US" sz="1050" dirty="0" smtClean="0">
                <a:solidFill>
                  <a:schemeClr val="tx1"/>
                </a:solidFill>
              </a:rPr>
              <a:t>）</a:t>
            </a:r>
            <a:r>
              <a:rPr lang="zh-CN" altLang="en-US" sz="1050" dirty="0">
                <a:solidFill>
                  <a:schemeClr val="tx1"/>
                </a:solidFill>
                <a:sym typeface="+mn-ea"/>
              </a:rPr>
              <a:t>对所有日志表进行分类分级处理</a:t>
            </a:r>
            <a:endParaRPr lang="zh-CN" altLang="en-US" sz="1050" dirty="0">
              <a:solidFill>
                <a:schemeClr val="tx1"/>
              </a:solidFill>
            </a:endParaRPr>
          </a:p>
          <a:p>
            <a:r>
              <a:rPr lang="zh-CN" altLang="en-US" sz="1050" b="1" dirty="0">
                <a:solidFill>
                  <a:schemeClr val="tx1"/>
                </a:solidFill>
                <a:sym typeface="+mn-ea"/>
              </a:rPr>
              <a:t>分类</a:t>
            </a:r>
            <a:r>
              <a:rPr lang="zh-CN" altLang="en-US" sz="1050" dirty="0">
                <a:solidFill>
                  <a:schemeClr val="tx1"/>
                </a:solidFill>
                <a:sym typeface="+mn-ea"/>
              </a:rPr>
              <a:t>：按照所属部门及业务进行归类</a:t>
            </a:r>
            <a:endParaRPr lang="zh-CN" altLang="en-US" sz="1050" dirty="0">
              <a:solidFill>
                <a:schemeClr val="tx1"/>
              </a:solidFill>
            </a:endParaRPr>
          </a:p>
          <a:p>
            <a:r>
              <a:rPr lang="zh-CN" altLang="en-US" sz="1050" b="1" dirty="0">
                <a:solidFill>
                  <a:schemeClr val="tx1"/>
                </a:solidFill>
                <a:sym typeface="+mn-ea"/>
              </a:rPr>
              <a:t>分级</a:t>
            </a:r>
            <a:r>
              <a:rPr lang="zh-CN" altLang="en-US" sz="1050" dirty="0">
                <a:solidFill>
                  <a:schemeClr val="tx1"/>
                </a:solidFill>
                <a:sym typeface="+mn-ea"/>
              </a:rPr>
              <a:t>：按照是否常用划分优先级</a:t>
            </a:r>
            <a:endParaRPr lang="zh-CN" altLang="en-US" sz="1050" dirty="0">
              <a:solidFill>
                <a:schemeClr val="tx1"/>
              </a:solidFill>
            </a:endParaRPr>
          </a:p>
          <a:p>
            <a:r>
              <a:rPr lang="en-US" altLang="zh-CN" sz="1050" dirty="0" smtClean="0">
                <a:solidFill>
                  <a:schemeClr val="tx1"/>
                </a:solidFill>
              </a:rPr>
              <a:t>2</a:t>
            </a:r>
            <a:r>
              <a:rPr lang="zh-CN" altLang="en-US" sz="1050" dirty="0" smtClean="0">
                <a:solidFill>
                  <a:schemeClr val="tx1"/>
                </a:solidFill>
              </a:rPr>
              <a:t>）整合模型层只对需要解密和统一转换处理的日志进行再存储</a:t>
            </a:r>
            <a:endParaRPr lang="zh-CN" altLang="en-US" sz="1050" dirty="0">
              <a:solidFill>
                <a:schemeClr val="tx1"/>
              </a:solidFill>
            </a:endParaRPr>
          </a:p>
        </p:txBody>
      </p:sp>
      <p:sp>
        <p:nvSpPr>
          <p:cNvPr id="61" name="文本框 60"/>
          <p:cNvSpPr txBox="1"/>
          <p:nvPr/>
        </p:nvSpPr>
        <p:spPr>
          <a:xfrm>
            <a:off x="7463814" y="4786318"/>
            <a:ext cx="1516380" cy="251460"/>
          </a:xfrm>
          <a:prstGeom prst="rect">
            <a:avLst/>
          </a:prstGeom>
          <a:noFill/>
        </p:spPr>
        <p:txBody>
          <a:bodyPr wrap="none" rtlCol="0">
            <a:spAutoFit/>
          </a:bodyPr>
          <a:p>
            <a:r>
              <a:rPr lang="zh-CN" altLang="en-US" sz="1050" dirty="0" smtClean="0"/>
              <a:t>数据不完整，暂不整合</a:t>
            </a:r>
            <a:endParaRPr lang="zh-CN" altLang="en-US" sz="1050" dirty="0"/>
          </a:p>
        </p:txBody>
      </p:sp>
      <p:sp>
        <p:nvSpPr>
          <p:cNvPr id="62" name="圆角矩形标注 61"/>
          <p:cNvSpPr/>
          <p:nvPr/>
        </p:nvSpPr>
        <p:spPr>
          <a:xfrm>
            <a:off x="635" y="3146425"/>
            <a:ext cx="1222375" cy="471170"/>
          </a:xfrm>
          <a:prstGeom prst="wedgeRoundRectCallout">
            <a:avLst>
              <a:gd name="adj1" fmla="val 36597"/>
              <a:gd name="adj2" fmla="val 202695"/>
              <a:gd name="adj3" fmla="val 16667"/>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171450" indent="-171450" algn="l">
              <a:buFont typeface="Wingdings" panose="05000000000000000000" charset="0"/>
              <a:buChar char="Ø"/>
            </a:pPr>
            <a:r>
              <a:rPr lang="zh-CN" altLang="en-US" sz="900" dirty="0" smtClean="0">
                <a:solidFill>
                  <a:schemeClr val="tx1"/>
                </a:solidFill>
              </a:rPr>
              <a:t>云服务产品</a:t>
            </a:r>
            <a:endParaRPr lang="zh-CN" altLang="en-US" sz="900" dirty="0" smtClean="0">
              <a:solidFill>
                <a:schemeClr val="tx1"/>
              </a:solidFill>
            </a:endParaRPr>
          </a:p>
          <a:p>
            <a:pPr marL="171450" indent="-171450" algn="l">
              <a:buFont typeface="Wingdings" panose="05000000000000000000" charset="0"/>
              <a:buChar char="Ø"/>
            </a:pPr>
            <a:r>
              <a:rPr lang="zh-CN" altLang="en-US" sz="900" dirty="0" smtClean="0">
                <a:solidFill>
                  <a:schemeClr val="tx1"/>
                </a:solidFill>
              </a:rPr>
              <a:t>内容产品</a:t>
            </a:r>
            <a:endParaRPr lang="zh-CN" altLang="en-US" sz="900" dirty="0" smtClean="0">
              <a:solidFill>
                <a:schemeClr val="tx1"/>
              </a:solidFill>
            </a:endParaRPr>
          </a:p>
          <a:p>
            <a:pPr marL="171450" indent="-171450" algn="l">
              <a:buFont typeface="Wingdings" panose="05000000000000000000" charset="0"/>
              <a:buChar char="Ø"/>
            </a:pPr>
            <a:r>
              <a:rPr lang="zh-CN" altLang="en-US" sz="900" dirty="0" smtClean="0">
                <a:solidFill>
                  <a:schemeClr val="tx1"/>
                </a:solidFill>
              </a:rPr>
              <a:t>终端产品</a:t>
            </a:r>
            <a:endParaRPr lang="zh-CN" altLang="en-US" sz="900" dirty="0" smtClean="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第三部分 基础层主题域模型介绍</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消费者主题域定义和范围</a:t>
            </a:r>
            <a:endParaRPr lang="zh-CN" altLang="en-US"/>
          </a:p>
        </p:txBody>
      </p:sp>
      <p:sp>
        <p:nvSpPr>
          <p:cNvPr id="6" name="文本框 5"/>
          <p:cNvSpPr txBox="1"/>
          <p:nvPr/>
        </p:nvSpPr>
        <p:spPr>
          <a:xfrm>
            <a:off x="323528" y="699542"/>
            <a:ext cx="8352928" cy="584775"/>
          </a:xfrm>
          <a:prstGeom prst="rect">
            <a:avLst/>
          </a:prstGeom>
          <a:noFill/>
        </p:spPr>
        <p:txBody>
          <a:bodyPr wrap="square" rtlCol="0">
            <a:spAutoFit/>
          </a:bodyPr>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通过注册华为帐号，或者利用终端设备（智能手机，平板、电脑或其他智能终端）使用华为云服务的客户统称为</a:t>
            </a:r>
            <a:r>
              <a:rPr lang="zh-CN" altLang="en-US" sz="1400" b="1" dirty="0" smtClean="0">
                <a:latin typeface="黑体" panose="02010609060101010101" pitchFamily="49" charset="-122"/>
                <a:ea typeface="黑体" panose="02010609060101010101" pitchFamily="49" charset="-122"/>
              </a:rPr>
              <a:t>消费者</a:t>
            </a:r>
            <a:r>
              <a:rPr lang="zh-CN" altLang="en-US" sz="1400" dirty="0" smtClean="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a:stretch>
            <a:fillRect/>
          </a:stretch>
        </p:blipFill>
        <p:spPr>
          <a:xfrm>
            <a:off x="395536" y="1995686"/>
            <a:ext cx="2705100" cy="2164080"/>
          </a:xfrm>
          <a:prstGeom prst="rect">
            <a:avLst/>
          </a:prstGeom>
          <a:effectLst>
            <a:softEdge rad="342900"/>
          </a:effectLst>
        </p:spPr>
      </p:pic>
      <p:pic>
        <p:nvPicPr>
          <p:cNvPr id="10" name="图片 9" descr="屏幕剪辑"/>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22815" y="2283718"/>
            <a:ext cx="860605" cy="1512168"/>
          </a:xfrm>
          <a:prstGeom prst="rect">
            <a:avLst/>
          </a:prstGeom>
        </p:spPr>
      </p:pic>
      <p:pic>
        <p:nvPicPr>
          <p:cNvPr id="143" name="图片 142" descr="屏幕剪辑"/>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143" y="2859782"/>
            <a:ext cx="463013" cy="577405"/>
          </a:xfrm>
          <a:prstGeom prst="rect">
            <a:avLst/>
          </a:prstGeom>
        </p:spPr>
      </p:pic>
      <p:sp>
        <p:nvSpPr>
          <p:cNvPr id="144" name="文本框 143"/>
          <p:cNvSpPr txBox="1"/>
          <p:nvPr/>
        </p:nvSpPr>
        <p:spPr>
          <a:xfrm>
            <a:off x="3131840" y="1448018"/>
            <a:ext cx="5904656" cy="3400931"/>
          </a:xfrm>
          <a:prstGeom prst="rect">
            <a:avLst/>
          </a:prstGeom>
          <a:noFill/>
        </p:spPr>
        <p:txBody>
          <a:bodyPr wrap="square" rtlCol="0">
            <a:spAutoFit/>
          </a:bodyPr>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云服务部关注的消费者包括</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华为帐号</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通过注册华为帐号使用云服务的消费者。华为帐号可以同时是花粉账号、开发者帐号，也可以成为华为会员。使用华为帐号还可以实现支付，在</a:t>
            </a:r>
            <a:r>
              <a:rPr lang="en-US" altLang="zh-CN" sz="1200" dirty="0"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上购物消费等；</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华为终端设备</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购买了华为设备，通过华为帐号使用云服务，或者直接使用某些云服务的消费者</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Arial" panose="020B0604020202020204" pitchFamily="34" charset="0"/>
              <a:buChar char="•"/>
            </a:pPr>
            <a:r>
              <a:rPr lang="zh-CN" altLang="en-US" sz="1400" b="1" dirty="0" smtClean="0">
                <a:solidFill>
                  <a:schemeClr val="accent5">
                    <a:lumMod val="75000"/>
                  </a:schemeClr>
                </a:solidFill>
                <a:latin typeface="黑体" panose="02010609060101010101" pitchFamily="49" charset="-122"/>
                <a:ea typeface="黑体" panose="02010609060101010101" pitchFamily="49" charset="-122"/>
              </a:rPr>
              <a:t>非华为终端设备</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通过华为帐号使用云服务的消费者，或者利用终端设备直接</a:t>
            </a:r>
            <a:r>
              <a:rPr lang="zh-CN" altLang="en-US" sz="1200" dirty="0">
                <a:latin typeface="黑体" panose="02010609060101010101" pitchFamily="49" charset="-122"/>
                <a:ea typeface="黑体" panose="02010609060101010101" pitchFamily="49" charset="-122"/>
              </a:rPr>
              <a:t>访问、</a:t>
            </a:r>
            <a:r>
              <a:rPr lang="zh-CN" altLang="en-US" sz="1200" dirty="0" smtClean="0">
                <a:latin typeface="黑体" panose="02010609060101010101" pitchFamily="49" charset="-122"/>
                <a:ea typeface="黑体" panose="02010609060101010101" pitchFamily="49" charset="-122"/>
              </a:rPr>
              <a:t>点击、下载或使用某些云业务的过客型消费者</a:t>
            </a:r>
            <a:endParaRPr lang="en-US" altLang="zh-CN" sz="1600"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消费者是各种云服务日志的重要分析对象，消费者的信息项需要被统一定义；同一个消费者（帐号、设备）的信息需要被归并；</a:t>
            </a:r>
            <a:endParaRPr lang="en-US" altLang="zh-CN" sz="1600" dirty="0" smtClean="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消费者信息变化的历史需要被记录</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消费者主题域的主要实体、分类和关系</a:t>
            </a:r>
            <a:endParaRPr lang="zh-CN" altLang="en-US"/>
          </a:p>
        </p:txBody>
      </p:sp>
      <p:pic>
        <p:nvPicPr>
          <p:cNvPr id="2" name="图片 1"/>
          <p:cNvPicPr>
            <a:picLocks noChangeAspect="1"/>
          </p:cNvPicPr>
          <p:nvPr/>
        </p:nvPicPr>
        <p:blipFill>
          <a:blip r:embed="rId1"/>
          <a:stretch>
            <a:fillRect/>
          </a:stretch>
        </p:blipFill>
        <p:spPr>
          <a:xfrm>
            <a:off x="840105" y="609600"/>
            <a:ext cx="7285990" cy="8028305"/>
          </a:xfrm>
          <a:prstGeom prst="rect">
            <a:avLst/>
          </a:prstGeom>
        </p:spPr>
      </p:pic>
      <p:sp>
        <p:nvSpPr>
          <p:cNvPr id="6" name="文本框 5"/>
          <p:cNvSpPr txBox="1"/>
          <p:nvPr/>
        </p:nvSpPr>
        <p:spPr>
          <a:xfrm>
            <a:off x="53975" y="1510030"/>
            <a:ext cx="895350" cy="701040"/>
          </a:xfrm>
          <a:prstGeom prst="rect">
            <a:avLst/>
          </a:prstGeom>
          <a:noFill/>
        </p:spPr>
        <p:txBody>
          <a:bodyPr wrap="square" rtlCol="0">
            <a:spAutoFit/>
          </a:bodyPr>
          <a:p>
            <a:r>
              <a:rPr lang="zh-CN" sz="1000">
                <a:solidFill>
                  <a:srgbClr val="0070C0"/>
                </a:solidFill>
                <a:latin typeface="宋体" panose="02010600030101010101" pitchFamily="2" charset="-122"/>
                <a:ea typeface="宋体" panose="02010600030101010101" pitchFamily="2" charset="-122"/>
              </a:rPr>
              <a:t>消费者群组：</a:t>
            </a:r>
            <a:endParaRPr lang="zh-CN" sz="1000">
              <a:solidFill>
                <a:srgbClr val="0070C0"/>
              </a:solidFill>
              <a:latin typeface="宋体" panose="02010600030101010101" pitchFamily="2" charset="-122"/>
              <a:ea typeface="宋体" panose="02010600030101010101" pitchFamily="2" charset="-122"/>
            </a:endParaRPr>
          </a:p>
          <a:p>
            <a:r>
              <a:rPr lang="en-US" altLang="zh-CN" sz="1000">
                <a:solidFill>
                  <a:srgbClr val="0070C0"/>
                </a:solidFill>
                <a:latin typeface="宋体" panose="02010600030101010101" pitchFamily="2" charset="-122"/>
                <a:ea typeface="宋体" panose="02010600030101010101" pitchFamily="2" charset="-122"/>
              </a:rPr>
              <a:t>1</a:t>
            </a:r>
            <a:r>
              <a:rPr lang="zh-CN" altLang="en-US" sz="1000">
                <a:solidFill>
                  <a:srgbClr val="0070C0"/>
                </a:solidFill>
                <a:latin typeface="宋体" panose="02010600030101010101" pitchFamily="2" charset="-122"/>
                <a:ea typeface="宋体" panose="02010600030101010101" pitchFamily="2" charset="-122"/>
              </a:rPr>
              <a:t>）花粉俱乐部群组</a:t>
            </a:r>
            <a:endParaRPr lang="zh-CN" altLang="en-US" sz="1000">
              <a:solidFill>
                <a:srgbClr val="0070C0"/>
              </a:solidFill>
              <a:latin typeface="宋体" panose="02010600030101010101" pitchFamily="2" charset="-122"/>
              <a:ea typeface="宋体" panose="02010600030101010101" pitchFamily="2" charset="-122"/>
            </a:endParaRPr>
          </a:p>
          <a:p>
            <a:r>
              <a:rPr lang="en-US" altLang="zh-CN" sz="1000">
                <a:solidFill>
                  <a:srgbClr val="0070C0"/>
                </a:solidFill>
                <a:latin typeface="宋体" panose="02010600030101010101" pitchFamily="2" charset="-122"/>
                <a:ea typeface="宋体" panose="02010600030101010101" pitchFamily="2" charset="-122"/>
              </a:rPr>
              <a:t>2</a:t>
            </a:r>
            <a:r>
              <a:rPr lang="zh-CN" altLang="en-US" sz="1000">
                <a:solidFill>
                  <a:srgbClr val="0070C0"/>
                </a:solidFill>
                <a:latin typeface="宋体" panose="02010600030101010101" pitchFamily="2" charset="-122"/>
                <a:ea typeface="宋体" panose="02010600030101010101" pitchFamily="2" charset="-122"/>
              </a:rPr>
              <a:t>）社交群聊</a:t>
            </a:r>
            <a:endParaRPr lang="zh-CN" altLang="en-US" sz="1000">
              <a:solidFill>
                <a:srgbClr val="0070C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消费者主题域主要实体</a:t>
            </a:r>
            <a:endParaRPr lang="zh-CN" altLang="en-US"/>
          </a:p>
        </p:txBody>
      </p:sp>
      <p:sp>
        <p:nvSpPr>
          <p:cNvPr id="15" name="圆角矩形 14"/>
          <p:cNvSpPr/>
          <p:nvPr/>
        </p:nvSpPr>
        <p:spPr>
          <a:xfrm>
            <a:off x="27305" y="1542415"/>
            <a:ext cx="3109595" cy="160528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solidFill>
                  <a:schemeClr val="tx1"/>
                </a:solidFill>
                <a:latin typeface="黑体" panose="02010609060101010101" pitchFamily="49" charset="-122"/>
                <a:ea typeface="黑体" panose="02010609060101010101" pitchFamily="49" charset="-122"/>
              </a:rPr>
              <a:t>数据来源包括：</a:t>
            </a:r>
            <a:endParaRPr lang="zh-CN" altLang="en-US" sz="1050" b="1"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华为帐号</a:t>
            </a:r>
            <a:r>
              <a:rPr lang="en-US" altLang="zh-CN" sz="1050" dirty="0" smtClean="0">
                <a:solidFill>
                  <a:schemeClr val="tx1"/>
                </a:solidFill>
                <a:latin typeface="黑体" panose="02010609060101010101" pitchFamily="49" charset="-122"/>
                <a:ea typeface="黑体" panose="02010609060101010101" pitchFamily="49" charset="-122"/>
              </a:rPr>
              <a:t>ODS_UP_USER_INFO_DM</a:t>
            </a:r>
            <a:r>
              <a:rPr lang="zh-CN" altLang="en-US" sz="1050" dirty="0" smtClean="0">
                <a:solidFill>
                  <a:schemeClr val="tx1"/>
                </a:solidFill>
                <a:latin typeface="黑体" panose="02010609060101010101" pitchFamily="49" charset="-122"/>
                <a:ea typeface="黑体" panose="02010609060101010101" pitchFamily="49" charset="-122"/>
              </a:rPr>
              <a:t>表中存在的所有</a:t>
            </a:r>
            <a:r>
              <a:rPr lang="en-US" altLang="zh-CN" sz="1050" dirty="0" smtClean="0">
                <a:solidFill>
                  <a:schemeClr val="tx1"/>
                </a:solidFill>
                <a:latin typeface="黑体" panose="02010609060101010101" pitchFamily="49" charset="-122"/>
                <a:ea typeface="黑体" panose="02010609060101010101" pitchFamily="49" charset="-122"/>
              </a:rPr>
              <a:t>USER_ID</a:t>
            </a:r>
            <a:r>
              <a:rPr lang="zh-CN" altLang="en-US" sz="1050" dirty="0" smtClean="0">
                <a:solidFill>
                  <a:schemeClr val="tx1"/>
                </a:solidFill>
                <a:latin typeface="黑体" panose="02010609060101010101" pitchFamily="49" charset="-122"/>
                <a:ea typeface="黑体" panose="02010609060101010101" pitchFamily="49" charset="-122"/>
              </a:rPr>
              <a:t>，该部分数据与花粉俱乐部、华为社交论坛、开发者联盟等的数据做记录级整合；</a:t>
            </a:r>
            <a:endParaRPr lang="zh-CN" altLang="en-US" sz="1050"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a:t>
            </a:r>
            <a:r>
              <a:rPr lang="en-US" altLang="zh-CN" sz="1050" dirty="0" smtClean="0">
                <a:solidFill>
                  <a:schemeClr val="tx1"/>
                </a:solidFill>
                <a:latin typeface="黑体" panose="02010609060101010101" pitchFamily="49" charset="-122"/>
                <a:ea typeface="黑体" panose="02010609060101010101" pitchFamily="49" charset="-122"/>
              </a:rPr>
              <a:t>ODS_UP_OPER_LOG_DM</a:t>
            </a:r>
            <a:r>
              <a:rPr lang="zh-CN" altLang="en-US" sz="1050" dirty="0" smtClean="0">
                <a:solidFill>
                  <a:schemeClr val="tx1"/>
                </a:solidFill>
                <a:latin typeface="黑体" panose="02010609060101010101" pitchFamily="49" charset="-122"/>
                <a:ea typeface="黑体" panose="02010609060101010101" pitchFamily="49" charset="-122"/>
              </a:rPr>
              <a:t>表中出现，但是未在</a:t>
            </a:r>
            <a:r>
              <a:rPr lang="en-US" altLang="zh-CN" sz="1050" dirty="0" smtClean="0">
                <a:solidFill>
                  <a:schemeClr val="tx1"/>
                </a:solidFill>
                <a:latin typeface="黑体" panose="02010609060101010101" pitchFamily="49" charset="-122"/>
                <a:ea typeface="黑体" panose="02010609060101010101" pitchFamily="49" charset="-122"/>
              </a:rPr>
              <a:t>ODS_UP_USER_INFO_DM</a:t>
            </a:r>
            <a:r>
              <a:rPr lang="zh-CN" altLang="en-US" sz="1050" dirty="0" smtClean="0">
                <a:solidFill>
                  <a:schemeClr val="tx1"/>
                </a:solidFill>
                <a:latin typeface="黑体" panose="02010609060101010101" pitchFamily="49" charset="-122"/>
                <a:ea typeface="黑体" panose="02010609060101010101" pitchFamily="49" charset="-122"/>
              </a:rPr>
              <a:t>表中出现的</a:t>
            </a:r>
            <a:r>
              <a:rPr lang="en-US" altLang="zh-CN" sz="1050" dirty="0" smtClean="0">
                <a:solidFill>
                  <a:schemeClr val="tx1"/>
                </a:solidFill>
                <a:latin typeface="黑体" panose="02010609060101010101" pitchFamily="49" charset="-122"/>
                <a:ea typeface="黑体" panose="02010609060101010101" pitchFamily="49" charset="-122"/>
              </a:rPr>
              <a:t>USERID</a:t>
            </a:r>
            <a:r>
              <a:rPr lang="zh-CN" altLang="en-US" sz="1050" dirty="0" smtClean="0">
                <a:solidFill>
                  <a:schemeClr val="tx1"/>
                </a:solidFill>
                <a:latin typeface="黑体" panose="02010609060101010101" pitchFamily="49" charset="-122"/>
                <a:ea typeface="黑体" panose="02010609060101010101" pitchFamily="49" charset="-122"/>
              </a:rPr>
              <a:t>，作为云服务消费者的补充数据，属性信息不完整。</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35560" y="3220085"/>
            <a:ext cx="3101975" cy="1497965"/>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latin typeface="黑体" panose="02010609060101010101" pitchFamily="49" charset="-122"/>
                <a:ea typeface="黑体" panose="02010609060101010101" pitchFamily="49" charset="-122"/>
              </a:rPr>
              <a:t>整合策略：</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b="1" dirty="0" smtClean="0">
                <a:solidFill>
                  <a:srgbClr val="C00000"/>
                </a:solidFill>
                <a:latin typeface="华文仿宋" panose="02010600040101010101" pitchFamily="2" charset="-122"/>
                <a:ea typeface="华文仿宋" panose="02010600040101010101" pitchFamily="2" charset="-122"/>
              </a:rPr>
              <a:t>华为帐号的记录级整合</a:t>
            </a:r>
            <a:r>
              <a:rPr lang="zh-CN" altLang="en-US" sz="1050" b="1" dirty="0" smtClean="0">
                <a:latin typeface="华文仿宋" panose="02010600040101010101" pitchFamily="2" charset="-122"/>
                <a:ea typeface="华文仿宋" panose="02010600040101010101" pitchFamily="2" charset="-122"/>
              </a:rPr>
              <a:t>：</a:t>
            </a:r>
            <a:r>
              <a:rPr lang="en-US" altLang="zh-CN" sz="1050" b="1" dirty="0" smtClean="0">
                <a:latin typeface="华文仿宋" panose="02010600040101010101" pitchFamily="2" charset="-122"/>
                <a:ea typeface="华文仿宋" panose="02010600040101010101" pitchFamily="2" charset="-122"/>
              </a:rPr>
              <a:t> </a:t>
            </a:r>
            <a:r>
              <a:rPr lang="zh-CN" altLang="en-US" sz="1000" b="1" dirty="0" smtClean="0">
                <a:latin typeface="华文仿宋" panose="02010600040101010101" pitchFamily="2" charset="-122"/>
                <a:ea typeface="华文仿宋" panose="02010600040101010101" pitchFamily="2" charset="-122"/>
              </a:rPr>
              <a:t>对于统一采用华为帐号登陆的华为帐户、花粉、开发者、社交帐户、支付帐号，均合并到华为帐号上（记录级整合）；对于相同帐号在华为会员、花粉、开发者服务器上的不同属性信息进行预拼接；对于相同帐号在上述不同系统中的相同属性（例如消费者姓名）进行选择性属性覆盖</a:t>
            </a:r>
            <a:endParaRPr lang="en-US" altLang="zh-CN" sz="1000" dirty="0" smtClean="0">
              <a:latin typeface="华文仿宋" panose="02010600040101010101" pitchFamily="2" charset="-122"/>
              <a:ea typeface="华文仿宋" panose="02010600040101010101" pitchFamily="2" charset="-122"/>
            </a:endParaRPr>
          </a:p>
        </p:txBody>
      </p:sp>
      <p:sp>
        <p:nvSpPr>
          <p:cNvPr id="6" name="圆角矩形 5"/>
          <p:cNvSpPr/>
          <p:nvPr/>
        </p:nvSpPr>
        <p:spPr>
          <a:xfrm>
            <a:off x="6428740" y="1741170"/>
            <a:ext cx="2614930" cy="841375"/>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solidFill>
                  <a:schemeClr val="tx1"/>
                </a:solidFill>
                <a:latin typeface="黑体" panose="02010609060101010101" pitchFamily="49" charset="-122"/>
                <a:ea typeface="黑体" panose="02010609060101010101" pitchFamily="49" charset="-122"/>
              </a:rPr>
              <a:t>数据来源包括：</a:t>
            </a:r>
            <a:endParaRPr lang="zh-CN" altLang="en-US" sz="1050" b="1"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在应用市场、云文件夹等应用产品中登记的设备；</a:t>
            </a:r>
            <a:endParaRPr lang="zh-CN" altLang="en-US" sz="1050" dirty="0" smtClean="0">
              <a:solidFill>
                <a:schemeClr val="tx1"/>
              </a:solidFill>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dirty="0" smtClean="0">
                <a:solidFill>
                  <a:schemeClr val="tx1"/>
                </a:solidFill>
                <a:latin typeface="黑体" panose="02010609060101010101" pitchFamily="49" charset="-122"/>
                <a:ea typeface="黑体" panose="02010609060101010101" pitchFamily="49" charset="-122"/>
              </a:rPr>
              <a:t>在各类业务的操作日志中出现的设备。</a:t>
            </a:r>
            <a:endParaRPr lang="zh-CN" altLang="en-US" sz="1050" dirty="0" smtClean="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6437630" y="2809240"/>
            <a:ext cx="2606040" cy="110236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latin typeface="黑体" panose="02010609060101010101" pitchFamily="49" charset="-122"/>
                <a:ea typeface="黑体" panose="02010609060101010101" pitchFamily="49" charset="-122"/>
              </a:rPr>
              <a:t>整合策略：</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altLang="en-US" sz="1050" b="1" dirty="0" smtClean="0">
                <a:solidFill>
                  <a:srgbClr val="C00000"/>
                </a:solidFill>
                <a:latin typeface="华文仿宋" panose="02010600040101010101" pitchFamily="2" charset="-122"/>
                <a:ea typeface="华文仿宋" panose="02010600040101010101" pitchFamily="2" charset="-122"/>
              </a:rPr>
              <a:t>终端设备的记录级整合</a:t>
            </a:r>
            <a:r>
              <a:rPr lang="zh-CN" altLang="en-US" sz="1050" b="1" dirty="0" smtClean="0">
                <a:latin typeface="华文仿宋" panose="02010600040101010101" pitchFamily="2" charset="-122"/>
                <a:ea typeface="华文仿宋" panose="02010600040101010101" pitchFamily="2" charset="-122"/>
              </a:rPr>
              <a:t>：</a:t>
            </a:r>
            <a:r>
              <a:rPr lang="en-US" altLang="zh-CN" sz="1050" b="1" dirty="0" smtClean="0">
                <a:latin typeface="华文仿宋" panose="02010600040101010101" pitchFamily="2" charset="-122"/>
                <a:ea typeface="华文仿宋" panose="02010600040101010101" pitchFamily="2" charset="-122"/>
              </a:rPr>
              <a:t> </a:t>
            </a:r>
            <a:r>
              <a:rPr lang="zh-CN" altLang="en-US" sz="1000" b="1" dirty="0" smtClean="0">
                <a:latin typeface="华文仿宋" panose="02010600040101010101" pitchFamily="2" charset="-122"/>
                <a:ea typeface="华文仿宋" panose="02010600040101010101" pitchFamily="2" charset="-122"/>
              </a:rPr>
              <a:t>对于采集到的合法设备（</a:t>
            </a:r>
            <a:r>
              <a:rPr lang="en-US" altLang="zh-CN" sz="1000" b="1" dirty="0" smtClean="0">
                <a:latin typeface="华文仿宋" panose="02010600040101010101" pitchFamily="2" charset="-122"/>
                <a:ea typeface="华文仿宋" panose="02010600040101010101" pitchFamily="2" charset="-122"/>
              </a:rPr>
              <a:t>IMEI</a:t>
            </a:r>
            <a:r>
              <a:rPr lang="zh-CN" altLang="en-US" sz="1000" b="1" dirty="0" smtClean="0">
                <a:latin typeface="华文仿宋" panose="02010600040101010101" pitchFamily="2" charset="-122"/>
                <a:ea typeface="华文仿宋" panose="02010600040101010101" pitchFamily="2" charset="-122"/>
              </a:rPr>
              <a:t>、</a:t>
            </a:r>
            <a:r>
              <a:rPr lang="en-US" altLang="zh-CN" sz="1000" b="1" dirty="0" smtClean="0">
                <a:latin typeface="华文仿宋" panose="02010600040101010101" pitchFamily="2" charset="-122"/>
                <a:ea typeface="华文仿宋" panose="02010600040101010101" pitchFamily="2" charset="-122"/>
              </a:rPr>
              <a:t>SN</a:t>
            </a:r>
            <a:r>
              <a:rPr lang="zh-CN" altLang="en-US" sz="1000" b="1" dirty="0" smtClean="0">
                <a:latin typeface="华文仿宋" panose="02010600040101010101" pitchFamily="2" charset="-122"/>
                <a:ea typeface="华文仿宋" panose="02010600040101010101" pitchFamily="2" charset="-122"/>
              </a:rPr>
              <a:t>、</a:t>
            </a:r>
            <a:r>
              <a:rPr lang="en-US" altLang="zh-CN" sz="1000" b="1" dirty="0" smtClean="0">
                <a:latin typeface="华文仿宋" panose="02010600040101010101" pitchFamily="2" charset="-122"/>
                <a:ea typeface="华文仿宋" panose="02010600040101010101" pitchFamily="2" charset="-122"/>
              </a:rPr>
              <a:t>MEID</a:t>
            </a:r>
            <a:r>
              <a:rPr lang="zh-CN" altLang="en-US" sz="1000" b="1" dirty="0" smtClean="0">
                <a:latin typeface="华文仿宋" panose="02010600040101010101" pitchFamily="2" charset="-122"/>
                <a:ea typeface="华文仿宋" panose="02010600040101010101" pitchFamily="2" charset="-122"/>
              </a:rPr>
              <a:t>）进行记录级整合；对于同一设备在不同系统中的相同属性进行属性覆盖。</a:t>
            </a:r>
            <a:endParaRPr lang="zh-CN" altLang="en-US" sz="1000" dirty="0" smtClean="0">
              <a:latin typeface="华文仿宋" panose="02010600040101010101" pitchFamily="2" charset="-122"/>
              <a:ea typeface="华文仿宋" panose="02010600040101010101" pitchFamily="2" charset="-122"/>
            </a:endParaRPr>
          </a:p>
        </p:txBody>
      </p:sp>
      <p:sp>
        <p:nvSpPr>
          <p:cNvPr id="11" name="圆角矩形 10"/>
          <p:cNvSpPr/>
          <p:nvPr/>
        </p:nvSpPr>
        <p:spPr>
          <a:xfrm>
            <a:off x="6437630" y="4036695"/>
            <a:ext cx="2606040" cy="1102360"/>
          </a:xfrm>
          <a:prstGeom prst="roundRect">
            <a:avLst/>
          </a:prstGeom>
          <a:ln w="6350"/>
        </p:spPr>
        <p:style>
          <a:lnRef idx="2">
            <a:schemeClr val="accent1"/>
          </a:lnRef>
          <a:fillRef idx="1">
            <a:schemeClr val="lt1"/>
          </a:fillRef>
          <a:effectRef idx="0">
            <a:schemeClr val="accent1"/>
          </a:effectRef>
          <a:fontRef idx="minor">
            <a:schemeClr val="dk1"/>
          </a:fontRef>
        </p:style>
        <p:txBody>
          <a:bodyPr rtlCol="0" anchor="t"/>
          <a:p>
            <a:r>
              <a:rPr lang="zh-CN" altLang="en-US" sz="1050" b="1" dirty="0" smtClean="0">
                <a:latin typeface="黑体" panose="02010609060101010101" pitchFamily="49" charset="-122"/>
                <a:ea typeface="黑体" panose="02010609060101010101" pitchFamily="49" charset="-122"/>
              </a:rPr>
              <a:t>识别唯一设备粒度：</a:t>
            </a:r>
            <a:endParaRPr lang="en-US" altLang="zh-CN" sz="1050" b="1" dirty="0" smtClean="0">
              <a:latin typeface="黑体" panose="02010609060101010101" pitchFamily="49" charset="-122"/>
              <a:ea typeface="黑体" panose="02010609060101010101" pitchFamily="49" charset="-122"/>
            </a:endParaRPr>
          </a:p>
          <a:p>
            <a:pPr marL="171450" indent="-171450">
              <a:buFont typeface="Arial" panose="020B0604020202020204" pitchFamily="34" charset="0"/>
              <a:buChar char="•"/>
            </a:pPr>
            <a:r>
              <a:rPr lang="zh-CN" sz="1050" b="1" dirty="0" smtClean="0">
                <a:solidFill>
                  <a:schemeClr val="tx1"/>
                </a:solidFill>
                <a:latin typeface="华文仿宋" panose="02010600040101010101" pitchFamily="2" charset="-122"/>
                <a:ea typeface="华文仿宋" panose="02010600040101010101" pitchFamily="2" charset="-122"/>
              </a:rPr>
              <a:t>从生产数据补充华为终端的属性信息，并依此识别华为唯一终端设备；对于非华为设备无法识别唯一终端，不做唯一终端设备处理</a:t>
            </a:r>
            <a:endParaRPr lang="zh-CN" sz="1050" b="1" dirty="0" smtClean="0">
              <a:solidFill>
                <a:schemeClr val="tx1"/>
              </a:solidFill>
              <a:latin typeface="华文仿宋" panose="02010600040101010101" pitchFamily="2" charset="-122"/>
              <a:ea typeface="华文仿宋" panose="02010600040101010101" pitchFamily="2" charset="-122"/>
            </a:endParaRPr>
          </a:p>
        </p:txBody>
      </p:sp>
      <p:pic>
        <p:nvPicPr>
          <p:cNvPr id="14" name="图片 13"/>
          <p:cNvPicPr>
            <a:picLocks noChangeAspect="1"/>
          </p:cNvPicPr>
          <p:nvPr/>
        </p:nvPicPr>
        <p:blipFill>
          <a:blip r:embed="rId1"/>
          <a:stretch>
            <a:fillRect/>
          </a:stretch>
        </p:blipFill>
        <p:spPr>
          <a:xfrm>
            <a:off x="3197225" y="617220"/>
            <a:ext cx="3082925" cy="7803515"/>
          </a:xfrm>
          <a:prstGeom prst="rect">
            <a:avLst/>
          </a:prstGeom>
        </p:spPr>
      </p:pic>
      <p:sp>
        <p:nvSpPr>
          <p:cNvPr id="19" name="文本框 18"/>
          <p:cNvSpPr txBox="1"/>
          <p:nvPr/>
        </p:nvSpPr>
        <p:spPr>
          <a:xfrm>
            <a:off x="130810" y="734695"/>
            <a:ext cx="2911475" cy="731520"/>
          </a:xfrm>
          <a:prstGeom prst="rect">
            <a:avLst/>
          </a:prstGeom>
          <a:noFill/>
        </p:spPr>
        <p:txBody>
          <a:bodyPr wrap="square" rtlCol="0">
            <a:spAutoFit/>
          </a:bodyPr>
          <a:p>
            <a:r>
              <a:rPr lang="zh-CN" altLang="en-US" sz="1050" b="1" dirty="0" smtClean="0">
                <a:latin typeface="黑体" panose="02010609060101010101" pitchFamily="49" charset="-122"/>
                <a:ea typeface="黑体" panose="02010609060101010101" pitchFamily="49" charset="-122"/>
                <a:sym typeface="+mn-ea"/>
              </a:rPr>
              <a:t>云服务消费者（</a:t>
            </a:r>
            <a:r>
              <a:rPr lang="en-US" altLang="zh-CN" sz="1050" b="1" dirty="0" smtClean="0">
                <a:latin typeface="黑体" panose="02010609060101010101" pitchFamily="49" charset="-122"/>
                <a:ea typeface="黑体" panose="02010609060101010101" pitchFamily="49" charset="-122"/>
                <a:sym typeface="+mn-ea"/>
              </a:rPr>
              <a:t>UP_ID</a:t>
            </a:r>
            <a:r>
              <a:rPr lang="zh-CN" altLang="en-US" sz="1050" b="1" dirty="0" smtClean="0">
                <a:latin typeface="黑体" panose="02010609060101010101" pitchFamily="49" charset="-122"/>
                <a:ea typeface="黑体" panose="02010609060101010101" pitchFamily="49" charset="-122"/>
                <a:sym typeface="+mn-ea"/>
              </a:rPr>
              <a:t>）</a:t>
            </a:r>
            <a:r>
              <a:rPr lang="zh-CN" altLang="en-US" sz="1050" dirty="0" smtClean="0">
                <a:latin typeface="黑体" panose="02010609060101010101" pitchFamily="49" charset="-122"/>
                <a:ea typeface="黑体" panose="02010609060101010101" pitchFamily="49" charset="-122"/>
                <a:sym typeface="+mn-ea"/>
              </a:rPr>
              <a:t>是指注册了华为帐号的消费者，包括普通帐号，华为会员帐号，花粉帐号和应用开发者；同时华为帐号也可以作为支付帐号。</a:t>
            </a:r>
            <a:endParaRPr lang="zh-CN" altLang="en-US" sz="1050"/>
          </a:p>
        </p:txBody>
      </p:sp>
      <p:sp>
        <p:nvSpPr>
          <p:cNvPr id="20" name="文本框 19"/>
          <p:cNvSpPr txBox="1"/>
          <p:nvPr/>
        </p:nvSpPr>
        <p:spPr>
          <a:xfrm>
            <a:off x="6280150" y="734695"/>
            <a:ext cx="2763520" cy="731520"/>
          </a:xfrm>
          <a:prstGeom prst="rect">
            <a:avLst/>
          </a:prstGeom>
          <a:noFill/>
        </p:spPr>
        <p:txBody>
          <a:bodyPr wrap="square" rtlCol="0">
            <a:spAutoFit/>
          </a:bodyPr>
          <a:p>
            <a:r>
              <a:rPr lang="zh-CN" altLang="en-US" sz="1050" b="1" dirty="0" smtClean="0">
                <a:latin typeface="黑体" panose="02010609060101010101" pitchFamily="49" charset="-122"/>
                <a:ea typeface="黑体" panose="02010609060101010101" pitchFamily="49" charset="-122"/>
                <a:sym typeface="+mn-ea"/>
              </a:rPr>
              <a:t>终端设备消费者（</a:t>
            </a:r>
            <a:r>
              <a:rPr lang="en-US" altLang="zh-CN" sz="1050" b="1" dirty="0" smtClean="0">
                <a:latin typeface="黑体" panose="02010609060101010101" pitchFamily="49" charset="-122"/>
                <a:ea typeface="黑体" panose="02010609060101010101" pitchFamily="49" charset="-122"/>
                <a:sym typeface="+mn-ea"/>
              </a:rPr>
              <a:t>IMEI</a:t>
            </a:r>
            <a:r>
              <a:rPr lang="zh-CN" altLang="en-US" sz="1050" b="1" dirty="0" smtClean="0">
                <a:latin typeface="黑体" panose="02010609060101010101" pitchFamily="49" charset="-122"/>
                <a:ea typeface="黑体" panose="02010609060101010101" pitchFamily="49" charset="-122"/>
                <a:sym typeface="+mn-ea"/>
              </a:rPr>
              <a:t>）</a:t>
            </a:r>
            <a:r>
              <a:rPr lang="zh-CN" altLang="en-US" sz="1050" dirty="0" smtClean="0">
                <a:latin typeface="黑体" panose="02010609060101010101" pitchFamily="49" charset="-122"/>
                <a:ea typeface="黑体" panose="02010609060101010101" pitchFamily="49" charset="-122"/>
                <a:sym typeface="+mn-ea"/>
              </a:rPr>
              <a:t>是指所有曾经访问</a:t>
            </a:r>
            <a:r>
              <a:rPr lang="en-US" altLang="zh-CN" sz="1050" dirty="0" smtClean="0">
                <a:latin typeface="黑体" panose="02010609060101010101" pitchFamily="49" charset="-122"/>
                <a:ea typeface="黑体" panose="02010609060101010101" pitchFamily="49" charset="-122"/>
                <a:sym typeface="+mn-ea"/>
              </a:rPr>
              <a:t>/</a:t>
            </a:r>
            <a:r>
              <a:rPr lang="zh-CN" altLang="en-US" sz="1050" dirty="0" smtClean="0">
                <a:latin typeface="黑体" panose="02010609060101010101" pitchFamily="49" charset="-122"/>
                <a:ea typeface="黑体" panose="02010609060101010101" pitchFamily="49" charset="-122"/>
                <a:sym typeface="+mn-ea"/>
              </a:rPr>
              <a:t>使用云服务产品的终端设备（以</a:t>
            </a:r>
            <a:r>
              <a:rPr lang="en-US" altLang="zh-CN" sz="1050" dirty="0" smtClean="0">
                <a:latin typeface="黑体" panose="02010609060101010101" pitchFamily="49" charset="-122"/>
                <a:ea typeface="黑体" panose="02010609060101010101" pitchFamily="49" charset="-122"/>
                <a:sym typeface="+mn-ea"/>
              </a:rPr>
              <a:t>IMEI</a:t>
            </a:r>
            <a:r>
              <a:rPr lang="zh-CN" altLang="en-US" sz="1050" dirty="0" smtClean="0">
                <a:latin typeface="黑体" panose="02010609060101010101" pitchFamily="49" charset="-122"/>
                <a:ea typeface="黑体" panose="02010609060101010101" pitchFamily="49" charset="-122"/>
                <a:sym typeface="+mn-ea"/>
              </a:rPr>
              <a:t>、</a:t>
            </a:r>
            <a:r>
              <a:rPr lang="en-US" altLang="zh-CN" sz="1050" dirty="0" smtClean="0">
                <a:latin typeface="黑体" panose="02010609060101010101" pitchFamily="49" charset="-122"/>
                <a:ea typeface="黑体" panose="02010609060101010101" pitchFamily="49" charset="-122"/>
                <a:sym typeface="+mn-ea"/>
              </a:rPr>
              <a:t>SN</a:t>
            </a:r>
            <a:r>
              <a:rPr lang="zh-CN" altLang="en-US" sz="1050" dirty="0" smtClean="0">
                <a:latin typeface="黑体" panose="02010609060101010101" pitchFamily="49" charset="-122"/>
                <a:ea typeface="黑体" panose="02010609060101010101" pitchFamily="49" charset="-122"/>
                <a:sym typeface="+mn-ea"/>
              </a:rPr>
              <a:t>、</a:t>
            </a:r>
            <a:r>
              <a:rPr lang="en-US" altLang="zh-CN" sz="1050" dirty="0" smtClean="0">
                <a:latin typeface="黑体" panose="02010609060101010101" pitchFamily="49" charset="-122"/>
                <a:ea typeface="黑体" panose="02010609060101010101" pitchFamily="49" charset="-122"/>
                <a:sym typeface="+mn-ea"/>
              </a:rPr>
              <a:t>MEID</a:t>
            </a:r>
            <a:r>
              <a:rPr lang="zh-CN" altLang="en-US" sz="1050" dirty="0" smtClean="0">
                <a:latin typeface="黑体" panose="02010609060101010101" pitchFamily="49" charset="-122"/>
                <a:ea typeface="黑体" panose="02010609060101010101" pitchFamily="49" charset="-122"/>
                <a:sym typeface="+mn-ea"/>
              </a:rPr>
              <a:t>为数据粒度），包括华为终端和非华为终端。</a:t>
            </a:r>
            <a:endParaRPr lang="zh-CN" altLang="en-US" sz="1050"/>
          </a:p>
        </p:txBody>
      </p:sp>
      <p:sp>
        <p:nvSpPr>
          <p:cNvPr id="4" name="圆角矩形 3"/>
          <p:cNvSpPr/>
          <p:nvPr/>
        </p:nvSpPr>
        <p:spPr>
          <a:xfrm>
            <a:off x="4932045" y="2283460"/>
            <a:ext cx="935990" cy="144145"/>
          </a:xfrm>
          <a:prstGeom prst="round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产品主题域定义和范围</a:t>
            </a:r>
            <a:endParaRPr lang="zh-CN" altLang="en-US"/>
          </a:p>
        </p:txBody>
      </p:sp>
      <p:sp>
        <p:nvSpPr>
          <p:cNvPr id="2" name="文本框 1"/>
          <p:cNvSpPr txBox="1"/>
          <p:nvPr/>
        </p:nvSpPr>
        <p:spPr>
          <a:xfrm>
            <a:off x="179512" y="658514"/>
            <a:ext cx="8712968" cy="800219"/>
          </a:xfrm>
          <a:prstGeom prst="rect">
            <a:avLst/>
          </a:prstGeom>
          <a:noFill/>
        </p:spPr>
        <p:txBody>
          <a:bodyPr wrap="square" rtlCol="0">
            <a:spAutoFit/>
          </a:bodyPr>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华为面向消费者提供</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出售的基于云的业务</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服务统称为产品。华为云服务产品的目的是为了</a:t>
            </a:r>
            <a:r>
              <a:rPr lang="zh-CN" altLang="en-US" sz="1400" dirty="0">
                <a:latin typeface="黑体" panose="02010609060101010101" pitchFamily="49" charset="-122"/>
                <a:ea typeface="黑体" panose="02010609060101010101" pitchFamily="49" charset="-122"/>
              </a:rPr>
              <a:t>增加业务</a:t>
            </a:r>
            <a:r>
              <a:rPr lang="zh-CN" altLang="en-US" sz="1400" dirty="0" smtClean="0">
                <a:latin typeface="黑体" panose="02010609060101010101" pitchFamily="49" charset="-122"/>
                <a:ea typeface="黑体" panose="02010609060101010101" pitchFamily="49" charset="-122"/>
              </a:rPr>
              <a:t>收入，打造华为应用市场品牌，提升华为终端消费者粘性。产品主题域也包括华为商城</a:t>
            </a:r>
            <a:r>
              <a:rPr lang="en-US" altLang="zh-CN" sz="1400" dirty="0" smtClean="0">
                <a:latin typeface="黑体" panose="02010609060101010101" pitchFamily="49" charset="-122"/>
                <a:ea typeface="黑体" panose="02010609060101010101" pitchFamily="49" charset="-122"/>
              </a:rPr>
              <a:t>VMALL</a:t>
            </a:r>
            <a:r>
              <a:rPr lang="zh-CN" altLang="en-US" sz="1400" dirty="0" smtClean="0">
                <a:latin typeface="黑体" panose="02010609060101010101" pitchFamily="49" charset="-122"/>
                <a:ea typeface="黑体" panose="02010609060101010101" pitchFamily="49" charset="-122"/>
              </a:rPr>
              <a:t>中销售的产品，目前主要是华为的终端设备产品</a:t>
            </a:r>
            <a:endParaRPr lang="zh-CN" altLang="en-US" sz="1400" dirty="0">
              <a:latin typeface="黑体" panose="02010609060101010101" pitchFamily="49" charset="-122"/>
              <a:ea typeface="黑体" panose="02010609060101010101" pitchFamily="49" charset="-122"/>
            </a:endParaRPr>
          </a:p>
        </p:txBody>
      </p:sp>
      <p:sp>
        <p:nvSpPr>
          <p:cNvPr id="4" name="文本框 3"/>
          <p:cNvSpPr txBox="1"/>
          <p:nvPr/>
        </p:nvSpPr>
        <p:spPr>
          <a:xfrm>
            <a:off x="323528" y="1458733"/>
            <a:ext cx="8640960" cy="3754874"/>
          </a:xfrm>
          <a:prstGeom prst="rect">
            <a:avLst/>
          </a:prstGeom>
          <a:noFill/>
        </p:spPr>
        <p:txBody>
          <a:bodyPr wrap="square" rtlCol="0">
            <a:spAutoFit/>
          </a:bodyPr>
          <a:p>
            <a:pPr marL="285750" indent="-285750">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云服务部的产品包括</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solidFill>
                  <a:schemeClr val="accent3">
                    <a:lumMod val="75000"/>
                  </a:schemeClr>
                </a:solidFill>
                <a:latin typeface="黑体" panose="02010609060101010101" pitchFamily="49" charset="-122"/>
                <a:ea typeface="黑体" panose="02010609060101010101" pitchFamily="49" charset="-122"/>
              </a:rPr>
              <a:t>云服务产品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华为自主开发和经营的云服务，例如：相册产品</a:t>
            </a:r>
            <a:r>
              <a:rPr lang="en-US" altLang="zh-CN" sz="1200" dirty="0" smtClean="0">
                <a:latin typeface="黑体" panose="02010609060101010101" pitchFamily="49" charset="-122"/>
                <a:ea typeface="黑体" panose="02010609060101010101" pitchFamily="49" charset="-122"/>
              </a:rPr>
              <a:t>(</a:t>
            </a:r>
            <a:r>
              <a:rPr lang="en-US" altLang="zh-CN" sz="1200" dirty="0" err="1" smtClean="0">
                <a:latin typeface="黑体" panose="02010609060101010101" pitchFamily="49" charset="-122"/>
                <a:ea typeface="黑体" panose="02010609060101010101" pitchFamily="49" charset="-122"/>
              </a:rPr>
              <a:t>com.Huawei.galler</a:t>
            </a:r>
            <a:r>
              <a:rPr lang="en-US" altLang="zh-CN" sz="1200" dirty="0" smtClean="0">
                <a:latin typeface="黑体" panose="02010609060101010101" pitchFamily="49" charset="-122"/>
                <a:ea typeface="黑体" panose="02010609060101010101" pitchFamily="49" charset="-122"/>
              </a:rPr>
              <a:t>, </a:t>
            </a:r>
            <a:r>
              <a:rPr lang="en-US" altLang="zh-CN" sz="1200" dirty="0" err="1" smtClean="0">
                <a:latin typeface="黑体" panose="02010609060101010101" pitchFamily="49" charset="-122"/>
                <a:ea typeface="黑体" panose="02010609060101010101" pitchFamily="49" charset="-122"/>
              </a:rPr>
              <a:t>com_Huawei.ott.tvalbum</a:t>
            </a:r>
            <a:r>
              <a:rPr lang="en-US" altLang="zh-CN" sz="1200" dirty="0" smtClean="0">
                <a:latin typeface="黑体" panose="02010609060101010101" pitchFamily="49" charset="-122"/>
                <a:ea typeface="黑体" panose="02010609060101010101" pitchFamily="49" charset="-122"/>
              </a:rPr>
              <a:t>),</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latin typeface="黑体" panose="02010609060101010101" pitchFamily="49" charset="-122"/>
                <a:ea typeface="黑体" panose="02010609060101010101" pitchFamily="49" charset="-122"/>
              </a:rPr>
              <a:t>应用市场产品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华为集成和整合的第三方应用产品，也包括开放联盟开发者开发上架的各种应用产品</a:t>
            </a:r>
            <a:endParaRPr lang="en-US" altLang="zh-CN" sz="14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latin typeface="黑体" panose="02010609060101010101" pitchFamily="49" charset="-122"/>
                <a:ea typeface="黑体" panose="02010609060101010101" pitchFamily="49" charset="-122"/>
              </a:rPr>
              <a:t>内容产品</a:t>
            </a:r>
            <a:r>
              <a:rPr lang="en-US" altLang="zh-CN" sz="14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华为购买和整合的视频、音乐等包含内容版权的产品；也包括华为开发和集成的主题内容的产品</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400" dirty="0" smtClean="0">
                <a:solidFill>
                  <a:schemeClr val="accent3">
                    <a:lumMod val="75000"/>
                  </a:schemeClr>
                </a:solidFill>
                <a:latin typeface="黑体" panose="02010609060101010101" pitchFamily="49" charset="-122"/>
                <a:ea typeface="黑体" panose="02010609060101010101" pitchFamily="49" charset="-122"/>
              </a:rPr>
              <a:t>终端设备产品</a:t>
            </a:r>
            <a:r>
              <a:rPr lang="en-US" altLang="zh-CN" sz="1400" dirty="0" smtClean="0">
                <a:latin typeface="黑体" panose="02010609060101010101" pitchFamily="49" charset="-122"/>
                <a:ea typeface="黑体" panose="02010609060101010101" pitchFamily="49" charset="-122"/>
              </a:rPr>
              <a:t>—</a:t>
            </a:r>
            <a:r>
              <a:rPr lang="en-US" altLang="zh-CN" sz="1200" dirty="0" err="1"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销售的华为终端设备产品以及其他第三方的终端设备产品</a:t>
            </a:r>
            <a:endParaRPr lang="en-US" altLang="zh-CN" sz="12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产品主题域也包括了开放联盟管理的全部开发者上传的开发产品的信息</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产品</a:t>
            </a:r>
            <a:r>
              <a:rPr lang="zh-CN" altLang="en-US" sz="1600" dirty="0" smtClean="0">
                <a:latin typeface="黑体" panose="02010609060101010101" pitchFamily="49" charset="-122"/>
                <a:ea typeface="黑体" panose="02010609060101010101" pitchFamily="49" charset="-122"/>
              </a:rPr>
              <a:t>是各种云服务日志的重要分析对象，</a:t>
            </a:r>
            <a:r>
              <a:rPr lang="zh-CN" altLang="en-US" sz="1600" dirty="0" smtClean="0">
                <a:solidFill>
                  <a:schemeClr val="accent5">
                    <a:lumMod val="75000"/>
                  </a:schemeClr>
                </a:solidFill>
                <a:latin typeface="黑体" panose="02010609060101010101" pitchFamily="49" charset="-122"/>
                <a:ea typeface="黑体" panose="02010609060101010101" pitchFamily="49" charset="-122"/>
              </a:rPr>
              <a:t>是最小数据粒度</a:t>
            </a:r>
            <a:r>
              <a:rPr lang="zh-CN" altLang="en-US" sz="1600" dirty="0" smtClean="0">
                <a:latin typeface="黑体" panose="02010609060101010101" pitchFamily="49" charset="-122"/>
                <a:ea typeface="黑体" panose="02010609060101010101" pitchFamily="49" charset="-122"/>
              </a:rPr>
              <a:t>，产品的信息项需要被统一定义；</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业务</a:t>
            </a:r>
            <a:r>
              <a:rPr lang="zh-CN" altLang="en-US" sz="1400" dirty="0" smtClean="0">
                <a:latin typeface="黑体" panose="02010609060101010101" pitchFamily="49" charset="-122"/>
                <a:ea typeface="黑体" panose="02010609060101010101" pitchFamily="49" charset="-122"/>
              </a:rPr>
              <a:t>是云服务部内部定义并使用的，按管理职能或产品特性对产品的归类方式，一个业务下可以包含多个产品，</a:t>
            </a:r>
            <a:r>
              <a:rPr lang="zh-CN" altLang="en-US" sz="1200" dirty="0" smtClean="0">
                <a:latin typeface="黑体" panose="02010609060101010101" pitchFamily="49" charset="-122"/>
                <a:ea typeface="黑体" panose="02010609060101010101" pitchFamily="49" charset="-122"/>
              </a:rPr>
              <a:t>例如相册业务</a:t>
            </a:r>
            <a:r>
              <a:rPr lang="en-US" altLang="zh-CN" sz="1200" dirty="0" smtClean="0">
                <a:latin typeface="黑体" panose="02010609060101010101" pitchFamily="49" charset="-122"/>
                <a:ea typeface="黑体" panose="02010609060101010101" pitchFamily="49" charset="-122"/>
              </a:rPr>
              <a:t>(SVC_ID)</a:t>
            </a:r>
            <a:r>
              <a:rPr lang="zh-CN" altLang="en-US" sz="1200" dirty="0" smtClean="0">
                <a:latin typeface="黑体" panose="02010609060101010101" pitchFamily="49" charset="-122"/>
                <a:ea typeface="黑体" panose="02010609060101010101" pitchFamily="49" charset="-122"/>
              </a:rPr>
              <a:t>下包括了</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个图库产品和</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个相册产品（</a:t>
            </a:r>
            <a:r>
              <a:rPr lang="en-US" altLang="zh-CN" sz="1200" dirty="0" smtClean="0">
                <a:latin typeface="黑体" panose="02010609060101010101" pitchFamily="49" charset="-122"/>
                <a:ea typeface="黑体" panose="02010609060101010101" pitchFamily="49" charset="-122"/>
              </a:rPr>
              <a:t>2</a:t>
            </a:r>
            <a:r>
              <a:rPr lang="zh-CN" altLang="en-US" sz="1200" dirty="0" smtClean="0">
                <a:latin typeface="黑体" panose="02010609060101010101" pitchFamily="49" charset="-122"/>
                <a:ea typeface="黑体" panose="02010609060101010101" pitchFamily="49" charset="-122"/>
              </a:rPr>
              <a:t>个包名）</a:t>
            </a:r>
            <a:r>
              <a:rPr lang="zh-CN" altLang="en-US" sz="1400" dirty="0" smtClean="0">
                <a:latin typeface="黑体" panose="02010609060101010101" pitchFamily="49" charset="-122"/>
                <a:ea typeface="黑体" panose="02010609060101010101" pitchFamily="49" charset="-122"/>
              </a:rPr>
              <a:t>。</a:t>
            </a:r>
            <a:r>
              <a:rPr lang="zh-CN" altLang="en-US" sz="1400" dirty="0" smtClean="0">
                <a:solidFill>
                  <a:schemeClr val="accent1">
                    <a:lumMod val="75000"/>
                  </a:schemeClr>
                </a:solidFill>
                <a:latin typeface="黑体" panose="02010609060101010101" pitchFamily="49" charset="-122"/>
                <a:ea typeface="黑体" panose="02010609060101010101" pitchFamily="49" charset="-122"/>
              </a:rPr>
              <a:t>业务是产品的根节点</a:t>
            </a:r>
            <a:r>
              <a:rPr lang="zh-CN" altLang="en-US" sz="1400" dirty="0" smtClean="0">
                <a:latin typeface="黑体" panose="02010609060101010101" pitchFamily="49" charset="-122"/>
                <a:ea typeface="黑体" panose="02010609060101010101" pitchFamily="49" charset="-122"/>
              </a:rPr>
              <a:t>：</a:t>
            </a:r>
            <a:endParaRPr lang="en-US" altLang="zh-CN" sz="1600" dirty="0" smtClean="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1600" b="1" dirty="0" smtClean="0">
                <a:solidFill>
                  <a:srgbClr val="FF0000"/>
                </a:solidFill>
                <a:latin typeface="黑体" panose="02010609060101010101" pitchFamily="49" charset="-122"/>
                <a:ea typeface="黑体" panose="02010609060101010101" pitchFamily="49" charset="-122"/>
              </a:rPr>
              <a:t>渠道</a:t>
            </a:r>
            <a:r>
              <a:rPr lang="zh-CN" altLang="en-US" sz="1400" dirty="0" smtClean="0">
                <a:latin typeface="黑体" panose="02010609060101010101" pitchFamily="49" charset="-122"/>
                <a:ea typeface="黑体" panose="02010609060101010101" pitchFamily="49" charset="-122"/>
              </a:rPr>
              <a:t>是为需要使用华为帐号访问的不同产品</a:t>
            </a:r>
            <a:r>
              <a:rPr lang="en-US" altLang="zh-CN" sz="14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业务分配的入口编号，渠道的分配尚无统一原则，一般是基于产品分配渠道，但是也存在同一个产品也可以对应多个渠道号（</a:t>
            </a:r>
            <a:r>
              <a:rPr lang="en-US" altLang="zh-CN" sz="1200" dirty="0" smtClean="0">
                <a:latin typeface="黑体" panose="02010609060101010101" pitchFamily="49" charset="-122"/>
                <a:ea typeface="黑体" panose="02010609060101010101" pitchFamily="49" charset="-122"/>
              </a:rPr>
              <a:t>VMALL</a:t>
            </a:r>
            <a:r>
              <a:rPr lang="zh-CN" altLang="en-US" sz="1200" dirty="0" smtClean="0">
                <a:latin typeface="黑体" panose="02010609060101010101" pitchFamily="49" charset="-122"/>
                <a:ea typeface="黑体" panose="02010609060101010101" pitchFamily="49" charset="-122"/>
              </a:rPr>
              <a:t>商城有客户端和海外客户端不同渠道</a:t>
            </a:r>
            <a:r>
              <a:rPr lang="zh-CN" altLang="en-US" sz="1400" dirty="0" smtClean="0">
                <a:latin typeface="黑体" panose="02010609060101010101" pitchFamily="49" charset="-122"/>
                <a:ea typeface="黑体" panose="02010609060101010101" pitchFamily="49" charset="-122"/>
              </a:rPr>
              <a:t>）</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产品主题域的主要实体、分类和关系</a:t>
            </a:r>
            <a:endParaRPr lang="zh-CN" altLang="en-US"/>
          </a:p>
        </p:txBody>
      </p:sp>
      <p:pic>
        <p:nvPicPr>
          <p:cNvPr id="5" name="图片 4"/>
          <p:cNvPicPr>
            <a:picLocks noChangeAspect="1"/>
          </p:cNvPicPr>
          <p:nvPr/>
        </p:nvPicPr>
        <p:blipFill>
          <a:blip r:embed="rId1"/>
          <a:stretch>
            <a:fillRect/>
          </a:stretch>
        </p:blipFill>
        <p:spPr>
          <a:xfrm>
            <a:off x="168910" y="528320"/>
            <a:ext cx="8806815" cy="5967095"/>
          </a:xfrm>
          <a:prstGeom prst="rect">
            <a:avLst/>
          </a:prstGeom>
        </p:spPr>
      </p:pic>
      <p:sp>
        <p:nvSpPr>
          <p:cNvPr id="4" name="文本框 3"/>
          <p:cNvSpPr txBox="1"/>
          <p:nvPr/>
        </p:nvSpPr>
        <p:spPr>
          <a:xfrm>
            <a:off x="2124075" y="1708150"/>
            <a:ext cx="1501775" cy="701040"/>
          </a:xfrm>
          <a:prstGeom prst="rect">
            <a:avLst/>
          </a:prstGeom>
          <a:noFill/>
        </p:spPr>
        <p:txBody>
          <a:bodyPr wrap="square" rtlCol="0">
            <a:spAutoFit/>
          </a:bodyPr>
          <a:p>
            <a:r>
              <a:rPr lang="zh-CN" altLang="en-US" sz="1000">
                <a:solidFill>
                  <a:srgbClr val="0070C0"/>
                </a:solidFill>
                <a:latin typeface="宋体" panose="02010600030101010101" pitchFamily="2" charset="-122"/>
                <a:ea typeface="宋体" panose="02010600030101010101" pitchFamily="2" charset="-122"/>
              </a:rPr>
              <a:t>应用市场</a:t>
            </a:r>
            <a:r>
              <a:rPr lang="en-US" altLang="zh-CN" sz="1000">
                <a:solidFill>
                  <a:srgbClr val="0070C0"/>
                </a:solidFill>
                <a:latin typeface="宋体" panose="02010600030101010101" pitchFamily="2" charset="-122"/>
                <a:ea typeface="宋体" panose="02010600030101010101" pitchFamily="2" charset="-122"/>
              </a:rPr>
              <a:t>APP</a:t>
            </a:r>
            <a:r>
              <a:rPr lang="zh-CN" altLang="en-US" sz="1000">
                <a:solidFill>
                  <a:srgbClr val="0070C0"/>
                </a:solidFill>
                <a:latin typeface="宋体" panose="02010600030101010101" pitchFamily="2" charset="-122"/>
                <a:ea typeface="宋体" panose="02010600030101010101" pitchFamily="2" charset="-122"/>
              </a:rPr>
              <a:t>信息</a:t>
            </a:r>
            <a:endParaRPr lang="zh-CN" altLang="en-US" sz="1000">
              <a:solidFill>
                <a:srgbClr val="0070C0"/>
              </a:solidFill>
              <a:latin typeface="宋体" panose="02010600030101010101" pitchFamily="2" charset="-122"/>
              <a:ea typeface="宋体" panose="02010600030101010101" pitchFamily="2" charset="-122"/>
            </a:endParaRPr>
          </a:p>
          <a:p>
            <a:r>
              <a:rPr lang="zh-CN" altLang="en-US" sz="1000">
                <a:solidFill>
                  <a:srgbClr val="0070C0"/>
                </a:solidFill>
                <a:latin typeface="宋体" panose="02010600030101010101" pitchFamily="2" charset="-122"/>
                <a:ea typeface="宋体" panose="02010600030101010101" pitchFamily="2" charset="-122"/>
              </a:rPr>
              <a:t>数据来源：</a:t>
            </a:r>
            <a:r>
              <a:rPr lang="en-US" altLang="zh-CN" sz="1000">
                <a:solidFill>
                  <a:srgbClr val="0070C0"/>
                </a:solidFill>
                <a:latin typeface="宋体" panose="02010600030101010101" pitchFamily="2" charset="-122"/>
                <a:ea typeface="宋体" panose="02010600030101010101" pitchFamily="2" charset="-122"/>
              </a:rPr>
              <a:t>ODS_HISPACE_APP_INFO_DM</a:t>
            </a:r>
            <a:endParaRPr lang="en-US" altLang="zh-CN" sz="1000">
              <a:solidFill>
                <a:srgbClr val="0070C0"/>
              </a:solidFill>
              <a:latin typeface="宋体" panose="02010600030101010101" pitchFamily="2" charset="-122"/>
              <a:ea typeface="宋体" panose="02010600030101010101" pitchFamily="2" charset="-122"/>
            </a:endParaRPr>
          </a:p>
        </p:txBody>
      </p:sp>
      <p:sp>
        <p:nvSpPr>
          <p:cNvPr id="6" name="文本框 5"/>
          <p:cNvSpPr txBox="1"/>
          <p:nvPr/>
        </p:nvSpPr>
        <p:spPr>
          <a:xfrm>
            <a:off x="143510" y="700405"/>
            <a:ext cx="1501775" cy="548640"/>
          </a:xfrm>
          <a:prstGeom prst="rect">
            <a:avLst/>
          </a:prstGeom>
          <a:noFill/>
        </p:spPr>
        <p:txBody>
          <a:bodyPr wrap="square" rtlCol="0">
            <a:spAutoFit/>
          </a:bodyPr>
          <a:p>
            <a:r>
              <a:rPr lang="zh-CN" altLang="en-US" sz="1000">
                <a:solidFill>
                  <a:srgbClr val="0070C0"/>
                </a:solidFill>
                <a:latin typeface="宋体" panose="02010600030101010101" pitchFamily="2" charset="-122"/>
                <a:ea typeface="宋体" panose="02010600030101010101" pitchFamily="2" charset="-122"/>
              </a:rPr>
              <a:t>开放平台</a:t>
            </a:r>
            <a:r>
              <a:rPr lang="en-US" altLang="zh-CN" sz="1000">
                <a:solidFill>
                  <a:srgbClr val="0070C0"/>
                </a:solidFill>
                <a:latin typeface="宋体" panose="02010600030101010101" pitchFamily="2" charset="-122"/>
                <a:ea typeface="宋体" panose="02010600030101010101" pitchFamily="2" charset="-122"/>
              </a:rPr>
              <a:t>APP</a:t>
            </a:r>
            <a:r>
              <a:rPr lang="zh-CN" altLang="en-US" sz="1000">
                <a:solidFill>
                  <a:srgbClr val="0070C0"/>
                </a:solidFill>
                <a:latin typeface="宋体" panose="02010600030101010101" pitchFamily="2" charset="-122"/>
                <a:ea typeface="宋体" panose="02010600030101010101" pitchFamily="2" charset="-122"/>
              </a:rPr>
              <a:t>信息</a:t>
            </a:r>
            <a:endParaRPr lang="zh-CN" altLang="en-US" sz="1000">
              <a:solidFill>
                <a:srgbClr val="0070C0"/>
              </a:solidFill>
              <a:latin typeface="宋体" panose="02010600030101010101" pitchFamily="2" charset="-122"/>
              <a:ea typeface="宋体" panose="02010600030101010101" pitchFamily="2" charset="-122"/>
            </a:endParaRPr>
          </a:p>
          <a:p>
            <a:r>
              <a:rPr lang="zh-CN" altLang="en-US" sz="1000">
                <a:solidFill>
                  <a:srgbClr val="0070C0"/>
                </a:solidFill>
                <a:latin typeface="宋体" panose="02010600030101010101" pitchFamily="2" charset="-122"/>
                <a:ea typeface="宋体" panose="02010600030101010101" pitchFamily="2" charset="-122"/>
              </a:rPr>
              <a:t>数据来源：</a:t>
            </a:r>
            <a:r>
              <a:rPr lang="en-US" altLang="zh-CN" sz="1000">
                <a:solidFill>
                  <a:srgbClr val="0070C0"/>
                </a:solidFill>
                <a:latin typeface="宋体" panose="02010600030101010101" pitchFamily="2" charset="-122"/>
                <a:ea typeface="宋体" panose="02010600030101010101" pitchFamily="2" charset="-122"/>
              </a:rPr>
              <a:t>ODS_DEV_APP_INFO_DM</a:t>
            </a:r>
            <a:endParaRPr lang="en-US" altLang="zh-CN" sz="1000">
              <a:solidFill>
                <a:srgbClr val="0070C0"/>
              </a:solidFill>
              <a:latin typeface="宋体" panose="02010600030101010101" pitchFamily="2" charset="-122"/>
              <a:ea typeface="宋体" panose="02010600030101010101" pitchFamily="2" charset="-122"/>
            </a:endParaRPr>
          </a:p>
        </p:txBody>
      </p:sp>
      <p:sp>
        <p:nvSpPr>
          <p:cNvPr id="7" name="文本框 6"/>
          <p:cNvSpPr txBox="1"/>
          <p:nvPr/>
        </p:nvSpPr>
        <p:spPr>
          <a:xfrm>
            <a:off x="1026160" y="4118610"/>
            <a:ext cx="1007745" cy="548640"/>
          </a:xfrm>
          <a:prstGeom prst="rect">
            <a:avLst/>
          </a:prstGeom>
          <a:noFill/>
        </p:spPr>
        <p:txBody>
          <a:bodyPr wrap="square" rtlCol="0">
            <a:spAutoFit/>
          </a:bodyPr>
          <a:p>
            <a:r>
              <a:rPr lang="zh-CN" altLang="en-US" sz="1000">
                <a:solidFill>
                  <a:srgbClr val="0070C0"/>
                </a:solidFill>
                <a:latin typeface="宋体" panose="02010600030101010101" pitchFamily="2" charset="-122"/>
                <a:ea typeface="宋体" panose="02010600030101010101" pitchFamily="2" charset="-122"/>
              </a:rPr>
              <a:t>手工维护的业务、渠道等信息</a:t>
            </a:r>
            <a:endParaRPr lang="zh-CN" altLang="en-US" sz="1000">
              <a:solidFill>
                <a:srgbClr val="0070C0"/>
              </a:solidFill>
              <a:latin typeface="宋体" panose="02010600030101010101" pitchFamily="2" charset="-122"/>
              <a:ea typeface="宋体" panose="02010600030101010101" pitchFamily="2" charset="-122"/>
            </a:endParaRPr>
          </a:p>
        </p:txBody>
      </p:sp>
      <p:sp>
        <p:nvSpPr>
          <p:cNvPr id="8" name="圆角矩形 7"/>
          <p:cNvSpPr/>
          <p:nvPr/>
        </p:nvSpPr>
        <p:spPr>
          <a:xfrm>
            <a:off x="1115695" y="1348105"/>
            <a:ext cx="1008380" cy="2663825"/>
          </a:xfrm>
          <a:prstGeom prst="round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
        <p:nvSpPr>
          <p:cNvPr id="9" name="文本框 8"/>
          <p:cNvSpPr txBox="1"/>
          <p:nvPr/>
        </p:nvSpPr>
        <p:spPr>
          <a:xfrm>
            <a:off x="6419850" y="2195195"/>
            <a:ext cx="1198880" cy="548640"/>
          </a:xfrm>
          <a:prstGeom prst="rect">
            <a:avLst/>
          </a:prstGeom>
          <a:noFill/>
        </p:spPr>
        <p:txBody>
          <a:bodyPr wrap="square" rtlCol="0">
            <a:spAutoFit/>
          </a:bodyPr>
          <a:p>
            <a:r>
              <a:rPr lang="zh-CN" altLang="en-US" sz="1000">
                <a:solidFill>
                  <a:srgbClr val="0070C0"/>
                </a:solidFill>
                <a:latin typeface="宋体" panose="02010600030101010101" pitchFamily="2" charset="-122"/>
                <a:ea typeface="宋体" panose="02010600030101010101" pitchFamily="2" charset="-122"/>
              </a:rPr>
              <a:t>音乐、阅读等内容非华为维护信息，无数据</a:t>
            </a:r>
            <a:endParaRPr lang="zh-CN" altLang="en-US" sz="1000">
              <a:solidFill>
                <a:srgbClr val="0070C0"/>
              </a:solidFill>
              <a:latin typeface="宋体" panose="02010600030101010101" pitchFamily="2" charset="-122"/>
              <a:ea typeface="宋体" panose="02010600030101010101" pitchFamily="2" charset="-122"/>
            </a:endParaRPr>
          </a:p>
        </p:txBody>
      </p:sp>
      <p:sp>
        <p:nvSpPr>
          <p:cNvPr id="10" name="文本框 9"/>
          <p:cNvSpPr txBox="1"/>
          <p:nvPr/>
        </p:nvSpPr>
        <p:spPr>
          <a:xfrm>
            <a:off x="7281545" y="624205"/>
            <a:ext cx="1614805" cy="701040"/>
          </a:xfrm>
          <a:prstGeom prst="rect">
            <a:avLst/>
          </a:prstGeom>
          <a:noFill/>
        </p:spPr>
        <p:txBody>
          <a:bodyPr wrap="square" rtlCol="0">
            <a:spAutoFit/>
          </a:bodyPr>
          <a:p>
            <a:r>
              <a:rPr lang="zh-CN" altLang="en-US" sz="1000">
                <a:solidFill>
                  <a:srgbClr val="0070C0"/>
                </a:solidFill>
                <a:latin typeface="宋体" panose="02010600030101010101" pitchFamily="2" charset="-122"/>
                <a:ea typeface="宋体" panose="02010600030101010101" pitchFamily="2" charset="-122"/>
              </a:rPr>
              <a:t>华为商城销售的华为及第三方终端，数据来源与</a:t>
            </a:r>
            <a:r>
              <a:rPr lang="en-US" altLang="zh-CN" sz="1000">
                <a:solidFill>
                  <a:srgbClr val="0070C0"/>
                </a:solidFill>
                <a:latin typeface="宋体" panose="02010600030101010101" pitchFamily="2" charset="-122"/>
                <a:ea typeface="宋体" panose="02010600030101010101" pitchFamily="2" charset="-122"/>
              </a:rPr>
              <a:t>VMALL</a:t>
            </a:r>
            <a:r>
              <a:rPr lang="zh-CN" altLang="en-US" sz="1000">
                <a:solidFill>
                  <a:srgbClr val="0070C0"/>
                </a:solidFill>
                <a:latin typeface="宋体" panose="02010600030101010101" pitchFamily="2" charset="-122"/>
                <a:ea typeface="宋体" panose="02010600030101010101" pitchFamily="2" charset="-122"/>
              </a:rPr>
              <a:t>，一期未纳入入仓范围</a:t>
            </a:r>
            <a:endParaRPr lang="zh-CN" altLang="en-US" sz="1000">
              <a:solidFill>
                <a:srgbClr val="0070C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755576" y="148586"/>
            <a:ext cx="7886700" cy="377825"/>
          </a:xfrm>
        </p:spPr>
        <p:txBody>
          <a:bodyPr/>
          <a:lstStyle/>
          <a:p>
            <a:r>
              <a:rPr lang="zh-CN" altLang="en-US" sz="2400" dirty="0" smtClean="0">
                <a:latin typeface="+mn-lt"/>
                <a:ea typeface="华文楷体" panose="02010600040101010101" pitchFamily="2" charset="-122"/>
              </a:rPr>
              <a:t>议题</a:t>
            </a:r>
            <a:endParaRPr lang="zh-CN" altLang="en-US" sz="2400" dirty="0">
              <a:latin typeface="+mn-lt"/>
              <a:ea typeface="华文楷体" panose="02010600040101010101" pitchFamily="2" charset="-122"/>
            </a:endParaRPr>
          </a:p>
        </p:txBody>
      </p:sp>
      <p:pic>
        <p:nvPicPr>
          <p:cNvPr id="28675" name="图片 11"/>
          <p:cNvPicPr>
            <a:picLocks noChangeAspect="1"/>
          </p:cNvPicPr>
          <p:nvPr/>
        </p:nvPicPr>
        <p:blipFill>
          <a:blip r:embed="rId1" cstate="email">
            <a:extLst>
              <a:ext uri="{28A0092B-C50C-407E-A947-70E740481C1C}">
                <a14:useLocalDpi xmlns:a14="http://schemas.microsoft.com/office/drawing/2010/main" val="0"/>
              </a:ext>
            </a:extLst>
          </a:blip>
          <a:srcRect/>
          <a:stretch>
            <a:fillRect/>
          </a:stretch>
        </p:blipFill>
        <p:spPr bwMode="auto">
          <a:xfrm>
            <a:off x="5982865" y="1141260"/>
            <a:ext cx="2836862"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415290" y="2442845"/>
            <a:ext cx="5568315" cy="690880"/>
            <a:chOff x="652" y="2642"/>
            <a:chExt cx="8769" cy="1088"/>
          </a:xfrm>
        </p:grpSpPr>
        <p:sp>
          <p:nvSpPr>
            <p:cNvPr id="8" name="流程图: 联系 7"/>
            <p:cNvSpPr/>
            <p:nvPr/>
          </p:nvSpPr>
          <p:spPr>
            <a:xfrm>
              <a:off x="2565" y="2972"/>
              <a:ext cx="631" cy="631"/>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2400" dirty="0">
                  <a:ea typeface="华文楷体" panose="02010600040101010101" pitchFamily="2" charset="-122"/>
                </a:rPr>
                <a:t>3</a:t>
              </a:r>
              <a:endParaRPr lang="en-US" altLang="zh-CN" sz="2400" dirty="0">
                <a:ea typeface="华文楷体" panose="02010600040101010101" pitchFamily="2" charset="-122"/>
              </a:endParaRPr>
            </a:p>
          </p:txBody>
        </p:sp>
        <p:sp>
          <p:nvSpPr>
            <p:cNvPr id="9" name="文本框 14"/>
            <p:cNvSpPr txBox="1">
              <a:spLocks noChangeArrowheads="1"/>
            </p:cNvSpPr>
            <p:nvPr/>
          </p:nvSpPr>
          <p:spPr bwMode="auto">
            <a:xfrm>
              <a:off x="3346" y="3059"/>
              <a:ext cx="607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b="1" dirty="0" smtClean="0">
                  <a:solidFill>
                    <a:schemeClr val="tx2"/>
                  </a:solidFill>
                  <a:ea typeface="华文楷体" panose="02010600040101010101" pitchFamily="2" charset="-122"/>
                </a:rPr>
                <a:t>基础层主题域模型介绍</a:t>
              </a:r>
              <a:endParaRPr lang="zh-CN" altLang="en-US" sz="2000" b="1" dirty="0" smtClean="0">
                <a:solidFill>
                  <a:schemeClr val="tx2"/>
                </a:solidFill>
                <a:ea typeface="华文楷体" panose="02010600040101010101" pitchFamily="2" charset="-122"/>
              </a:endParaRPr>
            </a:p>
          </p:txBody>
        </p:sp>
        <p:pic>
          <p:nvPicPr>
            <p:cNvPr id="10" name="图片 9"/>
            <p:cNvPicPr>
              <a:picLocks noChangeAspect="1"/>
            </p:cNvPicPr>
            <p:nvPr/>
          </p:nvPicPr>
          <p:blipFill>
            <a:blip r:embed="rId2">
              <a:duotone>
                <a:schemeClr val="accent5">
                  <a:shade val="45000"/>
                  <a:satMod val="135000"/>
                </a:schemeClr>
                <a:prstClr val="white"/>
              </a:duotone>
            </a:blip>
            <a:stretch>
              <a:fillRect/>
            </a:stretch>
          </p:blipFill>
          <p:spPr bwMode="auto">
            <a:xfrm>
              <a:off x="652" y="2642"/>
              <a:ext cx="1406" cy="1088"/>
            </a:xfrm>
            <a:prstGeom prst="rect">
              <a:avLst/>
            </a:prstGeom>
          </p:spPr>
        </p:pic>
      </p:grpSp>
      <p:grpSp>
        <p:nvGrpSpPr>
          <p:cNvPr id="11" name="组合 10"/>
          <p:cNvGrpSpPr/>
          <p:nvPr/>
        </p:nvGrpSpPr>
        <p:grpSpPr>
          <a:xfrm>
            <a:off x="414655" y="1714500"/>
            <a:ext cx="5568315" cy="690880"/>
            <a:chOff x="652" y="2642"/>
            <a:chExt cx="8769" cy="1088"/>
          </a:xfrm>
        </p:grpSpPr>
        <p:sp>
          <p:nvSpPr>
            <p:cNvPr id="12" name="流程图: 联系 11"/>
            <p:cNvSpPr/>
            <p:nvPr/>
          </p:nvSpPr>
          <p:spPr>
            <a:xfrm>
              <a:off x="2565" y="2972"/>
              <a:ext cx="631" cy="631"/>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2400" dirty="0">
                  <a:ea typeface="华文楷体" panose="02010600040101010101" pitchFamily="2" charset="-122"/>
                </a:rPr>
                <a:t>2</a:t>
              </a:r>
              <a:endParaRPr lang="en-US" altLang="zh-CN" sz="2400" dirty="0">
                <a:ea typeface="华文楷体" panose="02010600040101010101" pitchFamily="2" charset="-122"/>
              </a:endParaRPr>
            </a:p>
          </p:txBody>
        </p:sp>
        <p:sp>
          <p:nvSpPr>
            <p:cNvPr id="15" name="文本框 14"/>
            <p:cNvSpPr txBox="1">
              <a:spLocks noChangeArrowheads="1"/>
            </p:cNvSpPr>
            <p:nvPr/>
          </p:nvSpPr>
          <p:spPr bwMode="auto">
            <a:xfrm>
              <a:off x="3346" y="3059"/>
              <a:ext cx="607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b="1" dirty="0" smtClean="0">
                  <a:solidFill>
                    <a:schemeClr val="tx2"/>
                  </a:solidFill>
                  <a:ea typeface="华文楷体" panose="02010600040101010101" pitchFamily="2" charset="-122"/>
                </a:rPr>
                <a:t>消费者事业部业务介绍</a:t>
              </a:r>
              <a:endParaRPr lang="zh-CN" altLang="en-US" sz="2000" b="1" dirty="0" smtClean="0">
                <a:solidFill>
                  <a:schemeClr val="tx2"/>
                </a:solidFill>
                <a:ea typeface="华文楷体" panose="02010600040101010101" pitchFamily="2" charset="-122"/>
              </a:endParaRPr>
            </a:p>
          </p:txBody>
        </p:sp>
        <p:pic>
          <p:nvPicPr>
            <p:cNvPr id="18" name="图片 17"/>
            <p:cNvPicPr>
              <a:picLocks noChangeAspect="1"/>
            </p:cNvPicPr>
            <p:nvPr/>
          </p:nvPicPr>
          <p:blipFill>
            <a:blip r:embed="rId2">
              <a:duotone>
                <a:schemeClr val="accent5">
                  <a:shade val="45000"/>
                  <a:satMod val="135000"/>
                </a:schemeClr>
                <a:prstClr val="white"/>
              </a:duotone>
            </a:blip>
            <a:stretch>
              <a:fillRect/>
            </a:stretch>
          </p:blipFill>
          <p:spPr bwMode="auto">
            <a:xfrm>
              <a:off x="652" y="2642"/>
              <a:ext cx="1406" cy="1088"/>
            </a:xfrm>
            <a:prstGeom prst="rect">
              <a:avLst/>
            </a:prstGeom>
          </p:spPr>
        </p:pic>
      </p:grpSp>
      <p:grpSp>
        <p:nvGrpSpPr>
          <p:cNvPr id="19" name="组合 18"/>
          <p:cNvGrpSpPr/>
          <p:nvPr/>
        </p:nvGrpSpPr>
        <p:grpSpPr>
          <a:xfrm>
            <a:off x="415290" y="986790"/>
            <a:ext cx="5568315" cy="690880"/>
            <a:chOff x="652" y="2642"/>
            <a:chExt cx="8769" cy="1088"/>
          </a:xfrm>
        </p:grpSpPr>
        <p:sp>
          <p:nvSpPr>
            <p:cNvPr id="21" name="流程图: 联系 20"/>
            <p:cNvSpPr/>
            <p:nvPr/>
          </p:nvSpPr>
          <p:spPr>
            <a:xfrm>
              <a:off x="2565" y="2972"/>
              <a:ext cx="631" cy="631"/>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2400" dirty="0">
                  <a:ea typeface="华文楷体" panose="02010600040101010101" pitchFamily="2" charset="-122"/>
                </a:rPr>
                <a:t>1</a:t>
              </a:r>
              <a:endParaRPr lang="en-US" altLang="zh-CN" sz="2400" dirty="0">
                <a:ea typeface="华文楷体" panose="02010600040101010101" pitchFamily="2" charset="-122"/>
              </a:endParaRPr>
            </a:p>
          </p:txBody>
        </p:sp>
        <p:sp>
          <p:nvSpPr>
            <p:cNvPr id="22" name="文本框 14"/>
            <p:cNvSpPr txBox="1">
              <a:spLocks noChangeArrowheads="1"/>
            </p:cNvSpPr>
            <p:nvPr/>
          </p:nvSpPr>
          <p:spPr bwMode="auto">
            <a:xfrm>
              <a:off x="3346" y="3059"/>
              <a:ext cx="607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b="1" dirty="0" smtClean="0">
                  <a:solidFill>
                    <a:schemeClr val="tx2"/>
                  </a:solidFill>
                  <a:ea typeface="华文楷体" panose="02010600040101010101" pitchFamily="2" charset="-122"/>
                </a:rPr>
                <a:t>华为数据仓库项目背景</a:t>
              </a:r>
              <a:endParaRPr lang="zh-CN" altLang="en-US" sz="2000" b="1" dirty="0" smtClean="0">
                <a:solidFill>
                  <a:schemeClr val="tx2"/>
                </a:solidFill>
                <a:ea typeface="华文楷体" panose="02010600040101010101" pitchFamily="2" charset="-122"/>
              </a:endParaRPr>
            </a:p>
          </p:txBody>
        </p:sp>
        <p:pic>
          <p:nvPicPr>
            <p:cNvPr id="23" name="图片 22"/>
            <p:cNvPicPr>
              <a:picLocks noChangeAspect="1"/>
            </p:cNvPicPr>
            <p:nvPr/>
          </p:nvPicPr>
          <p:blipFill>
            <a:blip r:embed="rId2">
              <a:duotone>
                <a:schemeClr val="accent5">
                  <a:shade val="45000"/>
                  <a:satMod val="135000"/>
                </a:schemeClr>
                <a:prstClr val="white"/>
              </a:duotone>
            </a:blip>
            <a:stretch>
              <a:fillRect/>
            </a:stretch>
          </p:blipFill>
          <p:spPr bwMode="auto">
            <a:xfrm>
              <a:off x="652" y="2642"/>
              <a:ext cx="1406" cy="1088"/>
            </a:xfrm>
            <a:prstGeom prst="rect">
              <a:avLst/>
            </a:prstGeom>
          </p:spPr>
        </p:pic>
      </p:grpSp>
      <p:grpSp>
        <p:nvGrpSpPr>
          <p:cNvPr id="2" name="组合 1"/>
          <p:cNvGrpSpPr/>
          <p:nvPr/>
        </p:nvGrpSpPr>
        <p:grpSpPr>
          <a:xfrm>
            <a:off x="414655" y="3133725"/>
            <a:ext cx="5568315" cy="690880"/>
            <a:chOff x="652" y="2642"/>
            <a:chExt cx="8769" cy="1088"/>
          </a:xfrm>
        </p:grpSpPr>
        <p:sp>
          <p:nvSpPr>
            <p:cNvPr id="3" name="流程图: 联系 2"/>
            <p:cNvSpPr/>
            <p:nvPr/>
          </p:nvSpPr>
          <p:spPr>
            <a:xfrm>
              <a:off x="2565" y="2972"/>
              <a:ext cx="631" cy="631"/>
            </a:xfrm>
            <a:prstGeom prst="flowChartConnector">
              <a:avLst/>
            </a:prstGeom>
            <a:ln w="57150">
              <a:solidFill>
                <a:schemeClr val="accent1">
                  <a:lumMod val="40000"/>
                  <a:lumOff val="60000"/>
                </a:schemeClr>
              </a:solidFill>
            </a:ln>
            <a:effectLst>
              <a:outerShdw blurRad="50800" dist="38100" dir="2700000" algn="tl" rotWithShape="0">
                <a:prstClr val="black">
                  <a:alpha val="40000"/>
                </a:prst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r>
                <a:rPr lang="en-US" altLang="zh-CN" sz="2400" dirty="0">
                  <a:ea typeface="华文楷体" panose="02010600040101010101" pitchFamily="2" charset="-122"/>
                </a:rPr>
                <a:t>4</a:t>
              </a:r>
              <a:endParaRPr lang="en-US" altLang="zh-CN" sz="2400" dirty="0">
                <a:ea typeface="华文楷体" panose="02010600040101010101" pitchFamily="2" charset="-122"/>
              </a:endParaRPr>
            </a:p>
          </p:txBody>
        </p:sp>
        <p:sp>
          <p:nvSpPr>
            <p:cNvPr id="4" name="文本框 14"/>
            <p:cNvSpPr txBox="1">
              <a:spLocks noChangeArrowheads="1"/>
            </p:cNvSpPr>
            <p:nvPr/>
          </p:nvSpPr>
          <p:spPr bwMode="auto">
            <a:xfrm>
              <a:off x="3346" y="3059"/>
              <a:ext cx="607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b="1" dirty="0" smtClean="0">
                  <a:solidFill>
                    <a:schemeClr val="tx2"/>
                  </a:solidFill>
                  <a:ea typeface="华文楷体" panose="02010600040101010101" pitchFamily="2" charset="-122"/>
                </a:rPr>
                <a:t>汇总层模型介绍</a:t>
              </a:r>
              <a:endParaRPr lang="zh-CN" altLang="en-US" sz="2000" b="1" dirty="0" smtClean="0">
                <a:solidFill>
                  <a:schemeClr val="tx2"/>
                </a:solidFill>
                <a:ea typeface="华文楷体" panose="02010600040101010101" pitchFamily="2" charset="-122"/>
              </a:endParaRPr>
            </a:p>
          </p:txBody>
        </p:sp>
        <p:pic>
          <p:nvPicPr>
            <p:cNvPr id="5" name="图片 4"/>
            <p:cNvPicPr>
              <a:picLocks noChangeAspect="1"/>
            </p:cNvPicPr>
            <p:nvPr/>
          </p:nvPicPr>
          <p:blipFill>
            <a:blip r:embed="rId2">
              <a:duotone>
                <a:schemeClr val="accent5">
                  <a:shade val="45000"/>
                  <a:satMod val="135000"/>
                </a:schemeClr>
                <a:prstClr val="white"/>
              </a:duotone>
            </a:blip>
            <a:stretch>
              <a:fillRect/>
            </a:stretch>
          </p:blipFill>
          <p:spPr bwMode="auto">
            <a:xfrm>
              <a:off x="652" y="2642"/>
              <a:ext cx="1406" cy="1088"/>
            </a:xfrm>
            <a:prstGeom prst="rect">
              <a:avLst/>
            </a:prstGeom>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营销主题域定义和范围</a:t>
            </a:r>
            <a:endParaRPr lang="zh-CN" altLang="en-US"/>
          </a:p>
        </p:txBody>
      </p:sp>
      <p:sp>
        <p:nvSpPr>
          <p:cNvPr id="5" name="文本框 4"/>
          <p:cNvSpPr txBox="1"/>
          <p:nvPr/>
        </p:nvSpPr>
        <p:spPr>
          <a:xfrm>
            <a:off x="323528" y="699542"/>
            <a:ext cx="8352928" cy="584775"/>
          </a:xfrm>
          <a:prstGeom prst="rect">
            <a:avLst/>
          </a:prstGeom>
          <a:noFill/>
        </p:spPr>
        <p:txBody>
          <a:bodyPr wrap="square" rtlCol="0">
            <a:spAutoFit/>
          </a:bodyPr>
          <a:p>
            <a:r>
              <a:rPr lang="zh-CN" altLang="en-US" sz="1800" b="1" dirty="0" smtClean="0">
                <a:latin typeface="黑体" panose="02010609060101010101" pitchFamily="49" charset="-122"/>
                <a:ea typeface="黑体" panose="02010609060101010101" pitchFamily="49" charset="-122"/>
              </a:rPr>
              <a:t>定义</a:t>
            </a:r>
            <a:r>
              <a:rPr lang="zh-CN" altLang="en-US" sz="1600" dirty="0" smtClean="0">
                <a:latin typeface="黑体" panose="02010609060101010101" pitchFamily="49" charset="-122"/>
                <a:ea typeface="黑体" panose="02010609060101010101" pitchFamily="49" charset="-122"/>
              </a:rPr>
              <a:t>：</a:t>
            </a:r>
            <a:r>
              <a:rPr lang="zh-CN" altLang="en-US" sz="1400" dirty="0" smtClean="0">
                <a:latin typeface="黑体" panose="02010609060101010101" pitchFamily="49" charset="-122"/>
                <a:ea typeface="黑体" panose="02010609060101010101" pitchFamily="49" charset="-122"/>
              </a:rPr>
              <a:t>面向消费者和市场，以宣传品牌，推广产品，提升消费者忠诚为目的，而展开的各种广告、促销、市场调查等的活动。</a:t>
            </a:r>
            <a:endParaRPr lang="zh-CN" altLang="en-US" sz="1400" dirty="0">
              <a:latin typeface="黑体" panose="02010609060101010101" pitchFamily="49" charset="-122"/>
              <a:ea typeface="黑体" panose="02010609060101010101" pitchFamily="49" charset="-122"/>
            </a:endParaRPr>
          </a:p>
        </p:txBody>
      </p:sp>
      <p:sp>
        <p:nvSpPr>
          <p:cNvPr id="144" name="文本框 143"/>
          <p:cNvSpPr txBox="1"/>
          <p:nvPr/>
        </p:nvSpPr>
        <p:spPr>
          <a:xfrm>
            <a:off x="323528" y="1419622"/>
            <a:ext cx="8640960" cy="338328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1600" dirty="0" smtClean="0">
                <a:latin typeface="黑体" panose="02010609060101010101" pitchFamily="49" charset="-122"/>
                <a:ea typeface="黑体" panose="02010609060101010101" pitchFamily="49" charset="-122"/>
              </a:rPr>
              <a:t>从当前云服务的数据上看，存在以下几类营销数据，大部分不完整：</a:t>
            </a:r>
            <a:endParaRPr lang="en-US" altLang="zh-CN" sz="16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开放平台广告业务：行为数据（请求、展示、点击），</a:t>
            </a:r>
            <a:r>
              <a:rPr lang="zh-CN" altLang="en-US" sz="1200" dirty="0" smtClean="0">
                <a:solidFill>
                  <a:srgbClr val="FF0000"/>
                </a:solidFill>
                <a:latin typeface="黑体" panose="02010609060101010101" pitchFamily="49" charset="-122"/>
                <a:ea typeface="黑体" panose="02010609060101010101" pitchFamily="49" charset="-122"/>
              </a:rPr>
              <a:t>缺少广告任务、广告素材、广告位的静态信息，</a:t>
            </a:r>
            <a:r>
              <a:rPr lang="en-US" altLang="zh-CN" sz="1200" dirty="0" smtClean="0">
                <a:solidFill>
                  <a:srgbClr val="FF0000"/>
                </a:solidFill>
                <a:latin typeface="黑体" panose="02010609060101010101" pitchFamily="49" charset="-122"/>
                <a:ea typeface="黑体" panose="02010609060101010101" pitchFamily="49" charset="-122"/>
              </a:rPr>
              <a:t>push</a:t>
            </a:r>
            <a:r>
              <a:rPr lang="zh-CN" altLang="en-US" sz="1200" dirty="0" smtClean="0">
                <a:solidFill>
                  <a:srgbClr val="FF0000"/>
                </a:solidFill>
                <a:latin typeface="黑体" panose="02010609060101010101" pitchFamily="49" charset="-122"/>
                <a:ea typeface="黑体" panose="02010609060101010101" pitchFamily="49" charset="-122"/>
              </a:rPr>
              <a:t>推送广告（无法与其他数据关联）</a:t>
            </a:r>
            <a:endParaRPr lang="en-US" altLang="zh-CN" sz="1200" dirty="0" smtClean="0">
              <a:solidFill>
                <a:srgbClr val="FF0000"/>
              </a:solidFill>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用户经营：</a:t>
            </a:r>
            <a:endParaRPr lang="en-US" altLang="zh-CN" sz="1200" dirty="0" smtClean="0">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a:latin typeface="黑体" panose="02010609060101010101" pitchFamily="49" charset="-122"/>
                <a:ea typeface="黑体" panose="02010609060101010101" pitchFamily="49" charset="-122"/>
              </a:rPr>
              <a:t>会员服务：</a:t>
            </a:r>
            <a:r>
              <a:rPr lang="en-US" altLang="zh-CN" sz="1100" dirty="0" smtClean="0">
                <a:latin typeface="黑体" panose="02010609060101010101" pitchFamily="49" charset="-122"/>
                <a:ea typeface="黑体" panose="02010609060101010101" pitchFamily="49" charset="-122"/>
              </a:rPr>
              <a:t>coupon </a:t>
            </a:r>
            <a:r>
              <a:rPr lang="en-US" altLang="zh-CN" sz="1100" dirty="0">
                <a:latin typeface="黑体" panose="02010609060101010101" pitchFamily="49" charset="-122"/>
                <a:ea typeface="黑体" panose="02010609060101010101" pitchFamily="49" charset="-122"/>
              </a:rPr>
              <a:t>+ </a:t>
            </a:r>
            <a:r>
              <a:rPr lang="en-US" altLang="zh-CN" sz="1100" dirty="0" smtClean="0">
                <a:latin typeface="黑体" panose="02010609060101010101" pitchFamily="49" charset="-122"/>
                <a:ea typeface="黑体" panose="02010609060101010101" pitchFamily="49" charset="-122"/>
              </a:rPr>
              <a:t>coupon </a:t>
            </a:r>
            <a:r>
              <a:rPr lang="en-US" altLang="zh-CN" sz="1100" dirty="0">
                <a:latin typeface="黑体" panose="02010609060101010101" pitchFamily="49" charset="-122"/>
                <a:ea typeface="黑体" panose="02010609060101010101" pitchFamily="49" charset="-122"/>
              </a:rPr>
              <a:t>instance</a:t>
            </a:r>
            <a:r>
              <a:rPr lang="zh-CN" altLang="en-US" sz="1100" dirty="0">
                <a:latin typeface="黑体" panose="02010609060101010101" pitchFamily="49" charset="-122"/>
                <a:ea typeface="黑体" panose="02010609060101010101" pitchFamily="49" charset="-122"/>
              </a:rPr>
              <a:t>，会员拥有</a:t>
            </a:r>
            <a:r>
              <a:rPr lang="en-US" altLang="zh-CN" sz="1100" dirty="0" smtClean="0">
                <a:latin typeface="黑体" panose="02010609060101010101" pitchFamily="49" charset="-122"/>
                <a:ea typeface="黑体" panose="02010609060101010101" pitchFamily="49" charset="-122"/>
              </a:rPr>
              <a:t>coupon</a:t>
            </a:r>
            <a:r>
              <a:rPr lang="zh-CN" altLang="en-US" sz="1100" dirty="0" smtClean="0">
                <a:latin typeface="黑体" panose="02010609060101010101" pitchFamily="49" charset="-122"/>
                <a:ea typeface="黑体" panose="02010609060101010101" pitchFamily="49" charset="-122"/>
              </a:rPr>
              <a:t>的信息，</a:t>
            </a:r>
            <a:r>
              <a:rPr lang="zh-CN" altLang="en-US" sz="1100" dirty="0" smtClean="0">
                <a:solidFill>
                  <a:srgbClr val="FF0000"/>
                </a:solidFill>
                <a:latin typeface="黑体" panose="02010609060101010101" pitchFamily="49" charset="-122"/>
                <a:ea typeface="黑体" panose="02010609060101010101" pitchFamily="49" charset="-122"/>
              </a:rPr>
              <a:t>该部分第三方提供的</a:t>
            </a:r>
            <a:r>
              <a:rPr lang="en-US" altLang="zh-CN" sz="1100" dirty="0" smtClean="0">
                <a:solidFill>
                  <a:srgbClr val="FF0000"/>
                </a:solidFill>
                <a:latin typeface="黑体" panose="02010609060101010101" pitchFamily="49" charset="-122"/>
                <a:ea typeface="黑体" panose="02010609060101010101" pitchFamily="49" charset="-122"/>
              </a:rPr>
              <a:t>coupon</a:t>
            </a:r>
            <a:r>
              <a:rPr lang="zh-CN" altLang="en-US" sz="1100" dirty="0" smtClean="0">
                <a:solidFill>
                  <a:srgbClr val="FF0000"/>
                </a:solidFill>
                <a:latin typeface="黑体" panose="02010609060101010101" pitchFamily="49" charset="-122"/>
                <a:ea typeface="黑体" panose="02010609060101010101" pitchFamily="49" charset="-122"/>
              </a:rPr>
              <a:t>，不关心活动和使用信息。</a:t>
            </a:r>
            <a:endParaRPr lang="en-US" altLang="zh-CN" sz="1100" dirty="0" smtClean="0">
              <a:solidFill>
                <a:srgbClr val="FF0000"/>
              </a:solidFill>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smtClean="0">
                <a:latin typeface="黑体" panose="02010609060101010101" pitchFamily="49" charset="-122"/>
                <a:ea typeface="黑体" panose="02010609060101010101" pitchFamily="49" charset="-122"/>
              </a:rPr>
              <a:t>花瓣</a:t>
            </a:r>
            <a:r>
              <a:rPr lang="en-US" altLang="zh-CN" sz="1100" dirty="0" smtClean="0">
                <a:latin typeface="黑体" panose="02010609060101010101" pitchFamily="49" charset="-122"/>
                <a:ea typeface="黑体" panose="02010609060101010101" pitchFamily="49" charset="-122"/>
              </a:rPr>
              <a:t>—</a:t>
            </a:r>
            <a:r>
              <a:rPr lang="zh-CN" altLang="en-US" sz="1100" dirty="0" smtClean="0">
                <a:latin typeface="黑体" panose="02010609060101010101" pitchFamily="49" charset="-122"/>
                <a:ea typeface="黑体" panose="02010609060101010101" pitchFamily="49" charset="-122"/>
              </a:rPr>
              <a:t>对花粉某些使用行为（评论，发帖等）的一种奖励方式，基于服务器和帐号的花瓣统计表，</a:t>
            </a:r>
            <a:r>
              <a:rPr lang="zh-CN" altLang="en-US" sz="1100" dirty="0">
                <a:latin typeface="黑体" panose="02010609060101010101" pitchFamily="49" charset="-122"/>
                <a:ea typeface="黑体" panose="02010609060101010101" pitchFamily="49" charset="-122"/>
              </a:rPr>
              <a:t>花瓣的行为</a:t>
            </a:r>
            <a:r>
              <a:rPr lang="zh-CN" altLang="en-US" sz="1100" dirty="0" smtClean="0">
                <a:latin typeface="黑体" panose="02010609060101010101" pitchFamily="49" charset="-122"/>
                <a:ea typeface="黑体" panose="02010609060101010101" pitchFamily="49" charset="-122"/>
              </a:rPr>
              <a:t>信息（</a:t>
            </a:r>
            <a:r>
              <a:rPr lang="zh-CN" altLang="en-US" sz="1100" dirty="0">
                <a:latin typeface="黑体" panose="02010609060101010101" pitchFamily="49" charset="-122"/>
                <a:ea typeface="黑体" panose="02010609060101010101" pitchFamily="49" charset="-122"/>
              </a:rPr>
              <a:t>用户花瓣赠送明细表、花瓣消费记录</a:t>
            </a:r>
            <a:r>
              <a:rPr lang="zh-CN" altLang="en-US" sz="1100" dirty="0" smtClean="0">
                <a:latin typeface="黑体" panose="02010609060101010101" pitchFamily="49" charset="-122"/>
                <a:ea typeface="黑体" panose="02010609060101010101" pitchFamily="49" charset="-122"/>
              </a:rPr>
              <a:t>）；</a:t>
            </a:r>
            <a:endParaRPr lang="en-US" altLang="zh-CN" sz="1100" dirty="0" smtClean="0">
              <a:latin typeface="黑体" panose="02010609060101010101" pitchFamily="49" charset="-122"/>
              <a:ea typeface="黑体" panose="02010609060101010101" pitchFamily="49" charset="-122"/>
            </a:endParaRPr>
          </a:p>
          <a:p>
            <a:pPr marL="808355" lvl="2" indent="-182880">
              <a:lnSpc>
                <a:spcPct val="150000"/>
              </a:lnSpc>
              <a:buFont typeface="Wingdings" panose="05000000000000000000" pitchFamily="2" charset="2"/>
              <a:buChar char="Ø"/>
            </a:pPr>
            <a:r>
              <a:rPr lang="zh-CN" altLang="en-US" sz="1100" dirty="0" smtClean="0">
                <a:latin typeface="黑体" panose="02010609060101010101" pitchFamily="49" charset="-122"/>
                <a:ea typeface="黑体" panose="02010609060101010101" pitchFamily="49" charset="-122"/>
              </a:rPr>
              <a:t>花币</a:t>
            </a:r>
            <a:r>
              <a:rPr lang="en-US" altLang="zh-CN" sz="1100" dirty="0" smtClean="0">
                <a:latin typeface="黑体" panose="02010609060101010101" pitchFamily="49" charset="-122"/>
                <a:ea typeface="黑体" panose="02010609060101010101" pitchFamily="49" charset="-122"/>
              </a:rPr>
              <a:t>—</a:t>
            </a:r>
            <a:r>
              <a:rPr lang="zh-CN" altLang="en-US" sz="1100" dirty="0" smtClean="0">
                <a:latin typeface="黑体" panose="02010609060101010101" pitchFamily="49" charset="-122"/>
                <a:ea typeface="黑体" panose="02010609060101010101" pitchFamily="49" charset="-122"/>
              </a:rPr>
              <a:t>是可以充当货币资产的虚拟资产，花币领取流水（是对消费者的一种营销），花币的消费在支付行为中</a:t>
            </a:r>
            <a:endParaRPr lang="en-US" altLang="zh-CN" sz="11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应用市场广告：广告站点信息，广告任务（基本信息，投放预算），广告超预算扣款日志，广告行为</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游戏业务：游戏券的行为（获取，消费），</a:t>
            </a:r>
            <a:r>
              <a:rPr lang="zh-CN" altLang="en-US" sz="1200" dirty="0" smtClean="0">
                <a:solidFill>
                  <a:srgbClr val="FF0000"/>
                </a:solidFill>
                <a:latin typeface="黑体" panose="02010609060101010101" pitchFamily="49" charset="-122"/>
                <a:ea typeface="黑体" panose="02010609060101010101" pitchFamily="49" charset="-122"/>
              </a:rPr>
              <a:t>缺少游戏券营销活动的静态信息</a:t>
            </a:r>
            <a:endParaRPr lang="en-US" altLang="zh-CN" sz="1200" dirty="0" smtClean="0">
              <a:solidFill>
                <a:srgbClr val="FF0000"/>
              </a:solidFill>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手机服务：问卷信息</a:t>
            </a:r>
            <a:r>
              <a:rPr lang="en-US" altLang="zh-CN" sz="1200" dirty="0" smtClean="0">
                <a:latin typeface="黑体" panose="02010609060101010101" pitchFamily="49" charset="-122"/>
                <a:ea typeface="黑体" panose="02010609060101010101" pitchFamily="49" charset="-122"/>
              </a:rPr>
              <a:t>+</a:t>
            </a:r>
            <a:r>
              <a:rPr lang="zh-CN" altLang="en-US" sz="1200" dirty="0" smtClean="0">
                <a:solidFill>
                  <a:srgbClr val="FF0000"/>
                </a:solidFill>
                <a:latin typeface="黑体" panose="02010609060101010101" pitchFamily="49" charset="-122"/>
                <a:ea typeface="黑体" panose="02010609060101010101" pitchFamily="49" charset="-122"/>
              </a:rPr>
              <a:t>问题信息（缺）</a:t>
            </a:r>
            <a:r>
              <a:rPr lang="zh-CN" altLang="en-US" sz="1200" dirty="0" smtClean="0">
                <a:latin typeface="黑体" panose="02010609060101010101" pitchFamily="49" charset="-122"/>
                <a:ea typeface="黑体" panose="02010609060101010101" pitchFamily="49" charset="-122"/>
              </a:rPr>
              <a:t>，消费者反馈（基于每个问题），行为数据（查询，推送）</a:t>
            </a:r>
            <a:endParaRPr lang="en-US" altLang="zh-CN" sz="1200" dirty="0" smtClean="0">
              <a:latin typeface="黑体" panose="02010609060101010101" pitchFamily="49" charset="-122"/>
              <a:ea typeface="黑体" panose="02010609060101010101" pitchFamily="49" charset="-122"/>
            </a:endParaRPr>
          </a:p>
          <a:p>
            <a:pPr marL="655320" lvl="1" indent="-285750">
              <a:lnSpc>
                <a:spcPct val="150000"/>
              </a:lnSpc>
              <a:buFont typeface="Wingdings" panose="05000000000000000000" pitchFamily="2" charset="2"/>
              <a:buChar char="Ø"/>
            </a:pPr>
            <a:r>
              <a:rPr lang="zh-CN" altLang="en-US" sz="1200" dirty="0" smtClean="0">
                <a:latin typeface="黑体" panose="02010609060101010101" pitchFamily="49" charset="-122"/>
                <a:ea typeface="黑体" panose="02010609060101010101" pitchFamily="49" charset="-122"/>
              </a:rPr>
              <a:t>主题广告：只有一张表，定义主题广告素材，</a:t>
            </a:r>
            <a:r>
              <a:rPr lang="zh-CN" altLang="en-US" sz="1200" dirty="0" smtClean="0">
                <a:solidFill>
                  <a:srgbClr val="FF0000"/>
                </a:solidFill>
                <a:latin typeface="黑体" panose="02010609060101010101" pitchFamily="49" charset="-122"/>
                <a:ea typeface="黑体" panose="02010609060101010101" pitchFamily="49" charset="-122"/>
              </a:rPr>
              <a:t>缺少广告任务，广告行为数据</a:t>
            </a:r>
            <a:endParaRPr lang="en-US" altLang="zh-CN" sz="1200" dirty="0" smtClean="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第四部分 汇总层模型介绍</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报表指标梳理</a:t>
            </a:r>
            <a:endParaRPr lang="zh-CN" altLang="en-US"/>
          </a:p>
        </p:txBody>
      </p:sp>
      <p:pic>
        <p:nvPicPr>
          <p:cNvPr id="13" name="图片 12"/>
          <p:cNvPicPr>
            <a:picLocks noChangeAspect="1"/>
          </p:cNvPicPr>
          <p:nvPr/>
        </p:nvPicPr>
        <p:blipFill>
          <a:blip r:embed="rId1"/>
          <a:stretch>
            <a:fillRect/>
          </a:stretch>
        </p:blipFill>
        <p:spPr>
          <a:xfrm>
            <a:off x="143510" y="734695"/>
            <a:ext cx="1885950" cy="3256915"/>
          </a:xfrm>
          <a:prstGeom prst="rect">
            <a:avLst/>
          </a:prstGeom>
        </p:spPr>
      </p:pic>
      <p:pic>
        <p:nvPicPr>
          <p:cNvPr id="2" name="图片 1"/>
          <p:cNvPicPr>
            <a:picLocks noChangeAspect="1"/>
          </p:cNvPicPr>
          <p:nvPr/>
        </p:nvPicPr>
        <p:blipFill>
          <a:blip r:embed="rId2"/>
          <a:stretch>
            <a:fillRect/>
          </a:stretch>
        </p:blipFill>
        <p:spPr>
          <a:xfrm>
            <a:off x="3779520" y="2802255"/>
            <a:ext cx="4983480" cy="2192655"/>
          </a:xfrm>
          <a:prstGeom prst="rect">
            <a:avLst/>
          </a:prstGeom>
        </p:spPr>
      </p:pic>
      <p:pic>
        <p:nvPicPr>
          <p:cNvPr id="4" name="图片 3"/>
          <p:cNvPicPr>
            <a:picLocks noChangeAspect="1"/>
          </p:cNvPicPr>
          <p:nvPr/>
        </p:nvPicPr>
        <p:blipFill>
          <a:blip r:embed="rId3"/>
          <a:stretch>
            <a:fillRect/>
          </a:stretch>
        </p:blipFill>
        <p:spPr>
          <a:xfrm>
            <a:off x="1691640" y="655320"/>
            <a:ext cx="7377430" cy="201993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报表指标梳理</a:t>
            </a:r>
            <a:endParaRPr lang="zh-CN" altLang="en-US"/>
          </a:p>
        </p:txBody>
      </p:sp>
      <p:pic>
        <p:nvPicPr>
          <p:cNvPr id="15" name="图片 14"/>
          <p:cNvPicPr>
            <a:picLocks noChangeAspect="1"/>
          </p:cNvPicPr>
          <p:nvPr/>
        </p:nvPicPr>
        <p:blipFill>
          <a:blip r:embed="rId1"/>
          <a:stretch>
            <a:fillRect/>
          </a:stretch>
        </p:blipFill>
        <p:spPr>
          <a:xfrm>
            <a:off x="268605" y="656590"/>
            <a:ext cx="7364095" cy="4345940"/>
          </a:xfrm>
          <a:prstGeom prst="rect">
            <a:avLst/>
          </a:prstGeom>
        </p:spPr>
      </p:pic>
      <p:pic>
        <p:nvPicPr>
          <p:cNvPr id="4" name="图片 3"/>
          <p:cNvPicPr>
            <a:picLocks noChangeAspect="1"/>
          </p:cNvPicPr>
          <p:nvPr/>
        </p:nvPicPr>
        <p:blipFill>
          <a:blip r:embed="rId2"/>
          <a:stretch>
            <a:fillRect/>
          </a:stretch>
        </p:blipFill>
        <p:spPr>
          <a:xfrm>
            <a:off x="3393440" y="2816225"/>
            <a:ext cx="5687060" cy="2186305"/>
          </a:xfrm>
          <a:prstGeom prst="rect">
            <a:avLst/>
          </a:prstGeom>
          <a:ln w="19050">
            <a:solidFill>
              <a:schemeClr val="tx2"/>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汇总层模型设计</a:t>
            </a:r>
            <a:endParaRPr lang="zh-CN" altLang="en-US"/>
          </a:p>
        </p:txBody>
      </p:sp>
      <p:pic>
        <p:nvPicPr>
          <p:cNvPr id="59" name="图片 58" descr="(8QIQLBG`MJ(BIJ}9]~]O`M"/>
          <p:cNvPicPr>
            <a:picLocks noChangeAspect="1"/>
          </p:cNvPicPr>
          <p:nvPr/>
        </p:nvPicPr>
        <p:blipFill>
          <a:blip r:embed="rId1"/>
          <a:stretch>
            <a:fillRect/>
          </a:stretch>
        </p:blipFill>
        <p:spPr>
          <a:xfrm>
            <a:off x="30480" y="959485"/>
            <a:ext cx="6102350" cy="3437890"/>
          </a:xfrm>
          <a:prstGeom prst="rect">
            <a:avLst/>
          </a:prstGeom>
        </p:spPr>
      </p:pic>
      <p:pic>
        <p:nvPicPr>
          <p:cNvPr id="60" name="图片 59"/>
          <p:cNvPicPr>
            <a:picLocks noChangeAspect="1"/>
          </p:cNvPicPr>
          <p:nvPr/>
        </p:nvPicPr>
        <p:blipFill>
          <a:blip r:embed="rId2"/>
          <a:stretch>
            <a:fillRect/>
          </a:stretch>
        </p:blipFill>
        <p:spPr>
          <a:xfrm>
            <a:off x="6356985" y="528320"/>
            <a:ext cx="2540635" cy="25929590"/>
          </a:xfrm>
          <a:prstGeom prst="rect">
            <a:avLst/>
          </a:prstGeom>
        </p:spPr>
      </p:pic>
      <p:sp>
        <p:nvSpPr>
          <p:cNvPr id="61" name="右箭头 60"/>
          <p:cNvSpPr/>
          <p:nvPr/>
        </p:nvSpPr>
        <p:spPr>
          <a:xfrm>
            <a:off x="5755005" y="2065655"/>
            <a:ext cx="601980" cy="497840"/>
          </a:xfrm>
          <a:prstGeom prst="rightArrow">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汇总层模型设计</a:t>
            </a:r>
            <a:endParaRPr lang="zh-CN" altLang="en-US"/>
          </a:p>
        </p:txBody>
      </p:sp>
      <p:pic>
        <p:nvPicPr>
          <p:cNvPr id="2" name="图片 1" descr="(T6I%O20(0~8MVPSS}HQK0Z"/>
          <p:cNvPicPr>
            <a:picLocks noChangeAspect="1"/>
          </p:cNvPicPr>
          <p:nvPr/>
        </p:nvPicPr>
        <p:blipFill>
          <a:blip r:embed="rId1"/>
          <a:stretch>
            <a:fillRect/>
          </a:stretch>
        </p:blipFill>
        <p:spPr>
          <a:xfrm>
            <a:off x="428625" y="752475"/>
            <a:ext cx="3413760" cy="4245610"/>
          </a:xfrm>
          <a:prstGeom prst="rect">
            <a:avLst/>
          </a:prstGeom>
        </p:spPr>
      </p:pic>
      <p:pic>
        <p:nvPicPr>
          <p:cNvPr id="8" name="图片 7"/>
          <p:cNvPicPr>
            <a:picLocks noChangeAspect="1"/>
          </p:cNvPicPr>
          <p:nvPr/>
        </p:nvPicPr>
        <p:blipFill>
          <a:blip r:embed="rId2"/>
          <a:stretch>
            <a:fillRect/>
          </a:stretch>
        </p:blipFill>
        <p:spPr>
          <a:xfrm>
            <a:off x="5214620" y="640715"/>
            <a:ext cx="2146300" cy="12529820"/>
          </a:xfrm>
          <a:prstGeom prst="rect">
            <a:avLst/>
          </a:prstGeom>
        </p:spPr>
      </p:pic>
      <p:sp>
        <p:nvSpPr>
          <p:cNvPr id="4" name="右箭头 3"/>
          <p:cNvSpPr/>
          <p:nvPr/>
        </p:nvSpPr>
        <p:spPr>
          <a:xfrm>
            <a:off x="3851910" y="2571750"/>
            <a:ext cx="1152525" cy="576580"/>
          </a:xfrm>
          <a:prstGeom prst="rightArrow">
            <a:avLst/>
          </a:prstGeom>
          <a:solidFill>
            <a:schemeClr val="accent3">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00" dirty="0" smtClean="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移动互联网数据与传统金融数据差异</a:t>
            </a:r>
            <a:endParaRPr lang="zh-CN" altLang="en-US"/>
          </a:p>
        </p:txBody>
      </p:sp>
      <p:sp>
        <p:nvSpPr>
          <p:cNvPr id="5" name="文本框 4"/>
          <p:cNvSpPr txBox="1"/>
          <p:nvPr/>
        </p:nvSpPr>
        <p:spPr>
          <a:xfrm>
            <a:off x="550545" y="1818640"/>
            <a:ext cx="7700645" cy="322580"/>
          </a:xfrm>
          <a:prstGeom prst="rect">
            <a:avLst/>
          </a:prstGeom>
          <a:noFill/>
        </p:spPr>
        <p:txBody>
          <a:bodyPr wrap="square" rtlCol="0">
            <a:spAutoFit/>
          </a:bodyPr>
          <a:p>
            <a:endParaRPr lang="zh-CN" altLang="en-US"/>
          </a:p>
        </p:txBody>
      </p:sp>
      <p:sp>
        <p:nvSpPr>
          <p:cNvPr id="12" name="文本框 11"/>
          <p:cNvSpPr txBox="1"/>
          <p:nvPr/>
        </p:nvSpPr>
        <p:spPr>
          <a:xfrm>
            <a:off x="952500" y="1012190"/>
            <a:ext cx="6543675" cy="322580"/>
          </a:xfrm>
          <a:prstGeom prst="rect">
            <a:avLst/>
          </a:prstGeom>
          <a:noFill/>
        </p:spPr>
        <p:txBody>
          <a:bodyPr wrap="square" rtlCol="0">
            <a:spAutoFit/>
          </a:bodyPr>
          <a:p>
            <a:pPr marL="285750" indent="-285750">
              <a:buFont typeface="Wingdings" panose="05000000000000000000" charset="0"/>
              <a:buChar char="Ø"/>
            </a:pPr>
            <a:r>
              <a:rPr lang="zh-CN" altLang="en-US" b="1">
                <a:solidFill>
                  <a:srgbClr val="002060"/>
                </a:solidFill>
              </a:rPr>
              <a:t>业务多样  </a:t>
            </a:r>
            <a:r>
              <a:rPr lang="zh-CN" altLang="en-US" sz="1200">
                <a:solidFill>
                  <a:srgbClr val="002060"/>
                </a:solidFill>
              </a:rPr>
              <a:t>业务更多样，更新较快</a:t>
            </a:r>
            <a:endParaRPr lang="zh-CN" altLang="en-US" sz="1200">
              <a:solidFill>
                <a:srgbClr val="002060"/>
              </a:solidFill>
            </a:endParaRPr>
          </a:p>
        </p:txBody>
      </p:sp>
      <p:sp>
        <p:nvSpPr>
          <p:cNvPr id="19" name="文本框 18"/>
          <p:cNvSpPr txBox="1"/>
          <p:nvPr/>
        </p:nvSpPr>
        <p:spPr>
          <a:xfrm>
            <a:off x="952500" y="1664970"/>
            <a:ext cx="5983605" cy="322580"/>
          </a:xfrm>
          <a:prstGeom prst="rect">
            <a:avLst/>
          </a:prstGeom>
          <a:noFill/>
        </p:spPr>
        <p:txBody>
          <a:bodyPr wrap="square" rtlCol="0">
            <a:spAutoFit/>
          </a:bodyPr>
          <a:p>
            <a:pPr marL="285750" indent="-285750">
              <a:buFont typeface="Wingdings" panose="05000000000000000000" charset="0"/>
              <a:buChar char="Ø"/>
            </a:pPr>
            <a:r>
              <a:rPr lang="zh-CN" altLang="en-US" b="1">
                <a:solidFill>
                  <a:srgbClr val="002060"/>
                </a:solidFill>
              </a:rPr>
              <a:t>数据量  </a:t>
            </a:r>
            <a:r>
              <a:rPr lang="zh-CN" altLang="en-US" sz="1200">
                <a:solidFill>
                  <a:srgbClr val="002060"/>
                </a:solidFill>
              </a:rPr>
              <a:t>数据量更大</a:t>
            </a:r>
            <a:endParaRPr lang="zh-CN" altLang="en-US" sz="1200">
              <a:solidFill>
                <a:srgbClr val="002060"/>
              </a:solidFill>
            </a:endParaRPr>
          </a:p>
        </p:txBody>
      </p:sp>
      <p:sp>
        <p:nvSpPr>
          <p:cNvPr id="24" name="文本框 23"/>
          <p:cNvSpPr txBox="1"/>
          <p:nvPr/>
        </p:nvSpPr>
        <p:spPr>
          <a:xfrm>
            <a:off x="952500" y="2308225"/>
            <a:ext cx="5983605" cy="322580"/>
          </a:xfrm>
          <a:prstGeom prst="rect">
            <a:avLst/>
          </a:prstGeom>
          <a:noFill/>
        </p:spPr>
        <p:txBody>
          <a:bodyPr wrap="square" rtlCol="0">
            <a:spAutoFit/>
          </a:bodyPr>
          <a:p>
            <a:pPr marL="285750" indent="-285750">
              <a:buFont typeface="Wingdings" panose="05000000000000000000" charset="0"/>
              <a:buChar char="Ø"/>
            </a:pPr>
            <a:r>
              <a:rPr lang="zh-CN" altLang="en-US" b="1">
                <a:solidFill>
                  <a:srgbClr val="002060"/>
                </a:solidFill>
              </a:rPr>
              <a:t>数据构成  </a:t>
            </a:r>
            <a:r>
              <a:rPr lang="zh-CN" altLang="en-US" sz="1200">
                <a:solidFill>
                  <a:srgbClr val="002060"/>
                </a:solidFill>
              </a:rPr>
              <a:t>操作日志类数据占绝大部分，主要的实体</a:t>
            </a:r>
            <a:r>
              <a:rPr lang="en-US" altLang="zh-CN" sz="1200">
                <a:solidFill>
                  <a:srgbClr val="002060"/>
                </a:solidFill>
              </a:rPr>
              <a:t>-</a:t>
            </a:r>
            <a:r>
              <a:rPr lang="zh-CN" altLang="en-US" sz="1200">
                <a:solidFill>
                  <a:srgbClr val="002060"/>
                </a:solidFill>
              </a:rPr>
              <a:t>关系数据较少</a:t>
            </a:r>
            <a:endParaRPr lang="zh-CN" altLang="en-US" sz="1200">
              <a:solidFill>
                <a:srgbClr val="002060"/>
              </a:solidFill>
            </a:endParaRPr>
          </a:p>
        </p:txBody>
      </p:sp>
      <p:sp>
        <p:nvSpPr>
          <p:cNvPr id="9" name="文本框 8"/>
          <p:cNvSpPr txBox="1"/>
          <p:nvPr/>
        </p:nvSpPr>
        <p:spPr>
          <a:xfrm>
            <a:off x="952500" y="2941320"/>
            <a:ext cx="5983605" cy="322580"/>
          </a:xfrm>
          <a:prstGeom prst="rect">
            <a:avLst/>
          </a:prstGeom>
          <a:noFill/>
        </p:spPr>
        <p:txBody>
          <a:bodyPr wrap="square" rtlCol="0">
            <a:spAutoFit/>
          </a:bodyPr>
          <a:p>
            <a:pPr marL="285750" indent="-285750">
              <a:buFont typeface="Wingdings" panose="05000000000000000000" charset="0"/>
              <a:buChar char="Ø"/>
            </a:pPr>
            <a:r>
              <a:rPr lang="zh-CN" altLang="en-US" b="1">
                <a:solidFill>
                  <a:srgbClr val="002060"/>
                </a:solidFill>
              </a:rPr>
              <a:t>数据质量  </a:t>
            </a:r>
            <a:r>
              <a:rPr lang="zh-CN" altLang="en-US" sz="1200">
                <a:solidFill>
                  <a:srgbClr val="002060"/>
                </a:solidFill>
              </a:rPr>
              <a:t>对数据质量要求不是特别高，数据质量问题较多</a:t>
            </a:r>
            <a:endParaRPr lang="zh-CN" altLang="en-US" sz="1200">
              <a:solidFill>
                <a:srgbClr val="00206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ctrTitle"/>
          </p:nvPr>
        </p:nvSpPr>
        <p:spPr/>
        <p:txBody>
          <a:bodyPr/>
          <a:p>
            <a:r>
              <a:rPr lang="zh-CN" altLang="en-US"/>
              <a:t>谢谢！</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第一部分 华为数据仓库项目背景</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项目背景介绍</a:t>
            </a:r>
            <a:endParaRPr lang="zh-CN" altLang="en-US"/>
          </a:p>
        </p:txBody>
      </p:sp>
      <p:sp>
        <p:nvSpPr>
          <p:cNvPr id="2" name="七边形 1"/>
          <p:cNvSpPr/>
          <p:nvPr/>
        </p:nvSpPr>
        <p:spPr>
          <a:xfrm>
            <a:off x="688340" y="828675"/>
            <a:ext cx="287655" cy="288290"/>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200" b="1" dirty="0" smtClean="0">
                <a:solidFill>
                  <a:schemeClr val="tx1"/>
                </a:solidFill>
              </a:rPr>
              <a:t>1</a:t>
            </a:r>
            <a:endParaRPr lang="en-US" altLang="zh-CN" sz="1200" b="1" dirty="0" smtClean="0">
              <a:solidFill>
                <a:schemeClr val="tx1"/>
              </a:solidFill>
            </a:endParaRPr>
          </a:p>
        </p:txBody>
      </p:sp>
      <p:sp>
        <p:nvSpPr>
          <p:cNvPr id="12" name="文本框 11"/>
          <p:cNvSpPr txBox="1"/>
          <p:nvPr/>
        </p:nvSpPr>
        <p:spPr>
          <a:xfrm>
            <a:off x="1165860" y="828675"/>
            <a:ext cx="6543675" cy="322580"/>
          </a:xfrm>
          <a:prstGeom prst="rect">
            <a:avLst/>
          </a:prstGeom>
          <a:noFill/>
        </p:spPr>
        <p:txBody>
          <a:bodyPr wrap="square" rtlCol="0">
            <a:spAutoFit/>
          </a:bodyPr>
          <a:p>
            <a:r>
              <a:rPr lang="zh-CN" altLang="en-US" b="1">
                <a:solidFill>
                  <a:srgbClr val="002060"/>
                </a:solidFill>
              </a:rPr>
              <a:t>数据不一致  </a:t>
            </a:r>
            <a:r>
              <a:rPr lang="zh-CN" altLang="en-US" sz="1200">
                <a:solidFill>
                  <a:srgbClr val="002060"/>
                </a:solidFill>
              </a:rPr>
              <a:t>在不同的报表中对于同一个指标的统计结果数据不一致，且存在数据冗余</a:t>
            </a:r>
            <a:endParaRPr lang="zh-CN" altLang="en-US" sz="1200">
              <a:solidFill>
                <a:srgbClr val="002060"/>
              </a:solidFill>
            </a:endParaRPr>
          </a:p>
        </p:txBody>
      </p:sp>
      <p:sp>
        <p:nvSpPr>
          <p:cNvPr id="13" name="七边形 12"/>
          <p:cNvSpPr/>
          <p:nvPr/>
        </p:nvSpPr>
        <p:spPr>
          <a:xfrm>
            <a:off x="688340" y="1481455"/>
            <a:ext cx="287655" cy="288290"/>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200" b="1" dirty="0" smtClean="0">
                <a:solidFill>
                  <a:schemeClr val="tx1"/>
                </a:solidFill>
              </a:rPr>
              <a:t>2</a:t>
            </a:r>
            <a:endParaRPr lang="en-US" altLang="zh-CN" sz="1200" b="1" dirty="0" smtClean="0">
              <a:solidFill>
                <a:schemeClr val="tx1"/>
              </a:solidFill>
            </a:endParaRPr>
          </a:p>
        </p:txBody>
      </p:sp>
      <p:sp>
        <p:nvSpPr>
          <p:cNvPr id="19" name="文本框 18"/>
          <p:cNvSpPr txBox="1"/>
          <p:nvPr/>
        </p:nvSpPr>
        <p:spPr>
          <a:xfrm>
            <a:off x="1165860" y="1481455"/>
            <a:ext cx="5983605" cy="322580"/>
          </a:xfrm>
          <a:prstGeom prst="rect">
            <a:avLst/>
          </a:prstGeom>
          <a:noFill/>
        </p:spPr>
        <p:txBody>
          <a:bodyPr wrap="square" rtlCol="0">
            <a:spAutoFit/>
          </a:bodyPr>
          <a:p>
            <a:r>
              <a:rPr lang="zh-CN" altLang="en-US" b="1">
                <a:solidFill>
                  <a:srgbClr val="002060"/>
                </a:solidFill>
              </a:rPr>
              <a:t>空间占用大  </a:t>
            </a:r>
            <a:r>
              <a:rPr lang="zh-CN" altLang="en-US" sz="1200">
                <a:solidFill>
                  <a:srgbClr val="002060"/>
                </a:solidFill>
              </a:rPr>
              <a:t>由于管理无序、数据冗余，直接造成空间浪费，存储消耗严重</a:t>
            </a:r>
            <a:endParaRPr lang="zh-CN" altLang="en-US" sz="1200">
              <a:solidFill>
                <a:srgbClr val="002060"/>
              </a:solidFill>
            </a:endParaRPr>
          </a:p>
        </p:txBody>
      </p:sp>
      <p:sp>
        <p:nvSpPr>
          <p:cNvPr id="23" name="七边形 22"/>
          <p:cNvSpPr/>
          <p:nvPr/>
        </p:nvSpPr>
        <p:spPr>
          <a:xfrm>
            <a:off x="688340" y="2124710"/>
            <a:ext cx="287655" cy="288290"/>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en-US" altLang="zh-CN" sz="1200" b="1" dirty="0" smtClean="0">
                <a:solidFill>
                  <a:schemeClr val="tx1"/>
                </a:solidFill>
              </a:rPr>
              <a:t>3</a:t>
            </a:r>
            <a:endParaRPr lang="en-US" altLang="zh-CN" sz="1200" b="1" dirty="0" smtClean="0">
              <a:solidFill>
                <a:schemeClr val="tx1"/>
              </a:solidFill>
            </a:endParaRPr>
          </a:p>
        </p:txBody>
      </p:sp>
      <p:sp>
        <p:nvSpPr>
          <p:cNvPr id="24" name="文本框 23"/>
          <p:cNvSpPr txBox="1"/>
          <p:nvPr/>
        </p:nvSpPr>
        <p:spPr>
          <a:xfrm>
            <a:off x="1165860" y="2124710"/>
            <a:ext cx="5983605" cy="322580"/>
          </a:xfrm>
          <a:prstGeom prst="rect">
            <a:avLst/>
          </a:prstGeom>
          <a:noFill/>
        </p:spPr>
        <p:txBody>
          <a:bodyPr wrap="square" rtlCol="0">
            <a:spAutoFit/>
          </a:bodyPr>
          <a:p>
            <a:r>
              <a:rPr lang="zh-CN" altLang="en-US" b="1">
                <a:solidFill>
                  <a:srgbClr val="002060"/>
                </a:solidFill>
              </a:rPr>
              <a:t>研发效率低  </a:t>
            </a:r>
            <a:r>
              <a:rPr lang="zh-CN" altLang="en-US" sz="1200">
                <a:solidFill>
                  <a:srgbClr val="002060"/>
                </a:solidFill>
              </a:rPr>
              <a:t>研发经常因为要做一张报表，或者提取一个数据，要反复确认不同的表</a:t>
            </a:r>
            <a:endParaRPr lang="zh-CN" altLang="en-US" sz="1200">
              <a:solidFill>
                <a:srgbClr val="002060"/>
              </a:solidFill>
            </a:endParaRPr>
          </a:p>
        </p:txBody>
      </p:sp>
      <p:pic>
        <p:nvPicPr>
          <p:cNvPr id="25" name="图片 24"/>
          <p:cNvPicPr>
            <a:picLocks noChangeAspect="1"/>
          </p:cNvPicPr>
          <p:nvPr/>
        </p:nvPicPr>
        <p:blipFill>
          <a:blip r:embed="rId1"/>
          <a:stretch>
            <a:fillRect/>
          </a:stretch>
        </p:blipFill>
        <p:spPr>
          <a:xfrm>
            <a:off x="845185" y="2606040"/>
            <a:ext cx="6864350" cy="2345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数据仓库架构介绍</a:t>
            </a:r>
            <a:endParaRPr lang="zh-CN" altLang="en-US"/>
          </a:p>
        </p:txBody>
      </p:sp>
      <p:pic>
        <p:nvPicPr>
          <p:cNvPr id="4" name="图片 3" descr="G981Z10L]2B6[Z3L2B]5C]T"/>
          <p:cNvPicPr>
            <a:picLocks noChangeAspect="1"/>
          </p:cNvPicPr>
          <p:nvPr/>
        </p:nvPicPr>
        <p:blipFill>
          <a:blip r:embed="rId1"/>
          <a:stretch>
            <a:fillRect/>
          </a:stretch>
        </p:blipFill>
        <p:spPr>
          <a:xfrm>
            <a:off x="143510" y="949960"/>
            <a:ext cx="3470910" cy="2964180"/>
          </a:xfrm>
          <a:prstGeom prst="rect">
            <a:avLst/>
          </a:prstGeom>
        </p:spPr>
      </p:pic>
      <p:sp>
        <p:nvSpPr>
          <p:cNvPr id="5" name="文本框 4"/>
          <p:cNvSpPr txBox="1"/>
          <p:nvPr/>
        </p:nvSpPr>
        <p:spPr>
          <a:xfrm>
            <a:off x="3685540" y="3231515"/>
            <a:ext cx="5351145" cy="27432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rPr>
              <a:t>ODS(Operational Data Store)-</a:t>
            </a:r>
            <a:r>
              <a:rPr lang="zh-CN" altLang="en-US" sz="1200">
                <a:latin typeface="宋体" panose="02010600030101010101" pitchFamily="2" charset="-122"/>
                <a:ea typeface="宋体" panose="02010600030101010101" pitchFamily="2" charset="-122"/>
              </a:rPr>
              <a:t>最接近业务数据的原始数据层</a:t>
            </a:r>
            <a:endParaRPr lang="zh-CN" altLang="en-US" sz="1200">
              <a:latin typeface="宋体" panose="02010600030101010101" pitchFamily="2" charset="-122"/>
              <a:ea typeface="宋体" panose="02010600030101010101" pitchFamily="2" charset="-122"/>
            </a:endParaRPr>
          </a:p>
        </p:txBody>
      </p:sp>
      <p:sp>
        <p:nvSpPr>
          <p:cNvPr id="6" name="文本框 5"/>
          <p:cNvSpPr txBox="1"/>
          <p:nvPr/>
        </p:nvSpPr>
        <p:spPr>
          <a:xfrm>
            <a:off x="3685540" y="2722245"/>
            <a:ext cx="5351145" cy="27432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rPr>
              <a:t>DWD(Data Warehouse Detail)-</a:t>
            </a:r>
            <a:r>
              <a:rPr lang="zh-CN" altLang="en-US" sz="1200">
                <a:latin typeface="宋体" panose="02010600030101010101" pitchFamily="2" charset="-122"/>
                <a:ea typeface="宋体" panose="02010600030101010101" pitchFamily="2" charset="-122"/>
              </a:rPr>
              <a:t>基础数据明细层，全量主数据及关系</a:t>
            </a:r>
            <a:endParaRPr lang="zh-CN" altLang="en-US" sz="1200">
              <a:latin typeface="宋体" panose="02010600030101010101" pitchFamily="2" charset="-122"/>
              <a:ea typeface="宋体" panose="02010600030101010101" pitchFamily="2" charset="-122"/>
            </a:endParaRPr>
          </a:p>
        </p:txBody>
      </p:sp>
      <p:sp>
        <p:nvSpPr>
          <p:cNvPr id="7" name="文本框 6"/>
          <p:cNvSpPr txBox="1"/>
          <p:nvPr/>
        </p:nvSpPr>
        <p:spPr>
          <a:xfrm>
            <a:off x="3685540" y="2174240"/>
            <a:ext cx="5351145" cy="45720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rPr>
              <a:t>DWS(Data Warehouse Statistics)-</a:t>
            </a:r>
            <a:r>
              <a:rPr lang="zh-CN" altLang="en-US" sz="1200">
                <a:latin typeface="宋体" panose="02010600030101010101" pitchFamily="2" charset="-122"/>
                <a:ea typeface="宋体" panose="02010600030101010101" pitchFamily="2" charset="-122"/>
              </a:rPr>
              <a:t>公共汇总层，事实标签，未来分析的基础数据</a:t>
            </a:r>
            <a:endParaRPr lang="zh-CN" altLang="en-US" sz="1200">
              <a:latin typeface="宋体" panose="02010600030101010101" pitchFamily="2" charset="-122"/>
              <a:ea typeface="宋体" panose="02010600030101010101" pitchFamily="2" charset="-122"/>
            </a:endParaRPr>
          </a:p>
        </p:txBody>
      </p:sp>
      <p:sp>
        <p:nvSpPr>
          <p:cNvPr id="8" name="文本框 7"/>
          <p:cNvSpPr txBox="1"/>
          <p:nvPr/>
        </p:nvSpPr>
        <p:spPr>
          <a:xfrm>
            <a:off x="3685540" y="1631315"/>
            <a:ext cx="5351145" cy="457200"/>
          </a:xfrm>
          <a:prstGeom prst="rect">
            <a:avLst/>
          </a:prstGeom>
          <a:noFill/>
        </p:spPr>
        <p:txBody>
          <a:bodyPr wrap="square" rtlCol="0">
            <a:spAutoFit/>
          </a:bodyPr>
          <a:p>
            <a:r>
              <a:rPr lang="en-US" altLang="zh-CN" sz="1200">
                <a:latin typeface="宋体" panose="02010600030101010101" pitchFamily="2" charset="-122"/>
                <a:ea typeface="宋体" panose="02010600030101010101" pitchFamily="2" charset="-122"/>
              </a:rPr>
              <a:t>ADS(Application Data Service)-</a:t>
            </a:r>
            <a:r>
              <a:rPr lang="zh-CN" altLang="en-US" sz="1200">
                <a:latin typeface="宋体" panose="02010600030101010101" pitchFamily="2" charset="-122"/>
                <a:ea typeface="宋体" panose="02010600030101010101" pitchFamily="2" charset="-122"/>
              </a:rPr>
              <a:t>应用数据服务层，支撑上层业务（报表、画像等）</a:t>
            </a:r>
            <a:endParaRPr lang="zh-CN" altLang="en-US" sz="120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第二部分 消费者事业部业务介绍</a:t>
            </a:r>
            <a:endParaRPr lang="zh-CN" altLang="en-US"/>
          </a:p>
        </p:txBody>
      </p:sp>
      <p:sp>
        <p:nvSpPr>
          <p:cNvPr id="2" name="灯片编号占位符 1"/>
          <p:cNvSpPr>
            <a:spLocks noGrp="1"/>
          </p:cNvSpPr>
          <p:nvPr>
            <p:ph type="sldNum" sz="quarter" idx="4294967295"/>
          </p:nvPr>
        </p:nvSpPr>
        <p:spPr>
          <a:xfrm>
            <a:off x="7741920" y="4857115"/>
            <a:ext cx="1402080" cy="273685"/>
          </a:xfrm>
        </p:spPr>
        <p:txBody>
          <a:bodyPr/>
          <a:p>
            <a:fld id="{8810F394-C716-49D3-8450-D4BAA85FC0FF}"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关键名词介绍</a:t>
            </a:r>
            <a:endParaRPr lang="zh-CN" altLang="en-US"/>
          </a:p>
        </p:txBody>
      </p:sp>
      <p:sp>
        <p:nvSpPr>
          <p:cNvPr id="5" name="圆角矩形 4"/>
          <p:cNvSpPr/>
          <p:nvPr/>
        </p:nvSpPr>
        <p:spPr>
          <a:xfrm>
            <a:off x="395605" y="1203325"/>
            <a:ext cx="936625" cy="28829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1200" dirty="0" smtClean="0">
                <a:solidFill>
                  <a:schemeClr val="tx1"/>
                </a:solidFill>
              </a:rPr>
              <a:t>UP</a:t>
            </a:r>
            <a:endParaRPr lang="en-US" altLang="zh-CN" sz="1200" dirty="0" smtClean="0">
              <a:solidFill>
                <a:schemeClr val="tx1"/>
              </a:solidFill>
            </a:endParaRPr>
          </a:p>
        </p:txBody>
      </p:sp>
      <p:sp>
        <p:nvSpPr>
          <p:cNvPr id="6" name="圆角矩形 5"/>
          <p:cNvSpPr/>
          <p:nvPr/>
        </p:nvSpPr>
        <p:spPr>
          <a:xfrm>
            <a:off x="395605" y="1725295"/>
            <a:ext cx="936625" cy="28829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p>
            <a:pPr algn="ctr"/>
            <a:r>
              <a:rPr lang="en-US" altLang="zh-CN" sz="1200" dirty="0" smtClean="0">
                <a:solidFill>
                  <a:schemeClr val="tx1"/>
                </a:solidFill>
              </a:rPr>
              <a:t>IMEI</a:t>
            </a:r>
            <a:endParaRPr lang="en-US" altLang="zh-CN" sz="1200" dirty="0" smtClean="0">
              <a:solidFill>
                <a:schemeClr val="tx1"/>
              </a:solidFill>
            </a:endParaRPr>
          </a:p>
        </p:txBody>
      </p:sp>
      <p:sp>
        <p:nvSpPr>
          <p:cNvPr id="7" name="圆角矩形 6"/>
          <p:cNvSpPr/>
          <p:nvPr/>
        </p:nvSpPr>
        <p:spPr>
          <a:xfrm>
            <a:off x="395605" y="2740660"/>
            <a:ext cx="936625" cy="2882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dirty="0" smtClean="0">
                <a:solidFill>
                  <a:schemeClr val="tx1"/>
                </a:solidFill>
              </a:rPr>
              <a:t>SERVICE</a:t>
            </a:r>
            <a:endParaRPr lang="en-US" altLang="zh-CN" sz="1200" dirty="0" smtClean="0">
              <a:solidFill>
                <a:schemeClr val="tx1"/>
              </a:solidFill>
            </a:endParaRPr>
          </a:p>
        </p:txBody>
      </p:sp>
      <p:sp>
        <p:nvSpPr>
          <p:cNvPr id="9" name="圆角矩形 8"/>
          <p:cNvSpPr/>
          <p:nvPr/>
        </p:nvSpPr>
        <p:spPr>
          <a:xfrm>
            <a:off x="395605" y="3254375"/>
            <a:ext cx="936625" cy="2882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dirty="0" smtClean="0">
                <a:solidFill>
                  <a:schemeClr val="tx1"/>
                </a:solidFill>
              </a:rPr>
              <a:t>APP</a:t>
            </a:r>
            <a:endParaRPr lang="en-US" altLang="zh-CN" sz="1200" dirty="0" smtClean="0">
              <a:solidFill>
                <a:schemeClr val="tx1"/>
              </a:solidFill>
            </a:endParaRPr>
          </a:p>
        </p:txBody>
      </p:sp>
      <p:sp>
        <p:nvSpPr>
          <p:cNvPr id="10" name="圆角矩形 9"/>
          <p:cNvSpPr/>
          <p:nvPr/>
        </p:nvSpPr>
        <p:spPr>
          <a:xfrm>
            <a:off x="395605" y="3766185"/>
            <a:ext cx="936625" cy="2882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dirty="0" smtClean="0">
                <a:solidFill>
                  <a:schemeClr val="tx1"/>
                </a:solidFill>
              </a:rPr>
              <a:t>CHANNEL</a:t>
            </a:r>
            <a:endParaRPr lang="en-US" altLang="zh-CN" sz="1200" dirty="0" smtClean="0">
              <a:solidFill>
                <a:schemeClr val="tx1"/>
              </a:solidFill>
            </a:endParaRPr>
          </a:p>
        </p:txBody>
      </p:sp>
      <p:sp>
        <p:nvSpPr>
          <p:cNvPr id="11" name="圆角矩形 10"/>
          <p:cNvSpPr/>
          <p:nvPr/>
        </p:nvSpPr>
        <p:spPr>
          <a:xfrm>
            <a:off x="395605" y="4279265"/>
            <a:ext cx="936625" cy="28829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p>
            <a:pPr algn="ctr"/>
            <a:r>
              <a:rPr lang="en-US" altLang="zh-CN" sz="1200" dirty="0" smtClean="0">
                <a:solidFill>
                  <a:schemeClr val="tx1"/>
                </a:solidFill>
              </a:rPr>
              <a:t>CONTENT</a:t>
            </a:r>
            <a:endParaRPr lang="en-US" altLang="zh-CN" sz="1200" dirty="0" smtClean="0">
              <a:solidFill>
                <a:schemeClr val="tx1"/>
              </a:solidFill>
            </a:endParaRPr>
          </a:p>
        </p:txBody>
      </p:sp>
      <p:sp>
        <p:nvSpPr>
          <p:cNvPr id="14" name="文本框 13"/>
          <p:cNvSpPr txBox="1"/>
          <p:nvPr/>
        </p:nvSpPr>
        <p:spPr>
          <a:xfrm>
            <a:off x="1772920" y="1118870"/>
            <a:ext cx="6573520" cy="457200"/>
          </a:xfrm>
          <a:prstGeom prst="rect">
            <a:avLst/>
          </a:prstGeom>
          <a:noFill/>
        </p:spPr>
        <p:txBody>
          <a:bodyPr wrap="square" rtlCol="0">
            <a:spAutoFit/>
          </a:bodyPr>
          <a:p>
            <a:r>
              <a:rPr lang="zh-CN" altLang="en-US" sz="1200">
                <a:solidFill>
                  <a:srgbClr val="C00000"/>
                </a:solidFill>
              </a:rPr>
              <a:t>华为帐号：用于访问所有华为服务的帐号。使用华为帐号登录后，可以使用云服务、华为商城、花粉俱乐部、应用市场、EMUI产品、华为网盘和开发者联盟</a:t>
            </a:r>
            <a:endParaRPr lang="zh-CN" altLang="en-US" sz="1200">
              <a:solidFill>
                <a:srgbClr val="C00000"/>
              </a:solidFill>
            </a:endParaRPr>
          </a:p>
        </p:txBody>
      </p:sp>
      <p:sp>
        <p:nvSpPr>
          <p:cNvPr id="15" name="文本框 14"/>
          <p:cNvSpPr txBox="1"/>
          <p:nvPr/>
        </p:nvSpPr>
        <p:spPr>
          <a:xfrm>
            <a:off x="1772920" y="1732280"/>
            <a:ext cx="6573520" cy="276225"/>
          </a:xfrm>
          <a:prstGeom prst="rect">
            <a:avLst/>
          </a:prstGeom>
          <a:noFill/>
        </p:spPr>
        <p:txBody>
          <a:bodyPr wrap="square" rtlCol="0">
            <a:spAutoFit/>
          </a:bodyPr>
          <a:p>
            <a:r>
              <a:rPr lang="zh-CN" altLang="en-US" sz="1200">
                <a:solidFill>
                  <a:srgbClr val="C00000"/>
                </a:solidFill>
              </a:rPr>
              <a:t>设备编号</a:t>
            </a:r>
            <a:r>
              <a:rPr lang="zh-CN" altLang="en-US" sz="1200">
                <a:solidFill>
                  <a:srgbClr val="C00000"/>
                </a:solidFill>
                <a:sym typeface="+mn-ea"/>
              </a:rPr>
              <a:t>（</a:t>
            </a:r>
            <a:r>
              <a:rPr lang="en-US" altLang="zh-CN" sz="1200">
                <a:solidFill>
                  <a:srgbClr val="C00000"/>
                </a:solidFill>
                <a:sym typeface="+mn-ea"/>
              </a:rPr>
              <a:t>DEVICE_ID</a:t>
            </a:r>
            <a:r>
              <a:rPr lang="zh-CN" altLang="en-US" sz="1200">
                <a:solidFill>
                  <a:srgbClr val="C00000"/>
                </a:solidFill>
                <a:sym typeface="+mn-ea"/>
              </a:rPr>
              <a:t>）</a:t>
            </a:r>
            <a:r>
              <a:rPr lang="zh-CN" altLang="en-US" sz="1200">
                <a:solidFill>
                  <a:srgbClr val="C00000"/>
                </a:solidFill>
              </a:rPr>
              <a:t>：合法的设备编号包括</a:t>
            </a:r>
            <a:r>
              <a:rPr lang="en-US" altLang="zh-CN" sz="1200">
                <a:solidFill>
                  <a:srgbClr val="C00000"/>
                </a:solidFill>
              </a:rPr>
              <a:t>IMEI</a:t>
            </a:r>
            <a:r>
              <a:rPr lang="zh-CN" altLang="en-US" sz="1200">
                <a:solidFill>
                  <a:srgbClr val="C00000"/>
                </a:solidFill>
              </a:rPr>
              <a:t>、</a:t>
            </a:r>
            <a:r>
              <a:rPr lang="en-US" altLang="zh-CN" sz="1200">
                <a:solidFill>
                  <a:srgbClr val="C00000"/>
                </a:solidFill>
              </a:rPr>
              <a:t>SN</a:t>
            </a:r>
            <a:r>
              <a:rPr lang="zh-CN" altLang="en-US" sz="1200">
                <a:solidFill>
                  <a:srgbClr val="C00000"/>
                </a:solidFill>
              </a:rPr>
              <a:t>、</a:t>
            </a:r>
            <a:r>
              <a:rPr lang="en-US" altLang="zh-CN" sz="1200">
                <a:solidFill>
                  <a:srgbClr val="C00000"/>
                </a:solidFill>
              </a:rPr>
              <a:t>MEID</a:t>
            </a:r>
            <a:r>
              <a:rPr lang="zh-CN" altLang="en-US" sz="1200">
                <a:solidFill>
                  <a:srgbClr val="C00000"/>
                </a:solidFill>
              </a:rPr>
              <a:t>等</a:t>
            </a:r>
            <a:endParaRPr lang="zh-CN" altLang="en-US" sz="1200">
              <a:solidFill>
                <a:srgbClr val="C00000"/>
              </a:solidFill>
            </a:endParaRPr>
          </a:p>
        </p:txBody>
      </p:sp>
      <p:sp>
        <p:nvSpPr>
          <p:cNvPr id="16" name="文本框 15"/>
          <p:cNvSpPr txBox="1"/>
          <p:nvPr/>
        </p:nvSpPr>
        <p:spPr>
          <a:xfrm>
            <a:off x="1772920" y="2747010"/>
            <a:ext cx="6573520" cy="274320"/>
          </a:xfrm>
          <a:prstGeom prst="rect">
            <a:avLst/>
          </a:prstGeom>
          <a:noFill/>
        </p:spPr>
        <p:txBody>
          <a:bodyPr wrap="square" rtlCol="0">
            <a:spAutoFit/>
          </a:bodyPr>
          <a:p>
            <a:r>
              <a:rPr lang="zh-CN" sz="1200">
                <a:solidFill>
                  <a:schemeClr val="accent3">
                    <a:lumMod val="50000"/>
                  </a:schemeClr>
                </a:solidFill>
              </a:rPr>
              <a:t>华为业务：华为消费者云服务部内部定义的，华为提供给消费者使用的产品</a:t>
            </a:r>
            <a:endParaRPr lang="en-US" altLang="zh-CN" sz="1200">
              <a:solidFill>
                <a:schemeClr val="accent3">
                  <a:lumMod val="50000"/>
                </a:schemeClr>
              </a:solidFill>
            </a:endParaRPr>
          </a:p>
        </p:txBody>
      </p:sp>
      <p:sp>
        <p:nvSpPr>
          <p:cNvPr id="17" name="文本框 16"/>
          <p:cNvSpPr txBox="1"/>
          <p:nvPr/>
        </p:nvSpPr>
        <p:spPr>
          <a:xfrm>
            <a:off x="1772920" y="3261360"/>
            <a:ext cx="6573520" cy="274320"/>
          </a:xfrm>
          <a:prstGeom prst="rect">
            <a:avLst/>
          </a:prstGeom>
          <a:noFill/>
        </p:spPr>
        <p:txBody>
          <a:bodyPr wrap="square" rtlCol="0">
            <a:spAutoFit/>
          </a:bodyPr>
          <a:p>
            <a:r>
              <a:rPr lang="zh-CN" sz="1200">
                <a:solidFill>
                  <a:schemeClr val="accent3">
                    <a:lumMod val="50000"/>
                  </a:schemeClr>
                </a:solidFill>
              </a:rPr>
              <a:t>手机软件：包括华为开发者、华为自主研发的软件以及第三方扒包的软件</a:t>
            </a:r>
            <a:endParaRPr lang="zh-CN" sz="1200">
              <a:solidFill>
                <a:schemeClr val="accent3">
                  <a:lumMod val="50000"/>
                </a:schemeClr>
              </a:solidFill>
            </a:endParaRPr>
          </a:p>
        </p:txBody>
      </p:sp>
      <p:sp>
        <p:nvSpPr>
          <p:cNvPr id="18" name="文本框 17"/>
          <p:cNvSpPr txBox="1"/>
          <p:nvPr/>
        </p:nvSpPr>
        <p:spPr>
          <a:xfrm>
            <a:off x="1772920" y="3773170"/>
            <a:ext cx="6573520" cy="274320"/>
          </a:xfrm>
          <a:prstGeom prst="rect">
            <a:avLst/>
          </a:prstGeom>
          <a:noFill/>
        </p:spPr>
        <p:txBody>
          <a:bodyPr wrap="square" rtlCol="0">
            <a:spAutoFit/>
          </a:bodyPr>
          <a:p>
            <a:r>
              <a:rPr lang="zh-CN" sz="1200">
                <a:solidFill>
                  <a:schemeClr val="accent3">
                    <a:lumMod val="50000"/>
                  </a:schemeClr>
                </a:solidFill>
                <a:latin typeface="+mn-ea"/>
              </a:rPr>
              <a:t>渠道：为需要使用华为帐号访问的不同业务分配的入口编号</a:t>
            </a:r>
            <a:endParaRPr lang="zh-CN" altLang="en-US" sz="1200" dirty="0" smtClean="0">
              <a:solidFill>
                <a:schemeClr val="accent3">
                  <a:lumMod val="50000"/>
                </a:schemeClr>
              </a:solidFill>
              <a:latin typeface="+mn-ea"/>
              <a:ea typeface="黑体" panose="02010609060101010101" pitchFamily="49" charset="-122"/>
              <a:sym typeface="+mn-ea"/>
            </a:endParaRPr>
          </a:p>
        </p:txBody>
      </p:sp>
      <p:sp>
        <p:nvSpPr>
          <p:cNvPr id="20" name="文本框 19"/>
          <p:cNvSpPr txBox="1"/>
          <p:nvPr/>
        </p:nvSpPr>
        <p:spPr>
          <a:xfrm>
            <a:off x="1772920" y="4293235"/>
            <a:ext cx="6573520" cy="274320"/>
          </a:xfrm>
          <a:prstGeom prst="rect">
            <a:avLst/>
          </a:prstGeom>
          <a:noFill/>
        </p:spPr>
        <p:txBody>
          <a:bodyPr wrap="square" rtlCol="0">
            <a:spAutoFit/>
          </a:bodyPr>
          <a:p>
            <a:r>
              <a:rPr lang="zh-CN" sz="1200">
                <a:solidFill>
                  <a:schemeClr val="accent3">
                    <a:lumMod val="50000"/>
                  </a:schemeClr>
                </a:solidFill>
                <a:latin typeface="+mn-ea"/>
              </a:rPr>
              <a:t>内容：视频类软件内包含的电视剧、电影，音乐类软件内包含的音乐、专辑等</a:t>
            </a:r>
            <a:endParaRPr lang="zh-CN" altLang="en-US" sz="1200" dirty="0" smtClean="0">
              <a:solidFill>
                <a:schemeClr val="accent3">
                  <a:lumMod val="50000"/>
                </a:schemeClr>
              </a:solidFill>
              <a:latin typeface="+mn-ea"/>
              <a:ea typeface="黑体" panose="02010609060101010101" pitchFamily="49"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数据仓库模型建设流程：认识数据 了解业务</a:t>
            </a:r>
            <a:endParaRPr lang="zh-CN" altLang="en-US"/>
          </a:p>
        </p:txBody>
      </p:sp>
      <p:graphicFrame>
        <p:nvGraphicFramePr>
          <p:cNvPr id="8" name="表格 7"/>
          <p:cNvGraphicFramePr/>
          <p:nvPr/>
        </p:nvGraphicFramePr>
        <p:xfrm>
          <a:off x="106680" y="599440"/>
          <a:ext cx="8930005" cy="4419600"/>
        </p:xfrm>
        <a:graphic>
          <a:graphicData uri="http://schemas.openxmlformats.org/drawingml/2006/table">
            <a:tbl>
              <a:tblPr firstRow="1" bandRow="1">
                <a:tableStyleId>{5C22544A-7EE6-4342-B048-85BDC9FD1C3A}</a:tableStyleId>
              </a:tblPr>
              <a:tblGrid>
                <a:gridCol w="549910"/>
                <a:gridCol w="586105"/>
                <a:gridCol w="1283970"/>
                <a:gridCol w="1049655"/>
                <a:gridCol w="5460365"/>
              </a:tblGrid>
              <a:tr h="126365">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所属部门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业务</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子模块</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en-US" altLang="zh-CN"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ODS</a:t>
                      </a: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调研结果及备注</a:t>
                      </a:r>
                      <a:endPar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96240">
                <a:tc rowSpan="10">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用户经营</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会员</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花粉俱乐部（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19</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ODS_EUI_FORUM_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花粉俱乐部是华为旗下的官方唯一粉丝交流互动平台，为花粉第一时间呈现华为和荣耀最新的产品和服务咨询，帮用户解疑答惑，通过组织丰富的线上内容和线下面对面互动交流活动提升和延伸华为产品体验，是华为荣耀聆听用户最真实声音的窗口。</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华为帐号（</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24</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ODS_UP_</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ODS_MEMBER_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USERID</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的编码规则为：</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位业务码</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位国家码</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+12</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位序号</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华为帐号中的用户信息相当于是华为的客户唯一视图，其他业务模块使用的都是华为帐号中维护的</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USERID</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，华为的用户分为</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（注册过华为账号并且支付过的用户）、</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B</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（注册过华为账号的用户）、</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C</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（有终端，使用过华为的某种业务或者服务，但是还没有注册华为账号的用户）三类。</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081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华为手机服务（</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ODS_PHONESERVICE_QSTN_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问卷不直接与</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关联，可以通过</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IMEI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号找到</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的信息，但并不是所有都能找到对应的</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按照一定的规则（某种机型）筛选出一类用户（不一定有华为账号或者使用华为终端），向这类用户推送问卷，通过用户对问卷的回答，了解更多的信息。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4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亲情关怀（</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ODS_call_plus</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亲情关怀是一款手机远程协助的应用，在手机上一点，就可以远程求助他人，或远程协助他人解决手机问题。</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86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3">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支付</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钱包</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支付平台（</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9</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ODS_TRADE_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记录了账户余额信息，绑定的银行卡信息，商户信息和支付信息。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其中零钱绑定在易宝内部，走易宝的通道，花币是华为自己的支付渠道。</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惠生活</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生活服务</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ODS_LIFE_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记录了订单信息、商品信息、支付信息。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充值</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营销活动（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ODS_WALLET_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记录了用户充值花币卡的信息和花币的赠送、领取时间及有效期，花币的状态等信息。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用户充值的花币和领取到的花币数量通过</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USERID</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关联支付账户余额表，记录到余额中。</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572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主题</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15</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ODS_EUI_D_HITOP_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记录了主题相关的广告、语言、评论、支付等信息。主题的信息记录在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ODS_EUI_D_HITOP_DM</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表中。主题是华为自带的一个应用，只有华为的终端支持使用，非华为终端可以在华为应用市场搜到应用并下载，但无法使用。</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354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应用市场</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55</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ODS_HISPACE_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所有系统表中记录的信息主要为：</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）应用市场或游戏中心上架及下架的</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APP</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的静态信息，包括不同版本等</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）应用市场及游戏中心自身的标签信息、专题信息、场景信息。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）用户在应用市场及游戏中心的设备信息、积分信息、游戏劵用户的等级信息、游戏劵用户邀请信息、游戏券订单信息、用户拥有的游戏券信息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4</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）用户在应用市场及游戏中心的操作信息，包括：搜索、下载安装、评论、点赞、评分、访问“我的”空间、领取礼包、签到信息</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652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游戏中心</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ODS_GAME_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华为游戏中心是用户首选的游戏一站式平台，提供最新游戏下载、活动礼包、正版游戏推荐等功能</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143813" y="150530"/>
            <a:ext cx="7886700" cy="378042"/>
          </a:xfrm>
        </p:spPr>
        <p:txBody>
          <a:bodyPr/>
          <a:p>
            <a:r>
              <a:rPr lang="zh-CN" altLang="en-US"/>
              <a:t>数据仓库模型建设流程：认识数据 了解业务</a:t>
            </a:r>
            <a:endParaRPr lang="zh-CN" altLang="en-US"/>
          </a:p>
        </p:txBody>
      </p:sp>
      <p:graphicFrame>
        <p:nvGraphicFramePr>
          <p:cNvPr id="2" name="表格 1"/>
          <p:cNvGraphicFramePr/>
          <p:nvPr/>
        </p:nvGraphicFramePr>
        <p:xfrm>
          <a:off x="143510" y="796290"/>
          <a:ext cx="8808720" cy="3838575"/>
        </p:xfrm>
        <a:graphic>
          <a:graphicData uri="http://schemas.openxmlformats.org/drawingml/2006/table">
            <a:tbl>
              <a:tblPr firstRow="1" bandRow="1">
                <a:tableStyleId>{5C22544A-7EE6-4342-B048-85BDC9FD1C3A}</a:tableStyleId>
              </a:tblPr>
              <a:tblGrid>
                <a:gridCol w="648335"/>
                <a:gridCol w="1158875"/>
                <a:gridCol w="758190"/>
                <a:gridCol w="1564005"/>
                <a:gridCol w="4679315"/>
              </a:tblGrid>
              <a:tr h="175260">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所属部门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业务</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子模块</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en-US" altLang="zh-CN"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ODS</a:t>
                      </a:r>
                      <a:r>
                        <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rPr>
                        <a:t>表</a:t>
                      </a:r>
                      <a:endParaRPr lang="zh-CN" altLang="en-US" sz="1000" b="0" u="none">
                        <a:solidFill>
                          <a:srgbClr val="FFFFFF"/>
                        </a:solidFill>
                        <a:highlight>
                          <a:srgbClr val="00206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marL="0" indent="0" algn="ctr">
                        <a:buNone/>
                      </a:pPr>
                      <a:r>
                        <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调研结果及备注</a:t>
                      </a:r>
                      <a:endParaRPr lang="zh-CN" altLang="en-US" sz="10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544195">
                <a:tc rowSpan="4">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开放平台</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开发者联盟</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ODS_DEV_</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ODS_UP_DEVELPER_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有三张开发者用户的信息：信息表、个人、企业；应用信息表记录了开发者，应用的基本属性、怎么推广的一些信息；已经验证（</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20160726</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）企业和个人的开发者信息全部在开发信息表中</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应用表通过</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app_id</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根据一定规则与应用市场的</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dev_app_id</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相关联（</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100W-200W</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，减去</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100W</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加</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C</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，其他的直接加</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C</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876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广告业务</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ODS_DEV_ADV_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有两种数据文件：新广告平台通过</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dataPush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工具推送的原始话单数据文件（展示，请求，点击，其他事件话单）和广告平台处理完成后推送给</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BI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的文件（素材表和广告位表）</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367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云文件夹</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ODS_DEV_CLOUD_FOLDER_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云文件夹主要是用来推广</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APP</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的，有</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imei,app,</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文件夹的三张静态信息以及曝光、点击、下载三种动作的日志</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35025">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18</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ODS_PUSH_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是一个强大的消息推送平台，建立了一条从云端到手机端的消息推送通道，让你的应用快速拥有</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能力，让你可以推送丰富格式的消息到你的应用，吸引用户使用你的应用，提升用户感知和活跃度。</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对于开发人员：可以快速集成</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；对于运营人员：利用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推送消息；对于市场人员：可以通过</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商品优惠信息，或者加入</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Push</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互推联盟，获取广告收入分成。</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8745">
                <a:tc rowSpan="2">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基础云</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云服务</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ODS_CLOUD_PHONE_</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ODS_CLOUD_CLOUDPHOTO_</a:t>
                      </a:r>
                      <a:endPar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ODS_CLOUD_CLOUDPHONE_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云服务有同步和备份的作用，将相册和通讯录等上传到云端，在其他终端可以查看。</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WIFI/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天际通</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6</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ODS_VSIM_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天际通是持有华为手机的用户在国外购买套餐才可以使用。</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WIFI</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是持有华为终端的用户在国内外都可以免费使用。</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7490">
                <a:tc rowSpan="3">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内容经营</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音乐</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20</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ODS_HWMUSIC_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只是一个入口，去访问其它的资源，和视频类似。</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盖亚视频</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ODS_HWMOVIE_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是华为自己的应用，包括用户的注册信息和该应用自己的一些静态信息。用户在这里有购买的行为。</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搜狐视频</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优酷视频</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张）</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u="none">
                          <a:solidFill>
                            <a:srgbClr val="000000"/>
                          </a:solidFill>
                          <a:latin typeface="宋体" panose="02010600030101010101" pitchFamily="2" charset="-122"/>
                          <a:ea typeface="宋体" panose="02010600030101010101" pitchFamily="2" charset="-122"/>
                          <a:cs typeface="宋体" panose="02010600030101010101" pitchFamily="2" charset="-122"/>
                        </a:rPr>
                        <a:t>ODS_HWVIDEO_</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rPr>
                        <a:t>只是一个入口，可以访问搜狐和优酷的资源。</a:t>
                      </a:r>
                      <a:endParaRPr lang="zh-CN" altLang="en-US" sz="10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pPr>
      <a:bodyPr rtlCol="0" anchor="ctr"/>
      <a:lstStyle>
        <a:defPPr algn="ctr">
          <a:defRPr sz="1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7313</Words>
  <Application>WPS 演示</Application>
  <PresentationFormat>全屏显示(16:9)</PresentationFormat>
  <Paragraphs>601</Paragraphs>
  <Slides>27</Slides>
  <Notes>15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华文楷体</vt:lpstr>
      <vt:lpstr>Calibri</vt:lpstr>
      <vt:lpstr>微软雅黑</vt:lpstr>
      <vt:lpstr>Lucida Grande</vt:lpstr>
      <vt:lpstr>华文行楷</vt:lpstr>
      <vt:lpstr>金梅新毛筆行書</vt:lpstr>
      <vt:lpstr>Arial</vt:lpstr>
      <vt:lpstr>楷体</vt:lpstr>
      <vt:lpstr>Source Han Sans CN ExtraLight</vt:lpstr>
      <vt:lpstr>黑体</vt:lpstr>
      <vt:lpstr>华文仿宋</vt:lpstr>
      <vt:lpstr>Wingdings</vt:lpstr>
      <vt:lpstr>Segoe Print</vt:lpstr>
      <vt:lpstr>PMingLiU-ExtB</vt:lpstr>
      <vt:lpstr>Office 主题</vt:lpstr>
      <vt:lpstr>华为消费者云服务 大数据平台基础数据模型</vt:lpstr>
      <vt:lpstr>议题</vt:lpstr>
      <vt:lpstr>第一部分 华为数据仓库项目背景</vt:lpstr>
      <vt:lpstr>项目背景介绍</vt:lpstr>
      <vt:lpstr>数据仓库架构介绍</vt:lpstr>
      <vt:lpstr>第二部分 消费者事业部业务介绍</vt:lpstr>
      <vt:lpstr>关键名词介绍</vt:lpstr>
      <vt:lpstr>数据仓库模型建设流程：认识数据 了解业务</vt:lpstr>
      <vt:lpstr>数据仓库模型建设流程：认识数据 了解业务</vt:lpstr>
      <vt:lpstr>数据仓库模型建设流程：认识数据 了解业务</vt:lpstr>
      <vt:lpstr>华为消费者部的主要商业模式</vt:lpstr>
      <vt:lpstr>华为消费者云服务主题域模型</vt:lpstr>
      <vt:lpstr>概念模型：定义主题域下的关键实体</vt:lpstr>
      <vt:lpstr>第三部分 基础层主题域模型介绍</vt:lpstr>
      <vt:lpstr>消费者主题域定义和范围</vt:lpstr>
      <vt:lpstr>消费者主题域的主要实体、分类和关系</vt:lpstr>
      <vt:lpstr>消费者主题域主要实体</vt:lpstr>
      <vt:lpstr>产品主题域定义和范围</vt:lpstr>
      <vt:lpstr>产品主题域的主要实体、分类和关系</vt:lpstr>
      <vt:lpstr>营销主题域定义和范围</vt:lpstr>
      <vt:lpstr>第四部分 汇总层模型介绍</vt:lpstr>
      <vt:lpstr>报表指标梳理</vt:lpstr>
      <vt:lpstr>报表指标梳理</vt:lpstr>
      <vt:lpstr>汇总层模型设计</vt:lpstr>
      <vt:lpstr>汇总层模型设计</vt:lpstr>
      <vt:lpstr>移动互联网数据与传统金融数据差异</vt:lpstr>
      <vt:lpstr>谢谢！</vt:lpstr>
    </vt:vector>
  </TitlesOfParts>
  <Company>Vanceinfo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gWX392303</cp:lastModifiedBy>
  <cp:revision>1943</cp:revision>
  <dcterms:created xsi:type="dcterms:W3CDTF">2014-03-04T02:35:00Z</dcterms:created>
  <dcterms:modified xsi:type="dcterms:W3CDTF">2017-01-10T07:21:53Z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1477646852</vt:lpwstr>
  </property>
</Properties>
</file>