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comments/comment2.xml" ContentType="application/vnd.openxmlformats-officedocument.presentationml.comment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omments/comment3.xml" ContentType="application/vnd.openxmlformats-officedocument.presentationml.comment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2" r:id="rId1"/>
    <p:sldMasterId id="2147483808" r:id="rId2"/>
    <p:sldMasterId id="2147483827" r:id="rId3"/>
    <p:sldMasterId id="2147483829" r:id="rId4"/>
    <p:sldMasterId id="2147483831" r:id="rId5"/>
    <p:sldMasterId id="2147483833" r:id="rId6"/>
    <p:sldMasterId id="2147483835" r:id="rId7"/>
    <p:sldMasterId id="2147483811" r:id="rId8"/>
    <p:sldMasterId id="2147483814" r:id="rId9"/>
  </p:sldMasterIdLst>
  <p:notesMasterIdLst>
    <p:notesMasterId r:id="rId29"/>
  </p:notesMasterIdLst>
  <p:handoutMasterIdLst>
    <p:handoutMasterId r:id="rId30"/>
  </p:handoutMasterIdLst>
  <p:sldIdLst>
    <p:sldId id="399" r:id="rId10"/>
    <p:sldId id="400" r:id="rId11"/>
    <p:sldId id="321" r:id="rId12"/>
    <p:sldId id="395" r:id="rId13"/>
    <p:sldId id="320" r:id="rId14"/>
    <p:sldId id="401" r:id="rId15"/>
    <p:sldId id="402" r:id="rId16"/>
    <p:sldId id="318" r:id="rId17"/>
    <p:sldId id="398" r:id="rId18"/>
    <p:sldId id="403" r:id="rId19"/>
    <p:sldId id="386" r:id="rId20"/>
    <p:sldId id="362" r:id="rId21"/>
    <p:sldId id="364" r:id="rId22"/>
    <p:sldId id="404" r:id="rId23"/>
    <p:sldId id="319" r:id="rId24"/>
    <p:sldId id="322" r:id="rId25"/>
    <p:sldId id="365" r:id="rId26"/>
    <p:sldId id="366" r:id="rId27"/>
    <p:sldId id="367" r:id="rId28"/>
  </p:sldIdLst>
  <p:sldSz cx="9144000" cy="5143500" type="screen16x9"/>
  <p:notesSz cx="6858000" cy="9144000"/>
  <p:embeddedFontLst>
    <p:embeddedFont>
      <p:font typeface="华文琥珀" panose="02010800040101010101" pitchFamily="2" charset="-122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FrutigerNext LT Regular" panose="020B0503040504020204" pitchFamily="34" charset="0"/>
      <p:regular r:id="rId36"/>
      <p:bold r:id="rId37"/>
      <p:italic r:id="rId38"/>
      <p:boldItalic r:id="rId39"/>
    </p:embeddedFont>
    <p:embeddedFont>
      <p:font typeface="微软雅黑" panose="020B0503020204020204" pitchFamily="34" charset="-122"/>
      <p:regular r:id="rId40"/>
      <p:bold r:id="rId41"/>
    </p:embeddedFont>
    <p:embeddedFont>
      <p:font typeface="FrutigerNext LT Medium" panose="020B0603040504020204" pitchFamily="34" charset="0"/>
      <p:regular r:id="rId42"/>
      <p:bold r:id="rId43"/>
      <p:italic r:id="rId44"/>
      <p:boldItalic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  <p:embeddedFont>
      <p:font typeface="Arial Narrow" panose="020B0606020202030204" pitchFamily="34" charset="0"/>
      <p:regular r:id="rId50"/>
      <p:bold r:id="rId51"/>
      <p:italic r:id="rId52"/>
      <p:boldItalic r:id="rId53"/>
    </p:embeddedFont>
    <p:embeddedFont>
      <p:font typeface="黑体" panose="02010609060101010101" pitchFamily="49" charset="-122"/>
      <p:regular r:id="rId54"/>
    </p:embeddedFont>
    <p:embeddedFont>
      <p:font typeface="FrutigerNext LT Bold" panose="020B0803040504020204" pitchFamily="34" charset="0"/>
      <p:bold r:id="rId55"/>
    </p:embeddedFont>
    <p:embeddedFont>
      <p:font typeface="华文细黑" panose="02010600040101010101" pitchFamily="2" charset="-122"/>
      <p:regular r:id="rId56"/>
    </p:embeddedFont>
    <p:embeddedFont>
      <p:font typeface="MS PGothic" panose="020B0600070205080204" pitchFamily="34" charset="-128"/>
      <p:regular r:id="rId57"/>
    </p:embeddedFont>
  </p:embeddedFontLst>
  <p:custDataLst>
    <p:tags r:id="rId5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464">
          <p15:clr>
            <a:srgbClr val="A4A3A4"/>
          </p15:clr>
        </p15:guide>
        <p15:guide id="3" orient="horz" pos="2119">
          <p15:clr>
            <a:srgbClr val="A4A3A4"/>
          </p15:clr>
        </p15:guide>
        <p15:guide id="4" orient="horz" pos="2981">
          <p15:clr>
            <a:srgbClr val="A4A3A4"/>
          </p15:clr>
        </p15:guide>
        <p15:guide id="5" pos="5420">
          <p15:clr>
            <a:srgbClr val="A4A3A4"/>
          </p15:clr>
        </p15:guide>
        <p15:guide id="6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gyang (Yancey)" initials="T(" lastIdx="11" clrIdx="0">
    <p:extLst>
      <p:ext uri="{19B8F6BF-5375-455C-9EA6-DF929625EA0E}">
        <p15:presenceInfo xmlns:p15="http://schemas.microsoft.com/office/powerpoint/2012/main" userId="S-1-5-21-147214757-305610072-1517763936-29336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F177"/>
    <a:srgbClr val="578EFB"/>
    <a:srgbClr val="C1EFFF"/>
    <a:srgbClr val="E1F7FF"/>
    <a:srgbClr val="A6E36F"/>
    <a:srgbClr val="FF8761"/>
    <a:srgbClr val="FFCC99"/>
    <a:srgbClr val="CCECFF"/>
    <a:srgbClr val="D9797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83" autoAdjust="0"/>
    <p:restoredTop sz="94434" autoAdjust="0"/>
  </p:normalViewPr>
  <p:slideViewPr>
    <p:cSldViewPr showGuides="1">
      <p:cViewPr varScale="1">
        <p:scale>
          <a:sx n="89" d="100"/>
          <a:sy n="89" d="100"/>
        </p:scale>
        <p:origin x="96" y="240"/>
      </p:cViewPr>
      <p:guideLst>
        <p:guide orient="horz" pos="486"/>
        <p:guide orient="horz" pos="464"/>
        <p:guide orient="horz" pos="2119"/>
        <p:guide orient="horz" pos="2981"/>
        <p:guide pos="5420"/>
        <p:guide pos="476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font" Target="fonts/font9.fntdata"/><Relationship Id="rId21" Type="http://schemas.openxmlformats.org/officeDocument/2006/relationships/slide" Target="slides/slide12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font" Target="fonts/font27.fntdata"/><Relationship Id="rId61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font" Target="fonts/font26.fntdata"/><Relationship Id="rId8" Type="http://schemas.openxmlformats.org/officeDocument/2006/relationships/slideMaster" Target="slideMasters/slideMaster8.xml"/><Relationship Id="rId51" Type="http://schemas.openxmlformats.org/officeDocument/2006/relationships/font" Target="fonts/font2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5T10:20:18.193" idx="2">
    <p:pos x="10" y="10"/>
    <p:text>介绍虚拟化的好处，可以调整规格，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5T10:48:15.993" idx="4">
    <p:pos x="10" y="10"/>
    <p:text>1、vCPU与物理CPU并不一定对应，可能是一对多，也可能一对一。2、vCPU计算，CPU*核心*超线程</p:text>
    <p:extLst mod="1">
      <p:ext uri="{C676402C-5697-4E1C-873F-D02D1690AC5C}">
        <p15:threadingInfo xmlns:p15="http://schemas.microsoft.com/office/powerpoint/2012/main" timeZoneBias="-480"/>
      </p:ext>
    </p:extLst>
  </p:cm>
  <p:cm authorId="1" dt="2016-03-16T18:31:12.253" idx="11">
    <p:pos x="10" y="146"/>
    <p:text/>
    <p:extLst>
      <p:ext uri="{C676402C-5697-4E1C-873F-D02D1690AC5C}">
        <p15:threadingInfo xmlns:p15="http://schemas.microsoft.com/office/powerpoint/2012/main" timeZoneBias="-480">
          <p15:parentCm authorId="1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5T10:25:41.498" idx="3">
    <p:pos x="10" y="10"/>
    <p:text>pvdriver=前端驱动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D6B2986-D06E-4F3C-B19C-CC0A0E2B9416}" type="datetimeFigureOut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B569440-9C1A-4A13-B530-46C3A9E173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73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A07D6-A920-460C-8B33-4A6BB51EEA71}" type="datetimeFigureOut">
              <a:rPr lang="zh-CN" altLang="en-US" smtClean="0"/>
              <a:pPr/>
              <a:t>2016/3/24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40B32-9DF0-4A29-932F-29D3FE357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5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大家好，欢迎来到</a:t>
            </a:r>
            <a:r>
              <a:rPr lang="en-US" altLang="zh-CN" dirty="0" smtClean="0"/>
              <a:t>NFVI MOOC</a:t>
            </a:r>
            <a:r>
              <a:rPr lang="zh-CN" altLang="en-US" dirty="0" smtClean="0"/>
              <a:t>学习课堂。</a:t>
            </a:r>
          </a:p>
          <a:p>
            <a:r>
              <a:rPr lang="zh-CN" altLang="en-US" dirty="0" smtClean="0"/>
              <a:t>在之前的课程概述中，我们一起了解了课程的目标、结构和主要内容。今天我们就一起开始课程第一个主体部分的介绍</a:t>
            </a:r>
            <a:r>
              <a:rPr lang="en-US" altLang="zh-CN" dirty="0" smtClean="0"/>
              <a:t>——NFVI</a:t>
            </a:r>
            <a:r>
              <a:rPr lang="zh-CN" altLang="en-US" dirty="0" smtClean="0"/>
              <a:t>基础知识介绍。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7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在今天的课程中我们会了解什么是</a:t>
            </a:r>
            <a:r>
              <a:rPr lang="en-US" altLang="zh-CN" dirty="0" smtClean="0"/>
              <a:t>NFV</a:t>
            </a:r>
            <a:r>
              <a:rPr lang="zh-CN" altLang="en-US" dirty="0" smtClean="0"/>
              <a:t>、什么是</a:t>
            </a:r>
            <a:r>
              <a:rPr lang="en-US" altLang="zh-CN" dirty="0" smtClean="0"/>
              <a:t>NFVI</a:t>
            </a:r>
            <a:r>
              <a:rPr lang="zh-CN" altLang="en-US" dirty="0" smtClean="0"/>
              <a:t>。。我们还会一起学习</a:t>
            </a:r>
            <a:r>
              <a:rPr lang="en-US" altLang="zh-CN" dirty="0" smtClean="0"/>
              <a:t>NFVI</a:t>
            </a:r>
            <a:r>
              <a:rPr lang="zh-CN" altLang="en-US" dirty="0" smtClean="0"/>
              <a:t>相关的开源组件，包括</a:t>
            </a:r>
            <a:r>
              <a:rPr lang="en-US" altLang="zh-CN" dirty="0" smtClean="0"/>
              <a:t>KVM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OpenStack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6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968375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968375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968375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968375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FrutigerNext LT Medium" panose="020B0603040504020204" pitchFamily="34" charset="0"/>
              </a:rPr>
              <a:t>课程名称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968375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968375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968375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968375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华文细黑" panose="02010600030101010101" pitchFamily="2" charset="-122"/>
              </a:rPr>
              <a:t>华为技术有限公司  版权所有  未经许可不得扩散</a:t>
            </a:r>
            <a:endParaRPr lang="zh-CN" altLang="en-US" sz="1300" smtClean="0">
              <a:ea typeface="宋体" panose="02010600030101010101" pitchFamily="2" charset="-122"/>
            </a:endParaRP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968375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968375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968375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968375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P-</a:t>
            </a:r>
            <a:fld id="{17378A27-F013-4F75-AEEA-7CE6EA7F85DD}" type="slidenum">
              <a:rPr lang="en-US" altLang="zh-CN"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72343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大家好，欢迎来到</a:t>
            </a:r>
            <a:r>
              <a:rPr lang="en-US" altLang="zh-CN" dirty="0" smtClean="0"/>
              <a:t>NFVI MOOC</a:t>
            </a:r>
            <a:r>
              <a:rPr lang="zh-CN" altLang="en-US" dirty="0" smtClean="0"/>
              <a:t>学习课堂。</a:t>
            </a:r>
          </a:p>
          <a:p>
            <a:r>
              <a:rPr lang="zh-CN" altLang="en-US" dirty="0" smtClean="0"/>
              <a:t>在之前的课程概述中，我们一起了解了课程的目标、结构和主要内容。今天我们就一起开始课程第一个主体部分的介绍</a:t>
            </a:r>
            <a:r>
              <a:rPr lang="en-US" altLang="zh-CN" dirty="0" smtClean="0"/>
              <a:t>——NFVI</a:t>
            </a:r>
            <a:r>
              <a:rPr lang="zh-CN" altLang="en-US" dirty="0" smtClean="0"/>
              <a:t>基础知识介绍。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1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在今天的课程中我们会了解什么是</a:t>
            </a:r>
            <a:r>
              <a:rPr lang="en-US" altLang="zh-CN" dirty="0" smtClean="0"/>
              <a:t>NFV</a:t>
            </a:r>
            <a:r>
              <a:rPr lang="zh-CN" altLang="en-US" dirty="0" smtClean="0"/>
              <a:t>、什么是</a:t>
            </a:r>
            <a:r>
              <a:rPr lang="en-US" altLang="zh-CN" dirty="0" smtClean="0"/>
              <a:t>NFVI</a:t>
            </a:r>
            <a:r>
              <a:rPr lang="zh-CN" altLang="en-US" dirty="0" smtClean="0"/>
              <a:t>。。我们还会一起学习</a:t>
            </a:r>
            <a:r>
              <a:rPr lang="en-US" altLang="zh-CN" dirty="0" smtClean="0"/>
              <a:t>NFVI</a:t>
            </a:r>
            <a:r>
              <a:rPr lang="zh-CN" altLang="en-US" dirty="0" smtClean="0"/>
              <a:t>相关的开源组件，包括</a:t>
            </a:r>
            <a:r>
              <a:rPr lang="en-US" altLang="zh-CN" dirty="0" smtClean="0"/>
              <a:t>KVM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OpenStack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8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在今天的课程中我们会了解什么是</a:t>
            </a:r>
            <a:r>
              <a:rPr lang="en-US" altLang="zh-CN" dirty="0" smtClean="0"/>
              <a:t>NFV</a:t>
            </a:r>
            <a:r>
              <a:rPr lang="zh-CN" altLang="en-US" dirty="0" smtClean="0"/>
              <a:t>、什么是</a:t>
            </a:r>
            <a:r>
              <a:rPr lang="en-US" altLang="zh-CN" dirty="0" smtClean="0"/>
              <a:t>NFVI</a:t>
            </a:r>
            <a:r>
              <a:rPr lang="zh-CN" altLang="en-US" dirty="0" smtClean="0"/>
              <a:t>。。我们还会一起学习</a:t>
            </a:r>
            <a:r>
              <a:rPr lang="en-US" altLang="zh-CN" dirty="0" smtClean="0"/>
              <a:t>NFVI</a:t>
            </a:r>
            <a:r>
              <a:rPr lang="zh-CN" altLang="en-US" dirty="0" smtClean="0"/>
              <a:t>相关的开源组件，包括</a:t>
            </a:r>
            <a:r>
              <a:rPr lang="en-US" altLang="zh-CN" dirty="0" smtClean="0"/>
              <a:t>KVM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OpenStack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06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在今天的课程中我们会了解什么是</a:t>
            </a:r>
            <a:r>
              <a:rPr lang="en-US" altLang="zh-CN" dirty="0" smtClean="0"/>
              <a:t>NFV</a:t>
            </a:r>
            <a:r>
              <a:rPr lang="zh-CN" altLang="en-US" dirty="0" smtClean="0"/>
              <a:t>、什么是</a:t>
            </a:r>
            <a:r>
              <a:rPr lang="en-US" altLang="zh-CN" dirty="0" smtClean="0"/>
              <a:t>NFVI</a:t>
            </a:r>
            <a:r>
              <a:rPr lang="zh-CN" altLang="en-US" dirty="0" smtClean="0"/>
              <a:t>。。我们还会一起学习</a:t>
            </a:r>
            <a:r>
              <a:rPr lang="en-US" altLang="zh-CN" dirty="0" smtClean="0"/>
              <a:t>NFVI</a:t>
            </a:r>
            <a:r>
              <a:rPr lang="zh-CN" altLang="en-US" dirty="0" smtClean="0"/>
              <a:t>相关的开源组件，包括</a:t>
            </a:r>
            <a:r>
              <a:rPr lang="en-US" altLang="zh-CN" dirty="0" smtClean="0"/>
              <a:t>KVM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OpenStack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8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Click="0" advTm="8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033463"/>
            <a:ext cx="46101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1977629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7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79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26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40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82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55650" y="-20538"/>
            <a:ext cx="7632700" cy="6536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221582"/>
            <a:ext cx="7632700" cy="3145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0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55526"/>
            <a:ext cx="1080120" cy="108012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1557944"/>
            <a:ext cx="5616575" cy="58695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755650" y="2301479"/>
            <a:ext cx="640080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xfrm>
            <a:off x="755650" y="359569"/>
            <a:ext cx="2133600" cy="2154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61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eg"/><Relationship Id="rId4" Type="http://schemas.openxmlformats.org/officeDocument/2006/relationships/tags" Target="../tags/tag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55526"/>
            <a:ext cx="1080120" cy="1080120"/>
          </a:xfrm>
          <a:prstGeom prst="rect">
            <a:avLst/>
          </a:prstGeom>
          <a:noFill/>
        </p:spPr>
      </p:pic>
      <p:grpSp>
        <p:nvGrpSpPr>
          <p:cNvPr id="1026" name="Group 77"/>
          <p:cNvGrpSpPr>
            <a:grpSpLocks/>
          </p:cNvGrpSpPr>
          <p:nvPr/>
        </p:nvGrpSpPr>
        <p:grpSpPr bwMode="auto">
          <a:xfrm>
            <a:off x="9324976" y="2627710"/>
            <a:ext cx="919163" cy="2418160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9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0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1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2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3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4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5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6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7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8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9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0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1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9251951" y="1000125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9251951" y="0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03" name="Text Box 7"/>
          <p:cNvSpPr txBox="1">
            <a:spLocks noChangeArrowheads="1"/>
          </p:cNvSpPr>
          <p:nvPr/>
        </p:nvSpPr>
        <p:spPr bwMode="auto">
          <a:xfrm>
            <a:off x="7229475" y="3008710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1557350"/>
            <a:ext cx="56165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301479"/>
            <a:ext cx="5329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Medium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黑体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:20-22pt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 :18pt  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Regular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:18-20pt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细黑体 </a:t>
            </a:r>
            <a:endParaRPr lang="zh-CN" altLang="en-US" sz="1100" dirty="0">
              <a:solidFill>
                <a:srgbClr val="000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10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  <p:custDataLst>
      <p:tags r:id="rId2"/>
    </p:custDataLst>
  </p:cSld>
  <p:clrMap bg1="lt1" tx1="dk1" bg2="lt2" tx2="dk2" accent1="accent1" accent2="accent2" accent3="accent3" accent4="accent4" accent5="accent5" accent6="accent6" hlink="hlink" folHlink="folHlink"/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dirty="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defRPr sz="2400" b="1">
          <a:solidFill>
            <a:schemeClr val="bg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44079"/>
            <a:ext cx="7632700" cy="65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21582"/>
            <a:ext cx="7632700" cy="314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</a:t>
            </a:r>
          </a:p>
        </p:txBody>
      </p:sp>
      <p:grpSp>
        <p:nvGrpSpPr>
          <p:cNvPr id="9222" name="Group 14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226" name="Group 16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7" name="Group 21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8" name="Group 26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9" name="Group 31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0" name="Group 36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1" name="Group 41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2" name="Group 46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3" name="Group 51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4" name="Group 56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5" name="Group 61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6" name="Group 66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7" name="Group 71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8" name="Group 76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6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Arial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9" descr="封面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59656"/>
            <a:ext cx="91440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1977629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1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21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 LT Medium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:20-22pt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) :18pt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 LT Regular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:18-20pt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细黑体 </a:t>
            </a:r>
            <a:endParaRPr lang="zh-CN" altLang="en-US" sz="110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2061" name="Rectangle 23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24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2123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9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2119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4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2115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9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2111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3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4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2107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9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2103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54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2099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59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2095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64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2091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69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2087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74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2083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4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79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2079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0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1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2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84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2075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6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8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7" name="Rectangle 89"/>
          <p:cNvSpPr>
            <a:spLocks noChangeArrowheads="1"/>
          </p:cNvSpPr>
          <p:nvPr/>
        </p:nvSpPr>
        <p:spPr bwMode="auto">
          <a:xfrm>
            <a:off x="9251951" y="1006078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组配色方案，同一页面内只选择一组使用。（仅供参考）</a:t>
            </a:r>
          </a:p>
        </p:txBody>
      </p:sp>
      <p:sp>
        <p:nvSpPr>
          <p:cNvPr id="2058" name="Rectangle 90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52" name="Text Box 5"/>
          <p:cNvSpPr txBox="1">
            <a:spLocks noChangeArrowheads="1"/>
          </p:cNvSpPr>
          <p:nvPr/>
        </p:nvSpPr>
        <p:spPr bwMode="auto">
          <a:xfrm>
            <a:off x="755650" y="4673204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7229475" y="3014663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pic>
        <p:nvPicPr>
          <p:cNvPr id="79" name="Picture 6" descr="Logo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5125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6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128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FrutigerNext LT Medium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:20-22pt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 :18pt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FrutigerNext LT Regular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:18-20pt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细黑体 </a:t>
            </a:r>
            <a:endParaRPr lang="zh-CN" altLang="en-US" sz="11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5134" name="Rectangle 86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87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5196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7" name="Rectangle 89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8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9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92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5192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3" name="Rectangle 94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4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5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97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5188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9" name="Rectangle 99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0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1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02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5184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5" name="Rectangle 104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6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7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07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5180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1" name="Rectangle 109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2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3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12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5176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7" name="Rectangle 114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8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9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7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5172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3" name="Rectangle 119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4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5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22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5168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9" name="Rectangle 124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0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1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7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5164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5" name="Rectangle 129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6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7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32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5160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" name="Rectangle 134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2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3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37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5156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7" name="Rectangle 139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9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42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5152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3" name="Rectangle 144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4" name="Rectangle 145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5" name="Rectangle 146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147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5148" name="Rectangle 148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9" name="Rectangle 149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" name="Rectangle 150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" name="Rectangle 151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32" name="Rectangle 152"/>
          <p:cNvSpPr>
            <a:spLocks noChangeArrowheads="1"/>
          </p:cNvSpPr>
          <p:nvPr/>
        </p:nvSpPr>
        <p:spPr bwMode="auto">
          <a:xfrm>
            <a:off x="9251951" y="1006078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组配色方案，同一页面内只选择一组使用。（仅供参考）</a:t>
            </a:r>
          </a:p>
        </p:txBody>
      </p:sp>
      <p:sp>
        <p:nvSpPr>
          <p:cNvPr id="5133" name="Rectangle 153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5200" name="Picture 80" descr="200016582-001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1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6151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149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6158" name="Rectangle 150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51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6220" name="Rectangle 152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1" name="Rectangle 153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2" name="Rectangle 154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3" name="Rectangle 155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6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6216" name="Rectangle 157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7" name="Rectangle 158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8" name="Rectangle 159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9" name="Rectangle 160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61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6212" name="Rectangle 162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3" name="Rectangle 163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4" name="Rectangle 164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5" name="Rectangle 165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66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6208" name="Rectangle 167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9" name="Rectangle 168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0" name="Rectangle 169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1" name="Rectangle 170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71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6204" name="Rectangle 172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" name="Rectangle 173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6" name="Rectangle 174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7" name="Rectangle 175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76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6200" name="Rectangle 177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1" name="Rectangle 178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2" name="Rectangle 179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3" name="Rectangle 180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1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6196" name="Rectangle 182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7" name="Rectangle 183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8" name="Rectangle 184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9" name="Rectangle 185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86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6192" name="Rectangle 187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3" name="Rectangle 188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4" name="Rectangle 189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5" name="Rectangle 190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91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6188" name="Rectangle 192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9" name="Rectangle 193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0" name="Rectangle 194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1" name="Rectangle 195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96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6184" name="Rectangle 197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5" name="Rectangle 198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6" name="Rectangle 199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7" name="Rectangle 200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201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6180" name="Rectangle 202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1" name="Rectangle 203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2" name="Rectangle 204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3" name="Rectangle 205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206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6176" name="Rectangle 207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7" name="Rectangle 208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8" name="Rectangle 209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9" name="Rectangle 210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11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6172" name="Rectangle 212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3" name="Rectangle 213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4" name="Rectangle 214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5" name="Rectangle 215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56" name="Rectangle 216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6157" name="Rectangle 217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6224" name="Picture 80" descr="bra200912090008_M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5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7175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" name="Rectangle 13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7182" name="Rectangle 149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50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7244" name="Rectangle 151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5" name="Rectangle 152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6" name="Rectangle 153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7" name="Rectangle 154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5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7240" name="Rectangle 156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1" name="Rectangle 157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2" name="Rectangle 158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3" name="Rectangle 159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60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7236" name="Rectangle 161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7" name="Rectangle 162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8" name="Rectangle 163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9" name="Rectangle 164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65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7232" name="Rectangle 166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3" name="Rectangle 167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4" name="Rectangle 168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5" name="Rectangle 169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70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7228" name="Rectangle 171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" name="Rectangle 172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0" name="Rectangle 173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1" name="Rectangle 174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75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7224" name="Rectangle 176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5" name="Rectangle 177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6" name="Rectangle 178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7" name="Rectangle 179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0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7220" name="Rectangle 181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1" name="Rectangle 182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2" name="Rectangle 183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3" name="Rectangle 184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85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7216" name="Rectangle 186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7" name="Rectangle 187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8" name="Rectangle 188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9" name="Rectangle 189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90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7212" name="Rectangle 191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3" name="Rectangle 192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4" name="Rectangle 193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5" name="Rectangle 194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95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7208" name="Rectangle 196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9" name="Rectangle 197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0" name="Rectangle 198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1" name="Rectangle 199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200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7204" name="Rectangle 201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5" name="Rectangle 202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6" name="Rectangle 203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7" name="Rectangle 204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205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7200" name="Rectangle 206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1" name="Rectangle 207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2" name="Rectangle 208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3" name="Rectangle 209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10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7196" name="Rectangle 211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7" name="Rectangle 212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8" name="Rectangle 213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9" name="Rectangle 214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80" name="Rectangle 215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7181" name="Rectangle 216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7248" name="Picture 80" descr="sb10064568n-001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49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8199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5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8206" name="Rectangle 84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85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8268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9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0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1" name="Rectangle 89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8264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5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6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7" name="Rectangle 94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8260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1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2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3" name="Rectangle 99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8256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7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8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9" name="Rectangle 104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8252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3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4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5" name="Rectangle 109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8248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9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0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1" name="Rectangle 114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15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8244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5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6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7" name="Rectangle 119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0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8240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1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2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3" name="Rectangle 124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25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8236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7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8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9" name="Rectangle 129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30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8232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3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4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5" name="Rectangle 134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35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8228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9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0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1" name="Rectangle 139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140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8224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5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6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7" name="Rectangle 144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145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8220" name="Rectangle 146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Rectangle 147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2" name="Rectangle 148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" name="Rectangle 149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204" name="Rectangle 150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8205" name="Rectangle 151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8272" name="Picture 80" descr="89738649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73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-20538"/>
            <a:ext cx="7632700" cy="65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21582"/>
            <a:ext cx="7632700" cy="314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80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2938" y="0"/>
            <a:ext cx="555526" cy="555526"/>
          </a:xfrm>
          <a:prstGeom prst="rect">
            <a:avLst/>
          </a:prstGeom>
          <a:noFill/>
        </p:spPr>
      </p:pic>
      <p:sp>
        <p:nvSpPr>
          <p:cNvPr id="6" name="矩形 5"/>
          <p:cNvSpPr/>
          <p:nvPr userDrawn="1"/>
        </p:nvSpPr>
        <p:spPr bwMode="auto">
          <a:xfrm>
            <a:off x="0" y="627534"/>
            <a:ext cx="9144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37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699542"/>
            <a:ext cx="3913066" cy="306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 </a:t>
            </a:r>
          </a:p>
        </p:txBody>
      </p:sp>
      <p:grpSp>
        <p:nvGrpSpPr>
          <p:cNvPr id="11270" name="Group 11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11273" name="Rectangle 12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274" name="Group 13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335" name="Rectangle 14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6" name="Rectangle 15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7" name="Rectangle 16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8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5" name="Group 18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1331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2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3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4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6" name="Group 23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1327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8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9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0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7" name="Group 28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1323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4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5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6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8" name="Group 33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1319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0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1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2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9" name="Group 38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1315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6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7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8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0" name="Group 43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1311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2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4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1" name="Group 48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1307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8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9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0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2" name="Group 53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1303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4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5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6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3" name="Group 58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1299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2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4" name="Group 63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1295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6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5" name="Group 68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1291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6" name="Group 73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1287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8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9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271" name="Rectangle 78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11272" name="Rectangle 79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2915816" y="1851670"/>
            <a:ext cx="3168353" cy="57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448" tIns="41724" rIns="83448" bIns="41724">
            <a:spAutoFit/>
          </a:bodyPr>
          <a:lstStyle>
            <a:lvl1pPr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3200" b="1" dirty="0" smtClean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5" Type="http://schemas.openxmlformats.org/officeDocument/2006/relationships/image" Target="../media/image39.jpg"/><Relationship Id="rId4" Type="http://schemas.openxmlformats.org/officeDocument/2006/relationships/image" Target="../media/image3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Relationship Id="rId5" Type="http://schemas.openxmlformats.org/officeDocument/2006/relationships/image" Target="../media/image38.jpe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Relationship Id="rId4" Type="http://schemas.openxmlformats.org/officeDocument/2006/relationships/image" Target="../media/image3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0"/>
          <p:cNvSpPr txBox="1">
            <a:spLocks/>
          </p:cNvSpPr>
          <p:nvPr/>
        </p:nvSpPr>
        <p:spPr bwMode="auto">
          <a:xfrm>
            <a:off x="467544" y="2139702"/>
            <a:ext cx="56165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r>
              <a:rPr lang="zh-CN" altLang="en-US" kern="0" dirty="0">
                <a:solidFill>
                  <a:schemeClr val="tx1"/>
                </a:solidFill>
                <a:latin typeface="华康少女文字W5(P)" pitchFamily="82" charset="-122"/>
                <a:ea typeface="华康少女文字W5(P)" pitchFamily="82" charset="-122"/>
              </a:rPr>
              <a:t>虚拟</a:t>
            </a:r>
            <a:r>
              <a:rPr lang="zh-CN" altLang="en-US" kern="0" dirty="0" smtClean="0">
                <a:solidFill>
                  <a:schemeClr val="tx1"/>
                </a:solidFill>
                <a:latin typeface="华康少女文字W5(P)" pitchFamily="82" charset="-122"/>
                <a:ea typeface="华康少女文字W5(P)" pitchFamily="82" charset="-122"/>
              </a:rPr>
              <a:t>化简介</a:t>
            </a:r>
            <a:endParaRPr lang="zh-CN" altLang="en-US" kern="0" dirty="0">
              <a:solidFill>
                <a:schemeClr val="tx1"/>
              </a:solidFill>
              <a:latin typeface="华康少女文字W5(P)" pitchFamily="82" charset="-122"/>
              <a:ea typeface="华康少女文字W5(P)" pitchFamily="82" charset="-122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11560" y="3526249"/>
            <a:ext cx="5904656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fontAlgn="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990000"/>
                </a:solidFill>
                <a:latin typeface="FrutigerNext LT Medium"/>
              </a:rPr>
              <a:t>Department: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产品技术</a:t>
            </a:r>
            <a:r>
              <a:rPr lang="zh-CN" altLang="en-US" sz="1400" dirty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endParaRPr lang="en-US" altLang="zh-CN" sz="1400" dirty="0">
              <a:solidFill>
                <a:srgbClr val="B2B2B2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fontAlgn="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990000"/>
                </a:solidFill>
                <a:latin typeface="FrutigerNext LT Medium"/>
              </a:rPr>
              <a:t>Author/ ID: </a:t>
            </a:r>
            <a:r>
              <a:rPr lang="zh-CN" altLang="en-US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汤洋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00311943</a:t>
            </a:r>
            <a:endParaRPr lang="zh-CN" altLang="zh-CN" sz="1600" dirty="0" smtClean="0">
              <a:solidFill>
                <a:srgbClr val="B2B2B2">
                  <a:lumMod val="50000"/>
                </a:srgbClr>
              </a:solidFill>
              <a:latin typeface="FrutigerNext LT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087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23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4" y="2242681"/>
            <a:ext cx="2331981" cy="1513380"/>
          </a:xfrm>
          <a:prstGeom prst="rect">
            <a:avLst/>
          </a:prstGeom>
        </p:spPr>
      </p:pic>
      <p:sp>
        <p:nvSpPr>
          <p:cNvPr id="24" name="Oval 72"/>
          <p:cNvSpPr/>
          <p:nvPr/>
        </p:nvSpPr>
        <p:spPr bwMode="auto">
          <a:xfrm>
            <a:off x="447763" y="1772941"/>
            <a:ext cx="2458772" cy="2458772"/>
          </a:xfrm>
          <a:prstGeom prst="ellipse">
            <a:avLst/>
          </a:prstGeom>
          <a:noFill/>
          <a:ln w="57150" cap="flat" cmpd="thickThin">
            <a:solidFill>
              <a:schemeClr val="bg2">
                <a:lumMod val="50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26" name="Group 50"/>
          <p:cNvGrpSpPr/>
          <p:nvPr/>
        </p:nvGrpSpPr>
        <p:grpSpPr>
          <a:xfrm>
            <a:off x="2690198" y="2002057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27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</a:t>
              </a: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</a:t>
              </a:r>
            </a:p>
          </p:txBody>
        </p:sp>
        <p:cxnSp>
          <p:nvCxnSpPr>
            <p:cNvPr id="28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Oval 51"/>
          <p:cNvSpPr/>
          <p:nvPr/>
        </p:nvSpPr>
        <p:spPr bwMode="auto">
          <a:xfrm>
            <a:off x="2374820" y="195393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1" name="Group 50"/>
          <p:cNvGrpSpPr/>
          <p:nvPr/>
        </p:nvGrpSpPr>
        <p:grpSpPr>
          <a:xfrm>
            <a:off x="2690198" y="2732140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12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计算虚拟化实现</a:t>
              </a:r>
            </a:p>
          </p:txBody>
        </p:sp>
        <p:cxnSp>
          <p:nvCxnSpPr>
            <p:cNvPr id="13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Oval 51"/>
          <p:cNvSpPr/>
          <p:nvPr/>
        </p:nvSpPr>
        <p:spPr bwMode="auto">
          <a:xfrm>
            <a:off x="2374820" y="2684021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5" name="Group 50"/>
          <p:cNvGrpSpPr/>
          <p:nvPr/>
        </p:nvGrpSpPr>
        <p:grpSpPr>
          <a:xfrm>
            <a:off x="2690198" y="3457867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16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计算虚拟化特性</a:t>
              </a:r>
            </a:p>
          </p:txBody>
        </p:sp>
        <p:cxnSp>
          <p:nvCxnSpPr>
            <p:cNvPr id="17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Oval 51"/>
          <p:cNvSpPr/>
          <p:nvPr/>
        </p:nvSpPr>
        <p:spPr bwMode="auto">
          <a:xfrm>
            <a:off x="2374820" y="340974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32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9522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计算虚拟化实现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35858" y="987574"/>
            <a:ext cx="1187870" cy="36004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41861" y="987574"/>
            <a:ext cx="1187870" cy="36004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47864" y="987574"/>
            <a:ext cx="1187870" cy="36004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35859" y="1635646"/>
            <a:ext cx="3599876" cy="432048"/>
          </a:xfrm>
          <a:prstGeom prst="rect">
            <a:avLst/>
          </a:prstGeom>
          <a:noFill/>
          <a:ln w="19050">
            <a:solidFill>
              <a:srgbClr val="05E0EB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hypervisor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转发虚拟机系统指令，并通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过定时器中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制来进行资源调度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zh-CN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5"/>
          <p:cNvPicPr/>
          <p:nvPr/>
        </p:nvPicPr>
        <p:blipFill rotWithShape="1">
          <a:blip r:embed="rId3" cstate="print"/>
          <a:srcRect l="65361" t="37437" r="1" b="28063"/>
          <a:stretch/>
        </p:blipFill>
        <p:spPr bwMode="auto">
          <a:xfrm>
            <a:off x="1115616" y="2329607"/>
            <a:ext cx="3105328" cy="197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auto">
          <a:xfrm>
            <a:off x="1115616" y="4414994"/>
            <a:ext cx="3105328" cy="30211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vCPU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总数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=CPU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*Core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超线程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6745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计算虚拟化实现</a:t>
            </a:r>
            <a:endParaRPr lang="zh-CN" alt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87624" y="3341048"/>
            <a:ext cx="3128571" cy="155457"/>
          </a:xfrm>
          <a:prstGeom prst="rect">
            <a:avLst/>
          </a:prstGeom>
          <a:solidFill>
            <a:srgbClr val="92D050"/>
          </a:solidFill>
          <a:ln w="31750" algn="ctr">
            <a:noFill/>
            <a:miter lim="800000"/>
            <a:headEnd type="none" w="sm" len="sm"/>
            <a:tailEnd type="none" w="med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b="1" kern="0" spc="300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hypervisor</a:t>
            </a:r>
            <a:endParaRPr lang="en-US" altLang="zh-CN" sz="900" b="1" kern="0" spc="300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93906" y="3694713"/>
            <a:ext cx="1844109" cy="619884"/>
            <a:chOff x="1793906" y="3694713"/>
            <a:chExt cx="1844109" cy="6198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793906" y="3695685"/>
              <a:ext cx="460541" cy="123394"/>
            </a:xfrm>
            <a:prstGeom prst="rect">
              <a:avLst/>
            </a:prstGeom>
            <a:solidFill>
              <a:srgbClr val="96969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54447" y="3695685"/>
              <a:ext cx="461513" cy="123394"/>
            </a:xfrm>
            <a:prstGeom prst="rect">
              <a:avLst/>
            </a:prstGeom>
            <a:solidFill>
              <a:srgbClr val="96969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715961" y="3695685"/>
              <a:ext cx="460541" cy="123394"/>
            </a:xfrm>
            <a:prstGeom prst="rect">
              <a:avLst/>
            </a:prstGeom>
            <a:solidFill>
              <a:srgbClr val="96969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176502" y="3695685"/>
              <a:ext cx="461513" cy="123394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715961" y="4191203"/>
              <a:ext cx="460541" cy="123394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176502" y="3943444"/>
              <a:ext cx="461513" cy="123394"/>
            </a:xfrm>
            <a:prstGeom prst="rect">
              <a:avLst/>
            </a:prstGeom>
            <a:solidFill>
              <a:srgbClr val="96969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254447" y="3943444"/>
              <a:ext cx="461513" cy="123394"/>
            </a:xfrm>
            <a:prstGeom prst="rect">
              <a:avLst/>
            </a:prstGeom>
            <a:solidFill>
              <a:srgbClr val="96969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715961" y="3819078"/>
              <a:ext cx="460541" cy="124366"/>
            </a:xfrm>
            <a:prstGeom prst="rect">
              <a:avLst/>
            </a:prstGeom>
            <a:solidFill>
              <a:srgbClr val="96969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793906" y="3943444"/>
              <a:ext cx="460541" cy="123394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793906" y="3819078"/>
              <a:ext cx="460541" cy="124366"/>
            </a:xfrm>
            <a:prstGeom prst="rect">
              <a:avLst/>
            </a:prstGeom>
            <a:solidFill>
              <a:srgbClr val="96969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176502" y="3819078"/>
              <a:ext cx="461513" cy="124366"/>
            </a:xfrm>
            <a:prstGeom prst="rect">
              <a:avLst/>
            </a:prstGeom>
            <a:solidFill>
              <a:srgbClr val="96969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254447" y="4191203"/>
              <a:ext cx="461513" cy="123394"/>
            </a:xfrm>
            <a:prstGeom prst="rect">
              <a:avLst/>
            </a:prstGeom>
            <a:solidFill>
              <a:srgbClr val="96969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793906" y="4066838"/>
              <a:ext cx="460541" cy="124366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254447" y="4066838"/>
              <a:ext cx="461513" cy="124366"/>
            </a:xfrm>
            <a:prstGeom prst="rect">
              <a:avLst/>
            </a:prstGeom>
            <a:solidFill>
              <a:srgbClr val="96969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715961" y="4066838"/>
              <a:ext cx="460541" cy="124366"/>
            </a:xfrm>
            <a:prstGeom prst="rect">
              <a:avLst/>
            </a:prstGeom>
            <a:solidFill>
              <a:srgbClr val="96969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176502" y="4066838"/>
              <a:ext cx="461513" cy="124366"/>
            </a:xfrm>
            <a:prstGeom prst="rect">
              <a:avLst/>
            </a:prstGeom>
            <a:solidFill>
              <a:srgbClr val="96969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715961" y="3943444"/>
              <a:ext cx="460541" cy="123394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793906" y="4191203"/>
              <a:ext cx="460541" cy="123394"/>
            </a:xfrm>
            <a:prstGeom prst="rect">
              <a:avLst/>
            </a:prstGeom>
            <a:solidFill>
              <a:srgbClr val="96969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254447" y="3819078"/>
              <a:ext cx="461513" cy="124366"/>
            </a:xfrm>
            <a:prstGeom prst="rect">
              <a:avLst/>
            </a:prstGeom>
            <a:solidFill>
              <a:srgbClr val="96969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176502" y="4191203"/>
              <a:ext cx="461513" cy="123394"/>
            </a:xfrm>
            <a:prstGeom prst="rect">
              <a:avLst/>
            </a:prstGeom>
            <a:solidFill>
              <a:srgbClr val="96969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793906" y="3694713"/>
              <a:ext cx="460541" cy="122422"/>
            </a:xfrm>
            <a:prstGeom prst="rect">
              <a:avLst/>
            </a:prstGeom>
            <a:solidFill>
              <a:srgbClr val="FFCC99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254447" y="3694713"/>
              <a:ext cx="461513" cy="122422"/>
            </a:xfrm>
            <a:prstGeom prst="rect">
              <a:avLst/>
            </a:prstGeom>
            <a:solidFill>
              <a:srgbClr val="0C2E8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715961" y="3694713"/>
              <a:ext cx="460541" cy="122422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176502" y="3694713"/>
              <a:ext cx="461513" cy="122422"/>
            </a:xfrm>
            <a:prstGeom prst="rect">
              <a:avLst/>
            </a:prstGeom>
            <a:solidFill>
              <a:srgbClr val="FF6600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715961" y="4190231"/>
              <a:ext cx="460541" cy="123394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176502" y="3945387"/>
              <a:ext cx="461513" cy="124366"/>
            </a:xfrm>
            <a:prstGeom prst="rect">
              <a:avLst/>
            </a:prstGeom>
            <a:solidFill>
              <a:srgbClr val="0C2E8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254447" y="3941500"/>
              <a:ext cx="461513" cy="123394"/>
            </a:xfrm>
            <a:prstGeom prst="rect">
              <a:avLst/>
            </a:prstGeom>
            <a:solidFill>
              <a:srgbClr val="FFCC99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715961" y="3817135"/>
              <a:ext cx="460541" cy="124366"/>
            </a:xfrm>
            <a:prstGeom prst="rect">
              <a:avLst/>
            </a:prstGeom>
            <a:solidFill>
              <a:srgbClr val="FF6600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793906" y="3941500"/>
              <a:ext cx="460541" cy="123394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793906" y="3817135"/>
              <a:ext cx="460541" cy="124366"/>
            </a:xfrm>
            <a:prstGeom prst="rect">
              <a:avLst/>
            </a:prstGeom>
            <a:solidFill>
              <a:srgbClr val="0C2E8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176502" y="3817135"/>
              <a:ext cx="461513" cy="124366"/>
            </a:xfrm>
            <a:prstGeom prst="rect">
              <a:avLst/>
            </a:prstGeom>
            <a:solidFill>
              <a:srgbClr val="FFCC99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254447" y="4190231"/>
              <a:ext cx="461513" cy="123394"/>
            </a:xfrm>
            <a:prstGeom prst="rect">
              <a:avLst/>
            </a:prstGeom>
            <a:solidFill>
              <a:srgbClr val="FF6600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793906" y="4064895"/>
              <a:ext cx="460541" cy="12533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254447" y="4064895"/>
              <a:ext cx="461513" cy="125337"/>
            </a:xfrm>
            <a:prstGeom prst="rect">
              <a:avLst/>
            </a:prstGeom>
            <a:solidFill>
              <a:srgbClr val="0C2E8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715961" y="4064895"/>
              <a:ext cx="460541" cy="125337"/>
            </a:xfrm>
            <a:prstGeom prst="rect">
              <a:avLst/>
            </a:prstGeom>
            <a:solidFill>
              <a:srgbClr val="FFCC99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176502" y="4064895"/>
              <a:ext cx="461513" cy="125337"/>
            </a:xfrm>
            <a:prstGeom prst="rect">
              <a:avLst/>
            </a:prstGeom>
            <a:solidFill>
              <a:srgbClr val="FF6600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715961" y="3939902"/>
              <a:ext cx="460541" cy="122422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793906" y="4190231"/>
              <a:ext cx="460541" cy="123394"/>
            </a:xfrm>
            <a:prstGeom prst="rect">
              <a:avLst/>
            </a:prstGeom>
            <a:solidFill>
              <a:srgbClr val="0C2E86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254447" y="3817135"/>
              <a:ext cx="461513" cy="124366"/>
            </a:xfrm>
            <a:prstGeom prst="rect">
              <a:avLst/>
            </a:prstGeom>
            <a:solidFill>
              <a:srgbClr val="FFCC99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176502" y="4190231"/>
              <a:ext cx="461513" cy="123394"/>
            </a:xfrm>
            <a:prstGeom prst="rect">
              <a:avLst/>
            </a:prstGeom>
            <a:solidFill>
              <a:srgbClr val="FF6600"/>
            </a:solidFill>
            <a:ln w="12700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57" name="AutoShape 48"/>
          <p:cNvSpPr>
            <a:spLocks noChangeArrowheads="1"/>
          </p:cNvSpPr>
          <p:nvPr/>
        </p:nvSpPr>
        <p:spPr bwMode="auto">
          <a:xfrm>
            <a:off x="2499390" y="3509136"/>
            <a:ext cx="472811" cy="179120"/>
          </a:xfrm>
          <a:prstGeom prst="downArrow">
            <a:avLst>
              <a:gd name="adj1" fmla="val 44628"/>
              <a:gd name="adj2" fmla="val 54453"/>
            </a:avLst>
          </a:prstGeom>
          <a:solidFill>
            <a:srgbClr val="996633"/>
          </a:solidFill>
          <a:ln w="31750" algn="ctr">
            <a:noFill/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8" name="Text Box 69"/>
          <p:cNvSpPr txBox="1">
            <a:spLocks noChangeArrowheads="1"/>
          </p:cNvSpPr>
          <p:nvPr/>
        </p:nvSpPr>
        <p:spPr bwMode="auto">
          <a:xfrm>
            <a:off x="1551977" y="2289548"/>
            <a:ext cx="549929" cy="2968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50" kern="0" dirty="0">
                <a:solidFill>
                  <a:srgbClr val="000000"/>
                </a:solidFill>
                <a:latin typeface="Arial" pitchFamily="34" charset="0"/>
              </a:rPr>
              <a:t>VM1</a:t>
            </a:r>
          </a:p>
        </p:txBody>
      </p:sp>
      <p:sp>
        <p:nvSpPr>
          <p:cNvPr id="79" name="Text Box 70"/>
          <p:cNvSpPr txBox="1">
            <a:spLocks noChangeArrowheads="1"/>
          </p:cNvSpPr>
          <p:nvPr/>
        </p:nvSpPr>
        <p:spPr bwMode="auto">
          <a:xfrm>
            <a:off x="3518507" y="2283718"/>
            <a:ext cx="549929" cy="2968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50" kern="0" dirty="0">
                <a:solidFill>
                  <a:srgbClr val="000000"/>
                </a:solidFill>
                <a:latin typeface="Arial" pitchFamily="34" charset="0"/>
              </a:rPr>
              <a:t>VM4</a:t>
            </a:r>
          </a:p>
        </p:txBody>
      </p:sp>
      <p:sp>
        <p:nvSpPr>
          <p:cNvPr id="80" name="Text Box 71"/>
          <p:cNvSpPr txBox="1">
            <a:spLocks noChangeArrowheads="1"/>
          </p:cNvSpPr>
          <p:nvPr/>
        </p:nvSpPr>
        <p:spPr bwMode="auto">
          <a:xfrm>
            <a:off x="2876275" y="2283718"/>
            <a:ext cx="550901" cy="2968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50" kern="0" dirty="0">
                <a:solidFill>
                  <a:srgbClr val="000000"/>
                </a:solidFill>
                <a:latin typeface="Arial" pitchFamily="34" charset="0"/>
              </a:rPr>
              <a:t>VM3</a:t>
            </a:r>
          </a:p>
        </p:txBody>
      </p:sp>
      <p:sp>
        <p:nvSpPr>
          <p:cNvPr id="81" name="Text Box 72"/>
          <p:cNvSpPr txBox="1">
            <a:spLocks noChangeArrowheads="1"/>
          </p:cNvSpPr>
          <p:nvPr/>
        </p:nvSpPr>
        <p:spPr bwMode="auto">
          <a:xfrm>
            <a:off x="2234045" y="2283718"/>
            <a:ext cx="550900" cy="2968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50" kern="0" dirty="0">
                <a:solidFill>
                  <a:srgbClr val="000000"/>
                </a:solidFill>
                <a:latin typeface="Arial" pitchFamily="34" charset="0"/>
              </a:rPr>
              <a:t>VM2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935859" y="1635646"/>
            <a:ext cx="3599876" cy="432048"/>
          </a:xfrm>
          <a:prstGeom prst="rect">
            <a:avLst/>
          </a:prstGeom>
          <a:noFill/>
          <a:ln w="19050">
            <a:solidFill>
              <a:srgbClr val="05E0EB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hypervisor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物理机的真实物理内存统一管理，包装成多个虚拟机的内存给若干虚拟机使用。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zh-CN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935858" y="987574"/>
            <a:ext cx="118787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2141861" y="987574"/>
            <a:ext cx="1187870" cy="36004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347864" y="987574"/>
            <a:ext cx="118787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551977" y="3143813"/>
            <a:ext cx="462484" cy="123394"/>
          </a:xfrm>
          <a:prstGeom prst="rect">
            <a:avLst/>
          </a:prstGeom>
          <a:solidFill>
            <a:srgbClr val="FF6600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551977" y="3000312"/>
            <a:ext cx="462484" cy="124366"/>
          </a:xfrm>
          <a:prstGeom prst="rect">
            <a:avLst/>
          </a:prstGeom>
          <a:solidFill>
            <a:srgbClr val="FF6600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551977" y="2858754"/>
            <a:ext cx="462484" cy="122422"/>
          </a:xfrm>
          <a:prstGeom prst="rect">
            <a:avLst/>
          </a:prstGeom>
          <a:solidFill>
            <a:srgbClr val="FF6600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1551977" y="2715252"/>
            <a:ext cx="462484" cy="124366"/>
          </a:xfrm>
          <a:prstGeom prst="rect">
            <a:avLst/>
          </a:prstGeom>
          <a:solidFill>
            <a:srgbClr val="FF6600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551977" y="2571750"/>
            <a:ext cx="462484" cy="124366"/>
          </a:xfrm>
          <a:prstGeom prst="rect">
            <a:avLst/>
          </a:prstGeom>
          <a:solidFill>
            <a:srgbClr val="FF6600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211441" y="3143813"/>
            <a:ext cx="462484" cy="123394"/>
          </a:xfrm>
          <a:prstGeom prst="rect">
            <a:avLst/>
          </a:prstGeom>
          <a:solidFill>
            <a:srgbClr val="FFCC99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211441" y="3000312"/>
            <a:ext cx="462484" cy="124366"/>
          </a:xfrm>
          <a:prstGeom prst="rect">
            <a:avLst/>
          </a:prstGeom>
          <a:solidFill>
            <a:srgbClr val="FFCC99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211441" y="2858754"/>
            <a:ext cx="462484" cy="122422"/>
          </a:xfrm>
          <a:prstGeom prst="rect">
            <a:avLst/>
          </a:prstGeom>
          <a:solidFill>
            <a:srgbClr val="FFCC99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211441" y="2715252"/>
            <a:ext cx="462484" cy="124366"/>
          </a:xfrm>
          <a:prstGeom prst="rect">
            <a:avLst/>
          </a:prstGeom>
          <a:solidFill>
            <a:srgbClr val="FFCC99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2211441" y="2571750"/>
            <a:ext cx="462484" cy="124366"/>
          </a:xfrm>
          <a:prstGeom prst="rect">
            <a:avLst/>
          </a:prstGeom>
          <a:solidFill>
            <a:srgbClr val="FFCC99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2885380" y="3143813"/>
            <a:ext cx="462484" cy="123394"/>
          </a:xfrm>
          <a:prstGeom prst="rect">
            <a:avLst/>
          </a:prstGeom>
          <a:solidFill>
            <a:srgbClr val="002060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2885380" y="3000312"/>
            <a:ext cx="462484" cy="124366"/>
          </a:xfrm>
          <a:prstGeom prst="rect">
            <a:avLst/>
          </a:prstGeom>
          <a:solidFill>
            <a:srgbClr val="002060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2885380" y="2858754"/>
            <a:ext cx="462484" cy="122422"/>
          </a:xfrm>
          <a:prstGeom prst="rect">
            <a:avLst/>
          </a:prstGeom>
          <a:solidFill>
            <a:srgbClr val="002060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2885380" y="2715252"/>
            <a:ext cx="462484" cy="124366"/>
          </a:xfrm>
          <a:prstGeom prst="rect">
            <a:avLst/>
          </a:prstGeom>
          <a:solidFill>
            <a:srgbClr val="002060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2885380" y="2571750"/>
            <a:ext cx="462484" cy="124366"/>
          </a:xfrm>
          <a:prstGeom prst="rect">
            <a:avLst/>
          </a:prstGeom>
          <a:solidFill>
            <a:srgbClr val="002060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533452" y="3143813"/>
            <a:ext cx="462484" cy="123394"/>
          </a:xfrm>
          <a:prstGeom prst="rect">
            <a:avLst/>
          </a:prstGeom>
          <a:solidFill>
            <a:srgbClr val="FFFF00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3533452" y="3000312"/>
            <a:ext cx="462484" cy="124366"/>
          </a:xfrm>
          <a:prstGeom prst="rect">
            <a:avLst/>
          </a:prstGeom>
          <a:solidFill>
            <a:srgbClr val="FFFF00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3533452" y="2858754"/>
            <a:ext cx="462484" cy="122422"/>
          </a:xfrm>
          <a:prstGeom prst="rect">
            <a:avLst/>
          </a:prstGeom>
          <a:solidFill>
            <a:srgbClr val="FFFF00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3533452" y="2715252"/>
            <a:ext cx="462484" cy="124366"/>
          </a:xfrm>
          <a:prstGeom prst="rect">
            <a:avLst/>
          </a:prstGeom>
          <a:solidFill>
            <a:srgbClr val="FFFF00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533452" y="2571750"/>
            <a:ext cx="462484" cy="124366"/>
          </a:xfrm>
          <a:prstGeom prst="rect">
            <a:avLst/>
          </a:prstGeom>
          <a:solidFill>
            <a:srgbClr val="FFFF00"/>
          </a:solidFill>
          <a:ln w="12700" algn="ctr">
            <a:noFill/>
            <a:miter lim="800000"/>
            <a:headEnd type="none" w="sm" len="sm"/>
            <a:tailEnd type="none" w="med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6981" y="443993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物理内存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137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计算虚拟化实现</a:t>
            </a:r>
            <a:endParaRPr lang="zh-CN" altLang="en-US" dirty="0"/>
          </a:p>
        </p:txBody>
      </p:sp>
      <p:sp>
        <p:nvSpPr>
          <p:cNvPr id="84" name="矩形 8"/>
          <p:cNvSpPr>
            <a:spLocks noChangeArrowheads="1"/>
          </p:cNvSpPr>
          <p:nvPr/>
        </p:nvSpPr>
        <p:spPr bwMode="auto">
          <a:xfrm>
            <a:off x="1050051" y="2414879"/>
            <a:ext cx="1696187" cy="1269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dirty="0">
                <a:solidFill>
                  <a:srgbClr val="000000"/>
                </a:solidFill>
                <a:ea typeface="华文细黑" panose="02010600040101010101" pitchFamily="2" charset="-122"/>
              </a:rPr>
              <a:t>Domain </a:t>
            </a:r>
            <a:r>
              <a:rPr lang="en-US" altLang="zh-CN" sz="900" dirty="0" smtClean="0">
                <a:solidFill>
                  <a:srgbClr val="000000"/>
                </a:solidFill>
                <a:ea typeface="华文细黑" panose="02010600040101010101" pitchFamily="2" charset="-122"/>
              </a:rPr>
              <a:t>0</a:t>
            </a:r>
          </a:p>
          <a:p>
            <a:pPr eaLnBrk="1" hangingPunct="1"/>
            <a:r>
              <a:rPr lang="zh-CN" altLang="en-US" sz="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（特权虚拟机，拥有</a:t>
            </a:r>
            <a:r>
              <a:rPr lang="en-US" altLang="zh-CN" sz="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权限）</a:t>
            </a:r>
            <a:endParaRPr lang="zh-CN" altLang="en-US" sz="7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5"/>
          <p:cNvSpPr/>
          <p:nvPr/>
        </p:nvSpPr>
        <p:spPr bwMode="auto">
          <a:xfrm>
            <a:off x="1050051" y="4229909"/>
            <a:ext cx="3305924" cy="419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物理硬件（处理器，内存，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1/O</a:t>
            </a: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设备）</a:t>
            </a:r>
          </a:p>
        </p:txBody>
      </p:sp>
      <p:sp>
        <p:nvSpPr>
          <p:cNvPr id="86" name="矩形 6"/>
          <p:cNvSpPr/>
          <p:nvPr/>
        </p:nvSpPr>
        <p:spPr bwMode="auto">
          <a:xfrm>
            <a:off x="1055724" y="3810098"/>
            <a:ext cx="3300252" cy="29420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200000"/>
              </a:lnSpc>
              <a:defRPr/>
            </a:pPr>
            <a:r>
              <a:rPr lang="en-US" altLang="zh-CN" sz="1100" b="1" dirty="0" smtClean="0">
                <a:solidFill>
                  <a:srgbClr val="000000"/>
                </a:solidFill>
                <a:latin typeface="华文细黑"/>
                <a:ea typeface="华文细黑"/>
              </a:rPr>
              <a:t>Hypervisor</a:t>
            </a:r>
            <a:endParaRPr lang="zh-CN" altLang="en-US" sz="1100" b="1" dirty="0">
              <a:solidFill>
                <a:srgbClr val="000000"/>
              </a:solidFill>
              <a:latin typeface="华文细黑"/>
              <a:ea typeface="华文细黑"/>
            </a:endParaRPr>
          </a:p>
        </p:txBody>
      </p:sp>
      <p:sp>
        <p:nvSpPr>
          <p:cNvPr id="87" name="矩形 7"/>
          <p:cNvSpPr/>
          <p:nvPr/>
        </p:nvSpPr>
        <p:spPr bwMode="auto">
          <a:xfrm>
            <a:off x="1174924" y="2964414"/>
            <a:ext cx="1447128" cy="5903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</a:p>
        </p:txBody>
      </p:sp>
      <p:sp>
        <p:nvSpPr>
          <p:cNvPr id="90" name="矩形 10"/>
          <p:cNvSpPr/>
          <p:nvPr/>
        </p:nvSpPr>
        <p:spPr bwMode="auto">
          <a:xfrm>
            <a:off x="1898176" y="3243516"/>
            <a:ext cx="677218" cy="210501"/>
          </a:xfrm>
          <a:prstGeom prst="rect">
            <a:avLst/>
          </a:prstGeom>
          <a:solidFill>
            <a:srgbClr val="B8FEC4"/>
          </a:solidFill>
          <a:ln>
            <a:noFill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后端驱动</a:t>
            </a:r>
          </a:p>
        </p:txBody>
      </p:sp>
      <p:sp>
        <p:nvSpPr>
          <p:cNvPr id="91" name="矩形 11"/>
          <p:cNvSpPr/>
          <p:nvPr/>
        </p:nvSpPr>
        <p:spPr bwMode="auto">
          <a:xfrm>
            <a:off x="1216103" y="3243516"/>
            <a:ext cx="675725" cy="210501"/>
          </a:xfrm>
          <a:prstGeom prst="rect">
            <a:avLst/>
          </a:prstGeom>
          <a:solidFill>
            <a:srgbClr val="B8FEC4"/>
          </a:solidFill>
          <a:ln>
            <a:noFill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设备驱动</a:t>
            </a:r>
          </a:p>
        </p:txBody>
      </p:sp>
      <p:sp>
        <p:nvSpPr>
          <p:cNvPr id="92" name="矩形 14"/>
          <p:cNvSpPr>
            <a:spLocks noChangeArrowheads="1"/>
          </p:cNvSpPr>
          <p:nvPr/>
        </p:nvSpPr>
        <p:spPr bwMode="auto">
          <a:xfrm>
            <a:off x="2864437" y="2414879"/>
            <a:ext cx="1491537" cy="1269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dirty="0">
                <a:solidFill>
                  <a:srgbClr val="000000"/>
                </a:solidFill>
                <a:ea typeface="华文细黑" panose="02010600040101010101" pitchFamily="2" charset="-122"/>
              </a:rPr>
              <a:t>Domain </a:t>
            </a:r>
            <a:r>
              <a:rPr lang="en-US" altLang="zh-CN" sz="900" dirty="0" smtClean="0">
                <a:solidFill>
                  <a:srgbClr val="000000"/>
                </a:solidFill>
                <a:ea typeface="华文细黑" panose="02010600040101010101" pitchFamily="2" charset="-122"/>
              </a:rPr>
              <a:t>U</a:t>
            </a:r>
          </a:p>
          <a:p>
            <a:pPr eaLnBrk="1" hangingPunct="1"/>
            <a:r>
              <a:rPr lang="zh-CN" altLang="en-US" sz="7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普通虚拟机）</a:t>
            </a:r>
            <a:endParaRPr lang="zh-CN" altLang="en-US" sz="7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13"/>
          <p:cNvSpPr/>
          <p:nvPr/>
        </p:nvSpPr>
        <p:spPr bwMode="auto">
          <a:xfrm>
            <a:off x="2986860" y="2964414"/>
            <a:ext cx="1237799" cy="5903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</a:p>
        </p:txBody>
      </p:sp>
      <p:sp>
        <p:nvSpPr>
          <p:cNvPr id="95" name="矩形 15"/>
          <p:cNvSpPr/>
          <p:nvPr/>
        </p:nvSpPr>
        <p:spPr bwMode="auto">
          <a:xfrm>
            <a:off x="3203847" y="3244141"/>
            <a:ext cx="675725" cy="210501"/>
          </a:xfrm>
          <a:prstGeom prst="rect">
            <a:avLst/>
          </a:prstGeom>
          <a:solidFill>
            <a:srgbClr val="B8FEC4"/>
          </a:solidFill>
          <a:ln>
            <a:noFill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前端驱动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935858" y="987574"/>
            <a:ext cx="118787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2141861" y="987574"/>
            <a:ext cx="118787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3347864" y="987574"/>
            <a:ext cx="1187870" cy="3600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eft-Right Arrow 9"/>
          <p:cNvSpPr/>
          <p:nvPr/>
        </p:nvSpPr>
        <p:spPr bwMode="auto">
          <a:xfrm>
            <a:off x="2591448" y="3285155"/>
            <a:ext cx="612399" cy="111307"/>
          </a:xfrm>
          <a:prstGeom prst="leftRigh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Up-Down Arrow 11"/>
          <p:cNvSpPr/>
          <p:nvPr/>
        </p:nvSpPr>
        <p:spPr bwMode="auto">
          <a:xfrm>
            <a:off x="1493781" y="3454018"/>
            <a:ext cx="144016" cy="775891"/>
          </a:xfrm>
          <a:prstGeom prst="up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35859" y="1635646"/>
            <a:ext cx="3599876" cy="432048"/>
          </a:xfrm>
          <a:prstGeom prst="rect">
            <a:avLst/>
          </a:prstGeom>
          <a:noFill/>
          <a:ln w="19050">
            <a:solidFill>
              <a:srgbClr val="05E0EB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截获虚拟机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对设备的访问请求，然后通过软件的方式来模拟真实设备的效果。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zh-CN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6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92" grpId="0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23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4" y="2242681"/>
            <a:ext cx="2331981" cy="1513380"/>
          </a:xfrm>
          <a:prstGeom prst="rect">
            <a:avLst/>
          </a:prstGeom>
        </p:spPr>
      </p:pic>
      <p:sp>
        <p:nvSpPr>
          <p:cNvPr id="24" name="Oval 72"/>
          <p:cNvSpPr/>
          <p:nvPr/>
        </p:nvSpPr>
        <p:spPr bwMode="auto">
          <a:xfrm>
            <a:off x="447763" y="1772941"/>
            <a:ext cx="2458772" cy="2458772"/>
          </a:xfrm>
          <a:prstGeom prst="ellipse">
            <a:avLst/>
          </a:prstGeom>
          <a:noFill/>
          <a:ln w="57150" cap="flat" cmpd="thickThin">
            <a:solidFill>
              <a:schemeClr val="bg2">
                <a:lumMod val="50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26" name="Group 50"/>
          <p:cNvGrpSpPr/>
          <p:nvPr/>
        </p:nvGrpSpPr>
        <p:grpSpPr>
          <a:xfrm>
            <a:off x="2690198" y="2002057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27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</a:t>
              </a: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</a:t>
              </a:r>
            </a:p>
          </p:txBody>
        </p:sp>
        <p:cxnSp>
          <p:nvCxnSpPr>
            <p:cNvPr id="28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Oval 51"/>
          <p:cNvSpPr/>
          <p:nvPr/>
        </p:nvSpPr>
        <p:spPr bwMode="auto">
          <a:xfrm>
            <a:off x="2374820" y="195393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1" name="Group 50"/>
          <p:cNvGrpSpPr/>
          <p:nvPr/>
        </p:nvGrpSpPr>
        <p:grpSpPr>
          <a:xfrm>
            <a:off x="2690198" y="2732140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12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计算虚拟化实现</a:t>
              </a:r>
            </a:p>
          </p:txBody>
        </p:sp>
        <p:cxnSp>
          <p:nvCxnSpPr>
            <p:cNvPr id="13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Oval 51"/>
          <p:cNvSpPr/>
          <p:nvPr/>
        </p:nvSpPr>
        <p:spPr bwMode="auto">
          <a:xfrm>
            <a:off x="2374820" y="2684021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5" name="Group 50"/>
          <p:cNvGrpSpPr/>
          <p:nvPr/>
        </p:nvGrpSpPr>
        <p:grpSpPr>
          <a:xfrm>
            <a:off x="2690198" y="3457867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16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计算虚拟化特性</a:t>
              </a:r>
            </a:p>
          </p:txBody>
        </p:sp>
        <p:cxnSp>
          <p:nvCxnSpPr>
            <p:cNvPr id="17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Oval 51"/>
          <p:cNvSpPr/>
          <p:nvPr/>
        </p:nvSpPr>
        <p:spPr bwMode="auto">
          <a:xfrm>
            <a:off x="2374820" y="340974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32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1908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755576" y="950748"/>
            <a:ext cx="1152128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8" name="Rectangle 37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600" b="1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定义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9" name="Right Triangle 38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特性</a:t>
            </a:r>
            <a:r>
              <a:rPr lang="en-US" altLang="zh-CN" dirty="0" smtClean="0"/>
              <a:t>1 - CPU </a:t>
            </a:r>
            <a:r>
              <a:rPr lang="en-US" altLang="zh-CN" dirty="0" err="1" smtClean="0"/>
              <a:t>QoS</a:t>
            </a:r>
            <a:r>
              <a:rPr lang="en-US" altLang="zh-CN" b="0" dirty="0" smtClean="0"/>
              <a:t> </a:t>
            </a:r>
            <a:r>
              <a:rPr lang="en-US" altLang="zh-CN" sz="1600" b="0" dirty="0" smtClean="0"/>
              <a:t>(Quality of Service)</a:t>
            </a:r>
            <a:endParaRPr lang="zh-CN" altLang="en-US" sz="1600" b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755650" y="1234261"/>
            <a:ext cx="3888358" cy="761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Hypervisor</a:t>
            </a:r>
            <a:r>
              <a:rPr lang="zh-CN" altLang="en-US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根据虚拟机</a:t>
            </a:r>
            <a:r>
              <a:rPr lang="en-US" altLang="zh-CN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配置参数，按</a:t>
            </a:r>
            <a:r>
              <a:rPr lang="zh-CN" altLang="zh-CN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分时复用原理</a:t>
            </a:r>
            <a:r>
              <a:rPr lang="zh-CN" altLang="en-US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进行调度，来控制虚拟机获得物理计算资源的比例，提供服务质量保障。</a:t>
            </a:r>
            <a:endParaRPr lang="en-US" altLang="zh-CN" sz="1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1215" y="2833888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虚拟机获得的最大计算能力</a:t>
            </a:r>
            <a:endParaRPr lang="zh-CN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41215" y="3301515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虚拟机获得的最低计算能力</a:t>
            </a:r>
            <a:endParaRPr lang="zh-CN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47664" y="3811605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虚拟机获得资源的竞争权重</a:t>
            </a:r>
            <a:endParaRPr lang="zh-CN" altLang="en-US" sz="1600" dirty="0"/>
          </a:p>
        </p:txBody>
      </p:sp>
      <p:sp>
        <p:nvSpPr>
          <p:cNvPr id="28" name="Round Single Corner Rectangle 27"/>
          <p:cNvSpPr/>
          <p:nvPr/>
        </p:nvSpPr>
        <p:spPr bwMode="auto">
          <a:xfrm>
            <a:off x="755576" y="2577071"/>
            <a:ext cx="3888432" cy="1836264"/>
          </a:xfrm>
          <a:prstGeom prst="round1Rect">
            <a:avLst>
              <a:gd name="adj" fmla="val 30672"/>
            </a:avLst>
          </a:prstGeom>
          <a:noFill/>
          <a:ln w="50800" cmpd="thickThin">
            <a:solidFill>
              <a:srgbClr val="00B0F0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971600" y="2767793"/>
            <a:ext cx="576064" cy="42140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71600" y="3267784"/>
            <a:ext cx="576064" cy="42140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预留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971600" y="3767774"/>
            <a:ext cx="576064" cy="42140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份额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087724" y="2355726"/>
            <a:ext cx="1224136" cy="442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 err="1" smtClean="0">
                <a:solidFill>
                  <a:srgbClr val="00B0F0"/>
                </a:solidFill>
                <a:latin typeface="Arial" charset="0"/>
                <a:ea typeface="宋体" charset="-122"/>
              </a:rPr>
              <a:t>QoS</a:t>
            </a:r>
            <a:r>
              <a:rPr lang="zh-CN" altLang="en-US" dirty="0">
                <a:solidFill>
                  <a:srgbClr val="00B0F0"/>
                </a:solidFill>
                <a:latin typeface="Arial" charset="0"/>
                <a:ea typeface="宋体" charset="-122"/>
              </a:rPr>
              <a:t>参数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28781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5"/>
          <p:cNvSpPr/>
          <p:nvPr/>
        </p:nvSpPr>
        <p:spPr bwMode="auto">
          <a:xfrm>
            <a:off x="755576" y="3998808"/>
            <a:ext cx="3888432" cy="7422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200000"/>
              </a:lnSpc>
              <a:defRPr/>
            </a:pP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55576" y="2363346"/>
            <a:ext cx="3888431" cy="1160237"/>
          </a:xfrm>
          <a:prstGeom prst="rect">
            <a:avLst/>
          </a:prstGeom>
          <a:solidFill>
            <a:srgbClr val="D8E8F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特性</a:t>
            </a:r>
            <a:r>
              <a:rPr lang="en-US" altLang="zh-CN" dirty="0" smtClean="0"/>
              <a:t>2 - </a:t>
            </a:r>
            <a:r>
              <a:rPr lang="zh-CN" altLang="en-US" dirty="0" smtClean="0"/>
              <a:t>内存复用</a:t>
            </a:r>
            <a:endParaRPr lang="zh-CN" altLang="en-US" dirty="0"/>
          </a:p>
        </p:txBody>
      </p:sp>
      <p:sp>
        <p:nvSpPr>
          <p:cNvPr id="12" name="TextBox 304"/>
          <p:cNvSpPr txBox="1">
            <a:spLocks noChangeArrowheads="1"/>
          </p:cNvSpPr>
          <p:nvPr/>
        </p:nvSpPr>
        <p:spPr bwMode="auto">
          <a:xfrm>
            <a:off x="2020145" y="4504500"/>
            <a:ext cx="1395284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物理内存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8G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70428" y="2430213"/>
            <a:ext cx="294718" cy="1091807"/>
            <a:chOff x="2645733" y="2400189"/>
            <a:chExt cx="294718" cy="1091807"/>
          </a:xfrm>
        </p:grpSpPr>
        <p:sp>
          <p:nvSpPr>
            <p:cNvPr id="33" name="Freeform 240"/>
            <p:cNvSpPr>
              <a:spLocks/>
            </p:cNvSpPr>
            <p:nvPr/>
          </p:nvSpPr>
          <p:spPr bwMode="auto">
            <a:xfrm>
              <a:off x="2665137" y="2420808"/>
              <a:ext cx="257121" cy="1050561"/>
            </a:xfrm>
            <a:custGeom>
              <a:avLst/>
              <a:gdLst>
                <a:gd name="T0" fmla="*/ 2147483647 w 2279"/>
                <a:gd name="T1" fmla="*/ 2147483647 h 9726"/>
                <a:gd name="T2" fmla="*/ 2147483647 w 2279"/>
                <a:gd name="T3" fmla="*/ 2147483647 h 9726"/>
                <a:gd name="T4" fmla="*/ 2147483647 w 2279"/>
                <a:gd name="T5" fmla="*/ 2147483647 h 9726"/>
                <a:gd name="T6" fmla="*/ 2147483647 w 2279"/>
                <a:gd name="T7" fmla="*/ 2147483647 h 9726"/>
                <a:gd name="T8" fmla="*/ 2147483647 w 2279"/>
                <a:gd name="T9" fmla="*/ 2147483647 h 9726"/>
                <a:gd name="T10" fmla="*/ 2147483647 w 2279"/>
                <a:gd name="T11" fmla="*/ 2147483647 h 9726"/>
                <a:gd name="T12" fmla="*/ 2147483647 w 2279"/>
                <a:gd name="T13" fmla="*/ 2147483647 h 9726"/>
                <a:gd name="T14" fmla="*/ 0 w 2279"/>
                <a:gd name="T15" fmla="*/ 2147483647 h 9726"/>
                <a:gd name="T16" fmla="*/ 0 w 2279"/>
                <a:gd name="T17" fmla="*/ 2147483647 h 9726"/>
                <a:gd name="T18" fmla="*/ 0 w 2279"/>
                <a:gd name="T19" fmla="*/ 2147483647 h 9726"/>
                <a:gd name="T20" fmla="*/ 0 w 2279"/>
                <a:gd name="T21" fmla="*/ 2147483647 h 9726"/>
                <a:gd name="T22" fmla="*/ 0 w 2279"/>
                <a:gd name="T23" fmla="*/ 2147483647 h 9726"/>
                <a:gd name="T24" fmla="*/ 0 w 2279"/>
                <a:gd name="T25" fmla="*/ 2147483647 h 9726"/>
                <a:gd name="T26" fmla="*/ 0 w 2279"/>
                <a:gd name="T27" fmla="*/ 2147483647 h 9726"/>
                <a:gd name="T28" fmla="*/ 0 w 2279"/>
                <a:gd name="T29" fmla="*/ 2147483647 h 9726"/>
                <a:gd name="T30" fmla="*/ 0 w 2279"/>
                <a:gd name="T31" fmla="*/ 2147483647 h 9726"/>
                <a:gd name="T32" fmla="*/ 0 w 2279"/>
                <a:gd name="T33" fmla="*/ 2147483647 h 9726"/>
                <a:gd name="T34" fmla="*/ 0 w 2279"/>
                <a:gd name="T35" fmla="*/ 2147483647 h 9726"/>
                <a:gd name="T36" fmla="*/ 0 w 2279"/>
                <a:gd name="T37" fmla="*/ 0 h 9726"/>
                <a:gd name="T38" fmla="*/ 2147483647 w 2279"/>
                <a:gd name="T39" fmla="*/ 0 h 9726"/>
                <a:gd name="T40" fmla="*/ 2147483647 w 2279"/>
                <a:gd name="T41" fmla="*/ 0 h 9726"/>
                <a:gd name="T42" fmla="*/ 2147483647 w 2279"/>
                <a:gd name="T43" fmla="*/ 0 h 9726"/>
                <a:gd name="T44" fmla="*/ 2147483647 w 2279"/>
                <a:gd name="T45" fmla="*/ 2147483647 h 9726"/>
                <a:gd name="T46" fmla="*/ 2147483647 w 2279"/>
                <a:gd name="T47" fmla="*/ 2147483647 h 9726"/>
                <a:gd name="T48" fmla="*/ 2147483647 w 2279"/>
                <a:gd name="T49" fmla="*/ 2147483647 h 9726"/>
                <a:gd name="T50" fmla="*/ 2147483647 w 2279"/>
                <a:gd name="T51" fmla="*/ 2147483647 h 9726"/>
                <a:gd name="T52" fmla="*/ 2147483647 w 2279"/>
                <a:gd name="T53" fmla="*/ 2147483647 h 9726"/>
                <a:gd name="T54" fmla="*/ 2147483647 w 2279"/>
                <a:gd name="T55" fmla="*/ 2147483647 h 9726"/>
                <a:gd name="T56" fmla="*/ 2147483647 w 2279"/>
                <a:gd name="T57" fmla="*/ 2147483647 h 972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279"/>
                <a:gd name="T88" fmla="*/ 0 h 9726"/>
                <a:gd name="T89" fmla="*/ 2279 w 2279"/>
                <a:gd name="T90" fmla="*/ 9726 h 972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279" h="9726">
                  <a:moveTo>
                    <a:pt x="2279" y="5818"/>
                  </a:moveTo>
                  <a:lnTo>
                    <a:pt x="2279" y="5818"/>
                  </a:lnTo>
                  <a:lnTo>
                    <a:pt x="2279" y="7797"/>
                  </a:lnTo>
                  <a:lnTo>
                    <a:pt x="2279" y="9726"/>
                  </a:lnTo>
                  <a:lnTo>
                    <a:pt x="1888" y="9726"/>
                  </a:lnTo>
                  <a:lnTo>
                    <a:pt x="1517" y="9726"/>
                  </a:lnTo>
                  <a:lnTo>
                    <a:pt x="0" y="9726"/>
                  </a:lnTo>
                  <a:lnTo>
                    <a:pt x="0" y="7351"/>
                  </a:lnTo>
                  <a:lnTo>
                    <a:pt x="0" y="6397"/>
                  </a:lnTo>
                  <a:lnTo>
                    <a:pt x="0" y="4247"/>
                  </a:lnTo>
                  <a:lnTo>
                    <a:pt x="0" y="3474"/>
                  </a:lnTo>
                  <a:lnTo>
                    <a:pt x="0" y="1232"/>
                  </a:lnTo>
                  <a:lnTo>
                    <a:pt x="0" y="0"/>
                  </a:lnTo>
                  <a:lnTo>
                    <a:pt x="670" y="0"/>
                  </a:lnTo>
                  <a:lnTo>
                    <a:pt x="1206" y="0"/>
                  </a:lnTo>
                  <a:lnTo>
                    <a:pt x="2279" y="0"/>
                  </a:lnTo>
                  <a:lnTo>
                    <a:pt x="2279" y="1665"/>
                  </a:lnTo>
                  <a:lnTo>
                    <a:pt x="2279" y="3202"/>
                  </a:lnTo>
                  <a:lnTo>
                    <a:pt x="2279" y="4669"/>
                  </a:lnTo>
                  <a:lnTo>
                    <a:pt x="2279" y="5818"/>
                  </a:lnTo>
                  <a:close/>
                </a:path>
              </a:pathLst>
            </a:custGeom>
            <a:solidFill>
              <a:srgbClr val="A326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FrutigerNext LT Regular" charset="0"/>
              </a:endParaRPr>
            </a:p>
          </p:txBody>
        </p:sp>
        <p:sp>
          <p:nvSpPr>
            <p:cNvPr id="34" name="Freeform 241"/>
            <p:cNvSpPr>
              <a:spLocks noEditPoints="1"/>
            </p:cNvSpPr>
            <p:nvPr/>
          </p:nvSpPr>
          <p:spPr bwMode="auto">
            <a:xfrm>
              <a:off x="2645733" y="2400189"/>
              <a:ext cx="294718" cy="1091807"/>
            </a:xfrm>
            <a:custGeom>
              <a:avLst/>
              <a:gdLst>
                <a:gd name="T0" fmla="*/ 2147483647 w 2579"/>
                <a:gd name="T1" fmla="*/ 0 h 10080"/>
                <a:gd name="T2" fmla="*/ 0 w 2579"/>
                <a:gd name="T3" fmla="*/ 2147483647 h 10080"/>
                <a:gd name="T4" fmla="*/ 2147483647 w 2579"/>
                <a:gd name="T5" fmla="*/ 2147483647 h 10080"/>
                <a:gd name="T6" fmla="*/ 2147483647 w 2579"/>
                <a:gd name="T7" fmla="*/ 2147483647 h 10080"/>
                <a:gd name="T8" fmla="*/ 2147483647 w 2579"/>
                <a:gd name="T9" fmla="*/ 2147483647 h 10080"/>
                <a:gd name="T10" fmla="*/ 2147483647 w 2579"/>
                <a:gd name="T11" fmla="*/ 2147483647 h 10080"/>
                <a:gd name="T12" fmla="*/ 2147483647 w 2579"/>
                <a:gd name="T13" fmla="*/ 2147483647 h 10080"/>
                <a:gd name="T14" fmla="*/ 2147483647 w 2579"/>
                <a:gd name="T15" fmla="*/ 2147483647 h 10080"/>
                <a:gd name="T16" fmla="*/ 2147483647 w 2579"/>
                <a:gd name="T17" fmla="*/ 2147483647 h 10080"/>
                <a:gd name="T18" fmla="*/ 2147483647 w 2579"/>
                <a:gd name="T19" fmla="*/ 2147483647 h 10080"/>
                <a:gd name="T20" fmla="*/ 2147483647 w 2579"/>
                <a:gd name="T21" fmla="*/ 2147483647 h 10080"/>
                <a:gd name="T22" fmla="*/ 2147483647 w 2579"/>
                <a:gd name="T23" fmla="*/ 2147483647 h 10080"/>
                <a:gd name="T24" fmla="*/ 2147483647 w 2579"/>
                <a:gd name="T25" fmla="*/ 2147483647 h 10080"/>
                <a:gd name="T26" fmla="*/ 2147483647 w 2579"/>
                <a:gd name="T27" fmla="*/ 2147483647 h 10080"/>
                <a:gd name="T28" fmla="*/ 2147483647 w 2579"/>
                <a:gd name="T29" fmla="*/ 2147483647 h 10080"/>
                <a:gd name="T30" fmla="*/ 2147483647 w 2579"/>
                <a:gd name="T31" fmla="*/ 2147483647 h 10080"/>
                <a:gd name="T32" fmla="*/ 2147483647 w 2579"/>
                <a:gd name="T33" fmla="*/ 2147483647 h 10080"/>
                <a:gd name="T34" fmla="*/ 2147483647 w 2579"/>
                <a:gd name="T35" fmla="*/ 2147483647 h 10080"/>
                <a:gd name="T36" fmla="*/ 2147483647 w 2579"/>
                <a:gd name="T37" fmla="*/ 2147483647 h 10080"/>
                <a:gd name="T38" fmla="*/ 2147483647 w 2579"/>
                <a:gd name="T39" fmla="*/ 2147483647 h 10080"/>
                <a:gd name="T40" fmla="*/ 2147483647 w 2579"/>
                <a:gd name="T41" fmla="*/ 2147483647 h 10080"/>
                <a:gd name="T42" fmla="*/ 2147483647 w 2579"/>
                <a:gd name="T43" fmla="*/ 2147483647 h 10080"/>
                <a:gd name="T44" fmla="*/ 2147483647 w 2579"/>
                <a:gd name="T45" fmla="*/ 2147483647 h 10080"/>
                <a:gd name="T46" fmla="*/ 2147483647 w 2579"/>
                <a:gd name="T47" fmla="*/ 2147483647 h 10080"/>
                <a:gd name="T48" fmla="*/ 2147483647 w 2579"/>
                <a:gd name="T49" fmla="*/ 2147483647 h 10080"/>
                <a:gd name="T50" fmla="*/ 2147483647 w 2579"/>
                <a:gd name="T51" fmla="*/ 2147483647 h 10080"/>
                <a:gd name="T52" fmla="*/ 2147483647 w 2579"/>
                <a:gd name="T53" fmla="*/ 2147483647 h 10080"/>
                <a:gd name="T54" fmla="*/ 2147483647 w 2579"/>
                <a:gd name="T55" fmla="*/ 2147483647 h 10080"/>
                <a:gd name="T56" fmla="*/ 2147483647 w 2579"/>
                <a:gd name="T57" fmla="*/ 2147483647 h 10080"/>
                <a:gd name="T58" fmla="*/ 2147483647 w 2579"/>
                <a:gd name="T59" fmla="*/ 2147483647 h 10080"/>
                <a:gd name="T60" fmla="*/ 2147483647 w 2579"/>
                <a:gd name="T61" fmla="*/ 2147483647 h 10080"/>
                <a:gd name="T62" fmla="*/ 2147483647 w 2579"/>
                <a:gd name="T63" fmla="*/ 2147483647 h 10080"/>
                <a:gd name="T64" fmla="*/ 2147483647 w 2579"/>
                <a:gd name="T65" fmla="*/ 2147483647 h 10080"/>
                <a:gd name="T66" fmla="*/ 2147483647 w 2579"/>
                <a:gd name="T67" fmla="*/ 2147483647 h 10080"/>
                <a:gd name="T68" fmla="*/ 2147483647 w 2579"/>
                <a:gd name="T69" fmla="*/ 2147483647 h 10080"/>
                <a:gd name="T70" fmla="*/ 2147483647 w 2579"/>
                <a:gd name="T71" fmla="*/ 2147483647 h 10080"/>
                <a:gd name="T72" fmla="*/ 2147483647 w 2579"/>
                <a:gd name="T73" fmla="*/ 2147483647 h 10080"/>
                <a:gd name="T74" fmla="*/ 2147483647 w 2579"/>
                <a:gd name="T75" fmla="*/ 2147483647 h 10080"/>
                <a:gd name="T76" fmla="*/ 2147483647 w 2579"/>
                <a:gd name="T77" fmla="*/ 2147483647 h 10080"/>
                <a:gd name="T78" fmla="*/ 2147483647 w 2579"/>
                <a:gd name="T79" fmla="*/ 2147483647 h 100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9"/>
                <a:gd name="T121" fmla="*/ 0 h 10080"/>
                <a:gd name="T122" fmla="*/ 2579 w 2579"/>
                <a:gd name="T123" fmla="*/ 10080 h 100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9" h="10080">
                  <a:moveTo>
                    <a:pt x="0" y="0"/>
                  </a:moveTo>
                  <a:lnTo>
                    <a:pt x="2579" y="0"/>
                  </a:lnTo>
                  <a:lnTo>
                    <a:pt x="2579" y="10080"/>
                  </a:lnTo>
                  <a:lnTo>
                    <a:pt x="0" y="10080"/>
                  </a:lnTo>
                  <a:lnTo>
                    <a:pt x="0" y="0"/>
                  </a:lnTo>
                  <a:close/>
                  <a:moveTo>
                    <a:pt x="978" y="6695"/>
                  </a:moveTo>
                  <a:lnTo>
                    <a:pt x="978" y="8233"/>
                  </a:lnTo>
                  <a:lnTo>
                    <a:pt x="2431" y="8233"/>
                  </a:lnTo>
                  <a:lnTo>
                    <a:pt x="2431" y="7975"/>
                  </a:lnTo>
                  <a:lnTo>
                    <a:pt x="2431" y="6695"/>
                  </a:lnTo>
                  <a:lnTo>
                    <a:pt x="978" y="6695"/>
                  </a:lnTo>
                  <a:close/>
                  <a:moveTo>
                    <a:pt x="2431" y="8385"/>
                  </a:moveTo>
                  <a:lnTo>
                    <a:pt x="1740" y="8385"/>
                  </a:lnTo>
                  <a:lnTo>
                    <a:pt x="1740" y="9904"/>
                  </a:lnTo>
                  <a:lnTo>
                    <a:pt x="2040" y="9904"/>
                  </a:lnTo>
                  <a:lnTo>
                    <a:pt x="2431" y="9904"/>
                  </a:lnTo>
                  <a:lnTo>
                    <a:pt x="2431" y="8385"/>
                  </a:lnTo>
                  <a:close/>
                  <a:moveTo>
                    <a:pt x="1588" y="9904"/>
                  </a:moveTo>
                  <a:lnTo>
                    <a:pt x="1588" y="8385"/>
                  </a:lnTo>
                  <a:lnTo>
                    <a:pt x="152" y="8385"/>
                  </a:lnTo>
                  <a:lnTo>
                    <a:pt x="152" y="9904"/>
                  </a:lnTo>
                  <a:lnTo>
                    <a:pt x="1588" y="9904"/>
                  </a:lnTo>
                  <a:close/>
                  <a:moveTo>
                    <a:pt x="152" y="8233"/>
                  </a:moveTo>
                  <a:lnTo>
                    <a:pt x="825" y="8233"/>
                  </a:lnTo>
                  <a:lnTo>
                    <a:pt x="825" y="6695"/>
                  </a:lnTo>
                  <a:lnTo>
                    <a:pt x="152" y="6695"/>
                  </a:lnTo>
                  <a:lnTo>
                    <a:pt x="152" y="7529"/>
                  </a:lnTo>
                  <a:lnTo>
                    <a:pt x="152" y="8233"/>
                  </a:lnTo>
                  <a:close/>
                  <a:moveTo>
                    <a:pt x="152" y="6544"/>
                  </a:moveTo>
                  <a:lnTo>
                    <a:pt x="1558" y="6544"/>
                  </a:lnTo>
                  <a:lnTo>
                    <a:pt x="1558" y="4955"/>
                  </a:lnTo>
                  <a:lnTo>
                    <a:pt x="152" y="4955"/>
                  </a:lnTo>
                  <a:lnTo>
                    <a:pt x="152" y="6544"/>
                  </a:lnTo>
                  <a:close/>
                  <a:moveTo>
                    <a:pt x="152" y="4804"/>
                  </a:moveTo>
                  <a:lnTo>
                    <a:pt x="763" y="4804"/>
                  </a:lnTo>
                  <a:lnTo>
                    <a:pt x="763" y="3406"/>
                  </a:lnTo>
                  <a:lnTo>
                    <a:pt x="152" y="3406"/>
                  </a:lnTo>
                  <a:lnTo>
                    <a:pt x="152" y="3652"/>
                  </a:lnTo>
                  <a:lnTo>
                    <a:pt x="152" y="4425"/>
                  </a:lnTo>
                  <a:lnTo>
                    <a:pt x="152" y="4804"/>
                  </a:lnTo>
                  <a:close/>
                  <a:moveTo>
                    <a:pt x="152" y="3253"/>
                  </a:moveTo>
                  <a:lnTo>
                    <a:pt x="1558" y="3253"/>
                  </a:lnTo>
                  <a:lnTo>
                    <a:pt x="1558" y="1795"/>
                  </a:lnTo>
                  <a:lnTo>
                    <a:pt x="152" y="1795"/>
                  </a:lnTo>
                  <a:lnTo>
                    <a:pt x="152" y="3253"/>
                  </a:lnTo>
                  <a:close/>
                  <a:moveTo>
                    <a:pt x="152" y="1644"/>
                  </a:moveTo>
                  <a:lnTo>
                    <a:pt x="720" y="1644"/>
                  </a:lnTo>
                  <a:lnTo>
                    <a:pt x="720" y="178"/>
                  </a:lnTo>
                  <a:lnTo>
                    <a:pt x="152" y="178"/>
                  </a:lnTo>
                  <a:lnTo>
                    <a:pt x="152" y="1410"/>
                  </a:lnTo>
                  <a:lnTo>
                    <a:pt x="152" y="1644"/>
                  </a:lnTo>
                  <a:close/>
                  <a:moveTo>
                    <a:pt x="873" y="178"/>
                  </a:moveTo>
                  <a:lnTo>
                    <a:pt x="873" y="1644"/>
                  </a:lnTo>
                  <a:lnTo>
                    <a:pt x="2431" y="1644"/>
                  </a:lnTo>
                  <a:lnTo>
                    <a:pt x="2431" y="178"/>
                  </a:lnTo>
                  <a:lnTo>
                    <a:pt x="1358" y="178"/>
                  </a:lnTo>
                  <a:lnTo>
                    <a:pt x="873" y="178"/>
                  </a:lnTo>
                  <a:close/>
                  <a:moveTo>
                    <a:pt x="2431" y="1795"/>
                  </a:moveTo>
                  <a:lnTo>
                    <a:pt x="1711" y="1795"/>
                  </a:lnTo>
                  <a:lnTo>
                    <a:pt x="1711" y="3253"/>
                  </a:lnTo>
                  <a:lnTo>
                    <a:pt x="2431" y="3253"/>
                  </a:lnTo>
                  <a:lnTo>
                    <a:pt x="2431" y="1843"/>
                  </a:lnTo>
                  <a:lnTo>
                    <a:pt x="2431" y="1795"/>
                  </a:lnTo>
                  <a:close/>
                  <a:moveTo>
                    <a:pt x="2431" y="3406"/>
                  </a:moveTo>
                  <a:lnTo>
                    <a:pt x="916" y="3406"/>
                  </a:lnTo>
                  <a:lnTo>
                    <a:pt x="916" y="4804"/>
                  </a:lnTo>
                  <a:lnTo>
                    <a:pt x="2431" y="4804"/>
                  </a:lnTo>
                  <a:lnTo>
                    <a:pt x="2431" y="3406"/>
                  </a:lnTo>
                  <a:close/>
                  <a:moveTo>
                    <a:pt x="2431" y="4955"/>
                  </a:moveTo>
                  <a:lnTo>
                    <a:pt x="1711" y="4955"/>
                  </a:lnTo>
                  <a:lnTo>
                    <a:pt x="1711" y="6544"/>
                  </a:lnTo>
                  <a:lnTo>
                    <a:pt x="2431" y="6544"/>
                  </a:lnTo>
                  <a:lnTo>
                    <a:pt x="2431" y="5996"/>
                  </a:lnTo>
                  <a:lnTo>
                    <a:pt x="2431" y="49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FrutigerNext LT Regular" charset="0"/>
              </a:endParaRPr>
            </a:p>
          </p:txBody>
        </p:sp>
      </p:grpSp>
      <p:sp>
        <p:nvSpPr>
          <p:cNvPr id="17" name="TextBox 304"/>
          <p:cNvSpPr txBox="1">
            <a:spLocks noChangeArrowheads="1"/>
          </p:cNvSpPr>
          <p:nvPr/>
        </p:nvSpPr>
        <p:spPr bwMode="auto">
          <a:xfrm>
            <a:off x="2977548" y="3146427"/>
            <a:ext cx="1522443" cy="30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Linux VM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6G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29"/>
          <p:cNvSpPr>
            <a:spLocks noChangeArrowheads="1"/>
          </p:cNvSpPr>
          <p:nvPr/>
        </p:nvSpPr>
        <p:spPr bwMode="auto">
          <a:xfrm>
            <a:off x="874018" y="3145324"/>
            <a:ext cx="16866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Windows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VM(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6G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55576" y="950748"/>
            <a:ext cx="1152128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600" b="1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定义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7" name="Right Triangle 36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755650" y="1234261"/>
            <a:ext cx="3888358" cy="761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通过虚拟化技术 </a:t>
            </a:r>
            <a:r>
              <a:rPr lang="en-US" altLang="zh-CN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内存气泡、零页共享和内存交换</a:t>
            </a:r>
            <a:r>
              <a:rPr lang="en-US" altLang="zh-CN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，在同一主机上运行的虚拟机内存规格总和大于主机内存规格。</a:t>
            </a:r>
            <a:endParaRPr lang="en-US" altLang="zh-CN" sz="1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6"/>
          <p:cNvSpPr/>
          <p:nvPr/>
        </p:nvSpPr>
        <p:spPr bwMode="auto">
          <a:xfrm>
            <a:off x="755576" y="3631148"/>
            <a:ext cx="3888431" cy="26009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Hypervisor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34353" y="2526115"/>
            <a:ext cx="518630" cy="5186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68" y="2526115"/>
            <a:ext cx="518400" cy="518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9" t="25946" r="24198" b="29382"/>
          <a:stretch/>
        </p:blipFill>
        <p:spPr>
          <a:xfrm>
            <a:off x="2265751" y="3976618"/>
            <a:ext cx="868079" cy="593949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97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特性</a:t>
            </a:r>
            <a:r>
              <a:rPr lang="en-US" altLang="zh-CN" dirty="0" smtClean="0"/>
              <a:t>3 - </a:t>
            </a:r>
            <a:r>
              <a:rPr lang="zh-CN" altLang="en-US" dirty="0" smtClean="0"/>
              <a:t>虚</a:t>
            </a:r>
            <a:r>
              <a:rPr lang="zh-CN" altLang="en-US" dirty="0"/>
              <a:t>拟</a:t>
            </a:r>
            <a:r>
              <a:rPr lang="zh-CN" altLang="en-US" dirty="0" smtClean="0"/>
              <a:t>机热迁移</a:t>
            </a:r>
            <a:endParaRPr lang="zh-CN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55576" y="950748"/>
            <a:ext cx="1152128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600" b="1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定义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7" name="Right Triangle 36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755650" y="1234261"/>
            <a:ext cx="3888358" cy="761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运行中</a:t>
            </a:r>
            <a:r>
              <a:rPr lang="zh-CN" altLang="en-US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的虚拟机迁移至站点内指定的主机上</a:t>
            </a:r>
            <a:endParaRPr lang="en-US" altLang="zh-CN" sz="1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 bwMode="auto">
          <a:xfrm rot="19800000">
            <a:off x="3659037" y="4357505"/>
            <a:ext cx="408639" cy="895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矩形 142"/>
          <p:cNvSpPr/>
          <p:nvPr/>
        </p:nvSpPr>
        <p:spPr bwMode="auto">
          <a:xfrm>
            <a:off x="700893" y="3993752"/>
            <a:ext cx="4024390" cy="253206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n-US" altLang="zh-CN" sz="1000" b="1" dirty="0" err="1" smtClean="0">
                <a:solidFill>
                  <a:srgbClr val="2D2015"/>
                </a:solidFill>
                <a:latin typeface="微软雅黑" pitchFamily="34" charset="-122"/>
                <a:ea typeface="微软雅黑" pitchFamily="34" charset="-122"/>
              </a:rPr>
              <a:t>FusionCompute</a:t>
            </a:r>
            <a:endParaRPr lang="zh-CN" altLang="en-US" sz="1000" b="1" dirty="0">
              <a:solidFill>
                <a:srgbClr val="2D201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340290"/>
            <a:ext cx="1953483" cy="319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893" y="4340290"/>
            <a:ext cx="1953483" cy="319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993868" y="2526772"/>
            <a:ext cx="553796" cy="1334055"/>
            <a:chOff x="793979" y="2526772"/>
            <a:chExt cx="553796" cy="1334055"/>
          </a:xfrm>
        </p:grpSpPr>
        <p:grpSp>
          <p:nvGrpSpPr>
            <p:cNvPr id="13" name="组合 44"/>
            <p:cNvGrpSpPr>
              <a:grpSpLocks/>
            </p:cNvGrpSpPr>
            <p:nvPr/>
          </p:nvGrpSpPr>
          <p:grpSpPr bwMode="auto">
            <a:xfrm>
              <a:off x="793979" y="2526772"/>
              <a:ext cx="553796" cy="1334055"/>
              <a:chOff x="1685925" y="1203750"/>
              <a:chExt cx="485775" cy="815181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1685925" y="1203750"/>
                <a:ext cx="485775" cy="815181"/>
              </a:xfrm>
              <a:prstGeom prst="rect">
                <a:avLst/>
              </a:prstGeom>
              <a:gradFill rotWithShape="0">
                <a:gsLst>
                  <a:gs pos="0">
                    <a:srgbClr val="DCDCDC"/>
                  </a:gs>
                  <a:gs pos="100000">
                    <a:srgbClr val="B4B4B4"/>
                  </a:gs>
                </a:gsLst>
                <a:lin ang="5400000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lIns="91391" tIns="45698" rIns="91391" bIns="45698"/>
              <a:lstStyle/>
              <a:p>
                <a:endParaRPr lang="zh-CN" altLang="en-US" sz="1600">
                  <a:solidFill>
                    <a:srgbClr val="B2B2B2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70"/>
              <p:cNvSpPr txBox="1">
                <a:spLocks noChangeArrowheads="1"/>
              </p:cNvSpPr>
              <p:nvPr/>
            </p:nvSpPr>
            <p:spPr bwMode="auto">
              <a:xfrm>
                <a:off x="1685925" y="1279952"/>
                <a:ext cx="485775" cy="225200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3" tIns="45717" rIns="91433" bIns="45717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cs typeface="Arial" pitchFamily="34" charset="0"/>
                  </a:rPr>
                  <a:t>App</a:t>
                </a:r>
                <a:endParaRPr lang="zh-CN" altLang="en-US" sz="1000" dirty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3979" y="3147595"/>
              <a:ext cx="544271" cy="544271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  <a:effectLst/>
          </p:spPr>
        </p:pic>
      </p:grpSp>
      <p:grpSp>
        <p:nvGrpSpPr>
          <p:cNvPr id="10" name="Group 9"/>
          <p:cNvGrpSpPr/>
          <p:nvPr/>
        </p:nvGrpSpPr>
        <p:grpSpPr>
          <a:xfrm>
            <a:off x="1812681" y="2526772"/>
            <a:ext cx="557856" cy="1334055"/>
            <a:chOff x="1812681" y="2526772"/>
            <a:chExt cx="557856" cy="1334055"/>
          </a:xfrm>
        </p:grpSpPr>
        <p:grpSp>
          <p:nvGrpSpPr>
            <p:cNvPr id="34" name="组合 44"/>
            <p:cNvGrpSpPr>
              <a:grpSpLocks/>
            </p:cNvGrpSpPr>
            <p:nvPr/>
          </p:nvGrpSpPr>
          <p:grpSpPr bwMode="auto">
            <a:xfrm>
              <a:off x="1816741" y="2526772"/>
              <a:ext cx="553796" cy="1334055"/>
              <a:chOff x="1685925" y="1203750"/>
              <a:chExt cx="485775" cy="815181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Rectangle 8"/>
              <p:cNvSpPr>
                <a:spLocks noChangeArrowheads="1"/>
              </p:cNvSpPr>
              <p:nvPr/>
            </p:nvSpPr>
            <p:spPr bwMode="auto">
              <a:xfrm>
                <a:off x="1685925" y="1203750"/>
                <a:ext cx="485775" cy="815181"/>
              </a:xfrm>
              <a:prstGeom prst="rect">
                <a:avLst/>
              </a:prstGeom>
              <a:gradFill rotWithShape="0">
                <a:gsLst>
                  <a:gs pos="0">
                    <a:srgbClr val="DCDCDC"/>
                  </a:gs>
                  <a:gs pos="100000">
                    <a:srgbClr val="B4B4B4"/>
                  </a:gs>
                </a:gsLst>
                <a:lin ang="5400000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lIns="91391" tIns="45698" rIns="91391" bIns="45698"/>
              <a:lstStyle/>
              <a:p>
                <a:endParaRPr lang="zh-CN" altLang="en-US" sz="1600">
                  <a:solidFill>
                    <a:srgbClr val="B2B2B2"/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170"/>
              <p:cNvSpPr txBox="1">
                <a:spLocks noChangeArrowheads="1"/>
              </p:cNvSpPr>
              <p:nvPr/>
            </p:nvSpPr>
            <p:spPr bwMode="auto">
              <a:xfrm>
                <a:off x="1685925" y="1279952"/>
                <a:ext cx="485775" cy="225200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3" tIns="45717" rIns="91433" bIns="45717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cs typeface="Arial" pitchFamily="34" charset="0"/>
                  </a:rPr>
                  <a:t>App</a:t>
                </a:r>
                <a:endParaRPr lang="zh-CN" altLang="en-US" sz="1000" dirty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681" y="3152959"/>
              <a:ext cx="551454" cy="551454"/>
            </a:xfrm>
            <a:prstGeom prst="rect">
              <a:avLst/>
            </a:prstGeom>
            <a:effectLst/>
          </p:spPr>
        </p:pic>
      </p:grpSp>
      <p:grpSp>
        <p:nvGrpSpPr>
          <p:cNvPr id="46" name="Group 45"/>
          <p:cNvGrpSpPr/>
          <p:nvPr/>
        </p:nvGrpSpPr>
        <p:grpSpPr>
          <a:xfrm>
            <a:off x="3859296" y="2526772"/>
            <a:ext cx="557856" cy="1334055"/>
            <a:chOff x="1812681" y="2526772"/>
            <a:chExt cx="557856" cy="1334055"/>
          </a:xfrm>
        </p:grpSpPr>
        <p:grpSp>
          <p:nvGrpSpPr>
            <p:cNvPr id="47" name="组合 44"/>
            <p:cNvGrpSpPr>
              <a:grpSpLocks/>
            </p:cNvGrpSpPr>
            <p:nvPr/>
          </p:nvGrpSpPr>
          <p:grpSpPr bwMode="auto">
            <a:xfrm>
              <a:off x="1816741" y="2526772"/>
              <a:ext cx="553796" cy="1334055"/>
              <a:chOff x="1685925" y="1203750"/>
              <a:chExt cx="485775" cy="815181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Rectangle 8"/>
              <p:cNvSpPr>
                <a:spLocks noChangeArrowheads="1"/>
              </p:cNvSpPr>
              <p:nvPr/>
            </p:nvSpPr>
            <p:spPr bwMode="auto">
              <a:xfrm>
                <a:off x="1685925" y="1203750"/>
                <a:ext cx="485775" cy="815181"/>
              </a:xfrm>
              <a:prstGeom prst="rect">
                <a:avLst/>
              </a:prstGeom>
              <a:gradFill rotWithShape="0">
                <a:gsLst>
                  <a:gs pos="0">
                    <a:srgbClr val="DCDCDC"/>
                  </a:gs>
                  <a:gs pos="100000">
                    <a:srgbClr val="B4B4B4"/>
                  </a:gs>
                </a:gsLst>
                <a:lin ang="5400000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lIns="91391" tIns="45698" rIns="91391" bIns="45698"/>
              <a:lstStyle/>
              <a:p>
                <a:endParaRPr lang="zh-CN" altLang="en-US" sz="1600">
                  <a:solidFill>
                    <a:srgbClr val="B2B2B2"/>
                  </a:solidFill>
                  <a:cs typeface="Arial" pitchFamily="34" charset="0"/>
                </a:endParaRPr>
              </a:p>
            </p:txBody>
          </p:sp>
          <p:sp>
            <p:nvSpPr>
              <p:cNvPr id="50" name="TextBox 170"/>
              <p:cNvSpPr txBox="1">
                <a:spLocks noChangeArrowheads="1"/>
              </p:cNvSpPr>
              <p:nvPr/>
            </p:nvSpPr>
            <p:spPr bwMode="auto">
              <a:xfrm>
                <a:off x="1685925" y="1279952"/>
                <a:ext cx="485775" cy="225200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3" tIns="45717" rIns="91433" bIns="45717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cs typeface="Arial" pitchFamily="34" charset="0"/>
                  </a:rPr>
                  <a:t>App</a:t>
                </a:r>
                <a:endParaRPr lang="zh-CN" altLang="en-US" sz="1000" dirty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681" y="3152959"/>
              <a:ext cx="551454" cy="551454"/>
            </a:xfrm>
            <a:prstGeom prst="rect">
              <a:avLst/>
            </a:prstGeom>
            <a:effectLst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1629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34568E-6 L 0.12934 2.3456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特性</a:t>
            </a:r>
            <a:r>
              <a:rPr lang="en-US" altLang="zh-CN" dirty="0" smtClean="0"/>
              <a:t>4 - </a:t>
            </a:r>
            <a:r>
              <a:rPr lang="en-US" altLang="zh-CN" dirty="0"/>
              <a:t>HA</a:t>
            </a:r>
            <a:r>
              <a:rPr lang="en-US" altLang="zh-CN" b="0" dirty="0" smtClean="0"/>
              <a:t> </a:t>
            </a:r>
            <a:r>
              <a:rPr lang="en-US" altLang="zh-CN" sz="1600" b="0" dirty="0" smtClean="0"/>
              <a:t>(High Availability)</a:t>
            </a:r>
            <a:endParaRPr lang="zh-CN" altLang="en-US" sz="1600" b="0" dirty="0"/>
          </a:p>
        </p:txBody>
      </p:sp>
      <p:grpSp>
        <p:nvGrpSpPr>
          <p:cNvPr id="79" name="Group 78"/>
          <p:cNvGrpSpPr/>
          <p:nvPr/>
        </p:nvGrpSpPr>
        <p:grpSpPr>
          <a:xfrm>
            <a:off x="755576" y="950745"/>
            <a:ext cx="1152128" cy="283473"/>
            <a:chOff x="755576" y="950745"/>
            <a:chExt cx="1152128" cy="283473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 bwMode="auto">
            <a:xfrm>
              <a:off x="755576" y="950745"/>
              <a:ext cx="970202" cy="283473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600" b="1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定义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7" name="Right Triangle 6"/>
            <p:cNvSpPr/>
            <p:nvPr/>
          </p:nvSpPr>
          <p:spPr bwMode="auto">
            <a:xfrm>
              <a:off x="1725779" y="950745"/>
              <a:ext cx="181925" cy="283441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755650" y="1234261"/>
            <a:ext cx="3888358" cy="761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>
              <a:defRPr/>
            </a:pPr>
            <a:r>
              <a:rPr lang="zh-CN" altLang="en-US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物理服务器或虚拟机故障时，系统</a:t>
            </a:r>
            <a:r>
              <a:rPr lang="zh-CN" altLang="zh-CN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在资源池中自动启动虚拟机</a:t>
            </a:r>
            <a:r>
              <a:rPr lang="zh-CN" altLang="en-US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到另一可用物理服务器上。</a:t>
            </a:r>
            <a:endParaRPr lang="en-US" altLang="zh-CN" sz="1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1709" y="3186991"/>
            <a:ext cx="1387630" cy="37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AutoShape 7"/>
          <p:cNvSpPr>
            <a:spLocks noChangeArrowheads="1"/>
          </p:cNvSpPr>
          <p:nvPr/>
        </p:nvSpPr>
        <p:spPr bwMode="auto">
          <a:xfrm>
            <a:off x="2825400" y="2420203"/>
            <a:ext cx="1774129" cy="720000"/>
          </a:xfrm>
          <a:prstGeom prst="roundRect">
            <a:avLst>
              <a:gd name="adj" fmla="val 16667"/>
            </a:avLst>
          </a:prstGeom>
          <a:solidFill>
            <a:srgbClr val="C5F177"/>
          </a:solidFill>
          <a:ln w="3175" cmpd="sng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81621" tIns="40811" rIns="81621" bIns="40811" anchor="ctr"/>
          <a:lstStyle/>
          <a:p>
            <a:pPr algn="ctr" defTabSz="816210" fontAlgn="auto">
              <a:spcBef>
                <a:spcPts val="0"/>
              </a:spcBef>
              <a:spcAft>
                <a:spcPct val="40000"/>
              </a:spcAft>
              <a:buClr>
                <a:srgbClr val="7D9BC6"/>
              </a:buClr>
              <a:buFont typeface="Arial" pitchFamily="34" charset="0"/>
              <a:buChar char=""/>
              <a:defRPr/>
            </a:pPr>
            <a:endParaRPr lang="zh-CN" altLang="zh-CN" b="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>
            <a:off x="799672" y="2420203"/>
            <a:ext cx="1774129" cy="720000"/>
          </a:xfrm>
          <a:prstGeom prst="roundRect">
            <a:avLst>
              <a:gd name="adj" fmla="val 16667"/>
            </a:avLst>
          </a:prstGeom>
          <a:solidFill>
            <a:srgbClr val="C5F177"/>
          </a:solidFill>
          <a:ln w="3175" cmpd="sng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defTabSz="816210" fontAlgn="auto">
              <a:spcBef>
                <a:spcPts val="0"/>
              </a:spcBef>
              <a:spcAft>
                <a:spcPct val="40000"/>
              </a:spcAft>
              <a:buClr>
                <a:srgbClr val="7D9BC6"/>
              </a:buClr>
              <a:buFont typeface="Arial" pitchFamily="34" charset="0"/>
              <a:buChar char=""/>
              <a:defRPr/>
            </a:pPr>
            <a:endParaRPr lang="zh-CN" altLang="zh-CN" b="0" kern="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70" name="Group 39"/>
          <p:cNvGrpSpPr>
            <a:grpSpLocks/>
          </p:cNvGrpSpPr>
          <p:nvPr/>
        </p:nvGrpSpPr>
        <p:grpSpPr bwMode="auto">
          <a:xfrm>
            <a:off x="2924590" y="2511322"/>
            <a:ext cx="494652" cy="505899"/>
            <a:chOff x="2070100" y="1806575"/>
            <a:chExt cx="742950" cy="536575"/>
          </a:xfrm>
        </p:grpSpPr>
        <p:sp>
          <p:nvSpPr>
            <p:cNvPr id="71" name="Rectangle 8"/>
            <p:cNvSpPr>
              <a:spLocks noChangeArrowheads="1"/>
            </p:cNvSpPr>
            <p:nvPr/>
          </p:nvSpPr>
          <p:spPr bwMode="auto">
            <a:xfrm>
              <a:off x="2070100" y="1806575"/>
              <a:ext cx="742950" cy="536575"/>
            </a:xfrm>
            <a:prstGeom prst="rect">
              <a:avLst/>
            </a:prstGeom>
            <a:gradFill rotWithShape="0">
              <a:gsLst>
                <a:gs pos="0">
                  <a:srgbClr val="DCDCDC"/>
                </a:gs>
                <a:gs pos="100000">
                  <a:srgbClr val="B4B4B4"/>
                </a:gs>
              </a:gsLst>
              <a:lin ang="5400000"/>
            </a:gradFill>
            <a:ln w="9525" algn="ctr">
              <a:solidFill>
                <a:srgbClr val="B4B4B4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81621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dirty="0" smtClean="0">
                <a:solidFill>
                  <a:sysClr val="windowText" lastClr="000000"/>
                </a:solidFill>
                <a:ea typeface="黑体" pitchFamily="2" charset="-122"/>
              </a:endParaRPr>
            </a:p>
          </p:txBody>
        </p:sp>
        <p:grpSp>
          <p:nvGrpSpPr>
            <p:cNvPr id="72" name="Group 88"/>
            <p:cNvGrpSpPr>
              <a:grpSpLocks/>
            </p:cNvGrpSpPr>
            <p:nvPr/>
          </p:nvGrpSpPr>
          <p:grpSpPr bwMode="auto">
            <a:xfrm>
              <a:off x="2113846" y="1858835"/>
              <a:ext cx="655458" cy="432054"/>
              <a:chOff x="2105432" y="1843086"/>
              <a:chExt cx="655458" cy="432054"/>
            </a:xfrm>
          </p:grpSpPr>
          <p:sp>
            <p:nvSpPr>
              <p:cNvPr id="73" name="Rectangle 4"/>
              <p:cNvSpPr>
                <a:spLocks noChangeArrowheads="1"/>
              </p:cNvSpPr>
              <p:nvPr/>
            </p:nvSpPr>
            <p:spPr bwMode="auto">
              <a:xfrm>
                <a:off x="2105432" y="2076449"/>
                <a:ext cx="655458" cy="198691"/>
              </a:xfrm>
              <a:prstGeom prst="rect">
                <a:avLst/>
              </a:prstGeom>
              <a:gradFill rotWithShape="0">
                <a:gsLst>
                  <a:gs pos="0">
                    <a:srgbClr val="0086EA"/>
                  </a:gs>
                  <a:gs pos="100000">
                    <a:srgbClr val="2767B2"/>
                  </a:gs>
                </a:gsLst>
                <a:lin ang="5400000"/>
              </a:gradFill>
              <a:ln w="12700" algn="ctr">
                <a:solidFill>
                  <a:srgbClr val="2767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81621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kern="0" dirty="0" smtClean="0">
                    <a:solidFill>
                      <a:srgbClr val="FFFFFF"/>
                    </a:solidFill>
                    <a:ea typeface="黑体" pitchFamily="2" charset="-122"/>
                  </a:rPr>
                  <a:t>OS</a:t>
                </a:r>
                <a:endParaRPr lang="zh-CN" altLang="en-US" sz="800" kern="0" dirty="0" smtClean="0">
                  <a:solidFill>
                    <a:srgbClr val="FFFFFF"/>
                  </a:solidFill>
                  <a:ea typeface="黑体" pitchFamily="2" charset="-122"/>
                </a:endParaRPr>
              </a:p>
            </p:txBody>
          </p:sp>
          <p:sp>
            <p:nvSpPr>
              <p:cNvPr id="74" name="Rectangle 4"/>
              <p:cNvSpPr>
                <a:spLocks noChangeArrowheads="1"/>
              </p:cNvSpPr>
              <p:nvPr/>
            </p:nvSpPr>
            <p:spPr bwMode="auto">
              <a:xfrm>
                <a:off x="2105432" y="1843086"/>
                <a:ext cx="655458" cy="198691"/>
              </a:xfrm>
              <a:prstGeom prst="rect">
                <a:avLst/>
              </a:prstGeom>
              <a:gradFill rotWithShape="0">
                <a:gsLst>
                  <a:gs pos="0">
                    <a:srgbClr val="FEAB58"/>
                  </a:gs>
                  <a:gs pos="100000">
                    <a:srgbClr val="E76F32"/>
                  </a:gs>
                </a:gsLst>
                <a:lin ang="5400000"/>
              </a:gradFill>
              <a:ln w="12700" algn="ctr">
                <a:solidFill>
                  <a:srgbClr val="E76F3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81621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kern="0" dirty="0" smtClean="0">
                    <a:solidFill>
                      <a:srgbClr val="FFFFFF"/>
                    </a:solidFill>
                    <a:ea typeface="黑体" pitchFamily="2" charset="-122"/>
                  </a:rPr>
                  <a:t>APP</a:t>
                </a:r>
                <a:endParaRPr lang="zh-CN" altLang="en-US" sz="900" kern="0" dirty="0" smtClean="0">
                  <a:solidFill>
                    <a:srgbClr val="FFFFFF"/>
                  </a:solidFill>
                  <a:ea typeface="黑体" pitchFamily="2" charset="-122"/>
                </a:endParaRPr>
              </a:p>
            </p:txBody>
          </p:sp>
        </p:grpSp>
      </p:grpSp>
      <p:grpSp>
        <p:nvGrpSpPr>
          <p:cNvPr id="75" name="Group 39"/>
          <p:cNvGrpSpPr>
            <a:grpSpLocks/>
          </p:cNvGrpSpPr>
          <p:nvPr/>
        </p:nvGrpSpPr>
        <p:grpSpPr bwMode="auto">
          <a:xfrm>
            <a:off x="3465296" y="2513061"/>
            <a:ext cx="494652" cy="505899"/>
            <a:chOff x="2070100" y="1806575"/>
            <a:chExt cx="742950" cy="536575"/>
          </a:xfrm>
        </p:grpSpPr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2070100" y="1806575"/>
              <a:ext cx="742950" cy="536575"/>
            </a:xfrm>
            <a:prstGeom prst="rect">
              <a:avLst/>
            </a:prstGeom>
            <a:gradFill rotWithShape="0">
              <a:gsLst>
                <a:gs pos="0">
                  <a:srgbClr val="DCDCDC"/>
                </a:gs>
                <a:gs pos="100000">
                  <a:srgbClr val="B4B4B4"/>
                </a:gs>
              </a:gsLst>
              <a:lin ang="5400000"/>
            </a:gradFill>
            <a:ln w="9525" algn="ctr">
              <a:solidFill>
                <a:srgbClr val="B4B4B4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81621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dirty="0" smtClean="0">
                <a:solidFill>
                  <a:sysClr val="windowText" lastClr="000000"/>
                </a:solidFill>
                <a:ea typeface="黑体" pitchFamily="2" charset="-122"/>
              </a:endParaRPr>
            </a:p>
          </p:txBody>
        </p:sp>
        <p:grpSp>
          <p:nvGrpSpPr>
            <p:cNvPr id="84" name="Group 88"/>
            <p:cNvGrpSpPr>
              <a:grpSpLocks/>
            </p:cNvGrpSpPr>
            <p:nvPr/>
          </p:nvGrpSpPr>
          <p:grpSpPr bwMode="auto">
            <a:xfrm>
              <a:off x="2113846" y="1858835"/>
              <a:ext cx="655458" cy="432054"/>
              <a:chOff x="2105432" y="1843086"/>
              <a:chExt cx="655458" cy="432054"/>
            </a:xfrm>
          </p:grpSpPr>
          <p:sp>
            <p:nvSpPr>
              <p:cNvPr id="85" name="Rectangle 4"/>
              <p:cNvSpPr>
                <a:spLocks noChangeArrowheads="1"/>
              </p:cNvSpPr>
              <p:nvPr/>
            </p:nvSpPr>
            <p:spPr bwMode="auto">
              <a:xfrm>
                <a:off x="2105432" y="2076449"/>
                <a:ext cx="655458" cy="198691"/>
              </a:xfrm>
              <a:prstGeom prst="rect">
                <a:avLst/>
              </a:prstGeom>
              <a:gradFill rotWithShape="0">
                <a:gsLst>
                  <a:gs pos="0">
                    <a:srgbClr val="0086EA"/>
                  </a:gs>
                  <a:gs pos="100000">
                    <a:srgbClr val="2767B2"/>
                  </a:gs>
                </a:gsLst>
                <a:lin ang="5400000"/>
              </a:gradFill>
              <a:ln w="12700" algn="ctr">
                <a:solidFill>
                  <a:srgbClr val="2767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81621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kern="0" dirty="0" smtClean="0">
                    <a:solidFill>
                      <a:srgbClr val="FFFFFF"/>
                    </a:solidFill>
                    <a:ea typeface="黑体" pitchFamily="2" charset="-122"/>
                  </a:rPr>
                  <a:t>OS</a:t>
                </a:r>
                <a:endParaRPr lang="zh-CN" altLang="en-US" sz="800" kern="0" dirty="0" smtClean="0">
                  <a:solidFill>
                    <a:srgbClr val="FFFFFF"/>
                  </a:solidFill>
                  <a:ea typeface="黑体" pitchFamily="2" charset="-122"/>
                </a:endParaRPr>
              </a:p>
            </p:txBody>
          </p:sp>
          <p:sp>
            <p:nvSpPr>
              <p:cNvPr id="86" name="Rectangle 4"/>
              <p:cNvSpPr>
                <a:spLocks noChangeArrowheads="1"/>
              </p:cNvSpPr>
              <p:nvPr/>
            </p:nvSpPr>
            <p:spPr bwMode="auto">
              <a:xfrm>
                <a:off x="2105432" y="1843086"/>
                <a:ext cx="655458" cy="198691"/>
              </a:xfrm>
              <a:prstGeom prst="rect">
                <a:avLst/>
              </a:prstGeom>
              <a:gradFill rotWithShape="0">
                <a:gsLst>
                  <a:gs pos="0">
                    <a:srgbClr val="FEAB58"/>
                  </a:gs>
                  <a:gs pos="100000">
                    <a:srgbClr val="E76F32"/>
                  </a:gs>
                </a:gsLst>
                <a:lin ang="5400000"/>
              </a:gradFill>
              <a:ln w="12700" algn="ctr">
                <a:solidFill>
                  <a:srgbClr val="E76F3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81621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kern="0" dirty="0" smtClean="0">
                    <a:solidFill>
                      <a:srgbClr val="FFFFFF"/>
                    </a:solidFill>
                    <a:ea typeface="黑体" pitchFamily="2" charset="-122"/>
                  </a:rPr>
                  <a:t>APP</a:t>
                </a:r>
                <a:endParaRPr lang="zh-CN" altLang="en-US" sz="900" kern="0" dirty="0" smtClean="0">
                  <a:solidFill>
                    <a:srgbClr val="FFFFFF"/>
                  </a:solidFill>
                  <a:ea typeface="黑体" pitchFamily="2" charset="-122"/>
                </a:endParaRPr>
              </a:p>
            </p:txBody>
          </p:sp>
        </p:grpSp>
      </p:grp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1450445" y="3136200"/>
            <a:ext cx="791008" cy="65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77" tIns="41088" rIns="82177" bIns="41088">
            <a:spAutoFit/>
          </a:bodyPr>
          <a:lstStyle/>
          <a:p>
            <a:pPr eaLnBrk="0" hangingPunct="0">
              <a:lnSpc>
                <a:spcPct val="85000"/>
              </a:lnSpc>
              <a:buNone/>
            </a:pPr>
            <a:r>
              <a:rPr lang="en-US" altLang="zh-CN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</a:t>
            </a:r>
          </a:p>
        </p:txBody>
      </p:sp>
      <p:sp>
        <p:nvSpPr>
          <p:cNvPr id="90" name="AutoShape 7"/>
          <p:cNvSpPr>
            <a:spLocks noChangeArrowheads="1"/>
          </p:cNvSpPr>
          <p:nvPr/>
        </p:nvSpPr>
        <p:spPr bwMode="auto">
          <a:xfrm>
            <a:off x="795641" y="3704834"/>
            <a:ext cx="1774129" cy="720000"/>
          </a:xfrm>
          <a:prstGeom prst="roundRect">
            <a:avLst>
              <a:gd name="adj" fmla="val 16667"/>
            </a:avLst>
          </a:prstGeom>
          <a:solidFill>
            <a:srgbClr val="C5F177"/>
          </a:solidFill>
          <a:ln w="3175" cmpd="sng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81621" tIns="40811" rIns="81621" bIns="40811" anchor="ctr"/>
          <a:lstStyle/>
          <a:p>
            <a:pPr algn="ctr" defTabSz="816210" fontAlgn="auto">
              <a:spcBef>
                <a:spcPts val="0"/>
              </a:spcBef>
              <a:spcAft>
                <a:spcPct val="40000"/>
              </a:spcAft>
              <a:buClr>
                <a:srgbClr val="7D9BC6"/>
              </a:buClr>
              <a:buFont typeface="Arial" pitchFamily="34" charset="0"/>
              <a:buChar char=""/>
              <a:defRPr/>
            </a:pPr>
            <a:endParaRPr lang="zh-CN" altLang="zh-CN" b="0" kern="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91" name="Group 39"/>
          <p:cNvGrpSpPr>
            <a:grpSpLocks/>
          </p:cNvGrpSpPr>
          <p:nvPr/>
        </p:nvGrpSpPr>
        <p:grpSpPr bwMode="auto">
          <a:xfrm>
            <a:off x="894831" y="3824620"/>
            <a:ext cx="494652" cy="505899"/>
            <a:chOff x="2070100" y="1806575"/>
            <a:chExt cx="742950" cy="536575"/>
          </a:xfrm>
        </p:grpSpPr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2070100" y="1806575"/>
              <a:ext cx="742950" cy="536575"/>
            </a:xfrm>
            <a:prstGeom prst="rect">
              <a:avLst/>
            </a:prstGeom>
            <a:gradFill rotWithShape="0">
              <a:gsLst>
                <a:gs pos="0">
                  <a:srgbClr val="DCDCDC"/>
                </a:gs>
                <a:gs pos="100000">
                  <a:srgbClr val="B4B4B4"/>
                </a:gs>
              </a:gsLst>
              <a:lin ang="5400000"/>
            </a:gradFill>
            <a:ln w="9525" algn="ctr">
              <a:solidFill>
                <a:srgbClr val="B4B4B4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81621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dirty="0" smtClean="0">
                <a:solidFill>
                  <a:sysClr val="windowText" lastClr="000000"/>
                </a:solidFill>
                <a:ea typeface="黑体" pitchFamily="2" charset="-122"/>
              </a:endParaRPr>
            </a:p>
          </p:txBody>
        </p:sp>
        <p:grpSp>
          <p:nvGrpSpPr>
            <p:cNvPr id="93" name="Group 88"/>
            <p:cNvGrpSpPr>
              <a:grpSpLocks/>
            </p:cNvGrpSpPr>
            <p:nvPr/>
          </p:nvGrpSpPr>
          <p:grpSpPr bwMode="auto">
            <a:xfrm>
              <a:off x="2113846" y="1858835"/>
              <a:ext cx="655458" cy="432054"/>
              <a:chOff x="2105432" y="1843086"/>
              <a:chExt cx="655458" cy="432054"/>
            </a:xfrm>
          </p:grpSpPr>
          <p:sp>
            <p:nvSpPr>
              <p:cNvPr id="94" name="Rectangle 4"/>
              <p:cNvSpPr>
                <a:spLocks noChangeArrowheads="1"/>
              </p:cNvSpPr>
              <p:nvPr/>
            </p:nvSpPr>
            <p:spPr bwMode="auto">
              <a:xfrm>
                <a:off x="2105432" y="2076449"/>
                <a:ext cx="655458" cy="198691"/>
              </a:xfrm>
              <a:prstGeom prst="rect">
                <a:avLst/>
              </a:prstGeom>
              <a:gradFill rotWithShape="0">
                <a:gsLst>
                  <a:gs pos="0">
                    <a:srgbClr val="0086EA"/>
                  </a:gs>
                  <a:gs pos="100000">
                    <a:srgbClr val="2767B2"/>
                  </a:gs>
                </a:gsLst>
                <a:lin ang="5400000"/>
              </a:gradFill>
              <a:ln w="12700" algn="ctr">
                <a:solidFill>
                  <a:srgbClr val="2767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81621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kern="0" dirty="0" smtClean="0">
                    <a:solidFill>
                      <a:srgbClr val="FFFFFF"/>
                    </a:solidFill>
                    <a:ea typeface="黑体" pitchFamily="2" charset="-122"/>
                  </a:rPr>
                  <a:t>OS</a:t>
                </a:r>
                <a:endParaRPr lang="zh-CN" altLang="en-US" sz="800" kern="0" dirty="0" smtClean="0">
                  <a:solidFill>
                    <a:srgbClr val="FFFFFF"/>
                  </a:solidFill>
                  <a:ea typeface="黑体" pitchFamily="2" charset="-122"/>
                </a:endParaRPr>
              </a:p>
            </p:txBody>
          </p:sp>
          <p:sp>
            <p:nvSpPr>
              <p:cNvPr id="95" name="Rectangle 4"/>
              <p:cNvSpPr>
                <a:spLocks noChangeArrowheads="1"/>
              </p:cNvSpPr>
              <p:nvPr/>
            </p:nvSpPr>
            <p:spPr bwMode="auto">
              <a:xfrm>
                <a:off x="2105432" y="1843086"/>
                <a:ext cx="655458" cy="198691"/>
              </a:xfrm>
              <a:prstGeom prst="rect">
                <a:avLst/>
              </a:prstGeom>
              <a:gradFill rotWithShape="0">
                <a:gsLst>
                  <a:gs pos="0">
                    <a:srgbClr val="FEAB58"/>
                  </a:gs>
                  <a:gs pos="100000">
                    <a:srgbClr val="E76F32"/>
                  </a:gs>
                </a:gsLst>
                <a:lin ang="5400000"/>
              </a:gradFill>
              <a:ln w="12700" algn="ctr">
                <a:solidFill>
                  <a:srgbClr val="E76F3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81621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kern="0" dirty="0" smtClean="0">
                    <a:solidFill>
                      <a:srgbClr val="FFFFFF"/>
                    </a:solidFill>
                    <a:ea typeface="黑体" pitchFamily="2" charset="-122"/>
                  </a:rPr>
                  <a:t>APP</a:t>
                </a:r>
                <a:endParaRPr lang="zh-CN" altLang="en-US" sz="900" kern="0" dirty="0" smtClean="0">
                  <a:solidFill>
                    <a:srgbClr val="FFFFFF"/>
                  </a:solidFill>
                  <a:ea typeface="黑体" pitchFamily="2" charset="-122"/>
                </a:endParaRPr>
              </a:p>
            </p:txBody>
          </p:sp>
        </p:grpSp>
      </p:grpSp>
      <p:grpSp>
        <p:nvGrpSpPr>
          <p:cNvPr id="101" name="Group 39"/>
          <p:cNvGrpSpPr>
            <a:grpSpLocks/>
          </p:cNvGrpSpPr>
          <p:nvPr/>
        </p:nvGrpSpPr>
        <p:grpSpPr bwMode="auto">
          <a:xfrm>
            <a:off x="1435537" y="3826360"/>
            <a:ext cx="494652" cy="505899"/>
            <a:chOff x="2070100" y="1806575"/>
            <a:chExt cx="742950" cy="536575"/>
          </a:xfrm>
        </p:grpSpPr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2070100" y="1806575"/>
              <a:ext cx="742950" cy="536575"/>
            </a:xfrm>
            <a:prstGeom prst="rect">
              <a:avLst/>
            </a:prstGeom>
            <a:gradFill rotWithShape="0">
              <a:gsLst>
                <a:gs pos="0">
                  <a:srgbClr val="DCDCDC"/>
                </a:gs>
                <a:gs pos="100000">
                  <a:srgbClr val="B4B4B4"/>
                </a:gs>
              </a:gsLst>
              <a:lin ang="5400000"/>
            </a:gradFill>
            <a:ln w="9525" algn="ctr">
              <a:solidFill>
                <a:srgbClr val="B4B4B4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81621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dirty="0" smtClean="0">
                <a:solidFill>
                  <a:sysClr val="windowText" lastClr="000000"/>
                </a:solidFill>
                <a:ea typeface="黑体" pitchFamily="2" charset="-122"/>
              </a:endParaRPr>
            </a:p>
          </p:txBody>
        </p:sp>
        <p:grpSp>
          <p:nvGrpSpPr>
            <p:cNvPr id="103" name="Group 88"/>
            <p:cNvGrpSpPr>
              <a:grpSpLocks/>
            </p:cNvGrpSpPr>
            <p:nvPr/>
          </p:nvGrpSpPr>
          <p:grpSpPr bwMode="auto">
            <a:xfrm>
              <a:off x="2113846" y="1858835"/>
              <a:ext cx="655458" cy="432054"/>
              <a:chOff x="2105432" y="1843086"/>
              <a:chExt cx="655458" cy="432054"/>
            </a:xfrm>
          </p:grpSpPr>
          <p:sp>
            <p:nvSpPr>
              <p:cNvPr id="104" name="Rectangle 4"/>
              <p:cNvSpPr>
                <a:spLocks noChangeArrowheads="1"/>
              </p:cNvSpPr>
              <p:nvPr/>
            </p:nvSpPr>
            <p:spPr bwMode="auto">
              <a:xfrm>
                <a:off x="2105432" y="2076449"/>
                <a:ext cx="655458" cy="198691"/>
              </a:xfrm>
              <a:prstGeom prst="rect">
                <a:avLst/>
              </a:prstGeom>
              <a:gradFill rotWithShape="0">
                <a:gsLst>
                  <a:gs pos="0">
                    <a:srgbClr val="0086EA"/>
                  </a:gs>
                  <a:gs pos="100000">
                    <a:srgbClr val="2767B2"/>
                  </a:gs>
                </a:gsLst>
                <a:lin ang="5400000"/>
              </a:gradFill>
              <a:ln w="12700" algn="ctr">
                <a:solidFill>
                  <a:srgbClr val="2767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81621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kern="0" dirty="0" smtClean="0">
                    <a:solidFill>
                      <a:srgbClr val="FFFFFF"/>
                    </a:solidFill>
                    <a:ea typeface="黑体" pitchFamily="2" charset="-122"/>
                  </a:rPr>
                  <a:t>OS</a:t>
                </a:r>
                <a:endParaRPr lang="zh-CN" altLang="en-US" sz="800" kern="0" dirty="0" smtClean="0">
                  <a:solidFill>
                    <a:srgbClr val="FFFFFF"/>
                  </a:solidFill>
                  <a:ea typeface="黑体" pitchFamily="2" charset="-122"/>
                </a:endParaRPr>
              </a:p>
            </p:txBody>
          </p:sp>
          <p:sp>
            <p:nvSpPr>
              <p:cNvPr id="105" name="Rectangle 4"/>
              <p:cNvSpPr>
                <a:spLocks noChangeArrowheads="1"/>
              </p:cNvSpPr>
              <p:nvPr/>
            </p:nvSpPr>
            <p:spPr bwMode="auto">
              <a:xfrm>
                <a:off x="2105432" y="1843086"/>
                <a:ext cx="655458" cy="198691"/>
              </a:xfrm>
              <a:prstGeom prst="rect">
                <a:avLst/>
              </a:prstGeom>
              <a:gradFill rotWithShape="0">
                <a:gsLst>
                  <a:gs pos="0">
                    <a:srgbClr val="FEAB58"/>
                  </a:gs>
                  <a:gs pos="100000">
                    <a:srgbClr val="E76F32"/>
                  </a:gs>
                </a:gsLst>
                <a:lin ang="5400000"/>
              </a:gradFill>
              <a:ln w="12700" algn="ctr">
                <a:solidFill>
                  <a:srgbClr val="E76F3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81621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kern="0" dirty="0" smtClean="0">
                    <a:solidFill>
                      <a:srgbClr val="FFFFFF"/>
                    </a:solidFill>
                    <a:ea typeface="黑体" pitchFamily="2" charset="-122"/>
                  </a:rPr>
                  <a:t>APP</a:t>
                </a:r>
                <a:endParaRPr lang="zh-CN" altLang="en-US" sz="900" kern="0" dirty="0" smtClean="0">
                  <a:solidFill>
                    <a:srgbClr val="FFFFFF"/>
                  </a:solidFill>
                  <a:ea typeface="黑体" pitchFamily="2" charset="-122"/>
                </a:endParaRPr>
              </a:p>
            </p:txBody>
          </p:sp>
        </p:grpSp>
      </p:grpSp>
      <p:sp>
        <p:nvSpPr>
          <p:cNvPr id="107" name="AutoShape 7"/>
          <p:cNvSpPr>
            <a:spLocks noChangeArrowheads="1"/>
          </p:cNvSpPr>
          <p:nvPr/>
        </p:nvSpPr>
        <p:spPr bwMode="auto">
          <a:xfrm>
            <a:off x="2825400" y="3692924"/>
            <a:ext cx="1774129" cy="720000"/>
          </a:xfrm>
          <a:prstGeom prst="roundRect">
            <a:avLst>
              <a:gd name="adj" fmla="val 16667"/>
            </a:avLst>
          </a:prstGeom>
          <a:solidFill>
            <a:srgbClr val="C5F177"/>
          </a:solidFill>
          <a:ln w="3175" cmpd="sng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81621" tIns="40811" rIns="81621" bIns="40811" anchor="ctr"/>
          <a:lstStyle/>
          <a:p>
            <a:pPr algn="ctr" defTabSz="816210" fontAlgn="auto">
              <a:spcBef>
                <a:spcPts val="0"/>
              </a:spcBef>
              <a:spcAft>
                <a:spcPct val="40000"/>
              </a:spcAft>
              <a:buClr>
                <a:srgbClr val="7D9BC6"/>
              </a:buClr>
              <a:buFont typeface="Arial" pitchFamily="34" charset="0"/>
              <a:buChar char=""/>
              <a:defRPr/>
            </a:pPr>
            <a:endParaRPr lang="zh-CN" altLang="zh-CN" b="0" kern="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5448" y="3186991"/>
            <a:ext cx="1387630" cy="37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1709" y="4480706"/>
            <a:ext cx="1387630" cy="37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0354" y="4480706"/>
            <a:ext cx="1387630" cy="37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" name="Group 39"/>
          <p:cNvGrpSpPr>
            <a:grpSpLocks/>
          </p:cNvGrpSpPr>
          <p:nvPr/>
        </p:nvGrpSpPr>
        <p:grpSpPr bwMode="auto">
          <a:xfrm>
            <a:off x="3990230" y="2519334"/>
            <a:ext cx="494652" cy="505899"/>
            <a:chOff x="2070100" y="1806575"/>
            <a:chExt cx="742950" cy="536575"/>
          </a:xfrm>
        </p:grpSpPr>
        <p:sp>
          <p:nvSpPr>
            <p:cNvPr id="113" name="Rectangle 8"/>
            <p:cNvSpPr>
              <a:spLocks noChangeArrowheads="1"/>
            </p:cNvSpPr>
            <p:nvPr/>
          </p:nvSpPr>
          <p:spPr bwMode="auto">
            <a:xfrm>
              <a:off x="2070100" y="1806575"/>
              <a:ext cx="742950" cy="536575"/>
            </a:xfrm>
            <a:prstGeom prst="rect">
              <a:avLst/>
            </a:prstGeom>
            <a:gradFill rotWithShape="0">
              <a:gsLst>
                <a:gs pos="0">
                  <a:srgbClr val="DCDCDC"/>
                </a:gs>
                <a:gs pos="100000">
                  <a:srgbClr val="B4B4B4"/>
                </a:gs>
              </a:gsLst>
              <a:lin ang="5400000"/>
            </a:gradFill>
            <a:ln w="9525" algn="ctr">
              <a:solidFill>
                <a:srgbClr val="B4B4B4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81621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dirty="0" smtClean="0">
                <a:solidFill>
                  <a:sysClr val="windowText" lastClr="000000"/>
                </a:solidFill>
                <a:ea typeface="黑体" pitchFamily="2" charset="-122"/>
              </a:endParaRPr>
            </a:p>
          </p:txBody>
        </p:sp>
        <p:grpSp>
          <p:nvGrpSpPr>
            <p:cNvPr id="114" name="Group 88"/>
            <p:cNvGrpSpPr>
              <a:grpSpLocks/>
            </p:cNvGrpSpPr>
            <p:nvPr/>
          </p:nvGrpSpPr>
          <p:grpSpPr bwMode="auto">
            <a:xfrm>
              <a:off x="2113846" y="1858835"/>
              <a:ext cx="655458" cy="432054"/>
              <a:chOff x="2105432" y="1843086"/>
              <a:chExt cx="655458" cy="432054"/>
            </a:xfrm>
          </p:grpSpPr>
          <p:sp>
            <p:nvSpPr>
              <p:cNvPr id="115" name="Rectangle 4"/>
              <p:cNvSpPr>
                <a:spLocks noChangeArrowheads="1"/>
              </p:cNvSpPr>
              <p:nvPr/>
            </p:nvSpPr>
            <p:spPr bwMode="auto">
              <a:xfrm>
                <a:off x="2105432" y="2076449"/>
                <a:ext cx="655458" cy="198691"/>
              </a:xfrm>
              <a:prstGeom prst="rect">
                <a:avLst/>
              </a:prstGeom>
              <a:gradFill rotWithShape="0">
                <a:gsLst>
                  <a:gs pos="0">
                    <a:srgbClr val="0086EA"/>
                  </a:gs>
                  <a:gs pos="100000">
                    <a:srgbClr val="2767B2"/>
                  </a:gs>
                </a:gsLst>
                <a:lin ang="5400000"/>
              </a:gradFill>
              <a:ln w="12700" algn="ctr">
                <a:solidFill>
                  <a:srgbClr val="2767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81621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kern="0" dirty="0" smtClean="0">
                    <a:solidFill>
                      <a:srgbClr val="FFFFFF"/>
                    </a:solidFill>
                    <a:ea typeface="黑体" pitchFamily="2" charset="-122"/>
                  </a:rPr>
                  <a:t>OS</a:t>
                </a:r>
                <a:endParaRPr lang="zh-CN" altLang="en-US" sz="800" kern="0" dirty="0" smtClean="0">
                  <a:solidFill>
                    <a:srgbClr val="FFFFFF"/>
                  </a:solidFill>
                  <a:ea typeface="黑体" pitchFamily="2" charset="-122"/>
                </a:endParaRPr>
              </a:p>
            </p:txBody>
          </p:sp>
          <p:sp>
            <p:nvSpPr>
              <p:cNvPr id="116" name="Rectangle 4"/>
              <p:cNvSpPr>
                <a:spLocks noChangeArrowheads="1"/>
              </p:cNvSpPr>
              <p:nvPr/>
            </p:nvSpPr>
            <p:spPr bwMode="auto">
              <a:xfrm>
                <a:off x="2105432" y="1843086"/>
                <a:ext cx="655458" cy="198691"/>
              </a:xfrm>
              <a:prstGeom prst="rect">
                <a:avLst/>
              </a:prstGeom>
              <a:gradFill rotWithShape="0">
                <a:gsLst>
                  <a:gs pos="0">
                    <a:srgbClr val="FEAB58"/>
                  </a:gs>
                  <a:gs pos="100000">
                    <a:srgbClr val="E76F32"/>
                  </a:gs>
                </a:gsLst>
                <a:lin ang="5400000"/>
              </a:gradFill>
              <a:ln w="12700" algn="ctr">
                <a:solidFill>
                  <a:srgbClr val="E76F3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81621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kern="0" dirty="0" smtClean="0">
                    <a:solidFill>
                      <a:srgbClr val="FFFFFF"/>
                    </a:solidFill>
                    <a:ea typeface="黑体" pitchFamily="2" charset="-122"/>
                  </a:rPr>
                  <a:t>APP</a:t>
                </a:r>
                <a:endParaRPr lang="zh-CN" altLang="en-US" sz="900" kern="0" dirty="0" smtClean="0">
                  <a:solidFill>
                    <a:srgbClr val="FFFFFF"/>
                  </a:solidFill>
                  <a:ea typeface="黑体" pitchFamily="2" charset="-122"/>
                </a:endParaRPr>
              </a:p>
            </p:txBody>
          </p:sp>
        </p:grpSp>
      </p:grpSp>
      <p:grpSp>
        <p:nvGrpSpPr>
          <p:cNvPr id="117" name="Group 39"/>
          <p:cNvGrpSpPr>
            <a:grpSpLocks/>
          </p:cNvGrpSpPr>
          <p:nvPr/>
        </p:nvGrpSpPr>
        <p:grpSpPr bwMode="auto">
          <a:xfrm>
            <a:off x="1985165" y="3828660"/>
            <a:ext cx="494652" cy="505899"/>
            <a:chOff x="2070100" y="1806575"/>
            <a:chExt cx="742950" cy="536575"/>
          </a:xfrm>
        </p:grpSpPr>
        <p:sp>
          <p:nvSpPr>
            <p:cNvPr id="118" name="Rectangle 8"/>
            <p:cNvSpPr>
              <a:spLocks noChangeArrowheads="1"/>
            </p:cNvSpPr>
            <p:nvPr/>
          </p:nvSpPr>
          <p:spPr bwMode="auto">
            <a:xfrm>
              <a:off x="2070100" y="1806575"/>
              <a:ext cx="742950" cy="536575"/>
            </a:xfrm>
            <a:prstGeom prst="rect">
              <a:avLst/>
            </a:prstGeom>
            <a:gradFill rotWithShape="0">
              <a:gsLst>
                <a:gs pos="0">
                  <a:srgbClr val="DCDCDC"/>
                </a:gs>
                <a:gs pos="100000">
                  <a:srgbClr val="B4B4B4"/>
                </a:gs>
              </a:gsLst>
              <a:lin ang="5400000"/>
            </a:gradFill>
            <a:ln w="9525" algn="ctr">
              <a:solidFill>
                <a:srgbClr val="B4B4B4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81621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dirty="0" smtClean="0">
                <a:solidFill>
                  <a:sysClr val="windowText" lastClr="000000"/>
                </a:solidFill>
                <a:ea typeface="黑体" pitchFamily="2" charset="-122"/>
              </a:endParaRPr>
            </a:p>
          </p:txBody>
        </p:sp>
        <p:grpSp>
          <p:nvGrpSpPr>
            <p:cNvPr id="119" name="Group 88"/>
            <p:cNvGrpSpPr>
              <a:grpSpLocks/>
            </p:cNvGrpSpPr>
            <p:nvPr/>
          </p:nvGrpSpPr>
          <p:grpSpPr bwMode="auto">
            <a:xfrm>
              <a:off x="2113846" y="1858835"/>
              <a:ext cx="655458" cy="432054"/>
              <a:chOff x="2105432" y="1843086"/>
              <a:chExt cx="655458" cy="432054"/>
            </a:xfrm>
          </p:grpSpPr>
          <p:sp>
            <p:nvSpPr>
              <p:cNvPr id="120" name="Rectangle 4"/>
              <p:cNvSpPr>
                <a:spLocks noChangeArrowheads="1"/>
              </p:cNvSpPr>
              <p:nvPr/>
            </p:nvSpPr>
            <p:spPr bwMode="auto">
              <a:xfrm>
                <a:off x="2105432" y="2076449"/>
                <a:ext cx="655458" cy="198691"/>
              </a:xfrm>
              <a:prstGeom prst="rect">
                <a:avLst/>
              </a:prstGeom>
              <a:gradFill rotWithShape="0">
                <a:gsLst>
                  <a:gs pos="0">
                    <a:srgbClr val="0086EA"/>
                  </a:gs>
                  <a:gs pos="100000">
                    <a:srgbClr val="2767B2"/>
                  </a:gs>
                </a:gsLst>
                <a:lin ang="5400000"/>
              </a:gradFill>
              <a:ln w="12700" algn="ctr">
                <a:solidFill>
                  <a:srgbClr val="2767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81621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kern="0" dirty="0" smtClean="0">
                    <a:solidFill>
                      <a:srgbClr val="FFFFFF"/>
                    </a:solidFill>
                    <a:ea typeface="黑体" pitchFamily="2" charset="-122"/>
                  </a:rPr>
                  <a:t>OS</a:t>
                </a:r>
                <a:endParaRPr lang="zh-CN" altLang="en-US" sz="800" kern="0" dirty="0" smtClean="0">
                  <a:solidFill>
                    <a:srgbClr val="FFFFFF"/>
                  </a:solidFill>
                  <a:ea typeface="黑体" pitchFamily="2" charset="-122"/>
                </a:endParaRPr>
              </a:p>
            </p:txBody>
          </p:sp>
          <p:sp>
            <p:nvSpPr>
              <p:cNvPr id="121" name="Rectangle 4"/>
              <p:cNvSpPr>
                <a:spLocks noChangeArrowheads="1"/>
              </p:cNvSpPr>
              <p:nvPr/>
            </p:nvSpPr>
            <p:spPr bwMode="auto">
              <a:xfrm>
                <a:off x="2105432" y="1843086"/>
                <a:ext cx="655458" cy="198691"/>
              </a:xfrm>
              <a:prstGeom prst="rect">
                <a:avLst/>
              </a:prstGeom>
              <a:gradFill rotWithShape="0">
                <a:gsLst>
                  <a:gs pos="0">
                    <a:srgbClr val="FEAB58"/>
                  </a:gs>
                  <a:gs pos="100000">
                    <a:srgbClr val="E76F32"/>
                  </a:gs>
                </a:gsLst>
                <a:lin ang="5400000"/>
              </a:gradFill>
              <a:ln w="12700" algn="ctr">
                <a:solidFill>
                  <a:srgbClr val="E76F3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81621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kern="0" dirty="0" smtClean="0">
                    <a:solidFill>
                      <a:srgbClr val="FFFFFF"/>
                    </a:solidFill>
                    <a:ea typeface="黑体" pitchFamily="2" charset="-122"/>
                  </a:rPr>
                  <a:t>APP</a:t>
                </a:r>
                <a:endParaRPr lang="zh-CN" altLang="en-US" sz="900" kern="0" dirty="0" smtClean="0">
                  <a:solidFill>
                    <a:srgbClr val="FFFFFF"/>
                  </a:solidFill>
                  <a:ea typeface="黑体" pitchFamily="2" charset="-122"/>
                </a:endParaRPr>
              </a:p>
            </p:txBody>
          </p:sp>
        </p:grpSp>
      </p:grpSp>
      <p:grpSp>
        <p:nvGrpSpPr>
          <p:cNvPr id="122" name="组合 104"/>
          <p:cNvGrpSpPr/>
          <p:nvPr/>
        </p:nvGrpSpPr>
        <p:grpSpPr>
          <a:xfrm>
            <a:off x="908237" y="2531056"/>
            <a:ext cx="1571580" cy="513914"/>
            <a:chOff x="783002" y="973123"/>
            <a:chExt cx="1571580" cy="462523"/>
          </a:xfrm>
        </p:grpSpPr>
        <p:grpSp>
          <p:nvGrpSpPr>
            <p:cNvPr id="123" name="Group 39"/>
            <p:cNvGrpSpPr>
              <a:grpSpLocks/>
            </p:cNvGrpSpPr>
            <p:nvPr/>
          </p:nvGrpSpPr>
          <p:grpSpPr bwMode="auto">
            <a:xfrm>
              <a:off x="783002" y="973123"/>
              <a:ext cx="494652" cy="455309"/>
              <a:chOff x="2070100" y="1806575"/>
              <a:chExt cx="742950" cy="536575"/>
            </a:xfrm>
          </p:grpSpPr>
          <p:sp>
            <p:nvSpPr>
              <p:cNvPr id="134" name="Rectangle 8"/>
              <p:cNvSpPr>
                <a:spLocks noChangeArrowheads="1"/>
              </p:cNvSpPr>
              <p:nvPr/>
            </p:nvSpPr>
            <p:spPr bwMode="auto">
              <a:xfrm>
                <a:off x="2070100" y="1806575"/>
                <a:ext cx="742950" cy="536575"/>
              </a:xfrm>
              <a:prstGeom prst="rect">
                <a:avLst/>
              </a:prstGeom>
              <a:gradFill rotWithShape="0">
                <a:gsLst>
                  <a:gs pos="0">
                    <a:srgbClr val="DCDCDC"/>
                  </a:gs>
                  <a:gs pos="100000">
                    <a:srgbClr val="B4B4B4"/>
                  </a:gs>
                </a:gsLst>
                <a:lin ang="5400000"/>
              </a:gradFill>
              <a:ln w="9525" algn="ctr">
                <a:solidFill>
                  <a:srgbClr val="B4B4B4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81621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 kern="0" dirty="0" smtClean="0">
                  <a:solidFill>
                    <a:sysClr val="windowText" lastClr="000000"/>
                  </a:solidFill>
                  <a:ea typeface="黑体" pitchFamily="2" charset="-122"/>
                </a:endParaRPr>
              </a:p>
            </p:txBody>
          </p:sp>
          <p:grpSp>
            <p:nvGrpSpPr>
              <p:cNvPr id="135" name="Group 88"/>
              <p:cNvGrpSpPr>
                <a:grpSpLocks/>
              </p:cNvGrpSpPr>
              <p:nvPr/>
            </p:nvGrpSpPr>
            <p:grpSpPr bwMode="auto">
              <a:xfrm>
                <a:off x="2113846" y="1858835"/>
                <a:ext cx="655458" cy="432054"/>
                <a:chOff x="2105432" y="1843086"/>
                <a:chExt cx="655458" cy="432054"/>
              </a:xfrm>
            </p:grpSpPr>
            <p:sp>
              <p:nvSpPr>
                <p:cNvPr id="136" name="Rectangle 4"/>
                <p:cNvSpPr>
                  <a:spLocks noChangeArrowheads="1"/>
                </p:cNvSpPr>
                <p:nvPr/>
              </p:nvSpPr>
              <p:spPr bwMode="auto">
                <a:xfrm>
                  <a:off x="2105432" y="2076449"/>
                  <a:ext cx="655458" cy="198691"/>
                </a:xfrm>
                <a:prstGeom prst="rect">
                  <a:avLst/>
                </a:prstGeom>
                <a:gradFill rotWithShape="0">
                  <a:gsLst>
                    <a:gs pos="0">
                      <a:srgbClr val="0086EA"/>
                    </a:gs>
                    <a:gs pos="100000">
                      <a:srgbClr val="2767B2"/>
                    </a:gs>
                  </a:gsLst>
                  <a:lin ang="5400000"/>
                </a:gradFill>
                <a:ln w="12700" algn="ctr">
                  <a:solidFill>
                    <a:srgbClr val="2767B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81621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kern="0" dirty="0" smtClean="0">
                      <a:solidFill>
                        <a:srgbClr val="FFFFFF"/>
                      </a:solidFill>
                      <a:ea typeface="黑体" pitchFamily="2" charset="-122"/>
                    </a:rPr>
                    <a:t>OS</a:t>
                  </a:r>
                  <a:endParaRPr lang="zh-CN" altLang="en-US" sz="800" kern="0" dirty="0" smtClean="0">
                    <a:solidFill>
                      <a:srgbClr val="FFFFFF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7" name="Rectangle 4"/>
                <p:cNvSpPr>
                  <a:spLocks noChangeArrowheads="1"/>
                </p:cNvSpPr>
                <p:nvPr/>
              </p:nvSpPr>
              <p:spPr bwMode="auto">
                <a:xfrm>
                  <a:off x="2105432" y="1843086"/>
                  <a:ext cx="655458" cy="198691"/>
                </a:xfrm>
                <a:prstGeom prst="rect">
                  <a:avLst/>
                </a:prstGeom>
                <a:gradFill rotWithShape="0">
                  <a:gsLst>
                    <a:gs pos="0">
                      <a:srgbClr val="FEAB58"/>
                    </a:gs>
                    <a:gs pos="100000">
                      <a:srgbClr val="E76F32"/>
                    </a:gs>
                  </a:gsLst>
                  <a:lin ang="5400000"/>
                </a:gradFill>
                <a:ln w="12700" algn="ctr">
                  <a:solidFill>
                    <a:srgbClr val="E76F3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81621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kern="0" dirty="0" smtClean="0">
                      <a:solidFill>
                        <a:srgbClr val="FFFFFF"/>
                      </a:solidFill>
                      <a:ea typeface="黑体" pitchFamily="2" charset="-122"/>
                    </a:rPr>
                    <a:t>APP</a:t>
                  </a:r>
                  <a:endParaRPr lang="zh-CN" altLang="en-US" sz="900" kern="0" dirty="0" smtClean="0">
                    <a:solidFill>
                      <a:srgbClr val="FFFFFF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24" name="Group 39"/>
            <p:cNvGrpSpPr>
              <a:grpSpLocks/>
            </p:cNvGrpSpPr>
            <p:nvPr/>
          </p:nvGrpSpPr>
          <p:grpSpPr bwMode="auto">
            <a:xfrm>
              <a:off x="1323708" y="974692"/>
              <a:ext cx="494652" cy="455309"/>
              <a:chOff x="2070100" y="1806575"/>
              <a:chExt cx="742950" cy="536575"/>
            </a:xfrm>
          </p:grpSpPr>
          <p:sp>
            <p:nvSpPr>
              <p:cNvPr id="130" name="Rectangle 8"/>
              <p:cNvSpPr>
                <a:spLocks noChangeArrowheads="1"/>
              </p:cNvSpPr>
              <p:nvPr/>
            </p:nvSpPr>
            <p:spPr bwMode="auto">
              <a:xfrm>
                <a:off x="2070100" y="1806575"/>
                <a:ext cx="742950" cy="536575"/>
              </a:xfrm>
              <a:prstGeom prst="rect">
                <a:avLst/>
              </a:prstGeom>
              <a:gradFill rotWithShape="0">
                <a:gsLst>
                  <a:gs pos="0">
                    <a:srgbClr val="DCDCDC"/>
                  </a:gs>
                  <a:gs pos="100000">
                    <a:srgbClr val="B4B4B4"/>
                  </a:gs>
                </a:gsLst>
                <a:lin ang="5400000"/>
              </a:gradFill>
              <a:ln w="9525" algn="ctr">
                <a:solidFill>
                  <a:srgbClr val="B4B4B4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81621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 kern="0" dirty="0" smtClean="0">
                  <a:solidFill>
                    <a:sysClr val="windowText" lastClr="000000"/>
                  </a:solidFill>
                  <a:ea typeface="黑体" pitchFamily="2" charset="-122"/>
                </a:endParaRPr>
              </a:p>
            </p:txBody>
          </p:sp>
          <p:grpSp>
            <p:nvGrpSpPr>
              <p:cNvPr id="131" name="Group 88"/>
              <p:cNvGrpSpPr>
                <a:grpSpLocks/>
              </p:cNvGrpSpPr>
              <p:nvPr/>
            </p:nvGrpSpPr>
            <p:grpSpPr bwMode="auto">
              <a:xfrm>
                <a:off x="2113846" y="1858835"/>
                <a:ext cx="655458" cy="432054"/>
                <a:chOff x="2105432" y="1843086"/>
                <a:chExt cx="655458" cy="432054"/>
              </a:xfrm>
            </p:grpSpPr>
            <p:sp>
              <p:nvSpPr>
                <p:cNvPr id="132" name="Rectangle 4"/>
                <p:cNvSpPr>
                  <a:spLocks noChangeArrowheads="1"/>
                </p:cNvSpPr>
                <p:nvPr/>
              </p:nvSpPr>
              <p:spPr bwMode="auto">
                <a:xfrm>
                  <a:off x="2105432" y="2076449"/>
                  <a:ext cx="655458" cy="198691"/>
                </a:xfrm>
                <a:prstGeom prst="rect">
                  <a:avLst/>
                </a:prstGeom>
                <a:gradFill rotWithShape="0">
                  <a:gsLst>
                    <a:gs pos="0">
                      <a:srgbClr val="0086EA"/>
                    </a:gs>
                    <a:gs pos="100000">
                      <a:srgbClr val="2767B2"/>
                    </a:gs>
                  </a:gsLst>
                  <a:lin ang="5400000"/>
                </a:gradFill>
                <a:ln w="12700" algn="ctr">
                  <a:solidFill>
                    <a:srgbClr val="2767B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81621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kern="0" dirty="0" smtClean="0">
                      <a:solidFill>
                        <a:srgbClr val="FFFFFF"/>
                      </a:solidFill>
                      <a:ea typeface="黑体" pitchFamily="2" charset="-122"/>
                    </a:rPr>
                    <a:t>OS</a:t>
                  </a:r>
                  <a:endParaRPr lang="zh-CN" altLang="en-US" sz="800" kern="0" dirty="0" smtClean="0">
                    <a:solidFill>
                      <a:srgbClr val="FFFFFF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" name="Rectangle 4"/>
                <p:cNvSpPr>
                  <a:spLocks noChangeArrowheads="1"/>
                </p:cNvSpPr>
                <p:nvPr/>
              </p:nvSpPr>
              <p:spPr bwMode="auto">
                <a:xfrm>
                  <a:off x="2105432" y="1843086"/>
                  <a:ext cx="655458" cy="198691"/>
                </a:xfrm>
                <a:prstGeom prst="rect">
                  <a:avLst/>
                </a:prstGeom>
                <a:gradFill rotWithShape="0">
                  <a:gsLst>
                    <a:gs pos="0">
                      <a:srgbClr val="FEAB58"/>
                    </a:gs>
                    <a:gs pos="100000">
                      <a:srgbClr val="E76F32"/>
                    </a:gs>
                  </a:gsLst>
                  <a:lin ang="5400000"/>
                </a:gradFill>
                <a:ln w="12700" algn="ctr">
                  <a:solidFill>
                    <a:srgbClr val="E76F3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81621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kern="0" dirty="0" smtClean="0">
                      <a:solidFill>
                        <a:srgbClr val="FFFFFF"/>
                      </a:solidFill>
                      <a:ea typeface="黑体" pitchFamily="2" charset="-122"/>
                    </a:rPr>
                    <a:t>APP</a:t>
                  </a:r>
                  <a:endParaRPr lang="zh-CN" altLang="en-US" sz="900" kern="0" dirty="0" smtClean="0">
                    <a:solidFill>
                      <a:srgbClr val="FFFFFF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25" name="Group 39"/>
            <p:cNvGrpSpPr>
              <a:grpSpLocks/>
            </p:cNvGrpSpPr>
            <p:nvPr/>
          </p:nvGrpSpPr>
          <p:grpSpPr bwMode="auto">
            <a:xfrm>
              <a:off x="1859930" y="980337"/>
              <a:ext cx="494652" cy="455309"/>
              <a:chOff x="2070100" y="1806575"/>
              <a:chExt cx="742950" cy="536575"/>
            </a:xfrm>
          </p:grpSpPr>
          <p:sp>
            <p:nvSpPr>
              <p:cNvPr id="126" name="Rectangle 8"/>
              <p:cNvSpPr>
                <a:spLocks noChangeArrowheads="1"/>
              </p:cNvSpPr>
              <p:nvPr/>
            </p:nvSpPr>
            <p:spPr bwMode="auto">
              <a:xfrm>
                <a:off x="2070100" y="1806575"/>
                <a:ext cx="742950" cy="536575"/>
              </a:xfrm>
              <a:prstGeom prst="rect">
                <a:avLst/>
              </a:prstGeom>
              <a:gradFill rotWithShape="0">
                <a:gsLst>
                  <a:gs pos="0">
                    <a:srgbClr val="DCDCDC"/>
                  </a:gs>
                  <a:gs pos="100000">
                    <a:srgbClr val="B4B4B4"/>
                  </a:gs>
                </a:gsLst>
                <a:lin ang="5400000"/>
              </a:gradFill>
              <a:ln w="9525" algn="ctr">
                <a:solidFill>
                  <a:srgbClr val="B4B4B4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81621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 kern="0" dirty="0" smtClean="0">
                  <a:solidFill>
                    <a:sysClr val="windowText" lastClr="000000"/>
                  </a:solidFill>
                  <a:ea typeface="黑体" pitchFamily="2" charset="-122"/>
                </a:endParaRPr>
              </a:p>
            </p:txBody>
          </p:sp>
          <p:grpSp>
            <p:nvGrpSpPr>
              <p:cNvPr id="127" name="Group 88"/>
              <p:cNvGrpSpPr>
                <a:grpSpLocks/>
              </p:cNvGrpSpPr>
              <p:nvPr/>
            </p:nvGrpSpPr>
            <p:grpSpPr bwMode="auto">
              <a:xfrm>
                <a:off x="2113846" y="1858835"/>
                <a:ext cx="655458" cy="432054"/>
                <a:chOff x="2105432" y="1843086"/>
                <a:chExt cx="655458" cy="432054"/>
              </a:xfrm>
            </p:grpSpPr>
            <p:sp>
              <p:nvSpPr>
                <p:cNvPr id="128" name="Rectangle 4"/>
                <p:cNvSpPr>
                  <a:spLocks noChangeArrowheads="1"/>
                </p:cNvSpPr>
                <p:nvPr/>
              </p:nvSpPr>
              <p:spPr bwMode="auto">
                <a:xfrm>
                  <a:off x="2105432" y="2076449"/>
                  <a:ext cx="655458" cy="198691"/>
                </a:xfrm>
                <a:prstGeom prst="rect">
                  <a:avLst/>
                </a:prstGeom>
                <a:gradFill rotWithShape="0">
                  <a:gsLst>
                    <a:gs pos="0">
                      <a:srgbClr val="0086EA"/>
                    </a:gs>
                    <a:gs pos="100000">
                      <a:srgbClr val="2767B2"/>
                    </a:gs>
                  </a:gsLst>
                  <a:lin ang="5400000"/>
                </a:gradFill>
                <a:ln w="12700" algn="ctr">
                  <a:solidFill>
                    <a:srgbClr val="2767B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81621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kern="0" dirty="0" smtClean="0">
                      <a:solidFill>
                        <a:srgbClr val="FFFFFF"/>
                      </a:solidFill>
                      <a:ea typeface="黑体" pitchFamily="2" charset="-122"/>
                    </a:rPr>
                    <a:t>OS</a:t>
                  </a:r>
                  <a:endParaRPr lang="zh-CN" altLang="en-US" sz="800" kern="0" dirty="0" smtClean="0">
                    <a:solidFill>
                      <a:srgbClr val="FFFFFF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29" name="Rectangle 4"/>
                <p:cNvSpPr>
                  <a:spLocks noChangeArrowheads="1"/>
                </p:cNvSpPr>
                <p:nvPr/>
              </p:nvSpPr>
              <p:spPr bwMode="auto">
                <a:xfrm>
                  <a:off x="2105432" y="1843086"/>
                  <a:ext cx="655458" cy="198691"/>
                </a:xfrm>
                <a:prstGeom prst="rect">
                  <a:avLst/>
                </a:prstGeom>
                <a:gradFill rotWithShape="0">
                  <a:gsLst>
                    <a:gs pos="0">
                      <a:srgbClr val="FEAB58"/>
                    </a:gs>
                    <a:gs pos="100000">
                      <a:srgbClr val="E76F32"/>
                    </a:gs>
                  </a:gsLst>
                  <a:lin ang="5400000"/>
                </a:gradFill>
                <a:ln w="12700" algn="ctr">
                  <a:solidFill>
                    <a:srgbClr val="E76F3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81621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kern="0" dirty="0" smtClean="0">
                      <a:solidFill>
                        <a:srgbClr val="FFFFFF"/>
                      </a:solidFill>
                      <a:ea typeface="黑体" pitchFamily="2" charset="-122"/>
                    </a:rPr>
                    <a:t>APP</a:t>
                  </a:r>
                  <a:endParaRPr lang="zh-CN" altLang="en-US" sz="900" kern="0" dirty="0" smtClean="0">
                    <a:solidFill>
                      <a:srgbClr val="FFFFFF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1471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69136E-6 C 0.01007 0.04259 0.02014 0.08611 0.05747 0.12716 C 0.09479 0.1679 0.19549 0.2253 0.22327 0.24506 " pathEditMode="relative" rAng="0" ptsTypes="AAA">
                                      <p:cBhvr>
                                        <p:cTn id="1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63" y="1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特性</a:t>
            </a:r>
            <a:r>
              <a:rPr lang="en-US" altLang="zh-CN" dirty="0" smtClean="0"/>
              <a:t>5 </a:t>
            </a:r>
            <a:r>
              <a:rPr lang="en-US" altLang="zh-CN" dirty="0"/>
              <a:t>- DRS</a:t>
            </a:r>
            <a:r>
              <a:rPr lang="en-US" altLang="zh-CN" b="0" dirty="0" smtClean="0"/>
              <a:t> </a:t>
            </a:r>
            <a:r>
              <a:rPr lang="en-US" altLang="zh-CN" sz="1600" b="0" dirty="0" smtClean="0"/>
              <a:t>(</a:t>
            </a:r>
            <a:r>
              <a:rPr lang="en-US" altLang="zh-CN" sz="1600" b="0" dirty="0"/>
              <a:t>Distributed Resource Scheduler</a:t>
            </a:r>
            <a:r>
              <a:rPr lang="en-US" altLang="zh-CN" sz="1600" b="0" dirty="0" smtClean="0"/>
              <a:t>)</a:t>
            </a:r>
            <a:endParaRPr lang="zh-CN" altLang="en-US" sz="1600" b="0" dirty="0"/>
          </a:p>
        </p:txBody>
      </p:sp>
      <p:grpSp>
        <p:nvGrpSpPr>
          <p:cNvPr id="5" name="Group 4"/>
          <p:cNvGrpSpPr/>
          <p:nvPr/>
        </p:nvGrpSpPr>
        <p:grpSpPr>
          <a:xfrm>
            <a:off x="755576" y="950748"/>
            <a:ext cx="1152128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600" b="1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定义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7" name="Right Triangle 6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755650" y="1234261"/>
            <a:ext cx="3888358" cy="761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>
              <a:defRPr/>
            </a:pPr>
            <a:r>
              <a:rPr lang="zh-CN" altLang="en-US" sz="1400" kern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</a:t>
            </a:r>
            <a:r>
              <a:rPr lang="zh-CN" altLang="en-US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用虚拟机热迁移技术自动调整虚拟机在计算节点的布局</a:t>
            </a:r>
            <a:r>
              <a:rPr lang="zh-CN" altLang="en-US" sz="1400" kern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ound Single Corner Rectangle 9"/>
          <p:cNvSpPr/>
          <p:nvPr/>
        </p:nvSpPr>
        <p:spPr bwMode="auto">
          <a:xfrm>
            <a:off x="755576" y="2715765"/>
            <a:ext cx="3888432" cy="1697569"/>
          </a:xfrm>
          <a:prstGeom prst="round1Rect">
            <a:avLst>
              <a:gd name="adj" fmla="val 30672"/>
            </a:avLst>
          </a:prstGeom>
          <a:noFill/>
          <a:ln w="50800" cmpd="thickThin">
            <a:solidFill>
              <a:srgbClr val="00B0F0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71600" y="3042309"/>
            <a:ext cx="936104" cy="42140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载均衡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71600" y="3741258"/>
            <a:ext cx="936104" cy="42140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高级调度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7704" y="310840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计算节点负载均衡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914152" y="3785089"/>
            <a:ext cx="2945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虚拟机互斥、限制所在主机组</a:t>
            </a:r>
            <a:endParaRPr lang="zh-CN" altLang="en-US" sz="14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123728" y="2403004"/>
            <a:ext cx="1152128" cy="442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dirty="0">
                <a:solidFill>
                  <a:srgbClr val="00B0F0"/>
                </a:solidFill>
                <a:latin typeface="Arial" charset="0"/>
                <a:ea typeface="宋体" charset="-122"/>
              </a:rPr>
              <a:t>调度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  <a:ea typeface="宋体" charset="-122"/>
              </a:rPr>
              <a:t>策略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41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23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4" y="2242681"/>
            <a:ext cx="2331981" cy="1513380"/>
          </a:xfrm>
          <a:prstGeom prst="rect">
            <a:avLst/>
          </a:prstGeom>
        </p:spPr>
      </p:pic>
      <p:sp>
        <p:nvSpPr>
          <p:cNvPr id="24" name="Oval 72"/>
          <p:cNvSpPr/>
          <p:nvPr/>
        </p:nvSpPr>
        <p:spPr bwMode="auto">
          <a:xfrm>
            <a:off x="447763" y="1772941"/>
            <a:ext cx="2458772" cy="2458772"/>
          </a:xfrm>
          <a:prstGeom prst="ellipse">
            <a:avLst/>
          </a:prstGeom>
          <a:noFill/>
          <a:ln w="57150" cap="flat" cmpd="thickThin">
            <a:solidFill>
              <a:schemeClr val="bg2">
                <a:lumMod val="50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26" name="Group 50"/>
          <p:cNvGrpSpPr/>
          <p:nvPr/>
        </p:nvGrpSpPr>
        <p:grpSpPr>
          <a:xfrm>
            <a:off x="2690198" y="2002057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27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</a:t>
              </a: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化概念</a:t>
              </a:r>
              <a:endParaRPr kumimoji="0" lang="zh-CN" altLang="en-US" sz="1600" b="1" i="0" u="none" strike="noStrike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Oval 51"/>
          <p:cNvSpPr/>
          <p:nvPr/>
        </p:nvSpPr>
        <p:spPr bwMode="auto">
          <a:xfrm>
            <a:off x="2374820" y="195393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1" name="Group 50"/>
          <p:cNvGrpSpPr/>
          <p:nvPr/>
        </p:nvGrpSpPr>
        <p:grpSpPr>
          <a:xfrm>
            <a:off x="2690198" y="2762156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12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</a:t>
              </a: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化技术优势</a:t>
              </a:r>
              <a:endParaRPr kumimoji="0" lang="zh-CN" altLang="en-US" sz="1600" b="1" i="0" u="none" strike="noStrike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Oval 51"/>
          <p:cNvSpPr/>
          <p:nvPr/>
        </p:nvSpPr>
        <p:spPr bwMode="auto">
          <a:xfrm>
            <a:off x="2374820" y="2714037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32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5" name="Group 50"/>
          <p:cNvGrpSpPr/>
          <p:nvPr/>
        </p:nvGrpSpPr>
        <p:grpSpPr>
          <a:xfrm>
            <a:off x="2690198" y="3505986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16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</a:t>
              </a: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化技术</a:t>
              </a:r>
              <a:endParaRPr kumimoji="0" lang="zh-CN" altLang="en-US" sz="1600" b="1" i="0" u="none" strike="noStrike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Oval 51"/>
          <p:cNvSpPr/>
          <p:nvPr/>
        </p:nvSpPr>
        <p:spPr bwMode="auto">
          <a:xfrm>
            <a:off x="2374820" y="3457867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32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2246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虚拟化概念</a:t>
            </a:r>
            <a:endParaRPr lang="zh-CN" alt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755576" y="950748"/>
            <a:ext cx="1152128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3" name="Rectangle 82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600" b="1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定义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84" name="Right Triangle 83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86" name="Rectangle 85"/>
          <p:cNvSpPr/>
          <p:nvPr/>
        </p:nvSpPr>
        <p:spPr bwMode="auto">
          <a:xfrm>
            <a:off x="755650" y="1234261"/>
            <a:ext cx="3888358" cy="617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虚拟化是资源的逻辑表示，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它不受物理限制的约束。</a:t>
            </a:r>
          </a:p>
        </p:txBody>
      </p:sp>
      <p:sp>
        <p:nvSpPr>
          <p:cNvPr id="34" name="灯片编号占位符 3"/>
          <p:cNvSpPr txBox="1">
            <a:spLocks/>
          </p:cNvSpPr>
          <p:nvPr/>
        </p:nvSpPr>
        <p:spPr>
          <a:xfrm>
            <a:off x="7101508" y="8301323"/>
            <a:ext cx="1519238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  <a:cs typeface="+mn-cs"/>
              </a:defRPr>
            </a:lvl1pPr>
            <a:lvl2pPr marL="742950" indent="-285750"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  <a:cs typeface="+mn-cs"/>
              </a:defRPr>
            </a:lvl2pPr>
            <a:lvl3pPr marL="1143000" indent="-228600"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  <a:cs typeface="+mn-cs"/>
              </a:defRPr>
            </a:lvl3pPr>
            <a:lvl4pPr marL="1600200" indent="-228600"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  <a:cs typeface="+mn-cs"/>
              </a:defRPr>
            </a:lvl4pPr>
            <a:lvl5pPr marL="2057400" indent="-228600"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  <a:cs typeface="+mn-cs"/>
              </a:defRPr>
            </a:lvl5pPr>
            <a:lvl6pPr marL="2514600" indent="-228600" algn="ctr" defTabSz="877888" rtl="0" eaLnBrk="0" fontAlgn="t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  <a:cs typeface="+mn-cs"/>
              </a:defRPr>
            </a:lvl6pPr>
            <a:lvl7pPr marL="2971800" indent="-228600" algn="ctr" defTabSz="877888" rtl="0" eaLnBrk="0" fontAlgn="t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  <a:cs typeface="+mn-cs"/>
              </a:defRPr>
            </a:lvl7pPr>
            <a:lvl8pPr marL="3429000" indent="-228600" algn="ctr" defTabSz="877888" rtl="0" eaLnBrk="0" fontAlgn="t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  <a:cs typeface="+mn-cs"/>
              </a:defRPr>
            </a:lvl8pPr>
            <a:lvl9pPr marL="3886200" indent="-228600" algn="ctr" defTabSz="877888" rtl="0" eaLnBrk="0" fontAlgn="t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  <a:cs typeface="+mn-cs"/>
              </a:defRPr>
            </a:lvl9pPr>
          </a:lstStyle>
          <a:p>
            <a:r>
              <a:rPr lang="en-US" altLang="zh-CN" sz="1000" smtClean="0">
                <a:latin typeface="FrutigerNext LT Bold" panose="020B0803040504020204" pitchFamily="34" charset="0"/>
                <a:ea typeface="MS PGothic" panose="020B0600070205080204" pitchFamily="34" charset="-128"/>
              </a:rPr>
              <a:t>Page</a:t>
            </a:r>
            <a:fld id="{D3BF72DB-CBC5-4BA1-8CBF-AC06D09C6AB0}" type="slidenum">
              <a:rPr lang="en-US" altLang="zh-CN" sz="1000" smtClean="0">
                <a:latin typeface="FrutigerNext LT Bold" panose="020B0803040504020204" pitchFamily="34" charset="0"/>
                <a:ea typeface="MS PGothic" panose="020B0600070205080204" pitchFamily="34" charset="-128"/>
              </a:rPr>
              <a:pPr/>
              <a:t>3</a:t>
            </a:fld>
            <a:endParaRPr lang="en-US" altLang="zh-CN" sz="1000">
              <a:latin typeface="FrutigerNext LT Bold" panose="020B0803040504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78" y="1995686"/>
            <a:ext cx="4062273" cy="289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131840" y="3334045"/>
            <a:ext cx="1512168" cy="45024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05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分区计算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78143" y="3939902"/>
            <a:ext cx="1620738" cy="856184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</a:t>
            </a:r>
            <a:r>
              <a:rPr kumimoji="0" lang="zh-CN" altLang="en-US" sz="105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88091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AutoShape 25"/>
          <p:cNvSpPr>
            <a:spLocks noChangeArrowheads="1"/>
          </p:cNvSpPr>
          <p:nvPr/>
        </p:nvSpPr>
        <p:spPr bwMode="auto">
          <a:xfrm>
            <a:off x="1255018" y="3040036"/>
            <a:ext cx="481013" cy="917972"/>
          </a:xfrm>
          <a:prstGeom prst="roundRect">
            <a:avLst>
              <a:gd name="adj" fmla="val 4917"/>
            </a:avLst>
          </a:prstGeom>
          <a:gradFill rotWithShape="1">
            <a:gsLst>
              <a:gs pos="0">
                <a:srgbClr val="FFFF99"/>
              </a:gs>
              <a:gs pos="100000">
                <a:srgbClr val="767647">
                  <a:alpha val="14000"/>
                </a:srgbClr>
              </a:gs>
            </a:gsLst>
            <a:path path="shape">
              <a:fillToRect l="50000" t="50000" r="50000" b="50000"/>
            </a:path>
          </a:gradFill>
          <a:ln w="15875" algn="ctr">
            <a:solidFill>
              <a:srgbClr val="33CCCC"/>
            </a:solidFill>
            <a:prstDash val="sysDot"/>
            <a:round/>
            <a:headEnd/>
            <a:tailEnd/>
          </a:ln>
        </p:spPr>
        <p:txBody>
          <a:bodyPr wrap="none" lIns="68435" tIns="34220" rIns="68435" bIns="342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/>
            <a:endParaRPr lang="ja-JP" altLang="en-US" sz="675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65" name="AutoShape 25"/>
          <p:cNvSpPr>
            <a:spLocks noChangeArrowheads="1"/>
          </p:cNvSpPr>
          <p:nvPr/>
        </p:nvSpPr>
        <p:spPr bwMode="auto">
          <a:xfrm>
            <a:off x="1763414" y="3040036"/>
            <a:ext cx="481013" cy="917972"/>
          </a:xfrm>
          <a:prstGeom prst="roundRect">
            <a:avLst>
              <a:gd name="adj" fmla="val 4917"/>
            </a:avLst>
          </a:prstGeom>
          <a:gradFill rotWithShape="1">
            <a:gsLst>
              <a:gs pos="0">
                <a:srgbClr val="FFFF99"/>
              </a:gs>
              <a:gs pos="100000">
                <a:srgbClr val="767647">
                  <a:alpha val="14000"/>
                </a:srgbClr>
              </a:gs>
            </a:gsLst>
            <a:path path="shape">
              <a:fillToRect l="50000" t="50000" r="50000" b="50000"/>
            </a:path>
          </a:gradFill>
          <a:ln w="15875" algn="ctr">
            <a:solidFill>
              <a:srgbClr val="33CCCC"/>
            </a:solidFill>
            <a:prstDash val="sysDot"/>
            <a:round/>
            <a:headEnd/>
            <a:tailEnd/>
          </a:ln>
        </p:spPr>
        <p:txBody>
          <a:bodyPr wrap="none" lIns="68435" tIns="34220" rIns="68435" bIns="342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/>
            <a:endParaRPr lang="ja-JP" altLang="en-US" sz="675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66" name="AutoShape 25"/>
          <p:cNvSpPr>
            <a:spLocks noChangeArrowheads="1"/>
          </p:cNvSpPr>
          <p:nvPr/>
        </p:nvSpPr>
        <p:spPr bwMode="auto">
          <a:xfrm>
            <a:off x="3802955" y="3040036"/>
            <a:ext cx="481013" cy="917972"/>
          </a:xfrm>
          <a:prstGeom prst="roundRect">
            <a:avLst>
              <a:gd name="adj" fmla="val 4917"/>
            </a:avLst>
          </a:prstGeom>
          <a:gradFill rotWithShape="1">
            <a:gsLst>
              <a:gs pos="0">
                <a:srgbClr val="FFFF99"/>
              </a:gs>
              <a:gs pos="100000">
                <a:srgbClr val="767647">
                  <a:alpha val="14000"/>
                </a:srgbClr>
              </a:gs>
            </a:gsLst>
            <a:path path="shape">
              <a:fillToRect l="50000" t="50000" r="50000" b="50000"/>
            </a:path>
          </a:gradFill>
          <a:ln w="15875" algn="ctr">
            <a:solidFill>
              <a:srgbClr val="33CCCC"/>
            </a:solidFill>
            <a:prstDash val="sysDot"/>
            <a:round/>
            <a:headEnd/>
            <a:tailEnd/>
          </a:ln>
        </p:spPr>
        <p:txBody>
          <a:bodyPr wrap="none" lIns="68435" tIns="34220" rIns="68435" bIns="342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/>
            <a:endParaRPr lang="ja-JP" altLang="en-US" sz="675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67" name="AutoShape 25"/>
          <p:cNvSpPr>
            <a:spLocks noChangeArrowheads="1"/>
          </p:cNvSpPr>
          <p:nvPr/>
        </p:nvSpPr>
        <p:spPr bwMode="auto">
          <a:xfrm>
            <a:off x="2281336" y="3040036"/>
            <a:ext cx="481013" cy="917972"/>
          </a:xfrm>
          <a:prstGeom prst="roundRect">
            <a:avLst>
              <a:gd name="adj" fmla="val 4917"/>
            </a:avLst>
          </a:prstGeom>
          <a:gradFill rotWithShape="1">
            <a:gsLst>
              <a:gs pos="0">
                <a:srgbClr val="FFFF99"/>
              </a:gs>
              <a:gs pos="100000">
                <a:srgbClr val="767647">
                  <a:alpha val="14000"/>
                </a:srgbClr>
              </a:gs>
            </a:gsLst>
            <a:path path="shape">
              <a:fillToRect l="50000" t="50000" r="50000" b="50000"/>
            </a:path>
          </a:gradFill>
          <a:ln w="15875" algn="ctr">
            <a:solidFill>
              <a:srgbClr val="33CCCC"/>
            </a:solidFill>
            <a:prstDash val="sysDot"/>
            <a:round/>
            <a:headEnd/>
            <a:tailEnd/>
          </a:ln>
        </p:spPr>
        <p:txBody>
          <a:bodyPr wrap="none" lIns="68435" tIns="34220" rIns="68435" bIns="342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/>
            <a:endParaRPr lang="ja-JP" altLang="en-US" sz="675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68" name="AutoShape 25"/>
          <p:cNvSpPr>
            <a:spLocks noChangeArrowheads="1"/>
          </p:cNvSpPr>
          <p:nvPr/>
        </p:nvSpPr>
        <p:spPr bwMode="auto">
          <a:xfrm>
            <a:off x="2790924" y="3040036"/>
            <a:ext cx="481013" cy="917972"/>
          </a:xfrm>
          <a:prstGeom prst="roundRect">
            <a:avLst>
              <a:gd name="adj" fmla="val 4917"/>
            </a:avLst>
          </a:prstGeom>
          <a:gradFill rotWithShape="1">
            <a:gsLst>
              <a:gs pos="0">
                <a:srgbClr val="FFFF99"/>
              </a:gs>
              <a:gs pos="100000">
                <a:srgbClr val="767647">
                  <a:alpha val="14000"/>
                </a:srgbClr>
              </a:gs>
            </a:gsLst>
            <a:path path="shape">
              <a:fillToRect l="50000" t="50000" r="50000" b="50000"/>
            </a:path>
          </a:gradFill>
          <a:ln w="15875" algn="ctr">
            <a:solidFill>
              <a:srgbClr val="33CCCC"/>
            </a:solidFill>
            <a:prstDash val="sysDot"/>
            <a:round/>
            <a:headEnd/>
            <a:tailEnd/>
          </a:ln>
        </p:spPr>
        <p:txBody>
          <a:bodyPr wrap="none" lIns="68435" tIns="34220" rIns="68435" bIns="342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/>
            <a:endParaRPr lang="ja-JP" altLang="en-US" sz="675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69" name="AutoShape 25"/>
          <p:cNvSpPr>
            <a:spLocks noChangeArrowheads="1"/>
          </p:cNvSpPr>
          <p:nvPr/>
        </p:nvSpPr>
        <p:spPr bwMode="auto">
          <a:xfrm>
            <a:off x="3299320" y="3040036"/>
            <a:ext cx="481013" cy="917972"/>
          </a:xfrm>
          <a:prstGeom prst="roundRect">
            <a:avLst>
              <a:gd name="adj" fmla="val 4917"/>
            </a:avLst>
          </a:prstGeom>
          <a:gradFill rotWithShape="1">
            <a:gsLst>
              <a:gs pos="0">
                <a:srgbClr val="FFFF99"/>
              </a:gs>
              <a:gs pos="100000">
                <a:srgbClr val="767647">
                  <a:alpha val="14000"/>
                </a:srgbClr>
              </a:gs>
            </a:gsLst>
            <a:path path="shape">
              <a:fillToRect l="50000" t="50000" r="50000" b="50000"/>
            </a:path>
          </a:gradFill>
          <a:ln w="15875" algn="ctr">
            <a:solidFill>
              <a:srgbClr val="33CCCC"/>
            </a:solidFill>
            <a:prstDash val="sysDot"/>
            <a:round/>
            <a:headEnd/>
            <a:tailEnd/>
          </a:ln>
        </p:spPr>
        <p:txBody>
          <a:bodyPr wrap="none" lIns="68435" tIns="34220" rIns="68435" bIns="342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/>
            <a:endParaRPr lang="ja-JP" altLang="en-US" sz="675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70" name="AutoShape 12"/>
          <p:cNvSpPr>
            <a:spLocks noChangeArrowheads="1"/>
          </p:cNvSpPr>
          <p:nvPr/>
        </p:nvSpPr>
        <p:spPr bwMode="auto">
          <a:xfrm rot="5400000">
            <a:off x="2540973" y="2333172"/>
            <a:ext cx="400940" cy="1022114"/>
          </a:xfrm>
          <a:prstGeom prst="rightArrow">
            <a:avLst>
              <a:gd name="adj1" fmla="val 32389"/>
              <a:gd name="adj2" fmla="val 70163"/>
            </a:avLst>
          </a:prstGeom>
          <a:solidFill>
            <a:srgbClr val="1C8EE4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778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778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778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778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1200" dirty="0"/>
          </a:p>
        </p:txBody>
      </p:sp>
      <p:grpSp>
        <p:nvGrpSpPr>
          <p:cNvPr id="15373" name="Group 902"/>
          <p:cNvGrpSpPr>
            <a:grpSpLocks/>
          </p:cNvGrpSpPr>
          <p:nvPr/>
        </p:nvGrpSpPr>
        <p:grpSpPr bwMode="auto">
          <a:xfrm>
            <a:off x="1500982" y="882022"/>
            <a:ext cx="2537222" cy="1782365"/>
            <a:chOff x="442" y="862"/>
            <a:chExt cx="1944" cy="1633"/>
          </a:xfrm>
        </p:grpSpPr>
        <p:sp>
          <p:nvSpPr>
            <p:cNvPr id="16020" name="AutoShape 28"/>
            <p:cNvSpPr>
              <a:spLocks noChangeArrowheads="1"/>
            </p:cNvSpPr>
            <p:nvPr/>
          </p:nvSpPr>
          <p:spPr bwMode="auto">
            <a:xfrm>
              <a:off x="1093" y="2177"/>
              <a:ext cx="591" cy="315"/>
            </a:xfrm>
            <a:prstGeom prst="roundRect">
              <a:avLst>
                <a:gd name="adj" fmla="val 8495"/>
              </a:avLst>
            </a:prstGeom>
            <a:solidFill>
              <a:srgbClr val="BABAB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8571" tIns="34286" rIns="68571" bIns="3428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200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21" name="AutoShape 28"/>
            <p:cNvSpPr>
              <a:spLocks noChangeArrowheads="1"/>
            </p:cNvSpPr>
            <p:nvPr/>
          </p:nvSpPr>
          <p:spPr bwMode="auto">
            <a:xfrm>
              <a:off x="1760" y="2177"/>
              <a:ext cx="591" cy="315"/>
            </a:xfrm>
            <a:prstGeom prst="roundRect">
              <a:avLst>
                <a:gd name="adj" fmla="val 8495"/>
              </a:avLst>
            </a:prstGeom>
            <a:solidFill>
              <a:srgbClr val="BABAB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8571" tIns="34286" rIns="68571" bIns="3428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200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22" name="AutoShape 28"/>
            <p:cNvSpPr>
              <a:spLocks noChangeArrowheads="1"/>
            </p:cNvSpPr>
            <p:nvPr/>
          </p:nvSpPr>
          <p:spPr bwMode="auto">
            <a:xfrm>
              <a:off x="459" y="2177"/>
              <a:ext cx="591" cy="315"/>
            </a:xfrm>
            <a:prstGeom prst="roundRect">
              <a:avLst>
                <a:gd name="adj" fmla="val 8495"/>
              </a:avLst>
            </a:prstGeom>
            <a:solidFill>
              <a:srgbClr val="BABABA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8571" tIns="34286" rIns="68571" bIns="3428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200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23" name="AutoShape 25"/>
            <p:cNvSpPr>
              <a:spLocks noChangeArrowheads="1"/>
            </p:cNvSpPr>
            <p:nvPr/>
          </p:nvSpPr>
          <p:spPr bwMode="auto">
            <a:xfrm>
              <a:off x="442" y="865"/>
              <a:ext cx="627" cy="1179"/>
            </a:xfrm>
            <a:prstGeom prst="roundRect">
              <a:avLst>
                <a:gd name="adj" fmla="val 491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767647">
                    <a:alpha val="1400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33CCCC"/>
              </a:solidFill>
              <a:round/>
              <a:headEnd/>
              <a:tailEnd/>
            </a:ln>
          </p:spPr>
          <p:txBody>
            <a:bodyPr wrap="none" lIns="68435" tIns="34220" rIns="68435" bIns="3422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eaLnBrk="1" hangingPunct="1"/>
              <a:endParaRPr lang="ja-JP" altLang="en-US" sz="750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24" name="AutoShape 26"/>
            <p:cNvSpPr>
              <a:spLocks noChangeArrowheads="1"/>
            </p:cNvSpPr>
            <p:nvPr/>
          </p:nvSpPr>
          <p:spPr bwMode="gray">
            <a:xfrm>
              <a:off x="456" y="1330"/>
              <a:ext cx="589" cy="351"/>
            </a:xfrm>
            <a:prstGeom prst="roundRect">
              <a:avLst>
                <a:gd name="adj" fmla="val 8495"/>
              </a:avLst>
            </a:prstGeom>
            <a:gradFill rotWithShape="1">
              <a:gsLst>
                <a:gs pos="0">
                  <a:srgbClr val="6AB7EC"/>
                </a:gs>
                <a:gs pos="100000">
                  <a:srgbClr val="31556D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1" tIns="34286" rIns="68571" bIns="34286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125">
                  <a:latin typeface="华文细黑" panose="02010600030101010101" pitchFamily="2" charset="-122"/>
                  <a:cs typeface="Arial" panose="020B0604020202020204" pitchFamily="34" charset="0"/>
                </a:rPr>
                <a:t>Windows</a:t>
              </a:r>
              <a:endParaRPr lang="en-US" altLang="ja-JP" sz="1125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25" name="AutoShape 29"/>
            <p:cNvSpPr>
              <a:spLocks noChangeArrowheads="1"/>
            </p:cNvSpPr>
            <p:nvPr/>
          </p:nvSpPr>
          <p:spPr bwMode="gray">
            <a:xfrm>
              <a:off x="465" y="955"/>
              <a:ext cx="578" cy="351"/>
            </a:xfrm>
            <a:prstGeom prst="roundRect">
              <a:avLst>
                <a:gd name="adj" fmla="val 8495"/>
              </a:avLst>
            </a:prstGeom>
            <a:solidFill>
              <a:srgbClr val="79A400">
                <a:alpha val="70195"/>
              </a:srgb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1" tIns="34286" rIns="68571" bIns="34286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125">
                  <a:latin typeface="华文细黑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US" altLang="ja-JP" sz="1125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26" name="AutoShape 28"/>
            <p:cNvSpPr>
              <a:spLocks noChangeArrowheads="1"/>
            </p:cNvSpPr>
            <p:nvPr/>
          </p:nvSpPr>
          <p:spPr bwMode="auto">
            <a:xfrm>
              <a:off x="460" y="1698"/>
              <a:ext cx="590" cy="315"/>
            </a:xfrm>
            <a:prstGeom prst="roundRect">
              <a:avLst>
                <a:gd name="adj" fmla="val 8495"/>
              </a:avLst>
            </a:prstGeom>
            <a:solidFill>
              <a:srgbClr val="BABAB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8571" tIns="34286" rIns="68571" bIns="3428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200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6027" name="Picture 78" descr="Storage_icon_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" y="1738"/>
              <a:ext cx="16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28" name="Picture 82" descr="Memory_icon_0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" y="1738"/>
              <a:ext cx="12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29" name="Picture 86" descr="CPU_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" y="1738"/>
              <a:ext cx="1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30" name="Picture 7" descr="NIC_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" y="1769"/>
              <a:ext cx="17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031" name="AutoShape 25"/>
            <p:cNvSpPr>
              <a:spLocks noChangeArrowheads="1"/>
            </p:cNvSpPr>
            <p:nvPr/>
          </p:nvSpPr>
          <p:spPr bwMode="auto">
            <a:xfrm>
              <a:off x="1091" y="865"/>
              <a:ext cx="628" cy="1179"/>
            </a:xfrm>
            <a:prstGeom prst="roundRect">
              <a:avLst>
                <a:gd name="adj" fmla="val 491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767647">
                    <a:alpha val="1400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33CCCC"/>
              </a:solidFill>
              <a:round/>
              <a:headEnd/>
              <a:tailEnd/>
            </a:ln>
          </p:spPr>
          <p:txBody>
            <a:bodyPr wrap="none" lIns="68435" tIns="34220" rIns="68435" bIns="3422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eaLnBrk="1" hangingPunct="1"/>
              <a:endParaRPr lang="ja-JP" altLang="en-US" sz="750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32" name="AutoShape 26"/>
            <p:cNvSpPr>
              <a:spLocks noChangeArrowheads="1"/>
            </p:cNvSpPr>
            <p:nvPr/>
          </p:nvSpPr>
          <p:spPr bwMode="gray">
            <a:xfrm>
              <a:off x="1106" y="1330"/>
              <a:ext cx="590" cy="351"/>
            </a:xfrm>
            <a:prstGeom prst="roundRect">
              <a:avLst>
                <a:gd name="adj" fmla="val 8495"/>
              </a:avLst>
            </a:prstGeom>
            <a:gradFill rotWithShape="1">
              <a:gsLst>
                <a:gs pos="0">
                  <a:srgbClr val="6AB7EC"/>
                </a:gs>
                <a:gs pos="100000">
                  <a:srgbClr val="31556D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1" tIns="34286" rIns="68571" bIns="34286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125">
                  <a:latin typeface="华文细黑" panose="02010600030101010101" pitchFamily="2" charset="-122"/>
                  <a:cs typeface="Arial" panose="020B0604020202020204" pitchFamily="34" charset="0"/>
                </a:rPr>
                <a:t>Linux</a:t>
              </a:r>
              <a:endParaRPr lang="en-US" altLang="ja-JP" sz="1125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33" name="AutoShape 29"/>
            <p:cNvSpPr>
              <a:spLocks noChangeArrowheads="1"/>
            </p:cNvSpPr>
            <p:nvPr/>
          </p:nvSpPr>
          <p:spPr bwMode="gray">
            <a:xfrm>
              <a:off x="1117" y="955"/>
              <a:ext cx="579" cy="351"/>
            </a:xfrm>
            <a:prstGeom prst="roundRect">
              <a:avLst>
                <a:gd name="adj" fmla="val 8495"/>
              </a:avLst>
            </a:prstGeom>
            <a:solidFill>
              <a:srgbClr val="79A400">
                <a:alpha val="70195"/>
              </a:srgb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1" tIns="34286" rIns="68571" bIns="34286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125">
                  <a:latin typeface="华文细黑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US" altLang="ja-JP" sz="1125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34" name="AutoShape 28"/>
            <p:cNvSpPr>
              <a:spLocks noChangeArrowheads="1"/>
            </p:cNvSpPr>
            <p:nvPr/>
          </p:nvSpPr>
          <p:spPr bwMode="auto">
            <a:xfrm>
              <a:off x="1093" y="1698"/>
              <a:ext cx="591" cy="315"/>
            </a:xfrm>
            <a:prstGeom prst="roundRect">
              <a:avLst>
                <a:gd name="adj" fmla="val 8495"/>
              </a:avLst>
            </a:prstGeom>
            <a:solidFill>
              <a:srgbClr val="BABAB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8571" tIns="34286" rIns="68571" bIns="3428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200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6035" name="Picture 78" descr="Storage_icon_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" y="1738"/>
              <a:ext cx="16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36" name="Picture 82" descr="Memory_icon_0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" y="1738"/>
              <a:ext cx="12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37" name="Picture 86" descr="CPU_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738"/>
              <a:ext cx="1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38" name="Picture 7" descr="NIC_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1" y="1769"/>
              <a:ext cx="18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039" name="Group 556"/>
            <p:cNvGrpSpPr>
              <a:grpSpLocks noChangeAspect="1"/>
            </p:cNvGrpSpPr>
            <p:nvPr/>
          </p:nvGrpSpPr>
          <p:grpSpPr bwMode="auto">
            <a:xfrm>
              <a:off x="642" y="2177"/>
              <a:ext cx="263" cy="318"/>
              <a:chOff x="5506" y="5440"/>
              <a:chExt cx="312" cy="502"/>
            </a:xfrm>
          </p:grpSpPr>
          <p:sp>
            <p:nvSpPr>
              <p:cNvPr id="16120" name="Freeform 557"/>
              <p:cNvSpPr>
                <a:spLocks noChangeAspect="1"/>
              </p:cNvSpPr>
              <p:nvPr/>
            </p:nvSpPr>
            <p:spPr bwMode="auto">
              <a:xfrm>
                <a:off x="5654" y="5464"/>
                <a:ext cx="164" cy="478"/>
              </a:xfrm>
              <a:custGeom>
                <a:avLst/>
                <a:gdLst>
                  <a:gd name="T0" fmla="*/ 687865856 w 82"/>
                  <a:gd name="T1" fmla="*/ 637534301 h 239"/>
                  <a:gd name="T2" fmla="*/ 687865856 w 82"/>
                  <a:gd name="T3" fmla="*/ 25165826 h 239"/>
                  <a:gd name="T4" fmla="*/ 33554436 w 82"/>
                  <a:gd name="T5" fmla="*/ 528481529 h 239"/>
                  <a:gd name="T6" fmla="*/ 33554436 w 82"/>
                  <a:gd name="T7" fmla="*/ 1904214042 h 239"/>
                  <a:gd name="T8" fmla="*/ 0 w 82"/>
                  <a:gd name="T9" fmla="*/ 1979711494 h 239"/>
                  <a:gd name="T10" fmla="*/ 41943040 w 82"/>
                  <a:gd name="T11" fmla="*/ 1971322889 h 239"/>
                  <a:gd name="T12" fmla="*/ 100663099 w 82"/>
                  <a:gd name="T13" fmla="*/ 1920991253 h 239"/>
                  <a:gd name="T14" fmla="*/ 100663099 w 82"/>
                  <a:gd name="T15" fmla="*/ 1895825436 h 239"/>
                  <a:gd name="T16" fmla="*/ 125828849 w 82"/>
                  <a:gd name="T17" fmla="*/ 1904214042 h 239"/>
                  <a:gd name="T18" fmla="*/ 662700041 w 82"/>
                  <a:gd name="T19" fmla="*/ 1476395143 h 239"/>
                  <a:gd name="T20" fmla="*/ 687865856 w 82"/>
                  <a:gd name="T21" fmla="*/ 1442840720 h 239"/>
                  <a:gd name="T22" fmla="*/ 687865856 w 82"/>
                  <a:gd name="T23" fmla="*/ 637534301 h 23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2"/>
                  <a:gd name="T37" fmla="*/ 0 h 239"/>
                  <a:gd name="T38" fmla="*/ 82 w 82"/>
                  <a:gd name="T39" fmla="*/ 239 h 23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2" h="239">
                    <a:moveTo>
                      <a:pt x="82" y="76"/>
                    </a:moveTo>
                    <a:cubicBezTo>
                      <a:pt x="82" y="37"/>
                      <a:pt x="82" y="4"/>
                      <a:pt x="82" y="3"/>
                    </a:cubicBezTo>
                    <a:cubicBezTo>
                      <a:pt x="80" y="0"/>
                      <a:pt x="4" y="63"/>
                      <a:pt x="4" y="63"/>
                    </a:cubicBezTo>
                    <a:cubicBezTo>
                      <a:pt x="4" y="227"/>
                      <a:pt x="4" y="227"/>
                      <a:pt x="4" y="227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36"/>
                      <a:pt x="0" y="239"/>
                      <a:pt x="5" y="235"/>
                    </a:cubicBezTo>
                    <a:cubicBezTo>
                      <a:pt x="7" y="234"/>
                      <a:pt x="9" y="232"/>
                      <a:pt x="12" y="229"/>
                    </a:cubicBezTo>
                    <a:cubicBezTo>
                      <a:pt x="12" y="227"/>
                      <a:pt x="12" y="227"/>
                      <a:pt x="12" y="226"/>
                    </a:cubicBezTo>
                    <a:cubicBezTo>
                      <a:pt x="12" y="226"/>
                      <a:pt x="13" y="226"/>
                      <a:pt x="15" y="227"/>
                    </a:cubicBezTo>
                    <a:cubicBezTo>
                      <a:pt x="36" y="209"/>
                      <a:pt x="78" y="178"/>
                      <a:pt x="79" y="176"/>
                    </a:cubicBezTo>
                    <a:cubicBezTo>
                      <a:pt x="82" y="174"/>
                      <a:pt x="82" y="173"/>
                      <a:pt x="82" y="172"/>
                    </a:cubicBezTo>
                    <a:cubicBezTo>
                      <a:pt x="82" y="172"/>
                      <a:pt x="82" y="124"/>
                      <a:pt x="82" y="76"/>
                    </a:cubicBez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21" name="Freeform 558"/>
              <p:cNvSpPr>
                <a:spLocks noChangeAspect="1"/>
              </p:cNvSpPr>
              <p:nvPr/>
            </p:nvSpPr>
            <p:spPr bwMode="auto">
              <a:xfrm>
                <a:off x="5506" y="5440"/>
                <a:ext cx="310" cy="148"/>
              </a:xfrm>
              <a:custGeom>
                <a:avLst/>
                <a:gdLst>
                  <a:gd name="T0" fmla="*/ 1300234240 w 155"/>
                  <a:gd name="T1" fmla="*/ 117440176 h 74"/>
                  <a:gd name="T2" fmla="*/ 645922818 w 155"/>
                  <a:gd name="T3" fmla="*/ 620756992 h 74"/>
                  <a:gd name="T4" fmla="*/ 33554435 w 155"/>
                  <a:gd name="T5" fmla="*/ 494926004 h 74"/>
                  <a:gd name="T6" fmla="*/ 0 w 155"/>
                  <a:gd name="T7" fmla="*/ 511703213 h 74"/>
                  <a:gd name="T8" fmla="*/ 16777217 w 155"/>
                  <a:gd name="T9" fmla="*/ 478148795 h 74"/>
                  <a:gd name="T10" fmla="*/ 67108870 w 155"/>
                  <a:gd name="T11" fmla="*/ 436206028 h 74"/>
                  <a:gd name="T12" fmla="*/ 92274492 w 155"/>
                  <a:gd name="T13" fmla="*/ 444594633 h 74"/>
                  <a:gd name="T14" fmla="*/ 92274492 w 155"/>
                  <a:gd name="T15" fmla="*/ 419428819 h 74"/>
                  <a:gd name="T16" fmla="*/ 637534213 w 155"/>
                  <a:gd name="T17" fmla="*/ 8388609 h 74"/>
                  <a:gd name="T18" fmla="*/ 662698491 w 155"/>
                  <a:gd name="T19" fmla="*/ 0 h 74"/>
                  <a:gd name="T20" fmla="*/ 1266679821 w 155"/>
                  <a:gd name="T21" fmla="*/ 92274490 h 74"/>
                  <a:gd name="T22" fmla="*/ 1300234240 w 155"/>
                  <a:gd name="T23" fmla="*/ 117440176 h 7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5"/>
                  <a:gd name="T37" fmla="*/ 0 h 74"/>
                  <a:gd name="T38" fmla="*/ 155 w 155"/>
                  <a:gd name="T39" fmla="*/ 74 h 7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5" h="74">
                    <a:moveTo>
                      <a:pt x="155" y="14"/>
                    </a:moveTo>
                    <a:cubicBezTo>
                      <a:pt x="77" y="74"/>
                      <a:pt x="77" y="74"/>
                      <a:pt x="77" y="74"/>
                    </a:cubicBezTo>
                    <a:cubicBezTo>
                      <a:pt x="13" y="65"/>
                      <a:pt x="9" y="59"/>
                      <a:pt x="4" y="59"/>
                    </a:cubicBezTo>
                    <a:cubicBezTo>
                      <a:pt x="1" y="58"/>
                      <a:pt x="0" y="61"/>
                      <a:pt x="0" y="61"/>
                    </a:cubicBezTo>
                    <a:cubicBezTo>
                      <a:pt x="0" y="61"/>
                      <a:pt x="0" y="58"/>
                      <a:pt x="2" y="57"/>
                    </a:cubicBezTo>
                    <a:cubicBezTo>
                      <a:pt x="2" y="57"/>
                      <a:pt x="5" y="55"/>
                      <a:pt x="8" y="52"/>
                    </a:cubicBezTo>
                    <a:cubicBezTo>
                      <a:pt x="10" y="53"/>
                      <a:pt x="10" y="53"/>
                      <a:pt x="11" y="53"/>
                    </a:cubicBezTo>
                    <a:cubicBezTo>
                      <a:pt x="11" y="52"/>
                      <a:pt x="11" y="51"/>
                      <a:pt x="11" y="50"/>
                    </a:cubicBezTo>
                    <a:cubicBezTo>
                      <a:pt x="40" y="27"/>
                      <a:pt x="73" y="2"/>
                      <a:pt x="76" y="1"/>
                    </a:cubicBezTo>
                    <a:cubicBezTo>
                      <a:pt x="77" y="0"/>
                      <a:pt x="79" y="0"/>
                      <a:pt x="79" y="0"/>
                    </a:cubicBezTo>
                    <a:cubicBezTo>
                      <a:pt x="79" y="0"/>
                      <a:pt x="150" y="11"/>
                      <a:pt x="151" y="11"/>
                    </a:cubicBezTo>
                    <a:cubicBezTo>
                      <a:pt x="154" y="12"/>
                      <a:pt x="155" y="14"/>
                      <a:pt x="155" y="14"/>
                    </a:cubicBez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22" name="Freeform 559"/>
              <p:cNvSpPr>
                <a:spLocks noChangeAspect="1"/>
              </p:cNvSpPr>
              <p:nvPr/>
            </p:nvSpPr>
            <p:spPr bwMode="auto">
              <a:xfrm>
                <a:off x="5658" y="5466"/>
                <a:ext cx="160" cy="124"/>
              </a:xfrm>
              <a:custGeom>
                <a:avLst/>
                <a:gdLst>
                  <a:gd name="T0" fmla="*/ 671088640 w 80"/>
                  <a:gd name="T1" fmla="*/ 16777220 h 62"/>
                  <a:gd name="T2" fmla="*/ 662700035 w 80"/>
                  <a:gd name="T3" fmla="*/ 0 h 62"/>
                  <a:gd name="T4" fmla="*/ 0 w 80"/>
                  <a:gd name="T5" fmla="*/ 511705090 h 62"/>
                  <a:gd name="T6" fmla="*/ 8388609 w 80"/>
                  <a:gd name="T7" fmla="*/ 520093696 h 62"/>
                  <a:gd name="T8" fmla="*/ 671088640 w 80"/>
                  <a:gd name="T9" fmla="*/ 1677722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2"/>
                  <a:gd name="T17" fmla="*/ 80 w 80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2">
                    <a:moveTo>
                      <a:pt x="80" y="2"/>
                    </a:moveTo>
                    <a:cubicBezTo>
                      <a:pt x="80" y="2"/>
                      <a:pt x="80" y="1"/>
                      <a:pt x="79" y="0"/>
                    </a:cubicBezTo>
                    <a:cubicBezTo>
                      <a:pt x="76" y="2"/>
                      <a:pt x="0" y="61"/>
                      <a:pt x="0" y="61"/>
                    </a:cubicBezTo>
                    <a:cubicBezTo>
                      <a:pt x="1" y="62"/>
                      <a:pt x="1" y="62"/>
                      <a:pt x="1" y="62"/>
                    </a:cubicBezTo>
                    <a:lnTo>
                      <a:pt x="80" y="2"/>
                    </a:lnTo>
                    <a:close/>
                  </a:path>
                </a:pathLst>
              </a:custGeom>
              <a:solidFill>
                <a:srgbClr val="8BA6BD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23" name="Freeform 560"/>
              <p:cNvSpPr>
                <a:spLocks noChangeAspect="1"/>
              </p:cNvSpPr>
              <p:nvPr/>
            </p:nvSpPr>
            <p:spPr bwMode="auto">
              <a:xfrm>
                <a:off x="5506" y="5556"/>
                <a:ext cx="158" cy="384"/>
              </a:xfrm>
              <a:custGeom>
                <a:avLst/>
                <a:gdLst>
                  <a:gd name="T0" fmla="*/ 662700032 w 79"/>
                  <a:gd name="T1" fmla="*/ 159383565 h 192"/>
                  <a:gd name="T2" fmla="*/ 637534218 w 79"/>
                  <a:gd name="T3" fmla="*/ 117440315 h 192"/>
                  <a:gd name="T4" fmla="*/ 33554435 w 79"/>
                  <a:gd name="T5" fmla="*/ 8388609 h 192"/>
                  <a:gd name="T6" fmla="*/ 0 w 79"/>
                  <a:gd name="T7" fmla="*/ 25165824 h 192"/>
                  <a:gd name="T8" fmla="*/ 0 w 79"/>
                  <a:gd name="T9" fmla="*/ 142606355 h 192"/>
                  <a:gd name="T10" fmla="*/ 25165806 w 79"/>
                  <a:gd name="T11" fmla="*/ 142606355 h 192"/>
                  <a:gd name="T12" fmla="*/ 0 w 79"/>
                  <a:gd name="T13" fmla="*/ 159383565 h 192"/>
                  <a:gd name="T14" fmla="*/ 0 w 79"/>
                  <a:gd name="T15" fmla="*/ 218103419 h 192"/>
                  <a:gd name="T16" fmla="*/ 0 w 79"/>
                  <a:gd name="T17" fmla="*/ 1434452024 h 192"/>
                  <a:gd name="T18" fmla="*/ 33554435 w 79"/>
                  <a:gd name="T19" fmla="*/ 1484783656 h 192"/>
                  <a:gd name="T20" fmla="*/ 612368403 w 79"/>
                  <a:gd name="T21" fmla="*/ 1602224131 h 192"/>
                  <a:gd name="T22" fmla="*/ 654311427 w 79"/>
                  <a:gd name="T23" fmla="*/ 1568669709 h 192"/>
                  <a:gd name="T24" fmla="*/ 662700032 w 79"/>
                  <a:gd name="T25" fmla="*/ 159383565 h 19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9"/>
                  <a:gd name="T40" fmla="*/ 0 h 192"/>
                  <a:gd name="T41" fmla="*/ 79 w 79"/>
                  <a:gd name="T42" fmla="*/ 192 h 19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9" h="192">
                    <a:moveTo>
                      <a:pt x="79" y="19"/>
                    </a:moveTo>
                    <a:cubicBezTo>
                      <a:pt x="79" y="16"/>
                      <a:pt x="77" y="14"/>
                      <a:pt x="76" y="14"/>
                    </a:cubicBezTo>
                    <a:cubicBezTo>
                      <a:pt x="35" y="7"/>
                      <a:pt x="9" y="1"/>
                      <a:pt x="4" y="1"/>
                    </a:cubicBezTo>
                    <a:cubicBezTo>
                      <a:pt x="0" y="0"/>
                      <a:pt x="0" y="3"/>
                      <a:pt x="0" y="3"/>
                    </a:cubicBezTo>
                    <a:cubicBezTo>
                      <a:pt x="0" y="3"/>
                      <a:pt x="0" y="9"/>
                      <a:pt x="0" y="17"/>
                    </a:cubicBezTo>
                    <a:cubicBezTo>
                      <a:pt x="1" y="17"/>
                      <a:pt x="2" y="17"/>
                      <a:pt x="3" y="17"/>
                    </a:cubicBezTo>
                    <a:cubicBezTo>
                      <a:pt x="3" y="18"/>
                      <a:pt x="0" y="19"/>
                      <a:pt x="0" y="19"/>
                    </a:cubicBezTo>
                    <a:cubicBezTo>
                      <a:pt x="0" y="22"/>
                      <a:pt x="0" y="24"/>
                      <a:pt x="0" y="26"/>
                    </a:cubicBezTo>
                    <a:cubicBezTo>
                      <a:pt x="0" y="26"/>
                      <a:pt x="0" y="170"/>
                      <a:pt x="0" y="171"/>
                    </a:cubicBezTo>
                    <a:cubicBezTo>
                      <a:pt x="0" y="176"/>
                      <a:pt x="1" y="177"/>
                      <a:pt x="4" y="177"/>
                    </a:cubicBezTo>
                    <a:cubicBezTo>
                      <a:pt x="6" y="178"/>
                      <a:pt x="54" y="188"/>
                      <a:pt x="73" y="191"/>
                    </a:cubicBezTo>
                    <a:cubicBezTo>
                      <a:pt x="77" y="192"/>
                      <a:pt x="78" y="187"/>
                      <a:pt x="78" y="187"/>
                    </a:cubicBezTo>
                    <a:cubicBezTo>
                      <a:pt x="78" y="187"/>
                      <a:pt x="79" y="19"/>
                      <a:pt x="79" y="19"/>
                    </a:cubicBezTo>
                    <a:close/>
                  </a:path>
                </a:pathLst>
              </a:custGeom>
              <a:solidFill>
                <a:srgbClr val="D3DBE4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24" name="Freeform 561"/>
              <p:cNvSpPr>
                <a:spLocks noChangeAspect="1"/>
              </p:cNvSpPr>
              <p:nvPr/>
            </p:nvSpPr>
            <p:spPr bwMode="auto">
              <a:xfrm>
                <a:off x="5558" y="579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25" name="Freeform 562"/>
              <p:cNvSpPr>
                <a:spLocks noChangeAspect="1"/>
              </p:cNvSpPr>
              <p:nvPr/>
            </p:nvSpPr>
            <p:spPr bwMode="auto">
              <a:xfrm>
                <a:off x="5558" y="579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26" name="Freeform 563"/>
              <p:cNvSpPr>
                <a:spLocks noChangeAspect="1"/>
              </p:cNvSpPr>
              <p:nvPr/>
            </p:nvSpPr>
            <p:spPr bwMode="auto">
              <a:xfrm>
                <a:off x="5558" y="5810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27" name="Freeform 564"/>
              <p:cNvSpPr>
                <a:spLocks noChangeAspect="1"/>
              </p:cNvSpPr>
              <p:nvPr/>
            </p:nvSpPr>
            <p:spPr bwMode="auto">
              <a:xfrm>
                <a:off x="5558" y="5810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28" name="Freeform 565"/>
              <p:cNvSpPr>
                <a:spLocks noChangeAspect="1"/>
              </p:cNvSpPr>
              <p:nvPr/>
            </p:nvSpPr>
            <p:spPr bwMode="auto">
              <a:xfrm>
                <a:off x="5558" y="5822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4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4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29" name="Freeform 566"/>
              <p:cNvSpPr>
                <a:spLocks noChangeAspect="1"/>
              </p:cNvSpPr>
              <p:nvPr/>
            </p:nvSpPr>
            <p:spPr bwMode="auto">
              <a:xfrm>
                <a:off x="5558" y="5822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30" name="Freeform 567"/>
              <p:cNvSpPr>
                <a:spLocks noChangeAspect="1"/>
              </p:cNvSpPr>
              <p:nvPr/>
            </p:nvSpPr>
            <p:spPr bwMode="auto">
              <a:xfrm>
                <a:off x="5558" y="583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31" name="Freeform 568"/>
              <p:cNvSpPr>
                <a:spLocks noChangeAspect="1"/>
              </p:cNvSpPr>
              <p:nvPr/>
            </p:nvSpPr>
            <p:spPr bwMode="auto">
              <a:xfrm>
                <a:off x="5558" y="583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32" name="Freeform 569"/>
              <p:cNvSpPr>
                <a:spLocks noChangeAspect="1"/>
              </p:cNvSpPr>
              <p:nvPr/>
            </p:nvSpPr>
            <p:spPr bwMode="auto">
              <a:xfrm>
                <a:off x="5558" y="5850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4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33" name="Freeform 570"/>
              <p:cNvSpPr>
                <a:spLocks noChangeAspect="1"/>
              </p:cNvSpPr>
              <p:nvPr/>
            </p:nvSpPr>
            <p:spPr bwMode="auto">
              <a:xfrm>
                <a:off x="5558" y="5848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34" name="Freeform 571"/>
              <p:cNvSpPr>
                <a:spLocks noChangeAspect="1"/>
              </p:cNvSpPr>
              <p:nvPr/>
            </p:nvSpPr>
            <p:spPr bwMode="auto">
              <a:xfrm>
                <a:off x="5558" y="5862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35" name="Freeform 572"/>
              <p:cNvSpPr>
                <a:spLocks noChangeAspect="1"/>
              </p:cNvSpPr>
              <p:nvPr/>
            </p:nvSpPr>
            <p:spPr bwMode="auto">
              <a:xfrm>
                <a:off x="5558" y="5862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36" name="Freeform 573"/>
              <p:cNvSpPr>
                <a:spLocks noChangeAspect="1"/>
              </p:cNvSpPr>
              <p:nvPr/>
            </p:nvSpPr>
            <p:spPr bwMode="auto">
              <a:xfrm>
                <a:off x="5558" y="587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37" name="Freeform 574"/>
              <p:cNvSpPr>
                <a:spLocks noChangeAspect="1"/>
              </p:cNvSpPr>
              <p:nvPr/>
            </p:nvSpPr>
            <p:spPr bwMode="auto">
              <a:xfrm>
                <a:off x="5558" y="587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38" name="Freeform 575"/>
              <p:cNvSpPr>
                <a:spLocks noChangeAspect="1"/>
              </p:cNvSpPr>
              <p:nvPr/>
            </p:nvSpPr>
            <p:spPr bwMode="auto">
              <a:xfrm>
                <a:off x="5506" y="5590"/>
                <a:ext cx="172" cy="34"/>
              </a:xfrm>
              <a:custGeom>
                <a:avLst/>
                <a:gdLst>
                  <a:gd name="T0" fmla="*/ 156 w 172"/>
                  <a:gd name="T1" fmla="*/ 30 h 34"/>
                  <a:gd name="T2" fmla="*/ 6 w 172"/>
                  <a:gd name="T3" fmla="*/ 0 h 34"/>
                  <a:gd name="T4" fmla="*/ 0 w 172"/>
                  <a:gd name="T5" fmla="*/ 4 h 34"/>
                  <a:gd name="T6" fmla="*/ 158 w 172"/>
                  <a:gd name="T7" fmla="*/ 34 h 34"/>
                  <a:gd name="T8" fmla="*/ 172 w 172"/>
                  <a:gd name="T9" fmla="*/ 24 h 34"/>
                  <a:gd name="T10" fmla="*/ 172 w 172"/>
                  <a:gd name="T11" fmla="*/ 20 h 34"/>
                  <a:gd name="T12" fmla="*/ 156 w 172"/>
                  <a:gd name="T13" fmla="*/ 30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2"/>
                  <a:gd name="T22" fmla="*/ 0 h 34"/>
                  <a:gd name="T23" fmla="*/ 172 w 172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2" h="34">
                    <a:moveTo>
                      <a:pt x="156" y="30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158" y="34"/>
                    </a:lnTo>
                    <a:lnTo>
                      <a:pt x="172" y="24"/>
                    </a:lnTo>
                    <a:lnTo>
                      <a:pt x="172" y="20"/>
                    </a:lnTo>
                    <a:lnTo>
                      <a:pt x="156" y="30"/>
                    </a:lnTo>
                    <a:close/>
                  </a:path>
                </a:pathLst>
              </a:custGeom>
              <a:solidFill>
                <a:srgbClr val="7588A2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39" name="Freeform 576"/>
              <p:cNvSpPr>
                <a:spLocks noChangeAspect="1"/>
              </p:cNvSpPr>
              <p:nvPr/>
            </p:nvSpPr>
            <p:spPr bwMode="auto">
              <a:xfrm>
                <a:off x="5532" y="5610"/>
                <a:ext cx="100" cy="30"/>
              </a:xfrm>
              <a:custGeom>
                <a:avLst/>
                <a:gdLst>
                  <a:gd name="T0" fmla="*/ 100 w 100"/>
                  <a:gd name="T1" fmla="*/ 18 h 30"/>
                  <a:gd name="T2" fmla="*/ 0 w 100"/>
                  <a:gd name="T3" fmla="*/ 0 h 30"/>
                  <a:gd name="T4" fmla="*/ 0 w 100"/>
                  <a:gd name="T5" fmla="*/ 10 h 30"/>
                  <a:gd name="T6" fmla="*/ 100 w 100"/>
                  <a:gd name="T7" fmla="*/ 30 h 30"/>
                  <a:gd name="T8" fmla="*/ 100 w 100"/>
                  <a:gd name="T9" fmla="*/ 18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30"/>
                  <a:gd name="T17" fmla="*/ 100 w 10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30">
                    <a:moveTo>
                      <a:pt x="100" y="18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100" y="30"/>
                    </a:lnTo>
                    <a:lnTo>
                      <a:pt x="100" y="18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40" name="Freeform 577"/>
              <p:cNvSpPr>
                <a:spLocks noChangeAspect="1"/>
              </p:cNvSpPr>
              <p:nvPr/>
            </p:nvSpPr>
            <p:spPr bwMode="auto">
              <a:xfrm>
                <a:off x="5532" y="5610"/>
                <a:ext cx="10" cy="1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 h 10"/>
                  <a:gd name="T4" fmla="*/ 0 w 10"/>
                  <a:gd name="T5" fmla="*/ 0 h 10"/>
                  <a:gd name="T6" fmla="*/ 0 w 10"/>
                  <a:gd name="T7" fmla="*/ 10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10"/>
                  <a:gd name="T14" fmla="*/ 10 w 10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10">
                    <a:moveTo>
                      <a:pt x="0" y="10"/>
                    </a:moveTo>
                    <a:lnTo>
                      <a:pt x="10" y="2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D7695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41" name="Freeform 578"/>
              <p:cNvSpPr>
                <a:spLocks noChangeAspect="1"/>
              </p:cNvSpPr>
              <p:nvPr/>
            </p:nvSpPr>
            <p:spPr bwMode="auto">
              <a:xfrm>
                <a:off x="5528" y="5540"/>
                <a:ext cx="156" cy="378"/>
              </a:xfrm>
              <a:custGeom>
                <a:avLst/>
                <a:gdLst>
                  <a:gd name="T0" fmla="*/ 0 w 78"/>
                  <a:gd name="T1" fmla="*/ 0 h 189"/>
                  <a:gd name="T2" fmla="*/ 629145610 w 78"/>
                  <a:gd name="T3" fmla="*/ 125828855 h 189"/>
                  <a:gd name="T4" fmla="*/ 645922819 w 78"/>
                  <a:gd name="T5" fmla="*/ 150994959 h 189"/>
                  <a:gd name="T6" fmla="*/ 654311424 w 78"/>
                  <a:gd name="T7" fmla="*/ 1585446912 h 189"/>
                  <a:gd name="T8" fmla="*/ 629145610 w 78"/>
                  <a:gd name="T9" fmla="*/ 1585446912 h 189"/>
                  <a:gd name="T10" fmla="*/ 629145610 w 78"/>
                  <a:gd name="T11" fmla="*/ 159383565 h 189"/>
                  <a:gd name="T12" fmla="*/ 612368400 w 78"/>
                  <a:gd name="T13" fmla="*/ 142606354 h 189"/>
                  <a:gd name="T14" fmla="*/ 0 w 78"/>
                  <a:gd name="T15" fmla="*/ 25165824 h 189"/>
                  <a:gd name="T16" fmla="*/ 0 w 78"/>
                  <a:gd name="T17" fmla="*/ 0 h 1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189"/>
                  <a:gd name="T29" fmla="*/ 78 w 78"/>
                  <a:gd name="T30" fmla="*/ 189 h 18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189">
                    <a:moveTo>
                      <a:pt x="0" y="0"/>
                    </a:moveTo>
                    <a:cubicBezTo>
                      <a:pt x="75" y="15"/>
                      <a:pt x="75" y="15"/>
                      <a:pt x="75" y="15"/>
                    </a:cubicBezTo>
                    <a:cubicBezTo>
                      <a:pt x="75" y="15"/>
                      <a:pt x="77" y="16"/>
                      <a:pt x="77" y="18"/>
                    </a:cubicBezTo>
                    <a:cubicBezTo>
                      <a:pt x="77" y="36"/>
                      <a:pt x="78" y="189"/>
                      <a:pt x="78" y="189"/>
                    </a:cubicBezTo>
                    <a:cubicBezTo>
                      <a:pt x="75" y="189"/>
                      <a:pt x="75" y="189"/>
                      <a:pt x="75" y="18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7"/>
                      <a:pt x="73" y="17"/>
                    </a:cubicBezTo>
                    <a:cubicBezTo>
                      <a:pt x="72" y="17"/>
                      <a:pt x="0" y="3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8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40" name="AutoShape 25"/>
            <p:cNvSpPr>
              <a:spLocks noChangeArrowheads="1"/>
            </p:cNvSpPr>
            <p:nvPr/>
          </p:nvSpPr>
          <p:spPr bwMode="auto">
            <a:xfrm>
              <a:off x="1758" y="862"/>
              <a:ext cx="628" cy="1179"/>
            </a:xfrm>
            <a:prstGeom prst="roundRect">
              <a:avLst>
                <a:gd name="adj" fmla="val 491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767647">
                    <a:alpha val="1400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33CCCC"/>
              </a:solidFill>
              <a:round/>
              <a:headEnd/>
              <a:tailEnd/>
            </a:ln>
          </p:spPr>
          <p:txBody>
            <a:bodyPr wrap="none" lIns="68435" tIns="34220" rIns="68435" bIns="3422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eaLnBrk="1" hangingPunct="1"/>
              <a:endParaRPr lang="ja-JP" altLang="en-US" sz="750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41" name="AutoShape 26"/>
            <p:cNvSpPr>
              <a:spLocks noChangeArrowheads="1"/>
            </p:cNvSpPr>
            <p:nvPr/>
          </p:nvSpPr>
          <p:spPr bwMode="gray">
            <a:xfrm>
              <a:off x="1773" y="1327"/>
              <a:ext cx="590" cy="351"/>
            </a:xfrm>
            <a:prstGeom prst="roundRect">
              <a:avLst>
                <a:gd name="adj" fmla="val 8495"/>
              </a:avLst>
            </a:prstGeom>
            <a:gradFill rotWithShape="1">
              <a:gsLst>
                <a:gs pos="0">
                  <a:srgbClr val="6AB7EC"/>
                </a:gs>
                <a:gs pos="100000">
                  <a:srgbClr val="31556D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1" tIns="34286" rIns="68571" bIns="34286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125">
                  <a:latin typeface="华文细黑" panose="02010600030101010101" pitchFamily="2" charset="-122"/>
                  <a:cs typeface="Arial" panose="020B0604020202020204" pitchFamily="34" charset="0"/>
                </a:rPr>
                <a:t>Linux</a:t>
              </a:r>
              <a:endParaRPr lang="en-US" altLang="ja-JP" sz="1125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42" name="AutoShape 29"/>
            <p:cNvSpPr>
              <a:spLocks noChangeArrowheads="1"/>
            </p:cNvSpPr>
            <p:nvPr/>
          </p:nvSpPr>
          <p:spPr bwMode="gray">
            <a:xfrm>
              <a:off x="1784" y="952"/>
              <a:ext cx="579" cy="351"/>
            </a:xfrm>
            <a:prstGeom prst="roundRect">
              <a:avLst>
                <a:gd name="adj" fmla="val 8495"/>
              </a:avLst>
            </a:prstGeom>
            <a:solidFill>
              <a:srgbClr val="79A400">
                <a:alpha val="70195"/>
              </a:srgb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1" tIns="34286" rIns="68571" bIns="34286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defTabSz="801688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125">
                  <a:latin typeface="华文细黑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US" altLang="ja-JP" sz="1125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43" name="AutoShape 28"/>
            <p:cNvSpPr>
              <a:spLocks noChangeArrowheads="1"/>
            </p:cNvSpPr>
            <p:nvPr/>
          </p:nvSpPr>
          <p:spPr bwMode="auto">
            <a:xfrm>
              <a:off x="1760" y="1695"/>
              <a:ext cx="591" cy="315"/>
            </a:xfrm>
            <a:prstGeom prst="roundRect">
              <a:avLst>
                <a:gd name="adj" fmla="val 8495"/>
              </a:avLst>
            </a:prstGeom>
            <a:solidFill>
              <a:srgbClr val="BABAB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8571" tIns="34286" rIns="68571" bIns="3428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200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6044" name="Picture 78" descr="Storage_icon_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" y="1735"/>
              <a:ext cx="16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45" name="Picture 82" descr="Memory_icon_0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" y="1735"/>
              <a:ext cx="12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46" name="Picture 86" descr="CPU_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" y="1735"/>
              <a:ext cx="1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47" name="Picture 7" descr="NIC_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" y="1766"/>
              <a:ext cx="18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48" name="Picture 593" descr="상승_4"/>
            <p:cNvPicPr>
              <a:picLocks noChangeAspect="1" noChangeArrowheads="1"/>
            </p:cNvPicPr>
            <p:nvPr/>
          </p:nvPicPr>
          <p:blipFill>
            <a:blip r:embed="rId8" cstate="print">
              <a:lum bright="-6000" contras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34"/>
            <a:stretch>
              <a:fillRect/>
            </a:stretch>
          </p:blipFill>
          <p:spPr bwMode="auto">
            <a:xfrm>
              <a:off x="533" y="1996"/>
              <a:ext cx="45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049" name="Group 594"/>
            <p:cNvGrpSpPr>
              <a:grpSpLocks noChangeAspect="1"/>
            </p:cNvGrpSpPr>
            <p:nvPr/>
          </p:nvGrpSpPr>
          <p:grpSpPr bwMode="auto">
            <a:xfrm>
              <a:off x="1287" y="2177"/>
              <a:ext cx="263" cy="318"/>
              <a:chOff x="5506" y="5440"/>
              <a:chExt cx="312" cy="502"/>
            </a:xfrm>
          </p:grpSpPr>
          <p:sp>
            <p:nvSpPr>
              <p:cNvPr id="16098" name="Freeform 595"/>
              <p:cNvSpPr>
                <a:spLocks noChangeAspect="1"/>
              </p:cNvSpPr>
              <p:nvPr/>
            </p:nvSpPr>
            <p:spPr bwMode="auto">
              <a:xfrm>
                <a:off x="5654" y="5464"/>
                <a:ext cx="164" cy="478"/>
              </a:xfrm>
              <a:custGeom>
                <a:avLst/>
                <a:gdLst>
                  <a:gd name="T0" fmla="*/ 687865856 w 82"/>
                  <a:gd name="T1" fmla="*/ 637534301 h 239"/>
                  <a:gd name="T2" fmla="*/ 687865856 w 82"/>
                  <a:gd name="T3" fmla="*/ 25165826 h 239"/>
                  <a:gd name="T4" fmla="*/ 33554436 w 82"/>
                  <a:gd name="T5" fmla="*/ 528481529 h 239"/>
                  <a:gd name="T6" fmla="*/ 33554436 w 82"/>
                  <a:gd name="T7" fmla="*/ 1904214042 h 239"/>
                  <a:gd name="T8" fmla="*/ 0 w 82"/>
                  <a:gd name="T9" fmla="*/ 1979711494 h 239"/>
                  <a:gd name="T10" fmla="*/ 41943040 w 82"/>
                  <a:gd name="T11" fmla="*/ 1971322889 h 239"/>
                  <a:gd name="T12" fmla="*/ 100663099 w 82"/>
                  <a:gd name="T13" fmla="*/ 1920991253 h 239"/>
                  <a:gd name="T14" fmla="*/ 100663099 w 82"/>
                  <a:gd name="T15" fmla="*/ 1895825436 h 239"/>
                  <a:gd name="T16" fmla="*/ 125828849 w 82"/>
                  <a:gd name="T17" fmla="*/ 1904214042 h 239"/>
                  <a:gd name="T18" fmla="*/ 662700041 w 82"/>
                  <a:gd name="T19" fmla="*/ 1476395143 h 239"/>
                  <a:gd name="T20" fmla="*/ 687865856 w 82"/>
                  <a:gd name="T21" fmla="*/ 1442840720 h 239"/>
                  <a:gd name="T22" fmla="*/ 687865856 w 82"/>
                  <a:gd name="T23" fmla="*/ 637534301 h 23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2"/>
                  <a:gd name="T37" fmla="*/ 0 h 239"/>
                  <a:gd name="T38" fmla="*/ 82 w 82"/>
                  <a:gd name="T39" fmla="*/ 239 h 23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2" h="239">
                    <a:moveTo>
                      <a:pt x="82" y="76"/>
                    </a:moveTo>
                    <a:cubicBezTo>
                      <a:pt x="82" y="37"/>
                      <a:pt x="82" y="4"/>
                      <a:pt x="82" y="3"/>
                    </a:cubicBezTo>
                    <a:cubicBezTo>
                      <a:pt x="80" y="0"/>
                      <a:pt x="4" y="63"/>
                      <a:pt x="4" y="63"/>
                    </a:cubicBezTo>
                    <a:cubicBezTo>
                      <a:pt x="4" y="227"/>
                      <a:pt x="4" y="227"/>
                      <a:pt x="4" y="227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36"/>
                      <a:pt x="0" y="239"/>
                      <a:pt x="5" y="235"/>
                    </a:cubicBezTo>
                    <a:cubicBezTo>
                      <a:pt x="7" y="234"/>
                      <a:pt x="9" y="232"/>
                      <a:pt x="12" y="229"/>
                    </a:cubicBezTo>
                    <a:cubicBezTo>
                      <a:pt x="12" y="227"/>
                      <a:pt x="12" y="227"/>
                      <a:pt x="12" y="226"/>
                    </a:cubicBezTo>
                    <a:cubicBezTo>
                      <a:pt x="12" y="226"/>
                      <a:pt x="13" y="226"/>
                      <a:pt x="15" y="227"/>
                    </a:cubicBezTo>
                    <a:cubicBezTo>
                      <a:pt x="36" y="209"/>
                      <a:pt x="78" y="178"/>
                      <a:pt x="79" y="176"/>
                    </a:cubicBezTo>
                    <a:cubicBezTo>
                      <a:pt x="82" y="174"/>
                      <a:pt x="82" y="173"/>
                      <a:pt x="82" y="172"/>
                    </a:cubicBezTo>
                    <a:cubicBezTo>
                      <a:pt x="82" y="172"/>
                      <a:pt x="82" y="124"/>
                      <a:pt x="82" y="76"/>
                    </a:cubicBez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99" name="Freeform 596"/>
              <p:cNvSpPr>
                <a:spLocks noChangeAspect="1"/>
              </p:cNvSpPr>
              <p:nvPr/>
            </p:nvSpPr>
            <p:spPr bwMode="auto">
              <a:xfrm>
                <a:off x="5506" y="5440"/>
                <a:ext cx="310" cy="148"/>
              </a:xfrm>
              <a:custGeom>
                <a:avLst/>
                <a:gdLst>
                  <a:gd name="T0" fmla="*/ 1300234240 w 155"/>
                  <a:gd name="T1" fmla="*/ 117440176 h 74"/>
                  <a:gd name="T2" fmla="*/ 645922818 w 155"/>
                  <a:gd name="T3" fmla="*/ 620756992 h 74"/>
                  <a:gd name="T4" fmla="*/ 33554435 w 155"/>
                  <a:gd name="T5" fmla="*/ 494926004 h 74"/>
                  <a:gd name="T6" fmla="*/ 0 w 155"/>
                  <a:gd name="T7" fmla="*/ 511703213 h 74"/>
                  <a:gd name="T8" fmla="*/ 16777217 w 155"/>
                  <a:gd name="T9" fmla="*/ 478148795 h 74"/>
                  <a:gd name="T10" fmla="*/ 67108870 w 155"/>
                  <a:gd name="T11" fmla="*/ 436206028 h 74"/>
                  <a:gd name="T12" fmla="*/ 92274492 w 155"/>
                  <a:gd name="T13" fmla="*/ 444594633 h 74"/>
                  <a:gd name="T14" fmla="*/ 92274492 w 155"/>
                  <a:gd name="T15" fmla="*/ 419428819 h 74"/>
                  <a:gd name="T16" fmla="*/ 637534213 w 155"/>
                  <a:gd name="T17" fmla="*/ 8388609 h 74"/>
                  <a:gd name="T18" fmla="*/ 662698491 w 155"/>
                  <a:gd name="T19" fmla="*/ 0 h 74"/>
                  <a:gd name="T20" fmla="*/ 1266679821 w 155"/>
                  <a:gd name="T21" fmla="*/ 92274490 h 74"/>
                  <a:gd name="T22" fmla="*/ 1300234240 w 155"/>
                  <a:gd name="T23" fmla="*/ 117440176 h 7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5"/>
                  <a:gd name="T37" fmla="*/ 0 h 74"/>
                  <a:gd name="T38" fmla="*/ 155 w 155"/>
                  <a:gd name="T39" fmla="*/ 74 h 7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5" h="74">
                    <a:moveTo>
                      <a:pt x="155" y="14"/>
                    </a:moveTo>
                    <a:cubicBezTo>
                      <a:pt x="77" y="74"/>
                      <a:pt x="77" y="74"/>
                      <a:pt x="77" y="74"/>
                    </a:cubicBezTo>
                    <a:cubicBezTo>
                      <a:pt x="13" y="65"/>
                      <a:pt x="9" y="59"/>
                      <a:pt x="4" y="59"/>
                    </a:cubicBezTo>
                    <a:cubicBezTo>
                      <a:pt x="1" y="58"/>
                      <a:pt x="0" y="61"/>
                      <a:pt x="0" y="61"/>
                    </a:cubicBezTo>
                    <a:cubicBezTo>
                      <a:pt x="0" y="61"/>
                      <a:pt x="0" y="58"/>
                      <a:pt x="2" y="57"/>
                    </a:cubicBezTo>
                    <a:cubicBezTo>
                      <a:pt x="2" y="57"/>
                      <a:pt x="5" y="55"/>
                      <a:pt x="8" y="52"/>
                    </a:cubicBezTo>
                    <a:cubicBezTo>
                      <a:pt x="10" y="53"/>
                      <a:pt x="10" y="53"/>
                      <a:pt x="11" y="53"/>
                    </a:cubicBezTo>
                    <a:cubicBezTo>
                      <a:pt x="11" y="52"/>
                      <a:pt x="11" y="51"/>
                      <a:pt x="11" y="50"/>
                    </a:cubicBezTo>
                    <a:cubicBezTo>
                      <a:pt x="40" y="27"/>
                      <a:pt x="73" y="2"/>
                      <a:pt x="76" y="1"/>
                    </a:cubicBezTo>
                    <a:cubicBezTo>
                      <a:pt x="77" y="0"/>
                      <a:pt x="79" y="0"/>
                      <a:pt x="79" y="0"/>
                    </a:cubicBezTo>
                    <a:cubicBezTo>
                      <a:pt x="79" y="0"/>
                      <a:pt x="150" y="11"/>
                      <a:pt x="151" y="11"/>
                    </a:cubicBezTo>
                    <a:cubicBezTo>
                      <a:pt x="154" y="12"/>
                      <a:pt x="155" y="14"/>
                      <a:pt x="155" y="14"/>
                    </a:cubicBez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0" name="Freeform 597"/>
              <p:cNvSpPr>
                <a:spLocks noChangeAspect="1"/>
              </p:cNvSpPr>
              <p:nvPr/>
            </p:nvSpPr>
            <p:spPr bwMode="auto">
              <a:xfrm>
                <a:off x="5658" y="5466"/>
                <a:ext cx="160" cy="124"/>
              </a:xfrm>
              <a:custGeom>
                <a:avLst/>
                <a:gdLst>
                  <a:gd name="T0" fmla="*/ 671088640 w 80"/>
                  <a:gd name="T1" fmla="*/ 16777220 h 62"/>
                  <a:gd name="T2" fmla="*/ 662700035 w 80"/>
                  <a:gd name="T3" fmla="*/ 0 h 62"/>
                  <a:gd name="T4" fmla="*/ 0 w 80"/>
                  <a:gd name="T5" fmla="*/ 511705090 h 62"/>
                  <a:gd name="T6" fmla="*/ 8388609 w 80"/>
                  <a:gd name="T7" fmla="*/ 520093696 h 62"/>
                  <a:gd name="T8" fmla="*/ 671088640 w 80"/>
                  <a:gd name="T9" fmla="*/ 1677722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2"/>
                  <a:gd name="T17" fmla="*/ 80 w 80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2">
                    <a:moveTo>
                      <a:pt x="80" y="2"/>
                    </a:moveTo>
                    <a:cubicBezTo>
                      <a:pt x="80" y="2"/>
                      <a:pt x="80" y="1"/>
                      <a:pt x="79" y="0"/>
                    </a:cubicBezTo>
                    <a:cubicBezTo>
                      <a:pt x="76" y="2"/>
                      <a:pt x="0" y="61"/>
                      <a:pt x="0" y="61"/>
                    </a:cubicBezTo>
                    <a:cubicBezTo>
                      <a:pt x="1" y="62"/>
                      <a:pt x="1" y="62"/>
                      <a:pt x="1" y="62"/>
                    </a:cubicBezTo>
                    <a:lnTo>
                      <a:pt x="80" y="2"/>
                    </a:lnTo>
                    <a:close/>
                  </a:path>
                </a:pathLst>
              </a:custGeom>
              <a:solidFill>
                <a:srgbClr val="8BA6BD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1" name="Freeform 598"/>
              <p:cNvSpPr>
                <a:spLocks noChangeAspect="1"/>
              </p:cNvSpPr>
              <p:nvPr/>
            </p:nvSpPr>
            <p:spPr bwMode="auto">
              <a:xfrm>
                <a:off x="5506" y="5556"/>
                <a:ext cx="158" cy="384"/>
              </a:xfrm>
              <a:custGeom>
                <a:avLst/>
                <a:gdLst>
                  <a:gd name="T0" fmla="*/ 662700032 w 79"/>
                  <a:gd name="T1" fmla="*/ 159383565 h 192"/>
                  <a:gd name="T2" fmla="*/ 637534218 w 79"/>
                  <a:gd name="T3" fmla="*/ 117440315 h 192"/>
                  <a:gd name="T4" fmla="*/ 33554435 w 79"/>
                  <a:gd name="T5" fmla="*/ 8388609 h 192"/>
                  <a:gd name="T6" fmla="*/ 0 w 79"/>
                  <a:gd name="T7" fmla="*/ 25165824 h 192"/>
                  <a:gd name="T8" fmla="*/ 0 w 79"/>
                  <a:gd name="T9" fmla="*/ 142606355 h 192"/>
                  <a:gd name="T10" fmla="*/ 25165806 w 79"/>
                  <a:gd name="T11" fmla="*/ 142606355 h 192"/>
                  <a:gd name="T12" fmla="*/ 0 w 79"/>
                  <a:gd name="T13" fmla="*/ 159383565 h 192"/>
                  <a:gd name="T14" fmla="*/ 0 w 79"/>
                  <a:gd name="T15" fmla="*/ 218103419 h 192"/>
                  <a:gd name="T16" fmla="*/ 0 w 79"/>
                  <a:gd name="T17" fmla="*/ 1434452024 h 192"/>
                  <a:gd name="T18" fmla="*/ 33554435 w 79"/>
                  <a:gd name="T19" fmla="*/ 1484783656 h 192"/>
                  <a:gd name="T20" fmla="*/ 612368403 w 79"/>
                  <a:gd name="T21" fmla="*/ 1602224131 h 192"/>
                  <a:gd name="T22" fmla="*/ 654311427 w 79"/>
                  <a:gd name="T23" fmla="*/ 1568669709 h 192"/>
                  <a:gd name="T24" fmla="*/ 662700032 w 79"/>
                  <a:gd name="T25" fmla="*/ 159383565 h 19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9"/>
                  <a:gd name="T40" fmla="*/ 0 h 192"/>
                  <a:gd name="T41" fmla="*/ 79 w 79"/>
                  <a:gd name="T42" fmla="*/ 192 h 19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9" h="192">
                    <a:moveTo>
                      <a:pt x="79" y="19"/>
                    </a:moveTo>
                    <a:cubicBezTo>
                      <a:pt x="79" y="16"/>
                      <a:pt x="77" y="14"/>
                      <a:pt x="76" y="14"/>
                    </a:cubicBezTo>
                    <a:cubicBezTo>
                      <a:pt x="35" y="7"/>
                      <a:pt x="9" y="1"/>
                      <a:pt x="4" y="1"/>
                    </a:cubicBezTo>
                    <a:cubicBezTo>
                      <a:pt x="0" y="0"/>
                      <a:pt x="0" y="3"/>
                      <a:pt x="0" y="3"/>
                    </a:cubicBezTo>
                    <a:cubicBezTo>
                      <a:pt x="0" y="3"/>
                      <a:pt x="0" y="9"/>
                      <a:pt x="0" y="17"/>
                    </a:cubicBezTo>
                    <a:cubicBezTo>
                      <a:pt x="1" y="17"/>
                      <a:pt x="2" y="17"/>
                      <a:pt x="3" y="17"/>
                    </a:cubicBezTo>
                    <a:cubicBezTo>
                      <a:pt x="3" y="18"/>
                      <a:pt x="0" y="19"/>
                      <a:pt x="0" y="19"/>
                    </a:cubicBezTo>
                    <a:cubicBezTo>
                      <a:pt x="0" y="22"/>
                      <a:pt x="0" y="24"/>
                      <a:pt x="0" y="26"/>
                    </a:cubicBezTo>
                    <a:cubicBezTo>
                      <a:pt x="0" y="26"/>
                      <a:pt x="0" y="170"/>
                      <a:pt x="0" y="171"/>
                    </a:cubicBezTo>
                    <a:cubicBezTo>
                      <a:pt x="0" y="176"/>
                      <a:pt x="1" y="177"/>
                      <a:pt x="4" y="177"/>
                    </a:cubicBezTo>
                    <a:cubicBezTo>
                      <a:pt x="6" y="178"/>
                      <a:pt x="54" y="188"/>
                      <a:pt x="73" y="191"/>
                    </a:cubicBezTo>
                    <a:cubicBezTo>
                      <a:pt x="77" y="192"/>
                      <a:pt x="78" y="187"/>
                      <a:pt x="78" y="187"/>
                    </a:cubicBezTo>
                    <a:cubicBezTo>
                      <a:pt x="78" y="187"/>
                      <a:pt x="79" y="19"/>
                      <a:pt x="79" y="19"/>
                    </a:cubicBezTo>
                    <a:close/>
                  </a:path>
                </a:pathLst>
              </a:custGeom>
              <a:solidFill>
                <a:srgbClr val="D3DBE4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2" name="Freeform 599"/>
              <p:cNvSpPr>
                <a:spLocks noChangeAspect="1"/>
              </p:cNvSpPr>
              <p:nvPr/>
            </p:nvSpPr>
            <p:spPr bwMode="auto">
              <a:xfrm>
                <a:off x="5558" y="579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3" name="Freeform 600"/>
              <p:cNvSpPr>
                <a:spLocks noChangeAspect="1"/>
              </p:cNvSpPr>
              <p:nvPr/>
            </p:nvSpPr>
            <p:spPr bwMode="auto">
              <a:xfrm>
                <a:off x="5558" y="579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4" name="Freeform 601"/>
              <p:cNvSpPr>
                <a:spLocks noChangeAspect="1"/>
              </p:cNvSpPr>
              <p:nvPr/>
            </p:nvSpPr>
            <p:spPr bwMode="auto">
              <a:xfrm>
                <a:off x="5558" y="5810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5" name="Freeform 602"/>
              <p:cNvSpPr>
                <a:spLocks noChangeAspect="1"/>
              </p:cNvSpPr>
              <p:nvPr/>
            </p:nvSpPr>
            <p:spPr bwMode="auto">
              <a:xfrm>
                <a:off x="5558" y="5810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6" name="Freeform 603"/>
              <p:cNvSpPr>
                <a:spLocks noChangeAspect="1"/>
              </p:cNvSpPr>
              <p:nvPr/>
            </p:nvSpPr>
            <p:spPr bwMode="auto">
              <a:xfrm>
                <a:off x="5558" y="5822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4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4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" name="Freeform 604"/>
              <p:cNvSpPr>
                <a:spLocks noChangeAspect="1"/>
              </p:cNvSpPr>
              <p:nvPr/>
            </p:nvSpPr>
            <p:spPr bwMode="auto">
              <a:xfrm>
                <a:off x="5558" y="5822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" name="Freeform 605"/>
              <p:cNvSpPr>
                <a:spLocks noChangeAspect="1"/>
              </p:cNvSpPr>
              <p:nvPr/>
            </p:nvSpPr>
            <p:spPr bwMode="auto">
              <a:xfrm>
                <a:off x="5558" y="583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9" name="Freeform 606"/>
              <p:cNvSpPr>
                <a:spLocks noChangeAspect="1"/>
              </p:cNvSpPr>
              <p:nvPr/>
            </p:nvSpPr>
            <p:spPr bwMode="auto">
              <a:xfrm>
                <a:off x="5558" y="583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10" name="Freeform 607"/>
              <p:cNvSpPr>
                <a:spLocks noChangeAspect="1"/>
              </p:cNvSpPr>
              <p:nvPr/>
            </p:nvSpPr>
            <p:spPr bwMode="auto">
              <a:xfrm>
                <a:off x="5558" y="5850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4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11" name="Freeform 608"/>
              <p:cNvSpPr>
                <a:spLocks noChangeAspect="1"/>
              </p:cNvSpPr>
              <p:nvPr/>
            </p:nvSpPr>
            <p:spPr bwMode="auto">
              <a:xfrm>
                <a:off x="5558" y="5848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12" name="Freeform 609"/>
              <p:cNvSpPr>
                <a:spLocks noChangeAspect="1"/>
              </p:cNvSpPr>
              <p:nvPr/>
            </p:nvSpPr>
            <p:spPr bwMode="auto">
              <a:xfrm>
                <a:off x="5558" y="5862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13" name="Freeform 610"/>
              <p:cNvSpPr>
                <a:spLocks noChangeAspect="1"/>
              </p:cNvSpPr>
              <p:nvPr/>
            </p:nvSpPr>
            <p:spPr bwMode="auto">
              <a:xfrm>
                <a:off x="5558" y="5862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14" name="Freeform 611"/>
              <p:cNvSpPr>
                <a:spLocks noChangeAspect="1"/>
              </p:cNvSpPr>
              <p:nvPr/>
            </p:nvSpPr>
            <p:spPr bwMode="auto">
              <a:xfrm>
                <a:off x="5558" y="587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15" name="Freeform 612"/>
              <p:cNvSpPr>
                <a:spLocks noChangeAspect="1"/>
              </p:cNvSpPr>
              <p:nvPr/>
            </p:nvSpPr>
            <p:spPr bwMode="auto">
              <a:xfrm>
                <a:off x="5558" y="587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16" name="Freeform 613"/>
              <p:cNvSpPr>
                <a:spLocks noChangeAspect="1"/>
              </p:cNvSpPr>
              <p:nvPr/>
            </p:nvSpPr>
            <p:spPr bwMode="auto">
              <a:xfrm>
                <a:off x="5506" y="5590"/>
                <a:ext cx="172" cy="34"/>
              </a:xfrm>
              <a:custGeom>
                <a:avLst/>
                <a:gdLst>
                  <a:gd name="T0" fmla="*/ 156 w 172"/>
                  <a:gd name="T1" fmla="*/ 30 h 34"/>
                  <a:gd name="T2" fmla="*/ 6 w 172"/>
                  <a:gd name="T3" fmla="*/ 0 h 34"/>
                  <a:gd name="T4" fmla="*/ 0 w 172"/>
                  <a:gd name="T5" fmla="*/ 4 h 34"/>
                  <a:gd name="T6" fmla="*/ 158 w 172"/>
                  <a:gd name="T7" fmla="*/ 34 h 34"/>
                  <a:gd name="T8" fmla="*/ 172 w 172"/>
                  <a:gd name="T9" fmla="*/ 24 h 34"/>
                  <a:gd name="T10" fmla="*/ 172 w 172"/>
                  <a:gd name="T11" fmla="*/ 20 h 34"/>
                  <a:gd name="T12" fmla="*/ 156 w 172"/>
                  <a:gd name="T13" fmla="*/ 30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2"/>
                  <a:gd name="T22" fmla="*/ 0 h 34"/>
                  <a:gd name="T23" fmla="*/ 172 w 172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2" h="34">
                    <a:moveTo>
                      <a:pt x="156" y="30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158" y="34"/>
                    </a:lnTo>
                    <a:lnTo>
                      <a:pt x="172" y="24"/>
                    </a:lnTo>
                    <a:lnTo>
                      <a:pt x="172" y="20"/>
                    </a:lnTo>
                    <a:lnTo>
                      <a:pt x="156" y="30"/>
                    </a:lnTo>
                    <a:close/>
                  </a:path>
                </a:pathLst>
              </a:custGeom>
              <a:solidFill>
                <a:srgbClr val="7588A2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17" name="Freeform 614"/>
              <p:cNvSpPr>
                <a:spLocks noChangeAspect="1"/>
              </p:cNvSpPr>
              <p:nvPr/>
            </p:nvSpPr>
            <p:spPr bwMode="auto">
              <a:xfrm>
                <a:off x="5532" y="5610"/>
                <a:ext cx="100" cy="30"/>
              </a:xfrm>
              <a:custGeom>
                <a:avLst/>
                <a:gdLst>
                  <a:gd name="T0" fmla="*/ 100 w 100"/>
                  <a:gd name="T1" fmla="*/ 18 h 30"/>
                  <a:gd name="T2" fmla="*/ 0 w 100"/>
                  <a:gd name="T3" fmla="*/ 0 h 30"/>
                  <a:gd name="T4" fmla="*/ 0 w 100"/>
                  <a:gd name="T5" fmla="*/ 10 h 30"/>
                  <a:gd name="T6" fmla="*/ 100 w 100"/>
                  <a:gd name="T7" fmla="*/ 30 h 30"/>
                  <a:gd name="T8" fmla="*/ 100 w 100"/>
                  <a:gd name="T9" fmla="*/ 18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30"/>
                  <a:gd name="T17" fmla="*/ 100 w 10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30">
                    <a:moveTo>
                      <a:pt x="100" y="18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100" y="30"/>
                    </a:lnTo>
                    <a:lnTo>
                      <a:pt x="100" y="18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18" name="Freeform 615"/>
              <p:cNvSpPr>
                <a:spLocks noChangeAspect="1"/>
              </p:cNvSpPr>
              <p:nvPr/>
            </p:nvSpPr>
            <p:spPr bwMode="auto">
              <a:xfrm>
                <a:off x="5532" y="5610"/>
                <a:ext cx="10" cy="1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 h 10"/>
                  <a:gd name="T4" fmla="*/ 0 w 10"/>
                  <a:gd name="T5" fmla="*/ 0 h 10"/>
                  <a:gd name="T6" fmla="*/ 0 w 10"/>
                  <a:gd name="T7" fmla="*/ 10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10"/>
                  <a:gd name="T14" fmla="*/ 10 w 10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10">
                    <a:moveTo>
                      <a:pt x="0" y="10"/>
                    </a:moveTo>
                    <a:lnTo>
                      <a:pt x="10" y="2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D7695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19" name="Freeform 616"/>
              <p:cNvSpPr>
                <a:spLocks noChangeAspect="1"/>
              </p:cNvSpPr>
              <p:nvPr/>
            </p:nvSpPr>
            <p:spPr bwMode="auto">
              <a:xfrm>
                <a:off x="5528" y="5540"/>
                <a:ext cx="156" cy="378"/>
              </a:xfrm>
              <a:custGeom>
                <a:avLst/>
                <a:gdLst>
                  <a:gd name="T0" fmla="*/ 0 w 78"/>
                  <a:gd name="T1" fmla="*/ 0 h 189"/>
                  <a:gd name="T2" fmla="*/ 629145610 w 78"/>
                  <a:gd name="T3" fmla="*/ 125828855 h 189"/>
                  <a:gd name="T4" fmla="*/ 645922819 w 78"/>
                  <a:gd name="T5" fmla="*/ 150994959 h 189"/>
                  <a:gd name="T6" fmla="*/ 654311424 w 78"/>
                  <a:gd name="T7" fmla="*/ 1585446912 h 189"/>
                  <a:gd name="T8" fmla="*/ 629145610 w 78"/>
                  <a:gd name="T9" fmla="*/ 1585446912 h 189"/>
                  <a:gd name="T10" fmla="*/ 629145610 w 78"/>
                  <a:gd name="T11" fmla="*/ 159383565 h 189"/>
                  <a:gd name="T12" fmla="*/ 612368400 w 78"/>
                  <a:gd name="T13" fmla="*/ 142606354 h 189"/>
                  <a:gd name="T14" fmla="*/ 0 w 78"/>
                  <a:gd name="T15" fmla="*/ 25165824 h 189"/>
                  <a:gd name="T16" fmla="*/ 0 w 78"/>
                  <a:gd name="T17" fmla="*/ 0 h 1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189"/>
                  <a:gd name="T29" fmla="*/ 78 w 78"/>
                  <a:gd name="T30" fmla="*/ 189 h 18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189">
                    <a:moveTo>
                      <a:pt x="0" y="0"/>
                    </a:moveTo>
                    <a:cubicBezTo>
                      <a:pt x="75" y="15"/>
                      <a:pt x="75" y="15"/>
                      <a:pt x="75" y="15"/>
                    </a:cubicBezTo>
                    <a:cubicBezTo>
                      <a:pt x="75" y="15"/>
                      <a:pt x="77" y="16"/>
                      <a:pt x="77" y="18"/>
                    </a:cubicBezTo>
                    <a:cubicBezTo>
                      <a:pt x="77" y="36"/>
                      <a:pt x="78" y="189"/>
                      <a:pt x="78" y="189"/>
                    </a:cubicBezTo>
                    <a:cubicBezTo>
                      <a:pt x="75" y="189"/>
                      <a:pt x="75" y="189"/>
                      <a:pt x="75" y="18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7"/>
                      <a:pt x="73" y="17"/>
                    </a:cubicBezTo>
                    <a:cubicBezTo>
                      <a:pt x="72" y="17"/>
                      <a:pt x="0" y="3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8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050" name="Picture 617" descr="상승_4"/>
            <p:cNvPicPr>
              <a:picLocks noChangeAspect="1" noChangeArrowheads="1"/>
            </p:cNvPicPr>
            <p:nvPr/>
          </p:nvPicPr>
          <p:blipFill>
            <a:blip r:embed="rId8" cstate="print">
              <a:lum bright="-6000" contras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34"/>
            <a:stretch>
              <a:fillRect/>
            </a:stretch>
          </p:blipFill>
          <p:spPr bwMode="auto">
            <a:xfrm>
              <a:off x="1168" y="1996"/>
              <a:ext cx="45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051" name="Group 618"/>
            <p:cNvGrpSpPr>
              <a:grpSpLocks noChangeAspect="1"/>
            </p:cNvGrpSpPr>
            <p:nvPr/>
          </p:nvGrpSpPr>
          <p:grpSpPr bwMode="auto">
            <a:xfrm>
              <a:off x="1922" y="2177"/>
              <a:ext cx="263" cy="318"/>
              <a:chOff x="5506" y="5440"/>
              <a:chExt cx="312" cy="502"/>
            </a:xfrm>
          </p:grpSpPr>
          <p:sp>
            <p:nvSpPr>
              <p:cNvPr id="16076" name="Freeform 619"/>
              <p:cNvSpPr>
                <a:spLocks noChangeAspect="1"/>
              </p:cNvSpPr>
              <p:nvPr/>
            </p:nvSpPr>
            <p:spPr bwMode="auto">
              <a:xfrm>
                <a:off x="5654" y="5464"/>
                <a:ext cx="164" cy="478"/>
              </a:xfrm>
              <a:custGeom>
                <a:avLst/>
                <a:gdLst>
                  <a:gd name="T0" fmla="*/ 687865856 w 82"/>
                  <a:gd name="T1" fmla="*/ 637534301 h 239"/>
                  <a:gd name="T2" fmla="*/ 687865856 w 82"/>
                  <a:gd name="T3" fmla="*/ 25165826 h 239"/>
                  <a:gd name="T4" fmla="*/ 33554436 w 82"/>
                  <a:gd name="T5" fmla="*/ 528481529 h 239"/>
                  <a:gd name="T6" fmla="*/ 33554436 w 82"/>
                  <a:gd name="T7" fmla="*/ 1904214042 h 239"/>
                  <a:gd name="T8" fmla="*/ 0 w 82"/>
                  <a:gd name="T9" fmla="*/ 1979711494 h 239"/>
                  <a:gd name="T10" fmla="*/ 41943040 w 82"/>
                  <a:gd name="T11" fmla="*/ 1971322889 h 239"/>
                  <a:gd name="T12" fmla="*/ 100663099 w 82"/>
                  <a:gd name="T13" fmla="*/ 1920991253 h 239"/>
                  <a:gd name="T14" fmla="*/ 100663099 w 82"/>
                  <a:gd name="T15" fmla="*/ 1895825436 h 239"/>
                  <a:gd name="T16" fmla="*/ 125828849 w 82"/>
                  <a:gd name="T17" fmla="*/ 1904214042 h 239"/>
                  <a:gd name="T18" fmla="*/ 662700041 w 82"/>
                  <a:gd name="T19" fmla="*/ 1476395143 h 239"/>
                  <a:gd name="T20" fmla="*/ 687865856 w 82"/>
                  <a:gd name="T21" fmla="*/ 1442840720 h 239"/>
                  <a:gd name="T22" fmla="*/ 687865856 w 82"/>
                  <a:gd name="T23" fmla="*/ 637534301 h 23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2"/>
                  <a:gd name="T37" fmla="*/ 0 h 239"/>
                  <a:gd name="T38" fmla="*/ 82 w 82"/>
                  <a:gd name="T39" fmla="*/ 239 h 23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2" h="239">
                    <a:moveTo>
                      <a:pt x="82" y="76"/>
                    </a:moveTo>
                    <a:cubicBezTo>
                      <a:pt x="82" y="37"/>
                      <a:pt x="82" y="4"/>
                      <a:pt x="82" y="3"/>
                    </a:cubicBezTo>
                    <a:cubicBezTo>
                      <a:pt x="80" y="0"/>
                      <a:pt x="4" y="63"/>
                      <a:pt x="4" y="63"/>
                    </a:cubicBezTo>
                    <a:cubicBezTo>
                      <a:pt x="4" y="227"/>
                      <a:pt x="4" y="227"/>
                      <a:pt x="4" y="227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36"/>
                      <a:pt x="0" y="239"/>
                      <a:pt x="5" y="235"/>
                    </a:cubicBezTo>
                    <a:cubicBezTo>
                      <a:pt x="7" y="234"/>
                      <a:pt x="9" y="232"/>
                      <a:pt x="12" y="229"/>
                    </a:cubicBezTo>
                    <a:cubicBezTo>
                      <a:pt x="12" y="227"/>
                      <a:pt x="12" y="227"/>
                      <a:pt x="12" y="226"/>
                    </a:cubicBezTo>
                    <a:cubicBezTo>
                      <a:pt x="12" y="226"/>
                      <a:pt x="13" y="226"/>
                      <a:pt x="15" y="227"/>
                    </a:cubicBezTo>
                    <a:cubicBezTo>
                      <a:pt x="36" y="209"/>
                      <a:pt x="78" y="178"/>
                      <a:pt x="79" y="176"/>
                    </a:cubicBezTo>
                    <a:cubicBezTo>
                      <a:pt x="82" y="174"/>
                      <a:pt x="82" y="173"/>
                      <a:pt x="82" y="172"/>
                    </a:cubicBezTo>
                    <a:cubicBezTo>
                      <a:pt x="82" y="172"/>
                      <a:pt x="82" y="124"/>
                      <a:pt x="82" y="76"/>
                    </a:cubicBez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77" name="Freeform 620"/>
              <p:cNvSpPr>
                <a:spLocks noChangeAspect="1"/>
              </p:cNvSpPr>
              <p:nvPr/>
            </p:nvSpPr>
            <p:spPr bwMode="auto">
              <a:xfrm>
                <a:off x="5506" y="5440"/>
                <a:ext cx="310" cy="148"/>
              </a:xfrm>
              <a:custGeom>
                <a:avLst/>
                <a:gdLst>
                  <a:gd name="T0" fmla="*/ 1300234240 w 155"/>
                  <a:gd name="T1" fmla="*/ 117440176 h 74"/>
                  <a:gd name="T2" fmla="*/ 645922818 w 155"/>
                  <a:gd name="T3" fmla="*/ 620756992 h 74"/>
                  <a:gd name="T4" fmla="*/ 33554435 w 155"/>
                  <a:gd name="T5" fmla="*/ 494926004 h 74"/>
                  <a:gd name="T6" fmla="*/ 0 w 155"/>
                  <a:gd name="T7" fmla="*/ 511703213 h 74"/>
                  <a:gd name="T8" fmla="*/ 16777217 w 155"/>
                  <a:gd name="T9" fmla="*/ 478148795 h 74"/>
                  <a:gd name="T10" fmla="*/ 67108870 w 155"/>
                  <a:gd name="T11" fmla="*/ 436206028 h 74"/>
                  <a:gd name="T12" fmla="*/ 92274492 w 155"/>
                  <a:gd name="T13" fmla="*/ 444594633 h 74"/>
                  <a:gd name="T14" fmla="*/ 92274492 w 155"/>
                  <a:gd name="T15" fmla="*/ 419428819 h 74"/>
                  <a:gd name="T16" fmla="*/ 637534213 w 155"/>
                  <a:gd name="T17" fmla="*/ 8388609 h 74"/>
                  <a:gd name="T18" fmla="*/ 662698491 w 155"/>
                  <a:gd name="T19" fmla="*/ 0 h 74"/>
                  <a:gd name="T20" fmla="*/ 1266679821 w 155"/>
                  <a:gd name="T21" fmla="*/ 92274490 h 74"/>
                  <a:gd name="T22" fmla="*/ 1300234240 w 155"/>
                  <a:gd name="T23" fmla="*/ 117440176 h 7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5"/>
                  <a:gd name="T37" fmla="*/ 0 h 74"/>
                  <a:gd name="T38" fmla="*/ 155 w 155"/>
                  <a:gd name="T39" fmla="*/ 74 h 7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5" h="74">
                    <a:moveTo>
                      <a:pt x="155" y="14"/>
                    </a:moveTo>
                    <a:cubicBezTo>
                      <a:pt x="77" y="74"/>
                      <a:pt x="77" y="74"/>
                      <a:pt x="77" y="74"/>
                    </a:cubicBezTo>
                    <a:cubicBezTo>
                      <a:pt x="13" y="65"/>
                      <a:pt x="9" y="59"/>
                      <a:pt x="4" y="59"/>
                    </a:cubicBezTo>
                    <a:cubicBezTo>
                      <a:pt x="1" y="58"/>
                      <a:pt x="0" y="61"/>
                      <a:pt x="0" y="61"/>
                    </a:cubicBezTo>
                    <a:cubicBezTo>
                      <a:pt x="0" y="61"/>
                      <a:pt x="0" y="58"/>
                      <a:pt x="2" y="57"/>
                    </a:cubicBezTo>
                    <a:cubicBezTo>
                      <a:pt x="2" y="57"/>
                      <a:pt x="5" y="55"/>
                      <a:pt x="8" y="52"/>
                    </a:cubicBezTo>
                    <a:cubicBezTo>
                      <a:pt x="10" y="53"/>
                      <a:pt x="10" y="53"/>
                      <a:pt x="11" y="53"/>
                    </a:cubicBezTo>
                    <a:cubicBezTo>
                      <a:pt x="11" y="52"/>
                      <a:pt x="11" y="51"/>
                      <a:pt x="11" y="50"/>
                    </a:cubicBezTo>
                    <a:cubicBezTo>
                      <a:pt x="40" y="27"/>
                      <a:pt x="73" y="2"/>
                      <a:pt x="76" y="1"/>
                    </a:cubicBezTo>
                    <a:cubicBezTo>
                      <a:pt x="77" y="0"/>
                      <a:pt x="79" y="0"/>
                      <a:pt x="79" y="0"/>
                    </a:cubicBezTo>
                    <a:cubicBezTo>
                      <a:pt x="79" y="0"/>
                      <a:pt x="150" y="11"/>
                      <a:pt x="151" y="11"/>
                    </a:cubicBezTo>
                    <a:cubicBezTo>
                      <a:pt x="154" y="12"/>
                      <a:pt x="155" y="14"/>
                      <a:pt x="155" y="14"/>
                    </a:cubicBez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78" name="Freeform 621"/>
              <p:cNvSpPr>
                <a:spLocks noChangeAspect="1"/>
              </p:cNvSpPr>
              <p:nvPr/>
            </p:nvSpPr>
            <p:spPr bwMode="auto">
              <a:xfrm>
                <a:off x="5658" y="5466"/>
                <a:ext cx="160" cy="124"/>
              </a:xfrm>
              <a:custGeom>
                <a:avLst/>
                <a:gdLst>
                  <a:gd name="T0" fmla="*/ 671088640 w 80"/>
                  <a:gd name="T1" fmla="*/ 16777220 h 62"/>
                  <a:gd name="T2" fmla="*/ 662700035 w 80"/>
                  <a:gd name="T3" fmla="*/ 0 h 62"/>
                  <a:gd name="T4" fmla="*/ 0 w 80"/>
                  <a:gd name="T5" fmla="*/ 511705090 h 62"/>
                  <a:gd name="T6" fmla="*/ 8388609 w 80"/>
                  <a:gd name="T7" fmla="*/ 520093696 h 62"/>
                  <a:gd name="T8" fmla="*/ 671088640 w 80"/>
                  <a:gd name="T9" fmla="*/ 1677722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2"/>
                  <a:gd name="T17" fmla="*/ 80 w 80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2">
                    <a:moveTo>
                      <a:pt x="80" y="2"/>
                    </a:moveTo>
                    <a:cubicBezTo>
                      <a:pt x="80" y="2"/>
                      <a:pt x="80" y="1"/>
                      <a:pt x="79" y="0"/>
                    </a:cubicBezTo>
                    <a:cubicBezTo>
                      <a:pt x="76" y="2"/>
                      <a:pt x="0" y="61"/>
                      <a:pt x="0" y="61"/>
                    </a:cubicBezTo>
                    <a:cubicBezTo>
                      <a:pt x="1" y="62"/>
                      <a:pt x="1" y="62"/>
                      <a:pt x="1" y="62"/>
                    </a:cubicBezTo>
                    <a:lnTo>
                      <a:pt x="80" y="2"/>
                    </a:lnTo>
                    <a:close/>
                  </a:path>
                </a:pathLst>
              </a:custGeom>
              <a:solidFill>
                <a:srgbClr val="8BA6BD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79" name="Freeform 622"/>
              <p:cNvSpPr>
                <a:spLocks noChangeAspect="1"/>
              </p:cNvSpPr>
              <p:nvPr/>
            </p:nvSpPr>
            <p:spPr bwMode="auto">
              <a:xfrm>
                <a:off x="5506" y="5556"/>
                <a:ext cx="158" cy="384"/>
              </a:xfrm>
              <a:custGeom>
                <a:avLst/>
                <a:gdLst>
                  <a:gd name="T0" fmla="*/ 662700032 w 79"/>
                  <a:gd name="T1" fmla="*/ 159383565 h 192"/>
                  <a:gd name="T2" fmla="*/ 637534218 w 79"/>
                  <a:gd name="T3" fmla="*/ 117440315 h 192"/>
                  <a:gd name="T4" fmla="*/ 33554435 w 79"/>
                  <a:gd name="T5" fmla="*/ 8388609 h 192"/>
                  <a:gd name="T6" fmla="*/ 0 w 79"/>
                  <a:gd name="T7" fmla="*/ 25165824 h 192"/>
                  <a:gd name="T8" fmla="*/ 0 w 79"/>
                  <a:gd name="T9" fmla="*/ 142606355 h 192"/>
                  <a:gd name="T10" fmla="*/ 25165806 w 79"/>
                  <a:gd name="T11" fmla="*/ 142606355 h 192"/>
                  <a:gd name="T12" fmla="*/ 0 w 79"/>
                  <a:gd name="T13" fmla="*/ 159383565 h 192"/>
                  <a:gd name="T14" fmla="*/ 0 w 79"/>
                  <a:gd name="T15" fmla="*/ 218103419 h 192"/>
                  <a:gd name="T16" fmla="*/ 0 w 79"/>
                  <a:gd name="T17" fmla="*/ 1434452024 h 192"/>
                  <a:gd name="T18" fmla="*/ 33554435 w 79"/>
                  <a:gd name="T19" fmla="*/ 1484783656 h 192"/>
                  <a:gd name="T20" fmla="*/ 612368403 w 79"/>
                  <a:gd name="T21" fmla="*/ 1602224131 h 192"/>
                  <a:gd name="T22" fmla="*/ 654311427 w 79"/>
                  <a:gd name="T23" fmla="*/ 1568669709 h 192"/>
                  <a:gd name="T24" fmla="*/ 662700032 w 79"/>
                  <a:gd name="T25" fmla="*/ 159383565 h 19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9"/>
                  <a:gd name="T40" fmla="*/ 0 h 192"/>
                  <a:gd name="T41" fmla="*/ 79 w 79"/>
                  <a:gd name="T42" fmla="*/ 192 h 19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9" h="192">
                    <a:moveTo>
                      <a:pt x="79" y="19"/>
                    </a:moveTo>
                    <a:cubicBezTo>
                      <a:pt x="79" y="16"/>
                      <a:pt x="77" y="14"/>
                      <a:pt x="76" y="14"/>
                    </a:cubicBezTo>
                    <a:cubicBezTo>
                      <a:pt x="35" y="7"/>
                      <a:pt x="9" y="1"/>
                      <a:pt x="4" y="1"/>
                    </a:cubicBezTo>
                    <a:cubicBezTo>
                      <a:pt x="0" y="0"/>
                      <a:pt x="0" y="3"/>
                      <a:pt x="0" y="3"/>
                    </a:cubicBezTo>
                    <a:cubicBezTo>
                      <a:pt x="0" y="3"/>
                      <a:pt x="0" y="9"/>
                      <a:pt x="0" y="17"/>
                    </a:cubicBezTo>
                    <a:cubicBezTo>
                      <a:pt x="1" y="17"/>
                      <a:pt x="2" y="17"/>
                      <a:pt x="3" y="17"/>
                    </a:cubicBezTo>
                    <a:cubicBezTo>
                      <a:pt x="3" y="18"/>
                      <a:pt x="0" y="19"/>
                      <a:pt x="0" y="19"/>
                    </a:cubicBezTo>
                    <a:cubicBezTo>
                      <a:pt x="0" y="22"/>
                      <a:pt x="0" y="24"/>
                      <a:pt x="0" y="26"/>
                    </a:cubicBezTo>
                    <a:cubicBezTo>
                      <a:pt x="0" y="26"/>
                      <a:pt x="0" y="170"/>
                      <a:pt x="0" y="171"/>
                    </a:cubicBezTo>
                    <a:cubicBezTo>
                      <a:pt x="0" y="176"/>
                      <a:pt x="1" y="177"/>
                      <a:pt x="4" y="177"/>
                    </a:cubicBezTo>
                    <a:cubicBezTo>
                      <a:pt x="6" y="178"/>
                      <a:pt x="54" y="188"/>
                      <a:pt x="73" y="191"/>
                    </a:cubicBezTo>
                    <a:cubicBezTo>
                      <a:pt x="77" y="192"/>
                      <a:pt x="78" y="187"/>
                      <a:pt x="78" y="187"/>
                    </a:cubicBezTo>
                    <a:cubicBezTo>
                      <a:pt x="78" y="187"/>
                      <a:pt x="79" y="19"/>
                      <a:pt x="79" y="19"/>
                    </a:cubicBezTo>
                    <a:close/>
                  </a:path>
                </a:pathLst>
              </a:custGeom>
              <a:solidFill>
                <a:srgbClr val="D3DBE4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0" name="Freeform 623"/>
              <p:cNvSpPr>
                <a:spLocks noChangeAspect="1"/>
              </p:cNvSpPr>
              <p:nvPr/>
            </p:nvSpPr>
            <p:spPr bwMode="auto">
              <a:xfrm>
                <a:off x="5558" y="579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1" name="Freeform 624"/>
              <p:cNvSpPr>
                <a:spLocks noChangeAspect="1"/>
              </p:cNvSpPr>
              <p:nvPr/>
            </p:nvSpPr>
            <p:spPr bwMode="auto">
              <a:xfrm>
                <a:off x="5558" y="579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2" name="Freeform 625"/>
              <p:cNvSpPr>
                <a:spLocks noChangeAspect="1"/>
              </p:cNvSpPr>
              <p:nvPr/>
            </p:nvSpPr>
            <p:spPr bwMode="auto">
              <a:xfrm>
                <a:off x="5558" y="5810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3" name="Freeform 626"/>
              <p:cNvSpPr>
                <a:spLocks noChangeAspect="1"/>
              </p:cNvSpPr>
              <p:nvPr/>
            </p:nvSpPr>
            <p:spPr bwMode="auto">
              <a:xfrm>
                <a:off x="5558" y="5810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4" name="Freeform 627"/>
              <p:cNvSpPr>
                <a:spLocks noChangeAspect="1"/>
              </p:cNvSpPr>
              <p:nvPr/>
            </p:nvSpPr>
            <p:spPr bwMode="auto">
              <a:xfrm>
                <a:off x="5558" y="5822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4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4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5" name="Freeform 628"/>
              <p:cNvSpPr>
                <a:spLocks noChangeAspect="1"/>
              </p:cNvSpPr>
              <p:nvPr/>
            </p:nvSpPr>
            <p:spPr bwMode="auto">
              <a:xfrm>
                <a:off x="5558" y="5822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6" name="Freeform 629"/>
              <p:cNvSpPr>
                <a:spLocks noChangeAspect="1"/>
              </p:cNvSpPr>
              <p:nvPr/>
            </p:nvSpPr>
            <p:spPr bwMode="auto">
              <a:xfrm>
                <a:off x="5558" y="583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7" name="Freeform 630"/>
              <p:cNvSpPr>
                <a:spLocks noChangeAspect="1"/>
              </p:cNvSpPr>
              <p:nvPr/>
            </p:nvSpPr>
            <p:spPr bwMode="auto">
              <a:xfrm>
                <a:off x="5558" y="583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8" name="Freeform 631"/>
              <p:cNvSpPr>
                <a:spLocks noChangeAspect="1"/>
              </p:cNvSpPr>
              <p:nvPr/>
            </p:nvSpPr>
            <p:spPr bwMode="auto">
              <a:xfrm>
                <a:off x="5558" y="5850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4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9" name="Freeform 632"/>
              <p:cNvSpPr>
                <a:spLocks noChangeAspect="1"/>
              </p:cNvSpPr>
              <p:nvPr/>
            </p:nvSpPr>
            <p:spPr bwMode="auto">
              <a:xfrm>
                <a:off x="5558" y="5848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90" name="Freeform 633"/>
              <p:cNvSpPr>
                <a:spLocks noChangeAspect="1"/>
              </p:cNvSpPr>
              <p:nvPr/>
            </p:nvSpPr>
            <p:spPr bwMode="auto">
              <a:xfrm>
                <a:off x="5558" y="5862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91" name="Freeform 634"/>
              <p:cNvSpPr>
                <a:spLocks noChangeAspect="1"/>
              </p:cNvSpPr>
              <p:nvPr/>
            </p:nvSpPr>
            <p:spPr bwMode="auto">
              <a:xfrm>
                <a:off x="5558" y="5862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92" name="Freeform 635"/>
              <p:cNvSpPr>
                <a:spLocks noChangeAspect="1"/>
              </p:cNvSpPr>
              <p:nvPr/>
            </p:nvSpPr>
            <p:spPr bwMode="auto">
              <a:xfrm>
                <a:off x="5558" y="587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93" name="Freeform 636"/>
              <p:cNvSpPr>
                <a:spLocks noChangeAspect="1"/>
              </p:cNvSpPr>
              <p:nvPr/>
            </p:nvSpPr>
            <p:spPr bwMode="auto">
              <a:xfrm>
                <a:off x="5558" y="587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94" name="Freeform 637"/>
              <p:cNvSpPr>
                <a:spLocks noChangeAspect="1"/>
              </p:cNvSpPr>
              <p:nvPr/>
            </p:nvSpPr>
            <p:spPr bwMode="auto">
              <a:xfrm>
                <a:off x="5506" y="5590"/>
                <a:ext cx="172" cy="34"/>
              </a:xfrm>
              <a:custGeom>
                <a:avLst/>
                <a:gdLst>
                  <a:gd name="T0" fmla="*/ 156 w 172"/>
                  <a:gd name="T1" fmla="*/ 30 h 34"/>
                  <a:gd name="T2" fmla="*/ 6 w 172"/>
                  <a:gd name="T3" fmla="*/ 0 h 34"/>
                  <a:gd name="T4" fmla="*/ 0 w 172"/>
                  <a:gd name="T5" fmla="*/ 4 h 34"/>
                  <a:gd name="T6" fmla="*/ 158 w 172"/>
                  <a:gd name="T7" fmla="*/ 34 h 34"/>
                  <a:gd name="T8" fmla="*/ 172 w 172"/>
                  <a:gd name="T9" fmla="*/ 24 h 34"/>
                  <a:gd name="T10" fmla="*/ 172 w 172"/>
                  <a:gd name="T11" fmla="*/ 20 h 34"/>
                  <a:gd name="T12" fmla="*/ 156 w 172"/>
                  <a:gd name="T13" fmla="*/ 30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2"/>
                  <a:gd name="T22" fmla="*/ 0 h 34"/>
                  <a:gd name="T23" fmla="*/ 172 w 172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2" h="34">
                    <a:moveTo>
                      <a:pt x="156" y="30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158" y="34"/>
                    </a:lnTo>
                    <a:lnTo>
                      <a:pt x="172" y="24"/>
                    </a:lnTo>
                    <a:lnTo>
                      <a:pt x="172" y="20"/>
                    </a:lnTo>
                    <a:lnTo>
                      <a:pt x="156" y="30"/>
                    </a:lnTo>
                    <a:close/>
                  </a:path>
                </a:pathLst>
              </a:custGeom>
              <a:solidFill>
                <a:srgbClr val="7588A2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95" name="Freeform 638"/>
              <p:cNvSpPr>
                <a:spLocks noChangeAspect="1"/>
              </p:cNvSpPr>
              <p:nvPr/>
            </p:nvSpPr>
            <p:spPr bwMode="auto">
              <a:xfrm>
                <a:off x="5532" y="5610"/>
                <a:ext cx="100" cy="30"/>
              </a:xfrm>
              <a:custGeom>
                <a:avLst/>
                <a:gdLst>
                  <a:gd name="T0" fmla="*/ 100 w 100"/>
                  <a:gd name="T1" fmla="*/ 18 h 30"/>
                  <a:gd name="T2" fmla="*/ 0 w 100"/>
                  <a:gd name="T3" fmla="*/ 0 h 30"/>
                  <a:gd name="T4" fmla="*/ 0 w 100"/>
                  <a:gd name="T5" fmla="*/ 10 h 30"/>
                  <a:gd name="T6" fmla="*/ 100 w 100"/>
                  <a:gd name="T7" fmla="*/ 30 h 30"/>
                  <a:gd name="T8" fmla="*/ 100 w 100"/>
                  <a:gd name="T9" fmla="*/ 18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30"/>
                  <a:gd name="T17" fmla="*/ 100 w 10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30">
                    <a:moveTo>
                      <a:pt x="100" y="18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100" y="30"/>
                    </a:lnTo>
                    <a:lnTo>
                      <a:pt x="100" y="18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96" name="Freeform 639"/>
              <p:cNvSpPr>
                <a:spLocks noChangeAspect="1"/>
              </p:cNvSpPr>
              <p:nvPr/>
            </p:nvSpPr>
            <p:spPr bwMode="auto">
              <a:xfrm>
                <a:off x="5532" y="5610"/>
                <a:ext cx="10" cy="1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 h 10"/>
                  <a:gd name="T4" fmla="*/ 0 w 10"/>
                  <a:gd name="T5" fmla="*/ 0 h 10"/>
                  <a:gd name="T6" fmla="*/ 0 w 10"/>
                  <a:gd name="T7" fmla="*/ 10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10"/>
                  <a:gd name="T14" fmla="*/ 10 w 10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10">
                    <a:moveTo>
                      <a:pt x="0" y="10"/>
                    </a:moveTo>
                    <a:lnTo>
                      <a:pt x="10" y="2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D7695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97" name="Freeform 640"/>
              <p:cNvSpPr>
                <a:spLocks noChangeAspect="1"/>
              </p:cNvSpPr>
              <p:nvPr/>
            </p:nvSpPr>
            <p:spPr bwMode="auto">
              <a:xfrm>
                <a:off x="5528" y="5540"/>
                <a:ext cx="156" cy="378"/>
              </a:xfrm>
              <a:custGeom>
                <a:avLst/>
                <a:gdLst>
                  <a:gd name="T0" fmla="*/ 0 w 78"/>
                  <a:gd name="T1" fmla="*/ 0 h 189"/>
                  <a:gd name="T2" fmla="*/ 629145610 w 78"/>
                  <a:gd name="T3" fmla="*/ 125828855 h 189"/>
                  <a:gd name="T4" fmla="*/ 645922819 w 78"/>
                  <a:gd name="T5" fmla="*/ 150994959 h 189"/>
                  <a:gd name="T6" fmla="*/ 654311424 w 78"/>
                  <a:gd name="T7" fmla="*/ 1585446912 h 189"/>
                  <a:gd name="T8" fmla="*/ 629145610 w 78"/>
                  <a:gd name="T9" fmla="*/ 1585446912 h 189"/>
                  <a:gd name="T10" fmla="*/ 629145610 w 78"/>
                  <a:gd name="T11" fmla="*/ 159383565 h 189"/>
                  <a:gd name="T12" fmla="*/ 612368400 w 78"/>
                  <a:gd name="T13" fmla="*/ 142606354 h 189"/>
                  <a:gd name="T14" fmla="*/ 0 w 78"/>
                  <a:gd name="T15" fmla="*/ 25165824 h 189"/>
                  <a:gd name="T16" fmla="*/ 0 w 78"/>
                  <a:gd name="T17" fmla="*/ 0 h 1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189"/>
                  <a:gd name="T29" fmla="*/ 78 w 78"/>
                  <a:gd name="T30" fmla="*/ 189 h 18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189">
                    <a:moveTo>
                      <a:pt x="0" y="0"/>
                    </a:moveTo>
                    <a:cubicBezTo>
                      <a:pt x="75" y="15"/>
                      <a:pt x="75" y="15"/>
                      <a:pt x="75" y="15"/>
                    </a:cubicBezTo>
                    <a:cubicBezTo>
                      <a:pt x="75" y="15"/>
                      <a:pt x="77" y="16"/>
                      <a:pt x="77" y="18"/>
                    </a:cubicBezTo>
                    <a:cubicBezTo>
                      <a:pt x="77" y="36"/>
                      <a:pt x="78" y="189"/>
                      <a:pt x="78" y="189"/>
                    </a:cubicBezTo>
                    <a:cubicBezTo>
                      <a:pt x="75" y="189"/>
                      <a:pt x="75" y="189"/>
                      <a:pt x="75" y="18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7"/>
                      <a:pt x="73" y="17"/>
                    </a:cubicBezTo>
                    <a:cubicBezTo>
                      <a:pt x="72" y="17"/>
                      <a:pt x="0" y="3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8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052" name="Picture 641" descr="상승_4"/>
            <p:cNvPicPr>
              <a:picLocks noChangeAspect="1" noChangeArrowheads="1"/>
            </p:cNvPicPr>
            <p:nvPr/>
          </p:nvPicPr>
          <p:blipFill>
            <a:blip r:embed="rId8" cstate="print">
              <a:lum bright="-6000" contras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34"/>
            <a:stretch>
              <a:fillRect/>
            </a:stretch>
          </p:blipFill>
          <p:spPr bwMode="auto">
            <a:xfrm>
              <a:off x="1839" y="1996"/>
              <a:ext cx="45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053" name="Group 665"/>
            <p:cNvGrpSpPr>
              <a:grpSpLocks noChangeAspect="1"/>
            </p:cNvGrpSpPr>
            <p:nvPr/>
          </p:nvGrpSpPr>
          <p:grpSpPr bwMode="auto">
            <a:xfrm>
              <a:off x="1922" y="2177"/>
              <a:ext cx="263" cy="318"/>
              <a:chOff x="5506" y="5440"/>
              <a:chExt cx="312" cy="502"/>
            </a:xfrm>
          </p:grpSpPr>
          <p:sp>
            <p:nvSpPr>
              <p:cNvPr id="16054" name="Freeform 666"/>
              <p:cNvSpPr>
                <a:spLocks noChangeAspect="1"/>
              </p:cNvSpPr>
              <p:nvPr/>
            </p:nvSpPr>
            <p:spPr bwMode="auto">
              <a:xfrm>
                <a:off x="5654" y="5464"/>
                <a:ext cx="164" cy="478"/>
              </a:xfrm>
              <a:custGeom>
                <a:avLst/>
                <a:gdLst>
                  <a:gd name="T0" fmla="*/ 687865856 w 82"/>
                  <a:gd name="T1" fmla="*/ 637534301 h 239"/>
                  <a:gd name="T2" fmla="*/ 687865856 w 82"/>
                  <a:gd name="T3" fmla="*/ 25165826 h 239"/>
                  <a:gd name="T4" fmla="*/ 33554436 w 82"/>
                  <a:gd name="T5" fmla="*/ 528481529 h 239"/>
                  <a:gd name="T6" fmla="*/ 33554436 w 82"/>
                  <a:gd name="T7" fmla="*/ 1904214042 h 239"/>
                  <a:gd name="T8" fmla="*/ 0 w 82"/>
                  <a:gd name="T9" fmla="*/ 1979711494 h 239"/>
                  <a:gd name="T10" fmla="*/ 41943040 w 82"/>
                  <a:gd name="T11" fmla="*/ 1971322889 h 239"/>
                  <a:gd name="T12" fmla="*/ 100663099 w 82"/>
                  <a:gd name="T13" fmla="*/ 1920991253 h 239"/>
                  <a:gd name="T14" fmla="*/ 100663099 w 82"/>
                  <a:gd name="T15" fmla="*/ 1895825436 h 239"/>
                  <a:gd name="T16" fmla="*/ 125828849 w 82"/>
                  <a:gd name="T17" fmla="*/ 1904214042 h 239"/>
                  <a:gd name="T18" fmla="*/ 662700041 w 82"/>
                  <a:gd name="T19" fmla="*/ 1476395143 h 239"/>
                  <a:gd name="T20" fmla="*/ 687865856 w 82"/>
                  <a:gd name="T21" fmla="*/ 1442840720 h 239"/>
                  <a:gd name="T22" fmla="*/ 687865856 w 82"/>
                  <a:gd name="T23" fmla="*/ 637534301 h 23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2"/>
                  <a:gd name="T37" fmla="*/ 0 h 239"/>
                  <a:gd name="T38" fmla="*/ 82 w 82"/>
                  <a:gd name="T39" fmla="*/ 239 h 23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2" h="239">
                    <a:moveTo>
                      <a:pt x="82" y="76"/>
                    </a:moveTo>
                    <a:cubicBezTo>
                      <a:pt x="82" y="37"/>
                      <a:pt x="82" y="4"/>
                      <a:pt x="82" y="3"/>
                    </a:cubicBezTo>
                    <a:cubicBezTo>
                      <a:pt x="80" y="0"/>
                      <a:pt x="4" y="63"/>
                      <a:pt x="4" y="63"/>
                    </a:cubicBezTo>
                    <a:cubicBezTo>
                      <a:pt x="4" y="227"/>
                      <a:pt x="4" y="227"/>
                      <a:pt x="4" y="227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36"/>
                      <a:pt x="0" y="239"/>
                      <a:pt x="5" y="235"/>
                    </a:cubicBezTo>
                    <a:cubicBezTo>
                      <a:pt x="7" y="234"/>
                      <a:pt x="9" y="232"/>
                      <a:pt x="12" y="229"/>
                    </a:cubicBezTo>
                    <a:cubicBezTo>
                      <a:pt x="12" y="227"/>
                      <a:pt x="12" y="227"/>
                      <a:pt x="12" y="226"/>
                    </a:cubicBezTo>
                    <a:cubicBezTo>
                      <a:pt x="12" y="226"/>
                      <a:pt x="13" y="226"/>
                      <a:pt x="15" y="227"/>
                    </a:cubicBezTo>
                    <a:cubicBezTo>
                      <a:pt x="36" y="209"/>
                      <a:pt x="78" y="178"/>
                      <a:pt x="79" y="176"/>
                    </a:cubicBezTo>
                    <a:cubicBezTo>
                      <a:pt x="82" y="174"/>
                      <a:pt x="82" y="173"/>
                      <a:pt x="82" y="172"/>
                    </a:cubicBezTo>
                    <a:cubicBezTo>
                      <a:pt x="82" y="172"/>
                      <a:pt x="82" y="124"/>
                      <a:pt x="82" y="76"/>
                    </a:cubicBez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55" name="Freeform 667"/>
              <p:cNvSpPr>
                <a:spLocks noChangeAspect="1"/>
              </p:cNvSpPr>
              <p:nvPr/>
            </p:nvSpPr>
            <p:spPr bwMode="auto">
              <a:xfrm>
                <a:off x="5506" y="5440"/>
                <a:ext cx="310" cy="148"/>
              </a:xfrm>
              <a:custGeom>
                <a:avLst/>
                <a:gdLst>
                  <a:gd name="T0" fmla="*/ 1300234240 w 155"/>
                  <a:gd name="T1" fmla="*/ 117440176 h 74"/>
                  <a:gd name="T2" fmla="*/ 645922818 w 155"/>
                  <a:gd name="T3" fmla="*/ 620756992 h 74"/>
                  <a:gd name="T4" fmla="*/ 33554435 w 155"/>
                  <a:gd name="T5" fmla="*/ 494926004 h 74"/>
                  <a:gd name="T6" fmla="*/ 0 w 155"/>
                  <a:gd name="T7" fmla="*/ 511703213 h 74"/>
                  <a:gd name="T8" fmla="*/ 16777217 w 155"/>
                  <a:gd name="T9" fmla="*/ 478148795 h 74"/>
                  <a:gd name="T10" fmla="*/ 67108870 w 155"/>
                  <a:gd name="T11" fmla="*/ 436206028 h 74"/>
                  <a:gd name="T12" fmla="*/ 92274492 w 155"/>
                  <a:gd name="T13" fmla="*/ 444594633 h 74"/>
                  <a:gd name="T14" fmla="*/ 92274492 w 155"/>
                  <a:gd name="T15" fmla="*/ 419428819 h 74"/>
                  <a:gd name="T16" fmla="*/ 637534213 w 155"/>
                  <a:gd name="T17" fmla="*/ 8388609 h 74"/>
                  <a:gd name="T18" fmla="*/ 662698491 w 155"/>
                  <a:gd name="T19" fmla="*/ 0 h 74"/>
                  <a:gd name="T20" fmla="*/ 1266679821 w 155"/>
                  <a:gd name="T21" fmla="*/ 92274490 h 74"/>
                  <a:gd name="T22" fmla="*/ 1300234240 w 155"/>
                  <a:gd name="T23" fmla="*/ 117440176 h 7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5"/>
                  <a:gd name="T37" fmla="*/ 0 h 74"/>
                  <a:gd name="T38" fmla="*/ 155 w 155"/>
                  <a:gd name="T39" fmla="*/ 74 h 7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5" h="74">
                    <a:moveTo>
                      <a:pt x="155" y="14"/>
                    </a:moveTo>
                    <a:cubicBezTo>
                      <a:pt x="77" y="74"/>
                      <a:pt x="77" y="74"/>
                      <a:pt x="77" y="74"/>
                    </a:cubicBezTo>
                    <a:cubicBezTo>
                      <a:pt x="13" y="65"/>
                      <a:pt x="9" y="59"/>
                      <a:pt x="4" y="59"/>
                    </a:cubicBezTo>
                    <a:cubicBezTo>
                      <a:pt x="1" y="58"/>
                      <a:pt x="0" y="61"/>
                      <a:pt x="0" y="61"/>
                    </a:cubicBezTo>
                    <a:cubicBezTo>
                      <a:pt x="0" y="61"/>
                      <a:pt x="0" y="58"/>
                      <a:pt x="2" y="57"/>
                    </a:cubicBezTo>
                    <a:cubicBezTo>
                      <a:pt x="2" y="57"/>
                      <a:pt x="5" y="55"/>
                      <a:pt x="8" y="52"/>
                    </a:cubicBezTo>
                    <a:cubicBezTo>
                      <a:pt x="10" y="53"/>
                      <a:pt x="10" y="53"/>
                      <a:pt x="11" y="53"/>
                    </a:cubicBezTo>
                    <a:cubicBezTo>
                      <a:pt x="11" y="52"/>
                      <a:pt x="11" y="51"/>
                      <a:pt x="11" y="50"/>
                    </a:cubicBezTo>
                    <a:cubicBezTo>
                      <a:pt x="40" y="27"/>
                      <a:pt x="73" y="2"/>
                      <a:pt x="76" y="1"/>
                    </a:cubicBezTo>
                    <a:cubicBezTo>
                      <a:pt x="77" y="0"/>
                      <a:pt x="79" y="0"/>
                      <a:pt x="79" y="0"/>
                    </a:cubicBezTo>
                    <a:cubicBezTo>
                      <a:pt x="79" y="0"/>
                      <a:pt x="150" y="11"/>
                      <a:pt x="151" y="11"/>
                    </a:cubicBezTo>
                    <a:cubicBezTo>
                      <a:pt x="154" y="12"/>
                      <a:pt x="155" y="14"/>
                      <a:pt x="155" y="14"/>
                    </a:cubicBez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56" name="Freeform 668"/>
              <p:cNvSpPr>
                <a:spLocks noChangeAspect="1"/>
              </p:cNvSpPr>
              <p:nvPr/>
            </p:nvSpPr>
            <p:spPr bwMode="auto">
              <a:xfrm>
                <a:off x="5658" y="5466"/>
                <a:ext cx="160" cy="124"/>
              </a:xfrm>
              <a:custGeom>
                <a:avLst/>
                <a:gdLst>
                  <a:gd name="T0" fmla="*/ 671088640 w 80"/>
                  <a:gd name="T1" fmla="*/ 16777220 h 62"/>
                  <a:gd name="T2" fmla="*/ 662700035 w 80"/>
                  <a:gd name="T3" fmla="*/ 0 h 62"/>
                  <a:gd name="T4" fmla="*/ 0 w 80"/>
                  <a:gd name="T5" fmla="*/ 511705090 h 62"/>
                  <a:gd name="T6" fmla="*/ 8388609 w 80"/>
                  <a:gd name="T7" fmla="*/ 520093696 h 62"/>
                  <a:gd name="T8" fmla="*/ 671088640 w 80"/>
                  <a:gd name="T9" fmla="*/ 1677722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2"/>
                  <a:gd name="T17" fmla="*/ 80 w 80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2">
                    <a:moveTo>
                      <a:pt x="80" y="2"/>
                    </a:moveTo>
                    <a:cubicBezTo>
                      <a:pt x="80" y="2"/>
                      <a:pt x="80" y="1"/>
                      <a:pt x="79" y="0"/>
                    </a:cubicBezTo>
                    <a:cubicBezTo>
                      <a:pt x="76" y="2"/>
                      <a:pt x="0" y="61"/>
                      <a:pt x="0" y="61"/>
                    </a:cubicBezTo>
                    <a:cubicBezTo>
                      <a:pt x="1" y="62"/>
                      <a:pt x="1" y="62"/>
                      <a:pt x="1" y="62"/>
                    </a:cubicBezTo>
                    <a:lnTo>
                      <a:pt x="80" y="2"/>
                    </a:lnTo>
                    <a:close/>
                  </a:path>
                </a:pathLst>
              </a:custGeom>
              <a:solidFill>
                <a:srgbClr val="8BA6BD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57" name="Freeform 669"/>
              <p:cNvSpPr>
                <a:spLocks noChangeAspect="1"/>
              </p:cNvSpPr>
              <p:nvPr/>
            </p:nvSpPr>
            <p:spPr bwMode="auto">
              <a:xfrm>
                <a:off x="5506" y="5556"/>
                <a:ext cx="158" cy="384"/>
              </a:xfrm>
              <a:custGeom>
                <a:avLst/>
                <a:gdLst>
                  <a:gd name="T0" fmla="*/ 662700032 w 79"/>
                  <a:gd name="T1" fmla="*/ 159383565 h 192"/>
                  <a:gd name="T2" fmla="*/ 637534218 w 79"/>
                  <a:gd name="T3" fmla="*/ 117440315 h 192"/>
                  <a:gd name="T4" fmla="*/ 33554435 w 79"/>
                  <a:gd name="T5" fmla="*/ 8388609 h 192"/>
                  <a:gd name="T6" fmla="*/ 0 w 79"/>
                  <a:gd name="T7" fmla="*/ 25165824 h 192"/>
                  <a:gd name="T8" fmla="*/ 0 w 79"/>
                  <a:gd name="T9" fmla="*/ 142606355 h 192"/>
                  <a:gd name="T10" fmla="*/ 25165806 w 79"/>
                  <a:gd name="T11" fmla="*/ 142606355 h 192"/>
                  <a:gd name="T12" fmla="*/ 0 w 79"/>
                  <a:gd name="T13" fmla="*/ 159383565 h 192"/>
                  <a:gd name="T14" fmla="*/ 0 w 79"/>
                  <a:gd name="T15" fmla="*/ 218103419 h 192"/>
                  <a:gd name="T16" fmla="*/ 0 w 79"/>
                  <a:gd name="T17" fmla="*/ 1434452024 h 192"/>
                  <a:gd name="T18" fmla="*/ 33554435 w 79"/>
                  <a:gd name="T19" fmla="*/ 1484783656 h 192"/>
                  <a:gd name="T20" fmla="*/ 612368403 w 79"/>
                  <a:gd name="T21" fmla="*/ 1602224131 h 192"/>
                  <a:gd name="T22" fmla="*/ 654311427 w 79"/>
                  <a:gd name="T23" fmla="*/ 1568669709 h 192"/>
                  <a:gd name="T24" fmla="*/ 662700032 w 79"/>
                  <a:gd name="T25" fmla="*/ 159383565 h 19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9"/>
                  <a:gd name="T40" fmla="*/ 0 h 192"/>
                  <a:gd name="T41" fmla="*/ 79 w 79"/>
                  <a:gd name="T42" fmla="*/ 192 h 19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9" h="192">
                    <a:moveTo>
                      <a:pt x="79" y="19"/>
                    </a:moveTo>
                    <a:cubicBezTo>
                      <a:pt x="79" y="16"/>
                      <a:pt x="77" y="14"/>
                      <a:pt x="76" y="14"/>
                    </a:cubicBezTo>
                    <a:cubicBezTo>
                      <a:pt x="35" y="7"/>
                      <a:pt x="9" y="1"/>
                      <a:pt x="4" y="1"/>
                    </a:cubicBezTo>
                    <a:cubicBezTo>
                      <a:pt x="0" y="0"/>
                      <a:pt x="0" y="3"/>
                      <a:pt x="0" y="3"/>
                    </a:cubicBezTo>
                    <a:cubicBezTo>
                      <a:pt x="0" y="3"/>
                      <a:pt x="0" y="9"/>
                      <a:pt x="0" y="17"/>
                    </a:cubicBezTo>
                    <a:cubicBezTo>
                      <a:pt x="1" y="17"/>
                      <a:pt x="2" y="17"/>
                      <a:pt x="3" y="17"/>
                    </a:cubicBezTo>
                    <a:cubicBezTo>
                      <a:pt x="3" y="18"/>
                      <a:pt x="0" y="19"/>
                      <a:pt x="0" y="19"/>
                    </a:cubicBezTo>
                    <a:cubicBezTo>
                      <a:pt x="0" y="22"/>
                      <a:pt x="0" y="24"/>
                      <a:pt x="0" y="26"/>
                    </a:cubicBezTo>
                    <a:cubicBezTo>
                      <a:pt x="0" y="26"/>
                      <a:pt x="0" y="170"/>
                      <a:pt x="0" y="171"/>
                    </a:cubicBezTo>
                    <a:cubicBezTo>
                      <a:pt x="0" y="176"/>
                      <a:pt x="1" y="177"/>
                      <a:pt x="4" y="177"/>
                    </a:cubicBezTo>
                    <a:cubicBezTo>
                      <a:pt x="6" y="178"/>
                      <a:pt x="54" y="188"/>
                      <a:pt x="73" y="191"/>
                    </a:cubicBezTo>
                    <a:cubicBezTo>
                      <a:pt x="77" y="192"/>
                      <a:pt x="78" y="187"/>
                      <a:pt x="78" y="187"/>
                    </a:cubicBezTo>
                    <a:cubicBezTo>
                      <a:pt x="78" y="187"/>
                      <a:pt x="79" y="19"/>
                      <a:pt x="79" y="19"/>
                    </a:cubicBezTo>
                    <a:close/>
                  </a:path>
                </a:pathLst>
              </a:custGeom>
              <a:solidFill>
                <a:srgbClr val="D3DBE4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58" name="Freeform 670"/>
              <p:cNvSpPr>
                <a:spLocks noChangeAspect="1"/>
              </p:cNvSpPr>
              <p:nvPr/>
            </p:nvSpPr>
            <p:spPr bwMode="auto">
              <a:xfrm>
                <a:off x="5558" y="579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59" name="Freeform 671"/>
              <p:cNvSpPr>
                <a:spLocks noChangeAspect="1"/>
              </p:cNvSpPr>
              <p:nvPr/>
            </p:nvSpPr>
            <p:spPr bwMode="auto">
              <a:xfrm>
                <a:off x="5558" y="579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60" name="Freeform 672"/>
              <p:cNvSpPr>
                <a:spLocks noChangeAspect="1"/>
              </p:cNvSpPr>
              <p:nvPr/>
            </p:nvSpPr>
            <p:spPr bwMode="auto">
              <a:xfrm>
                <a:off x="5558" y="5810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61" name="Freeform 673"/>
              <p:cNvSpPr>
                <a:spLocks noChangeAspect="1"/>
              </p:cNvSpPr>
              <p:nvPr/>
            </p:nvSpPr>
            <p:spPr bwMode="auto">
              <a:xfrm>
                <a:off x="5558" y="5810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62" name="Freeform 674"/>
              <p:cNvSpPr>
                <a:spLocks noChangeAspect="1"/>
              </p:cNvSpPr>
              <p:nvPr/>
            </p:nvSpPr>
            <p:spPr bwMode="auto">
              <a:xfrm>
                <a:off x="5558" y="5822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4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4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63" name="Freeform 675"/>
              <p:cNvSpPr>
                <a:spLocks noChangeAspect="1"/>
              </p:cNvSpPr>
              <p:nvPr/>
            </p:nvSpPr>
            <p:spPr bwMode="auto">
              <a:xfrm>
                <a:off x="5558" y="5822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64" name="Freeform 676"/>
              <p:cNvSpPr>
                <a:spLocks noChangeAspect="1"/>
              </p:cNvSpPr>
              <p:nvPr/>
            </p:nvSpPr>
            <p:spPr bwMode="auto">
              <a:xfrm>
                <a:off x="5558" y="583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65" name="Freeform 677"/>
              <p:cNvSpPr>
                <a:spLocks noChangeAspect="1"/>
              </p:cNvSpPr>
              <p:nvPr/>
            </p:nvSpPr>
            <p:spPr bwMode="auto">
              <a:xfrm>
                <a:off x="5558" y="583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66" name="Freeform 678"/>
              <p:cNvSpPr>
                <a:spLocks noChangeAspect="1"/>
              </p:cNvSpPr>
              <p:nvPr/>
            </p:nvSpPr>
            <p:spPr bwMode="auto">
              <a:xfrm>
                <a:off x="5558" y="5850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4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67" name="Freeform 679"/>
              <p:cNvSpPr>
                <a:spLocks noChangeAspect="1"/>
              </p:cNvSpPr>
              <p:nvPr/>
            </p:nvSpPr>
            <p:spPr bwMode="auto">
              <a:xfrm>
                <a:off x="5558" y="5848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68" name="Freeform 680"/>
              <p:cNvSpPr>
                <a:spLocks noChangeAspect="1"/>
              </p:cNvSpPr>
              <p:nvPr/>
            </p:nvSpPr>
            <p:spPr bwMode="auto">
              <a:xfrm>
                <a:off x="5558" y="5862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69" name="Freeform 681"/>
              <p:cNvSpPr>
                <a:spLocks noChangeAspect="1"/>
              </p:cNvSpPr>
              <p:nvPr/>
            </p:nvSpPr>
            <p:spPr bwMode="auto">
              <a:xfrm>
                <a:off x="5558" y="5862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70" name="Freeform 682"/>
              <p:cNvSpPr>
                <a:spLocks noChangeAspect="1"/>
              </p:cNvSpPr>
              <p:nvPr/>
            </p:nvSpPr>
            <p:spPr bwMode="auto">
              <a:xfrm>
                <a:off x="5558" y="587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71" name="Freeform 683"/>
              <p:cNvSpPr>
                <a:spLocks noChangeAspect="1"/>
              </p:cNvSpPr>
              <p:nvPr/>
            </p:nvSpPr>
            <p:spPr bwMode="auto">
              <a:xfrm>
                <a:off x="5558" y="587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72" name="Freeform 684"/>
              <p:cNvSpPr>
                <a:spLocks noChangeAspect="1"/>
              </p:cNvSpPr>
              <p:nvPr/>
            </p:nvSpPr>
            <p:spPr bwMode="auto">
              <a:xfrm>
                <a:off x="5506" y="5590"/>
                <a:ext cx="172" cy="34"/>
              </a:xfrm>
              <a:custGeom>
                <a:avLst/>
                <a:gdLst>
                  <a:gd name="T0" fmla="*/ 156 w 172"/>
                  <a:gd name="T1" fmla="*/ 30 h 34"/>
                  <a:gd name="T2" fmla="*/ 6 w 172"/>
                  <a:gd name="T3" fmla="*/ 0 h 34"/>
                  <a:gd name="T4" fmla="*/ 0 w 172"/>
                  <a:gd name="T5" fmla="*/ 4 h 34"/>
                  <a:gd name="T6" fmla="*/ 158 w 172"/>
                  <a:gd name="T7" fmla="*/ 34 h 34"/>
                  <a:gd name="T8" fmla="*/ 172 w 172"/>
                  <a:gd name="T9" fmla="*/ 24 h 34"/>
                  <a:gd name="T10" fmla="*/ 172 w 172"/>
                  <a:gd name="T11" fmla="*/ 20 h 34"/>
                  <a:gd name="T12" fmla="*/ 156 w 172"/>
                  <a:gd name="T13" fmla="*/ 30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2"/>
                  <a:gd name="T22" fmla="*/ 0 h 34"/>
                  <a:gd name="T23" fmla="*/ 172 w 172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2" h="34">
                    <a:moveTo>
                      <a:pt x="156" y="30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158" y="34"/>
                    </a:lnTo>
                    <a:lnTo>
                      <a:pt x="172" y="24"/>
                    </a:lnTo>
                    <a:lnTo>
                      <a:pt x="172" y="20"/>
                    </a:lnTo>
                    <a:lnTo>
                      <a:pt x="156" y="30"/>
                    </a:lnTo>
                    <a:close/>
                  </a:path>
                </a:pathLst>
              </a:custGeom>
              <a:solidFill>
                <a:srgbClr val="7588A2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73" name="Freeform 685"/>
              <p:cNvSpPr>
                <a:spLocks noChangeAspect="1"/>
              </p:cNvSpPr>
              <p:nvPr/>
            </p:nvSpPr>
            <p:spPr bwMode="auto">
              <a:xfrm>
                <a:off x="5532" y="5610"/>
                <a:ext cx="100" cy="30"/>
              </a:xfrm>
              <a:custGeom>
                <a:avLst/>
                <a:gdLst>
                  <a:gd name="T0" fmla="*/ 100 w 100"/>
                  <a:gd name="T1" fmla="*/ 18 h 30"/>
                  <a:gd name="T2" fmla="*/ 0 w 100"/>
                  <a:gd name="T3" fmla="*/ 0 h 30"/>
                  <a:gd name="T4" fmla="*/ 0 w 100"/>
                  <a:gd name="T5" fmla="*/ 10 h 30"/>
                  <a:gd name="T6" fmla="*/ 100 w 100"/>
                  <a:gd name="T7" fmla="*/ 30 h 30"/>
                  <a:gd name="T8" fmla="*/ 100 w 100"/>
                  <a:gd name="T9" fmla="*/ 18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30"/>
                  <a:gd name="T17" fmla="*/ 100 w 10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30">
                    <a:moveTo>
                      <a:pt x="100" y="18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100" y="30"/>
                    </a:lnTo>
                    <a:lnTo>
                      <a:pt x="100" y="18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74" name="Freeform 686"/>
              <p:cNvSpPr>
                <a:spLocks noChangeAspect="1"/>
              </p:cNvSpPr>
              <p:nvPr/>
            </p:nvSpPr>
            <p:spPr bwMode="auto">
              <a:xfrm>
                <a:off x="5532" y="5610"/>
                <a:ext cx="10" cy="1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 h 10"/>
                  <a:gd name="T4" fmla="*/ 0 w 10"/>
                  <a:gd name="T5" fmla="*/ 0 h 10"/>
                  <a:gd name="T6" fmla="*/ 0 w 10"/>
                  <a:gd name="T7" fmla="*/ 10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10"/>
                  <a:gd name="T14" fmla="*/ 10 w 10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10">
                    <a:moveTo>
                      <a:pt x="0" y="10"/>
                    </a:moveTo>
                    <a:lnTo>
                      <a:pt x="10" y="2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D7695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75" name="Freeform 687"/>
              <p:cNvSpPr>
                <a:spLocks noChangeAspect="1"/>
              </p:cNvSpPr>
              <p:nvPr/>
            </p:nvSpPr>
            <p:spPr bwMode="auto">
              <a:xfrm>
                <a:off x="5528" y="5540"/>
                <a:ext cx="156" cy="378"/>
              </a:xfrm>
              <a:custGeom>
                <a:avLst/>
                <a:gdLst>
                  <a:gd name="T0" fmla="*/ 0 w 78"/>
                  <a:gd name="T1" fmla="*/ 0 h 189"/>
                  <a:gd name="T2" fmla="*/ 629145610 w 78"/>
                  <a:gd name="T3" fmla="*/ 125828855 h 189"/>
                  <a:gd name="T4" fmla="*/ 645922819 w 78"/>
                  <a:gd name="T5" fmla="*/ 150994959 h 189"/>
                  <a:gd name="T6" fmla="*/ 654311424 w 78"/>
                  <a:gd name="T7" fmla="*/ 1585446912 h 189"/>
                  <a:gd name="T8" fmla="*/ 629145610 w 78"/>
                  <a:gd name="T9" fmla="*/ 1585446912 h 189"/>
                  <a:gd name="T10" fmla="*/ 629145610 w 78"/>
                  <a:gd name="T11" fmla="*/ 159383565 h 189"/>
                  <a:gd name="T12" fmla="*/ 612368400 w 78"/>
                  <a:gd name="T13" fmla="*/ 142606354 h 189"/>
                  <a:gd name="T14" fmla="*/ 0 w 78"/>
                  <a:gd name="T15" fmla="*/ 25165824 h 189"/>
                  <a:gd name="T16" fmla="*/ 0 w 78"/>
                  <a:gd name="T17" fmla="*/ 0 h 1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189"/>
                  <a:gd name="T29" fmla="*/ 78 w 78"/>
                  <a:gd name="T30" fmla="*/ 189 h 18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189">
                    <a:moveTo>
                      <a:pt x="0" y="0"/>
                    </a:moveTo>
                    <a:cubicBezTo>
                      <a:pt x="75" y="15"/>
                      <a:pt x="75" y="15"/>
                      <a:pt x="75" y="15"/>
                    </a:cubicBezTo>
                    <a:cubicBezTo>
                      <a:pt x="75" y="15"/>
                      <a:pt x="77" y="16"/>
                      <a:pt x="77" y="18"/>
                    </a:cubicBezTo>
                    <a:cubicBezTo>
                      <a:pt x="77" y="36"/>
                      <a:pt x="78" y="189"/>
                      <a:pt x="78" y="189"/>
                    </a:cubicBezTo>
                    <a:cubicBezTo>
                      <a:pt x="75" y="189"/>
                      <a:pt x="75" y="189"/>
                      <a:pt x="75" y="18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7"/>
                      <a:pt x="73" y="17"/>
                    </a:cubicBezTo>
                    <a:cubicBezTo>
                      <a:pt x="72" y="17"/>
                      <a:pt x="0" y="3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8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79" name="Group 886"/>
          <p:cNvGrpSpPr>
            <a:grpSpLocks/>
          </p:cNvGrpSpPr>
          <p:nvPr/>
        </p:nvGrpSpPr>
        <p:grpSpPr bwMode="auto">
          <a:xfrm>
            <a:off x="1270496" y="4269342"/>
            <a:ext cx="3009900" cy="553059"/>
            <a:chOff x="3314" y="1889"/>
            <a:chExt cx="1892" cy="606"/>
          </a:xfrm>
        </p:grpSpPr>
        <p:sp>
          <p:nvSpPr>
            <p:cNvPr id="15924" name="AutoShape 28"/>
            <p:cNvSpPr>
              <a:spLocks noChangeArrowheads="1"/>
            </p:cNvSpPr>
            <p:nvPr/>
          </p:nvSpPr>
          <p:spPr bwMode="auto">
            <a:xfrm>
              <a:off x="3948" y="2177"/>
              <a:ext cx="591" cy="315"/>
            </a:xfrm>
            <a:prstGeom prst="roundRect">
              <a:avLst>
                <a:gd name="adj" fmla="val 8495"/>
              </a:avLst>
            </a:prstGeom>
            <a:solidFill>
              <a:srgbClr val="BABAB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8571" tIns="34286" rIns="68571" bIns="3428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200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925" name="AutoShape 28"/>
            <p:cNvSpPr>
              <a:spLocks noChangeArrowheads="1"/>
            </p:cNvSpPr>
            <p:nvPr/>
          </p:nvSpPr>
          <p:spPr bwMode="auto">
            <a:xfrm>
              <a:off x="4615" y="2177"/>
              <a:ext cx="591" cy="315"/>
            </a:xfrm>
            <a:prstGeom prst="roundRect">
              <a:avLst>
                <a:gd name="adj" fmla="val 8495"/>
              </a:avLst>
            </a:prstGeom>
            <a:solidFill>
              <a:srgbClr val="BABAB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8571" tIns="34286" rIns="68571" bIns="3428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200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926" name="AutoShape 28"/>
            <p:cNvSpPr>
              <a:spLocks noChangeArrowheads="1"/>
            </p:cNvSpPr>
            <p:nvPr/>
          </p:nvSpPr>
          <p:spPr bwMode="auto">
            <a:xfrm>
              <a:off x="3314" y="2177"/>
              <a:ext cx="591" cy="315"/>
            </a:xfrm>
            <a:prstGeom prst="roundRect">
              <a:avLst>
                <a:gd name="adj" fmla="val 8495"/>
              </a:avLst>
            </a:prstGeom>
            <a:solidFill>
              <a:srgbClr val="BABABA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8571" tIns="34286" rIns="68571" bIns="3428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200">
                <a:latin typeface="华文细黑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5927" name="Group 765"/>
            <p:cNvGrpSpPr>
              <a:grpSpLocks noChangeAspect="1"/>
            </p:cNvGrpSpPr>
            <p:nvPr/>
          </p:nvGrpSpPr>
          <p:grpSpPr bwMode="auto">
            <a:xfrm>
              <a:off x="3497" y="2177"/>
              <a:ext cx="263" cy="318"/>
              <a:chOff x="5506" y="5440"/>
              <a:chExt cx="312" cy="502"/>
            </a:xfrm>
          </p:grpSpPr>
          <p:sp>
            <p:nvSpPr>
              <p:cNvPr id="15998" name="Freeform 766"/>
              <p:cNvSpPr>
                <a:spLocks noChangeAspect="1"/>
              </p:cNvSpPr>
              <p:nvPr/>
            </p:nvSpPr>
            <p:spPr bwMode="auto">
              <a:xfrm>
                <a:off x="5654" y="5464"/>
                <a:ext cx="164" cy="478"/>
              </a:xfrm>
              <a:custGeom>
                <a:avLst/>
                <a:gdLst>
                  <a:gd name="T0" fmla="*/ 687865856 w 82"/>
                  <a:gd name="T1" fmla="*/ 637534301 h 239"/>
                  <a:gd name="T2" fmla="*/ 687865856 w 82"/>
                  <a:gd name="T3" fmla="*/ 25165826 h 239"/>
                  <a:gd name="T4" fmla="*/ 33554436 w 82"/>
                  <a:gd name="T5" fmla="*/ 528481529 h 239"/>
                  <a:gd name="T6" fmla="*/ 33554436 w 82"/>
                  <a:gd name="T7" fmla="*/ 1904214042 h 239"/>
                  <a:gd name="T8" fmla="*/ 0 w 82"/>
                  <a:gd name="T9" fmla="*/ 1979711494 h 239"/>
                  <a:gd name="T10" fmla="*/ 41943040 w 82"/>
                  <a:gd name="T11" fmla="*/ 1971322889 h 239"/>
                  <a:gd name="T12" fmla="*/ 100663099 w 82"/>
                  <a:gd name="T13" fmla="*/ 1920991253 h 239"/>
                  <a:gd name="T14" fmla="*/ 100663099 w 82"/>
                  <a:gd name="T15" fmla="*/ 1895825436 h 239"/>
                  <a:gd name="T16" fmla="*/ 125828849 w 82"/>
                  <a:gd name="T17" fmla="*/ 1904214042 h 239"/>
                  <a:gd name="T18" fmla="*/ 662700041 w 82"/>
                  <a:gd name="T19" fmla="*/ 1476395143 h 239"/>
                  <a:gd name="T20" fmla="*/ 687865856 w 82"/>
                  <a:gd name="T21" fmla="*/ 1442840720 h 239"/>
                  <a:gd name="T22" fmla="*/ 687865856 w 82"/>
                  <a:gd name="T23" fmla="*/ 637534301 h 23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2"/>
                  <a:gd name="T37" fmla="*/ 0 h 239"/>
                  <a:gd name="T38" fmla="*/ 82 w 82"/>
                  <a:gd name="T39" fmla="*/ 239 h 23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2" h="239">
                    <a:moveTo>
                      <a:pt x="82" y="76"/>
                    </a:moveTo>
                    <a:cubicBezTo>
                      <a:pt x="82" y="37"/>
                      <a:pt x="82" y="4"/>
                      <a:pt x="82" y="3"/>
                    </a:cubicBezTo>
                    <a:cubicBezTo>
                      <a:pt x="80" y="0"/>
                      <a:pt x="4" y="63"/>
                      <a:pt x="4" y="63"/>
                    </a:cubicBezTo>
                    <a:cubicBezTo>
                      <a:pt x="4" y="227"/>
                      <a:pt x="4" y="227"/>
                      <a:pt x="4" y="227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36"/>
                      <a:pt x="0" y="239"/>
                      <a:pt x="5" y="235"/>
                    </a:cubicBezTo>
                    <a:cubicBezTo>
                      <a:pt x="7" y="234"/>
                      <a:pt x="9" y="232"/>
                      <a:pt x="12" y="229"/>
                    </a:cubicBezTo>
                    <a:cubicBezTo>
                      <a:pt x="12" y="227"/>
                      <a:pt x="12" y="227"/>
                      <a:pt x="12" y="226"/>
                    </a:cubicBezTo>
                    <a:cubicBezTo>
                      <a:pt x="12" y="226"/>
                      <a:pt x="13" y="226"/>
                      <a:pt x="15" y="227"/>
                    </a:cubicBezTo>
                    <a:cubicBezTo>
                      <a:pt x="36" y="209"/>
                      <a:pt x="78" y="178"/>
                      <a:pt x="79" y="176"/>
                    </a:cubicBezTo>
                    <a:cubicBezTo>
                      <a:pt x="82" y="174"/>
                      <a:pt x="82" y="173"/>
                      <a:pt x="82" y="172"/>
                    </a:cubicBezTo>
                    <a:cubicBezTo>
                      <a:pt x="82" y="172"/>
                      <a:pt x="82" y="124"/>
                      <a:pt x="82" y="76"/>
                    </a:cubicBez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9" name="Freeform 767"/>
              <p:cNvSpPr>
                <a:spLocks noChangeAspect="1"/>
              </p:cNvSpPr>
              <p:nvPr/>
            </p:nvSpPr>
            <p:spPr bwMode="auto">
              <a:xfrm>
                <a:off x="5506" y="5440"/>
                <a:ext cx="310" cy="148"/>
              </a:xfrm>
              <a:custGeom>
                <a:avLst/>
                <a:gdLst>
                  <a:gd name="T0" fmla="*/ 1300234240 w 155"/>
                  <a:gd name="T1" fmla="*/ 117440176 h 74"/>
                  <a:gd name="T2" fmla="*/ 645922818 w 155"/>
                  <a:gd name="T3" fmla="*/ 620756992 h 74"/>
                  <a:gd name="T4" fmla="*/ 33554435 w 155"/>
                  <a:gd name="T5" fmla="*/ 494926004 h 74"/>
                  <a:gd name="T6" fmla="*/ 0 w 155"/>
                  <a:gd name="T7" fmla="*/ 511703213 h 74"/>
                  <a:gd name="T8" fmla="*/ 16777217 w 155"/>
                  <a:gd name="T9" fmla="*/ 478148795 h 74"/>
                  <a:gd name="T10" fmla="*/ 67108870 w 155"/>
                  <a:gd name="T11" fmla="*/ 436206028 h 74"/>
                  <a:gd name="T12" fmla="*/ 92274492 w 155"/>
                  <a:gd name="T13" fmla="*/ 444594633 h 74"/>
                  <a:gd name="T14" fmla="*/ 92274492 w 155"/>
                  <a:gd name="T15" fmla="*/ 419428819 h 74"/>
                  <a:gd name="T16" fmla="*/ 637534213 w 155"/>
                  <a:gd name="T17" fmla="*/ 8388609 h 74"/>
                  <a:gd name="T18" fmla="*/ 662698491 w 155"/>
                  <a:gd name="T19" fmla="*/ 0 h 74"/>
                  <a:gd name="T20" fmla="*/ 1266679821 w 155"/>
                  <a:gd name="T21" fmla="*/ 92274490 h 74"/>
                  <a:gd name="T22" fmla="*/ 1300234240 w 155"/>
                  <a:gd name="T23" fmla="*/ 117440176 h 7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5"/>
                  <a:gd name="T37" fmla="*/ 0 h 74"/>
                  <a:gd name="T38" fmla="*/ 155 w 155"/>
                  <a:gd name="T39" fmla="*/ 74 h 7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5" h="74">
                    <a:moveTo>
                      <a:pt x="155" y="14"/>
                    </a:moveTo>
                    <a:cubicBezTo>
                      <a:pt x="77" y="74"/>
                      <a:pt x="77" y="74"/>
                      <a:pt x="77" y="74"/>
                    </a:cubicBezTo>
                    <a:cubicBezTo>
                      <a:pt x="13" y="65"/>
                      <a:pt x="9" y="59"/>
                      <a:pt x="4" y="59"/>
                    </a:cubicBezTo>
                    <a:cubicBezTo>
                      <a:pt x="1" y="58"/>
                      <a:pt x="0" y="61"/>
                      <a:pt x="0" y="61"/>
                    </a:cubicBezTo>
                    <a:cubicBezTo>
                      <a:pt x="0" y="61"/>
                      <a:pt x="0" y="58"/>
                      <a:pt x="2" y="57"/>
                    </a:cubicBezTo>
                    <a:cubicBezTo>
                      <a:pt x="2" y="57"/>
                      <a:pt x="5" y="55"/>
                      <a:pt x="8" y="52"/>
                    </a:cubicBezTo>
                    <a:cubicBezTo>
                      <a:pt x="10" y="53"/>
                      <a:pt x="10" y="53"/>
                      <a:pt x="11" y="53"/>
                    </a:cubicBezTo>
                    <a:cubicBezTo>
                      <a:pt x="11" y="52"/>
                      <a:pt x="11" y="51"/>
                      <a:pt x="11" y="50"/>
                    </a:cubicBezTo>
                    <a:cubicBezTo>
                      <a:pt x="40" y="27"/>
                      <a:pt x="73" y="2"/>
                      <a:pt x="76" y="1"/>
                    </a:cubicBezTo>
                    <a:cubicBezTo>
                      <a:pt x="77" y="0"/>
                      <a:pt x="79" y="0"/>
                      <a:pt x="79" y="0"/>
                    </a:cubicBezTo>
                    <a:cubicBezTo>
                      <a:pt x="79" y="0"/>
                      <a:pt x="150" y="11"/>
                      <a:pt x="151" y="11"/>
                    </a:cubicBezTo>
                    <a:cubicBezTo>
                      <a:pt x="154" y="12"/>
                      <a:pt x="155" y="14"/>
                      <a:pt x="155" y="14"/>
                    </a:cubicBez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00" name="Freeform 768"/>
              <p:cNvSpPr>
                <a:spLocks noChangeAspect="1"/>
              </p:cNvSpPr>
              <p:nvPr/>
            </p:nvSpPr>
            <p:spPr bwMode="auto">
              <a:xfrm>
                <a:off x="5658" y="5466"/>
                <a:ext cx="160" cy="124"/>
              </a:xfrm>
              <a:custGeom>
                <a:avLst/>
                <a:gdLst>
                  <a:gd name="T0" fmla="*/ 671088640 w 80"/>
                  <a:gd name="T1" fmla="*/ 16777220 h 62"/>
                  <a:gd name="T2" fmla="*/ 662700035 w 80"/>
                  <a:gd name="T3" fmla="*/ 0 h 62"/>
                  <a:gd name="T4" fmla="*/ 0 w 80"/>
                  <a:gd name="T5" fmla="*/ 511705090 h 62"/>
                  <a:gd name="T6" fmla="*/ 8388609 w 80"/>
                  <a:gd name="T7" fmla="*/ 520093696 h 62"/>
                  <a:gd name="T8" fmla="*/ 671088640 w 80"/>
                  <a:gd name="T9" fmla="*/ 1677722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2"/>
                  <a:gd name="T17" fmla="*/ 80 w 80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2">
                    <a:moveTo>
                      <a:pt x="80" y="2"/>
                    </a:moveTo>
                    <a:cubicBezTo>
                      <a:pt x="80" y="2"/>
                      <a:pt x="80" y="1"/>
                      <a:pt x="79" y="0"/>
                    </a:cubicBezTo>
                    <a:cubicBezTo>
                      <a:pt x="76" y="2"/>
                      <a:pt x="0" y="61"/>
                      <a:pt x="0" y="61"/>
                    </a:cubicBezTo>
                    <a:cubicBezTo>
                      <a:pt x="1" y="62"/>
                      <a:pt x="1" y="62"/>
                      <a:pt x="1" y="62"/>
                    </a:cubicBezTo>
                    <a:lnTo>
                      <a:pt x="80" y="2"/>
                    </a:lnTo>
                    <a:close/>
                  </a:path>
                </a:pathLst>
              </a:custGeom>
              <a:solidFill>
                <a:srgbClr val="8BA6BD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01" name="Freeform 769"/>
              <p:cNvSpPr>
                <a:spLocks noChangeAspect="1"/>
              </p:cNvSpPr>
              <p:nvPr/>
            </p:nvSpPr>
            <p:spPr bwMode="auto">
              <a:xfrm>
                <a:off x="5506" y="5556"/>
                <a:ext cx="158" cy="384"/>
              </a:xfrm>
              <a:custGeom>
                <a:avLst/>
                <a:gdLst>
                  <a:gd name="T0" fmla="*/ 662700032 w 79"/>
                  <a:gd name="T1" fmla="*/ 159383565 h 192"/>
                  <a:gd name="T2" fmla="*/ 637534218 w 79"/>
                  <a:gd name="T3" fmla="*/ 117440315 h 192"/>
                  <a:gd name="T4" fmla="*/ 33554435 w 79"/>
                  <a:gd name="T5" fmla="*/ 8388609 h 192"/>
                  <a:gd name="T6" fmla="*/ 0 w 79"/>
                  <a:gd name="T7" fmla="*/ 25165824 h 192"/>
                  <a:gd name="T8" fmla="*/ 0 w 79"/>
                  <a:gd name="T9" fmla="*/ 142606355 h 192"/>
                  <a:gd name="T10" fmla="*/ 25165806 w 79"/>
                  <a:gd name="T11" fmla="*/ 142606355 h 192"/>
                  <a:gd name="T12" fmla="*/ 0 w 79"/>
                  <a:gd name="T13" fmla="*/ 159383565 h 192"/>
                  <a:gd name="T14" fmla="*/ 0 w 79"/>
                  <a:gd name="T15" fmla="*/ 218103419 h 192"/>
                  <a:gd name="T16" fmla="*/ 0 w 79"/>
                  <a:gd name="T17" fmla="*/ 1434452024 h 192"/>
                  <a:gd name="T18" fmla="*/ 33554435 w 79"/>
                  <a:gd name="T19" fmla="*/ 1484783656 h 192"/>
                  <a:gd name="T20" fmla="*/ 612368403 w 79"/>
                  <a:gd name="T21" fmla="*/ 1602224131 h 192"/>
                  <a:gd name="T22" fmla="*/ 654311427 w 79"/>
                  <a:gd name="T23" fmla="*/ 1568669709 h 192"/>
                  <a:gd name="T24" fmla="*/ 662700032 w 79"/>
                  <a:gd name="T25" fmla="*/ 159383565 h 19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9"/>
                  <a:gd name="T40" fmla="*/ 0 h 192"/>
                  <a:gd name="T41" fmla="*/ 79 w 79"/>
                  <a:gd name="T42" fmla="*/ 192 h 19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9" h="192">
                    <a:moveTo>
                      <a:pt x="79" y="19"/>
                    </a:moveTo>
                    <a:cubicBezTo>
                      <a:pt x="79" y="16"/>
                      <a:pt x="77" y="14"/>
                      <a:pt x="76" y="14"/>
                    </a:cubicBezTo>
                    <a:cubicBezTo>
                      <a:pt x="35" y="7"/>
                      <a:pt x="9" y="1"/>
                      <a:pt x="4" y="1"/>
                    </a:cubicBezTo>
                    <a:cubicBezTo>
                      <a:pt x="0" y="0"/>
                      <a:pt x="0" y="3"/>
                      <a:pt x="0" y="3"/>
                    </a:cubicBezTo>
                    <a:cubicBezTo>
                      <a:pt x="0" y="3"/>
                      <a:pt x="0" y="9"/>
                      <a:pt x="0" y="17"/>
                    </a:cubicBezTo>
                    <a:cubicBezTo>
                      <a:pt x="1" y="17"/>
                      <a:pt x="2" y="17"/>
                      <a:pt x="3" y="17"/>
                    </a:cubicBezTo>
                    <a:cubicBezTo>
                      <a:pt x="3" y="18"/>
                      <a:pt x="0" y="19"/>
                      <a:pt x="0" y="19"/>
                    </a:cubicBezTo>
                    <a:cubicBezTo>
                      <a:pt x="0" y="22"/>
                      <a:pt x="0" y="24"/>
                      <a:pt x="0" y="26"/>
                    </a:cubicBezTo>
                    <a:cubicBezTo>
                      <a:pt x="0" y="26"/>
                      <a:pt x="0" y="170"/>
                      <a:pt x="0" y="171"/>
                    </a:cubicBezTo>
                    <a:cubicBezTo>
                      <a:pt x="0" y="176"/>
                      <a:pt x="1" y="177"/>
                      <a:pt x="4" y="177"/>
                    </a:cubicBezTo>
                    <a:cubicBezTo>
                      <a:pt x="6" y="178"/>
                      <a:pt x="54" y="188"/>
                      <a:pt x="73" y="191"/>
                    </a:cubicBezTo>
                    <a:cubicBezTo>
                      <a:pt x="77" y="192"/>
                      <a:pt x="78" y="187"/>
                      <a:pt x="78" y="187"/>
                    </a:cubicBezTo>
                    <a:cubicBezTo>
                      <a:pt x="78" y="187"/>
                      <a:pt x="79" y="19"/>
                      <a:pt x="79" y="19"/>
                    </a:cubicBezTo>
                    <a:close/>
                  </a:path>
                </a:pathLst>
              </a:custGeom>
              <a:solidFill>
                <a:srgbClr val="D3DBE4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02" name="Freeform 770"/>
              <p:cNvSpPr>
                <a:spLocks noChangeAspect="1"/>
              </p:cNvSpPr>
              <p:nvPr/>
            </p:nvSpPr>
            <p:spPr bwMode="auto">
              <a:xfrm>
                <a:off x="5558" y="579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03" name="Freeform 771"/>
              <p:cNvSpPr>
                <a:spLocks noChangeAspect="1"/>
              </p:cNvSpPr>
              <p:nvPr/>
            </p:nvSpPr>
            <p:spPr bwMode="auto">
              <a:xfrm>
                <a:off x="5558" y="579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04" name="Freeform 772"/>
              <p:cNvSpPr>
                <a:spLocks noChangeAspect="1"/>
              </p:cNvSpPr>
              <p:nvPr/>
            </p:nvSpPr>
            <p:spPr bwMode="auto">
              <a:xfrm>
                <a:off x="5558" y="5810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05" name="Freeform 773"/>
              <p:cNvSpPr>
                <a:spLocks noChangeAspect="1"/>
              </p:cNvSpPr>
              <p:nvPr/>
            </p:nvSpPr>
            <p:spPr bwMode="auto">
              <a:xfrm>
                <a:off x="5558" y="5810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06" name="Freeform 774"/>
              <p:cNvSpPr>
                <a:spLocks noChangeAspect="1"/>
              </p:cNvSpPr>
              <p:nvPr/>
            </p:nvSpPr>
            <p:spPr bwMode="auto">
              <a:xfrm>
                <a:off x="5558" y="5822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4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4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07" name="Freeform 775"/>
              <p:cNvSpPr>
                <a:spLocks noChangeAspect="1"/>
              </p:cNvSpPr>
              <p:nvPr/>
            </p:nvSpPr>
            <p:spPr bwMode="auto">
              <a:xfrm>
                <a:off x="5558" y="5822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08" name="Freeform 776"/>
              <p:cNvSpPr>
                <a:spLocks noChangeAspect="1"/>
              </p:cNvSpPr>
              <p:nvPr/>
            </p:nvSpPr>
            <p:spPr bwMode="auto">
              <a:xfrm>
                <a:off x="5558" y="583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09" name="Freeform 777"/>
              <p:cNvSpPr>
                <a:spLocks noChangeAspect="1"/>
              </p:cNvSpPr>
              <p:nvPr/>
            </p:nvSpPr>
            <p:spPr bwMode="auto">
              <a:xfrm>
                <a:off x="5558" y="583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10" name="Freeform 778"/>
              <p:cNvSpPr>
                <a:spLocks noChangeAspect="1"/>
              </p:cNvSpPr>
              <p:nvPr/>
            </p:nvSpPr>
            <p:spPr bwMode="auto">
              <a:xfrm>
                <a:off x="5558" y="5850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4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11" name="Freeform 779"/>
              <p:cNvSpPr>
                <a:spLocks noChangeAspect="1"/>
              </p:cNvSpPr>
              <p:nvPr/>
            </p:nvSpPr>
            <p:spPr bwMode="auto">
              <a:xfrm>
                <a:off x="5558" y="5848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12" name="Freeform 780"/>
              <p:cNvSpPr>
                <a:spLocks noChangeAspect="1"/>
              </p:cNvSpPr>
              <p:nvPr/>
            </p:nvSpPr>
            <p:spPr bwMode="auto">
              <a:xfrm>
                <a:off x="5558" y="5862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13" name="Freeform 781"/>
              <p:cNvSpPr>
                <a:spLocks noChangeAspect="1"/>
              </p:cNvSpPr>
              <p:nvPr/>
            </p:nvSpPr>
            <p:spPr bwMode="auto">
              <a:xfrm>
                <a:off x="5558" y="5862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14" name="Freeform 782"/>
              <p:cNvSpPr>
                <a:spLocks noChangeAspect="1"/>
              </p:cNvSpPr>
              <p:nvPr/>
            </p:nvSpPr>
            <p:spPr bwMode="auto">
              <a:xfrm>
                <a:off x="5558" y="587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15" name="Freeform 783"/>
              <p:cNvSpPr>
                <a:spLocks noChangeAspect="1"/>
              </p:cNvSpPr>
              <p:nvPr/>
            </p:nvSpPr>
            <p:spPr bwMode="auto">
              <a:xfrm>
                <a:off x="5558" y="587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16" name="Freeform 784"/>
              <p:cNvSpPr>
                <a:spLocks noChangeAspect="1"/>
              </p:cNvSpPr>
              <p:nvPr/>
            </p:nvSpPr>
            <p:spPr bwMode="auto">
              <a:xfrm>
                <a:off x="5506" y="5590"/>
                <a:ext cx="172" cy="34"/>
              </a:xfrm>
              <a:custGeom>
                <a:avLst/>
                <a:gdLst>
                  <a:gd name="T0" fmla="*/ 156 w 172"/>
                  <a:gd name="T1" fmla="*/ 30 h 34"/>
                  <a:gd name="T2" fmla="*/ 6 w 172"/>
                  <a:gd name="T3" fmla="*/ 0 h 34"/>
                  <a:gd name="T4" fmla="*/ 0 w 172"/>
                  <a:gd name="T5" fmla="*/ 4 h 34"/>
                  <a:gd name="T6" fmla="*/ 158 w 172"/>
                  <a:gd name="T7" fmla="*/ 34 h 34"/>
                  <a:gd name="T8" fmla="*/ 172 w 172"/>
                  <a:gd name="T9" fmla="*/ 24 h 34"/>
                  <a:gd name="T10" fmla="*/ 172 w 172"/>
                  <a:gd name="T11" fmla="*/ 20 h 34"/>
                  <a:gd name="T12" fmla="*/ 156 w 172"/>
                  <a:gd name="T13" fmla="*/ 30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2"/>
                  <a:gd name="T22" fmla="*/ 0 h 34"/>
                  <a:gd name="T23" fmla="*/ 172 w 172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2" h="34">
                    <a:moveTo>
                      <a:pt x="156" y="30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158" y="34"/>
                    </a:lnTo>
                    <a:lnTo>
                      <a:pt x="172" y="24"/>
                    </a:lnTo>
                    <a:lnTo>
                      <a:pt x="172" y="20"/>
                    </a:lnTo>
                    <a:lnTo>
                      <a:pt x="156" y="30"/>
                    </a:lnTo>
                    <a:close/>
                  </a:path>
                </a:pathLst>
              </a:custGeom>
              <a:solidFill>
                <a:srgbClr val="7588A2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17" name="Freeform 785"/>
              <p:cNvSpPr>
                <a:spLocks noChangeAspect="1"/>
              </p:cNvSpPr>
              <p:nvPr/>
            </p:nvSpPr>
            <p:spPr bwMode="auto">
              <a:xfrm>
                <a:off x="5532" y="5610"/>
                <a:ext cx="100" cy="30"/>
              </a:xfrm>
              <a:custGeom>
                <a:avLst/>
                <a:gdLst>
                  <a:gd name="T0" fmla="*/ 100 w 100"/>
                  <a:gd name="T1" fmla="*/ 18 h 30"/>
                  <a:gd name="T2" fmla="*/ 0 w 100"/>
                  <a:gd name="T3" fmla="*/ 0 h 30"/>
                  <a:gd name="T4" fmla="*/ 0 w 100"/>
                  <a:gd name="T5" fmla="*/ 10 h 30"/>
                  <a:gd name="T6" fmla="*/ 100 w 100"/>
                  <a:gd name="T7" fmla="*/ 30 h 30"/>
                  <a:gd name="T8" fmla="*/ 100 w 100"/>
                  <a:gd name="T9" fmla="*/ 18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30"/>
                  <a:gd name="T17" fmla="*/ 100 w 10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30">
                    <a:moveTo>
                      <a:pt x="100" y="18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100" y="30"/>
                    </a:lnTo>
                    <a:lnTo>
                      <a:pt x="100" y="18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18" name="Freeform 786"/>
              <p:cNvSpPr>
                <a:spLocks noChangeAspect="1"/>
              </p:cNvSpPr>
              <p:nvPr/>
            </p:nvSpPr>
            <p:spPr bwMode="auto">
              <a:xfrm>
                <a:off x="5532" y="5610"/>
                <a:ext cx="10" cy="1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 h 10"/>
                  <a:gd name="T4" fmla="*/ 0 w 10"/>
                  <a:gd name="T5" fmla="*/ 0 h 10"/>
                  <a:gd name="T6" fmla="*/ 0 w 10"/>
                  <a:gd name="T7" fmla="*/ 10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10"/>
                  <a:gd name="T14" fmla="*/ 10 w 10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10">
                    <a:moveTo>
                      <a:pt x="0" y="10"/>
                    </a:moveTo>
                    <a:lnTo>
                      <a:pt x="10" y="2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D7695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19" name="Freeform 787"/>
              <p:cNvSpPr>
                <a:spLocks noChangeAspect="1"/>
              </p:cNvSpPr>
              <p:nvPr/>
            </p:nvSpPr>
            <p:spPr bwMode="auto">
              <a:xfrm>
                <a:off x="5528" y="5540"/>
                <a:ext cx="156" cy="378"/>
              </a:xfrm>
              <a:custGeom>
                <a:avLst/>
                <a:gdLst>
                  <a:gd name="T0" fmla="*/ 0 w 78"/>
                  <a:gd name="T1" fmla="*/ 0 h 189"/>
                  <a:gd name="T2" fmla="*/ 629145610 w 78"/>
                  <a:gd name="T3" fmla="*/ 125828855 h 189"/>
                  <a:gd name="T4" fmla="*/ 645922819 w 78"/>
                  <a:gd name="T5" fmla="*/ 150994959 h 189"/>
                  <a:gd name="T6" fmla="*/ 654311424 w 78"/>
                  <a:gd name="T7" fmla="*/ 1585446912 h 189"/>
                  <a:gd name="T8" fmla="*/ 629145610 w 78"/>
                  <a:gd name="T9" fmla="*/ 1585446912 h 189"/>
                  <a:gd name="T10" fmla="*/ 629145610 w 78"/>
                  <a:gd name="T11" fmla="*/ 159383565 h 189"/>
                  <a:gd name="T12" fmla="*/ 612368400 w 78"/>
                  <a:gd name="T13" fmla="*/ 142606354 h 189"/>
                  <a:gd name="T14" fmla="*/ 0 w 78"/>
                  <a:gd name="T15" fmla="*/ 25165824 h 189"/>
                  <a:gd name="T16" fmla="*/ 0 w 78"/>
                  <a:gd name="T17" fmla="*/ 0 h 1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189"/>
                  <a:gd name="T29" fmla="*/ 78 w 78"/>
                  <a:gd name="T30" fmla="*/ 189 h 18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189">
                    <a:moveTo>
                      <a:pt x="0" y="0"/>
                    </a:moveTo>
                    <a:cubicBezTo>
                      <a:pt x="75" y="15"/>
                      <a:pt x="75" y="15"/>
                      <a:pt x="75" y="15"/>
                    </a:cubicBezTo>
                    <a:cubicBezTo>
                      <a:pt x="75" y="15"/>
                      <a:pt x="77" y="16"/>
                      <a:pt x="77" y="18"/>
                    </a:cubicBezTo>
                    <a:cubicBezTo>
                      <a:pt x="77" y="36"/>
                      <a:pt x="78" y="189"/>
                      <a:pt x="78" y="189"/>
                    </a:cubicBezTo>
                    <a:cubicBezTo>
                      <a:pt x="75" y="189"/>
                      <a:pt x="75" y="189"/>
                      <a:pt x="75" y="18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7"/>
                      <a:pt x="73" y="17"/>
                    </a:cubicBezTo>
                    <a:cubicBezTo>
                      <a:pt x="72" y="17"/>
                      <a:pt x="0" y="3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8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928" name="Group 788"/>
            <p:cNvGrpSpPr>
              <a:grpSpLocks noChangeAspect="1"/>
            </p:cNvGrpSpPr>
            <p:nvPr/>
          </p:nvGrpSpPr>
          <p:grpSpPr bwMode="auto">
            <a:xfrm>
              <a:off x="4099" y="2177"/>
              <a:ext cx="263" cy="318"/>
              <a:chOff x="5506" y="5440"/>
              <a:chExt cx="312" cy="502"/>
            </a:xfrm>
          </p:grpSpPr>
          <p:sp>
            <p:nvSpPr>
              <p:cNvPr id="15976" name="Freeform 789"/>
              <p:cNvSpPr>
                <a:spLocks noChangeAspect="1"/>
              </p:cNvSpPr>
              <p:nvPr/>
            </p:nvSpPr>
            <p:spPr bwMode="auto">
              <a:xfrm>
                <a:off x="5654" y="5464"/>
                <a:ext cx="164" cy="478"/>
              </a:xfrm>
              <a:custGeom>
                <a:avLst/>
                <a:gdLst>
                  <a:gd name="T0" fmla="*/ 687865856 w 82"/>
                  <a:gd name="T1" fmla="*/ 637534301 h 239"/>
                  <a:gd name="T2" fmla="*/ 687865856 w 82"/>
                  <a:gd name="T3" fmla="*/ 25165826 h 239"/>
                  <a:gd name="T4" fmla="*/ 33554436 w 82"/>
                  <a:gd name="T5" fmla="*/ 528481529 h 239"/>
                  <a:gd name="T6" fmla="*/ 33554436 w 82"/>
                  <a:gd name="T7" fmla="*/ 1904214042 h 239"/>
                  <a:gd name="T8" fmla="*/ 0 w 82"/>
                  <a:gd name="T9" fmla="*/ 1979711494 h 239"/>
                  <a:gd name="T10" fmla="*/ 41943040 w 82"/>
                  <a:gd name="T11" fmla="*/ 1971322889 h 239"/>
                  <a:gd name="T12" fmla="*/ 100663099 w 82"/>
                  <a:gd name="T13" fmla="*/ 1920991253 h 239"/>
                  <a:gd name="T14" fmla="*/ 100663099 w 82"/>
                  <a:gd name="T15" fmla="*/ 1895825436 h 239"/>
                  <a:gd name="T16" fmla="*/ 125828849 w 82"/>
                  <a:gd name="T17" fmla="*/ 1904214042 h 239"/>
                  <a:gd name="T18" fmla="*/ 662700041 w 82"/>
                  <a:gd name="T19" fmla="*/ 1476395143 h 239"/>
                  <a:gd name="T20" fmla="*/ 687865856 w 82"/>
                  <a:gd name="T21" fmla="*/ 1442840720 h 239"/>
                  <a:gd name="T22" fmla="*/ 687865856 w 82"/>
                  <a:gd name="T23" fmla="*/ 637534301 h 23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2"/>
                  <a:gd name="T37" fmla="*/ 0 h 239"/>
                  <a:gd name="T38" fmla="*/ 82 w 82"/>
                  <a:gd name="T39" fmla="*/ 239 h 23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2" h="239">
                    <a:moveTo>
                      <a:pt x="82" y="76"/>
                    </a:moveTo>
                    <a:cubicBezTo>
                      <a:pt x="82" y="37"/>
                      <a:pt x="82" y="4"/>
                      <a:pt x="82" y="3"/>
                    </a:cubicBezTo>
                    <a:cubicBezTo>
                      <a:pt x="80" y="0"/>
                      <a:pt x="4" y="63"/>
                      <a:pt x="4" y="63"/>
                    </a:cubicBezTo>
                    <a:cubicBezTo>
                      <a:pt x="4" y="227"/>
                      <a:pt x="4" y="227"/>
                      <a:pt x="4" y="227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36"/>
                      <a:pt x="0" y="239"/>
                      <a:pt x="5" y="235"/>
                    </a:cubicBezTo>
                    <a:cubicBezTo>
                      <a:pt x="7" y="234"/>
                      <a:pt x="9" y="232"/>
                      <a:pt x="12" y="229"/>
                    </a:cubicBezTo>
                    <a:cubicBezTo>
                      <a:pt x="12" y="227"/>
                      <a:pt x="12" y="227"/>
                      <a:pt x="12" y="226"/>
                    </a:cubicBezTo>
                    <a:cubicBezTo>
                      <a:pt x="12" y="226"/>
                      <a:pt x="13" y="226"/>
                      <a:pt x="15" y="227"/>
                    </a:cubicBezTo>
                    <a:cubicBezTo>
                      <a:pt x="36" y="209"/>
                      <a:pt x="78" y="178"/>
                      <a:pt x="79" y="176"/>
                    </a:cubicBezTo>
                    <a:cubicBezTo>
                      <a:pt x="82" y="174"/>
                      <a:pt x="82" y="173"/>
                      <a:pt x="82" y="172"/>
                    </a:cubicBezTo>
                    <a:cubicBezTo>
                      <a:pt x="82" y="172"/>
                      <a:pt x="82" y="124"/>
                      <a:pt x="82" y="76"/>
                    </a:cubicBez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7" name="Freeform 790"/>
              <p:cNvSpPr>
                <a:spLocks noChangeAspect="1"/>
              </p:cNvSpPr>
              <p:nvPr/>
            </p:nvSpPr>
            <p:spPr bwMode="auto">
              <a:xfrm>
                <a:off x="5506" y="5440"/>
                <a:ext cx="310" cy="148"/>
              </a:xfrm>
              <a:custGeom>
                <a:avLst/>
                <a:gdLst>
                  <a:gd name="T0" fmla="*/ 1300234240 w 155"/>
                  <a:gd name="T1" fmla="*/ 117440176 h 74"/>
                  <a:gd name="T2" fmla="*/ 645922818 w 155"/>
                  <a:gd name="T3" fmla="*/ 620756992 h 74"/>
                  <a:gd name="T4" fmla="*/ 33554435 w 155"/>
                  <a:gd name="T5" fmla="*/ 494926004 h 74"/>
                  <a:gd name="T6" fmla="*/ 0 w 155"/>
                  <a:gd name="T7" fmla="*/ 511703213 h 74"/>
                  <a:gd name="T8" fmla="*/ 16777217 w 155"/>
                  <a:gd name="T9" fmla="*/ 478148795 h 74"/>
                  <a:gd name="T10" fmla="*/ 67108870 w 155"/>
                  <a:gd name="T11" fmla="*/ 436206028 h 74"/>
                  <a:gd name="T12" fmla="*/ 92274492 w 155"/>
                  <a:gd name="T13" fmla="*/ 444594633 h 74"/>
                  <a:gd name="T14" fmla="*/ 92274492 w 155"/>
                  <a:gd name="T15" fmla="*/ 419428819 h 74"/>
                  <a:gd name="T16" fmla="*/ 637534213 w 155"/>
                  <a:gd name="T17" fmla="*/ 8388609 h 74"/>
                  <a:gd name="T18" fmla="*/ 662698491 w 155"/>
                  <a:gd name="T19" fmla="*/ 0 h 74"/>
                  <a:gd name="T20" fmla="*/ 1266679821 w 155"/>
                  <a:gd name="T21" fmla="*/ 92274490 h 74"/>
                  <a:gd name="T22" fmla="*/ 1300234240 w 155"/>
                  <a:gd name="T23" fmla="*/ 117440176 h 7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5"/>
                  <a:gd name="T37" fmla="*/ 0 h 74"/>
                  <a:gd name="T38" fmla="*/ 155 w 155"/>
                  <a:gd name="T39" fmla="*/ 74 h 7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5" h="74">
                    <a:moveTo>
                      <a:pt x="155" y="14"/>
                    </a:moveTo>
                    <a:cubicBezTo>
                      <a:pt x="77" y="74"/>
                      <a:pt x="77" y="74"/>
                      <a:pt x="77" y="74"/>
                    </a:cubicBezTo>
                    <a:cubicBezTo>
                      <a:pt x="13" y="65"/>
                      <a:pt x="9" y="59"/>
                      <a:pt x="4" y="59"/>
                    </a:cubicBezTo>
                    <a:cubicBezTo>
                      <a:pt x="1" y="58"/>
                      <a:pt x="0" y="61"/>
                      <a:pt x="0" y="61"/>
                    </a:cubicBezTo>
                    <a:cubicBezTo>
                      <a:pt x="0" y="61"/>
                      <a:pt x="0" y="58"/>
                      <a:pt x="2" y="57"/>
                    </a:cubicBezTo>
                    <a:cubicBezTo>
                      <a:pt x="2" y="57"/>
                      <a:pt x="5" y="55"/>
                      <a:pt x="8" y="52"/>
                    </a:cubicBezTo>
                    <a:cubicBezTo>
                      <a:pt x="10" y="53"/>
                      <a:pt x="10" y="53"/>
                      <a:pt x="11" y="53"/>
                    </a:cubicBezTo>
                    <a:cubicBezTo>
                      <a:pt x="11" y="52"/>
                      <a:pt x="11" y="51"/>
                      <a:pt x="11" y="50"/>
                    </a:cubicBezTo>
                    <a:cubicBezTo>
                      <a:pt x="40" y="27"/>
                      <a:pt x="73" y="2"/>
                      <a:pt x="76" y="1"/>
                    </a:cubicBezTo>
                    <a:cubicBezTo>
                      <a:pt x="77" y="0"/>
                      <a:pt x="79" y="0"/>
                      <a:pt x="79" y="0"/>
                    </a:cubicBezTo>
                    <a:cubicBezTo>
                      <a:pt x="79" y="0"/>
                      <a:pt x="150" y="11"/>
                      <a:pt x="151" y="11"/>
                    </a:cubicBezTo>
                    <a:cubicBezTo>
                      <a:pt x="154" y="12"/>
                      <a:pt x="155" y="14"/>
                      <a:pt x="155" y="14"/>
                    </a:cubicBez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8" name="Freeform 791"/>
              <p:cNvSpPr>
                <a:spLocks noChangeAspect="1"/>
              </p:cNvSpPr>
              <p:nvPr/>
            </p:nvSpPr>
            <p:spPr bwMode="auto">
              <a:xfrm>
                <a:off x="5658" y="5466"/>
                <a:ext cx="160" cy="124"/>
              </a:xfrm>
              <a:custGeom>
                <a:avLst/>
                <a:gdLst>
                  <a:gd name="T0" fmla="*/ 671088640 w 80"/>
                  <a:gd name="T1" fmla="*/ 16777220 h 62"/>
                  <a:gd name="T2" fmla="*/ 662700035 w 80"/>
                  <a:gd name="T3" fmla="*/ 0 h 62"/>
                  <a:gd name="T4" fmla="*/ 0 w 80"/>
                  <a:gd name="T5" fmla="*/ 511705090 h 62"/>
                  <a:gd name="T6" fmla="*/ 8388609 w 80"/>
                  <a:gd name="T7" fmla="*/ 520093696 h 62"/>
                  <a:gd name="T8" fmla="*/ 671088640 w 80"/>
                  <a:gd name="T9" fmla="*/ 1677722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2"/>
                  <a:gd name="T17" fmla="*/ 80 w 80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2">
                    <a:moveTo>
                      <a:pt x="80" y="2"/>
                    </a:moveTo>
                    <a:cubicBezTo>
                      <a:pt x="80" y="2"/>
                      <a:pt x="80" y="1"/>
                      <a:pt x="79" y="0"/>
                    </a:cubicBezTo>
                    <a:cubicBezTo>
                      <a:pt x="76" y="2"/>
                      <a:pt x="0" y="61"/>
                      <a:pt x="0" y="61"/>
                    </a:cubicBezTo>
                    <a:cubicBezTo>
                      <a:pt x="1" y="62"/>
                      <a:pt x="1" y="62"/>
                      <a:pt x="1" y="62"/>
                    </a:cubicBezTo>
                    <a:lnTo>
                      <a:pt x="80" y="2"/>
                    </a:lnTo>
                    <a:close/>
                  </a:path>
                </a:pathLst>
              </a:custGeom>
              <a:solidFill>
                <a:srgbClr val="8BA6BD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9" name="Freeform 792"/>
              <p:cNvSpPr>
                <a:spLocks noChangeAspect="1"/>
              </p:cNvSpPr>
              <p:nvPr/>
            </p:nvSpPr>
            <p:spPr bwMode="auto">
              <a:xfrm>
                <a:off x="5506" y="5556"/>
                <a:ext cx="158" cy="384"/>
              </a:xfrm>
              <a:custGeom>
                <a:avLst/>
                <a:gdLst>
                  <a:gd name="T0" fmla="*/ 662700032 w 79"/>
                  <a:gd name="T1" fmla="*/ 159383565 h 192"/>
                  <a:gd name="T2" fmla="*/ 637534218 w 79"/>
                  <a:gd name="T3" fmla="*/ 117440315 h 192"/>
                  <a:gd name="T4" fmla="*/ 33554435 w 79"/>
                  <a:gd name="T5" fmla="*/ 8388609 h 192"/>
                  <a:gd name="T6" fmla="*/ 0 w 79"/>
                  <a:gd name="T7" fmla="*/ 25165824 h 192"/>
                  <a:gd name="T8" fmla="*/ 0 w 79"/>
                  <a:gd name="T9" fmla="*/ 142606355 h 192"/>
                  <a:gd name="T10" fmla="*/ 25165806 w 79"/>
                  <a:gd name="T11" fmla="*/ 142606355 h 192"/>
                  <a:gd name="T12" fmla="*/ 0 w 79"/>
                  <a:gd name="T13" fmla="*/ 159383565 h 192"/>
                  <a:gd name="T14" fmla="*/ 0 w 79"/>
                  <a:gd name="T15" fmla="*/ 218103419 h 192"/>
                  <a:gd name="T16" fmla="*/ 0 w 79"/>
                  <a:gd name="T17" fmla="*/ 1434452024 h 192"/>
                  <a:gd name="T18" fmla="*/ 33554435 w 79"/>
                  <a:gd name="T19" fmla="*/ 1484783656 h 192"/>
                  <a:gd name="T20" fmla="*/ 612368403 w 79"/>
                  <a:gd name="T21" fmla="*/ 1602224131 h 192"/>
                  <a:gd name="T22" fmla="*/ 654311427 w 79"/>
                  <a:gd name="T23" fmla="*/ 1568669709 h 192"/>
                  <a:gd name="T24" fmla="*/ 662700032 w 79"/>
                  <a:gd name="T25" fmla="*/ 159383565 h 19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9"/>
                  <a:gd name="T40" fmla="*/ 0 h 192"/>
                  <a:gd name="T41" fmla="*/ 79 w 79"/>
                  <a:gd name="T42" fmla="*/ 192 h 19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9" h="192">
                    <a:moveTo>
                      <a:pt x="79" y="19"/>
                    </a:moveTo>
                    <a:cubicBezTo>
                      <a:pt x="79" y="16"/>
                      <a:pt x="77" y="14"/>
                      <a:pt x="76" y="14"/>
                    </a:cubicBezTo>
                    <a:cubicBezTo>
                      <a:pt x="35" y="7"/>
                      <a:pt x="9" y="1"/>
                      <a:pt x="4" y="1"/>
                    </a:cubicBezTo>
                    <a:cubicBezTo>
                      <a:pt x="0" y="0"/>
                      <a:pt x="0" y="3"/>
                      <a:pt x="0" y="3"/>
                    </a:cubicBezTo>
                    <a:cubicBezTo>
                      <a:pt x="0" y="3"/>
                      <a:pt x="0" y="9"/>
                      <a:pt x="0" y="17"/>
                    </a:cubicBezTo>
                    <a:cubicBezTo>
                      <a:pt x="1" y="17"/>
                      <a:pt x="2" y="17"/>
                      <a:pt x="3" y="17"/>
                    </a:cubicBezTo>
                    <a:cubicBezTo>
                      <a:pt x="3" y="18"/>
                      <a:pt x="0" y="19"/>
                      <a:pt x="0" y="19"/>
                    </a:cubicBezTo>
                    <a:cubicBezTo>
                      <a:pt x="0" y="22"/>
                      <a:pt x="0" y="24"/>
                      <a:pt x="0" y="26"/>
                    </a:cubicBezTo>
                    <a:cubicBezTo>
                      <a:pt x="0" y="26"/>
                      <a:pt x="0" y="170"/>
                      <a:pt x="0" y="171"/>
                    </a:cubicBezTo>
                    <a:cubicBezTo>
                      <a:pt x="0" y="176"/>
                      <a:pt x="1" y="177"/>
                      <a:pt x="4" y="177"/>
                    </a:cubicBezTo>
                    <a:cubicBezTo>
                      <a:pt x="6" y="178"/>
                      <a:pt x="54" y="188"/>
                      <a:pt x="73" y="191"/>
                    </a:cubicBezTo>
                    <a:cubicBezTo>
                      <a:pt x="77" y="192"/>
                      <a:pt x="78" y="187"/>
                      <a:pt x="78" y="187"/>
                    </a:cubicBezTo>
                    <a:cubicBezTo>
                      <a:pt x="78" y="187"/>
                      <a:pt x="79" y="19"/>
                      <a:pt x="79" y="19"/>
                    </a:cubicBezTo>
                    <a:close/>
                  </a:path>
                </a:pathLst>
              </a:custGeom>
              <a:solidFill>
                <a:srgbClr val="D3DBE4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0" name="Freeform 793"/>
              <p:cNvSpPr>
                <a:spLocks noChangeAspect="1"/>
              </p:cNvSpPr>
              <p:nvPr/>
            </p:nvSpPr>
            <p:spPr bwMode="auto">
              <a:xfrm>
                <a:off x="5558" y="579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1" name="Freeform 794"/>
              <p:cNvSpPr>
                <a:spLocks noChangeAspect="1"/>
              </p:cNvSpPr>
              <p:nvPr/>
            </p:nvSpPr>
            <p:spPr bwMode="auto">
              <a:xfrm>
                <a:off x="5558" y="579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2" name="Freeform 795"/>
              <p:cNvSpPr>
                <a:spLocks noChangeAspect="1"/>
              </p:cNvSpPr>
              <p:nvPr/>
            </p:nvSpPr>
            <p:spPr bwMode="auto">
              <a:xfrm>
                <a:off x="5558" y="5810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3" name="Freeform 796"/>
              <p:cNvSpPr>
                <a:spLocks noChangeAspect="1"/>
              </p:cNvSpPr>
              <p:nvPr/>
            </p:nvSpPr>
            <p:spPr bwMode="auto">
              <a:xfrm>
                <a:off x="5558" y="5810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4" name="Freeform 797"/>
              <p:cNvSpPr>
                <a:spLocks noChangeAspect="1"/>
              </p:cNvSpPr>
              <p:nvPr/>
            </p:nvSpPr>
            <p:spPr bwMode="auto">
              <a:xfrm>
                <a:off x="5558" y="5822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4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4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5" name="Freeform 798"/>
              <p:cNvSpPr>
                <a:spLocks noChangeAspect="1"/>
              </p:cNvSpPr>
              <p:nvPr/>
            </p:nvSpPr>
            <p:spPr bwMode="auto">
              <a:xfrm>
                <a:off x="5558" y="5822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6" name="Freeform 799"/>
              <p:cNvSpPr>
                <a:spLocks noChangeAspect="1"/>
              </p:cNvSpPr>
              <p:nvPr/>
            </p:nvSpPr>
            <p:spPr bwMode="auto">
              <a:xfrm>
                <a:off x="5558" y="583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7" name="Freeform 800"/>
              <p:cNvSpPr>
                <a:spLocks noChangeAspect="1"/>
              </p:cNvSpPr>
              <p:nvPr/>
            </p:nvSpPr>
            <p:spPr bwMode="auto">
              <a:xfrm>
                <a:off x="5558" y="583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8" name="Freeform 801"/>
              <p:cNvSpPr>
                <a:spLocks noChangeAspect="1"/>
              </p:cNvSpPr>
              <p:nvPr/>
            </p:nvSpPr>
            <p:spPr bwMode="auto">
              <a:xfrm>
                <a:off x="5558" y="5850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4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9" name="Freeform 802"/>
              <p:cNvSpPr>
                <a:spLocks noChangeAspect="1"/>
              </p:cNvSpPr>
              <p:nvPr/>
            </p:nvSpPr>
            <p:spPr bwMode="auto">
              <a:xfrm>
                <a:off x="5558" y="5848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0" name="Freeform 803"/>
              <p:cNvSpPr>
                <a:spLocks noChangeAspect="1"/>
              </p:cNvSpPr>
              <p:nvPr/>
            </p:nvSpPr>
            <p:spPr bwMode="auto">
              <a:xfrm>
                <a:off x="5558" y="5862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1" name="Freeform 804"/>
              <p:cNvSpPr>
                <a:spLocks noChangeAspect="1"/>
              </p:cNvSpPr>
              <p:nvPr/>
            </p:nvSpPr>
            <p:spPr bwMode="auto">
              <a:xfrm>
                <a:off x="5558" y="5862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2" name="Freeform 805"/>
              <p:cNvSpPr>
                <a:spLocks noChangeAspect="1"/>
              </p:cNvSpPr>
              <p:nvPr/>
            </p:nvSpPr>
            <p:spPr bwMode="auto">
              <a:xfrm>
                <a:off x="5558" y="587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3" name="Freeform 806"/>
              <p:cNvSpPr>
                <a:spLocks noChangeAspect="1"/>
              </p:cNvSpPr>
              <p:nvPr/>
            </p:nvSpPr>
            <p:spPr bwMode="auto">
              <a:xfrm>
                <a:off x="5558" y="587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4" name="Freeform 807"/>
              <p:cNvSpPr>
                <a:spLocks noChangeAspect="1"/>
              </p:cNvSpPr>
              <p:nvPr/>
            </p:nvSpPr>
            <p:spPr bwMode="auto">
              <a:xfrm>
                <a:off x="5506" y="5590"/>
                <a:ext cx="172" cy="34"/>
              </a:xfrm>
              <a:custGeom>
                <a:avLst/>
                <a:gdLst>
                  <a:gd name="T0" fmla="*/ 156 w 172"/>
                  <a:gd name="T1" fmla="*/ 30 h 34"/>
                  <a:gd name="T2" fmla="*/ 6 w 172"/>
                  <a:gd name="T3" fmla="*/ 0 h 34"/>
                  <a:gd name="T4" fmla="*/ 0 w 172"/>
                  <a:gd name="T5" fmla="*/ 4 h 34"/>
                  <a:gd name="T6" fmla="*/ 158 w 172"/>
                  <a:gd name="T7" fmla="*/ 34 h 34"/>
                  <a:gd name="T8" fmla="*/ 172 w 172"/>
                  <a:gd name="T9" fmla="*/ 24 h 34"/>
                  <a:gd name="T10" fmla="*/ 172 w 172"/>
                  <a:gd name="T11" fmla="*/ 20 h 34"/>
                  <a:gd name="T12" fmla="*/ 156 w 172"/>
                  <a:gd name="T13" fmla="*/ 30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2"/>
                  <a:gd name="T22" fmla="*/ 0 h 34"/>
                  <a:gd name="T23" fmla="*/ 172 w 172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2" h="34">
                    <a:moveTo>
                      <a:pt x="156" y="30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158" y="34"/>
                    </a:lnTo>
                    <a:lnTo>
                      <a:pt x="172" y="24"/>
                    </a:lnTo>
                    <a:lnTo>
                      <a:pt x="172" y="20"/>
                    </a:lnTo>
                    <a:lnTo>
                      <a:pt x="156" y="30"/>
                    </a:lnTo>
                    <a:close/>
                  </a:path>
                </a:pathLst>
              </a:custGeom>
              <a:solidFill>
                <a:srgbClr val="7588A2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5" name="Freeform 808"/>
              <p:cNvSpPr>
                <a:spLocks noChangeAspect="1"/>
              </p:cNvSpPr>
              <p:nvPr/>
            </p:nvSpPr>
            <p:spPr bwMode="auto">
              <a:xfrm>
                <a:off x="5532" y="5610"/>
                <a:ext cx="100" cy="30"/>
              </a:xfrm>
              <a:custGeom>
                <a:avLst/>
                <a:gdLst>
                  <a:gd name="T0" fmla="*/ 100 w 100"/>
                  <a:gd name="T1" fmla="*/ 18 h 30"/>
                  <a:gd name="T2" fmla="*/ 0 w 100"/>
                  <a:gd name="T3" fmla="*/ 0 h 30"/>
                  <a:gd name="T4" fmla="*/ 0 w 100"/>
                  <a:gd name="T5" fmla="*/ 10 h 30"/>
                  <a:gd name="T6" fmla="*/ 100 w 100"/>
                  <a:gd name="T7" fmla="*/ 30 h 30"/>
                  <a:gd name="T8" fmla="*/ 100 w 100"/>
                  <a:gd name="T9" fmla="*/ 18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30"/>
                  <a:gd name="T17" fmla="*/ 100 w 10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30">
                    <a:moveTo>
                      <a:pt x="100" y="18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100" y="30"/>
                    </a:lnTo>
                    <a:lnTo>
                      <a:pt x="100" y="18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6" name="Freeform 809"/>
              <p:cNvSpPr>
                <a:spLocks noChangeAspect="1"/>
              </p:cNvSpPr>
              <p:nvPr/>
            </p:nvSpPr>
            <p:spPr bwMode="auto">
              <a:xfrm>
                <a:off x="5532" y="5610"/>
                <a:ext cx="10" cy="1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 h 10"/>
                  <a:gd name="T4" fmla="*/ 0 w 10"/>
                  <a:gd name="T5" fmla="*/ 0 h 10"/>
                  <a:gd name="T6" fmla="*/ 0 w 10"/>
                  <a:gd name="T7" fmla="*/ 10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10"/>
                  <a:gd name="T14" fmla="*/ 10 w 10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10">
                    <a:moveTo>
                      <a:pt x="0" y="10"/>
                    </a:moveTo>
                    <a:lnTo>
                      <a:pt x="10" y="2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D7695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7" name="Freeform 810"/>
              <p:cNvSpPr>
                <a:spLocks noChangeAspect="1"/>
              </p:cNvSpPr>
              <p:nvPr/>
            </p:nvSpPr>
            <p:spPr bwMode="auto">
              <a:xfrm>
                <a:off x="5528" y="5540"/>
                <a:ext cx="156" cy="378"/>
              </a:xfrm>
              <a:custGeom>
                <a:avLst/>
                <a:gdLst>
                  <a:gd name="T0" fmla="*/ 0 w 78"/>
                  <a:gd name="T1" fmla="*/ 0 h 189"/>
                  <a:gd name="T2" fmla="*/ 629145610 w 78"/>
                  <a:gd name="T3" fmla="*/ 125828855 h 189"/>
                  <a:gd name="T4" fmla="*/ 645922819 w 78"/>
                  <a:gd name="T5" fmla="*/ 150994959 h 189"/>
                  <a:gd name="T6" fmla="*/ 654311424 w 78"/>
                  <a:gd name="T7" fmla="*/ 1585446912 h 189"/>
                  <a:gd name="T8" fmla="*/ 629145610 w 78"/>
                  <a:gd name="T9" fmla="*/ 1585446912 h 189"/>
                  <a:gd name="T10" fmla="*/ 629145610 w 78"/>
                  <a:gd name="T11" fmla="*/ 159383565 h 189"/>
                  <a:gd name="T12" fmla="*/ 612368400 w 78"/>
                  <a:gd name="T13" fmla="*/ 142606354 h 189"/>
                  <a:gd name="T14" fmla="*/ 0 w 78"/>
                  <a:gd name="T15" fmla="*/ 25165824 h 189"/>
                  <a:gd name="T16" fmla="*/ 0 w 78"/>
                  <a:gd name="T17" fmla="*/ 0 h 1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189"/>
                  <a:gd name="T29" fmla="*/ 78 w 78"/>
                  <a:gd name="T30" fmla="*/ 189 h 18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189">
                    <a:moveTo>
                      <a:pt x="0" y="0"/>
                    </a:moveTo>
                    <a:cubicBezTo>
                      <a:pt x="75" y="15"/>
                      <a:pt x="75" y="15"/>
                      <a:pt x="75" y="15"/>
                    </a:cubicBezTo>
                    <a:cubicBezTo>
                      <a:pt x="75" y="15"/>
                      <a:pt x="77" y="16"/>
                      <a:pt x="77" y="18"/>
                    </a:cubicBezTo>
                    <a:cubicBezTo>
                      <a:pt x="77" y="36"/>
                      <a:pt x="78" y="189"/>
                      <a:pt x="78" y="189"/>
                    </a:cubicBezTo>
                    <a:cubicBezTo>
                      <a:pt x="75" y="189"/>
                      <a:pt x="75" y="189"/>
                      <a:pt x="75" y="18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7"/>
                      <a:pt x="73" y="17"/>
                    </a:cubicBezTo>
                    <a:cubicBezTo>
                      <a:pt x="72" y="17"/>
                      <a:pt x="0" y="3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8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929" name="Group 811"/>
            <p:cNvGrpSpPr>
              <a:grpSpLocks noChangeAspect="1"/>
            </p:cNvGrpSpPr>
            <p:nvPr/>
          </p:nvGrpSpPr>
          <p:grpSpPr bwMode="auto">
            <a:xfrm>
              <a:off x="4777" y="2177"/>
              <a:ext cx="263" cy="318"/>
              <a:chOff x="5506" y="5440"/>
              <a:chExt cx="312" cy="502"/>
            </a:xfrm>
          </p:grpSpPr>
          <p:sp>
            <p:nvSpPr>
              <p:cNvPr id="15954" name="Freeform 812"/>
              <p:cNvSpPr>
                <a:spLocks noChangeAspect="1"/>
              </p:cNvSpPr>
              <p:nvPr/>
            </p:nvSpPr>
            <p:spPr bwMode="auto">
              <a:xfrm>
                <a:off x="5654" y="5464"/>
                <a:ext cx="164" cy="478"/>
              </a:xfrm>
              <a:custGeom>
                <a:avLst/>
                <a:gdLst>
                  <a:gd name="T0" fmla="*/ 687865856 w 82"/>
                  <a:gd name="T1" fmla="*/ 637534301 h 239"/>
                  <a:gd name="T2" fmla="*/ 687865856 w 82"/>
                  <a:gd name="T3" fmla="*/ 25165826 h 239"/>
                  <a:gd name="T4" fmla="*/ 33554436 w 82"/>
                  <a:gd name="T5" fmla="*/ 528481529 h 239"/>
                  <a:gd name="T6" fmla="*/ 33554436 w 82"/>
                  <a:gd name="T7" fmla="*/ 1904214042 h 239"/>
                  <a:gd name="T8" fmla="*/ 0 w 82"/>
                  <a:gd name="T9" fmla="*/ 1979711494 h 239"/>
                  <a:gd name="T10" fmla="*/ 41943040 w 82"/>
                  <a:gd name="T11" fmla="*/ 1971322889 h 239"/>
                  <a:gd name="T12" fmla="*/ 100663099 w 82"/>
                  <a:gd name="T13" fmla="*/ 1920991253 h 239"/>
                  <a:gd name="T14" fmla="*/ 100663099 w 82"/>
                  <a:gd name="T15" fmla="*/ 1895825436 h 239"/>
                  <a:gd name="T16" fmla="*/ 125828849 w 82"/>
                  <a:gd name="T17" fmla="*/ 1904214042 h 239"/>
                  <a:gd name="T18" fmla="*/ 662700041 w 82"/>
                  <a:gd name="T19" fmla="*/ 1476395143 h 239"/>
                  <a:gd name="T20" fmla="*/ 687865856 w 82"/>
                  <a:gd name="T21" fmla="*/ 1442840720 h 239"/>
                  <a:gd name="T22" fmla="*/ 687865856 w 82"/>
                  <a:gd name="T23" fmla="*/ 637534301 h 23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2"/>
                  <a:gd name="T37" fmla="*/ 0 h 239"/>
                  <a:gd name="T38" fmla="*/ 82 w 82"/>
                  <a:gd name="T39" fmla="*/ 239 h 23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2" h="239">
                    <a:moveTo>
                      <a:pt x="82" y="76"/>
                    </a:moveTo>
                    <a:cubicBezTo>
                      <a:pt x="82" y="37"/>
                      <a:pt x="82" y="4"/>
                      <a:pt x="82" y="3"/>
                    </a:cubicBezTo>
                    <a:cubicBezTo>
                      <a:pt x="80" y="0"/>
                      <a:pt x="4" y="63"/>
                      <a:pt x="4" y="63"/>
                    </a:cubicBezTo>
                    <a:cubicBezTo>
                      <a:pt x="4" y="227"/>
                      <a:pt x="4" y="227"/>
                      <a:pt x="4" y="227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36"/>
                      <a:pt x="0" y="239"/>
                      <a:pt x="5" y="235"/>
                    </a:cubicBezTo>
                    <a:cubicBezTo>
                      <a:pt x="7" y="234"/>
                      <a:pt x="9" y="232"/>
                      <a:pt x="12" y="229"/>
                    </a:cubicBezTo>
                    <a:cubicBezTo>
                      <a:pt x="12" y="227"/>
                      <a:pt x="12" y="227"/>
                      <a:pt x="12" y="226"/>
                    </a:cubicBezTo>
                    <a:cubicBezTo>
                      <a:pt x="12" y="226"/>
                      <a:pt x="13" y="226"/>
                      <a:pt x="15" y="227"/>
                    </a:cubicBezTo>
                    <a:cubicBezTo>
                      <a:pt x="36" y="209"/>
                      <a:pt x="78" y="178"/>
                      <a:pt x="79" y="176"/>
                    </a:cubicBezTo>
                    <a:cubicBezTo>
                      <a:pt x="82" y="174"/>
                      <a:pt x="82" y="173"/>
                      <a:pt x="82" y="172"/>
                    </a:cubicBezTo>
                    <a:cubicBezTo>
                      <a:pt x="82" y="172"/>
                      <a:pt x="82" y="124"/>
                      <a:pt x="82" y="76"/>
                    </a:cubicBez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55" name="Freeform 813"/>
              <p:cNvSpPr>
                <a:spLocks noChangeAspect="1"/>
              </p:cNvSpPr>
              <p:nvPr/>
            </p:nvSpPr>
            <p:spPr bwMode="auto">
              <a:xfrm>
                <a:off x="5506" y="5440"/>
                <a:ext cx="310" cy="148"/>
              </a:xfrm>
              <a:custGeom>
                <a:avLst/>
                <a:gdLst>
                  <a:gd name="T0" fmla="*/ 1300234240 w 155"/>
                  <a:gd name="T1" fmla="*/ 117440176 h 74"/>
                  <a:gd name="T2" fmla="*/ 645922818 w 155"/>
                  <a:gd name="T3" fmla="*/ 620756992 h 74"/>
                  <a:gd name="T4" fmla="*/ 33554435 w 155"/>
                  <a:gd name="T5" fmla="*/ 494926004 h 74"/>
                  <a:gd name="T6" fmla="*/ 0 w 155"/>
                  <a:gd name="T7" fmla="*/ 511703213 h 74"/>
                  <a:gd name="T8" fmla="*/ 16777217 w 155"/>
                  <a:gd name="T9" fmla="*/ 478148795 h 74"/>
                  <a:gd name="T10" fmla="*/ 67108870 w 155"/>
                  <a:gd name="T11" fmla="*/ 436206028 h 74"/>
                  <a:gd name="T12" fmla="*/ 92274492 w 155"/>
                  <a:gd name="T13" fmla="*/ 444594633 h 74"/>
                  <a:gd name="T14" fmla="*/ 92274492 w 155"/>
                  <a:gd name="T15" fmla="*/ 419428819 h 74"/>
                  <a:gd name="T16" fmla="*/ 637534213 w 155"/>
                  <a:gd name="T17" fmla="*/ 8388609 h 74"/>
                  <a:gd name="T18" fmla="*/ 662698491 w 155"/>
                  <a:gd name="T19" fmla="*/ 0 h 74"/>
                  <a:gd name="T20" fmla="*/ 1266679821 w 155"/>
                  <a:gd name="T21" fmla="*/ 92274490 h 74"/>
                  <a:gd name="T22" fmla="*/ 1300234240 w 155"/>
                  <a:gd name="T23" fmla="*/ 117440176 h 7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5"/>
                  <a:gd name="T37" fmla="*/ 0 h 74"/>
                  <a:gd name="T38" fmla="*/ 155 w 155"/>
                  <a:gd name="T39" fmla="*/ 74 h 7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5" h="74">
                    <a:moveTo>
                      <a:pt x="155" y="14"/>
                    </a:moveTo>
                    <a:cubicBezTo>
                      <a:pt x="77" y="74"/>
                      <a:pt x="77" y="74"/>
                      <a:pt x="77" y="74"/>
                    </a:cubicBezTo>
                    <a:cubicBezTo>
                      <a:pt x="13" y="65"/>
                      <a:pt x="9" y="59"/>
                      <a:pt x="4" y="59"/>
                    </a:cubicBezTo>
                    <a:cubicBezTo>
                      <a:pt x="1" y="58"/>
                      <a:pt x="0" y="61"/>
                      <a:pt x="0" y="61"/>
                    </a:cubicBezTo>
                    <a:cubicBezTo>
                      <a:pt x="0" y="61"/>
                      <a:pt x="0" y="58"/>
                      <a:pt x="2" y="57"/>
                    </a:cubicBezTo>
                    <a:cubicBezTo>
                      <a:pt x="2" y="57"/>
                      <a:pt x="5" y="55"/>
                      <a:pt x="8" y="52"/>
                    </a:cubicBezTo>
                    <a:cubicBezTo>
                      <a:pt x="10" y="53"/>
                      <a:pt x="10" y="53"/>
                      <a:pt x="11" y="53"/>
                    </a:cubicBezTo>
                    <a:cubicBezTo>
                      <a:pt x="11" y="52"/>
                      <a:pt x="11" y="51"/>
                      <a:pt x="11" y="50"/>
                    </a:cubicBezTo>
                    <a:cubicBezTo>
                      <a:pt x="40" y="27"/>
                      <a:pt x="73" y="2"/>
                      <a:pt x="76" y="1"/>
                    </a:cubicBezTo>
                    <a:cubicBezTo>
                      <a:pt x="77" y="0"/>
                      <a:pt x="79" y="0"/>
                      <a:pt x="79" y="0"/>
                    </a:cubicBezTo>
                    <a:cubicBezTo>
                      <a:pt x="79" y="0"/>
                      <a:pt x="150" y="11"/>
                      <a:pt x="151" y="11"/>
                    </a:cubicBezTo>
                    <a:cubicBezTo>
                      <a:pt x="154" y="12"/>
                      <a:pt x="155" y="14"/>
                      <a:pt x="155" y="14"/>
                    </a:cubicBez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56" name="Freeform 814"/>
              <p:cNvSpPr>
                <a:spLocks noChangeAspect="1"/>
              </p:cNvSpPr>
              <p:nvPr/>
            </p:nvSpPr>
            <p:spPr bwMode="auto">
              <a:xfrm>
                <a:off x="5658" y="5466"/>
                <a:ext cx="160" cy="124"/>
              </a:xfrm>
              <a:custGeom>
                <a:avLst/>
                <a:gdLst>
                  <a:gd name="T0" fmla="*/ 671088640 w 80"/>
                  <a:gd name="T1" fmla="*/ 16777220 h 62"/>
                  <a:gd name="T2" fmla="*/ 662700035 w 80"/>
                  <a:gd name="T3" fmla="*/ 0 h 62"/>
                  <a:gd name="T4" fmla="*/ 0 w 80"/>
                  <a:gd name="T5" fmla="*/ 511705090 h 62"/>
                  <a:gd name="T6" fmla="*/ 8388609 w 80"/>
                  <a:gd name="T7" fmla="*/ 520093696 h 62"/>
                  <a:gd name="T8" fmla="*/ 671088640 w 80"/>
                  <a:gd name="T9" fmla="*/ 1677722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2"/>
                  <a:gd name="T17" fmla="*/ 80 w 80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2">
                    <a:moveTo>
                      <a:pt x="80" y="2"/>
                    </a:moveTo>
                    <a:cubicBezTo>
                      <a:pt x="80" y="2"/>
                      <a:pt x="80" y="1"/>
                      <a:pt x="79" y="0"/>
                    </a:cubicBezTo>
                    <a:cubicBezTo>
                      <a:pt x="76" y="2"/>
                      <a:pt x="0" y="61"/>
                      <a:pt x="0" y="61"/>
                    </a:cubicBezTo>
                    <a:cubicBezTo>
                      <a:pt x="1" y="62"/>
                      <a:pt x="1" y="62"/>
                      <a:pt x="1" y="62"/>
                    </a:cubicBezTo>
                    <a:lnTo>
                      <a:pt x="80" y="2"/>
                    </a:lnTo>
                    <a:close/>
                  </a:path>
                </a:pathLst>
              </a:custGeom>
              <a:solidFill>
                <a:srgbClr val="8BA6BD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57" name="Freeform 815"/>
              <p:cNvSpPr>
                <a:spLocks noChangeAspect="1"/>
              </p:cNvSpPr>
              <p:nvPr/>
            </p:nvSpPr>
            <p:spPr bwMode="auto">
              <a:xfrm>
                <a:off x="5506" y="5556"/>
                <a:ext cx="158" cy="384"/>
              </a:xfrm>
              <a:custGeom>
                <a:avLst/>
                <a:gdLst>
                  <a:gd name="T0" fmla="*/ 662700032 w 79"/>
                  <a:gd name="T1" fmla="*/ 159383565 h 192"/>
                  <a:gd name="T2" fmla="*/ 637534218 w 79"/>
                  <a:gd name="T3" fmla="*/ 117440315 h 192"/>
                  <a:gd name="T4" fmla="*/ 33554435 w 79"/>
                  <a:gd name="T5" fmla="*/ 8388609 h 192"/>
                  <a:gd name="T6" fmla="*/ 0 w 79"/>
                  <a:gd name="T7" fmla="*/ 25165824 h 192"/>
                  <a:gd name="T8" fmla="*/ 0 w 79"/>
                  <a:gd name="T9" fmla="*/ 142606355 h 192"/>
                  <a:gd name="T10" fmla="*/ 25165806 w 79"/>
                  <a:gd name="T11" fmla="*/ 142606355 h 192"/>
                  <a:gd name="T12" fmla="*/ 0 w 79"/>
                  <a:gd name="T13" fmla="*/ 159383565 h 192"/>
                  <a:gd name="T14" fmla="*/ 0 w 79"/>
                  <a:gd name="T15" fmla="*/ 218103419 h 192"/>
                  <a:gd name="T16" fmla="*/ 0 w 79"/>
                  <a:gd name="T17" fmla="*/ 1434452024 h 192"/>
                  <a:gd name="T18" fmla="*/ 33554435 w 79"/>
                  <a:gd name="T19" fmla="*/ 1484783656 h 192"/>
                  <a:gd name="T20" fmla="*/ 612368403 w 79"/>
                  <a:gd name="T21" fmla="*/ 1602224131 h 192"/>
                  <a:gd name="T22" fmla="*/ 654311427 w 79"/>
                  <a:gd name="T23" fmla="*/ 1568669709 h 192"/>
                  <a:gd name="T24" fmla="*/ 662700032 w 79"/>
                  <a:gd name="T25" fmla="*/ 159383565 h 19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9"/>
                  <a:gd name="T40" fmla="*/ 0 h 192"/>
                  <a:gd name="T41" fmla="*/ 79 w 79"/>
                  <a:gd name="T42" fmla="*/ 192 h 19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9" h="192">
                    <a:moveTo>
                      <a:pt x="79" y="19"/>
                    </a:moveTo>
                    <a:cubicBezTo>
                      <a:pt x="79" y="16"/>
                      <a:pt x="77" y="14"/>
                      <a:pt x="76" y="14"/>
                    </a:cubicBezTo>
                    <a:cubicBezTo>
                      <a:pt x="35" y="7"/>
                      <a:pt x="9" y="1"/>
                      <a:pt x="4" y="1"/>
                    </a:cubicBezTo>
                    <a:cubicBezTo>
                      <a:pt x="0" y="0"/>
                      <a:pt x="0" y="3"/>
                      <a:pt x="0" y="3"/>
                    </a:cubicBezTo>
                    <a:cubicBezTo>
                      <a:pt x="0" y="3"/>
                      <a:pt x="0" y="9"/>
                      <a:pt x="0" y="17"/>
                    </a:cubicBezTo>
                    <a:cubicBezTo>
                      <a:pt x="1" y="17"/>
                      <a:pt x="2" y="17"/>
                      <a:pt x="3" y="17"/>
                    </a:cubicBezTo>
                    <a:cubicBezTo>
                      <a:pt x="3" y="18"/>
                      <a:pt x="0" y="19"/>
                      <a:pt x="0" y="19"/>
                    </a:cubicBezTo>
                    <a:cubicBezTo>
                      <a:pt x="0" y="22"/>
                      <a:pt x="0" y="24"/>
                      <a:pt x="0" y="26"/>
                    </a:cubicBezTo>
                    <a:cubicBezTo>
                      <a:pt x="0" y="26"/>
                      <a:pt x="0" y="170"/>
                      <a:pt x="0" y="171"/>
                    </a:cubicBezTo>
                    <a:cubicBezTo>
                      <a:pt x="0" y="176"/>
                      <a:pt x="1" y="177"/>
                      <a:pt x="4" y="177"/>
                    </a:cubicBezTo>
                    <a:cubicBezTo>
                      <a:pt x="6" y="178"/>
                      <a:pt x="54" y="188"/>
                      <a:pt x="73" y="191"/>
                    </a:cubicBezTo>
                    <a:cubicBezTo>
                      <a:pt x="77" y="192"/>
                      <a:pt x="78" y="187"/>
                      <a:pt x="78" y="187"/>
                    </a:cubicBezTo>
                    <a:cubicBezTo>
                      <a:pt x="78" y="187"/>
                      <a:pt x="79" y="19"/>
                      <a:pt x="79" y="19"/>
                    </a:cubicBezTo>
                    <a:close/>
                  </a:path>
                </a:pathLst>
              </a:custGeom>
              <a:solidFill>
                <a:srgbClr val="D3DBE4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58" name="Freeform 816"/>
              <p:cNvSpPr>
                <a:spLocks noChangeAspect="1"/>
              </p:cNvSpPr>
              <p:nvPr/>
            </p:nvSpPr>
            <p:spPr bwMode="auto">
              <a:xfrm>
                <a:off x="5558" y="579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59" name="Freeform 817"/>
              <p:cNvSpPr>
                <a:spLocks noChangeAspect="1"/>
              </p:cNvSpPr>
              <p:nvPr/>
            </p:nvSpPr>
            <p:spPr bwMode="auto">
              <a:xfrm>
                <a:off x="5558" y="579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60" name="Freeform 818"/>
              <p:cNvSpPr>
                <a:spLocks noChangeAspect="1"/>
              </p:cNvSpPr>
              <p:nvPr/>
            </p:nvSpPr>
            <p:spPr bwMode="auto">
              <a:xfrm>
                <a:off x="5558" y="5810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61" name="Freeform 819"/>
              <p:cNvSpPr>
                <a:spLocks noChangeAspect="1"/>
              </p:cNvSpPr>
              <p:nvPr/>
            </p:nvSpPr>
            <p:spPr bwMode="auto">
              <a:xfrm>
                <a:off x="5558" y="5810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62" name="Freeform 820"/>
              <p:cNvSpPr>
                <a:spLocks noChangeAspect="1"/>
              </p:cNvSpPr>
              <p:nvPr/>
            </p:nvSpPr>
            <p:spPr bwMode="auto">
              <a:xfrm>
                <a:off x="5558" y="5822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4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4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63" name="Freeform 821"/>
              <p:cNvSpPr>
                <a:spLocks noChangeAspect="1"/>
              </p:cNvSpPr>
              <p:nvPr/>
            </p:nvSpPr>
            <p:spPr bwMode="auto">
              <a:xfrm>
                <a:off x="5558" y="5822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64" name="Freeform 822"/>
              <p:cNvSpPr>
                <a:spLocks noChangeAspect="1"/>
              </p:cNvSpPr>
              <p:nvPr/>
            </p:nvSpPr>
            <p:spPr bwMode="auto">
              <a:xfrm>
                <a:off x="5558" y="583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65" name="Freeform 823"/>
              <p:cNvSpPr>
                <a:spLocks noChangeAspect="1"/>
              </p:cNvSpPr>
              <p:nvPr/>
            </p:nvSpPr>
            <p:spPr bwMode="auto">
              <a:xfrm>
                <a:off x="5558" y="583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66" name="Freeform 824"/>
              <p:cNvSpPr>
                <a:spLocks noChangeAspect="1"/>
              </p:cNvSpPr>
              <p:nvPr/>
            </p:nvSpPr>
            <p:spPr bwMode="auto">
              <a:xfrm>
                <a:off x="5558" y="5850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4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67" name="Freeform 825"/>
              <p:cNvSpPr>
                <a:spLocks noChangeAspect="1"/>
              </p:cNvSpPr>
              <p:nvPr/>
            </p:nvSpPr>
            <p:spPr bwMode="auto">
              <a:xfrm>
                <a:off x="5558" y="5848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68" name="Freeform 826"/>
              <p:cNvSpPr>
                <a:spLocks noChangeAspect="1"/>
              </p:cNvSpPr>
              <p:nvPr/>
            </p:nvSpPr>
            <p:spPr bwMode="auto">
              <a:xfrm>
                <a:off x="5558" y="5862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69" name="Freeform 827"/>
              <p:cNvSpPr>
                <a:spLocks noChangeAspect="1"/>
              </p:cNvSpPr>
              <p:nvPr/>
            </p:nvSpPr>
            <p:spPr bwMode="auto">
              <a:xfrm>
                <a:off x="5558" y="5862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0" name="Freeform 828"/>
              <p:cNvSpPr>
                <a:spLocks noChangeAspect="1"/>
              </p:cNvSpPr>
              <p:nvPr/>
            </p:nvSpPr>
            <p:spPr bwMode="auto">
              <a:xfrm>
                <a:off x="5558" y="587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1" name="Freeform 829"/>
              <p:cNvSpPr>
                <a:spLocks noChangeAspect="1"/>
              </p:cNvSpPr>
              <p:nvPr/>
            </p:nvSpPr>
            <p:spPr bwMode="auto">
              <a:xfrm>
                <a:off x="5558" y="587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2" name="Freeform 830"/>
              <p:cNvSpPr>
                <a:spLocks noChangeAspect="1"/>
              </p:cNvSpPr>
              <p:nvPr/>
            </p:nvSpPr>
            <p:spPr bwMode="auto">
              <a:xfrm>
                <a:off x="5506" y="5590"/>
                <a:ext cx="172" cy="34"/>
              </a:xfrm>
              <a:custGeom>
                <a:avLst/>
                <a:gdLst>
                  <a:gd name="T0" fmla="*/ 156 w 172"/>
                  <a:gd name="T1" fmla="*/ 30 h 34"/>
                  <a:gd name="T2" fmla="*/ 6 w 172"/>
                  <a:gd name="T3" fmla="*/ 0 h 34"/>
                  <a:gd name="T4" fmla="*/ 0 w 172"/>
                  <a:gd name="T5" fmla="*/ 4 h 34"/>
                  <a:gd name="T6" fmla="*/ 158 w 172"/>
                  <a:gd name="T7" fmla="*/ 34 h 34"/>
                  <a:gd name="T8" fmla="*/ 172 w 172"/>
                  <a:gd name="T9" fmla="*/ 24 h 34"/>
                  <a:gd name="T10" fmla="*/ 172 w 172"/>
                  <a:gd name="T11" fmla="*/ 20 h 34"/>
                  <a:gd name="T12" fmla="*/ 156 w 172"/>
                  <a:gd name="T13" fmla="*/ 30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2"/>
                  <a:gd name="T22" fmla="*/ 0 h 34"/>
                  <a:gd name="T23" fmla="*/ 172 w 172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2" h="34">
                    <a:moveTo>
                      <a:pt x="156" y="30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158" y="34"/>
                    </a:lnTo>
                    <a:lnTo>
                      <a:pt x="172" y="24"/>
                    </a:lnTo>
                    <a:lnTo>
                      <a:pt x="172" y="20"/>
                    </a:lnTo>
                    <a:lnTo>
                      <a:pt x="156" y="30"/>
                    </a:lnTo>
                    <a:close/>
                  </a:path>
                </a:pathLst>
              </a:custGeom>
              <a:solidFill>
                <a:srgbClr val="7588A2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3" name="Freeform 831"/>
              <p:cNvSpPr>
                <a:spLocks noChangeAspect="1"/>
              </p:cNvSpPr>
              <p:nvPr/>
            </p:nvSpPr>
            <p:spPr bwMode="auto">
              <a:xfrm>
                <a:off x="5532" y="5610"/>
                <a:ext cx="100" cy="30"/>
              </a:xfrm>
              <a:custGeom>
                <a:avLst/>
                <a:gdLst>
                  <a:gd name="T0" fmla="*/ 100 w 100"/>
                  <a:gd name="T1" fmla="*/ 18 h 30"/>
                  <a:gd name="T2" fmla="*/ 0 w 100"/>
                  <a:gd name="T3" fmla="*/ 0 h 30"/>
                  <a:gd name="T4" fmla="*/ 0 w 100"/>
                  <a:gd name="T5" fmla="*/ 10 h 30"/>
                  <a:gd name="T6" fmla="*/ 100 w 100"/>
                  <a:gd name="T7" fmla="*/ 30 h 30"/>
                  <a:gd name="T8" fmla="*/ 100 w 100"/>
                  <a:gd name="T9" fmla="*/ 18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30"/>
                  <a:gd name="T17" fmla="*/ 100 w 10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30">
                    <a:moveTo>
                      <a:pt x="100" y="18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100" y="30"/>
                    </a:lnTo>
                    <a:lnTo>
                      <a:pt x="100" y="18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4" name="Freeform 832"/>
              <p:cNvSpPr>
                <a:spLocks noChangeAspect="1"/>
              </p:cNvSpPr>
              <p:nvPr/>
            </p:nvSpPr>
            <p:spPr bwMode="auto">
              <a:xfrm>
                <a:off x="5532" y="5610"/>
                <a:ext cx="10" cy="1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 h 10"/>
                  <a:gd name="T4" fmla="*/ 0 w 10"/>
                  <a:gd name="T5" fmla="*/ 0 h 10"/>
                  <a:gd name="T6" fmla="*/ 0 w 10"/>
                  <a:gd name="T7" fmla="*/ 10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10"/>
                  <a:gd name="T14" fmla="*/ 10 w 10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10">
                    <a:moveTo>
                      <a:pt x="0" y="10"/>
                    </a:moveTo>
                    <a:lnTo>
                      <a:pt x="10" y="2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D7695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5" name="Freeform 833"/>
              <p:cNvSpPr>
                <a:spLocks noChangeAspect="1"/>
              </p:cNvSpPr>
              <p:nvPr/>
            </p:nvSpPr>
            <p:spPr bwMode="auto">
              <a:xfrm>
                <a:off x="5528" y="5540"/>
                <a:ext cx="156" cy="378"/>
              </a:xfrm>
              <a:custGeom>
                <a:avLst/>
                <a:gdLst>
                  <a:gd name="T0" fmla="*/ 0 w 78"/>
                  <a:gd name="T1" fmla="*/ 0 h 189"/>
                  <a:gd name="T2" fmla="*/ 629145610 w 78"/>
                  <a:gd name="T3" fmla="*/ 125828855 h 189"/>
                  <a:gd name="T4" fmla="*/ 645922819 w 78"/>
                  <a:gd name="T5" fmla="*/ 150994959 h 189"/>
                  <a:gd name="T6" fmla="*/ 654311424 w 78"/>
                  <a:gd name="T7" fmla="*/ 1585446912 h 189"/>
                  <a:gd name="T8" fmla="*/ 629145610 w 78"/>
                  <a:gd name="T9" fmla="*/ 1585446912 h 189"/>
                  <a:gd name="T10" fmla="*/ 629145610 w 78"/>
                  <a:gd name="T11" fmla="*/ 159383565 h 189"/>
                  <a:gd name="T12" fmla="*/ 612368400 w 78"/>
                  <a:gd name="T13" fmla="*/ 142606354 h 189"/>
                  <a:gd name="T14" fmla="*/ 0 w 78"/>
                  <a:gd name="T15" fmla="*/ 25165824 h 189"/>
                  <a:gd name="T16" fmla="*/ 0 w 78"/>
                  <a:gd name="T17" fmla="*/ 0 h 1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189"/>
                  <a:gd name="T29" fmla="*/ 78 w 78"/>
                  <a:gd name="T30" fmla="*/ 189 h 18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189">
                    <a:moveTo>
                      <a:pt x="0" y="0"/>
                    </a:moveTo>
                    <a:cubicBezTo>
                      <a:pt x="75" y="15"/>
                      <a:pt x="75" y="15"/>
                      <a:pt x="75" y="15"/>
                    </a:cubicBezTo>
                    <a:cubicBezTo>
                      <a:pt x="75" y="15"/>
                      <a:pt x="77" y="16"/>
                      <a:pt x="77" y="18"/>
                    </a:cubicBezTo>
                    <a:cubicBezTo>
                      <a:pt x="77" y="36"/>
                      <a:pt x="78" y="189"/>
                      <a:pt x="78" y="189"/>
                    </a:cubicBezTo>
                    <a:cubicBezTo>
                      <a:pt x="75" y="189"/>
                      <a:pt x="75" y="189"/>
                      <a:pt x="75" y="18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7"/>
                      <a:pt x="73" y="17"/>
                    </a:cubicBezTo>
                    <a:cubicBezTo>
                      <a:pt x="72" y="17"/>
                      <a:pt x="0" y="3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8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930" name="Group 857"/>
            <p:cNvGrpSpPr>
              <a:grpSpLocks noChangeAspect="1"/>
            </p:cNvGrpSpPr>
            <p:nvPr/>
          </p:nvGrpSpPr>
          <p:grpSpPr bwMode="auto">
            <a:xfrm>
              <a:off x="4777" y="2177"/>
              <a:ext cx="263" cy="318"/>
              <a:chOff x="5506" y="5440"/>
              <a:chExt cx="312" cy="502"/>
            </a:xfrm>
          </p:grpSpPr>
          <p:sp>
            <p:nvSpPr>
              <p:cNvPr id="15932" name="Freeform 858"/>
              <p:cNvSpPr>
                <a:spLocks noChangeAspect="1"/>
              </p:cNvSpPr>
              <p:nvPr/>
            </p:nvSpPr>
            <p:spPr bwMode="auto">
              <a:xfrm>
                <a:off x="5654" y="5464"/>
                <a:ext cx="164" cy="478"/>
              </a:xfrm>
              <a:custGeom>
                <a:avLst/>
                <a:gdLst>
                  <a:gd name="T0" fmla="*/ 687865856 w 82"/>
                  <a:gd name="T1" fmla="*/ 637534301 h 239"/>
                  <a:gd name="T2" fmla="*/ 687865856 w 82"/>
                  <a:gd name="T3" fmla="*/ 25165826 h 239"/>
                  <a:gd name="T4" fmla="*/ 33554436 w 82"/>
                  <a:gd name="T5" fmla="*/ 528481529 h 239"/>
                  <a:gd name="T6" fmla="*/ 33554436 w 82"/>
                  <a:gd name="T7" fmla="*/ 1904214042 h 239"/>
                  <a:gd name="T8" fmla="*/ 0 w 82"/>
                  <a:gd name="T9" fmla="*/ 1979711494 h 239"/>
                  <a:gd name="T10" fmla="*/ 41943040 w 82"/>
                  <a:gd name="T11" fmla="*/ 1971322889 h 239"/>
                  <a:gd name="T12" fmla="*/ 100663099 w 82"/>
                  <a:gd name="T13" fmla="*/ 1920991253 h 239"/>
                  <a:gd name="T14" fmla="*/ 100663099 w 82"/>
                  <a:gd name="T15" fmla="*/ 1895825436 h 239"/>
                  <a:gd name="T16" fmla="*/ 125828849 w 82"/>
                  <a:gd name="T17" fmla="*/ 1904214042 h 239"/>
                  <a:gd name="T18" fmla="*/ 662700041 w 82"/>
                  <a:gd name="T19" fmla="*/ 1476395143 h 239"/>
                  <a:gd name="T20" fmla="*/ 687865856 w 82"/>
                  <a:gd name="T21" fmla="*/ 1442840720 h 239"/>
                  <a:gd name="T22" fmla="*/ 687865856 w 82"/>
                  <a:gd name="T23" fmla="*/ 637534301 h 23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2"/>
                  <a:gd name="T37" fmla="*/ 0 h 239"/>
                  <a:gd name="T38" fmla="*/ 82 w 82"/>
                  <a:gd name="T39" fmla="*/ 239 h 23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2" h="239">
                    <a:moveTo>
                      <a:pt x="82" y="76"/>
                    </a:moveTo>
                    <a:cubicBezTo>
                      <a:pt x="82" y="37"/>
                      <a:pt x="82" y="4"/>
                      <a:pt x="82" y="3"/>
                    </a:cubicBezTo>
                    <a:cubicBezTo>
                      <a:pt x="80" y="0"/>
                      <a:pt x="4" y="63"/>
                      <a:pt x="4" y="63"/>
                    </a:cubicBezTo>
                    <a:cubicBezTo>
                      <a:pt x="4" y="227"/>
                      <a:pt x="4" y="227"/>
                      <a:pt x="4" y="227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36"/>
                      <a:pt x="0" y="239"/>
                      <a:pt x="5" y="235"/>
                    </a:cubicBezTo>
                    <a:cubicBezTo>
                      <a:pt x="7" y="234"/>
                      <a:pt x="9" y="232"/>
                      <a:pt x="12" y="229"/>
                    </a:cubicBezTo>
                    <a:cubicBezTo>
                      <a:pt x="12" y="227"/>
                      <a:pt x="12" y="227"/>
                      <a:pt x="12" y="226"/>
                    </a:cubicBezTo>
                    <a:cubicBezTo>
                      <a:pt x="12" y="226"/>
                      <a:pt x="13" y="226"/>
                      <a:pt x="15" y="227"/>
                    </a:cubicBezTo>
                    <a:cubicBezTo>
                      <a:pt x="36" y="209"/>
                      <a:pt x="78" y="178"/>
                      <a:pt x="79" y="176"/>
                    </a:cubicBezTo>
                    <a:cubicBezTo>
                      <a:pt x="82" y="174"/>
                      <a:pt x="82" y="173"/>
                      <a:pt x="82" y="172"/>
                    </a:cubicBezTo>
                    <a:cubicBezTo>
                      <a:pt x="82" y="172"/>
                      <a:pt x="82" y="124"/>
                      <a:pt x="82" y="76"/>
                    </a:cubicBez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33" name="Freeform 859"/>
              <p:cNvSpPr>
                <a:spLocks noChangeAspect="1"/>
              </p:cNvSpPr>
              <p:nvPr/>
            </p:nvSpPr>
            <p:spPr bwMode="auto">
              <a:xfrm>
                <a:off x="5506" y="5440"/>
                <a:ext cx="310" cy="148"/>
              </a:xfrm>
              <a:custGeom>
                <a:avLst/>
                <a:gdLst>
                  <a:gd name="T0" fmla="*/ 1300234240 w 155"/>
                  <a:gd name="T1" fmla="*/ 117440176 h 74"/>
                  <a:gd name="T2" fmla="*/ 645922818 w 155"/>
                  <a:gd name="T3" fmla="*/ 620756992 h 74"/>
                  <a:gd name="T4" fmla="*/ 33554435 w 155"/>
                  <a:gd name="T5" fmla="*/ 494926004 h 74"/>
                  <a:gd name="T6" fmla="*/ 0 w 155"/>
                  <a:gd name="T7" fmla="*/ 511703213 h 74"/>
                  <a:gd name="T8" fmla="*/ 16777217 w 155"/>
                  <a:gd name="T9" fmla="*/ 478148795 h 74"/>
                  <a:gd name="T10" fmla="*/ 67108870 w 155"/>
                  <a:gd name="T11" fmla="*/ 436206028 h 74"/>
                  <a:gd name="T12" fmla="*/ 92274492 w 155"/>
                  <a:gd name="T13" fmla="*/ 444594633 h 74"/>
                  <a:gd name="T14" fmla="*/ 92274492 w 155"/>
                  <a:gd name="T15" fmla="*/ 419428819 h 74"/>
                  <a:gd name="T16" fmla="*/ 637534213 w 155"/>
                  <a:gd name="T17" fmla="*/ 8388609 h 74"/>
                  <a:gd name="T18" fmla="*/ 662698491 w 155"/>
                  <a:gd name="T19" fmla="*/ 0 h 74"/>
                  <a:gd name="T20" fmla="*/ 1266679821 w 155"/>
                  <a:gd name="T21" fmla="*/ 92274490 h 74"/>
                  <a:gd name="T22" fmla="*/ 1300234240 w 155"/>
                  <a:gd name="T23" fmla="*/ 117440176 h 7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5"/>
                  <a:gd name="T37" fmla="*/ 0 h 74"/>
                  <a:gd name="T38" fmla="*/ 155 w 155"/>
                  <a:gd name="T39" fmla="*/ 74 h 7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5" h="74">
                    <a:moveTo>
                      <a:pt x="155" y="14"/>
                    </a:moveTo>
                    <a:cubicBezTo>
                      <a:pt x="77" y="74"/>
                      <a:pt x="77" y="74"/>
                      <a:pt x="77" y="74"/>
                    </a:cubicBezTo>
                    <a:cubicBezTo>
                      <a:pt x="13" y="65"/>
                      <a:pt x="9" y="59"/>
                      <a:pt x="4" y="59"/>
                    </a:cubicBezTo>
                    <a:cubicBezTo>
                      <a:pt x="1" y="58"/>
                      <a:pt x="0" y="61"/>
                      <a:pt x="0" y="61"/>
                    </a:cubicBezTo>
                    <a:cubicBezTo>
                      <a:pt x="0" y="61"/>
                      <a:pt x="0" y="58"/>
                      <a:pt x="2" y="57"/>
                    </a:cubicBezTo>
                    <a:cubicBezTo>
                      <a:pt x="2" y="57"/>
                      <a:pt x="5" y="55"/>
                      <a:pt x="8" y="52"/>
                    </a:cubicBezTo>
                    <a:cubicBezTo>
                      <a:pt x="10" y="53"/>
                      <a:pt x="10" y="53"/>
                      <a:pt x="11" y="53"/>
                    </a:cubicBezTo>
                    <a:cubicBezTo>
                      <a:pt x="11" y="52"/>
                      <a:pt x="11" y="51"/>
                      <a:pt x="11" y="50"/>
                    </a:cubicBezTo>
                    <a:cubicBezTo>
                      <a:pt x="40" y="27"/>
                      <a:pt x="73" y="2"/>
                      <a:pt x="76" y="1"/>
                    </a:cubicBezTo>
                    <a:cubicBezTo>
                      <a:pt x="77" y="0"/>
                      <a:pt x="79" y="0"/>
                      <a:pt x="79" y="0"/>
                    </a:cubicBezTo>
                    <a:cubicBezTo>
                      <a:pt x="79" y="0"/>
                      <a:pt x="150" y="11"/>
                      <a:pt x="151" y="11"/>
                    </a:cubicBezTo>
                    <a:cubicBezTo>
                      <a:pt x="154" y="12"/>
                      <a:pt x="155" y="14"/>
                      <a:pt x="155" y="14"/>
                    </a:cubicBez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34" name="Freeform 860"/>
              <p:cNvSpPr>
                <a:spLocks noChangeAspect="1"/>
              </p:cNvSpPr>
              <p:nvPr/>
            </p:nvSpPr>
            <p:spPr bwMode="auto">
              <a:xfrm>
                <a:off x="5658" y="5466"/>
                <a:ext cx="160" cy="124"/>
              </a:xfrm>
              <a:custGeom>
                <a:avLst/>
                <a:gdLst>
                  <a:gd name="T0" fmla="*/ 671088640 w 80"/>
                  <a:gd name="T1" fmla="*/ 16777220 h 62"/>
                  <a:gd name="T2" fmla="*/ 662700035 w 80"/>
                  <a:gd name="T3" fmla="*/ 0 h 62"/>
                  <a:gd name="T4" fmla="*/ 0 w 80"/>
                  <a:gd name="T5" fmla="*/ 511705090 h 62"/>
                  <a:gd name="T6" fmla="*/ 8388609 w 80"/>
                  <a:gd name="T7" fmla="*/ 520093696 h 62"/>
                  <a:gd name="T8" fmla="*/ 671088640 w 80"/>
                  <a:gd name="T9" fmla="*/ 1677722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2"/>
                  <a:gd name="T17" fmla="*/ 80 w 80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2">
                    <a:moveTo>
                      <a:pt x="80" y="2"/>
                    </a:moveTo>
                    <a:cubicBezTo>
                      <a:pt x="80" y="2"/>
                      <a:pt x="80" y="1"/>
                      <a:pt x="79" y="0"/>
                    </a:cubicBezTo>
                    <a:cubicBezTo>
                      <a:pt x="76" y="2"/>
                      <a:pt x="0" y="61"/>
                      <a:pt x="0" y="61"/>
                    </a:cubicBezTo>
                    <a:cubicBezTo>
                      <a:pt x="1" y="62"/>
                      <a:pt x="1" y="62"/>
                      <a:pt x="1" y="62"/>
                    </a:cubicBezTo>
                    <a:lnTo>
                      <a:pt x="80" y="2"/>
                    </a:lnTo>
                    <a:close/>
                  </a:path>
                </a:pathLst>
              </a:custGeom>
              <a:solidFill>
                <a:srgbClr val="8BA6BD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35" name="Freeform 861"/>
              <p:cNvSpPr>
                <a:spLocks noChangeAspect="1"/>
              </p:cNvSpPr>
              <p:nvPr/>
            </p:nvSpPr>
            <p:spPr bwMode="auto">
              <a:xfrm>
                <a:off x="5506" y="5556"/>
                <a:ext cx="158" cy="384"/>
              </a:xfrm>
              <a:custGeom>
                <a:avLst/>
                <a:gdLst>
                  <a:gd name="T0" fmla="*/ 662700032 w 79"/>
                  <a:gd name="T1" fmla="*/ 159383565 h 192"/>
                  <a:gd name="T2" fmla="*/ 637534218 w 79"/>
                  <a:gd name="T3" fmla="*/ 117440315 h 192"/>
                  <a:gd name="T4" fmla="*/ 33554435 w 79"/>
                  <a:gd name="T5" fmla="*/ 8388609 h 192"/>
                  <a:gd name="T6" fmla="*/ 0 w 79"/>
                  <a:gd name="T7" fmla="*/ 25165824 h 192"/>
                  <a:gd name="T8" fmla="*/ 0 w 79"/>
                  <a:gd name="T9" fmla="*/ 142606355 h 192"/>
                  <a:gd name="T10" fmla="*/ 25165806 w 79"/>
                  <a:gd name="T11" fmla="*/ 142606355 h 192"/>
                  <a:gd name="T12" fmla="*/ 0 w 79"/>
                  <a:gd name="T13" fmla="*/ 159383565 h 192"/>
                  <a:gd name="T14" fmla="*/ 0 w 79"/>
                  <a:gd name="T15" fmla="*/ 218103419 h 192"/>
                  <a:gd name="T16" fmla="*/ 0 w 79"/>
                  <a:gd name="T17" fmla="*/ 1434452024 h 192"/>
                  <a:gd name="T18" fmla="*/ 33554435 w 79"/>
                  <a:gd name="T19" fmla="*/ 1484783656 h 192"/>
                  <a:gd name="T20" fmla="*/ 612368403 w 79"/>
                  <a:gd name="T21" fmla="*/ 1602224131 h 192"/>
                  <a:gd name="T22" fmla="*/ 654311427 w 79"/>
                  <a:gd name="T23" fmla="*/ 1568669709 h 192"/>
                  <a:gd name="T24" fmla="*/ 662700032 w 79"/>
                  <a:gd name="T25" fmla="*/ 159383565 h 19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9"/>
                  <a:gd name="T40" fmla="*/ 0 h 192"/>
                  <a:gd name="T41" fmla="*/ 79 w 79"/>
                  <a:gd name="T42" fmla="*/ 192 h 19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9" h="192">
                    <a:moveTo>
                      <a:pt x="79" y="19"/>
                    </a:moveTo>
                    <a:cubicBezTo>
                      <a:pt x="79" y="16"/>
                      <a:pt x="77" y="14"/>
                      <a:pt x="76" y="14"/>
                    </a:cubicBezTo>
                    <a:cubicBezTo>
                      <a:pt x="35" y="7"/>
                      <a:pt x="9" y="1"/>
                      <a:pt x="4" y="1"/>
                    </a:cubicBezTo>
                    <a:cubicBezTo>
                      <a:pt x="0" y="0"/>
                      <a:pt x="0" y="3"/>
                      <a:pt x="0" y="3"/>
                    </a:cubicBezTo>
                    <a:cubicBezTo>
                      <a:pt x="0" y="3"/>
                      <a:pt x="0" y="9"/>
                      <a:pt x="0" y="17"/>
                    </a:cubicBezTo>
                    <a:cubicBezTo>
                      <a:pt x="1" y="17"/>
                      <a:pt x="2" y="17"/>
                      <a:pt x="3" y="17"/>
                    </a:cubicBezTo>
                    <a:cubicBezTo>
                      <a:pt x="3" y="18"/>
                      <a:pt x="0" y="19"/>
                      <a:pt x="0" y="19"/>
                    </a:cubicBezTo>
                    <a:cubicBezTo>
                      <a:pt x="0" y="22"/>
                      <a:pt x="0" y="24"/>
                      <a:pt x="0" y="26"/>
                    </a:cubicBezTo>
                    <a:cubicBezTo>
                      <a:pt x="0" y="26"/>
                      <a:pt x="0" y="170"/>
                      <a:pt x="0" y="171"/>
                    </a:cubicBezTo>
                    <a:cubicBezTo>
                      <a:pt x="0" y="176"/>
                      <a:pt x="1" y="177"/>
                      <a:pt x="4" y="177"/>
                    </a:cubicBezTo>
                    <a:cubicBezTo>
                      <a:pt x="6" y="178"/>
                      <a:pt x="54" y="188"/>
                      <a:pt x="73" y="191"/>
                    </a:cubicBezTo>
                    <a:cubicBezTo>
                      <a:pt x="77" y="192"/>
                      <a:pt x="78" y="187"/>
                      <a:pt x="78" y="187"/>
                    </a:cubicBezTo>
                    <a:cubicBezTo>
                      <a:pt x="78" y="187"/>
                      <a:pt x="79" y="19"/>
                      <a:pt x="79" y="19"/>
                    </a:cubicBezTo>
                    <a:close/>
                  </a:path>
                </a:pathLst>
              </a:custGeom>
              <a:solidFill>
                <a:srgbClr val="D3DBE4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36" name="Freeform 862"/>
              <p:cNvSpPr>
                <a:spLocks noChangeAspect="1"/>
              </p:cNvSpPr>
              <p:nvPr/>
            </p:nvSpPr>
            <p:spPr bwMode="auto">
              <a:xfrm>
                <a:off x="5558" y="579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37" name="Freeform 863"/>
              <p:cNvSpPr>
                <a:spLocks noChangeAspect="1"/>
              </p:cNvSpPr>
              <p:nvPr/>
            </p:nvSpPr>
            <p:spPr bwMode="auto">
              <a:xfrm>
                <a:off x="5558" y="579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38" name="Freeform 864"/>
              <p:cNvSpPr>
                <a:spLocks noChangeAspect="1"/>
              </p:cNvSpPr>
              <p:nvPr/>
            </p:nvSpPr>
            <p:spPr bwMode="auto">
              <a:xfrm>
                <a:off x="5558" y="5810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39" name="Freeform 865"/>
              <p:cNvSpPr>
                <a:spLocks noChangeAspect="1"/>
              </p:cNvSpPr>
              <p:nvPr/>
            </p:nvSpPr>
            <p:spPr bwMode="auto">
              <a:xfrm>
                <a:off x="5558" y="5810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40" name="Freeform 866"/>
              <p:cNvSpPr>
                <a:spLocks noChangeAspect="1"/>
              </p:cNvSpPr>
              <p:nvPr/>
            </p:nvSpPr>
            <p:spPr bwMode="auto">
              <a:xfrm>
                <a:off x="5558" y="5822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4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4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41" name="Freeform 867"/>
              <p:cNvSpPr>
                <a:spLocks noChangeAspect="1"/>
              </p:cNvSpPr>
              <p:nvPr/>
            </p:nvSpPr>
            <p:spPr bwMode="auto">
              <a:xfrm>
                <a:off x="5558" y="5822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42" name="Freeform 868"/>
              <p:cNvSpPr>
                <a:spLocks noChangeAspect="1"/>
              </p:cNvSpPr>
              <p:nvPr/>
            </p:nvSpPr>
            <p:spPr bwMode="auto">
              <a:xfrm>
                <a:off x="5558" y="583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43" name="Freeform 869"/>
              <p:cNvSpPr>
                <a:spLocks noChangeAspect="1"/>
              </p:cNvSpPr>
              <p:nvPr/>
            </p:nvSpPr>
            <p:spPr bwMode="auto">
              <a:xfrm>
                <a:off x="5558" y="583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44" name="Freeform 870"/>
              <p:cNvSpPr>
                <a:spLocks noChangeAspect="1"/>
              </p:cNvSpPr>
              <p:nvPr/>
            </p:nvSpPr>
            <p:spPr bwMode="auto">
              <a:xfrm>
                <a:off x="5558" y="5850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4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45" name="Freeform 871"/>
              <p:cNvSpPr>
                <a:spLocks noChangeAspect="1"/>
              </p:cNvSpPr>
              <p:nvPr/>
            </p:nvSpPr>
            <p:spPr bwMode="auto">
              <a:xfrm>
                <a:off x="5558" y="5848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46" name="Freeform 872"/>
              <p:cNvSpPr>
                <a:spLocks noChangeAspect="1"/>
              </p:cNvSpPr>
              <p:nvPr/>
            </p:nvSpPr>
            <p:spPr bwMode="auto">
              <a:xfrm>
                <a:off x="5558" y="5862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2 h 28"/>
                  <a:gd name="T6" fmla="*/ 122 w 122"/>
                  <a:gd name="T7" fmla="*/ 18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2"/>
                    </a:lnTo>
                    <a:lnTo>
                      <a:pt x="122" y="18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47" name="Freeform 873"/>
              <p:cNvSpPr>
                <a:spLocks noChangeAspect="1"/>
              </p:cNvSpPr>
              <p:nvPr/>
            </p:nvSpPr>
            <p:spPr bwMode="auto">
              <a:xfrm>
                <a:off x="5558" y="5862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2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48" name="Freeform 874"/>
              <p:cNvSpPr>
                <a:spLocks noChangeAspect="1"/>
              </p:cNvSpPr>
              <p:nvPr/>
            </p:nvSpPr>
            <p:spPr bwMode="auto">
              <a:xfrm>
                <a:off x="5558" y="5876"/>
                <a:ext cx="122" cy="28"/>
              </a:xfrm>
              <a:custGeom>
                <a:avLst/>
                <a:gdLst>
                  <a:gd name="T0" fmla="*/ 0 w 122"/>
                  <a:gd name="T1" fmla="*/ 0 h 28"/>
                  <a:gd name="T2" fmla="*/ 104 w 122"/>
                  <a:gd name="T3" fmla="*/ 22 h 28"/>
                  <a:gd name="T4" fmla="*/ 122 w 122"/>
                  <a:gd name="T5" fmla="*/ 10 h 28"/>
                  <a:gd name="T6" fmla="*/ 122 w 122"/>
                  <a:gd name="T7" fmla="*/ 16 h 28"/>
                  <a:gd name="T8" fmla="*/ 104 w 122"/>
                  <a:gd name="T9" fmla="*/ 28 h 28"/>
                  <a:gd name="T10" fmla="*/ 0 w 122"/>
                  <a:gd name="T11" fmla="*/ 6 h 28"/>
                  <a:gd name="T12" fmla="*/ 0 w 122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8"/>
                  <a:gd name="T23" fmla="*/ 122 w 122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8">
                    <a:moveTo>
                      <a:pt x="0" y="0"/>
                    </a:moveTo>
                    <a:lnTo>
                      <a:pt x="104" y="22"/>
                    </a:lnTo>
                    <a:lnTo>
                      <a:pt x="122" y="10"/>
                    </a:lnTo>
                    <a:lnTo>
                      <a:pt x="122" y="16"/>
                    </a:lnTo>
                    <a:lnTo>
                      <a:pt x="104" y="2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49" name="Freeform 875"/>
              <p:cNvSpPr>
                <a:spLocks noChangeAspect="1"/>
              </p:cNvSpPr>
              <p:nvPr/>
            </p:nvSpPr>
            <p:spPr bwMode="auto">
              <a:xfrm>
                <a:off x="5558" y="5876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6"/>
                  <a:gd name="T14" fmla="*/ 6 w 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50" name="Freeform 876"/>
              <p:cNvSpPr>
                <a:spLocks noChangeAspect="1"/>
              </p:cNvSpPr>
              <p:nvPr/>
            </p:nvSpPr>
            <p:spPr bwMode="auto">
              <a:xfrm>
                <a:off x="5506" y="5590"/>
                <a:ext cx="172" cy="34"/>
              </a:xfrm>
              <a:custGeom>
                <a:avLst/>
                <a:gdLst>
                  <a:gd name="T0" fmla="*/ 156 w 172"/>
                  <a:gd name="T1" fmla="*/ 30 h 34"/>
                  <a:gd name="T2" fmla="*/ 6 w 172"/>
                  <a:gd name="T3" fmla="*/ 0 h 34"/>
                  <a:gd name="T4" fmla="*/ 0 w 172"/>
                  <a:gd name="T5" fmla="*/ 4 h 34"/>
                  <a:gd name="T6" fmla="*/ 158 w 172"/>
                  <a:gd name="T7" fmla="*/ 34 h 34"/>
                  <a:gd name="T8" fmla="*/ 172 w 172"/>
                  <a:gd name="T9" fmla="*/ 24 h 34"/>
                  <a:gd name="T10" fmla="*/ 172 w 172"/>
                  <a:gd name="T11" fmla="*/ 20 h 34"/>
                  <a:gd name="T12" fmla="*/ 156 w 172"/>
                  <a:gd name="T13" fmla="*/ 30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2"/>
                  <a:gd name="T22" fmla="*/ 0 h 34"/>
                  <a:gd name="T23" fmla="*/ 172 w 172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2" h="34">
                    <a:moveTo>
                      <a:pt x="156" y="30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158" y="34"/>
                    </a:lnTo>
                    <a:lnTo>
                      <a:pt x="172" y="24"/>
                    </a:lnTo>
                    <a:lnTo>
                      <a:pt x="172" y="20"/>
                    </a:lnTo>
                    <a:lnTo>
                      <a:pt x="156" y="30"/>
                    </a:lnTo>
                    <a:close/>
                  </a:path>
                </a:pathLst>
              </a:custGeom>
              <a:solidFill>
                <a:srgbClr val="7588A2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51" name="Freeform 877"/>
              <p:cNvSpPr>
                <a:spLocks noChangeAspect="1"/>
              </p:cNvSpPr>
              <p:nvPr/>
            </p:nvSpPr>
            <p:spPr bwMode="auto">
              <a:xfrm>
                <a:off x="5532" y="5610"/>
                <a:ext cx="100" cy="30"/>
              </a:xfrm>
              <a:custGeom>
                <a:avLst/>
                <a:gdLst>
                  <a:gd name="T0" fmla="*/ 100 w 100"/>
                  <a:gd name="T1" fmla="*/ 18 h 30"/>
                  <a:gd name="T2" fmla="*/ 0 w 100"/>
                  <a:gd name="T3" fmla="*/ 0 h 30"/>
                  <a:gd name="T4" fmla="*/ 0 w 100"/>
                  <a:gd name="T5" fmla="*/ 10 h 30"/>
                  <a:gd name="T6" fmla="*/ 100 w 100"/>
                  <a:gd name="T7" fmla="*/ 30 h 30"/>
                  <a:gd name="T8" fmla="*/ 100 w 100"/>
                  <a:gd name="T9" fmla="*/ 18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30"/>
                  <a:gd name="T17" fmla="*/ 100 w 10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30">
                    <a:moveTo>
                      <a:pt x="100" y="18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100" y="30"/>
                    </a:lnTo>
                    <a:lnTo>
                      <a:pt x="100" y="18"/>
                    </a:lnTo>
                    <a:close/>
                  </a:path>
                </a:pathLst>
              </a:custGeom>
              <a:solidFill>
                <a:srgbClr val="456488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52" name="Freeform 878"/>
              <p:cNvSpPr>
                <a:spLocks noChangeAspect="1"/>
              </p:cNvSpPr>
              <p:nvPr/>
            </p:nvSpPr>
            <p:spPr bwMode="auto">
              <a:xfrm>
                <a:off x="5532" y="5610"/>
                <a:ext cx="10" cy="1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 h 10"/>
                  <a:gd name="T4" fmla="*/ 0 w 10"/>
                  <a:gd name="T5" fmla="*/ 0 h 10"/>
                  <a:gd name="T6" fmla="*/ 0 w 10"/>
                  <a:gd name="T7" fmla="*/ 10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10"/>
                  <a:gd name="T14" fmla="*/ 10 w 10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10">
                    <a:moveTo>
                      <a:pt x="0" y="10"/>
                    </a:moveTo>
                    <a:lnTo>
                      <a:pt x="10" y="2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D7695"/>
              </a:solidFill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53" name="Freeform 879"/>
              <p:cNvSpPr>
                <a:spLocks noChangeAspect="1"/>
              </p:cNvSpPr>
              <p:nvPr/>
            </p:nvSpPr>
            <p:spPr bwMode="auto">
              <a:xfrm>
                <a:off x="5528" y="5540"/>
                <a:ext cx="156" cy="378"/>
              </a:xfrm>
              <a:custGeom>
                <a:avLst/>
                <a:gdLst>
                  <a:gd name="T0" fmla="*/ 0 w 78"/>
                  <a:gd name="T1" fmla="*/ 0 h 189"/>
                  <a:gd name="T2" fmla="*/ 629145610 w 78"/>
                  <a:gd name="T3" fmla="*/ 125828855 h 189"/>
                  <a:gd name="T4" fmla="*/ 645922819 w 78"/>
                  <a:gd name="T5" fmla="*/ 150994959 h 189"/>
                  <a:gd name="T6" fmla="*/ 654311424 w 78"/>
                  <a:gd name="T7" fmla="*/ 1585446912 h 189"/>
                  <a:gd name="T8" fmla="*/ 629145610 w 78"/>
                  <a:gd name="T9" fmla="*/ 1585446912 h 189"/>
                  <a:gd name="T10" fmla="*/ 629145610 w 78"/>
                  <a:gd name="T11" fmla="*/ 159383565 h 189"/>
                  <a:gd name="T12" fmla="*/ 612368400 w 78"/>
                  <a:gd name="T13" fmla="*/ 142606354 h 189"/>
                  <a:gd name="T14" fmla="*/ 0 w 78"/>
                  <a:gd name="T15" fmla="*/ 25165824 h 189"/>
                  <a:gd name="T16" fmla="*/ 0 w 78"/>
                  <a:gd name="T17" fmla="*/ 0 h 1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189"/>
                  <a:gd name="T29" fmla="*/ 78 w 78"/>
                  <a:gd name="T30" fmla="*/ 189 h 18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189">
                    <a:moveTo>
                      <a:pt x="0" y="0"/>
                    </a:moveTo>
                    <a:cubicBezTo>
                      <a:pt x="75" y="15"/>
                      <a:pt x="75" y="15"/>
                      <a:pt x="75" y="15"/>
                    </a:cubicBezTo>
                    <a:cubicBezTo>
                      <a:pt x="75" y="15"/>
                      <a:pt x="77" y="16"/>
                      <a:pt x="77" y="18"/>
                    </a:cubicBezTo>
                    <a:cubicBezTo>
                      <a:pt x="77" y="36"/>
                      <a:pt x="78" y="189"/>
                      <a:pt x="78" y="189"/>
                    </a:cubicBezTo>
                    <a:cubicBezTo>
                      <a:pt x="75" y="189"/>
                      <a:pt x="75" y="189"/>
                      <a:pt x="75" y="18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7"/>
                      <a:pt x="73" y="17"/>
                    </a:cubicBezTo>
                    <a:cubicBezTo>
                      <a:pt x="72" y="17"/>
                      <a:pt x="0" y="3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8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5931" name="Picture 880" descr="상승_4"/>
            <p:cNvPicPr>
              <a:picLocks noChangeAspect="1" noChangeArrowheads="1"/>
            </p:cNvPicPr>
            <p:nvPr/>
          </p:nvPicPr>
          <p:blipFill>
            <a:blip r:embed="rId9" cstate="print">
              <a:lum bright="-6000" contras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34"/>
            <a:stretch>
              <a:fillRect/>
            </a:stretch>
          </p:blipFill>
          <p:spPr bwMode="auto">
            <a:xfrm>
              <a:off x="3391" y="1889"/>
              <a:ext cx="167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80" name="AutoShape 28"/>
          <p:cNvSpPr>
            <a:spLocks noChangeArrowheads="1"/>
          </p:cNvSpPr>
          <p:nvPr/>
        </p:nvSpPr>
        <p:spPr bwMode="auto">
          <a:xfrm>
            <a:off x="1270496" y="3994918"/>
            <a:ext cx="3003947" cy="286940"/>
          </a:xfrm>
          <a:prstGeom prst="roundRect">
            <a:avLst>
              <a:gd name="adj" fmla="val 8495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68571" tIns="34286" rIns="68571" bIns="34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r" eaLnBrk="1" hangingPunct="1"/>
            <a:endParaRPr lang="ja-JP" altLang="en-US" sz="12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81" name="AutoShape 29"/>
          <p:cNvSpPr>
            <a:spLocks noChangeArrowheads="1"/>
          </p:cNvSpPr>
          <p:nvPr/>
        </p:nvSpPr>
        <p:spPr bwMode="gray">
          <a:xfrm>
            <a:off x="1375270" y="4006825"/>
            <a:ext cx="663179" cy="250031"/>
          </a:xfrm>
          <a:prstGeom prst="roundRect">
            <a:avLst>
              <a:gd name="adj" fmla="val 8495"/>
            </a:avLst>
          </a:prstGeom>
          <a:solidFill>
            <a:srgbClr val="79A400">
              <a:alpha val="39999"/>
            </a:srgb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ja-JP" sz="975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82" name="AutoShape 29"/>
          <p:cNvSpPr>
            <a:spLocks noChangeArrowheads="1"/>
          </p:cNvSpPr>
          <p:nvPr/>
        </p:nvSpPr>
        <p:spPr bwMode="gray">
          <a:xfrm>
            <a:off x="3542208" y="4006825"/>
            <a:ext cx="664369" cy="250031"/>
          </a:xfrm>
          <a:prstGeom prst="roundRect">
            <a:avLst>
              <a:gd name="adj" fmla="val 8495"/>
            </a:avLst>
          </a:prstGeom>
          <a:solidFill>
            <a:srgbClr val="79A400">
              <a:alpha val="39999"/>
            </a:srgb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ja-JP" sz="975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83" name="AutoShape 29"/>
          <p:cNvSpPr>
            <a:spLocks noChangeArrowheads="1"/>
          </p:cNvSpPr>
          <p:nvPr/>
        </p:nvSpPr>
        <p:spPr bwMode="gray">
          <a:xfrm>
            <a:off x="2818308" y="4006825"/>
            <a:ext cx="664369" cy="250031"/>
          </a:xfrm>
          <a:prstGeom prst="roundRect">
            <a:avLst>
              <a:gd name="adj" fmla="val 8495"/>
            </a:avLst>
          </a:prstGeom>
          <a:solidFill>
            <a:srgbClr val="79A400">
              <a:alpha val="39999"/>
            </a:srgb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ja-JP" sz="975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84" name="AutoShape 29"/>
          <p:cNvSpPr>
            <a:spLocks noChangeArrowheads="1"/>
          </p:cNvSpPr>
          <p:nvPr/>
        </p:nvSpPr>
        <p:spPr bwMode="gray">
          <a:xfrm>
            <a:off x="2096790" y="4006825"/>
            <a:ext cx="664369" cy="250031"/>
          </a:xfrm>
          <a:prstGeom prst="roundRect">
            <a:avLst>
              <a:gd name="adj" fmla="val 8495"/>
            </a:avLst>
          </a:prstGeom>
          <a:solidFill>
            <a:srgbClr val="79A400">
              <a:alpha val="39999"/>
            </a:srgb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ja-JP" sz="975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385" name="Picture 86" descr="CPU_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93" y="4036589"/>
            <a:ext cx="18454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6" name="Picture 86" descr="CPU_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40" y="4036589"/>
            <a:ext cx="18454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Picture 86" descr="CPU_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86" y="4036589"/>
            <a:ext cx="18454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Picture 82" descr="Memory_icon_0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27" y="4036589"/>
            <a:ext cx="191691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Picture 82" descr="Memory_icon_0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3" y="4036589"/>
            <a:ext cx="191691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Picture 82" descr="Memory_icon_0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4" y="4036589"/>
            <a:ext cx="1905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1" name="Picture 7" descr="NIC_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62" y="4036590"/>
            <a:ext cx="273844" cy="17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2" name="Picture 7" descr="NIC_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808" y="4036590"/>
            <a:ext cx="273844" cy="17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3" name="Picture 7" descr="NIC_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740" y="4036590"/>
            <a:ext cx="275035" cy="17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4" name="Picture 78" descr="Storage_icon_0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833" y="4036590"/>
            <a:ext cx="246460" cy="20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5" name="Picture 78" descr="Storage_icon_0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380" y="4036590"/>
            <a:ext cx="246459" cy="20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6" name="Picture 78" descr="Storage_icon_0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118" y="4036590"/>
            <a:ext cx="246459" cy="20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7" name="AutoShape 29"/>
          <p:cNvSpPr>
            <a:spLocks noChangeArrowheads="1"/>
          </p:cNvSpPr>
          <p:nvPr/>
        </p:nvSpPr>
        <p:spPr bwMode="gray">
          <a:xfrm>
            <a:off x="3814862" y="3092424"/>
            <a:ext cx="209550" cy="235744"/>
          </a:xfrm>
          <a:prstGeom prst="roundRect">
            <a:avLst>
              <a:gd name="adj" fmla="val 8495"/>
            </a:avLst>
          </a:prstGeom>
          <a:solidFill>
            <a:srgbClr val="79A400">
              <a:alpha val="70195"/>
            </a:srgb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APP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98" name="AutoShape 26"/>
          <p:cNvSpPr>
            <a:spLocks noChangeArrowheads="1"/>
          </p:cNvSpPr>
          <p:nvPr/>
        </p:nvSpPr>
        <p:spPr bwMode="gray">
          <a:xfrm>
            <a:off x="3814862" y="3353170"/>
            <a:ext cx="211931" cy="282179"/>
          </a:xfrm>
          <a:prstGeom prst="roundRect">
            <a:avLst>
              <a:gd name="adj" fmla="val 8495"/>
            </a:avLst>
          </a:prstGeom>
          <a:gradFill rotWithShape="1">
            <a:gsLst>
              <a:gs pos="0">
                <a:srgbClr val="6AB7EC"/>
              </a:gs>
              <a:gs pos="100000">
                <a:srgbClr val="31556D"/>
              </a:gs>
            </a:gsLst>
            <a:lin ang="2700000" scaled="1"/>
          </a:gra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Win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99" name="AutoShape 26"/>
          <p:cNvSpPr>
            <a:spLocks noChangeArrowheads="1"/>
          </p:cNvSpPr>
          <p:nvPr/>
        </p:nvSpPr>
        <p:spPr bwMode="gray">
          <a:xfrm>
            <a:off x="4043461" y="3353170"/>
            <a:ext cx="213122" cy="282179"/>
          </a:xfrm>
          <a:prstGeom prst="roundRect">
            <a:avLst>
              <a:gd name="adj" fmla="val 8495"/>
            </a:avLst>
          </a:prstGeom>
          <a:gradFill rotWithShape="1">
            <a:gsLst>
              <a:gs pos="0">
                <a:srgbClr val="6AB7EC"/>
              </a:gs>
              <a:gs pos="100000">
                <a:srgbClr val="31556D"/>
              </a:gs>
            </a:gsLst>
            <a:lin ang="2700000" scaled="1"/>
          </a:gra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Linux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00" name="AutoShape 29"/>
          <p:cNvSpPr>
            <a:spLocks noChangeArrowheads="1"/>
          </p:cNvSpPr>
          <p:nvPr/>
        </p:nvSpPr>
        <p:spPr bwMode="gray">
          <a:xfrm>
            <a:off x="4043462" y="3091233"/>
            <a:ext cx="209550" cy="234554"/>
          </a:xfrm>
          <a:prstGeom prst="roundRect">
            <a:avLst>
              <a:gd name="adj" fmla="val 8495"/>
            </a:avLst>
          </a:prstGeom>
          <a:solidFill>
            <a:srgbClr val="79A400">
              <a:alpha val="70195"/>
            </a:srgb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APP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01" name="AutoShape 28"/>
          <p:cNvSpPr>
            <a:spLocks noChangeArrowheads="1"/>
          </p:cNvSpPr>
          <p:nvPr/>
        </p:nvSpPr>
        <p:spPr bwMode="auto">
          <a:xfrm>
            <a:off x="3830339" y="3687736"/>
            <a:ext cx="414338" cy="251222"/>
          </a:xfrm>
          <a:prstGeom prst="roundRect">
            <a:avLst>
              <a:gd name="adj" fmla="val 8495"/>
            </a:avLst>
          </a:prstGeom>
          <a:solidFill>
            <a:srgbClr val="BABAB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68571" tIns="34286" rIns="68571" bIns="34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r" eaLnBrk="1" hangingPunct="1"/>
            <a:endParaRPr lang="ja-JP" altLang="en-US" sz="105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402" name="Picture 78" descr="Storage_icon_0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68" y="3719884"/>
            <a:ext cx="113109" cy="21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3" name="Picture 82" descr="Memory_icon_0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971" y="3719883"/>
            <a:ext cx="86916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4" name="Picture 86" descr="CPU_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483" y="3719883"/>
            <a:ext cx="84535" cy="17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5" name="Picture 7" descr="NIC_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459" y="3742506"/>
            <a:ext cx="126206" cy="14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06" name="AutoShape 29"/>
          <p:cNvSpPr>
            <a:spLocks noChangeArrowheads="1"/>
          </p:cNvSpPr>
          <p:nvPr/>
        </p:nvSpPr>
        <p:spPr bwMode="gray">
          <a:xfrm>
            <a:off x="1276449" y="3092424"/>
            <a:ext cx="209550" cy="235744"/>
          </a:xfrm>
          <a:prstGeom prst="roundRect">
            <a:avLst>
              <a:gd name="adj" fmla="val 8495"/>
            </a:avLst>
          </a:prstGeom>
          <a:solidFill>
            <a:srgbClr val="79A400">
              <a:alpha val="70195"/>
            </a:srgb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APP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07" name="AutoShape 26"/>
          <p:cNvSpPr>
            <a:spLocks noChangeArrowheads="1"/>
          </p:cNvSpPr>
          <p:nvPr/>
        </p:nvSpPr>
        <p:spPr bwMode="gray">
          <a:xfrm>
            <a:off x="1276450" y="3353170"/>
            <a:ext cx="211931" cy="282179"/>
          </a:xfrm>
          <a:prstGeom prst="roundRect">
            <a:avLst>
              <a:gd name="adj" fmla="val 8495"/>
            </a:avLst>
          </a:prstGeom>
          <a:gradFill rotWithShape="1">
            <a:gsLst>
              <a:gs pos="0">
                <a:srgbClr val="6AB7EC"/>
              </a:gs>
              <a:gs pos="100000">
                <a:srgbClr val="31556D"/>
              </a:gs>
            </a:gsLst>
            <a:lin ang="2700000" scaled="1"/>
          </a:gra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Win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08" name="AutoShape 26"/>
          <p:cNvSpPr>
            <a:spLocks noChangeArrowheads="1"/>
          </p:cNvSpPr>
          <p:nvPr/>
        </p:nvSpPr>
        <p:spPr bwMode="gray">
          <a:xfrm>
            <a:off x="1505049" y="3353170"/>
            <a:ext cx="213122" cy="282179"/>
          </a:xfrm>
          <a:prstGeom prst="roundRect">
            <a:avLst>
              <a:gd name="adj" fmla="val 8495"/>
            </a:avLst>
          </a:prstGeom>
          <a:gradFill rotWithShape="1">
            <a:gsLst>
              <a:gs pos="0">
                <a:srgbClr val="6AB7EC"/>
              </a:gs>
              <a:gs pos="100000">
                <a:srgbClr val="31556D"/>
              </a:gs>
            </a:gsLst>
            <a:lin ang="2700000" scaled="1"/>
          </a:gra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Linux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09" name="AutoShape 29"/>
          <p:cNvSpPr>
            <a:spLocks noChangeArrowheads="1"/>
          </p:cNvSpPr>
          <p:nvPr/>
        </p:nvSpPr>
        <p:spPr bwMode="gray">
          <a:xfrm>
            <a:off x="1505049" y="3091233"/>
            <a:ext cx="209550" cy="234554"/>
          </a:xfrm>
          <a:prstGeom prst="roundRect">
            <a:avLst>
              <a:gd name="adj" fmla="val 8495"/>
            </a:avLst>
          </a:prstGeom>
          <a:solidFill>
            <a:srgbClr val="79A400">
              <a:alpha val="70195"/>
            </a:srgb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APP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10" name="AutoShape 28"/>
          <p:cNvSpPr>
            <a:spLocks noChangeArrowheads="1"/>
          </p:cNvSpPr>
          <p:nvPr/>
        </p:nvSpPr>
        <p:spPr bwMode="auto">
          <a:xfrm>
            <a:off x="1285974" y="3687736"/>
            <a:ext cx="414338" cy="251222"/>
          </a:xfrm>
          <a:prstGeom prst="roundRect">
            <a:avLst>
              <a:gd name="adj" fmla="val 8495"/>
            </a:avLst>
          </a:prstGeom>
          <a:solidFill>
            <a:srgbClr val="BABAB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68571" tIns="34286" rIns="68571" bIns="34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r" eaLnBrk="1" hangingPunct="1"/>
            <a:endParaRPr lang="ja-JP" altLang="en-US" sz="105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411" name="Picture 78" descr="Storage_icon_0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02" y="3719884"/>
            <a:ext cx="113110" cy="21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2" name="Picture 82" descr="Memory_icon_0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06" y="3719883"/>
            <a:ext cx="8691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3" name="Picture 86" descr="CPU_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18" y="3719883"/>
            <a:ext cx="84534" cy="17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4" name="Picture 7" descr="NIC_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093" y="3742506"/>
            <a:ext cx="126206" cy="14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15" name="AutoShape 29"/>
          <p:cNvSpPr>
            <a:spLocks noChangeArrowheads="1"/>
          </p:cNvSpPr>
          <p:nvPr/>
        </p:nvSpPr>
        <p:spPr bwMode="gray">
          <a:xfrm>
            <a:off x="1784846" y="3092424"/>
            <a:ext cx="209550" cy="235744"/>
          </a:xfrm>
          <a:prstGeom prst="roundRect">
            <a:avLst>
              <a:gd name="adj" fmla="val 8495"/>
            </a:avLst>
          </a:prstGeom>
          <a:solidFill>
            <a:srgbClr val="79A400">
              <a:alpha val="70195"/>
            </a:srgb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APP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16" name="AutoShape 26"/>
          <p:cNvSpPr>
            <a:spLocks noChangeArrowheads="1"/>
          </p:cNvSpPr>
          <p:nvPr/>
        </p:nvSpPr>
        <p:spPr bwMode="gray">
          <a:xfrm>
            <a:off x="1784846" y="3353170"/>
            <a:ext cx="211931" cy="282179"/>
          </a:xfrm>
          <a:prstGeom prst="roundRect">
            <a:avLst>
              <a:gd name="adj" fmla="val 8495"/>
            </a:avLst>
          </a:prstGeom>
          <a:gradFill rotWithShape="1">
            <a:gsLst>
              <a:gs pos="0">
                <a:srgbClr val="6AB7EC"/>
              </a:gs>
              <a:gs pos="100000">
                <a:srgbClr val="31556D"/>
              </a:gs>
            </a:gsLst>
            <a:lin ang="2700000" scaled="1"/>
          </a:gra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Win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17" name="AutoShape 26"/>
          <p:cNvSpPr>
            <a:spLocks noChangeArrowheads="1"/>
          </p:cNvSpPr>
          <p:nvPr/>
        </p:nvSpPr>
        <p:spPr bwMode="gray">
          <a:xfrm>
            <a:off x="2013446" y="3353170"/>
            <a:ext cx="213122" cy="282179"/>
          </a:xfrm>
          <a:prstGeom prst="roundRect">
            <a:avLst>
              <a:gd name="adj" fmla="val 8495"/>
            </a:avLst>
          </a:prstGeom>
          <a:gradFill rotWithShape="1">
            <a:gsLst>
              <a:gs pos="0">
                <a:srgbClr val="6AB7EC"/>
              </a:gs>
              <a:gs pos="100000">
                <a:srgbClr val="31556D"/>
              </a:gs>
            </a:gsLst>
            <a:lin ang="2700000" scaled="1"/>
          </a:gra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Linux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18" name="AutoShape 29"/>
          <p:cNvSpPr>
            <a:spLocks noChangeArrowheads="1"/>
          </p:cNvSpPr>
          <p:nvPr/>
        </p:nvSpPr>
        <p:spPr bwMode="gray">
          <a:xfrm>
            <a:off x="2013446" y="3091233"/>
            <a:ext cx="209550" cy="234554"/>
          </a:xfrm>
          <a:prstGeom prst="roundRect">
            <a:avLst>
              <a:gd name="adj" fmla="val 8495"/>
            </a:avLst>
          </a:prstGeom>
          <a:solidFill>
            <a:srgbClr val="79A400">
              <a:alpha val="70195"/>
            </a:srgb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APP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19" name="AutoShape 28"/>
          <p:cNvSpPr>
            <a:spLocks noChangeArrowheads="1"/>
          </p:cNvSpPr>
          <p:nvPr/>
        </p:nvSpPr>
        <p:spPr bwMode="auto">
          <a:xfrm>
            <a:off x="1794370" y="3687736"/>
            <a:ext cx="414338" cy="251222"/>
          </a:xfrm>
          <a:prstGeom prst="roundRect">
            <a:avLst>
              <a:gd name="adj" fmla="val 8495"/>
            </a:avLst>
          </a:prstGeom>
          <a:solidFill>
            <a:srgbClr val="BABAB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68571" tIns="34286" rIns="68571" bIns="34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r" eaLnBrk="1" hangingPunct="1"/>
            <a:endParaRPr lang="ja-JP" altLang="en-US" sz="105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420" name="Picture 78" descr="Storage_icon_0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99" y="3719884"/>
            <a:ext cx="113109" cy="21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1" name="Picture 82" descr="Memory_icon_0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02" y="3719883"/>
            <a:ext cx="86916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2" name="Picture 86" descr="CPU_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15" y="3719883"/>
            <a:ext cx="84535" cy="17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3" name="Picture 7" descr="NIC_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490" y="3742506"/>
            <a:ext cx="126206" cy="14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24" name="AutoShape 29"/>
          <p:cNvSpPr>
            <a:spLocks noChangeArrowheads="1"/>
          </p:cNvSpPr>
          <p:nvPr/>
        </p:nvSpPr>
        <p:spPr bwMode="gray">
          <a:xfrm>
            <a:off x="2293243" y="3092424"/>
            <a:ext cx="209550" cy="235744"/>
          </a:xfrm>
          <a:prstGeom prst="roundRect">
            <a:avLst>
              <a:gd name="adj" fmla="val 8495"/>
            </a:avLst>
          </a:prstGeom>
          <a:solidFill>
            <a:srgbClr val="79A400">
              <a:alpha val="70195"/>
            </a:srgb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APP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25" name="AutoShape 26"/>
          <p:cNvSpPr>
            <a:spLocks noChangeArrowheads="1"/>
          </p:cNvSpPr>
          <p:nvPr/>
        </p:nvSpPr>
        <p:spPr bwMode="gray">
          <a:xfrm>
            <a:off x="2293243" y="3353170"/>
            <a:ext cx="211931" cy="282179"/>
          </a:xfrm>
          <a:prstGeom prst="roundRect">
            <a:avLst>
              <a:gd name="adj" fmla="val 8495"/>
            </a:avLst>
          </a:prstGeom>
          <a:gradFill rotWithShape="1">
            <a:gsLst>
              <a:gs pos="0">
                <a:srgbClr val="6AB7EC"/>
              </a:gs>
              <a:gs pos="100000">
                <a:srgbClr val="31556D"/>
              </a:gs>
            </a:gsLst>
            <a:lin ang="2700000" scaled="1"/>
          </a:gra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Win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26" name="AutoShape 26"/>
          <p:cNvSpPr>
            <a:spLocks noChangeArrowheads="1"/>
          </p:cNvSpPr>
          <p:nvPr/>
        </p:nvSpPr>
        <p:spPr bwMode="gray">
          <a:xfrm>
            <a:off x="2521843" y="3353170"/>
            <a:ext cx="213122" cy="282179"/>
          </a:xfrm>
          <a:prstGeom prst="roundRect">
            <a:avLst>
              <a:gd name="adj" fmla="val 8495"/>
            </a:avLst>
          </a:prstGeom>
          <a:gradFill rotWithShape="1">
            <a:gsLst>
              <a:gs pos="0">
                <a:srgbClr val="6AB7EC"/>
              </a:gs>
              <a:gs pos="100000">
                <a:srgbClr val="31556D"/>
              </a:gs>
            </a:gsLst>
            <a:lin ang="2700000" scaled="1"/>
          </a:gra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Linux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27" name="AutoShape 29"/>
          <p:cNvSpPr>
            <a:spLocks noChangeArrowheads="1"/>
          </p:cNvSpPr>
          <p:nvPr/>
        </p:nvSpPr>
        <p:spPr bwMode="gray">
          <a:xfrm>
            <a:off x="2521843" y="3091233"/>
            <a:ext cx="209550" cy="234554"/>
          </a:xfrm>
          <a:prstGeom prst="roundRect">
            <a:avLst>
              <a:gd name="adj" fmla="val 8495"/>
            </a:avLst>
          </a:prstGeom>
          <a:solidFill>
            <a:srgbClr val="79A400">
              <a:alpha val="70195"/>
            </a:srgb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APP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28" name="AutoShape 28"/>
          <p:cNvSpPr>
            <a:spLocks noChangeArrowheads="1"/>
          </p:cNvSpPr>
          <p:nvPr/>
        </p:nvSpPr>
        <p:spPr bwMode="auto">
          <a:xfrm>
            <a:off x="2302768" y="3687736"/>
            <a:ext cx="414338" cy="251222"/>
          </a:xfrm>
          <a:prstGeom prst="roundRect">
            <a:avLst>
              <a:gd name="adj" fmla="val 8495"/>
            </a:avLst>
          </a:prstGeom>
          <a:solidFill>
            <a:srgbClr val="BABAB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68571" tIns="34286" rIns="68571" bIns="34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r" eaLnBrk="1" hangingPunct="1"/>
            <a:endParaRPr lang="ja-JP" altLang="en-US" sz="105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429" name="Picture 78" descr="Storage_icon_0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96" y="3719884"/>
            <a:ext cx="113110" cy="21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0" name="Picture 82" descr="Memory_icon_0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400" y="3719883"/>
            <a:ext cx="8691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1" name="Picture 86" descr="CPU_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12" y="3719883"/>
            <a:ext cx="84534" cy="17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2" name="Picture 7" descr="NIC_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887" y="3742506"/>
            <a:ext cx="126206" cy="14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33" name="AutoShape 29"/>
          <p:cNvSpPr>
            <a:spLocks noChangeArrowheads="1"/>
          </p:cNvSpPr>
          <p:nvPr/>
        </p:nvSpPr>
        <p:spPr bwMode="gray">
          <a:xfrm>
            <a:off x="2802830" y="3092424"/>
            <a:ext cx="209550" cy="235744"/>
          </a:xfrm>
          <a:prstGeom prst="roundRect">
            <a:avLst>
              <a:gd name="adj" fmla="val 8495"/>
            </a:avLst>
          </a:prstGeom>
          <a:solidFill>
            <a:srgbClr val="79A400">
              <a:alpha val="70195"/>
            </a:srgb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APP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34" name="AutoShape 26"/>
          <p:cNvSpPr>
            <a:spLocks noChangeArrowheads="1"/>
          </p:cNvSpPr>
          <p:nvPr/>
        </p:nvSpPr>
        <p:spPr bwMode="gray">
          <a:xfrm>
            <a:off x="2802831" y="3353170"/>
            <a:ext cx="211931" cy="282179"/>
          </a:xfrm>
          <a:prstGeom prst="roundRect">
            <a:avLst>
              <a:gd name="adj" fmla="val 8495"/>
            </a:avLst>
          </a:prstGeom>
          <a:gradFill rotWithShape="1">
            <a:gsLst>
              <a:gs pos="0">
                <a:srgbClr val="6AB7EC"/>
              </a:gs>
              <a:gs pos="100000">
                <a:srgbClr val="31556D"/>
              </a:gs>
            </a:gsLst>
            <a:lin ang="2700000" scaled="1"/>
          </a:gra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Win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35" name="AutoShape 26"/>
          <p:cNvSpPr>
            <a:spLocks noChangeArrowheads="1"/>
          </p:cNvSpPr>
          <p:nvPr/>
        </p:nvSpPr>
        <p:spPr bwMode="gray">
          <a:xfrm>
            <a:off x="3031430" y="3353170"/>
            <a:ext cx="213122" cy="282179"/>
          </a:xfrm>
          <a:prstGeom prst="roundRect">
            <a:avLst>
              <a:gd name="adj" fmla="val 8495"/>
            </a:avLst>
          </a:prstGeom>
          <a:gradFill rotWithShape="1">
            <a:gsLst>
              <a:gs pos="0">
                <a:srgbClr val="6AB7EC"/>
              </a:gs>
              <a:gs pos="100000">
                <a:srgbClr val="31556D"/>
              </a:gs>
            </a:gsLst>
            <a:lin ang="2700000" scaled="1"/>
          </a:gra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Linux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36" name="AutoShape 29"/>
          <p:cNvSpPr>
            <a:spLocks noChangeArrowheads="1"/>
          </p:cNvSpPr>
          <p:nvPr/>
        </p:nvSpPr>
        <p:spPr bwMode="gray">
          <a:xfrm>
            <a:off x="3031430" y="3091233"/>
            <a:ext cx="209550" cy="234554"/>
          </a:xfrm>
          <a:prstGeom prst="roundRect">
            <a:avLst>
              <a:gd name="adj" fmla="val 8495"/>
            </a:avLst>
          </a:prstGeom>
          <a:solidFill>
            <a:srgbClr val="79A400">
              <a:alpha val="70195"/>
            </a:srgb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APP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37" name="AutoShape 28"/>
          <p:cNvSpPr>
            <a:spLocks noChangeArrowheads="1"/>
          </p:cNvSpPr>
          <p:nvPr/>
        </p:nvSpPr>
        <p:spPr bwMode="auto">
          <a:xfrm>
            <a:off x="2812355" y="3687736"/>
            <a:ext cx="414338" cy="251222"/>
          </a:xfrm>
          <a:prstGeom prst="roundRect">
            <a:avLst>
              <a:gd name="adj" fmla="val 8495"/>
            </a:avLst>
          </a:prstGeom>
          <a:solidFill>
            <a:srgbClr val="BABAB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68571" tIns="34286" rIns="68571" bIns="34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r" eaLnBrk="1" hangingPunct="1"/>
            <a:endParaRPr lang="ja-JP" altLang="en-US" sz="105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438" name="Picture 78" descr="Storage_icon_0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583" y="3719884"/>
            <a:ext cx="113110" cy="21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9" name="Picture 82" descr="Memory_icon_0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87" y="3719883"/>
            <a:ext cx="8691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0" name="Picture 86" descr="CPU_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99" y="3719883"/>
            <a:ext cx="84534" cy="17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1" name="Picture 7" descr="NIC_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475" y="3742506"/>
            <a:ext cx="126206" cy="14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42" name="AutoShape 29"/>
          <p:cNvSpPr>
            <a:spLocks noChangeArrowheads="1"/>
          </p:cNvSpPr>
          <p:nvPr/>
        </p:nvSpPr>
        <p:spPr bwMode="gray">
          <a:xfrm>
            <a:off x="3311227" y="3092424"/>
            <a:ext cx="209550" cy="235744"/>
          </a:xfrm>
          <a:prstGeom prst="roundRect">
            <a:avLst>
              <a:gd name="adj" fmla="val 8495"/>
            </a:avLst>
          </a:prstGeom>
          <a:solidFill>
            <a:srgbClr val="79A400">
              <a:alpha val="70195"/>
            </a:srgb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APP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43" name="AutoShape 26"/>
          <p:cNvSpPr>
            <a:spLocks noChangeArrowheads="1"/>
          </p:cNvSpPr>
          <p:nvPr/>
        </p:nvSpPr>
        <p:spPr bwMode="gray">
          <a:xfrm>
            <a:off x="3311227" y="3353170"/>
            <a:ext cx="211931" cy="282179"/>
          </a:xfrm>
          <a:prstGeom prst="roundRect">
            <a:avLst>
              <a:gd name="adj" fmla="val 8495"/>
            </a:avLst>
          </a:prstGeom>
          <a:gradFill rotWithShape="1">
            <a:gsLst>
              <a:gs pos="0">
                <a:srgbClr val="6AB7EC"/>
              </a:gs>
              <a:gs pos="100000">
                <a:srgbClr val="31556D"/>
              </a:gs>
            </a:gsLst>
            <a:lin ang="2700000" scaled="1"/>
          </a:gra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Win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44" name="AutoShape 26"/>
          <p:cNvSpPr>
            <a:spLocks noChangeArrowheads="1"/>
          </p:cNvSpPr>
          <p:nvPr/>
        </p:nvSpPr>
        <p:spPr bwMode="gray">
          <a:xfrm>
            <a:off x="3539827" y="3353170"/>
            <a:ext cx="213122" cy="282179"/>
          </a:xfrm>
          <a:prstGeom prst="roundRect">
            <a:avLst>
              <a:gd name="adj" fmla="val 8495"/>
            </a:avLst>
          </a:prstGeom>
          <a:gradFill rotWithShape="1">
            <a:gsLst>
              <a:gs pos="0">
                <a:srgbClr val="6AB7EC"/>
              </a:gs>
              <a:gs pos="100000">
                <a:srgbClr val="31556D"/>
              </a:gs>
            </a:gsLst>
            <a:lin ang="2700000" scaled="1"/>
          </a:gra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Linux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45" name="AutoShape 29"/>
          <p:cNvSpPr>
            <a:spLocks noChangeArrowheads="1"/>
          </p:cNvSpPr>
          <p:nvPr/>
        </p:nvSpPr>
        <p:spPr bwMode="gray">
          <a:xfrm>
            <a:off x="3539827" y="3091233"/>
            <a:ext cx="209550" cy="234554"/>
          </a:xfrm>
          <a:prstGeom prst="roundRect">
            <a:avLst>
              <a:gd name="adj" fmla="val 8495"/>
            </a:avLst>
          </a:prstGeom>
          <a:solidFill>
            <a:srgbClr val="79A400">
              <a:alpha val="70195"/>
            </a:srgb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">
                <a:latin typeface="华文细黑" panose="02010600030101010101" pitchFamily="2" charset="-122"/>
                <a:cs typeface="Arial" panose="020B0604020202020204" pitchFamily="34" charset="0"/>
              </a:rPr>
              <a:t>APP</a:t>
            </a:r>
            <a:endParaRPr lang="en-US" altLang="ja-JP" sz="6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46" name="AutoShape 28"/>
          <p:cNvSpPr>
            <a:spLocks noChangeArrowheads="1"/>
          </p:cNvSpPr>
          <p:nvPr/>
        </p:nvSpPr>
        <p:spPr bwMode="auto">
          <a:xfrm>
            <a:off x="3320752" y="3687736"/>
            <a:ext cx="414338" cy="251222"/>
          </a:xfrm>
          <a:prstGeom prst="roundRect">
            <a:avLst>
              <a:gd name="adj" fmla="val 8495"/>
            </a:avLst>
          </a:prstGeom>
          <a:solidFill>
            <a:srgbClr val="BABAB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68571" tIns="34286" rIns="68571" bIns="34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algn="r" eaLnBrk="1" hangingPunct="1"/>
            <a:endParaRPr lang="ja-JP" altLang="en-US" sz="105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447" name="Picture 78" descr="Storage_icon_0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980" y="3719884"/>
            <a:ext cx="113109" cy="21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8" name="Picture 82" descr="Memory_icon_0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383" y="3719883"/>
            <a:ext cx="86916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9" name="Picture 86" descr="CPU_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96" y="3719883"/>
            <a:ext cx="84535" cy="17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50" name="Picture 7" descr="NIC_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71" y="3742506"/>
            <a:ext cx="126206" cy="14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54" name="AutoShape 26"/>
          <p:cNvSpPr>
            <a:spLocks noChangeArrowheads="1"/>
          </p:cNvSpPr>
          <p:nvPr/>
        </p:nvSpPr>
        <p:spPr bwMode="gray">
          <a:xfrm>
            <a:off x="1283584" y="4443783"/>
            <a:ext cx="917972" cy="134541"/>
          </a:xfrm>
          <a:prstGeom prst="roundRect">
            <a:avLst>
              <a:gd name="adj" fmla="val 8495"/>
            </a:avLst>
          </a:prstGeom>
          <a:solidFill>
            <a:srgbClr val="1C8EE4"/>
          </a:solidFill>
          <a:ln w="15875" algn="ctr">
            <a:solidFill>
              <a:schemeClr val="tx1">
                <a:alpha val="70195"/>
              </a:schemeClr>
            </a:solidFill>
            <a:prstDash val="dash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900">
                <a:latin typeface="华文细黑" panose="02010600030101010101" pitchFamily="2" charset="-122"/>
                <a:cs typeface="Arial" panose="020B0604020202020204" pitchFamily="34" charset="0"/>
              </a:rPr>
              <a:t>虚拟化层</a:t>
            </a:r>
            <a:endParaRPr lang="en-US" altLang="ja-JP" sz="9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55" name="AutoShape 26"/>
          <p:cNvSpPr>
            <a:spLocks noChangeArrowheads="1"/>
          </p:cNvSpPr>
          <p:nvPr/>
        </p:nvSpPr>
        <p:spPr bwMode="gray">
          <a:xfrm>
            <a:off x="2281336" y="4443783"/>
            <a:ext cx="917972" cy="134541"/>
          </a:xfrm>
          <a:prstGeom prst="roundRect">
            <a:avLst>
              <a:gd name="adj" fmla="val 8495"/>
            </a:avLst>
          </a:prstGeom>
          <a:solidFill>
            <a:srgbClr val="1C8EE4"/>
          </a:solidFill>
          <a:ln w="15875" algn="ctr">
            <a:solidFill>
              <a:schemeClr val="tx1">
                <a:alpha val="70195"/>
              </a:schemeClr>
            </a:solidFill>
            <a:prstDash val="dash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900">
                <a:latin typeface="华文细黑" panose="02010600030101010101" pitchFamily="2" charset="-122"/>
                <a:cs typeface="Arial" panose="020B0604020202020204" pitchFamily="34" charset="0"/>
              </a:rPr>
              <a:t>虚拟化层</a:t>
            </a:r>
            <a:endParaRPr lang="en-US" altLang="ja-JP" sz="9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56" name="AutoShape 26"/>
          <p:cNvSpPr>
            <a:spLocks noChangeArrowheads="1"/>
          </p:cNvSpPr>
          <p:nvPr/>
        </p:nvSpPr>
        <p:spPr bwMode="gray">
          <a:xfrm>
            <a:off x="3348534" y="4443783"/>
            <a:ext cx="917972" cy="134541"/>
          </a:xfrm>
          <a:prstGeom prst="roundRect">
            <a:avLst>
              <a:gd name="adj" fmla="val 8495"/>
            </a:avLst>
          </a:prstGeom>
          <a:solidFill>
            <a:srgbClr val="1C8EE4"/>
          </a:solidFill>
          <a:ln w="15875" algn="ctr">
            <a:solidFill>
              <a:schemeClr val="tx1">
                <a:alpha val="70195"/>
              </a:schemeClr>
            </a:solidFill>
            <a:prstDash val="dash"/>
            <a:round/>
            <a:headEnd/>
            <a:tailEnd/>
          </a:ln>
        </p:spPr>
        <p:txBody>
          <a:bodyPr wrap="none" lIns="68571" tIns="34286" rIns="68571" bIns="34286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5pPr>
            <a:lvl6pPr marL="25146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6pPr>
            <a:lvl7pPr marL="29718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7pPr>
            <a:lvl8pPr marL="34290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8pPr>
            <a:lvl9pPr marL="3886200" indent="-228600" algn="ctr" defTabSz="801688" eaLnBrk="0" fontAlgn="t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900">
                <a:latin typeface="华文细黑" panose="02010600030101010101" pitchFamily="2" charset="-122"/>
                <a:cs typeface="Arial" panose="020B0604020202020204" pitchFamily="34" charset="0"/>
              </a:rPr>
              <a:t>虚拟化层</a:t>
            </a:r>
            <a:endParaRPr lang="en-US" altLang="ja-JP" sz="900">
              <a:latin typeface="华文细黑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82" name="标题 1"/>
          <p:cNvSpPr txBox="1">
            <a:spLocks/>
          </p:cNvSpPr>
          <p:nvPr/>
        </p:nvSpPr>
        <p:spPr bwMode="auto">
          <a:xfrm>
            <a:off x="755650" y="0"/>
            <a:ext cx="7632700" cy="65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虚拟化技术优势</a:t>
            </a:r>
            <a:endParaRPr lang="zh-CN" altLang="en-US" kern="0" dirty="0"/>
          </a:p>
        </p:txBody>
      </p:sp>
      <p:sp>
        <p:nvSpPr>
          <p:cNvPr id="784" name="Rectangle 783"/>
          <p:cNvSpPr/>
          <p:nvPr/>
        </p:nvSpPr>
        <p:spPr bwMode="auto">
          <a:xfrm>
            <a:off x="2442651" y="2735918"/>
            <a:ext cx="623214" cy="202868"/>
          </a:xfrm>
          <a:prstGeom prst="rect">
            <a:avLst/>
          </a:prstGeom>
          <a:noFill/>
          <a:ln>
            <a:noFill/>
            <a:prstDash val="dash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05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宋体" charset="-122"/>
              </a:rPr>
              <a:t>虚拟化</a:t>
            </a:r>
          </a:p>
        </p:txBody>
      </p:sp>
    </p:spTree>
    <p:extLst>
      <p:ext uri="{BB962C8B-B14F-4D97-AF65-F5344CB8AC3E}">
        <p14:creationId xmlns:p14="http://schemas.microsoft.com/office/powerpoint/2010/main" val="171657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8000">
        <p:circle/>
      </p:transition>
    </mc:Choice>
    <mc:Fallback xmlns="">
      <p:transition spd="slow" advClick="0" advTm="8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5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5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5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5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5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5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5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5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5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5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5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5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5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5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5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5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5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5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5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5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5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5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5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5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5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5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5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5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5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5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5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5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5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5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5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5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5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5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5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5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5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5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5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5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5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5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5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5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5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5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5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5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5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5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15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15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5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15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15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5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5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15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5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15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15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5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5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  <p:bldP spid="15366" grpId="0" animBg="1"/>
      <p:bldP spid="15367" grpId="0" animBg="1"/>
      <p:bldP spid="15368" grpId="0" animBg="1"/>
      <p:bldP spid="15369" grpId="0" animBg="1"/>
      <p:bldP spid="15370" grpId="0" animBg="1"/>
      <p:bldP spid="15380" grpId="0" animBg="1"/>
      <p:bldP spid="15381" grpId="0" animBg="1"/>
      <p:bldP spid="15382" grpId="0" animBg="1"/>
      <p:bldP spid="15383" grpId="0" animBg="1"/>
      <p:bldP spid="15384" grpId="0" animBg="1"/>
      <p:bldP spid="15397" grpId="0" animBg="1"/>
      <p:bldP spid="15398" grpId="0" animBg="1"/>
      <p:bldP spid="15399" grpId="0" animBg="1"/>
      <p:bldP spid="15400" grpId="0" animBg="1"/>
      <p:bldP spid="15401" grpId="0" animBg="1"/>
      <p:bldP spid="15406" grpId="0" animBg="1"/>
      <p:bldP spid="15407" grpId="0" animBg="1"/>
      <p:bldP spid="15408" grpId="0" animBg="1"/>
      <p:bldP spid="15409" grpId="0" animBg="1"/>
      <p:bldP spid="15410" grpId="0" animBg="1"/>
      <p:bldP spid="15415" grpId="0" animBg="1"/>
      <p:bldP spid="15416" grpId="0" animBg="1"/>
      <p:bldP spid="15417" grpId="0" animBg="1"/>
      <p:bldP spid="15418" grpId="0" animBg="1"/>
      <p:bldP spid="15419" grpId="0" animBg="1"/>
      <p:bldP spid="15424" grpId="0" animBg="1"/>
      <p:bldP spid="15425" grpId="0" animBg="1"/>
      <p:bldP spid="15426" grpId="0" animBg="1"/>
      <p:bldP spid="15427" grpId="0" animBg="1"/>
      <p:bldP spid="15428" grpId="0" animBg="1"/>
      <p:bldP spid="15433" grpId="0" animBg="1"/>
      <p:bldP spid="15434" grpId="0" animBg="1"/>
      <p:bldP spid="15435" grpId="0" animBg="1"/>
      <p:bldP spid="15436" grpId="0" animBg="1"/>
      <p:bldP spid="15437" grpId="0" animBg="1"/>
      <p:bldP spid="15442" grpId="0" animBg="1"/>
      <p:bldP spid="15443" grpId="0" animBg="1"/>
      <p:bldP spid="15444" grpId="0" animBg="1"/>
      <p:bldP spid="15445" grpId="0" animBg="1"/>
      <p:bldP spid="15446" grpId="0" animBg="1"/>
      <p:bldP spid="15454" grpId="0" animBg="1"/>
      <p:bldP spid="15455" grpId="0" animBg="1"/>
      <p:bldP spid="15456" grpId="0" animBg="1"/>
      <p:bldP spid="7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虚拟化技术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237592" y="1985497"/>
            <a:ext cx="3024263" cy="4001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eaLnBrk="1" hangingPunct="1"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sz="2000" b="1" dirty="0" smtClean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计算虚拟化</a:t>
            </a:r>
            <a:endParaRPr lang="en-US" altLang="zh-CN" sz="2000" b="1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0" r="17304"/>
          <a:stretch/>
        </p:blipFill>
        <p:spPr>
          <a:xfrm>
            <a:off x="725458" y="1101491"/>
            <a:ext cx="1673750" cy="1559864"/>
          </a:xfrm>
          <a:prstGeom prst="ellipse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6" y="2341530"/>
            <a:ext cx="1485085" cy="1485085"/>
          </a:xfrm>
          <a:prstGeom prst="ellipse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3217282" y="3323117"/>
            <a:ext cx="3024263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eaLnBrk="1" hangingPunct="1"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b="1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 smtClean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endParaRPr lang="en-US" altLang="zh-CN" b="1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00" y="3660421"/>
            <a:ext cx="1067563" cy="1067563"/>
          </a:xfrm>
          <a:prstGeom prst="ellipse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165100"/>
          </a:effectLst>
        </p:spPr>
      </p:pic>
      <p:sp>
        <p:nvSpPr>
          <p:cNvPr id="10" name="Rectangle 9"/>
          <p:cNvSpPr/>
          <p:nvPr/>
        </p:nvSpPr>
        <p:spPr>
          <a:xfrm>
            <a:off x="3577321" y="4198476"/>
            <a:ext cx="3024263" cy="30777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eaLnBrk="1" hangingPunct="1"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sz="1400" b="1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400" b="1" dirty="0" smtClean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endParaRPr lang="en-US" altLang="zh-CN" sz="1400" b="1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5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0"/>
          <p:cNvSpPr txBox="1">
            <a:spLocks/>
          </p:cNvSpPr>
          <p:nvPr/>
        </p:nvSpPr>
        <p:spPr bwMode="auto">
          <a:xfrm>
            <a:off x="467544" y="2139702"/>
            <a:ext cx="56165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r>
              <a:rPr lang="zh-CN" altLang="en-US" kern="0" dirty="0" smtClean="0">
                <a:solidFill>
                  <a:schemeClr val="tx1"/>
                </a:solidFill>
                <a:latin typeface="华康少女文字W5(P)" pitchFamily="82" charset="-122"/>
                <a:ea typeface="华康少女文字W5(P)" pitchFamily="82" charset="-122"/>
              </a:rPr>
              <a:t>计算虚</a:t>
            </a:r>
            <a:r>
              <a:rPr lang="zh-CN" altLang="en-US" kern="0" dirty="0">
                <a:solidFill>
                  <a:schemeClr val="tx1"/>
                </a:solidFill>
                <a:latin typeface="华康少女文字W5(P)" pitchFamily="82" charset="-122"/>
                <a:ea typeface="华康少女文字W5(P)" pitchFamily="82" charset="-122"/>
              </a:rPr>
              <a:t>拟</a:t>
            </a:r>
            <a:r>
              <a:rPr lang="zh-CN" altLang="en-US" kern="0" dirty="0" smtClean="0">
                <a:solidFill>
                  <a:schemeClr val="tx1"/>
                </a:solidFill>
                <a:latin typeface="华康少女文字W5(P)" pitchFamily="82" charset="-122"/>
                <a:ea typeface="华康少女文字W5(P)" pitchFamily="82" charset="-122"/>
              </a:rPr>
              <a:t>化</a:t>
            </a:r>
            <a:endParaRPr lang="zh-CN" altLang="en-US" kern="0" dirty="0">
              <a:solidFill>
                <a:schemeClr val="tx1"/>
              </a:solidFill>
              <a:latin typeface="华康少女文字W5(P)" pitchFamily="82" charset="-122"/>
              <a:ea typeface="华康少女文字W5(P)" pitchFamily="82" charset="-122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11560" y="3526249"/>
            <a:ext cx="5904656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fontAlgn="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990000"/>
                </a:solidFill>
                <a:latin typeface="FrutigerNext LT Medium"/>
              </a:rPr>
              <a:t>Department: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产品技术</a:t>
            </a:r>
            <a:r>
              <a:rPr lang="zh-CN" altLang="en-US" sz="1400" dirty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endParaRPr lang="en-US" altLang="zh-CN" sz="1400" dirty="0">
              <a:solidFill>
                <a:srgbClr val="B2B2B2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fontAlgn="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990000"/>
                </a:solidFill>
                <a:latin typeface="FrutigerNext LT Medium"/>
              </a:rPr>
              <a:t>Author/ ID: </a:t>
            </a:r>
            <a:r>
              <a:rPr lang="zh-CN" altLang="en-US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汤洋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00311943</a:t>
            </a:r>
            <a:endParaRPr lang="zh-CN" altLang="zh-CN" sz="1600" dirty="0" smtClean="0">
              <a:solidFill>
                <a:srgbClr val="B2B2B2">
                  <a:lumMod val="50000"/>
                </a:srgbClr>
              </a:solidFill>
              <a:latin typeface="FrutigerNext LT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26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23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4" y="2242681"/>
            <a:ext cx="2331981" cy="1513380"/>
          </a:xfrm>
          <a:prstGeom prst="rect">
            <a:avLst/>
          </a:prstGeom>
        </p:spPr>
      </p:pic>
      <p:sp>
        <p:nvSpPr>
          <p:cNvPr id="24" name="Oval 72"/>
          <p:cNvSpPr/>
          <p:nvPr/>
        </p:nvSpPr>
        <p:spPr bwMode="auto">
          <a:xfrm>
            <a:off x="447763" y="1772941"/>
            <a:ext cx="2458772" cy="2458772"/>
          </a:xfrm>
          <a:prstGeom prst="ellipse">
            <a:avLst/>
          </a:prstGeom>
          <a:noFill/>
          <a:ln w="57150" cap="flat" cmpd="thickThin">
            <a:solidFill>
              <a:schemeClr val="bg2">
                <a:lumMod val="50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26" name="Group 50"/>
          <p:cNvGrpSpPr/>
          <p:nvPr/>
        </p:nvGrpSpPr>
        <p:grpSpPr>
          <a:xfrm>
            <a:off x="2690198" y="2002057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27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关键概念</a:t>
              </a:r>
            </a:p>
          </p:txBody>
        </p:sp>
        <p:cxnSp>
          <p:nvCxnSpPr>
            <p:cNvPr id="28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Oval 51"/>
          <p:cNvSpPr/>
          <p:nvPr/>
        </p:nvSpPr>
        <p:spPr bwMode="auto">
          <a:xfrm>
            <a:off x="2374820" y="195393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1" name="Group 50"/>
          <p:cNvGrpSpPr/>
          <p:nvPr/>
        </p:nvGrpSpPr>
        <p:grpSpPr>
          <a:xfrm>
            <a:off x="2690198" y="2732140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12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计算虚拟化实现</a:t>
              </a:r>
            </a:p>
          </p:txBody>
        </p:sp>
        <p:cxnSp>
          <p:nvCxnSpPr>
            <p:cNvPr id="13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Oval 51"/>
          <p:cNvSpPr/>
          <p:nvPr/>
        </p:nvSpPr>
        <p:spPr bwMode="auto">
          <a:xfrm>
            <a:off x="2374820" y="2684021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5" name="Group 50"/>
          <p:cNvGrpSpPr/>
          <p:nvPr/>
        </p:nvGrpSpPr>
        <p:grpSpPr>
          <a:xfrm>
            <a:off x="2690198" y="3457867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16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计算虚拟化特性</a:t>
              </a:r>
            </a:p>
          </p:txBody>
        </p:sp>
        <p:cxnSp>
          <p:nvCxnSpPr>
            <p:cNvPr id="17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Oval 51"/>
          <p:cNvSpPr/>
          <p:nvPr/>
        </p:nvSpPr>
        <p:spPr bwMode="auto">
          <a:xfrm>
            <a:off x="2374820" y="340974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32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62621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计算虚拟化的关键概念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1867226" y="4332710"/>
            <a:ext cx="292079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集群是一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组资源共享的主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endParaRPr kumimoji="0" lang="zh-CN" altLang="en-US" sz="11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98360" y="2892551"/>
            <a:ext cx="1137336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Hypervisor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98360" y="3372604"/>
            <a:ext cx="1137336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98360" y="3852657"/>
            <a:ext cx="1137336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8360" y="4332711"/>
            <a:ext cx="1137336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867226" y="3852657"/>
            <a:ext cx="292079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是虚拟机文件的一个镜像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用于创建新的虚拟机。</a:t>
            </a:r>
            <a:endParaRPr kumimoji="0" lang="zh-CN" altLang="en-US" sz="11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867226" y="3372604"/>
            <a:ext cx="292079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机指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通过软件模拟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辑计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算机系统。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1867226" y="2892551"/>
            <a:ext cx="292079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1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虚拟化操作系统，管理和分配物理资源，也叫虚拟机监视器（</a:t>
            </a:r>
            <a:r>
              <a:rPr kumimoji="0" lang="en-US" altLang="zh-CN" sz="11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VMM</a:t>
            </a:r>
            <a:r>
              <a:rPr kumimoji="0" lang="zh-CN" altLang="en-US" sz="11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6" name="圆角矩形 11"/>
          <p:cNvSpPr/>
          <p:nvPr/>
        </p:nvSpPr>
        <p:spPr>
          <a:xfrm>
            <a:off x="755650" y="972769"/>
            <a:ext cx="3744342" cy="16161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mpd="thickThin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 anchor="t">
            <a:noAutofit/>
          </a:bodyPr>
          <a:lstStyle/>
          <a:p>
            <a:pPr marL="0" indent="-185738" algn="ctr" defTabSz="1066800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6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7" name="矩形 10"/>
          <p:cNvSpPr/>
          <p:nvPr/>
        </p:nvSpPr>
        <p:spPr>
          <a:xfrm>
            <a:off x="920303" y="2196904"/>
            <a:ext cx="1629813" cy="238079"/>
          </a:xfrm>
          <a:prstGeom prst="rect">
            <a:avLst/>
          </a:prstGeom>
          <a:solidFill>
            <a:schemeClr val="accent3">
              <a:lumMod val="50000"/>
            </a:schemeClr>
          </a:solidFill>
          <a:effectLst>
            <a:outerShdw blurRad="889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Server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8" name="矩形 10"/>
          <p:cNvSpPr/>
          <p:nvPr/>
        </p:nvSpPr>
        <p:spPr>
          <a:xfrm>
            <a:off x="920302" y="1929830"/>
            <a:ext cx="1629813" cy="174840"/>
          </a:xfrm>
          <a:prstGeom prst="rect">
            <a:avLst/>
          </a:prstGeom>
          <a:solidFill>
            <a:srgbClr val="92D050"/>
          </a:solidFill>
          <a:effectLst>
            <a:outerShdw blurRad="889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Hypervisor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918962" y="1124317"/>
            <a:ext cx="484739" cy="735334"/>
            <a:chOff x="5436096" y="1528849"/>
            <a:chExt cx="636718" cy="965882"/>
          </a:xfrm>
          <a:solidFill>
            <a:schemeClr val="accent3">
              <a:lumMod val="65000"/>
            </a:schemeClr>
          </a:solidFill>
          <a:effectLst/>
        </p:grpSpPr>
        <p:sp>
          <p:nvSpPr>
            <p:cNvPr id="60" name="圆角矩形 11"/>
            <p:cNvSpPr/>
            <p:nvPr/>
          </p:nvSpPr>
          <p:spPr>
            <a:xfrm>
              <a:off x="5436096" y="1528849"/>
              <a:ext cx="636718" cy="965882"/>
            </a:xfrm>
            <a:prstGeom prst="roundRect">
              <a:avLst/>
            </a:prstGeom>
            <a:grpFill/>
          </p:spPr>
          <p:txBody>
            <a:bodyPr wrap="square" rtlCol="0" anchor="t">
              <a:noAutofit/>
            </a:bodyPr>
            <a:lstStyle/>
            <a:p>
              <a:pPr marL="0" indent="-185738" algn="ctr" defTabSz="1066800" eaLnBrk="0" hangingPunct="0">
                <a:lnSpc>
                  <a:spcPct val="130000"/>
                </a:lnSpc>
                <a:buClr>
                  <a:schemeClr val="tx2"/>
                </a:buClr>
              </a:pPr>
              <a:endParaRPr kumimoji="1" lang="zh-CN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62" name="矩形 10"/>
            <p:cNvSpPr/>
            <p:nvPr/>
          </p:nvSpPr>
          <p:spPr>
            <a:xfrm>
              <a:off x="5498077" y="2206182"/>
              <a:ext cx="518400" cy="257664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VM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03514" y="1620608"/>
              <a:ext cx="518631" cy="518630"/>
            </a:xfrm>
            <a:prstGeom prst="rect">
              <a:avLst/>
            </a:prstGeo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0" name="Group 79"/>
          <p:cNvGrpSpPr/>
          <p:nvPr/>
        </p:nvGrpSpPr>
        <p:grpSpPr>
          <a:xfrm>
            <a:off x="1490822" y="1124317"/>
            <a:ext cx="484739" cy="735334"/>
            <a:chOff x="5436096" y="1528849"/>
            <a:chExt cx="636718" cy="965882"/>
          </a:xfrm>
          <a:solidFill>
            <a:schemeClr val="accent3">
              <a:lumMod val="65000"/>
            </a:schemeClr>
          </a:solidFill>
          <a:effectLst/>
        </p:grpSpPr>
        <p:sp>
          <p:nvSpPr>
            <p:cNvPr id="81" name="圆角矩形 11"/>
            <p:cNvSpPr/>
            <p:nvPr/>
          </p:nvSpPr>
          <p:spPr>
            <a:xfrm>
              <a:off x="5436096" y="1528849"/>
              <a:ext cx="636718" cy="965882"/>
            </a:xfrm>
            <a:prstGeom prst="roundRect">
              <a:avLst/>
            </a:prstGeom>
            <a:solidFill>
              <a:srgbClr val="C5F177"/>
            </a:solidFill>
          </p:spPr>
          <p:txBody>
            <a:bodyPr wrap="square" rtlCol="0" anchor="t">
              <a:noAutofit/>
            </a:bodyPr>
            <a:lstStyle/>
            <a:p>
              <a:pPr marL="0" indent="-185738" algn="ctr" defTabSz="1066800" eaLnBrk="0" hangingPunct="0">
                <a:lnSpc>
                  <a:spcPct val="130000"/>
                </a:lnSpc>
                <a:buClr>
                  <a:schemeClr val="tx2"/>
                </a:buClr>
              </a:pPr>
              <a:endParaRPr kumimoji="1" lang="zh-CN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82" name="矩形 10"/>
            <p:cNvSpPr/>
            <p:nvPr/>
          </p:nvSpPr>
          <p:spPr>
            <a:xfrm>
              <a:off x="5498077" y="2206182"/>
              <a:ext cx="518400" cy="257664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VM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03514" y="1620608"/>
              <a:ext cx="518631" cy="518630"/>
            </a:xfrm>
            <a:prstGeom prst="rect">
              <a:avLst/>
            </a:prstGeo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" name="Group 4"/>
          <p:cNvGrpSpPr/>
          <p:nvPr/>
        </p:nvGrpSpPr>
        <p:grpSpPr>
          <a:xfrm>
            <a:off x="2065376" y="1124317"/>
            <a:ext cx="484739" cy="735334"/>
            <a:chOff x="2065376" y="3299362"/>
            <a:chExt cx="484739" cy="735334"/>
          </a:xfrm>
        </p:grpSpPr>
        <p:grpSp>
          <p:nvGrpSpPr>
            <p:cNvPr id="84" name="Group 83"/>
            <p:cNvGrpSpPr/>
            <p:nvPr/>
          </p:nvGrpSpPr>
          <p:grpSpPr>
            <a:xfrm>
              <a:off x="2065376" y="3299362"/>
              <a:ext cx="484739" cy="735334"/>
              <a:chOff x="5436096" y="1528849"/>
              <a:chExt cx="636718" cy="965882"/>
            </a:xfrm>
            <a:solidFill>
              <a:srgbClr val="C5F177"/>
            </a:solidFill>
            <a:effectLst/>
          </p:grpSpPr>
          <p:sp>
            <p:nvSpPr>
              <p:cNvPr id="85" name="圆角矩形 11"/>
              <p:cNvSpPr/>
              <p:nvPr/>
            </p:nvSpPr>
            <p:spPr>
              <a:xfrm>
                <a:off x="5436096" y="1528849"/>
                <a:ext cx="636718" cy="965882"/>
              </a:xfrm>
              <a:prstGeom prst="roundRect">
                <a:avLst/>
              </a:prstGeom>
              <a:grpFill/>
            </p:spPr>
            <p:txBody>
              <a:bodyPr wrap="square" rtlCol="0" anchor="t">
                <a:noAutofit/>
              </a:bodyPr>
              <a:lstStyle/>
              <a:p>
                <a:pPr marL="0" indent="-185738" algn="ctr" defTabSz="1066800" eaLnBrk="0" hangingPunct="0">
                  <a:lnSpc>
                    <a:spcPct val="130000"/>
                  </a:lnSpc>
                  <a:buClr>
                    <a:schemeClr val="tx2"/>
                  </a:buClr>
                </a:pPr>
                <a:endParaRPr kumimoji="1" lang="zh-CN" altLang="en-US" sz="1600" b="1" dirty="0" smtClean="0">
                  <a:solidFill>
                    <a:srgbClr val="0000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6" name="矩形 10"/>
              <p:cNvSpPr/>
              <p:nvPr/>
            </p:nvSpPr>
            <p:spPr>
              <a:xfrm>
                <a:off x="5498077" y="2206182"/>
                <a:ext cx="518400" cy="257664"/>
              </a:xfrm>
              <a:prstGeom prst="rect">
                <a:avLst/>
              </a:prstGeom>
              <a:noFill/>
              <a:effectLst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sz="1000" dirty="0" smtClean="0"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VM</a:t>
                </a:r>
                <a:endParaRPr lang="zh-CN" altLang="en-US" sz="1000" dirty="0"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927" y="3368291"/>
              <a:ext cx="395765" cy="39576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8" name="矩形 10"/>
          <p:cNvSpPr/>
          <p:nvPr/>
        </p:nvSpPr>
        <p:spPr>
          <a:xfrm>
            <a:off x="2714767" y="2196904"/>
            <a:ext cx="1629813" cy="238079"/>
          </a:xfrm>
          <a:prstGeom prst="rect">
            <a:avLst/>
          </a:prstGeom>
          <a:solidFill>
            <a:schemeClr val="accent3">
              <a:lumMod val="50000"/>
            </a:schemeClr>
          </a:solidFill>
          <a:effectLst>
            <a:outerShdw blurRad="889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Server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9" name="矩形 10"/>
          <p:cNvSpPr/>
          <p:nvPr/>
        </p:nvSpPr>
        <p:spPr>
          <a:xfrm>
            <a:off x="2714766" y="1929830"/>
            <a:ext cx="1629813" cy="174840"/>
          </a:xfrm>
          <a:prstGeom prst="rect">
            <a:avLst/>
          </a:prstGeom>
          <a:solidFill>
            <a:srgbClr val="92D050"/>
          </a:solidFill>
          <a:effectLst>
            <a:outerShdw blurRad="889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Hypervisor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2932745" y="1124317"/>
            <a:ext cx="484739" cy="735334"/>
            <a:chOff x="5436096" y="1528849"/>
            <a:chExt cx="636718" cy="965882"/>
          </a:xfrm>
          <a:solidFill>
            <a:srgbClr val="C5F177"/>
          </a:solidFill>
          <a:effectLst/>
        </p:grpSpPr>
        <p:sp>
          <p:nvSpPr>
            <p:cNvPr id="91" name="圆角矩形 11"/>
            <p:cNvSpPr/>
            <p:nvPr/>
          </p:nvSpPr>
          <p:spPr>
            <a:xfrm>
              <a:off x="5436096" y="1528849"/>
              <a:ext cx="636718" cy="965882"/>
            </a:xfrm>
            <a:prstGeom prst="roundRect">
              <a:avLst/>
            </a:prstGeom>
            <a:grpFill/>
          </p:spPr>
          <p:txBody>
            <a:bodyPr wrap="square" rtlCol="0" anchor="t">
              <a:noAutofit/>
            </a:bodyPr>
            <a:lstStyle/>
            <a:p>
              <a:pPr marL="0" indent="-185738" algn="ctr" defTabSz="1066800" eaLnBrk="0" hangingPunct="0">
                <a:lnSpc>
                  <a:spcPct val="130000"/>
                </a:lnSpc>
                <a:buClr>
                  <a:schemeClr val="tx2"/>
                </a:buClr>
              </a:pPr>
              <a:endParaRPr kumimoji="1" lang="zh-CN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92" name="矩形 10"/>
            <p:cNvSpPr/>
            <p:nvPr/>
          </p:nvSpPr>
          <p:spPr>
            <a:xfrm>
              <a:off x="5498077" y="2206182"/>
              <a:ext cx="518400" cy="257664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VM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03514" y="1620608"/>
              <a:ext cx="518631" cy="518630"/>
            </a:xfrm>
            <a:prstGeom prst="rect">
              <a:avLst/>
            </a:prstGeo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4" name="Group 93"/>
          <p:cNvGrpSpPr/>
          <p:nvPr/>
        </p:nvGrpSpPr>
        <p:grpSpPr>
          <a:xfrm>
            <a:off x="3557744" y="1124317"/>
            <a:ext cx="484739" cy="735334"/>
            <a:chOff x="5436096" y="1528849"/>
            <a:chExt cx="636718" cy="965882"/>
          </a:xfrm>
          <a:solidFill>
            <a:srgbClr val="C5F177"/>
          </a:solidFill>
          <a:effectLst/>
        </p:grpSpPr>
        <p:sp>
          <p:nvSpPr>
            <p:cNvPr id="95" name="圆角矩形 11"/>
            <p:cNvSpPr/>
            <p:nvPr/>
          </p:nvSpPr>
          <p:spPr>
            <a:xfrm>
              <a:off x="5436096" y="1528849"/>
              <a:ext cx="636718" cy="965882"/>
            </a:xfrm>
            <a:prstGeom prst="roundRect">
              <a:avLst/>
            </a:prstGeom>
            <a:grpFill/>
          </p:spPr>
          <p:txBody>
            <a:bodyPr wrap="square" rtlCol="0" anchor="t">
              <a:noAutofit/>
            </a:bodyPr>
            <a:lstStyle/>
            <a:p>
              <a:pPr marL="0" indent="-185738" algn="ctr" defTabSz="1066800" eaLnBrk="0" hangingPunct="0">
                <a:lnSpc>
                  <a:spcPct val="130000"/>
                </a:lnSpc>
                <a:buClr>
                  <a:schemeClr val="tx2"/>
                </a:buClr>
              </a:pPr>
              <a:endParaRPr kumimoji="1" lang="zh-CN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96" name="矩形 10"/>
            <p:cNvSpPr/>
            <p:nvPr/>
          </p:nvSpPr>
          <p:spPr>
            <a:xfrm>
              <a:off x="5498077" y="2206182"/>
              <a:ext cx="518400" cy="257664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VM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03514" y="1620608"/>
              <a:ext cx="518631" cy="518630"/>
            </a:xfrm>
            <a:prstGeom prst="rect">
              <a:avLst/>
            </a:prstGeo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28651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虚拟化系统类别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698360" y="1249487"/>
            <a:ext cx="1368152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寄居虚拟化架构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98360" y="1729540"/>
            <a:ext cx="1368152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单、易实现</a:t>
            </a:r>
            <a:endParaRPr kumimoji="0" lang="zh-CN" altLang="en-US" sz="12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98360" y="2209593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VMware WorkStation</a:t>
            </a:r>
          </a:p>
          <a:p>
            <a:pPr algn="ctr">
              <a:buClr>
                <a:srgbClr val="CC9900"/>
              </a:buClr>
            </a:pP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Redhat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KVM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095120" y="1249487"/>
            <a:ext cx="1368152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裸金属虚拟化架构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491880" y="1249487"/>
            <a:ext cx="1368152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作系统虚拟化架构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095120" y="1729540"/>
            <a:ext cx="1368152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2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不依赖操作系统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491880" y="1729540"/>
            <a:ext cx="1368152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2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隔离性差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095120" y="2214550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VMware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ESXServer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Clr>
                <a:srgbClr val="CC9900"/>
              </a:buClr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Citrix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XenServer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Clr>
                <a:srgbClr val="CC9900"/>
              </a:buClr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Hyper-V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3491880" y="2214550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en-US" altLang="zh-CN" sz="900" i="0" u="none" strike="noStrike" cap="none" normalizeH="0" baseline="0" dirty="0" err="1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Virtuozzo</a:t>
            </a:r>
            <a:endParaRPr kumimoji="0" lang="zh-CN" altLang="en-US" sz="9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98360" y="3361783"/>
            <a:ext cx="1368152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全虚拟化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8360" y="3841836"/>
            <a:ext cx="1368152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2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兼容性好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98360" y="4321889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VMware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ESXServer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Clr>
                <a:srgbClr val="CC9900"/>
              </a:buClr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Citrix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XenServer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Clr>
                <a:srgbClr val="CC9900"/>
              </a:buClr>
            </a:pP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Redhat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KVM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095120" y="3361783"/>
            <a:ext cx="1368152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半虚拟化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491880" y="3361783"/>
            <a:ext cx="1368152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硬件辅助虚拟化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095120" y="3841836"/>
            <a:ext cx="1368152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2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兼容性差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491880" y="3841836"/>
            <a:ext cx="1368152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2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兼容性好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095120" y="432684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en-US" altLang="zh-CN" sz="9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Citrix </a:t>
            </a:r>
            <a:r>
              <a:rPr kumimoji="0" lang="en-US" altLang="zh-CN" sz="900" i="0" u="none" strike="noStrike" cap="none" normalizeH="0" baseline="0" dirty="0" err="1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XenServer</a:t>
            </a:r>
            <a:endParaRPr kumimoji="0" lang="en-US" altLang="zh-CN" sz="9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Clr>
                <a:srgbClr val="CC9900"/>
              </a:buClr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Hyper-V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3491880" y="432684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都在使用，并成为未来趋势</a:t>
            </a:r>
            <a:endParaRPr kumimoji="0" lang="zh-CN" altLang="en-US" sz="9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835696" y="2964090"/>
            <a:ext cx="1887000" cy="4320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拟化技术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835696" y="855384"/>
            <a:ext cx="1887000" cy="4320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拟化架构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10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9058</TotalTime>
  <Words>1461</Words>
  <Application>Microsoft Office PowerPoint</Application>
  <PresentationFormat>On-screen Show (16:9)</PresentationFormat>
  <Paragraphs>239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19</vt:i4>
      </vt:variant>
    </vt:vector>
  </HeadingPairs>
  <TitlesOfParts>
    <vt:vector size="43" baseType="lpstr">
      <vt:lpstr>华康少女文字W5(P)</vt:lpstr>
      <vt:lpstr>华文琥珀</vt:lpstr>
      <vt:lpstr>Calibri</vt:lpstr>
      <vt:lpstr>FrutigerNext LT Regular</vt:lpstr>
      <vt:lpstr>微软雅黑</vt:lpstr>
      <vt:lpstr>FrutigerNext LT Medium</vt:lpstr>
      <vt:lpstr>Verdana</vt:lpstr>
      <vt:lpstr>Arial</vt:lpstr>
      <vt:lpstr>Arial Narrow</vt:lpstr>
      <vt:lpstr>黑体</vt:lpstr>
      <vt:lpstr>FrutigerNext LT Bold</vt:lpstr>
      <vt:lpstr>华文细黑</vt:lpstr>
      <vt:lpstr>MS PGothic</vt:lpstr>
      <vt:lpstr>Wingdings</vt:lpstr>
      <vt:lpstr>宋体</vt:lpstr>
      <vt:lpstr>Blank</vt:lpstr>
      <vt:lpstr>8_主题1</vt:lpstr>
      <vt:lpstr>1_主题1</vt:lpstr>
      <vt:lpstr>4_主题1</vt:lpstr>
      <vt:lpstr>5_主题1</vt:lpstr>
      <vt:lpstr>6_主题1</vt:lpstr>
      <vt:lpstr>7_主题1</vt:lpstr>
      <vt:lpstr>9_主题1</vt:lpstr>
      <vt:lpstr>10_主题1</vt:lpstr>
      <vt:lpstr>PowerPoint Presentation</vt:lpstr>
      <vt:lpstr>内容</vt:lpstr>
      <vt:lpstr>虚拟化概念</vt:lpstr>
      <vt:lpstr>PowerPoint Presentation</vt:lpstr>
      <vt:lpstr>虚拟化技术</vt:lpstr>
      <vt:lpstr>PowerPoint Presentation</vt:lpstr>
      <vt:lpstr>内容</vt:lpstr>
      <vt:lpstr>计算虚拟化的关键概念</vt:lpstr>
      <vt:lpstr>虚拟化系统类别</vt:lpstr>
      <vt:lpstr>内容</vt:lpstr>
      <vt:lpstr>计算虚拟化实现</vt:lpstr>
      <vt:lpstr>计算虚拟化实现</vt:lpstr>
      <vt:lpstr>计算虚拟化实现</vt:lpstr>
      <vt:lpstr>内容</vt:lpstr>
      <vt:lpstr>特性1 - CPU QoS (Quality of Service)</vt:lpstr>
      <vt:lpstr>特性2 - 内存复用</vt:lpstr>
      <vt:lpstr>特性3 - 虚拟机热迁移</vt:lpstr>
      <vt:lpstr>特性4 - HA (High Availability)</vt:lpstr>
      <vt:lpstr>特性5 - DRS (Distributed Resource Scheduler)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混合式视频模板</dc:title>
  <dc:creator>Zhengpufang</dc:creator>
  <cp:lastModifiedBy>Tangyang (Yancey)</cp:lastModifiedBy>
  <cp:revision>564</cp:revision>
  <dcterms:created xsi:type="dcterms:W3CDTF">2011-12-01T07:18:24Z</dcterms:created>
  <dcterms:modified xsi:type="dcterms:W3CDTF">2016-03-24T06:12:14Z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(12)uzkop62K6eQ05N0P93R81HE+ZelC4Hk9Rql4fW9zu+xItpACQWys1ewSXcnvQddkCHIzBUwt_x000d_ 1N9JpVcNQzBrV7HkNiI/4EGnnDfvRR2AneymohKYdcEIBTP+7zvlcSMPusMZWOFt6MnaXeWt_x000d_ Wn+d/ejWVnZNuqkoBS+4giJkb5XAlKsyT6GWJMw+FJnwsfzVlSuGLAN7+Q6qTsIIkvpisEeP_x000d_ F9QjEH4noyNHDfcVmZ</vt:lpwstr>
  </property>
  <property fmtid="{D5CDD505-2E9C-101B-9397-08002B2CF9AE}" pid="3" name="_ms_pID_7253431">
    <vt:lpwstr>B0McyM4sHnXswQO52V1fp45EQLJLMN1xoViixa7J+micTNtlpPX2ot_x000d_ gAfSR16v0VKprcx/QFxaA4qzw3uGEpHBpKrg7DryfIH38pgp66PyX/uFV9+Ag+VdaQ+mMX53_x000d_ /0J8z8dHlT7tmkJ4vvdakh/9F16hHC7jbQQf6duzfpgPZtSWGMOQq5prMhn8QdBDIKpQd/Ow_x000d_ rygjvAXjQKX6mbE8D0SsLtwhQXzqL71Ow3ps</vt:lpwstr>
  </property>
  <property fmtid="{D5CDD505-2E9C-101B-9397-08002B2CF9AE}" pid="4" name="_ms_pID_7253432">
    <vt:lpwstr>YtvaukTVECbHQiTJEikTKzihOYDKVtvOUVve_x000d_ OFZeXUQYjKhS1oeGD/fEHB20/5fTN6z/Vxc1HFvkXjmKi0TjFqdCEIaFUs73bk+IrIqIcWc6_x000d_ EBwJuWbi9jMGT1lvUtjieo+aHXdQ8GFwqUqpmywonqSdEJ74PgcnyUjE7R/IeaNNHy+sDffl_x000d_ uD+IdntLJtRFIU/xCL44dUBkbK4/wVsKxvgxMh7e2Ge6IyutjZKqaW</vt:lpwstr>
  </property>
  <property fmtid="{D5CDD505-2E9C-101B-9397-08002B2CF9AE}" pid="5" name="_ms_pID_7253433">
    <vt:lpwstr>Fj/ffopA9Y2aIvW6T1_x000d_ yvtGGHP3F+r3qwYmPQVJZeY+Zul1PrICWHKXYnaLiDEVUITSK785ecg8kpDirkc/OG/mqlcQ_x000d_ mbnzfiGerENCUWKsWWgr3rltUzi0mQnHfgHW++P+uTH6GET6DyBCpiGsTzmMRQWcBg4q/uC5_x000d_ YhxzsF1kNsytZ91SwZwQkjiQoHFmDmjKugp46DZ5Zlsgo14hfoGSomuDH1lZg/D9XVvUP7lB</vt:lpwstr>
  </property>
  <property fmtid="{D5CDD505-2E9C-101B-9397-08002B2CF9AE}" pid="6" name="_ms_pID_7253434">
    <vt:lpwstr>_x000d_ 986jqBp3sOclIT3gXKtmn+C9GDQW/R1YQzdGLFgzPQhQX5hjKBMEXyg4F5oMj+vLL7hpy3G4_x000d_ v8djn7qJaTGAXfW1a4AS/a7VYxnYrskHLNSnV8kXzkOuon4BRSkbJ4UdYfD35YyEwSRZ3pTs_x000d_ +wXnly+oH0N7mPnqkuG2yWWmG7SC5js3QkqZ08bKhb57MgUmuuDomMWMrQ2WO89ZaGrU+TUO_x000d_ gH5ShiJlClsoVyqH</vt:lpwstr>
  </property>
  <property fmtid="{D5CDD505-2E9C-101B-9397-08002B2CF9AE}" pid="7" name="_ms_pID_7253435">
    <vt:lpwstr>g7cwIbRwyT9jx0uehQm5FwKDR0u7jRM3K+dUAxlbGabmnsbHMfkgjZLZ_x000d_ NTK6GquUse9MnXTVBQGM5ht8gVTC+ct3COrABKT/bVb13Kyuaanv2JIQngCvUqN57LmYVkX0_x000d_ Ja7zX1ukHT8DdWYv1UUzgulrHjp01tzZSmDhQNaQaAob1QP81+Mvh1HgSi8PjJ0yvelBqWro_x000d_ q8FX7WzHANTk0gGS4H1IVT46zYTxC5hElp</vt:lpwstr>
  </property>
  <property fmtid="{D5CDD505-2E9C-101B-9397-08002B2CF9AE}" pid="8" name="_ms_pID_7253436">
    <vt:lpwstr>Bb/DP5oFLTu2/3zuYSkKBv9bq2fwFBJqlforO2_x000d_ J6Y3Qw52jDGOMWtqzcIesNNXFBBsD7RbXpFYnGzoofHc1pjWDfyXSmlvpwvQ7s/obYN/U8PG_x000d_ d4NsDS2OVLXeQRpLoL47Qx5SXfLQr1EbofQMRDmQq30kAjp6J9IZMUTnb6D6joX8mGjXarqq_x000d_ PFbFfIGXgtH3K9F8JGoVAmiLAsnHxqm+cv75BGwF0Irm8SyZJWwA</vt:lpwstr>
  </property>
  <property fmtid="{D5CDD505-2E9C-101B-9397-08002B2CF9AE}" pid="9" name="_ms_pID_7253437">
    <vt:lpwstr>U1nqG2gsvbkd4hVjSZ/z_x000d_ VahfSr4FN6Zwfs+3DhleAJLuAwDX5GL+RQnR/P/Hgc0C1m61ewTt3fquFPFLz+jtcb8u0My2_x000d_ 4tCbOpN42A09v7ygyFOOsakXaulFbWRnyRmKA2ZFbkKlsnYwOHcV1I+udi5ShHonJHuL9Y1q_x000d_ hhw5pauCXRn6zE3u6+3GFhgqqXl9Xj7zOU1EXv6E9k8qhYp7MCVFH0U5gQtYXJkacrnueS</vt:lpwstr>
  </property>
  <property fmtid="{D5CDD505-2E9C-101B-9397-08002B2CF9AE}" pid="10" name="_ms_pID_7253438">
    <vt:lpwstr>vt_x000d_ 35tsIFgk4Y1RakiCsQ0Lwy2YYTuyUh4Ezt3sKKSuZ13CxO3iN209e1OCHrD9vIW5p0shg4as_x000d_ 25tR3raB1dTrQu3JwH8BBQAykySyUdAsirwh76ZSUuU0yfUrvaYppKsCd1mE99jQAsRTR9ip_x000d_ rcgM37oQol5HhamneGDHfHxd26MPFhkD3X4Vi6+JdTQ/s1Do3YsnIPH4UwwcEB60/wJQFljx_x000d_ tsv8IMu0Yk31XJ</vt:lpwstr>
  </property>
  <property fmtid="{D5CDD505-2E9C-101B-9397-08002B2CF9AE}" pid="11" name="_ms_pID_7253439">
    <vt:lpwstr>2amThU/pp9xlt8+xb9nL2dwWySatMGysq0BAM3+DGRvNHiPH6oosBPZ3+k_x000d_ rokOj15cQdYDCi3XfpO9co6AT4PD6d4WAQGSO1Ap9Egr6cOUDAgCWUkWFjVYYmVByVOUUWP7_x000d_ s3ZDwqBuZLy66NfraoxAY7PV89H94eKCBKRpSTH9GpCOSmSTw/oDOZu0qrLIvMKolGFRAzr2_x000d_ nrrInnUlWrXP7EP8bQKNp/Lbg03vcotV</vt:lpwstr>
  </property>
  <property fmtid="{D5CDD505-2E9C-101B-9397-08002B2CF9AE}" pid="12" name="_ms_pID_72534310">
    <vt:lpwstr>x7xdlK75YqTV/f/sGgFE6RA9UfNcpoA+X+Htv9ry_x000d_ iV0j1jxHu3U+yyLnW3NfnV7Vo/5TBA4UTQmizuNUZ3wcJ8aP9p7oqF65c3rLnw1HAdqWmqot_x000d_ PbAVSbgUqglkFVJvGGYXMapwlfYhhxKy9WxwxopgH4WRkvI0fJ3RqGbbFrTNN+7066fLfAaf_x000d_ qLCi8EOvO+7WJq59TbrE6r8DqbU0OlvwP21Qvq9mCVbobwsTsA</vt:lpwstr>
  </property>
  <property fmtid="{D5CDD505-2E9C-101B-9397-08002B2CF9AE}" pid="13" name="_ms_pID_72534311">
    <vt:lpwstr>fOtHgdt0B5tb8S86oYvhDt_x000d_ Kdl/1GWZXFO0ou2mgKD/kY4rCtm3kF5B5oAHGfcZiHw7Wfrdv3fE2N0Bd1SK2GFuqB2o2Y90_x000d_ VL1NhCBUaeiDg2X833fAMeGDvrux0f3nd33CWjivuuOxaQ==</vt:lpwstr>
  </property>
  <property fmtid="{D5CDD505-2E9C-101B-9397-08002B2CF9AE}" pid="14" name="_ms_pID_72534312">
    <vt:lpwstr>9KjG_x000d_ f16cauTml8El+t9T9Dc9W86HT1c5/MDoL683x2BD2FZ1u5/uS0M=</vt:lpwstr>
  </property>
  <property fmtid="{D5CDD505-2E9C-101B-9397-08002B2CF9AE}" pid="15" name="_new_ms_pID_72543">
    <vt:lpwstr>(4)Fp8Xxuc0Y/Lh0Nh9K8aA9ivnfs8TNh8s5BMJJUTDfYypCyxxDexxJYeaPoOdknwaeQGHik+N
eRw3Okuc1FPTY+y69rqGrKmhyI8A+GyCbxT2oeWwURBRYPAINeys7ktJ954aR/4qslilWf71
AnkV9QpTm5shCA0t8xq//Q3moR292bMtazRXwRCZhH5UtXjR1eb1AIIfg3y0hCfK/tJ+M8sn
fHB0gA9HpigOpLVTP1</vt:lpwstr>
  </property>
  <property fmtid="{D5CDD505-2E9C-101B-9397-08002B2CF9AE}" pid="16" name="_new_ms_pID_725431">
    <vt:lpwstr>G9vTO+mNcGoUfvaf8NTh6Y4gR1giPo5ega+2fVNmwpkDLF7R1ThQxa
TszRLWFia8uOKysy7dHdmTeYzwtg963sGa1cmU9EneIrWJzJjqCmxdDu0nNdWjWw2PbFvh/E
O8+EuIGr9m67n/OWL0ntL60fR3/6fg/bSkQqLKf3a9Jd21KSDYQ4v7xfjWAWdO44UqYSWwNO
Q2Ci6VpGSdiTA0tA0I6/DYypdkqwpsuKWfLh</vt:lpwstr>
  </property>
  <property fmtid="{D5CDD505-2E9C-101B-9397-08002B2CF9AE}" pid="17" name="_new_ms_pID_725432">
    <vt:lpwstr>68poyBEz8Ps+x/w8On6WqijmmztWbXOZKEoJ
xJuYOw5fMTK02CwlW2ZUE4trMSlTJOegCJf7gO6ZLrL+lNJjPEK6S1nrU5wtMAaTUDBRxD0e
+RMiLtvUvJOsBZDFRcHXTm3oBg0SQjkyziQ6nzvW+wAQkXQy0JzHXQB+jc+/dUGsXbfATB1h
yFgrB9UxIQqIiwlDO7ZMZ/uS8XL7IhmjtJGEjmp9vtNbJGZ8lobSzJ</vt:lpwstr>
  </property>
  <property fmtid="{D5CDD505-2E9C-101B-9397-08002B2CF9AE}" pid="18" name="_new_ms_pID_725433">
    <vt:lpwstr>QBgG/xRKKoTk+2E+QZ
yURDA3bcLQZrVD83Ul8RNbXP5RQ=</vt:lpwstr>
  </property>
  <property fmtid="{D5CDD505-2E9C-101B-9397-08002B2CF9AE}" pid="19" name="ArticulateGUID">
    <vt:lpwstr>DB42AE6C-D786-4849-3F3F-593F3F043F15</vt:lpwstr>
  </property>
  <property fmtid="{D5CDD505-2E9C-101B-9397-08002B2CF9AE}" pid="20" name="ArticulatePath">
    <vt:lpwstr>模版1（2016）</vt:lpwstr>
  </property>
  <property fmtid="{D5CDD505-2E9C-101B-9397-08002B2CF9AE}" pid="21" name="_2015_ms_pID_725343">
    <vt:lpwstr>(3)748g67HzfHqLAgcgN3Ge0Kbb/BsJM8MSRMssUhaUdvO6DJ7ajXMT9TF6Pobc53pPUEYrTPEu
cAiXhyoOWmc2afzdsHrbgSzU6XdXCQPiHk8CL282KmLJSiT7baDpajFkI6VsuXqio12fjQ/E
TzWlfnPqHqulIienyr4YUH9ELCdbYygGhm/HbEpFnIXE+hhI+0TIm+S+atTLXvGGr5G4w/gZ
qAipW6WW0NaNTmuNG+</vt:lpwstr>
  </property>
  <property fmtid="{D5CDD505-2E9C-101B-9397-08002B2CF9AE}" pid="22" name="_2015_ms_pID_7253431">
    <vt:lpwstr>BXQYXQTYPSBtOV2N3L0e+mPvJeLa/m1G/8E6I+AjWjdKk+oT1RJuar
y5XvZhKvNS0CI1OxoJDm1utSF00dPvfCt4hjaVIUUopKL0lRspRT8MKM2pttNnKrK/dtVNyh
OYfSr0Bv43S4YdaSYPLPPqbYavLPEdmi0G1LzTpaQ6jKl3wtElDnlHeBavRRQZMe/iJdQ8y3
s0NH2edWB77NueQOLO8hkcVt8BgAe4tOyloT</vt:lpwstr>
  </property>
  <property fmtid="{D5CDD505-2E9C-101B-9397-08002B2CF9AE}" pid="23" name="_2015_ms_pID_7253432">
    <vt:lpwstr>IZvohiLwG+rc9M8MwbwEB4zHoHEZKus8ASRW
j3N+6ooQ</vt:lpwstr>
  </property>
  <property fmtid="{D5CDD505-2E9C-101B-9397-08002B2CF9AE}" pid="24" name="_readonly">
    <vt:lpwstr/>
  </property>
  <property fmtid="{D5CDD505-2E9C-101B-9397-08002B2CF9AE}" pid="25" name="_change">
    <vt:lpwstr/>
  </property>
  <property fmtid="{D5CDD505-2E9C-101B-9397-08002B2CF9AE}" pid="26" name="_full-control">
    <vt:lpwstr/>
  </property>
  <property fmtid="{D5CDD505-2E9C-101B-9397-08002B2CF9AE}" pid="27" name="sflag">
    <vt:lpwstr>1458781433</vt:lpwstr>
  </property>
</Properties>
</file>