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ags/tag2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ags/tag8.xml" ContentType="application/vnd.openxmlformats-officedocument.presentationml.tags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notesSlides/notesSlide5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media/image26.jpg" ContentType="image/png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tags/tag30.xml" ContentType="application/vnd.openxmlformats-officedocument.presentationml.tags+xml"/>
  <Override PartName="/ppt/notesSlides/notesSlide9.xml" ContentType="application/vnd.openxmlformats-officedocument.presentationml.notesSlide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82" r:id="rId1"/>
    <p:sldMasterId id="2147483808" r:id="rId2"/>
    <p:sldMasterId id="2147483827" r:id="rId3"/>
    <p:sldMasterId id="2147483829" r:id="rId4"/>
    <p:sldMasterId id="2147483831" r:id="rId5"/>
    <p:sldMasterId id="2147483833" r:id="rId6"/>
    <p:sldMasterId id="2147483835" r:id="rId7"/>
    <p:sldMasterId id="2147483811" r:id="rId8"/>
    <p:sldMasterId id="2147483814" r:id="rId9"/>
  </p:sldMasterIdLst>
  <p:notesMasterIdLst>
    <p:notesMasterId r:id="rId24"/>
  </p:notesMasterIdLst>
  <p:handoutMasterIdLst>
    <p:handoutMasterId r:id="rId25"/>
  </p:handoutMasterIdLst>
  <p:sldIdLst>
    <p:sldId id="400" r:id="rId10"/>
    <p:sldId id="401" r:id="rId11"/>
    <p:sldId id="406" r:id="rId12"/>
    <p:sldId id="394" r:id="rId13"/>
    <p:sldId id="388" r:id="rId14"/>
    <p:sldId id="387" r:id="rId15"/>
    <p:sldId id="402" r:id="rId16"/>
    <p:sldId id="392" r:id="rId17"/>
    <p:sldId id="393" r:id="rId18"/>
    <p:sldId id="403" r:id="rId19"/>
    <p:sldId id="396" r:id="rId20"/>
    <p:sldId id="397" r:id="rId21"/>
    <p:sldId id="381" r:id="rId22"/>
    <p:sldId id="407" r:id="rId23"/>
  </p:sldIdLst>
  <p:sldSz cx="9144000" cy="5143500" type="screen16x9"/>
  <p:notesSz cx="6858000" cy="9144000"/>
  <p:embeddedFontLst>
    <p:embeddedFont>
      <p:font typeface="MS PGothic" panose="020B0600070205080204" pitchFamily="34" charset="-128"/>
      <p:regular r:id="rId26"/>
    </p:embeddedFont>
    <p:embeddedFont>
      <p:font typeface="微软雅黑" panose="020B0503020204020204" pitchFamily="34" charset="-122"/>
      <p:regular r:id="rId27"/>
      <p:bold r:id="rId28"/>
    </p:embeddedFont>
    <p:embeddedFont>
      <p:font typeface="华文琥珀" panose="02010800040101010101" pitchFamily="2" charset="-122"/>
      <p:regular r:id="rId29"/>
    </p:embeddedFont>
    <p:embeddedFont>
      <p:font typeface="黑体" panose="02010609060101010101" pitchFamily="49" charset="-122"/>
      <p:regular r:id="rId30"/>
    </p:embeddedFont>
    <p:embeddedFont>
      <p:font typeface="FrutigerNext LT Medium" panose="020B0603040504020204" pitchFamily="34" charset="0"/>
      <p:regular r:id="rId31"/>
      <p:bold r:id="rId32"/>
      <p:italic r:id="rId33"/>
      <p:boldItalic r:id="rId34"/>
    </p:embeddedFont>
    <p:embeddedFont>
      <p:font typeface="FrutigerNext LT Bold" panose="020B0803040504020204" pitchFamily="34" charset="0"/>
      <p:bold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华文细黑" panose="02010600040101010101" pitchFamily="2" charset="-122"/>
      <p:regular r:id="rId40"/>
    </p:embeddedFont>
  </p:embeddedFontLst>
  <p:custDataLst>
    <p:tags r:id="rId4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orient="horz" pos="464">
          <p15:clr>
            <a:srgbClr val="A4A3A4"/>
          </p15:clr>
        </p15:guide>
        <p15:guide id="3" orient="horz" pos="2119">
          <p15:clr>
            <a:srgbClr val="A4A3A4"/>
          </p15:clr>
        </p15:guide>
        <p15:guide id="4" orient="horz" pos="2981">
          <p15:clr>
            <a:srgbClr val="A4A3A4"/>
          </p15:clr>
        </p15:guide>
        <p15:guide id="5" pos="5420">
          <p15:clr>
            <a:srgbClr val="A4A3A4"/>
          </p15:clr>
        </p15:guide>
        <p15:guide id="6" pos="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gyang (Yancey)" initials="T(" lastIdx="14" clrIdx="0">
    <p:extLst>
      <p:ext uri="{19B8F6BF-5375-455C-9EA6-DF929625EA0E}">
        <p15:presenceInfo xmlns:p15="http://schemas.microsoft.com/office/powerpoint/2012/main" userId="S-1-5-21-147214757-305610072-1517763936-29336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5F177"/>
    <a:srgbClr val="C1EFFF"/>
    <a:srgbClr val="FFCC99"/>
    <a:srgbClr val="578EFB"/>
    <a:srgbClr val="A6E36F"/>
    <a:srgbClr val="E1F7FF"/>
    <a:srgbClr val="FF8761"/>
    <a:srgbClr val="CCECFF"/>
    <a:srgbClr val="D97979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howGuides="1">
      <p:cViewPr varScale="1">
        <p:scale>
          <a:sx n="80" d="100"/>
          <a:sy n="80" d="100"/>
        </p:scale>
        <p:origin x="108" y="402"/>
      </p:cViewPr>
      <p:guideLst>
        <p:guide orient="horz" pos="486"/>
        <p:guide orient="horz" pos="464"/>
        <p:guide orient="horz" pos="2119"/>
        <p:guide orient="horz" pos="2981"/>
        <p:guide pos="5420"/>
        <p:guide pos="476"/>
      </p:guideLst>
    </p:cSldViewPr>
  </p:slideViewPr>
  <p:outlineViewPr>
    <p:cViewPr>
      <p:scale>
        <a:sx n="33" d="100"/>
        <a:sy n="33" d="100"/>
      </p:scale>
      <p:origin x="0" y="-4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font" Target="fonts/font9.fntdata"/><Relationship Id="rId42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font" Target="fonts/font4.fntdata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25T14:51:35.853" idx="13">
    <p:pos x="84" y="192"/>
    <p:text>能够提供虚拟防火墙、虚拟路由器、NAT、子网，隔离的网络</p:text>
    <p:extLst mod="1"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FD6B2986-D06E-4F3C-B19C-CC0A0E2B9416}" type="datetimeFigureOut">
              <a:rPr lang="zh-CN" altLang="en-US"/>
              <a:pPr>
                <a:defRPr/>
              </a:pPr>
              <a:t>2016/3/31</a:t>
            </a:fld>
            <a:endParaRPr lang="en-US" altLang="zh-CN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B569440-9C1A-4A13-B530-46C3A9E173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173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A07D6-A920-460C-8B33-4A6BB51EEA71}" type="datetimeFigureOut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40B32-9DF0-4A29-932F-29D3FE357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251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70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vDC</a:t>
            </a:r>
            <a:r>
              <a:rPr lang="zh-CN" altLang="en-US" dirty="0" smtClean="0"/>
              <a:t>是一个逻辑数据中心，包括计算、网络、存储、用户信息等各种必要的资源，各个</a:t>
            </a:r>
            <a:r>
              <a:rPr lang="en-US" altLang="zh-CN" dirty="0" err="1" smtClean="0"/>
              <a:t>vDC</a:t>
            </a:r>
            <a:r>
              <a:rPr lang="zh-CN" altLang="en-US" dirty="0" smtClean="0"/>
              <a:t>的网络是互相隔离的，一个</a:t>
            </a:r>
            <a:r>
              <a:rPr lang="en-US" altLang="zh-CN" dirty="0" err="1" smtClean="0"/>
              <a:t>vDC</a:t>
            </a:r>
            <a:r>
              <a:rPr lang="zh-CN" altLang="en-US" dirty="0" smtClean="0"/>
              <a:t>可以包含多个</a:t>
            </a:r>
            <a:r>
              <a:rPr lang="en-US" altLang="zh-CN" dirty="0" err="1" smtClean="0"/>
              <a:t>vPC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208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在今天的课程中我们会了解什么是</a:t>
            </a:r>
            <a:r>
              <a:rPr lang="en-US" altLang="zh-CN" dirty="0" smtClean="0"/>
              <a:t>NFV</a:t>
            </a:r>
            <a:r>
              <a:rPr lang="zh-CN" altLang="en-US" dirty="0" smtClean="0"/>
              <a:t>、什么是</a:t>
            </a:r>
            <a:r>
              <a:rPr lang="en-US" altLang="zh-CN" dirty="0" smtClean="0"/>
              <a:t>NFVI</a:t>
            </a:r>
            <a:r>
              <a:rPr lang="zh-CN" altLang="en-US" dirty="0" smtClean="0"/>
              <a:t>。。我们还会一起学习</a:t>
            </a:r>
            <a:r>
              <a:rPr lang="en-US" altLang="zh-CN" dirty="0" smtClean="0"/>
              <a:t>NFVI</a:t>
            </a:r>
            <a:r>
              <a:rPr lang="zh-CN" altLang="en-US" dirty="0" smtClean="0"/>
              <a:t>相关的开源组件，包括</a:t>
            </a:r>
            <a:r>
              <a:rPr lang="en-US" altLang="zh-CN" dirty="0" smtClean="0"/>
              <a:t>KVM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OpenStack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590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在今天的课程中我们会了解什么是</a:t>
            </a:r>
            <a:r>
              <a:rPr lang="en-US" altLang="zh-CN" dirty="0" smtClean="0"/>
              <a:t>NFV</a:t>
            </a:r>
            <a:r>
              <a:rPr lang="zh-CN" altLang="en-US" dirty="0" smtClean="0"/>
              <a:t>、什么是</a:t>
            </a:r>
            <a:r>
              <a:rPr lang="en-US" altLang="zh-CN" dirty="0" smtClean="0"/>
              <a:t>NFVI</a:t>
            </a:r>
            <a:r>
              <a:rPr lang="zh-CN" altLang="en-US" dirty="0" smtClean="0"/>
              <a:t>。。我们还会一起学习</a:t>
            </a:r>
            <a:r>
              <a:rPr lang="en-US" altLang="zh-CN" dirty="0" smtClean="0"/>
              <a:t>NFVI</a:t>
            </a:r>
            <a:r>
              <a:rPr lang="zh-CN" altLang="en-US" dirty="0" smtClean="0"/>
              <a:t>相关的开源组件，包括</a:t>
            </a:r>
            <a:r>
              <a:rPr lang="en-US" altLang="zh-CN" dirty="0" smtClean="0"/>
              <a:t>KVM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OpenStack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215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在今天的课程中我们会了解什么是</a:t>
            </a:r>
            <a:r>
              <a:rPr lang="en-US" altLang="zh-CN" dirty="0" smtClean="0"/>
              <a:t>NFV</a:t>
            </a:r>
            <a:r>
              <a:rPr lang="zh-CN" altLang="en-US" dirty="0" smtClean="0"/>
              <a:t>、什么是</a:t>
            </a:r>
            <a:r>
              <a:rPr lang="en-US" altLang="zh-CN" dirty="0" smtClean="0"/>
              <a:t>NFVI</a:t>
            </a:r>
            <a:r>
              <a:rPr lang="zh-CN" altLang="en-US" dirty="0" smtClean="0"/>
              <a:t>。。我们还会一起学习</a:t>
            </a:r>
            <a:r>
              <a:rPr lang="en-US" altLang="zh-CN" dirty="0" smtClean="0"/>
              <a:t>NFVI</a:t>
            </a:r>
            <a:r>
              <a:rPr lang="zh-CN" altLang="en-US" dirty="0" smtClean="0"/>
              <a:t>相关的开源组件，包括</a:t>
            </a:r>
            <a:r>
              <a:rPr lang="en-US" altLang="zh-CN" dirty="0" smtClean="0"/>
              <a:t>KVM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OpenStack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939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除主备外，其他需要在交换机做配置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249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716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路由器：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一种实现了物理路由器功能仿真的逻辑设备，可以使</a:t>
            </a:r>
            <a:r>
              <a:rPr lang="en-US" altLang="zh-CN" sz="12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vPC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内部各子网互相访问。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防火墙：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为用户提供防火墙防护能力，当外部网络访问</a:t>
            </a:r>
            <a:r>
              <a:rPr lang="en-US" altLang="zh-CN" sz="12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vPC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时，进行安全访问控制，提高</a:t>
            </a:r>
            <a:r>
              <a:rPr lang="en-US" altLang="zh-CN" sz="12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vPC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防护能力。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负载均衡：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对外提供服务器之间的负载均衡能力，一个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LB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可以带多个监听器，用户可以给不同的业务申请不同的监听器。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687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968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vDC</a:t>
            </a:r>
            <a:r>
              <a:rPr lang="zh-CN" altLang="en-US" dirty="0" smtClean="0"/>
              <a:t>是一个逻辑数据中心，包括计算、网络、存储、用户信息等各种必要的资源，各个</a:t>
            </a:r>
            <a:r>
              <a:rPr lang="en-US" altLang="zh-CN" dirty="0" err="1" smtClean="0"/>
              <a:t>vDC</a:t>
            </a:r>
            <a:r>
              <a:rPr lang="zh-CN" altLang="en-US" dirty="0" smtClean="0"/>
              <a:t>的网络是互相隔离的，一个</a:t>
            </a:r>
            <a:r>
              <a:rPr lang="en-US" altLang="zh-CN" dirty="0" err="1" smtClean="0"/>
              <a:t>vDC</a:t>
            </a:r>
            <a:r>
              <a:rPr lang="zh-CN" altLang="en-US" dirty="0" smtClean="0"/>
              <a:t>可以包含多个</a:t>
            </a:r>
            <a:r>
              <a:rPr lang="en-US" altLang="zh-CN" dirty="0" err="1" smtClean="0"/>
              <a:t>vPC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76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ags" Target="../tags/tag1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8.xml"/><Relationship Id="rId1" Type="http://schemas.openxmlformats.org/officeDocument/2006/relationships/tags" Target="../tags/tag1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advClick="0" advTm="800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033463"/>
            <a:ext cx="46101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1977629"/>
            <a:ext cx="5616575" cy="5847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073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3560806"/>
            <a:ext cx="5616575" cy="5847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079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3560806"/>
            <a:ext cx="5616575" cy="5847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26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3560806"/>
            <a:ext cx="5616575" cy="5847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640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3560806"/>
            <a:ext cx="5616575" cy="5847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9823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55650" y="-20538"/>
            <a:ext cx="7632700" cy="6536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221582"/>
            <a:ext cx="7632700" cy="3145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0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F:\图库\公司logo\Vertical Version_All竖版标志上传\Full Color Brand Signature全色\RGB\JPEG\HW_POS_RGB_Vertical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55526"/>
            <a:ext cx="1080120" cy="108012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1557944"/>
            <a:ext cx="5616575" cy="586957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/>
          </p:nvPr>
        </p:nvSpPr>
        <p:spPr>
          <a:xfrm>
            <a:off x="755650" y="2301479"/>
            <a:ext cx="6400800" cy="4616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quarter" idx="12"/>
          </p:nvPr>
        </p:nvSpPr>
        <p:spPr>
          <a:xfrm>
            <a:off x="755650" y="359569"/>
            <a:ext cx="2133600" cy="2154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0618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ags" Target="../tags/tag2.xml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jpeg"/><Relationship Id="rId4" Type="http://schemas.openxmlformats.org/officeDocument/2006/relationships/tags" Target="../tags/tag1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 descr="F:\图库\公司logo\Vertical Version_All竖版标志上传\Full Color Brand Signature全色\RGB\JPEG\HW_POS_RGB_Vertical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55526"/>
            <a:ext cx="1080120" cy="1080120"/>
          </a:xfrm>
          <a:prstGeom prst="rect">
            <a:avLst/>
          </a:prstGeom>
          <a:noFill/>
        </p:spPr>
      </p:pic>
      <p:grpSp>
        <p:nvGrpSpPr>
          <p:cNvPr id="1026" name="Group 77"/>
          <p:cNvGrpSpPr>
            <a:grpSpLocks/>
          </p:cNvGrpSpPr>
          <p:nvPr/>
        </p:nvGrpSpPr>
        <p:grpSpPr bwMode="auto">
          <a:xfrm>
            <a:off x="9324976" y="2627710"/>
            <a:ext cx="919163" cy="2418160"/>
            <a:chOff x="5839" y="2251"/>
            <a:chExt cx="579" cy="2031"/>
          </a:xfrm>
        </p:grpSpPr>
        <p:sp>
          <p:nvSpPr>
            <p:cNvPr id="1038" name="Rectangle 78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39" name="Group 79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100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1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2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3" name="Rectangle 83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0" name="Group 84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096" name="Rectangle 85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" name="Rectangle 86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8" name="Rectangle 87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9" name="Rectangle 88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1" name="Group 89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092" name="Rectangle 90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3" name="Rectangle 91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4" name="Rectangle 92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5" name="Rectangle 93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2" name="Group 94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088" name="Rectangle 95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9" name="Rectangle 96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0" name="Rectangle 97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1" name="Rectangle 98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3" name="Group 99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084" name="Rectangle 100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5" name="Rectangle 101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" name="Rectangle 102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7" name="Rectangle 103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4" name="Group 104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080" name="Rectangle 105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1" name="Rectangle 106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2" name="Rectangle 107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3" name="Rectangle 108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5" name="Group 109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076" name="Rectangle 110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7" name="Rectangle 111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8" name="Rectangle 112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9" name="Rectangle 113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6" name="Group 114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072" name="Rectangle 115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3" name="Rectangle 116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4" name="Rectangle 117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" name="Rectangle 118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7" name="Group 119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068" name="Rectangle 120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9" name="Rectangle 121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0" name="Rectangle 122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1" name="Rectangle 123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8" name="Group 124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064" name="Rectangle 125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" name="Rectangle 126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" name="Rectangle 127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7" name="Rectangle 128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9" name="Group 129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060" name="Rectangle 130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1" name="Rectangle 131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2" name="Rectangle 132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3" name="Rectangle 133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50" name="Group 134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056" name="Rectangle 135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7" name="Rectangle 136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8" name="Rectangle 137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9" name="Rectangle 138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51" name="Group 139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052" name="Rectangle 140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3" name="Rectangle 141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4" name="Rectangle 142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" name="Rectangle 143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144"/>
          <p:cNvSpPr>
            <a:spLocks noChangeArrowheads="1"/>
          </p:cNvSpPr>
          <p:nvPr/>
        </p:nvSpPr>
        <p:spPr bwMode="auto">
          <a:xfrm>
            <a:off x="9251951" y="1000125"/>
            <a:ext cx="1192213" cy="153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配色参考方案：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组配色方案，同一页面内只选择一组使用。（仅供参考）</a:t>
            </a:r>
          </a:p>
        </p:txBody>
      </p:sp>
      <p:sp>
        <p:nvSpPr>
          <p:cNvPr id="1028" name="Rectangle 145"/>
          <p:cNvSpPr>
            <a:spLocks noChangeArrowheads="1"/>
          </p:cNvSpPr>
          <p:nvPr/>
        </p:nvSpPr>
        <p:spPr bwMode="auto">
          <a:xfrm>
            <a:off x="9251951" y="0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.</a:t>
            </a:r>
            <a:endParaRPr lang="zh-CN" altLang="en-US" sz="11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03" name="Text Box 7"/>
          <p:cNvSpPr txBox="1">
            <a:spLocks noChangeArrowheads="1"/>
          </p:cNvSpPr>
          <p:nvPr/>
        </p:nvSpPr>
        <p:spPr bwMode="auto">
          <a:xfrm>
            <a:off x="7229475" y="3008710"/>
            <a:ext cx="12698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1557350"/>
            <a:ext cx="561657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301479"/>
            <a:ext cx="53292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:32-35pt 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 R153 G0 B0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 dirty="0" err="1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 LT Medium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 Arial</a:t>
            </a:r>
          </a:p>
          <a:p>
            <a:pPr algn="r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:30-32pt 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 R153 G0 B0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黑体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:20-22pt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) :18pt  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黑色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 dirty="0" err="1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 LT Regular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 Arial</a:t>
            </a:r>
          </a:p>
          <a:p>
            <a:pPr algn="r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:18-20pt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):18pt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黑色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细黑体 </a:t>
            </a:r>
            <a:endParaRPr lang="zh-CN" altLang="en-US" sz="1100" dirty="0">
              <a:solidFill>
                <a:srgbClr val="00000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10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55650" y="359569"/>
            <a:ext cx="2133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  <p:custDataLst>
      <p:tags r:id="rId2"/>
    </p:custDataLst>
  </p:cSld>
  <p:clrMap bg1="lt1" tx1="dk1" bg2="lt2" tx2="dk2" accent1="accent1" accent2="accent2" accent3="accent3" accent4="accent4" accent5="accent5" accent6="accent6" hlink="hlink" folHlink="folHlink"/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3200" b="1" dirty="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defRPr sz="2400" b="1">
          <a:solidFill>
            <a:schemeClr val="bg1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244079"/>
            <a:ext cx="7632700" cy="65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922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21582"/>
            <a:ext cx="7632700" cy="3145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9221" name="Rectangle 13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</a:rPr>
              <a:t>:32-</a:t>
            </a:r>
            <a:r>
              <a:rPr lang="en-US" altLang="zh-CN" sz="1100" dirty="0" err="1">
                <a:solidFill>
                  <a:srgbClr val="FFFFFF"/>
                </a:solidFill>
              </a:rPr>
              <a:t>35pt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B0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</a:rPr>
              <a:t>:30-</a:t>
            </a:r>
            <a:r>
              <a:rPr lang="en-US" altLang="zh-CN" sz="1100" dirty="0" err="1">
                <a:solidFill>
                  <a:srgbClr val="FFFFFF"/>
                </a:solidFill>
              </a:rPr>
              <a:t>32pt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B0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</a:rPr>
              <a:t>:20-</a:t>
            </a:r>
            <a:r>
              <a:rPr lang="en-US" altLang="zh-CN" sz="1100" dirty="0" err="1">
                <a:solidFill>
                  <a:srgbClr val="FFFFFF"/>
                </a:solidFill>
              </a:rPr>
              <a:t>22pt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 :</a:t>
            </a:r>
            <a:r>
              <a:rPr lang="en-US" altLang="zh-CN" sz="1100" dirty="0" err="1">
                <a:solidFill>
                  <a:srgbClr val="FFFFFF"/>
                </a:solidFill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</a:rPr>
              <a:t>:18-</a:t>
            </a:r>
            <a:r>
              <a:rPr lang="en-US" altLang="zh-CN" sz="1100" dirty="0" err="1">
                <a:solidFill>
                  <a:srgbClr val="FFFFFF"/>
                </a:solidFill>
              </a:rPr>
              <a:t>20pt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):</a:t>
            </a:r>
            <a:r>
              <a:rPr lang="en-US" altLang="zh-CN" sz="1100" dirty="0" err="1">
                <a:solidFill>
                  <a:srgbClr val="FFFFFF"/>
                </a:solidFill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细黑体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 </a:t>
            </a:r>
          </a:p>
        </p:txBody>
      </p:sp>
      <p:grpSp>
        <p:nvGrpSpPr>
          <p:cNvPr id="9222" name="Group 14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9225" name="Rectangle 15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9226" name="Group 16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9287" name="Rectangle 17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8" name="Rectangle 18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9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90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27" name="Group 21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9283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4" name="Rectangle 23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5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6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28" name="Group 26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9279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0" name="Rectangle 28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1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2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29" name="Group 31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9275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6" name="Rectangle 33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7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8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0" name="Group 36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9271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2" name="Rectangle 38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3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4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1" name="Group 41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9267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8" name="Rectangle 43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9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0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2" name="Group 46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9263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4" name="Rectangle 48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5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6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3" name="Group 51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9259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0" name="Rectangle 53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1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2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4" name="Group 56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9255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6" name="Rectangle 58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7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8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5" name="Group 61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9251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2" name="Rectangle 63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3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4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6" name="Group 66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9247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8" name="Rectangle 68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9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0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7" name="Group 71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9243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4" name="Rectangle 73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5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6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8" name="Group 76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9239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0" name="Rectangle 78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1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2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223" name="Rectangle 81"/>
          <p:cNvSpPr>
            <a:spLocks noChangeArrowheads="1"/>
          </p:cNvSpPr>
          <p:nvPr/>
        </p:nvSpPr>
        <p:spPr bwMode="auto">
          <a:xfrm>
            <a:off x="9251951" y="1006078"/>
            <a:ext cx="1192213" cy="173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9224" name="Rectangle 82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</p:spTree>
    <p:custDataLst>
      <p:tags r:id="rId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6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808080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Arial" pitchFamily="34" charset="0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9" descr="封面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59656"/>
            <a:ext cx="91440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1977629"/>
            <a:ext cx="5548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3" name="Rectangle 13"/>
          <p:cNvSpPr>
            <a:spLocks noChangeArrowheads="1"/>
          </p:cNvSpPr>
          <p:nvPr/>
        </p:nvSpPr>
        <p:spPr bwMode="auto">
          <a:xfrm>
            <a:off x="7235826" y="357188"/>
            <a:ext cx="14652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4225" eaLnBrk="0" hangingPunct="0"/>
            <a:r>
              <a:rPr lang="en-US" altLang="zh-CN" sz="1400" b="1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81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55650" y="359569"/>
            <a:ext cx="2133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+mn-lt"/>
                <a:ea typeface="+mj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21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:32-35pt 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 R153 G0 B0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 dirty="0" err="1">
                <a:solidFill>
                  <a:srgbClr val="FFFFFF"/>
                </a:solidFill>
                <a:latin typeface="Arial" pitchFamily="34" charset="0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 LT Medium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 Arial</a:t>
            </a:r>
          </a:p>
          <a:p>
            <a:pPr marL="342900" indent="-342900" algn="r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:30-32pt 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 R153 G0 B0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黑体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:20-22pt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) :18pt  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黑色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 dirty="0" err="1">
                <a:solidFill>
                  <a:srgbClr val="FFFFFF"/>
                </a:solidFill>
                <a:latin typeface="Arial" pitchFamily="34" charset="0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 LT Regular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 Arial</a:t>
            </a:r>
          </a:p>
          <a:p>
            <a:pPr marL="342900" indent="-342900" algn="r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:18-20pt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):18pt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黑色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细黑体 </a:t>
            </a:r>
            <a:endParaRPr lang="zh-CN" altLang="en-US" sz="1100" dirty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2061" name="Rectangle 23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24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2123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4" name="Rectangle 26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5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6" name="Rectangle 28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29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2119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0" name="Rectangle 31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1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2" name="Rectangle 33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34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2115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6" name="Rectangle 36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7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8" name="Rectangle 38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9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2111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2" name="Rectangle 41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3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4" name="Rectangle 43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44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2107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8" name="Rectangle 46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9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0" name="Rectangle 48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49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2103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4" name="Rectangle 51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5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6" name="Rectangle 53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54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2099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0" name="Rectangle 56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1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2" name="Rectangle 58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59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2095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6" name="Rectangle 61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7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8" name="Rectangle 63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64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2091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2" name="Rectangle 66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3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4" name="Rectangle 68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69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2087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8" name="Rectangle 71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9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0" name="Rectangle 73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74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2083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4" name="Rectangle 76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5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6" name="Rectangle 78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79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2079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0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1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2" name="Rectangle 83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84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2075" name="Rectangle 85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6" name="Rectangle 86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7" name="Rectangle 87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8" name="Rectangle 88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057" name="Rectangle 89"/>
          <p:cNvSpPr>
            <a:spLocks noChangeArrowheads="1"/>
          </p:cNvSpPr>
          <p:nvPr/>
        </p:nvSpPr>
        <p:spPr bwMode="auto">
          <a:xfrm>
            <a:off x="9251951" y="1006078"/>
            <a:ext cx="1192213" cy="153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配色参考方案：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组配色方案，同一页面内只选择一组使用。（仅供参考）</a:t>
            </a:r>
          </a:p>
        </p:txBody>
      </p:sp>
      <p:sp>
        <p:nvSpPr>
          <p:cNvPr id="2058" name="Rectangle 90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.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52" name="Text Box 5"/>
          <p:cNvSpPr txBox="1">
            <a:spLocks noChangeArrowheads="1"/>
          </p:cNvSpPr>
          <p:nvPr/>
        </p:nvSpPr>
        <p:spPr bwMode="auto">
          <a:xfrm>
            <a:off x="755650" y="4673204"/>
            <a:ext cx="29517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sp>
        <p:nvSpPr>
          <p:cNvPr id="153" name="Text Box 7"/>
          <p:cNvSpPr txBox="1">
            <a:spLocks noChangeArrowheads="1"/>
          </p:cNvSpPr>
          <p:nvPr/>
        </p:nvSpPr>
        <p:spPr bwMode="auto">
          <a:xfrm>
            <a:off x="7229475" y="3014663"/>
            <a:ext cx="12698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  <p:pic>
        <p:nvPicPr>
          <p:cNvPr id="79" name="Picture 6" descr="Logo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9214" y="4263628"/>
            <a:ext cx="706437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n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"/>
          <p:cNvSpPr txBox="1">
            <a:spLocks noChangeArrowheads="1"/>
          </p:cNvSpPr>
          <p:nvPr/>
        </p:nvSpPr>
        <p:spPr bwMode="auto">
          <a:xfrm>
            <a:off x="755650" y="4664869"/>
            <a:ext cx="29517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5125" name="Picture 6" descr="Logo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9214" y="4263628"/>
            <a:ext cx="706437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3381376"/>
            <a:ext cx="5548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5128" name="Rectangle 13"/>
          <p:cNvSpPr>
            <a:spLocks noChangeArrowheads="1"/>
          </p:cNvSpPr>
          <p:nvPr/>
        </p:nvSpPr>
        <p:spPr bwMode="auto">
          <a:xfrm>
            <a:off x="7235826" y="357188"/>
            <a:ext cx="14652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4225" eaLnBrk="0" hangingPunct="0"/>
            <a:r>
              <a:rPr lang="en-US" altLang="zh-CN" sz="1400" b="1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85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55650" y="359569"/>
            <a:ext cx="2133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+mn-lt"/>
                <a:ea typeface="+mj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0" name="Rectangle 17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:32-35pt  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 R153 G0 B0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FrutigerNext LT Medium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 Arial</a:t>
            </a:r>
          </a:p>
          <a:p>
            <a:pPr marL="342900" indent="-342900" algn="r">
              <a:lnSpc>
                <a:spcPct val="75000"/>
              </a:lnSpc>
              <a:spcBef>
                <a:spcPct val="20000"/>
              </a:spcBef>
            </a:pPr>
            <a:endParaRPr lang="en-US" altLang="zh-CN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:30-32pt  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 R153 G0 B0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黑体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:20-22pt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子目录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) :18pt  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黑色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FrutigerNext LT Regular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 Arial</a:t>
            </a:r>
          </a:p>
          <a:p>
            <a:pPr marL="342900" indent="-342900" algn="r">
              <a:lnSpc>
                <a:spcPct val="75000"/>
              </a:lnSpc>
              <a:spcBef>
                <a:spcPct val="20000"/>
              </a:spcBef>
            </a:pPr>
            <a:endParaRPr lang="en-US" altLang="zh-CN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:18-20pt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子目录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):18pt 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黑色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细黑体 </a:t>
            </a:r>
            <a:endParaRPr lang="zh-CN" altLang="en-US" sz="110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5134" name="Rectangle 86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87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5196" name="Rectangle 88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7" name="Rectangle 89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8" name="Rectangle 90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9" name="Rectangle 91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92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5192" name="Rectangle 93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3" name="Rectangle 94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4" name="Rectangle 95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5" name="Rectangle 96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97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5188" name="Rectangle 98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9" name="Rectangle 99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0" name="Rectangle 100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1" name="Rectangle 101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02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5184" name="Rectangle 103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5" name="Rectangle 104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6" name="Rectangle 105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7" name="Rectangle 106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07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5180" name="Rectangle 108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1" name="Rectangle 109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2" name="Rectangle 110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3" name="Rectangle 111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12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5176" name="Rectangle 113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7" name="Rectangle 114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8" name="Rectangle 115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9" name="Rectangle 116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117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5172" name="Rectangle 118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3" name="Rectangle 119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4" name="Rectangle 120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5" name="Rectangle 121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122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5168" name="Rectangle 123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9" name="Rectangle 124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0" name="Rectangle 125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1" name="Rectangle 126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127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5164" name="Rectangle 128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5" name="Rectangle 129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6" name="Rectangle 130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7" name="Rectangle 131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132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5160" name="Rectangle 133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1" name="Rectangle 134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2" name="Rectangle 135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3" name="Rectangle 136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137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5156" name="Rectangle 138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7" name="Rectangle 139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8" name="Rectangle 140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9" name="Rectangle 141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142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5152" name="Rectangle 143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3" name="Rectangle 144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4" name="Rectangle 145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5" name="Rectangle 146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147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5148" name="Rectangle 148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9" name="Rectangle 149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0" name="Rectangle 150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" name="Rectangle 151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132" name="Rectangle 152"/>
          <p:cNvSpPr>
            <a:spLocks noChangeArrowheads="1"/>
          </p:cNvSpPr>
          <p:nvPr/>
        </p:nvSpPr>
        <p:spPr bwMode="auto">
          <a:xfrm>
            <a:off x="9251951" y="1006078"/>
            <a:ext cx="1192213" cy="153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配色参考方案：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组配色方案，同一页面内只选择一组使用。（仅供参考）</a:t>
            </a:r>
          </a:p>
        </p:txBody>
      </p:sp>
      <p:sp>
        <p:nvSpPr>
          <p:cNvPr id="5133" name="Rectangle 153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.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5200" name="Picture 80" descr="200016582-001副本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1310"/>
            <a:ext cx="9144000" cy="221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1" name="Picture 81" descr="未标题-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3300" y="951310"/>
            <a:ext cx="3060700" cy="221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 Box 7"/>
          <p:cNvSpPr txBox="1">
            <a:spLocks noChangeArrowheads="1"/>
          </p:cNvSpPr>
          <p:nvPr/>
        </p:nvSpPr>
        <p:spPr bwMode="auto">
          <a:xfrm>
            <a:off x="7229475" y="2846785"/>
            <a:ext cx="12698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n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3381375"/>
            <a:ext cx="5548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755650" y="4664869"/>
            <a:ext cx="29517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0" hangingPunct="0">
              <a:defRPr/>
            </a:pPr>
            <a:r>
              <a:rPr lang="en-US" altLang="zh-CN" sz="1400" smtClean="0"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6151" name="Picture 6" descr="Logo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9214" y="4263628"/>
            <a:ext cx="706437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Rectangle 13"/>
          <p:cNvSpPr>
            <a:spLocks noChangeArrowheads="1"/>
          </p:cNvSpPr>
          <p:nvPr/>
        </p:nvSpPr>
        <p:spPr bwMode="auto">
          <a:xfrm>
            <a:off x="7235826" y="357188"/>
            <a:ext cx="14652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4225" eaLnBrk="0" hangingPunct="0"/>
            <a:r>
              <a:rPr lang="en-US" altLang="zh-CN" sz="1400" b="1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85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55650" y="357188"/>
            <a:ext cx="2133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Arial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4" name="Rectangle 14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</a:rPr>
              <a:t>:32-35pt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</a:rPr>
              <a:t>:30-32pt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</a:rPr>
              <a:t>:20-22pt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子目录 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 :18pt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</a:rPr>
              <a:t>:18-20pt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子目录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):18pt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细黑体 </a:t>
            </a:r>
            <a:endParaRPr lang="zh-CN" altLang="en-US" sz="1100">
              <a:solidFill>
                <a:srgbClr val="000000"/>
              </a:solidFill>
            </a:endParaRPr>
          </a:p>
        </p:txBody>
      </p:sp>
      <p:grpSp>
        <p:nvGrpSpPr>
          <p:cNvPr id="3" name="Group 149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6158" name="Rectangle 150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" name="Group 151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6220" name="Rectangle 152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21" name="Rectangle 153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22" name="Rectangle 154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23" name="Rectangle 155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56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6216" name="Rectangle 157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7" name="Rectangle 158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8" name="Rectangle 159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9" name="Rectangle 160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61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6212" name="Rectangle 162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3" name="Rectangle 163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4" name="Rectangle 164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5" name="Rectangle 165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66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6208" name="Rectangle 167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9" name="Rectangle 168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0" name="Rectangle 169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1" name="Rectangle 170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71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6204" name="Rectangle 172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5" name="Rectangle 173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6" name="Rectangle 174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7" name="Rectangle 175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176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6200" name="Rectangle 177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1" name="Rectangle 178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2" name="Rectangle 179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3" name="Rectangle 180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181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6196" name="Rectangle 182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7" name="Rectangle 183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8" name="Rectangle 184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9" name="Rectangle 185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186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6192" name="Rectangle 187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3" name="Rectangle 188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4" name="Rectangle 189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5" name="Rectangle 190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191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6188" name="Rectangle 192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9" name="Rectangle 193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0" name="Rectangle 194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1" name="Rectangle 195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196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6184" name="Rectangle 197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5" name="Rectangle 198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6" name="Rectangle 199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7" name="Rectangle 200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201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6180" name="Rectangle 202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1" name="Rectangle 203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2" name="Rectangle 204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3" name="Rectangle 205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206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6176" name="Rectangle 207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7" name="Rectangle 208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8" name="Rectangle 209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9" name="Rectangle 210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211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6172" name="Rectangle 212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3" name="Rectangle 213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4" name="Rectangle 214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rgbClr val="BBE0E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5" name="Rectangle 215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156" name="Rectangle 216"/>
          <p:cNvSpPr>
            <a:spLocks noChangeArrowheads="1"/>
          </p:cNvSpPr>
          <p:nvPr/>
        </p:nvSpPr>
        <p:spPr bwMode="auto">
          <a:xfrm>
            <a:off x="9251951" y="1006078"/>
            <a:ext cx="1192213" cy="173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6157" name="Rectangle 217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  <p:pic>
        <p:nvPicPr>
          <p:cNvPr id="6224" name="Picture 80" descr="bra200912090008_M副本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1310"/>
            <a:ext cx="9144000" cy="221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25" name="Picture 81" descr="未标题-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3300" y="951310"/>
            <a:ext cx="3060700" cy="221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7229475" y="2846785"/>
            <a:ext cx="12698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n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3381375"/>
            <a:ext cx="5548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755650" y="4664869"/>
            <a:ext cx="29517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0" hangingPunct="0">
              <a:defRPr/>
            </a:pPr>
            <a:r>
              <a:rPr lang="en-US" altLang="zh-CN" sz="1400" smtClean="0"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7175" name="Picture 6" descr="Logo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9214" y="4263628"/>
            <a:ext cx="706437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Rectangle 13"/>
          <p:cNvSpPr>
            <a:spLocks noChangeArrowheads="1"/>
          </p:cNvSpPr>
          <p:nvPr/>
        </p:nvSpPr>
        <p:spPr bwMode="auto">
          <a:xfrm>
            <a:off x="7235826" y="357188"/>
            <a:ext cx="14652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4225" eaLnBrk="0" hangingPunct="0"/>
            <a:r>
              <a:rPr lang="en-US" altLang="zh-CN" sz="1400" b="1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85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55650" y="357188"/>
            <a:ext cx="2133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Arial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8" name="Rectangle 13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</a:rPr>
              <a:t>:32-35pt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</a:rPr>
              <a:t>:30-32pt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</a:rPr>
              <a:t>:20-22pt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子目录 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 :18pt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</a:rPr>
              <a:t>:18-20pt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子目录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):18pt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细黑体 </a:t>
            </a:r>
            <a:endParaRPr lang="zh-CN" altLang="en-US" sz="1100">
              <a:solidFill>
                <a:srgbClr val="000000"/>
              </a:solidFill>
            </a:endParaRPr>
          </a:p>
        </p:txBody>
      </p:sp>
      <p:grpSp>
        <p:nvGrpSpPr>
          <p:cNvPr id="3" name="Group 148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7182" name="Rectangle 149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" name="Group 150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7244" name="Rectangle 151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5" name="Rectangle 152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6" name="Rectangle 153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7" name="Rectangle 154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55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7240" name="Rectangle 156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1" name="Rectangle 157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2" name="Rectangle 158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3" name="Rectangle 159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60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7236" name="Rectangle 161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7" name="Rectangle 162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8" name="Rectangle 163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9" name="Rectangle 164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65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7232" name="Rectangle 166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3" name="Rectangle 167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4" name="Rectangle 168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5" name="Rectangle 169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70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7228" name="Rectangle 171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9" name="Rectangle 172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0" name="Rectangle 173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1" name="Rectangle 174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175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7224" name="Rectangle 176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5" name="Rectangle 177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6" name="Rectangle 178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7" name="Rectangle 179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180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7220" name="Rectangle 181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1" name="Rectangle 182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2" name="Rectangle 183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3" name="Rectangle 184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185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7216" name="Rectangle 186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7" name="Rectangle 187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8" name="Rectangle 188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9" name="Rectangle 189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190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7212" name="Rectangle 191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3" name="Rectangle 192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4" name="Rectangle 193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5" name="Rectangle 194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195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7208" name="Rectangle 196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9" name="Rectangle 197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0" name="Rectangle 198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1" name="Rectangle 199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200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7204" name="Rectangle 201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5" name="Rectangle 202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6" name="Rectangle 203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7" name="Rectangle 204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205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7200" name="Rectangle 206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1" name="Rectangle 207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2" name="Rectangle 208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3" name="Rectangle 209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210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7196" name="Rectangle 211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7" name="Rectangle 212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8" name="Rectangle 213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rgbClr val="BBE0E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9" name="Rectangle 214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180" name="Rectangle 215"/>
          <p:cNvSpPr>
            <a:spLocks noChangeArrowheads="1"/>
          </p:cNvSpPr>
          <p:nvPr/>
        </p:nvSpPr>
        <p:spPr bwMode="auto">
          <a:xfrm>
            <a:off x="9251951" y="1006078"/>
            <a:ext cx="1192213" cy="173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7181" name="Rectangle 216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  <p:pic>
        <p:nvPicPr>
          <p:cNvPr id="7248" name="Picture 80" descr="sb10064568n-001副本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1310"/>
            <a:ext cx="9144000" cy="221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49" name="Picture 81" descr="未标题-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3300" y="951310"/>
            <a:ext cx="3060700" cy="221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7229475" y="2846785"/>
            <a:ext cx="12698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n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3381375"/>
            <a:ext cx="5548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755650" y="4664869"/>
            <a:ext cx="29517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0" hangingPunct="0">
              <a:defRPr/>
            </a:pPr>
            <a:r>
              <a:rPr lang="en-US" altLang="zh-CN" sz="1400" smtClean="0"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8199" name="Picture 6" descr="Logo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9214" y="4263628"/>
            <a:ext cx="706437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Rectangle 13"/>
          <p:cNvSpPr>
            <a:spLocks noChangeArrowheads="1"/>
          </p:cNvSpPr>
          <p:nvPr/>
        </p:nvSpPr>
        <p:spPr bwMode="auto">
          <a:xfrm>
            <a:off x="7235826" y="357188"/>
            <a:ext cx="14652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4225" eaLnBrk="0" hangingPunct="0"/>
            <a:r>
              <a:rPr lang="en-US" altLang="zh-CN" sz="1400" b="1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85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55650" y="357188"/>
            <a:ext cx="2133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Arial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2" name="Rectangle 15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</a:rPr>
              <a:t>:32-35pt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</a:rPr>
              <a:t>:30-32pt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</a:rPr>
              <a:t>:20-22pt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子目录 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 :18pt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</a:rPr>
              <a:t>:18-20pt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子目录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):18pt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细黑体 </a:t>
            </a:r>
            <a:endParaRPr lang="zh-CN" altLang="en-US" sz="1100">
              <a:solidFill>
                <a:srgbClr val="000000"/>
              </a:solidFill>
            </a:endParaRPr>
          </a:p>
        </p:txBody>
      </p: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8206" name="Rectangle 84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" name="Group 85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8268" name="Rectangle 86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9" name="Rectangle 87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70" name="Rectangle 88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71" name="Rectangle 89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90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8264" name="Rectangle 91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5" name="Rectangle 92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6" name="Rectangle 93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7" name="Rectangle 94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95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8260" name="Rectangle 96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1" name="Rectangle 97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2" name="Rectangle 98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3" name="Rectangle 99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00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8256" name="Rectangle 101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7" name="Rectangle 102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8" name="Rectangle 103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9" name="Rectangle 104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05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8252" name="Rectangle 106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3" name="Rectangle 107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4" name="Rectangle 108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5" name="Rectangle 109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110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8248" name="Rectangle 111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9" name="Rectangle 112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0" name="Rectangle 113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1" name="Rectangle 114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115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8244" name="Rectangle 116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5" name="Rectangle 117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6" name="Rectangle 118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7" name="Rectangle 119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120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8240" name="Rectangle 121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1" name="Rectangle 122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2" name="Rectangle 123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3" name="Rectangle 124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125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8236" name="Rectangle 126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7" name="Rectangle 127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8" name="Rectangle 128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9" name="Rectangle 129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130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8232" name="Rectangle 131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3" name="Rectangle 132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4" name="Rectangle 133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5" name="Rectangle 134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135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8228" name="Rectangle 136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9" name="Rectangle 137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0" name="Rectangle 138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1" name="Rectangle 139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140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8224" name="Rectangle 141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5" name="Rectangle 142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6" name="Rectangle 143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7" name="Rectangle 144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145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8220" name="Rectangle 146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1" name="Rectangle 147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2" name="Rectangle 148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rgbClr val="BBE0E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3" name="Rectangle 149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204" name="Rectangle 150"/>
          <p:cNvSpPr>
            <a:spLocks noChangeArrowheads="1"/>
          </p:cNvSpPr>
          <p:nvPr/>
        </p:nvSpPr>
        <p:spPr bwMode="auto">
          <a:xfrm>
            <a:off x="9251951" y="1006078"/>
            <a:ext cx="1192213" cy="173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8205" name="Rectangle 151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  <p:pic>
        <p:nvPicPr>
          <p:cNvPr id="8272" name="Picture 80" descr="89738649副本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1310"/>
            <a:ext cx="9144000" cy="221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73" name="Picture 81" descr="未标题-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3300" y="951310"/>
            <a:ext cx="3060700" cy="221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7229475" y="2846785"/>
            <a:ext cx="12698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-20538"/>
            <a:ext cx="7632700" cy="65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21582"/>
            <a:ext cx="7632700" cy="3145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80" name="Picture 2" descr="F:\图库\公司logo\Vertical Version_All竖版标志上传\Full Color Brand Signature全色\RGB\JPEG\HW_POS_RGB_Vertical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92938" y="0"/>
            <a:ext cx="555526" cy="555526"/>
          </a:xfrm>
          <a:prstGeom prst="rect">
            <a:avLst/>
          </a:prstGeom>
          <a:noFill/>
        </p:spPr>
      </p:pic>
      <p:sp>
        <p:nvSpPr>
          <p:cNvPr id="6" name="矩形 5"/>
          <p:cNvSpPr/>
          <p:nvPr userDrawn="1"/>
        </p:nvSpPr>
        <p:spPr bwMode="auto">
          <a:xfrm>
            <a:off x="0" y="627534"/>
            <a:ext cx="9144000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  <p:custDataLst>
      <p:tags r:id="rId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37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微软雅黑" pitchFamily="34" charset="-122"/>
          <a:ea typeface="微软雅黑" pitchFamily="34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777777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699542"/>
            <a:ext cx="3913066" cy="3065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Rectangle 10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</a:rPr>
              <a:t>:32-35pt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</a:rPr>
              <a:t>:30-32pt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</a:rPr>
              <a:t>:20-22pt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子目录 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 :18pt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</a:rPr>
              <a:t>:18-20pt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子目录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):18pt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细黑体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 </a:t>
            </a:r>
          </a:p>
        </p:txBody>
      </p:sp>
      <p:grpSp>
        <p:nvGrpSpPr>
          <p:cNvPr id="11270" name="Group 11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11273" name="Rectangle 12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274" name="Group 13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1335" name="Rectangle 14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6" name="Rectangle 15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7" name="Rectangle 16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8" name="Rectangle 17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5" name="Group 18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1331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2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3" name="Rectangle 21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4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6" name="Group 23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1327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8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9" name="Rectangle 26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0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7" name="Group 28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1323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4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5" name="Rectangle 31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6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8" name="Group 33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1319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0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1" name="Rectangle 36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2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9" name="Group 38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1315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6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7" name="Rectangle 41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8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0" name="Group 43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1311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2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3" name="Rectangle 46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4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1" name="Group 48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1307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8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9" name="Rectangle 51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0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2" name="Group 53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1303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4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5" name="Rectangle 56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6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3" name="Group 58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1299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0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1" name="Rectangle 61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2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4" name="Group 63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1295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6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7" name="Rectangle 66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8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5" name="Group 68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1291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2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3" name="Rectangle 71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4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6" name="Group 73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1287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8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9" name="Rectangle 76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0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271" name="Rectangle 78"/>
          <p:cNvSpPr>
            <a:spLocks noChangeArrowheads="1"/>
          </p:cNvSpPr>
          <p:nvPr/>
        </p:nvSpPr>
        <p:spPr bwMode="auto">
          <a:xfrm>
            <a:off x="9251951" y="1006078"/>
            <a:ext cx="1192213" cy="173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11272" name="Rectangle 79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2915816" y="1851670"/>
            <a:ext cx="3168353" cy="57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3448" tIns="41724" rIns="83448" bIns="41724">
            <a:spAutoFit/>
          </a:bodyPr>
          <a:lstStyle>
            <a:lvl1pPr defTabSz="835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35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35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35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35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3200" b="1" dirty="0" smtClean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Thank you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7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8.jpe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8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9.xml"/><Relationship Id="rId6" Type="http://schemas.openxmlformats.org/officeDocument/2006/relationships/image" Target="../media/image16.png"/><Relationship Id="rId5" Type="http://schemas.openxmlformats.org/officeDocument/2006/relationships/image" Target="../media/image30.jpeg"/><Relationship Id="rId10" Type="http://schemas.openxmlformats.org/officeDocument/2006/relationships/comments" Target="../comments/comment1.xml"/><Relationship Id="rId4" Type="http://schemas.openxmlformats.org/officeDocument/2006/relationships/image" Target="../media/image29.jpg"/><Relationship Id="rId9" Type="http://schemas.openxmlformats.org/officeDocument/2006/relationships/image" Target="../media/image3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6.png"/><Relationship Id="rId12" Type="http://schemas.openxmlformats.org/officeDocument/2006/relationships/image" Target="../media/image40.jpe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0.xml"/><Relationship Id="rId6" Type="http://schemas.openxmlformats.org/officeDocument/2006/relationships/image" Target="../media/image35.pn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0" Type="http://schemas.openxmlformats.org/officeDocument/2006/relationships/image" Target="../media/image25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9.xml"/><Relationship Id="rId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0.xml"/><Relationship Id="rId4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1.xml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3.xml"/><Relationship Id="rId6" Type="http://schemas.openxmlformats.org/officeDocument/2006/relationships/image" Target="../media/image17.jpeg"/><Relationship Id="rId5" Type="http://schemas.openxmlformats.org/officeDocument/2006/relationships/image" Target="../media/image23.jpg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4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5.xml"/><Relationship Id="rId5" Type="http://schemas.openxmlformats.org/officeDocument/2006/relationships/image" Target="../media/image23.jpg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0"/>
          <p:cNvSpPr txBox="1">
            <a:spLocks/>
          </p:cNvSpPr>
          <p:nvPr/>
        </p:nvSpPr>
        <p:spPr bwMode="auto">
          <a:xfrm>
            <a:off x="467544" y="2139702"/>
            <a:ext cx="561657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algn="ctr"/>
            <a:r>
              <a:rPr lang="zh-CN" altLang="en-US" kern="0" dirty="0">
                <a:solidFill>
                  <a:schemeClr val="tx1"/>
                </a:solidFill>
              </a:rPr>
              <a:t>网络</a:t>
            </a:r>
            <a:r>
              <a:rPr lang="zh-CN" altLang="en-US" kern="0" dirty="0" smtClean="0">
                <a:solidFill>
                  <a:schemeClr val="tx1"/>
                </a:solidFill>
              </a:rPr>
              <a:t>虚</a:t>
            </a:r>
            <a:r>
              <a:rPr lang="zh-CN" altLang="en-US" kern="0" dirty="0">
                <a:solidFill>
                  <a:schemeClr val="tx1"/>
                </a:solidFill>
              </a:rPr>
              <a:t>拟</a:t>
            </a:r>
            <a:r>
              <a:rPr lang="zh-CN" altLang="en-US" kern="0" dirty="0" smtClean="0">
                <a:solidFill>
                  <a:schemeClr val="tx1"/>
                </a:solidFill>
              </a:rPr>
              <a:t>化介绍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611560" y="3526249"/>
            <a:ext cx="5904656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fontAlgn="t">
              <a:lnSpc>
                <a:spcPct val="125000"/>
              </a:lnSpc>
            </a:pPr>
            <a:r>
              <a:rPr lang="en-US" altLang="zh-CN" sz="1600" dirty="0" smtClean="0">
                <a:solidFill>
                  <a:srgbClr val="990000"/>
                </a:solidFill>
                <a:latin typeface="FrutigerNext LT Medium"/>
              </a:rPr>
              <a:t>Department: </a:t>
            </a:r>
            <a:r>
              <a:rPr lang="en-US" altLang="zh-CN" sz="1400" dirty="0" smtClean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400" dirty="0" smtClean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产品技术</a:t>
            </a:r>
            <a:r>
              <a:rPr lang="zh-CN" altLang="en-US" sz="1400" dirty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部</a:t>
            </a:r>
            <a:endParaRPr lang="en-US" altLang="zh-CN" sz="1400" dirty="0">
              <a:solidFill>
                <a:srgbClr val="B2B2B2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 fontAlgn="t">
              <a:lnSpc>
                <a:spcPct val="125000"/>
              </a:lnSpc>
            </a:pPr>
            <a:r>
              <a:rPr lang="en-US" altLang="zh-CN" sz="1600" dirty="0" smtClean="0">
                <a:solidFill>
                  <a:srgbClr val="990000"/>
                </a:solidFill>
                <a:latin typeface="FrutigerNext LT Medium"/>
              </a:rPr>
              <a:t>Author/ ID: </a:t>
            </a:r>
            <a:r>
              <a:rPr lang="zh-CN" altLang="en-US" sz="1400" dirty="0" smtClean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汤洋 </a:t>
            </a:r>
            <a:r>
              <a:rPr lang="en-US" altLang="zh-CN" sz="1400" dirty="0" smtClean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00311943</a:t>
            </a:r>
            <a:endParaRPr lang="zh-CN" altLang="zh-CN" sz="1600" dirty="0" smtClean="0">
              <a:solidFill>
                <a:srgbClr val="B2B2B2">
                  <a:lumMod val="50000"/>
                </a:srgbClr>
              </a:solidFill>
              <a:latin typeface="FrutigerNext LT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1438043"/>
      </p:ext>
    </p:extLst>
  </p:cSld>
  <p:clrMapOvr>
    <a:masterClrMapping/>
  </p:clrMapOvr>
  <p:transition spd="med" advClick="0" advTm="8000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pic>
        <p:nvPicPr>
          <p:cNvPr id="23" name="Picture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84" y="2242681"/>
            <a:ext cx="2331981" cy="1513380"/>
          </a:xfrm>
          <a:prstGeom prst="rect">
            <a:avLst/>
          </a:prstGeom>
        </p:spPr>
      </p:pic>
      <p:sp>
        <p:nvSpPr>
          <p:cNvPr id="24" name="Oval 72"/>
          <p:cNvSpPr/>
          <p:nvPr/>
        </p:nvSpPr>
        <p:spPr bwMode="auto">
          <a:xfrm>
            <a:off x="447763" y="1772941"/>
            <a:ext cx="2458772" cy="2458772"/>
          </a:xfrm>
          <a:prstGeom prst="ellipse">
            <a:avLst/>
          </a:prstGeom>
          <a:noFill/>
          <a:ln w="57150" cap="flat" cmpd="thickThin">
            <a:solidFill>
              <a:schemeClr val="bg2">
                <a:lumMod val="50000"/>
              </a:schemeClr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pSp>
        <p:nvGrpSpPr>
          <p:cNvPr id="26" name="Group 50"/>
          <p:cNvGrpSpPr/>
          <p:nvPr/>
        </p:nvGrpSpPr>
        <p:grpSpPr>
          <a:xfrm>
            <a:off x="2690198" y="2002057"/>
            <a:ext cx="2453464" cy="360685"/>
            <a:chOff x="2161235" y="1421046"/>
            <a:chExt cx="2453464" cy="301696"/>
          </a:xfrm>
          <a:solidFill>
            <a:schemeClr val="bg1">
              <a:lumMod val="50000"/>
            </a:schemeClr>
          </a:solidFill>
        </p:grpSpPr>
        <p:sp>
          <p:nvSpPr>
            <p:cNvPr id="27" name="Rectangle 52"/>
            <p:cNvSpPr/>
            <p:nvPr/>
          </p:nvSpPr>
          <p:spPr bwMode="auto">
            <a:xfrm>
              <a:off x="2161235" y="1464276"/>
              <a:ext cx="2453464" cy="25846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rgbClr val="CC9900"/>
                </a:buClr>
              </a:pPr>
              <a:r>
                <a:rPr lang="zh-CN" altLang="en-US" sz="16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网络虚拟化</a:t>
              </a:r>
              <a:r>
                <a:rPr lang="zh-CN" altLang="en-US" sz="16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kumimoji="0" lang="zh-CN" altLang="en-US" sz="1600" b="1" i="0" u="none" strike="noStrike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Straight Connector 53"/>
            <p:cNvCxnSpPr/>
            <p:nvPr/>
          </p:nvCxnSpPr>
          <p:spPr bwMode="auto">
            <a:xfrm>
              <a:off x="2165045" y="1421046"/>
              <a:ext cx="2449654" cy="0"/>
            </a:xfrm>
            <a:prstGeom prst="line">
              <a:avLst/>
            </a:prstGeom>
            <a:grpFill/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Oval 51"/>
          <p:cNvSpPr/>
          <p:nvPr/>
        </p:nvSpPr>
        <p:spPr bwMode="auto">
          <a:xfrm>
            <a:off x="2374820" y="1953938"/>
            <a:ext cx="505785" cy="50578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pSp>
        <p:nvGrpSpPr>
          <p:cNvPr id="11" name="Group 50"/>
          <p:cNvGrpSpPr/>
          <p:nvPr/>
        </p:nvGrpSpPr>
        <p:grpSpPr>
          <a:xfrm>
            <a:off x="2690198" y="2732140"/>
            <a:ext cx="2453464" cy="360685"/>
            <a:chOff x="2161235" y="1421046"/>
            <a:chExt cx="2453464" cy="301696"/>
          </a:xfrm>
          <a:solidFill>
            <a:schemeClr val="bg1">
              <a:lumMod val="50000"/>
            </a:schemeClr>
          </a:solidFill>
        </p:grpSpPr>
        <p:sp>
          <p:nvSpPr>
            <p:cNvPr id="12" name="Rectangle 52"/>
            <p:cNvSpPr/>
            <p:nvPr/>
          </p:nvSpPr>
          <p:spPr bwMode="auto">
            <a:xfrm>
              <a:off x="2161235" y="1464276"/>
              <a:ext cx="2453464" cy="25846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zh-CN" altLang="en-US" sz="16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</a:t>
              </a:r>
              <a:r>
                <a:rPr kumimoji="0" lang="zh-CN" altLang="en-US" sz="1600" b="1" i="0" u="none" strike="noStrike" cap="none" spc="30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虚拟化特性</a:t>
              </a:r>
            </a:p>
          </p:txBody>
        </p:sp>
        <p:cxnSp>
          <p:nvCxnSpPr>
            <p:cNvPr id="13" name="Straight Connector 53"/>
            <p:cNvCxnSpPr/>
            <p:nvPr/>
          </p:nvCxnSpPr>
          <p:spPr bwMode="auto">
            <a:xfrm>
              <a:off x="2165045" y="1421046"/>
              <a:ext cx="2449654" cy="0"/>
            </a:xfrm>
            <a:prstGeom prst="line">
              <a:avLst/>
            </a:prstGeom>
            <a:grpFill/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Oval 51"/>
          <p:cNvSpPr/>
          <p:nvPr/>
        </p:nvSpPr>
        <p:spPr bwMode="auto">
          <a:xfrm>
            <a:off x="2374820" y="2684021"/>
            <a:ext cx="505785" cy="50578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pSp>
        <p:nvGrpSpPr>
          <p:cNvPr id="15" name="Group 50"/>
          <p:cNvGrpSpPr/>
          <p:nvPr/>
        </p:nvGrpSpPr>
        <p:grpSpPr>
          <a:xfrm>
            <a:off x="2690198" y="3457867"/>
            <a:ext cx="2453464" cy="360685"/>
            <a:chOff x="2161235" y="1421046"/>
            <a:chExt cx="2453464" cy="301696"/>
          </a:xfrm>
          <a:solidFill>
            <a:srgbClr val="C00000"/>
          </a:solidFill>
        </p:grpSpPr>
        <p:sp>
          <p:nvSpPr>
            <p:cNvPr id="16" name="Rectangle 52"/>
            <p:cNvSpPr/>
            <p:nvPr/>
          </p:nvSpPr>
          <p:spPr bwMode="auto">
            <a:xfrm>
              <a:off x="2161235" y="1464276"/>
              <a:ext cx="2453464" cy="25846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600" b="1" i="0" u="none" strike="noStrike" cap="none" spc="30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高级概念</a:t>
              </a:r>
            </a:p>
          </p:txBody>
        </p:sp>
        <p:cxnSp>
          <p:nvCxnSpPr>
            <p:cNvPr id="17" name="Straight Connector 53"/>
            <p:cNvCxnSpPr/>
            <p:nvPr/>
          </p:nvCxnSpPr>
          <p:spPr bwMode="auto">
            <a:xfrm>
              <a:off x="2165045" y="1421046"/>
              <a:ext cx="2449654" cy="0"/>
            </a:xfrm>
            <a:prstGeom prst="line">
              <a:avLst/>
            </a:prstGeom>
            <a:grp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Oval 51"/>
          <p:cNvSpPr/>
          <p:nvPr/>
        </p:nvSpPr>
        <p:spPr bwMode="auto">
          <a:xfrm>
            <a:off x="2374820" y="3409748"/>
            <a:ext cx="505785" cy="505785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3200" dirty="0">
                <a:solidFill>
                  <a:srgbClr val="C0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332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632700" cy="653653"/>
          </a:xfrm>
        </p:spPr>
        <p:txBody>
          <a:bodyPr/>
          <a:lstStyle/>
          <a:p>
            <a:r>
              <a:rPr lang="zh-CN" altLang="en-US" dirty="0" smtClean="0"/>
              <a:t>虚拟</a:t>
            </a:r>
            <a:r>
              <a:rPr lang="zh-CN" altLang="en-US" dirty="0"/>
              <a:t>网</a:t>
            </a:r>
            <a:r>
              <a:rPr lang="zh-CN" altLang="en-US" dirty="0" smtClean="0"/>
              <a:t>络设备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627784" y="1044152"/>
            <a:ext cx="2052024" cy="76317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种实现了物理路由器功能仿真的逻辑设备，可以使各子网互相访问。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27784" y="2472073"/>
            <a:ext cx="2052024" cy="76317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对内部网络进安全访问控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。可以基于物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理防火墙划分为多个虚拟防火墙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，也可以软件模拟。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627784" y="3895813"/>
            <a:ext cx="2052024" cy="76317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对外提供服务器之间的负载均衡能力。可以基于</a:t>
            </a:r>
            <a:r>
              <a:rPr lang="zh-CN" altLang="en-US" sz="12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物理负载均衡器进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行逻辑划分，也可以软件模拟。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45" descr="ICON_Firewall_Q3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68" y="2357502"/>
            <a:ext cx="746962" cy="5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47" y="1044151"/>
            <a:ext cx="792088" cy="59149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35834" y="180208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拟路由器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5834" y="31589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拟防火墙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8889" y="45498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拟负载均衡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45" descr="ICON_Firewall_Q3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60" y="2183609"/>
            <a:ext cx="414149" cy="324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5" descr="ICON_Firewall_Q3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60" y="2541403"/>
            <a:ext cx="414149" cy="324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5" descr="ICON_Firewall_Q3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60" y="2892808"/>
            <a:ext cx="414149" cy="324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hevron 21"/>
          <p:cNvSpPr/>
          <p:nvPr/>
        </p:nvSpPr>
        <p:spPr bwMode="auto">
          <a:xfrm rot="19845789">
            <a:off x="1667241" y="2370522"/>
            <a:ext cx="251862" cy="120571"/>
          </a:xfrm>
          <a:prstGeom prst="chevron">
            <a:avLst>
              <a:gd name="adj" fmla="val 116175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softEdge rad="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3" name="Chevron 22"/>
          <p:cNvSpPr/>
          <p:nvPr/>
        </p:nvSpPr>
        <p:spPr bwMode="auto">
          <a:xfrm>
            <a:off x="1682856" y="2645397"/>
            <a:ext cx="251862" cy="120571"/>
          </a:xfrm>
          <a:prstGeom prst="chevron">
            <a:avLst>
              <a:gd name="adj" fmla="val 116175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softEdge rad="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4" name="Chevron 23"/>
          <p:cNvSpPr/>
          <p:nvPr/>
        </p:nvSpPr>
        <p:spPr bwMode="auto">
          <a:xfrm rot="1515771">
            <a:off x="1657435" y="2902003"/>
            <a:ext cx="251862" cy="120571"/>
          </a:xfrm>
          <a:prstGeom prst="chevron">
            <a:avLst>
              <a:gd name="adj" fmla="val 116175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softEdge rad="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7" t="15638" r="19073" b="19072"/>
          <a:stretch/>
        </p:blipFill>
        <p:spPr>
          <a:xfrm>
            <a:off x="1088541" y="3788552"/>
            <a:ext cx="596335" cy="596335"/>
          </a:xfrm>
          <a:prstGeom prst="ellipse">
            <a:avLst/>
          </a:prstGeom>
          <a:ln>
            <a:noFill/>
          </a:ln>
          <a:effectLst>
            <a:softEdge rad="25400"/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7" t="15638" r="19073" b="19072"/>
          <a:stretch/>
        </p:blipFill>
        <p:spPr>
          <a:xfrm>
            <a:off x="1915668" y="3583761"/>
            <a:ext cx="328909" cy="328909"/>
          </a:xfrm>
          <a:prstGeom prst="ellipse">
            <a:avLst/>
          </a:prstGeom>
          <a:ln>
            <a:noFill/>
          </a:ln>
          <a:effectLst>
            <a:softEdge rad="254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7" t="15638" r="19073" b="19072"/>
          <a:stretch/>
        </p:blipFill>
        <p:spPr>
          <a:xfrm>
            <a:off x="1915668" y="3922264"/>
            <a:ext cx="328909" cy="328909"/>
          </a:xfrm>
          <a:prstGeom prst="ellipse">
            <a:avLst/>
          </a:prstGeom>
          <a:ln>
            <a:noFill/>
          </a:ln>
          <a:effectLst>
            <a:softEdge rad="25400"/>
          </a:effectLst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7" t="15638" r="19073" b="19072"/>
          <a:stretch/>
        </p:blipFill>
        <p:spPr>
          <a:xfrm>
            <a:off x="1915668" y="4262347"/>
            <a:ext cx="328909" cy="328909"/>
          </a:xfrm>
          <a:prstGeom prst="ellipse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31" name="Chevron 30"/>
          <p:cNvSpPr/>
          <p:nvPr/>
        </p:nvSpPr>
        <p:spPr bwMode="auto">
          <a:xfrm rot="19845789">
            <a:off x="1667241" y="3742098"/>
            <a:ext cx="251862" cy="120571"/>
          </a:xfrm>
          <a:prstGeom prst="chevron">
            <a:avLst>
              <a:gd name="adj" fmla="val 116175"/>
            </a:avLst>
          </a:prstGeom>
          <a:solidFill>
            <a:srgbClr val="C00000"/>
          </a:solidFill>
          <a:ln>
            <a:noFill/>
          </a:ln>
          <a:effectLst>
            <a:softEdge rad="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2" name="Chevron 31"/>
          <p:cNvSpPr/>
          <p:nvPr/>
        </p:nvSpPr>
        <p:spPr bwMode="auto">
          <a:xfrm>
            <a:off x="1682856" y="4016973"/>
            <a:ext cx="251862" cy="120571"/>
          </a:xfrm>
          <a:prstGeom prst="chevron">
            <a:avLst>
              <a:gd name="adj" fmla="val 116175"/>
            </a:avLst>
          </a:prstGeom>
          <a:solidFill>
            <a:srgbClr val="C00000"/>
          </a:solidFill>
          <a:ln>
            <a:noFill/>
          </a:ln>
          <a:effectLst>
            <a:softEdge rad="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3" name="Chevron 32"/>
          <p:cNvSpPr/>
          <p:nvPr/>
        </p:nvSpPr>
        <p:spPr bwMode="auto">
          <a:xfrm rot="1515771">
            <a:off x="1657435" y="4273579"/>
            <a:ext cx="251862" cy="120571"/>
          </a:xfrm>
          <a:prstGeom prst="chevron">
            <a:avLst>
              <a:gd name="adj" fmla="val 116175"/>
            </a:avLst>
          </a:prstGeom>
          <a:solidFill>
            <a:srgbClr val="C00000"/>
          </a:solidFill>
          <a:ln>
            <a:noFill/>
          </a:ln>
          <a:effectLst>
            <a:softEdge rad="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67993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22" grpId="0" animBg="1"/>
      <p:bldP spid="23" grpId="0" animBg="1"/>
      <p:bldP spid="24" grpId="0" animBg="1"/>
      <p:bldP spid="31" grpId="0" animBg="1"/>
      <p:bldP spid="32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632700" cy="653653"/>
          </a:xfrm>
        </p:spPr>
        <p:txBody>
          <a:bodyPr/>
          <a:lstStyle/>
          <a:p>
            <a:r>
              <a:rPr lang="en-US" altLang="zh-CN" dirty="0" err="1" smtClean="0"/>
              <a:t>vPC</a:t>
            </a:r>
            <a:r>
              <a:rPr lang="en-US" altLang="zh-CN" dirty="0" smtClean="0"/>
              <a:t> </a:t>
            </a:r>
            <a:r>
              <a:rPr lang="en-US" altLang="zh-CN" sz="1600" dirty="0" smtClean="0"/>
              <a:t>(virtual Private Cloud)</a:t>
            </a:r>
            <a:endParaRPr lang="zh-CN" altLang="en-US" sz="1600" dirty="0"/>
          </a:p>
        </p:txBody>
      </p:sp>
      <p:sp>
        <p:nvSpPr>
          <p:cNvPr id="4" name="圆角矩形 3"/>
          <p:cNvSpPr/>
          <p:nvPr/>
        </p:nvSpPr>
        <p:spPr>
          <a:xfrm>
            <a:off x="683568" y="1851669"/>
            <a:ext cx="4032448" cy="21816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C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" name="圆角矩形 3"/>
          <p:cNvSpPr/>
          <p:nvPr/>
        </p:nvSpPr>
        <p:spPr>
          <a:xfrm>
            <a:off x="933562" y="2211710"/>
            <a:ext cx="1084188" cy="14512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r>
              <a:rPr kumimoji="1" lang="en-US" altLang="zh-CN" sz="1400" b="1" dirty="0" err="1" smtClean="0">
                <a:solidFill>
                  <a:srgbClr val="C00000"/>
                </a:solidFill>
                <a:latin typeface="+mn-ea"/>
                <a:ea typeface="+mn-ea"/>
                <a:cs typeface="Arial" pitchFamily="34" charset="0"/>
              </a:rPr>
              <a:t>vPC</a:t>
            </a:r>
            <a:endParaRPr kumimoji="1" lang="zh-CN" altLang="en-US" sz="1400" b="1" dirty="0">
              <a:solidFill>
                <a:srgbClr val="C00000"/>
              </a:solidFill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71" y="4082581"/>
            <a:ext cx="1439441" cy="974391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4" idx="2"/>
          </p:cNvCxnSpPr>
          <p:nvPr/>
        </p:nvCxnSpPr>
        <p:spPr bwMode="auto">
          <a:xfrm>
            <a:off x="2699792" y="4033334"/>
            <a:ext cx="0" cy="360041"/>
          </a:xfrm>
          <a:prstGeom prst="line">
            <a:avLst/>
          </a:prstGeom>
          <a:ln w="222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圆角矩形 3"/>
          <p:cNvSpPr/>
          <p:nvPr/>
        </p:nvSpPr>
        <p:spPr>
          <a:xfrm>
            <a:off x="3343796" y="2211710"/>
            <a:ext cx="1084188" cy="14512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r>
              <a:rPr kumimoji="1" lang="en-US" altLang="zh-CN" sz="1400" b="1" dirty="0" err="1" smtClean="0">
                <a:solidFill>
                  <a:srgbClr val="C00000"/>
                </a:solidFill>
                <a:latin typeface="+mn-ea"/>
                <a:ea typeface="+mn-ea"/>
                <a:cs typeface="Arial" pitchFamily="34" charset="0"/>
              </a:rPr>
              <a:t>vPC</a:t>
            </a:r>
            <a:endParaRPr kumimoji="1" lang="zh-CN" altLang="en-US" sz="1400" b="1" dirty="0">
              <a:solidFill>
                <a:srgbClr val="C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2" name="圆角矩形 3"/>
          <p:cNvSpPr/>
          <p:nvPr/>
        </p:nvSpPr>
        <p:spPr>
          <a:xfrm>
            <a:off x="2157697" y="2211710"/>
            <a:ext cx="1084188" cy="14512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r>
              <a:rPr kumimoji="1" lang="en-US" altLang="zh-CN" sz="1400" b="1" dirty="0" err="1" smtClean="0">
                <a:solidFill>
                  <a:srgbClr val="C00000"/>
                </a:solidFill>
                <a:latin typeface="+mn-ea"/>
                <a:ea typeface="+mn-ea"/>
                <a:cs typeface="Arial" pitchFamily="34" charset="0"/>
              </a:rPr>
              <a:t>vPC</a:t>
            </a:r>
            <a:endParaRPr kumimoji="1" lang="zh-CN" altLang="en-US" sz="1400" b="1" dirty="0">
              <a:solidFill>
                <a:srgbClr val="C00000"/>
              </a:solidFill>
              <a:latin typeface="+mn-ea"/>
              <a:ea typeface="+mn-ea"/>
              <a:cs typeface="Arial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3885890" y="2898086"/>
            <a:ext cx="0" cy="1045694"/>
          </a:xfrm>
          <a:prstGeom prst="line">
            <a:avLst/>
          </a:prstGeom>
          <a:ln w="22225" cap="flat" cmpd="sng" algn="ctr">
            <a:solidFill>
              <a:srgbClr val="002060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5" idx="0"/>
          </p:cNvCxnSpPr>
          <p:nvPr/>
        </p:nvCxnSpPr>
        <p:spPr bwMode="auto">
          <a:xfrm flipH="1">
            <a:off x="1473032" y="2754848"/>
            <a:ext cx="30066" cy="1188932"/>
          </a:xfrm>
          <a:prstGeom prst="line">
            <a:avLst/>
          </a:prstGeom>
          <a:ln w="22225" cap="flat" cmpd="sng" algn="ctr">
            <a:solidFill>
              <a:srgbClr val="002060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1" idx="2"/>
            <a:endCxn id="4" idx="2"/>
          </p:cNvCxnSpPr>
          <p:nvPr/>
        </p:nvCxnSpPr>
        <p:spPr bwMode="auto">
          <a:xfrm>
            <a:off x="2699790" y="3025721"/>
            <a:ext cx="2" cy="1007613"/>
          </a:xfrm>
          <a:prstGeom prst="line">
            <a:avLst/>
          </a:prstGeom>
          <a:ln w="22225" cap="flat" cmpd="sng" algn="ctr">
            <a:solidFill>
              <a:srgbClr val="002060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61" y="2754848"/>
            <a:ext cx="270873" cy="27087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58" name="Straight Connector 57"/>
          <p:cNvCxnSpPr/>
          <p:nvPr/>
        </p:nvCxnSpPr>
        <p:spPr bwMode="auto">
          <a:xfrm flipH="1">
            <a:off x="1473033" y="3939902"/>
            <a:ext cx="2412857" cy="0"/>
          </a:xfrm>
          <a:prstGeom prst="line">
            <a:avLst/>
          </a:prstGeom>
          <a:ln w="22225" cap="flat" cmpd="sng" algn="ctr">
            <a:solidFill>
              <a:srgbClr val="002060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64058" y="2754256"/>
            <a:ext cx="271465" cy="271465"/>
          </a:xfrm>
          <a:prstGeom prst="rect">
            <a:avLst/>
          </a:prstGeom>
          <a:solidFill>
            <a:srgbClr val="C5F177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81" name="Straight Connector 80"/>
          <p:cNvCxnSpPr>
            <a:stCxn id="76" idx="0"/>
          </p:cNvCxnSpPr>
          <p:nvPr/>
        </p:nvCxnSpPr>
        <p:spPr bwMode="auto">
          <a:xfrm flipH="1">
            <a:off x="4143639" y="2553462"/>
            <a:ext cx="4953" cy="840426"/>
          </a:xfrm>
          <a:prstGeom prst="line">
            <a:avLst/>
          </a:prstGeom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 bwMode="auto">
          <a:xfrm flipH="1">
            <a:off x="2467374" y="3393888"/>
            <a:ext cx="553115" cy="0"/>
          </a:xfrm>
          <a:prstGeom prst="line">
            <a:avLst/>
          </a:prstGeom>
          <a:ln w="22225" cap="flat" cmpd="sng" algn="ctr">
            <a:solidFill>
              <a:srgbClr val="002060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 bwMode="auto">
          <a:xfrm>
            <a:off x="2373491" y="2765440"/>
            <a:ext cx="0" cy="628448"/>
          </a:xfrm>
          <a:prstGeom prst="line">
            <a:avLst/>
          </a:prstGeom>
          <a:ln w="22225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7759" y="2754256"/>
            <a:ext cx="271465" cy="271465"/>
          </a:xfrm>
          <a:prstGeom prst="rect">
            <a:avLst/>
          </a:prstGeom>
          <a:solidFill>
            <a:srgbClr val="C5F177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128" name="Straight Connector 127"/>
          <p:cNvCxnSpPr/>
          <p:nvPr/>
        </p:nvCxnSpPr>
        <p:spPr bwMode="auto">
          <a:xfrm flipH="1">
            <a:off x="1168748" y="3393888"/>
            <a:ext cx="304284" cy="0"/>
          </a:xfrm>
          <a:prstGeom prst="line">
            <a:avLst/>
          </a:prstGeom>
          <a:ln w="22225" cap="flat" cmpd="sng" algn="ctr">
            <a:solidFill>
              <a:srgbClr val="002060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 bwMode="auto">
          <a:xfrm>
            <a:off x="1168747" y="2765440"/>
            <a:ext cx="0" cy="628448"/>
          </a:xfrm>
          <a:prstGeom prst="line">
            <a:avLst/>
          </a:prstGeom>
          <a:ln w="2222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9" name="Picture 10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33" y="3299926"/>
            <a:ext cx="251653" cy="18792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7315" y="2754256"/>
            <a:ext cx="271465" cy="271465"/>
          </a:xfrm>
          <a:prstGeom prst="rect">
            <a:avLst/>
          </a:prstGeom>
          <a:solidFill>
            <a:srgbClr val="C5F177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5" name="TextBox 44"/>
          <p:cNvSpPr txBox="1"/>
          <p:nvPr/>
        </p:nvSpPr>
        <p:spPr>
          <a:xfrm>
            <a:off x="2179331" y="1851670"/>
            <a:ext cx="1082348" cy="307777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</a:t>
            </a:r>
            <a:r>
              <a:rPr lang="zh-CN" altLang="en-US" sz="1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化环境</a:t>
            </a:r>
            <a:endParaRPr lang="en-US" altLang="zh-CN" sz="14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248384" y="441825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外部网络</a:t>
            </a: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135" y="2898086"/>
            <a:ext cx="270873" cy="27087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12860" y="2553462"/>
            <a:ext cx="271465" cy="271465"/>
          </a:xfrm>
          <a:prstGeom prst="rect">
            <a:avLst/>
          </a:prstGeom>
          <a:solidFill>
            <a:srgbClr val="C5F177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45" descr="ICON_Firewall_Q30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121" y="3491708"/>
            <a:ext cx="414149" cy="324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5" descr="ICON_Firewall_Q30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63" y="3501487"/>
            <a:ext cx="414149" cy="324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5" descr="ICON_Firewall_Q30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459" y="3501487"/>
            <a:ext cx="414149" cy="324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0" t="8000" r="11080" b="17801"/>
          <a:stretch/>
        </p:blipFill>
        <p:spPr>
          <a:xfrm>
            <a:off x="2225388" y="3251266"/>
            <a:ext cx="300484" cy="306262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  <p:cxnSp>
        <p:nvCxnSpPr>
          <p:cNvPr id="46" name="Straight Connector 45"/>
          <p:cNvCxnSpPr/>
          <p:nvPr/>
        </p:nvCxnSpPr>
        <p:spPr bwMode="auto">
          <a:xfrm flipH="1">
            <a:off x="3895926" y="3393888"/>
            <a:ext cx="232417" cy="0"/>
          </a:xfrm>
          <a:prstGeom prst="line">
            <a:avLst/>
          </a:prstGeom>
          <a:ln w="22225" cap="flat" cmpd="sng" algn="ctr">
            <a:solidFill>
              <a:srgbClr val="002060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0" t="8000" r="11080" b="17801"/>
          <a:stretch/>
        </p:blipFill>
        <p:spPr>
          <a:xfrm>
            <a:off x="4012456" y="3251266"/>
            <a:ext cx="300484" cy="306262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56" name="Rectangle 55"/>
          <p:cNvSpPr/>
          <p:nvPr/>
        </p:nvSpPr>
        <p:spPr bwMode="auto">
          <a:xfrm>
            <a:off x="755650" y="905017"/>
            <a:ext cx="3816350" cy="720080"/>
          </a:xfrm>
          <a:prstGeom prst="rect">
            <a:avLst/>
          </a:prstGeom>
          <a:noFill/>
          <a:ln w="19050" cmpd="sng">
            <a:solidFill>
              <a:srgbClr val="002060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 dirty="0" err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vPC</a:t>
            </a:r>
            <a:r>
              <a:rPr lang="zh-CN" altLang="en-US" sz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是基于虚拟防火墙的独立网络，每个</a:t>
            </a:r>
            <a:r>
              <a:rPr lang="en-US" altLang="zh-CN" sz="1200" dirty="0" err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vPC</a:t>
            </a:r>
            <a:r>
              <a:rPr lang="zh-CN" altLang="en-US" sz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有虚拟防火墙用于</a:t>
            </a:r>
            <a:r>
              <a:rPr lang="en-US" altLang="zh-CN" sz="1200" dirty="0" err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vPC</a:t>
            </a:r>
            <a:r>
              <a:rPr lang="zh-CN" altLang="en-US" sz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内部与外部网络的安全访问与接入控制，同一</a:t>
            </a:r>
            <a:r>
              <a:rPr lang="en-US" altLang="zh-CN" sz="1200" dirty="0" err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vPC</a:t>
            </a:r>
            <a:r>
              <a:rPr lang="zh-CN" altLang="en-US" sz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内部可创建多个子网。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Straight Connector 56"/>
          <p:cNvCxnSpPr/>
          <p:nvPr/>
        </p:nvCxnSpPr>
        <p:spPr bwMode="auto">
          <a:xfrm>
            <a:off x="3020489" y="2765440"/>
            <a:ext cx="0" cy="628448"/>
          </a:xfrm>
          <a:prstGeom prst="line">
            <a:avLst/>
          </a:prstGeom>
          <a:ln w="22225" cap="flat" cmpd="sng" algn="ctr">
            <a:solidFill>
              <a:srgbClr val="7030A0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89057" y="2754256"/>
            <a:ext cx="271465" cy="271465"/>
          </a:xfrm>
          <a:prstGeom prst="rect">
            <a:avLst/>
          </a:prstGeom>
          <a:solidFill>
            <a:srgbClr val="C5F177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482" y="3299926"/>
            <a:ext cx="251653" cy="1879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557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71"/>
          <p:cNvGrpSpPr>
            <a:grpSpLocks/>
          </p:cNvGrpSpPr>
          <p:nvPr/>
        </p:nvGrpSpPr>
        <p:grpSpPr bwMode="auto">
          <a:xfrm>
            <a:off x="2679229" y="975239"/>
            <a:ext cx="2636714" cy="1708264"/>
            <a:chOff x="4609891" y="1489440"/>
            <a:chExt cx="3864261" cy="2954021"/>
          </a:xfrm>
        </p:grpSpPr>
        <p:pic>
          <p:nvPicPr>
            <p:cNvPr id="61" name="Picture 19" descr="C:\Users\Abject-3D\Desktop\VMWare Files\FINAL diagrams\Basic Virtualization\3D PNGs\VMW_09Q2_DGRM_LM_R4-(2)_17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531" y="1489440"/>
              <a:ext cx="3156319" cy="2914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Picture 15" descr="C:\Users\Abject-3D\Desktop\VMWare Files\FINAL diagrams\Basic Virtualization\3D PNGs\VMW_09Q2_DGRM_LM_R4-(2)_1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1832" y="3407951"/>
              <a:ext cx="533400" cy="59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16" descr="C:\Users\Abject-3D\Desktop\VMWare Files\FINAL diagrams\Basic Virtualization\3D PNGs\VMW_09Q2_DGRM_LM_R4-(2)_14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3283" y="3338729"/>
              <a:ext cx="371475" cy="6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Picture 17" descr="C:\Users\Abject-3D\Desktop\VMWare Files\FINAL diagrams\Basic Virtualization\3D PNGs\VMW_09Q2_DGRM_LM_R4-(2)_16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7795" y="2284779"/>
              <a:ext cx="866776" cy="561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TextBox 64"/>
            <p:cNvSpPr txBox="1"/>
            <p:nvPr/>
          </p:nvSpPr>
          <p:spPr>
            <a:xfrm>
              <a:off x="5101291" y="2898482"/>
              <a:ext cx="1434455" cy="5854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ctr">
                <a:defRPr/>
              </a:pPr>
              <a:r>
                <a:rPr lang="en-US" altLang="zh-CN" sz="800" b="1" dirty="0">
                  <a:solidFill>
                    <a:srgbClr val="333333"/>
                  </a:solidFill>
                  <a:latin typeface="Arial"/>
                  <a:ea typeface="+mn-ea"/>
                </a:rPr>
                <a:t>VDC computing pool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502671" y="2898482"/>
              <a:ext cx="1567450" cy="3725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ctr">
                <a:defRPr/>
              </a:pPr>
              <a:r>
                <a:rPr lang="en-US" altLang="zh-CN" sz="800" b="1" dirty="0">
                  <a:solidFill>
                    <a:srgbClr val="333333"/>
                  </a:solidFill>
                  <a:latin typeface="Arial"/>
                  <a:ea typeface="+mn-ea"/>
                </a:rPr>
                <a:t>VDC network pool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609891" y="4070904"/>
              <a:ext cx="2171555" cy="3725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ctr">
                <a:defRPr/>
              </a:pPr>
              <a:r>
                <a:rPr lang="en-US" altLang="zh-CN" sz="800" b="1" dirty="0">
                  <a:solidFill>
                    <a:srgbClr val="333333"/>
                  </a:solidFill>
                  <a:latin typeface="Arial"/>
                  <a:ea typeface="+mn-ea"/>
                </a:rPr>
                <a:t>VDC storage pool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383806" y="4070904"/>
              <a:ext cx="1804727" cy="3725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ctr">
                <a:defRPr/>
              </a:pPr>
              <a:r>
                <a:rPr lang="en-US" altLang="zh-CN" sz="800" b="1" dirty="0">
                  <a:solidFill>
                    <a:srgbClr val="333333"/>
                  </a:solidFill>
                  <a:latin typeface="Arial"/>
                  <a:ea typeface="+mn-ea"/>
                </a:rPr>
                <a:t>VDC users and rights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718303" y="1679160"/>
              <a:ext cx="2111938" cy="4135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ctr"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latin typeface="Arial"/>
                  <a:ea typeface="+mn-ea"/>
                </a:rPr>
                <a:t>Organization 2 VDC</a:t>
              </a:r>
              <a:endParaRPr lang="en-US" sz="1400" b="1" dirty="0">
                <a:solidFill>
                  <a:schemeClr val="bg1"/>
                </a:solidFill>
                <a:latin typeface="Arial"/>
                <a:ea typeface="+mn-ea"/>
              </a:endParaRPr>
            </a:p>
          </p:txBody>
        </p:sp>
        <p:pic>
          <p:nvPicPr>
            <p:cNvPr id="70" name="Picture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4723" y="2226505"/>
              <a:ext cx="710771" cy="710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3" descr="C:\Users\Abject-3D\Desktop\VMWare Files\FINAL diagrams\Basic Virtualization\3D PNGs\VMW_09Q2_DGRM_LM_R4-(2)_1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6100" y="3434865"/>
              <a:ext cx="485776" cy="600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45" descr="ICON_Firewall_Q308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4652" y="2898482"/>
              <a:ext cx="606960" cy="561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" name="Picture 45" descr="ICON_Firewall_Q308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7192" y="2898482"/>
              <a:ext cx="606960" cy="561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" name="组合 71"/>
          <p:cNvGrpSpPr>
            <a:grpSpLocks/>
          </p:cNvGrpSpPr>
          <p:nvPr/>
        </p:nvGrpSpPr>
        <p:grpSpPr bwMode="auto">
          <a:xfrm>
            <a:off x="351566" y="975239"/>
            <a:ext cx="2636714" cy="1708264"/>
            <a:chOff x="4609891" y="1489440"/>
            <a:chExt cx="3864261" cy="2954021"/>
          </a:xfrm>
        </p:grpSpPr>
        <p:pic>
          <p:nvPicPr>
            <p:cNvPr id="25" name="Picture 19" descr="C:\Users\Abject-3D\Desktop\VMWare Files\FINAL diagrams\Basic Virtualization\3D PNGs\VMW_09Q2_DGRM_LM_R4-(2)_17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531" y="1489440"/>
              <a:ext cx="3156319" cy="2914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15" descr="C:\Users\Abject-3D\Desktop\VMWare Files\FINAL diagrams\Basic Virtualization\3D PNGs\VMW_09Q2_DGRM_LM_R4-(2)_1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1832" y="3407951"/>
              <a:ext cx="533400" cy="59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16" descr="C:\Users\Abject-3D\Desktop\VMWare Files\FINAL diagrams\Basic Virtualization\3D PNGs\VMW_09Q2_DGRM_LM_R4-(2)_14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3283" y="3338729"/>
              <a:ext cx="371475" cy="6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C:\Users\Abject-3D\Desktop\VMWare Files\FINAL diagrams\Basic Virtualization\3D PNGs\VMW_09Q2_DGRM_LM_R4-(2)_16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7795" y="2284779"/>
              <a:ext cx="866776" cy="561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5101291" y="2898482"/>
              <a:ext cx="1434455" cy="5854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ctr">
                <a:defRPr/>
              </a:pPr>
              <a:r>
                <a:rPr lang="en-US" altLang="zh-CN" sz="800" b="1" dirty="0">
                  <a:solidFill>
                    <a:srgbClr val="333333"/>
                  </a:solidFill>
                  <a:latin typeface="Arial"/>
                  <a:ea typeface="+mn-ea"/>
                </a:rPr>
                <a:t>VDC computing pool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02671" y="2898482"/>
              <a:ext cx="1567450" cy="3725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ctr">
                <a:defRPr/>
              </a:pPr>
              <a:r>
                <a:rPr lang="en-US" altLang="zh-CN" sz="800" b="1" dirty="0">
                  <a:solidFill>
                    <a:srgbClr val="333333"/>
                  </a:solidFill>
                  <a:latin typeface="Arial"/>
                  <a:ea typeface="+mn-ea"/>
                </a:rPr>
                <a:t>VDC network pool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09891" y="4070904"/>
              <a:ext cx="2171555" cy="3725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ctr">
                <a:defRPr/>
              </a:pPr>
              <a:r>
                <a:rPr lang="en-US" altLang="zh-CN" sz="800" b="1" dirty="0">
                  <a:solidFill>
                    <a:srgbClr val="333333"/>
                  </a:solidFill>
                  <a:latin typeface="Arial"/>
                  <a:ea typeface="+mn-ea"/>
                </a:rPr>
                <a:t>VDC storage pool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83806" y="4070904"/>
              <a:ext cx="1804727" cy="3725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ctr">
                <a:defRPr/>
              </a:pPr>
              <a:r>
                <a:rPr lang="en-US" altLang="zh-CN" sz="800" b="1" dirty="0">
                  <a:solidFill>
                    <a:srgbClr val="333333"/>
                  </a:solidFill>
                  <a:latin typeface="Arial"/>
                  <a:ea typeface="+mn-ea"/>
                </a:rPr>
                <a:t>VDC users and rights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18303" y="1679160"/>
              <a:ext cx="2111938" cy="4135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ctr"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latin typeface="Arial"/>
                  <a:ea typeface="+mn-ea"/>
                </a:rPr>
                <a:t>Organization 2 VDC</a:t>
              </a:r>
              <a:endParaRPr lang="en-US" sz="1400" b="1" dirty="0">
                <a:solidFill>
                  <a:schemeClr val="bg1"/>
                </a:solidFill>
                <a:latin typeface="Arial"/>
                <a:ea typeface="+mn-ea"/>
              </a:endParaRPr>
            </a:p>
          </p:txBody>
        </p:sp>
        <p:pic>
          <p:nvPicPr>
            <p:cNvPr id="34" name="Picture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4723" y="2226505"/>
              <a:ext cx="710771" cy="710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" descr="C:\Users\Abject-3D\Desktop\VMWare Files\FINAL diagrams\Basic Virtualization\3D PNGs\VMW_09Q2_DGRM_LM_R4-(2)_1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6100" y="3434865"/>
              <a:ext cx="485776" cy="600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45" descr="ICON_Firewall_Q308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4652" y="2898482"/>
              <a:ext cx="606960" cy="561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45" descr="ICON_Firewall_Q308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7192" y="2898482"/>
              <a:ext cx="606960" cy="561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0" name="Rectangle 79"/>
          <p:cNvSpPr/>
          <p:nvPr/>
        </p:nvSpPr>
        <p:spPr bwMode="auto">
          <a:xfrm>
            <a:off x="1360207" y="3003798"/>
            <a:ext cx="628031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>
              <a:rot lat="0" lon="0" rev="8400000"/>
            </a:lightRig>
          </a:scene3d>
          <a:sp3d prstMaterial="translucentPowder"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dirty="0" smtClean="0">
                <a:latin typeface="Arial" charset="0"/>
                <a:ea typeface="宋体" charset="-122"/>
              </a:rPr>
              <a:t>VM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049740" y="3003798"/>
            <a:ext cx="628031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>
              <a:rot lat="0" lon="0" rev="8400000"/>
            </a:lightRig>
          </a:scene3d>
          <a:sp3d prstMaterial="translucentPowder"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dirty="0" smtClean="0">
                <a:latin typeface="Arial" charset="0"/>
                <a:ea typeface="宋体" charset="-122"/>
              </a:rPr>
              <a:t>VM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3333234" y="3003798"/>
            <a:ext cx="628031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>
              <a:rot lat="0" lon="0" rev="8400000"/>
            </a:lightRig>
          </a:scene3d>
          <a:sp3d prstMaterial="translucentPowder"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dirty="0" smtClean="0">
                <a:latin typeface="Arial" charset="0"/>
                <a:ea typeface="宋体" charset="-122"/>
              </a:rPr>
              <a:t>VM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4081530" y="3003798"/>
            <a:ext cx="628031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>
              <a:rot lat="0" lon="0" rev="8400000"/>
            </a:lightRig>
          </a:scene3d>
          <a:sp3d prstMaterial="translucentPowder"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dirty="0" smtClean="0">
                <a:latin typeface="Arial" charset="0"/>
                <a:ea typeface="宋体" charset="-122"/>
              </a:rPr>
              <a:t>VM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673333" y="3003798"/>
            <a:ext cx="628031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>
              <a:rot lat="0" lon="0" rev="8400000"/>
            </a:lightRig>
          </a:scene3d>
          <a:sp3d prstMaterial="translucentPowder"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dirty="0" smtClean="0">
                <a:latin typeface="Arial" charset="0"/>
                <a:ea typeface="宋体" charset="-122"/>
              </a:rPr>
              <a:t>VM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pic>
        <p:nvPicPr>
          <p:cNvPr id="85" name="Picture 880" descr="상승_4"/>
          <p:cNvPicPr>
            <a:picLocks noChangeAspect="1" noChangeArrowheads="1"/>
          </p:cNvPicPr>
          <p:nvPr/>
        </p:nvPicPr>
        <p:blipFill>
          <a:blip r:embed="rId11" cstate="print">
            <a:lum bright="-6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4"/>
          <a:stretch>
            <a:fillRect/>
          </a:stretch>
        </p:blipFill>
        <p:spPr bwMode="auto">
          <a:xfrm>
            <a:off x="875841" y="2643758"/>
            <a:ext cx="1534464" cy="500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880" descr="상승_4"/>
          <p:cNvPicPr>
            <a:picLocks noChangeAspect="1" noChangeArrowheads="1"/>
          </p:cNvPicPr>
          <p:nvPr/>
        </p:nvPicPr>
        <p:blipFill>
          <a:blip r:embed="rId11" cstate="print">
            <a:lum bright="-6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4"/>
          <a:stretch>
            <a:fillRect/>
          </a:stretch>
        </p:blipFill>
        <p:spPr bwMode="auto">
          <a:xfrm>
            <a:off x="3272202" y="2643758"/>
            <a:ext cx="1534464" cy="500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632700" cy="653653"/>
          </a:xfrm>
        </p:spPr>
        <p:txBody>
          <a:bodyPr/>
          <a:lstStyle/>
          <a:p>
            <a:r>
              <a:rPr lang="en-US" altLang="zh-CN" dirty="0" err="1" smtClean="0"/>
              <a:t>vDC</a:t>
            </a:r>
            <a:r>
              <a:rPr lang="en-US" altLang="zh-CN" dirty="0" smtClean="0"/>
              <a:t> </a:t>
            </a:r>
            <a:r>
              <a:rPr lang="en-US" altLang="zh-CN" sz="1600" dirty="0" smtClean="0"/>
              <a:t>(virtual Data Center)</a:t>
            </a:r>
            <a:endParaRPr lang="zh-CN" alt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09" y="3545343"/>
            <a:ext cx="1896565" cy="1516881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43" name="Rectangle 42"/>
          <p:cNvSpPr/>
          <p:nvPr/>
        </p:nvSpPr>
        <p:spPr bwMode="auto">
          <a:xfrm>
            <a:off x="1372516" y="3455914"/>
            <a:ext cx="3067141" cy="43204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>
              <a:rot lat="0" lon="0" rev="8400000"/>
            </a:lightRig>
          </a:scene3d>
          <a:sp3d prstMaterial="translucentPowder"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Hypervisor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632700" cy="653653"/>
          </a:xfrm>
        </p:spPr>
        <p:txBody>
          <a:bodyPr/>
          <a:lstStyle/>
          <a:p>
            <a:r>
              <a:rPr lang="zh-CN" altLang="en-US" dirty="0"/>
              <a:t>小结</a:t>
            </a:r>
            <a:endParaRPr lang="zh-CN" altLang="en-US" sz="1600" dirty="0"/>
          </a:p>
        </p:txBody>
      </p:sp>
      <p:sp>
        <p:nvSpPr>
          <p:cNvPr id="41" name="Rectangle 75"/>
          <p:cNvSpPr/>
          <p:nvPr/>
        </p:nvSpPr>
        <p:spPr bwMode="auto">
          <a:xfrm>
            <a:off x="1907704" y="1203598"/>
            <a:ext cx="1836000" cy="35425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虚拟网卡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ectangle 75"/>
          <p:cNvSpPr/>
          <p:nvPr/>
        </p:nvSpPr>
        <p:spPr bwMode="auto">
          <a:xfrm>
            <a:off x="1907704" y="1753543"/>
            <a:ext cx="1836000" cy="35425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虚拟交换机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75"/>
          <p:cNvSpPr/>
          <p:nvPr/>
        </p:nvSpPr>
        <p:spPr bwMode="auto">
          <a:xfrm>
            <a:off x="1907704" y="2303488"/>
            <a:ext cx="1836000" cy="35425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物理网卡绑定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75"/>
          <p:cNvSpPr/>
          <p:nvPr/>
        </p:nvSpPr>
        <p:spPr bwMode="auto">
          <a:xfrm>
            <a:off x="1907704" y="2853433"/>
            <a:ext cx="1836000" cy="35425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虚拟网络</a:t>
            </a:r>
            <a:r>
              <a:rPr lang="en-US" altLang="zh-CN" sz="1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75"/>
          <p:cNvSpPr/>
          <p:nvPr/>
        </p:nvSpPr>
        <p:spPr bwMode="auto">
          <a:xfrm>
            <a:off x="1907704" y="3403378"/>
            <a:ext cx="1836000" cy="35425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1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vPC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75"/>
          <p:cNvSpPr/>
          <p:nvPr/>
        </p:nvSpPr>
        <p:spPr bwMode="auto">
          <a:xfrm>
            <a:off x="1907704" y="3953323"/>
            <a:ext cx="1836000" cy="35425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1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vDC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5595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pic>
        <p:nvPicPr>
          <p:cNvPr id="23" name="Picture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84" y="2242681"/>
            <a:ext cx="2331981" cy="1513380"/>
          </a:xfrm>
          <a:prstGeom prst="rect">
            <a:avLst/>
          </a:prstGeom>
        </p:spPr>
      </p:pic>
      <p:sp>
        <p:nvSpPr>
          <p:cNvPr id="24" name="Oval 72"/>
          <p:cNvSpPr/>
          <p:nvPr/>
        </p:nvSpPr>
        <p:spPr bwMode="auto">
          <a:xfrm>
            <a:off x="447763" y="1772941"/>
            <a:ext cx="2458772" cy="2458772"/>
          </a:xfrm>
          <a:prstGeom prst="ellipse">
            <a:avLst/>
          </a:prstGeom>
          <a:noFill/>
          <a:ln w="57150" cap="flat" cmpd="thickThin">
            <a:solidFill>
              <a:schemeClr val="bg2">
                <a:lumMod val="50000"/>
              </a:schemeClr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pSp>
        <p:nvGrpSpPr>
          <p:cNvPr id="26" name="Group 50"/>
          <p:cNvGrpSpPr/>
          <p:nvPr/>
        </p:nvGrpSpPr>
        <p:grpSpPr>
          <a:xfrm>
            <a:off x="2690198" y="2002057"/>
            <a:ext cx="2453464" cy="360685"/>
            <a:chOff x="2161235" y="1421046"/>
            <a:chExt cx="2453464" cy="301696"/>
          </a:xfrm>
          <a:solidFill>
            <a:srgbClr val="C00000"/>
          </a:solidFill>
        </p:grpSpPr>
        <p:sp>
          <p:nvSpPr>
            <p:cNvPr id="27" name="Rectangle 52"/>
            <p:cNvSpPr/>
            <p:nvPr/>
          </p:nvSpPr>
          <p:spPr bwMode="auto">
            <a:xfrm>
              <a:off x="2161235" y="1464276"/>
              <a:ext cx="2453464" cy="25846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rgbClr val="CC9900"/>
                </a:buClr>
              </a:pPr>
              <a:r>
                <a:rPr lang="zh-CN" altLang="en-US" sz="16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网络虚拟化</a:t>
              </a:r>
              <a:r>
                <a:rPr lang="zh-CN" altLang="en-US" sz="16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kumimoji="0" lang="zh-CN" altLang="en-US" sz="1600" b="1" i="0" u="none" strike="noStrike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Straight Connector 53"/>
            <p:cNvCxnSpPr/>
            <p:nvPr/>
          </p:nvCxnSpPr>
          <p:spPr bwMode="auto">
            <a:xfrm>
              <a:off x="2165045" y="1421046"/>
              <a:ext cx="2449654" cy="0"/>
            </a:xfrm>
            <a:prstGeom prst="line">
              <a:avLst/>
            </a:prstGeom>
            <a:grp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Oval 51"/>
          <p:cNvSpPr/>
          <p:nvPr/>
        </p:nvSpPr>
        <p:spPr bwMode="auto">
          <a:xfrm>
            <a:off x="2374820" y="1953938"/>
            <a:ext cx="505785" cy="505785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pSp>
        <p:nvGrpSpPr>
          <p:cNvPr id="11" name="Group 50"/>
          <p:cNvGrpSpPr/>
          <p:nvPr/>
        </p:nvGrpSpPr>
        <p:grpSpPr>
          <a:xfrm>
            <a:off x="2690198" y="2732140"/>
            <a:ext cx="2453464" cy="360685"/>
            <a:chOff x="2161235" y="1421046"/>
            <a:chExt cx="2453464" cy="301696"/>
          </a:xfrm>
          <a:solidFill>
            <a:srgbClr val="C00000"/>
          </a:solidFill>
        </p:grpSpPr>
        <p:sp>
          <p:nvSpPr>
            <p:cNvPr id="12" name="Rectangle 52"/>
            <p:cNvSpPr/>
            <p:nvPr/>
          </p:nvSpPr>
          <p:spPr bwMode="auto">
            <a:xfrm>
              <a:off x="2161235" y="1464276"/>
              <a:ext cx="2453464" cy="25846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zh-CN" altLang="en-US" sz="16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</a:t>
              </a:r>
              <a:r>
                <a:rPr kumimoji="0" lang="zh-CN" altLang="en-US" sz="1600" b="1" i="0" u="none" strike="noStrike" cap="none" spc="30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虚拟化特性</a:t>
              </a:r>
            </a:p>
          </p:txBody>
        </p:sp>
        <p:cxnSp>
          <p:nvCxnSpPr>
            <p:cNvPr id="13" name="Straight Connector 53"/>
            <p:cNvCxnSpPr/>
            <p:nvPr/>
          </p:nvCxnSpPr>
          <p:spPr bwMode="auto">
            <a:xfrm>
              <a:off x="2165045" y="1421046"/>
              <a:ext cx="2449654" cy="0"/>
            </a:xfrm>
            <a:prstGeom prst="line">
              <a:avLst/>
            </a:prstGeom>
            <a:grp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Oval 51"/>
          <p:cNvSpPr/>
          <p:nvPr/>
        </p:nvSpPr>
        <p:spPr bwMode="auto">
          <a:xfrm>
            <a:off x="2374820" y="2684021"/>
            <a:ext cx="505785" cy="505785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pSp>
        <p:nvGrpSpPr>
          <p:cNvPr id="15" name="Group 50"/>
          <p:cNvGrpSpPr/>
          <p:nvPr/>
        </p:nvGrpSpPr>
        <p:grpSpPr>
          <a:xfrm>
            <a:off x="2690198" y="3457867"/>
            <a:ext cx="2453464" cy="360685"/>
            <a:chOff x="2161235" y="1421046"/>
            <a:chExt cx="2453464" cy="301696"/>
          </a:xfrm>
          <a:solidFill>
            <a:srgbClr val="C00000"/>
          </a:solidFill>
        </p:grpSpPr>
        <p:sp>
          <p:nvSpPr>
            <p:cNvPr id="16" name="Rectangle 52"/>
            <p:cNvSpPr/>
            <p:nvPr/>
          </p:nvSpPr>
          <p:spPr bwMode="auto">
            <a:xfrm>
              <a:off x="2161235" y="1464276"/>
              <a:ext cx="2453464" cy="25846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600" b="1" i="0" u="none" strike="noStrike" cap="none" spc="30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高级概念</a:t>
              </a:r>
            </a:p>
          </p:txBody>
        </p:sp>
        <p:cxnSp>
          <p:nvCxnSpPr>
            <p:cNvPr id="17" name="Straight Connector 53"/>
            <p:cNvCxnSpPr/>
            <p:nvPr/>
          </p:nvCxnSpPr>
          <p:spPr bwMode="auto">
            <a:xfrm>
              <a:off x="2165045" y="1421046"/>
              <a:ext cx="2449654" cy="0"/>
            </a:xfrm>
            <a:prstGeom prst="line">
              <a:avLst/>
            </a:prstGeom>
            <a:grp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Oval 51"/>
          <p:cNvSpPr/>
          <p:nvPr/>
        </p:nvSpPr>
        <p:spPr bwMode="auto">
          <a:xfrm>
            <a:off x="2374820" y="3409748"/>
            <a:ext cx="505785" cy="505785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3200" dirty="0">
                <a:solidFill>
                  <a:srgbClr val="C0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60527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pic>
        <p:nvPicPr>
          <p:cNvPr id="23" name="Picture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84" y="2242681"/>
            <a:ext cx="2331981" cy="1513380"/>
          </a:xfrm>
          <a:prstGeom prst="rect">
            <a:avLst/>
          </a:prstGeom>
        </p:spPr>
      </p:pic>
      <p:sp>
        <p:nvSpPr>
          <p:cNvPr id="24" name="Oval 72"/>
          <p:cNvSpPr/>
          <p:nvPr/>
        </p:nvSpPr>
        <p:spPr bwMode="auto">
          <a:xfrm>
            <a:off x="447763" y="1772941"/>
            <a:ext cx="2458772" cy="2458772"/>
          </a:xfrm>
          <a:prstGeom prst="ellipse">
            <a:avLst/>
          </a:prstGeom>
          <a:noFill/>
          <a:ln w="57150" cap="flat" cmpd="thickThin">
            <a:solidFill>
              <a:schemeClr val="bg2">
                <a:lumMod val="50000"/>
              </a:schemeClr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pSp>
        <p:nvGrpSpPr>
          <p:cNvPr id="26" name="Group 50"/>
          <p:cNvGrpSpPr/>
          <p:nvPr/>
        </p:nvGrpSpPr>
        <p:grpSpPr>
          <a:xfrm>
            <a:off x="2690198" y="2002057"/>
            <a:ext cx="2453464" cy="360685"/>
            <a:chOff x="2161235" y="1421046"/>
            <a:chExt cx="2453464" cy="301696"/>
          </a:xfrm>
          <a:solidFill>
            <a:srgbClr val="C00000"/>
          </a:solidFill>
        </p:grpSpPr>
        <p:sp>
          <p:nvSpPr>
            <p:cNvPr id="27" name="Rectangle 52"/>
            <p:cNvSpPr/>
            <p:nvPr/>
          </p:nvSpPr>
          <p:spPr bwMode="auto">
            <a:xfrm>
              <a:off x="2161235" y="1464276"/>
              <a:ext cx="2453464" cy="25846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rgbClr val="CC9900"/>
                </a:buClr>
              </a:pPr>
              <a:r>
                <a:rPr lang="zh-CN" altLang="en-US" sz="16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网络虚拟化</a:t>
              </a:r>
              <a:r>
                <a:rPr lang="zh-CN" altLang="en-US" sz="16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kumimoji="0" lang="zh-CN" altLang="en-US" sz="1600" b="1" i="0" u="none" strike="noStrike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Straight Connector 53"/>
            <p:cNvCxnSpPr/>
            <p:nvPr/>
          </p:nvCxnSpPr>
          <p:spPr bwMode="auto">
            <a:xfrm>
              <a:off x="2165045" y="1421046"/>
              <a:ext cx="2449654" cy="0"/>
            </a:xfrm>
            <a:prstGeom prst="line">
              <a:avLst/>
            </a:prstGeom>
            <a:grp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Oval 51"/>
          <p:cNvSpPr/>
          <p:nvPr/>
        </p:nvSpPr>
        <p:spPr bwMode="auto">
          <a:xfrm>
            <a:off x="2374820" y="1953938"/>
            <a:ext cx="505785" cy="505785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pSp>
        <p:nvGrpSpPr>
          <p:cNvPr id="11" name="Group 50"/>
          <p:cNvGrpSpPr/>
          <p:nvPr/>
        </p:nvGrpSpPr>
        <p:grpSpPr>
          <a:xfrm>
            <a:off x="2690198" y="2732140"/>
            <a:ext cx="2453464" cy="360685"/>
            <a:chOff x="2161235" y="1421046"/>
            <a:chExt cx="2453464" cy="301696"/>
          </a:xfrm>
          <a:solidFill>
            <a:schemeClr val="bg1">
              <a:lumMod val="50000"/>
            </a:schemeClr>
          </a:solidFill>
        </p:grpSpPr>
        <p:sp>
          <p:nvSpPr>
            <p:cNvPr id="12" name="Rectangle 52"/>
            <p:cNvSpPr/>
            <p:nvPr/>
          </p:nvSpPr>
          <p:spPr bwMode="auto">
            <a:xfrm>
              <a:off x="2161235" y="1464276"/>
              <a:ext cx="2453464" cy="25846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zh-CN" altLang="en-US" sz="16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</a:t>
              </a:r>
              <a:r>
                <a:rPr kumimoji="0" lang="zh-CN" altLang="en-US" sz="1600" b="1" i="0" u="none" strike="noStrike" cap="none" spc="30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虚拟化特性</a:t>
              </a:r>
            </a:p>
          </p:txBody>
        </p:sp>
        <p:cxnSp>
          <p:nvCxnSpPr>
            <p:cNvPr id="13" name="Straight Connector 53"/>
            <p:cNvCxnSpPr/>
            <p:nvPr/>
          </p:nvCxnSpPr>
          <p:spPr bwMode="auto">
            <a:xfrm>
              <a:off x="2165045" y="1421046"/>
              <a:ext cx="2449654" cy="0"/>
            </a:xfrm>
            <a:prstGeom prst="line">
              <a:avLst/>
            </a:prstGeom>
            <a:grpFill/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Oval 51"/>
          <p:cNvSpPr/>
          <p:nvPr/>
        </p:nvSpPr>
        <p:spPr bwMode="auto">
          <a:xfrm>
            <a:off x="2374820" y="2684021"/>
            <a:ext cx="505785" cy="50578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pSp>
        <p:nvGrpSpPr>
          <p:cNvPr id="15" name="Group 50"/>
          <p:cNvGrpSpPr/>
          <p:nvPr/>
        </p:nvGrpSpPr>
        <p:grpSpPr>
          <a:xfrm>
            <a:off x="2690198" y="3457867"/>
            <a:ext cx="2453464" cy="360685"/>
            <a:chOff x="2161235" y="1421046"/>
            <a:chExt cx="2453464" cy="301696"/>
          </a:xfrm>
          <a:solidFill>
            <a:schemeClr val="bg1">
              <a:lumMod val="50000"/>
            </a:schemeClr>
          </a:solidFill>
        </p:grpSpPr>
        <p:sp>
          <p:nvSpPr>
            <p:cNvPr id="16" name="Rectangle 52"/>
            <p:cNvSpPr/>
            <p:nvPr/>
          </p:nvSpPr>
          <p:spPr bwMode="auto">
            <a:xfrm>
              <a:off x="2161235" y="1464276"/>
              <a:ext cx="2453464" cy="25846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600" b="1" i="0" u="none" strike="noStrike" cap="none" spc="30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高级概念</a:t>
              </a:r>
            </a:p>
          </p:txBody>
        </p:sp>
        <p:cxnSp>
          <p:nvCxnSpPr>
            <p:cNvPr id="17" name="Straight Connector 53"/>
            <p:cNvCxnSpPr/>
            <p:nvPr/>
          </p:nvCxnSpPr>
          <p:spPr bwMode="auto">
            <a:xfrm>
              <a:off x="2165045" y="1421046"/>
              <a:ext cx="2449654" cy="0"/>
            </a:xfrm>
            <a:prstGeom prst="line">
              <a:avLst/>
            </a:prstGeom>
            <a:grpFill/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Oval 51"/>
          <p:cNvSpPr/>
          <p:nvPr/>
        </p:nvSpPr>
        <p:spPr bwMode="auto">
          <a:xfrm>
            <a:off x="2374820" y="3409748"/>
            <a:ext cx="505785" cy="50578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374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632700" cy="653653"/>
          </a:xfrm>
        </p:spPr>
        <p:txBody>
          <a:bodyPr/>
          <a:lstStyle/>
          <a:p>
            <a:r>
              <a:rPr lang="zh-CN" altLang="en-US" dirty="0" smtClean="0"/>
              <a:t>虚拟网卡</a:t>
            </a:r>
            <a:endParaRPr lang="zh-CN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55576" y="950748"/>
            <a:ext cx="1152128" cy="283473"/>
            <a:chOff x="755650" y="2715766"/>
            <a:chExt cx="1368078" cy="360040"/>
          </a:xfrm>
          <a:solidFill>
            <a:srgbClr val="C0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" name="Rectangle 3"/>
            <p:cNvSpPr/>
            <p:nvPr/>
          </p:nvSpPr>
          <p:spPr bwMode="auto">
            <a:xfrm>
              <a:off x="755650" y="2715766"/>
              <a:ext cx="1152053" cy="36004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zh-CN" altLang="en-US" sz="1600" b="1" dirty="0">
                  <a:solidFill>
                    <a:schemeClr val="bg1"/>
                  </a:solidFill>
                  <a:latin typeface="Arial" charset="0"/>
                  <a:ea typeface="宋体" charset="-122"/>
                </a:rPr>
                <a:t>定义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5" name="Right Triangle 4"/>
            <p:cNvSpPr/>
            <p:nvPr/>
          </p:nvSpPr>
          <p:spPr bwMode="auto">
            <a:xfrm>
              <a:off x="1907704" y="2715766"/>
              <a:ext cx="216024" cy="360000"/>
            </a:xfrm>
            <a:prstGeom prst="rtTriangle">
              <a:avLst/>
            </a:pr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755650" y="1234261"/>
            <a:ext cx="3888358" cy="761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14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</a:t>
            </a:r>
            <a:r>
              <a:rPr lang="zh-CN" altLang="en-US" sz="1400" kern="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拟网卡就是用软件模拟网络环境，提供类似真实网卡的功能，无需连接。</a:t>
            </a:r>
            <a:endParaRPr lang="en-US" altLang="zh-CN" sz="14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3"/>
          <p:cNvSpPr/>
          <p:nvPr/>
        </p:nvSpPr>
        <p:spPr>
          <a:xfrm>
            <a:off x="1187624" y="2427734"/>
            <a:ext cx="2781758" cy="19809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2" name="圆角矩形 4"/>
          <p:cNvSpPr/>
          <p:nvPr/>
        </p:nvSpPr>
        <p:spPr>
          <a:xfrm>
            <a:off x="1422706" y="2831452"/>
            <a:ext cx="713413" cy="971855"/>
          </a:xfrm>
          <a:prstGeom prst="roundRect">
            <a:avLst/>
          </a:prstGeom>
          <a:solidFill>
            <a:srgbClr val="C5F177"/>
          </a:solidFill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7" name="矩形 25"/>
          <p:cNvSpPr/>
          <p:nvPr/>
        </p:nvSpPr>
        <p:spPr>
          <a:xfrm>
            <a:off x="1732306" y="3664041"/>
            <a:ext cx="134980" cy="132227"/>
          </a:xfrm>
          <a:prstGeom prst="rect">
            <a:avLst/>
          </a:prstGeom>
          <a:solidFill>
            <a:schemeClr val="accent6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cxnSp>
        <p:nvCxnSpPr>
          <p:cNvPr id="30" name="直接箭头连接符 53"/>
          <p:cNvCxnSpPr>
            <a:stCxn id="39" idx="2"/>
            <a:endCxn id="41" idx="0"/>
          </p:cNvCxnSpPr>
          <p:nvPr/>
        </p:nvCxnSpPr>
        <p:spPr bwMode="auto">
          <a:xfrm flipH="1">
            <a:off x="3087966" y="3796268"/>
            <a:ext cx="301541" cy="391410"/>
          </a:xfrm>
          <a:prstGeom prst="straightConnector1">
            <a:avLst/>
          </a:prstGeom>
          <a:noFill/>
          <a:ln w="22225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851" y="2898765"/>
            <a:ext cx="580868" cy="580867"/>
          </a:xfrm>
          <a:prstGeom prst="rect">
            <a:avLst/>
          </a:prstGeom>
          <a:solidFill>
            <a:srgbClr val="C5F177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4" name="文本框 48"/>
          <p:cNvSpPr txBox="1"/>
          <p:nvPr/>
        </p:nvSpPr>
        <p:spPr bwMode="auto">
          <a:xfrm>
            <a:off x="2594155" y="4436327"/>
            <a:ext cx="1014481" cy="20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44" tIns="34273" rIns="68544" bIns="34273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物理网卡</a:t>
            </a:r>
          </a:p>
        </p:txBody>
      </p:sp>
      <p:sp>
        <p:nvSpPr>
          <p:cNvPr id="35" name="圆角矩形 4"/>
          <p:cNvSpPr/>
          <p:nvPr/>
        </p:nvSpPr>
        <p:spPr>
          <a:xfrm>
            <a:off x="2224221" y="2831452"/>
            <a:ext cx="713413" cy="971855"/>
          </a:xfrm>
          <a:prstGeom prst="roundRect">
            <a:avLst/>
          </a:prstGeom>
          <a:solidFill>
            <a:srgbClr val="C5F177"/>
          </a:solidFill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36" name="矩形 25"/>
          <p:cNvSpPr/>
          <p:nvPr/>
        </p:nvSpPr>
        <p:spPr>
          <a:xfrm>
            <a:off x="2508089" y="3664041"/>
            <a:ext cx="134980" cy="132227"/>
          </a:xfrm>
          <a:prstGeom prst="rect">
            <a:avLst/>
          </a:prstGeom>
          <a:solidFill>
            <a:schemeClr val="accent6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00793" y="2898765"/>
            <a:ext cx="580868" cy="580867"/>
          </a:xfrm>
          <a:prstGeom prst="rect">
            <a:avLst/>
          </a:prstGeom>
          <a:solidFill>
            <a:srgbClr val="C5F177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8" name="圆角矩形 4"/>
          <p:cNvSpPr/>
          <p:nvPr/>
        </p:nvSpPr>
        <p:spPr>
          <a:xfrm>
            <a:off x="3022778" y="2831452"/>
            <a:ext cx="713413" cy="971855"/>
          </a:xfrm>
          <a:prstGeom prst="roundRect">
            <a:avLst/>
          </a:prstGeom>
          <a:solidFill>
            <a:srgbClr val="C5F177"/>
          </a:solidFill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39" name="矩形 25"/>
          <p:cNvSpPr/>
          <p:nvPr/>
        </p:nvSpPr>
        <p:spPr>
          <a:xfrm>
            <a:off x="3322017" y="3664041"/>
            <a:ext cx="134980" cy="132227"/>
          </a:xfrm>
          <a:prstGeom prst="rect">
            <a:avLst/>
          </a:prstGeom>
          <a:solidFill>
            <a:schemeClr val="accent6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433" y="2900032"/>
            <a:ext cx="579600" cy="5796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1" t="6059" r="33926" b="64325"/>
          <a:stretch/>
        </p:blipFill>
        <p:spPr>
          <a:xfrm>
            <a:off x="2913270" y="4187678"/>
            <a:ext cx="349391" cy="226240"/>
          </a:xfrm>
          <a:prstGeom prst="rect">
            <a:avLst/>
          </a:prstGeom>
          <a:ln w="12700">
            <a:noFill/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1" t="6059" r="33926" b="64325"/>
          <a:stretch/>
        </p:blipFill>
        <p:spPr>
          <a:xfrm>
            <a:off x="1971100" y="4187678"/>
            <a:ext cx="349391" cy="226240"/>
          </a:xfrm>
          <a:prstGeom prst="rect">
            <a:avLst/>
          </a:prstGeom>
          <a:ln w="12700">
            <a:noFill/>
          </a:ln>
        </p:spPr>
      </p:pic>
      <p:cxnSp>
        <p:nvCxnSpPr>
          <p:cNvPr id="43" name="直接箭头连接符 53"/>
          <p:cNvCxnSpPr>
            <a:stCxn id="36" idx="2"/>
            <a:endCxn id="41" idx="0"/>
          </p:cNvCxnSpPr>
          <p:nvPr/>
        </p:nvCxnSpPr>
        <p:spPr bwMode="auto">
          <a:xfrm>
            <a:off x="2575579" y="3796268"/>
            <a:ext cx="512387" cy="391410"/>
          </a:xfrm>
          <a:prstGeom prst="straightConnector1">
            <a:avLst/>
          </a:prstGeom>
          <a:noFill/>
          <a:ln w="22225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本框 26"/>
          <p:cNvSpPr txBox="1"/>
          <p:nvPr/>
        </p:nvSpPr>
        <p:spPr bwMode="auto">
          <a:xfrm>
            <a:off x="3098331" y="3488287"/>
            <a:ext cx="655359" cy="20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44" tIns="34273" rIns="68544" bIns="34273" rtlCol="0">
            <a:spAutoFit/>
          </a:bodyPr>
          <a:lstStyle/>
          <a:p>
            <a:pPr algn="ctr"/>
            <a:r>
              <a:rPr lang="zh-CN" altLang="en-US" sz="9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虚拟网卡</a:t>
            </a:r>
          </a:p>
        </p:txBody>
      </p:sp>
      <p:sp>
        <p:nvSpPr>
          <p:cNvPr id="49" name="文本框 62"/>
          <p:cNvSpPr txBox="1"/>
          <p:nvPr/>
        </p:nvSpPr>
        <p:spPr bwMode="auto">
          <a:xfrm>
            <a:off x="2306548" y="2431189"/>
            <a:ext cx="1014726" cy="253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44" tIns="34273" rIns="68544" bIns="34273" rtlCol="0">
            <a:spAutoFit/>
          </a:bodyPr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服务器</a:t>
            </a:r>
            <a:endParaRPr lang="zh-CN" altLang="en-US" sz="1200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6" name="文本框 26"/>
          <p:cNvSpPr txBox="1"/>
          <p:nvPr/>
        </p:nvSpPr>
        <p:spPr bwMode="auto">
          <a:xfrm>
            <a:off x="2282275" y="3488287"/>
            <a:ext cx="655359" cy="20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44" tIns="34273" rIns="68544" bIns="34273" rtlCol="0">
            <a:spAutoFit/>
          </a:bodyPr>
          <a:lstStyle/>
          <a:p>
            <a:pPr algn="ctr"/>
            <a:r>
              <a:rPr lang="zh-CN" altLang="en-US" sz="9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虚拟网卡</a:t>
            </a:r>
          </a:p>
        </p:txBody>
      </p:sp>
      <p:sp>
        <p:nvSpPr>
          <p:cNvPr id="57" name="文本框 26"/>
          <p:cNvSpPr txBox="1"/>
          <p:nvPr/>
        </p:nvSpPr>
        <p:spPr bwMode="auto">
          <a:xfrm>
            <a:off x="1445321" y="3488287"/>
            <a:ext cx="655359" cy="20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44" tIns="34273" rIns="68544" bIns="34273" rtlCol="0">
            <a:spAutoFit/>
          </a:bodyPr>
          <a:lstStyle/>
          <a:p>
            <a:pPr algn="ctr"/>
            <a:r>
              <a:rPr lang="zh-CN" altLang="en-US" sz="9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虚拟网卡</a:t>
            </a:r>
          </a:p>
        </p:txBody>
      </p:sp>
      <p:sp>
        <p:nvSpPr>
          <p:cNvPr id="58" name="文本框 48"/>
          <p:cNvSpPr txBox="1"/>
          <p:nvPr/>
        </p:nvSpPr>
        <p:spPr bwMode="auto">
          <a:xfrm>
            <a:off x="1716368" y="4436327"/>
            <a:ext cx="1014481" cy="20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44" tIns="34273" rIns="68544" bIns="34273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物理网卡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53578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ounded Rectangle 72"/>
          <p:cNvSpPr/>
          <p:nvPr/>
        </p:nvSpPr>
        <p:spPr bwMode="auto">
          <a:xfrm>
            <a:off x="3580019" y="1701690"/>
            <a:ext cx="1206000" cy="333552"/>
          </a:xfrm>
          <a:prstGeom prst="roundRect">
            <a:avLst>
              <a:gd name="adj" fmla="val 0"/>
            </a:avLst>
          </a:prstGeom>
          <a:solidFill>
            <a:srgbClr val="578EFB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25" tIns="34262" rIns="68525" bIns="34262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 bwMode="auto">
          <a:xfrm>
            <a:off x="3580019" y="2087900"/>
            <a:ext cx="1206000" cy="74131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25" tIns="34262" rIns="68525" bIns="34262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Rounded Rectangle 72"/>
          <p:cNvSpPr/>
          <p:nvPr/>
        </p:nvSpPr>
        <p:spPr bwMode="auto">
          <a:xfrm>
            <a:off x="753683" y="968276"/>
            <a:ext cx="505855" cy="681052"/>
          </a:xfrm>
          <a:prstGeom prst="roundRect">
            <a:avLst>
              <a:gd name="adj" fmla="val 11037"/>
            </a:avLst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25" tIns="34262" rIns="68525" bIns="34262"/>
          <a:lstStyle/>
          <a:p>
            <a:pPr algn="ctr">
              <a:defRPr/>
            </a:pP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9" name="Rounded Rectangle 72"/>
          <p:cNvSpPr/>
          <p:nvPr/>
        </p:nvSpPr>
        <p:spPr bwMode="auto">
          <a:xfrm>
            <a:off x="753683" y="1701784"/>
            <a:ext cx="1205467" cy="333596"/>
          </a:xfrm>
          <a:prstGeom prst="roundRect">
            <a:avLst>
              <a:gd name="adj" fmla="val 0"/>
            </a:avLst>
          </a:prstGeom>
          <a:solidFill>
            <a:srgbClr val="578EFB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25" tIns="34262" rIns="68525" bIns="34262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0" name="Rounded Rectangle 72"/>
          <p:cNvSpPr/>
          <p:nvPr/>
        </p:nvSpPr>
        <p:spPr bwMode="auto">
          <a:xfrm>
            <a:off x="753682" y="2087836"/>
            <a:ext cx="1206000" cy="74002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25" tIns="34262" rIns="68525" bIns="34262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81" name="Picture 223" descr="F:\03-胶片写作\02-how_to_beat\素材\网卡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63" y="2312127"/>
            <a:ext cx="702082" cy="333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ounded Rectangle 72"/>
          <p:cNvSpPr/>
          <p:nvPr/>
        </p:nvSpPr>
        <p:spPr bwMode="auto">
          <a:xfrm>
            <a:off x="2159215" y="1701690"/>
            <a:ext cx="1206000" cy="333552"/>
          </a:xfrm>
          <a:prstGeom prst="roundRect">
            <a:avLst>
              <a:gd name="adj" fmla="val 0"/>
            </a:avLst>
          </a:prstGeom>
          <a:solidFill>
            <a:srgbClr val="578EFB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25" tIns="34262" rIns="68525" bIns="34262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2159215" y="2087900"/>
            <a:ext cx="1206000" cy="74131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25" tIns="34262" rIns="68525" bIns="34262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Picture 1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91955" y="1825557"/>
            <a:ext cx="148565" cy="128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10800000" lon="0" rev="0"/>
            </a:camera>
            <a:lightRig rig="threePt" dir="t"/>
          </a:scene3d>
        </p:spPr>
      </p:pic>
      <p:pic>
        <p:nvPicPr>
          <p:cNvPr id="16" name="Picture 1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0585" y="1825557"/>
            <a:ext cx="148565" cy="128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17" name="矩形 99"/>
          <p:cNvSpPr>
            <a:spLocks noChangeArrowheads="1"/>
          </p:cNvSpPr>
          <p:nvPr/>
        </p:nvSpPr>
        <p:spPr bwMode="auto">
          <a:xfrm>
            <a:off x="2346471" y="2302764"/>
            <a:ext cx="161883" cy="49378"/>
          </a:xfrm>
          <a:prstGeom prst="rect">
            <a:avLst/>
          </a:prstGeom>
          <a:solidFill>
            <a:srgbClr val="00206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lIns="71297" tIns="35649" rIns="71297" bIns="35649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7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01"/>
          <p:cNvSpPr>
            <a:spLocks noChangeArrowheads="1"/>
          </p:cNvSpPr>
          <p:nvPr/>
        </p:nvSpPr>
        <p:spPr bwMode="auto">
          <a:xfrm>
            <a:off x="2346471" y="2351092"/>
            <a:ext cx="161883" cy="4727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1297" tIns="35649" rIns="71297" bIns="35649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750">
              <a:latin typeface="Arial" panose="020B0604020202020204" pitchFamily="34" charset="0"/>
            </a:endParaRPr>
          </a:p>
        </p:txBody>
      </p:sp>
      <p:sp>
        <p:nvSpPr>
          <p:cNvPr id="19" name="矩形 102"/>
          <p:cNvSpPr>
            <a:spLocks noChangeArrowheads="1"/>
          </p:cNvSpPr>
          <p:nvPr/>
        </p:nvSpPr>
        <p:spPr bwMode="auto">
          <a:xfrm>
            <a:off x="2346471" y="2398369"/>
            <a:ext cx="161883" cy="4832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1297" tIns="35649" rIns="71297" bIns="35649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750">
              <a:latin typeface="Arial" panose="020B0604020202020204" pitchFamily="34" charset="0"/>
            </a:endParaRPr>
          </a:p>
        </p:txBody>
      </p:sp>
      <p:sp>
        <p:nvSpPr>
          <p:cNvPr id="26" name="TextBox 116"/>
          <p:cNvSpPr txBox="1">
            <a:spLocks noChangeArrowheads="1"/>
          </p:cNvSpPr>
          <p:nvPr/>
        </p:nvSpPr>
        <p:spPr bwMode="auto">
          <a:xfrm>
            <a:off x="2207462" y="2138969"/>
            <a:ext cx="424138" cy="179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97" tIns="35649" rIns="71297" bIns="35649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endParaRPr lang="zh-CN" altLang="en-US" sz="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7" name="Picture 4" descr="\\eventsql\dvd\Online_ART\DVD_ART35\Artwork_Imagery\Icons - Illustrations\_WINDOWS SERVER ICONS\Hardware\Hardware processor chip cp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474" y="2256700"/>
            <a:ext cx="402319" cy="16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632700" cy="653653"/>
          </a:xfrm>
        </p:spPr>
        <p:txBody>
          <a:bodyPr/>
          <a:lstStyle/>
          <a:p>
            <a:r>
              <a:rPr lang="zh-CN" altLang="en-US" dirty="0"/>
              <a:t>虚</a:t>
            </a:r>
            <a:r>
              <a:rPr lang="zh-CN" altLang="en-US" dirty="0" smtClean="0"/>
              <a:t>拟网卡和物理网卡的关系</a:t>
            </a:r>
            <a:endParaRPr lang="zh-CN" altLang="en-US" dirty="0"/>
          </a:p>
        </p:txBody>
      </p:sp>
      <p:sp>
        <p:nvSpPr>
          <p:cNvPr id="115" name="矩形 99"/>
          <p:cNvSpPr>
            <a:spLocks noChangeArrowheads="1"/>
          </p:cNvSpPr>
          <p:nvPr/>
        </p:nvSpPr>
        <p:spPr bwMode="auto">
          <a:xfrm>
            <a:off x="2809201" y="2302764"/>
            <a:ext cx="161883" cy="49378"/>
          </a:xfrm>
          <a:prstGeom prst="rect">
            <a:avLst/>
          </a:prstGeom>
          <a:solidFill>
            <a:srgbClr val="00206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lIns="71297" tIns="35649" rIns="71297" bIns="35649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7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01"/>
          <p:cNvSpPr>
            <a:spLocks noChangeArrowheads="1"/>
          </p:cNvSpPr>
          <p:nvPr/>
        </p:nvSpPr>
        <p:spPr bwMode="auto">
          <a:xfrm>
            <a:off x="2809201" y="2351092"/>
            <a:ext cx="161883" cy="4727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1297" tIns="35649" rIns="71297" bIns="35649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750">
              <a:latin typeface="Arial" panose="020B0604020202020204" pitchFamily="34" charset="0"/>
            </a:endParaRPr>
          </a:p>
        </p:txBody>
      </p:sp>
      <p:sp>
        <p:nvSpPr>
          <p:cNvPr id="117" name="矩形 102"/>
          <p:cNvSpPr>
            <a:spLocks noChangeArrowheads="1"/>
          </p:cNvSpPr>
          <p:nvPr/>
        </p:nvSpPr>
        <p:spPr bwMode="auto">
          <a:xfrm>
            <a:off x="2809201" y="2398369"/>
            <a:ext cx="161883" cy="4832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1297" tIns="35649" rIns="71297" bIns="35649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750">
              <a:latin typeface="Arial" panose="020B0604020202020204" pitchFamily="34" charset="0"/>
            </a:endParaRPr>
          </a:p>
        </p:txBody>
      </p:sp>
      <p:sp>
        <p:nvSpPr>
          <p:cNvPr id="118" name="TextBox 116"/>
          <p:cNvSpPr txBox="1">
            <a:spLocks noChangeArrowheads="1"/>
          </p:cNvSpPr>
          <p:nvPr/>
        </p:nvSpPr>
        <p:spPr bwMode="auto">
          <a:xfrm>
            <a:off x="2670192" y="2138969"/>
            <a:ext cx="424138" cy="179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97" tIns="35649" rIns="71297" bIns="35649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endParaRPr lang="zh-CN" altLang="en-US" sz="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99"/>
          <p:cNvSpPr>
            <a:spLocks noChangeArrowheads="1"/>
          </p:cNvSpPr>
          <p:nvPr/>
        </p:nvSpPr>
        <p:spPr bwMode="auto">
          <a:xfrm>
            <a:off x="3151142" y="2302764"/>
            <a:ext cx="161883" cy="49378"/>
          </a:xfrm>
          <a:prstGeom prst="rect">
            <a:avLst/>
          </a:prstGeom>
          <a:solidFill>
            <a:srgbClr val="00206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lIns="71297" tIns="35649" rIns="71297" bIns="35649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7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01"/>
          <p:cNvSpPr>
            <a:spLocks noChangeArrowheads="1"/>
          </p:cNvSpPr>
          <p:nvPr/>
        </p:nvSpPr>
        <p:spPr bwMode="auto">
          <a:xfrm>
            <a:off x="3151142" y="2351092"/>
            <a:ext cx="161883" cy="4727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1297" tIns="35649" rIns="71297" bIns="35649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750">
              <a:latin typeface="Arial" panose="020B0604020202020204" pitchFamily="34" charset="0"/>
            </a:endParaRPr>
          </a:p>
        </p:txBody>
      </p:sp>
      <p:sp>
        <p:nvSpPr>
          <p:cNvPr id="121" name="矩形 102"/>
          <p:cNvSpPr>
            <a:spLocks noChangeArrowheads="1"/>
          </p:cNvSpPr>
          <p:nvPr/>
        </p:nvSpPr>
        <p:spPr bwMode="auto">
          <a:xfrm>
            <a:off x="3151142" y="2398369"/>
            <a:ext cx="161883" cy="4832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1297" tIns="35649" rIns="71297" bIns="35649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750">
              <a:latin typeface="Arial" panose="020B0604020202020204" pitchFamily="34" charset="0"/>
            </a:endParaRPr>
          </a:p>
        </p:txBody>
      </p:sp>
      <p:sp>
        <p:nvSpPr>
          <p:cNvPr id="122" name="TextBox 116"/>
          <p:cNvSpPr txBox="1">
            <a:spLocks noChangeArrowheads="1"/>
          </p:cNvSpPr>
          <p:nvPr/>
        </p:nvSpPr>
        <p:spPr bwMode="auto">
          <a:xfrm>
            <a:off x="3012133" y="2138969"/>
            <a:ext cx="424138" cy="179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97" tIns="35649" rIns="71297" bIns="35649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endParaRPr lang="zh-CN" altLang="en-US" sz="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" name="Picture 223" descr="F:\03-胶片写作\02-how_to_beat\素材\网卡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664" y="2457848"/>
            <a:ext cx="702082" cy="333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223" descr="F:\03-胶片写作\02-how_to_beat\素材\网卡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494" y="2457848"/>
            <a:ext cx="702082" cy="333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圆角矩形 11"/>
          <p:cNvSpPr/>
          <p:nvPr/>
        </p:nvSpPr>
        <p:spPr>
          <a:xfrm>
            <a:off x="1291012" y="968276"/>
            <a:ext cx="315885" cy="681052"/>
          </a:xfrm>
          <a:prstGeom prst="roundRect">
            <a:avLst/>
          </a:prstGeom>
          <a:solidFill>
            <a:srgbClr val="C5F177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lstStyle/>
          <a:p>
            <a:pPr marL="0" indent="-185738" algn="ctr" defTabSz="1066800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600" b="1" dirty="0" smtClean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606" y="1265020"/>
            <a:ext cx="257904" cy="25790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8" name="TextBox 304"/>
          <p:cNvSpPr txBox="1">
            <a:spLocks noChangeArrowheads="1"/>
          </p:cNvSpPr>
          <p:nvPr/>
        </p:nvSpPr>
        <p:spPr bwMode="auto">
          <a:xfrm>
            <a:off x="668477" y="1159242"/>
            <a:ext cx="69112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Domain 0</a:t>
            </a:r>
            <a:endParaRPr lang="zh-CN" altLang="en-US" sz="7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3" name="左右箭头 230"/>
          <p:cNvSpPr>
            <a:spLocks noChangeArrowheads="1"/>
          </p:cNvSpPr>
          <p:nvPr/>
        </p:nvSpPr>
        <p:spPr bwMode="auto">
          <a:xfrm>
            <a:off x="1205928" y="1306017"/>
            <a:ext cx="137670" cy="9531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 w="9525" algn="ctr">
            <a:noFill/>
            <a:round/>
            <a:headEnd/>
            <a:tailEnd/>
          </a:ln>
          <a:effectLst/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750">
              <a:latin typeface="Arial" panose="020B0604020202020204" pitchFamily="34" charset="0"/>
            </a:endParaRPr>
          </a:p>
        </p:txBody>
      </p:sp>
      <p:sp>
        <p:nvSpPr>
          <p:cNvPr id="140" name="TextBox 304"/>
          <p:cNvSpPr txBox="1">
            <a:spLocks noChangeArrowheads="1"/>
          </p:cNvSpPr>
          <p:nvPr/>
        </p:nvSpPr>
        <p:spPr bwMode="auto">
          <a:xfrm>
            <a:off x="1280336" y="1045374"/>
            <a:ext cx="339076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VM</a:t>
            </a:r>
            <a:endParaRPr lang="zh-CN" altLang="en-US" sz="7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2" name="上下箭头 293"/>
          <p:cNvSpPr>
            <a:spLocks noChangeArrowheads="1"/>
          </p:cNvSpPr>
          <p:nvPr/>
        </p:nvSpPr>
        <p:spPr bwMode="auto">
          <a:xfrm>
            <a:off x="3164561" y="1965279"/>
            <a:ext cx="91797" cy="183947"/>
          </a:xfrm>
          <a:prstGeom prst="upDownArrow">
            <a:avLst>
              <a:gd name="adj1" fmla="val 50000"/>
              <a:gd name="adj2" fmla="val 61434"/>
            </a:avLst>
          </a:prstGeom>
          <a:solidFill>
            <a:srgbClr val="002060"/>
          </a:solidFill>
          <a:ln w="9525" algn="ctr">
            <a:noFill/>
            <a:round/>
            <a:headEnd/>
            <a:tailEnd/>
          </a:ln>
          <a:effectLst/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750">
              <a:latin typeface="Arial" panose="020B0604020202020204" pitchFamily="34" charset="0"/>
            </a:endParaRPr>
          </a:p>
        </p:txBody>
      </p:sp>
      <p:sp>
        <p:nvSpPr>
          <p:cNvPr id="173" name="上下箭头 293"/>
          <p:cNvSpPr>
            <a:spLocks noChangeArrowheads="1"/>
          </p:cNvSpPr>
          <p:nvPr/>
        </p:nvSpPr>
        <p:spPr bwMode="auto">
          <a:xfrm>
            <a:off x="2821260" y="1965279"/>
            <a:ext cx="91797" cy="183947"/>
          </a:xfrm>
          <a:prstGeom prst="upDownArrow">
            <a:avLst>
              <a:gd name="adj1" fmla="val 50000"/>
              <a:gd name="adj2" fmla="val 61434"/>
            </a:avLst>
          </a:prstGeom>
          <a:solidFill>
            <a:srgbClr val="002060"/>
          </a:solidFill>
          <a:ln w="9525" algn="ctr">
            <a:noFill/>
            <a:round/>
            <a:headEnd/>
            <a:tailEnd/>
          </a:ln>
          <a:effectLst/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750">
              <a:latin typeface="Arial" panose="020B0604020202020204" pitchFamily="34" charset="0"/>
            </a:endParaRPr>
          </a:p>
        </p:txBody>
      </p:sp>
      <p:sp>
        <p:nvSpPr>
          <p:cNvPr id="211" name="左右箭头 231"/>
          <p:cNvSpPr>
            <a:spLocks noChangeArrowheads="1"/>
          </p:cNvSpPr>
          <p:nvPr/>
        </p:nvSpPr>
        <p:spPr bwMode="auto">
          <a:xfrm rot="5400000">
            <a:off x="762548" y="1773820"/>
            <a:ext cx="502980" cy="209902"/>
          </a:xfrm>
          <a:prstGeom prst="leftRightArrow">
            <a:avLst>
              <a:gd name="adj1" fmla="val 50000"/>
              <a:gd name="adj2" fmla="val 50014"/>
            </a:avLst>
          </a:prstGeom>
          <a:solidFill>
            <a:srgbClr val="002060"/>
          </a:solidFill>
          <a:ln w="9525" algn="ctr">
            <a:noFill/>
            <a:round/>
            <a:headEnd/>
            <a:tailEnd/>
          </a:ln>
          <a:effectLst/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750">
              <a:latin typeface="Arial" panose="020B0604020202020204" pitchFamily="34" charset="0"/>
            </a:endParaRPr>
          </a:p>
        </p:txBody>
      </p:sp>
      <p:sp>
        <p:nvSpPr>
          <p:cNvPr id="218" name="圆角矩形 11"/>
          <p:cNvSpPr/>
          <p:nvPr/>
        </p:nvSpPr>
        <p:spPr>
          <a:xfrm>
            <a:off x="1643315" y="968276"/>
            <a:ext cx="315885" cy="681052"/>
          </a:xfrm>
          <a:prstGeom prst="roundRect">
            <a:avLst/>
          </a:prstGeom>
          <a:solidFill>
            <a:srgbClr val="C5F177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lstStyle/>
          <a:p>
            <a:pPr marL="0" indent="-185738" algn="ctr" defTabSz="1066800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600" b="1" dirty="0" smtClean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20" name="TextBox 304"/>
          <p:cNvSpPr txBox="1">
            <a:spLocks noChangeArrowheads="1"/>
          </p:cNvSpPr>
          <p:nvPr/>
        </p:nvSpPr>
        <p:spPr bwMode="auto">
          <a:xfrm>
            <a:off x="1632639" y="1045374"/>
            <a:ext cx="339076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VM</a:t>
            </a:r>
            <a:endParaRPr lang="zh-CN" altLang="en-US" sz="7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60" name="Picture 1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75785" y="1265020"/>
            <a:ext cx="257300" cy="257300"/>
          </a:xfrm>
          <a:prstGeom prst="rect">
            <a:avLst/>
          </a:prstGeom>
          <a:solidFill>
            <a:schemeClr val="accent3">
              <a:lumMod val="6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4" name="左右箭头 231"/>
          <p:cNvSpPr>
            <a:spLocks noChangeArrowheads="1"/>
          </p:cNvSpPr>
          <p:nvPr/>
        </p:nvSpPr>
        <p:spPr bwMode="auto">
          <a:xfrm>
            <a:off x="1205928" y="1407240"/>
            <a:ext cx="474344" cy="95313"/>
          </a:xfrm>
          <a:prstGeom prst="leftRightArrow">
            <a:avLst>
              <a:gd name="adj1" fmla="val 50000"/>
              <a:gd name="adj2" fmla="val 50014"/>
            </a:avLst>
          </a:prstGeom>
          <a:solidFill>
            <a:srgbClr val="002060"/>
          </a:solidFill>
          <a:ln w="9525" algn="ctr">
            <a:noFill/>
            <a:round/>
            <a:headEnd/>
            <a:tailEnd/>
          </a:ln>
          <a:effectLst/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750">
              <a:latin typeface="Arial" panose="020B0604020202020204" pitchFamily="34" charset="0"/>
            </a:endParaRPr>
          </a:p>
        </p:txBody>
      </p:sp>
      <p:sp>
        <p:nvSpPr>
          <p:cNvPr id="221" name="Rounded Rectangle 72"/>
          <p:cNvSpPr/>
          <p:nvPr/>
        </p:nvSpPr>
        <p:spPr bwMode="auto">
          <a:xfrm>
            <a:off x="2157806" y="968276"/>
            <a:ext cx="505855" cy="681052"/>
          </a:xfrm>
          <a:prstGeom prst="roundRect">
            <a:avLst>
              <a:gd name="adj" fmla="val 11037"/>
            </a:avLst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25" tIns="34262" rIns="68525" bIns="34262"/>
          <a:lstStyle/>
          <a:p>
            <a:pPr algn="ctr">
              <a:defRPr/>
            </a:pP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222" name="圆角矩形 11"/>
          <p:cNvSpPr/>
          <p:nvPr/>
        </p:nvSpPr>
        <p:spPr>
          <a:xfrm>
            <a:off x="2695135" y="968276"/>
            <a:ext cx="315885" cy="681052"/>
          </a:xfrm>
          <a:prstGeom prst="roundRect">
            <a:avLst/>
          </a:prstGeom>
          <a:solidFill>
            <a:srgbClr val="C5F177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lstStyle/>
          <a:p>
            <a:pPr marL="0" indent="-185738" algn="ctr" defTabSz="1066800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600" b="1" dirty="0" smtClean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223" name="Picture 2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29" y="1265020"/>
            <a:ext cx="257904" cy="25790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24" name="TextBox 304"/>
          <p:cNvSpPr txBox="1">
            <a:spLocks noChangeArrowheads="1"/>
          </p:cNvSpPr>
          <p:nvPr/>
        </p:nvSpPr>
        <p:spPr bwMode="auto">
          <a:xfrm>
            <a:off x="2072600" y="1159242"/>
            <a:ext cx="69112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Domain 0</a:t>
            </a:r>
            <a:endParaRPr lang="zh-CN" altLang="en-US" sz="7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6" name="TextBox 304"/>
          <p:cNvSpPr txBox="1">
            <a:spLocks noChangeArrowheads="1"/>
          </p:cNvSpPr>
          <p:nvPr/>
        </p:nvSpPr>
        <p:spPr bwMode="auto">
          <a:xfrm>
            <a:off x="2684459" y="1045374"/>
            <a:ext cx="339076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VM</a:t>
            </a:r>
            <a:endParaRPr lang="zh-CN" altLang="en-US" sz="7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7" name="圆角矩形 11"/>
          <p:cNvSpPr/>
          <p:nvPr/>
        </p:nvSpPr>
        <p:spPr>
          <a:xfrm>
            <a:off x="3047438" y="968276"/>
            <a:ext cx="315885" cy="681052"/>
          </a:xfrm>
          <a:prstGeom prst="roundRect">
            <a:avLst/>
          </a:prstGeom>
          <a:solidFill>
            <a:srgbClr val="C5F177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lstStyle/>
          <a:p>
            <a:pPr marL="0" indent="-185738" algn="ctr" defTabSz="1066800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600" b="1" dirty="0" smtClean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28" name="TextBox 304"/>
          <p:cNvSpPr txBox="1">
            <a:spLocks noChangeArrowheads="1"/>
          </p:cNvSpPr>
          <p:nvPr/>
        </p:nvSpPr>
        <p:spPr bwMode="auto">
          <a:xfrm>
            <a:off x="3036762" y="1045374"/>
            <a:ext cx="339076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VM</a:t>
            </a:r>
            <a:endParaRPr lang="zh-CN" altLang="en-US" sz="7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29" name="Picture 2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79908" y="1265020"/>
            <a:ext cx="257300" cy="257300"/>
          </a:xfrm>
          <a:prstGeom prst="rect">
            <a:avLst/>
          </a:prstGeom>
          <a:solidFill>
            <a:schemeClr val="accent3">
              <a:lumMod val="6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31" name="Rounded Rectangle 72"/>
          <p:cNvSpPr/>
          <p:nvPr/>
        </p:nvSpPr>
        <p:spPr bwMode="auto">
          <a:xfrm>
            <a:off x="3575145" y="968276"/>
            <a:ext cx="505855" cy="681052"/>
          </a:xfrm>
          <a:prstGeom prst="roundRect">
            <a:avLst>
              <a:gd name="adj" fmla="val 11037"/>
            </a:avLst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25" tIns="34262" rIns="68525" bIns="34262"/>
          <a:lstStyle/>
          <a:p>
            <a:pPr algn="ctr">
              <a:defRPr/>
            </a:pP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232" name="圆角矩形 11"/>
          <p:cNvSpPr/>
          <p:nvPr/>
        </p:nvSpPr>
        <p:spPr>
          <a:xfrm>
            <a:off x="4112474" y="968276"/>
            <a:ext cx="315885" cy="681052"/>
          </a:xfrm>
          <a:prstGeom prst="roundRect">
            <a:avLst/>
          </a:prstGeom>
          <a:solidFill>
            <a:srgbClr val="C5F177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lstStyle/>
          <a:p>
            <a:pPr marL="0" indent="-185738" algn="ctr" defTabSz="1066800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600" b="1" dirty="0" smtClean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233" name="Picture 2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068" y="1265020"/>
            <a:ext cx="257904" cy="25790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34" name="TextBox 304"/>
          <p:cNvSpPr txBox="1">
            <a:spLocks noChangeArrowheads="1"/>
          </p:cNvSpPr>
          <p:nvPr/>
        </p:nvSpPr>
        <p:spPr bwMode="auto">
          <a:xfrm>
            <a:off x="4101798" y="1045374"/>
            <a:ext cx="339076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VM</a:t>
            </a:r>
            <a:endParaRPr lang="zh-CN" altLang="en-US" sz="7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5" name="圆角矩形 11"/>
          <p:cNvSpPr/>
          <p:nvPr/>
        </p:nvSpPr>
        <p:spPr>
          <a:xfrm>
            <a:off x="4464777" y="968276"/>
            <a:ext cx="315885" cy="681052"/>
          </a:xfrm>
          <a:prstGeom prst="roundRect">
            <a:avLst/>
          </a:prstGeom>
          <a:solidFill>
            <a:srgbClr val="C5F177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lstStyle/>
          <a:p>
            <a:pPr marL="0" indent="-185738" algn="ctr" defTabSz="1066800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600" b="1" dirty="0" smtClean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36" name="TextBox 304"/>
          <p:cNvSpPr txBox="1">
            <a:spLocks noChangeArrowheads="1"/>
          </p:cNvSpPr>
          <p:nvPr/>
        </p:nvSpPr>
        <p:spPr bwMode="auto">
          <a:xfrm>
            <a:off x="4454101" y="1045374"/>
            <a:ext cx="339076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VM</a:t>
            </a:r>
            <a:endParaRPr lang="zh-CN" altLang="en-US" sz="7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37" name="Picture 2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97247" y="1265020"/>
            <a:ext cx="257300" cy="257300"/>
          </a:xfrm>
          <a:prstGeom prst="rect">
            <a:avLst/>
          </a:prstGeom>
          <a:solidFill>
            <a:schemeClr val="accent3">
              <a:lumMod val="6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15" name="上下箭头 293"/>
          <p:cNvSpPr>
            <a:spLocks noChangeArrowheads="1"/>
          </p:cNvSpPr>
          <p:nvPr/>
        </p:nvSpPr>
        <p:spPr bwMode="auto">
          <a:xfrm>
            <a:off x="4247557" y="1637150"/>
            <a:ext cx="103630" cy="493111"/>
          </a:xfrm>
          <a:prstGeom prst="upDownArrow">
            <a:avLst>
              <a:gd name="adj1" fmla="val 50000"/>
              <a:gd name="adj2" fmla="val 61434"/>
            </a:avLst>
          </a:prstGeom>
          <a:solidFill>
            <a:srgbClr val="002060"/>
          </a:solidFill>
          <a:ln w="9525" algn="ctr">
            <a:noFill/>
            <a:round/>
            <a:headEnd/>
            <a:tailEnd/>
          </a:ln>
          <a:effectLst/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750">
              <a:latin typeface="Arial" panose="020B0604020202020204" pitchFamily="34" charset="0"/>
            </a:endParaRPr>
          </a:p>
        </p:txBody>
      </p:sp>
      <p:sp>
        <p:nvSpPr>
          <p:cNvPr id="217" name="上下箭头 293"/>
          <p:cNvSpPr>
            <a:spLocks noChangeArrowheads="1"/>
          </p:cNvSpPr>
          <p:nvPr/>
        </p:nvSpPr>
        <p:spPr bwMode="auto">
          <a:xfrm>
            <a:off x="4579560" y="1637150"/>
            <a:ext cx="103630" cy="493111"/>
          </a:xfrm>
          <a:prstGeom prst="upDownArrow">
            <a:avLst>
              <a:gd name="adj1" fmla="val 50000"/>
              <a:gd name="adj2" fmla="val 61434"/>
            </a:avLst>
          </a:prstGeom>
          <a:solidFill>
            <a:srgbClr val="002060"/>
          </a:solidFill>
          <a:ln w="9525" algn="ctr">
            <a:noFill/>
            <a:round/>
            <a:headEnd/>
            <a:tailEnd/>
          </a:ln>
          <a:effectLst/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750">
              <a:latin typeface="Arial" panose="020B0604020202020204" pitchFamily="34" charset="0"/>
            </a:endParaRPr>
          </a:p>
        </p:txBody>
      </p:sp>
      <p:sp>
        <p:nvSpPr>
          <p:cNvPr id="69" name="上下箭头 293"/>
          <p:cNvSpPr>
            <a:spLocks noChangeArrowheads="1"/>
          </p:cNvSpPr>
          <p:nvPr/>
        </p:nvSpPr>
        <p:spPr bwMode="auto">
          <a:xfrm>
            <a:off x="2820040" y="1630884"/>
            <a:ext cx="91797" cy="183947"/>
          </a:xfrm>
          <a:prstGeom prst="upDownArrow">
            <a:avLst>
              <a:gd name="adj1" fmla="val 50000"/>
              <a:gd name="adj2" fmla="val 61434"/>
            </a:avLst>
          </a:prstGeom>
          <a:solidFill>
            <a:srgbClr val="002060"/>
          </a:solidFill>
          <a:ln w="9525" algn="ctr">
            <a:noFill/>
            <a:round/>
            <a:headEnd/>
            <a:tailEnd/>
          </a:ln>
          <a:effectLst/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750">
              <a:latin typeface="Arial" panose="020B0604020202020204" pitchFamily="34" charset="0"/>
            </a:endParaRPr>
          </a:p>
        </p:txBody>
      </p:sp>
      <p:sp>
        <p:nvSpPr>
          <p:cNvPr id="171" name="上下箭头 293"/>
          <p:cNvSpPr>
            <a:spLocks noChangeArrowheads="1"/>
          </p:cNvSpPr>
          <p:nvPr/>
        </p:nvSpPr>
        <p:spPr bwMode="auto">
          <a:xfrm>
            <a:off x="3164561" y="1630884"/>
            <a:ext cx="91797" cy="183947"/>
          </a:xfrm>
          <a:prstGeom prst="upDownArrow">
            <a:avLst>
              <a:gd name="adj1" fmla="val 50000"/>
              <a:gd name="adj2" fmla="val 61434"/>
            </a:avLst>
          </a:prstGeom>
          <a:solidFill>
            <a:srgbClr val="002060"/>
          </a:solidFill>
          <a:ln w="9525" algn="ctr">
            <a:noFill/>
            <a:round/>
            <a:headEnd/>
            <a:tailEnd/>
          </a:ln>
          <a:effectLst/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750">
              <a:latin typeface="Arial" panose="020B0604020202020204" pitchFamily="34" charset="0"/>
            </a:endParaRPr>
          </a:p>
        </p:txBody>
      </p:sp>
      <p:sp>
        <p:nvSpPr>
          <p:cNvPr id="212" name="左右箭头 231"/>
          <p:cNvSpPr>
            <a:spLocks noChangeArrowheads="1"/>
          </p:cNvSpPr>
          <p:nvPr/>
        </p:nvSpPr>
        <p:spPr bwMode="auto">
          <a:xfrm rot="5400000">
            <a:off x="2175922" y="1792858"/>
            <a:ext cx="502980" cy="209902"/>
          </a:xfrm>
          <a:prstGeom prst="leftRightArrow">
            <a:avLst>
              <a:gd name="adj1" fmla="val 50000"/>
              <a:gd name="adj2" fmla="val 50014"/>
            </a:avLst>
          </a:prstGeom>
          <a:solidFill>
            <a:srgbClr val="002060"/>
          </a:solidFill>
          <a:ln w="9525" algn="ctr">
            <a:noFill/>
            <a:round/>
            <a:headEnd/>
            <a:tailEnd/>
          </a:ln>
          <a:effectLst/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750">
              <a:latin typeface="Arial" panose="020B0604020202020204" pitchFamily="34" charset="0"/>
            </a:endParaRPr>
          </a:p>
        </p:txBody>
      </p:sp>
      <p:sp>
        <p:nvSpPr>
          <p:cNvPr id="238" name="TextBox 304"/>
          <p:cNvSpPr txBox="1">
            <a:spLocks noChangeArrowheads="1"/>
          </p:cNvSpPr>
          <p:nvPr/>
        </p:nvSpPr>
        <p:spPr bwMode="auto">
          <a:xfrm>
            <a:off x="3482509" y="1159242"/>
            <a:ext cx="69112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Domain 0</a:t>
            </a:r>
            <a:endParaRPr lang="zh-CN" altLang="en-US" sz="7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9" name="左右箭头 231"/>
          <p:cNvSpPr>
            <a:spLocks noChangeArrowheads="1"/>
          </p:cNvSpPr>
          <p:nvPr/>
        </p:nvSpPr>
        <p:spPr bwMode="auto">
          <a:xfrm rot="5400000">
            <a:off x="3573004" y="1773820"/>
            <a:ext cx="502980" cy="209902"/>
          </a:xfrm>
          <a:prstGeom prst="leftRightArrow">
            <a:avLst>
              <a:gd name="adj1" fmla="val 50000"/>
              <a:gd name="adj2" fmla="val 50014"/>
            </a:avLst>
          </a:prstGeom>
          <a:solidFill>
            <a:srgbClr val="002060"/>
          </a:solidFill>
          <a:ln w="9525" algn="ctr">
            <a:noFill/>
            <a:round/>
            <a:headEnd/>
            <a:tailEnd/>
          </a:ln>
          <a:effectLst/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750">
              <a:latin typeface="Arial" panose="020B0604020202020204" pitchFamily="34" charset="0"/>
            </a:endParaRPr>
          </a:p>
        </p:txBody>
      </p:sp>
      <p:sp>
        <p:nvSpPr>
          <p:cNvPr id="249" name="Rectangle 248"/>
          <p:cNvSpPr/>
          <p:nvPr/>
        </p:nvSpPr>
        <p:spPr bwMode="auto">
          <a:xfrm>
            <a:off x="698360" y="3238220"/>
            <a:ext cx="1368152" cy="43204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通网卡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Rectangle 249"/>
          <p:cNvSpPr/>
          <p:nvPr/>
        </p:nvSpPr>
        <p:spPr bwMode="auto">
          <a:xfrm>
            <a:off x="698360" y="3711572"/>
            <a:ext cx="1368152" cy="4757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Domain0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网桥队列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Clr>
                <a:srgbClr val="CC9900"/>
              </a:buClr>
            </a:pPr>
            <a:r>
              <a:rPr kumimoji="0" lang="zh-CN" altLang="en-US" sz="100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kumimoji="0" lang="zh-CN" altLang="en-US" sz="10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次数据拷贝</a:t>
            </a:r>
          </a:p>
        </p:txBody>
      </p:sp>
      <p:sp>
        <p:nvSpPr>
          <p:cNvPr id="251" name="Rectangle 250"/>
          <p:cNvSpPr/>
          <p:nvPr/>
        </p:nvSpPr>
        <p:spPr bwMode="auto">
          <a:xfrm>
            <a:off x="698360" y="4223920"/>
            <a:ext cx="1368152" cy="459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主机资源开销大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" name="Rectangle 251"/>
          <p:cNvSpPr/>
          <p:nvPr/>
        </p:nvSpPr>
        <p:spPr bwMode="auto">
          <a:xfrm>
            <a:off x="2095120" y="3238220"/>
            <a:ext cx="1368152" cy="43204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VMDq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智能网卡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Rectangle 252"/>
          <p:cNvSpPr/>
          <p:nvPr/>
        </p:nvSpPr>
        <p:spPr bwMode="auto">
          <a:xfrm>
            <a:off x="3491880" y="3238220"/>
            <a:ext cx="1368152" cy="43204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SR-IOV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直通</a:t>
            </a:r>
            <a:endParaRPr lang="en-US" altLang="zh-CN" sz="1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Rectangle 253"/>
          <p:cNvSpPr/>
          <p:nvPr/>
        </p:nvSpPr>
        <p:spPr bwMode="auto">
          <a:xfrm>
            <a:off x="2095120" y="3711572"/>
            <a:ext cx="1368152" cy="4757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kumimoji="0" lang="zh-CN" altLang="en-US" sz="10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虚拟机独立报文队列</a:t>
            </a:r>
            <a:endParaRPr kumimoji="0" lang="en-US" altLang="zh-CN" sz="100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Clr>
                <a:srgbClr val="CC9900"/>
              </a:buClr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Hypervisor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完成地址转换</a:t>
            </a:r>
            <a:endParaRPr kumimoji="0" lang="zh-CN" altLang="en-US" sz="100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Rectangle 254"/>
          <p:cNvSpPr/>
          <p:nvPr/>
        </p:nvSpPr>
        <p:spPr bwMode="auto">
          <a:xfrm>
            <a:off x="3491880" y="3711572"/>
            <a:ext cx="1368152" cy="4757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kumimoji="0" lang="en-US" altLang="zh-CN" sz="10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SR-IOV</a:t>
            </a:r>
            <a:r>
              <a:rPr kumimoji="0" lang="zh-CN" altLang="en-US" sz="10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硬件完成地址转换</a:t>
            </a:r>
          </a:p>
        </p:txBody>
      </p:sp>
      <p:sp>
        <p:nvSpPr>
          <p:cNvPr id="256" name="Rectangle 255"/>
          <p:cNvSpPr/>
          <p:nvPr/>
        </p:nvSpPr>
        <p:spPr bwMode="auto">
          <a:xfrm>
            <a:off x="2095120" y="4228877"/>
            <a:ext cx="1368152" cy="459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主机资源开销小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" name="Rectangle 256"/>
          <p:cNvSpPr/>
          <p:nvPr/>
        </p:nvSpPr>
        <p:spPr bwMode="auto">
          <a:xfrm>
            <a:off x="3491880" y="4228877"/>
            <a:ext cx="1368152" cy="459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kumimoji="0" lang="zh-CN" altLang="en-US" sz="8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主机资源开销最小</a:t>
            </a:r>
            <a:endParaRPr kumimoji="0" lang="en-US" altLang="zh-CN" sz="80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Clr>
                <a:srgbClr val="CC9900"/>
              </a:buClr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失热迁移、快照等特性</a:t>
            </a:r>
            <a:endParaRPr kumimoji="0" lang="zh-CN" altLang="en-US" sz="80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624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2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1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 tmFilter="0, 0; .2, .5; .8, .5; 1, 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250" autoRev="1" fill="hold"/>
                                        <p:tgtEl>
                                          <p:spTgt spid="1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 tmFilter="0, 0; .2, .5; .8, .5; 1, 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250" autoRev="1" fill="hold"/>
                                        <p:tgtEl>
                                          <p:spTgt spid="1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2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2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2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2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2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2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2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2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1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2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1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 tmFilter="0, 0; .2, .5; .8, .5; 1, 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250" autoRev="1" fill="hold"/>
                                        <p:tgtEl>
                                          <p:spTgt spid="1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2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 tmFilter="0, 0; .2, .5; .8, .5; 1, 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5" dur="250" autoRev="1" fill="hold"/>
                                        <p:tgtEl>
                                          <p:spTgt spid="2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 tmFilter="0, 0; .2, .5; .8, .5; 1, 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8" dur="250" autoRev="1" fill="hold"/>
                                        <p:tgtEl>
                                          <p:spTgt spid="2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 tmFilter="0, 0; .2, .5; .8, .5; 1, 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1" dur="250" autoRev="1" fill="hold"/>
                                        <p:tgtEl>
                                          <p:spTgt spid="2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 tmFilter="0, 0; .2, .5; .8, .5; 1, 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4" dur="250" autoRev="1" fill="hold"/>
                                        <p:tgtEl>
                                          <p:spTgt spid="2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2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 tmFilter="0, 0; .2, .5; .8, .5; 1, 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0" dur="250" autoRev="1" fill="hold"/>
                                        <p:tgtEl>
                                          <p:spTgt spid="2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 tmFilter="0, 0; .2, .5; .8, .5; 1, 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250" autoRev="1" fill="hold"/>
                                        <p:tgtEl>
                                          <p:spTgt spid="2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 tmFilter="0, 0; .2, .5; .8, .5; 1, 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6" dur="250" autoRev="1" fill="hold"/>
                                        <p:tgtEl>
                                          <p:spTgt spid="2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 tmFilter="0, 0; .2, .5; .8, .5; 1, 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9" dur="250" autoRev="1" fill="hold"/>
                                        <p:tgtEl>
                                          <p:spTgt spid="2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2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 tmFilter="0, 0; .2, .5; .8, .5; 1, 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5" dur="250" autoRev="1" fill="hold"/>
                                        <p:tgtEl>
                                          <p:spTgt spid="2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5" grpId="0" animBg="1"/>
      <p:bldP spid="78" grpId="0" animBg="1"/>
      <p:bldP spid="79" grpId="0" animBg="1"/>
      <p:bldP spid="80" grpId="0" animBg="1"/>
      <p:bldP spid="72" grpId="0" animBg="1"/>
      <p:bldP spid="73" grpId="0" animBg="1"/>
      <p:bldP spid="17" grpId="0" animBg="1"/>
      <p:bldP spid="18" grpId="0" animBg="1"/>
      <p:bldP spid="19" grpId="0" animBg="1"/>
      <p:bldP spid="26" grpId="0"/>
      <p:bldP spid="115" grpId="0" animBg="1"/>
      <p:bldP spid="116" grpId="0" animBg="1"/>
      <p:bldP spid="117" grpId="0" animBg="1"/>
      <p:bldP spid="118" grpId="0"/>
      <p:bldP spid="119" grpId="0" animBg="1"/>
      <p:bldP spid="120" grpId="0" animBg="1"/>
      <p:bldP spid="121" grpId="0" animBg="1"/>
      <p:bldP spid="122" grpId="0"/>
      <p:bldP spid="136" grpId="0" animBg="1"/>
      <p:bldP spid="138" grpId="0"/>
      <p:bldP spid="83" grpId="0" animBg="1"/>
      <p:bldP spid="140" grpId="0"/>
      <p:bldP spid="172" grpId="0" animBg="1"/>
      <p:bldP spid="173" grpId="0" animBg="1"/>
      <p:bldP spid="211" grpId="0" animBg="1"/>
      <p:bldP spid="218" grpId="0" animBg="1"/>
      <p:bldP spid="220" grpId="0"/>
      <p:bldP spid="84" grpId="0" animBg="1"/>
      <p:bldP spid="221" grpId="0" animBg="1"/>
      <p:bldP spid="222" grpId="0" animBg="1"/>
      <p:bldP spid="224" grpId="0"/>
      <p:bldP spid="226" grpId="0"/>
      <p:bldP spid="227" grpId="0" animBg="1"/>
      <p:bldP spid="228" grpId="0"/>
      <p:bldP spid="231" grpId="0" animBg="1"/>
      <p:bldP spid="232" grpId="0" animBg="1"/>
      <p:bldP spid="234" grpId="0"/>
      <p:bldP spid="235" grpId="0" animBg="1"/>
      <p:bldP spid="236" grpId="0"/>
      <p:bldP spid="215" grpId="0" animBg="1"/>
      <p:bldP spid="217" grpId="0" animBg="1"/>
      <p:bldP spid="69" grpId="0" animBg="1"/>
      <p:bldP spid="171" grpId="0" animBg="1"/>
      <p:bldP spid="212" grpId="0" animBg="1"/>
      <p:bldP spid="238" grpId="0"/>
      <p:bldP spid="2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51979" y="1131589"/>
            <a:ext cx="1975240" cy="27805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82510" y="1406381"/>
            <a:ext cx="713413" cy="971855"/>
          </a:xfrm>
          <a:prstGeom prst="roundRect">
            <a:avLst/>
          </a:prstGeom>
          <a:solidFill>
            <a:srgbClr val="C5F177"/>
          </a:solidFill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82510" y="2731936"/>
            <a:ext cx="1715024" cy="784546"/>
          </a:xfrm>
          <a:prstGeom prst="roundRect">
            <a:avLst/>
          </a:prstGeom>
          <a:solidFill>
            <a:srgbClr val="00B050"/>
          </a:solidFill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0" name="矩形 8"/>
          <p:cNvSpPr/>
          <p:nvPr/>
        </p:nvSpPr>
        <p:spPr>
          <a:xfrm>
            <a:off x="901245" y="2731937"/>
            <a:ext cx="215968" cy="132227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1" name="矩形 9"/>
          <p:cNvSpPr/>
          <p:nvPr/>
        </p:nvSpPr>
        <p:spPr>
          <a:xfrm>
            <a:off x="2160180" y="2731935"/>
            <a:ext cx="215968" cy="132227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2" name="矩形 10"/>
          <p:cNvSpPr/>
          <p:nvPr/>
        </p:nvSpPr>
        <p:spPr>
          <a:xfrm>
            <a:off x="1699915" y="2731937"/>
            <a:ext cx="134980" cy="132227"/>
          </a:xfrm>
          <a:prstGeom prst="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3" name="矩形 11"/>
          <p:cNvSpPr/>
          <p:nvPr/>
        </p:nvSpPr>
        <p:spPr>
          <a:xfrm>
            <a:off x="1861891" y="2731937"/>
            <a:ext cx="134980" cy="132227"/>
          </a:xfrm>
          <a:prstGeom prst="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9" name="矩形 17"/>
          <p:cNvSpPr/>
          <p:nvPr/>
        </p:nvSpPr>
        <p:spPr>
          <a:xfrm>
            <a:off x="1275326" y="2731935"/>
            <a:ext cx="134980" cy="132227"/>
          </a:xfrm>
          <a:prstGeom prst="rect">
            <a:avLst/>
          </a:prstGeom>
          <a:solidFill>
            <a:srgbClr val="9933FF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0" name="矩形 18"/>
          <p:cNvSpPr/>
          <p:nvPr/>
        </p:nvSpPr>
        <p:spPr>
          <a:xfrm>
            <a:off x="1437301" y="2731935"/>
            <a:ext cx="134980" cy="132227"/>
          </a:xfrm>
          <a:prstGeom prst="rect">
            <a:avLst/>
          </a:prstGeom>
          <a:solidFill>
            <a:srgbClr val="9933FF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2" name="文本框 20"/>
          <p:cNvSpPr txBox="1"/>
          <p:nvPr/>
        </p:nvSpPr>
        <p:spPr bwMode="auto">
          <a:xfrm>
            <a:off x="516188" y="2509104"/>
            <a:ext cx="784288" cy="20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44" tIns="34273" rIns="68544" bIns="34273" rtlCol="0">
            <a:spAutoFit/>
          </a:bodyPr>
          <a:lstStyle/>
          <a:p>
            <a:pPr algn="ctr"/>
            <a:r>
              <a:rPr lang="zh-CN" altLang="en-US" sz="9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管理接口</a:t>
            </a:r>
          </a:p>
        </p:txBody>
      </p:sp>
      <p:sp>
        <p:nvSpPr>
          <p:cNvPr id="23" name="文本框 21"/>
          <p:cNvSpPr txBox="1"/>
          <p:nvPr/>
        </p:nvSpPr>
        <p:spPr bwMode="auto">
          <a:xfrm>
            <a:off x="1214901" y="3112037"/>
            <a:ext cx="972043" cy="253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44" tIns="34273" rIns="68544" bIns="34273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虚拟交换机</a:t>
            </a:r>
          </a:p>
        </p:txBody>
      </p:sp>
      <p:sp>
        <p:nvSpPr>
          <p:cNvPr id="25" name="文本框 23"/>
          <p:cNvSpPr txBox="1"/>
          <p:nvPr/>
        </p:nvSpPr>
        <p:spPr bwMode="auto">
          <a:xfrm>
            <a:off x="2009176" y="2503808"/>
            <a:ext cx="765881" cy="20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44" tIns="34273" rIns="68544" bIns="34273" rtlCol="0">
            <a:spAutoFit/>
          </a:bodyPr>
          <a:lstStyle/>
          <a:p>
            <a:pPr algn="ctr"/>
            <a:r>
              <a:rPr lang="zh-CN" altLang="en-US" sz="9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存储接口</a:t>
            </a:r>
          </a:p>
        </p:txBody>
      </p:sp>
      <p:sp>
        <p:nvSpPr>
          <p:cNvPr id="27" name="矩形 25"/>
          <p:cNvSpPr/>
          <p:nvPr/>
        </p:nvSpPr>
        <p:spPr>
          <a:xfrm>
            <a:off x="1005382" y="2238970"/>
            <a:ext cx="134980" cy="132227"/>
          </a:xfrm>
          <a:prstGeom prst="rect">
            <a:avLst/>
          </a:prstGeom>
          <a:solidFill>
            <a:schemeClr val="accent6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44" name="矩形 42"/>
          <p:cNvSpPr/>
          <p:nvPr/>
        </p:nvSpPr>
        <p:spPr>
          <a:xfrm>
            <a:off x="1871537" y="3362512"/>
            <a:ext cx="134980" cy="1322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cxnSp>
        <p:nvCxnSpPr>
          <p:cNvPr id="49" name="直接箭头连接符 51"/>
          <p:cNvCxnSpPr>
            <a:stCxn id="27" idx="2"/>
            <a:endCxn id="19" idx="0"/>
          </p:cNvCxnSpPr>
          <p:nvPr/>
        </p:nvCxnSpPr>
        <p:spPr bwMode="auto">
          <a:xfrm>
            <a:off x="1072872" y="2371197"/>
            <a:ext cx="269944" cy="360738"/>
          </a:xfrm>
          <a:prstGeom prst="straightConnector1">
            <a:avLst/>
          </a:prstGeom>
          <a:noFill/>
          <a:ln w="22225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箭头连接符 55"/>
          <p:cNvCxnSpPr>
            <a:stCxn id="44" idx="2"/>
            <a:endCxn id="102" idx="0"/>
          </p:cNvCxnSpPr>
          <p:nvPr/>
        </p:nvCxnSpPr>
        <p:spPr bwMode="auto">
          <a:xfrm>
            <a:off x="1939027" y="3494739"/>
            <a:ext cx="1966" cy="203210"/>
          </a:xfrm>
          <a:prstGeom prst="straightConnector1">
            <a:avLst/>
          </a:prstGeom>
          <a:noFill/>
          <a:ln w="22225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6655" y="1473694"/>
            <a:ext cx="580868" cy="580867"/>
          </a:xfrm>
          <a:prstGeom prst="rect">
            <a:avLst/>
          </a:prstGeom>
          <a:solidFill>
            <a:srgbClr val="C5F177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2" name="文本框 46"/>
          <p:cNvSpPr txBox="1"/>
          <p:nvPr/>
        </p:nvSpPr>
        <p:spPr bwMode="auto">
          <a:xfrm>
            <a:off x="1867011" y="3481318"/>
            <a:ext cx="699736" cy="20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44" tIns="34273" rIns="68544" bIns="34273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上行链路</a:t>
            </a:r>
          </a:p>
        </p:txBody>
      </p:sp>
      <p:sp>
        <p:nvSpPr>
          <p:cNvPr id="84" name="文本框 48"/>
          <p:cNvSpPr txBox="1"/>
          <p:nvPr/>
        </p:nvSpPr>
        <p:spPr bwMode="auto">
          <a:xfrm>
            <a:off x="1709638" y="3909404"/>
            <a:ext cx="1014481" cy="20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44" tIns="34273" rIns="68544" bIns="34273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物理网卡</a:t>
            </a:r>
          </a:p>
        </p:txBody>
      </p:sp>
      <p:sp>
        <p:nvSpPr>
          <p:cNvPr id="93" name="圆角矩形 4"/>
          <p:cNvSpPr/>
          <p:nvPr/>
        </p:nvSpPr>
        <p:spPr>
          <a:xfrm>
            <a:off x="1784121" y="1406381"/>
            <a:ext cx="713413" cy="971855"/>
          </a:xfrm>
          <a:prstGeom prst="roundRect">
            <a:avLst/>
          </a:prstGeom>
          <a:solidFill>
            <a:srgbClr val="C5F177"/>
          </a:solidFill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4" name="矩形 25"/>
          <p:cNvSpPr/>
          <p:nvPr/>
        </p:nvSpPr>
        <p:spPr>
          <a:xfrm>
            <a:off x="2067989" y="2238970"/>
            <a:ext cx="134980" cy="132227"/>
          </a:xfrm>
          <a:prstGeom prst="rect">
            <a:avLst/>
          </a:prstGeom>
          <a:solidFill>
            <a:schemeClr val="accent6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60693" y="1473694"/>
            <a:ext cx="580868" cy="580867"/>
          </a:xfrm>
          <a:prstGeom prst="rect">
            <a:avLst/>
          </a:prstGeom>
          <a:solidFill>
            <a:srgbClr val="C5F177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2" name="Picture 10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1" t="6059" r="33926" b="64325"/>
          <a:stretch/>
        </p:blipFill>
        <p:spPr>
          <a:xfrm>
            <a:off x="1766297" y="3697949"/>
            <a:ext cx="349391" cy="226240"/>
          </a:xfrm>
          <a:prstGeom prst="rect">
            <a:avLst/>
          </a:prstGeom>
          <a:ln w="12700">
            <a:noFill/>
          </a:ln>
        </p:spPr>
      </p:pic>
      <p:pic>
        <p:nvPicPr>
          <p:cNvPr id="104" name="Picture 10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1" t="6059" r="33926" b="64325"/>
          <a:stretch/>
        </p:blipFill>
        <p:spPr>
          <a:xfrm>
            <a:off x="1281638" y="3697949"/>
            <a:ext cx="349391" cy="226240"/>
          </a:xfrm>
          <a:prstGeom prst="rect">
            <a:avLst/>
          </a:prstGeom>
          <a:ln w="12700">
            <a:noFill/>
          </a:ln>
        </p:spPr>
      </p:pic>
      <p:cxnSp>
        <p:nvCxnSpPr>
          <p:cNvPr id="110" name="直接箭头连接符 53"/>
          <p:cNvCxnSpPr>
            <a:stCxn id="94" idx="2"/>
            <a:endCxn id="13" idx="0"/>
          </p:cNvCxnSpPr>
          <p:nvPr/>
        </p:nvCxnSpPr>
        <p:spPr bwMode="auto">
          <a:xfrm flipH="1">
            <a:off x="1929381" y="2371197"/>
            <a:ext cx="206098" cy="360740"/>
          </a:xfrm>
          <a:prstGeom prst="straightConnector1">
            <a:avLst/>
          </a:prstGeom>
          <a:noFill/>
          <a:ln w="22225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632700" cy="653653"/>
          </a:xfrm>
        </p:spPr>
        <p:txBody>
          <a:bodyPr/>
          <a:lstStyle/>
          <a:p>
            <a:r>
              <a:rPr lang="zh-CN" altLang="en-US" dirty="0"/>
              <a:t>虚</a:t>
            </a:r>
            <a:r>
              <a:rPr lang="zh-CN" altLang="en-US" dirty="0" smtClean="0"/>
              <a:t>拟交换机</a:t>
            </a:r>
            <a:endParaRPr lang="zh-CN" altLang="en-US" dirty="0"/>
          </a:p>
        </p:txBody>
      </p:sp>
      <p:sp>
        <p:nvSpPr>
          <p:cNvPr id="54" name="文本框 22"/>
          <p:cNvSpPr txBox="1"/>
          <p:nvPr/>
        </p:nvSpPr>
        <p:spPr bwMode="auto">
          <a:xfrm>
            <a:off x="1101534" y="2836074"/>
            <a:ext cx="592186" cy="31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lIns="68544" tIns="34273" rIns="68544" bIns="34273" rtlCol="0">
            <a:spAutoFit/>
          </a:bodyPr>
          <a:lstStyle/>
          <a:p>
            <a:pPr algn="ctr"/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端口组 </a:t>
            </a:r>
            <a:endParaRPr lang="en-US" altLang="zh-CN" sz="8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vlan100</a:t>
            </a:r>
            <a:endParaRPr lang="zh-CN" altLang="en-US" sz="8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5" name="文本框 22"/>
          <p:cNvSpPr txBox="1"/>
          <p:nvPr/>
        </p:nvSpPr>
        <p:spPr bwMode="auto">
          <a:xfrm>
            <a:off x="1574410" y="2836074"/>
            <a:ext cx="587979" cy="31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lIns="68544" tIns="34273" rIns="68544" bIns="34273" rtlCol="0">
            <a:spAutoFit/>
          </a:bodyPr>
          <a:lstStyle/>
          <a:p>
            <a:pPr algn="ctr"/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端口组</a:t>
            </a:r>
            <a:endParaRPr lang="en-US" altLang="zh-CN" sz="8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vlan200</a:t>
            </a:r>
            <a:endParaRPr lang="zh-CN" altLang="en-US" sz="8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6" name="文本框 62"/>
          <p:cNvSpPr txBox="1"/>
          <p:nvPr/>
        </p:nvSpPr>
        <p:spPr bwMode="auto">
          <a:xfrm>
            <a:off x="1135582" y="1135045"/>
            <a:ext cx="1014726" cy="253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44" tIns="34273" rIns="68544" bIns="34273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服务器</a:t>
            </a:r>
            <a:endParaRPr lang="zh-CN" altLang="en-US" sz="1200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33" y="4114413"/>
            <a:ext cx="3180795" cy="408443"/>
          </a:xfrm>
          <a:prstGeom prst="rect">
            <a:avLst/>
          </a:prstGeom>
        </p:spPr>
      </p:pic>
      <p:cxnSp>
        <p:nvCxnSpPr>
          <p:cNvPr id="90" name="直接连接符 61"/>
          <p:cNvCxnSpPr>
            <a:stCxn id="102" idx="2"/>
          </p:cNvCxnSpPr>
          <p:nvPr/>
        </p:nvCxnSpPr>
        <p:spPr bwMode="auto">
          <a:xfrm>
            <a:off x="1940993" y="3924189"/>
            <a:ext cx="0" cy="386864"/>
          </a:xfrm>
          <a:prstGeom prst="line">
            <a:avLst/>
          </a:prstGeom>
          <a:noFill/>
          <a:ln w="22225">
            <a:solidFill>
              <a:srgbClr val="00B0F0"/>
            </a:solidFill>
            <a:prstDash val="solid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矩形 42"/>
          <p:cNvSpPr/>
          <p:nvPr/>
        </p:nvSpPr>
        <p:spPr>
          <a:xfrm>
            <a:off x="1386545" y="3362512"/>
            <a:ext cx="134980" cy="1322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cxnSp>
        <p:nvCxnSpPr>
          <p:cNvPr id="65" name="直接箭头连接符 55"/>
          <p:cNvCxnSpPr>
            <a:stCxn id="64" idx="2"/>
            <a:endCxn id="104" idx="0"/>
          </p:cNvCxnSpPr>
          <p:nvPr/>
        </p:nvCxnSpPr>
        <p:spPr bwMode="auto">
          <a:xfrm>
            <a:off x="1454035" y="3494739"/>
            <a:ext cx="2299" cy="203210"/>
          </a:xfrm>
          <a:prstGeom prst="straightConnector1">
            <a:avLst/>
          </a:prstGeom>
          <a:noFill/>
          <a:ln w="22225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接连接符 61"/>
          <p:cNvCxnSpPr>
            <a:stCxn id="151" idx="2"/>
          </p:cNvCxnSpPr>
          <p:nvPr/>
        </p:nvCxnSpPr>
        <p:spPr bwMode="auto">
          <a:xfrm flipH="1">
            <a:off x="3132308" y="3924189"/>
            <a:ext cx="447104" cy="368623"/>
          </a:xfrm>
          <a:prstGeom prst="line">
            <a:avLst/>
          </a:prstGeom>
          <a:noFill/>
          <a:ln w="22225">
            <a:solidFill>
              <a:srgbClr val="00B0F0"/>
            </a:solidFill>
            <a:prstDash val="solid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文本框 62"/>
          <p:cNvSpPr txBox="1"/>
          <p:nvPr/>
        </p:nvSpPr>
        <p:spPr bwMode="auto">
          <a:xfrm>
            <a:off x="1753798" y="4471277"/>
            <a:ext cx="1014726" cy="253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44" tIns="34273" rIns="68544" bIns="34273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物理交换机</a:t>
            </a:r>
          </a:p>
        </p:txBody>
      </p:sp>
      <p:sp>
        <p:nvSpPr>
          <p:cNvPr id="129" name="圆角矩形 3"/>
          <p:cNvSpPr/>
          <p:nvPr/>
        </p:nvSpPr>
        <p:spPr>
          <a:xfrm>
            <a:off x="2775057" y="1131589"/>
            <a:ext cx="1975240" cy="27805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30" name="圆角矩形 4"/>
          <p:cNvSpPr/>
          <p:nvPr/>
        </p:nvSpPr>
        <p:spPr>
          <a:xfrm>
            <a:off x="2905588" y="1406381"/>
            <a:ext cx="713413" cy="971855"/>
          </a:xfrm>
          <a:prstGeom prst="roundRect">
            <a:avLst/>
          </a:prstGeom>
          <a:solidFill>
            <a:srgbClr val="C5F177"/>
          </a:solidFill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31" name="圆角矩形 7"/>
          <p:cNvSpPr/>
          <p:nvPr/>
        </p:nvSpPr>
        <p:spPr>
          <a:xfrm>
            <a:off x="2905588" y="2731936"/>
            <a:ext cx="1715024" cy="784546"/>
          </a:xfrm>
          <a:prstGeom prst="roundRect">
            <a:avLst/>
          </a:prstGeom>
          <a:solidFill>
            <a:srgbClr val="00B050"/>
          </a:solidFill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32" name="矩形 8"/>
          <p:cNvSpPr/>
          <p:nvPr/>
        </p:nvSpPr>
        <p:spPr>
          <a:xfrm>
            <a:off x="3024323" y="2731937"/>
            <a:ext cx="215968" cy="132227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33" name="矩形 9"/>
          <p:cNvSpPr/>
          <p:nvPr/>
        </p:nvSpPr>
        <p:spPr>
          <a:xfrm>
            <a:off x="4283258" y="2731935"/>
            <a:ext cx="215968" cy="132227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34" name="矩形 10"/>
          <p:cNvSpPr/>
          <p:nvPr/>
        </p:nvSpPr>
        <p:spPr>
          <a:xfrm>
            <a:off x="3822993" y="2731937"/>
            <a:ext cx="134980" cy="132227"/>
          </a:xfrm>
          <a:prstGeom prst="rect">
            <a:avLst/>
          </a:prstGeom>
          <a:solidFill>
            <a:srgbClr val="FFC0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35" name="矩形 11"/>
          <p:cNvSpPr/>
          <p:nvPr/>
        </p:nvSpPr>
        <p:spPr>
          <a:xfrm>
            <a:off x="3984969" y="2731937"/>
            <a:ext cx="134980" cy="132227"/>
          </a:xfrm>
          <a:prstGeom prst="rect">
            <a:avLst/>
          </a:prstGeom>
          <a:solidFill>
            <a:srgbClr val="FFC0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36" name="矩形 17"/>
          <p:cNvSpPr/>
          <p:nvPr/>
        </p:nvSpPr>
        <p:spPr>
          <a:xfrm>
            <a:off x="3398404" y="2731935"/>
            <a:ext cx="134980" cy="132227"/>
          </a:xfrm>
          <a:prstGeom prst="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37" name="矩形 18"/>
          <p:cNvSpPr/>
          <p:nvPr/>
        </p:nvSpPr>
        <p:spPr>
          <a:xfrm>
            <a:off x="3560379" y="2731935"/>
            <a:ext cx="134980" cy="132227"/>
          </a:xfrm>
          <a:prstGeom prst="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39" name="文本框 21"/>
          <p:cNvSpPr txBox="1"/>
          <p:nvPr/>
        </p:nvSpPr>
        <p:spPr bwMode="auto">
          <a:xfrm>
            <a:off x="3337979" y="3112037"/>
            <a:ext cx="972043" cy="253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44" tIns="34273" rIns="68544" bIns="34273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虚拟交换机</a:t>
            </a:r>
          </a:p>
        </p:txBody>
      </p:sp>
      <p:sp>
        <p:nvSpPr>
          <p:cNvPr id="141" name="矩形 25"/>
          <p:cNvSpPr/>
          <p:nvPr/>
        </p:nvSpPr>
        <p:spPr>
          <a:xfrm>
            <a:off x="3106875" y="2238970"/>
            <a:ext cx="134980" cy="132227"/>
          </a:xfrm>
          <a:prstGeom prst="rect">
            <a:avLst/>
          </a:prstGeom>
          <a:solidFill>
            <a:schemeClr val="accent6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42" name="矩形 42"/>
          <p:cNvSpPr/>
          <p:nvPr/>
        </p:nvSpPr>
        <p:spPr>
          <a:xfrm>
            <a:off x="3994615" y="3362512"/>
            <a:ext cx="134980" cy="1322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cxnSp>
        <p:nvCxnSpPr>
          <p:cNvPr id="143" name="直接箭头连接符 51"/>
          <p:cNvCxnSpPr>
            <a:stCxn id="141" idx="2"/>
            <a:endCxn id="136" idx="0"/>
          </p:cNvCxnSpPr>
          <p:nvPr/>
        </p:nvCxnSpPr>
        <p:spPr bwMode="auto">
          <a:xfrm>
            <a:off x="3174365" y="2371197"/>
            <a:ext cx="291529" cy="360738"/>
          </a:xfrm>
          <a:prstGeom prst="straightConnector1">
            <a:avLst/>
          </a:prstGeom>
          <a:noFill/>
          <a:ln w="22225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箭头连接符 55"/>
          <p:cNvCxnSpPr>
            <a:stCxn id="142" idx="2"/>
            <a:endCxn id="150" idx="0"/>
          </p:cNvCxnSpPr>
          <p:nvPr/>
        </p:nvCxnSpPr>
        <p:spPr bwMode="auto">
          <a:xfrm>
            <a:off x="4062105" y="3494739"/>
            <a:ext cx="1966" cy="203210"/>
          </a:xfrm>
          <a:prstGeom prst="straightConnector1">
            <a:avLst/>
          </a:prstGeom>
          <a:noFill/>
          <a:ln w="22225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圆角矩形 4"/>
          <p:cNvSpPr/>
          <p:nvPr/>
        </p:nvSpPr>
        <p:spPr>
          <a:xfrm>
            <a:off x="3907199" y="1406381"/>
            <a:ext cx="713413" cy="971855"/>
          </a:xfrm>
          <a:prstGeom prst="roundRect">
            <a:avLst/>
          </a:prstGeom>
          <a:solidFill>
            <a:srgbClr val="C5F177"/>
          </a:solidFill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48" name="矩形 25"/>
          <p:cNvSpPr/>
          <p:nvPr/>
        </p:nvSpPr>
        <p:spPr>
          <a:xfrm>
            <a:off x="4191067" y="2238970"/>
            <a:ext cx="134980" cy="132227"/>
          </a:xfrm>
          <a:prstGeom prst="rect">
            <a:avLst/>
          </a:prstGeom>
          <a:solidFill>
            <a:schemeClr val="accent6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149" name="Picture 1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83771" y="1473694"/>
            <a:ext cx="580868" cy="580867"/>
          </a:xfrm>
          <a:prstGeom prst="rect">
            <a:avLst/>
          </a:prstGeom>
          <a:solidFill>
            <a:srgbClr val="C5F177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50" name="Picture 14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1" t="6059" r="33926" b="64325"/>
          <a:stretch/>
        </p:blipFill>
        <p:spPr>
          <a:xfrm>
            <a:off x="3889375" y="3697949"/>
            <a:ext cx="349391" cy="226240"/>
          </a:xfrm>
          <a:prstGeom prst="rect">
            <a:avLst/>
          </a:prstGeom>
          <a:ln w="12700">
            <a:noFill/>
          </a:ln>
        </p:spPr>
      </p:pic>
      <p:pic>
        <p:nvPicPr>
          <p:cNvPr id="151" name="Picture 15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1" t="6059" r="33926" b="64325"/>
          <a:stretch/>
        </p:blipFill>
        <p:spPr>
          <a:xfrm>
            <a:off x="3404716" y="3697949"/>
            <a:ext cx="349391" cy="226240"/>
          </a:xfrm>
          <a:prstGeom prst="rect">
            <a:avLst/>
          </a:prstGeom>
          <a:ln w="12700">
            <a:noFill/>
          </a:ln>
        </p:spPr>
      </p:pic>
      <p:cxnSp>
        <p:nvCxnSpPr>
          <p:cNvPr id="152" name="直接箭头连接符 53"/>
          <p:cNvCxnSpPr>
            <a:stCxn id="148" idx="2"/>
            <a:endCxn id="135" idx="0"/>
          </p:cNvCxnSpPr>
          <p:nvPr/>
        </p:nvCxnSpPr>
        <p:spPr bwMode="auto">
          <a:xfrm flipH="1">
            <a:off x="4052459" y="2371197"/>
            <a:ext cx="206098" cy="360740"/>
          </a:xfrm>
          <a:prstGeom prst="straightConnector1">
            <a:avLst/>
          </a:prstGeom>
          <a:noFill/>
          <a:ln w="22225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" name="文本框 26"/>
          <p:cNvSpPr txBox="1"/>
          <p:nvPr/>
        </p:nvSpPr>
        <p:spPr bwMode="auto">
          <a:xfrm>
            <a:off x="1813147" y="2072450"/>
            <a:ext cx="655359" cy="20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44" tIns="34273" rIns="68544" bIns="34273" rtlCol="0">
            <a:spAutoFit/>
          </a:bodyPr>
          <a:lstStyle/>
          <a:p>
            <a:pPr algn="ctr"/>
            <a:r>
              <a:rPr lang="zh-CN" altLang="en-US" sz="9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虚拟网卡</a:t>
            </a:r>
          </a:p>
        </p:txBody>
      </p:sp>
      <p:sp>
        <p:nvSpPr>
          <p:cNvPr id="156" name="文本框 22"/>
          <p:cNvSpPr txBox="1"/>
          <p:nvPr/>
        </p:nvSpPr>
        <p:spPr bwMode="auto">
          <a:xfrm>
            <a:off x="3238694" y="2836074"/>
            <a:ext cx="587979" cy="31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lIns="68544" tIns="34273" rIns="68544" bIns="34273" rtlCol="0">
            <a:spAutoFit/>
          </a:bodyPr>
          <a:lstStyle/>
          <a:p>
            <a:pPr algn="ctr"/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端口组</a:t>
            </a:r>
            <a:endParaRPr lang="en-US" altLang="zh-CN" sz="8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vlan200</a:t>
            </a:r>
            <a:endParaRPr lang="zh-CN" altLang="en-US" sz="8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7" name="文本框 22"/>
          <p:cNvSpPr txBox="1"/>
          <p:nvPr/>
        </p:nvSpPr>
        <p:spPr bwMode="auto">
          <a:xfrm>
            <a:off x="3707610" y="2836074"/>
            <a:ext cx="587979" cy="31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lIns="68544" tIns="34273" rIns="68544" bIns="34273" rtlCol="0">
            <a:spAutoFit/>
          </a:bodyPr>
          <a:lstStyle/>
          <a:p>
            <a:pPr algn="ctr"/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端口组</a:t>
            </a:r>
            <a:endParaRPr lang="en-US" altLang="zh-CN" sz="8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vlan300</a:t>
            </a:r>
            <a:endParaRPr lang="zh-CN" altLang="en-US" sz="8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8" name="文本框 62"/>
          <p:cNvSpPr txBox="1"/>
          <p:nvPr/>
        </p:nvSpPr>
        <p:spPr bwMode="auto">
          <a:xfrm>
            <a:off x="3258660" y="1135045"/>
            <a:ext cx="1014726" cy="253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44" tIns="34273" rIns="68544" bIns="34273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服务器</a:t>
            </a:r>
            <a:endParaRPr lang="zh-CN" altLang="en-US" sz="1200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9" name="矩形 42"/>
          <p:cNvSpPr/>
          <p:nvPr/>
        </p:nvSpPr>
        <p:spPr>
          <a:xfrm>
            <a:off x="3509623" y="3362512"/>
            <a:ext cx="134980" cy="1322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cxnSp>
        <p:nvCxnSpPr>
          <p:cNvPr id="160" name="直接箭头连接符 55"/>
          <p:cNvCxnSpPr>
            <a:stCxn id="159" idx="2"/>
            <a:endCxn id="151" idx="0"/>
          </p:cNvCxnSpPr>
          <p:nvPr/>
        </p:nvCxnSpPr>
        <p:spPr bwMode="auto">
          <a:xfrm>
            <a:off x="3577113" y="3494739"/>
            <a:ext cx="2299" cy="203210"/>
          </a:xfrm>
          <a:prstGeom prst="straightConnector1">
            <a:avLst/>
          </a:prstGeom>
          <a:noFill/>
          <a:ln w="22225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019" y="1474961"/>
            <a:ext cx="579600" cy="5796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Rounded Rectangular Callout 1"/>
          <p:cNvSpPr/>
          <p:nvPr/>
        </p:nvSpPr>
        <p:spPr bwMode="auto">
          <a:xfrm>
            <a:off x="3898605" y="4099251"/>
            <a:ext cx="884735" cy="423605"/>
          </a:xfrm>
          <a:prstGeom prst="wedgeRoundRectCallout">
            <a:avLst>
              <a:gd name="adj1" fmla="val 28643"/>
              <a:gd name="adj2" fmla="val -17945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rgbClr val="C00000"/>
            </a:solidFill>
            <a:prstDash val="sysDot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zh-CN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分布式交换机</a:t>
            </a:r>
            <a:r>
              <a:rPr kumimoji="0" lang="en-US" altLang="zh-CN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DVS</a:t>
            </a:r>
            <a:endParaRPr kumimoji="0" lang="zh-CN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Arc 62"/>
          <p:cNvSpPr/>
          <p:nvPr/>
        </p:nvSpPr>
        <p:spPr bwMode="auto">
          <a:xfrm rot="15926190">
            <a:off x="1537125" y="2424477"/>
            <a:ext cx="2299305" cy="1509839"/>
          </a:xfrm>
          <a:prstGeom prst="arc">
            <a:avLst>
              <a:gd name="adj1" fmla="val 2222762"/>
              <a:gd name="adj2" fmla="val 19728121"/>
            </a:avLst>
          </a:prstGeom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Rounded Rectangle 76"/>
          <p:cNvSpPr/>
          <p:nvPr/>
        </p:nvSpPr>
        <p:spPr bwMode="auto">
          <a:xfrm>
            <a:off x="712143" y="2684429"/>
            <a:ext cx="3967787" cy="852647"/>
          </a:xfrm>
          <a:prstGeom prst="roundRect">
            <a:avLst/>
          </a:prstGeom>
          <a:noFill/>
          <a:ln w="25400">
            <a:solidFill>
              <a:srgbClr val="C00000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70" name="文本框 26"/>
          <p:cNvSpPr txBox="1"/>
          <p:nvPr/>
        </p:nvSpPr>
        <p:spPr bwMode="auto">
          <a:xfrm>
            <a:off x="839068" y="2072016"/>
            <a:ext cx="655359" cy="20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44" tIns="34273" rIns="68544" bIns="34273" rtlCol="0">
            <a:spAutoFit/>
          </a:bodyPr>
          <a:lstStyle/>
          <a:p>
            <a:pPr algn="ctr"/>
            <a:r>
              <a:rPr lang="zh-CN" altLang="en-US" sz="9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虚拟网卡</a:t>
            </a:r>
          </a:p>
        </p:txBody>
      </p:sp>
      <p:sp>
        <p:nvSpPr>
          <p:cNvPr id="123" name="矩形 25"/>
          <p:cNvSpPr/>
          <p:nvPr/>
        </p:nvSpPr>
        <p:spPr>
          <a:xfrm>
            <a:off x="3319421" y="2238970"/>
            <a:ext cx="134980" cy="132227"/>
          </a:xfrm>
          <a:prstGeom prst="rect">
            <a:avLst/>
          </a:prstGeom>
          <a:solidFill>
            <a:schemeClr val="accent6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cxnSp>
        <p:nvCxnSpPr>
          <p:cNvPr id="124" name="直接箭头连接符 51"/>
          <p:cNvCxnSpPr>
            <a:stCxn id="123" idx="2"/>
            <a:endCxn id="134" idx="0"/>
          </p:cNvCxnSpPr>
          <p:nvPr/>
        </p:nvCxnSpPr>
        <p:spPr bwMode="auto">
          <a:xfrm>
            <a:off x="3386911" y="2371197"/>
            <a:ext cx="503572" cy="360740"/>
          </a:xfrm>
          <a:prstGeom prst="straightConnector1">
            <a:avLst/>
          </a:prstGeom>
          <a:noFill/>
          <a:ln w="22225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Arc 34"/>
          <p:cNvSpPr/>
          <p:nvPr/>
        </p:nvSpPr>
        <p:spPr bwMode="auto">
          <a:xfrm rot="8599027">
            <a:off x="3412441" y="1693869"/>
            <a:ext cx="792802" cy="1100659"/>
          </a:xfrm>
          <a:prstGeom prst="arc">
            <a:avLst>
              <a:gd name="adj1" fmla="val 14021721"/>
              <a:gd name="adj2" fmla="val 1118674"/>
            </a:avLst>
          </a:prstGeom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82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3" grpId="0" animBg="1"/>
      <p:bldP spid="63" grpId="1" animBg="1"/>
      <p:bldP spid="77" grpId="0" animBg="1"/>
      <p:bldP spid="35" grpId="0" animBg="1"/>
      <p:bldP spid="3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pic>
        <p:nvPicPr>
          <p:cNvPr id="23" name="Picture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84" y="2242681"/>
            <a:ext cx="2331981" cy="1513380"/>
          </a:xfrm>
          <a:prstGeom prst="rect">
            <a:avLst/>
          </a:prstGeom>
        </p:spPr>
      </p:pic>
      <p:sp>
        <p:nvSpPr>
          <p:cNvPr id="24" name="Oval 72"/>
          <p:cNvSpPr/>
          <p:nvPr/>
        </p:nvSpPr>
        <p:spPr bwMode="auto">
          <a:xfrm>
            <a:off x="447763" y="1772941"/>
            <a:ext cx="2458772" cy="2458772"/>
          </a:xfrm>
          <a:prstGeom prst="ellipse">
            <a:avLst/>
          </a:prstGeom>
          <a:noFill/>
          <a:ln w="57150" cap="flat" cmpd="thickThin">
            <a:solidFill>
              <a:schemeClr val="bg2">
                <a:lumMod val="50000"/>
              </a:schemeClr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pSp>
        <p:nvGrpSpPr>
          <p:cNvPr id="26" name="Group 50"/>
          <p:cNvGrpSpPr/>
          <p:nvPr/>
        </p:nvGrpSpPr>
        <p:grpSpPr>
          <a:xfrm>
            <a:off x="2690198" y="2002057"/>
            <a:ext cx="2453464" cy="360685"/>
            <a:chOff x="2161235" y="1421046"/>
            <a:chExt cx="2453464" cy="301696"/>
          </a:xfrm>
          <a:solidFill>
            <a:schemeClr val="bg1">
              <a:lumMod val="50000"/>
            </a:schemeClr>
          </a:solidFill>
        </p:grpSpPr>
        <p:sp>
          <p:nvSpPr>
            <p:cNvPr id="27" name="Rectangle 52"/>
            <p:cNvSpPr/>
            <p:nvPr/>
          </p:nvSpPr>
          <p:spPr bwMode="auto">
            <a:xfrm>
              <a:off x="2161235" y="1464276"/>
              <a:ext cx="2453464" cy="25846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rgbClr val="CC9900"/>
                </a:buClr>
              </a:pPr>
              <a:r>
                <a:rPr lang="zh-CN" altLang="en-US" sz="16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网络虚拟化</a:t>
              </a:r>
              <a:r>
                <a:rPr lang="zh-CN" altLang="en-US" sz="16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kumimoji="0" lang="zh-CN" altLang="en-US" sz="1600" b="1" i="0" u="none" strike="noStrike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Straight Connector 53"/>
            <p:cNvCxnSpPr/>
            <p:nvPr/>
          </p:nvCxnSpPr>
          <p:spPr bwMode="auto">
            <a:xfrm>
              <a:off x="2165045" y="1421046"/>
              <a:ext cx="2449654" cy="0"/>
            </a:xfrm>
            <a:prstGeom prst="line">
              <a:avLst/>
            </a:prstGeom>
            <a:grpFill/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Oval 51"/>
          <p:cNvSpPr/>
          <p:nvPr/>
        </p:nvSpPr>
        <p:spPr bwMode="auto">
          <a:xfrm>
            <a:off x="2374820" y="1953938"/>
            <a:ext cx="505785" cy="50578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pSp>
        <p:nvGrpSpPr>
          <p:cNvPr id="11" name="Group 50"/>
          <p:cNvGrpSpPr/>
          <p:nvPr/>
        </p:nvGrpSpPr>
        <p:grpSpPr>
          <a:xfrm>
            <a:off x="2690198" y="2732140"/>
            <a:ext cx="2453464" cy="360685"/>
            <a:chOff x="2161235" y="1421046"/>
            <a:chExt cx="2453464" cy="301696"/>
          </a:xfrm>
          <a:solidFill>
            <a:srgbClr val="C00000"/>
          </a:solidFill>
        </p:grpSpPr>
        <p:sp>
          <p:nvSpPr>
            <p:cNvPr id="12" name="Rectangle 52"/>
            <p:cNvSpPr/>
            <p:nvPr/>
          </p:nvSpPr>
          <p:spPr bwMode="auto">
            <a:xfrm>
              <a:off x="2161235" y="1464276"/>
              <a:ext cx="2453464" cy="25846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zh-CN" altLang="en-US" sz="16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</a:t>
              </a:r>
              <a:r>
                <a:rPr kumimoji="0" lang="zh-CN" altLang="en-US" sz="1600" b="1" i="0" u="none" strike="noStrike" cap="none" spc="30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虚拟化特性</a:t>
              </a:r>
            </a:p>
          </p:txBody>
        </p:sp>
        <p:cxnSp>
          <p:nvCxnSpPr>
            <p:cNvPr id="13" name="Straight Connector 53"/>
            <p:cNvCxnSpPr/>
            <p:nvPr/>
          </p:nvCxnSpPr>
          <p:spPr bwMode="auto">
            <a:xfrm>
              <a:off x="2165045" y="1421046"/>
              <a:ext cx="2449654" cy="0"/>
            </a:xfrm>
            <a:prstGeom prst="line">
              <a:avLst/>
            </a:prstGeom>
            <a:grp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Oval 51"/>
          <p:cNvSpPr/>
          <p:nvPr/>
        </p:nvSpPr>
        <p:spPr bwMode="auto">
          <a:xfrm>
            <a:off x="2374820" y="2684021"/>
            <a:ext cx="505785" cy="505785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grpSp>
        <p:nvGrpSpPr>
          <p:cNvPr id="15" name="Group 50"/>
          <p:cNvGrpSpPr/>
          <p:nvPr/>
        </p:nvGrpSpPr>
        <p:grpSpPr>
          <a:xfrm>
            <a:off x="2690198" y="3457867"/>
            <a:ext cx="2453464" cy="360685"/>
            <a:chOff x="2161235" y="1421046"/>
            <a:chExt cx="2453464" cy="301696"/>
          </a:xfrm>
          <a:solidFill>
            <a:schemeClr val="bg1">
              <a:lumMod val="50000"/>
            </a:schemeClr>
          </a:solidFill>
        </p:grpSpPr>
        <p:sp>
          <p:nvSpPr>
            <p:cNvPr id="16" name="Rectangle 52"/>
            <p:cNvSpPr/>
            <p:nvPr/>
          </p:nvSpPr>
          <p:spPr bwMode="auto">
            <a:xfrm>
              <a:off x="2161235" y="1464276"/>
              <a:ext cx="2453464" cy="25846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600" b="1" i="0" u="none" strike="noStrike" cap="none" spc="30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高级概念</a:t>
              </a:r>
            </a:p>
          </p:txBody>
        </p:sp>
        <p:cxnSp>
          <p:nvCxnSpPr>
            <p:cNvPr id="17" name="Straight Connector 53"/>
            <p:cNvCxnSpPr/>
            <p:nvPr/>
          </p:nvCxnSpPr>
          <p:spPr bwMode="auto">
            <a:xfrm>
              <a:off x="2165045" y="1421046"/>
              <a:ext cx="2449654" cy="0"/>
            </a:xfrm>
            <a:prstGeom prst="line">
              <a:avLst/>
            </a:prstGeom>
            <a:grpFill/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Oval 51"/>
          <p:cNvSpPr/>
          <p:nvPr/>
        </p:nvSpPr>
        <p:spPr bwMode="auto">
          <a:xfrm>
            <a:off x="2374820" y="3409748"/>
            <a:ext cx="505785" cy="50578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336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632700" cy="653653"/>
          </a:xfrm>
        </p:spPr>
        <p:txBody>
          <a:bodyPr/>
          <a:lstStyle/>
          <a:p>
            <a:r>
              <a:rPr lang="zh-CN" altLang="en-US" dirty="0" smtClean="0"/>
              <a:t>特性</a:t>
            </a:r>
            <a:r>
              <a:rPr lang="en-US" altLang="zh-CN" dirty="0"/>
              <a:t>1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物理网卡绑定</a:t>
            </a:r>
            <a:endParaRPr lang="zh-CN" altLang="en-US" dirty="0"/>
          </a:p>
        </p:txBody>
      </p:sp>
      <p:sp>
        <p:nvSpPr>
          <p:cNvPr id="11" name="圆角矩形 3"/>
          <p:cNvSpPr/>
          <p:nvPr/>
        </p:nvSpPr>
        <p:spPr>
          <a:xfrm>
            <a:off x="683568" y="1059581"/>
            <a:ext cx="3672408" cy="14261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3" name="圆角矩形 7"/>
          <p:cNvSpPr/>
          <p:nvPr/>
        </p:nvSpPr>
        <p:spPr>
          <a:xfrm>
            <a:off x="845544" y="1638565"/>
            <a:ext cx="3347500" cy="444987"/>
          </a:xfrm>
          <a:prstGeom prst="roundRect">
            <a:avLst/>
          </a:prstGeom>
          <a:solidFill>
            <a:srgbClr val="00B050"/>
          </a:solidFill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7" name="文本框 21"/>
          <p:cNvSpPr txBox="1"/>
          <p:nvPr/>
        </p:nvSpPr>
        <p:spPr bwMode="auto">
          <a:xfrm>
            <a:off x="2031429" y="1687485"/>
            <a:ext cx="972043" cy="253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44" tIns="34273" rIns="68544" bIns="34273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虚拟交换机</a:t>
            </a:r>
          </a:p>
        </p:txBody>
      </p:sp>
      <p:sp>
        <p:nvSpPr>
          <p:cNvPr id="31" name="矩形 42"/>
          <p:cNvSpPr/>
          <p:nvPr/>
        </p:nvSpPr>
        <p:spPr>
          <a:xfrm>
            <a:off x="3108021" y="1948772"/>
            <a:ext cx="134980" cy="1322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 anchor="t">
            <a:noAutofit/>
          </a:bodyPr>
          <a:lstStyle/>
          <a:p>
            <a:pPr indent="-139266" algn="ctr" defTabSz="799887" eaLnBrk="0" hangingPunct="0">
              <a:lnSpc>
                <a:spcPct val="130000"/>
              </a:lnSpc>
              <a:buClr>
                <a:schemeClr val="tx2"/>
              </a:buClr>
            </a:pPr>
            <a:endParaRPr kumimoji="1" lang="zh-CN" altLang="en-US" sz="1200" b="1" dirty="0">
              <a:solidFill>
                <a:srgbClr val="0000FF"/>
              </a:solidFill>
              <a:latin typeface="+mn-ea"/>
              <a:ea typeface="+mn-ea"/>
              <a:cs typeface="Arial" pitchFamily="34" charset="0"/>
            </a:endParaRPr>
          </a:p>
        </p:txBody>
      </p:sp>
      <p:cxnSp>
        <p:nvCxnSpPr>
          <p:cNvPr id="35" name="直接箭头连接符 55"/>
          <p:cNvCxnSpPr>
            <a:stCxn id="31" idx="2"/>
            <a:endCxn id="45" idx="0"/>
          </p:cNvCxnSpPr>
          <p:nvPr/>
        </p:nvCxnSpPr>
        <p:spPr bwMode="auto">
          <a:xfrm flipH="1">
            <a:off x="2981766" y="2080999"/>
            <a:ext cx="193745" cy="194505"/>
          </a:xfrm>
          <a:prstGeom prst="straightConnector1">
            <a:avLst/>
          </a:prstGeom>
          <a:noFill/>
          <a:ln w="22225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文本框 46"/>
          <p:cNvSpPr txBox="1"/>
          <p:nvPr/>
        </p:nvSpPr>
        <p:spPr bwMode="auto">
          <a:xfrm>
            <a:off x="3178563" y="2059118"/>
            <a:ext cx="1014481" cy="20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44" tIns="34273" rIns="68544" bIns="34273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上行链路</a:t>
            </a:r>
          </a:p>
        </p:txBody>
      </p:sp>
      <p:sp>
        <p:nvSpPr>
          <p:cNvPr id="38" name="文本框 48"/>
          <p:cNvSpPr txBox="1"/>
          <p:nvPr/>
        </p:nvSpPr>
        <p:spPr bwMode="auto">
          <a:xfrm>
            <a:off x="2916010" y="2301469"/>
            <a:ext cx="1014481" cy="20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44" tIns="34273" rIns="68544" bIns="34273" rtlCol="0">
            <a:spAutoFit/>
          </a:bodyPr>
          <a:lstStyle/>
          <a:p>
            <a:pPr algn="ctr"/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物理网卡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1" t="6059" r="33926" b="64325"/>
          <a:stretch/>
        </p:blipFill>
        <p:spPr>
          <a:xfrm>
            <a:off x="2807070" y="2275504"/>
            <a:ext cx="349391" cy="226240"/>
          </a:xfrm>
          <a:prstGeom prst="rect">
            <a:avLst/>
          </a:prstGeom>
          <a:ln w="12700">
            <a:noFill/>
          </a:ln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1" t="6059" r="33926" b="64325"/>
          <a:stretch/>
        </p:blipFill>
        <p:spPr>
          <a:xfrm>
            <a:off x="1864900" y="2275504"/>
            <a:ext cx="349391" cy="226240"/>
          </a:xfrm>
          <a:prstGeom prst="rect">
            <a:avLst/>
          </a:prstGeom>
          <a:ln w="12700">
            <a:noFill/>
          </a:ln>
        </p:spPr>
      </p:pic>
      <p:sp>
        <p:nvSpPr>
          <p:cNvPr id="61" name="文本框 62"/>
          <p:cNvSpPr txBox="1"/>
          <p:nvPr/>
        </p:nvSpPr>
        <p:spPr bwMode="auto">
          <a:xfrm>
            <a:off x="2214291" y="1190179"/>
            <a:ext cx="1014726" cy="253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44" tIns="34273" rIns="68544" bIns="34273" rtlCol="0">
            <a:spAutoFit/>
          </a:bodyPr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服务器</a:t>
            </a:r>
            <a:endParaRPr lang="zh-CN" altLang="en-US" sz="1200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78" y="2946818"/>
            <a:ext cx="3730946" cy="479087"/>
          </a:xfrm>
          <a:prstGeom prst="rect">
            <a:avLst/>
          </a:prstGeom>
        </p:spPr>
      </p:pic>
      <p:cxnSp>
        <p:nvCxnSpPr>
          <p:cNvPr id="63" name="直接连接符 61"/>
          <p:cNvCxnSpPr>
            <a:stCxn id="45" idx="2"/>
          </p:cNvCxnSpPr>
          <p:nvPr/>
        </p:nvCxnSpPr>
        <p:spPr bwMode="auto">
          <a:xfrm>
            <a:off x="2981766" y="2501744"/>
            <a:ext cx="0" cy="555903"/>
          </a:xfrm>
          <a:prstGeom prst="line">
            <a:avLst/>
          </a:prstGeom>
          <a:noFill/>
          <a:ln w="22225">
            <a:solidFill>
              <a:srgbClr val="00B0F0"/>
            </a:solidFill>
            <a:prstDash val="solid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箭头连接符 55"/>
          <p:cNvCxnSpPr>
            <a:stCxn id="31" idx="2"/>
            <a:endCxn id="46" idx="0"/>
          </p:cNvCxnSpPr>
          <p:nvPr/>
        </p:nvCxnSpPr>
        <p:spPr bwMode="auto">
          <a:xfrm flipH="1">
            <a:off x="2039596" y="2080999"/>
            <a:ext cx="1135915" cy="194505"/>
          </a:xfrm>
          <a:prstGeom prst="straightConnector1">
            <a:avLst/>
          </a:prstGeom>
          <a:noFill/>
          <a:ln w="22225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1"/>
          <p:cNvCxnSpPr>
            <a:stCxn id="46" idx="2"/>
          </p:cNvCxnSpPr>
          <p:nvPr/>
        </p:nvCxnSpPr>
        <p:spPr bwMode="auto">
          <a:xfrm>
            <a:off x="2039596" y="2501744"/>
            <a:ext cx="0" cy="555903"/>
          </a:xfrm>
          <a:prstGeom prst="line">
            <a:avLst/>
          </a:prstGeom>
          <a:noFill/>
          <a:ln w="22225">
            <a:solidFill>
              <a:srgbClr val="00B0F0"/>
            </a:solidFill>
            <a:prstDash val="solid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 bwMode="auto">
          <a:xfrm>
            <a:off x="683568" y="4401807"/>
            <a:ext cx="1836000" cy="35425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基于源目的</a:t>
            </a: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LACP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2557710" y="4401807"/>
            <a:ext cx="1836000" cy="35425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基于源目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LACP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683568" y="4011126"/>
            <a:ext cx="1836000" cy="35425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基于源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和端口负荷分担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57710" y="4011126"/>
            <a:ext cx="1836000" cy="35425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基于源目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的负荷分担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83568" y="3620445"/>
            <a:ext cx="1836000" cy="35425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主备模式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2557710" y="3620445"/>
            <a:ext cx="1836000" cy="35425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基于轮询的负荷分担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1601568" y="2643758"/>
            <a:ext cx="1874142" cy="247910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07988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632700" cy="653653"/>
          </a:xfrm>
        </p:spPr>
        <p:txBody>
          <a:bodyPr/>
          <a:lstStyle/>
          <a:p>
            <a:r>
              <a:rPr lang="zh-CN" altLang="en-US" dirty="0" smtClean="0"/>
              <a:t>特性</a:t>
            </a:r>
            <a:r>
              <a:rPr lang="en-US" altLang="zh-CN" dirty="0" smtClean="0"/>
              <a:t>2 - </a:t>
            </a:r>
            <a:r>
              <a:rPr lang="zh-CN" altLang="en-US" dirty="0" smtClean="0"/>
              <a:t>虚拟网络</a:t>
            </a:r>
            <a:r>
              <a:rPr lang="en-US" altLang="zh-CN" dirty="0" err="1" smtClean="0"/>
              <a:t>QoS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38" y="1085006"/>
            <a:ext cx="3914775" cy="24955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 bwMode="auto">
          <a:xfrm>
            <a:off x="755650" y="3939902"/>
            <a:ext cx="3816350" cy="720080"/>
          </a:xfrm>
          <a:prstGeom prst="rect">
            <a:avLst/>
          </a:prstGeom>
          <a:noFill/>
          <a:ln w="19050" cmpd="sng">
            <a:solidFill>
              <a:srgbClr val="0070C0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通过分布式交换机网络</a:t>
            </a:r>
            <a:r>
              <a:rPr lang="en-US" altLang="zh-CN" sz="1200" dirty="0" err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  <a:r>
              <a:rPr lang="zh-CN" altLang="en-US" sz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策略，为端口组的成员接口提供流量整形、带宽优先级的控制能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力，对虚拟机网络进行带宽控</a:t>
            </a:r>
            <a:r>
              <a:rPr lang="zh-CN" altLang="en-US" sz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制。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243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PROJECT_OPEN" val="0"/>
  <p:tag name="ARTICULATE_SLIDE_COUNT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lank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9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0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10706</TotalTime>
  <Words>759</Words>
  <Application>Microsoft Office PowerPoint</Application>
  <PresentationFormat>全屏显示(16:9)</PresentationFormat>
  <Paragraphs>156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14</vt:i4>
      </vt:variant>
    </vt:vector>
  </HeadingPairs>
  <TitlesOfParts>
    <vt:vector size="34" baseType="lpstr">
      <vt:lpstr>MS PGothic</vt:lpstr>
      <vt:lpstr>微软雅黑</vt:lpstr>
      <vt:lpstr>华文琥珀</vt:lpstr>
      <vt:lpstr>宋体</vt:lpstr>
      <vt:lpstr>黑体</vt:lpstr>
      <vt:lpstr>FrutigerNext LT Medium</vt:lpstr>
      <vt:lpstr>Wingdings</vt:lpstr>
      <vt:lpstr>FrutigerNext LT Bold</vt:lpstr>
      <vt:lpstr>Calibri</vt:lpstr>
      <vt:lpstr>华文细黑</vt:lpstr>
      <vt:lpstr>Arial</vt:lpstr>
      <vt:lpstr>Blank</vt:lpstr>
      <vt:lpstr>8_主题1</vt:lpstr>
      <vt:lpstr>1_主题1</vt:lpstr>
      <vt:lpstr>4_主题1</vt:lpstr>
      <vt:lpstr>5_主题1</vt:lpstr>
      <vt:lpstr>6_主题1</vt:lpstr>
      <vt:lpstr>7_主题1</vt:lpstr>
      <vt:lpstr>9_主题1</vt:lpstr>
      <vt:lpstr>10_主题1</vt:lpstr>
      <vt:lpstr>PowerPoint 演示文稿</vt:lpstr>
      <vt:lpstr>内容</vt:lpstr>
      <vt:lpstr>内容</vt:lpstr>
      <vt:lpstr>虚拟网卡</vt:lpstr>
      <vt:lpstr>虚拟网卡和物理网卡的关系</vt:lpstr>
      <vt:lpstr>虚拟交换机</vt:lpstr>
      <vt:lpstr>内容</vt:lpstr>
      <vt:lpstr>特性1 - 物理网卡绑定</vt:lpstr>
      <vt:lpstr>特性2 - 虚拟网络QoS</vt:lpstr>
      <vt:lpstr>内容</vt:lpstr>
      <vt:lpstr>虚拟网络设备</vt:lpstr>
      <vt:lpstr>vPC (virtual Private Cloud)</vt:lpstr>
      <vt:lpstr>vDC (virtual Data Center)</vt:lpstr>
      <vt:lpstr>小结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混合式视频模板</dc:title>
  <dc:creator>Zhengpufang</dc:creator>
  <cp:lastModifiedBy>anyingbo</cp:lastModifiedBy>
  <cp:revision>656</cp:revision>
  <dcterms:created xsi:type="dcterms:W3CDTF">2011-12-01T07:18:24Z</dcterms:created>
  <dcterms:modified xsi:type="dcterms:W3CDTF">2016-03-31T09:06:27Z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(12)uzkop62K6eQ05N0P93R81HE+ZelC4Hk9Rql4fW9zu+xItpACQWys1ewSXcnvQddkCHIzBUwt_x000d_ 1N9JpVcNQzBrV7HkNiI/4EGnnDfvRR2AneymohKYdcEIBTP+7zvlcSMPusMZWOFt6MnaXeWt_x000d_ Wn+d/ejWVnZNuqkoBS+4giJkb5XAlKsyT6GWJMw+FJnwsfzVlSuGLAN7+Q6qTsIIkvpisEeP_x000d_ F9QjEH4noyNHDfcVmZ</vt:lpwstr>
  </property>
  <property fmtid="{D5CDD505-2E9C-101B-9397-08002B2CF9AE}" pid="3" name="_ms_pID_7253431">
    <vt:lpwstr>B0McyM4sHnXswQO52V1fp45EQLJLMN1xoViixa7J+micTNtlpPX2ot_x000d_ gAfSR16v0VKprcx/QFxaA4qzw3uGEpHBpKrg7DryfIH38pgp66PyX/uFV9+Ag+VdaQ+mMX53_x000d_ /0J8z8dHlT7tmkJ4vvdakh/9F16hHC7jbQQf6duzfpgPZtSWGMOQq5prMhn8QdBDIKpQd/Ow_x000d_ rygjvAXjQKX6mbE8D0SsLtwhQXzqL71Ow3ps</vt:lpwstr>
  </property>
  <property fmtid="{D5CDD505-2E9C-101B-9397-08002B2CF9AE}" pid="4" name="_ms_pID_7253432">
    <vt:lpwstr>YtvaukTVECbHQiTJEikTKzihOYDKVtvOUVve_x000d_ OFZeXUQYjKhS1oeGD/fEHB20/5fTN6z/Vxc1HFvkXjmKi0TjFqdCEIaFUs73bk+IrIqIcWc6_x000d_ EBwJuWbi9jMGT1lvUtjieo+aHXdQ8GFwqUqpmywonqSdEJ74PgcnyUjE7R/IeaNNHy+sDffl_x000d_ uD+IdntLJtRFIU/xCL44dUBkbK4/wVsKxvgxMh7e2Ge6IyutjZKqaW</vt:lpwstr>
  </property>
  <property fmtid="{D5CDD505-2E9C-101B-9397-08002B2CF9AE}" pid="5" name="_ms_pID_7253433">
    <vt:lpwstr>Fj/ffopA9Y2aIvW6T1_x000d_ yvtGGHP3F+r3qwYmPQVJZeY+Zul1PrICWHKXYnaLiDEVUITSK785ecg8kpDirkc/OG/mqlcQ_x000d_ mbnzfiGerENCUWKsWWgr3rltUzi0mQnHfgHW++P+uTH6GET6DyBCpiGsTzmMRQWcBg4q/uC5_x000d_ YhxzsF1kNsytZ91SwZwQkjiQoHFmDmjKugp46DZ5Zlsgo14hfoGSomuDH1lZg/D9XVvUP7lB</vt:lpwstr>
  </property>
  <property fmtid="{D5CDD505-2E9C-101B-9397-08002B2CF9AE}" pid="6" name="_ms_pID_7253434">
    <vt:lpwstr>_x000d_ 986jqBp3sOclIT3gXKtmn+C9GDQW/R1YQzdGLFgzPQhQX5hjKBMEXyg4F5oMj+vLL7hpy3G4_x000d_ v8djn7qJaTGAXfW1a4AS/a7VYxnYrskHLNSnV8kXzkOuon4BRSkbJ4UdYfD35YyEwSRZ3pTs_x000d_ +wXnly+oH0N7mPnqkuG2yWWmG7SC5js3QkqZ08bKhb57MgUmuuDomMWMrQ2WO89ZaGrU+TUO_x000d_ gH5ShiJlClsoVyqH</vt:lpwstr>
  </property>
  <property fmtid="{D5CDD505-2E9C-101B-9397-08002B2CF9AE}" pid="7" name="_ms_pID_7253435">
    <vt:lpwstr>g7cwIbRwyT9jx0uehQm5FwKDR0u7jRM3K+dUAxlbGabmnsbHMfkgjZLZ_x000d_ NTK6GquUse9MnXTVBQGM5ht8gVTC+ct3COrABKT/bVb13Kyuaanv2JIQngCvUqN57LmYVkX0_x000d_ Ja7zX1ukHT8DdWYv1UUzgulrHjp01tzZSmDhQNaQaAob1QP81+Mvh1HgSi8PjJ0yvelBqWro_x000d_ q8FX7WzHANTk0gGS4H1IVT46zYTxC5hElp</vt:lpwstr>
  </property>
  <property fmtid="{D5CDD505-2E9C-101B-9397-08002B2CF9AE}" pid="8" name="_ms_pID_7253436">
    <vt:lpwstr>Bb/DP5oFLTu2/3zuYSkKBv9bq2fwFBJqlforO2_x000d_ J6Y3Qw52jDGOMWtqzcIesNNXFBBsD7RbXpFYnGzoofHc1pjWDfyXSmlvpwvQ7s/obYN/U8PG_x000d_ d4NsDS2OVLXeQRpLoL47Qx5SXfLQr1EbofQMRDmQq30kAjp6J9IZMUTnb6D6joX8mGjXarqq_x000d_ PFbFfIGXgtH3K9F8JGoVAmiLAsnHxqm+cv75BGwF0Irm8SyZJWwA</vt:lpwstr>
  </property>
  <property fmtid="{D5CDD505-2E9C-101B-9397-08002B2CF9AE}" pid="9" name="_ms_pID_7253437">
    <vt:lpwstr>U1nqG2gsvbkd4hVjSZ/z_x000d_ VahfSr4FN6Zwfs+3DhleAJLuAwDX5GL+RQnR/P/Hgc0C1m61ewTt3fquFPFLz+jtcb8u0My2_x000d_ 4tCbOpN42A09v7ygyFOOsakXaulFbWRnyRmKA2ZFbkKlsnYwOHcV1I+udi5ShHonJHuL9Y1q_x000d_ hhw5pauCXRn6zE3u6+3GFhgqqXl9Xj7zOU1EXv6E9k8qhYp7MCVFH0U5gQtYXJkacrnueS</vt:lpwstr>
  </property>
  <property fmtid="{D5CDD505-2E9C-101B-9397-08002B2CF9AE}" pid="10" name="_ms_pID_7253438">
    <vt:lpwstr>vt_x000d_ 35tsIFgk4Y1RakiCsQ0Lwy2YYTuyUh4Ezt3sKKSuZ13CxO3iN209e1OCHrD9vIW5p0shg4as_x000d_ 25tR3raB1dTrQu3JwH8BBQAykySyUdAsirwh76ZSUuU0yfUrvaYppKsCd1mE99jQAsRTR9ip_x000d_ rcgM37oQol5HhamneGDHfHxd26MPFhkD3X4Vi6+JdTQ/s1Do3YsnIPH4UwwcEB60/wJQFljx_x000d_ tsv8IMu0Yk31XJ</vt:lpwstr>
  </property>
  <property fmtid="{D5CDD505-2E9C-101B-9397-08002B2CF9AE}" pid="11" name="_ms_pID_7253439">
    <vt:lpwstr>2amThU/pp9xlt8+xb9nL2dwWySatMGysq0BAM3+DGRvNHiPH6oosBPZ3+k_x000d_ rokOj15cQdYDCi3XfpO9co6AT4PD6d4WAQGSO1Ap9Egr6cOUDAgCWUkWFjVYYmVByVOUUWP7_x000d_ s3ZDwqBuZLy66NfraoxAY7PV89H94eKCBKRpSTH9GpCOSmSTw/oDOZu0qrLIvMKolGFRAzr2_x000d_ nrrInnUlWrXP7EP8bQKNp/Lbg03vcotV</vt:lpwstr>
  </property>
  <property fmtid="{D5CDD505-2E9C-101B-9397-08002B2CF9AE}" pid="12" name="_ms_pID_72534310">
    <vt:lpwstr>x7xdlK75YqTV/f/sGgFE6RA9UfNcpoA+X+Htv9ry_x000d_ iV0j1jxHu3U+yyLnW3NfnV7Vo/5TBA4UTQmizuNUZ3wcJ8aP9p7oqF65c3rLnw1HAdqWmqot_x000d_ PbAVSbgUqglkFVJvGGYXMapwlfYhhxKy9WxwxopgH4WRkvI0fJ3RqGbbFrTNN+7066fLfAaf_x000d_ qLCi8EOvO+7WJq59TbrE6r8DqbU0OlvwP21Qvq9mCVbobwsTsA</vt:lpwstr>
  </property>
  <property fmtid="{D5CDD505-2E9C-101B-9397-08002B2CF9AE}" pid="13" name="_ms_pID_72534311">
    <vt:lpwstr>fOtHgdt0B5tb8S86oYvhDt_x000d_ Kdl/1GWZXFO0ou2mgKD/kY4rCtm3kF5B5oAHGfcZiHw7Wfrdv3fE2N0Bd1SK2GFuqB2o2Y90_x000d_ VL1NhCBUaeiDg2X833fAMeGDvrux0f3nd33CWjivuuOxaQ==</vt:lpwstr>
  </property>
  <property fmtid="{D5CDD505-2E9C-101B-9397-08002B2CF9AE}" pid="14" name="_ms_pID_72534312">
    <vt:lpwstr>9KjG_x000d_ f16cauTml8El+t9T9Dc9W86HT1c5/MDoL683x2BD2FZ1u5/uS0M=</vt:lpwstr>
  </property>
  <property fmtid="{D5CDD505-2E9C-101B-9397-08002B2CF9AE}" pid="15" name="_new_ms_pID_72543">
    <vt:lpwstr>(4)Fp8Xxuc0Y/Lh0Nh9K8aA9ivnfs8TNh8s5BMJJUTDfYypCyxxDexxJYeaPoOdknwaeQGHik+N
eRw3Okuc1FPTY+y69rqGrKmhyI8A+GyCbxT2oeWwURBRYPAINeys7ktJ954aR/4qslilWf71
AnkV9QpTm5shCA0t8xq//Q3moR292bMtazRXwRCZhH5UtXjR1eb1AIIfg3y0hCfK/tJ+M8sn
fHB0gA9HpigOpLVTP1</vt:lpwstr>
  </property>
  <property fmtid="{D5CDD505-2E9C-101B-9397-08002B2CF9AE}" pid="16" name="_new_ms_pID_725431">
    <vt:lpwstr>G9vTO+mNcGoUfvaf8NTh6Y4gR1giPo5ega+2fVNmwpkDLF7R1ThQxa
TszRLWFia8uOKysy7dHdmTeYzwtg963sGa1cmU9EneIrWJzJjqCmxdDu0nNdWjWw2PbFvh/E
O8+EuIGr9m67n/OWL0ntL60fR3/6fg/bSkQqLKf3a9Jd21KSDYQ4v7xfjWAWdO44UqYSWwNO
Q2Ci6VpGSdiTA0tA0I6/DYypdkqwpsuKWfLh</vt:lpwstr>
  </property>
  <property fmtid="{D5CDD505-2E9C-101B-9397-08002B2CF9AE}" pid="17" name="_new_ms_pID_725432">
    <vt:lpwstr>68poyBEz8Ps+x/w8On6WqijmmztWbXOZKEoJ
xJuYOw5fMTK02CwlW2ZUE4trMSlTJOegCJf7gO6ZLrL+lNJjPEK6S1nrU5wtMAaTUDBRxD0e
+RMiLtvUvJOsBZDFRcHXTm3oBg0SQjkyziQ6nzvW+wAQkXQy0JzHXQB+jc+/dUGsXbfATB1h
yFgrB9UxIQqIiwlDO7ZMZ/uS8XL7IhmjtJGEjmp9vtNbJGZ8lobSzJ</vt:lpwstr>
  </property>
  <property fmtid="{D5CDD505-2E9C-101B-9397-08002B2CF9AE}" pid="18" name="_new_ms_pID_725433">
    <vt:lpwstr>QBgG/xRKKoTk+2E+QZ
yURDA3bcLQZrVD83Ul8RNbXP5RQ=</vt:lpwstr>
  </property>
  <property fmtid="{D5CDD505-2E9C-101B-9397-08002B2CF9AE}" pid="19" name="ArticulateGUID">
    <vt:lpwstr>DB42AE6C-D786-4849-3F3F-593F3F043F15</vt:lpwstr>
  </property>
  <property fmtid="{D5CDD505-2E9C-101B-9397-08002B2CF9AE}" pid="20" name="ArticulatePath">
    <vt:lpwstr>模版1（2016）</vt:lpwstr>
  </property>
  <property fmtid="{D5CDD505-2E9C-101B-9397-08002B2CF9AE}" pid="21" name="_2015_ms_pID_725343">
    <vt:lpwstr>(3)9g7lZ37GsTFO6vka86tCc4bLrGCiqJQKrcGwlQAnhnDVF3Ae1dmXZpdWH8+scdsuNVd1zK+O
T2KwEc3j6pjpfUz7Fg2IHcIikbjb5jqs4qysowTb3eFgkDoC3BjXi3o/YGuabhdrMG43Q6ZW
NY51eclIGNxjASkcaPCnT67GwmZJeN8V4Wnfu1UZqpGrRvOtk5ZGv5+CaiZu5IW6ztQkpfIz
8TzzLEBhXZ1J5wktps</vt:lpwstr>
  </property>
  <property fmtid="{D5CDD505-2E9C-101B-9397-08002B2CF9AE}" pid="22" name="_2015_ms_pID_7253431">
    <vt:lpwstr>Dhgcm0sQ+6tPG0Je3QmsBJ5KEnAEBIcyEh2WDQqjwIHHhXMUfYt2bI
ImDC0gAqvPbf8zI0Q/Kv6yzxAriCZnEsomsA+WOOgQ+HRmfB+kET4gLw+rln5k81I4mXgjGF
hVpo6nae6kSbetLUP/eAIRmoxH6tkx10C8f7gTmwJlUqLelqRnUubuA4CNXjdhr3jatkQ+/F
YQ31+gRb0P4TAmNC3iYbZgA3mu9ls/F8D5PT</vt:lpwstr>
  </property>
  <property fmtid="{D5CDD505-2E9C-101B-9397-08002B2CF9AE}" pid="23" name="_2015_ms_pID_7253432">
    <vt:lpwstr>0+pvQ3k+Oh6ECL1e+zsNSojCFti4ZZSf3iTz
F2HiMtk6</vt:lpwstr>
  </property>
  <property fmtid="{D5CDD505-2E9C-101B-9397-08002B2CF9AE}" pid="24" name="_readonly">
    <vt:lpwstr/>
  </property>
  <property fmtid="{D5CDD505-2E9C-101B-9397-08002B2CF9AE}" pid="25" name="_change">
    <vt:lpwstr/>
  </property>
  <property fmtid="{D5CDD505-2E9C-101B-9397-08002B2CF9AE}" pid="26" name="_full-control">
    <vt:lpwstr/>
  </property>
  <property fmtid="{D5CDD505-2E9C-101B-9397-08002B2CF9AE}" pid="27" name="sflag">
    <vt:lpwstr>1459406508</vt:lpwstr>
  </property>
</Properties>
</file>