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notesSlides/notesSlide9.xml" ContentType="application/vnd.openxmlformats-officedocument.presentationml.notesSlide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2" r:id="rId1"/>
    <p:sldMasterId id="2147483808" r:id="rId2"/>
    <p:sldMasterId id="2147483827" r:id="rId3"/>
    <p:sldMasterId id="2147483829" r:id="rId4"/>
    <p:sldMasterId id="2147483831" r:id="rId5"/>
    <p:sldMasterId id="2147483833" r:id="rId6"/>
    <p:sldMasterId id="2147483835" r:id="rId7"/>
    <p:sldMasterId id="2147483811" r:id="rId8"/>
    <p:sldMasterId id="2147483814" r:id="rId9"/>
  </p:sldMasterIdLst>
  <p:notesMasterIdLst>
    <p:notesMasterId r:id="rId22"/>
  </p:notesMasterIdLst>
  <p:handoutMasterIdLst>
    <p:handoutMasterId r:id="rId23"/>
  </p:handoutMasterIdLst>
  <p:sldIdLst>
    <p:sldId id="405" r:id="rId10"/>
    <p:sldId id="415" r:id="rId11"/>
    <p:sldId id="422" r:id="rId12"/>
    <p:sldId id="399" r:id="rId13"/>
    <p:sldId id="414" r:id="rId14"/>
    <p:sldId id="423" r:id="rId15"/>
    <p:sldId id="419" r:id="rId16"/>
    <p:sldId id="424" r:id="rId17"/>
    <p:sldId id="427" r:id="rId18"/>
    <p:sldId id="429" r:id="rId19"/>
    <p:sldId id="431" r:id="rId20"/>
    <p:sldId id="433" r:id="rId21"/>
  </p:sldIdLst>
  <p:sldSz cx="9144000" cy="5143500" type="screen16x9"/>
  <p:notesSz cx="6858000" cy="9144000"/>
  <p:embeddedFontLst>
    <p:embeddedFont>
      <p:font typeface="FrutigerNext LT Bold" panose="020B0803040504020204" pitchFamily="34" charset="0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FrutigerNext LT Regular" panose="020B0503040504020204" pitchFamily="34" charset="0"/>
      <p:regular r:id="rId29"/>
      <p:bold r:id="rId30"/>
      <p:italic r:id="rId31"/>
      <p:boldItalic r:id="rId32"/>
    </p:embeddedFont>
    <p:embeddedFont>
      <p:font typeface="MS PGothic" panose="020B0600070205080204" pitchFamily="34" charset="-128"/>
      <p:regular r:id="rId33"/>
    </p:embeddedFont>
    <p:embeddedFont>
      <p:font typeface="微软雅黑" panose="020B0503020204020204" pitchFamily="34" charset="-122"/>
      <p:regular r:id="rId34"/>
      <p:bold r:id="rId35"/>
    </p:embeddedFont>
    <p:embeddedFont>
      <p:font typeface="华文琥珀" panose="02010800040101010101" pitchFamily="2" charset="-122"/>
      <p:regular r:id="rId36"/>
    </p:embeddedFont>
    <p:embeddedFont>
      <p:font typeface="黑体" panose="02010609060101010101" pitchFamily="49" charset="-122"/>
      <p:regular r:id="rId37"/>
    </p:embeddedFont>
    <p:embeddedFont>
      <p:font typeface="华文细黑" panose="02010600040101010101" pitchFamily="2" charset="-122"/>
      <p:regular r:id="rId38"/>
    </p:embeddedFont>
    <p:embeddedFont>
      <p:font typeface="FrutigerNext LT Medium" panose="020B0603040504020204" pitchFamily="34" charset="0"/>
      <p:regular r:id="rId39"/>
      <p:bold r:id="rId40"/>
      <p:italic r:id="rId41"/>
      <p:boldItalic r:id="rId42"/>
    </p:embeddedFont>
  </p:embeddedFontLst>
  <p:custDataLst>
    <p:tags r:id="rId4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orient="horz" pos="464">
          <p15:clr>
            <a:srgbClr val="A4A3A4"/>
          </p15:clr>
        </p15:guide>
        <p15:guide id="3" orient="horz" pos="2119">
          <p15:clr>
            <a:srgbClr val="A4A3A4"/>
          </p15:clr>
        </p15:guide>
        <p15:guide id="4" orient="horz" pos="2981">
          <p15:clr>
            <a:srgbClr val="A4A3A4"/>
          </p15:clr>
        </p15:guide>
        <p15:guide id="5" pos="5420">
          <p15:clr>
            <a:srgbClr val="A4A3A4"/>
          </p15:clr>
        </p15:guide>
        <p15:guide id="6" pos="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gyang (Yancey)" initials="T(" lastIdx="14" clrIdx="0">
    <p:extLst>
      <p:ext uri="{19B8F6BF-5375-455C-9EA6-DF929625EA0E}">
        <p15:presenceInfo xmlns:p15="http://schemas.microsoft.com/office/powerpoint/2012/main" userId="S-1-5-21-147214757-305610072-1517763936-29336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5F177"/>
    <a:srgbClr val="578EFB"/>
    <a:srgbClr val="C1EFFF"/>
    <a:srgbClr val="FFCC99"/>
    <a:srgbClr val="A6E36F"/>
    <a:srgbClr val="E1F7FF"/>
    <a:srgbClr val="FF8761"/>
    <a:srgbClr val="CCECFF"/>
    <a:srgbClr val="D97979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434" autoAdjust="0"/>
  </p:normalViewPr>
  <p:slideViewPr>
    <p:cSldViewPr showGuides="1">
      <p:cViewPr varScale="1">
        <p:scale>
          <a:sx n="93" d="100"/>
          <a:sy n="93" d="100"/>
        </p:scale>
        <p:origin x="690" y="84"/>
      </p:cViewPr>
      <p:guideLst>
        <p:guide orient="horz" pos="486"/>
        <p:guide orient="horz" pos="464"/>
        <p:guide orient="horz" pos="2119"/>
        <p:guide orient="horz" pos="2981"/>
        <p:guide pos="5420"/>
        <p:guide pos="476"/>
      </p:guideLst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font" Target="fonts/font8.fntdata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gs" Target="tags/tag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FD6B2986-D06E-4F3C-B19C-CC0A0E2B9416}" type="datetimeFigureOut">
              <a:rPr lang="zh-CN" altLang="en-US"/>
              <a:pPr>
                <a:defRPr/>
              </a:pPr>
              <a:t>2016/4/7</a:t>
            </a:fld>
            <a:endParaRPr lang="en-US" altLang="zh-CN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B569440-9C1A-4A13-B530-46C3A9E173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73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A07D6-A920-460C-8B33-4A6BB51EEA71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40B32-9DF0-4A29-932F-29D3FE357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251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216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710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89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9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754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360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28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985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488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38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1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Click="0" advTm="800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033463"/>
            <a:ext cx="46101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1977629"/>
            <a:ext cx="5616575" cy="584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073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3560806"/>
            <a:ext cx="5616575" cy="584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079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3560806"/>
            <a:ext cx="5616575" cy="584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26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3560806"/>
            <a:ext cx="5616575" cy="584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640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3560806"/>
            <a:ext cx="5616575" cy="584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9823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55650" y="-20538"/>
            <a:ext cx="7632700" cy="6536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221582"/>
            <a:ext cx="7632700" cy="3145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0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:\图库\公司logo\Vertical Version_All竖版标志上传\Full Color Brand Signature全色\RGB\JPEG\HW_POS_RGB_Vertical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55526"/>
            <a:ext cx="1080120" cy="108012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1557944"/>
            <a:ext cx="5616575" cy="58695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/>
          </p:nvPr>
        </p:nvSpPr>
        <p:spPr>
          <a:xfrm>
            <a:off x="755650" y="2301479"/>
            <a:ext cx="6400800" cy="4616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quarter" idx="12"/>
          </p:nvPr>
        </p:nvSpPr>
        <p:spPr>
          <a:xfrm>
            <a:off x="755650" y="359569"/>
            <a:ext cx="2133600" cy="2154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0618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ags" Target="../tags/tag2.xml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jpeg"/><Relationship Id="rId4" Type="http://schemas.openxmlformats.org/officeDocument/2006/relationships/tags" Target="../tags/tag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 descr="F:\图库\公司logo\Vertical Version_All竖版标志上传\Full Color Brand Signature全色\RGB\JPEG\HW_POS_RGB_Vertical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55526"/>
            <a:ext cx="1080120" cy="1080120"/>
          </a:xfrm>
          <a:prstGeom prst="rect">
            <a:avLst/>
          </a:prstGeom>
          <a:noFill/>
        </p:spPr>
      </p:pic>
      <p:grpSp>
        <p:nvGrpSpPr>
          <p:cNvPr id="1026" name="Group 77"/>
          <p:cNvGrpSpPr>
            <a:grpSpLocks/>
          </p:cNvGrpSpPr>
          <p:nvPr/>
        </p:nvGrpSpPr>
        <p:grpSpPr bwMode="auto">
          <a:xfrm>
            <a:off x="9324976" y="2627710"/>
            <a:ext cx="919163" cy="2418160"/>
            <a:chOff x="5839" y="2251"/>
            <a:chExt cx="579" cy="2031"/>
          </a:xfrm>
        </p:grpSpPr>
        <p:sp>
          <p:nvSpPr>
            <p:cNvPr id="1038" name="Rectangle 78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39" name="Group 79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100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1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2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3" name="Rectangle 83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0" name="Group 84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96" name="Rectangle 85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" name="Rectangle 86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8" name="Rectangle 87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9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1" name="Group 89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92" name="Rectangle 90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3" name="Rectangle 91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4" name="Rectangle 92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" name="Rectangle 93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2" name="Group 94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88" name="Rectangle 95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9" name="Rectangle 96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0" name="Rectangle 97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1" name="Rectangle 98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3" name="Group 99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84" name="Rectangle 100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5" name="Rectangle 101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" name="Rectangle 102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7" name="Rectangle 103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4" name="Group 104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80" name="Rectangle 105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1" name="Rectangle 106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2" name="Rectangle 107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3" name="Rectangle 108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5" name="Group 109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76" name="Rectangle 110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7" name="Rectangle 111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8" name="Rectangle 112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9" name="Rectangle 113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6" name="Group 114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72" name="Rectangle 115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3" name="Rectangle 116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4" name="Rectangle 117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" name="Rectangle 118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7" name="Group 119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68" name="Rectangle 120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9" name="Rectangle 121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0" name="Rectangle 122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1" name="Rectangle 123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8" name="Group 124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64" name="Rectangle 125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" name="Rectangle 126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" name="Rectangle 127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7" name="Rectangle 128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9" name="Group 129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60" name="Rectangle 130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" name="Rectangle 131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2" name="Rectangle 132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3" name="Rectangle 133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50" name="Group 134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56" name="Rectangle 135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7" name="Rectangle 136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8" name="Rectangle 137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9" name="Rectangle 138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51" name="Group 139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52" name="Rectangle 140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" name="Rectangle 141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4" name="Rectangle 142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" name="Rectangle 143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144"/>
          <p:cNvSpPr>
            <a:spLocks noChangeArrowheads="1"/>
          </p:cNvSpPr>
          <p:nvPr/>
        </p:nvSpPr>
        <p:spPr bwMode="auto">
          <a:xfrm>
            <a:off x="9251951" y="1000125"/>
            <a:ext cx="1192213" cy="153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配色参考方案：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组配色方案，同一页面内只选择一组使用。（仅供参考）</a:t>
            </a:r>
          </a:p>
        </p:txBody>
      </p:sp>
      <p:sp>
        <p:nvSpPr>
          <p:cNvPr id="1028" name="Rectangle 145"/>
          <p:cNvSpPr>
            <a:spLocks noChangeArrowheads="1"/>
          </p:cNvSpPr>
          <p:nvPr/>
        </p:nvSpPr>
        <p:spPr bwMode="auto">
          <a:xfrm>
            <a:off x="9251951" y="0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.</a:t>
            </a:r>
            <a:endParaRPr lang="zh-CN" altLang="en-US" sz="11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03" name="Text Box 7"/>
          <p:cNvSpPr txBox="1">
            <a:spLocks noChangeArrowheads="1"/>
          </p:cNvSpPr>
          <p:nvPr/>
        </p:nvSpPr>
        <p:spPr bwMode="auto">
          <a:xfrm>
            <a:off x="7229475" y="3008710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1557350"/>
            <a:ext cx="561657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301479"/>
            <a:ext cx="5329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:32-35pt 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R153 G0 B0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 LT Medium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Arial</a:t>
            </a:r>
          </a:p>
          <a:p>
            <a:pPr algn="r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:30-32pt 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R153 G0 B0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黑体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:20-22pt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) :18pt  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黑色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 LT Regular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Arial</a:t>
            </a:r>
          </a:p>
          <a:p>
            <a:pPr algn="r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:18-20pt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):18pt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黑色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细黑体 </a:t>
            </a:r>
            <a:endParaRPr lang="zh-CN" altLang="en-US" sz="1100" dirty="0">
              <a:solidFill>
                <a:srgbClr val="0000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10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9569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  <p:custDataLst>
      <p:tags r:id="rId2"/>
    </p:custDataLst>
  </p:cSld>
  <p:clrMap bg1="lt1" tx1="dk1" bg2="lt2" tx2="dk2" accent1="accent1" accent2="accent2" accent3="accent3" accent4="accent4" accent5="accent5" accent6="accent6" hlink="hlink" folHlink="folHlink"/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3200" b="1" dirty="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defRPr sz="2400" b="1">
          <a:solidFill>
            <a:schemeClr val="bg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244079"/>
            <a:ext cx="7632700" cy="65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922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21582"/>
            <a:ext cx="7632700" cy="314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</a:rPr>
              <a:t>:32-</a:t>
            </a:r>
            <a:r>
              <a:rPr lang="en-US" altLang="zh-CN" sz="1100" dirty="0" err="1">
                <a:solidFill>
                  <a:srgbClr val="FFFFFF"/>
                </a:solidFill>
              </a:rPr>
              <a:t>35pt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</a:rPr>
              <a:t>:30-</a:t>
            </a:r>
            <a:r>
              <a:rPr lang="en-US" altLang="zh-CN" sz="1100" dirty="0" err="1">
                <a:solidFill>
                  <a:srgbClr val="FFFFFF"/>
                </a:solidFill>
              </a:rPr>
              <a:t>32pt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</a:rPr>
              <a:t>:20-</a:t>
            </a:r>
            <a:r>
              <a:rPr lang="en-US" altLang="zh-CN" sz="1100" dirty="0" err="1">
                <a:solidFill>
                  <a:srgbClr val="FFFFFF"/>
                </a:solidFill>
              </a:rPr>
              <a:t>22pt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 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</a:rPr>
              <a:t>:18-</a:t>
            </a:r>
            <a:r>
              <a:rPr lang="en-US" altLang="zh-CN" sz="1100" dirty="0" err="1">
                <a:solidFill>
                  <a:srgbClr val="FFFFFF"/>
                </a:solidFill>
              </a:rPr>
              <a:t>20pt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细黑体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 </a:t>
            </a:r>
          </a:p>
        </p:txBody>
      </p:sp>
      <p:grpSp>
        <p:nvGrpSpPr>
          <p:cNvPr id="9222" name="Group 14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9225" name="Rectangle 15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9226" name="Group 16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9287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8" name="Rectangle 18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9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90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27" name="Group 21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9283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4" name="Rectangle 23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5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6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28" name="Group 26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9279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0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1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2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29" name="Group 31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9275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6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7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8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0" name="Group 36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9271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2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3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4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1" name="Group 41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9267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8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9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0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2" name="Group 46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9263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4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5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6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3" name="Group 51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9259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0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1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2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4" name="Group 56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9255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6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7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8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5" name="Group 61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9251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2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3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4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6" name="Group 66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9247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8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9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0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7" name="Group 71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9243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4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5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6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8" name="Group 76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9239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0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1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2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223" name="Rectangle 81"/>
          <p:cNvSpPr>
            <a:spLocks noChangeArrowheads="1"/>
          </p:cNvSpPr>
          <p:nvPr/>
        </p:nvSpPr>
        <p:spPr bwMode="auto">
          <a:xfrm>
            <a:off x="9251951" y="1006078"/>
            <a:ext cx="1192213" cy="173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9224" name="Rectangle 82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</p:spTree>
    <p:custDataLst>
      <p:tags r:id="rId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6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808080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Arial" pitchFamily="34" charset="0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9" descr="封面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59656"/>
            <a:ext cx="91440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1977629"/>
            <a:ext cx="5548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3" name="Rectangle 13"/>
          <p:cNvSpPr>
            <a:spLocks noChangeArrowheads="1"/>
          </p:cNvSpPr>
          <p:nvPr/>
        </p:nvSpPr>
        <p:spPr bwMode="auto">
          <a:xfrm>
            <a:off x="7235826" y="357188"/>
            <a:ext cx="14652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4225" eaLnBrk="0" hangingPunct="0"/>
            <a:r>
              <a:rPr lang="en-US" altLang="zh-CN" sz="1400" b="1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81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9569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+mn-lt"/>
                <a:ea typeface="+mj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21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:32-35pt 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 R153 G0 B0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 LT Medium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 Arial</a:t>
            </a: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:30-32pt 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 R153 G0 B0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黑体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:20-22pt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) :18pt  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黑色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 LT Regular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 Arial</a:t>
            </a: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:18-20pt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):18pt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黑色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细黑体 </a:t>
            </a:r>
            <a:endParaRPr lang="zh-CN" altLang="en-US" sz="1100" dirty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2061" name="Rectangle 23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24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2123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4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5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6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29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2119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0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1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2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34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2115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6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7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8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9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2111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2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3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4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44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2107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8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9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0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9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2103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4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5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6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54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2099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0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1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2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59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2095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6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7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8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64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2091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2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3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4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69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2087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8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9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0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74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2083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4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5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6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79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2079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0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1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2" name="Rectangle 83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84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2075" name="Rectangle 85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6" name="Rectangle 86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7" name="Rectangle 87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8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57" name="Rectangle 89"/>
          <p:cNvSpPr>
            <a:spLocks noChangeArrowheads="1"/>
          </p:cNvSpPr>
          <p:nvPr/>
        </p:nvSpPr>
        <p:spPr bwMode="auto">
          <a:xfrm>
            <a:off x="9251951" y="1006078"/>
            <a:ext cx="1192213" cy="153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配色参考方案：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组配色方案，同一页面内只选择一组使用。（仅供参考）</a:t>
            </a:r>
          </a:p>
        </p:txBody>
      </p:sp>
      <p:sp>
        <p:nvSpPr>
          <p:cNvPr id="2058" name="Rectangle 90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.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52" name="Text Box 5"/>
          <p:cNvSpPr txBox="1">
            <a:spLocks noChangeArrowheads="1"/>
          </p:cNvSpPr>
          <p:nvPr/>
        </p:nvSpPr>
        <p:spPr bwMode="auto">
          <a:xfrm>
            <a:off x="755650" y="4673204"/>
            <a:ext cx="2951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sp>
        <p:nvSpPr>
          <p:cNvPr id="153" name="Text Box 7"/>
          <p:cNvSpPr txBox="1">
            <a:spLocks noChangeArrowheads="1"/>
          </p:cNvSpPr>
          <p:nvPr/>
        </p:nvSpPr>
        <p:spPr bwMode="auto">
          <a:xfrm>
            <a:off x="7229475" y="3014663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  <p:pic>
        <p:nvPicPr>
          <p:cNvPr id="79" name="Picture 6" descr="Logo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14" y="4263628"/>
            <a:ext cx="7064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755650" y="4664869"/>
            <a:ext cx="2951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5125" name="Picture 6" descr="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14" y="4263628"/>
            <a:ext cx="7064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3381376"/>
            <a:ext cx="5548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128" name="Rectangle 13"/>
          <p:cNvSpPr>
            <a:spLocks noChangeArrowheads="1"/>
          </p:cNvSpPr>
          <p:nvPr/>
        </p:nvSpPr>
        <p:spPr bwMode="auto">
          <a:xfrm>
            <a:off x="7235826" y="357188"/>
            <a:ext cx="14652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4225" eaLnBrk="0" hangingPunct="0"/>
            <a:r>
              <a:rPr lang="en-US" altLang="zh-CN" sz="1400" b="1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85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9569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+mn-lt"/>
                <a:ea typeface="+mj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:32-35pt  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R153 G0 B0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FrutigerNext LT Medium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Arial</a:t>
            </a: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</a:pPr>
            <a:endParaRPr lang="en-US" altLang="zh-CN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:30-32pt  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R153 G0 B0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黑体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:20-22pt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子目录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) :18pt  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黑色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FrutigerNext LT Regular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Arial</a:t>
            </a: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</a:pPr>
            <a:endParaRPr lang="en-US" altLang="zh-CN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:18-20pt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子目录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):18pt 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黑色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细黑体 </a:t>
            </a:r>
            <a:endParaRPr lang="zh-CN" altLang="en-US" sz="110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5134" name="Rectangle 86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87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5196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7" name="Rectangle 89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8" name="Rectangle 90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9" name="Rectangle 91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92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5192" name="Rectangle 93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3" name="Rectangle 94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4" name="Rectangle 95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5" name="Rectangle 96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97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5188" name="Rectangle 98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9" name="Rectangle 99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0" name="Rectangle 100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1" name="Rectangle 101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02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5184" name="Rectangle 103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5" name="Rectangle 104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6" name="Rectangle 105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7" name="Rectangle 106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07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5180" name="Rectangle 108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1" name="Rectangle 109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2" name="Rectangle 110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3" name="Rectangle 111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12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5176" name="Rectangle 113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7" name="Rectangle 114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8" name="Rectangle 115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9" name="Rectangle 116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17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5172" name="Rectangle 118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3" name="Rectangle 119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4" name="Rectangle 120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5" name="Rectangle 121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122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5168" name="Rectangle 123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9" name="Rectangle 124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0" name="Rectangle 125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1" name="Rectangle 126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127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5164" name="Rectangle 128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5" name="Rectangle 129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6" name="Rectangle 130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7" name="Rectangle 131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132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5160" name="Rectangle 133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1" name="Rectangle 134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2" name="Rectangle 135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3" name="Rectangle 136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37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5156" name="Rectangle 138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7" name="Rectangle 139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8" name="Rectangle 140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9" name="Rectangle 141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142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5152" name="Rectangle 143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3" name="Rectangle 144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4" name="Rectangle 145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5" name="Rectangle 146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147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5148" name="Rectangle 148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9" name="Rectangle 149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0" name="Rectangle 150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" name="Rectangle 151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132" name="Rectangle 152"/>
          <p:cNvSpPr>
            <a:spLocks noChangeArrowheads="1"/>
          </p:cNvSpPr>
          <p:nvPr/>
        </p:nvSpPr>
        <p:spPr bwMode="auto">
          <a:xfrm>
            <a:off x="9251951" y="1006078"/>
            <a:ext cx="1192213" cy="153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配色参考方案：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组配色方案，同一页面内只选择一组使用。（仅供参考）</a:t>
            </a:r>
          </a:p>
        </p:txBody>
      </p:sp>
      <p:sp>
        <p:nvSpPr>
          <p:cNvPr id="5133" name="Rectangle 153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.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5200" name="Picture 80" descr="200016582-001副本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1310"/>
            <a:ext cx="9144000" cy="221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1" name="Picture 81" descr="未标题-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3300" y="951310"/>
            <a:ext cx="3060700" cy="22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7229475" y="2846785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3381375"/>
            <a:ext cx="5548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755650" y="4664869"/>
            <a:ext cx="2951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0" hangingPunct="0">
              <a:defRPr/>
            </a:pPr>
            <a:r>
              <a:rPr lang="en-US" altLang="zh-CN" sz="1400" smtClean="0"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6151" name="Picture 6" descr="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14" y="4263628"/>
            <a:ext cx="7064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Rectangle 13"/>
          <p:cNvSpPr>
            <a:spLocks noChangeArrowheads="1"/>
          </p:cNvSpPr>
          <p:nvPr/>
        </p:nvSpPr>
        <p:spPr bwMode="auto">
          <a:xfrm>
            <a:off x="7235826" y="357188"/>
            <a:ext cx="14652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4225" eaLnBrk="0" hangingPunct="0"/>
            <a:r>
              <a:rPr lang="en-US" altLang="zh-CN" sz="1400" b="1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85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7188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Arial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4" name="Rectangle 14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</a:rPr>
              <a:t>:32-35pt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</a:rPr>
              <a:t>:30-32pt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</a:rPr>
              <a:t>:20-22pt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 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 :18pt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</a:rPr>
              <a:t>:18-20pt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):18pt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细黑体 </a:t>
            </a:r>
            <a:endParaRPr lang="zh-CN" altLang="en-US" sz="1100">
              <a:solidFill>
                <a:srgbClr val="000000"/>
              </a:solidFill>
            </a:endParaRPr>
          </a:p>
        </p:txBody>
      </p:sp>
      <p:grpSp>
        <p:nvGrpSpPr>
          <p:cNvPr id="3" name="Group 149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6158" name="Rectangle 150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151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6220" name="Rectangle 152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1" name="Rectangle 153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2" name="Rectangle 154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3" name="Rectangle 155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56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6216" name="Rectangle 157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7" name="Rectangle 158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8" name="Rectangle 159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9" name="Rectangle 160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61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6212" name="Rectangle 162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3" name="Rectangle 163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4" name="Rectangle 164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5" name="Rectangle 165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66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6208" name="Rectangle 167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9" name="Rectangle 168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0" name="Rectangle 169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1" name="Rectangle 170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71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6204" name="Rectangle 172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5" name="Rectangle 173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6" name="Rectangle 174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7" name="Rectangle 175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76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6200" name="Rectangle 177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1" name="Rectangle 178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2" name="Rectangle 179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3" name="Rectangle 180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181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6196" name="Rectangle 182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7" name="Rectangle 183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8" name="Rectangle 184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9" name="Rectangle 185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186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6192" name="Rectangle 187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3" name="Rectangle 188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4" name="Rectangle 189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5" name="Rectangle 190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191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6188" name="Rectangle 192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9" name="Rectangle 193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0" name="Rectangle 194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1" name="Rectangle 195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96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6184" name="Rectangle 197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5" name="Rectangle 198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6" name="Rectangle 199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7" name="Rectangle 200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201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6180" name="Rectangle 202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1" name="Rectangle 203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2" name="Rectangle 204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3" name="Rectangle 205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206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6176" name="Rectangle 207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7" name="Rectangle 208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8" name="Rectangle 209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9" name="Rectangle 210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211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6172" name="Rectangle 212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3" name="Rectangle 213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4" name="Rectangle 214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rgbClr val="BBE0E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5" name="Rectangle 215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156" name="Rectangle 216"/>
          <p:cNvSpPr>
            <a:spLocks noChangeArrowheads="1"/>
          </p:cNvSpPr>
          <p:nvPr/>
        </p:nvSpPr>
        <p:spPr bwMode="auto">
          <a:xfrm>
            <a:off x="9251951" y="1006078"/>
            <a:ext cx="1192213" cy="173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6157" name="Rectangle 217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  <p:pic>
        <p:nvPicPr>
          <p:cNvPr id="6224" name="Picture 80" descr="bra200912090008_M副本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1310"/>
            <a:ext cx="9144000" cy="221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5" name="Picture 81" descr="未标题-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3300" y="951310"/>
            <a:ext cx="3060700" cy="22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7229475" y="2846785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3381375"/>
            <a:ext cx="5548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755650" y="4664869"/>
            <a:ext cx="2951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0" hangingPunct="0">
              <a:defRPr/>
            </a:pPr>
            <a:r>
              <a:rPr lang="en-US" altLang="zh-CN" sz="1400" smtClean="0"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7175" name="Picture 6" descr="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14" y="4263628"/>
            <a:ext cx="7064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Rectangle 13"/>
          <p:cNvSpPr>
            <a:spLocks noChangeArrowheads="1"/>
          </p:cNvSpPr>
          <p:nvPr/>
        </p:nvSpPr>
        <p:spPr bwMode="auto">
          <a:xfrm>
            <a:off x="7235826" y="357188"/>
            <a:ext cx="14652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4225" eaLnBrk="0" hangingPunct="0"/>
            <a:r>
              <a:rPr lang="en-US" altLang="zh-CN" sz="1400" b="1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85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7188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Arial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8" name="Rectangle 13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</a:rPr>
              <a:t>:32-35pt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</a:rPr>
              <a:t>:30-32pt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</a:rPr>
              <a:t>:20-22pt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 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 :18pt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</a:rPr>
              <a:t>:18-20pt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):18pt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细黑体 </a:t>
            </a:r>
            <a:endParaRPr lang="zh-CN" altLang="en-US" sz="1100">
              <a:solidFill>
                <a:srgbClr val="000000"/>
              </a:solidFill>
            </a:endParaRPr>
          </a:p>
        </p:txBody>
      </p:sp>
      <p:grpSp>
        <p:nvGrpSpPr>
          <p:cNvPr id="3" name="Group 148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7182" name="Rectangle 149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150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7244" name="Rectangle 151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5" name="Rectangle 152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6" name="Rectangle 153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7" name="Rectangle 154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55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7240" name="Rectangle 156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1" name="Rectangle 157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2" name="Rectangle 158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3" name="Rectangle 159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60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7236" name="Rectangle 161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7" name="Rectangle 162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8" name="Rectangle 163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9" name="Rectangle 164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65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7232" name="Rectangle 166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3" name="Rectangle 167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4" name="Rectangle 168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5" name="Rectangle 169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70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7228" name="Rectangle 171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" name="Rectangle 172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0" name="Rectangle 173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1" name="Rectangle 174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75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7224" name="Rectangle 176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5" name="Rectangle 177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6" name="Rectangle 178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7" name="Rectangle 179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180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7220" name="Rectangle 181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1" name="Rectangle 182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2" name="Rectangle 183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3" name="Rectangle 184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185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7216" name="Rectangle 186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7" name="Rectangle 187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8" name="Rectangle 188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9" name="Rectangle 189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190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7212" name="Rectangle 191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3" name="Rectangle 192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4" name="Rectangle 193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5" name="Rectangle 194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95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7208" name="Rectangle 196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9" name="Rectangle 197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0" name="Rectangle 198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1" name="Rectangle 199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200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7204" name="Rectangle 201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5" name="Rectangle 202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6" name="Rectangle 203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7" name="Rectangle 204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205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7200" name="Rectangle 206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1" name="Rectangle 207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2" name="Rectangle 208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3" name="Rectangle 209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210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7196" name="Rectangle 211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7" name="Rectangle 212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8" name="Rectangle 213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rgbClr val="BBE0E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9" name="Rectangle 214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80" name="Rectangle 215"/>
          <p:cNvSpPr>
            <a:spLocks noChangeArrowheads="1"/>
          </p:cNvSpPr>
          <p:nvPr/>
        </p:nvSpPr>
        <p:spPr bwMode="auto">
          <a:xfrm>
            <a:off x="9251951" y="1006078"/>
            <a:ext cx="1192213" cy="173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7181" name="Rectangle 216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  <p:pic>
        <p:nvPicPr>
          <p:cNvPr id="7248" name="Picture 80" descr="sb10064568n-001副本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1310"/>
            <a:ext cx="9144000" cy="221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49" name="Picture 81" descr="未标题-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3300" y="951310"/>
            <a:ext cx="3060700" cy="22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7229475" y="2846785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3381375"/>
            <a:ext cx="5548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755650" y="4664869"/>
            <a:ext cx="2951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0" hangingPunct="0">
              <a:defRPr/>
            </a:pPr>
            <a:r>
              <a:rPr lang="en-US" altLang="zh-CN" sz="1400" smtClean="0"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8199" name="Picture 6" descr="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14" y="4263628"/>
            <a:ext cx="7064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Rectangle 13"/>
          <p:cNvSpPr>
            <a:spLocks noChangeArrowheads="1"/>
          </p:cNvSpPr>
          <p:nvPr/>
        </p:nvSpPr>
        <p:spPr bwMode="auto">
          <a:xfrm>
            <a:off x="7235826" y="357188"/>
            <a:ext cx="14652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4225" eaLnBrk="0" hangingPunct="0"/>
            <a:r>
              <a:rPr lang="en-US" altLang="zh-CN" sz="1400" b="1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85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7188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Arial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2" name="Rectangle 15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</a:rPr>
              <a:t>:32-35pt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</a:rPr>
              <a:t>:30-32pt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</a:rPr>
              <a:t>:20-22pt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 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 :18pt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</a:rPr>
              <a:t>:18-20pt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):18pt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细黑体 </a:t>
            </a:r>
            <a:endParaRPr lang="zh-CN" altLang="en-US" sz="1100">
              <a:solidFill>
                <a:srgbClr val="000000"/>
              </a:solidFill>
            </a:endParaRPr>
          </a:p>
        </p:txBody>
      </p: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8206" name="Rectangle 84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85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8268" name="Rectangle 86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9" name="Rectangle 87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0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1" name="Rectangle 89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90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8264" name="Rectangle 91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5" name="Rectangle 92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6" name="Rectangle 93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7" name="Rectangle 94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95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8260" name="Rectangle 96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1" name="Rectangle 97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2" name="Rectangle 98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3" name="Rectangle 99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00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8256" name="Rectangle 101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7" name="Rectangle 102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8" name="Rectangle 103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9" name="Rectangle 104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05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8252" name="Rectangle 106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3" name="Rectangle 107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4" name="Rectangle 108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5" name="Rectangle 109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10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8248" name="Rectangle 111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9" name="Rectangle 112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0" name="Rectangle 113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1" name="Rectangle 114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115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8244" name="Rectangle 116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5" name="Rectangle 117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6" name="Rectangle 118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7" name="Rectangle 119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120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8240" name="Rectangle 121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1" name="Rectangle 122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2" name="Rectangle 123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3" name="Rectangle 124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125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8236" name="Rectangle 126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7" name="Rectangle 127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8" name="Rectangle 128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9" name="Rectangle 129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30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8232" name="Rectangle 131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3" name="Rectangle 132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4" name="Rectangle 133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5" name="Rectangle 134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135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8228" name="Rectangle 136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9" name="Rectangle 137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0" name="Rectangle 138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1" name="Rectangle 139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140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8224" name="Rectangle 141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5" name="Rectangle 142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6" name="Rectangle 143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7" name="Rectangle 144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145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8220" name="Rectangle 146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1" name="Rectangle 147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2" name="Rectangle 148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rgbClr val="BBE0E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3" name="Rectangle 149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204" name="Rectangle 150"/>
          <p:cNvSpPr>
            <a:spLocks noChangeArrowheads="1"/>
          </p:cNvSpPr>
          <p:nvPr/>
        </p:nvSpPr>
        <p:spPr bwMode="auto">
          <a:xfrm>
            <a:off x="9251951" y="1006078"/>
            <a:ext cx="1192213" cy="173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8205" name="Rectangle 151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  <p:pic>
        <p:nvPicPr>
          <p:cNvPr id="8272" name="Picture 80" descr="89738649副本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1310"/>
            <a:ext cx="9144000" cy="221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73" name="Picture 81" descr="未标题-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3300" y="951310"/>
            <a:ext cx="3060700" cy="22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7229475" y="2846785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-20538"/>
            <a:ext cx="7632700" cy="65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21582"/>
            <a:ext cx="7632700" cy="314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80" name="Picture 2" descr="F:\图库\公司logo\Vertical Version_All竖版标志上传\Full Color Brand Signature全色\RGB\JPEG\HW_POS_RGB_Vertical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92938" y="0"/>
            <a:ext cx="555526" cy="555526"/>
          </a:xfrm>
          <a:prstGeom prst="rect">
            <a:avLst/>
          </a:prstGeom>
          <a:noFill/>
        </p:spPr>
      </p:pic>
      <p:sp>
        <p:nvSpPr>
          <p:cNvPr id="6" name="矩形 5"/>
          <p:cNvSpPr/>
          <p:nvPr userDrawn="1"/>
        </p:nvSpPr>
        <p:spPr bwMode="auto">
          <a:xfrm>
            <a:off x="0" y="627534"/>
            <a:ext cx="9144000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custDataLst>
      <p:tags r:id="rId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37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微软雅黑" pitchFamily="34" charset="-122"/>
          <a:ea typeface="微软雅黑" pitchFamily="34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699542"/>
            <a:ext cx="3913066" cy="306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Rectangle 10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</a:rPr>
              <a:t>:32-35pt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</a:rPr>
              <a:t>:30-32pt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</a:rPr>
              <a:t>:20-22pt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子目录 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 :18pt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</a:rPr>
              <a:t>:18-20pt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子目录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):18pt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细黑体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 </a:t>
            </a:r>
          </a:p>
        </p:txBody>
      </p:sp>
      <p:grpSp>
        <p:nvGrpSpPr>
          <p:cNvPr id="11270" name="Group 11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11273" name="Rectangle 12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274" name="Group 13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1335" name="Rectangle 14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6" name="Rectangle 15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7" name="Rectangle 16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8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5" name="Group 18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1331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2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3" name="Rectangle 21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4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6" name="Group 23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1327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8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9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0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7" name="Group 28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1323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4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5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6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8" name="Group 33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1319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0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1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2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9" name="Group 38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1315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6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7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8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0" name="Group 43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1311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2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3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4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1" name="Group 48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1307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8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9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0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2" name="Group 53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1303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4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5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6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3" name="Group 58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1299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0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1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2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4" name="Group 63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1295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6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7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8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5" name="Group 68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1291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2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4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6" name="Group 73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1287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8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9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0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271" name="Rectangle 78"/>
          <p:cNvSpPr>
            <a:spLocks noChangeArrowheads="1"/>
          </p:cNvSpPr>
          <p:nvPr/>
        </p:nvSpPr>
        <p:spPr bwMode="auto">
          <a:xfrm>
            <a:off x="9251951" y="1006078"/>
            <a:ext cx="1192213" cy="173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11272" name="Rectangle 79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2915816" y="1851670"/>
            <a:ext cx="3168353" cy="57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3448" tIns="41724" rIns="83448" bIns="41724">
            <a:spAutoFit/>
          </a:bodyPr>
          <a:lstStyle>
            <a:lvl1pPr defTabSz="835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35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35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35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35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3200" b="1" dirty="0" smtClean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Thank you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0.xml"/><Relationship Id="rId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1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0"/>
          <p:cNvSpPr txBox="1">
            <a:spLocks/>
          </p:cNvSpPr>
          <p:nvPr/>
        </p:nvSpPr>
        <p:spPr bwMode="auto">
          <a:xfrm>
            <a:off x="467544" y="2139702"/>
            <a:ext cx="561657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algn="ctr"/>
            <a:r>
              <a:rPr lang="zh-CN" altLang="en-US" kern="0" dirty="0">
                <a:solidFill>
                  <a:schemeClr val="tx1"/>
                </a:solidFill>
              </a:rPr>
              <a:t>存储</a:t>
            </a:r>
            <a:r>
              <a:rPr lang="zh-CN" altLang="en-US" kern="0" dirty="0" smtClean="0">
                <a:solidFill>
                  <a:schemeClr val="tx1"/>
                </a:solidFill>
              </a:rPr>
              <a:t>虚</a:t>
            </a:r>
            <a:r>
              <a:rPr lang="zh-CN" altLang="en-US" kern="0" dirty="0">
                <a:solidFill>
                  <a:schemeClr val="tx1"/>
                </a:solidFill>
              </a:rPr>
              <a:t>拟</a:t>
            </a:r>
            <a:r>
              <a:rPr lang="zh-CN" altLang="en-US" kern="0" dirty="0" smtClean="0">
                <a:solidFill>
                  <a:schemeClr val="tx1"/>
                </a:solidFill>
              </a:rPr>
              <a:t>化介绍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611560" y="3526249"/>
            <a:ext cx="5904656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fontAlgn="t">
              <a:lnSpc>
                <a:spcPct val="125000"/>
              </a:lnSpc>
            </a:pPr>
            <a:r>
              <a:rPr lang="en-US" altLang="zh-CN" sz="1600" dirty="0" smtClean="0">
                <a:solidFill>
                  <a:srgbClr val="990000"/>
                </a:solidFill>
                <a:latin typeface="FrutigerNext LT Medium"/>
              </a:rPr>
              <a:t>Department: </a:t>
            </a:r>
            <a:r>
              <a:rPr lang="en-US" altLang="zh-CN" sz="1400" dirty="0" smtClean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400" dirty="0" smtClean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产品技术</a:t>
            </a:r>
            <a:r>
              <a:rPr lang="zh-CN" altLang="en-US" sz="1400" dirty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部</a:t>
            </a:r>
            <a:endParaRPr lang="en-US" altLang="zh-CN" sz="1400" dirty="0">
              <a:solidFill>
                <a:srgbClr val="B2B2B2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 fontAlgn="t">
              <a:lnSpc>
                <a:spcPct val="125000"/>
              </a:lnSpc>
            </a:pPr>
            <a:r>
              <a:rPr lang="en-US" altLang="zh-CN" sz="1600" dirty="0" smtClean="0">
                <a:solidFill>
                  <a:srgbClr val="990000"/>
                </a:solidFill>
                <a:latin typeface="FrutigerNext LT Medium"/>
              </a:rPr>
              <a:t>Author/ ID: </a:t>
            </a:r>
            <a:r>
              <a:rPr lang="zh-CN" altLang="en-US" sz="1400" dirty="0" smtClean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汤洋 </a:t>
            </a:r>
            <a:r>
              <a:rPr lang="en-US" altLang="zh-CN" sz="1400" dirty="0" smtClean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00311943</a:t>
            </a:r>
            <a:endParaRPr lang="zh-CN" altLang="zh-CN" sz="1600" dirty="0" smtClean="0">
              <a:solidFill>
                <a:srgbClr val="B2B2B2">
                  <a:lumMod val="50000"/>
                </a:srgbClr>
              </a:solidFill>
              <a:latin typeface="FrutigerNext LT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9548894"/>
      </p:ext>
    </p:extLst>
  </p:cSld>
  <p:clrMapOvr>
    <a:masterClrMapping/>
  </p:clrMapOvr>
  <p:transition spd="med" advClick="0" advTm="8000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</a:t>
            </a:r>
            <a:r>
              <a:rPr lang="zh-CN" altLang="en-US" dirty="0" smtClean="0"/>
              <a:t>性</a:t>
            </a:r>
            <a:r>
              <a:rPr lang="en-US" altLang="zh-CN" dirty="0"/>
              <a:t>4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磁盘扩容</a:t>
            </a:r>
            <a:endParaRPr lang="zh-CN" alt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755576" y="950748"/>
            <a:ext cx="936104" cy="283473"/>
            <a:chOff x="755650" y="2715766"/>
            <a:chExt cx="1368078" cy="360040"/>
          </a:xfrm>
          <a:solidFill>
            <a:srgbClr val="C0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0" name="Rectangle 69"/>
            <p:cNvSpPr/>
            <p:nvPr/>
          </p:nvSpPr>
          <p:spPr bwMode="auto">
            <a:xfrm>
              <a:off x="755650" y="2715766"/>
              <a:ext cx="1152053" cy="36004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charset="-122"/>
                </a:rPr>
                <a:t>功能</a:t>
              </a:r>
            </a:p>
          </p:txBody>
        </p:sp>
        <p:sp>
          <p:nvSpPr>
            <p:cNvPr id="71" name="Right Triangle 70"/>
            <p:cNvSpPr/>
            <p:nvPr/>
          </p:nvSpPr>
          <p:spPr bwMode="auto">
            <a:xfrm>
              <a:off x="1907704" y="2715766"/>
              <a:ext cx="216024" cy="360000"/>
            </a:xfrm>
            <a:prstGeom prst="rtTriangl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72" name="Rectangle 71"/>
          <p:cNvSpPr/>
          <p:nvPr/>
        </p:nvSpPr>
        <p:spPr bwMode="auto">
          <a:xfrm>
            <a:off x="755649" y="1234261"/>
            <a:ext cx="3770169" cy="675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en-US" sz="1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在不影响虚拟机磁盘现有数据的情况下，将虚拟机磁盘容量扩大</a:t>
            </a:r>
            <a:r>
              <a:rPr lang="zh-CN" altLang="en-US" sz="11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1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en-US" sz="1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部分操作系统支持进行在线磁盘扩容</a:t>
            </a:r>
            <a:r>
              <a:rPr lang="zh-CN" altLang="en-US" sz="11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1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755576" y="3810615"/>
            <a:ext cx="936104" cy="283473"/>
            <a:chOff x="755650" y="2715766"/>
            <a:chExt cx="1368078" cy="360040"/>
          </a:xfrm>
          <a:solidFill>
            <a:srgbClr val="C0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4" name="Rectangle 73"/>
            <p:cNvSpPr/>
            <p:nvPr/>
          </p:nvSpPr>
          <p:spPr bwMode="auto">
            <a:xfrm>
              <a:off x="755650" y="2715766"/>
              <a:ext cx="1152053" cy="36004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zh-CN" altLang="en-US" sz="1400" b="1" dirty="0">
                  <a:solidFill>
                    <a:schemeClr val="bg1"/>
                  </a:solidFill>
                  <a:latin typeface="Arial" charset="0"/>
                  <a:ea typeface="宋体" charset="-122"/>
                </a:rPr>
                <a:t>应用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75" name="Right Triangle 74"/>
            <p:cNvSpPr/>
            <p:nvPr/>
          </p:nvSpPr>
          <p:spPr bwMode="auto">
            <a:xfrm>
              <a:off x="1907704" y="2715766"/>
              <a:ext cx="216024" cy="360000"/>
            </a:xfrm>
            <a:prstGeom prst="rtTriangl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76" name="Rectangle 75"/>
          <p:cNvSpPr/>
          <p:nvPr/>
        </p:nvSpPr>
        <p:spPr bwMode="auto">
          <a:xfrm>
            <a:off x="755649" y="4091806"/>
            <a:ext cx="3770169" cy="5690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en-US" sz="1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初始磁盘分配空间时，可以按需分配，后续不够了可以进行扩容，提高存储设备利用率</a:t>
            </a:r>
            <a:r>
              <a:rPr lang="zh-CN" altLang="en-US" sz="11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1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圆角矩形 18"/>
          <p:cNvSpPr>
            <a:spLocks noChangeArrowheads="1"/>
          </p:cNvSpPr>
          <p:nvPr/>
        </p:nvSpPr>
        <p:spPr bwMode="auto">
          <a:xfrm>
            <a:off x="1109995" y="2318267"/>
            <a:ext cx="867739" cy="30492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VM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gray">
          <a:xfrm>
            <a:off x="831914" y="3096758"/>
            <a:ext cx="523906" cy="319899"/>
          </a:xfrm>
          <a:prstGeom prst="can">
            <a:avLst>
              <a:gd name="adj" fmla="val 34162"/>
            </a:avLst>
          </a:prstGeom>
          <a:solidFill>
            <a:srgbClr val="8A0000"/>
          </a:solidFill>
          <a:ln w="19050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marL="202352" indent="-202352" algn="ctr" fontAlgn="ctr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lang="en-US" altLang="zh-CN" sz="1200" kern="0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200GB</a:t>
            </a:r>
            <a:endParaRPr lang="zh-CN" altLang="zh-CN" sz="1200" kern="0" dirty="0">
              <a:solidFill>
                <a:srgbClr val="FFFF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gray">
          <a:xfrm>
            <a:off x="1691680" y="2966864"/>
            <a:ext cx="523906" cy="455890"/>
          </a:xfrm>
          <a:prstGeom prst="can">
            <a:avLst>
              <a:gd name="adj" fmla="val 34162"/>
            </a:avLst>
          </a:prstGeom>
          <a:solidFill>
            <a:srgbClr val="8A0000"/>
          </a:solidFill>
          <a:ln w="19050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marL="202352" indent="-202352" algn="ctr" fontAlgn="ctr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lang="en-US" altLang="zh-CN" sz="1200" kern="0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1TB</a:t>
            </a:r>
            <a:endParaRPr lang="zh-CN" altLang="zh-CN" sz="1200" kern="0" dirty="0">
              <a:solidFill>
                <a:srgbClr val="FFFFFF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4" name="Straight Connector 3"/>
          <p:cNvCxnSpPr>
            <a:stCxn id="60" idx="2"/>
            <a:endCxn id="25" idx="1"/>
          </p:cNvCxnSpPr>
          <p:nvPr/>
        </p:nvCxnSpPr>
        <p:spPr bwMode="auto">
          <a:xfrm flipH="1">
            <a:off x="1093867" y="2623194"/>
            <a:ext cx="449998" cy="473564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0" idx="2"/>
            <a:endCxn id="26" idx="1"/>
          </p:cNvCxnSpPr>
          <p:nvPr/>
        </p:nvCxnSpPr>
        <p:spPr bwMode="auto">
          <a:xfrm>
            <a:off x="1543865" y="2623194"/>
            <a:ext cx="409768" cy="34367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圆角矩形 18"/>
          <p:cNvSpPr>
            <a:spLocks noChangeArrowheads="1"/>
          </p:cNvSpPr>
          <p:nvPr/>
        </p:nvSpPr>
        <p:spPr bwMode="auto">
          <a:xfrm>
            <a:off x="3385937" y="2318267"/>
            <a:ext cx="867739" cy="30492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VM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gray">
          <a:xfrm>
            <a:off x="3107856" y="2966864"/>
            <a:ext cx="523906" cy="449794"/>
          </a:xfrm>
          <a:prstGeom prst="can">
            <a:avLst>
              <a:gd name="adj" fmla="val 34162"/>
            </a:avLst>
          </a:prstGeom>
          <a:solidFill>
            <a:srgbClr val="8A0000"/>
          </a:solidFill>
          <a:ln w="19050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marL="202352" indent="-202352" algn="ctr" fontAlgn="ctr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lang="en-US" altLang="zh-CN" sz="1200" kern="0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1200" kern="0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00GB</a:t>
            </a:r>
            <a:endParaRPr lang="zh-CN" altLang="zh-CN" sz="1200" kern="0" dirty="0">
              <a:solidFill>
                <a:srgbClr val="FFFF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AutoShape 5"/>
          <p:cNvSpPr>
            <a:spLocks noChangeArrowheads="1"/>
          </p:cNvSpPr>
          <p:nvPr/>
        </p:nvSpPr>
        <p:spPr bwMode="gray">
          <a:xfrm>
            <a:off x="3967622" y="2821679"/>
            <a:ext cx="523906" cy="601075"/>
          </a:xfrm>
          <a:prstGeom prst="can">
            <a:avLst>
              <a:gd name="adj" fmla="val 34162"/>
            </a:avLst>
          </a:prstGeom>
          <a:solidFill>
            <a:srgbClr val="8A0000"/>
          </a:solidFill>
          <a:ln w="19050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marL="202352" indent="-202352" algn="ctr" fontAlgn="ctr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lang="en-US" altLang="zh-CN" sz="1200" kern="0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1200" kern="0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TB</a:t>
            </a:r>
            <a:endParaRPr lang="zh-CN" altLang="zh-CN" sz="1200" kern="0" dirty="0">
              <a:solidFill>
                <a:srgbClr val="FFFFFF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45" name="Straight Connector 44"/>
          <p:cNvCxnSpPr>
            <a:stCxn id="41" idx="2"/>
            <a:endCxn id="42" idx="1"/>
          </p:cNvCxnSpPr>
          <p:nvPr/>
        </p:nvCxnSpPr>
        <p:spPr bwMode="auto">
          <a:xfrm flipH="1">
            <a:off x="3369809" y="2623194"/>
            <a:ext cx="449998" cy="34367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2"/>
            <a:endCxn id="43" idx="1"/>
          </p:cNvCxnSpPr>
          <p:nvPr/>
        </p:nvCxnSpPr>
        <p:spPr bwMode="auto">
          <a:xfrm>
            <a:off x="3819807" y="2623194"/>
            <a:ext cx="409768" cy="198485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右箭头 25"/>
          <p:cNvSpPr>
            <a:spLocks noChangeArrowheads="1"/>
          </p:cNvSpPr>
          <p:nvPr/>
        </p:nvSpPr>
        <p:spPr bwMode="auto">
          <a:xfrm>
            <a:off x="2658458" y="3021284"/>
            <a:ext cx="175661" cy="290306"/>
          </a:xfrm>
          <a:prstGeom prst="rightArrow">
            <a:avLst>
              <a:gd name="adj1" fmla="val 50000"/>
              <a:gd name="adj2" fmla="val 65027"/>
            </a:avLst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2578706" y="3094429"/>
            <a:ext cx="53526" cy="14401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501262" y="3094429"/>
            <a:ext cx="53526" cy="14401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2265577" y="2736866"/>
            <a:ext cx="7989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硬盘扩容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053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</a:t>
            </a:r>
            <a:r>
              <a:rPr lang="zh-CN" altLang="en-US" dirty="0" smtClean="0"/>
              <a:t>性</a:t>
            </a:r>
            <a:r>
              <a:rPr lang="en-US" altLang="zh-CN" dirty="0"/>
              <a:t>5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上限设置</a:t>
            </a:r>
            <a:endParaRPr lang="zh-CN" alt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755576" y="950748"/>
            <a:ext cx="936104" cy="283473"/>
            <a:chOff x="755650" y="2715766"/>
            <a:chExt cx="1368078" cy="360040"/>
          </a:xfrm>
          <a:solidFill>
            <a:srgbClr val="C0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0" name="Rectangle 69"/>
            <p:cNvSpPr/>
            <p:nvPr/>
          </p:nvSpPr>
          <p:spPr bwMode="auto">
            <a:xfrm>
              <a:off x="755650" y="2715766"/>
              <a:ext cx="1152053" cy="36004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charset="-122"/>
                </a:rPr>
                <a:t>功能</a:t>
              </a:r>
            </a:p>
          </p:txBody>
        </p:sp>
        <p:sp>
          <p:nvSpPr>
            <p:cNvPr id="71" name="Right Triangle 70"/>
            <p:cNvSpPr/>
            <p:nvPr/>
          </p:nvSpPr>
          <p:spPr bwMode="auto">
            <a:xfrm>
              <a:off x="1907704" y="2715766"/>
              <a:ext cx="216024" cy="360000"/>
            </a:xfrm>
            <a:prstGeom prst="rtTriangl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72" name="Rectangle 71"/>
          <p:cNvSpPr/>
          <p:nvPr/>
        </p:nvSpPr>
        <p:spPr bwMode="auto">
          <a:xfrm>
            <a:off x="755649" y="1234261"/>
            <a:ext cx="3770169" cy="675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en-US" sz="11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可以设置虚拟机硬盘的读写速度。</a:t>
            </a:r>
            <a:endParaRPr lang="en-US" altLang="zh-CN" sz="11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en-US" sz="11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可以设置虚拟机硬盘的每秒读写请求个数。</a:t>
            </a:r>
            <a:endParaRPr lang="zh-CN" altLang="en-US" sz="11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4"/>
          <p:cNvSpPr>
            <a:spLocks noChangeArrowheads="1"/>
          </p:cNvSpPr>
          <p:nvPr/>
        </p:nvSpPr>
        <p:spPr bwMode="auto">
          <a:xfrm>
            <a:off x="755576" y="2067694"/>
            <a:ext cx="1133437" cy="6010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altLang="zh-CN" sz="1000" dirty="0" smtClean="0"/>
              <a:t>VM1</a:t>
            </a:r>
            <a:endParaRPr lang="zh-CN" altLang="en-US" sz="1000" dirty="0"/>
          </a:p>
        </p:txBody>
      </p:sp>
      <p:sp>
        <p:nvSpPr>
          <p:cNvPr id="30" name="矩形 3"/>
          <p:cNvSpPr>
            <a:spLocks noChangeArrowheads="1"/>
          </p:cNvSpPr>
          <p:nvPr/>
        </p:nvSpPr>
        <p:spPr bwMode="auto">
          <a:xfrm>
            <a:off x="755576" y="2833155"/>
            <a:ext cx="3899400" cy="1590973"/>
          </a:xfrm>
          <a:prstGeom prst="rect">
            <a:avLst/>
          </a:prstGeom>
          <a:solidFill>
            <a:srgbClr val="C5F177"/>
          </a:solidFill>
          <a:ln w="9525" algn="ctr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altLang="zh-CN" sz="1400" dirty="0" smtClean="0"/>
              <a:t>Server</a:t>
            </a:r>
            <a:endParaRPr lang="zh-CN" altLang="en-US" sz="1400" dirty="0"/>
          </a:p>
        </p:txBody>
      </p:sp>
      <p:sp>
        <p:nvSpPr>
          <p:cNvPr id="33" name="圆角矩形 14"/>
          <p:cNvSpPr>
            <a:spLocks noChangeArrowheads="1"/>
          </p:cNvSpPr>
          <p:nvPr/>
        </p:nvSpPr>
        <p:spPr bwMode="auto">
          <a:xfrm>
            <a:off x="921985" y="2331768"/>
            <a:ext cx="810414" cy="23081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r>
              <a:rPr lang="en-US" altLang="zh-CN" sz="700" dirty="0">
                <a:solidFill>
                  <a:schemeClr val="bg1"/>
                </a:solidFill>
              </a:rPr>
              <a:t>Block fronted</a:t>
            </a:r>
          </a:p>
          <a:p>
            <a:r>
              <a:rPr lang="en-US" altLang="zh-CN" sz="700" dirty="0">
                <a:solidFill>
                  <a:schemeClr val="bg1"/>
                </a:solidFill>
              </a:rPr>
              <a:t>driver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sp>
        <p:nvSpPr>
          <p:cNvPr id="52" name="圆角矩形 33"/>
          <p:cNvSpPr>
            <a:spLocks noChangeArrowheads="1"/>
          </p:cNvSpPr>
          <p:nvPr/>
        </p:nvSpPr>
        <p:spPr bwMode="auto">
          <a:xfrm>
            <a:off x="887084" y="3114105"/>
            <a:ext cx="3622205" cy="1232145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r>
              <a:rPr lang="en-US" altLang="zh-CN" dirty="0"/>
              <a:t>                         </a:t>
            </a:r>
            <a:endParaRPr lang="zh-CN" altLang="en-US" sz="600" dirty="0"/>
          </a:p>
        </p:txBody>
      </p:sp>
      <p:sp>
        <p:nvSpPr>
          <p:cNvPr id="53" name="圆角矩形 34"/>
          <p:cNvSpPr>
            <a:spLocks noChangeArrowheads="1"/>
          </p:cNvSpPr>
          <p:nvPr/>
        </p:nvSpPr>
        <p:spPr bwMode="auto">
          <a:xfrm>
            <a:off x="1347794" y="3238683"/>
            <a:ext cx="713221" cy="23081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r>
              <a:rPr lang="en-US" altLang="zh-CN" sz="700">
                <a:solidFill>
                  <a:schemeClr val="bg1"/>
                </a:solidFill>
              </a:rPr>
              <a:t>Block back</a:t>
            </a:r>
          </a:p>
          <a:p>
            <a:r>
              <a:rPr lang="en-US" altLang="zh-CN" sz="700">
                <a:solidFill>
                  <a:schemeClr val="bg1"/>
                </a:solidFill>
              </a:rPr>
              <a:t>driver</a:t>
            </a:r>
            <a:endParaRPr lang="zh-CN" altLang="en-US" sz="700">
              <a:solidFill>
                <a:schemeClr val="bg1"/>
              </a:solidFill>
            </a:endParaRPr>
          </a:p>
        </p:txBody>
      </p:sp>
      <p:sp>
        <p:nvSpPr>
          <p:cNvPr id="54" name="圆角矩形 42"/>
          <p:cNvSpPr>
            <a:spLocks noChangeArrowheads="1"/>
          </p:cNvSpPr>
          <p:nvPr/>
        </p:nvSpPr>
        <p:spPr bwMode="auto">
          <a:xfrm>
            <a:off x="1069267" y="3615623"/>
            <a:ext cx="3274027" cy="25683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圆角矩形 35"/>
          <p:cNvSpPr>
            <a:spLocks noChangeArrowheads="1"/>
          </p:cNvSpPr>
          <p:nvPr/>
        </p:nvSpPr>
        <p:spPr bwMode="auto">
          <a:xfrm>
            <a:off x="2355643" y="3234887"/>
            <a:ext cx="713221" cy="23081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r>
              <a:rPr lang="en-US" altLang="zh-CN" sz="700" dirty="0">
                <a:solidFill>
                  <a:schemeClr val="bg1"/>
                </a:solidFill>
              </a:rPr>
              <a:t>Block back</a:t>
            </a:r>
          </a:p>
          <a:p>
            <a:r>
              <a:rPr lang="en-US" altLang="zh-CN" sz="700" dirty="0">
                <a:solidFill>
                  <a:schemeClr val="bg1"/>
                </a:solidFill>
              </a:rPr>
              <a:t>driver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sp>
        <p:nvSpPr>
          <p:cNvPr id="59" name="圆角矩形 36"/>
          <p:cNvSpPr>
            <a:spLocks noChangeArrowheads="1"/>
          </p:cNvSpPr>
          <p:nvPr/>
        </p:nvSpPr>
        <p:spPr bwMode="auto">
          <a:xfrm>
            <a:off x="3363492" y="3238683"/>
            <a:ext cx="713221" cy="23081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r>
              <a:rPr lang="en-US" altLang="zh-CN" sz="700" dirty="0">
                <a:solidFill>
                  <a:schemeClr val="bg1"/>
                </a:solidFill>
              </a:rPr>
              <a:t>Block back</a:t>
            </a:r>
          </a:p>
          <a:p>
            <a:r>
              <a:rPr lang="en-US" altLang="zh-CN" sz="700" dirty="0">
                <a:solidFill>
                  <a:schemeClr val="bg1"/>
                </a:solidFill>
              </a:rPr>
              <a:t>driver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sp>
        <p:nvSpPr>
          <p:cNvPr id="61" name="圆角矩形 37"/>
          <p:cNvSpPr>
            <a:spLocks noChangeArrowheads="1"/>
          </p:cNvSpPr>
          <p:nvPr/>
        </p:nvSpPr>
        <p:spPr bwMode="auto">
          <a:xfrm>
            <a:off x="1348315" y="3674671"/>
            <a:ext cx="713221" cy="15387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600" dirty="0"/>
              <a:t>Task control</a:t>
            </a:r>
          </a:p>
        </p:txBody>
      </p:sp>
      <p:sp>
        <p:nvSpPr>
          <p:cNvPr id="62" name="圆角矩形 40"/>
          <p:cNvSpPr>
            <a:spLocks noChangeArrowheads="1"/>
          </p:cNvSpPr>
          <p:nvPr/>
        </p:nvSpPr>
        <p:spPr bwMode="auto">
          <a:xfrm>
            <a:off x="2355469" y="3674671"/>
            <a:ext cx="713221" cy="15387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600" dirty="0"/>
              <a:t>Task control</a:t>
            </a:r>
          </a:p>
        </p:txBody>
      </p:sp>
      <p:sp>
        <p:nvSpPr>
          <p:cNvPr id="63" name="圆角矩形 41"/>
          <p:cNvSpPr>
            <a:spLocks noChangeArrowheads="1"/>
          </p:cNvSpPr>
          <p:nvPr/>
        </p:nvSpPr>
        <p:spPr bwMode="auto">
          <a:xfrm>
            <a:off x="3362997" y="3674671"/>
            <a:ext cx="713221" cy="15387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600" dirty="0"/>
              <a:t>Task control</a:t>
            </a:r>
          </a:p>
        </p:txBody>
      </p:sp>
      <p:cxnSp>
        <p:nvCxnSpPr>
          <p:cNvPr id="64" name="直接箭头连接符 44"/>
          <p:cNvCxnSpPr>
            <a:cxnSpLocks noChangeShapeType="1"/>
            <a:stCxn id="53" idx="2"/>
            <a:endCxn id="61" idx="0"/>
          </p:cNvCxnSpPr>
          <p:nvPr/>
        </p:nvCxnSpPr>
        <p:spPr bwMode="auto">
          <a:xfrm>
            <a:off x="1704405" y="3469498"/>
            <a:ext cx="521" cy="205173"/>
          </a:xfrm>
          <a:prstGeom prst="straightConnector1">
            <a:avLst/>
          </a:prstGeom>
          <a:noFill/>
          <a:ln w="9525" algn="ctr">
            <a:solidFill>
              <a:schemeClr val="tx1">
                <a:lumMod val="65000"/>
                <a:lumOff val="35000"/>
              </a:schemeClr>
            </a:solidFill>
            <a:round/>
            <a:headEnd type="arrow" w="med" len="med"/>
            <a:tailEnd type="arrow" w="med" len="med"/>
          </a:ln>
        </p:spPr>
      </p:cxnSp>
      <p:cxnSp>
        <p:nvCxnSpPr>
          <p:cNvPr id="65" name="直接箭头连接符 45"/>
          <p:cNvCxnSpPr>
            <a:cxnSpLocks noChangeShapeType="1"/>
            <a:stCxn id="58" idx="2"/>
            <a:endCxn id="62" idx="0"/>
          </p:cNvCxnSpPr>
          <p:nvPr/>
        </p:nvCxnSpPr>
        <p:spPr bwMode="auto">
          <a:xfrm flipH="1">
            <a:off x="2712080" y="3465702"/>
            <a:ext cx="174" cy="208969"/>
          </a:xfrm>
          <a:prstGeom prst="straightConnector1">
            <a:avLst/>
          </a:prstGeom>
          <a:noFill/>
          <a:ln w="9525" algn="ctr">
            <a:solidFill>
              <a:schemeClr val="tx1">
                <a:lumMod val="65000"/>
                <a:lumOff val="35000"/>
              </a:schemeClr>
            </a:solidFill>
            <a:round/>
            <a:headEnd type="arrow" w="med" len="med"/>
            <a:tailEnd type="arrow" w="med" len="med"/>
          </a:ln>
        </p:spPr>
      </p:cxnSp>
      <p:cxnSp>
        <p:nvCxnSpPr>
          <p:cNvPr id="66" name="直接箭头连接符 46"/>
          <p:cNvCxnSpPr>
            <a:cxnSpLocks noChangeShapeType="1"/>
            <a:stCxn id="59" idx="2"/>
            <a:endCxn id="63" idx="0"/>
          </p:cNvCxnSpPr>
          <p:nvPr/>
        </p:nvCxnSpPr>
        <p:spPr bwMode="auto">
          <a:xfrm flipH="1">
            <a:off x="3719608" y="3469498"/>
            <a:ext cx="495" cy="205173"/>
          </a:xfrm>
          <a:prstGeom prst="straightConnector1">
            <a:avLst/>
          </a:prstGeom>
          <a:noFill/>
          <a:ln w="9525" algn="ctr">
            <a:solidFill>
              <a:schemeClr val="tx1">
                <a:lumMod val="65000"/>
                <a:lumOff val="35000"/>
              </a:schemeClr>
            </a:solidFill>
            <a:round/>
            <a:headEnd type="arrow" w="med" len="med"/>
            <a:tailEnd type="arrow" w="med" len="med"/>
          </a:ln>
        </p:spPr>
      </p:cxnSp>
      <p:sp>
        <p:nvSpPr>
          <p:cNvPr id="67" name="圆角矩形 47"/>
          <p:cNvSpPr>
            <a:spLocks noChangeArrowheads="1"/>
          </p:cNvSpPr>
          <p:nvPr/>
        </p:nvSpPr>
        <p:spPr bwMode="auto">
          <a:xfrm>
            <a:off x="1155825" y="4034038"/>
            <a:ext cx="3111947" cy="218335"/>
          </a:xfrm>
          <a:prstGeom prst="roundRect">
            <a:avLst>
              <a:gd name="adj" fmla="val 16667"/>
            </a:avLst>
          </a:prstGeom>
          <a:solidFill>
            <a:srgbClr val="578EFB"/>
          </a:solidFill>
          <a:ln w="9525" algn="ctr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dirty="0" smtClean="0"/>
              <a:t>hypervisor</a:t>
            </a:r>
            <a:endParaRPr lang="zh-CN" altLang="en-US" dirty="0"/>
          </a:p>
        </p:txBody>
      </p:sp>
      <p:cxnSp>
        <p:nvCxnSpPr>
          <p:cNvPr id="68" name="直接箭头连接符 49"/>
          <p:cNvCxnSpPr>
            <a:cxnSpLocks noChangeShapeType="1"/>
            <a:stCxn id="61" idx="2"/>
          </p:cNvCxnSpPr>
          <p:nvPr/>
        </p:nvCxnSpPr>
        <p:spPr bwMode="auto">
          <a:xfrm flipH="1">
            <a:off x="1701403" y="3828548"/>
            <a:ext cx="3523" cy="200630"/>
          </a:xfrm>
          <a:prstGeom prst="straightConnector1">
            <a:avLst/>
          </a:prstGeom>
          <a:noFill/>
          <a:ln w="9525" algn="ctr">
            <a:solidFill>
              <a:schemeClr val="tx1">
                <a:lumMod val="65000"/>
                <a:lumOff val="35000"/>
              </a:schemeClr>
            </a:solidFill>
            <a:round/>
            <a:headEnd type="arrow" w="med" len="med"/>
            <a:tailEnd type="arrow" w="med" len="med"/>
          </a:ln>
        </p:spPr>
      </p:cxnSp>
      <p:cxnSp>
        <p:nvCxnSpPr>
          <p:cNvPr id="77" name="直接箭头连接符 50"/>
          <p:cNvCxnSpPr>
            <a:cxnSpLocks noChangeShapeType="1"/>
            <a:stCxn id="62" idx="2"/>
          </p:cNvCxnSpPr>
          <p:nvPr/>
        </p:nvCxnSpPr>
        <p:spPr bwMode="auto">
          <a:xfrm flipH="1">
            <a:off x="2710574" y="3828548"/>
            <a:ext cx="1506" cy="204880"/>
          </a:xfrm>
          <a:prstGeom prst="straightConnector1">
            <a:avLst/>
          </a:prstGeom>
          <a:noFill/>
          <a:ln w="9525" algn="ctr">
            <a:solidFill>
              <a:schemeClr val="tx1">
                <a:lumMod val="65000"/>
                <a:lumOff val="35000"/>
              </a:schemeClr>
            </a:solidFill>
            <a:round/>
            <a:headEnd type="arrow" w="med" len="med"/>
            <a:tailEnd type="arrow" w="med" len="med"/>
          </a:ln>
        </p:spPr>
      </p:cxnSp>
      <p:cxnSp>
        <p:nvCxnSpPr>
          <p:cNvPr id="78" name="直接箭头连接符 51"/>
          <p:cNvCxnSpPr>
            <a:cxnSpLocks noChangeShapeType="1"/>
            <a:stCxn id="63" idx="2"/>
          </p:cNvCxnSpPr>
          <p:nvPr/>
        </p:nvCxnSpPr>
        <p:spPr bwMode="auto">
          <a:xfrm>
            <a:off x="3719608" y="3828548"/>
            <a:ext cx="0" cy="204880"/>
          </a:xfrm>
          <a:prstGeom prst="straightConnector1">
            <a:avLst/>
          </a:prstGeom>
          <a:noFill/>
          <a:ln w="9525" algn="ctr">
            <a:solidFill>
              <a:schemeClr val="tx1">
                <a:lumMod val="65000"/>
                <a:lumOff val="35000"/>
              </a:schemeClr>
            </a:solidFill>
            <a:round/>
            <a:headEnd type="arrow" w="med" len="med"/>
            <a:tailEnd type="arrow" w="med" len="med"/>
          </a:ln>
        </p:spPr>
      </p:cxnSp>
      <p:cxnSp>
        <p:nvCxnSpPr>
          <p:cNvPr id="79" name="肘形连接符 53"/>
          <p:cNvCxnSpPr>
            <a:cxnSpLocks noChangeShapeType="1"/>
            <a:stCxn id="33" idx="2"/>
            <a:endCxn id="53" idx="0"/>
          </p:cNvCxnSpPr>
          <p:nvPr/>
        </p:nvCxnSpPr>
        <p:spPr bwMode="auto">
          <a:xfrm rot="16200000" flipH="1">
            <a:off x="1177748" y="2712026"/>
            <a:ext cx="676100" cy="3772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>
                <a:lumMod val="65000"/>
                <a:lumOff val="35000"/>
              </a:schemeClr>
            </a:solidFill>
            <a:round/>
            <a:headEnd type="arrow" w="med" len="med"/>
            <a:tailEnd type="arrow" w="med" len="med"/>
          </a:ln>
        </p:spPr>
      </p:cxnSp>
      <p:sp>
        <p:nvSpPr>
          <p:cNvPr id="82" name="圆柱形 40"/>
          <p:cNvSpPr/>
          <p:nvPr/>
        </p:nvSpPr>
        <p:spPr bwMode="auto">
          <a:xfrm>
            <a:off x="722243" y="4626628"/>
            <a:ext cx="665305" cy="216280"/>
          </a:xfrm>
          <a:prstGeom prst="can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/>
          <a:lstStyle/>
          <a:p>
            <a:pPr algn="ctr" fontAlgn="base">
              <a:buClr>
                <a:srgbClr val="CC9900"/>
              </a:buClr>
              <a:defRPr/>
            </a:pPr>
            <a:r>
              <a:rPr lang="en-US" altLang="zh-CN" sz="800" dirty="0" smtClean="0">
                <a:latin typeface="Arial" charset="0"/>
                <a:ea typeface="宋体" charset="-122"/>
              </a:rPr>
              <a:t>SAN</a:t>
            </a:r>
            <a:endParaRPr lang="zh-CN" altLang="en-US" sz="800" dirty="0">
              <a:latin typeface="Arial" charset="0"/>
              <a:ea typeface="宋体" charset="-122"/>
            </a:endParaRPr>
          </a:p>
        </p:txBody>
      </p:sp>
      <p:sp>
        <p:nvSpPr>
          <p:cNvPr id="84" name="圆柱形 42"/>
          <p:cNvSpPr/>
          <p:nvPr/>
        </p:nvSpPr>
        <p:spPr bwMode="auto">
          <a:xfrm>
            <a:off x="1758119" y="4631488"/>
            <a:ext cx="665305" cy="216280"/>
          </a:xfrm>
          <a:prstGeom prst="can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/>
          <a:lstStyle/>
          <a:p>
            <a:pPr algn="ctr" fontAlgn="base">
              <a:buClr>
                <a:srgbClr val="CC9900"/>
              </a:buClr>
              <a:defRPr/>
            </a:pPr>
            <a:r>
              <a:rPr lang="zh-CN" altLang="en-US" sz="800" dirty="0">
                <a:latin typeface="Arial" charset="0"/>
                <a:ea typeface="宋体" charset="-122"/>
              </a:rPr>
              <a:t>  本地存储</a:t>
            </a:r>
          </a:p>
        </p:txBody>
      </p:sp>
      <p:sp>
        <p:nvSpPr>
          <p:cNvPr id="85" name="圆柱形 43"/>
          <p:cNvSpPr/>
          <p:nvPr/>
        </p:nvSpPr>
        <p:spPr bwMode="auto">
          <a:xfrm>
            <a:off x="2698187" y="4631488"/>
            <a:ext cx="665305" cy="216280"/>
          </a:xfrm>
          <a:prstGeom prst="can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/>
          <a:lstStyle/>
          <a:p>
            <a:pPr algn="ctr" fontAlgn="base">
              <a:buClr>
                <a:srgbClr val="CC9900"/>
              </a:buClr>
              <a:defRPr/>
            </a:pPr>
            <a:r>
              <a:rPr lang="en-US" altLang="zh-CN" sz="800" dirty="0" smtClean="0">
                <a:latin typeface="Arial" charset="0"/>
                <a:ea typeface="宋体" charset="-122"/>
              </a:rPr>
              <a:t>NAS</a:t>
            </a:r>
            <a:endParaRPr lang="zh-CN" altLang="en-US" sz="800" dirty="0">
              <a:latin typeface="Arial" charset="0"/>
              <a:ea typeface="宋体" charset="-122"/>
            </a:endParaRPr>
          </a:p>
        </p:txBody>
      </p:sp>
      <p:sp>
        <p:nvSpPr>
          <p:cNvPr id="86" name="圆柱形 44"/>
          <p:cNvSpPr/>
          <p:nvPr/>
        </p:nvSpPr>
        <p:spPr bwMode="auto">
          <a:xfrm>
            <a:off x="3589657" y="4626627"/>
            <a:ext cx="891415" cy="221141"/>
          </a:xfrm>
          <a:prstGeom prst="can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/>
          <a:lstStyle/>
          <a:p>
            <a:pPr algn="ctr" fontAlgn="base">
              <a:buClr>
                <a:srgbClr val="CC9900"/>
              </a:buClr>
              <a:defRPr/>
            </a:pPr>
            <a:r>
              <a:rPr lang="en-US" altLang="zh-CN" sz="800" dirty="0" err="1">
                <a:latin typeface="Arial" charset="0"/>
                <a:ea typeface="宋体" charset="-122"/>
              </a:rPr>
              <a:t>FusionStorage</a:t>
            </a:r>
            <a:endParaRPr lang="zh-CN" altLang="en-US" sz="800" dirty="0">
              <a:latin typeface="Arial" charset="0"/>
              <a:ea typeface="宋体" charset="-122"/>
            </a:endParaRPr>
          </a:p>
        </p:txBody>
      </p:sp>
      <p:cxnSp>
        <p:nvCxnSpPr>
          <p:cNvPr id="87" name="肘形连接符 45"/>
          <p:cNvCxnSpPr>
            <a:stCxn id="67" idx="2"/>
            <a:endCxn id="82" idx="1"/>
          </p:cNvCxnSpPr>
          <p:nvPr/>
        </p:nvCxnSpPr>
        <p:spPr bwMode="auto">
          <a:xfrm rot="5400000">
            <a:off x="1696221" y="3611049"/>
            <a:ext cx="374255" cy="165690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肘形连接符 46"/>
          <p:cNvCxnSpPr>
            <a:stCxn id="67" idx="2"/>
            <a:endCxn id="84" idx="1"/>
          </p:cNvCxnSpPr>
          <p:nvPr/>
        </p:nvCxnSpPr>
        <p:spPr bwMode="auto">
          <a:xfrm rot="5400000">
            <a:off x="2211729" y="4131417"/>
            <a:ext cx="379115" cy="62102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肘形连接符 47"/>
          <p:cNvCxnSpPr>
            <a:stCxn id="67" idx="2"/>
            <a:endCxn id="85" idx="1"/>
          </p:cNvCxnSpPr>
          <p:nvPr/>
        </p:nvCxnSpPr>
        <p:spPr bwMode="auto">
          <a:xfrm rot="16200000" flipH="1">
            <a:off x="2681762" y="4282409"/>
            <a:ext cx="379115" cy="31904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肘形连接符 48"/>
          <p:cNvCxnSpPr>
            <a:stCxn id="67" idx="2"/>
            <a:endCxn id="86" idx="1"/>
          </p:cNvCxnSpPr>
          <p:nvPr/>
        </p:nvCxnSpPr>
        <p:spPr bwMode="auto">
          <a:xfrm rot="16200000" flipH="1">
            <a:off x="3186455" y="3777717"/>
            <a:ext cx="374254" cy="13235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矩形 4"/>
          <p:cNvSpPr>
            <a:spLocks noChangeArrowheads="1"/>
          </p:cNvSpPr>
          <p:nvPr/>
        </p:nvSpPr>
        <p:spPr bwMode="auto">
          <a:xfrm>
            <a:off x="3521539" y="2067694"/>
            <a:ext cx="1133437" cy="6010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altLang="zh-CN" sz="1000" dirty="0" smtClean="0"/>
              <a:t>VM3</a:t>
            </a:r>
            <a:endParaRPr lang="zh-CN" altLang="en-US" sz="1000" dirty="0"/>
          </a:p>
        </p:txBody>
      </p:sp>
      <p:sp>
        <p:nvSpPr>
          <p:cNvPr id="93" name="圆角矩形 14"/>
          <p:cNvSpPr>
            <a:spLocks noChangeArrowheads="1"/>
          </p:cNvSpPr>
          <p:nvPr/>
        </p:nvSpPr>
        <p:spPr bwMode="auto">
          <a:xfrm>
            <a:off x="3687948" y="2331768"/>
            <a:ext cx="810414" cy="23081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r>
              <a:rPr lang="en-US" altLang="zh-CN" sz="700" dirty="0">
                <a:solidFill>
                  <a:schemeClr val="bg1"/>
                </a:solidFill>
              </a:rPr>
              <a:t>Block fronted</a:t>
            </a:r>
          </a:p>
          <a:p>
            <a:r>
              <a:rPr lang="en-US" altLang="zh-CN" sz="700" dirty="0">
                <a:solidFill>
                  <a:schemeClr val="bg1"/>
                </a:solidFill>
              </a:rPr>
              <a:t>driver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sp>
        <p:nvSpPr>
          <p:cNvPr id="94" name="矩形 4"/>
          <p:cNvSpPr>
            <a:spLocks noChangeArrowheads="1"/>
          </p:cNvSpPr>
          <p:nvPr/>
        </p:nvSpPr>
        <p:spPr bwMode="auto">
          <a:xfrm>
            <a:off x="2139728" y="2067694"/>
            <a:ext cx="1133437" cy="6010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altLang="zh-CN" sz="1000" dirty="0" smtClean="0"/>
              <a:t>VM2</a:t>
            </a:r>
            <a:endParaRPr lang="zh-CN" altLang="en-US" sz="1000" dirty="0"/>
          </a:p>
        </p:txBody>
      </p:sp>
      <p:sp>
        <p:nvSpPr>
          <p:cNvPr id="95" name="圆角矩形 14"/>
          <p:cNvSpPr>
            <a:spLocks noChangeArrowheads="1"/>
          </p:cNvSpPr>
          <p:nvPr/>
        </p:nvSpPr>
        <p:spPr bwMode="auto">
          <a:xfrm>
            <a:off x="2306137" y="2331768"/>
            <a:ext cx="810414" cy="23081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r>
              <a:rPr lang="en-US" altLang="zh-CN" sz="700" dirty="0">
                <a:solidFill>
                  <a:schemeClr val="bg1"/>
                </a:solidFill>
              </a:rPr>
              <a:t>Block fronted</a:t>
            </a:r>
          </a:p>
          <a:p>
            <a:r>
              <a:rPr lang="en-US" altLang="zh-CN" sz="700" dirty="0">
                <a:solidFill>
                  <a:schemeClr val="bg1"/>
                </a:solidFill>
              </a:rPr>
              <a:t>driver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cxnSp>
        <p:nvCxnSpPr>
          <p:cNvPr id="80" name="形状 57"/>
          <p:cNvCxnSpPr>
            <a:cxnSpLocks noChangeShapeType="1"/>
            <a:stCxn id="95" idx="2"/>
            <a:endCxn id="58" idx="0"/>
          </p:cNvCxnSpPr>
          <p:nvPr/>
        </p:nvCxnSpPr>
        <p:spPr bwMode="auto">
          <a:xfrm rot="16200000" flipH="1">
            <a:off x="2375647" y="2898280"/>
            <a:ext cx="672304" cy="91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>
                <a:lumMod val="65000"/>
                <a:lumOff val="35000"/>
              </a:schemeClr>
            </a:solidFill>
            <a:round/>
            <a:headEnd type="arrow" w="med" len="med"/>
            <a:tailEnd type="arrow" w="med" len="med"/>
          </a:ln>
        </p:spPr>
      </p:cxnSp>
      <p:cxnSp>
        <p:nvCxnSpPr>
          <p:cNvPr id="81" name="形状 63"/>
          <p:cNvCxnSpPr>
            <a:cxnSpLocks noChangeShapeType="1"/>
            <a:stCxn id="93" idx="2"/>
            <a:endCxn id="59" idx="0"/>
          </p:cNvCxnSpPr>
          <p:nvPr/>
        </p:nvCxnSpPr>
        <p:spPr bwMode="auto">
          <a:xfrm rot="5400000">
            <a:off x="3568579" y="2714107"/>
            <a:ext cx="676100" cy="37305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>
                <a:lumMod val="65000"/>
                <a:lumOff val="35000"/>
              </a:schemeClr>
            </a:solidFill>
            <a:round/>
            <a:headEnd type="arrow" w="med" len="med"/>
            <a:tailEnd type="arrow" w="med" len="med"/>
          </a:ln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1902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/>
              <a:t>小结</a:t>
            </a:r>
            <a:endParaRPr lang="zh-CN" altLang="en-US" sz="1600" dirty="0"/>
          </a:p>
        </p:txBody>
      </p:sp>
      <p:sp>
        <p:nvSpPr>
          <p:cNvPr id="41" name="Rectangle 75"/>
          <p:cNvSpPr/>
          <p:nvPr/>
        </p:nvSpPr>
        <p:spPr bwMode="auto">
          <a:xfrm>
            <a:off x="1907704" y="1203598"/>
            <a:ext cx="1836000" cy="35425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存储类型支持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75"/>
          <p:cNvSpPr/>
          <p:nvPr/>
        </p:nvSpPr>
        <p:spPr bwMode="auto">
          <a:xfrm>
            <a:off x="1907704" y="1753543"/>
            <a:ext cx="1836000" cy="35425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精简配置与空间回收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75"/>
          <p:cNvSpPr/>
          <p:nvPr/>
        </p:nvSpPr>
        <p:spPr bwMode="auto">
          <a:xfrm>
            <a:off x="1906015" y="2306521"/>
            <a:ext cx="1836000" cy="35425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快照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75"/>
          <p:cNvSpPr/>
          <p:nvPr/>
        </p:nvSpPr>
        <p:spPr bwMode="auto">
          <a:xfrm>
            <a:off x="1907704" y="2853433"/>
            <a:ext cx="1836000" cy="35425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存储热迁移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75"/>
          <p:cNvSpPr/>
          <p:nvPr/>
        </p:nvSpPr>
        <p:spPr bwMode="auto">
          <a:xfrm>
            <a:off x="1907704" y="3403378"/>
            <a:ext cx="1836000" cy="35425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磁盘扩容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75"/>
          <p:cNvSpPr/>
          <p:nvPr/>
        </p:nvSpPr>
        <p:spPr bwMode="auto">
          <a:xfrm>
            <a:off x="1907704" y="3953323"/>
            <a:ext cx="1836000" cy="35425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上限设置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635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pic>
        <p:nvPicPr>
          <p:cNvPr id="23" name="Picture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84" y="2242681"/>
            <a:ext cx="2331981" cy="1513380"/>
          </a:xfrm>
          <a:prstGeom prst="rect">
            <a:avLst/>
          </a:prstGeom>
        </p:spPr>
      </p:pic>
      <p:sp>
        <p:nvSpPr>
          <p:cNvPr id="24" name="Oval 72"/>
          <p:cNvSpPr/>
          <p:nvPr/>
        </p:nvSpPr>
        <p:spPr bwMode="auto">
          <a:xfrm>
            <a:off x="447763" y="1772941"/>
            <a:ext cx="2458772" cy="2458772"/>
          </a:xfrm>
          <a:prstGeom prst="ellipse">
            <a:avLst/>
          </a:prstGeom>
          <a:noFill/>
          <a:ln w="57150" cap="flat" cmpd="thickThin">
            <a:solidFill>
              <a:schemeClr val="bg2">
                <a:lumMod val="50000"/>
              </a:schemeClr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pSp>
        <p:nvGrpSpPr>
          <p:cNvPr id="26" name="Group 50"/>
          <p:cNvGrpSpPr/>
          <p:nvPr/>
        </p:nvGrpSpPr>
        <p:grpSpPr>
          <a:xfrm>
            <a:off x="2690198" y="2002057"/>
            <a:ext cx="2453464" cy="360685"/>
            <a:chOff x="2161235" y="1421046"/>
            <a:chExt cx="2453464" cy="301696"/>
          </a:xfrm>
          <a:solidFill>
            <a:srgbClr val="C00000"/>
          </a:solidFill>
        </p:grpSpPr>
        <p:sp>
          <p:nvSpPr>
            <p:cNvPr id="27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CC9900"/>
                </a:buClr>
              </a:pP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存储类型支持</a:t>
              </a:r>
            </a:p>
          </p:txBody>
        </p:sp>
        <p:cxnSp>
          <p:nvCxnSpPr>
            <p:cNvPr id="28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Oval 51"/>
          <p:cNvSpPr/>
          <p:nvPr/>
        </p:nvSpPr>
        <p:spPr bwMode="auto">
          <a:xfrm>
            <a:off x="2374820" y="1953938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15" name="Group 50"/>
          <p:cNvGrpSpPr/>
          <p:nvPr/>
        </p:nvGrpSpPr>
        <p:grpSpPr>
          <a:xfrm>
            <a:off x="2690198" y="2948434"/>
            <a:ext cx="2453464" cy="360685"/>
            <a:chOff x="2161235" y="1421046"/>
            <a:chExt cx="2453464" cy="301696"/>
          </a:xfrm>
          <a:solidFill>
            <a:srgbClr val="C00000"/>
          </a:solidFill>
        </p:grpSpPr>
        <p:sp>
          <p:nvSpPr>
            <p:cNvPr id="16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zh-CN" altLang="en-US" sz="16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</a:t>
              </a:r>
              <a:r>
                <a:rPr lang="zh-CN" altLang="en-US" sz="16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储虚拟化特性</a:t>
              </a:r>
              <a:endParaRPr kumimoji="0" lang="zh-CN" altLang="en-US" sz="1600" b="1" i="0" u="none" strike="noStrike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Oval 51"/>
          <p:cNvSpPr/>
          <p:nvPr/>
        </p:nvSpPr>
        <p:spPr bwMode="auto">
          <a:xfrm>
            <a:off x="2374820" y="2900315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3200" dirty="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31371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pic>
        <p:nvPicPr>
          <p:cNvPr id="23" name="Picture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84" y="2242681"/>
            <a:ext cx="2331981" cy="1513380"/>
          </a:xfrm>
          <a:prstGeom prst="rect">
            <a:avLst/>
          </a:prstGeom>
        </p:spPr>
      </p:pic>
      <p:sp>
        <p:nvSpPr>
          <p:cNvPr id="24" name="Oval 72"/>
          <p:cNvSpPr/>
          <p:nvPr/>
        </p:nvSpPr>
        <p:spPr bwMode="auto">
          <a:xfrm>
            <a:off x="447763" y="1772941"/>
            <a:ext cx="2458772" cy="2458772"/>
          </a:xfrm>
          <a:prstGeom prst="ellipse">
            <a:avLst/>
          </a:prstGeom>
          <a:noFill/>
          <a:ln w="57150" cap="flat" cmpd="thickThin">
            <a:solidFill>
              <a:schemeClr val="bg2">
                <a:lumMod val="50000"/>
              </a:schemeClr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pSp>
        <p:nvGrpSpPr>
          <p:cNvPr id="26" name="Group 50"/>
          <p:cNvGrpSpPr/>
          <p:nvPr/>
        </p:nvGrpSpPr>
        <p:grpSpPr>
          <a:xfrm>
            <a:off x="2690198" y="2002057"/>
            <a:ext cx="2453464" cy="360685"/>
            <a:chOff x="2161235" y="1421046"/>
            <a:chExt cx="2453464" cy="301696"/>
          </a:xfrm>
          <a:solidFill>
            <a:srgbClr val="C00000"/>
          </a:solidFill>
        </p:grpSpPr>
        <p:sp>
          <p:nvSpPr>
            <p:cNvPr id="27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CC9900"/>
                </a:buClr>
              </a:pP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存储类型支持</a:t>
              </a:r>
            </a:p>
          </p:txBody>
        </p:sp>
        <p:cxnSp>
          <p:nvCxnSpPr>
            <p:cNvPr id="28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Oval 51"/>
          <p:cNvSpPr/>
          <p:nvPr/>
        </p:nvSpPr>
        <p:spPr bwMode="auto">
          <a:xfrm>
            <a:off x="2374820" y="1953938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15" name="Group 50"/>
          <p:cNvGrpSpPr/>
          <p:nvPr/>
        </p:nvGrpSpPr>
        <p:grpSpPr>
          <a:xfrm>
            <a:off x="2690198" y="2948434"/>
            <a:ext cx="2453464" cy="360685"/>
            <a:chOff x="2161235" y="1421046"/>
            <a:chExt cx="2453464" cy="301696"/>
          </a:xfrm>
          <a:solidFill>
            <a:schemeClr val="bg1">
              <a:lumMod val="50000"/>
            </a:schemeClr>
          </a:solidFill>
        </p:grpSpPr>
        <p:sp>
          <p:nvSpPr>
            <p:cNvPr id="16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zh-CN" altLang="en-US" sz="16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</a:t>
              </a:r>
              <a:r>
                <a:rPr lang="zh-CN" altLang="en-US" sz="16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储虚拟化特性</a:t>
              </a:r>
              <a:endParaRPr kumimoji="0" lang="zh-CN" altLang="en-US" sz="1600" b="1" i="0" u="none" strike="noStrike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Oval 51"/>
          <p:cNvSpPr/>
          <p:nvPr/>
        </p:nvSpPr>
        <p:spPr bwMode="auto">
          <a:xfrm>
            <a:off x="2374820" y="2900315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073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 smtClean="0"/>
              <a:t>存储类型支持</a:t>
            </a:r>
            <a:endParaRPr lang="zh-CN" altLang="en-US" dirty="0"/>
          </a:p>
        </p:txBody>
      </p:sp>
      <p:sp>
        <p:nvSpPr>
          <p:cNvPr id="60" name="圆角矩形 2"/>
          <p:cNvSpPr/>
          <p:nvPr/>
        </p:nvSpPr>
        <p:spPr>
          <a:xfrm>
            <a:off x="539288" y="3185439"/>
            <a:ext cx="1044000" cy="323952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r>
              <a:rPr kumimoji="1"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虚拟化</a:t>
            </a:r>
          </a:p>
        </p:txBody>
      </p:sp>
      <p:sp>
        <p:nvSpPr>
          <p:cNvPr id="85" name="圆角矩形 5"/>
          <p:cNvSpPr/>
          <p:nvPr/>
        </p:nvSpPr>
        <p:spPr bwMode="auto">
          <a:xfrm>
            <a:off x="755650" y="958161"/>
            <a:ext cx="3908528" cy="190650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6" name="圆角矩形 6"/>
          <p:cNvSpPr/>
          <p:nvPr/>
        </p:nvSpPr>
        <p:spPr bwMode="auto">
          <a:xfrm>
            <a:off x="1214524" y="2447947"/>
            <a:ext cx="2990780" cy="282895"/>
          </a:xfrm>
          <a:prstGeom prst="round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anchor="ctr" anchorCtr="0"/>
          <a:lstStyle/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存储资源</a:t>
            </a:r>
          </a:p>
        </p:txBody>
      </p:sp>
      <p:sp>
        <p:nvSpPr>
          <p:cNvPr id="87" name="圆角矩形 7"/>
          <p:cNvSpPr/>
          <p:nvPr/>
        </p:nvSpPr>
        <p:spPr bwMode="auto">
          <a:xfrm>
            <a:off x="1214524" y="2096598"/>
            <a:ext cx="1424909" cy="287728"/>
          </a:xfrm>
          <a:prstGeom prst="round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anchor="ctr" anchorCtr="0"/>
          <a:lstStyle/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存储设备</a:t>
            </a:r>
          </a:p>
        </p:txBody>
      </p:sp>
      <p:sp>
        <p:nvSpPr>
          <p:cNvPr id="102" name="圆角矩形 2"/>
          <p:cNvSpPr/>
          <p:nvPr/>
        </p:nvSpPr>
        <p:spPr>
          <a:xfrm>
            <a:off x="1641965" y="3185439"/>
            <a:ext cx="1044000" cy="323952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r>
              <a:rPr kumimoji="1"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非虚</a:t>
            </a:r>
            <a:r>
              <a:rPr kumimoji="1"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拟化</a:t>
            </a:r>
          </a:p>
        </p:txBody>
      </p:sp>
      <p:sp>
        <p:nvSpPr>
          <p:cNvPr id="103" name="圆角矩形 2"/>
          <p:cNvSpPr/>
          <p:nvPr/>
        </p:nvSpPr>
        <p:spPr>
          <a:xfrm>
            <a:off x="2744642" y="3185439"/>
            <a:ext cx="1044000" cy="323952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r>
              <a:rPr kumimoji="1"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分布式存储</a:t>
            </a:r>
            <a:endParaRPr kumimoji="1"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4" name="圆角矩形 2"/>
          <p:cNvSpPr/>
          <p:nvPr/>
        </p:nvSpPr>
        <p:spPr>
          <a:xfrm>
            <a:off x="3847318" y="3185439"/>
            <a:ext cx="1044000" cy="323952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r>
              <a:rPr kumimoji="1"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NFS</a:t>
            </a:r>
            <a:endParaRPr kumimoji="1"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5" name="圆角矩形 71"/>
          <p:cNvSpPr/>
          <p:nvPr/>
        </p:nvSpPr>
        <p:spPr>
          <a:xfrm>
            <a:off x="2001228" y="4170956"/>
            <a:ext cx="638205" cy="593911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r>
              <a:rPr kumimoji="1"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ISCSI</a:t>
            </a:r>
            <a:r>
              <a:rPr kumimoji="1"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存储</a:t>
            </a:r>
            <a:endParaRPr kumimoji="1"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6" name="圆角矩形 71"/>
          <p:cNvSpPr/>
          <p:nvPr/>
        </p:nvSpPr>
        <p:spPr>
          <a:xfrm>
            <a:off x="599911" y="4170956"/>
            <a:ext cx="638205" cy="593911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r>
              <a:rPr kumimoji="1"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本地</a:t>
            </a:r>
            <a:r>
              <a: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存储</a:t>
            </a:r>
          </a:p>
        </p:txBody>
      </p:sp>
      <p:sp>
        <p:nvSpPr>
          <p:cNvPr id="107" name="圆角矩形 71"/>
          <p:cNvSpPr/>
          <p:nvPr/>
        </p:nvSpPr>
        <p:spPr>
          <a:xfrm>
            <a:off x="1300570" y="4170956"/>
            <a:ext cx="638205" cy="593911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r>
              <a:rPr kumimoji="1"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FC</a:t>
            </a:r>
          </a:p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r>
              <a:rPr kumimoji="1"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存储</a:t>
            </a:r>
            <a:endParaRPr kumimoji="1"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8" name="圆角矩形 71"/>
          <p:cNvSpPr/>
          <p:nvPr/>
        </p:nvSpPr>
        <p:spPr>
          <a:xfrm>
            <a:off x="2750767" y="4174113"/>
            <a:ext cx="1037876" cy="593911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r>
              <a:rPr kumimoji="1"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Fusion</a:t>
            </a:r>
          </a:p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r>
              <a:rPr kumimoji="1"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Storage</a:t>
            </a:r>
            <a:endParaRPr kumimoji="1"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9" name="圆角矩形 71"/>
          <p:cNvSpPr/>
          <p:nvPr/>
        </p:nvSpPr>
        <p:spPr>
          <a:xfrm>
            <a:off x="3841554" y="4174113"/>
            <a:ext cx="1049764" cy="593911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r>
              <a:rPr kumimoji="1"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NAS</a:t>
            </a:r>
            <a:endParaRPr kumimoji="1"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031218" y="3938081"/>
            <a:ext cx="667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365202" y="16688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zh-CN" alt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075619" y="3938081"/>
            <a:ext cx="667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366762" y="39380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光纤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27383" y="393808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地连接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39120" y="3938081"/>
            <a:ext cx="2146845" cy="937924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4" name="圆角矩形 7"/>
          <p:cNvSpPr/>
          <p:nvPr/>
        </p:nvSpPr>
        <p:spPr bwMode="auto">
          <a:xfrm>
            <a:off x="2843808" y="2096598"/>
            <a:ext cx="1357814" cy="287728"/>
          </a:xfrm>
          <a:prstGeom prst="round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anchor="ctr" anchorCtr="0"/>
          <a:lstStyle/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存储设备</a:t>
            </a:r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260" y="1092770"/>
            <a:ext cx="372901" cy="372901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" r="6165"/>
          <a:stretch/>
        </p:blipFill>
        <p:spPr>
          <a:xfrm>
            <a:off x="2952260" y="1572376"/>
            <a:ext cx="416426" cy="470047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  <p:sp>
        <p:nvSpPr>
          <p:cNvPr id="132" name="TextBox 131"/>
          <p:cNvSpPr txBox="1"/>
          <p:nvPr/>
        </p:nvSpPr>
        <p:spPr>
          <a:xfrm>
            <a:off x="3365202" y="116308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虚拟磁盘</a:t>
            </a:r>
            <a:endParaRPr lang="zh-CN" alt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40634" y="16688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zh-CN" alt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92" y="1092770"/>
            <a:ext cx="372901" cy="372901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" r="6165"/>
          <a:stretch/>
        </p:blipFill>
        <p:spPr>
          <a:xfrm>
            <a:off x="1327692" y="1572376"/>
            <a:ext cx="416426" cy="470047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  <p:sp>
        <p:nvSpPr>
          <p:cNvPr id="136" name="TextBox 135"/>
          <p:cNvSpPr txBox="1"/>
          <p:nvPr/>
        </p:nvSpPr>
        <p:spPr>
          <a:xfrm>
            <a:off x="1740634" y="116308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虚拟磁盘</a:t>
            </a:r>
            <a:endParaRPr lang="zh-CN" alt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7" name="Picture 880" descr="상승_4"/>
          <p:cNvPicPr>
            <a:picLocks noChangeAspect="1" noChangeArrowheads="1"/>
          </p:cNvPicPr>
          <p:nvPr/>
        </p:nvPicPr>
        <p:blipFill>
          <a:blip r:embed="rId5" cstate="print">
            <a:lum bright="-6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4"/>
          <a:stretch>
            <a:fillRect/>
          </a:stretch>
        </p:blipFill>
        <p:spPr bwMode="auto">
          <a:xfrm>
            <a:off x="1948071" y="2810497"/>
            <a:ext cx="1534464" cy="50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137"/>
          <p:cNvSpPr txBox="1"/>
          <p:nvPr/>
        </p:nvSpPr>
        <p:spPr>
          <a:xfrm>
            <a:off x="2933030" y="3938081"/>
            <a:ext cx="667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右箭头 25"/>
          <p:cNvSpPr>
            <a:spLocks noChangeArrowheads="1"/>
          </p:cNvSpPr>
          <p:nvPr/>
        </p:nvSpPr>
        <p:spPr bwMode="auto">
          <a:xfrm rot="16200000">
            <a:off x="4304665" y="3526669"/>
            <a:ext cx="175661" cy="290306"/>
          </a:xfrm>
          <a:prstGeom prst="rightArrow">
            <a:avLst>
              <a:gd name="adj1" fmla="val 50000"/>
              <a:gd name="adj2" fmla="val 65027"/>
            </a:avLst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35"/>
          <p:cNvSpPr/>
          <p:nvPr/>
        </p:nvSpPr>
        <p:spPr bwMode="auto">
          <a:xfrm rot="16200000">
            <a:off x="4365733" y="3740633"/>
            <a:ext cx="53526" cy="14401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6200000">
            <a:off x="4365733" y="3818077"/>
            <a:ext cx="53526" cy="14401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16200000">
            <a:off x="1582844" y="3648285"/>
            <a:ext cx="53528" cy="32870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16200000">
            <a:off x="1582844" y="3725730"/>
            <a:ext cx="53527" cy="32870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72109" y="3583991"/>
            <a:ext cx="476137" cy="175661"/>
            <a:chOff x="5322274" y="3538271"/>
            <a:chExt cx="476137" cy="17566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9" name="右箭头 25"/>
            <p:cNvSpPr>
              <a:spLocks noChangeArrowheads="1"/>
            </p:cNvSpPr>
            <p:nvPr/>
          </p:nvSpPr>
          <p:spPr bwMode="auto">
            <a:xfrm rot="16200000">
              <a:off x="5379596" y="3480949"/>
              <a:ext cx="175661" cy="290306"/>
            </a:xfrm>
            <a:prstGeom prst="rightArrow">
              <a:avLst>
                <a:gd name="adj1" fmla="val 50000"/>
                <a:gd name="adj2" fmla="val 65027"/>
              </a:avLst>
            </a:prstGeom>
            <a:solidFill>
              <a:srgbClr val="00B05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右箭头 25"/>
            <p:cNvSpPr>
              <a:spLocks noChangeArrowheads="1"/>
            </p:cNvSpPr>
            <p:nvPr/>
          </p:nvSpPr>
          <p:spPr bwMode="auto">
            <a:xfrm rot="16200000">
              <a:off x="5565427" y="3480949"/>
              <a:ext cx="175661" cy="290306"/>
            </a:xfrm>
            <a:prstGeom prst="rightArrow">
              <a:avLst>
                <a:gd name="adj1" fmla="val 50000"/>
                <a:gd name="adj2" fmla="val 65027"/>
              </a:avLst>
            </a:prstGeom>
            <a:solidFill>
              <a:srgbClr val="00B05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5" name="右箭头 25"/>
          <p:cNvSpPr>
            <a:spLocks noChangeArrowheads="1"/>
          </p:cNvSpPr>
          <p:nvPr/>
        </p:nvSpPr>
        <p:spPr bwMode="auto">
          <a:xfrm rot="16200000">
            <a:off x="3160018" y="3526669"/>
            <a:ext cx="175661" cy="290306"/>
          </a:xfrm>
          <a:prstGeom prst="rightArrow">
            <a:avLst>
              <a:gd name="adj1" fmla="val 50000"/>
              <a:gd name="adj2" fmla="val 65027"/>
            </a:avLst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Rectangle 45"/>
          <p:cNvSpPr/>
          <p:nvPr/>
        </p:nvSpPr>
        <p:spPr bwMode="auto">
          <a:xfrm rot="16200000">
            <a:off x="3221086" y="3740633"/>
            <a:ext cx="53526" cy="14401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7" name="Rectangle 46"/>
          <p:cNvSpPr/>
          <p:nvPr/>
        </p:nvSpPr>
        <p:spPr bwMode="auto">
          <a:xfrm rot="16200000">
            <a:off x="3221086" y="3818077"/>
            <a:ext cx="53526" cy="14401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489714" y="3114676"/>
            <a:ext cx="1111477" cy="474992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2699640" y="3114676"/>
            <a:ext cx="1111477" cy="474992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36913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09" grpId="0" animBg="1"/>
      <p:bldP spid="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 smtClean="0"/>
              <a:t>虚拟化、非虚拟化存储</a:t>
            </a:r>
            <a:endParaRPr lang="zh-CN" alt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55576" y="950748"/>
            <a:ext cx="1512168" cy="283473"/>
            <a:chOff x="755650" y="2715766"/>
            <a:chExt cx="1368078" cy="360040"/>
          </a:xfrm>
          <a:solidFill>
            <a:srgbClr val="C0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1" name="Rectangle 30"/>
            <p:cNvSpPr/>
            <p:nvPr/>
          </p:nvSpPr>
          <p:spPr bwMode="auto">
            <a:xfrm>
              <a:off x="755650" y="2715766"/>
              <a:ext cx="1152053" cy="36004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charset="-122"/>
                </a:rPr>
                <a:t>虚拟化存储</a:t>
              </a:r>
            </a:p>
          </p:txBody>
        </p:sp>
        <p:sp>
          <p:nvSpPr>
            <p:cNvPr id="32" name="Right Triangle 31"/>
            <p:cNvSpPr/>
            <p:nvPr/>
          </p:nvSpPr>
          <p:spPr bwMode="auto">
            <a:xfrm>
              <a:off x="1907704" y="2715766"/>
              <a:ext cx="216024" cy="360000"/>
            </a:xfrm>
            <a:prstGeom prst="rtTriangl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33" name="Rectangle 32"/>
          <p:cNvSpPr/>
          <p:nvPr/>
        </p:nvSpPr>
        <p:spPr bwMode="auto">
          <a:xfrm>
            <a:off x="755650" y="1234261"/>
            <a:ext cx="4176390" cy="7614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储虚拟化技术可以将不同存储设备进行格式化，屏蔽存储设备的能力、接口协议等差异性，将各种存储资源转化为统一管理的数据存储资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源。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55576" y="2292781"/>
            <a:ext cx="1512168" cy="283473"/>
            <a:chOff x="755650" y="2715766"/>
            <a:chExt cx="1368078" cy="360040"/>
          </a:xfrm>
          <a:solidFill>
            <a:srgbClr val="C0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5" name="Rectangle 34"/>
            <p:cNvSpPr/>
            <p:nvPr/>
          </p:nvSpPr>
          <p:spPr bwMode="auto">
            <a:xfrm>
              <a:off x="755650" y="2715766"/>
              <a:ext cx="1152053" cy="36004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charset="-122"/>
                </a:rPr>
                <a:t>非虚拟化存储</a:t>
              </a:r>
            </a:p>
          </p:txBody>
        </p:sp>
        <p:sp>
          <p:nvSpPr>
            <p:cNvPr id="36" name="Right Triangle 35"/>
            <p:cNvSpPr/>
            <p:nvPr/>
          </p:nvSpPr>
          <p:spPr bwMode="auto">
            <a:xfrm>
              <a:off x="1907704" y="2715766"/>
              <a:ext cx="216024" cy="360000"/>
            </a:xfrm>
            <a:prstGeom prst="rtTriangl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755650" y="2576294"/>
            <a:ext cx="4176390" cy="7614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非虚拟化存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储基于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逻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辑卷管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理，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虚拟化存储有更高的性能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，速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度更快，效率更高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。但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功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能少，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对快照、精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简配置等支持的程度没有存储虚拟化高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zh-CN" altLang="en-US" sz="12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55576" y="3634814"/>
            <a:ext cx="1512168" cy="283473"/>
            <a:chOff x="755650" y="2715766"/>
            <a:chExt cx="1368078" cy="360040"/>
          </a:xfrm>
          <a:solidFill>
            <a:srgbClr val="C0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9" name="Rectangle 38"/>
            <p:cNvSpPr/>
            <p:nvPr/>
          </p:nvSpPr>
          <p:spPr bwMode="auto">
            <a:xfrm>
              <a:off x="755650" y="2715766"/>
              <a:ext cx="1152053" cy="36004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charset="-122"/>
                </a:rPr>
                <a:t>裸设备映射</a:t>
              </a:r>
            </a:p>
          </p:txBody>
        </p:sp>
        <p:sp>
          <p:nvSpPr>
            <p:cNvPr id="40" name="Right Triangle 39"/>
            <p:cNvSpPr/>
            <p:nvPr/>
          </p:nvSpPr>
          <p:spPr bwMode="auto">
            <a:xfrm>
              <a:off x="1907704" y="2715766"/>
              <a:ext cx="216024" cy="360000"/>
            </a:xfrm>
            <a:prstGeom prst="rtTriangl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41" name="Rectangle 40"/>
          <p:cNvSpPr/>
          <p:nvPr/>
        </p:nvSpPr>
        <p:spPr bwMode="auto">
          <a:xfrm>
            <a:off x="755650" y="3918327"/>
            <a:ext cx="4176390" cy="7614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将物理裸设备直接映射给虚拟机，虚拟机磁盘能够处理</a:t>
            </a:r>
            <a:r>
              <a:rPr lang="en-US" altLang="zh-CN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SCSI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命令。适用于关键行业务场景，如数据库业务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824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pic>
        <p:nvPicPr>
          <p:cNvPr id="23" name="Picture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84" y="2242681"/>
            <a:ext cx="2331981" cy="1513380"/>
          </a:xfrm>
          <a:prstGeom prst="rect">
            <a:avLst/>
          </a:prstGeom>
        </p:spPr>
      </p:pic>
      <p:sp>
        <p:nvSpPr>
          <p:cNvPr id="24" name="Oval 72"/>
          <p:cNvSpPr/>
          <p:nvPr/>
        </p:nvSpPr>
        <p:spPr bwMode="auto">
          <a:xfrm>
            <a:off x="447763" y="1772941"/>
            <a:ext cx="2458772" cy="2458772"/>
          </a:xfrm>
          <a:prstGeom prst="ellipse">
            <a:avLst/>
          </a:prstGeom>
          <a:noFill/>
          <a:ln w="57150" cap="flat" cmpd="thickThin">
            <a:solidFill>
              <a:schemeClr val="bg2">
                <a:lumMod val="50000"/>
              </a:schemeClr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pSp>
        <p:nvGrpSpPr>
          <p:cNvPr id="26" name="Group 50"/>
          <p:cNvGrpSpPr/>
          <p:nvPr/>
        </p:nvGrpSpPr>
        <p:grpSpPr>
          <a:xfrm>
            <a:off x="2690198" y="2002057"/>
            <a:ext cx="2453464" cy="360685"/>
            <a:chOff x="2161235" y="1421046"/>
            <a:chExt cx="2453464" cy="301696"/>
          </a:xfrm>
          <a:solidFill>
            <a:schemeClr val="bg1">
              <a:lumMod val="50000"/>
            </a:schemeClr>
          </a:solidFill>
        </p:grpSpPr>
        <p:sp>
          <p:nvSpPr>
            <p:cNvPr id="27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CC9900"/>
                </a:buClr>
              </a:pP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存储类型支持</a:t>
              </a:r>
            </a:p>
          </p:txBody>
        </p:sp>
        <p:cxnSp>
          <p:nvCxnSpPr>
            <p:cNvPr id="28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Oval 51"/>
          <p:cNvSpPr/>
          <p:nvPr/>
        </p:nvSpPr>
        <p:spPr bwMode="auto">
          <a:xfrm>
            <a:off x="2374820" y="1953938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15" name="Group 50"/>
          <p:cNvGrpSpPr/>
          <p:nvPr/>
        </p:nvGrpSpPr>
        <p:grpSpPr>
          <a:xfrm>
            <a:off x="2690198" y="2948434"/>
            <a:ext cx="2453464" cy="360685"/>
            <a:chOff x="2161235" y="1421046"/>
            <a:chExt cx="2453464" cy="301696"/>
          </a:xfrm>
          <a:solidFill>
            <a:srgbClr val="C00000"/>
          </a:solidFill>
        </p:grpSpPr>
        <p:sp>
          <p:nvSpPr>
            <p:cNvPr id="16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zh-CN" altLang="en-US" sz="16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</a:t>
              </a:r>
              <a:r>
                <a:rPr lang="zh-CN" altLang="en-US" sz="16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储虚拟化特性</a:t>
              </a:r>
              <a:endParaRPr kumimoji="0" lang="zh-CN" altLang="en-US" sz="1600" b="1" i="0" u="none" strike="noStrike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Oval 51"/>
          <p:cNvSpPr/>
          <p:nvPr/>
        </p:nvSpPr>
        <p:spPr bwMode="auto">
          <a:xfrm>
            <a:off x="2374820" y="2900315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3200" dirty="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70428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</a:t>
            </a:r>
            <a:r>
              <a:rPr lang="zh-CN" altLang="en-US" dirty="0" smtClean="0"/>
              <a:t>性</a:t>
            </a:r>
            <a:r>
              <a:rPr lang="en-US" altLang="zh-CN" dirty="0" smtClean="0"/>
              <a:t>1 –</a:t>
            </a:r>
            <a:r>
              <a:rPr lang="zh-CN" altLang="en-US" dirty="0" smtClean="0"/>
              <a:t>精简配置与空间回收</a:t>
            </a:r>
            <a:endParaRPr lang="zh-CN" altLang="en-US" dirty="0"/>
          </a:p>
        </p:txBody>
      </p:sp>
      <p:grpSp>
        <p:nvGrpSpPr>
          <p:cNvPr id="25" name="组合 13"/>
          <p:cNvGrpSpPr>
            <a:grpSpLocks/>
          </p:cNvGrpSpPr>
          <p:nvPr/>
        </p:nvGrpSpPr>
        <p:grpSpPr bwMode="auto">
          <a:xfrm>
            <a:off x="1543763" y="2515441"/>
            <a:ext cx="440625" cy="560686"/>
            <a:chOff x="9250308" y="2895450"/>
            <a:chExt cx="635299" cy="892426"/>
          </a:xfrm>
        </p:grpSpPr>
        <p:sp>
          <p:nvSpPr>
            <p:cNvPr id="44" name="AutoShape 5"/>
            <p:cNvSpPr>
              <a:spLocks noChangeArrowheads="1"/>
            </p:cNvSpPr>
            <p:nvPr/>
          </p:nvSpPr>
          <p:spPr bwMode="gray">
            <a:xfrm>
              <a:off x="9250603" y="2895556"/>
              <a:ext cx="634998" cy="575954"/>
            </a:xfrm>
            <a:prstGeom prst="can">
              <a:avLst>
                <a:gd name="adj" fmla="val 34162"/>
              </a:avLst>
            </a:prstGeom>
            <a:solidFill>
              <a:srgbClr val="FFFFFF">
                <a:lumMod val="50000"/>
              </a:srgbClr>
            </a:solidFill>
            <a:ln w="19050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marL="202352" indent="-202352" algn="ctr" fontAlgn="ctr"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defRPr/>
              </a:pPr>
              <a:endParaRPr lang="zh-CN" altLang="zh-CN" sz="1200" kern="0">
                <a:solidFill>
                  <a:srgbClr val="FFFF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5" name="AutoShape 5"/>
            <p:cNvSpPr>
              <a:spLocks noChangeArrowheads="1"/>
            </p:cNvSpPr>
            <p:nvPr/>
          </p:nvSpPr>
          <p:spPr bwMode="gray">
            <a:xfrm>
              <a:off x="9250603" y="3211952"/>
              <a:ext cx="634998" cy="575954"/>
            </a:xfrm>
            <a:prstGeom prst="can">
              <a:avLst>
                <a:gd name="adj" fmla="val 34162"/>
              </a:avLst>
            </a:prstGeom>
            <a:solidFill>
              <a:srgbClr val="0070C0"/>
            </a:solidFill>
            <a:ln w="19050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marL="202352" indent="-202352" algn="ctr" fontAlgn="ctr"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defRPr/>
              </a:pPr>
              <a:endParaRPr lang="zh-CN" altLang="zh-CN" sz="1200" kern="0">
                <a:solidFill>
                  <a:srgbClr val="FFFFFF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30" name="AutoShape 5"/>
          <p:cNvSpPr>
            <a:spLocks noChangeArrowheads="1"/>
          </p:cNvSpPr>
          <p:nvPr/>
        </p:nvSpPr>
        <p:spPr bwMode="gray">
          <a:xfrm>
            <a:off x="903639" y="2515508"/>
            <a:ext cx="447559" cy="361856"/>
          </a:xfrm>
          <a:prstGeom prst="can">
            <a:avLst>
              <a:gd name="adj" fmla="val 34162"/>
            </a:avLst>
          </a:prstGeom>
          <a:solidFill>
            <a:srgbClr val="FFFFFF">
              <a:lumMod val="50000"/>
            </a:srgbClr>
          </a:solidFill>
          <a:ln w="19050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marL="202352" indent="-202352" algn="ctr" fontAlgn="ctr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defRPr/>
            </a:pPr>
            <a:endParaRPr lang="zh-CN" altLang="zh-CN" sz="1200" kern="0">
              <a:solidFill>
                <a:srgbClr val="FFFF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gray">
          <a:xfrm>
            <a:off x="903639" y="2753571"/>
            <a:ext cx="447559" cy="328527"/>
          </a:xfrm>
          <a:prstGeom prst="can">
            <a:avLst>
              <a:gd name="adj" fmla="val 34162"/>
            </a:avLst>
          </a:prstGeom>
          <a:solidFill>
            <a:srgbClr val="92D050"/>
          </a:solidFill>
          <a:ln w="19050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marL="202352" indent="-202352" algn="ctr" fontAlgn="ctr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defRPr/>
            </a:pPr>
            <a:endParaRPr lang="zh-CN" altLang="zh-CN" sz="1200" kern="0">
              <a:solidFill>
                <a:srgbClr val="FFFF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TextBox 13"/>
          <p:cNvSpPr txBox="1"/>
          <p:nvPr/>
        </p:nvSpPr>
        <p:spPr bwMode="auto">
          <a:xfrm>
            <a:off x="818759" y="2207126"/>
            <a:ext cx="1317679" cy="161583"/>
          </a:xfrm>
          <a:prstGeom prst="rect">
            <a:avLst/>
          </a:prstGeom>
          <a:gradFill rotWithShape="1">
            <a:gsLst>
              <a:gs pos="0">
                <a:srgbClr val="F28A67">
                  <a:shade val="51000"/>
                  <a:satMod val="130000"/>
                </a:srgbClr>
              </a:gs>
              <a:gs pos="80000">
                <a:srgbClr val="F28A67">
                  <a:shade val="93000"/>
                  <a:satMod val="130000"/>
                </a:srgbClr>
              </a:gs>
              <a:gs pos="100000">
                <a:srgbClr val="F28A6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28A6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450"/>
              </a:spcBef>
              <a:spcAft>
                <a:spcPts val="0"/>
              </a:spcAft>
              <a:defRPr/>
            </a:pPr>
            <a:r>
              <a:rPr lang="zh-CN" altLang="en-US" sz="1050" kern="0" dirty="0">
                <a:solidFill>
                  <a:srgbClr val="FFFFFF"/>
                </a:solidFill>
                <a:latin typeface="FrutigerNext LT Regular"/>
                <a:ea typeface="宋体"/>
              </a:rPr>
              <a:t>普</a:t>
            </a:r>
            <a:r>
              <a:rPr lang="zh-CN" altLang="en-US" sz="1050" kern="0" dirty="0" smtClean="0">
                <a:solidFill>
                  <a:srgbClr val="FFFFFF"/>
                </a:solidFill>
                <a:latin typeface="FrutigerNext LT Regular"/>
                <a:ea typeface="宋体"/>
              </a:rPr>
              <a:t>通磁盘</a:t>
            </a:r>
            <a:endParaRPr lang="en-US" altLang="zh-CN" sz="1050" kern="0" dirty="0">
              <a:solidFill>
                <a:srgbClr val="FFFFFF"/>
              </a:solidFill>
              <a:latin typeface="FrutigerNext LT Regular"/>
              <a:ea typeface="宋体"/>
            </a:endParaRPr>
          </a:p>
        </p:txBody>
      </p:sp>
      <p:sp>
        <p:nvSpPr>
          <p:cNvPr id="36" name="TextBox 14"/>
          <p:cNvSpPr txBox="1"/>
          <p:nvPr/>
        </p:nvSpPr>
        <p:spPr bwMode="auto">
          <a:xfrm>
            <a:off x="683568" y="3393738"/>
            <a:ext cx="1618829" cy="1384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450"/>
              </a:spcBef>
              <a:spcAft>
                <a:spcPts val="0"/>
              </a:spcAft>
              <a:defRPr/>
            </a:pPr>
            <a:r>
              <a:rPr lang="zh-CN" altLang="en-US" sz="900" kern="0" dirty="0" smtClean="0">
                <a:solidFill>
                  <a:sysClr val="windowText" lastClr="000000"/>
                </a:solidFill>
                <a:latin typeface="华文细黑" pitchFamily="2" charset="-122"/>
                <a:ea typeface="宋体" charset="-122"/>
              </a:rPr>
              <a:t>实际占用空间</a:t>
            </a:r>
            <a:r>
              <a:rPr lang="en-US" altLang="zh-CN" sz="900" kern="0" dirty="0" smtClean="0">
                <a:solidFill>
                  <a:sysClr val="windowText" lastClr="000000"/>
                </a:solidFill>
                <a:latin typeface="华文细黑" pitchFamily="2" charset="-122"/>
                <a:ea typeface="宋体" charset="-122"/>
              </a:rPr>
              <a:t> </a:t>
            </a:r>
            <a:r>
              <a:rPr lang="zh-CN" altLang="en-US" sz="900" kern="0" dirty="0" smtClean="0">
                <a:solidFill>
                  <a:sysClr val="windowText" lastClr="000000"/>
                </a:solidFill>
                <a:latin typeface="华文细黑" pitchFamily="2" charset="-122"/>
                <a:ea typeface="宋体" charset="-122"/>
              </a:rPr>
              <a:t>：</a:t>
            </a:r>
            <a:r>
              <a:rPr lang="en-US" altLang="zh-CN" sz="900" kern="0" dirty="0" smtClean="0">
                <a:solidFill>
                  <a:sysClr val="windowText" lastClr="000000"/>
                </a:solidFill>
                <a:latin typeface="华文细黑" pitchFamily="2" charset="-122"/>
                <a:ea typeface="宋体" charset="-122"/>
              </a:rPr>
              <a:t>10TB</a:t>
            </a:r>
            <a:endParaRPr lang="zh-CN" altLang="en-US" sz="900" kern="0" dirty="0">
              <a:solidFill>
                <a:sysClr val="windowText" lastClr="000000"/>
              </a:solidFill>
              <a:latin typeface="华文细黑" pitchFamily="2" charset="-122"/>
              <a:ea typeface="宋体" charset="-122"/>
            </a:endParaRPr>
          </a:p>
        </p:txBody>
      </p:sp>
      <p:sp>
        <p:nvSpPr>
          <p:cNvPr id="38" name="TextBox 16"/>
          <p:cNvSpPr txBox="1"/>
          <p:nvPr/>
        </p:nvSpPr>
        <p:spPr bwMode="auto">
          <a:xfrm>
            <a:off x="992200" y="2625090"/>
            <a:ext cx="266631" cy="1384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45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rgbClr val="FFFFFF"/>
                </a:solidFill>
                <a:latin typeface="华文细黑" pitchFamily="2" charset="-122"/>
                <a:ea typeface="宋体" charset="-122"/>
              </a:rPr>
              <a:t>2TB</a:t>
            </a:r>
            <a:endParaRPr lang="zh-CN" altLang="en-US" sz="900" kern="0" dirty="0">
              <a:solidFill>
                <a:srgbClr val="FFFFFF"/>
              </a:solidFill>
              <a:latin typeface="华文细黑" pitchFamily="2" charset="-122"/>
              <a:ea typeface="宋体" charset="-122"/>
            </a:endParaRPr>
          </a:p>
        </p:txBody>
      </p:sp>
      <p:sp>
        <p:nvSpPr>
          <p:cNvPr id="39" name="TextBox 17"/>
          <p:cNvSpPr txBox="1"/>
          <p:nvPr/>
        </p:nvSpPr>
        <p:spPr bwMode="auto">
          <a:xfrm>
            <a:off x="1625387" y="2625090"/>
            <a:ext cx="266631" cy="1384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45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rgbClr val="FFFFFF"/>
                </a:solidFill>
                <a:latin typeface="华文细黑" pitchFamily="2" charset="-122"/>
                <a:ea typeface="宋体" charset="-122"/>
              </a:rPr>
              <a:t>2TB</a:t>
            </a:r>
            <a:endParaRPr lang="zh-CN" altLang="en-US" sz="900" kern="0" dirty="0">
              <a:solidFill>
                <a:srgbClr val="FFFFFF"/>
              </a:solidFill>
              <a:latin typeface="华文细黑" pitchFamily="2" charset="-122"/>
              <a:ea typeface="宋体" charset="-122"/>
            </a:endParaRPr>
          </a:p>
        </p:txBody>
      </p:sp>
      <p:sp>
        <p:nvSpPr>
          <p:cNvPr id="41" name="TextBox 19"/>
          <p:cNvSpPr txBox="1"/>
          <p:nvPr/>
        </p:nvSpPr>
        <p:spPr bwMode="auto">
          <a:xfrm>
            <a:off x="1617767" y="2910693"/>
            <a:ext cx="266631" cy="1384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45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rgbClr val="FFFFFF"/>
                </a:solidFill>
                <a:latin typeface="华文细黑" pitchFamily="2" charset="-122"/>
                <a:ea typeface="宋体" charset="-122"/>
              </a:rPr>
              <a:t>4</a:t>
            </a:r>
            <a:r>
              <a:rPr lang="en-US" altLang="zh-CN" sz="900" kern="0" dirty="0" smtClean="0">
                <a:solidFill>
                  <a:srgbClr val="FFFFFF"/>
                </a:solidFill>
                <a:latin typeface="华文细黑" pitchFamily="2" charset="-122"/>
                <a:ea typeface="宋体" charset="-122"/>
              </a:rPr>
              <a:t>TB</a:t>
            </a:r>
            <a:endParaRPr lang="zh-CN" altLang="en-US" sz="900" kern="0" dirty="0">
              <a:solidFill>
                <a:srgbClr val="FFFFFF"/>
              </a:solidFill>
              <a:latin typeface="华文细黑" pitchFamily="2" charset="-122"/>
              <a:ea typeface="宋体" charset="-122"/>
            </a:endParaRPr>
          </a:p>
        </p:txBody>
      </p:sp>
      <p:sp>
        <p:nvSpPr>
          <p:cNvPr id="42" name="TextBox 20"/>
          <p:cNvSpPr txBox="1"/>
          <p:nvPr/>
        </p:nvSpPr>
        <p:spPr bwMode="auto">
          <a:xfrm>
            <a:off x="984580" y="2882125"/>
            <a:ext cx="266631" cy="1384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45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rgbClr val="FFFFFF"/>
                </a:solidFill>
                <a:latin typeface="华文细黑" pitchFamily="2" charset="-122"/>
                <a:ea typeface="宋体" charset="-122"/>
              </a:rPr>
              <a:t>2</a:t>
            </a:r>
            <a:r>
              <a:rPr lang="en-US" altLang="zh-CN" sz="900" kern="0" dirty="0" smtClean="0">
                <a:solidFill>
                  <a:srgbClr val="FFFFFF"/>
                </a:solidFill>
                <a:latin typeface="华文细黑" pitchFamily="2" charset="-122"/>
                <a:ea typeface="宋体" charset="-122"/>
              </a:rPr>
              <a:t>TB</a:t>
            </a:r>
            <a:endParaRPr lang="zh-CN" altLang="en-US" sz="900" kern="0" dirty="0">
              <a:solidFill>
                <a:srgbClr val="FFFFFF"/>
              </a:solidFill>
              <a:latin typeface="华文细黑" pitchFamily="2" charset="-122"/>
              <a:ea typeface="宋体" charset="-122"/>
            </a:endParaRPr>
          </a:p>
        </p:txBody>
      </p:sp>
      <p:sp>
        <p:nvSpPr>
          <p:cNvPr id="43" name="左大括号 170"/>
          <p:cNvSpPr>
            <a:spLocks/>
          </p:cNvSpPr>
          <p:nvPr/>
        </p:nvSpPr>
        <p:spPr bwMode="auto">
          <a:xfrm rot="16200000">
            <a:off x="1385620" y="2593955"/>
            <a:ext cx="166644" cy="1309573"/>
          </a:xfrm>
          <a:prstGeom prst="leftBrace">
            <a:avLst>
              <a:gd name="adj1" fmla="val 8322"/>
              <a:gd name="adj2" fmla="val 50000"/>
            </a:avLst>
          </a:prstGeom>
          <a:noFill/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sz="1125" kern="0" dirty="0">
              <a:solidFill>
                <a:srgbClr val="FFFFFF"/>
              </a:solidFill>
              <a:latin typeface="华文细黑" pitchFamily="2" charset="-122"/>
              <a:ea typeface="宋体" charset="-122"/>
            </a:endParaRPr>
          </a:p>
        </p:txBody>
      </p:sp>
      <p:sp>
        <p:nvSpPr>
          <p:cNvPr id="46" name="TextBox 13"/>
          <p:cNvSpPr txBox="1"/>
          <p:nvPr/>
        </p:nvSpPr>
        <p:spPr bwMode="auto">
          <a:xfrm>
            <a:off x="3058927" y="2207126"/>
            <a:ext cx="1317679" cy="161583"/>
          </a:xfrm>
          <a:prstGeom prst="rect">
            <a:avLst/>
          </a:prstGeom>
          <a:gradFill rotWithShape="1">
            <a:gsLst>
              <a:gs pos="0">
                <a:srgbClr val="F28A67">
                  <a:shade val="51000"/>
                  <a:satMod val="130000"/>
                </a:srgbClr>
              </a:gs>
              <a:gs pos="80000">
                <a:srgbClr val="F28A67">
                  <a:shade val="93000"/>
                  <a:satMod val="130000"/>
                </a:srgbClr>
              </a:gs>
              <a:gs pos="100000">
                <a:srgbClr val="F28A6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28A6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450"/>
              </a:spcBef>
              <a:spcAft>
                <a:spcPts val="0"/>
              </a:spcAft>
              <a:defRPr/>
            </a:pPr>
            <a:r>
              <a:rPr lang="zh-CN" altLang="en-US" sz="1050" kern="0" dirty="0" smtClean="0">
                <a:solidFill>
                  <a:srgbClr val="FFFFFF"/>
                </a:solidFill>
                <a:latin typeface="FrutigerNext LT Regular"/>
                <a:ea typeface="宋体"/>
              </a:rPr>
              <a:t>精简配置</a:t>
            </a:r>
            <a:endParaRPr lang="en-US" altLang="zh-CN" sz="1050" kern="0" dirty="0">
              <a:solidFill>
                <a:srgbClr val="FFFFFF"/>
              </a:solidFill>
              <a:latin typeface="FrutigerNext LT Regular"/>
              <a:ea typeface="宋体"/>
            </a:endParaRPr>
          </a:p>
        </p:txBody>
      </p:sp>
      <p:sp>
        <p:nvSpPr>
          <p:cNvPr id="53" name="AutoShape 5"/>
          <p:cNvSpPr>
            <a:spLocks noChangeArrowheads="1"/>
          </p:cNvSpPr>
          <p:nvPr/>
        </p:nvSpPr>
        <p:spPr bwMode="gray">
          <a:xfrm>
            <a:off x="3782329" y="2510484"/>
            <a:ext cx="421372" cy="311696"/>
          </a:xfrm>
          <a:prstGeom prst="can">
            <a:avLst>
              <a:gd name="adj" fmla="val 34162"/>
            </a:avLst>
          </a:prstGeom>
          <a:solidFill>
            <a:srgbClr val="FFFFFF"/>
          </a:solidFill>
          <a:ln w="19050">
            <a:solidFill>
              <a:srgbClr val="50505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202352" indent="-202352" algn="ctr" fontAlgn="ctr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defRPr/>
            </a:pPr>
            <a:endParaRPr lang="zh-CN" altLang="zh-CN" sz="1200" kern="0">
              <a:solidFill>
                <a:sysClr val="windowText" lastClr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" name="AutoShape 5"/>
          <p:cNvSpPr>
            <a:spLocks noChangeArrowheads="1"/>
          </p:cNvSpPr>
          <p:nvPr/>
        </p:nvSpPr>
        <p:spPr bwMode="gray">
          <a:xfrm>
            <a:off x="3782329" y="2726613"/>
            <a:ext cx="421372" cy="346297"/>
          </a:xfrm>
          <a:prstGeom prst="can">
            <a:avLst>
              <a:gd name="adj" fmla="val 34162"/>
            </a:avLst>
          </a:prstGeom>
          <a:solidFill>
            <a:srgbClr val="0070C0"/>
          </a:solidFill>
          <a:ln w="19050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marL="202352" indent="-202352" algn="ctr" fontAlgn="ctr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defRPr/>
            </a:pPr>
            <a:endParaRPr lang="zh-CN" altLang="zh-CN" sz="1200" kern="0">
              <a:solidFill>
                <a:srgbClr val="FFFF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5" name="AutoShape 5"/>
          <p:cNvSpPr>
            <a:spLocks noChangeArrowheads="1"/>
          </p:cNvSpPr>
          <p:nvPr/>
        </p:nvSpPr>
        <p:spPr bwMode="gray">
          <a:xfrm>
            <a:off x="3151331" y="2515508"/>
            <a:ext cx="427323" cy="322573"/>
          </a:xfrm>
          <a:prstGeom prst="can">
            <a:avLst>
              <a:gd name="adj" fmla="val 34162"/>
            </a:avLst>
          </a:prstGeom>
          <a:solidFill>
            <a:srgbClr val="FFFFFF"/>
          </a:solidFill>
          <a:ln w="19050">
            <a:solidFill>
              <a:srgbClr val="50505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202352" indent="-202352" algn="ctr" fontAlgn="ctr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defRPr/>
            </a:pPr>
            <a:endParaRPr lang="zh-CN" altLang="zh-CN" sz="1200" kern="0">
              <a:solidFill>
                <a:sysClr val="windowText" lastClr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AutoShape 5"/>
          <p:cNvSpPr>
            <a:spLocks noChangeArrowheads="1"/>
          </p:cNvSpPr>
          <p:nvPr/>
        </p:nvSpPr>
        <p:spPr bwMode="gray">
          <a:xfrm>
            <a:off x="3151331" y="2758172"/>
            <a:ext cx="427323" cy="314401"/>
          </a:xfrm>
          <a:prstGeom prst="can">
            <a:avLst>
              <a:gd name="adj" fmla="val 34162"/>
            </a:avLst>
          </a:prstGeom>
          <a:solidFill>
            <a:srgbClr val="92D050"/>
          </a:solidFill>
          <a:ln w="19050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marL="202352" indent="-202352" algn="ctr" fontAlgn="ctr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defRPr/>
            </a:pPr>
            <a:endParaRPr lang="zh-CN" altLang="zh-CN" sz="1200" kern="0">
              <a:solidFill>
                <a:srgbClr val="FFFF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TextBox 36"/>
          <p:cNvSpPr txBox="1"/>
          <p:nvPr/>
        </p:nvSpPr>
        <p:spPr bwMode="auto">
          <a:xfrm>
            <a:off x="3015587" y="3371013"/>
            <a:ext cx="1484323" cy="1384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450"/>
              </a:spcBef>
              <a:spcAft>
                <a:spcPts val="0"/>
              </a:spcAft>
              <a:defRPr/>
            </a:pPr>
            <a:r>
              <a:rPr lang="zh-CN" altLang="en-US" sz="900" kern="0" dirty="0" smtClean="0">
                <a:solidFill>
                  <a:sysClr val="windowText" lastClr="000000"/>
                </a:solidFill>
                <a:latin typeface="华文细黑" pitchFamily="2" charset="-122"/>
                <a:ea typeface="宋体" charset="-122"/>
              </a:rPr>
              <a:t>实际占用</a:t>
            </a:r>
            <a:r>
              <a:rPr lang="zh-CN" altLang="en-US" sz="900" kern="0" dirty="0">
                <a:solidFill>
                  <a:sysClr val="windowText" lastClr="000000"/>
                </a:solidFill>
                <a:latin typeface="华文细黑" pitchFamily="2" charset="-122"/>
                <a:ea typeface="宋体" charset="-122"/>
              </a:rPr>
              <a:t>空间</a:t>
            </a:r>
            <a:r>
              <a:rPr lang="en-US" altLang="zh-CN" sz="900" kern="0" dirty="0" smtClean="0">
                <a:solidFill>
                  <a:sysClr val="windowText" lastClr="000000"/>
                </a:solidFill>
                <a:latin typeface="华文细黑" pitchFamily="2" charset="-122"/>
                <a:ea typeface="宋体" charset="-122"/>
              </a:rPr>
              <a:t> </a:t>
            </a:r>
            <a:r>
              <a:rPr lang="zh-CN" altLang="en-US" sz="900" kern="0" dirty="0" smtClean="0">
                <a:solidFill>
                  <a:sysClr val="windowText" lastClr="000000"/>
                </a:solidFill>
                <a:latin typeface="华文细黑" pitchFamily="2" charset="-122"/>
                <a:ea typeface="宋体" charset="-122"/>
              </a:rPr>
              <a:t>：</a:t>
            </a:r>
            <a:r>
              <a:rPr lang="en-US" altLang="zh-CN" sz="900" kern="0" dirty="0">
                <a:solidFill>
                  <a:sysClr val="windowText" lastClr="000000"/>
                </a:solidFill>
                <a:latin typeface="华文细黑" pitchFamily="2" charset="-122"/>
                <a:ea typeface="宋体" charset="-122"/>
              </a:rPr>
              <a:t>6</a:t>
            </a:r>
            <a:r>
              <a:rPr lang="en-US" altLang="zh-CN" sz="900" kern="0" dirty="0" smtClean="0">
                <a:solidFill>
                  <a:sysClr val="windowText" lastClr="000000"/>
                </a:solidFill>
                <a:latin typeface="华文细黑" pitchFamily="2" charset="-122"/>
                <a:ea typeface="宋体" charset="-122"/>
              </a:rPr>
              <a:t>TB</a:t>
            </a:r>
            <a:endParaRPr lang="zh-CN" altLang="en-US" sz="900" kern="0" dirty="0">
              <a:solidFill>
                <a:sysClr val="windowText" lastClr="000000"/>
              </a:solidFill>
              <a:latin typeface="华文细黑" pitchFamily="2" charset="-122"/>
              <a:ea typeface="宋体" charset="-122"/>
            </a:endParaRPr>
          </a:p>
        </p:txBody>
      </p:sp>
      <p:sp>
        <p:nvSpPr>
          <p:cNvPr id="58" name="TextBox 39"/>
          <p:cNvSpPr txBox="1"/>
          <p:nvPr/>
        </p:nvSpPr>
        <p:spPr bwMode="auto">
          <a:xfrm>
            <a:off x="3212037" y="2871409"/>
            <a:ext cx="266631" cy="1384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45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rgbClr val="FFFFFF"/>
                </a:solidFill>
                <a:latin typeface="华文细黑" pitchFamily="2" charset="-122"/>
                <a:ea typeface="宋体" charset="-122"/>
              </a:rPr>
              <a:t>2</a:t>
            </a:r>
            <a:r>
              <a:rPr lang="en-US" altLang="zh-CN" sz="900" kern="0" dirty="0" smtClean="0">
                <a:solidFill>
                  <a:srgbClr val="FFFFFF"/>
                </a:solidFill>
                <a:latin typeface="华文细黑" pitchFamily="2" charset="-122"/>
                <a:ea typeface="宋体" charset="-122"/>
              </a:rPr>
              <a:t>TB</a:t>
            </a:r>
            <a:endParaRPr lang="zh-CN" altLang="en-US" sz="900" kern="0" dirty="0">
              <a:solidFill>
                <a:srgbClr val="FFFFFF"/>
              </a:solidFill>
              <a:latin typeface="华文细黑" pitchFamily="2" charset="-122"/>
              <a:ea typeface="宋体" charset="-122"/>
            </a:endParaRPr>
          </a:p>
        </p:txBody>
      </p:sp>
      <p:sp>
        <p:nvSpPr>
          <p:cNvPr id="60" name="TextBox 41"/>
          <p:cNvSpPr txBox="1"/>
          <p:nvPr/>
        </p:nvSpPr>
        <p:spPr bwMode="auto">
          <a:xfrm>
            <a:off x="3837084" y="2911030"/>
            <a:ext cx="266631" cy="1384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45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rgbClr val="FFFFFF"/>
                </a:solidFill>
                <a:latin typeface="华文细黑" pitchFamily="2" charset="-122"/>
                <a:ea typeface="宋体" charset="-122"/>
              </a:rPr>
              <a:t>4</a:t>
            </a:r>
            <a:r>
              <a:rPr lang="en-US" altLang="zh-CN" sz="900" kern="0" dirty="0" smtClean="0">
                <a:solidFill>
                  <a:srgbClr val="FFFFFF"/>
                </a:solidFill>
                <a:latin typeface="华文细黑" pitchFamily="2" charset="-122"/>
                <a:ea typeface="宋体" charset="-122"/>
              </a:rPr>
              <a:t>TB</a:t>
            </a:r>
            <a:endParaRPr lang="zh-CN" altLang="en-US" sz="900" kern="0" dirty="0">
              <a:solidFill>
                <a:srgbClr val="FFFFFF"/>
              </a:solidFill>
              <a:latin typeface="华文细黑" pitchFamily="2" charset="-122"/>
              <a:ea typeface="宋体" charset="-122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755576" y="950748"/>
            <a:ext cx="936104" cy="283473"/>
            <a:chOff x="755650" y="2715766"/>
            <a:chExt cx="1368078" cy="360040"/>
          </a:xfrm>
          <a:solidFill>
            <a:srgbClr val="C0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9" name="Rectangle 68"/>
            <p:cNvSpPr/>
            <p:nvPr/>
          </p:nvSpPr>
          <p:spPr bwMode="auto">
            <a:xfrm>
              <a:off x="755650" y="2715766"/>
              <a:ext cx="1152053" cy="36004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charset="-122"/>
                </a:rPr>
                <a:t>功能</a:t>
              </a:r>
            </a:p>
          </p:txBody>
        </p:sp>
        <p:sp>
          <p:nvSpPr>
            <p:cNvPr id="70" name="Right Triangle 69"/>
            <p:cNvSpPr/>
            <p:nvPr/>
          </p:nvSpPr>
          <p:spPr bwMode="auto">
            <a:xfrm>
              <a:off x="1907704" y="2715766"/>
              <a:ext cx="216024" cy="360000"/>
            </a:xfrm>
            <a:prstGeom prst="rtTriangl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71" name="Rectangle 70"/>
          <p:cNvSpPr/>
          <p:nvPr/>
        </p:nvSpPr>
        <p:spPr bwMode="auto">
          <a:xfrm>
            <a:off x="755649" y="1234261"/>
            <a:ext cx="3770169" cy="675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en-US" sz="1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11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建精简磁盘，可以随着用户使用而自动分配空间。</a:t>
            </a:r>
            <a:endParaRPr lang="en-US" altLang="zh-CN" sz="11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en-US" sz="1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膨</a:t>
            </a:r>
            <a:r>
              <a:rPr lang="zh-CN" altLang="en-US" sz="11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胀后的精简磁盘不会随着数据删除而缩小，使用空间回收可以将用户删除的数据空间释放。</a:t>
            </a:r>
            <a:endParaRPr lang="zh-CN" altLang="en-US" sz="11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755576" y="3702239"/>
            <a:ext cx="936104" cy="283473"/>
            <a:chOff x="755650" y="2715766"/>
            <a:chExt cx="1368078" cy="360040"/>
          </a:xfrm>
          <a:solidFill>
            <a:srgbClr val="C0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3" name="Rectangle 72"/>
            <p:cNvSpPr/>
            <p:nvPr/>
          </p:nvSpPr>
          <p:spPr bwMode="auto">
            <a:xfrm>
              <a:off x="755650" y="2715766"/>
              <a:ext cx="1152053" cy="36004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zh-CN" altLang="en-US" sz="1400" b="1" dirty="0">
                  <a:solidFill>
                    <a:schemeClr val="bg1"/>
                  </a:solidFill>
                  <a:latin typeface="Arial" charset="0"/>
                  <a:ea typeface="宋体" charset="-122"/>
                </a:rPr>
                <a:t>应用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74" name="Right Triangle 73"/>
            <p:cNvSpPr/>
            <p:nvPr/>
          </p:nvSpPr>
          <p:spPr bwMode="auto">
            <a:xfrm>
              <a:off x="1907704" y="2715766"/>
              <a:ext cx="216024" cy="360000"/>
            </a:xfrm>
            <a:prstGeom prst="rtTriangl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75" name="Rectangle 74"/>
          <p:cNvSpPr/>
          <p:nvPr/>
        </p:nvSpPr>
        <p:spPr bwMode="auto">
          <a:xfrm>
            <a:off x="755649" y="3985752"/>
            <a:ext cx="3770169" cy="675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en-US" sz="11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精简磁盘可应用于局点运行初期，磁盘使用率低的情</a:t>
            </a:r>
            <a:r>
              <a:rPr lang="zh-CN" altLang="en-US" sz="1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况。能够降低初始存储投资及维护成</a:t>
            </a:r>
            <a:r>
              <a:rPr lang="zh-CN" altLang="en-US" sz="11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1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1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</a:t>
            </a:r>
            <a:r>
              <a:rPr lang="zh-CN" altLang="en-US" sz="1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高存</a:t>
            </a:r>
            <a:r>
              <a:rPr lang="zh-CN" altLang="en-US" sz="11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储利</a:t>
            </a:r>
            <a:r>
              <a:rPr lang="zh-CN" altLang="en-US" sz="1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用率</a:t>
            </a:r>
            <a:r>
              <a:rPr lang="zh-CN" altLang="en-US" sz="11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1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en-US" sz="1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</a:t>
            </a:r>
            <a:r>
              <a:rPr lang="zh-CN" altLang="en-US" sz="11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间回收可以提高精简磁盘的使用</a:t>
            </a:r>
            <a:r>
              <a:rPr lang="en-US" altLang="zh-CN" sz="11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分配比，提高存储利用率。</a:t>
            </a:r>
            <a:endParaRPr lang="zh-CN" altLang="en-US" sz="11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右箭头 25"/>
          <p:cNvSpPr>
            <a:spLocks noChangeArrowheads="1"/>
          </p:cNvSpPr>
          <p:nvPr/>
        </p:nvSpPr>
        <p:spPr bwMode="auto">
          <a:xfrm>
            <a:off x="2617265" y="2676199"/>
            <a:ext cx="175661" cy="290306"/>
          </a:xfrm>
          <a:prstGeom prst="rightArrow">
            <a:avLst>
              <a:gd name="adj1" fmla="val 50000"/>
              <a:gd name="adj2" fmla="val 65027"/>
            </a:avLst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2537513" y="2749344"/>
            <a:ext cx="53526" cy="14401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2460069" y="2749344"/>
            <a:ext cx="53526" cy="14401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" name="Left Bracket 2"/>
          <p:cNvSpPr/>
          <p:nvPr/>
        </p:nvSpPr>
        <p:spPr bwMode="auto">
          <a:xfrm rot="10800000">
            <a:off x="2077708" y="2571750"/>
            <a:ext cx="45719" cy="675691"/>
          </a:xfrm>
          <a:prstGeom prst="leftBracket">
            <a:avLst>
              <a:gd name="adj" fmla="val 10440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左大括号 170"/>
          <p:cNvSpPr>
            <a:spLocks/>
          </p:cNvSpPr>
          <p:nvPr/>
        </p:nvSpPr>
        <p:spPr bwMode="auto">
          <a:xfrm rot="16200000">
            <a:off x="3640832" y="2593955"/>
            <a:ext cx="166644" cy="1309573"/>
          </a:xfrm>
          <a:prstGeom prst="leftBrace">
            <a:avLst>
              <a:gd name="adj1" fmla="val 8322"/>
              <a:gd name="adj2" fmla="val 50000"/>
            </a:avLst>
          </a:prstGeom>
          <a:noFill/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sz="1125" kern="0" dirty="0">
              <a:solidFill>
                <a:srgbClr val="FFFFFF"/>
              </a:solidFill>
              <a:latin typeface="华文细黑" pitchFamily="2" charset="-122"/>
              <a:ea typeface="宋体" charset="-122"/>
            </a:endParaRPr>
          </a:p>
        </p:txBody>
      </p:sp>
      <p:sp>
        <p:nvSpPr>
          <p:cNvPr id="65" name="Left Bracket 64"/>
          <p:cNvSpPr/>
          <p:nvPr/>
        </p:nvSpPr>
        <p:spPr bwMode="auto">
          <a:xfrm rot="10800000">
            <a:off x="4332921" y="2782593"/>
            <a:ext cx="45719" cy="464848"/>
          </a:xfrm>
          <a:prstGeom prst="leftBracket">
            <a:avLst>
              <a:gd name="adj" fmla="val 10440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76129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</a:t>
            </a:r>
            <a:r>
              <a:rPr lang="zh-CN" altLang="en-US" dirty="0" smtClean="0"/>
              <a:t>性</a:t>
            </a:r>
            <a:r>
              <a:rPr lang="en-US" altLang="zh-CN" dirty="0"/>
              <a:t>2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快照</a:t>
            </a:r>
            <a:endParaRPr lang="zh-CN" alt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755576" y="950748"/>
            <a:ext cx="936104" cy="283473"/>
            <a:chOff x="755650" y="2715766"/>
            <a:chExt cx="1368078" cy="360040"/>
          </a:xfrm>
          <a:solidFill>
            <a:srgbClr val="C0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0" name="Rectangle 69"/>
            <p:cNvSpPr/>
            <p:nvPr/>
          </p:nvSpPr>
          <p:spPr bwMode="auto">
            <a:xfrm>
              <a:off x="755650" y="2715766"/>
              <a:ext cx="1152053" cy="36004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charset="-122"/>
                </a:rPr>
                <a:t>功能</a:t>
              </a:r>
            </a:p>
          </p:txBody>
        </p:sp>
        <p:sp>
          <p:nvSpPr>
            <p:cNvPr id="71" name="Right Triangle 70"/>
            <p:cNvSpPr/>
            <p:nvPr/>
          </p:nvSpPr>
          <p:spPr bwMode="auto">
            <a:xfrm>
              <a:off x="1907704" y="2715766"/>
              <a:ext cx="216024" cy="360000"/>
            </a:xfrm>
            <a:prstGeom prst="rtTriangl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72" name="Rectangle 71"/>
          <p:cNvSpPr/>
          <p:nvPr/>
        </p:nvSpPr>
        <p:spPr bwMode="auto">
          <a:xfrm>
            <a:off x="755649" y="1234261"/>
            <a:ext cx="3770169" cy="675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en-US" sz="1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快照记录了虚拟机在某一时间点的内容和状</a:t>
            </a:r>
            <a:r>
              <a:rPr lang="zh-CN" altLang="en-US" sz="11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态，可以使虚拟机快速恢复到这个时间点。</a:t>
            </a:r>
            <a:endParaRPr lang="zh-CN" altLang="en-US" sz="11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en-US" sz="11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多次快照之间保存差量数据，节约存储。</a:t>
            </a:r>
            <a:endParaRPr lang="zh-CN" altLang="en-US" sz="11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755576" y="3702239"/>
            <a:ext cx="936104" cy="283473"/>
            <a:chOff x="755650" y="2715766"/>
            <a:chExt cx="1368078" cy="360040"/>
          </a:xfrm>
          <a:solidFill>
            <a:srgbClr val="C0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4" name="Rectangle 73"/>
            <p:cNvSpPr/>
            <p:nvPr/>
          </p:nvSpPr>
          <p:spPr bwMode="auto">
            <a:xfrm>
              <a:off x="755650" y="2715766"/>
              <a:ext cx="1152053" cy="36004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zh-CN" altLang="en-US" sz="1400" b="1" dirty="0">
                  <a:solidFill>
                    <a:schemeClr val="bg1"/>
                  </a:solidFill>
                  <a:latin typeface="Arial" charset="0"/>
                  <a:ea typeface="宋体" charset="-122"/>
                </a:rPr>
                <a:t>应用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75" name="Right Triangle 74"/>
            <p:cNvSpPr/>
            <p:nvPr/>
          </p:nvSpPr>
          <p:spPr bwMode="auto">
            <a:xfrm>
              <a:off x="1907704" y="2715766"/>
              <a:ext cx="216024" cy="360000"/>
            </a:xfrm>
            <a:prstGeom prst="rtTriangl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76" name="Rectangle 75"/>
          <p:cNvSpPr/>
          <p:nvPr/>
        </p:nvSpPr>
        <p:spPr bwMode="auto">
          <a:xfrm>
            <a:off x="755649" y="3985752"/>
            <a:ext cx="3770169" cy="675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en-US" sz="1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虚拟机用户在执行一些重大、高危操作前，例如系统补丁，升级，破坏性测试前执行快照，可以用于故障时的快速还原</a:t>
            </a:r>
          </a:p>
        </p:txBody>
      </p:sp>
      <p:sp>
        <p:nvSpPr>
          <p:cNvPr id="78" name="圆角矩形 20"/>
          <p:cNvSpPr>
            <a:spLocks noChangeArrowheads="1"/>
          </p:cNvSpPr>
          <p:nvPr/>
        </p:nvSpPr>
        <p:spPr bwMode="auto">
          <a:xfrm>
            <a:off x="732342" y="2666166"/>
            <a:ext cx="1351110" cy="7935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9525" algn="ctr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AutoShape 4"/>
          <p:cNvSpPr>
            <a:spLocks noChangeArrowheads="1"/>
          </p:cNvSpPr>
          <p:nvPr/>
        </p:nvSpPr>
        <p:spPr bwMode="gray">
          <a:xfrm>
            <a:off x="1017473" y="2940173"/>
            <a:ext cx="780846" cy="401136"/>
          </a:xfrm>
          <a:prstGeom prst="can">
            <a:avLst>
              <a:gd name="adj" fmla="val 32684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000" b="1" dirty="0">
                <a:latin typeface="微软雅黑" pitchFamily="34" charset="-122"/>
                <a:ea typeface="微软雅黑" pitchFamily="34" charset="-122"/>
              </a:rPr>
              <a:t>磁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盘文件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上下箭头 17"/>
          <p:cNvSpPr>
            <a:spLocks noChangeArrowheads="1"/>
          </p:cNvSpPr>
          <p:nvPr/>
        </p:nvSpPr>
        <p:spPr bwMode="auto">
          <a:xfrm>
            <a:off x="1296100" y="2507813"/>
            <a:ext cx="217815" cy="457821"/>
          </a:xfrm>
          <a:prstGeom prst="upDownArrow">
            <a:avLst>
              <a:gd name="adj1" fmla="val 69883"/>
              <a:gd name="adj2" fmla="val 41733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TextBox 18"/>
          <p:cNvSpPr txBox="1">
            <a:spLocks noChangeArrowheads="1"/>
          </p:cNvSpPr>
          <p:nvPr/>
        </p:nvSpPr>
        <p:spPr bwMode="auto">
          <a:xfrm>
            <a:off x="693860" y="2651569"/>
            <a:ext cx="81060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000" b="1" dirty="0">
                <a:latin typeface="微软雅黑" pitchFamily="34" charset="-122"/>
                <a:ea typeface="微软雅黑" pitchFamily="34" charset="-122"/>
              </a:rPr>
              <a:t>读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写操作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圆角矩形 18"/>
          <p:cNvSpPr>
            <a:spLocks noChangeArrowheads="1"/>
          </p:cNvSpPr>
          <p:nvPr/>
        </p:nvSpPr>
        <p:spPr bwMode="auto">
          <a:xfrm>
            <a:off x="974027" y="2177158"/>
            <a:ext cx="867739" cy="30492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VM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TextBox 24"/>
          <p:cNvSpPr txBox="1">
            <a:spLocks noChangeArrowheads="1"/>
          </p:cNvSpPr>
          <p:nvPr/>
        </p:nvSpPr>
        <p:spPr bwMode="auto">
          <a:xfrm>
            <a:off x="2004065" y="2666165"/>
            <a:ext cx="7989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000" b="1" dirty="0">
                <a:latin typeface="微软雅黑" pitchFamily="34" charset="-122"/>
                <a:ea typeface="微软雅黑" pitchFamily="34" charset="-122"/>
              </a:rPr>
              <a:t>快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照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圆角矩形 20"/>
          <p:cNvSpPr>
            <a:spLocks noChangeArrowheads="1"/>
          </p:cNvSpPr>
          <p:nvPr/>
        </p:nvSpPr>
        <p:spPr bwMode="auto">
          <a:xfrm>
            <a:off x="2782151" y="2666166"/>
            <a:ext cx="1884277" cy="7935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9525" algn="ctr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圆角矩形 18"/>
          <p:cNvSpPr>
            <a:spLocks noChangeArrowheads="1"/>
          </p:cNvSpPr>
          <p:nvPr/>
        </p:nvSpPr>
        <p:spPr bwMode="auto">
          <a:xfrm>
            <a:off x="3596788" y="2177158"/>
            <a:ext cx="867739" cy="30492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VM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AutoShape 4"/>
          <p:cNvSpPr>
            <a:spLocks noChangeArrowheads="1"/>
          </p:cNvSpPr>
          <p:nvPr/>
        </p:nvSpPr>
        <p:spPr bwMode="gray">
          <a:xfrm>
            <a:off x="2914992" y="2940173"/>
            <a:ext cx="780846" cy="401136"/>
          </a:xfrm>
          <a:prstGeom prst="can">
            <a:avLst>
              <a:gd name="adj" fmla="val 32684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000" b="1" dirty="0">
                <a:latin typeface="微软雅黑" pitchFamily="34" charset="-122"/>
                <a:ea typeface="微软雅黑" pitchFamily="34" charset="-122"/>
              </a:rPr>
              <a:t>快照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AutoShape 4"/>
          <p:cNvSpPr>
            <a:spLocks noChangeArrowheads="1"/>
          </p:cNvSpPr>
          <p:nvPr/>
        </p:nvSpPr>
        <p:spPr bwMode="gray">
          <a:xfrm>
            <a:off x="3891157" y="3000189"/>
            <a:ext cx="638678" cy="341120"/>
          </a:xfrm>
          <a:prstGeom prst="can">
            <a:avLst>
              <a:gd name="adj" fmla="val 32684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000" b="1" dirty="0">
                <a:latin typeface="微软雅黑" pitchFamily="34" charset="-122"/>
                <a:ea typeface="微软雅黑" pitchFamily="34" charset="-122"/>
              </a:rPr>
              <a:t>磁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盘文件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下箭头 22"/>
          <p:cNvSpPr>
            <a:spLocks noChangeArrowheads="1"/>
          </p:cNvSpPr>
          <p:nvPr/>
        </p:nvSpPr>
        <p:spPr bwMode="auto">
          <a:xfrm>
            <a:off x="4083666" y="2507813"/>
            <a:ext cx="251157" cy="556260"/>
          </a:xfrm>
          <a:prstGeom prst="downArrow">
            <a:avLst>
              <a:gd name="adj1" fmla="val 50000"/>
              <a:gd name="adj2" fmla="val 50189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直角上箭头 14"/>
          <p:cNvSpPr/>
          <p:nvPr/>
        </p:nvSpPr>
        <p:spPr bwMode="auto">
          <a:xfrm>
            <a:off x="3705463" y="2507813"/>
            <a:ext cx="255887" cy="567390"/>
          </a:xfrm>
          <a:prstGeom prst="bentUpArrow">
            <a:avLst>
              <a:gd name="adj1" fmla="val 34229"/>
              <a:gd name="adj2" fmla="val 34476"/>
              <a:gd name="adj3" fmla="val 31796"/>
            </a:avLst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Box 23"/>
          <p:cNvSpPr txBox="1">
            <a:spLocks noChangeArrowheads="1"/>
          </p:cNvSpPr>
          <p:nvPr/>
        </p:nvSpPr>
        <p:spPr bwMode="auto">
          <a:xfrm>
            <a:off x="3288822" y="2648534"/>
            <a:ext cx="67252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000" b="1" dirty="0">
                <a:latin typeface="微软雅黑" pitchFamily="34" charset="-122"/>
                <a:ea typeface="微软雅黑" pitchFamily="34" charset="-122"/>
              </a:rPr>
              <a:t>读操作</a:t>
            </a:r>
          </a:p>
        </p:txBody>
      </p:sp>
      <p:sp>
        <p:nvSpPr>
          <p:cNvPr id="90" name="TextBox 24"/>
          <p:cNvSpPr txBox="1">
            <a:spLocks noChangeArrowheads="1"/>
          </p:cNvSpPr>
          <p:nvPr/>
        </p:nvSpPr>
        <p:spPr bwMode="auto">
          <a:xfrm>
            <a:off x="4209244" y="2648534"/>
            <a:ext cx="67133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000" b="1" dirty="0">
                <a:latin typeface="微软雅黑" pitchFamily="34" charset="-122"/>
                <a:ea typeface="微软雅黑" pitchFamily="34" charset="-122"/>
              </a:rPr>
              <a:t>写操作</a:t>
            </a:r>
          </a:p>
        </p:txBody>
      </p:sp>
      <p:sp>
        <p:nvSpPr>
          <p:cNvPr id="104" name="右箭头 25"/>
          <p:cNvSpPr>
            <a:spLocks noChangeArrowheads="1"/>
          </p:cNvSpPr>
          <p:nvPr/>
        </p:nvSpPr>
        <p:spPr bwMode="auto">
          <a:xfrm>
            <a:off x="2417896" y="2940173"/>
            <a:ext cx="175661" cy="290306"/>
          </a:xfrm>
          <a:prstGeom prst="rightArrow">
            <a:avLst>
              <a:gd name="adj1" fmla="val 50000"/>
              <a:gd name="adj2" fmla="val 65027"/>
            </a:avLst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2338144" y="3013318"/>
            <a:ext cx="53526" cy="14401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2260700" y="3013318"/>
            <a:ext cx="53526" cy="14401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893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</a:t>
            </a:r>
            <a:r>
              <a:rPr lang="zh-CN" altLang="en-US" dirty="0" smtClean="0"/>
              <a:t>性</a:t>
            </a:r>
            <a:r>
              <a:rPr lang="en-US" altLang="zh-CN" dirty="0"/>
              <a:t>3</a:t>
            </a:r>
            <a:r>
              <a:rPr lang="en-US" altLang="zh-CN" dirty="0" smtClean="0"/>
              <a:t> – </a:t>
            </a:r>
            <a:r>
              <a:rPr lang="zh-CN" altLang="en-US" dirty="0"/>
              <a:t>存</a:t>
            </a:r>
            <a:r>
              <a:rPr lang="zh-CN" altLang="en-US" dirty="0" smtClean="0"/>
              <a:t>储热迁移</a:t>
            </a:r>
            <a:endParaRPr lang="zh-CN" alt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755576" y="950748"/>
            <a:ext cx="936104" cy="283473"/>
            <a:chOff x="755650" y="2715766"/>
            <a:chExt cx="1368078" cy="360040"/>
          </a:xfrm>
          <a:solidFill>
            <a:srgbClr val="C0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0" name="Rectangle 69"/>
            <p:cNvSpPr/>
            <p:nvPr/>
          </p:nvSpPr>
          <p:spPr bwMode="auto">
            <a:xfrm>
              <a:off x="755650" y="2715766"/>
              <a:ext cx="1152053" cy="36004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charset="-122"/>
                </a:rPr>
                <a:t>功能</a:t>
              </a:r>
            </a:p>
          </p:txBody>
        </p:sp>
        <p:sp>
          <p:nvSpPr>
            <p:cNvPr id="71" name="Right Triangle 70"/>
            <p:cNvSpPr/>
            <p:nvPr/>
          </p:nvSpPr>
          <p:spPr bwMode="auto">
            <a:xfrm>
              <a:off x="1907704" y="2715766"/>
              <a:ext cx="216024" cy="360000"/>
            </a:xfrm>
            <a:prstGeom prst="rtTriangl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72" name="Rectangle 71"/>
          <p:cNvSpPr/>
          <p:nvPr/>
        </p:nvSpPr>
        <p:spPr bwMode="auto">
          <a:xfrm>
            <a:off x="755649" y="1234261"/>
            <a:ext cx="3770169" cy="675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en-US" sz="1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将虚拟机的磁盘从一个数据存储迁移到另一个数据存储</a:t>
            </a:r>
            <a:r>
              <a:rPr lang="zh-CN" altLang="en-US" sz="11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1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en-US" sz="11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虚拟机的快照可以一起迁移。</a:t>
            </a:r>
            <a:endParaRPr lang="zh-CN" altLang="en-US" sz="11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755576" y="3810615"/>
            <a:ext cx="936104" cy="283473"/>
            <a:chOff x="755650" y="2715766"/>
            <a:chExt cx="1368078" cy="360040"/>
          </a:xfrm>
          <a:solidFill>
            <a:srgbClr val="C0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4" name="Rectangle 73"/>
            <p:cNvSpPr/>
            <p:nvPr/>
          </p:nvSpPr>
          <p:spPr bwMode="auto">
            <a:xfrm>
              <a:off x="755650" y="2715766"/>
              <a:ext cx="1152053" cy="36004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zh-CN" altLang="en-US" sz="1400" b="1" dirty="0">
                  <a:solidFill>
                    <a:schemeClr val="bg1"/>
                  </a:solidFill>
                  <a:latin typeface="Arial" charset="0"/>
                  <a:ea typeface="宋体" charset="-122"/>
                </a:rPr>
                <a:t>应用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75" name="Right Triangle 74"/>
            <p:cNvSpPr/>
            <p:nvPr/>
          </p:nvSpPr>
          <p:spPr bwMode="auto">
            <a:xfrm>
              <a:off x="1907704" y="2715766"/>
              <a:ext cx="216024" cy="360000"/>
            </a:xfrm>
            <a:prstGeom prst="rtTriangl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76" name="Rectangle 75"/>
          <p:cNvSpPr/>
          <p:nvPr/>
        </p:nvSpPr>
        <p:spPr bwMode="auto">
          <a:xfrm>
            <a:off x="755649" y="4091806"/>
            <a:ext cx="3770169" cy="5690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en-US" sz="1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可以调整数据存储之间的负荷</a:t>
            </a:r>
            <a:r>
              <a:rPr lang="zh-CN" altLang="en-US" sz="11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1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en-US" sz="11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1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数据存储的所有卷迁移后，可以对数据存储进行减容</a:t>
            </a:r>
            <a:r>
              <a:rPr lang="zh-CN" altLang="en-US" sz="11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1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AutoShape 4"/>
          <p:cNvSpPr>
            <a:spLocks noChangeArrowheads="1"/>
          </p:cNvSpPr>
          <p:nvPr/>
        </p:nvSpPr>
        <p:spPr bwMode="gray">
          <a:xfrm>
            <a:off x="1043680" y="3089870"/>
            <a:ext cx="1172637" cy="483083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2" name="肘形连接符 11"/>
          <p:cNvCxnSpPr>
            <a:stCxn id="44" idx="1"/>
            <a:endCxn id="77" idx="2"/>
          </p:cNvCxnSpPr>
          <p:nvPr/>
        </p:nvCxnSpPr>
        <p:spPr bwMode="auto">
          <a:xfrm rot="5400000" flipH="1" flipV="1">
            <a:off x="2002950" y="2442633"/>
            <a:ext cx="274287" cy="10201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肘形连接符 12"/>
          <p:cNvCxnSpPr>
            <a:stCxn id="92" idx="1"/>
            <a:endCxn id="77" idx="2"/>
          </p:cNvCxnSpPr>
          <p:nvPr/>
        </p:nvCxnSpPr>
        <p:spPr bwMode="auto">
          <a:xfrm rot="16200000" flipV="1">
            <a:off x="3023957" y="2441814"/>
            <a:ext cx="274287" cy="10218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19"/>
          <p:cNvSpPr txBox="1"/>
          <p:nvPr/>
        </p:nvSpPr>
        <p:spPr>
          <a:xfrm>
            <a:off x="1273242" y="3553627"/>
            <a:ext cx="836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圆角矩形 18"/>
          <p:cNvSpPr>
            <a:spLocks noChangeArrowheads="1"/>
          </p:cNvSpPr>
          <p:nvPr/>
        </p:nvSpPr>
        <p:spPr bwMode="auto">
          <a:xfrm>
            <a:off x="1128194" y="2112975"/>
            <a:ext cx="867739" cy="30492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VM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圆角矩形 18"/>
          <p:cNvSpPr>
            <a:spLocks noChangeArrowheads="1"/>
          </p:cNvSpPr>
          <p:nvPr/>
        </p:nvSpPr>
        <p:spPr bwMode="auto">
          <a:xfrm>
            <a:off x="2216318" y="2112975"/>
            <a:ext cx="867739" cy="30492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VM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圆角矩形 18"/>
          <p:cNvSpPr>
            <a:spLocks noChangeArrowheads="1"/>
          </p:cNvSpPr>
          <p:nvPr/>
        </p:nvSpPr>
        <p:spPr bwMode="auto">
          <a:xfrm>
            <a:off x="3307714" y="2112975"/>
            <a:ext cx="867739" cy="30492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VM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圆角矩形 18"/>
          <p:cNvSpPr>
            <a:spLocks noChangeArrowheads="1"/>
          </p:cNvSpPr>
          <p:nvPr/>
        </p:nvSpPr>
        <p:spPr bwMode="auto">
          <a:xfrm>
            <a:off x="1607116" y="2521555"/>
            <a:ext cx="2086142" cy="29402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Server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AutoShape 4"/>
          <p:cNvSpPr>
            <a:spLocks noChangeArrowheads="1"/>
          </p:cNvSpPr>
          <p:nvPr/>
        </p:nvSpPr>
        <p:spPr bwMode="gray">
          <a:xfrm>
            <a:off x="3084057" y="3089870"/>
            <a:ext cx="1175909" cy="493372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205626" y="3266756"/>
            <a:ext cx="848746" cy="234285"/>
            <a:chOff x="1205626" y="3266756"/>
            <a:chExt cx="848746" cy="234285"/>
          </a:xfrm>
        </p:grpSpPr>
        <p:sp>
          <p:nvSpPr>
            <p:cNvPr id="49" name="AutoShape 4"/>
            <p:cNvSpPr>
              <a:spLocks noChangeArrowheads="1"/>
            </p:cNvSpPr>
            <p:nvPr/>
          </p:nvSpPr>
          <p:spPr bwMode="gray">
            <a:xfrm>
              <a:off x="1205626" y="3266756"/>
              <a:ext cx="240882" cy="234285"/>
            </a:xfrm>
            <a:prstGeom prst="can">
              <a:avLst>
                <a:gd name="adj" fmla="val 25000"/>
              </a:avLst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AutoShape 4"/>
            <p:cNvSpPr>
              <a:spLocks noChangeArrowheads="1"/>
            </p:cNvSpPr>
            <p:nvPr/>
          </p:nvSpPr>
          <p:spPr bwMode="gray">
            <a:xfrm>
              <a:off x="1509558" y="3266756"/>
              <a:ext cx="240882" cy="234285"/>
            </a:xfrm>
            <a:prstGeom prst="can">
              <a:avLst>
                <a:gd name="adj" fmla="val 25000"/>
              </a:avLst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AutoShape 4"/>
            <p:cNvSpPr>
              <a:spLocks noChangeArrowheads="1"/>
            </p:cNvSpPr>
            <p:nvPr/>
          </p:nvSpPr>
          <p:spPr bwMode="gray">
            <a:xfrm>
              <a:off x="1813490" y="3266756"/>
              <a:ext cx="240882" cy="234285"/>
            </a:xfrm>
            <a:prstGeom prst="can">
              <a:avLst>
                <a:gd name="adj" fmla="val 25000"/>
              </a:avLst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9" name="TextBox 19"/>
          <p:cNvSpPr txBox="1"/>
          <p:nvPr/>
        </p:nvSpPr>
        <p:spPr>
          <a:xfrm>
            <a:off x="3338578" y="3553627"/>
            <a:ext cx="836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069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95062E-6 L 0.22344 3.9506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PROJECT_OPEN" val="0"/>
  <p:tag name="ARTICULATE_SLIDE_COUNT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0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11774</TotalTime>
  <Words>1015</Words>
  <Application>Microsoft Office PowerPoint</Application>
  <PresentationFormat>On-screen Show (16:9)</PresentationFormat>
  <Paragraphs>153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12</vt:i4>
      </vt:variant>
    </vt:vector>
  </HeadingPairs>
  <TitlesOfParts>
    <vt:vector size="33" baseType="lpstr">
      <vt:lpstr>Wingdings</vt:lpstr>
      <vt:lpstr>FrutigerNext LT Bold</vt:lpstr>
      <vt:lpstr>Calibri</vt:lpstr>
      <vt:lpstr>Arial</vt:lpstr>
      <vt:lpstr>FrutigerNext LT Regular</vt:lpstr>
      <vt:lpstr>MS PGothic</vt:lpstr>
      <vt:lpstr>微软雅黑</vt:lpstr>
      <vt:lpstr>华文琥珀</vt:lpstr>
      <vt:lpstr>宋体</vt:lpstr>
      <vt:lpstr>黑体</vt:lpstr>
      <vt:lpstr>华文细黑</vt:lpstr>
      <vt:lpstr>FrutigerNext LT Medium</vt:lpstr>
      <vt:lpstr>Blank</vt:lpstr>
      <vt:lpstr>8_主题1</vt:lpstr>
      <vt:lpstr>1_主题1</vt:lpstr>
      <vt:lpstr>4_主题1</vt:lpstr>
      <vt:lpstr>5_主题1</vt:lpstr>
      <vt:lpstr>6_主题1</vt:lpstr>
      <vt:lpstr>7_主题1</vt:lpstr>
      <vt:lpstr>9_主题1</vt:lpstr>
      <vt:lpstr>10_主题1</vt:lpstr>
      <vt:lpstr>PowerPoint Presentation</vt:lpstr>
      <vt:lpstr>内容</vt:lpstr>
      <vt:lpstr>内容</vt:lpstr>
      <vt:lpstr>存储类型支持</vt:lpstr>
      <vt:lpstr>虚拟化、非虚拟化存储</vt:lpstr>
      <vt:lpstr>内容</vt:lpstr>
      <vt:lpstr>特性1 –精简配置与空间回收</vt:lpstr>
      <vt:lpstr>特性2 – 快照</vt:lpstr>
      <vt:lpstr>特性3 – 存储热迁移</vt:lpstr>
      <vt:lpstr>特性4 – 磁盘扩容</vt:lpstr>
      <vt:lpstr>特性5 – 磁盘IO上限设置</vt:lpstr>
      <vt:lpstr>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混合式视频模板</dc:title>
  <dc:creator>Zhengpufang</dc:creator>
  <cp:lastModifiedBy>Tangyang (Yancey)</cp:lastModifiedBy>
  <cp:revision>689</cp:revision>
  <dcterms:created xsi:type="dcterms:W3CDTF">2011-12-01T07:18:24Z</dcterms:created>
  <dcterms:modified xsi:type="dcterms:W3CDTF">2016-04-07T07:52:44Z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(12)uzkop62K6eQ05N0P93R81HE+ZelC4Hk9Rql4fW9zu+xItpACQWys1ewSXcnvQddkCHIzBUwt_x000d_ 1N9JpVcNQzBrV7HkNiI/4EGnnDfvRR2AneymohKYdcEIBTP+7zvlcSMPusMZWOFt6MnaXeWt_x000d_ Wn+d/ejWVnZNuqkoBS+4giJkb5XAlKsyT6GWJMw+FJnwsfzVlSuGLAN7+Q6qTsIIkvpisEeP_x000d_ F9QjEH4noyNHDfcVmZ</vt:lpwstr>
  </property>
  <property fmtid="{D5CDD505-2E9C-101B-9397-08002B2CF9AE}" pid="3" name="_ms_pID_7253431">
    <vt:lpwstr>B0McyM4sHnXswQO52V1fp45EQLJLMN1xoViixa7J+micTNtlpPX2ot_x000d_ gAfSR16v0VKprcx/QFxaA4qzw3uGEpHBpKrg7DryfIH38pgp66PyX/uFV9+Ag+VdaQ+mMX53_x000d_ /0J8z8dHlT7tmkJ4vvdakh/9F16hHC7jbQQf6duzfpgPZtSWGMOQq5prMhn8QdBDIKpQd/Ow_x000d_ rygjvAXjQKX6mbE8D0SsLtwhQXzqL71Ow3ps</vt:lpwstr>
  </property>
  <property fmtid="{D5CDD505-2E9C-101B-9397-08002B2CF9AE}" pid="4" name="_ms_pID_7253432">
    <vt:lpwstr>YtvaukTVECbHQiTJEikTKzihOYDKVtvOUVve_x000d_ OFZeXUQYjKhS1oeGD/fEHB20/5fTN6z/Vxc1HFvkXjmKi0TjFqdCEIaFUs73bk+IrIqIcWc6_x000d_ EBwJuWbi9jMGT1lvUtjieo+aHXdQ8GFwqUqpmywonqSdEJ74PgcnyUjE7R/IeaNNHy+sDffl_x000d_ uD+IdntLJtRFIU/xCL44dUBkbK4/wVsKxvgxMh7e2Ge6IyutjZKqaW</vt:lpwstr>
  </property>
  <property fmtid="{D5CDD505-2E9C-101B-9397-08002B2CF9AE}" pid="5" name="_ms_pID_7253433">
    <vt:lpwstr>Fj/ffopA9Y2aIvW6T1_x000d_ yvtGGHP3F+r3qwYmPQVJZeY+Zul1PrICWHKXYnaLiDEVUITSK785ecg8kpDirkc/OG/mqlcQ_x000d_ mbnzfiGerENCUWKsWWgr3rltUzi0mQnHfgHW++P+uTH6GET6DyBCpiGsTzmMRQWcBg4q/uC5_x000d_ YhxzsF1kNsytZ91SwZwQkjiQoHFmDmjKugp46DZ5Zlsgo14hfoGSomuDH1lZg/D9XVvUP7lB</vt:lpwstr>
  </property>
  <property fmtid="{D5CDD505-2E9C-101B-9397-08002B2CF9AE}" pid="6" name="_ms_pID_7253434">
    <vt:lpwstr>_x000d_ 986jqBp3sOclIT3gXKtmn+C9GDQW/R1YQzdGLFgzPQhQX5hjKBMEXyg4F5oMj+vLL7hpy3G4_x000d_ v8djn7qJaTGAXfW1a4AS/a7VYxnYrskHLNSnV8kXzkOuon4BRSkbJ4UdYfD35YyEwSRZ3pTs_x000d_ +wXnly+oH0N7mPnqkuG2yWWmG7SC5js3QkqZ08bKhb57MgUmuuDomMWMrQ2WO89ZaGrU+TUO_x000d_ gH5ShiJlClsoVyqH</vt:lpwstr>
  </property>
  <property fmtid="{D5CDD505-2E9C-101B-9397-08002B2CF9AE}" pid="7" name="_ms_pID_7253435">
    <vt:lpwstr>g7cwIbRwyT9jx0uehQm5FwKDR0u7jRM3K+dUAxlbGabmnsbHMfkgjZLZ_x000d_ NTK6GquUse9MnXTVBQGM5ht8gVTC+ct3COrABKT/bVb13Kyuaanv2JIQngCvUqN57LmYVkX0_x000d_ Ja7zX1ukHT8DdWYv1UUzgulrHjp01tzZSmDhQNaQaAob1QP81+Mvh1HgSi8PjJ0yvelBqWro_x000d_ q8FX7WzHANTk0gGS4H1IVT46zYTxC5hElp</vt:lpwstr>
  </property>
  <property fmtid="{D5CDD505-2E9C-101B-9397-08002B2CF9AE}" pid="8" name="_ms_pID_7253436">
    <vt:lpwstr>Bb/DP5oFLTu2/3zuYSkKBv9bq2fwFBJqlforO2_x000d_ J6Y3Qw52jDGOMWtqzcIesNNXFBBsD7RbXpFYnGzoofHc1pjWDfyXSmlvpwvQ7s/obYN/U8PG_x000d_ d4NsDS2OVLXeQRpLoL47Qx5SXfLQr1EbofQMRDmQq30kAjp6J9IZMUTnb6D6joX8mGjXarqq_x000d_ PFbFfIGXgtH3K9F8JGoVAmiLAsnHxqm+cv75BGwF0Irm8SyZJWwA</vt:lpwstr>
  </property>
  <property fmtid="{D5CDD505-2E9C-101B-9397-08002B2CF9AE}" pid="9" name="_ms_pID_7253437">
    <vt:lpwstr>U1nqG2gsvbkd4hVjSZ/z_x000d_ VahfSr4FN6Zwfs+3DhleAJLuAwDX5GL+RQnR/P/Hgc0C1m61ewTt3fquFPFLz+jtcb8u0My2_x000d_ 4tCbOpN42A09v7ygyFOOsakXaulFbWRnyRmKA2ZFbkKlsnYwOHcV1I+udi5ShHonJHuL9Y1q_x000d_ hhw5pauCXRn6zE3u6+3GFhgqqXl9Xj7zOU1EXv6E9k8qhYp7MCVFH0U5gQtYXJkacrnueS</vt:lpwstr>
  </property>
  <property fmtid="{D5CDD505-2E9C-101B-9397-08002B2CF9AE}" pid="10" name="_ms_pID_7253438">
    <vt:lpwstr>vt_x000d_ 35tsIFgk4Y1RakiCsQ0Lwy2YYTuyUh4Ezt3sKKSuZ13CxO3iN209e1OCHrD9vIW5p0shg4as_x000d_ 25tR3raB1dTrQu3JwH8BBQAykySyUdAsirwh76ZSUuU0yfUrvaYppKsCd1mE99jQAsRTR9ip_x000d_ rcgM37oQol5HhamneGDHfHxd26MPFhkD3X4Vi6+JdTQ/s1Do3YsnIPH4UwwcEB60/wJQFljx_x000d_ tsv8IMu0Yk31XJ</vt:lpwstr>
  </property>
  <property fmtid="{D5CDD505-2E9C-101B-9397-08002B2CF9AE}" pid="11" name="_ms_pID_7253439">
    <vt:lpwstr>2amThU/pp9xlt8+xb9nL2dwWySatMGysq0BAM3+DGRvNHiPH6oosBPZ3+k_x000d_ rokOj15cQdYDCi3XfpO9co6AT4PD6d4WAQGSO1Ap9Egr6cOUDAgCWUkWFjVYYmVByVOUUWP7_x000d_ s3ZDwqBuZLy66NfraoxAY7PV89H94eKCBKRpSTH9GpCOSmSTw/oDOZu0qrLIvMKolGFRAzr2_x000d_ nrrInnUlWrXP7EP8bQKNp/Lbg03vcotV</vt:lpwstr>
  </property>
  <property fmtid="{D5CDD505-2E9C-101B-9397-08002B2CF9AE}" pid="12" name="_ms_pID_72534310">
    <vt:lpwstr>x7xdlK75YqTV/f/sGgFE6RA9UfNcpoA+X+Htv9ry_x000d_ iV0j1jxHu3U+yyLnW3NfnV7Vo/5TBA4UTQmizuNUZ3wcJ8aP9p7oqF65c3rLnw1HAdqWmqot_x000d_ PbAVSbgUqglkFVJvGGYXMapwlfYhhxKy9WxwxopgH4WRkvI0fJ3RqGbbFrTNN+7066fLfAaf_x000d_ qLCi8EOvO+7WJq59TbrE6r8DqbU0OlvwP21Qvq9mCVbobwsTsA</vt:lpwstr>
  </property>
  <property fmtid="{D5CDD505-2E9C-101B-9397-08002B2CF9AE}" pid="13" name="_ms_pID_72534311">
    <vt:lpwstr>fOtHgdt0B5tb8S86oYvhDt_x000d_ Kdl/1GWZXFO0ou2mgKD/kY4rCtm3kF5B5oAHGfcZiHw7Wfrdv3fE2N0Bd1SK2GFuqB2o2Y90_x000d_ VL1NhCBUaeiDg2X833fAMeGDvrux0f3nd33CWjivuuOxaQ==</vt:lpwstr>
  </property>
  <property fmtid="{D5CDD505-2E9C-101B-9397-08002B2CF9AE}" pid="14" name="_ms_pID_72534312">
    <vt:lpwstr>9KjG_x000d_ f16cauTml8El+t9T9Dc9W86HT1c5/MDoL683x2BD2FZ1u5/uS0M=</vt:lpwstr>
  </property>
  <property fmtid="{D5CDD505-2E9C-101B-9397-08002B2CF9AE}" pid="15" name="_new_ms_pID_72543">
    <vt:lpwstr>(4)Fp8Xxuc0Y/Lh0Nh9K8aA9ivnfs8TNh8s5BMJJUTDfYypCyxxDexxJYeaPoOdknwaeQGHik+N
eRw3Okuc1FPTY+y69rqGrKmhyI8A+GyCbxT2oeWwURBRYPAINeys7ktJ954aR/4qslilWf71
AnkV9QpTm5shCA0t8xq//Q3moR292bMtazRXwRCZhH5UtXjR1eb1AIIfg3y0hCfK/tJ+M8sn
fHB0gA9HpigOpLVTP1</vt:lpwstr>
  </property>
  <property fmtid="{D5CDD505-2E9C-101B-9397-08002B2CF9AE}" pid="16" name="_new_ms_pID_725431">
    <vt:lpwstr>G9vTO+mNcGoUfvaf8NTh6Y4gR1giPo5ega+2fVNmwpkDLF7R1ThQxa
TszRLWFia8uOKysy7dHdmTeYzwtg963sGa1cmU9EneIrWJzJjqCmxdDu0nNdWjWw2PbFvh/E
O8+EuIGr9m67n/OWL0ntL60fR3/6fg/bSkQqLKf3a9Jd21KSDYQ4v7xfjWAWdO44UqYSWwNO
Q2Ci6VpGSdiTA0tA0I6/DYypdkqwpsuKWfLh</vt:lpwstr>
  </property>
  <property fmtid="{D5CDD505-2E9C-101B-9397-08002B2CF9AE}" pid="17" name="_new_ms_pID_725432">
    <vt:lpwstr>68poyBEz8Ps+x/w8On6WqijmmztWbXOZKEoJ
xJuYOw5fMTK02CwlW2ZUE4trMSlTJOegCJf7gO6ZLrL+lNJjPEK6S1nrU5wtMAaTUDBRxD0e
+RMiLtvUvJOsBZDFRcHXTm3oBg0SQjkyziQ6nzvW+wAQkXQy0JzHXQB+jc+/dUGsXbfATB1h
yFgrB9UxIQqIiwlDO7ZMZ/uS8XL7IhmjtJGEjmp9vtNbJGZ8lobSzJ</vt:lpwstr>
  </property>
  <property fmtid="{D5CDD505-2E9C-101B-9397-08002B2CF9AE}" pid="18" name="_new_ms_pID_725433">
    <vt:lpwstr>QBgG/xRKKoTk+2E+QZ
yURDA3bcLQZrVD83Ul8RNbXP5RQ=</vt:lpwstr>
  </property>
  <property fmtid="{D5CDD505-2E9C-101B-9397-08002B2CF9AE}" pid="19" name="ArticulateGUID">
    <vt:lpwstr>DB42AE6C-D786-4849-3F3F-593F3F043F15</vt:lpwstr>
  </property>
  <property fmtid="{D5CDD505-2E9C-101B-9397-08002B2CF9AE}" pid="20" name="ArticulatePath">
    <vt:lpwstr>模版1（2016）</vt:lpwstr>
  </property>
  <property fmtid="{D5CDD505-2E9C-101B-9397-08002B2CF9AE}" pid="21" name="_2015_ms_pID_725343">
    <vt:lpwstr>(3)4DnjLue3f12lyRZg4G7a48L23Jyw5MXl1TMf7FkGuFJO2VpMmcvn7emgn2xLsbixlk+kTgzg
lMGzvbZnH2VCp8Z8cXVv2kqCkd6JXP/6rh294/HzXUhZcPYZfmv5r//BMfZjA2UMrbymNx2k
wWTVw8n5gIwBlHkyN6aG+hgMpK6OUEbjHo4xYX9hmPpCRcgl8c3dj4o+By7amddKUG11gx3m
u5zLh1Nkl31KNfCyir</vt:lpwstr>
  </property>
  <property fmtid="{D5CDD505-2E9C-101B-9397-08002B2CF9AE}" pid="22" name="_2015_ms_pID_7253431">
    <vt:lpwstr>+plBiDlKQ7CB2wWJw3FkEunsg7vQyGYi3jtWqvwvDbMctr2ETDMw//
G4oHOIxgzJuXEx4i6mhti6iI9rgUVHMuC3XxJ7mgIg6yXiuSO7zt5Zsjy0jfIS2azvoSpNBS
dIBJQQ3d9vqKOL9escaO90eJPxULRI8ZYwTM7zPgYNqELTg0dFnRp8ySpU4yoMRO4vMM6j6m
hreaIKSVk9BfJzzcaVzTg6GoqoUBNW+xOaRm</vt:lpwstr>
  </property>
  <property fmtid="{D5CDD505-2E9C-101B-9397-08002B2CF9AE}" pid="23" name="_2015_ms_pID_7253432">
    <vt:lpwstr>xiedd/V4XFWHLzHu8kOHjk3MOERMREinssCO
izdAF7oH</vt:lpwstr>
  </property>
  <property fmtid="{D5CDD505-2E9C-101B-9397-08002B2CF9AE}" pid="24" name="_readonly">
    <vt:lpwstr/>
  </property>
  <property fmtid="{D5CDD505-2E9C-101B-9397-08002B2CF9AE}" pid="25" name="_change">
    <vt:lpwstr/>
  </property>
  <property fmtid="{D5CDD505-2E9C-101B-9397-08002B2CF9AE}" pid="26" name="_full-control">
    <vt:lpwstr/>
  </property>
  <property fmtid="{D5CDD505-2E9C-101B-9397-08002B2CF9AE}" pid="27" name="sflag">
    <vt:lpwstr>1460011812</vt:lpwstr>
  </property>
</Properties>
</file>