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2" r:id="rId1"/>
    <p:sldMasterId id="2147483808" r:id="rId2"/>
    <p:sldMasterId id="2147483827" r:id="rId3"/>
    <p:sldMasterId id="2147483829" r:id="rId4"/>
    <p:sldMasterId id="2147483831" r:id="rId5"/>
    <p:sldMasterId id="2147483833" r:id="rId6"/>
    <p:sldMasterId id="2147483835" r:id="rId7"/>
    <p:sldMasterId id="2147483811" r:id="rId8"/>
    <p:sldMasterId id="2147483814" r:id="rId9"/>
  </p:sldMasterIdLst>
  <p:notesMasterIdLst>
    <p:notesMasterId r:id="rId24"/>
  </p:notesMasterIdLst>
  <p:handoutMasterIdLst>
    <p:handoutMasterId r:id="rId25"/>
  </p:handoutMasterIdLst>
  <p:sldIdLst>
    <p:sldId id="410" r:id="rId10"/>
    <p:sldId id="411" r:id="rId11"/>
    <p:sldId id="440" r:id="rId12"/>
    <p:sldId id="423" r:id="rId13"/>
    <p:sldId id="442" r:id="rId14"/>
    <p:sldId id="426" r:id="rId15"/>
    <p:sldId id="316" r:id="rId16"/>
    <p:sldId id="438" r:id="rId17"/>
    <p:sldId id="413" r:id="rId18"/>
    <p:sldId id="433" r:id="rId19"/>
    <p:sldId id="420" r:id="rId20"/>
    <p:sldId id="437" r:id="rId21"/>
    <p:sldId id="419" r:id="rId22"/>
    <p:sldId id="441" r:id="rId23"/>
  </p:sldIdLst>
  <p:sldSz cx="9144000" cy="5143500" type="screen16x9"/>
  <p:notesSz cx="6858000" cy="9144000"/>
  <p:embeddedFontLst>
    <p:embeddedFont>
      <p:font typeface="华文琥珀" panose="02010800040101010101" pitchFamily="2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rutigerNext LT Bold" panose="020B0803040504020204" pitchFamily="34" charset="0"/>
      <p:bold r:id="rId31"/>
    </p:embeddedFont>
    <p:embeddedFont>
      <p:font typeface="MS PGothic" panose="020B0600070205080204" pitchFamily="34" charset="-128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FrutigerNext LT Medium" panose="020B0603040504020204" pitchFamily="34" charset="0"/>
      <p:regular r:id="rId35"/>
      <p:bold r:id="rId36"/>
      <p:italic r:id="rId37"/>
      <p:boldItalic r:id="rId38"/>
    </p:embeddedFont>
    <p:embeddedFont>
      <p:font typeface="黑体" panose="02010609060101010101" pitchFamily="49" charset="-122"/>
      <p:regular r:id="rId39"/>
    </p:embeddedFont>
    <p:embeddedFont>
      <p:font typeface="华文细黑" panose="02010600040101010101" pitchFamily="2" charset="-122"/>
      <p:regular r:id="rId40"/>
    </p:embeddedFont>
  </p:embeddedFontLst>
  <p:custDataLst>
    <p:tags r:id="rId4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464">
          <p15:clr>
            <a:srgbClr val="A4A3A4"/>
          </p15:clr>
        </p15:guide>
        <p15:guide id="3" orient="horz" pos="2119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pos="5420">
          <p15:clr>
            <a:srgbClr val="A4A3A4"/>
          </p15:clr>
        </p15:guide>
        <p15:guide id="6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yang (Yancey)" initials="T(" lastIdx="14" clrIdx="0">
    <p:extLst>
      <p:ext uri="{19B8F6BF-5375-455C-9EA6-DF929625EA0E}">
        <p15:presenceInfo xmlns:p15="http://schemas.microsoft.com/office/powerpoint/2012/main" userId="S-1-5-21-147214757-305610072-1517763936-2933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E36F"/>
    <a:srgbClr val="578EFB"/>
    <a:srgbClr val="C1EFFF"/>
    <a:srgbClr val="FF0000"/>
    <a:srgbClr val="C5F177"/>
    <a:srgbClr val="FFCC99"/>
    <a:srgbClr val="E1F7FF"/>
    <a:srgbClr val="FF8761"/>
    <a:srgbClr val="CCECFF"/>
    <a:srgbClr val="D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998" autoAdjust="0"/>
  </p:normalViewPr>
  <p:slideViewPr>
    <p:cSldViewPr showGuides="1">
      <p:cViewPr varScale="1">
        <p:scale>
          <a:sx n="91" d="100"/>
          <a:sy n="91" d="100"/>
        </p:scale>
        <p:origin x="768" y="96"/>
      </p:cViewPr>
      <p:guideLst>
        <p:guide orient="horz" pos="486"/>
        <p:guide orient="horz" pos="464"/>
        <p:guide orient="horz" pos="2119"/>
        <p:guide orient="horz" pos="2981"/>
        <p:guide pos="5420"/>
        <p:guide pos="476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font" Target="fonts/font9.fntdata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font" Target="fonts/font4.fntdata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2016/4/21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A07D6-A920-460C-8B33-4A6BB51EEA71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B32-9DF0-4A29-932F-29D3FE357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7%B2%BE%E7%B0%A1%E5%AE%A2%E6%88%B6%E7%AB%AF" TargetMode="External"/><Relationship Id="rId13" Type="http://schemas.openxmlformats.org/officeDocument/2006/relationships/hyperlink" Target="http://zh.wikipedia.org/wiki/%E7%A8%8B%E5%BC%8F%E8%AA%9E%E8%A8%80" TargetMode="External"/><Relationship Id="rId18" Type="http://schemas.openxmlformats.org/officeDocument/2006/relationships/hyperlink" Target="http://zh.wikipedia.org/wiki/%E9%98%B2%E7%81%AB%E7%89%86_(%E7%B6%B2%E7%B5%A1)" TargetMode="External"/><Relationship Id="rId3" Type="http://schemas.openxmlformats.org/officeDocument/2006/relationships/hyperlink" Target="http://zh.wikipedia.org/wiki/%E8%BD%AF%E4%BB%B6%E5%8D%B3%E6%9C%8D%E5%8A%A1" TargetMode="External"/><Relationship Id="rId7" Type="http://schemas.openxmlformats.org/officeDocument/2006/relationships/hyperlink" Target="http://zh.wikipedia.org/wiki/%E6%95%B0%E6%8D%AE" TargetMode="External"/><Relationship Id="rId12" Type="http://schemas.openxmlformats.org/officeDocument/2006/relationships/hyperlink" Target="http://zh.wikipedia.org/wiki/%E5%9F%BA%E7%A4%8E%E8%A8%AD%E6%96%BD%E5%8D%B3%E6%9C%8D%E5%8B%99" TargetMode="External"/><Relationship Id="rId17" Type="http://schemas.openxmlformats.org/officeDocument/2006/relationships/hyperlink" Target="http://zh.wikipedia.org/wiki/%E5%84%B2%E5%AD%98%E8%A3%9D%E7%BD%AE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://zh.wikipedia.org/wiki/%E4%BD%9C%E6%A5%AD%E7%B3%BB%E7%B5%B1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4%BA%92%E8%81%94%E7%BD%91%E6%89%98%E7%AE%A1%E6%9C%8D%E5%8A%A1" TargetMode="External"/><Relationship Id="rId11" Type="http://schemas.openxmlformats.org/officeDocument/2006/relationships/hyperlink" Target="http://zh.wikipedia.org/wiki/%E8%BB%9F%E4%BB%B6%E5%8D%B3%E6%9C%8D%E5%8B%99" TargetMode="External"/><Relationship Id="rId5" Type="http://schemas.openxmlformats.org/officeDocument/2006/relationships/hyperlink" Target="http://zh.wikipedia.org/wiki/%E4%BA%91%E8%AE%A1%E7%AE%97" TargetMode="External"/><Relationship Id="rId15" Type="http://schemas.openxmlformats.org/officeDocument/2006/relationships/hyperlink" Target="http://zh.wikipedia.org/wiki/%E5%B9%B3%E5%8F%B0%E5%8D%B3%E6%9C%8D%E5%8A%A1" TargetMode="External"/><Relationship Id="rId10" Type="http://schemas.openxmlformats.org/officeDocument/2006/relationships/hyperlink" Target="http://zh.wikipedia.org/wiki/%E9%9B%B2%E7%AB%AF%E9%81%8B%E7%AE%97" TargetMode="External"/><Relationship Id="rId4" Type="http://schemas.openxmlformats.org/officeDocument/2006/relationships/hyperlink" Target="http://zh.wikipedia.org/wiki/%E8%BD%AF%E4%BB%B6" TargetMode="External"/><Relationship Id="rId9" Type="http://schemas.openxmlformats.org/officeDocument/2006/relationships/hyperlink" Target="http://zh.wikipedia.org/wiki/%E7%BD%91%E9%A1%B5%E6%B5%8F%E8%A7%88%E5%99%A8" TargetMode="External"/><Relationship Id="rId14" Type="http://schemas.openxmlformats.org/officeDocument/2006/relationships/hyperlink" Target="http://zh.wikipedia.org/wiki/%E7%A8%8B%E5%BC%8F%E5%BA%AB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1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3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5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8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属于云管理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9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软件即服务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Software as a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，简称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SaaS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，发音：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sæs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或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sɑs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[1]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）有时被作为“即需即用软件”（即“一经要求，即可使用”）提及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[2]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，它是一种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4" tooltip="软件"/>
              </a:rPr>
              <a:t>软件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交付模式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[3]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。在这种交付模式中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5" tooltip="云计算"/>
              </a:rPr>
              <a:t>云端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集中式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6" tooltip="互联网托管服务"/>
              </a:rPr>
              <a:t>托管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软件及其相关的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7" tooltip="数据"/>
              </a:rPr>
              <a:t>数据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，软件仅需透过互联网，而不须透过安装即可使用。用户通常使用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8" tooltip="精简客户端"/>
              </a:rPr>
              <a:t>精简客户端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经由一个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9" tooltip="网页浏览器"/>
              </a:rPr>
              <a:t>网页浏览器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来访问软件即服务。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平台即服务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Platform as a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，简称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PaaS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）是一种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0" tooltip="云计算"/>
              </a:rPr>
              <a:t>云计算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服务，提供运算平台与解决方案堆栈即服务。在云计算的典型层级中，平台即服务层介于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1" tooltip="软件即服务"/>
              </a:rPr>
              <a:t>软件即服务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2" tooltip="基础设施即服务"/>
              </a:rPr>
              <a:t>基础设施即服务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之间。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平台即服务提供使用者能将云端基础设施部署与创建至客户端，或者借此获得使用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3" tooltip="编程语言"/>
              </a:rPr>
              <a:t>编程语言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4" tooltip="程序库"/>
              </a:rPr>
              <a:t>程序库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与服务。使用者不需要管理与控制云端基础设施，包含网络、服务器、操作系统或存储，但需要控制上层的应用程序部署与应用代管的环境。 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5"/>
              </a:rPr>
              <a:t>[1]</a:t>
            </a:r>
            <a:endParaRPr lang="zh-CN" altLang="en-US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基础设施即服务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Infrastructure as a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，简称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IaaS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是消费者使用处理、储存、网络以及各种基础运算资源，部署与执行操作系统或应用程式等各种软件。客户端无须购买服务器、软件等网络设备，即可任意部署和运行处理、存储、网络和其它基本的计算资源，不能控管或控制底层的基础设施，但是可以控制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6" tooltip="操作系统"/>
              </a:rPr>
              <a:t>操作系统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7" tooltip="储存装置"/>
              </a:rPr>
              <a:t>储存装置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、已部署的应用程式，有时也可以有限度地控制特定的网络元件，像是主机端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8" tooltip="防火墙 (网络)"/>
              </a:rPr>
              <a:t>防火墙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2"/>
              </a:rPr>
              <a:t>[1][2]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40B2B-D2B2-48B0-BA0E-0A2AEB0B9ED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41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2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40B2B-D2B2-48B0-BA0E-0A2AEB0B9E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21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33463"/>
            <a:ext cx="4610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977629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79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-20538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21582"/>
            <a:ext cx="7632700" cy="3145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557944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79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xfrm>
            <a:off x="755650" y="359569"/>
            <a:ext cx="2133600" cy="2154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61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tags" Target="../tags/tag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9324976" y="2627710"/>
            <a:ext cx="919163" cy="2418160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9251951" y="1000125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9251951" y="0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7229475" y="3008710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557350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301479"/>
            <a:ext cx="532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2"/>
    </p:custDataLst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79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26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7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8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2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3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4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5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6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7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8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封面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59656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977629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755650" y="4673204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229475" y="3014663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79" name="Picture 6" descr="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512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6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5134" name="Rectangle 86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87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5196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8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2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5192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4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7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5188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2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184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180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12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5176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5172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2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5168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5164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5160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5156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42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5152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Rectangle 145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7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5148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Rectangle 150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2" name="Rectangle 152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5133" name="Rectangle 153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200" name="Picture 80" descr="200016582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6151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6158" name="Rectangle 150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1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220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1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3" name="Rectangle 155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6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216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7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8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9" name="Rectangle 160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1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212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4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" name="Rectangle 165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6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6208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Rectangle 170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1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6204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Rectangle 175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6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6200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2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180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1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6196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Rectangle 185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6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6192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Rectangle 190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1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6188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Rectangle 195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6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6184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Rectangle 200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1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6180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Rectangle 205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6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6176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Rectangle 210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1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6172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Rectangle 215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56" name="Rectangle 216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6157" name="Rectangle 217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6224" name="Picture 80" descr="bra200912090008_M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717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7182" name="Rectangle 149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7244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6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7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7240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7236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7232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4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5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7228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7224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6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7220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1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7216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7212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7208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7204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7200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7196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80" name="Rectangle 215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7181" name="Rectangle 216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7248" name="Picture 80" descr="sb10064568n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9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8206" name="Rectangle 84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85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8268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8264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6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7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8260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8256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7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8252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8248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1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15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8244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7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0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8240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25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8236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0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8232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5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35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8228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0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8224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7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5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8220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Rectangle 147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04" name="Rectangle 150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8205" name="Rectangle 151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8272" name="Picture 80" descr="89738649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3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-20538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80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938" y="0"/>
            <a:ext cx="555526" cy="555526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 bwMode="auto">
          <a:xfrm>
            <a:off x="0" y="627534"/>
            <a:ext cx="9144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699542"/>
            <a:ext cx="3913066" cy="30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15816" y="1851670"/>
            <a:ext cx="3168353" cy="5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jpe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jpeg"/><Relationship Id="rId4" Type="http://schemas.openxmlformats.org/officeDocument/2006/relationships/image" Target="../media/image38.jpeg"/><Relationship Id="rId9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zh-CN" altLang="en-US" kern="0" dirty="0" smtClean="0">
                <a:solidFill>
                  <a:schemeClr val="tx1"/>
                </a:solidFill>
              </a:rPr>
              <a:t>云计算基础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487904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云服务模式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3887" y="4232896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3887" y="3827229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83887" y="3015899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3887" y="2610234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83887" y="2204569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83887" y="1798904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3887" y="1393239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83887" y="987574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用程序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83887" y="3421564"/>
            <a:ext cx="1627873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555776" y="4556896"/>
            <a:ext cx="2107075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55776" y="3032693"/>
            <a:ext cx="504056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2555776" y="1801318"/>
            <a:ext cx="1296144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2555776" y="987574"/>
            <a:ext cx="2107075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3059832" y="3032693"/>
            <a:ext cx="0" cy="152420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3851920" y="1798904"/>
            <a:ext cx="0" cy="275799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4662851" y="985057"/>
            <a:ext cx="0" cy="356932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72787" y="3623187"/>
            <a:ext cx="117634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Infrastructure</a:t>
            </a:r>
            <a:endParaRPr lang="zh-CN" altLang="en-US" sz="1200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61449" y="2912834"/>
            <a:ext cx="8175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  <a:endParaRPr lang="zh-CN" altLang="en-US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77513" y="2390069"/>
            <a:ext cx="8317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</a:t>
            </a:r>
            <a:endParaRPr lang="zh-CN" altLang="en-US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6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79" y="3597654"/>
            <a:ext cx="1018383" cy="636490"/>
          </a:xfrm>
          <a:prstGeom prst="rect">
            <a:avLst/>
          </a:prstGeom>
        </p:spPr>
      </p:pic>
      <p:pic>
        <p:nvPicPr>
          <p:cNvPr id="35" name="Picture 6" descr="http://dc942d419843af05523b-ff74ae13537a01be6cfec5927837dcfe.r14.cf1.rackcdn.com/wp-content/uploads/Amazon-Web-Services-logo-300x30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3" b="29282"/>
          <a:stretch/>
        </p:blipFill>
        <p:spPr bwMode="auto">
          <a:xfrm>
            <a:off x="3857926" y="4362519"/>
            <a:ext cx="1146521" cy="4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a.cdn.internmatch.com/avatars/e10/b63/35a/055/435/fb2/28d/fbd/2d2/afb/71/SalesForceLogo-jpg.medium.jpg?137933962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7018" r="9298" b="16518"/>
          <a:stretch/>
        </p:blipFill>
        <p:spPr bwMode="auto">
          <a:xfrm>
            <a:off x="3879258" y="2838946"/>
            <a:ext cx="957624" cy="72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/>
          <p:cNvSpPr/>
          <p:nvPr/>
        </p:nvSpPr>
        <p:spPr bwMode="auto">
          <a:xfrm flipV="1">
            <a:off x="1292340" y="1269605"/>
            <a:ext cx="1915414" cy="1596178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云服务模式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144" y="2281123"/>
            <a:ext cx="2071886" cy="971333"/>
          </a:xfrm>
        </p:spPr>
        <p:txBody>
          <a:bodyPr/>
          <a:lstStyle/>
          <a:p>
            <a:pPr>
              <a:buNone/>
            </a:pPr>
            <a:r>
              <a:rPr lang="zh-CN" altLang="en-US" sz="1200" dirty="0" smtClean="0"/>
              <a:t>其</a:t>
            </a:r>
            <a:r>
              <a:rPr lang="zh-CN" altLang="en-US" sz="1200" dirty="0"/>
              <a:t>核心，在于“</a:t>
            </a:r>
            <a:r>
              <a:rPr lang="en-US" altLang="zh-CN" sz="1200" dirty="0"/>
              <a:t>Service</a:t>
            </a:r>
            <a:r>
              <a:rPr lang="zh-CN" altLang="en-US" sz="1200" dirty="0"/>
              <a:t>”</a:t>
            </a:r>
            <a:r>
              <a:rPr lang="en-US" altLang="zh-CN" sz="1200" dirty="0"/>
              <a:t>---</a:t>
            </a:r>
            <a:r>
              <a:rPr lang="zh-CN" altLang="en-US" sz="1200" dirty="0"/>
              <a:t> 用的人只管用，而不用管这些</a:t>
            </a:r>
            <a:r>
              <a:rPr lang="en-US" altLang="zh-CN" sz="1200" dirty="0"/>
              <a:t>Service</a:t>
            </a:r>
            <a:r>
              <a:rPr lang="zh-CN" altLang="en-US" sz="1200" dirty="0"/>
              <a:t>是怎么实现</a:t>
            </a:r>
            <a:r>
              <a:rPr lang="zh-CN" altLang="en-US" sz="1200" dirty="0" smtClean="0"/>
              <a:t>的。</a:t>
            </a:r>
            <a:endParaRPr lang="en-US" altLang="zh-CN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518" y="4179928"/>
            <a:ext cx="207795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出租计算、网络、存储等基础</a:t>
            </a: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8360" y="3219822"/>
            <a:ext cx="77729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8360" y="3699875"/>
            <a:ext cx="77729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8360" y="4179929"/>
            <a:ext cx="77729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26518" y="3699875"/>
            <a:ext cx="207795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提供应用运行和开发环境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26518" y="3219822"/>
            <a:ext cx="207795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提供互联网应用、企业应用、电信应用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 flipV="1">
            <a:off x="1545902" y="1692207"/>
            <a:ext cx="1408291" cy="1173576"/>
          </a:xfrm>
          <a:prstGeom prst="triangle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 flipV="1">
            <a:off x="1817999" y="2145703"/>
            <a:ext cx="864096" cy="72008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右箭头 25"/>
          <p:cNvSpPr>
            <a:spLocks noChangeArrowheads="1"/>
          </p:cNvSpPr>
          <p:nvPr/>
        </p:nvSpPr>
        <p:spPr bwMode="auto">
          <a:xfrm rot="16200000">
            <a:off x="828586" y="1405582"/>
            <a:ext cx="415201" cy="226302"/>
          </a:xfrm>
          <a:prstGeom prst="rightArrow">
            <a:avLst>
              <a:gd name="adj1" fmla="val 34567"/>
              <a:gd name="adj2" fmla="val 65027"/>
            </a:avLst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/>
          <p:nvPr/>
        </p:nvSpPr>
        <p:spPr bwMode="auto">
          <a:xfrm rot="16200000">
            <a:off x="910186" y="2396338"/>
            <a:ext cx="252000" cy="7144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Rectangle 24"/>
          <p:cNvSpPr/>
          <p:nvPr/>
        </p:nvSpPr>
        <p:spPr bwMode="auto">
          <a:xfrm rot="16200000">
            <a:off x="910186" y="2673579"/>
            <a:ext cx="252000" cy="7144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16200000">
            <a:off x="910186" y="2119095"/>
            <a:ext cx="252000" cy="7144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910186" y="1841852"/>
            <a:ext cx="252000" cy="7144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616" y="1617571"/>
            <a:ext cx="2880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对客户价值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4132" y="221950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132" y="1750703"/>
            <a:ext cx="64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4132" y="131036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11074" y="1352679"/>
            <a:ext cx="1535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as a Service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27104" y="1808290"/>
            <a:ext cx="15199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Platform as a Service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6504" y="2263901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Infrastructure as a Service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8066" y="4131923"/>
            <a:ext cx="3003070" cy="5280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0550" y="463150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</a:t>
            </a:r>
          </a:p>
        </p:txBody>
      </p:sp>
    </p:spTree>
    <p:extLst>
      <p:ext uri="{BB962C8B-B14F-4D97-AF65-F5344CB8AC3E}">
        <p14:creationId xmlns:p14="http://schemas.microsoft.com/office/powerpoint/2010/main" val="1575639022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6" r="30155" b="7208"/>
          <a:stretch/>
        </p:blipFill>
        <p:spPr>
          <a:xfrm>
            <a:off x="2809706" y="2396956"/>
            <a:ext cx="316115" cy="587553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云部署模式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83335"/>
            <a:ext cx="1656184" cy="1121109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3448"/>
            <a:ext cx="1212667" cy="82088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33" y="790090"/>
            <a:ext cx="2196604" cy="1486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 bwMode="auto">
          <a:xfrm>
            <a:off x="1886953" y="4430373"/>
            <a:ext cx="28083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由私有云和公有云组成，通过专用技术互联，实现数据和应用共享。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50849" y="3470267"/>
            <a:ext cx="906684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私有云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50849" y="3950320"/>
            <a:ext cx="906684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公有云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0849" y="4430374"/>
            <a:ext cx="906684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混合云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886953" y="3950320"/>
            <a:ext cx="28083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云服务运营商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有云服务设施，为公众或企业提供云服务</a:t>
            </a:r>
            <a:endParaRPr kumimoji="0" lang="zh-CN" altLang="en-US" sz="11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86953" y="3470267"/>
            <a:ext cx="28083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企业拥有独立的云基础设施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28353" y="928471"/>
            <a:ext cx="136171" cy="2107807"/>
            <a:chOff x="2987823" y="928471"/>
            <a:chExt cx="136171" cy="2107807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987823" y="1172706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987823" y="1637897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987823" y="2103088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987823" y="2568278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987823" y="928471"/>
              <a:ext cx="136171" cy="241119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0800000">
            <a:off x="2767607" y="928471"/>
            <a:ext cx="136171" cy="2107807"/>
            <a:chOff x="2987823" y="928471"/>
            <a:chExt cx="136171" cy="2107807"/>
          </a:xfrm>
        </p:grpSpPr>
        <p:sp>
          <p:nvSpPr>
            <p:cNvPr id="32" name="Rectangle 31"/>
            <p:cNvSpPr/>
            <p:nvPr/>
          </p:nvSpPr>
          <p:spPr bwMode="auto">
            <a:xfrm>
              <a:off x="2987823" y="1172706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987823" y="1637897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987823" y="2103088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987823" y="2568278"/>
              <a:ext cx="136171" cy="4680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987823" y="928471"/>
              <a:ext cx="136171" cy="241119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74003" y="240418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48973" y="240418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17411" y="14524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2529" y="926079"/>
            <a:ext cx="72000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企业内网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39941" y="926079"/>
            <a:ext cx="720000" cy="261610"/>
          </a:xfrm>
          <a:prstGeom prst="rect">
            <a:avLst/>
          </a:prstGeom>
          <a:solidFill>
            <a:srgbClr val="C1EFF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38675" y="301611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企业防火墙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1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9292" r="3250" b="9294"/>
          <a:stretch/>
        </p:blipFill>
        <p:spPr>
          <a:xfrm>
            <a:off x="3126719" y="4390102"/>
            <a:ext cx="576065" cy="19433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6047" r="4596" b="3850"/>
          <a:stretch/>
        </p:blipFill>
        <p:spPr>
          <a:xfrm>
            <a:off x="3258971" y="4004610"/>
            <a:ext cx="311562" cy="3275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36000" r="12734" b="43000"/>
          <a:stretch/>
        </p:blipFill>
        <p:spPr>
          <a:xfrm>
            <a:off x="3049142" y="3470418"/>
            <a:ext cx="831387" cy="1833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39" y="3074295"/>
            <a:ext cx="368565" cy="2880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42" y="2498307"/>
            <a:ext cx="742560" cy="2889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55" y="2169848"/>
            <a:ext cx="283534" cy="2835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6" b="25946"/>
          <a:stretch/>
        </p:blipFill>
        <p:spPr>
          <a:xfrm>
            <a:off x="3190528" y="1859982"/>
            <a:ext cx="472236" cy="2271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9248" r="6407" b="22182"/>
          <a:stretch/>
        </p:blipFill>
        <p:spPr>
          <a:xfrm>
            <a:off x="3060382" y="1557764"/>
            <a:ext cx="720081" cy="2160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90" y="1205136"/>
            <a:ext cx="462867" cy="30965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私有</a:t>
            </a:r>
            <a:r>
              <a:rPr lang="zh-CN" altLang="en-US" dirty="0" smtClean="0"/>
              <a:t>云厂商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1133501"/>
            <a:ext cx="2160240" cy="1670073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3003361"/>
            <a:ext cx="2160240" cy="738664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浪潮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3941813"/>
            <a:ext cx="2160240" cy="700576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CloudStack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5486" y="3941811"/>
            <a:ext cx="901923" cy="288034"/>
            <a:chOff x="563438" y="3795884"/>
            <a:chExt cx="901923" cy="28803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 bwMode="auto">
            <a:xfrm>
              <a:off x="774700" y="3795885"/>
              <a:ext cx="690661" cy="2880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zh-CN" altLang="en-US" sz="9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</a:t>
              </a:r>
              <a:r>
                <a:rPr lang="zh-CN" altLang="en-US" sz="9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源解决方案</a:t>
              </a:r>
              <a:endParaRPr kumimoji="0" lang="zh-CN" altLang="en-US" sz="9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0800000">
              <a:off x="563438" y="3795884"/>
              <a:ext cx="206500" cy="28803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95486" y="3003360"/>
            <a:ext cx="901923" cy="288034"/>
            <a:chOff x="563438" y="2857433"/>
            <a:chExt cx="901923" cy="28803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/>
            <p:cNvSpPr/>
            <p:nvPr/>
          </p:nvSpPr>
          <p:spPr bwMode="auto">
            <a:xfrm>
              <a:off x="774700" y="2857434"/>
              <a:ext cx="690661" cy="2880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</a:t>
              </a: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0800000">
              <a:off x="563438" y="2857433"/>
              <a:ext cx="206500" cy="28803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5486" y="1131590"/>
            <a:ext cx="901923" cy="288034"/>
            <a:chOff x="563438" y="985663"/>
            <a:chExt cx="901923" cy="28803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 bwMode="auto">
            <a:xfrm>
              <a:off x="774700" y="985664"/>
              <a:ext cx="690661" cy="2880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kumimoji="0" lang="zh-CN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国际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563438" y="985663"/>
              <a:ext cx="206500" cy="28803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0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">
        <p:circle/>
      </p:transition>
    </mc:Choice>
    <mc:Fallback xmlns="">
      <p:transition spd="slow" advClick="0" advTm="8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sz="1600" dirty="0"/>
          </a:p>
        </p:txBody>
      </p:sp>
      <p:sp>
        <p:nvSpPr>
          <p:cNvPr id="41" name="Rectangle 75"/>
          <p:cNvSpPr/>
          <p:nvPr/>
        </p:nvSpPr>
        <p:spPr bwMode="auto">
          <a:xfrm>
            <a:off x="1907704" y="120359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云计算定义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75"/>
          <p:cNvSpPr/>
          <p:nvPr/>
        </p:nvSpPr>
        <p:spPr bwMode="auto">
          <a:xfrm>
            <a:off x="1907704" y="175354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云管理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75"/>
          <p:cNvSpPr/>
          <p:nvPr/>
        </p:nvSpPr>
        <p:spPr bwMode="auto">
          <a:xfrm>
            <a:off x="1907704" y="230348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云服务模式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75"/>
          <p:cNvSpPr/>
          <p:nvPr/>
        </p:nvSpPr>
        <p:spPr bwMode="auto">
          <a:xfrm>
            <a:off x="1907704" y="285343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云部署模式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75"/>
          <p:cNvSpPr/>
          <p:nvPr/>
        </p:nvSpPr>
        <p:spPr bwMode="auto">
          <a:xfrm>
            <a:off x="1907704" y="340337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私有云厂商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云计算简介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</a:t>
              </a: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部署模式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352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云计算简介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云服务和部署模式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云计算</a:t>
            </a:r>
            <a:r>
              <a:rPr lang="zh-CN" altLang="en-US" dirty="0"/>
              <a:t>定义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366772" y="1071387"/>
            <a:ext cx="3024336" cy="1008112"/>
          </a:xfrm>
          <a:prstGeom prst="roundRect">
            <a:avLst/>
          </a:prstGeom>
          <a:noFill/>
          <a:ln w="19050" cmpd="thickThin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云计算是一种通过网络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的方式提供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动态可伸缩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源的计算模式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C99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65" y="2497233"/>
            <a:ext cx="3486150" cy="2095500"/>
          </a:xfrm>
          <a:prstGeom prst="rect">
            <a:avLst/>
          </a:prstGeom>
          <a:effectLst>
            <a:softEdge rad="762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8352099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云计算</a:t>
            </a:r>
            <a:r>
              <a:rPr lang="zh-CN" altLang="en-US" dirty="0"/>
              <a:t>价值</a:t>
            </a:r>
          </a:p>
        </p:txBody>
      </p:sp>
      <p:sp>
        <p:nvSpPr>
          <p:cNvPr id="10" name="Round Single Corner Rectangle 9"/>
          <p:cNvSpPr/>
          <p:nvPr/>
        </p:nvSpPr>
        <p:spPr bwMode="auto">
          <a:xfrm>
            <a:off x="1331640" y="1491630"/>
            <a:ext cx="3250870" cy="720080"/>
          </a:xfrm>
          <a:prstGeom prst="round1Rect">
            <a:avLst>
              <a:gd name="adj" fmla="val 0"/>
            </a:avLst>
          </a:prstGeom>
          <a:solidFill>
            <a:srgbClr val="D8E8F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对于服务使用者：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速获取服务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需使用服务实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b="7919"/>
          <a:stretch/>
        </p:blipFill>
        <p:spPr>
          <a:xfrm>
            <a:off x="749285" y="1499826"/>
            <a:ext cx="617488" cy="617488"/>
          </a:xfrm>
          <a:prstGeom prst="ellipse">
            <a:avLst/>
          </a:prstGeom>
          <a:ln w="28575">
            <a:solidFill>
              <a:srgbClr val="C1EFFF"/>
            </a:solidFill>
          </a:ln>
          <a:effectLst>
            <a:softEdge rad="0"/>
          </a:effectLst>
        </p:spPr>
      </p:pic>
      <p:sp>
        <p:nvSpPr>
          <p:cNvPr id="19" name="Round Single Corner Rectangle 18"/>
          <p:cNvSpPr/>
          <p:nvPr/>
        </p:nvSpPr>
        <p:spPr bwMode="auto">
          <a:xfrm>
            <a:off x="1331640" y="2657732"/>
            <a:ext cx="3250870" cy="1584176"/>
          </a:xfrm>
          <a:prstGeom prst="round1Rect">
            <a:avLst>
              <a:gd name="adj" fmla="val 0"/>
            </a:avLst>
          </a:prstGeom>
          <a:solidFill>
            <a:srgbClr val="D8E8F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于服务提供者：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务实例的发放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保障是自动化的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理的不是具体的服务实例，而是资源池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提供的服务是标准化的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速提供服务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低资源浪费</a:t>
            </a:r>
          </a:p>
          <a:p>
            <a:pPr marL="171450" indent="-171450" eaLnBrk="1" hangingPunct="1">
              <a:buClr>
                <a:schemeClr val="bg1">
                  <a:lumMod val="50000"/>
                </a:scheme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低维护成本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0" r="11766" b="29001"/>
          <a:stretch/>
        </p:blipFill>
        <p:spPr>
          <a:xfrm>
            <a:off x="730353" y="2641462"/>
            <a:ext cx="636419" cy="618242"/>
          </a:xfrm>
          <a:prstGeom prst="ellipse">
            <a:avLst/>
          </a:prstGeom>
          <a:ln w="28575">
            <a:solidFill>
              <a:srgbClr val="C1EFFF"/>
            </a:solidFill>
          </a:ln>
          <a:effectLst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92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">
        <p:circle/>
      </p:transition>
    </mc:Choice>
    <mc:Fallback xmlns="">
      <p:transition spd="slow" advClick="0" advTm="8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ular Callout 41"/>
          <p:cNvSpPr/>
          <p:nvPr/>
        </p:nvSpPr>
        <p:spPr bwMode="auto">
          <a:xfrm>
            <a:off x="4705824" y="1275606"/>
            <a:ext cx="1282926" cy="925577"/>
          </a:xfrm>
          <a:prstGeom prst="wedgeRoundRectCallout">
            <a:avLst>
              <a:gd name="adj1" fmla="val -5352"/>
              <a:gd name="adj2" fmla="val 8095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华为发布云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计算战略</a:t>
            </a: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4505392" y="3427652"/>
            <a:ext cx="1282926" cy="925577"/>
          </a:xfrm>
          <a:prstGeom prst="wedgeRoundRectCallout">
            <a:avLst>
              <a:gd name="adj1" fmla="val -80586"/>
              <a:gd name="adj2" fmla="val 192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首次提出“云计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算”的概念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2590097" y="2275418"/>
            <a:ext cx="1282926" cy="925577"/>
          </a:xfrm>
          <a:prstGeom prst="wedgeRoundRectCallout">
            <a:avLst>
              <a:gd name="adj1" fmla="val -15647"/>
              <a:gd name="adj2" fmla="val 688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推出弹性计算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zh-CN" altLang="en-US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1139" y="2672009"/>
            <a:ext cx="1282926" cy="925577"/>
          </a:xfrm>
          <a:prstGeom prst="wedgeRoundRectCallout">
            <a:avLst>
              <a:gd name="adj1" fmla="val -15647"/>
              <a:gd name="adj2" fmla="val 688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Network is the Computer</a:t>
            </a:r>
            <a:endParaRPr lang="zh-CN" altLang="en-US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7403366" y="1242844"/>
            <a:ext cx="898373" cy="57621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Arc 7"/>
          <p:cNvSpPr/>
          <p:nvPr/>
        </p:nvSpPr>
        <p:spPr bwMode="auto">
          <a:xfrm rot="9432587">
            <a:off x="666450" y="1727239"/>
            <a:ext cx="7307116" cy="1608311"/>
          </a:xfrm>
          <a:prstGeom prst="arc">
            <a:avLst>
              <a:gd name="adj1" fmla="val 11346610"/>
              <a:gd name="adj2" fmla="val 21241713"/>
            </a:avLst>
          </a:prstGeom>
          <a:noFill/>
          <a:ln w="53975"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云计算</a:t>
            </a:r>
            <a:r>
              <a:rPr lang="zh-CN" altLang="en-US" dirty="0"/>
              <a:t>简史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132398" y="3907004"/>
            <a:ext cx="432048" cy="4320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32497" y="3556087"/>
            <a:ext cx="432048" cy="4320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07702" y="3375155"/>
            <a:ext cx="432048" cy="4320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41801" y="2672009"/>
            <a:ext cx="432048" cy="432048"/>
          </a:xfrm>
          <a:prstGeom prst="ellipse">
            <a:avLst/>
          </a:prstGeom>
          <a:solidFill>
            <a:schemeClr val="bg1"/>
          </a:solidFill>
          <a:ln w="63500"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32316" y="4498554"/>
            <a:ext cx="7556034" cy="0"/>
          </a:xfrm>
          <a:prstGeom prst="line">
            <a:avLst/>
          </a:prstGeom>
          <a:ln w="222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6230" y="44985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1983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23325" y="449855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2006</a:t>
            </a:r>
            <a:endParaRPr lang="zh-CN" alt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4" y="2792858"/>
            <a:ext cx="739831" cy="3672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19559"/>
          <a:stretch/>
        </p:blipFill>
        <p:spPr>
          <a:xfrm>
            <a:off x="4699183" y="3627398"/>
            <a:ext cx="874323" cy="3182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10711" y="44985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89871" y="44985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</a:t>
            </a:r>
            <a:endParaRPr lang="zh-CN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2" t="26367" r="27189" b="25531"/>
          <a:stretch/>
        </p:blipFill>
        <p:spPr>
          <a:xfrm>
            <a:off x="5049263" y="1345488"/>
            <a:ext cx="575158" cy="4866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6" t="27732" r="21862" b="30573"/>
          <a:stretch/>
        </p:blipFill>
        <p:spPr>
          <a:xfrm>
            <a:off x="2846001" y="2457435"/>
            <a:ext cx="771724" cy="30869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 bwMode="auto">
          <a:xfrm>
            <a:off x="7000219" y="1613569"/>
            <a:ext cx="432048" cy="4320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7105907" y="2500504"/>
            <a:ext cx="1440000" cy="504000"/>
          </a:xfrm>
          <a:prstGeom prst="wedgeRoundRectCallout">
            <a:avLst>
              <a:gd name="adj1" fmla="val -31237"/>
              <a:gd name="adj2" fmla="val -10128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云计算持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endParaRPr lang="en-US" altLang="zh-CN" sz="9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爆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发增长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">
        <p:circle/>
      </p:transition>
    </mc:Choice>
    <mc:Fallback xmlns="">
      <p:transition spd="slow" advClick="0" advTm="8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7" y="1925845"/>
            <a:ext cx="3422197" cy="2057059"/>
          </a:xfrm>
          <a:prstGeom prst="ellipse">
            <a:avLst/>
          </a:prstGeom>
          <a:ln>
            <a:noFill/>
          </a:ln>
          <a:effectLst>
            <a:softEdge rad="241300"/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云计</a:t>
            </a:r>
            <a:r>
              <a:rPr lang="zh-CN" altLang="en-US" dirty="0" smtClean="0"/>
              <a:t>算与虚</a:t>
            </a:r>
            <a:r>
              <a:rPr lang="zh-CN" altLang="en-US" dirty="0" smtClean="0"/>
              <a:t>拟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83" y="1664999"/>
            <a:ext cx="609012" cy="577511"/>
          </a:xfrm>
          <a:prstGeom prst="ellipse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t="5328" r="5063" b="8764"/>
          <a:stretch/>
        </p:blipFill>
        <p:spPr>
          <a:xfrm>
            <a:off x="1359110" y="2394047"/>
            <a:ext cx="516332" cy="516332"/>
          </a:xfrm>
          <a:prstGeom prst="ellipse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7" t="13460" r="15412" b="18800"/>
          <a:stretch/>
        </p:blipFill>
        <p:spPr>
          <a:xfrm>
            <a:off x="1979469" y="2239342"/>
            <a:ext cx="471370" cy="471370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Rectangular Callout 1"/>
          <p:cNvSpPr/>
          <p:nvPr/>
        </p:nvSpPr>
        <p:spPr bwMode="auto">
          <a:xfrm>
            <a:off x="3467629" y="1419622"/>
            <a:ext cx="1329092" cy="639510"/>
          </a:xfrm>
          <a:prstGeom prst="wedgeRectCallout">
            <a:avLst>
              <a:gd name="adj1" fmla="val -62036"/>
              <a:gd name="adj2" fmla="val 146545"/>
            </a:avLst>
          </a:prstGeom>
          <a:noFill/>
          <a:ln w="15875">
            <a:solidFill>
              <a:schemeClr val="accent1">
                <a:lumMod val="50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虚拟化：一种将资源整合再分配的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87457" y="1196797"/>
            <a:ext cx="1800126" cy="654873"/>
          </a:xfrm>
          <a:prstGeom prst="wedgeRectCallout">
            <a:avLst>
              <a:gd name="adj1" fmla="val 66880"/>
              <a:gd name="adj2" fmla="val 140301"/>
            </a:avLst>
          </a:prstGeom>
          <a:noFill/>
          <a:ln w="15875">
            <a:solidFill>
              <a:schemeClr val="accent1">
                <a:lumMod val="50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云计算：将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能力作为一种服务通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过网络提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供给用户使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计算形式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 Single Corner Rectangle 4"/>
          <p:cNvSpPr/>
          <p:nvPr/>
        </p:nvSpPr>
        <p:spPr bwMode="auto">
          <a:xfrm>
            <a:off x="1208386" y="3985071"/>
            <a:ext cx="3435622" cy="746919"/>
          </a:xfrm>
          <a:prstGeom prst="round1Rect">
            <a:avLst>
              <a:gd name="adj" fmla="val 50000"/>
            </a:avLst>
          </a:prstGeom>
          <a:solidFill>
            <a:srgbClr val="D8E8F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不同的云计算解决方案使用的底层技术可能是不同的。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6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云管理</a:t>
            </a:r>
            <a:endParaRPr lang="zh-CN" alt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367643" y="1059582"/>
            <a:ext cx="3024336" cy="863223"/>
          </a:xfrm>
          <a:prstGeom prst="roundRect">
            <a:avLst/>
          </a:prstGeom>
          <a:solidFill>
            <a:srgbClr val="A6E36F"/>
          </a:solidFill>
          <a:ln w="1905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云管理是指以云计算技术为依托，以实现经营管理优化为目的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列软硬件应用方案的总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71600" y="2435475"/>
            <a:ext cx="3816424" cy="23337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rgbClr val="C0000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54654" y="3050882"/>
            <a:ext cx="936000" cy="373629"/>
          </a:xfrm>
          <a:prstGeom prst="roundRect">
            <a:avLst/>
          </a:prstGeom>
          <a:gradFill>
            <a:gsLst>
              <a:gs pos="0">
                <a:schemeClr val="bg1"/>
              </a:gs>
              <a:gs pos="76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计算虚拟化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316817" y="2217883"/>
            <a:ext cx="1122155" cy="373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云管理平台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11811" y="3050882"/>
            <a:ext cx="936000" cy="373629"/>
          </a:xfrm>
          <a:prstGeom prst="roundRect">
            <a:avLst/>
          </a:prstGeom>
          <a:gradFill>
            <a:gsLst>
              <a:gs pos="0">
                <a:schemeClr val="bg1"/>
              </a:gs>
              <a:gs pos="76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468968" y="3050882"/>
            <a:ext cx="936000" cy="373629"/>
          </a:xfrm>
          <a:prstGeom prst="roundRect">
            <a:avLst/>
          </a:prstGeom>
          <a:gradFill>
            <a:gsLst>
              <a:gs pos="0">
                <a:schemeClr val="bg1"/>
              </a:gs>
              <a:gs pos="76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48" y="3953667"/>
            <a:ext cx="496842" cy="496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59" y="4038236"/>
            <a:ext cx="438104" cy="327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6165"/>
          <a:stretch/>
        </p:blipFill>
        <p:spPr>
          <a:xfrm>
            <a:off x="3556642" y="3966791"/>
            <a:ext cx="416426" cy="470047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14" name="Rectangle 13"/>
          <p:cNvSpPr/>
          <p:nvPr/>
        </p:nvSpPr>
        <p:spPr bwMode="auto">
          <a:xfrm>
            <a:off x="1183790" y="2898309"/>
            <a:ext cx="3388210" cy="678774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07978" y="2737804"/>
            <a:ext cx="939834" cy="267788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19050">
            <a:noFill/>
            <a:prstDash val="sysDash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虚拟化平台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183790" y="3844548"/>
            <a:ext cx="3388210" cy="678774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541373" y="3684043"/>
            <a:ext cx="673044" cy="267788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19050">
            <a:noFill/>
            <a:prstDash val="sysDash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</a:p>
        </p:txBody>
      </p:sp>
      <p:pic>
        <p:nvPicPr>
          <p:cNvPr id="19" name="Picture 880" descr="상승_4"/>
          <p:cNvPicPr>
            <a:picLocks noChangeAspect="1" noChangeArrowheads="1"/>
          </p:cNvPicPr>
          <p:nvPr/>
        </p:nvPicPr>
        <p:blipFill>
          <a:blip r:embed="rId7" cstate="print">
            <a:lum bright="-6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>
            <a:fillRect/>
          </a:stretch>
        </p:blipFill>
        <p:spPr bwMode="auto">
          <a:xfrm>
            <a:off x="2541372" y="3587662"/>
            <a:ext cx="673045" cy="21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80" descr="상승_4"/>
          <p:cNvPicPr>
            <a:picLocks noChangeAspect="1" noChangeArrowheads="1"/>
          </p:cNvPicPr>
          <p:nvPr/>
        </p:nvPicPr>
        <p:blipFill>
          <a:blip r:embed="rId7" cstate="print">
            <a:lum bright="-6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>
            <a:fillRect/>
          </a:stretch>
        </p:blipFill>
        <p:spPr bwMode="auto">
          <a:xfrm>
            <a:off x="2541372" y="2629165"/>
            <a:ext cx="673045" cy="21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87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8000">
        <p:circle/>
      </p:transition>
    </mc:Choice>
    <mc:Fallback xmlns="">
      <p:transition spd="slow" advClick="0" advTm="8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云计算简介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务</a:t>
              </a: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部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署模式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230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13313</TotalTime>
  <Words>1058</Words>
  <Application>Microsoft Office PowerPoint</Application>
  <PresentationFormat>On-screen Show (16:9)</PresentationFormat>
  <Paragraphs>134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华文琥珀</vt:lpstr>
      <vt:lpstr>Wingdings</vt:lpstr>
      <vt:lpstr>Calibri</vt:lpstr>
      <vt:lpstr>Arial</vt:lpstr>
      <vt:lpstr>FrutigerNext LT Bold</vt:lpstr>
      <vt:lpstr>MS PGothic</vt:lpstr>
      <vt:lpstr>微软雅黑</vt:lpstr>
      <vt:lpstr>FrutigerNext LT Medium</vt:lpstr>
      <vt:lpstr>宋体</vt:lpstr>
      <vt:lpstr>黑体</vt:lpstr>
      <vt:lpstr>华文细黑</vt:lpstr>
      <vt:lpstr>Blank</vt:lpstr>
      <vt:lpstr>8_主题1</vt:lpstr>
      <vt:lpstr>1_主题1</vt:lpstr>
      <vt:lpstr>4_主题1</vt:lpstr>
      <vt:lpstr>5_主题1</vt:lpstr>
      <vt:lpstr>6_主题1</vt:lpstr>
      <vt:lpstr>7_主题1</vt:lpstr>
      <vt:lpstr>9_主题1</vt:lpstr>
      <vt:lpstr>10_主题1</vt:lpstr>
      <vt:lpstr>PowerPoint Presentation</vt:lpstr>
      <vt:lpstr>内容</vt:lpstr>
      <vt:lpstr>内容</vt:lpstr>
      <vt:lpstr>云计算定义</vt:lpstr>
      <vt:lpstr>云计算价值</vt:lpstr>
      <vt:lpstr>云计算简史</vt:lpstr>
      <vt:lpstr>云计算与虚拟化</vt:lpstr>
      <vt:lpstr>云管理</vt:lpstr>
      <vt:lpstr>内容</vt:lpstr>
      <vt:lpstr>云服务模式</vt:lpstr>
      <vt:lpstr>云服务模式</vt:lpstr>
      <vt:lpstr>云部署模式</vt:lpstr>
      <vt:lpstr>私有云厂商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混合式视频模板</dc:title>
  <dc:creator>Zhengpufang</dc:creator>
  <cp:lastModifiedBy>Tangyang (Yancey)</cp:lastModifiedBy>
  <cp:revision>710</cp:revision>
  <dcterms:created xsi:type="dcterms:W3CDTF">2011-12-01T07:18:24Z</dcterms:created>
  <dcterms:modified xsi:type="dcterms:W3CDTF">2016-04-21T05:23:42Z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(12)uzkop62K6eQ05N0P93R81HE+ZelC4Hk9Rql4fW9zu+xItpACQWys1ewSXcnvQddkCHIzBUwt_x000d_ 1N9JpVcNQzBrV7HkNiI/4EGnnDfvRR2AneymohKYdcEIBTP+7zvlcSMPusMZWOFt6MnaXeWt_x000d_ Wn+d/ejWVnZNuqkoBS+4giJkb5XAlKsyT6GWJMw+FJnwsfzVlSuGLAN7+Q6qTsIIkvpisEeP_x000d_ F9QjEH4noyNHDfcVmZ</vt:lpwstr>
  </property>
  <property fmtid="{D5CDD505-2E9C-101B-9397-08002B2CF9AE}" pid="3" name="_ms_pID_7253431">
    <vt:lpwstr>B0McyM4sHnXswQO52V1fp45EQLJLMN1xoViixa7J+micTNtlpPX2ot_x000d_ gAfSR16v0VKprcx/QFxaA4qzw3uGEpHBpKrg7DryfIH38pgp66PyX/uFV9+Ag+VdaQ+mMX53_x000d_ /0J8z8dHlT7tmkJ4vvdakh/9F16hHC7jbQQf6duzfpgPZtSWGMOQq5prMhn8QdBDIKpQd/Ow_x000d_ rygjvAXjQKX6mbE8D0SsLtwhQXzqL71Ow3ps</vt:lpwstr>
  </property>
  <property fmtid="{D5CDD505-2E9C-101B-9397-08002B2CF9AE}" pid="4" name="_ms_pID_7253432">
    <vt:lpwstr>YtvaukTVECbHQiTJEikTKzihOYDKVtvOUVve_x000d_ OFZeXUQYjKhS1oeGD/fEHB20/5fTN6z/Vxc1HFvkXjmKi0TjFqdCEIaFUs73bk+IrIqIcWc6_x000d_ EBwJuWbi9jMGT1lvUtjieo+aHXdQ8GFwqUqpmywonqSdEJ74PgcnyUjE7R/IeaNNHy+sDffl_x000d_ uD+IdntLJtRFIU/xCL44dUBkbK4/wVsKxvgxMh7e2Ge6IyutjZKqaW</vt:lpwstr>
  </property>
  <property fmtid="{D5CDD505-2E9C-101B-9397-08002B2CF9AE}" pid="5" name="_ms_pID_7253433">
    <vt:lpwstr>Fj/ffopA9Y2aIvW6T1_x000d_ yvtGGHP3F+r3qwYmPQVJZeY+Zul1PrICWHKXYnaLiDEVUITSK785ecg8kpDirkc/OG/mqlcQ_x000d_ mbnzfiGerENCUWKsWWgr3rltUzi0mQnHfgHW++P+uTH6GET6DyBCpiGsTzmMRQWcBg4q/uC5_x000d_ YhxzsF1kNsytZ91SwZwQkjiQoHFmDmjKugp46DZ5Zlsgo14hfoGSomuDH1lZg/D9XVvUP7lB</vt:lpwstr>
  </property>
  <property fmtid="{D5CDD505-2E9C-101B-9397-08002B2CF9AE}" pid="6" name="_ms_pID_7253434">
    <vt:lpwstr>_x000d_ 986jqBp3sOclIT3gXKtmn+C9GDQW/R1YQzdGLFgzPQhQX5hjKBMEXyg4F5oMj+vLL7hpy3G4_x000d_ v8djn7qJaTGAXfW1a4AS/a7VYxnYrskHLNSnV8kXzkOuon4BRSkbJ4UdYfD35YyEwSRZ3pTs_x000d_ +wXnly+oH0N7mPnqkuG2yWWmG7SC5js3QkqZ08bKhb57MgUmuuDomMWMrQ2WO89ZaGrU+TUO_x000d_ gH5ShiJlClsoVyqH</vt:lpwstr>
  </property>
  <property fmtid="{D5CDD505-2E9C-101B-9397-08002B2CF9AE}" pid="7" name="_ms_pID_7253435">
    <vt:lpwstr>g7cwIbRwyT9jx0uehQm5FwKDR0u7jRM3K+dUAxlbGabmnsbHMfkgjZLZ_x000d_ NTK6GquUse9MnXTVBQGM5ht8gVTC+ct3COrABKT/bVb13Kyuaanv2JIQngCvUqN57LmYVkX0_x000d_ Ja7zX1ukHT8DdWYv1UUzgulrHjp01tzZSmDhQNaQaAob1QP81+Mvh1HgSi8PjJ0yvelBqWro_x000d_ q8FX7WzHANTk0gGS4H1IVT46zYTxC5hElp</vt:lpwstr>
  </property>
  <property fmtid="{D5CDD505-2E9C-101B-9397-08002B2CF9AE}" pid="8" name="_ms_pID_7253436">
    <vt:lpwstr>Bb/DP5oFLTu2/3zuYSkKBv9bq2fwFBJqlforO2_x000d_ J6Y3Qw52jDGOMWtqzcIesNNXFBBsD7RbXpFYnGzoofHc1pjWDfyXSmlvpwvQ7s/obYN/U8PG_x000d_ d4NsDS2OVLXeQRpLoL47Qx5SXfLQr1EbofQMRDmQq30kAjp6J9IZMUTnb6D6joX8mGjXarqq_x000d_ PFbFfIGXgtH3K9F8JGoVAmiLAsnHxqm+cv75BGwF0Irm8SyZJWwA</vt:lpwstr>
  </property>
  <property fmtid="{D5CDD505-2E9C-101B-9397-08002B2CF9AE}" pid="9" name="_ms_pID_7253437">
    <vt:lpwstr>U1nqG2gsvbkd4hVjSZ/z_x000d_ VahfSr4FN6Zwfs+3DhleAJLuAwDX5GL+RQnR/P/Hgc0C1m61ewTt3fquFPFLz+jtcb8u0My2_x000d_ 4tCbOpN42A09v7ygyFOOsakXaulFbWRnyRmKA2ZFbkKlsnYwOHcV1I+udi5ShHonJHuL9Y1q_x000d_ hhw5pauCXRn6zE3u6+3GFhgqqXl9Xj7zOU1EXv6E9k8qhYp7MCVFH0U5gQtYXJkacrnueS</vt:lpwstr>
  </property>
  <property fmtid="{D5CDD505-2E9C-101B-9397-08002B2CF9AE}" pid="10" name="_ms_pID_7253438">
    <vt:lpwstr>vt_x000d_ 35tsIFgk4Y1RakiCsQ0Lwy2YYTuyUh4Ezt3sKKSuZ13CxO3iN209e1OCHrD9vIW5p0shg4as_x000d_ 25tR3raB1dTrQu3JwH8BBQAykySyUdAsirwh76ZSUuU0yfUrvaYppKsCd1mE99jQAsRTR9ip_x000d_ rcgM37oQol5HhamneGDHfHxd26MPFhkD3X4Vi6+JdTQ/s1Do3YsnIPH4UwwcEB60/wJQFljx_x000d_ tsv8IMu0Yk31XJ</vt:lpwstr>
  </property>
  <property fmtid="{D5CDD505-2E9C-101B-9397-08002B2CF9AE}" pid="11" name="_ms_pID_7253439">
    <vt:lpwstr>2amThU/pp9xlt8+xb9nL2dwWySatMGysq0BAM3+DGRvNHiPH6oosBPZ3+k_x000d_ rokOj15cQdYDCi3XfpO9co6AT4PD6d4WAQGSO1Ap9Egr6cOUDAgCWUkWFjVYYmVByVOUUWP7_x000d_ s3ZDwqBuZLy66NfraoxAY7PV89H94eKCBKRpSTH9GpCOSmSTw/oDOZu0qrLIvMKolGFRAzr2_x000d_ nrrInnUlWrXP7EP8bQKNp/Lbg03vcotV</vt:lpwstr>
  </property>
  <property fmtid="{D5CDD505-2E9C-101B-9397-08002B2CF9AE}" pid="12" name="_ms_pID_72534310">
    <vt:lpwstr>x7xdlK75YqTV/f/sGgFE6RA9UfNcpoA+X+Htv9ry_x000d_ iV0j1jxHu3U+yyLnW3NfnV7Vo/5TBA4UTQmizuNUZ3wcJ8aP9p7oqF65c3rLnw1HAdqWmqot_x000d_ PbAVSbgUqglkFVJvGGYXMapwlfYhhxKy9WxwxopgH4WRkvI0fJ3RqGbbFrTNN+7066fLfAaf_x000d_ qLCi8EOvO+7WJq59TbrE6r8DqbU0OlvwP21Qvq9mCVbobwsTsA</vt:lpwstr>
  </property>
  <property fmtid="{D5CDD505-2E9C-101B-9397-08002B2CF9AE}" pid="13" name="_ms_pID_72534311">
    <vt:lpwstr>fOtHgdt0B5tb8S86oYvhDt_x000d_ Kdl/1GWZXFO0ou2mgKD/kY4rCtm3kF5B5oAHGfcZiHw7Wfrdv3fE2N0Bd1SK2GFuqB2o2Y90_x000d_ VL1NhCBUaeiDg2X833fAMeGDvrux0f3nd33CWjivuuOxaQ==</vt:lpwstr>
  </property>
  <property fmtid="{D5CDD505-2E9C-101B-9397-08002B2CF9AE}" pid="14" name="_ms_pID_72534312">
    <vt:lpwstr>9KjG_x000d_ f16cauTml8El+t9T9Dc9W86HT1c5/MDoL683x2BD2FZ1u5/uS0M=</vt:lpwstr>
  </property>
  <property fmtid="{D5CDD505-2E9C-101B-9397-08002B2CF9AE}" pid="15" name="_new_ms_pID_72543">
    <vt:lpwstr>(4)Fp8Xxuc0Y/Lh0Nh9K8aA9ivnfs8TNh8s5BMJJUTDfYypCyxxDexxJYeaPoOdknwaeQGHik+N
eRw3Okuc1FPTY+y69rqGrKmhyI8A+GyCbxT2oeWwURBRYPAINeys7ktJ954aR/4qslilWf71
AnkV9QpTm5shCA0t8xq//Q3moR292bMtazRXwRCZhH5UtXjR1eb1AIIfg3y0hCfK/tJ+M8sn
fHB0gA9HpigOpLVTP1</vt:lpwstr>
  </property>
  <property fmtid="{D5CDD505-2E9C-101B-9397-08002B2CF9AE}" pid="16" name="_new_ms_pID_725431">
    <vt:lpwstr>G9vTO+mNcGoUfvaf8NTh6Y4gR1giPo5ega+2fVNmwpkDLF7R1ThQxa
TszRLWFia8uOKysy7dHdmTeYzwtg963sGa1cmU9EneIrWJzJjqCmxdDu0nNdWjWw2PbFvh/E
O8+EuIGr9m67n/OWL0ntL60fR3/6fg/bSkQqLKf3a9Jd21KSDYQ4v7xfjWAWdO44UqYSWwNO
Q2Ci6VpGSdiTA0tA0I6/DYypdkqwpsuKWfLh</vt:lpwstr>
  </property>
  <property fmtid="{D5CDD505-2E9C-101B-9397-08002B2CF9AE}" pid="17" name="_new_ms_pID_725432">
    <vt:lpwstr>68poyBEz8Ps+x/w8On6WqijmmztWbXOZKEoJ
xJuYOw5fMTK02CwlW2ZUE4trMSlTJOegCJf7gO6ZLrL+lNJjPEK6S1nrU5wtMAaTUDBRxD0e
+RMiLtvUvJOsBZDFRcHXTm3oBg0SQjkyziQ6nzvW+wAQkXQy0JzHXQB+jc+/dUGsXbfATB1h
yFgrB9UxIQqIiwlDO7ZMZ/uS8XL7IhmjtJGEjmp9vtNbJGZ8lobSzJ</vt:lpwstr>
  </property>
  <property fmtid="{D5CDD505-2E9C-101B-9397-08002B2CF9AE}" pid="18" name="_new_ms_pID_725433">
    <vt:lpwstr>QBgG/xRKKoTk+2E+QZ
yURDA3bcLQZrVD83Ul8RNbXP5RQ=</vt:lpwstr>
  </property>
  <property fmtid="{D5CDD505-2E9C-101B-9397-08002B2CF9AE}" pid="19" name="ArticulateGUID">
    <vt:lpwstr>DB42AE6C-D786-4849-3F3F-593F3F043F15</vt:lpwstr>
  </property>
  <property fmtid="{D5CDD505-2E9C-101B-9397-08002B2CF9AE}" pid="20" name="ArticulatePath">
    <vt:lpwstr>模版1（2016）</vt:lpwstr>
  </property>
  <property fmtid="{D5CDD505-2E9C-101B-9397-08002B2CF9AE}" pid="21" name="_2015_ms_pID_725343">
    <vt:lpwstr>(3)PdK0swyQxRHqAfcWeIoJxpoxc8c+HTymESlETbnjLNFITbNcw2zXeBJsDWLyLJO7oOKytkjJ
cgldT2Q9Nwk/LN6h4XqNUMPqDfyQg4Tnd+/CDx3tip2JJSXa7XH263gvZjjMDG+/cscRoryN
SkTVEhvV/0I6KtaSanVdBUveb8l1Ve1/jyeMoYlyXK7e6CdSAzDMR3cMEn3nGyGqo4CLXXai
jKW6/HYCj0z4k2yvxB</vt:lpwstr>
  </property>
  <property fmtid="{D5CDD505-2E9C-101B-9397-08002B2CF9AE}" pid="22" name="_2015_ms_pID_7253431">
    <vt:lpwstr>9Qp26c82+YNP2jf+ArPye2Qob89GRoH//eAMwPubL2hZA3Ylww9MF2
9rIKtp4KSDt2x+0LAUyZrjYbUBCD9Sciah4fRk/ZJDgW4hZopdwiVGzJcBWLa7tOZAffqD6o
SwLb4zE3oWwf6JsNJtHFyLpGIt20mcDDQhDqZT6oSp64Y3gyGLTa/V68YV1f8LxSjFCHiujy
LzhSfCLyLiJZfHceD/MZArKQ9aHo9doXcyQu</vt:lpwstr>
  </property>
  <property fmtid="{D5CDD505-2E9C-101B-9397-08002B2CF9AE}" pid="23" name="_2015_ms_pID_7253432">
    <vt:lpwstr>X06P2wwbTsGSwFC/080BD70zm1PoNfxCnsZE
VRFZtMFR</vt:lpwstr>
  </property>
  <property fmtid="{D5CDD505-2E9C-101B-9397-08002B2CF9AE}" pid="24" name="_readonly">
    <vt:lpwstr/>
  </property>
  <property fmtid="{D5CDD505-2E9C-101B-9397-08002B2CF9AE}" pid="25" name="_change">
    <vt:lpwstr/>
  </property>
  <property fmtid="{D5CDD505-2E9C-101B-9397-08002B2CF9AE}" pid="26" name="_full-control">
    <vt:lpwstr/>
  </property>
  <property fmtid="{D5CDD505-2E9C-101B-9397-08002B2CF9AE}" pid="27" name="sflag">
    <vt:lpwstr>1461200653</vt:lpwstr>
  </property>
</Properties>
</file>