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2" r:id="rId1"/>
    <p:sldMasterId id="2147483808" r:id="rId2"/>
    <p:sldMasterId id="2147483827" r:id="rId3"/>
    <p:sldMasterId id="2147483829" r:id="rId4"/>
    <p:sldMasterId id="2147483831" r:id="rId5"/>
    <p:sldMasterId id="2147483833" r:id="rId6"/>
    <p:sldMasterId id="2147483835" r:id="rId7"/>
    <p:sldMasterId id="2147483811" r:id="rId8"/>
    <p:sldMasterId id="2147483814" r:id="rId9"/>
  </p:sldMasterIdLst>
  <p:notesMasterIdLst>
    <p:notesMasterId r:id="rId16"/>
  </p:notesMasterIdLst>
  <p:handoutMasterIdLst>
    <p:handoutMasterId r:id="rId17"/>
  </p:handoutMasterIdLst>
  <p:sldIdLst>
    <p:sldId id="421" r:id="rId10"/>
    <p:sldId id="441" r:id="rId11"/>
    <p:sldId id="439" r:id="rId12"/>
    <p:sldId id="442" r:id="rId13"/>
    <p:sldId id="432" r:id="rId14"/>
    <p:sldId id="443" r:id="rId15"/>
  </p:sldIdLst>
  <p:sldSz cx="9144000" cy="5143500" type="screen16x9"/>
  <p:notesSz cx="6858000" cy="9144000"/>
  <p:embeddedFontLst>
    <p:embeddedFont>
      <p:font typeface="FrutigerNext LT Medium" panose="020B0603040504020204" pitchFamily="34" charset="0"/>
      <p:regular r:id="rId18"/>
      <p:bold r:id="rId19"/>
      <p:italic r:id="rId20"/>
      <p:boldItalic r:id="rId21"/>
    </p:embeddedFont>
    <p:embeddedFont>
      <p:font typeface="MS PGothic" panose="020B0600070205080204" pitchFamily="34" charset="-128"/>
      <p:regular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FrutigerNext LT Bold" panose="020B0803040504020204" pitchFamily="34" charset="0"/>
      <p:bold r:id="rId25"/>
    </p:embeddedFont>
    <p:embeddedFont>
      <p:font typeface="黑体" panose="02010609060101010101" pitchFamily="49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华文细黑" panose="02010600040101010101" pitchFamily="2" charset="-122"/>
      <p:regular r:id="rId31"/>
    </p:embeddedFont>
  </p:embeddedFontLst>
  <p:custDataLst>
    <p:tags r:id="rId3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464">
          <p15:clr>
            <a:srgbClr val="A4A3A4"/>
          </p15:clr>
        </p15:guide>
        <p15:guide id="3" orient="horz" pos="2119">
          <p15:clr>
            <a:srgbClr val="A4A3A4"/>
          </p15:clr>
        </p15:guide>
        <p15:guide id="4" orient="horz" pos="2981">
          <p15:clr>
            <a:srgbClr val="A4A3A4"/>
          </p15:clr>
        </p15:guide>
        <p15:guide id="5" pos="5420">
          <p15:clr>
            <a:srgbClr val="A4A3A4"/>
          </p15:clr>
        </p15:guide>
        <p15:guide id="6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gyang (Yancey)" initials="T(" lastIdx="14" clrIdx="0">
    <p:extLst>
      <p:ext uri="{19B8F6BF-5375-455C-9EA6-DF929625EA0E}">
        <p15:presenceInfo xmlns:p15="http://schemas.microsoft.com/office/powerpoint/2012/main" userId="S-1-5-21-147214757-305610072-1517763936-2933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C5F177"/>
    <a:srgbClr val="66FFFF"/>
    <a:srgbClr val="C1EFFF"/>
    <a:srgbClr val="A6E36F"/>
    <a:srgbClr val="578EFB"/>
    <a:srgbClr val="FF0000"/>
    <a:srgbClr val="FFCC99"/>
    <a:srgbClr val="E1F7FF"/>
    <a:srgbClr val="FF8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2998" autoAdjust="0"/>
  </p:normalViewPr>
  <p:slideViewPr>
    <p:cSldViewPr showGuides="1">
      <p:cViewPr varScale="1">
        <p:scale>
          <a:sx n="91" d="100"/>
          <a:sy n="91" d="100"/>
        </p:scale>
        <p:origin x="768" y="108"/>
      </p:cViewPr>
      <p:guideLst>
        <p:guide orient="horz" pos="486"/>
        <p:guide orient="horz" pos="464"/>
        <p:guide orient="horz" pos="2119"/>
        <p:guide orient="horz" pos="2981"/>
        <p:guide pos="5420"/>
        <p:guide pos="476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font" Target="fonts/font7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2016/4/28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A07D6-A920-460C-8B33-4A6BB51EEA71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40B32-9DF0-4A29-932F-29D3FE357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45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8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7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8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0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40B32-9DF0-4A29-932F-29D3FE357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4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8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033463"/>
            <a:ext cx="4610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977629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79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4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3560806"/>
            <a:ext cx="5616575" cy="5847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823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650" y="-20538"/>
            <a:ext cx="7632700" cy="653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21582"/>
            <a:ext cx="7632700" cy="3145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0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557944"/>
            <a:ext cx="5616575" cy="58695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/>
          </p:nvPr>
        </p:nvSpPr>
        <p:spPr>
          <a:xfrm>
            <a:off x="755650" y="2301479"/>
            <a:ext cx="64008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2"/>
          </p:nvPr>
        </p:nvSpPr>
        <p:spPr>
          <a:xfrm>
            <a:off x="755650" y="359569"/>
            <a:ext cx="2133600" cy="2154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61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tags" Target="../tags/tag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55526"/>
            <a:ext cx="1080120" cy="1080120"/>
          </a:xfrm>
          <a:prstGeom prst="rect">
            <a:avLst/>
          </a:prstGeom>
          <a:noFill/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9324976" y="2627710"/>
            <a:ext cx="919163" cy="2418160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9251951" y="1000125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9251951" y="0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03" name="Text Box 7"/>
          <p:cNvSpPr txBox="1">
            <a:spLocks noChangeArrowheads="1"/>
          </p:cNvSpPr>
          <p:nvPr/>
        </p:nvSpPr>
        <p:spPr bwMode="auto">
          <a:xfrm>
            <a:off x="7229475" y="3008710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557350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301479"/>
            <a:ext cx="5329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10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custDataLst>
      <p:tags r:id="rId2"/>
    </p:custData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44079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</a:t>
            </a:r>
          </a:p>
        </p:txBody>
      </p:sp>
      <p:grpSp>
        <p:nvGrpSpPr>
          <p:cNvPr id="9222" name="Group 14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26" name="Group 16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7" name="Group 21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8" name="Group 26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31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6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41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2" name="Group 46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3" name="Group 51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4" name="Group 56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5" name="Group 61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6" name="Group 66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7" name="Group 71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8" name="Group 76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6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Arial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封面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59656"/>
            <a:ext cx="914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1977629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2061" name="Rectangle 23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24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2123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4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5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6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29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2119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0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1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2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4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2115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9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2111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4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4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2107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9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2103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4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5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54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2099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0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59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2095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8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64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2091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69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2087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8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74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2083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4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79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2079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84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2075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8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57" name="Rectangle 89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2058" name="Rectangle 90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2" name="Text Box 5"/>
          <p:cNvSpPr txBox="1">
            <a:spLocks noChangeArrowheads="1"/>
          </p:cNvSpPr>
          <p:nvPr/>
        </p:nvSpPr>
        <p:spPr bwMode="auto">
          <a:xfrm>
            <a:off x="755650" y="4673204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sp>
        <p:nvSpPr>
          <p:cNvPr id="153" name="Text Box 7"/>
          <p:cNvSpPr txBox="1">
            <a:spLocks noChangeArrowheads="1"/>
          </p:cNvSpPr>
          <p:nvPr/>
        </p:nvSpPr>
        <p:spPr bwMode="auto">
          <a:xfrm>
            <a:off x="7229475" y="3014663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  <p:pic>
        <p:nvPicPr>
          <p:cNvPr id="79" name="Picture 6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512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6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9569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:32-35pt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Medium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:30-32pt 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R153 G0 B0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黑体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:20-22pt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 :18pt  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FrutigerNext LT Regular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 Arial</a:t>
            </a: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:18-20pt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子目录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(2-5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级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):18pt 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颜色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黑色</a:t>
            </a: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字体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: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细黑体 </a:t>
            </a:r>
            <a:endParaRPr lang="zh-CN" alt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5134" name="Rectangle 86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87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5196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8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9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2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5192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4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7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5188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0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2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5184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6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7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5180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1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2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12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5176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7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8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9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7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5172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3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4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5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22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5168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0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71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7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5164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5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6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7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32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5160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2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3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7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5156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7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9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42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5152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Rectangle 145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7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5148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9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0" name="Rectangle 150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132" name="Rectangle 152"/>
          <p:cNvSpPr>
            <a:spLocks noChangeArrowheads="1"/>
          </p:cNvSpPr>
          <p:nvPr/>
        </p:nvSpPr>
        <p:spPr bwMode="auto">
          <a:xfrm>
            <a:off x="9251951" y="1006078"/>
            <a:ext cx="1192213" cy="15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组配色方案，同一页面内只选择一组使用。（仅供参考）</a:t>
            </a:r>
          </a:p>
        </p:txBody>
      </p:sp>
      <p:sp>
        <p:nvSpPr>
          <p:cNvPr id="5133" name="Rectangle 153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200" name="Picture 80" descr="200016582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1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6151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6158" name="Rectangle 150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1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6220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1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3" name="Rectangle 155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6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6216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7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8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9" name="Rectangle 160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1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6212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4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5" name="Rectangle 165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6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6208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9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0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1" name="Rectangle 170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1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6204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5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6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7" name="Rectangle 175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6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6200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1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2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03" name="Rectangle 180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1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6196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7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8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Rectangle 185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6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6192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3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4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5" name="Rectangle 190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1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6188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Rectangle 195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6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6184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5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Rectangle 200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1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6180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2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3" name="Rectangle 205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6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6176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7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8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Rectangle 210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1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6172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Rectangle 215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156" name="Rectangle 216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6157" name="Rectangle 217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6224" name="Picture 80" descr="bra200912090008_M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5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7175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7182" name="Rectangle 149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50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7244" name="Rectangle 151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5" name="Rectangle 152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6" name="Rectangle 153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7" name="Rectangle 154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5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7240" name="Rectangle 156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1" name="Rectangle 157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2" name="Rectangle 158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43" name="Rectangle 159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7236" name="Rectangle 161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7" name="Rectangle 162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8" name="Rectangle 163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9" name="Rectangle 164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65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7232" name="Rectangle 166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3" name="Rectangle 167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4" name="Rectangle 168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5" name="Rectangle 169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70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7228" name="Rectangle 171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" name="Rectangle 172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" name="Rectangle 173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1" name="Rectangle 174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75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7224" name="Rectangle 176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5" name="Rectangle 177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6" name="Rectangle 178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7" name="Rectangle 179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80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7220" name="Rectangle 181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1" name="Rectangle 182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2" name="Rectangle 183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3" name="Rectangle 184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7216" name="Rectangle 186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Rectangle 187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Rectangle 188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Rectangle 189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90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7212" name="Rectangle 191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Rectangle 192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Rectangle 193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Rectangle 194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7208" name="Rectangle 196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Rectangle 197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0" name="Rectangle 198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Rectangle 199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200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7204" name="Rectangle 201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Rectangle 202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Rectangle 203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Rectangle 204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5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7200" name="Rectangle 206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Rectangle 207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Rectangle 208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Rectangle 209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210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7196" name="Rectangle 211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Rectangle 212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Rectangle 213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Rectangle 214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80" name="Rectangle 215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7181" name="Rectangle 216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7248" name="Picture 80" descr="sb10064568n-001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49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3381375"/>
            <a:ext cx="5548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755650" y="4664869"/>
            <a:ext cx="29517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lang="en-US" altLang="zh-CN" sz="1400" smtClean="0">
                <a:latin typeface="FrutigerNext LT Bold" pitchFamily="34" charset="0"/>
                <a:ea typeface="MS PGothic" pitchFamily="34" charset="-128"/>
              </a:rPr>
              <a:t>HUAWEI TECHNOLOGIES CO., LTD.</a:t>
            </a:r>
          </a:p>
        </p:txBody>
      </p:sp>
      <p:pic>
        <p:nvPicPr>
          <p:cNvPr id="8199" name="Picture 6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9214" y="4263628"/>
            <a:ext cx="7064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7235826" y="357188"/>
            <a:ext cx="14652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784225" eaLnBrk="0" hangingPunct="0"/>
            <a:r>
              <a:rPr lang="en-US" altLang="zh-CN" sz="1400" b="1">
                <a:solidFill>
                  <a:srgbClr val="666666"/>
                </a:solidFill>
                <a:latin typeface="FrutigerNext LT Bold" pitchFamily="34" charset="0"/>
                <a:ea typeface="MS PGothic" pitchFamily="34" charset="-128"/>
              </a:rPr>
              <a:t>Security Level: </a:t>
            </a:r>
          </a:p>
        </p:txBody>
      </p:sp>
      <p:sp>
        <p:nvSpPr>
          <p:cNvPr id="85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55650" y="357188"/>
            <a:ext cx="21336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400">
                <a:latin typeface="Arial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 </a:t>
            </a:r>
            <a:endParaRPr lang="zh-CN" altLang="en-US" sz="1100">
              <a:solidFill>
                <a:srgbClr val="000000"/>
              </a:solidFill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8206" name="Rectangle 84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85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8268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9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0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Rectangle 89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8264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5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6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7" name="Rectangle 94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8260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1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2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63" name="Rectangle 99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8256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7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8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9" name="Rectangle 104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8252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3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4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5" name="Rectangle 109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8248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9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0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51" name="Rectangle 114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115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8244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5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6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7" name="Rectangle 119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0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8240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1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2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" name="Rectangle 124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25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8236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Rectangle 129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30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8232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5" name="Rectangle 134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135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8228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Rectangle 139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140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8224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6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7" name="Rectangle 144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145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8220" name="Rectangle 146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Rectangle 147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Rectangle 148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rgbClr val="BBE0E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Rectangle 149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04" name="Rectangle 150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8205" name="Rectangle 151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8272" name="Picture 80" descr="89738649副本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1310"/>
            <a:ext cx="9144000" cy="221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73" name="Picture 81" descr="未标题-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3300" y="951310"/>
            <a:ext cx="3060700" cy="22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229475" y="2846785"/>
            <a:ext cx="12698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FrutigerNext LT Bold" pitchFamily="34" charset="0"/>
                <a:ea typeface="MS PGothic" pitchFamily="34" charset="-128"/>
              </a:rPr>
              <a:t>www.huawei.com</a:t>
            </a:r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20538"/>
            <a:ext cx="7632700" cy="65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21582"/>
            <a:ext cx="7632700" cy="314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80" name="Picture 2" descr="F:\图库\公司logo\Vertical Version_All竖版标志上传\Full Color Brand Signature全色\RGB\JPEG\HW_POS_RGB_Vertical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2938" y="0"/>
            <a:ext cx="555526" cy="555526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 bwMode="auto">
          <a:xfrm>
            <a:off x="0" y="627534"/>
            <a:ext cx="9144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37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699542"/>
            <a:ext cx="3913066" cy="306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1952625" y="519112"/>
            <a:ext cx="1844675" cy="552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英文标题</a:t>
            </a:r>
            <a:r>
              <a:rPr lang="en-US" altLang="zh-CN" sz="1100">
                <a:solidFill>
                  <a:srgbClr val="FFFFFF"/>
                </a:solidFill>
              </a:rPr>
              <a:t>:32-35pt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中文标题</a:t>
            </a:r>
            <a:r>
              <a:rPr lang="en-US" altLang="zh-CN" sz="1100">
                <a:solidFill>
                  <a:srgbClr val="FFFFFF"/>
                </a:solidFill>
              </a:rPr>
              <a:t>:30-32pt 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英文正文</a:t>
            </a:r>
            <a:r>
              <a:rPr lang="en-US" altLang="zh-CN" sz="110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 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内部使用字体 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>
                <a:solidFill>
                  <a:srgbClr val="FFFFFF"/>
                </a:solidFill>
              </a:rPr>
              <a:t>FrutigerNext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外部使用字体 </a:t>
            </a:r>
            <a:r>
              <a:rPr lang="en-US" altLang="zh-CN" sz="110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中文正文</a:t>
            </a:r>
            <a:r>
              <a:rPr lang="en-US" altLang="zh-CN" sz="110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子目录</a:t>
            </a:r>
            <a:r>
              <a:rPr lang="en-US" altLang="zh-CN" sz="1100">
                <a:solidFill>
                  <a:srgbClr val="FFFFFF"/>
                </a:solidFill>
              </a:rPr>
              <a:t>(2-5</a:t>
            </a:r>
            <a:r>
              <a:rPr lang="zh-CN" altLang="en-US" sz="1100">
                <a:solidFill>
                  <a:srgbClr val="FFFFFF"/>
                </a:solidFill>
              </a:rPr>
              <a:t>级</a:t>
            </a:r>
            <a:r>
              <a:rPr lang="en-US" altLang="zh-CN" sz="1100">
                <a:solidFill>
                  <a:srgbClr val="FFFFFF"/>
                </a:solidFill>
              </a:rPr>
              <a:t>):18pt </a:t>
            </a:r>
            <a:endParaRPr lang="zh-CN" altLang="en-US" sz="110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颜色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字体</a:t>
            </a:r>
            <a:r>
              <a:rPr lang="en-US" altLang="zh-CN" sz="1100">
                <a:solidFill>
                  <a:srgbClr val="FFFFFF"/>
                </a:solidFill>
              </a:rPr>
              <a:t>:</a:t>
            </a:r>
            <a:r>
              <a:rPr lang="zh-CN" altLang="en-US" sz="1100">
                <a:solidFill>
                  <a:srgbClr val="FFFFFF"/>
                </a:solidFill>
              </a:rPr>
              <a:t>细黑体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9324976" y="2633663"/>
            <a:ext cx="919163" cy="2418159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04"/>
              <a:ext cx="579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9251951" y="1006078"/>
            <a:ext cx="1192213" cy="17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9251951" y="5954"/>
            <a:ext cx="1120775" cy="6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15816" y="1851670"/>
            <a:ext cx="3168353" cy="57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448" tIns="41724" rIns="83448" bIns="41724">
            <a:spAutoFit/>
          </a:bodyPr>
          <a:lstStyle>
            <a:lvl1pPr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35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3200" b="1" dirty="0" smtClean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Thank you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ransition advClick="0" advTm="8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0"/>
          <p:cNvSpPr txBox="1">
            <a:spLocks/>
          </p:cNvSpPr>
          <p:nvPr/>
        </p:nvSpPr>
        <p:spPr bwMode="auto">
          <a:xfrm>
            <a:off x="467544" y="2139702"/>
            <a:ext cx="56165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kern="0" dirty="0" err="1" smtClean="0">
                <a:solidFill>
                  <a:schemeClr val="tx1"/>
                </a:solidFill>
              </a:rPr>
              <a:t>FusionCloud</a:t>
            </a:r>
            <a:r>
              <a:rPr lang="zh-CN" altLang="en-US" kern="0" dirty="0" smtClean="0">
                <a:solidFill>
                  <a:schemeClr val="tx1"/>
                </a:solidFill>
              </a:rPr>
              <a:t>系列产品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11560" y="3526249"/>
            <a:ext cx="5904656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Department: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产品技术</a:t>
            </a:r>
            <a:r>
              <a:rPr lang="zh-CN" altLang="en-US" sz="1400" dirty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sz="1400" dirty="0">
              <a:solidFill>
                <a:srgbClr val="B2B2B2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fontAlgn="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990000"/>
                </a:solidFill>
                <a:latin typeface="FrutigerNext LT Medium"/>
              </a:rPr>
              <a:t>Author/ ID: </a:t>
            </a:r>
            <a:r>
              <a:rPr lang="zh-CN" altLang="en-US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汤洋 </a:t>
            </a:r>
            <a:r>
              <a:rPr lang="en-US" altLang="zh-CN" sz="1400" dirty="0" smtClean="0">
                <a:solidFill>
                  <a:srgbClr val="B2B2B2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00311943</a:t>
            </a:r>
            <a:endParaRPr lang="zh-CN" altLang="zh-CN" sz="1600" dirty="0" smtClean="0">
              <a:solidFill>
                <a:srgbClr val="B2B2B2">
                  <a:lumMod val="50000"/>
                </a:srgbClr>
              </a:solidFill>
              <a:latin typeface="FrutigerNext LT Mediu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245550"/>
      </p:ext>
    </p:extLst>
  </p:cSld>
  <p:clrMapOvr>
    <a:masterClrMapping/>
  </p:clrMapOvr>
  <p:transition spd="med" advClick="0" advTm="800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 bwMode="auto">
          <a:xfrm>
            <a:off x="606500" y="2743941"/>
            <a:ext cx="4536504" cy="1916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FusionSphere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FusionCloud</a:t>
            </a:r>
            <a:r>
              <a:rPr lang="zh-CN" altLang="en-US" dirty="0"/>
              <a:t>产</a:t>
            </a:r>
            <a:r>
              <a:rPr lang="zh-CN" altLang="en-US" dirty="0" smtClean="0"/>
              <a:t>品族</a:t>
            </a:r>
            <a:endParaRPr lang="zh-CN" altLang="en-US" dirty="0"/>
          </a:p>
        </p:txBody>
      </p:sp>
      <p:sp>
        <p:nvSpPr>
          <p:cNvPr id="54" name="Rounded Rectangle 53"/>
          <p:cNvSpPr/>
          <p:nvPr/>
        </p:nvSpPr>
        <p:spPr bwMode="auto">
          <a:xfrm>
            <a:off x="1547003" y="3312297"/>
            <a:ext cx="3461770" cy="555598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1547003" y="3939902"/>
            <a:ext cx="1108383" cy="555598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FusionCompute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算虚拟化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2721367" y="3939902"/>
            <a:ext cx="1108383" cy="555598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FusionNetwork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件定义网络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900390" y="3939902"/>
            <a:ext cx="1108383" cy="555598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FusionStorage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件定义存储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754494" y="3312297"/>
            <a:ext cx="726528" cy="1183203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云管理</a:t>
            </a:r>
            <a:endParaRPr lang="en-US" altLang="zh-CN" sz="9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06501" y="1275606"/>
            <a:ext cx="2232247" cy="1351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FusionAccess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桌面云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766348" y="1423753"/>
            <a:ext cx="600294" cy="722207"/>
          </a:xfrm>
          <a:prstGeom prst="roundRect">
            <a:avLst/>
          </a:prstGeom>
          <a:gradFill flip="none" rotWithShape="1">
            <a:gsLst>
              <a:gs pos="78000">
                <a:srgbClr val="C5F177"/>
              </a:gs>
              <a:gs pos="66000">
                <a:srgbClr val="92D050"/>
              </a:gs>
              <a:gs pos="0">
                <a:srgbClr val="92D050"/>
              </a:gs>
              <a:gs pos="100000">
                <a:srgbClr val="C5F177"/>
              </a:gs>
            </a:gsLst>
            <a:lin ang="17400000" scaled="0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Win7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1443710" y="1423753"/>
            <a:ext cx="600294" cy="722207"/>
          </a:xfrm>
          <a:prstGeom prst="roundRect">
            <a:avLst/>
          </a:prstGeom>
          <a:gradFill flip="none" rotWithShape="1">
            <a:gsLst>
              <a:gs pos="78000">
                <a:srgbClr val="C5F177"/>
              </a:gs>
              <a:gs pos="66000">
                <a:srgbClr val="92D050"/>
              </a:gs>
              <a:gs pos="0">
                <a:srgbClr val="92D050"/>
              </a:gs>
              <a:gs pos="100000">
                <a:srgbClr val="C5F177"/>
              </a:gs>
            </a:gsLst>
            <a:lin ang="17400000" scaled="0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Win8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121073" y="1423753"/>
            <a:ext cx="600294" cy="722207"/>
          </a:xfrm>
          <a:prstGeom prst="roundRect">
            <a:avLst/>
          </a:prstGeom>
          <a:gradFill flip="none" rotWithShape="1">
            <a:gsLst>
              <a:gs pos="78000">
                <a:srgbClr val="C5F177"/>
              </a:gs>
              <a:gs pos="66000">
                <a:srgbClr val="92D050"/>
              </a:gs>
              <a:gs pos="0">
                <a:srgbClr val="92D050"/>
              </a:gs>
              <a:gs pos="100000">
                <a:srgbClr val="C5F177"/>
              </a:gs>
            </a:gsLst>
            <a:lin ang="17400000" scaled="0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75" name="Rounded Rectangle 74"/>
          <p:cNvSpPr/>
          <p:nvPr/>
        </p:nvSpPr>
        <p:spPr bwMode="auto">
          <a:xfrm>
            <a:off x="2915816" y="1275606"/>
            <a:ext cx="2232247" cy="1351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6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FusionInsight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3075663" y="1423753"/>
            <a:ext cx="600294" cy="722207"/>
          </a:xfrm>
          <a:prstGeom prst="roundRect">
            <a:avLst/>
          </a:prstGeom>
          <a:gradFill flip="none" rotWithShape="1">
            <a:gsLst>
              <a:gs pos="78000">
                <a:srgbClr val="C5F177"/>
              </a:gs>
              <a:gs pos="66000">
                <a:srgbClr val="92D050"/>
              </a:gs>
              <a:gs pos="0">
                <a:srgbClr val="92D050"/>
              </a:gs>
              <a:gs pos="100000">
                <a:srgbClr val="C5F177"/>
              </a:gs>
            </a:gsLst>
            <a:lin ang="17400000" scaled="0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3753025" y="1423753"/>
            <a:ext cx="600294" cy="722207"/>
          </a:xfrm>
          <a:prstGeom prst="roundRect">
            <a:avLst/>
          </a:prstGeom>
          <a:gradFill flip="none" rotWithShape="1">
            <a:gsLst>
              <a:gs pos="78000">
                <a:srgbClr val="C5F177"/>
              </a:gs>
              <a:gs pos="66000">
                <a:srgbClr val="92D050"/>
              </a:gs>
              <a:gs pos="0">
                <a:srgbClr val="92D050"/>
              </a:gs>
              <a:gs pos="100000">
                <a:srgbClr val="C5F177"/>
              </a:gs>
            </a:gsLst>
            <a:lin ang="17400000" scaled="0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4430388" y="1423753"/>
            <a:ext cx="600294" cy="722207"/>
          </a:xfrm>
          <a:prstGeom prst="roundRect">
            <a:avLst/>
          </a:prstGeom>
          <a:gradFill flip="none" rotWithShape="1">
            <a:gsLst>
              <a:gs pos="78000">
                <a:srgbClr val="C5F177"/>
              </a:gs>
              <a:gs pos="66000">
                <a:srgbClr val="92D050"/>
              </a:gs>
              <a:gs pos="0">
                <a:srgbClr val="92D050"/>
              </a:gs>
              <a:gs pos="100000">
                <a:srgbClr val="C5F177"/>
              </a:gs>
            </a:gsLst>
            <a:lin ang="17400000" scaled="0"/>
            <a:tileRect/>
          </a:gradFill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000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FusionSphere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6427" y="4024709"/>
            <a:ext cx="159870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全球运营商、大型企业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116280" y="3070225"/>
            <a:ext cx="11145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服务器虚拟化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87096" y="3550278"/>
            <a:ext cx="11145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NFV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电信云化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9152" y="4024709"/>
            <a:ext cx="1114536" cy="43204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云数据中心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34371" y="3550278"/>
            <a:ext cx="159870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zh-CN" altLang="en-US" sz="11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全球运营商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63555" y="3070225"/>
            <a:ext cx="1598703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府、事业单位、金融、教育、媒体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404689" y="2001302"/>
            <a:ext cx="2243776" cy="472478"/>
          </a:xfrm>
          <a:prstGeom prst="roundRect">
            <a:avLst/>
          </a:prstGeom>
          <a:gradFill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b="1" dirty="0" err="1" smtClean="0">
                <a:solidFill>
                  <a:schemeClr val="bg1"/>
                </a:solidFill>
                <a:latin typeface="Arial" charset="0"/>
                <a:ea typeface="宋体" charset="-122"/>
              </a:rPr>
              <a:t>FusionCompute</a:t>
            </a:r>
            <a:endParaRPr lang="en-US" altLang="zh-CN" sz="1200" b="1" dirty="0" smtClean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989224" y="1282989"/>
            <a:ext cx="2345147" cy="472478"/>
          </a:xfrm>
          <a:prstGeom prst="roundRect">
            <a:avLst/>
          </a:prstGeom>
          <a:gradFill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200" b="1" dirty="0" err="1" smtClean="0">
                <a:solidFill>
                  <a:schemeClr val="bg1"/>
                </a:solidFill>
                <a:latin typeface="Arial" charset="0"/>
                <a:ea typeface="宋体" charset="-122"/>
              </a:rPr>
              <a:t>FusionSphere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1200" b="1" dirty="0" err="1" smtClean="0">
                <a:solidFill>
                  <a:schemeClr val="bg1"/>
                </a:solidFill>
                <a:latin typeface="Arial" charset="0"/>
                <a:ea typeface="宋体" charset="-122"/>
              </a:rPr>
              <a:t>OpenStack</a:t>
            </a:r>
            <a:endParaRPr lang="en-US" altLang="zh-CN" sz="1200" b="1" dirty="0" smtClean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039755" y="1755467"/>
            <a:ext cx="17463" cy="1794811"/>
          </a:xfrm>
          <a:prstGeom prst="line">
            <a:avLst/>
          </a:prstGeom>
          <a:ln w="222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887096" y="1059582"/>
            <a:ext cx="3036832" cy="164125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444364" y="2483162"/>
            <a:ext cx="0" cy="583320"/>
          </a:xfrm>
          <a:prstGeom prst="line">
            <a:avLst/>
          </a:prstGeom>
          <a:ln w="222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1"/>
          </p:cNvCxnSpPr>
          <p:nvPr/>
        </p:nvCxnSpPr>
        <p:spPr bwMode="auto">
          <a:xfrm rot="10800000" flipV="1">
            <a:off x="736636" y="1880212"/>
            <a:ext cx="150461" cy="2201986"/>
          </a:xfrm>
          <a:prstGeom prst="bentConnector2">
            <a:avLst/>
          </a:prstGeom>
          <a:ln w="222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2277854" y="3070225"/>
            <a:ext cx="1238663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FusionCompute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48670" y="3550278"/>
            <a:ext cx="1238663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10726" y="4024709"/>
            <a:ext cx="1238663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>
              <a:buClr>
                <a:srgbClr val="CC9900"/>
              </a:buClr>
            </a:pP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FusionCompute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06936" y="2339162"/>
            <a:ext cx="540161" cy="14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="1" dirty="0" err="1" smtClean="0">
                <a:solidFill>
                  <a:schemeClr val="bg1"/>
                </a:solidFill>
                <a:latin typeface="Arial" charset="0"/>
                <a:ea typeface="宋体" charset="-122"/>
              </a:rPr>
              <a:t>Xen</a:t>
            </a:r>
            <a:endParaRPr lang="en-US" altLang="zh-CN" sz="1000" b="1" dirty="0" smtClean="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794210" y="1620849"/>
            <a:ext cx="540161" cy="14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000" b="1" dirty="0" smtClean="0">
                <a:solidFill>
                  <a:schemeClr val="bg1"/>
                </a:solidFill>
                <a:latin typeface="Arial" charset="0"/>
                <a:ea typeface="宋体" charset="-122"/>
              </a:rPr>
              <a:t>KVM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0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39552" y="1203598"/>
            <a:ext cx="3610314" cy="3672408"/>
          </a:xfrm>
          <a:prstGeom prst="rect">
            <a:avLst/>
          </a:prstGeom>
          <a:solidFill>
            <a:schemeClr val="bg1">
              <a:lumMod val="95000"/>
              <a:alpha val="4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FusionAccess</a:t>
            </a:r>
            <a:endParaRPr lang="zh-CN" altLang="en-US" dirty="0"/>
          </a:p>
        </p:txBody>
      </p:sp>
      <p:sp>
        <p:nvSpPr>
          <p:cNvPr id="41" name="Rounded Rectangle 40"/>
          <p:cNvSpPr/>
          <p:nvPr/>
        </p:nvSpPr>
        <p:spPr bwMode="auto">
          <a:xfrm>
            <a:off x="831418" y="3018983"/>
            <a:ext cx="936000" cy="373629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78000">
                <a:srgbClr val="66CCFF"/>
              </a:gs>
              <a:gs pos="100000">
                <a:srgbClr val="66FFFF"/>
              </a:gs>
              <a:gs pos="68000">
                <a:srgbClr val="00B0F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计算虚拟化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1888575" y="3018983"/>
            <a:ext cx="936000" cy="373629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78000">
                <a:srgbClr val="66CCFF"/>
              </a:gs>
              <a:gs pos="100000">
                <a:srgbClr val="66FFFF"/>
              </a:gs>
              <a:gs pos="68000">
                <a:srgbClr val="00B0F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2945732" y="3018983"/>
            <a:ext cx="936000" cy="373629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78000">
                <a:srgbClr val="66CCFF"/>
              </a:gs>
              <a:gs pos="100000">
                <a:srgbClr val="66FFFF"/>
              </a:gs>
              <a:gs pos="68000">
                <a:srgbClr val="00B0F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虚拟化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2" y="4009144"/>
            <a:ext cx="496842" cy="49684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23" y="4093713"/>
            <a:ext cx="438104" cy="32715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6165"/>
          <a:stretch/>
        </p:blipFill>
        <p:spPr>
          <a:xfrm>
            <a:off x="3033406" y="4022268"/>
            <a:ext cx="416426" cy="470047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47" name="Rectangle 46"/>
          <p:cNvSpPr/>
          <p:nvPr/>
        </p:nvSpPr>
        <p:spPr bwMode="auto">
          <a:xfrm>
            <a:off x="660554" y="2647853"/>
            <a:ext cx="3388210" cy="91470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FusionSphere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60554" y="3727122"/>
            <a:ext cx="3388210" cy="91470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60554" y="1568584"/>
            <a:ext cx="3388210" cy="91470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FusionAccess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247999" y="1203598"/>
            <a:ext cx="900065" cy="3672408"/>
          </a:xfrm>
          <a:prstGeom prst="rect">
            <a:avLst/>
          </a:prstGeom>
          <a:solidFill>
            <a:schemeClr val="bg1"/>
          </a:solidFill>
          <a:ln w="12700">
            <a:solidFill>
              <a:srgbClr val="92D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端用户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831418" y="1956942"/>
            <a:ext cx="68240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Rounded Rectangle 97"/>
          <p:cNvSpPr/>
          <p:nvPr/>
        </p:nvSpPr>
        <p:spPr bwMode="auto">
          <a:xfrm>
            <a:off x="1620722" y="1956942"/>
            <a:ext cx="68240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HDC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2410026" y="1956942"/>
            <a:ext cx="68240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>
            <a:off x="3199331" y="1956942"/>
            <a:ext cx="68240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ITA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Picture 880" descr="상승_4"/>
          <p:cNvPicPr>
            <a:picLocks noChangeAspect="1" noChangeArrowheads="1"/>
          </p:cNvPicPr>
          <p:nvPr/>
        </p:nvPicPr>
        <p:blipFill>
          <a:blip r:embed="rId7" cstate="print">
            <a:lum bright="-6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>
            <a:fillRect/>
          </a:stretch>
        </p:blipFill>
        <p:spPr bwMode="auto">
          <a:xfrm rot="16200000">
            <a:off x="3862410" y="1885051"/>
            <a:ext cx="673045" cy="28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3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71637" y="1728168"/>
            <a:ext cx="386868" cy="62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8" r="19038"/>
          <a:stretch/>
        </p:blipFill>
        <p:spPr>
          <a:xfrm>
            <a:off x="4415197" y="3805583"/>
            <a:ext cx="573517" cy="695411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28" name="Picture 163" descr="1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96674" y="2770104"/>
            <a:ext cx="621947" cy="67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24050" y="2386243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1645" y="3421901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22686" y="4518023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/Android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FusionInsight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3568" y="2019595"/>
            <a:ext cx="4176501" cy="2784403"/>
          </a:xfrm>
          <a:prstGeom prst="rect">
            <a:avLst/>
          </a:prstGeom>
          <a:solidFill>
            <a:schemeClr val="bg1">
              <a:alpha val="4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FusionInsight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91598" y="2454157"/>
            <a:ext cx="3960440" cy="71746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91598" y="3330221"/>
            <a:ext cx="3960440" cy="71746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zh-CN" alt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916767" y="3573721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887138" y="3573721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据集成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857509" y="3573721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据探索分析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27881" y="3573721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结果呈现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916767" y="2698694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经营详单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887138" y="2698694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征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857509" y="2698694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准营销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827881" y="2698694"/>
            <a:ext cx="804541" cy="373629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78000">
                <a:srgbClr val="C5F177"/>
              </a:gs>
              <a:gs pos="100000">
                <a:srgbClr val="C5F177"/>
              </a:gs>
              <a:gs pos="68000">
                <a:srgbClr val="92D050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伪控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91599" y="4197193"/>
            <a:ext cx="810094" cy="426425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近线运算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635727" y="4197193"/>
            <a:ext cx="810094" cy="426425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并行数据库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2687685" y="4197193"/>
            <a:ext cx="810094" cy="426425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实时流计算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39642" y="4197193"/>
            <a:ext cx="810094" cy="426425"/>
          </a:xfrm>
          <a:prstGeom prst="roundRect">
            <a:avLst/>
          </a:prstGeom>
          <a:gradFill flip="none" rotWithShape="1">
            <a:gsLst>
              <a:gs pos="85000">
                <a:srgbClr val="66CCFF"/>
              </a:gs>
              <a:gs pos="77000">
                <a:srgbClr val="00B0F0"/>
              </a:gs>
              <a:gs pos="0">
                <a:srgbClr val="00B0F0"/>
              </a:gs>
              <a:gs pos="100000">
                <a:srgbClr val="66FFFF"/>
              </a:gs>
            </a:gsLst>
            <a:lin ang="17400000" scaled="0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3600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内存运算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512211" y="4375148"/>
            <a:ext cx="55415" cy="55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691099" y="4375148"/>
            <a:ext cx="55415" cy="55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604714" y="4375148"/>
            <a:ext cx="55415" cy="55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7" b="20523"/>
          <a:stretch/>
        </p:blipFill>
        <p:spPr>
          <a:xfrm>
            <a:off x="836606" y="4171812"/>
            <a:ext cx="720080" cy="284242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4" y="4163003"/>
            <a:ext cx="455767" cy="317236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77" y="4183401"/>
            <a:ext cx="723709" cy="281568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sp>
        <p:nvSpPr>
          <p:cNvPr id="30" name="TextBox 29"/>
          <p:cNvSpPr txBox="1"/>
          <p:nvPr/>
        </p:nvSpPr>
        <p:spPr>
          <a:xfrm>
            <a:off x="3679136" y="419719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MPPDB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r="17537" b="250"/>
          <a:stretch>
            <a:fillRect/>
          </a:stretch>
        </p:blipFill>
        <p:spPr>
          <a:xfrm>
            <a:off x="2069883" y="1053163"/>
            <a:ext cx="736144" cy="736143"/>
          </a:xfrm>
          <a:custGeom>
            <a:avLst/>
            <a:gdLst>
              <a:gd name="connsiteX0" fmla="*/ 368062 w 736144"/>
              <a:gd name="connsiteY0" fmla="*/ 0 h 736143"/>
              <a:gd name="connsiteX1" fmla="*/ 368082 w 736144"/>
              <a:gd name="connsiteY1" fmla="*/ 0 h 736143"/>
              <a:gd name="connsiteX2" fmla="*/ 442252 w 736144"/>
              <a:gd name="connsiteY2" fmla="*/ 7477 h 736143"/>
              <a:gd name="connsiteX3" fmla="*/ 736144 w 736144"/>
              <a:gd name="connsiteY3" fmla="*/ 368071 h 736143"/>
              <a:gd name="connsiteX4" fmla="*/ 368072 w 736144"/>
              <a:gd name="connsiteY4" fmla="*/ 736143 h 736143"/>
              <a:gd name="connsiteX5" fmla="*/ 0 w 736144"/>
              <a:gd name="connsiteY5" fmla="*/ 368071 h 736143"/>
              <a:gd name="connsiteX6" fmla="*/ 293893 w 736144"/>
              <a:gd name="connsiteY6" fmla="*/ 7477 h 73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144" h="736143">
                <a:moveTo>
                  <a:pt x="368062" y="0"/>
                </a:moveTo>
                <a:lnTo>
                  <a:pt x="368082" y="0"/>
                </a:lnTo>
                <a:lnTo>
                  <a:pt x="442252" y="7477"/>
                </a:lnTo>
                <a:cubicBezTo>
                  <a:pt x="609976" y="41798"/>
                  <a:pt x="736144" y="190200"/>
                  <a:pt x="736144" y="368071"/>
                </a:cubicBezTo>
                <a:cubicBezTo>
                  <a:pt x="736144" y="571352"/>
                  <a:pt x="571353" y="736143"/>
                  <a:pt x="368072" y="736143"/>
                </a:cubicBezTo>
                <a:cubicBezTo>
                  <a:pt x="164791" y="736143"/>
                  <a:pt x="0" y="571352"/>
                  <a:pt x="0" y="368071"/>
                </a:cubicBezTo>
                <a:cubicBezTo>
                  <a:pt x="0" y="190200"/>
                  <a:pt x="126168" y="41798"/>
                  <a:pt x="293893" y="7477"/>
                </a:cubicBezTo>
                <a:close/>
              </a:path>
            </a:pathLst>
          </a:cu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462" b="2462"/>
          <a:stretch>
            <a:fillRect/>
          </a:stretch>
        </p:blipFill>
        <p:spPr>
          <a:xfrm>
            <a:off x="916767" y="1053162"/>
            <a:ext cx="736144" cy="736144"/>
          </a:xfrm>
          <a:custGeom>
            <a:avLst/>
            <a:gdLst>
              <a:gd name="connsiteX0" fmla="*/ 368072 w 736144"/>
              <a:gd name="connsiteY0" fmla="*/ 0 h 736144"/>
              <a:gd name="connsiteX1" fmla="*/ 736144 w 736144"/>
              <a:gd name="connsiteY1" fmla="*/ 368072 h 736144"/>
              <a:gd name="connsiteX2" fmla="*/ 368072 w 736144"/>
              <a:gd name="connsiteY2" fmla="*/ 736144 h 736144"/>
              <a:gd name="connsiteX3" fmla="*/ 0 w 736144"/>
              <a:gd name="connsiteY3" fmla="*/ 368072 h 736144"/>
              <a:gd name="connsiteX4" fmla="*/ 368072 w 736144"/>
              <a:gd name="connsiteY4" fmla="*/ 0 h 7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144" h="736144">
                <a:moveTo>
                  <a:pt x="368072" y="0"/>
                </a:moveTo>
                <a:cubicBezTo>
                  <a:pt x="571353" y="0"/>
                  <a:pt x="736144" y="164791"/>
                  <a:pt x="736144" y="368072"/>
                </a:cubicBezTo>
                <a:cubicBezTo>
                  <a:pt x="736144" y="571353"/>
                  <a:pt x="571353" y="736144"/>
                  <a:pt x="368072" y="736144"/>
                </a:cubicBezTo>
                <a:cubicBezTo>
                  <a:pt x="164791" y="736144"/>
                  <a:pt x="0" y="571353"/>
                  <a:pt x="0" y="368072"/>
                </a:cubicBezTo>
                <a:cubicBezTo>
                  <a:pt x="0" y="164791"/>
                  <a:pt x="164791" y="0"/>
                  <a:pt x="368072" y="0"/>
                </a:cubicBezTo>
                <a:close/>
              </a:path>
            </a:pathLst>
          </a:custGeom>
        </p:spPr>
      </p:pic>
      <p:sp>
        <p:nvSpPr>
          <p:cNvPr id="47" name="Oval 46"/>
          <p:cNvSpPr/>
          <p:nvPr/>
        </p:nvSpPr>
        <p:spPr bwMode="auto">
          <a:xfrm>
            <a:off x="4230105" y="1417957"/>
            <a:ext cx="55415" cy="55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408993" y="1417957"/>
            <a:ext cx="55415" cy="55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322608" y="1417957"/>
            <a:ext cx="55415" cy="554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2" t="6217" r="20092" b="6217"/>
          <a:stretch>
            <a:fillRect/>
          </a:stretch>
        </p:blipFill>
        <p:spPr>
          <a:xfrm>
            <a:off x="3222998" y="1052234"/>
            <a:ext cx="738000" cy="738000"/>
          </a:xfrm>
          <a:custGeom>
            <a:avLst/>
            <a:gdLst>
              <a:gd name="connsiteX0" fmla="*/ 369000 w 738000"/>
              <a:gd name="connsiteY0" fmla="*/ 0 h 738000"/>
              <a:gd name="connsiteX1" fmla="*/ 738000 w 738000"/>
              <a:gd name="connsiteY1" fmla="*/ 369000 h 738000"/>
              <a:gd name="connsiteX2" fmla="*/ 369000 w 738000"/>
              <a:gd name="connsiteY2" fmla="*/ 738000 h 738000"/>
              <a:gd name="connsiteX3" fmla="*/ 0 w 738000"/>
              <a:gd name="connsiteY3" fmla="*/ 369000 h 738000"/>
              <a:gd name="connsiteX4" fmla="*/ 369000 w 738000"/>
              <a:gd name="connsiteY4" fmla="*/ 0 h 73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000" h="738000">
                <a:moveTo>
                  <a:pt x="369000" y="0"/>
                </a:moveTo>
                <a:cubicBezTo>
                  <a:pt x="572793" y="0"/>
                  <a:pt x="738000" y="165207"/>
                  <a:pt x="738000" y="369000"/>
                </a:cubicBezTo>
                <a:cubicBezTo>
                  <a:pt x="738000" y="572793"/>
                  <a:pt x="572793" y="738000"/>
                  <a:pt x="369000" y="738000"/>
                </a:cubicBezTo>
                <a:cubicBezTo>
                  <a:pt x="165207" y="738000"/>
                  <a:pt x="0" y="572793"/>
                  <a:pt x="0" y="369000"/>
                </a:cubicBezTo>
                <a:cubicBezTo>
                  <a:pt x="0" y="165207"/>
                  <a:pt x="165207" y="0"/>
                  <a:pt x="369000" y="0"/>
                </a:cubicBezTo>
                <a:close/>
              </a:path>
            </a:pathLst>
          </a:custGeom>
        </p:spPr>
      </p:pic>
      <p:sp>
        <p:nvSpPr>
          <p:cNvPr id="53" name="TextBox 52"/>
          <p:cNvSpPr txBox="1"/>
          <p:nvPr/>
        </p:nvSpPr>
        <p:spPr>
          <a:xfrm>
            <a:off x="1446276" y="15993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12" y="159938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运营商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96247" y="15993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政府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0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632700" cy="65365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sz="1600" dirty="0"/>
          </a:p>
        </p:txBody>
      </p:sp>
      <p:sp>
        <p:nvSpPr>
          <p:cNvPr id="42" name="Rectangle 75"/>
          <p:cNvSpPr/>
          <p:nvPr/>
        </p:nvSpPr>
        <p:spPr bwMode="auto">
          <a:xfrm>
            <a:off x="1907704" y="175354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FusionSphere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75"/>
          <p:cNvSpPr/>
          <p:nvPr/>
        </p:nvSpPr>
        <p:spPr bwMode="auto">
          <a:xfrm>
            <a:off x="1907704" y="2303488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FusionAccess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桌面云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75"/>
          <p:cNvSpPr/>
          <p:nvPr/>
        </p:nvSpPr>
        <p:spPr bwMode="auto">
          <a:xfrm>
            <a:off x="1907704" y="2853433"/>
            <a:ext cx="1836000" cy="35425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FusionInsight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82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14386</TotalTime>
  <Words>256</Words>
  <Application>Microsoft Office PowerPoint</Application>
  <PresentationFormat>On-screen Show (16:9)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25" baseType="lpstr">
      <vt:lpstr>FrutigerNext LT Medium</vt:lpstr>
      <vt:lpstr>MS PGothic</vt:lpstr>
      <vt:lpstr>微软雅黑</vt:lpstr>
      <vt:lpstr>FrutigerNext LT Bold</vt:lpstr>
      <vt:lpstr>宋体</vt:lpstr>
      <vt:lpstr>黑体</vt:lpstr>
      <vt:lpstr>Wingdings</vt:lpstr>
      <vt:lpstr>Calibri</vt:lpstr>
      <vt:lpstr>Arial</vt:lpstr>
      <vt:lpstr>华文细黑</vt:lpstr>
      <vt:lpstr>Blank</vt:lpstr>
      <vt:lpstr>8_主题1</vt:lpstr>
      <vt:lpstr>1_主题1</vt:lpstr>
      <vt:lpstr>4_主题1</vt:lpstr>
      <vt:lpstr>5_主题1</vt:lpstr>
      <vt:lpstr>6_主题1</vt:lpstr>
      <vt:lpstr>7_主题1</vt:lpstr>
      <vt:lpstr>9_主题1</vt:lpstr>
      <vt:lpstr>10_主题1</vt:lpstr>
      <vt:lpstr>PowerPoint Presentation</vt:lpstr>
      <vt:lpstr>FusionCloud产品族</vt:lpstr>
      <vt:lpstr>FusionSphere</vt:lpstr>
      <vt:lpstr>FusionAccess</vt:lpstr>
      <vt:lpstr>FusionInsight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混合式视频模板</dc:title>
  <dc:creator>Zhengpufang</dc:creator>
  <cp:lastModifiedBy>Tangyang (Yancey)</cp:lastModifiedBy>
  <cp:revision>756</cp:revision>
  <dcterms:created xsi:type="dcterms:W3CDTF">2011-12-01T07:18:24Z</dcterms:created>
  <dcterms:modified xsi:type="dcterms:W3CDTF">2016-04-28T02:43:02Z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(12)uzkop62K6eQ05N0P93R81HE+ZelC4Hk9Rql4fW9zu+xItpACQWys1ewSXcnvQddkCHIzBUwt_x000d_ 1N9JpVcNQzBrV7HkNiI/4EGnnDfvRR2AneymohKYdcEIBTP+7zvlcSMPusMZWOFt6MnaXeWt_x000d_ Wn+d/ejWVnZNuqkoBS+4giJkb5XAlKsyT6GWJMw+FJnwsfzVlSuGLAN7+Q6qTsIIkvpisEeP_x000d_ F9QjEH4noyNHDfcVmZ</vt:lpwstr>
  </property>
  <property fmtid="{D5CDD505-2E9C-101B-9397-08002B2CF9AE}" pid="3" name="_ms_pID_7253431">
    <vt:lpwstr>B0McyM4sHnXswQO52V1fp45EQLJLMN1xoViixa7J+micTNtlpPX2ot_x000d_ gAfSR16v0VKprcx/QFxaA4qzw3uGEpHBpKrg7DryfIH38pgp66PyX/uFV9+Ag+VdaQ+mMX53_x000d_ /0J8z8dHlT7tmkJ4vvdakh/9F16hHC7jbQQf6duzfpgPZtSWGMOQq5prMhn8QdBDIKpQd/Ow_x000d_ rygjvAXjQKX6mbE8D0SsLtwhQXzqL71Ow3ps</vt:lpwstr>
  </property>
  <property fmtid="{D5CDD505-2E9C-101B-9397-08002B2CF9AE}" pid="4" name="_ms_pID_7253432">
    <vt:lpwstr>YtvaukTVECbHQiTJEikTKzihOYDKVtvOUVve_x000d_ OFZeXUQYjKhS1oeGD/fEHB20/5fTN6z/Vxc1HFvkXjmKi0TjFqdCEIaFUs73bk+IrIqIcWc6_x000d_ EBwJuWbi9jMGT1lvUtjieo+aHXdQ8GFwqUqpmywonqSdEJ74PgcnyUjE7R/IeaNNHy+sDffl_x000d_ uD+IdntLJtRFIU/xCL44dUBkbK4/wVsKxvgxMh7e2Ge6IyutjZKqaW</vt:lpwstr>
  </property>
  <property fmtid="{D5CDD505-2E9C-101B-9397-08002B2CF9AE}" pid="5" name="_ms_pID_7253433">
    <vt:lpwstr>Fj/ffopA9Y2aIvW6T1_x000d_ yvtGGHP3F+r3qwYmPQVJZeY+Zul1PrICWHKXYnaLiDEVUITSK785ecg8kpDirkc/OG/mqlcQ_x000d_ mbnzfiGerENCUWKsWWgr3rltUzi0mQnHfgHW++P+uTH6GET6DyBCpiGsTzmMRQWcBg4q/uC5_x000d_ YhxzsF1kNsytZ91SwZwQkjiQoHFmDmjKugp46DZ5Zlsgo14hfoGSomuDH1lZg/D9XVvUP7lB</vt:lpwstr>
  </property>
  <property fmtid="{D5CDD505-2E9C-101B-9397-08002B2CF9AE}" pid="6" name="_ms_pID_7253434">
    <vt:lpwstr>_x000d_ 986jqBp3sOclIT3gXKtmn+C9GDQW/R1YQzdGLFgzPQhQX5hjKBMEXyg4F5oMj+vLL7hpy3G4_x000d_ v8djn7qJaTGAXfW1a4AS/a7VYxnYrskHLNSnV8kXzkOuon4BRSkbJ4UdYfD35YyEwSRZ3pTs_x000d_ +wXnly+oH0N7mPnqkuG2yWWmG7SC5js3QkqZ08bKhb57MgUmuuDomMWMrQ2WO89ZaGrU+TUO_x000d_ gH5ShiJlClsoVyqH</vt:lpwstr>
  </property>
  <property fmtid="{D5CDD505-2E9C-101B-9397-08002B2CF9AE}" pid="7" name="_ms_pID_7253435">
    <vt:lpwstr>g7cwIbRwyT9jx0uehQm5FwKDR0u7jRM3K+dUAxlbGabmnsbHMfkgjZLZ_x000d_ NTK6GquUse9MnXTVBQGM5ht8gVTC+ct3COrABKT/bVb13Kyuaanv2JIQngCvUqN57LmYVkX0_x000d_ Ja7zX1ukHT8DdWYv1UUzgulrHjp01tzZSmDhQNaQaAob1QP81+Mvh1HgSi8PjJ0yvelBqWro_x000d_ q8FX7WzHANTk0gGS4H1IVT46zYTxC5hElp</vt:lpwstr>
  </property>
  <property fmtid="{D5CDD505-2E9C-101B-9397-08002B2CF9AE}" pid="8" name="_ms_pID_7253436">
    <vt:lpwstr>Bb/DP5oFLTu2/3zuYSkKBv9bq2fwFBJqlforO2_x000d_ J6Y3Qw52jDGOMWtqzcIesNNXFBBsD7RbXpFYnGzoofHc1pjWDfyXSmlvpwvQ7s/obYN/U8PG_x000d_ d4NsDS2OVLXeQRpLoL47Qx5SXfLQr1EbofQMRDmQq30kAjp6J9IZMUTnb6D6joX8mGjXarqq_x000d_ PFbFfIGXgtH3K9F8JGoVAmiLAsnHxqm+cv75BGwF0Irm8SyZJWwA</vt:lpwstr>
  </property>
  <property fmtid="{D5CDD505-2E9C-101B-9397-08002B2CF9AE}" pid="9" name="_ms_pID_7253437">
    <vt:lpwstr>U1nqG2gsvbkd4hVjSZ/z_x000d_ VahfSr4FN6Zwfs+3DhleAJLuAwDX5GL+RQnR/P/Hgc0C1m61ewTt3fquFPFLz+jtcb8u0My2_x000d_ 4tCbOpN42A09v7ygyFOOsakXaulFbWRnyRmKA2ZFbkKlsnYwOHcV1I+udi5ShHonJHuL9Y1q_x000d_ hhw5pauCXRn6zE3u6+3GFhgqqXl9Xj7zOU1EXv6E9k8qhYp7MCVFH0U5gQtYXJkacrnueS</vt:lpwstr>
  </property>
  <property fmtid="{D5CDD505-2E9C-101B-9397-08002B2CF9AE}" pid="10" name="_ms_pID_7253438">
    <vt:lpwstr>vt_x000d_ 35tsIFgk4Y1RakiCsQ0Lwy2YYTuyUh4Ezt3sKKSuZ13CxO3iN209e1OCHrD9vIW5p0shg4as_x000d_ 25tR3raB1dTrQu3JwH8BBQAykySyUdAsirwh76ZSUuU0yfUrvaYppKsCd1mE99jQAsRTR9ip_x000d_ rcgM37oQol5HhamneGDHfHxd26MPFhkD3X4Vi6+JdTQ/s1Do3YsnIPH4UwwcEB60/wJQFljx_x000d_ tsv8IMu0Yk31XJ</vt:lpwstr>
  </property>
  <property fmtid="{D5CDD505-2E9C-101B-9397-08002B2CF9AE}" pid="11" name="_ms_pID_7253439">
    <vt:lpwstr>2amThU/pp9xlt8+xb9nL2dwWySatMGysq0BAM3+DGRvNHiPH6oosBPZ3+k_x000d_ rokOj15cQdYDCi3XfpO9co6AT4PD6d4WAQGSO1Ap9Egr6cOUDAgCWUkWFjVYYmVByVOUUWP7_x000d_ s3ZDwqBuZLy66NfraoxAY7PV89H94eKCBKRpSTH9GpCOSmSTw/oDOZu0qrLIvMKolGFRAzr2_x000d_ nrrInnUlWrXP7EP8bQKNp/Lbg03vcotV</vt:lpwstr>
  </property>
  <property fmtid="{D5CDD505-2E9C-101B-9397-08002B2CF9AE}" pid="12" name="_ms_pID_72534310">
    <vt:lpwstr>x7xdlK75YqTV/f/sGgFE6RA9UfNcpoA+X+Htv9ry_x000d_ iV0j1jxHu3U+yyLnW3NfnV7Vo/5TBA4UTQmizuNUZ3wcJ8aP9p7oqF65c3rLnw1HAdqWmqot_x000d_ PbAVSbgUqglkFVJvGGYXMapwlfYhhxKy9WxwxopgH4WRkvI0fJ3RqGbbFrTNN+7066fLfAaf_x000d_ qLCi8EOvO+7WJq59TbrE6r8DqbU0OlvwP21Qvq9mCVbobwsTsA</vt:lpwstr>
  </property>
  <property fmtid="{D5CDD505-2E9C-101B-9397-08002B2CF9AE}" pid="13" name="_ms_pID_72534311">
    <vt:lpwstr>fOtHgdt0B5tb8S86oYvhDt_x000d_ Kdl/1GWZXFO0ou2mgKD/kY4rCtm3kF5B5oAHGfcZiHw7Wfrdv3fE2N0Bd1SK2GFuqB2o2Y90_x000d_ VL1NhCBUaeiDg2X833fAMeGDvrux0f3nd33CWjivuuOxaQ==</vt:lpwstr>
  </property>
  <property fmtid="{D5CDD505-2E9C-101B-9397-08002B2CF9AE}" pid="14" name="_ms_pID_72534312">
    <vt:lpwstr>9KjG_x000d_ f16cauTml8El+t9T9Dc9W86HT1c5/MDoL683x2BD2FZ1u5/uS0M=</vt:lpwstr>
  </property>
  <property fmtid="{D5CDD505-2E9C-101B-9397-08002B2CF9AE}" pid="15" name="_new_ms_pID_72543">
    <vt:lpwstr>(4)Fp8Xxuc0Y/Lh0Nh9K8aA9ivnfs8TNh8s5BMJJUTDfYypCyxxDexxJYeaPoOdknwaeQGHik+N
eRw3Okuc1FPTY+y69rqGrKmhyI8A+GyCbxT2oeWwURBRYPAINeys7ktJ954aR/4qslilWf71
AnkV9QpTm5shCA0t8xq//Q3moR292bMtazRXwRCZhH5UtXjR1eb1AIIfg3y0hCfK/tJ+M8sn
fHB0gA9HpigOpLVTP1</vt:lpwstr>
  </property>
  <property fmtid="{D5CDD505-2E9C-101B-9397-08002B2CF9AE}" pid="16" name="_new_ms_pID_725431">
    <vt:lpwstr>G9vTO+mNcGoUfvaf8NTh6Y4gR1giPo5ega+2fVNmwpkDLF7R1ThQxa
TszRLWFia8uOKysy7dHdmTeYzwtg963sGa1cmU9EneIrWJzJjqCmxdDu0nNdWjWw2PbFvh/E
O8+EuIGr9m67n/OWL0ntL60fR3/6fg/bSkQqLKf3a9Jd21KSDYQ4v7xfjWAWdO44UqYSWwNO
Q2Ci6VpGSdiTA0tA0I6/DYypdkqwpsuKWfLh</vt:lpwstr>
  </property>
  <property fmtid="{D5CDD505-2E9C-101B-9397-08002B2CF9AE}" pid="17" name="_new_ms_pID_725432">
    <vt:lpwstr>68poyBEz8Ps+x/w8On6WqijmmztWbXOZKEoJ
xJuYOw5fMTK02CwlW2ZUE4trMSlTJOegCJf7gO6ZLrL+lNJjPEK6S1nrU5wtMAaTUDBRxD0e
+RMiLtvUvJOsBZDFRcHXTm3oBg0SQjkyziQ6nzvW+wAQkXQy0JzHXQB+jc+/dUGsXbfATB1h
yFgrB9UxIQqIiwlDO7ZMZ/uS8XL7IhmjtJGEjmp9vtNbJGZ8lobSzJ</vt:lpwstr>
  </property>
  <property fmtid="{D5CDD505-2E9C-101B-9397-08002B2CF9AE}" pid="18" name="_new_ms_pID_725433">
    <vt:lpwstr>QBgG/xRKKoTk+2E+QZ
yURDA3bcLQZrVD83Ul8RNbXP5RQ=</vt:lpwstr>
  </property>
  <property fmtid="{D5CDD505-2E9C-101B-9397-08002B2CF9AE}" pid="19" name="ArticulateGUID">
    <vt:lpwstr>DB42AE6C-D786-4849-3F3F-593F3F043F15</vt:lpwstr>
  </property>
  <property fmtid="{D5CDD505-2E9C-101B-9397-08002B2CF9AE}" pid="20" name="ArticulatePath">
    <vt:lpwstr>模版1（2016）</vt:lpwstr>
  </property>
  <property fmtid="{D5CDD505-2E9C-101B-9397-08002B2CF9AE}" pid="21" name="_2015_ms_pID_725343">
    <vt:lpwstr>(3)m+6SVl8UPq/Tiec1w//cExGauugF3YwRJeKrQasO2RMTautzMAKJacmIJinXvE6iXiyDZVNv
iS+b4C3CwnYajRpQGMHllZYJ5sT6lCcIQi9LpIZpOtE7cwShAeaMobFpJM9Q+QrVPtKaQe7B
++PLX5lSL1ozBJ2E34Ws+kaVnBBZfYkejT0agucYdsRLRG4aSupQwtaHbmtC+tLiyaDVwfLq
C6h5o5NZaSH56KkGAb</vt:lpwstr>
  </property>
  <property fmtid="{D5CDD505-2E9C-101B-9397-08002B2CF9AE}" pid="22" name="_2015_ms_pID_7253431">
    <vt:lpwstr>stddff36+Xja/Y9jLDWO89o6Sw2pPNX5UoW92rDXqTXMRGKJoAnAB8
iGULngNQMRxG7Fz7VlK8pIzgNUBW/feY9+o0VN/RlX0nnJHUZCU68C4zXNwtg0TtCgjScRNz
9n6fDYC2ZyLMsaXtMMW9gKz2hS2LOZC7jIncPpmPdqeoy0ghX2QRChI4zhtpi5Ltc5TMSnMQ
FaYSDDqphNVWKinYC1CcHjU/r3PWIO1iZo6b</vt:lpwstr>
  </property>
  <property fmtid="{D5CDD505-2E9C-101B-9397-08002B2CF9AE}" pid="23" name="_2015_ms_pID_7253432">
    <vt:lpwstr>gNiQ6JHmIFcaHil4QXUxHeHj7uv/m733EkKG
Eb/sFRgn</vt:lpwstr>
  </property>
  <property fmtid="{D5CDD505-2E9C-101B-9397-08002B2CF9AE}" pid="24" name="_readonly">
    <vt:lpwstr/>
  </property>
  <property fmtid="{D5CDD505-2E9C-101B-9397-08002B2CF9AE}" pid="25" name="_change">
    <vt:lpwstr/>
  </property>
  <property fmtid="{D5CDD505-2E9C-101B-9397-08002B2CF9AE}" pid="26" name="_full-control">
    <vt:lpwstr/>
  </property>
  <property fmtid="{D5CDD505-2E9C-101B-9397-08002B2CF9AE}" pid="27" name="sflag">
    <vt:lpwstr>1461805061</vt:lpwstr>
  </property>
</Properties>
</file>