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theme/theme18.xml" ContentType="application/vnd.openxmlformats-officedocument.theme+xml"/>
  <Override PartName="/ppt/slideMasters/slideMaster15.xml" ContentType="application/vnd.openxmlformats-officedocument.presentationml.slideMaster+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tags/tag12.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heme/theme19.xml" ContentType="application/vnd.openxmlformats-officedocument.theme+xml"/>
  <Override PartName="/ppt/tags/tag1.xml" ContentType="application/vnd.openxmlformats-officedocument.presentationml.tags+xml"/>
  <Override PartName="/docProps/app.xml" ContentType="application/vnd.openxmlformats-officedocument.extended-properties+xml"/>
  <Override PartName="/ppt/slideMasters/slideMaster14.xml" ContentType="application/vnd.openxmlformats-officedocument.presentationml.slideMaster+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theme/theme17.xml" ContentType="application/vnd.openxmlformats-officedocument.them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notesSlides/notesSlide8.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heme/theme16.xml" ContentType="application/vnd.openxmlformats-officedocument.theme+xml"/>
  <Override PartName="/ppt/slideMasters/slideMaster13.xml" ContentType="application/vnd.openxmlformats-officedocument.presentationml.slideMaster+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8" r:id="rId10"/>
    <p:sldMasterId id="2147483841" r:id="rId11"/>
    <p:sldMasterId id="2147483857" r:id="rId12"/>
    <p:sldMasterId id="2147483860" r:id="rId13"/>
    <p:sldMasterId id="2147483863" r:id="rId14"/>
    <p:sldMasterId id="2147483865" r:id="rId15"/>
    <p:sldMasterId id="2147483881" r:id="rId16"/>
    <p:sldMasterId id="2147483885" r:id="rId17"/>
  </p:sldMasterIdLst>
  <p:notesMasterIdLst>
    <p:notesMasterId r:id="rId34"/>
  </p:notesMasterIdLst>
  <p:handoutMasterIdLst>
    <p:handoutMasterId r:id="rId35"/>
  </p:handoutMasterIdLst>
  <p:sldIdLst>
    <p:sldId id="262" r:id="rId18"/>
    <p:sldId id="276" r:id="rId19"/>
    <p:sldId id="317" r:id="rId20"/>
    <p:sldId id="326" r:id="rId21"/>
    <p:sldId id="319" r:id="rId22"/>
    <p:sldId id="318" r:id="rId23"/>
    <p:sldId id="325" r:id="rId24"/>
    <p:sldId id="321" r:id="rId25"/>
    <p:sldId id="303" r:id="rId26"/>
    <p:sldId id="305" r:id="rId27"/>
    <p:sldId id="322" r:id="rId28"/>
    <p:sldId id="328" r:id="rId29"/>
    <p:sldId id="327" r:id="rId30"/>
    <p:sldId id="312" r:id="rId31"/>
    <p:sldId id="329" r:id="rId32"/>
    <p:sldId id="260"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618">
          <p15:clr>
            <a:srgbClr val="A4A3A4"/>
          </p15:clr>
        </p15:guide>
        <p15:guide id="2" orient="horz" pos="2659">
          <p15:clr>
            <a:srgbClr val="A4A3A4"/>
          </p15:clr>
        </p15:guide>
        <p15:guide id="3" orient="horz" pos="4020">
          <p15:clr>
            <a:srgbClr val="A4A3A4"/>
          </p15:clr>
        </p15:guide>
        <p15:guide id="4" pos="5284">
          <p15:clr>
            <a:srgbClr val="A4A3A4"/>
          </p15:clr>
        </p15:guide>
        <p15:guide id="5" pos="47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00FF"/>
    <a:srgbClr val="FFFF99"/>
    <a:srgbClr val="136D33"/>
    <a:srgbClr val="66FF99"/>
    <a:srgbClr val="00CCFF"/>
    <a:srgbClr val="777777"/>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110" d="100"/>
          <a:sy n="110" d="100"/>
        </p:scale>
        <p:origin x="-1410" y="-78"/>
      </p:cViewPr>
      <p:guideLst>
        <p:guide orient="horz" pos="618"/>
        <p:guide orient="horz" pos="2659"/>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2015/1/7</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xmlns=""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4A11B-D3DE-44CB-8260-92760A4F1F9A}" type="datetimeFigureOut">
              <a:rPr lang="zh-CN" altLang="en-US" smtClean="0"/>
              <a:pPr/>
              <a:t>2015/1/7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C98FE-FD27-4643-8F10-17FF326DFF97}" type="slidenum">
              <a:rPr lang="zh-CN" altLang="en-US" smtClean="0"/>
              <a:pPr/>
              <a:t>‹#›</a:t>
            </a:fld>
            <a:endParaRPr lang="zh-CN" altLang="en-US"/>
          </a:p>
        </p:txBody>
      </p:sp>
    </p:spTree>
    <p:extLst>
      <p:ext uri="{BB962C8B-B14F-4D97-AF65-F5344CB8AC3E}">
        <p14:creationId xmlns:p14="http://schemas.microsoft.com/office/powerpoint/2010/main" xmlns="" val="178123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5816F7A5-5F2C-4364-8B62-F0CDCD07B00E}" type="slidenum">
              <a:rPr lang="zh-CN" altLang="en-US" smtClean="0">
                <a:solidFill>
                  <a:prstClr val="black"/>
                </a:solidFill>
              </a:rPr>
              <a:pPr/>
              <a:t>2</a:t>
            </a:fld>
            <a:endParaRPr lang="en-US" altLang="zh-CN" dirty="0" smtClean="0">
              <a:solidFill>
                <a:prstClr val="black"/>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zh-CN" altLang="en-US" dirty="0" smtClean="0"/>
          </a:p>
        </p:txBody>
      </p:sp>
    </p:spTree>
    <p:extLst>
      <p:ext uri="{BB962C8B-B14F-4D97-AF65-F5344CB8AC3E}">
        <p14:creationId xmlns:p14="http://schemas.microsoft.com/office/powerpoint/2010/main" xmlns="" val="136369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6</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zh-CN" altLang="en-US" dirty="0" smtClean="0">
              <a:ea typeface="宋体" charset="-122"/>
            </a:endParaRPr>
          </a:p>
        </p:txBody>
      </p:sp>
      <p:sp>
        <p:nvSpPr>
          <p:cNvPr id="25605" name="页眉占位符 4"/>
          <p:cNvSpPr>
            <a:spLocks noGrp="1"/>
          </p:cNvSpPr>
          <p:nvPr>
            <p:ph type="hdr" sz="quarter"/>
          </p:nvPr>
        </p:nvSpPr>
        <p:spPr>
          <a:noFill/>
        </p:spPr>
        <p:txBody>
          <a:bodyPr/>
          <a:lstStyle/>
          <a:p>
            <a:r>
              <a:rPr lang="zh-CN" altLang="en-US">
                <a:solidFill>
                  <a:prstClr val="black"/>
                </a:solidFill>
                <a:latin typeface="Arial" charset="0"/>
              </a:rPr>
              <a:t>秘密</a:t>
            </a:r>
          </a:p>
        </p:txBody>
      </p:sp>
    </p:spTree>
    <p:extLst>
      <p:ext uri="{BB962C8B-B14F-4D97-AF65-F5344CB8AC3E}">
        <p14:creationId xmlns:p14="http://schemas.microsoft.com/office/powerpoint/2010/main" xmlns="" val="37971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18C98FE-FD27-4643-8F10-17FF326DFF97}"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xmlns="" val="6810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18C98FE-FD27-4643-8F10-17FF326DFF97}"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xmlns="" val="245093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10</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latin typeface="Arial" charset="0"/>
              </a:rPr>
              <a:t>秘密</a:t>
            </a:r>
          </a:p>
        </p:txBody>
      </p:sp>
    </p:spTree>
    <p:extLst>
      <p:ext uri="{BB962C8B-B14F-4D97-AF65-F5344CB8AC3E}">
        <p14:creationId xmlns:p14="http://schemas.microsoft.com/office/powerpoint/2010/main" xmlns="" val="86078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11</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latin typeface="Arial" charset="0"/>
              </a:rPr>
              <a:t>秘密</a:t>
            </a:r>
          </a:p>
        </p:txBody>
      </p:sp>
    </p:spTree>
    <p:extLst>
      <p:ext uri="{BB962C8B-B14F-4D97-AF65-F5344CB8AC3E}">
        <p14:creationId xmlns:p14="http://schemas.microsoft.com/office/powerpoint/2010/main" xmlns="" val="345189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13</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solidFill>
                  <a:prstClr val="black"/>
                </a:solidFill>
                <a:latin typeface="Arial" charset="0"/>
              </a:rPr>
              <a:t>秘密</a:t>
            </a:r>
          </a:p>
        </p:txBody>
      </p:sp>
    </p:spTree>
    <p:extLst>
      <p:ext uri="{BB962C8B-B14F-4D97-AF65-F5344CB8AC3E}">
        <p14:creationId xmlns:p14="http://schemas.microsoft.com/office/powerpoint/2010/main" xmlns="" val="1050030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14</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solidFill>
                  <a:prstClr val="black"/>
                </a:solidFill>
                <a:latin typeface="Arial" charset="0"/>
              </a:rPr>
              <a:t>秘密</a:t>
            </a:r>
          </a:p>
        </p:txBody>
      </p:sp>
    </p:spTree>
    <p:extLst>
      <p:ext uri="{BB962C8B-B14F-4D97-AF65-F5344CB8AC3E}">
        <p14:creationId xmlns:p14="http://schemas.microsoft.com/office/powerpoint/2010/main" xmlns="" val="35998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1B4777-D811-4038-B4DE-53A566F4621E}" type="slidenum">
              <a:rPr lang="zh-CN" altLang="en-US">
                <a:solidFill>
                  <a:srgbClr val="FFFFFF"/>
                </a:solidFill>
                <a:latin typeface="Arial" charset="0"/>
              </a:rPr>
              <a:pPr/>
              <a:t>15</a:t>
            </a:fld>
            <a:endParaRPr lang="en-US" altLang="zh-CN">
              <a:solidFill>
                <a:srgbClr val="FFFFFF"/>
              </a:solidFill>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zh-CN" altLang="en-US" smtClean="0">
                <a:ea typeface="宋体" charset="-122"/>
              </a:rPr>
              <a:t>全年事故</a:t>
            </a:r>
            <a:r>
              <a:rPr lang="en-US" altLang="zh-CN" smtClean="0">
                <a:ea typeface="宋体" charset="-122"/>
              </a:rPr>
              <a:t>112</a:t>
            </a:r>
            <a:r>
              <a:rPr lang="zh-CN" altLang="en-US" smtClean="0">
                <a:ea typeface="宋体" charset="-122"/>
              </a:rPr>
              <a:t>起，人力事故仅</a:t>
            </a:r>
            <a:r>
              <a:rPr lang="en-US" altLang="zh-CN" smtClean="0">
                <a:ea typeface="宋体" charset="-122"/>
              </a:rPr>
              <a:t>1</a:t>
            </a:r>
            <a:r>
              <a:rPr lang="zh-CN" altLang="en-US" smtClean="0">
                <a:ea typeface="宋体" charset="-122"/>
              </a:rPr>
              <a:t>起； </a:t>
            </a:r>
            <a:r>
              <a:rPr lang="en-US" altLang="zh-CN" smtClean="0">
                <a:ea typeface="宋体" charset="-122"/>
              </a:rPr>
              <a:t>08</a:t>
            </a:r>
            <a:r>
              <a:rPr lang="zh-CN" altLang="en-US" smtClean="0">
                <a:ea typeface="宋体" charset="-122"/>
              </a:rPr>
              <a:t>全年变更操作共</a:t>
            </a:r>
            <a:r>
              <a:rPr lang="en-US" altLang="zh-CN" smtClean="0">
                <a:ea typeface="宋体" charset="-122"/>
              </a:rPr>
              <a:t>3781</a:t>
            </a:r>
            <a:r>
              <a:rPr lang="zh-CN" altLang="en-US" smtClean="0">
                <a:ea typeface="宋体" charset="-122"/>
              </a:rPr>
              <a:t>次</a:t>
            </a:r>
          </a:p>
          <a:p>
            <a:endParaRPr lang="zh-CN" altLang="en-US" smtClean="0">
              <a:ea typeface="宋体" charset="-122"/>
            </a:endParaRPr>
          </a:p>
          <a:p>
            <a:r>
              <a:rPr lang="zh-CN" altLang="en-US" smtClean="0">
                <a:ea typeface="宋体" charset="-122"/>
              </a:rPr>
              <a:t>推行集团服务项目契约化管理，订货空间增至</a:t>
            </a:r>
            <a:r>
              <a:rPr lang="en-US" altLang="zh-CN" smtClean="0">
                <a:ea typeface="宋体" charset="-122"/>
              </a:rPr>
              <a:t>2.53</a:t>
            </a:r>
            <a:r>
              <a:rPr lang="zh-CN" altLang="en-US" smtClean="0">
                <a:ea typeface="宋体" charset="-122"/>
              </a:rPr>
              <a:t>亿，签单</a:t>
            </a:r>
            <a:r>
              <a:rPr lang="en-US" altLang="zh-CN" smtClean="0">
                <a:ea typeface="宋体" charset="-122"/>
              </a:rPr>
              <a:t>8210</a:t>
            </a:r>
            <a:r>
              <a:rPr lang="zh-CN" altLang="en-US" smtClean="0">
                <a:ea typeface="宋体" charset="-122"/>
              </a:rPr>
              <a:t>万</a:t>
            </a:r>
          </a:p>
        </p:txBody>
      </p:sp>
      <p:sp>
        <p:nvSpPr>
          <p:cNvPr id="25605" name="页眉占位符 4"/>
          <p:cNvSpPr>
            <a:spLocks noGrp="1"/>
          </p:cNvSpPr>
          <p:nvPr>
            <p:ph type="hdr" sz="quarter"/>
          </p:nvPr>
        </p:nvSpPr>
        <p:spPr>
          <a:noFill/>
        </p:spPr>
        <p:txBody>
          <a:bodyPr/>
          <a:lstStyle/>
          <a:p>
            <a:r>
              <a:rPr lang="zh-CN" altLang="en-US">
                <a:solidFill>
                  <a:prstClr val="black"/>
                </a:solidFill>
                <a:latin typeface="Arial" charset="0"/>
              </a:rPr>
              <a:t>秘密</a:t>
            </a:r>
          </a:p>
        </p:txBody>
      </p:sp>
    </p:spTree>
    <p:extLst>
      <p:ext uri="{BB962C8B-B14F-4D97-AF65-F5344CB8AC3E}">
        <p14:creationId xmlns:p14="http://schemas.microsoft.com/office/powerpoint/2010/main" xmlns="" val="359980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397655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641475"/>
            <a:ext cx="3887787"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641475"/>
            <a:ext cx="38893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430213"/>
            <a:ext cx="1981200"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430213"/>
            <a:ext cx="5795962"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430213"/>
            <a:ext cx="7745412" cy="8715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641475"/>
            <a:ext cx="7929562" cy="4194175"/>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120738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274638"/>
            <a:ext cx="80645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230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5929313" y="6400800"/>
            <a:ext cx="1057275" cy="1101725"/>
          </a:xfrm>
          <a:prstGeom prst="rect">
            <a:avLst/>
          </a:prstGeom>
          <a:ln/>
        </p:spPr>
        <p:txBody>
          <a:bodyPr/>
          <a:lstStyle>
            <a:lvl1pPr>
              <a:defRPr/>
            </a:lvl1pPr>
          </a:lstStyle>
          <a:p>
            <a:pPr>
              <a:defRPr/>
            </a:pPr>
            <a:endParaRPr lang="de-DE" altLang="zh-CN"/>
          </a:p>
          <a:p>
            <a:pPr>
              <a:defRPr/>
            </a:pPr>
            <a:r>
              <a:rPr lang="de-DE" altLang="zh-CN"/>
              <a:t>Page </a:t>
            </a:r>
            <a:fld id="{9FE22910-1AD4-4EEE-B7D9-98EAEB89445E}" type="slidenum">
              <a:rPr lang="de-DE" altLang="zh-CN"/>
              <a:pPr>
                <a:defRPr/>
              </a:pPr>
              <a:t>‹#›</a:t>
            </a:fld>
            <a:endParaRPr lang="en-GB"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788" y="5578954"/>
            <a:ext cx="820417" cy="82096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3167"/>
            <a:ext cx="9144000" cy="3810000"/>
          </a:xfrm>
          <a:prstGeom prst="rect">
            <a:avLst/>
          </a:prstGeom>
          <a:noFill/>
          <a:ln w="9525">
            <a:noFill/>
            <a:miter lim="800000"/>
            <a:headEnd/>
            <a:tailEnd/>
          </a:ln>
        </p:spPr>
      </p:pic>
      <p:sp>
        <p:nvSpPr>
          <p:cNvPr id="6" name="Text Box 20"/>
          <p:cNvSpPr txBox="1">
            <a:spLocks noChangeArrowheads="1"/>
          </p:cNvSpPr>
          <p:nvPr/>
        </p:nvSpPr>
        <p:spPr bwMode="auto">
          <a:xfrm>
            <a:off x="651851" y="6207893"/>
            <a:ext cx="2612431" cy="265185"/>
          </a:xfrm>
          <a:prstGeom prst="rect">
            <a:avLst/>
          </a:prstGeom>
          <a:noFill/>
          <a:ln w="9525">
            <a:noFill/>
            <a:miter lim="800000"/>
            <a:headEnd/>
            <a:tailEnd/>
          </a:ln>
        </p:spPr>
        <p:txBody>
          <a:bodyPr wrap="none" lIns="79717" tIns="39870" rIns="79717" bIns="39870">
            <a:spAutoFit/>
          </a:bodyPr>
          <a:lstStyle/>
          <a:p>
            <a:pPr defTabSz="799867" eaLnBrk="0" hangingPunct="0">
              <a:defRPr/>
            </a:pPr>
            <a:r>
              <a:rPr lang="en-US" altLang="zh-CN" sz="1200" dirty="0">
                <a:solidFill>
                  <a:srgbClr val="000000"/>
                </a:solidFill>
                <a:latin typeface="FrutigerNext LT Bold" pitchFamily="20" charset="0"/>
                <a:ea typeface="MS PGothic" pitchFamily="34" charset="-128"/>
              </a:rPr>
              <a:t>HUAWEI TECHNOLOGIES CO., LTD.</a:t>
            </a:r>
            <a:endParaRPr lang="en-US" altLang="zh-CN" sz="2200" dirty="0">
              <a:solidFill>
                <a:srgbClr val="000000"/>
              </a:solidFill>
              <a:latin typeface="Arial" charset="0"/>
              <a:ea typeface="MS PGothic" pitchFamily="34" charset="-128"/>
            </a:endParaRPr>
          </a:p>
        </p:txBody>
      </p:sp>
      <p:sp>
        <p:nvSpPr>
          <p:cNvPr id="7" name="Text Box 22"/>
          <p:cNvSpPr txBox="1">
            <a:spLocks noChangeArrowheads="1"/>
          </p:cNvSpPr>
          <p:nvPr/>
        </p:nvSpPr>
        <p:spPr bwMode="auto">
          <a:xfrm>
            <a:off x="7225018" y="4094253"/>
            <a:ext cx="1337980" cy="265185"/>
          </a:xfrm>
          <a:prstGeom prst="rect">
            <a:avLst/>
          </a:prstGeom>
          <a:noFill/>
          <a:ln w="9525">
            <a:noFill/>
            <a:miter lim="800000"/>
            <a:headEnd/>
            <a:tailEnd/>
          </a:ln>
        </p:spPr>
        <p:txBody>
          <a:bodyPr wrap="none" lIns="79717" tIns="39870" rIns="79717" bIns="39870">
            <a:spAutoFit/>
          </a:bodyPr>
          <a:lstStyle/>
          <a:p>
            <a:pPr defTabSz="799867" eaLnBrk="0" hangingPunct="0">
              <a:defRPr/>
            </a:pPr>
            <a:r>
              <a:rPr lang="en-US" altLang="zh-CN" sz="1200" dirty="0">
                <a:solidFill>
                  <a:srgbClr val="FFFFFF"/>
                </a:solidFill>
                <a:latin typeface="FrutigerNext LT Regular" pitchFamily="34" charset="0"/>
                <a:ea typeface="MS PGothic" pitchFamily="34" charset="-128"/>
              </a:rPr>
              <a:t>www.huawei.com</a:t>
            </a:r>
          </a:p>
        </p:txBody>
      </p:sp>
      <p:sp>
        <p:nvSpPr>
          <p:cNvPr id="8" name="Rectangle 23"/>
          <p:cNvSpPr>
            <a:spLocks noChangeArrowheads="1"/>
          </p:cNvSpPr>
          <p:nvPr/>
        </p:nvSpPr>
        <p:spPr bwMode="auto">
          <a:xfrm>
            <a:off x="3984092" y="6207895"/>
            <a:ext cx="1642101" cy="265144"/>
          </a:xfrm>
          <a:prstGeom prst="rect">
            <a:avLst/>
          </a:prstGeom>
          <a:noFill/>
          <a:ln w="9525" algn="ctr">
            <a:noFill/>
            <a:miter lim="800000"/>
            <a:headEnd/>
            <a:tailEnd/>
          </a:ln>
          <a:effectLst/>
        </p:spPr>
        <p:txBody>
          <a:bodyPr wrap="none" lIns="79685" tIns="39850" rIns="79685" bIns="39850">
            <a:spAutoFit/>
          </a:bodyPr>
          <a:lstStyle/>
          <a:p>
            <a:pPr defTabSz="799867"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9" name="Rectangle 25"/>
          <p:cNvSpPr>
            <a:spLocks noChangeArrowheads="1"/>
          </p:cNvSpPr>
          <p:nvPr/>
        </p:nvSpPr>
        <p:spPr bwMode="auto">
          <a:xfrm>
            <a:off x="6792336" y="247959"/>
            <a:ext cx="1401651" cy="295922"/>
          </a:xfrm>
          <a:prstGeom prst="rect">
            <a:avLst/>
          </a:prstGeom>
          <a:noFill/>
          <a:ln w="9525" algn="ctr">
            <a:noFill/>
            <a:miter lim="800000"/>
            <a:headEnd/>
            <a:tailEnd/>
          </a:ln>
          <a:effectLst/>
        </p:spPr>
        <p:txBody>
          <a:bodyPr wrap="none" lIns="79685" tIns="39850" rIns="79685" bIns="39850">
            <a:spAutoFit/>
          </a:bodyPr>
          <a:lstStyle/>
          <a:p>
            <a:pPr defTabSz="799867" eaLnBrk="0" hangingPunct="0">
              <a:defRPr/>
            </a:pPr>
            <a:r>
              <a:rPr lang="en-US" altLang="zh-CN" sz="1400" b="1" dirty="0">
                <a:solidFill>
                  <a:srgbClr val="666666"/>
                </a:solidFill>
                <a:latin typeface="FrutigerNext LT Regular" pitchFamily="34" charset="0"/>
                <a:ea typeface="MS PGothic" pitchFamily="34" charset="-128"/>
              </a:rPr>
              <a:t>Security Level: </a:t>
            </a:r>
          </a:p>
        </p:txBody>
      </p:sp>
      <p:sp>
        <p:nvSpPr>
          <p:cNvPr id="44047" name="Rectangle 15"/>
          <p:cNvSpPr>
            <a:spLocks noGrp="1" noChangeArrowheads="1"/>
          </p:cNvSpPr>
          <p:nvPr>
            <p:ph type="ctrTitle" sz="quarter"/>
          </p:nvPr>
        </p:nvSpPr>
        <p:spPr>
          <a:xfrm>
            <a:off x="685557" y="1392490"/>
            <a:ext cx="5304616" cy="1666119"/>
          </a:xfrm>
        </p:spPr>
        <p:txBody>
          <a:bodyPr/>
          <a:lstStyle>
            <a:lvl1pPr algn="ctr">
              <a:defRPr sz="3800" b="0">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150" y="3182585"/>
            <a:ext cx="5306020" cy="866321"/>
          </a:xfrm>
        </p:spPr>
        <p:txBody>
          <a:bodyPr lIns="79733" tIns="39875" rIns="79733" bIns="39875"/>
          <a:lstStyle>
            <a:lvl1pPr marL="0" indent="0" algn="ctr">
              <a:buFont typeface="Wingdings" pitchFamily="2" charset="2"/>
              <a:buNone/>
              <a:defRPr sz="2000" b="0">
                <a:solidFill>
                  <a:schemeClr val="bg1"/>
                </a:solidFill>
                <a:latin typeface="华文细黑" pitchFamily="2" charset="-122"/>
              </a:defRPr>
            </a:lvl1pPr>
          </a:lstStyle>
          <a:p>
            <a:r>
              <a:rPr lang="zh-CN" altLang="en-US"/>
              <a:t>单击此处编辑母版副标题样式</a:t>
            </a:r>
          </a:p>
        </p:txBody>
      </p:sp>
      <p:sp>
        <p:nvSpPr>
          <p:cNvPr id="10" name="Rectangle 26"/>
          <p:cNvSpPr>
            <a:spLocks noGrp="1" noChangeArrowheads="1"/>
          </p:cNvSpPr>
          <p:nvPr>
            <p:ph type="dt" sz="quarter" idx="10"/>
          </p:nvPr>
        </p:nvSpPr>
        <p:spPr>
          <a:xfrm>
            <a:off x="684153" y="282727"/>
            <a:ext cx="2133927" cy="474738"/>
          </a:xfrm>
        </p:spPr>
        <p:txBody>
          <a:bodyPr lIns="79733" tIns="39875" rIns="79733" bIns="39875"/>
          <a:lstStyle>
            <a:lvl1pPr>
              <a:lnSpc>
                <a:spcPct val="100000"/>
              </a:lnSpc>
              <a:defRPr>
                <a:latin typeface="FrutigerNext LT Regular" pitchFamily="34" charset="0"/>
              </a:defRPr>
            </a:lvl1pPr>
          </a:lstStyle>
          <a:p>
            <a:pPr>
              <a:defRPr/>
            </a:pPr>
            <a:fld id="{DCDEAE21-7101-498A-BB35-D94345D22E6F}" type="datetime1">
              <a:rPr lang="zh-CN" altLang="en-US">
                <a:solidFill>
                  <a:srgbClr val="000000"/>
                </a:solidFill>
              </a:rPr>
              <a:pPr>
                <a:defRPr/>
              </a:pPr>
              <a:t>2015/1/7</a:t>
            </a:fld>
            <a:endParaRPr lang="en-US" altLang="zh-CN">
              <a:solidFill>
                <a:srgbClr val="000000"/>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3C64089-1DA7-45B0-917E-6712EADAECCD}"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079" y="4407203"/>
            <a:ext cx="7772892" cy="1362226"/>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079" y="2907393"/>
            <a:ext cx="7772892" cy="1499810"/>
          </a:xfrm>
        </p:spPr>
        <p:txBody>
          <a:bodyPr anchor="b"/>
          <a:lstStyle>
            <a:lvl1pPr marL="0" indent="0">
              <a:buNone/>
              <a:defRPr sz="1800"/>
            </a:lvl1pPr>
            <a:lvl2pPr marL="416571" indent="0">
              <a:buNone/>
              <a:defRPr sz="1600"/>
            </a:lvl2pPr>
            <a:lvl3pPr marL="833148" indent="0">
              <a:buNone/>
              <a:defRPr sz="1500"/>
            </a:lvl3pPr>
            <a:lvl4pPr marL="1249717" indent="0">
              <a:buNone/>
              <a:defRPr sz="1300"/>
            </a:lvl4pPr>
            <a:lvl5pPr marL="1666288" indent="0">
              <a:buNone/>
              <a:defRPr sz="1300"/>
            </a:lvl5pPr>
            <a:lvl6pPr marL="2082858" indent="0">
              <a:buNone/>
              <a:defRPr sz="1300"/>
            </a:lvl6pPr>
            <a:lvl7pPr marL="2499431" indent="0">
              <a:buNone/>
              <a:defRPr sz="1300"/>
            </a:lvl7pPr>
            <a:lvl8pPr marL="2915992" indent="0">
              <a:buNone/>
              <a:defRPr sz="1300"/>
            </a:lvl8pPr>
            <a:lvl9pPr marL="3332576" indent="0">
              <a:buNone/>
              <a:defRPr sz="13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336702C-D5B7-4643-B47D-2A9E526171CE}"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3078" y="1307798"/>
            <a:ext cx="4016392" cy="4671786"/>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4332" y="1307798"/>
            <a:ext cx="4017797" cy="4671786"/>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68AD72E-CDD4-4513-9962-A92672E6ED8E}"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572" y="275167"/>
            <a:ext cx="8230864"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568" y="1534584"/>
            <a:ext cx="4040274" cy="641048"/>
          </a:xfrm>
        </p:spPr>
        <p:txBody>
          <a:bodyPr anchor="b"/>
          <a:lstStyle>
            <a:lvl1pPr marL="0" indent="0">
              <a:buNone/>
              <a:defRPr sz="2200" b="1"/>
            </a:lvl1pPr>
            <a:lvl2pPr marL="416571" indent="0">
              <a:buNone/>
              <a:defRPr sz="1800" b="1"/>
            </a:lvl2pPr>
            <a:lvl3pPr marL="833148" indent="0">
              <a:buNone/>
              <a:defRPr sz="1600" b="1"/>
            </a:lvl3pPr>
            <a:lvl4pPr marL="1249717" indent="0">
              <a:buNone/>
              <a:defRPr sz="1500" b="1"/>
            </a:lvl4pPr>
            <a:lvl5pPr marL="1666288" indent="0">
              <a:buNone/>
              <a:defRPr sz="1500" b="1"/>
            </a:lvl5pPr>
            <a:lvl6pPr marL="2082858" indent="0">
              <a:buNone/>
              <a:defRPr sz="1500" b="1"/>
            </a:lvl6pPr>
            <a:lvl7pPr marL="2499431" indent="0">
              <a:buNone/>
              <a:defRPr sz="1500" b="1"/>
            </a:lvl7pPr>
            <a:lvl8pPr marL="2915992" indent="0">
              <a:buNone/>
              <a:defRPr sz="1500" b="1"/>
            </a:lvl8pPr>
            <a:lvl9pPr marL="3332576"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456568" y="2175657"/>
            <a:ext cx="404027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348" y="1534584"/>
            <a:ext cx="4043084" cy="641048"/>
          </a:xfrm>
        </p:spPr>
        <p:txBody>
          <a:bodyPr anchor="b"/>
          <a:lstStyle>
            <a:lvl1pPr marL="0" indent="0">
              <a:buNone/>
              <a:defRPr sz="2200" b="1"/>
            </a:lvl1pPr>
            <a:lvl2pPr marL="416571" indent="0">
              <a:buNone/>
              <a:defRPr sz="1800" b="1"/>
            </a:lvl2pPr>
            <a:lvl3pPr marL="833148" indent="0">
              <a:buNone/>
              <a:defRPr sz="1600" b="1"/>
            </a:lvl3pPr>
            <a:lvl4pPr marL="1249717" indent="0">
              <a:buNone/>
              <a:defRPr sz="1500" b="1"/>
            </a:lvl4pPr>
            <a:lvl5pPr marL="1666288" indent="0">
              <a:buNone/>
              <a:defRPr sz="1500" b="1"/>
            </a:lvl5pPr>
            <a:lvl6pPr marL="2082858" indent="0">
              <a:buNone/>
              <a:defRPr sz="1500" b="1"/>
            </a:lvl6pPr>
            <a:lvl7pPr marL="2499431" indent="0">
              <a:buNone/>
              <a:defRPr sz="1500" b="1"/>
            </a:lvl7pPr>
            <a:lvl8pPr marL="2915992" indent="0">
              <a:buNone/>
              <a:defRPr sz="1500" b="1"/>
            </a:lvl8pPr>
            <a:lvl9pPr marL="3332576"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4644348" y="2175657"/>
            <a:ext cx="404308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F7CD8F90-36BD-40D4-99A5-77F9521C1252}"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D423692-59FB-44CB-BA8B-08658945A26F}"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A76C1ED-547A-4A42-B817-2150405EE76F}"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594" y="273655"/>
            <a:ext cx="3009133" cy="1161143"/>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278" y="273655"/>
            <a:ext cx="5112154" cy="5852583"/>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6594" y="1434798"/>
            <a:ext cx="3009133" cy="4691440"/>
          </a:xfrm>
        </p:spPr>
        <p:txBody>
          <a:bodyPr/>
          <a:lstStyle>
            <a:lvl1pPr marL="0" indent="0">
              <a:buNone/>
              <a:defRPr sz="1300"/>
            </a:lvl1pPr>
            <a:lvl2pPr marL="416571" indent="0">
              <a:buNone/>
              <a:defRPr sz="1100"/>
            </a:lvl2pPr>
            <a:lvl3pPr marL="833148" indent="0">
              <a:buNone/>
              <a:defRPr sz="900"/>
            </a:lvl3pPr>
            <a:lvl4pPr marL="1249717" indent="0">
              <a:buNone/>
              <a:defRPr sz="800"/>
            </a:lvl4pPr>
            <a:lvl5pPr marL="1666288" indent="0">
              <a:buNone/>
              <a:defRPr sz="800"/>
            </a:lvl5pPr>
            <a:lvl6pPr marL="2082858" indent="0">
              <a:buNone/>
              <a:defRPr sz="800"/>
            </a:lvl6pPr>
            <a:lvl7pPr marL="2499431" indent="0">
              <a:buNone/>
              <a:defRPr sz="800"/>
            </a:lvl7pPr>
            <a:lvl8pPr marL="2915992" indent="0">
              <a:buNone/>
              <a:defRPr sz="800"/>
            </a:lvl8pPr>
            <a:lvl9pPr marL="3332576"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8006D89E-E4AA-4ACE-968C-75F2F2143E40}"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56" y="4800298"/>
            <a:ext cx="5485838" cy="566964"/>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56" y="612347"/>
            <a:ext cx="5485838" cy="4115405"/>
          </a:xfrm>
        </p:spPr>
        <p:txBody>
          <a:bodyPr/>
          <a:lstStyle>
            <a:lvl1pPr marL="0" indent="0">
              <a:buNone/>
              <a:defRPr sz="2900"/>
            </a:lvl1pPr>
            <a:lvl2pPr marL="416571" indent="0">
              <a:buNone/>
              <a:defRPr sz="2600"/>
            </a:lvl2pPr>
            <a:lvl3pPr marL="833148" indent="0">
              <a:buNone/>
              <a:defRPr sz="2200"/>
            </a:lvl3pPr>
            <a:lvl4pPr marL="1249717" indent="0">
              <a:buNone/>
              <a:defRPr sz="1800"/>
            </a:lvl4pPr>
            <a:lvl5pPr marL="1666288" indent="0">
              <a:buNone/>
              <a:defRPr sz="1800"/>
            </a:lvl5pPr>
            <a:lvl6pPr marL="2082858" indent="0">
              <a:buNone/>
              <a:defRPr sz="1800"/>
            </a:lvl6pPr>
            <a:lvl7pPr marL="2499431" indent="0">
              <a:buNone/>
              <a:defRPr sz="1800"/>
            </a:lvl7pPr>
            <a:lvl8pPr marL="2915992" indent="0">
              <a:buNone/>
              <a:defRPr sz="1800"/>
            </a:lvl8pPr>
            <a:lvl9pPr marL="3332576" indent="0">
              <a:buNone/>
              <a:defRPr sz="1800"/>
            </a:lvl9pPr>
          </a:lstStyle>
          <a:p>
            <a:pPr lvl="0"/>
            <a:endParaRPr lang="zh-CN" altLang="en-US" noProof="0" smtClean="0"/>
          </a:p>
        </p:txBody>
      </p:sp>
      <p:sp>
        <p:nvSpPr>
          <p:cNvPr id="4" name="文本占位符 3"/>
          <p:cNvSpPr>
            <a:spLocks noGrp="1"/>
          </p:cNvSpPr>
          <p:nvPr>
            <p:ph type="body" sz="half" idx="2"/>
          </p:nvPr>
        </p:nvSpPr>
        <p:spPr>
          <a:xfrm>
            <a:off x="1792556" y="5367262"/>
            <a:ext cx="5485838" cy="804333"/>
          </a:xfrm>
        </p:spPr>
        <p:txBody>
          <a:bodyPr/>
          <a:lstStyle>
            <a:lvl1pPr marL="0" indent="0">
              <a:buNone/>
              <a:defRPr sz="1300"/>
            </a:lvl1pPr>
            <a:lvl2pPr marL="416571" indent="0">
              <a:buNone/>
              <a:defRPr sz="1100"/>
            </a:lvl2pPr>
            <a:lvl3pPr marL="833148" indent="0">
              <a:buNone/>
              <a:defRPr sz="900"/>
            </a:lvl3pPr>
            <a:lvl4pPr marL="1249717" indent="0">
              <a:buNone/>
              <a:defRPr sz="800"/>
            </a:lvl4pPr>
            <a:lvl5pPr marL="1666288" indent="0">
              <a:buNone/>
              <a:defRPr sz="800"/>
            </a:lvl5pPr>
            <a:lvl6pPr marL="2082858" indent="0">
              <a:buNone/>
              <a:defRPr sz="800"/>
            </a:lvl6pPr>
            <a:lvl7pPr marL="2499431" indent="0">
              <a:buNone/>
              <a:defRPr sz="800"/>
            </a:lvl7pPr>
            <a:lvl8pPr marL="2915992" indent="0">
              <a:buNone/>
              <a:defRPr sz="800"/>
            </a:lvl8pPr>
            <a:lvl9pPr marL="3332576"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DD434778-E684-47C9-9C72-423FA013C40E}"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110790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99B18BE-68E7-494F-B03F-BA35C3B1C35D}"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9515" y="303894"/>
            <a:ext cx="2042614" cy="567569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7458" y="303894"/>
            <a:ext cx="5997194" cy="56756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4B6046DD-2F10-4722-A18C-6823622C91AC}"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7483" y="303894"/>
            <a:ext cx="8174671" cy="67733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3077" y="1307798"/>
            <a:ext cx="8169052" cy="4671786"/>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E0D50C4-C17A-4EFE-A903-569E6A7F13E4}"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57483" y="303894"/>
            <a:ext cx="8174671" cy="67733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63078" y="1307798"/>
            <a:ext cx="4016392" cy="46717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14332" y="1307824"/>
            <a:ext cx="4017797" cy="22633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14332" y="3716262"/>
            <a:ext cx="4017797" cy="22633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7841906-9284-4F92-82A4-647D7B7FC076}"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57483" y="303894"/>
            <a:ext cx="8174671" cy="67733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63078" y="1307824"/>
            <a:ext cx="4016392" cy="22633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14332" y="1307824"/>
            <a:ext cx="4017797" cy="22633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63078" y="3716262"/>
            <a:ext cx="4016392" cy="22633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814332" y="3716262"/>
            <a:ext cx="4017797" cy="22633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FAF222E-782B-4251-B4D5-ECF9EE55AE03}"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7483" y="303894"/>
            <a:ext cx="8174671" cy="67733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63078" y="1307798"/>
            <a:ext cx="4016392" cy="46717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4332" y="1307798"/>
            <a:ext cx="4017797" cy="46717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47E94A3-3B75-4A96-A86A-1BAE02E2FEB5}"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274638"/>
            <a:ext cx="80645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230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5929313" y="6400800"/>
            <a:ext cx="1057275" cy="1101725"/>
          </a:xfrm>
          <a:prstGeom prst="rect">
            <a:avLst/>
          </a:prstGeom>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9FE22910-1AD4-4EEE-B7D9-98EAEB89445E}"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361044" y="6489097"/>
            <a:ext cx="2097403" cy="456595"/>
          </a:xfrm>
          <a:prstGeom prst="rect">
            <a:avLst/>
          </a:prstGeom>
          <a:ln/>
        </p:spPr>
        <p:txBody>
          <a:bodyPr/>
          <a:lstStyle>
            <a:lvl1pPr>
              <a:defRPr/>
            </a:lvl1pPr>
          </a:lstStyle>
          <a:p>
            <a:pPr>
              <a:defRPr/>
            </a:pPr>
            <a:r>
              <a:rPr lang="de-DE" altLang="zh-CN">
                <a:solidFill>
                  <a:srgbClr val="000000"/>
                </a:solidFill>
              </a:rPr>
              <a:t>Page </a:t>
            </a:r>
            <a:fld id="{1A6E0C6E-BCD1-4090-B9AF-4B1D3A33BA2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786" y="5578930"/>
            <a:ext cx="820417" cy="82096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3167"/>
            <a:ext cx="9144000" cy="3810000"/>
          </a:xfrm>
          <a:prstGeom prst="rect">
            <a:avLst/>
          </a:prstGeom>
          <a:noFill/>
          <a:ln w="9525">
            <a:noFill/>
            <a:miter lim="800000"/>
            <a:headEnd/>
            <a:tailEnd/>
          </a:ln>
        </p:spPr>
      </p:pic>
      <p:sp>
        <p:nvSpPr>
          <p:cNvPr id="6" name="Text Box 20"/>
          <p:cNvSpPr txBox="1">
            <a:spLocks noChangeArrowheads="1"/>
          </p:cNvSpPr>
          <p:nvPr/>
        </p:nvSpPr>
        <p:spPr bwMode="auto">
          <a:xfrm>
            <a:off x="651838" y="6207881"/>
            <a:ext cx="2613191" cy="265544"/>
          </a:xfrm>
          <a:prstGeom prst="rect">
            <a:avLst/>
          </a:prstGeom>
          <a:noFill/>
          <a:ln w="9525">
            <a:noFill/>
            <a:miter lim="800000"/>
            <a:headEnd/>
            <a:tailEnd/>
          </a:ln>
        </p:spPr>
        <p:txBody>
          <a:bodyPr wrap="none" lIns="80093" tIns="40048" rIns="80093" bIns="40048">
            <a:spAutoFit/>
          </a:bodyPr>
          <a:lstStyle/>
          <a:p>
            <a:pPr defTabSz="801109" eaLnBrk="0" hangingPunct="0">
              <a:defRPr/>
            </a:pPr>
            <a:r>
              <a:rPr lang="en-US" altLang="zh-CN" sz="1200" dirty="0">
                <a:solidFill>
                  <a:srgbClr val="000000"/>
                </a:solidFill>
                <a:latin typeface="FrutigerNext LT Bold" pitchFamily="-92" charset="0"/>
                <a:ea typeface="MS PGothic" pitchFamily="34" charset="-128"/>
              </a:rPr>
              <a:t>HUAWEI TECHNOLOGIES CO., LTD.</a:t>
            </a:r>
            <a:endParaRPr lang="en-US" altLang="zh-CN" sz="2200" dirty="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7225010" y="4094238"/>
            <a:ext cx="1338739" cy="265544"/>
          </a:xfrm>
          <a:prstGeom prst="rect">
            <a:avLst/>
          </a:prstGeom>
          <a:noFill/>
          <a:ln w="9525">
            <a:noFill/>
            <a:miter lim="800000"/>
            <a:headEnd/>
            <a:tailEnd/>
          </a:ln>
        </p:spPr>
        <p:txBody>
          <a:bodyPr wrap="none" lIns="80093" tIns="40048" rIns="80093" bIns="40048">
            <a:spAutoFit/>
          </a:bodyPr>
          <a:lstStyle/>
          <a:p>
            <a:pPr defTabSz="801109" eaLnBrk="0" hangingPunct="0">
              <a:defRPr/>
            </a:pPr>
            <a:r>
              <a:rPr lang="en-US" altLang="zh-CN" sz="1200" dirty="0">
                <a:solidFill>
                  <a:srgbClr val="FFFFFF"/>
                </a:solidFill>
                <a:latin typeface="FrutigerNext LT Regular" charset="0"/>
                <a:ea typeface="MS PGothic" pitchFamily="34" charset="-128"/>
              </a:rPr>
              <a:t>www.huawei.com</a:t>
            </a:r>
          </a:p>
        </p:txBody>
      </p:sp>
      <p:sp>
        <p:nvSpPr>
          <p:cNvPr id="8" name="Rectangle 23"/>
          <p:cNvSpPr>
            <a:spLocks noChangeArrowheads="1"/>
          </p:cNvSpPr>
          <p:nvPr/>
        </p:nvSpPr>
        <p:spPr bwMode="auto">
          <a:xfrm>
            <a:off x="3984083" y="6207881"/>
            <a:ext cx="1642860" cy="265504"/>
          </a:xfrm>
          <a:prstGeom prst="rect">
            <a:avLst/>
          </a:prstGeom>
          <a:noFill/>
          <a:ln w="9525" algn="ctr">
            <a:noFill/>
            <a:miter lim="800000"/>
            <a:headEnd/>
            <a:tailEnd/>
          </a:ln>
        </p:spPr>
        <p:txBody>
          <a:bodyPr wrap="none" lIns="80061" tIns="40028" rIns="80061" bIns="40028">
            <a:spAutoFit/>
          </a:bodyPr>
          <a:lstStyle/>
          <a:p>
            <a:pPr defTabSz="801109"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9" name="Rectangle 25"/>
          <p:cNvSpPr>
            <a:spLocks noChangeArrowheads="1"/>
          </p:cNvSpPr>
          <p:nvPr/>
        </p:nvSpPr>
        <p:spPr bwMode="auto">
          <a:xfrm>
            <a:off x="6792326" y="247953"/>
            <a:ext cx="1402410" cy="296281"/>
          </a:xfrm>
          <a:prstGeom prst="rect">
            <a:avLst/>
          </a:prstGeom>
          <a:noFill/>
          <a:ln w="9525" algn="ctr">
            <a:noFill/>
            <a:miter lim="800000"/>
            <a:headEnd/>
            <a:tailEnd/>
          </a:ln>
        </p:spPr>
        <p:txBody>
          <a:bodyPr wrap="none" lIns="80061" tIns="40028" rIns="80061" bIns="40028">
            <a:spAutoFit/>
          </a:bodyPr>
          <a:lstStyle/>
          <a:p>
            <a:pPr defTabSz="801109" eaLnBrk="0" hangingPunct="0">
              <a:defRPr/>
            </a:pPr>
            <a:r>
              <a:rPr lang="en-US" altLang="zh-CN" sz="1400" b="1" dirty="0">
                <a:solidFill>
                  <a:srgbClr val="666666"/>
                </a:solidFill>
                <a:latin typeface="FrutigerNext LT Regular" charset="0"/>
                <a:ea typeface="MS PGothic" pitchFamily="34" charset="-128"/>
              </a:rPr>
              <a:t>Security Level: </a:t>
            </a:r>
          </a:p>
        </p:txBody>
      </p:sp>
      <p:sp>
        <p:nvSpPr>
          <p:cNvPr id="10" name="Text Box 66"/>
          <p:cNvSpPr txBox="1">
            <a:spLocks noChangeArrowheads="1"/>
          </p:cNvSpPr>
          <p:nvPr/>
        </p:nvSpPr>
        <p:spPr bwMode="auto">
          <a:xfrm>
            <a:off x="-1968158" y="1322919"/>
            <a:ext cx="1968159" cy="3762667"/>
          </a:xfrm>
          <a:prstGeom prst="rect">
            <a:avLst/>
          </a:prstGeom>
          <a:noFill/>
          <a:ln w="9525" algn="ctr">
            <a:noFill/>
            <a:miter lim="800000"/>
            <a:headEnd/>
            <a:tailEnd/>
          </a:ln>
        </p:spPr>
        <p:txBody>
          <a:bodyPr lIns="80109" tIns="40054" rIns="80109" bIns="40054">
            <a:spAutoFit/>
          </a:bodyPr>
          <a:lstStyle/>
          <a:p>
            <a:pPr algn="r" defTabSz="801109" eaLnBrk="0" hangingPunct="0">
              <a:lnSpc>
                <a:spcPct val="125000"/>
              </a:lnSpc>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:40-47pt  </a:t>
            </a:r>
          </a:p>
          <a:p>
            <a:pPr algn="r" defTabSz="801109" eaLnBrk="0" hangingPunct="0">
              <a:lnSpc>
                <a:spcPct val="125000"/>
              </a:lnSpc>
              <a:defRPr/>
            </a:pP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:26-30pt</a:t>
            </a:r>
          </a:p>
          <a:p>
            <a:pPr algn="r" defTabSz="801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801109" eaLnBrk="0" hangingPunct="0">
              <a:lnSpc>
                <a:spcPct val="125000"/>
              </a:lnSpc>
              <a:defRPr/>
            </a:pPr>
            <a:r>
              <a:rPr lang="zh-CN" altLang="en-US" sz="1100" dirty="0">
                <a:solidFill>
                  <a:srgbClr val="FFFFFF"/>
                </a:solidFill>
                <a:latin typeface="Arial" charset="0"/>
                <a:ea typeface="华文细黑" pitchFamily="2" charset="-122"/>
              </a:rPr>
              <a:t>内部使用字体 </a:t>
            </a:r>
            <a:r>
              <a:rPr lang="en-US" altLang="zh-CN" sz="1100" dirty="0">
                <a:solidFill>
                  <a:srgbClr val="FFFFFF"/>
                </a:solidFill>
                <a:latin typeface="Arial" charset="0"/>
                <a:ea typeface="华文细黑" pitchFamily="2" charset="-122"/>
              </a:rPr>
              <a:t>:</a:t>
            </a:r>
          </a:p>
          <a:p>
            <a:pPr algn="r" defTabSz="801109" eaLnBrk="0" hangingPunct="0">
              <a:lnSpc>
                <a:spcPct val="125000"/>
              </a:lnSpc>
              <a:defRPr/>
            </a:pPr>
            <a:r>
              <a:rPr lang="en-US" altLang="zh-CN" sz="1100" dirty="0" err="1">
                <a:solidFill>
                  <a:srgbClr val="FFFFFF"/>
                </a:solidFill>
                <a:latin typeface="Arial" charset="0"/>
                <a:ea typeface="华文细黑" pitchFamily="2" charset="-122"/>
              </a:rPr>
              <a:t>FrutigerNext</a:t>
            </a:r>
            <a:r>
              <a:rPr lang="en-US" altLang="zh-CN" sz="1100" dirty="0">
                <a:solidFill>
                  <a:srgbClr val="FFFFFF"/>
                </a:solidFill>
                <a:latin typeface="Arial" charset="0"/>
                <a:ea typeface="华文细黑" pitchFamily="2" charset="-122"/>
              </a:rPr>
              <a:t> LT Medium</a:t>
            </a:r>
          </a:p>
          <a:p>
            <a:pPr algn="r" defTabSz="801109" eaLnBrk="0" hangingPunct="0">
              <a:lnSpc>
                <a:spcPct val="125000"/>
              </a:lnSpc>
              <a:defRPr/>
            </a:pPr>
            <a:r>
              <a:rPr lang="zh-CN" altLang="en-US" sz="1100" dirty="0">
                <a:solidFill>
                  <a:srgbClr val="FFFFFF"/>
                </a:solidFill>
                <a:latin typeface="Arial" charset="0"/>
                <a:ea typeface="华文细黑" pitchFamily="2" charset="-122"/>
              </a:rPr>
              <a:t>外部使用字体 </a:t>
            </a:r>
            <a:r>
              <a:rPr lang="en-US" altLang="zh-CN" sz="1100" dirty="0">
                <a:solidFill>
                  <a:srgbClr val="FFFFFF"/>
                </a:solidFill>
                <a:latin typeface="Arial" charset="0"/>
                <a:ea typeface="华文细黑" pitchFamily="2" charset="-122"/>
              </a:rPr>
              <a:t>: Arial</a:t>
            </a: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:35-47pt</a:t>
            </a:r>
          </a:p>
          <a:p>
            <a:pPr algn="r" defTabSz="801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801109" eaLnBrk="0" hangingPunct="0">
              <a:lnSpc>
                <a:spcPct val="125000"/>
              </a:lnSpc>
              <a:defRPr/>
            </a:pPr>
            <a:r>
              <a:rPr lang="en-US" altLang="zh-CN" sz="1100" dirty="0">
                <a:solidFill>
                  <a:srgbClr val="FFFFFF"/>
                </a:solidFill>
                <a:latin typeface="Arial" charset="0"/>
                <a:ea typeface="华文细黑" pitchFamily="2" charset="-122"/>
              </a:rPr>
              <a:t>  </a:t>
            </a:r>
            <a:r>
              <a:rPr lang="zh-CN" altLang="en-US" sz="1100" dirty="0">
                <a:solidFill>
                  <a:srgbClr val="FFFFFF"/>
                </a:solidFill>
                <a:latin typeface="Arial" charset="0"/>
                <a:ea typeface="华文细黑" pitchFamily="2" charset="-122"/>
              </a:rPr>
              <a:t>副标题</a:t>
            </a:r>
            <a:r>
              <a:rPr lang="en-US" altLang="zh-CN" sz="1100" dirty="0">
                <a:solidFill>
                  <a:srgbClr val="FFFFFF"/>
                </a:solidFill>
                <a:latin typeface="Arial" charset="0"/>
                <a:ea typeface="华文细黑" pitchFamily="2" charset="-122"/>
              </a:rPr>
              <a:t>:24-28pt</a:t>
            </a: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r>
              <a:rPr lang="zh-CN" altLang="en-US" sz="1100" dirty="0">
                <a:solidFill>
                  <a:srgbClr val="FFFFFF"/>
                </a:solidFill>
                <a:latin typeface="Arial" charset="0"/>
                <a:ea typeface="华文细黑" pitchFamily="2" charset="-122"/>
              </a:rPr>
              <a:t>字体颜色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反白</a:t>
            </a:r>
          </a:p>
          <a:p>
            <a:pPr algn="r" defTabSz="801109" eaLnBrk="0" hangingPunct="0">
              <a:lnSpc>
                <a:spcPct val="125000"/>
              </a:lnSpc>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a:t>
            </a: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defRPr/>
            </a:pPr>
            <a:endParaRPr lang="zh-CN" altLang="en-US" sz="1100" dirty="0">
              <a:solidFill>
                <a:srgbClr val="FFFFFF"/>
              </a:solidFill>
              <a:latin typeface="Arial" charset="0"/>
              <a:ea typeface="华文细黑" pitchFamily="2" charset="-122"/>
            </a:endParaRPr>
          </a:p>
          <a:p>
            <a:pPr algn="r" defTabSz="801109" eaLnBrk="0" hangingPunct="0">
              <a:lnSpc>
                <a:spcPct val="125000"/>
              </a:lnSpc>
              <a:spcBef>
                <a:spcPct val="50000"/>
              </a:spcBef>
              <a:defRPr/>
            </a:pPr>
            <a:endParaRPr lang="zh-CN" altLang="en-US" sz="110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85555" y="1392466"/>
            <a:ext cx="5304616" cy="1666119"/>
          </a:xfrm>
        </p:spPr>
        <p:txBody>
          <a:bodyPr/>
          <a:lstStyle>
            <a:lvl1pPr algn="ctr">
              <a:defRPr sz="41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150" y="3182561"/>
            <a:ext cx="5306020" cy="866321"/>
          </a:xfrm>
        </p:spPr>
        <p:txBody>
          <a:bodyPr lIns="80114" tIns="40057" rIns="80114" bIns="40057"/>
          <a:lstStyle>
            <a:lvl1pPr marL="0" indent="0" algn="ctr">
              <a:buFont typeface="Wingdings" pitchFamily="2" charset="2"/>
              <a:buNone/>
              <a:defRPr sz="2100" b="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684151" y="282727"/>
            <a:ext cx="2133927" cy="474738"/>
          </a:xfrm>
        </p:spPr>
        <p:txBody>
          <a:bodyPr lIns="80109" tIns="40054" rIns="80109" bIns="40054"/>
          <a:lstStyle>
            <a:lvl1pPr>
              <a:lnSpc>
                <a:spcPct val="100000"/>
              </a:lnSpc>
              <a:defRPr smtClean="0">
                <a:latin typeface="FrutigerNext LT Regular" pitchFamily="34" charset="0"/>
              </a:defRPr>
            </a:lvl1pPr>
          </a:lstStyle>
          <a:p>
            <a:pPr>
              <a:defRPr/>
            </a:pPr>
            <a:fld id="{7E21A5FF-CEF6-4A2E-84C6-011DA2720BB7}" type="datetime1">
              <a:rPr lang="zh-CN" altLang="en-US">
                <a:solidFill>
                  <a:srgbClr val="000000"/>
                </a:solidFill>
              </a:rPr>
              <a:pPr>
                <a:defRPr/>
              </a:pPr>
              <a:t>2015/1/7</a:t>
            </a:fld>
            <a:endParaRPr lang="en-US"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2DBDE7B-C51C-4AB6-BFC2-BB9C944241A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7732698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079" y="4407203"/>
            <a:ext cx="7772892" cy="1362226"/>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079" y="2907393"/>
            <a:ext cx="7772892" cy="1499810"/>
          </a:xfrm>
        </p:spPr>
        <p:txBody>
          <a:bodyPr anchor="b"/>
          <a:lstStyle>
            <a:lvl1pPr marL="0" indent="0">
              <a:buNone/>
              <a:defRPr sz="1800"/>
            </a:lvl1pPr>
            <a:lvl2pPr marL="417214" indent="0">
              <a:buNone/>
              <a:defRPr sz="1600"/>
            </a:lvl2pPr>
            <a:lvl3pPr marL="834428" indent="0">
              <a:buNone/>
              <a:defRPr sz="1500"/>
            </a:lvl3pPr>
            <a:lvl4pPr marL="1251642" indent="0">
              <a:buNone/>
              <a:defRPr sz="1300"/>
            </a:lvl4pPr>
            <a:lvl5pPr marL="1668856" indent="0">
              <a:buNone/>
              <a:defRPr sz="1300"/>
            </a:lvl5pPr>
            <a:lvl6pPr marL="2086070" indent="0">
              <a:buNone/>
              <a:defRPr sz="1300"/>
            </a:lvl6pPr>
            <a:lvl7pPr marL="2503284" indent="0">
              <a:buNone/>
              <a:defRPr sz="1300"/>
            </a:lvl7pPr>
            <a:lvl8pPr marL="2920498" indent="0">
              <a:buNone/>
              <a:defRPr sz="1300"/>
            </a:lvl8pPr>
            <a:lvl9pPr marL="3337712" indent="0">
              <a:buNone/>
              <a:defRPr sz="13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7E7C061-8507-42C2-91A2-3AB097B7A0F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1840" y="1641930"/>
            <a:ext cx="3896982" cy="419402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685" y="1641930"/>
            <a:ext cx="3898387" cy="419402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77FC123-6309-48B9-8681-65E5BCE1243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569" y="275167"/>
            <a:ext cx="8230864"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568" y="1534584"/>
            <a:ext cx="4040274" cy="641048"/>
          </a:xfrm>
        </p:spPr>
        <p:txBody>
          <a:bodyPr anchor="b"/>
          <a:lstStyle>
            <a:lvl1pPr marL="0" indent="0">
              <a:buNone/>
              <a:defRPr sz="2200" b="1"/>
            </a:lvl1pPr>
            <a:lvl2pPr marL="417214" indent="0">
              <a:buNone/>
              <a:defRPr sz="1800" b="1"/>
            </a:lvl2pPr>
            <a:lvl3pPr marL="834428" indent="0">
              <a:buNone/>
              <a:defRPr sz="1600" b="1"/>
            </a:lvl3pPr>
            <a:lvl4pPr marL="1251642" indent="0">
              <a:buNone/>
              <a:defRPr sz="1500" b="1"/>
            </a:lvl4pPr>
            <a:lvl5pPr marL="1668856" indent="0">
              <a:buNone/>
              <a:defRPr sz="1500" b="1"/>
            </a:lvl5pPr>
            <a:lvl6pPr marL="2086070" indent="0">
              <a:buNone/>
              <a:defRPr sz="1500" b="1"/>
            </a:lvl6pPr>
            <a:lvl7pPr marL="2503284" indent="0">
              <a:buNone/>
              <a:defRPr sz="1500" b="1"/>
            </a:lvl7pPr>
            <a:lvl8pPr marL="2920498" indent="0">
              <a:buNone/>
              <a:defRPr sz="1500" b="1"/>
            </a:lvl8pPr>
            <a:lvl9pPr marL="3337712"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456568" y="2175633"/>
            <a:ext cx="404027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348" y="1534584"/>
            <a:ext cx="4043084" cy="641048"/>
          </a:xfrm>
        </p:spPr>
        <p:txBody>
          <a:bodyPr anchor="b"/>
          <a:lstStyle>
            <a:lvl1pPr marL="0" indent="0">
              <a:buNone/>
              <a:defRPr sz="2200" b="1"/>
            </a:lvl1pPr>
            <a:lvl2pPr marL="417214" indent="0">
              <a:buNone/>
              <a:defRPr sz="1800" b="1"/>
            </a:lvl2pPr>
            <a:lvl3pPr marL="834428" indent="0">
              <a:buNone/>
              <a:defRPr sz="1600" b="1"/>
            </a:lvl3pPr>
            <a:lvl4pPr marL="1251642" indent="0">
              <a:buNone/>
              <a:defRPr sz="1500" b="1"/>
            </a:lvl4pPr>
            <a:lvl5pPr marL="1668856" indent="0">
              <a:buNone/>
              <a:defRPr sz="1500" b="1"/>
            </a:lvl5pPr>
            <a:lvl6pPr marL="2086070" indent="0">
              <a:buNone/>
              <a:defRPr sz="1500" b="1"/>
            </a:lvl6pPr>
            <a:lvl7pPr marL="2503284" indent="0">
              <a:buNone/>
              <a:defRPr sz="1500" b="1"/>
            </a:lvl7pPr>
            <a:lvl8pPr marL="2920498" indent="0">
              <a:buNone/>
              <a:defRPr sz="1500" b="1"/>
            </a:lvl8pPr>
            <a:lvl9pPr marL="3337712"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4644348" y="2175633"/>
            <a:ext cx="404308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C0E5553-63CC-4D16-BC8C-51239DED9BA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ADB6AA9-2E9C-4805-B299-FA1208DF6FE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1A6E0C6E-BCD1-4090-B9AF-4B1D3A33BA2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570" y="273655"/>
            <a:ext cx="3009133" cy="1161143"/>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278" y="273655"/>
            <a:ext cx="5112154" cy="5852583"/>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6570" y="1434798"/>
            <a:ext cx="3009133" cy="4691440"/>
          </a:xfrm>
        </p:spPr>
        <p:txBody>
          <a:bodyPr/>
          <a:lstStyle>
            <a:lvl1pPr marL="0" indent="0">
              <a:buNone/>
              <a:defRPr sz="1300"/>
            </a:lvl1pPr>
            <a:lvl2pPr marL="417214" indent="0">
              <a:buNone/>
              <a:defRPr sz="1100"/>
            </a:lvl2pPr>
            <a:lvl3pPr marL="834428" indent="0">
              <a:buNone/>
              <a:defRPr sz="900"/>
            </a:lvl3pPr>
            <a:lvl4pPr marL="1251642" indent="0">
              <a:buNone/>
              <a:defRPr sz="800"/>
            </a:lvl4pPr>
            <a:lvl5pPr marL="1668856" indent="0">
              <a:buNone/>
              <a:defRPr sz="800"/>
            </a:lvl5pPr>
            <a:lvl6pPr marL="2086070" indent="0">
              <a:buNone/>
              <a:defRPr sz="800"/>
            </a:lvl6pPr>
            <a:lvl7pPr marL="2503284" indent="0">
              <a:buNone/>
              <a:defRPr sz="800"/>
            </a:lvl7pPr>
            <a:lvl8pPr marL="2920498" indent="0">
              <a:buNone/>
              <a:defRPr sz="800"/>
            </a:lvl8pPr>
            <a:lvl9pPr marL="3337712"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28718DE9-A9E5-46F1-B235-F52482072298}"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56" y="4800298"/>
            <a:ext cx="5485838" cy="566964"/>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56" y="612323"/>
            <a:ext cx="5485838" cy="4115405"/>
          </a:xfrm>
        </p:spPr>
        <p:txBody>
          <a:bodyPr lIns="80127" tIns="40063" rIns="80127" bIns="40063"/>
          <a:lstStyle>
            <a:lvl1pPr marL="0" indent="0">
              <a:buNone/>
              <a:defRPr sz="2900"/>
            </a:lvl1pPr>
            <a:lvl2pPr marL="417214" indent="0">
              <a:buNone/>
              <a:defRPr sz="2600"/>
            </a:lvl2pPr>
            <a:lvl3pPr marL="834428" indent="0">
              <a:buNone/>
              <a:defRPr sz="2200"/>
            </a:lvl3pPr>
            <a:lvl4pPr marL="1251642" indent="0">
              <a:buNone/>
              <a:defRPr sz="1800"/>
            </a:lvl4pPr>
            <a:lvl5pPr marL="1668856" indent="0">
              <a:buNone/>
              <a:defRPr sz="1800"/>
            </a:lvl5pPr>
            <a:lvl6pPr marL="2086070" indent="0">
              <a:buNone/>
              <a:defRPr sz="1800"/>
            </a:lvl6pPr>
            <a:lvl7pPr marL="2503284" indent="0">
              <a:buNone/>
              <a:defRPr sz="1800"/>
            </a:lvl7pPr>
            <a:lvl8pPr marL="2920498" indent="0">
              <a:buNone/>
              <a:defRPr sz="1800"/>
            </a:lvl8pPr>
            <a:lvl9pPr marL="3337712" indent="0">
              <a:buNone/>
              <a:defRPr sz="1800"/>
            </a:lvl9pPr>
          </a:lstStyle>
          <a:p>
            <a:pPr lvl="0"/>
            <a:endParaRPr lang="zh-CN" altLang="en-US" noProof="0" smtClean="0"/>
          </a:p>
        </p:txBody>
      </p:sp>
      <p:sp>
        <p:nvSpPr>
          <p:cNvPr id="4" name="文本占位符 3"/>
          <p:cNvSpPr>
            <a:spLocks noGrp="1"/>
          </p:cNvSpPr>
          <p:nvPr>
            <p:ph type="body" sz="half" idx="2"/>
          </p:nvPr>
        </p:nvSpPr>
        <p:spPr>
          <a:xfrm>
            <a:off x="1792556" y="5367262"/>
            <a:ext cx="5485838" cy="804333"/>
          </a:xfrm>
        </p:spPr>
        <p:txBody>
          <a:bodyPr/>
          <a:lstStyle>
            <a:lvl1pPr marL="0" indent="0">
              <a:buNone/>
              <a:defRPr sz="1300"/>
            </a:lvl1pPr>
            <a:lvl2pPr marL="417214" indent="0">
              <a:buNone/>
              <a:defRPr sz="1100"/>
            </a:lvl2pPr>
            <a:lvl3pPr marL="834428" indent="0">
              <a:buNone/>
              <a:defRPr sz="900"/>
            </a:lvl3pPr>
            <a:lvl4pPr marL="1251642" indent="0">
              <a:buNone/>
              <a:defRPr sz="800"/>
            </a:lvl4pPr>
            <a:lvl5pPr marL="1668856" indent="0">
              <a:buNone/>
              <a:defRPr sz="800"/>
            </a:lvl5pPr>
            <a:lvl6pPr marL="2086070" indent="0">
              <a:buNone/>
              <a:defRPr sz="800"/>
            </a:lvl6pPr>
            <a:lvl7pPr marL="2503284" indent="0">
              <a:buNone/>
              <a:defRPr sz="800"/>
            </a:lvl7pPr>
            <a:lvl8pPr marL="2920498" indent="0">
              <a:buNone/>
              <a:defRPr sz="800"/>
            </a:lvl8pPr>
            <a:lvl9pPr marL="3337712" indent="0">
              <a:buNone/>
              <a:defRPr sz="8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776A096C-DD70-4518-A488-A84FC7829FFF}"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4705F5E-0472-4FF2-B77C-59BA028C2C3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9865" y="273655"/>
            <a:ext cx="1982207" cy="556229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1840" y="273655"/>
            <a:ext cx="5813162" cy="556229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BFAC0994-4FEB-46B2-A9C3-592A6613706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7664071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274638"/>
            <a:ext cx="80645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230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600200"/>
            <a:ext cx="39560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5929313" y="6400800"/>
            <a:ext cx="1057275" cy="1101725"/>
          </a:xfrm>
          <a:prstGeom prst="rect">
            <a:avLst/>
          </a:prstGeom>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9FE22910-1AD4-4EEE-B7D9-98EAEB89445E}" type="slidenum">
              <a:rPr lang="de-DE" altLang="zh-CN">
                <a:solidFill>
                  <a:prstClr val="black"/>
                </a:solidFill>
              </a:rPr>
              <a:pPr>
                <a:defRPr/>
              </a:pPr>
              <a:t>‹#›</a:t>
            </a:fld>
            <a:endParaRPr lang="en-GB" altLang="zh-CN">
              <a:solidFill>
                <a:prstClr val="black"/>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361044" y="6489097"/>
            <a:ext cx="2097403" cy="456595"/>
          </a:xfrm>
          <a:prstGeom prst="rect">
            <a:avLst/>
          </a:prstGeom>
          <a:ln/>
        </p:spPr>
        <p:txBody>
          <a:bodyPr/>
          <a:lstStyle>
            <a:lvl1pPr>
              <a:defRPr/>
            </a:lvl1pPr>
          </a:lstStyle>
          <a:p>
            <a:pPr>
              <a:defRPr/>
            </a:pPr>
            <a:r>
              <a:rPr lang="de-DE" altLang="zh-CN">
                <a:solidFill>
                  <a:srgbClr val="000000"/>
                </a:solidFill>
              </a:rPr>
              <a:t>Page </a:t>
            </a:r>
            <a:fld id="{1A6E0C6E-BCD1-4090-B9AF-4B1D3A33BA2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6277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5589588"/>
            <a:ext cx="763588"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20"/>
          <p:cNvSpPr txBox="1">
            <a:spLocks noChangeArrowheads="1"/>
          </p:cNvSpPr>
          <p:nvPr/>
        </p:nvSpPr>
        <p:spPr bwMode="auto">
          <a:xfrm>
            <a:off x="652463" y="6207125"/>
            <a:ext cx="2619375" cy="261938"/>
          </a:xfrm>
          <a:prstGeom prst="rect">
            <a:avLst/>
          </a:prstGeom>
          <a:noFill/>
          <a:ln w="9525">
            <a:noFill/>
            <a:miter lim="800000"/>
            <a:headEnd/>
            <a:tailEnd/>
          </a:ln>
        </p:spPr>
        <p:txBody>
          <a:bodyPr wrap="none" lIns="80124" tIns="40063" rIns="80124" bIns="40063">
            <a:spAutoFit/>
          </a:bodyPr>
          <a:lstStyle/>
          <a:p>
            <a:pPr defTabSz="801688" eaLnBrk="0" fontAlgn="auto" hangingPunct="0">
              <a:spcBef>
                <a:spcPts val="0"/>
              </a:spcBef>
              <a:spcAft>
                <a:spcPts val="0"/>
              </a:spcAft>
            </a:pPr>
            <a:r>
              <a:rPr lang="en-US" altLang="zh-CN" sz="1200">
                <a:solidFill>
                  <a:srgbClr val="000000"/>
                </a:solidFill>
                <a:latin typeface="FrutigerNext LT Bold" pitchFamily="20" charset="0"/>
                <a:ea typeface="华文细黑"/>
              </a:rPr>
              <a:t>HUAWEI TECHNOLOGIES CO., LTD.</a:t>
            </a:r>
            <a:endParaRPr lang="en-US" altLang="zh-CN" sz="2200">
              <a:solidFill>
                <a:srgbClr val="000000"/>
              </a:solidFill>
              <a:latin typeface="Arial" pitchFamily="34" charset="0"/>
              <a:ea typeface="华文细黑"/>
            </a:endParaRPr>
          </a:p>
        </p:txBody>
      </p:sp>
      <p:sp>
        <p:nvSpPr>
          <p:cNvPr id="7" name="Text Box 22"/>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24" tIns="40063" rIns="80124" bIns="40063">
            <a:spAutoFit/>
          </a:bodyPr>
          <a:lstStyle/>
          <a:p>
            <a:pPr defTabSz="801688" eaLnBrk="0" fontAlgn="auto" hangingPunct="0">
              <a:spcBef>
                <a:spcPts val="0"/>
              </a:spcBef>
              <a:spcAft>
                <a:spcPts val="0"/>
              </a:spcAft>
              <a:defRPr/>
            </a:pPr>
            <a:r>
              <a:rPr lang="en-US" altLang="zh-CN" sz="1200">
                <a:solidFill>
                  <a:srgbClr val="000000"/>
                </a:solidFill>
                <a:latin typeface="FrutigerNext LT Regular"/>
                <a:ea typeface="华文细黑"/>
              </a:rPr>
              <a:t>www.huawei.com</a:t>
            </a:r>
          </a:p>
        </p:txBody>
      </p:sp>
      <p:sp>
        <p:nvSpPr>
          <p:cNvPr id="8" name="Rectangle 23"/>
          <p:cNvSpPr>
            <a:spLocks noChangeArrowheads="1"/>
          </p:cNvSpPr>
          <p:nvPr/>
        </p:nvSpPr>
        <p:spPr bwMode="auto">
          <a:xfrm>
            <a:off x="3984625" y="6207125"/>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fontAlgn="auto" hangingPunct="0">
              <a:spcBef>
                <a:spcPts val="0"/>
              </a:spcBef>
              <a:spcAft>
                <a:spcPts val="0"/>
              </a:spcAft>
              <a:defRPr/>
            </a:pPr>
            <a:r>
              <a:rPr lang="en-US" altLang="zh-CN" sz="1200">
                <a:solidFill>
                  <a:srgbClr val="000000"/>
                </a:solidFill>
                <a:latin typeface="FrutigerNext LT Bold" pitchFamily="1" charset="0"/>
                <a:ea typeface="华文细黑"/>
              </a:rPr>
              <a:t>Huawei Confidential </a:t>
            </a:r>
          </a:p>
        </p:txBody>
      </p:sp>
      <p:sp>
        <p:nvSpPr>
          <p:cNvPr id="9" name="Rectangle 25"/>
          <p:cNvSpPr>
            <a:spLocks noChangeArrowheads="1"/>
          </p:cNvSpPr>
          <p:nvPr/>
        </p:nvSpPr>
        <p:spPr bwMode="auto">
          <a:xfrm>
            <a:off x="6792913" y="247650"/>
            <a:ext cx="1468437" cy="292100"/>
          </a:xfrm>
          <a:prstGeom prst="rect">
            <a:avLst/>
          </a:prstGeom>
          <a:noFill/>
          <a:ln w="9525" algn="ctr">
            <a:noFill/>
            <a:miter lim="800000"/>
            <a:headEnd/>
            <a:tailEnd/>
          </a:ln>
          <a:effectLst/>
        </p:spPr>
        <p:txBody>
          <a:bodyPr wrap="none" lIns="80092" tIns="40044" rIns="80092" bIns="40044">
            <a:spAutoFit/>
          </a:bodyPr>
          <a:lstStyle/>
          <a:p>
            <a:pPr defTabSz="801688" eaLnBrk="0" fontAlgn="auto" hangingPunct="0">
              <a:spcBef>
                <a:spcPts val="0"/>
              </a:spcBef>
              <a:spcAft>
                <a:spcPts val="0"/>
              </a:spcAft>
              <a:defRPr/>
            </a:pPr>
            <a:r>
              <a:rPr lang="en-US" altLang="zh-CN" b="1">
                <a:solidFill>
                  <a:srgbClr val="666666"/>
                </a:solidFill>
                <a:latin typeface="FrutigerNext LT Regular"/>
                <a:ea typeface="华文细黑"/>
              </a:rPr>
              <a:t>Security Level:</a:t>
            </a:r>
            <a:r>
              <a:rPr lang="zh-CN" altLang="en-US" b="1">
                <a:solidFill>
                  <a:srgbClr val="666666"/>
                </a:solidFill>
                <a:latin typeface="FrutigerNext LT Regular"/>
                <a:ea typeface="华文细黑"/>
              </a:rPr>
              <a:t> </a:t>
            </a:r>
          </a:p>
        </p:txBody>
      </p:sp>
      <p:sp>
        <p:nvSpPr>
          <p:cNvPr id="10" name="Text Box 66"/>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英文标题</a:t>
            </a:r>
            <a:r>
              <a:rPr lang="en-US" altLang="zh-CN" sz="1100">
                <a:solidFill>
                  <a:srgbClr val="000000"/>
                </a:solidFill>
                <a:latin typeface="Arial" charset="0"/>
                <a:ea typeface="华文细黑" pitchFamily="2" charset="-122"/>
              </a:rPr>
              <a:t>:40-47pt  </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副标题</a:t>
            </a:r>
            <a:r>
              <a:rPr lang="en-US" altLang="zh-CN" sz="1100">
                <a:solidFill>
                  <a:srgbClr val="000000"/>
                </a:solidFill>
                <a:latin typeface="Arial" charset="0"/>
                <a:ea typeface="华文细黑" pitchFamily="2" charset="-122"/>
              </a:rPr>
              <a:t>:26-30pt</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反白</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内部使用字体 </a:t>
            </a:r>
            <a:r>
              <a:rPr lang="en-US" altLang="zh-CN" sz="1100">
                <a:solidFill>
                  <a:srgbClr val="000000"/>
                </a:solidFill>
                <a:latin typeface="Arial" charset="0"/>
                <a:ea typeface="华文细黑" pitchFamily="2" charset="-122"/>
              </a:rPr>
              <a:t>:</a:t>
            </a:r>
          </a:p>
          <a:p>
            <a:pPr algn="r" defTabSz="801688" eaLnBrk="0" fontAlgn="auto" hangingPunct="0">
              <a:lnSpc>
                <a:spcPct val="125000"/>
              </a:lnSpc>
              <a:spcBef>
                <a:spcPts val="0"/>
              </a:spcBef>
              <a:spcAft>
                <a:spcPts val="0"/>
              </a:spcAft>
              <a:defRPr/>
            </a:pPr>
            <a:r>
              <a:rPr lang="en-US" altLang="zh-CN" sz="1100">
                <a:solidFill>
                  <a:srgbClr val="000000"/>
                </a:solidFill>
                <a:latin typeface="Arial" charset="0"/>
                <a:ea typeface="华文细黑" pitchFamily="2" charset="-122"/>
              </a:rPr>
              <a:t>FrutigerNext LT Medium</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外部使用字体 </a:t>
            </a:r>
            <a:r>
              <a:rPr lang="en-US" altLang="zh-CN" sz="1100">
                <a:solidFill>
                  <a:srgbClr val="000000"/>
                </a:solidFill>
                <a:latin typeface="Arial" charset="0"/>
                <a:ea typeface="华文细黑" pitchFamily="2" charset="-122"/>
              </a:rPr>
              <a:t>: Arial</a:t>
            </a: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中文标题</a:t>
            </a:r>
            <a:r>
              <a:rPr lang="en-US" altLang="zh-CN" sz="1100">
                <a:solidFill>
                  <a:srgbClr val="000000"/>
                </a:solidFill>
                <a:latin typeface="Arial" charset="0"/>
                <a:ea typeface="华文细黑" pitchFamily="2" charset="-122"/>
              </a:rPr>
              <a:t>:35-47pt</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黑体</a:t>
            </a:r>
          </a:p>
          <a:p>
            <a:pPr algn="r" defTabSz="801688" eaLnBrk="0" fontAlgn="auto" hangingPunct="0">
              <a:lnSpc>
                <a:spcPct val="125000"/>
              </a:lnSpc>
              <a:spcBef>
                <a:spcPts val="0"/>
              </a:spcBef>
              <a:spcAft>
                <a:spcPts val="0"/>
              </a:spcAft>
              <a:defRPr/>
            </a:pPr>
            <a:r>
              <a:rPr lang="en-US" altLang="zh-CN" sz="1100">
                <a:solidFill>
                  <a:srgbClr val="000000"/>
                </a:solidFill>
                <a:latin typeface="Arial" charset="0"/>
                <a:ea typeface="华文细黑" pitchFamily="2" charset="-122"/>
              </a:rPr>
              <a:t>  </a:t>
            </a:r>
            <a:r>
              <a:rPr lang="zh-CN" altLang="en-US" sz="1100">
                <a:solidFill>
                  <a:srgbClr val="000000"/>
                </a:solidFill>
                <a:latin typeface="Arial" charset="0"/>
                <a:ea typeface="华文细黑" pitchFamily="2" charset="-122"/>
              </a:rPr>
              <a:t>副标题</a:t>
            </a:r>
            <a:r>
              <a:rPr lang="en-US" altLang="zh-CN" sz="1100">
                <a:solidFill>
                  <a:srgbClr val="000000"/>
                </a:solidFill>
                <a:latin typeface="Arial" charset="0"/>
                <a:ea typeface="华文细黑" pitchFamily="2" charset="-122"/>
              </a:rPr>
              <a:t>:24-28pt</a:t>
            </a: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反白</a:t>
            </a:r>
          </a:p>
          <a:p>
            <a:pPr algn="r" defTabSz="801688" eaLnBrk="0" fontAlgn="auto" hangingPunct="0">
              <a:lnSpc>
                <a:spcPct val="125000"/>
              </a:lnSpc>
              <a:spcBef>
                <a:spcPts val="0"/>
              </a:spcBef>
              <a:spcAft>
                <a:spcPts val="0"/>
              </a:spcAft>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细黑体</a:t>
            </a: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ts val="0"/>
              </a:spcBef>
              <a:spcAft>
                <a:spcPts val="0"/>
              </a:spcAft>
              <a:defRPr/>
            </a:pPr>
            <a:endParaRPr lang="zh-CN" altLang="en-US" sz="1100">
              <a:solidFill>
                <a:srgbClr val="000000"/>
              </a:solidFill>
              <a:latin typeface="Arial" charset="0"/>
              <a:ea typeface="华文细黑" pitchFamily="2" charset="-122"/>
            </a:endParaRPr>
          </a:p>
          <a:p>
            <a:pPr algn="r" defTabSz="801688" eaLnBrk="0" fontAlgn="auto" hangingPunct="0">
              <a:lnSpc>
                <a:spcPct val="125000"/>
              </a:lnSpc>
              <a:spcBef>
                <a:spcPct val="50000"/>
              </a:spcBef>
              <a:spcAft>
                <a:spcPts val="0"/>
              </a:spcAft>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588" y="1392238"/>
            <a:ext cx="5303837" cy="1666875"/>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13" y="3182938"/>
            <a:ext cx="5305425"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684213" y="282575"/>
            <a:ext cx="2133600" cy="474663"/>
          </a:xfrm>
        </p:spPr>
        <p:txBody>
          <a:bodyPr lIns="80139" tIns="40069" rIns="80139" bIns="40069"/>
          <a:lstStyle>
            <a:lvl1pPr>
              <a:lnSpc>
                <a:spcPct val="100000"/>
              </a:lnSpc>
              <a:defRPr>
                <a:latin typeface="FrutigerNext LT Regular" pitchFamily="34" charset="0"/>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fld id="{530820CF-B880-4189-942D-D702A7CBA730}" type="datetimeFigureOut">
              <a:rPr lang="zh-CN" altLang="en-US" smtClean="0">
                <a:solidFill>
                  <a:srgbClr val="000000"/>
                </a:solidFill>
              </a:rPr>
              <a:pPr/>
              <a:t>2015/1/7</a:t>
            </a:fld>
            <a:endParaRPr lang="zh-CN" altLang="en-US">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6"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5.pn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image" Target="../media/image16.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image" Target="../media/image18.png"/><Relationship Id="rId2" Type="http://schemas.openxmlformats.org/officeDocument/2006/relationships/slideLayout" Target="../slideLayouts/slideLayout22.xml"/><Relationship Id="rId16" Type="http://schemas.openxmlformats.org/officeDocument/2006/relationships/theme" Target="../theme/theme1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2.xml"/><Relationship Id="rId1" Type="http://schemas.openxmlformats.org/officeDocument/2006/relationships/slideLayout" Target="../slideLayouts/slideLayout36.xml"/><Relationship Id="rId4" Type="http://schemas.openxmlformats.org/officeDocument/2006/relationships/image" Target="../media/image13.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4.xml"/><Relationship Id="rId1" Type="http://schemas.openxmlformats.org/officeDocument/2006/relationships/slideLayout" Target="../slideLayouts/slideLayout37.xml"/><Relationship Id="rId4" Type="http://schemas.openxmlformats.org/officeDocument/2006/relationships/image" Target="../media/image13.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1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16.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8.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6.xml"/><Relationship Id="rId1" Type="http://schemas.openxmlformats.org/officeDocument/2006/relationships/slideLayout" Target="../slideLayouts/slideLayout50.xml"/><Relationship Id="rId4" Type="http://schemas.openxmlformats.org/officeDocument/2006/relationships/image" Target="../media/image13.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7.xml"/><Relationship Id="rId1" Type="http://schemas.openxmlformats.org/officeDocument/2006/relationships/slideLayout" Target="../slideLayouts/slideLayout51.xml"/><Relationship Id="rId4" Type="http://schemas.openxmlformats.org/officeDocument/2006/relationships/image" Target="../media/image1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5" cstate="print"/>
          <a:srcRect/>
          <a:stretch>
            <a:fillRect/>
          </a:stretch>
        </p:blipFill>
        <p:spPr bwMode="auto">
          <a:xfrm>
            <a:off x="0" y="6224588"/>
            <a:ext cx="9150350" cy="636587"/>
          </a:xfrm>
          <a:prstGeom prst="rect">
            <a:avLst/>
          </a:prstGeom>
          <a:noFill/>
          <a:ln w="9525">
            <a:noFill/>
            <a:miter lim="800000"/>
            <a:headEnd/>
            <a:tailEnd/>
          </a:ln>
        </p:spPr>
      </p:pic>
      <p:sp>
        <p:nvSpPr>
          <p:cNvPr id="28680" name="Text Box 8"/>
          <p:cNvSpPr txBox="1">
            <a:spLocks noChangeArrowheads="1"/>
          </p:cNvSpPr>
          <p:nvPr/>
        </p:nvSpPr>
        <p:spPr bwMode="auto">
          <a:xfrm>
            <a:off x="652463" y="6438900"/>
            <a:ext cx="2619375" cy="261938"/>
          </a:xfrm>
          <a:prstGeom prst="rect">
            <a:avLst/>
          </a:prstGeom>
          <a:noFill/>
          <a:ln w="9525">
            <a:noFill/>
            <a:miter lim="800000"/>
            <a:headEnd/>
            <a:tailEnd/>
          </a:ln>
        </p:spPr>
        <p:txBody>
          <a:bodyPr wrap="none" lIns="80124" tIns="40063" rIns="80124" bIns="40063">
            <a:spAutoFit/>
          </a:bodyPr>
          <a:lstStyle/>
          <a:p>
            <a:pPr defTabSz="801688" eaLnBrk="0" fontAlgn="auto" hangingPunct="0">
              <a:spcBef>
                <a:spcPts val="0"/>
              </a:spcBef>
              <a:spcAft>
                <a:spcPts val="0"/>
              </a:spcAft>
            </a:pPr>
            <a:r>
              <a:rPr lang="en-US" altLang="zh-CN" sz="1200">
                <a:solidFill>
                  <a:srgbClr val="000000"/>
                </a:solidFill>
                <a:latin typeface="FrutigerNext LT Bold" pitchFamily="20" charset="0"/>
                <a:ea typeface="华文细黑"/>
              </a:rPr>
              <a:t>HUAWEI TECHNOLOGIES CO., LTD.</a:t>
            </a:r>
            <a:endParaRPr lang="en-US" altLang="zh-CN" sz="2200">
              <a:solidFill>
                <a:srgbClr val="000000"/>
              </a:solidFill>
              <a:latin typeface="Arial" pitchFamily="34" charset="0"/>
              <a:ea typeface="华文细黑"/>
            </a:endParaRPr>
          </a:p>
        </p:txBody>
      </p:sp>
      <p:pic>
        <p:nvPicPr>
          <p:cNvPr id="7172" name="Picture 9" descr="8"/>
          <p:cNvPicPr>
            <a:picLocks noChangeAspect="1" noChangeArrowheads="1"/>
          </p:cNvPicPr>
          <p:nvPr/>
        </p:nvPicPr>
        <p:blipFill>
          <a:blip r:embed="rId16" cstate="print"/>
          <a:srcRect/>
          <a:stretch>
            <a:fillRect/>
          </a:stretch>
        </p:blipFill>
        <p:spPr bwMode="auto">
          <a:xfrm>
            <a:off x="7508875" y="6399213"/>
            <a:ext cx="131127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13" y="6489700"/>
            <a:ext cx="2097087"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tx1"/>
                </a:solidFill>
                <a:latin typeface="FrutigerNext LT Bold" pitchFamily="20" charset="0"/>
              </a:defRPr>
            </a:lvl1pPr>
          </a:lstStyle>
          <a:p>
            <a:pPr fontAlgn="auto">
              <a:spcBef>
                <a:spcPts val="0"/>
              </a:spcBef>
              <a:spcAft>
                <a:spcPts val="0"/>
              </a:spcAft>
            </a:pPr>
            <a:fld id="{530820CF-B880-4189-942D-D702A7CBA730}" type="datetimeFigureOut">
              <a:rPr lang="zh-CN" altLang="en-US" smtClean="0">
                <a:solidFill>
                  <a:srgbClr val="000000"/>
                </a:solidFill>
                <a:ea typeface="华文细黑"/>
              </a:rPr>
              <a:pPr fontAlgn="auto">
                <a:spcBef>
                  <a:spcPts val="0"/>
                </a:spcBef>
                <a:spcAft>
                  <a:spcPts val="0"/>
                </a:spcAft>
              </a:pPr>
              <a:t>2015/1/7</a:t>
            </a:fld>
            <a:endParaRPr lang="zh-CN" altLang="en-US">
              <a:solidFill>
                <a:srgbClr val="000000"/>
              </a:solidFill>
              <a:ea typeface="华文细黑"/>
            </a:endParaRPr>
          </a:p>
        </p:txBody>
      </p:sp>
      <p:sp>
        <p:nvSpPr>
          <p:cNvPr id="7174" name="Rectangle 13"/>
          <p:cNvSpPr>
            <a:spLocks noGrp="1" noChangeArrowheads="1"/>
          </p:cNvSpPr>
          <p:nvPr>
            <p:ph type="title"/>
          </p:nvPr>
        </p:nvSpPr>
        <p:spPr bwMode="auto">
          <a:xfrm>
            <a:off x="652463" y="430213"/>
            <a:ext cx="7745412"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0" y="6438900"/>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fontAlgn="auto" hangingPunct="0">
              <a:spcBef>
                <a:spcPts val="0"/>
              </a:spcBef>
              <a:spcAft>
                <a:spcPts val="0"/>
              </a:spcAft>
              <a:defRPr/>
            </a:pPr>
            <a:r>
              <a:rPr lang="en-US" altLang="zh-CN" sz="1200">
                <a:solidFill>
                  <a:srgbClr val="000000"/>
                </a:solidFill>
                <a:latin typeface="FrutigerNext LT Bold" pitchFamily="1" charset="0"/>
                <a:ea typeface="华文细黑"/>
              </a:rPr>
              <a:t>Huawei Confidential </a:t>
            </a:r>
          </a:p>
        </p:txBody>
      </p:sp>
      <p:sp>
        <p:nvSpPr>
          <p:cNvPr id="28694" name="Rectangle 22"/>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英文标题</a:t>
            </a:r>
            <a:r>
              <a:rPr lang="en-US" altLang="zh-CN" sz="1100">
                <a:solidFill>
                  <a:srgbClr val="000000"/>
                </a:solidFill>
                <a:latin typeface="Arial" charset="0"/>
                <a:ea typeface="华文细黑" pitchFamily="2" charset="-122"/>
              </a:rPr>
              <a:t>:32-35pt  </a:t>
            </a: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 R153 G0 B0</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内部使用字体 </a:t>
            </a:r>
            <a:r>
              <a:rPr lang="en-US" altLang="zh-CN" sz="1100">
                <a:solidFill>
                  <a:srgbClr val="000000"/>
                </a:solidFill>
                <a:latin typeface="FrutigerNext LT Regular"/>
                <a:ea typeface="华文细黑" pitchFamily="2" charset="-122"/>
              </a:rPr>
              <a:t>:</a:t>
            </a:r>
          </a:p>
          <a:p>
            <a:pPr algn="r" defTabSz="801688" fontAlgn="auto">
              <a:lnSpc>
                <a:spcPct val="125000"/>
              </a:lnSpc>
              <a:spcBef>
                <a:spcPts val="0"/>
              </a:spcBef>
              <a:spcAft>
                <a:spcPts val="0"/>
              </a:spcAft>
              <a:buClr>
                <a:srgbClr val="777777"/>
              </a:buClr>
              <a:buSzPct val="60000"/>
              <a:buFont typeface="Wingdings" pitchFamily="2" charset="2"/>
              <a:buNone/>
              <a:defRPr/>
            </a:pPr>
            <a:r>
              <a:rPr lang="en-US" altLang="zh-CN" sz="1100">
                <a:solidFill>
                  <a:srgbClr val="000000"/>
                </a:solidFill>
                <a:latin typeface="FrutigerNext LT Regular"/>
                <a:ea typeface="华文细黑" pitchFamily="2" charset="-122"/>
              </a:rPr>
              <a:t>FrutigerNext LT Medium</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外部使用字体 </a:t>
            </a:r>
            <a:r>
              <a:rPr lang="en-US" altLang="zh-CN" sz="1100">
                <a:solidFill>
                  <a:srgbClr val="000000"/>
                </a:solidFill>
                <a:latin typeface="FrutigerNext LT Regular"/>
                <a:ea typeface="华文细黑" pitchFamily="2" charset="-122"/>
              </a:rPr>
              <a:t>: Arial</a:t>
            </a:r>
          </a:p>
          <a:p>
            <a:pPr algn="r" defTabSz="801688" fontAlgn="auto">
              <a:lnSpc>
                <a:spcPct val="7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中文标题</a:t>
            </a:r>
            <a:r>
              <a:rPr lang="en-US" altLang="zh-CN" sz="1100">
                <a:solidFill>
                  <a:srgbClr val="000000"/>
                </a:solidFill>
                <a:latin typeface="Arial" charset="0"/>
                <a:ea typeface="华文细黑" pitchFamily="2" charset="-122"/>
              </a:rPr>
              <a:t>:30-32pt  </a:t>
            </a: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 R153 G0 B0</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黑体</a:t>
            </a: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英文正文</a:t>
            </a:r>
            <a:r>
              <a:rPr lang="en-US" altLang="zh-CN" sz="1100">
                <a:solidFill>
                  <a:srgbClr val="000000"/>
                </a:solidFill>
                <a:latin typeface="Arial" charset="0"/>
                <a:ea typeface="华文细黑" pitchFamily="2" charset="-122"/>
              </a:rPr>
              <a:t>:20-22pt</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子目录 </a:t>
            </a:r>
            <a:r>
              <a:rPr lang="en-US" altLang="zh-CN" sz="1100">
                <a:solidFill>
                  <a:srgbClr val="000000"/>
                </a:solidFill>
                <a:latin typeface="Arial" charset="0"/>
                <a:ea typeface="华文细黑" pitchFamily="2" charset="-122"/>
              </a:rPr>
              <a:t>(2-5</a:t>
            </a:r>
            <a:r>
              <a:rPr lang="zh-CN" altLang="en-US" sz="1100">
                <a:solidFill>
                  <a:srgbClr val="000000"/>
                </a:solidFill>
                <a:latin typeface="Arial" charset="0"/>
                <a:ea typeface="华文细黑" pitchFamily="2" charset="-122"/>
              </a:rPr>
              <a:t>级</a:t>
            </a:r>
            <a:r>
              <a:rPr lang="en-US" altLang="zh-CN" sz="1100">
                <a:solidFill>
                  <a:srgbClr val="000000"/>
                </a:solidFill>
                <a:latin typeface="Arial" charset="0"/>
                <a:ea typeface="华文细黑" pitchFamily="2" charset="-122"/>
              </a:rPr>
              <a:t>) :18pt  </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黑色</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内部使用字体 </a:t>
            </a:r>
            <a:r>
              <a:rPr lang="en-US" altLang="zh-CN" sz="1100">
                <a:solidFill>
                  <a:srgbClr val="000000"/>
                </a:solidFill>
                <a:latin typeface="FrutigerNext LT Regular"/>
                <a:ea typeface="华文细黑" pitchFamily="2" charset="-122"/>
              </a:rPr>
              <a:t>:</a:t>
            </a:r>
          </a:p>
          <a:p>
            <a:pPr algn="r" defTabSz="801688" fontAlgn="auto">
              <a:lnSpc>
                <a:spcPct val="125000"/>
              </a:lnSpc>
              <a:spcBef>
                <a:spcPts val="0"/>
              </a:spcBef>
              <a:spcAft>
                <a:spcPts val="0"/>
              </a:spcAft>
              <a:buClr>
                <a:srgbClr val="777777"/>
              </a:buClr>
              <a:buSzPct val="60000"/>
              <a:buFont typeface="Wingdings" pitchFamily="2" charset="2"/>
              <a:buNone/>
              <a:defRPr/>
            </a:pPr>
            <a:r>
              <a:rPr lang="en-US" altLang="zh-CN" sz="1100">
                <a:solidFill>
                  <a:srgbClr val="000000"/>
                </a:solidFill>
                <a:latin typeface="FrutigerNext LT Regular"/>
                <a:ea typeface="华文细黑" pitchFamily="2" charset="-122"/>
              </a:rPr>
              <a:t>FrutigerNext LT Regular</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FrutigerNext LT Regular"/>
                <a:ea typeface="华文细黑" pitchFamily="2" charset="-122"/>
              </a:rPr>
              <a:t>外部使用字体 </a:t>
            </a:r>
            <a:r>
              <a:rPr lang="en-US" altLang="zh-CN" sz="1100">
                <a:solidFill>
                  <a:srgbClr val="000000"/>
                </a:solidFill>
                <a:latin typeface="FrutigerNext LT Regular"/>
                <a:ea typeface="华文细黑" pitchFamily="2" charset="-122"/>
              </a:rPr>
              <a:t>: Arial</a:t>
            </a:r>
          </a:p>
          <a:p>
            <a:pPr algn="r" defTabSz="801688" fontAlgn="auto">
              <a:lnSpc>
                <a:spcPct val="7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中文正文</a:t>
            </a:r>
            <a:r>
              <a:rPr lang="en-US" altLang="zh-CN" sz="1100">
                <a:solidFill>
                  <a:srgbClr val="000000"/>
                </a:solidFill>
                <a:latin typeface="Arial" charset="0"/>
                <a:ea typeface="华文细黑" pitchFamily="2" charset="-122"/>
              </a:rPr>
              <a:t>:18-20pt</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子目录</a:t>
            </a:r>
            <a:r>
              <a:rPr lang="en-US" altLang="zh-CN" sz="1100">
                <a:solidFill>
                  <a:srgbClr val="000000"/>
                </a:solidFill>
                <a:latin typeface="Arial" charset="0"/>
                <a:ea typeface="华文细黑" pitchFamily="2" charset="-122"/>
              </a:rPr>
              <a:t>(2-5</a:t>
            </a:r>
            <a:r>
              <a:rPr lang="zh-CN" altLang="en-US" sz="1100">
                <a:solidFill>
                  <a:srgbClr val="000000"/>
                </a:solidFill>
                <a:latin typeface="Arial" charset="0"/>
                <a:ea typeface="华文细黑" pitchFamily="2" charset="-122"/>
              </a:rPr>
              <a:t>级</a:t>
            </a:r>
            <a:r>
              <a:rPr lang="en-US" altLang="zh-CN" sz="1100">
                <a:solidFill>
                  <a:srgbClr val="000000"/>
                </a:solidFill>
                <a:latin typeface="Arial" charset="0"/>
                <a:ea typeface="华文细黑" pitchFamily="2" charset="-122"/>
              </a:rPr>
              <a:t>):18pt </a:t>
            </a: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颜色</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黑色</a:t>
            </a:r>
          </a:p>
          <a:p>
            <a:pPr algn="r" defTabSz="801688" fontAlgn="auto">
              <a:lnSpc>
                <a:spcPct val="125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Arial" charset="0"/>
                <a:ea typeface="华文细黑" pitchFamily="2" charset="-122"/>
              </a:rPr>
              <a:t>字体</a:t>
            </a:r>
            <a:r>
              <a:rPr lang="en-US" altLang="zh-CN" sz="1100">
                <a:solidFill>
                  <a:srgbClr val="000000"/>
                </a:solidFill>
                <a:latin typeface="Arial" charset="0"/>
                <a:ea typeface="华文细黑" pitchFamily="2" charset="-122"/>
              </a:rPr>
              <a:t>:</a:t>
            </a:r>
            <a:r>
              <a:rPr lang="zh-CN" altLang="en-US" sz="1100">
                <a:solidFill>
                  <a:srgbClr val="000000"/>
                </a:solidFill>
                <a:latin typeface="Arial" charset="0"/>
                <a:ea typeface="华文细黑" pitchFamily="2" charset="-122"/>
              </a:rPr>
              <a:t>细黑体 </a:t>
            </a: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Arial" charset="0"/>
              <a:ea typeface="华文细黑" pitchFamily="2" charset="-122"/>
            </a:endParaRPr>
          </a:p>
          <a:p>
            <a:pPr algn="r" defTabSz="801688" fontAlgn="auto">
              <a:lnSpc>
                <a:spcPct val="125000"/>
              </a:lnSpc>
              <a:spcBef>
                <a:spcPts val="0"/>
              </a:spcBef>
              <a:spcAft>
                <a:spcPts val="0"/>
              </a:spcAft>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华文细黑" pitchFamily="2" charset="-122"/>
                <a:ea typeface="华文细黑" pitchFamily="2" charset="-122"/>
              </a:rPr>
              <a:t>配色参考方案：</a:t>
            </a:r>
          </a:p>
          <a:p>
            <a:pPr defTabSz="801688"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华文细黑" pitchFamily="2" charset="-122"/>
                <a:ea typeface="华文细黑" pitchFamily="2" charset="-122"/>
              </a:rPr>
              <a:t>建议同一页面内不超过四种颜色，以下是</a:t>
            </a:r>
            <a:r>
              <a:rPr lang="en-US" altLang="zh-CN" sz="1100">
                <a:solidFill>
                  <a:srgbClr val="000000"/>
                </a:solidFill>
                <a:latin typeface="华文细黑" pitchFamily="2" charset="-122"/>
                <a:ea typeface="华文细黑" pitchFamily="2" charset="-122"/>
              </a:rPr>
              <a:t>13</a:t>
            </a:r>
            <a:r>
              <a:rPr lang="zh-CN" altLang="en-US" sz="1100">
                <a:solidFill>
                  <a:srgbClr val="000000"/>
                </a:solidFill>
                <a:latin typeface="华文细黑" pitchFamily="2" charset="-122"/>
                <a:ea typeface="华文细黑" pitchFamily="2" charset="-122"/>
              </a:rPr>
              <a:t>组配色方案，同一页面内只选择一组使用。（仅供参考）</a:t>
            </a:r>
          </a:p>
          <a:p>
            <a:pP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zh-CN" altLang="en-US" sz="1100">
              <a:solidFill>
                <a:srgbClr val="000000"/>
              </a:solidFill>
              <a:latin typeface="华文细黑" pitchFamily="2" charset="-122"/>
              <a:ea typeface="华文细黑" pitchFamily="2" charset="-122"/>
            </a:endParaRPr>
          </a:p>
        </p:txBody>
      </p:sp>
      <p:sp>
        <p:nvSpPr>
          <p:cNvPr id="28737" name="Rectangle 65"/>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000000"/>
                </a:solidFill>
                <a:latin typeface="华文细黑" pitchFamily="2" charset="-122"/>
                <a:ea typeface="华文细黑" pitchFamily="2" charset="-122"/>
              </a:rPr>
              <a:t>客户或者合作伙伴的标志放在右上角</a:t>
            </a:r>
            <a:r>
              <a:rPr lang="en-US" altLang="zh-CN" sz="1100">
                <a:solidFill>
                  <a:srgbClr val="000000"/>
                </a:solidFill>
                <a:latin typeface="华文细黑" pitchFamily="2" charset="-122"/>
                <a:ea typeface="华文细黑" pitchFamily="2" charset="-122"/>
              </a:rPr>
              <a:t>.</a:t>
            </a:r>
          </a:p>
          <a:p>
            <a:pPr defTabSz="801688" fontAlgn="auto">
              <a:lnSpc>
                <a:spcPct val="125000"/>
              </a:lnSpc>
              <a:spcBef>
                <a:spcPts val="0"/>
              </a:spcBef>
              <a:spcAft>
                <a:spcPts val="0"/>
              </a:spcAft>
              <a:buClr>
                <a:srgbClr val="777777"/>
              </a:buClr>
              <a:buSzPct val="60000"/>
              <a:buFont typeface="Wingdings" pitchFamily="2" charset="2"/>
              <a:buNone/>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en-US" altLang="zh-CN" sz="1100">
              <a:solidFill>
                <a:srgbClr val="000000"/>
              </a:solidFill>
              <a:latin typeface="华文细黑" pitchFamily="2" charset="-122"/>
              <a:ea typeface="华文细黑" pitchFamily="2" charset="-122"/>
            </a:endParaRPr>
          </a:p>
          <a:p>
            <a:pPr defTabSz="801688" fontAlgn="auto">
              <a:lnSpc>
                <a:spcPct val="125000"/>
              </a:lnSpc>
              <a:spcBef>
                <a:spcPts val="0"/>
              </a:spcBef>
              <a:spcAft>
                <a:spcPts val="0"/>
              </a:spcAft>
              <a:buClr>
                <a:srgbClr val="777777"/>
              </a:buClr>
              <a:buSzPct val="60000"/>
              <a:buFont typeface="Wingdings" pitchFamily="2" charset="2"/>
              <a:buChar char="l"/>
              <a:defRPr/>
            </a:pPr>
            <a:endParaRPr lang="zh-CN" altLang="en-US" sz="1100">
              <a:solidFill>
                <a:srgbClr val="000000"/>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pPr>
            <a:endParaRPr lang="zh-CN" altLang="en-US">
              <a:solidFill>
                <a:srgbClr val="000000"/>
              </a:solidFill>
              <a:latin typeface="FrutigerNext LT Regular"/>
              <a:ea typeface="华文细黑"/>
            </a:endParaRPr>
          </a:p>
        </p:txBody>
      </p:sp>
      <p:grpSp>
        <p:nvGrpSpPr>
          <p:cNvPr id="2" name="Group 81"/>
          <p:cNvGrpSpPr>
            <a:grpSpLocks/>
          </p:cNvGrpSpPr>
          <p:nvPr/>
        </p:nvGrpSpPr>
        <p:grpSpPr bwMode="auto">
          <a:xfrm>
            <a:off x="9355138" y="3789363"/>
            <a:ext cx="739775"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3" name="Group 86"/>
          <p:cNvGrpSpPr>
            <a:grpSpLocks/>
          </p:cNvGrpSpPr>
          <p:nvPr/>
        </p:nvGrpSpPr>
        <p:grpSpPr bwMode="auto">
          <a:xfrm>
            <a:off x="9355138" y="4005263"/>
            <a:ext cx="739775"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4" name="Group 91"/>
          <p:cNvGrpSpPr>
            <a:grpSpLocks/>
          </p:cNvGrpSpPr>
          <p:nvPr/>
        </p:nvGrpSpPr>
        <p:grpSpPr bwMode="auto">
          <a:xfrm>
            <a:off x="9355138" y="4221163"/>
            <a:ext cx="739775"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5" name="Group 96"/>
          <p:cNvGrpSpPr>
            <a:grpSpLocks/>
          </p:cNvGrpSpPr>
          <p:nvPr/>
        </p:nvGrpSpPr>
        <p:grpSpPr bwMode="auto">
          <a:xfrm>
            <a:off x="9355138" y="3573463"/>
            <a:ext cx="73977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6" name="Group 101"/>
          <p:cNvGrpSpPr>
            <a:grpSpLocks/>
          </p:cNvGrpSpPr>
          <p:nvPr/>
        </p:nvGrpSpPr>
        <p:grpSpPr bwMode="auto">
          <a:xfrm>
            <a:off x="9355138" y="4581525"/>
            <a:ext cx="73977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7" name="Group 106"/>
          <p:cNvGrpSpPr>
            <a:grpSpLocks/>
          </p:cNvGrpSpPr>
          <p:nvPr/>
        </p:nvGrpSpPr>
        <p:grpSpPr bwMode="auto">
          <a:xfrm>
            <a:off x="9355138" y="4797425"/>
            <a:ext cx="73977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8" name="Group 111"/>
          <p:cNvGrpSpPr>
            <a:grpSpLocks/>
          </p:cNvGrpSpPr>
          <p:nvPr/>
        </p:nvGrpSpPr>
        <p:grpSpPr bwMode="auto">
          <a:xfrm>
            <a:off x="9355138" y="5013325"/>
            <a:ext cx="73977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9" name="Group 116"/>
          <p:cNvGrpSpPr>
            <a:grpSpLocks/>
          </p:cNvGrpSpPr>
          <p:nvPr/>
        </p:nvGrpSpPr>
        <p:grpSpPr bwMode="auto">
          <a:xfrm>
            <a:off x="9355138" y="5373688"/>
            <a:ext cx="739775"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0" name="Group 121"/>
          <p:cNvGrpSpPr>
            <a:grpSpLocks/>
          </p:cNvGrpSpPr>
          <p:nvPr/>
        </p:nvGrpSpPr>
        <p:grpSpPr bwMode="auto">
          <a:xfrm>
            <a:off x="9355138" y="5589588"/>
            <a:ext cx="739775"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1" name="Group 126"/>
          <p:cNvGrpSpPr>
            <a:grpSpLocks/>
          </p:cNvGrpSpPr>
          <p:nvPr/>
        </p:nvGrpSpPr>
        <p:grpSpPr bwMode="auto">
          <a:xfrm>
            <a:off x="9355138" y="5805488"/>
            <a:ext cx="739775"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2" name="Group 131"/>
          <p:cNvGrpSpPr>
            <a:grpSpLocks/>
          </p:cNvGrpSpPr>
          <p:nvPr/>
        </p:nvGrpSpPr>
        <p:grpSpPr bwMode="auto">
          <a:xfrm>
            <a:off x="9355138" y="6165850"/>
            <a:ext cx="73977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3" name="Group 136"/>
          <p:cNvGrpSpPr>
            <a:grpSpLocks/>
          </p:cNvGrpSpPr>
          <p:nvPr/>
        </p:nvGrpSpPr>
        <p:grpSpPr bwMode="auto">
          <a:xfrm>
            <a:off x="9355138" y="6391275"/>
            <a:ext cx="73977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grpSp>
        <p:nvGrpSpPr>
          <p:cNvPr id="14" name="Group 141"/>
          <p:cNvGrpSpPr>
            <a:grpSpLocks/>
          </p:cNvGrpSpPr>
          <p:nvPr/>
        </p:nvGrpSpPr>
        <p:grpSpPr bwMode="auto">
          <a:xfrm>
            <a:off x="9355138" y="6615113"/>
            <a:ext cx="739775"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pPr>
              <a:endParaRPr lang="zh-CN" altLang="en-US">
                <a:solidFill>
                  <a:srgbClr val="000000"/>
                </a:solidFill>
                <a:latin typeface="FrutigerNext LT Regular"/>
                <a:ea typeface="华文细黑"/>
              </a:endParaRPr>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84" r:id="rId13"/>
  </p:sldLayoutIdLst>
  <p:txStyles>
    <p:titleStyle>
      <a:lvl1pPr algn="l" defTabSz="801688" rtl="0" eaLnBrk="1" fontAlgn="base" hangingPunct="1">
        <a:spcBef>
          <a:spcPct val="0"/>
        </a:spcBef>
        <a:spcAft>
          <a:spcPct val="0"/>
        </a:spcAft>
        <a:defRPr sz="3400">
          <a:solidFill>
            <a:srgbClr val="990000"/>
          </a:solidFill>
          <a:latin typeface="+mj-lt"/>
          <a:ea typeface="+mj-ea"/>
          <a:cs typeface="+mj-cs"/>
        </a:defRPr>
      </a:lvl1pPr>
      <a:lvl2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2pPr>
      <a:lvl3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3pPr>
      <a:lvl4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4pPr>
      <a:lvl5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1" fontAlgn="base" hangingPunct="1">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1" fontAlgn="base" hangingPunct="1">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1" fontAlgn="base" hangingPunct="1">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7"/>
          <p:cNvPicPr>
            <a:picLocks noChangeAspect="1" noChangeArrowheads="1"/>
          </p:cNvPicPr>
          <p:nvPr/>
        </p:nvPicPr>
        <p:blipFill>
          <a:blip r:embed="rId17" cstate="print"/>
          <a:srcRect/>
          <a:stretch>
            <a:fillRect/>
          </a:stretch>
        </p:blipFill>
        <p:spPr bwMode="auto">
          <a:xfrm>
            <a:off x="3" y="6221514"/>
            <a:ext cx="9142595" cy="636511"/>
          </a:xfrm>
          <a:prstGeom prst="rect">
            <a:avLst/>
          </a:prstGeom>
          <a:noFill/>
          <a:ln w="9525">
            <a:noFill/>
            <a:miter lim="800000"/>
            <a:headEnd/>
            <a:tailEnd/>
          </a:ln>
        </p:spPr>
      </p:pic>
      <p:sp>
        <p:nvSpPr>
          <p:cNvPr id="28680" name="Text Box 8"/>
          <p:cNvSpPr txBox="1">
            <a:spLocks noChangeArrowheads="1"/>
          </p:cNvSpPr>
          <p:nvPr/>
        </p:nvSpPr>
        <p:spPr bwMode="auto">
          <a:xfrm>
            <a:off x="651851" y="6439214"/>
            <a:ext cx="2612431" cy="265185"/>
          </a:xfrm>
          <a:prstGeom prst="rect">
            <a:avLst/>
          </a:prstGeom>
          <a:noFill/>
          <a:ln w="9525">
            <a:noFill/>
            <a:miter lim="800000"/>
            <a:headEnd/>
            <a:tailEnd/>
          </a:ln>
        </p:spPr>
        <p:txBody>
          <a:bodyPr wrap="none" lIns="79717" tIns="39870" rIns="79717" bIns="39870">
            <a:spAutoFit/>
          </a:bodyPr>
          <a:lstStyle/>
          <a:p>
            <a:pPr defTabSz="799867" eaLnBrk="0" hangingPunct="0">
              <a:defRPr/>
            </a:pPr>
            <a:r>
              <a:rPr lang="en-US" altLang="zh-CN" sz="1200" dirty="0">
                <a:solidFill>
                  <a:srgbClr val="000000"/>
                </a:solidFill>
                <a:latin typeface="FrutigerNext LT Bold" pitchFamily="20" charset="0"/>
                <a:ea typeface="MS PGothic" pitchFamily="34" charset="-128"/>
              </a:rPr>
              <a:t>HUAWEI TECHNOLOGIES CO., LTD.</a:t>
            </a:r>
            <a:endParaRPr lang="en-US" altLang="zh-CN" sz="2200" dirty="0">
              <a:solidFill>
                <a:srgbClr val="000000"/>
              </a:solidFill>
              <a:latin typeface="Arial" charset="0"/>
              <a:ea typeface="MS PGothic" pitchFamily="34" charset="-128"/>
            </a:endParaRPr>
          </a:p>
        </p:txBody>
      </p:sp>
      <p:pic>
        <p:nvPicPr>
          <p:cNvPr id="5124" name="Picture 9" descr="8"/>
          <p:cNvPicPr>
            <a:picLocks noChangeAspect="1" noChangeArrowheads="1"/>
          </p:cNvPicPr>
          <p:nvPr/>
        </p:nvPicPr>
        <p:blipFill>
          <a:blip r:embed="rId18" cstate="print"/>
          <a:srcRect/>
          <a:stretch>
            <a:fillRect/>
          </a:stretch>
        </p:blipFill>
        <p:spPr bwMode="auto">
          <a:xfrm>
            <a:off x="7508785" y="6399904"/>
            <a:ext cx="1310700" cy="31145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047" y="6489121"/>
            <a:ext cx="2097403" cy="45659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buClrTx/>
              <a:buSzTx/>
              <a:buFontTx/>
              <a:buNone/>
              <a:defRPr sz="1200">
                <a:latin typeface="FrutigerNext LT Bold" pitchFamily="20" charset="0"/>
                <a:ea typeface="MS PGothic" pitchFamily="34" charset="-128"/>
              </a:defRPr>
            </a:lvl1pPr>
          </a:lstStyle>
          <a:p>
            <a:pPr>
              <a:defRPr/>
            </a:pPr>
            <a:r>
              <a:rPr lang="de-DE" altLang="zh-CN">
                <a:solidFill>
                  <a:srgbClr val="000000"/>
                </a:solidFill>
              </a:rPr>
              <a:t>Page </a:t>
            </a:r>
            <a:fld id="{0023A418-DE1C-48E7-966E-205C1793BBA2}" type="slidenum">
              <a:rPr lang="de-DE" altLang="zh-CN">
                <a:solidFill>
                  <a:srgbClr val="000000"/>
                </a:solidFill>
              </a:rPr>
              <a:pPr>
                <a:defRPr/>
              </a:pPr>
              <a:t>‹#›</a:t>
            </a:fld>
            <a:endParaRPr lang="en-GB" altLang="zh-CN">
              <a:solidFill>
                <a:srgbClr val="000000"/>
              </a:solidFill>
            </a:endParaRPr>
          </a:p>
        </p:txBody>
      </p:sp>
      <p:sp>
        <p:nvSpPr>
          <p:cNvPr id="5126" name="Rectangle 13"/>
          <p:cNvSpPr>
            <a:spLocks noGrp="1" noChangeArrowheads="1"/>
          </p:cNvSpPr>
          <p:nvPr>
            <p:ph type="title"/>
          </p:nvPr>
        </p:nvSpPr>
        <p:spPr bwMode="auto">
          <a:xfrm>
            <a:off x="657483" y="303894"/>
            <a:ext cx="8174671" cy="677333"/>
          </a:xfrm>
          <a:prstGeom prst="rect">
            <a:avLst/>
          </a:prstGeom>
          <a:noFill/>
          <a:ln w="9525">
            <a:noFill/>
            <a:miter lim="800000"/>
            <a:headEnd/>
            <a:tailEnd/>
          </a:ln>
        </p:spPr>
        <p:txBody>
          <a:bodyPr vert="horz" wrap="square" lIns="79733" tIns="39875" rIns="79733" bIns="39875"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778" y="6439215"/>
            <a:ext cx="1642101" cy="265144"/>
          </a:xfrm>
          <a:prstGeom prst="rect">
            <a:avLst/>
          </a:prstGeom>
          <a:noFill/>
          <a:ln w="9525" algn="ctr">
            <a:noFill/>
            <a:miter lim="800000"/>
            <a:headEnd/>
            <a:tailEnd/>
          </a:ln>
          <a:effectLst/>
        </p:spPr>
        <p:txBody>
          <a:bodyPr wrap="none" lIns="79685" tIns="39850" rIns="79685" bIns="39850">
            <a:spAutoFit/>
          </a:bodyPr>
          <a:lstStyle/>
          <a:p>
            <a:pPr defTabSz="799867"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5128" name="Rectangle 68"/>
          <p:cNvSpPr>
            <a:spLocks noGrp="1" noChangeArrowheads="1"/>
          </p:cNvSpPr>
          <p:nvPr>
            <p:ph type="body" idx="1"/>
          </p:nvPr>
        </p:nvSpPr>
        <p:spPr bwMode="auto">
          <a:xfrm>
            <a:off x="663077" y="1307798"/>
            <a:ext cx="8169052" cy="4671786"/>
          </a:xfrm>
          <a:prstGeom prst="rect">
            <a:avLst/>
          </a:prstGeom>
          <a:noFill/>
          <a:ln w="9525">
            <a:noFill/>
            <a:miter lim="800000"/>
            <a:headEnd/>
            <a:tailEnd/>
          </a:ln>
        </p:spPr>
        <p:txBody>
          <a:bodyPr vert="horz" wrap="square" lIns="79748" tIns="39882" rIns="79748" bIns="3988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ransition/>
  <p:hf sldNum="0" hdr="0" ftr="0"/>
  <p:txStyles>
    <p:titleStyle>
      <a:lvl1pPr algn="l" defTabSz="799867" rtl="0" eaLnBrk="0" fontAlgn="base" hangingPunct="0">
        <a:spcBef>
          <a:spcPct val="0"/>
        </a:spcBef>
        <a:spcAft>
          <a:spcPct val="0"/>
        </a:spcAft>
        <a:defRPr sz="2900" b="1">
          <a:solidFill>
            <a:srgbClr val="990000"/>
          </a:solidFill>
          <a:latin typeface="+mj-lt"/>
          <a:ea typeface="+mj-ea"/>
          <a:cs typeface="+mj-cs"/>
        </a:defRPr>
      </a:lvl1pPr>
      <a:lvl2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2pPr>
      <a:lvl3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3pPr>
      <a:lvl4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4pPr>
      <a:lvl5pPr algn="l" defTabSz="799867" rtl="0" eaLnBrk="0" fontAlgn="base" hangingPunct="0">
        <a:spcBef>
          <a:spcPct val="0"/>
        </a:spcBef>
        <a:spcAft>
          <a:spcPct val="0"/>
        </a:spcAft>
        <a:defRPr sz="2900" b="1">
          <a:solidFill>
            <a:srgbClr val="990000"/>
          </a:solidFill>
          <a:latin typeface="FrutigerNext LT Medium" pitchFamily="34" charset="0"/>
          <a:ea typeface="黑体" pitchFamily="2" charset="-122"/>
        </a:defRPr>
      </a:lvl5pPr>
      <a:lvl6pPr marL="416571" algn="l" defTabSz="799867" rtl="0" fontAlgn="base">
        <a:spcBef>
          <a:spcPct val="0"/>
        </a:spcBef>
        <a:spcAft>
          <a:spcPct val="0"/>
        </a:spcAft>
        <a:defRPr sz="2900" b="1">
          <a:solidFill>
            <a:srgbClr val="990000"/>
          </a:solidFill>
          <a:latin typeface="FrutigerNext LT Medium" pitchFamily="34" charset="0"/>
          <a:ea typeface="黑体" pitchFamily="2" charset="-122"/>
        </a:defRPr>
      </a:lvl6pPr>
      <a:lvl7pPr marL="833148" algn="l" defTabSz="799867" rtl="0" fontAlgn="base">
        <a:spcBef>
          <a:spcPct val="0"/>
        </a:spcBef>
        <a:spcAft>
          <a:spcPct val="0"/>
        </a:spcAft>
        <a:defRPr sz="2900" b="1">
          <a:solidFill>
            <a:srgbClr val="990000"/>
          </a:solidFill>
          <a:latin typeface="FrutigerNext LT Medium" pitchFamily="34" charset="0"/>
          <a:ea typeface="黑体" pitchFamily="2" charset="-122"/>
        </a:defRPr>
      </a:lvl7pPr>
      <a:lvl8pPr marL="1249717" algn="l" defTabSz="799867" rtl="0" fontAlgn="base">
        <a:spcBef>
          <a:spcPct val="0"/>
        </a:spcBef>
        <a:spcAft>
          <a:spcPct val="0"/>
        </a:spcAft>
        <a:defRPr sz="2900" b="1">
          <a:solidFill>
            <a:srgbClr val="990000"/>
          </a:solidFill>
          <a:latin typeface="FrutigerNext LT Medium" pitchFamily="34" charset="0"/>
          <a:ea typeface="黑体" pitchFamily="2" charset="-122"/>
        </a:defRPr>
      </a:lvl8pPr>
      <a:lvl9pPr marL="1666288" algn="l" defTabSz="799867" rtl="0" fontAlgn="base">
        <a:spcBef>
          <a:spcPct val="0"/>
        </a:spcBef>
        <a:spcAft>
          <a:spcPct val="0"/>
        </a:spcAft>
        <a:defRPr sz="2900" b="1">
          <a:solidFill>
            <a:srgbClr val="990000"/>
          </a:solidFill>
          <a:latin typeface="FrutigerNext LT Medium" pitchFamily="34" charset="0"/>
          <a:ea typeface="黑体" pitchFamily="2" charset="-122"/>
        </a:defRPr>
      </a:lvl9pPr>
    </p:titleStyle>
    <p:bodyStyle>
      <a:lvl1pPr marL="299412" indent="-299412" algn="l" defTabSz="799867" rtl="0" eaLnBrk="0" fontAlgn="base" hangingPunct="0">
        <a:lnSpc>
          <a:spcPct val="140000"/>
        </a:lnSpc>
        <a:spcBef>
          <a:spcPct val="0"/>
        </a:spcBef>
        <a:spcAft>
          <a:spcPct val="0"/>
        </a:spcAft>
        <a:buClr>
          <a:schemeClr val="bg2"/>
        </a:buClr>
        <a:buSzPct val="60000"/>
        <a:buFont typeface="Wingdings" pitchFamily="2" charset="2"/>
        <a:buChar char="l"/>
        <a:defRPr sz="1800" b="1">
          <a:solidFill>
            <a:schemeClr val="tx1"/>
          </a:solidFill>
          <a:latin typeface="+mn-lt"/>
          <a:ea typeface="+mn-ea"/>
          <a:cs typeface="+mn-cs"/>
        </a:defRPr>
      </a:lvl1pPr>
      <a:lvl2pPr marL="650896" indent="-250235" algn="l" defTabSz="799867" rtl="0" eaLnBrk="0" fontAlgn="base" hangingPunct="0">
        <a:lnSpc>
          <a:spcPct val="140000"/>
        </a:lnSpc>
        <a:spcBef>
          <a:spcPct val="0"/>
        </a:spcBef>
        <a:spcAft>
          <a:spcPct val="0"/>
        </a:spcAft>
        <a:buClr>
          <a:schemeClr val="tx1"/>
        </a:buClr>
        <a:buSzPct val="50000"/>
        <a:buFont typeface="Wingdings" pitchFamily="2" charset="2"/>
        <a:buChar char="p"/>
        <a:defRPr sz="1700">
          <a:solidFill>
            <a:schemeClr val="tx1"/>
          </a:solidFill>
          <a:latin typeface="+mn-lt"/>
          <a:ea typeface="+mn-ea"/>
        </a:defRPr>
      </a:lvl2pPr>
      <a:lvl3pPr marL="1000931" indent="-201054" algn="l" defTabSz="799867" rtl="0" eaLnBrk="0" fontAlgn="base" hangingPunct="0">
        <a:lnSpc>
          <a:spcPct val="140000"/>
        </a:lnSpc>
        <a:spcBef>
          <a:spcPct val="0"/>
        </a:spcBef>
        <a:spcAft>
          <a:spcPct val="0"/>
        </a:spcAft>
        <a:buSzPct val="50000"/>
        <a:buFont typeface="Wingdings" pitchFamily="2" charset="2"/>
        <a:buChar char="n"/>
        <a:defRPr>
          <a:solidFill>
            <a:schemeClr val="tx1"/>
          </a:solidFill>
          <a:latin typeface="FrutigerNext LT Light" pitchFamily="34" charset="0"/>
          <a:ea typeface="+mn-ea"/>
        </a:defRPr>
      </a:lvl3pPr>
      <a:lvl4pPr marL="1400142" indent="-201054" algn="l" defTabSz="799867" rtl="0" eaLnBrk="0" fontAlgn="base" hangingPunct="0">
        <a:lnSpc>
          <a:spcPct val="140000"/>
        </a:lnSpc>
        <a:spcBef>
          <a:spcPct val="0"/>
        </a:spcBef>
        <a:spcAft>
          <a:spcPct val="0"/>
        </a:spcAft>
        <a:buChar char="–"/>
        <a:defRPr sz="1400">
          <a:solidFill>
            <a:schemeClr val="tx1"/>
          </a:solidFill>
          <a:latin typeface="+mj-lt"/>
          <a:ea typeface="+mn-ea"/>
        </a:defRPr>
      </a:lvl4pPr>
      <a:lvl5pPr marL="1800821" indent="-201054" algn="l" defTabSz="799867"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17375"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633950"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050519"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467093" indent="-201054" algn="l" defTabSz="799867"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833148" rtl="0" eaLnBrk="1" latinLnBrk="0" hangingPunct="1">
        <a:defRPr sz="1600" kern="1200">
          <a:solidFill>
            <a:schemeClr val="tx1"/>
          </a:solidFill>
          <a:latin typeface="+mn-lt"/>
          <a:ea typeface="+mn-ea"/>
          <a:cs typeface="+mn-cs"/>
        </a:defRPr>
      </a:lvl1pPr>
      <a:lvl2pPr marL="416571" algn="l" defTabSz="833148" rtl="0" eaLnBrk="1" latinLnBrk="0" hangingPunct="1">
        <a:defRPr sz="1600" kern="1200">
          <a:solidFill>
            <a:schemeClr val="tx1"/>
          </a:solidFill>
          <a:latin typeface="+mn-lt"/>
          <a:ea typeface="+mn-ea"/>
          <a:cs typeface="+mn-cs"/>
        </a:defRPr>
      </a:lvl2pPr>
      <a:lvl3pPr marL="833148" algn="l" defTabSz="833148" rtl="0" eaLnBrk="1" latinLnBrk="0" hangingPunct="1">
        <a:defRPr sz="1600" kern="1200">
          <a:solidFill>
            <a:schemeClr val="tx1"/>
          </a:solidFill>
          <a:latin typeface="+mn-lt"/>
          <a:ea typeface="+mn-ea"/>
          <a:cs typeface="+mn-cs"/>
        </a:defRPr>
      </a:lvl3pPr>
      <a:lvl4pPr marL="1249717" algn="l" defTabSz="833148" rtl="0" eaLnBrk="1" latinLnBrk="0" hangingPunct="1">
        <a:defRPr sz="1600" kern="1200">
          <a:solidFill>
            <a:schemeClr val="tx1"/>
          </a:solidFill>
          <a:latin typeface="+mn-lt"/>
          <a:ea typeface="+mn-ea"/>
          <a:cs typeface="+mn-cs"/>
        </a:defRPr>
      </a:lvl4pPr>
      <a:lvl5pPr marL="1666288" algn="l" defTabSz="833148" rtl="0" eaLnBrk="1" latinLnBrk="0" hangingPunct="1">
        <a:defRPr sz="1600" kern="1200">
          <a:solidFill>
            <a:schemeClr val="tx1"/>
          </a:solidFill>
          <a:latin typeface="+mn-lt"/>
          <a:ea typeface="+mn-ea"/>
          <a:cs typeface="+mn-cs"/>
        </a:defRPr>
      </a:lvl5pPr>
      <a:lvl6pPr marL="2082858" algn="l" defTabSz="833148" rtl="0" eaLnBrk="1" latinLnBrk="0" hangingPunct="1">
        <a:defRPr sz="1600" kern="1200">
          <a:solidFill>
            <a:schemeClr val="tx1"/>
          </a:solidFill>
          <a:latin typeface="+mn-lt"/>
          <a:ea typeface="+mn-ea"/>
          <a:cs typeface="+mn-cs"/>
        </a:defRPr>
      </a:lvl6pPr>
      <a:lvl7pPr marL="2499431" algn="l" defTabSz="833148" rtl="0" eaLnBrk="1" latinLnBrk="0" hangingPunct="1">
        <a:defRPr sz="1600" kern="1200">
          <a:solidFill>
            <a:schemeClr val="tx1"/>
          </a:solidFill>
          <a:latin typeface="+mn-lt"/>
          <a:ea typeface="+mn-ea"/>
          <a:cs typeface="+mn-cs"/>
        </a:defRPr>
      </a:lvl7pPr>
      <a:lvl8pPr marL="2915992" algn="l" defTabSz="833148" rtl="0" eaLnBrk="1" latinLnBrk="0" hangingPunct="1">
        <a:defRPr sz="1600" kern="1200">
          <a:solidFill>
            <a:schemeClr val="tx1"/>
          </a:solidFill>
          <a:latin typeface="+mn-lt"/>
          <a:ea typeface="+mn-ea"/>
          <a:cs typeface="+mn-cs"/>
        </a:defRPr>
      </a:lvl8pPr>
      <a:lvl9pPr marL="3332576" algn="l" defTabSz="833148" rtl="0" eaLnBrk="1" latinLnBrk="0" hangingPunct="1">
        <a:defRPr sz="1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5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8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7"/>
          <p:cNvPicPr>
            <a:picLocks noChangeAspect="1" noChangeArrowheads="1"/>
          </p:cNvPicPr>
          <p:nvPr/>
        </p:nvPicPr>
        <p:blipFill>
          <a:blip r:embed="rId14" cstate="print"/>
          <a:srcRect/>
          <a:stretch>
            <a:fillRect/>
          </a:stretch>
        </p:blipFill>
        <p:spPr bwMode="auto">
          <a:xfrm>
            <a:off x="1" y="6221490"/>
            <a:ext cx="9142595" cy="636511"/>
          </a:xfrm>
          <a:prstGeom prst="rect">
            <a:avLst/>
          </a:prstGeom>
          <a:noFill/>
          <a:ln w="9525">
            <a:noFill/>
            <a:miter lim="800000"/>
            <a:headEnd/>
            <a:tailEnd/>
          </a:ln>
        </p:spPr>
      </p:pic>
      <p:sp>
        <p:nvSpPr>
          <p:cNvPr id="28680" name="Text Box 8"/>
          <p:cNvSpPr txBox="1">
            <a:spLocks noChangeArrowheads="1"/>
          </p:cNvSpPr>
          <p:nvPr/>
        </p:nvSpPr>
        <p:spPr bwMode="auto">
          <a:xfrm>
            <a:off x="651838" y="6439203"/>
            <a:ext cx="2613191" cy="265544"/>
          </a:xfrm>
          <a:prstGeom prst="rect">
            <a:avLst/>
          </a:prstGeom>
          <a:noFill/>
          <a:ln w="9525">
            <a:noFill/>
            <a:miter lim="800000"/>
            <a:headEnd/>
            <a:tailEnd/>
          </a:ln>
        </p:spPr>
        <p:txBody>
          <a:bodyPr wrap="none" lIns="80093" tIns="40048" rIns="80093" bIns="40048">
            <a:spAutoFit/>
          </a:bodyPr>
          <a:lstStyle/>
          <a:p>
            <a:pPr defTabSz="801109" eaLnBrk="0" hangingPunct="0">
              <a:defRPr/>
            </a:pPr>
            <a:r>
              <a:rPr lang="en-US" altLang="zh-CN" sz="1200" dirty="0">
                <a:solidFill>
                  <a:srgbClr val="000000"/>
                </a:solidFill>
                <a:latin typeface="FrutigerNext LT Bold" pitchFamily="-92" charset="0"/>
                <a:ea typeface="MS PGothic" pitchFamily="34" charset="-128"/>
              </a:rPr>
              <a:t>HUAWEI TECHNOLOGIES CO., LTD.</a:t>
            </a:r>
            <a:endParaRPr lang="en-US" altLang="zh-CN" sz="2200" dirty="0">
              <a:solidFill>
                <a:srgbClr val="000000"/>
              </a:solidFill>
              <a:latin typeface="Arial" pitchFamily="34" charset="0"/>
              <a:ea typeface="MS PGothic" pitchFamily="34" charset="-128"/>
            </a:endParaRPr>
          </a:p>
        </p:txBody>
      </p:sp>
      <p:pic>
        <p:nvPicPr>
          <p:cNvPr id="1028" name="Picture 9" descr="8"/>
          <p:cNvPicPr>
            <a:picLocks noChangeAspect="1" noChangeArrowheads="1"/>
          </p:cNvPicPr>
          <p:nvPr/>
        </p:nvPicPr>
        <p:blipFill>
          <a:blip r:embed="rId15" cstate="print"/>
          <a:srcRect/>
          <a:stretch>
            <a:fillRect/>
          </a:stretch>
        </p:blipFill>
        <p:spPr bwMode="auto">
          <a:xfrm>
            <a:off x="7508785" y="6399895"/>
            <a:ext cx="1310700" cy="31145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044" y="6489097"/>
            <a:ext cx="2097403" cy="45659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lnSpc>
                <a:spcPct val="85000"/>
              </a:lnSpc>
              <a:defRPr sz="1200" smtClean="0">
                <a:solidFill>
                  <a:schemeClr val="tx1"/>
                </a:solidFill>
                <a:latin typeface="FrutigerNext LT Bold" pitchFamily="-92" charset="0"/>
                <a:ea typeface="MS PGothic" pitchFamily="34" charset="-128"/>
              </a:defRPr>
            </a:lvl1pPr>
          </a:lstStyle>
          <a:p>
            <a:pPr eaLnBrk="0" hangingPunct="0">
              <a:defRPr/>
            </a:pPr>
            <a:r>
              <a:rPr lang="de-DE" altLang="zh-CN">
                <a:solidFill>
                  <a:srgbClr val="000000"/>
                </a:solidFill>
              </a:rPr>
              <a:t>Page </a:t>
            </a:r>
            <a:fld id="{99131503-D9CB-43A5-904C-0B2D9F3F4FC2}" type="slidenum">
              <a:rPr lang="de-DE" altLang="zh-CN">
                <a:solidFill>
                  <a:srgbClr val="000000"/>
                </a:solidFill>
              </a:rPr>
              <a:pPr eaLnBrk="0" hangingPunct="0">
                <a:defRPr/>
              </a:pPr>
              <a:t>‹#›</a:t>
            </a:fld>
            <a:endParaRPr lang="en-GB" altLang="zh-CN">
              <a:solidFill>
                <a:srgbClr val="000000"/>
              </a:solidFill>
            </a:endParaRPr>
          </a:p>
        </p:txBody>
      </p:sp>
      <p:sp>
        <p:nvSpPr>
          <p:cNvPr id="1030" name="Rectangle 13"/>
          <p:cNvSpPr>
            <a:spLocks noGrp="1" noChangeArrowheads="1"/>
          </p:cNvSpPr>
          <p:nvPr>
            <p:ph type="title"/>
          </p:nvPr>
        </p:nvSpPr>
        <p:spPr bwMode="auto">
          <a:xfrm>
            <a:off x="651840" y="273655"/>
            <a:ext cx="7746200" cy="870857"/>
          </a:xfrm>
          <a:prstGeom prst="rect">
            <a:avLst/>
          </a:prstGeom>
          <a:noFill/>
          <a:ln w="9525">
            <a:noFill/>
            <a:miter lim="800000"/>
            <a:headEnd/>
            <a:tailEnd/>
          </a:ln>
        </p:spPr>
        <p:txBody>
          <a:bodyPr vert="horz" wrap="square" lIns="80109" tIns="40054" rIns="80109" bIns="40054"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769" y="6439203"/>
            <a:ext cx="1642860" cy="265504"/>
          </a:xfrm>
          <a:prstGeom prst="rect">
            <a:avLst/>
          </a:prstGeom>
          <a:noFill/>
          <a:ln w="9525" algn="ctr">
            <a:noFill/>
            <a:miter lim="800000"/>
            <a:headEnd/>
            <a:tailEnd/>
          </a:ln>
        </p:spPr>
        <p:txBody>
          <a:bodyPr wrap="none" lIns="80061" tIns="40028" rIns="80061" bIns="40028">
            <a:spAutoFit/>
          </a:bodyPr>
          <a:lstStyle/>
          <a:p>
            <a:pPr defTabSz="801109" eaLnBrk="0" hangingPunct="0">
              <a:defRPr/>
            </a:pPr>
            <a:r>
              <a:rPr lang="en-US" altLang="zh-CN" sz="1200" dirty="0" err="1">
                <a:solidFill>
                  <a:srgbClr val="000000"/>
                </a:solidFill>
                <a:latin typeface="FrutigerNext LT Bold" pitchFamily="20" charset="0"/>
                <a:ea typeface="MS PGothic" pitchFamily="34" charset="-128"/>
              </a:rPr>
              <a:t>Huawei</a:t>
            </a:r>
            <a:r>
              <a:rPr lang="en-US" altLang="zh-CN" sz="1200" dirty="0">
                <a:solidFill>
                  <a:srgbClr val="000000"/>
                </a:solidFill>
                <a:latin typeface="FrutigerNext LT Bold" pitchFamily="20" charset="0"/>
                <a:ea typeface="MS PGothic" pitchFamily="34" charset="-128"/>
              </a:rPr>
              <a:t> Confidential </a:t>
            </a:r>
          </a:p>
        </p:txBody>
      </p:sp>
      <p:sp>
        <p:nvSpPr>
          <p:cNvPr id="28694" name="Rectangle 22"/>
          <p:cNvSpPr>
            <a:spLocks noChangeArrowheads="1"/>
          </p:cNvSpPr>
          <p:nvPr/>
        </p:nvSpPr>
        <p:spPr bwMode="auto">
          <a:xfrm>
            <a:off x="-1844534" y="529168"/>
            <a:ext cx="1844534" cy="5306786"/>
          </a:xfrm>
          <a:prstGeom prst="rect">
            <a:avLst/>
          </a:prstGeom>
          <a:noFill/>
          <a:ln w="9525">
            <a:noFill/>
            <a:miter lim="800000"/>
            <a:headEnd/>
            <a:tailEnd/>
          </a:ln>
        </p:spPr>
        <p:txBody>
          <a:bodyPr lIns="80093" tIns="40048" rIns="80093" bIns="40048"/>
          <a:lstStyle/>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英文标题</a:t>
            </a:r>
            <a:r>
              <a:rPr lang="en-US" altLang="zh-CN" sz="1100" dirty="0">
                <a:solidFill>
                  <a:srgbClr val="FFFFFF"/>
                </a:solidFill>
                <a:latin typeface="Arial" charset="0"/>
                <a:ea typeface="华文细黑" pitchFamily="2" charset="-122"/>
              </a:rPr>
              <a:t>:32-35pt  </a:t>
            </a: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内部使用字体 </a:t>
            </a:r>
            <a:r>
              <a:rPr lang="en-US" altLang="zh-CN" sz="1100" dirty="0">
                <a:solidFill>
                  <a:srgbClr val="FFFFFF"/>
                </a:solidFill>
                <a:latin typeface="FrutigerNext LT Regular" charset="0"/>
                <a:ea typeface="华文细黑" pitchFamily="2" charset="-122"/>
              </a:rPr>
              <a:t>:</a:t>
            </a:r>
          </a:p>
          <a:p>
            <a:pPr algn="r" defTabSz="801109">
              <a:lnSpc>
                <a:spcPct val="125000"/>
              </a:lnSpc>
              <a:buClr>
                <a:srgbClr val="808080"/>
              </a:buClr>
              <a:buSzPct val="60000"/>
              <a:buFont typeface="Wingdings" pitchFamily="2" charset="2"/>
              <a:buNone/>
              <a:defRPr/>
            </a:pPr>
            <a:r>
              <a:rPr lang="en-US" altLang="zh-CN" sz="1100" dirty="0" err="1">
                <a:solidFill>
                  <a:srgbClr val="FFFFFF"/>
                </a:solidFill>
                <a:latin typeface="FrutigerNext LT Regular" charset="0"/>
                <a:ea typeface="华文细黑" pitchFamily="2" charset="-122"/>
              </a:rPr>
              <a:t>FrutigerNext</a:t>
            </a:r>
            <a:r>
              <a:rPr lang="en-US" altLang="zh-CN" sz="1100" dirty="0">
                <a:solidFill>
                  <a:srgbClr val="FFFFFF"/>
                </a:solidFill>
                <a:latin typeface="FrutigerNext LT Regular" charset="0"/>
                <a:ea typeface="华文细黑" pitchFamily="2" charset="-122"/>
              </a:rPr>
              <a:t> LT Medium</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外部使用字体 </a:t>
            </a:r>
            <a:r>
              <a:rPr lang="en-US" altLang="zh-CN" sz="1100" dirty="0">
                <a:solidFill>
                  <a:srgbClr val="FFFFFF"/>
                </a:solidFill>
                <a:latin typeface="FrutigerNext LT Regular" charset="0"/>
                <a:ea typeface="华文细黑" pitchFamily="2" charset="-122"/>
              </a:rPr>
              <a:t>: Arial</a:t>
            </a:r>
          </a:p>
          <a:p>
            <a:pPr algn="r" defTabSz="801109">
              <a:lnSpc>
                <a:spcPct val="7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中文标题</a:t>
            </a:r>
            <a:r>
              <a:rPr lang="en-US" altLang="zh-CN" sz="1100" dirty="0">
                <a:solidFill>
                  <a:srgbClr val="FFFFFF"/>
                </a:solidFill>
                <a:latin typeface="Arial" charset="0"/>
                <a:ea typeface="华文细黑" pitchFamily="2" charset="-122"/>
              </a:rPr>
              <a:t>:30-32pt  </a:t>
            </a: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 R153 G0 B0</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黑体</a:t>
            </a: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英文正文</a:t>
            </a:r>
            <a:r>
              <a:rPr lang="en-US" altLang="zh-CN" sz="1100" dirty="0">
                <a:solidFill>
                  <a:srgbClr val="FFFFFF"/>
                </a:solidFill>
                <a:latin typeface="Arial" charset="0"/>
                <a:ea typeface="华文细黑" pitchFamily="2" charset="-122"/>
              </a:rPr>
              <a:t>:20-22pt</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子目录 </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 :18pt  </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内部使用字体 </a:t>
            </a:r>
            <a:r>
              <a:rPr lang="en-US" altLang="zh-CN" sz="1100" dirty="0">
                <a:solidFill>
                  <a:srgbClr val="FFFFFF"/>
                </a:solidFill>
                <a:latin typeface="FrutigerNext LT Regular" charset="0"/>
                <a:ea typeface="华文细黑" pitchFamily="2" charset="-122"/>
              </a:rPr>
              <a:t>:</a:t>
            </a:r>
          </a:p>
          <a:p>
            <a:pPr algn="r" defTabSz="801109">
              <a:lnSpc>
                <a:spcPct val="125000"/>
              </a:lnSpc>
              <a:buClr>
                <a:srgbClr val="808080"/>
              </a:buClr>
              <a:buSzPct val="60000"/>
              <a:buFont typeface="Wingdings" pitchFamily="2" charset="2"/>
              <a:buNone/>
              <a:defRPr/>
            </a:pPr>
            <a:r>
              <a:rPr lang="en-US" altLang="zh-CN" sz="1100" dirty="0" err="1">
                <a:solidFill>
                  <a:srgbClr val="FFFFFF"/>
                </a:solidFill>
                <a:latin typeface="FrutigerNext LT Regular" charset="0"/>
                <a:ea typeface="华文细黑" pitchFamily="2" charset="-122"/>
              </a:rPr>
              <a:t>FrutigerNext</a:t>
            </a:r>
            <a:r>
              <a:rPr lang="en-US" altLang="zh-CN" sz="1100" dirty="0">
                <a:solidFill>
                  <a:srgbClr val="FFFFFF"/>
                </a:solidFill>
                <a:latin typeface="FrutigerNext LT Regular" charset="0"/>
                <a:ea typeface="华文细黑" pitchFamily="2" charset="-122"/>
              </a:rPr>
              <a:t> LT Regular</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FrutigerNext LT Regular" charset="0"/>
                <a:ea typeface="华文细黑" pitchFamily="2" charset="-122"/>
              </a:rPr>
              <a:t>外部使用字体 </a:t>
            </a:r>
            <a:r>
              <a:rPr lang="en-US" altLang="zh-CN" sz="1100" dirty="0">
                <a:solidFill>
                  <a:srgbClr val="FFFFFF"/>
                </a:solidFill>
                <a:latin typeface="FrutigerNext LT Regular" charset="0"/>
                <a:ea typeface="华文细黑" pitchFamily="2" charset="-122"/>
              </a:rPr>
              <a:t>: Arial</a:t>
            </a:r>
          </a:p>
          <a:p>
            <a:pPr algn="r" defTabSz="801109">
              <a:lnSpc>
                <a:spcPct val="7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中文正文</a:t>
            </a:r>
            <a:r>
              <a:rPr lang="en-US" altLang="zh-CN" sz="1100" dirty="0">
                <a:solidFill>
                  <a:srgbClr val="FFFFFF"/>
                </a:solidFill>
                <a:latin typeface="Arial" charset="0"/>
                <a:ea typeface="华文细黑" pitchFamily="2" charset="-122"/>
              </a:rPr>
              <a:t>:18-20pt</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子目录</a:t>
            </a:r>
            <a:r>
              <a:rPr lang="en-US" altLang="zh-CN" sz="1100" dirty="0">
                <a:solidFill>
                  <a:srgbClr val="FFFFFF"/>
                </a:solidFill>
                <a:latin typeface="Arial" charset="0"/>
                <a:ea typeface="华文细黑" pitchFamily="2" charset="-122"/>
              </a:rPr>
              <a:t>(2-5</a:t>
            </a:r>
            <a:r>
              <a:rPr lang="zh-CN" altLang="en-US" sz="1100" dirty="0">
                <a:solidFill>
                  <a:srgbClr val="FFFFFF"/>
                </a:solidFill>
                <a:latin typeface="Arial" charset="0"/>
                <a:ea typeface="华文细黑" pitchFamily="2" charset="-122"/>
              </a:rPr>
              <a:t>级</a:t>
            </a:r>
            <a:r>
              <a:rPr lang="en-US" altLang="zh-CN" sz="1100" dirty="0">
                <a:solidFill>
                  <a:srgbClr val="FFFFFF"/>
                </a:solidFill>
                <a:latin typeface="Arial" charset="0"/>
                <a:ea typeface="华文细黑" pitchFamily="2" charset="-122"/>
              </a:rPr>
              <a:t>):18pt </a:t>
            </a: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颜色</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黑色</a:t>
            </a:r>
          </a:p>
          <a:p>
            <a:pPr algn="r" defTabSz="801109">
              <a:lnSpc>
                <a:spcPct val="125000"/>
              </a:lnSpc>
              <a:buClr>
                <a:srgbClr val="808080"/>
              </a:buClr>
              <a:buSzPct val="60000"/>
              <a:buFont typeface="Wingdings" pitchFamily="2" charset="2"/>
              <a:buNone/>
              <a:defRPr/>
            </a:pPr>
            <a:r>
              <a:rPr lang="zh-CN" altLang="en-US" sz="1100" dirty="0">
                <a:solidFill>
                  <a:srgbClr val="FFFFFF"/>
                </a:solidFill>
                <a:latin typeface="Arial" charset="0"/>
                <a:ea typeface="华文细黑" pitchFamily="2" charset="-122"/>
              </a:rPr>
              <a:t>字体</a:t>
            </a:r>
            <a:r>
              <a:rPr lang="en-US" altLang="zh-CN" sz="1100" dirty="0">
                <a:solidFill>
                  <a:srgbClr val="FFFFFF"/>
                </a:solidFill>
                <a:latin typeface="Arial" charset="0"/>
                <a:ea typeface="华文细黑" pitchFamily="2" charset="-122"/>
              </a:rPr>
              <a:t>:</a:t>
            </a:r>
            <a:r>
              <a:rPr lang="zh-CN" altLang="en-US" sz="1100" dirty="0">
                <a:solidFill>
                  <a:srgbClr val="FFFFFF"/>
                </a:solidFill>
                <a:latin typeface="Arial" charset="0"/>
                <a:ea typeface="华文细黑" pitchFamily="2" charset="-122"/>
              </a:rPr>
              <a:t>细黑体 </a:t>
            </a: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en-US" altLang="zh-CN" sz="1100" dirty="0">
              <a:solidFill>
                <a:srgbClr val="FFFFFF"/>
              </a:solidFill>
              <a:latin typeface="Arial" charset="0"/>
              <a:ea typeface="华文细黑" pitchFamily="2" charset="-122"/>
            </a:endParaRPr>
          </a:p>
          <a:p>
            <a:pPr algn="r" defTabSz="801109">
              <a:lnSpc>
                <a:spcPct val="125000"/>
              </a:lnSpc>
              <a:buClr>
                <a:srgbClr val="808080"/>
              </a:buClr>
              <a:buSzPct val="60000"/>
              <a:buFont typeface="Wingdings" pitchFamily="2" charset="2"/>
              <a:buNone/>
              <a:defRPr/>
            </a:pPr>
            <a:endParaRPr lang="zh-CN" altLang="en-US" sz="1100" dirty="0">
              <a:solidFill>
                <a:srgbClr val="000000"/>
              </a:solidFill>
              <a:latin typeface="Arial" charset="0"/>
              <a:ea typeface="华文细黑" pitchFamily="2" charset="-122"/>
            </a:endParaRPr>
          </a:p>
        </p:txBody>
      </p:sp>
      <p:sp>
        <p:nvSpPr>
          <p:cNvPr id="28732" name="Rectangle 60"/>
          <p:cNvSpPr>
            <a:spLocks noChangeArrowheads="1"/>
          </p:cNvSpPr>
          <p:nvPr/>
        </p:nvSpPr>
        <p:spPr bwMode="auto">
          <a:xfrm>
            <a:off x="9269029" y="5453442"/>
            <a:ext cx="920160" cy="305405"/>
          </a:xfrm>
          <a:prstGeom prst="rect">
            <a:avLst/>
          </a:prstGeom>
          <a:solidFill>
            <a:schemeClr val="bg1"/>
          </a:solidFill>
          <a:ln w="9525" algn="ctr">
            <a:noFill/>
            <a:miter lim="800000"/>
            <a:headEnd/>
            <a:tailEnd/>
          </a:ln>
        </p:spPr>
        <p:txBody>
          <a:bodyPr lIns="83424" tIns="41711" rIns="83424" bIns="41711" anchor="ctr">
            <a:spAutoFit/>
          </a:bodyP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nvGrpSpPr>
          <p:cNvPr id="2" name="Group 75"/>
          <p:cNvGrpSpPr>
            <a:grpSpLocks/>
          </p:cNvGrpSpPr>
          <p:nvPr/>
        </p:nvGrpSpPr>
        <p:grpSpPr bwMode="auto">
          <a:xfrm>
            <a:off x="9351914" y="5279571"/>
            <a:ext cx="740342" cy="182941"/>
            <a:chOff x="6657" y="3492"/>
            <a:chExt cx="527" cy="121"/>
          </a:xfrm>
        </p:grpSpPr>
        <p:sp>
          <p:nvSpPr>
            <p:cNvPr id="28696" name="Rectangle 24"/>
            <p:cNvSpPr>
              <a:spLocks noChangeArrowheads="1"/>
            </p:cNvSpPr>
            <p:nvPr/>
          </p:nvSpPr>
          <p:spPr bwMode="auto">
            <a:xfrm flipV="1">
              <a:off x="6789" y="3492"/>
              <a:ext cx="132" cy="121"/>
            </a:xfrm>
            <a:prstGeom prst="rect">
              <a:avLst/>
            </a:prstGeom>
            <a:solidFill>
              <a:srgbClr val="FFCC66"/>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697" name="Rectangle 25"/>
            <p:cNvSpPr>
              <a:spLocks noChangeArrowheads="1"/>
            </p:cNvSpPr>
            <p:nvPr/>
          </p:nvSpPr>
          <p:spPr bwMode="auto">
            <a:xfrm flipV="1">
              <a:off x="6921" y="3492"/>
              <a:ext cx="131" cy="121"/>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698" name="Rectangle 26"/>
            <p:cNvSpPr>
              <a:spLocks noChangeArrowheads="1"/>
            </p:cNvSpPr>
            <p:nvPr/>
          </p:nvSpPr>
          <p:spPr bwMode="auto">
            <a:xfrm flipV="1">
              <a:off x="7052" y="3492"/>
              <a:ext cx="132" cy="121"/>
            </a:xfrm>
            <a:prstGeom prst="rect">
              <a:avLst/>
            </a:prstGeom>
            <a:solidFill>
              <a:srgbClr val="99660A"/>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699" name="Rectangle 27"/>
            <p:cNvSpPr>
              <a:spLocks noChangeArrowheads="1"/>
            </p:cNvSpPr>
            <p:nvPr/>
          </p:nvSpPr>
          <p:spPr bwMode="auto">
            <a:xfrm flipV="1">
              <a:off x="6657" y="3492"/>
              <a:ext cx="132" cy="121"/>
            </a:xfrm>
            <a:prstGeom prst="rect">
              <a:avLst/>
            </a:prstGeom>
            <a:solidFill>
              <a:srgbClr val="FFCC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3" name="Group 72"/>
          <p:cNvGrpSpPr>
            <a:grpSpLocks/>
          </p:cNvGrpSpPr>
          <p:nvPr/>
        </p:nvGrpSpPr>
        <p:grpSpPr bwMode="auto">
          <a:xfrm>
            <a:off x="9351914" y="6203346"/>
            <a:ext cx="740342" cy="182940"/>
            <a:chOff x="6657" y="4103"/>
            <a:chExt cx="527" cy="121"/>
          </a:xfrm>
        </p:grpSpPr>
        <p:sp>
          <p:nvSpPr>
            <p:cNvPr id="28700" name="Rectangle 28"/>
            <p:cNvSpPr>
              <a:spLocks noChangeArrowheads="1"/>
            </p:cNvSpPr>
            <p:nvPr/>
          </p:nvSpPr>
          <p:spPr bwMode="auto">
            <a:xfrm flipV="1">
              <a:off x="6789" y="4103"/>
              <a:ext cx="132" cy="121"/>
            </a:xfrm>
            <a:prstGeom prst="rect">
              <a:avLst/>
            </a:prstGeom>
            <a:solidFill>
              <a:srgbClr val="99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1" name="Rectangle 29"/>
            <p:cNvSpPr>
              <a:spLocks noChangeArrowheads="1"/>
            </p:cNvSpPr>
            <p:nvPr/>
          </p:nvSpPr>
          <p:spPr bwMode="auto">
            <a:xfrm flipV="1">
              <a:off x="6921" y="4103"/>
              <a:ext cx="131" cy="121"/>
            </a:xfrm>
            <a:prstGeom prst="rect">
              <a:avLst/>
            </a:prstGeom>
            <a:solidFill>
              <a:srgbClr val="99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2" name="Rectangle 30"/>
            <p:cNvSpPr>
              <a:spLocks noChangeArrowheads="1"/>
            </p:cNvSpPr>
            <p:nvPr/>
          </p:nvSpPr>
          <p:spPr bwMode="auto">
            <a:xfrm flipV="1">
              <a:off x="7052" y="4103"/>
              <a:ext cx="132" cy="121"/>
            </a:xfrm>
            <a:prstGeom prst="rect">
              <a:avLst/>
            </a:prstGeom>
            <a:solidFill>
              <a:srgbClr val="0099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3" name="Rectangle 31"/>
            <p:cNvSpPr>
              <a:spLocks noChangeArrowheads="1"/>
            </p:cNvSpPr>
            <p:nvPr/>
          </p:nvSpPr>
          <p:spPr bwMode="auto">
            <a:xfrm flipV="1">
              <a:off x="6657" y="4103"/>
              <a:ext cx="132" cy="121"/>
            </a:xfrm>
            <a:prstGeom prst="rect">
              <a:avLst/>
            </a:prstGeom>
            <a:solidFill>
              <a:srgbClr val="CC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4" name="Group 71"/>
          <p:cNvGrpSpPr>
            <a:grpSpLocks/>
          </p:cNvGrpSpPr>
          <p:nvPr/>
        </p:nvGrpSpPr>
        <p:grpSpPr bwMode="auto">
          <a:xfrm>
            <a:off x="9351914" y="6449787"/>
            <a:ext cx="740342" cy="182941"/>
            <a:chOff x="6657" y="4266"/>
            <a:chExt cx="527" cy="121"/>
          </a:xfrm>
        </p:grpSpPr>
        <p:sp>
          <p:nvSpPr>
            <p:cNvPr id="28704" name="Rectangle 32"/>
            <p:cNvSpPr>
              <a:spLocks noChangeArrowheads="1"/>
            </p:cNvSpPr>
            <p:nvPr/>
          </p:nvSpPr>
          <p:spPr bwMode="auto">
            <a:xfrm flipV="1">
              <a:off x="6789" y="4266"/>
              <a:ext cx="132" cy="121"/>
            </a:xfrm>
            <a:prstGeom prst="rect">
              <a:avLst/>
            </a:prstGeom>
            <a:solidFill>
              <a:srgbClr val="99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5" name="Rectangle 33"/>
            <p:cNvSpPr>
              <a:spLocks noChangeArrowheads="1"/>
            </p:cNvSpPr>
            <p:nvPr/>
          </p:nvSpPr>
          <p:spPr bwMode="auto">
            <a:xfrm flipV="1">
              <a:off x="6921" y="4266"/>
              <a:ext cx="131" cy="121"/>
            </a:xfrm>
            <a:prstGeom prst="rect">
              <a:avLst/>
            </a:prstGeom>
            <a:solidFill>
              <a:srgbClr val="0099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6" name="Rectangle 34"/>
            <p:cNvSpPr>
              <a:spLocks noChangeArrowheads="1"/>
            </p:cNvSpPr>
            <p:nvPr/>
          </p:nvSpPr>
          <p:spPr bwMode="auto">
            <a:xfrm flipV="1">
              <a:off x="7052" y="4266"/>
              <a:ext cx="132" cy="121"/>
            </a:xfrm>
            <a:prstGeom prst="rect">
              <a:avLst/>
            </a:prstGeom>
            <a:solidFill>
              <a:srgbClr val="0066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7" name="Rectangle 35"/>
            <p:cNvSpPr>
              <a:spLocks noChangeArrowheads="1"/>
            </p:cNvSpPr>
            <p:nvPr/>
          </p:nvSpPr>
          <p:spPr bwMode="auto">
            <a:xfrm flipV="1">
              <a:off x="6657" y="4266"/>
              <a:ext cx="132" cy="121"/>
            </a:xfrm>
            <a:prstGeom prst="rect">
              <a:avLst/>
            </a:prstGeom>
            <a:solidFill>
              <a:srgbClr val="CCFF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5" name="Group 74"/>
          <p:cNvGrpSpPr>
            <a:grpSpLocks/>
          </p:cNvGrpSpPr>
          <p:nvPr/>
        </p:nvGrpSpPr>
        <p:grpSpPr bwMode="auto">
          <a:xfrm>
            <a:off x="9351914" y="5527525"/>
            <a:ext cx="740342" cy="182941"/>
            <a:chOff x="6657" y="3656"/>
            <a:chExt cx="527" cy="121"/>
          </a:xfrm>
        </p:grpSpPr>
        <p:sp>
          <p:nvSpPr>
            <p:cNvPr id="28708" name="Rectangle 36"/>
            <p:cNvSpPr>
              <a:spLocks noChangeArrowheads="1"/>
            </p:cNvSpPr>
            <p:nvPr/>
          </p:nvSpPr>
          <p:spPr bwMode="auto">
            <a:xfrm flipV="1">
              <a:off x="6657" y="3656"/>
              <a:ext cx="132" cy="121"/>
            </a:xfrm>
            <a:prstGeom prst="rect">
              <a:avLst/>
            </a:prstGeom>
            <a:solidFill>
              <a:srgbClr val="CC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09" name="Rectangle 37"/>
            <p:cNvSpPr>
              <a:spLocks noChangeArrowheads="1"/>
            </p:cNvSpPr>
            <p:nvPr/>
          </p:nvSpPr>
          <p:spPr bwMode="auto">
            <a:xfrm flipV="1">
              <a:off x="6789" y="3656"/>
              <a:ext cx="132" cy="121"/>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0" name="Rectangle 38"/>
            <p:cNvSpPr>
              <a:spLocks noChangeArrowheads="1"/>
            </p:cNvSpPr>
            <p:nvPr/>
          </p:nvSpPr>
          <p:spPr bwMode="auto">
            <a:xfrm flipV="1">
              <a:off x="6921" y="3656"/>
              <a:ext cx="131" cy="121"/>
            </a:xfrm>
            <a:prstGeom prst="rect">
              <a:avLst/>
            </a:prstGeom>
            <a:solidFill>
              <a:srgbClr val="9900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1" name="Rectangle 39"/>
            <p:cNvSpPr>
              <a:spLocks noChangeArrowheads="1"/>
            </p:cNvSpPr>
            <p:nvPr/>
          </p:nvSpPr>
          <p:spPr bwMode="auto">
            <a:xfrm flipV="1">
              <a:off x="7052" y="3656"/>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6" name="Group 73"/>
          <p:cNvGrpSpPr>
            <a:grpSpLocks/>
          </p:cNvGrpSpPr>
          <p:nvPr/>
        </p:nvGrpSpPr>
        <p:grpSpPr bwMode="auto">
          <a:xfrm>
            <a:off x="9351914" y="5958419"/>
            <a:ext cx="740342" cy="182940"/>
            <a:chOff x="6657" y="3941"/>
            <a:chExt cx="527" cy="121"/>
          </a:xfrm>
        </p:grpSpPr>
        <p:sp>
          <p:nvSpPr>
            <p:cNvPr id="28712" name="Rectangle 40"/>
            <p:cNvSpPr>
              <a:spLocks noChangeArrowheads="1"/>
            </p:cNvSpPr>
            <p:nvPr/>
          </p:nvSpPr>
          <p:spPr bwMode="auto">
            <a:xfrm flipV="1">
              <a:off x="6789" y="3941"/>
              <a:ext cx="132" cy="121"/>
            </a:xfrm>
            <a:prstGeom prst="rect">
              <a:avLst/>
            </a:prstGeom>
            <a:solidFill>
              <a:srgbClr val="CCFF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3" name="Rectangle 41"/>
            <p:cNvSpPr>
              <a:spLocks noChangeArrowheads="1"/>
            </p:cNvSpPr>
            <p:nvPr/>
          </p:nvSpPr>
          <p:spPr bwMode="auto">
            <a:xfrm flipV="1">
              <a:off x="6921" y="3941"/>
              <a:ext cx="131" cy="121"/>
            </a:xfrm>
            <a:prstGeom prst="rect">
              <a:avLst/>
            </a:prstGeom>
            <a:solidFill>
              <a:srgbClr val="66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4" name="Rectangle 42"/>
            <p:cNvSpPr>
              <a:spLocks noChangeArrowheads="1"/>
            </p:cNvSpPr>
            <p:nvPr/>
          </p:nvSpPr>
          <p:spPr bwMode="auto">
            <a:xfrm flipV="1">
              <a:off x="7052" y="3941"/>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5" name="Rectangle 43"/>
            <p:cNvSpPr>
              <a:spLocks noChangeArrowheads="1"/>
            </p:cNvSpPr>
            <p:nvPr/>
          </p:nvSpPr>
          <p:spPr bwMode="auto">
            <a:xfrm flipV="1">
              <a:off x="6657" y="3941"/>
              <a:ext cx="132" cy="121"/>
            </a:xfrm>
            <a:prstGeom prst="rect">
              <a:avLst/>
            </a:prstGeom>
            <a:solidFill>
              <a:srgbClr val="CC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7" name="Group 70"/>
          <p:cNvGrpSpPr>
            <a:grpSpLocks/>
          </p:cNvGrpSpPr>
          <p:nvPr/>
        </p:nvGrpSpPr>
        <p:grpSpPr bwMode="auto">
          <a:xfrm>
            <a:off x="9351914" y="6697738"/>
            <a:ext cx="740342" cy="182941"/>
            <a:chOff x="6657" y="4430"/>
            <a:chExt cx="527" cy="121"/>
          </a:xfrm>
        </p:grpSpPr>
        <p:sp>
          <p:nvSpPr>
            <p:cNvPr id="28716" name="Rectangle 44"/>
            <p:cNvSpPr>
              <a:spLocks noChangeArrowheads="1"/>
            </p:cNvSpPr>
            <p:nvPr/>
          </p:nvSpPr>
          <p:spPr bwMode="auto">
            <a:xfrm flipV="1">
              <a:off x="6789" y="4430"/>
              <a:ext cx="132" cy="121"/>
            </a:xfrm>
            <a:prstGeom prst="rect">
              <a:avLst/>
            </a:prstGeom>
            <a:solidFill>
              <a:schemeClr val="hlink"/>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7" name="Rectangle 45"/>
            <p:cNvSpPr>
              <a:spLocks noChangeArrowheads="1"/>
            </p:cNvSpPr>
            <p:nvPr/>
          </p:nvSpPr>
          <p:spPr bwMode="auto">
            <a:xfrm flipV="1">
              <a:off x="6921" y="4430"/>
              <a:ext cx="131" cy="121"/>
            </a:xfrm>
            <a:prstGeom prst="rect">
              <a:avLst/>
            </a:prstGeom>
            <a:solidFill>
              <a:srgbClr val="0066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8" name="Rectangle 46"/>
            <p:cNvSpPr>
              <a:spLocks noChangeArrowheads="1"/>
            </p:cNvSpPr>
            <p:nvPr/>
          </p:nvSpPr>
          <p:spPr bwMode="auto">
            <a:xfrm flipV="1">
              <a:off x="7052" y="4430"/>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19" name="Rectangle 47"/>
            <p:cNvSpPr>
              <a:spLocks noChangeArrowheads="1"/>
            </p:cNvSpPr>
            <p:nvPr/>
          </p:nvSpPr>
          <p:spPr bwMode="auto">
            <a:xfrm flipV="1">
              <a:off x="6657" y="4430"/>
              <a:ext cx="132" cy="121"/>
            </a:xfrm>
            <a:prstGeom prst="rect">
              <a:avLst/>
            </a:prstGeom>
            <a:solidFill>
              <a:srgbClr val="99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8" name="Group 76"/>
          <p:cNvGrpSpPr>
            <a:grpSpLocks/>
          </p:cNvGrpSpPr>
          <p:nvPr/>
        </p:nvGrpSpPr>
        <p:grpSpPr bwMode="auto">
          <a:xfrm>
            <a:off x="9351914" y="5031620"/>
            <a:ext cx="740342" cy="185965"/>
            <a:chOff x="6657" y="3329"/>
            <a:chExt cx="527" cy="122"/>
          </a:xfrm>
        </p:grpSpPr>
        <p:sp>
          <p:nvSpPr>
            <p:cNvPr id="28720" name="Rectangle 48"/>
            <p:cNvSpPr>
              <a:spLocks noChangeArrowheads="1"/>
            </p:cNvSpPr>
            <p:nvPr/>
          </p:nvSpPr>
          <p:spPr bwMode="auto">
            <a:xfrm flipV="1">
              <a:off x="6789" y="3329"/>
              <a:ext cx="132" cy="122"/>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1" name="Rectangle 49"/>
            <p:cNvSpPr>
              <a:spLocks noChangeArrowheads="1"/>
            </p:cNvSpPr>
            <p:nvPr/>
          </p:nvSpPr>
          <p:spPr bwMode="auto">
            <a:xfrm flipV="1">
              <a:off x="6921" y="3329"/>
              <a:ext cx="131" cy="122"/>
            </a:xfrm>
            <a:prstGeom prst="rect">
              <a:avLst/>
            </a:prstGeom>
            <a:solidFill>
              <a:srgbClr val="99660A"/>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2" name="Rectangle 50"/>
            <p:cNvSpPr>
              <a:spLocks noChangeArrowheads="1"/>
            </p:cNvSpPr>
            <p:nvPr/>
          </p:nvSpPr>
          <p:spPr bwMode="auto">
            <a:xfrm flipV="1">
              <a:off x="7052" y="3329"/>
              <a:ext cx="132" cy="122"/>
            </a:xfrm>
            <a:prstGeom prst="rect">
              <a:avLst/>
            </a:prstGeom>
            <a:solidFill>
              <a:srgbClr val="9900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3" name="Rectangle 51"/>
            <p:cNvSpPr>
              <a:spLocks noChangeArrowheads="1"/>
            </p:cNvSpPr>
            <p:nvPr/>
          </p:nvSpPr>
          <p:spPr bwMode="auto">
            <a:xfrm flipV="1">
              <a:off x="6657" y="3329"/>
              <a:ext cx="132" cy="122"/>
            </a:xfrm>
            <a:prstGeom prst="rect">
              <a:avLst/>
            </a:prstGeom>
            <a:solidFill>
              <a:srgbClr val="FFCC99"/>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9" name="Group 78"/>
          <p:cNvGrpSpPr>
            <a:grpSpLocks/>
          </p:cNvGrpSpPr>
          <p:nvPr/>
        </p:nvGrpSpPr>
        <p:grpSpPr bwMode="auto">
          <a:xfrm>
            <a:off x="9351914" y="4600727"/>
            <a:ext cx="740342" cy="182940"/>
            <a:chOff x="6657" y="3043"/>
            <a:chExt cx="527" cy="121"/>
          </a:xfrm>
        </p:grpSpPr>
        <p:sp>
          <p:nvSpPr>
            <p:cNvPr id="2872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grpSp>
        <p:nvGrpSpPr>
          <p:cNvPr id="10" name="Group 77"/>
          <p:cNvGrpSpPr>
            <a:grpSpLocks/>
          </p:cNvGrpSpPr>
          <p:nvPr/>
        </p:nvGrpSpPr>
        <p:grpSpPr bwMode="auto">
          <a:xfrm>
            <a:off x="9351914" y="4355800"/>
            <a:ext cx="740342" cy="182940"/>
            <a:chOff x="6657" y="2881"/>
            <a:chExt cx="527" cy="121"/>
          </a:xfrm>
        </p:grpSpPr>
        <p:sp>
          <p:nvSpPr>
            <p:cNvPr id="28728" name="Rectangle 56"/>
            <p:cNvSpPr>
              <a:spLocks noChangeArrowheads="1"/>
            </p:cNvSpPr>
            <p:nvPr/>
          </p:nvSpPr>
          <p:spPr bwMode="auto">
            <a:xfrm flipV="1">
              <a:off x="6921" y="2881"/>
              <a:ext cx="131" cy="121"/>
            </a:xfrm>
            <a:prstGeom prst="rect">
              <a:avLst/>
            </a:prstGeom>
            <a:solidFill>
              <a:srgbClr val="B2B2B2"/>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29" name="Rectangle 57"/>
            <p:cNvSpPr>
              <a:spLocks noChangeArrowheads="1"/>
            </p:cNvSpPr>
            <p:nvPr/>
          </p:nvSpPr>
          <p:spPr bwMode="auto">
            <a:xfrm flipV="1">
              <a:off x="7052" y="2881"/>
              <a:ext cx="132" cy="121"/>
            </a:xfrm>
            <a:prstGeom prst="rect">
              <a:avLst/>
            </a:prstGeom>
            <a:solidFill>
              <a:srgbClr val="EAEAEA"/>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30" name="Rectangle 58"/>
            <p:cNvSpPr>
              <a:spLocks noChangeArrowheads="1"/>
            </p:cNvSpPr>
            <p:nvPr/>
          </p:nvSpPr>
          <p:spPr bwMode="auto">
            <a:xfrm flipV="1">
              <a:off x="6657" y="2881"/>
              <a:ext cx="132" cy="121"/>
            </a:xfrm>
            <a:prstGeom prst="rect">
              <a:avLst/>
            </a:prstGeom>
            <a:solidFill>
              <a:srgbClr val="990000"/>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sp>
          <p:nvSpPr>
            <p:cNvPr id="28731" name="Rectangle 59"/>
            <p:cNvSpPr>
              <a:spLocks noChangeArrowheads="1"/>
            </p:cNvSpPr>
            <p:nvPr/>
          </p:nvSpPr>
          <p:spPr bwMode="auto">
            <a:xfrm flipV="1">
              <a:off x="6789" y="2881"/>
              <a:ext cx="132" cy="121"/>
            </a:xfrm>
            <a:prstGeom prst="rect">
              <a:avLst/>
            </a:prstGeom>
            <a:solidFill>
              <a:schemeClr val="tx1"/>
            </a:solidFill>
            <a:ln w="9525">
              <a:noFill/>
              <a:miter lim="800000"/>
              <a:headEnd/>
              <a:tailEnd/>
            </a:ln>
          </p:spPr>
          <p:txBody>
            <a:bodyPr rot="10800000" wrap="none" lIns="91434" tIns="45717" rIns="91434" bIns="45717" anchor="ctr"/>
            <a:lstStyle/>
            <a:p>
              <a:pPr algn="just" eaLnBrk="0" hangingPunct="0">
                <a:defRPr/>
              </a:pPr>
              <a:endParaRPr lang="zh-CN" altLang="en-US" sz="1400" dirty="0">
                <a:solidFill>
                  <a:srgbClr val="009900"/>
                </a:solidFill>
                <a:latin typeface="FrutigerNext LT Regular" charset="0"/>
                <a:ea typeface="幼圆" pitchFamily="49" charset="-122"/>
              </a:endParaRPr>
            </a:p>
          </p:txBody>
        </p:sp>
      </p:grpSp>
      <p:sp>
        <p:nvSpPr>
          <p:cNvPr id="28734" name="Rectangle 62"/>
          <p:cNvSpPr>
            <a:spLocks noChangeArrowheads="1"/>
          </p:cNvSpPr>
          <p:nvPr/>
        </p:nvSpPr>
        <p:spPr bwMode="auto">
          <a:xfrm>
            <a:off x="9200194" y="2263323"/>
            <a:ext cx="1049403" cy="2654905"/>
          </a:xfrm>
          <a:prstGeom prst="rect">
            <a:avLst/>
          </a:prstGeom>
          <a:noFill/>
          <a:ln w="9525">
            <a:noFill/>
            <a:miter lim="800000"/>
            <a:headEnd/>
            <a:tailEnd/>
          </a:ln>
        </p:spPr>
        <p:txBody>
          <a:bodyPr lIns="80093" tIns="40048" rIns="80093" bIns="40048"/>
          <a:lstStyle/>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配色参考方案：</a:t>
            </a:r>
          </a:p>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建议同一页面内不超过四种颜色，以下是９组配色方案，同一页面内只选择一组使用。</a:t>
            </a:r>
            <a:endParaRPr lang="en-US" altLang="zh-CN" sz="1100" dirty="0">
              <a:solidFill>
                <a:srgbClr val="FFFFFF"/>
              </a:solidFill>
              <a:latin typeface="华文细黑" pitchFamily="2" charset="-122"/>
              <a:ea typeface="华文细黑" pitchFamily="2" charset="-122"/>
            </a:endParaRPr>
          </a:p>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（仅供参考）</a:t>
            </a:r>
          </a:p>
          <a:p>
            <a:pPr defTabSz="801109">
              <a:lnSpc>
                <a:spcPct val="125000"/>
              </a:lnSpc>
              <a:buClr>
                <a:srgbClr val="808080"/>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200194" y="-61988"/>
            <a:ext cx="1049403" cy="837596"/>
          </a:xfrm>
          <a:prstGeom prst="rect">
            <a:avLst/>
          </a:prstGeom>
          <a:noFill/>
          <a:ln w="9525">
            <a:noFill/>
            <a:miter lim="800000"/>
            <a:headEnd/>
            <a:tailEnd/>
          </a:ln>
        </p:spPr>
        <p:txBody>
          <a:bodyPr lIns="80093" tIns="40048" rIns="80093" bIns="40048"/>
          <a:lstStyle/>
          <a:p>
            <a:pPr defTabSz="801109">
              <a:lnSpc>
                <a:spcPct val="120000"/>
              </a:lnSpc>
              <a:buClr>
                <a:srgbClr val="808080"/>
              </a:buClr>
              <a:buSzPct val="60000"/>
              <a:buFont typeface="Wingdings" pitchFamily="2" charset="2"/>
              <a:buNone/>
              <a:defRPr/>
            </a:pPr>
            <a:r>
              <a:rPr lang="zh-CN" altLang="en-US" sz="1100" dirty="0">
                <a:solidFill>
                  <a:srgbClr val="FFFFFF"/>
                </a:solidFill>
                <a:latin typeface="华文细黑" pitchFamily="2" charset="-122"/>
                <a:ea typeface="华文细黑" pitchFamily="2" charset="-122"/>
              </a:rPr>
              <a:t>客户或者合作伙伴的标志放在右上角</a:t>
            </a:r>
            <a:r>
              <a:rPr lang="en-US" altLang="zh-CN" sz="1100" dirty="0">
                <a:solidFill>
                  <a:srgbClr val="FFFFFF"/>
                </a:solidFill>
                <a:latin typeface="华文细黑" pitchFamily="2" charset="-122"/>
                <a:ea typeface="华文细黑" pitchFamily="2" charset="-122"/>
              </a:rPr>
              <a:t>.</a:t>
            </a:r>
          </a:p>
          <a:p>
            <a:pPr defTabSz="801109">
              <a:lnSpc>
                <a:spcPct val="125000"/>
              </a:lnSpc>
              <a:buClr>
                <a:srgbClr val="808080"/>
              </a:buClr>
              <a:buSzPct val="60000"/>
              <a:buFont typeface="Wingdings" pitchFamily="2" charset="2"/>
              <a:buNone/>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en-US" altLang="zh-CN" sz="1100" dirty="0">
              <a:solidFill>
                <a:srgbClr val="FFFFFF"/>
              </a:solidFill>
              <a:latin typeface="华文细黑" pitchFamily="2" charset="-122"/>
              <a:ea typeface="华文细黑" pitchFamily="2" charset="-122"/>
            </a:endParaRPr>
          </a:p>
          <a:p>
            <a:pPr defTabSz="801109">
              <a:lnSpc>
                <a:spcPct val="125000"/>
              </a:lnSpc>
              <a:buClr>
                <a:srgbClr val="808080"/>
              </a:buClr>
              <a:buSzPct val="60000"/>
              <a:buFont typeface="Wingdings" pitchFamily="2" charset="2"/>
              <a:buChar char="l"/>
              <a:defRPr/>
            </a:pPr>
            <a:endParaRPr lang="zh-CN" altLang="en-US" sz="1100" dirty="0">
              <a:solidFill>
                <a:srgbClr val="FFFFFF"/>
              </a:solidFill>
              <a:latin typeface="华文细黑" pitchFamily="2" charset="-122"/>
              <a:ea typeface="华文细黑" pitchFamily="2" charset="-122"/>
            </a:endParaRPr>
          </a:p>
        </p:txBody>
      </p:sp>
      <p:sp>
        <p:nvSpPr>
          <p:cNvPr id="1045" name="Rectangle 68"/>
          <p:cNvSpPr>
            <a:spLocks noGrp="1" noChangeArrowheads="1"/>
          </p:cNvSpPr>
          <p:nvPr>
            <p:ph type="body" idx="1"/>
          </p:nvPr>
        </p:nvSpPr>
        <p:spPr bwMode="auto">
          <a:xfrm>
            <a:off x="651838" y="1641930"/>
            <a:ext cx="7930232" cy="4194024"/>
          </a:xfrm>
          <a:prstGeom prst="rect">
            <a:avLst/>
          </a:prstGeom>
          <a:noFill/>
          <a:ln w="9525">
            <a:noFill/>
            <a:miter lim="800000"/>
            <a:headEnd/>
            <a:tailEnd/>
          </a:ln>
        </p:spPr>
        <p:txBody>
          <a:bodyPr vert="horz" wrap="square" lIns="80122" tIns="40060" rIns="80122" bIns="4006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sldNum="0" hdr="0" ftr="0"/>
  <p:txStyles>
    <p:titleStyle>
      <a:lvl1pPr algn="l" defTabSz="801109" rtl="0" eaLnBrk="0" fontAlgn="base" hangingPunct="0">
        <a:spcBef>
          <a:spcPct val="0"/>
        </a:spcBef>
        <a:spcAft>
          <a:spcPct val="0"/>
        </a:spcAft>
        <a:defRPr sz="3100">
          <a:solidFill>
            <a:srgbClr val="990000"/>
          </a:solidFill>
          <a:latin typeface="+mj-lt"/>
          <a:ea typeface="+mj-ea"/>
          <a:cs typeface="+mj-cs"/>
        </a:defRPr>
      </a:lvl1pPr>
      <a:lvl2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2pPr>
      <a:lvl3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3pPr>
      <a:lvl4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4pPr>
      <a:lvl5pPr algn="l" defTabSz="801109" rtl="0" eaLnBrk="0" fontAlgn="base" hangingPunct="0">
        <a:spcBef>
          <a:spcPct val="0"/>
        </a:spcBef>
        <a:spcAft>
          <a:spcPct val="0"/>
        </a:spcAft>
        <a:defRPr sz="3100">
          <a:solidFill>
            <a:srgbClr val="990000"/>
          </a:solidFill>
          <a:latin typeface="FrutigerNext LT Medium" pitchFamily="34" charset="0"/>
          <a:ea typeface="黑体" pitchFamily="2" charset="-122"/>
        </a:defRPr>
      </a:lvl5pPr>
      <a:lvl6pPr marL="417214" algn="l" defTabSz="801109" rtl="0" fontAlgn="base">
        <a:spcBef>
          <a:spcPct val="0"/>
        </a:spcBef>
        <a:spcAft>
          <a:spcPct val="0"/>
        </a:spcAft>
        <a:defRPr sz="3100">
          <a:solidFill>
            <a:srgbClr val="990000"/>
          </a:solidFill>
          <a:latin typeface="FrutigerNext LT Medium" pitchFamily="34" charset="0"/>
          <a:ea typeface="黑体" pitchFamily="2" charset="-122"/>
        </a:defRPr>
      </a:lvl6pPr>
      <a:lvl7pPr marL="834428" algn="l" defTabSz="801109" rtl="0" fontAlgn="base">
        <a:spcBef>
          <a:spcPct val="0"/>
        </a:spcBef>
        <a:spcAft>
          <a:spcPct val="0"/>
        </a:spcAft>
        <a:defRPr sz="3100">
          <a:solidFill>
            <a:srgbClr val="990000"/>
          </a:solidFill>
          <a:latin typeface="FrutigerNext LT Medium" pitchFamily="34" charset="0"/>
          <a:ea typeface="黑体" pitchFamily="2" charset="-122"/>
        </a:defRPr>
      </a:lvl7pPr>
      <a:lvl8pPr marL="1251642" algn="l" defTabSz="801109" rtl="0" fontAlgn="base">
        <a:spcBef>
          <a:spcPct val="0"/>
        </a:spcBef>
        <a:spcAft>
          <a:spcPct val="0"/>
        </a:spcAft>
        <a:defRPr sz="3100">
          <a:solidFill>
            <a:srgbClr val="990000"/>
          </a:solidFill>
          <a:latin typeface="FrutigerNext LT Medium" pitchFamily="34" charset="0"/>
          <a:ea typeface="黑体" pitchFamily="2" charset="-122"/>
        </a:defRPr>
      </a:lvl8pPr>
      <a:lvl9pPr marL="1668856" algn="l" defTabSz="801109" rtl="0" fontAlgn="base">
        <a:spcBef>
          <a:spcPct val="0"/>
        </a:spcBef>
        <a:spcAft>
          <a:spcPct val="0"/>
        </a:spcAft>
        <a:defRPr sz="3100">
          <a:solidFill>
            <a:srgbClr val="990000"/>
          </a:solidFill>
          <a:latin typeface="FrutigerNext LT Medium" pitchFamily="34" charset="0"/>
          <a:ea typeface="黑体" pitchFamily="2" charset="-122"/>
        </a:defRPr>
      </a:lvl9pPr>
    </p:titleStyle>
    <p:bodyStyle>
      <a:lvl1pPr marL="299873" indent="-299873" algn="l" defTabSz="801109" rtl="0" eaLnBrk="0" fontAlgn="base" hangingPunct="0">
        <a:lnSpc>
          <a:spcPct val="140000"/>
        </a:lnSpc>
        <a:spcBef>
          <a:spcPct val="0"/>
        </a:spcBef>
        <a:spcAft>
          <a:spcPct val="0"/>
        </a:spcAft>
        <a:buClr>
          <a:schemeClr val="bg2"/>
        </a:buClr>
        <a:buSzPct val="60000"/>
        <a:buFont typeface="Wingdings" pitchFamily="2" charset="2"/>
        <a:buChar char="l"/>
        <a:defRPr sz="1900" b="1">
          <a:solidFill>
            <a:schemeClr val="tx1"/>
          </a:solidFill>
          <a:latin typeface="+mn-lt"/>
          <a:ea typeface="+mn-ea"/>
          <a:cs typeface="+mn-cs"/>
        </a:defRPr>
      </a:lvl1pPr>
      <a:lvl2pPr marL="651898" indent="-250619" algn="l" defTabSz="801109" rtl="0" eaLnBrk="0" fontAlgn="base" hangingPunct="0">
        <a:lnSpc>
          <a:spcPct val="140000"/>
        </a:lnSpc>
        <a:spcBef>
          <a:spcPct val="0"/>
        </a:spcBef>
        <a:spcAft>
          <a:spcPct val="0"/>
        </a:spcAft>
        <a:buClr>
          <a:schemeClr val="tx1"/>
        </a:buClr>
        <a:buSzPct val="50000"/>
        <a:buFont typeface="Wingdings" pitchFamily="2" charset="2"/>
        <a:buChar char="p"/>
        <a:defRPr sz="1700">
          <a:solidFill>
            <a:schemeClr val="tx1"/>
          </a:solidFill>
          <a:latin typeface="+mn-lt"/>
          <a:ea typeface="+mn-ea"/>
        </a:defRPr>
      </a:lvl2pPr>
      <a:lvl3pPr marL="1002473" indent="-201364" algn="l" defTabSz="801109" rtl="0" eaLnBrk="0" fontAlgn="base" hangingPunct="0">
        <a:lnSpc>
          <a:spcPct val="140000"/>
        </a:lnSpc>
        <a:spcBef>
          <a:spcPct val="0"/>
        </a:spcBef>
        <a:spcAft>
          <a:spcPct val="0"/>
        </a:spcAft>
        <a:buSzPct val="50000"/>
        <a:buFont typeface="Wingdings" pitchFamily="2" charset="2"/>
        <a:buChar char="n"/>
        <a:defRPr>
          <a:solidFill>
            <a:schemeClr val="tx1"/>
          </a:solidFill>
          <a:latin typeface="FrutigerNext LT Light" pitchFamily="34" charset="0"/>
          <a:ea typeface="+mn-ea"/>
        </a:defRPr>
      </a:lvl3pPr>
      <a:lvl4pPr marL="1402302" indent="-201364" algn="l" defTabSz="801109" rtl="0" eaLnBrk="0" fontAlgn="base" hangingPunct="0">
        <a:lnSpc>
          <a:spcPct val="140000"/>
        </a:lnSpc>
        <a:spcBef>
          <a:spcPct val="0"/>
        </a:spcBef>
        <a:spcAft>
          <a:spcPct val="0"/>
        </a:spcAft>
        <a:buChar char="–"/>
        <a:defRPr sz="1400">
          <a:solidFill>
            <a:schemeClr val="tx1"/>
          </a:solidFill>
          <a:latin typeface="+mj-lt"/>
          <a:ea typeface="+mn-ea"/>
        </a:defRPr>
      </a:lvl4pPr>
      <a:lvl5pPr marL="1803581" indent="-201364" algn="l" defTabSz="801109"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20796"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638010"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055223"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472438" indent="-201364" algn="l" defTabSz="801109"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834428" rtl="0" eaLnBrk="1" latinLnBrk="0" hangingPunct="1">
        <a:defRPr sz="1600" kern="1200">
          <a:solidFill>
            <a:schemeClr val="tx1"/>
          </a:solidFill>
          <a:latin typeface="+mn-lt"/>
          <a:ea typeface="+mn-ea"/>
          <a:cs typeface="+mn-cs"/>
        </a:defRPr>
      </a:lvl1pPr>
      <a:lvl2pPr marL="417214" algn="l" defTabSz="834428" rtl="0" eaLnBrk="1" latinLnBrk="0" hangingPunct="1">
        <a:defRPr sz="1600" kern="1200">
          <a:solidFill>
            <a:schemeClr val="tx1"/>
          </a:solidFill>
          <a:latin typeface="+mn-lt"/>
          <a:ea typeface="+mn-ea"/>
          <a:cs typeface="+mn-cs"/>
        </a:defRPr>
      </a:lvl2pPr>
      <a:lvl3pPr marL="834428" algn="l" defTabSz="834428" rtl="0" eaLnBrk="1" latinLnBrk="0" hangingPunct="1">
        <a:defRPr sz="1600" kern="1200">
          <a:solidFill>
            <a:schemeClr val="tx1"/>
          </a:solidFill>
          <a:latin typeface="+mn-lt"/>
          <a:ea typeface="+mn-ea"/>
          <a:cs typeface="+mn-cs"/>
        </a:defRPr>
      </a:lvl3pPr>
      <a:lvl4pPr marL="1251642" algn="l" defTabSz="834428" rtl="0" eaLnBrk="1" latinLnBrk="0" hangingPunct="1">
        <a:defRPr sz="1600" kern="1200">
          <a:solidFill>
            <a:schemeClr val="tx1"/>
          </a:solidFill>
          <a:latin typeface="+mn-lt"/>
          <a:ea typeface="+mn-ea"/>
          <a:cs typeface="+mn-cs"/>
        </a:defRPr>
      </a:lvl4pPr>
      <a:lvl5pPr marL="1668856" algn="l" defTabSz="834428" rtl="0" eaLnBrk="1" latinLnBrk="0" hangingPunct="1">
        <a:defRPr sz="1600" kern="1200">
          <a:solidFill>
            <a:schemeClr val="tx1"/>
          </a:solidFill>
          <a:latin typeface="+mn-lt"/>
          <a:ea typeface="+mn-ea"/>
          <a:cs typeface="+mn-cs"/>
        </a:defRPr>
      </a:lvl5pPr>
      <a:lvl6pPr marL="2086070" algn="l" defTabSz="834428" rtl="0" eaLnBrk="1" latinLnBrk="0" hangingPunct="1">
        <a:defRPr sz="1600" kern="1200">
          <a:solidFill>
            <a:schemeClr val="tx1"/>
          </a:solidFill>
          <a:latin typeface="+mn-lt"/>
          <a:ea typeface="+mn-ea"/>
          <a:cs typeface="+mn-cs"/>
        </a:defRPr>
      </a:lvl6pPr>
      <a:lvl7pPr marL="2503284" algn="l" defTabSz="834428" rtl="0" eaLnBrk="1" latinLnBrk="0" hangingPunct="1">
        <a:defRPr sz="1600" kern="1200">
          <a:solidFill>
            <a:schemeClr val="tx1"/>
          </a:solidFill>
          <a:latin typeface="+mn-lt"/>
          <a:ea typeface="+mn-ea"/>
          <a:cs typeface="+mn-cs"/>
        </a:defRPr>
      </a:lvl7pPr>
      <a:lvl8pPr marL="2920498" algn="l" defTabSz="834428" rtl="0" eaLnBrk="1" latinLnBrk="0" hangingPunct="1">
        <a:defRPr sz="1600" kern="1200">
          <a:solidFill>
            <a:schemeClr val="tx1"/>
          </a:solidFill>
          <a:latin typeface="+mn-lt"/>
          <a:ea typeface="+mn-ea"/>
          <a:cs typeface="+mn-cs"/>
        </a:defRPr>
      </a:lvl8pPr>
      <a:lvl9pPr marL="3337712" algn="l" defTabSz="834428" rtl="0" eaLnBrk="1" latinLnBrk="0" hangingPunct="1">
        <a:defRPr sz="16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8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prstClr val="black"/>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8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rgbClr val="FFCC66"/>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3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205861"/>
            <a:ext cx="5616575" cy="525401"/>
          </a:xfrm>
        </p:spPr>
        <p:txBody>
          <a:bodyPr/>
          <a:lstStyle/>
          <a:p>
            <a:pPr algn="ctr"/>
            <a:r>
              <a:rPr lang="zh-CN" altLang="en-US" sz="2800" dirty="0" smtClean="0">
                <a:latin typeface="黑体" pitchFamily="49" charset="-122"/>
              </a:rPr>
              <a:t>乌干达</a:t>
            </a:r>
            <a:r>
              <a:rPr lang="en-US" altLang="zh-CN" sz="2800" dirty="0" smtClean="0">
                <a:latin typeface="黑体" pitchFamily="49" charset="-122"/>
              </a:rPr>
              <a:t>MTN SAG</a:t>
            </a:r>
            <a:r>
              <a:rPr lang="zh-CN" altLang="en-US" sz="2800" dirty="0" smtClean="0">
                <a:latin typeface="黑体" pitchFamily="49" charset="-122"/>
              </a:rPr>
              <a:t>启动异常问题回溯</a:t>
            </a:r>
            <a:endParaRPr lang="zh-CN" altLang="en-US" sz="2800" dirty="0">
              <a:latin typeface="黑体" pitchFamily="49" charset="-122"/>
            </a:endParaRPr>
          </a:p>
        </p:txBody>
      </p:sp>
      <p:sp>
        <p:nvSpPr>
          <p:cNvPr id="6" name="副标题 5"/>
          <p:cNvSpPr>
            <a:spLocks noGrp="1"/>
          </p:cNvSpPr>
          <p:nvPr>
            <p:ph type="subTitle" idx="11"/>
          </p:nvPr>
        </p:nvSpPr>
        <p:spPr>
          <a:xfrm>
            <a:off x="755650" y="3068638"/>
            <a:ext cx="5544542" cy="461665"/>
          </a:xfrm>
        </p:spPr>
        <p:txBody>
          <a:bodyPr/>
          <a:lstStyle/>
          <a:p>
            <a:pPr algn="ctr"/>
            <a:r>
              <a:rPr lang="en-US" altLang="zh-CN" dirty="0" smtClean="0"/>
              <a:t>2014</a:t>
            </a:r>
            <a:r>
              <a:rPr lang="zh-CN" altLang="en-US" dirty="0" smtClean="0"/>
              <a:t>年</a:t>
            </a:r>
            <a:r>
              <a:rPr lang="en-US" altLang="zh-CN" dirty="0" smtClean="0"/>
              <a:t>11</a:t>
            </a:r>
            <a:r>
              <a:rPr lang="zh-CN" altLang="en-US" dirty="0" smtClean="0"/>
              <a:t>月</a:t>
            </a:r>
            <a:endParaRPr lang="zh-CN" altLang="en-US" dirty="0"/>
          </a:p>
        </p:txBody>
      </p:sp>
    </p:spTree>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p>
        </p:txBody>
      </p:sp>
      <p:sp>
        <p:nvSpPr>
          <p:cNvPr id="6" name="Text Box 8"/>
          <p:cNvSpPr txBox="1">
            <a:spLocks noChangeArrowheads="1"/>
          </p:cNvSpPr>
          <p:nvPr/>
        </p:nvSpPr>
        <p:spPr bwMode="auto">
          <a:xfrm>
            <a:off x="107504" y="870267"/>
            <a:ext cx="8424936" cy="1187099"/>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1 </a:t>
            </a:r>
            <a:r>
              <a:rPr lang="zh-CN" altLang="en-US" sz="1200" b="1" dirty="0" smtClean="0">
                <a:latin typeface="+mn-ea"/>
                <a:ea typeface="+mn-ea"/>
              </a:rPr>
              <a:t>为什么在现网的变更中使用了非法传递的未发布版本？</a:t>
            </a:r>
            <a:endParaRPr lang="en-US" altLang="zh-CN" sz="1200" b="1" dirty="0" smtClean="0">
              <a:latin typeface="+mn-ea"/>
              <a:ea typeface="+mn-ea"/>
            </a:endParaRPr>
          </a:p>
          <a:p>
            <a:pPr defTabSz="784225" eaLnBrk="0" hangingPunct="0">
              <a:spcBef>
                <a:spcPct val="50000"/>
              </a:spcBef>
            </a:pPr>
            <a:r>
              <a:rPr lang="zh-CN" altLang="en-US" sz="1200" b="1" dirty="0" smtClean="0">
                <a:solidFill>
                  <a:srgbClr val="FF0000"/>
                </a:solidFill>
                <a:latin typeface="+mn-ea"/>
                <a:ea typeface="+mn-ea"/>
              </a:rPr>
              <a:t>根因</a:t>
            </a:r>
            <a:r>
              <a:rPr lang="en-US" altLang="zh-CN" sz="1200" b="1" dirty="0" smtClean="0">
                <a:solidFill>
                  <a:srgbClr val="FF0000"/>
                </a:solidFill>
                <a:latin typeface="+mn-ea"/>
                <a:ea typeface="+mn-ea"/>
              </a:rPr>
              <a:t>1</a:t>
            </a:r>
            <a:r>
              <a:rPr lang="zh-CN" altLang="en-US" sz="1200" b="1" dirty="0" smtClean="0">
                <a:solidFill>
                  <a:srgbClr val="FF0000"/>
                </a:solidFill>
                <a:latin typeface="+mn-ea"/>
                <a:ea typeface="+mn-ea"/>
              </a:rPr>
              <a:t>：</a:t>
            </a:r>
            <a:r>
              <a:rPr lang="en-US" altLang="zh-CN" sz="1200" b="1" dirty="0" smtClean="0">
                <a:solidFill>
                  <a:srgbClr val="FF0000"/>
                </a:solidFill>
                <a:latin typeface="+mn-ea"/>
                <a:ea typeface="+mn-ea"/>
              </a:rPr>
              <a:t>MTN</a:t>
            </a:r>
            <a:r>
              <a:rPr lang="zh-CN" altLang="en-US" sz="1200" b="1" dirty="0" smtClean="0">
                <a:solidFill>
                  <a:srgbClr val="FF0000"/>
                </a:solidFill>
                <a:latin typeface="+mn-ea"/>
                <a:ea typeface="+mn-ea"/>
              </a:rPr>
              <a:t>为集团项目，乌干达需要使用的解决方案版本中包含其他</a:t>
            </a:r>
            <a:r>
              <a:rPr lang="en-US" altLang="zh-CN" sz="1200" b="1" dirty="0" smtClean="0">
                <a:solidFill>
                  <a:srgbClr val="FF0000"/>
                </a:solidFill>
                <a:latin typeface="+mn-ea"/>
                <a:ea typeface="+mn-ea"/>
              </a:rPr>
              <a:t>HUB</a:t>
            </a:r>
            <a:r>
              <a:rPr lang="zh-CN" altLang="en-US" sz="1200" b="1" dirty="0" smtClean="0">
                <a:solidFill>
                  <a:srgbClr val="FF0000"/>
                </a:solidFill>
                <a:latin typeface="+mn-ea"/>
                <a:ea typeface="+mn-ea"/>
              </a:rPr>
              <a:t>点的需求。因</a:t>
            </a:r>
            <a:r>
              <a:rPr lang="en-US" altLang="zh-CN" sz="1200" b="1" dirty="0" err="1" smtClean="0">
                <a:solidFill>
                  <a:srgbClr val="FF0000"/>
                </a:solidFill>
                <a:latin typeface="+mn-ea"/>
                <a:ea typeface="+mn-ea"/>
              </a:rPr>
              <a:t>PortalOne</a:t>
            </a:r>
            <a:r>
              <a:rPr lang="zh-CN" altLang="en-US" sz="1200" b="1" dirty="0" smtClean="0">
                <a:solidFill>
                  <a:srgbClr val="FF0000"/>
                </a:solidFill>
                <a:latin typeface="+mn-ea"/>
                <a:ea typeface="+mn-ea"/>
              </a:rPr>
              <a:t>部件的质量问题导致解决方案版本无法按计划发布时，而乌干达需要的</a:t>
            </a:r>
            <a:r>
              <a:rPr lang="en-US" altLang="zh-CN" sz="1200" b="1" dirty="0" smtClean="0">
                <a:solidFill>
                  <a:srgbClr val="FF0000"/>
                </a:solidFill>
                <a:latin typeface="+mn-ea"/>
                <a:ea typeface="+mn-ea"/>
              </a:rPr>
              <a:t>SAG</a:t>
            </a:r>
            <a:r>
              <a:rPr lang="zh-CN" altLang="en-US" sz="1200" b="1" dirty="0" smtClean="0">
                <a:solidFill>
                  <a:srgbClr val="FF0000"/>
                </a:solidFill>
                <a:latin typeface="+mn-ea"/>
                <a:ea typeface="+mn-ea"/>
              </a:rPr>
              <a:t>部件实际已完成测试。因此在交付进度无法满足一线要求时，相关人员</a:t>
            </a:r>
            <a:r>
              <a:rPr lang="zh-CN" altLang="en-US" sz="1200" b="1" dirty="0" smtClean="0">
                <a:solidFill>
                  <a:srgbClr val="FF0000"/>
                </a:solidFill>
                <a:latin typeface="+mn-ea"/>
              </a:rPr>
              <a:t>流程意识薄弱，未遵守公司规定</a:t>
            </a:r>
            <a:r>
              <a:rPr lang="zh-CN" altLang="en-US" sz="1200" b="1" dirty="0" smtClean="0">
                <a:solidFill>
                  <a:srgbClr val="FF0000"/>
                </a:solidFill>
                <a:latin typeface="+mn-ea"/>
                <a:ea typeface="+mn-ea"/>
              </a:rPr>
              <a:t>，直接将测试完成但未发布的版本通过</a:t>
            </a:r>
            <a:r>
              <a:rPr lang="en-US" altLang="zh-CN" sz="1200" b="1" dirty="0" err="1" smtClean="0">
                <a:solidFill>
                  <a:srgbClr val="FF0000"/>
                </a:solidFill>
                <a:latin typeface="+mn-ea"/>
                <a:ea typeface="+mn-ea"/>
              </a:rPr>
              <a:t>etrans</a:t>
            </a:r>
            <a:r>
              <a:rPr lang="zh-CN" altLang="en-US" sz="1200" b="1" dirty="0" smtClean="0">
                <a:solidFill>
                  <a:srgbClr val="FF0000"/>
                </a:solidFill>
                <a:latin typeface="+mn-ea"/>
                <a:ea typeface="+mn-ea"/>
              </a:rPr>
              <a:t>发到现场使用。</a:t>
            </a:r>
            <a:endParaRPr lang="en-US" altLang="zh-CN" sz="1200" b="1" dirty="0" smtClean="0">
              <a:solidFill>
                <a:srgbClr val="FF0000"/>
              </a:solidFill>
              <a:latin typeface="+mn-ea"/>
              <a:ea typeface="+mn-ea"/>
            </a:endParaRPr>
          </a:p>
          <a:p>
            <a:pPr defTabSz="784225" eaLnBrk="0" hangingPunct="0">
              <a:spcBef>
                <a:spcPct val="50000"/>
              </a:spcBef>
            </a:pPr>
            <a:r>
              <a:rPr lang="zh-CN" altLang="en-US" sz="1200" b="1" dirty="0" smtClean="0">
                <a:solidFill>
                  <a:srgbClr val="FF0000"/>
                </a:solidFill>
                <a:latin typeface="+mn-ea"/>
                <a:ea typeface="+mn-ea"/>
              </a:rPr>
              <a:t>备注：需重点关注现网测试床使用的版本也需要非商用受控发布，避免非法传递。</a:t>
            </a:r>
            <a:endParaRPr lang="zh-CN" altLang="en-US" sz="1200" b="1" dirty="0">
              <a:solidFill>
                <a:srgbClr val="FF0000"/>
              </a:solidFill>
              <a:latin typeface="+mn-ea"/>
              <a:ea typeface="+mn-ea"/>
            </a:endParaRPr>
          </a:p>
        </p:txBody>
      </p:sp>
      <p:sp>
        <p:nvSpPr>
          <p:cNvPr id="10" name="Line 16"/>
          <p:cNvSpPr>
            <a:spLocks noChangeShapeType="1"/>
          </p:cNvSpPr>
          <p:nvPr/>
        </p:nvSpPr>
        <p:spPr bwMode="auto">
          <a:xfrm>
            <a:off x="323528" y="3931315"/>
            <a:ext cx="457200" cy="0"/>
          </a:xfrm>
          <a:prstGeom prst="line">
            <a:avLst/>
          </a:prstGeom>
          <a:noFill/>
          <a:ln w="28575">
            <a:solidFill>
              <a:srgbClr val="00B050"/>
            </a:solidFill>
            <a:round/>
            <a:headEnd/>
            <a:tailEnd type="triangle" w="med" len="med"/>
          </a:ln>
        </p:spPr>
        <p:txBody>
          <a:bodyPr/>
          <a:lstStyle/>
          <a:p>
            <a:endParaRPr lang="zh-CN" altLang="en-US">
              <a:latin typeface="+mn-ea"/>
              <a:ea typeface="+mn-ea"/>
            </a:endParaRPr>
          </a:p>
        </p:txBody>
      </p:sp>
      <p:sp>
        <p:nvSpPr>
          <p:cNvPr id="11" name="Line 15"/>
          <p:cNvSpPr>
            <a:spLocks noChangeShapeType="1"/>
          </p:cNvSpPr>
          <p:nvPr/>
        </p:nvSpPr>
        <p:spPr bwMode="auto">
          <a:xfrm flipH="1">
            <a:off x="323528" y="2059108"/>
            <a:ext cx="0" cy="1872208"/>
          </a:xfrm>
          <a:prstGeom prst="line">
            <a:avLst/>
          </a:prstGeom>
          <a:noFill/>
          <a:ln w="28575">
            <a:solidFill>
              <a:srgbClr val="00B050"/>
            </a:solidFill>
            <a:round/>
            <a:headEnd/>
            <a:tailEnd/>
          </a:ln>
        </p:spPr>
        <p:txBody>
          <a:bodyPr/>
          <a:lstStyle/>
          <a:p>
            <a:endParaRPr lang="zh-CN" altLang="en-US">
              <a:latin typeface="+mn-ea"/>
              <a:ea typeface="+mn-ea"/>
            </a:endParaRPr>
          </a:p>
        </p:txBody>
      </p:sp>
      <p:sp>
        <p:nvSpPr>
          <p:cNvPr id="12" name="Text Box 8"/>
          <p:cNvSpPr txBox="1">
            <a:spLocks noChangeArrowheads="1"/>
          </p:cNvSpPr>
          <p:nvPr/>
        </p:nvSpPr>
        <p:spPr bwMode="auto">
          <a:xfrm>
            <a:off x="792748" y="3502169"/>
            <a:ext cx="7739692" cy="725434"/>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latin typeface="+mn-ea"/>
                <a:ea typeface="+mn-ea"/>
              </a:rPr>
              <a:t>1.1</a:t>
            </a:r>
            <a:r>
              <a:rPr lang="zh-CN" altLang="en-US" sz="1200" b="1" dirty="0" smtClean="0">
                <a:latin typeface="+mn-ea"/>
                <a:ea typeface="+mn-ea"/>
              </a:rPr>
              <a:t>为什么非法传递的未发布版本在现网实施变更，维优未能通过变更评审识别？</a:t>
            </a:r>
            <a:endParaRPr lang="en-US" altLang="zh-CN" sz="1200" b="1" dirty="0" smtClean="0">
              <a:latin typeface="+mn-ea"/>
              <a:ea typeface="+mn-ea"/>
            </a:endParaRPr>
          </a:p>
          <a:p>
            <a:pPr defTabSz="784225" eaLnBrk="0" hangingPunct="0">
              <a:spcBef>
                <a:spcPct val="50000"/>
              </a:spcBef>
            </a:pPr>
            <a:r>
              <a:rPr lang="zh-CN" altLang="en-US" sz="1200" b="1" dirty="0" smtClean="0">
                <a:solidFill>
                  <a:srgbClr val="FF0000"/>
                </a:solidFill>
                <a:latin typeface="+mn-ea"/>
                <a:ea typeface="+mn-ea"/>
              </a:rPr>
              <a:t>根因</a:t>
            </a:r>
            <a:r>
              <a:rPr lang="en-US" altLang="zh-CN" sz="1200" b="1" dirty="0" smtClean="0">
                <a:solidFill>
                  <a:srgbClr val="FF0000"/>
                </a:solidFill>
                <a:latin typeface="+mn-ea"/>
                <a:ea typeface="+mn-ea"/>
              </a:rPr>
              <a:t>2</a:t>
            </a:r>
            <a:r>
              <a:rPr lang="zh-CN" altLang="en-US" sz="1200" b="1" dirty="0" smtClean="0">
                <a:solidFill>
                  <a:srgbClr val="FF0000"/>
                </a:solidFill>
                <a:latin typeface="+mn-ea"/>
                <a:ea typeface="+mn-ea"/>
              </a:rPr>
              <a:t>：</a:t>
            </a:r>
            <a:r>
              <a:rPr lang="en-US" altLang="zh-CN" sz="1200" b="1" dirty="0" smtClean="0">
                <a:solidFill>
                  <a:srgbClr val="FF0000"/>
                </a:solidFill>
                <a:latin typeface="+mn-ea"/>
                <a:ea typeface="+mn-ea"/>
              </a:rPr>
              <a:t>PDU</a:t>
            </a:r>
            <a:r>
              <a:rPr lang="zh-CN" altLang="en-US" sz="1200" b="1" dirty="0" smtClean="0">
                <a:solidFill>
                  <a:srgbClr val="FF0000"/>
                </a:solidFill>
                <a:latin typeface="+mn-ea"/>
                <a:ea typeface="+mn-ea"/>
              </a:rPr>
              <a:t>有明确规定所有现网变更需经维优评审，而交付项目组未遵守规定，直接通过电话会议、邮件等方式联系版本研发人员支撑现网变更。</a:t>
            </a:r>
            <a:endParaRPr lang="en-US" altLang="zh-CN" sz="1200" b="1" dirty="0" smtClean="0">
              <a:solidFill>
                <a:srgbClr val="FF0000"/>
              </a:solidFill>
              <a:latin typeface="+mn-ea"/>
              <a:ea typeface="+mn-ea"/>
            </a:endParaRPr>
          </a:p>
        </p:txBody>
      </p:sp>
      <p:sp>
        <p:nvSpPr>
          <p:cNvPr id="25" name="Text Box 14"/>
          <p:cNvSpPr txBox="1">
            <a:spLocks noChangeArrowheads="1"/>
          </p:cNvSpPr>
          <p:nvPr/>
        </p:nvSpPr>
        <p:spPr bwMode="auto">
          <a:xfrm>
            <a:off x="899592" y="2203123"/>
            <a:ext cx="7632849" cy="940877"/>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a:solidFill>
                  <a:srgbClr val="800000"/>
                </a:solidFill>
                <a:latin typeface="华文细黑" pitchFamily="2" charset="-122"/>
                <a:ea typeface="华文细黑" pitchFamily="2" charset="-122"/>
              </a:rPr>
              <a:t>对</a:t>
            </a:r>
            <a:r>
              <a:rPr lang="zh-CN" altLang="en-US" sz="1400" b="1" dirty="0" smtClean="0">
                <a:solidFill>
                  <a:srgbClr val="800000"/>
                </a:solidFill>
                <a:latin typeface="华文细黑" pitchFamily="2" charset="-122"/>
                <a:ea typeface="华文细黑" pitchFamily="2" charset="-122"/>
              </a:rPr>
              <a:t>策</a:t>
            </a: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、对版本非法传递应严肃处罚，并要求全员对处罚通告和版本非法传递的规定进行学习。</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、通过质量研讨会组织各级主管和骨干再进行一次版本传递要求和网络安全学习，确保全员了解公司相关归档，避免触犯高压线。</a:t>
            </a:r>
            <a:endParaRPr lang="zh-CN" altLang="en-US" sz="1400" b="1" dirty="0">
              <a:solidFill>
                <a:srgbClr val="800000"/>
              </a:solidFill>
              <a:latin typeface="华文细黑" pitchFamily="2" charset="-122"/>
              <a:ea typeface="华文细黑" pitchFamily="2" charset="-122"/>
            </a:endParaRPr>
          </a:p>
        </p:txBody>
      </p:sp>
      <p:sp>
        <p:nvSpPr>
          <p:cNvPr id="15" name="Text Box 14"/>
          <p:cNvSpPr txBox="1">
            <a:spLocks noChangeArrowheads="1"/>
          </p:cNvSpPr>
          <p:nvPr/>
        </p:nvSpPr>
        <p:spPr bwMode="auto">
          <a:xfrm>
            <a:off x="1259632" y="4431758"/>
            <a:ext cx="7272808" cy="725434"/>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smtClean="0">
                <a:solidFill>
                  <a:srgbClr val="800000"/>
                </a:solidFill>
                <a:latin typeface="华文细黑" pitchFamily="2" charset="-122"/>
                <a:ea typeface="华文细黑" pitchFamily="2" charset="-122"/>
              </a:rPr>
              <a:t>对策</a:t>
            </a: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a:t>
            </a: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、需明确后续对交付项目组绕开维优进行现网变更的处罚手段，并将此案例发布到所有交付项目组进行学习。</a:t>
            </a: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、在开发项目组完善微流程，对于没有经过维优变更评审的现网操作的支持请求应第一时间向维优进行通报，并有权拒绝支持申请。</a:t>
            </a:r>
            <a:endParaRPr lang="zh-CN" altLang="en-US" sz="1400" b="1" dirty="0">
              <a:solidFill>
                <a:srgbClr val="800000"/>
              </a:solidFill>
              <a:latin typeface="华文细黑" pitchFamily="2" charset="-122"/>
              <a:ea typeface="华文细黑" pitchFamily="2" charset="-122"/>
            </a:endParaRPr>
          </a:p>
        </p:txBody>
      </p:sp>
      <p:sp>
        <p:nvSpPr>
          <p:cNvPr id="16"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3.2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管理根因：版本非法传递</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p>
        </p:txBody>
      </p:sp>
      <p:sp>
        <p:nvSpPr>
          <p:cNvPr id="16"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3.3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管理根因：转测不规范</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graphicFrame>
        <p:nvGraphicFramePr>
          <p:cNvPr id="5" name="表格 4"/>
          <p:cNvGraphicFramePr>
            <a:graphicFrameLocks noGrp="1"/>
          </p:cNvGraphicFramePr>
          <p:nvPr/>
        </p:nvGraphicFramePr>
        <p:xfrm>
          <a:off x="899592" y="836712"/>
          <a:ext cx="6624737" cy="1325905"/>
        </p:xfrm>
        <a:graphic>
          <a:graphicData uri="http://schemas.openxmlformats.org/drawingml/2006/table">
            <a:tbl>
              <a:tblPr/>
              <a:tblGrid>
                <a:gridCol w="1566872"/>
                <a:gridCol w="1391383"/>
                <a:gridCol w="1682821"/>
                <a:gridCol w="1983661"/>
              </a:tblGrid>
              <a:tr h="219966">
                <a:tc>
                  <a:txBody>
                    <a:bodyPr/>
                    <a:lstStyle/>
                    <a:p>
                      <a:pPr algn="ctr" fontAlgn="ctr"/>
                      <a:r>
                        <a:rPr lang="zh-CN" altLang="en-US" sz="1200" b="1" i="0" u="none" strike="noStrike" dirty="0">
                          <a:solidFill>
                            <a:srgbClr val="000000"/>
                          </a:solidFill>
                          <a:latin typeface="宋体"/>
                        </a:rPr>
                        <a:t>是否有管理规定？</a:t>
                      </a:r>
                    </a:p>
                  </a:txBody>
                  <a:tcPr marL="8659" marR="8659" marT="865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zh-CN" altLang="en-US" sz="1200" b="1" i="0" u="none" strike="noStrike">
                          <a:solidFill>
                            <a:srgbClr val="000000"/>
                          </a:solidFill>
                          <a:latin typeface="宋体"/>
                        </a:rPr>
                        <a:t>是否知道管理规定？</a:t>
                      </a:r>
                    </a:p>
                  </a:txBody>
                  <a:tcPr marL="8659" marR="8659" marT="86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zh-CN" altLang="en-US" sz="1200" b="1" i="0" u="none" strike="noStrike" dirty="0" smtClean="0">
                          <a:solidFill>
                            <a:srgbClr val="000000"/>
                          </a:solidFill>
                          <a:latin typeface="宋体"/>
                        </a:rPr>
                        <a:t>是否执行管理规定？</a:t>
                      </a:r>
                      <a:endParaRPr lang="zh-CN" altLang="en-US" sz="1200" b="1" i="0" u="none" strike="noStrike" dirty="0">
                        <a:solidFill>
                          <a:srgbClr val="000000"/>
                        </a:solidFill>
                        <a:latin typeface="宋体"/>
                      </a:endParaRPr>
                    </a:p>
                  </a:txBody>
                  <a:tcPr marL="8659" marR="8659" marT="86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zh-CN" altLang="en-US" sz="1200" b="1" i="0" u="none" strike="noStrike" dirty="0" smtClean="0">
                          <a:solidFill>
                            <a:srgbClr val="000000"/>
                          </a:solidFill>
                          <a:latin typeface="宋体"/>
                        </a:rPr>
                        <a:t>没有</a:t>
                      </a:r>
                      <a:r>
                        <a:rPr lang="zh-CN" altLang="en-US" sz="1200" b="1" i="0" u="none" strike="noStrike" dirty="0">
                          <a:solidFill>
                            <a:srgbClr val="000000"/>
                          </a:solidFill>
                          <a:latin typeface="宋体"/>
                        </a:rPr>
                        <a:t>遵守管理</a:t>
                      </a:r>
                      <a:r>
                        <a:rPr lang="zh-CN" altLang="en-US" sz="1200" b="1" i="0" u="none" strike="noStrike" dirty="0" smtClean="0">
                          <a:solidFill>
                            <a:srgbClr val="000000"/>
                          </a:solidFill>
                          <a:latin typeface="宋体"/>
                        </a:rPr>
                        <a:t>规定的原因？</a:t>
                      </a:r>
                      <a:endParaRPr lang="zh-CN" altLang="en-US" sz="1200" b="1" i="0" u="none" strike="noStrike" dirty="0">
                        <a:solidFill>
                          <a:srgbClr val="000000"/>
                        </a:solidFill>
                        <a:latin typeface="宋体"/>
                      </a:endParaRPr>
                    </a:p>
                  </a:txBody>
                  <a:tcPr marL="8659" marR="8659" marT="865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r>
              <a:tr h="1076178">
                <a:tc>
                  <a:txBody>
                    <a:bodyPr/>
                    <a:lstStyle/>
                    <a:p>
                      <a:pPr algn="l" fontAlgn="t"/>
                      <a:r>
                        <a:rPr lang="zh-CN" altLang="en-US" sz="1200" b="1" i="0" u="none" strike="noStrike" dirty="0">
                          <a:solidFill>
                            <a:srgbClr val="000000"/>
                          </a:solidFill>
                          <a:latin typeface="宋体"/>
                        </a:rPr>
                        <a:t>有</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zh-CN" altLang="en-US" sz="1200" b="0" i="0" u="none" strike="noStrike" dirty="0">
                          <a:solidFill>
                            <a:srgbClr val="000000"/>
                          </a:solidFill>
                          <a:latin typeface="宋体"/>
                        </a:rPr>
                        <a:t>转测试</a:t>
                      </a:r>
                      <a:r>
                        <a:rPr lang="en-US" altLang="zh-CN" sz="1200" b="0" i="0" u="none" strike="noStrike" dirty="0">
                          <a:solidFill>
                            <a:srgbClr val="000000"/>
                          </a:solidFill>
                          <a:latin typeface="宋体"/>
                        </a:rPr>
                        <a:t>Checklist</a:t>
                      </a:r>
                      <a:r>
                        <a:rPr lang="zh-CN" altLang="en-US" sz="1200" b="0" i="0" u="none" strike="noStrike" dirty="0">
                          <a:solidFill>
                            <a:srgbClr val="000000"/>
                          </a:solidFill>
                          <a:latin typeface="宋体"/>
                        </a:rPr>
                        <a:t>有明确的规定要求提供转测试电子流</a:t>
                      </a:r>
                    </a:p>
                  </a:txBody>
                  <a:tcPr marL="8659" marR="8659" marT="865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en-US" sz="1200" b="1" i="0" u="none" strike="noStrike" dirty="0">
                          <a:solidFill>
                            <a:srgbClr val="000000"/>
                          </a:solidFill>
                          <a:latin typeface="宋体"/>
                        </a:rPr>
                        <a:t>知道</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zh-CN" altLang="en-US" sz="1200" b="0" i="0" u="none" strike="noStrike" dirty="0" smtClean="0">
                          <a:solidFill>
                            <a:srgbClr val="000000"/>
                          </a:solidFill>
                          <a:latin typeface="宋体"/>
                        </a:rPr>
                        <a:t>已通过</a:t>
                      </a:r>
                      <a:r>
                        <a:rPr lang="en-US" altLang="zh-CN" sz="1200" b="0" i="0" u="none" strike="noStrike" dirty="0" smtClean="0">
                          <a:solidFill>
                            <a:srgbClr val="000000"/>
                          </a:solidFill>
                          <a:latin typeface="宋体"/>
                        </a:rPr>
                        <a:t>PDU</a:t>
                      </a:r>
                      <a:r>
                        <a:rPr lang="zh-CN" altLang="en-US" sz="1200" b="0" i="0" u="none" strike="noStrike" dirty="0" smtClean="0">
                          <a:solidFill>
                            <a:srgbClr val="000000"/>
                          </a:solidFill>
                          <a:latin typeface="宋体"/>
                        </a:rPr>
                        <a:t>微流程建设活动要求</a:t>
                      </a:r>
                      <a:endParaRPr lang="zh-CN" altLang="en-US" sz="1200" b="0" i="0" u="none" strike="noStrike" dirty="0">
                        <a:solidFill>
                          <a:srgbClr val="000000"/>
                        </a:solidFill>
                        <a:latin typeface="宋体"/>
                      </a:endParaRPr>
                    </a:p>
                  </a:txBody>
                  <a:tcPr marL="8659" marR="8659" marT="86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en-US" sz="1200" b="1" i="0" u="none" strike="noStrike" dirty="0" smtClean="0">
                          <a:solidFill>
                            <a:srgbClr val="FF0000"/>
                          </a:solidFill>
                          <a:latin typeface="宋体"/>
                        </a:rPr>
                        <a:t>部分执行</a:t>
                      </a:r>
                      <a:r>
                        <a:rPr lang="zh-CN" altLang="en-US" sz="1200" b="0" i="0" u="none" strike="noStrike" dirty="0">
                          <a:solidFill>
                            <a:srgbClr val="000000"/>
                          </a:solidFill>
                          <a:latin typeface="宋体"/>
                        </a:rPr>
                        <a:t/>
                      </a:r>
                      <a:br>
                        <a:rPr lang="zh-CN" altLang="en-US" sz="1200" b="0" i="0" u="none" strike="noStrike" dirty="0">
                          <a:solidFill>
                            <a:srgbClr val="000000"/>
                          </a:solidFill>
                          <a:latin typeface="宋体"/>
                        </a:rPr>
                      </a:br>
                      <a:r>
                        <a:rPr lang="zh-CN" altLang="en-US" sz="1200" b="0" i="0" u="none" strike="noStrike" dirty="0" smtClean="0">
                          <a:solidFill>
                            <a:srgbClr val="000000"/>
                          </a:solidFill>
                          <a:latin typeface="宋体"/>
                        </a:rPr>
                        <a:t>    月度</a:t>
                      </a:r>
                      <a:r>
                        <a:rPr lang="zh-CN" altLang="en-US" sz="1200" b="0" i="0" u="none" strike="noStrike" dirty="0">
                          <a:solidFill>
                            <a:srgbClr val="000000"/>
                          </a:solidFill>
                          <a:latin typeface="宋体"/>
                        </a:rPr>
                        <a:t>版本计划内版本都已按照此规定</a:t>
                      </a:r>
                      <a:r>
                        <a:rPr lang="zh-CN" altLang="en-US" sz="1200" b="0" i="0" u="none" strike="noStrike" dirty="0" smtClean="0">
                          <a:solidFill>
                            <a:srgbClr val="000000"/>
                          </a:solidFill>
                          <a:latin typeface="宋体"/>
                        </a:rPr>
                        <a:t>操作</a:t>
                      </a:r>
                      <a:endParaRPr lang="en-US" altLang="zh-CN" sz="1200" b="0" i="0" u="none" strike="noStrike" dirty="0" smtClean="0">
                        <a:solidFill>
                          <a:srgbClr val="000000"/>
                        </a:solidFill>
                        <a:latin typeface="宋体"/>
                      </a:endParaRPr>
                    </a:p>
                    <a:p>
                      <a:pPr algn="l" fontAlgn="t"/>
                      <a:r>
                        <a:rPr lang="zh-CN" altLang="en-US" sz="1200" b="1" i="0" u="none" strike="noStrike" dirty="0" smtClean="0">
                          <a:solidFill>
                            <a:srgbClr val="000000"/>
                          </a:solidFill>
                          <a:latin typeface="宋体"/>
                        </a:rPr>
                        <a:t>   </a:t>
                      </a:r>
                      <a:r>
                        <a:rPr lang="zh-CN" altLang="en-US" sz="1200" b="1" i="0" u="none" strike="noStrike" dirty="0" smtClean="0">
                          <a:solidFill>
                            <a:srgbClr val="FF0000"/>
                          </a:solidFill>
                          <a:latin typeface="宋体"/>
                        </a:rPr>
                        <a:t>非</a:t>
                      </a:r>
                      <a:r>
                        <a:rPr lang="zh-CN" altLang="en-US" sz="1200" b="1" i="0" u="none" strike="noStrike" dirty="0">
                          <a:solidFill>
                            <a:srgbClr val="FF0000"/>
                          </a:solidFill>
                          <a:latin typeface="宋体"/>
                        </a:rPr>
                        <a:t>计划内</a:t>
                      </a:r>
                      <a:r>
                        <a:rPr lang="en-US" altLang="zh-CN" sz="1200" b="1" i="0" u="none" strike="noStrike" dirty="0">
                          <a:solidFill>
                            <a:srgbClr val="FF0000"/>
                          </a:solidFill>
                          <a:latin typeface="宋体"/>
                        </a:rPr>
                        <a:t>CR</a:t>
                      </a:r>
                      <a:r>
                        <a:rPr lang="zh-CN" altLang="en-US" sz="1200" b="1" i="0" u="none" strike="noStrike" dirty="0">
                          <a:solidFill>
                            <a:srgbClr val="FF0000"/>
                          </a:solidFill>
                          <a:latin typeface="宋体"/>
                        </a:rPr>
                        <a:t>和补丁</a:t>
                      </a:r>
                      <a:r>
                        <a:rPr lang="zh-CN" altLang="en-US" sz="1200" b="0" i="0" u="none" strike="noStrike" dirty="0">
                          <a:solidFill>
                            <a:srgbClr val="FF0000"/>
                          </a:solidFill>
                          <a:latin typeface="宋体"/>
                        </a:rPr>
                        <a:t>未严格执行转测试电子流要求。</a:t>
                      </a:r>
                    </a:p>
                  </a:txBody>
                  <a:tcPr marL="8659" marR="8659" marT="86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altLang="zh-CN" sz="1200" b="0" i="0" u="none" strike="noStrike" dirty="0" smtClean="0">
                          <a:solidFill>
                            <a:srgbClr val="FF0000"/>
                          </a:solidFill>
                          <a:latin typeface="宋体"/>
                        </a:rPr>
                        <a:t>CR</a:t>
                      </a:r>
                      <a:r>
                        <a:rPr lang="zh-CN" altLang="en-US" sz="1200" b="0" i="0" u="none" strike="noStrike" dirty="0">
                          <a:solidFill>
                            <a:srgbClr val="FF0000"/>
                          </a:solidFill>
                          <a:latin typeface="宋体"/>
                        </a:rPr>
                        <a:t>和补丁数量多、一线要求时间紧，完全按照转测试电子流要求不能满足一线时间要求。</a:t>
                      </a:r>
                    </a:p>
                  </a:txBody>
                  <a:tcPr marL="8659" marR="8659" marT="86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899592" y="2348880"/>
          <a:ext cx="6624736" cy="2816324"/>
        </p:xfrm>
        <a:graphic>
          <a:graphicData uri="http://schemas.openxmlformats.org/drawingml/2006/table">
            <a:tbl>
              <a:tblPr/>
              <a:tblGrid>
                <a:gridCol w="566748"/>
                <a:gridCol w="3110205"/>
                <a:gridCol w="1233715"/>
                <a:gridCol w="967619"/>
                <a:gridCol w="746449"/>
              </a:tblGrid>
              <a:tr h="171450">
                <a:tc>
                  <a:txBody>
                    <a:bodyPr/>
                    <a:lstStyle/>
                    <a:p>
                      <a:pPr algn="ctr" fontAlgn="ctr"/>
                      <a:r>
                        <a:rPr lang="zh-CN" altLang="en-US" sz="1200" b="1" i="0" u="none" strike="noStrike" dirty="0">
                          <a:solidFill>
                            <a:srgbClr val="000000"/>
                          </a:solidFill>
                          <a:latin typeface="宋体"/>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zh-CN" altLang="en-US" sz="1200" b="1" i="0" u="none" strike="noStrike" dirty="0" smtClean="0">
                          <a:solidFill>
                            <a:srgbClr val="000000"/>
                          </a:solidFill>
                          <a:latin typeface="宋体"/>
                        </a:rPr>
                        <a:t>改进措施</a:t>
                      </a:r>
                      <a:endParaRPr lang="zh-CN" altLang="en-US" sz="12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zh-CN" altLang="en-US" sz="1200" b="1" i="0" u="none" strike="noStrike" dirty="0">
                          <a:solidFill>
                            <a:srgbClr val="000000"/>
                          </a:solidFill>
                          <a:latin typeface="宋体"/>
                        </a:rPr>
                        <a:t>责任人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zh-CN" altLang="en-US" sz="1200" b="1" i="0" u="none" strike="noStrike" dirty="0">
                          <a:solidFill>
                            <a:srgbClr val="000000"/>
                          </a:solidFill>
                          <a:latin typeface="宋体"/>
                        </a:rPr>
                        <a:t>时间点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zh-CN" altLang="en-US" sz="1200" b="1" i="0" u="none" strike="noStrike" dirty="0">
                          <a:solidFill>
                            <a:srgbClr val="000000"/>
                          </a:solidFill>
                          <a:latin typeface="宋体"/>
                        </a:rPr>
                        <a:t>状态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r>
              <a:tr h="685800">
                <a:tc>
                  <a:txBody>
                    <a:bodyPr/>
                    <a:lstStyle/>
                    <a:p>
                      <a:pPr algn="l" fontAlgn="ctr"/>
                      <a:r>
                        <a:rPr lang="zh-CN" altLang="en-US" sz="1200" b="0" i="0" u="none" strike="noStrike" dirty="0">
                          <a:solidFill>
                            <a:srgbClr val="000000"/>
                          </a:solidFill>
                          <a:latin typeface="宋体"/>
                        </a:rPr>
                        <a:t>措施</a:t>
                      </a:r>
                      <a:r>
                        <a:rPr lang="en-US" altLang="zh-CN" sz="12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dirty="0">
                          <a:solidFill>
                            <a:srgbClr val="000000"/>
                          </a:solidFill>
                          <a:latin typeface="宋体"/>
                        </a:rPr>
                        <a:t>不论规划内版本还是规划外补丁严格依照转测试</a:t>
                      </a:r>
                      <a:r>
                        <a:rPr lang="en-US" altLang="zh-CN" sz="1200" b="0" i="0" u="none" strike="noStrike" dirty="0">
                          <a:solidFill>
                            <a:srgbClr val="000000"/>
                          </a:solidFill>
                          <a:latin typeface="宋体"/>
                        </a:rPr>
                        <a:t>Checklist</a:t>
                      </a:r>
                      <a:r>
                        <a:rPr lang="zh-CN" altLang="en-US" sz="1200" b="0" i="0" u="none" strike="noStrike" dirty="0">
                          <a:solidFill>
                            <a:srgbClr val="000000"/>
                          </a:solidFill>
                          <a:latin typeface="宋体"/>
                        </a:rPr>
                        <a:t>要求，未接到转测试电子流不启动测试（包含部件测试和解决方案测试测试）。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a:solidFill>
                            <a:srgbClr val="000000"/>
                          </a:solidFill>
                          <a:latin typeface="宋体"/>
                        </a:rPr>
                        <a:t>李晓晴、王永恒</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altLang="zh-CN" sz="1200" b="0" i="0" u="none" strike="noStrike">
                          <a:solidFill>
                            <a:srgbClr val="000000"/>
                          </a:solidFill>
                          <a:latin typeface="宋体"/>
                        </a:rPr>
                        <a:t>2014/12/10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a:solidFill>
                            <a:srgbClr val="000000"/>
                          </a:solidFill>
                          <a:latin typeface="宋体"/>
                        </a:rPr>
                        <a:t>已完成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514350">
                <a:tc>
                  <a:txBody>
                    <a:bodyPr/>
                    <a:lstStyle/>
                    <a:p>
                      <a:pPr algn="l" fontAlgn="ctr"/>
                      <a:r>
                        <a:rPr lang="zh-CN" altLang="en-US" sz="1200" b="0" i="0" u="none" strike="noStrike">
                          <a:solidFill>
                            <a:srgbClr val="000000"/>
                          </a:solidFill>
                          <a:latin typeface="宋体"/>
                        </a:rPr>
                        <a:t>措施</a:t>
                      </a:r>
                      <a:r>
                        <a:rPr lang="en-US" altLang="zh-CN" sz="12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dirty="0">
                          <a:solidFill>
                            <a:srgbClr val="000000"/>
                          </a:solidFill>
                          <a:latin typeface="宋体"/>
                        </a:rPr>
                        <a:t>测试例会上</a:t>
                      </a:r>
                      <a:r>
                        <a:rPr lang="zh-CN" altLang="en-US" sz="1200" b="0" i="0" u="none" strike="noStrike" dirty="0" smtClean="0">
                          <a:solidFill>
                            <a:srgbClr val="000000"/>
                          </a:solidFill>
                          <a:latin typeface="宋体"/>
                        </a:rPr>
                        <a:t>进行学习</a:t>
                      </a:r>
                      <a:r>
                        <a:rPr lang="zh-CN" altLang="en-US" sz="1200" b="0" i="0" u="none" strike="noStrike" dirty="0">
                          <a:solidFill>
                            <a:srgbClr val="000000"/>
                          </a:solidFill>
                          <a:latin typeface="宋体"/>
                        </a:rPr>
                        <a:t>，宣传突破流程的危害并要求严格按照传测试入口和出口条件进行版本出入口控制。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a:solidFill>
                            <a:srgbClr val="000000"/>
                          </a:solidFill>
                          <a:latin typeface="宋体"/>
                        </a:rPr>
                        <a:t>李晓晴、王永恒</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altLang="zh-CN" sz="1200" b="0" i="0" u="none" strike="noStrike">
                          <a:solidFill>
                            <a:srgbClr val="000000"/>
                          </a:solidFill>
                          <a:latin typeface="宋体"/>
                        </a:rPr>
                        <a:t>2014/12/12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dirty="0">
                          <a:solidFill>
                            <a:srgbClr val="000000"/>
                          </a:solidFill>
                          <a:latin typeface="宋体"/>
                        </a:rPr>
                        <a:t>已完成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38909">
                <a:tc>
                  <a:txBody>
                    <a:bodyPr/>
                    <a:lstStyle/>
                    <a:p>
                      <a:pPr algn="l" fontAlgn="ctr"/>
                      <a:r>
                        <a:rPr lang="zh-CN" altLang="en-US" sz="1200" b="0" i="0" u="none" strike="noStrike" dirty="0">
                          <a:solidFill>
                            <a:srgbClr val="000000"/>
                          </a:solidFill>
                          <a:latin typeface="宋体"/>
                        </a:rPr>
                        <a:t>措施</a:t>
                      </a:r>
                      <a:r>
                        <a:rPr lang="en-US" altLang="zh-CN" sz="12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dirty="0">
                          <a:solidFill>
                            <a:srgbClr val="000000"/>
                          </a:solidFill>
                          <a:latin typeface="宋体"/>
                        </a:rPr>
                        <a:t>对于一线紧急问题场景，如要突破转测试入口或出口要求则需上升到</a:t>
                      </a:r>
                      <a:r>
                        <a:rPr lang="en-US" altLang="zh-CN" sz="1200" b="0" i="0" u="none" strike="noStrike" dirty="0">
                          <a:solidFill>
                            <a:srgbClr val="000000"/>
                          </a:solidFill>
                          <a:latin typeface="宋体"/>
                        </a:rPr>
                        <a:t>ST</a:t>
                      </a:r>
                      <a:r>
                        <a:rPr lang="zh-CN" altLang="en-US" sz="1200" b="0" i="0" u="none" strike="noStrike" dirty="0">
                          <a:solidFill>
                            <a:srgbClr val="000000"/>
                          </a:solidFill>
                          <a:latin typeface="宋体"/>
                        </a:rPr>
                        <a:t>成员进行决策，私自突破流程则针对突破人员进行考评降级处理。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dirty="0">
                          <a:solidFill>
                            <a:srgbClr val="000000"/>
                          </a:solidFill>
                          <a:latin typeface="宋体"/>
                        </a:rPr>
                        <a:t>李晓晴、王永恒</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dirty="0">
                          <a:solidFill>
                            <a:srgbClr val="000000"/>
                          </a:solidFill>
                          <a:latin typeface="宋体"/>
                        </a:rPr>
                        <a:t>例行操作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a:solidFill>
                            <a:srgbClr val="000000"/>
                          </a:solidFill>
                          <a:latin typeface="宋体"/>
                        </a:rPr>
                        <a:t>例行操作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85800">
                <a:tc>
                  <a:txBody>
                    <a:bodyPr/>
                    <a:lstStyle/>
                    <a:p>
                      <a:pPr algn="l" fontAlgn="ctr"/>
                      <a:r>
                        <a:rPr lang="zh-CN" altLang="en-US" sz="1200" b="0" i="0" u="none" strike="noStrike">
                          <a:solidFill>
                            <a:srgbClr val="000000"/>
                          </a:solidFill>
                          <a:latin typeface="宋体"/>
                        </a:rPr>
                        <a:t>措施</a:t>
                      </a:r>
                      <a:r>
                        <a:rPr lang="en-US" altLang="zh-CN" sz="1200" b="0" i="0" u="none" strike="noStrike">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a:solidFill>
                            <a:srgbClr val="000000"/>
                          </a:solidFill>
                          <a:latin typeface="宋体"/>
                        </a:rPr>
                        <a:t>非计划内</a:t>
                      </a:r>
                      <a:r>
                        <a:rPr lang="en-US" altLang="zh-CN" sz="1200" b="0" i="0" u="none" strike="noStrike">
                          <a:solidFill>
                            <a:srgbClr val="000000"/>
                          </a:solidFill>
                          <a:latin typeface="宋体"/>
                        </a:rPr>
                        <a:t>CR</a:t>
                      </a:r>
                      <a:r>
                        <a:rPr lang="zh-CN" altLang="en-US" sz="1200" b="0" i="0" u="none" strike="noStrike">
                          <a:solidFill>
                            <a:srgbClr val="000000"/>
                          </a:solidFill>
                          <a:latin typeface="宋体"/>
                        </a:rPr>
                        <a:t>和补丁过多，一线时间要求紧的问题，通过拉通</a:t>
                      </a:r>
                      <a:r>
                        <a:rPr lang="en-US" altLang="zh-CN" sz="1200" b="0" i="0" u="none" strike="noStrike">
                          <a:solidFill>
                            <a:srgbClr val="000000"/>
                          </a:solidFill>
                          <a:latin typeface="宋体"/>
                        </a:rPr>
                        <a:t>CDPM</a:t>
                      </a:r>
                      <a:r>
                        <a:rPr lang="zh-CN" altLang="en-US" sz="1200" b="0" i="0" u="none" strike="noStrike">
                          <a:solidFill>
                            <a:srgbClr val="000000"/>
                          </a:solidFill>
                          <a:latin typeface="宋体"/>
                        </a:rPr>
                        <a:t>规划月度版本节奏固化每月</a:t>
                      </a:r>
                      <a:r>
                        <a:rPr lang="en-US" altLang="zh-CN" sz="1200" b="0" i="0" u="none" strike="noStrike">
                          <a:solidFill>
                            <a:srgbClr val="000000"/>
                          </a:solidFill>
                          <a:latin typeface="宋体"/>
                        </a:rPr>
                        <a:t>1</a:t>
                      </a:r>
                      <a:r>
                        <a:rPr lang="zh-CN" altLang="en-US" sz="1200" b="0" i="0" u="none" strike="noStrike">
                          <a:solidFill>
                            <a:srgbClr val="000000"/>
                          </a:solidFill>
                          <a:latin typeface="宋体"/>
                        </a:rPr>
                        <a:t>个补丁的流程进行控制，非计划内版本也要规划转测试流程以及发布流程工作量。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a:solidFill>
                            <a:srgbClr val="000000"/>
                          </a:solidFill>
                          <a:latin typeface="宋体"/>
                        </a:rPr>
                        <a:t>孙智、李晓晴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altLang="zh-CN" sz="1200" b="0" i="0" u="none" strike="noStrike" dirty="0">
                          <a:solidFill>
                            <a:srgbClr val="000000"/>
                          </a:solidFill>
                          <a:latin typeface="宋体"/>
                        </a:rPr>
                        <a:t>2015/1/1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zh-CN" altLang="en-US" sz="1200" b="0" i="0" u="none" strike="noStrike" dirty="0">
                          <a:solidFill>
                            <a:srgbClr val="000000"/>
                          </a:solidFill>
                          <a:latin typeface="宋体"/>
                        </a:rPr>
                        <a:t>进行中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4249" y="1412776"/>
            <a:ext cx="8496223" cy="1296144"/>
            <a:chOff x="1586" y="666745"/>
            <a:chExt cx="8674948" cy="2475084"/>
          </a:xfrm>
        </p:grpSpPr>
        <p:sp>
          <p:nvSpPr>
            <p:cNvPr id="3" name="五边形 2"/>
            <p:cNvSpPr/>
            <p:nvPr>
              <p:custDataLst>
                <p:tags r:id="rId1"/>
              </p:custDataLst>
            </p:nvPr>
          </p:nvSpPr>
          <p:spPr bwMode="auto">
            <a:xfrm>
              <a:off x="397052" y="2030822"/>
              <a:ext cx="8279482" cy="1007879"/>
            </a:xfrm>
            <a:prstGeom prst="homePlate">
              <a:avLst>
                <a:gd name="adj" fmla="val 16208"/>
              </a:avLst>
            </a:prstGeom>
            <a:solidFill>
              <a:srgbClr val="E7B98A">
                <a:lumMod val="20000"/>
                <a:lumOff val="80000"/>
              </a:srgbClr>
            </a:solidFill>
            <a:ln w="9525" cap="flat" cmpd="sng" algn="ctr">
              <a:noFill/>
              <a:prstDash val="solid"/>
            </a:ln>
            <a:effectLst>
              <a:outerShdw blurRad="40000" dist="20000" dir="5400000" rotWithShape="0">
                <a:srgbClr val="000000">
                  <a:alpha val="38000"/>
                </a:srgbClr>
              </a:outerShdw>
            </a:effectLst>
            <a:extLst/>
          </p:spPr>
          <p:txBody>
            <a:bodyPr lIns="91413" tIns="0" rIns="91413" bIns="45707" anchor="t"/>
            <a:lstStyle/>
            <a:p>
              <a:pPr algn="ctr" defTabSz="914103" fontAlgn="auto">
                <a:spcBef>
                  <a:spcPts val="0"/>
                </a:spcBef>
                <a:spcAft>
                  <a:spcPts val="0"/>
                </a:spcAft>
                <a:buClr>
                  <a:srgbClr val="CC9900"/>
                </a:buClr>
                <a:defRPr/>
              </a:pPr>
              <a:endParaRPr lang="zh-CN" altLang="en-US" sz="1100" b="1" kern="0" dirty="0">
                <a:solidFill>
                  <a:prstClr val="black"/>
                </a:solidFill>
                <a:latin typeface="华文细黑"/>
              </a:endParaRPr>
            </a:p>
          </p:txBody>
        </p:sp>
        <p:sp>
          <p:nvSpPr>
            <p:cNvPr id="4" name="AutoShape 2"/>
            <p:cNvSpPr>
              <a:spLocks noChangeArrowheads="1"/>
            </p:cNvSpPr>
            <p:nvPr/>
          </p:nvSpPr>
          <p:spPr bwMode="auto">
            <a:xfrm>
              <a:off x="397052" y="666745"/>
              <a:ext cx="4319250" cy="1151733"/>
            </a:xfrm>
            <a:prstGeom prst="homePlate">
              <a:avLst>
                <a:gd name="adj" fmla="val 24133"/>
              </a:avLst>
            </a:prstGeom>
            <a:solidFill>
              <a:srgbClr val="B2B2B2">
                <a:lumMod val="90000"/>
              </a:srgbClr>
            </a:solidFill>
            <a:ln w="9525" cap="flat" cmpd="sng" algn="ctr">
              <a:noFill/>
              <a:prstDash val="solid"/>
            </a:ln>
            <a:effectLst>
              <a:outerShdw blurRad="40000" dist="20000" dir="5400000" rotWithShape="0">
                <a:srgbClr val="000000">
                  <a:alpha val="38000"/>
                </a:srgbClr>
              </a:outerShdw>
            </a:effectLst>
          </p:spPr>
          <p:txBody>
            <a:bodyPr lIns="91413" tIns="0" rIns="91413" bIns="45707" anchor="t"/>
            <a:lstStyle/>
            <a:p>
              <a:pPr algn="ctr" defTabSz="914103" fontAlgn="auto">
                <a:spcBef>
                  <a:spcPts val="0"/>
                </a:spcBef>
                <a:spcAft>
                  <a:spcPts val="0"/>
                </a:spcAft>
                <a:buClr>
                  <a:srgbClr val="CC9900"/>
                </a:buClr>
                <a:defRPr/>
              </a:pPr>
              <a:r>
                <a:rPr lang="zh-CN" altLang="en-US" sz="1000" b="1" kern="0" dirty="0" smtClean="0">
                  <a:solidFill>
                    <a:prstClr val="black"/>
                  </a:solidFill>
                  <a:latin typeface="华文细黑"/>
                </a:rPr>
                <a:t>管理机会点</a:t>
              </a:r>
              <a:r>
                <a:rPr lang="en-US" altLang="zh-CN" sz="1000" b="1" kern="0" dirty="0" smtClean="0">
                  <a:solidFill>
                    <a:prstClr val="black"/>
                  </a:solidFill>
                  <a:latin typeface="华文细黑"/>
                </a:rPr>
                <a:t>MO</a:t>
              </a:r>
              <a:endParaRPr lang="zh-CN" altLang="zh-CN" sz="1000" b="1" kern="0" dirty="0" smtClean="0">
                <a:solidFill>
                  <a:prstClr val="black"/>
                </a:solidFill>
                <a:latin typeface="华文细黑"/>
              </a:endParaRPr>
            </a:p>
          </p:txBody>
        </p:sp>
        <p:sp>
          <p:nvSpPr>
            <p:cNvPr id="5" name="Chevron 77"/>
            <p:cNvSpPr/>
            <p:nvPr/>
          </p:nvSpPr>
          <p:spPr bwMode="auto">
            <a:xfrm>
              <a:off x="406409" y="832474"/>
              <a:ext cx="4166383" cy="588959"/>
            </a:xfrm>
            <a:prstGeom prst="chevron">
              <a:avLst>
                <a:gd name="adj" fmla="val 23913"/>
              </a:avLst>
            </a:prstGeom>
            <a:solidFill>
              <a:srgbClr val="FFFFFF"/>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p>
              <a:pPr algn="ctr" defTabSz="914103" fontAlgn="auto">
                <a:lnSpc>
                  <a:spcPts val="1400"/>
                </a:lnSpc>
                <a:spcBef>
                  <a:spcPts val="0"/>
                </a:spcBef>
                <a:spcAft>
                  <a:spcPts val="0"/>
                </a:spcAft>
                <a:defRPr/>
              </a:pPr>
              <a:endParaRPr lang="zh-CN" altLang="en-US" sz="1000" b="1" kern="0" dirty="0">
                <a:solidFill>
                  <a:srgbClr val="000000"/>
                </a:solidFill>
                <a:latin typeface="华文细黑"/>
                <a:cs typeface="Arial" charset="0"/>
              </a:endParaRPr>
            </a:p>
          </p:txBody>
        </p:sp>
        <p:sp>
          <p:nvSpPr>
            <p:cNvPr id="6" name="矩形 5"/>
            <p:cNvSpPr/>
            <p:nvPr/>
          </p:nvSpPr>
          <p:spPr>
            <a:xfrm>
              <a:off x="724874" y="815834"/>
              <a:ext cx="3631932" cy="625089"/>
            </a:xfrm>
            <a:prstGeom prst="rect">
              <a:avLst/>
            </a:prstGeom>
            <a:solidFill>
              <a:srgbClr val="FFE2B8">
                <a:lumMod val="40000"/>
                <a:lumOff val="60000"/>
                <a:alpha val="38000"/>
              </a:srgbClr>
            </a:solidFill>
            <a:ln w="25400" cap="flat" cmpd="sng" algn="ctr">
              <a:solidFill>
                <a:srgbClr val="FFE2B8"/>
              </a:solidFill>
              <a:prstDash val="solid"/>
            </a:ln>
            <a:effectLst>
              <a:outerShdw blurRad="50800" dist="38100" dir="2700000" algn="tl" rotWithShape="0">
                <a:prstClr val="black">
                  <a:alpha val="40000"/>
                </a:prstClr>
              </a:outerShdw>
            </a:effectLst>
          </p:spPr>
          <p:txBody>
            <a:bodyPr lIns="91413" tIns="45707" rIns="91413" bIns="45707" rtlCol="0" anchor="ctr"/>
            <a:lstStyle/>
            <a:p>
              <a:pPr algn="ctr" defTabSz="914103" fontAlgn="auto">
                <a:spcBef>
                  <a:spcPts val="0"/>
                </a:spcBef>
                <a:spcAft>
                  <a:spcPts val="0"/>
                </a:spcAft>
                <a:defRPr/>
              </a:pPr>
              <a:endParaRPr lang="zh-CN" altLang="en-US" sz="1000" kern="0" dirty="0">
                <a:ln>
                  <a:solidFill>
                    <a:srgbClr val="990000">
                      <a:lumMod val="65000"/>
                      <a:lumOff val="35000"/>
                    </a:srgbClr>
                  </a:solidFill>
                </a:ln>
                <a:solidFill>
                  <a:srgbClr val="FFFFFF"/>
                </a:solidFill>
                <a:latin typeface="华文细黑"/>
                <a:ea typeface="华文细黑"/>
              </a:endParaRPr>
            </a:p>
          </p:txBody>
        </p:sp>
        <p:sp>
          <p:nvSpPr>
            <p:cNvPr id="7" name="矩形 6"/>
            <p:cNvSpPr/>
            <p:nvPr/>
          </p:nvSpPr>
          <p:spPr>
            <a:xfrm>
              <a:off x="654962" y="971932"/>
              <a:ext cx="2879819" cy="351797"/>
            </a:xfrm>
            <a:prstGeom prst="rect">
              <a:avLst/>
            </a:prstGeom>
            <a:solidFill>
              <a:srgbClr val="FFCC99">
                <a:lumMod val="20000"/>
                <a:lumOff val="80000"/>
                <a:alpha val="38000"/>
              </a:srgbClr>
            </a:solidFill>
            <a:ln w="3175" cap="flat" cmpd="sng" algn="ctr">
              <a:noFill/>
              <a:prstDash val="dashDot"/>
            </a:ln>
            <a:effectLst>
              <a:outerShdw blurRad="50800" dist="38100" dir="2700000" algn="tl" rotWithShape="0">
                <a:prstClr val="black">
                  <a:alpha val="40000"/>
                </a:prstClr>
              </a:outerShdw>
            </a:effectLst>
          </p:spPr>
          <p:txBody>
            <a:bodyPr lIns="91413" tIns="45707" rIns="91413" bIns="45707" rtlCol="0" anchor="ctr"/>
            <a:lstStyle/>
            <a:p>
              <a:pPr algn="ctr" defTabSz="914103" fontAlgn="auto">
                <a:spcBef>
                  <a:spcPts val="0"/>
                </a:spcBef>
                <a:spcAft>
                  <a:spcPts val="0"/>
                </a:spcAft>
                <a:defRPr/>
              </a:pPr>
              <a:endParaRPr lang="zh-CN" altLang="en-US" sz="1000" kern="0" dirty="0">
                <a:ln>
                  <a:solidFill>
                    <a:srgbClr val="990000">
                      <a:lumMod val="65000"/>
                      <a:lumOff val="35000"/>
                    </a:srgbClr>
                  </a:solidFill>
                </a:ln>
                <a:solidFill>
                  <a:srgbClr val="FFFFFF"/>
                </a:solidFill>
                <a:latin typeface="华文细黑"/>
                <a:ea typeface="华文细黑"/>
              </a:endParaRPr>
            </a:p>
          </p:txBody>
        </p:sp>
        <p:sp>
          <p:nvSpPr>
            <p:cNvPr id="8" name="Chevron 71"/>
            <p:cNvSpPr/>
            <p:nvPr/>
          </p:nvSpPr>
          <p:spPr bwMode="auto">
            <a:xfrm>
              <a:off x="1117127" y="1526567"/>
              <a:ext cx="1079812" cy="196110"/>
            </a:xfrm>
            <a:prstGeom prst="chevron">
              <a:avLst>
                <a:gd name="adj" fmla="val 23913"/>
              </a:avLst>
            </a:prstGeom>
            <a:solidFill>
              <a:srgbClr val="FFC000"/>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p>
              <a:pPr algn="ctr" defTabSz="914103" fontAlgn="auto">
                <a:lnSpc>
                  <a:spcPts val="1400"/>
                </a:lnSpc>
                <a:spcBef>
                  <a:spcPts val="0"/>
                </a:spcBef>
                <a:spcAft>
                  <a:spcPts val="0"/>
                </a:spcAft>
                <a:defRPr/>
              </a:pPr>
              <a:r>
                <a:rPr lang="zh-CN" altLang="en-US" sz="1000" b="1" kern="0" dirty="0">
                  <a:solidFill>
                    <a:srgbClr val="000000"/>
                  </a:solidFill>
                  <a:latin typeface="华文细黑"/>
                  <a:cs typeface="Arial" charset="0"/>
                </a:rPr>
                <a:t>标前引导</a:t>
              </a:r>
            </a:p>
          </p:txBody>
        </p:sp>
        <p:sp>
          <p:nvSpPr>
            <p:cNvPr id="9" name="流程图: 决策 8"/>
            <p:cNvSpPr/>
            <p:nvPr/>
          </p:nvSpPr>
          <p:spPr bwMode="auto">
            <a:xfrm>
              <a:off x="1076146" y="828622"/>
              <a:ext cx="512674" cy="197217"/>
            </a:xfrm>
            <a:prstGeom prst="flowChartDecision">
              <a:avLst/>
            </a:prstGeom>
            <a:solidFill>
              <a:srgbClr val="669900">
                <a:alpha val="59608"/>
              </a:srgbClr>
            </a:solidFill>
            <a:ln w="9525">
              <a:noFill/>
              <a:miter lim="800000"/>
              <a:headEnd/>
              <a:tailEnd/>
            </a:ln>
          </p:spPr>
          <p:txBody>
            <a:bodyPr wrap="none" lIns="41435" tIns="20718" rIns="41435" bIns="20718" anchor="ctr"/>
            <a:lstStyle/>
            <a:p>
              <a:pPr algn="ctr" defTabSz="914103">
                <a:defRPr/>
              </a:pPr>
              <a:r>
                <a:rPr lang="en-US" altLang="zh-CN" sz="700" b="1" kern="0" dirty="0">
                  <a:solidFill>
                    <a:srgbClr val="2D2015"/>
                  </a:solidFill>
                  <a:latin typeface="华文细黑"/>
                  <a:cs typeface="Arial" charset="0"/>
                </a:rPr>
                <a:t>ATI</a:t>
              </a:r>
              <a:endParaRPr lang="zh-CN" altLang="en-US" sz="700" b="1" kern="0" dirty="0">
                <a:solidFill>
                  <a:srgbClr val="2D2015"/>
                </a:solidFill>
                <a:latin typeface="华文细黑"/>
                <a:cs typeface="Arial" charset="0"/>
              </a:endParaRPr>
            </a:p>
          </p:txBody>
        </p:sp>
        <p:sp>
          <p:nvSpPr>
            <p:cNvPr id="10" name="流程图: 决策 9"/>
            <p:cNvSpPr/>
            <p:nvPr/>
          </p:nvSpPr>
          <p:spPr bwMode="auto">
            <a:xfrm>
              <a:off x="2814820" y="804602"/>
              <a:ext cx="514261" cy="197217"/>
            </a:xfrm>
            <a:prstGeom prst="flowChartDecision">
              <a:avLst/>
            </a:prstGeom>
            <a:solidFill>
              <a:srgbClr val="669900">
                <a:alpha val="59608"/>
              </a:srgbClr>
            </a:solidFill>
            <a:ln w="9525">
              <a:noFill/>
              <a:miter lim="800000"/>
              <a:headEnd/>
              <a:tailEnd/>
            </a:ln>
          </p:spPr>
          <p:txBody>
            <a:bodyPr wrap="none" lIns="41435" tIns="20718" rIns="41435" bIns="20718" anchor="ctr"/>
            <a:lstStyle/>
            <a:p>
              <a:pPr algn="ctr" defTabSz="914103">
                <a:defRPr/>
              </a:pPr>
              <a:r>
                <a:rPr lang="en-US" altLang="zh-CN" sz="700" b="1" kern="0" dirty="0">
                  <a:solidFill>
                    <a:srgbClr val="2D2015"/>
                  </a:solidFill>
                  <a:latin typeface="华文细黑"/>
                  <a:cs typeface="Arial" charset="0"/>
                </a:rPr>
                <a:t>ATB</a:t>
              </a:r>
              <a:endParaRPr lang="zh-CN" altLang="en-US" sz="700" b="1" kern="0" dirty="0">
                <a:solidFill>
                  <a:srgbClr val="2D2015"/>
                </a:solidFill>
                <a:latin typeface="华文细黑"/>
                <a:cs typeface="Arial" charset="0"/>
              </a:endParaRPr>
            </a:p>
          </p:txBody>
        </p:sp>
        <p:sp>
          <p:nvSpPr>
            <p:cNvPr id="11" name="流程图: 决策 10"/>
            <p:cNvSpPr/>
            <p:nvPr/>
          </p:nvSpPr>
          <p:spPr bwMode="auto">
            <a:xfrm>
              <a:off x="3780842" y="804602"/>
              <a:ext cx="512674" cy="197217"/>
            </a:xfrm>
            <a:prstGeom prst="flowChartDecision">
              <a:avLst/>
            </a:prstGeom>
            <a:solidFill>
              <a:srgbClr val="669900">
                <a:alpha val="59608"/>
              </a:srgbClr>
            </a:solidFill>
            <a:ln w="9525">
              <a:noFill/>
              <a:miter lim="800000"/>
              <a:headEnd/>
              <a:tailEnd/>
            </a:ln>
          </p:spPr>
          <p:txBody>
            <a:bodyPr wrap="none" lIns="41435" tIns="20718" rIns="41435" bIns="20718" anchor="ctr"/>
            <a:lstStyle/>
            <a:p>
              <a:pPr algn="ctr" defTabSz="914103">
                <a:defRPr/>
              </a:pPr>
              <a:r>
                <a:rPr lang="en-US" altLang="zh-CN" sz="700" b="1" kern="0" dirty="0">
                  <a:solidFill>
                    <a:srgbClr val="2D2015"/>
                  </a:solidFill>
                  <a:latin typeface="华文细黑"/>
                  <a:cs typeface="Arial" charset="0"/>
                </a:rPr>
                <a:t>ATC</a:t>
              </a:r>
              <a:endParaRPr lang="zh-CN" altLang="en-US" sz="700" b="1" kern="0" dirty="0">
                <a:solidFill>
                  <a:srgbClr val="2D2015"/>
                </a:solidFill>
                <a:latin typeface="华文细黑"/>
                <a:cs typeface="Arial" charset="0"/>
              </a:endParaRPr>
            </a:p>
          </p:txBody>
        </p:sp>
        <p:sp>
          <p:nvSpPr>
            <p:cNvPr id="12" name="矩形 11"/>
            <p:cNvSpPr/>
            <p:nvPr/>
          </p:nvSpPr>
          <p:spPr>
            <a:xfrm>
              <a:off x="1476195" y="1053286"/>
              <a:ext cx="647959" cy="215974"/>
            </a:xfrm>
            <a:prstGeom prst="rect">
              <a:avLst/>
            </a:prstGeom>
            <a:solidFill>
              <a:srgbClr val="0070C0"/>
            </a:solidFill>
            <a:ln w="9525" cap="flat" cmpd="sng" algn="ctr">
              <a:solidFill>
                <a:srgbClr val="FFFFCC"/>
              </a:solidFill>
              <a:prstDash val="solid"/>
            </a:ln>
            <a:effectLst>
              <a:outerShdw blurRad="50800" dist="38100" dir="2700000" algn="tl" rotWithShape="0">
                <a:prstClr val="black">
                  <a:alpha val="40000"/>
                </a:prstClr>
              </a:outerShdw>
            </a:effectLst>
          </p:spPr>
          <p:txBody>
            <a:bodyPr lIns="91413" tIns="45707" rIns="91413" bIns="45707" rtlCol="0" anchor="ctr"/>
            <a:lstStyle/>
            <a:p>
              <a:pPr algn="ctr" defTabSz="801429" fontAlgn="auto">
                <a:spcBef>
                  <a:spcPts val="0"/>
                </a:spcBef>
                <a:spcAft>
                  <a:spcPts val="0"/>
                </a:spcAft>
                <a:buClr>
                  <a:srgbClr val="990000"/>
                </a:buClr>
                <a:defRPr/>
              </a:pPr>
              <a:r>
                <a:rPr lang="zh-CN" altLang="en-US" sz="800" b="1" kern="0" dirty="0" smtClean="0">
                  <a:solidFill>
                    <a:srgbClr val="FFFFFF"/>
                  </a:solidFill>
                  <a:latin typeface="华文细黑"/>
                  <a:ea typeface="华文细黑"/>
                </a:rPr>
                <a:t>服务交付</a:t>
              </a:r>
              <a:endParaRPr lang="en-US" altLang="zh-CN" sz="800" b="1" kern="0" dirty="0" smtClean="0">
                <a:solidFill>
                  <a:srgbClr val="FFFFFF"/>
                </a:solidFill>
                <a:latin typeface="华文细黑"/>
                <a:ea typeface="华文细黑"/>
              </a:endParaRPr>
            </a:p>
          </p:txBody>
        </p:sp>
        <p:sp>
          <p:nvSpPr>
            <p:cNvPr id="13" name="矩形 12"/>
            <p:cNvSpPr/>
            <p:nvPr/>
          </p:nvSpPr>
          <p:spPr>
            <a:xfrm>
              <a:off x="2204047" y="1039433"/>
              <a:ext cx="528146" cy="221360"/>
            </a:xfrm>
            <a:prstGeom prst="rect">
              <a:avLst/>
            </a:prstGeom>
            <a:solidFill>
              <a:srgbClr val="0070C0"/>
            </a:solidFill>
            <a:ln w="9525" cap="flat" cmpd="sng" algn="ctr">
              <a:solidFill>
                <a:srgbClr val="FFFFFF">
                  <a:lumMod val="95000"/>
                </a:srgbClr>
              </a:solidFill>
              <a:prstDash val="solid"/>
            </a:ln>
            <a:effectLst>
              <a:outerShdw blurRad="50800" dist="38100" dir="2700000" algn="tl" rotWithShape="0">
                <a:prstClr val="black">
                  <a:alpha val="40000"/>
                </a:prstClr>
              </a:outerShdw>
            </a:effectLst>
          </p:spPr>
          <p:txBody>
            <a:bodyPr lIns="91413" tIns="45707" rIns="91413" bIns="45707" rtlCol="0" anchor="ctr"/>
            <a:lstStyle/>
            <a:p>
              <a:pPr algn="ctr" defTabSz="914103" fontAlgn="auto">
                <a:spcBef>
                  <a:spcPts val="0"/>
                </a:spcBef>
                <a:spcAft>
                  <a:spcPts val="0"/>
                </a:spcAft>
                <a:defRPr/>
              </a:pPr>
              <a:r>
                <a:rPr lang="zh-CN" altLang="en-US" sz="800" b="1" kern="0" dirty="0" smtClean="0">
                  <a:solidFill>
                    <a:srgbClr val="FFFFFF"/>
                  </a:solidFill>
                  <a:latin typeface="华文细黑"/>
                  <a:ea typeface="华文细黑"/>
                </a:rPr>
                <a:t>财 经</a:t>
              </a:r>
              <a:endParaRPr lang="en-US" altLang="zh-CN" sz="800" b="1" kern="0" dirty="0" smtClean="0">
                <a:solidFill>
                  <a:srgbClr val="FFFFFF"/>
                </a:solidFill>
                <a:latin typeface="华文细黑"/>
                <a:ea typeface="华文细黑"/>
              </a:endParaRPr>
            </a:p>
          </p:txBody>
        </p:sp>
        <p:sp>
          <p:nvSpPr>
            <p:cNvPr id="14" name="矩形 13"/>
            <p:cNvSpPr/>
            <p:nvPr/>
          </p:nvSpPr>
          <p:spPr>
            <a:xfrm>
              <a:off x="2814820" y="1039433"/>
              <a:ext cx="575964" cy="221360"/>
            </a:xfrm>
            <a:prstGeom prst="rect">
              <a:avLst/>
            </a:prstGeom>
            <a:solidFill>
              <a:srgbClr val="0070C0"/>
            </a:solidFill>
            <a:ln w="9525" cap="flat" cmpd="sng" algn="ctr">
              <a:solidFill>
                <a:srgbClr val="FFFFFF">
                  <a:lumMod val="95000"/>
                </a:srgbClr>
              </a:solidFill>
              <a:prstDash val="solid"/>
            </a:ln>
            <a:effectLst>
              <a:outerShdw blurRad="50800" dist="38100" dir="2700000" algn="tl" rotWithShape="0">
                <a:prstClr val="black">
                  <a:alpha val="40000"/>
                </a:prstClr>
              </a:outerShdw>
            </a:effectLst>
          </p:spPr>
          <p:txBody>
            <a:bodyPr lIns="91413" tIns="45707" rIns="91413" bIns="45707" rtlCol="0" anchor="ctr"/>
            <a:lstStyle/>
            <a:p>
              <a:pPr algn="ctr" defTabSz="914103" fontAlgn="auto">
                <a:spcBef>
                  <a:spcPts val="0"/>
                </a:spcBef>
                <a:spcAft>
                  <a:spcPts val="0"/>
                </a:spcAft>
                <a:defRPr/>
              </a:pPr>
              <a:r>
                <a:rPr lang="zh-CN" altLang="en-US" sz="800" b="1" kern="0" dirty="0" smtClean="0">
                  <a:solidFill>
                    <a:srgbClr val="FFFFFF"/>
                  </a:solidFill>
                  <a:latin typeface="华文细黑"/>
                  <a:ea typeface="华文细黑"/>
                </a:rPr>
                <a:t>商法</a:t>
              </a:r>
              <a:endParaRPr lang="en-US" altLang="zh-CN" sz="800" b="1" kern="0" dirty="0" smtClean="0">
                <a:solidFill>
                  <a:srgbClr val="FFFFFF"/>
                </a:solidFill>
                <a:latin typeface="华文细黑"/>
                <a:ea typeface="华文细黑"/>
              </a:endParaRPr>
            </a:p>
          </p:txBody>
        </p:sp>
        <p:sp>
          <p:nvSpPr>
            <p:cNvPr id="15" name="矩形 14"/>
            <p:cNvSpPr/>
            <p:nvPr/>
          </p:nvSpPr>
          <p:spPr>
            <a:xfrm>
              <a:off x="726952" y="1053286"/>
              <a:ext cx="719955" cy="233548"/>
            </a:xfrm>
            <a:prstGeom prst="rect">
              <a:avLst/>
            </a:prstGeom>
            <a:solidFill>
              <a:srgbClr val="0070C0"/>
            </a:solidFill>
            <a:ln w="9525" cap="flat" cmpd="sng" algn="ctr">
              <a:solidFill>
                <a:srgbClr val="FFFFFF">
                  <a:lumMod val="95000"/>
                </a:srgbClr>
              </a:solidFill>
              <a:prstDash val="solid"/>
            </a:ln>
            <a:effectLst>
              <a:outerShdw blurRad="50800" dist="38100" dir="2700000" algn="tl" rotWithShape="0">
                <a:prstClr val="black">
                  <a:alpha val="40000"/>
                </a:prstClr>
              </a:outerShdw>
            </a:effectLst>
          </p:spPr>
          <p:txBody>
            <a:bodyPr lIns="91413" tIns="45707" rIns="91413" bIns="45707" rtlCol="0" anchor="ctr"/>
            <a:lstStyle/>
            <a:p>
              <a:pPr algn="ctr" defTabSz="801429" fontAlgn="auto">
                <a:spcBef>
                  <a:spcPts val="0"/>
                </a:spcBef>
                <a:spcAft>
                  <a:spcPts val="0"/>
                </a:spcAft>
                <a:buClr>
                  <a:srgbClr val="990000"/>
                </a:buClr>
                <a:defRPr/>
              </a:pPr>
              <a:r>
                <a:rPr lang="zh-CN" altLang="en-US" sz="800" b="1" kern="0" dirty="0" smtClean="0">
                  <a:solidFill>
                    <a:srgbClr val="FFFFFF"/>
                  </a:solidFill>
                  <a:latin typeface="华文细黑"/>
                  <a:ea typeface="华文细黑"/>
                </a:rPr>
                <a:t>解决方案</a:t>
              </a:r>
              <a:endParaRPr lang="en-US" altLang="zh-CN" sz="800" b="1" kern="0" dirty="0" smtClean="0">
                <a:solidFill>
                  <a:srgbClr val="FFFFFF"/>
                </a:solidFill>
                <a:latin typeface="华文细黑"/>
                <a:ea typeface="华文细黑"/>
              </a:endParaRPr>
            </a:p>
          </p:txBody>
        </p:sp>
        <p:sp>
          <p:nvSpPr>
            <p:cNvPr id="16" name="Chevron 72"/>
            <p:cNvSpPr/>
            <p:nvPr/>
          </p:nvSpPr>
          <p:spPr bwMode="auto">
            <a:xfrm>
              <a:off x="2009061" y="1527112"/>
              <a:ext cx="1079812" cy="201590"/>
            </a:xfrm>
            <a:prstGeom prst="chevron">
              <a:avLst>
                <a:gd name="adj" fmla="val 23913"/>
              </a:avLst>
            </a:prstGeom>
            <a:solidFill>
              <a:srgbClr val="FFC000"/>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9" fontAlgn="auto">
                <a:lnSpc>
                  <a:spcPts val="1400"/>
                </a:lnSpc>
                <a:spcBef>
                  <a:spcPts val="0"/>
                </a:spcBef>
                <a:spcAft>
                  <a:spcPts val="0"/>
                </a:spcAft>
                <a:defRPr/>
              </a:pPr>
              <a:r>
                <a:rPr lang="zh-CN" altLang="en-US" sz="1000" b="1" dirty="0">
                  <a:solidFill>
                    <a:srgbClr val="000000"/>
                  </a:solidFill>
                  <a:latin typeface="华文细黑"/>
                  <a:ea typeface="华文细黑"/>
                </a:rPr>
                <a:t>制定并提交标书</a:t>
              </a:r>
            </a:p>
          </p:txBody>
        </p:sp>
        <p:sp>
          <p:nvSpPr>
            <p:cNvPr id="17" name="矩形 16"/>
            <p:cNvSpPr/>
            <p:nvPr/>
          </p:nvSpPr>
          <p:spPr>
            <a:xfrm>
              <a:off x="2196149" y="745574"/>
              <a:ext cx="551530" cy="519105"/>
            </a:xfrm>
            <a:prstGeom prst="rect">
              <a:avLst/>
            </a:prstGeom>
          </p:spPr>
          <p:txBody>
            <a:bodyPr wrap="square" lIns="91413" tIns="45707" rIns="91413" bIns="45707">
              <a:spAutoFit/>
            </a:bodyPr>
            <a:lstStyle/>
            <a:p>
              <a:pPr defTabSz="914103">
                <a:lnSpc>
                  <a:spcPts val="1400"/>
                </a:lnSpc>
                <a:defRPr/>
              </a:pPr>
              <a:r>
                <a:rPr lang="en-US" altLang="zh-CN" sz="800" b="1" dirty="0" smtClean="0">
                  <a:solidFill>
                    <a:srgbClr val="000000"/>
                  </a:solidFill>
                  <a:latin typeface="华文细黑"/>
                  <a:cs typeface="Arial" charset="0"/>
                </a:rPr>
                <a:t>MAE</a:t>
              </a:r>
              <a:endParaRPr lang="zh-CN" altLang="en-US" sz="800" b="1" dirty="0">
                <a:solidFill>
                  <a:srgbClr val="000000"/>
                </a:solidFill>
                <a:latin typeface="华文细黑"/>
                <a:cs typeface="Arial" charset="0"/>
              </a:endParaRPr>
            </a:p>
          </p:txBody>
        </p:sp>
        <p:sp>
          <p:nvSpPr>
            <p:cNvPr id="18" name="Chevron 73"/>
            <p:cNvSpPr/>
            <p:nvPr/>
          </p:nvSpPr>
          <p:spPr bwMode="auto">
            <a:xfrm>
              <a:off x="3079544" y="1527862"/>
              <a:ext cx="1367914" cy="201025"/>
            </a:xfrm>
            <a:prstGeom prst="chevron">
              <a:avLst>
                <a:gd name="adj" fmla="val 23913"/>
              </a:avLst>
            </a:prstGeom>
            <a:solidFill>
              <a:srgbClr val="FFC000"/>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9" fontAlgn="auto">
                <a:lnSpc>
                  <a:spcPts val="1400"/>
                </a:lnSpc>
                <a:spcBef>
                  <a:spcPts val="0"/>
                </a:spcBef>
                <a:spcAft>
                  <a:spcPts val="0"/>
                </a:spcAft>
                <a:defRPr/>
              </a:pPr>
              <a:r>
                <a:rPr lang="zh-CN" altLang="en-US" sz="1000" b="1" dirty="0">
                  <a:solidFill>
                    <a:srgbClr val="000000"/>
                  </a:solidFill>
                  <a:latin typeface="华文细黑"/>
                  <a:ea typeface="华文细黑"/>
                </a:rPr>
                <a:t>谈判和生成合同</a:t>
              </a:r>
            </a:p>
          </p:txBody>
        </p:sp>
        <p:sp>
          <p:nvSpPr>
            <p:cNvPr id="19" name="AutoShape 2"/>
            <p:cNvSpPr>
              <a:spLocks noChangeArrowheads="1"/>
            </p:cNvSpPr>
            <p:nvPr/>
          </p:nvSpPr>
          <p:spPr bwMode="auto">
            <a:xfrm>
              <a:off x="4500797" y="666745"/>
              <a:ext cx="4103287" cy="1151733"/>
            </a:xfrm>
            <a:prstGeom prst="chevron">
              <a:avLst>
                <a:gd name="adj" fmla="val 26172"/>
              </a:avLst>
            </a:prstGeom>
            <a:solidFill>
              <a:srgbClr val="B2B2B2">
                <a:lumMod val="90000"/>
              </a:srgbClr>
            </a:solidFill>
            <a:ln w="9525" cap="flat" cmpd="sng" algn="ctr">
              <a:noFill/>
              <a:prstDash val="solid"/>
            </a:ln>
            <a:effectLst>
              <a:outerShdw blurRad="40000" dist="20000" dir="5400000" rotWithShape="0">
                <a:srgbClr val="000000">
                  <a:alpha val="38000"/>
                </a:srgbClr>
              </a:outerShdw>
            </a:effectLst>
          </p:spPr>
          <p:txBody>
            <a:bodyPr lIns="91413" tIns="0" rIns="91413" bIns="45707" anchor="t"/>
            <a:lstStyle/>
            <a:p>
              <a:pPr algn="ctr" defTabSz="914103" fontAlgn="auto">
                <a:spcBef>
                  <a:spcPts val="0"/>
                </a:spcBef>
                <a:spcAft>
                  <a:spcPts val="0"/>
                </a:spcAft>
                <a:buClr>
                  <a:srgbClr val="CC9900"/>
                </a:buClr>
                <a:defRPr/>
              </a:pPr>
              <a:r>
                <a:rPr lang="zh-CN" altLang="en-US" sz="1000" b="1" kern="0" dirty="0" smtClean="0">
                  <a:solidFill>
                    <a:prstClr val="black"/>
                  </a:solidFill>
                  <a:latin typeface="华文细黑"/>
                </a:rPr>
                <a:t>管理合同执行</a:t>
              </a:r>
              <a:r>
                <a:rPr lang="en-US" altLang="zh-CN" sz="1000" b="1" kern="0" dirty="0" smtClean="0">
                  <a:solidFill>
                    <a:prstClr val="black"/>
                  </a:solidFill>
                  <a:latin typeface="华文细黑"/>
                </a:rPr>
                <a:t>MCE</a:t>
              </a:r>
              <a:endParaRPr lang="zh-CN" altLang="zh-CN" sz="1000" b="1" kern="0" dirty="0" smtClean="0">
                <a:solidFill>
                  <a:prstClr val="black"/>
                </a:solidFill>
                <a:latin typeface="华文细黑"/>
              </a:endParaRPr>
            </a:p>
          </p:txBody>
        </p:sp>
        <p:sp>
          <p:nvSpPr>
            <p:cNvPr id="20" name="TextBox 101"/>
            <p:cNvSpPr txBox="1">
              <a:spLocks noChangeArrowheads="1"/>
            </p:cNvSpPr>
            <p:nvPr/>
          </p:nvSpPr>
          <p:spPr bwMode="auto">
            <a:xfrm>
              <a:off x="3492860" y="1034000"/>
              <a:ext cx="237468" cy="470128"/>
            </a:xfrm>
            <a:prstGeom prst="rect">
              <a:avLst/>
            </a:prstGeom>
            <a:noFill/>
            <a:ln w="9525">
              <a:noFill/>
              <a:miter lim="800000"/>
              <a:headEnd/>
              <a:tailEnd/>
            </a:ln>
          </p:spPr>
          <p:txBody>
            <a:bodyPr wrap="square" lIns="91413" tIns="45707" rIns="91413" bIns="45707">
              <a:spAutoFit/>
            </a:bodyPr>
            <a:lstStyle/>
            <a:p>
              <a:pPr defTabSz="914103"/>
              <a:r>
                <a:rPr lang="en-US" altLang="zh-CN" sz="1000" b="1" dirty="0" smtClean="0">
                  <a:solidFill>
                    <a:srgbClr val="000000"/>
                  </a:solidFill>
                  <a:latin typeface="华文细黑"/>
                  <a:cs typeface="Arial" charset="0"/>
                </a:rPr>
                <a:t>+</a:t>
              </a:r>
              <a:endParaRPr lang="zh-CN" altLang="en-US" sz="1000" b="1" dirty="0" smtClean="0">
                <a:solidFill>
                  <a:srgbClr val="000000"/>
                </a:solidFill>
                <a:latin typeface="华文细黑"/>
                <a:cs typeface="Arial" charset="0"/>
              </a:endParaRPr>
            </a:p>
          </p:txBody>
        </p:sp>
        <p:sp>
          <p:nvSpPr>
            <p:cNvPr id="21" name="矩形 20"/>
            <p:cNvSpPr/>
            <p:nvPr/>
          </p:nvSpPr>
          <p:spPr>
            <a:xfrm>
              <a:off x="3780842" y="1041201"/>
              <a:ext cx="491474" cy="324386"/>
            </a:xfrm>
            <a:prstGeom prst="rect">
              <a:avLst/>
            </a:prstGeom>
            <a:solidFill>
              <a:srgbClr val="FFCC66">
                <a:lumMod val="90000"/>
                <a:alpha val="38000"/>
              </a:srgbClr>
            </a:solidFill>
            <a:ln w="25400" cap="flat" cmpd="sng" algn="ctr">
              <a:solidFill>
                <a:srgbClr val="B2B2B2"/>
              </a:solidFill>
              <a:prstDash val="solid"/>
            </a:ln>
            <a:effectLst>
              <a:outerShdw blurRad="50800" dist="38100" dir="2700000" algn="tl" rotWithShape="0">
                <a:prstClr val="black">
                  <a:alpha val="40000"/>
                </a:prstClr>
              </a:outerShdw>
            </a:effectLst>
          </p:spPr>
          <p:txBody>
            <a:bodyPr lIns="91413" tIns="45707" rIns="91413" bIns="45707" rtlCol="0" anchor="ctr"/>
            <a:lstStyle/>
            <a:p>
              <a:pPr algn="ctr" defTabSz="914103" fontAlgn="auto">
                <a:spcBef>
                  <a:spcPts val="0"/>
                </a:spcBef>
                <a:spcAft>
                  <a:spcPts val="0"/>
                </a:spcAft>
                <a:defRPr/>
              </a:pPr>
              <a:endParaRPr lang="zh-CN" altLang="en-US" sz="1000" kern="0" dirty="0">
                <a:ln>
                  <a:solidFill>
                    <a:srgbClr val="990000">
                      <a:lumMod val="65000"/>
                      <a:lumOff val="35000"/>
                    </a:srgbClr>
                  </a:solidFill>
                </a:ln>
                <a:solidFill>
                  <a:srgbClr val="FFFFFF"/>
                </a:solidFill>
                <a:latin typeface="华文细黑"/>
                <a:ea typeface="华文细黑"/>
              </a:endParaRPr>
            </a:p>
          </p:txBody>
        </p:sp>
        <p:sp>
          <p:nvSpPr>
            <p:cNvPr id="22" name="TextBox 101"/>
            <p:cNvSpPr txBox="1">
              <a:spLocks noChangeArrowheads="1"/>
            </p:cNvSpPr>
            <p:nvPr/>
          </p:nvSpPr>
          <p:spPr bwMode="auto">
            <a:xfrm>
              <a:off x="3822756" y="1045120"/>
              <a:ext cx="563470" cy="587672"/>
            </a:xfrm>
            <a:prstGeom prst="rect">
              <a:avLst/>
            </a:prstGeom>
            <a:noFill/>
            <a:ln w="9525">
              <a:noFill/>
              <a:miter lim="800000"/>
              <a:headEnd/>
              <a:tailEnd/>
            </a:ln>
          </p:spPr>
          <p:txBody>
            <a:bodyPr wrap="square" lIns="91413" tIns="45707" rIns="91413" bIns="45707">
              <a:spAutoFit/>
            </a:bodyPr>
            <a:lstStyle/>
            <a:p>
              <a:pPr defTabSz="914103"/>
              <a:r>
                <a:rPr lang="zh-CN" altLang="en-US" sz="700" b="1" dirty="0" smtClean="0">
                  <a:solidFill>
                    <a:srgbClr val="000000"/>
                  </a:solidFill>
                  <a:latin typeface="华文细黑"/>
                  <a:cs typeface="Arial" charset="0"/>
                </a:rPr>
                <a:t>综合</a:t>
              </a:r>
              <a:endParaRPr lang="en-US" altLang="zh-CN" sz="700" b="1" dirty="0" smtClean="0">
                <a:solidFill>
                  <a:srgbClr val="000000"/>
                </a:solidFill>
                <a:latin typeface="华文细黑"/>
                <a:cs typeface="Arial" charset="0"/>
              </a:endParaRPr>
            </a:p>
            <a:p>
              <a:pPr defTabSz="914103"/>
              <a:r>
                <a:rPr lang="zh-CN" altLang="en-US" sz="700" b="1" dirty="0" smtClean="0">
                  <a:solidFill>
                    <a:srgbClr val="000000"/>
                  </a:solidFill>
                  <a:latin typeface="华文细黑"/>
                  <a:cs typeface="Arial" charset="0"/>
                </a:rPr>
                <a:t>评审</a:t>
              </a:r>
            </a:p>
          </p:txBody>
        </p:sp>
        <p:sp>
          <p:nvSpPr>
            <p:cNvPr id="23" name="Chevron 71"/>
            <p:cNvSpPr/>
            <p:nvPr/>
          </p:nvSpPr>
          <p:spPr bwMode="auto">
            <a:xfrm>
              <a:off x="4932769" y="1054079"/>
              <a:ext cx="791950" cy="653337"/>
            </a:xfrm>
            <a:prstGeom prst="chevron">
              <a:avLst>
                <a:gd name="adj" fmla="val 23913"/>
              </a:avLst>
            </a:prstGeom>
            <a:solidFill>
              <a:srgbClr val="B2B2B2"/>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p>
              <a:pPr algn="ctr" defTabSz="914103" fontAlgn="auto">
                <a:lnSpc>
                  <a:spcPts val="1400"/>
                </a:lnSpc>
                <a:spcBef>
                  <a:spcPts val="0"/>
                </a:spcBef>
                <a:spcAft>
                  <a:spcPts val="0"/>
                </a:spcAft>
                <a:defRPr/>
              </a:pPr>
              <a:r>
                <a:rPr lang="zh-CN" altLang="en-US" sz="800" b="1" kern="0" dirty="0" smtClean="0">
                  <a:solidFill>
                    <a:srgbClr val="000000"/>
                  </a:solidFill>
                  <a:latin typeface="华文细黑"/>
                  <a:cs typeface="Arial" charset="0"/>
                </a:rPr>
                <a:t>管理合同</a:t>
              </a:r>
              <a:r>
                <a:rPr lang="en-US" altLang="zh-CN" sz="800" b="1" kern="0" dirty="0" smtClean="0">
                  <a:solidFill>
                    <a:srgbClr val="000000"/>
                  </a:solidFill>
                  <a:latin typeface="华文细黑"/>
                  <a:cs typeface="Arial" charset="0"/>
                </a:rPr>
                <a:t>/PO</a:t>
              </a:r>
              <a:r>
                <a:rPr lang="zh-CN" altLang="en-US" sz="800" b="1" kern="0" dirty="0" smtClean="0">
                  <a:solidFill>
                    <a:srgbClr val="000000"/>
                  </a:solidFill>
                  <a:latin typeface="华文细黑"/>
                  <a:cs typeface="Arial" charset="0"/>
                </a:rPr>
                <a:t>接收和确认</a:t>
              </a:r>
              <a:endParaRPr lang="zh-CN" altLang="en-US" sz="800" b="1" kern="0" dirty="0">
                <a:solidFill>
                  <a:srgbClr val="000000"/>
                </a:solidFill>
                <a:latin typeface="华文细黑"/>
                <a:cs typeface="Arial" charset="0"/>
              </a:endParaRPr>
            </a:p>
          </p:txBody>
        </p:sp>
        <p:sp>
          <p:nvSpPr>
            <p:cNvPr id="24" name="Chevron 71"/>
            <p:cNvSpPr/>
            <p:nvPr/>
          </p:nvSpPr>
          <p:spPr bwMode="auto">
            <a:xfrm>
              <a:off x="7740594" y="1048664"/>
              <a:ext cx="719955" cy="653337"/>
            </a:xfrm>
            <a:prstGeom prst="chevron">
              <a:avLst>
                <a:gd name="adj" fmla="val 23913"/>
              </a:avLst>
            </a:prstGeom>
            <a:solidFill>
              <a:srgbClr val="B2B2B2"/>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p>
              <a:pPr algn="ctr" defTabSz="914103" fontAlgn="auto">
                <a:lnSpc>
                  <a:spcPts val="1400"/>
                </a:lnSpc>
                <a:spcBef>
                  <a:spcPts val="0"/>
                </a:spcBef>
                <a:spcAft>
                  <a:spcPts val="0"/>
                </a:spcAft>
                <a:defRPr/>
              </a:pPr>
              <a:r>
                <a:rPr lang="zh-CN" altLang="en-US" sz="800" b="1" kern="0" dirty="0" smtClean="0">
                  <a:solidFill>
                    <a:srgbClr val="000000"/>
                  </a:solidFill>
                  <a:latin typeface="华文细黑"/>
                  <a:cs typeface="Arial" charset="0"/>
                </a:rPr>
                <a:t>关闭和评价合同</a:t>
              </a:r>
              <a:endParaRPr lang="zh-CN" altLang="en-US" sz="800" b="1" kern="0" dirty="0">
                <a:solidFill>
                  <a:srgbClr val="000000"/>
                </a:solidFill>
                <a:latin typeface="华文细黑"/>
                <a:cs typeface="Arial" charset="0"/>
              </a:endParaRPr>
            </a:p>
          </p:txBody>
        </p:sp>
        <p:sp>
          <p:nvSpPr>
            <p:cNvPr id="25" name="流程图: 决策 24"/>
            <p:cNvSpPr/>
            <p:nvPr/>
          </p:nvSpPr>
          <p:spPr bwMode="auto">
            <a:xfrm>
              <a:off x="6291981" y="848702"/>
              <a:ext cx="656665" cy="197217"/>
            </a:xfrm>
            <a:prstGeom prst="flowChartDecision">
              <a:avLst/>
            </a:prstGeom>
            <a:solidFill>
              <a:srgbClr val="669900">
                <a:alpha val="59608"/>
              </a:srgbClr>
            </a:solidFill>
            <a:ln w="9525">
              <a:noFill/>
              <a:miter lim="800000"/>
              <a:headEnd/>
              <a:tailEnd/>
            </a:ln>
          </p:spPr>
          <p:txBody>
            <a:bodyPr wrap="none" lIns="41435" tIns="20718" rIns="41435" bIns="20718" anchor="ctr"/>
            <a:lstStyle/>
            <a:p>
              <a:pPr algn="ctr" defTabSz="914103">
                <a:defRPr/>
              </a:pPr>
              <a:r>
                <a:rPr lang="en-US" altLang="zh-CN" sz="700" b="1" kern="0" dirty="0" smtClean="0">
                  <a:solidFill>
                    <a:srgbClr val="2D2015"/>
                  </a:solidFill>
                  <a:latin typeface="华文细黑"/>
                  <a:cs typeface="Arial" charset="0"/>
                </a:rPr>
                <a:t>ATAC</a:t>
              </a:r>
              <a:endParaRPr lang="zh-CN" altLang="en-US" sz="700" b="1" kern="0" dirty="0">
                <a:solidFill>
                  <a:srgbClr val="2D2015"/>
                </a:solidFill>
                <a:latin typeface="华文细黑"/>
                <a:cs typeface="Arial" charset="0"/>
              </a:endParaRPr>
            </a:p>
          </p:txBody>
        </p:sp>
        <p:sp>
          <p:nvSpPr>
            <p:cNvPr id="26" name="燕尾形 62"/>
            <p:cNvSpPr>
              <a:spLocks noChangeArrowheads="1"/>
            </p:cNvSpPr>
            <p:nvPr/>
          </p:nvSpPr>
          <p:spPr bwMode="auto">
            <a:xfrm>
              <a:off x="469049" y="2114432"/>
              <a:ext cx="863946" cy="834827"/>
            </a:xfrm>
            <a:prstGeom prst="chevron">
              <a:avLst>
                <a:gd name="adj" fmla="val 14695"/>
              </a:avLst>
            </a:prstGeom>
            <a:noFill/>
            <a:ln w="9525" cap="flat" cmpd="sng" algn="ctr">
              <a:solidFill>
                <a:srgbClr val="FFFFFF">
                  <a:lumMod val="75000"/>
                </a:srgbClr>
              </a:solidFill>
              <a:prstDash val="solid"/>
            </a:ln>
            <a:effectLst>
              <a:outerShdw blurRad="40000" dist="20000" dir="5400000" rotWithShape="0">
                <a:srgbClr val="000000">
                  <a:alpha val="38000"/>
                </a:srgbClr>
              </a:outerShdw>
            </a:effectLst>
          </p:spPr>
          <p:txBody>
            <a:bodyPr wrap="none" lIns="91413" tIns="0" rIns="91413" bIns="0"/>
            <a:lstStyle/>
            <a:p>
              <a:pPr algn="ctr" defTabSz="914103" eaLnBrk="0" fontAlgn="auto" hangingPunct="0">
                <a:lnSpc>
                  <a:spcPct val="150000"/>
                </a:lnSpc>
                <a:spcBef>
                  <a:spcPts val="0"/>
                </a:spcBef>
                <a:spcAft>
                  <a:spcPts val="0"/>
                </a:spcAft>
                <a:defRPr/>
              </a:pPr>
              <a:r>
                <a:rPr lang="zh-CN" altLang="en-US" sz="1000" kern="0" dirty="0" smtClean="0">
                  <a:solidFill>
                    <a:prstClr val="black"/>
                  </a:solidFill>
                  <a:latin typeface="华文细黑"/>
                </a:rPr>
                <a:t>分析项目</a:t>
              </a:r>
              <a:endParaRPr lang="en-US" altLang="zh-CN" sz="1000" kern="0" dirty="0">
                <a:solidFill>
                  <a:prstClr val="black"/>
                </a:solidFill>
                <a:latin typeface="华文细黑"/>
              </a:endParaRPr>
            </a:p>
          </p:txBody>
        </p:sp>
        <p:sp>
          <p:nvSpPr>
            <p:cNvPr id="27" name="燕尾形 62"/>
            <p:cNvSpPr>
              <a:spLocks noChangeArrowheads="1"/>
            </p:cNvSpPr>
            <p:nvPr/>
          </p:nvSpPr>
          <p:spPr bwMode="auto">
            <a:xfrm>
              <a:off x="1261004" y="2116018"/>
              <a:ext cx="3059469" cy="833242"/>
            </a:xfrm>
            <a:prstGeom prst="chevron">
              <a:avLst>
                <a:gd name="adj" fmla="val 16019"/>
              </a:avLst>
            </a:prstGeom>
            <a:noFill/>
            <a:ln w="9525" cap="flat" cmpd="sng" algn="ctr">
              <a:solidFill>
                <a:srgbClr val="FFFFFF">
                  <a:lumMod val="75000"/>
                </a:srgbClr>
              </a:solidFill>
              <a:prstDash val="solid"/>
            </a:ln>
            <a:effectLst>
              <a:outerShdw blurRad="40000" dist="20000" dir="5400000" rotWithShape="0">
                <a:srgbClr val="000000">
                  <a:alpha val="38000"/>
                </a:srgbClr>
              </a:outerShdw>
            </a:effectLst>
          </p:spPr>
          <p:txBody>
            <a:bodyPr wrap="none" lIns="91413" tIns="0" rIns="91413" bIns="0"/>
            <a:lstStyle/>
            <a:p>
              <a:pPr algn="ctr" defTabSz="914103" eaLnBrk="0" fontAlgn="auto" hangingPunct="0">
                <a:spcBef>
                  <a:spcPts val="0"/>
                </a:spcBef>
                <a:spcAft>
                  <a:spcPts val="0"/>
                </a:spcAft>
                <a:defRPr/>
              </a:pPr>
              <a:r>
                <a:rPr lang="zh-CN" altLang="en-US" sz="1000" kern="0" dirty="0" smtClean="0">
                  <a:solidFill>
                    <a:prstClr val="black"/>
                  </a:solidFill>
                  <a:latin typeface="华文细黑"/>
                </a:rPr>
                <a:t>规划项目</a:t>
              </a:r>
              <a:endParaRPr lang="en-US" altLang="zh-CN" sz="1000" kern="0" dirty="0" smtClean="0">
                <a:solidFill>
                  <a:prstClr val="black"/>
                </a:solidFill>
                <a:latin typeface="华文细黑"/>
              </a:endParaRPr>
            </a:p>
          </p:txBody>
        </p:sp>
        <p:sp>
          <p:nvSpPr>
            <p:cNvPr id="28" name="燕尾形 62"/>
            <p:cNvSpPr>
              <a:spLocks noChangeArrowheads="1"/>
            </p:cNvSpPr>
            <p:nvPr/>
          </p:nvSpPr>
          <p:spPr bwMode="auto">
            <a:xfrm>
              <a:off x="4225511" y="2115501"/>
              <a:ext cx="1943878" cy="833761"/>
            </a:xfrm>
            <a:prstGeom prst="chevron">
              <a:avLst>
                <a:gd name="adj" fmla="val 18006"/>
              </a:avLst>
            </a:prstGeom>
            <a:noFill/>
            <a:ln w="9525" cap="flat" cmpd="sng" algn="ctr">
              <a:solidFill>
                <a:srgbClr val="FFFFFF">
                  <a:lumMod val="75000"/>
                </a:srgbClr>
              </a:solidFill>
              <a:prstDash val="solid"/>
            </a:ln>
            <a:effectLst>
              <a:outerShdw blurRad="40000" dist="20000" dir="5400000" rotWithShape="0">
                <a:srgbClr val="000000">
                  <a:alpha val="38000"/>
                </a:srgbClr>
              </a:outerShdw>
            </a:effectLst>
          </p:spPr>
          <p:txBody>
            <a:bodyPr wrap="none" lIns="91413" tIns="0" rIns="91413" bIns="0"/>
            <a:lstStyle/>
            <a:p>
              <a:pPr algn="ctr" defTabSz="914103" eaLnBrk="0" fontAlgn="auto" hangingPunct="0">
                <a:lnSpc>
                  <a:spcPct val="150000"/>
                </a:lnSpc>
                <a:spcBef>
                  <a:spcPts val="0"/>
                </a:spcBef>
                <a:spcAft>
                  <a:spcPts val="0"/>
                </a:spcAft>
                <a:defRPr/>
              </a:pPr>
              <a:r>
                <a:rPr lang="zh-CN" altLang="en-US" sz="1000" kern="0" dirty="0" smtClean="0">
                  <a:solidFill>
                    <a:prstClr val="black"/>
                  </a:solidFill>
                  <a:latin typeface="华文细黑"/>
                </a:rPr>
                <a:t>建立项目</a:t>
              </a:r>
              <a:endParaRPr lang="en-US" altLang="zh-CN" sz="1000" kern="0" dirty="0">
                <a:solidFill>
                  <a:prstClr val="black"/>
                </a:solidFill>
                <a:latin typeface="华文细黑"/>
              </a:endParaRPr>
            </a:p>
          </p:txBody>
        </p:sp>
        <p:sp>
          <p:nvSpPr>
            <p:cNvPr id="29" name="燕尾形 62"/>
            <p:cNvSpPr>
              <a:spLocks noChangeArrowheads="1"/>
            </p:cNvSpPr>
            <p:nvPr/>
          </p:nvSpPr>
          <p:spPr bwMode="auto">
            <a:xfrm>
              <a:off x="6084697" y="2110544"/>
              <a:ext cx="1223133" cy="838714"/>
            </a:xfrm>
            <a:prstGeom prst="chevron">
              <a:avLst>
                <a:gd name="adj" fmla="val 18013"/>
              </a:avLst>
            </a:prstGeom>
            <a:noFill/>
            <a:ln w="9525" cap="flat" cmpd="sng" algn="ctr">
              <a:solidFill>
                <a:srgbClr val="FFFFFF">
                  <a:lumMod val="75000"/>
                </a:srgbClr>
              </a:solidFill>
              <a:prstDash val="solid"/>
            </a:ln>
            <a:effectLst>
              <a:outerShdw blurRad="40000" dist="20000" dir="5400000" rotWithShape="0">
                <a:srgbClr val="000000">
                  <a:alpha val="38000"/>
                </a:srgbClr>
              </a:outerShdw>
            </a:effectLst>
          </p:spPr>
          <p:txBody>
            <a:bodyPr wrap="none" lIns="91413" tIns="0" rIns="91413" bIns="0"/>
            <a:lstStyle/>
            <a:p>
              <a:pPr algn="ctr" defTabSz="914103" eaLnBrk="0" fontAlgn="auto" hangingPunct="0">
                <a:lnSpc>
                  <a:spcPct val="150000"/>
                </a:lnSpc>
                <a:spcBef>
                  <a:spcPts val="0"/>
                </a:spcBef>
                <a:spcAft>
                  <a:spcPts val="0"/>
                </a:spcAft>
                <a:defRPr/>
              </a:pPr>
              <a:r>
                <a:rPr lang="zh-CN" altLang="en-US" sz="1000" kern="0" dirty="0" smtClean="0">
                  <a:solidFill>
                    <a:prstClr val="black"/>
                  </a:solidFill>
                  <a:latin typeface="华文细黑"/>
                </a:rPr>
                <a:t>实施项目</a:t>
              </a:r>
              <a:endParaRPr lang="en-US" altLang="zh-CN" sz="1000" kern="0" dirty="0">
                <a:solidFill>
                  <a:prstClr val="black"/>
                </a:solidFill>
                <a:latin typeface="华文细黑"/>
              </a:endParaRPr>
            </a:p>
          </p:txBody>
        </p:sp>
        <p:sp>
          <p:nvSpPr>
            <p:cNvPr id="30" name="燕尾形 62"/>
            <p:cNvSpPr>
              <a:spLocks noChangeArrowheads="1"/>
            </p:cNvSpPr>
            <p:nvPr/>
          </p:nvSpPr>
          <p:spPr bwMode="auto">
            <a:xfrm>
              <a:off x="7235834" y="2119789"/>
              <a:ext cx="666533" cy="846923"/>
            </a:xfrm>
            <a:prstGeom prst="chevron">
              <a:avLst>
                <a:gd name="adj" fmla="val 12014"/>
              </a:avLst>
            </a:prstGeom>
            <a:noFill/>
            <a:ln w="9525" cap="flat" cmpd="sng" algn="ctr">
              <a:solidFill>
                <a:srgbClr val="FFFFFF">
                  <a:lumMod val="75000"/>
                </a:srgbClr>
              </a:solidFill>
              <a:prstDash val="solid"/>
            </a:ln>
            <a:effectLst>
              <a:outerShdw blurRad="40000" dist="20000" dir="5400000" rotWithShape="0">
                <a:srgbClr val="000000">
                  <a:alpha val="38000"/>
                </a:srgbClr>
              </a:outerShdw>
            </a:effectLst>
          </p:spPr>
          <p:txBody>
            <a:bodyPr wrap="none" lIns="91413" tIns="0" rIns="91413" bIns="0"/>
            <a:lstStyle/>
            <a:p>
              <a:pPr algn="ctr" defTabSz="914103" eaLnBrk="0" fontAlgn="auto" hangingPunct="0">
                <a:lnSpc>
                  <a:spcPct val="150000"/>
                </a:lnSpc>
                <a:spcBef>
                  <a:spcPts val="0"/>
                </a:spcBef>
                <a:spcAft>
                  <a:spcPts val="0"/>
                </a:spcAft>
                <a:defRPr/>
              </a:pPr>
              <a:r>
                <a:rPr lang="zh-CN" altLang="en-US" sz="1000" kern="0" dirty="0" smtClean="0">
                  <a:solidFill>
                    <a:prstClr val="black"/>
                  </a:solidFill>
                  <a:latin typeface="华文细黑"/>
                </a:rPr>
                <a:t>移交项目</a:t>
              </a:r>
              <a:endParaRPr lang="en-US" altLang="zh-CN" sz="1000" kern="0" dirty="0">
                <a:solidFill>
                  <a:prstClr val="black"/>
                </a:solidFill>
                <a:latin typeface="华文细黑"/>
              </a:endParaRPr>
            </a:p>
          </p:txBody>
        </p:sp>
        <p:sp>
          <p:nvSpPr>
            <p:cNvPr id="31" name="燕尾形 62"/>
            <p:cNvSpPr>
              <a:spLocks noChangeArrowheads="1"/>
            </p:cNvSpPr>
            <p:nvPr/>
          </p:nvSpPr>
          <p:spPr bwMode="auto">
            <a:xfrm>
              <a:off x="7871886" y="2117368"/>
              <a:ext cx="611894" cy="849344"/>
            </a:xfrm>
            <a:prstGeom prst="chevron">
              <a:avLst>
                <a:gd name="adj" fmla="val 10017"/>
              </a:avLst>
            </a:prstGeom>
            <a:noFill/>
            <a:ln w="9525" cap="flat" cmpd="sng" algn="ctr">
              <a:solidFill>
                <a:srgbClr val="FFFFFF">
                  <a:lumMod val="75000"/>
                </a:srgbClr>
              </a:solidFill>
              <a:prstDash val="solid"/>
            </a:ln>
            <a:effectLst>
              <a:outerShdw blurRad="40000" dist="20000" dir="5400000" rotWithShape="0">
                <a:srgbClr val="000000">
                  <a:alpha val="38000"/>
                </a:srgbClr>
              </a:outerShdw>
            </a:effectLst>
          </p:spPr>
          <p:txBody>
            <a:bodyPr wrap="none" lIns="91413" tIns="0" rIns="91413" bIns="0"/>
            <a:lstStyle/>
            <a:p>
              <a:pPr algn="ctr" defTabSz="914103" eaLnBrk="0" fontAlgn="auto" hangingPunct="0">
                <a:lnSpc>
                  <a:spcPct val="150000"/>
                </a:lnSpc>
                <a:spcBef>
                  <a:spcPts val="0"/>
                </a:spcBef>
                <a:spcAft>
                  <a:spcPts val="0"/>
                </a:spcAft>
                <a:defRPr/>
              </a:pPr>
              <a:r>
                <a:rPr lang="zh-CN" altLang="en-US" sz="1000" kern="0" dirty="0" smtClean="0">
                  <a:solidFill>
                    <a:prstClr val="black"/>
                  </a:solidFill>
                  <a:latin typeface="华文细黑"/>
                </a:rPr>
                <a:t>关闭项目</a:t>
              </a:r>
              <a:endParaRPr lang="en-US" altLang="zh-CN" sz="1000" kern="0" dirty="0">
                <a:solidFill>
                  <a:prstClr val="black"/>
                </a:solidFill>
                <a:latin typeface="华文细黑"/>
              </a:endParaRPr>
            </a:p>
          </p:txBody>
        </p:sp>
        <p:sp>
          <p:nvSpPr>
            <p:cNvPr id="32" name="菱形 44"/>
            <p:cNvSpPr>
              <a:spLocks noChangeArrowheads="1"/>
            </p:cNvSpPr>
            <p:nvPr/>
          </p:nvSpPr>
          <p:spPr bwMode="auto">
            <a:xfrm>
              <a:off x="1044221" y="2072872"/>
              <a:ext cx="303160" cy="209501"/>
            </a:xfrm>
            <a:prstGeom prst="diamond">
              <a:avLst/>
            </a:prstGeom>
            <a:solidFill>
              <a:srgbClr val="FF0000"/>
            </a:solidFill>
            <a:ln w="9525" algn="ctr">
              <a:solidFill>
                <a:srgbClr val="000000"/>
              </a:solidFill>
              <a:round/>
              <a:headEnd/>
              <a:tailEnd/>
            </a:ln>
          </p:spPr>
          <p:txBody>
            <a:bodyPr wrap="none" lIns="106625" tIns="53310" rIns="106625" bIns="53310" anchor="ctr"/>
            <a:lstStyle/>
            <a:p>
              <a:pPr algn="ctr" defTabSz="914103" eaLnBrk="0" hangingPunct="0">
                <a:defRPr/>
              </a:pPr>
              <a:r>
                <a:rPr lang="en-US" altLang="zh-CN" sz="800" b="1" kern="0" dirty="0">
                  <a:solidFill>
                    <a:srgbClr val="FFFFFF"/>
                  </a:solidFill>
                  <a:latin typeface="华文细黑"/>
                  <a:cs typeface="Arial" pitchFamily="34" charset="0"/>
                </a:rPr>
                <a:t>DRA</a:t>
              </a:r>
              <a:endParaRPr lang="zh-CN" altLang="en-US" sz="800" b="1" kern="0" dirty="0">
                <a:solidFill>
                  <a:srgbClr val="FFFFFF"/>
                </a:solidFill>
                <a:latin typeface="华文细黑"/>
                <a:cs typeface="Arial" pitchFamily="34" charset="0"/>
              </a:endParaRPr>
            </a:p>
          </p:txBody>
        </p:sp>
        <p:sp>
          <p:nvSpPr>
            <p:cNvPr id="33" name="菱形 44"/>
            <p:cNvSpPr>
              <a:spLocks noChangeArrowheads="1"/>
            </p:cNvSpPr>
            <p:nvPr/>
          </p:nvSpPr>
          <p:spPr bwMode="auto">
            <a:xfrm>
              <a:off x="2844905" y="2034949"/>
              <a:ext cx="389539" cy="217437"/>
            </a:xfrm>
            <a:prstGeom prst="diamond">
              <a:avLst/>
            </a:prstGeom>
            <a:solidFill>
              <a:srgbClr val="FF0000"/>
            </a:solidFill>
            <a:ln w="9525" algn="ctr">
              <a:solidFill>
                <a:srgbClr val="000000"/>
              </a:solidFill>
              <a:round/>
              <a:headEnd/>
              <a:tailEnd/>
            </a:ln>
          </p:spPr>
          <p:txBody>
            <a:bodyPr wrap="none" lIns="106625" tIns="53310" rIns="106625" bIns="53310" anchor="ctr"/>
            <a:lstStyle/>
            <a:p>
              <a:pPr algn="ctr" defTabSz="914103" eaLnBrk="0" hangingPunct="0">
                <a:defRPr/>
              </a:pPr>
              <a:r>
                <a:rPr lang="en-US" altLang="zh-CN" sz="800" b="1" kern="0" dirty="0">
                  <a:solidFill>
                    <a:srgbClr val="FFFFFF"/>
                  </a:solidFill>
                  <a:latin typeface="华文细黑"/>
                  <a:cs typeface="Arial" pitchFamily="34" charset="0"/>
                </a:rPr>
                <a:t>DRB</a:t>
              </a:r>
              <a:endParaRPr lang="zh-CN" altLang="en-US" sz="800" b="1" kern="0" dirty="0">
                <a:solidFill>
                  <a:srgbClr val="FFFFFF"/>
                </a:solidFill>
                <a:latin typeface="华文细黑"/>
                <a:cs typeface="Arial" pitchFamily="34" charset="0"/>
              </a:endParaRPr>
            </a:p>
          </p:txBody>
        </p:sp>
        <p:sp>
          <p:nvSpPr>
            <p:cNvPr id="34" name="菱形 44"/>
            <p:cNvSpPr>
              <a:spLocks noChangeArrowheads="1"/>
            </p:cNvSpPr>
            <p:nvPr/>
          </p:nvSpPr>
          <p:spPr bwMode="auto">
            <a:xfrm>
              <a:off x="5422357" y="2024314"/>
              <a:ext cx="301573" cy="217438"/>
            </a:xfrm>
            <a:prstGeom prst="diamond">
              <a:avLst/>
            </a:prstGeom>
            <a:solidFill>
              <a:srgbClr val="FF0000"/>
            </a:solidFill>
            <a:ln w="9525" algn="ctr">
              <a:solidFill>
                <a:srgbClr val="000000"/>
              </a:solidFill>
              <a:round/>
              <a:headEnd/>
              <a:tailEnd/>
            </a:ln>
          </p:spPr>
          <p:txBody>
            <a:bodyPr wrap="none" lIns="106625" tIns="53310" rIns="106625" bIns="53310" anchor="ctr"/>
            <a:lstStyle/>
            <a:p>
              <a:pPr algn="ctr" defTabSz="914103" eaLnBrk="0" hangingPunct="0">
                <a:defRPr/>
              </a:pPr>
              <a:r>
                <a:rPr lang="en-US" altLang="zh-CN" sz="800" b="1" kern="0" dirty="0">
                  <a:solidFill>
                    <a:srgbClr val="FFFFFF"/>
                  </a:solidFill>
                  <a:latin typeface="华文细黑"/>
                  <a:cs typeface="Arial" pitchFamily="34" charset="0"/>
                </a:rPr>
                <a:t>DR1</a:t>
              </a:r>
              <a:endParaRPr lang="zh-CN" altLang="en-US" sz="800" b="1" kern="0" dirty="0">
                <a:solidFill>
                  <a:srgbClr val="FFFFFF"/>
                </a:solidFill>
                <a:latin typeface="华文细黑"/>
                <a:cs typeface="Arial" pitchFamily="34" charset="0"/>
              </a:endParaRPr>
            </a:p>
          </p:txBody>
        </p:sp>
        <p:sp>
          <p:nvSpPr>
            <p:cNvPr id="35" name="菱形 44"/>
            <p:cNvSpPr>
              <a:spLocks noChangeArrowheads="1"/>
            </p:cNvSpPr>
            <p:nvPr/>
          </p:nvSpPr>
          <p:spPr bwMode="auto">
            <a:xfrm>
              <a:off x="6575870" y="2025905"/>
              <a:ext cx="299986" cy="215851"/>
            </a:xfrm>
            <a:prstGeom prst="diamond">
              <a:avLst/>
            </a:prstGeom>
            <a:solidFill>
              <a:srgbClr val="FF0000"/>
            </a:solidFill>
            <a:ln w="9525" algn="ctr">
              <a:solidFill>
                <a:srgbClr val="000000"/>
              </a:solidFill>
              <a:round/>
              <a:headEnd/>
              <a:tailEnd/>
            </a:ln>
          </p:spPr>
          <p:txBody>
            <a:bodyPr wrap="none" lIns="106625" tIns="53310" rIns="106625" bIns="53310" anchor="ctr"/>
            <a:lstStyle/>
            <a:p>
              <a:pPr algn="ctr" defTabSz="914103" eaLnBrk="0" hangingPunct="0">
                <a:defRPr/>
              </a:pPr>
              <a:r>
                <a:rPr lang="en-US" altLang="zh-CN" sz="800" b="1" kern="0" dirty="0">
                  <a:solidFill>
                    <a:srgbClr val="FFFFFF"/>
                  </a:solidFill>
                  <a:latin typeface="华文细黑"/>
                  <a:cs typeface="Arial" pitchFamily="34" charset="0"/>
                </a:rPr>
                <a:t>DR2</a:t>
              </a:r>
              <a:endParaRPr lang="zh-CN" altLang="en-US" sz="800" b="1" kern="0" dirty="0">
                <a:solidFill>
                  <a:srgbClr val="FFFFFF"/>
                </a:solidFill>
                <a:latin typeface="华文细黑"/>
                <a:cs typeface="Arial" pitchFamily="34" charset="0"/>
              </a:endParaRPr>
            </a:p>
          </p:txBody>
        </p:sp>
        <p:sp>
          <p:nvSpPr>
            <p:cNvPr id="36" name="菱形 44"/>
            <p:cNvSpPr>
              <a:spLocks noChangeArrowheads="1"/>
            </p:cNvSpPr>
            <p:nvPr/>
          </p:nvSpPr>
          <p:spPr bwMode="auto">
            <a:xfrm>
              <a:off x="7296616" y="2004643"/>
              <a:ext cx="299986" cy="215851"/>
            </a:xfrm>
            <a:prstGeom prst="diamond">
              <a:avLst/>
            </a:prstGeom>
            <a:solidFill>
              <a:srgbClr val="FF0000"/>
            </a:solidFill>
            <a:ln w="9525" algn="ctr">
              <a:solidFill>
                <a:srgbClr val="000000"/>
              </a:solidFill>
              <a:round/>
              <a:headEnd/>
              <a:tailEnd/>
            </a:ln>
          </p:spPr>
          <p:txBody>
            <a:bodyPr wrap="none" lIns="106625" tIns="53310" rIns="106625" bIns="53310" anchor="ctr"/>
            <a:lstStyle/>
            <a:p>
              <a:pPr algn="ctr" defTabSz="914103" eaLnBrk="0" hangingPunct="0">
                <a:defRPr/>
              </a:pPr>
              <a:r>
                <a:rPr lang="en-US" altLang="zh-CN" sz="800" b="1" kern="0" dirty="0" smtClean="0">
                  <a:solidFill>
                    <a:srgbClr val="FFFFFF"/>
                  </a:solidFill>
                  <a:latin typeface="华文细黑"/>
                  <a:cs typeface="Arial" pitchFamily="34" charset="0"/>
                </a:rPr>
                <a:t>DR3</a:t>
              </a:r>
              <a:endParaRPr lang="zh-CN" altLang="en-US" sz="800" b="1" kern="0" dirty="0">
                <a:solidFill>
                  <a:srgbClr val="FFFFFF"/>
                </a:solidFill>
                <a:latin typeface="华文细黑"/>
                <a:cs typeface="Arial" pitchFamily="34" charset="0"/>
              </a:endParaRPr>
            </a:p>
          </p:txBody>
        </p:sp>
        <p:sp>
          <p:nvSpPr>
            <p:cNvPr id="37" name="菱形 44"/>
            <p:cNvSpPr>
              <a:spLocks noChangeArrowheads="1"/>
            </p:cNvSpPr>
            <p:nvPr/>
          </p:nvSpPr>
          <p:spPr bwMode="auto">
            <a:xfrm>
              <a:off x="8100570" y="2004519"/>
              <a:ext cx="299986" cy="215851"/>
            </a:xfrm>
            <a:prstGeom prst="diamond">
              <a:avLst/>
            </a:prstGeom>
            <a:solidFill>
              <a:srgbClr val="FF0000"/>
            </a:solidFill>
            <a:ln w="9525" algn="ctr">
              <a:solidFill>
                <a:srgbClr val="000000"/>
              </a:solidFill>
              <a:round/>
              <a:headEnd/>
              <a:tailEnd/>
            </a:ln>
          </p:spPr>
          <p:txBody>
            <a:bodyPr wrap="none" lIns="106625" tIns="53310" rIns="106625" bIns="53310" anchor="ctr"/>
            <a:lstStyle/>
            <a:p>
              <a:pPr algn="ctr" defTabSz="914103" eaLnBrk="0" hangingPunct="0">
                <a:defRPr/>
              </a:pPr>
              <a:r>
                <a:rPr lang="en-US" altLang="zh-CN" sz="800" b="1" kern="0" dirty="0" smtClean="0">
                  <a:solidFill>
                    <a:srgbClr val="FFFFFF"/>
                  </a:solidFill>
                  <a:latin typeface="华文细黑"/>
                  <a:cs typeface="Arial" pitchFamily="34" charset="0"/>
                </a:rPr>
                <a:t>DR4</a:t>
              </a:r>
              <a:endParaRPr lang="zh-CN" altLang="en-US" sz="800" b="1" kern="0" dirty="0">
                <a:solidFill>
                  <a:srgbClr val="FFFFFF"/>
                </a:solidFill>
                <a:latin typeface="华文细黑"/>
                <a:cs typeface="Arial" pitchFamily="34" charset="0"/>
              </a:endParaRPr>
            </a:p>
          </p:txBody>
        </p:sp>
        <p:sp>
          <p:nvSpPr>
            <p:cNvPr id="38" name="流程图: 决策 37"/>
            <p:cNvSpPr/>
            <p:nvPr/>
          </p:nvSpPr>
          <p:spPr bwMode="auto">
            <a:xfrm>
              <a:off x="7731893" y="798907"/>
              <a:ext cx="656665" cy="197217"/>
            </a:xfrm>
            <a:prstGeom prst="flowChartDecision">
              <a:avLst/>
            </a:prstGeom>
            <a:solidFill>
              <a:srgbClr val="669900">
                <a:alpha val="59608"/>
              </a:srgbClr>
            </a:solidFill>
            <a:ln w="9525">
              <a:noFill/>
              <a:miter lim="800000"/>
              <a:headEnd/>
              <a:tailEnd/>
            </a:ln>
          </p:spPr>
          <p:txBody>
            <a:bodyPr wrap="none" lIns="41435" tIns="20718" rIns="41435" bIns="20718" anchor="ctr"/>
            <a:lstStyle/>
            <a:p>
              <a:pPr algn="ctr" defTabSz="914103">
                <a:defRPr/>
              </a:pPr>
              <a:r>
                <a:rPr lang="en-US" altLang="zh-CN" sz="700" b="1" kern="0" dirty="0" smtClean="0">
                  <a:solidFill>
                    <a:srgbClr val="2D2015"/>
                  </a:solidFill>
                  <a:latin typeface="华文细黑"/>
                  <a:cs typeface="Arial" charset="0"/>
                </a:rPr>
                <a:t>ATCC</a:t>
              </a:r>
              <a:endParaRPr lang="zh-CN" altLang="en-US" sz="700" b="1" kern="0" dirty="0">
                <a:solidFill>
                  <a:srgbClr val="2D2015"/>
                </a:solidFill>
                <a:latin typeface="华文细黑"/>
                <a:cs typeface="Arial" charset="0"/>
              </a:endParaRPr>
            </a:p>
          </p:txBody>
        </p:sp>
        <p:sp>
          <p:nvSpPr>
            <p:cNvPr id="39" name="Rectangle 174"/>
            <p:cNvSpPr/>
            <p:nvPr/>
          </p:nvSpPr>
          <p:spPr bwMode="auto">
            <a:xfrm>
              <a:off x="1586" y="936986"/>
              <a:ext cx="395467" cy="701585"/>
            </a:xfrm>
            <a:prstGeom prst="rect">
              <a:avLst/>
            </a:prstGeom>
            <a:noFill/>
            <a:ln w="9525" algn="ctr">
              <a:noFill/>
              <a:round/>
              <a:headEnd/>
              <a:tailEnd/>
            </a:ln>
          </p:spPr>
          <p:txBody>
            <a:bodyPr lIns="0" tIns="45707" rIns="0" bIns="45707" rtlCol="0" anchor="ctr"/>
            <a:lstStyle/>
            <a:p>
              <a:pPr algn="ctr" defTabSz="914103"/>
              <a:r>
                <a:rPr lang="en-US" altLang="zh-CN" sz="1100" b="1" kern="0" dirty="0" smtClean="0">
                  <a:solidFill>
                    <a:srgbClr val="000000"/>
                  </a:solidFill>
                  <a:latin typeface="华文细黑"/>
                </a:rPr>
                <a:t>LTC</a:t>
              </a:r>
              <a:endParaRPr lang="en-US" sz="1100" b="1" kern="0" dirty="0">
                <a:solidFill>
                  <a:srgbClr val="000000"/>
                </a:solidFill>
                <a:latin typeface="华文细黑"/>
              </a:endParaRPr>
            </a:p>
          </p:txBody>
        </p:sp>
        <p:sp>
          <p:nvSpPr>
            <p:cNvPr id="40" name="Rectangle 175"/>
            <p:cNvSpPr/>
            <p:nvPr/>
          </p:nvSpPr>
          <p:spPr bwMode="auto">
            <a:xfrm>
              <a:off x="1586" y="2227642"/>
              <a:ext cx="395467" cy="914187"/>
            </a:xfrm>
            <a:prstGeom prst="rect">
              <a:avLst/>
            </a:prstGeom>
            <a:noFill/>
            <a:ln w="9525" algn="ctr">
              <a:noFill/>
              <a:round/>
              <a:headEnd/>
              <a:tailEnd/>
            </a:ln>
          </p:spPr>
          <p:txBody>
            <a:bodyPr lIns="0" tIns="45707" rIns="0" bIns="45707" rtlCol="0" anchor="ctr"/>
            <a:lstStyle/>
            <a:p>
              <a:pPr algn="ctr" defTabSz="914103"/>
              <a:r>
                <a:rPr lang="en-US" altLang="zh-CN" sz="1100" b="1" kern="0" dirty="0" smtClean="0">
                  <a:solidFill>
                    <a:srgbClr val="000000"/>
                  </a:solidFill>
                  <a:latin typeface="华文细黑"/>
                </a:rPr>
                <a:t>PMP</a:t>
              </a:r>
            </a:p>
          </p:txBody>
        </p:sp>
        <p:sp>
          <p:nvSpPr>
            <p:cNvPr id="41" name="圆角矩形 40"/>
            <p:cNvSpPr/>
            <p:nvPr>
              <p:custDataLst>
                <p:tags r:id="rId2"/>
              </p:custDataLst>
            </p:nvPr>
          </p:nvSpPr>
          <p:spPr>
            <a:xfrm>
              <a:off x="613040" y="2360152"/>
              <a:ext cx="647959"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交付可行性分析</a:t>
              </a:r>
              <a:endParaRPr lang="zh-CN" altLang="en-US" sz="800" kern="0" dirty="0">
                <a:solidFill>
                  <a:srgbClr val="000000"/>
                </a:solidFill>
                <a:latin typeface="华文细黑"/>
                <a:ea typeface="华文细黑"/>
              </a:endParaRPr>
            </a:p>
          </p:txBody>
        </p:sp>
        <p:sp>
          <p:nvSpPr>
            <p:cNvPr id="42" name="圆角矩形 41"/>
            <p:cNvSpPr/>
            <p:nvPr>
              <p:custDataLst>
                <p:tags r:id="rId3"/>
              </p:custDataLst>
            </p:nvPr>
          </p:nvSpPr>
          <p:spPr>
            <a:xfrm>
              <a:off x="2124945" y="2360152"/>
              <a:ext cx="1007937"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设计交付方案</a:t>
              </a:r>
              <a:endParaRPr lang="en-US" altLang="zh-CN" sz="800" kern="0" dirty="0" smtClean="0">
                <a:solidFill>
                  <a:srgbClr val="000000"/>
                </a:solidFill>
                <a:latin typeface="华文细黑"/>
                <a:ea typeface="华文细黑"/>
              </a:endParaRPr>
            </a:p>
            <a:p>
              <a:pPr algn="ctr" defTabSz="914103" eaLnBrk="0" fontAlgn="auto" hangingPunct="0">
                <a:spcBef>
                  <a:spcPts val="0"/>
                </a:spcBef>
                <a:spcAft>
                  <a:spcPts val="0"/>
                </a:spcAft>
                <a:buClr>
                  <a:srgbClr val="990000"/>
                </a:buClr>
                <a:defRPr/>
              </a:pPr>
              <a:r>
                <a:rPr lang="en-US" altLang="zh-CN" sz="800" kern="0" dirty="0" smtClean="0">
                  <a:solidFill>
                    <a:srgbClr val="000000"/>
                  </a:solidFill>
                  <a:latin typeface="华文细黑"/>
                  <a:ea typeface="华文细黑"/>
                </a:rPr>
                <a:t>(</a:t>
              </a:r>
              <a:r>
                <a:rPr lang="zh-CN" altLang="en-US" sz="800" kern="0" dirty="0" smtClean="0">
                  <a:solidFill>
                    <a:srgbClr val="000000"/>
                  </a:solidFill>
                  <a:latin typeface="华文细黑"/>
                  <a:ea typeface="华文细黑"/>
                </a:rPr>
                <a:t>高阶</a:t>
              </a:r>
              <a:r>
                <a:rPr lang="en-US" altLang="zh-CN" sz="800" kern="0" dirty="0" smtClean="0">
                  <a:solidFill>
                    <a:srgbClr val="000000"/>
                  </a:solidFill>
                  <a:latin typeface="华文细黑"/>
                  <a:ea typeface="华文细黑"/>
                </a:rPr>
                <a:t>)</a:t>
              </a:r>
              <a:endParaRPr lang="zh-CN" altLang="en-US" sz="800" kern="0" dirty="0">
                <a:solidFill>
                  <a:srgbClr val="000000"/>
                </a:solidFill>
                <a:latin typeface="华文细黑"/>
                <a:ea typeface="华文细黑"/>
              </a:endParaRPr>
            </a:p>
          </p:txBody>
        </p:sp>
        <p:sp>
          <p:nvSpPr>
            <p:cNvPr id="43" name="圆角矩形 42"/>
            <p:cNvSpPr/>
            <p:nvPr>
              <p:custDataLst>
                <p:tags r:id="rId4"/>
              </p:custDataLst>
            </p:nvPr>
          </p:nvSpPr>
          <p:spPr>
            <a:xfrm>
              <a:off x="5535901" y="2360152"/>
              <a:ext cx="575964"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项目实施准备</a:t>
              </a:r>
              <a:endParaRPr lang="zh-CN" altLang="en-US" sz="800" kern="0" dirty="0">
                <a:solidFill>
                  <a:srgbClr val="000000"/>
                </a:solidFill>
                <a:latin typeface="华文细黑"/>
                <a:ea typeface="华文细黑"/>
              </a:endParaRPr>
            </a:p>
          </p:txBody>
        </p:sp>
        <p:sp>
          <p:nvSpPr>
            <p:cNvPr id="44" name="圆角矩形 43"/>
            <p:cNvSpPr/>
            <p:nvPr>
              <p:custDataLst>
                <p:tags r:id="rId5"/>
              </p:custDataLst>
            </p:nvPr>
          </p:nvSpPr>
          <p:spPr>
            <a:xfrm>
              <a:off x="4787957" y="2360152"/>
              <a:ext cx="719955"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设计交付方案</a:t>
              </a:r>
              <a:r>
                <a:rPr lang="en-US" altLang="zh-CN" sz="800" kern="0" dirty="0" smtClean="0">
                  <a:solidFill>
                    <a:srgbClr val="000000"/>
                  </a:solidFill>
                  <a:latin typeface="华文细黑"/>
                  <a:ea typeface="华文细黑"/>
                </a:rPr>
                <a:t>(</a:t>
              </a:r>
              <a:r>
                <a:rPr lang="zh-CN" altLang="en-US" sz="800" kern="0" dirty="0" smtClean="0">
                  <a:solidFill>
                    <a:srgbClr val="000000"/>
                  </a:solidFill>
                  <a:latin typeface="华文细黑"/>
                  <a:ea typeface="华文细黑"/>
                </a:rPr>
                <a:t>低阶</a:t>
              </a:r>
              <a:r>
                <a:rPr lang="en-US" altLang="zh-CN" sz="800" kern="0" dirty="0" smtClean="0">
                  <a:solidFill>
                    <a:srgbClr val="000000"/>
                  </a:solidFill>
                  <a:latin typeface="华文细黑"/>
                  <a:ea typeface="华文细黑"/>
                </a:rPr>
                <a:t>)</a:t>
              </a:r>
              <a:endParaRPr lang="zh-CN" altLang="en-US" sz="800" kern="0" dirty="0">
                <a:solidFill>
                  <a:srgbClr val="000000"/>
                </a:solidFill>
                <a:latin typeface="华文细黑"/>
                <a:ea typeface="华文细黑"/>
              </a:endParaRPr>
            </a:p>
          </p:txBody>
        </p:sp>
        <p:sp>
          <p:nvSpPr>
            <p:cNvPr id="45" name="圆角矩形 44"/>
            <p:cNvSpPr/>
            <p:nvPr>
              <p:custDataLst>
                <p:tags r:id="rId6"/>
              </p:custDataLst>
            </p:nvPr>
          </p:nvSpPr>
          <p:spPr>
            <a:xfrm>
              <a:off x="6659869" y="2360152"/>
              <a:ext cx="575964"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项目实施</a:t>
              </a:r>
              <a:r>
                <a:rPr lang="zh-CN" altLang="en-US" sz="800" kern="0" dirty="0">
                  <a:solidFill>
                    <a:srgbClr val="000000"/>
                  </a:solidFill>
                  <a:latin typeface="华文细黑"/>
                  <a:ea typeface="华文细黑"/>
                </a:rPr>
                <a:t>监控</a:t>
              </a:r>
            </a:p>
          </p:txBody>
        </p:sp>
        <p:sp>
          <p:nvSpPr>
            <p:cNvPr id="46" name="圆角矩形 45"/>
            <p:cNvSpPr/>
            <p:nvPr>
              <p:custDataLst>
                <p:tags r:id="rId7"/>
              </p:custDataLst>
            </p:nvPr>
          </p:nvSpPr>
          <p:spPr>
            <a:xfrm>
              <a:off x="4402631" y="2360152"/>
              <a:ext cx="358108"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合同交底</a:t>
              </a:r>
              <a:endParaRPr lang="zh-CN" altLang="en-US" sz="800" kern="0" dirty="0">
                <a:solidFill>
                  <a:srgbClr val="000000"/>
                </a:solidFill>
                <a:latin typeface="华文细黑"/>
                <a:ea typeface="华文细黑"/>
              </a:endParaRPr>
            </a:p>
          </p:txBody>
        </p:sp>
        <p:sp>
          <p:nvSpPr>
            <p:cNvPr id="47" name="圆角矩形 46"/>
            <p:cNvSpPr/>
            <p:nvPr>
              <p:custDataLst>
                <p:tags r:id="rId8"/>
              </p:custDataLst>
            </p:nvPr>
          </p:nvSpPr>
          <p:spPr>
            <a:xfrm>
              <a:off x="7990480" y="2360152"/>
              <a:ext cx="431973"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项目总结</a:t>
              </a:r>
              <a:endParaRPr lang="zh-CN" altLang="en-US" sz="800" kern="0" dirty="0">
                <a:solidFill>
                  <a:srgbClr val="000000"/>
                </a:solidFill>
                <a:latin typeface="华文细黑"/>
                <a:ea typeface="华文细黑"/>
              </a:endParaRPr>
            </a:p>
          </p:txBody>
        </p:sp>
        <p:sp>
          <p:nvSpPr>
            <p:cNvPr id="48" name="圆角矩形 47"/>
            <p:cNvSpPr/>
            <p:nvPr>
              <p:custDataLst>
                <p:tags r:id="rId9"/>
              </p:custDataLst>
            </p:nvPr>
          </p:nvSpPr>
          <p:spPr>
            <a:xfrm>
              <a:off x="1404989" y="2360152"/>
              <a:ext cx="647959"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售前介入团队进场</a:t>
              </a:r>
              <a:endParaRPr lang="zh-CN" altLang="en-US" sz="800" kern="0" dirty="0">
                <a:solidFill>
                  <a:srgbClr val="000000"/>
                </a:solidFill>
                <a:latin typeface="华文细黑"/>
                <a:ea typeface="华文细黑"/>
              </a:endParaRPr>
            </a:p>
          </p:txBody>
        </p:sp>
        <p:sp>
          <p:nvSpPr>
            <p:cNvPr id="49" name="圆角矩形 48"/>
            <p:cNvSpPr/>
            <p:nvPr>
              <p:custDataLst>
                <p:tags r:id="rId10"/>
              </p:custDataLst>
            </p:nvPr>
          </p:nvSpPr>
          <p:spPr>
            <a:xfrm>
              <a:off x="3204878" y="2360152"/>
              <a:ext cx="935941"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交付准备</a:t>
              </a:r>
              <a:endParaRPr lang="zh-CN" altLang="en-US" sz="800" kern="0" dirty="0">
                <a:solidFill>
                  <a:srgbClr val="000000"/>
                </a:solidFill>
                <a:latin typeface="华文细黑"/>
                <a:ea typeface="华文细黑"/>
              </a:endParaRPr>
            </a:p>
          </p:txBody>
        </p:sp>
        <p:sp>
          <p:nvSpPr>
            <p:cNvPr id="50" name="圆角矩形 49"/>
            <p:cNvSpPr/>
            <p:nvPr>
              <p:custDataLst>
                <p:tags r:id="rId11"/>
              </p:custDataLst>
            </p:nvPr>
          </p:nvSpPr>
          <p:spPr>
            <a:xfrm>
              <a:off x="6227896" y="2363401"/>
              <a:ext cx="358108"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项目开工</a:t>
              </a:r>
              <a:endParaRPr lang="zh-CN" altLang="en-US" sz="800" kern="0" dirty="0">
                <a:solidFill>
                  <a:srgbClr val="000000"/>
                </a:solidFill>
                <a:latin typeface="华文细黑"/>
                <a:ea typeface="华文细黑"/>
              </a:endParaRPr>
            </a:p>
          </p:txBody>
        </p:sp>
        <p:sp>
          <p:nvSpPr>
            <p:cNvPr id="51" name="圆角矩形 50"/>
            <p:cNvSpPr/>
            <p:nvPr>
              <p:custDataLst>
                <p:tags r:id="rId12"/>
              </p:custDataLst>
            </p:nvPr>
          </p:nvSpPr>
          <p:spPr>
            <a:xfrm>
              <a:off x="7448419" y="2360152"/>
              <a:ext cx="358108" cy="359957"/>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lIns="0" tIns="0" rIns="0" bIns="0" anchor="ctr"/>
            <a:lstStyle/>
            <a:p>
              <a:pPr algn="ctr" defTabSz="914103" eaLnBrk="0" fontAlgn="auto" hangingPunct="0">
                <a:spcBef>
                  <a:spcPts val="0"/>
                </a:spcBef>
                <a:spcAft>
                  <a:spcPts val="0"/>
                </a:spcAft>
                <a:buClr>
                  <a:srgbClr val="990000"/>
                </a:buClr>
                <a:defRPr/>
              </a:pPr>
              <a:r>
                <a:rPr lang="zh-CN" altLang="en-US" sz="800" kern="0" dirty="0" smtClean="0">
                  <a:solidFill>
                    <a:srgbClr val="000000"/>
                  </a:solidFill>
                  <a:latin typeface="华文细黑"/>
                  <a:ea typeface="华文细黑"/>
                </a:rPr>
                <a:t>项目移交</a:t>
              </a:r>
              <a:endParaRPr lang="zh-CN" altLang="en-US" sz="800" kern="0" dirty="0">
                <a:solidFill>
                  <a:srgbClr val="000000"/>
                </a:solidFill>
                <a:latin typeface="华文细黑"/>
                <a:ea typeface="华文细黑"/>
              </a:endParaRPr>
            </a:p>
          </p:txBody>
        </p:sp>
        <p:cxnSp>
          <p:nvCxnSpPr>
            <p:cNvPr id="52" name="AutoShape 439"/>
            <p:cNvCxnSpPr>
              <a:cxnSpLocks noChangeShapeType="1"/>
              <a:stCxn id="33" idx="0"/>
              <a:endCxn id="16" idx="2"/>
            </p:cNvCxnSpPr>
            <p:nvPr/>
          </p:nvCxnSpPr>
          <p:spPr bwMode="auto">
            <a:xfrm rot="16200000" flipV="1">
              <a:off x="2629147" y="1624421"/>
              <a:ext cx="306246" cy="514811"/>
            </a:xfrm>
            <a:prstGeom prst="curvedConnector3">
              <a:avLst>
                <a:gd name="adj1" fmla="val 50000"/>
              </a:avLst>
            </a:prstGeom>
            <a:noFill/>
            <a:ln w="12700">
              <a:solidFill>
                <a:srgbClr val="FF0000"/>
              </a:solidFill>
              <a:prstDash val="solid"/>
              <a:round/>
              <a:headEnd/>
              <a:tailEnd type="triangle" w="med" len="med"/>
            </a:ln>
          </p:spPr>
        </p:cxnSp>
        <p:cxnSp>
          <p:nvCxnSpPr>
            <p:cNvPr id="53" name="AutoShape 439"/>
            <p:cNvCxnSpPr>
              <a:cxnSpLocks noChangeShapeType="1"/>
              <a:stCxn id="33" idx="0"/>
              <a:endCxn id="18" idx="2"/>
            </p:cNvCxnSpPr>
            <p:nvPr/>
          </p:nvCxnSpPr>
          <p:spPr bwMode="auto">
            <a:xfrm rot="5400000" flipH="1" flipV="1">
              <a:off x="3236539" y="1532025"/>
              <a:ext cx="306060" cy="699791"/>
            </a:xfrm>
            <a:prstGeom prst="curvedConnector3">
              <a:avLst>
                <a:gd name="adj1" fmla="val 50000"/>
              </a:avLst>
            </a:prstGeom>
            <a:noFill/>
            <a:ln w="12700">
              <a:solidFill>
                <a:srgbClr val="FF0000"/>
              </a:solidFill>
              <a:prstDash val="solid"/>
              <a:round/>
              <a:headEnd/>
              <a:tailEnd type="triangle" w="med" len="med"/>
            </a:ln>
          </p:spPr>
        </p:cxnSp>
        <p:cxnSp>
          <p:nvCxnSpPr>
            <p:cNvPr id="54" name="AutoShape 439"/>
            <p:cNvCxnSpPr>
              <a:cxnSpLocks noChangeShapeType="1"/>
              <a:stCxn id="37" idx="0"/>
              <a:endCxn id="38" idx="2"/>
            </p:cNvCxnSpPr>
            <p:nvPr/>
          </p:nvCxnSpPr>
          <p:spPr bwMode="auto">
            <a:xfrm rot="16200000" flipV="1">
              <a:off x="7651198" y="1405151"/>
              <a:ext cx="1008396" cy="190339"/>
            </a:xfrm>
            <a:prstGeom prst="curvedConnector3">
              <a:avLst>
                <a:gd name="adj1" fmla="val 50000"/>
              </a:avLst>
            </a:prstGeom>
            <a:noFill/>
            <a:ln w="12700">
              <a:solidFill>
                <a:srgbClr val="FF0000"/>
              </a:solidFill>
              <a:prstDash val="solid"/>
              <a:round/>
              <a:headEnd/>
              <a:tailEnd type="triangle" w="med" len="med"/>
            </a:ln>
          </p:spPr>
        </p:cxnSp>
        <p:sp>
          <p:nvSpPr>
            <p:cNvPr id="55" name="Chevron 58"/>
            <p:cNvSpPr>
              <a:spLocks noChangeArrowheads="1"/>
            </p:cNvSpPr>
            <p:nvPr/>
          </p:nvSpPr>
          <p:spPr bwMode="auto">
            <a:xfrm>
              <a:off x="325061" y="1526567"/>
              <a:ext cx="938024" cy="196110"/>
            </a:xfrm>
            <a:prstGeom prst="chevron">
              <a:avLst>
                <a:gd name="adj" fmla="val 24070"/>
              </a:avLst>
            </a:prstGeom>
            <a:solidFill>
              <a:srgbClr val="FFC000"/>
            </a:solidFill>
            <a:ln w="9525" algn="ctr">
              <a:solidFill>
                <a:srgbClr val="FFC000"/>
              </a:solidFill>
              <a:round/>
              <a:headEnd/>
              <a:tailEnd/>
            </a:ln>
          </p:spPr>
          <p:txBody>
            <a:bodyPr lIns="0" tIns="45707" rIns="0" bIns="45707" anchor="ctr"/>
            <a:lstStyle/>
            <a:p>
              <a:pPr algn="ctr" defTabSz="914103">
                <a:lnSpc>
                  <a:spcPts val="1400"/>
                </a:lnSpc>
              </a:pPr>
              <a:r>
                <a:rPr lang="zh-CN" altLang="en-US" sz="1000" b="1" dirty="0" smtClean="0">
                  <a:solidFill>
                    <a:srgbClr val="000000"/>
                  </a:solidFill>
                  <a:latin typeface="华文细黑"/>
                  <a:cs typeface="Arial" charset="0"/>
                </a:rPr>
                <a:t>验证机会点</a:t>
              </a:r>
            </a:p>
          </p:txBody>
        </p:sp>
        <p:sp>
          <p:nvSpPr>
            <p:cNvPr id="56" name="Chevron 71"/>
            <p:cNvSpPr/>
            <p:nvPr/>
          </p:nvSpPr>
          <p:spPr bwMode="auto">
            <a:xfrm>
              <a:off x="5796715" y="1048821"/>
              <a:ext cx="1943878" cy="161962"/>
            </a:xfrm>
            <a:prstGeom prst="chevron">
              <a:avLst>
                <a:gd name="adj" fmla="val 23913"/>
              </a:avLst>
            </a:prstGeom>
            <a:solidFill>
              <a:srgbClr val="B2B2B2"/>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p>
              <a:pPr algn="ctr" defTabSz="914103" fontAlgn="auto">
                <a:lnSpc>
                  <a:spcPts val="1400"/>
                </a:lnSpc>
                <a:spcBef>
                  <a:spcPts val="0"/>
                </a:spcBef>
                <a:spcAft>
                  <a:spcPts val="0"/>
                </a:spcAft>
                <a:defRPr/>
              </a:pPr>
              <a:r>
                <a:rPr lang="zh-CN" altLang="en-US" sz="800" b="1" kern="0" dirty="0" smtClean="0">
                  <a:solidFill>
                    <a:srgbClr val="000000"/>
                  </a:solidFill>
                  <a:latin typeface="华文细黑"/>
                  <a:cs typeface="Arial" charset="0"/>
                </a:rPr>
                <a:t>管理合同</a:t>
              </a:r>
              <a:r>
                <a:rPr lang="en-US" altLang="zh-CN" sz="800" b="1" kern="0" dirty="0" smtClean="0">
                  <a:solidFill>
                    <a:srgbClr val="000000"/>
                  </a:solidFill>
                  <a:latin typeface="华文细黑"/>
                  <a:cs typeface="Arial" charset="0"/>
                </a:rPr>
                <a:t>/PO</a:t>
              </a:r>
              <a:r>
                <a:rPr lang="zh-CN" altLang="en-US" sz="800" b="1" kern="0" dirty="0" smtClean="0">
                  <a:solidFill>
                    <a:srgbClr val="000000"/>
                  </a:solidFill>
                  <a:latin typeface="华文细黑"/>
                  <a:cs typeface="Arial" charset="0"/>
                </a:rPr>
                <a:t>变更</a:t>
              </a:r>
              <a:endParaRPr lang="zh-CN" altLang="en-US" sz="800" b="1" kern="0" dirty="0">
                <a:solidFill>
                  <a:srgbClr val="000000"/>
                </a:solidFill>
                <a:latin typeface="华文细黑"/>
                <a:cs typeface="Arial" charset="0"/>
              </a:endParaRPr>
            </a:p>
          </p:txBody>
        </p:sp>
        <p:sp>
          <p:nvSpPr>
            <p:cNvPr id="57" name="Chevron 71"/>
            <p:cNvSpPr/>
            <p:nvPr/>
          </p:nvSpPr>
          <p:spPr bwMode="auto">
            <a:xfrm>
              <a:off x="5796715" y="1221414"/>
              <a:ext cx="1943878" cy="161962"/>
            </a:xfrm>
            <a:prstGeom prst="chevron">
              <a:avLst>
                <a:gd name="adj" fmla="val 23913"/>
              </a:avLst>
            </a:prstGeom>
            <a:solidFill>
              <a:srgbClr val="B2B2B2"/>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p>
              <a:pPr algn="ctr" defTabSz="914103" fontAlgn="auto">
                <a:lnSpc>
                  <a:spcPts val="1400"/>
                </a:lnSpc>
                <a:spcBef>
                  <a:spcPts val="0"/>
                </a:spcBef>
                <a:spcAft>
                  <a:spcPts val="0"/>
                </a:spcAft>
                <a:defRPr/>
              </a:pPr>
              <a:r>
                <a:rPr lang="zh-CN" altLang="en-US" sz="800" b="1" kern="0" dirty="0" smtClean="0">
                  <a:solidFill>
                    <a:srgbClr val="000000"/>
                  </a:solidFill>
                  <a:latin typeface="华文细黑"/>
                  <a:cs typeface="Arial" charset="0"/>
                </a:rPr>
                <a:t>管理交付</a:t>
              </a:r>
              <a:r>
                <a:rPr lang="en-US" altLang="zh-CN" sz="800" b="1" kern="0" dirty="0" smtClean="0">
                  <a:solidFill>
                    <a:srgbClr val="000000"/>
                  </a:solidFill>
                  <a:latin typeface="华文细黑"/>
                  <a:cs typeface="Arial" charset="0"/>
                </a:rPr>
                <a:t>(</a:t>
              </a:r>
              <a:r>
                <a:rPr lang="zh-CN" altLang="en-US" sz="800" b="1" kern="0" dirty="0" smtClean="0">
                  <a:solidFill>
                    <a:srgbClr val="000000"/>
                  </a:solidFill>
                  <a:latin typeface="华文细黑"/>
                  <a:cs typeface="Arial" charset="0"/>
                </a:rPr>
                <a:t>验收</a:t>
              </a:r>
              <a:r>
                <a:rPr lang="en-US" altLang="zh-CN" sz="800" b="1" kern="0" dirty="0" smtClean="0">
                  <a:solidFill>
                    <a:srgbClr val="000000"/>
                  </a:solidFill>
                  <a:latin typeface="华文细黑"/>
                  <a:cs typeface="Arial" charset="0"/>
                </a:rPr>
                <a:t>)</a:t>
              </a:r>
              <a:endParaRPr lang="zh-CN" altLang="en-US" sz="800" b="1" kern="0" dirty="0">
                <a:solidFill>
                  <a:srgbClr val="000000"/>
                </a:solidFill>
                <a:latin typeface="华文细黑"/>
                <a:cs typeface="Arial" charset="0"/>
              </a:endParaRPr>
            </a:p>
          </p:txBody>
        </p:sp>
        <p:sp>
          <p:nvSpPr>
            <p:cNvPr id="58" name="Chevron 71"/>
            <p:cNvSpPr/>
            <p:nvPr/>
          </p:nvSpPr>
          <p:spPr bwMode="auto">
            <a:xfrm>
              <a:off x="5796715" y="1416128"/>
              <a:ext cx="1943878" cy="161962"/>
            </a:xfrm>
            <a:prstGeom prst="chevron">
              <a:avLst>
                <a:gd name="adj" fmla="val 23913"/>
              </a:avLst>
            </a:prstGeom>
            <a:solidFill>
              <a:srgbClr val="B2B2B2"/>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p>
              <a:pPr algn="ctr" defTabSz="914103" fontAlgn="auto">
                <a:lnSpc>
                  <a:spcPts val="1400"/>
                </a:lnSpc>
                <a:spcBef>
                  <a:spcPts val="0"/>
                </a:spcBef>
                <a:spcAft>
                  <a:spcPts val="0"/>
                </a:spcAft>
                <a:defRPr/>
              </a:pPr>
              <a:r>
                <a:rPr lang="zh-CN" altLang="en-US" sz="800" b="1" kern="0" dirty="0" smtClean="0">
                  <a:solidFill>
                    <a:srgbClr val="000000"/>
                  </a:solidFill>
                  <a:latin typeface="华文细黑"/>
                  <a:cs typeface="Arial" charset="0"/>
                </a:rPr>
                <a:t>管理风险和争议</a:t>
              </a:r>
              <a:endParaRPr lang="zh-CN" altLang="en-US" sz="800" b="1" kern="0" dirty="0">
                <a:solidFill>
                  <a:srgbClr val="000000"/>
                </a:solidFill>
                <a:latin typeface="华文细黑"/>
                <a:cs typeface="Arial" charset="0"/>
              </a:endParaRPr>
            </a:p>
          </p:txBody>
        </p:sp>
        <p:sp>
          <p:nvSpPr>
            <p:cNvPr id="59" name="Chevron 71"/>
            <p:cNvSpPr/>
            <p:nvPr/>
          </p:nvSpPr>
          <p:spPr bwMode="auto">
            <a:xfrm>
              <a:off x="5796715" y="1589578"/>
              <a:ext cx="1943878" cy="161962"/>
            </a:xfrm>
            <a:prstGeom prst="chevron">
              <a:avLst>
                <a:gd name="adj" fmla="val 23913"/>
              </a:avLst>
            </a:prstGeom>
            <a:solidFill>
              <a:srgbClr val="B2B2B2"/>
            </a:solidFill>
            <a:ln w="9525" cap="flat" cmpd="sng" algn="ctr">
              <a:solidFill>
                <a:srgbClr val="FFFFFF">
                  <a:lumMod val="65000"/>
                </a:srgbClr>
              </a:solidFill>
              <a:prstDash val="solid"/>
              <a:round/>
              <a:headEnd type="none" w="med" len="med"/>
              <a:tailEnd type="none" w="med" len="med"/>
            </a:ln>
            <a:effectLst/>
          </p:spPr>
          <p:txBody>
            <a:bodyPr lIns="0" tIns="45707" rIns="0" bIns="45707" anchor="ctr"/>
            <a:lstStyle/>
            <a:p>
              <a:pPr algn="ctr" defTabSz="914103" fontAlgn="auto">
                <a:lnSpc>
                  <a:spcPts val="1400"/>
                </a:lnSpc>
                <a:spcBef>
                  <a:spcPts val="0"/>
                </a:spcBef>
                <a:spcAft>
                  <a:spcPts val="0"/>
                </a:spcAft>
                <a:defRPr/>
              </a:pPr>
              <a:r>
                <a:rPr lang="zh-CN" altLang="en-US" sz="800" b="1" kern="0" dirty="0" smtClean="0">
                  <a:solidFill>
                    <a:srgbClr val="000000"/>
                  </a:solidFill>
                  <a:latin typeface="华文细黑"/>
                  <a:cs typeface="Arial" charset="0"/>
                </a:rPr>
                <a:t>管理开票和回款</a:t>
              </a:r>
              <a:endParaRPr lang="zh-CN" altLang="en-US" sz="800" b="1" kern="0" dirty="0">
                <a:solidFill>
                  <a:srgbClr val="000000"/>
                </a:solidFill>
                <a:latin typeface="华文细黑"/>
                <a:cs typeface="Arial" charset="0"/>
              </a:endParaRPr>
            </a:p>
          </p:txBody>
        </p:sp>
        <p:cxnSp>
          <p:nvCxnSpPr>
            <p:cNvPr id="60" name="AutoShape 439"/>
            <p:cNvCxnSpPr>
              <a:cxnSpLocks noChangeShapeType="1"/>
              <a:stCxn id="32" idx="0"/>
              <a:endCxn id="9" idx="2"/>
            </p:cNvCxnSpPr>
            <p:nvPr/>
          </p:nvCxnSpPr>
          <p:spPr bwMode="auto">
            <a:xfrm rot="5400000" flipH="1" flipV="1">
              <a:off x="740626" y="1481015"/>
              <a:ext cx="1047035" cy="136680"/>
            </a:xfrm>
            <a:prstGeom prst="curvedConnector3">
              <a:avLst>
                <a:gd name="adj1" fmla="val 50000"/>
              </a:avLst>
            </a:prstGeom>
            <a:noFill/>
            <a:ln w="12700">
              <a:solidFill>
                <a:srgbClr val="FF0000"/>
              </a:solidFill>
              <a:prstDash val="solid"/>
              <a:round/>
              <a:headEnd/>
              <a:tailEnd type="triangle" w="med" len="med"/>
            </a:ln>
          </p:spPr>
        </p:cxnSp>
        <p:sp>
          <p:nvSpPr>
            <p:cNvPr id="61" name="圆角矩形 60"/>
            <p:cNvSpPr/>
            <p:nvPr/>
          </p:nvSpPr>
          <p:spPr bwMode="auto">
            <a:xfrm>
              <a:off x="5075968" y="765322"/>
              <a:ext cx="431973" cy="215643"/>
            </a:xfrm>
            <a:prstGeom prst="roundRect">
              <a:avLst/>
            </a:prstGeom>
            <a:solidFill>
              <a:srgbClr val="99CC00"/>
            </a:solidFill>
            <a:ln w="9525" cap="flat" cmpd="sng" algn="ctr">
              <a:solidFill>
                <a:srgbClr val="FFCC66">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801429" eaLnBrk="0" fontAlgn="auto" hangingPunct="0">
                <a:spcBef>
                  <a:spcPts val="0"/>
                </a:spcBef>
                <a:spcAft>
                  <a:spcPts val="0"/>
                </a:spcAft>
                <a:buClr>
                  <a:srgbClr val="990000"/>
                </a:buClr>
                <a:defRPr/>
              </a:pPr>
              <a:r>
                <a:rPr lang="zh-CN" altLang="en-US" sz="800" b="1" kern="0" dirty="0" smtClean="0">
                  <a:solidFill>
                    <a:srgbClr val="000000"/>
                  </a:solidFill>
                  <a:latin typeface="华文细黑"/>
                  <a:ea typeface="华文细黑"/>
                </a:rPr>
                <a:t>经营决策</a:t>
              </a:r>
              <a:endParaRPr lang="zh-CN" altLang="en-US" sz="800" b="1" kern="0" dirty="0">
                <a:solidFill>
                  <a:srgbClr val="000000"/>
                </a:solidFill>
                <a:latin typeface="华文细黑"/>
                <a:ea typeface="华文细黑"/>
              </a:endParaRPr>
            </a:p>
          </p:txBody>
        </p:sp>
        <p:cxnSp>
          <p:nvCxnSpPr>
            <p:cNvPr id="62" name="AutoShape 439"/>
            <p:cNvCxnSpPr>
              <a:cxnSpLocks noChangeShapeType="1"/>
            </p:cNvCxnSpPr>
            <p:nvPr/>
          </p:nvCxnSpPr>
          <p:spPr bwMode="auto">
            <a:xfrm rot="16200000" flipV="1">
              <a:off x="4986432" y="1430810"/>
              <a:ext cx="1043018" cy="143991"/>
            </a:xfrm>
            <a:prstGeom prst="curvedConnector3">
              <a:avLst>
                <a:gd name="adj1" fmla="val 50000"/>
              </a:avLst>
            </a:prstGeom>
            <a:noFill/>
            <a:ln w="12700">
              <a:solidFill>
                <a:srgbClr val="FF0000"/>
              </a:solidFill>
              <a:prstDash val="solid"/>
              <a:round/>
              <a:headEnd/>
              <a:tailEnd type="triangle" w="med" len="med"/>
            </a:ln>
          </p:spPr>
        </p:cxnSp>
        <p:cxnSp>
          <p:nvCxnSpPr>
            <p:cNvPr id="63" name="AutoShape 439"/>
            <p:cNvCxnSpPr>
              <a:cxnSpLocks noChangeShapeType="1"/>
            </p:cNvCxnSpPr>
            <p:nvPr/>
          </p:nvCxnSpPr>
          <p:spPr bwMode="auto">
            <a:xfrm rot="10800000">
              <a:off x="5435947" y="981295"/>
              <a:ext cx="1145927" cy="1044610"/>
            </a:xfrm>
            <a:prstGeom prst="curvedConnector3">
              <a:avLst>
                <a:gd name="adj1" fmla="val 50000"/>
              </a:avLst>
            </a:prstGeom>
            <a:noFill/>
            <a:ln w="12700">
              <a:solidFill>
                <a:srgbClr val="FF0000"/>
              </a:solidFill>
              <a:prstDash val="solid"/>
              <a:round/>
              <a:headEnd/>
              <a:tailEnd type="triangle" w="med" len="med"/>
            </a:ln>
          </p:spPr>
        </p:cxnSp>
        <p:sp>
          <p:nvSpPr>
            <p:cNvPr id="64" name="Oval 24"/>
            <p:cNvSpPr>
              <a:spLocks noChangeArrowheads="1"/>
            </p:cNvSpPr>
            <p:nvPr/>
          </p:nvSpPr>
          <p:spPr bwMode="auto">
            <a:xfrm>
              <a:off x="1476193" y="1007316"/>
              <a:ext cx="647960" cy="261944"/>
            </a:xfrm>
            <a:prstGeom prst="ellipse">
              <a:avLst/>
            </a:prstGeom>
            <a:noFill/>
            <a:ln w="9525" algn="ctr">
              <a:solidFill>
                <a:srgbClr val="FF0000"/>
              </a:solidFill>
              <a:prstDash val="dash"/>
              <a:round/>
              <a:headEnd/>
              <a:tailEnd/>
            </a:ln>
          </p:spPr>
          <p:txBody>
            <a:bodyPr lIns="91413" tIns="45707" rIns="91413" bIns="45707"/>
            <a:lstStyle/>
            <a:p>
              <a:pPr defTabSz="914103"/>
              <a:endParaRPr lang="en-US" altLang="zh-CN" sz="1400" dirty="0">
                <a:solidFill>
                  <a:srgbClr val="000000"/>
                </a:solidFill>
                <a:latin typeface="华文细黑"/>
              </a:endParaRPr>
            </a:p>
          </p:txBody>
        </p:sp>
        <p:cxnSp>
          <p:nvCxnSpPr>
            <p:cNvPr id="65" name="AutoShape 439"/>
            <p:cNvCxnSpPr>
              <a:cxnSpLocks noChangeShapeType="1"/>
              <a:stCxn id="33" idx="0"/>
              <a:endCxn id="12" idx="2"/>
            </p:cNvCxnSpPr>
            <p:nvPr/>
          </p:nvCxnSpPr>
          <p:spPr bwMode="auto">
            <a:xfrm rot="16200000" flipV="1">
              <a:off x="2037082" y="1032354"/>
              <a:ext cx="765688" cy="1239500"/>
            </a:xfrm>
            <a:prstGeom prst="curvedConnector3">
              <a:avLst>
                <a:gd name="adj1" fmla="val 709"/>
              </a:avLst>
            </a:prstGeom>
            <a:noFill/>
            <a:ln w="12700">
              <a:solidFill>
                <a:srgbClr val="FF0000"/>
              </a:solidFill>
              <a:prstDash val="solid"/>
              <a:round/>
              <a:headEnd/>
              <a:tailEnd type="triangle" w="med" len="med"/>
            </a:ln>
          </p:spPr>
        </p:cxnSp>
      </p:grpSp>
      <p:pic>
        <p:nvPicPr>
          <p:cNvPr id="73" name="图片 72"/>
          <p:cNvPicPr>
            <a:picLocks noChangeAspect="1"/>
          </p:cNvPicPr>
          <p:nvPr/>
        </p:nvPicPr>
        <p:blipFill>
          <a:blip r:embed="rId14" cstate="print"/>
          <a:stretch>
            <a:fillRect/>
          </a:stretch>
        </p:blipFill>
        <p:spPr>
          <a:xfrm>
            <a:off x="240731" y="2564904"/>
            <a:ext cx="8496223" cy="1405691"/>
          </a:xfrm>
          <a:prstGeom prst="rect">
            <a:avLst/>
          </a:prstGeom>
        </p:spPr>
      </p:pic>
      <p:sp>
        <p:nvSpPr>
          <p:cNvPr id="78" name="线形标注 2 77"/>
          <p:cNvSpPr/>
          <p:nvPr/>
        </p:nvSpPr>
        <p:spPr>
          <a:xfrm>
            <a:off x="4941830" y="4077072"/>
            <a:ext cx="3753203" cy="2088232"/>
          </a:xfrm>
          <a:prstGeom prst="borderCallout2">
            <a:avLst>
              <a:gd name="adj1" fmla="val -2392"/>
              <a:gd name="adj2" fmla="val 40902"/>
              <a:gd name="adj3" fmla="val -26097"/>
              <a:gd name="adj4" fmla="val 46858"/>
              <a:gd name="adj5" fmla="val -42610"/>
              <a:gd name="adj6" fmla="val 53258"/>
            </a:avLst>
          </a:prstGeom>
          <a:solidFill>
            <a:schemeClr val="bg1">
              <a:lumMod val="85000"/>
            </a:schemeClr>
          </a:solidFill>
          <a:ln w="25400" cap="flat" cmpd="sng" algn="ctr">
            <a:solidFill>
              <a:srgbClr val="990000"/>
            </a:solidFill>
            <a:prstDash val="solid"/>
            <a:headEnd type="oval"/>
            <a:tailEnd type="oval" w="lg" len="lg"/>
          </a:ln>
          <a:effectLst/>
        </p:spPr>
        <p:txBody>
          <a:bodyPr lIns="117717" tIns="58854" rIns="117717" bIns="58854" rtlCol="0" anchor="ctr"/>
          <a:lstStyle/>
          <a:p>
            <a:pPr>
              <a:defRPr/>
            </a:pPr>
            <a:r>
              <a:rPr lang="zh-CN" altLang="en-US" sz="1200" b="1" dirty="0" smtClean="0">
                <a:latin typeface="华文细黑" pitchFamily="2" charset="-122"/>
                <a:ea typeface="华文细黑" pitchFamily="2" charset="-122"/>
              </a:rPr>
              <a:t>紧急变更随意：</a:t>
            </a:r>
            <a:r>
              <a:rPr lang="en-US" altLang="zh-CN" sz="1200" b="1" dirty="0" smtClean="0">
                <a:latin typeface="华文细黑" pitchFamily="2" charset="-122"/>
                <a:ea typeface="华文细黑" pitchFamily="2" charset="-122"/>
              </a:rPr>
              <a:t> </a:t>
            </a:r>
          </a:p>
          <a:p>
            <a:pPr>
              <a:defRPr/>
            </a:pPr>
            <a:r>
              <a:rPr lang="en-US" altLang="zh-CN" sz="1000" dirty="0" smtClean="0">
                <a:latin typeface="华文细黑" pitchFamily="2" charset="-122"/>
                <a:ea typeface="华文细黑" pitchFamily="2" charset="-122"/>
              </a:rPr>
              <a:t>1</a:t>
            </a:r>
            <a:r>
              <a:rPr lang="zh-CN" altLang="en-US" sz="1000" dirty="0" smtClean="0">
                <a:latin typeface="华文细黑" pitchFamily="2" charset="-122"/>
                <a:ea typeface="华文细黑" pitchFamily="2" charset="-122"/>
              </a:rPr>
              <a:t>、开发反馈在版本开发过程中持续收到</a:t>
            </a:r>
            <a:r>
              <a:rPr lang="en-US" altLang="zh-CN" sz="1000" dirty="0" smtClean="0">
                <a:latin typeface="华文细黑" pitchFamily="2" charset="-122"/>
                <a:ea typeface="华文细黑" pitchFamily="2" charset="-122"/>
              </a:rPr>
              <a:t>CR</a:t>
            </a:r>
            <a:r>
              <a:rPr lang="zh-CN" altLang="en-US" sz="1000" dirty="0" smtClean="0">
                <a:latin typeface="华文细黑" pitchFamily="2" charset="-122"/>
                <a:ea typeface="华文细黑" pitchFamily="2" charset="-122"/>
              </a:rPr>
              <a:t>，且大都要求走分支快速交付。</a:t>
            </a:r>
            <a:r>
              <a:rPr lang="zh-CN" altLang="en-US" sz="1000" dirty="0">
                <a:latin typeface="华文细黑" pitchFamily="2" charset="-122"/>
                <a:ea typeface="华文细黑" pitchFamily="2" charset="-122"/>
              </a:rPr>
              <a:t>仅</a:t>
            </a:r>
            <a:r>
              <a:rPr lang="en-US" altLang="zh-CN" sz="1000" dirty="0">
                <a:latin typeface="华文细黑" pitchFamily="2" charset="-122"/>
                <a:ea typeface="华文细黑" pitchFamily="2" charset="-122"/>
              </a:rPr>
              <a:t>Phase3.3</a:t>
            </a:r>
            <a:r>
              <a:rPr lang="zh-CN" altLang="en-US" sz="1000" dirty="0">
                <a:latin typeface="华文细黑" pitchFamily="2" charset="-122"/>
                <a:ea typeface="华文细黑" pitchFamily="2" charset="-122"/>
              </a:rPr>
              <a:t>阶段，紧急变更就多达</a:t>
            </a:r>
            <a:r>
              <a:rPr lang="en-US" altLang="zh-CN" sz="1000" dirty="0">
                <a:latin typeface="华文细黑" pitchFamily="2" charset="-122"/>
                <a:ea typeface="华文细黑" pitchFamily="2" charset="-122"/>
              </a:rPr>
              <a:t>10</a:t>
            </a:r>
            <a:r>
              <a:rPr lang="zh-CN" altLang="en-US" sz="1000" dirty="0">
                <a:latin typeface="华文细黑" pitchFamily="2" charset="-122"/>
                <a:ea typeface="华文细黑" pitchFamily="2" charset="-122"/>
              </a:rPr>
              <a:t>个以上，</a:t>
            </a:r>
            <a:r>
              <a:rPr lang="zh-CN" altLang="en-US" sz="1000" b="1" dirty="0">
                <a:solidFill>
                  <a:srgbClr val="FF0000"/>
                </a:solidFill>
                <a:latin typeface="华文细黑" pitchFamily="2" charset="-122"/>
                <a:ea typeface="华文细黑" pitchFamily="2" charset="-122"/>
              </a:rPr>
              <a:t>占总需求量</a:t>
            </a:r>
            <a:r>
              <a:rPr lang="en-US" altLang="zh-CN" sz="1000" b="1" dirty="0">
                <a:solidFill>
                  <a:srgbClr val="FF0000"/>
                </a:solidFill>
                <a:latin typeface="华文细黑" pitchFamily="2" charset="-122"/>
                <a:ea typeface="华文细黑" pitchFamily="2" charset="-122"/>
              </a:rPr>
              <a:t>50</a:t>
            </a:r>
            <a:r>
              <a:rPr lang="en-US" altLang="zh-CN" sz="1000" b="1" dirty="0" smtClean="0">
                <a:solidFill>
                  <a:srgbClr val="FF0000"/>
                </a:solidFill>
                <a:latin typeface="华文细黑" pitchFamily="2" charset="-122"/>
                <a:ea typeface="华文细黑" pitchFamily="2" charset="-122"/>
              </a:rPr>
              <a:t>%</a:t>
            </a:r>
            <a:r>
              <a:rPr lang="zh-CN" altLang="en-US" sz="1000" dirty="0" smtClean="0">
                <a:latin typeface="华文细黑" pitchFamily="2" charset="-122"/>
                <a:ea typeface="华文细黑" pitchFamily="2" charset="-122"/>
              </a:rPr>
              <a:t>。</a:t>
            </a:r>
            <a:endParaRPr lang="zh-CN" altLang="en-US" sz="1000" dirty="0">
              <a:latin typeface="华文细黑" pitchFamily="2" charset="-122"/>
              <a:ea typeface="华文细黑" pitchFamily="2" charset="-122"/>
            </a:endParaRPr>
          </a:p>
          <a:p>
            <a:pPr marL="0" lvl="1">
              <a:defRPr/>
            </a:pPr>
            <a:r>
              <a:rPr lang="en-US" altLang="zh-CN" sz="1000" dirty="0" smtClean="0">
                <a:latin typeface="华文细黑" pitchFamily="2" charset="-122"/>
                <a:ea typeface="华文细黑" pitchFamily="2" charset="-122"/>
              </a:rPr>
              <a:t>2</a:t>
            </a:r>
            <a:r>
              <a:rPr lang="zh-CN" altLang="en-US" sz="1000" dirty="0" smtClean="0">
                <a:latin typeface="华文细黑" pitchFamily="2" charset="-122"/>
                <a:ea typeface="华文细黑" pitchFamily="2" charset="-122"/>
              </a:rPr>
              <a:t>、</a:t>
            </a:r>
            <a:r>
              <a:rPr lang="en-US" altLang="zh-CN" sz="1000" dirty="0" smtClean="0">
                <a:latin typeface="华文细黑" pitchFamily="2" charset="-122"/>
                <a:ea typeface="华文细黑" pitchFamily="2" charset="-122"/>
              </a:rPr>
              <a:t>CR</a:t>
            </a:r>
            <a:r>
              <a:rPr lang="zh-CN" altLang="en-US" sz="1000" dirty="0" smtClean="0">
                <a:latin typeface="华文细黑" pitchFamily="2" charset="-122"/>
                <a:ea typeface="华文细黑" pitchFamily="2" charset="-122"/>
              </a:rPr>
              <a:t>接纳随意，例如本次事故涉及的错误码</a:t>
            </a:r>
            <a:r>
              <a:rPr lang="en-US" altLang="zh-CN" sz="1000" dirty="0" smtClean="0">
                <a:latin typeface="华文细黑" pitchFamily="2" charset="-122"/>
                <a:ea typeface="华文细黑" pitchFamily="2" charset="-122"/>
              </a:rPr>
              <a:t>CR</a:t>
            </a:r>
            <a:r>
              <a:rPr lang="zh-CN" altLang="en-US" sz="1000" dirty="0" smtClean="0">
                <a:latin typeface="华文细黑" pitchFamily="2" charset="-122"/>
                <a:ea typeface="华文细黑" pitchFamily="2" charset="-122"/>
              </a:rPr>
              <a:t>，在</a:t>
            </a:r>
            <a:r>
              <a:rPr lang="en-US" altLang="zh-CN" sz="1000" dirty="0" smtClean="0">
                <a:latin typeface="华文细黑" pitchFamily="2" charset="-122"/>
                <a:ea typeface="华文细黑" pitchFamily="2" charset="-122"/>
              </a:rPr>
              <a:t>SIT2</a:t>
            </a:r>
            <a:r>
              <a:rPr lang="zh-CN" altLang="en-US" sz="1000" dirty="0" smtClean="0">
                <a:latin typeface="华文细黑" pitchFamily="2" charset="-122"/>
                <a:ea typeface="华文细黑" pitchFamily="2" charset="-122"/>
              </a:rPr>
              <a:t>阶段下发，计划过紧导致出现版本质量问题。</a:t>
            </a:r>
            <a:endParaRPr lang="en-US" altLang="zh-CN" sz="1000" dirty="0" smtClean="0">
              <a:latin typeface="华文细黑" pitchFamily="2" charset="-122"/>
              <a:ea typeface="华文细黑" pitchFamily="2" charset="-122"/>
            </a:endParaRPr>
          </a:p>
          <a:p>
            <a:pPr marL="0" lvl="1">
              <a:defRPr/>
            </a:pPr>
            <a:endParaRPr lang="en-US" altLang="zh-CN" sz="1000" dirty="0" smtClean="0">
              <a:latin typeface="华文细黑" pitchFamily="2" charset="-122"/>
              <a:ea typeface="华文细黑" pitchFamily="2" charset="-122"/>
            </a:endParaRPr>
          </a:p>
          <a:p>
            <a:pPr marL="0" lvl="1">
              <a:defRPr/>
            </a:pPr>
            <a:r>
              <a:rPr lang="zh-CN" altLang="en-US" sz="1200" b="1" dirty="0">
                <a:latin typeface="华文细黑" pitchFamily="2" charset="-122"/>
                <a:ea typeface="华文细黑" pitchFamily="2" charset="-122"/>
              </a:rPr>
              <a:t>改进措施</a:t>
            </a:r>
            <a:r>
              <a:rPr lang="zh-CN" altLang="en-US" sz="1200" b="1" dirty="0" smtClean="0">
                <a:latin typeface="华文细黑" pitchFamily="2" charset="-122"/>
                <a:ea typeface="华文细黑" pitchFamily="2" charset="-122"/>
              </a:rPr>
              <a:t>：</a:t>
            </a:r>
            <a:endParaRPr lang="en-US" altLang="zh-CN" sz="1200" b="1" dirty="0" smtClean="0">
              <a:latin typeface="华文细黑" pitchFamily="2" charset="-122"/>
              <a:ea typeface="华文细黑" pitchFamily="2" charset="-122"/>
            </a:endParaRPr>
          </a:p>
          <a:p>
            <a:pPr marL="0" lvl="1">
              <a:defRPr/>
            </a:pPr>
            <a:r>
              <a:rPr lang="en-US" altLang="zh-CN" sz="1000" dirty="0" smtClean="0">
                <a:latin typeface="华文细黑" pitchFamily="2" charset="-122"/>
                <a:ea typeface="华文细黑" pitchFamily="2" charset="-122"/>
              </a:rPr>
              <a:t>1</a:t>
            </a:r>
            <a:r>
              <a:rPr lang="zh-CN" altLang="en-US" sz="1000" dirty="0" smtClean="0">
                <a:latin typeface="华文细黑" pitchFamily="2" charset="-122"/>
                <a:ea typeface="华文细黑" pitchFamily="2" charset="-122"/>
              </a:rPr>
              <a:t>、明确每月</a:t>
            </a:r>
            <a:r>
              <a:rPr lang="en-US" altLang="zh-CN" sz="1000" dirty="0" smtClean="0">
                <a:latin typeface="华文细黑" pitchFamily="2" charset="-122"/>
                <a:ea typeface="华文细黑" pitchFamily="2" charset="-122"/>
              </a:rPr>
              <a:t>5</a:t>
            </a:r>
            <a:r>
              <a:rPr lang="zh-CN" altLang="en-US" sz="1000" dirty="0" smtClean="0">
                <a:latin typeface="华文细黑" pitchFamily="2" charset="-122"/>
                <a:ea typeface="华文细黑" pitchFamily="2" charset="-122"/>
              </a:rPr>
              <a:t>日为需求冻结时间点，向一线</a:t>
            </a:r>
            <a:r>
              <a:rPr lang="en-US" altLang="zh-CN" sz="1000" dirty="0" smtClean="0">
                <a:latin typeface="华文细黑" pitchFamily="2" charset="-122"/>
                <a:ea typeface="华文细黑" pitchFamily="2" charset="-122"/>
              </a:rPr>
              <a:t>SA</a:t>
            </a:r>
            <a:r>
              <a:rPr lang="zh-CN" altLang="en-US" sz="1000" dirty="0" smtClean="0">
                <a:latin typeface="华文细黑" pitchFamily="2" charset="-122"/>
                <a:ea typeface="华文细黑" pitchFamily="2" charset="-122"/>
              </a:rPr>
              <a:t>推送变更管理要求</a:t>
            </a:r>
            <a:r>
              <a:rPr lang="en-US" altLang="zh-CN" sz="1000" dirty="0" smtClean="0">
                <a:latin typeface="华文细黑" pitchFamily="2" charset="-122"/>
                <a:ea typeface="华文细黑" pitchFamily="2" charset="-122"/>
              </a:rPr>
              <a:t>		</a:t>
            </a:r>
            <a:r>
              <a:rPr lang="zh-CN" altLang="en-US" sz="1000" dirty="0" smtClean="0">
                <a:solidFill>
                  <a:srgbClr val="0000FF"/>
                </a:solidFill>
                <a:latin typeface="华文细黑" pitchFamily="2" charset="-122"/>
                <a:ea typeface="华文细黑" pitchFamily="2" charset="-122"/>
              </a:rPr>
              <a:t>责任人：孙智 </a:t>
            </a:r>
            <a:r>
              <a:rPr lang="en-US" altLang="zh-CN" sz="1000" dirty="0" smtClean="0">
                <a:solidFill>
                  <a:srgbClr val="0000FF"/>
                </a:solidFill>
                <a:latin typeface="华文细黑" pitchFamily="2" charset="-122"/>
                <a:ea typeface="华文细黑" pitchFamily="2" charset="-122"/>
              </a:rPr>
              <a:t>2014/12/30</a:t>
            </a:r>
          </a:p>
          <a:p>
            <a:pPr marL="0" lvl="1">
              <a:defRPr/>
            </a:pPr>
            <a:r>
              <a:rPr lang="en-US" altLang="zh-CN" sz="1000" dirty="0" smtClean="0">
                <a:latin typeface="华文细黑" pitchFamily="2" charset="-122"/>
                <a:ea typeface="华文细黑" pitchFamily="2" charset="-122"/>
              </a:rPr>
              <a:t>2</a:t>
            </a:r>
            <a:r>
              <a:rPr lang="zh-CN" altLang="en-US" sz="1000" dirty="0" smtClean="0">
                <a:latin typeface="华文细黑" pitchFamily="2" charset="-122"/>
                <a:ea typeface="华文细黑" pitchFamily="2" charset="-122"/>
              </a:rPr>
              <a:t>、若有需求提交时间点晚于冻结时间点，需得到</a:t>
            </a:r>
            <a:r>
              <a:rPr lang="en-US" altLang="zh-CN" sz="1000" dirty="0" smtClean="0">
                <a:latin typeface="华文细黑" pitchFamily="2" charset="-122"/>
                <a:ea typeface="华文细黑" pitchFamily="2" charset="-122"/>
              </a:rPr>
              <a:t>PDRT</a:t>
            </a:r>
            <a:r>
              <a:rPr lang="zh-CN" altLang="en-US" sz="1000" dirty="0" smtClean="0">
                <a:latin typeface="华文细黑" pitchFamily="2" charset="-122"/>
                <a:ea typeface="华文细黑" pitchFamily="2" charset="-122"/>
              </a:rPr>
              <a:t>决策同意后</a:t>
            </a:r>
            <a:r>
              <a:rPr lang="en-US" altLang="zh-CN" sz="1000" dirty="0" smtClean="0">
                <a:latin typeface="华文细黑" pitchFamily="2" charset="-122"/>
                <a:ea typeface="华文细黑" pitchFamily="2" charset="-122"/>
              </a:rPr>
              <a:t>RAT</a:t>
            </a:r>
            <a:r>
              <a:rPr lang="zh-CN" altLang="en-US" sz="1000" dirty="0" smtClean="0">
                <a:latin typeface="华文细黑" pitchFamily="2" charset="-122"/>
                <a:ea typeface="华文细黑" pitchFamily="2" charset="-122"/>
              </a:rPr>
              <a:t>才能答复接纳，相关版本计划按</a:t>
            </a:r>
            <a:r>
              <a:rPr lang="en-US" altLang="zh-CN" sz="1000" dirty="0" smtClean="0">
                <a:latin typeface="华文细黑" pitchFamily="2" charset="-122"/>
                <a:ea typeface="华文细黑" pitchFamily="2" charset="-122"/>
              </a:rPr>
              <a:t>CR</a:t>
            </a:r>
            <a:r>
              <a:rPr lang="zh-CN" altLang="en-US" sz="1000" dirty="0" smtClean="0">
                <a:latin typeface="华文细黑" pitchFamily="2" charset="-122"/>
                <a:ea typeface="华文细黑" pitchFamily="2" charset="-122"/>
              </a:rPr>
              <a:t>影响程度调整</a:t>
            </a:r>
            <a:r>
              <a:rPr lang="en-US" altLang="zh-CN" sz="1000" dirty="0" smtClean="0">
                <a:latin typeface="华文细黑" pitchFamily="2" charset="-122"/>
                <a:ea typeface="华文细黑" pitchFamily="2" charset="-122"/>
              </a:rPr>
              <a:t>	</a:t>
            </a:r>
            <a:r>
              <a:rPr lang="en-US" altLang="zh-CN" sz="1000" dirty="0" smtClean="0">
                <a:solidFill>
                  <a:srgbClr val="0000FF"/>
                </a:solidFill>
                <a:latin typeface="华文细黑" pitchFamily="2" charset="-122"/>
                <a:ea typeface="华文细黑" pitchFamily="2" charset="-122"/>
              </a:rPr>
              <a:t>	</a:t>
            </a:r>
            <a:r>
              <a:rPr lang="zh-CN" altLang="en-US" sz="1000" dirty="0" smtClean="0">
                <a:solidFill>
                  <a:srgbClr val="0000FF"/>
                </a:solidFill>
                <a:latin typeface="华文细黑" pitchFamily="2" charset="-122"/>
                <a:ea typeface="华文细黑" pitchFamily="2" charset="-122"/>
              </a:rPr>
              <a:t>责任人： 孙智 </a:t>
            </a:r>
            <a:r>
              <a:rPr lang="zh-CN" altLang="en-US" sz="1000" dirty="0">
                <a:solidFill>
                  <a:srgbClr val="0000FF"/>
                </a:solidFill>
                <a:latin typeface="华文细黑" pitchFamily="2" charset="-122"/>
                <a:ea typeface="华文细黑" pitchFamily="2" charset="-122"/>
              </a:rPr>
              <a:t>例行</a:t>
            </a:r>
            <a:endParaRPr lang="en-US" altLang="zh-CN" sz="1000" dirty="0">
              <a:solidFill>
                <a:srgbClr val="0000FF"/>
              </a:solidFill>
              <a:latin typeface="华文细黑" pitchFamily="2" charset="-122"/>
              <a:ea typeface="华文细黑" pitchFamily="2" charset="-122"/>
            </a:endParaRPr>
          </a:p>
        </p:txBody>
      </p:sp>
      <p:sp>
        <p:nvSpPr>
          <p:cNvPr id="79" name="矩形 78"/>
          <p:cNvSpPr/>
          <p:nvPr/>
        </p:nvSpPr>
        <p:spPr>
          <a:xfrm>
            <a:off x="7882097" y="4005064"/>
            <a:ext cx="654342" cy="307775"/>
          </a:xfrm>
          <a:prstGeom prst="rect">
            <a:avLst/>
          </a:prstGeom>
          <a:solidFill>
            <a:srgbClr val="0070C0"/>
          </a:solidFill>
          <a:ln>
            <a:solidFill>
              <a:schemeClr val="bg1"/>
            </a:solidFill>
          </a:ln>
        </p:spPr>
        <p:txBody>
          <a:bodyPr wrap="none" lIns="91438" tIns="45719" rIns="91438" bIns="4571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1400" b="1" spc="50" dirty="0" smtClean="0">
                <a:ln w="11430"/>
                <a:solidFill>
                  <a:srgbClr val="FF0000"/>
                </a:solidFill>
                <a:effectLst>
                  <a:outerShdw blurRad="76200" dist="50800" dir="5400000" algn="tl" rotWithShape="0">
                    <a:srgbClr val="000000">
                      <a:alpha val="65000"/>
                    </a:srgbClr>
                  </a:outerShdw>
                </a:effectLst>
              </a:rPr>
              <a:t>问题</a:t>
            </a:r>
            <a:r>
              <a:rPr lang="en-US" altLang="zh-CN" sz="1400" b="1" spc="50" dirty="0">
                <a:ln w="11430"/>
                <a:solidFill>
                  <a:srgbClr val="FF0000"/>
                </a:solidFill>
                <a:effectLst>
                  <a:outerShdw blurRad="76200" dist="50800" dir="5400000" algn="tl" rotWithShape="0">
                    <a:srgbClr val="000000">
                      <a:alpha val="65000"/>
                    </a:srgbClr>
                  </a:outerShdw>
                </a:effectLst>
              </a:rPr>
              <a:t>2</a:t>
            </a:r>
            <a:endParaRPr lang="zh-CN" altLang="en-US" sz="1400" b="1" spc="50" dirty="0">
              <a:ln w="11430"/>
              <a:solidFill>
                <a:srgbClr val="FF0000"/>
              </a:solidFill>
              <a:effectLst>
                <a:outerShdw blurRad="76200" dist="50800" dir="5400000" algn="tl" rotWithShape="0">
                  <a:srgbClr val="000000">
                    <a:alpha val="65000"/>
                  </a:srgbClr>
                </a:outerShdw>
              </a:effectLst>
            </a:endParaRPr>
          </a:p>
        </p:txBody>
      </p:sp>
      <p:sp>
        <p:nvSpPr>
          <p:cNvPr id="80"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eaLnBrk="0" hangingPunct="0">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3.4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管理根因</a:t>
            </a:r>
            <a:r>
              <a:rPr lang="zh-CN" altLang="en-US" sz="3200" b="1" kern="0" dirty="0">
                <a:solidFill>
                  <a:srgbClr val="990000"/>
                </a:solidFill>
                <a:latin typeface="Arial" pitchFamily="34" charset="0"/>
                <a:ea typeface="黑体" pitchFamily="49" charset="-122"/>
                <a:cs typeface="Arial" pitchFamily="34" charset="0"/>
              </a:rPr>
              <a:t>：版本、需求管理</a:t>
            </a:r>
            <a:endParaRPr lang="en-US" altLang="zh-CN" sz="2800" i="1" kern="0" dirty="0">
              <a:solidFill>
                <a:srgbClr val="0000FF"/>
              </a:solidFill>
              <a:latin typeface="Arial" pitchFamily="34" charset="0"/>
              <a:ea typeface="黑体" pitchFamily="49" charset="-122"/>
              <a:cs typeface="Arial" pitchFamily="34" charset="0"/>
            </a:endParaRPr>
          </a:p>
        </p:txBody>
      </p:sp>
      <p:sp>
        <p:nvSpPr>
          <p:cNvPr id="81" name="Rectangle 3"/>
          <p:cNvSpPr txBox="1">
            <a:spLocks noChangeArrowheads="1"/>
          </p:cNvSpPr>
          <p:nvPr/>
        </p:nvSpPr>
        <p:spPr bwMode="auto">
          <a:xfrm>
            <a:off x="395536" y="796161"/>
            <a:ext cx="8424936" cy="472599"/>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vert="horz" wrap="square" lIns="80152" tIns="40076" rIns="80152" bIns="40076" numCol="1" anchor="t" anchorCtr="0" compatLnSpc="1">
            <a:prstTxWarp prst="textNoShape">
              <a:avLst/>
            </a:prstTxWarp>
          </a:bodyPr>
          <a:lstStyle/>
          <a:p>
            <a:pPr lvl="0" defTabSz="801688">
              <a:spcBef>
                <a:spcPts val="600"/>
              </a:spcBef>
              <a:buSzPct val="60000"/>
              <a:defRPr/>
            </a:pPr>
            <a:r>
              <a:rPr lang="en-US" altLang="zh-CN" sz="1400" kern="0" dirty="0" smtClean="0">
                <a:latin typeface="+mn-ea"/>
              </a:rPr>
              <a:t>        SAG</a:t>
            </a:r>
            <a:r>
              <a:rPr lang="zh-CN" altLang="en-US" sz="1400" kern="0" dirty="0" smtClean="0">
                <a:latin typeface="+mn-ea"/>
              </a:rPr>
              <a:t>为</a:t>
            </a:r>
            <a:r>
              <a:rPr lang="en-US" altLang="zh-CN" sz="1400" kern="0" dirty="0" smtClean="0">
                <a:latin typeface="+mn-ea"/>
              </a:rPr>
              <a:t>MTN</a:t>
            </a:r>
            <a:r>
              <a:rPr lang="zh-CN" altLang="en-US" sz="1400" kern="0" dirty="0" smtClean="0">
                <a:latin typeface="+mn-ea"/>
              </a:rPr>
              <a:t>局点拉独立的定制分支，按独立节奏交付，三个月一个大版本，大版本开发期间的紧急需求拉小分支交付，并合入大版本。</a:t>
            </a:r>
            <a:endParaRPr lang="en-US" altLang="zh-CN" sz="1400" kern="0" dirty="0" smtClean="0">
              <a:latin typeface="+mn-ea"/>
            </a:endParaRPr>
          </a:p>
        </p:txBody>
      </p:sp>
      <p:sp>
        <p:nvSpPr>
          <p:cNvPr id="82" name="线形标注 2 81"/>
          <p:cNvSpPr/>
          <p:nvPr/>
        </p:nvSpPr>
        <p:spPr>
          <a:xfrm>
            <a:off x="565384" y="4077072"/>
            <a:ext cx="4006616" cy="1800200"/>
          </a:xfrm>
          <a:prstGeom prst="borderCallout2">
            <a:avLst>
              <a:gd name="adj1" fmla="val -2392"/>
              <a:gd name="adj2" fmla="val 40902"/>
              <a:gd name="adj3" fmla="val -25692"/>
              <a:gd name="adj4" fmla="val 45326"/>
              <a:gd name="adj5" fmla="val -60713"/>
              <a:gd name="adj6" fmla="val 94410"/>
            </a:avLst>
          </a:prstGeom>
          <a:solidFill>
            <a:schemeClr val="bg1">
              <a:lumMod val="85000"/>
            </a:schemeClr>
          </a:solidFill>
          <a:ln w="25400" cap="flat" cmpd="sng" algn="ctr">
            <a:solidFill>
              <a:srgbClr val="990000"/>
            </a:solidFill>
            <a:prstDash val="solid"/>
            <a:headEnd type="oval"/>
            <a:tailEnd type="oval" w="lg" len="lg"/>
          </a:ln>
          <a:effectLst/>
        </p:spPr>
        <p:txBody>
          <a:bodyPr lIns="117717" tIns="58854" rIns="117717" bIns="58854" rtlCol="0" anchor="ctr"/>
          <a:lstStyle/>
          <a:p>
            <a:pPr>
              <a:defRPr/>
            </a:pPr>
            <a:r>
              <a:rPr lang="zh-CN" altLang="en-US" sz="1200" b="1" dirty="0">
                <a:latin typeface="华文细黑" pitchFamily="2" charset="-122"/>
                <a:ea typeface="华文细黑" pitchFamily="2" charset="-122"/>
              </a:rPr>
              <a:t>版本并行开发，分支</a:t>
            </a:r>
            <a:r>
              <a:rPr lang="zh-CN" altLang="en-US" sz="1200" b="1" dirty="0" smtClean="0">
                <a:latin typeface="华文细黑" pitchFamily="2" charset="-122"/>
                <a:ea typeface="华文细黑" pitchFamily="2" charset="-122"/>
              </a:rPr>
              <a:t>多：</a:t>
            </a:r>
            <a:r>
              <a:rPr lang="en-US" altLang="zh-CN" sz="1200" b="1" dirty="0" smtClean="0">
                <a:latin typeface="华文细黑" pitchFamily="2" charset="-122"/>
                <a:ea typeface="华文细黑" pitchFamily="2" charset="-122"/>
              </a:rPr>
              <a:t> </a:t>
            </a:r>
          </a:p>
          <a:p>
            <a:pPr>
              <a:defRPr/>
            </a:pPr>
            <a:r>
              <a:rPr lang="en-US" altLang="zh-CN" sz="1000" dirty="0" smtClean="0">
                <a:latin typeface="华文细黑" pitchFamily="2" charset="-122"/>
                <a:ea typeface="华文细黑" pitchFamily="2" charset="-122"/>
              </a:rPr>
              <a:t>1</a:t>
            </a:r>
            <a:r>
              <a:rPr lang="zh-CN" altLang="en-US" sz="1000" dirty="0" smtClean="0">
                <a:latin typeface="华文细黑" pitchFamily="2" charset="-122"/>
                <a:ea typeface="华文细黑" pitchFamily="2" charset="-122"/>
              </a:rPr>
              <a:t>、</a:t>
            </a:r>
            <a:r>
              <a:rPr lang="en-US" altLang="zh-CN" sz="1000" dirty="0" smtClean="0">
                <a:latin typeface="华文细黑" pitchFamily="2" charset="-122"/>
                <a:ea typeface="华文细黑" pitchFamily="2" charset="-122"/>
              </a:rPr>
              <a:t>CR</a:t>
            </a:r>
            <a:r>
              <a:rPr lang="zh-CN" altLang="en-US" sz="1000" dirty="0" smtClean="0">
                <a:latin typeface="华文细黑" pitchFamily="2" charset="-122"/>
                <a:ea typeface="华文细黑" pitchFamily="2" charset="-122"/>
              </a:rPr>
              <a:t>版本缺少规划，一般由具体</a:t>
            </a:r>
            <a:r>
              <a:rPr lang="en-US" altLang="zh-CN" sz="1000" dirty="0" smtClean="0">
                <a:latin typeface="华文细黑" pitchFamily="2" charset="-122"/>
                <a:ea typeface="华文细黑" pitchFamily="2" charset="-122"/>
              </a:rPr>
              <a:t>CR</a:t>
            </a:r>
            <a:r>
              <a:rPr lang="zh-CN" altLang="en-US" sz="1000" dirty="0" smtClean="0">
                <a:latin typeface="华文细黑" pitchFamily="2" charset="-122"/>
                <a:ea typeface="华文细黑" pitchFamily="2" charset="-122"/>
              </a:rPr>
              <a:t>来驱动，导致经常出现一个月发布多个</a:t>
            </a:r>
            <a:r>
              <a:rPr lang="en-US" altLang="zh-CN" sz="1000" dirty="0" smtClean="0">
                <a:latin typeface="华文细黑" pitchFamily="2" charset="-122"/>
                <a:ea typeface="华文细黑" pitchFamily="2" charset="-122"/>
              </a:rPr>
              <a:t>CR</a:t>
            </a:r>
            <a:r>
              <a:rPr lang="zh-CN" altLang="en-US" sz="1000" dirty="0" smtClean="0">
                <a:latin typeface="华文细黑" pitchFamily="2" charset="-122"/>
                <a:ea typeface="华文细黑" pitchFamily="2" charset="-122"/>
              </a:rPr>
              <a:t>版本。</a:t>
            </a:r>
            <a:endParaRPr lang="zh-CN" altLang="en-US" sz="1000" dirty="0">
              <a:latin typeface="华文细黑" pitchFamily="2" charset="-122"/>
              <a:ea typeface="华文细黑" pitchFamily="2" charset="-122"/>
            </a:endParaRPr>
          </a:p>
          <a:p>
            <a:pPr marL="0" lvl="1">
              <a:defRPr/>
            </a:pPr>
            <a:r>
              <a:rPr lang="en-US" altLang="zh-CN" sz="1000" dirty="0" smtClean="0">
                <a:latin typeface="华文细黑" pitchFamily="2" charset="-122"/>
                <a:ea typeface="华文细黑" pitchFamily="2" charset="-122"/>
              </a:rPr>
              <a:t>2</a:t>
            </a:r>
            <a:r>
              <a:rPr lang="zh-CN" altLang="en-US" sz="1000" dirty="0" smtClean="0">
                <a:latin typeface="华文细黑" pitchFamily="2" charset="-122"/>
                <a:ea typeface="华文细黑" pitchFamily="2" charset="-122"/>
              </a:rPr>
              <a:t>、分支版本过多，节奏快，导致质量保证动作变形和引入版本质量风险。</a:t>
            </a:r>
            <a:endParaRPr lang="en-US" altLang="zh-CN" sz="1000" dirty="0" smtClean="0">
              <a:latin typeface="华文细黑" pitchFamily="2" charset="-122"/>
              <a:ea typeface="华文细黑" pitchFamily="2" charset="-122"/>
            </a:endParaRPr>
          </a:p>
          <a:p>
            <a:pPr marL="0" lvl="1">
              <a:defRPr/>
            </a:pPr>
            <a:endParaRPr lang="en-US" altLang="zh-CN" sz="1000" dirty="0" smtClean="0">
              <a:latin typeface="华文细黑" pitchFamily="2" charset="-122"/>
              <a:ea typeface="华文细黑" pitchFamily="2" charset="-122"/>
            </a:endParaRPr>
          </a:p>
          <a:p>
            <a:pPr marL="0" lvl="1">
              <a:defRPr/>
            </a:pPr>
            <a:r>
              <a:rPr lang="zh-CN" altLang="en-US" sz="1200" b="1" dirty="0">
                <a:latin typeface="华文细黑" pitchFamily="2" charset="-122"/>
                <a:ea typeface="华文细黑" pitchFamily="2" charset="-122"/>
              </a:rPr>
              <a:t>改进措施</a:t>
            </a:r>
            <a:r>
              <a:rPr lang="zh-CN" altLang="en-US" sz="1200" b="1" dirty="0" smtClean="0">
                <a:latin typeface="华文细黑" pitchFamily="2" charset="-122"/>
                <a:ea typeface="华文细黑" pitchFamily="2" charset="-122"/>
              </a:rPr>
              <a:t>：</a:t>
            </a:r>
            <a:endParaRPr lang="en-US" altLang="zh-CN" sz="1200" b="1" dirty="0" smtClean="0">
              <a:latin typeface="华文细黑" pitchFamily="2" charset="-122"/>
              <a:ea typeface="华文细黑" pitchFamily="2" charset="-122"/>
            </a:endParaRPr>
          </a:p>
          <a:p>
            <a:pPr marL="0" lvl="1">
              <a:defRPr/>
            </a:pPr>
            <a:r>
              <a:rPr lang="en-US" altLang="zh-CN" sz="1000" dirty="0" smtClean="0">
                <a:latin typeface="华文细黑" pitchFamily="2" charset="-122"/>
                <a:ea typeface="华文细黑" pitchFamily="2" charset="-122"/>
              </a:rPr>
              <a:t>1</a:t>
            </a:r>
            <a:r>
              <a:rPr lang="zh-CN" altLang="en-US" sz="1000" dirty="0" smtClean="0">
                <a:latin typeface="华文细黑" pitchFamily="2" charset="-122"/>
                <a:ea typeface="华文细黑" pitchFamily="2" charset="-122"/>
              </a:rPr>
              <a:t>、在年度计划中按月规划分支版本，并引入月度版本模式运作，明确版本规模和交付</a:t>
            </a:r>
            <a:r>
              <a:rPr lang="en-US" altLang="zh-CN" sz="1000" dirty="0" smtClean="0">
                <a:latin typeface="华文细黑" pitchFamily="2" charset="-122"/>
                <a:ea typeface="华文细黑" pitchFamily="2" charset="-122"/>
              </a:rPr>
              <a:t>SLA	 </a:t>
            </a:r>
            <a:r>
              <a:rPr lang="zh-CN" altLang="en-US" sz="1000" dirty="0" smtClean="0">
                <a:solidFill>
                  <a:srgbClr val="0000FF"/>
                </a:solidFill>
                <a:latin typeface="华文细黑" pitchFamily="2" charset="-122"/>
                <a:ea typeface="华文细黑" pitchFamily="2" charset="-122"/>
              </a:rPr>
              <a:t>责任人： 孙智  </a:t>
            </a:r>
            <a:r>
              <a:rPr lang="en-US" altLang="zh-CN" sz="1000" dirty="0" smtClean="0">
                <a:solidFill>
                  <a:srgbClr val="0000FF"/>
                </a:solidFill>
                <a:latin typeface="华文细黑" pitchFamily="2" charset="-122"/>
                <a:ea typeface="华文细黑" pitchFamily="2" charset="-122"/>
              </a:rPr>
              <a:t>2014/12/30</a:t>
            </a:r>
          </a:p>
          <a:p>
            <a:pPr marL="0" lvl="1">
              <a:defRPr/>
            </a:pPr>
            <a:r>
              <a:rPr lang="en-US" altLang="zh-CN" sz="1000" dirty="0" smtClean="0">
                <a:latin typeface="华文细黑" pitchFamily="2" charset="-122"/>
                <a:ea typeface="华文细黑" pitchFamily="2" charset="-122"/>
              </a:rPr>
              <a:t>2</a:t>
            </a:r>
            <a:r>
              <a:rPr lang="zh-CN" altLang="en-US" sz="1000" dirty="0" smtClean="0">
                <a:latin typeface="华文细黑" pitchFamily="2" charset="-122"/>
                <a:ea typeface="华文细黑" pitchFamily="2" charset="-122"/>
              </a:rPr>
              <a:t>、如确有紧急业务需求申请例外的版本分支，需上升到</a:t>
            </a:r>
            <a:r>
              <a:rPr lang="en-US" altLang="zh-CN" sz="1000" dirty="0" smtClean="0">
                <a:latin typeface="华文细黑" pitchFamily="2" charset="-122"/>
                <a:ea typeface="华文细黑" pitchFamily="2" charset="-122"/>
              </a:rPr>
              <a:t>PDRT</a:t>
            </a:r>
            <a:r>
              <a:rPr lang="zh-CN" altLang="en-US" sz="1000" dirty="0" smtClean="0">
                <a:latin typeface="华文细黑" pitchFamily="2" charset="-122"/>
                <a:ea typeface="华文细黑" pitchFamily="2" charset="-122"/>
              </a:rPr>
              <a:t>会议决策</a:t>
            </a:r>
            <a:r>
              <a:rPr lang="en-US" altLang="zh-CN" sz="1000" dirty="0" smtClean="0">
                <a:latin typeface="华文细黑" pitchFamily="2" charset="-122"/>
                <a:ea typeface="华文细黑" pitchFamily="2" charset="-122"/>
              </a:rPr>
              <a:t>		</a:t>
            </a:r>
            <a:r>
              <a:rPr lang="en-US" altLang="zh-CN" sz="1000" dirty="0" smtClean="0">
                <a:solidFill>
                  <a:srgbClr val="0000FF"/>
                </a:solidFill>
                <a:latin typeface="华文细黑" pitchFamily="2" charset="-122"/>
                <a:ea typeface="华文细黑" pitchFamily="2" charset="-122"/>
              </a:rPr>
              <a:t> </a:t>
            </a:r>
            <a:r>
              <a:rPr lang="zh-CN" altLang="en-US" sz="1000" dirty="0" smtClean="0">
                <a:solidFill>
                  <a:srgbClr val="0000FF"/>
                </a:solidFill>
                <a:latin typeface="华文细黑" pitchFamily="2" charset="-122"/>
                <a:ea typeface="华文细黑" pitchFamily="2" charset="-122"/>
              </a:rPr>
              <a:t>责任人：孙智</a:t>
            </a:r>
            <a:r>
              <a:rPr lang="en-US" altLang="zh-CN" sz="1000" dirty="0" smtClean="0">
                <a:solidFill>
                  <a:srgbClr val="0000FF"/>
                </a:solidFill>
                <a:latin typeface="华文细黑" pitchFamily="2" charset="-122"/>
                <a:ea typeface="华文细黑" pitchFamily="2" charset="-122"/>
              </a:rPr>
              <a:t>	</a:t>
            </a:r>
            <a:r>
              <a:rPr lang="zh-CN" altLang="en-US" sz="1000" dirty="0" smtClean="0">
                <a:solidFill>
                  <a:srgbClr val="0000FF"/>
                </a:solidFill>
                <a:latin typeface="华文细黑" pitchFamily="2" charset="-122"/>
                <a:ea typeface="华文细黑" pitchFamily="2" charset="-122"/>
              </a:rPr>
              <a:t>例行</a:t>
            </a:r>
            <a:endParaRPr lang="en-US" altLang="zh-CN" sz="1000" dirty="0">
              <a:solidFill>
                <a:srgbClr val="0000FF"/>
              </a:solidFill>
              <a:latin typeface="华文细黑" pitchFamily="2" charset="-122"/>
              <a:ea typeface="华文细黑" pitchFamily="2" charset="-122"/>
            </a:endParaRPr>
          </a:p>
        </p:txBody>
      </p:sp>
      <p:sp>
        <p:nvSpPr>
          <p:cNvPr id="83" name="矩形 82"/>
          <p:cNvSpPr/>
          <p:nvPr/>
        </p:nvSpPr>
        <p:spPr>
          <a:xfrm>
            <a:off x="3701634" y="3985321"/>
            <a:ext cx="654342" cy="307775"/>
          </a:xfrm>
          <a:prstGeom prst="rect">
            <a:avLst/>
          </a:prstGeom>
          <a:solidFill>
            <a:srgbClr val="0070C0"/>
          </a:solidFill>
          <a:ln>
            <a:solidFill>
              <a:schemeClr val="bg1"/>
            </a:solidFill>
          </a:ln>
        </p:spPr>
        <p:txBody>
          <a:bodyPr wrap="none" lIns="91438" tIns="45719" rIns="91438" bIns="4571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1400" b="1" spc="50" dirty="0" smtClean="0">
                <a:ln w="11430"/>
                <a:solidFill>
                  <a:srgbClr val="FF0000"/>
                </a:solidFill>
                <a:effectLst>
                  <a:outerShdw blurRad="76200" dist="50800" dir="5400000" algn="tl" rotWithShape="0">
                    <a:srgbClr val="000000">
                      <a:alpha val="65000"/>
                    </a:srgbClr>
                  </a:outerShdw>
                </a:effectLst>
              </a:rPr>
              <a:t>问题</a:t>
            </a:r>
            <a:r>
              <a:rPr lang="en-US" altLang="zh-CN" sz="1400" b="1" spc="50" dirty="0">
                <a:ln w="11430"/>
                <a:solidFill>
                  <a:srgbClr val="FF0000"/>
                </a:solidFill>
                <a:effectLst>
                  <a:outerShdw blurRad="76200" dist="50800" dir="5400000" algn="tl" rotWithShape="0">
                    <a:srgbClr val="000000">
                      <a:alpha val="65000"/>
                    </a:srgbClr>
                  </a:outerShdw>
                </a:effectLst>
              </a:rPr>
              <a:t>1</a:t>
            </a:r>
            <a:endParaRPr lang="zh-CN" altLang="en-US" sz="1400" b="1" spc="50" dirty="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1465094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solidFill>
                <a:prstClr val="black"/>
              </a:solidFill>
            </a:endParaRPr>
          </a:p>
        </p:txBody>
      </p:sp>
      <p:sp>
        <p:nvSpPr>
          <p:cNvPr id="6" name="Text Box 8"/>
          <p:cNvSpPr txBox="1">
            <a:spLocks noChangeArrowheads="1"/>
          </p:cNvSpPr>
          <p:nvPr/>
        </p:nvSpPr>
        <p:spPr bwMode="auto">
          <a:xfrm>
            <a:off x="107504" y="870267"/>
            <a:ext cx="8424936" cy="725434"/>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solidFill>
                  <a:prstClr val="black"/>
                </a:solidFill>
                <a:latin typeface="华文细黑"/>
                <a:ea typeface="华文细黑"/>
              </a:rPr>
              <a:t>1 </a:t>
            </a:r>
            <a:r>
              <a:rPr lang="zh-CN" altLang="en-US" sz="1200" b="1" dirty="0" smtClean="0">
                <a:solidFill>
                  <a:prstClr val="black"/>
                </a:solidFill>
                <a:latin typeface="华文细黑"/>
                <a:ea typeface="华文细黑"/>
              </a:rPr>
              <a:t>为什么变更过程不规范？</a:t>
            </a:r>
            <a:endParaRPr lang="en-US" altLang="zh-CN" sz="1200" b="1" dirty="0" smtClean="0">
              <a:solidFill>
                <a:prstClr val="black"/>
              </a:solidFill>
              <a:latin typeface="华文细黑"/>
              <a:ea typeface="华文细黑"/>
            </a:endParaRPr>
          </a:p>
          <a:p>
            <a:pPr defTabSz="784225" eaLnBrk="0" hangingPunct="0">
              <a:spcBef>
                <a:spcPct val="50000"/>
              </a:spcBef>
            </a:pPr>
            <a:r>
              <a:rPr lang="zh-CN" altLang="en-US" sz="1200" b="1" dirty="0" smtClean="0">
                <a:solidFill>
                  <a:srgbClr val="FF0000"/>
                </a:solidFill>
                <a:latin typeface="华文细黑"/>
                <a:ea typeface="华文细黑"/>
              </a:rPr>
              <a:t>根因</a:t>
            </a:r>
            <a:r>
              <a:rPr lang="en-US" altLang="zh-CN" sz="1200" b="1" dirty="0" smtClean="0">
                <a:solidFill>
                  <a:srgbClr val="FF0000"/>
                </a:solidFill>
                <a:latin typeface="华文细黑"/>
                <a:ea typeface="华文细黑"/>
              </a:rPr>
              <a:t>1</a:t>
            </a:r>
            <a:r>
              <a:rPr lang="zh-CN" altLang="en-US" sz="1200" b="1" dirty="0" smtClean="0">
                <a:solidFill>
                  <a:srgbClr val="FF0000"/>
                </a:solidFill>
                <a:latin typeface="华文细黑"/>
                <a:ea typeface="华文细黑"/>
              </a:rPr>
              <a:t>：该变更为临时紧急变更，一线没有遵守公司网络安全红线要求，完成三个审批。一线直接联系开发人员支撑变更。而开发人员没有遵守</a:t>
            </a:r>
            <a:r>
              <a:rPr lang="en-US" altLang="zh-CN" sz="1200" b="1" dirty="0" smtClean="0">
                <a:solidFill>
                  <a:srgbClr val="FF0000"/>
                </a:solidFill>
                <a:latin typeface="华文细黑"/>
                <a:ea typeface="华文细黑"/>
              </a:rPr>
              <a:t>PDU</a:t>
            </a:r>
            <a:r>
              <a:rPr lang="zh-CN" altLang="en-US" sz="1200" b="1" dirty="0" smtClean="0">
                <a:solidFill>
                  <a:srgbClr val="FF0000"/>
                </a:solidFill>
                <a:latin typeface="华文细黑"/>
                <a:ea typeface="华文细黑"/>
              </a:rPr>
              <a:t>的变更管理规范，且没有找维优或者二线求助，导致问题发生。</a:t>
            </a:r>
            <a:endParaRPr lang="en-US" altLang="zh-CN" sz="1200" b="1" dirty="0" smtClean="0">
              <a:solidFill>
                <a:srgbClr val="FF0000"/>
              </a:solidFill>
              <a:latin typeface="华文细黑"/>
              <a:ea typeface="华文细黑"/>
            </a:endParaRPr>
          </a:p>
        </p:txBody>
      </p:sp>
      <p:sp>
        <p:nvSpPr>
          <p:cNvPr id="10" name="Line 16"/>
          <p:cNvSpPr>
            <a:spLocks noChangeShapeType="1"/>
          </p:cNvSpPr>
          <p:nvPr/>
        </p:nvSpPr>
        <p:spPr bwMode="auto">
          <a:xfrm>
            <a:off x="314819" y="3252012"/>
            <a:ext cx="504056" cy="1741"/>
          </a:xfrm>
          <a:prstGeom prst="line">
            <a:avLst/>
          </a:prstGeom>
          <a:noFill/>
          <a:ln w="28575">
            <a:solidFill>
              <a:srgbClr val="00B050"/>
            </a:solidFill>
            <a:round/>
            <a:headEnd/>
            <a:tailEnd type="triangle" w="med" len="med"/>
          </a:ln>
        </p:spPr>
        <p:txBody>
          <a:bodyPr/>
          <a:lstStyle/>
          <a:p>
            <a:endParaRPr lang="zh-CN" altLang="en-US">
              <a:solidFill>
                <a:prstClr val="black"/>
              </a:solidFill>
              <a:latin typeface="华文细黑"/>
              <a:ea typeface="华文细黑"/>
            </a:endParaRPr>
          </a:p>
        </p:txBody>
      </p:sp>
      <p:sp>
        <p:nvSpPr>
          <p:cNvPr id="11" name="Line 15"/>
          <p:cNvSpPr>
            <a:spLocks noChangeShapeType="1"/>
          </p:cNvSpPr>
          <p:nvPr/>
        </p:nvSpPr>
        <p:spPr bwMode="auto">
          <a:xfrm flipH="1">
            <a:off x="323528" y="1602673"/>
            <a:ext cx="0" cy="1656184"/>
          </a:xfrm>
          <a:prstGeom prst="line">
            <a:avLst/>
          </a:prstGeom>
          <a:noFill/>
          <a:ln w="28575">
            <a:solidFill>
              <a:srgbClr val="00B050"/>
            </a:solidFill>
            <a:round/>
            <a:headEnd/>
            <a:tailEnd/>
          </a:ln>
        </p:spPr>
        <p:txBody>
          <a:bodyPr/>
          <a:lstStyle/>
          <a:p>
            <a:endParaRPr lang="zh-CN" altLang="en-US">
              <a:solidFill>
                <a:prstClr val="black"/>
              </a:solidFill>
              <a:latin typeface="华文细黑"/>
              <a:ea typeface="华文细黑"/>
            </a:endParaRPr>
          </a:p>
        </p:txBody>
      </p:sp>
      <p:sp>
        <p:nvSpPr>
          <p:cNvPr id="12" name="Text Box 8"/>
          <p:cNvSpPr txBox="1">
            <a:spLocks noChangeArrowheads="1"/>
          </p:cNvSpPr>
          <p:nvPr/>
        </p:nvSpPr>
        <p:spPr bwMode="auto">
          <a:xfrm>
            <a:off x="792748" y="2901248"/>
            <a:ext cx="7739692" cy="725434"/>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solidFill>
                  <a:prstClr val="black"/>
                </a:solidFill>
                <a:latin typeface="华文细黑"/>
                <a:ea typeface="华文细黑"/>
              </a:rPr>
              <a:t>1.1</a:t>
            </a:r>
            <a:r>
              <a:rPr lang="zh-CN" altLang="en-US" sz="1200" b="1" dirty="0" smtClean="0">
                <a:solidFill>
                  <a:prstClr val="black"/>
                </a:solidFill>
                <a:latin typeface="华文细黑"/>
                <a:ea typeface="华文细黑"/>
              </a:rPr>
              <a:t>为什么变更出现问题后，没有第一时间通报，求助维优和</a:t>
            </a:r>
            <a:r>
              <a:rPr lang="en-US" altLang="zh-CN" sz="1200" b="1" dirty="0" smtClean="0">
                <a:solidFill>
                  <a:prstClr val="black"/>
                </a:solidFill>
                <a:latin typeface="华文细黑"/>
                <a:ea typeface="华文细黑"/>
              </a:rPr>
              <a:t>GTAC</a:t>
            </a:r>
            <a:r>
              <a:rPr lang="zh-CN" altLang="en-US" sz="1200" b="1" dirty="0" smtClean="0">
                <a:solidFill>
                  <a:prstClr val="black"/>
                </a:solidFill>
                <a:latin typeface="华文细黑"/>
                <a:ea typeface="华文细黑"/>
              </a:rPr>
              <a:t>？</a:t>
            </a:r>
            <a:endParaRPr lang="en-US" altLang="zh-CN" sz="1200" b="1" dirty="0" smtClean="0">
              <a:solidFill>
                <a:prstClr val="black"/>
              </a:solidFill>
              <a:latin typeface="华文细黑"/>
              <a:ea typeface="华文细黑"/>
            </a:endParaRPr>
          </a:p>
          <a:p>
            <a:pPr defTabSz="784225" eaLnBrk="0" hangingPunct="0">
              <a:spcBef>
                <a:spcPct val="50000"/>
              </a:spcBef>
            </a:pPr>
            <a:r>
              <a:rPr lang="zh-CN" altLang="en-US" sz="1200" b="1" dirty="0" smtClean="0">
                <a:solidFill>
                  <a:srgbClr val="FF0000"/>
                </a:solidFill>
                <a:latin typeface="华文细黑"/>
                <a:ea typeface="华文细黑"/>
              </a:rPr>
              <a:t>根因</a:t>
            </a:r>
            <a:r>
              <a:rPr lang="en-US" altLang="zh-CN" sz="1200" b="1" dirty="0" smtClean="0">
                <a:solidFill>
                  <a:srgbClr val="FF0000"/>
                </a:solidFill>
                <a:latin typeface="华文细黑"/>
                <a:ea typeface="华文细黑"/>
              </a:rPr>
              <a:t>2</a:t>
            </a:r>
            <a:r>
              <a:rPr lang="zh-CN" altLang="en-US" sz="1200" b="1" dirty="0" smtClean="0">
                <a:solidFill>
                  <a:srgbClr val="FF0000"/>
                </a:solidFill>
                <a:latin typeface="华文细黑"/>
                <a:ea typeface="华文细黑"/>
              </a:rPr>
              <a:t>：一线没有遵守公司</a:t>
            </a:r>
            <a:r>
              <a:rPr lang="en-US" altLang="zh-CN" sz="1200" b="1" dirty="0" smtClean="0">
                <a:solidFill>
                  <a:srgbClr val="FF0000"/>
                </a:solidFill>
                <a:latin typeface="华文细黑"/>
                <a:ea typeface="华文细黑"/>
              </a:rPr>
              <a:t>ITR</a:t>
            </a:r>
            <a:r>
              <a:rPr lang="zh-CN" altLang="en-US" sz="1200" b="1" dirty="0" smtClean="0">
                <a:solidFill>
                  <a:srgbClr val="FF0000"/>
                </a:solidFill>
                <a:latin typeface="华文细黑"/>
                <a:ea typeface="华文细黑"/>
              </a:rPr>
              <a:t>流程，没有建</a:t>
            </a:r>
            <a:r>
              <a:rPr lang="en-US" altLang="zh-CN" sz="1200" b="1" dirty="0" err="1" smtClean="0">
                <a:solidFill>
                  <a:srgbClr val="FF0000"/>
                </a:solidFill>
                <a:latin typeface="华文细黑"/>
                <a:ea typeface="华文细黑"/>
              </a:rPr>
              <a:t>icare</a:t>
            </a:r>
            <a:r>
              <a:rPr lang="zh-CN" altLang="en-US" sz="1200" b="1" dirty="0" smtClean="0">
                <a:solidFill>
                  <a:srgbClr val="FF0000"/>
                </a:solidFill>
                <a:latin typeface="华文细黑"/>
                <a:ea typeface="华文细黑"/>
              </a:rPr>
              <a:t>单，绕过二线处理问题，研发人员没有遵守</a:t>
            </a:r>
            <a:r>
              <a:rPr lang="en-US" altLang="zh-CN" sz="1200" b="1" dirty="0" smtClean="0">
                <a:solidFill>
                  <a:srgbClr val="FF0000"/>
                </a:solidFill>
                <a:latin typeface="华文细黑"/>
                <a:ea typeface="华文细黑"/>
              </a:rPr>
              <a:t>SPDT </a:t>
            </a:r>
            <a:r>
              <a:rPr lang="zh-CN" altLang="en-US" sz="1200" b="1" dirty="0" smtClean="0">
                <a:solidFill>
                  <a:srgbClr val="FF0000"/>
                </a:solidFill>
                <a:latin typeface="华文细黑"/>
                <a:ea typeface="华文细黑"/>
              </a:rPr>
              <a:t>重大问题处理规范，对重大问题利用微信群通报。</a:t>
            </a:r>
            <a:endParaRPr lang="en-US" altLang="zh-CN" sz="1200" b="1" dirty="0" smtClean="0">
              <a:solidFill>
                <a:srgbClr val="FF0000"/>
              </a:solidFill>
              <a:latin typeface="华文细黑"/>
              <a:ea typeface="华文细黑"/>
            </a:endParaRPr>
          </a:p>
        </p:txBody>
      </p:sp>
      <p:sp>
        <p:nvSpPr>
          <p:cNvPr id="25" name="Text Box 14"/>
          <p:cNvSpPr txBox="1">
            <a:spLocks noChangeArrowheads="1"/>
          </p:cNvSpPr>
          <p:nvPr/>
        </p:nvSpPr>
        <p:spPr bwMode="auto">
          <a:xfrm>
            <a:off x="899592" y="1741546"/>
            <a:ext cx="7632849" cy="940877"/>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a:solidFill>
                  <a:srgbClr val="800000"/>
                </a:solidFill>
                <a:latin typeface="华文细黑" pitchFamily="2" charset="-122"/>
                <a:ea typeface="华文细黑" pitchFamily="2" charset="-122"/>
              </a:rPr>
              <a:t>对</a:t>
            </a:r>
            <a:r>
              <a:rPr lang="zh-CN" altLang="en-US" sz="1400" b="1" dirty="0" smtClean="0">
                <a:solidFill>
                  <a:srgbClr val="800000"/>
                </a:solidFill>
                <a:latin typeface="华文细黑" pitchFamily="2" charset="-122"/>
                <a:ea typeface="华文细黑" pitchFamily="2" charset="-122"/>
              </a:rPr>
              <a:t>策</a:t>
            </a: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a:t>
            </a:r>
            <a:r>
              <a:rPr lang="en-US" altLang="zh-CN" sz="1400" b="1" dirty="0" smtClean="0">
                <a:solidFill>
                  <a:srgbClr val="800000"/>
                </a:solidFill>
                <a:latin typeface="华文细黑" pitchFamily="2" charset="-122"/>
                <a:ea typeface="华文细黑" pitchFamily="2" charset="-122"/>
              </a:rPr>
              <a:t>Q4</a:t>
            </a:r>
            <a:r>
              <a:rPr lang="zh-CN" altLang="en-US" sz="1400" b="1" dirty="0" smtClean="0">
                <a:solidFill>
                  <a:srgbClr val="800000"/>
                </a:solidFill>
                <a:latin typeface="华文细黑" pitchFamily="2" charset="-122"/>
                <a:ea typeface="华文细黑" pitchFamily="2" charset="-122"/>
              </a:rPr>
              <a:t>质量研讨会组织全体干部学习</a:t>
            </a:r>
            <a:r>
              <a:rPr lang="en-US" altLang="zh-CN" sz="1400" b="1" dirty="0" smtClean="0">
                <a:solidFill>
                  <a:srgbClr val="800000"/>
                </a:solidFill>
                <a:latin typeface="华文细黑" pitchFamily="2" charset="-122"/>
                <a:ea typeface="华文细黑" pitchFamily="2" charset="-122"/>
              </a:rPr>
              <a:t>PDU</a:t>
            </a:r>
            <a:r>
              <a:rPr lang="zh-CN" altLang="en-US" sz="1400" b="1" dirty="0" smtClean="0">
                <a:solidFill>
                  <a:srgbClr val="800000"/>
                </a:solidFill>
                <a:latin typeface="华文细黑" pitchFamily="2" charset="-122"/>
                <a:ea typeface="华文细黑" pitchFamily="2" charset="-122"/>
              </a:rPr>
              <a:t>变更管理相关规范，并学习乌干达案例，会后</a:t>
            </a:r>
            <a:r>
              <a:rPr lang="en-US" altLang="zh-CN" sz="1400" b="1" dirty="0" smtClean="0">
                <a:solidFill>
                  <a:srgbClr val="800000"/>
                </a:solidFill>
                <a:latin typeface="华文细黑" pitchFamily="2" charset="-122"/>
                <a:ea typeface="华文细黑" pitchFamily="2" charset="-122"/>
              </a:rPr>
              <a:t>PL</a:t>
            </a:r>
            <a:r>
              <a:rPr lang="zh-CN" altLang="en-US" sz="1400" b="1" dirty="0" smtClean="0">
                <a:solidFill>
                  <a:srgbClr val="800000"/>
                </a:solidFill>
                <a:latin typeface="华文细黑" pitchFamily="2" charset="-122"/>
                <a:ea typeface="华文细黑" pitchFamily="2" charset="-122"/>
              </a:rPr>
              <a:t>在例会组织全员学习。</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、刷新</a:t>
            </a:r>
            <a:r>
              <a:rPr lang="en-US" altLang="zh-CN" sz="1400" b="1" dirty="0" smtClean="0">
                <a:solidFill>
                  <a:srgbClr val="800000"/>
                </a:solidFill>
                <a:latin typeface="华文细黑" pitchFamily="2" charset="-122"/>
                <a:ea typeface="华文细黑" pitchFamily="2" charset="-122"/>
              </a:rPr>
              <a:t>SPDT</a:t>
            </a:r>
            <a:r>
              <a:rPr lang="zh-CN" altLang="en-US" sz="1400" b="1" dirty="0" smtClean="0">
                <a:solidFill>
                  <a:srgbClr val="800000"/>
                </a:solidFill>
                <a:latin typeface="华文细黑" pitchFamily="2" charset="-122"/>
                <a:ea typeface="华文细黑" pitchFamily="2" charset="-122"/>
              </a:rPr>
              <a:t>变更管理管理的相关规范，增加负面案例，在</a:t>
            </a:r>
            <a:r>
              <a:rPr lang="en-US" altLang="zh-CN" sz="1400" b="1" dirty="0" smtClean="0">
                <a:solidFill>
                  <a:srgbClr val="800000"/>
                </a:solidFill>
                <a:latin typeface="华文细黑" pitchFamily="2" charset="-122"/>
                <a:ea typeface="华文细黑" pitchFamily="2" charset="-122"/>
              </a:rPr>
              <a:t>SPDT</a:t>
            </a:r>
            <a:r>
              <a:rPr lang="zh-CN" altLang="en-US" sz="1400" b="1" dirty="0" smtClean="0">
                <a:solidFill>
                  <a:srgbClr val="800000"/>
                </a:solidFill>
                <a:latin typeface="华文细黑" pitchFamily="2" charset="-122"/>
                <a:ea typeface="华文细黑" pitchFamily="2" charset="-122"/>
              </a:rPr>
              <a:t>统一发布。</a:t>
            </a:r>
            <a:endParaRPr lang="zh-CN" altLang="en-US" sz="1400" b="1" dirty="0">
              <a:solidFill>
                <a:srgbClr val="800000"/>
              </a:solidFill>
              <a:latin typeface="华文细黑" pitchFamily="2" charset="-122"/>
              <a:ea typeface="华文细黑" pitchFamily="2" charset="-122"/>
            </a:endParaRPr>
          </a:p>
        </p:txBody>
      </p:sp>
      <p:sp>
        <p:nvSpPr>
          <p:cNvPr id="15" name="Text Box 14"/>
          <p:cNvSpPr txBox="1">
            <a:spLocks noChangeArrowheads="1"/>
          </p:cNvSpPr>
          <p:nvPr/>
        </p:nvSpPr>
        <p:spPr bwMode="auto">
          <a:xfrm>
            <a:off x="1259632" y="3717032"/>
            <a:ext cx="7272808" cy="725434"/>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smtClean="0">
                <a:solidFill>
                  <a:srgbClr val="800000"/>
                </a:solidFill>
                <a:latin typeface="华文细黑" pitchFamily="2" charset="-122"/>
                <a:ea typeface="华文细黑" pitchFamily="2" charset="-122"/>
              </a:rPr>
              <a:t>对策</a:t>
            </a: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、明确重大问题不及时通报造成重大影响的处罚规则，并将此案例推送给全员学习。</a:t>
            </a:r>
            <a:r>
              <a:rPr lang="en-US" altLang="zh-CN" sz="1400" b="1" dirty="0" smtClean="0">
                <a:solidFill>
                  <a:srgbClr val="800000"/>
                </a:solidFill>
                <a:latin typeface="华文细黑" pitchFamily="2" charset="-122"/>
                <a:ea typeface="华文细黑" pitchFamily="2" charset="-122"/>
              </a:rPr>
              <a:t>2</a:t>
            </a:r>
            <a:r>
              <a:rPr lang="zh-CN" altLang="en-US" sz="1400" b="1" dirty="0" smtClean="0">
                <a:solidFill>
                  <a:srgbClr val="800000"/>
                </a:solidFill>
                <a:latin typeface="华文细黑" pitchFamily="2" charset="-122"/>
                <a:ea typeface="华文细黑" pitchFamily="2" charset="-122"/>
              </a:rPr>
              <a:t>、刷新</a:t>
            </a:r>
            <a:r>
              <a:rPr lang="en-US" altLang="zh-CN" sz="1400" b="1" dirty="0" smtClean="0">
                <a:solidFill>
                  <a:srgbClr val="800000"/>
                </a:solidFill>
                <a:latin typeface="华文细黑" pitchFamily="2" charset="-122"/>
                <a:ea typeface="华文细黑" pitchFamily="2" charset="-122"/>
              </a:rPr>
              <a:t>SPDT</a:t>
            </a:r>
            <a:r>
              <a:rPr lang="zh-CN" altLang="en-US" sz="1400" b="1" dirty="0" smtClean="0">
                <a:solidFill>
                  <a:srgbClr val="800000"/>
                </a:solidFill>
                <a:latin typeface="华文细黑" pitchFamily="2" charset="-122"/>
                <a:ea typeface="华文细黑" pitchFamily="2" charset="-122"/>
              </a:rPr>
              <a:t>重大问题管理的相关规范，增加负面案例，在</a:t>
            </a:r>
            <a:r>
              <a:rPr lang="en-US" altLang="zh-CN" sz="1400" b="1" dirty="0" smtClean="0">
                <a:solidFill>
                  <a:srgbClr val="800000"/>
                </a:solidFill>
                <a:latin typeface="华文细黑" pitchFamily="2" charset="-122"/>
                <a:ea typeface="华文细黑" pitchFamily="2" charset="-122"/>
              </a:rPr>
              <a:t>SPDT</a:t>
            </a:r>
            <a:r>
              <a:rPr lang="zh-CN" altLang="en-US" sz="1400" b="1" dirty="0" smtClean="0">
                <a:solidFill>
                  <a:srgbClr val="800000"/>
                </a:solidFill>
                <a:latin typeface="华文细黑" pitchFamily="2" charset="-122"/>
                <a:ea typeface="华文细黑" pitchFamily="2" charset="-122"/>
              </a:rPr>
              <a:t>统一发布。</a:t>
            </a:r>
            <a:endParaRPr lang="zh-CN" altLang="en-US" sz="1400" b="1" dirty="0">
              <a:solidFill>
                <a:srgbClr val="800000"/>
              </a:solidFill>
              <a:latin typeface="华文细黑" pitchFamily="2" charset="-122"/>
              <a:ea typeface="华文细黑" pitchFamily="2" charset="-122"/>
            </a:endParaRPr>
          </a:p>
        </p:txBody>
      </p:sp>
      <p:sp>
        <p:nvSpPr>
          <p:cNvPr id="16"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eaLnBrk="0" hangingPunct="0">
              <a:defRPr/>
            </a:pPr>
            <a:r>
              <a:rPr lang="en-US" altLang="zh-CN" sz="3200" b="1" kern="0" dirty="0" smtClean="0">
                <a:solidFill>
                  <a:srgbClr val="990000"/>
                </a:solidFill>
                <a:latin typeface="Arial" pitchFamily="34" charset="0"/>
                <a:ea typeface="黑体" pitchFamily="49" charset="-122"/>
                <a:cs typeface="Arial" pitchFamily="34" charset="0"/>
              </a:rPr>
              <a:t>3.5 </a:t>
            </a:r>
            <a:r>
              <a:rPr lang="zh-CN" altLang="en-US" sz="3200" b="1" kern="0" dirty="0" smtClean="0">
                <a:solidFill>
                  <a:srgbClr val="990000"/>
                </a:solidFill>
                <a:latin typeface="Arial" pitchFamily="34" charset="0"/>
                <a:ea typeface="黑体" pitchFamily="49" charset="-122"/>
                <a:cs typeface="Arial" pitchFamily="34" charset="0"/>
              </a:rPr>
              <a:t>管理根因：变更管理</a:t>
            </a:r>
            <a:endParaRPr lang="en-US" altLang="zh-CN" sz="2800" i="1" kern="0" dirty="0" smtClean="0">
              <a:solidFill>
                <a:srgbClr val="0000FF"/>
              </a:solidFill>
              <a:latin typeface="Arial" pitchFamily="34" charset="0"/>
              <a:ea typeface="黑体" pitchFamily="49" charset="-122"/>
              <a:cs typeface="Arial" pitchFamily="34" charset="0"/>
            </a:endParaRPr>
          </a:p>
        </p:txBody>
      </p:sp>
      <p:sp>
        <p:nvSpPr>
          <p:cNvPr id="13" name="Text Box 8"/>
          <p:cNvSpPr txBox="1">
            <a:spLocks noChangeArrowheads="1"/>
          </p:cNvSpPr>
          <p:nvPr/>
        </p:nvSpPr>
        <p:spPr bwMode="auto">
          <a:xfrm>
            <a:off x="1187624" y="4701448"/>
            <a:ext cx="7344816" cy="540768"/>
          </a:xfrm>
          <a:prstGeom prst="rect">
            <a:avLst/>
          </a:prstGeom>
          <a:noFill/>
          <a:ln w="9525">
            <a:solidFill>
              <a:schemeClr val="tx1"/>
            </a:solidFill>
            <a:miter lim="800000"/>
            <a:headEnd/>
            <a:tailEnd/>
          </a:ln>
        </p:spPr>
        <p:txBody>
          <a:bodyPr wrap="square" lIns="78340" tIns="39169" rIns="78340" bIns="39169">
            <a:spAutoFit/>
          </a:bodyPr>
          <a:lstStyle/>
          <a:p>
            <a:pPr defTabSz="784225" eaLnBrk="0" hangingPunct="0">
              <a:spcBef>
                <a:spcPct val="50000"/>
              </a:spcBef>
            </a:pPr>
            <a:r>
              <a:rPr lang="en-US" altLang="zh-CN" sz="1200" b="1" dirty="0" smtClean="0">
                <a:solidFill>
                  <a:prstClr val="black"/>
                </a:solidFill>
                <a:latin typeface="华文细黑"/>
                <a:ea typeface="华文细黑"/>
              </a:rPr>
              <a:t>1.3</a:t>
            </a:r>
            <a:r>
              <a:rPr lang="zh-CN" altLang="en-US" sz="1200" b="1" dirty="0" smtClean="0">
                <a:solidFill>
                  <a:prstClr val="black"/>
                </a:solidFill>
                <a:latin typeface="华文细黑"/>
                <a:ea typeface="华文细黑"/>
              </a:rPr>
              <a:t>为什么维优未能及时了解到该可能的变更，提前介入变更风险的评估？</a:t>
            </a:r>
            <a:endParaRPr lang="en-US" altLang="zh-CN" sz="1200" b="1" dirty="0" smtClean="0">
              <a:solidFill>
                <a:prstClr val="black"/>
              </a:solidFill>
              <a:latin typeface="华文细黑"/>
              <a:ea typeface="华文细黑"/>
            </a:endParaRPr>
          </a:p>
          <a:p>
            <a:pPr defTabSz="784225" eaLnBrk="0" hangingPunct="0">
              <a:spcBef>
                <a:spcPct val="50000"/>
              </a:spcBef>
            </a:pPr>
            <a:r>
              <a:rPr lang="zh-CN" altLang="en-US" sz="1200" b="1" dirty="0" smtClean="0">
                <a:solidFill>
                  <a:srgbClr val="FF0000"/>
                </a:solidFill>
                <a:latin typeface="华文细黑"/>
                <a:ea typeface="华文细黑"/>
              </a:rPr>
              <a:t>根因</a:t>
            </a:r>
            <a:r>
              <a:rPr lang="en-US" altLang="zh-CN" sz="1200" b="1" dirty="0" smtClean="0">
                <a:solidFill>
                  <a:srgbClr val="FF0000"/>
                </a:solidFill>
                <a:latin typeface="华文细黑"/>
                <a:ea typeface="华文细黑"/>
              </a:rPr>
              <a:t>3</a:t>
            </a:r>
            <a:r>
              <a:rPr lang="zh-CN" altLang="en-US" sz="1200" b="1" dirty="0" smtClean="0">
                <a:solidFill>
                  <a:srgbClr val="FF0000"/>
                </a:solidFill>
                <a:latin typeface="华文细黑"/>
                <a:ea typeface="华文细黑"/>
              </a:rPr>
              <a:t>：维优对于此类临时紧急变更很难提前知悉，与</a:t>
            </a:r>
            <a:r>
              <a:rPr lang="en-US" altLang="zh-CN" sz="1200" b="1" dirty="0" smtClean="0">
                <a:solidFill>
                  <a:srgbClr val="FF0000"/>
                </a:solidFill>
                <a:latin typeface="华文细黑"/>
                <a:ea typeface="华文细黑"/>
              </a:rPr>
              <a:t>CDPM</a:t>
            </a:r>
            <a:r>
              <a:rPr lang="zh-CN" altLang="en-US" sz="1200" b="1" dirty="0" smtClean="0">
                <a:solidFill>
                  <a:srgbClr val="FF0000"/>
                </a:solidFill>
                <a:latin typeface="华文细黑"/>
                <a:ea typeface="华文细黑"/>
              </a:rPr>
              <a:t>的互动不够。</a:t>
            </a:r>
            <a:endParaRPr lang="en-US" altLang="zh-CN" sz="1200" b="1" dirty="0" smtClean="0">
              <a:solidFill>
                <a:srgbClr val="FF0000"/>
              </a:solidFill>
              <a:latin typeface="华文细黑"/>
              <a:ea typeface="华文细黑"/>
            </a:endParaRPr>
          </a:p>
        </p:txBody>
      </p:sp>
      <p:sp>
        <p:nvSpPr>
          <p:cNvPr id="14" name="Text Box 14"/>
          <p:cNvSpPr txBox="1">
            <a:spLocks noChangeArrowheads="1"/>
          </p:cNvSpPr>
          <p:nvPr/>
        </p:nvSpPr>
        <p:spPr bwMode="auto">
          <a:xfrm>
            <a:off x="1691680" y="5412724"/>
            <a:ext cx="6840760" cy="725434"/>
          </a:xfrm>
          <a:prstGeom prst="rect">
            <a:avLst/>
          </a:prstGeom>
          <a:solidFill>
            <a:schemeClr val="accent3">
              <a:lumMod val="85000"/>
            </a:schemeClr>
          </a:solidFill>
          <a:ln w="9525">
            <a:solidFill>
              <a:schemeClr val="tx1"/>
            </a:solidFill>
            <a:miter lim="800000"/>
            <a:headEnd/>
            <a:tailEnd/>
          </a:ln>
          <a:effectLst/>
        </p:spPr>
        <p:txBody>
          <a:bodyPr wrap="square" lIns="78340" tIns="39169" rIns="78340" bIns="39169">
            <a:spAutoFit/>
          </a:bodyPr>
          <a:lstStyle/>
          <a:p>
            <a:pPr defTabSz="784225" eaLnBrk="0" hangingPunct="0">
              <a:defRPr/>
            </a:pPr>
            <a:r>
              <a:rPr lang="zh-CN" altLang="en-US" sz="1400" b="1" dirty="0" smtClean="0">
                <a:solidFill>
                  <a:srgbClr val="800000"/>
                </a:solidFill>
                <a:latin typeface="华文细黑" pitchFamily="2" charset="-122"/>
                <a:ea typeface="华文细黑" pitchFamily="2" charset="-122"/>
              </a:rPr>
              <a:t>对策</a:t>
            </a:r>
            <a:r>
              <a:rPr lang="en-US" altLang="zh-CN" sz="1400" b="1" dirty="0" smtClean="0">
                <a:solidFill>
                  <a:srgbClr val="800000"/>
                </a:solidFill>
                <a:latin typeface="华文细黑" pitchFamily="2" charset="-122"/>
                <a:ea typeface="华文细黑" pitchFamily="2" charset="-122"/>
              </a:rPr>
              <a:t>3</a:t>
            </a:r>
            <a:r>
              <a:rPr lang="zh-CN" altLang="en-US" sz="1400" b="1" dirty="0" smtClean="0">
                <a:solidFill>
                  <a:srgbClr val="800000"/>
                </a:solidFill>
                <a:latin typeface="华文细黑" pitchFamily="2" charset="-122"/>
                <a:ea typeface="华文细黑" pitchFamily="2" charset="-122"/>
              </a:rPr>
              <a:t>：</a:t>
            </a:r>
            <a:endParaRPr lang="en-US" altLang="zh-CN" sz="1400" b="1" dirty="0" smtClean="0">
              <a:solidFill>
                <a:srgbClr val="800000"/>
              </a:solidFill>
              <a:latin typeface="华文细黑" pitchFamily="2" charset="-122"/>
              <a:ea typeface="华文细黑" pitchFamily="2" charset="-122"/>
            </a:endParaRPr>
          </a:p>
          <a:p>
            <a:pPr defTabSz="784225" eaLnBrk="0" hangingPunct="0">
              <a:defRPr/>
            </a:pPr>
            <a:r>
              <a:rPr lang="en-US" altLang="zh-CN" sz="1400" b="1" dirty="0" smtClean="0">
                <a:solidFill>
                  <a:srgbClr val="800000"/>
                </a:solidFill>
                <a:latin typeface="华文细黑" pitchFamily="2" charset="-122"/>
                <a:ea typeface="华文细黑" pitchFamily="2" charset="-122"/>
              </a:rPr>
              <a:t>1</a:t>
            </a:r>
            <a:r>
              <a:rPr lang="zh-CN" altLang="en-US" sz="1400" b="1" dirty="0" smtClean="0">
                <a:solidFill>
                  <a:srgbClr val="800000"/>
                </a:solidFill>
                <a:latin typeface="华文细黑" pitchFamily="2" charset="-122"/>
                <a:ea typeface="华文细黑" pitchFamily="2" charset="-122"/>
              </a:rPr>
              <a:t>、维优派代表参加</a:t>
            </a:r>
            <a:r>
              <a:rPr lang="en-US" altLang="zh-CN" sz="1400" b="1" dirty="0" smtClean="0">
                <a:solidFill>
                  <a:srgbClr val="800000"/>
                </a:solidFill>
                <a:latin typeface="华文细黑" pitchFamily="2" charset="-122"/>
                <a:ea typeface="华文细黑" pitchFamily="2" charset="-122"/>
              </a:rPr>
              <a:t>CDPM</a:t>
            </a:r>
            <a:r>
              <a:rPr lang="zh-CN" altLang="en-US" sz="1400" b="1" dirty="0" smtClean="0">
                <a:solidFill>
                  <a:srgbClr val="800000"/>
                </a:solidFill>
                <a:latin typeface="华文细黑" pitchFamily="2" charset="-122"/>
                <a:ea typeface="华文细黑" pitchFamily="2" charset="-122"/>
              </a:rPr>
              <a:t>例会，提前收集了解各重大项目可能发生的临时变更，并借机给</a:t>
            </a:r>
            <a:r>
              <a:rPr lang="en-US" altLang="zh-CN" sz="1400" b="1" dirty="0" smtClean="0">
                <a:solidFill>
                  <a:srgbClr val="800000"/>
                </a:solidFill>
                <a:latin typeface="华文细黑" pitchFamily="2" charset="-122"/>
                <a:ea typeface="华文细黑" pitchFamily="2" charset="-122"/>
              </a:rPr>
              <a:t>CDPM</a:t>
            </a:r>
            <a:r>
              <a:rPr lang="zh-CN" altLang="en-US" sz="1400" b="1" dirty="0" smtClean="0">
                <a:solidFill>
                  <a:srgbClr val="800000"/>
                </a:solidFill>
                <a:latin typeface="华文细黑" pitchFamily="2" charset="-122"/>
                <a:ea typeface="华文细黑" pitchFamily="2" charset="-122"/>
              </a:rPr>
              <a:t>传递网络安全规范。</a:t>
            </a:r>
            <a:endParaRPr lang="zh-CN" altLang="en-US" sz="1400" b="1" dirty="0">
              <a:solidFill>
                <a:srgbClr val="800000"/>
              </a:solidFill>
              <a:latin typeface="华文细黑" pitchFamily="2" charset="-122"/>
              <a:ea typeface="华文细黑" pitchFamily="2" charset="-122"/>
            </a:endParaRPr>
          </a:p>
        </p:txBody>
      </p:sp>
      <p:sp>
        <p:nvSpPr>
          <p:cNvPr id="17" name="Line 16"/>
          <p:cNvSpPr>
            <a:spLocks noChangeShapeType="1"/>
          </p:cNvSpPr>
          <p:nvPr/>
        </p:nvSpPr>
        <p:spPr bwMode="auto">
          <a:xfrm>
            <a:off x="899592" y="5085185"/>
            <a:ext cx="288032" cy="0"/>
          </a:xfrm>
          <a:prstGeom prst="line">
            <a:avLst/>
          </a:prstGeom>
          <a:noFill/>
          <a:ln w="28575">
            <a:solidFill>
              <a:srgbClr val="00B050"/>
            </a:solidFill>
            <a:round/>
            <a:headEnd/>
            <a:tailEnd type="triangle" w="med" len="med"/>
          </a:ln>
        </p:spPr>
        <p:txBody>
          <a:bodyPr/>
          <a:lstStyle/>
          <a:p>
            <a:endParaRPr lang="zh-CN" altLang="en-US">
              <a:solidFill>
                <a:prstClr val="black"/>
              </a:solidFill>
              <a:latin typeface="华文细黑"/>
              <a:ea typeface="华文细黑"/>
            </a:endParaRPr>
          </a:p>
        </p:txBody>
      </p:sp>
      <p:sp>
        <p:nvSpPr>
          <p:cNvPr id="18" name="Line 15"/>
          <p:cNvSpPr>
            <a:spLocks noChangeShapeType="1"/>
          </p:cNvSpPr>
          <p:nvPr/>
        </p:nvSpPr>
        <p:spPr bwMode="auto">
          <a:xfrm>
            <a:off x="889612" y="3616398"/>
            <a:ext cx="9979" cy="1468786"/>
          </a:xfrm>
          <a:prstGeom prst="line">
            <a:avLst/>
          </a:prstGeom>
          <a:noFill/>
          <a:ln w="28575">
            <a:solidFill>
              <a:srgbClr val="00B050"/>
            </a:solidFill>
            <a:round/>
            <a:headEnd/>
            <a:tailEnd/>
          </a:ln>
        </p:spPr>
        <p:txBody>
          <a:bodyPr/>
          <a:lstStyle/>
          <a:p>
            <a:endParaRPr lang="zh-CN" altLang="en-US">
              <a:solidFill>
                <a:prstClr val="black"/>
              </a:solidFill>
              <a:latin typeface="华文细黑"/>
              <a:ea typeface="华文细黑"/>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solidFill>
                <a:srgbClr val="000000"/>
              </a:solidFill>
            </a:endParaRPr>
          </a:p>
        </p:txBody>
      </p:sp>
      <p:graphicFrame>
        <p:nvGraphicFramePr>
          <p:cNvPr id="6" name="表格 5"/>
          <p:cNvGraphicFramePr>
            <a:graphicFrameLocks noGrp="1"/>
          </p:cNvGraphicFramePr>
          <p:nvPr/>
        </p:nvGraphicFramePr>
        <p:xfrm>
          <a:off x="251520" y="908720"/>
          <a:ext cx="8712969" cy="5090160"/>
        </p:xfrm>
        <a:graphic>
          <a:graphicData uri="http://schemas.openxmlformats.org/drawingml/2006/table">
            <a:tbl>
              <a:tblPr/>
              <a:tblGrid>
                <a:gridCol w="1008112"/>
                <a:gridCol w="2304256"/>
                <a:gridCol w="720080"/>
                <a:gridCol w="3168352"/>
                <a:gridCol w="648072"/>
                <a:gridCol w="864097"/>
              </a:tblGrid>
              <a:tr h="2137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分类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根本原因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类别</a:t>
                      </a:r>
                      <a:endParaRPr kumimoji="0" lang="zh-CN" altLang="zh-CN"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改进措施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FF0000"/>
                          </a:solidFill>
                          <a:effectLst/>
                          <a:latin typeface="+mn-ea"/>
                          <a:ea typeface="+mn-ea"/>
                        </a:rPr>
                        <a:t>责任人</a:t>
                      </a:r>
                      <a:endParaRPr kumimoji="0" lang="zh-CN" altLang="en-US" sz="1200" b="1" i="0" u="none" strike="noStrike" cap="none" normalizeH="0" baseline="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完成日期</a:t>
                      </a:r>
                      <a:endParaRPr kumimoji="0" lang="zh-CN" altLang="en-US"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8767">
                <a:tc rowSpan="11">
                  <a:txBody>
                    <a:bodyPr/>
                    <a:lstStyle/>
                    <a:p>
                      <a:r>
                        <a:rPr lang="zh-CN" altLang="en-US" sz="1000" dirty="0" smtClean="0"/>
                        <a:t>管理根因</a:t>
                      </a:r>
                      <a:endParaRPr lang="zh-CN" altLang="en-US" sz="1000"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dirty="0" smtClean="0">
                          <a:solidFill>
                            <a:schemeClr val="tx1"/>
                          </a:solidFill>
                          <a:latin typeface="+mn-ea"/>
                          <a:ea typeface="+mn-ea"/>
                        </a:rPr>
                        <a:t>版本管理不当，紧急变更导致的并行开发和分支版本较多</a:t>
                      </a:r>
                      <a:endParaRPr kumimoji="0" lang="zh-CN" altLang="en-US" sz="10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组织输出</a:t>
                      </a:r>
                      <a:r>
                        <a:rPr kumimoji="0" lang="en-US" altLang="zh-CN" sz="1000" b="0" i="0" u="none" strike="noStrike" cap="none" normalizeH="0" baseline="0" dirty="0" smtClean="0">
                          <a:ln>
                            <a:noFill/>
                          </a:ln>
                          <a:solidFill>
                            <a:srgbClr val="0000CC"/>
                          </a:solidFill>
                          <a:effectLst/>
                          <a:latin typeface="+mn-ea"/>
                          <a:ea typeface="+mn-ea"/>
                        </a:rPr>
                        <a:t>MTN</a:t>
                      </a:r>
                      <a:r>
                        <a:rPr kumimoji="0" lang="zh-CN" altLang="en-US" sz="1000" b="0" i="0" u="none" strike="noStrike" cap="none" normalizeH="0" baseline="0" dirty="0" smtClean="0">
                          <a:ln>
                            <a:noFill/>
                          </a:ln>
                          <a:solidFill>
                            <a:srgbClr val="0000CC"/>
                          </a:solidFill>
                          <a:effectLst/>
                          <a:latin typeface="+mn-ea"/>
                          <a:ea typeface="+mn-ea"/>
                        </a:rPr>
                        <a:t>交付项目版本运作模式，减少紧急变更导致的并行开发。</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孙智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2014/12/30</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19001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mn-ea"/>
                          <a:ea typeface="+mn-ea"/>
                        </a:rPr>
                        <a:t>转测试不规范，未提交转测电子流</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0000CC"/>
                          </a:solidFill>
                          <a:effectLst/>
                          <a:latin typeface="+mn-ea"/>
                          <a:ea typeface="+mn-ea"/>
                        </a:rPr>
                        <a:t>I&amp;V</a:t>
                      </a:r>
                      <a:r>
                        <a:rPr kumimoji="0" lang="zh-CN" altLang="en-US" sz="1000" b="0" i="0" u="none" strike="noStrike" cap="none" normalizeH="0" baseline="0" dirty="0" smtClean="0">
                          <a:ln>
                            <a:noFill/>
                          </a:ln>
                          <a:solidFill>
                            <a:srgbClr val="0000CC"/>
                          </a:solidFill>
                          <a:effectLst/>
                          <a:latin typeface="+mn-ea"/>
                          <a:ea typeface="+mn-ea"/>
                        </a:rPr>
                        <a:t>明确转测要求，严禁接收未走转测电子流的版本，</a:t>
                      </a:r>
                      <a:endParaRPr kumimoji="0" lang="en-US" altLang="zh-CN" sz="1000" b="0" i="0" u="none" strike="noStrike" cap="none" normalizeH="0" baseline="0" dirty="0" smtClean="0">
                        <a:ln>
                          <a:noFill/>
                        </a:ln>
                        <a:solidFill>
                          <a:srgbClr val="0000CC"/>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normalizeH="0" baseline="0" dirty="0" smtClean="0">
                          <a:ln>
                            <a:noFill/>
                          </a:ln>
                          <a:solidFill>
                            <a:srgbClr val="0000CC"/>
                          </a:solidFill>
                          <a:effectLst/>
                          <a:latin typeface="+mn-ea"/>
                          <a:ea typeface="+mn-ea"/>
                          <a:cs typeface="+mn-cs"/>
                        </a:rPr>
                        <a:t>如有紧急突破转测试出入口要求场景，升级到</a:t>
                      </a:r>
                      <a:r>
                        <a:rPr kumimoji="0" lang="en-US" altLang="zh-CN" sz="1000" b="0" i="0" u="none" strike="noStrike" kern="1200" cap="none" normalizeH="0" baseline="0" dirty="0" smtClean="0">
                          <a:ln>
                            <a:noFill/>
                          </a:ln>
                          <a:solidFill>
                            <a:srgbClr val="0000CC"/>
                          </a:solidFill>
                          <a:effectLst/>
                          <a:latin typeface="+mn-ea"/>
                          <a:ea typeface="+mn-ea"/>
                          <a:cs typeface="+mn-cs"/>
                        </a:rPr>
                        <a:t>ST</a:t>
                      </a:r>
                      <a:r>
                        <a:rPr kumimoji="0" lang="zh-CN" altLang="en-US" sz="1000" b="0" i="0" u="none" strike="noStrike" kern="1200" cap="none" normalizeH="0" baseline="0" dirty="0" smtClean="0">
                          <a:ln>
                            <a:noFill/>
                          </a:ln>
                          <a:solidFill>
                            <a:srgbClr val="0000CC"/>
                          </a:solidFill>
                          <a:effectLst/>
                          <a:latin typeface="+mn-ea"/>
                          <a:ea typeface="+mn-ea"/>
                          <a:cs typeface="+mn-cs"/>
                        </a:rPr>
                        <a:t>成员决策。</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李晓晴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2014/12/12</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08767">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mn-ea"/>
                          <a:ea typeface="+mn-ea"/>
                        </a:rPr>
                        <a:t>需求管控不合理，在</a:t>
                      </a:r>
                      <a:r>
                        <a:rPr kumimoji="0" lang="en-US" altLang="zh-CN" sz="1000" b="0" i="0" u="none" strike="noStrike" cap="none" normalizeH="0" baseline="0" dirty="0" smtClean="0">
                          <a:ln>
                            <a:noFill/>
                          </a:ln>
                          <a:solidFill>
                            <a:schemeClr val="tx1"/>
                          </a:solidFill>
                          <a:effectLst/>
                          <a:latin typeface="+mn-ea"/>
                          <a:ea typeface="+mn-ea"/>
                        </a:rPr>
                        <a:t>SIT</a:t>
                      </a:r>
                      <a:r>
                        <a:rPr kumimoji="0" lang="zh-CN" altLang="en-US" sz="1000" b="0" i="0" u="none" strike="noStrike" cap="none" normalizeH="0" baseline="0" dirty="0" smtClean="0">
                          <a:ln>
                            <a:noFill/>
                          </a:ln>
                          <a:solidFill>
                            <a:schemeClr val="tx1"/>
                          </a:solidFill>
                          <a:effectLst/>
                          <a:latin typeface="+mn-ea"/>
                          <a:ea typeface="+mn-ea"/>
                        </a:rPr>
                        <a:t>测试过程中进行需求开发，并更换转测包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参考基线版本运作模式，根据</a:t>
                      </a:r>
                      <a:r>
                        <a:rPr kumimoji="0" lang="en-US" altLang="zh-CN" sz="1000" b="0" i="0" u="none" strike="noStrike" cap="none" normalizeH="0" baseline="0" dirty="0" smtClean="0">
                          <a:ln>
                            <a:noFill/>
                          </a:ln>
                          <a:solidFill>
                            <a:srgbClr val="0000CC"/>
                          </a:solidFill>
                          <a:effectLst/>
                          <a:latin typeface="+mn-ea"/>
                          <a:ea typeface="+mn-ea"/>
                        </a:rPr>
                        <a:t>MTN</a:t>
                      </a:r>
                      <a:r>
                        <a:rPr kumimoji="0" lang="zh-CN" altLang="en-US" sz="1000" b="0" i="0" u="none" strike="noStrike" cap="none" normalizeH="0" baseline="0" dirty="0" smtClean="0">
                          <a:ln>
                            <a:noFill/>
                          </a:ln>
                          <a:solidFill>
                            <a:srgbClr val="0000CC"/>
                          </a:solidFill>
                          <a:effectLst/>
                          <a:latin typeface="+mn-ea"/>
                          <a:ea typeface="+mn-ea"/>
                        </a:rPr>
                        <a:t>项目的实际情况，明确</a:t>
                      </a:r>
                      <a:r>
                        <a:rPr kumimoji="0" lang="en-US" altLang="zh-CN" sz="1000" b="0" i="0" u="none" strike="noStrike" cap="none" normalizeH="0" baseline="0" dirty="0" smtClean="0">
                          <a:ln>
                            <a:noFill/>
                          </a:ln>
                          <a:solidFill>
                            <a:srgbClr val="0000CC"/>
                          </a:solidFill>
                          <a:effectLst/>
                          <a:latin typeface="+mn-ea"/>
                          <a:ea typeface="+mn-ea"/>
                        </a:rPr>
                        <a:t>CR</a:t>
                      </a:r>
                      <a:r>
                        <a:rPr kumimoji="0" lang="zh-CN" altLang="en-US" sz="1000" b="0" i="0" u="none" strike="noStrike" cap="none" normalizeH="0" baseline="0" dirty="0" smtClean="0">
                          <a:ln>
                            <a:noFill/>
                          </a:ln>
                          <a:solidFill>
                            <a:srgbClr val="0000CC"/>
                          </a:solidFill>
                          <a:effectLst/>
                          <a:latin typeface="+mn-ea"/>
                          <a:ea typeface="+mn-ea"/>
                        </a:rPr>
                        <a:t>的下发要求、交付</a:t>
                      </a:r>
                      <a:r>
                        <a:rPr kumimoji="0" lang="en-US" altLang="zh-CN" sz="1000" b="0" i="0" u="none" strike="noStrike" cap="none" normalizeH="0" baseline="0" dirty="0" smtClean="0">
                          <a:ln>
                            <a:noFill/>
                          </a:ln>
                          <a:solidFill>
                            <a:srgbClr val="0000CC"/>
                          </a:solidFill>
                          <a:effectLst/>
                          <a:latin typeface="+mn-ea"/>
                          <a:ea typeface="+mn-ea"/>
                        </a:rPr>
                        <a:t>SLA</a:t>
                      </a:r>
                      <a:r>
                        <a:rPr kumimoji="0" lang="zh-CN" altLang="en-US" sz="1000" b="0" i="0" u="none" strike="noStrike" cap="none" normalizeH="0" baseline="0" dirty="0" smtClean="0">
                          <a:ln>
                            <a:noFill/>
                          </a:ln>
                          <a:solidFill>
                            <a:srgbClr val="0000CC"/>
                          </a:solidFill>
                          <a:effectLst/>
                          <a:latin typeface="+mn-ea"/>
                          <a:ea typeface="+mn-ea"/>
                        </a:rPr>
                        <a:t>和关门时间。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孙智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0000CC"/>
                          </a:solidFill>
                          <a:effectLst/>
                          <a:latin typeface="+mn-ea"/>
                          <a:ea typeface="+mn-ea"/>
                        </a:rPr>
                        <a:t>2014/12/30</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9624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kern="1200" cap="none" normalizeH="0" baseline="0" dirty="0" smtClean="0">
                          <a:ln>
                            <a:noFill/>
                          </a:ln>
                          <a:solidFill>
                            <a:schemeClr val="tx1"/>
                          </a:solidFill>
                          <a:effectLst/>
                          <a:latin typeface="+mn-ea"/>
                          <a:ea typeface="+mn-ea"/>
                          <a:cs typeface="+mn-cs"/>
                        </a:rPr>
                        <a:t>PDU</a:t>
                      </a:r>
                      <a:r>
                        <a:rPr kumimoji="0" lang="zh-CN" altLang="en-US" sz="1000" b="0" i="0" u="none" strike="noStrike" kern="1200" cap="none" normalizeH="0" baseline="0" dirty="0" smtClean="0">
                          <a:ln>
                            <a:noFill/>
                          </a:ln>
                          <a:solidFill>
                            <a:schemeClr val="tx1"/>
                          </a:solidFill>
                          <a:effectLst/>
                          <a:latin typeface="+mn-ea"/>
                          <a:ea typeface="+mn-ea"/>
                          <a:cs typeface="+mn-cs"/>
                        </a:rPr>
                        <a:t>有明确规定所有现网变更需经维优评审，而交付项目组未遵守规定，直接通过电话会议、邮件等方式联系版本研发人员支撑现网变更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组织交付项目组学习本次事故案例，并明确对交付项目组绕开维优进行现网变更的处罚手段。</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张旺光</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2014/12/19</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54864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在开发项目组完善微流程，对于没有经过维优变更评审的现网操作的支持请求应第一时间向维优进行通报，并有权拒绝支持申请。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苏强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2014/12/19</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08767">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mn-ea"/>
                          <a:ea typeface="+mn-ea"/>
                        </a:rPr>
                        <a:t>版本非法传递</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在</a:t>
                      </a:r>
                      <a:r>
                        <a:rPr kumimoji="0" lang="en-US" altLang="zh-CN" sz="1000" b="0" i="0" u="none" strike="noStrike" cap="none" normalizeH="0" baseline="0" dirty="0" smtClean="0">
                          <a:ln>
                            <a:noFill/>
                          </a:ln>
                          <a:solidFill>
                            <a:srgbClr val="0000CC"/>
                          </a:solidFill>
                          <a:effectLst/>
                          <a:latin typeface="+mn-ea"/>
                          <a:ea typeface="+mn-ea"/>
                        </a:rPr>
                        <a:t>BMT </a:t>
                      </a:r>
                      <a:r>
                        <a:rPr kumimoji="0" lang="zh-CN" altLang="en-US" sz="1000" b="0" i="0" u="none" strike="noStrike" cap="none" normalizeH="0" baseline="0" dirty="0" smtClean="0">
                          <a:ln>
                            <a:noFill/>
                          </a:ln>
                          <a:solidFill>
                            <a:srgbClr val="0000CC"/>
                          </a:solidFill>
                          <a:effectLst/>
                          <a:latin typeface="+mn-ea"/>
                          <a:ea typeface="+mn-ea"/>
                        </a:rPr>
                        <a:t>层面发文处罚，并要求</a:t>
                      </a:r>
                      <a:r>
                        <a:rPr kumimoji="0" lang="en-US" altLang="zh-CN" sz="1000" b="0" i="0" u="none" strike="noStrike" cap="none" normalizeH="0" baseline="0" dirty="0" smtClean="0">
                          <a:ln>
                            <a:noFill/>
                          </a:ln>
                          <a:solidFill>
                            <a:srgbClr val="0000CC"/>
                          </a:solidFill>
                          <a:effectLst/>
                          <a:latin typeface="+mn-ea"/>
                          <a:ea typeface="+mn-ea"/>
                        </a:rPr>
                        <a:t>SPDT</a:t>
                      </a:r>
                      <a:r>
                        <a:rPr kumimoji="0" lang="zh-CN" altLang="en-US" sz="1000" b="0" i="0" u="none" strike="noStrike" cap="none" normalizeH="0" baseline="0" dirty="0" smtClean="0">
                          <a:ln>
                            <a:noFill/>
                          </a:ln>
                          <a:solidFill>
                            <a:srgbClr val="0000CC"/>
                          </a:solidFill>
                          <a:effectLst/>
                          <a:latin typeface="+mn-ea"/>
                          <a:ea typeface="+mn-ea"/>
                        </a:rPr>
                        <a:t>全员对处罚通告和版本非法传递的规定进行学习。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于吉安</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0000CC"/>
                          </a:solidFill>
                          <a:effectLst/>
                          <a:latin typeface="+mn-ea"/>
                          <a:ea typeface="+mn-ea"/>
                        </a:rPr>
                        <a:t>2014/12/19</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0876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mn-ea"/>
                          <a:ea typeface="+mn-ea"/>
                        </a:rPr>
                        <a:t>变更过程不规范，未遵循</a:t>
                      </a:r>
                      <a:r>
                        <a:rPr kumimoji="0" lang="en-US" altLang="zh-CN" sz="1000" b="0" i="0" u="none" strike="noStrike" cap="none" normalizeH="0" baseline="0" dirty="0" smtClean="0">
                          <a:ln>
                            <a:noFill/>
                          </a:ln>
                          <a:solidFill>
                            <a:schemeClr val="tx1"/>
                          </a:solidFill>
                          <a:effectLst/>
                          <a:latin typeface="+mn-ea"/>
                          <a:ea typeface="+mn-ea"/>
                        </a:rPr>
                        <a:t>PDU</a:t>
                      </a:r>
                      <a:r>
                        <a:rPr kumimoji="0" lang="zh-CN" altLang="en-US" sz="1000" b="0" i="0" u="none" strike="noStrike" cap="none" normalizeH="0" baseline="0" dirty="0" smtClean="0">
                          <a:ln>
                            <a:noFill/>
                          </a:ln>
                          <a:solidFill>
                            <a:schemeClr val="tx1"/>
                          </a:solidFill>
                          <a:effectLst/>
                          <a:latin typeface="+mn-ea"/>
                          <a:ea typeface="+mn-ea"/>
                        </a:rPr>
                        <a:t>规定，现网变更需经维护评审。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管理机制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0000CC"/>
                          </a:solidFill>
                          <a:effectLst/>
                          <a:latin typeface="+mn-ea"/>
                          <a:ea typeface="+mn-ea"/>
                        </a:rPr>
                        <a:t>1</a:t>
                      </a:r>
                      <a:r>
                        <a:rPr kumimoji="0" lang="zh-CN" altLang="en-US" sz="1000" b="0" i="0" u="none" strike="noStrike" cap="none" normalizeH="0" baseline="0" dirty="0" smtClean="0">
                          <a:ln>
                            <a:noFill/>
                          </a:ln>
                          <a:solidFill>
                            <a:srgbClr val="0000CC"/>
                          </a:solidFill>
                          <a:effectLst/>
                          <a:latin typeface="+mn-ea"/>
                          <a:ea typeface="+mn-ea"/>
                        </a:rPr>
                        <a:t>、完善和刷新</a:t>
                      </a:r>
                      <a:r>
                        <a:rPr kumimoji="0" lang="en-US" altLang="zh-CN" sz="1000" b="0" i="0" u="none" strike="noStrike" cap="none" normalizeH="0" baseline="0" dirty="0" smtClean="0">
                          <a:ln>
                            <a:noFill/>
                          </a:ln>
                          <a:solidFill>
                            <a:srgbClr val="0000CC"/>
                          </a:solidFill>
                          <a:effectLst/>
                          <a:latin typeface="+mn-ea"/>
                          <a:ea typeface="+mn-ea"/>
                        </a:rPr>
                        <a:t>SDP</a:t>
                      </a:r>
                      <a:r>
                        <a:rPr kumimoji="0" lang="zh-CN" altLang="en-US" sz="1000" b="0" i="0" u="none" strike="noStrike" cap="none" normalizeH="0" baseline="0" dirty="0" smtClean="0">
                          <a:ln>
                            <a:noFill/>
                          </a:ln>
                          <a:solidFill>
                            <a:srgbClr val="0000CC"/>
                          </a:solidFill>
                          <a:effectLst/>
                          <a:latin typeface="+mn-ea"/>
                          <a:ea typeface="+mn-ea"/>
                        </a:rPr>
                        <a:t>现网维护和变更要求，具体需包括现网问题支撑机制（含交付局点）、服务能力导入要求、现网变更要求，现网问题通报和处理要求。并在</a:t>
                      </a:r>
                      <a:r>
                        <a:rPr kumimoji="0" lang="en-US" altLang="zh-CN" sz="1000" b="0" i="0" u="none" strike="noStrike" cap="none" normalizeH="0" baseline="0" dirty="0" smtClean="0">
                          <a:ln>
                            <a:noFill/>
                          </a:ln>
                          <a:solidFill>
                            <a:srgbClr val="0000CC"/>
                          </a:solidFill>
                          <a:effectLst/>
                          <a:latin typeface="+mn-ea"/>
                          <a:ea typeface="+mn-ea"/>
                        </a:rPr>
                        <a:t>SPDT</a:t>
                      </a:r>
                      <a:r>
                        <a:rPr kumimoji="0" lang="zh-CN" altLang="en-US" sz="1000" b="0" i="0" u="none" strike="noStrike" cap="none" normalizeH="0" baseline="0" dirty="0" smtClean="0">
                          <a:ln>
                            <a:noFill/>
                          </a:ln>
                          <a:solidFill>
                            <a:srgbClr val="0000CC"/>
                          </a:solidFill>
                          <a:effectLst/>
                          <a:latin typeface="+mn-ea"/>
                          <a:ea typeface="+mn-ea"/>
                        </a:rPr>
                        <a:t>层面进行发文，明确奖惩机制。</a:t>
                      </a:r>
                      <a:endParaRPr kumimoji="0" lang="en-US" altLang="zh-CN" sz="1000" b="0" i="0" u="none" strike="noStrike" cap="none" normalizeH="0" baseline="0" dirty="0" smtClean="0">
                        <a:ln>
                          <a:noFill/>
                        </a:ln>
                        <a:solidFill>
                          <a:srgbClr val="0000CC"/>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0000CC"/>
                          </a:solidFill>
                          <a:effectLst/>
                          <a:latin typeface="+mn-ea"/>
                          <a:ea typeface="+mn-ea"/>
                        </a:rPr>
                        <a:t>2</a:t>
                      </a:r>
                      <a:r>
                        <a:rPr kumimoji="0" lang="zh-CN" altLang="en-US" sz="1000" b="0" i="0" u="none" strike="noStrike" cap="none" normalizeH="0" baseline="0" dirty="0" smtClean="0">
                          <a:ln>
                            <a:noFill/>
                          </a:ln>
                          <a:solidFill>
                            <a:srgbClr val="0000CC"/>
                          </a:solidFill>
                          <a:effectLst/>
                          <a:latin typeface="+mn-ea"/>
                          <a:ea typeface="+mn-ea"/>
                        </a:rPr>
                        <a:t>、维优派代表参加</a:t>
                      </a:r>
                      <a:r>
                        <a:rPr kumimoji="0" lang="en-US" altLang="zh-CN" sz="1000" b="0" i="0" u="none" strike="noStrike" cap="none" normalizeH="0" baseline="0" dirty="0" smtClean="0">
                          <a:ln>
                            <a:noFill/>
                          </a:ln>
                          <a:solidFill>
                            <a:srgbClr val="0000CC"/>
                          </a:solidFill>
                          <a:effectLst/>
                          <a:latin typeface="+mn-ea"/>
                          <a:ea typeface="+mn-ea"/>
                        </a:rPr>
                        <a:t>CDPM</a:t>
                      </a:r>
                      <a:r>
                        <a:rPr kumimoji="0" lang="zh-CN" altLang="en-US" sz="1000" b="0" i="0" u="none" strike="noStrike" cap="none" normalizeH="0" baseline="0" dirty="0" smtClean="0">
                          <a:ln>
                            <a:noFill/>
                          </a:ln>
                          <a:solidFill>
                            <a:srgbClr val="0000CC"/>
                          </a:solidFill>
                          <a:effectLst/>
                          <a:latin typeface="+mn-ea"/>
                          <a:ea typeface="+mn-ea"/>
                        </a:rPr>
                        <a:t>例会，提前收集了解各重大项目可能发生的临时变更，并借机给</a:t>
                      </a:r>
                      <a:r>
                        <a:rPr kumimoji="0" lang="en-US" altLang="zh-CN" sz="1000" b="0" i="0" u="none" strike="noStrike" cap="none" normalizeH="0" baseline="0" dirty="0" smtClean="0">
                          <a:ln>
                            <a:noFill/>
                          </a:ln>
                          <a:solidFill>
                            <a:srgbClr val="0000CC"/>
                          </a:solidFill>
                          <a:effectLst/>
                          <a:latin typeface="+mn-ea"/>
                          <a:ea typeface="+mn-ea"/>
                        </a:rPr>
                        <a:t>CDPM</a:t>
                      </a:r>
                      <a:r>
                        <a:rPr kumimoji="0" lang="zh-CN" altLang="en-US" sz="1000" b="0" i="0" u="none" strike="noStrike" cap="none" normalizeH="0" baseline="0" dirty="0" smtClean="0">
                          <a:ln>
                            <a:noFill/>
                          </a:ln>
                          <a:solidFill>
                            <a:srgbClr val="0000CC"/>
                          </a:solidFill>
                          <a:effectLst/>
                          <a:latin typeface="+mn-ea"/>
                          <a:ea typeface="+mn-ea"/>
                        </a:rPr>
                        <a:t>传递网络安全规范。</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赵本江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0000CC"/>
                          </a:solidFill>
                          <a:effectLst/>
                          <a:latin typeface="+mn-ea"/>
                          <a:ea typeface="+mn-ea"/>
                        </a:rPr>
                        <a:t>2015/1/15</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0876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mn-ea"/>
                          <a:ea typeface="+mn-ea"/>
                        </a:rPr>
                        <a:t>项目管理缺乏对外支撑接口的管理和服务导入。</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0876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mn-ea"/>
                          <a:ea typeface="+mn-ea"/>
                        </a:rPr>
                        <a:t>网发生问题未能第一时间通报给维优介入处理。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427524">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ED3D7"/>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mn-ea"/>
                          <a:ea typeface="+mn-ea"/>
                        </a:rPr>
                        <a:t>应急预案不完善，未能及时恢复业务。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完善</a:t>
                      </a:r>
                      <a:r>
                        <a:rPr kumimoji="0" lang="en-US" altLang="zh-CN" sz="1000" b="0" i="0" u="none" strike="noStrike" cap="none" normalizeH="0" baseline="0" dirty="0" smtClean="0">
                          <a:ln>
                            <a:noFill/>
                          </a:ln>
                          <a:solidFill>
                            <a:srgbClr val="0000CC"/>
                          </a:solidFill>
                          <a:effectLst/>
                          <a:latin typeface="+mn-ea"/>
                          <a:ea typeface="+mn-ea"/>
                        </a:rPr>
                        <a:t>SAG</a:t>
                      </a:r>
                      <a:r>
                        <a:rPr kumimoji="0" lang="zh-CN" altLang="en-US" sz="1000" b="0" i="0" u="none" strike="noStrike" cap="none" normalizeH="0" baseline="0" dirty="0" smtClean="0">
                          <a:ln>
                            <a:noFill/>
                          </a:ln>
                          <a:solidFill>
                            <a:srgbClr val="0000CC"/>
                          </a:solidFill>
                          <a:effectLst/>
                          <a:latin typeface="+mn-ea"/>
                          <a:ea typeface="+mn-ea"/>
                        </a:rPr>
                        <a:t>应急预案，将插件隔离的应急措施纳入应急预案。</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邱朋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CC"/>
                          </a:solidFill>
                          <a:effectLst/>
                          <a:latin typeface="+mn-ea"/>
                          <a:ea typeface="+mn-ea"/>
                        </a:rPr>
                        <a:t>2014/12/19</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r h="308767">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smtClean="0">
                          <a:ln>
                            <a:noFill/>
                          </a:ln>
                          <a:solidFill>
                            <a:srgbClr val="0000CC"/>
                          </a:solidFill>
                          <a:effectLst/>
                          <a:latin typeface="+mn-ea"/>
                          <a:ea typeface="+mn-ea"/>
                        </a:rPr>
                        <a:t>优化版本，将插件的加载有静态加载改为动态加载，提升问题定位排查效率。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0000CC"/>
                          </a:solidFill>
                          <a:effectLst/>
                          <a:latin typeface="+mn-ea"/>
                          <a:ea typeface="+mn-ea"/>
                        </a:rPr>
                        <a:t>任亮亮</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0000CC"/>
                          </a:solidFill>
                          <a:effectLst/>
                          <a:latin typeface="+mn-ea"/>
                          <a:ea typeface="+mn-ea"/>
                        </a:rPr>
                        <a:t>2015/03/20</a:t>
                      </a:r>
                      <a:endParaRPr kumimoji="0" lang="zh-CN" altLang="en-US" sz="10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ED3D7"/>
                    </a:solidFill>
                  </a:tcPr>
                </a:tc>
              </a:tr>
            </a:tbl>
          </a:graphicData>
        </a:graphic>
      </p:graphicFrame>
      <p:sp>
        <p:nvSpPr>
          <p:cNvPr id="5" name="Rectangle 2"/>
          <p:cNvSpPr txBox="1">
            <a:spLocks noChangeArrowheads="1"/>
          </p:cNvSpPr>
          <p:nvPr/>
        </p:nvSpPr>
        <p:spPr>
          <a:xfrm>
            <a:off x="366660" y="273207"/>
            <a:ext cx="7744794" cy="618369"/>
          </a:xfrm>
          <a:prstGeom prst="rect">
            <a:avLst/>
          </a:prstGeom>
          <a:noFill/>
          <a:ln>
            <a:noFill/>
          </a:ln>
          <a:effectLst/>
        </p:spPr>
        <p:txBody>
          <a:bodyPr vert="horz" wrap="square" lIns="0" tIns="40064" rIns="80129" bIns="40064" numCol="1" anchor="ctr" anchorCtr="0" compatLnSpc="1">
            <a:prstTxWarp prst="textNoShape">
              <a:avLst/>
            </a:prstTxWarp>
          </a:bodyPr>
          <a:lstStyle/>
          <a:p>
            <a:pPr marL="0" marR="0" lvl="0" indent="0" algn="l" defTabSz="801688" rtl="0" eaLnBrk="1" fontAlgn="base" latinLnBrk="0" hangingPunct="1">
              <a:lnSpc>
                <a:spcPct val="100000"/>
              </a:lnSpc>
              <a:spcBef>
                <a:spcPct val="0"/>
              </a:spcBef>
              <a:spcAft>
                <a:spcPct val="0"/>
              </a:spcAft>
              <a:buClrTx/>
              <a:buSzTx/>
              <a:buFontTx/>
              <a:buNone/>
              <a:tabLst/>
              <a:defRPr/>
            </a:pPr>
            <a:r>
              <a:rPr lang="en-US" altLang="zh-CN" sz="3200" b="1" kern="0" dirty="0" smtClean="0">
                <a:solidFill>
                  <a:srgbClr val="990000"/>
                </a:solidFill>
                <a:latin typeface="Arial" pitchFamily="34" charset="0"/>
                <a:ea typeface="黑体" pitchFamily="49" charset="-122"/>
                <a:cs typeface="Arial" pitchFamily="34" charset="0"/>
              </a:rPr>
              <a:t>3</a:t>
            </a: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.6 </a:t>
            </a:r>
            <a:r>
              <a:rPr lang="zh-CN" altLang="en-US" sz="3200" b="1" kern="0" dirty="0" smtClean="0">
                <a:solidFill>
                  <a:srgbClr val="990000"/>
                </a:solidFill>
                <a:latin typeface="Arial" pitchFamily="34" charset="0"/>
                <a:ea typeface="黑体" pitchFamily="49" charset="-122"/>
                <a:cs typeface="Arial" pitchFamily="34" charset="0"/>
              </a:rPr>
              <a:t>管理</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根因改进计划</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solidFill>
                <a:srgbClr val="000000"/>
              </a:solidFill>
            </a:endParaRPr>
          </a:p>
        </p:txBody>
      </p:sp>
      <p:sp>
        <p:nvSpPr>
          <p:cNvPr id="5" name="Rectangle 2"/>
          <p:cNvSpPr txBox="1">
            <a:spLocks noChangeArrowheads="1"/>
          </p:cNvSpPr>
          <p:nvPr/>
        </p:nvSpPr>
        <p:spPr>
          <a:xfrm>
            <a:off x="366660" y="273207"/>
            <a:ext cx="7744794" cy="618369"/>
          </a:xfrm>
          <a:prstGeom prst="rect">
            <a:avLst/>
          </a:prstGeom>
          <a:noFill/>
          <a:ln>
            <a:noFill/>
          </a:ln>
          <a:effectLst/>
        </p:spPr>
        <p:txBody>
          <a:bodyPr vert="horz" wrap="square" lIns="0" tIns="40064" rIns="80129" bIns="40064" numCol="1" anchor="ctr" anchorCtr="0" compatLnSpc="1">
            <a:prstTxWarp prst="textNoShape">
              <a:avLst/>
            </a:prstTxWarp>
          </a:bodyPr>
          <a:lstStyle/>
          <a:p>
            <a:pPr marL="0" marR="0" lvl="0" indent="0" algn="l" defTabSz="801688" rtl="0" eaLnBrk="1" fontAlgn="base" latinLnBrk="0" hangingPunct="1">
              <a:lnSpc>
                <a:spcPct val="100000"/>
              </a:lnSpc>
              <a:spcBef>
                <a:spcPct val="0"/>
              </a:spcBef>
              <a:spcAft>
                <a:spcPct val="0"/>
              </a:spcAft>
              <a:buClrTx/>
              <a:buSzTx/>
              <a:buFontTx/>
              <a:buNone/>
              <a:tabLst/>
              <a:defRPr/>
            </a:pPr>
            <a:r>
              <a:rPr lang="en-US" altLang="zh-CN" sz="3200" b="1" kern="0" dirty="0" smtClean="0">
                <a:solidFill>
                  <a:srgbClr val="990000"/>
                </a:solidFill>
                <a:latin typeface="Arial" pitchFamily="34" charset="0"/>
                <a:ea typeface="黑体" pitchFamily="49" charset="-122"/>
                <a:cs typeface="Arial" pitchFamily="34" charset="0"/>
              </a:rPr>
              <a:t>3</a:t>
            </a: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.7 </a:t>
            </a:r>
            <a:r>
              <a:rPr lang="zh-CN" altLang="en-US" sz="3200" b="1" kern="0" noProof="0" dirty="0" smtClean="0">
                <a:solidFill>
                  <a:srgbClr val="990000"/>
                </a:solidFill>
                <a:latin typeface="Arial" pitchFamily="34" charset="0"/>
                <a:ea typeface="黑体" pitchFamily="49" charset="-122"/>
                <a:cs typeface="Arial" pitchFamily="34" charset="0"/>
              </a:rPr>
              <a:t>处罚措施</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
        <p:nvSpPr>
          <p:cNvPr id="7" name="Text Box 8"/>
          <p:cNvSpPr txBox="1">
            <a:spLocks noChangeArrowheads="1"/>
          </p:cNvSpPr>
          <p:nvPr/>
        </p:nvSpPr>
        <p:spPr bwMode="auto">
          <a:xfrm>
            <a:off x="395536" y="764704"/>
            <a:ext cx="8136904" cy="4634196"/>
          </a:xfrm>
          <a:prstGeom prst="rect">
            <a:avLst/>
          </a:prstGeom>
          <a:noFill/>
          <a:ln w="9525">
            <a:solidFill>
              <a:schemeClr val="tx2"/>
            </a:solidFill>
            <a:miter lim="800000"/>
            <a:headEnd/>
            <a:tailEnd/>
          </a:ln>
        </p:spPr>
        <p:txBody>
          <a:bodyPr wrap="square" lIns="78340" tIns="39169" rIns="78340" bIns="39169">
            <a:spAutoFit/>
          </a:bodyPr>
          <a:lstStyle/>
          <a:p>
            <a:pPr marL="0" marR="0" lvl="0" indent="0" defTabSz="784225" eaLnBrk="0" fontAlgn="auto" latinLnBrk="0" hangingPunct="0">
              <a:spcBef>
                <a:spcPts val="600"/>
              </a:spcBef>
              <a:spcAft>
                <a:spcPts val="0"/>
              </a:spcAft>
              <a:buClrTx/>
              <a:buSzTx/>
              <a:buFontTx/>
              <a:buNone/>
              <a:tabLst/>
              <a:defRPr/>
            </a:pPr>
            <a:r>
              <a:rPr lang="zh-CN" altLang="en-US" sz="1100" b="1" kern="0" dirty="0" smtClean="0">
                <a:solidFill>
                  <a:srgbClr val="FF0000"/>
                </a:solidFill>
                <a:latin typeface="微软雅黑" pitchFamily="34" charset="-122"/>
                <a:ea typeface="微软雅黑" pitchFamily="34" charset="-122"/>
              </a:rPr>
              <a:t>一线服务（东南非地区部交付与服务部发文）：</a:t>
            </a:r>
            <a:endParaRPr lang="en-US" altLang="zh-CN" sz="1100" b="1" kern="0" dirty="0" smtClean="0">
              <a:solidFill>
                <a:srgbClr val="FF0000"/>
              </a:solidFill>
              <a:latin typeface="微软雅黑" pitchFamily="34" charset="-122"/>
              <a:ea typeface="微软雅黑" pitchFamily="34" charset="-122"/>
            </a:endParaRPr>
          </a:p>
          <a:p>
            <a:pPr marL="0" marR="0" lvl="0" indent="0" defTabSz="784225" eaLnBrk="0" fontAlgn="auto" latinLnBrk="0" hangingPunct="0">
              <a:spcBef>
                <a:spcPts val="600"/>
              </a:spcBef>
              <a:spcAft>
                <a:spcPts val="0"/>
              </a:spcAft>
              <a:buClrTx/>
              <a:buSzTx/>
              <a:buFontTx/>
              <a:buNone/>
              <a:tabLst/>
              <a:defRPr/>
            </a:pPr>
            <a:r>
              <a:rPr lang="zh-CN" altLang="en-US" sz="1100" kern="0" dirty="0" smtClean="0">
                <a:solidFill>
                  <a:srgbClr val="0000FF"/>
                </a:solidFill>
                <a:latin typeface="+mn-ea"/>
                <a:ea typeface="+mn-ea"/>
              </a:rPr>
              <a:t>洪伟华（</a:t>
            </a:r>
            <a:r>
              <a:rPr lang="en-US" altLang="zh-CN" sz="1100" kern="0" dirty="0" smtClean="0">
                <a:solidFill>
                  <a:srgbClr val="0000FF"/>
                </a:solidFill>
                <a:latin typeface="+mn-ea"/>
                <a:ea typeface="+mn-ea"/>
              </a:rPr>
              <a:t>84019818</a:t>
            </a:r>
            <a:r>
              <a:rPr lang="zh-CN" altLang="en-US" sz="1100" kern="0" dirty="0" smtClean="0">
                <a:solidFill>
                  <a:srgbClr val="0000FF"/>
                </a:solidFill>
                <a:latin typeface="+mn-ea"/>
                <a:ea typeface="+mn-ea"/>
              </a:rPr>
              <a:t>）</a:t>
            </a:r>
            <a:r>
              <a:rPr lang="zh-CN" altLang="en-US" sz="1100" kern="0" dirty="0" smtClean="0">
                <a:latin typeface="+mn-ea"/>
                <a:ea typeface="+mn-ea"/>
              </a:rPr>
              <a:t>：事故直接责任人，在变更、紧急问题和事故处理过程中，未严格遵从公司质量红线、三个审批、问题处理和事故通报流程，给事故恢复和问题解决造成严重影响，解除劳动合同；</a:t>
            </a:r>
          </a:p>
          <a:p>
            <a:pPr marL="0" marR="0" lvl="0" indent="0" defTabSz="784225" eaLnBrk="0" fontAlgn="auto" latinLnBrk="0" hangingPunct="0">
              <a:spcBef>
                <a:spcPts val="600"/>
              </a:spcBef>
              <a:spcAft>
                <a:spcPts val="0"/>
              </a:spcAft>
              <a:buClrTx/>
              <a:buSzTx/>
              <a:buFontTx/>
              <a:buNone/>
              <a:tabLst/>
              <a:defRPr/>
            </a:pPr>
            <a:r>
              <a:rPr lang="zh-CN" altLang="en-US" sz="1100" kern="0" dirty="0" smtClean="0">
                <a:solidFill>
                  <a:srgbClr val="0000FF"/>
                </a:solidFill>
                <a:latin typeface="+mn-ea"/>
                <a:ea typeface="+mn-ea"/>
              </a:rPr>
              <a:t>何敏乐（</a:t>
            </a:r>
            <a:r>
              <a:rPr lang="en-US" altLang="zh-CN" sz="1100" kern="0" dirty="0" smtClean="0">
                <a:solidFill>
                  <a:srgbClr val="0000FF"/>
                </a:solidFill>
                <a:latin typeface="+mn-ea"/>
                <a:ea typeface="+mn-ea"/>
              </a:rPr>
              <a:t>00150381</a:t>
            </a:r>
            <a:r>
              <a:rPr lang="zh-CN" altLang="en-US" sz="1100" kern="0" dirty="0" smtClean="0">
                <a:solidFill>
                  <a:srgbClr val="0000FF"/>
                </a:solidFill>
                <a:latin typeface="+mn-ea"/>
                <a:ea typeface="+mn-ea"/>
              </a:rPr>
              <a:t>）</a:t>
            </a:r>
            <a:r>
              <a:rPr lang="zh-CN" altLang="en-US" sz="1100" kern="0" dirty="0" smtClean="0">
                <a:latin typeface="+mn-ea"/>
                <a:ea typeface="+mn-ea"/>
              </a:rPr>
              <a:t>：乌干达</a:t>
            </a:r>
            <a:r>
              <a:rPr lang="en-US" altLang="zh-CN" sz="1100" kern="0" dirty="0" smtClean="0">
                <a:latin typeface="+mn-ea"/>
                <a:ea typeface="+mn-ea"/>
              </a:rPr>
              <a:t>MTN SDP</a:t>
            </a:r>
            <a:r>
              <a:rPr lang="zh-CN" altLang="en-US" sz="1100" kern="0" dirty="0" smtClean="0">
                <a:latin typeface="+mn-ea"/>
                <a:ea typeface="+mn-ea"/>
              </a:rPr>
              <a:t>项目</a:t>
            </a:r>
            <a:r>
              <a:rPr lang="en-US" altLang="zh-CN" sz="1100" kern="0" dirty="0" smtClean="0">
                <a:latin typeface="+mn-ea"/>
                <a:ea typeface="+mn-ea"/>
              </a:rPr>
              <a:t>PM</a:t>
            </a:r>
            <a:r>
              <a:rPr lang="zh-CN" altLang="en-US" sz="1100" kern="0" dirty="0" smtClean="0">
                <a:latin typeface="+mn-ea"/>
                <a:ea typeface="+mn-ea"/>
              </a:rPr>
              <a:t>，对项目组人员管理不力，员工</a:t>
            </a:r>
            <a:r>
              <a:rPr lang="en-US" altLang="zh-CN" sz="1100" kern="0" dirty="0" smtClean="0">
                <a:latin typeface="+mn-ea"/>
                <a:ea typeface="+mn-ea"/>
              </a:rPr>
              <a:t>ITR</a:t>
            </a:r>
            <a:r>
              <a:rPr lang="zh-CN" altLang="en-US" sz="1100" kern="0" dirty="0" smtClean="0">
                <a:latin typeface="+mn-ea"/>
                <a:ea typeface="+mn-ea"/>
              </a:rPr>
              <a:t>流程遵从和网络安全意识不到位，负直接管理责任。本年度考评不高于</a:t>
            </a:r>
            <a:r>
              <a:rPr lang="en-US" altLang="zh-CN" sz="1100" kern="0" dirty="0" smtClean="0">
                <a:latin typeface="+mn-ea"/>
                <a:ea typeface="+mn-ea"/>
              </a:rPr>
              <a:t>B</a:t>
            </a:r>
            <a:r>
              <a:rPr lang="zh-CN" altLang="en-US" sz="1100" kern="0" dirty="0" smtClean="0">
                <a:latin typeface="+mn-ea"/>
                <a:ea typeface="+mn-ea"/>
              </a:rPr>
              <a:t>、职级降二等</a:t>
            </a:r>
            <a:r>
              <a:rPr lang="en-US" altLang="zh-CN" sz="1100" kern="0" dirty="0" smtClean="0">
                <a:latin typeface="+mn-ea"/>
                <a:ea typeface="+mn-ea"/>
              </a:rPr>
              <a:t>;</a:t>
            </a:r>
          </a:p>
          <a:p>
            <a:pPr marL="0" marR="0" lvl="0" indent="0" defTabSz="784225" eaLnBrk="0" fontAlgn="auto" latinLnBrk="0" hangingPunct="0">
              <a:spcBef>
                <a:spcPts val="600"/>
              </a:spcBef>
              <a:spcAft>
                <a:spcPts val="0"/>
              </a:spcAft>
              <a:buClrTx/>
              <a:buSzTx/>
              <a:buFontTx/>
              <a:buNone/>
              <a:tabLst/>
              <a:defRPr/>
            </a:pPr>
            <a:r>
              <a:rPr lang="zh-CN" altLang="en-US" sz="1100" kern="0" dirty="0" smtClean="0">
                <a:solidFill>
                  <a:srgbClr val="0000FF"/>
                </a:solidFill>
                <a:latin typeface="+mn-ea"/>
                <a:ea typeface="+mn-ea"/>
              </a:rPr>
              <a:t>吴全胜（</a:t>
            </a:r>
            <a:r>
              <a:rPr lang="en-US" altLang="zh-CN" sz="1100" kern="0" dirty="0" smtClean="0">
                <a:solidFill>
                  <a:srgbClr val="0000FF"/>
                </a:solidFill>
                <a:latin typeface="+mn-ea"/>
                <a:ea typeface="+mn-ea"/>
              </a:rPr>
              <a:t>00179740</a:t>
            </a:r>
            <a:r>
              <a:rPr lang="zh-CN" altLang="en-US" sz="1100" kern="0" dirty="0" smtClean="0">
                <a:solidFill>
                  <a:srgbClr val="0000FF"/>
                </a:solidFill>
                <a:latin typeface="+mn-ea"/>
                <a:ea typeface="+mn-ea"/>
              </a:rPr>
              <a:t>）</a:t>
            </a:r>
            <a:r>
              <a:rPr lang="zh-CN" altLang="en-US" sz="1100" kern="0" dirty="0" smtClean="0">
                <a:latin typeface="+mn-ea"/>
                <a:ea typeface="+mn-ea"/>
              </a:rPr>
              <a:t>：乌干达电软业务部主管，负管理责任，通报批评，罚款</a:t>
            </a:r>
            <a:r>
              <a:rPr lang="en-US" altLang="zh-CN" sz="1100" kern="0" dirty="0" smtClean="0">
                <a:latin typeface="+mn-ea"/>
                <a:ea typeface="+mn-ea"/>
              </a:rPr>
              <a:t>2000</a:t>
            </a:r>
            <a:r>
              <a:rPr lang="zh-CN" altLang="en-US" sz="1100" kern="0" dirty="0" smtClean="0">
                <a:latin typeface="+mn-ea"/>
                <a:ea typeface="+mn-ea"/>
              </a:rPr>
              <a:t>元；</a:t>
            </a:r>
          </a:p>
          <a:p>
            <a:pPr marL="0" marR="0" lvl="0" indent="0" defTabSz="784225" eaLnBrk="0" fontAlgn="auto" latinLnBrk="0" hangingPunct="0">
              <a:spcBef>
                <a:spcPts val="600"/>
              </a:spcBef>
              <a:spcAft>
                <a:spcPts val="0"/>
              </a:spcAft>
              <a:buClrTx/>
              <a:buSzTx/>
              <a:buFontTx/>
              <a:buNone/>
              <a:tabLst/>
              <a:defRPr/>
            </a:pPr>
            <a:r>
              <a:rPr lang="zh-CN" altLang="en-US" sz="1100" kern="0" dirty="0" smtClean="0">
                <a:solidFill>
                  <a:srgbClr val="0000FF"/>
                </a:solidFill>
                <a:latin typeface="+mn-ea"/>
                <a:ea typeface="+mn-ea"/>
              </a:rPr>
              <a:t>金春成（</a:t>
            </a:r>
            <a:r>
              <a:rPr lang="en-US" altLang="zh-CN" sz="1100" kern="0" dirty="0" smtClean="0">
                <a:solidFill>
                  <a:srgbClr val="0000FF"/>
                </a:solidFill>
                <a:latin typeface="+mn-ea"/>
                <a:ea typeface="+mn-ea"/>
              </a:rPr>
              <a:t>00215933</a:t>
            </a:r>
            <a:r>
              <a:rPr lang="zh-CN" altLang="en-US" sz="1100" kern="0" dirty="0" smtClean="0">
                <a:solidFill>
                  <a:srgbClr val="0000FF"/>
                </a:solidFill>
                <a:latin typeface="+mn-ea"/>
                <a:ea typeface="+mn-ea"/>
              </a:rPr>
              <a:t>）</a:t>
            </a:r>
            <a:r>
              <a:rPr lang="zh-CN" altLang="en-US" sz="1100" kern="0" dirty="0" smtClean="0">
                <a:latin typeface="+mn-ea"/>
                <a:ea typeface="+mn-ea"/>
              </a:rPr>
              <a:t>：东南非地区部软件服务部长，负管理责任，通报批评，罚款</a:t>
            </a:r>
            <a:r>
              <a:rPr lang="en-US" altLang="zh-CN" sz="1100" kern="0" dirty="0" smtClean="0">
                <a:latin typeface="+mn-ea"/>
                <a:ea typeface="+mn-ea"/>
              </a:rPr>
              <a:t>2000</a:t>
            </a:r>
            <a:r>
              <a:rPr lang="zh-CN" altLang="en-US" sz="1100" kern="0" dirty="0" smtClean="0">
                <a:latin typeface="+mn-ea"/>
                <a:ea typeface="+mn-ea"/>
              </a:rPr>
              <a:t>元；</a:t>
            </a:r>
          </a:p>
          <a:p>
            <a:pPr marL="0" marR="0" lvl="0" indent="0" defTabSz="784225" eaLnBrk="0" fontAlgn="auto" latinLnBrk="0" hangingPunct="0">
              <a:spcBef>
                <a:spcPts val="600"/>
              </a:spcBef>
              <a:spcAft>
                <a:spcPts val="0"/>
              </a:spcAft>
              <a:buClrTx/>
              <a:buSzTx/>
              <a:buFontTx/>
              <a:buNone/>
              <a:tabLst/>
              <a:defRPr/>
            </a:pPr>
            <a:r>
              <a:rPr lang="zh-CN" altLang="en-US" sz="1100" kern="0" dirty="0" smtClean="0">
                <a:solidFill>
                  <a:srgbClr val="0000FF"/>
                </a:solidFill>
                <a:latin typeface="+mn-ea"/>
                <a:ea typeface="+mn-ea"/>
              </a:rPr>
              <a:t>丁  永（</a:t>
            </a:r>
            <a:r>
              <a:rPr lang="en-US" altLang="zh-CN" sz="1100" kern="0" dirty="0" smtClean="0">
                <a:solidFill>
                  <a:srgbClr val="0000FF"/>
                </a:solidFill>
                <a:latin typeface="+mn-ea"/>
                <a:ea typeface="+mn-ea"/>
              </a:rPr>
              <a:t>00162055</a:t>
            </a:r>
            <a:r>
              <a:rPr lang="zh-CN" altLang="en-US" sz="1100" kern="0" dirty="0" smtClean="0">
                <a:solidFill>
                  <a:srgbClr val="0000FF"/>
                </a:solidFill>
                <a:latin typeface="+mn-ea"/>
                <a:ea typeface="+mn-ea"/>
              </a:rPr>
              <a:t>）</a:t>
            </a:r>
            <a:r>
              <a:rPr lang="zh-CN" altLang="en-US" sz="1100" kern="0" dirty="0" smtClean="0">
                <a:latin typeface="+mn-ea"/>
                <a:ea typeface="+mn-ea"/>
              </a:rPr>
              <a:t>：代表处交付副代表，负管理责任，通报批评，罚款</a:t>
            </a:r>
            <a:r>
              <a:rPr lang="en-US" altLang="zh-CN" sz="1100" kern="0" dirty="0" smtClean="0">
                <a:latin typeface="+mn-ea"/>
                <a:ea typeface="+mn-ea"/>
              </a:rPr>
              <a:t>2000</a:t>
            </a:r>
            <a:r>
              <a:rPr lang="zh-CN" altLang="en-US" sz="1100" kern="0" dirty="0" smtClean="0">
                <a:latin typeface="+mn-ea"/>
                <a:ea typeface="+mn-ea"/>
              </a:rPr>
              <a:t>元；</a:t>
            </a:r>
            <a:endParaRPr lang="en-US" altLang="zh-CN" sz="1100" kern="0" dirty="0" smtClean="0">
              <a:latin typeface="+mn-ea"/>
              <a:ea typeface="+mn-ea"/>
            </a:endParaRPr>
          </a:p>
          <a:p>
            <a:pPr marL="0" marR="0" lvl="0" indent="0" defTabSz="784225" eaLnBrk="0" fontAlgn="auto" latinLnBrk="0" hangingPunct="0">
              <a:spcBef>
                <a:spcPts val="600"/>
              </a:spcBef>
              <a:spcAft>
                <a:spcPts val="0"/>
              </a:spcAft>
              <a:buClrTx/>
              <a:buSzTx/>
              <a:buFontTx/>
              <a:buNone/>
              <a:tabLst/>
              <a:defRPr/>
            </a:pPr>
            <a:r>
              <a:rPr lang="zh-CN" altLang="en-US" sz="1100" b="1" kern="0" dirty="0" smtClean="0">
                <a:solidFill>
                  <a:srgbClr val="FF0000"/>
                </a:solidFill>
                <a:latin typeface="微软雅黑" pitchFamily="34" charset="-122"/>
                <a:ea typeface="微软雅黑" pitchFamily="34" charset="-122"/>
              </a:rPr>
              <a:t>机关服务和研发（</a:t>
            </a:r>
            <a:r>
              <a:rPr lang="en-US" altLang="zh-CN" sz="1100" b="1" kern="0" dirty="0" smtClean="0">
                <a:solidFill>
                  <a:srgbClr val="FF0000"/>
                </a:solidFill>
                <a:latin typeface="微软雅黑" pitchFamily="34" charset="-122"/>
                <a:ea typeface="微软雅黑" pitchFamily="34" charset="-122"/>
              </a:rPr>
              <a:t>DS BMT</a:t>
            </a:r>
            <a:r>
              <a:rPr lang="zh-CN" altLang="en-US" sz="1100" b="1" kern="0" dirty="0" smtClean="0">
                <a:solidFill>
                  <a:srgbClr val="FF0000"/>
                </a:solidFill>
                <a:latin typeface="微软雅黑" pitchFamily="34" charset="-122"/>
                <a:ea typeface="微软雅黑" pitchFamily="34" charset="-122"/>
              </a:rPr>
              <a:t>发文）：</a:t>
            </a:r>
            <a:endParaRPr lang="en-US" altLang="zh-CN" sz="1100" b="1" kern="0" dirty="0" smtClean="0">
              <a:solidFill>
                <a:srgbClr val="FF0000"/>
              </a:solidFill>
              <a:latin typeface="微软雅黑" pitchFamily="34" charset="-122"/>
              <a:ea typeface="微软雅黑" pitchFamily="34" charset="-122"/>
            </a:endParaRPr>
          </a:p>
          <a:p>
            <a:pPr>
              <a:spcBef>
                <a:spcPts val="600"/>
              </a:spcBef>
            </a:pPr>
            <a:r>
              <a:rPr lang="zh-CN" altLang="zh-CN" sz="1100" dirty="0" smtClean="0">
                <a:solidFill>
                  <a:srgbClr val="0000FF"/>
                </a:solidFill>
                <a:latin typeface="+mn-ea"/>
                <a:ea typeface="+mn-ea"/>
              </a:rPr>
              <a:t>孙智</a:t>
            </a:r>
            <a:r>
              <a:rPr lang="zh-CN" altLang="en-US" sz="1100" dirty="0" smtClean="0">
                <a:solidFill>
                  <a:srgbClr val="0000FF"/>
                </a:solidFill>
                <a:latin typeface="+mn-ea"/>
                <a:ea typeface="+mn-ea"/>
              </a:rPr>
              <a:t>（</a:t>
            </a:r>
            <a:r>
              <a:rPr lang="en-US" altLang="zh-CN" sz="1100" dirty="0" smtClean="0">
                <a:solidFill>
                  <a:srgbClr val="0000FF"/>
                </a:solidFill>
                <a:latin typeface="+mn-ea"/>
                <a:ea typeface="+mn-ea"/>
              </a:rPr>
              <a:t>00287526</a:t>
            </a:r>
            <a:r>
              <a:rPr lang="zh-CN" altLang="en-US" sz="1100" dirty="0" smtClean="0">
                <a:solidFill>
                  <a:srgbClr val="0000FF"/>
                </a:solidFill>
                <a:latin typeface="+mn-ea"/>
                <a:ea typeface="+mn-ea"/>
              </a:rPr>
              <a:t>）</a:t>
            </a:r>
            <a:r>
              <a:rPr lang="zh-CN" altLang="en-US" sz="1100" dirty="0" smtClean="0">
                <a:latin typeface="+mn-ea"/>
                <a:ea typeface="+mn-ea"/>
              </a:rPr>
              <a:t>：</a:t>
            </a:r>
            <a:r>
              <a:rPr lang="en-US" altLang="zh-CN" sz="1100" dirty="0" smtClean="0">
                <a:latin typeface="+mn-ea"/>
              </a:rPr>
              <a:t>MTN</a:t>
            </a:r>
            <a:r>
              <a:rPr lang="zh-CN" altLang="en-US" sz="1100" dirty="0" smtClean="0">
                <a:latin typeface="+mn-ea"/>
              </a:rPr>
              <a:t>多国项目群</a:t>
            </a:r>
            <a:r>
              <a:rPr lang="en-US" altLang="zh-CN" sz="1100" dirty="0" smtClean="0">
                <a:latin typeface="+mn-ea"/>
              </a:rPr>
              <a:t>CDPM </a:t>
            </a:r>
            <a:r>
              <a:rPr lang="zh-CN" altLang="en-US" sz="1100" dirty="0" smtClean="0">
                <a:latin typeface="+mn-ea"/>
              </a:rPr>
              <a:t>孙智</a:t>
            </a:r>
            <a:r>
              <a:rPr lang="en-US" altLang="zh-CN" sz="1100" dirty="0" smtClean="0">
                <a:latin typeface="+mn-ea"/>
              </a:rPr>
              <a:t>/00287526</a:t>
            </a:r>
            <a:r>
              <a:rPr lang="zh-CN" altLang="en-US" sz="1100" dirty="0" smtClean="0">
                <a:latin typeface="+mn-ea"/>
              </a:rPr>
              <a:t>，对非法传递版本负直接责任、对项目质量问题负管理责任，通报批评，罚款</a:t>
            </a:r>
            <a:r>
              <a:rPr lang="en-US" altLang="zh-CN" sz="1100" dirty="0" smtClean="0">
                <a:latin typeface="+mn-ea"/>
              </a:rPr>
              <a:t>1000</a:t>
            </a:r>
            <a:r>
              <a:rPr lang="zh-CN" altLang="en-US" sz="1100" dirty="0" smtClean="0">
                <a:latin typeface="+mn-ea"/>
              </a:rPr>
              <a:t>元</a:t>
            </a:r>
            <a:r>
              <a:rPr lang="en-US" altLang="zh-CN" sz="1100" dirty="0" smtClean="0">
                <a:latin typeface="+mn-ea"/>
              </a:rPr>
              <a:t>RMB</a:t>
            </a:r>
            <a:r>
              <a:rPr lang="zh-CN" altLang="zh-CN" sz="1100" dirty="0" smtClean="0">
                <a:latin typeface="+mn-ea"/>
                <a:ea typeface="+mn-ea"/>
              </a:rPr>
              <a:t>；</a:t>
            </a:r>
          </a:p>
          <a:p>
            <a:pPr>
              <a:spcBef>
                <a:spcPts val="600"/>
              </a:spcBef>
            </a:pPr>
            <a:r>
              <a:rPr lang="zh-CN" altLang="zh-CN" sz="1100" dirty="0" smtClean="0">
                <a:solidFill>
                  <a:srgbClr val="0000FF"/>
                </a:solidFill>
                <a:latin typeface="+mn-ea"/>
                <a:ea typeface="+mn-ea"/>
              </a:rPr>
              <a:t>任亮亮</a:t>
            </a:r>
            <a:r>
              <a:rPr lang="zh-CN" altLang="en-US" sz="1100" dirty="0" smtClean="0">
                <a:solidFill>
                  <a:srgbClr val="0000FF"/>
                </a:solidFill>
                <a:latin typeface="+mn-ea"/>
                <a:ea typeface="+mn-ea"/>
              </a:rPr>
              <a:t>（</a:t>
            </a:r>
            <a:r>
              <a:rPr lang="en-US" altLang="zh-CN" sz="1100" dirty="0" smtClean="0">
                <a:solidFill>
                  <a:srgbClr val="0000FF"/>
                </a:solidFill>
                <a:latin typeface="+mn-ea"/>
                <a:ea typeface="+mn-ea"/>
              </a:rPr>
              <a:t>00136495</a:t>
            </a:r>
            <a:r>
              <a:rPr lang="zh-CN" altLang="en-US" sz="1100" dirty="0" smtClean="0">
                <a:solidFill>
                  <a:srgbClr val="0000FF"/>
                </a:solidFill>
                <a:latin typeface="+mn-ea"/>
                <a:ea typeface="+mn-ea"/>
              </a:rPr>
              <a:t>）</a:t>
            </a:r>
            <a:r>
              <a:rPr lang="zh-CN" altLang="en-US" sz="1100" dirty="0" smtClean="0">
                <a:latin typeface="+mn-ea"/>
                <a:ea typeface="+mn-ea"/>
              </a:rPr>
              <a:t>：</a:t>
            </a:r>
            <a:r>
              <a:rPr lang="en-US" altLang="zh-CN" sz="1100" dirty="0" smtClean="0">
                <a:latin typeface="+mn-ea"/>
              </a:rPr>
              <a:t>SAG</a:t>
            </a:r>
            <a:r>
              <a:rPr lang="zh-CN" altLang="zh-CN" sz="1100" dirty="0" smtClean="0">
                <a:latin typeface="+mn-ea"/>
              </a:rPr>
              <a:t>部件 版本经理</a:t>
            </a:r>
            <a:r>
              <a:rPr lang="zh-CN" altLang="zh-CN" sz="1100" dirty="0" smtClean="0">
                <a:latin typeface="+mn-ea"/>
                <a:ea typeface="+mn-ea"/>
              </a:rPr>
              <a:t>对非法传递版本负管理责任、对</a:t>
            </a:r>
            <a:r>
              <a:rPr lang="en-US" altLang="zh-CN" sz="1100" dirty="0" smtClean="0">
                <a:latin typeface="+mn-ea"/>
                <a:ea typeface="+mn-ea"/>
              </a:rPr>
              <a:t>SAG</a:t>
            </a:r>
            <a:r>
              <a:rPr lang="zh-CN" altLang="zh-CN" sz="1100" dirty="0" smtClean="0">
                <a:latin typeface="+mn-ea"/>
                <a:ea typeface="+mn-ea"/>
              </a:rPr>
              <a:t>版本的开发质量出现的严重问题负直接责任，通报批评、计入关键事件影响</a:t>
            </a:r>
            <a:r>
              <a:rPr lang="en-US" altLang="zh-CN" sz="1100" dirty="0" smtClean="0">
                <a:latin typeface="+mn-ea"/>
                <a:ea typeface="+mn-ea"/>
              </a:rPr>
              <a:t>2014</a:t>
            </a:r>
            <a:r>
              <a:rPr lang="zh-CN" altLang="zh-CN" sz="1100" dirty="0" smtClean="0">
                <a:latin typeface="+mn-ea"/>
                <a:ea typeface="+mn-ea"/>
              </a:rPr>
              <a:t>年下半年考评、罚款</a:t>
            </a:r>
            <a:r>
              <a:rPr lang="en-US" altLang="zh-CN" sz="1100" dirty="0" smtClean="0">
                <a:latin typeface="+mn-ea"/>
                <a:ea typeface="+mn-ea"/>
              </a:rPr>
              <a:t>500</a:t>
            </a:r>
            <a:r>
              <a:rPr lang="zh-CN" altLang="zh-CN" sz="1100" dirty="0" smtClean="0">
                <a:latin typeface="+mn-ea"/>
                <a:ea typeface="+mn-ea"/>
              </a:rPr>
              <a:t>元</a:t>
            </a:r>
            <a:r>
              <a:rPr lang="en-US" altLang="zh-CN" sz="1100" dirty="0" smtClean="0">
                <a:latin typeface="+mn-ea"/>
                <a:ea typeface="+mn-ea"/>
              </a:rPr>
              <a:t>RMB</a:t>
            </a:r>
            <a:r>
              <a:rPr lang="zh-CN" altLang="zh-CN" sz="1100" dirty="0" smtClean="0">
                <a:latin typeface="+mn-ea"/>
                <a:ea typeface="+mn-ea"/>
              </a:rPr>
              <a:t>；</a:t>
            </a:r>
          </a:p>
          <a:p>
            <a:pPr>
              <a:spcBef>
                <a:spcPts val="600"/>
              </a:spcBef>
            </a:pPr>
            <a:r>
              <a:rPr lang="zh-CN" altLang="zh-CN" sz="1100" dirty="0" smtClean="0">
                <a:solidFill>
                  <a:srgbClr val="0000FF"/>
                </a:solidFill>
                <a:latin typeface="+mn-ea"/>
                <a:ea typeface="+mn-ea"/>
              </a:rPr>
              <a:t>冯韬</a:t>
            </a:r>
            <a:r>
              <a:rPr lang="zh-CN" altLang="en-US" sz="1100" dirty="0" smtClean="0">
                <a:solidFill>
                  <a:srgbClr val="0000FF"/>
                </a:solidFill>
                <a:latin typeface="+mn-ea"/>
                <a:ea typeface="+mn-ea"/>
              </a:rPr>
              <a:t>（</a:t>
            </a:r>
            <a:r>
              <a:rPr lang="en-US" altLang="zh-CN" sz="1100" dirty="0" smtClean="0">
                <a:solidFill>
                  <a:srgbClr val="0000FF"/>
                </a:solidFill>
                <a:latin typeface="+mn-ea"/>
                <a:ea typeface="+mn-ea"/>
              </a:rPr>
              <a:t>00160957</a:t>
            </a:r>
            <a:r>
              <a:rPr lang="zh-CN" altLang="en-US" sz="1100" dirty="0" smtClean="0">
                <a:solidFill>
                  <a:srgbClr val="0000FF"/>
                </a:solidFill>
                <a:latin typeface="+mn-ea"/>
                <a:ea typeface="+mn-ea"/>
              </a:rPr>
              <a:t>）</a:t>
            </a:r>
            <a:r>
              <a:rPr lang="zh-CN" altLang="en-US" sz="1100" dirty="0" smtClean="0">
                <a:latin typeface="+mn-ea"/>
                <a:ea typeface="+mn-ea"/>
              </a:rPr>
              <a:t>：</a:t>
            </a:r>
            <a:r>
              <a:rPr lang="en-US" altLang="zh-CN" sz="1100" dirty="0" smtClean="0">
                <a:latin typeface="+mn-ea"/>
              </a:rPr>
              <a:t> SDP SDU </a:t>
            </a:r>
            <a:r>
              <a:rPr lang="zh-CN" altLang="zh-CN" sz="1100" dirty="0" smtClean="0">
                <a:latin typeface="+mn-ea"/>
              </a:rPr>
              <a:t>定制开发部部长</a:t>
            </a:r>
            <a:r>
              <a:rPr lang="zh-CN" altLang="en-US" sz="1100" dirty="0" smtClean="0">
                <a:latin typeface="+mn-ea"/>
              </a:rPr>
              <a:t>，</a:t>
            </a:r>
            <a:r>
              <a:rPr lang="zh-CN" altLang="zh-CN" sz="1100" dirty="0" smtClean="0">
                <a:latin typeface="+mn-ea"/>
                <a:ea typeface="+mn-ea"/>
              </a:rPr>
              <a:t>对</a:t>
            </a:r>
            <a:r>
              <a:rPr lang="en-US" altLang="zh-CN" sz="1100" dirty="0" smtClean="0">
                <a:latin typeface="+mn-ea"/>
                <a:ea typeface="+mn-ea"/>
              </a:rPr>
              <a:t>SAG</a:t>
            </a:r>
            <a:r>
              <a:rPr lang="zh-CN" altLang="zh-CN" sz="1100" dirty="0" smtClean="0">
                <a:latin typeface="+mn-ea"/>
                <a:ea typeface="+mn-ea"/>
              </a:rPr>
              <a:t>版本的开发质量出现的严重问题负管理责任，通报批评、计入关键事件影响</a:t>
            </a:r>
            <a:r>
              <a:rPr lang="en-US" altLang="zh-CN" sz="1100" dirty="0" smtClean="0">
                <a:latin typeface="+mn-ea"/>
                <a:ea typeface="+mn-ea"/>
              </a:rPr>
              <a:t>2014</a:t>
            </a:r>
            <a:r>
              <a:rPr lang="zh-CN" altLang="zh-CN" sz="1100" dirty="0" smtClean="0">
                <a:latin typeface="+mn-ea"/>
                <a:ea typeface="+mn-ea"/>
              </a:rPr>
              <a:t>年下半年考评、罚款</a:t>
            </a:r>
            <a:r>
              <a:rPr lang="en-US" altLang="zh-CN" sz="1100" dirty="0" smtClean="0">
                <a:latin typeface="+mn-ea"/>
                <a:ea typeface="+mn-ea"/>
              </a:rPr>
              <a:t>1500</a:t>
            </a:r>
            <a:r>
              <a:rPr lang="zh-CN" altLang="zh-CN" sz="1100" dirty="0" smtClean="0">
                <a:latin typeface="+mn-ea"/>
                <a:ea typeface="+mn-ea"/>
              </a:rPr>
              <a:t>元</a:t>
            </a:r>
            <a:r>
              <a:rPr lang="en-US" altLang="zh-CN" sz="1100" dirty="0" smtClean="0">
                <a:latin typeface="+mn-ea"/>
                <a:ea typeface="+mn-ea"/>
              </a:rPr>
              <a:t>RMB</a:t>
            </a:r>
            <a:r>
              <a:rPr lang="zh-CN" altLang="zh-CN" sz="1100" dirty="0" smtClean="0">
                <a:latin typeface="+mn-ea"/>
                <a:ea typeface="+mn-ea"/>
              </a:rPr>
              <a:t>；</a:t>
            </a:r>
          </a:p>
          <a:p>
            <a:pPr>
              <a:spcBef>
                <a:spcPts val="600"/>
              </a:spcBef>
            </a:pPr>
            <a:r>
              <a:rPr lang="zh-CN" altLang="en-US" sz="1100" dirty="0" smtClean="0">
                <a:solidFill>
                  <a:srgbClr val="0000FF"/>
                </a:solidFill>
                <a:latin typeface="+mn-ea"/>
                <a:ea typeface="+mn-ea"/>
              </a:rPr>
              <a:t>张旺光（</a:t>
            </a:r>
            <a:r>
              <a:rPr lang="en-US" altLang="zh-CN" sz="1100" dirty="0" smtClean="0">
                <a:solidFill>
                  <a:srgbClr val="0000FF"/>
                </a:solidFill>
                <a:latin typeface="+mn-ea"/>
                <a:ea typeface="+mn-ea"/>
              </a:rPr>
              <a:t>00247462</a:t>
            </a:r>
            <a:r>
              <a:rPr lang="zh-CN" altLang="en-US" sz="1100" dirty="0" smtClean="0">
                <a:solidFill>
                  <a:srgbClr val="0000FF"/>
                </a:solidFill>
                <a:latin typeface="+mn-ea"/>
                <a:ea typeface="+mn-ea"/>
              </a:rPr>
              <a:t>）</a:t>
            </a:r>
            <a:r>
              <a:rPr lang="zh-CN" altLang="en-US" sz="1100" dirty="0" smtClean="0">
                <a:latin typeface="+mn-ea"/>
                <a:ea typeface="+mn-ea"/>
              </a:rPr>
              <a:t>：</a:t>
            </a:r>
            <a:r>
              <a:rPr lang="en-US" altLang="zh-CN" sz="1100" dirty="0" smtClean="0">
                <a:latin typeface="+mn-ea"/>
              </a:rPr>
              <a:t> SDP SDU PO</a:t>
            </a:r>
            <a:r>
              <a:rPr lang="zh-CN" altLang="en-US" sz="1100" dirty="0" smtClean="0">
                <a:latin typeface="+mn-ea"/>
              </a:rPr>
              <a:t>部长，</a:t>
            </a:r>
            <a:r>
              <a:rPr lang="zh-CN" altLang="zh-CN" sz="1100" dirty="0" smtClean="0">
                <a:latin typeface="+mn-ea"/>
                <a:ea typeface="+mn-ea"/>
              </a:rPr>
              <a:t>对</a:t>
            </a:r>
            <a:r>
              <a:rPr lang="en-US" altLang="zh-CN" sz="1100" dirty="0" smtClean="0">
                <a:latin typeface="+mn-ea"/>
                <a:ea typeface="+mn-ea"/>
              </a:rPr>
              <a:t>MTN</a:t>
            </a:r>
            <a:r>
              <a:rPr lang="zh-CN" altLang="zh-CN" sz="1100" dirty="0" smtClean="0">
                <a:latin typeface="+mn-ea"/>
                <a:ea typeface="+mn-ea"/>
              </a:rPr>
              <a:t>多国项目事故负管理责任，通报批评、计入关键事件影响</a:t>
            </a:r>
            <a:r>
              <a:rPr lang="en-US" altLang="zh-CN" sz="1100" dirty="0" smtClean="0">
                <a:latin typeface="+mn-ea"/>
                <a:ea typeface="+mn-ea"/>
              </a:rPr>
              <a:t>2014</a:t>
            </a:r>
            <a:r>
              <a:rPr lang="zh-CN" altLang="zh-CN" sz="1100" dirty="0" smtClean="0">
                <a:latin typeface="+mn-ea"/>
                <a:ea typeface="+mn-ea"/>
              </a:rPr>
              <a:t>年下半年考评、罚款</a:t>
            </a:r>
            <a:r>
              <a:rPr lang="en-US" altLang="zh-CN" sz="1100" dirty="0" smtClean="0">
                <a:latin typeface="+mn-ea"/>
                <a:ea typeface="+mn-ea"/>
              </a:rPr>
              <a:t>1500</a:t>
            </a:r>
            <a:r>
              <a:rPr lang="zh-CN" altLang="zh-CN" sz="1100" dirty="0" smtClean="0">
                <a:latin typeface="+mn-ea"/>
                <a:ea typeface="+mn-ea"/>
              </a:rPr>
              <a:t>元</a:t>
            </a:r>
            <a:r>
              <a:rPr lang="en-US" altLang="zh-CN" sz="1100" dirty="0" smtClean="0">
                <a:latin typeface="+mn-ea"/>
                <a:ea typeface="+mn-ea"/>
              </a:rPr>
              <a:t>RMB</a:t>
            </a:r>
            <a:r>
              <a:rPr lang="zh-CN" altLang="zh-CN" sz="1100" dirty="0" smtClean="0">
                <a:latin typeface="+mn-ea"/>
                <a:ea typeface="+mn-ea"/>
              </a:rPr>
              <a:t>；</a:t>
            </a:r>
          </a:p>
          <a:p>
            <a:pPr>
              <a:spcBef>
                <a:spcPts val="600"/>
              </a:spcBef>
            </a:pPr>
            <a:r>
              <a:rPr lang="zh-CN" altLang="zh-CN" sz="1100" dirty="0" smtClean="0">
                <a:solidFill>
                  <a:srgbClr val="0000FF"/>
                </a:solidFill>
                <a:latin typeface="+mn-ea"/>
                <a:ea typeface="+mn-ea"/>
              </a:rPr>
              <a:t>林华鼎</a:t>
            </a:r>
            <a:r>
              <a:rPr lang="zh-CN" altLang="en-US" sz="1100" dirty="0" smtClean="0">
                <a:solidFill>
                  <a:srgbClr val="0000FF"/>
                </a:solidFill>
                <a:latin typeface="+mn-ea"/>
                <a:ea typeface="+mn-ea"/>
              </a:rPr>
              <a:t>（</a:t>
            </a:r>
            <a:r>
              <a:rPr lang="en-US" altLang="zh-CN" sz="1100" dirty="0" smtClean="0">
                <a:solidFill>
                  <a:srgbClr val="0000FF"/>
                </a:solidFill>
                <a:latin typeface="+mn-ea"/>
                <a:ea typeface="+mn-ea"/>
              </a:rPr>
              <a:t>00231054</a:t>
            </a:r>
            <a:r>
              <a:rPr lang="zh-CN" altLang="en-US" sz="1100" dirty="0" smtClean="0">
                <a:solidFill>
                  <a:srgbClr val="0000FF"/>
                </a:solidFill>
                <a:latin typeface="+mn-ea"/>
                <a:ea typeface="+mn-ea"/>
              </a:rPr>
              <a:t>）</a:t>
            </a:r>
            <a:r>
              <a:rPr lang="zh-CN" altLang="en-US" sz="1100" dirty="0" smtClean="0">
                <a:latin typeface="+mn-ea"/>
                <a:ea typeface="+mn-ea"/>
              </a:rPr>
              <a:t>：</a:t>
            </a:r>
            <a:r>
              <a:rPr lang="en-US" altLang="zh-CN" sz="1100" dirty="0" smtClean="0">
                <a:latin typeface="+mn-ea"/>
              </a:rPr>
              <a:t> SDP SDU </a:t>
            </a:r>
            <a:r>
              <a:rPr lang="zh-CN" altLang="zh-CN" sz="1100" dirty="0" smtClean="0">
                <a:latin typeface="+mn-ea"/>
              </a:rPr>
              <a:t>部长</a:t>
            </a:r>
            <a:r>
              <a:rPr lang="zh-CN" altLang="en-US" sz="1100" dirty="0" smtClean="0">
                <a:latin typeface="+mn-ea"/>
              </a:rPr>
              <a:t>，</a:t>
            </a:r>
            <a:r>
              <a:rPr lang="zh-CN" altLang="zh-CN" sz="1100" dirty="0" smtClean="0">
                <a:latin typeface="+mn-ea"/>
                <a:ea typeface="+mn-ea"/>
              </a:rPr>
              <a:t>负管理责任，通报批评、计入关键事件影响</a:t>
            </a:r>
            <a:r>
              <a:rPr lang="en-US" altLang="zh-CN" sz="1100" dirty="0" smtClean="0">
                <a:latin typeface="+mn-ea"/>
                <a:ea typeface="+mn-ea"/>
              </a:rPr>
              <a:t>2014</a:t>
            </a:r>
            <a:r>
              <a:rPr lang="zh-CN" altLang="zh-CN" sz="1100" dirty="0" smtClean="0">
                <a:latin typeface="+mn-ea"/>
                <a:ea typeface="+mn-ea"/>
              </a:rPr>
              <a:t>年下半年考评、罚款</a:t>
            </a:r>
            <a:r>
              <a:rPr lang="en-US" altLang="zh-CN" sz="1100" dirty="0" smtClean="0">
                <a:latin typeface="+mn-ea"/>
                <a:ea typeface="+mn-ea"/>
              </a:rPr>
              <a:t>3000</a:t>
            </a:r>
            <a:r>
              <a:rPr lang="zh-CN" altLang="zh-CN" sz="1100" dirty="0" smtClean="0">
                <a:latin typeface="+mn-ea"/>
                <a:ea typeface="+mn-ea"/>
              </a:rPr>
              <a:t>元</a:t>
            </a:r>
            <a:r>
              <a:rPr lang="en-US" altLang="zh-CN" sz="1100" dirty="0" smtClean="0">
                <a:latin typeface="+mn-ea"/>
                <a:ea typeface="+mn-ea"/>
              </a:rPr>
              <a:t>RMB</a:t>
            </a:r>
            <a:r>
              <a:rPr lang="zh-CN" altLang="zh-CN" sz="1100" dirty="0" smtClean="0">
                <a:latin typeface="+mn-ea"/>
                <a:ea typeface="+mn-ea"/>
              </a:rPr>
              <a:t>；</a:t>
            </a:r>
          </a:p>
          <a:p>
            <a:pPr>
              <a:spcBef>
                <a:spcPts val="600"/>
              </a:spcBef>
            </a:pPr>
            <a:r>
              <a:rPr lang="zh-CN" altLang="zh-CN" sz="1100" dirty="0" smtClean="0">
                <a:solidFill>
                  <a:srgbClr val="0000FF"/>
                </a:solidFill>
                <a:latin typeface="+mn-ea"/>
                <a:ea typeface="+mn-ea"/>
              </a:rPr>
              <a:t>吴国庆</a:t>
            </a:r>
            <a:r>
              <a:rPr lang="zh-CN" altLang="en-US" sz="1100" dirty="0" smtClean="0">
                <a:solidFill>
                  <a:srgbClr val="0000FF"/>
                </a:solidFill>
                <a:latin typeface="+mn-ea"/>
                <a:ea typeface="+mn-ea"/>
              </a:rPr>
              <a:t>（</a:t>
            </a:r>
            <a:r>
              <a:rPr lang="en-US" altLang="zh-CN" sz="1100" dirty="0" smtClean="0">
                <a:solidFill>
                  <a:srgbClr val="0000FF"/>
                </a:solidFill>
                <a:latin typeface="+mn-ea"/>
                <a:ea typeface="+mn-ea"/>
              </a:rPr>
              <a:t>00116071</a:t>
            </a:r>
            <a:r>
              <a:rPr lang="zh-CN" altLang="en-US" sz="1100" dirty="0" smtClean="0">
                <a:solidFill>
                  <a:srgbClr val="0000FF"/>
                </a:solidFill>
                <a:latin typeface="+mn-ea"/>
                <a:ea typeface="+mn-ea"/>
              </a:rPr>
              <a:t>）</a:t>
            </a:r>
            <a:r>
              <a:rPr lang="zh-CN" altLang="en-US" sz="1100" dirty="0" smtClean="0">
                <a:latin typeface="+mn-ea"/>
                <a:ea typeface="+mn-ea"/>
              </a:rPr>
              <a:t>：</a:t>
            </a:r>
            <a:r>
              <a:rPr lang="en-US" altLang="zh-CN" sz="1100" dirty="0" smtClean="0">
                <a:latin typeface="+mn-ea"/>
              </a:rPr>
              <a:t> SDP PDU </a:t>
            </a:r>
            <a:r>
              <a:rPr lang="zh-CN" altLang="zh-CN" sz="1100" dirty="0" smtClean="0">
                <a:latin typeface="+mn-ea"/>
              </a:rPr>
              <a:t>部长</a:t>
            </a:r>
            <a:r>
              <a:rPr lang="zh-CN" altLang="en-US" sz="1100" dirty="0" smtClean="0">
                <a:latin typeface="+mn-ea"/>
              </a:rPr>
              <a:t>，</a:t>
            </a:r>
            <a:r>
              <a:rPr lang="zh-CN" altLang="zh-CN" sz="1100" dirty="0" smtClean="0">
                <a:latin typeface="+mn-ea"/>
                <a:ea typeface="+mn-ea"/>
              </a:rPr>
              <a:t>负管理责任，通报批评、计入关键事件影响</a:t>
            </a:r>
            <a:r>
              <a:rPr lang="en-US" altLang="zh-CN" sz="1100" dirty="0" smtClean="0">
                <a:latin typeface="+mn-ea"/>
                <a:ea typeface="+mn-ea"/>
              </a:rPr>
              <a:t>2014</a:t>
            </a:r>
            <a:r>
              <a:rPr lang="zh-CN" altLang="zh-CN" sz="1100" dirty="0" smtClean="0">
                <a:latin typeface="+mn-ea"/>
                <a:ea typeface="+mn-ea"/>
              </a:rPr>
              <a:t>年下半年考评、罚款</a:t>
            </a:r>
            <a:r>
              <a:rPr lang="en-US" altLang="zh-CN" sz="1100" dirty="0" smtClean="0">
                <a:latin typeface="+mn-ea"/>
                <a:ea typeface="+mn-ea"/>
              </a:rPr>
              <a:t>3000</a:t>
            </a:r>
            <a:r>
              <a:rPr lang="zh-CN" altLang="zh-CN" sz="1100" dirty="0" smtClean="0">
                <a:latin typeface="+mn-ea"/>
                <a:ea typeface="+mn-ea"/>
              </a:rPr>
              <a:t>元</a:t>
            </a:r>
            <a:r>
              <a:rPr lang="en-US" altLang="zh-CN" sz="1100" dirty="0" smtClean="0">
                <a:latin typeface="+mn-ea"/>
                <a:ea typeface="+mn-ea"/>
              </a:rPr>
              <a:t>RMB</a:t>
            </a:r>
            <a:r>
              <a:rPr lang="zh-CN" altLang="zh-CN" sz="1100" dirty="0" smtClean="0">
                <a:latin typeface="+mn-ea"/>
                <a:ea typeface="+mn-ea"/>
              </a:rPr>
              <a:t>；</a:t>
            </a:r>
          </a:p>
          <a:p>
            <a:pPr>
              <a:spcBef>
                <a:spcPts val="600"/>
              </a:spcBef>
            </a:pPr>
            <a:r>
              <a:rPr lang="zh-CN" altLang="zh-CN" sz="1100" dirty="0" smtClean="0">
                <a:solidFill>
                  <a:srgbClr val="0000FF"/>
                </a:solidFill>
                <a:latin typeface="+mn-ea"/>
                <a:ea typeface="+mn-ea"/>
              </a:rPr>
              <a:t>徐晓林</a:t>
            </a:r>
            <a:r>
              <a:rPr lang="zh-CN" altLang="en-US" sz="1100" dirty="0" smtClean="0">
                <a:solidFill>
                  <a:srgbClr val="0000FF"/>
                </a:solidFill>
                <a:latin typeface="+mn-ea"/>
                <a:ea typeface="+mn-ea"/>
              </a:rPr>
              <a:t>（</a:t>
            </a:r>
            <a:r>
              <a:rPr lang="en-US" altLang="zh-CN" sz="1100" dirty="0" smtClean="0">
                <a:solidFill>
                  <a:srgbClr val="0000FF"/>
                </a:solidFill>
                <a:latin typeface="+mn-ea"/>
                <a:ea typeface="+mn-ea"/>
              </a:rPr>
              <a:t>00123237</a:t>
            </a:r>
            <a:r>
              <a:rPr lang="zh-CN" altLang="en-US" sz="1100" dirty="0" smtClean="0">
                <a:solidFill>
                  <a:srgbClr val="0000FF"/>
                </a:solidFill>
                <a:latin typeface="+mn-ea"/>
                <a:ea typeface="+mn-ea"/>
              </a:rPr>
              <a:t>）</a:t>
            </a:r>
            <a:r>
              <a:rPr lang="zh-CN" altLang="en-US" sz="1100" dirty="0" smtClean="0">
                <a:latin typeface="+mn-ea"/>
                <a:ea typeface="+mn-ea"/>
              </a:rPr>
              <a:t>：</a:t>
            </a:r>
            <a:r>
              <a:rPr lang="en-US" altLang="zh-CN" sz="1100" dirty="0" smtClean="0">
                <a:latin typeface="+mn-ea"/>
              </a:rPr>
              <a:t> SDP PLATFORM PDT</a:t>
            </a:r>
            <a:r>
              <a:rPr lang="zh-CN" altLang="zh-CN" sz="1100" dirty="0" smtClean="0">
                <a:latin typeface="+mn-ea"/>
              </a:rPr>
              <a:t>经理</a:t>
            </a:r>
            <a:r>
              <a:rPr lang="zh-CN" altLang="en-US" sz="1100" dirty="0" smtClean="0">
                <a:latin typeface="+mn-ea"/>
              </a:rPr>
              <a:t>，</a:t>
            </a:r>
            <a:r>
              <a:rPr lang="zh-CN" altLang="zh-CN" sz="1100" dirty="0" smtClean="0">
                <a:latin typeface="+mn-ea"/>
                <a:ea typeface="+mn-ea"/>
              </a:rPr>
              <a:t>负管理责任，通报批评、计入关键事件影响</a:t>
            </a:r>
            <a:r>
              <a:rPr lang="en-US" altLang="zh-CN" sz="1100" dirty="0" smtClean="0">
                <a:latin typeface="+mn-ea"/>
                <a:ea typeface="+mn-ea"/>
              </a:rPr>
              <a:t>2014</a:t>
            </a:r>
            <a:r>
              <a:rPr lang="zh-CN" altLang="zh-CN" sz="1100" dirty="0" smtClean="0">
                <a:latin typeface="+mn-ea"/>
                <a:ea typeface="+mn-ea"/>
              </a:rPr>
              <a:t>下半年考评、罚款</a:t>
            </a:r>
            <a:r>
              <a:rPr lang="en-US" altLang="zh-CN" sz="1100" dirty="0" smtClean="0">
                <a:latin typeface="+mn-ea"/>
                <a:ea typeface="+mn-ea"/>
              </a:rPr>
              <a:t>3000</a:t>
            </a:r>
            <a:r>
              <a:rPr lang="zh-CN" altLang="zh-CN" sz="1100" dirty="0" smtClean="0">
                <a:latin typeface="+mn-ea"/>
                <a:ea typeface="+mn-ea"/>
              </a:rPr>
              <a:t>元</a:t>
            </a:r>
            <a:r>
              <a:rPr lang="en-US" altLang="zh-CN" sz="1100" dirty="0" smtClean="0">
                <a:latin typeface="+mn-ea"/>
                <a:ea typeface="+mn-ea"/>
              </a:rPr>
              <a:t>RMB</a:t>
            </a:r>
            <a:r>
              <a:rPr lang="zh-CN" altLang="zh-CN" sz="1100" dirty="0" smtClean="0">
                <a:latin typeface="+mn-ea"/>
                <a:ea typeface="+mn-ea"/>
              </a:rPr>
              <a:t>；</a:t>
            </a:r>
            <a:endParaRPr kumimoji="0" lang="en-US" altLang="zh-CN" sz="1100" b="1" i="0" u="none" strike="noStrike" kern="0" cap="none" spc="0" normalizeH="0" baseline="0" noProof="0" dirty="0" smtClean="0">
              <a:ln>
                <a:noFill/>
              </a:ln>
              <a:solidFill>
                <a:srgbClr val="0000FF"/>
              </a:solidFill>
              <a:effectLst/>
              <a:uLnTx/>
              <a:uFillTx/>
              <a:latin typeface="+mn-ea"/>
              <a:ea typeface="+mn-ea"/>
            </a:endParaRPr>
          </a:p>
        </p:txBody>
      </p:sp>
      <p:sp>
        <p:nvSpPr>
          <p:cNvPr id="6" name="Text Box 8"/>
          <p:cNvSpPr txBox="1">
            <a:spLocks noChangeArrowheads="1"/>
          </p:cNvSpPr>
          <p:nvPr/>
        </p:nvSpPr>
        <p:spPr bwMode="auto">
          <a:xfrm>
            <a:off x="395536" y="5445224"/>
            <a:ext cx="8136904" cy="633101"/>
          </a:xfrm>
          <a:prstGeom prst="rect">
            <a:avLst/>
          </a:prstGeom>
          <a:solidFill>
            <a:schemeClr val="bg1">
              <a:lumMod val="85000"/>
            </a:schemeClr>
          </a:solidFill>
          <a:ln w="9525">
            <a:noFill/>
            <a:miter lim="800000"/>
            <a:headEnd/>
            <a:tailEnd/>
          </a:ln>
        </p:spPr>
        <p:txBody>
          <a:bodyPr wrap="square" lIns="78340" tIns="39169" rIns="78340" bIns="39169">
            <a:spAutoFit/>
          </a:bodyPr>
          <a:lstStyle/>
          <a:p>
            <a:r>
              <a:rPr lang="zh-CN" altLang="en-US" sz="1200" dirty="0" smtClean="0">
                <a:solidFill>
                  <a:schemeClr val="tx2"/>
                </a:solidFill>
                <a:latin typeface="+mn-ea"/>
                <a:ea typeface="+mn-ea"/>
              </a:rPr>
              <a:t>因非法传递黑版本违反公司规定且导致严重后果，</a:t>
            </a:r>
            <a:r>
              <a:rPr lang="zh-CN" altLang="en-US" sz="1200" b="1" dirty="0" smtClean="0">
                <a:solidFill>
                  <a:srgbClr val="FF0000"/>
                </a:solidFill>
                <a:latin typeface="+mn-ea"/>
                <a:ea typeface="+mn-ea"/>
              </a:rPr>
              <a:t>研发建议对当事</a:t>
            </a:r>
            <a:r>
              <a:rPr lang="en-US" altLang="zh-CN" sz="1200" b="1" dirty="0" smtClean="0">
                <a:solidFill>
                  <a:srgbClr val="FF0000"/>
                </a:solidFill>
                <a:latin typeface="+mn-ea"/>
                <a:ea typeface="+mn-ea"/>
              </a:rPr>
              <a:t>CDPM</a:t>
            </a:r>
            <a:r>
              <a:rPr lang="zh-CN" altLang="en-US" sz="1200" b="1" dirty="0" smtClean="0">
                <a:solidFill>
                  <a:srgbClr val="FF0000"/>
                </a:solidFill>
                <a:latin typeface="+mn-ea"/>
                <a:ea typeface="+mn-ea"/>
              </a:rPr>
              <a:t>严肃处理，年底考评打</a:t>
            </a:r>
            <a:r>
              <a:rPr lang="en-US" altLang="zh-CN" sz="1200" b="1" dirty="0" smtClean="0">
                <a:solidFill>
                  <a:srgbClr val="FF0000"/>
                </a:solidFill>
                <a:latin typeface="+mn-ea"/>
                <a:ea typeface="+mn-ea"/>
              </a:rPr>
              <a:t>C</a:t>
            </a:r>
            <a:r>
              <a:rPr lang="zh-CN" altLang="en-US" sz="1200" b="1" dirty="0" smtClean="0">
                <a:solidFill>
                  <a:srgbClr val="FF0000"/>
                </a:solidFill>
                <a:latin typeface="+mn-ea"/>
                <a:ea typeface="+mn-ea"/>
              </a:rPr>
              <a:t>且调离岗位</a:t>
            </a:r>
            <a:r>
              <a:rPr lang="zh-CN" altLang="en-US" sz="1200" dirty="0" smtClean="0">
                <a:solidFill>
                  <a:schemeClr val="tx2"/>
                </a:solidFill>
                <a:latin typeface="+mn-ea"/>
                <a:ea typeface="+mn-ea"/>
              </a:rPr>
              <a:t>。</a:t>
            </a:r>
            <a:endParaRPr lang="en-US" altLang="zh-CN" sz="1200" dirty="0" smtClean="0">
              <a:solidFill>
                <a:schemeClr val="tx2"/>
              </a:solidFill>
              <a:latin typeface="+mn-ea"/>
              <a:ea typeface="+mn-ea"/>
            </a:endParaRPr>
          </a:p>
          <a:p>
            <a:r>
              <a:rPr lang="zh-CN" altLang="en-US" sz="1200" dirty="0" smtClean="0">
                <a:solidFill>
                  <a:schemeClr val="tx2"/>
                </a:solidFill>
                <a:latin typeface="+mn-ea"/>
                <a:ea typeface="+mn-ea"/>
              </a:rPr>
              <a:t>备注：按</a:t>
            </a:r>
            <a:r>
              <a:rPr lang="en-US" altLang="zh-CN" sz="1200" dirty="0" smtClean="0">
                <a:solidFill>
                  <a:schemeClr val="tx2"/>
                </a:solidFill>
                <a:latin typeface="+mn-ea"/>
                <a:ea typeface="+mn-ea"/>
              </a:rPr>
              <a:t>14</a:t>
            </a:r>
            <a:r>
              <a:rPr lang="zh-CN" altLang="en-US" sz="1200" dirty="0" smtClean="0">
                <a:solidFill>
                  <a:schemeClr val="tx2"/>
                </a:solidFill>
                <a:latin typeface="+mn-ea"/>
                <a:ea typeface="+mn-ea"/>
              </a:rPr>
              <a:t>年</a:t>
            </a:r>
            <a:r>
              <a:rPr lang="en-US" altLang="zh-CN" sz="1200" dirty="0" smtClean="0">
                <a:solidFill>
                  <a:schemeClr val="tx2"/>
                </a:solidFill>
                <a:latin typeface="+mn-ea"/>
                <a:ea typeface="+mn-ea"/>
              </a:rPr>
              <a:t>《PDU</a:t>
            </a:r>
            <a:r>
              <a:rPr lang="zh-CN" altLang="en-US" sz="1200" dirty="0" smtClean="0">
                <a:solidFill>
                  <a:schemeClr val="tx2"/>
                </a:solidFill>
                <a:latin typeface="+mn-ea"/>
                <a:ea typeface="+mn-ea"/>
              </a:rPr>
              <a:t>拉通</a:t>
            </a:r>
            <a:r>
              <a:rPr lang="en-US" altLang="zh-CN" sz="1200" dirty="0" smtClean="0">
                <a:solidFill>
                  <a:schemeClr val="tx2"/>
                </a:solidFill>
                <a:latin typeface="+mn-ea"/>
                <a:ea typeface="+mn-ea"/>
              </a:rPr>
              <a:t>SDU</a:t>
            </a:r>
            <a:r>
              <a:rPr lang="zh-CN" altLang="en-US" sz="1200" dirty="0" smtClean="0">
                <a:solidFill>
                  <a:schemeClr val="tx2"/>
                </a:solidFill>
                <a:latin typeface="+mn-ea"/>
                <a:ea typeface="+mn-ea"/>
              </a:rPr>
              <a:t>定制组织运作与定制成本管理原则</a:t>
            </a:r>
            <a:r>
              <a:rPr lang="en-US" altLang="zh-CN" sz="1200" dirty="0" smtClean="0">
                <a:solidFill>
                  <a:schemeClr val="tx2"/>
                </a:solidFill>
                <a:latin typeface="+mn-ea"/>
                <a:ea typeface="+mn-ea"/>
              </a:rPr>
              <a:t>》</a:t>
            </a:r>
            <a:r>
              <a:rPr lang="zh-CN" altLang="en-US" sz="1200" dirty="0" smtClean="0">
                <a:solidFill>
                  <a:schemeClr val="tx2"/>
                </a:solidFill>
                <a:latin typeface="+mn-ea"/>
                <a:ea typeface="+mn-ea"/>
              </a:rPr>
              <a:t>，</a:t>
            </a:r>
            <a:r>
              <a:rPr lang="en-US" altLang="zh-CN" sz="1200" dirty="0" smtClean="0">
                <a:solidFill>
                  <a:schemeClr val="tx2"/>
                </a:solidFill>
                <a:latin typeface="+mn-ea"/>
                <a:ea typeface="+mn-ea"/>
              </a:rPr>
              <a:t>CDPM</a:t>
            </a:r>
            <a:r>
              <a:rPr lang="zh-CN" altLang="en-US" sz="1200" dirty="0" smtClean="0">
                <a:solidFill>
                  <a:schemeClr val="tx2"/>
                </a:solidFill>
                <a:latin typeface="+mn-ea"/>
                <a:ea typeface="+mn-ea"/>
              </a:rPr>
              <a:t>不在</a:t>
            </a:r>
            <a:r>
              <a:rPr lang="en-US" altLang="zh-CN" sz="1200" dirty="0" smtClean="0">
                <a:solidFill>
                  <a:schemeClr val="tx2"/>
                </a:solidFill>
                <a:latin typeface="+mn-ea"/>
                <a:ea typeface="+mn-ea"/>
              </a:rPr>
              <a:t>PDU</a:t>
            </a:r>
            <a:r>
              <a:rPr lang="zh-CN" altLang="en-US" sz="1200" dirty="0" smtClean="0">
                <a:solidFill>
                  <a:schemeClr val="tx2"/>
                </a:solidFill>
                <a:latin typeface="+mn-ea"/>
                <a:ea typeface="+mn-ea"/>
              </a:rPr>
              <a:t>拉通范围内（仅拉通定制开发部的人力资源管理）</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p>
            <a:pPr defTabSz="801161"/>
            <a:r>
              <a:rPr lang="de-DE" altLang="zh-CN" dirty="0" smtClean="0">
                <a:solidFill>
                  <a:srgbClr val="000000"/>
                </a:solidFill>
                <a:latin typeface="微软雅黑" pitchFamily="34" charset="-122"/>
                <a:ea typeface="微软雅黑" pitchFamily="34" charset="-122"/>
              </a:rPr>
              <a:t>Page </a:t>
            </a:r>
            <a:fld id="{D1054B6C-7539-41AD-A044-31C174DE6684}" type="slidenum">
              <a:rPr lang="de-DE" altLang="zh-CN" smtClean="0">
                <a:solidFill>
                  <a:srgbClr val="000000"/>
                </a:solidFill>
                <a:latin typeface="微软雅黑" pitchFamily="34" charset="-122"/>
                <a:ea typeface="微软雅黑" pitchFamily="34" charset="-122"/>
              </a:rPr>
              <a:pPr defTabSz="801161"/>
              <a:t>2</a:t>
            </a:fld>
            <a:endParaRPr lang="en-GB" altLang="zh-CN" dirty="0" smtClean="0">
              <a:solidFill>
                <a:srgbClr val="000000"/>
              </a:solidFill>
              <a:latin typeface="微软雅黑" pitchFamily="34" charset="-122"/>
              <a:ea typeface="微软雅黑" pitchFamily="34" charset="-122"/>
            </a:endParaRPr>
          </a:p>
        </p:txBody>
      </p:sp>
      <p:sp>
        <p:nvSpPr>
          <p:cNvPr id="6147" name="Rectangle 2"/>
          <p:cNvSpPr>
            <a:spLocks noGrp="1" noChangeArrowheads="1"/>
          </p:cNvSpPr>
          <p:nvPr>
            <p:ph type="title"/>
          </p:nvPr>
        </p:nvSpPr>
        <p:spPr>
          <a:xfrm>
            <a:off x="366660" y="273207"/>
            <a:ext cx="7744794" cy="618369"/>
          </a:xfrm>
        </p:spPr>
        <p:txBody>
          <a:bodyPr/>
          <a:lstStyle/>
          <a:p>
            <a:r>
              <a:rPr lang="en-US" altLang="zh-CN" sz="3200" b="1" dirty="0" smtClean="0">
                <a:latin typeface="Arial" pitchFamily="34" charset="0"/>
                <a:ea typeface="黑体" pitchFamily="49" charset="-122"/>
                <a:cs typeface="Arial" pitchFamily="34" charset="0"/>
              </a:rPr>
              <a:t>1.1</a:t>
            </a:r>
            <a:r>
              <a:rPr lang="zh-CN" altLang="en-US" sz="3200" b="1" dirty="0" smtClean="0">
                <a:latin typeface="Arial" pitchFamily="34" charset="0"/>
                <a:ea typeface="黑体" pitchFamily="49" charset="-122"/>
                <a:cs typeface="Arial" pitchFamily="34" charset="0"/>
              </a:rPr>
              <a:t>基本信息</a:t>
            </a:r>
            <a:endParaRPr lang="en-US" altLang="zh-CN" sz="3200" b="1" dirty="0" smtClean="0">
              <a:latin typeface="Arial" pitchFamily="34" charset="0"/>
              <a:ea typeface="黑体" pitchFamily="49" charset="-122"/>
              <a:cs typeface="Arial" pitchFamily="34" charset="0"/>
            </a:endParaRPr>
          </a:p>
        </p:txBody>
      </p:sp>
      <p:graphicFrame>
        <p:nvGraphicFramePr>
          <p:cNvPr id="6192" name="Group 48"/>
          <p:cNvGraphicFramePr>
            <a:graphicFrameLocks noGrp="1"/>
          </p:cNvGraphicFramePr>
          <p:nvPr>
            <p:ph idx="1"/>
          </p:nvPr>
        </p:nvGraphicFramePr>
        <p:xfrm>
          <a:off x="395536" y="995652"/>
          <a:ext cx="8284247" cy="4462352"/>
        </p:xfrm>
        <a:graphic>
          <a:graphicData uri="http://schemas.openxmlformats.org/drawingml/2006/table">
            <a:tbl>
              <a:tblPr/>
              <a:tblGrid>
                <a:gridCol w="1189796"/>
                <a:gridCol w="2914660"/>
                <a:gridCol w="1152128"/>
                <a:gridCol w="3027663"/>
              </a:tblGrid>
              <a:tr h="533703">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业务部门</a:t>
                      </a:r>
                      <a:r>
                        <a:rPr kumimoji="0" lang="en-US" altLang="zh-CN"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产品线</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电软数字业务</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SDP</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产品部</a:t>
                      </a:r>
                      <a:endParaRPr kumimoji="0" lang="zh-CN" altLang="zh-CN" sz="1200" b="0" i="0" u="none" strike="noStrike" kern="1200" cap="none" normalizeH="0" baseline="0" dirty="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产品</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SAG</a:t>
                      </a: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469">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问题来源</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重大事故</a:t>
                      </a:r>
                      <a:endParaRPr kumimoji="0" lang="zh-CN" altLang="zh-CN" sz="1200" b="0" i="0" u="none" strike="noStrike" kern="1200" cap="none" normalizeH="0" baseline="0" dirty="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问题级别</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事故二级</a:t>
                      </a:r>
                      <a:endParaRPr kumimoji="0" lang="zh-CN" altLang="zh-CN" sz="1200" b="0" i="0" u="none" strike="noStrike" kern="1200" cap="none" normalizeH="0" baseline="0" dirty="0">
                        <a:ln>
                          <a:noFill/>
                        </a:ln>
                        <a:solidFill>
                          <a:schemeClr val="tx1"/>
                        </a:solidFill>
                        <a:effectLst/>
                        <a:latin typeface="宋体" pitchFamily="2" charset="-122"/>
                        <a:ea typeface="宋体" pitchFamily="2" charset="-122"/>
                        <a:cs typeface="Times New Roman" pitchFamily="18" charset="0"/>
                      </a:endParaRP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952">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问题发生日期</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2014</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年</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11</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月</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27</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日</a:t>
                      </a:r>
                      <a:endPar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问题回溯日期</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2014</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年</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12</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月</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9</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日</a:t>
                      </a: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49">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原始问题单号</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SR Number: 3821795</a:t>
                      </a:r>
                      <a:endPar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回溯问题单号</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WT201412040009 </a:t>
                      </a: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r>
              <a:tr h="452449">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发生问题版本</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部件：</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SAG V200R001C36LMTN62</a:t>
                      </a:r>
                    </a:p>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解决方案：</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SDP V200R002C31</a:t>
                      </a:r>
                      <a:endPar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解决问题版本</a:t>
                      </a:r>
                    </a:p>
                  </a:txBody>
                  <a:tcPr marL="79560" marR="79560" marT="42812" marB="428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lToBr>
                      <a:noFill/>
                    </a:lnTlToBr>
                    <a:lnBlToTr>
                      <a:noFill/>
                    </a:lnBlToTr>
                    <a:noFill/>
                  </a:tcPr>
                </a:tc>
                <a:tc>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部件：</a:t>
                      </a:r>
                      <a:r>
                        <a:rPr kumimoji="0" lang="en-US" altLang="zh-CN" sz="1200" b="0"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SAG </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V200R001C36LMTN62</a:t>
                      </a:r>
                    </a:p>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解决方案：解决方案：</a:t>
                      </a:r>
                      <a:r>
                        <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SDP V200R002C31</a:t>
                      </a:r>
                    </a:p>
                  </a:txBody>
                  <a:tcPr marL="79560" marR="79560" marT="42812" marB="42812"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lToBr>
                      <a:noFill/>
                    </a:lnTlToBr>
                    <a:lnBlToTr>
                      <a:noFill/>
                    </a:lnBlToTr>
                    <a:noFill/>
                  </a:tcPr>
                </a:tc>
              </a:tr>
              <a:tr h="571500">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质量回溯引导人</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石磊</a:t>
                      </a:r>
                    </a:p>
                  </a:txBody>
                  <a:tcPr marL="79644" marR="79644" marT="41143" marB="41143"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01952">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质量回溯召集人</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赵本江</a:t>
                      </a:r>
                    </a:p>
                  </a:txBody>
                  <a:tcPr marL="79644" marR="79644" marT="41143" marB="41143"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01952">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质量回溯责任人</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任亮亮、孙智</a:t>
                      </a:r>
                    </a:p>
                  </a:txBody>
                  <a:tcPr marL="79644" marR="79644" marT="41143" marB="41143"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00441">
                <a:tc>
                  <a:txBody>
                    <a:bodyPr/>
                    <a:lstStyle/>
                    <a:p>
                      <a:pPr marL="0" marR="0" lvl="0" indent="0" algn="l" defTabSz="877888"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质量回溯参与人</a:t>
                      </a:r>
                    </a:p>
                  </a:txBody>
                  <a:tcPr marL="79644" marR="79644" marT="41143" marB="41143"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研发：</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吴国庆、赵本江、孙智、任亮亮、邱朋、王永恒、林华鼎、冯韬、梁晓蕾、于吉安、石磊、周长春、谭伟新、陈友汉、腾旭伟、刘冰、邹中亚、王晓</a:t>
                      </a:r>
                    </a:p>
                    <a:p>
                      <a:pPr marL="0" marR="0" lvl="0" indent="0" algn="l" defTabSz="877888"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服务：</a:t>
                      </a:r>
                      <a:r>
                        <a:rPr kumimoji="0" lang="zh-CN" altLang="en-US"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rPr>
                        <a:t>张宏、周重瑞、李元昌、王重庆、王小茜</a:t>
                      </a:r>
                      <a:endParaRPr kumimoji="0" lang="en-US" altLang="zh-CN" sz="1200" b="0" i="0" u="none" strike="noStrike" kern="1200"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79644" marR="79644" marT="41143" marB="41143"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66660" y="273207"/>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z="3200" b="1" dirty="0" smtClean="0">
                <a:latin typeface="Arial" pitchFamily="34" charset="0"/>
                <a:ea typeface="黑体" pitchFamily="49" charset="-122"/>
                <a:cs typeface="Arial" pitchFamily="34" charset="0"/>
              </a:rPr>
              <a:t>1.2 </a:t>
            </a:r>
            <a:r>
              <a:rPr lang="zh-CN" altLang="en-US" sz="3200" b="1" dirty="0" smtClean="0">
                <a:latin typeface="Arial" pitchFamily="34" charset="0"/>
                <a:ea typeface="黑体" pitchFamily="49" charset="-122"/>
                <a:cs typeface="Arial" pitchFamily="34" charset="0"/>
              </a:rPr>
              <a:t>问题描述</a:t>
            </a:r>
            <a:endParaRPr lang="en-US" altLang="zh-CN" sz="3200" b="1" dirty="0" smtClean="0">
              <a:latin typeface="Arial" pitchFamily="34" charset="0"/>
              <a:ea typeface="黑体" pitchFamily="49" charset="-122"/>
              <a:cs typeface="Arial" pitchFamily="34" charset="0"/>
            </a:endParaRPr>
          </a:p>
        </p:txBody>
      </p:sp>
      <p:sp>
        <p:nvSpPr>
          <p:cNvPr id="28" name="Rectangle 3"/>
          <p:cNvSpPr>
            <a:spLocks noGrp="1" noChangeArrowheads="1"/>
          </p:cNvSpPr>
          <p:nvPr>
            <p:ph type="body" sz="half" idx="1"/>
          </p:nvPr>
        </p:nvSpPr>
        <p:spPr>
          <a:xfrm>
            <a:off x="611560" y="908720"/>
            <a:ext cx="8054156" cy="3744416"/>
          </a:xfrm>
          <a:solidFill>
            <a:schemeClr val="bg1">
              <a:lumMod val="95000"/>
            </a:schemeClr>
          </a:solidFill>
          <a:effectLst>
            <a:outerShdw blurRad="50800" dist="38100" dir="2700000" algn="tl" rotWithShape="0">
              <a:prstClr val="black">
                <a:alpha val="40000"/>
              </a:prstClr>
            </a:outerShdw>
          </a:effectLst>
        </p:spPr>
        <p:txBody>
          <a:bodyPr/>
          <a:lstStyle/>
          <a:p>
            <a:pPr marL="180975" indent="-180975" eaLnBrk="1" hangingPunct="1">
              <a:lnSpc>
                <a:spcPct val="100000"/>
              </a:lnSpc>
              <a:spcBef>
                <a:spcPts val="600"/>
              </a:spcBef>
              <a:buClrTx/>
            </a:pPr>
            <a:r>
              <a:rPr lang="zh-CN" altLang="en-US" sz="1200" b="1" dirty="0" smtClean="0">
                <a:latin typeface="+mn-ea"/>
                <a:ea typeface="+mn-ea"/>
              </a:rPr>
              <a:t>问题详细描述</a:t>
            </a:r>
            <a:endParaRPr lang="en-US" altLang="zh-CN" sz="1200" b="1" dirty="0" smtClean="0">
              <a:latin typeface="+mn-ea"/>
              <a:ea typeface="+mn-ea"/>
            </a:endParaRPr>
          </a:p>
          <a:p>
            <a:pPr marL="542925" lvl="1" indent="-142875" eaLnBrk="1" hangingPunct="1">
              <a:lnSpc>
                <a:spcPct val="100000"/>
              </a:lnSpc>
              <a:spcBef>
                <a:spcPts val="600"/>
              </a:spcBef>
            </a:pPr>
            <a:r>
              <a:rPr lang="en-US" altLang="zh-CN" sz="1200" dirty="0" smtClean="0">
                <a:latin typeface="+mn-ea"/>
              </a:rPr>
              <a:t>2014</a:t>
            </a:r>
            <a:r>
              <a:rPr lang="zh-CN" altLang="en-US" sz="1200" dirty="0" smtClean="0">
                <a:latin typeface="+mn-ea"/>
              </a:rPr>
              <a:t>年</a:t>
            </a:r>
            <a:r>
              <a:rPr lang="en-US" altLang="zh-CN" sz="1200" dirty="0" smtClean="0">
                <a:latin typeface="+mn-ea"/>
              </a:rPr>
              <a:t>11</a:t>
            </a:r>
            <a:r>
              <a:rPr lang="zh-CN" altLang="en-US" sz="1200" dirty="0" smtClean="0">
                <a:latin typeface="+mn-ea"/>
              </a:rPr>
              <a:t>月</a:t>
            </a:r>
            <a:r>
              <a:rPr lang="en-US" altLang="zh-CN" sz="1200" dirty="0" smtClean="0">
                <a:latin typeface="+mn-ea"/>
              </a:rPr>
              <a:t>27</a:t>
            </a:r>
            <a:r>
              <a:rPr lang="zh-CN" altLang="en-US" sz="1200" dirty="0" smtClean="0">
                <a:latin typeface="+mn-ea"/>
              </a:rPr>
              <a:t>日北京时间下午</a:t>
            </a:r>
            <a:r>
              <a:rPr lang="en-US" altLang="zh-CN" sz="1200" dirty="0" smtClean="0">
                <a:latin typeface="+mn-ea"/>
              </a:rPr>
              <a:t>18</a:t>
            </a:r>
            <a:r>
              <a:rPr lang="zh-CN" altLang="en-US" sz="1200" dirty="0" smtClean="0">
                <a:latin typeface="+mn-ea"/>
              </a:rPr>
              <a:t>点</a:t>
            </a:r>
            <a:r>
              <a:rPr lang="en-US" altLang="zh-CN" sz="1200" dirty="0" smtClean="0">
                <a:latin typeface="+mn-ea"/>
              </a:rPr>
              <a:t>12</a:t>
            </a:r>
            <a:r>
              <a:rPr lang="zh-CN" altLang="en-US" sz="1200" dirty="0" smtClean="0">
                <a:latin typeface="+mn-ea"/>
              </a:rPr>
              <a:t>分（当地时间</a:t>
            </a:r>
            <a:r>
              <a:rPr lang="en-US" altLang="zh-CN" sz="1200" dirty="0" smtClean="0">
                <a:latin typeface="+mn-ea"/>
              </a:rPr>
              <a:t>13:12</a:t>
            </a:r>
            <a:r>
              <a:rPr lang="zh-CN" altLang="en-US" sz="1200" dirty="0" smtClean="0">
                <a:latin typeface="+mn-ea"/>
              </a:rPr>
              <a:t>），接代表处电话通报</a:t>
            </a:r>
            <a:r>
              <a:rPr lang="zh-CN" altLang="en-US" sz="1200" b="1" dirty="0" smtClean="0">
                <a:solidFill>
                  <a:srgbClr val="FF0000"/>
                </a:solidFill>
                <a:latin typeface="+mn-ea"/>
              </a:rPr>
              <a:t>三级事故</a:t>
            </a:r>
            <a:r>
              <a:rPr lang="zh-CN" altLang="en-US" sz="1200" dirty="0" smtClean="0">
                <a:latin typeface="+mn-ea"/>
              </a:rPr>
              <a:t>，</a:t>
            </a:r>
            <a:r>
              <a:rPr lang="en-US" altLang="zh-CN" sz="1200" dirty="0" smtClean="0">
                <a:latin typeface="+mn-ea"/>
              </a:rPr>
              <a:t>SAG</a:t>
            </a:r>
            <a:r>
              <a:rPr lang="zh-CN" altLang="en-US" sz="1200" dirty="0" smtClean="0">
                <a:latin typeface="+mn-ea"/>
              </a:rPr>
              <a:t>升级后</a:t>
            </a:r>
            <a:r>
              <a:rPr lang="en-US" altLang="zh-CN" sz="1200" dirty="0" smtClean="0">
                <a:latin typeface="+mn-ea"/>
              </a:rPr>
              <a:t>SA</a:t>
            </a:r>
            <a:r>
              <a:rPr lang="zh-CN" altLang="en-US" sz="1200" dirty="0" smtClean="0">
                <a:latin typeface="+mn-ea"/>
              </a:rPr>
              <a:t>模块启动异常，导致业务中断。</a:t>
            </a:r>
            <a:endParaRPr lang="en-US" altLang="zh-CN" sz="1200" dirty="0" smtClean="0">
              <a:latin typeface="+mn-ea"/>
            </a:endParaRPr>
          </a:p>
          <a:p>
            <a:pPr marL="542925" lvl="1" indent="-142875" eaLnBrk="1" hangingPunct="1">
              <a:lnSpc>
                <a:spcPct val="100000"/>
              </a:lnSpc>
              <a:spcBef>
                <a:spcPts val="600"/>
              </a:spcBef>
            </a:pPr>
            <a:r>
              <a:rPr lang="zh-CN" altLang="en-US" sz="1200" dirty="0" smtClean="0">
                <a:latin typeface="+mn-ea"/>
              </a:rPr>
              <a:t>因恢复时间较长，一线于北京时间</a:t>
            </a:r>
            <a:r>
              <a:rPr lang="en-US" altLang="zh-CN" sz="1200" dirty="0" smtClean="0">
                <a:latin typeface="+mn-ea"/>
              </a:rPr>
              <a:t>19</a:t>
            </a:r>
            <a:r>
              <a:rPr lang="zh-CN" altLang="en-US" sz="1200" dirty="0" smtClean="0">
                <a:latin typeface="+mn-ea"/>
              </a:rPr>
              <a:t>点</a:t>
            </a:r>
            <a:r>
              <a:rPr lang="en-US" altLang="zh-CN" sz="1200" dirty="0" smtClean="0">
                <a:latin typeface="+mn-ea"/>
              </a:rPr>
              <a:t>30</a:t>
            </a:r>
            <a:r>
              <a:rPr lang="zh-CN" altLang="en-US" sz="1200" dirty="0" smtClean="0">
                <a:latin typeface="+mn-ea"/>
              </a:rPr>
              <a:t>分升级为</a:t>
            </a:r>
            <a:r>
              <a:rPr lang="zh-CN" altLang="en-US" sz="1200" b="1" dirty="0" smtClean="0">
                <a:solidFill>
                  <a:srgbClr val="FF0000"/>
                </a:solidFill>
                <a:latin typeface="+mn-ea"/>
              </a:rPr>
              <a:t>二级事故</a:t>
            </a:r>
            <a:r>
              <a:rPr lang="zh-CN" altLang="en-US" sz="1200" dirty="0" smtClean="0">
                <a:latin typeface="+mn-ea"/>
              </a:rPr>
              <a:t>。</a:t>
            </a:r>
            <a:endParaRPr lang="en-US" altLang="zh-CN" sz="1200" dirty="0" smtClean="0">
              <a:latin typeface="+mn-ea"/>
            </a:endParaRPr>
          </a:p>
          <a:p>
            <a:pPr marL="542925" lvl="1" indent="-142875" eaLnBrk="1" hangingPunct="1">
              <a:lnSpc>
                <a:spcPct val="100000"/>
              </a:lnSpc>
              <a:spcBef>
                <a:spcPts val="600"/>
              </a:spcBef>
            </a:pPr>
            <a:r>
              <a:rPr lang="zh-CN" altLang="en-US" sz="1200" dirty="0" smtClean="0">
                <a:latin typeface="+mn-ea"/>
              </a:rPr>
              <a:t>北京时间当天晚上</a:t>
            </a:r>
            <a:r>
              <a:rPr lang="en-US" altLang="zh-CN" sz="1200" b="1" dirty="0" smtClean="0">
                <a:solidFill>
                  <a:srgbClr val="FF0000"/>
                </a:solidFill>
                <a:latin typeface="+mn-ea"/>
              </a:rPr>
              <a:t>20</a:t>
            </a:r>
            <a:r>
              <a:rPr lang="zh-CN" altLang="en-US" sz="1200" b="1" dirty="0" smtClean="0">
                <a:solidFill>
                  <a:srgbClr val="FF0000"/>
                </a:solidFill>
                <a:latin typeface="+mn-ea"/>
              </a:rPr>
              <a:t>点</a:t>
            </a:r>
            <a:r>
              <a:rPr lang="en-US" altLang="zh-CN" sz="1200" b="1" dirty="0" smtClean="0">
                <a:solidFill>
                  <a:srgbClr val="FF0000"/>
                </a:solidFill>
                <a:latin typeface="+mn-ea"/>
              </a:rPr>
              <a:t>50</a:t>
            </a:r>
            <a:r>
              <a:rPr lang="zh-CN" altLang="en-US" sz="1200" b="1" dirty="0" smtClean="0">
                <a:solidFill>
                  <a:srgbClr val="FF0000"/>
                </a:solidFill>
                <a:latin typeface="+mn-ea"/>
              </a:rPr>
              <a:t>分</a:t>
            </a:r>
            <a:r>
              <a:rPr lang="en-US" altLang="zh-CN" sz="1200" dirty="0" smtClean="0">
                <a:latin typeface="+mn-ea"/>
              </a:rPr>
              <a:t>(</a:t>
            </a:r>
            <a:r>
              <a:rPr lang="zh-CN" altLang="en-US" sz="1200" dirty="0" smtClean="0">
                <a:latin typeface="+mn-ea"/>
              </a:rPr>
              <a:t>当地时间</a:t>
            </a:r>
            <a:r>
              <a:rPr lang="en-US" altLang="zh-CN" sz="1200" dirty="0" smtClean="0">
                <a:latin typeface="+mn-ea"/>
              </a:rPr>
              <a:t>15:50)</a:t>
            </a:r>
            <a:r>
              <a:rPr lang="zh-CN" altLang="en-US" sz="1200" dirty="0" smtClean="0">
                <a:latin typeface="+mn-ea"/>
              </a:rPr>
              <a:t>左右业务通过隔离插件的方法恢复了短信、</a:t>
            </a:r>
            <a:r>
              <a:rPr lang="en-US" altLang="zh-CN" sz="1200" dirty="0" smtClean="0">
                <a:latin typeface="+mn-ea"/>
              </a:rPr>
              <a:t>USSD</a:t>
            </a:r>
            <a:r>
              <a:rPr lang="zh-CN" altLang="en-US" sz="1200" dirty="0" smtClean="0">
                <a:latin typeface="+mn-ea"/>
              </a:rPr>
              <a:t>等业务，问题根因到当天晚上也找到并给出了解决方案。</a:t>
            </a:r>
            <a:endParaRPr lang="en-US" altLang="zh-CN" sz="1200" dirty="0" smtClean="0">
              <a:latin typeface="+mn-ea"/>
            </a:endParaRPr>
          </a:p>
          <a:p>
            <a:pPr marL="180975" indent="-180975" eaLnBrk="1" hangingPunct="1">
              <a:lnSpc>
                <a:spcPct val="100000"/>
              </a:lnSpc>
              <a:spcBef>
                <a:spcPts val="600"/>
              </a:spcBef>
              <a:buClrTx/>
            </a:pPr>
            <a:r>
              <a:rPr lang="zh-CN" altLang="en-US" sz="1200" b="1" dirty="0" smtClean="0">
                <a:latin typeface="+mn-ea"/>
                <a:ea typeface="+mn-ea"/>
              </a:rPr>
              <a:t>结果影响</a:t>
            </a:r>
            <a:endParaRPr lang="en-US" altLang="zh-CN" sz="1200" b="1" dirty="0" smtClean="0">
              <a:latin typeface="+mn-ea"/>
              <a:ea typeface="+mn-ea"/>
            </a:endParaRPr>
          </a:p>
          <a:p>
            <a:pPr marL="542925" lvl="1" indent="-142875" eaLnBrk="1" hangingPunct="1">
              <a:lnSpc>
                <a:spcPct val="100000"/>
              </a:lnSpc>
              <a:spcBef>
                <a:spcPts val="600"/>
              </a:spcBef>
              <a:buClr>
                <a:srgbClr val="777777"/>
              </a:buClr>
            </a:pPr>
            <a:r>
              <a:rPr lang="zh-CN" altLang="en-US" sz="1200" dirty="0" smtClean="0">
                <a:latin typeface="+mn-ea"/>
              </a:rPr>
              <a:t>业务中断期间，影响约</a:t>
            </a:r>
            <a:r>
              <a:rPr lang="en-US" altLang="zh-CN" sz="1200" dirty="0" smtClean="0">
                <a:latin typeface="+mn-ea"/>
              </a:rPr>
              <a:t>50</a:t>
            </a:r>
            <a:r>
              <a:rPr lang="zh-CN" altLang="en-US" sz="1200" dirty="0" smtClean="0">
                <a:latin typeface="+mn-ea"/>
              </a:rPr>
              <a:t>万条消息接入，包括短信、</a:t>
            </a:r>
            <a:r>
              <a:rPr lang="en-US" altLang="zh-CN" sz="1200" dirty="0" smtClean="0">
                <a:latin typeface="+mn-ea"/>
              </a:rPr>
              <a:t>USSD</a:t>
            </a:r>
            <a:r>
              <a:rPr lang="zh-CN" altLang="en-US" sz="1200" dirty="0" smtClean="0">
                <a:latin typeface="+mn-ea"/>
              </a:rPr>
              <a:t>、</a:t>
            </a:r>
            <a:r>
              <a:rPr lang="en-US" altLang="zh-CN" sz="1200" dirty="0" smtClean="0">
                <a:latin typeface="+mn-ea"/>
              </a:rPr>
              <a:t>Payment</a:t>
            </a:r>
            <a:r>
              <a:rPr lang="zh-CN" altLang="en-US" sz="1200" dirty="0" smtClean="0">
                <a:latin typeface="+mn-ea"/>
              </a:rPr>
              <a:t>等。</a:t>
            </a:r>
            <a:endParaRPr lang="en-US" altLang="zh-CN" sz="1200" dirty="0" smtClean="0">
              <a:latin typeface="+mn-ea"/>
            </a:endParaRPr>
          </a:p>
          <a:p>
            <a:pPr marL="180975" indent="-180975">
              <a:lnSpc>
                <a:spcPct val="100000"/>
              </a:lnSpc>
              <a:spcBef>
                <a:spcPts val="600"/>
              </a:spcBef>
              <a:buClrTx/>
            </a:pPr>
            <a:r>
              <a:rPr lang="zh-CN" altLang="en-US" sz="1200" dirty="0" smtClean="0">
                <a:latin typeface="+mn-ea"/>
              </a:rPr>
              <a:t>背景说明：</a:t>
            </a:r>
            <a:endParaRPr lang="en-US" altLang="zh-CN" sz="1200" dirty="0" smtClean="0">
              <a:latin typeface="+mn-ea"/>
            </a:endParaRPr>
          </a:p>
          <a:p>
            <a:pPr marL="542925" lvl="1" indent="-142875">
              <a:lnSpc>
                <a:spcPct val="100000"/>
              </a:lnSpc>
              <a:spcBef>
                <a:spcPts val="600"/>
              </a:spcBef>
              <a:buClr>
                <a:srgbClr val="777777"/>
              </a:buClr>
            </a:pPr>
            <a:r>
              <a:rPr lang="en-US" altLang="zh-CN" sz="1200" dirty="0" smtClean="0">
                <a:latin typeface="+mn-ea"/>
              </a:rPr>
              <a:t>ECW</a:t>
            </a:r>
            <a:r>
              <a:rPr lang="zh-CN" altLang="en-US" sz="1200" dirty="0" smtClean="0">
                <a:latin typeface="+mn-ea"/>
              </a:rPr>
              <a:t>通过</a:t>
            </a:r>
            <a:r>
              <a:rPr lang="en-US" altLang="zh-CN" sz="1200" dirty="0" smtClean="0">
                <a:latin typeface="+mn-ea"/>
              </a:rPr>
              <a:t>SDP</a:t>
            </a:r>
            <a:r>
              <a:rPr lang="zh-CN" altLang="en-US" sz="1200" dirty="0" smtClean="0">
                <a:latin typeface="+mn-ea"/>
              </a:rPr>
              <a:t>（</a:t>
            </a:r>
            <a:r>
              <a:rPr lang="en-US" altLang="zh-CN" sz="1200" dirty="0" smtClean="0">
                <a:latin typeface="+mn-ea"/>
              </a:rPr>
              <a:t>IB</a:t>
            </a:r>
            <a:r>
              <a:rPr lang="zh-CN" altLang="en-US" sz="1200" dirty="0" smtClean="0">
                <a:latin typeface="+mn-ea"/>
              </a:rPr>
              <a:t>、</a:t>
            </a:r>
            <a:r>
              <a:rPr lang="en-US" altLang="zh-CN" sz="1200" dirty="0" smtClean="0">
                <a:latin typeface="+mn-ea"/>
              </a:rPr>
              <a:t>SAG</a:t>
            </a:r>
            <a:r>
              <a:rPr lang="zh-CN" altLang="en-US" sz="1200" dirty="0" smtClean="0">
                <a:latin typeface="+mn-ea"/>
              </a:rPr>
              <a:t>）调用</a:t>
            </a:r>
            <a:r>
              <a:rPr lang="en-US" altLang="zh-CN" sz="1200" dirty="0" smtClean="0">
                <a:latin typeface="+mn-ea"/>
              </a:rPr>
              <a:t>SP</a:t>
            </a:r>
            <a:r>
              <a:rPr lang="zh-CN" altLang="en-US" sz="1200" dirty="0" smtClean="0">
                <a:latin typeface="+mn-ea"/>
              </a:rPr>
              <a:t>的</a:t>
            </a:r>
            <a:r>
              <a:rPr lang="en-US" altLang="zh-CN" sz="1200" dirty="0" smtClean="0">
                <a:latin typeface="+mn-ea"/>
              </a:rPr>
              <a:t>Payment</a:t>
            </a:r>
            <a:r>
              <a:rPr lang="zh-CN" altLang="en-US" sz="1200" dirty="0" smtClean="0">
                <a:latin typeface="+mn-ea"/>
              </a:rPr>
              <a:t>接口，前期方式接口调用为同步方式，因性能较差，该接口超时严重，导致失败率较高，</a:t>
            </a:r>
            <a:r>
              <a:rPr lang="en-US" altLang="zh-CN" sz="1200" dirty="0" smtClean="0">
                <a:latin typeface="+mn-ea"/>
              </a:rPr>
              <a:t>SP/</a:t>
            </a:r>
            <a:r>
              <a:rPr lang="zh-CN" altLang="en-US" sz="1200" dirty="0" smtClean="0">
                <a:latin typeface="+mn-ea"/>
              </a:rPr>
              <a:t>客户投诉严重。客户紧急要求修改该流程为异步方式，即</a:t>
            </a:r>
            <a:r>
              <a:rPr lang="en-US" altLang="zh-CN" sz="1200" dirty="0" smtClean="0">
                <a:latin typeface="+mn-ea"/>
              </a:rPr>
              <a:t>SP</a:t>
            </a:r>
            <a:r>
              <a:rPr lang="zh-CN" altLang="en-US" sz="1200" dirty="0" smtClean="0">
                <a:latin typeface="+mn-ea"/>
              </a:rPr>
              <a:t>先返回响应，携带错误码为</a:t>
            </a:r>
            <a:r>
              <a:rPr lang="en-US" altLang="zh-CN" sz="1200" dirty="0" smtClean="0">
                <a:latin typeface="+mn-ea"/>
              </a:rPr>
              <a:t>1000</a:t>
            </a:r>
            <a:r>
              <a:rPr lang="zh-CN" altLang="en-US" sz="1200" dirty="0" smtClean="0">
                <a:latin typeface="+mn-ea"/>
              </a:rPr>
              <a:t>（表示</a:t>
            </a:r>
            <a:r>
              <a:rPr lang="en-US" altLang="zh-CN" sz="1200" dirty="0" smtClean="0">
                <a:latin typeface="+mn-ea"/>
              </a:rPr>
              <a:t>Pending</a:t>
            </a:r>
            <a:r>
              <a:rPr lang="zh-CN" altLang="en-US" sz="1200" dirty="0" smtClean="0">
                <a:latin typeface="+mn-ea"/>
              </a:rPr>
              <a:t>状态），真正处理完毕，</a:t>
            </a:r>
            <a:r>
              <a:rPr lang="en-US" altLang="zh-CN" sz="1200" dirty="0" smtClean="0">
                <a:latin typeface="+mn-ea"/>
              </a:rPr>
              <a:t>SP</a:t>
            </a:r>
            <a:r>
              <a:rPr lang="zh-CN" altLang="en-US" sz="1200" dirty="0" smtClean="0">
                <a:latin typeface="+mn-ea"/>
              </a:rPr>
              <a:t>再调用另一个通知接口（已存在，</a:t>
            </a:r>
            <a:r>
              <a:rPr lang="en-US" altLang="zh-CN" sz="1200" dirty="0" smtClean="0">
                <a:latin typeface="+mn-ea"/>
              </a:rPr>
              <a:t>SDP</a:t>
            </a:r>
            <a:r>
              <a:rPr lang="zh-CN" altLang="en-US" sz="1200" dirty="0" smtClean="0">
                <a:latin typeface="+mn-ea"/>
              </a:rPr>
              <a:t>不修改）通知</a:t>
            </a:r>
            <a:r>
              <a:rPr lang="en-US" altLang="zh-CN" sz="1200" dirty="0" smtClean="0">
                <a:latin typeface="+mn-ea"/>
              </a:rPr>
              <a:t>ECW</a:t>
            </a:r>
            <a:r>
              <a:rPr lang="zh-CN" altLang="en-US" sz="1200" dirty="0" smtClean="0">
                <a:latin typeface="+mn-ea"/>
              </a:rPr>
              <a:t>最终结果；</a:t>
            </a:r>
          </a:p>
          <a:p>
            <a:pPr marL="542925" lvl="1" indent="-142875">
              <a:lnSpc>
                <a:spcPct val="100000"/>
              </a:lnSpc>
              <a:spcBef>
                <a:spcPts val="600"/>
              </a:spcBef>
              <a:buClr>
                <a:srgbClr val="777777"/>
              </a:buClr>
            </a:pPr>
            <a:r>
              <a:rPr lang="zh-CN" altLang="en-US" sz="1200" dirty="0" smtClean="0">
                <a:latin typeface="+mn-ea"/>
              </a:rPr>
              <a:t>客户使用该接口实现缴纳电费功能，属于客户价值需求，客户要求急迫。</a:t>
            </a:r>
          </a:p>
          <a:p>
            <a:pPr marL="542925" lvl="1" indent="-142875">
              <a:lnSpc>
                <a:spcPct val="100000"/>
              </a:lnSpc>
              <a:spcBef>
                <a:spcPts val="600"/>
              </a:spcBef>
              <a:buClr>
                <a:srgbClr val="777777"/>
              </a:buClr>
            </a:pPr>
            <a:r>
              <a:rPr lang="en-US" altLang="zh-CN" sz="1200" dirty="0" smtClean="0">
                <a:latin typeface="+mn-ea"/>
              </a:rPr>
              <a:t>SDP</a:t>
            </a:r>
            <a:r>
              <a:rPr lang="zh-CN" altLang="en-US" sz="1200" dirty="0" smtClean="0">
                <a:latin typeface="+mn-ea"/>
              </a:rPr>
              <a:t>（</a:t>
            </a:r>
            <a:r>
              <a:rPr lang="en-US" altLang="zh-CN" sz="1200" dirty="0" smtClean="0">
                <a:latin typeface="+mn-ea"/>
              </a:rPr>
              <a:t>IB</a:t>
            </a:r>
            <a:r>
              <a:rPr lang="zh-CN" altLang="en-US" sz="1200" dirty="0" smtClean="0">
                <a:latin typeface="+mn-ea"/>
              </a:rPr>
              <a:t>、</a:t>
            </a:r>
            <a:r>
              <a:rPr lang="en-US" altLang="zh-CN" sz="1200" dirty="0" smtClean="0">
                <a:latin typeface="+mn-ea"/>
              </a:rPr>
              <a:t>SAG</a:t>
            </a:r>
            <a:r>
              <a:rPr lang="zh-CN" altLang="en-US" sz="1200" dirty="0" smtClean="0">
                <a:latin typeface="+mn-ea"/>
              </a:rPr>
              <a:t>）需要配合修改错误码映射，支持</a:t>
            </a:r>
            <a:r>
              <a:rPr lang="en-US" altLang="zh-CN" sz="1200" dirty="0" smtClean="0">
                <a:latin typeface="+mn-ea"/>
              </a:rPr>
              <a:t>Pending</a:t>
            </a:r>
            <a:r>
              <a:rPr lang="zh-CN" altLang="en-US" sz="1200" dirty="0" smtClean="0">
                <a:latin typeface="+mn-ea"/>
              </a:rPr>
              <a:t>状态的错误码映射返回给</a:t>
            </a:r>
            <a:r>
              <a:rPr lang="en-US" altLang="zh-CN" sz="1200" dirty="0" smtClean="0">
                <a:latin typeface="+mn-ea"/>
              </a:rPr>
              <a:t>ECW</a:t>
            </a:r>
            <a:r>
              <a:rPr lang="zh-CN" altLang="en-US" sz="1200" dirty="0" smtClean="0">
                <a:latin typeface="+mn-ea"/>
              </a:rPr>
              <a:t>；</a:t>
            </a:r>
          </a:p>
          <a:p>
            <a:pPr marL="542925" lvl="1" indent="-142875">
              <a:lnSpc>
                <a:spcPct val="100000"/>
              </a:lnSpc>
              <a:spcBef>
                <a:spcPts val="600"/>
              </a:spcBef>
              <a:buClr>
                <a:srgbClr val="777777"/>
              </a:buClr>
            </a:pPr>
            <a:r>
              <a:rPr lang="zh-CN" altLang="en-US" sz="1200" dirty="0" smtClean="0">
                <a:latin typeface="+mn-ea"/>
              </a:rPr>
              <a:t>升级该补丁后出现</a:t>
            </a:r>
            <a:r>
              <a:rPr lang="en-US" altLang="zh-CN" sz="1200" dirty="0" smtClean="0">
                <a:latin typeface="+mn-ea"/>
              </a:rPr>
              <a:t>SAG</a:t>
            </a:r>
            <a:r>
              <a:rPr lang="zh-CN" altLang="en-US" sz="1200" dirty="0" smtClean="0">
                <a:latin typeface="+mn-ea"/>
              </a:rPr>
              <a:t>启动失败问题。</a:t>
            </a:r>
          </a:p>
          <a:p>
            <a:pPr marL="542925" lvl="1" indent="-142875" eaLnBrk="1" hangingPunct="1">
              <a:lnSpc>
                <a:spcPct val="150000"/>
              </a:lnSpc>
              <a:buClr>
                <a:srgbClr val="777777"/>
              </a:buClr>
            </a:pPr>
            <a:endParaRPr lang="en-US" altLang="zh-CN" sz="1400" dirty="0" smtClean="0">
              <a:latin typeface="+mn-ea"/>
            </a:endParaRPr>
          </a:p>
          <a:p>
            <a:pPr marL="542925" lvl="1" indent="-142875" eaLnBrk="1" hangingPunct="1">
              <a:lnSpc>
                <a:spcPct val="150000"/>
              </a:lnSpc>
              <a:buClr>
                <a:srgbClr val="777777"/>
              </a:buClr>
            </a:pPr>
            <a:endParaRPr lang="en-US" altLang="zh-CN" sz="1400" dirty="0" smtClean="0">
              <a:latin typeface="+mn-ea"/>
            </a:endParaRPr>
          </a:p>
        </p:txBody>
      </p:sp>
      <p:sp>
        <p:nvSpPr>
          <p:cNvPr id="29" name="TextBox 28"/>
          <p:cNvSpPr txBox="1"/>
          <p:nvPr/>
        </p:nvSpPr>
        <p:spPr>
          <a:xfrm>
            <a:off x="683568" y="4725144"/>
            <a:ext cx="7416824" cy="415498"/>
          </a:xfrm>
          <a:prstGeom prst="rect">
            <a:avLst/>
          </a:prstGeom>
          <a:noFill/>
        </p:spPr>
        <p:txBody>
          <a:bodyPr wrap="square" rtlCol="0">
            <a:spAutoFit/>
          </a:bodyPr>
          <a:lstStyle/>
          <a:p>
            <a:pPr>
              <a:lnSpc>
                <a:spcPct val="150000"/>
              </a:lnSpc>
            </a:pPr>
            <a:r>
              <a:rPr lang="zh-CN" altLang="en-US" sz="1400" b="1" dirty="0" smtClean="0">
                <a:solidFill>
                  <a:prstClr val="black"/>
                </a:solidFill>
                <a:latin typeface="华文细黑"/>
                <a:ea typeface="华文细黑"/>
              </a:rPr>
              <a:t>组网示意图：</a:t>
            </a:r>
            <a:endParaRPr lang="zh-CN" altLang="en-US" sz="1400" b="1" dirty="0" smtClean="0">
              <a:solidFill>
                <a:srgbClr val="C00000"/>
              </a:solidFill>
              <a:latin typeface="华文细黑"/>
              <a:ea typeface="华文细黑"/>
            </a:endParaRPr>
          </a:p>
        </p:txBody>
      </p:sp>
      <p:pic>
        <p:nvPicPr>
          <p:cNvPr id="2050" name="Picture 2"/>
          <p:cNvPicPr>
            <a:picLocks noChangeAspect="1" noChangeArrowheads="1"/>
          </p:cNvPicPr>
          <p:nvPr/>
        </p:nvPicPr>
        <p:blipFill>
          <a:blip r:embed="rId2" cstate="print"/>
          <a:srcRect/>
          <a:stretch>
            <a:fillRect/>
          </a:stretch>
        </p:blipFill>
        <p:spPr bwMode="auto">
          <a:xfrm>
            <a:off x="1979712" y="4725144"/>
            <a:ext cx="5945088" cy="1584176"/>
          </a:xfrm>
          <a:prstGeom prst="rect">
            <a:avLst/>
          </a:prstGeom>
          <a:noFill/>
          <a:ln w="9525">
            <a:noFill/>
            <a:miter lim="800000"/>
            <a:headEnd/>
            <a:tailEnd/>
          </a:ln>
        </p:spPr>
      </p:pic>
    </p:spTree>
  </p:cSld>
  <p:clrMapOvr>
    <a:masterClrMapping/>
  </p:clrMapOvr>
  <p:transition advClick="0" advTm="8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5256584" cy="680467"/>
          </a:xfrm>
        </p:spPr>
        <p:txBody>
          <a:bodyPr/>
          <a:lstStyle/>
          <a:p>
            <a:r>
              <a:rPr lang="en-US" altLang="zh-CN" sz="2800" b="1" dirty="0" smtClean="0">
                <a:latin typeface="Arial" pitchFamily="34" charset="0"/>
                <a:ea typeface="黑体" pitchFamily="49" charset="-122"/>
                <a:cs typeface="Arial" pitchFamily="34" charset="0"/>
              </a:rPr>
              <a:t>2.1</a:t>
            </a:r>
            <a:r>
              <a:rPr lang="zh-CN" altLang="en-US" sz="2800" b="1" dirty="0" smtClean="0">
                <a:latin typeface="Arial" pitchFamily="34" charset="0"/>
                <a:ea typeface="黑体" pitchFamily="49" charset="-122"/>
                <a:cs typeface="Arial" pitchFamily="34" charset="0"/>
              </a:rPr>
              <a:t>技术根因分析</a:t>
            </a:r>
            <a:r>
              <a:rPr lang="zh-CN" altLang="en-US" sz="1400" b="1" dirty="0" smtClean="0">
                <a:solidFill>
                  <a:srgbClr val="0000CC"/>
                </a:solidFill>
                <a:latin typeface="微软雅黑" pitchFamily="34" charset="-122"/>
                <a:ea typeface="微软雅黑" pitchFamily="34" charset="-122"/>
              </a:rPr>
              <a:t>（</a:t>
            </a:r>
            <a:r>
              <a:rPr lang="en-US" altLang="zh-CN" sz="1400" b="1" dirty="0" smtClean="0">
                <a:solidFill>
                  <a:srgbClr val="0000CC"/>
                </a:solidFill>
                <a:latin typeface="微软雅黑" pitchFamily="34" charset="-122"/>
                <a:ea typeface="微软雅黑" pitchFamily="34" charset="-122"/>
              </a:rPr>
              <a:t>E-C</a:t>
            </a:r>
            <a:r>
              <a:rPr lang="zh-CN" altLang="en-US" sz="1400" b="1" dirty="0" smtClean="0">
                <a:solidFill>
                  <a:srgbClr val="0000CC"/>
                </a:solidFill>
                <a:latin typeface="微软雅黑" pitchFamily="34" charset="-122"/>
                <a:ea typeface="微软雅黑" pitchFamily="34" charset="-122"/>
              </a:rPr>
              <a:t>分析） </a:t>
            </a:r>
            <a:endParaRPr lang="zh-CN" altLang="en-US" sz="1400" dirty="0">
              <a:solidFill>
                <a:srgbClr val="0000CC"/>
              </a:solidFill>
            </a:endParaRPr>
          </a:p>
        </p:txBody>
      </p:sp>
      <p:sp>
        <p:nvSpPr>
          <p:cNvPr id="169" name="Text Box 8"/>
          <p:cNvSpPr txBox="1">
            <a:spLocks noChangeArrowheads="1"/>
          </p:cNvSpPr>
          <p:nvPr/>
        </p:nvSpPr>
        <p:spPr bwMode="auto">
          <a:xfrm>
            <a:off x="4139952" y="4005064"/>
            <a:ext cx="4608512" cy="887016"/>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050" b="1" dirty="0" smtClean="0">
                <a:solidFill>
                  <a:srgbClr val="FF0000"/>
                </a:solidFill>
                <a:latin typeface="+mn-ea"/>
                <a:ea typeface="+mn-ea"/>
              </a:rPr>
              <a:t>根因</a:t>
            </a:r>
            <a:r>
              <a:rPr lang="en-US" altLang="zh-CN" sz="1050" b="1" dirty="0" smtClean="0">
                <a:solidFill>
                  <a:srgbClr val="FF0000"/>
                </a:solidFill>
                <a:latin typeface="+mn-ea"/>
                <a:ea typeface="+mn-ea"/>
              </a:rPr>
              <a:t>2</a:t>
            </a:r>
            <a:r>
              <a:rPr lang="zh-CN" altLang="en-US" sz="1050" b="1" dirty="0" smtClean="0">
                <a:solidFill>
                  <a:srgbClr val="FF0000"/>
                </a:solidFill>
                <a:latin typeface="+mn-ea"/>
                <a:ea typeface="+mn-ea"/>
              </a:rPr>
              <a:t>：</a:t>
            </a:r>
            <a:endParaRPr lang="en-US" altLang="zh-CN" sz="1050" b="1" dirty="0" smtClean="0">
              <a:solidFill>
                <a:srgbClr val="FF0000"/>
              </a:solidFill>
              <a:latin typeface="+mn-ea"/>
              <a:ea typeface="+mn-ea"/>
            </a:endParaRPr>
          </a:p>
          <a:p>
            <a:r>
              <a:rPr lang="zh-CN" altLang="en-US" sz="1050" dirty="0" smtClean="0">
                <a:solidFill>
                  <a:prstClr val="black"/>
                </a:solidFill>
                <a:latin typeface="+mn-ea"/>
                <a:ea typeface="+mn-ea"/>
              </a:rPr>
              <a:t>开发人员技能不足，错误的将栈内存归还给</a:t>
            </a:r>
            <a:r>
              <a:rPr lang="en-US" altLang="zh-CN" sz="1050" dirty="0" smtClean="0">
                <a:solidFill>
                  <a:prstClr val="black"/>
                </a:solidFill>
                <a:latin typeface="+mn-ea"/>
                <a:ea typeface="+mn-ea"/>
              </a:rPr>
              <a:t>SGP</a:t>
            </a:r>
            <a:r>
              <a:rPr lang="zh-CN" altLang="en-US" sz="1050" dirty="0" smtClean="0">
                <a:solidFill>
                  <a:prstClr val="black"/>
                </a:solidFill>
                <a:latin typeface="+mn-ea"/>
                <a:ea typeface="+mn-ea"/>
              </a:rPr>
              <a:t>内存池，导致其他业务插件处理消息时越界使用栈内存，导致</a:t>
            </a:r>
            <a:r>
              <a:rPr lang="en-US" altLang="zh-CN" sz="1050" dirty="0" err="1" smtClean="0">
                <a:solidFill>
                  <a:prstClr val="black"/>
                </a:solidFill>
                <a:latin typeface="+mn-ea"/>
                <a:ea typeface="+mn-ea"/>
              </a:rPr>
              <a:t>coredump</a:t>
            </a:r>
            <a:r>
              <a:rPr lang="zh-CN" altLang="en-US" sz="1050" dirty="0" smtClean="0">
                <a:solidFill>
                  <a:prstClr val="black"/>
                </a:solidFill>
                <a:latin typeface="+mn-ea"/>
                <a:ea typeface="+mn-ea"/>
              </a:rPr>
              <a:t>。</a:t>
            </a:r>
            <a:endParaRPr lang="en-US" altLang="zh-CN" sz="1050" dirty="0" smtClean="0">
              <a:solidFill>
                <a:prstClr val="black"/>
              </a:solidFill>
              <a:latin typeface="+mn-ea"/>
              <a:ea typeface="+mn-ea"/>
            </a:endParaRPr>
          </a:p>
          <a:p>
            <a:r>
              <a:rPr lang="zh-CN" altLang="en-US" sz="1050" dirty="0" smtClean="0">
                <a:solidFill>
                  <a:srgbClr val="0000FF"/>
                </a:solidFill>
                <a:latin typeface="+mn-ea"/>
                <a:ea typeface="+mn-ea"/>
              </a:rPr>
              <a:t>对策：</a:t>
            </a:r>
            <a:r>
              <a:rPr lang="en-US" altLang="zh-CN" sz="1050" dirty="0" smtClean="0">
                <a:solidFill>
                  <a:srgbClr val="0000FF"/>
                </a:solidFill>
                <a:latin typeface="+mn-ea"/>
                <a:ea typeface="+mn-ea"/>
              </a:rPr>
              <a:t>1</a:t>
            </a:r>
            <a:r>
              <a:rPr lang="zh-CN" altLang="en-US" sz="1050" dirty="0" smtClean="0">
                <a:solidFill>
                  <a:srgbClr val="0000FF"/>
                </a:solidFill>
                <a:latin typeface="+mn-ea"/>
                <a:ea typeface="+mn-ea"/>
              </a:rPr>
              <a:t>、完善</a:t>
            </a:r>
            <a:r>
              <a:rPr lang="en-US" altLang="zh-CN" sz="1050" dirty="0" smtClean="0">
                <a:solidFill>
                  <a:srgbClr val="0000FF"/>
                </a:solidFill>
                <a:latin typeface="+mn-ea"/>
                <a:ea typeface="+mn-ea"/>
              </a:rPr>
              <a:t>SA</a:t>
            </a:r>
            <a:r>
              <a:rPr lang="zh-CN" altLang="en-US" sz="1050" dirty="0" smtClean="0">
                <a:solidFill>
                  <a:srgbClr val="0000FF"/>
                </a:solidFill>
                <a:latin typeface="+mn-ea"/>
                <a:ea typeface="+mn-ea"/>
              </a:rPr>
              <a:t>定制开发指南，明确</a:t>
            </a:r>
            <a:r>
              <a:rPr lang="en-US" altLang="zh-CN" sz="1050" dirty="0" smtClean="0">
                <a:solidFill>
                  <a:srgbClr val="0000FF"/>
                </a:solidFill>
                <a:latin typeface="+mn-ea"/>
                <a:ea typeface="+mn-ea"/>
              </a:rPr>
              <a:t>SGP</a:t>
            </a:r>
            <a:r>
              <a:rPr lang="zh-CN" altLang="en-US" sz="1050" dirty="0" smtClean="0">
                <a:solidFill>
                  <a:srgbClr val="0000FF"/>
                </a:solidFill>
                <a:latin typeface="+mn-ea"/>
                <a:ea typeface="+mn-ea"/>
              </a:rPr>
              <a:t>平台内存管理方法使用；</a:t>
            </a:r>
            <a:r>
              <a:rPr lang="en-US" altLang="zh-CN" sz="1050" dirty="0" smtClean="0">
                <a:solidFill>
                  <a:srgbClr val="0000FF"/>
                </a:solidFill>
                <a:latin typeface="+mn-ea"/>
                <a:ea typeface="+mn-ea"/>
              </a:rPr>
              <a:t>2</a:t>
            </a:r>
            <a:r>
              <a:rPr lang="zh-CN" altLang="en-US" sz="1050" dirty="0" smtClean="0">
                <a:solidFill>
                  <a:srgbClr val="0000FF"/>
                </a:solidFill>
                <a:latin typeface="+mn-ea"/>
                <a:ea typeface="+mn-ea"/>
              </a:rPr>
              <a:t>、制作</a:t>
            </a:r>
            <a:r>
              <a:rPr lang="en-US" altLang="zh-CN" sz="1050" dirty="0" smtClean="0">
                <a:solidFill>
                  <a:srgbClr val="0000FF"/>
                </a:solidFill>
                <a:latin typeface="+mn-ea"/>
                <a:ea typeface="+mn-ea"/>
              </a:rPr>
              <a:t>SGP</a:t>
            </a:r>
            <a:r>
              <a:rPr lang="zh-CN" altLang="en-US" sz="1050" dirty="0" smtClean="0">
                <a:solidFill>
                  <a:srgbClr val="0000FF"/>
                </a:solidFill>
                <a:latin typeface="+mn-ea"/>
                <a:ea typeface="+mn-ea"/>
              </a:rPr>
              <a:t>内存使用小卡片，在开发人员办公位张贴。</a:t>
            </a:r>
          </a:p>
        </p:txBody>
      </p:sp>
      <p:sp>
        <p:nvSpPr>
          <p:cNvPr id="170" name="Text Box 8"/>
          <p:cNvSpPr txBox="1">
            <a:spLocks noChangeArrowheads="1"/>
          </p:cNvSpPr>
          <p:nvPr/>
        </p:nvSpPr>
        <p:spPr bwMode="auto">
          <a:xfrm>
            <a:off x="4139952" y="5013176"/>
            <a:ext cx="4608512" cy="1056294"/>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smtClean="0">
                <a:solidFill>
                  <a:srgbClr val="FF0000"/>
                </a:solidFill>
                <a:latin typeface="+mn-ea"/>
                <a:ea typeface="+mn-ea"/>
              </a:rPr>
              <a:t>3</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zh-CN" altLang="en-US" sz="1050" dirty="0" smtClean="0">
                <a:solidFill>
                  <a:prstClr val="black"/>
                </a:solidFill>
                <a:latin typeface="+mn-ea"/>
                <a:ea typeface="+mn-ea"/>
              </a:rPr>
              <a:t>测试场景缺失。可靠性测试缺失外部消息接入时，系统是否可正常重启的场景。</a:t>
            </a:r>
            <a:endParaRPr lang="en-US" altLang="zh-CN" sz="1050" dirty="0" smtClean="0">
              <a:solidFill>
                <a:prstClr val="black"/>
              </a:solidFill>
              <a:latin typeface="+mn-ea"/>
              <a:ea typeface="+mn-ea"/>
            </a:endParaRPr>
          </a:p>
          <a:p>
            <a:r>
              <a:rPr lang="zh-CN" altLang="en-US" sz="1050" dirty="0" smtClean="0">
                <a:solidFill>
                  <a:srgbClr val="0000FF"/>
                </a:solidFill>
                <a:latin typeface="+mn-ea"/>
                <a:ea typeface="+mn-ea"/>
              </a:rPr>
              <a:t>对策：</a:t>
            </a:r>
            <a:r>
              <a:rPr lang="en-US" altLang="zh-CN" sz="1050" dirty="0" smtClean="0">
                <a:solidFill>
                  <a:srgbClr val="0000FF"/>
                </a:solidFill>
                <a:latin typeface="+mn-ea"/>
                <a:ea typeface="+mn-ea"/>
              </a:rPr>
              <a:t>SDP</a:t>
            </a:r>
            <a:r>
              <a:rPr lang="zh-CN" altLang="en-US" sz="1050" dirty="0" smtClean="0">
                <a:solidFill>
                  <a:srgbClr val="0000FF"/>
                </a:solidFill>
                <a:latin typeface="+mn-ea"/>
                <a:ea typeface="+mn-ea"/>
              </a:rPr>
              <a:t>的</a:t>
            </a:r>
            <a:r>
              <a:rPr lang="en-US" altLang="zh-CN" sz="1050" dirty="0" smtClean="0">
                <a:solidFill>
                  <a:srgbClr val="0000FF"/>
                </a:solidFill>
                <a:latin typeface="+mn-ea"/>
                <a:ea typeface="+mn-ea"/>
              </a:rPr>
              <a:t>SAG</a:t>
            </a:r>
            <a:r>
              <a:rPr lang="zh-CN" altLang="en-US" sz="1050" dirty="0" smtClean="0">
                <a:solidFill>
                  <a:srgbClr val="0000FF"/>
                </a:solidFill>
                <a:latin typeface="+mn-ea"/>
                <a:ea typeface="+mn-ea"/>
              </a:rPr>
              <a:t>、</a:t>
            </a:r>
            <a:r>
              <a:rPr lang="en-US" altLang="zh-CN" sz="1050" dirty="0" smtClean="0">
                <a:solidFill>
                  <a:srgbClr val="0000FF"/>
                </a:solidFill>
                <a:latin typeface="+mn-ea"/>
                <a:ea typeface="+mn-ea"/>
              </a:rPr>
              <a:t>IB</a:t>
            </a:r>
            <a:r>
              <a:rPr lang="zh-CN" altLang="en-US" sz="1050" dirty="0" smtClean="0">
                <a:solidFill>
                  <a:srgbClr val="0000FF"/>
                </a:solidFill>
                <a:latin typeface="+mn-ea"/>
                <a:ea typeface="+mn-ea"/>
              </a:rPr>
              <a:t>和</a:t>
            </a:r>
            <a:r>
              <a:rPr lang="en-US" altLang="zh-CN" sz="1050" dirty="0" smtClean="0">
                <a:solidFill>
                  <a:srgbClr val="0000FF"/>
                </a:solidFill>
                <a:latin typeface="+mn-ea"/>
                <a:ea typeface="+mn-ea"/>
              </a:rPr>
              <a:t>CGW</a:t>
            </a:r>
            <a:r>
              <a:rPr lang="zh-CN" altLang="en-US" sz="1050" dirty="0" smtClean="0">
                <a:solidFill>
                  <a:srgbClr val="0000FF"/>
                </a:solidFill>
                <a:latin typeface="+mn-ea"/>
                <a:ea typeface="+mn-ea"/>
              </a:rPr>
              <a:t>采用了</a:t>
            </a:r>
            <a:r>
              <a:rPr lang="en-US" altLang="zh-CN" sz="1050" dirty="0" smtClean="0">
                <a:solidFill>
                  <a:srgbClr val="0000FF"/>
                </a:solidFill>
                <a:latin typeface="+mn-ea"/>
                <a:ea typeface="+mn-ea"/>
              </a:rPr>
              <a:t>SA/SO</a:t>
            </a:r>
            <a:r>
              <a:rPr lang="zh-CN" altLang="en-US" sz="1050" dirty="0" smtClean="0">
                <a:solidFill>
                  <a:srgbClr val="0000FF"/>
                </a:solidFill>
                <a:latin typeface="+mn-ea"/>
                <a:ea typeface="+mn-ea"/>
              </a:rPr>
              <a:t>架构，需在可靠性测试场景中补充验证外部消息（应包含所有外部接口消息）接入时进程能否正常启动的用例。</a:t>
            </a:r>
          </a:p>
        </p:txBody>
      </p:sp>
      <p:sp>
        <p:nvSpPr>
          <p:cNvPr id="171" name="Text Box 8"/>
          <p:cNvSpPr txBox="1">
            <a:spLocks noChangeArrowheads="1"/>
          </p:cNvSpPr>
          <p:nvPr/>
        </p:nvSpPr>
        <p:spPr bwMode="auto">
          <a:xfrm>
            <a:off x="107504" y="4005064"/>
            <a:ext cx="3744416" cy="2110428"/>
          </a:xfrm>
          <a:prstGeom prst="rect">
            <a:avLst/>
          </a:prstGeom>
          <a:solidFill>
            <a:schemeClr val="bg1">
              <a:lumMod val="85000"/>
            </a:schemeClr>
          </a:solidFill>
          <a:ln w="9525">
            <a:noFill/>
            <a:miter lim="800000"/>
            <a:headEnd/>
            <a:tailEnd/>
          </a:ln>
        </p:spPr>
        <p:txBody>
          <a:bodyPr wrap="square" lIns="78340" tIns="39169" rIns="78340" bIns="39169">
            <a:spAutoFit/>
          </a:bodyPr>
          <a:lstStyle/>
          <a:p>
            <a:pPr defTabSz="784225" eaLnBrk="0" hangingPunct="0">
              <a:spcBef>
                <a:spcPct val="50000"/>
              </a:spcBef>
            </a:pPr>
            <a:r>
              <a:rPr lang="zh-CN" altLang="en-US" sz="1100" b="1" dirty="0" smtClean="0">
                <a:solidFill>
                  <a:srgbClr val="FF0000"/>
                </a:solidFill>
                <a:latin typeface="+mn-ea"/>
                <a:ea typeface="+mn-ea"/>
              </a:rPr>
              <a:t>根因</a:t>
            </a:r>
            <a:r>
              <a:rPr lang="en-US" altLang="zh-CN" sz="1100" b="1" dirty="0" smtClean="0">
                <a:solidFill>
                  <a:srgbClr val="FF0000"/>
                </a:solidFill>
                <a:latin typeface="+mn-ea"/>
                <a:ea typeface="+mn-ea"/>
              </a:rPr>
              <a:t>1</a:t>
            </a:r>
            <a:r>
              <a:rPr lang="zh-CN" altLang="en-US" sz="1100" b="1" dirty="0" smtClean="0">
                <a:solidFill>
                  <a:srgbClr val="FF0000"/>
                </a:solidFill>
                <a:latin typeface="+mn-ea"/>
                <a:ea typeface="+mn-ea"/>
              </a:rPr>
              <a:t>：</a:t>
            </a:r>
            <a:endParaRPr lang="en-US" altLang="zh-CN" sz="1100" b="1" dirty="0" smtClean="0">
              <a:solidFill>
                <a:srgbClr val="FF0000"/>
              </a:solidFill>
              <a:latin typeface="+mn-ea"/>
              <a:ea typeface="+mn-ea"/>
            </a:endParaRPr>
          </a:p>
          <a:p>
            <a:r>
              <a:rPr lang="en-US" altLang="zh-CN" sz="1100" dirty="0" smtClean="0">
                <a:solidFill>
                  <a:prstClr val="black"/>
                </a:solidFill>
                <a:latin typeface="+mn-ea"/>
                <a:ea typeface="+mn-ea"/>
              </a:rPr>
              <a:t>SGP</a:t>
            </a:r>
            <a:r>
              <a:rPr lang="zh-CN" altLang="en-US" sz="1100" dirty="0" smtClean="0">
                <a:solidFill>
                  <a:prstClr val="black"/>
                </a:solidFill>
                <a:latin typeface="+mn-ea"/>
                <a:ea typeface="+mn-ea"/>
              </a:rPr>
              <a:t>平台内存池管理机制不完善。</a:t>
            </a:r>
            <a:endParaRPr lang="en-US" altLang="zh-CN" sz="1100" dirty="0" smtClean="0">
              <a:solidFill>
                <a:prstClr val="black"/>
              </a:solidFill>
              <a:latin typeface="+mn-ea"/>
              <a:ea typeface="+mn-ea"/>
            </a:endParaRPr>
          </a:p>
          <a:p>
            <a:r>
              <a:rPr lang="en-US" altLang="zh-CN" sz="1100" dirty="0" smtClean="0">
                <a:solidFill>
                  <a:prstClr val="black"/>
                </a:solidFill>
                <a:latin typeface="+mn-ea"/>
                <a:ea typeface="+mn-ea"/>
              </a:rPr>
              <a:t>1</a:t>
            </a:r>
            <a:r>
              <a:rPr lang="zh-CN" altLang="en-US" sz="1100" dirty="0" smtClean="0">
                <a:solidFill>
                  <a:prstClr val="black"/>
                </a:solidFill>
                <a:latin typeface="+mn-ea"/>
                <a:ea typeface="+mn-ea"/>
              </a:rPr>
              <a:t>）存在两种不同的内存使用方法，易导致编码失误。</a:t>
            </a:r>
            <a:r>
              <a:rPr lang="en-US" altLang="zh-CN" sz="1100" dirty="0" err="1" smtClean="0">
                <a:solidFill>
                  <a:prstClr val="black"/>
                </a:solidFill>
                <a:latin typeface="+mn-ea"/>
                <a:ea typeface="+mn-ea"/>
              </a:rPr>
              <a:t>CBLob</a:t>
            </a:r>
            <a:r>
              <a:rPr lang="zh-CN" altLang="en-US" sz="1100" dirty="0" smtClean="0">
                <a:solidFill>
                  <a:prstClr val="black"/>
                </a:solidFill>
                <a:latin typeface="+mn-ea"/>
                <a:ea typeface="+mn-ea"/>
              </a:rPr>
              <a:t>类型对象使用堆内存，由</a:t>
            </a:r>
            <a:r>
              <a:rPr lang="en-US" altLang="zh-CN" sz="1100" dirty="0" smtClean="0">
                <a:solidFill>
                  <a:prstClr val="black"/>
                </a:solidFill>
                <a:latin typeface="+mn-ea"/>
                <a:ea typeface="+mn-ea"/>
              </a:rPr>
              <a:t>SGP</a:t>
            </a:r>
            <a:r>
              <a:rPr lang="zh-CN" altLang="en-US" sz="1100" dirty="0" smtClean="0">
                <a:solidFill>
                  <a:prstClr val="black"/>
                </a:solidFill>
                <a:latin typeface="+mn-ea"/>
                <a:ea typeface="+mn-ea"/>
              </a:rPr>
              <a:t>平台内存池管理，应用时由</a:t>
            </a:r>
            <a:r>
              <a:rPr lang="en-US" altLang="zh-CN" sz="1100" dirty="0" smtClean="0">
                <a:solidFill>
                  <a:prstClr val="black"/>
                </a:solidFill>
                <a:latin typeface="+mn-ea"/>
                <a:ea typeface="+mn-ea"/>
              </a:rPr>
              <a:t>SGP</a:t>
            </a:r>
            <a:r>
              <a:rPr lang="zh-CN" altLang="en-US" sz="1100" dirty="0" smtClean="0">
                <a:solidFill>
                  <a:prstClr val="black"/>
                </a:solidFill>
                <a:latin typeface="+mn-ea"/>
                <a:ea typeface="+mn-ea"/>
              </a:rPr>
              <a:t>平台分配，业务部件（</a:t>
            </a:r>
            <a:r>
              <a:rPr lang="en-US" altLang="zh-CN" sz="1100" dirty="0" smtClean="0">
                <a:solidFill>
                  <a:prstClr val="black"/>
                </a:solidFill>
                <a:latin typeface="+mn-ea"/>
                <a:ea typeface="+mn-ea"/>
              </a:rPr>
              <a:t>SA</a:t>
            </a:r>
            <a:r>
              <a:rPr lang="zh-CN" altLang="en-US" sz="1100" dirty="0" smtClean="0">
                <a:solidFill>
                  <a:prstClr val="black"/>
                </a:solidFill>
                <a:latin typeface="+mn-ea"/>
                <a:ea typeface="+mn-ea"/>
              </a:rPr>
              <a:t>）释放。</a:t>
            </a:r>
            <a:r>
              <a:rPr lang="en-US" altLang="zh-CN" sz="1100" dirty="0" smtClean="0">
                <a:solidFill>
                  <a:prstClr val="black"/>
                </a:solidFill>
                <a:latin typeface="+mn-ea"/>
                <a:ea typeface="+mn-ea"/>
              </a:rPr>
              <a:t>String</a:t>
            </a:r>
            <a:r>
              <a:rPr lang="zh-CN" altLang="en-US" sz="1100" dirty="0" smtClean="0">
                <a:solidFill>
                  <a:prstClr val="black"/>
                </a:solidFill>
                <a:latin typeface="+mn-ea"/>
                <a:ea typeface="+mn-ea"/>
              </a:rPr>
              <a:t>类型对象内存使用栈内存，由操作系统自动管理，不需要业务部件释放。</a:t>
            </a:r>
            <a:endParaRPr lang="en-US" altLang="zh-CN" sz="1100" dirty="0" smtClean="0">
              <a:solidFill>
                <a:prstClr val="black"/>
              </a:solidFill>
              <a:latin typeface="+mn-ea"/>
              <a:ea typeface="+mn-ea"/>
            </a:endParaRPr>
          </a:p>
          <a:p>
            <a:r>
              <a:rPr lang="en-US" altLang="zh-CN" sz="1100" dirty="0" smtClean="0">
                <a:solidFill>
                  <a:prstClr val="black"/>
                </a:solidFill>
                <a:latin typeface="+mn-ea"/>
                <a:ea typeface="+mn-ea"/>
              </a:rPr>
              <a:t>2</a:t>
            </a:r>
            <a:r>
              <a:rPr lang="zh-CN" altLang="en-US" sz="1100" dirty="0" smtClean="0">
                <a:solidFill>
                  <a:prstClr val="black"/>
                </a:solidFill>
                <a:latin typeface="+mn-ea"/>
                <a:ea typeface="+mn-ea"/>
              </a:rPr>
              <a:t>）未遵循谁申请谁释放的基本原则（平台编解码时申请，业务使用之后自己释放）；</a:t>
            </a:r>
            <a:endParaRPr lang="en-US" altLang="zh-CN" sz="1100" dirty="0" smtClean="0">
              <a:solidFill>
                <a:prstClr val="black"/>
              </a:solidFill>
              <a:latin typeface="+mn-ea"/>
              <a:ea typeface="+mn-ea"/>
            </a:endParaRPr>
          </a:p>
          <a:p>
            <a:r>
              <a:rPr lang="en-US" altLang="zh-CN" sz="1100" dirty="0" smtClean="0">
                <a:solidFill>
                  <a:prstClr val="black"/>
                </a:solidFill>
                <a:latin typeface="+mn-ea"/>
                <a:ea typeface="+mn-ea"/>
              </a:rPr>
              <a:t>3</a:t>
            </a:r>
            <a:r>
              <a:rPr lang="zh-CN" altLang="en-US" sz="1100" dirty="0" smtClean="0">
                <a:solidFill>
                  <a:prstClr val="black"/>
                </a:solidFill>
                <a:latin typeface="+mn-ea"/>
                <a:ea typeface="+mn-ea"/>
              </a:rPr>
              <a:t>）内存池无内存合法性判断，业务只需要提供地址和内存大小。即无防护措施。</a:t>
            </a:r>
            <a:endParaRPr lang="en-US" altLang="zh-CN" sz="1100" dirty="0" smtClean="0">
              <a:solidFill>
                <a:prstClr val="black"/>
              </a:solidFill>
              <a:latin typeface="+mn-ea"/>
              <a:ea typeface="+mn-ea"/>
            </a:endParaRPr>
          </a:p>
          <a:p>
            <a:r>
              <a:rPr lang="zh-CN" altLang="en-US" sz="1100" dirty="0" smtClean="0">
                <a:solidFill>
                  <a:srgbClr val="0000FF"/>
                </a:solidFill>
                <a:latin typeface="+mn-ea"/>
                <a:ea typeface="+mn-ea"/>
              </a:rPr>
              <a:t>因</a:t>
            </a:r>
            <a:r>
              <a:rPr lang="en-US" altLang="zh-CN" sz="1100" dirty="0" smtClean="0">
                <a:solidFill>
                  <a:srgbClr val="0000FF"/>
                </a:solidFill>
                <a:latin typeface="+mn-ea"/>
                <a:ea typeface="+mn-ea"/>
              </a:rPr>
              <a:t>SGP</a:t>
            </a:r>
            <a:r>
              <a:rPr lang="zh-CN" altLang="en-US" sz="1100" dirty="0" smtClean="0">
                <a:solidFill>
                  <a:srgbClr val="0000FF"/>
                </a:solidFill>
                <a:latin typeface="+mn-ea"/>
                <a:ea typeface="+mn-ea"/>
              </a:rPr>
              <a:t>已转维，内存管理机制修改成本较高，本次不改进。</a:t>
            </a:r>
          </a:p>
        </p:txBody>
      </p:sp>
      <p:grpSp>
        <p:nvGrpSpPr>
          <p:cNvPr id="3" name="组合 268"/>
          <p:cNvGrpSpPr/>
          <p:nvPr/>
        </p:nvGrpSpPr>
        <p:grpSpPr>
          <a:xfrm>
            <a:off x="611559" y="764704"/>
            <a:ext cx="7128793" cy="3096344"/>
            <a:chOff x="179512" y="2348880"/>
            <a:chExt cx="7128793" cy="3096344"/>
          </a:xfrm>
        </p:grpSpPr>
        <p:sp>
          <p:nvSpPr>
            <p:cNvPr id="127" name="Rectangle 22"/>
            <p:cNvSpPr>
              <a:spLocks noChangeArrowheads="1"/>
            </p:cNvSpPr>
            <p:nvPr/>
          </p:nvSpPr>
          <p:spPr bwMode="auto">
            <a:xfrm>
              <a:off x="3347864" y="2492896"/>
              <a:ext cx="1368152" cy="504056"/>
            </a:xfrm>
            <a:prstGeom prst="rect">
              <a:avLst/>
            </a:prstGeom>
            <a:noFill/>
            <a:ln w="9525">
              <a:solidFill>
                <a:schemeClr val="tx1"/>
              </a:solidFill>
              <a:prstDash val="dash"/>
              <a:miter lim="800000"/>
              <a:headEnd/>
              <a:tailEnd/>
            </a:ln>
          </p:spPr>
          <p:txBody>
            <a:bodyPr lIns="18000" rIns="18000" anchor="ctr"/>
            <a:lstStyle/>
            <a:p>
              <a:pPr defTabSz="801688"/>
              <a:r>
                <a:rPr lang="zh-CN" altLang="en-US" sz="900" dirty="0" smtClean="0">
                  <a:solidFill>
                    <a:srgbClr val="000000"/>
                  </a:solidFill>
                  <a:latin typeface="+mn-ea"/>
                  <a:ea typeface="+mn-ea"/>
                </a:rPr>
                <a:t>错误消息处理时使用</a:t>
              </a:r>
              <a:r>
                <a:rPr lang="en-US" altLang="zh-CN" sz="900" dirty="0" smtClean="0">
                  <a:solidFill>
                    <a:srgbClr val="000000"/>
                  </a:solidFill>
                  <a:latin typeface="+mn-ea"/>
                  <a:ea typeface="+mn-ea"/>
                </a:rPr>
                <a:t>String</a:t>
              </a:r>
              <a:r>
                <a:rPr lang="zh-CN" altLang="en-US" sz="900" dirty="0" smtClean="0">
                  <a:solidFill>
                    <a:srgbClr val="000000"/>
                  </a:solidFill>
                  <a:latin typeface="+mn-ea"/>
                  <a:ea typeface="+mn-ea"/>
                </a:rPr>
                <a:t>对象，该对象使用栈内存，应由操作系统管理</a:t>
              </a:r>
              <a:endParaRPr lang="en-US" altLang="zh-CN" sz="900" dirty="0" smtClean="0">
                <a:solidFill>
                  <a:srgbClr val="000000"/>
                </a:solidFill>
                <a:latin typeface="+mn-ea"/>
                <a:ea typeface="+mn-ea"/>
              </a:endParaRPr>
            </a:p>
          </p:txBody>
        </p:sp>
        <p:cxnSp>
          <p:nvCxnSpPr>
            <p:cNvPr id="85" name="直接箭头连接符 84"/>
            <p:cNvCxnSpPr>
              <a:stCxn id="52" idx="3"/>
              <a:endCxn id="44" idx="1"/>
            </p:cNvCxnSpPr>
            <p:nvPr/>
          </p:nvCxnSpPr>
          <p:spPr bwMode="auto">
            <a:xfrm>
              <a:off x="6084168" y="4293096"/>
              <a:ext cx="288032" cy="0"/>
            </a:xfrm>
            <a:prstGeom prst="straightConnector1">
              <a:avLst/>
            </a:prstGeom>
            <a:noFill/>
            <a:ln w="9525" cap="flat" cmpd="sng" algn="ctr">
              <a:solidFill>
                <a:schemeClr val="tx1"/>
              </a:solidFill>
              <a:prstDash val="solid"/>
              <a:round/>
              <a:headEnd type="none" w="med" len="med"/>
              <a:tailEnd type="triangle"/>
            </a:ln>
            <a:effectLst/>
          </p:spPr>
        </p:cxnSp>
        <p:cxnSp>
          <p:nvCxnSpPr>
            <p:cNvPr id="89" name="直接箭头连接符 88"/>
            <p:cNvCxnSpPr>
              <a:stCxn id="77" idx="3"/>
              <a:endCxn id="55" idx="1"/>
            </p:cNvCxnSpPr>
            <p:nvPr/>
          </p:nvCxnSpPr>
          <p:spPr bwMode="auto">
            <a:xfrm flipV="1">
              <a:off x="3203848" y="4292625"/>
              <a:ext cx="288032" cy="942"/>
            </a:xfrm>
            <a:prstGeom prst="straightConnector1">
              <a:avLst/>
            </a:prstGeom>
            <a:noFill/>
            <a:ln w="9525" cap="flat" cmpd="sng" algn="ctr">
              <a:solidFill>
                <a:schemeClr val="tx1"/>
              </a:solidFill>
              <a:prstDash val="solid"/>
              <a:round/>
              <a:headEnd type="none" w="med" len="med"/>
              <a:tailEnd type="triangle"/>
            </a:ln>
            <a:effectLst/>
          </p:spPr>
        </p:cxnSp>
        <p:cxnSp>
          <p:nvCxnSpPr>
            <p:cNvPr id="234" name="AutoShape 23"/>
            <p:cNvCxnSpPr>
              <a:cxnSpLocks noChangeShapeType="1"/>
              <a:stCxn id="94" idx="4"/>
              <a:endCxn id="92" idx="0"/>
            </p:cNvCxnSpPr>
            <p:nvPr/>
          </p:nvCxnSpPr>
          <p:spPr bwMode="auto">
            <a:xfrm flipH="1">
              <a:off x="2709544" y="2996952"/>
              <a:ext cx="187" cy="144016"/>
            </a:xfrm>
            <a:prstGeom prst="straightConnector1">
              <a:avLst/>
            </a:prstGeom>
            <a:noFill/>
            <a:ln w="9525">
              <a:solidFill>
                <a:schemeClr val="tx1"/>
              </a:solidFill>
              <a:round/>
              <a:headEnd/>
              <a:tailEnd/>
            </a:ln>
          </p:spPr>
        </p:cxnSp>
        <p:sp>
          <p:nvSpPr>
            <p:cNvPr id="44" name="AutoShape 5"/>
            <p:cNvSpPr>
              <a:spLocks noChangeArrowheads="1"/>
            </p:cNvSpPr>
            <p:nvPr/>
          </p:nvSpPr>
          <p:spPr bwMode="auto">
            <a:xfrm>
              <a:off x="6372200" y="4005064"/>
              <a:ext cx="648072" cy="576064"/>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SA</a:t>
              </a:r>
              <a:r>
                <a:rPr lang="zh-CN" altLang="en-US" sz="900" b="1" dirty="0" smtClean="0">
                  <a:solidFill>
                    <a:srgbClr val="000000"/>
                  </a:solidFill>
                  <a:latin typeface="+mn-ea"/>
                  <a:ea typeface="+mn-ea"/>
                </a:rPr>
                <a:t>进程被重新拉起</a:t>
              </a:r>
            </a:p>
          </p:txBody>
        </p:sp>
        <p:sp>
          <p:nvSpPr>
            <p:cNvPr id="52" name="AutoShape 5"/>
            <p:cNvSpPr>
              <a:spLocks noChangeArrowheads="1"/>
            </p:cNvSpPr>
            <p:nvPr/>
          </p:nvSpPr>
          <p:spPr bwMode="auto">
            <a:xfrm>
              <a:off x="4716016" y="4005064"/>
              <a:ext cx="1368152" cy="576064"/>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SGP</a:t>
              </a:r>
              <a:r>
                <a:rPr lang="zh-CN" altLang="en-US" sz="900" b="1" dirty="0" smtClean="0">
                  <a:solidFill>
                    <a:srgbClr val="000000"/>
                  </a:solidFill>
                  <a:latin typeface="+mn-ea"/>
                  <a:ea typeface="+mn-ea"/>
                </a:rPr>
                <a:t>将之前保存的栈内存地址传给</a:t>
              </a:r>
              <a:r>
                <a:rPr lang="en-US" altLang="zh-CN" sz="900" b="1" dirty="0" smtClean="0">
                  <a:solidFill>
                    <a:srgbClr val="000000"/>
                  </a:solidFill>
                  <a:latin typeface="+mn-ea"/>
                  <a:ea typeface="+mn-ea"/>
                </a:rPr>
                <a:t>SA</a:t>
              </a:r>
              <a:r>
                <a:rPr lang="zh-CN" altLang="en-US" sz="900" b="1" dirty="0" smtClean="0">
                  <a:solidFill>
                    <a:srgbClr val="000000"/>
                  </a:solidFill>
                  <a:latin typeface="+mn-ea"/>
                  <a:ea typeface="+mn-ea"/>
                </a:rPr>
                <a:t>，</a:t>
              </a:r>
              <a:r>
                <a:rPr lang="en-US" altLang="zh-CN" sz="900" b="1" dirty="0" smtClean="0">
                  <a:solidFill>
                    <a:srgbClr val="000000"/>
                  </a:solidFill>
                  <a:latin typeface="+mn-ea"/>
                  <a:ea typeface="+mn-ea"/>
                </a:rPr>
                <a:t>SA</a:t>
              </a:r>
              <a:r>
                <a:rPr lang="zh-CN" altLang="en-US" sz="900" b="1" dirty="0" smtClean="0">
                  <a:solidFill>
                    <a:srgbClr val="000000"/>
                  </a:solidFill>
                  <a:latin typeface="+mn-ea"/>
                  <a:ea typeface="+mn-ea"/>
                </a:rPr>
                <a:t>写内存，造成非常内存访问，进程</a:t>
              </a:r>
              <a:r>
                <a:rPr lang="en-US" altLang="zh-CN" sz="900" b="1" dirty="0" err="1" smtClean="0">
                  <a:solidFill>
                    <a:srgbClr val="000000"/>
                  </a:solidFill>
                  <a:latin typeface="+mn-ea"/>
                  <a:ea typeface="+mn-ea"/>
                </a:rPr>
                <a:t>CoreDump</a:t>
              </a:r>
              <a:endParaRPr lang="zh-CN" altLang="en-US" sz="900" b="1" dirty="0" smtClean="0">
                <a:solidFill>
                  <a:srgbClr val="000000"/>
                </a:solidFill>
                <a:latin typeface="+mn-ea"/>
                <a:ea typeface="+mn-ea"/>
              </a:endParaRPr>
            </a:p>
          </p:txBody>
        </p:sp>
        <p:sp>
          <p:nvSpPr>
            <p:cNvPr id="55" name="AutoShape 5"/>
            <p:cNvSpPr>
              <a:spLocks noChangeArrowheads="1"/>
            </p:cNvSpPr>
            <p:nvPr/>
          </p:nvSpPr>
          <p:spPr bwMode="auto">
            <a:xfrm>
              <a:off x="3491880" y="4005064"/>
              <a:ext cx="936104" cy="575122"/>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SA</a:t>
              </a:r>
              <a:r>
                <a:rPr lang="zh-CN" altLang="en-US" sz="900" b="1" dirty="0" smtClean="0">
                  <a:solidFill>
                    <a:srgbClr val="000000"/>
                  </a:solidFill>
                  <a:latin typeface="+mn-ea"/>
                  <a:ea typeface="+mn-ea"/>
                </a:rPr>
                <a:t>处理</a:t>
              </a:r>
              <a:r>
                <a:rPr lang="en-US" altLang="zh-CN" sz="900" b="1" dirty="0" smtClean="0">
                  <a:solidFill>
                    <a:srgbClr val="000000"/>
                  </a:solidFill>
                  <a:latin typeface="+mn-ea"/>
                  <a:ea typeface="+mn-ea"/>
                </a:rPr>
                <a:t>SO</a:t>
              </a:r>
              <a:r>
                <a:rPr lang="zh-CN" altLang="en-US" sz="900" b="1" dirty="0" smtClean="0">
                  <a:solidFill>
                    <a:srgbClr val="000000"/>
                  </a:solidFill>
                  <a:latin typeface="+mn-ea"/>
                  <a:ea typeface="+mn-ea"/>
                </a:rPr>
                <a:t>返回的响应消息时向</a:t>
              </a:r>
              <a:r>
                <a:rPr lang="en-US" altLang="zh-CN" sz="900" b="1" dirty="0" smtClean="0">
                  <a:solidFill>
                    <a:srgbClr val="000000"/>
                  </a:solidFill>
                  <a:latin typeface="+mn-ea"/>
                  <a:ea typeface="+mn-ea"/>
                </a:rPr>
                <a:t>SGP</a:t>
              </a:r>
              <a:r>
                <a:rPr lang="zh-CN" altLang="en-US" sz="900" b="1" dirty="0" smtClean="0">
                  <a:solidFill>
                    <a:srgbClr val="000000"/>
                  </a:solidFill>
                  <a:latin typeface="+mn-ea"/>
                  <a:ea typeface="+mn-ea"/>
                </a:rPr>
                <a:t>申请内存</a:t>
              </a:r>
            </a:p>
          </p:txBody>
        </p:sp>
        <p:cxnSp>
          <p:nvCxnSpPr>
            <p:cNvPr id="56" name="直接箭头连接符 55"/>
            <p:cNvCxnSpPr>
              <a:stCxn id="55" idx="3"/>
              <a:endCxn id="52" idx="1"/>
            </p:cNvCxnSpPr>
            <p:nvPr/>
          </p:nvCxnSpPr>
          <p:spPr bwMode="auto">
            <a:xfrm>
              <a:off x="4427984" y="4292625"/>
              <a:ext cx="288032" cy="471"/>
            </a:xfrm>
            <a:prstGeom prst="straightConnector1">
              <a:avLst/>
            </a:prstGeom>
            <a:noFill/>
            <a:ln w="9525" cap="flat" cmpd="sng" algn="ctr">
              <a:solidFill>
                <a:schemeClr val="tx1"/>
              </a:solidFill>
              <a:prstDash val="solid"/>
              <a:round/>
              <a:headEnd type="none" w="med" len="med"/>
              <a:tailEnd type="triangle"/>
            </a:ln>
            <a:effectLst/>
          </p:spPr>
        </p:cxnSp>
        <p:sp>
          <p:nvSpPr>
            <p:cNvPr id="77" name="AutoShape 5"/>
            <p:cNvSpPr>
              <a:spLocks noChangeArrowheads="1"/>
            </p:cNvSpPr>
            <p:nvPr/>
          </p:nvSpPr>
          <p:spPr bwMode="auto">
            <a:xfrm>
              <a:off x="2241866" y="4006006"/>
              <a:ext cx="961982" cy="575122"/>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SA</a:t>
              </a:r>
              <a:r>
                <a:rPr lang="zh-CN" altLang="en-US" sz="900" b="1" dirty="0" smtClean="0">
                  <a:solidFill>
                    <a:srgbClr val="000000"/>
                  </a:solidFill>
                  <a:latin typeface="+mn-ea"/>
                  <a:ea typeface="+mn-ea"/>
                </a:rPr>
                <a:t>收到其他业务消息并向</a:t>
              </a:r>
              <a:r>
                <a:rPr lang="en-US" altLang="zh-CN" sz="900" b="1" dirty="0" smtClean="0">
                  <a:solidFill>
                    <a:srgbClr val="000000"/>
                  </a:solidFill>
                  <a:latin typeface="+mn-ea"/>
                  <a:ea typeface="+mn-ea"/>
                </a:rPr>
                <a:t>SO</a:t>
              </a:r>
              <a:r>
                <a:rPr lang="zh-CN" altLang="en-US" sz="900" b="1" dirty="0" smtClean="0">
                  <a:solidFill>
                    <a:srgbClr val="000000"/>
                  </a:solidFill>
                  <a:latin typeface="+mn-ea"/>
                  <a:ea typeface="+mn-ea"/>
                </a:rPr>
                <a:t>转发成功</a:t>
              </a:r>
            </a:p>
          </p:txBody>
        </p:sp>
        <p:sp>
          <p:nvSpPr>
            <p:cNvPr id="88" name="AutoShape 5"/>
            <p:cNvSpPr>
              <a:spLocks noChangeArrowheads="1"/>
            </p:cNvSpPr>
            <p:nvPr/>
          </p:nvSpPr>
          <p:spPr bwMode="auto">
            <a:xfrm>
              <a:off x="4906162" y="3141910"/>
              <a:ext cx="936104" cy="575122"/>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SGP</a:t>
              </a:r>
              <a:r>
                <a:rPr lang="zh-CN" altLang="en-US" sz="900" b="1" dirty="0" smtClean="0">
                  <a:solidFill>
                    <a:srgbClr val="000000"/>
                  </a:solidFill>
                  <a:latin typeface="+mn-ea"/>
                  <a:ea typeface="+mn-ea"/>
                </a:rPr>
                <a:t>将栈内存地址保存至内存池，以便后续供其他消息使用</a:t>
              </a:r>
            </a:p>
          </p:txBody>
        </p:sp>
        <p:sp>
          <p:nvSpPr>
            <p:cNvPr id="90" name="AutoShape 5"/>
            <p:cNvSpPr>
              <a:spLocks noChangeArrowheads="1"/>
            </p:cNvSpPr>
            <p:nvPr/>
          </p:nvSpPr>
          <p:spPr bwMode="auto">
            <a:xfrm>
              <a:off x="3491880" y="3141910"/>
              <a:ext cx="1080120" cy="575122"/>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SA</a:t>
              </a:r>
              <a:r>
                <a:rPr lang="zh-CN" altLang="en-US" sz="900" b="1" dirty="0" smtClean="0">
                  <a:solidFill>
                    <a:srgbClr val="000000"/>
                  </a:solidFill>
                  <a:latin typeface="+mn-ea"/>
                  <a:ea typeface="+mn-ea"/>
                </a:rPr>
                <a:t>在构造失败响应消息时误把栈内存当成了堆内存，将其地址传递给</a:t>
              </a:r>
              <a:r>
                <a:rPr lang="en-US" altLang="zh-CN" sz="900" b="1" dirty="0" smtClean="0">
                  <a:solidFill>
                    <a:srgbClr val="000000"/>
                  </a:solidFill>
                  <a:latin typeface="+mn-ea"/>
                  <a:ea typeface="+mn-ea"/>
                </a:rPr>
                <a:t>SGP</a:t>
              </a:r>
              <a:endParaRPr lang="zh-CN" altLang="en-US" sz="900" b="1" dirty="0" smtClean="0">
                <a:solidFill>
                  <a:srgbClr val="000000"/>
                </a:solidFill>
                <a:latin typeface="+mn-ea"/>
                <a:ea typeface="+mn-ea"/>
              </a:endParaRPr>
            </a:p>
          </p:txBody>
        </p:sp>
        <p:sp>
          <p:nvSpPr>
            <p:cNvPr id="92" name="AutoShape 5"/>
            <p:cNvSpPr>
              <a:spLocks noChangeArrowheads="1"/>
            </p:cNvSpPr>
            <p:nvPr/>
          </p:nvSpPr>
          <p:spPr bwMode="auto">
            <a:xfrm>
              <a:off x="2241492" y="3140968"/>
              <a:ext cx="936104" cy="575122"/>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SA</a:t>
              </a:r>
              <a:r>
                <a:rPr lang="zh-CN" altLang="en-US" sz="900" b="1" dirty="0" smtClean="0">
                  <a:solidFill>
                    <a:srgbClr val="000000"/>
                  </a:solidFill>
                  <a:latin typeface="+mn-ea"/>
                  <a:ea typeface="+mn-ea"/>
                </a:rPr>
                <a:t>收到</a:t>
              </a:r>
              <a:r>
                <a:rPr lang="en-US" altLang="zh-CN" sz="900" b="1" dirty="0" smtClean="0">
                  <a:solidFill>
                    <a:srgbClr val="000000"/>
                  </a:solidFill>
                  <a:latin typeface="+mn-ea"/>
                  <a:ea typeface="+mn-ea"/>
                </a:rPr>
                <a:t>Payment</a:t>
              </a:r>
              <a:r>
                <a:rPr lang="zh-CN" altLang="en-US" sz="900" b="1" dirty="0" smtClean="0">
                  <a:solidFill>
                    <a:srgbClr val="000000"/>
                  </a:solidFill>
                  <a:latin typeface="+mn-ea"/>
                  <a:ea typeface="+mn-ea"/>
                </a:rPr>
                <a:t>消息，向</a:t>
              </a:r>
              <a:r>
                <a:rPr lang="en-US" altLang="zh-CN" sz="900" b="1" dirty="0" smtClean="0">
                  <a:solidFill>
                    <a:srgbClr val="000000"/>
                  </a:solidFill>
                  <a:latin typeface="+mn-ea"/>
                  <a:ea typeface="+mn-ea"/>
                </a:rPr>
                <a:t>SO</a:t>
              </a:r>
              <a:r>
                <a:rPr lang="zh-CN" altLang="en-US" sz="900" b="1" dirty="0" smtClean="0">
                  <a:solidFill>
                    <a:srgbClr val="000000"/>
                  </a:solidFill>
                  <a:latin typeface="+mn-ea"/>
                  <a:ea typeface="+mn-ea"/>
                </a:rPr>
                <a:t>转发消息失败</a:t>
              </a:r>
            </a:p>
          </p:txBody>
        </p:sp>
        <p:sp>
          <p:nvSpPr>
            <p:cNvPr id="94" name="Oval 11"/>
            <p:cNvSpPr>
              <a:spLocks noChangeArrowheads="1"/>
            </p:cNvSpPr>
            <p:nvPr/>
          </p:nvSpPr>
          <p:spPr bwMode="auto">
            <a:xfrm>
              <a:off x="2192736" y="2420888"/>
              <a:ext cx="1033990" cy="576064"/>
            </a:xfrm>
            <a:prstGeom prst="ellipse">
              <a:avLst/>
            </a:prstGeom>
            <a:solidFill>
              <a:srgbClr val="FFFF99"/>
            </a:solidFill>
            <a:ln w="9525">
              <a:solidFill>
                <a:schemeClr val="tx1"/>
              </a:solidFill>
              <a:round/>
              <a:headEnd/>
              <a:tailEnd/>
            </a:ln>
          </p:spPr>
          <p:txBody>
            <a:bodyPr lIns="18000" rIns="18000" anchor="ctr"/>
            <a:lstStyle/>
            <a:p>
              <a:r>
                <a:rPr lang="en-US" altLang="zh-CN" sz="900" dirty="0" smtClean="0">
                  <a:solidFill>
                    <a:srgbClr val="000000"/>
                  </a:solidFill>
                  <a:latin typeface="+mn-ea"/>
                  <a:ea typeface="+mn-ea"/>
                </a:rPr>
                <a:t>SA</a:t>
              </a:r>
              <a:r>
                <a:rPr lang="zh-CN" altLang="en-US" sz="900" dirty="0" smtClean="0">
                  <a:solidFill>
                    <a:srgbClr val="000000"/>
                  </a:solidFill>
                  <a:latin typeface="+mn-ea"/>
                  <a:ea typeface="+mn-ea"/>
                </a:rPr>
                <a:t>刚启动时</a:t>
              </a:r>
              <a:r>
                <a:rPr lang="en-US" altLang="zh-CN" sz="900" dirty="0" smtClean="0">
                  <a:solidFill>
                    <a:srgbClr val="000000"/>
                  </a:solidFill>
                  <a:latin typeface="+mn-ea"/>
                  <a:ea typeface="+mn-ea"/>
                </a:rPr>
                <a:t>SA</a:t>
              </a:r>
              <a:r>
                <a:rPr lang="zh-CN" altLang="en-US" sz="900" dirty="0" smtClean="0">
                  <a:solidFill>
                    <a:srgbClr val="000000"/>
                  </a:solidFill>
                  <a:latin typeface="+mn-ea"/>
                  <a:ea typeface="+mn-ea"/>
                </a:rPr>
                <a:t>和</a:t>
              </a:r>
              <a:r>
                <a:rPr lang="en-US" altLang="zh-CN" sz="900" dirty="0" smtClean="0">
                  <a:solidFill>
                    <a:srgbClr val="000000"/>
                  </a:solidFill>
                  <a:latin typeface="+mn-ea"/>
                  <a:ea typeface="+mn-ea"/>
                </a:rPr>
                <a:t>SO</a:t>
              </a:r>
              <a:r>
                <a:rPr lang="zh-CN" altLang="en-US" sz="900" dirty="0" smtClean="0">
                  <a:solidFill>
                    <a:srgbClr val="000000"/>
                  </a:solidFill>
                  <a:latin typeface="+mn-ea"/>
                  <a:ea typeface="+mn-ea"/>
                </a:rPr>
                <a:t>之间链接尚未建立</a:t>
              </a:r>
              <a:endParaRPr lang="en-US" altLang="zh-CN" sz="900" dirty="0" smtClean="0">
                <a:solidFill>
                  <a:srgbClr val="000000"/>
                </a:solidFill>
                <a:latin typeface="+mn-ea"/>
                <a:ea typeface="+mn-ea"/>
              </a:endParaRPr>
            </a:p>
          </p:txBody>
        </p:sp>
        <p:sp>
          <p:nvSpPr>
            <p:cNvPr id="95" name="AutoShape 5"/>
            <p:cNvSpPr>
              <a:spLocks noChangeArrowheads="1"/>
            </p:cNvSpPr>
            <p:nvPr/>
          </p:nvSpPr>
          <p:spPr bwMode="auto">
            <a:xfrm>
              <a:off x="1259632" y="3573958"/>
              <a:ext cx="661522" cy="503114"/>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1000" b="1" dirty="0" smtClean="0">
                  <a:solidFill>
                    <a:srgbClr val="000000"/>
                  </a:solidFill>
                  <a:latin typeface="+mn-ea"/>
                  <a:ea typeface="+mn-ea"/>
                </a:rPr>
                <a:t>SA</a:t>
              </a:r>
              <a:r>
                <a:rPr lang="zh-CN" altLang="en-US" sz="1000" b="1" dirty="0" smtClean="0">
                  <a:solidFill>
                    <a:srgbClr val="000000"/>
                  </a:solidFill>
                  <a:latin typeface="+mn-ea"/>
                  <a:ea typeface="+mn-ea"/>
                </a:rPr>
                <a:t>接收到外部消息</a:t>
              </a:r>
            </a:p>
          </p:txBody>
        </p:sp>
        <p:cxnSp>
          <p:nvCxnSpPr>
            <p:cNvPr id="105" name="直接箭头连接符 104"/>
            <p:cNvCxnSpPr>
              <a:stCxn id="90" idx="3"/>
              <a:endCxn id="88" idx="1"/>
            </p:cNvCxnSpPr>
            <p:nvPr/>
          </p:nvCxnSpPr>
          <p:spPr bwMode="auto">
            <a:xfrm>
              <a:off x="4572000" y="3429471"/>
              <a:ext cx="334162" cy="0"/>
            </a:xfrm>
            <a:prstGeom prst="straightConnector1">
              <a:avLst/>
            </a:prstGeom>
            <a:noFill/>
            <a:ln w="9525" cap="flat" cmpd="sng" algn="ctr">
              <a:solidFill>
                <a:schemeClr val="tx1"/>
              </a:solidFill>
              <a:prstDash val="solid"/>
              <a:round/>
              <a:headEnd type="none" w="med" len="med"/>
              <a:tailEnd type="triangle"/>
            </a:ln>
            <a:effectLst/>
          </p:spPr>
        </p:cxnSp>
        <p:cxnSp>
          <p:nvCxnSpPr>
            <p:cNvPr id="113" name="直接箭头连接符 112"/>
            <p:cNvCxnSpPr>
              <a:stCxn id="92" idx="3"/>
              <a:endCxn id="90" idx="1"/>
            </p:cNvCxnSpPr>
            <p:nvPr/>
          </p:nvCxnSpPr>
          <p:spPr bwMode="auto">
            <a:xfrm>
              <a:off x="3177596" y="3428529"/>
              <a:ext cx="314284" cy="942"/>
            </a:xfrm>
            <a:prstGeom prst="straightConnector1">
              <a:avLst/>
            </a:prstGeom>
            <a:noFill/>
            <a:ln w="9525" cap="flat" cmpd="sng" algn="ctr">
              <a:solidFill>
                <a:schemeClr val="tx1"/>
              </a:solidFill>
              <a:prstDash val="solid"/>
              <a:round/>
              <a:headEnd type="none" w="med" len="med"/>
              <a:tailEnd type="triangle"/>
            </a:ln>
            <a:effectLst/>
          </p:spPr>
        </p:cxnSp>
        <p:sp>
          <p:nvSpPr>
            <p:cNvPr id="208" name="椭圆 207"/>
            <p:cNvSpPr/>
            <p:nvPr/>
          </p:nvSpPr>
          <p:spPr bwMode="auto">
            <a:xfrm>
              <a:off x="4585450" y="2852936"/>
              <a:ext cx="202574" cy="189000"/>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1</a:t>
              </a:r>
              <a:endParaRPr lang="zh-CN" altLang="en-US" sz="1400" b="1" kern="0" dirty="0" smtClean="0">
                <a:solidFill>
                  <a:prstClr val="white"/>
                </a:solidFill>
                <a:latin typeface="+mn-ea"/>
                <a:ea typeface="+mn-ea"/>
              </a:endParaRPr>
            </a:p>
          </p:txBody>
        </p:sp>
        <p:sp>
          <p:nvSpPr>
            <p:cNvPr id="147" name="Rectangle 22"/>
            <p:cNvSpPr>
              <a:spLocks noChangeArrowheads="1"/>
            </p:cNvSpPr>
            <p:nvPr/>
          </p:nvSpPr>
          <p:spPr bwMode="auto">
            <a:xfrm>
              <a:off x="4427984" y="4725144"/>
              <a:ext cx="1944216" cy="576064"/>
            </a:xfrm>
            <a:prstGeom prst="rect">
              <a:avLst/>
            </a:prstGeom>
            <a:noFill/>
            <a:ln w="9525">
              <a:solidFill>
                <a:schemeClr val="tx1"/>
              </a:solidFill>
              <a:prstDash val="dash"/>
              <a:miter lim="800000"/>
              <a:headEnd/>
              <a:tailEnd/>
            </a:ln>
          </p:spPr>
          <p:txBody>
            <a:bodyPr lIns="18000" rIns="18000" anchor="ctr"/>
            <a:lstStyle/>
            <a:p>
              <a:pPr defTabSz="801688"/>
              <a:r>
                <a:rPr lang="zh-CN" altLang="en-US" sz="900" dirty="0" smtClean="0">
                  <a:solidFill>
                    <a:srgbClr val="000000"/>
                  </a:solidFill>
                  <a:latin typeface="+mn-ea"/>
                  <a:ea typeface="+mn-ea"/>
                </a:rPr>
                <a:t>因越界使用了进程空间的栈内存，</a:t>
              </a:r>
              <a:r>
                <a:rPr lang="en-US" altLang="zh-CN" sz="900" dirty="0" smtClean="0">
                  <a:solidFill>
                    <a:srgbClr val="000000"/>
                  </a:solidFill>
                  <a:latin typeface="+mn-ea"/>
                  <a:ea typeface="+mn-ea"/>
                </a:rPr>
                <a:t>Core</a:t>
              </a:r>
              <a:r>
                <a:rPr lang="zh-CN" altLang="en-US" sz="900" dirty="0" smtClean="0">
                  <a:solidFill>
                    <a:srgbClr val="000000"/>
                  </a:solidFill>
                  <a:latin typeface="+mn-ea"/>
                  <a:ea typeface="+mn-ea"/>
                </a:rPr>
                <a:t>位置随机（不是导致问题的代码行），无法通过</a:t>
              </a:r>
              <a:r>
                <a:rPr lang="en-US" altLang="zh-CN" sz="900" dirty="0" smtClean="0">
                  <a:solidFill>
                    <a:srgbClr val="000000"/>
                  </a:solidFill>
                  <a:latin typeface="+mn-ea"/>
                  <a:ea typeface="+mn-ea"/>
                </a:rPr>
                <a:t>Core</a:t>
              </a:r>
              <a:r>
                <a:rPr lang="zh-CN" altLang="en-US" sz="900" dirty="0" smtClean="0">
                  <a:solidFill>
                    <a:srgbClr val="000000"/>
                  </a:solidFill>
                  <a:latin typeface="+mn-ea"/>
                  <a:ea typeface="+mn-ea"/>
                </a:rPr>
                <a:t>文件定位，导致定位时间长，事故恢复慢</a:t>
              </a:r>
              <a:endParaRPr lang="en-US" altLang="zh-CN" sz="900" dirty="0" smtClean="0">
                <a:solidFill>
                  <a:srgbClr val="000000"/>
                </a:solidFill>
                <a:latin typeface="+mn-ea"/>
                <a:ea typeface="+mn-ea"/>
              </a:endParaRPr>
            </a:p>
          </p:txBody>
        </p:sp>
        <p:cxnSp>
          <p:nvCxnSpPr>
            <p:cNvPr id="148" name="AutoShape 23"/>
            <p:cNvCxnSpPr>
              <a:cxnSpLocks noChangeShapeType="1"/>
              <a:stCxn id="52" idx="2"/>
              <a:endCxn id="147" idx="0"/>
            </p:cNvCxnSpPr>
            <p:nvPr/>
          </p:nvCxnSpPr>
          <p:spPr bwMode="auto">
            <a:xfrm>
              <a:off x="5400092" y="4581128"/>
              <a:ext cx="0" cy="144016"/>
            </a:xfrm>
            <a:prstGeom prst="straightConnector1">
              <a:avLst/>
            </a:prstGeom>
            <a:noFill/>
            <a:ln w="9525">
              <a:solidFill>
                <a:schemeClr val="tx1"/>
              </a:solidFill>
              <a:prstDash val="dash"/>
              <a:round/>
              <a:headEnd/>
              <a:tailEnd/>
            </a:ln>
          </p:spPr>
        </p:cxnSp>
        <p:sp>
          <p:nvSpPr>
            <p:cNvPr id="212" name="椭圆 211"/>
            <p:cNvSpPr/>
            <p:nvPr/>
          </p:nvSpPr>
          <p:spPr bwMode="auto">
            <a:xfrm>
              <a:off x="4499992" y="3573016"/>
              <a:ext cx="202574" cy="216024"/>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2</a:t>
              </a:r>
              <a:endParaRPr lang="zh-CN" altLang="en-US" sz="1400" b="1" kern="0" dirty="0" smtClean="0">
                <a:solidFill>
                  <a:prstClr val="white"/>
                </a:solidFill>
                <a:latin typeface="+mn-ea"/>
                <a:ea typeface="+mn-ea"/>
              </a:endParaRPr>
            </a:p>
          </p:txBody>
        </p:sp>
        <p:sp>
          <p:nvSpPr>
            <p:cNvPr id="53" name="AutoShape 5"/>
            <p:cNvSpPr>
              <a:spLocks noChangeArrowheads="1"/>
            </p:cNvSpPr>
            <p:nvPr/>
          </p:nvSpPr>
          <p:spPr bwMode="auto">
            <a:xfrm>
              <a:off x="6182054" y="3140968"/>
              <a:ext cx="936104" cy="575122"/>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900" b="1" dirty="0" smtClean="0">
                  <a:solidFill>
                    <a:srgbClr val="000000"/>
                  </a:solidFill>
                  <a:latin typeface="+mn-ea"/>
                  <a:ea typeface="+mn-ea"/>
                </a:rPr>
                <a:t>SA</a:t>
              </a:r>
              <a:r>
                <a:rPr lang="zh-CN" altLang="en-US" sz="900" b="1" dirty="0" smtClean="0">
                  <a:solidFill>
                    <a:srgbClr val="000000"/>
                  </a:solidFill>
                  <a:latin typeface="+mn-ea"/>
                  <a:ea typeface="+mn-ea"/>
                </a:rPr>
                <a:t>失败响应消息处理函数返回，栈内存被操作系统自动回收</a:t>
              </a:r>
            </a:p>
          </p:txBody>
        </p:sp>
        <p:sp>
          <p:nvSpPr>
            <p:cNvPr id="79" name="Oval 11"/>
            <p:cNvSpPr>
              <a:spLocks noChangeArrowheads="1"/>
            </p:cNvSpPr>
            <p:nvPr/>
          </p:nvSpPr>
          <p:spPr bwMode="auto">
            <a:xfrm>
              <a:off x="2267744" y="4725144"/>
              <a:ext cx="936104" cy="576064"/>
            </a:xfrm>
            <a:prstGeom prst="ellipse">
              <a:avLst/>
            </a:prstGeom>
            <a:solidFill>
              <a:srgbClr val="FFFF99"/>
            </a:solidFill>
            <a:ln w="9525">
              <a:solidFill>
                <a:schemeClr val="tx1"/>
              </a:solidFill>
              <a:round/>
              <a:headEnd/>
              <a:tailEnd/>
            </a:ln>
          </p:spPr>
          <p:txBody>
            <a:bodyPr lIns="18000" rIns="18000" anchor="ctr"/>
            <a:lstStyle/>
            <a:p>
              <a:r>
                <a:rPr lang="en-US" altLang="zh-CN" sz="900" dirty="0" smtClean="0">
                  <a:solidFill>
                    <a:srgbClr val="000000"/>
                  </a:solidFill>
                  <a:latin typeface="+mn-ea"/>
                  <a:ea typeface="+mn-ea"/>
                </a:rPr>
                <a:t>SA</a:t>
              </a:r>
              <a:r>
                <a:rPr lang="zh-CN" altLang="en-US" sz="900" dirty="0" smtClean="0">
                  <a:solidFill>
                    <a:srgbClr val="000000"/>
                  </a:solidFill>
                  <a:latin typeface="+mn-ea"/>
                  <a:ea typeface="+mn-ea"/>
                </a:rPr>
                <a:t>与</a:t>
              </a:r>
              <a:r>
                <a:rPr lang="en-US" altLang="zh-CN" sz="900" dirty="0" smtClean="0">
                  <a:solidFill>
                    <a:srgbClr val="000000"/>
                  </a:solidFill>
                  <a:latin typeface="+mn-ea"/>
                  <a:ea typeface="+mn-ea"/>
                </a:rPr>
                <a:t>SO</a:t>
              </a:r>
              <a:r>
                <a:rPr lang="zh-CN" altLang="en-US" sz="900" dirty="0" smtClean="0">
                  <a:solidFill>
                    <a:srgbClr val="000000"/>
                  </a:solidFill>
                  <a:latin typeface="+mn-ea"/>
                  <a:ea typeface="+mn-ea"/>
                </a:rPr>
                <a:t>之间之间链接已成功建立</a:t>
              </a:r>
              <a:endParaRPr lang="en-US" altLang="zh-CN" sz="900" dirty="0" smtClean="0">
                <a:solidFill>
                  <a:srgbClr val="000000"/>
                </a:solidFill>
                <a:latin typeface="+mn-ea"/>
                <a:ea typeface="+mn-ea"/>
              </a:endParaRPr>
            </a:p>
          </p:txBody>
        </p:sp>
        <p:cxnSp>
          <p:nvCxnSpPr>
            <p:cNvPr id="80" name="AutoShape 23"/>
            <p:cNvCxnSpPr>
              <a:cxnSpLocks noChangeShapeType="1"/>
              <a:stCxn id="77" idx="2"/>
              <a:endCxn id="79" idx="0"/>
            </p:cNvCxnSpPr>
            <p:nvPr/>
          </p:nvCxnSpPr>
          <p:spPr bwMode="auto">
            <a:xfrm>
              <a:off x="2722857" y="4581128"/>
              <a:ext cx="12939" cy="144016"/>
            </a:xfrm>
            <a:prstGeom prst="straightConnector1">
              <a:avLst/>
            </a:prstGeom>
            <a:noFill/>
            <a:ln w="9525">
              <a:solidFill>
                <a:schemeClr val="tx1"/>
              </a:solidFill>
              <a:round/>
              <a:headEnd/>
              <a:tailEnd/>
            </a:ln>
          </p:spPr>
        </p:cxnSp>
        <p:cxnSp>
          <p:nvCxnSpPr>
            <p:cNvPr id="128" name="AutoShape 23"/>
            <p:cNvCxnSpPr>
              <a:cxnSpLocks noChangeShapeType="1"/>
              <a:stCxn id="127" idx="2"/>
              <a:endCxn id="90" idx="0"/>
            </p:cNvCxnSpPr>
            <p:nvPr/>
          </p:nvCxnSpPr>
          <p:spPr bwMode="auto">
            <a:xfrm>
              <a:off x="4031940" y="2996952"/>
              <a:ext cx="0" cy="144958"/>
            </a:xfrm>
            <a:prstGeom prst="straightConnector1">
              <a:avLst/>
            </a:prstGeom>
            <a:noFill/>
            <a:ln w="9525">
              <a:solidFill>
                <a:schemeClr val="tx1"/>
              </a:solidFill>
              <a:prstDash val="dash"/>
              <a:round/>
              <a:headEnd/>
              <a:tailEnd/>
            </a:ln>
          </p:spPr>
        </p:cxnSp>
        <p:sp>
          <p:nvSpPr>
            <p:cNvPr id="137" name="Oval 11"/>
            <p:cNvSpPr>
              <a:spLocks noChangeArrowheads="1"/>
            </p:cNvSpPr>
            <p:nvPr/>
          </p:nvSpPr>
          <p:spPr bwMode="auto">
            <a:xfrm>
              <a:off x="179512" y="2780928"/>
              <a:ext cx="936104" cy="576064"/>
            </a:xfrm>
            <a:prstGeom prst="ellipse">
              <a:avLst/>
            </a:prstGeom>
            <a:solidFill>
              <a:srgbClr val="FFFF99"/>
            </a:solidFill>
            <a:ln w="9525">
              <a:solidFill>
                <a:schemeClr val="tx1"/>
              </a:solidFill>
              <a:round/>
              <a:headEnd/>
              <a:tailEnd/>
            </a:ln>
          </p:spPr>
          <p:txBody>
            <a:bodyPr lIns="18000" rIns="18000" anchor="ctr"/>
            <a:lstStyle/>
            <a:p>
              <a:r>
                <a:rPr lang="zh-CN" altLang="en-US" sz="900" dirty="0" smtClean="0">
                  <a:solidFill>
                    <a:srgbClr val="000000"/>
                  </a:solidFill>
                  <a:latin typeface="+mn-ea"/>
                  <a:ea typeface="+mn-ea"/>
                </a:rPr>
                <a:t>变更不规范，有外部消息接入</a:t>
              </a:r>
              <a:endParaRPr lang="en-US" altLang="zh-CN" sz="900" dirty="0" smtClean="0">
                <a:solidFill>
                  <a:srgbClr val="000000"/>
                </a:solidFill>
                <a:latin typeface="+mn-ea"/>
                <a:ea typeface="+mn-ea"/>
              </a:endParaRPr>
            </a:p>
          </p:txBody>
        </p:sp>
        <p:cxnSp>
          <p:nvCxnSpPr>
            <p:cNvPr id="138" name="AutoShape 23"/>
            <p:cNvCxnSpPr>
              <a:cxnSpLocks noChangeShapeType="1"/>
              <a:stCxn id="137" idx="4"/>
              <a:endCxn id="185" idx="0"/>
            </p:cNvCxnSpPr>
            <p:nvPr/>
          </p:nvCxnSpPr>
          <p:spPr bwMode="auto">
            <a:xfrm>
              <a:off x="647564" y="3356992"/>
              <a:ext cx="0" cy="216024"/>
            </a:xfrm>
            <a:prstGeom prst="straightConnector1">
              <a:avLst/>
            </a:prstGeom>
            <a:noFill/>
            <a:ln w="9525">
              <a:solidFill>
                <a:schemeClr val="tx1"/>
              </a:solidFill>
              <a:round/>
              <a:headEnd/>
              <a:tailEnd/>
            </a:ln>
          </p:spPr>
        </p:cxnSp>
        <p:sp>
          <p:nvSpPr>
            <p:cNvPr id="211" name="椭圆 210"/>
            <p:cNvSpPr/>
            <p:nvPr/>
          </p:nvSpPr>
          <p:spPr bwMode="auto">
            <a:xfrm>
              <a:off x="3073282" y="3573016"/>
              <a:ext cx="202574" cy="216024"/>
            </a:xfrm>
            <a:prstGeom prst="ellipse">
              <a:avLst/>
            </a:prstGeom>
            <a:solidFill>
              <a:srgbClr val="990000"/>
            </a:solid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indent="-57402" algn="ctr" defTabSz="878410">
                <a:tabLst>
                  <a:tab pos="95669" algn="l"/>
                </a:tabLst>
                <a:defRPr/>
              </a:pPr>
              <a:r>
                <a:rPr lang="en-US" altLang="zh-CN" sz="1400" b="1" kern="0" dirty="0" smtClean="0">
                  <a:solidFill>
                    <a:prstClr val="white"/>
                  </a:solidFill>
                  <a:latin typeface="+mn-ea"/>
                  <a:ea typeface="+mn-ea"/>
                </a:rPr>
                <a:t>3</a:t>
              </a:r>
              <a:endParaRPr lang="zh-CN" altLang="en-US" sz="1400" b="1" kern="0" dirty="0" smtClean="0">
                <a:solidFill>
                  <a:prstClr val="white"/>
                </a:solidFill>
                <a:latin typeface="+mn-ea"/>
                <a:ea typeface="+mn-ea"/>
              </a:endParaRPr>
            </a:p>
          </p:txBody>
        </p:sp>
        <p:cxnSp>
          <p:nvCxnSpPr>
            <p:cNvPr id="142" name="直接箭头连接符 141"/>
            <p:cNvCxnSpPr>
              <a:stCxn id="88" idx="3"/>
              <a:endCxn id="53" idx="1"/>
            </p:cNvCxnSpPr>
            <p:nvPr/>
          </p:nvCxnSpPr>
          <p:spPr bwMode="auto">
            <a:xfrm flipV="1">
              <a:off x="5842266" y="3428529"/>
              <a:ext cx="339788" cy="942"/>
            </a:xfrm>
            <a:prstGeom prst="straightConnector1">
              <a:avLst/>
            </a:prstGeom>
            <a:noFill/>
            <a:ln w="9525" cap="flat" cmpd="sng" algn="ctr">
              <a:solidFill>
                <a:schemeClr val="tx1"/>
              </a:solidFill>
              <a:prstDash val="solid"/>
              <a:round/>
              <a:headEnd type="none" w="med" len="med"/>
              <a:tailEnd type="triangle"/>
            </a:ln>
            <a:effectLst/>
          </p:spPr>
        </p:cxnSp>
        <p:sp>
          <p:nvSpPr>
            <p:cNvPr id="150" name="TextBox 149"/>
            <p:cNvSpPr txBox="1"/>
            <p:nvPr/>
          </p:nvSpPr>
          <p:spPr>
            <a:xfrm>
              <a:off x="1691680" y="3212976"/>
              <a:ext cx="576064" cy="261610"/>
            </a:xfrm>
            <a:prstGeom prst="rect">
              <a:avLst/>
            </a:prstGeom>
            <a:noFill/>
            <a:ln>
              <a:noFill/>
            </a:ln>
          </p:spPr>
          <p:txBody>
            <a:bodyPr wrap="square" rtlCol="0">
              <a:spAutoFit/>
            </a:bodyPr>
            <a:lstStyle/>
            <a:p>
              <a:pPr algn="ctr"/>
              <a:r>
                <a:rPr lang="zh-CN" altLang="en-US" sz="1050" b="1" dirty="0" smtClean="0">
                  <a:solidFill>
                    <a:srgbClr val="C00000"/>
                  </a:solidFill>
                  <a:latin typeface="华文细黑" pitchFamily="2" charset="-122"/>
                  <a:ea typeface="华文细黑" pitchFamily="2" charset="-122"/>
                </a:rPr>
                <a:t>挖坑</a:t>
              </a:r>
              <a:endParaRPr lang="zh-CN" altLang="en-US" sz="1050" b="1" dirty="0">
                <a:solidFill>
                  <a:srgbClr val="C00000"/>
                </a:solidFill>
                <a:latin typeface="华文细黑" pitchFamily="2" charset="-122"/>
                <a:ea typeface="华文细黑" pitchFamily="2" charset="-122"/>
              </a:endParaRPr>
            </a:p>
          </p:txBody>
        </p:sp>
        <p:sp>
          <p:nvSpPr>
            <p:cNvPr id="151" name="TextBox 150"/>
            <p:cNvSpPr txBox="1"/>
            <p:nvPr/>
          </p:nvSpPr>
          <p:spPr>
            <a:xfrm>
              <a:off x="1691680" y="4247510"/>
              <a:ext cx="576064" cy="261610"/>
            </a:xfrm>
            <a:prstGeom prst="rect">
              <a:avLst/>
            </a:prstGeom>
            <a:noFill/>
            <a:ln>
              <a:noFill/>
            </a:ln>
          </p:spPr>
          <p:txBody>
            <a:bodyPr wrap="square" rtlCol="0">
              <a:spAutoFit/>
            </a:bodyPr>
            <a:lstStyle/>
            <a:p>
              <a:pPr algn="ctr"/>
              <a:r>
                <a:rPr lang="zh-CN" altLang="en-US" sz="1050" b="1" dirty="0" smtClean="0">
                  <a:solidFill>
                    <a:srgbClr val="C00000"/>
                  </a:solidFill>
                  <a:latin typeface="华文细黑" pitchFamily="2" charset="-122"/>
                  <a:ea typeface="华文细黑" pitchFamily="2" charset="-122"/>
                </a:rPr>
                <a:t>掉坑</a:t>
              </a:r>
              <a:endParaRPr lang="zh-CN" altLang="en-US" sz="1050" b="1" dirty="0">
                <a:solidFill>
                  <a:srgbClr val="C00000"/>
                </a:solidFill>
                <a:latin typeface="华文细黑" pitchFamily="2" charset="-122"/>
                <a:ea typeface="华文细黑" pitchFamily="2" charset="-122"/>
              </a:endParaRPr>
            </a:p>
          </p:txBody>
        </p:sp>
        <p:sp>
          <p:nvSpPr>
            <p:cNvPr id="185" name="AutoShape 5"/>
            <p:cNvSpPr>
              <a:spLocks noChangeArrowheads="1"/>
            </p:cNvSpPr>
            <p:nvPr/>
          </p:nvSpPr>
          <p:spPr bwMode="auto">
            <a:xfrm>
              <a:off x="251520" y="3573016"/>
              <a:ext cx="792088" cy="503114"/>
            </a:xfrm>
            <a:prstGeom prst="roundRect">
              <a:avLst>
                <a:gd name="adj" fmla="val 8551"/>
              </a:avLst>
            </a:prstGeom>
            <a:solidFill>
              <a:srgbClr val="E8EEF3"/>
            </a:solidFill>
            <a:ln w="9525">
              <a:solidFill>
                <a:schemeClr val="tx1"/>
              </a:solidFill>
              <a:round/>
              <a:headEnd/>
              <a:tailEnd/>
            </a:ln>
          </p:spPr>
          <p:txBody>
            <a:bodyPr lIns="18000" rIns="18000" anchor="ctr"/>
            <a:lstStyle/>
            <a:p>
              <a:pPr algn="ctr" fontAlgn="auto">
                <a:spcBef>
                  <a:spcPts val="0"/>
                </a:spcBef>
                <a:spcAft>
                  <a:spcPts val="0"/>
                </a:spcAft>
                <a:defRPr/>
              </a:pPr>
              <a:r>
                <a:rPr lang="en-US" altLang="zh-CN" sz="1000" b="1" dirty="0" smtClean="0">
                  <a:solidFill>
                    <a:srgbClr val="000000"/>
                  </a:solidFill>
                  <a:latin typeface="+mn-ea"/>
                  <a:ea typeface="+mn-ea"/>
                </a:rPr>
                <a:t>SAG</a:t>
              </a:r>
              <a:r>
                <a:rPr lang="zh-CN" altLang="en-US" sz="1000" b="1" dirty="0" smtClean="0">
                  <a:solidFill>
                    <a:srgbClr val="000000"/>
                  </a:solidFill>
                  <a:latin typeface="+mn-ea"/>
                  <a:ea typeface="+mn-ea"/>
                </a:rPr>
                <a:t>升级补丁，</a:t>
              </a:r>
              <a:r>
                <a:rPr lang="en-US" altLang="zh-CN" sz="1000" b="1" dirty="0" smtClean="0">
                  <a:solidFill>
                    <a:srgbClr val="000000"/>
                  </a:solidFill>
                  <a:latin typeface="+mn-ea"/>
                  <a:ea typeface="+mn-ea"/>
                </a:rPr>
                <a:t>SA/SO</a:t>
              </a:r>
              <a:r>
                <a:rPr lang="zh-CN" altLang="en-US" sz="1000" b="1" dirty="0" smtClean="0">
                  <a:solidFill>
                    <a:srgbClr val="000000"/>
                  </a:solidFill>
                  <a:latin typeface="+mn-ea"/>
                  <a:ea typeface="+mn-ea"/>
                </a:rPr>
                <a:t>等进程启动</a:t>
              </a:r>
            </a:p>
          </p:txBody>
        </p:sp>
        <p:cxnSp>
          <p:nvCxnSpPr>
            <p:cNvPr id="188" name="直接箭头连接符 187"/>
            <p:cNvCxnSpPr>
              <a:stCxn id="185" idx="3"/>
              <a:endCxn id="95" idx="1"/>
            </p:cNvCxnSpPr>
            <p:nvPr/>
          </p:nvCxnSpPr>
          <p:spPr bwMode="auto">
            <a:xfrm>
              <a:off x="1043608" y="3824573"/>
              <a:ext cx="216024" cy="942"/>
            </a:xfrm>
            <a:prstGeom prst="straightConnector1">
              <a:avLst/>
            </a:prstGeom>
            <a:noFill/>
            <a:ln w="9525" cap="flat" cmpd="sng" algn="ctr">
              <a:solidFill>
                <a:schemeClr val="tx1"/>
              </a:solidFill>
              <a:prstDash val="solid"/>
              <a:round/>
              <a:headEnd type="none" w="med" len="med"/>
              <a:tailEnd type="stealth"/>
            </a:ln>
            <a:effectLst/>
          </p:spPr>
        </p:cxnSp>
        <p:cxnSp>
          <p:nvCxnSpPr>
            <p:cNvPr id="193" name="肘形连接符 192"/>
            <p:cNvCxnSpPr>
              <a:stCxn id="95" idx="3"/>
              <a:endCxn id="92" idx="1"/>
            </p:cNvCxnSpPr>
            <p:nvPr/>
          </p:nvCxnSpPr>
          <p:spPr bwMode="auto">
            <a:xfrm flipV="1">
              <a:off x="1921154" y="3428529"/>
              <a:ext cx="320338" cy="396986"/>
            </a:xfrm>
            <a:prstGeom prst="bentConnector3">
              <a:avLst>
                <a:gd name="adj1" fmla="val 50000"/>
              </a:avLst>
            </a:prstGeom>
            <a:noFill/>
            <a:ln w="9525" cap="flat" cmpd="sng" algn="ctr">
              <a:solidFill>
                <a:schemeClr val="tx1"/>
              </a:solidFill>
              <a:prstDash val="solid"/>
              <a:round/>
              <a:headEnd type="none" w="med" len="med"/>
              <a:tailEnd type="stealth"/>
            </a:ln>
            <a:effectLst/>
          </p:spPr>
        </p:cxnSp>
        <p:cxnSp>
          <p:nvCxnSpPr>
            <p:cNvPr id="195" name="肘形连接符 194"/>
            <p:cNvCxnSpPr>
              <a:stCxn id="95" idx="3"/>
              <a:endCxn id="77" idx="1"/>
            </p:cNvCxnSpPr>
            <p:nvPr/>
          </p:nvCxnSpPr>
          <p:spPr bwMode="auto">
            <a:xfrm>
              <a:off x="1921154" y="3825515"/>
              <a:ext cx="320712" cy="468052"/>
            </a:xfrm>
            <a:prstGeom prst="bentConnector3">
              <a:avLst>
                <a:gd name="adj1" fmla="val 50000"/>
              </a:avLst>
            </a:prstGeom>
            <a:noFill/>
            <a:ln w="9525" cap="flat" cmpd="sng" algn="ctr">
              <a:solidFill>
                <a:schemeClr val="tx1"/>
              </a:solidFill>
              <a:prstDash val="solid"/>
              <a:round/>
              <a:headEnd type="none" w="med" len="med"/>
              <a:tailEnd type="stealth"/>
            </a:ln>
            <a:effectLst/>
          </p:spPr>
        </p:cxnSp>
        <p:cxnSp>
          <p:nvCxnSpPr>
            <p:cNvPr id="236" name="肘形连接符 235"/>
            <p:cNvCxnSpPr>
              <a:stCxn id="53" idx="3"/>
            </p:cNvCxnSpPr>
            <p:nvPr/>
          </p:nvCxnSpPr>
          <p:spPr bwMode="auto">
            <a:xfrm flipH="1" flipV="1">
              <a:off x="6444208" y="2348880"/>
              <a:ext cx="673950" cy="1079649"/>
            </a:xfrm>
            <a:prstGeom prst="bentConnector4">
              <a:avLst>
                <a:gd name="adj1" fmla="val -33919"/>
                <a:gd name="adj2" fmla="val 99851"/>
              </a:avLst>
            </a:prstGeom>
            <a:noFill/>
            <a:ln w="9525" cap="flat" cmpd="sng" algn="ctr">
              <a:solidFill>
                <a:schemeClr val="tx1"/>
              </a:solidFill>
              <a:prstDash val="solid"/>
              <a:round/>
              <a:headEnd type="none" w="med" len="med"/>
              <a:tailEnd type="none" w="med" len="med"/>
            </a:ln>
            <a:effectLst/>
          </p:spPr>
        </p:cxnSp>
        <p:cxnSp>
          <p:nvCxnSpPr>
            <p:cNvPr id="240" name="肘形连接符 239"/>
            <p:cNvCxnSpPr>
              <a:endCxn id="95" idx="0"/>
            </p:cNvCxnSpPr>
            <p:nvPr/>
          </p:nvCxnSpPr>
          <p:spPr bwMode="auto">
            <a:xfrm rot="10800000" flipV="1">
              <a:off x="1590394" y="2348880"/>
              <a:ext cx="4853815" cy="1225078"/>
            </a:xfrm>
            <a:prstGeom prst="bentConnector2">
              <a:avLst/>
            </a:prstGeom>
            <a:noFill/>
            <a:ln w="9525" cap="flat" cmpd="sng" algn="ctr">
              <a:solidFill>
                <a:schemeClr val="tx1"/>
              </a:solidFill>
              <a:prstDash val="solid"/>
              <a:round/>
              <a:headEnd type="none" w="med" len="med"/>
              <a:tailEnd type="stealth"/>
            </a:ln>
            <a:effectLst/>
          </p:spPr>
        </p:cxnSp>
        <p:cxnSp>
          <p:nvCxnSpPr>
            <p:cNvPr id="245" name="肘形连接符 244"/>
            <p:cNvCxnSpPr>
              <a:endCxn id="95" idx="2"/>
            </p:cNvCxnSpPr>
            <p:nvPr/>
          </p:nvCxnSpPr>
          <p:spPr bwMode="auto">
            <a:xfrm rot="10800000">
              <a:off x="1590394" y="4077072"/>
              <a:ext cx="5717911" cy="1368152"/>
            </a:xfrm>
            <a:prstGeom prst="bentConnector2">
              <a:avLst/>
            </a:prstGeom>
            <a:noFill/>
            <a:ln w="9525" cap="flat" cmpd="sng" algn="ctr">
              <a:solidFill>
                <a:schemeClr val="tx1"/>
              </a:solidFill>
              <a:prstDash val="solid"/>
              <a:round/>
              <a:headEnd type="none" w="med" len="med"/>
              <a:tailEnd type="stealth"/>
            </a:ln>
            <a:effectLst/>
          </p:spPr>
        </p:cxnSp>
        <p:cxnSp>
          <p:nvCxnSpPr>
            <p:cNvPr id="248" name="肘形连接符 235"/>
            <p:cNvCxnSpPr>
              <a:stCxn id="44" idx="3"/>
            </p:cNvCxnSpPr>
            <p:nvPr/>
          </p:nvCxnSpPr>
          <p:spPr bwMode="auto">
            <a:xfrm>
              <a:off x="7020272" y="4293096"/>
              <a:ext cx="288032" cy="1152128"/>
            </a:xfrm>
            <a:prstGeom prst="bentConnector2">
              <a:avLst/>
            </a:prstGeom>
            <a:noFill/>
            <a:ln w="9525" cap="flat" cmpd="sng" algn="ctr">
              <a:solidFill>
                <a:schemeClr val="tx1"/>
              </a:solidFill>
              <a:prstDash val="solid"/>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366660" y="273207"/>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z="3200" b="1" dirty="0" smtClean="0">
                <a:latin typeface="Arial" pitchFamily="34" charset="0"/>
                <a:ea typeface="黑体" pitchFamily="49" charset="-122"/>
                <a:cs typeface="Arial" pitchFamily="34" charset="0"/>
              </a:rPr>
              <a:t>2.2 </a:t>
            </a:r>
            <a:r>
              <a:rPr lang="zh-CN" altLang="en-US" sz="3200" b="1" dirty="0" smtClean="0">
                <a:latin typeface="Arial" pitchFamily="34" charset="0"/>
                <a:ea typeface="黑体" pitchFamily="49" charset="-122"/>
                <a:cs typeface="Arial" pitchFamily="34" charset="0"/>
              </a:rPr>
              <a:t>技术根因举一反三</a:t>
            </a:r>
            <a:endParaRPr lang="en-US" altLang="zh-CN" sz="2800" b="0" i="1" dirty="0" smtClean="0">
              <a:solidFill>
                <a:srgbClr val="0000FF"/>
              </a:solidFill>
              <a:latin typeface="Arial" pitchFamily="34" charset="0"/>
              <a:ea typeface="黑体" pitchFamily="49" charset="-122"/>
              <a:cs typeface="Arial" pitchFamily="34" charset="0"/>
            </a:endParaRPr>
          </a:p>
        </p:txBody>
      </p:sp>
      <p:sp>
        <p:nvSpPr>
          <p:cNvPr id="26" name="Rectangle 3"/>
          <p:cNvSpPr txBox="1">
            <a:spLocks noChangeArrowheads="1"/>
          </p:cNvSpPr>
          <p:nvPr/>
        </p:nvSpPr>
        <p:spPr bwMode="auto">
          <a:xfrm>
            <a:off x="323528" y="1196752"/>
            <a:ext cx="8496943" cy="4320480"/>
          </a:xfrm>
          <a:prstGeom prst="rect">
            <a:avLst/>
          </a:prstGeom>
          <a:noFill/>
          <a:ln w="9525">
            <a:noFill/>
            <a:miter lim="800000"/>
            <a:headEnd/>
            <a:tailEnd/>
          </a:ln>
        </p:spPr>
        <p:txBody>
          <a:bodyPr lIns="80152" tIns="40076" rIns="80152" bIns="40076"/>
          <a:lstStyle/>
          <a:p>
            <a:pPr marL="180975" lvl="1" indent="-180975" defTabSz="801688">
              <a:spcBef>
                <a:spcPts val="600"/>
              </a:spcBef>
              <a:buClr>
                <a:srgbClr val="990000"/>
              </a:buClr>
              <a:buSzPct val="69000"/>
              <a:buFont typeface="Wingdings" pitchFamily="2" charset="2"/>
              <a:buChar char="l"/>
            </a:pPr>
            <a:r>
              <a:rPr lang="zh-CN" altLang="en-US" b="1" dirty="0" smtClean="0">
                <a:latin typeface="+mn-ea"/>
                <a:ea typeface="+mn-ea"/>
              </a:rPr>
              <a:t>是否有告警：</a:t>
            </a:r>
            <a:endParaRPr lang="en-US" altLang="zh-CN" sz="1600" i="1" dirty="0" smtClean="0">
              <a:solidFill>
                <a:srgbClr val="0000FF"/>
              </a:solidFill>
              <a:latin typeface="+mn-ea"/>
              <a:ea typeface="+mn-ea"/>
            </a:endParaRPr>
          </a:p>
          <a:p>
            <a:pPr marL="180975" lvl="1" defTabSz="801688">
              <a:spcBef>
                <a:spcPts val="600"/>
              </a:spcBef>
              <a:buClr>
                <a:srgbClr val="990000"/>
              </a:buClr>
              <a:buSzPct val="69000"/>
            </a:pPr>
            <a:r>
              <a:rPr lang="en-US" altLang="zh-CN" sz="1400" dirty="0" smtClean="0">
                <a:latin typeface="+mn-ea"/>
              </a:rPr>
              <a:t>SAG</a:t>
            </a:r>
            <a:r>
              <a:rPr lang="zh-CN" altLang="en-US" sz="1400" dirty="0" smtClean="0">
                <a:latin typeface="+mn-ea"/>
              </a:rPr>
              <a:t>有启动异常</a:t>
            </a:r>
            <a:r>
              <a:rPr lang="en-US" altLang="zh-CN" sz="1400" dirty="0" smtClean="0">
                <a:latin typeface="+mn-ea"/>
              </a:rPr>
              <a:t>/</a:t>
            </a:r>
            <a:r>
              <a:rPr lang="zh-CN" altLang="en-US" sz="1400" dirty="0" smtClean="0">
                <a:latin typeface="+mn-ea"/>
              </a:rPr>
              <a:t>失败相关的告警，本次无需改进。</a:t>
            </a:r>
            <a:endParaRPr lang="en-US" altLang="zh-CN" sz="1400" dirty="0" smtClean="0">
              <a:latin typeface="+mn-ea"/>
            </a:endParaRPr>
          </a:p>
          <a:p>
            <a:pPr marL="180975" lvl="1" indent="-180975" algn="l" defTabSz="801688" eaLnBrk="1" hangingPunct="1">
              <a:spcBef>
                <a:spcPts val="600"/>
              </a:spcBef>
              <a:buClr>
                <a:srgbClr val="990000"/>
              </a:buClr>
              <a:buSzPct val="69000"/>
              <a:buFont typeface="Wingdings" pitchFamily="2" charset="2"/>
              <a:buChar char="l"/>
            </a:pPr>
            <a:r>
              <a:rPr lang="zh-CN" altLang="en-US" b="1" dirty="0" smtClean="0">
                <a:latin typeface="+mn-ea"/>
                <a:ea typeface="+mn-ea"/>
              </a:rPr>
              <a:t>相同</a:t>
            </a:r>
            <a:r>
              <a:rPr lang="en-US" altLang="zh-CN" b="1" dirty="0" smtClean="0">
                <a:latin typeface="+mn-ea"/>
                <a:ea typeface="+mn-ea"/>
              </a:rPr>
              <a:t>/</a:t>
            </a:r>
            <a:r>
              <a:rPr lang="zh-CN" altLang="en-US" b="1" dirty="0" smtClean="0">
                <a:latin typeface="+mn-ea"/>
                <a:ea typeface="+mn-ea"/>
              </a:rPr>
              <a:t>类似根因举一反三：</a:t>
            </a:r>
            <a:endParaRPr lang="en-US" altLang="zh-CN" b="1" dirty="0" smtClean="0">
              <a:latin typeface="+mn-ea"/>
              <a:ea typeface="+mn-ea"/>
            </a:endParaRPr>
          </a:p>
          <a:p>
            <a:pPr marL="180975" lvl="1" defTabSz="801688" eaLnBrk="1" hangingPunct="1">
              <a:spcBef>
                <a:spcPts val="600"/>
              </a:spcBef>
              <a:buClr>
                <a:srgbClr val="990000"/>
              </a:buClr>
              <a:buSzPct val="69000"/>
            </a:pPr>
            <a:r>
              <a:rPr lang="en-US" altLang="zh-CN" sz="1400" dirty="0" smtClean="0">
                <a:latin typeface="+mn-ea"/>
              </a:rPr>
              <a:t>NA</a:t>
            </a:r>
            <a:r>
              <a:rPr lang="zh-CN" altLang="en-US" sz="1400" dirty="0" smtClean="0">
                <a:latin typeface="+mn-ea"/>
              </a:rPr>
              <a:t>。</a:t>
            </a:r>
            <a:endParaRPr lang="en-US" altLang="zh-CN" b="1" dirty="0" smtClean="0">
              <a:latin typeface="+mn-ea"/>
              <a:ea typeface="+mn-ea"/>
            </a:endParaRPr>
          </a:p>
          <a:p>
            <a:pPr marL="180975" lvl="1" indent="-180975" algn="l" defTabSz="801688" eaLnBrk="1" hangingPunct="1">
              <a:spcBef>
                <a:spcPts val="600"/>
              </a:spcBef>
              <a:buClr>
                <a:srgbClr val="990000"/>
              </a:buClr>
              <a:buSzPct val="69000"/>
              <a:buFont typeface="Wingdings" pitchFamily="2" charset="2"/>
              <a:buChar char="l"/>
            </a:pPr>
            <a:r>
              <a:rPr lang="zh-CN" altLang="en-US" b="1" dirty="0" smtClean="0">
                <a:latin typeface="+mn-ea"/>
                <a:ea typeface="+mn-ea"/>
              </a:rPr>
              <a:t>是否要上升到</a:t>
            </a:r>
            <a:r>
              <a:rPr lang="en-US" altLang="zh-CN" b="1" dirty="0" smtClean="0">
                <a:latin typeface="+mn-ea"/>
                <a:ea typeface="+mn-ea"/>
              </a:rPr>
              <a:t>PDU/DU/BU</a:t>
            </a:r>
            <a:r>
              <a:rPr lang="zh-CN" altLang="en-US" b="1" dirty="0" smtClean="0">
                <a:latin typeface="+mn-ea"/>
                <a:ea typeface="+mn-ea"/>
              </a:rPr>
              <a:t>层面改进：</a:t>
            </a:r>
            <a:endParaRPr lang="en-US" altLang="zh-CN" b="1" dirty="0" smtClean="0">
              <a:latin typeface="+mn-ea"/>
              <a:ea typeface="+mn-ea"/>
            </a:endParaRPr>
          </a:p>
          <a:p>
            <a:pPr marL="180975" lvl="1" defTabSz="801688">
              <a:spcBef>
                <a:spcPts val="600"/>
              </a:spcBef>
              <a:buClr>
                <a:srgbClr val="990000"/>
              </a:buClr>
              <a:buSzPct val="69000"/>
            </a:pPr>
            <a:r>
              <a:rPr lang="en-US" altLang="zh-CN" sz="1400" dirty="0" smtClean="0">
                <a:latin typeface="+mn-ea"/>
              </a:rPr>
              <a:t>1</a:t>
            </a:r>
            <a:r>
              <a:rPr lang="zh-CN" altLang="en-US" sz="1400" dirty="0" smtClean="0">
                <a:latin typeface="+mn-ea"/>
              </a:rPr>
              <a:t>、</a:t>
            </a:r>
            <a:r>
              <a:rPr lang="en-US" altLang="zh-CN" sz="1400" dirty="0" smtClean="0">
                <a:latin typeface="+mn-ea"/>
              </a:rPr>
              <a:t>SGP</a:t>
            </a:r>
            <a:r>
              <a:rPr lang="zh-CN" altLang="en-US" sz="1400" dirty="0" smtClean="0">
                <a:latin typeface="+mn-ea"/>
              </a:rPr>
              <a:t>平台的内存使用方法需上升至</a:t>
            </a:r>
            <a:r>
              <a:rPr lang="en-US" altLang="zh-CN" sz="1400" dirty="0" smtClean="0">
                <a:latin typeface="+mn-ea"/>
              </a:rPr>
              <a:t>PDU</a:t>
            </a:r>
            <a:r>
              <a:rPr lang="zh-CN" altLang="en-US" sz="1400" dirty="0" smtClean="0">
                <a:latin typeface="+mn-ea"/>
              </a:rPr>
              <a:t>层面，对于使用</a:t>
            </a:r>
            <a:r>
              <a:rPr lang="en-US" altLang="zh-CN" sz="1400" dirty="0" smtClean="0">
                <a:latin typeface="+mn-ea"/>
              </a:rPr>
              <a:t>SGP</a:t>
            </a:r>
            <a:r>
              <a:rPr lang="zh-CN" altLang="en-US" sz="1400" dirty="0" smtClean="0">
                <a:latin typeface="+mn-ea"/>
              </a:rPr>
              <a:t>平台的</a:t>
            </a:r>
            <a:r>
              <a:rPr lang="en-US" altLang="zh-CN" sz="1400" dirty="0" smtClean="0">
                <a:latin typeface="+mn-ea"/>
              </a:rPr>
              <a:t>SAG</a:t>
            </a:r>
            <a:r>
              <a:rPr lang="zh-CN" altLang="en-US" sz="1400" dirty="0" smtClean="0">
                <a:latin typeface="+mn-ea"/>
              </a:rPr>
              <a:t>、</a:t>
            </a:r>
            <a:r>
              <a:rPr lang="en-US" altLang="zh-CN" sz="1400" dirty="0" smtClean="0">
                <a:latin typeface="+mn-ea"/>
              </a:rPr>
              <a:t>CGW</a:t>
            </a:r>
            <a:r>
              <a:rPr lang="zh-CN" altLang="en-US" sz="1400" dirty="0" smtClean="0">
                <a:latin typeface="+mn-ea"/>
              </a:rPr>
              <a:t>和</a:t>
            </a:r>
            <a:r>
              <a:rPr lang="en-US" altLang="zh-CN" sz="1400" dirty="0" smtClean="0">
                <a:latin typeface="+mn-ea"/>
              </a:rPr>
              <a:t>IB</a:t>
            </a:r>
            <a:r>
              <a:rPr lang="zh-CN" altLang="en-US" sz="1400" dirty="0" smtClean="0">
                <a:latin typeface="+mn-ea"/>
              </a:rPr>
              <a:t>三个产品的编码人员进行赋能；</a:t>
            </a:r>
            <a:endParaRPr lang="en-US" altLang="zh-CN" sz="1400" dirty="0" smtClean="0">
              <a:latin typeface="+mn-ea"/>
            </a:endParaRPr>
          </a:p>
          <a:p>
            <a:pPr marL="180975" lvl="1" defTabSz="801688">
              <a:spcBef>
                <a:spcPts val="600"/>
              </a:spcBef>
              <a:buClr>
                <a:srgbClr val="990000"/>
              </a:buClr>
              <a:buSzPct val="69000"/>
            </a:pPr>
            <a:r>
              <a:rPr lang="en-US" altLang="zh-CN" sz="1400" dirty="0" smtClean="0">
                <a:latin typeface="+mn-ea"/>
                <a:ea typeface="+mn-ea"/>
              </a:rPr>
              <a:t>2</a:t>
            </a:r>
            <a:r>
              <a:rPr lang="zh-CN" altLang="en-US" sz="1400" dirty="0" smtClean="0">
                <a:latin typeface="+mn-ea"/>
                <a:ea typeface="+mn-ea"/>
              </a:rPr>
              <a:t>、对于有外部业务消息接入时系统能正常启动的场景需注册共性问题，在</a:t>
            </a:r>
            <a:r>
              <a:rPr lang="en-US" altLang="zh-CN" sz="1400" dirty="0" smtClean="0">
                <a:latin typeface="+mn-ea"/>
                <a:ea typeface="+mn-ea"/>
              </a:rPr>
              <a:t>BU</a:t>
            </a:r>
            <a:r>
              <a:rPr lang="zh-CN" altLang="en-US" sz="1400" dirty="0" smtClean="0">
                <a:latin typeface="+mn-ea"/>
                <a:ea typeface="+mn-ea"/>
              </a:rPr>
              <a:t>范围内进行排查。</a:t>
            </a:r>
            <a:endParaRPr lang="en-US" altLang="zh-CN" sz="1400" dirty="0" smtClean="0">
              <a:latin typeface="+mn-ea"/>
              <a:ea typeface="+mn-ea"/>
            </a:endParaRPr>
          </a:p>
          <a:p>
            <a:pPr marL="180975" lvl="1" indent="-180975" algn="l" defTabSz="801688" eaLnBrk="1" hangingPunct="1">
              <a:spcBef>
                <a:spcPts val="600"/>
              </a:spcBef>
              <a:buClr>
                <a:srgbClr val="990000"/>
              </a:buClr>
              <a:buSzPct val="69000"/>
              <a:buFont typeface="Wingdings" pitchFamily="2" charset="2"/>
              <a:buChar char="l"/>
            </a:pPr>
            <a:r>
              <a:rPr lang="zh-CN" altLang="en-US" b="1" dirty="0" smtClean="0">
                <a:latin typeface="+mn-ea"/>
                <a:ea typeface="+mn-ea"/>
              </a:rPr>
              <a:t>纵向排查（本产品其他版本排查）：</a:t>
            </a:r>
            <a:endParaRPr lang="en-US" altLang="zh-CN" b="1" dirty="0" smtClean="0">
              <a:latin typeface="+mn-ea"/>
              <a:ea typeface="+mn-ea"/>
            </a:endParaRPr>
          </a:p>
          <a:p>
            <a:pPr marL="180975" lvl="1" defTabSz="801688">
              <a:spcBef>
                <a:spcPts val="600"/>
              </a:spcBef>
              <a:buClr>
                <a:srgbClr val="990000"/>
              </a:buClr>
              <a:buSzPct val="69000"/>
            </a:pPr>
            <a:r>
              <a:rPr lang="en-US" altLang="zh-CN" sz="1400" dirty="0" smtClean="0">
                <a:latin typeface="+mn-ea"/>
              </a:rPr>
              <a:t>MTN</a:t>
            </a:r>
            <a:r>
              <a:rPr lang="zh-CN" altLang="en-US" sz="1400" dirty="0" smtClean="0">
                <a:latin typeface="+mn-ea"/>
              </a:rPr>
              <a:t>定制版本历史版本均存在该问题；除了乌干达子网外（已实施补丁纠正），加纳子网也使用了问题接口，但还未商用，已向加纳子网预警，商用前修复。</a:t>
            </a:r>
            <a:endParaRPr lang="en-US" altLang="zh-CN" sz="1400" dirty="0" smtClean="0">
              <a:latin typeface="+mn-ea"/>
            </a:endParaRPr>
          </a:p>
          <a:p>
            <a:pPr marL="180975" lvl="1" indent="-180975" defTabSz="801688">
              <a:spcBef>
                <a:spcPts val="600"/>
              </a:spcBef>
              <a:buClr>
                <a:srgbClr val="990000"/>
              </a:buClr>
              <a:buSzPct val="69000"/>
              <a:buFont typeface="Wingdings" pitchFamily="2" charset="2"/>
              <a:buChar char="l"/>
            </a:pPr>
            <a:r>
              <a:rPr lang="zh-CN" altLang="en-US" b="1" dirty="0" smtClean="0">
                <a:latin typeface="+mn-ea"/>
                <a:ea typeface="+mn-ea"/>
              </a:rPr>
              <a:t>横向排查（其他产品排查）：</a:t>
            </a:r>
            <a:endParaRPr lang="en-US" altLang="zh-CN" b="1" dirty="0" smtClean="0">
              <a:latin typeface="+mn-ea"/>
              <a:ea typeface="+mn-ea"/>
            </a:endParaRPr>
          </a:p>
          <a:p>
            <a:pPr marL="180975" lvl="1" defTabSz="801688">
              <a:spcBef>
                <a:spcPts val="600"/>
              </a:spcBef>
              <a:buClr>
                <a:srgbClr val="990000"/>
              </a:buClr>
              <a:buSzPct val="69000"/>
            </a:pPr>
            <a:r>
              <a:rPr lang="zh-CN" altLang="en-US" sz="1400" dirty="0" smtClean="0">
                <a:latin typeface="+mn-ea"/>
              </a:rPr>
              <a:t>因是</a:t>
            </a:r>
            <a:r>
              <a:rPr lang="en-US" altLang="zh-CN" sz="1400" dirty="0" smtClean="0">
                <a:latin typeface="+mn-ea"/>
              </a:rPr>
              <a:t>MTN</a:t>
            </a:r>
            <a:r>
              <a:rPr lang="zh-CN" altLang="en-US" sz="1400" dirty="0" smtClean="0">
                <a:latin typeface="+mn-ea"/>
              </a:rPr>
              <a:t>定制接口引入的问题，其他版本和产品中不存在同类问题。</a:t>
            </a:r>
            <a:endParaRPr lang="en-US" altLang="zh-CN" sz="1400" dirty="0" smtClean="0">
              <a:latin typeface="+mn-ea"/>
            </a:endParaRPr>
          </a:p>
          <a:p>
            <a:pPr marL="180975" lvl="1" indent="-180975" defTabSz="801688">
              <a:lnSpc>
                <a:spcPct val="150000"/>
              </a:lnSpc>
              <a:buClr>
                <a:srgbClr val="990000"/>
              </a:buClr>
              <a:buSzPct val="69000"/>
            </a:pPr>
            <a:endParaRPr lang="en-US" altLang="zh-CN" dirty="0" smtClean="0">
              <a:latin typeface="+mn-ea"/>
              <a:ea typeface="+mn-ea"/>
            </a:endParaRPr>
          </a:p>
        </p:txBody>
      </p:sp>
    </p:spTree>
  </p:cSld>
  <p:clrMapOvr>
    <a:masterClrMapping/>
  </p:clrMapOvr>
  <p:transition advClick="0" advTm="8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tsShapeName" descr="EURG766108E2555380G4D705CDB2D39D08679d867AE[84481M!!!!!BIHO@]{84481!!!1@581@8@113061EB0027耕袍伸??橡尘18烹任标烹弗嘱州监奖哥函3ⅸ烹飞踪粹上橡践愿ⅷ/qqu!!!!!!!!!!!!!!!!!!!!!!!!!!!!!!!!!!!!!!!!!!!!!!!!!!!!!!!!!!!!!!!!!!!!!!!!!!!!!!!!!!!!!!!!!!!!!!!!!!!!!!!!!!!!!!!!!!!!!!!!!!!!!!!!!!!!!!!!!!!!!!!!!!!!!!!!!!!!!!!!!!!!!!!!!!!!!!!!!!!!!!!!!!!!!!!!!!!!!!!!!!!!!!!!!!!!!!!!!!!!!!!!!!!!!!!!!!!!!!!!!!!!!!!!!!!!!!!!!!!!!!!!!!!!!!!!!!!!!!!!!!!!!!!!!!!!!!!!!!!!!!!!!!!!!!!!!!!!!!!!!!!!!!!!!!!!!!!!!!!!!!!!!!!!!!!!!!!!!!!!!!!!!!!!!!!!!!!!!!!!!!!!!!!!!!!!!!!!!!!!!!!!!!!!!!!!!!!!!!!!!!!!!!!!!!!!!!!!!!!!!!!!!!!!!!!!!!!!!!!!!!!!!!!!!!!!!!!!!!!!!!!!!!!!!!!!!!!!!!!!!!!!!!!!!!!!!!!!!!!!!!!!!!!!!!!!!!!!!!!!!!!!!!!!!!!!!!!!!!!!!!!!!!!!!!!!!!!!!!!!!!!!!!!!!!!!!!!!!!!!!!!!!!!!!!!!!!!!!!!!!!!!!!!!!!!!!!!!!!!!!!!!!!!!!!!!!!!!!!!!!!!!!!!!!!!!!!!!!!!!!!!!!!!!!!!!!!!!!!!!!!!!!!!!!!!!!!!!!!!!!!!!!!!!!!!!!!!!!!!!!!!!!!!!!!!!!!!!!!!!!!!!!!!!!!!!!!!!!!!!!!!!!!!!!!!!!!!!!!!!!!!!!!!!!!!!!!!!!!!!!!!!!!!!!!!!!!!!!!!!!!!!!!!!!!!!!!!!!!!!!!!!!!!!!!!!!!!!!!!!!!!!!!!!!!!!!!!!!!!!!!!!!!!!!!!!!!!!!!!!!!!!!!!!!!!!!!!!!!!!!!!!!!!!!!!!!!!!!!!!!!!!!!!!!!!!!!!!!!!!!!!!!!!!!!!!!!!!!!!!!!!!!!!!!!!!!!!!!!!!!!!!!!!!!!!!!!!!!!!!!!!!!!!!!!!!!!!!!!!!!!!!!!!!!!!!!!!!!!!!!!!!!!!!!!!!!!!!!!!!!!!!!!!!!!!!!!!!!!!!!!!!!!!!!!!!!!!!!!!!!!!!!!!!!!!!!!!!!!!!!!!!!!!!!!!!!!!!!!!!!!!!!!!!!!!!!!!!!!!!!!!!!!!!!!!!!!!!!!!!!!!!!!!!!!!!!!!!!!!!!!!!!!!!!!!!!!!!!!!!!!!!!!!!!!!!!!!!!!!!!!!!!!!!!!!!!!!!!!!!!!!!!!!!!!!!!!!!!!!!!!!!!!!!!!!!!!!!!!!!!!!!!!!!!!!!!!!!!!!!!!!!!!!!!!!!!!!!!!!!!!!!!!!!!!!!!!!!!!!!!!!!!!!!!!!!!!!!!!!!!!!!!!!!!!!!!!!!!!!!!!!!!!!!!!!!!!!!!!!!!!!!!!!!!!!!!!!!!!!!!!!!!!!!!!!!!!!!!!!!!!!!!!!!!!!!!!!!!!!!!!!!!!!!!!!!!!!!!!!!!!!!!!!!!!!!!!!!!!!!!!!!!!!!!!!!!!!!!!!!!!!!!!!!!!!!!!!!!!!!!!!!!!!!!!!!!!!!!!!!!!!!!!!!!!!!!!!!!!!!!!!!!!!!!!!!!!!!!!!!!!!!!!!!!!!!!!!!!!!!!!!!!!!!!!!!!!!!!!!!!!!!!!!!!!!!!!!!!!!!!!!!!!!!!!!!!!!!!!!!!!!!!!!!!!!!!!!!!!!!!!!!!!!!!!!!!!!!!!!!!!!!!!!!!!!!!!!!!!!!!!!!!!!!!!!!!!!!!!!!!!!!!!!!!!!!!!!!!!!!!!!!!!!!!!!!!!!!!!!!!!!!!!!!!!!!!!!!!!!!!!!!!!!!!!!!!!!!!!!!!!!!!!!!!!!!!!!!!!!!!!!!!!!!!!!!!!!!!!!!!!!!!!!!!!!!!!!!!!!!!!!!!!!!!!!!!!!!!!!!!!!!!!!!!!!!!!!!!!!!!!!!!!!!!!!!!!!!!!!!!!!!!!!!!!!!!!!!!!!!!!!!!!!!!!!!!!!!!!!!!!!!!!!!!!!!!!!!!!!!!!!!!!!!!!!!!!!!!!!!!!!!!!!!!!!!!!!!!!!!!!!!!!!!!!!!!!!!!!!!!!!!!!!!!!!!!!!!!!!!!!!!!!!!!!!!!!!!!!!!!!!!!!!!!!!!!!!!!!!!!!!!!!!!!!!!!!!!!!!!!!!!!!!!!!!!!!!!!!!!!!!!!!!!!!!!!!!!!!!!!!!!!!!!!!!!!!!!!!!!!!!!!!!!!!!!!!!!!!!!1!1" hidden="1"/>
          <p:cNvSpPr>
            <a:spLocks noChangeArrowheads="1"/>
          </p:cNvSpPr>
          <p:nvPr/>
        </p:nvSpPr>
        <p:spPr bwMode="gray">
          <a:xfrm>
            <a:off x="-165769" y="-346424"/>
            <a:ext cx="343712" cy="6943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lIns="91434" tIns="45717" rIns="91434" bIns="45717" anchor="ctr">
            <a:spAutoFit/>
          </a:bodyPr>
          <a:lstStyle/>
          <a:p>
            <a:endParaRPr lang="zh-CN" altLang="en-US">
              <a:solidFill>
                <a:srgbClr val="000000"/>
              </a:solidFill>
            </a:endParaRPr>
          </a:p>
        </p:txBody>
      </p:sp>
      <p:graphicFrame>
        <p:nvGraphicFramePr>
          <p:cNvPr id="6" name="表格 5"/>
          <p:cNvGraphicFramePr>
            <a:graphicFrameLocks noGrp="1"/>
          </p:cNvGraphicFramePr>
          <p:nvPr/>
        </p:nvGraphicFramePr>
        <p:xfrm>
          <a:off x="70867" y="908720"/>
          <a:ext cx="8893621" cy="2450592"/>
        </p:xfrm>
        <a:graphic>
          <a:graphicData uri="http://schemas.openxmlformats.org/drawingml/2006/table">
            <a:tbl>
              <a:tblPr/>
              <a:tblGrid>
                <a:gridCol w="518726"/>
                <a:gridCol w="2902287"/>
                <a:gridCol w="720080"/>
                <a:gridCol w="3096344"/>
                <a:gridCol w="648072"/>
                <a:gridCol w="1008112"/>
              </a:tblGrid>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分类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根本原因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0000"/>
                          </a:solidFill>
                          <a:effectLst/>
                          <a:latin typeface="+mn-ea"/>
                          <a:ea typeface="+mn-ea"/>
                        </a:rPr>
                        <a:t>类型</a:t>
                      </a:r>
                      <a:endParaRPr kumimoji="0" lang="zh-CN" altLang="zh-CN"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改进措施</a:t>
                      </a:r>
                      <a:r>
                        <a:rPr kumimoji="0" lang="zh-CN" altLang="en-US" sz="1200" b="1" i="0" u="none" strike="noStrike" cap="none" normalizeH="0" baseline="0" dirty="0" smtClean="0">
                          <a:ln>
                            <a:noFill/>
                          </a:ln>
                          <a:solidFill>
                            <a:srgbClr val="FF0000"/>
                          </a:solidFill>
                          <a:effectLst/>
                          <a:latin typeface="+mn-ea"/>
                          <a:ea typeface="+mn-ea"/>
                        </a:rPr>
                        <a:t>（</a:t>
                      </a:r>
                      <a:r>
                        <a:rPr kumimoji="0" lang="en-US" altLang="zh-CN" sz="1200" b="1" i="0" u="none" strike="noStrike" cap="none" normalizeH="0" baseline="0" dirty="0" smtClean="0">
                          <a:ln>
                            <a:noFill/>
                          </a:ln>
                          <a:solidFill>
                            <a:srgbClr val="FF0000"/>
                          </a:solidFill>
                          <a:effectLst/>
                          <a:latin typeface="+mn-ea"/>
                          <a:ea typeface="+mn-ea"/>
                        </a:rPr>
                        <a:t>Smart</a:t>
                      </a:r>
                      <a:r>
                        <a:rPr kumimoji="0" lang="zh-CN" altLang="en-US" sz="1200" b="1" i="0" u="none" strike="noStrike" cap="none" normalizeH="0" baseline="0" dirty="0" smtClean="0">
                          <a:ln>
                            <a:noFill/>
                          </a:ln>
                          <a:solidFill>
                            <a:srgbClr val="FF0000"/>
                          </a:solidFill>
                          <a:effectLst/>
                          <a:latin typeface="+mn-ea"/>
                          <a:ea typeface="+mn-ea"/>
                        </a:rPr>
                        <a:t>化）</a:t>
                      </a:r>
                      <a:endParaRPr kumimoji="0" lang="zh-CN" altLang="zh-CN"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FF0000"/>
                          </a:solidFill>
                          <a:effectLst/>
                          <a:latin typeface="+mn-ea"/>
                          <a:ea typeface="+mn-ea"/>
                        </a:rPr>
                        <a:t>责任人</a:t>
                      </a:r>
                      <a:endParaRPr kumimoji="0" lang="zh-CN" altLang="en-US" sz="1200" b="1" i="0" u="none" strike="noStrike" cap="none" normalizeH="0" baseline="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FF0000"/>
                          </a:solidFill>
                          <a:effectLst/>
                          <a:latin typeface="+mn-ea"/>
                          <a:ea typeface="+mn-ea"/>
                        </a:rPr>
                        <a:t>完成日期</a:t>
                      </a:r>
                      <a:endParaRPr kumimoji="0" lang="zh-CN" altLang="en-US" sz="1200" b="1" i="0" u="none" strike="noStrike" cap="none" normalizeH="0" baseline="0" dirty="0" smtClean="0">
                        <a:ln>
                          <a:noFill/>
                        </a:ln>
                        <a:solidFill>
                          <a:srgbClr val="FF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69578">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技术</a:t>
                      </a:r>
                      <a:endParaRPr kumimoji="0" lang="en-US" altLang="zh-CN" sz="1200" b="0" i="0" u="none" strike="noStrike" cap="none" normalizeH="0" baseline="0" dirty="0" smtClean="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根因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b="0" dirty="0" smtClean="0">
                          <a:solidFill>
                            <a:schemeClr val="tx1"/>
                          </a:solidFill>
                          <a:latin typeface="+mn-ea"/>
                          <a:ea typeface="+mn-ea"/>
                        </a:rPr>
                        <a:t>开发人员技能不足，错误的将栈内存归还给</a:t>
                      </a:r>
                      <a:r>
                        <a:rPr lang="en-US" altLang="zh-CN" sz="1200" b="0" dirty="0" smtClean="0">
                          <a:solidFill>
                            <a:schemeClr val="tx1"/>
                          </a:solidFill>
                          <a:latin typeface="+mn-ea"/>
                          <a:ea typeface="+mn-ea"/>
                        </a:rPr>
                        <a:t>SGP</a:t>
                      </a:r>
                      <a:r>
                        <a:rPr lang="zh-CN" altLang="en-US" sz="1200" b="0" dirty="0" smtClean="0">
                          <a:solidFill>
                            <a:schemeClr val="tx1"/>
                          </a:solidFill>
                          <a:latin typeface="+mn-ea"/>
                          <a:ea typeface="+mn-ea"/>
                        </a:rPr>
                        <a:t>内存池，导致其他业务插件处理消息时越界使用栈内存，导致</a:t>
                      </a:r>
                      <a:r>
                        <a:rPr lang="en-US" altLang="zh-CN" sz="1200" b="0" dirty="0" err="1" smtClean="0">
                          <a:solidFill>
                            <a:schemeClr val="tx1"/>
                          </a:solidFill>
                          <a:latin typeface="+mn-ea"/>
                          <a:ea typeface="+mn-ea"/>
                        </a:rPr>
                        <a:t>coredump</a:t>
                      </a:r>
                      <a:r>
                        <a:rPr lang="zh-CN" altLang="en-US" sz="1200" b="0" dirty="0" smtClean="0">
                          <a:solidFill>
                            <a:schemeClr val="tx1"/>
                          </a:solidFill>
                          <a:latin typeface="+mn-ea"/>
                          <a:ea typeface="+mn-ea"/>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smtClean="0">
                          <a:ln>
                            <a:noFill/>
                          </a:ln>
                          <a:solidFill>
                            <a:schemeClr val="tx1"/>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indent="0" eaLnBrk="0" hangingPunct="0">
                        <a:lnSpc>
                          <a:spcPct val="130000"/>
                        </a:lnSpc>
                      </a:pPr>
                      <a:r>
                        <a:rPr lang="zh-CN" altLang="en-US" sz="1200" dirty="0" smtClean="0">
                          <a:solidFill>
                            <a:srgbClr val="0000CC"/>
                          </a:solidFill>
                          <a:latin typeface="+mn-ea"/>
                          <a:ea typeface="+mn-ea"/>
                        </a:rPr>
                        <a:t>完善完善</a:t>
                      </a:r>
                      <a:r>
                        <a:rPr lang="en-US" altLang="zh-CN" sz="1200" dirty="0" smtClean="0">
                          <a:solidFill>
                            <a:srgbClr val="0000CC"/>
                          </a:solidFill>
                          <a:latin typeface="+mn-ea"/>
                          <a:ea typeface="+mn-ea"/>
                        </a:rPr>
                        <a:t>SA</a:t>
                      </a:r>
                      <a:r>
                        <a:rPr lang="zh-CN" altLang="en-US" sz="1200" dirty="0" smtClean="0">
                          <a:solidFill>
                            <a:srgbClr val="0000CC"/>
                          </a:solidFill>
                          <a:latin typeface="+mn-ea"/>
                          <a:ea typeface="+mn-ea"/>
                        </a:rPr>
                        <a:t>定制开发指南，明确</a:t>
                      </a:r>
                      <a:r>
                        <a:rPr lang="en-US" altLang="zh-CN" sz="1200" dirty="0" smtClean="0">
                          <a:solidFill>
                            <a:srgbClr val="0000CC"/>
                          </a:solidFill>
                          <a:latin typeface="+mn-ea"/>
                          <a:ea typeface="+mn-ea"/>
                        </a:rPr>
                        <a:t>SGP</a:t>
                      </a:r>
                      <a:r>
                        <a:rPr lang="zh-CN" altLang="en-US" sz="1200" dirty="0" smtClean="0">
                          <a:solidFill>
                            <a:srgbClr val="0000CC"/>
                          </a:solidFill>
                          <a:latin typeface="+mn-ea"/>
                          <a:ea typeface="+mn-ea"/>
                        </a:rPr>
                        <a:t>平台内存管理方法使用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CC"/>
                          </a:solidFill>
                          <a:effectLst/>
                          <a:latin typeface="+mn-ea"/>
                          <a:ea typeface="+mn-ea"/>
                          <a:cs typeface="Microsoft Tai Le" pitchFamily="34" charset="0"/>
                        </a:rPr>
                        <a:t>任亮亮</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smtClean="0">
                          <a:ln>
                            <a:noFill/>
                          </a:ln>
                          <a:solidFill>
                            <a:srgbClr val="0000CC"/>
                          </a:solidFill>
                          <a:effectLst/>
                          <a:latin typeface="+mn-ea"/>
                          <a:ea typeface="+mn-ea"/>
                        </a:rPr>
                        <a:t>2014/12/30</a:t>
                      </a:r>
                      <a:endParaRPr kumimoji="0" lang="zh-CN" altLang="en-US" sz="12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269578">
                <a:tc vMerge="1">
                  <a:txBody>
                    <a:bodyPr/>
                    <a:lstStyle/>
                    <a:p>
                      <a:endParaRPr lang="zh-CN" altLang="en-US"/>
                    </a:p>
                  </a:txBody>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zh-CN" altLang="en-US" sz="1200" b="0" dirty="0" smtClean="0">
                        <a:solidFill>
                          <a:schemeClr val="tx1"/>
                        </a:solidFill>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smtClean="0">
                          <a:ln>
                            <a:noFill/>
                          </a:ln>
                          <a:solidFill>
                            <a:schemeClr val="tx1"/>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indent="0" eaLnBrk="0" hangingPunct="0">
                        <a:lnSpc>
                          <a:spcPct val="130000"/>
                        </a:lnSpc>
                      </a:pPr>
                      <a:r>
                        <a:rPr lang="zh-CN" altLang="en-US" sz="1200" dirty="0" smtClean="0">
                          <a:solidFill>
                            <a:srgbClr val="0000CC"/>
                          </a:solidFill>
                          <a:latin typeface="+mn-ea"/>
                          <a:ea typeface="+mn-ea"/>
                        </a:rPr>
                        <a:t>制作</a:t>
                      </a:r>
                      <a:r>
                        <a:rPr lang="en-US" altLang="zh-CN" sz="1200" dirty="0" smtClean="0">
                          <a:solidFill>
                            <a:srgbClr val="0000CC"/>
                          </a:solidFill>
                          <a:latin typeface="+mn-ea"/>
                          <a:ea typeface="+mn-ea"/>
                        </a:rPr>
                        <a:t>SGP</a:t>
                      </a:r>
                      <a:r>
                        <a:rPr lang="zh-CN" altLang="en-US" sz="1200" dirty="0" smtClean="0">
                          <a:solidFill>
                            <a:srgbClr val="0000CC"/>
                          </a:solidFill>
                          <a:latin typeface="+mn-ea"/>
                          <a:ea typeface="+mn-ea"/>
                        </a:rPr>
                        <a:t>内存使用小卡片，在开发人员办公位张贴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CC"/>
                          </a:solidFill>
                          <a:effectLst/>
                          <a:latin typeface="+mn-ea"/>
                          <a:ea typeface="+mn-ea"/>
                          <a:cs typeface="Microsoft Tai Le" pitchFamily="34" charset="0"/>
                        </a:rPr>
                        <a:t>任亮亮</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smtClean="0">
                          <a:ln>
                            <a:noFill/>
                          </a:ln>
                          <a:solidFill>
                            <a:srgbClr val="0000CC"/>
                          </a:solidFill>
                          <a:effectLst/>
                          <a:latin typeface="+mn-ea"/>
                          <a:ea typeface="+mn-ea"/>
                        </a:rPr>
                        <a:t>2014/12/30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r h="269578">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b="0" dirty="0" smtClean="0">
                          <a:solidFill>
                            <a:schemeClr val="tx1"/>
                          </a:solidFill>
                          <a:latin typeface="+mn-ea"/>
                          <a:ea typeface="+mn-ea"/>
                        </a:rPr>
                        <a:t>测试场景缺失。可靠性测试缺失外部消息接入时，系统是否可正常重启的场景。</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smtClean="0">
                          <a:ln>
                            <a:noFill/>
                          </a:ln>
                          <a:solidFill>
                            <a:schemeClr val="tx1"/>
                          </a:solidFill>
                          <a:effectLst/>
                          <a:latin typeface="+mn-ea"/>
                          <a:ea typeface="+mn-ea"/>
                        </a:rPr>
                        <a:t>预防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indent="0" algn="l" defTabSz="834428" rtl="0" eaLnBrk="0" latinLnBrk="0" hangingPunct="0">
                        <a:lnSpc>
                          <a:spcPct val="130000"/>
                        </a:lnSpc>
                      </a:pPr>
                      <a:r>
                        <a:rPr lang="en-US" altLang="zh-CN" sz="1200" kern="1200" dirty="0" smtClean="0">
                          <a:solidFill>
                            <a:srgbClr val="0000CC"/>
                          </a:solidFill>
                          <a:latin typeface="+mn-ea"/>
                          <a:ea typeface="+mn-ea"/>
                          <a:cs typeface="+mn-cs"/>
                        </a:rPr>
                        <a:t>SDP</a:t>
                      </a:r>
                      <a:r>
                        <a:rPr lang="zh-CN" altLang="en-US" sz="1200" kern="1200" dirty="0" smtClean="0">
                          <a:solidFill>
                            <a:srgbClr val="0000CC"/>
                          </a:solidFill>
                          <a:latin typeface="+mn-ea"/>
                          <a:ea typeface="+mn-ea"/>
                          <a:cs typeface="+mn-cs"/>
                        </a:rPr>
                        <a:t>的</a:t>
                      </a:r>
                      <a:r>
                        <a:rPr lang="en-US" altLang="zh-CN" sz="1200" kern="1200" dirty="0" smtClean="0">
                          <a:solidFill>
                            <a:srgbClr val="0000CC"/>
                          </a:solidFill>
                          <a:latin typeface="+mn-ea"/>
                          <a:ea typeface="+mn-ea"/>
                          <a:cs typeface="+mn-cs"/>
                        </a:rPr>
                        <a:t>SAG</a:t>
                      </a:r>
                      <a:r>
                        <a:rPr lang="zh-CN" altLang="en-US" sz="1200" kern="1200" dirty="0" smtClean="0">
                          <a:solidFill>
                            <a:srgbClr val="0000CC"/>
                          </a:solidFill>
                          <a:latin typeface="+mn-ea"/>
                          <a:ea typeface="+mn-ea"/>
                          <a:cs typeface="+mn-cs"/>
                        </a:rPr>
                        <a:t>、</a:t>
                      </a:r>
                      <a:r>
                        <a:rPr lang="en-US" altLang="zh-CN" sz="1200" kern="1200" dirty="0" smtClean="0">
                          <a:solidFill>
                            <a:srgbClr val="0000CC"/>
                          </a:solidFill>
                          <a:latin typeface="+mn-ea"/>
                          <a:ea typeface="+mn-ea"/>
                          <a:cs typeface="+mn-cs"/>
                        </a:rPr>
                        <a:t>IB</a:t>
                      </a:r>
                      <a:r>
                        <a:rPr lang="zh-CN" altLang="en-US" sz="1200" kern="1200" dirty="0" smtClean="0">
                          <a:solidFill>
                            <a:srgbClr val="0000CC"/>
                          </a:solidFill>
                          <a:latin typeface="+mn-ea"/>
                          <a:ea typeface="+mn-ea"/>
                          <a:cs typeface="+mn-cs"/>
                        </a:rPr>
                        <a:t>和</a:t>
                      </a:r>
                      <a:r>
                        <a:rPr lang="en-US" altLang="zh-CN" sz="1200" kern="1200" dirty="0" smtClean="0">
                          <a:solidFill>
                            <a:srgbClr val="0000CC"/>
                          </a:solidFill>
                          <a:latin typeface="+mn-ea"/>
                          <a:ea typeface="+mn-ea"/>
                          <a:cs typeface="+mn-cs"/>
                        </a:rPr>
                        <a:t>CGW</a:t>
                      </a:r>
                      <a:r>
                        <a:rPr lang="zh-CN" altLang="en-US" sz="1200" kern="1200" dirty="0" smtClean="0">
                          <a:solidFill>
                            <a:srgbClr val="0000CC"/>
                          </a:solidFill>
                          <a:latin typeface="+mn-ea"/>
                          <a:ea typeface="+mn-ea"/>
                          <a:cs typeface="+mn-cs"/>
                        </a:rPr>
                        <a:t>采用了</a:t>
                      </a:r>
                      <a:r>
                        <a:rPr lang="en-US" altLang="zh-CN" sz="1200" kern="1200" dirty="0" smtClean="0">
                          <a:solidFill>
                            <a:srgbClr val="0000CC"/>
                          </a:solidFill>
                          <a:latin typeface="+mn-ea"/>
                          <a:ea typeface="+mn-ea"/>
                          <a:cs typeface="+mn-cs"/>
                        </a:rPr>
                        <a:t>SA/SO</a:t>
                      </a:r>
                      <a:r>
                        <a:rPr lang="zh-CN" altLang="en-US" sz="1200" kern="1200" dirty="0" smtClean="0">
                          <a:solidFill>
                            <a:srgbClr val="0000CC"/>
                          </a:solidFill>
                          <a:latin typeface="+mn-ea"/>
                          <a:ea typeface="+mn-ea"/>
                          <a:cs typeface="+mn-cs"/>
                        </a:rPr>
                        <a:t>架构，需在可靠性测试场景中补充验证外部消息（应包含所有外部接口消息）接入时进程能否正常启动的用例。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CC"/>
                          </a:solidFill>
                          <a:effectLst/>
                          <a:latin typeface="+mn-ea"/>
                          <a:ea typeface="+mn-ea"/>
                          <a:cs typeface="Microsoft Tai Le" pitchFamily="34" charset="0"/>
                        </a:rPr>
                        <a:t>梁晓蕾</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CC"/>
                          </a:solidFill>
                          <a:effectLst/>
                          <a:latin typeface="+mn-ea"/>
                          <a:ea typeface="+mn-ea"/>
                        </a:rPr>
                        <a:t>2014/12/19</a:t>
                      </a:r>
                      <a:endParaRPr kumimoji="0" lang="zh-CN" altLang="en-US" sz="1200" b="0" i="0" u="none" strike="noStrike" cap="none" normalizeH="0" baseline="0" dirty="0" smtClean="0">
                        <a:ln>
                          <a:noFill/>
                        </a:ln>
                        <a:solidFill>
                          <a:srgbClr val="0000CC"/>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EEF"/>
                    </a:solidFill>
                  </a:tcPr>
                </a:tc>
              </a:tr>
            </a:tbl>
          </a:graphicData>
        </a:graphic>
      </p:graphicFrame>
      <p:sp>
        <p:nvSpPr>
          <p:cNvPr id="5" name="Rectangle 2"/>
          <p:cNvSpPr txBox="1">
            <a:spLocks noChangeArrowheads="1"/>
          </p:cNvSpPr>
          <p:nvPr/>
        </p:nvSpPr>
        <p:spPr>
          <a:xfrm>
            <a:off x="366660" y="273207"/>
            <a:ext cx="7744794" cy="618369"/>
          </a:xfrm>
          <a:prstGeom prst="rect">
            <a:avLst/>
          </a:prstGeom>
          <a:noFill/>
          <a:ln>
            <a:noFill/>
          </a:ln>
          <a:effectLst/>
        </p:spPr>
        <p:txBody>
          <a:bodyPr vert="horz" wrap="square" lIns="0" tIns="40064" rIns="80129" bIns="40064" numCol="1" anchor="ctr" anchorCtr="0" compatLnSpc="1">
            <a:prstTxWarp prst="textNoShape">
              <a:avLst/>
            </a:prstTxWarp>
          </a:bodyPr>
          <a:lstStyle/>
          <a:p>
            <a:pPr marL="0" marR="0" lvl="0" indent="0" algn="l" defTabSz="801688"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2.3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技术根因改进计划</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395536" y="836712"/>
          <a:ext cx="8352928" cy="5852160"/>
        </p:xfrm>
        <a:graphic>
          <a:graphicData uri="http://schemas.openxmlformats.org/drawingml/2006/table">
            <a:tbl>
              <a:tblPr/>
              <a:tblGrid>
                <a:gridCol w="909724"/>
                <a:gridCol w="3858000"/>
                <a:gridCol w="1261809"/>
                <a:gridCol w="2323395"/>
              </a:tblGrid>
              <a:tr h="93668">
                <a:tc gridSpan="4">
                  <a:txBody>
                    <a:bodyPr/>
                    <a:lstStyle/>
                    <a:p>
                      <a:pPr marL="0" marR="0" indent="266700" algn="l" defTabSz="914400" rtl="0" eaLnBrk="1" fontAlgn="auto" latinLnBrk="0" hangingPunct="1">
                        <a:lnSpc>
                          <a:spcPct val="150000"/>
                        </a:lnSpc>
                        <a:spcBef>
                          <a:spcPts val="0"/>
                        </a:spcBef>
                        <a:spcAft>
                          <a:spcPts val="0"/>
                        </a:spcAft>
                        <a:buClrTx/>
                        <a:buSzTx/>
                        <a:buFontTx/>
                        <a:buNone/>
                        <a:tabLst/>
                        <a:defRPr/>
                      </a:pPr>
                      <a:r>
                        <a:rPr lang="zh-CN" altLang="en-US" sz="1200" b="1" dirty="0" smtClean="0">
                          <a:latin typeface="+mn-ea"/>
                          <a:ea typeface="+mn-ea"/>
                        </a:rPr>
                        <a:t>设计准则</a:t>
                      </a:r>
                      <a:r>
                        <a:rPr lang="zh-CN" altLang="zh-CN" sz="1200" b="1" dirty="0" smtClean="0">
                          <a:latin typeface="+mn-ea"/>
                          <a:ea typeface="+mn-ea"/>
                        </a:rPr>
                        <a:t>：</a:t>
                      </a:r>
                      <a:endParaRPr lang="zh-CN" sz="12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266700" algn="ctr">
                        <a:lnSpc>
                          <a:spcPct val="150000"/>
                        </a:lnSpc>
                        <a:spcAft>
                          <a:spcPts val="0"/>
                        </a:spcAft>
                      </a:pPr>
                      <a:endParaRPr lang="zh-CN" sz="1400">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266700" algn="ctr">
                        <a:lnSpc>
                          <a:spcPct val="150000"/>
                        </a:lnSpc>
                        <a:spcAft>
                          <a:spcPts val="0"/>
                        </a:spcAft>
                      </a:pPr>
                      <a:endParaRPr lang="zh-CN" sz="1400">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266700" algn="ctr">
                        <a:lnSpc>
                          <a:spcPct val="150000"/>
                        </a:lnSpc>
                        <a:spcAft>
                          <a:spcPts val="0"/>
                        </a:spcAft>
                      </a:pPr>
                      <a:endParaRPr lang="zh-CN" sz="1400">
                        <a:latin typeface="+mn-ea"/>
                        <a:ea typeface="+mn-ea"/>
                      </a:endParaRP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68">
                <a:tc>
                  <a:txBody>
                    <a:bodyPr/>
                    <a:lstStyle/>
                    <a:p>
                      <a:pPr indent="266700" algn="l">
                        <a:lnSpc>
                          <a:spcPct val="150000"/>
                        </a:lnSpc>
                        <a:spcAft>
                          <a:spcPts val="0"/>
                        </a:spcAft>
                      </a:pPr>
                      <a:r>
                        <a:rPr lang="zh-CN" sz="1200" dirty="0">
                          <a:latin typeface="+mn-ea"/>
                          <a:ea typeface="+mn-ea"/>
                        </a:rPr>
                        <a:t>序号</a:t>
                      </a: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设计准则描述</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Aft>
                          <a:spcPts val="0"/>
                        </a:spcAft>
                      </a:pPr>
                      <a:r>
                        <a:rPr lang="zh-CN" sz="1200" dirty="0">
                          <a:latin typeface="+mn-ea"/>
                          <a:ea typeface="+mn-ea"/>
                        </a:rPr>
                        <a:t>适用范围</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备注</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473">
                <a:tc>
                  <a:txBody>
                    <a:bodyPr/>
                    <a:lstStyle/>
                    <a:p>
                      <a:pPr indent="266700" algn="ctr">
                        <a:lnSpc>
                          <a:spcPct val="150000"/>
                        </a:lnSpc>
                        <a:spcAft>
                          <a:spcPts val="0"/>
                        </a:spcAft>
                      </a:pPr>
                      <a:r>
                        <a:rPr lang="en-US" sz="1000" dirty="0">
                          <a:latin typeface="+mn-ea"/>
                          <a:ea typeface="+mn-ea"/>
                        </a:rPr>
                        <a:t>1</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0" latinLnBrk="0" hangingPunct="0">
                        <a:lnSpc>
                          <a:spcPct val="100000"/>
                        </a:lnSpc>
                        <a:spcAft>
                          <a:spcPts val="0"/>
                        </a:spcAft>
                      </a:pPr>
                      <a:r>
                        <a:rPr lang="zh-CN" altLang="en-US" sz="1000" kern="1200" dirty="0" smtClean="0">
                          <a:solidFill>
                            <a:srgbClr val="0000CC"/>
                          </a:solidFill>
                          <a:latin typeface="+mn-ea"/>
                          <a:ea typeface="+mn-ea"/>
                          <a:cs typeface="+mn-cs"/>
                        </a:rPr>
                        <a:t>内存管理设计，严格遵守谁申请谁释放的原则，降低内存使用难度，避免内存使用错误。</a:t>
                      </a:r>
                      <a:endParaRPr lang="zh-CN" altLang="en-US" sz="1000" kern="1200" dirty="0">
                        <a:solidFill>
                          <a:srgbClr val="0000CC"/>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Aft>
                          <a:spcPts val="0"/>
                        </a:spcAft>
                      </a:pPr>
                      <a:r>
                        <a:rPr lang="zh-CN" altLang="en-US" sz="1000" dirty="0" smtClean="0">
                          <a:solidFill>
                            <a:srgbClr val="0000FF"/>
                          </a:solidFill>
                          <a:latin typeface="+mn-ea"/>
                          <a:ea typeface="+mn-ea"/>
                        </a:rPr>
                        <a:t>平台、业务</a:t>
                      </a:r>
                      <a:endParaRPr lang="zh-CN"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50000"/>
                        </a:lnSpc>
                        <a:spcAft>
                          <a:spcPts val="0"/>
                        </a:spcAft>
                      </a:pPr>
                      <a:r>
                        <a:rPr lang="en-US" sz="1000" dirty="0" smtClean="0">
                          <a:solidFill>
                            <a:srgbClr val="0000FF"/>
                          </a:solidFill>
                          <a:latin typeface="+mn-ea"/>
                          <a:ea typeface="+mn-ea"/>
                        </a:rPr>
                        <a:t>NA</a:t>
                      </a:r>
                      <a:endParaRPr lang="en-US"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47">
                <a:tc>
                  <a:txBody>
                    <a:bodyPr/>
                    <a:lstStyle/>
                    <a:p>
                      <a:pPr indent="266700" algn="ctr">
                        <a:lnSpc>
                          <a:spcPct val="150000"/>
                        </a:lnSpc>
                        <a:spcAft>
                          <a:spcPts val="0"/>
                        </a:spcAft>
                      </a:pPr>
                      <a:r>
                        <a:rPr lang="en-US" altLang="zh-CN" sz="1000" dirty="0" smtClean="0">
                          <a:latin typeface="+mn-ea"/>
                          <a:ea typeface="+mn-ea"/>
                        </a:rPr>
                        <a:t>2</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
                        <a:lnSpc>
                          <a:spcPct val="100000"/>
                        </a:lnSpc>
                        <a:spcAft>
                          <a:spcPts val="0"/>
                        </a:spcAft>
                      </a:pPr>
                      <a:r>
                        <a:rPr lang="zh-CN" altLang="en-US" sz="1000" kern="1200" dirty="0" smtClean="0">
                          <a:solidFill>
                            <a:srgbClr val="0000CC"/>
                          </a:solidFill>
                          <a:latin typeface="+mn-ea"/>
                          <a:ea typeface="+mn-ea"/>
                          <a:cs typeface="+mn-cs"/>
                        </a:rPr>
                        <a:t>多模块系统，系统启动过程设计需明确启动依赖关系，遵守由内到外的设计原则，并设置保护机制，避免启动过程中外部原因导致系统崩溃或引发其他问题。</a:t>
                      </a:r>
                      <a:endParaRPr lang="zh-CN" altLang="en-US" sz="1000" kern="1200" dirty="0">
                        <a:solidFill>
                          <a:srgbClr val="0000CC"/>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l" defTabSz="914400" rtl="0" eaLnBrk="1" fontAlgn="auto" latinLnBrk="0" hangingPunct="1">
                        <a:lnSpc>
                          <a:spcPct val="150000"/>
                        </a:lnSpc>
                        <a:spcBef>
                          <a:spcPts val="0"/>
                        </a:spcBef>
                        <a:spcAft>
                          <a:spcPts val="0"/>
                        </a:spcAft>
                        <a:buClrTx/>
                        <a:buSzTx/>
                        <a:buFontTx/>
                        <a:buNone/>
                        <a:tabLst/>
                        <a:defRPr/>
                      </a:pPr>
                      <a:r>
                        <a:rPr lang="zh-CN" altLang="en-US" sz="1000" dirty="0" smtClean="0">
                          <a:solidFill>
                            <a:srgbClr val="0000FF"/>
                          </a:solidFill>
                          <a:latin typeface="+mn-ea"/>
                          <a:ea typeface="+mn-ea"/>
                        </a:rPr>
                        <a:t>平台、业务</a:t>
                      </a:r>
                      <a:endParaRPr lang="zh-CN" altLang="zh-CN" sz="1000" dirty="0" smtClean="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nSpc>
                          <a:spcPct val="100000"/>
                        </a:lnSpc>
                        <a:spcAft>
                          <a:spcPts val="0"/>
                        </a:spcAft>
                      </a:pPr>
                      <a:r>
                        <a:rPr lang="zh-CN" altLang="en-US" sz="1000" dirty="0" smtClean="0">
                          <a:solidFill>
                            <a:srgbClr val="0000FF"/>
                          </a:solidFill>
                          <a:latin typeface="+mn-ea"/>
                          <a:ea typeface="+mn-ea"/>
                        </a:rPr>
                        <a:t>如系统启动时包括内部加载服务</a:t>
                      </a:r>
                      <a:r>
                        <a:rPr lang="en-US" altLang="zh-CN" sz="1000" dirty="0" smtClean="0">
                          <a:solidFill>
                            <a:srgbClr val="0000FF"/>
                          </a:solidFill>
                          <a:latin typeface="+mn-ea"/>
                          <a:ea typeface="+mn-ea"/>
                        </a:rPr>
                        <a:t>/</a:t>
                      </a:r>
                      <a:r>
                        <a:rPr lang="zh-CN" altLang="en-US" sz="1000" dirty="0" smtClean="0">
                          <a:solidFill>
                            <a:srgbClr val="0000FF"/>
                          </a:solidFill>
                          <a:latin typeface="+mn-ea"/>
                          <a:ea typeface="+mn-ea"/>
                        </a:rPr>
                        <a:t>模块和启动外部监听（用于与外部系统通信），则启动过程设计需明确外部监听启动依赖于内部服务</a:t>
                      </a:r>
                      <a:r>
                        <a:rPr lang="en-US" altLang="zh-CN" sz="1000" dirty="0" smtClean="0">
                          <a:solidFill>
                            <a:srgbClr val="0000FF"/>
                          </a:solidFill>
                          <a:latin typeface="+mn-ea"/>
                          <a:ea typeface="+mn-ea"/>
                        </a:rPr>
                        <a:t>/</a:t>
                      </a:r>
                      <a:r>
                        <a:rPr lang="zh-CN" altLang="en-US" sz="1000" dirty="0" smtClean="0">
                          <a:solidFill>
                            <a:srgbClr val="0000FF"/>
                          </a:solidFill>
                          <a:latin typeface="+mn-ea"/>
                          <a:ea typeface="+mn-ea"/>
                        </a:rPr>
                        <a:t>模块加载。</a:t>
                      </a:r>
                      <a:endParaRPr lang="en-US"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68">
                <a:tc gridSpan="4">
                  <a:txBody>
                    <a:bodyPr/>
                    <a:lstStyle/>
                    <a:p>
                      <a:pPr indent="266700">
                        <a:lnSpc>
                          <a:spcPct val="150000"/>
                        </a:lnSpc>
                        <a:spcAft>
                          <a:spcPts val="0"/>
                        </a:spcAft>
                      </a:pPr>
                      <a:r>
                        <a:rPr lang="zh-CN" sz="1200" b="1" dirty="0">
                          <a:latin typeface="+mn-ea"/>
                          <a:ea typeface="+mn-ea"/>
                        </a:rPr>
                        <a:t>负向需求：</a:t>
                      </a:r>
                      <a:endParaRPr lang="zh-CN" sz="12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3668">
                <a:tc>
                  <a:txBody>
                    <a:bodyPr/>
                    <a:lstStyle/>
                    <a:p>
                      <a:pPr indent="266700" algn="ctr">
                        <a:lnSpc>
                          <a:spcPct val="150000"/>
                        </a:lnSpc>
                        <a:spcAft>
                          <a:spcPts val="0"/>
                        </a:spcAft>
                      </a:pPr>
                      <a:r>
                        <a:rPr lang="zh-CN" sz="1200">
                          <a:latin typeface="+mn-ea"/>
                          <a:ea typeface="+mn-ea"/>
                        </a:rPr>
                        <a:t>序号</a:t>
                      </a: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负向需求描述</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落地版本</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备注</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55">
                <a:tc>
                  <a:txBody>
                    <a:bodyPr/>
                    <a:lstStyle/>
                    <a:p>
                      <a:pPr indent="266700" algn="ctr">
                        <a:lnSpc>
                          <a:spcPct val="150000"/>
                        </a:lnSpc>
                        <a:spcAft>
                          <a:spcPts val="0"/>
                        </a:spcAft>
                      </a:pPr>
                      <a:r>
                        <a:rPr lang="en-US" sz="1000" dirty="0">
                          <a:latin typeface="+mn-ea"/>
                          <a:ea typeface="+mn-ea"/>
                        </a:rPr>
                        <a:t>1</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635" algn="l" defTabSz="914400" rtl="0" eaLnBrk="1" latinLnBrk="0" hangingPunct="1">
                        <a:lnSpc>
                          <a:spcPct val="150000"/>
                        </a:lnSpc>
                        <a:spcAft>
                          <a:spcPts val="0"/>
                        </a:spcAft>
                      </a:pPr>
                      <a:r>
                        <a:rPr lang="en-US" altLang="zh-CN" sz="1000" i="0" kern="1200" dirty="0" smtClean="0">
                          <a:solidFill>
                            <a:srgbClr val="0000FF"/>
                          </a:solidFill>
                          <a:latin typeface="+mn-ea"/>
                          <a:ea typeface="+mn-ea"/>
                          <a:cs typeface="宋体"/>
                        </a:rPr>
                        <a:t>NA</a:t>
                      </a:r>
                      <a:endParaRPr lang="zh-CN" sz="1000" i="0" kern="1200" dirty="0">
                        <a:solidFill>
                          <a:srgbClr val="0000FF"/>
                        </a:solidFill>
                        <a:latin typeface="+mn-ea"/>
                        <a:ea typeface="+mn-ea"/>
                        <a:cs typeface="宋体"/>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endParaRPr lang="en-US" sz="1000" dirty="0">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endParaRPr lang="en-US" sz="1000" dirty="0">
                        <a:latin typeface="+mn-ea"/>
                        <a:ea typeface="+mn-ea"/>
                      </a:endParaRP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68">
                <a:tc gridSpan="4">
                  <a:txBody>
                    <a:bodyPr/>
                    <a:lstStyle/>
                    <a:p>
                      <a:pPr indent="266700">
                        <a:lnSpc>
                          <a:spcPct val="150000"/>
                        </a:lnSpc>
                        <a:spcAft>
                          <a:spcPts val="0"/>
                        </a:spcAft>
                      </a:pPr>
                      <a:r>
                        <a:rPr lang="zh-CN" sz="1200" b="1" dirty="0">
                          <a:latin typeface="+mn-ea"/>
                          <a:ea typeface="+mn-ea"/>
                        </a:rPr>
                        <a:t>开发规范：</a:t>
                      </a:r>
                      <a:endParaRPr lang="zh-CN" sz="12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3668">
                <a:tc>
                  <a:txBody>
                    <a:bodyPr/>
                    <a:lstStyle/>
                    <a:p>
                      <a:pPr indent="266700" algn="ctr">
                        <a:lnSpc>
                          <a:spcPct val="150000"/>
                        </a:lnSpc>
                        <a:spcAft>
                          <a:spcPts val="0"/>
                        </a:spcAft>
                      </a:pPr>
                      <a:r>
                        <a:rPr lang="zh-CN" sz="1200">
                          <a:latin typeface="+mn-ea"/>
                          <a:ea typeface="+mn-ea"/>
                        </a:rPr>
                        <a:t>序号</a:t>
                      </a: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a:latin typeface="+mn-ea"/>
                          <a:ea typeface="+mn-ea"/>
                        </a:rPr>
                        <a:t>开发规范描述</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适用范围</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备注</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069">
                <a:tc>
                  <a:txBody>
                    <a:bodyPr/>
                    <a:lstStyle/>
                    <a:p>
                      <a:pPr indent="266700" algn="ctr">
                        <a:lnSpc>
                          <a:spcPct val="150000"/>
                        </a:lnSpc>
                        <a:spcAft>
                          <a:spcPts val="0"/>
                        </a:spcAft>
                      </a:pPr>
                      <a:r>
                        <a:rPr lang="en-US" sz="1000" dirty="0">
                          <a:latin typeface="+mn-ea"/>
                          <a:ea typeface="+mn-ea"/>
                        </a:rPr>
                        <a:t>1</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eaLnBrk="0" hangingPunct="0">
                        <a:lnSpc>
                          <a:spcPct val="130000"/>
                        </a:lnSpc>
                      </a:pPr>
                      <a:r>
                        <a:rPr lang="zh-CN" altLang="en-US" sz="1000" dirty="0" smtClean="0">
                          <a:solidFill>
                            <a:srgbClr val="0000CC"/>
                          </a:solidFill>
                          <a:latin typeface="+mn-ea"/>
                          <a:ea typeface="+mn-ea"/>
                        </a:rPr>
                        <a:t>完善完善</a:t>
                      </a:r>
                      <a:r>
                        <a:rPr lang="en-US" altLang="zh-CN" sz="1000" dirty="0" smtClean="0">
                          <a:solidFill>
                            <a:srgbClr val="0000CC"/>
                          </a:solidFill>
                          <a:latin typeface="+mn-ea"/>
                          <a:ea typeface="+mn-ea"/>
                        </a:rPr>
                        <a:t>SA</a:t>
                      </a:r>
                      <a:r>
                        <a:rPr lang="zh-CN" altLang="en-US" sz="1000" dirty="0" smtClean="0">
                          <a:solidFill>
                            <a:srgbClr val="0000CC"/>
                          </a:solidFill>
                          <a:latin typeface="+mn-ea"/>
                          <a:ea typeface="+mn-ea"/>
                        </a:rPr>
                        <a:t>定制开发指南，明确</a:t>
                      </a:r>
                      <a:r>
                        <a:rPr lang="en-US" altLang="zh-CN" sz="1000" dirty="0" smtClean="0">
                          <a:solidFill>
                            <a:srgbClr val="0000CC"/>
                          </a:solidFill>
                          <a:latin typeface="+mn-ea"/>
                          <a:ea typeface="+mn-ea"/>
                        </a:rPr>
                        <a:t>SGP</a:t>
                      </a:r>
                      <a:r>
                        <a:rPr lang="zh-CN" altLang="en-US" sz="1000" dirty="0" smtClean="0">
                          <a:solidFill>
                            <a:srgbClr val="0000CC"/>
                          </a:solidFill>
                          <a:latin typeface="+mn-ea"/>
                          <a:ea typeface="+mn-ea"/>
                        </a:rPr>
                        <a:t>平台内存管理方法使用</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l" defTabSz="914400" rtl="0" eaLnBrk="1" fontAlgn="auto" latinLnBrk="0" hangingPunct="1">
                        <a:lnSpc>
                          <a:spcPct val="150000"/>
                        </a:lnSpc>
                        <a:spcBef>
                          <a:spcPts val="0"/>
                        </a:spcBef>
                        <a:spcAft>
                          <a:spcPts val="0"/>
                        </a:spcAft>
                        <a:buClrTx/>
                        <a:buSzTx/>
                        <a:buFontTx/>
                        <a:buNone/>
                        <a:tabLst/>
                        <a:defRPr/>
                      </a:pPr>
                      <a:r>
                        <a:rPr lang="en-US" altLang="zh-CN" sz="1000" kern="1200" dirty="0" smtClean="0">
                          <a:solidFill>
                            <a:srgbClr val="0000FF"/>
                          </a:solidFill>
                          <a:latin typeface="+mn-ea"/>
                          <a:ea typeface="+mn-ea"/>
                          <a:cs typeface="+mn-cs"/>
                        </a:rPr>
                        <a:t>SAG</a:t>
                      </a:r>
                      <a:endParaRPr lang="zh-CN" altLang="zh-CN" sz="1000" kern="1200" dirty="0">
                        <a:solidFill>
                          <a:srgbClr val="0000FF"/>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l" defTabSz="914400" rtl="0" eaLnBrk="1" fontAlgn="auto" latinLnBrk="0" hangingPunct="1">
                        <a:lnSpc>
                          <a:spcPct val="150000"/>
                        </a:lnSpc>
                        <a:spcBef>
                          <a:spcPts val="0"/>
                        </a:spcBef>
                        <a:spcAft>
                          <a:spcPts val="0"/>
                        </a:spcAft>
                        <a:buClrTx/>
                        <a:buSzTx/>
                        <a:buFontTx/>
                        <a:buNone/>
                        <a:tabLst/>
                        <a:defRPr/>
                      </a:pPr>
                      <a:r>
                        <a:rPr lang="en-US" altLang="zh-CN" sz="1000" kern="1200" dirty="0" smtClean="0">
                          <a:solidFill>
                            <a:srgbClr val="0000FF"/>
                          </a:solidFill>
                          <a:latin typeface="+mn-ea"/>
                          <a:ea typeface="+mn-ea"/>
                          <a:cs typeface="+mn-cs"/>
                        </a:rPr>
                        <a:t>NA</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68">
                <a:tc gridSpan="4">
                  <a:txBody>
                    <a:bodyPr/>
                    <a:lstStyle/>
                    <a:p>
                      <a:pPr indent="266700">
                        <a:lnSpc>
                          <a:spcPct val="150000"/>
                        </a:lnSpc>
                        <a:spcAft>
                          <a:spcPts val="0"/>
                        </a:spcAft>
                      </a:pPr>
                      <a:r>
                        <a:rPr lang="zh-CN" sz="1200" b="1" dirty="0">
                          <a:latin typeface="+mn-ea"/>
                          <a:ea typeface="+mn-ea"/>
                        </a:rPr>
                        <a:t>测试经验</a:t>
                      </a:r>
                      <a:r>
                        <a:rPr lang="en-US" sz="1200" b="1" dirty="0">
                          <a:latin typeface="+mn-ea"/>
                          <a:ea typeface="+mn-ea"/>
                        </a:rPr>
                        <a:t>/</a:t>
                      </a:r>
                      <a:r>
                        <a:rPr lang="zh-CN" sz="1200" b="1" dirty="0">
                          <a:latin typeface="+mn-ea"/>
                          <a:ea typeface="+mn-ea"/>
                        </a:rPr>
                        <a:t>用例：</a:t>
                      </a:r>
                      <a:endParaRPr lang="zh-CN" sz="12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3668">
                <a:tc>
                  <a:txBody>
                    <a:bodyPr/>
                    <a:lstStyle/>
                    <a:p>
                      <a:pPr indent="266700" algn="ctr">
                        <a:lnSpc>
                          <a:spcPct val="150000"/>
                        </a:lnSpc>
                        <a:spcAft>
                          <a:spcPts val="0"/>
                        </a:spcAft>
                      </a:pPr>
                      <a:r>
                        <a:rPr lang="zh-CN" sz="1200">
                          <a:latin typeface="+mn-ea"/>
                          <a:ea typeface="+mn-ea"/>
                        </a:rPr>
                        <a:t>序号</a:t>
                      </a: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测试经验</a:t>
                      </a:r>
                      <a:r>
                        <a:rPr lang="en-US" sz="1200" dirty="0">
                          <a:latin typeface="+mn-ea"/>
                          <a:ea typeface="+mn-ea"/>
                        </a:rPr>
                        <a:t>/</a:t>
                      </a:r>
                      <a:r>
                        <a:rPr lang="zh-CN" sz="1200" dirty="0">
                          <a:latin typeface="+mn-ea"/>
                          <a:ea typeface="+mn-ea"/>
                        </a:rPr>
                        <a:t>用例描述</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a:latin typeface="+mn-ea"/>
                          <a:ea typeface="+mn-ea"/>
                        </a:rPr>
                        <a:t>适用范围</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200" dirty="0">
                          <a:latin typeface="+mn-ea"/>
                          <a:ea typeface="+mn-ea"/>
                        </a:rPr>
                        <a:t>备注</a:t>
                      </a:r>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47">
                <a:tc>
                  <a:txBody>
                    <a:bodyPr/>
                    <a:lstStyle/>
                    <a:p>
                      <a:pPr indent="266700" algn="ctr">
                        <a:lnSpc>
                          <a:spcPct val="150000"/>
                        </a:lnSpc>
                        <a:spcAft>
                          <a:spcPts val="0"/>
                        </a:spcAft>
                      </a:pPr>
                      <a:r>
                        <a:rPr lang="en-US" sz="1000" dirty="0">
                          <a:latin typeface="+mn-ea"/>
                          <a:ea typeface="+mn-ea"/>
                        </a:rPr>
                        <a:t>1</a:t>
                      </a:r>
                      <a:endParaRPr lang="zh-CN" sz="1000" dirty="0">
                        <a:latin typeface="+mn-ea"/>
                        <a:ea typeface="+mn-ea"/>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dirty="0" smtClean="0">
                          <a:solidFill>
                            <a:srgbClr val="0000FF"/>
                          </a:solidFill>
                          <a:latin typeface="+mn-ea"/>
                          <a:ea typeface="+mn-ea"/>
                        </a:rPr>
                        <a:t>提取测试经验：</a:t>
                      </a:r>
                      <a:endParaRPr lang="en-US" altLang="zh-CN" sz="1000" b="0" dirty="0" smtClean="0">
                        <a:solidFill>
                          <a:srgbClr val="0000FF"/>
                        </a:solidFill>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dirty="0" smtClean="0">
                          <a:solidFill>
                            <a:srgbClr val="0000FF"/>
                          </a:solidFill>
                          <a:latin typeface="+mn-ea"/>
                          <a:ea typeface="+mn-ea"/>
                        </a:rPr>
                        <a:t>可靠性测试设计过程中，关于系统重启能力的测试设计，不能仅设定场景为现网维护窗口内的重启，业务高峰期的重启也需关注，使用了</a:t>
                      </a:r>
                      <a:r>
                        <a:rPr lang="en-US" altLang="zh-CN" sz="1000" b="0" dirty="0" smtClean="0">
                          <a:solidFill>
                            <a:srgbClr val="0000FF"/>
                          </a:solidFill>
                          <a:latin typeface="+mn-ea"/>
                          <a:ea typeface="+mn-ea"/>
                        </a:rPr>
                        <a:t>SA/SO</a:t>
                      </a:r>
                      <a:r>
                        <a:rPr lang="zh-CN" altLang="en-US" sz="1000" b="0" dirty="0" smtClean="0">
                          <a:solidFill>
                            <a:srgbClr val="0000FF"/>
                          </a:solidFill>
                          <a:latin typeface="+mn-ea"/>
                          <a:ea typeface="+mn-ea"/>
                        </a:rPr>
                        <a:t>架构的部件必须设计覆盖该场景。</a:t>
                      </a: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ct val="150000"/>
                        </a:lnSpc>
                        <a:spcAft>
                          <a:spcPts val="0"/>
                        </a:spcAft>
                      </a:pPr>
                      <a:r>
                        <a:rPr lang="en-US" altLang="zh-CN" sz="1000" dirty="0" smtClean="0">
                          <a:solidFill>
                            <a:srgbClr val="0000FF"/>
                          </a:solidFill>
                          <a:latin typeface="+mn-ea"/>
                          <a:ea typeface="+mn-ea"/>
                        </a:rPr>
                        <a:t>SDP</a:t>
                      </a:r>
                      <a:r>
                        <a:rPr lang="zh-CN" altLang="en-US" sz="1000" dirty="0" smtClean="0">
                          <a:solidFill>
                            <a:srgbClr val="0000FF"/>
                          </a:solidFill>
                          <a:latin typeface="+mn-ea"/>
                          <a:ea typeface="+mn-ea"/>
                        </a:rPr>
                        <a:t>解决方案</a:t>
                      </a:r>
                      <a:endParaRPr lang="zh-CN"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16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000" b="0" kern="1200" dirty="0" smtClean="0">
                          <a:solidFill>
                            <a:schemeClr val="tx1"/>
                          </a:solidFill>
                          <a:latin typeface="+mn-ea"/>
                          <a:ea typeface="+mn-ea"/>
                          <a:cs typeface="+mn-cs"/>
                        </a:rPr>
                        <a:t>       2</a:t>
                      </a:r>
                      <a:endParaRPr lang="zh-CN" altLang="en-US" sz="1000" b="0" kern="1200" dirty="0">
                        <a:solidFill>
                          <a:schemeClr val="tx1"/>
                        </a:solidFill>
                        <a:latin typeface="+mn-ea"/>
                        <a:ea typeface="+mn-ea"/>
                        <a:cs typeface="+mn-cs"/>
                      </a:endParaRPr>
                    </a:p>
                  </a:txBody>
                  <a:tcPr marL="50484" marR="50484" marT="0"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kern="1200" dirty="0" smtClean="0">
                          <a:solidFill>
                            <a:srgbClr val="0000FF"/>
                          </a:solidFill>
                          <a:latin typeface="+mn-ea"/>
                          <a:ea typeface="+mn-ea"/>
                          <a:cs typeface="+mn-cs"/>
                        </a:rPr>
                        <a:t>补充测试用例：</a:t>
                      </a:r>
                      <a:endParaRPr lang="en-US" altLang="zh-CN" sz="1000" b="0" kern="1200" dirty="0" smtClean="0">
                        <a:solidFill>
                          <a:srgbClr val="0000FF"/>
                        </a:solidFill>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000" b="0" kern="1200" dirty="0" smtClean="0">
                          <a:solidFill>
                            <a:srgbClr val="0000FF"/>
                          </a:solidFill>
                          <a:latin typeface="+mn-ea"/>
                          <a:ea typeface="+mn-ea"/>
                          <a:cs typeface="+mn-cs"/>
                        </a:rPr>
                        <a:t>1.For X</a:t>
                      </a:r>
                      <a:r>
                        <a:rPr lang="zh-CN" altLang="en-US" sz="1000" b="0" kern="1200" dirty="0" smtClean="0">
                          <a:solidFill>
                            <a:srgbClr val="0000FF"/>
                          </a:solidFill>
                          <a:latin typeface="+mn-ea"/>
                          <a:ea typeface="+mn-ea"/>
                          <a:cs typeface="+mn-cs"/>
                        </a:rPr>
                        <a:t>局点，</a:t>
                      </a:r>
                      <a:r>
                        <a:rPr lang="en-US" altLang="zh-CN" sz="1000" b="0" kern="1200" dirty="0" smtClean="0">
                          <a:solidFill>
                            <a:srgbClr val="0000FF"/>
                          </a:solidFill>
                          <a:latin typeface="+mn-ea"/>
                          <a:ea typeface="+mn-ea"/>
                          <a:cs typeface="+mn-cs"/>
                        </a:rPr>
                        <a:t>SAG/IB/CGW</a:t>
                      </a:r>
                      <a:r>
                        <a:rPr lang="zh-CN" altLang="en-US" sz="1000" b="0" kern="1200" dirty="0" smtClean="0">
                          <a:solidFill>
                            <a:srgbClr val="0000FF"/>
                          </a:solidFill>
                          <a:latin typeface="+mn-ea"/>
                          <a:ea typeface="+mn-ea"/>
                          <a:cs typeface="+mn-cs"/>
                        </a:rPr>
                        <a:t>正常运行，模拟</a:t>
                      </a:r>
                      <a:r>
                        <a:rPr lang="en-US" altLang="zh-CN" sz="1000" b="0" kern="1200" dirty="0" smtClean="0">
                          <a:solidFill>
                            <a:srgbClr val="0000FF"/>
                          </a:solidFill>
                          <a:latin typeface="+mn-ea"/>
                          <a:ea typeface="+mn-ea"/>
                          <a:cs typeface="+mn-cs"/>
                        </a:rPr>
                        <a:t>X</a:t>
                      </a:r>
                      <a:r>
                        <a:rPr lang="zh-CN" altLang="en-US" sz="1000" b="0" kern="1200" dirty="0" smtClean="0">
                          <a:solidFill>
                            <a:srgbClr val="0000FF"/>
                          </a:solidFill>
                          <a:latin typeface="+mn-ea"/>
                          <a:ea typeface="+mn-ea"/>
                          <a:cs typeface="+mn-cs"/>
                        </a:rPr>
                        <a:t>局点业务高峰期流量接入，执行业务重启操作，重启后观测，流量是否能够恢复正常接入。</a:t>
                      </a:r>
                      <a:endParaRPr lang="en-US" altLang="zh-CN" sz="1000" b="0" kern="1200" dirty="0" smtClean="0">
                        <a:solidFill>
                          <a:srgbClr val="0000FF"/>
                        </a:solidFill>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000" b="0" kern="1200" dirty="0" smtClean="0">
                          <a:solidFill>
                            <a:srgbClr val="0000FF"/>
                          </a:solidFill>
                          <a:latin typeface="+mn-ea"/>
                          <a:ea typeface="+mn-ea"/>
                          <a:cs typeface="+mn-cs"/>
                        </a:rPr>
                        <a:t>2.For</a:t>
                      </a:r>
                      <a:r>
                        <a:rPr lang="zh-CN" altLang="en-US" sz="1000" b="0" kern="1200" dirty="0" smtClean="0">
                          <a:solidFill>
                            <a:srgbClr val="0000FF"/>
                          </a:solidFill>
                          <a:latin typeface="+mn-ea"/>
                          <a:ea typeface="+mn-ea"/>
                          <a:cs typeface="+mn-cs"/>
                        </a:rPr>
                        <a:t>基线版本，</a:t>
                      </a:r>
                      <a:r>
                        <a:rPr lang="en-US" altLang="zh-CN" sz="1000" b="0" kern="1200" dirty="0" smtClean="0">
                          <a:solidFill>
                            <a:srgbClr val="0000FF"/>
                          </a:solidFill>
                          <a:latin typeface="+mn-ea"/>
                          <a:ea typeface="+mn-ea"/>
                          <a:cs typeface="+mn-cs"/>
                        </a:rPr>
                        <a:t>SAG/IB/CGW</a:t>
                      </a:r>
                      <a:r>
                        <a:rPr lang="zh-CN" altLang="en-US" sz="1000" b="0" kern="1200" dirty="0" smtClean="0">
                          <a:solidFill>
                            <a:srgbClr val="0000FF"/>
                          </a:solidFill>
                          <a:latin typeface="+mn-ea"/>
                          <a:ea typeface="+mn-ea"/>
                          <a:cs typeface="+mn-cs"/>
                        </a:rPr>
                        <a:t>正常运行，每个部件共计</a:t>
                      </a:r>
                      <a:r>
                        <a:rPr lang="en-US" altLang="zh-CN" sz="1000" b="0" kern="1200" dirty="0" smtClean="0">
                          <a:solidFill>
                            <a:srgbClr val="0000FF"/>
                          </a:solidFill>
                          <a:latin typeface="+mn-ea"/>
                          <a:ea typeface="+mn-ea"/>
                          <a:cs typeface="+mn-cs"/>
                        </a:rPr>
                        <a:t>N</a:t>
                      </a:r>
                      <a:r>
                        <a:rPr lang="zh-CN" altLang="en-US" sz="1000" b="0" kern="1200" dirty="0" smtClean="0">
                          <a:solidFill>
                            <a:srgbClr val="0000FF"/>
                          </a:solidFill>
                          <a:latin typeface="+mn-ea"/>
                          <a:ea typeface="+mn-ea"/>
                          <a:cs typeface="+mn-cs"/>
                        </a:rPr>
                        <a:t>个接口。设计场景，每个场景共</a:t>
                      </a:r>
                      <a:r>
                        <a:rPr lang="en-US" altLang="zh-CN" sz="1000" b="0" kern="1200" dirty="0" smtClean="0">
                          <a:solidFill>
                            <a:srgbClr val="0000FF"/>
                          </a:solidFill>
                          <a:latin typeface="+mn-ea"/>
                          <a:ea typeface="+mn-ea"/>
                          <a:cs typeface="+mn-cs"/>
                        </a:rPr>
                        <a:t>2</a:t>
                      </a:r>
                      <a:r>
                        <a:rPr lang="zh-CN" altLang="en-US" sz="1000" b="0" kern="1200" dirty="0" smtClean="0">
                          <a:solidFill>
                            <a:srgbClr val="0000FF"/>
                          </a:solidFill>
                          <a:latin typeface="+mn-ea"/>
                          <a:ea typeface="+mn-ea"/>
                          <a:cs typeface="+mn-cs"/>
                        </a:rPr>
                        <a:t>个接口，第</a:t>
                      </a:r>
                      <a:r>
                        <a:rPr lang="en-US" altLang="zh-CN" sz="1000" b="0" kern="1200" dirty="0" smtClean="0">
                          <a:solidFill>
                            <a:srgbClr val="0000FF"/>
                          </a:solidFill>
                          <a:latin typeface="+mn-ea"/>
                          <a:ea typeface="+mn-ea"/>
                          <a:cs typeface="+mn-cs"/>
                        </a:rPr>
                        <a:t>1</a:t>
                      </a:r>
                      <a:r>
                        <a:rPr lang="zh-CN" altLang="en-US" sz="1000" b="0" kern="1200" dirty="0" smtClean="0">
                          <a:solidFill>
                            <a:srgbClr val="0000FF"/>
                          </a:solidFill>
                          <a:latin typeface="+mn-ea"/>
                          <a:ea typeface="+mn-ea"/>
                          <a:cs typeface="+mn-cs"/>
                        </a:rPr>
                        <a:t>个接口为依次遍历模拟</a:t>
                      </a:r>
                      <a:r>
                        <a:rPr lang="en-US" altLang="zh-CN" sz="1000" b="0" kern="1200" dirty="0" smtClean="0">
                          <a:solidFill>
                            <a:srgbClr val="0000FF"/>
                          </a:solidFill>
                          <a:latin typeface="+mn-ea"/>
                          <a:ea typeface="+mn-ea"/>
                          <a:cs typeface="+mn-cs"/>
                        </a:rPr>
                        <a:t>N</a:t>
                      </a:r>
                      <a:r>
                        <a:rPr lang="zh-CN" altLang="en-US" sz="1000" b="0" kern="1200" dirty="0" smtClean="0">
                          <a:solidFill>
                            <a:srgbClr val="0000FF"/>
                          </a:solidFill>
                          <a:latin typeface="+mn-ea"/>
                          <a:ea typeface="+mn-ea"/>
                          <a:cs typeface="+mn-cs"/>
                        </a:rPr>
                        <a:t>个接口中型组网容量接入，另外</a:t>
                      </a:r>
                      <a:r>
                        <a:rPr lang="en-US" altLang="zh-CN" sz="1000" b="0" kern="1200" dirty="0" smtClean="0">
                          <a:solidFill>
                            <a:srgbClr val="0000FF"/>
                          </a:solidFill>
                          <a:latin typeface="+mn-ea"/>
                          <a:ea typeface="+mn-ea"/>
                          <a:cs typeface="+mn-cs"/>
                        </a:rPr>
                        <a:t>1</a:t>
                      </a:r>
                      <a:r>
                        <a:rPr lang="zh-CN" altLang="en-US" sz="1000" b="0" kern="1200" dirty="0" smtClean="0">
                          <a:solidFill>
                            <a:srgbClr val="0000FF"/>
                          </a:solidFill>
                          <a:latin typeface="+mn-ea"/>
                          <a:ea typeface="+mn-ea"/>
                          <a:cs typeface="+mn-cs"/>
                        </a:rPr>
                        <a:t>个接口从</a:t>
                      </a:r>
                      <a:r>
                        <a:rPr lang="en-US" altLang="zh-CN" sz="1000" b="0" kern="1200" dirty="0" smtClean="0">
                          <a:solidFill>
                            <a:srgbClr val="0000FF"/>
                          </a:solidFill>
                          <a:latin typeface="+mn-ea"/>
                          <a:ea typeface="+mn-ea"/>
                          <a:cs typeface="+mn-cs"/>
                        </a:rPr>
                        <a:t>N-1</a:t>
                      </a:r>
                      <a:r>
                        <a:rPr lang="zh-CN" altLang="en-US" sz="1000" b="0" kern="1200" dirty="0" smtClean="0">
                          <a:solidFill>
                            <a:srgbClr val="0000FF"/>
                          </a:solidFill>
                          <a:latin typeface="+mn-ea"/>
                          <a:ea typeface="+mn-ea"/>
                          <a:cs typeface="+mn-cs"/>
                        </a:rPr>
                        <a:t>个接口中任选，模拟小型组网容量接入，执行业务重启操作，重启后观测，流量是否能够恢复正常接入。</a:t>
                      </a:r>
                      <a:endParaRPr lang="en-US" altLang="zh-CN" sz="1000" b="0" kern="1200" dirty="0" smtClean="0">
                        <a:solidFill>
                          <a:srgbClr val="0000FF"/>
                        </a:solidFill>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kern="1200" dirty="0" smtClean="0">
                          <a:solidFill>
                            <a:srgbClr val="0000FF"/>
                          </a:solidFill>
                          <a:latin typeface="+mn-ea"/>
                          <a:ea typeface="+mn-ea"/>
                          <a:cs typeface="+mn-cs"/>
                        </a:rPr>
                        <a:t>测试策略：</a:t>
                      </a:r>
                      <a:endParaRPr lang="en-US" altLang="zh-CN" sz="1000" b="0" kern="1200" dirty="0" smtClean="0">
                        <a:solidFill>
                          <a:srgbClr val="0000FF"/>
                        </a:solidFill>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0" kern="1200" dirty="0" smtClean="0">
                          <a:solidFill>
                            <a:srgbClr val="0000FF"/>
                          </a:solidFill>
                          <a:latin typeface="+mn-ea"/>
                          <a:ea typeface="+mn-ea"/>
                          <a:cs typeface="+mn-cs"/>
                        </a:rPr>
                        <a:t>首次全量验证，后续版本有新增接口时验证。</a:t>
                      </a:r>
                      <a:endParaRPr lang="zh-CN" altLang="en-US" sz="1000" b="0" kern="1200" dirty="0">
                        <a:solidFill>
                          <a:srgbClr val="0000FF"/>
                        </a:solidFill>
                        <a:latin typeface="+mn-ea"/>
                        <a:ea typeface="+mn-ea"/>
                        <a:cs typeface="+mn-cs"/>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indent="266700">
                        <a:lnSpc>
                          <a:spcPct val="150000"/>
                        </a:lnSpc>
                        <a:spcAft>
                          <a:spcPts val="0"/>
                        </a:spcAft>
                      </a:pPr>
                      <a:r>
                        <a:rPr lang="en-US" altLang="zh-CN" sz="1000" dirty="0" smtClean="0">
                          <a:solidFill>
                            <a:srgbClr val="0000FF"/>
                          </a:solidFill>
                          <a:latin typeface="+mn-ea"/>
                          <a:ea typeface="+mn-ea"/>
                        </a:rPr>
                        <a:t>SAG/IB/CGW</a:t>
                      </a:r>
                      <a:endParaRPr lang="zh-CN" sz="1000" dirty="0">
                        <a:solidFill>
                          <a:srgbClr val="0000FF"/>
                        </a:solidFill>
                        <a:latin typeface="+mn-ea"/>
                        <a:ea typeface="+mn-ea"/>
                      </a:endParaRPr>
                    </a:p>
                  </a:txBody>
                  <a:tcPr marL="50484" marR="504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zh-CN" altLang="en-US" dirty="0"/>
                    </a:p>
                  </a:txBody>
                  <a:tcPr marL="50484" marR="50484" marT="0"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8" name="Rectangle 2"/>
          <p:cNvSpPr>
            <a:spLocks noGrp="1" noChangeArrowheads="1"/>
          </p:cNvSpPr>
          <p:nvPr>
            <p:ph type="title"/>
          </p:nvPr>
        </p:nvSpPr>
        <p:spPr>
          <a:xfrm>
            <a:off x="366660" y="273207"/>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z="3200" b="1" dirty="0" smtClean="0">
                <a:latin typeface="Arial" pitchFamily="34" charset="0"/>
                <a:ea typeface="黑体" pitchFamily="49" charset="-122"/>
                <a:cs typeface="Arial" pitchFamily="34" charset="0"/>
              </a:rPr>
              <a:t>2.4 </a:t>
            </a:r>
            <a:r>
              <a:rPr lang="zh-CN" altLang="en-US" sz="3200" b="1" dirty="0" smtClean="0">
                <a:latin typeface="Arial" pitchFamily="34" charset="0"/>
                <a:ea typeface="黑体" pitchFamily="49" charset="-122"/>
                <a:cs typeface="Arial" pitchFamily="34" charset="0"/>
              </a:rPr>
              <a:t>技术根因知识资产</a:t>
            </a:r>
            <a:endParaRPr lang="en-US" altLang="zh-CN" sz="2800" b="0" i="1" dirty="0" smtClean="0">
              <a:solidFill>
                <a:srgbClr val="0000FF"/>
              </a:solidFill>
              <a:latin typeface="Arial" pitchFamily="34" charset="0"/>
              <a:ea typeface="黑体" pitchFamily="49" charset="-122"/>
              <a:cs typeface="Arial" pitchFamily="34" charset="0"/>
            </a:endParaRPr>
          </a:p>
        </p:txBody>
      </p:sp>
    </p:spTree>
  </p:cSld>
  <p:clrMapOvr>
    <a:masterClrMapping/>
  </p:clrMapOvr>
  <p:transition advClick="0" advTm="8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39552" y="908720"/>
          <a:ext cx="8136905" cy="1975104"/>
        </p:xfrm>
        <a:graphic>
          <a:graphicData uri="http://schemas.openxmlformats.org/drawingml/2006/table">
            <a:tbl>
              <a:tblPr firstRow="1" bandRow="1">
                <a:tableStyleId>{5C22544A-7EE6-4342-B048-85BDC9FD1C3A}</a:tableStyleId>
              </a:tblPr>
              <a:tblGrid>
                <a:gridCol w="697449"/>
                <a:gridCol w="1472392"/>
                <a:gridCol w="1704875"/>
                <a:gridCol w="1317404"/>
                <a:gridCol w="1317404"/>
                <a:gridCol w="1627381"/>
              </a:tblGrid>
              <a:tr h="370840">
                <a:tc>
                  <a:txBody>
                    <a:bodyPr/>
                    <a:lstStyle/>
                    <a:p>
                      <a:pPr algn="ctr">
                        <a:lnSpc>
                          <a:spcPct val="140000"/>
                        </a:lnSpc>
                      </a:pPr>
                      <a:r>
                        <a:rPr lang="zh-CN" altLang="en-US" sz="1400" dirty="0" smtClean="0">
                          <a:solidFill>
                            <a:schemeClr val="bg1"/>
                          </a:solidFill>
                          <a:latin typeface="+mn-ea"/>
                          <a:ea typeface="+mn-ea"/>
                        </a:rPr>
                        <a:t>序号</a:t>
                      </a:r>
                      <a:endParaRPr lang="zh-CN" altLang="en-US" sz="1400" dirty="0">
                        <a:solidFill>
                          <a:schemeClr val="bg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solidFill>
                            <a:schemeClr val="bg1"/>
                          </a:solidFill>
                        </a:rPr>
                        <a:t>共性问题描述</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排查举措</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责任人</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计划完成日期</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smtClean="0">
                          <a:solidFill>
                            <a:schemeClr val="bg1"/>
                          </a:solidFill>
                        </a:rPr>
                        <a:t>其他产品排查建议</a:t>
                      </a:r>
                      <a:endParaRPr lang="zh-CN"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lnSpc>
                          <a:spcPct val="140000"/>
                        </a:lnSpc>
                      </a:pPr>
                      <a:r>
                        <a:rPr lang="en-US" altLang="zh-CN" sz="1400" b="0" i="0" dirty="0" smtClean="0">
                          <a:solidFill>
                            <a:schemeClr val="tx1"/>
                          </a:solidFill>
                          <a:latin typeface="+mn-ea"/>
                          <a:ea typeface="+mn-ea"/>
                        </a:rPr>
                        <a:t>1</a:t>
                      </a:r>
                      <a:endParaRPr lang="zh-CN" altLang="en-US" sz="14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b="0" i="0" dirty="0" smtClean="0">
                          <a:solidFill>
                            <a:schemeClr val="tx1"/>
                          </a:solidFill>
                          <a:latin typeface="+mn-ea"/>
                          <a:ea typeface="+mn-ea"/>
                        </a:rPr>
                        <a:t>测试场景缺失。可靠性测试缺失外部消息接入时，系统是否可正常重启的场景。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b="0" i="0" dirty="0" smtClean="0">
                          <a:solidFill>
                            <a:schemeClr val="tx1"/>
                          </a:solidFill>
                          <a:latin typeface="+mn-ea"/>
                          <a:ea typeface="+mn-ea"/>
                        </a:rPr>
                        <a:t>注册</a:t>
                      </a:r>
                      <a:r>
                        <a:rPr lang="en-US" altLang="zh-CN" sz="1400" b="0" i="0" dirty="0" smtClean="0">
                          <a:solidFill>
                            <a:schemeClr val="tx1"/>
                          </a:solidFill>
                          <a:latin typeface="+mn-ea"/>
                          <a:ea typeface="+mn-ea"/>
                        </a:rPr>
                        <a:t>BU</a:t>
                      </a:r>
                      <a:r>
                        <a:rPr lang="zh-CN" altLang="en-US" sz="1400" b="0" i="0" dirty="0" smtClean="0">
                          <a:solidFill>
                            <a:schemeClr val="tx1"/>
                          </a:solidFill>
                          <a:latin typeface="+mn-ea"/>
                          <a:ea typeface="+mn-ea"/>
                        </a:rPr>
                        <a:t>层面共性问题，供其他产品排查</a:t>
                      </a:r>
                      <a:endParaRPr lang="zh-CN" altLang="en-US" sz="14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b="0" i="0" dirty="0" smtClean="0">
                          <a:solidFill>
                            <a:schemeClr val="tx1"/>
                          </a:solidFill>
                          <a:latin typeface="+mn-ea"/>
                          <a:ea typeface="+mn-ea"/>
                        </a:rPr>
                        <a:t>邱朋</a:t>
                      </a:r>
                      <a:endParaRPr lang="zh-CN" altLang="en-US" sz="14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en-US" altLang="zh-CN" sz="1400" b="0" i="0" dirty="0" smtClean="0">
                          <a:solidFill>
                            <a:schemeClr val="tx1"/>
                          </a:solidFill>
                          <a:latin typeface="+mn-ea"/>
                          <a:ea typeface="+mn-ea"/>
                        </a:rPr>
                        <a:t>2014/12/19</a:t>
                      </a:r>
                      <a:endParaRPr lang="zh-CN" altLang="en-US" sz="14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40000"/>
                        </a:lnSpc>
                        <a:spcBef>
                          <a:spcPts val="0"/>
                        </a:spcBef>
                        <a:spcAft>
                          <a:spcPts val="0"/>
                        </a:spcAft>
                        <a:buClrTx/>
                        <a:buSzTx/>
                        <a:buFontTx/>
                        <a:buNone/>
                        <a:tabLst/>
                        <a:defRPr/>
                      </a:pPr>
                      <a:r>
                        <a:rPr lang="zh-CN" altLang="en-US" sz="1400" b="0" i="0" dirty="0" smtClean="0">
                          <a:solidFill>
                            <a:schemeClr val="tx1"/>
                          </a:solidFill>
                          <a:latin typeface="+mn-ea"/>
                          <a:ea typeface="+mn-ea"/>
                        </a:rPr>
                        <a:t>重点排查可靠性测试用例是否有外部消息接入时，系统能够正常启动的相关用例。</a:t>
                      </a:r>
                      <a:endParaRPr lang="zh-CN" altLang="en-US" sz="1400" b="0" i="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Rectangle 2"/>
          <p:cNvSpPr>
            <a:spLocks noGrp="1" noChangeArrowheads="1"/>
          </p:cNvSpPr>
          <p:nvPr>
            <p:ph type="title"/>
          </p:nvPr>
        </p:nvSpPr>
        <p:spPr>
          <a:xfrm>
            <a:off x="366660" y="273207"/>
            <a:ext cx="7744794" cy="618369"/>
          </a:xfrm>
          <a:noFill/>
          <a:ln>
            <a:noFill/>
          </a:ln>
          <a:effectLst/>
        </p:spPr>
        <p:txBody>
          <a:bodyPr vert="horz" wrap="square" lIns="0" tIns="40064" rIns="80129" bIns="40064" numCol="1" anchor="ctr" anchorCtr="0" compatLnSpc="1">
            <a:prstTxWarp prst="textNoShape">
              <a:avLst/>
            </a:prstTxWarp>
          </a:bodyPr>
          <a:lstStyle/>
          <a:p>
            <a:r>
              <a:rPr lang="en-US" altLang="zh-CN" sz="3200" b="1" smtClean="0">
                <a:latin typeface="Arial" pitchFamily="34" charset="0"/>
                <a:ea typeface="黑体" pitchFamily="49" charset="-122"/>
                <a:cs typeface="Arial" pitchFamily="34" charset="0"/>
              </a:rPr>
              <a:t>2.5 </a:t>
            </a:r>
            <a:r>
              <a:rPr lang="zh-CN" altLang="en-US" sz="3200" b="1" smtClean="0">
                <a:latin typeface="Arial" pitchFamily="34" charset="0"/>
                <a:ea typeface="黑体" pitchFamily="49" charset="-122"/>
                <a:cs typeface="Arial" pitchFamily="34" charset="0"/>
              </a:rPr>
              <a:t>共性问题识别</a:t>
            </a:r>
            <a:endParaRPr lang="en-US" altLang="zh-CN" sz="2800" b="0" i="1" dirty="0" smtClean="0">
              <a:solidFill>
                <a:srgbClr val="0000FF"/>
              </a:solidFill>
              <a:latin typeface="Arial" pitchFamily="34" charset="0"/>
              <a:ea typeface="黑体" pitchFamily="49" charset="-122"/>
              <a:cs typeface="Arial" pitchFamily="34" charset="0"/>
            </a:endParaRPr>
          </a:p>
        </p:txBody>
      </p:sp>
    </p:spTree>
  </p:cSld>
  <p:clrMapOvr>
    <a:masterClrMapping/>
  </p:clrMapOvr>
  <p:transition advClick="0" advTm="8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bwMode="auto">
          <a:xfrm>
            <a:off x="607366" y="2766510"/>
            <a:ext cx="8357122" cy="945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6" name="TextBox 9"/>
          <p:cNvSpPr txBox="1">
            <a:spLocks noChangeArrowheads="1"/>
          </p:cNvSpPr>
          <p:nvPr/>
        </p:nvSpPr>
        <p:spPr bwMode="auto">
          <a:xfrm>
            <a:off x="755576" y="2446788"/>
            <a:ext cx="803315"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11.27 15:00</a:t>
            </a:r>
            <a:endParaRPr lang="zh-CN" altLang="en-US" sz="900" dirty="0" smtClean="0">
              <a:latin typeface="+mn-ea"/>
            </a:endParaRPr>
          </a:p>
        </p:txBody>
      </p:sp>
      <p:sp>
        <p:nvSpPr>
          <p:cNvPr id="7" name="AutoShape 833"/>
          <p:cNvSpPr>
            <a:spLocks noChangeArrowheads="1"/>
          </p:cNvSpPr>
          <p:nvPr/>
        </p:nvSpPr>
        <p:spPr bwMode="auto">
          <a:xfrm>
            <a:off x="1115616" y="2669245"/>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8" name="TextBox 9"/>
          <p:cNvSpPr txBox="1">
            <a:spLocks noChangeArrowheads="1"/>
          </p:cNvSpPr>
          <p:nvPr/>
        </p:nvSpPr>
        <p:spPr bwMode="auto">
          <a:xfrm>
            <a:off x="6732240" y="2463509"/>
            <a:ext cx="803315"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11.27 20:50</a:t>
            </a:r>
            <a:endParaRPr lang="zh-CN" altLang="en-US" sz="900" dirty="0" smtClean="0">
              <a:latin typeface="+mn-ea"/>
            </a:endParaRPr>
          </a:p>
        </p:txBody>
      </p:sp>
      <p:sp>
        <p:nvSpPr>
          <p:cNvPr id="9" name="AutoShape 833"/>
          <p:cNvSpPr>
            <a:spLocks noChangeArrowheads="1"/>
          </p:cNvSpPr>
          <p:nvPr/>
        </p:nvSpPr>
        <p:spPr bwMode="auto">
          <a:xfrm>
            <a:off x="7092280" y="2669245"/>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10" name="TextBox 9"/>
          <p:cNvSpPr txBox="1">
            <a:spLocks noChangeArrowheads="1"/>
          </p:cNvSpPr>
          <p:nvPr/>
        </p:nvSpPr>
        <p:spPr bwMode="auto">
          <a:xfrm>
            <a:off x="8118528" y="2470792"/>
            <a:ext cx="485920"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11.29</a:t>
            </a:r>
            <a:endParaRPr lang="zh-CN" altLang="en-US" sz="900" dirty="0" smtClean="0">
              <a:latin typeface="+mn-ea"/>
            </a:endParaRPr>
          </a:p>
        </p:txBody>
      </p:sp>
      <p:sp>
        <p:nvSpPr>
          <p:cNvPr id="11" name="AutoShape 833"/>
          <p:cNvSpPr>
            <a:spLocks noChangeArrowheads="1"/>
          </p:cNvSpPr>
          <p:nvPr/>
        </p:nvSpPr>
        <p:spPr bwMode="auto">
          <a:xfrm>
            <a:off x="8323802" y="2676528"/>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13" name="AutoShape 833"/>
          <p:cNvSpPr>
            <a:spLocks noChangeArrowheads="1"/>
          </p:cNvSpPr>
          <p:nvPr/>
        </p:nvSpPr>
        <p:spPr bwMode="auto">
          <a:xfrm>
            <a:off x="2411760" y="2662812"/>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14" name="TextBox 9"/>
          <p:cNvSpPr txBox="1">
            <a:spLocks noChangeArrowheads="1"/>
          </p:cNvSpPr>
          <p:nvPr/>
        </p:nvSpPr>
        <p:spPr bwMode="auto">
          <a:xfrm>
            <a:off x="2051720" y="2446788"/>
            <a:ext cx="803315"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11.27 16:30</a:t>
            </a:r>
            <a:endParaRPr lang="zh-CN" altLang="en-US" sz="900" dirty="0" smtClean="0">
              <a:latin typeface="+mn-ea"/>
            </a:endParaRPr>
          </a:p>
        </p:txBody>
      </p:sp>
      <p:sp>
        <p:nvSpPr>
          <p:cNvPr id="16" name="矩形 14"/>
          <p:cNvSpPr>
            <a:spLocks/>
          </p:cNvSpPr>
          <p:nvPr/>
        </p:nvSpPr>
        <p:spPr bwMode="auto">
          <a:xfrm>
            <a:off x="611560" y="2806828"/>
            <a:ext cx="1152128" cy="576064"/>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一线反馈升级后</a:t>
            </a:r>
            <a:r>
              <a:rPr lang="en-US" altLang="zh-CN" sz="900" dirty="0" smtClean="0">
                <a:solidFill>
                  <a:schemeClr val="tx1"/>
                </a:solidFill>
                <a:latin typeface="华文细黑" pitchFamily="2" charset="-122"/>
                <a:ea typeface="华文细黑" pitchFamily="2" charset="-122"/>
              </a:rPr>
              <a:t>UMEME</a:t>
            </a:r>
            <a:r>
              <a:rPr lang="zh-CN" altLang="en-US" sz="900" dirty="0" smtClean="0">
                <a:solidFill>
                  <a:schemeClr val="tx1"/>
                </a:solidFill>
                <a:latin typeface="华文细黑" pitchFamily="2" charset="-122"/>
                <a:ea typeface="华文细黑" pitchFamily="2" charset="-122"/>
              </a:rPr>
              <a:t>业务错误码映射功能未实现</a:t>
            </a:r>
            <a:endParaRPr lang="zh-CN" altLang="en-US" sz="900" dirty="0">
              <a:solidFill>
                <a:schemeClr val="tx1"/>
              </a:solidFill>
              <a:latin typeface="华文细黑" pitchFamily="2" charset="-122"/>
              <a:ea typeface="华文细黑" pitchFamily="2" charset="-122"/>
            </a:endParaRPr>
          </a:p>
        </p:txBody>
      </p:sp>
      <p:sp>
        <p:nvSpPr>
          <p:cNvPr id="17" name="矩形 14"/>
          <p:cNvSpPr>
            <a:spLocks/>
          </p:cNvSpPr>
          <p:nvPr/>
        </p:nvSpPr>
        <p:spPr bwMode="auto">
          <a:xfrm>
            <a:off x="1835696" y="2800682"/>
            <a:ext cx="1296144" cy="1512168"/>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b="1" dirty="0" smtClean="0">
                <a:solidFill>
                  <a:schemeClr val="tx1"/>
                </a:solidFill>
                <a:latin typeface="华文细黑" pitchFamily="2" charset="-122"/>
                <a:ea typeface="华文细黑" pitchFamily="2" charset="-122"/>
              </a:rPr>
              <a:t>经定位发现前期传错版本</a:t>
            </a:r>
            <a:r>
              <a:rPr lang="zh-CN" altLang="en-US" sz="900" dirty="0" smtClean="0">
                <a:solidFill>
                  <a:schemeClr val="tx1"/>
                </a:solidFill>
                <a:latin typeface="华文细黑" pitchFamily="2" charset="-122"/>
                <a:ea typeface="华文细黑" pitchFamily="2" charset="-122"/>
              </a:rPr>
              <a:t>，经电话会议后</a:t>
            </a:r>
            <a:r>
              <a:rPr lang="zh-CN" altLang="en-US" sz="900" b="1" dirty="0" smtClean="0">
                <a:solidFill>
                  <a:schemeClr val="tx1"/>
                </a:solidFill>
                <a:latin typeface="华文细黑" pitchFamily="2" charset="-122"/>
                <a:ea typeface="华文细黑" pitchFamily="2" charset="-122"/>
              </a:rPr>
              <a:t>通过邮件发送版本给一线</a:t>
            </a:r>
            <a:r>
              <a:rPr lang="zh-CN" altLang="en-US" sz="900" dirty="0" smtClean="0">
                <a:solidFill>
                  <a:schemeClr val="tx1"/>
                </a:solidFill>
                <a:latin typeface="华文细黑" pitchFamily="2" charset="-122"/>
                <a:ea typeface="华文细黑" pitchFamily="2" charset="-122"/>
              </a:rPr>
              <a:t>，升级后，发现</a:t>
            </a:r>
            <a:r>
              <a:rPr lang="en-US" altLang="zh-CN" sz="900" dirty="0" smtClean="0">
                <a:solidFill>
                  <a:schemeClr val="tx1"/>
                </a:solidFill>
                <a:latin typeface="华文细黑" pitchFamily="2" charset="-122"/>
                <a:ea typeface="华文细黑" pitchFamily="2" charset="-122"/>
              </a:rPr>
              <a:t>SAG</a:t>
            </a:r>
            <a:r>
              <a:rPr lang="zh-CN" altLang="en-US" sz="900" dirty="0" smtClean="0">
                <a:solidFill>
                  <a:schemeClr val="tx1"/>
                </a:solidFill>
                <a:latin typeface="华文细黑" pitchFamily="2" charset="-122"/>
                <a:ea typeface="华文细黑" pitchFamily="2" charset="-122"/>
              </a:rPr>
              <a:t>启动失败，影响全部业务</a:t>
            </a:r>
            <a:endParaRPr lang="en-US" altLang="zh-CN" sz="900" dirty="0" smtClean="0">
              <a:solidFill>
                <a:schemeClr val="tx1"/>
              </a:solidFill>
              <a:latin typeface="华文细黑" pitchFamily="2" charset="-122"/>
              <a:ea typeface="华文细黑" pitchFamily="2" charset="-122"/>
            </a:endParaRPr>
          </a:p>
          <a:p>
            <a:pPr>
              <a:defRPr/>
            </a:pPr>
            <a:r>
              <a:rPr lang="zh-CN" altLang="en-US" sz="900" b="1" dirty="0" smtClean="0">
                <a:solidFill>
                  <a:srgbClr val="FF0000"/>
                </a:solidFill>
                <a:latin typeface="华文细黑" pitchFamily="2" charset="-122"/>
                <a:ea typeface="华文细黑" pitchFamily="2" charset="-122"/>
              </a:rPr>
              <a:t>问题</a:t>
            </a:r>
            <a:r>
              <a:rPr lang="en-US" altLang="zh-CN" sz="900" b="1" dirty="0" smtClean="0">
                <a:solidFill>
                  <a:srgbClr val="FF0000"/>
                </a:solidFill>
                <a:latin typeface="华文细黑" pitchFamily="2" charset="-122"/>
                <a:ea typeface="华文细黑" pitchFamily="2" charset="-122"/>
              </a:rPr>
              <a:t>6</a:t>
            </a:r>
            <a:r>
              <a:rPr lang="zh-CN" altLang="en-US" sz="900" b="1" dirty="0" smtClean="0">
                <a:solidFill>
                  <a:srgbClr val="FF0000"/>
                </a:solidFill>
                <a:latin typeface="华文细黑" pitchFamily="2" charset="-122"/>
                <a:ea typeface="华文细黑" pitchFamily="2" charset="-122"/>
              </a:rPr>
              <a:t>：对交付局点问题的支撑，一线绕开二线和维优，直接联系开发人员。</a:t>
            </a:r>
            <a:endParaRPr lang="zh-CN" altLang="en-US" sz="900" b="1" dirty="0">
              <a:solidFill>
                <a:srgbClr val="FF0000"/>
              </a:solidFill>
              <a:latin typeface="华文细黑" pitchFamily="2" charset="-122"/>
              <a:ea typeface="华文细黑" pitchFamily="2" charset="-122"/>
            </a:endParaRPr>
          </a:p>
        </p:txBody>
      </p:sp>
      <p:sp>
        <p:nvSpPr>
          <p:cNvPr id="18" name="矩形 14"/>
          <p:cNvSpPr>
            <a:spLocks/>
          </p:cNvSpPr>
          <p:nvPr/>
        </p:nvSpPr>
        <p:spPr bwMode="auto">
          <a:xfrm>
            <a:off x="6876256" y="2822031"/>
            <a:ext cx="864096" cy="416845"/>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通过插件隔离恢复业务</a:t>
            </a:r>
            <a:endParaRPr lang="en-US" altLang="zh-CN" sz="900" dirty="0" smtClean="0">
              <a:solidFill>
                <a:schemeClr val="tx1"/>
              </a:solidFill>
              <a:latin typeface="华文细黑" pitchFamily="2" charset="-122"/>
              <a:ea typeface="华文细黑" pitchFamily="2" charset="-122"/>
            </a:endParaRPr>
          </a:p>
        </p:txBody>
      </p:sp>
      <p:sp>
        <p:nvSpPr>
          <p:cNvPr id="19" name="矩形 14"/>
          <p:cNvSpPr>
            <a:spLocks/>
          </p:cNvSpPr>
          <p:nvPr/>
        </p:nvSpPr>
        <p:spPr bwMode="auto">
          <a:xfrm>
            <a:off x="7812360" y="2806828"/>
            <a:ext cx="1080120" cy="519259"/>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补丁版本升级成功，问题彻底解决</a:t>
            </a:r>
            <a:endParaRPr lang="zh-CN" altLang="en-US" sz="900" dirty="0">
              <a:solidFill>
                <a:schemeClr val="tx1"/>
              </a:solidFill>
              <a:latin typeface="华文细黑" pitchFamily="2" charset="-122"/>
              <a:ea typeface="华文细黑" pitchFamily="2" charset="-122"/>
            </a:endParaRPr>
          </a:p>
        </p:txBody>
      </p:sp>
      <p:sp>
        <p:nvSpPr>
          <p:cNvPr id="20" name="AutoShape 833"/>
          <p:cNvSpPr>
            <a:spLocks noChangeArrowheads="1"/>
          </p:cNvSpPr>
          <p:nvPr/>
        </p:nvSpPr>
        <p:spPr bwMode="auto">
          <a:xfrm>
            <a:off x="3722327" y="2662812"/>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21" name="矩形 14"/>
          <p:cNvSpPr>
            <a:spLocks/>
          </p:cNvSpPr>
          <p:nvPr/>
        </p:nvSpPr>
        <p:spPr bwMode="auto">
          <a:xfrm>
            <a:off x="3229498" y="2806828"/>
            <a:ext cx="1152128" cy="1224136"/>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一线通报三级事故，维优和二线知道该问题后，开始介入事故恢复。</a:t>
            </a:r>
            <a:endParaRPr lang="en-US" altLang="zh-CN" sz="900" dirty="0" smtClean="0">
              <a:solidFill>
                <a:schemeClr val="tx1"/>
              </a:solidFill>
              <a:latin typeface="华文细黑" pitchFamily="2" charset="-122"/>
              <a:ea typeface="华文细黑" pitchFamily="2" charset="-122"/>
            </a:endParaRPr>
          </a:p>
          <a:p>
            <a:pPr>
              <a:defRPr/>
            </a:pPr>
            <a:r>
              <a:rPr lang="zh-CN" altLang="en-US" sz="900" b="1" dirty="0" smtClean="0">
                <a:solidFill>
                  <a:srgbClr val="FF0000"/>
                </a:solidFill>
                <a:latin typeface="华文细黑" pitchFamily="2" charset="-122"/>
                <a:ea typeface="华文细黑" pitchFamily="2" charset="-122"/>
              </a:rPr>
              <a:t>问题</a:t>
            </a:r>
            <a:r>
              <a:rPr lang="en-US" altLang="zh-CN" sz="900" b="1" dirty="0" smtClean="0">
                <a:solidFill>
                  <a:srgbClr val="FF0000"/>
                </a:solidFill>
                <a:latin typeface="华文细黑" pitchFamily="2" charset="-122"/>
                <a:ea typeface="华文细黑" pitchFamily="2" charset="-122"/>
              </a:rPr>
              <a:t>7</a:t>
            </a:r>
            <a:r>
              <a:rPr lang="zh-CN" altLang="en-US" sz="900" b="1" dirty="0" smtClean="0">
                <a:solidFill>
                  <a:srgbClr val="FF0000"/>
                </a:solidFill>
                <a:latin typeface="华文细黑" pitchFamily="2" charset="-122"/>
                <a:ea typeface="华文细黑" pitchFamily="2" charset="-122"/>
              </a:rPr>
              <a:t>：现网发生问题未能第一时间通报给维优介入处理。</a:t>
            </a:r>
            <a:endParaRPr lang="zh-CN" altLang="en-US" sz="900" b="1" dirty="0">
              <a:solidFill>
                <a:srgbClr val="FF0000"/>
              </a:solidFill>
              <a:latin typeface="华文细黑" pitchFamily="2" charset="-122"/>
              <a:ea typeface="华文细黑" pitchFamily="2" charset="-122"/>
            </a:endParaRPr>
          </a:p>
        </p:txBody>
      </p:sp>
      <p:sp>
        <p:nvSpPr>
          <p:cNvPr id="22" name="TextBox 9"/>
          <p:cNvSpPr txBox="1">
            <a:spLocks noChangeArrowheads="1"/>
          </p:cNvSpPr>
          <p:nvPr/>
        </p:nvSpPr>
        <p:spPr bwMode="auto">
          <a:xfrm>
            <a:off x="3362287" y="2465891"/>
            <a:ext cx="803315"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11.27 18:12</a:t>
            </a:r>
            <a:endParaRPr lang="zh-CN" altLang="en-US" sz="900" dirty="0" smtClean="0">
              <a:latin typeface="+mn-ea"/>
            </a:endParaRPr>
          </a:p>
        </p:txBody>
      </p:sp>
      <p:cxnSp>
        <p:nvCxnSpPr>
          <p:cNvPr id="24" name="直接箭头连接符 23"/>
          <p:cNvCxnSpPr/>
          <p:nvPr/>
        </p:nvCxnSpPr>
        <p:spPr bwMode="auto">
          <a:xfrm>
            <a:off x="607366" y="1110326"/>
            <a:ext cx="8357122" cy="945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25" name="AutoShape 833"/>
          <p:cNvSpPr>
            <a:spLocks noChangeArrowheads="1"/>
          </p:cNvSpPr>
          <p:nvPr/>
        </p:nvSpPr>
        <p:spPr bwMode="auto">
          <a:xfrm>
            <a:off x="1187624" y="1013061"/>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28" name="TextBox 9"/>
          <p:cNvSpPr txBox="1">
            <a:spLocks noChangeArrowheads="1"/>
          </p:cNvSpPr>
          <p:nvPr/>
        </p:nvSpPr>
        <p:spPr bwMode="auto">
          <a:xfrm>
            <a:off x="4751528" y="807325"/>
            <a:ext cx="774461"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2014.11.25</a:t>
            </a:r>
            <a:endParaRPr lang="zh-CN" altLang="en-US" sz="900" dirty="0" smtClean="0">
              <a:latin typeface="+mn-ea"/>
            </a:endParaRPr>
          </a:p>
        </p:txBody>
      </p:sp>
      <p:sp>
        <p:nvSpPr>
          <p:cNvPr id="29" name="AutoShape 833"/>
          <p:cNvSpPr>
            <a:spLocks noChangeArrowheads="1"/>
          </p:cNvSpPr>
          <p:nvPr/>
        </p:nvSpPr>
        <p:spPr bwMode="auto">
          <a:xfrm>
            <a:off x="5271354" y="1013061"/>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30" name="TextBox 29"/>
          <p:cNvSpPr txBox="1">
            <a:spLocks noChangeArrowheads="1"/>
          </p:cNvSpPr>
          <p:nvPr/>
        </p:nvSpPr>
        <p:spPr bwMode="auto">
          <a:xfrm>
            <a:off x="6002155" y="814608"/>
            <a:ext cx="774461"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2014.11.26</a:t>
            </a:r>
            <a:endParaRPr lang="zh-CN" altLang="en-US" sz="900" dirty="0" smtClean="0">
              <a:latin typeface="+mn-ea"/>
            </a:endParaRPr>
          </a:p>
        </p:txBody>
      </p:sp>
      <p:sp>
        <p:nvSpPr>
          <p:cNvPr id="31" name="AutoShape 833"/>
          <p:cNvSpPr>
            <a:spLocks noChangeArrowheads="1"/>
          </p:cNvSpPr>
          <p:nvPr/>
        </p:nvSpPr>
        <p:spPr bwMode="auto">
          <a:xfrm>
            <a:off x="6478718" y="1020344"/>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32" name="TextBox 9"/>
          <p:cNvSpPr txBox="1">
            <a:spLocks noChangeArrowheads="1"/>
          </p:cNvSpPr>
          <p:nvPr/>
        </p:nvSpPr>
        <p:spPr bwMode="auto">
          <a:xfrm>
            <a:off x="718447" y="790604"/>
            <a:ext cx="710341"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2014.11.3</a:t>
            </a:r>
            <a:endParaRPr lang="zh-CN" altLang="en-US" sz="900" dirty="0" smtClean="0">
              <a:latin typeface="+mn-ea"/>
            </a:endParaRPr>
          </a:p>
        </p:txBody>
      </p:sp>
      <p:sp>
        <p:nvSpPr>
          <p:cNvPr id="33" name="AutoShape 833"/>
          <p:cNvSpPr>
            <a:spLocks noChangeArrowheads="1"/>
          </p:cNvSpPr>
          <p:nvPr/>
        </p:nvSpPr>
        <p:spPr bwMode="auto">
          <a:xfrm>
            <a:off x="2248635" y="1006628"/>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34" name="TextBox 9"/>
          <p:cNvSpPr txBox="1">
            <a:spLocks noChangeArrowheads="1"/>
          </p:cNvSpPr>
          <p:nvPr/>
        </p:nvSpPr>
        <p:spPr bwMode="auto">
          <a:xfrm>
            <a:off x="1835696" y="790604"/>
            <a:ext cx="774461"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2014.11.18</a:t>
            </a:r>
            <a:endParaRPr lang="zh-CN" altLang="en-US" sz="900" dirty="0" smtClean="0">
              <a:latin typeface="+mn-ea"/>
            </a:endParaRPr>
          </a:p>
        </p:txBody>
      </p:sp>
      <p:sp>
        <p:nvSpPr>
          <p:cNvPr id="35" name="矩形 34"/>
          <p:cNvSpPr>
            <a:spLocks/>
          </p:cNvSpPr>
          <p:nvPr/>
        </p:nvSpPr>
        <p:spPr bwMode="auto">
          <a:xfrm>
            <a:off x="594792" y="1150644"/>
            <a:ext cx="1304528" cy="1080120"/>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en-US" altLang="zh-CN" sz="900" dirty="0" smtClean="0">
                <a:solidFill>
                  <a:schemeClr val="tx1"/>
                </a:solidFill>
                <a:latin typeface="华文细黑" pitchFamily="2" charset="-122"/>
                <a:ea typeface="华文细黑" pitchFamily="2" charset="-122"/>
              </a:rPr>
              <a:t> MTN Phase 3.3 patch2</a:t>
            </a:r>
            <a:r>
              <a:rPr lang="zh-CN" altLang="en-US" sz="900" dirty="0" smtClean="0">
                <a:solidFill>
                  <a:schemeClr val="tx1"/>
                </a:solidFill>
                <a:latin typeface="华文细黑" pitchFamily="2" charset="-122"/>
                <a:ea typeface="华文细黑" pitchFamily="2" charset="-122"/>
              </a:rPr>
              <a:t>版本启动开发，</a:t>
            </a:r>
            <a:r>
              <a:rPr lang="zh-CN" altLang="en-US" sz="900" b="1" dirty="0" smtClean="0">
                <a:solidFill>
                  <a:schemeClr val="tx1"/>
                </a:solidFill>
                <a:latin typeface="华文细黑" pitchFamily="2" charset="-122"/>
                <a:ea typeface="华文细黑" pitchFamily="2" charset="-122"/>
              </a:rPr>
              <a:t>同时</a:t>
            </a:r>
            <a:r>
              <a:rPr lang="en-US" altLang="zh-CN" sz="900" b="1" dirty="0" smtClean="0">
                <a:solidFill>
                  <a:schemeClr val="tx1"/>
                </a:solidFill>
                <a:latin typeface="华文细黑" pitchFamily="2" charset="-122"/>
                <a:ea typeface="华文细黑" pitchFamily="2" charset="-122"/>
              </a:rPr>
              <a:t>phase3.4</a:t>
            </a:r>
            <a:r>
              <a:rPr lang="zh-CN" altLang="en-US" sz="900" b="1" dirty="0" smtClean="0">
                <a:solidFill>
                  <a:schemeClr val="tx1"/>
                </a:solidFill>
                <a:latin typeface="华文细黑" pitchFamily="2" charset="-122"/>
                <a:ea typeface="华文细黑" pitchFamily="2" charset="-122"/>
              </a:rPr>
              <a:t>版本在并行开发</a:t>
            </a:r>
            <a:r>
              <a:rPr lang="zh-CN" altLang="en-US" sz="900" dirty="0" smtClean="0">
                <a:solidFill>
                  <a:schemeClr val="tx1"/>
                </a:solidFill>
                <a:latin typeface="华文细黑" pitchFamily="2" charset="-122"/>
                <a:ea typeface="华文细黑" pitchFamily="2" charset="-122"/>
              </a:rPr>
              <a:t>。</a:t>
            </a:r>
            <a:endParaRPr lang="en-US" altLang="zh-CN" sz="900" dirty="0" smtClean="0">
              <a:solidFill>
                <a:schemeClr val="tx1"/>
              </a:solidFill>
              <a:latin typeface="华文细黑" pitchFamily="2" charset="-122"/>
              <a:ea typeface="华文细黑" pitchFamily="2" charset="-122"/>
            </a:endParaRPr>
          </a:p>
          <a:p>
            <a:pPr>
              <a:defRPr/>
            </a:pPr>
            <a:r>
              <a:rPr lang="zh-CN" altLang="en-US" sz="900" b="1" dirty="0" smtClean="0">
                <a:solidFill>
                  <a:srgbClr val="FF0000"/>
                </a:solidFill>
                <a:latin typeface="华文细黑" pitchFamily="2" charset="-122"/>
                <a:ea typeface="华文细黑" pitchFamily="2" charset="-122"/>
              </a:rPr>
              <a:t>问题</a:t>
            </a:r>
            <a:r>
              <a:rPr lang="en-US" altLang="zh-CN" sz="900" b="1" dirty="0" smtClean="0">
                <a:solidFill>
                  <a:srgbClr val="FF0000"/>
                </a:solidFill>
                <a:latin typeface="华文细黑" pitchFamily="2" charset="-122"/>
                <a:ea typeface="华文细黑" pitchFamily="2" charset="-122"/>
              </a:rPr>
              <a:t>1</a:t>
            </a:r>
            <a:r>
              <a:rPr lang="zh-CN" altLang="en-US" sz="900" b="1" dirty="0" smtClean="0">
                <a:solidFill>
                  <a:srgbClr val="FF0000"/>
                </a:solidFill>
                <a:latin typeface="华文细黑" pitchFamily="2" charset="-122"/>
                <a:ea typeface="华文细黑" pitchFamily="2" charset="-122"/>
              </a:rPr>
              <a:t>：版本管理不当，紧急变更导致的并行开发和分支版本较多</a:t>
            </a:r>
            <a:endParaRPr lang="zh-CN" altLang="en-US" sz="900" b="1" dirty="0">
              <a:solidFill>
                <a:srgbClr val="FF0000"/>
              </a:solidFill>
              <a:latin typeface="华文细黑" pitchFamily="2" charset="-122"/>
              <a:ea typeface="华文细黑" pitchFamily="2" charset="-122"/>
            </a:endParaRPr>
          </a:p>
        </p:txBody>
      </p:sp>
      <p:sp>
        <p:nvSpPr>
          <p:cNvPr id="37" name="矩形 14"/>
          <p:cNvSpPr>
            <a:spLocks/>
          </p:cNvSpPr>
          <p:nvPr/>
        </p:nvSpPr>
        <p:spPr bwMode="auto">
          <a:xfrm>
            <a:off x="1944833" y="1150644"/>
            <a:ext cx="1224136" cy="576064"/>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计划转</a:t>
            </a:r>
            <a:r>
              <a:rPr lang="en-US" altLang="zh-CN" sz="900" dirty="0" smtClean="0">
                <a:solidFill>
                  <a:schemeClr val="tx1"/>
                </a:solidFill>
                <a:latin typeface="华文细黑" pitchFamily="2" charset="-122"/>
                <a:ea typeface="华文细黑" pitchFamily="2" charset="-122"/>
              </a:rPr>
              <a:t>SIT</a:t>
            </a:r>
            <a:r>
              <a:rPr lang="zh-CN" altLang="en-US" sz="900" dirty="0" smtClean="0">
                <a:solidFill>
                  <a:schemeClr val="tx1"/>
                </a:solidFill>
                <a:latin typeface="华文细黑" pitchFamily="2" charset="-122"/>
                <a:ea typeface="华文细黑" pitchFamily="2" charset="-122"/>
              </a:rPr>
              <a:t>（</a:t>
            </a:r>
            <a:r>
              <a:rPr lang="zh-CN" altLang="en-US" sz="900" b="1" dirty="0" smtClean="0">
                <a:solidFill>
                  <a:schemeClr val="tx1"/>
                </a:solidFill>
                <a:latin typeface="华文细黑" pitchFamily="2" charset="-122"/>
                <a:ea typeface="华文细黑" pitchFamily="2" charset="-122"/>
              </a:rPr>
              <a:t>未走转测电子流</a:t>
            </a:r>
            <a:r>
              <a:rPr lang="zh-CN" altLang="en-US" sz="900" dirty="0" smtClean="0">
                <a:solidFill>
                  <a:schemeClr val="tx1"/>
                </a:solidFill>
                <a:latin typeface="华文细黑" pitchFamily="2" charset="-122"/>
                <a:ea typeface="华文细黑" pitchFamily="2" charset="-122"/>
              </a:rPr>
              <a:t>。</a:t>
            </a:r>
            <a:endParaRPr lang="en-US" altLang="zh-CN" sz="900" dirty="0" smtClean="0">
              <a:solidFill>
                <a:schemeClr val="tx1"/>
              </a:solidFill>
              <a:latin typeface="华文细黑" pitchFamily="2" charset="-122"/>
              <a:ea typeface="华文细黑" pitchFamily="2" charset="-122"/>
            </a:endParaRPr>
          </a:p>
          <a:p>
            <a:pPr>
              <a:defRPr/>
            </a:pPr>
            <a:r>
              <a:rPr lang="zh-CN" altLang="en-US" sz="900" b="1" dirty="0" smtClean="0">
                <a:solidFill>
                  <a:srgbClr val="FF0000"/>
                </a:solidFill>
                <a:latin typeface="华文细黑" pitchFamily="2" charset="-122"/>
                <a:ea typeface="华文细黑" pitchFamily="2" charset="-122"/>
              </a:rPr>
              <a:t>问题</a:t>
            </a:r>
            <a:r>
              <a:rPr lang="en-US" altLang="zh-CN" sz="900" b="1" dirty="0" smtClean="0">
                <a:solidFill>
                  <a:srgbClr val="FF0000"/>
                </a:solidFill>
                <a:latin typeface="华文细黑" pitchFamily="2" charset="-122"/>
                <a:ea typeface="华文细黑" pitchFamily="2" charset="-122"/>
              </a:rPr>
              <a:t>2</a:t>
            </a:r>
            <a:r>
              <a:rPr lang="zh-CN" altLang="en-US" sz="900" b="1" dirty="0" smtClean="0">
                <a:solidFill>
                  <a:srgbClr val="FF0000"/>
                </a:solidFill>
                <a:latin typeface="华文细黑" pitchFamily="2" charset="-122"/>
                <a:ea typeface="华文细黑" pitchFamily="2" charset="-122"/>
              </a:rPr>
              <a:t>：转测不规范</a:t>
            </a:r>
            <a:endParaRPr lang="en-US" altLang="zh-CN" sz="900" b="1" dirty="0" smtClean="0">
              <a:solidFill>
                <a:srgbClr val="FF0000"/>
              </a:solidFill>
              <a:latin typeface="华文细黑" pitchFamily="2" charset="-122"/>
              <a:ea typeface="华文细黑" pitchFamily="2" charset="-122"/>
            </a:endParaRPr>
          </a:p>
        </p:txBody>
      </p:sp>
      <p:sp>
        <p:nvSpPr>
          <p:cNvPr id="38" name="矩形 14"/>
          <p:cNvSpPr>
            <a:spLocks/>
          </p:cNvSpPr>
          <p:nvPr/>
        </p:nvSpPr>
        <p:spPr bwMode="auto">
          <a:xfrm>
            <a:off x="4679520" y="1150644"/>
            <a:ext cx="1232520" cy="648072"/>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计划发布，但因为</a:t>
            </a:r>
            <a:r>
              <a:rPr lang="en-US" altLang="zh-CN" sz="900" dirty="0" err="1" smtClean="0">
                <a:solidFill>
                  <a:schemeClr val="tx1"/>
                </a:solidFill>
                <a:latin typeface="华文细黑" pitchFamily="2" charset="-122"/>
                <a:ea typeface="华文细黑" pitchFamily="2" charset="-122"/>
              </a:rPr>
              <a:t>PortalOne</a:t>
            </a:r>
            <a:r>
              <a:rPr lang="zh-CN" altLang="en-US" sz="900" dirty="0" smtClean="0">
                <a:solidFill>
                  <a:schemeClr val="tx1"/>
                </a:solidFill>
                <a:latin typeface="华文细黑" pitchFamily="2" charset="-122"/>
                <a:ea typeface="华文细黑" pitchFamily="2" charset="-122"/>
              </a:rPr>
              <a:t>等其他部件有遗留问题</a:t>
            </a:r>
            <a:r>
              <a:rPr lang="en-US" altLang="zh-CN" sz="900" dirty="0" smtClean="0">
                <a:solidFill>
                  <a:schemeClr val="tx1"/>
                </a:solidFill>
                <a:latin typeface="华文细黑" pitchFamily="2" charset="-122"/>
                <a:ea typeface="华文细黑" pitchFamily="2" charset="-122"/>
              </a:rPr>
              <a:t>I&amp;V</a:t>
            </a:r>
            <a:r>
              <a:rPr lang="zh-CN" altLang="en-US" sz="900" dirty="0" smtClean="0">
                <a:solidFill>
                  <a:schemeClr val="tx1"/>
                </a:solidFill>
                <a:latin typeface="华文细黑" pitchFamily="2" charset="-122"/>
                <a:ea typeface="华文细黑" pitchFamily="2" charset="-122"/>
              </a:rPr>
              <a:t>不同意发布</a:t>
            </a:r>
            <a:endParaRPr lang="zh-CN" altLang="en-US" sz="900" dirty="0">
              <a:solidFill>
                <a:schemeClr val="tx1"/>
              </a:solidFill>
              <a:latin typeface="华文细黑" pitchFamily="2" charset="-122"/>
              <a:ea typeface="华文细黑" pitchFamily="2" charset="-122"/>
            </a:endParaRPr>
          </a:p>
        </p:txBody>
      </p:sp>
      <p:sp>
        <p:nvSpPr>
          <p:cNvPr id="39" name="矩形 14"/>
          <p:cNvSpPr>
            <a:spLocks/>
          </p:cNvSpPr>
          <p:nvPr/>
        </p:nvSpPr>
        <p:spPr bwMode="auto">
          <a:xfrm>
            <a:off x="5967276" y="1150644"/>
            <a:ext cx="1152128" cy="1224136"/>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因研发的版本延期，而客户侧已经按计划准备升级，</a:t>
            </a:r>
            <a:r>
              <a:rPr lang="en-US" altLang="zh-CN" sz="900" dirty="0" smtClean="0">
                <a:solidFill>
                  <a:schemeClr val="tx1"/>
                </a:solidFill>
                <a:latin typeface="华文细黑" pitchFamily="2" charset="-122"/>
                <a:ea typeface="华文细黑" pitchFamily="2" charset="-122"/>
              </a:rPr>
              <a:t>SAG MTN Phase 3.3 patch2</a:t>
            </a:r>
            <a:r>
              <a:rPr lang="zh-CN" altLang="en-US" sz="900" b="1" dirty="0" smtClean="0">
                <a:solidFill>
                  <a:schemeClr val="tx1"/>
                </a:solidFill>
                <a:latin typeface="华文细黑" pitchFamily="2" charset="-122"/>
                <a:ea typeface="华文细黑" pitchFamily="2" charset="-122"/>
              </a:rPr>
              <a:t>通过</a:t>
            </a:r>
            <a:r>
              <a:rPr lang="en-US" altLang="zh-CN" sz="900" b="1" dirty="0" err="1" smtClean="0">
                <a:solidFill>
                  <a:schemeClr val="tx1"/>
                </a:solidFill>
                <a:latin typeface="华文细黑" pitchFamily="2" charset="-122"/>
                <a:ea typeface="华文细黑" pitchFamily="2" charset="-122"/>
              </a:rPr>
              <a:t>etrans</a:t>
            </a:r>
            <a:r>
              <a:rPr lang="zh-CN" altLang="en-US" sz="900" b="1" dirty="0" smtClean="0">
                <a:solidFill>
                  <a:schemeClr val="tx1"/>
                </a:solidFill>
                <a:latin typeface="华文细黑" pitchFamily="2" charset="-122"/>
                <a:ea typeface="华文细黑" pitchFamily="2" charset="-122"/>
              </a:rPr>
              <a:t>传输给一线</a:t>
            </a:r>
            <a:r>
              <a:rPr lang="zh-CN" altLang="en-US" sz="900" dirty="0" smtClean="0">
                <a:solidFill>
                  <a:schemeClr val="tx1"/>
                </a:solidFill>
                <a:latin typeface="华文细黑" pitchFamily="2" charset="-122"/>
                <a:ea typeface="华文细黑" pitchFamily="2" charset="-122"/>
              </a:rPr>
              <a:t>。</a:t>
            </a:r>
            <a:endParaRPr lang="en-US" altLang="zh-CN" sz="900" dirty="0" smtClean="0">
              <a:solidFill>
                <a:schemeClr val="tx1"/>
              </a:solidFill>
              <a:latin typeface="华文细黑" pitchFamily="2" charset="-122"/>
              <a:ea typeface="华文细黑" pitchFamily="2" charset="-122"/>
            </a:endParaRPr>
          </a:p>
          <a:p>
            <a:pPr>
              <a:defRPr/>
            </a:pPr>
            <a:r>
              <a:rPr lang="zh-CN" altLang="en-US" sz="900" b="1" dirty="0" smtClean="0">
                <a:solidFill>
                  <a:srgbClr val="FF0000"/>
                </a:solidFill>
                <a:latin typeface="华文细黑" pitchFamily="2" charset="-122"/>
                <a:ea typeface="华文细黑" pitchFamily="2" charset="-122"/>
              </a:rPr>
              <a:t>问题</a:t>
            </a:r>
            <a:r>
              <a:rPr lang="en-US" altLang="zh-CN" sz="900" b="1" dirty="0" smtClean="0">
                <a:solidFill>
                  <a:srgbClr val="FF0000"/>
                </a:solidFill>
                <a:latin typeface="华文细黑" pitchFamily="2" charset="-122"/>
                <a:ea typeface="华文细黑" pitchFamily="2" charset="-122"/>
              </a:rPr>
              <a:t>4</a:t>
            </a:r>
            <a:r>
              <a:rPr lang="zh-CN" altLang="en-US" sz="900" b="1" dirty="0" smtClean="0">
                <a:solidFill>
                  <a:srgbClr val="FF0000"/>
                </a:solidFill>
                <a:latin typeface="华文细黑" pitchFamily="2" charset="-122"/>
                <a:ea typeface="华文细黑" pitchFamily="2" charset="-122"/>
              </a:rPr>
              <a:t>：版本非法传递。</a:t>
            </a:r>
            <a:endParaRPr lang="zh-CN" altLang="en-US" sz="900" b="1" dirty="0">
              <a:solidFill>
                <a:srgbClr val="FF0000"/>
              </a:solidFill>
              <a:latin typeface="华文细黑" pitchFamily="2" charset="-122"/>
              <a:ea typeface="华文细黑" pitchFamily="2" charset="-122"/>
            </a:endParaRPr>
          </a:p>
        </p:txBody>
      </p:sp>
      <p:sp>
        <p:nvSpPr>
          <p:cNvPr id="40" name="AutoShape 833"/>
          <p:cNvSpPr>
            <a:spLocks noChangeArrowheads="1"/>
          </p:cNvSpPr>
          <p:nvPr/>
        </p:nvSpPr>
        <p:spPr bwMode="auto">
          <a:xfrm>
            <a:off x="3889049" y="1006628"/>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41" name="矩形 14"/>
          <p:cNvSpPr>
            <a:spLocks/>
          </p:cNvSpPr>
          <p:nvPr/>
        </p:nvSpPr>
        <p:spPr bwMode="auto">
          <a:xfrm>
            <a:off x="3240977" y="1150644"/>
            <a:ext cx="1376536" cy="1080120"/>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en-US" altLang="zh-CN" sz="900" b="1" dirty="0" smtClean="0">
                <a:solidFill>
                  <a:schemeClr val="tx1"/>
                </a:solidFill>
                <a:latin typeface="华文细黑" pitchFamily="2" charset="-122"/>
                <a:ea typeface="华文细黑" pitchFamily="2" charset="-122"/>
              </a:rPr>
              <a:t>22</a:t>
            </a:r>
            <a:r>
              <a:rPr lang="zh-CN" altLang="en-US" sz="900" b="1" dirty="0" smtClean="0">
                <a:solidFill>
                  <a:schemeClr val="tx1"/>
                </a:solidFill>
                <a:latin typeface="华文细黑" pitchFamily="2" charset="-122"/>
                <a:ea typeface="华文细黑" pitchFamily="2" charset="-122"/>
              </a:rPr>
              <a:t>号晚上紧急下发错误码映射</a:t>
            </a:r>
            <a:r>
              <a:rPr lang="en-US" altLang="zh-CN" sz="900" b="1" dirty="0" smtClean="0">
                <a:solidFill>
                  <a:schemeClr val="tx1"/>
                </a:solidFill>
                <a:latin typeface="华文细黑" pitchFamily="2" charset="-122"/>
                <a:ea typeface="华文细黑" pitchFamily="2" charset="-122"/>
              </a:rPr>
              <a:t>CR</a:t>
            </a:r>
            <a:r>
              <a:rPr lang="zh-CN" altLang="en-US" sz="900" dirty="0" smtClean="0">
                <a:solidFill>
                  <a:schemeClr val="tx1"/>
                </a:solidFill>
                <a:latin typeface="华文细黑" pitchFamily="2" charset="-122"/>
                <a:ea typeface="华文细黑" pitchFamily="2" charset="-122"/>
              </a:rPr>
              <a:t>，</a:t>
            </a:r>
            <a:r>
              <a:rPr lang="en-US" altLang="zh-CN" sz="900" dirty="0" smtClean="0">
                <a:solidFill>
                  <a:schemeClr val="tx1"/>
                </a:solidFill>
                <a:latin typeface="华文细黑" pitchFamily="2" charset="-122"/>
                <a:ea typeface="华文细黑" pitchFamily="2" charset="-122"/>
              </a:rPr>
              <a:t>23</a:t>
            </a:r>
            <a:r>
              <a:rPr lang="zh-CN" altLang="en-US" sz="900" dirty="0" smtClean="0">
                <a:solidFill>
                  <a:schemeClr val="tx1"/>
                </a:solidFill>
                <a:latin typeface="华文细黑" pitchFamily="2" charset="-122"/>
                <a:ea typeface="华文细黑" pitchFamily="2" charset="-122"/>
              </a:rPr>
              <a:t>号转</a:t>
            </a:r>
            <a:r>
              <a:rPr lang="en-US" altLang="zh-CN" sz="900" dirty="0" smtClean="0">
                <a:solidFill>
                  <a:schemeClr val="tx1"/>
                </a:solidFill>
                <a:latin typeface="华文细黑" pitchFamily="2" charset="-122"/>
                <a:ea typeface="华文细黑" pitchFamily="2" charset="-122"/>
              </a:rPr>
              <a:t>SIT</a:t>
            </a:r>
            <a:r>
              <a:rPr lang="zh-CN" altLang="en-US" sz="900" dirty="0" smtClean="0">
                <a:solidFill>
                  <a:schemeClr val="tx1"/>
                </a:solidFill>
                <a:latin typeface="华文细黑" pitchFamily="2" charset="-122"/>
                <a:ea typeface="华文细黑" pitchFamily="2" charset="-122"/>
              </a:rPr>
              <a:t>，转测未走电子流</a:t>
            </a:r>
            <a:endParaRPr lang="en-US" altLang="zh-CN" sz="900" dirty="0" smtClean="0">
              <a:solidFill>
                <a:schemeClr val="tx1"/>
              </a:solidFill>
              <a:latin typeface="华文细黑" pitchFamily="2" charset="-122"/>
              <a:ea typeface="华文细黑" pitchFamily="2" charset="-122"/>
            </a:endParaRPr>
          </a:p>
          <a:p>
            <a:pPr>
              <a:defRPr/>
            </a:pPr>
            <a:r>
              <a:rPr lang="zh-CN" altLang="en-US" sz="900" b="1" dirty="0" smtClean="0">
                <a:solidFill>
                  <a:srgbClr val="FF0000"/>
                </a:solidFill>
                <a:latin typeface="华文细黑" pitchFamily="2" charset="-122"/>
                <a:ea typeface="华文细黑" pitchFamily="2" charset="-122"/>
              </a:rPr>
              <a:t>问题</a:t>
            </a:r>
            <a:r>
              <a:rPr lang="en-US" altLang="zh-CN" sz="900" b="1" dirty="0" smtClean="0">
                <a:solidFill>
                  <a:srgbClr val="FF0000"/>
                </a:solidFill>
                <a:latin typeface="华文细黑" pitchFamily="2" charset="-122"/>
                <a:ea typeface="华文细黑" pitchFamily="2" charset="-122"/>
              </a:rPr>
              <a:t>3</a:t>
            </a:r>
            <a:r>
              <a:rPr lang="zh-CN" altLang="en-US" sz="900" b="1" dirty="0" smtClean="0">
                <a:solidFill>
                  <a:srgbClr val="FF0000"/>
                </a:solidFill>
                <a:latin typeface="华文细黑" pitchFamily="2" charset="-122"/>
                <a:ea typeface="华文细黑" pitchFamily="2" charset="-122"/>
              </a:rPr>
              <a:t>：需求管控不合理，在</a:t>
            </a:r>
            <a:r>
              <a:rPr lang="en-US" altLang="zh-CN" sz="900" b="1" dirty="0" smtClean="0">
                <a:solidFill>
                  <a:srgbClr val="FF0000"/>
                </a:solidFill>
                <a:latin typeface="华文细黑" pitchFamily="2" charset="-122"/>
                <a:ea typeface="华文细黑" pitchFamily="2" charset="-122"/>
              </a:rPr>
              <a:t>SIT</a:t>
            </a:r>
            <a:r>
              <a:rPr lang="zh-CN" altLang="en-US" sz="900" b="1" dirty="0" smtClean="0">
                <a:solidFill>
                  <a:srgbClr val="FF0000"/>
                </a:solidFill>
                <a:latin typeface="华文细黑" pitchFamily="2" charset="-122"/>
                <a:ea typeface="华文细黑" pitchFamily="2" charset="-122"/>
              </a:rPr>
              <a:t>测试过程中增加需求功能，并更换转测包</a:t>
            </a:r>
            <a:endParaRPr lang="zh-CN" altLang="en-US" sz="900" b="1" dirty="0">
              <a:solidFill>
                <a:srgbClr val="FF0000"/>
              </a:solidFill>
              <a:latin typeface="华文细黑" pitchFamily="2" charset="-122"/>
              <a:ea typeface="华文细黑" pitchFamily="2" charset="-122"/>
            </a:endParaRPr>
          </a:p>
        </p:txBody>
      </p:sp>
      <p:sp>
        <p:nvSpPr>
          <p:cNvPr id="42" name="TextBox 9"/>
          <p:cNvSpPr txBox="1">
            <a:spLocks noChangeArrowheads="1"/>
          </p:cNvSpPr>
          <p:nvPr/>
        </p:nvSpPr>
        <p:spPr bwMode="auto">
          <a:xfrm>
            <a:off x="3312985" y="790604"/>
            <a:ext cx="979645"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2014.11.22--23</a:t>
            </a:r>
            <a:endParaRPr lang="zh-CN" altLang="en-US" sz="900" dirty="0" smtClean="0">
              <a:latin typeface="+mn-ea"/>
            </a:endParaRPr>
          </a:p>
        </p:txBody>
      </p:sp>
      <p:sp>
        <p:nvSpPr>
          <p:cNvPr id="49" name="TextBox 9"/>
          <p:cNvSpPr txBox="1">
            <a:spLocks noChangeArrowheads="1"/>
          </p:cNvSpPr>
          <p:nvPr/>
        </p:nvSpPr>
        <p:spPr bwMode="auto">
          <a:xfrm>
            <a:off x="5928925" y="2461991"/>
            <a:ext cx="803315"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11.27 19:30</a:t>
            </a:r>
            <a:endParaRPr lang="zh-CN" altLang="en-US" sz="900" dirty="0" smtClean="0">
              <a:latin typeface="+mn-ea"/>
            </a:endParaRPr>
          </a:p>
        </p:txBody>
      </p:sp>
      <p:sp>
        <p:nvSpPr>
          <p:cNvPr id="50" name="AutoShape 833"/>
          <p:cNvSpPr>
            <a:spLocks noChangeArrowheads="1"/>
          </p:cNvSpPr>
          <p:nvPr/>
        </p:nvSpPr>
        <p:spPr bwMode="auto">
          <a:xfrm>
            <a:off x="6288965" y="2678015"/>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51" name="矩形 14"/>
          <p:cNvSpPr>
            <a:spLocks/>
          </p:cNvSpPr>
          <p:nvPr/>
        </p:nvSpPr>
        <p:spPr bwMode="auto">
          <a:xfrm>
            <a:off x="5940152" y="2822031"/>
            <a:ext cx="864096" cy="360040"/>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一线升级为二级事故</a:t>
            </a:r>
            <a:endParaRPr lang="zh-CN" altLang="en-US" sz="900" dirty="0">
              <a:solidFill>
                <a:schemeClr val="tx1"/>
              </a:solidFill>
              <a:latin typeface="华文细黑" pitchFamily="2" charset="-122"/>
              <a:ea typeface="华文细黑" pitchFamily="2" charset="-122"/>
            </a:endParaRPr>
          </a:p>
        </p:txBody>
      </p:sp>
      <p:sp>
        <p:nvSpPr>
          <p:cNvPr id="46" name="矩形 14"/>
          <p:cNvSpPr>
            <a:spLocks/>
          </p:cNvSpPr>
          <p:nvPr/>
        </p:nvSpPr>
        <p:spPr bwMode="auto">
          <a:xfrm>
            <a:off x="4427984" y="2815706"/>
            <a:ext cx="1467778" cy="855218"/>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采用研发应急预案三板斧无法恢复业务。</a:t>
            </a:r>
            <a:endParaRPr lang="en-US" altLang="zh-CN" sz="900" dirty="0" smtClean="0">
              <a:solidFill>
                <a:schemeClr val="tx1"/>
              </a:solidFill>
              <a:latin typeface="华文细黑" pitchFamily="2" charset="-122"/>
              <a:ea typeface="华文细黑" pitchFamily="2" charset="-122"/>
            </a:endParaRPr>
          </a:p>
          <a:p>
            <a:pPr>
              <a:defRPr/>
            </a:pPr>
            <a:r>
              <a:rPr lang="zh-CN" altLang="en-US" sz="900" b="1" dirty="0" smtClean="0">
                <a:solidFill>
                  <a:srgbClr val="FF0000"/>
                </a:solidFill>
                <a:latin typeface="华文细黑" pitchFamily="2" charset="-122"/>
                <a:ea typeface="华文细黑" pitchFamily="2" charset="-122"/>
              </a:rPr>
              <a:t>问题</a:t>
            </a:r>
            <a:r>
              <a:rPr lang="en-US" altLang="zh-CN" sz="900" b="1" dirty="0" smtClean="0">
                <a:solidFill>
                  <a:srgbClr val="FF0000"/>
                </a:solidFill>
                <a:latin typeface="华文细黑" pitchFamily="2" charset="-122"/>
                <a:ea typeface="华文细黑" pitchFamily="2" charset="-122"/>
              </a:rPr>
              <a:t>8</a:t>
            </a:r>
            <a:r>
              <a:rPr lang="zh-CN" altLang="en-US" sz="900" b="1" dirty="0" smtClean="0">
                <a:solidFill>
                  <a:srgbClr val="FF0000"/>
                </a:solidFill>
                <a:latin typeface="华文细黑" pitchFamily="2" charset="-122"/>
                <a:ea typeface="华文细黑" pitchFamily="2" charset="-122"/>
              </a:rPr>
              <a:t>：因前期未遇到该场景，应急预案不完善，未能及时恢复业务。</a:t>
            </a:r>
            <a:endParaRPr lang="en-US" altLang="zh-CN" sz="900" b="1" dirty="0" smtClean="0">
              <a:solidFill>
                <a:srgbClr val="FF0000"/>
              </a:solidFill>
              <a:latin typeface="华文细黑" pitchFamily="2" charset="-122"/>
              <a:ea typeface="华文细黑" pitchFamily="2" charset="-122"/>
            </a:endParaRPr>
          </a:p>
        </p:txBody>
      </p:sp>
      <p:sp>
        <p:nvSpPr>
          <p:cNvPr id="52" name="AutoShape 833"/>
          <p:cNvSpPr>
            <a:spLocks noChangeArrowheads="1"/>
          </p:cNvSpPr>
          <p:nvPr/>
        </p:nvSpPr>
        <p:spPr bwMode="auto">
          <a:xfrm>
            <a:off x="7606198" y="1013061"/>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53" name="TextBox 9"/>
          <p:cNvSpPr txBox="1">
            <a:spLocks noChangeArrowheads="1"/>
          </p:cNvSpPr>
          <p:nvPr/>
        </p:nvSpPr>
        <p:spPr bwMode="auto">
          <a:xfrm>
            <a:off x="7425053" y="790604"/>
            <a:ext cx="485920"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11.26</a:t>
            </a:r>
            <a:endParaRPr lang="zh-CN" altLang="en-US" sz="900" dirty="0" smtClean="0">
              <a:latin typeface="+mn-ea"/>
            </a:endParaRPr>
          </a:p>
        </p:txBody>
      </p:sp>
      <p:sp>
        <p:nvSpPr>
          <p:cNvPr id="54" name="矩形 53"/>
          <p:cNvSpPr>
            <a:spLocks/>
          </p:cNvSpPr>
          <p:nvPr/>
        </p:nvSpPr>
        <p:spPr bwMode="auto">
          <a:xfrm>
            <a:off x="7174150" y="1150644"/>
            <a:ext cx="1502306" cy="1224136"/>
          </a:xfrm>
          <a:prstGeom prst="rect">
            <a:avLst/>
          </a:prstGeom>
          <a:gradFill>
            <a:gsLst>
              <a:gs pos="0">
                <a:schemeClr val="accent6">
                  <a:lumMod val="40000"/>
                  <a:lumOff val="60000"/>
                </a:schemeClr>
              </a:gs>
              <a:gs pos="64999">
                <a:srgbClr val="F0EBD5"/>
              </a:gs>
              <a:gs pos="100000">
                <a:srgbClr val="D1C39F"/>
              </a:gs>
            </a:gsLst>
            <a:lin ang="5400000" scaled="0"/>
          </a:gra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tIns="82800" bIns="82800"/>
          <a:lstStyle/>
          <a:p>
            <a:pPr>
              <a:defRPr/>
            </a:pPr>
            <a:r>
              <a:rPr lang="zh-CN" altLang="en-US" sz="900" dirty="0" smtClean="0">
                <a:solidFill>
                  <a:schemeClr val="tx1"/>
                </a:solidFill>
                <a:latin typeface="华文细黑" pitchFamily="2" charset="-122"/>
                <a:ea typeface="华文细黑" pitchFamily="2" charset="-122"/>
              </a:rPr>
              <a:t>乌干达现网升级</a:t>
            </a:r>
            <a:r>
              <a:rPr lang="en-US" altLang="zh-CN" sz="900" dirty="0" smtClean="0">
                <a:solidFill>
                  <a:schemeClr val="tx1"/>
                </a:solidFill>
                <a:latin typeface="华文细黑" pitchFamily="2" charset="-122"/>
                <a:ea typeface="华文细黑" pitchFamily="2" charset="-122"/>
              </a:rPr>
              <a:t>SAG  MTN Phase 3.3 patch2</a:t>
            </a:r>
            <a:r>
              <a:rPr lang="zh-CN" altLang="en-US" sz="900" dirty="0" smtClean="0">
                <a:solidFill>
                  <a:schemeClr val="tx1"/>
                </a:solidFill>
                <a:latin typeface="华文细黑" pitchFamily="2" charset="-122"/>
                <a:ea typeface="华文细黑" pitchFamily="2" charset="-122"/>
              </a:rPr>
              <a:t>版本，升级直接通过电话和</a:t>
            </a:r>
            <a:r>
              <a:rPr lang="en-US" altLang="zh-CN" sz="900" dirty="0" smtClean="0">
                <a:solidFill>
                  <a:schemeClr val="tx1"/>
                </a:solidFill>
                <a:latin typeface="华文细黑" pitchFamily="2" charset="-122"/>
                <a:ea typeface="华文细黑" pitchFamily="2" charset="-122"/>
              </a:rPr>
              <a:t>QQ</a:t>
            </a:r>
            <a:r>
              <a:rPr lang="zh-CN" altLang="en-US" sz="900" dirty="0" smtClean="0">
                <a:solidFill>
                  <a:schemeClr val="tx1"/>
                </a:solidFill>
                <a:latin typeface="华文细黑" pitchFamily="2" charset="-122"/>
                <a:ea typeface="华文细黑" pitchFamily="2" charset="-122"/>
              </a:rPr>
              <a:t>共享驱动具体开发人员支撑。</a:t>
            </a:r>
            <a:endParaRPr lang="en-US" altLang="zh-CN" sz="900" dirty="0" smtClean="0">
              <a:solidFill>
                <a:schemeClr val="tx1"/>
              </a:solidFill>
              <a:latin typeface="华文细黑" pitchFamily="2" charset="-122"/>
              <a:ea typeface="华文细黑" pitchFamily="2" charset="-122"/>
            </a:endParaRPr>
          </a:p>
          <a:p>
            <a:pPr>
              <a:defRPr/>
            </a:pPr>
            <a:r>
              <a:rPr lang="zh-CN" altLang="en-US" sz="900" b="1" dirty="0" smtClean="0">
                <a:solidFill>
                  <a:srgbClr val="FF0000"/>
                </a:solidFill>
                <a:latin typeface="华文细黑" pitchFamily="2" charset="-122"/>
                <a:ea typeface="华文细黑" pitchFamily="2" charset="-122"/>
              </a:rPr>
              <a:t>问题</a:t>
            </a:r>
            <a:r>
              <a:rPr lang="en-US" altLang="zh-CN" sz="900" b="1" dirty="0" smtClean="0">
                <a:solidFill>
                  <a:srgbClr val="FF0000"/>
                </a:solidFill>
                <a:latin typeface="华文细黑" pitchFamily="2" charset="-122"/>
                <a:ea typeface="华文细黑" pitchFamily="2" charset="-122"/>
              </a:rPr>
              <a:t>5</a:t>
            </a:r>
            <a:r>
              <a:rPr lang="zh-CN" altLang="en-US" sz="900" b="1" dirty="0" smtClean="0">
                <a:solidFill>
                  <a:srgbClr val="FF0000"/>
                </a:solidFill>
                <a:latin typeface="华文细黑" pitchFamily="2" charset="-122"/>
                <a:ea typeface="华文细黑" pitchFamily="2" charset="-122"/>
              </a:rPr>
              <a:t>：变更过程不规范，未遵循</a:t>
            </a:r>
            <a:r>
              <a:rPr lang="en-US" altLang="zh-CN" sz="900" b="1" dirty="0" smtClean="0">
                <a:solidFill>
                  <a:srgbClr val="FF0000"/>
                </a:solidFill>
                <a:latin typeface="华文细黑" pitchFamily="2" charset="-122"/>
                <a:ea typeface="华文细黑" pitchFamily="2" charset="-122"/>
              </a:rPr>
              <a:t>PDU</a:t>
            </a:r>
            <a:r>
              <a:rPr lang="zh-CN" altLang="en-US" sz="900" b="1" dirty="0" smtClean="0">
                <a:solidFill>
                  <a:srgbClr val="FF0000"/>
                </a:solidFill>
                <a:latin typeface="华文细黑" pitchFamily="2" charset="-122"/>
                <a:ea typeface="华文细黑" pitchFamily="2" charset="-122"/>
              </a:rPr>
              <a:t>规定，现网变更需经维护评审。</a:t>
            </a:r>
            <a:endParaRPr lang="en-US" altLang="zh-CN" sz="900" b="1" dirty="0" smtClean="0">
              <a:solidFill>
                <a:srgbClr val="FF0000"/>
              </a:solidFill>
              <a:latin typeface="华文细黑" pitchFamily="2" charset="-122"/>
              <a:ea typeface="华文细黑" pitchFamily="2" charset="-122"/>
            </a:endParaRPr>
          </a:p>
        </p:txBody>
      </p:sp>
      <p:sp>
        <p:nvSpPr>
          <p:cNvPr id="55" name="AutoShape 833"/>
          <p:cNvSpPr>
            <a:spLocks noChangeArrowheads="1"/>
          </p:cNvSpPr>
          <p:nvPr/>
        </p:nvSpPr>
        <p:spPr bwMode="auto">
          <a:xfrm>
            <a:off x="5039052" y="2671690"/>
            <a:ext cx="64622" cy="137583"/>
          </a:xfrm>
          <a:prstGeom prst="triangle">
            <a:avLst>
              <a:gd name="adj" fmla="val 50000"/>
            </a:avLst>
          </a:prstGeom>
          <a:solidFill>
            <a:srgbClr val="C00000"/>
          </a:solidFill>
          <a:ln w="9525" algn="ctr">
            <a:solidFill>
              <a:srgbClr val="C00000"/>
            </a:solidFill>
            <a:miter lim="800000"/>
            <a:headEnd/>
            <a:tailEnd/>
          </a:ln>
        </p:spPr>
        <p:txBody>
          <a:bodyPr wrap="none" lIns="83448" tIns="41724" rIns="83448" bIns="41724" anchor="ctr"/>
          <a:lstStyle/>
          <a:p>
            <a:endParaRPr lang="zh-CN" altLang="en-US" sz="900" dirty="0">
              <a:latin typeface="微软雅黑" pitchFamily="34" charset="-122"/>
              <a:ea typeface="微软雅黑" pitchFamily="34" charset="-122"/>
            </a:endParaRPr>
          </a:p>
        </p:txBody>
      </p:sp>
      <p:sp>
        <p:nvSpPr>
          <p:cNvPr id="43" name="TextBox 9"/>
          <p:cNvSpPr txBox="1">
            <a:spLocks noChangeArrowheads="1"/>
          </p:cNvSpPr>
          <p:nvPr/>
        </p:nvSpPr>
        <p:spPr bwMode="auto">
          <a:xfrm>
            <a:off x="4572000" y="2473958"/>
            <a:ext cx="1162388" cy="222762"/>
          </a:xfrm>
          <a:prstGeom prst="rect">
            <a:avLst/>
          </a:prstGeom>
          <a:noFill/>
          <a:ln w="9525">
            <a:noFill/>
            <a:miter lim="800000"/>
            <a:headEnd/>
            <a:tailEnd/>
          </a:ln>
        </p:spPr>
        <p:txBody>
          <a:bodyPr wrap="none" lIns="83448" tIns="41724" rIns="83448" bIns="41724">
            <a:spAutoFit/>
          </a:bodyPr>
          <a:lstStyle/>
          <a:p>
            <a:r>
              <a:rPr lang="en-US" altLang="zh-CN" sz="900" dirty="0" smtClean="0">
                <a:latin typeface="+mn-ea"/>
              </a:rPr>
              <a:t> 11.27 18:12~19:30</a:t>
            </a:r>
            <a:endParaRPr lang="zh-CN" altLang="en-US" sz="900" dirty="0" smtClean="0">
              <a:latin typeface="+mn-ea"/>
            </a:endParaRPr>
          </a:p>
        </p:txBody>
      </p:sp>
      <p:sp>
        <p:nvSpPr>
          <p:cNvPr id="45" name="Rectangle 2"/>
          <p:cNvSpPr txBox="1">
            <a:spLocks noChangeArrowheads="1"/>
          </p:cNvSpPr>
          <p:nvPr/>
        </p:nvSpPr>
        <p:spPr bwMode="auto">
          <a:xfrm>
            <a:off x="427606" y="188640"/>
            <a:ext cx="7744794" cy="618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3.1 </a:t>
            </a:r>
            <a:r>
              <a:rPr kumimoji="0" lang="zh-CN" altLang="en-US" sz="32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rPr>
              <a:t>管理根因：过程问题识别</a:t>
            </a:r>
            <a:endParaRPr kumimoji="0" lang="en-US" altLang="zh-CN" sz="2800" b="0" i="1" u="none" strike="noStrike" kern="0" cap="none" spc="0" normalizeH="0" baseline="0" noProof="0" dirty="0" smtClean="0">
              <a:ln>
                <a:noFill/>
              </a:ln>
              <a:solidFill>
                <a:srgbClr val="0000FF"/>
              </a:solidFill>
              <a:effectLst/>
              <a:uLnTx/>
              <a:uFillTx/>
              <a:latin typeface="Arial" pitchFamily="34" charset="0"/>
              <a:ea typeface="黑体" pitchFamily="49" charset="-122"/>
              <a:cs typeface="Arial" pitchFamily="34" charset="0"/>
            </a:endParaRPr>
          </a:p>
        </p:txBody>
      </p:sp>
      <p:sp>
        <p:nvSpPr>
          <p:cNvPr id="56" name="Text Box 8"/>
          <p:cNvSpPr txBox="1">
            <a:spLocks noChangeArrowheads="1"/>
          </p:cNvSpPr>
          <p:nvPr/>
        </p:nvSpPr>
        <p:spPr bwMode="auto">
          <a:xfrm>
            <a:off x="558671" y="4465575"/>
            <a:ext cx="8136904" cy="1725708"/>
          </a:xfrm>
          <a:prstGeom prst="rect">
            <a:avLst/>
          </a:prstGeom>
          <a:solidFill>
            <a:srgbClr val="FFCC66"/>
          </a:solidFill>
          <a:ln w="9525">
            <a:noFill/>
            <a:miter lim="800000"/>
            <a:headEnd/>
            <a:tailEnd/>
          </a:ln>
        </p:spPr>
        <p:txBody>
          <a:bodyPr wrap="square" lIns="78340" tIns="39169" rIns="78340" bIns="39169">
            <a:spAutoFit/>
          </a:bodyPr>
          <a:lstStyle/>
          <a:p>
            <a:pPr marL="0" marR="0" lvl="0" indent="0" defTabSz="784225" eaLnBrk="0" fontAlgn="auto" latinLnBrk="0" hangingPunct="0">
              <a:lnSpc>
                <a:spcPct val="100000"/>
              </a:lnSpc>
              <a:spcBef>
                <a:spcPct val="50000"/>
              </a:spcBef>
              <a:spcAft>
                <a:spcPts val="0"/>
              </a:spcAft>
              <a:buClrTx/>
              <a:buSzTx/>
              <a:buFontTx/>
              <a:buNone/>
              <a:tabLst/>
              <a:defRPr/>
            </a:pPr>
            <a:r>
              <a:rPr kumimoji="0" lang="zh-CN" altLang="en-US" sz="14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直接管理根因：</a:t>
            </a:r>
            <a:endParaRPr lang="en-US" altLang="zh-CN" sz="1400" b="1" kern="0" dirty="0" smtClean="0">
              <a:solidFill>
                <a:srgbClr val="FF0000"/>
              </a:solidFill>
              <a:latin typeface="微软雅黑" pitchFamily="34" charset="-122"/>
              <a:ea typeface="微软雅黑" pitchFamily="34" charset="-122"/>
            </a:endParaRPr>
          </a:p>
          <a:p>
            <a:pPr marL="0" marR="0" lvl="0" indent="0" defTabSz="784225" eaLnBrk="0" fontAlgn="auto" latinLnBrk="0" hangingPunct="0">
              <a:lnSpc>
                <a:spcPct val="100000"/>
              </a:lnSpc>
              <a:spcBef>
                <a:spcPct val="50000"/>
              </a:spcBef>
              <a:spcAft>
                <a:spcPts val="0"/>
              </a:spcAft>
              <a:buClrTx/>
              <a:buSzTx/>
              <a:buFontTx/>
              <a:buNone/>
              <a:tabLst/>
              <a:defRPr/>
            </a:pPr>
            <a:r>
              <a:rPr kumimoji="0" lang="en-US" altLang="zh-CN" sz="12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1</a:t>
            </a:r>
            <a:r>
              <a:rPr kumimoji="0" lang="zh-CN" altLang="en-US" sz="12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、现网变更中使用了非法传递的未发布版本，导致质量事故；</a:t>
            </a:r>
            <a:endParaRPr kumimoji="0" lang="en-US" altLang="zh-CN" sz="12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a:p>
            <a:pPr marL="0" marR="0" lvl="0" indent="0" defTabSz="784225" eaLnBrk="0" fontAlgn="auto" latinLnBrk="0" hangingPunct="0">
              <a:lnSpc>
                <a:spcPct val="100000"/>
              </a:lnSpc>
              <a:spcBef>
                <a:spcPct val="50000"/>
              </a:spcBef>
              <a:spcAft>
                <a:spcPts val="0"/>
              </a:spcAft>
              <a:buClrTx/>
              <a:buSzTx/>
              <a:buFontTx/>
              <a:buNone/>
              <a:tabLst/>
              <a:defRPr/>
            </a:pPr>
            <a:r>
              <a:rPr lang="en-US" altLang="zh-CN" sz="1200" b="1" kern="0" dirty="0" smtClean="0">
                <a:solidFill>
                  <a:srgbClr val="FF0000"/>
                </a:solidFill>
                <a:latin typeface="微软雅黑" pitchFamily="34" charset="-122"/>
                <a:ea typeface="微软雅黑" pitchFamily="34" charset="-122"/>
              </a:rPr>
              <a:t>2</a:t>
            </a:r>
            <a:r>
              <a:rPr lang="zh-CN" altLang="en-US" sz="1200" b="1" kern="0" dirty="0" smtClean="0">
                <a:solidFill>
                  <a:srgbClr val="FF0000"/>
                </a:solidFill>
                <a:latin typeface="微软雅黑" pitchFamily="34" charset="-122"/>
                <a:ea typeface="微软雅黑" pitchFamily="34" charset="-122"/>
              </a:rPr>
              <a:t>、转测不规范，无转测电子流。导致传递给现网升级的版本和测试的版本不一致。</a:t>
            </a:r>
            <a:endParaRPr lang="en-US" altLang="zh-CN" sz="1200" b="1" kern="0" dirty="0" smtClean="0">
              <a:solidFill>
                <a:srgbClr val="FF0000"/>
              </a:solidFill>
              <a:latin typeface="微软雅黑" pitchFamily="34" charset="-122"/>
              <a:ea typeface="微软雅黑" pitchFamily="34" charset="-122"/>
            </a:endParaRPr>
          </a:p>
          <a:p>
            <a:pPr marL="0" marR="0" lvl="0" indent="0" defTabSz="784225" eaLnBrk="0" fontAlgn="auto" latinLnBrk="0" hangingPunct="0">
              <a:lnSpc>
                <a:spcPct val="100000"/>
              </a:lnSpc>
              <a:spcBef>
                <a:spcPct val="50000"/>
              </a:spcBef>
              <a:spcAft>
                <a:spcPts val="0"/>
              </a:spcAft>
              <a:buClrTx/>
              <a:buSzTx/>
              <a:buFontTx/>
              <a:buNone/>
              <a:tabLst/>
              <a:defRPr/>
            </a:pPr>
            <a:r>
              <a:rPr lang="zh-CN" altLang="en-US" sz="1400" b="1" kern="0" dirty="0" smtClean="0">
                <a:solidFill>
                  <a:srgbClr val="0000FF"/>
                </a:solidFill>
                <a:latin typeface="微软雅黑" pitchFamily="34" charset="-122"/>
                <a:ea typeface="微软雅黑" pitchFamily="34" charset="-122"/>
              </a:rPr>
              <a:t>间接管理根因：</a:t>
            </a:r>
            <a:endParaRPr lang="en-US" altLang="zh-CN" sz="1400" b="1" kern="0" dirty="0" smtClean="0">
              <a:solidFill>
                <a:srgbClr val="0000FF"/>
              </a:solidFill>
              <a:latin typeface="微软雅黑" pitchFamily="34" charset="-122"/>
              <a:ea typeface="微软雅黑" pitchFamily="34" charset="-122"/>
            </a:endParaRPr>
          </a:p>
          <a:p>
            <a:pPr marL="0" marR="0" lvl="0" indent="0" defTabSz="784225" eaLnBrk="0" fontAlgn="auto" latinLnBrk="0" hangingPunct="0">
              <a:lnSpc>
                <a:spcPct val="100000"/>
              </a:lnSpc>
              <a:spcBef>
                <a:spcPct val="50000"/>
              </a:spcBef>
              <a:spcAft>
                <a:spcPts val="0"/>
              </a:spcAft>
              <a:buClrTx/>
              <a:buSzTx/>
              <a:buFontTx/>
              <a:buNone/>
              <a:tabLst/>
              <a:defRPr/>
            </a:pPr>
            <a:r>
              <a:rPr kumimoji="0" lang="en-US" altLang="zh-CN" sz="1200" b="1"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1</a:t>
            </a:r>
            <a:r>
              <a:rPr kumimoji="0" lang="zh-CN" altLang="en-US" sz="1200" b="1"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rPr>
              <a:t>、版本管理、需求管理不当，导致并行开发版本较多，影响版本质量和进度；</a:t>
            </a:r>
            <a:endParaRPr kumimoji="0" lang="en-US" altLang="zh-CN" sz="1200" b="1"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endParaRPr>
          </a:p>
          <a:p>
            <a:pPr marL="0" marR="0" lvl="0" indent="0" defTabSz="784225" eaLnBrk="0" fontAlgn="auto" latinLnBrk="0" hangingPunct="0">
              <a:lnSpc>
                <a:spcPct val="100000"/>
              </a:lnSpc>
              <a:spcBef>
                <a:spcPct val="50000"/>
              </a:spcBef>
              <a:spcAft>
                <a:spcPts val="0"/>
              </a:spcAft>
              <a:buClrTx/>
              <a:buSzTx/>
              <a:buFontTx/>
              <a:buNone/>
              <a:tabLst/>
              <a:defRPr/>
            </a:pPr>
            <a:r>
              <a:rPr lang="en-US" altLang="zh-CN" sz="1200" b="1" kern="0" dirty="0" smtClean="0">
                <a:solidFill>
                  <a:srgbClr val="0000FF"/>
                </a:solidFill>
                <a:latin typeface="微软雅黑" pitchFamily="34" charset="-122"/>
                <a:ea typeface="微软雅黑" pitchFamily="34" charset="-122"/>
              </a:rPr>
              <a:t>2</a:t>
            </a:r>
            <a:r>
              <a:rPr lang="zh-CN" altLang="en-US" sz="1200" b="1" kern="0" dirty="0" smtClean="0">
                <a:solidFill>
                  <a:srgbClr val="0000FF"/>
                </a:solidFill>
                <a:latin typeface="微软雅黑" pitchFamily="34" charset="-122"/>
                <a:ea typeface="微软雅黑" pitchFamily="34" charset="-122"/>
              </a:rPr>
              <a:t>、</a:t>
            </a:r>
            <a:r>
              <a:rPr lang="en-US" altLang="zh-CN" sz="1200" b="1" kern="0" dirty="0" smtClean="0">
                <a:solidFill>
                  <a:srgbClr val="0000FF"/>
                </a:solidFill>
                <a:latin typeface="微软雅黑" pitchFamily="34" charset="-122"/>
                <a:ea typeface="微软雅黑" pitchFamily="34" charset="-122"/>
              </a:rPr>
              <a:t>PDU</a:t>
            </a:r>
            <a:r>
              <a:rPr lang="zh-CN" altLang="en-US" sz="1200" b="1" kern="0" dirty="0" smtClean="0">
                <a:solidFill>
                  <a:srgbClr val="0000FF"/>
                </a:solidFill>
                <a:latin typeface="微软雅黑" pitchFamily="34" charset="-122"/>
                <a:ea typeface="微软雅黑" pitchFamily="34" charset="-122"/>
              </a:rPr>
              <a:t>现网变更管理规定未有效执行，导致变更问题和风险未能及时识别。</a:t>
            </a:r>
            <a:endParaRPr kumimoji="0" lang="en-US" altLang="zh-CN" sz="1200" b="1"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4ezmfGVtUKBb8ZS_0DbN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MdQugaQ0abGx_v5L.2FQ"/>
</p:tagLst>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huawei">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328613" marR="0" indent="-328613" algn="ctr" defTabSz="877888" rtl="0" eaLnBrk="1" fontAlgn="base" latinLnBrk="0" hangingPunct="1">
          <a:lnSpc>
            <a:spcPct val="120000"/>
          </a:lnSpc>
          <a:spcBef>
            <a:spcPct val="0"/>
          </a:spcBef>
          <a:spcAft>
            <a:spcPct val="0"/>
          </a:spcAft>
          <a:buClr>
            <a:schemeClr val="bg2"/>
          </a:buClr>
          <a:buSzPct val="60000"/>
          <a:buFont typeface="Wingdings" pitchFamily="2" charset="2"/>
          <a:buNone/>
          <a:tabLst/>
          <a:defRPr kumimoji="0" lang="en-US" sz="2400" b="1"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328613" marR="0" indent="-328613" algn="ctr" defTabSz="877888" rtl="0" eaLnBrk="1" fontAlgn="base" latinLnBrk="0" hangingPunct="1">
          <a:lnSpc>
            <a:spcPct val="120000"/>
          </a:lnSpc>
          <a:spcBef>
            <a:spcPct val="0"/>
          </a:spcBef>
          <a:spcAft>
            <a:spcPct val="0"/>
          </a:spcAft>
          <a:buClr>
            <a:schemeClr val="bg2"/>
          </a:buClr>
          <a:buSzPct val="60000"/>
          <a:buFont typeface="Wingdings" pitchFamily="2" charset="2"/>
          <a:buNone/>
          <a:tabLst/>
          <a:defRPr kumimoji="0" lang="en-US" sz="2400" b="1"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dirty="0" smtClean="0">
            <a:solidFill>
              <a:srgbClr val="FF0000"/>
            </a:solidFill>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83448" tIns="41724" rIns="83448" bIns="41724" numCol="1" anchor="t" anchorCtr="0" compatLnSpc="1">
        <a:prstTxWarp prst="textNoShape">
          <a:avLst/>
        </a:prstTxWarp>
      </a:bodyPr>
      <a:lstStyle>
        <a:defPPr marL="0" marR="0" indent="0" algn="just" defTabSz="801688"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rgbClr val="009900"/>
            </a:solidFill>
            <a:effectLst/>
            <a:latin typeface="FrutigerNext LT Regular" charset="0"/>
            <a:ea typeface="幼圆" pitchFamily="49"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32951</TotalTime>
  <Words>4643</Words>
  <Application>Microsoft Office PowerPoint</Application>
  <PresentationFormat>全屏显示(4:3)</PresentationFormat>
  <Paragraphs>447</Paragraphs>
  <Slides>16</Slides>
  <Notes>9</Notes>
  <HiddenSlides>0</HiddenSlides>
  <MMClips>0</MMClips>
  <ScaleCrop>false</ScaleCrop>
  <HeadingPairs>
    <vt:vector size="4" baseType="variant">
      <vt:variant>
        <vt:lpstr>主题</vt:lpstr>
      </vt:variant>
      <vt:variant>
        <vt:i4>17</vt:i4>
      </vt:variant>
      <vt:variant>
        <vt:lpstr>幻灯片标题</vt:lpstr>
      </vt:variant>
      <vt:variant>
        <vt:i4>16</vt:i4>
      </vt:variant>
    </vt:vector>
  </HeadingPairs>
  <TitlesOfParts>
    <vt:vector size="33" baseType="lpstr">
      <vt:lpstr>Blank</vt:lpstr>
      <vt:lpstr>1_主题1</vt:lpstr>
      <vt:lpstr>4_主题1</vt:lpstr>
      <vt:lpstr>5_主题1</vt:lpstr>
      <vt:lpstr>6_主题1</vt:lpstr>
      <vt:lpstr>7_主题1</vt:lpstr>
      <vt:lpstr>8_主题1</vt:lpstr>
      <vt:lpstr>9_主题1</vt:lpstr>
      <vt:lpstr>10_主题1</vt:lpstr>
      <vt:lpstr>huawei</vt:lpstr>
      <vt:lpstr>default</vt:lpstr>
      <vt:lpstr>11_主题1</vt:lpstr>
      <vt:lpstr>12_主题1</vt:lpstr>
      <vt:lpstr>13_主题1</vt:lpstr>
      <vt:lpstr>1_default</vt:lpstr>
      <vt:lpstr>14_主题1</vt:lpstr>
      <vt:lpstr>15_主题1</vt:lpstr>
      <vt:lpstr>乌干达MTN SAG启动异常问题回溯</vt:lpstr>
      <vt:lpstr>1.1基本信息</vt:lpstr>
      <vt:lpstr>1.2 问题描述</vt:lpstr>
      <vt:lpstr>2.1技术根因分析（E-C分析） </vt:lpstr>
      <vt:lpstr>2.2 技术根因举一反三</vt:lpstr>
      <vt:lpstr>幻灯片 6</vt:lpstr>
      <vt:lpstr>2.4 技术根因知识资产</vt:lpstr>
      <vt:lpstr>2.5 共性问题识别</vt:lpstr>
      <vt:lpstr>幻灯片 9</vt:lpstr>
      <vt:lpstr>幻灯片 10</vt:lpstr>
      <vt:lpstr>幻灯片 11</vt:lpstr>
      <vt:lpstr>幻灯片 12</vt:lpstr>
      <vt:lpstr>幻灯片 13</vt:lpstr>
      <vt:lpstr>幻灯片 14</vt:lpstr>
      <vt:lpstr>幻灯片 15</vt:lpstr>
      <vt:lpstr>幻灯片 16</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huawei</dc:creator>
  <cp:lastModifiedBy>s00210363</cp:lastModifiedBy>
  <cp:revision>856</cp:revision>
  <dcterms:created xsi:type="dcterms:W3CDTF">2013-11-20T00:46:59Z</dcterms:created>
  <dcterms:modified xsi:type="dcterms:W3CDTF">2015-01-07T07:09:21Z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(11)jV4k6OSMQPUFmHq3GU3zg0M8wJAgV8ChTLDlERlFZsj2Exz1+WSWF8WlXhLQyhrp1svzs6Nh_x000d_ DG04NAvcvcOuGGIEogYM/Mg0SHDW9PBALkH/rqIqOloPCG7nByt8P+3njYznaR2qn978YXvu_x000d_ Q1bx7clMGsXFukBsi2Y9ZdX+P2sHJ2VuZiEHNYnmryqzJmAD9J6WHcGQwadsjbvCewcUIPd7_x000d_ UXEf+OlqIANq9RJSSm</vt:lpwstr>
  </property>
  <property fmtid="{D5CDD505-2E9C-101B-9397-08002B2CF9AE}" pid="3" name="_ms_pID_7253431">
    <vt:lpwstr>NVxkrFcg1b+FsnLXhnemYJUzYRSb25Wi05wH6WpyUCvjbjqxgWQo/b_x000d_ H/d95qS0bdQDo8/5e9S+NosCLmBK+nxZ/osSXb9bGAUwoFlYfYFfh1AbpXeHvBviX+pl2lIO_x000d_ L3D6kK62n0E/xhw2YkShbkdSm+y1DacGRBm57KbrPyMR1CFM3yY0r9qn5kkbKL3iVc5Yl3Xz_x000d_ GV4PCIMCyTzvdphNO6ZgcsDkhz3E607YPRwH</vt:lpwstr>
  </property>
  <property fmtid="{D5CDD505-2E9C-101B-9397-08002B2CF9AE}" pid="4" name="_ms_pID_7253432">
    <vt:lpwstr>Pb0G9dUvJJSvtKPC/dt15hgNpi9NKRIbMWdb_x000d_ eC1M66FtrDJznFtWcqujC5KeoNw9baXrkeu+3BlXfbxIP5YQVA7R1/HsOBIb8eaZatxzfb2A_x000d_ EMQFi4iWXRbetc+HZ+yqWfMgOxFA1pSJTIxqjv2ODhOKEZprYCE9itbopgxtwibGhtFWtWl6_x000d_ Nst+5e1f0UtJY8cZiqiUsRKRUSwEwPgyhBMBd1qDhdtgCgIPAkPhe0</vt:lpwstr>
  </property>
  <property fmtid="{D5CDD505-2E9C-101B-9397-08002B2CF9AE}" pid="5" name="_ms_pID_7253433">
    <vt:lpwstr>7UtPz4YgXaBnaFvkuA_x000d_ YSPb+sGcMUEIIGibe048Rz3zYYF1VCaVrlJGXcET2/3AUK3eLmJwW8bTspkkottDyzjAS5A9_x000d_ WL157SmomwVUNKMiT+BemmvFbjkaiNMLNI9lijbDkeJ1w96BPzIadDUDb4Yu+BQp9myCJIX3_x000d_ qA7XQoeVCSoHsSMaGUokiU6gNlqIE0N/bcOXHez+/CNHPbhzM5QEiT7jEobQlj0ky7NXNLwQ</vt:lpwstr>
  </property>
  <property fmtid="{D5CDD505-2E9C-101B-9397-08002B2CF9AE}" pid="6" name="_ms_pID_7253434">
    <vt:lpwstr>_x000d_ 7J0Ey1Iu5dic9YL7sHmCGTB2cxvUcqOcr/+NNlUBWSgjJGBBz4439YQZH2GjcRs2KomHm/KQ_x000d_ +6/jMSXRmUieCYi4W8Pezn/GUujE9dELw6EV5DlT/ncTpPlZrfUboilV1LE2euAwgBoB/pMC_x000d_ krb7yfzM7C+wN7rBQqDl8t3qT+4YoMi3QHlpYjC52Q2K4qicwS+V4ftcB8Aq0poyMSoOVH6G_x000d_ Av2KDFFnsKQbktff</vt:lpwstr>
  </property>
  <property fmtid="{D5CDD505-2E9C-101B-9397-08002B2CF9AE}" pid="7" name="_ms_pID_7253435">
    <vt:lpwstr>aFr3Fypv1bzLIeNCwVQQkgWMLrJ6zV7HTO8VRHvEuehaU71iws0qmAjZ_x000d_ bztOFrzAMh2ytIa5T5Xkxy3iB20zYlsPPvjWxidS72D1cFjm0HhEnH7XqU8VTdvxIfAHVeqL_x000d_ A3qQtgHmz38VvZw+wnNe0tvXao6tfRTkvs1KPzItKOyAiUnJSrSmpl70zWW8HuCTdcReJ+1W_x000d_ dr/bFVPUbCzVkae6TLe3GArGXqr+Af30Lg</vt:lpwstr>
  </property>
  <property fmtid="{D5CDD505-2E9C-101B-9397-08002B2CF9AE}" pid="8" name="_ms_pID_7253436">
    <vt:lpwstr>8c8je8Ie5CauyVmQxdT1kDB9WX7QdCnvaGa3nu_x000d_ qRtNAsyE1wfuHcNExJmjvYrCFSCfXt/766xYP0C9prz7vsFij9/K/aUJ8VRqs5F/eiJ+Qij1_x000d_ UmfRhCPko3ktFj4xkGQ5QLi7dfs6tEb8KYQV3+ab0sQe1fgIs42NlVRN86OjFbVuQG47F6ms_x000d_ 36+18zHu+qvGhsj2qjZxilkfePnkHSudYCcAiwzntSDI9KEduBnf</vt:lpwstr>
  </property>
  <property fmtid="{D5CDD505-2E9C-101B-9397-08002B2CF9AE}" pid="9" name="_ms_pID_7253437">
    <vt:lpwstr>uEh3qJLp7KEi9+rUEmqX_x000d_ x1LN5D0NuhQkWwDbgCMltTp+JGZG0aFCVEOYQ+yuXLgq9wHqTDKAxz5unW3JU3/s5uRNvpwX_x000d_ Xr1fgHyD3xBVlXjwqkjl6qgPOuNaqmyMhKmLzXIRpJocJoyFjnK7VuPYuaKKU6sqmSZaDsob_x000d_ TdwN1ftc2JEC7Qlgu0bEraMaCMbUKRgg8DkNUxVQSUi7pwS4hU+EbE2oA9oDzNYIVNnPfL</vt:lpwstr>
  </property>
  <property fmtid="{D5CDD505-2E9C-101B-9397-08002B2CF9AE}" pid="10" name="_ms_pID_7253438">
    <vt:lpwstr>sE_x000d_ bGUuFkNuVBKoMy4t/IBkRle2IRz7JJgElf5tWgjt2JWuwpysCZOcQvXJJOKZ5OIhXYGIDkNs_x000d_ Gv1rSd/uuUcZshVVeB/xA4O0c/S+l7j9htQrX8EAV+0NgSvmBWkieghyj3oV5SMUMyNYtrJL_x000d_ 3RjcQuuePVzxaycY4unB2Hhbi1now0mybnvahA7w6WaRLc76lJNZ8p8tG5NngREvS6XrycpE_x000d_ FRyJScd8qT9GWC</vt:lpwstr>
  </property>
  <property fmtid="{D5CDD505-2E9C-101B-9397-08002B2CF9AE}" pid="11" name="_ms_pID_7253439">
    <vt:lpwstr>uOW5kYCcsdYvuNDbxKH1S7FmP+L1iO/95Ho0qyI2ek+f570va/+ttSRQR5_x000d_ eyOVk16iTivcQK8ACCcvgb0ndV4LRBgBXWgrTXGgzSNghN5Q7T/awTdigAHML/c9G62fp54/_x000d_ 13MT/9b36i4iMt3JaMyqKu/M6k4B+V+cFWBR3kLJIrCti/gTMup8DiHn2pOZ26BW+dn7p66p_x000d_ xNu9XELvaE15PrlRpc3oFxd+MZ0ZHely</vt:lpwstr>
  </property>
  <property fmtid="{D5CDD505-2E9C-101B-9397-08002B2CF9AE}" pid="12" name="_ms_pID_72534310">
    <vt:lpwstr>ySfTtTmQgPfjblfk+M1HEhgSKvbMO5Mxwm7gtz8U_x000d_ n/oVO/3oG63yKx+cnu+O2CKNFdQtZ3r9e3JdGhKw1ie037SGyuJxnjkR</vt:lpwstr>
  </property>
  <property fmtid="{D5CDD505-2E9C-101B-9397-08002B2CF9AE}" pid="13" name="_new_ms_pID_72543">
    <vt:lpwstr>(3)gKIRqEmEGNuwPQLyClal3SHy4bayyAUTLvhfUaCzUEGFZSbNaBq0uqGjUqgJRi9mQGBJdbZ0_x000d_
dnfVkYZEjSDWMm/sJv//hFZXmM7sqV+BQylaMvcqTPd8LTJVf+r3Ww2VfRYMDJt+wRWSlcbN_x000d_
lyKyo5C9iweOrHB/kEHvQr5dVZ09aiWRN+B1b0pCUwQl4w1v4PuD4jUWfM+ghcTl5GG9jK1O_x000d_
WFTvfPM9RyPp4V7oh4</vt:lpwstr>
  </property>
  <property fmtid="{D5CDD505-2E9C-101B-9397-08002B2CF9AE}" pid="14" name="_new_ms_pID_725431">
    <vt:lpwstr>/Q4A84Xx/obvugH3OM+lhJ62vNyGEogUIRz11POTVn5JPtzuOZdJem_x000d_
qWLKdasgDpBNT4h7PXcr4WMXPA3qVRunwaKjrEzxShnV1ZWOgRgO7Ul/AHcZK75zU9s0Dz+h_x000d_
zjKmUeesSyrGjzw8mIZ7DvQrfemRlFkpgh3lKoNlMIiIsn0neda6enUVvYu5dEIvNqsIkw4Q_x000d_
H8FOSFLtb6+xeK9wEU4XCHsj+FY23JuWljnY</vt:lpwstr>
  </property>
  <property fmtid="{D5CDD505-2E9C-101B-9397-08002B2CF9AE}" pid="15" name="_new_ms_pID_725432">
    <vt:lpwstr>adw0for+PbuS60G1E8qrHt76m+nV05C4mp/v_x000d_
blwTOmgq2tOok+rOd0f7SH4Vm9uvsbFODPx2CabN69Q4yiiPJDY=</vt:lpwstr>
  </property>
  <property fmtid="{D5CDD505-2E9C-101B-9397-08002B2CF9AE}" pid="16" name="sflag">
    <vt:lpwstr>1420610652</vt:lpwstr>
  </property>
</Properties>
</file>