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15.xml" ContentType="application/vnd.openxmlformats-officedocument.theme+xml"/>
  <Override PartName="/ppt/slideLayouts/slideLayout48.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8" r:id="rId10"/>
    <p:sldMasterId id="2147483841" r:id="rId11"/>
    <p:sldMasterId id="2147483857" r:id="rId12"/>
    <p:sldMasterId id="2147483860" r:id="rId13"/>
    <p:sldMasterId id="2147483863" r:id="rId14"/>
    <p:sldMasterId id="2147483865" r:id="rId15"/>
    <p:sldMasterId id="2147483881" r:id="rId16"/>
    <p:sldMasterId id="2147483885" r:id="rId17"/>
  </p:sldMasterIdLst>
  <p:notesMasterIdLst>
    <p:notesMasterId r:id="rId38"/>
  </p:notesMasterIdLst>
  <p:handoutMasterIdLst>
    <p:handoutMasterId r:id="rId39"/>
  </p:handoutMasterIdLst>
  <p:sldIdLst>
    <p:sldId id="262" r:id="rId18"/>
    <p:sldId id="276" r:id="rId19"/>
    <p:sldId id="317" r:id="rId20"/>
    <p:sldId id="336" r:id="rId21"/>
    <p:sldId id="349" r:id="rId22"/>
    <p:sldId id="350" r:id="rId23"/>
    <p:sldId id="340" r:id="rId24"/>
    <p:sldId id="319" r:id="rId25"/>
    <p:sldId id="335" r:id="rId26"/>
    <p:sldId id="325" r:id="rId27"/>
    <p:sldId id="339" r:id="rId28"/>
    <p:sldId id="338" r:id="rId29"/>
    <p:sldId id="343" r:id="rId30"/>
    <p:sldId id="341" r:id="rId31"/>
    <p:sldId id="331" r:id="rId32"/>
    <p:sldId id="332" r:id="rId33"/>
    <p:sldId id="346" r:id="rId34"/>
    <p:sldId id="333" r:id="rId35"/>
    <p:sldId id="347" r:id="rId36"/>
    <p:sldId id="260"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618">
          <p15:clr>
            <a:srgbClr val="A4A3A4"/>
          </p15:clr>
        </p15:guide>
        <p15:guide id="2" orient="horz" pos="2659">
          <p15:clr>
            <a:srgbClr val="A4A3A4"/>
          </p15:clr>
        </p15:guide>
        <p15:guide id="3" orient="horz" pos="4020">
          <p15:clr>
            <a:srgbClr val="A4A3A4"/>
          </p15:clr>
        </p15:guide>
        <p15:guide id="4" pos="5284">
          <p15:clr>
            <a:srgbClr val="A4A3A4"/>
          </p15:clr>
        </p15:guide>
        <p15:guide id="5"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liangliang" initials="R" lastIdx="2" clrIdx="0">
    <p:extLst>
      <p:ext uri="{19B8F6BF-5375-455C-9EA6-DF929625EA0E}">
        <p15:presenceInfo xmlns:p15="http://schemas.microsoft.com/office/powerpoint/2012/main" userId="S-1-5-21-147214757-305610072-1517763936-6017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99"/>
    <a:srgbClr val="136D33"/>
    <a:srgbClr val="66FF99"/>
    <a:srgbClr val="00CC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16" autoAdjust="0"/>
    <p:restoredTop sz="94660"/>
  </p:normalViewPr>
  <p:slideViewPr>
    <p:cSldViewPr showGuides="1">
      <p:cViewPr varScale="1">
        <p:scale>
          <a:sx n="106" d="100"/>
          <a:sy n="106" d="100"/>
        </p:scale>
        <p:origin x="1380" y="96"/>
      </p:cViewPr>
      <p:guideLst>
        <p:guide orient="horz" pos="618"/>
        <p:guide orient="horz" pos="2659"/>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handoutMaster" Target="handoutMasters/handoutMaster1.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2016/6/1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4A11B-D3DE-44CB-8260-92760A4F1F9A}" type="datetimeFigureOut">
              <a:rPr lang="zh-CN" altLang="en-US" smtClean="0"/>
              <a:pPr/>
              <a:t>2016/6/1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C98FE-FD27-4643-8F10-17FF326DFF97}" type="slidenum">
              <a:rPr lang="zh-CN" altLang="en-US" smtClean="0"/>
              <a:pPr/>
              <a:t>‹#›</a:t>
            </a:fld>
            <a:endParaRPr lang="zh-CN" altLang="en-US"/>
          </a:p>
        </p:txBody>
      </p:sp>
    </p:spTree>
    <p:extLst>
      <p:ext uri="{BB962C8B-B14F-4D97-AF65-F5344CB8AC3E}">
        <p14:creationId xmlns:p14="http://schemas.microsoft.com/office/powerpoint/2010/main" val="178123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816F7A5-5F2C-4364-8B62-F0CDCD07B00E}" type="slidenum">
              <a:rPr lang="zh-CN" altLang="en-US" smtClean="0">
                <a:solidFill>
                  <a:prstClr val="black"/>
                </a:solidFill>
              </a:rPr>
              <a:pPr/>
              <a:t>2</a:t>
            </a:fld>
            <a:endParaRPr lang="en-US" altLang="zh-CN" dirty="0" smtClean="0">
              <a:solidFill>
                <a:prstClr val="black"/>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13636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18</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val="189680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19</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val="189680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9</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zh-CN" altLang="en-US" dirty="0" smtClean="0">
              <a:ea typeface="宋体" charset="-122"/>
            </a:endParaRP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val="3813331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6810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1698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13</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val="79453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14</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val="7476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15</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val="210068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16</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val="2638820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17</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val="263882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430213"/>
            <a:ext cx="19812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430213"/>
            <a:ext cx="5795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430213"/>
            <a:ext cx="7745412"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641475"/>
            <a:ext cx="7929562" cy="4194175"/>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74638"/>
            <a:ext cx="80645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5929313" y="6400800"/>
            <a:ext cx="1057275" cy="1101725"/>
          </a:xfrm>
          <a:prstGeom prst="rect">
            <a:avLst/>
          </a:prstGeom>
          <a:ln/>
        </p:spPr>
        <p:txBody>
          <a:bodyPr/>
          <a:lstStyle>
            <a:lvl1pPr>
              <a:defRPr/>
            </a:lvl1pPr>
          </a:lstStyle>
          <a:p>
            <a:pPr>
              <a:defRPr/>
            </a:pPr>
            <a:endParaRPr lang="de-DE" altLang="zh-CN"/>
          </a:p>
          <a:p>
            <a:pPr>
              <a:defRPr/>
            </a:pPr>
            <a:r>
              <a:rPr lang="de-DE" altLang="zh-CN"/>
              <a:t>Page </a:t>
            </a:r>
            <a:fld id="{9FE22910-1AD4-4EEE-B7D9-98EAEB89445E}" type="slidenum">
              <a:rPr lang="de-DE" altLang="zh-CN"/>
              <a:pPr>
                <a:defRPr/>
              </a:pPr>
              <a:t>‹#›</a:t>
            </a:fld>
            <a:endParaRPr lang="en-GB"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788" y="5578954"/>
            <a:ext cx="820417"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1851" y="6207893"/>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sp>
        <p:nvSpPr>
          <p:cNvPr id="7" name="Text Box 22"/>
          <p:cNvSpPr txBox="1">
            <a:spLocks noChangeArrowheads="1"/>
          </p:cNvSpPr>
          <p:nvPr/>
        </p:nvSpPr>
        <p:spPr bwMode="auto">
          <a:xfrm>
            <a:off x="7225018" y="4094253"/>
            <a:ext cx="1337980"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FFFFFF"/>
                </a:solidFill>
                <a:latin typeface="FrutigerNext LT Regular" pitchFamily="34" charset="0"/>
                <a:ea typeface="MS PGothic" pitchFamily="34" charset="-128"/>
              </a:rPr>
              <a:t>www.huawei.com</a:t>
            </a:r>
          </a:p>
        </p:txBody>
      </p:sp>
      <p:sp>
        <p:nvSpPr>
          <p:cNvPr id="8" name="Rectangle 23"/>
          <p:cNvSpPr>
            <a:spLocks noChangeArrowheads="1"/>
          </p:cNvSpPr>
          <p:nvPr/>
        </p:nvSpPr>
        <p:spPr bwMode="auto">
          <a:xfrm>
            <a:off x="3984092" y="620789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6792336" y="247959"/>
            <a:ext cx="1401651" cy="295922"/>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400" b="1" dirty="0">
                <a:solidFill>
                  <a:srgbClr val="666666"/>
                </a:solidFill>
                <a:latin typeface="FrutigerNext LT Regular" pitchFamily="34" charset="0"/>
                <a:ea typeface="MS PGothic" pitchFamily="34" charset="-128"/>
              </a:rPr>
              <a:t>Security Level: </a:t>
            </a:r>
          </a:p>
        </p:txBody>
      </p:sp>
      <p:sp>
        <p:nvSpPr>
          <p:cNvPr id="44047" name="Rectangle 15"/>
          <p:cNvSpPr>
            <a:spLocks noGrp="1" noChangeArrowheads="1"/>
          </p:cNvSpPr>
          <p:nvPr>
            <p:ph type="ctrTitle" sz="quarter"/>
          </p:nvPr>
        </p:nvSpPr>
        <p:spPr>
          <a:xfrm>
            <a:off x="685557" y="1392490"/>
            <a:ext cx="5304616" cy="1666119"/>
          </a:xfrm>
        </p:spPr>
        <p:txBody>
          <a:bodyPr/>
          <a:lstStyle>
            <a:lvl1pPr algn="ctr">
              <a:defRPr sz="3800" b="0">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150" y="3182585"/>
            <a:ext cx="5306020" cy="866321"/>
          </a:xfrm>
        </p:spPr>
        <p:txBody>
          <a:bodyPr lIns="79733" tIns="39875" rIns="79733" bIns="39875"/>
          <a:lstStyle>
            <a:lvl1pPr marL="0" indent="0" algn="ctr">
              <a:buFont typeface="Wingdings" pitchFamily="2" charset="2"/>
              <a:buNone/>
              <a:defRPr sz="2000" b="0">
                <a:solidFill>
                  <a:schemeClr val="bg1"/>
                </a:solidFill>
                <a:latin typeface="华文细黑" pitchFamily="2" charset="-122"/>
              </a:defRPr>
            </a:lvl1pPr>
          </a:lstStyle>
          <a:p>
            <a:r>
              <a:rPr lang="zh-CN" altLang="en-US"/>
              <a:t>单击此处编辑母版副标题样式</a:t>
            </a:r>
          </a:p>
        </p:txBody>
      </p:sp>
      <p:sp>
        <p:nvSpPr>
          <p:cNvPr id="10" name="Rectangle 26"/>
          <p:cNvSpPr>
            <a:spLocks noGrp="1" noChangeArrowheads="1"/>
          </p:cNvSpPr>
          <p:nvPr>
            <p:ph type="dt" sz="quarter" idx="10"/>
          </p:nvPr>
        </p:nvSpPr>
        <p:spPr>
          <a:xfrm>
            <a:off x="684153" y="282727"/>
            <a:ext cx="2133927" cy="474738"/>
          </a:xfrm>
        </p:spPr>
        <p:txBody>
          <a:bodyPr lIns="79733" tIns="39875" rIns="79733" bIns="39875"/>
          <a:lstStyle>
            <a:lvl1pPr>
              <a:lnSpc>
                <a:spcPct val="100000"/>
              </a:lnSpc>
              <a:defRPr>
                <a:latin typeface="FrutigerNext LT Regular" pitchFamily="34" charset="0"/>
              </a:defRPr>
            </a:lvl1pPr>
          </a:lstStyle>
          <a:p>
            <a:pPr>
              <a:defRPr/>
            </a:pPr>
            <a:fld id="{DCDEAE21-7101-498A-BB35-D94345D22E6F}" type="datetime1">
              <a:rPr lang="zh-CN" altLang="en-US">
                <a:solidFill>
                  <a:srgbClr val="000000"/>
                </a:solidFill>
              </a:rPr>
              <a:pPr>
                <a:defRPr/>
              </a:pPr>
              <a:t>2016/6/1</a:t>
            </a:fld>
            <a:endParaRPr lang="en-US" altLang="zh-CN">
              <a:solidFill>
                <a:srgbClr val="000000"/>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C64089-1DA7-45B0-917E-6712EADAECC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79" y="4407203"/>
            <a:ext cx="7772892"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79" y="2907393"/>
            <a:ext cx="7772892" cy="1499810"/>
          </a:xfrm>
        </p:spPr>
        <p:txBody>
          <a:bodyPr anchor="b"/>
          <a:lstStyle>
            <a:lvl1pPr marL="0" indent="0">
              <a:buNone/>
              <a:defRPr sz="1800"/>
            </a:lvl1pPr>
            <a:lvl2pPr marL="416571" indent="0">
              <a:buNone/>
              <a:defRPr sz="1600"/>
            </a:lvl2pPr>
            <a:lvl3pPr marL="833148" indent="0">
              <a:buNone/>
              <a:defRPr sz="1500"/>
            </a:lvl3pPr>
            <a:lvl4pPr marL="1249717" indent="0">
              <a:buNone/>
              <a:defRPr sz="1300"/>
            </a:lvl4pPr>
            <a:lvl5pPr marL="1666288" indent="0">
              <a:buNone/>
              <a:defRPr sz="1300"/>
            </a:lvl5pPr>
            <a:lvl6pPr marL="2082858" indent="0">
              <a:buNone/>
              <a:defRPr sz="1300"/>
            </a:lvl6pPr>
            <a:lvl7pPr marL="2499431" indent="0">
              <a:buNone/>
              <a:defRPr sz="1300"/>
            </a:lvl7pPr>
            <a:lvl8pPr marL="2915992" indent="0">
              <a:buNone/>
              <a:defRPr sz="1300"/>
            </a:lvl8pPr>
            <a:lvl9pPr marL="3332576"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36702C-D5B7-4643-B47D-2A9E526171C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078" y="1307798"/>
            <a:ext cx="4016392"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332" y="1307798"/>
            <a:ext cx="4017797"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68AD72E-CDD4-4513-9962-A92672E6ED8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72" y="275167"/>
            <a:ext cx="823086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568" y="1534584"/>
            <a:ext cx="4040274"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6568" y="2175657"/>
            <a:ext cx="404027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348" y="1534584"/>
            <a:ext cx="4043084"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4348" y="2175657"/>
            <a:ext cx="404308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7CD8F90-36BD-40D4-99A5-77F9521C1252}"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23692-59FB-44CB-BA8B-08658945A2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A76C1ED-547A-4A42-B817-2150405EE7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94" y="273655"/>
            <a:ext cx="3009133"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78" y="273655"/>
            <a:ext cx="5112154"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594" y="1434798"/>
            <a:ext cx="3009133" cy="4691440"/>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8006D89E-E4AA-4ACE-968C-75F2F2143E40}"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56" y="4800298"/>
            <a:ext cx="5485838"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56" y="612347"/>
            <a:ext cx="5485838" cy="4115405"/>
          </a:xfrm>
        </p:spPr>
        <p:txBody>
          <a:bodyPr/>
          <a:lstStyle>
            <a:lvl1pPr marL="0" indent="0">
              <a:buNone/>
              <a:defRPr sz="2900"/>
            </a:lvl1pPr>
            <a:lvl2pPr marL="416571" indent="0">
              <a:buNone/>
              <a:defRPr sz="2600"/>
            </a:lvl2pPr>
            <a:lvl3pPr marL="833148" indent="0">
              <a:buNone/>
              <a:defRPr sz="2200"/>
            </a:lvl3pPr>
            <a:lvl4pPr marL="1249717" indent="0">
              <a:buNone/>
              <a:defRPr sz="1800"/>
            </a:lvl4pPr>
            <a:lvl5pPr marL="1666288" indent="0">
              <a:buNone/>
              <a:defRPr sz="1800"/>
            </a:lvl5pPr>
            <a:lvl6pPr marL="2082858" indent="0">
              <a:buNone/>
              <a:defRPr sz="1800"/>
            </a:lvl6pPr>
            <a:lvl7pPr marL="2499431" indent="0">
              <a:buNone/>
              <a:defRPr sz="1800"/>
            </a:lvl7pPr>
            <a:lvl8pPr marL="2915992" indent="0">
              <a:buNone/>
              <a:defRPr sz="1800"/>
            </a:lvl8pPr>
            <a:lvl9pPr marL="3332576" indent="0">
              <a:buNone/>
              <a:defRPr sz="1800"/>
            </a:lvl9pPr>
          </a:lstStyle>
          <a:p>
            <a:pPr lvl="0"/>
            <a:endParaRPr lang="zh-CN" altLang="en-US" noProof="0" smtClean="0"/>
          </a:p>
        </p:txBody>
      </p:sp>
      <p:sp>
        <p:nvSpPr>
          <p:cNvPr id="4" name="文本占位符 3"/>
          <p:cNvSpPr>
            <a:spLocks noGrp="1"/>
          </p:cNvSpPr>
          <p:nvPr>
            <p:ph type="body" sz="half" idx="2"/>
          </p:nvPr>
        </p:nvSpPr>
        <p:spPr>
          <a:xfrm>
            <a:off x="1792556" y="5367262"/>
            <a:ext cx="5485838" cy="804333"/>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34778-E684-47C9-9C72-423FA013C40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99B18BE-68E7-494F-B03F-BA35C3B1C35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9515" y="303894"/>
            <a:ext cx="2042614" cy="567569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7458" y="303894"/>
            <a:ext cx="5997194" cy="56756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B6046DD-2F10-4722-A18C-6823622C91A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3077" y="1307798"/>
            <a:ext cx="8169052" cy="4671786"/>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E0D50C4-C17A-4EFE-A903-569E6A7F13E4}"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078" y="1307798"/>
            <a:ext cx="4016392"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14332" y="1307824"/>
            <a:ext cx="4017797"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14332" y="3716262"/>
            <a:ext cx="4017797"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7841906-9284-4F92-82A4-647D7B7FC076}"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57483" y="303894"/>
            <a:ext cx="8174671" cy="67733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63078" y="1307824"/>
            <a:ext cx="4016392"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14332" y="1307824"/>
            <a:ext cx="4017797"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63078" y="3716262"/>
            <a:ext cx="4016392"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14332" y="3716262"/>
            <a:ext cx="4017797"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FAF222E-782B-4251-B4D5-ECF9EE55AE03}"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078" y="1307798"/>
            <a:ext cx="4016392"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332" y="1307798"/>
            <a:ext cx="4017797"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47E94A3-3B75-4A96-A86A-1BAE02E2FEB5}"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786" y="5578930"/>
            <a:ext cx="820417"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1838" y="6207881"/>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7225010" y="4094238"/>
            <a:ext cx="1338739"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FFFFFF"/>
                </a:solidFill>
                <a:latin typeface="FrutigerNext LT Regular" charset="0"/>
                <a:ea typeface="MS PGothic" pitchFamily="34" charset="-128"/>
              </a:rPr>
              <a:t>www.huawei.com</a:t>
            </a:r>
          </a:p>
        </p:txBody>
      </p:sp>
      <p:sp>
        <p:nvSpPr>
          <p:cNvPr id="8" name="Rectangle 23"/>
          <p:cNvSpPr>
            <a:spLocks noChangeArrowheads="1"/>
          </p:cNvSpPr>
          <p:nvPr/>
        </p:nvSpPr>
        <p:spPr bwMode="auto">
          <a:xfrm>
            <a:off x="3984083" y="6207881"/>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6792326" y="247953"/>
            <a:ext cx="1402410" cy="296281"/>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400" b="1" dirty="0">
                <a:solidFill>
                  <a:srgbClr val="666666"/>
                </a:solidFill>
                <a:latin typeface="FrutigerNext LT Regular" charset="0"/>
                <a:ea typeface="MS PGothic" pitchFamily="34" charset="-128"/>
              </a:rPr>
              <a:t>Security Level: </a:t>
            </a:r>
          </a:p>
        </p:txBody>
      </p:sp>
      <p:sp>
        <p:nvSpPr>
          <p:cNvPr id="10" name="Text Box 66"/>
          <p:cNvSpPr txBox="1">
            <a:spLocks noChangeArrowheads="1"/>
          </p:cNvSpPr>
          <p:nvPr/>
        </p:nvSpPr>
        <p:spPr bwMode="auto">
          <a:xfrm>
            <a:off x="-1968158" y="1322919"/>
            <a:ext cx="1968159" cy="3762667"/>
          </a:xfrm>
          <a:prstGeom prst="rect">
            <a:avLst/>
          </a:prstGeom>
          <a:noFill/>
          <a:ln w="9525" algn="ctr">
            <a:noFill/>
            <a:miter lim="800000"/>
            <a:headEnd/>
            <a:tailEnd/>
          </a:ln>
        </p:spPr>
        <p:txBody>
          <a:bodyPr lIns="80109" tIns="40054" rIns="80109" bIns="40054">
            <a:spAutoFit/>
          </a:bodyPr>
          <a:lstStyle/>
          <a:p>
            <a:pPr algn="r" defTabSz="801109"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801109"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801109"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801109"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85555" y="1392466"/>
            <a:ext cx="5304616" cy="1666119"/>
          </a:xfrm>
        </p:spPr>
        <p:txBody>
          <a:bodyPr/>
          <a:lstStyle>
            <a:lvl1pPr algn="ctr">
              <a:defRPr sz="41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150" y="3182561"/>
            <a:ext cx="5306020" cy="866321"/>
          </a:xfrm>
        </p:spPr>
        <p:txBody>
          <a:bodyPr lIns="80114" tIns="40057" rIns="80114" bIns="40057"/>
          <a:lstStyle>
            <a:lvl1pPr marL="0" indent="0" algn="ctr">
              <a:buFont typeface="Wingdings" pitchFamily="2" charset="2"/>
              <a:buNone/>
              <a:defRPr sz="2100" b="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151" y="282727"/>
            <a:ext cx="2133927" cy="474738"/>
          </a:xfrm>
        </p:spPr>
        <p:txBody>
          <a:bodyPr lIns="80109" tIns="40054" rIns="80109" bIns="40054"/>
          <a:lstStyle>
            <a:lvl1pPr>
              <a:lnSpc>
                <a:spcPct val="100000"/>
              </a:lnSpc>
              <a:defRPr smtClean="0">
                <a:latin typeface="FrutigerNext LT Regular" pitchFamily="34" charset="0"/>
              </a:defRPr>
            </a:lvl1pPr>
          </a:lstStyle>
          <a:p>
            <a:pPr>
              <a:defRPr/>
            </a:pPr>
            <a:fld id="{7E21A5FF-CEF6-4A2E-84C6-011DA2720BB7}" type="datetime1">
              <a:rPr lang="zh-CN" altLang="en-US">
                <a:solidFill>
                  <a:srgbClr val="000000"/>
                </a:solidFill>
              </a:rPr>
              <a:pPr>
                <a:defRPr/>
              </a:pPr>
              <a:t>2016/6/1</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2DBDE7B-C51C-4AB6-BFC2-BB9C944241A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79" y="4407203"/>
            <a:ext cx="7772892"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79" y="2907393"/>
            <a:ext cx="7772892" cy="1499810"/>
          </a:xfrm>
        </p:spPr>
        <p:txBody>
          <a:bodyPr anchor="b"/>
          <a:lstStyle>
            <a:lvl1pPr marL="0" indent="0">
              <a:buNone/>
              <a:defRPr sz="1800"/>
            </a:lvl1pPr>
            <a:lvl2pPr marL="417214" indent="0">
              <a:buNone/>
              <a:defRPr sz="1600"/>
            </a:lvl2pPr>
            <a:lvl3pPr marL="834428" indent="0">
              <a:buNone/>
              <a:defRPr sz="1500"/>
            </a:lvl3pPr>
            <a:lvl4pPr marL="1251642" indent="0">
              <a:buNone/>
              <a:defRPr sz="1300"/>
            </a:lvl4pPr>
            <a:lvl5pPr marL="1668856" indent="0">
              <a:buNone/>
              <a:defRPr sz="1300"/>
            </a:lvl5pPr>
            <a:lvl6pPr marL="2086070" indent="0">
              <a:buNone/>
              <a:defRPr sz="1300"/>
            </a:lvl6pPr>
            <a:lvl7pPr marL="2503284" indent="0">
              <a:buNone/>
              <a:defRPr sz="1300"/>
            </a:lvl7pPr>
            <a:lvl8pPr marL="2920498" indent="0">
              <a:buNone/>
              <a:defRPr sz="1300"/>
            </a:lvl8pPr>
            <a:lvl9pPr marL="3337712"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7E7C061-8507-42C2-91A2-3AB097B7A0F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1840" y="1641930"/>
            <a:ext cx="3896982"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685" y="1641930"/>
            <a:ext cx="3898387"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77FC123-6309-48B9-8681-65E5BCE1243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69" y="275167"/>
            <a:ext cx="823086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568" y="1534584"/>
            <a:ext cx="4040274"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6568" y="2175633"/>
            <a:ext cx="404027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348" y="1534584"/>
            <a:ext cx="4043084"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4348" y="2175633"/>
            <a:ext cx="404308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C0E5553-63CC-4D16-BC8C-51239DED9B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ADB6AA9-2E9C-4805-B299-FA1208DF6FE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A6E0C6E-BCD1-4090-B9AF-4B1D3A33BA2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70" y="273655"/>
            <a:ext cx="3009133"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78" y="273655"/>
            <a:ext cx="5112154"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570" y="1434798"/>
            <a:ext cx="3009133" cy="4691440"/>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8718DE9-A9E5-46F1-B235-F5248207229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56" y="4800298"/>
            <a:ext cx="5485838"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56" y="612323"/>
            <a:ext cx="5485838" cy="4115405"/>
          </a:xfrm>
        </p:spPr>
        <p:txBody>
          <a:bodyPr lIns="80127" tIns="40063" rIns="80127" bIns="40063"/>
          <a:lstStyle>
            <a:lvl1pPr marL="0" indent="0">
              <a:buNone/>
              <a:defRPr sz="2900"/>
            </a:lvl1pPr>
            <a:lvl2pPr marL="417214" indent="0">
              <a:buNone/>
              <a:defRPr sz="2600"/>
            </a:lvl2pPr>
            <a:lvl3pPr marL="834428" indent="0">
              <a:buNone/>
              <a:defRPr sz="2200"/>
            </a:lvl3pPr>
            <a:lvl4pPr marL="1251642" indent="0">
              <a:buNone/>
              <a:defRPr sz="1800"/>
            </a:lvl4pPr>
            <a:lvl5pPr marL="1668856" indent="0">
              <a:buNone/>
              <a:defRPr sz="1800"/>
            </a:lvl5pPr>
            <a:lvl6pPr marL="2086070" indent="0">
              <a:buNone/>
              <a:defRPr sz="1800"/>
            </a:lvl6pPr>
            <a:lvl7pPr marL="2503284" indent="0">
              <a:buNone/>
              <a:defRPr sz="1800"/>
            </a:lvl7pPr>
            <a:lvl8pPr marL="2920498" indent="0">
              <a:buNone/>
              <a:defRPr sz="1800"/>
            </a:lvl8pPr>
            <a:lvl9pPr marL="3337712" indent="0">
              <a:buNone/>
              <a:defRPr sz="1800"/>
            </a:lvl9pPr>
          </a:lstStyle>
          <a:p>
            <a:pPr lvl="0"/>
            <a:endParaRPr lang="zh-CN" altLang="en-US" noProof="0" smtClean="0"/>
          </a:p>
        </p:txBody>
      </p:sp>
      <p:sp>
        <p:nvSpPr>
          <p:cNvPr id="4" name="文本占位符 3"/>
          <p:cNvSpPr>
            <a:spLocks noGrp="1"/>
          </p:cNvSpPr>
          <p:nvPr>
            <p:ph type="body" sz="half" idx="2"/>
          </p:nvPr>
        </p:nvSpPr>
        <p:spPr>
          <a:xfrm>
            <a:off x="1792556" y="5367262"/>
            <a:ext cx="5485838" cy="804333"/>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76A096C-DD70-4518-A488-A84FC7829FFF}"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4705F5E-0472-4FF2-B77C-59BA028C2C3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9865" y="273655"/>
            <a:ext cx="1982207" cy="556229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1840" y="273655"/>
            <a:ext cx="5813162" cy="556229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FAC0994-4FEB-46B2-A9C3-592A661370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74638"/>
            <a:ext cx="80645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5929313" y="6400800"/>
            <a:ext cx="1057275" cy="1101725"/>
          </a:xfrm>
          <a:prstGeom prst="rect">
            <a:avLst/>
          </a:prstGeom>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9FE22910-1AD4-4EEE-B7D9-98EAEB89445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sp>
        <p:nvSpPr>
          <p:cNvPr id="7"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defRPr/>
            </a:pPr>
            <a:r>
              <a:rPr lang="en-US" altLang="zh-CN" sz="1200">
                <a:solidFill>
                  <a:srgbClr val="000000"/>
                </a:solidFill>
                <a:latin typeface="FrutigerNext LT Regular"/>
                <a:ea typeface="华文细黑"/>
              </a:rPr>
              <a:t>www.huawei.com</a:t>
            </a:r>
          </a:p>
        </p:txBody>
      </p:sp>
      <p:sp>
        <p:nvSpPr>
          <p:cNvPr id="8"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9" name="Rectangle 25"/>
          <p:cNvSpPr>
            <a:spLocks noChangeArrowheads="1"/>
          </p:cNvSpPr>
          <p:nvPr/>
        </p:nvSpPr>
        <p:spPr bwMode="auto">
          <a:xfrm>
            <a:off x="6792913" y="247650"/>
            <a:ext cx="1468437" cy="292100"/>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b="1">
                <a:solidFill>
                  <a:srgbClr val="666666"/>
                </a:solidFill>
                <a:latin typeface="FrutigerNext LT Regular"/>
                <a:ea typeface="华文细黑"/>
              </a:rPr>
              <a:t>Security Level:</a:t>
            </a:r>
            <a:r>
              <a:rPr lang="zh-CN" altLang="en-US" b="1">
                <a:solidFill>
                  <a:srgbClr val="666666"/>
                </a:solidFill>
                <a:latin typeface="FrutigerNext LT Regular"/>
                <a:ea typeface="华文细黑"/>
              </a:rPr>
              <a:t> </a:t>
            </a:r>
          </a:p>
        </p:txBody>
      </p:sp>
      <p:sp>
        <p:nvSpPr>
          <p:cNvPr id="10"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:40-47pt  </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:26-30pt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内部使用字体 </a:t>
            </a:r>
            <a:r>
              <a:rPr lang="en-US" altLang="zh-CN" sz="1100">
                <a:solidFill>
                  <a:srgbClr val="000000"/>
                </a:solidFill>
                <a:latin typeface="Arial" charset="0"/>
                <a:ea typeface="华文细黑" pitchFamily="2" charset="-122"/>
              </a:rPr>
              <a:t>:</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FrutigerNext LT Medium</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外部使用字体 </a:t>
            </a:r>
            <a:r>
              <a:rPr lang="en-US" altLang="zh-CN" sz="1100">
                <a:solidFill>
                  <a:srgbClr val="000000"/>
                </a:solidFill>
                <a:latin typeface="Arial" charset="0"/>
                <a:ea typeface="华文细黑" pitchFamily="2" charset="-122"/>
              </a:rPr>
              <a:t>: Arial</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:35-47pt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  </a:t>
            </a: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:24-28pt</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a:t>
            </a: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ct val="50000"/>
              </a:spcBef>
              <a:spcAft>
                <a:spcPts val="0"/>
              </a:spcAft>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88" y="1392238"/>
            <a:ext cx="5303837"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82575"/>
            <a:ext cx="2133600" cy="474663"/>
          </a:xfrm>
        </p:spPr>
        <p:txBody>
          <a:bodyPr lIns="80139" tIns="40069" rIns="80139" bIns="40069"/>
          <a:lstStyle>
            <a:lvl1pPr>
              <a:lnSpc>
                <a:spcPct val="100000"/>
              </a:lnSpc>
              <a:defRPr>
                <a:latin typeface="FrutigerNext LT Regular" pitchFamily="34" charset="0"/>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2016/6/1</a:t>
            </a:fld>
            <a:endParaRPr lang="zh-CN" alt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5.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image" Target="../media/image16.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image" Target="../media/image18.png"/><Relationship Id="rId2" Type="http://schemas.openxmlformats.org/officeDocument/2006/relationships/slideLayout" Target="../slideLayouts/slideLayout22.xml"/><Relationship Id="rId16" Type="http://schemas.openxmlformats.org/officeDocument/2006/relationships/theme" Target="../theme/theme1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1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8.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6.xml"/><Relationship Id="rId1" Type="http://schemas.openxmlformats.org/officeDocument/2006/relationships/slideLayout" Target="../slideLayouts/slideLayout48.xml"/><Relationship Id="rId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5"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pic>
        <p:nvPicPr>
          <p:cNvPr id="7172" name="Picture 9" descr="8"/>
          <p:cNvPicPr>
            <a:picLocks noChangeAspect="1" noChangeArrowheads="1"/>
          </p:cNvPicPr>
          <p:nvPr/>
        </p:nvPicPr>
        <p:blipFill>
          <a:blip r:embed="rId16"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20" charset="0"/>
              </a:defRPr>
            </a:lvl1pPr>
          </a:lstStyle>
          <a:p>
            <a:pPr fontAlgn="auto">
              <a:spcBef>
                <a:spcPts val="0"/>
              </a:spcBef>
              <a:spcAft>
                <a:spcPts val="0"/>
              </a:spcAft>
            </a:pPr>
            <a:fld id="{530820CF-B880-4189-942D-D702A7CBA730}" type="datetimeFigureOut">
              <a:rPr lang="zh-CN" altLang="en-US" smtClean="0">
                <a:solidFill>
                  <a:srgbClr val="000000"/>
                </a:solidFill>
                <a:ea typeface="华文细黑"/>
              </a:rPr>
              <a:pPr fontAlgn="auto">
                <a:spcBef>
                  <a:spcPts val="0"/>
                </a:spcBef>
                <a:spcAft>
                  <a:spcPts val="0"/>
                </a:spcAft>
              </a:pPr>
              <a:t>2016/6/1</a:t>
            </a:fld>
            <a:endParaRPr lang="zh-CN" altLang="en-US">
              <a:solidFill>
                <a:srgbClr val="000000"/>
              </a:solidFill>
              <a:ea typeface="华文细黑"/>
            </a:endParaRPr>
          </a:p>
        </p:txBody>
      </p:sp>
      <p:sp>
        <p:nvSpPr>
          <p:cNvPr id="7174"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:32-35pt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Medium</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:30-32pt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英文正文</a:t>
            </a:r>
            <a:r>
              <a:rPr lang="en-US" altLang="zh-CN" sz="1100">
                <a:solidFill>
                  <a:srgbClr val="000000"/>
                </a:solidFill>
                <a:latin typeface="Arial" charset="0"/>
                <a:ea typeface="华文细黑" pitchFamily="2" charset="-122"/>
              </a:rPr>
              <a:t>:20-22pt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 </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 :18pt  </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Regular</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中文正文</a:t>
            </a:r>
            <a:r>
              <a:rPr lang="en-US" altLang="zh-CN" sz="1100">
                <a:solidFill>
                  <a:srgbClr val="000000"/>
                </a:solidFill>
                <a:latin typeface="Arial" charset="0"/>
                <a:ea typeface="华文细黑" pitchFamily="2" charset="-122"/>
              </a:rPr>
              <a:t>:18-20pt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):18pt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 </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配色参考方案：</a:t>
            </a:r>
          </a:p>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建议同一页面内不超过四种颜色，以下是</a:t>
            </a:r>
            <a:r>
              <a:rPr lang="en-US" altLang="zh-CN" sz="1100">
                <a:solidFill>
                  <a:srgbClr val="000000"/>
                </a:solidFill>
                <a:latin typeface="华文细黑" pitchFamily="2" charset="-122"/>
                <a:ea typeface="华文细黑" pitchFamily="2" charset="-122"/>
              </a:rPr>
              <a:t>13</a:t>
            </a:r>
            <a:r>
              <a:rPr lang="zh-CN" altLang="en-US" sz="1100">
                <a:solidFill>
                  <a:srgbClr val="000000"/>
                </a:solidFill>
                <a:latin typeface="华文细黑" pitchFamily="2" charset="-122"/>
                <a:ea typeface="华文细黑" pitchFamily="2" charset="-122"/>
              </a:rPr>
              <a:t>组配色方案，同一页面内只选择一组使用。（仅供参考）</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客户或者合作伙伴的标志放在右上角</a:t>
            </a:r>
            <a:r>
              <a:rPr lang="en-US" altLang="zh-CN" sz="1100">
                <a:solidFill>
                  <a:srgbClr val="000000"/>
                </a:solidFill>
                <a:latin typeface="华文细黑" pitchFamily="2" charset="-122"/>
                <a:ea typeface="华文细黑" pitchFamily="2" charset="-122"/>
              </a:rPr>
              <a:t>.</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pPr>
            <a:endParaRPr lang="zh-CN" altLang="en-US">
              <a:solidFill>
                <a:srgbClr val="000000"/>
              </a:solidFill>
              <a:latin typeface="FrutigerNext LT Regular"/>
              <a:ea typeface="华文细黑"/>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84" r:id="rId13"/>
  </p:sldLayoutIdLst>
  <p:txStyles>
    <p:titleStyle>
      <a:lvl1pPr algn="l" defTabSz="801688" rtl="0" eaLnBrk="1" fontAlgn="base" hangingPunct="1">
        <a:spcBef>
          <a:spcPct val="0"/>
        </a:spcBef>
        <a:spcAft>
          <a:spcPct val="0"/>
        </a:spcAft>
        <a:defRPr sz="3400">
          <a:solidFill>
            <a:srgbClr val="990000"/>
          </a:solidFill>
          <a:latin typeface="+mj-lt"/>
          <a:ea typeface="+mj-ea"/>
          <a:cs typeface="+mj-cs"/>
        </a:defRPr>
      </a:lvl1pPr>
      <a:lvl2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1" fontAlgn="base" hangingPunct="1">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7"/>
          <p:cNvPicPr>
            <a:picLocks noChangeAspect="1" noChangeArrowheads="1"/>
          </p:cNvPicPr>
          <p:nvPr/>
        </p:nvPicPr>
        <p:blipFill>
          <a:blip r:embed="rId17" cstate="print"/>
          <a:srcRect/>
          <a:stretch>
            <a:fillRect/>
          </a:stretch>
        </p:blipFill>
        <p:spPr bwMode="auto">
          <a:xfrm>
            <a:off x="3" y="6221514"/>
            <a:ext cx="9142595" cy="636511"/>
          </a:xfrm>
          <a:prstGeom prst="rect">
            <a:avLst/>
          </a:prstGeom>
          <a:noFill/>
          <a:ln w="9525">
            <a:noFill/>
            <a:miter lim="800000"/>
            <a:headEnd/>
            <a:tailEnd/>
          </a:ln>
        </p:spPr>
      </p:pic>
      <p:sp>
        <p:nvSpPr>
          <p:cNvPr id="28680" name="Text Box 8"/>
          <p:cNvSpPr txBox="1">
            <a:spLocks noChangeArrowheads="1"/>
          </p:cNvSpPr>
          <p:nvPr/>
        </p:nvSpPr>
        <p:spPr bwMode="auto">
          <a:xfrm>
            <a:off x="651851" y="6439214"/>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pic>
        <p:nvPicPr>
          <p:cNvPr id="5124" name="Picture 9" descr="8"/>
          <p:cNvPicPr>
            <a:picLocks noChangeAspect="1" noChangeArrowheads="1"/>
          </p:cNvPicPr>
          <p:nvPr/>
        </p:nvPicPr>
        <p:blipFill>
          <a:blip r:embed="rId18" cstate="print"/>
          <a:srcRect/>
          <a:stretch>
            <a:fillRect/>
          </a:stretch>
        </p:blipFill>
        <p:spPr bwMode="auto">
          <a:xfrm>
            <a:off x="7508785" y="6399904"/>
            <a:ext cx="13107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047" y="6489121"/>
            <a:ext cx="2097403"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200">
                <a:latin typeface="FrutigerNext LT Bold" pitchFamily="20" charset="0"/>
                <a:ea typeface="MS PGothic" pitchFamily="34" charset="-128"/>
              </a:defRPr>
            </a:lvl1pPr>
          </a:lstStyle>
          <a:p>
            <a:pPr>
              <a:defRPr/>
            </a:pPr>
            <a:r>
              <a:rPr lang="de-DE" altLang="zh-CN">
                <a:solidFill>
                  <a:srgbClr val="000000"/>
                </a:solidFill>
              </a:rPr>
              <a:t>Page </a:t>
            </a:r>
            <a:fld id="{0023A418-DE1C-48E7-966E-205C1793BBA2}" type="slidenum">
              <a:rPr lang="de-DE" altLang="zh-CN">
                <a:solidFill>
                  <a:srgbClr val="000000"/>
                </a:solidFill>
              </a:rPr>
              <a:pPr>
                <a:defRPr/>
              </a:pPr>
              <a:t>‹#›</a:t>
            </a:fld>
            <a:endParaRPr lang="en-GB" altLang="zh-CN">
              <a:solidFill>
                <a:srgbClr val="000000"/>
              </a:solidFill>
            </a:endParaRPr>
          </a:p>
        </p:txBody>
      </p:sp>
      <p:sp>
        <p:nvSpPr>
          <p:cNvPr id="5126" name="Rectangle 13"/>
          <p:cNvSpPr>
            <a:spLocks noGrp="1" noChangeArrowheads="1"/>
          </p:cNvSpPr>
          <p:nvPr>
            <p:ph type="title"/>
          </p:nvPr>
        </p:nvSpPr>
        <p:spPr bwMode="auto">
          <a:xfrm>
            <a:off x="657483" y="303894"/>
            <a:ext cx="8174671" cy="677333"/>
          </a:xfrm>
          <a:prstGeom prst="rect">
            <a:avLst/>
          </a:prstGeom>
          <a:noFill/>
          <a:ln w="9525">
            <a:noFill/>
            <a:miter lim="800000"/>
            <a:headEnd/>
            <a:tailEnd/>
          </a:ln>
        </p:spPr>
        <p:txBody>
          <a:bodyPr vert="horz" wrap="square" lIns="79733" tIns="39875" rIns="79733" bIns="39875"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778" y="643921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5128" name="Rectangle 68"/>
          <p:cNvSpPr>
            <a:spLocks noGrp="1" noChangeArrowheads="1"/>
          </p:cNvSpPr>
          <p:nvPr>
            <p:ph type="body" idx="1"/>
          </p:nvPr>
        </p:nvSpPr>
        <p:spPr bwMode="auto">
          <a:xfrm>
            <a:off x="663077" y="1307798"/>
            <a:ext cx="8169052" cy="4671786"/>
          </a:xfrm>
          <a:prstGeom prst="rect">
            <a:avLst/>
          </a:prstGeom>
          <a:noFill/>
          <a:ln w="9525">
            <a:noFill/>
            <a:miter lim="800000"/>
            <a:headEnd/>
            <a:tailEnd/>
          </a:ln>
        </p:spPr>
        <p:txBody>
          <a:bodyPr vert="horz" wrap="square" lIns="79748" tIns="39882" rIns="79748" bIns="3988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ransition/>
  <p:hf sldNum="0" hdr="0" ftr="0"/>
  <p:txStyles>
    <p:titleStyle>
      <a:lvl1pPr algn="l" defTabSz="799867" rtl="0" eaLnBrk="0" fontAlgn="base" hangingPunct="0">
        <a:spcBef>
          <a:spcPct val="0"/>
        </a:spcBef>
        <a:spcAft>
          <a:spcPct val="0"/>
        </a:spcAft>
        <a:defRPr sz="2900" b="1">
          <a:solidFill>
            <a:srgbClr val="990000"/>
          </a:solidFill>
          <a:latin typeface="+mj-lt"/>
          <a:ea typeface="+mj-ea"/>
          <a:cs typeface="+mj-cs"/>
        </a:defRPr>
      </a:lvl1pPr>
      <a:lvl2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2pPr>
      <a:lvl3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3pPr>
      <a:lvl4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4pPr>
      <a:lvl5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5pPr>
      <a:lvl6pPr marL="416571" algn="l" defTabSz="799867" rtl="0" fontAlgn="base">
        <a:spcBef>
          <a:spcPct val="0"/>
        </a:spcBef>
        <a:spcAft>
          <a:spcPct val="0"/>
        </a:spcAft>
        <a:defRPr sz="2900" b="1">
          <a:solidFill>
            <a:srgbClr val="990000"/>
          </a:solidFill>
          <a:latin typeface="FrutigerNext LT Medium" pitchFamily="34" charset="0"/>
          <a:ea typeface="黑体" pitchFamily="2" charset="-122"/>
        </a:defRPr>
      </a:lvl6pPr>
      <a:lvl7pPr marL="833148" algn="l" defTabSz="799867" rtl="0" fontAlgn="base">
        <a:spcBef>
          <a:spcPct val="0"/>
        </a:spcBef>
        <a:spcAft>
          <a:spcPct val="0"/>
        </a:spcAft>
        <a:defRPr sz="2900" b="1">
          <a:solidFill>
            <a:srgbClr val="990000"/>
          </a:solidFill>
          <a:latin typeface="FrutigerNext LT Medium" pitchFamily="34" charset="0"/>
          <a:ea typeface="黑体" pitchFamily="2" charset="-122"/>
        </a:defRPr>
      </a:lvl7pPr>
      <a:lvl8pPr marL="1249717" algn="l" defTabSz="799867" rtl="0" fontAlgn="base">
        <a:spcBef>
          <a:spcPct val="0"/>
        </a:spcBef>
        <a:spcAft>
          <a:spcPct val="0"/>
        </a:spcAft>
        <a:defRPr sz="2900" b="1">
          <a:solidFill>
            <a:srgbClr val="990000"/>
          </a:solidFill>
          <a:latin typeface="FrutigerNext LT Medium" pitchFamily="34" charset="0"/>
          <a:ea typeface="黑体" pitchFamily="2" charset="-122"/>
        </a:defRPr>
      </a:lvl8pPr>
      <a:lvl9pPr marL="1666288" algn="l" defTabSz="799867" rtl="0" fontAlgn="base">
        <a:spcBef>
          <a:spcPct val="0"/>
        </a:spcBef>
        <a:spcAft>
          <a:spcPct val="0"/>
        </a:spcAft>
        <a:defRPr sz="2900" b="1">
          <a:solidFill>
            <a:srgbClr val="990000"/>
          </a:solidFill>
          <a:latin typeface="FrutigerNext LT Medium" pitchFamily="34" charset="0"/>
          <a:ea typeface="黑体" pitchFamily="2" charset="-122"/>
        </a:defRPr>
      </a:lvl9pPr>
    </p:titleStyle>
    <p:bodyStyle>
      <a:lvl1pPr marL="299412" indent="-299412" algn="l" defTabSz="799867" rtl="0" eaLnBrk="0" fontAlgn="base" hangingPunct="0">
        <a:lnSpc>
          <a:spcPct val="140000"/>
        </a:lnSpc>
        <a:spcBef>
          <a:spcPct val="0"/>
        </a:spcBef>
        <a:spcAft>
          <a:spcPct val="0"/>
        </a:spcAft>
        <a:buClr>
          <a:schemeClr val="bg2"/>
        </a:buClr>
        <a:buSzPct val="60000"/>
        <a:buFont typeface="Wingdings" pitchFamily="2" charset="2"/>
        <a:buChar char="l"/>
        <a:defRPr sz="1800" b="1">
          <a:solidFill>
            <a:schemeClr val="tx1"/>
          </a:solidFill>
          <a:latin typeface="+mn-lt"/>
          <a:ea typeface="+mn-ea"/>
          <a:cs typeface="+mn-cs"/>
        </a:defRPr>
      </a:lvl1pPr>
      <a:lvl2pPr marL="650896" indent="-250235" algn="l" defTabSz="799867"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0931" indent="-201054" algn="l" defTabSz="799867"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0142" indent="-201054" algn="l" defTabSz="799867" rtl="0" eaLnBrk="0" fontAlgn="base" hangingPunct="0">
        <a:lnSpc>
          <a:spcPct val="140000"/>
        </a:lnSpc>
        <a:spcBef>
          <a:spcPct val="0"/>
        </a:spcBef>
        <a:spcAft>
          <a:spcPct val="0"/>
        </a:spcAft>
        <a:buChar char="–"/>
        <a:defRPr sz="1400">
          <a:solidFill>
            <a:schemeClr val="tx1"/>
          </a:solidFill>
          <a:latin typeface="+mj-lt"/>
          <a:ea typeface="+mn-ea"/>
        </a:defRPr>
      </a:lvl4pPr>
      <a:lvl5pPr marL="1800821" indent="-201054" algn="l" defTabSz="79986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17375"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3950"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0519"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67093"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3148" rtl="0" eaLnBrk="1" latinLnBrk="0" hangingPunct="1">
        <a:defRPr sz="1600" kern="1200">
          <a:solidFill>
            <a:schemeClr val="tx1"/>
          </a:solidFill>
          <a:latin typeface="+mn-lt"/>
          <a:ea typeface="+mn-ea"/>
          <a:cs typeface="+mn-cs"/>
        </a:defRPr>
      </a:lvl1pPr>
      <a:lvl2pPr marL="416571" algn="l" defTabSz="833148" rtl="0" eaLnBrk="1" latinLnBrk="0" hangingPunct="1">
        <a:defRPr sz="1600" kern="1200">
          <a:solidFill>
            <a:schemeClr val="tx1"/>
          </a:solidFill>
          <a:latin typeface="+mn-lt"/>
          <a:ea typeface="+mn-ea"/>
          <a:cs typeface="+mn-cs"/>
        </a:defRPr>
      </a:lvl2pPr>
      <a:lvl3pPr marL="833148" algn="l" defTabSz="833148" rtl="0" eaLnBrk="1" latinLnBrk="0" hangingPunct="1">
        <a:defRPr sz="1600" kern="1200">
          <a:solidFill>
            <a:schemeClr val="tx1"/>
          </a:solidFill>
          <a:latin typeface="+mn-lt"/>
          <a:ea typeface="+mn-ea"/>
          <a:cs typeface="+mn-cs"/>
        </a:defRPr>
      </a:lvl3pPr>
      <a:lvl4pPr marL="1249717" algn="l" defTabSz="833148" rtl="0" eaLnBrk="1" latinLnBrk="0" hangingPunct="1">
        <a:defRPr sz="1600" kern="1200">
          <a:solidFill>
            <a:schemeClr val="tx1"/>
          </a:solidFill>
          <a:latin typeface="+mn-lt"/>
          <a:ea typeface="+mn-ea"/>
          <a:cs typeface="+mn-cs"/>
        </a:defRPr>
      </a:lvl4pPr>
      <a:lvl5pPr marL="1666288" algn="l" defTabSz="833148" rtl="0" eaLnBrk="1" latinLnBrk="0" hangingPunct="1">
        <a:defRPr sz="1600" kern="1200">
          <a:solidFill>
            <a:schemeClr val="tx1"/>
          </a:solidFill>
          <a:latin typeface="+mn-lt"/>
          <a:ea typeface="+mn-ea"/>
          <a:cs typeface="+mn-cs"/>
        </a:defRPr>
      </a:lvl5pPr>
      <a:lvl6pPr marL="2082858" algn="l" defTabSz="833148" rtl="0" eaLnBrk="1" latinLnBrk="0" hangingPunct="1">
        <a:defRPr sz="1600" kern="1200">
          <a:solidFill>
            <a:schemeClr val="tx1"/>
          </a:solidFill>
          <a:latin typeface="+mn-lt"/>
          <a:ea typeface="+mn-ea"/>
          <a:cs typeface="+mn-cs"/>
        </a:defRPr>
      </a:lvl6pPr>
      <a:lvl7pPr marL="2499431" algn="l" defTabSz="833148" rtl="0" eaLnBrk="1" latinLnBrk="0" hangingPunct="1">
        <a:defRPr sz="1600" kern="1200">
          <a:solidFill>
            <a:schemeClr val="tx1"/>
          </a:solidFill>
          <a:latin typeface="+mn-lt"/>
          <a:ea typeface="+mn-ea"/>
          <a:cs typeface="+mn-cs"/>
        </a:defRPr>
      </a:lvl7pPr>
      <a:lvl8pPr marL="2915992" algn="l" defTabSz="833148" rtl="0" eaLnBrk="1" latinLnBrk="0" hangingPunct="1">
        <a:defRPr sz="1600" kern="1200">
          <a:solidFill>
            <a:schemeClr val="tx1"/>
          </a:solidFill>
          <a:latin typeface="+mn-lt"/>
          <a:ea typeface="+mn-ea"/>
          <a:cs typeface="+mn-cs"/>
        </a:defRPr>
      </a:lvl8pPr>
      <a:lvl9pPr marL="3332576" algn="l" defTabSz="833148" rtl="0" eaLnBrk="1" latinLnBrk="0" hangingPunct="1">
        <a:defRPr sz="1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7"/>
          <p:cNvPicPr>
            <a:picLocks noChangeAspect="1" noChangeArrowheads="1"/>
          </p:cNvPicPr>
          <p:nvPr/>
        </p:nvPicPr>
        <p:blipFill>
          <a:blip r:embed="rId14" cstate="print"/>
          <a:srcRect/>
          <a:stretch>
            <a:fillRect/>
          </a:stretch>
        </p:blipFill>
        <p:spPr bwMode="auto">
          <a:xfrm>
            <a:off x="1" y="6221490"/>
            <a:ext cx="9142595" cy="636511"/>
          </a:xfrm>
          <a:prstGeom prst="rect">
            <a:avLst/>
          </a:prstGeom>
          <a:noFill/>
          <a:ln w="9525">
            <a:noFill/>
            <a:miter lim="800000"/>
            <a:headEnd/>
            <a:tailEnd/>
          </a:ln>
        </p:spPr>
      </p:pic>
      <p:sp>
        <p:nvSpPr>
          <p:cNvPr id="28680" name="Text Box 8"/>
          <p:cNvSpPr txBox="1">
            <a:spLocks noChangeArrowheads="1"/>
          </p:cNvSpPr>
          <p:nvPr/>
        </p:nvSpPr>
        <p:spPr bwMode="auto">
          <a:xfrm>
            <a:off x="651838" y="6439203"/>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pic>
        <p:nvPicPr>
          <p:cNvPr id="1028" name="Picture 9" descr="8"/>
          <p:cNvPicPr>
            <a:picLocks noChangeAspect="1" noChangeArrowheads="1"/>
          </p:cNvPicPr>
          <p:nvPr/>
        </p:nvPicPr>
        <p:blipFill>
          <a:blip r:embed="rId15" cstate="print"/>
          <a:srcRect/>
          <a:stretch>
            <a:fillRect/>
          </a:stretch>
        </p:blipFill>
        <p:spPr bwMode="auto">
          <a:xfrm>
            <a:off x="7508785" y="6399895"/>
            <a:ext cx="13107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044" y="6489097"/>
            <a:ext cx="2097403"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lnSpc>
                <a:spcPct val="85000"/>
              </a:lnSpc>
              <a:defRPr sz="1200" smtClean="0">
                <a:solidFill>
                  <a:schemeClr val="tx1"/>
                </a:solidFill>
                <a:latin typeface="FrutigerNext LT Bold" pitchFamily="-92" charset="0"/>
                <a:ea typeface="MS PGothic" pitchFamily="34" charset="-128"/>
              </a:defRPr>
            </a:lvl1pPr>
          </a:lstStyle>
          <a:p>
            <a:pPr eaLnBrk="0" hangingPunct="0">
              <a:defRPr/>
            </a:pPr>
            <a:r>
              <a:rPr lang="de-DE" altLang="zh-CN">
                <a:solidFill>
                  <a:srgbClr val="000000"/>
                </a:solidFill>
              </a:rPr>
              <a:t>Page </a:t>
            </a:r>
            <a:fld id="{99131503-D9CB-43A5-904C-0B2D9F3F4FC2}" type="slidenum">
              <a:rPr lang="de-DE" altLang="zh-CN">
                <a:solidFill>
                  <a:srgbClr val="000000"/>
                </a:solidFill>
              </a:rPr>
              <a:pPr eaLnBrk="0" hangingPunct="0">
                <a:defRPr/>
              </a:pPr>
              <a:t>‹#›</a:t>
            </a:fld>
            <a:endParaRPr lang="en-GB" altLang="zh-CN">
              <a:solidFill>
                <a:srgbClr val="000000"/>
              </a:solidFill>
            </a:endParaRPr>
          </a:p>
        </p:txBody>
      </p:sp>
      <p:sp>
        <p:nvSpPr>
          <p:cNvPr id="1030" name="Rectangle 13"/>
          <p:cNvSpPr>
            <a:spLocks noGrp="1" noChangeArrowheads="1"/>
          </p:cNvSpPr>
          <p:nvPr>
            <p:ph type="title"/>
          </p:nvPr>
        </p:nvSpPr>
        <p:spPr bwMode="auto">
          <a:xfrm>
            <a:off x="651840" y="273655"/>
            <a:ext cx="7746200" cy="870857"/>
          </a:xfrm>
          <a:prstGeom prst="rect">
            <a:avLst/>
          </a:prstGeom>
          <a:noFill/>
          <a:ln w="9525">
            <a:noFill/>
            <a:miter lim="800000"/>
            <a:headEnd/>
            <a:tailEnd/>
          </a:ln>
        </p:spPr>
        <p:txBody>
          <a:bodyPr vert="horz" wrap="square" lIns="80109" tIns="40054" rIns="80109" bIns="4005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769" y="6439203"/>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28694" name="Rectangle 22"/>
          <p:cNvSpPr>
            <a:spLocks noChangeArrowheads="1"/>
          </p:cNvSpPr>
          <p:nvPr/>
        </p:nvSpPr>
        <p:spPr bwMode="auto">
          <a:xfrm>
            <a:off x="-1844534" y="529168"/>
            <a:ext cx="1844534" cy="5306786"/>
          </a:xfrm>
          <a:prstGeom prst="rect">
            <a:avLst/>
          </a:prstGeom>
          <a:noFill/>
          <a:ln w="9525">
            <a:noFill/>
            <a:miter lim="800000"/>
            <a:headEnd/>
            <a:tailEnd/>
          </a:ln>
        </p:spPr>
        <p:txBody>
          <a:bodyPr lIns="80093" tIns="40048" rIns="80093" bIns="40048"/>
          <a:lstStyle/>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Medium</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Regular</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2" name="Rectangle 60"/>
          <p:cNvSpPr>
            <a:spLocks noChangeArrowheads="1"/>
          </p:cNvSpPr>
          <p:nvPr/>
        </p:nvSpPr>
        <p:spPr bwMode="auto">
          <a:xfrm>
            <a:off x="9269029" y="5453442"/>
            <a:ext cx="920160" cy="305405"/>
          </a:xfrm>
          <a:prstGeom prst="rect">
            <a:avLst/>
          </a:prstGeom>
          <a:solidFill>
            <a:schemeClr val="bg1"/>
          </a:solidFill>
          <a:ln w="9525" algn="ctr">
            <a:noFill/>
            <a:miter lim="800000"/>
            <a:headEnd/>
            <a:tailEnd/>
          </a:ln>
        </p:spPr>
        <p:txBody>
          <a:bodyPr lIns="83424" tIns="41711" rIns="83424" bIns="41711" anchor="ctr">
            <a:spAutoFit/>
          </a:bodyP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nvGrpSpPr>
          <p:cNvPr id="2" name="Group 75"/>
          <p:cNvGrpSpPr>
            <a:grpSpLocks/>
          </p:cNvGrpSpPr>
          <p:nvPr/>
        </p:nvGrpSpPr>
        <p:grpSpPr bwMode="auto">
          <a:xfrm>
            <a:off x="9351914" y="5279571"/>
            <a:ext cx="740342" cy="182941"/>
            <a:chOff x="6657" y="3492"/>
            <a:chExt cx="527" cy="121"/>
          </a:xfrm>
        </p:grpSpPr>
        <p:sp>
          <p:nvSpPr>
            <p:cNvPr id="28696" name="Rectangle 24"/>
            <p:cNvSpPr>
              <a:spLocks noChangeArrowheads="1"/>
            </p:cNvSpPr>
            <p:nvPr/>
          </p:nvSpPr>
          <p:spPr bwMode="auto">
            <a:xfrm flipV="1">
              <a:off x="6789" y="3492"/>
              <a:ext cx="132" cy="121"/>
            </a:xfrm>
            <a:prstGeom prst="rect">
              <a:avLst/>
            </a:prstGeom>
            <a:solidFill>
              <a:srgbClr val="FFCC66"/>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7" name="Rectangle 25"/>
            <p:cNvSpPr>
              <a:spLocks noChangeArrowheads="1"/>
            </p:cNvSpPr>
            <p:nvPr/>
          </p:nvSpPr>
          <p:spPr bwMode="auto">
            <a:xfrm flipV="1">
              <a:off x="6921" y="3492"/>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8" name="Rectangle 26"/>
            <p:cNvSpPr>
              <a:spLocks noChangeArrowheads="1"/>
            </p:cNvSpPr>
            <p:nvPr/>
          </p:nvSpPr>
          <p:spPr bwMode="auto">
            <a:xfrm flipV="1">
              <a:off x="7052" y="3492"/>
              <a:ext cx="132" cy="121"/>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9" name="Rectangle 27"/>
            <p:cNvSpPr>
              <a:spLocks noChangeArrowheads="1"/>
            </p:cNvSpPr>
            <p:nvPr/>
          </p:nvSpPr>
          <p:spPr bwMode="auto">
            <a:xfrm flipV="1">
              <a:off x="6657" y="3492"/>
              <a:ext cx="132" cy="121"/>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3" name="Group 72"/>
          <p:cNvGrpSpPr>
            <a:grpSpLocks/>
          </p:cNvGrpSpPr>
          <p:nvPr/>
        </p:nvGrpSpPr>
        <p:grpSpPr bwMode="auto">
          <a:xfrm>
            <a:off x="9351914" y="6203346"/>
            <a:ext cx="740342" cy="182940"/>
            <a:chOff x="6657" y="4103"/>
            <a:chExt cx="527" cy="121"/>
          </a:xfrm>
        </p:grpSpPr>
        <p:sp>
          <p:nvSpPr>
            <p:cNvPr id="28700" name="Rectangle 28"/>
            <p:cNvSpPr>
              <a:spLocks noChangeArrowheads="1"/>
            </p:cNvSpPr>
            <p:nvPr/>
          </p:nvSpPr>
          <p:spPr bwMode="auto">
            <a:xfrm flipV="1">
              <a:off x="6789" y="410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1" name="Rectangle 29"/>
            <p:cNvSpPr>
              <a:spLocks noChangeArrowheads="1"/>
            </p:cNvSpPr>
            <p:nvPr/>
          </p:nvSpPr>
          <p:spPr bwMode="auto">
            <a:xfrm flipV="1">
              <a:off x="6921" y="4103"/>
              <a:ext cx="131"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2" name="Rectangle 30"/>
            <p:cNvSpPr>
              <a:spLocks noChangeArrowheads="1"/>
            </p:cNvSpPr>
            <p:nvPr/>
          </p:nvSpPr>
          <p:spPr bwMode="auto">
            <a:xfrm flipV="1">
              <a:off x="7052" y="4103"/>
              <a:ext cx="132" cy="121"/>
            </a:xfrm>
            <a:prstGeom prst="rect">
              <a:avLst/>
            </a:prstGeom>
            <a:solidFill>
              <a:srgbClr val="0099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3" name="Rectangle 31"/>
            <p:cNvSpPr>
              <a:spLocks noChangeArrowheads="1"/>
            </p:cNvSpPr>
            <p:nvPr/>
          </p:nvSpPr>
          <p:spPr bwMode="auto">
            <a:xfrm flipV="1">
              <a:off x="6657" y="4103"/>
              <a:ext cx="132" cy="121"/>
            </a:xfrm>
            <a:prstGeom prst="rect">
              <a:avLst/>
            </a:prstGeom>
            <a:solidFill>
              <a:srgbClr val="CC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4" name="Group 71"/>
          <p:cNvGrpSpPr>
            <a:grpSpLocks/>
          </p:cNvGrpSpPr>
          <p:nvPr/>
        </p:nvGrpSpPr>
        <p:grpSpPr bwMode="auto">
          <a:xfrm>
            <a:off x="9351914" y="6449787"/>
            <a:ext cx="740342" cy="182941"/>
            <a:chOff x="6657" y="4266"/>
            <a:chExt cx="527" cy="121"/>
          </a:xfrm>
        </p:grpSpPr>
        <p:sp>
          <p:nvSpPr>
            <p:cNvPr id="28704" name="Rectangle 32"/>
            <p:cNvSpPr>
              <a:spLocks noChangeArrowheads="1"/>
            </p:cNvSpPr>
            <p:nvPr/>
          </p:nvSpPr>
          <p:spPr bwMode="auto">
            <a:xfrm flipV="1">
              <a:off x="6789" y="4266"/>
              <a:ext cx="132"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5" name="Rectangle 33"/>
            <p:cNvSpPr>
              <a:spLocks noChangeArrowheads="1"/>
            </p:cNvSpPr>
            <p:nvPr/>
          </p:nvSpPr>
          <p:spPr bwMode="auto">
            <a:xfrm flipV="1">
              <a:off x="6921" y="4266"/>
              <a:ext cx="131" cy="121"/>
            </a:xfrm>
            <a:prstGeom prst="rect">
              <a:avLst/>
            </a:prstGeom>
            <a:solidFill>
              <a:srgbClr val="0099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6" name="Rectangle 34"/>
            <p:cNvSpPr>
              <a:spLocks noChangeArrowheads="1"/>
            </p:cNvSpPr>
            <p:nvPr/>
          </p:nvSpPr>
          <p:spPr bwMode="auto">
            <a:xfrm flipV="1">
              <a:off x="7052" y="4266"/>
              <a:ext cx="132"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7" name="Rectangle 35"/>
            <p:cNvSpPr>
              <a:spLocks noChangeArrowheads="1"/>
            </p:cNvSpPr>
            <p:nvPr/>
          </p:nvSpPr>
          <p:spPr bwMode="auto">
            <a:xfrm flipV="1">
              <a:off x="6657" y="4266"/>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5" name="Group 74"/>
          <p:cNvGrpSpPr>
            <a:grpSpLocks/>
          </p:cNvGrpSpPr>
          <p:nvPr/>
        </p:nvGrpSpPr>
        <p:grpSpPr bwMode="auto">
          <a:xfrm>
            <a:off x="9351914" y="5527525"/>
            <a:ext cx="740342" cy="182941"/>
            <a:chOff x="6657" y="3656"/>
            <a:chExt cx="527" cy="121"/>
          </a:xfrm>
        </p:grpSpPr>
        <p:sp>
          <p:nvSpPr>
            <p:cNvPr id="28708" name="Rectangle 36"/>
            <p:cNvSpPr>
              <a:spLocks noChangeArrowheads="1"/>
            </p:cNvSpPr>
            <p:nvPr/>
          </p:nvSpPr>
          <p:spPr bwMode="auto">
            <a:xfrm flipV="1">
              <a:off x="6657" y="3656"/>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9" name="Rectangle 37"/>
            <p:cNvSpPr>
              <a:spLocks noChangeArrowheads="1"/>
            </p:cNvSpPr>
            <p:nvPr/>
          </p:nvSpPr>
          <p:spPr bwMode="auto">
            <a:xfrm flipV="1">
              <a:off x="6789" y="3656"/>
              <a:ext cx="132"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0" name="Rectangle 38"/>
            <p:cNvSpPr>
              <a:spLocks noChangeArrowheads="1"/>
            </p:cNvSpPr>
            <p:nvPr/>
          </p:nvSpPr>
          <p:spPr bwMode="auto">
            <a:xfrm flipV="1">
              <a:off x="6921" y="3656"/>
              <a:ext cx="131"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1" name="Rectangle 39"/>
            <p:cNvSpPr>
              <a:spLocks noChangeArrowheads="1"/>
            </p:cNvSpPr>
            <p:nvPr/>
          </p:nvSpPr>
          <p:spPr bwMode="auto">
            <a:xfrm flipV="1">
              <a:off x="7052" y="3656"/>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6" name="Group 73"/>
          <p:cNvGrpSpPr>
            <a:grpSpLocks/>
          </p:cNvGrpSpPr>
          <p:nvPr/>
        </p:nvGrpSpPr>
        <p:grpSpPr bwMode="auto">
          <a:xfrm>
            <a:off x="9351914" y="5958419"/>
            <a:ext cx="740342" cy="182940"/>
            <a:chOff x="6657" y="3941"/>
            <a:chExt cx="527" cy="121"/>
          </a:xfrm>
        </p:grpSpPr>
        <p:sp>
          <p:nvSpPr>
            <p:cNvPr id="28712" name="Rectangle 40"/>
            <p:cNvSpPr>
              <a:spLocks noChangeArrowheads="1"/>
            </p:cNvSpPr>
            <p:nvPr/>
          </p:nvSpPr>
          <p:spPr bwMode="auto">
            <a:xfrm flipV="1">
              <a:off x="6789" y="3941"/>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3" name="Rectangle 41"/>
            <p:cNvSpPr>
              <a:spLocks noChangeArrowheads="1"/>
            </p:cNvSpPr>
            <p:nvPr/>
          </p:nvSpPr>
          <p:spPr bwMode="auto">
            <a:xfrm flipV="1">
              <a:off x="6921" y="3941"/>
              <a:ext cx="131"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4" name="Rectangle 42"/>
            <p:cNvSpPr>
              <a:spLocks noChangeArrowheads="1"/>
            </p:cNvSpPr>
            <p:nvPr/>
          </p:nvSpPr>
          <p:spPr bwMode="auto">
            <a:xfrm flipV="1">
              <a:off x="7052" y="394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5" name="Rectangle 43"/>
            <p:cNvSpPr>
              <a:spLocks noChangeArrowheads="1"/>
            </p:cNvSpPr>
            <p:nvPr/>
          </p:nvSpPr>
          <p:spPr bwMode="auto">
            <a:xfrm flipV="1">
              <a:off x="6657" y="3941"/>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7" name="Group 70"/>
          <p:cNvGrpSpPr>
            <a:grpSpLocks/>
          </p:cNvGrpSpPr>
          <p:nvPr/>
        </p:nvGrpSpPr>
        <p:grpSpPr bwMode="auto">
          <a:xfrm>
            <a:off x="9351914" y="6697738"/>
            <a:ext cx="740342" cy="182941"/>
            <a:chOff x="6657" y="4430"/>
            <a:chExt cx="527" cy="121"/>
          </a:xfrm>
        </p:grpSpPr>
        <p:sp>
          <p:nvSpPr>
            <p:cNvPr id="28716" name="Rectangle 44"/>
            <p:cNvSpPr>
              <a:spLocks noChangeArrowheads="1"/>
            </p:cNvSpPr>
            <p:nvPr/>
          </p:nvSpPr>
          <p:spPr bwMode="auto">
            <a:xfrm flipV="1">
              <a:off x="6789" y="4430"/>
              <a:ext cx="132" cy="121"/>
            </a:xfrm>
            <a:prstGeom prst="rect">
              <a:avLst/>
            </a:prstGeom>
            <a:solidFill>
              <a:schemeClr val="hlink"/>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7" name="Rectangle 45"/>
            <p:cNvSpPr>
              <a:spLocks noChangeArrowheads="1"/>
            </p:cNvSpPr>
            <p:nvPr/>
          </p:nvSpPr>
          <p:spPr bwMode="auto">
            <a:xfrm flipV="1">
              <a:off x="6921" y="4430"/>
              <a:ext cx="131"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8" name="Rectangle 46"/>
            <p:cNvSpPr>
              <a:spLocks noChangeArrowheads="1"/>
            </p:cNvSpPr>
            <p:nvPr/>
          </p:nvSpPr>
          <p:spPr bwMode="auto">
            <a:xfrm flipV="1">
              <a:off x="7052" y="4430"/>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9" name="Rectangle 47"/>
            <p:cNvSpPr>
              <a:spLocks noChangeArrowheads="1"/>
            </p:cNvSpPr>
            <p:nvPr/>
          </p:nvSpPr>
          <p:spPr bwMode="auto">
            <a:xfrm flipV="1">
              <a:off x="6657" y="4430"/>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8" name="Group 76"/>
          <p:cNvGrpSpPr>
            <a:grpSpLocks/>
          </p:cNvGrpSpPr>
          <p:nvPr/>
        </p:nvGrpSpPr>
        <p:grpSpPr bwMode="auto">
          <a:xfrm>
            <a:off x="9351914" y="5031620"/>
            <a:ext cx="740342" cy="185965"/>
            <a:chOff x="6657" y="3329"/>
            <a:chExt cx="527" cy="122"/>
          </a:xfrm>
        </p:grpSpPr>
        <p:sp>
          <p:nvSpPr>
            <p:cNvPr id="28720" name="Rectangle 48"/>
            <p:cNvSpPr>
              <a:spLocks noChangeArrowheads="1"/>
            </p:cNvSpPr>
            <p:nvPr/>
          </p:nvSpPr>
          <p:spPr bwMode="auto">
            <a:xfrm flipV="1">
              <a:off x="6789" y="3329"/>
              <a:ext cx="132" cy="122"/>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1" name="Rectangle 49"/>
            <p:cNvSpPr>
              <a:spLocks noChangeArrowheads="1"/>
            </p:cNvSpPr>
            <p:nvPr/>
          </p:nvSpPr>
          <p:spPr bwMode="auto">
            <a:xfrm flipV="1">
              <a:off x="6921" y="3329"/>
              <a:ext cx="131" cy="122"/>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2" name="Rectangle 50"/>
            <p:cNvSpPr>
              <a:spLocks noChangeArrowheads="1"/>
            </p:cNvSpPr>
            <p:nvPr/>
          </p:nvSpPr>
          <p:spPr bwMode="auto">
            <a:xfrm flipV="1">
              <a:off x="7052" y="3329"/>
              <a:ext cx="132" cy="122"/>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3" name="Rectangle 51"/>
            <p:cNvSpPr>
              <a:spLocks noChangeArrowheads="1"/>
            </p:cNvSpPr>
            <p:nvPr/>
          </p:nvSpPr>
          <p:spPr bwMode="auto">
            <a:xfrm flipV="1">
              <a:off x="6657" y="3329"/>
              <a:ext cx="132" cy="122"/>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9" name="Group 78"/>
          <p:cNvGrpSpPr>
            <a:grpSpLocks/>
          </p:cNvGrpSpPr>
          <p:nvPr/>
        </p:nvGrpSpPr>
        <p:grpSpPr bwMode="auto">
          <a:xfrm>
            <a:off x="9351914" y="4600727"/>
            <a:ext cx="740342" cy="182940"/>
            <a:chOff x="6657" y="3043"/>
            <a:chExt cx="527" cy="121"/>
          </a:xfrm>
        </p:grpSpPr>
        <p:sp>
          <p:nvSpPr>
            <p:cNvPr id="2872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10" name="Group 77"/>
          <p:cNvGrpSpPr>
            <a:grpSpLocks/>
          </p:cNvGrpSpPr>
          <p:nvPr/>
        </p:nvGrpSpPr>
        <p:grpSpPr bwMode="auto">
          <a:xfrm>
            <a:off x="9351914" y="4355800"/>
            <a:ext cx="740342" cy="182940"/>
            <a:chOff x="6657" y="2881"/>
            <a:chExt cx="527" cy="121"/>
          </a:xfrm>
        </p:grpSpPr>
        <p:sp>
          <p:nvSpPr>
            <p:cNvPr id="28728" name="Rectangle 56"/>
            <p:cNvSpPr>
              <a:spLocks noChangeArrowheads="1"/>
            </p:cNvSpPr>
            <p:nvPr/>
          </p:nvSpPr>
          <p:spPr bwMode="auto">
            <a:xfrm flipV="1">
              <a:off x="6921" y="2881"/>
              <a:ext cx="131" cy="121"/>
            </a:xfrm>
            <a:prstGeom prst="rect">
              <a:avLst/>
            </a:prstGeom>
            <a:solidFill>
              <a:srgbClr val="B2B2B2"/>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9" name="Rectangle 57"/>
            <p:cNvSpPr>
              <a:spLocks noChangeArrowheads="1"/>
            </p:cNvSpPr>
            <p:nvPr/>
          </p:nvSpPr>
          <p:spPr bwMode="auto">
            <a:xfrm flipV="1">
              <a:off x="7052" y="2881"/>
              <a:ext cx="132" cy="121"/>
            </a:xfrm>
            <a:prstGeom prst="rect">
              <a:avLst/>
            </a:prstGeom>
            <a:solidFill>
              <a:srgbClr val="EAEAE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0" name="Rectangle 58"/>
            <p:cNvSpPr>
              <a:spLocks noChangeArrowheads="1"/>
            </p:cNvSpPr>
            <p:nvPr/>
          </p:nvSpPr>
          <p:spPr bwMode="auto">
            <a:xfrm flipV="1">
              <a:off x="6657" y="2881"/>
              <a:ext cx="132"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1" name="Rectangle 59"/>
            <p:cNvSpPr>
              <a:spLocks noChangeArrowheads="1"/>
            </p:cNvSpPr>
            <p:nvPr/>
          </p:nvSpPr>
          <p:spPr bwMode="auto">
            <a:xfrm flipV="1">
              <a:off x="6789" y="288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sp>
        <p:nvSpPr>
          <p:cNvPr id="28734" name="Rectangle 62"/>
          <p:cNvSpPr>
            <a:spLocks noChangeArrowheads="1"/>
          </p:cNvSpPr>
          <p:nvPr/>
        </p:nvSpPr>
        <p:spPr bwMode="auto">
          <a:xfrm>
            <a:off x="9200194" y="2263323"/>
            <a:ext cx="1049403" cy="2654905"/>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建议同一页面内不超过四种颜色，以下是９组配色方案，同一页面内只选择一组使用。</a:t>
            </a:r>
            <a:endParaRPr lang="en-US" altLang="zh-CN" sz="1100" dirty="0">
              <a:solidFill>
                <a:srgbClr val="FFFFFF"/>
              </a:solidFill>
              <a:latin typeface="华文细黑" pitchFamily="2" charset="-122"/>
              <a:ea typeface="华文细黑" pitchFamily="2" charset="-122"/>
            </a:endParaRP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（仅供参考）</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200194" y="-61988"/>
            <a:ext cx="1049403" cy="837596"/>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1045" name="Rectangle 68"/>
          <p:cNvSpPr>
            <a:spLocks noGrp="1" noChangeArrowheads="1"/>
          </p:cNvSpPr>
          <p:nvPr>
            <p:ph type="body" idx="1"/>
          </p:nvPr>
        </p:nvSpPr>
        <p:spPr bwMode="auto">
          <a:xfrm>
            <a:off x="651838" y="1641930"/>
            <a:ext cx="7930232" cy="4194024"/>
          </a:xfrm>
          <a:prstGeom prst="rect">
            <a:avLst/>
          </a:prstGeom>
          <a:noFill/>
          <a:ln w="9525">
            <a:noFill/>
            <a:miter lim="800000"/>
            <a:headEnd/>
            <a:tailEnd/>
          </a:ln>
        </p:spPr>
        <p:txBody>
          <a:bodyPr vert="horz" wrap="square" lIns="80122" tIns="40060" rIns="80122" bIns="4006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p:txStyles>
    <p:titleStyle>
      <a:lvl1pPr algn="l" defTabSz="801109" rtl="0" eaLnBrk="0" fontAlgn="base" hangingPunct="0">
        <a:spcBef>
          <a:spcPct val="0"/>
        </a:spcBef>
        <a:spcAft>
          <a:spcPct val="0"/>
        </a:spcAft>
        <a:defRPr sz="3100">
          <a:solidFill>
            <a:srgbClr val="990000"/>
          </a:solidFill>
          <a:latin typeface="+mj-lt"/>
          <a:ea typeface="+mj-ea"/>
          <a:cs typeface="+mj-cs"/>
        </a:defRPr>
      </a:lvl1pPr>
      <a:lvl2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2pPr>
      <a:lvl3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3pPr>
      <a:lvl4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4pPr>
      <a:lvl5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5pPr>
      <a:lvl6pPr marL="417214" algn="l" defTabSz="801109" rtl="0" fontAlgn="base">
        <a:spcBef>
          <a:spcPct val="0"/>
        </a:spcBef>
        <a:spcAft>
          <a:spcPct val="0"/>
        </a:spcAft>
        <a:defRPr sz="3100">
          <a:solidFill>
            <a:srgbClr val="990000"/>
          </a:solidFill>
          <a:latin typeface="FrutigerNext LT Medium" pitchFamily="34" charset="0"/>
          <a:ea typeface="黑体" pitchFamily="2" charset="-122"/>
        </a:defRPr>
      </a:lvl6pPr>
      <a:lvl7pPr marL="834428" algn="l" defTabSz="801109" rtl="0" fontAlgn="base">
        <a:spcBef>
          <a:spcPct val="0"/>
        </a:spcBef>
        <a:spcAft>
          <a:spcPct val="0"/>
        </a:spcAft>
        <a:defRPr sz="3100">
          <a:solidFill>
            <a:srgbClr val="990000"/>
          </a:solidFill>
          <a:latin typeface="FrutigerNext LT Medium" pitchFamily="34" charset="0"/>
          <a:ea typeface="黑体" pitchFamily="2" charset="-122"/>
        </a:defRPr>
      </a:lvl7pPr>
      <a:lvl8pPr marL="1251642" algn="l" defTabSz="801109" rtl="0" fontAlgn="base">
        <a:spcBef>
          <a:spcPct val="0"/>
        </a:spcBef>
        <a:spcAft>
          <a:spcPct val="0"/>
        </a:spcAft>
        <a:defRPr sz="3100">
          <a:solidFill>
            <a:srgbClr val="990000"/>
          </a:solidFill>
          <a:latin typeface="FrutigerNext LT Medium" pitchFamily="34" charset="0"/>
          <a:ea typeface="黑体" pitchFamily="2" charset="-122"/>
        </a:defRPr>
      </a:lvl8pPr>
      <a:lvl9pPr marL="1668856" algn="l" defTabSz="801109" rtl="0" fontAlgn="base">
        <a:spcBef>
          <a:spcPct val="0"/>
        </a:spcBef>
        <a:spcAft>
          <a:spcPct val="0"/>
        </a:spcAft>
        <a:defRPr sz="3100">
          <a:solidFill>
            <a:srgbClr val="990000"/>
          </a:solidFill>
          <a:latin typeface="FrutigerNext LT Medium" pitchFamily="34" charset="0"/>
          <a:ea typeface="黑体" pitchFamily="2" charset="-122"/>
        </a:defRPr>
      </a:lvl9pPr>
    </p:titleStyle>
    <p:bodyStyle>
      <a:lvl1pPr marL="299873" indent="-299873" algn="l" defTabSz="801109" rtl="0" eaLnBrk="0" fontAlgn="base" hangingPunct="0">
        <a:lnSpc>
          <a:spcPct val="140000"/>
        </a:lnSpc>
        <a:spcBef>
          <a:spcPct val="0"/>
        </a:spcBef>
        <a:spcAft>
          <a:spcPct val="0"/>
        </a:spcAft>
        <a:buClr>
          <a:schemeClr val="bg2"/>
        </a:buClr>
        <a:buSzPct val="60000"/>
        <a:buFont typeface="Wingdings" pitchFamily="2" charset="2"/>
        <a:buChar char="l"/>
        <a:defRPr sz="1900" b="1">
          <a:solidFill>
            <a:schemeClr val="tx1"/>
          </a:solidFill>
          <a:latin typeface="+mn-lt"/>
          <a:ea typeface="+mn-ea"/>
          <a:cs typeface="+mn-cs"/>
        </a:defRPr>
      </a:lvl1pPr>
      <a:lvl2pPr marL="651898" indent="-250619" algn="l" defTabSz="801109"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2473" indent="-201364" algn="l" defTabSz="801109"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2302" indent="-201364" algn="l" defTabSz="801109" rtl="0" eaLnBrk="0" fontAlgn="base" hangingPunct="0">
        <a:lnSpc>
          <a:spcPct val="140000"/>
        </a:lnSpc>
        <a:spcBef>
          <a:spcPct val="0"/>
        </a:spcBef>
        <a:spcAft>
          <a:spcPct val="0"/>
        </a:spcAft>
        <a:buChar char="–"/>
        <a:defRPr sz="1400">
          <a:solidFill>
            <a:schemeClr val="tx1"/>
          </a:solidFill>
          <a:latin typeface="+mj-lt"/>
          <a:ea typeface="+mn-ea"/>
        </a:defRPr>
      </a:lvl4pPr>
      <a:lvl5pPr marL="1803581" indent="-201364" algn="l" defTabSz="801109"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20796"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8010"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5223"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72438"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4428" rtl="0" eaLnBrk="1" latinLnBrk="0" hangingPunct="1">
        <a:defRPr sz="1600" kern="1200">
          <a:solidFill>
            <a:schemeClr val="tx1"/>
          </a:solidFill>
          <a:latin typeface="+mn-lt"/>
          <a:ea typeface="+mn-ea"/>
          <a:cs typeface="+mn-cs"/>
        </a:defRPr>
      </a:lvl1pPr>
      <a:lvl2pPr marL="417214" algn="l" defTabSz="834428" rtl="0" eaLnBrk="1" latinLnBrk="0" hangingPunct="1">
        <a:defRPr sz="1600" kern="1200">
          <a:solidFill>
            <a:schemeClr val="tx1"/>
          </a:solidFill>
          <a:latin typeface="+mn-lt"/>
          <a:ea typeface="+mn-ea"/>
          <a:cs typeface="+mn-cs"/>
        </a:defRPr>
      </a:lvl2pPr>
      <a:lvl3pPr marL="834428" algn="l" defTabSz="834428" rtl="0" eaLnBrk="1" latinLnBrk="0" hangingPunct="1">
        <a:defRPr sz="1600" kern="1200">
          <a:solidFill>
            <a:schemeClr val="tx1"/>
          </a:solidFill>
          <a:latin typeface="+mn-lt"/>
          <a:ea typeface="+mn-ea"/>
          <a:cs typeface="+mn-cs"/>
        </a:defRPr>
      </a:lvl3pPr>
      <a:lvl4pPr marL="1251642" algn="l" defTabSz="834428" rtl="0" eaLnBrk="1" latinLnBrk="0" hangingPunct="1">
        <a:defRPr sz="1600" kern="1200">
          <a:solidFill>
            <a:schemeClr val="tx1"/>
          </a:solidFill>
          <a:latin typeface="+mn-lt"/>
          <a:ea typeface="+mn-ea"/>
          <a:cs typeface="+mn-cs"/>
        </a:defRPr>
      </a:lvl4pPr>
      <a:lvl5pPr marL="1668856" algn="l" defTabSz="834428" rtl="0" eaLnBrk="1" latinLnBrk="0" hangingPunct="1">
        <a:defRPr sz="1600" kern="1200">
          <a:solidFill>
            <a:schemeClr val="tx1"/>
          </a:solidFill>
          <a:latin typeface="+mn-lt"/>
          <a:ea typeface="+mn-ea"/>
          <a:cs typeface="+mn-cs"/>
        </a:defRPr>
      </a:lvl5pPr>
      <a:lvl6pPr marL="2086070" algn="l" defTabSz="834428" rtl="0" eaLnBrk="1" latinLnBrk="0" hangingPunct="1">
        <a:defRPr sz="1600" kern="1200">
          <a:solidFill>
            <a:schemeClr val="tx1"/>
          </a:solidFill>
          <a:latin typeface="+mn-lt"/>
          <a:ea typeface="+mn-ea"/>
          <a:cs typeface="+mn-cs"/>
        </a:defRPr>
      </a:lvl6pPr>
      <a:lvl7pPr marL="2503284" algn="l" defTabSz="834428" rtl="0" eaLnBrk="1" latinLnBrk="0" hangingPunct="1">
        <a:defRPr sz="1600" kern="1200">
          <a:solidFill>
            <a:schemeClr val="tx1"/>
          </a:solidFill>
          <a:latin typeface="+mn-lt"/>
          <a:ea typeface="+mn-ea"/>
          <a:cs typeface="+mn-cs"/>
        </a:defRPr>
      </a:lvl7pPr>
      <a:lvl8pPr marL="2920498" algn="l" defTabSz="834428" rtl="0" eaLnBrk="1" latinLnBrk="0" hangingPunct="1">
        <a:defRPr sz="1600" kern="1200">
          <a:solidFill>
            <a:schemeClr val="tx1"/>
          </a:solidFill>
          <a:latin typeface="+mn-lt"/>
          <a:ea typeface="+mn-ea"/>
          <a:cs typeface="+mn-cs"/>
        </a:defRPr>
      </a:lvl8pPr>
      <a:lvl9pPr marL="3337712" algn="l" defTabSz="834428" rtl="0" eaLnBrk="1" latinLnBrk="0" hangingPunct="1">
        <a:defRPr sz="16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8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1990418"/>
            <a:ext cx="5760566" cy="956288"/>
          </a:xfrm>
        </p:spPr>
        <p:txBody>
          <a:bodyPr/>
          <a:lstStyle/>
          <a:p>
            <a:pPr algn="ctr"/>
            <a:r>
              <a:rPr lang="zh-CN" altLang="en-US" sz="2800" dirty="0" smtClean="0">
                <a:latin typeface="黑体" pitchFamily="49" charset="-122"/>
              </a:rPr>
              <a:t>尼日利亚</a:t>
            </a:r>
            <a:r>
              <a:rPr lang="en-US" altLang="zh-CN" sz="2800" dirty="0" smtClean="0">
                <a:latin typeface="黑体" pitchFamily="49" charset="-122"/>
              </a:rPr>
              <a:t>MTN SDP</a:t>
            </a:r>
            <a:r>
              <a:rPr lang="zh-CN" altLang="en-US" sz="2800" dirty="0" smtClean="0">
                <a:latin typeface="黑体" pitchFamily="49" charset="-122"/>
              </a:rPr>
              <a:t>计费放通问题回溯</a:t>
            </a:r>
            <a:endParaRPr lang="zh-CN" altLang="en-US" sz="2800" dirty="0">
              <a:latin typeface="黑体" pitchFamily="49" charset="-122"/>
            </a:endParaRPr>
          </a:p>
        </p:txBody>
      </p:sp>
      <p:sp>
        <p:nvSpPr>
          <p:cNvPr id="6" name="副标题 5"/>
          <p:cNvSpPr>
            <a:spLocks noGrp="1"/>
          </p:cNvSpPr>
          <p:nvPr>
            <p:ph type="subTitle" idx="11"/>
          </p:nvPr>
        </p:nvSpPr>
        <p:spPr>
          <a:xfrm>
            <a:off x="755650" y="3068638"/>
            <a:ext cx="5544542" cy="461665"/>
          </a:xfrm>
        </p:spPr>
        <p:txBody>
          <a:bodyPr/>
          <a:lstStyle/>
          <a:p>
            <a:pPr algn="ctr"/>
            <a:r>
              <a:rPr lang="en-US" altLang="zh-CN" dirty="0" smtClean="0"/>
              <a:t>2016</a:t>
            </a:r>
            <a:r>
              <a:rPr lang="zh-CN" altLang="en-US" dirty="0" smtClean="0"/>
              <a:t>年</a:t>
            </a:r>
            <a:r>
              <a:rPr lang="en-US" altLang="zh-CN" dirty="0" smtClean="0"/>
              <a:t>04</a:t>
            </a:r>
            <a:r>
              <a:rPr lang="zh-CN" altLang="en-US" dirty="0" smtClean="0"/>
              <a:t>月</a:t>
            </a:r>
            <a:endParaRPr lang="zh-CN" altLang="en-US" dirty="0"/>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4025757518"/>
              </p:ext>
            </p:extLst>
          </p:nvPr>
        </p:nvGraphicFramePr>
        <p:xfrm>
          <a:off x="395536" y="836710"/>
          <a:ext cx="8352928" cy="5588442"/>
        </p:xfrm>
        <a:graphic>
          <a:graphicData uri="http://schemas.openxmlformats.org/drawingml/2006/table">
            <a:tbl>
              <a:tblPr/>
              <a:tblGrid>
                <a:gridCol w="909724"/>
                <a:gridCol w="3858000"/>
                <a:gridCol w="1261809"/>
                <a:gridCol w="2323395"/>
              </a:tblGrid>
              <a:tr h="268498">
                <a:tc gridSpan="4">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zh-CN" altLang="en-US" sz="1200" b="1" dirty="0" smtClean="0">
                          <a:latin typeface="+mn-ea"/>
                          <a:ea typeface="+mn-ea"/>
                        </a:rPr>
                        <a:t>设计准则</a:t>
                      </a:r>
                      <a:r>
                        <a:rPr lang="zh-CN" altLang="zh-CN" sz="1200" b="1" dirty="0" smtClean="0">
                          <a:latin typeface="+mn-ea"/>
                          <a:ea typeface="+mn-ea"/>
                        </a:rPr>
                        <a:t>：</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98">
                <a:tc>
                  <a:txBody>
                    <a:bodyPr/>
                    <a:lstStyle/>
                    <a:p>
                      <a:pPr indent="266700" algn="l">
                        <a:lnSpc>
                          <a:spcPct val="150000"/>
                        </a:lnSpc>
                        <a:spcAft>
                          <a:spcPts val="0"/>
                        </a:spcAft>
                      </a:pPr>
                      <a:r>
                        <a:rPr lang="zh-CN" sz="1200" dirty="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设计准则描述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Aft>
                          <a:spcPts val="0"/>
                        </a:spcAft>
                      </a:pPr>
                      <a:r>
                        <a:rPr lang="zh-CN" sz="1200" dirty="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095">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0" latinLnBrk="0" hangingPunct="0">
                        <a:lnSpc>
                          <a:spcPct val="100000"/>
                        </a:lnSpc>
                        <a:spcAft>
                          <a:spcPts val="0"/>
                        </a:spcAft>
                      </a:pPr>
                      <a:r>
                        <a:rPr lang="zh-CN" altLang="en-US" sz="1000" kern="1200" dirty="0" smtClean="0">
                          <a:solidFill>
                            <a:srgbClr val="0000CC"/>
                          </a:solidFill>
                          <a:latin typeface="+mn-ea"/>
                          <a:ea typeface="+mn-ea"/>
                          <a:cs typeface="+mn-cs"/>
                        </a:rPr>
                        <a:t>计费放通或业务放通能力做为可靠性特性提供，基线版本默认关闭，交付项目是否开启应与客户明确。</a:t>
                      </a:r>
                      <a:endParaRPr lang="zh-CN" altLang="en-US" sz="1000" kern="1200" dirty="0">
                        <a:solidFill>
                          <a:srgbClr val="0000CC"/>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Aft>
                          <a:spcPts val="0"/>
                        </a:spcAft>
                      </a:pPr>
                      <a:r>
                        <a:rPr lang="zh-CN" altLang="en-US" sz="1000" dirty="0" smtClean="0">
                          <a:solidFill>
                            <a:srgbClr val="0000FF"/>
                          </a:solidFill>
                          <a:latin typeface="+mn-ea"/>
                          <a:ea typeface="+mn-ea"/>
                        </a:rPr>
                        <a:t>平台、业务</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50000"/>
                        </a:lnSpc>
                        <a:spcAft>
                          <a:spcPts val="0"/>
                        </a:spcAft>
                      </a:pPr>
                      <a:r>
                        <a:rPr lang="en-US" sz="1000" dirty="0" smtClean="0">
                          <a:solidFill>
                            <a:srgbClr val="0000FF"/>
                          </a:solidFill>
                          <a:latin typeface="+mn-ea"/>
                          <a:ea typeface="+mn-ea"/>
                        </a:rPr>
                        <a:t>NA</a:t>
                      </a:r>
                      <a:endParaRPr lang="en-US"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095">
                <a:tc>
                  <a:txBody>
                    <a:bodyPr/>
                    <a:lstStyle/>
                    <a:p>
                      <a:pPr indent="266700" algn="ctr">
                        <a:lnSpc>
                          <a:spcPct val="150000"/>
                        </a:lnSpc>
                        <a:spcAft>
                          <a:spcPts val="0"/>
                        </a:spcAft>
                      </a:pPr>
                      <a:r>
                        <a:rPr lang="en-US" altLang="zh-CN" sz="1000" dirty="0" smtClean="0">
                          <a:latin typeface="+mn-ea"/>
                          <a:ea typeface="+mn-ea"/>
                        </a:rPr>
                        <a:t>2</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nSpc>
                          <a:spcPct val="100000"/>
                        </a:lnSpc>
                        <a:spcAft>
                          <a:spcPts val="0"/>
                        </a:spcAft>
                      </a:pPr>
                      <a:r>
                        <a:rPr lang="zh-CN" altLang="en-US" sz="1000" kern="1200" dirty="0" smtClean="0">
                          <a:solidFill>
                            <a:srgbClr val="0000CC"/>
                          </a:solidFill>
                          <a:latin typeface="+mn-ea"/>
                          <a:ea typeface="+mn-ea"/>
                          <a:cs typeface="+mn-cs"/>
                        </a:rPr>
                        <a:t>双机、集群监控机制设计时，如果被监控系统故障时持续拉起无额外消耗和影响，应设计为持续拉起（包括双机切换）。</a:t>
                      </a:r>
                      <a:endParaRPr lang="zh-CN" altLang="en-US" sz="1000" kern="1200" dirty="0">
                        <a:solidFill>
                          <a:srgbClr val="0000CC"/>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zh-CN" altLang="en-US" sz="1000" dirty="0" smtClean="0">
                          <a:solidFill>
                            <a:srgbClr val="0000FF"/>
                          </a:solidFill>
                          <a:latin typeface="+mn-ea"/>
                          <a:ea typeface="+mn-ea"/>
                        </a:rPr>
                        <a:t>平台、业务</a:t>
                      </a:r>
                      <a:endParaRPr lang="zh-CN" altLang="zh-CN" sz="1000" dirty="0" smtClean="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en-US" altLang="zh-CN" sz="1000" kern="1200" dirty="0" smtClean="0">
                          <a:solidFill>
                            <a:srgbClr val="0000FF"/>
                          </a:solidFill>
                          <a:latin typeface="+mn-ea"/>
                          <a:ea typeface="+mn-ea"/>
                          <a:cs typeface="+mn-cs"/>
                        </a:rPr>
                        <a:t>NA</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98">
                <a:tc gridSpan="4">
                  <a:txBody>
                    <a:bodyPr/>
                    <a:lstStyle/>
                    <a:p>
                      <a:pPr indent="266700">
                        <a:lnSpc>
                          <a:spcPct val="150000"/>
                        </a:lnSpc>
                        <a:spcAft>
                          <a:spcPts val="0"/>
                        </a:spcAft>
                      </a:pPr>
                      <a:r>
                        <a:rPr lang="zh-CN" sz="1200" b="1" dirty="0">
                          <a:latin typeface="+mn-ea"/>
                          <a:ea typeface="+mn-ea"/>
                        </a:rPr>
                        <a:t>负向需求：</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8498">
                <a:tc>
                  <a:txBody>
                    <a:bodyPr/>
                    <a:lstStyle/>
                    <a:p>
                      <a:pPr indent="266700" algn="ctr">
                        <a:lnSpc>
                          <a:spcPct val="150000"/>
                        </a:lnSpc>
                        <a:spcAft>
                          <a:spcPts val="0"/>
                        </a:spcAft>
                      </a:pPr>
                      <a:r>
                        <a:rPr lang="zh-CN" sz="120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负向需求描述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落地版本</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71">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635" algn="l" defTabSz="914400" rtl="0" eaLnBrk="1" latinLnBrk="0" hangingPunct="1">
                        <a:lnSpc>
                          <a:spcPct val="150000"/>
                        </a:lnSpc>
                        <a:spcAft>
                          <a:spcPts val="0"/>
                        </a:spcAft>
                      </a:pPr>
                      <a:r>
                        <a:rPr lang="en-US" altLang="zh-CN" sz="1000" i="0" kern="1200" dirty="0" smtClean="0">
                          <a:solidFill>
                            <a:srgbClr val="0000FF"/>
                          </a:solidFill>
                          <a:latin typeface="+mn-ea"/>
                          <a:ea typeface="+mn-ea"/>
                          <a:cs typeface="宋体"/>
                        </a:rPr>
                        <a:t>NA</a:t>
                      </a:r>
                      <a:endParaRPr lang="zh-CN" sz="1000" i="0" kern="1200" dirty="0">
                        <a:solidFill>
                          <a:srgbClr val="0000FF"/>
                        </a:solidFill>
                        <a:latin typeface="+mn-ea"/>
                        <a:ea typeface="+mn-ea"/>
                        <a:cs typeface="宋体"/>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endParaRPr lang="en-US" sz="1000" dirty="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endParaRPr lang="en-US" sz="1000" dirty="0">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98">
                <a:tc gridSpan="4">
                  <a:txBody>
                    <a:bodyPr/>
                    <a:lstStyle/>
                    <a:p>
                      <a:pPr indent="266700">
                        <a:lnSpc>
                          <a:spcPct val="150000"/>
                        </a:lnSpc>
                        <a:spcAft>
                          <a:spcPts val="0"/>
                        </a:spcAft>
                      </a:pPr>
                      <a:r>
                        <a:rPr lang="zh-CN" sz="1200" b="1" dirty="0">
                          <a:latin typeface="+mn-ea"/>
                          <a:ea typeface="+mn-ea"/>
                        </a:rPr>
                        <a:t>开发规范：</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8498">
                <a:tc>
                  <a:txBody>
                    <a:bodyPr/>
                    <a:lstStyle/>
                    <a:p>
                      <a:pPr indent="266700" algn="ctr">
                        <a:lnSpc>
                          <a:spcPct val="150000"/>
                        </a:lnSpc>
                        <a:spcAft>
                          <a:spcPts val="0"/>
                        </a:spcAft>
                      </a:pPr>
                      <a:r>
                        <a:rPr lang="zh-CN" sz="120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a:latin typeface="+mn-ea"/>
                          <a:ea typeface="+mn-ea"/>
                        </a:rPr>
                        <a:t>开发规范描述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71">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eaLnBrk="0" hangingPunct="0">
                        <a:lnSpc>
                          <a:spcPct val="130000"/>
                        </a:lnSpc>
                      </a:pPr>
                      <a:r>
                        <a:rPr lang="zh-CN" altLang="zh-CN" sz="1000" kern="1200" dirty="0" smtClean="0">
                          <a:solidFill>
                            <a:srgbClr val="0000CC"/>
                          </a:solidFill>
                          <a:latin typeface="+mn-ea"/>
                          <a:ea typeface="+mn-ea"/>
                          <a:cs typeface="+mn-cs"/>
                        </a:rPr>
                        <a:t>类似本次</a:t>
                      </a:r>
                      <a:r>
                        <a:rPr lang="en-US" altLang="zh-CN" sz="1000" kern="1200" dirty="0" err="1" smtClean="0">
                          <a:solidFill>
                            <a:srgbClr val="0000CC"/>
                          </a:solidFill>
                          <a:latin typeface="+mn-ea"/>
                          <a:ea typeface="+mn-ea"/>
                          <a:cs typeface="+mn-cs"/>
                        </a:rPr>
                        <a:t>AccessCode</a:t>
                      </a:r>
                      <a:r>
                        <a:rPr lang="zh-CN" altLang="zh-CN" sz="1000" kern="1200" dirty="0" smtClean="0">
                          <a:solidFill>
                            <a:srgbClr val="0000CC"/>
                          </a:solidFill>
                          <a:latin typeface="+mn-ea"/>
                          <a:ea typeface="+mn-ea"/>
                          <a:cs typeface="+mn-cs"/>
                        </a:rPr>
                        <a:t>这样存在无限循环的逻辑，应该做为研发的设计原则或</a:t>
                      </a:r>
                      <a:r>
                        <a:rPr lang="en-US" altLang="zh-CN" sz="1000" kern="1200" dirty="0" smtClean="0">
                          <a:solidFill>
                            <a:srgbClr val="0000CC"/>
                          </a:solidFill>
                          <a:latin typeface="+mn-ea"/>
                          <a:ea typeface="+mn-ea"/>
                          <a:cs typeface="+mn-cs"/>
                        </a:rPr>
                        <a:t>checklist</a:t>
                      </a:r>
                      <a:r>
                        <a:rPr lang="zh-CN" altLang="zh-CN" sz="1000" kern="1200" dirty="0" smtClean="0">
                          <a:solidFill>
                            <a:srgbClr val="0000CC"/>
                          </a:solidFill>
                          <a:latin typeface="+mn-ea"/>
                          <a:ea typeface="+mn-ea"/>
                          <a:cs typeface="+mn-cs"/>
                        </a:rPr>
                        <a:t>之一，每个开发人员涉及到时，重点评审和检查</a:t>
                      </a:r>
                      <a:endParaRPr lang="zh-CN" altLang="en-US" sz="1000" kern="1200" dirty="0" smtClean="0">
                        <a:solidFill>
                          <a:srgbClr val="0000CC"/>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en-US" altLang="zh-CN" sz="1000" kern="1200" dirty="0" smtClean="0">
                          <a:solidFill>
                            <a:srgbClr val="0000FF"/>
                          </a:solidFill>
                          <a:latin typeface="+mn-ea"/>
                          <a:ea typeface="+mn-ea"/>
                          <a:cs typeface="+mn-cs"/>
                        </a:rPr>
                        <a:t>SDP</a:t>
                      </a:r>
                      <a:endParaRPr lang="zh-CN" altLang="zh-CN" sz="1000" kern="1200" dirty="0">
                        <a:solidFill>
                          <a:srgbClr val="0000FF"/>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endParaRPr lang="en-US" altLang="zh-CN" sz="1000" dirty="0" smtClean="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98">
                <a:tc gridSpan="4">
                  <a:txBody>
                    <a:bodyPr/>
                    <a:lstStyle/>
                    <a:p>
                      <a:pPr indent="266700">
                        <a:lnSpc>
                          <a:spcPct val="150000"/>
                        </a:lnSpc>
                        <a:spcAft>
                          <a:spcPts val="0"/>
                        </a:spcAft>
                      </a:pPr>
                      <a:r>
                        <a:rPr lang="zh-CN" sz="1200" b="1" dirty="0">
                          <a:latin typeface="+mn-ea"/>
                          <a:ea typeface="+mn-ea"/>
                        </a:rPr>
                        <a:t>测试经验</a:t>
                      </a:r>
                      <a:r>
                        <a:rPr lang="en-US" sz="1200" b="1" dirty="0">
                          <a:latin typeface="+mn-ea"/>
                          <a:ea typeface="+mn-ea"/>
                        </a:rPr>
                        <a:t>/</a:t>
                      </a:r>
                      <a:r>
                        <a:rPr lang="zh-CN" sz="1200" b="1" dirty="0">
                          <a:latin typeface="+mn-ea"/>
                          <a:ea typeface="+mn-ea"/>
                        </a:rPr>
                        <a:t>用例：</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8498">
                <a:tc>
                  <a:txBody>
                    <a:bodyPr/>
                    <a:lstStyle/>
                    <a:p>
                      <a:pPr indent="266700" algn="ctr">
                        <a:lnSpc>
                          <a:spcPct val="150000"/>
                        </a:lnSpc>
                        <a:spcAft>
                          <a:spcPts val="0"/>
                        </a:spcAft>
                      </a:pPr>
                      <a:r>
                        <a:rPr lang="zh-CN" sz="1200" dirty="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测试经验</a:t>
                      </a:r>
                      <a:r>
                        <a:rPr lang="en-US" sz="1200" dirty="0">
                          <a:latin typeface="+mn-ea"/>
                          <a:ea typeface="+mn-ea"/>
                        </a:rPr>
                        <a:t>/</a:t>
                      </a:r>
                      <a:r>
                        <a:rPr lang="zh-CN" sz="1200" dirty="0">
                          <a:latin typeface="+mn-ea"/>
                          <a:ea typeface="+mn-ea"/>
                        </a:rPr>
                        <a:t>用例描述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0236">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i="0" dirty="0" smtClean="0">
                          <a:solidFill>
                            <a:srgbClr val="0000FF"/>
                          </a:solidFill>
                          <a:latin typeface="+mn-ea"/>
                          <a:ea typeface="+mn-ea"/>
                        </a:rPr>
                        <a:t>测试用例补充：</a:t>
                      </a:r>
                      <a:endParaRPr lang="en-US" altLang="zh-CN" sz="1000" b="0" i="0" dirty="0" smtClean="0">
                        <a:solidFill>
                          <a:srgbClr val="0000FF"/>
                        </a:solidFill>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0" i="0" dirty="0" smtClean="0">
                          <a:solidFill>
                            <a:srgbClr val="0000FF"/>
                          </a:solidFill>
                          <a:latin typeface="+mn-ea"/>
                          <a:ea typeface="+mn-ea"/>
                        </a:rPr>
                        <a:t>1</a:t>
                      </a:r>
                      <a:r>
                        <a:rPr lang="zh-CN" altLang="en-US" sz="1000" b="0" i="0" dirty="0" smtClean="0">
                          <a:solidFill>
                            <a:srgbClr val="0000FF"/>
                          </a:solidFill>
                          <a:latin typeface="+mn-ea"/>
                          <a:ea typeface="+mn-ea"/>
                        </a:rPr>
                        <a:t>、</a:t>
                      </a:r>
                      <a:r>
                        <a:rPr lang="en-US" altLang="zh-CN" sz="1000" b="0" i="0" dirty="0" err="1" smtClean="0">
                          <a:solidFill>
                            <a:srgbClr val="0000FF"/>
                          </a:solidFill>
                          <a:latin typeface="+mn-ea"/>
                          <a:ea typeface="+mn-ea"/>
                        </a:rPr>
                        <a:t>AccessCode</a:t>
                      </a:r>
                      <a:r>
                        <a:rPr lang="zh-CN" altLang="en-US" sz="1000" b="0" i="0" dirty="0" smtClean="0">
                          <a:solidFill>
                            <a:srgbClr val="0000FF"/>
                          </a:solidFill>
                          <a:latin typeface="+mn-ea"/>
                          <a:ea typeface="+mn-ea"/>
                        </a:rPr>
                        <a:t>、</a:t>
                      </a:r>
                      <a:r>
                        <a:rPr lang="en-US" altLang="zh-CN" sz="1000" b="0" i="0" dirty="0" smtClean="0">
                          <a:solidFill>
                            <a:srgbClr val="0000FF"/>
                          </a:solidFill>
                          <a:latin typeface="+mn-ea"/>
                          <a:ea typeface="+mn-ea"/>
                        </a:rPr>
                        <a:t>Token</a:t>
                      </a:r>
                      <a:r>
                        <a:rPr lang="zh-CN" altLang="en-US" sz="1000" b="0" i="0" dirty="0" smtClean="0">
                          <a:solidFill>
                            <a:srgbClr val="0000FF"/>
                          </a:solidFill>
                          <a:latin typeface="+mn-ea"/>
                          <a:ea typeface="+mn-ea"/>
                        </a:rPr>
                        <a:t>的边界值测试；</a:t>
                      </a:r>
                      <a:endParaRPr lang="en-US" altLang="zh-CN" sz="1000" b="0" i="0" dirty="0" smtClean="0">
                        <a:solidFill>
                          <a:srgbClr val="0000FF"/>
                        </a:solidFill>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000" b="0" i="0" dirty="0" smtClean="0">
                          <a:solidFill>
                            <a:srgbClr val="0000FF"/>
                          </a:solidFill>
                          <a:latin typeface="+mn-ea"/>
                          <a:ea typeface="+mn-ea"/>
                        </a:rPr>
                        <a:t>2</a:t>
                      </a:r>
                      <a:r>
                        <a:rPr lang="zh-CN" altLang="en-US" sz="1000" b="0" i="0" dirty="0" smtClean="0">
                          <a:solidFill>
                            <a:srgbClr val="0000FF"/>
                          </a:solidFill>
                          <a:latin typeface="+mn-ea"/>
                          <a:ea typeface="+mn-ea"/>
                        </a:rPr>
                        <a:t>、</a:t>
                      </a:r>
                      <a:r>
                        <a:rPr lang="en-US" altLang="zh-CN" sz="1000" b="0" kern="1200" dirty="0" smtClean="0">
                          <a:solidFill>
                            <a:srgbClr val="0000FF"/>
                          </a:solidFill>
                          <a:latin typeface="+mn-ea"/>
                          <a:ea typeface="+mn-ea"/>
                          <a:cs typeface="+mn-cs"/>
                        </a:rPr>
                        <a:t>MTN</a:t>
                      </a:r>
                      <a:r>
                        <a:rPr lang="zh-CN" altLang="en-US" sz="1000" b="0" kern="1200" dirty="0" smtClean="0">
                          <a:solidFill>
                            <a:srgbClr val="0000FF"/>
                          </a:solidFill>
                          <a:latin typeface="+mn-ea"/>
                          <a:ea typeface="+mn-ea"/>
                          <a:cs typeface="+mn-cs"/>
                        </a:rPr>
                        <a:t>对于二次确认流程，未开展针对性的专项测试；需要基于现网的数据模型等补充测试；</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0" i="0" dirty="0" smtClean="0">
                          <a:solidFill>
                            <a:srgbClr val="0000FF"/>
                          </a:solidFill>
                          <a:latin typeface="+mn-ea"/>
                          <a:ea typeface="+mn-ea"/>
                        </a:rPr>
                        <a:t>3</a:t>
                      </a:r>
                      <a:r>
                        <a:rPr lang="zh-CN" altLang="en-US" sz="1000" b="0" i="0" dirty="0" smtClean="0">
                          <a:solidFill>
                            <a:srgbClr val="0000FF"/>
                          </a:solidFill>
                          <a:latin typeface="+mn-ea"/>
                          <a:ea typeface="+mn-ea"/>
                        </a:rPr>
                        <a:t>、集群监控（</a:t>
                      </a:r>
                      <a:r>
                        <a:rPr lang="en-US" altLang="zh-CN" sz="1000" b="0" i="0" dirty="0" smtClean="0">
                          <a:solidFill>
                            <a:srgbClr val="0000FF"/>
                          </a:solidFill>
                          <a:latin typeface="+mn-ea"/>
                          <a:ea typeface="+mn-ea"/>
                        </a:rPr>
                        <a:t>Monitor</a:t>
                      </a:r>
                      <a:r>
                        <a:rPr lang="zh-CN" altLang="en-US" sz="1000" b="0" i="0" dirty="0" smtClean="0">
                          <a:solidFill>
                            <a:srgbClr val="0000FF"/>
                          </a:solidFill>
                          <a:latin typeface="+mn-ea"/>
                          <a:ea typeface="+mn-ea"/>
                        </a:rPr>
                        <a:t>拉起机制）可靠性能测试。</a:t>
                      </a:r>
                      <a:endParaRPr lang="en-US" altLang="zh-CN" sz="1000" b="0" i="0" dirty="0" smtClean="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50000"/>
                        </a:lnSpc>
                        <a:spcAft>
                          <a:spcPts val="0"/>
                        </a:spcAft>
                      </a:pPr>
                      <a:r>
                        <a:rPr lang="en-US" altLang="zh-CN" sz="1000" dirty="0" smtClean="0">
                          <a:solidFill>
                            <a:srgbClr val="0000FF"/>
                          </a:solidFill>
                          <a:latin typeface="+mn-ea"/>
                          <a:ea typeface="+mn-ea"/>
                        </a:rPr>
                        <a:t>SDP</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b="0" kern="1200" dirty="0" smtClean="0">
                          <a:solidFill>
                            <a:schemeClr val="tx1"/>
                          </a:solidFill>
                          <a:latin typeface="+mn-ea"/>
                          <a:ea typeface="+mn-ea"/>
                          <a:cs typeface="+mn-cs"/>
                        </a:rPr>
                        <a:t>       2</a:t>
                      </a:r>
                      <a:endParaRPr lang="zh-CN" altLang="en-US" sz="1000" b="0" kern="1200" dirty="0">
                        <a:solidFill>
                          <a:schemeClr val="tx1"/>
                        </a:solidFill>
                        <a:latin typeface="+mn-ea"/>
                        <a:ea typeface="+mn-ea"/>
                        <a:cs typeface="+mn-cs"/>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镜像环境测试经验补充：</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开发自动比对工具，定期从现网收集相关配置，进行配置比对，保证镜像环境的配置与现网保持一致。</a:t>
                      </a:r>
                      <a:endParaRPr lang="zh-CN" altLang="en-US" sz="1000" b="0" kern="1200" dirty="0">
                        <a:solidFill>
                          <a:srgbClr val="0000FF"/>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50000"/>
                        </a:lnSpc>
                        <a:spcAft>
                          <a:spcPts val="0"/>
                        </a:spcAft>
                      </a:pPr>
                      <a:r>
                        <a:rPr lang="en-US" altLang="zh-CN" sz="1000" dirty="0" smtClean="0">
                          <a:solidFill>
                            <a:srgbClr val="0000FF"/>
                          </a:solidFill>
                          <a:latin typeface="+mn-ea"/>
                          <a:ea typeface="+mn-ea"/>
                        </a:rPr>
                        <a:t>SDP</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00" b="0" kern="1200" dirty="0" smtClean="0">
                          <a:solidFill>
                            <a:schemeClr val="tx1"/>
                          </a:solidFill>
                          <a:latin typeface="+mn-ea"/>
                          <a:ea typeface="+mn-ea"/>
                          <a:cs typeface="+mn-cs"/>
                        </a:rPr>
                        <a:t>       3</a:t>
                      </a:r>
                      <a:endParaRPr lang="zh-CN" altLang="en-US" sz="1000" b="0" kern="1200" dirty="0">
                        <a:solidFill>
                          <a:schemeClr val="tx1"/>
                        </a:solidFill>
                        <a:latin typeface="+mn-ea"/>
                        <a:ea typeface="+mn-ea"/>
                        <a:cs typeface="+mn-cs"/>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测试策略补充：</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补充各局点关键业务场景的全景图，实现性能自动化月度看护。</a:t>
                      </a:r>
                      <a:endParaRPr lang="zh-CN" altLang="en-US" sz="1000" b="0" kern="1200" dirty="0">
                        <a:solidFill>
                          <a:srgbClr val="0000FF"/>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indent="266700">
                        <a:lnSpc>
                          <a:spcPct val="150000"/>
                        </a:lnSpc>
                        <a:spcAft>
                          <a:spcPts val="0"/>
                        </a:spcAft>
                      </a:pPr>
                      <a:r>
                        <a:rPr lang="en-US" altLang="zh-CN" sz="1000" dirty="0" smtClean="0">
                          <a:solidFill>
                            <a:srgbClr val="0000FF"/>
                          </a:solidFill>
                          <a:latin typeface="+mn-ea"/>
                          <a:ea typeface="+mn-ea"/>
                        </a:rPr>
                        <a:t>SDP</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dirty="0"/>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8"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2.5 </a:t>
            </a:r>
            <a:r>
              <a:rPr lang="zh-CN" altLang="en-US" sz="3200" b="1" dirty="0" smtClean="0">
                <a:latin typeface="Arial" pitchFamily="34" charset="0"/>
                <a:ea typeface="黑体" pitchFamily="49" charset="-122"/>
                <a:cs typeface="Arial" pitchFamily="34" charset="0"/>
              </a:rPr>
              <a:t>技术根因知识资产</a:t>
            </a:r>
            <a:endParaRPr lang="en-US" altLang="zh-CN" sz="2800" b="0" i="1" dirty="0" smtClean="0">
              <a:solidFill>
                <a:srgbClr val="0000FF"/>
              </a:solidFill>
              <a:latin typeface="Arial" pitchFamily="34" charset="0"/>
              <a:ea typeface="黑体" pitchFamily="49" charset="-122"/>
              <a:cs typeface="Arial" pitchFamily="34" charset="0"/>
            </a:endParaRPr>
          </a:p>
        </p:txBody>
      </p:sp>
    </p:spTree>
  </p:cSld>
  <p:clrMapOvr>
    <a:masterClrMapping/>
  </p:clrMapOvr>
  <p:transition advClick="0" advTm="8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539552" y="908720"/>
          <a:ext cx="8136905" cy="3176016"/>
        </p:xfrm>
        <a:graphic>
          <a:graphicData uri="http://schemas.openxmlformats.org/drawingml/2006/table">
            <a:tbl>
              <a:tblPr firstRow="1" bandRow="1">
                <a:tableStyleId>{5C22544A-7EE6-4342-B048-85BDC9FD1C3A}</a:tableStyleId>
              </a:tblPr>
              <a:tblGrid>
                <a:gridCol w="697449"/>
                <a:gridCol w="1472392"/>
                <a:gridCol w="1704875"/>
                <a:gridCol w="1317404"/>
                <a:gridCol w="1317404"/>
                <a:gridCol w="1627381"/>
              </a:tblGrid>
              <a:tr h="370840">
                <a:tc>
                  <a:txBody>
                    <a:bodyPr/>
                    <a:lstStyle/>
                    <a:p>
                      <a:pPr algn="ctr">
                        <a:lnSpc>
                          <a:spcPct val="140000"/>
                        </a:lnSpc>
                      </a:pPr>
                      <a:r>
                        <a:rPr lang="zh-CN" altLang="en-US" sz="1400" dirty="0" smtClean="0">
                          <a:solidFill>
                            <a:schemeClr val="bg1"/>
                          </a:solidFill>
                          <a:latin typeface="+mn-ea"/>
                          <a:ea typeface="+mn-ea"/>
                        </a:rPr>
                        <a:t>序号</a:t>
                      </a:r>
                      <a:endParaRPr lang="zh-CN" altLang="en-US" sz="1400"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bg1"/>
                          </a:solidFill>
                        </a:rPr>
                        <a:t>共性问题描述</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排查举措</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责任人</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计划完成日期</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其他产品排查建议</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40000"/>
                        </a:lnSpc>
                      </a:pPr>
                      <a:r>
                        <a:rPr lang="en-US" altLang="zh-CN" sz="1400" b="0" i="0" dirty="0" smtClean="0">
                          <a:solidFill>
                            <a:schemeClr val="tx1"/>
                          </a:solidFill>
                          <a:latin typeface="+mn-ea"/>
                          <a:ea typeface="+mn-ea"/>
                        </a:rPr>
                        <a:t>1</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SDP</a:t>
                      </a:r>
                      <a:r>
                        <a:rPr lang="zh-CN" altLang="en-US" sz="1400" b="0" i="0" dirty="0" smtClean="0">
                          <a:solidFill>
                            <a:schemeClr val="tx1"/>
                          </a:solidFill>
                          <a:latin typeface="+mn-ea"/>
                          <a:ea typeface="+mn-ea"/>
                        </a:rPr>
                        <a:t>内部各部件放通开关的排查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000" b="0" i="0" dirty="0" smtClean="0">
                          <a:solidFill>
                            <a:schemeClr val="tx1"/>
                          </a:solidFill>
                          <a:latin typeface="+mn-ea"/>
                          <a:ea typeface="+mn-ea"/>
                        </a:rPr>
                        <a:t>1</a:t>
                      </a:r>
                      <a:r>
                        <a:rPr lang="zh-CN" altLang="en-US" sz="1000" b="0" i="0" dirty="0" smtClean="0">
                          <a:solidFill>
                            <a:schemeClr val="tx1"/>
                          </a:solidFill>
                          <a:latin typeface="+mn-ea"/>
                          <a:ea typeface="+mn-ea"/>
                        </a:rPr>
                        <a:t>、</a:t>
                      </a:r>
                      <a:r>
                        <a:rPr lang="en-US" altLang="zh-CN" sz="1000" b="0" i="0" dirty="0" smtClean="0">
                          <a:solidFill>
                            <a:schemeClr val="tx1"/>
                          </a:solidFill>
                          <a:latin typeface="+mn-ea"/>
                          <a:ea typeface="+mn-ea"/>
                        </a:rPr>
                        <a:t>ONESDP</a:t>
                      </a:r>
                      <a:r>
                        <a:rPr lang="zh-CN" altLang="en-US" sz="1000" b="0" i="0" dirty="0" smtClean="0">
                          <a:solidFill>
                            <a:schemeClr val="tx1"/>
                          </a:solidFill>
                          <a:latin typeface="+mn-ea"/>
                          <a:ea typeface="+mn-ea"/>
                        </a:rPr>
                        <a:t>内所有模块放通开关关闭，目前已经在全网排查中</a:t>
                      </a:r>
                      <a:endParaRPr lang="en-US" altLang="zh-CN" sz="10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000" b="0" i="0" dirty="0" smtClean="0">
                          <a:solidFill>
                            <a:schemeClr val="tx1"/>
                          </a:solidFill>
                          <a:latin typeface="+mn-ea"/>
                          <a:ea typeface="+mn-ea"/>
                        </a:rPr>
                        <a:t>2</a:t>
                      </a:r>
                      <a:r>
                        <a:rPr lang="zh-CN" altLang="en-US" sz="1000" b="0" i="0" dirty="0" smtClean="0">
                          <a:solidFill>
                            <a:schemeClr val="tx1"/>
                          </a:solidFill>
                          <a:latin typeface="+mn-ea"/>
                          <a:ea typeface="+mn-ea"/>
                        </a:rPr>
                        <a:t>、</a:t>
                      </a:r>
                      <a:r>
                        <a:rPr lang="en-US" altLang="zh-CN" sz="1000" b="0" i="0" dirty="0" smtClean="0">
                          <a:solidFill>
                            <a:schemeClr val="tx1"/>
                          </a:solidFill>
                          <a:latin typeface="+mn-ea"/>
                          <a:ea typeface="+mn-ea"/>
                        </a:rPr>
                        <a:t>SAG</a:t>
                      </a:r>
                      <a:r>
                        <a:rPr lang="zh-CN" altLang="en-US" sz="1000" b="0" i="0" dirty="0" smtClean="0">
                          <a:solidFill>
                            <a:schemeClr val="tx1"/>
                          </a:solidFill>
                          <a:latin typeface="+mn-ea"/>
                          <a:ea typeface="+mn-ea"/>
                        </a:rPr>
                        <a:t>计费放通开关关闭，前期已排查，对于未整改局点，由</a:t>
                      </a:r>
                      <a:r>
                        <a:rPr lang="en-US" altLang="zh-CN" sz="1000" b="0" i="0" dirty="0" smtClean="0">
                          <a:solidFill>
                            <a:schemeClr val="tx1"/>
                          </a:solidFill>
                          <a:latin typeface="+mn-ea"/>
                          <a:ea typeface="+mn-ea"/>
                        </a:rPr>
                        <a:t>GTAC</a:t>
                      </a:r>
                      <a:r>
                        <a:rPr lang="zh-CN" altLang="en-US" sz="1000" b="0" i="0" dirty="0" smtClean="0">
                          <a:solidFill>
                            <a:schemeClr val="tx1"/>
                          </a:solidFill>
                          <a:latin typeface="+mn-ea"/>
                          <a:ea typeface="+mn-ea"/>
                        </a:rPr>
                        <a:t>协助推动</a:t>
                      </a:r>
                      <a:endParaRPr lang="en-US" altLang="zh-CN" sz="10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000" b="0" i="0" dirty="0" smtClean="0">
                          <a:solidFill>
                            <a:schemeClr val="tx1"/>
                          </a:solidFill>
                          <a:latin typeface="+mn-ea"/>
                          <a:ea typeface="+mn-ea"/>
                        </a:rPr>
                        <a:t>3</a:t>
                      </a:r>
                      <a:r>
                        <a:rPr lang="zh-CN" altLang="en-US" sz="1000" b="0" i="0" dirty="0" smtClean="0">
                          <a:solidFill>
                            <a:schemeClr val="tx1"/>
                          </a:solidFill>
                          <a:latin typeface="+mn-ea"/>
                          <a:ea typeface="+mn-ea"/>
                        </a:rPr>
                        <a:t>、其他各模块由</a:t>
                      </a:r>
                      <a:r>
                        <a:rPr lang="en-US" altLang="zh-CN" sz="1000" b="0" i="0" dirty="0" smtClean="0">
                          <a:solidFill>
                            <a:schemeClr val="tx1"/>
                          </a:solidFill>
                          <a:latin typeface="+mn-ea"/>
                          <a:ea typeface="+mn-ea"/>
                        </a:rPr>
                        <a:t>SE</a:t>
                      </a:r>
                      <a:r>
                        <a:rPr lang="zh-CN" altLang="en-US" sz="1000" b="0" i="0" dirty="0" smtClean="0">
                          <a:solidFill>
                            <a:schemeClr val="tx1"/>
                          </a:solidFill>
                          <a:latin typeface="+mn-ea"/>
                          <a:ea typeface="+mn-ea"/>
                        </a:rPr>
                        <a:t>统一确定策略，维优进行排查</a:t>
                      </a:r>
                      <a:endParaRPr lang="zh-CN" altLang="en-US" sz="10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王磊</a:t>
                      </a:r>
                      <a:endParaRPr lang="en-US" altLang="zh-CN" sz="14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刘波</a:t>
                      </a:r>
                      <a:endParaRPr lang="en-US" altLang="zh-CN" sz="14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吕军涛</a:t>
                      </a:r>
                      <a:endParaRPr lang="en-US" altLang="zh-CN" sz="1400" b="0" i="0"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2016/5/30</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SDP</a:t>
                      </a:r>
                      <a:r>
                        <a:rPr lang="zh-CN" altLang="en-US" sz="1400" b="0" i="0" dirty="0" smtClean="0">
                          <a:solidFill>
                            <a:schemeClr val="tx1"/>
                          </a:solidFill>
                          <a:latin typeface="+mn-ea"/>
                          <a:ea typeface="+mn-ea"/>
                        </a:rPr>
                        <a:t>内所有产品</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lnSpc>
                          <a:spcPct val="140000"/>
                        </a:lnSpc>
                      </a:pPr>
                      <a:r>
                        <a:rPr lang="en-US" altLang="zh-CN" sz="1400" b="0" i="0" dirty="0" smtClean="0">
                          <a:solidFill>
                            <a:schemeClr val="tx1"/>
                          </a:solidFill>
                          <a:latin typeface="+mn-ea"/>
                          <a:ea typeface="+mn-ea"/>
                        </a:rPr>
                        <a:t>2</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Monitor</a:t>
                      </a:r>
                      <a:r>
                        <a:rPr lang="zh-CN" altLang="en-US" sz="1400" b="0" i="0" dirty="0" smtClean="0">
                          <a:solidFill>
                            <a:schemeClr val="tx1"/>
                          </a:solidFill>
                          <a:latin typeface="+mn-ea"/>
                          <a:ea typeface="+mn-ea"/>
                        </a:rPr>
                        <a:t>监控次数排查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000" b="0" i="0" dirty="0" smtClean="0">
                          <a:solidFill>
                            <a:schemeClr val="tx1"/>
                          </a:solidFill>
                          <a:latin typeface="+mn-ea"/>
                          <a:ea typeface="+mn-ea"/>
                        </a:rPr>
                        <a:t>部件采用</a:t>
                      </a:r>
                      <a:r>
                        <a:rPr lang="en-US" altLang="zh-CN" sz="1000" b="0" i="0" dirty="0" smtClean="0">
                          <a:solidFill>
                            <a:schemeClr val="tx1"/>
                          </a:solidFill>
                          <a:latin typeface="+mn-ea"/>
                          <a:ea typeface="+mn-ea"/>
                        </a:rPr>
                        <a:t>N</a:t>
                      </a:r>
                      <a:r>
                        <a:rPr lang="zh-CN" altLang="en-US" sz="1000" b="0" i="0" dirty="0" smtClean="0">
                          <a:solidFill>
                            <a:schemeClr val="tx1"/>
                          </a:solidFill>
                          <a:latin typeface="+mn-ea"/>
                          <a:ea typeface="+mn-ea"/>
                        </a:rPr>
                        <a:t>集群情况下，排查部件的拉起次数要大于</a:t>
                      </a:r>
                      <a:r>
                        <a:rPr lang="en-US" altLang="zh-CN" sz="1000" b="0" i="0" dirty="0" smtClean="0">
                          <a:solidFill>
                            <a:schemeClr val="tx1"/>
                          </a:solidFill>
                          <a:latin typeface="+mn-ea"/>
                          <a:ea typeface="+mn-ea"/>
                        </a:rPr>
                        <a:t>50</a:t>
                      </a:r>
                      <a:r>
                        <a:rPr lang="zh-CN" altLang="en-US" sz="1000" b="0" i="0" dirty="0" smtClean="0">
                          <a:solidFill>
                            <a:schemeClr val="tx1"/>
                          </a:solidFill>
                          <a:latin typeface="+mn-ea"/>
                          <a:ea typeface="+mn-ea"/>
                        </a:rPr>
                        <a:t>次</a:t>
                      </a:r>
                      <a:endParaRPr lang="zh-CN" altLang="en-US" sz="10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王磊</a:t>
                      </a:r>
                      <a:endParaRPr lang="en-US" altLang="zh-CN" sz="14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刘波</a:t>
                      </a:r>
                      <a:endParaRPr lang="en-US" altLang="zh-CN" sz="1400" b="0" i="0" dirty="0" smtClean="0">
                        <a:solidFill>
                          <a:schemeClr val="tx1"/>
                        </a:solidFill>
                        <a:latin typeface="+mn-ea"/>
                        <a:ea typeface="+mn-ea"/>
                      </a:endParaRPr>
                    </a:p>
                    <a:p>
                      <a:pPr marL="0" marR="0" indent="0" algn="l" defTabSz="914400" rtl="0" eaLnBrk="1" fontAlgn="auto" latinLnBrk="0" hangingPunct="1">
                        <a:lnSpc>
                          <a:spcPct val="140000"/>
                        </a:lnSpc>
                        <a:spcBef>
                          <a:spcPts val="0"/>
                        </a:spcBef>
                        <a:spcAft>
                          <a:spcPts val="0"/>
                        </a:spcAft>
                        <a:buClrTx/>
                        <a:buSzTx/>
                        <a:buFontTx/>
                        <a:buNone/>
                        <a:tabLst/>
                        <a:defRPr/>
                      </a:pPr>
                      <a:endParaRPr lang="en-US" altLang="zh-CN" sz="1400" b="0" i="0"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2016/5/30</a:t>
                      </a:r>
                      <a:endParaRPr lang="zh-CN" altLang="en-US" sz="1400" b="0" i="0" dirty="0" smtClean="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SDP</a:t>
                      </a:r>
                      <a:r>
                        <a:rPr lang="zh-CN" altLang="en-US" sz="1400" b="0" i="0" dirty="0" smtClean="0">
                          <a:solidFill>
                            <a:schemeClr val="tx1"/>
                          </a:solidFill>
                          <a:latin typeface="+mn-ea"/>
                          <a:ea typeface="+mn-ea"/>
                        </a:rPr>
                        <a:t>内所有产品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pPr lvl="0"/>
            <a:r>
              <a:rPr lang="en-US" altLang="zh-CN" sz="3200" b="1" dirty="0" smtClean="0">
                <a:latin typeface="Arial" pitchFamily="34" charset="0"/>
                <a:ea typeface="黑体" pitchFamily="49" charset="-122"/>
                <a:cs typeface="Arial" pitchFamily="34" charset="0"/>
              </a:rPr>
              <a:t>2.6 </a:t>
            </a:r>
            <a:r>
              <a:rPr lang="zh-CN" altLang="en-US" sz="3200" b="1" dirty="0" smtClean="0">
                <a:latin typeface="Arial" pitchFamily="34" charset="0"/>
                <a:ea typeface="黑体" pitchFamily="49" charset="-122"/>
                <a:cs typeface="Arial" pitchFamily="34" charset="0"/>
              </a:rPr>
              <a:t>共性问题识别</a:t>
            </a:r>
            <a:endParaRPr lang="en-US" altLang="zh-CN" sz="1400" b="0" i="1" dirty="0" smtClean="0">
              <a:solidFill>
                <a:srgbClr val="0000FF"/>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1114468125"/>
      </p:ext>
    </p:extLst>
  </p:cSld>
  <p:clrMapOvr>
    <a:masterClrMapping/>
  </p:clrMapOvr>
  <p:transition advClick="0" advTm="8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flipV="1">
            <a:off x="607366" y="4346001"/>
            <a:ext cx="8357122" cy="468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6" name="TextBox 9"/>
          <p:cNvSpPr txBox="1">
            <a:spLocks noChangeArrowheads="1"/>
          </p:cNvSpPr>
          <p:nvPr/>
        </p:nvSpPr>
        <p:spPr bwMode="auto">
          <a:xfrm>
            <a:off x="3131840" y="4030964"/>
            <a:ext cx="1099871"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2016.4.9 18:00</a:t>
            </a:r>
            <a:endParaRPr lang="zh-CN" altLang="en-US" sz="1050" dirty="0" smtClean="0">
              <a:latin typeface="+mn-ea"/>
            </a:endParaRPr>
          </a:p>
        </p:txBody>
      </p:sp>
      <p:sp>
        <p:nvSpPr>
          <p:cNvPr id="7" name="AutoShape 833"/>
          <p:cNvSpPr>
            <a:spLocks noChangeArrowheads="1"/>
          </p:cNvSpPr>
          <p:nvPr/>
        </p:nvSpPr>
        <p:spPr bwMode="auto">
          <a:xfrm>
            <a:off x="3707904" y="425342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13" name="AutoShape 833"/>
          <p:cNvSpPr>
            <a:spLocks noChangeArrowheads="1"/>
          </p:cNvSpPr>
          <p:nvPr/>
        </p:nvSpPr>
        <p:spPr bwMode="auto">
          <a:xfrm>
            <a:off x="5299466" y="424698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14" name="TextBox 9"/>
          <p:cNvSpPr txBox="1">
            <a:spLocks noChangeArrowheads="1"/>
          </p:cNvSpPr>
          <p:nvPr/>
        </p:nvSpPr>
        <p:spPr bwMode="auto">
          <a:xfrm>
            <a:off x="5076056" y="4005064"/>
            <a:ext cx="465082"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4.10</a:t>
            </a:r>
            <a:endParaRPr lang="zh-CN" altLang="en-US" sz="1050" dirty="0" smtClean="0">
              <a:latin typeface="+mn-ea"/>
            </a:endParaRPr>
          </a:p>
        </p:txBody>
      </p:sp>
      <p:sp>
        <p:nvSpPr>
          <p:cNvPr id="16" name="矩形 14"/>
          <p:cNvSpPr>
            <a:spLocks/>
          </p:cNvSpPr>
          <p:nvPr/>
        </p:nvSpPr>
        <p:spPr bwMode="auto">
          <a:xfrm>
            <a:off x="3131840" y="4391003"/>
            <a:ext cx="1152128" cy="1345069"/>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经统计，放通消息量比较大，一线补报事故；</a:t>
            </a:r>
            <a:endParaRPr lang="en-US" altLang="zh-CN" sz="1000" dirty="0" smtClean="0">
              <a:solidFill>
                <a:schemeClr val="tx1"/>
              </a:solidFill>
              <a:latin typeface="+mn-ea"/>
            </a:endParaRPr>
          </a:p>
          <a:p>
            <a:pPr>
              <a:defRPr/>
            </a:pPr>
            <a:r>
              <a:rPr lang="zh-CN" altLang="en-US" sz="1000" dirty="0" smtClean="0">
                <a:solidFill>
                  <a:schemeClr val="tx1"/>
                </a:solidFill>
                <a:latin typeface="+mn-ea"/>
              </a:rPr>
              <a:t>同时机关根据</a:t>
            </a:r>
            <a:r>
              <a:rPr lang="en-US" altLang="zh-CN" sz="1000" dirty="0" smtClean="0">
                <a:solidFill>
                  <a:schemeClr val="tx1"/>
                </a:solidFill>
                <a:latin typeface="+mn-ea"/>
              </a:rPr>
              <a:t>AS</a:t>
            </a:r>
            <a:r>
              <a:rPr lang="zh-CN" altLang="en-US" sz="1000" dirty="0" smtClean="0">
                <a:solidFill>
                  <a:schemeClr val="tx1"/>
                </a:solidFill>
                <a:latin typeface="+mn-ea"/>
              </a:rPr>
              <a:t>的放通话单统计提供了数据，供客户进行放通回补。</a:t>
            </a:r>
            <a:endParaRPr lang="en-US" altLang="zh-CN" sz="1000" dirty="0" smtClean="0">
              <a:solidFill>
                <a:schemeClr val="tx1"/>
              </a:solidFill>
              <a:latin typeface="+mn-ea"/>
            </a:endParaRPr>
          </a:p>
          <a:p>
            <a:pPr>
              <a:defRPr/>
            </a:pPr>
            <a:endParaRPr lang="zh-CN" altLang="en-US" sz="1000" dirty="0">
              <a:solidFill>
                <a:schemeClr val="tx1"/>
              </a:solidFill>
              <a:latin typeface="+mn-ea"/>
            </a:endParaRPr>
          </a:p>
        </p:txBody>
      </p:sp>
      <p:sp>
        <p:nvSpPr>
          <p:cNvPr id="17" name="矩形 14"/>
          <p:cNvSpPr>
            <a:spLocks/>
          </p:cNvSpPr>
          <p:nvPr/>
        </p:nvSpPr>
        <p:spPr bwMode="auto">
          <a:xfrm>
            <a:off x="4427984" y="4384858"/>
            <a:ext cx="1512168" cy="772334"/>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华文细黑" pitchFamily="2" charset="-122"/>
                <a:ea typeface="华文细黑" pitchFamily="2" charset="-122"/>
              </a:rPr>
              <a:t>经统计，放通消息量比较大，一线通报事故；</a:t>
            </a:r>
            <a:endParaRPr lang="en-US" altLang="zh-CN" sz="1000" dirty="0" smtClean="0">
              <a:solidFill>
                <a:schemeClr val="tx1"/>
              </a:solidFill>
              <a:latin typeface="华文细黑" pitchFamily="2" charset="-122"/>
              <a:ea typeface="华文细黑" pitchFamily="2" charset="-122"/>
            </a:endParaRPr>
          </a:p>
          <a:p>
            <a:pPr>
              <a:defRPr/>
            </a:pPr>
            <a:r>
              <a:rPr lang="zh-CN" altLang="en-US" sz="1000" dirty="0" smtClean="0">
                <a:solidFill>
                  <a:schemeClr val="tx1"/>
                </a:solidFill>
                <a:latin typeface="华文细黑" pitchFamily="2" charset="-122"/>
                <a:ea typeface="华文细黑" pitchFamily="2" charset="-122"/>
              </a:rPr>
              <a:t>同时机关根据与一线确认客户完成了回补</a:t>
            </a:r>
            <a:endParaRPr lang="en-US" altLang="zh-CN" sz="1000" dirty="0" smtClean="0">
              <a:solidFill>
                <a:schemeClr val="tx1"/>
              </a:solidFill>
              <a:latin typeface="华文细黑" pitchFamily="2" charset="-122"/>
              <a:ea typeface="华文细黑" pitchFamily="2" charset="-122"/>
            </a:endParaRPr>
          </a:p>
        </p:txBody>
      </p:sp>
      <p:sp>
        <p:nvSpPr>
          <p:cNvPr id="20" name="AutoShape 833"/>
          <p:cNvSpPr>
            <a:spLocks noChangeArrowheads="1"/>
          </p:cNvSpPr>
          <p:nvPr/>
        </p:nvSpPr>
        <p:spPr bwMode="auto">
          <a:xfrm>
            <a:off x="6588224" y="424698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21" name="矩形 14"/>
          <p:cNvSpPr>
            <a:spLocks/>
          </p:cNvSpPr>
          <p:nvPr/>
        </p:nvSpPr>
        <p:spPr bwMode="auto">
          <a:xfrm>
            <a:off x="6084168" y="4365104"/>
            <a:ext cx="1152128" cy="136815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华文细黑" pitchFamily="2" charset="-122"/>
                <a:ea typeface="华文细黑" pitchFamily="2" charset="-122"/>
              </a:rPr>
              <a:t>发现</a:t>
            </a:r>
            <a:r>
              <a:rPr lang="en-US" altLang="zh-CN" sz="1000" dirty="0" smtClean="0">
                <a:solidFill>
                  <a:schemeClr val="tx1"/>
                </a:solidFill>
                <a:latin typeface="华文细黑" pitchFamily="2" charset="-122"/>
                <a:ea typeface="华文细黑" pitchFamily="2" charset="-122"/>
              </a:rPr>
              <a:t>AS</a:t>
            </a:r>
            <a:r>
              <a:rPr lang="zh-CN" altLang="en-US" sz="1000" dirty="0" smtClean="0">
                <a:solidFill>
                  <a:schemeClr val="tx1"/>
                </a:solidFill>
                <a:latin typeface="华文细黑" pitchFamily="2" charset="-122"/>
                <a:ea typeface="华文细黑" pitchFamily="2" charset="-122"/>
              </a:rPr>
              <a:t>的放通话单存在绕接，缺少一个小时的放通话单。研发补充提供对应话单</a:t>
            </a:r>
            <a:r>
              <a:rPr lang="zh-CN" altLang="en-US" sz="1000" b="1" dirty="0" smtClean="0">
                <a:solidFill>
                  <a:srgbClr val="FF0000"/>
                </a:solidFill>
                <a:latin typeface="+mn-ea"/>
              </a:rPr>
              <a:t>问题</a:t>
            </a:r>
            <a:r>
              <a:rPr lang="en-US" altLang="zh-CN" sz="1000" b="1" dirty="0" smtClean="0">
                <a:solidFill>
                  <a:srgbClr val="FF0000"/>
                </a:solidFill>
                <a:latin typeface="+mn-ea"/>
              </a:rPr>
              <a:t>6</a:t>
            </a:r>
            <a:r>
              <a:rPr lang="zh-CN" altLang="en-US" sz="1000" b="1" dirty="0" smtClean="0">
                <a:solidFill>
                  <a:srgbClr val="FF0000"/>
                </a:solidFill>
                <a:latin typeface="+mn-ea"/>
              </a:rPr>
              <a:t>：没有一次提供全量回补话单</a:t>
            </a:r>
            <a:endParaRPr lang="zh-CN" altLang="en-US" sz="1000" b="1" dirty="0">
              <a:solidFill>
                <a:srgbClr val="FF0000"/>
              </a:solidFill>
              <a:latin typeface="+mn-ea"/>
            </a:endParaRPr>
          </a:p>
        </p:txBody>
      </p:sp>
      <p:sp>
        <p:nvSpPr>
          <p:cNvPr id="22" name="TextBox 9"/>
          <p:cNvSpPr txBox="1">
            <a:spLocks noChangeArrowheads="1"/>
          </p:cNvSpPr>
          <p:nvPr/>
        </p:nvSpPr>
        <p:spPr bwMode="auto">
          <a:xfrm>
            <a:off x="6237541" y="4050067"/>
            <a:ext cx="836979"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4.11 18:00</a:t>
            </a:r>
            <a:endParaRPr lang="zh-CN" altLang="en-US" sz="1050" dirty="0" smtClean="0">
              <a:latin typeface="+mn-ea"/>
            </a:endParaRPr>
          </a:p>
        </p:txBody>
      </p:sp>
      <p:cxnSp>
        <p:nvCxnSpPr>
          <p:cNvPr id="24" name="直接箭头连接符 23"/>
          <p:cNvCxnSpPr/>
          <p:nvPr/>
        </p:nvCxnSpPr>
        <p:spPr bwMode="auto">
          <a:xfrm>
            <a:off x="594792" y="1262970"/>
            <a:ext cx="8369696" cy="579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5" name="AutoShape 833"/>
          <p:cNvSpPr>
            <a:spLocks noChangeArrowheads="1"/>
          </p:cNvSpPr>
          <p:nvPr/>
        </p:nvSpPr>
        <p:spPr bwMode="auto">
          <a:xfrm>
            <a:off x="1043608" y="1157077"/>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28" name="TextBox 9"/>
          <p:cNvSpPr txBox="1">
            <a:spLocks noChangeArrowheads="1"/>
          </p:cNvSpPr>
          <p:nvPr/>
        </p:nvSpPr>
        <p:spPr bwMode="auto">
          <a:xfrm>
            <a:off x="6432981" y="908720"/>
            <a:ext cx="727974"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2016.4.8</a:t>
            </a:r>
            <a:endParaRPr lang="zh-CN" altLang="en-US" sz="1050" dirty="0" smtClean="0">
              <a:latin typeface="+mn-ea"/>
            </a:endParaRPr>
          </a:p>
        </p:txBody>
      </p:sp>
      <p:sp>
        <p:nvSpPr>
          <p:cNvPr id="29" name="AutoShape 833"/>
          <p:cNvSpPr>
            <a:spLocks noChangeArrowheads="1"/>
          </p:cNvSpPr>
          <p:nvPr/>
        </p:nvSpPr>
        <p:spPr bwMode="auto">
          <a:xfrm>
            <a:off x="6828406" y="1157077"/>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30" name="TextBox 29"/>
          <p:cNvSpPr txBox="1">
            <a:spLocks noChangeArrowheads="1"/>
          </p:cNvSpPr>
          <p:nvPr/>
        </p:nvSpPr>
        <p:spPr bwMode="auto">
          <a:xfrm>
            <a:off x="7682637" y="908720"/>
            <a:ext cx="1024529"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2016.4.</a:t>
            </a:r>
            <a:r>
              <a:rPr lang="en-US" altLang="zh-CN" sz="1050" dirty="0" smtClean="0"/>
              <a:t>9  7:35</a:t>
            </a:r>
            <a:endParaRPr lang="zh-CN" altLang="en-US" sz="1050" dirty="0" smtClean="0">
              <a:latin typeface="+mn-ea"/>
            </a:endParaRPr>
          </a:p>
        </p:txBody>
      </p:sp>
      <p:sp>
        <p:nvSpPr>
          <p:cNvPr id="31" name="AutoShape 833"/>
          <p:cNvSpPr>
            <a:spLocks noChangeArrowheads="1"/>
          </p:cNvSpPr>
          <p:nvPr/>
        </p:nvSpPr>
        <p:spPr bwMode="auto">
          <a:xfrm>
            <a:off x="8107778" y="1164360"/>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32" name="TextBox 9"/>
          <p:cNvSpPr txBox="1">
            <a:spLocks noChangeArrowheads="1"/>
          </p:cNvSpPr>
          <p:nvPr/>
        </p:nvSpPr>
        <p:spPr bwMode="auto">
          <a:xfrm>
            <a:off x="718447" y="934620"/>
            <a:ext cx="638206"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2012</a:t>
            </a:r>
            <a:r>
              <a:rPr lang="zh-CN" altLang="en-US" sz="1050" dirty="0" smtClean="0">
                <a:latin typeface="+mn-ea"/>
              </a:rPr>
              <a:t>年</a:t>
            </a:r>
          </a:p>
        </p:txBody>
      </p:sp>
      <p:sp>
        <p:nvSpPr>
          <p:cNvPr id="33" name="AutoShape 833"/>
          <p:cNvSpPr>
            <a:spLocks noChangeArrowheads="1"/>
          </p:cNvSpPr>
          <p:nvPr/>
        </p:nvSpPr>
        <p:spPr bwMode="auto">
          <a:xfrm>
            <a:off x="2491154"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34" name="TextBox 9"/>
          <p:cNvSpPr txBox="1">
            <a:spLocks noChangeArrowheads="1"/>
          </p:cNvSpPr>
          <p:nvPr/>
        </p:nvSpPr>
        <p:spPr bwMode="auto">
          <a:xfrm>
            <a:off x="2168733" y="908720"/>
            <a:ext cx="615764"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2015.1</a:t>
            </a:r>
            <a:endParaRPr lang="zh-CN" altLang="en-US" sz="1050" dirty="0" smtClean="0">
              <a:latin typeface="+mn-ea"/>
            </a:endParaRPr>
          </a:p>
        </p:txBody>
      </p:sp>
      <p:sp>
        <p:nvSpPr>
          <p:cNvPr id="35" name="矩形 34"/>
          <p:cNvSpPr>
            <a:spLocks/>
          </p:cNvSpPr>
          <p:nvPr/>
        </p:nvSpPr>
        <p:spPr bwMode="auto">
          <a:xfrm>
            <a:off x="594792" y="1294660"/>
            <a:ext cx="1161276" cy="1349049"/>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放通特性是基线版本特性，特性开关默认开启。在</a:t>
            </a:r>
            <a:r>
              <a:rPr lang="en-US" altLang="zh-CN" sz="1000" dirty="0" smtClean="0">
                <a:solidFill>
                  <a:schemeClr val="tx1"/>
                </a:solidFill>
                <a:latin typeface="+mn-ea"/>
              </a:rPr>
              <a:t>12</a:t>
            </a:r>
            <a:r>
              <a:rPr lang="zh-CN" altLang="en-US" sz="1000" dirty="0" smtClean="0">
                <a:solidFill>
                  <a:schemeClr val="tx1"/>
                </a:solidFill>
                <a:latin typeface="+mn-ea"/>
              </a:rPr>
              <a:t>年</a:t>
            </a:r>
            <a:r>
              <a:rPr lang="en-US" altLang="zh-CN" sz="1000" dirty="0" smtClean="0">
                <a:solidFill>
                  <a:schemeClr val="tx1"/>
                </a:solidFill>
                <a:latin typeface="+mn-ea"/>
              </a:rPr>
              <a:t>MTN</a:t>
            </a:r>
            <a:r>
              <a:rPr lang="zh-CN" altLang="en-US" sz="1000" dirty="0" smtClean="0">
                <a:solidFill>
                  <a:schemeClr val="tx1"/>
                </a:solidFill>
                <a:latin typeface="+mn-ea"/>
              </a:rPr>
              <a:t>开局阶段默认引入</a:t>
            </a:r>
            <a:endParaRPr lang="en-US" altLang="zh-CN" sz="1000" dirty="0" smtClean="0">
              <a:solidFill>
                <a:schemeClr val="tx1"/>
              </a:solidFill>
              <a:latin typeface="+mn-ea"/>
            </a:endParaRPr>
          </a:p>
          <a:p>
            <a:pPr>
              <a:defRPr/>
            </a:pPr>
            <a:r>
              <a:rPr lang="zh-CN" altLang="en-US" sz="1000" b="1" dirty="0">
                <a:solidFill>
                  <a:srgbClr val="FF0000"/>
                </a:solidFill>
                <a:latin typeface="+mn-ea"/>
              </a:rPr>
              <a:t>问题</a:t>
            </a:r>
            <a:r>
              <a:rPr lang="en-US" altLang="zh-CN" sz="1000" b="1" dirty="0">
                <a:solidFill>
                  <a:srgbClr val="FF0000"/>
                </a:solidFill>
                <a:latin typeface="+mn-ea"/>
              </a:rPr>
              <a:t>1</a:t>
            </a:r>
            <a:r>
              <a:rPr lang="zh-CN" altLang="en-US" sz="1000" b="1" dirty="0">
                <a:solidFill>
                  <a:srgbClr val="FF0000"/>
                </a:solidFill>
                <a:latin typeface="+mn-ea"/>
              </a:rPr>
              <a:t>：版本非功能特性没有明确知会</a:t>
            </a:r>
            <a:r>
              <a:rPr lang="zh-CN" altLang="en-US" sz="1000" b="1" dirty="0" smtClean="0">
                <a:solidFill>
                  <a:srgbClr val="FF0000"/>
                </a:solidFill>
                <a:latin typeface="+mn-ea"/>
              </a:rPr>
              <a:t>客户</a:t>
            </a:r>
            <a:endParaRPr lang="en-US" altLang="zh-CN" sz="1000" b="1" dirty="0">
              <a:solidFill>
                <a:srgbClr val="FF0000"/>
              </a:solidFill>
              <a:latin typeface="+mn-ea"/>
            </a:endParaRPr>
          </a:p>
          <a:p>
            <a:pPr>
              <a:defRPr/>
            </a:pPr>
            <a:endParaRPr lang="en-US" altLang="zh-CN" sz="1000" b="1" dirty="0" smtClean="0">
              <a:solidFill>
                <a:srgbClr val="FF0000"/>
              </a:solidFill>
              <a:latin typeface="+mn-ea"/>
            </a:endParaRPr>
          </a:p>
        </p:txBody>
      </p:sp>
      <p:sp>
        <p:nvSpPr>
          <p:cNvPr id="37" name="矩形 14"/>
          <p:cNvSpPr>
            <a:spLocks/>
          </p:cNvSpPr>
          <p:nvPr/>
        </p:nvSpPr>
        <p:spPr bwMode="auto">
          <a:xfrm>
            <a:off x="1944832" y="1294659"/>
            <a:ext cx="1152125" cy="1846309"/>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针对二次确认功能开发新版本，</a:t>
            </a:r>
            <a:r>
              <a:rPr lang="en-US" altLang="zh-CN" sz="1000" dirty="0" smtClean="0">
                <a:solidFill>
                  <a:schemeClr val="tx1"/>
                </a:solidFill>
                <a:latin typeface="+mn-ea"/>
              </a:rPr>
              <a:t>SLCC</a:t>
            </a:r>
            <a:r>
              <a:rPr lang="zh-CN" altLang="en-US" sz="1000" dirty="0" smtClean="0">
                <a:solidFill>
                  <a:schemeClr val="tx1"/>
                </a:solidFill>
                <a:latin typeface="+mn-ea"/>
              </a:rPr>
              <a:t>和</a:t>
            </a:r>
            <a:r>
              <a:rPr lang="en-US" altLang="zh-CN" sz="1000" dirty="0" smtClean="0">
                <a:solidFill>
                  <a:schemeClr val="tx1"/>
                </a:solidFill>
                <a:latin typeface="+mn-ea"/>
              </a:rPr>
              <a:t>SIS</a:t>
            </a:r>
            <a:r>
              <a:rPr lang="zh-CN" altLang="en-US" sz="1000" dirty="0" smtClean="0">
                <a:solidFill>
                  <a:schemeClr val="tx1"/>
                </a:solidFill>
                <a:latin typeface="+mn-ea"/>
              </a:rPr>
              <a:t>同步开发；</a:t>
            </a:r>
            <a:endParaRPr lang="en-US" altLang="zh-CN" sz="1000" dirty="0" smtClean="0">
              <a:solidFill>
                <a:schemeClr val="tx1"/>
              </a:solidFill>
              <a:latin typeface="+mn-ea"/>
            </a:endParaRPr>
          </a:p>
          <a:p>
            <a:pPr>
              <a:defRPr/>
            </a:pPr>
            <a:r>
              <a:rPr lang="en-US" altLang="zh-CN" sz="1000" dirty="0" smtClean="0">
                <a:solidFill>
                  <a:schemeClr val="tx1"/>
                </a:solidFill>
                <a:latin typeface="+mn-ea"/>
              </a:rPr>
              <a:t>SIS</a:t>
            </a:r>
            <a:r>
              <a:rPr lang="zh-CN" altLang="en-US" sz="1000" dirty="0" smtClean="0">
                <a:solidFill>
                  <a:schemeClr val="tx1"/>
                </a:solidFill>
                <a:latin typeface="+mn-ea"/>
              </a:rPr>
              <a:t>配置</a:t>
            </a:r>
            <a:r>
              <a:rPr lang="zh-CN" altLang="en-US" sz="1000" dirty="0">
                <a:solidFill>
                  <a:schemeClr val="tx1"/>
                </a:solidFill>
                <a:latin typeface="+mn-ea"/>
              </a:rPr>
              <a:t>接入码</a:t>
            </a:r>
            <a:r>
              <a:rPr lang="zh-CN" altLang="en-US" sz="1000" dirty="0" smtClean="0">
                <a:solidFill>
                  <a:schemeClr val="tx1"/>
                </a:solidFill>
                <a:latin typeface="+mn-ea"/>
              </a:rPr>
              <a:t>后缀范围是</a:t>
            </a:r>
            <a:r>
              <a:rPr lang="en-US" altLang="zh-CN" sz="1000" dirty="0" smtClean="0">
                <a:solidFill>
                  <a:schemeClr val="tx1"/>
                </a:solidFill>
                <a:latin typeface="+mn-ea"/>
              </a:rPr>
              <a:t>10000-19000</a:t>
            </a:r>
          </a:p>
          <a:p>
            <a:pPr>
              <a:defRPr/>
            </a:pPr>
            <a:r>
              <a:rPr lang="zh-CN" altLang="en-US" sz="1000" b="1" dirty="0" smtClean="0">
                <a:solidFill>
                  <a:srgbClr val="FF0000"/>
                </a:solidFill>
                <a:latin typeface="+mn-ea"/>
              </a:rPr>
              <a:t>问题</a:t>
            </a:r>
            <a:r>
              <a:rPr lang="en-US" altLang="zh-CN" sz="1000" b="1" dirty="0">
                <a:solidFill>
                  <a:srgbClr val="FF0000"/>
                </a:solidFill>
                <a:latin typeface="+mn-ea"/>
              </a:rPr>
              <a:t>2</a:t>
            </a:r>
            <a:r>
              <a:rPr lang="zh-CN" altLang="en-US" sz="1000" b="1" dirty="0" smtClean="0">
                <a:solidFill>
                  <a:srgbClr val="FF0000"/>
                </a:solidFill>
                <a:latin typeface="+mn-ea"/>
              </a:rPr>
              <a:t>：二次确认新特性的性能及可靠性评估未执行</a:t>
            </a:r>
            <a:endParaRPr lang="en-US" altLang="zh-CN" sz="1000" b="1" dirty="0">
              <a:solidFill>
                <a:srgbClr val="FF0000"/>
              </a:solidFill>
              <a:latin typeface="+mn-ea"/>
            </a:endParaRPr>
          </a:p>
          <a:p>
            <a:pPr>
              <a:defRPr/>
            </a:pPr>
            <a:endParaRPr lang="zh-CN" altLang="en-US" sz="1000" b="1" dirty="0">
              <a:solidFill>
                <a:srgbClr val="FF0000"/>
              </a:solidFill>
              <a:latin typeface="+mn-ea"/>
            </a:endParaRPr>
          </a:p>
          <a:p>
            <a:pPr>
              <a:defRPr/>
            </a:pPr>
            <a:endParaRPr lang="en-US" altLang="zh-CN" sz="1000" b="1" dirty="0" smtClean="0">
              <a:solidFill>
                <a:srgbClr val="FF0000"/>
              </a:solidFill>
              <a:latin typeface="+mn-ea"/>
            </a:endParaRPr>
          </a:p>
        </p:txBody>
      </p:sp>
      <p:sp>
        <p:nvSpPr>
          <p:cNvPr id="38" name="矩形 14"/>
          <p:cNvSpPr>
            <a:spLocks/>
          </p:cNvSpPr>
          <p:nvPr/>
        </p:nvSpPr>
        <p:spPr bwMode="auto">
          <a:xfrm>
            <a:off x="6236572" y="1294659"/>
            <a:ext cx="1232520" cy="2134341"/>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维优通过</a:t>
            </a:r>
            <a:r>
              <a:rPr lang="zh-CN" altLang="en-US" sz="1000" dirty="0">
                <a:solidFill>
                  <a:schemeClr val="tx1"/>
                </a:solidFill>
                <a:latin typeface="+mn-ea"/>
              </a:rPr>
              <a:t>告警</a:t>
            </a:r>
            <a:r>
              <a:rPr lang="zh-CN" altLang="en-US" sz="1000" dirty="0" smtClean="0">
                <a:solidFill>
                  <a:schemeClr val="tx1"/>
                </a:solidFill>
                <a:latin typeface="+mn-ea"/>
              </a:rPr>
              <a:t>发现数据库内存暴涨（</a:t>
            </a:r>
            <a:r>
              <a:rPr lang="zh-CN" altLang="en-US" sz="1000" dirty="0" smtClean="0">
                <a:solidFill>
                  <a:srgbClr val="0000FF"/>
                </a:solidFill>
                <a:latin typeface="+mn-ea"/>
              </a:rPr>
              <a:t>后经定位为大页内存未开启导致</a:t>
            </a:r>
            <a:r>
              <a:rPr lang="zh-CN" altLang="en-US" sz="1000" dirty="0" smtClean="0">
                <a:solidFill>
                  <a:schemeClr val="tx1"/>
                </a:solidFill>
                <a:latin typeface="+mn-ea"/>
              </a:rPr>
              <a:t>），系统运行缓慢，和现场确认后应急启动双机切换，同时拉</a:t>
            </a:r>
            <a:r>
              <a:rPr lang="en-US" altLang="zh-CN" sz="1000" dirty="0" smtClean="0">
                <a:solidFill>
                  <a:schemeClr val="tx1"/>
                </a:solidFill>
                <a:latin typeface="+mn-ea"/>
              </a:rPr>
              <a:t>ATAE</a:t>
            </a:r>
            <a:r>
              <a:rPr lang="zh-CN" altLang="en-US" sz="1000" dirty="0" smtClean="0">
                <a:solidFill>
                  <a:schemeClr val="tx1"/>
                </a:solidFill>
                <a:latin typeface="+mn-ea"/>
              </a:rPr>
              <a:t>和</a:t>
            </a:r>
            <a:r>
              <a:rPr lang="en-US" altLang="zh-CN" sz="1000" dirty="0" smtClean="0">
                <a:solidFill>
                  <a:schemeClr val="tx1"/>
                </a:solidFill>
                <a:latin typeface="+mn-ea"/>
              </a:rPr>
              <a:t>Oracle</a:t>
            </a:r>
            <a:r>
              <a:rPr lang="zh-CN" altLang="en-US" sz="1000" dirty="0" smtClean="0">
                <a:solidFill>
                  <a:schemeClr val="tx1"/>
                </a:solidFill>
                <a:latin typeface="+mn-ea"/>
              </a:rPr>
              <a:t>专家分析</a:t>
            </a:r>
            <a:endParaRPr lang="en-US" altLang="zh-CN" sz="1000" dirty="0" smtClean="0">
              <a:solidFill>
                <a:schemeClr val="tx1"/>
              </a:solidFill>
              <a:latin typeface="+mn-ea"/>
            </a:endParaRPr>
          </a:p>
          <a:p>
            <a:pPr>
              <a:defRPr/>
            </a:pPr>
            <a:r>
              <a:rPr lang="zh-CN" altLang="en-US" sz="1000" b="1" dirty="0" smtClean="0">
                <a:solidFill>
                  <a:srgbClr val="FF0000"/>
                </a:solidFill>
                <a:latin typeface="+mn-ea"/>
              </a:rPr>
              <a:t>问题</a:t>
            </a:r>
            <a:r>
              <a:rPr lang="en-US" altLang="zh-CN" sz="1000" b="1" dirty="0" smtClean="0">
                <a:solidFill>
                  <a:srgbClr val="FF0000"/>
                </a:solidFill>
                <a:latin typeface="+mn-ea"/>
              </a:rPr>
              <a:t>4</a:t>
            </a:r>
            <a:r>
              <a:rPr lang="zh-CN" altLang="en-US" sz="1000" b="1" dirty="0" smtClean="0">
                <a:solidFill>
                  <a:srgbClr val="FF0000"/>
                </a:solidFill>
                <a:latin typeface="+mn-ea"/>
              </a:rPr>
              <a:t>：第一次出现问题，求助到</a:t>
            </a:r>
            <a:r>
              <a:rPr lang="en-US" altLang="zh-CN" sz="1000" b="1" dirty="0" smtClean="0">
                <a:solidFill>
                  <a:srgbClr val="FF0000"/>
                </a:solidFill>
                <a:latin typeface="+mn-ea"/>
              </a:rPr>
              <a:t>Oracle TMG</a:t>
            </a:r>
            <a:r>
              <a:rPr lang="zh-CN" altLang="en-US" sz="1000" b="1" dirty="0" smtClean="0">
                <a:solidFill>
                  <a:srgbClr val="FF0000"/>
                </a:solidFill>
                <a:latin typeface="+mn-ea"/>
              </a:rPr>
              <a:t>未得到有效帮助</a:t>
            </a:r>
            <a:endParaRPr lang="zh-CN" altLang="en-US" sz="1000" dirty="0">
              <a:solidFill>
                <a:schemeClr val="tx1"/>
              </a:solidFill>
              <a:latin typeface="+mn-ea"/>
            </a:endParaRPr>
          </a:p>
        </p:txBody>
      </p:sp>
      <p:sp>
        <p:nvSpPr>
          <p:cNvPr id="39" name="矩形 14"/>
          <p:cNvSpPr>
            <a:spLocks/>
          </p:cNvSpPr>
          <p:nvPr/>
        </p:nvSpPr>
        <p:spPr bwMode="auto">
          <a:xfrm>
            <a:off x="7657856" y="1294660"/>
            <a:ext cx="1018600" cy="134225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a:solidFill>
                  <a:schemeClr val="tx1"/>
                </a:solidFill>
                <a:latin typeface="+mn-ea"/>
              </a:rPr>
              <a:t>现场</a:t>
            </a:r>
            <a:r>
              <a:rPr lang="zh-CN" altLang="en-US" sz="1000" dirty="0" smtClean="0">
                <a:solidFill>
                  <a:schemeClr val="tx1"/>
                </a:solidFill>
                <a:latin typeface="+mn-ea"/>
              </a:rPr>
              <a:t>再次执行应急措施，进行双机切换（后确认该时间点开始发生放通），</a:t>
            </a:r>
            <a:r>
              <a:rPr lang="zh-CN" altLang="en-US" sz="1000" dirty="0" smtClean="0">
                <a:solidFill>
                  <a:schemeClr val="tx1"/>
                </a:solidFill>
                <a:latin typeface="华文细黑" pitchFamily="2" charset="-122"/>
                <a:ea typeface="华文细黑" pitchFamily="2" charset="-122"/>
              </a:rPr>
              <a:t>同时重启部分</a:t>
            </a:r>
            <a:r>
              <a:rPr lang="en-US" altLang="zh-CN" sz="1000" dirty="0" smtClean="0">
                <a:solidFill>
                  <a:schemeClr val="tx1"/>
                </a:solidFill>
                <a:latin typeface="华文细黑" pitchFamily="2" charset="-122"/>
                <a:ea typeface="华文细黑" pitchFamily="2" charset="-122"/>
              </a:rPr>
              <a:t>SLCC</a:t>
            </a:r>
            <a:r>
              <a:rPr lang="zh-CN" altLang="en-US" sz="1000" dirty="0" smtClean="0">
                <a:solidFill>
                  <a:schemeClr val="tx1"/>
                </a:solidFill>
                <a:latin typeface="华文细黑" pitchFamily="2" charset="-122"/>
                <a:ea typeface="华文细黑" pitchFamily="2" charset="-122"/>
              </a:rPr>
              <a:t>进程</a:t>
            </a:r>
            <a:endParaRPr lang="en-US" altLang="zh-CN" sz="1000" dirty="0" smtClean="0">
              <a:solidFill>
                <a:schemeClr val="tx1"/>
              </a:solidFill>
              <a:latin typeface="+mn-ea"/>
            </a:endParaRPr>
          </a:p>
          <a:p>
            <a:pPr>
              <a:defRPr/>
            </a:pPr>
            <a:endParaRPr lang="zh-CN" altLang="en-US" sz="1000" b="1" dirty="0">
              <a:solidFill>
                <a:srgbClr val="FF0000"/>
              </a:solidFill>
              <a:latin typeface="+mn-ea"/>
            </a:endParaRPr>
          </a:p>
          <a:p>
            <a:pPr>
              <a:defRPr/>
            </a:pPr>
            <a:endParaRPr lang="zh-CN" altLang="en-US" sz="1000" b="1" dirty="0">
              <a:solidFill>
                <a:srgbClr val="FF0000"/>
              </a:solidFill>
              <a:latin typeface="+mn-ea"/>
            </a:endParaRPr>
          </a:p>
        </p:txBody>
      </p:sp>
      <p:sp>
        <p:nvSpPr>
          <p:cNvPr id="40" name="AutoShape 833"/>
          <p:cNvSpPr>
            <a:spLocks noChangeArrowheads="1"/>
          </p:cNvSpPr>
          <p:nvPr/>
        </p:nvSpPr>
        <p:spPr bwMode="auto">
          <a:xfrm>
            <a:off x="3787298"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41" name="矩形 14"/>
          <p:cNvSpPr>
            <a:spLocks/>
          </p:cNvSpPr>
          <p:nvPr/>
        </p:nvSpPr>
        <p:spPr bwMode="auto">
          <a:xfrm>
            <a:off x="3312985" y="1294660"/>
            <a:ext cx="1114999" cy="191831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二次确认需求开始调测上线，</a:t>
            </a:r>
            <a:r>
              <a:rPr lang="en-US" altLang="zh-CN" sz="1000" dirty="0" smtClean="0">
                <a:solidFill>
                  <a:schemeClr val="tx1"/>
                </a:solidFill>
                <a:latin typeface="+mn-ea"/>
              </a:rPr>
              <a:t>offshore</a:t>
            </a:r>
            <a:r>
              <a:rPr lang="zh-CN" altLang="en-US" sz="1000" dirty="0" smtClean="0">
                <a:solidFill>
                  <a:schemeClr val="tx1"/>
                </a:solidFill>
                <a:latin typeface="+mn-ea"/>
              </a:rPr>
              <a:t>将</a:t>
            </a:r>
            <a:r>
              <a:rPr lang="en-US" altLang="zh-CN" sz="1000" dirty="0" smtClean="0">
                <a:solidFill>
                  <a:schemeClr val="tx1"/>
                </a:solidFill>
                <a:latin typeface="+mn-ea"/>
              </a:rPr>
              <a:t>SIS</a:t>
            </a:r>
            <a:r>
              <a:rPr lang="zh-CN" altLang="en-US" sz="1000" dirty="0" smtClean="0">
                <a:solidFill>
                  <a:schemeClr val="tx1"/>
                </a:solidFill>
                <a:latin typeface="+mn-ea"/>
              </a:rPr>
              <a:t>配置接入码后缀范围修改为了</a:t>
            </a:r>
            <a:r>
              <a:rPr lang="en-US" altLang="zh-CN" sz="1000" dirty="0" smtClean="0">
                <a:solidFill>
                  <a:schemeClr val="tx1"/>
                </a:solidFill>
                <a:latin typeface="+mn-ea"/>
              </a:rPr>
              <a:t>0001-9999</a:t>
            </a:r>
            <a:r>
              <a:rPr lang="zh-CN" altLang="en-US" sz="1000" dirty="0" smtClean="0">
                <a:solidFill>
                  <a:schemeClr val="tx1"/>
                </a:solidFill>
                <a:latin typeface="+mn-ea"/>
              </a:rPr>
              <a:t>（</a:t>
            </a:r>
            <a:r>
              <a:rPr lang="zh-CN" altLang="en-US" sz="1000" dirty="0" smtClean="0">
                <a:solidFill>
                  <a:srgbClr val="0000FF"/>
                </a:solidFill>
                <a:latin typeface="+mn-ea"/>
              </a:rPr>
              <a:t>但现网问题配置是</a:t>
            </a:r>
            <a:r>
              <a:rPr lang="en-US" altLang="zh-CN" sz="1000" dirty="0" smtClean="0">
                <a:solidFill>
                  <a:srgbClr val="0000FF"/>
                </a:solidFill>
                <a:latin typeface="+mn-ea"/>
              </a:rPr>
              <a:t>1100--1120</a:t>
            </a:r>
            <a:r>
              <a:rPr lang="zh-CN" altLang="en-US" sz="1000" dirty="0" smtClean="0">
                <a:solidFill>
                  <a:schemeClr val="tx1"/>
                </a:solidFill>
                <a:latin typeface="+mn-ea"/>
              </a:rPr>
              <a:t>）</a:t>
            </a:r>
            <a:endParaRPr lang="en-US" altLang="zh-CN" sz="1000" dirty="0" smtClean="0">
              <a:solidFill>
                <a:schemeClr val="tx1"/>
              </a:solidFill>
              <a:latin typeface="+mn-ea"/>
            </a:endParaRPr>
          </a:p>
          <a:p>
            <a:pPr>
              <a:defRPr/>
            </a:pPr>
            <a:r>
              <a:rPr lang="zh-CN" altLang="en-US" sz="1000" b="1" dirty="0" smtClean="0">
                <a:solidFill>
                  <a:srgbClr val="FF0000"/>
                </a:solidFill>
                <a:latin typeface="+mn-ea"/>
              </a:rPr>
              <a:t>问题</a:t>
            </a:r>
            <a:r>
              <a:rPr lang="en-US" altLang="zh-CN" sz="1000" b="1" dirty="0" smtClean="0">
                <a:solidFill>
                  <a:srgbClr val="FF0000"/>
                </a:solidFill>
                <a:latin typeface="+mn-ea"/>
              </a:rPr>
              <a:t>3</a:t>
            </a:r>
            <a:r>
              <a:rPr lang="zh-CN" altLang="en-US" sz="1000" b="1" dirty="0" smtClean="0">
                <a:solidFill>
                  <a:srgbClr val="FF0000"/>
                </a:solidFill>
                <a:latin typeface="+mn-ea"/>
              </a:rPr>
              <a:t>：上线前评估未审视二次确认特性性能测试结论</a:t>
            </a:r>
            <a:endParaRPr lang="zh-CN" altLang="en-US" sz="1000" b="1" dirty="0">
              <a:solidFill>
                <a:srgbClr val="FF0000"/>
              </a:solidFill>
              <a:latin typeface="+mn-ea"/>
            </a:endParaRPr>
          </a:p>
          <a:p>
            <a:pPr>
              <a:defRPr/>
            </a:pPr>
            <a:endParaRPr lang="zh-CN" altLang="en-US" sz="1000" b="1" dirty="0">
              <a:solidFill>
                <a:srgbClr val="FF0000"/>
              </a:solidFill>
              <a:latin typeface="+mn-ea"/>
            </a:endParaRPr>
          </a:p>
        </p:txBody>
      </p:sp>
      <p:sp>
        <p:nvSpPr>
          <p:cNvPr id="42" name="TextBox 9"/>
          <p:cNvSpPr txBox="1">
            <a:spLocks noChangeArrowheads="1"/>
          </p:cNvSpPr>
          <p:nvPr/>
        </p:nvSpPr>
        <p:spPr bwMode="auto">
          <a:xfrm>
            <a:off x="3498413" y="908720"/>
            <a:ext cx="649427"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2015. 8</a:t>
            </a:r>
            <a:endParaRPr lang="zh-CN" altLang="en-US" sz="1050" dirty="0" smtClean="0">
              <a:latin typeface="+mn-ea"/>
            </a:endParaRPr>
          </a:p>
        </p:txBody>
      </p:sp>
      <p:sp>
        <p:nvSpPr>
          <p:cNvPr id="46" name="矩形 14"/>
          <p:cNvSpPr>
            <a:spLocks/>
          </p:cNvSpPr>
          <p:nvPr/>
        </p:nvSpPr>
        <p:spPr bwMode="auto">
          <a:xfrm>
            <a:off x="7524328" y="4399882"/>
            <a:ext cx="1224136" cy="68530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与一线确认客户完成补充提供的数据回补</a:t>
            </a:r>
            <a:endParaRPr lang="en-US" altLang="zh-CN" sz="1000" dirty="0" smtClean="0">
              <a:solidFill>
                <a:schemeClr val="tx1"/>
              </a:solidFill>
              <a:latin typeface="+mn-ea"/>
            </a:endParaRPr>
          </a:p>
        </p:txBody>
      </p:sp>
      <p:sp>
        <p:nvSpPr>
          <p:cNvPr id="52" name="AutoShape 833"/>
          <p:cNvSpPr>
            <a:spLocks noChangeArrowheads="1"/>
          </p:cNvSpPr>
          <p:nvPr/>
        </p:nvSpPr>
        <p:spPr bwMode="auto">
          <a:xfrm>
            <a:off x="1043608" y="422752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53" name="TextBox 9"/>
          <p:cNvSpPr txBox="1">
            <a:spLocks noChangeArrowheads="1"/>
          </p:cNvSpPr>
          <p:nvPr/>
        </p:nvSpPr>
        <p:spPr bwMode="auto">
          <a:xfrm>
            <a:off x="683568" y="4005064"/>
            <a:ext cx="1029339"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2016.4.</a:t>
            </a:r>
            <a:r>
              <a:rPr lang="en-US" altLang="zh-CN" sz="1050" dirty="0" smtClean="0"/>
              <a:t>9 11:00</a:t>
            </a:r>
            <a:endParaRPr lang="zh-CN" altLang="en-US" sz="1050" dirty="0" smtClean="0">
              <a:latin typeface="+mn-ea"/>
            </a:endParaRPr>
          </a:p>
        </p:txBody>
      </p:sp>
      <p:sp>
        <p:nvSpPr>
          <p:cNvPr id="54" name="矩形 53"/>
          <p:cNvSpPr>
            <a:spLocks/>
          </p:cNvSpPr>
          <p:nvPr/>
        </p:nvSpPr>
        <p:spPr bwMode="auto">
          <a:xfrm>
            <a:off x="611560" y="4365103"/>
            <a:ext cx="1224135" cy="165618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一线发现消息异常，维优指导一线重启</a:t>
            </a:r>
            <a:r>
              <a:rPr lang="en-US" altLang="zh-CN" sz="1000" dirty="0" smtClean="0">
                <a:solidFill>
                  <a:schemeClr val="tx1"/>
                </a:solidFill>
                <a:latin typeface="+mn-ea"/>
              </a:rPr>
              <a:t>SLCC</a:t>
            </a:r>
            <a:r>
              <a:rPr lang="zh-CN" altLang="en-US" sz="1000" dirty="0" smtClean="0">
                <a:solidFill>
                  <a:schemeClr val="tx1"/>
                </a:solidFill>
                <a:latin typeface="+mn-ea"/>
              </a:rPr>
              <a:t>后恢复，</a:t>
            </a:r>
            <a:r>
              <a:rPr lang="zh-CN" altLang="zh-CN" sz="1000" dirty="0" smtClean="0">
                <a:solidFill>
                  <a:schemeClr val="tx1"/>
                </a:solidFill>
                <a:latin typeface="华文细黑" pitchFamily="2" charset="-122"/>
                <a:ea typeface="华文细黑" pitchFamily="2" charset="-122"/>
              </a:rPr>
              <a:t>下午</a:t>
            </a:r>
            <a:r>
              <a:rPr lang="en-US" altLang="zh-CN" sz="1000" dirty="0" smtClean="0">
                <a:solidFill>
                  <a:schemeClr val="tx1"/>
                </a:solidFill>
                <a:latin typeface="华文细黑" pitchFamily="2" charset="-122"/>
                <a:ea typeface="华文细黑" pitchFamily="2" charset="-122"/>
              </a:rPr>
              <a:t>15</a:t>
            </a:r>
            <a:r>
              <a:rPr lang="zh-CN" altLang="zh-CN" sz="1000" dirty="0" smtClean="0">
                <a:solidFill>
                  <a:schemeClr val="tx1"/>
                </a:solidFill>
                <a:latin typeface="华文细黑" pitchFamily="2" charset="-122"/>
                <a:ea typeface="华文细黑" pitchFamily="2" charset="-122"/>
              </a:rPr>
              <a:t>点左右</a:t>
            </a:r>
            <a:r>
              <a:rPr lang="zh-CN" altLang="en-US" sz="1000" dirty="0" smtClean="0">
                <a:solidFill>
                  <a:schemeClr val="tx1"/>
                </a:solidFill>
                <a:latin typeface="华文细黑" pitchFamily="2" charset="-122"/>
                <a:ea typeface="华文细黑" pitchFamily="2" charset="-122"/>
              </a:rPr>
              <a:t>定位为</a:t>
            </a:r>
            <a:r>
              <a:rPr lang="en-US" altLang="zh-CN" sz="1000" dirty="0" smtClean="0">
                <a:solidFill>
                  <a:schemeClr val="tx1"/>
                </a:solidFill>
                <a:latin typeface="华文细黑" pitchFamily="2" charset="-122"/>
                <a:ea typeface="华文细黑" pitchFamily="2" charset="-122"/>
              </a:rPr>
              <a:t>AS</a:t>
            </a:r>
            <a:r>
              <a:rPr lang="zh-CN" altLang="en-US" sz="1000" dirty="0" smtClean="0">
                <a:solidFill>
                  <a:schemeClr val="tx1"/>
                </a:solidFill>
                <a:latin typeface="华文细黑" pitchFamily="2" charset="-122"/>
                <a:ea typeface="华文细黑" pitchFamily="2" charset="-122"/>
              </a:rPr>
              <a:t>放通导致，随即指导一线关闭放通开关，并统计放通的消息，准备给客户进行回补</a:t>
            </a:r>
            <a:endParaRPr lang="en-US" altLang="zh-CN" sz="1000" b="1" dirty="0" smtClean="0">
              <a:solidFill>
                <a:srgbClr val="FF0000"/>
              </a:solidFill>
              <a:latin typeface="+mn-ea"/>
            </a:endParaRPr>
          </a:p>
        </p:txBody>
      </p:sp>
      <p:sp>
        <p:nvSpPr>
          <p:cNvPr id="55" name="AutoShape 833"/>
          <p:cNvSpPr>
            <a:spLocks noChangeArrowheads="1"/>
          </p:cNvSpPr>
          <p:nvPr/>
        </p:nvSpPr>
        <p:spPr bwMode="auto">
          <a:xfrm>
            <a:off x="8028384" y="4255866"/>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43" name="TextBox 9"/>
          <p:cNvSpPr txBox="1">
            <a:spLocks noChangeArrowheads="1"/>
          </p:cNvSpPr>
          <p:nvPr/>
        </p:nvSpPr>
        <p:spPr bwMode="auto">
          <a:xfrm>
            <a:off x="7623453" y="4058134"/>
            <a:ext cx="836979"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4.12 18:00</a:t>
            </a:r>
            <a:endParaRPr lang="zh-CN" altLang="en-US" sz="1050" dirty="0" smtClean="0">
              <a:latin typeface="+mn-ea"/>
            </a:endParaRPr>
          </a:p>
        </p:txBody>
      </p:sp>
      <p:sp>
        <p:nvSpPr>
          <p:cNvPr id="45"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lang="en-US" altLang="zh-CN" sz="3200" b="1" kern="0" dirty="0">
                <a:solidFill>
                  <a:srgbClr val="990000"/>
                </a:solidFill>
                <a:latin typeface="Arial" pitchFamily="34" charset="0"/>
                <a:ea typeface="黑体" pitchFamily="49" charset="-122"/>
                <a:cs typeface="Arial" pitchFamily="34" charset="0"/>
              </a:rPr>
              <a:t>3.1 </a:t>
            </a:r>
            <a:r>
              <a:rPr lang="zh-CN" altLang="en-US" sz="3200" b="1" kern="0" dirty="0">
                <a:solidFill>
                  <a:srgbClr val="990000"/>
                </a:solidFill>
                <a:latin typeface="Arial" pitchFamily="34" charset="0"/>
                <a:ea typeface="黑体" pitchFamily="49" charset="-122"/>
                <a:cs typeface="Arial" pitchFamily="34" charset="0"/>
              </a:rPr>
              <a:t>管理根因：过程问题识别</a:t>
            </a:r>
            <a:endParaRPr lang="en-US" altLang="zh-CN" sz="2800" i="1" kern="0" dirty="0">
              <a:solidFill>
                <a:srgbClr val="0000FF"/>
              </a:solidFill>
              <a:latin typeface="Arial" pitchFamily="34" charset="0"/>
              <a:ea typeface="黑体" pitchFamily="49" charset="-122"/>
              <a:cs typeface="Arial" pitchFamily="34" charset="0"/>
            </a:endParaRPr>
          </a:p>
        </p:txBody>
      </p:sp>
      <p:sp>
        <p:nvSpPr>
          <p:cNvPr id="57" name="AutoShape 833"/>
          <p:cNvSpPr>
            <a:spLocks noChangeArrowheads="1"/>
          </p:cNvSpPr>
          <p:nvPr/>
        </p:nvSpPr>
        <p:spPr bwMode="auto">
          <a:xfrm>
            <a:off x="5364088"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
        <p:nvSpPr>
          <p:cNvPr id="58" name="矩形 14"/>
          <p:cNvSpPr>
            <a:spLocks/>
          </p:cNvSpPr>
          <p:nvPr/>
        </p:nvSpPr>
        <p:spPr bwMode="auto">
          <a:xfrm>
            <a:off x="4644012" y="1294660"/>
            <a:ext cx="1394785" cy="213434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en-US" altLang="zh-CN" sz="1000" dirty="0" smtClean="0">
                <a:latin typeface="+mn-ea"/>
              </a:rPr>
              <a:t>5</a:t>
            </a:r>
            <a:r>
              <a:rPr lang="zh-CN" altLang="zh-CN" sz="1000" dirty="0" smtClean="0">
                <a:latin typeface="+mn-ea"/>
              </a:rPr>
              <a:t>号开始现场频繁报</a:t>
            </a:r>
            <a:r>
              <a:rPr lang="en-US" altLang="zh-CN" sz="1000" dirty="0" smtClean="0">
                <a:latin typeface="+mn-ea"/>
              </a:rPr>
              <a:t>CPU</a:t>
            </a:r>
            <a:r>
              <a:rPr lang="zh-CN" altLang="zh-CN" sz="1000" dirty="0" smtClean="0">
                <a:latin typeface="+mn-ea"/>
              </a:rPr>
              <a:t>高告警，分析确认由于</a:t>
            </a:r>
            <a:r>
              <a:rPr lang="zh-CN" altLang="en-US" sz="1000" dirty="0" smtClean="0">
                <a:latin typeface="+mn-ea"/>
              </a:rPr>
              <a:t>：</a:t>
            </a:r>
            <a:endParaRPr lang="en-US" altLang="zh-CN" sz="1000" dirty="0" smtClean="0">
              <a:latin typeface="+mn-ea"/>
            </a:endParaRPr>
          </a:p>
          <a:p>
            <a:pPr>
              <a:defRPr/>
            </a:pPr>
            <a:r>
              <a:rPr lang="en-US" altLang="zh-CN" sz="1000" dirty="0" smtClean="0">
                <a:latin typeface="+mn-ea"/>
              </a:rPr>
              <a:t>1.</a:t>
            </a:r>
            <a:r>
              <a:rPr lang="zh-CN" altLang="zh-CN" sz="1000" dirty="0" smtClean="0">
                <a:latin typeface="+mn-ea"/>
              </a:rPr>
              <a:t>用户上量</a:t>
            </a:r>
            <a:r>
              <a:rPr lang="zh-CN" altLang="en-US" sz="1000" dirty="0" smtClean="0">
                <a:latin typeface="+mn-ea"/>
              </a:rPr>
              <a:t>；</a:t>
            </a:r>
            <a:endParaRPr lang="en-US" altLang="zh-CN" sz="1000" dirty="0" smtClean="0">
              <a:latin typeface="+mn-ea"/>
            </a:endParaRPr>
          </a:p>
          <a:p>
            <a:pPr>
              <a:defRPr/>
            </a:pPr>
            <a:r>
              <a:rPr lang="en-US" altLang="zh-CN" sz="1000" dirty="0" smtClean="0">
                <a:latin typeface="+mn-ea"/>
              </a:rPr>
              <a:t>2.SMPA</a:t>
            </a:r>
            <a:r>
              <a:rPr lang="zh-CN" altLang="zh-CN" sz="1000" dirty="0" smtClean="0">
                <a:latin typeface="+mn-ea"/>
              </a:rPr>
              <a:t>分库到</a:t>
            </a:r>
            <a:r>
              <a:rPr lang="en-US" altLang="zh-CN" sz="1000" dirty="0" err="1" smtClean="0">
                <a:latin typeface="+mn-ea"/>
              </a:rPr>
              <a:t>userdb</a:t>
            </a:r>
            <a:r>
              <a:rPr lang="zh-CN" altLang="en-US" sz="1000" dirty="0" smtClean="0">
                <a:latin typeface="+mn-ea"/>
              </a:rPr>
              <a:t>；</a:t>
            </a:r>
            <a:endParaRPr lang="en-US" altLang="zh-CN" sz="1000" dirty="0" smtClean="0">
              <a:latin typeface="+mn-ea"/>
            </a:endParaRPr>
          </a:p>
          <a:p>
            <a:pPr>
              <a:defRPr/>
            </a:pPr>
            <a:r>
              <a:rPr lang="en-US" altLang="zh-CN" sz="1000" dirty="0" smtClean="0">
                <a:latin typeface="+mn-ea"/>
              </a:rPr>
              <a:t>3.</a:t>
            </a:r>
            <a:r>
              <a:rPr lang="zh-CN" altLang="zh-CN" sz="1000" dirty="0" smtClean="0">
                <a:latin typeface="+mn-ea"/>
              </a:rPr>
              <a:t>二次确认打开后</a:t>
            </a:r>
            <a:r>
              <a:rPr lang="zh-CN" altLang="en-US" sz="1000" dirty="0" smtClean="0">
                <a:latin typeface="+mn-ea"/>
              </a:rPr>
              <a:t>增加</a:t>
            </a:r>
            <a:r>
              <a:rPr lang="zh-CN" altLang="zh-CN" sz="1000" dirty="0" smtClean="0">
                <a:latin typeface="+mn-ea"/>
              </a:rPr>
              <a:t>消耗</a:t>
            </a:r>
            <a:r>
              <a:rPr lang="zh-CN" altLang="en-US" sz="1000" dirty="0" smtClean="0">
                <a:latin typeface="+mn-ea"/>
              </a:rPr>
              <a:t>。</a:t>
            </a:r>
            <a:endParaRPr lang="en-US" altLang="zh-CN" sz="1000" dirty="0" smtClean="0">
              <a:latin typeface="+mn-ea"/>
            </a:endParaRPr>
          </a:p>
          <a:p>
            <a:pPr>
              <a:defRPr/>
            </a:pPr>
            <a:r>
              <a:rPr lang="zh-CN" altLang="en-US" sz="1000" dirty="0" smtClean="0">
                <a:latin typeface="+mn-ea"/>
              </a:rPr>
              <a:t>维优给出</a:t>
            </a:r>
            <a:r>
              <a:rPr lang="zh-CN" altLang="zh-CN" sz="1000" dirty="0" smtClean="0">
                <a:latin typeface="+mn-ea"/>
              </a:rPr>
              <a:t>调整清理</a:t>
            </a:r>
            <a:r>
              <a:rPr lang="en-US" altLang="zh-CN" sz="1000" dirty="0" smtClean="0">
                <a:latin typeface="+mn-ea"/>
              </a:rPr>
              <a:t>token</a:t>
            </a:r>
            <a:r>
              <a:rPr lang="zh-CN" altLang="zh-CN" sz="1000" dirty="0" smtClean="0">
                <a:latin typeface="+mn-ea"/>
              </a:rPr>
              <a:t>表</a:t>
            </a:r>
            <a:r>
              <a:rPr lang="zh-CN" altLang="en-US" sz="1000" dirty="0" smtClean="0">
                <a:latin typeface="+mn-ea"/>
              </a:rPr>
              <a:t>方案</a:t>
            </a:r>
            <a:r>
              <a:rPr lang="zh-CN" altLang="zh-CN" sz="1000" dirty="0" smtClean="0">
                <a:latin typeface="+mn-ea"/>
              </a:rPr>
              <a:t>，</a:t>
            </a:r>
            <a:r>
              <a:rPr lang="zh-CN" altLang="en-US" sz="1000" dirty="0" smtClean="0">
                <a:latin typeface="+mn-ea"/>
              </a:rPr>
              <a:t>由每小时执行一次</a:t>
            </a:r>
            <a:r>
              <a:rPr lang="zh-CN" altLang="zh-CN" sz="1000" dirty="0" smtClean="0">
                <a:latin typeface="+mn-ea"/>
              </a:rPr>
              <a:t>改为每天</a:t>
            </a:r>
            <a:r>
              <a:rPr lang="zh-CN" altLang="en-US" sz="1000" dirty="0" smtClean="0">
                <a:latin typeface="+mn-ea"/>
              </a:rPr>
              <a:t>一</a:t>
            </a:r>
            <a:r>
              <a:rPr lang="zh-CN" altLang="zh-CN" sz="1000" dirty="0" smtClean="0">
                <a:latin typeface="+mn-ea"/>
              </a:rPr>
              <a:t>次</a:t>
            </a:r>
            <a:r>
              <a:rPr lang="zh-CN" altLang="en-US" sz="1000" dirty="0">
                <a:latin typeface="+mn-ea"/>
              </a:rPr>
              <a:t>，</a:t>
            </a:r>
            <a:r>
              <a:rPr lang="en-US" altLang="zh-CN" sz="1000" dirty="0" smtClean="0">
                <a:latin typeface="+mn-ea"/>
              </a:rPr>
              <a:t>7</a:t>
            </a:r>
            <a:r>
              <a:rPr lang="zh-CN" altLang="en-US" sz="1000" dirty="0" smtClean="0">
                <a:latin typeface="+mn-ea"/>
              </a:rPr>
              <a:t>号完成调整</a:t>
            </a:r>
            <a:endParaRPr lang="en-US" altLang="zh-CN" sz="1000" dirty="0" smtClean="0">
              <a:latin typeface="+mn-ea"/>
            </a:endParaRPr>
          </a:p>
        </p:txBody>
      </p:sp>
      <p:sp>
        <p:nvSpPr>
          <p:cNvPr id="59" name="TextBox 9"/>
          <p:cNvSpPr txBox="1">
            <a:spLocks noChangeArrowheads="1"/>
          </p:cNvSpPr>
          <p:nvPr/>
        </p:nvSpPr>
        <p:spPr bwMode="auto">
          <a:xfrm>
            <a:off x="4932040" y="908720"/>
            <a:ext cx="761637"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2016. 4.7</a:t>
            </a:r>
            <a:endParaRPr lang="zh-CN" altLang="en-US" sz="1050" dirty="0" smtClean="0">
              <a:latin typeface="+mn-ea"/>
            </a:endParaRPr>
          </a:p>
        </p:txBody>
      </p:sp>
      <p:sp>
        <p:nvSpPr>
          <p:cNvPr id="44" name="矩形 14"/>
          <p:cNvSpPr>
            <a:spLocks/>
          </p:cNvSpPr>
          <p:nvPr/>
        </p:nvSpPr>
        <p:spPr bwMode="auto">
          <a:xfrm>
            <a:off x="1907704" y="4365104"/>
            <a:ext cx="1098509" cy="895907"/>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000" dirty="0" smtClean="0">
                <a:solidFill>
                  <a:schemeClr val="tx1"/>
                </a:solidFill>
                <a:latin typeface="+mn-ea"/>
              </a:rPr>
              <a:t>数据库内存暴涨问题，经</a:t>
            </a:r>
            <a:r>
              <a:rPr lang="en-US" altLang="zh-CN" sz="1000" dirty="0" smtClean="0">
                <a:solidFill>
                  <a:schemeClr val="tx1"/>
                </a:solidFill>
                <a:latin typeface="+mn-ea"/>
              </a:rPr>
              <a:t>GTAC DBA</a:t>
            </a:r>
            <a:r>
              <a:rPr lang="zh-CN" altLang="en-US" sz="1000" dirty="0" smtClean="0">
                <a:solidFill>
                  <a:schemeClr val="tx1"/>
                </a:solidFill>
                <a:latin typeface="+mn-ea"/>
              </a:rPr>
              <a:t>指导，开启大页内存，内存占用恢复正常</a:t>
            </a:r>
            <a:endParaRPr lang="zh-CN" altLang="en-US" sz="1000" dirty="0">
              <a:solidFill>
                <a:schemeClr val="tx1"/>
              </a:solidFill>
              <a:latin typeface="+mn-ea"/>
            </a:endParaRPr>
          </a:p>
        </p:txBody>
      </p:sp>
      <p:sp>
        <p:nvSpPr>
          <p:cNvPr id="48" name="TextBox 9"/>
          <p:cNvSpPr txBox="1">
            <a:spLocks noChangeArrowheads="1"/>
          </p:cNvSpPr>
          <p:nvPr/>
        </p:nvSpPr>
        <p:spPr bwMode="auto">
          <a:xfrm>
            <a:off x="1907704" y="4005064"/>
            <a:ext cx="1099871" cy="245846"/>
          </a:xfrm>
          <a:prstGeom prst="rect">
            <a:avLst/>
          </a:prstGeom>
          <a:noFill/>
          <a:ln w="9525">
            <a:noFill/>
            <a:miter lim="800000"/>
            <a:headEnd/>
            <a:tailEnd/>
          </a:ln>
        </p:spPr>
        <p:txBody>
          <a:bodyPr wrap="none" lIns="83448" tIns="41724" rIns="83448" bIns="41724">
            <a:spAutoFit/>
          </a:bodyPr>
          <a:lstStyle/>
          <a:p>
            <a:r>
              <a:rPr lang="en-US" altLang="zh-CN" sz="1050" dirty="0" smtClean="0">
                <a:latin typeface="+mn-ea"/>
              </a:rPr>
              <a:t> 2016.4.9 15:40</a:t>
            </a:r>
            <a:endParaRPr lang="zh-CN" altLang="en-US" sz="1050" dirty="0" smtClean="0">
              <a:latin typeface="+mn-ea"/>
            </a:endParaRPr>
          </a:p>
        </p:txBody>
      </p:sp>
      <p:sp>
        <p:nvSpPr>
          <p:cNvPr id="49" name="AutoShape 833"/>
          <p:cNvSpPr>
            <a:spLocks noChangeArrowheads="1"/>
          </p:cNvSpPr>
          <p:nvPr/>
        </p:nvSpPr>
        <p:spPr bwMode="auto">
          <a:xfrm>
            <a:off x="2781543" y="4241206"/>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000" dirty="0">
              <a:latin typeface="+mn-ea"/>
              <a:ea typeface="+mn-ea"/>
            </a:endParaRPr>
          </a:p>
        </p:txBody>
      </p:sp>
    </p:spTree>
    <p:extLst>
      <p:ext uri="{BB962C8B-B14F-4D97-AF65-F5344CB8AC3E}">
        <p14:creationId xmlns:p14="http://schemas.microsoft.com/office/powerpoint/2010/main" val="1926052372"/>
      </p:ext>
    </p:extLst>
  </p:cSld>
  <p:clrMapOvr>
    <a:masterClrMapping/>
  </p:clrMapOvr>
  <p:transition advClick="0" advTm="8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107504" y="870267"/>
            <a:ext cx="8424936"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  </a:t>
            </a:r>
            <a:r>
              <a:rPr lang="zh-CN" altLang="en-US" sz="1200" b="1" dirty="0" smtClean="0">
                <a:latin typeface="+mn-ea"/>
                <a:ea typeface="+mn-ea"/>
              </a:rPr>
              <a:t>版本非功能特性没有明确知会客户？</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根因：从</a:t>
            </a:r>
            <a:r>
              <a:rPr lang="en-US" sz="1200" b="1" dirty="0" smtClean="0">
                <a:solidFill>
                  <a:srgbClr val="FF0000"/>
                </a:solidFill>
                <a:latin typeface="+mn-ea"/>
                <a:ea typeface="+mn-ea"/>
              </a:rPr>
              <a:t>SDP V200R002C03</a:t>
            </a:r>
            <a:r>
              <a:rPr lang="zh-CN" altLang="en-US" sz="1200" b="1" dirty="0" smtClean="0">
                <a:solidFill>
                  <a:srgbClr val="FF0000"/>
                </a:solidFill>
                <a:latin typeface="+mn-ea"/>
                <a:ea typeface="+mn-ea"/>
              </a:rPr>
              <a:t>版本就有关于放通故障的描述， 但是我们没有知会客户。</a:t>
            </a:r>
            <a:endParaRPr lang="en-US" altLang="zh-CN" sz="1200" b="1" dirty="0" smtClean="0">
              <a:solidFill>
                <a:srgbClr val="FF0000"/>
              </a:solidFill>
              <a:latin typeface="+mn-ea"/>
              <a:ea typeface="+mn-ea"/>
            </a:endParaRPr>
          </a:p>
        </p:txBody>
      </p:sp>
      <p:sp>
        <p:nvSpPr>
          <p:cNvPr id="10" name="Line 16"/>
          <p:cNvSpPr>
            <a:spLocks noChangeShapeType="1"/>
          </p:cNvSpPr>
          <p:nvPr/>
        </p:nvSpPr>
        <p:spPr bwMode="auto">
          <a:xfrm>
            <a:off x="395536" y="2060848"/>
            <a:ext cx="457200" cy="0"/>
          </a:xfrm>
          <a:prstGeom prst="line">
            <a:avLst/>
          </a:prstGeom>
          <a:noFill/>
          <a:ln w="28575">
            <a:solidFill>
              <a:srgbClr val="00B050"/>
            </a:solidFill>
            <a:round/>
            <a:headEnd/>
            <a:tailEnd type="triangle" w="med" len="med"/>
          </a:ln>
        </p:spPr>
        <p:txBody>
          <a:bodyPr/>
          <a:lstStyle/>
          <a:p>
            <a:endParaRPr lang="zh-CN" altLang="en-US">
              <a:latin typeface="+mn-ea"/>
              <a:ea typeface="+mn-ea"/>
            </a:endParaRPr>
          </a:p>
        </p:txBody>
      </p:sp>
      <p:sp>
        <p:nvSpPr>
          <p:cNvPr id="11" name="Line 15"/>
          <p:cNvSpPr>
            <a:spLocks noChangeShapeType="1"/>
          </p:cNvSpPr>
          <p:nvPr/>
        </p:nvSpPr>
        <p:spPr bwMode="auto">
          <a:xfrm flipH="1">
            <a:off x="395536" y="1412776"/>
            <a:ext cx="0" cy="648072"/>
          </a:xfrm>
          <a:prstGeom prst="line">
            <a:avLst/>
          </a:prstGeom>
          <a:noFill/>
          <a:ln w="28575">
            <a:solidFill>
              <a:srgbClr val="00B050"/>
            </a:solidFill>
            <a:round/>
            <a:headEnd/>
            <a:tailEnd/>
          </a:ln>
        </p:spPr>
        <p:txBody>
          <a:bodyPr/>
          <a:lstStyle/>
          <a:p>
            <a:endParaRPr lang="zh-CN" altLang="en-US">
              <a:latin typeface="+mn-ea"/>
              <a:ea typeface="+mn-ea"/>
            </a:endParaRPr>
          </a:p>
        </p:txBody>
      </p:sp>
      <p:sp>
        <p:nvSpPr>
          <p:cNvPr id="25" name="Text Box 14"/>
          <p:cNvSpPr txBox="1">
            <a:spLocks noChangeArrowheads="1"/>
          </p:cNvSpPr>
          <p:nvPr/>
        </p:nvSpPr>
        <p:spPr bwMode="auto">
          <a:xfrm>
            <a:off x="899592" y="1700808"/>
            <a:ext cx="7632849"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zh-CN" altLang="en-US" sz="1400" b="1" dirty="0" smtClean="0">
                <a:solidFill>
                  <a:srgbClr val="800000"/>
                </a:solidFill>
                <a:latin typeface="华文细黑" pitchFamily="2" charset="-122"/>
                <a:ea typeface="华文细黑" pitchFamily="2" charset="-122"/>
              </a:rPr>
              <a:t>对于计费有影响的非功能特性（类似放通特性），在</a:t>
            </a:r>
            <a:r>
              <a:rPr lang="en-US" altLang="zh-CN" sz="1400" b="1" dirty="0" smtClean="0">
                <a:solidFill>
                  <a:srgbClr val="800000"/>
                </a:solidFill>
                <a:latin typeface="华文细黑" pitchFamily="2" charset="-122"/>
                <a:ea typeface="华文细黑" pitchFamily="2" charset="-122"/>
              </a:rPr>
              <a:t>FRS</a:t>
            </a:r>
            <a:r>
              <a:rPr lang="zh-CN" altLang="en-US" sz="1400" b="1" dirty="0" smtClean="0">
                <a:solidFill>
                  <a:srgbClr val="800000"/>
                </a:solidFill>
                <a:latin typeface="华文细黑" pitchFamily="2" charset="-122"/>
                <a:ea typeface="华文细黑" pitchFamily="2" charset="-122"/>
              </a:rPr>
              <a:t>调研初期和客户确认是否需要默认开启（或提供），开启（或提供）后相关约束并提交给客户。</a:t>
            </a:r>
            <a:endParaRPr lang="en-US" altLang="zh-CN" sz="1400" b="1" dirty="0" smtClean="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179512" y="188640"/>
            <a:ext cx="8964488"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3.2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a:t>
            </a:r>
            <a:r>
              <a:rPr lang="zh-CN" altLang="en-US" sz="3200" b="1" kern="0" dirty="0" smtClean="0">
                <a:solidFill>
                  <a:srgbClr val="990000"/>
                </a:solidFill>
                <a:latin typeface="Arial" pitchFamily="34" charset="0"/>
                <a:ea typeface="黑体" pitchFamily="49" charset="-122"/>
                <a:cs typeface="Arial" pitchFamily="34" charset="0"/>
              </a:rPr>
              <a:t>：</a:t>
            </a:r>
            <a:r>
              <a:rPr lang="zh-CN" altLang="en-US" sz="3200" b="1" kern="0" dirty="0">
                <a:solidFill>
                  <a:srgbClr val="990000"/>
                </a:solidFill>
                <a:latin typeface="Arial" pitchFamily="34" charset="0"/>
                <a:ea typeface="黑体" pitchFamily="49" charset="-122"/>
                <a:cs typeface="Arial" pitchFamily="34" charset="0"/>
              </a:rPr>
              <a:t>版本非功能特性没有明确知会客户</a:t>
            </a:r>
            <a:endParaRPr lang="en-US" altLang="zh-CN" sz="3200" b="1" kern="0" dirty="0">
              <a:solidFill>
                <a:srgbClr val="990000"/>
              </a:solidFill>
              <a:latin typeface="Arial" pitchFamily="34" charset="0"/>
              <a:ea typeface="黑体" pitchFamily="49" charset="-122"/>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887245" y="2829543"/>
            <a:ext cx="5556963" cy="3407769"/>
          </a:xfrm>
          <a:prstGeom prst="rect">
            <a:avLst/>
          </a:prstGeom>
          <a:noFill/>
          <a:ln w="9525">
            <a:noFill/>
            <a:miter lim="800000"/>
            <a:headEnd/>
            <a:tailEnd/>
          </a:ln>
        </p:spPr>
      </p:pic>
      <p:sp>
        <p:nvSpPr>
          <p:cNvPr id="14" name="Rectangle 13"/>
          <p:cNvSpPr/>
          <p:nvPr/>
        </p:nvSpPr>
        <p:spPr bwMode="auto">
          <a:xfrm>
            <a:off x="899592" y="2492896"/>
            <a:ext cx="4824536" cy="264639"/>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sz="1200" dirty="0" smtClean="0">
                <a:latin typeface="+mn-ea"/>
                <a:ea typeface="+mn-ea"/>
              </a:rPr>
              <a:t>SDP V200R002C03</a:t>
            </a:r>
            <a:r>
              <a:rPr lang="zh-CN" altLang="en-US" sz="1200" dirty="0" smtClean="0">
                <a:latin typeface="+mn-ea"/>
                <a:ea typeface="+mn-ea"/>
              </a:rPr>
              <a:t>版本就有关于放通故障的描述</a:t>
            </a:r>
            <a:endParaRPr kumimoji="0" lang="en-US" sz="1200" b="0"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41670568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611560" y="870267"/>
            <a:ext cx="7920880" cy="1371765"/>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 </a:t>
            </a:r>
            <a:r>
              <a:rPr lang="zh-CN" altLang="en-US" sz="1200" b="1" dirty="0" smtClean="0">
                <a:latin typeface="+mn-ea"/>
                <a:ea typeface="+mn-ea"/>
              </a:rPr>
              <a:t>为什么性能可靠性评估未执行？</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根因：需求的性能可靠性测试评估缺少流程约束，具体如下：</a:t>
            </a:r>
            <a:endParaRPr lang="en-US" altLang="zh-CN" sz="1200" b="1" dirty="0" smtClean="0">
              <a:solidFill>
                <a:srgbClr val="FF0000"/>
              </a:solidFill>
              <a:latin typeface="+mn-ea"/>
              <a:ea typeface="+mn-ea"/>
            </a:endParaRPr>
          </a:p>
          <a:p>
            <a:pPr defTabSz="784225" eaLnBrk="0" hangingPunct="0">
              <a:spcBef>
                <a:spcPct val="50000"/>
              </a:spcBef>
            </a:pPr>
            <a:r>
              <a:rPr lang="en-US" altLang="zh-CN" sz="1200" b="1" dirty="0" smtClean="0">
                <a:solidFill>
                  <a:srgbClr val="FF0000"/>
                </a:solidFill>
                <a:latin typeface="+mn-ea"/>
                <a:ea typeface="+mn-ea"/>
              </a:rPr>
              <a:t>      1</a:t>
            </a:r>
            <a:r>
              <a:rPr lang="zh-CN" altLang="en-US" sz="1200" b="1" dirty="0" smtClean="0">
                <a:solidFill>
                  <a:srgbClr val="FF0000"/>
                </a:solidFill>
                <a:latin typeface="+mn-ea"/>
                <a:ea typeface="+mn-ea"/>
              </a:rPr>
              <a:t>、</a:t>
            </a:r>
            <a:r>
              <a:rPr lang="en-US" altLang="zh-CN" sz="1200" b="1" dirty="0" smtClean="0">
                <a:solidFill>
                  <a:srgbClr val="FF0000"/>
                </a:solidFill>
                <a:latin typeface="+mn-ea"/>
                <a:ea typeface="+mn-ea"/>
              </a:rPr>
              <a:t>SE</a:t>
            </a:r>
            <a:r>
              <a:rPr lang="zh-CN" altLang="en-US" sz="1200" b="1" dirty="0" smtClean="0">
                <a:solidFill>
                  <a:srgbClr val="FF0000"/>
                </a:solidFill>
                <a:latin typeface="+mn-ea"/>
                <a:ea typeface="+mn-ea"/>
              </a:rPr>
              <a:t>在做设计时评估是否需要性能测试，没有流程约束；</a:t>
            </a:r>
            <a:endParaRPr lang="en-US" altLang="zh-CN" sz="1200" b="1" dirty="0" smtClean="0">
              <a:solidFill>
                <a:srgbClr val="FF0000"/>
              </a:solidFill>
              <a:latin typeface="+mn-ea"/>
              <a:ea typeface="+mn-ea"/>
            </a:endParaRPr>
          </a:p>
          <a:p>
            <a:pPr defTabSz="784225" eaLnBrk="0" hangingPunct="0">
              <a:spcBef>
                <a:spcPct val="50000"/>
              </a:spcBef>
            </a:pPr>
            <a:r>
              <a:rPr lang="en-US" altLang="zh-CN" sz="1200" b="1" dirty="0" smtClean="0">
                <a:solidFill>
                  <a:srgbClr val="FF0000"/>
                </a:solidFill>
                <a:latin typeface="+mn-ea"/>
                <a:ea typeface="+mn-ea"/>
              </a:rPr>
              <a:t>      2</a:t>
            </a:r>
            <a:r>
              <a:rPr lang="zh-CN" altLang="en-US" sz="1200" b="1" dirty="0" smtClean="0">
                <a:solidFill>
                  <a:srgbClr val="FF0000"/>
                </a:solidFill>
                <a:latin typeface="+mn-ea"/>
                <a:ea typeface="+mn-ea"/>
              </a:rPr>
              <a:t>、开发在实现需求时评估是否需要性能测试，没有流程约束</a:t>
            </a:r>
            <a:r>
              <a:rPr lang="zh-CN" altLang="en-US" sz="1200" b="1" dirty="0">
                <a:solidFill>
                  <a:srgbClr val="FF0000"/>
                </a:solidFill>
                <a:latin typeface="+mn-ea"/>
                <a:ea typeface="+mn-ea"/>
              </a:rPr>
              <a:t>；</a:t>
            </a:r>
            <a:endParaRPr lang="en-US" altLang="zh-CN" sz="1200" b="1" dirty="0" smtClean="0">
              <a:solidFill>
                <a:srgbClr val="FF0000"/>
              </a:solidFill>
              <a:latin typeface="+mn-ea"/>
              <a:ea typeface="+mn-ea"/>
            </a:endParaRPr>
          </a:p>
          <a:p>
            <a:pPr defTabSz="784225" eaLnBrk="0" hangingPunct="0">
              <a:spcBef>
                <a:spcPct val="50000"/>
              </a:spcBef>
            </a:pPr>
            <a:r>
              <a:rPr lang="en-US" altLang="zh-CN" sz="1200" b="1" dirty="0" smtClean="0">
                <a:solidFill>
                  <a:srgbClr val="FF0000"/>
                </a:solidFill>
                <a:latin typeface="+mn-ea"/>
                <a:ea typeface="+mn-ea"/>
              </a:rPr>
              <a:t>      3</a:t>
            </a:r>
            <a:r>
              <a:rPr lang="zh-CN" altLang="en-US" sz="1200" b="1" dirty="0" smtClean="0">
                <a:solidFill>
                  <a:srgbClr val="FF0000"/>
                </a:solidFill>
                <a:latin typeface="+mn-ea"/>
                <a:ea typeface="+mn-ea"/>
              </a:rPr>
              <a:t>、</a:t>
            </a:r>
            <a:r>
              <a:rPr lang="zh-CN" altLang="en-US" sz="1200" b="1" dirty="0">
                <a:solidFill>
                  <a:srgbClr val="FF0000"/>
                </a:solidFill>
                <a:latin typeface="+mn-ea"/>
                <a:ea typeface="+mn-ea"/>
              </a:rPr>
              <a:t>测试组不会主动分析需求是否需要性能可靠性测试，只会被动接受性能可靠性测试</a:t>
            </a:r>
            <a:r>
              <a:rPr lang="zh-CN" altLang="en-US" sz="1200" b="1" dirty="0" smtClean="0">
                <a:solidFill>
                  <a:srgbClr val="FF0000"/>
                </a:solidFill>
                <a:latin typeface="+mn-ea"/>
                <a:ea typeface="+mn-ea"/>
              </a:rPr>
              <a:t>任务。</a:t>
            </a:r>
            <a:endParaRPr lang="en-US" altLang="zh-CN" sz="1200" b="1" dirty="0" smtClean="0">
              <a:solidFill>
                <a:srgbClr val="FF0000"/>
              </a:solidFill>
              <a:latin typeface="+mn-ea"/>
              <a:ea typeface="+mn-ea"/>
            </a:endParaRPr>
          </a:p>
        </p:txBody>
      </p:sp>
      <p:sp>
        <p:nvSpPr>
          <p:cNvPr id="15" name="Text Box 14"/>
          <p:cNvSpPr txBox="1">
            <a:spLocks noChangeArrowheads="1"/>
          </p:cNvSpPr>
          <p:nvPr/>
        </p:nvSpPr>
        <p:spPr bwMode="auto">
          <a:xfrm>
            <a:off x="1043608" y="2492896"/>
            <a:ext cx="7488832" cy="1802652"/>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、在设计规格中增加性能测试分析的必选章节，每个需求都要经过性能评估；</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、在部件开发微流程中增加性能评估的要求，在月度版本中例行开展</a:t>
            </a:r>
            <a:r>
              <a:rPr lang="zh-CN" altLang="en-US" sz="1400" b="1" dirty="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3</a:t>
            </a:r>
            <a:r>
              <a:rPr lang="zh-CN" altLang="en-US" sz="1400" b="1" dirty="0" smtClean="0">
                <a:solidFill>
                  <a:srgbClr val="800000"/>
                </a:solidFill>
                <a:latin typeface="华文细黑" pitchFamily="2" charset="-122"/>
                <a:ea typeface="华文细黑" pitchFamily="2" charset="-122"/>
              </a:rPr>
              <a:t>、成立</a:t>
            </a:r>
            <a:r>
              <a:rPr lang="zh-CN" altLang="en-US" sz="1400" b="1" dirty="0">
                <a:solidFill>
                  <a:srgbClr val="800000"/>
                </a:solidFill>
                <a:latin typeface="华文细黑" pitchFamily="2" charset="-122"/>
                <a:ea typeface="华文细黑" pitchFamily="2" charset="-122"/>
              </a:rPr>
              <a:t>可靠性</a:t>
            </a:r>
            <a:r>
              <a:rPr lang="zh-CN" altLang="zh-CN" sz="1400" b="1" dirty="0">
                <a:solidFill>
                  <a:srgbClr val="800000"/>
                </a:solidFill>
                <a:latin typeface="华文细黑" pitchFamily="2" charset="-122"/>
                <a:ea typeface="华文细黑" pitchFamily="2" charset="-122"/>
              </a:rPr>
              <a:t>专项测试组</a:t>
            </a:r>
            <a:r>
              <a:rPr lang="zh-CN" altLang="en-US" sz="1400" b="1" dirty="0">
                <a:solidFill>
                  <a:srgbClr val="800000"/>
                </a:solidFill>
                <a:latin typeface="华文细黑" pitchFamily="2" charset="-122"/>
                <a:ea typeface="华文细黑" pitchFamily="2" charset="-122"/>
              </a:rPr>
              <a:t>；</a:t>
            </a:r>
            <a:endParaRPr lang="en-US" altLang="zh-CN" sz="1400" b="1" dirty="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4</a:t>
            </a:r>
            <a:r>
              <a:rPr lang="zh-CN" altLang="en-US" sz="1400" b="1" dirty="0" smtClean="0">
                <a:solidFill>
                  <a:srgbClr val="800000"/>
                </a:solidFill>
                <a:latin typeface="华文细黑" pitchFamily="2" charset="-122"/>
                <a:ea typeface="华文细黑" pitchFamily="2" charset="-122"/>
              </a:rPr>
              <a:t>、</a:t>
            </a:r>
            <a:r>
              <a:rPr lang="zh-CN" altLang="zh-CN" sz="1400" b="1" dirty="0" smtClean="0">
                <a:solidFill>
                  <a:srgbClr val="800000"/>
                </a:solidFill>
                <a:latin typeface="华文细黑" pitchFamily="2" charset="-122"/>
                <a:ea typeface="华文细黑" pitchFamily="2" charset="-122"/>
              </a:rPr>
              <a:t>专项</a:t>
            </a:r>
            <a:r>
              <a:rPr lang="zh-CN" altLang="zh-CN" sz="1400" b="1" dirty="0">
                <a:solidFill>
                  <a:srgbClr val="800000"/>
                </a:solidFill>
                <a:latin typeface="华文细黑" pitchFamily="2" charset="-122"/>
                <a:ea typeface="华文细黑" pitchFamily="2" charset="-122"/>
              </a:rPr>
              <a:t>测试组在月度版本中主动分析的性能可靠性测试需求与</a:t>
            </a:r>
            <a:r>
              <a:rPr lang="en-US" altLang="zh-CN" sz="1400" b="1" dirty="0">
                <a:solidFill>
                  <a:srgbClr val="800000"/>
                </a:solidFill>
                <a:latin typeface="华文细黑" pitchFamily="2" charset="-122"/>
                <a:ea typeface="华文细黑" pitchFamily="2" charset="-122"/>
              </a:rPr>
              <a:t>UTE</a:t>
            </a:r>
            <a:r>
              <a:rPr lang="zh-CN" altLang="zh-CN" sz="1400" b="1" dirty="0">
                <a:solidFill>
                  <a:srgbClr val="800000"/>
                </a:solidFill>
                <a:latin typeface="华文细黑" pitchFamily="2" charset="-122"/>
                <a:ea typeface="华文细黑" pitchFamily="2" charset="-122"/>
              </a:rPr>
              <a:t>及开发人员达成一致，专项组对</a:t>
            </a:r>
            <a:r>
              <a:rPr lang="en-US" altLang="zh-CN" sz="1400" b="1" dirty="0">
                <a:solidFill>
                  <a:srgbClr val="800000"/>
                </a:solidFill>
                <a:latin typeface="华文细黑" pitchFamily="2" charset="-122"/>
                <a:ea typeface="华文细黑" pitchFamily="2" charset="-122"/>
              </a:rPr>
              <a:t>E2E</a:t>
            </a:r>
            <a:r>
              <a:rPr lang="zh-CN" altLang="zh-CN" sz="1400" b="1" dirty="0">
                <a:solidFill>
                  <a:srgbClr val="800000"/>
                </a:solidFill>
                <a:latin typeface="华文细黑" pitchFamily="2" charset="-122"/>
                <a:ea typeface="华文细黑" pitchFamily="2" charset="-122"/>
              </a:rPr>
              <a:t>的性能</a:t>
            </a:r>
            <a:r>
              <a:rPr lang="zh-CN" altLang="zh-CN" sz="1400" b="1" dirty="0" smtClean="0">
                <a:solidFill>
                  <a:srgbClr val="800000"/>
                </a:solidFill>
                <a:latin typeface="华文细黑" pitchFamily="2" charset="-122"/>
                <a:ea typeface="华文细黑" pitchFamily="2" charset="-122"/>
              </a:rPr>
              <a:t>负责</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lvl="0" defTabSz="784225" eaLnBrk="0" hangingPunct="0">
              <a:defRPr/>
            </a:pPr>
            <a:r>
              <a:rPr lang="en-US" altLang="zh-CN" sz="1400" b="1" dirty="0" smtClean="0">
                <a:solidFill>
                  <a:srgbClr val="800000"/>
                </a:solidFill>
                <a:latin typeface="华文细黑" pitchFamily="2" charset="-122"/>
                <a:ea typeface="华文细黑" pitchFamily="2" charset="-122"/>
              </a:rPr>
              <a:t>5</a:t>
            </a:r>
            <a:r>
              <a:rPr lang="zh-CN" altLang="en-US" sz="1400" b="1" dirty="0" smtClean="0">
                <a:solidFill>
                  <a:srgbClr val="800000"/>
                </a:solidFill>
                <a:latin typeface="华文细黑" pitchFamily="2" charset="-122"/>
                <a:ea typeface="华文细黑" pitchFamily="2" charset="-122"/>
              </a:rPr>
              <a:t>、 对现有类似非功能特性的风险点</a:t>
            </a:r>
            <a:r>
              <a:rPr lang="en-US" altLang="zh-CN" sz="1400" b="1" dirty="0" smtClean="0">
                <a:solidFill>
                  <a:srgbClr val="800000"/>
                </a:solidFill>
                <a:latin typeface="华文细黑" pitchFamily="2" charset="-122"/>
                <a:ea typeface="华文细黑" pitchFamily="2" charset="-122"/>
              </a:rPr>
              <a:t>(</a:t>
            </a:r>
            <a:r>
              <a:rPr lang="zh-CN" altLang="en-US" sz="1400" b="1" dirty="0" smtClean="0">
                <a:solidFill>
                  <a:srgbClr val="800000"/>
                </a:solidFill>
                <a:latin typeface="华文细黑" pitchFamily="2" charset="-122"/>
                <a:ea typeface="华文细黑" pitchFamily="2" charset="-122"/>
              </a:rPr>
              <a:t>比如</a:t>
            </a:r>
            <a:r>
              <a:rPr lang="en-US" altLang="zh-CN" sz="1400" b="1" dirty="0" err="1" smtClean="0">
                <a:solidFill>
                  <a:srgbClr val="800000"/>
                </a:solidFill>
                <a:latin typeface="华文细黑" pitchFamily="2" charset="-122"/>
                <a:ea typeface="华文细黑" pitchFamily="2" charset="-122"/>
              </a:rPr>
              <a:t>portalone</a:t>
            </a:r>
            <a:r>
              <a:rPr lang="zh-CN" altLang="en-US" sz="1400" b="1" dirty="0" smtClean="0">
                <a:solidFill>
                  <a:srgbClr val="800000"/>
                </a:solidFill>
                <a:latin typeface="华文细黑" pitchFamily="2" charset="-122"/>
                <a:ea typeface="华文细黑" pitchFamily="2" charset="-122"/>
              </a:rPr>
              <a:t>的频道、订购处理</a:t>
            </a:r>
            <a:r>
              <a:rPr lang="en-US" altLang="zh-CN" sz="1400" b="1" dirty="0" smtClean="0">
                <a:solidFill>
                  <a:srgbClr val="800000"/>
                </a:solidFill>
                <a:latin typeface="华文细黑" pitchFamily="2" charset="-122"/>
                <a:ea typeface="华文细黑" pitchFamily="2" charset="-122"/>
              </a:rPr>
              <a:t>TPS</a:t>
            </a:r>
            <a:r>
              <a:rPr lang="zh-CN" altLang="en-US" sz="1400" b="1" dirty="0" smtClean="0">
                <a:solidFill>
                  <a:srgbClr val="800000"/>
                </a:solidFill>
                <a:latin typeface="华文细黑" pitchFamily="2" charset="-122"/>
                <a:ea typeface="华文细黑" pitchFamily="2" charset="-122"/>
              </a:rPr>
              <a:t>等</a:t>
            </a:r>
            <a:r>
              <a:rPr lang="en-US" altLang="zh-CN" sz="1400" b="1" dirty="0" smtClean="0">
                <a:solidFill>
                  <a:srgbClr val="800000"/>
                </a:solidFill>
                <a:latin typeface="华文细黑" pitchFamily="2" charset="-122"/>
                <a:ea typeface="华文细黑" pitchFamily="2" charset="-122"/>
              </a:rPr>
              <a:t>)</a:t>
            </a:r>
            <a:r>
              <a:rPr lang="zh-CN" altLang="en-US" sz="1400" b="1" dirty="0" smtClean="0">
                <a:solidFill>
                  <a:srgbClr val="800000"/>
                </a:solidFill>
                <a:latin typeface="华文细黑" pitchFamily="2" charset="-122"/>
                <a:ea typeface="华文细黑" pitchFamily="2" charset="-122"/>
              </a:rPr>
              <a:t>进行梳理和测试测试，给出压力值，发预警</a:t>
            </a:r>
            <a:r>
              <a:rPr lang="en-US" altLang="zh-CN" sz="1400" b="1" dirty="0" smtClean="0">
                <a:solidFill>
                  <a:srgbClr val="800000"/>
                </a:solidFill>
                <a:latin typeface="华文细黑" pitchFamily="2" charset="-122"/>
                <a:ea typeface="华文细黑" pitchFamily="2" charset="-122"/>
              </a:rPr>
              <a:t>/</a:t>
            </a:r>
            <a:r>
              <a:rPr lang="zh-CN" altLang="en-US" sz="1400" b="1" dirty="0" smtClean="0">
                <a:solidFill>
                  <a:srgbClr val="800000"/>
                </a:solidFill>
                <a:latin typeface="华文细黑" pitchFamily="2" charset="-122"/>
                <a:ea typeface="华文细黑" pitchFamily="2" charset="-122"/>
              </a:rPr>
              <a:t>更新版本文档，同步给客户，如果需要优化的，落地到版本</a:t>
            </a:r>
            <a:endParaRPr lang="en-US" altLang="zh-CN" sz="1400" b="1" dirty="0" smtClean="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3.3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a:t>
            </a:r>
            <a:r>
              <a:rPr lang="zh-CN" altLang="en-US" sz="3200" b="1" kern="0" dirty="0" smtClean="0">
                <a:solidFill>
                  <a:srgbClr val="990000"/>
                </a:solidFill>
                <a:latin typeface="Arial" pitchFamily="34" charset="0"/>
                <a:ea typeface="黑体" pitchFamily="49" charset="-122"/>
                <a:cs typeface="Arial" pitchFamily="34" charset="0"/>
              </a:rPr>
              <a:t>性能可靠性评估未执行</a:t>
            </a:r>
            <a:endParaRPr lang="en-US" altLang="zh-CN" sz="3200" b="1" kern="0" dirty="0" smtClean="0">
              <a:solidFill>
                <a:srgbClr val="990000"/>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42058189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107504" y="870267"/>
            <a:ext cx="8424936" cy="725434"/>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 </a:t>
            </a:r>
            <a:r>
              <a:rPr lang="zh-CN" altLang="en-US" sz="1200" b="1" dirty="0" smtClean="0">
                <a:latin typeface="+mn-ea"/>
                <a:ea typeface="+mn-ea"/>
              </a:rPr>
              <a:t>为什么切换引起的放通没有及时发现并恢复？</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smtClean="0">
                <a:solidFill>
                  <a:srgbClr val="FF0000"/>
                </a:solidFill>
                <a:latin typeface="+mn-ea"/>
                <a:ea typeface="+mn-ea"/>
              </a:rPr>
              <a:t>1</a:t>
            </a:r>
            <a:r>
              <a:rPr lang="zh-CN" altLang="en-US" sz="1200" b="1" dirty="0" smtClean="0">
                <a:solidFill>
                  <a:srgbClr val="FF0000"/>
                </a:solidFill>
                <a:latin typeface="+mn-ea"/>
                <a:ea typeface="+mn-ea"/>
              </a:rPr>
              <a:t>：现场有</a:t>
            </a:r>
            <a:r>
              <a:rPr lang="en-US" altLang="zh-CN" sz="1200" b="1" dirty="0" smtClean="0">
                <a:solidFill>
                  <a:srgbClr val="FF0000"/>
                </a:solidFill>
                <a:latin typeface="+mn-ea"/>
                <a:ea typeface="+mn-ea"/>
              </a:rPr>
              <a:t>I2000</a:t>
            </a:r>
            <a:r>
              <a:rPr lang="zh-CN" altLang="en-US" sz="1200" b="1" dirty="0" smtClean="0">
                <a:solidFill>
                  <a:srgbClr val="FF0000"/>
                </a:solidFill>
                <a:latin typeface="+mn-ea"/>
                <a:ea typeface="+mn-ea"/>
              </a:rPr>
              <a:t>放通告警和</a:t>
            </a:r>
            <a:r>
              <a:rPr lang="en-US" altLang="zh-CN" sz="1200" b="1" dirty="0" smtClean="0">
                <a:solidFill>
                  <a:srgbClr val="FF0000"/>
                </a:solidFill>
                <a:latin typeface="+mn-ea"/>
                <a:ea typeface="+mn-ea"/>
              </a:rPr>
              <a:t>SLCC</a:t>
            </a:r>
            <a:r>
              <a:rPr lang="zh-CN" altLang="en-US" sz="1200" b="1" dirty="0" smtClean="0">
                <a:solidFill>
                  <a:srgbClr val="FF0000"/>
                </a:solidFill>
                <a:latin typeface="+mn-ea"/>
                <a:ea typeface="+mn-ea"/>
              </a:rPr>
              <a:t>重启告警，切换后一线进行了</a:t>
            </a:r>
            <a:r>
              <a:rPr lang="en-US" altLang="zh-CN" sz="1200" b="1" dirty="0" smtClean="0">
                <a:solidFill>
                  <a:srgbClr val="FF0000"/>
                </a:solidFill>
                <a:latin typeface="+mn-ea"/>
                <a:ea typeface="+mn-ea"/>
              </a:rPr>
              <a:t>SLCC</a:t>
            </a:r>
            <a:r>
              <a:rPr lang="zh-CN" altLang="en-US" sz="1200" b="1" dirty="0" smtClean="0">
                <a:solidFill>
                  <a:srgbClr val="FF0000"/>
                </a:solidFill>
                <a:latin typeface="+mn-ea"/>
                <a:ea typeface="+mn-ea"/>
              </a:rPr>
              <a:t>手工重启操作，但是所有人忙于处理内存问题，未做进一步业务检查</a:t>
            </a:r>
            <a:endParaRPr lang="en-US" altLang="zh-CN" sz="1200" b="1" dirty="0" smtClean="0">
              <a:solidFill>
                <a:srgbClr val="FF0000"/>
              </a:solidFill>
              <a:latin typeface="+mn-ea"/>
              <a:ea typeface="+mn-ea"/>
            </a:endParaRPr>
          </a:p>
        </p:txBody>
      </p:sp>
      <p:sp>
        <p:nvSpPr>
          <p:cNvPr id="25" name="Text Box 14"/>
          <p:cNvSpPr txBox="1">
            <a:spLocks noChangeArrowheads="1"/>
          </p:cNvSpPr>
          <p:nvPr/>
        </p:nvSpPr>
        <p:spPr bwMode="auto">
          <a:xfrm>
            <a:off x="899592" y="1700808"/>
            <a:ext cx="7632849"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a:solidFill>
                  <a:srgbClr val="800000"/>
                </a:solidFill>
                <a:latin typeface="华文细黑" pitchFamily="2" charset="-122"/>
                <a:ea typeface="华文细黑" pitchFamily="2" charset="-122"/>
              </a:rPr>
              <a:t>、</a:t>
            </a:r>
            <a:r>
              <a:rPr lang="zh-CN" altLang="en-US" sz="1400" b="1" dirty="0" smtClean="0">
                <a:solidFill>
                  <a:srgbClr val="800000"/>
                </a:solidFill>
                <a:latin typeface="华文细黑" pitchFamily="2" charset="-122"/>
                <a:ea typeface="华文细黑" pitchFamily="2" charset="-122"/>
              </a:rPr>
              <a:t>建议配置</a:t>
            </a:r>
            <a:r>
              <a:rPr lang="en-US" altLang="zh-CN" sz="1400" b="1" dirty="0" smtClean="0">
                <a:solidFill>
                  <a:srgbClr val="800000"/>
                </a:solidFill>
                <a:latin typeface="华文细黑" pitchFamily="2" charset="-122"/>
                <a:ea typeface="华文细黑" pitchFamily="2" charset="-122"/>
              </a:rPr>
              <a:t>Critical</a:t>
            </a:r>
            <a:r>
              <a:rPr lang="zh-CN" altLang="en-US" sz="1400" b="1" dirty="0" smtClean="0">
                <a:solidFill>
                  <a:srgbClr val="800000"/>
                </a:solidFill>
                <a:latin typeface="华文细黑" pitchFamily="2" charset="-122"/>
                <a:ea typeface="华文细黑" pitchFamily="2" charset="-122"/>
              </a:rPr>
              <a:t>告警短信发送到一线维护人员手机（告警泛滥整改</a:t>
            </a:r>
            <a:r>
              <a:rPr lang="en-US" altLang="zh-CN" sz="1400" b="1" dirty="0" smtClean="0">
                <a:solidFill>
                  <a:srgbClr val="800000"/>
                </a:solidFill>
                <a:latin typeface="华文细黑" pitchFamily="2" charset="-122"/>
                <a:ea typeface="华文细黑" pitchFamily="2" charset="-122"/>
              </a:rPr>
              <a:t>&amp;</a:t>
            </a:r>
            <a:r>
              <a:rPr lang="zh-CN" altLang="en-US" sz="1400" b="1" dirty="0" smtClean="0">
                <a:solidFill>
                  <a:srgbClr val="800000"/>
                </a:solidFill>
                <a:latin typeface="华文细黑" pitchFamily="2" charset="-122"/>
                <a:ea typeface="华文细黑" pitchFamily="2" charset="-122"/>
              </a:rPr>
              <a:t>告警描述整改）；</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、同</a:t>
            </a:r>
            <a:r>
              <a:rPr lang="en-US" altLang="zh-CN" sz="1400" b="1" dirty="0" smtClean="0">
                <a:solidFill>
                  <a:srgbClr val="800000"/>
                </a:solidFill>
                <a:latin typeface="华文细黑" pitchFamily="2" charset="-122"/>
                <a:ea typeface="华文细黑" pitchFamily="2" charset="-122"/>
              </a:rPr>
              <a:t>1.1</a:t>
            </a:r>
            <a:r>
              <a:rPr lang="zh-CN" altLang="en-US" sz="1400" b="1" dirty="0" smtClean="0">
                <a:solidFill>
                  <a:srgbClr val="800000"/>
                </a:solidFill>
                <a:latin typeface="华文细黑" pitchFamily="2" charset="-122"/>
                <a:ea typeface="华文细黑" pitchFamily="2" charset="-122"/>
              </a:rPr>
              <a:t>对策</a:t>
            </a:r>
            <a:endParaRPr lang="en-US" altLang="zh-CN" sz="1400" b="1" dirty="0" smtClean="0">
              <a:solidFill>
                <a:srgbClr val="800000"/>
              </a:solidFill>
              <a:latin typeface="华文细黑" pitchFamily="2" charset="-122"/>
              <a:ea typeface="华文细黑" pitchFamily="2" charset="-122"/>
            </a:endParaRPr>
          </a:p>
        </p:txBody>
      </p:sp>
      <p:sp>
        <p:nvSpPr>
          <p:cNvPr id="15" name="Text Box 14"/>
          <p:cNvSpPr txBox="1">
            <a:spLocks noChangeArrowheads="1"/>
          </p:cNvSpPr>
          <p:nvPr/>
        </p:nvSpPr>
        <p:spPr bwMode="auto">
          <a:xfrm>
            <a:off x="899592" y="3353379"/>
            <a:ext cx="7632848" cy="1371765"/>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lvl="0"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、要求每次应急恢复后问题处理责任人务必严格落实应急恢复流程</a:t>
            </a:r>
            <a:r>
              <a:rPr lang="en-US" altLang="zh-CN" sz="1400" b="1" dirty="0" smtClean="0">
                <a:solidFill>
                  <a:srgbClr val="800000"/>
                </a:solidFill>
                <a:latin typeface="华文细黑" pitchFamily="2" charset="-122"/>
                <a:ea typeface="华文细黑" pitchFamily="2" charset="-122"/>
              </a:rPr>
              <a:t>checklist</a:t>
            </a:r>
            <a:r>
              <a:rPr lang="zh-CN" altLang="en-US" sz="1400" b="1" dirty="0" smtClean="0">
                <a:solidFill>
                  <a:srgbClr val="800000"/>
                </a:solidFill>
                <a:latin typeface="华文细黑" pitchFamily="2" charset="-122"/>
                <a:ea typeface="华文细黑" pitchFamily="2" charset="-122"/>
              </a:rPr>
              <a:t>，先组织检查业务和告警清理，业务完全恢复才能继续定位分析问题。</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、重大问题恢复后，一线要安排测试和巡检，确认问题解决。</a:t>
            </a:r>
            <a:endParaRPr lang="en-US" altLang="zh-CN" sz="1400" b="1" dirty="0" smtClean="0">
              <a:solidFill>
                <a:srgbClr val="800000"/>
              </a:solidFill>
              <a:latin typeface="华文细黑" pitchFamily="2" charset="-122"/>
              <a:ea typeface="华文细黑" pitchFamily="2" charset="-122"/>
            </a:endParaRPr>
          </a:p>
          <a:p>
            <a:pPr lvl="0" defTabSz="784225" eaLnBrk="0" hangingPunct="0">
              <a:defRPr/>
            </a:pPr>
            <a:r>
              <a:rPr lang="en-US" altLang="zh-CN" sz="1400" b="1" dirty="0" smtClean="0">
                <a:solidFill>
                  <a:srgbClr val="800000"/>
                </a:solidFill>
                <a:latin typeface="华文细黑" pitchFamily="2" charset="-122"/>
                <a:ea typeface="华文细黑" pitchFamily="2" charset="-122"/>
              </a:rPr>
              <a:t>3</a:t>
            </a:r>
            <a:r>
              <a:rPr lang="zh-CN" altLang="en-US" sz="1400" b="1" dirty="0" smtClean="0">
                <a:solidFill>
                  <a:srgbClr val="800000"/>
                </a:solidFill>
                <a:latin typeface="华文细黑" pitchFamily="2" charset="-122"/>
                <a:ea typeface="华文细黑" pitchFamily="2" charset="-122"/>
              </a:rPr>
              <a:t>、需二三线联合，刷新应急恢复流程</a:t>
            </a:r>
            <a:r>
              <a:rPr lang="en-US" altLang="zh-CN" sz="1400" b="1" dirty="0" smtClean="0">
                <a:solidFill>
                  <a:srgbClr val="800000"/>
                </a:solidFill>
                <a:latin typeface="华文细黑" pitchFamily="2" charset="-122"/>
                <a:ea typeface="华文细黑" pitchFamily="2" charset="-122"/>
              </a:rPr>
              <a:t>checklist</a:t>
            </a:r>
            <a:r>
              <a:rPr lang="zh-CN" altLang="en-US" sz="1400" b="1" dirty="0" smtClean="0">
                <a:solidFill>
                  <a:srgbClr val="800000"/>
                </a:solidFill>
                <a:latin typeface="华文细黑" pitchFamily="2" charset="-122"/>
                <a:ea typeface="华文细黑" pitchFamily="2" charset="-122"/>
              </a:rPr>
              <a:t>，细化恢复后的检查、测试、保障等工作流程</a:t>
            </a:r>
            <a:r>
              <a:rPr lang="en-US" altLang="zh-CN" sz="1400" b="1" dirty="0" smtClean="0">
                <a:solidFill>
                  <a:srgbClr val="800000"/>
                </a:solidFill>
                <a:latin typeface="华文细黑" pitchFamily="2" charset="-122"/>
                <a:ea typeface="华文细黑" pitchFamily="2" charset="-122"/>
              </a:rPr>
              <a:t>)</a:t>
            </a:r>
            <a:r>
              <a:rPr lang="zh-CN" altLang="en-US" sz="1400" b="1" dirty="0" smtClean="0">
                <a:solidFill>
                  <a:srgbClr val="800000"/>
                </a:solidFill>
                <a:latin typeface="华文细黑" pitchFamily="2" charset="-122"/>
                <a:ea typeface="华文细黑" pitchFamily="2" charset="-122"/>
              </a:rPr>
              <a:t>。建立</a:t>
            </a:r>
            <a:r>
              <a:rPr lang="en-US" altLang="zh-CN" sz="1400" b="1" dirty="0" smtClean="0">
                <a:solidFill>
                  <a:srgbClr val="800000"/>
                </a:solidFill>
                <a:latin typeface="华文细黑" pitchFamily="2" charset="-122"/>
                <a:ea typeface="华文细黑" pitchFamily="2" charset="-122"/>
              </a:rPr>
              <a:t>AAR</a:t>
            </a:r>
            <a:r>
              <a:rPr lang="zh-CN" altLang="en-US" sz="1400" b="1" dirty="0" smtClean="0">
                <a:solidFill>
                  <a:srgbClr val="800000"/>
                </a:solidFill>
                <a:latin typeface="华文细黑" pitchFamily="2" charset="-122"/>
                <a:ea typeface="华文细黑" pitchFamily="2" charset="-122"/>
              </a:rPr>
              <a:t>事后评价机制</a:t>
            </a:r>
            <a:endParaRPr lang="zh-CN" altLang="en-US" sz="1400" b="1" dirty="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3.4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a:t>
            </a:r>
            <a:r>
              <a:rPr lang="zh-CN" altLang="en-US" sz="3200" b="1" kern="0" dirty="0" smtClean="0">
                <a:solidFill>
                  <a:srgbClr val="990000"/>
                </a:solidFill>
                <a:latin typeface="Arial" pitchFamily="34" charset="0"/>
                <a:ea typeface="黑体" pitchFamily="49" charset="-122"/>
                <a:cs typeface="Arial" pitchFamily="34" charset="0"/>
              </a:rPr>
              <a:t>应急恢复处理和求助</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
        <p:nvSpPr>
          <p:cNvPr id="13" name="Text Box 8"/>
          <p:cNvSpPr txBox="1">
            <a:spLocks noChangeArrowheads="1"/>
          </p:cNvSpPr>
          <p:nvPr/>
        </p:nvSpPr>
        <p:spPr bwMode="auto">
          <a:xfrm>
            <a:off x="107504" y="4832448"/>
            <a:ext cx="8424936"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2  </a:t>
            </a:r>
            <a:r>
              <a:rPr lang="zh-CN" altLang="en-US" sz="1200" b="1" dirty="0" smtClean="0">
                <a:latin typeface="+mn-ea"/>
                <a:ea typeface="+mn-ea"/>
              </a:rPr>
              <a:t>第一次出现问题，求助到</a:t>
            </a:r>
            <a:r>
              <a:rPr lang="en-US" altLang="zh-CN" sz="1200" b="1" dirty="0" smtClean="0">
                <a:latin typeface="+mn-ea"/>
                <a:ea typeface="+mn-ea"/>
              </a:rPr>
              <a:t>Oracle TMG</a:t>
            </a:r>
            <a:r>
              <a:rPr lang="zh-CN" altLang="en-US" sz="1200" b="1" dirty="0" smtClean="0">
                <a:latin typeface="+mn-ea"/>
                <a:ea typeface="+mn-ea"/>
              </a:rPr>
              <a:t>未得到有效帮助</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根因：维优有内部</a:t>
            </a:r>
            <a:r>
              <a:rPr lang="en-US" altLang="zh-CN" sz="1200" b="1" dirty="0" smtClean="0">
                <a:solidFill>
                  <a:srgbClr val="FF0000"/>
                </a:solidFill>
                <a:latin typeface="+mn-ea"/>
                <a:ea typeface="+mn-ea"/>
              </a:rPr>
              <a:t>DBA</a:t>
            </a:r>
            <a:r>
              <a:rPr lang="zh-CN" altLang="en-US" sz="1200" b="1" dirty="0" smtClean="0">
                <a:solidFill>
                  <a:srgbClr val="FF0000"/>
                </a:solidFill>
                <a:latin typeface="+mn-ea"/>
                <a:ea typeface="+mn-ea"/>
              </a:rPr>
              <a:t>，当问题没解决时，升级到</a:t>
            </a:r>
            <a:r>
              <a:rPr lang="en-US" altLang="zh-CN" sz="1200" b="1" dirty="0" smtClean="0">
                <a:solidFill>
                  <a:srgbClr val="FF0000"/>
                </a:solidFill>
                <a:latin typeface="+mn-ea"/>
                <a:ea typeface="+mn-ea"/>
              </a:rPr>
              <a:t>IT</a:t>
            </a:r>
            <a:r>
              <a:rPr lang="zh-CN" altLang="en-US" sz="1200" b="1" dirty="0" smtClean="0">
                <a:solidFill>
                  <a:srgbClr val="FF0000"/>
                </a:solidFill>
                <a:latin typeface="+mn-ea"/>
                <a:ea typeface="+mn-ea"/>
              </a:rPr>
              <a:t>外购件</a:t>
            </a:r>
            <a:r>
              <a:rPr lang="en-US" altLang="zh-CN" sz="1200" b="1" dirty="0" smtClean="0">
                <a:solidFill>
                  <a:srgbClr val="FF0000"/>
                </a:solidFill>
                <a:latin typeface="+mn-ea"/>
                <a:ea typeface="+mn-ea"/>
              </a:rPr>
              <a:t>DBA</a:t>
            </a:r>
            <a:r>
              <a:rPr lang="zh-CN" altLang="en-US" sz="1200" b="1" dirty="0" smtClean="0">
                <a:solidFill>
                  <a:srgbClr val="FF0000"/>
                </a:solidFill>
                <a:latin typeface="+mn-ea"/>
                <a:ea typeface="+mn-ea"/>
              </a:rPr>
              <a:t>，同时升级原厂，缺少与</a:t>
            </a:r>
            <a:r>
              <a:rPr lang="en-US" altLang="zh-CN" sz="1200" b="1" dirty="0" smtClean="0">
                <a:solidFill>
                  <a:srgbClr val="FF0000"/>
                </a:solidFill>
                <a:latin typeface="+mn-ea"/>
                <a:ea typeface="+mn-ea"/>
              </a:rPr>
              <a:t>GTAC DBA</a:t>
            </a:r>
            <a:r>
              <a:rPr lang="zh-CN" altLang="en-US" sz="1200" b="1" dirty="0" smtClean="0">
                <a:solidFill>
                  <a:srgbClr val="FF0000"/>
                </a:solidFill>
                <a:latin typeface="+mn-ea"/>
                <a:ea typeface="+mn-ea"/>
              </a:rPr>
              <a:t>拉通</a:t>
            </a:r>
            <a:endParaRPr lang="en-US" altLang="zh-CN" sz="1200" b="1" dirty="0" smtClean="0">
              <a:solidFill>
                <a:srgbClr val="FF0000"/>
              </a:solidFill>
              <a:latin typeface="+mn-ea"/>
              <a:ea typeface="+mn-ea"/>
            </a:endParaRPr>
          </a:p>
        </p:txBody>
      </p:sp>
      <p:sp>
        <p:nvSpPr>
          <p:cNvPr id="17" name="Text Box 14"/>
          <p:cNvSpPr txBox="1">
            <a:spLocks noChangeArrowheads="1"/>
          </p:cNvSpPr>
          <p:nvPr/>
        </p:nvSpPr>
        <p:spPr bwMode="auto">
          <a:xfrm>
            <a:off x="899592" y="5439870"/>
            <a:ext cx="7632849"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zh-CN" altLang="en-US" sz="1400" b="1" dirty="0" smtClean="0">
                <a:solidFill>
                  <a:srgbClr val="800000"/>
                </a:solidFill>
                <a:latin typeface="华文细黑" pitchFamily="2" charset="-122"/>
                <a:ea typeface="华文细黑" pitchFamily="2" charset="-122"/>
              </a:rPr>
              <a:t>对于数据库</a:t>
            </a:r>
            <a:r>
              <a:rPr lang="en-US" altLang="zh-CN" sz="1400" b="1" dirty="0" smtClean="0">
                <a:solidFill>
                  <a:srgbClr val="800000"/>
                </a:solidFill>
                <a:latin typeface="华文细黑" pitchFamily="2" charset="-122"/>
                <a:ea typeface="华文细黑" pitchFamily="2" charset="-122"/>
              </a:rPr>
              <a:t>/OS</a:t>
            </a:r>
            <a:r>
              <a:rPr lang="zh-CN" altLang="en-US" sz="1400" b="1" dirty="0" smtClean="0">
                <a:solidFill>
                  <a:srgbClr val="800000"/>
                </a:solidFill>
                <a:latin typeface="华文细黑" pitchFamily="2" charset="-122"/>
                <a:ea typeface="华文细黑" pitchFamily="2" charset="-122"/>
              </a:rPr>
              <a:t>类问题或其他紧急问题，要求一线第一时间呼叫</a:t>
            </a:r>
            <a:r>
              <a:rPr lang="en-US" altLang="zh-CN" sz="1400" b="1" dirty="0" smtClean="0">
                <a:solidFill>
                  <a:srgbClr val="800000"/>
                </a:solidFill>
                <a:latin typeface="华文细黑" pitchFamily="2" charset="-122"/>
                <a:ea typeface="华文细黑" pitchFamily="2" charset="-122"/>
              </a:rPr>
              <a:t>GTAC</a:t>
            </a:r>
            <a:r>
              <a:rPr lang="zh-CN" altLang="en-US" sz="1400" b="1" dirty="0" smtClean="0">
                <a:solidFill>
                  <a:srgbClr val="800000"/>
                </a:solidFill>
                <a:latin typeface="华文细黑" pitchFamily="2" charset="-122"/>
                <a:ea typeface="华文细黑" pitchFamily="2" charset="-122"/>
              </a:rPr>
              <a:t>热线，向二线</a:t>
            </a:r>
            <a:r>
              <a:rPr lang="en-US" altLang="zh-CN" sz="1400" b="1" dirty="0" smtClean="0">
                <a:solidFill>
                  <a:srgbClr val="800000"/>
                </a:solidFill>
                <a:latin typeface="华文细黑" pitchFamily="2" charset="-122"/>
                <a:ea typeface="华文细黑" pitchFamily="2" charset="-122"/>
              </a:rPr>
              <a:t>DBA</a:t>
            </a:r>
            <a:r>
              <a:rPr lang="zh-CN" altLang="en-US" sz="1400" b="1" dirty="0" smtClean="0">
                <a:solidFill>
                  <a:srgbClr val="800000"/>
                </a:solidFill>
                <a:latin typeface="华文细黑" pitchFamily="2" charset="-122"/>
                <a:ea typeface="华文细黑" pitchFamily="2" charset="-122"/>
              </a:rPr>
              <a:t>和</a:t>
            </a:r>
            <a:r>
              <a:rPr lang="en-US" altLang="zh-CN" sz="1400" b="1" dirty="0" smtClean="0">
                <a:solidFill>
                  <a:srgbClr val="800000"/>
                </a:solidFill>
                <a:latin typeface="华文细黑" pitchFamily="2" charset="-122"/>
                <a:ea typeface="华文细黑" pitchFamily="2" charset="-122"/>
              </a:rPr>
              <a:t>OS</a:t>
            </a:r>
            <a:r>
              <a:rPr lang="zh-CN" altLang="en-US" sz="1400" b="1" dirty="0" smtClean="0">
                <a:solidFill>
                  <a:srgbClr val="800000"/>
                </a:solidFill>
                <a:latin typeface="华文细黑" pitchFamily="2" charset="-122"/>
                <a:ea typeface="华文细黑" pitchFamily="2" charset="-122"/>
              </a:rPr>
              <a:t>专家求助。同时要求问题单升级到二三线</a:t>
            </a:r>
            <a:endParaRPr lang="en-US" altLang="zh-CN" sz="1400" b="1" dirty="0" smtClean="0">
              <a:solidFill>
                <a:srgbClr val="800000"/>
              </a:solidFill>
              <a:latin typeface="华文细黑" pitchFamily="2" charset="-122"/>
              <a:ea typeface="华文细黑" pitchFamily="2" charset="-122"/>
            </a:endParaRPr>
          </a:p>
        </p:txBody>
      </p:sp>
      <p:sp>
        <p:nvSpPr>
          <p:cNvPr id="14" name="Text Box 8"/>
          <p:cNvSpPr txBox="1">
            <a:spLocks noChangeArrowheads="1"/>
          </p:cNvSpPr>
          <p:nvPr/>
        </p:nvSpPr>
        <p:spPr bwMode="auto">
          <a:xfrm>
            <a:off x="503548" y="2636912"/>
            <a:ext cx="8028892"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1.1 </a:t>
            </a:r>
            <a:r>
              <a:rPr lang="zh-CN" altLang="en-US" sz="1200" b="1" dirty="0" smtClean="0">
                <a:latin typeface="+mn-ea"/>
                <a:ea typeface="+mn-ea"/>
              </a:rPr>
              <a:t>为什么未发现数据库恢复后</a:t>
            </a:r>
            <a:r>
              <a:rPr lang="en-US" altLang="zh-CN" sz="1200" b="1" dirty="0" smtClean="0">
                <a:latin typeface="+mn-ea"/>
                <a:ea typeface="+mn-ea"/>
              </a:rPr>
              <a:t>SLCC</a:t>
            </a:r>
            <a:r>
              <a:rPr lang="zh-CN" altLang="en-US" sz="1200" b="1" dirty="0" smtClean="0">
                <a:latin typeface="+mn-ea"/>
                <a:ea typeface="+mn-ea"/>
              </a:rPr>
              <a:t>没有正常启动？</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a:solidFill>
                  <a:srgbClr val="FF0000"/>
                </a:solidFill>
                <a:latin typeface="+mn-ea"/>
                <a:ea typeface="+mn-ea"/>
              </a:rPr>
              <a:t>2</a:t>
            </a:r>
            <a:r>
              <a:rPr lang="zh-CN" altLang="en-US" sz="1200" b="1" dirty="0" smtClean="0">
                <a:solidFill>
                  <a:srgbClr val="FF0000"/>
                </a:solidFill>
                <a:latin typeface="+mn-ea"/>
                <a:ea typeface="+mn-ea"/>
              </a:rPr>
              <a:t>：问题参与人都在忙于处理数据库内存高的问题。</a:t>
            </a:r>
            <a:endParaRPr lang="en-US" altLang="zh-CN" sz="1200" b="1" dirty="0" smtClean="0">
              <a:solidFill>
                <a:srgbClr val="FF0000"/>
              </a:solidFill>
              <a:latin typeface="+mn-ea"/>
              <a:ea typeface="+mn-ea"/>
            </a:endParaRPr>
          </a:p>
        </p:txBody>
      </p:sp>
      <p:sp>
        <p:nvSpPr>
          <p:cNvPr id="18" name="Line 16"/>
          <p:cNvSpPr>
            <a:spLocks noChangeShapeType="1"/>
          </p:cNvSpPr>
          <p:nvPr/>
        </p:nvSpPr>
        <p:spPr bwMode="auto">
          <a:xfrm flipV="1">
            <a:off x="323528" y="3068960"/>
            <a:ext cx="180020" cy="0"/>
          </a:xfrm>
          <a:prstGeom prst="line">
            <a:avLst/>
          </a:prstGeom>
          <a:noFill/>
          <a:ln w="28575">
            <a:solidFill>
              <a:srgbClr val="00B050"/>
            </a:solidFill>
            <a:round/>
            <a:headEnd/>
            <a:tailEnd type="triangle" w="med" len="med"/>
          </a:ln>
        </p:spPr>
        <p:txBody>
          <a:bodyPr/>
          <a:lstStyle/>
          <a:p>
            <a:endParaRPr lang="zh-CN" altLang="en-US">
              <a:latin typeface="+mn-ea"/>
              <a:ea typeface="+mn-ea"/>
            </a:endParaRPr>
          </a:p>
        </p:txBody>
      </p:sp>
      <p:sp>
        <p:nvSpPr>
          <p:cNvPr id="19" name="Line 15"/>
          <p:cNvSpPr>
            <a:spLocks noChangeShapeType="1"/>
          </p:cNvSpPr>
          <p:nvPr/>
        </p:nvSpPr>
        <p:spPr bwMode="auto">
          <a:xfrm flipH="1">
            <a:off x="323528" y="1628800"/>
            <a:ext cx="0" cy="1440160"/>
          </a:xfrm>
          <a:prstGeom prst="line">
            <a:avLst/>
          </a:prstGeom>
          <a:noFill/>
          <a:ln w="28575">
            <a:solidFill>
              <a:srgbClr val="00B050"/>
            </a:solidFill>
            <a:round/>
            <a:headEnd/>
            <a:tailEnd/>
          </a:ln>
        </p:spPr>
        <p:txBody>
          <a:bodyPr/>
          <a:lstStyle/>
          <a:p>
            <a:endParaRPr lang="zh-CN" altLang="en-US">
              <a:latin typeface="+mn-ea"/>
              <a:ea typeface="+mn-ea"/>
            </a:endParaRPr>
          </a:p>
        </p:txBody>
      </p:sp>
    </p:spTree>
    <p:extLst>
      <p:ext uri="{BB962C8B-B14F-4D97-AF65-F5344CB8AC3E}">
        <p14:creationId xmlns:p14="http://schemas.microsoft.com/office/powerpoint/2010/main" val="2420644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107504" y="870267"/>
            <a:ext cx="8424936"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 </a:t>
            </a:r>
            <a:r>
              <a:rPr lang="zh-CN" altLang="en-US" sz="1200" b="1" dirty="0" smtClean="0">
                <a:latin typeface="+mn-ea"/>
                <a:ea typeface="+mn-ea"/>
              </a:rPr>
              <a:t>为什么数据回补方案提供了</a:t>
            </a:r>
            <a:r>
              <a:rPr lang="en-US" altLang="zh-CN" sz="1200" b="1" dirty="0" smtClean="0">
                <a:latin typeface="+mn-ea"/>
                <a:ea typeface="+mn-ea"/>
              </a:rPr>
              <a:t>2</a:t>
            </a:r>
            <a:r>
              <a:rPr lang="zh-CN" altLang="en-US" sz="1200" b="1" dirty="0" smtClean="0">
                <a:latin typeface="+mn-ea"/>
                <a:ea typeface="+mn-ea"/>
              </a:rPr>
              <a:t>次？</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smtClean="0">
                <a:solidFill>
                  <a:srgbClr val="FF0000"/>
                </a:solidFill>
                <a:latin typeface="+mn-ea"/>
                <a:ea typeface="+mn-ea"/>
              </a:rPr>
              <a:t>1</a:t>
            </a:r>
            <a:r>
              <a:rPr lang="zh-CN" altLang="en-US" sz="1200" b="1" dirty="0" smtClean="0">
                <a:solidFill>
                  <a:srgbClr val="FF0000"/>
                </a:solidFill>
                <a:latin typeface="+mn-ea"/>
                <a:ea typeface="+mn-ea"/>
              </a:rPr>
              <a:t>：数据回补方案依据</a:t>
            </a:r>
            <a:r>
              <a:rPr lang="en-US" altLang="zh-CN" sz="1200" b="1" dirty="0" smtClean="0">
                <a:solidFill>
                  <a:srgbClr val="FF0000"/>
                </a:solidFill>
                <a:latin typeface="+mn-ea"/>
                <a:ea typeface="+mn-ea"/>
              </a:rPr>
              <a:t>AS</a:t>
            </a:r>
            <a:r>
              <a:rPr lang="zh-CN" altLang="en-US" sz="1200" b="1" dirty="0" smtClean="0">
                <a:solidFill>
                  <a:srgbClr val="FF0000"/>
                </a:solidFill>
                <a:latin typeface="+mn-ea"/>
                <a:ea typeface="+mn-ea"/>
              </a:rPr>
              <a:t>的放通话单来整理提供，但是</a:t>
            </a:r>
            <a:r>
              <a:rPr lang="en-US" altLang="zh-CN" sz="1200" b="1" dirty="0" smtClean="0">
                <a:solidFill>
                  <a:srgbClr val="FF0000"/>
                </a:solidFill>
                <a:latin typeface="+mn-ea"/>
                <a:ea typeface="+mn-ea"/>
              </a:rPr>
              <a:t>AS</a:t>
            </a:r>
            <a:r>
              <a:rPr lang="zh-CN" altLang="en-US" sz="1200" b="1" dirty="0" smtClean="0">
                <a:solidFill>
                  <a:srgbClr val="FF0000"/>
                </a:solidFill>
                <a:latin typeface="+mn-ea"/>
                <a:ea typeface="+mn-ea"/>
              </a:rPr>
              <a:t>通话单存在绕接，部分话单被冲掉。</a:t>
            </a:r>
            <a:endParaRPr lang="en-US" altLang="zh-CN" sz="1200" b="1" dirty="0" smtClean="0">
              <a:solidFill>
                <a:srgbClr val="FF0000"/>
              </a:solidFill>
              <a:latin typeface="+mn-ea"/>
              <a:ea typeface="+mn-ea"/>
            </a:endParaRPr>
          </a:p>
        </p:txBody>
      </p:sp>
      <p:sp>
        <p:nvSpPr>
          <p:cNvPr id="10" name="Line 16"/>
          <p:cNvSpPr>
            <a:spLocks noChangeShapeType="1"/>
          </p:cNvSpPr>
          <p:nvPr/>
        </p:nvSpPr>
        <p:spPr bwMode="auto">
          <a:xfrm>
            <a:off x="323528" y="2636912"/>
            <a:ext cx="457200" cy="0"/>
          </a:xfrm>
          <a:prstGeom prst="line">
            <a:avLst/>
          </a:prstGeom>
          <a:noFill/>
          <a:ln w="28575">
            <a:solidFill>
              <a:srgbClr val="00B050"/>
            </a:solidFill>
            <a:round/>
            <a:headEnd/>
            <a:tailEnd type="triangle" w="med" len="med"/>
          </a:ln>
        </p:spPr>
        <p:txBody>
          <a:bodyPr/>
          <a:lstStyle/>
          <a:p>
            <a:endParaRPr lang="zh-CN" altLang="en-US">
              <a:latin typeface="+mn-ea"/>
              <a:ea typeface="+mn-ea"/>
            </a:endParaRPr>
          </a:p>
        </p:txBody>
      </p:sp>
      <p:sp>
        <p:nvSpPr>
          <p:cNvPr id="11" name="Line 15"/>
          <p:cNvSpPr>
            <a:spLocks noChangeShapeType="1"/>
          </p:cNvSpPr>
          <p:nvPr/>
        </p:nvSpPr>
        <p:spPr bwMode="auto">
          <a:xfrm flipH="1">
            <a:off x="323528" y="1412776"/>
            <a:ext cx="0" cy="1224136"/>
          </a:xfrm>
          <a:prstGeom prst="line">
            <a:avLst/>
          </a:prstGeom>
          <a:noFill/>
          <a:ln w="28575">
            <a:solidFill>
              <a:srgbClr val="00B050"/>
            </a:solidFill>
            <a:round/>
            <a:headEnd/>
            <a:tailEnd/>
          </a:ln>
        </p:spPr>
        <p:txBody>
          <a:bodyPr/>
          <a:lstStyle/>
          <a:p>
            <a:endParaRPr lang="zh-CN" altLang="en-US">
              <a:latin typeface="+mn-ea"/>
              <a:ea typeface="+mn-ea"/>
            </a:endParaRPr>
          </a:p>
        </p:txBody>
      </p:sp>
      <p:sp>
        <p:nvSpPr>
          <p:cNvPr id="12" name="Text Box 8"/>
          <p:cNvSpPr txBox="1">
            <a:spLocks noChangeArrowheads="1"/>
          </p:cNvSpPr>
          <p:nvPr/>
        </p:nvSpPr>
        <p:spPr bwMode="auto">
          <a:xfrm>
            <a:off x="792748" y="2415534"/>
            <a:ext cx="7739692"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1.1</a:t>
            </a:r>
            <a:r>
              <a:rPr lang="zh-CN" altLang="en-US" sz="1200" b="1" dirty="0" smtClean="0">
                <a:latin typeface="+mn-ea"/>
                <a:ea typeface="+mn-ea"/>
              </a:rPr>
              <a:t>为什么</a:t>
            </a:r>
            <a:r>
              <a:rPr lang="en-US" altLang="zh-CN" sz="1200" b="1" dirty="0" smtClean="0">
                <a:latin typeface="+mn-ea"/>
                <a:ea typeface="+mn-ea"/>
              </a:rPr>
              <a:t>AS</a:t>
            </a:r>
            <a:r>
              <a:rPr lang="zh-CN" altLang="en-US" sz="1200" b="1" dirty="0" smtClean="0">
                <a:latin typeface="+mn-ea"/>
                <a:ea typeface="+mn-ea"/>
              </a:rPr>
              <a:t>放通话单存在绕接？</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smtClean="0">
                <a:solidFill>
                  <a:srgbClr val="FF0000"/>
                </a:solidFill>
                <a:latin typeface="+mn-ea"/>
                <a:ea typeface="+mn-ea"/>
              </a:rPr>
              <a:t>2</a:t>
            </a:r>
            <a:r>
              <a:rPr lang="zh-CN" altLang="en-US" sz="1200" b="1" dirty="0" smtClean="0">
                <a:solidFill>
                  <a:srgbClr val="FF0000"/>
                </a:solidFill>
                <a:latin typeface="+mn-ea"/>
                <a:ea typeface="+mn-ea"/>
              </a:rPr>
              <a:t>：基线版本默认功能和配置，设计初衷是担心放通时间过长磁盘空间被占满，影响正常业务。</a:t>
            </a:r>
            <a:endParaRPr lang="en-US" altLang="zh-CN" sz="1200" b="1" dirty="0" smtClean="0">
              <a:solidFill>
                <a:srgbClr val="FF0000"/>
              </a:solidFill>
              <a:latin typeface="+mn-ea"/>
              <a:ea typeface="+mn-ea"/>
            </a:endParaRPr>
          </a:p>
        </p:txBody>
      </p:sp>
      <p:sp>
        <p:nvSpPr>
          <p:cNvPr id="25" name="Text Box 14"/>
          <p:cNvSpPr txBox="1">
            <a:spLocks noChangeArrowheads="1"/>
          </p:cNvSpPr>
          <p:nvPr/>
        </p:nvSpPr>
        <p:spPr bwMode="auto">
          <a:xfrm>
            <a:off x="899592" y="1556792"/>
            <a:ext cx="7632849" cy="509990"/>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zh-CN" altLang="en-US" sz="1400" b="1" dirty="0" smtClean="0">
                <a:solidFill>
                  <a:srgbClr val="800000"/>
                </a:solidFill>
                <a:latin typeface="华文细黑" pitchFamily="2" charset="-122"/>
                <a:ea typeface="华文细黑" pitchFamily="2" charset="-122"/>
              </a:rPr>
              <a:t>后续提供的回补方案，要求</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个部件先完成对账，确认数据一致后提供。</a:t>
            </a:r>
            <a:endParaRPr lang="en-US" altLang="zh-CN" sz="1400" b="1" dirty="0" smtClean="0">
              <a:solidFill>
                <a:srgbClr val="800000"/>
              </a:solidFill>
              <a:latin typeface="华文细黑" pitchFamily="2" charset="-122"/>
              <a:ea typeface="华文细黑" pitchFamily="2" charset="-122"/>
            </a:endParaRPr>
          </a:p>
        </p:txBody>
      </p:sp>
      <p:sp>
        <p:nvSpPr>
          <p:cNvPr id="15" name="Text Box 14"/>
          <p:cNvSpPr txBox="1">
            <a:spLocks noChangeArrowheads="1"/>
          </p:cNvSpPr>
          <p:nvPr/>
        </p:nvSpPr>
        <p:spPr bwMode="auto">
          <a:xfrm>
            <a:off x="1284186" y="3140968"/>
            <a:ext cx="7248254" cy="509990"/>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zh-CN" altLang="en-US" sz="1400" b="1" dirty="0" smtClean="0">
                <a:solidFill>
                  <a:srgbClr val="800000"/>
                </a:solidFill>
                <a:latin typeface="华文细黑" pitchFamily="2" charset="-122"/>
                <a:ea typeface="华文细黑" pitchFamily="2" charset="-122"/>
              </a:rPr>
              <a:t>排查全网所有的放通和放通配置，未得到客户许可打开前，关闭放通开关。</a:t>
            </a:r>
            <a:endParaRPr lang="zh-CN" altLang="en-US" sz="1400" b="1" dirty="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3.5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管理根因：数据回补方案提供了</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2</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次</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104750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395536" y="1130423"/>
            <a:ext cx="8424936" cy="1002433"/>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a:t>
            </a:r>
            <a:r>
              <a:rPr lang="zh-CN" altLang="en-US" sz="1200" b="1" dirty="0" smtClean="0">
                <a:latin typeface="+mn-ea"/>
                <a:ea typeface="+mn-ea"/>
              </a:rPr>
              <a:t>、</a:t>
            </a:r>
            <a:r>
              <a:rPr lang="en-US" altLang="zh-CN" sz="1200" b="1" dirty="0" smtClean="0">
                <a:latin typeface="+mn-ea"/>
                <a:ea typeface="+mn-ea"/>
              </a:rPr>
              <a:t> 7</a:t>
            </a:r>
            <a:r>
              <a:rPr lang="zh-CN" altLang="en-US" sz="1200" b="1" dirty="0" smtClean="0">
                <a:latin typeface="+mn-ea"/>
                <a:ea typeface="+mn-ea"/>
              </a:rPr>
              <a:t>号的参数调整变更是否提交变更单经过三审批？ </a:t>
            </a:r>
            <a:endParaRPr lang="en-US" altLang="zh-CN" sz="1200" b="1" dirty="0" smtClean="0">
              <a:latin typeface="+mn-ea"/>
              <a:ea typeface="+mn-ea"/>
            </a:endParaRPr>
          </a:p>
          <a:p>
            <a:r>
              <a:rPr lang="zh-CN" altLang="en-US" sz="1200" b="1" dirty="0" smtClean="0">
                <a:solidFill>
                  <a:srgbClr val="FF0000"/>
                </a:solidFill>
                <a:latin typeface="+mn-ea"/>
                <a:ea typeface="+mn-ea"/>
              </a:rPr>
              <a:t>根因：</a:t>
            </a:r>
            <a:r>
              <a:rPr lang="en-US" altLang="zh-CN" sz="1200" dirty="0" smtClean="0"/>
              <a:t> </a:t>
            </a:r>
            <a:r>
              <a:rPr lang="zh-CN" altLang="en-US" sz="1200" dirty="0" smtClean="0"/>
              <a:t>现网三个</a:t>
            </a:r>
            <a:r>
              <a:rPr lang="en-US" altLang="zh-CN" sz="1200" dirty="0" smtClean="0"/>
              <a:t>USERDB</a:t>
            </a:r>
            <a:r>
              <a:rPr lang="zh-CN" altLang="en-US" sz="1200" dirty="0" smtClean="0"/>
              <a:t>持续告警</a:t>
            </a:r>
            <a:r>
              <a:rPr lang="en-US" altLang="zh-CN" sz="1200" dirty="0" smtClean="0"/>
              <a:t>CPU</a:t>
            </a:r>
            <a:r>
              <a:rPr lang="zh-CN" altLang="en-US" sz="1200" dirty="0" smtClean="0"/>
              <a:t>使用率高，</a:t>
            </a:r>
            <a:r>
              <a:rPr lang="en-US" altLang="zh-CN" sz="1200" dirty="0" smtClean="0"/>
              <a:t>CPU</a:t>
            </a:r>
            <a:r>
              <a:rPr lang="zh-CN" altLang="en-US" sz="1200" dirty="0" smtClean="0"/>
              <a:t>空闲率在忙时下探到个位数。排查现网除了系统正常的业务没有特殊的其它操作。一线紧急拉通三线维优会议评估分析，通过</a:t>
            </a:r>
            <a:r>
              <a:rPr lang="en-US" altLang="zh-CN" sz="1200" dirty="0" smtClean="0"/>
              <a:t>AWR</a:t>
            </a:r>
            <a:r>
              <a:rPr lang="zh-CN" altLang="en-US" sz="1200" dirty="0" smtClean="0"/>
              <a:t>报告分析发现高峰期有</a:t>
            </a:r>
            <a:r>
              <a:rPr lang="en-US" altLang="zh-CN" sz="1200" dirty="0" smtClean="0"/>
              <a:t>Token</a:t>
            </a:r>
            <a:r>
              <a:rPr lang="zh-CN" altLang="en-US" sz="1200" dirty="0" smtClean="0"/>
              <a:t>清理的</a:t>
            </a:r>
            <a:r>
              <a:rPr lang="en-US" altLang="zh-CN" sz="1200" dirty="0" smtClean="0"/>
              <a:t>Job</a:t>
            </a:r>
            <a:r>
              <a:rPr lang="zh-CN" altLang="en-US" sz="1200" dirty="0" smtClean="0"/>
              <a:t>执行，且每小时执行一次。此</a:t>
            </a:r>
            <a:r>
              <a:rPr lang="en-US" altLang="zh-CN" sz="1200" dirty="0" smtClean="0"/>
              <a:t>Job</a:t>
            </a:r>
            <a:r>
              <a:rPr lang="zh-CN" altLang="en-US" sz="1200" dirty="0" smtClean="0"/>
              <a:t>业务本身并不需要每小时执行一次，所以讨论一致后认为可以修改为每天执行一次，以减少高峰期数据库的开销，跟客户电话确认后未提变更单的情况下操作实施。</a:t>
            </a:r>
            <a:endParaRPr lang="en-US" altLang="zh-CN" sz="1200" dirty="0" smtClean="0"/>
          </a:p>
        </p:txBody>
      </p:sp>
      <p:sp>
        <p:nvSpPr>
          <p:cNvPr id="12" name="Text Box 8"/>
          <p:cNvSpPr txBox="1">
            <a:spLocks noChangeArrowheads="1"/>
          </p:cNvSpPr>
          <p:nvPr/>
        </p:nvSpPr>
        <p:spPr bwMode="auto">
          <a:xfrm>
            <a:off x="395536" y="3573016"/>
            <a:ext cx="8352928" cy="1002433"/>
          </a:xfrm>
          <a:prstGeom prst="rect">
            <a:avLst/>
          </a:prstGeom>
          <a:noFill/>
          <a:ln w="9525">
            <a:solidFill>
              <a:schemeClr val="tx1"/>
            </a:solidFill>
            <a:miter lim="800000"/>
            <a:headEnd/>
            <a:tailEnd/>
          </a:ln>
        </p:spPr>
        <p:txBody>
          <a:bodyPr wrap="square" lIns="78340" tIns="39169" rIns="78340" bIns="39169">
            <a:spAutoFit/>
          </a:bodyPr>
          <a:lstStyle/>
          <a:p>
            <a:pPr defTabSz="801688"/>
            <a:r>
              <a:rPr lang="en-US" altLang="zh-CN" sz="1200" b="1" dirty="0" smtClean="0">
                <a:latin typeface="+mn-ea"/>
                <a:ea typeface="+mn-ea"/>
              </a:rPr>
              <a:t>2</a:t>
            </a:r>
            <a:r>
              <a:rPr lang="zh-CN" altLang="en-US" sz="1200" b="1" dirty="0" smtClean="0">
                <a:latin typeface="+mn-ea"/>
                <a:ea typeface="+mn-ea"/>
              </a:rPr>
              <a:t>、一线是</a:t>
            </a:r>
            <a:r>
              <a:rPr lang="en-US" altLang="zh-CN" sz="1200" b="1" dirty="0" smtClean="0">
                <a:latin typeface="+mn-ea"/>
                <a:ea typeface="+mn-ea"/>
              </a:rPr>
              <a:t>4</a:t>
            </a:r>
            <a:r>
              <a:rPr lang="zh-CN" altLang="en-US" sz="1200" b="1" dirty="0" smtClean="0">
                <a:latin typeface="+mn-ea"/>
                <a:ea typeface="+mn-ea"/>
              </a:rPr>
              <a:t>月</a:t>
            </a:r>
            <a:r>
              <a:rPr lang="en-US" altLang="zh-CN" sz="1200" b="1" dirty="0" smtClean="0">
                <a:latin typeface="+mn-ea"/>
                <a:ea typeface="+mn-ea"/>
              </a:rPr>
              <a:t>10</a:t>
            </a:r>
            <a:r>
              <a:rPr lang="zh-CN" altLang="en-US" sz="1200" b="1" dirty="0" smtClean="0">
                <a:latin typeface="+mn-ea"/>
                <a:ea typeface="+mn-ea"/>
              </a:rPr>
              <a:t>日才补报事故。</a:t>
            </a:r>
            <a:r>
              <a:rPr lang="en-US" altLang="zh-CN" sz="1200" b="1" dirty="0" smtClean="0">
                <a:latin typeface="+mn-ea"/>
                <a:ea typeface="+mn-ea"/>
              </a:rPr>
              <a:t>4</a:t>
            </a:r>
            <a:r>
              <a:rPr lang="zh-CN" altLang="en-US" sz="1200" b="1" dirty="0" smtClean="0">
                <a:latin typeface="+mn-ea"/>
                <a:ea typeface="+mn-ea"/>
              </a:rPr>
              <a:t>月</a:t>
            </a:r>
            <a:r>
              <a:rPr lang="en-US" altLang="zh-CN" sz="1200" b="1" dirty="0" smtClean="0">
                <a:latin typeface="+mn-ea"/>
                <a:ea typeface="+mn-ea"/>
              </a:rPr>
              <a:t>11</a:t>
            </a:r>
            <a:r>
              <a:rPr lang="zh-CN" altLang="en-US" sz="1200" b="1" dirty="0" smtClean="0">
                <a:latin typeface="+mn-ea"/>
                <a:ea typeface="+mn-ea"/>
              </a:rPr>
              <a:t>日要求二级管理升级并召开了管理会议</a:t>
            </a:r>
            <a:r>
              <a:rPr lang="zh-CN" altLang="en-US" sz="1200" dirty="0" smtClean="0"/>
              <a:t>。</a:t>
            </a:r>
            <a:endParaRPr lang="en-US" altLang="zh-CN" sz="1200" dirty="0" smtClean="0"/>
          </a:p>
          <a:p>
            <a:pPr defTabSz="801688"/>
            <a:r>
              <a:rPr lang="zh-CN" altLang="en-US" sz="1200" b="1" dirty="0" smtClean="0">
                <a:solidFill>
                  <a:srgbClr val="FF0000"/>
                </a:solidFill>
                <a:latin typeface="+mn-ea"/>
              </a:rPr>
              <a:t>根因：</a:t>
            </a:r>
            <a:r>
              <a:rPr lang="zh-CN" altLang="en-US" sz="1200" dirty="0" smtClean="0"/>
              <a:t>下午</a:t>
            </a:r>
            <a:r>
              <a:rPr lang="en-US" altLang="zh-CN" sz="1200" dirty="0" smtClean="0"/>
              <a:t>16</a:t>
            </a:r>
            <a:r>
              <a:rPr lang="zh-CN" altLang="en-US" sz="1200" dirty="0" smtClean="0"/>
              <a:t>点左右，研发定位出故障为系统触发自动放通特性，进一步确认系统已生成离线话单文件，可以自动继续回补。因为离线话单文件是二进制文件，无法快速分析出实际影响。同时确认业务已于</a:t>
            </a:r>
            <a:r>
              <a:rPr lang="en-US" altLang="zh-CN" sz="1200" dirty="0" smtClean="0"/>
              <a:t>11</a:t>
            </a:r>
            <a:r>
              <a:rPr lang="zh-CN" altLang="en-US" sz="1200" dirty="0" smtClean="0"/>
              <a:t>点</a:t>
            </a:r>
            <a:r>
              <a:rPr lang="en-US" altLang="zh-CN" sz="1200" dirty="0" smtClean="0"/>
              <a:t>13</a:t>
            </a:r>
            <a:r>
              <a:rPr lang="zh-CN" altLang="en-US" sz="1200" dirty="0" smtClean="0"/>
              <a:t>分恢复，并且放通期间，业务也没有出现中断。根据日常维护业务量和经验数据，考虑到回补后影响用户数较少，所以当时未立即通报事故。后来经过话单数据详细分析和核对，发现实际影响较大，已经达到事故通报标准，立即补报事故。</a:t>
            </a:r>
            <a:endParaRPr lang="zh-CN" altLang="en-US" sz="1200" dirty="0"/>
          </a:p>
        </p:txBody>
      </p:sp>
      <p:sp>
        <p:nvSpPr>
          <p:cNvPr id="25" name="Text Box 14"/>
          <p:cNvSpPr txBox="1">
            <a:spLocks noChangeArrowheads="1"/>
          </p:cNvSpPr>
          <p:nvPr/>
        </p:nvSpPr>
        <p:spPr bwMode="auto">
          <a:xfrm>
            <a:off x="611560" y="2636912"/>
            <a:ext cx="7632849" cy="509990"/>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r>
              <a:rPr lang="zh-CN" altLang="en-US" sz="1400" dirty="0" smtClean="0"/>
              <a:t>任何现网变更，都必须严格遵从公司的</a:t>
            </a:r>
            <a:r>
              <a:rPr lang="en-US" altLang="zh-CN" sz="1400" dirty="0" smtClean="0"/>
              <a:t>ITR</a:t>
            </a:r>
            <a:r>
              <a:rPr lang="zh-CN" altLang="en-US" sz="1400" dirty="0" smtClean="0"/>
              <a:t>流程。针对类似特殊场景，完善紧急变更流程，并且严格执行。</a:t>
            </a:r>
          </a:p>
        </p:txBody>
      </p:sp>
      <p:sp>
        <p:nvSpPr>
          <p:cNvPr id="15" name="Text Box 14"/>
          <p:cNvSpPr txBox="1">
            <a:spLocks noChangeArrowheads="1"/>
          </p:cNvSpPr>
          <p:nvPr/>
        </p:nvSpPr>
        <p:spPr bwMode="auto">
          <a:xfrm>
            <a:off x="611560" y="5013176"/>
            <a:ext cx="7248254" cy="294547"/>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a:t>
            </a:r>
            <a:r>
              <a:rPr lang="zh-CN" altLang="en-US" sz="1400" dirty="0" smtClean="0"/>
              <a:t>关闭</a:t>
            </a:r>
            <a:r>
              <a:rPr lang="en-US" altLang="zh-CN" sz="1400" dirty="0" smtClean="0"/>
              <a:t>AS</a:t>
            </a:r>
            <a:r>
              <a:rPr lang="zh-CN" altLang="en-US" sz="1400" dirty="0" smtClean="0"/>
              <a:t>放通，</a:t>
            </a:r>
            <a:r>
              <a:rPr lang="en-US" altLang="zh-CN" sz="1400" dirty="0" smtClean="0"/>
              <a:t>SAG</a:t>
            </a:r>
            <a:r>
              <a:rPr lang="zh-CN" altLang="en-US" sz="1400" dirty="0" smtClean="0"/>
              <a:t>放通话单为文本话单，提前提供方法能快速统计放通影响   </a:t>
            </a:r>
          </a:p>
        </p:txBody>
      </p:sp>
      <p:sp>
        <p:nvSpPr>
          <p:cNvPr id="16" name="Rectangle 2"/>
          <p:cNvSpPr txBox="1">
            <a:spLocks noChangeArrowheads="1"/>
          </p:cNvSpPr>
          <p:nvPr/>
        </p:nvSpPr>
        <p:spPr bwMode="auto">
          <a:xfrm>
            <a:off x="72008" y="188640"/>
            <a:ext cx="8892480"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3.6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a:t>
            </a:r>
            <a:r>
              <a:rPr lang="zh-CN" altLang="en-US" sz="3200" b="1" kern="0" dirty="0" smtClean="0">
                <a:solidFill>
                  <a:srgbClr val="990000"/>
                </a:solidFill>
                <a:latin typeface="Arial" pitchFamily="34" charset="0"/>
                <a:ea typeface="黑体" pitchFamily="49" charset="-122"/>
                <a:cs typeface="Arial" pitchFamily="34" charset="0"/>
              </a:rPr>
              <a:t>现网故障处理是否遵循</a:t>
            </a:r>
            <a:r>
              <a:rPr lang="en-US" altLang="zh-CN" sz="3200" b="1" kern="0" dirty="0" smtClean="0">
                <a:solidFill>
                  <a:srgbClr val="990000"/>
                </a:solidFill>
                <a:latin typeface="Arial" pitchFamily="34" charset="0"/>
                <a:ea typeface="黑体" pitchFamily="49" charset="-122"/>
                <a:cs typeface="Arial" pitchFamily="34" charset="0"/>
              </a:rPr>
              <a:t>ITR</a:t>
            </a:r>
            <a:r>
              <a:rPr lang="zh-CN" altLang="en-US" sz="3200" b="1" kern="0" dirty="0" smtClean="0">
                <a:solidFill>
                  <a:srgbClr val="990000"/>
                </a:solidFill>
                <a:latin typeface="Arial" pitchFamily="34" charset="0"/>
                <a:ea typeface="黑体" pitchFamily="49" charset="-122"/>
                <a:cs typeface="Arial" pitchFamily="34" charset="0"/>
              </a:rPr>
              <a:t>流程？</a:t>
            </a:r>
            <a:endParaRPr lang="en-US" altLang="zh-CN" sz="3200" b="1" kern="0" dirty="0" smtClean="0">
              <a:solidFill>
                <a:srgbClr val="990000"/>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104750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33252189"/>
              </p:ext>
            </p:extLst>
          </p:nvPr>
        </p:nvGraphicFramePr>
        <p:xfrm>
          <a:off x="251520" y="908720"/>
          <a:ext cx="8712969" cy="5463854"/>
        </p:xfrm>
        <a:graphic>
          <a:graphicData uri="http://schemas.openxmlformats.org/drawingml/2006/table">
            <a:tbl>
              <a:tblPr/>
              <a:tblGrid>
                <a:gridCol w="1008112"/>
                <a:gridCol w="2304256"/>
                <a:gridCol w="720080"/>
                <a:gridCol w="3168352"/>
                <a:gridCol w="648072"/>
                <a:gridCol w="864097"/>
              </a:tblGrid>
              <a:tr h="213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根本原因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类别</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改进措施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mn-ea"/>
                          <a:ea typeface="+mn-ea"/>
                        </a:rPr>
                        <a:t>责任人</a:t>
                      </a:r>
                      <a:endParaRPr kumimoji="0" lang="zh-CN" altLang="en-US" sz="1200" b="1" i="0" u="none" strike="noStrike" cap="none" normalizeH="0" baseline="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完成日期</a:t>
                      </a:r>
                      <a:endParaRPr kumimoji="0" lang="zh-CN" altLang="en-US"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8767">
                <a:tc rowSpan="12">
                  <a:txBody>
                    <a:bodyPr/>
                    <a:lstStyle/>
                    <a:p>
                      <a:r>
                        <a:rPr lang="zh-CN" altLang="en-US" sz="1000" dirty="0" smtClean="0"/>
                        <a:t>管理根因</a:t>
                      </a:r>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dirty="0" smtClean="0">
                          <a:latin typeface="+mn-ea"/>
                          <a:ea typeface="+mn-ea"/>
                        </a:rPr>
                        <a:t>版本非功能特性没有明确知会客户</a:t>
                      </a:r>
                      <a:endParaRPr kumimoji="0" lang="zh-CN" altLang="en-US" sz="1000" b="0" i="0" u="none" strike="noStrike" kern="1200" cap="none" normalizeH="0" baseline="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梳理所有影响计费的非功能特性并全网整改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吕军涛</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dirty="0" smtClean="0">
                          <a:effectLst/>
                        </a:rPr>
                        <a:t>应急恢复后，未及时发现业务放通的问题</a:t>
                      </a:r>
                      <a:endParaRPr kumimoji="0" lang="en-US" altLang="zh-CN"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kern="1200" cap="none" normalizeH="0" baseline="0" dirty="0" smtClean="0">
                          <a:ln>
                            <a:noFill/>
                          </a:ln>
                          <a:solidFill>
                            <a:srgbClr val="0000CC"/>
                          </a:solidFill>
                          <a:effectLst/>
                          <a:latin typeface="+mn-ea"/>
                          <a:ea typeface="+mn-ea"/>
                          <a:cs typeface="+mn-cs"/>
                        </a:rPr>
                        <a:t>建议配置</a:t>
                      </a:r>
                      <a:r>
                        <a:rPr kumimoji="0" lang="en-US" altLang="zh-CN" sz="1000" b="0" i="0" u="none" strike="noStrike" kern="1200" cap="none" normalizeH="0" baseline="0" dirty="0" smtClean="0">
                          <a:ln>
                            <a:noFill/>
                          </a:ln>
                          <a:solidFill>
                            <a:srgbClr val="0000CC"/>
                          </a:solidFill>
                          <a:effectLst/>
                          <a:latin typeface="+mn-ea"/>
                          <a:ea typeface="+mn-ea"/>
                          <a:cs typeface="+mn-cs"/>
                        </a:rPr>
                        <a:t>Critical</a:t>
                      </a:r>
                      <a:r>
                        <a:rPr kumimoji="0" lang="zh-CN" altLang="en-US" sz="1000" b="0" i="0" u="none" strike="noStrike" kern="1200" cap="none" normalizeH="0" baseline="0" dirty="0" smtClean="0">
                          <a:ln>
                            <a:noFill/>
                          </a:ln>
                          <a:solidFill>
                            <a:srgbClr val="0000CC"/>
                          </a:solidFill>
                          <a:effectLst/>
                          <a:latin typeface="+mn-ea"/>
                          <a:ea typeface="+mn-ea"/>
                          <a:cs typeface="+mn-cs"/>
                        </a:rPr>
                        <a:t>告警短信发送到一线维护人员手机。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一线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190011">
                <a:tc vMerge="1">
                  <a:txBody>
                    <a:bodyPr/>
                    <a:lstStyle/>
                    <a:p>
                      <a:endParaRPr lang="zh-CN" altLang="en-US"/>
                    </a:p>
                  </a:txBody>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要求每次应急恢复后问题处理责任人务必严格落实应急恢复流程</a:t>
                      </a:r>
                      <a:r>
                        <a:rPr kumimoji="0" lang="en-US" altLang="zh-CN" sz="1000" b="0" i="0" u="none" strike="noStrike" kern="1200" cap="none" normalizeH="0" baseline="0" dirty="0" smtClean="0">
                          <a:ln>
                            <a:noFill/>
                          </a:ln>
                          <a:solidFill>
                            <a:srgbClr val="0000CC"/>
                          </a:solidFill>
                          <a:effectLst/>
                          <a:latin typeface="+mn-ea"/>
                          <a:ea typeface="+mn-ea"/>
                          <a:cs typeface="+mn-cs"/>
                        </a:rPr>
                        <a:t>checklist</a:t>
                      </a:r>
                      <a:r>
                        <a:rPr kumimoji="0" lang="zh-CN" altLang="en-US" sz="1000" b="0" i="0" u="none" strike="noStrike" kern="1200" cap="none" normalizeH="0" baseline="0" dirty="0" smtClean="0">
                          <a:ln>
                            <a:noFill/>
                          </a:ln>
                          <a:solidFill>
                            <a:srgbClr val="0000CC"/>
                          </a:solidFill>
                          <a:effectLst/>
                          <a:latin typeface="+mn-ea"/>
                          <a:ea typeface="+mn-ea"/>
                          <a:cs typeface="+mn-cs"/>
                        </a:rPr>
                        <a:t>，先组织检查业务和告警清理，业务完全恢复才能继续定位分析问题。</a:t>
                      </a:r>
                      <a:endParaRPr kumimoji="0" lang="en-US" altLang="zh-CN" sz="1000" b="0" i="0" u="none" strike="noStrike" kern="1200" cap="none" normalizeH="0" baseline="0" dirty="0" smtClean="0">
                        <a:ln>
                          <a:noFill/>
                        </a:ln>
                        <a:solidFill>
                          <a:srgbClr val="0000CC"/>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二、三线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2016.04.30</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重大问题恢复后，问题处理责任人要安排测试和巡检，确保业务运行正常</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一线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kern="1200" cap="none" normalizeH="0" baseline="0" noProof="0" dirty="0" smtClean="0">
                          <a:ln>
                            <a:noFill/>
                          </a:ln>
                          <a:solidFill>
                            <a:schemeClr val="tx1"/>
                          </a:solidFill>
                          <a:effectLst/>
                          <a:latin typeface="+mn-ea"/>
                          <a:ea typeface="+mn-ea"/>
                          <a:cs typeface="+mn-cs"/>
                        </a:rPr>
                        <a:t>问题处理流程不完善</a:t>
                      </a:r>
                      <a:endParaRPr kumimoji="0" lang="en-US" altLang="zh-CN"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管理机制</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需二三线联合，刷新应急恢复流程</a:t>
                      </a:r>
                      <a:r>
                        <a:rPr kumimoji="0" lang="en-US" altLang="zh-CN" sz="1000" b="0" i="0" u="none" strike="noStrike" kern="1200" cap="none" normalizeH="0" baseline="0" dirty="0" smtClean="0">
                          <a:ln>
                            <a:noFill/>
                          </a:ln>
                          <a:solidFill>
                            <a:srgbClr val="0000CC"/>
                          </a:solidFill>
                          <a:effectLst/>
                          <a:latin typeface="+mn-ea"/>
                          <a:ea typeface="+mn-ea"/>
                          <a:cs typeface="+mn-cs"/>
                        </a:rPr>
                        <a:t>checklist</a:t>
                      </a:r>
                      <a:r>
                        <a:rPr kumimoji="0" lang="zh-CN" altLang="en-US" sz="1000" b="0" i="0" u="none" strike="noStrike" kern="1200" cap="none" normalizeH="0" baseline="0" dirty="0" smtClean="0">
                          <a:ln>
                            <a:noFill/>
                          </a:ln>
                          <a:solidFill>
                            <a:srgbClr val="0000CC"/>
                          </a:solidFill>
                          <a:effectLst/>
                          <a:latin typeface="+mn-ea"/>
                          <a:ea typeface="+mn-ea"/>
                          <a:cs typeface="+mn-cs"/>
                        </a:rPr>
                        <a:t>，细化恢复后的检查、测试、保障等工作流程</a:t>
                      </a:r>
                      <a:r>
                        <a:rPr kumimoji="0" lang="en-US" altLang="zh-CN" sz="1000" b="0" i="0" u="none" strike="noStrike" kern="1200" cap="none" normalizeH="0" baseline="0" dirty="0" smtClean="0">
                          <a:ln>
                            <a:noFill/>
                          </a:ln>
                          <a:solidFill>
                            <a:srgbClr val="0000CC"/>
                          </a:solidFill>
                          <a:effectLst/>
                          <a:latin typeface="+mn-ea"/>
                          <a:ea typeface="+mn-ea"/>
                          <a:cs typeface="+mn-cs"/>
                        </a:rPr>
                        <a:t>)</a:t>
                      </a:r>
                      <a:r>
                        <a:rPr kumimoji="0" lang="zh-CN" altLang="en-US" sz="1000" b="0" i="0" u="none" strike="noStrike" kern="1200" cap="none" normalizeH="0" baseline="0" dirty="0" smtClean="0">
                          <a:ln>
                            <a:noFill/>
                          </a:ln>
                          <a:solidFill>
                            <a:srgbClr val="0000CC"/>
                          </a:solidFill>
                          <a:effectLst/>
                          <a:latin typeface="+mn-ea"/>
                          <a:ea typeface="+mn-ea"/>
                          <a:cs typeface="+mn-cs"/>
                        </a:rPr>
                        <a:t>。建立</a:t>
                      </a:r>
                      <a:r>
                        <a:rPr kumimoji="0" lang="en-US" altLang="zh-CN" sz="1000" b="0" i="0" u="none" strike="noStrike" kern="1200" cap="none" normalizeH="0" baseline="0" dirty="0" smtClean="0">
                          <a:ln>
                            <a:noFill/>
                          </a:ln>
                          <a:solidFill>
                            <a:srgbClr val="0000CC"/>
                          </a:solidFill>
                          <a:effectLst/>
                          <a:latin typeface="+mn-ea"/>
                          <a:ea typeface="+mn-ea"/>
                          <a:cs typeface="+mn-cs"/>
                        </a:rPr>
                        <a:t>AAR</a:t>
                      </a:r>
                      <a:r>
                        <a:rPr kumimoji="0" lang="zh-CN" altLang="en-US" sz="1000" b="0" i="0" u="none" strike="noStrike" kern="1200" cap="none" normalizeH="0" baseline="0" dirty="0" smtClean="0">
                          <a:ln>
                            <a:noFill/>
                          </a:ln>
                          <a:solidFill>
                            <a:srgbClr val="0000CC"/>
                          </a:solidFill>
                          <a:effectLst/>
                          <a:latin typeface="+mn-ea"/>
                          <a:ea typeface="+mn-ea"/>
                          <a:cs typeface="+mn-cs"/>
                        </a:rPr>
                        <a:t>事后评价机制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二、三线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2016.05.20</a:t>
                      </a:r>
                      <a:endParaRPr kumimoji="0" lang="zh-CN" altLang="en-US" sz="1000" b="0" i="0" u="none" strike="noStrike" cap="none" normalizeH="0" baseline="0" dirty="0" smtClean="0">
                        <a:ln>
                          <a:noFill/>
                        </a:ln>
                        <a:solidFill>
                          <a:srgbClr val="0000CC"/>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kern="1200" cap="none" normalizeH="0" baseline="0" noProof="0" dirty="0" smtClean="0">
                          <a:ln>
                            <a:noFill/>
                          </a:ln>
                          <a:solidFill>
                            <a:schemeClr val="tx1"/>
                          </a:solidFill>
                          <a:effectLst/>
                          <a:latin typeface="+mn-ea"/>
                          <a:ea typeface="+mn-ea"/>
                          <a:cs typeface="+mn-cs"/>
                        </a:rPr>
                        <a:t>数据回补没有多方验证，仓促提供给客户和一线</a:t>
                      </a:r>
                      <a:endParaRPr kumimoji="0" lang="zh-CN" altLang="en-US" sz="1000" b="0" i="0" u="none" strike="noStrike" kern="1200" cap="none" normalizeH="0" baseline="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维优责任人组织学习案例，要求或许所有的回补要</a:t>
                      </a:r>
                      <a:r>
                        <a:rPr kumimoji="0" lang="en-US" altLang="zh-CN" sz="1000" b="0" i="0" u="none" strike="noStrike" cap="none" normalizeH="0" baseline="0" dirty="0" smtClean="0">
                          <a:ln>
                            <a:noFill/>
                          </a:ln>
                          <a:solidFill>
                            <a:srgbClr val="0000CC"/>
                          </a:solidFill>
                          <a:effectLst/>
                          <a:latin typeface="+mn-ea"/>
                          <a:ea typeface="+mn-ea"/>
                        </a:rPr>
                        <a:t>2</a:t>
                      </a:r>
                      <a:r>
                        <a:rPr kumimoji="0" lang="zh-CN" altLang="en-US" sz="1000" b="0" i="0" u="none" strike="noStrike" cap="none" normalizeH="0" baseline="0" dirty="0" smtClean="0">
                          <a:ln>
                            <a:noFill/>
                          </a:ln>
                          <a:solidFill>
                            <a:srgbClr val="0000CC"/>
                          </a:solidFill>
                          <a:effectLst/>
                          <a:latin typeface="+mn-ea"/>
                          <a:ea typeface="+mn-ea"/>
                        </a:rPr>
                        <a:t>个以上的部件核对确认数据准确性。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邱朋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chemeClr val="tx1"/>
                          </a:solidFill>
                          <a:latin typeface="+mn-ea"/>
                          <a:ea typeface="+mn-ea"/>
                          <a:cs typeface="+mn-cs"/>
                        </a:rPr>
                        <a:t>第一次出现问题，求助到</a:t>
                      </a:r>
                      <a:r>
                        <a:rPr lang="en-US" altLang="zh-CN" sz="1000" b="0" kern="1200" dirty="0" smtClean="0">
                          <a:solidFill>
                            <a:schemeClr val="tx1"/>
                          </a:solidFill>
                          <a:latin typeface="+mn-ea"/>
                          <a:ea typeface="+mn-ea"/>
                          <a:cs typeface="+mn-cs"/>
                        </a:rPr>
                        <a:t>Oracle TMG</a:t>
                      </a:r>
                      <a:r>
                        <a:rPr lang="zh-CN" altLang="en-US" sz="1000" b="0" kern="1200" dirty="0" smtClean="0">
                          <a:solidFill>
                            <a:schemeClr val="tx1"/>
                          </a:solidFill>
                          <a:latin typeface="+mn-ea"/>
                          <a:ea typeface="+mn-ea"/>
                          <a:cs typeface="+mn-cs"/>
                        </a:rPr>
                        <a:t>未得到有效帮助</a:t>
                      </a:r>
                      <a:endParaRPr lang="en-US" altLang="zh-CN" sz="1000" b="0" kern="1200" dirty="0" smtClean="0">
                        <a:solidFill>
                          <a:schemeClr val="tx1"/>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defTabSz="784225" eaLnBrk="0" hangingPunct="0">
                        <a:defRPr/>
                      </a:pPr>
                      <a:r>
                        <a:rPr kumimoji="0" lang="zh-CN" altLang="en-US" sz="1000" b="0" i="0" u="none" strike="noStrike" kern="1200" cap="none" normalizeH="0" baseline="0" dirty="0" smtClean="0">
                          <a:ln>
                            <a:noFill/>
                          </a:ln>
                          <a:solidFill>
                            <a:srgbClr val="0000CC"/>
                          </a:solidFill>
                          <a:effectLst/>
                          <a:latin typeface="+mn-ea"/>
                          <a:ea typeface="+mn-ea"/>
                          <a:cs typeface="+mn-cs"/>
                        </a:rPr>
                        <a:t>对于数据库</a:t>
                      </a:r>
                      <a:r>
                        <a:rPr kumimoji="0" lang="en-US" altLang="zh-CN" sz="1000" b="0" i="0" u="none" strike="noStrike" kern="1200" cap="none" normalizeH="0" baseline="0" dirty="0" smtClean="0">
                          <a:ln>
                            <a:noFill/>
                          </a:ln>
                          <a:solidFill>
                            <a:srgbClr val="0000CC"/>
                          </a:solidFill>
                          <a:effectLst/>
                          <a:latin typeface="+mn-ea"/>
                          <a:ea typeface="+mn-ea"/>
                          <a:cs typeface="+mn-cs"/>
                        </a:rPr>
                        <a:t>/OS</a:t>
                      </a:r>
                      <a:r>
                        <a:rPr kumimoji="0" lang="zh-CN" altLang="en-US" sz="1000" b="0" i="0" u="none" strike="noStrike" kern="1200" cap="none" normalizeH="0" baseline="0" dirty="0" smtClean="0">
                          <a:ln>
                            <a:noFill/>
                          </a:ln>
                          <a:solidFill>
                            <a:srgbClr val="0000CC"/>
                          </a:solidFill>
                          <a:effectLst/>
                          <a:latin typeface="+mn-ea"/>
                          <a:ea typeface="+mn-ea"/>
                          <a:cs typeface="+mn-cs"/>
                        </a:rPr>
                        <a:t>类问题或其他紧急问题，要求一线第一时间呼叫</a:t>
                      </a:r>
                      <a:r>
                        <a:rPr kumimoji="0" lang="en-US" altLang="zh-CN" sz="1000" b="0" i="0" u="none" strike="noStrike" kern="1200" cap="none" normalizeH="0" baseline="0" dirty="0" smtClean="0">
                          <a:ln>
                            <a:noFill/>
                          </a:ln>
                          <a:solidFill>
                            <a:srgbClr val="0000CC"/>
                          </a:solidFill>
                          <a:effectLst/>
                          <a:latin typeface="+mn-ea"/>
                          <a:ea typeface="+mn-ea"/>
                          <a:cs typeface="+mn-cs"/>
                        </a:rPr>
                        <a:t>GTAC</a:t>
                      </a:r>
                      <a:r>
                        <a:rPr kumimoji="0" lang="zh-CN" altLang="en-US" sz="1000" b="0" i="0" u="none" strike="noStrike" kern="1200" cap="none" normalizeH="0" baseline="0" dirty="0" smtClean="0">
                          <a:ln>
                            <a:noFill/>
                          </a:ln>
                          <a:solidFill>
                            <a:srgbClr val="0000CC"/>
                          </a:solidFill>
                          <a:effectLst/>
                          <a:latin typeface="+mn-ea"/>
                          <a:ea typeface="+mn-ea"/>
                          <a:cs typeface="+mn-cs"/>
                        </a:rPr>
                        <a:t>热线，向二线</a:t>
                      </a:r>
                      <a:r>
                        <a:rPr kumimoji="0" lang="en-US" altLang="zh-CN" sz="1000" b="0" i="0" u="none" strike="noStrike" kern="1200" cap="none" normalizeH="0" baseline="0" dirty="0" smtClean="0">
                          <a:ln>
                            <a:noFill/>
                          </a:ln>
                          <a:solidFill>
                            <a:srgbClr val="0000CC"/>
                          </a:solidFill>
                          <a:effectLst/>
                          <a:latin typeface="+mn-ea"/>
                          <a:ea typeface="+mn-ea"/>
                          <a:cs typeface="+mn-cs"/>
                        </a:rPr>
                        <a:t>DBA</a:t>
                      </a:r>
                      <a:r>
                        <a:rPr kumimoji="0" lang="zh-CN" altLang="en-US" sz="1000" b="0" i="0" u="none" strike="noStrike" kern="1200" cap="none" normalizeH="0" baseline="0" dirty="0" smtClean="0">
                          <a:ln>
                            <a:noFill/>
                          </a:ln>
                          <a:solidFill>
                            <a:srgbClr val="0000CC"/>
                          </a:solidFill>
                          <a:effectLst/>
                          <a:latin typeface="+mn-ea"/>
                          <a:ea typeface="+mn-ea"/>
                          <a:cs typeface="+mn-cs"/>
                        </a:rPr>
                        <a:t>和</a:t>
                      </a:r>
                      <a:r>
                        <a:rPr kumimoji="0" lang="en-US" altLang="zh-CN" sz="1000" b="0" i="0" u="none" strike="noStrike" kern="1200" cap="none" normalizeH="0" baseline="0" dirty="0" smtClean="0">
                          <a:ln>
                            <a:noFill/>
                          </a:ln>
                          <a:solidFill>
                            <a:srgbClr val="0000CC"/>
                          </a:solidFill>
                          <a:effectLst/>
                          <a:latin typeface="+mn-ea"/>
                          <a:ea typeface="+mn-ea"/>
                          <a:cs typeface="+mn-cs"/>
                        </a:rPr>
                        <a:t>OS</a:t>
                      </a:r>
                      <a:r>
                        <a:rPr kumimoji="0" lang="zh-CN" altLang="en-US" sz="1000" b="0" i="0" u="none" strike="noStrike" kern="1200" cap="none" normalizeH="0" baseline="0" dirty="0" smtClean="0">
                          <a:ln>
                            <a:noFill/>
                          </a:ln>
                          <a:solidFill>
                            <a:srgbClr val="0000CC"/>
                          </a:solidFill>
                          <a:effectLst/>
                          <a:latin typeface="+mn-ea"/>
                          <a:ea typeface="+mn-ea"/>
                          <a:cs typeface="+mn-cs"/>
                        </a:rPr>
                        <a:t>专家求助。同时要求问题单升级到二三线</a:t>
                      </a:r>
                      <a:endParaRPr kumimoji="0" lang="en-US" altLang="zh-CN" sz="1000" b="0" i="0" u="none" strike="noStrike" kern="1200" cap="none" normalizeH="0" baseline="0" dirty="0" smtClean="0">
                        <a:ln>
                          <a:noFill/>
                        </a:ln>
                        <a:solidFill>
                          <a:srgbClr val="0000CC"/>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一线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dirty="0" smtClean="0">
                          <a:latin typeface="+mn-ea"/>
                          <a:ea typeface="+mn-ea"/>
                        </a:rPr>
                        <a:t>性能可靠性评估未执行</a:t>
                      </a: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在设计规格中增加性能测试分析的必选章节，每个需求都要经过性能评估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吕军涛</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在部件开发微流程中增加性能评估的要求，在月度版本中例行开展</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肖伟茂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成立可靠性专项测试组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冯韬、施磊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1000" b="0" i="0" u="none" strike="noStrike" kern="1200" cap="none" normalizeH="0" baseline="0" dirty="0" smtClean="0">
                          <a:ln>
                            <a:noFill/>
                          </a:ln>
                          <a:solidFill>
                            <a:srgbClr val="0000CC"/>
                          </a:solidFill>
                          <a:effectLst/>
                          <a:latin typeface="+mn-ea"/>
                          <a:ea typeface="+mn-ea"/>
                          <a:cs typeface="+mn-cs"/>
                        </a:rPr>
                        <a:t>专项测试组在月度版本中主动分析的性能可靠性测试需求与</a:t>
                      </a:r>
                      <a:r>
                        <a:rPr kumimoji="0" lang="en-US" altLang="zh-CN" sz="1000" b="0" i="0" u="none" strike="noStrike" kern="1200" cap="none" normalizeH="0" baseline="0" dirty="0" smtClean="0">
                          <a:ln>
                            <a:noFill/>
                          </a:ln>
                          <a:solidFill>
                            <a:srgbClr val="0000CC"/>
                          </a:solidFill>
                          <a:effectLst/>
                          <a:latin typeface="+mn-ea"/>
                          <a:ea typeface="+mn-ea"/>
                          <a:cs typeface="+mn-cs"/>
                        </a:rPr>
                        <a:t>UTE</a:t>
                      </a:r>
                      <a:r>
                        <a:rPr kumimoji="0" lang="zh-CN" altLang="zh-CN" sz="1000" b="0" i="0" u="none" strike="noStrike" kern="1200" cap="none" normalizeH="0" baseline="0" dirty="0" smtClean="0">
                          <a:ln>
                            <a:noFill/>
                          </a:ln>
                          <a:solidFill>
                            <a:srgbClr val="0000CC"/>
                          </a:solidFill>
                          <a:effectLst/>
                          <a:latin typeface="+mn-ea"/>
                          <a:ea typeface="+mn-ea"/>
                          <a:cs typeface="+mn-cs"/>
                        </a:rPr>
                        <a:t>及开发人员达成一致，专项组对</a:t>
                      </a:r>
                      <a:r>
                        <a:rPr kumimoji="0" lang="en-US" altLang="zh-CN" sz="1000" b="0" i="0" u="none" strike="noStrike" kern="1200" cap="none" normalizeH="0" baseline="0" dirty="0" smtClean="0">
                          <a:ln>
                            <a:noFill/>
                          </a:ln>
                          <a:solidFill>
                            <a:srgbClr val="0000CC"/>
                          </a:solidFill>
                          <a:effectLst/>
                          <a:latin typeface="+mn-ea"/>
                          <a:ea typeface="+mn-ea"/>
                          <a:cs typeface="+mn-cs"/>
                        </a:rPr>
                        <a:t>E2E</a:t>
                      </a:r>
                      <a:r>
                        <a:rPr kumimoji="0" lang="zh-CN" altLang="zh-CN" sz="1000" b="0" i="0" u="none" strike="noStrike" kern="1200" cap="none" normalizeH="0" baseline="0" dirty="0" smtClean="0">
                          <a:ln>
                            <a:noFill/>
                          </a:ln>
                          <a:solidFill>
                            <a:srgbClr val="0000CC"/>
                          </a:solidFill>
                          <a:effectLst/>
                          <a:latin typeface="+mn-ea"/>
                          <a:ea typeface="+mn-ea"/>
                          <a:cs typeface="+mn-cs"/>
                        </a:rPr>
                        <a:t>的性能负责</a:t>
                      </a:r>
                      <a:endParaRPr kumimoji="0" lang="zh-CN" altLang="en-US" sz="1000" b="0" i="0" u="none" strike="noStrike" kern="1200" cap="none" normalizeH="0" baseline="0" dirty="0" smtClean="0">
                        <a:ln>
                          <a:noFill/>
                        </a:ln>
                        <a:solidFill>
                          <a:srgbClr val="0000CC"/>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施磊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kern="1200" cap="none" normalizeH="0" baseline="0" noProof="0" dirty="0" smtClean="0">
                        <a:ln>
                          <a:noFill/>
                        </a:ln>
                        <a:solidFill>
                          <a:schemeClr val="tx1"/>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专项测试组的测试补充问题驱动测试流程，维优通过将现网性能问题反馈给测试，测试组补充测试</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施磊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bl>
          </a:graphicData>
        </a:graphic>
      </p:graphicFrame>
      <p:sp>
        <p:nvSpPr>
          <p:cNvPr id="5" name="Rectangle 2"/>
          <p:cNvSpPr txBox="1">
            <a:spLocks noChangeArrowheads="1"/>
          </p:cNvSpPr>
          <p:nvPr/>
        </p:nvSpPr>
        <p:spPr>
          <a:xfrm>
            <a:off x="366660" y="273207"/>
            <a:ext cx="7744794" cy="618369"/>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lang="en-US" altLang="zh-CN" sz="3200" b="1" kern="0" dirty="0" smtClean="0">
                <a:solidFill>
                  <a:srgbClr val="990000"/>
                </a:solidFill>
                <a:latin typeface="Arial" pitchFamily="34" charset="0"/>
                <a:ea typeface="黑体" pitchFamily="49" charset="-122"/>
                <a:cs typeface="Arial" pitchFamily="34" charset="0"/>
              </a:rPr>
              <a:t>3</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.7 </a:t>
            </a:r>
            <a:r>
              <a:rPr lang="zh-CN" altLang="en-US" sz="3200" b="1" kern="0" dirty="0" smtClean="0">
                <a:solidFill>
                  <a:srgbClr val="990000"/>
                </a:solidFill>
                <a:latin typeface="Arial" pitchFamily="34" charset="0"/>
                <a:ea typeface="黑体" pitchFamily="49" charset="-122"/>
                <a:cs typeface="Arial" pitchFamily="34" charset="0"/>
              </a:rPr>
              <a:t>管理</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根因改进计划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3372986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33252189"/>
              </p:ext>
            </p:extLst>
          </p:nvPr>
        </p:nvGraphicFramePr>
        <p:xfrm>
          <a:off x="251520" y="908720"/>
          <a:ext cx="8712969" cy="670560"/>
        </p:xfrm>
        <a:graphic>
          <a:graphicData uri="http://schemas.openxmlformats.org/drawingml/2006/table">
            <a:tbl>
              <a:tblPr/>
              <a:tblGrid>
                <a:gridCol w="1008112"/>
                <a:gridCol w="2304256"/>
                <a:gridCol w="720080"/>
                <a:gridCol w="3168352"/>
                <a:gridCol w="648072"/>
                <a:gridCol w="864097"/>
              </a:tblGrid>
              <a:tr h="213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根本原因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类别</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改进措施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mn-ea"/>
                          <a:ea typeface="+mn-ea"/>
                        </a:rPr>
                        <a:t>责任人</a:t>
                      </a:r>
                      <a:endParaRPr kumimoji="0" lang="zh-CN" altLang="en-US" sz="1200" b="1" i="0" u="none" strike="noStrike" cap="none" normalizeH="0" baseline="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完成日期</a:t>
                      </a:r>
                      <a:endParaRPr kumimoji="0" lang="zh-CN" altLang="en-US"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8767">
                <a:tc>
                  <a:txBody>
                    <a:bodyPr/>
                    <a:lstStyle/>
                    <a:p>
                      <a:r>
                        <a:rPr lang="zh-CN" altLang="en-US" sz="1000" dirty="0" smtClean="0"/>
                        <a:t>管理根因</a:t>
                      </a:r>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lvl="0"/>
                      <a:r>
                        <a:rPr lang="zh-CN" altLang="zh-CN" sz="1000" kern="1200" dirty="0" smtClean="0">
                          <a:solidFill>
                            <a:schemeClr val="tx1"/>
                          </a:solidFill>
                          <a:latin typeface="+mn-lt"/>
                          <a:ea typeface="+mn-ea"/>
                          <a:cs typeface="+mn-cs"/>
                        </a:rPr>
                        <a:t>针对类似的功能特性进行排查，测试用例补充边界值测试</a:t>
                      </a:r>
                      <a:endParaRPr lang="zh-CN" altLang="zh-CN" sz="1000" kern="120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lvl="0"/>
                      <a:r>
                        <a:rPr kumimoji="0" lang="zh-CN" altLang="zh-CN" sz="1000" b="0" i="0" u="none" strike="noStrike" kern="1200" cap="none" normalizeH="0" baseline="0" dirty="0" smtClean="0">
                          <a:ln>
                            <a:noFill/>
                          </a:ln>
                          <a:solidFill>
                            <a:srgbClr val="0000CC"/>
                          </a:solidFill>
                          <a:effectLst/>
                          <a:latin typeface="+mn-ea"/>
                          <a:ea typeface="+mn-ea"/>
                          <a:cs typeface="+mn-cs"/>
                        </a:rPr>
                        <a:t>针对类似的功能特性进行排查，测试用例补充边界值测试</a:t>
                      </a:r>
                      <a:endParaRPr kumimoji="0" lang="zh-CN" altLang="zh-CN" sz="1000" b="0" i="0" u="none" strike="noStrike" kern="1200" cap="none" normalizeH="0" baseline="0" dirty="0">
                        <a:ln>
                          <a:noFill/>
                        </a:ln>
                        <a:solidFill>
                          <a:srgbClr val="0000CC"/>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施磊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2016.05.30</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r>
            </a:tbl>
          </a:graphicData>
        </a:graphic>
      </p:graphicFrame>
      <p:sp>
        <p:nvSpPr>
          <p:cNvPr id="5" name="Rectangle 2"/>
          <p:cNvSpPr txBox="1">
            <a:spLocks noChangeArrowheads="1"/>
          </p:cNvSpPr>
          <p:nvPr/>
        </p:nvSpPr>
        <p:spPr>
          <a:xfrm>
            <a:off x="366660" y="273207"/>
            <a:ext cx="7744794" cy="618369"/>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lang="en-US" altLang="zh-CN" sz="3200" b="1" kern="0" dirty="0" smtClean="0">
                <a:solidFill>
                  <a:srgbClr val="990000"/>
                </a:solidFill>
                <a:latin typeface="Arial" pitchFamily="34" charset="0"/>
                <a:ea typeface="黑体" pitchFamily="49" charset="-122"/>
                <a:cs typeface="Arial" pitchFamily="34" charset="0"/>
              </a:rPr>
              <a:t>3</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.7 </a:t>
            </a:r>
            <a:r>
              <a:rPr lang="zh-CN" altLang="en-US" sz="3200" b="1" kern="0" dirty="0" smtClean="0">
                <a:solidFill>
                  <a:srgbClr val="990000"/>
                </a:solidFill>
                <a:latin typeface="Arial" pitchFamily="34" charset="0"/>
                <a:ea typeface="黑体" pitchFamily="49" charset="-122"/>
                <a:cs typeface="Arial" pitchFamily="34" charset="0"/>
              </a:rPr>
              <a:t>管理</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根因改进计划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3372986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pPr defTabSz="801161"/>
            <a:r>
              <a:rPr lang="de-DE" altLang="zh-CN" dirty="0" smtClean="0">
                <a:solidFill>
                  <a:srgbClr val="000000"/>
                </a:solidFill>
                <a:latin typeface="微软雅黑" pitchFamily="34" charset="-122"/>
                <a:ea typeface="微软雅黑" pitchFamily="34" charset="-122"/>
              </a:rPr>
              <a:t>Page </a:t>
            </a:r>
            <a:fld id="{D1054B6C-7539-41AD-A044-31C174DE6684}" type="slidenum">
              <a:rPr lang="de-DE" altLang="zh-CN" smtClean="0">
                <a:solidFill>
                  <a:srgbClr val="000000"/>
                </a:solidFill>
                <a:latin typeface="微软雅黑" pitchFamily="34" charset="-122"/>
                <a:ea typeface="微软雅黑" pitchFamily="34" charset="-122"/>
              </a:rPr>
              <a:pPr defTabSz="801161"/>
              <a:t>2</a:t>
            </a:fld>
            <a:endParaRPr lang="en-GB" altLang="zh-CN" dirty="0" smtClean="0">
              <a:solidFill>
                <a:srgbClr val="000000"/>
              </a:solidFill>
              <a:latin typeface="微软雅黑" pitchFamily="34" charset="-122"/>
              <a:ea typeface="微软雅黑" pitchFamily="34" charset="-122"/>
            </a:endParaRPr>
          </a:p>
        </p:txBody>
      </p:sp>
      <p:sp>
        <p:nvSpPr>
          <p:cNvPr id="6147" name="Rectangle 2"/>
          <p:cNvSpPr>
            <a:spLocks noGrp="1" noChangeArrowheads="1"/>
          </p:cNvSpPr>
          <p:nvPr>
            <p:ph type="title"/>
          </p:nvPr>
        </p:nvSpPr>
        <p:spPr>
          <a:xfrm>
            <a:off x="366660" y="273207"/>
            <a:ext cx="7744794" cy="618369"/>
          </a:xfrm>
        </p:spPr>
        <p:txBody>
          <a:bodyPr/>
          <a:lstStyle/>
          <a:p>
            <a:r>
              <a:rPr lang="en-US" altLang="zh-CN" sz="3200" b="1" dirty="0" smtClean="0">
                <a:latin typeface="Arial" pitchFamily="34" charset="0"/>
                <a:ea typeface="黑体" pitchFamily="49" charset="-122"/>
                <a:cs typeface="Arial" pitchFamily="34" charset="0"/>
              </a:rPr>
              <a:t>1.1</a:t>
            </a:r>
            <a:r>
              <a:rPr lang="zh-CN" altLang="en-US" sz="3200" b="1" dirty="0" smtClean="0">
                <a:latin typeface="Arial" pitchFamily="34" charset="0"/>
                <a:ea typeface="黑体" pitchFamily="49" charset="-122"/>
                <a:cs typeface="Arial" pitchFamily="34" charset="0"/>
              </a:rPr>
              <a:t>基本信息</a:t>
            </a:r>
            <a:endParaRPr lang="en-US" altLang="zh-CN" sz="3200" b="1" dirty="0" smtClean="0">
              <a:latin typeface="Arial" pitchFamily="34" charset="0"/>
              <a:ea typeface="黑体" pitchFamily="49" charset="-122"/>
              <a:cs typeface="Arial" pitchFamily="34" charset="0"/>
            </a:endParaRPr>
          </a:p>
        </p:txBody>
      </p:sp>
      <p:graphicFrame>
        <p:nvGraphicFramePr>
          <p:cNvPr id="6192" name="Group 48"/>
          <p:cNvGraphicFramePr>
            <a:graphicFrameLocks noGrp="1"/>
          </p:cNvGraphicFramePr>
          <p:nvPr>
            <p:ph idx="1"/>
            <p:extLst>
              <p:ext uri="{D42A27DB-BD31-4B8C-83A1-F6EECF244321}">
                <p14:modId xmlns:p14="http://schemas.microsoft.com/office/powerpoint/2010/main" val="1880521144"/>
              </p:ext>
            </p:extLst>
          </p:nvPr>
        </p:nvGraphicFramePr>
        <p:xfrm>
          <a:off x="395536" y="995652"/>
          <a:ext cx="8284247" cy="4462352"/>
        </p:xfrm>
        <a:graphic>
          <a:graphicData uri="http://schemas.openxmlformats.org/drawingml/2006/table">
            <a:tbl>
              <a:tblPr/>
              <a:tblGrid>
                <a:gridCol w="1189796"/>
                <a:gridCol w="2914660"/>
                <a:gridCol w="1152128"/>
                <a:gridCol w="3027663"/>
              </a:tblGrid>
              <a:tr h="533703">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业务部门</a:t>
                      </a:r>
                      <a:r>
                        <a:rPr kumimoji="0" lang="en-US" altLang="zh-CN"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产品线</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电软数字业务</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SDP&amp;DIC</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产品部</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469">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问题来源</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重大事故</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问题级别</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事故三级</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问题发生日期</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2016</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年</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4</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9</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日</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问题回溯日期</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2016</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年</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4</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28</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日</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49">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原始问题单号</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SR Number:6001107</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回溯问题单号</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WT201604230007</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r>
              <a:tr h="452449">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发生问题版本</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部件：</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 BFM V300R003C00LG0202</a:t>
                      </a: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解决问题版本</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部件：</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 BFM V300R003C00LG0202</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lToBr>
                      <a:noFill/>
                    </a:lnTlToBr>
                    <a:lnBlToTr>
                      <a:noFill/>
                    </a:lnBlToTr>
                    <a:noFill/>
                  </a:tcPr>
                </a:tc>
              </a:tr>
              <a:tr h="571500">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质量回溯引导人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石磊</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质量回溯召集人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邱朋</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质量回溯责任人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任亮亮、孙智</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0441">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质量回溯参与人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研发：</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吴国庆、林华鼎、冯韬、邱朋、王磊、吴康华、孙智、施磊、任亮亮、严荣龙、王金海、冯冲、韩正晶、王文冬、肖伟茂、石磊、周长春、李晓晴、王永恒、宋春雷、贾荣荣、李根、韦传少</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服务：</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一线、二线</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1.2 </a:t>
            </a:r>
            <a:r>
              <a:rPr lang="zh-CN" altLang="en-US" sz="3200" b="1" dirty="0" smtClean="0">
                <a:latin typeface="Arial" pitchFamily="34" charset="0"/>
                <a:ea typeface="黑体" pitchFamily="49" charset="-122"/>
                <a:cs typeface="Arial" pitchFamily="34" charset="0"/>
              </a:rPr>
              <a:t>问题描述</a:t>
            </a:r>
            <a:endParaRPr lang="en-US" altLang="zh-CN" sz="3200" b="1" dirty="0" smtClean="0">
              <a:latin typeface="Arial" pitchFamily="34" charset="0"/>
              <a:ea typeface="黑体" pitchFamily="49" charset="-122"/>
              <a:cs typeface="Arial" pitchFamily="34" charset="0"/>
            </a:endParaRPr>
          </a:p>
        </p:txBody>
      </p:sp>
      <p:sp>
        <p:nvSpPr>
          <p:cNvPr id="28" name="Rectangle 3"/>
          <p:cNvSpPr>
            <a:spLocks noGrp="1" noChangeArrowheads="1"/>
          </p:cNvSpPr>
          <p:nvPr>
            <p:ph type="body" sz="half" idx="1"/>
          </p:nvPr>
        </p:nvSpPr>
        <p:spPr>
          <a:xfrm>
            <a:off x="611560" y="908720"/>
            <a:ext cx="8054156" cy="2520280"/>
          </a:xfrm>
          <a:solidFill>
            <a:schemeClr val="bg1">
              <a:lumMod val="95000"/>
            </a:schemeClr>
          </a:solidFill>
          <a:effectLst>
            <a:outerShdw blurRad="50800" dist="38100" dir="2700000" algn="tl" rotWithShape="0">
              <a:prstClr val="black">
                <a:alpha val="40000"/>
              </a:prstClr>
            </a:outerShdw>
          </a:effectLst>
        </p:spPr>
        <p:txBody>
          <a:bodyPr/>
          <a:lstStyle/>
          <a:p>
            <a:pPr marL="180975" indent="-180975" eaLnBrk="1" hangingPunct="1">
              <a:lnSpc>
                <a:spcPct val="100000"/>
              </a:lnSpc>
              <a:spcBef>
                <a:spcPts val="600"/>
              </a:spcBef>
              <a:buClrTx/>
            </a:pPr>
            <a:r>
              <a:rPr lang="zh-CN" altLang="en-US" sz="1200" b="1" dirty="0" smtClean="0">
                <a:latin typeface="+mn-ea"/>
                <a:ea typeface="+mn-ea"/>
              </a:rPr>
              <a:t>问题详细描述</a:t>
            </a:r>
            <a:endParaRPr lang="en-US" altLang="zh-CN" sz="1200" b="1" dirty="0" smtClean="0">
              <a:latin typeface="+mn-ea"/>
              <a:ea typeface="+mn-ea"/>
            </a:endParaRPr>
          </a:p>
          <a:p>
            <a:pPr marL="542925" lvl="1" indent="-142875" eaLnBrk="1" hangingPunct="1">
              <a:lnSpc>
                <a:spcPct val="100000"/>
              </a:lnSpc>
              <a:spcBef>
                <a:spcPts val="600"/>
              </a:spcBef>
            </a:pPr>
            <a:r>
              <a:rPr lang="en-US" altLang="zh-CN" sz="1200" dirty="0" smtClean="0">
                <a:latin typeface="+mn-ea"/>
              </a:rPr>
              <a:t>2016</a:t>
            </a:r>
            <a:r>
              <a:rPr lang="zh-CN" altLang="en-US" sz="1200" dirty="0" smtClean="0">
                <a:latin typeface="+mn-ea"/>
              </a:rPr>
              <a:t>年</a:t>
            </a:r>
            <a:r>
              <a:rPr lang="en-US" altLang="zh-CN" sz="1200" dirty="0">
                <a:latin typeface="+mn-ea"/>
              </a:rPr>
              <a:t>4</a:t>
            </a:r>
            <a:r>
              <a:rPr lang="zh-CN" altLang="en-US" sz="1200" dirty="0" smtClean="0">
                <a:latin typeface="+mn-ea"/>
              </a:rPr>
              <a:t>月</a:t>
            </a:r>
            <a:r>
              <a:rPr lang="en-US" altLang="zh-CN" sz="1200" dirty="0">
                <a:latin typeface="+mn-ea"/>
              </a:rPr>
              <a:t>9</a:t>
            </a:r>
            <a:r>
              <a:rPr lang="zh-CN" altLang="en-US" sz="1200" dirty="0" smtClean="0">
                <a:latin typeface="+mn-ea"/>
              </a:rPr>
              <a:t>日北京时间</a:t>
            </a:r>
            <a:r>
              <a:rPr lang="en-US" altLang="zh-CN" sz="1200" dirty="0" smtClean="0">
                <a:latin typeface="+mn-ea"/>
              </a:rPr>
              <a:t>18</a:t>
            </a:r>
            <a:r>
              <a:rPr lang="zh-CN" altLang="en-US" sz="1200" dirty="0" smtClean="0">
                <a:latin typeface="+mn-ea"/>
              </a:rPr>
              <a:t>点左右（当地时间</a:t>
            </a:r>
            <a:r>
              <a:rPr lang="en-US" altLang="zh-CN" sz="1200" dirty="0" smtClean="0">
                <a:latin typeface="+mn-ea"/>
              </a:rPr>
              <a:t>11</a:t>
            </a:r>
            <a:r>
              <a:rPr lang="zh-CN" altLang="en-US" sz="1200" dirty="0" smtClean="0">
                <a:latin typeface="+mn-ea"/>
              </a:rPr>
              <a:t>点），发现</a:t>
            </a:r>
            <a:r>
              <a:rPr lang="en-US" altLang="zh-CN" sz="1200" dirty="0" err="1" smtClean="0">
                <a:latin typeface="+mn-ea"/>
              </a:rPr>
              <a:t>OneSDP</a:t>
            </a:r>
            <a:r>
              <a:rPr lang="en-US" altLang="zh-CN" sz="1200" dirty="0" smtClean="0">
                <a:latin typeface="+mn-ea"/>
              </a:rPr>
              <a:t> AS</a:t>
            </a:r>
            <a:r>
              <a:rPr lang="zh-CN" altLang="en-US" sz="1200" dirty="0" smtClean="0">
                <a:latin typeface="+mn-ea"/>
              </a:rPr>
              <a:t>模块出现计费放通，放通开始时间为</a:t>
            </a:r>
            <a:r>
              <a:rPr lang="en-US" altLang="zh-CN" sz="1200" dirty="0" smtClean="0">
                <a:latin typeface="+mn-ea"/>
              </a:rPr>
              <a:t>14</a:t>
            </a:r>
            <a:r>
              <a:rPr lang="zh-CN" altLang="en-US" sz="1200" dirty="0" smtClean="0">
                <a:latin typeface="+mn-ea"/>
              </a:rPr>
              <a:t>点</a:t>
            </a:r>
            <a:r>
              <a:rPr lang="en-US" altLang="zh-CN" sz="1200" dirty="0" smtClean="0">
                <a:latin typeface="+mn-ea"/>
              </a:rPr>
              <a:t>35</a:t>
            </a:r>
            <a:r>
              <a:rPr lang="zh-CN" altLang="en-US" sz="1200" dirty="0" smtClean="0">
                <a:latin typeface="+mn-ea"/>
              </a:rPr>
              <a:t>分（当地时间上午</a:t>
            </a:r>
            <a:r>
              <a:rPr lang="en-US" altLang="zh-CN" sz="1200" dirty="0" smtClean="0">
                <a:latin typeface="+mn-ea"/>
              </a:rPr>
              <a:t>7</a:t>
            </a:r>
            <a:r>
              <a:rPr lang="zh-CN" altLang="en-US" sz="1200" dirty="0" smtClean="0">
                <a:latin typeface="+mn-ea"/>
              </a:rPr>
              <a:t>点</a:t>
            </a:r>
            <a:r>
              <a:rPr lang="en-US" altLang="zh-CN" sz="1200" dirty="0" smtClean="0">
                <a:latin typeface="+mn-ea"/>
              </a:rPr>
              <a:t>35</a:t>
            </a:r>
            <a:r>
              <a:rPr lang="zh-CN" altLang="en-US" sz="1200" dirty="0" smtClean="0">
                <a:latin typeface="+mn-ea"/>
              </a:rPr>
              <a:t>分），紧急处理后于</a:t>
            </a:r>
            <a:r>
              <a:rPr lang="en-US" altLang="zh-CN" sz="1200" dirty="0" smtClean="0">
                <a:latin typeface="+mn-ea"/>
              </a:rPr>
              <a:t>18</a:t>
            </a:r>
            <a:r>
              <a:rPr lang="zh-CN" altLang="en-US" sz="1200" dirty="0" smtClean="0">
                <a:latin typeface="+mn-ea"/>
              </a:rPr>
              <a:t>点</a:t>
            </a:r>
            <a:r>
              <a:rPr lang="en-US" altLang="zh-CN" sz="1200" dirty="0" smtClean="0">
                <a:latin typeface="+mn-ea"/>
              </a:rPr>
              <a:t>13</a:t>
            </a:r>
            <a:r>
              <a:rPr lang="zh-CN" altLang="en-US" sz="1200" dirty="0" smtClean="0">
                <a:latin typeface="+mn-ea"/>
              </a:rPr>
              <a:t>分恢复（当地时间</a:t>
            </a:r>
            <a:r>
              <a:rPr lang="en-US" altLang="zh-CN" sz="1200" dirty="0" smtClean="0">
                <a:latin typeface="+mn-ea"/>
              </a:rPr>
              <a:t>11</a:t>
            </a:r>
            <a:r>
              <a:rPr lang="zh-CN" altLang="en-US" sz="1200" dirty="0" smtClean="0">
                <a:latin typeface="+mn-ea"/>
              </a:rPr>
              <a:t>点</a:t>
            </a:r>
            <a:r>
              <a:rPr lang="en-US" altLang="zh-CN" sz="1200" dirty="0" smtClean="0">
                <a:latin typeface="+mn-ea"/>
              </a:rPr>
              <a:t>13</a:t>
            </a:r>
            <a:r>
              <a:rPr lang="zh-CN" altLang="en-US" sz="1200" dirty="0" smtClean="0">
                <a:latin typeface="+mn-ea"/>
              </a:rPr>
              <a:t>分）</a:t>
            </a:r>
            <a:r>
              <a:rPr lang="zh-CN" altLang="en-US" sz="1200" dirty="0">
                <a:latin typeface="+mn-ea"/>
              </a:rPr>
              <a:t>，</a:t>
            </a:r>
            <a:r>
              <a:rPr lang="zh-CN" altLang="en-US" sz="1200" dirty="0" smtClean="0">
                <a:latin typeface="+mn-ea"/>
              </a:rPr>
              <a:t>一线通报</a:t>
            </a:r>
            <a:r>
              <a:rPr lang="zh-CN" altLang="en-US" sz="1200" b="1" dirty="0">
                <a:solidFill>
                  <a:srgbClr val="FF0000"/>
                </a:solidFill>
                <a:latin typeface="+mn-ea"/>
              </a:rPr>
              <a:t>三</a:t>
            </a:r>
            <a:r>
              <a:rPr lang="zh-CN" altLang="en-US" sz="1200" b="1" dirty="0" smtClean="0">
                <a:solidFill>
                  <a:srgbClr val="FF0000"/>
                </a:solidFill>
                <a:latin typeface="+mn-ea"/>
              </a:rPr>
              <a:t>级事故</a:t>
            </a:r>
            <a:r>
              <a:rPr lang="zh-CN" altLang="en-US" sz="1200" dirty="0" smtClean="0">
                <a:latin typeface="+mn-ea"/>
              </a:rPr>
              <a:t>。</a:t>
            </a:r>
            <a:endParaRPr lang="en-US" altLang="zh-CN" sz="1200" dirty="0" smtClean="0">
              <a:latin typeface="+mn-ea"/>
            </a:endParaRPr>
          </a:p>
          <a:p>
            <a:pPr marL="180975" indent="-180975" eaLnBrk="1" hangingPunct="1">
              <a:lnSpc>
                <a:spcPct val="100000"/>
              </a:lnSpc>
              <a:spcBef>
                <a:spcPts val="600"/>
              </a:spcBef>
              <a:buClrTx/>
            </a:pPr>
            <a:r>
              <a:rPr lang="zh-CN" altLang="en-US" sz="1200" b="1" dirty="0" smtClean="0">
                <a:latin typeface="+mn-ea"/>
                <a:ea typeface="+mn-ea"/>
              </a:rPr>
              <a:t>结果影响</a:t>
            </a:r>
            <a:endParaRPr lang="en-US" altLang="zh-CN" sz="1200" b="1" dirty="0" smtClean="0">
              <a:latin typeface="+mn-ea"/>
              <a:ea typeface="+mn-ea"/>
            </a:endParaRPr>
          </a:p>
          <a:p>
            <a:pPr marL="542925" lvl="1" indent="-142875" eaLnBrk="1" hangingPunct="1">
              <a:lnSpc>
                <a:spcPct val="100000"/>
              </a:lnSpc>
              <a:spcBef>
                <a:spcPts val="600"/>
              </a:spcBef>
              <a:buClr>
                <a:srgbClr val="777777"/>
              </a:buClr>
            </a:pPr>
            <a:r>
              <a:rPr lang="zh-CN" altLang="en-US" sz="1200" dirty="0" smtClean="0">
                <a:latin typeface="+mn-ea"/>
              </a:rPr>
              <a:t>计费放通期间，约</a:t>
            </a:r>
            <a:r>
              <a:rPr lang="en-US" altLang="zh-CN" sz="1200" dirty="0" smtClean="0">
                <a:latin typeface="+mn-ea"/>
              </a:rPr>
              <a:t>600</a:t>
            </a:r>
            <a:r>
              <a:rPr lang="zh-CN" altLang="en-US" sz="1200" dirty="0" smtClean="0">
                <a:latin typeface="+mn-ea"/>
              </a:rPr>
              <a:t>万条</a:t>
            </a:r>
            <a:r>
              <a:rPr lang="en-US" altLang="zh-CN" sz="1200" dirty="0" err="1" smtClean="0">
                <a:latin typeface="+mn-ea"/>
              </a:rPr>
              <a:t>ChargeAmout</a:t>
            </a:r>
            <a:r>
              <a:rPr lang="zh-CN" altLang="en-US" sz="1200" dirty="0" smtClean="0">
                <a:latin typeface="+mn-ea"/>
              </a:rPr>
              <a:t>接口消息被放通。</a:t>
            </a:r>
            <a:endParaRPr lang="en-US" altLang="zh-CN" sz="1200" dirty="0" smtClean="0">
              <a:latin typeface="+mn-ea"/>
            </a:endParaRPr>
          </a:p>
          <a:p>
            <a:pPr marL="180975" indent="-180975">
              <a:lnSpc>
                <a:spcPct val="100000"/>
              </a:lnSpc>
              <a:spcBef>
                <a:spcPts val="600"/>
              </a:spcBef>
              <a:buClrTx/>
            </a:pPr>
            <a:r>
              <a:rPr lang="zh-CN" altLang="en-US" sz="1200" dirty="0" smtClean="0">
                <a:latin typeface="+mn-ea"/>
              </a:rPr>
              <a:t>背景说明：</a:t>
            </a:r>
            <a:endParaRPr lang="en-US" altLang="zh-CN" sz="1200" dirty="0" smtClean="0">
              <a:latin typeface="+mn-ea"/>
            </a:endParaRPr>
          </a:p>
          <a:p>
            <a:pPr marL="542925" lvl="1" indent="-142875">
              <a:lnSpc>
                <a:spcPct val="100000"/>
              </a:lnSpc>
              <a:spcBef>
                <a:spcPts val="600"/>
              </a:spcBef>
              <a:buClr>
                <a:srgbClr val="777777"/>
              </a:buClr>
            </a:pPr>
            <a:r>
              <a:rPr lang="en-US" altLang="zh-CN" sz="1200" dirty="0" smtClean="0">
                <a:latin typeface="+mn-ea"/>
              </a:rPr>
              <a:t>4</a:t>
            </a:r>
            <a:r>
              <a:rPr lang="zh-CN" altLang="en-US" sz="1200" dirty="0" smtClean="0">
                <a:latin typeface="+mn-ea"/>
              </a:rPr>
              <a:t>月初开始，现网</a:t>
            </a:r>
            <a:r>
              <a:rPr lang="en-US" altLang="zh-CN" sz="1200" dirty="0" smtClean="0">
                <a:latin typeface="+mn-ea"/>
              </a:rPr>
              <a:t>MDSP </a:t>
            </a:r>
            <a:r>
              <a:rPr lang="en-US" altLang="zh-CN" sz="1200" dirty="0" err="1" smtClean="0">
                <a:latin typeface="+mn-ea"/>
              </a:rPr>
              <a:t>Userdb</a:t>
            </a:r>
            <a:r>
              <a:rPr lang="zh-CN" altLang="en-US" sz="1200" dirty="0" smtClean="0">
                <a:latin typeface="+mn-ea"/>
              </a:rPr>
              <a:t>数据库持续</a:t>
            </a:r>
            <a:r>
              <a:rPr lang="en-US" altLang="zh-CN" sz="1200" dirty="0" smtClean="0">
                <a:latin typeface="+mn-ea"/>
              </a:rPr>
              <a:t>CPU</a:t>
            </a:r>
            <a:r>
              <a:rPr lang="zh-CN" altLang="en-US" sz="1200" dirty="0" smtClean="0">
                <a:latin typeface="+mn-ea"/>
              </a:rPr>
              <a:t>、内存占用高，</a:t>
            </a:r>
            <a:r>
              <a:rPr lang="en-US" altLang="zh-CN" sz="1200" dirty="0" smtClean="0">
                <a:latin typeface="+mn-ea"/>
              </a:rPr>
              <a:t>4</a:t>
            </a:r>
            <a:r>
              <a:rPr lang="zh-CN" altLang="en-US" sz="1200" dirty="0" smtClean="0">
                <a:latin typeface="+mn-ea"/>
              </a:rPr>
              <a:t>月</a:t>
            </a:r>
            <a:r>
              <a:rPr lang="en-US" altLang="zh-CN" sz="1200" dirty="0" smtClean="0">
                <a:latin typeface="+mn-ea"/>
              </a:rPr>
              <a:t>9</a:t>
            </a:r>
            <a:r>
              <a:rPr lang="zh-CN" altLang="en-US" sz="1200" dirty="0" smtClean="0">
                <a:latin typeface="+mn-ea"/>
              </a:rPr>
              <a:t>日进行了数据库双机切换（应急手段）。</a:t>
            </a:r>
          </a:p>
          <a:p>
            <a:pPr marL="542925" lvl="1" indent="-142875">
              <a:lnSpc>
                <a:spcPct val="100000"/>
              </a:lnSpc>
              <a:spcBef>
                <a:spcPts val="600"/>
              </a:spcBef>
              <a:buClr>
                <a:srgbClr val="777777"/>
              </a:buClr>
            </a:pPr>
            <a:r>
              <a:rPr lang="zh-CN" altLang="en-US" sz="1200" dirty="0" smtClean="0">
                <a:latin typeface="+mn-ea"/>
              </a:rPr>
              <a:t>数据库切换过程持续时间长（超过</a:t>
            </a:r>
            <a:r>
              <a:rPr lang="en-US" altLang="zh-CN" sz="1200" dirty="0" smtClean="0">
                <a:latin typeface="+mn-ea"/>
              </a:rPr>
              <a:t>10</a:t>
            </a:r>
            <a:r>
              <a:rPr lang="zh-CN" altLang="en-US" sz="1200" dirty="0" smtClean="0">
                <a:latin typeface="+mn-ea"/>
              </a:rPr>
              <a:t>分钟），导致</a:t>
            </a:r>
            <a:r>
              <a:rPr lang="en-US" altLang="zh-CN" sz="1200" dirty="0" smtClean="0">
                <a:latin typeface="+mn-ea"/>
              </a:rPr>
              <a:t>SLCC</a:t>
            </a:r>
            <a:r>
              <a:rPr lang="zh-CN" altLang="en-US" sz="1200" dirty="0" smtClean="0">
                <a:latin typeface="+mn-ea"/>
              </a:rPr>
              <a:t>连接数据库异常，进程退出，</a:t>
            </a:r>
            <a:r>
              <a:rPr lang="en-US" altLang="zh-CN" sz="1200" dirty="0" smtClean="0">
                <a:latin typeface="+mn-ea"/>
              </a:rPr>
              <a:t>10</a:t>
            </a:r>
            <a:r>
              <a:rPr lang="zh-CN" altLang="en-US" sz="1200" dirty="0" smtClean="0">
                <a:latin typeface="+mn-ea"/>
              </a:rPr>
              <a:t>分钟内连续三次未启动成功，</a:t>
            </a:r>
            <a:r>
              <a:rPr lang="en-US" altLang="zh-CN" sz="1200" dirty="0" smtClean="0">
                <a:latin typeface="+mn-ea"/>
              </a:rPr>
              <a:t>Monitor</a:t>
            </a:r>
            <a:r>
              <a:rPr lang="zh-CN" altLang="en-US" sz="1200" dirty="0" smtClean="0">
                <a:latin typeface="+mn-ea"/>
              </a:rPr>
              <a:t>监控进程退出，此时</a:t>
            </a:r>
            <a:r>
              <a:rPr lang="en-US" altLang="zh-CN" sz="1200" dirty="0" smtClean="0">
                <a:latin typeface="+mn-ea"/>
              </a:rPr>
              <a:t>SLCC</a:t>
            </a:r>
            <a:r>
              <a:rPr lang="zh-CN" altLang="en-US" sz="1200" dirty="0" smtClean="0">
                <a:latin typeface="+mn-ea"/>
              </a:rPr>
              <a:t>彻底停止服务；</a:t>
            </a:r>
            <a:endParaRPr lang="en-US" altLang="zh-CN" sz="1200" dirty="0" smtClean="0">
              <a:latin typeface="+mn-ea"/>
            </a:endParaRPr>
          </a:p>
          <a:p>
            <a:pPr marL="542925" lvl="1" indent="-142875">
              <a:lnSpc>
                <a:spcPct val="100000"/>
              </a:lnSpc>
              <a:spcBef>
                <a:spcPts val="600"/>
              </a:spcBef>
              <a:buClr>
                <a:srgbClr val="777777"/>
              </a:buClr>
            </a:pPr>
            <a:r>
              <a:rPr lang="en-US" altLang="zh-CN" sz="1200" dirty="0" smtClean="0">
                <a:latin typeface="+mn-ea"/>
              </a:rPr>
              <a:t>SLCC</a:t>
            </a:r>
            <a:r>
              <a:rPr lang="zh-CN" altLang="en-US" sz="1200" dirty="0" smtClean="0">
                <a:latin typeface="+mn-ea"/>
              </a:rPr>
              <a:t>停止后，</a:t>
            </a:r>
            <a:r>
              <a:rPr lang="en-US" altLang="zh-CN" sz="1200" dirty="0" smtClean="0">
                <a:latin typeface="+mn-ea"/>
              </a:rPr>
              <a:t>AS</a:t>
            </a:r>
            <a:r>
              <a:rPr lang="zh-CN" altLang="en-US" sz="1200" dirty="0" smtClean="0">
                <a:latin typeface="+mn-ea"/>
              </a:rPr>
              <a:t>连接</a:t>
            </a:r>
            <a:r>
              <a:rPr lang="en-US" altLang="zh-CN" sz="1200" dirty="0" smtClean="0">
                <a:latin typeface="+mn-ea"/>
              </a:rPr>
              <a:t>SLCC</a:t>
            </a:r>
            <a:r>
              <a:rPr lang="zh-CN" altLang="en-US" sz="1200" dirty="0" smtClean="0">
                <a:latin typeface="+mn-ea"/>
              </a:rPr>
              <a:t>失败，触发计费放通。</a:t>
            </a:r>
            <a:endParaRPr lang="en-US" altLang="zh-CN" sz="1400" dirty="0" smtClean="0">
              <a:latin typeface="+mn-ea"/>
            </a:endParaRPr>
          </a:p>
          <a:p>
            <a:pPr marL="542925" lvl="1" indent="-142875" eaLnBrk="1" hangingPunct="1">
              <a:lnSpc>
                <a:spcPct val="150000"/>
              </a:lnSpc>
              <a:buClr>
                <a:srgbClr val="777777"/>
              </a:buClr>
            </a:pPr>
            <a:endParaRPr lang="en-US" altLang="zh-CN" sz="1400" dirty="0" smtClean="0">
              <a:latin typeface="+mn-ea"/>
            </a:endParaRPr>
          </a:p>
        </p:txBody>
      </p:sp>
      <p:sp>
        <p:nvSpPr>
          <p:cNvPr id="29" name="TextBox 28"/>
          <p:cNvSpPr txBox="1"/>
          <p:nvPr/>
        </p:nvSpPr>
        <p:spPr>
          <a:xfrm>
            <a:off x="611560" y="3572626"/>
            <a:ext cx="7416824" cy="415498"/>
          </a:xfrm>
          <a:prstGeom prst="rect">
            <a:avLst/>
          </a:prstGeom>
          <a:noFill/>
        </p:spPr>
        <p:txBody>
          <a:bodyPr wrap="square" rtlCol="0">
            <a:spAutoFit/>
          </a:bodyPr>
          <a:lstStyle/>
          <a:p>
            <a:pPr>
              <a:lnSpc>
                <a:spcPct val="150000"/>
              </a:lnSpc>
            </a:pPr>
            <a:r>
              <a:rPr lang="zh-CN" altLang="en-US" sz="1400" b="1" dirty="0" smtClean="0">
                <a:solidFill>
                  <a:prstClr val="black"/>
                </a:solidFill>
                <a:latin typeface="华文细黑"/>
                <a:ea typeface="华文细黑"/>
              </a:rPr>
              <a:t>组网示意图：</a:t>
            </a:r>
            <a:endParaRPr lang="zh-CN" altLang="en-US" sz="1400" b="1" dirty="0" smtClean="0">
              <a:solidFill>
                <a:srgbClr val="C00000"/>
              </a:solidFill>
              <a:latin typeface="华文细黑"/>
              <a:ea typeface="华文细黑"/>
            </a:endParaRPr>
          </a:p>
        </p:txBody>
      </p:sp>
      <p:grpSp>
        <p:nvGrpSpPr>
          <p:cNvPr id="100" name="组合 99"/>
          <p:cNvGrpSpPr/>
          <p:nvPr/>
        </p:nvGrpSpPr>
        <p:grpSpPr>
          <a:xfrm>
            <a:off x="1299853" y="4166606"/>
            <a:ext cx="6396183" cy="1792900"/>
            <a:chOff x="1325341" y="4149080"/>
            <a:chExt cx="6396183" cy="1792900"/>
          </a:xfrm>
        </p:grpSpPr>
        <p:sp>
          <p:nvSpPr>
            <p:cNvPr id="2" name="矩形 1"/>
            <p:cNvSpPr/>
            <p:nvPr/>
          </p:nvSpPr>
          <p:spPr bwMode="auto">
            <a:xfrm>
              <a:off x="2881615" y="4679271"/>
              <a:ext cx="576064"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SAG</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8" name="矩形 7"/>
            <p:cNvSpPr/>
            <p:nvPr/>
          </p:nvSpPr>
          <p:spPr bwMode="auto">
            <a:xfrm>
              <a:off x="3844850" y="4679271"/>
              <a:ext cx="543806"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AS</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9" name="矩形 8"/>
            <p:cNvSpPr/>
            <p:nvPr/>
          </p:nvSpPr>
          <p:spPr bwMode="auto">
            <a:xfrm>
              <a:off x="4796018" y="4679271"/>
              <a:ext cx="615814"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SLCC</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3" name="椭圆 2"/>
            <p:cNvSpPr/>
            <p:nvPr/>
          </p:nvSpPr>
          <p:spPr bwMode="auto">
            <a:xfrm>
              <a:off x="5103925" y="4215131"/>
              <a:ext cx="883971" cy="307214"/>
            </a:xfrm>
            <a:prstGeom prst="ellipse">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effectLst/>
                  <a:latin typeface="FrutigerNext LT Regular" pitchFamily="34" charset="0"/>
                  <a:ea typeface="ＭＳ Ｐゴシック" pitchFamily="34" charset="-128"/>
                </a:rPr>
                <a:t>Monitor</a:t>
              </a:r>
              <a:endParaRPr kumimoji="0" lang="zh-CN" altLang="en-US" sz="900" b="0" i="0" u="none" strike="noStrike" cap="none" normalizeH="0" baseline="0" dirty="0" smtClean="0">
                <a:ln>
                  <a:noFill/>
                </a:ln>
                <a:effectLst/>
                <a:latin typeface="FrutigerNext LT Regular" pitchFamily="34" charset="0"/>
                <a:ea typeface="ＭＳ Ｐゴシック" pitchFamily="34" charset="-128"/>
              </a:endParaRPr>
            </a:p>
          </p:txBody>
        </p:sp>
        <p:sp>
          <p:nvSpPr>
            <p:cNvPr id="11" name="矩形 10"/>
            <p:cNvSpPr/>
            <p:nvPr/>
          </p:nvSpPr>
          <p:spPr bwMode="auto">
            <a:xfrm>
              <a:off x="7105710" y="4650086"/>
              <a:ext cx="615814"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IN</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12" name="矩形 11"/>
            <p:cNvSpPr/>
            <p:nvPr/>
          </p:nvSpPr>
          <p:spPr bwMode="auto">
            <a:xfrm>
              <a:off x="5816337" y="4679271"/>
              <a:ext cx="615814"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PPSA</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4" name="矩形 3"/>
            <p:cNvSpPr/>
            <p:nvPr/>
          </p:nvSpPr>
          <p:spPr bwMode="auto">
            <a:xfrm>
              <a:off x="2684035" y="4149080"/>
              <a:ext cx="3869456" cy="1792900"/>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4" name="矩形 13"/>
            <p:cNvSpPr/>
            <p:nvPr/>
          </p:nvSpPr>
          <p:spPr bwMode="auto">
            <a:xfrm>
              <a:off x="1325341" y="4679271"/>
              <a:ext cx="857450" cy="295417"/>
            </a:xfrm>
            <a:prstGeom prst="rect">
              <a:avLst/>
            </a:prstGeom>
            <a:noFill/>
            <a:ln w="9525" cap="flat" cmpd="sng" algn="ctr">
              <a:solidFill>
                <a:schemeClr val="tx1"/>
              </a:solidFill>
              <a:prstDash val="sysDot"/>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effectLst/>
                  <a:latin typeface="FrutigerNext LT Regular" pitchFamily="34" charset="0"/>
                  <a:ea typeface="ＭＳ Ｐゴシック" pitchFamily="34" charset="-128"/>
                </a:rPr>
                <a:t>SP/SEE</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cxnSp>
          <p:nvCxnSpPr>
            <p:cNvPr id="19" name="直接箭头连接符 18"/>
            <p:cNvCxnSpPr/>
            <p:nvPr/>
          </p:nvCxnSpPr>
          <p:spPr bwMode="auto">
            <a:xfrm flipH="1" flipV="1">
              <a:off x="2174122" y="4899046"/>
              <a:ext cx="509912" cy="2"/>
            </a:xfrm>
            <a:prstGeom prst="straightConnector1">
              <a:avLst/>
            </a:prstGeom>
            <a:noFill/>
            <a:ln w="9525" cap="flat" cmpd="sng" algn="ctr">
              <a:solidFill>
                <a:schemeClr val="tx1"/>
              </a:solidFill>
              <a:prstDash val="dash"/>
              <a:round/>
              <a:headEnd type="none" w="med" len="med"/>
              <a:tailEnd type="triangle"/>
            </a:ln>
            <a:effectLst/>
          </p:spPr>
        </p:cxnSp>
        <p:cxnSp>
          <p:nvCxnSpPr>
            <p:cNvPr id="39" name="直接箭头连接符 38"/>
            <p:cNvCxnSpPr/>
            <p:nvPr/>
          </p:nvCxnSpPr>
          <p:spPr bwMode="auto">
            <a:xfrm>
              <a:off x="2187518" y="4733088"/>
              <a:ext cx="496516" cy="0"/>
            </a:xfrm>
            <a:prstGeom prst="straightConnector1">
              <a:avLst/>
            </a:prstGeom>
            <a:noFill/>
            <a:ln w="9525" cap="flat" cmpd="sng" algn="ctr">
              <a:solidFill>
                <a:schemeClr val="tx1"/>
              </a:solidFill>
              <a:prstDash val="sysDot"/>
              <a:round/>
              <a:headEnd type="none" w="med" len="med"/>
              <a:tailEnd type="triangle"/>
            </a:ln>
            <a:effectLst/>
          </p:spPr>
        </p:cxnSp>
        <p:cxnSp>
          <p:nvCxnSpPr>
            <p:cNvPr id="49" name="直接箭头连接符 48"/>
            <p:cNvCxnSpPr/>
            <p:nvPr/>
          </p:nvCxnSpPr>
          <p:spPr bwMode="auto">
            <a:xfrm flipH="1">
              <a:off x="6522166" y="4899046"/>
              <a:ext cx="573746" cy="2"/>
            </a:xfrm>
            <a:prstGeom prst="straightConnector1">
              <a:avLst/>
            </a:prstGeom>
            <a:noFill/>
            <a:ln w="9525" cap="flat" cmpd="sng" algn="ctr">
              <a:solidFill>
                <a:schemeClr val="tx1"/>
              </a:solidFill>
              <a:prstDash val="dash"/>
              <a:round/>
              <a:headEnd type="none" w="med" len="med"/>
              <a:tailEnd type="triangle"/>
            </a:ln>
            <a:effectLst/>
          </p:spPr>
        </p:cxnSp>
        <p:cxnSp>
          <p:nvCxnSpPr>
            <p:cNvPr id="50" name="直接箭头连接符 49"/>
            <p:cNvCxnSpPr/>
            <p:nvPr/>
          </p:nvCxnSpPr>
          <p:spPr bwMode="auto">
            <a:xfrm flipV="1">
              <a:off x="6564183" y="4733088"/>
              <a:ext cx="541527" cy="2"/>
            </a:xfrm>
            <a:prstGeom prst="straightConnector1">
              <a:avLst/>
            </a:prstGeom>
            <a:noFill/>
            <a:ln w="9525" cap="flat" cmpd="sng" algn="ctr">
              <a:solidFill>
                <a:schemeClr val="tx1"/>
              </a:solidFill>
              <a:prstDash val="sysDot"/>
              <a:round/>
              <a:headEnd type="none" w="med" len="med"/>
              <a:tailEnd type="triangle"/>
            </a:ln>
            <a:effectLst/>
          </p:spPr>
        </p:cxnSp>
        <p:cxnSp>
          <p:nvCxnSpPr>
            <p:cNvPr id="51" name="直接箭头连接符 50"/>
            <p:cNvCxnSpPr/>
            <p:nvPr/>
          </p:nvCxnSpPr>
          <p:spPr bwMode="auto">
            <a:xfrm flipH="1">
              <a:off x="3433834" y="4899048"/>
              <a:ext cx="411016" cy="0"/>
            </a:xfrm>
            <a:prstGeom prst="straightConnector1">
              <a:avLst/>
            </a:prstGeom>
            <a:noFill/>
            <a:ln w="9525" cap="flat" cmpd="sng" algn="ctr">
              <a:solidFill>
                <a:schemeClr val="tx1"/>
              </a:solidFill>
              <a:prstDash val="dash"/>
              <a:round/>
              <a:headEnd type="none" w="med" len="med"/>
              <a:tailEnd type="triangle"/>
            </a:ln>
            <a:effectLst/>
          </p:spPr>
        </p:cxnSp>
        <p:cxnSp>
          <p:nvCxnSpPr>
            <p:cNvPr id="52" name="直接箭头连接符 51"/>
            <p:cNvCxnSpPr/>
            <p:nvPr/>
          </p:nvCxnSpPr>
          <p:spPr bwMode="auto">
            <a:xfrm>
              <a:off x="3471565" y="4744883"/>
              <a:ext cx="391111" cy="0"/>
            </a:xfrm>
            <a:prstGeom prst="straightConnector1">
              <a:avLst/>
            </a:prstGeom>
            <a:noFill/>
            <a:ln w="9525" cap="flat" cmpd="sng" algn="ctr">
              <a:solidFill>
                <a:schemeClr val="tx1"/>
              </a:solidFill>
              <a:prstDash val="sysDot"/>
              <a:round/>
              <a:headEnd type="none" w="med" len="med"/>
              <a:tailEnd type="triangle"/>
            </a:ln>
            <a:effectLst/>
          </p:spPr>
        </p:cxnSp>
        <p:cxnSp>
          <p:nvCxnSpPr>
            <p:cNvPr id="63" name="直接箭头连接符 62"/>
            <p:cNvCxnSpPr/>
            <p:nvPr/>
          </p:nvCxnSpPr>
          <p:spPr bwMode="auto">
            <a:xfrm flipH="1">
              <a:off x="4385002" y="4891482"/>
              <a:ext cx="411016" cy="0"/>
            </a:xfrm>
            <a:prstGeom prst="straightConnector1">
              <a:avLst/>
            </a:prstGeom>
            <a:noFill/>
            <a:ln w="9525" cap="flat" cmpd="sng" algn="ctr">
              <a:solidFill>
                <a:schemeClr val="tx1"/>
              </a:solidFill>
              <a:prstDash val="dash"/>
              <a:round/>
              <a:headEnd type="none" w="med" len="med"/>
              <a:tailEnd type="triangle"/>
            </a:ln>
            <a:effectLst/>
          </p:spPr>
        </p:cxnSp>
        <p:cxnSp>
          <p:nvCxnSpPr>
            <p:cNvPr id="64" name="直接箭头连接符 63"/>
            <p:cNvCxnSpPr/>
            <p:nvPr/>
          </p:nvCxnSpPr>
          <p:spPr bwMode="auto">
            <a:xfrm>
              <a:off x="4404907" y="4734264"/>
              <a:ext cx="391111" cy="0"/>
            </a:xfrm>
            <a:prstGeom prst="straightConnector1">
              <a:avLst/>
            </a:prstGeom>
            <a:noFill/>
            <a:ln w="9525" cap="flat" cmpd="sng" algn="ctr">
              <a:solidFill>
                <a:schemeClr val="tx1"/>
              </a:solidFill>
              <a:prstDash val="sysDot"/>
              <a:round/>
              <a:headEnd type="none" w="med" len="med"/>
              <a:tailEnd type="triangle"/>
            </a:ln>
            <a:effectLst/>
          </p:spPr>
        </p:cxnSp>
        <p:cxnSp>
          <p:nvCxnSpPr>
            <p:cNvPr id="65" name="直接箭头连接符 64"/>
            <p:cNvCxnSpPr/>
            <p:nvPr/>
          </p:nvCxnSpPr>
          <p:spPr bwMode="auto">
            <a:xfrm flipH="1">
              <a:off x="5396654" y="4899048"/>
              <a:ext cx="411016" cy="0"/>
            </a:xfrm>
            <a:prstGeom prst="straightConnector1">
              <a:avLst/>
            </a:prstGeom>
            <a:noFill/>
            <a:ln w="9525" cap="flat" cmpd="sng" algn="ctr">
              <a:solidFill>
                <a:schemeClr val="tx1"/>
              </a:solidFill>
              <a:prstDash val="dash"/>
              <a:round/>
              <a:headEnd type="none" w="med" len="med"/>
              <a:tailEnd type="triangle"/>
            </a:ln>
            <a:effectLst/>
          </p:spPr>
        </p:cxnSp>
        <p:cxnSp>
          <p:nvCxnSpPr>
            <p:cNvPr id="66" name="直接箭头连接符 65"/>
            <p:cNvCxnSpPr/>
            <p:nvPr/>
          </p:nvCxnSpPr>
          <p:spPr bwMode="auto">
            <a:xfrm>
              <a:off x="5420499" y="4734264"/>
              <a:ext cx="391111" cy="0"/>
            </a:xfrm>
            <a:prstGeom prst="straightConnector1">
              <a:avLst/>
            </a:prstGeom>
            <a:noFill/>
            <a:ln w="9525" cap="flat" cmpd="sng" algn="ctr">
              <a:solidFill>
                <a:schemeClr val="tx1"/>
              </a:solidFill>
              <a:prstDash val="sysDot"/>
              <a:round/>
              <a:headEnd type="none" w="med" len="med"/>
              <a:tailEnd type="triangle"/>
            </a:ln>
            <a:effectLst/>
          </p:spPr>
        </p:cxnSp>
        <p:cxnSp>
          <p:nvCxnSpPr>
            <p:cNvPr id="68" name="直接连接符 67"/>
            <p:cNvCxnSpPr>
              <a:stCxn id="9" idx="2"/>
              <a:endCxn id="69" idx="0"/>
            </p:cNvCxnSpPr>
            <p:nvPr/>
          </p:nvCxnSpPr>
          <p:spPr bwMode="auto">
            <a:xfrm>
              <a:off x="5103925" y="4974688"/>
              <a:ext cx="0" cy="311064"/>
            </a:xfrm>
            <a:prstGeom prst="line">
              <a:avLst/>
            </a:prstGeom>
            <a:noFill/>
            <a:ln w="9525" cap="flat" cmpd="sng" algn="ctr">
              <a:solidFill>
                <a:schemeClr val="tx1"/>
              </a:solidFill>
              <a:prstDash val="solid"/>
              <a:round/>
              <a:headEnd type="none" w="med" len="med"/>
              <a:tailEnd type="none" w="med" len="med"/>
            </a:ln>
            <a:effectLst/>
          </p:spPr>
        </p:cxnSp>
        <p:sp>
          <p:nvSpPr>
            <p:cNvPr id="69" name="圆角矩形 68"/>
            <p:cNvSpPr/>
            <p:nvPr/>
          </p:nvSpPr>
          <p:spPr bwMode="auto">
            <a:xfrm>
              <a:off x="4742906" y="5285752"/>
              <a:ext cx="722038" cy="292793"/>
            </a:xfrm>
            <a:prstGeom prst="round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smtClean="0">
                  <a:ln>
                    <a:noFill/>
                  </a:ln>
                  <a:effectLst/>
                  <a:latin typeface="FrutigerNext LT Regular" pitchFamily="34" charset="0"/>
                  <a:ea typeface="ＭＳ Ｐゴシック" pitchFamily="34" charset="-128"/>
                </a:rPr>
                <a:t>userdb</a:t>
              </a:r>
              <a:endParaRPr kumimoji="0" lang="zh-CN" altLang="en-US" sz="1200" b="0" i="0" u="none" strike="noStrike" cap="none" normalizeH="0" baseline="0" dirty="0" smtClean="0">
                <a:ln>
                  <a:noFill/>
                </a:ln>
                <a:effectLst/>
                <a:latin typeface="FrutigerNext LT Regular" pitchFamily="34" charset="0"/>
                <a:ea typeface="ＭＳ Ｐゴシック" pitchFamily="34" charset="-128"/>
              </a:endParaRPr>
            </a:p>
          </p:txBody>
        </p:sp>
        <p:sp>
          <p:nvSpPr>
            <p:cNvPr id="81" name="矩形标注 80"/>
            <p:cNvSpPr/>
            <p:nvPr/>
          </p:nvSpPr>
          <p:spPr bwMode="auto">
            <a:xfrm>
              <a:off x="3779912" y="5285752"/>
              <a:ext cx="797628" cy="218473"/>
            </a:xfrm>
            <a:prstGeom prst="wedgeRectCallout">
              <a:avLst>
                <a:gd name="adj1" fmla="val 58018"/>
                <a:gd name="adj2" fmla="val -235648"/>
              </a:avLst>
            </a:prstGeom>
            <a:noFill/>
            <a:ln w="9525" cap="flat" cmpd="sng" algn="ctr">
              <a:solidFill>
                <a:srgbClr val="0000F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宋体" panose="02010600030101010101" pitchFamily="2" charset="-122"/>
                </a:rPr>
                <a:t>计费放通点</a:t>
              </a:r>
            </a:p>
          </p:txBody>
        </p:sp>
        <p:sp>
          <p:nvSpPr>
            <p:cNvPr id="83" name="矩形标注 82"/>
            <p:cNvSpPr/>
            <p:nvPr/>
          </p:nvSpPr>
          <p:spPr bwMode="auto">
            <a:xfrm>
              <a:off x="5630310" y="5148240"/>
              <a:ext cx="910589" cy="218473"/>
            </a:xfrm>
            <a:prstGeom prst="wedgeRectCallout">
              <a:avLst>
                <a:gd name="adj1" fmla="val -107067"/>
                <a:gd name="adj2" fmla="val -53314"/>
              </a:avLst>
            </a:prstGeom>
            <a:noFill/>
            <a:ln w="9525" cap="flat" cmpd="sng" algn="ctr">
              <a:solidFill>
                <a:srgbClr val="0000F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lang="zh-CN" altLang="en-US" sz="900" dirty="0" smtClean="0">
                  <a:solidFill>
                    <a:srgbClr val="0000FF"/>
                  </a:solidFill>
                  <a:latin typeface="宋体" panose="02010600030101010101" pitchFamily="2" charset="-122"/>
                </a:rPr>
                <a:t>数据库故障点</a:t>
              </a:r>
              <a:endParaRPr kumimoji="0" lang="zh-CN" altLang="en-US" sz="900" b="0" i="0" u="none" strike="noStrike" cap="none" normalizeH="0" baseline="0" dirty="0" smtClean="0">
                <a:ln>
                  <a:noFill/>
                </a:ln>
                <a:solidFill>
                  <a:srgbClr val="0000FF"/>
                </a:solidFill>
                <a:effectLst/>
                <a:latin typeface="宋体" panose="02010600030101010101" pitchFamily="2" charset="-122"/>
              </a:endParaRPr>
            </a:p>
          </p:txBody>
        </p:sp>
        <p:cxnSp>
          <p:nvCxnSpPr>
            <p:cNvPr id="97" name="直接连接符 96"/>
            <p:cNvCxnSpPr>
              <a:stCxn id="9" idx="0"/>
              <a:endCxn id="3" idx="3"/>
            </p:cNvCxnSpPr>
            <p:nvPr/>
          </p:nvCxnSpPr>
          <p:spPr bwMode="auto">
            <a:xfrm flipV="1">
              <a:off x="5103925" y="4477355"/>
              <a:ext cx="129455" cy="201916"/>
            </a:xfrm>
            <a:prstGeom prst="line">
              <a:avLst/>
            </a:prstGeom>
            <a:noFill/>
            <a:ln w="9525" cap="flat" cmpd="sng" algn="ctr">
              <a:solidFill>
                <a:schemeClr val="tx1"/>
              </a:solidFill>
              <a:prstDash val="solid"/>
              <a:round/>
              <a:headEnd type="none" w="med" len="med"/>
              <a:tailEnd type="none" w="med" len="med"/>
            </a:ln>
            <a:effectLst/>
          </p:spPr>
        </p:cxnSp>
        <p:sp>
          <p:nvSpPr>
            <p:cNvPr id="101" name="矩形标注 100"/>
            <p:cNvSpPr/>
            <p:nvPr/>
          </p:nvSpPr>
          <p:spPr bwMode="auto">
            <a:xfrm>
              <a:off x="4067944" y="4248867"/>
              <a:ext cx="815920" cy="218473"/>
            </a:xfrm>
            <a:prstGeom prst="wedgeRectCallout">
              <a:avLst>
                <a:gd name="adj1" fmla="val 85738"/>
                <a:gd name="adj2" fmla="val 87581"/>
              </a:avLst>
            </a:prstGeom>
            <a:noFill/>
            <a:ln w="9525" cap="flat" cmpd="sng" algn="ctr">
              <a:solidFill>
                <a:srgbClr val="0000F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lang="en-US" altLang="zh-CN" sz="900" dirty="0" smtClean="0">
                  <a:solidFill>
                    <a:srgbClr val="0000FF"/>
                  </a:solidFill>
                  <a:latin typeface="宋体" panose="02010600030101010101" pitchFamily="2" charset="-122"/>
                </a:rPr>
                <a:t>Monitor</a:t>
              </a:r>
              <a:r>
                <a:rPr lang="zh-CN" altLang="en-US" sz="900" dirty="0" smtClean="0">
                  <a:solidFill>
                    <a:srgbClr val="0000FF"/>
                  </a:solidFill>
                  <a:latin typeface="宋体" panose="02010600030101010101" pitchFamily="2" charset="-122"/>
                </a:rPr>
                <a:t>监控</a:t>
              </a:r>
              <a:endParaRPr kumimoji="0" lang="zh-CN" altLang="en-US" sz="900" b="0" i="0" u="none" strike="noStrike" cap="none" normalizeH="0" baseline="0" dirty="0" smtClean="0">
                <a:ln>
                  <a:noFill/>
                </a:ln>
                <a:solidFill>
                  <a:srgbClr val="0000FF"/>
                </a:solidFill>
                <a:effectLst/>
                <a:latin typeface="宋体" panose="02010600030101010101" pitchFamily="2" charset="-122"/>
              </a:endParaRPr>
            </a:p>
          </p:txBody>
        </p:sp>
      </p:grpSp>
      <p:sp>
        <p:nvSpPr>
          <p:cNvPr id="102" name="文本框 101"/>
          <p:cNvSpPr txBox="1"/>
          <p:nvPr/>
        </p:nvSpPr>
        <p:spPr>
          <a:xfrm>
            <a:off x="2054369" y="4543897"/>
            <a:ext cx="771463" cy="215444"/>
          </a:xfrm>
          <a:prstGeom prst="rect">
            <a:avLst/>
          </a:prstGeom>
          <a:noFill/>
        </p:spPr>
        <p:txBody>
          <a:bodyPr wrap="square" rtlCol="0">
            <a:spAutoFit/>
          </a:bodyPr>
          <a:lstStyle/>
          <a:p>
            <a:r>
              <a:rPr lang="en-US" altLang="zh-CN" sz="800" dirty="0" err="1" smtClean="0"/>
              <a:t>ChargeAmout</a:t>
            </a:r>
            <a:endParaRPr lang="zh-CN" altLang="en-US" sz="800" dirty="0"/>
          </a:p>
        </p:txBody>
      </p:sp>
    </p:spTree>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flipV="1">
            <a:off x="607366" y="4346001"/>
            <a:ext cx="8357122" cy="468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6" name="TextBox 9"/>
          <p:cNvSpPr txBox="1">
            <a:spLocks noChangeArrowheads="1"/>
          </p:cNvSpPr>
          <p:nvPr/>
        </p:nvSpPr>
        <p:spPr bwMode="auto">
          <a:xfrm>
            <a:off x="3475583" y="4030964"/>
            <a:ext cx="1224905"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2016.4.9 18:00</a:t>
            </a:r>
            <a:endParaRPr lang="zh-CN" altLang="en-US" sz="1200" dirty="0" smtClean="0">
              <a:latin typeface="+mn-ea"/>
            </a:endParaRPr>
          </a:p>
        </p:txBody>
      </p:sp>
      <p:sp>
        <p:nvSpPr>
          <p:cNvPr id="7" name="AutoShape 833"/>
          <p:cNvSpPr>
            <a:spLocks noChangeArrowheads="1"/>
          </p:cNvSpPr>
          <p:nvPr/>
        </p:nvSpPr>
        <p:spPr bwMode="auto">
          <a:xfrm>
            <a:off x="3968318" y="425342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13" name="AutoShape 833"/>
          <p:cNvSpPr>
            <a:spLocks noChangeArrowheads="1"/>
          </p:cNvSpPr>
          <p:nvPr/>
        </p:nvSpPr>
        <p:spPr bwMode="auto">
          <a:xfrm>
            <a:off x="5299466" y="424698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14" name="TextBox 9"/>
          <p:cNvSpPr txBox="1">
            <a:spLocks noChangeArrowheads="1"/>
          </p:cNvSpPr>
          <p:nvPr/>
        </p:nvSpPr>
        <p:spPr bwMode="auto">
          <a:xfrm>
            <a:off x="5076056" y="4005064"/>
            <a:ext cx="505156"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4.10</a:t>
            </a:r>
            <a:endParaRPr lang="zh-CN" altLang="en-US" sz="1200" dirty="0" smtClean="0">
              <a:latin typeface="+mn-ea"/>
            </a:endParaRPr>
          </a:p>
        </p:txBody>
      </p:sp>
      <p:sp>
        <p:nvSpPr>
          <p:cNvPr id="16" name="矩形 14"/>
          <p:cNvSpPr>
            <a:spLocks/>
          </p:cNvSpPr>
          <p:nvPr/>
        </p:nvSpPr>
        <p:spPr bwMode="auto">
          <a:xfrm>
            <a:off x="3464262" y="4391003"/>
            <a:ext cx="1152128" cy="1126229"/>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研发针对</a:t>
            </a:r>
            <a:r>
              <a:rPr lang="en-US" altLang="zh-CN" sz="1200" dirty="0" smtClean="0">
                <a:solidFill>
                  <a:schemeClr val="tx1"/>
                </a:solidFill>
                <a:latin typeface="华文细黑" pitchFamily="2" charset="-122"/>
                <a:ea typeface="华文细黑" pitchFamily="2" charset="-122"/>
              </a:rPr>
              <a:t>AS</a:t>
            </a:r>
            <a:r>
              <a:rPr lang="zh-CN" altLang="en-US" sz="1200" dirty="0" smtClean="0">
                <a:solidFill>
                  <a:schemeClr val="tx1"/>
                </a:solidFill>
                <a:latin typeface="华文细黑" pitchFamily="2" charset="-122"/>
                <a:ea typeface="华文细黑" pitchFamily="2" charset="-122"/>
              </a:rPr>
              <a:t>的放通话单统计，提供了数据，供客户进行放通回补。</a:t>
            </a:r>
            <a:endParaRPr lang="zh-CN" altLang="en-US" sz="1200" dirty="0">
              <a:solidFill>
                <a:schemeClr val="tx1"/>
              </a:solidFill>
              <a:latin typeface="华文细黑" pitchFamily="2" charset="-122"/>
              <a:ea typeface="华文细黑" pitchFamily="2" charset="-122"/>
            </a:endParaRPr>
          </a:p>
        </p:txBody>
      </p:sp>
      <p:sp>
        <p:nvSpPr>
          <p:cNvPr id="17" name="矩形 14"/>
          <p:cNvSpPr>
            <a:spLocks/>
          </p:cNvSpPr>
          <p:nvPr/>
        </p:nvSpPr>
        <p:spPr bwMode="auto">
          <a:xfrm>
            <a:off x="4762722" y="4384858"/>
            <a:ext cx="1321446" cy="127639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经统计，放通消息量比较大，一线通报事故；</a:t>
            </a:r>
            <a:endParaRPr lang="en-US" altLang="zh-CN" sz="1200" dirty="0" smtClean="0">
              <a:solidFill>
                <a:schemeClr val="tx1"/>
              </a:solidFill>
              <a:latin typeface="华文细黑" pitchFamily="2" charset="-122"/>
              <a:ea typeface="华文细黑" pitchFamily="2" charset="-122"/>
            </a:endParaRPr>
          </a:p>
          <a:p>
            <a:pPr>
              <a:defRPr/>
            </a:pPr>
            <a:r>
              <a:rPr lang="zh-CN" altLang="en-US" sz="1200" dirty="0" smtClean="0">
                <a:solidFill>
                  <a:schemeClr val="tx1"/>
                </a:solidFill>
                <a:latin typeface="华文细黑" pitchFamily="2" charset="-122"/>
                <a:ea typeface="华文细黑" pitchFamily="2" charset="-122"/>
              </a:rPr>
              <a:t>同时机关与一线确认客户完成了回补</a:t>
            </a:r>
            <a:endParaRPr lang="en-US" altLang="zh-CN" sz="1200" dirty="0" smtClean="0">
              <a:solidFill>
                <a:schemeClr val="tx1"/>
              </a:solidFill>
              <a:latin typeface="华文细黑" pitchFamily="2" charset="-122"/>
              <a:ea typeface="华文细黑" pitchFamily="2" charset="-122"/>
            </a:endParaRPr>
          </a:p>
        </p:txBody>
      </p:sp>
      <p:sp>
        <p:nvSpPr>
          <p:cNvPr id="20" name="AutoShape 833"/>
          <p:cNvSpPr>
            <a:spLocks noChangeArrowheads="1"/>
          </p:cNvSpPr>
          <p:nvPr/>
        </p:nvSpPr>
        <p:spPr bwMode="auto">
          <a:xfrm>
            <a:off x="6667618" y="424698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21" name="矩形 14"/>
          <p:cNvSpPr>
            <a:spLocks/>
          </p:cNvSpPr>
          <p:nvPr/>
        </p:nvSpPr>
        <p:spPr bwMode="auto">
          <a:xfrm>
            <a:off x="6156176" y="4391004"/>
            <a:ext cx="1368152" cy="1126228"/>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发现</a:t>
            </a:r>
            <a:r>
              <a:rPr lang="en-US" altLang="zh-CN" sz="1200" dirty="0" smtClean="0">
                <a:solidFill>
                  <a:schemeClr val="tx1"/>
                </a:solidFill>
                <a:latin typeface="华文细黑" pitchFamily="2" charset="-122"/>
                <a:ea typeface="华文细黑" pitchFamily="2" charset="-122"/>
              </a:rPr>
              <a:t>AS</a:t>
            </a:r>
            <a:r>
              <a:rPr lang="zh-CN" altLang="en-US" sz="1200" dirty="0" smtClean="0">
                <a:solidFill>
                  <a:schemeClr val="tx1"/>
                </a:solidFill>
                <a:latin typeface="华文细黑" pitchFamily="2" charset="-122"/>
                <a:ea typeface="华文细黑" pitchFamily="2" charset="-122"/>
              </a:rPr>
              <a:t>的放通话单存在绕接，缺少一个小时的放通话单。研发补充提供对应话单。</a:t>
            </a:r>
            <a:endParaRPr lang="zh-CN" altLang="en-US" sz="1200" b="1" dirty="0">
              <a:solidFill>
                <a:srgbClr val="FF0000"/>
              </a:solidFill>
              <a:latin typeface="华文细黑" pitchFamily="2" charset="-122"/>
              <a:ea typeface="华文细黑" pitchFamily="2" charset="-122"/>
            </a:endParaRPr>
          </a:p>
        </p:txBody>
      </p:sp>
      <p:sp>
        <p:nvSpPr>
          <p:cNvPr id="22" name="TextBox 9"/>
          <p:cNvSpPr txBox="1">
            <a:spLocks noChangeArrowheads="1"/>
          </p:cNvSpPr>
          <p:nvPr/>
        </p:nvSpPr>
        <p:spPr bwMode="auto">
          <a:xfrm>
            <a:off x="6237541" y="4050067"/>
            <a:ext cx="926747"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4.11 18:00</a:t>
            </a:r>
            <a:endParaRPr lang="zh-CN" altLang="en-US" sz="1200" dirty="0" smtClean="0">
              <a:latin typeface="+mn-ea"/>
            </a:endParaRPr>
          </a:p>
        </p:txBody>
      </p:sp>
      <p:cxnSp>
        <p:nvCxnSpPr>
          <p:cNvPr id="24" name="直接箭头连接符 23"/>
          <p:cNvCxnSpPr/>
          <p:nvPr/>
        </p:nvCxnSpPr>
        <p:spPr bwMode="auto">
          <a:xfrm>
            <a:off x="594792" y="1262970"/>
            <a:ext cx="8369696" cy="579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5" name="AutoShape 833"/>
          <p:cNvSpPr>
            <a:spLocks noChangeArrowheads="1"/>
          </p:cNvSpPr>
          <p:nvPr/>
        </p:nvSpPr>
        <p:spPr bwMode="auto">
          <a:xfrm>
            <a:off x="1043608" y="1157077"/>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28" name="TextBox 9"/>
          <p:cNvSpPr txBox="1">
            <a:spLocks noChangeArrowheads="1"/>
          </p:cNvSpPr>
          <p:nvPr/>
        </p:nvSpPr>
        <p:spPr bwMode="auto">
          <a:xfrm>
            <a:off x="6372200" y="908720"/>
            <a:ext cx="803315"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2016.4.8</a:t>
            </a:r>
            <a:endParaRPr lang="zh-CN" altLang="en-US" sz="1200" dirty="0" smtClean="0">
              <a:latin typeface="+mn-ea"/>
            </a:endParaRPr>
          </a:p>
        </p:txBody>
      </p:sp>
      <p:sp>
        <p:nvSpPr>
          <p:cNvPr id="29" name="AutoShape 833"/>
          <p:cNvSpPr>
            <a:spLocks noChangeArrowheads="1"/>
          </p:cNvSpPr>
          <p:nvPr/>
        </p:nvSpPr>
        <p:spPr bwMode="auto">
          <a:xfrm>
            <a:off x="6828406" y="1157077"/>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30" name="TextBox 29"/>
          <p:cNvSpPr txBox="1">
            <a:spLocks noChangeArrowheads="1"/>
          </p:cNvSpPr>
          <p:nvPr/>
        </p:nvSpPr>
        <p:spPr bwMode="auto">
          <a:xfrm>
            <a:off x="7596336" y="908720"/>
            <a:ext cx="1144755"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2016.4.</a:t>
            </a:r>
            <a:r>
              <a:rPr lang="en-US" altLang="zh-CN" sz="1200" dirty="0" smtClean="0"/>
              <a:t>9  7:35</a:t>
            </a:r>
            <a:endParaRPr lang="zh-CN" altLang="en-US" sz="1200" dirty="0" smtClean="0">
              <a:latin typeface="+mn-ea"/>
            </a:endParaRPr>
          </a:p>
        </p:txBody>
      </p:sp>
      <p:sp>
        <p:nvSpPr>
          <p:cNvPr id="31" name="AutoShape 833"/>
          <p:cNvSpPr>
            <a:spLocks noChangeArrowheads="1"/>
          </p:cNvSpPr>
          <p:nvPr/>
        </p:nvSpPr>
        <p:spPr bwMode="auto">
          <a:xfrm>
            <a:off x="8107778" y="1164360"/>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32" name="TextBox 9"/>
          <p:cNvSpPr txBox="1">
            <a:spLocks noChangeArrowheads="1"/>
          </p:cNvSpPr>
          <p:nvPr/>
        </p:nvSpPr>
        <p:spPr bwMode="auto">
          <a:xfrm>
            <a:off x="718447" y="934620"/>
            <a:ext cx="700723"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2012</a:t>
            </a:r>
            <a:r>
              <a:rPr lang="zh-CN" altLang="en-US" sz="1200" dirty="0" smtClean="0">
                <a:latin typeface="+mn-ea"/>
              </a:rPr>
              <a:t>年</a:t>
            </a:r>
          </a:p>
        </p:txBody>
      </p:sp>
      <p:sp>
        <p:nvSpPr>
          <p:cNvPr id="33" name="AutoShape 833"/>
          <p:cNvSpPr>
            <a:spLocks noChangeArrowheads="1"/>
          </p:cNvSpPr>
          <p:nvPr/>
        </p:nvSpPr>
        <p:spPr bwMode="auto">
          <a:xfrm>
            <a:off x="2491154"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34" name="TextBox 9"/>
          <p:cNvSpPr txBox="1">
            <a:spLocks noChangeArrowheads="1"/>
          </p:cNvSpPr>
          <p:nvPr/>
        </p:nvSpPr>
        <p:spPr bwMode="auto">
          <a:xfrm>
            <a:off x="2168733" y="908720"/>
            <a:ext cx="675075"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2015.1</a:t>
            </a:r>
            <a:endParaRPr lang="zh-CN" altLang="en-US" sz="1200" dirty="0" smtClean="0">
              <a:latin typeface="+mn-ea"/>
            </a:endParaRPr>
          </a:p>
        </p:txBody>
      </p:sp>
      <p:sp>
        <p:nvSpPr>
          <p:cNvPr id="35" name="矩形 34"/>
          <p:cNvSpPr>
            <a:spLocks/>
          </p:cNvSpPr>
          <p:nvPr/>
        </p:nvSpPr>
        <p:spPr bwMode="auto">
          <a:xfrm>
            <a:off x="594792" y="1294660"/>
            <a:ext cx="1134012" cy="122413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放通特性是基线版本特性，特性开关默认开启。在</a:t>
            </a:r>
            <a:r>
              <a:rPr lang="en-US" altLang="zh-CN" sz="1200" dirty="0" smtClean="0">
                <a:solidFill>
                  <a:schemeClr val="tx1"/>
                </a:solidFill>
                <a:latin typeface="华文细黑" pitchFamily="2" charset="-122"/>
                <a:ea typeface="华文细黑" pitchFamily="2" charset="-122"/>
              </a:rPr>
              <a:t>12</a:t>
            </a:r>
            <a:r>
              <a:rPr lang="zh-CN" altLang="en-US" sz="1200" dirty="0" smtClean="0">
                <a:solidFill>
                  <a:schemeClr val="tx1"/>
                </a:solidFill>
                <a:latin typeface="华文细黑" pitchFamily="2" charset="-122"/>
                <a:ea typeface="华文细黑" pitchFamily="2" charset="-122"/>
              </a:rPr>
              <a:t>年</a:t>
            </a:r>
            <a:r>
              <a:rPr lang="en-US" altLang="zh-CN" sz="1200" dirty="0" smtClean="0">
                <a:solidFill>
                  <a:schemeClr val="tx1"/>
                </a:solidFill>
                <a:latin typeface="华文细黑" pitchFamily="2" charset="-122"/>
                <a:ea typeface="华文细黑" pitchFamily="2" charset="-122"/>
              </a:rPr>
              <a:t>MTN</a:t>
            </a:r>
            <a:r>
              <a:rPr lang="zh-CN" altLang="en-US" sz="1200" dirty="0" smtClean="0">
                <a:solidFill>
                  <a:schemeClr val="tx1"/>
                </a:solidFill>
                <a:latin typeface="华文细黑" pitchFamily="2" charset="-122"/>
                <a:ea typeface="华文细黑" pitchFamily="2" charset="-122"/>
              </a:rPr>
              <a:t>开局阶段默认引入</a:t>
            </a:r>
            <a:endParaRPr lang="en-US" altLang="zh-CN" sz="1200" b="1" dirty="0" smtClean="0">
              <a:solidFill>
                <a:srgbClr val="FF0000"/>
              </a:solidFill>
              <a:latin typeface="华文细黑" pitchFamily="2" charset="-122"/>
              <a:ea typeface="华文细黑" pitchFamily="2" charset="-122"/>
            </a:endParaRPr>
          </a:p>
        </p:txBody>
      </p:sp>
      <p:sp>
        <p:nvSpPr>
          <p:cNvPr id="37" name="矩形 14"/>
          <p:cNvSpPr>
            <a:spLocks/>
          </p:cNvSpPr>
          <p:nvPr/>
        </p:nvSpPr>
        <p:spPr bwMode="auto">
          <a:xfrm>
            <a:off x="1944832" y="1294659"/>
            <a:ext cx="1152125" cy="138415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针对二次确认功能开发新版本，</a:t>
            </a:r>
            <a:r>
              <a:rPr lang="en-US" altLang="zh-CN" sz="1200" dirty="0" smtClean="0">
                <a:solidFill>
                  <a:schemeClr val="tx1"/>
                </a:solidFill>
                <a:latin typeface="华文细黑" pitchFamily="2" charset="-122"/>
                <a:ea typeface="华文细黑" pitchFamily="2" charset="-122"/>
              </a:rPr>
              <a:t>SLCC</a:t>
            </a:r>
            <a:r>
              <a:rPr lang="zh-CN" altLang="en-US" sz="1200" dirty="0" smtClean="0">
                <a:solidFill>
                  <a:schemeClr val="tx1"/>
                </a:solidFill>
                <a:latin typeface="华文细黑" pitchFamily="2" charset="-122"/>
                <a:ea typeface="华文细黑" pitchFamily="2" charset="-122"/>
              </a:rPr>
              <a:t>和</a:t>
            </a:r>
            <a:r>
              <a:rPr lang="en-US" altLang="zh-CN" sz="1200" dirty="0" smtClean="0">
                <a:solidFill>
                  <a:schemeClr val="tx1"/>
                </a:solidFill>
                <a:latin typeface="华文细黑" pitchFamily="2" charset="-122"/>
                <a:ea typeface="华文细黑" pitchFamily="2" charset="-122"/>
              </a:rPr>
              <a:t>SIS</a:t>
            </a:r>
            <a:r>
              <a:rPr lang="zh-CN" altLang="en-US" sz="1200" dirty="0" smtClean="0">
                <a:solidFill>
                  <a:schemeClr val="tx1"/>
                </a:solidFill>
                <a:latin typeface="华文细黑" pitchFamily="2" charset="-122"/>
                <a:ea typeface="华文细黑" pitchFamily="2" charset="-122"/>
              </a:rPr>
              <a:t>同步开发</a:t>
            </a:r>
            <a:endParaRPr lang="en-US" altLang="zh-CN" sz="1200" dirty="0" smtClean="0">
              <a:solidFill>
                <a:schemeClr val="tx1"/>
              </a:solidFill>
              <a:latin typeface="华文细黑" pitchFamily="2" charset="-122"/>
              <a:ea typeface="华文细黑" pitchFamily="2" charset="-122"/>
            </a:endParaRPr>
          </a:p>
          <a:p>
            <a:pPr>
              <a:defRPr/>
            </a:pPr>
            <a:r>
              <a:rPr lang="en-US" altLang="zh-CN" sz="1200" dirty="0" smtClean="0">
                <a:solidFill>
                  <a:schemeClr val="tx1"/>
                </a:solidFill>
                <a:latin typeface="华文细黑" pitchFamily="2" charset="-122"/>
                <a:ea typeface="华文细黑" pitchFamily="2" charset="-122"/>
              </a:rPr>
              <a:t>SIS</a:t>
            </a:r>
            <a:r>
              <a:rPr lang="zh-CN" altLang="en-US" sz="1200" dirty="0" smtClean="0">
                <a:solidFill>
                  <a:schemeClr val="tx1"/>
                </a:solidFill>
                <a:latin typeface="华文细黑" pitchFamily="2" charset="-122"/>
                <a:ea typeface="华文细黑" pitchFamily="2" charset="-122"/>
              </a:rPr>
              <a:t>配置</a:t>
            </a:r>
            <a:r>
              <a:rPr lang="zh-CN" altLang="en-US" sz="1200" dirty="0">
                <a:solidFill>
                  <a:schemeClr val="tx1"/>
                </a:solidFill>
                <a:latin typeface="华文细黑" pitchFamily="2" charset="-122"/>
                <a:ea typeface="华文细黑" pitchFamily="2" charset="-122"/>
              </a:rPr>
              <a:t>接入码后缀</a:t>
            </a:r>
            <a:r>
              <a:rPr lang="zh-CN" altLang="en-US" sz="1200" dirty="0" smtClean="0">
                <a:solidFill>
                  <a:schemeClr val="tx1"/>
                </a:solidFill>
                <a:latin typeface="华文细黑" pitchFamily="2" charset="-122"/>
                <a:ea typeface="华文细黑" pitchFamily="2" charset="-122"/>
              </a:rPr>
              <a:t>是</a:t>
            </a:r>
            <a:r>
              <a:rPr lang="en-US" altLang="zh-CN" sz="1200" dirty="0" smtClean="0">
                <a:solidFill>
                  <a:schemeClr val="tx1"/>
                </a:solidFill>
                <a:latin typeface="华文细黑" pitchFamily="2" charset="-122"/>
                <a:ea typeface="华文细黑" pitchFamily="2" charset="-122"/>
              </a:rPr>
              <a:t>10000-19000</a:t>
            </a:r>
            <a:endParaRPr lang="en-US" altLang="zh-CN" sz="1200" b="1" dirty="0" smtClean="0">
              <a:solidFill>
                <a:srgbClr val="FF0000"/>
              </a:solidFill>
              <a:latin typeface="华文细黑" pitchFamily="2" charset="-122"/>
              <a:ea typeface="华文细黑" pitchFamily="2" charset="-122"/>
            </a:endParaRPr>
          </a:p>
        </p:txBody>
      </p:sp>
      <p:sp>
        <p:nvSpPr>
          <p:cNvPr id="38" name="矩形 14"/>
          <p:cNvSpPr>
            <a:spLocks/>
          </p:cNvSpPr>
          <p:nvPr/>
        </p:nvSpPr>
        <p:spPr bwMode="auto">
          <a:xfrm>
            <a:off x="6236572" y="1294659"/>
            <a:ext cx="1232520" cy="270621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维优通过</a:t>
            </a:r>
            <a:r>
              <a:rPr lang="zh-CN" altLang="en-US" sz="1200" dirty="0">
                <a:solidFill>
                  <a:schemeClr val="tx1"/>
                </a:solidFill>
                <a:latin typeface="华文细黑" pitchFamily="2" charset="-122"/>
                <a:ea typeface="华文细黑" pitchFamily="2" charset="-122"/>
              </a:rPr>
              <a:t>告警</a:t>
            </a:r>
            <a:r>
              <a:rPr lang="zh-CN" altLang="en-US" sz="1200" dirty="0" smtClean="0">
                <a:solidFill>
                  <a:schemeClr val="tx1"/>
                </a:solidFill>
                <a:latin typeface="华文细黑" pitchFamily="2" charset="-122"/>
                <a:ea typeface="华文细黑" pitchFamily="2" charset="-122"/>
              </a:rPr>
              <a:t>发现数据库内存暴涨（</a:t>
            </a:r>
            <a:r>
              <a:rPr lang="zh-CN" altLang="en-US" sz="1200" dirty="0" smtClean="0">
                <a:solidFill>
                  <a:srgbClr val="0000FF"/>
                </a:solidFill>
                <a:latin typeface="华文细黑" pitchFamily="2" charset="-122"/>
                <a:ea typeface="华文细黑" pitchFamily="2" charset="-122"/>
              </a:rPr>
              <a:t>后经定位为大页内存未开启导致</a:t>
            </a:r>
            <a:r>
              <a:rPr lang="zh-CN" altLang="en-US" sz="1200" dirty="0" smtClean="0">
                <a:solidFill>
                  <a:schemeClr val="tx1"/>
                </a:solidFill>
                <a:latin typeface="华文细黑" pitchFamily="2" charset="-122"/>
                <a:ea typeface="华文细黑" pitchFamily="2" charset="-122"/>
              </a:rPr>
              <a:t>），系统运行缓慢，和现场确认后应急启动双机切换，同时拉</a:t>
            </a:r>
            <a:r>
              <a:rPr lang="en-US" altLang="zh-CN" sz="1200" dirty="0" smtClean="0">
                <a:solidFill>
                  <a:schemeClr val="tx1"/>
                </a:solidFill>
                <a:latin typeface="华文细黑" pitchFamily="2" charset="-122"/>
                <a:ea typeface="华文细黑" pitchFamily="2" charset="-122"/>
              </a:rPr>
              <a:t>ATAE</a:t>
            </a:r>
            <a:r>
              <a:rPr lang="zh-CN" altLang="en-US" sz="1200" dirty="0" smtClean="0">
                <a:solidFill>
                  <a:schemeClr val="tx1"/>
                </a:solidFill>
                <a:latin typeface="华文细黑" pitchFamily="2" charset="-122"/>
                <a:ea typeface="华文细黑" pitchFamily="2" charset="-122"/>
              </a:rPr>
              <a:t>和</a:t>
            </a:r>
            <a:r>
              <a:rPr lang="en-US" altLang="zh-CN" sz="1200" dirty="0" smtClean="0">
                <a:solidFill>
                  <a:schemeClr val="tx1"/>
                </a:solidFill>
                <a:latin typeface="华文细黑" pitchFamily="2" charset="-122"/>
                <a:ea typeface="华文细黑" pitchFamily="2" charset="-122"/>
              </a:rPr>
              <a:t>Oracle</a:t>
            </a:r>
            <a:r>
              <a:rPr lang="zh-CN" altLang="en-US" sz="1200" dirty="0" smtClean="0">
                <a:solidFill>
                  <a:schemeClr val="tx1"/>
                </a:solidFill>
                <a:latin typeface="华文细黑" pitchFamily="2" charset="-122"/>
                <a:ea typeface="华文细黑" pitchFamily="2" charset="-122"/>
              </a:rPr>
              <a:t>专家分析</a:t>
            </a:r>
            <a:endParaRPr lang="en-US" altLang="zh-CN" sz="1200" dirty="0" smtClean="0">
              <a:solidFill>
                <a:schemeClr val="tx1"/>
              </a:solidFill>
              <a:latin typeface="华文细黑" pitchFamily="2" charset="-122"/>
              <a:ea typeface="华文细黑" pitchFamily="2" charset="-122"/>
            </a:endParaRPr>
          </a:p>
          <a:p>
            <a:pPr>
              <a:defRPr/>
            </a:pPr>
            <a:r>
              <a:rPr lang="zh-CN" altLang="en-US" sz="1200" b="1" dirty="0" smtClean="0">
                <a:solidFill>
                  <a:srgbClr val="FF0000"/>
                </a:solidFill>
                <a:latin typeface="华文细黑" pitchFamily="2" charset="-122"/>
                <a:ea typeface="华文细黑" pitchFamily="2" charset="-122"/>
              </a:rPr>
              <a:t>问题</a:t>
            </a:r>
            <a:r>
              <a:rPr lang="en-US" altLang="zh-CN" sz="1200" b="1" dirty="0" smtClean="0">
                <a:solidFill>
                  <a:srgbClr val="FF0000"/>
                </a:solidFill>
                <a:latin typeface="华文细黑" pitchFamily="2" charset="-122"/>
                <a:ea typeface="华文细黑" pitchFamily="2" charset="-122"/>
              </a:rPr>
              <a:t>1</a:t>
            </a:r>
            <a:r>
              <a:rPr lang="zh-CN" altLang="en-US" sz="1200" b="1" dirty="0" smtClean="0">
                <a:solidFill>
                  <a:srgbClr val="FF0000"/>
                </a:solidFill>
                <a:latin typeface="华文细黑" pitchFamily="2" charset="-122"/>
                <a:ea typeface="华文细黑" pitchFamily="2" charset="-122"/>
              </a:rPr>
              <a:t>：数据库内存为何暴涨</a:t>
            </a:r>
            <a:endParaRPr lang="zh-CN" altLang="en-US" sz="1200" b="1" dirty="0">
              <a:solidFill>
                <a:srgbClr val="FF0000"/>
              </a:solidFill>
              <a:latin typeface="华文细黑" pitchFamily="2" charset="-122"/>
              <a:ea typeface="华文细黑" pitchFamily="2" charset="-122"/>
            </a:endParaRPr>
          </a:p>
        </p:txBody>
      </p:sp>
      <p:sp>
        <p:nvSpPr>
          <p:cNvPr id="39" name="矩形 14"/>
          <p:cNvSpPr>
            <a:spLocks/>
          </p:cNvSpPr>
          <p:nvPr/>
        </p:nvSpPr>
        <p:spPr bwMode="auto">
          <a:xfrm>
            <a:off x="7657856" y="1294660"/>
            <a:ext cx="1018600" cy="249438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a:solidFill>
                  <a:schemeClr val="tx1"/>
                </a:solidFill>
                <a:latin typeface="华文细黑" pitchFamily="2" charset="-122"/>
                <a:ea typeface="华文细黑" pitchFamily="2" charset="-122"/>
              </a:rPr>
              <a:t>现场</a:t>
            </a:r>
            <a:r>
              <a:rPr lang="zh-CN" altLang="en-US" sz="1200" dirty="0" smtClean="0">
                <a:solidFill>
                  <a:schemeClr val="tx1"/>
                </a:solidFill>
                <a:latin typeface="华文细黑" pitchFamily="2" charset="-122"/>
                <a:ea typeface="华文细黑" pitchFamily="2" charset="-122"/>
              </a:rPr>
              <a:t>再次执行应急措施，进行双机切换（后确认该时间点开始发生放通</a:t>
            </a:r>
            <a:r>
              <a:rPr lang="en-US" altLang="zh-CN" sz="1200" dirty="0" smtClean="0">
                <a:solidFill>
                  <a:schemeClr val="tx1"/>
                </a:solidFill>
                <a:latin typeface="华文细黑" pitchFamily="2" charset="-122"/>
                <a:ea typeface="华文细黑" pitchFamily="2" charset="-122"/>
              </a:rPr>
              <a:t>)</a:t>
            </a:r>
            <a:r>
              <a:rPr lang="zh-CN" altLang="en-US" sz="1200" dirty="0" smtClean="0">
                <a:solidFill>
                  <a:schemeClr val="tx1"/>
                </a:solidFill>
                <a:latin typeface="华文细黑" pitchFamily="2" charset="-122"/>
                <a:ea typeface="华文细黑" pitchFamily="2" charset="-122"/>
              </a:rPr>
              <a:t>），同时重启</a:t>
            </a:r>
            <a:r>
              <a:rPr lang="en-US" altLang="zh-CN" sz="1200" dirty="0" smtClean="0">
                <a:solidFill>
                  <a:schemeClr val="tx1"/>
                </a:solidFill>
                <a:latin typeface="华文细黑" pitchFamily="2" charset="-122"/>
                <a:ea typeface="华文细黑" pitchFamily="2" charset="-122"/>
              </a:rPr>
              <a:t>SLCC</a:t>
            </a:r>
            <a:r>
              <a:rPr lang="zh-CN" altLang="en-US" sz="1200" dirty="0" smtClean="0">
                <a:solidFill>
                  <a:schemeClr val="tx1"/>
                </a:solidFill>
                <a:latin typeface="华文细黑" pitchFamily="2" charset="-122"/>
                <a:ea typeface="华文细黑" pitchFamily="2" charset="-122"/>
              </a:rPr>
              <a:t>进程</a:t>
            </a:r>
            <a:endParaRPr lang="en-US" altLang="zh-CN" sz="1200" dirty="0" smtClean="0">
              <a:solidFill>
                <a:schemeClr val="tx1"/>
              </a:solidFill>
              <a:latin typeface="华文细黑" pitchFamily="2" charset="-122"/>
              <a:ea typeface="华文细黑" pitchFamily="2" charset="-122"/>
            </a:endParaRPr>
          </a:p>
          <a:p>
            <a:pPr>
              <a:defRPr/>
            </a:pPr>
            <a:r>
              <a:rPr lang="zh-CN" altLang="en-US" sz="1200" b="1" dirty="0" smtClean="0">
                <a:solidFill>
                  <a:srgbClr val="FF0000"/>
                </a:solidFill>
                <a:latin typeface="华文细黑" pitchFamily="2" charset="-122"/>
                <a:ea typeface="华文细黑" pitchFamily="2" charset="-122"/>
              </a:rPr>
              <a:t>问题</a:t>
            </a:r>
            <a:r>
              <a:rPr lang="en-US" altLang="zh-CN" sz="1200" b="1" dirty="0" smtClean="0">
                <a:solidFill>
                  <a:srgbClr val="FF0000"/>
                </a:solidFill>
                <a:latin typeface="华文细黑" pitchFamily="2" charset="-122"/>
                <a:ea typeface="华文细黑" pitchFamily="2" charset="-122"/>
              </a:rPr>
              <a:t>2</a:t>
            </a:r>
            <a:r>
              <a:rPr lang="zh-CN" altLang="en-US" sz="1200" b="1" dirty="0" smtClean="0">
                <a:solidFill>
                  <a:srgbClr val="FF0000"/>
                </a:solidFill>
                <a:latin typeface="华文细黑" pitchFamily="2" charset="-122"/>
                <a:ea typeface="华文细黑" pitchFamily="2" charset="-122"/>
              </a:rPr>
              <a:t>：重启</a:t>
            </a:r>
            <a:r>
              <a:rPr lang="en-US" altLang="zh-CN" sz="1200" b="1" dirty="0" smtClean="0">
                <a:solidFill>
                  <a:srgbClr val="FF0000"/>
                </a:solidFill>
                <a:latin typeface="华文细黑" pitchFamily="2" charset="-122"/>
                <a:ea typeface="华文细黑" pitchFamily="2" charset="-122"/>
              </a:rPr>
              <a:t>SLCC</a:t>
            </a:r>
            <a:r>
              <a:rPr lang="zh-CN" altLang="en-US" sz="1200" b="1" dirty="0" smtClean="0">
                <a:solidFill>
                  <a:srgbClr val="FF0000"/>
                </a:solidFill>
                <a:latin typeface="华文细黑" pitchFamily="2" charset="-122"/>
                <a:ea typeface="华文细黑" pitchFamily="2" charset="-122"/>
              </a:rPr>
              <a:t>后为何没有恢复放通</a:t>
            </a:r>
            <a:endParaRPr lang="zh-CN" altLang="en-US" sz="1200" b="1" dirty="0">
              <a:solidFill>
                <a:srgbClr val="FF0000"/>
              </a:solidFill>
              <a:latin typeface="华文细黑" pitchFamily="2" charset="-122"/>
              <a:ea typeface="华文细黑" pitchFamily="2" charset="-122"/>
            </a:endParaRPr>
          </a:p>
        </p:txBody>
      </p:sp>
      <p:sp>
        <p:nvSpPr>
          <p:cNvPr id="40" name="AutoShape 833"/>
          <p:cNvSpPr>
            <a:spLocks noChangeArrowheads="1"/>
          </p:cNvSpPr>
          <p:nvPr/>
        </p:nvSpPr>
        <p:spPr bwMode="auto">
          <a:xfrm>
            <a:off x="3787298"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41" name="矩形 14"/>
          <p:cNvSpPr>
            <a:spLocks/>
          </p:cNvSpPr>
          <p:nvPr/>
        </p:nvSpPr>
        <p:spPr bwMode="auto">
          <a:xfrm>
            <a:off x="3312985" y="1294659"/>
            <a:ext cx="1114999" cy="1224137"/>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二次确认需求开始调测上线，</a:t>
            </a:r>
            <a:r>
              <a:rPr lang="en-US" altLang="zh-CN" sz="1200" dirty="0" smtClean="0">
                <a:solidFill>
                  <a:schemeClr val="tx1"/>
                </a:solidFill>
                <a:latin typeface="华文细黑" pitchFamily="2" charset="-122"/>
                <a:ea typeface="华文细黑" pitchFamily="2" charset="-122"/>
              </a:rPr>
              <a:t>offshore</a:t>
            </a:r>
            <a:r>
              <a:rPr lang="zh-CN" altLang="en-US" sz="1200" dirty="0" smtClean="0">
                <a:solidFill>
                  <a:schemeClr val="tx1"/>
                </a:solidFill>
                <a:latin typeface="华文细黑" pitchFamily="2" charset="-122"/>
                <a:ea typeface="华文细黑" pitchFamily="2" charset="-122"/>
              </a:rPr>
              <a:t>将</a:t>
            </a:r>
            <a:r>
              <a:rPr lang="en-US" altLang="zh-CN" sz="1200" dirty="0" smtClean="0">
                <a:solidFill>
                  <a:schemeClr val="tx1"/>
                </a:solidFill>
                <a:latin typeface="华文细黑" pitchFamily="2" charset="-122"/>
                <a:ea typeface="华文细黑" pitchFamily="2" charset="-122"/>
              </a:rPr>
              <a:t>SIS</a:t>
            </a:r>
            <a:r>
              <a:rPr lang="zh-CN" altLang="en-US" sz="1200" dirty="0" smtClean="0">
                <a:solidFill>
                  <a:schemeClr val="tx1"/>
                </a:solidFill>
                <a:latin typeface="华文细黑" pitchFamily="2" charset="-122"/>
                <a:ea typeface="华文细黑" pitchFamily="2" charset="-122"/>
              </a:rPr>
              <a:t>配置接入码后缀修改为了</a:t>
            </a:r>
            <a:r>
              <a:rPr lang="en-US" altLang="zh-CN" sz="1200" dirty="0" smtClean="0">
                <a:solidFill>
                  <a:schemeClr val="tx1"/>
                </a:solidFill>
                <a:latin typeface="华文细黑" pitchFamily="2" charset="-122"/>
                <a:ea typeface="华文细黑" pitchFamily="2" charset="-122"/>
              </a:rPr>
              <a:t>0001-9999</a:t>
            </a:r>
            <a:endParaRPr lang="zh-CN" altLang="en-US" sz="1200" b="1" dirty="0">
              <a:solidFill>
                <a:srgbClr val="FF0000"/>
              </a:solidFill>
              <a:latin typeface="华文细黑" pitchFamily="2" charset="-122"/>
              <a:ea typeface="华文细黑" pitchFamily="2" charset="-122"/>
            </a:endParaRPr>
          </a:p>
        </p:txBody>
      </p:sp>
      <p:sp>
        <p:nvSpPr>
          <p:cNvPr id="42" name="TextBox 9"/>
          <p:cNvSpPr txBox="1">
            <a:spLocks noChangeArrowheads="1"/>
          </p:cNvSpPr>
          <p:nvPr/>
        </p:nvSpPr>
        <p:spPr bwMode="auto">
          <a:xfrm>
            <a:off x="3498413" y="908720"/>
            <a:ext cx="713547"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2015. 8</a:t>
            </a:r>
            <a:endParaRPr lang="zh-CN" altLang="en-US" sz="1200" dirty="0" smtClean="0">
              <a:latin typeface="+mn-ea"/>
            </a:endParaRPr>
          </a:p>
        </p:txBody>
      </p:sp>
      <p:sp>
        <p:nvSpPr>
          <p:cNvPr id="46" name="矩形 14"/>
          <p:cNvSpPr>
            <a:spLocks/>
          </p:cNvSpPr>
          <p:nvPr/>
        </p:nvSpPr>
        <p:spPr bwMode="auto">
          <a:xfrm>
            <a:off x="7596336" y="4365104"/>
            <a:ext cx="1298112" cy="727204"/>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与一线确认客户完成补充提供的数据回补</a:t>
            </a:r>
            <a:endParaRPr lang="en-US" altLang="zh-CN" sz="1200" dirty="0" smtClean="0">
              <a:solidFill>
                <a:schemeClr val="tx1"/>
              </a:solidFill>
              <a:latin typeface="华文细黑" pitchFamily="2" charset="-122"/>
              <a:ea typeface="华文细黑" pitchFamily="2" charset="-122"/>
            </a:endParaRPr>
          </a:p>
        </p:txBody>
      </p:sp>
      <p:sp>
        <p:nvSpPr>
          <p:cNvPr id="52" name="AutoShape 833"/>
          <p:cNvSpPr>
            <a:spLocks noChangeArrowheads="1"/>
          </p:cNvSpPr>
          <p:nvPr/>
        </p:nvSpPr>
        <p:spPr bwMode="auto">
          <a:xfrm>
            <a:off x="1339026" y="422752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53" name="TextBox 9"/>
          <p:cNvSpPr txBox="1">
            <a:spLocks noChangeArrowheads="1"/>
          </p:cNvSpPr>
          <p:nvPr/>
        </p:nvSpPr>
        <p:spPr bwMode="auto">
          <a:xfrm>
            <a:off x="683568" y="4005064"/>
            <a:ext cx="1149564"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2016.4.</a:t>
            </a:r>
            <a:r>
              <a:rPr lang="en-US" altLang="zh-CN" sz="1200" dirty="0" smtClean="0"/>
              <a:t>9 11:00</a:t>
            </a:r>
            <a:endParaRPr lang="zh-CN" altLang="en-US" sz="1200" dirty="0" smtClean="0">
              <a:latin typeface="+mn-ea"/>
            </a:endParaRPr>
          </a:p>
        </p:txBody>
      </p:sp>
      <p:sp>
        <p:nvSpPr>
          <p:cNvPr id="54" name="矩形 53"/>
          <p:cNvSpPr>
            <a:spLocks/>
          </p:cNvSpPr>
          <p:nvPr/>
        </p:nvSpPr>
        <p:spPr bwMode="auto">
          <a:xfrm>
            <a:off x="611560" y="4365103"/>
            <a:ext cx="1440201" cy="173919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一线发现消息异常，维优指导一线重启</a:t>
            </a:r>
            <a:r>
              <a:rPr lang="en-US" altLang="zh-CN" sz="1200" dirty="0" smtClean="0">
                <a:solidFill>
                  <a:schemeClr val="tx1"/>
                </a:solidFill>
                <a:latin typeface="华文细黑" pitchFamily="2" charset="-122"/>
                <a:ea typeface="华文细黑" pitchFamily="2" charset="-122"/>
              </a:rPr>
              <a:t>SLCC</a:t>
            </a:r>
            <a:r>
              <a:rPr lang="zh-CN" altLang="en-US" sz="1200" dirty="0" smtClean="0">
                <a:solidFill>
                  <a:schemeClr val="tx1"/>
                </a:solidFill>
                <a:latin typeface="华文细黑" pitchFamily="2" charset="-122"/>
                <a:ea typeface="华文细黑" pitchFamily="2" charset="-122"/>
              </a:rPr>
              <a:t>后恢复，</a:t>
            </a:r>
            <a:r>
              <a:rPr lang="zh-CN" altLang="zh-CN" sz="1200" dirty="0" smtClean="0">
                <a:solidFill>
                  <a:schemeClr val="tx1"/>
                </a:solidFill>
                <a:latin typeface="华文细黑" pitchFamily="2" charset="-122"/>
                <a:ea typeface="华文细黑" pitchFamily="2" charset="-122"/>
              </a:rPr>
              <a:t>下午</a:t>
            </a:r>
            <a:r>
              <a:rPr lang="en-US" altLang="zh-CN" sz="1200" dirty="0" smtClean="0">
                <a:solidFill>
                  <a:schemeClr val="tx1"/>
                </a:solidFill>
                <a:latin typeface="华文细黑" pitchFamily="2" charset="-122"/>
                <a:ea typeface="华文细黑" pitchFamily="2" charset="-122"/>
              </a:rPr>
              <a:t>15</a:t>
            </a:r>
            <a:r>
              <a:rPr lang="zh-CN" altLang="zh-CN" sz="1200" dirty="0" smtClean="0">
                <a:solidFill>
                  <a:schemeClr val="tx1"/>
                </a:solidFill>
                <a:latin typeface="华文细黑" pitchFamily="2" charset="-122"/>
                <a:ea typeface="华文细黑" pitchFamily="2" charset="-122"/>
              </a:rPr>
              <a:t>点左右</a:t>
            </a:r>
            <a:r>
              <a:rPr lang="zh-CN" altLang="en-US" sz="1200" dirty="0" smtClean="0">
                <a:solidFill>
                  <a:schemeClr val="tx1"/>
                </a:solidFill>
                <a:latin typeface="华文细黑" pitchFamily="2" charset="-122"/>
                <a:ea typeface="华文细黑" pitchFamily="2" charset="-122"/>
              </a:rPr>
              <a:t>定位为</a:t>
            </a:r>
            <a:r>
              <a:rPr lang="en-US" altLang="zh-CN" sz="1200" dirty="0" smtClean="0">
                <a:solidFill>
                  <a:schemeClr val="tx1"/>
                </a:solidFill>
                <a:latin typeface="华文细黑" pitchFamily="2" charset="-122"/>
                <a:ea typeface="华文细黑" pitchFamily="2" charset="-122"/>
              </a:rPr>
              <a:t>AS</a:t>
            </a:r>
            <a:r>
              <a:rPr lang="zh-CN" altLang="en-US" sz="1200" dirty="0" smtClean="0">
                <a:solidFill>
                  <a:schemeClr val="tx1"/>
                </a:solidFill>
                <a:latin typeface="华文细黑" pitchFamily="2" charset="-122"/>
                <a:ea typeface="华文细黑" pitchFamily="2" charset="-122"/>
              </a:rPr>
              <a:t>放通导致，随即指导</a:t>
            </a:r>
            <a:r>
              <a:rPr lang="zh-CN" altLang="en-US" sz="1200" dirty="0">
                <a:solidFill>
                  <a:schemeClr val="tx1"/>
                </a:solidFill>
                <a:latin typeface="华文细黑" pitchFamily="2" charset="-122"/>
                <a:ea typeface="华文细黑" pitchFamily="2" charset="-122"/>
              </a:rPr>
              <a:t>一线关闭放</a:t>
            </a:r>
            <a:r>
              <a:rPr lang="zh-CN" altLang="en-US" sz="1200" dirty="0" smtClean="0">
                <a:solidFill>
                  <a:schemeClr val="tx1"/>
                </a:solidFill>
                <a:latin typeface="华文细黑" pitchFamily="2" charset="-122"/>
                <a:ea typeface="华文细黑" pitchFamily="2" charset="-122"/>
              </a:rPr>
              <a:t>通开关，</a:t>
            </a:r>
            <a:r>
              <a:rPr lang="zh-CN" altLang="en-US" sz="1200" dirty="0" smtClean="0">
                <a:solidFill>
                  <a:schemeClr val="tx1"/>
                </a:solidFill>
                <a:latin typeface="华文细黑" pitchFamily="2" charset="-122"/>
                <a:ea typeface="华文细黑" pitchFamily="2" charset="-122"/>
              </a:rPr>
              <a:t>并统计</a:t>
            </a:r>
            <a:r>
              <a:rPr lang="zh-CN" altLang="en-US" sz="1200" dirty="0" smtClean="0">
                <a:solidFill>
                  <a:schemeClr val="tx1"/>
                </a:solidFill>
                <a:latin typeface="华文细黑" pitchFamily="2" charset="-122"/>
                <a:ea typeface="华文细黑" pitchFamily="2" charset="-122"/>
              </a:rPr>
              <a:t>放通的消息，准备给客户进行回补</a:t>
            </a:r>
            <a:endParaRPr lang="en-US" altLang="zh-CN" sz="1200" b="1" dirty="0" smtClean="0">
              <a:solidFill>
                <a:srgbClr val="FF0000"/>
              </a:solidFill>
              <a:latin typeface="华文细黑" pitchFamily="2" charset="-122"/>
              <a:ea typeface="华文细黑" pitchFamily="2" charset="-122"/>
            </a:endParaRPr>
          </a:p>
        </p:txBody>
      </p:sp>
      <p:sp>
        <p:nvSpPr>
          <p:cNvPr id="55" name="AutoShape 833"/>
          <p:cNvSpPr>
            <a:spLocks noChangeArrowheads="1"/>
          </p:cNvSpPr>
          <p:nvPr/>
        </p:nvSpPr>
        <p:spPr bwMode="auto">
          <a:xfrm>
            <a:off x="8035770" y="4255866"/>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43" name="TextBox 9"/>
          <p:cNvSpPr txBox="1">
            <a:spLocks noChangeArrowheads="1"/>
          </p:cNvSpPr>
          <p:nvPr/>
        </p:nvSpPr>
        <p:spPr bwMode="auto">
          <a:xfrm>
            <a:off x="7549603" y="4058134"/>
            <a:ext cx="926747"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4.12 18:00</a:t>
            </a:r>
            <a:endParaRPr lang="zh-CN" altLang="en-US" sz="1200" dirty="0" smtClean="0">
              <a:latin typeface="+mn-ea"/>
            </a:endParaRPr>
          </a:p>
        </p:txBody>
      </p:sp>
      <p:sp>
        <p:nvSpPr>
          <p:cNvPr id="45"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kern="0" dirty="0" smtClean="0">
                <a:solidFill>
                  <a:srgbClr val="990000"/>
                </a:solidFill>
                <a:latin typeface="Arial" pitchFamily="34" charset="0"/>
                <a:ea typeface="黑体" pitchFamily="49" charset="-122"/>
                <a:cs typeface="Arial" pitchFamily="34" charset="0"/>
              </a:rPr>
              <a:t>1</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过程回放</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
        <p:nvSpPr>
          <p:cNvPr id="57" name="AutoShape 833"/>
          <p:cNvSpPr>
            <a:spLocks noChangeArrowheads="1"/>
          </p:cNvSpPr>
          <p:nvPr/>
        </p:nvSpPr>
        <p:spPr bwMode="auto">
          <a:xfrm>
            <a:off x="5364088" y="11506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
        <p:nvSpPr>
          <p:cNvPr id="58" name="矩形 14"/>
          <p:cNvSpPr>
            <a:spLocks/>
          </p:cNvSpPr>
          <p:nvPr/>
        </p:nvSpPr>
        <p:spPr bwMode="auto">
          <a:xfrm>
            <a:off x="4644012" y="1294660"/>
            <a:ext cx="1394785" cy="258959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en-US" altLang="zh-CN" sz="1200" dirty="0" smtClean="0"/>
              <a:t>5</a:t>
            </a:r>
            <a:r>
              <a:rPr lang="zh-CN" altLang="zh-CN" sz="1200" dirty="0" smtClean="0"/>
              <a:t>号开始现场频繁报</a:t>
            </a:r>
            <a:r>
              <a:rPr lang="en-US" altLang="zh-CN" sz="1200" dirty="0" smtClean="0"/>
              <a:t>CPU</a:t>
            </a:r>
            <a:r>
              <a:rPr lang="zh-CN" altLang="zh-CN" sz="1200" dirty="0" smtClean="0"/>
              <a:t>高告警，分析确认由于</a:t>
            </a:r>
            <a:r>
              <a:rPr lang="zh-CN" altLang="en-US" sz="1200" dirty="0" smtClean="0"/>
              <a:t>：</a:t>
            </a:r>
            <a:endParaRPr lang="en-US" altLang="zh-CN" sz="1200" dirty="0" smtClean="0"/>
          </a:p>
          <a:p>
            <a:pPr>
              <a:defRPr/>
            </a:pPr>
            <a:r>
              <a:rPr lang="en-US" altLang="zh-CN" sz="1200" dirty="0" smtClean="0"/>
              <a:t>1.</a:t>
            </a:r>
            <a:r>
              <a:rPr lang="zh-CN" altLang="zh-CN" sz="1200" dirty="0" smtClean="0"/>
              <a:t>用户上量</a:t>
            </a:r>
            <a:r>
              <a:rPr lang="zh-CN" altLang="en-US" sz="1200" dirty="0" smtClean="0"/>
              <a:t>；</a:t>
            </a:r>
            <a:r>
              <a:rPr lang="en-US" altLang="zh-CN" sz="1200" dirty="0" smtClean="0"/>
              <a:t>2.SMPA</a:t>
            </a:r>
            <a:r>
              <a:rPr lang="zh-CN" altLang="zh-CN" sz="1200" dirty="0" smtClean="0"/>
              <a:t>分库到</a:t>
            </a:r>
            <a:r>
              <a:rPr lang="en-US" altLang="zh-CN" sz="1200" dirty="0" err="1" smtClean="0"/>
              <a:t>userdb</a:t>
            </a:r>
            <a:r>
              <a:rPr lang="zh-CN" altLang="en-US" sz="1200" dirty="0" smtClean="0"/>
              <a:t>；</a:t>
            </a:r>
            <a:endParaRPr lang="en-US" altLang="zh-CN" sz="1200" dirty="0" smtClean="0"/>
          </a:p>
          <a:p>
            <a:pPr>
              <a:defRPr/>
            </a:pPr>
            <a:r>
              <a:rPr lang="en-US" altLang="zh-CN" sz="1200" dirty="0" smtClean="0"/>
              <a:t>3.</a:t>
            </a:r>
            <a:r>
              <a:rPr lang="zh-CN" altLang="zh-CN" sz="1200" dirty="0" smtClean="0"/>
              <a:t>二次确认打开后</a:t>
            </a:r>
            <a:r>
              <a:rPr lang="zh-CN" altLang="en-US" sz="1200" dirty="0" smtClean="0"/>
              <a:t>增加</a:t>
            </a:r>
            <a:r>
              <a:rPr lang="en-US" altLang="zh-CN" sz="1200" dirty="0" smtClean="0"/>
              <a:t>CPU</a:t>
            </a:r>
            <a:r>
              <a:rPr lang="zh-CN" altLang="zh-CN" sz="1200" dirty="0" smtClean="0"/>
              <a:t>消耗</a:t>
            </a:r>
            <a:r>
              <a:rPr lang="zh-CN" altLang="en-US" sz="1200" dirty="0" smtClean="0"/>
              <a:t>。</a:t>
            </a:r>
            <a:endParaRPr lang="en-US" altLang="zh-CN" sz="1200" dirty="0" smtClean="0"/>
          </a:p>
          <a:p>
            <a:pPr>
              <a:defRPr/>
            </a:pPr>
            <a:r>
              <a:rPr lang="zh-CN" altLang="en-US" sz="1200" dirty="0" smtClean="0"/>
              <a:t>维优给出</a:t>
            </a:r>
            <a:r>
              <a:rPr lang="zh-CN" altLang="zh-CN" sz="1200" dirty="0" smtClean="0"/>
              <a:t>调整清理</a:t>
            </a:r>
            <a:r>
              <a:rPr lang="en-US" altLang="zh-CN" sz="1200" dirty="0" smtClean="0"/>
              <a:t>token</a:t>
            </a:r>
            <a:r>
              <a:rPr lang="zh-CN" altLang="zh-CN" sz="1200" dirty="0" smtClean="0"/>
              <a:t>表</a:t>
            </a:r>
            <a:r>
              <a:rPr lang="zh-CN" altLang="en-US" sz="1200" dirty="0" smtClean="0"/>
              <a:t>的方案</a:t>
            </a:r>
            <a:r>
              <a:rPr lang="zh-CN" altLang="zh-CN" sz="1200" dirty="0" smtClean="0"/>
              <a:t>，</a:t>
            </a:r>
            <a:r>
              <a:rPr lang="zh-CN" altLang="en-US" sz="1200" dirty="0" smtClean="0"/>
              <a:t>由每小时执行一次</a:t>
            </a:r>
            <a:r>
              <a:rPr lang="zh-CN" altLang="zh-CN" sz="1200" dirty="0" smtClean="0"/>
              <a:t>改为每天</a:t>
            </a:r>
            <a:r>
              <a:rPr lang="zh-CN" altLang="en-US" sz="1200" dirty="0" smtClean="0"/>
              <a:t>一</a:t>
            </a:r>
            <a:r>
              <a:rPr lang="zh-CN" altLang="zh-CN" sz="1200" dirty="0" smtClean="0"/>
              <a:t>次</a:t>
            </a:r>
            <a:r>
              <a:rPr lang="zh-CN" altLang="en-US" sz="1200" dirty="0"/>
              <a:t>，</a:t>
            </a:r>
            <a:r>
              <a:rPr lang="en-US" altLang="zh-CN" sz="1200" dirty="0" smtClean="0"/>
              <a:t>7</a:t>
            </a:r>
            <a:r>
              <a:rPr lang="zh-CN" altLang="en-US" sz="1200" dirty="0" smtClean="0"/>
              <a:t>号</a:t>
            </a:r>
            <a:r>
              <a:rPr lang="en-US" altLang="zh-CN" sz="1200" dirty="0" smtClean="0"/>
              <a:t>7</a:t>
            </a:r>
            <a:r>
              <a:rPr lang="zh-CN" altLang="en-US" sz="1200" dirty="0" smtClean="0"/>
              <a:t>点完成调整。</a:t>
            </a:r>
            <a:endParaRPr lang="en-US" altLang="zh-CN" sz="1200" dirty="0" smtClean="0"/>
          </a:p>
        </p:txBody>
      </p:sp>
      <p:sp>
        <p:nvSpPr>
          <p:cNvPr id="59" name="TextBox 9"/>
          <p:cNvSpPr txBox="1">
            <a:spLocks noChangeArrowheads="1"/>
          </p:cNvSpPr>
          <p:nvPr/>
        </p:nvSpPr>
        <p:spPr bwMode="auto">
          <a:xfrm>
            <a:off x="4932040" y="908720"/>
            <a:ext cx="841787"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2016. 4.7</a:t>
            </a:r>
            <a:endParaRPr lang="zh-CN" altLang="en-US" sz="1200" dirty="0" smtClean="0">
              <a:latin typeface="+mn-ea"/>
            </a:endParaRPr>
          </a:p>
        </p:txBody>
      </p:sp>
      <p:sp>
        <p:nvSpPr>
          <p:cNvPr id="44" name="矩形 14"/>
          <p:cNvSpPr>
            <a:spLocks/>
          </p:cNvSpPr>
          <p:nvPr/>
        </p:nvSpPr>
        <p:spPr bwMode="auto">
          <a:xfrm>
            <a:off x="2214476" y="4399882"/>
            <a:ext cx="1133388" cy="162140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1200" dirty="0" smtClean="0">
                <a:solidFill>
                  <a:schemeClr val="tx1"/>
                </a:solidFill>
                <a:latin typeface="华文细黑" pitchFamily="2" charset="-122"/>
                <a:ea typeface="华文细黑" pitchFamily="2" charset="-122"/>
              </a:rPr>
              <a:t>数据库内存暴涨问题，电话求助</a:t>
            </a:r>
            <a:r>
              <a:rPr lang="en-US" altLang="zh-CN" sz="1200" dirty="0" smtClean="0">
                <a:solidFill>
                  <a:schemeClr val="tx1"/>
                </a:solidFill>
                <a:latin typeface="华文细黑" pitchFamily="2" charset="-122"/>
                <a:ea typeface="华文细黑" pitchFamily="2" charset="-122"/>
              </a:rPr>
              <a:t>GTAC DBA</a:t>
            </a:r>
            <a:r>
              <a:rPr lang="zh-CN" altLang="en-US" sz="1200" dirty="0" smtClean="0">
                <a:solidFill>
                  <a:schemeClr val="tx1"/>
                </a:solidFill>
                <a:latin typeface="华文细黑" pitchFamily="2" charset="-122"/>
                <a:ea typeface="华文细黑" pitchFamily="2" charset="-122"/>
              </a:rPr>
              <a:t>，开启了大页内存，内存占用恢复正常</a:t>
            </a:r>
            <a:endParaRPr lang="zh-CN" altLang="en-US" sz="1200" dirty="0">
              <a:solidFill>
                <a:schemeClr val="tx1"/>
              </a:solidFill>
              <a:latin typeface="华文细黑" pitchFamily="2" charset="-122"/>
              <a:ea typeface="华文细黑" pitchFamily="2" charset="-122"/>
            </a:endParaRPr>
          </a:p>
        </p:txBody>
      </p:sp>
      <p:sp>
        <p:nvSpPr>
          <p:cNvPr id="48" name="TextBox 9"/>
          <p:cNvSpPr txBox="1">
            <a:spLocks noChangeArrowheads="1"/>
          </p:cNvSpPr>
          <p:nvPr/>
        </p:nvSpPr>
        <p:spPr bwMode="auto">
          <a:xfrm>
            <a:off x="2175283" y="4005064"/>
            <a:ext cx="1224905" cy="268929"/>
          </a:xfrm>
          <a:prstGeom prst="rect">
            <a:avLst/>
          </a:prstGeom>
          <a:noFill/>
          <a:ln w="9525">
            <a:noFill/>
            <a:miter lim="800000"/>
            <a:headEnd/>
            <a:tailEnd/>
          </a:ln>
        </p:spPr>
        <p:txBody>
          <a:bodyPr wrap="none" lIns="83448" tIns="41724" rIns="83448" bIns="41724">
            <a:spAutoFit/>
          </a:bodyPr>
          <a:lstStyle/>
          <a:p>
            <a:r>
              <a:rPr lang="en-US" altLang="zh-CN" sz="1200" dirty="0" smtClean="0">
                <a:latin typeface="+mn-ea"/>
              </a:rPr>
              <a:t> 2016.4.9 17:10</a:t>
            </a:r>
            <a:endParaRPr lang="zh-CN" altLang="en-US" sz="1200" dirty="0" smtClean="0">
              <a:latin typeface="+mn-ea"/>
            </a:endParaRPr>
          </a:p>
        </p:txBody>
      </p:sp>
      <p:sp>
        <p:nvSpPr>
          <p:cNvPr id="49" name="AutoShape 833"/>
          <p:cNvSpPr>
            <a:spLocks noChangeArrowheads="1"/>
          </p:cNvSpPr>
          <p:nvPr/>
        </p:nvSpPr>
        <p:spPr bwMode="auto">
          <a:xfrm>
            <a:off x="2699792" y="4241206"/>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824435928"/>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393" y="17129"/>
            <a:ext cx="6500417" cy="505452"/>
          </a:xfrm>
        </p:spPr>
        <p:txBody>
          <a:bodyPr/>
          <a:lstStyle/>
          <a:p>
            <a:r>
              <a:rPr lang="en-US" altLang="zh-CN" sz="2800" b="1" dirty="0" smtClean="0">
                <a:latin typeface="Arial" pitchFamily="34" charset="0"/>
                <a:ea typeface="黑体" pitchFamily="49" charset="-122"/>
                <a:cs typeface="Arial" pitchFamily="34" charset="0"/>
              </a:rPr>
              <a:t>2.1</a:t>
            </a:r>
            <a:r>
              <a:rPr lang="zh-CN" altLang="en-US" sz="2800" b="1" dirty="0" smtClean="0">
                <a:latin typeface="Arial" pitchFamily="34" charset="0"/>
                <a:ea typeface="黑体" pitchFamily="49" charset="-122"/>
                <a:cs typeface="Arial" pitchFamily="34" charset="0"/>
              </a:rPr>
              <a:t>技术根因分析</a:t>
            </a:r>
            <a:r>
              <a:rPr lang="en-US" altLang="zh-CN" sz="2800" b="1" dirty="0" smtClean="0">
                <a:latin typeface="Arial" pitchFamily="34" charset="0"/>
                <a:ea typeface="黑体" pitchFamily="49" charset="-122"/>
                <a:cs typeface="Arial" pitchFamily="34" charset="0"/>
              </a:rPr>
              <a:t>—AS</a:t>
            </a:r>
            <a:r>
              <a:rPr lang="zh-CN" altLang="en-US" sz="2800" b="1" dirty="0" smtClean="0">
                <a:latin typeface="Arial" pitchFamily="34" charset="0"/>
                <a:ea typeface="黑体" pitchFamily="49" charset="-122"/>
                <a:cs typeface="Arial" pitchFamily="34" charset="0"/>
              </a:rPr>
              <a:t>计费放通</a:t>
            </a:r>
            <a:r>
              <a:rPr lang="zh-CN" altLang="en-US" sz="1400" b="1" dirty="0" smtClean="0">
                <a:solidFill>
                  <a:srgbClr val="0000CC"/>
                </a:solidFill>
                <a:latin typeface="微软雅黑" pitchFamily="34" charset="-122"/>
                <a:ea typeface="微软雅黑" pitchFamily="34" charset="-122"/>
              </a:rPr>
              <a:t>（</a:t>
            </a:r>
            <a:r>
              <a:rPr lang="en-US" altLang="zh-CN" sz="1400" b="1" dirty="0" smtClean="0">
                <a:solidFill>
                  <a:srgbClr val="0000CC"/>
                </a:solidFill>
                <a:latin typeface="微软雅黑" pitchFamily="34" charset="-122"/>
                <a:ea typeface="微软雅黑" pitchFamily="34" charset="-122"/>
              </a:rPr>
              <a:t>E-C</a:t>
            </a:r>
            <a:r>
              <a:rPr lang="zh-CN" altLang="en-US" sz="1400" b="1" dirty="0" smtClean="0">
                <a:solidFill>
                  <a:srgbClr val="0000CC"/>
                </a:solidFill>
                <a:latin typeface="微软雅黑" pitchFamily="34" charset="-122"/>
                <a:ea typeface="微软雅黑" pitchFamily="34" charset="-122"/>
              </a:rPr>
              <a:t>分析） </a:t>
            </a:r>
            <a:endParaRPr lang="zh-CN" altLang="en-US" sz="1400" dirty="0">
              <a:solidFill>
                <a:srgbClr val="0000CC"/>
              </a:solidFill>
            </a:endParaRPr>
          </a:p>
        </p:txBody>
      </p:sp>
      <p:sp>
        <p:nvSpPr>
          <p:cNvPr id="169" name="Text Box 8"/>
          <p:cNvSpPr txBox="1">
            <a:spLocks noChangeArrowheads="1"/>
          </p:cNvSpPr>
          <p:nvPr/>
        </p:nvSpPr>
        <p:spPr bwMode="auto">
          <a:xfrm>
            <a:off x="465427" y="5057954"/>
            <a:ext cx="3590366" cy="1094766"/>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2</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smtClean="0">
                <a:solidFill>
                  <a:prstClr val="black"/>
                </a:solidFill>
                <a:latin typeface="+mn-ea"/>
                <a:ea typeface="+mn-ea"/>
              </a:rPr>
              <a:t>Monitor</a:t>
            </a:r>
            <a:r>
              <a:rPr lang="zh-CN" altLang="en-US" sz="1100" dirty="0" smtClean="0">
                <a:solidFill>
                  <a:prstClr val="black"/>
                </a:solidFill>
                <a:latin typeface="+mn-ea"/>
                <a:ea typeface="+mn-ea"/>
              </a:rPr>
              <a:t>监控机制不合理，没有持续拉起</a:t>
            </a:r>
            <a:r>
              <a:rPr lang="en-US" altLang="zh-CN" sz="1100" dirty="0" smtClean="0">
                <a:solidFill>
                  <a:prstClr val="black"/>
                </a:solidFill>
                <a:latin typeface="+mn-ea"/>
                <a:ea typeface="+mn-ea"/>
              </a:rPr>
              <a:t>SLCC Client</a:t>
            </a:r>
            <a:r>
              <a:rPr lang="zh-CN" altLang="en-US" sz="1100" dirty="0" smtClean="0">
                <a:solidFill>
                  <a:prstClr val="black"/>
                </a:solidFill>
                <a:latin typeface="+mn-ea"/>
                <a:ea typeface="+mn-ea"/>
              </a:rPr>
              <a:t>进程。</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1</a:t>
            </a:r>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Monitor</a:t>
            </a:r>
            <a:r>
              <a:rPr lang="zh-CN" altLang="en-US" sz="1100" dirty="0" smtClean="0">
                <a:solidFill>
                  <a:srgbClr val="0000FF"/>
                </a:solidFill>
                <a:latin typeface="+mn-ea"/>
                <a:ea typeface="+mn-ea"/>
              </a:rPr>
              <a:t>监控机制，拉起次数修改为</a:t>
            </a:r>
            <a:r>
              <a:rPr lang="en-US" altLang="zh-CN" sz="1100" dirty="0" smtClean="0">
                <a:solidFill>
                  <a:srgbClr val="0000FF"/>
                </a:solidFill>
                <a:latin typeface="+mn-ea"/>
                <a:ea typeface="+mn-ea"/>
              </a:rPr>
              <a:t>200</a:t>
            </a:r>
            <a:r>
              <a:rPr lang="zh-CN" altLang="en-US" sz="1100" dirty="0" smtClean="0">
                <a:solidFill>
                  <a:srgbClr val="0000FF"/>
                </a:solidFill>
                <a:latin typeface="+mn-ea"/>
                <a:ea typeface="+mn-ea"/>
              </a:rPr>
              <a:t>次；</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 2</a:t>
            </a:r>
            <a:r>
              <a:rPr lang="zh-CN" altLang="en-US" sz="1100" dirty="0" smtClean="0">
                <a:solidFill>
                  <a:srgbClr val="0000FF"/>
                </a:solidFill>
                <a:latin typeface="+mn-ea"/>
                <a:ea typeface="+mn-ea"/>
              </a:rPr>
              <a:t>、</a:t>
            </a:r>
            <a:r>
              <a:rPr lang="zh-CN" altLang="en-US" sz="1100" dirty="0">
                <a:solidFill>
                  <a:srgbClr val="0000FF"/>
                </a:solidFill>
                <a:latin typeface="+mn-ea"/>
                <a:ea typeface="+mn-ea"/>
              </a:rPr>
              <a:t>全</a:t>
            </a:r>
            <a:r>
              <a:rPr lang="zh-CN" altLang="en-US" sz="1100" dirty="0" smtClean="0">
                <a:solidFill>
                  <a:srgbClr val="0000FF"/>
                </a:solidFill>
                <a:latin typeface="+mn-ea"/>
                <a:ea typeface="+mn-ea"/>
              </a:rPr>
              <a:t>网排查，优化双机、集群监控机制。</a:t>
            </a:r>
            <a:endParaRPr lang="zh-CN" altLang="en-US" sz="1100" dirty="0">
              <a:solidFill>
                <a:srgbClr val="0000FF"/>
              </a:solidFill>
              <a:latin typeface="+mn-ea"/>
              <a:ea typeface="+mn-ea"/>
            </a:endParaRPr>
          </a:p>
        </p:txBody>
      </p:sp>
      <p:sp>
        <p:nvSpPr>
          <p:cNvPr id="171" name="Text Box 8"/>
          <p:cNvSpPr txBox="1">
            <a:spLocks noChangeArrowheads="1"/>
          </p:cNvSpPr>
          <p:nvPr/>
        </p:nvSpPr>
        <p:spPr bwMode="auto">
          <a:xfrm>
            <a:off x="465426" y="4224361"/>
            <a:ext cx="8355045" cy="756211"/>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1</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zh-CN" altLang="en-US" sz="1100" dirty="0" smtClean="0">
                <a:solidFill>
                  <a:prstClr val="black"/>
                </a:solidFill>
                <a:latin typeface="+mn-ea"/>
                <a:ea typeface="+mn-ea"/>
              </a:rPr>
              <a:t>计费放通开关配置不合理，可提供计费放通能力，但是否开启由客户确认，不应该默认开启。</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1</a:t>
            </a:r>
            <a:r>
              <a:rPr lang="zh-CN" altLang="en-US" sz="1100" dirty="0">
                <a:solidFill>
                  <a:srgbClr val="0000FF"/>
                </a:solidFill>
                <a:latin typeface="+mn-ea"/>
                <a:ea typeface="+mn-ea"/>
              </a:rPr>
              <a:t>、关闭现网计费放通开关</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2</a:t>
            </a:r>
            <a:r>
              <a:rPr lang="zh-CN" altLang="en-US" sz="1100" dirty="0">
                <a:solidFill>
                  <a:srgbClr val="0000FF"/>
                </a:solidFill>
                <a:latin typeface="+mn-ea"/>
                <a:ea typeface="+mn-ea"/>
              </a:rPr>
              <a:t>、全</a:t>
            </a:r>
            <a:r>
              <a:rPr lang="zh-CN" altLang="en-US" sz="1100" dirty="0" smtClean="0">
                <a:solidFill>
                  <a:srgbClr val="0000FF"/>
                </a:solidFill>
                <a:latin typeface="+mn-ea"/>
                <a:ea typeface="+mn-ea"/>
              </a:rPr>
              <a:t>网排</a:t>
            </a:r>
            <a:r>
              <a:rPr lang="zh-CN" altLang="en-US" sz="1100" dirty="0">
                <a:solidFill>
                  <a:srgbClr val="0000FF"/>
                </a:solidFill>
                <a:latin typeface="+mn-ea"/>
                <a:ea typeface="+mn-ea"/>
              </a:rPr>
              <a:t>查，关闭放通</a:t>
            </a:r>
            <a:r>
              <a:rPr lang="zh-CN" altLang="en-US" sz="1100" dirty="0" smtClean="0">
                <a:solidFill>
                  <a:srgbClr val="0000FF"/>
                </a:solidFill>
                <a:latin typeface="+mn-ea"/>
                <a:ea typeface="+mn-ea"/>
              </a:rPr>
              <a:t>特性；</a:t>
            </a:r>
            <a:r>
              <a:rPr lang="en-US" altLang="zh-CN" sz="1100" dirty="0" smtClean="0">
                <a:solidFill>
                  <a:srgbClr val="0000FF"/>
                </a:solidFill>
                <a:latin typeface="+mn-ea"/>
                <a:ea typeface="+mn-ea"/>
              </a:rPr>
              <a:t>3</a:t>
            </a:r>
            <a:r>
              <a:rPr lang="zh-CN" altLang="en-US" sz="1100" dirty="0" smtClean="0">
                <a:solidFill>
                  <a:srgbClr val="0000FF"/>
                </a:solidFill>
                <a:latin typeface="+mn-ea"/>
                <a:ea typeface="+mn-ea"/>
              </a:rPr>
              <a:t>、</a:t>
            </a:r>
            <a:r>
              <a:rPr lang="zh-CN" altLang="en-US" sz="1100" dirty="0">
                <a:solidFill>
                  <a:srgbClr val="0000CC"/>
                </a:solidFill>
                <a:latin typeface="+mn-ea"/>
                <a:ea typeface="+mn-ea"/>
              </a:rPr>
              <a:t>修改资料中的放通特性描述，明确说明默认关闭，及开启方法</a:t>
            </a:r>
            <a:r>
              <a:rPr lang="zh-CN" altLang="en-US" sz="1100" dirty="0" smtClean="0">
                <a:solidFill>
                  <a:srgbClr val="0000CC"/>
                </a:solidFill>
                <a:latin typeface="+mn-ea"/>
                <a:ea typeface="+mn-ea"/>
              </a:rPr>
              <a:t>。</a:t>
            </a:r>
            <a:endParaRPr lang="zh-CN" altLang="en-US" sz="1100" dirty="0">
              <a:solidFill>
                <a:srgbClr val="0000CC"/>
              </a:solidFill>
              <a:latin typeface="+mn-ea"/>
              <a:ea typeface="+mn-ea"/>
            </a:endParaRPr>
          </a:p>
        </p:txBody>
      </p:sp>
      <p:grpSp>
        <p:nvGrpSpPr>
          <p:cNvPr id="242" name="组合 241"/>
          <p:cNvGrpSpPr/>
          <p:nvPr/>
        </p:nvGrpSpPr>
        <p:grpSpPr>
          <a:xfrm>
            <a:off x="345393" y="381246"/>
            <a:ext cx="8433440" cy="3788255"/>
            <a:chOff x="323528" y="515156"/>
            <a:chExt cx="8433440" cy="3788255"/>
          </a:xfrm>
        </p:grpSpPr>
        <p:sp>
          <p:nvSpPr>
            <p:cNvPr id="97" name="AutoShape 5"/>
            <p:cNvSpPr>
              <a:spLocks noChangeArrowheads="1"/>
            </p:cNvSpPr>
            <p:nvPr/>
          </p:nvSpPr>
          <p:spPr bwMode="auto">
            <a:xfrm>
              <a:off x="4033928" y="3282844"/>
              <a:ext cx="1371058" cy="547436"/>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AS</a:t>
              </a:r>
              <a:r>
                <a:rPr lang="zh-CN" altLang="en-US" sz="900" b="1" dirty="0" smtClean="0">
                  <a:solidFill>
                    <a:srgbClr val="000000"/>
                  </a:solidFill>
                  <a:latin typeface="+mn-ea"/>
                  <a:ea typeface="+mn-ea"/>
                </a:rPr>
                <a:t>连续</a:t>
              </a:r>
              <a:r>
                <a:rPr lang="en-US" altLang="zh-CN" sz="900" b="1" dirty="0" smtClean="0">
                  <a:solidFill>
                    <a:srgbClr val="000000"/>
                  </a:solidFill>
                  <a:latin typeface="+mn-ea"/>
                  <a:ea typeface="+mn-ea"/>
                </a:rPr>
                <a:t>5</a:t>
              </a:r>
              <a:r>
                <a:rPr lang="zh-CN" altLang="en-US" sz="900" b="1" dirty="0" smtClean="0">
                  <a:solidFill>
                    <a:srgbClr val="000000"/>
                  </a:solidFill>
                  <a:latin typeface="+mn-ea"/>
                  <a:ea typeface="+mn-ea"/>
                </a:rPr>
                <a:t>次探测</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连接数据库失败，启动计费放通</a:t>
              </a:r>
            </a:p>
          </p:txBody>
        </p:sp>
        <p:sp>
          <p:nvSpPr>
            <p:cNvPr id="114" name="Oval 11"/>
            <p:cNvSpPr>
              <a:spLocks noChangeArrowheads="1"/>
            </p:cNvSpPr>
            <p:nvPr/>
          </p:nvSpPr>
          <p:spPr bwMode="auto">
            <a:xfrm>
              <a:off x="2392221" y="3393983"/>
              <a:ext cx="1433952" cy="648272"/>
            </a:xfrm>
            <a:prstGeom prst="ellipse">
              <a:avLst/>
            </a:prstGeom>
            <a:solidFill>
              <a:srgbClr val="FFFF99"/>
            </a:solidFill>
            <a:ln w="9525">
              <a:solidFill>
                <a:schemeClr val="tx1"/>
              </a:solidFill>
              <a:round/>
              <a:headEnd/>
              <a:tailEnd/>
            </a:ln>
          </p:spPr>
          <p:txBody>
            <a:bodyPr lIns="18000" rIns="18000" anchor="ctr"/>
            <a:lstStyle/>
            <a:p>
              <a:pPr>
                <a:defRPr/>
              </a:pPr>
              <a:r>
                <a:rPr lang="en-US" altLang="zh-CN" sz="900" dirty="0">
                  <a:solidFill>
                    <a:srgbClr val="000000"/>
                  </a:solidFill>
                  <a:latin typeface="+mn-ea"/>
                  <a:ea typeface="+mn-ea"/>
                </a:rPr>
                <a:t>AS</a:t>
              </a:r>
              <a:r>
                <a:rPr lang="zh-CN" altLang="en-US" sz="900" dirty="0">
                  <a:solidFill>
                    <a:srgbClr val="000000"/>
                  </a:solidFill>
                  <a:latin typeface="+mn-ea"/>
                  <a:ea typeface="+mn-ea"/>
                </a:rPr>
                <a:t>发送探测消息到</a:t>
              </a:r>
              <a:r>
                <a:rPr lang="en-US" altLang="zh-CN" sz="900" dirty="0">
                  <a:solidFill>
                    <a:srgbClr val="000000"/>
                  </a:solidFill>
                  <a:latin typeface="+mn-ea"/>
                  <a:ea typeface="+mn-ea"/>
                </a:rPr>
                <a:t>SLCC</a:t>
              </a:r>
              <a:r>
                <a:rPr lang="zh-CN" altLang="en-US" sz="900" dirty="0">
                  <a:solidFill>
                    <a:srgbClr val="000000"/>
                  </a:solidFill>
                  <a:latin typeface="+mn-ea"/>
                  <a:ea typeface="+mn-ea"/>
                </a:rPr>
                <a:t>查询数据库连接是否正常</a:t>
              </a:r>
            </a:p>
          </p:txBody>
        </p:sp>
        <p:cxnSp>
          <p:nvCxnSpPr>
            <p:cNvPr id="115" name="AutoShape 23"/>
            <p:cNvCxnSpPr>
              <a:cxnSpLocks noChangeShapeType="1"/>
              <a:stCxn id="114" idx="0"/>
              <a:endCxn id="77" idx="2"/>
            </p:cNvCxnSpPr>
            <p:nvPr/>
          </p:nvCxnSpPr>
          <p:spPr bwMode="auto">
            <a:xfrm flipV="1">
              <a:off x="3109197" y="3060249"/>
              <a:ext cx="173526" cy="333734"/>
            </a:xfrm>
            <a:prstGeom prst="straightConnector1">
              <a:avLst/>
            </a:prstGeom>
            <a:noFill/>
            <a:ln w="9525">
              <a:solidFill>
                <a:schemeClr val="tx1"/>
              </a:solidFill>
              <a:round/>
              <a:headEnd/>
              <a:tailEnd/>
            </a:ln>
          </p:spPr>
        </p:cxnSp>
        <p:sp>
          <p:nvSpPr>
            <p:cNvPr id="127" name="Rectangle 22"/>
            <p:cNvSpPr>
              <a:spLocks noChangeArrowheads="1"/>
            </p:cNvSpPr>
            <p:nvPr/>
          </p:nvSpPr>
          <p:spPr bwMode="auto">
            <a:xfrm>
              <a:off x="4096698" y="3853748"/>
              <a:ext cx="1308288" cy="449663"/>
            </a:xfrm>
            <a:prstGeom prst="rect">
              <a:avLst/>
            </a:prstGeom>
            <a:noFill/>
            <a:ln w="9525">
              <a:solidFill>
                <a:schemeClr val="tx1"/>
              </a:solidFill>
              <a:prstDash val="dash"/>
              <a:miter lim="800000"/>
              <a:headEnd/>
              <a:tailEnd/>
            </a:ln>
          </p:spPr>
          <p:txBody>
            <a:bodyPr lIns="18000" rIns="18000" anchor="ctr"/>
            <a:lstStyle/>
            <a:p>
              <a:pPr defTabSz="801688"/>
              <a:r>
                <a:rPr lang="en-US" altLang="zh-CN" sz="900" dirty="0" smtClean="0">
                  <a:solidFill>
                    <a:srgbClr val="000000"/>
                  </a:solidFill>
                  <a:latin typeface="+mn-ea"/>
                  <a:ea typeface="+mn-ea"/>
                </a:rPr>
                <a:t>AS</a:t>
              </a:r>
              <a:r>
                <a:rPr lang="zh-CN" altLang="en-US" sz="900" dirty="0" smtClean="0">
                  <a:solidFill>
                    <a:srgbClr val="000000"/>
                  </a:solidFill>
                  <a:latin typeface="+mn-ea"/>
                  <a:ea typeface="+mn-ea"/>
                </a:rPr>
                <a:t>模块计费放通开关默认打开</a:t>
              </a:r>
              <a:endParaRPr lang="en-US" altLang="zh-CN" sz="900" dirty="0" smtClean="0">
                <a:solidFill>
                  <a:srgbClr val="000000"/>
                </a:solidFill>
                <a:latin typeface="+mn-ea"/>
                <a:ea typeface="+mn-ea"/>
              </a:endParaRPr>
            </a:p>
            <a:p>
              <a:pPr defTabSz="801688"/>
              <a:r>
                <a:rPr lang="zh-CN" altLang="en-US" sz="900" dirty="0" smtClean="0">
                  <a:solidFill>
                    <a:srgbClr val="000000"/>
                  </a:solidFill>
                  <a:latin typeface="+mn-ea"/>
                  <a:ea typeface="+mn-ea"/>
                </a:rPr>
                <a:t>系统有放通告警</a:t>
              </a:r>
              <a:endParaRPr lang="en-US" altLang="zh-CN" sz="900" dirty="0" smtClean="0">
                <a:solidFill>
                  <a:srgbClr val="000000"/>
                </a:solidFill>
                <a:latin typeface="+mn-ea"/>
                <a:ea typeface="+mn-ea"/>
              </a:endParaRPr>
            </a:p>
          </p:txBody>
        </p:sp>
        <p:cxnSp>
          <p:nvCxnSpPr>
            <p:cNvPr id="89" name="直接箭头连接符 88"/>
            <p:cNvCxnSpPr>
              <a:stCxn id="77" idx="3"/>
              <a:endCxn id="55" idx="1"/>
            </p:cNvCxnSpPr>
            <p:nvPr/>
          </p:nvCxnSpPr>
          <p:spPr bwMode="auto">
            <a:xfrm>
              <a:off x="3851920" y="2751247"/>
              <a:ext cx="182008" cy="0"/>
            </a:xfrm>
            <a:prstGeom prst="straightConnector1">
              <a:avLst/>
            </a:prstGeom>
            <a:noFill/>
            <a:ln w="9525" cap="flat" cmpd="sng" algn="ctr">
              <a:solidFill>
                <a:schemeClr val="tx1"/>
              </a:solidFill>
              <a:prstDash val="solid"/>
              <a:round/>
              <a:headEnd type="none" w="med" len="med"/>
              <a:tailEnd type="triangle"/>
            </a:ln>
            <a:effectLst/>
          </p:spPr>
        </p:cxnSp>
        <p:sp>
          <p:nvSpPr>
            <p:cNvPr id="55" name="AutoShape 5"/>
            <p:cNvSpPr>
              <a:spLocks noChangeArrowheads="1"/>
            </p:cNvSpPr>
            <p:nvPr/>
          </p:nvSpPr>
          <p:spPr bwMode="auto">
            <a:xfrm>
              <a:off x="4033928" y="2442244"/>
              <a:ext cx="1219518" cy="618005"/>
            </a:xfrm>
            <a:prstGeom prst="roundRect">
              <a:avLst>
                <a:gd name="adj" fmla="val 8551"/>
              </a:avLst>
            </a:prstGeom>
            <a:solidFill>
              <a:srgbClr val="92D050"/>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被重启后，仍无法连接数据库，</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再次重启</a:t>
              </a:r>
              <a:r>
                <a:rPr lang="en-US" altLang="zh-CN" sz="900" b="1" dirty="0" smtClean="0">
                  <a:solidFill>
                    <a:srgbClr val="000000"/>
                  </a:solidFill>
                  <a:latin typeface="+mn-ea"/>
                  <a:ea typeface="+mn-ea"/>
                </a:rPr>
                <a:t>SLCC</a:t>
              </a:r>
              <a:endParaRPr lang="zh-CN" altLang="en-US" sz="900" b="1" dirty="0" smtClean="0">
                <a:solidFill>
                  <a:srgbClr val="000000"/>
                </a:solidFill>
                <a:latin typeface="+mn-ea"/>
                <a:ea typeface="+mn-ea"/>
              </a:endParaRPr>
            </a:p>
          </p:txBody>
        </p:sp>
        <p:sp>
          <p:nvSpPr>
            <p:cNvPr id="77" name="AutoShape 5"/>
            <p:cNvSpPr>
              <a:spLocks noChangeArrowheads="1"/>
            </p:cNvSpPr>
            <p:nvPr/>
          </p:nvSpPr>
          <p:spPr bwMode="auto">
            <a:xfrm>
              <a:off x="2713525" y="2442244"/>
              <a:ext cx="1138395" cy="618005"/>
            </a:xfrm>
            <a:prstGeom prst="roundRect">
              <a:avLst>
                <a:gd name="adj" fmla="val 8551"/>
              </a:avLst>
            </a:prstGeom>
            <a:solidFill>
              <a:srgbClr val="92D050"/>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监控进程连续</a:t>
              </a:r>
              <a:r>
                <a:rPr lang="en-US" altLang="zh-CN" sz="900" b="1" dirty="0" smtClean="0">
                  <a:solidFill>
                    <a:srgbClr val="000000"/>
                  </a:solidFill>
                  <a:latin typeface="+mn-ea"/>
                  <a:ea typeface="+mn-ea"/>
                </a:rPr>
                <a:t>3</a:t>
              </a:r>
              <a:r>
                <a:rPr lang="zh-CN" altLang="en-US" sz="900" b="1" dirty="0" smtClean="0">
                  <a:solidFill>
                    <a:srgbClr val="000000"/>
                  </a:solidFill>
                  <a:latin typeface="+mn-ea"/>
                  <a:ea typeface="+mn-ea"/>
                </a:rPr>
                <a:t>次探测</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无响应，重启</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进程</a:t>
              </a:r>
            </a:p>
          </p:txBody>
        </p:sp>
        <p:sp>
          <p:nvSpPr>
            <p:cNvPr id="88" name="AutoShape 5"/>
            <p:cNvSpPr>
              <a:spLocks noChangeArrowheads="1"/>
            </p:cNvSpPr>
            <p:nvPr/>
          </p:nvSpPr>
          <p:spPr bwMode="auto">
            <a:xfrm>
              <a:off x="7332464" y="1706973"/>
              <a:ext cx="1424504" cy="618005"/>
            </a:xfrm>
            <a:prstGeom prst="roundRect">
              <a:avLst>
                <a:gd name="adj" fmla="val 8551"/>
              </a:avLst>
            </a:prstGeom>
            <a:solidFill>
              <a:srgbClr val="FFC000"/>
            </a:solidFill>
            <a:ln w="9525">
              <a:solidFill>
                <a:schemeClr val="tx1"/>
              </a:solidFill>
              <a:round/>
              <a:headEnd/>
              <a:tailEnd/>
            </a:ln>
          </p:spPr>
          <p:txBody>
            <a:bodyPr lIns="18000" rIns="18000" anchor="ctr"/>
            <a:lstStyle/>
            <a:p>
              <a:pPr algn="ctr" fontAlgn="auto">
                <a:spcBef>
                  <a:spcPts val="0"/>
                </a:spcBef>
                <a:spcAft>
                  <a:spcPts val="0"/>
                </a:spcAft>
                <a:defRPr/>
              </a:pPr>
              <a:r>
                <a:rPr lang="zh-CN" altLang="en-US" sz="900" b="1" dirty="0" smtClean="0">
                  <a:solidFill>
                    <a:srgbClr val="000000"/>
                  </a:solidFill>
                  <a:latin typeface="+mn-ea"/>
                  <a:ea typeface="+mn-ea"/>
                </a:rPr>
                <a:t>一线人员检查</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进程存在，未手工</a:t>
              </a:r>
              <a:r>
                <a:rPr lang="zh-CN" altLang="en-US" sz="900" b="1" dirty="0">
                  <a:solidFill>
                    <a:srgbClr val="000000"/>
                  </a:solidFill>
                  <a:latin typeface="+mn-ea"/>
                  <a:ea typeface="+mn-ea"/>
                </a:rPr>
                <a:t>重</a:t>
              </a:r>
              <a:r>
                <a:rPr lang="zh-CN" altLang="en-US" sz="900" b="1" dirty="0" smtClean="0">
                  <a:solidFill>
                    <a:srgbClr val="000000"/>
                  </a:solidFill>
                  <a:latin typeface="+mn-ea"/>
                  <a:ea typeface="+mn-ea"/>
                </a:rPr>
                <a:t>启</a:t>
              </a:r>
              <a:endParaRPr lang="zh-CN" altLang="en-US" sz="900" b="1" dirty="0">
                <a:solidFill>
                  <a:srgbClr val="000000"/>
                </a:solidFill>
                <a:latin typeface="+mn-ea"/>
                <a:ea typeface="+mn-ea"/>
              </a:endParaRPr>
            </a:p>
          </p:txBody>
        </p:sp>
        <p:sp>
          <p:nvSpPr>
            <p:cNvPr id="95" name="AutoShape 5"/>
            <p:cNvSpPr>
              <a:spLocks noChangeArrowheads="1"/>
            </p:cNvSpPr>
            <p:nvPr/>
          </p:nvSpPr>
          <p:spPr bwMode="auto">
            <a:xfrm>
              <a:off x="1547664" y="2480932"/>
              <a:ext cx="871750" cy="540628"/>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smtClean="0">
                  <a:solidFill>
                    <a:srgbClr val="000000"/>
                  </a:solidFill>
                  <a:latin typeface="+mn-ea"/>
                  <a:ea typeface="+mn-ea"/>
                </a:rPr>
                <a:t>SLCC</a:t>
              </a:r>
              <a:r>
                <a:rPr lang="zh-CN" altLang="en-US" sz="1000" b="1" dirty="0" smtClean="0">
                  <a:solidFill>
                    <a:srgbClr val="000000"/>
                  </a:solidFill>
                  <a:latin typeface="+mn-ea"/>
                  <a:ea typeface="+mn-ea"/>
                </a:rPr>
                <a:t>连接数据库失败，消息阻塞</a:t>
              </a:r>
            </a:p>
          </p:txBody>
        </p:sp>
        <p:sp>
          <p:nvSpPr>
            <p:cNvPr id="53" name="AutoShape 5"/>
            <p:cNvSpPr>
              <a:spLocks noChangeArrowheads="1"/>
            </p:cNvSpPr>
            <p:nvPr/>
          </p:nvSpPr>
          <p:spPr bwMode="auto">
            <a:xfrm>
              <a:off x="5618104" y="2484297"/>
              <a:ext cx="1424504" cy="533899"/>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2</a:t>
              </a:r>
              <a:r>
                <a:rPr lang="zh-CN" altLang="en-US" sz="900" b="1" dirty="0" smtClean="0">
                  <a:solidFill>
                    <a:srgbClr val="000000"/>
                  </a:solidFill>
                  <a:latin typeface="+mn-ea"/>
                  <a:ea typeface="+mn-ea"/>
                </a:rPr>
                <a:t>套</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的</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连续</a:t>
              </a:r>
              <a:r>
                <a:rPr lang="en-US" altLang="zh-CN" sz="900" b="1" dirty="0">
                  <a:solidFill>
                    <a:srgbClr val="000000"/>
                  </a:solidFill>
                  <a:latin typeface="+mn-ea"/>
                  <a:ea typeface="+mn-ea"/>
                </a:rPr>
                <a:t>3</a:t>
              </a:r>
              <a:r>
                <a:rPr lang="zh-CN" altLang="en-US" sz="900" b="1" dirty="0" smtClean="0">
                  <a:solidFill>
                    <a:srgbClr val="000000"/>
                  </a:solidFill>
                  <a:latin typeface="+mn-ea"/>
                  <a:ea typeface="+mn-ea"/>
                </a:rPr>
                <a:t>次拉起</a:t>
              </a:r>
              <a:r>
                <a:rPr lang="en-US" altLang="zh-CN" sz="900" b="1" dirty="0" smtClean="0">
                  <a:solidFill>
                    <a:srgbClr val="000000"/>
                  </a:solidFill>
                  <a:latin typeface="+mn-ea"/>
                  <a:ea typeface="+mn-ea"/>
                </a:rPr>
                <a:t>SLCC Server</a:t>
              </a:r>
              <a:r>
                <a:rPr lang="zh-CN" altLang="en-US" sz="900" b="1" dirty="0" smtClean="0">
                  <a:solidFill>
                    <a:srgbClr val="000000"/>
                  </a:solidFill>
                  <a:latin typeface="+mn-ea"/>
                  <a:ea typeface="+mn-ea"/>
                </a:rPr>
                <a:t>失败后，</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等待</a:t>
              </a:r>
              <a:r>
                <a:rPr lang="en-US" altLang="zh-CN" sz="900" b="1" dirty="0" smtClean="0">
                  <a:solidFill>
                    <a:srgbClr val="000000"/>
                  </a:solidFill>
                  <a:latin typeface="+mn-ea"/>
                  <a:ea typeface="+mn-ea"/>
                </a:rPr>
                <a:t>10</a:t>
              </a:r>
              <a:r>
                <a:rPr lang="zh-CN" altLang="en-US" sz="900" b="1" dirty="0" smtClean="0">
                  <a:solidFill>
                    <a:srgbClr val="000000"/>
                  </a:solidFill>
                  <a:latin typeface="+mn-ea"/>
                  <a:ea typeface="+mn-ea"/>
                </a:rPr>
                <a:t>分钟</a:t>
              </a:r>
            </a:p>
          </p:txBody>
        </p:sp>
        <p:sp>
          <p:nvSpPr>
            <p:cNvPr id="137" name="Oval 11"/>
            <p:cNvSpPr>
              <a:spLocks noChangeArrowheads="1"/>
            </p:cNvSpPr>
            <p:nvPr/>
          </p:nvSpPr>
          <p:spPr bwMode="auto">
            <a:xfrm>
              <a:off x="323528" y="1729862"/>
              <a:ext cx="1107770" cy="619018"/>
            </a:xfrm>
            <a:prstGeom prst="ellipse">
              <a:avLst/>
            </a:prstGeom>
            <a:solidFill>
              <a:srgbClr val="FFFF99"/>
            </a:solidFill>
            <a:ln w="9525">
              <a:solidFill>
                <a:schemeClr val="tx1"/>
              </a:solidFill>
              <a:round/>
              <a:headEnd/>
              <a:tailEnd/>
            </a:ln>
          </p:spPr>
          <p:txBody>
            <a:bodyPr lIns="18000" rIns="18000" anchor="ctr"/>
            <a:lstStyle/>
            <a:p>
              <a:r>
                <a:rPr lang="zh-CN" altLang="en-US" sz="900" dirty="0" smtClean="0">
                  <a:solidFill>
                    <a:srgbClr val="000000"/>
                  </a:solidFill>
                  <a:latin typeface="+mn-ea"/>
                  <a:ea typeface="+mn-ea"/>
                </a:rPr>
                <a:t>数据库内存占用高，系统卡住，手工切换</a:t>
              </a:r>
              <a:endParaRPr lang="en-US" altLang="zh-CN" sz="900" dirty="0" smtClean="0">
                <a:solidFill>
                  <a:srgbClr val="000000"/>
                </a:solidFill>
                <a:latin typeface="+mn-ea"/>
                <a:ea typeface="+mn-ea"/>
              </a:endParaRPr>
            </a:p>
          </p:txBody>
        </p:sp>
        <p:cxnSp>
          <p:nvCxnSpPr>
            <p:cNvPr id="138" name="AutoShape 23"/>
            <p:cNvCxnSpPr>
              <a:cxnSpLocks noChangeShapeType="1"/>
              <a:stCxn id="137" idx="4"/>
              <a:endCxn id="185" idx="0"/>
            </p:cNvCxnSpPr>
            <p:nvPr/>
          </p:nvCxnSpPr>
          <p:spPr bwMode="auto">
            <a:xfrm>
              <a:off x="877413" y="2348880"/>
              <a:ext cx="37992" cy="132052"/>
            </a:xfrm>
            <a:prstGeom prst="straightConnector1">
              <a:avLst/>
            </a:prstGeom>
            <a:noFill/>
            <a:ln w="9525">
              <a:solidFill>
                <a:schemeClr val="tx1"/>
              </a:solidFill>
              <a:round/>
              <a:headEnd/>
              <a:tailEnd/>
            </a:ln>
          </p:spPr>
        </p:cxnSp>
        <p:cxnSp>
          <p:nvCxnSpPr>
            <p:cNvPr id="142" name="直接箭头连接符 141"/>
            <p:cNvCxnSpPr>
              <a:stCxn id="55" idx="3"/>
              <a:endCxn id="53" idx="1"/>
            </p:cNvCxnSpPr>
            <p:nvPr/>
          </p:nvCxnSpPr>
          <p:spPr bwMode="auto">
            <a:xfrm>
              <a:off x="5253446" y="2751247"/>
              <a:ext cx="364658" cy="0"/>
            </a:xfrm>
            <a:prstGeom prst="straightConnector1">
              <a:avLst/>
            </a:prstGeom>
            <a:noFill/>
            <a:ln w="9525" cap="flat" cmpd="sng" algn="ctr">
              <a:solidFill>
                <a:schemeClr val="tx1"/>
              </a:solidFill>
              <a:prstDash val="solid"/>
              <a:round/>
              <a:headEnd type="none" w="med" len="med"/>
              <a:tailEnd type="triangle"/>
            </a:ln>
            <a:effectLst/>
          </p:spPr>
        </p:cxnSp>
        <p:sp>
          <p:nvSpPr>
            <p:cNvPr id="185" name="AutoShape 5"/>
            <p:cNvSpPr>
              <a:spLocks noChangeArrowheads="1"/>
            </p:cNvSpPr>
            <p:nvPr/>
          </p:nvSpPr>
          <p:spPr bwMode="auto">
            <a:xfrm>
              <a:off x="446732" y="2480932"/>
              <a:ext cx="937345" cy="540628"/>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err="1" smtClean="0">
                  <a:solidFill>
                    <a:srgbClr val="000000"/>
                  </a:solidFill>
                  <a:latin typeface="+mn-ea"/>
                  <a:ea typeface="+mn-ea"/>
                </a:rPr>
                <a:t>userdb</a:t>
              </a:r>
              <a:r>
                <a:rPr lang="zh-CN" altLang="en-US" sz="1000" b="1" dirty="0" smtClean="0">
                  <a:solidFill>
                    <a:srgbClr val="000000"/>
                  </a:solidFill>
                  <a:latin typeface="+mn-ea"/>
                  <a:ea typeface="+mn-ea"/>
                </a:rPr>
                <a:t>数据库切换</a:t>
              </a:r>
            </a:p>
          </p:txBody>
        </p:sp>
        <p:cxnSp>
          <p:nvCxnSpPr>
            <p:cNvPr id="188" name="直接箭头连接符 187"/>
            <p:cNvCxnSpPr>
              <a:stCxn id="185" idx="3"/>
              <a:endCxn id="95" idx="1"/>
            </p:cNvCxnSpPr>
            <p:nvPr/>
          </p:nvCxnSpPr>
          <p:spPr bwMode="auto">
            <a:xfrm>
              <a:off x="1384077" y="2751246"/>
              <a:ext cx="163587" cy="0"/>
            </a:xfrm>
            <a:prstGeom prst="straightConnector1">
              <a:avLst/>
            </a:prstGeom>
            <a:noFill/>
            <a:ln w="9525" cap="flat" cmpd="sng" algn="ctr">
              <a:solidFill>
                <a:schemeClr val="tx1"/>
              </a:solidFill>
              <a:prstDash val="solid"/>
              <a:round/>
              <a:headEnd type="none" w="med" len="med"/>
              <a:tailEnd type="stealth"/>
            </a:ln>
            <a:effectLst/>
          </p:spPr>
        </p:cxnSp>
        <p:cxnSp>
          <p:nvCxnSpPr>
            <p:cNvPr id="29" name="肘形连接符 28"/>
            <p:cNvCxnSpPr>
              <a:stCxn id="92" idx="3"/>
              <a:endCxn id="88" idx="3"/>
            </p:cNvCxnSpPr>
            <p:nvPr/>
          </p:nvCxnSpPr>
          <p:spPr bwMode="auto">
            <a:xfrm flipV="1">
              <a:off x="8748627" y="2015976"/>
              <a:ext cx="8341" cy="735271"/>
            </a:xfrm>
            <a:prstGeom prst="bentConnector3">
              <a:avLst>
                <a:gd name="adj1" fmla="val 2840679"/>
              </a:avLst>
            </a:prstGeom>
            <a:noFill/>
            <a:ln w="9525" cap="flat" cmpd="sng" algn="ctr">
              <a:solidFill>
                <a:schemeClr val="tx1"/>
              </a:solidFill>
              <a:prstDash val="solid"/>
              <a:round/>
              <a:headEnd type="none" w="med" len="med"/>
              <a:tailEnd type="triangle"/>
            </a:ln>
            <a:effectLst/>
          </p:spPr>
        </p:cxnSp>
        <p:sp>
          <p:nvSpPr>
            <p:cNvPr id="123" name="Rectangle 22"/>
            <p:cNvSpPr>
              <a:spLocks noChangeArrowheads="1"/>
            </p:cNvSpPr>
            <p:nvPr/>
          </p:nvSpPr>
          <p:spPr bwMode="auto">
            <a:xfrm>
              <a:off x="5724129" y="3807766"/>
              <a:ext cx="1224136" cy="393408"/>
            </a:xfrm>
            <a:prstGeom prst="rect">
              <a:avLst/>
            </a:prstGeom>
            <a:noFill/>
            <a:ln w="9525">
              <a:solidFill>
                <a:schemeClr val="tx1"/>
              </a:solidFill>
              <a:prstDash val="dash"/>
              <a:miter lim="800000"/>
              <a:headEnd/>
              <a:tailEnd/>
            </a:ln>
          </p:spPr>
          <p:txBody>
            <a:bodyPr lIns="18000" rIns="18000" anchor="ctr"/>
            <a:lstStyle/>
            <a:p>
              <a:pPr defTabSz="801688"/>
              <a:r>
                <a:rPr lang="en-US" altLang="zh-CN" sz="900" dirty="0" smtClean="0">
                  <a:solidFill>
                    <a:srgbClr val="000000"/>
                  </a:solidFill>
                  <a:latin typeface="+mn-ea"/>
                  <a:ea typeface="+mn-ea"/>
                </a:rPr>
                <a:t>Monitor</a:t>
              </a:r>
              <a:r>
                <a:rPr lang="zh-CN" altLang="en-US" sz="900" dirty="0" smtClean="0">
                  <a:solidFill>
                    <a:srgbClr val="000000"/>
                  </a:solidFill>
                  <a:latin typeface="+mn-ea"/>
                  <a:ea typeface="+mn-ea"/>
                </a:rPr>
                <a:t>监控机制不合理，没有持续拉起</a:t>
              </a:r>
              <a:endParaRPr lang="en-US" altLang="zh-CN" sz="900" dirty="0" smtClean="0">
                <a:solidFill>
                  <a:srgbClr val="000000"/>
                </a:solidFill>
                <a:latin typeface="+mn-ea"/>
                <a:ea typeface="+mn-ea"/>
              </a:endParaRPr>
            </a:p>
          </p:txBody>
        </p:sp>
        <p:sp>
          <p:nvSpPr>
            <p:cNvPr id="96" name="椭圆 95"/>
            <p:cNvSpPr/>
            <p:nvPr/>
          </p:nvSpPr>
          <p:spPr bwMode="auto">
            <a:xfrm>
              <a:off x="1143426" y="2896924"/>
              <a:ext cx="257253" cy="232132"/>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0</a:t>
              </a:r>
              <a:endParaRPr lang="zh-CN" altLang="en-US" sz="1400" b="1" kern="0" dirty="0" smtClean="0">
                <a:solidFill>
                  <a:prstClr val="white"/>
                </a:solidFill>
                <a:latin typeface="+mn-ea"/>
                <a:ea typeface="+mn-ea"/>
              </a:endParaRPr>
            </a:p>
          </p:txBody>
        </p:sp>
        <p:sp>
          <p:nvSpPr>
            <p:cNvPr id="149" name="Rectangle 22"/>
            <p:cNvSpPr>
              <a:spLocks noChangeArrowheads="1"/>
            </p:cNvSpPr>
            <p:nvPr/>
          </p:nvSpPr>
          <p:spPr bwMode="auto">
            <a:xfrm>
              <a:off x="399911" y="3119725"/>
              <a:ext cx="1022176" cy="381283"/>
            </a:xfrm>
            <a:prstGeom prst="rect">
              <a:avLst/>
            </a:prstGeom>
            <a:no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数据库内存占用高的根因单独分析</a:t>
              </a:r>
              <a:endParaRPr lang="en-US" altLang="zh-CN" sz="900" dirty="0" smtClean="0">
                <a:solidFill>
                  <a:srgbClr val="000000"/>
                </a:solidFill>
                <a:latin typeface="+mn-ea"/>
                <a:ea typeface="+mn-ea"/>
              </a:endParaRPr>
            </a:p>
          </p:txBody>
        </p:sp>
        <p:sp>
          <p:nvSpPr>
            <p:cNvPr id="41" name="AutoShape 5"/>
            <p:cNvSpPr>
              <a:spLocks noChangeArrowheads="1"/>
            </p:cNvSpPr>
            <p:nvPr/>
          </p:nvSpPr>
          <p:spPr bwMode="auto">
            <a:xfrm>
              <a:off x="7621130" y="903096"/>
              <a:ext cx="872080" cy="648072"/>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29</a:t>
              </a:r>
              <a:r>
                <a:rPr lang="zh-CN" altLang="en-US" sz="900" b="1" dirty="0" smtClean="0">
                  <a:solidFill>
                    <a:srgbClr val="000000"/>
                  </a:solidFill>
                  <a:latin typeface="+mn-ea"/>
                  <a:ea typeface="+mn-ea"/>
                </a:rPr>
                <a:t>号</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的挂死的</a:t>
              </a:r>
              <a:r>
                <a:rPr lang="en-US" altLang="zh-CN" sz="900" b="1" dirty="0" smtClean="0">
                  <a:solidFill>
                    <a:srgbClr val="000000"/>
                  </a:solidFill>
                  <a:latin typeface="+mn-ea"/>
                  <a:ea typeface="+mn-ea"/>
                </a:rPr>
                <a:t>2</a:t>
              </a:r>
              <a:r>
                <a:rPr lang="zh-CN" altLang="en-US" sz="900" b="1" dirty="0" smtClean="0">
                  <a:solidFill>
                    <a:srgbClr val="000000"/>
                  </a:solidFill>
                  <a:latin typeface="+mn-ea"/>
                  <a:ea typeface="+mn-ea"/>
                </a:rPr>
                <a:t>个</a:t>
              </a:r>
              <a:r>
                <a:rPr lang="en-US" altLang="zh-CN" sz="900" b="1" dirty="0" smtClean="0">
                  <a:solidFill>
                    <a:srgbClr val="000000"/>
                  </a:solidFill>
                  <a:latin typeface="+mn-ea"/>
                  <a:ea typeface="+mn-ea"/>
                </a:rPr>
                <a:t>Server</a:t>
              </a:r>
              <a:r>
                <a:rPr lang="zh-CN" altLang="en-US" sz="900" b="1" dirty="0" smtClean="0">
                  <a:solidFill>
                    <a:srgbClr val="000000"/>
                  </a:solidFill>
                  <a:latin typeface="+mn-ea"/>
                  <a:ea typeface="+mn-ea"/>
                </a:rPr>
                <a:t>与</a:t>
              </a:r>
              <a:r>
                <a:rPr lang="en-US" altLang="zh-CN" sz="900" b="1" dirty="0" smtClean="0">
                  <a:solidFill>
                    <a:srgbClr val="000000"/>
                  </a:solidFill>
                  <a:latin typeface="+mn-ea"/>
                  <a:ea typeface="+mn-ea"/>
                </a:rPr>
                <a:t>Client</a:t>
              </a:r>
              <a:r>
                <a:rPr lang="zh-CN" altLang="en-US" sz="900" b="1" dirty="0" smtClean="0">
                  <a:solidFill>
                    <a:srgbClr val="000000"/>
                  </a:solidFill>
                  <a:latin typeface="+mn-ea"/>
                  <a:ea typeface="+mn-ea"/>
                </a:rPr>
                <a:t>断链</a:t>
              </a:r>
            </a:p>
          </p:txBody>
        </p:sp>
        <p:sp>
          <p:nvSpPr>
            <p:cNvPr id="74" name="AutoShape 5"/>
            <p:cNvSpPr>
              <a:spLocks noChangeArrowheads="1"/>
            </p:cNvSpPr>
            <p:nvPr/>
          </p:nvSpPr>
          <p:spPr bwMode="auto">
            <a:xfrm>
              <a:off x="5618105" y="3160815"/>
              <a:ext cx="1424503" cy="618006"/>
            </a:xfrm>
            <a:prstGeom prst="roundRect">
              <a:avLst>
                <a:gd name="adj" fmla="val 8551"/>
              </a:avLst>
            </a:prstGeom>
            <a:solidFill>
              <a:srgbClr val="FFC000"/>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7</a:t>
              </a:r>
              <a:r>
                <a:rPr lang="zh-CN" altLang="en-US" sz="900" b="1" dirty="0" smtClean="0">
                  <a:solidFill>
                    <a:srgbClr val="000000"/>
                  </a:solidFill>
                  <a:latin typeface="+mn-ea"/>
                  <a:ea typeface="+mn-ea"/>
                </a:rPr>
                <a:t>套</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的</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连续</a:t>
              </a:r>
              <a:r>
                <a:rPr lang="en-US" altLang="zh-CN" sz="900" b="1" dirty="0">
                  <a:solidFill>
                    <a:srgbClr val="000000"/>
                  </a:solidFill>
                  <a:latin typeface="+mn-ea"/>
                  <a:ea typeface="+mn-ea"/>
                </a:rPr>
                <a:t>3</a:t>
              </a:r>
              <a:r>
                <a:rPr lang="zh-CN" altLang="en-US" sz="900" b="1" dirty="0" smtClean="0">
                  <a:solidFill>
                    <a:srgbClr val="000000"/>
                  </a:solidFill>
                  <a:latin typeface="+mn-ea"/>
                  <a:ea typeface="+mn-ea"/>
                </a:rPr>
                <a:t>次拉起</a:t>
              </a:r>
              <a:r>
                <a:rPr lang="en-US" altLang="zh-CN" sz="900" b="1" dirty="0" smtClean="0">
                  <a:solidFill>
                    <a:srgbClr val="000000"/>
                  </a:solidFill>
                  <a:latin typeface="+mn-ea"/>
                  <a:ea typeface="+mn-ea"/>
                </a:rPr>
                <a:t>SLCC Client</a:t>
              </a:r>
              <a:r>
                <a:rPr lang="zh-CN" altLang="en-US" sz="900" b="1" dirty="0" smtClean="0">
                  <a:solidFill>
                    <a:srgbClr val="000000"/>
                  </a:solidFill>
                  <a:latin typeface="+mn-ea"/>
                  <a:ea typeface="+mn-ea"/>
                </a:rPr>
                <a:t>失败后，</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进程退出，不再拉起</a:t>
              </a:r>
              <a:r>
                <a:rPr lang="en-US" altLang="zh-CN" sz="900" b="1" dirty="0" smtClean="0">
                  <a:solidFill>
                    <a:srgbClr val="000000"/>
                  </a:solidFill>
                  <a:latin typeface="+mn-ea"/>
                  <a:ea typeface="+mn-ea"/>
                </a:rPr>
                <a:t>SLCC</a:t>
              </a:r>
              <a:endParaRPr lang="zh-CN" altLang="en-US" sz="900" b="1" dirty="0" smtClean="0">
                <a:solidFill>
                  <a:srgbClr val="000000"/>
                </a:solidFill>
                <a:latin typeface="+mn-ea"/>
                <a:ea typeface="+mn-ea"/>
              </a:endParaRPr>
            </a:p>
          </p:txBody>
        </p:sp>
        <p:cxnSp>
          <p:nvCxnSpPr>
            <p:cNvPr id="75" name="肘形连接符 74"/>
            <p:cNvCxnSpPr>
              <a:stCxn id="55" idx="3"/>
              <a:endCxn id="74" idx="1"/>
            </p:cNvCxnSpPr>
            <p:nvPr/>
          </p:nvCxnSpPr>
          <p:spPr bwMode="auto">
            <a:xfrm>
              <a:off x="5253446" y="2751247"/>
              <a:ext cx="364659" cy="71857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92" name="AutoShape 5"/>
            <p:cNvSpPr>
              <a:spLocks noChangeArrowheads="1"/>
            </p:cNvSpPr>
            <p:nvPr/>
          </p:nvSpPr>
          <p:spPr bwMode="auto">
            <a:xfrm>
              <a:off x="7324124" y="2484297"/>
              <a:ext cx="1424503" cy="533899"/>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10</a:t>
              </a:r>
              <a:r>
                <a:rPr lang="zh-CN" altLang="en-US" sz="900" b="1" dirty="0" smtClean="0">
                  <a:solidFill>
                    <a:srgbClr val="000000"/>
                  </a:solidFill>
                  <a:latin typeface="+mn-ea"/>
                  <a:ea typeface="+mn-ea"/>
                </a:rPr>
                <a:t>分钟后</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成功拉起</a:t>
              </a:r>
              <a:r>
                <a:rPr lang="en-US" altLang="zh-CN" sz="900" b="1" dirty="0" smtClean="0">
                  <a:solidFill>
                    <a:srgbClr val="000000"/>
                  </a:solidFill>
                  <a:latin typeface="+mn-ea"/>
                  <a:ea typeface="+mn-ea"/>
                </a:rPr>
                <a:t>SLCC</a:t>
              </a:r>
              <a:endParaRPr lang="zh-CN" altLang="en-US" sz="900" b="1" dirty="0" smtClean="0">
                <a:solidFill>
                  <a:srgbClr val="000000"/>
                </a:solidFill>
                <a:latin typeface="+mn-ea"/>
                <a:ea typeface="+mn-ea"/>
              </a:endParaRPr>
            </a:p>
          </p:txBody>
        </p:sp>
        <p:sp>
          <p:nvSpPr>
            <p:cNvPr id="99" name="AutoShape 5"/>
            <p:cNvSpPr>
              <a:spLocks noChangeArrowheads="1"/>
            </p:cNvSpPr>
            <p:nvPr/>
          </p:nvSpPr>
          <p:spPr bwMode="auto">
            <a:xfrm>
              <a:off x="7324123" y="3154221"/>
              <a:ext cx="1424504" cy="618005"/>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zh-CN" altLang="en-US" sz="900" b="1" dirty="0" smtClean="0">
                  <a:solidFill>
                    <a:srgbClr val="000000"/>
                  </a:solidFill>
                  <a:latin typeface="+mn-ea"/>
                  <a:ea typeface="+mn-ea"/>
                </a:rPr>
                <a:t>数据库切换</a:t>
              </a:r>
              <a:r>
                <a:rPr lang="zh-CN" altLang="en-US" sz="900" b="1" dirty="0">
                  <a:solidFill>
                    <a:srgbClr val="000000"/>
                  </a:solidFill>
                  <a:latin typeface="+mn-ea"/>
                  <a:ea typeface="+mn-ea"/>
                </a:rPr>
                <a:t>成功后</a:t>
              </a:r>
              <a:r>
                <a:rPr lang="zh-CN" altLang="en-US" sz="900" b="1" dirty="0" smtClean="0">
                  <a:solidFill>
                    <a:srgbClr val="000000"/>
                  </a:solidFill>
                  <a:latin typeface="+mn-ea"/>
                  <a:ea typeface="+mn-ea"/>
                </a:rPr>
                <a:t>，</a:t>
              </a:r>
              <a:r>
                <a:rPr lang="zh-CN" altLang="en-US" sz="900" b="1" dirty="0">
                  <a:solidFill>
                    <a:srgbClr val="000000"/>
                  </a:solidFill>
                  <a:latin typeface="+mn-ea"/>
                  <a:ea typeface="+mn-ea"/>
                </a:rPr>
                <a:t>一线人员手工重</a:t>
              </a:r>
              <a:r>
                <a:rPr lang="zh-CN" altLang="en-US" sz="900" b="1" dirty="0" smtClean="0">
                  <a:solidFill>
                    <a:srgbClr val="000000"/>
                  </a:solidFill>
                  <a:latin typeface="+mn-ea"/>
                  <a:ea typeface="+mn-ea"/>
                </a:rPr>
                <a:t>启</a:t>
              </a:r>
              <a:r>
                <a:rPr lang="en-US" altLang="zh-CN" sz="900" b="1" dirty="0" smtClean="0">
                  <a:solidFill>
                    <a:srgbClr val="000000"/>
                  </a:solidFill>
                  <a:latin typeface="+mn-ea"/>
                  <a:ea typeface="+mn-ea"/>
                </a:rPr>
                <a:t>7</a:t>
              </a:r>
              <a:r>
                <a:rPr lang="zh-CN" altLang="en-US" sz="900" b="1" dirty="0" smtClean="0">
                  <a:solidFill>
                    <a:srgbClr val="000000"/>
                  </a:solidFill>
                  <a:latin typeface="+mn-ea"/>
                  <a:ea typeface="+mn-ea"/>
                </a:rPr>
                <a:t>套</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，启动成功</a:t>
              </a:r>
              <a:endParaRPr lang="zh-CN" altLang="en-US" sz="900" b="1" dirty="0">
                <a:solidFill>
                  <a:srgbClr val="000000"/>
                </a:solidFill>
                <a:latin typeface="+mn-ea"/>
                <a:ea typeface="+mn-ea"/>
              </a:endParaRPr>
            </a:p>
          </p:txBody>
        </p:sp>
        <p:cxnSp>
          <p:nvCxnSpPr>
            <p:cNvPr id="100" name="直接箭头连接符 99"/>
            <p:cNvCxnSpPr>
              <a:stCxn id="74" idx="3"/>
              <a:endCxn id="99" idx="1"/>
            </p:cNvCxnSpPr>
            <p:nvPr/>
          </p:nvCxnSpPr>
          <p:spPr bwMode="auto">
            <a:xfrm flipV="1">
              <a:off x="7042608" y="3463224"/>
              <a:ext cx="281515" cy="6594"/>
            </a:xfrm>
            <a:prstGeom prst="straightConnector1">
              <a:avLst/>
            </a:prstGeom>
            <a:noFill/>
            <a:ln w="9525" cap="flat" cmpd="sng" algn="ctr">
              <a:solidFill>
                <a:schemeClr val="tx1"/>
              </a:solidFill>
              <a:prstDash val="solid"/>
              <a:round/>
              <a:headEnd type="none" w="med" len="med"/>
              <a:tailEnd type="triangle"/>
            </a:ln>
            <a:effectLst/>
          </p:spPr>
        </p:cxnSp>
        <p:cxnSp>
          <p:nvCxnSpPr>
            <p:cNvPr id="102" name="直接箭头连接符 101"/>
            <p:cNvCxnSpPr>
              <a:stCxn id="53" idx="3"/>
              <a:endCxn id="92" idx="1"/>
            </p:cNvCxnSpPr>
            <p:nvPr/>
          </p:nvCxnSpPr>
          <p:spPr bwMode="auto">
            <a:xfrm>
              <a:off x="7042608" y="2751247"/>
              <a:ext cx="281516" cy="0"/>
            </a:xfrm>
            <a:prstGeom prst="straightConnector1">
              <a:avLst/>
            </a:prstGeom>
            <a:noFill/>
            <a:ln w="9525" cap="flat" cmpd="sng" algn="ctr">
              <a:solidFill>
                <a:schemeClr val="tx1"/>
              </a:solidFill>
              <a:prstDash val="solid"/>
              <a:round/>
              <a:headEnd type="none" w="med" len="med"/>
              <a:tailEnd type="triangle"/>
            </a:ln>
            <a:effectLst/>
          </p:spPr>
        </p:cxnSp>
        <p:sp>
          <p:nvSpPr>
            <p:cNvPr id="111" name="AutoShape 5"/>
            <p:cNvSpPr>
              <a:spLocks noChangeArrowheads="1"/>
            </p:cNvSpPr>
            <p:nvPr/>
          </p:nvSpPr>
          <p:spPr bwMode="auto">
            <a:xfrm>
              <a:off x="5859862" y="1705669"/>
              <a:ext cx="985948" cy="618005"/>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29</a:t>
              </a:r>
              <a:r>
                <a:rPr lang="zh-CN" altLang="en-US" sz="900" b="1" dirty="0" smtClean="0">
                  <a:solidFill>
                    <a:srgbClr val="000000"/>
                  </a:solidFill>
                  <a:latin typeface="+mn-ea"/>
                  <a:ea typeface="+mn-ea"/>
                </a:rPr>
                <a:t>号</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的</a:t>
              </a:r>
              <a:r>
                <a:rPr lang="en-US" altLang="zh-CN" sz="900" b="1" dirty="0" smtClean="0">
                  <a:solidFill>
                    <a:srgbClr val="000000"/>
                  </a:solidFill>
                  <a:latin typeface="+mn-ea"/>
                  <a:ea typeface="+mn-ea"/>
                </a:rPr>
                <a:t>2</a:t>
              </a:r>
              <a:r>
                <a:rPr lang="zh-CN" altLang="en-US" sz="900" b="1" dirty="0" smtClean="0">
                  <a:solidFill>
                    <a:srgbClr val="000000"/>
                  </a:solidFill>
                  <a:latin typeface="+mn-ea"/>
                  <a:ea typeface="+mn-ea"/>
                </a:rPr>
                <a:t>个</a:t>
              </a:r>
              <a:r>
                <a:rPr lang="en-US" altLang="zh-CN" sz="900" b="1" dirty="0" smtClean="0">
                  <a:solidFill>
                    <a:srgbClr val="000000"/>
                  </a:solidFill>
                  <a:latin typeface="+mn-ea"/>
                  <a:ea typeface="+mn-ea"/>
                </a:rPr>
                <a:t>SLCC Server</a:t>
              </a:r>
              <a:r>
                <a:rPr lang="zh-CN" altLang="en-US" sz="900" b="1" dirty="0" smtClean="0">
                  <a:solidFill>
                    <a:srgbClr val="000000"/>
                  </a:solidFill>
                  <a:latin typeface="+mn-ea"/>
                  <a:ea typeface="+mn-ea"/>
                </a:rPr>
                <a:t>挂死</a:t>
              </a:r>
              <a:endParaRPr lang="zh-CN" altLang="en-US" sz="900" b="1" dirty="0">
                <a:solidFill>
                  <a:srgbClr val="000000"/>
                </a:solidFill>
                <a:latin typeface="+mn-ea"/>
                <a:ea typeface="+mn-ea"/>
              </a:endParaRPr>
            </a:p>
          </p:txBody>
        </p:sp>
        <p:sp>
          <p:nvSpPr>
            <p:cNvPr id="117" name="AutoShape 5"/>
            <p:cNvSpPr>
              <a:spLocks noChangeArrowheads="1"/>
            </p:cNvSpPr>
            <p:nvPr/>
          </p:nvSpPr>
          <p:spPr bwMode="auto">
            <a:xfrm>
              <a:off x="1143426" y="1226819"/>
              <a:ext cx="1333412" cy="618005"/>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4</a:t>
              </a:r>
              <a:r>
                <a:rPr lang="zh-CN" altLang="en-US" sz="900" b="1" dirty="0" smtClean="0">
                  <a:solidFill>
                    <a:srgbClr val="000000"/>
                  </a:solidFill>
                  <a:latin typeface="+mn-ea"/>
                  <a:ea typeface="+mn-ea"/>
                </a:rPr>
                <a:t>月</a:t>
              </a:r>
              <a:r>
                <a:rPr lang="en-US" altLang="zh-CN" sz="900" b="1" dirty="0" smtClean="0">
                  <a:solidFill>
                    <a:srgbClr val="000000"/>
                  </a:solidFill>
                  <a:latin typeface="+mn-ea"/>
                  <a:ea typeface="+mn-ea"/>
                </a:rPr>
                <a:t>9</a:t>
              </a:r>
              <a:r>
                <a:rPr lang="zh-CN" altLang="en-US" sz="900" b="1" dirty="0" smtClean="0">
                  <a:solidFill>
                    <a:srgbClr val="000000"/>
                  </a:solidFill>
                  <a:latin typeface="+mn-ea"/>
                  <a:ea typeface="+mn-ea"/>
                </a:rPr>
                <a:t>日凌晨</a:t>
              </a:r>
              <a:r>
                <a:rPr lang="en-US" altLang="zh-CN" sz="900" b="1" dirty="0">
                  <a:latin typeface="+mn-ea"/>
                  <a:ea typeface="+mn-ea"/>
                </a:rPr>
                <a:t>1:43</a:t>
              </a:r>
              <a:r>
                <a:rPr lang="zh-CN" altLang="zh-CN" sz="900" b="1" dirty="0" smtClean="0">
                  <a:latin typeface="+mn-ea"/>
                  <a:ea typeface="+mn-ea"/>
                </a:rPr>
                <a:t>分</a:t>
              </a:r>
              <a:r>
                <a:rPr lang="zh-CN" altLang="en-US" sz="900" b="1" dirty="0" smtClean="0">
                  <a:latin typeface="+mn-ea"/>
                  <a:ea typeface="+mn-ea"/>
                </a:rPr>
                <a:t>一线手工重启</a:t>
              </a:r>
              <a:r>
                <a:rPr lang="en-US" altLang="zh-CN" sz="900" b="1" dirty="0" smtClean="0">
                  <a:latin typeface="+mn-ea"/>
                  <a:ea typeface="+mn-ea"/>
                </a:rPr>
                <a:t>29</a:t>
              </a:r>
              <a:r>
                <a:rPr lang="zh-CN" altLang="en-US" sz="900" b="1" dirty="0" smtClean="0">
                  <a:latin typeface="+mn-ea"/>
                  <a:ea typeface="+mn-ea"/>
                </a:rPr>
                <a:t>号</a:t>
              </a:r>
              <a:r>
                <a:rPr lang="en-US" altLang="zh-CN" sz="900" b="1" dirty="0" smtClean="0">
                  <a:latin typeface="+mn-ea"/>
                  <a:ea typeface="+mn-ea"/>
                </a:rPr>
                <a:t>SLCC</a:t>
              </a:r>
              <a:r>
                <a:rPr lang="zh-CN" altLang="en-US" sz="900" b="1" dirty="0" smtClean="0">
                  <a:latin typeface="+mn-ea"/>
                  <a:ea typeface="+mn-ea"/>
                </a:rPr>
                <a:t>（包括</a:t>
              </a:r>
              <a:r>
                <a:rPr lang="en-US" altLang="zh-CN" sz="900" b="1" dirty="0" smtClean="0">
                  <a:latin typeface="+mn-ea"/>
                  <a:ea typeface="+mn-ea"/>
                </a:rPr>
                <a:t>Monitor</a:t>
              </a:r>
              <a:r>
                <a:rPr lang="zh-CN" altLang="en-US" sz="900" b="1" dirty="0" smtClean="0">
                  <a:latin typeface="+mn-ea"/>
                  <a:ea typeface="+mn-ea"/>
                </a:rPr>
                <a:t>、</a:t>
              </a:r>
              <a:r>
                <a:rPr lang="en-US" altLang="zh-CN" sz="900" b="1" dirty="0" smtClean="0">
                  <a:latin typeface="+mn-ea"/>
                  <a:ea typeface="+mn-ea"/>
                </a:rPr>
                <a:t>SLCC Server</a:t>
              </a:r>
              <a:r>
                <a:rPr lang="zh-CN" altLang="en-US" sz="900" b="1" dirty="0" smtClean="0">
                  <a:latin typeface="+mn-ea"/>
                  <a:ea typeface="+mn-ea"/>
                </a:rPr>
                <a:t>和</a:t>
              </a:r>
              <a:r>
                <a:rPr lang="en-US" altLang="zh-CN" sz="900" b="1" dirty="0" smtClean="0">
                  <a:latin typeface="+mn-ea"/>
                  <a:ea typeface="+mn-ea"/>
                </a:rPr>
                <a:t>SLCC Client</a:t>
              </a:r>
              <a:r>
                <a:rPr lang="zh-CN" altLang="en-US" sz="900" b="1" dirty="0" smtClean="0">
                  <a:latin typeface="+mn-ea"/>
                  <a:ea typeface="+mn-ea"/>
                </a:rPr>
                <a:t>）</a:t>
              </a:r>
              <a:endParaRPr lang="zh-CN" altLang="en-US" sz="900" b="1" dirty="0">
                <a:solidFill>
                  <a:srgbClr val="000000"/>
                </a:solidFill>
                <a:latin typeface="+mn-ea"/>
                <a:ea typeface="+mn-ea"/>
              </a:endParaRPr>
            </a:p>
          </p:txBody>
        </p:sp>
        <p:sp>
          <p:nvSpPr>
            <p:cNvPr id="118" name="AutoShape 5"/>
            <p:cNvSpPr>
              <a:spLocks noChangeArrowheads="1"/>
            </p:cNvSpPr>
            <p:nvPr/>
          </p:nvSpPr>
          <p:spPr bwMode="auto">
            <a:xfrm>
              <a:off x="2699792" y="1226819"/>
              <a:ext cx="1405087" cy="618005"/>
            </a:xfrm>
            <a:prstGeom prst="roundRect">
              <a:avLst>
                <a:gd name="adj" fmla="val 8551"/>
              </a:avLst>
            </a:prstGeom>
            <a:solidFill>
              <a:srgbClr val="FFC000"/>
            </a:solidFill>
            <a:ln w="9525">
              <a:solidFill>
                <a:schemeClr val="tx1"/>
              </a:solidFill>
              <a:round/>
              <a:headEnd/>
              <a:tailEnd/>
            </a:ln>
          </p:spPr>
          <p:txBody>
            <a:bodyPr lIns="18000" rIns="18000" anchor="ctr"/>
            <a:lstStyle/>
            <a:p>
              <a:pPr algn="ctr" fontAlgn="auto">
                <a:spcBef>
                  <a:spcPts val="0"/>
                </a:spcBef>
                <a:spcAft>
                  <a:spcPts val="0"/>
                </a:spcAft>
                <a:defRPr/>
              </a:pPr>
              <a:r>
                <a:rPr lang="zh-CN" altLang="en-US" sz="900" b="1" dirty="0" smtClean="0">
                  <a:solidFill>
                    <a:srgbClr val="000000"/>
                  </a:solidFill>
                  <a:latin typeface="+mn-ea"/>
                  <a:ea typeface="+mn-ea"/>
                </a:rPr>
                <a:t>同时该</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正在拉起</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，重启时监听端口冲突，</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启动失败</a:t>
              </a:r>
              <a:endParaRPr lang="zh-CN" altLang="en-US" sz="900" b="1" dirty="0">
                <a:solidFill>
                  <a:srgbClr val="000000"/>
                </a:solidFill>
                <a:latin typeface="+mn-ea"/>
                <a:ea typeface="+mn-ea"/>
              </a:endParaRPr>
            </a:p>
          </p:txBody>
        </p:sp>
        <p:cxnSp>
          <p:nvCxnSpPr>
            <p:cNvPr id="120" name="直接箭头连接符 119"/>
            <p:cNvCxnSpPr>
              <a:stCxn id="117" idx="3"/>
              <a:endCxn id="118" idx="1"/>
            </p:cNvCxnSpPr>
            <p:nvPr/>
          </p:nvCxnSpPr>
          <p:spPr bwMode="auto">
            <a:xfrm>
              <a:off x="2476838" y="1535822"/>
              <a:ext cx="222954" cy="0"/>
            </a:xfrm>
            <a:prstGeom prst="straightConnector1">
              <a:avLst/>
            </a:prstGeom>
            <a:noFill/>
            <a:ln w="9525" cap="flat" cmpd="sng" algn="ctr">
              <a:solidFill>
                <a:schemeClr val="tx1"/>
              </a:solidFill>
              <a:prstDash val="solid"/>
              <a:round/>
              <a:headEnd type="none" w="med" len="med"/>
              <a:tailEnd type="triangle"/>
            </a:ln>
            <a:effectLst/>
          </p:spPr>
        </p:cxnSp>
        <p:sp>
          <p:nvSpPr>
            <p:cNvPr id="125" name="AutoShape 5"/>
            <p:cNvSpPr>
              <a:spLocks noChangeArrowheads="1"/>
            </p:cNvSpPr>
            <p:nvPr/>
          </p:nvSpPr>
          <p:spPr bwMode="auto">
            <a:xfrm>
              <a:off x="4297106" y="1226819"/>
              <a:ext cx="994974" cy="618005"/>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29</a:t>
              </a:r>
              <a:r>
                <a:rPr lang="zh-CN" altLang="en-US" sz="900" b="1" dirty="0" smtClean="0">
                  <a:solidFill>
                    <a:srgbClr val="000000"/>
                  </a:solidFill>
                  <a:latin typeface="+mn-ea"/>
                  <a:ea typeface="+mn-ea"/>
                </a:rPr>
                <a:t>号</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进程启动成功，但没有</a:t>
              </a:r>
              <a:r>
                <a:rPr lang="en-US" altLang="zh-CN" sz="900" b="1" dirty="0" smtClean="0">
                  <a:solidFill>
                    <a:srgbClr val="000000"/>
                  </a:solidFill>
                  <a:latin typeface="+mn-ea"/>
                  <a:ea typeface="+mn-ea"/>
                </a:rPr>
                <a:t>Monitor</a:t>
              </a:r>
              <a:r>
                <a:rPr lang="zh-CN" altLang="en-US" sz="900" b="1" dirty="0" smtClean="0">
                  <a:solidFill>
                    <a:srgbClr val="000000"/>
                  </a:solidFill>
                  <a:latin typeface="+mn-ea"/>
                  <a:ea typeface="+mn-ea"/>
                </a:rPr>
                <a:t>监控</a:t>
              </a:r>
              <a:endParaRPr lang="zh-CN" altLang="en-US" sz="900" b="1" dirty="0">
                <a:solidFill>
                  <a:srgbClr val="000000"/>
                </a:solidFill>
                <a:latin typeface="+mn-ea"/>
                <a:ea typeface="+mn-ea"/>
              </a:endParaRPr>
            </a:p>
          </p:txBody>
        </p:sp>
        <p:cxnSp>
          <p:nvCxnSpPr>
            <p:cNvPr id="129" name="直接箭头连接符 128"/>
            <p:cNvCxnSpPr>
              <a:stCxn id="118" idx="3"/>
              <a:endCxn id="125" idx="1"/>
            </p:cNvCxnSpPr>
            <p:nvPr/>
          </p:nvCxnSpPr>
          <p:spPr bwMode="auto">
            <a:xfrm>
              <a:off x="4104879" y="1535822"/>
              <a:ext cx="192227" cy="0"/>
            </a:xfrm>
            <a:prstGeom prst="straightConnector1">
              <a:avLst/>
            </a:prstGeom>
            <a:noFill/>
            <a:ln w="9525" cap="flat" cmpd="sng" algn="ctr">
              <a:solidFill>
                <a:schemeClr val="tx1"/>
              </a:solidFill>
              <a:prstDash val="solid"/>
              <a:round/>
              <a:headEnd type="none" w="med" len="med"/>
              <a:tailEnd type="triangle"/>
            </a:ln>
            <a:effectLst/>
          </p:spPr>
        </p:cxnSp>
        <p:cxnSp>
          <p:nvCxnSpPr>
            <p:cNvPr id="136" name="肘形连接符 135"/>
            <p:cNvCxnSpPr>
              <a:stCxn id="95" idx="3"/>
              <a:endCxn id="111" idx="1"/>
            </p:cNvCxnSpPr>
            <p:nvPr/>
          </p:nvCxnSpPr>
          <p:spPr bwMode="auto">
            <a:xfrm flipV="1">
              <a:off x="2419414" y="2014672"/>
              <a:ext cx="3440448" cy="736574"/>
            </a:xfrm>
            <a:prstGeom prst="bentConnector3">
              <a:avLst>
                <a:gd name="adj1" fmla="val 4042"/>
              </a:avLst>
            </a:prstGeom>
            <a:noFill/>
            <a:ln w="9525" cap="flat" cmpd="sng" algn="ctr">
              <a:solidFill>
                <a:schemeClr val="tx1"/>
              </a:solidFill>
              <a:prstDash val="solid"/>
              <a:round/>
              <a:headEnd type="none" w="med" len="med"/>
              <a:tailEnd type="triangle"/>
            </a:ln>
            <a:effectLst/>
          </p:spPr>
        </p:cxnSp>
        <p:cxnSp>
          <p:nvCxnSpPr>
            <p:cNvPr id="144" name="直接箭头连接符 143"/>
            <p:cNvCxnSpPr>
              <a:stCxn id="111" idx="3"/>
              <a:endCxn id="88" idx="1"/>
            </p:cNvCxnSpPr>
            <p:nvPr/>
          </p:nvCxnSpPr>
          <p:spPr bwMode="auto">
            <a:xfrm>
              <a:off x="6845810" y="2014672"/>
              <a:ext cx="486654" cy="1304"/>
            </a:xfrm>
            <a:prstGeom prst="straightConnector1">
              <a:avLst/>
            </a:prstGeom>
            <a:noFill/>
            <a:ln w="9525" cap="flat" cmpd="sng" algn="ctr">
              <a:solidFill>
                <a:schemeClr val="tx1"/>
              </a:solidFill>
              <a:prstDash val="solid"/>
              <a:round/>
              <a:headEnd type="none" w="med" len="med"/>
              <a:tailEnd type="triangle"/>
            </a:ln>
            <a:effectLst/>
          </p:spPr>
        </p:cxnSp>
        <p:cxnSp>
          <p:nvCxnSpPr>
            <p:cNvPr id="170" name="肘形连接符 169"/>
            <p:cNvCxnSpPr>
              <a:stCxn id="77" idx="3"/>
              <a:endCxn id="97" idx="1"/>
            </p:cNvCxnSpPr>
            <p:nvPr/>
          </p:nvCxnSpPr>
          <p:spPr bwMode="auto">
            <a:xfrm>
              <a:off x="3851920" y="2751247"/>
              <a:ext cx="182008" cy="805315"/>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0" name="肘形连接符 189"/>
            <p:cNvCxnSpPr>
              <a:stCxn id="125" idx="3"/>
              <a:endCxn id="111" idx="1"/>
            </p:cNvCxnSpPr>
            <p:nvPr/>
          </p:nvCxnSpPr>
          <p:spPr bwMode="auto">
            <a:xfrm>
              <a:off x="5292080" y="1535822"/>
              <a:ext cx="567782" cy="478850"/>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203" name="AutoShape 5"/>
            <p:cNvSpPr>
              <a:spLocks noChangeArrowheads="1"/>
            </p:cNvSpPr>
            <p:nvPr/>
          </p:nvSpPr>
          <p:spPr bwMode="auto">
            <a:xfrm>
              <a:off x="5927260" y="903096"/>
              <a:ext cx="1325290" cy="648072"/>
            </a:xfrm>
            <a:prstGeom prst="roundRect">
              <a:avLst>
                <a:gd name="adj" fmla="val 8551"/>
              </a:avLst>
            </a:prstGeom>
            <a:solidFill>
              <a:srgbClr val="FF0000"/>
            </a:solidFill>
            <a:ln w="9525">
              <a:solidFill>
                <a:schemeClr val="tx1"/>
              </a:solidFill>
              <a:round/>
              <a:headEnd/>
              <a:tailEnd/>
            </a:ln>
          </p:spPr>
          <p:txBody>
            <a:bodyPr lIns="18000" rIns="18000" anchor="ctr"/>
            <a:lstStyle/>
            <a:p>
              <a:pPr defTabSz="801688"/>
              <a:r>
                <a:rPr lang="en-US" altLang="zh-CN" sz="900" b="1" dirty="0">
                  <a:solidFill>
                    <a:srgbClr val="000000"/>
                  </a:solidFill>
                  <a:latin typeface="+mn-ea"/>
                  <a:ea typeface="+mn-ea"/>
                </a:rPr>
                <a:t>SLCC </a:t>
              </a:r>
              <a:r>
                <a:rPr lang="en-US" altLang="zh-CN" sz="900" b="1" dirty="0" smtClean="0">
                  <a:solidFill>
                    <a:srgbClr val="000000"/>
                  </a:solidFill>
                  <a:latin typeface="+mn-ea"/>
                  <a:ea typeface="+mn-ea"/>
                </a:rPr>
                <a:t>Client</a:t>
              </a:r>
              <a:r>
                <a:rPr lang="zh-CN" altLang="en-US" sz="900" b="1" dirty="0" smtClean="0">
                  <a:solidFill>
                    <a:srgbClr val="000000"/>
                  </a:solidFill>
                  <a:latin typeface="+mn-ea"/>
                  <a:ea typeface="+mn-ea"/>
                </a:rPr>
                <a:t>一直发送探测消息到</a:t>
              </a:r>
              <a:r>
                <a:rPr lang="zh-CN" altLang="en-US" sz="900" b="1" dirty="0">
                  <a:solidFill>
                    <a:srgbClr val="000000"/>
                  </a:solidFill>
                  <a:latin typeface="+mn-ea"/>
                  <a:ea typeface="+mn-ea"/>
                </a:rPr>
                <a:t>挂死的</a:t>
              </a:r>
              <a:r>
                <a:rPr lang="en-US" altLang="zh-CN" sz="900" b="1" dirty="0">
                  <a:solidFill>
                    <a:srgbClr val="000000"/>
                  </a:solidFill>
                  <a:latin typeface="+mn-ea"/>
                  <a:ea typeface="+mn-ea"/>
                </a:rPr>
                <a:t>Server</a:t>
              </a:r>
              <a:r>
                <a:rPr lang="zh-CN" altLang="en-US" sz="900" b="1" dirty="0">
                  <a:solidFill>
                    <a:srgbClr val="000000"/>
                  </a:solidFill>
                  <a:latin typeface="+mn-ea"/>
                  <a:ea typeface="+mn-ea"/>
                </a:rPr>
                <a:t>进程</a:t>
              </a:r>
              <a:r>
                <a:rPr lang="zh-CN" altLang="en-US" sz="900" b="1" dirty="0" smtClean="0">
                  <a:solidFill>
                    <a:srgbClr val="000000"/>
                  </a:solidFill>
                  <a:latin typeface="+mn-ea"/>
                  <a:ea typeface="+mn-ea"/>
                </a:rPr>
                <a:t>上，导致</a:t>
              </a:r>
              <a:r>
                <a:rPr lang="en-US" altLang="zh-CN" sz="900" b="1" dirty="0" smtClean="0">
                  <a:solidFill>
                    <a:srgbClr val="000000"/>
                  </a:solidFill>
                  <a:latin typeface="+mn-ea"/>
                  <a:ea typeface="+mn-ea"/>
                </a:rPr>
                <a:t>AS</a:t>
              </a:r>
              <a:r>
                <a:rPr lang="zh-CN" altLang="en-US" sz="900" b="1" dirty="0" smtClean="0">
                  <a:solidFill>
                    <a:srgbClr val="000000"/>
                  </a:solidFill>
                  <a:latin typeface="+mn-ea"/>
                  <a:ea typeface="+mn-ea"/>
                </a:rPr>
                <a:t>认为</a:t>
              </a:r>
              <a:r>
                <a:rPr lang="en-US" altLang="zh-CN" sz="900" b="1" dirty="0" smtClean="0">
                  <a:solidFill>
                    <a:srgbClr val="000000"/>
                  </a:solidFill>
                  <a:latin typeface="+mn-ea"/>
                  <a:ea typeface="+mn-ea"/>
                </a:rPr>
                <a:t>SLCC</a:t>
              </a:r>
              <a:r>
                <a:rPr lang="zh-CN" altLang="en-US" sz="900" b="1" dirty="0" smtClean="0">
                  <a:solidFill>
                    <a:srgbClr val="000000"/>
                  </a:solidFill>
                  <a:latin typeface="+mn-ea"/>
                  <a:ea typeface="+mn-ea"/>
                </a:rPr>
                <a:t>没有恢复，持续放通</a:t>
              </a:r>
              <a:endParaRPr lang="en-US" altLang="zh-CN" sz="900" b="1" dirty="0">
                <a:solidFill>
                  <a:srgbClr val="000000"/>
                </a:solidFill>
                <a:latin typeface="+mn-ea"/>
                <a:ea typeface="+mn-ea"/>
              </a:endParaRPr>
            </a:p>
          </p:txBody>
        </p:sp>
        <p:cxnSp>
          <p:nvCxnSpPr>
            <p:cNvPr id="207" name="直接箭头连接符 206"/>
            <p:cNvCxnSpPr>
              <a:stCxn id="88" idx="0"/>
              <a:endCxn id="41" idx="2"/>
            </p:cNvCxnSpPr>
            <p:nvPr/>
          </p:nvCxnSpPr>
          <p:spPr bwMode="auto">
            <a:xfrm flipV="1">
              <a:off x="8044716" y="1551168"/>
              <a:ext cx="12454" cy="155805"/>
            </a:xfrm>
            <a:prstGeom prst="straightConnector1">
              <a:avLst/>
            </a:prstGeom>
            <a:noFill/>
            <a:ln w="9525" cap="flat" cmpd="sng" algn="ctr">
              <a:solidFill>
                <a:schemeClr val="tx1"/>
              </a:solidFill>
              <a:prstDash val="solid"/>
              <a:round/>
              <a:headEnd type="none" w="med" len="med"/>
              <a:tailEnd type="triangle"/>
            </a:ln>
            <a:effectLst/>
          </p:spPr>
        </p:cxnSp>
        <p:cxnSp>
          <p:nvCxnSpPr>
            <p:cNvPr id="210" name="直接箭头连接符 209"/>
            <p:cNvCxnSpPr>
              <a:stCxn id="41" idx="1"/>
              <a:endCxn id="203" idx="3"/>
            </p:cNvCxnSpPr>
            <p:nvPr/>
          </p:nvCxnSpPr>
          <p:spPr bwMode="auto">
            <a:xfrm flipH="1">
              <a:off x="7252550" y="1227132"/>
              <a:ext cx="368580" cy="0"/>
            </a:xfrm>
            <a:prstGeom prst="straightConnector1">
              <a:avLst/>
            </a:prstGeom>
            <a:noFill/>
            <a:ln w="9525" cap="flat" cmpd="sng" algn="ctr">
              <a:solidFill>
                <a:schemeClr val="tx1"/>
              </a:solidFill>
              <a:prstDash val="solid"/>
              <a:round/>
              <a:headEnd type="none" w="med" len="med"/>
              <a:tailEnd type="triangle"/>
            </a:ln>
            <a:effectLst/>
          </p:spPr>
        </p:cxnSp>
        <p:sp>
          <p:nvSpPr>
            <p:cNvPr id="93" name="椭圆 92"/>
            <p:cNvSpPr/>
            <p:nvPr/>
          </p:nvSpPr>
          <p:spPr bwMode="auto">
            <a:xfrm>
              <a:off x="6877094" y="3667804"/>
              <a:ext cx="244950" cy="232132"/>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2</a:t>
              </a:r>
              <a:endParaRPr lang="zh-CN" altLang="en-US" sz="1400" b="1" kern="0" dirty="0" smtClean="0">
                <a:solidFill>
                  <a:prstClr val="white"/>
                </a:solidFill>
                <a:latin typeface="+mn-ea"/>
                <a:ea typeface="+mn-ea"/>
              </a:endParaRPr>
            </a:p>
          </p:txBody>
        </p:sp>
        <p:sp>
          <p:nvSpPr>
            <p:cNvPr id="91" name="椭圆 90"/>
            <p:cNvSpPr/>
            <p:nvPr/>
          </p:nvSpPr>
          <p:spPr bwMode="auto">
            <a:xfrm>
              <a:off x="5150315" y="3652575"/>
              <a:ext cx="257253" cy="269933"/>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1</a:t>
              </a:r>
              <a:endParaRPr lang="zh-CN" altLang="en-US" sz="1400" b="1" kern="0" dirty="0" smtClean="0">
                <a:solidFill>
                  <a:prstClr val="white"/>
                </a:solidFill>
                <a:latin typeface="+mn-ea"/>
                <a:ea typeface="+mn-ea"/>
              </a:endParaRPr>
            </a:p>
          </p:txBody>
        </p:sp>
        <p:sp>
          <p:nvSpPr>
            <p:cNvPr id="56" name="椭圆 55"/>
            <p:cNvSpPr/>
            <p:nvPr/>
          </p:nvSpPr>
          <p:spPr bwMode="auto">
            <a:xfrm>
              <a:off x="7087934" y="1385532"/>
              <a:ext cx="244530"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4</a:t>
              </a:r>
              <a:endParaRPr lang="zh-CN" altLang="en-US" sz="1400" b="1" kern="0" dirty="0" smtClean="0">
                <a:solidFill>
                  <a:prstClr val="white"/>
                </a:solidFill>
                <a:latin typeface="+mn-ea"/>
                <a:ea typeface="+mn-ea"/>
              </a:endParaRPr>
            </a:p>
          </p:txBody>
        </p:sp>
        <p:sp>
          <p:nvSpPr>
            <p:cNvPr id="222" name="Rectangle 22"/>
            <p:cNvSpPr>
              <a:spLocks noChangeArrowheads="1"/>
            </p:cNvSpPr>
            <p:nvPr/>
          </p:nvSpPr>
          <p:spPr bwMode="auto">
            <a:xfrm>
              <a:off x="5859862" y="515156"/>
              <a:ext cx="1464261" cy="343986"/>
            </a:xfrm>
            <a:prstGeom prst="rect">
              <a:avLst/>
            </a:prstGeom>
            <a:solidFill>
              <a:srgbClr val="FF0000"/>
            </a:solidFill>
            <a:ln w="9525">
              <a:solidFill>
                <a:schemeClr val="tx1"/>
              </a:solidFill>
              <a:prstDash val="dash"/>
              <a:miter lim="800000"/>
              <a:headEnd/>
              <a:tailEnd/>
            </a:ln>
          </p:spPr>
          <p:txBody>
            <a:bodyPr lIns="18000" rIns="18000" anchor="ctr"/>
            <a:lstStyle/>
            <a:p>
              <a:pPr defTabSz="801688"/>
              <a:r>
                <a:rPr lang="en-US" altLang="zh-CN" sz="900" dirty="0" smtClean="0">
                  <a:solidFill>
                    <a:srgbClr val="000000"/>
                  </a:solidFill>
                  <a:latin typeface="+mn-ea"/>
                  <a:ea typeface="+mn-ea"/>
                </a:rPr>
                <a:t>Client</a:t>
              </a:r>
              <a:r>
                <a:rPr lang="zh-CN" altLang="en-US" sz="900" dirty="0" smtClean="0">
                  <a:solidFill>
                    <a:srgbClr val="000000"/>
                  </a:solidFill>
                  <a:latin typeface="+mn-ea"/>
                  <a:ea typeface="+mn-ea"/>
                </a:rPr>
                <a:t>路由算法不合理，没有轮询分发到正常的</a:t>
              </a:r>
              <a:r>
                <a:rPr lang="en-US" altLang="zh-CN" sz="900" dirty="0" smtClean="0">
                  <a:solidFill>
                    <a:srgbClr val="000000"/>
                  </a:solidFill>
                  <a:latin typeface="+mn-ea"/>
                  <a:ea typeface="+mn-ea"/>
                </a:rPr>
                <a:t>Server</a:t>
              </a:r>
            </a:p>
          </p:txBody>
        </p:sp>
        <p:cxnSp>
          <p:nvCxnSpPr>
            <p:cNvPr id="226" name="AutoShape 23"/>
            <p:cNvCxnSpPr>
              <a:cxnSpLocks noChangeShapeType="1"/>
              <a:stCxn id="137" idx="0"/>
              <a:endCxn id="117" idx="1"/>
            </p:cNvCxnSpPr>
            <p:nvPr/>
          </p:nvCxnSpPr>
          <p:spPr bwMode="auto">
            <a:xfrm flipV="1">
              <a:off x="877413" y="1535822"/>
              <a:ext cx="266013" cy="194040"/>
            </a:xfrm>
            <a:prstGeom prst="straightConnector1">
              <a:avLst/>
            </a:prstGeom>
            <a:noFill/>
            <a:ln w="9525">
              <a:solidFill>
                <a:schemeClr val="tx1"/>
              </a:solidFill>
              <a:round/>
              <a:headEnd/>
              <a:tailEnd/>
            </a:ln>
          </p:spPr>
        </p:cxnSp>
        <p:cxnSp>
          <p:nvCxnSpPr>
            <p:cNvPr id="233" name="直接箭头连接符 232"/>
            <p:cNvCxnSpPr>
              <a:stCxn id="95" idx="3"/>
              <a:endCxn id="77" idx="1"/>
            </p:cNvCxnSpPr>
            <p:nvPr/>
          </p:nvCxnSpPr>
          <p:spPr bwMode="auto">
            <a:xfrm>
              <a:off x="2419414" y="2751246"/>
              <a:ext cx="294111" cy="1"/>
            </a:xfrm>
            <a:prstGeom prst="straightConnector1">
              <a:avLst/>
            </a:prstGeom>
            <a:noFill/>
            <a:ln w="9525" cap="flat" cmpd="sng" algn="ctr">
              <a:solidFill>
                <a:schemeClr val="tx1"/>
              </a:solidFill>
              <a:prstDash val="solid"/>
              <a:round/>
              <a:headEnd type="none" w="med" len="med"/>
              <a:tailEnd type="stealth"/>
            </a:ln>
            <a:effectLst/>
          </p:spPr>
        </p:cxnSp>
        <p:sp>
          <p:nvSpPr>
            <p:cNvPr id="237" name="Rectangle 22"/>
            <p:cNvSpPr>
              <a:spLocks noChangeArrowheads="1"/>
            </p:cNvSpPr>
            <p:nvPr/>
          </p:nvSpPr>
          <p:spPr bwMode="auto">
            <a:xfrm>
              <a:off x="2662809" y="695223"/>
              <a:ext cx="1453800" cy="505452"/>
            </a:xfrm>
            <a:prstGeom prst="rect">
              <a:avLst/>
            </a:prstGeom>
            <a:solidFill>
              <a:srgbClr val="FF0000"/>
            </a:solid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正在</a:t>
              </a:r>
              <a:r>
                <a:rPr lang="zh-CN" altLang="en-US" sz="900" dirty="0" smtClean="0">
                  <a:solidFill>
                    <a:srgbClr val="000000"/>
                  </a:solidFill>
                  <a:latin typeface="+mn-ea"/>
                  <a:ea typeface="+mn-ea"/>
                </a:rPr>
                <a:t>工作的</a:t>
              </a:r>
              <a:r>
                <a:rPr lang="en-US" altLang="zh-CN" sz="900" dirty="0" smtClean="0">
                  <a:solidFill>
                    <a:srgbClr val="000000"/>
                  </a:solidFill>
                  <a:latin typeface="+mn-ea"/>
                  <a:ea typeface="+mn-ea"/>
                </a:rPr>
                <a:t>Monitor</a:t>
              </a:r>
              <a:r>
                <a:rPr lang="zh-CN" altLang="en-US" sz="900" dirty="0" smtClean="0">
                  <a:solidFill>
                    <a:srgbClr val="000000"/>
                  </a:solidFill>
                  <a:latin typeface="+mn-ea"/>
                  <a:ea typeface="+mn-ea"/>
                </a:rPr>
                <a:t>端口未完全释放，手工重启端口冲突，进而启动失败</a:t>
              </a:r>
              <a:endParaRPr lang="en-US" altLang="zh-CN" sz="900" dirty="0" smtClean="0">
                <a:solidFill>
                  <a:srgbClr val="000000"/>
                </a:solidFill>
                <a:latin typeface="+mn-ea"/>
                <a:ea typeface="+mn-ea"/>
              </a:endParaRPr>
            </a:p>
          </p:txBody>
        </p:sp>
        <p:sp>
          <p:nvSpPr>
            <p:cNvPr id="241" name="Rectangle 22"/>
            <p:cNvSpPr>
              <a:spLocks noChangeArrowheads="1"/>
            </p:cNvSpPr>
            <p:nvPr/>
          </p:nvSpPr>
          <p:spPr bwMode="auto">
            <a:xfrm>
              <a:off x="1284282" y="774583"/>
              <a:ext cx="1022176" cy="381283"/>
            </a:xfrm>
            <a:prstGeom prst="rect">
              <a:avLst/>
            </a:prstGeom>
            <a:noFill/>
            <a:ln w="9525">
              <a:solidFill>
                <a:schemeClr val="tx1"/>
              </a:solidFill>
              <a:prstDash val="dash"/>
              <a:miter lim="800000"/>
              <a:headEnd/>
              <a:tailEnd/>
            </a:ln>
          </p:spPr>
          <p:txBody>
            <a:bodyPr lIns="18000" rIns="18000" anchor="ctr"/>
            <a:lstStyle/>
            <a:p>
              <a:pPr defTabSz="801688"/>
              <a:r>
                <a:rPr lang="en-US" altLang="zh-CN" sz="900" dirty="0" smtClean="0">
                  <a:solidFill>
                    <a:srgbClr val="000000"/>
                  </a:solidFill>
                  <a:latin typeface="+mn-ea"/>
                  <a:ea typeface="+mn-ea"/>
                </a:rPr>
                <a:t>29</a:t>
              </a:r>
              <a:r>
                <a:rPr lang="zh-CN" altLang="en-US" sz="900" dirty="0" smtClean="0">
                  <a:solidFill>
                    <a:srgbClr val="000000"/>
                  </a:solidFill>
                  <a:latin typeface="+mn-ea"/>
                  <a:ea typeface="+mn-ea"/>
                </a:rPr>
                <a:t>号</a:t>
              </a:r>
              <a:r>
                <a:rPr lang="en-US" altLang="zh-CN" sz="900" dirty="0" smtClean="0">
                  <a:solidFill>
                    <a:srgbClr val="000000"/>
                  </a:solidFill>
                  <a:latin typeface="+mn-ea"/>
                  <a:ea typeface="+mn-ea"/>
                </a:rPr>
                <a:t>SLCC</a:t>
              </a:r>
              <a:r>
                <a:rPr lang="zh-CN" altLang="en-US" sz="900" dirty="0" smtClean="0">
                  <a:solidFill>
                    <a:srgbClr val="000000"/>
                  </a:solidFill>
                  <a:latin typeface="+mn-ea"/>
                  <a:ea typeface="+mn-ea"/>
                </a:rPr>
                <a:t>指该</a:t>
              </a:r>
              <a:r>
                <a:rPr lang="en-US" altLang="zh-CN" sz="900" dirty="0" smtClean="0">
                  <a:solidFill>
                    <a:srgbClr val="000000"/>
                  </a:solidFill>
                  <a:latin typeface="+mn-ea"/>
                  <a:ea typeface="+mn-ea"/>
                </a:rPr>
                <a:t>SLCC</a:t>
              </a:r>
              <a:r>
                <a:rPr lang="zh-CN" altLang="en-US" sz="900" dirty="0" smtClean="0">
                  <a:solidFill>
                    <a:srgbClr val="000000"/>
                  </a:solidFill>
                  <a:latin typeface="+mn-ea"/>
                  <a:ea typeface="+mn-ea"/>
                </a:rPr>
                <a:t>的单板</a:t>
              </a:r>
              <a:r>
                <a:rPr lang="en-US" altLang="zh-CN" sz="900" dirty="0" smtClean="0">
                  <a:solidFill>
                    <a:srgbClr val="000000"/>
                  </a:solidFill>
                  <a:latin typeface="+mn-ea"/>
                  <a:ea typeface="+mn-ea"/>
                </a:rPr>
                <a:t>IP</a:t>
              </a:r>
              <a:r>
                <a:rPr lang="zh-CN" altLang="en-US" sz="900" dirty="0" smtClean="0">
                  <a:solidFill>
                    <a:srgbClr val="000000"/>
                  </a:solidFill>
                  <a:latin typeface="+mn-ea"/>
                  <a:ea typeface="+mn-ea"/>
                </a:rPr>
                <a:t>为</a:t>
              </a:r>
              <a:r>
                <a:rPr lang="en-US" altLang="zh-CN" sz="900" dirty="0" smtClean="0">
                  <a:solidFill>
                    <a:srgbClr val="000000"/>
                  </a:solidFill>
                  <a:latin typeface="+mn-ea"/>
                  <a:ea typeface="+mn-ea"/>
                </a:rPr>
                <a:t>29</a:t>
              </a:r>
            </a:p>
          </p:txBody>
        </p:sp>
      </p:grpSp>
      <p:sp>
        <p:nvSpPr>
          <p:cNvPr id="243" name="Text Box 8"/>
          <p:cNvSpPr txBox="1">
            <a:spLocks noChangeArrowheads="1"/>
          </p:cNvSpPr>
          <p:nvPr/>
        </p:nvSpPr>
        <p:spPr bwMode="auto">
          <a:xfrm>
            <a:off x="4138474" y="5024827"/>
            <a:ext cx="4681998" cy="756211"/>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3</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smtClean="0">
                <a:solidFill>
                  <a:prstClr val="black"/>
                </a:solidFill>
                <a:latin typeface="+mn-ea"/>
                <a:ea typeface="+mn-ea"/>
              </a:rPr>
              <a:t>Monitor</a:t>
            </a:r>
            <a:r>
              <a:rPr lang="zh-CN" altLang="en-US" sz="1100" dirty="0" smtClean="0">
                <a:solidFill>
                  <a:prstClr val="black"/>
                </a:solidFill>
                <a:latin typeface="+mn-ea"/>
                <a:ea typeface="+mn-ea"/>
              </a:rPr>
              <a:t>启动脚本实现没有考虑多个命令同时启动的场景，需支持。</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r>
              <a:rPr lang="zh-CN" altLang="en-US" sz="1100" dirty="0" smtClean="0">
                <a:solidFill>
                  <a:srgbClr val="0000FF"/>
                </a:solidFill>
                <a:latin typeface="+mn-ea"/>
                <a:ea typeface="+mn-ea"/>
              </a:rPr>
              <a:t>：</a:t>
            </a:r>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Monitor</a:t>
            </a:r>
            <a:r>
              <a:rPr lang="zh-CN" altLang="en-US" sz="1100" dirty="0" smtClean="0">
                <a:solidFill>
                  <a:srgbClr val="0000FF"/>
                </a:solidFill>
                <a:latin typeface="+mn-ea"/>
                <a:ea typeface="+mn-ea"/>
              </a:rPr>
              <a:t>启动脚本，避免两个命令同时启动时监听冲突导致启动失败</a:t>
            </a:r>
            <a:r>
              <a:rPr lang="zh-CN" altLang="en-US" sz="1100" dirty="0" smtClean="0">
                <a:solidFill>
                  <a:srgbClr val="0000FF"/>
                </a:solidFill>
                <a:latin typeface="+mn-ea"/>
                <a:ea typeface="+mn-ea"/>
              </a:rPr>
              <a:t>。</a:t>
            </a:r>
            <a:endParaRPr lang="zh-CN" altLang="en-US" sz="1100" dirty="0">
              <a:solidFill>
                <a:srgbClr val="0000FF"/>
              </a:solidFill>
              <a:latin typeface="+mn-ea"/>
              <a:ea typeface="+mn-ea"/>
            </a:endParaRPr>
          </a:p>
        </p:txBody>
      </p:sp>
      <p:sp>
        <p:nvSpPr>
          <p:cNvPr id="54" name="椭圆 53"/>
          <p:cNvSpPr/>
          <p:nvPr/>
        </p:nvSpPr>
        <p:spPr bwMode="auto">
          <a:xfrm>
            <a:off x="4004479" y="897229"/>
            <a:ext cx="244530"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3</a:t>
            </a:r>
            <a:endParaRPr lang="zh-CN" altLang="en-US" sz="1400" b="1" kern="0" dirty="0" smtClean="0">
              <a:solidFill>
                <a:prstClr val="white"/>
              </a:solidFill>
              <a:latin typeface="+mn-ea"/>
              <a:ea typeface="+mn-ea"/>
            </a:endParaRPr>
          </a:p>
        </p:txBody>
      </p:sp>
      <p:sp>
        <p:nvSpPr>
          <p:cNvPr id="57" name="Text Box 8"/>
          <p:cNvSpPr txBox="1">
            <a:spLocks noChangeArrowheads="1"/>
          </p:cNvSpPr>
          <p:nvPr/>
        </p:nvSpPr>
        <p:spPr bwMode="auto">
          <a:xfrm>
            <a:off x="4138474" y="5831385"/>
            <a:ext cx="4681998" cy="586934"/>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a:solidFill>
                  <a:srgbClr val="FF0000"/>
                </a:solidFill>
                <a:latin typeface="+mn-ea"/>
                <a:ea typeface="+mn-ea"/>
              </a:rPr>
              <a:t>4</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smtClean="0">
                <a:solidFill>
                  <a:prstClr val="black"/>
                </a:solidFill>
                <a:latin typeface="+mn-ea"/>
                <a:ea typeface="+mn-ea"/>
              </a:rPr>
              <a:t>SLCC Client</a:t>
            </a:r>
            <a:r>
              <a:rPr lang="zh-CN" altLang="en-US" sz="1100" dirty="0" smtClean="0">
                <a:solidFill>
                  <a:prstClr val="black"/>
                </a:solidFill>
                <a:latin typeface="+mn-ea"/>
                <a:ea typeface="+mn-ea"/>
              </a:rPr>
              <a:t>路由算法有问题，没有轮询分发到正常的</a:t>
            </a:r>
            <a:r>
              <a:rPr lang="en-US" altLang="zh-CN" sz="1100" dirty="0" smtClean="0">
                <a:solidFill>
                  <a:prstClr val="black"/>
                </a:solidFill>
                <a:latin typeface="+mn-ea"/>
                <a:ea typeface="+mn-ea"/>
              </a:rPr>
              <a:t>Server</a:t>
            </a:r>
            <a:r>
              <a:rPr lang="zh-CN" altLang="en-US" sz="1100" dirty="0" smtClean="0">
                <a:solidFill>
                  <a:prstClr val="black"/>
                </a:solidFill>
                <a:latin typeface="+mn-ea"/>
                <a:ea typeface="+mn-ea"/>
              </a:rPr>
              <a:t>。</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SLCC Client</a:t>
            </a:r>
            <a:r>
              <a:rPr lang="zh-CN" altLang="en-US" sz="1100" dirty="0" smtClean="0">
                <a:solidFill>
                  <a:srgbClr val="0000FF"/>
                </a:solidFill>
                <a:latin typeface="+mn-ea"/>
                <a:ea typeface="+mn-ea"/>
              </a:rPr>
              <a:t>路由算法，支持轮询分发。</a:t>
            </a:r>
            <a:endParaRPr lang="zh-CN" altLang="en-US" sz="1100" dirty="0">
              <a:solidFill>
                <a:srgbClr val="0000FF"/>
              </a:solidFill>
              <a:latin typeface="+mn-ea"/>
              <a:ea typeface="+mn-ea"/>
            </a:endParaRPr>
          </a:p>
        </p:txBody>
      </p:sp>
    </p:spTree>
    <p:extLst>
      <p:ext uri="{BB962C8B-B14F-4D97-AF65-F5344CB8AC3E}">
        <p14:creationId xmlns:p14="http://schemas.microsoft.com/office/powerpoint/2010/main" val="19590380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58917"/>
            <a:ext cx="6500417" cy="680467"/>
          </a:xfrm>
        </p:spPr>
        <p:txBody>
          <a:bodyPr/>
          <a:lstStyle/>
          <a:p>
            <a:r>
              <a:rPr lang="zh-CN" altLang="en-US" sz="2800" b="1" dirty="0" smtClean="0">
                <a:latin typeface="Arial" pitchFamily="34" charset="0"/>
                <a:ea typeface="黑体" pitchFamily="49" charset="-122"/>
                <a:cs typeface="Arial" pitchFamily="34" charset="0"/>
              </a:rPr>
              <a:t>（附）</a:t>
            </a:r>
            <a:r>
              <a:rPr lang="en-US" altLang="zh-CN" sz="2800" b="1" dirty="0" smtClean="0">
                <a:latin typeface="Arial" pitchFamily="34" charset="0"/>
                <a:ea typeface="黑体" pitchFamily="49" charset="-122"/>
                <a:cs typeface="Arial" pitchFamily="34" charset="0"/>
              </a:rPr>
              <a:t> SLCC</a:t>
            </a:r>
            <a:r>
              <a:rPr lang="zh-CN" altLang="en-US" sz="2800" b="1" dirty="0" smtClean="0">
                <a:latin typeface="Arial" pitchFamily="34" charset="0"/>
                <a:ea typeface="黑体" pitchFamily="49" charset="-122"/>
                <a:cs typeface="Arial" pitchFamily="34" charset="0"/>
              </a:rPr>
              <a:t>组网图</a:t>
            </a:r>
            <a:endParaRPr lang="zh-CN" altLang="en-US" sz="1400" dirty="0">
              <a:solidFill>
                <a:srgbClr val="0000CC"/>
              </a:solidFill>
            </a:endParaRPr>
          </a:p>
        </p:txBody>
      </p:sp>
      <p:sp>
        <p:nvSpPr>
          <p:cNvPr id="156" name="Text Box 8"/>
          <p:cNvSpPr txBox="1">
            <a:spLocks noChangeArrowheads="1"/>
          </p:cNvSpPr>
          <p:nvPr/>
        </p:nvSpPr>
        <p:spPr bwMode="auto">
          <a:xfrm>
            <a:off x="589717" y="5517232"/>
            <a:ext cx="8028384" cy="448435"/>
          </a:xfrm>
          <a:prstGeom prst="rect">
            <a:avLst/>
          </a:prstGeom>
          <a:solidFill>
            <a:schemeClr val="bg1">
              <a:lumMod val="85000"/>
            </a:schemeClr>
          </a:solidFill>
          <a:ln w="9525">
            <a:noFill/>
            <a:miter lim="800000"/>
            <a:headEnd/>
            <a:tailEnd/>
          </a:ln>
        </p:spPr>
        <p:txBody>
          <a:bodyPr wrap="square" lIns="78340" tIns="39169" rIns="78340" bIns="39169">
            <a:spAutoFit/>
          </a:bodyPr>
          <a:lstStyle/>
          <a:p>
            <a:r>
              <a:rPr lang="zh-CN" altLang="en-US" sz="1200" dirty="0">
                <a:solidFill>
                  <a:srgbClr val="0000FF"/>
                </a:solidFill>
                <a:latin typeface="+mn-ea"/>
                <a:ea typeface="+mn-ea"/>
              </a:rPr>
              <a:t>如上示例</a:t>
            </a:r>
            <a:r>
              <a:rPr lang="zh-CN" altLang="en-US" sz="1200" dirty="0" smtClean="0">
                <a:solidFill>
                  <a:srgbClr val="0000FF"/>
                </a:solidFill>
                <a:latin typeface="+mn-ea"/>
                <a:ea typeface="+mn-ea"/>
              </a:rPr>
              <a:t>是</a:t>
            </a:r>
            <a:r>
              <a:rPr lang="en-US" altLang="zh-CN" sz="1200" dirty="0" smtClean="0">
                <a:solidFill>
                  <a:srgbClr val="0000FF"/>
                </a:solidFill>
                <a:latin typeface="+mn-ea"/>
                <a:ea typeface="+mn-ea"/>
              </a:rPr>
              <a:t>SLCC1</a:t>
            </a:r>
            <a:r>
              <a:rPr lang="zh-CN" altLang="en-US" sz="1200" dirty="0" smtClean="0">
                <a:solidFill>
                  <a:srgbClr val="0000FF"/>
                </a:solidFill>
                <a:latin typeface="+mn-ea"/>
                <a:ea typeface="+mn-ea"/>
              </a:rPr>
              <a:t>的组网图，是</a:t>
            </a:r>
            <a:r>
              <a:rPr lang="en-US" altLang="zh-CN" sz="1200" dirty="0" smtClean="0">
                <a:solidFill>
                  <a:srgbClr val="0000FF"/>
                </a:solidFill>
                <a:latin typeface="+mn-ea"/>
                <a:ea typeface="+mn-ea"/>
              </a:rPr>
              <a:t>1</a:t>
            </a:r>
            <a:r>
              <a:rPr lang="zh-CN" altLang="en-US" sz="1200" dirty="0" smtClean="0">
                <a:solidFill>
                  <a:srgbClr val="0000FF"/>
                </a:solidFill>
                <a:latin typeface="+mn-ea"/>
                <a:ea typeface="+mn-ea"/>
              </a:rPr>
              <a:t>套</a:t>
            </a:r>
            <a:r>
              <a:rPr lang="en-US" altLang="zh-CN" sz="1200" dirty="0" smtClean="0">
                <a:solidFill>
                  <a:srgbClr val="0000FF"/>
                </a:solidFill>
                <a:latin typeface="+mn-ea"/>
                <a:ea typeface="+mn-ea"/>
              </a:rPr>
              <a:t>SLCC</a:t>
            </a:r>
            <a:r>
              <a:rPr lang="zh-CN" altLang="en-US" sz="1200" dirty="0" smtClean="0">
                <a:solidFill>
                  <a:srgbClr val="0000FF"/>
                </a:solidFill>
                <a:latin typeface="+mn-ea"/>
                <a:ea typeface="+mn-ea"/>
              </a:rPr>
              <a:t>。</a:t>
            </a:r>
            <a:endParaRPr lang="zh-CN" altLang="en-US" sz="1200" dirty="0">
              <a:solidFill>
                <a:srgbClr val="0000FF"/>
              </a:solidFill>
              <a:latin typeface="+mn-ea"/>
              <a:ea typeface="+mn-ea"/>
            </a:endParaRPr>
          </a:p>
          <a:p>
            <a:r>
              <a:rPr lang="zh-CN" altLang="en-US" sz="1200" dirty="0" smtClean="0">
                <a:solidFill>
                  <a:srgbClr val="0000FF"/>
                </a:solidFill>
                <a:latin typeface="+mn-ea"/>
                <a:ea typeface="+mn-ea"/>
              </a:rPr>
              <a:t>现网有</a:t>
            </a:r>
            <a:r>
              <a:rPr lang="en-US" altLang="zh-CN" sz="1200" dirty="0" smtClean="0">
                <a:solidFill>
                  <a:srgbClr val="0000FF"/>
                </a:solidFill>
                <a:latin typeface="+mn-ea"/>
                <a:ea typeface="+mn-ea"/>
              </a:rPr>
              <a:t>10</a:t>
            </a:r>
            <a:r>
              <a:rPr lang="zh-CN" altLang="en-US" sz="1200" dirty="0" smtClean="0">
                <a:solidFill>
                  <a:srgbClr val="0000FF"/>
                </a:solidFill>
                <a:latin typeface="+mn-ea"/>
                <a:ea typeface="+mn-ea"/>
              </a:rPr>
              <a:t>套同样的</a:t>
            </a:r>
            <a:r>
              <a:rPr lang="en-US" altLang="zh-CN" sz="1200" dirty="0" smtClean="0">
                <a:solidFill>
                  <a:srgbClr val="0000FF"/>
                </a:solidFill>
                <a:latin typeface="+mn-ea"/>
                <a:ea typeface="+mn-ea"/>
              </a:rPr>
              <a:t>SLCC</a:t>
            </a:r>
            <a:r>
              <a:rPr lang="zh-CN" altLang="en-US" sz="1200" dirty="0" smtClean="0">
                <a:solidFill>
                  <a:srgbClr val="0000FF"/>
                </a:solidFill>
                <a:latin typeface="+mn-ea"/>
                <a:ea typeface="+mn-ea"/>
              </a:rPr>
              <a:t>，每套</a:t>
            </a:r>
            <a:r>
              <a:rPr lang="en-US" altLang="zh-CN" sz="1200" dirty="0" smtClean="0">
                <a:solidFill>
                  <a:srgbClr val="0000FF"/>
                </a:solidFill>
                <a:latin typeface="+mn-ea"/>
                <a:ea typeface="+mn-ea"/>
              </a:rPr>
              <a:t>SLCC</a:t>
            </a:r>
            <a:r>
              <a:rPr lang="zh-CN" altLang="en-US" sz="1200" dirty="0" smtClean="0">
                <a:solidFill>
                  <a:srgbClr val="0000FF"/>
                </a:solidFill>
                <a:latin typeface="+mn-ea"/>
                <a:ea typeface="+mn-ea"/>
              </a:rPr>
              <a:t>有</a:t>
            </a:r>
            <a:r>
              <a:rPr lang="en-US" altLang="zh-CN" sz="1200" dirty="0" smtClean="0">
                <a:solidFill>
                  <a:srgbClr val="0000FF"/>
                </a:solidFill>
                <a:latin typeface="+mn-ea"/>
                <a:ea typeface="+mn-ea"/>
              </a:rPr>
              <a:t>8</a:t>
            </a:r>
            <a:r>
              <a:rPr lang="zh-CN" altLang="en-US" sz="1200" dirty="0" smtClean="0">
                <a:solidFill>
                  <a:srgbClr val="0000FF"/>
                </a:solidFill>
                <a:latin typeface="+mn-ea"/>
                <a:ea typeface="+mn-ea"/>
              </a:rPr>
              <a:t>个</a:t>
            </a:r>
            <a:r>
              <a:rPr lang="en-US" altLang="zh-CN" sz="1200" dirty="0" smtClean="0">
                <a:solidFill>
                  <a:srgbClr val="0000FF"/>
                </a:solidFill>
                <a:latin typeface="+mn-ea"/>
                <a:ea typeface="+mn-ea"/>
              </a:rPr>
              <a:t>SLCC Server</a:t>
            </a:r>
            <a:r>
              <a:rPr lang="zh-CN" altLang="en-US" sz="1200" dirty="0" smtClean="0">
                <a:solidFill>
                  <a:srgbClr val="0000FF"/>
                </a:solidFill>
                <a:latin typeface="+mn-ea"/>
                <a:ea typeface="+mn-ea"/>
              </a:rPr>
              <a:t>和</a:t>
            </a:r>
            <a:r>
              <a:rPr lang="en-US" altLang="zh-CN" sz="1200" dirty="0" smtClean="0">
                <a:solidFill>
                  <a:srgbClr val="0000FF"/>
                </a:solidFill>
                <a:latin typeface="+mn-ea"/>
                <a:ea typeface="+mn-ea"/>
              </a:rPr>
              <a:t>1</a:t>
            </a:r>
            <a:r>
              <a:rPr lang="zh-CN" altLang="en-US" sz="1200" dirty="0" smtClean="0">
                <a:solidFill>
                  <a:srgbClr val="0000FF"/>
                </a:solidFill>
                <a:latin typeface="+mn-ea"/>
                <a:ea typeface="+mn-ea"/>
              </a:rPr>
              <a:t>个</a:t>
            </a:r>
            <a:r>
              <a:rPr lang="en-US" altLang="zh-CN" sz="1200" dirty="0" smtClean="0">
                <a:solidFill>
                  <a:srgbClr val="0000FF"/>
                </a:solidFill>
                <a:latin typeface="+mn-ea"/>
                <a:ea typeface="+mn-ea"/>
              </a:rPr>
              <a:t>SLCC Client</a:t>
            </a:r>
            <a:r>
              <a:rPr lang="zh-CN" altLang="en-US" sz="1200" dirty="0" smtClean="0">
                <a:solidFill>
                  <a:srgbClr val="0000FF"/>
                </a:solidFill>
                <a:latin typeface="+mn-ea"/>
                <a:ea typeface="+mn-ea"/>
              </a:rPr>
              <a:t>组成，每套</a:t>
            </a:r>
            <a:r>
              <a:rPr lang="en-US" altLang="zh-CN" sz="1200" dirty="0" smtClean="0">
                <a:solidFill>
                  <a:srgbClr val="0000FF"/>
                </a:solidFill>
                <a:latin typeface="+mn-ea"/>
                <a:ea typeface="+mn-ea"/>
              </a:rPr>
              <a:t>SLCC</a:t>
            </a:r>
            <a:r>
              <a:rPr lang="zh-CN" altLang="en-US" sz="1200" dirty="0" smtClean="0">
                <a:solidFill>
                  <a:srgbClr val="0000FF"/>
                </a:solidFill>
                <a:latin typeface="+mn-ea"/>
                <a:ea typeface="+mn-ea"/>
              </a:rPr>
              <a:t>由</a:t>
            </a:r>
            <a:r>
              <a:rPr lang="en-US" altLang="zh-CN" sz="1200" dirty="0" smtClean="0">
                <a:solidFill>
                  <a:srgbClr val="0000FF"/>
                </a:solidFill>
                <a:latin typeface="+mn-ea"/>
                <a:ea typeface="+mn-ea"/>
              </a:rPr>
              <a:t>1</a:t>
            </a:r>
            <a:r>
              <a:rPr lang="zh-CN" altLang="en-US" sz="1200" dirty="0" smtClean="0">
                <a:solidFill>
                  <a:srgbClr val="0000FF"/>
                </a:solidFill>
                <a:latin typeface="+mn-ea"/>
                <a:ea typeface="+mn-ea"/>
              </a:rPr>
              <a:t>个</a:t>
            </a:r>
            <a:r>
              <a:rPr lang="en-US" altLang="zh-CN" sz="1200" dirty="0" smtClean="0">
                <a:solidFill>
                  <a:srgbClr val="0000FF"/>
                </a:solidFill>
                <a:latin typeface="+mn-ea"/>
                <a:ea typeface="+mn-ea"/>
              </a:rPr>
              <a:t>Monitor</a:t>
            </a:r>
            <a:r>
              <a:rPr lang="zh-CN" altLang="en-US" sz="1200" dirty="0" smtClean="0">
                <a:solidFill>
                  <a:srgbClr val="0000FF"/>
                </a:solidFill>
                <a:latin typeface="+mn-ea"/>
                <a:ea typeface="+mn-ea"/>
              </a:rPr>
              <a:t>进行监控。</a:t>
            </a:r>
            <a:endParaRPr lang="en-US" altLang="zh-CN" sz="1200" dirty="0" smtClean="0">
              <a:solidFill>
                <a:srgbClr val="0000FF"/>
              </a:solidFill>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08" y="619316"/>
            <a:ext cx="8028384" cy="4681892"/>
          </a:xfrm>
          <a:prstGeom prst="rect">
            <a:avLst/>
          </a:prstGeom>
        </p:spPr>
      </p:pic>
    </p:spTree>
    <p:extLst>
      <p:ext uri="{BB962C8B-B14F-4D97-AF65-F5344CB8AC3E}">
        <p14:creationId xmlns:p14="http://schemas.microsoft.com/office/powerpoint/2010/main" val="145506411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519" y="184113"/>
            <a:ext cx="7288698" cy="680467"/>
          </a:xfrm>
        </p:spPr>
        <p:txBody>
          <a:bodyPr/>
          <a:lstStyle/>
          <a:p>
            <a:r>
              <a:rPr lang="en-US" altLang="zh-CN" sz="2800" b="1" dirty="0" smtClean="0">
                <a:latin typeface="Arial" pitchFamily="34" charset="0"/>
                <a:ea typeface="黑体" pitchFamily="49" charset="-122"/>
                <a:cs typeface="Arial" pitchFamily="34" charset="0"/>
              </a:rPr>
              <a:t>2.2</a:t>
            </a:r>
            <a:r>
              <a:rPr lang="zh-CN" altLang="en-US" sz="2800" b="1" dirty="0" smtClean="0">
                <a:latin typeface="Arial" pitchFamily="34" charset="0"/>
                <a:ea typeface="黑体" pitchFamily="49" charset="-122"/>
                <a:cs typeface="Arial" pitchFamily="34" charset="0"/>
              </a:rPr>
              <a:t>技术根因分析</a:t>
            </a:r>
            <a:r>
              <a:rPr lang="en-US" altLang="zh-CN" sz="2800" b="1" dirty="0" smtClean="0">
                <a:latin typeface="Arial" pitchFamily="34" charset="0"/>
                <a:ea typeface="黑体" pitchFamily="49" charset="-122"/>
                <a:cs typeface="Arial" pitchFamily="34" charset="0"/>
              </a:rPr>
              <a:t>—</a:t>
            </a:r>
            <a:r>
              <a:rPr lang="zh-CN" altLang="en-US" sz="2800" b="1" dirty="0" smtClean="0">
                <a:latin typeface="Arial" pitchFamily="34" charset="0"/>
                <a:ea typeface="黑体" pitchFamily="49" charset="-122"/>
                <a:cs typeface="Arial" pitchFamily="34" charset="0"/>
              </a:rPr>
              <a:t>数据库内存占用高</a:t>
            </a:r>
            <a:r>
              <a:rPr lang="zh-CN" altLang="en-US" sz="1400" b="1" dirty="0" smtClean="0">
                <a:solidFill>
                  <a:srgbClr val="0000CC"/>
                </a:solidFill>
                <a:latin typeface="微软雅黑" pitchFamily="34" charset="-122"/>
                <a:ea typeface="微软雅黑" pitchFamily="34" charset="-122"/>
              </a:rPr>
              <a:t>（</a:t>
            </a:r>
            <a:r>
              <a:rPr lang="en-US" altLang="zh-CN" sz="1400" b="1" dirty="0" smtClean="0">
                <a:solidFill>
                  <a:srgbClr val="0000CC"/>
                </a:solidFill>
                <a:latin typeface="微软雅黑" pitchFamily="34" charset="-122"/>
                <a:ea typeface="微软雅黑" pitchFamily="34" charset="-122"/>
              </a:rPr>
              <a:t>E-C</a:t>
            </a:r>
            <a:r>
              <a:rPr lang="zh-CN" altLang="en-US" sz="1400" b="1" dirty="0" smtClean="0">
                <a:solidFill>
                  <a:srgbClr val="0000CC"/>
                </a:solidFill>
                <a:latin typeface="微软雅黑" pitchFamily="34" charset="-122"/>
                <a:ea typeface="微软雅黑" pitchFamily="34" charset="-122"/>
              </a:rPr>
              <a:t>分析）</a:t>
            </a:r>
            <a:endParaRPr lang="zh-CN" altLang="en-US" sz="1400" i="1" dirty="0">
              <a:solidFill>
                <a:srgbClr val="0000CC"/>
              </a:solidFill>
            </a:endParaRPr>
          </a:p>
        </p:txBody>
      </p:sp>
      <p:sp>
        <p:nvSpPr>
          <p:cNvPr id="171" name="Text Box 8"/>
          <p:cNvSpPr txBox="1">
            <a:spLocks noChangeArrowheads="1"/>
          </p:cNvSpPr>
          <p:nvPr/>
        </p:nvSpPr>
        <p:spPr bwMode="auto">
          <a:xfrm>
            <a:off x="611560" y="3212976"/>
            <a:ext cx="8028384" cy="925489"/>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1</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err="1" smtClean="0">
                <a:solidFill>
                  <a:srgbClr val="000000"/>
                </a:solidFill>
                <a:latin typeface="+mn-ea"/>
                <a:ea typeface="+mn-ea"/>
              </a:rPr>
              <a:t>AccessCode</a:t>
            </a:r>
            <a:r>
              <a:rPr lang="zh-CN" altLang="en-US" sz="1100" dirty="0" smtClean="0">
                <a:solidFill>
                  <a:srgbClr val="000000"/>
                </a:solidFill>
                <a:latin typeface="+mn-ea"/>
                <a:ea typeface="+mn-ea"/>
              </a:rPr>
              <a:t>生成范围在现网配置过小，</a:t>
            </a:r>
            <a:r>
              <a:rPr lang="en-US" altLang="zh-CN" sz="1100" dirty="0" smtClean="0">
                <a:solidFill>
                  <a:srgbClr val="000000"/>
                </a:solidFill>
                <a:latin typeface="+mn-ea"/>
                <a:ea typeface="+mn-ea"/>
              </a:rPr>
              <a:t>1100-1120</a:t>
            </a:r>
            <a:r>
              <a:rPr lang="zh-CN" altLang="en-US" sz="1100" dirty="0" smtClean="0">
                <a:solidFill>
                  <a:srgbClr val="000000"/>
                </a:solidFill>
                <a:latin typeface="+mn-ea"/>
                <a:ea typeface="+mn-ea"/>
              </a:rPr>
              <a:t>，可用数只有</a:t>
            </a:r>
            <a:r>
              <a:rPr lang="en-US" altLang="zh-CN" sz="1100" dirty="0" smtClean="0">
                <a:solidFill>
                  <a:srgbClr val="000000"/>
                </a:solidFill>
                <a:latin typeface="+mn-ea"/>
                <a:ea typeface="+mn-ea"/>
              </a:rPr>
              <a:t>21</a:t>
            </a:r>
            <a:r>
              <a:rPr lang="zh-CN" altLang="en-US" sz="1100" dirty="0" smtClean="0">
                <a:solidFill>
                  <a:srgbClr val="000000"/>
                </a:solidFill>
                <a:latin typeface="+mn-ea"/>
                <a:ea typeface="+mn-ea"/>
              </a:rPr>
              <a:t>个</a:t>
            </a:r>
            <a:r>
              <a:rPr lang="zh-CN" altLang="en-US" sz="1100" dirty="0" smtClean="0">
                <a:solidFill>
                  <a:prstClr val="black"/>
                </a:solidFill>
                <a:latin typeface="+mn-ea"/>
                <a:ea typeface="+mn-ea"/>
              </a:rPr>
              <a:t>。</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1</a:t>
            </a:r>
            <a:r>
              <a:rPr lang="zh-CN" altLang="en-US" sz="1100" dirty="0" smtClean="0">
                <a:solidFill>
                  <a:srgbClr val="0000FF"/>
                </a:solidFill>
                <a:latin typeface="+mn-ea"/>
                <a:ea typeface="+mn-ea"/>
              </a:rPr>
              <a:t>、按照业务需要重新对</a:t>
            </a:r>
            <a:r>
              <a:rPr lang="en-US" altLang="zh-CN" sz="1100" dirty="0" err="1" smtClean="0">
                <a:solidFill>
                  <a:srgbClr val="0000FF"/>
                </a:solidFill>
                <a:latin typeface="+mn-ea"/>
                <a:ea typeface="+mn-ea"/>
              </a:rPr>
              <a:t>AccessCode</a:t>
            </a:r>
            <a:r>
              <a:rPr lang="zh-CN" altLang="en-US" sz="1100" dirty="0" smtClean="0">
                <a:solidFill>
                  <a:srgbClr val="0000FF"/>
                </a:solidFill>
                <a:latin typeface="+mn-ea"/>
                <a:ea typeface="+mn-ea"/>
              </a:rPr>
              <a:t>生成范围进行配置，尼日现网修改为</a:t>
            </a:r>
            <a:r>
              <a:rPr lang="en-US" altLang="zh-CN" sz="1100" dirty="0" smtClean="0">
                <a:solidFill>
                  <a:srgbClr val="0000FF"/>
                </a:solidFill>
                <a:latin typeface="+mn-ea"/>
                <a:ea typeface="+mn-ea"/>
              </a:rPr>
              <a:t>1000-4999</a:t>
            </a:r>
            <a:r>
              <a:rPr lang="zh-CN" altLang="en-US" sz="1100" dirty="0" smtClean="0">
                <a:solidFill>
                  <a:srgbClr val="0000FF"/>
                </a:solidFill>
                <a:latin typeface="+mn-ea"/>
                <a:ea typeface="+mn-ea"/>
              </a:rPr>
              <a:t>；</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2</a:t>
            </a:r>
            <a:r>
              <a:rPr lang="zh-CN" altLang="en-US" sz="1100" dirty="0" smtClean="0">
                <a:solidFill>
                  <a:srgbClr val="0000FF"/>
                </a:solidFill>
                <a:latin typeface="+mn-ea"/>
                <a:ea typeface="+mn-ea"/>
              </a:rPr>
              <a:t>、全网排查。</a:t>
            </a:r>
            <a:endParaRPr lang="en-US" altLang="zh-CN" sz="1100" dirty="0" smtClean="0">
              <a:solidFill>
                <a:srgbClr val="0000FF"/>
              </a:solidFill>
              <a:latin typeface="+mn-ea"/>
              <a:ea typeface="+mn-ea"/>
            </a:endParaRPr>
          </a:p>
        </p:txBody>
      </p:sp>
      <p:sp>
        <p:nvSpPr>
          <p:cNvPr id="46" name="Text Box 8"/>
          <p:cNvSpPr txBox="1">
            <a:spLocks noChangeArrowheads="1"/>
          </p:cNvSpPr>
          <p:nvPr/>
        </p:nvSpPr>
        <p:spPr bwMode="auto">
          <a:xfrm>
            <a:off x="611560" y="4231703"/>
            <a:ext cx="8028384" cy="925489"/>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2</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zh-CN" altLang="en-US" sz="1100" dirty="0">
                <a:solidFill>
                  <a:srgbClr val="000000"/>
                </a:solidFill>
                <a:latin typeface="+mn-ea"/>
                <a:ea typeface="+mn-ea"/>
              </a:rPr>
              <a:t>当</a:t>
            </a:r>
            <a:r>
              <a:rPr lang="en-US" altLang="zh-CN" sz="1100" dirty="0" err="1">
                <a:solidFill>
                  <a:srgbClr val="000000"/>
                </a:solidFill>
                <a:latin typeface="+mn-ea"/>
                <a:ea typeface="+mn-ea"/>
              </a:rPr>
              <a:t>Accesscode</a:t>
            </a:r>
            <a:r>
              <a:rPr lang="zh-CN" altLang="en-US" sz="1100" dirty="0">
                <a:solidFill>
                  <a:srgbClr val="000000"/>
                </a:solidFill>
                <a:latin typeface="+mn-ea"/>
                <a:ea typeface="+mn-ea"/>
              </a:rPr>
              <a:t>全部占用时，</a:t>
            </a:r>
            <a:r>
              <a:rPr lang="en-US" altLang="zh-CN" sz="1100" dirty="0">
                <a:solidFill>
                  <a:srgbClr val="000000"/>
                </a:solidFill>
                <a:latin typeface="+mn-ea"/>
                <a:ea typeface="+mn-ea"/>
              </a:rPr>
              <a:t> SIS</a:t>
            </a:r>
            <a:r>
              <a:rPr lang="zh-CN" altLang="en-US" sz="1100" dirty="0">
                <a:solidFill>
                  <a:srgbClr val="000000"/>
                </a:solidFill>
                <a:latin typeface="+mn-ea"/>
                <a:ea typeface="+mn-ea"/>
              </a:rPr>
              <a:t>查询</a:t>
            </a:r>
            <a:r>
              <a:rPr lang="en-US" altLang="zh-CN" sz="1100" dirty="0" err="1">
                <a:solidFill>
                  <a:srgbClr val="000000"/>
                </a:solidFill>
                <a:latin typeface="+mn-ea"/>
                <a:ea typeface="+mn-ea"/>
              </a:rPr>
              <a:t>Accesscode</a:t>
            </a:r>
            <a:r>
              <a:rPr lang="zh-CN" altLang="en-US" sz="1100" dirty="0">
                <a:solidFill>
                  <a:srgbClr val="000000"/>
                </a:solidFill>
                <a:latin typeface="+mn-ea"/>
                <a:ea typeface="+mn-ea"/>
              </a:rPr>
              <a:t>代码循环</a:t>
            </a:r>
            <a:r>
              <a:rPr lang="zh-CN" altLang="en-US" sz="1100" dirty="0" smtClean="0">
                <a:solidFill>
                  <a:srgbClr val="000000"/>
                </a:solidFill>
                <a:latin typeface="+mn-ea"/>
                <a:ea typeface="+mn-ea"/>
              </a:rPr>
              <a:t>等待。</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1</a:t>
            </a:r>
            <a:r>
              <a:rPr lang="zh-CN" altLang="en-US" sz="1100" dirty="0" smtClean="0">
                <a:solidFill>
                  <a:srgbClr val="0000FF"/>
                </a:solidFill>
                <a:latin typeface="+mn-ea"/>
                <a:ea typeface="+mn-ea"/>
              </a:rPr>
              <a:t>、</a:t>
            </a:r>
            <a:r>
              <a:rPr lang="zh-CN" altLang="en-US" sz="1100" dirty="0" smtClean="0">
                <a:solidFill>
                  <a:srgbClr val="0000CC"/>
                </a:solidFill>
                <a:latin typeface="+mn-ea"/>
                <a:ea typeface="+mn-ea"/>
              </a:rPr>
              <a:t>优化</a:t>
            </a:r>
            <a:r>
              <a:rPr lang="en-US" altLang="zh-CN" sz="1100" dirty="0" err="1" smtClean="0">
                <a:solidFill>
                  <a:srgbClr val="0000CC"/>
                </a:solidFill>
                <a:latin typeface="+mn-ea"/>
                <a:ea typeface="+mn-ea"/>
              </a:rPr>
              <a:t>AccessCode</a:t>
            </a:r>
            <a:r>
              <a:rPr lang="zh-CN" altLang="en-US" sz="1100" dirty="0" smtClean="0">
                <a:solidFill>
                  <a:srgbClr val="0000CC"/>
                </a:solidFill>
                <a:latin typeface="+mn-ea"/>
                <a:ea typeface="+mn-ea"/>
              </a:rPr>
              <a:t>生成</a:t>
            </a:r>
            <a:r>
              <a:rPr lang="zh-CN" altLang="en-US" sz="1100" dirty="0">
                <a:solidFill>
                  <a:srgbClr val="0000CC"/>
                </a:solidFill>
                <a:latin typeface="+mn-ea"/>
                <a:ea typeface="+mn-ea"/>
              </a:rPr>
              <a:t>算法，只查询一次数据库，判断在内存中处理，</a:t>
            </a:r>
            <a:r>
              <a:rPr lang="zh-CN" altLang="en-US" sz="1100" dirty="0" smtClean="0">
                <a:solidFill>
                  <a:srgbClr val="0000CC"/>
                </a:solidFill>
                <a:latin typeface="+mn-ea"/>
                <a:ea typeface="+mn-ea"/>
              </a:rPr>
              <a:t>如果</a:t>
            </a:r>
            <a:r>
              <a:rPr lang="en-US" altLang="zh-CN" sz="1100" dirty="0" err="1" smtClean="0">
                <a:solidFill>
                  <a:srgbClr val="0000CC"/>
                </a:solidFill>
                <a:latin typeface="+mn-ea"/>
                <a:ea typeface="+mn-ea"/>
              </a:rPr>
              <a:t>AccessCode</a:t>
            </a:r>
            <a:r>
              <a:rPr lang="zh-CN" altLang="en-US" sz="1100" dirty="0" smtClean="0">
                <a:solidFill>
                  <a:srgbClr val="0000CC"/>
                </a:solidFill>
                <a:latin typeface="+mn-ea"/>
                <a:ea typeface="+mn-ea"/>
              </a:rPr>
              <a:t>都</a:t>
            </a:r>
            <a:r>
              <a:rPr lang="zh-CN" altLang="en-US" sz="1100" dirty="0">
                <a:solidFill>
                  <a:srgbClr val="0000CC"/>
                </a:solidFill>
                <a:latin typeface="+mn-ea"/>
                <a:ea typeface="+mn-ea"/>
              </a:rPr>
              <a:t>已用完直接返回错误并退出</a:t>
            </a:r>
            <a:r>
              <a:rPr lang="zh-CN" altLang="en-US" sz="1100" dirty="0" smtClean="0">
                <a:solidFill>
                  <a:srgbClr val="0000CC"/>
                </a:solidFill>
                <a:latin typeface="+mn-ea"/>
                <a:ea typeface="+mn-ea"/>
              </a:rPr>
              <a:t>流程</a:t>
            </a:r>
            <a:r>
              <a:rPr lang="zh-CN" altLang="en-US" sz="1100" dirty="0" smtClean="0">
                <a:solidFill>
                  <a:srgbClr val="0000FF"/>
                </a:solidFill>
                <a:latin typeface="+mn-ea"/>
                <a:ea typeface="+mn-ea"/>
              </a:rPr>
              <a:t>；</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2</a:t>
            </a:r>
            <a:r>
              <a:rPr lang="zh-CN" altLang="en-US" sz="1100" dirty="0" smtClean="0">
                <a:solidFill>
                  <a:srgbClr val="0000FF"/>
                </a:solidFill>
                <a:latin typeface="+mn-ea"/>
                <a:ea typeface="+mn-ea"/>
              </a:rPr>
              <a:t>、</a:t>
            </a:r>
            <a:r>
              <a:rPr lang="zh-CN" altLang="en-US" sz="1100" dirty="0">
                <a:solidFill>
                  <a:srgbClr val="0000CC"/>
                </a:solidFill>
                <a:latin typeface="+mn-ea"/>
                <a:ea typeface="+mn-ea"/>
              </a:rPr>
              <a:t>补充资料中</a:t>
            </a:r>
            <a:r>
              <a:rPr lang="zh-CN" altLang="en-US" sz="1100" dirty="0" smtClean="0">
                <a:solidFill>
                  <a:srgbClr val="0000CC"/>
                </a:solidFill>
                <a:latin typeface="+mn-ea"/>
                <a:ea typeface="+mn-ea"/>
              </a:rPr>
              <a:t>对</a:t>
            </a:r>
            <a:r>
              <a:rPr lang="en-US" altLang="zh-CN" sz="1100" dirty="0" err="1" smtClean="0">
                <a:solidFill>
                  <a:srgbClr val="0000CC"/>
                </a:solidFill>
                <a:latin typeface="+mn-ea"/>
                <a:ea typeface="+mn-ea"/>
              </a:rPr>
              <a:t>AccessCode</a:t>
            </a:r>
            <a:r>
              <a:rPr lang="zh-CN" altLang="en-US" sz="1100" dirty="0" smtClean="0">
                <a:solidFill>
                  <a:srgbClr val="0000CC"/>
                </a:solidFill>
                <a:latin typeface="+mn-ea"/>
                <a:ea typeface="+mn-ea"/>
              </a:rPr>
              <a:t>配置方法</a:t>
            </a:r>
            <a:r>
              <a:rPr lang="zh-CN" altLang="en-US" sz="1100" dirty="0">
                <a:solidFill>
                  <a:srgbClr val="0000CC"/>
                </a:solidFill>
                <a:latin typeface="+mn-ea"/>
                <a:ea typeface="+mn-ea"/>
              </a:rPr>
              <a:t>及约束条件</a:t>
            </a:r>
            <a:r>
              <a:rPr lang="zh-CN" altLang="en-US" sz="1100" dirty="0" smtClean="0">
                <a:solidFill>
                  <a:srgbClr val="0000CC"/>
                </a:solidFill>
                <a:latin typeface="+mn-ea"/>
                <a:ea typeface="+mn-ea"/>
              </a:rPr>
              <a:t>。</a:t>
            </a:r>
            <a:endParaRPr lang="zh-CN" altLang="en-US" sz="1100" dirty="0">
              <a:solidFill>
                <a:srgbClr val="0000CC"/>
              </a:solidFill>
              <a:latin typeface="+mn-ea"/>
              <a:ea typeface="+mn-ea"/>
            </a:endParaRPr>
          </a:p>
        </p:txBody>
      </p:sp>
      <p:sp>
        <p:nvSpPr>
          <p:cNvPr id="28" name="Text Box 8"/>
          <p:cNvSpPr txBox="1">
            <a:spLocks noChangeArrowheads="1"/>
          </p:cNvSpPr>
          <p:nvPr/>
        </p:nvSpPr>
        <p:spPr bwMode="auto">
          <a:xfrm>
            <a:off x="608200" y="5229200"/>
            <a:ext cx="4611872" cy="756211"/>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3</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smtClean="0">
                <a:solidFill>
                  <a:srgbClr val="000000"/>
                </a:solidFill>
                <a:latin typeface="+mn-ea"/>
                <a:ea typeface="+mn-ea"/>
              </a:rPr>
              <a:t>Oracle ora-3137</a:t>
            </a:r>
            <a:r>
              <a:rPr lang="zh-CN" altLang="en-US" sz="1100" dirty="0" smtClean="0">
                <a:solidFill>
                  <a:srgbClr val="000000"/>
                </a:solidFill>
                <a:latin typeface="+mn-ea"/>
                <a:ea typeface="+mn-ea"/>
              </a:rPr>
              <a:t>错误，导致连接数上涨</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对策：待</a:t>
            </a:r>
            <a:r>
              <a:rPr lang="en-US" altLang="zh-CN" sz="1100" dirty="0" smtClean="0">
                <a:solidFill>
                  <a:srgbClr val="0000FF"/>
                </a:solidFill>
                <a:latin typeface="+mn-ea"/>
                <a:ea typeface="+mn-ea"/>
              </a:rPr>
              <a:t>Oracle</a:t>
            </a:r>
            <a:r>
              <a:rPr lang="zh-CN" altLang="en-US" sz="1100" dirty="0" smtClean="0">
                <a:solidFill>
                  <a:srgbClr val="0000FF"/>
                </a:solidFill>
                <a:latin typeface="+mn-ea"/>
                <a:ea typeface="+mn-ea"/>
              </a:rPr>
              <a:t>原厂给出分析结论和解决方案（</a:t>
            </a:r>
            <a:r>
              <a:rPr lang="en-US" altLang="zh-CN" sz="1100" dirty="0" smtClean="0">
                <a:solidFill>
                  <a:srgbClr val="0000FF"/>
                </a:solidFill>
                <a:latin typeface="+mn-ea"/>
                <a:ea typeface="+mn-ea"/>
              </a:rPr>
              <a:t>Oracle</a:t>
            </a:r>
            <a:r>
              <a:rPr lang="zh-CN" altLang="en-US" sz="1100" dirty="0" smtClean="0">
                <a:solidFill>
                  <a:srgbClr val="0000FF"/>
                </a:solidFill>
                <a:latin typeface="+mn-ea"/>
                <a:ea typeface="+mn-ea"/>
              </a:rPr>
              <a:t>已确认是</a:t>
            </a:r>
            <a:r>
              <a:rPr lang="en-US" altLang="zh-CN" sz="1100" dirty="0" smtClean="0">
                <a:solidFill>
                  <a:srgbClr val="0000FF"/>
                </a:solidFill>
                <a:latin typeface="+mn-ea"/>
                <a:ea typeface="+mn-ea"/>
              </a:rPr>
              <a:t>bug</a:t>
            </a:r>
            <a:r>
              <a:rPr lang="zh-CN" altLang="en-US" sz="1100" dirty="0" smtClean="0">
                <a:solidFill>
                  <a:srgbClr val="0000FF"/>
                </a:solidFill>
                <a:latin typeface="+mn-ea"/>
                <a:ea typeface="+mn-ea"/>
              </a:rPr>
              <a:t>，给出补丁，实验室验证未生效，继续跟踪中）。</a:t>
            </a:r>
            <a:endParaRPr lang="zh-CN" altLang="en-US" sz="1100" dirty="0">
              <a:solidFill>
                <a:srgbClr val="0000CC"/>
              </a:solidFill>
              <a:latin typeface="+mn-ea"/>
              <a:ea typeface="+mn-ea"/>
            </a:endParaRPr>
          </a:p>
        </p:txBody>
      </p:sp>
      <p:sp>
        <p:nvSpPr>
          <p:cNvPr id="30" name="Text Box 8"/>
          <p:cNvSpPr txBox="1">
            <a:spLocks noChangeArrowheads="1"/>
          </p:cNvSpPr>
          <p:nvPr/>
        </p:nvSpPr>
        <p:spPr bwMode="auto">
          <a:xfrm>
            <a:off x="5292079" y="5250430"/>
            <a:ext cx="3347865" cy="925489"/>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4</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zh-CN" altLang="en-US" sz="1100" dirty="0">
                <a:solidFill>
                  <a:srgbClr val="000000"/>
                </a:solidFill>
                <a:latin typeface="+mn-ea"/>
                <a:ea typeface="+mn-ea"/>
              </a:rPr>
              <a:t>连接数多时</a:t>
            </a:r>
            <a:r>
              <a:rPr lang="zh-CN" altLang="en-US" sz="1100" dirty="0" smtClean="0">
                <a:solidFill>
                  <a:srgbClr val="000000"/>
                </a:solidFill>
                <a:latin typeface="+mn-ea"/>
                <a:ea typeface="+mn-ea"/>
              </a:rPr>
              <a:t>未开启大页内存管理，内存占用高</a:t>
            </a:r>
            <a:endParaRPr lang="en-US" altLang="zh-CN" sz="1100" dirty="0" smtClean="0">
              <a:solidFill>
                <a:srgbClr val="000000"/>
              </a:solidFill>
              <a:latin typeface="+mn-ea"/>
              <a:ea typeface="+mn-ea"/>
            </a:endParaRPr>
          </a:p>
          <a:p>
            <a:r>
              <a:rPr lang="zh-CN" altLang="en-US" sz="1100" dirty="0" smtClean="0">
                <a:solidFill>
                  <a:srgbClr val="0000FF"/>
                </a:solidFill>
                <a:latin typeface="+mn-ea"/>
                <a:ea typeface="+mn-ea"/>
              </a:rPr>
              <a:t>对策：</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1</a:t>
            </a:r>
            <a:r>
              <a:rPr lang="zh-CN" altLang="en-US" sz="1100" dirty="0" smtClean="0">
                <a:solidFill>
                  <a:srgbClr val="0000FF"/>
                </a:solidFill>
                <a:latin typeface="+mn-ea"/>
                <a:ea typeface="+mn-ea"/>
              </a:rPr>
              <a:t>、开启大页内存管理；</a:t>
            </a:r>
            <a:endParaRPr lang="en-US" altLang="zh-CN" sz="1100" dirty="0" smtClean="0">
              <a:solidFill>
                <a:srgbClr val="0000FF"/>
              </a:solidFill>
              <a:latin typeface="+mn-ea"/>
              <a:ea typeface="+mn-ea"/>
            </a:endParaRPr>
          </a:p>
          <a:p>
            <a:r>
              <a:rPr lang="en-US" altLang="zh-CN" sz="1100" dirty="0" smtClean="0">
                <a:solidFill>
                  <a:srgbClr val="0000FF"/>
                </a:solidFill>
                <a:latin typeface="+mn-ea"/>
                <a:ea typeface="+mn-ea"/>
              </a:rPr>
              <a:t>2</a:t>
            </a:r>
            <a:r>
              <a:rPr lang="zh-CN" altLang="en-US" sz="1100" dirty="0" smtClean="0">
                <a:solidFill>
                  <a:srgbClr val="0000FF"/>
                </a:solidFill>
                <a:latin typeface="+mn-ea"/>
                <a:ea typeface="+mn-ea"/>
              </a:rPr>
              <a:t>、与</a:t>
            </a:r>
            <a:r>
              <a:rPr lang="en-US" altLang="zh-CN" sz="1100" dirty="0" smtClean="0">
                <a:solidFill>
                  <a:srgbClr val="0000FF"/>
                </a:solidFill>
                <a:latin typeface="+mn-ea"/>
                <a:ea typeface="+mn-ea"/>
              </a:rPr>
              <a:t>IT</a:t>
            </a:r>
            <a:r>
              <a:rPr lang="zh-CN" altLang="en-US" sz="1100" dirty="0" smtClean="0">
                <a:solidFill>
                  <a:srgbClr val="0000FF"/>
                </a:solidFill>
                <a:latin typeface="+mn-ea"/>
                <a:ea typeface="+mn-ea"/>
              </a:rPr>
              <a:t>外购件确认开启大页内存的条件，发送预警。</a:t>
            </a:r>
            <a:endParaRPr lang="zh-CN" altLang="en-US" sz="1100" dirty="0">
              <a:solidFill>
                <a:srgbClr val="0000CC"/>
              </a:solidFill>
              <a:latin typeface="+mn-ea"/>
              <a:ea typeface="+mn-ea"/>
            </a:endParaRPr>
          </a:p>
        </p:txBody>
      </p:sp>
      <p:grpSp>
        <p:nvGrpSpPr>
          <p:cNvPr id="9" name="组合 8"/>
          <p:cNvGrpSpPr/>
          <p:nvPr/>
        </p:nvGrpSpPr>
        <p:grpSpPr>
          <a:xfrm>
            <a:off x="608200" y="1033695"/>
            <a:ext cx="7903616" cy="2090939"/>
            <a:chOff x="608200" y="1033695"/>
            <a:chExt cx="7903616" cy="2090939"/>
          </a:xfrm>
        </p:grpSpPr>
        <p:grpSp>
          <p:nvGrpSpPr>
            <p:cNvPr id="3" name="组合 2"/>
            <p:cNvGrpSpPr/>
            <p:nvPr/>
          </p:nvGrpSpPr>
          <p:grpSpPr>
            <a:xfrm>
              <a:off x="608200" y="1033695"/>
              <a:ext cx="7903616" cy="2090939"/>
              <a:chOff x="1043608" y="1268961"/>
              <a:chExt cx="7427285" cy="2090939"/>
            </a:xfrm>
          </p:grpSpPr>
          <p:cxnSp>
            <p:nvCxnSpPr>
              <p:cNvPr id="89" name="直接箭头连接符 88"/>
              <p:cNvCxnSpPr>
                <a:stCxn id="77" idx="3"/>
                <a:endCxn id="55" idx="1"/>
              </p:cNvCxnSpPr>
              <p:nvPr/>
            </p:nvCxnSpPr>
            <p:spPr bwMode="auto">
              <a:xfrm>
                <a:off x="4499991" y="2219329"/>
                <a:ext cx="157880" cy="0"/>
              </a:xfrm>
              <a:prstGeom prst="straightConnector1">
                <a:avLst/>
              </a:prstGeom>
              <a:noFill/>
              <a:ln w="9525" cap="flat" cmpd="sng" algn="ctr">
                <a:solidFill>
                  <a:schemeClr val="tx1"/>
                </a:solidFill>
                <a:prstDash val="solid"/>
                <a:round/>
                <a:headEnd type="none" w="med" len="med"/>
                <a:tailEnd type="triangle"/>
              </a:ln>
              <a:effectLst/>
            </p:spPr>
          </p:cxnSp>
          <p:sp>
            <p:nvSpPr>
              <p:cNvPr id="44" name="AutoShape 5"/>
              <p:cNvSpPr>
                <a:spLocks noChangeArrowheads="1"/>
              </p:cNvSpPr>
              <p:nvPr/>
            </p:nvSpPr>
            <p:spPr bwMode="auto">
              <a:xfrm>
                <a:off x="7355418" y="2771245"/>
                <a:ext cx="1115475" cy="576064"/>
              </a:xfrm>
              <a:prstGeom prst="roundRect">
                <a:avLst>
                  <a:gd name="adj" fmla="val 8551"/>
                </a:avLst>
              </a:prstGeom>
              <a:solidFill>
                <a:srgbClr val="FF0000"/>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err="1" smtClean="0">
                    <a:solidFill>
                      <a:srgbClr val="000000"/>
                    </a:solidFill>
                    <a:latin typeface="+mn-ea"/>
                    <a:ea typeface="+mn-ea"/>
                  </a:rPr>
                  <a:t>Oralce</a:t>
                </a:r>
                <a:r>
                  <a:rPr lang="zh-CN" altLang="en-US" sz="900" b="1" dirty="0" smtClean="0">
                    <a:solidFill>
                      <a:srgbClr val="000000"/>
                    </a:solidFill>
                    <a:latin typeface="+mn-ea"/>
                    <a:ea typeface="+mn-ea"/>
                  </a:rPr>
                  <a:t>数据库内存占用高</a:t>
                </a:r>
              </a:p>
            </p:txBody>
          </p:sp>
          <p:sp>
            <p:nvSpPr>
              <p:cNvPr id="52" name="AutoShape 5"/>
              <p:cNvSpPr>
                <a:spLocks noChangeArrowheads="1"/>
              </p:cNvSpPr>
              <p:nvPr/>
            </p:nvSpPr>
            <p:spPr bwMode="auto">
              <a:xfrm>
                <a:off x="7328264" y="1931297"/>
                <a:ext cx="1132256" cy="576064"/>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Oracle</a:t>
                </a:r>
                <a:r>
                  <a:rPr lang="zh-CN" altLang="en-US" sz="900" b="1" dirty="0" smtClean="0">
                    <a:solidFill>
                      <a:srgbClr val="000000"/>
                    </a:solidFill>
                    <a:latin typeface="+mn-ea"/>
                    <a:ea typeface="+mn-ea"/>
                  </a:rPr>
                  <a:t>数据库连接数上涨</a:t>
                </a:r>
              </a:p>
            </p:txBody>
          </p:sp>
          <p:sp>
            <p:nvSpPr>
              <p:cNvPr id="55" name="AutoShape 5"/>
              <p:cNvSpPr>
                <a:spLocks noChangeArrowheads="1"/>
              </p:cNvSpPr>
              <p:nvPr/>
            </p:nvSpPr>
            <p:spPr bwMode="auto">
              <a:xfrm>
                <a:off x="4657871" y="1931768"/>
                <a:ext cx="1149447" cy="575122"/>
              </a:xfrm>
              <a:prstGeom prst="roundRect">
                <a:avLst>
                  <a:gd name="adj" fmla="val 8551"/>
                </a:avLst>
              </a:prstGeom>
              <a:noFill/>
              <a:ln w="9525">
                <a:solidFill>
                  <a:schemeClr val="tx1"/>
                </a:solidFill>
                <a:round/>
                <a:headEnd/>
                <a:tailEnd/>
              </a:ln>
            </p:spPr>
            <p:txBody>
              <a:bodyPr lIns="18000" rIns="18000" anchor="ctr"/>
              <a:lstStyle/>
              <a:p>
                <a:pPr fontAlgn="auto">
                  <a:spcBef>
                    <a:spcPts val="0"/>
                  </a:spcBef>
                  <a:spcAft>
                    <a:spcPts val="0"/>
                  </a:spcAft>
                  <a:defRPr/>
                </a:pPr>
                <a:r>
                  <a:rPr lang="en-US" altLang="zh-CN" sz="900" b="1" dirty="0" smtClean="0">
                    <a:solidFill>
                      <a:srgbClr val="000000"/>
                    </a:solidFill>
                    <a:latin typeface="+mn-ea"/>
                    <a:ea typeface="+mn-ea"/>
                  </a:rPr>
                  <a:t>SIS</a:t>
                </a:r>
                <a:r>
                  <a:rPr lang="zh-CN" altLang="en-US" sz="900" b="1" dirty="0" smtClean="0">
                    <a:solidFill>
                      <a:srgbClr val="000000"/>
                    </a:solidFill>
                    <a:latin typeface="+mn-ea"/>
                    <a:ea typeface="+mn-ea"/>
                  </a:rPr>
                  <a:t>发现可用的</a:t>
                </a:r>
                <a:r>
                  <a:rPr lang="en-US" altLang="zh-CN" sz="900" b="1" dirty="0" err="1" smtClean="0">
                    <a:solidFill>
                      <a:srgbClr val="000000"/>
                    </a:solidFill>
                    <a:latin typeface="+mn-ea"/>
                    <a:ea typeface="+mn-ea"/>
                  </a:rPr>
                  <a:t>AccessCode</a:t>
                </a:r>
                <a:r>
                  <a:rPr lang="zh-CN" altLang="en-US" sz="900" b="1" dirty="0" smtClean="0">
                    <a:solidFill>
                      <a:srgbClr val="000000"/>
                    </a:solidFill>
                    <a:latin typeface="+mn-ea"/>
                    <a:ea typeface="+mn-ea"/>
                  </a:rPr>
                  <a:t>全部被占用，持续递归查询</a:t>
                </a:r>
              </a:p>
            </p:txBody>
          </p:sp>
          <p:sp>
            <p:nvSpPr>
              <p:cNvPr id="77" name="AutoShape 5"/>
              <p:cNvSpPr>
                <a:spLocks noChangeArrowheads="1"/>
              </p:cNvSpPr>
              <p:nvPr/>
            </p:nvSpPr>
            <p:spPr bwMode="auto">
              <a:xfrm>
                <a:off x="3131840" y="1931768"/>
                <a:ext cx="1368151" cy="575122"/>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SIS</a:t>
                </a:r>
                <a:r>
                  <a:rPr lang="zh-CN" altLang="en-US" sz="900" b="1" dirty="0" smtClean="0">
                    <a:solidFill>
                      <a:srgbClr val="000000"/>
                    </a:solidFill>
                    <a:latin typeface="+mn-ea"/>
                    <a:ea typeface="+mn-ea"/>
                  </a:rPr>
                  <a:t>去数据库</a:t>
                </a:r>
                <a:r>
                  <a:rPr lang="en-US" altLang="zh-CN" sz="900" b="1" dirty="0" err="1" smtClean="0">
                    <a:solidFill>
                      <a:srgbClr val="000000"/>
                    </a:solidFill>
                    <a:latin typeface="+mn-ea"/>
                    <a:ea typeface="+mn-ea"/>
                  </a:rPr>
                  <a:t>mdsp_t_tokenext</a:t>
                </a:r>
                <a:r>
                  <a:rPr lang="zh-CN" altLang="en-US" sz="900" b="1" dirty="0" smtClean="0">
                    <a:solidFill>
                      <a:srgbClr val="000000"/>
                    </a:solidFill>
                    <a:latin typeface="+mn-ea"/>
                    <a:ea typeface="+mn-ea"/>
                  </a:rPr>
                  <a:t>表中递归查询</a:t>
                </a:r>
                <a:r>
                  <a:rPr lang="en-US" altLang="zh-CN" sz="900" b="1" dirty="0" err="1" smtClean="0">
                    <a:solidFill>
                      <a:srgbClr val="000000"/>
                    </a:solidFill>
                    <a:latin typeface="+mn-ea"/>
                    <a:ea typeface="+mn-ea"/>
                  </a:rPr>
                  <a:t>AccessCode</a:t>
                </a:r>
                <a:r>
                  <a:rPr lang="zh-CN" altLang="en-US" sz="900" b="1" dirty="0" smtClean="0">
                    <a:solidFill>
                      <a:srgbClr val="000000"/>
                    </a:solidFill>
                    <a:latin typeface="+mn-ea"/>
                    <a:ea typeface="+mn-ea"/>
                  </a:rPr>
                  <a:t>是否已被占用</a:t>
                </a:r>
              </a:p>
            </p:txBody>
          </p:sp>
          <p:sp>
            <p:nvSpPr>
              <p:cNvPr id="95" name="AutoShape 5"/>
              <p:cNvSpPr>
                <a:spLocks noChangeArrowheads="1"/>
              </p:cNvSpPr>
              <p:nvPr/>
            </p:nvSpPr>
            <p:spPr bwMode="auto">
              <a:xfrm>
                <a:off x="2123728" y="1967772"/>
                <a:ext cx="864096" cy="503114"/>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smtClean="0">
                    <a:solidFill>
                      <a:srgbClr val="000000"/>
                    </a:solidFill>
                    <a:latin typeface="+mn-ea"/>
                    <a:ea typeface="+mn-ea"/>
                  </a:rPr>
                  <a:t>SIS</a:t>
                </a:r>
                <a:r>
                  <a:rPr lang="zh-CN" altLang="en-US" sz="1000" b="1" dirty="0" smtClean="0">
                    <a:solidFill>
                      <a:srgbClr val="000000"/>
                    </a:solidFill>
                    <a:latin typeface="+mn-ea"/>
                    <a:ea typeface="+mn-ea"/>
                  </a:rPr>
                  <a:t>生成</a:t>
                </a:r>
                <a:r>
                  <a:rPr lang="en-US" altLang="zh-CN" sz="1000" b="1" dirty="0" err="1" smtClean="0">
                    <a:solidFill>
                      <a:srgbClr val="000000"/>
                    </a:solidFill>
                    <a:latin typeface="+mn-ea"/>
                    <a:ea typeface="+mn-ea"/>
                  </a:rPr>
                  <a:t>AccessCode</a:t>
                </a:r>
                <a:endParaRPr lang="zh-CN" altLang="en-US" sz="1000" b="1" dirty="0" smtClean="0">
                  <a:solidFill>
                    <a:srgbClr val="000000"/>
                  </a:solidFill>
                  <a:latin typeface="+mn-ea"/>
                  <a:ea typeface="+mn-ea"/>
                </a:endParaRPr>
              </a:p>
            </p:txBody>
          </p:sp>
          <p:sp>
            <p:nvSpPr>
              <p:cNvPr id="185" name="AutoShape 5"/>
              <p:cNvSpPr>
                <a:spLocks noChangeArrowheads="1"/>
              </p:cNvSpPr>
              <p:nvPr/>
            </p:nvSpPr>
            <p:spPr bwMode="auto">
              <a:xfrm>
                <a:off x="1043608" y="1967772"/>
                <a:ext cx="883487" cy="503114"/>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smtClean="0">
                    <a:solidFill>
                      <a:srgbClr val="000000"/>
                    </a:solidFill>
                    <a:latin typeface="+mn-ea"/>
                    <a:ea typeface="+mn-ea"/>
                  </a:rPr>
                  <a:t>SIS</a:t>
                </a:r>
                <a:r>
                  <a:rPr lang="zh-CN" altLang="en-US" sz="1000" b="1" dirty="0" smtClean="0">
                    <a:solidFill>
                      <a:srgbClr val="000000"/>
                    </a:solidFill>
                    <a:latin typeface="+mn-ea"/>
                    <a:ea typeface="+mn-ea"/>
                  </a:rPr>
                  <a:t>收到订购请求（需要二次确认）</a:t>
                </a:r>
              </a:p>
            </p:txBody>
          </p:sp>
          <p:cxnSp>
            <p:nvCxnSpPr>
              <p:cNvPr id="188" name="直接箭头连接符 187"/>
              <p:cNvCxnSpPr>
                <a:stCxn id="185" idx="3"/>
                <a:endCxn id="95" idx="1"/>
              </p:cNvCxnSpPr>
              <p:nvPr/>
            </p:nvCxnSpPr>
            <p:spPr bwMode="auto">
              <a:xfrm>
                <a:off x="1927095" y="2219329"/>
                <a:ext cx="196633" cy="0"/>
              </a:xfrm>
              <a:prstGeom prst="straightConnector1">
                <a:avLst/>
              </a:prstGeom>
              <a:noFill/>
              <a:ln w="9525" cap="flat" cmpd="sng" algn="ctr">
                <a:solidFill>
                  <a:schemeClr val="tx1"/>
                </a:solidFill>
                <a:prstDash val="solid"/>
                <a:round/>
                <a:headEnd type="none" w="med" len="med"/>
                <a:tailEnd type="stealth"/>
              </a:ln>
              <a:effectLst/>
            </p:spPr>
          </p:cxnSp>
          <p:cxnSp>
            <p:nvCxnSpPr>
              <p:cNvPr id="110" name="直接箭头连接符 109"/>
              <p:cNvCxnSpPr>
                <a:stCxn id="95" idx="3"/>
                <a:endCxn id="77" idx="1"/>
              </p:cNvCxnSpPr>
              <p:nvPr/>
            </p:nvCxnSpPr>
            <p:spPr bwMode="auto">
              <a:xfrm>
                <a:off x="2987824" y="2219329"/>
                <a:ext cx="144016" cy="0"/>
              </a:xfrm>
              <a:prstGeom prst="straightConnector1">
                <a:avLst/>
              </a:prstGeom>
              <a:noFill/>
              <a:ln w="9525" cap="flat" cmpd="sng" algn="ctr">
                <a:solidFill>
                  <a:schemeClr val="tx1"/>
                </a:solidFill>
                <a:prstDash val="solid"/>
                <a:round/>
                <a:headEnd type="none" w="med" len="med"/>
                <a:tailEnd type="triangle"/>
              </a:ln>
              <a:effectLst/>
            </p:spPr>
          </p:cxnSp>
          <p:sp>
            <p:nvSpPr>
              <p:cNvPr id="149" name="Rectangle 22"/>
              <p:cNvSpPr>
                <a:spLocks noChangeArrowheads="1"/>
              </p:cNvSpPr>
              <p:nvPr/>
            </p:nvSpPr>
            <p:spPr bwMode="auto">
              <a:xfrm>
                <a:off x="4719308" y="2634484"/>
                <a:ext cx="971619" cy="325484"/>
              </a:xfrm>
              <a:prstGeom prst="rect">
                <a:avLst/>
              </a:prstGeom>
              <a:noFill/>
              <a:ln w="9525">
                <a:solidFill>
                  <a:schemeClr val="tx1"/>
                </a:solidFill>
                <a:prstDash val="dash"/>
                <a:miter lim="800000"/>
                <a:headEnd/>
                <a:tailEnd/>
              </a:ln>
            </p:spPr>
            <p:txBody>
              <a:bodyPr lIns="18000" rIns="18000" anchor="ctr"/>
              <a:lstStyle/>
              <a:p>
                <a:pPr defTabSz="801688"/>
                <a:r>
                  <a:rPr lang="en-US" altLang="zh-CN" sz="900" dirty="0" err="1" smtClean="0">
                    <a:solidFill>
                      <a:srgbClr val="000000"/>
                    </a:solidFill>
                    <a:latin typeface="+mn-ea"/>
                    <a:ea typeface="+mn-ea"/>
                  </a:rPr>
                  <a:t>AccessCode</a:t>
                </a:r>
                <a:r>
                  <a:rPr lang="zh-CN" altLang="en-US" sz="900" dirty="0" smtClean="0">
                    <a:solidFill>
                      <a:srgbClr val="000000"/>
                    </a:solidFill>
                    <a:latin typeface="+mn-ea"/>
                    <a:ea typeface="+mn-ea"/>
                  </a:rPr>
                  <a:t>生成范围配置过小</a:t>
                </a:r>
                <a:endParaRPr lang="en-US" altLang="zh-CN" sz="900" dirty="0" smtClean="0">
                  <a:solidFill>
                    <a:srgbClr val="000000"/>
                  </a:solidFill>
                  <a:latin typeface="+mn-ea"/>
                  <a:ea typeface="+mn-ea"/>
                </a:endParaRPr>
              </a:p>
            </p:txBody>
          </p:sp>
          <p:cxnSp>
            <p:nvCxnSpPr>
              <p:cNvPr id="43" name="肘形连接符 42"/>
              <p:cNvCxnSpPr>
                <a:stCxn id="52" idx="3"/>
                <a:endCxn id="44" idx="3"/>
              </p:cNvCxnSpPr>
              <p:nvPr/>
            </p:nvCxnSpPr>
            <p:spPr bwMode="auto">
              <a:xfrm>
                <a:off x="8460520" y="2219329"/>
                <a:ext cx="10373" cy="839948"/>
              </a:xfrm>
              <a:prstGeom prst="bentConnector3">
                <a:avLst>
                  <a:gd name="adj1" fmla="val 2171027"/>
                </a:avLst>
              </a:prstGeom>
              <a:noFill/>
              <a:ln w="9525" cap="flat" cmpd="sng" algn="ctr">
                <a:solidFill>
                  <a:schemeClr val="tx1"/>
                </a:solidFill>
                <a:prstDash val="solid"/>
                <a:round/>
                <a:headEnd type="none" w="med" len="med"/>
                <a:tailEnd type="arrow"/>
              </a:ln>
              <a:effectLst/>
            </p:spPr>
          </p:cxnSp>
          <p:sp>
            <p:nvSpPr>
              <p:cNvPr id="57" name="Rectangle 22"/>
              <p:cNvSpPr>
                <a:spLocks noChangeArrowheads="1"/>
              </p:cNvSpPr>
              <p:nvPr/>
            </p:nvSpPr>
            <p:spPr bwMode="auto">
              <a:xfrm>
                <a:off x="6080632" y="1502721"/>
                <a:ext cx="1008112" cy="366109"/>
              </a:xfrm>
              <a:prstGeom prst="rect">
                <a:avLst/>
              </a:prstGeom>
              <a:no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造成连接数上涨</a:t>
                </a:r>
                <a:endParaRPr lang="en-US" altLang="zh-CN" sz="900" dirty="0" smtClean="0">
                  <a:solidFill>
                    <a:srgbClr val="000000"/>
                  </a:solidFill>
                  <a:latin typeface="+mn-ea"/>
                  <a:ea typeface="+mn-ea"/>
                </a:endParaRPr>
              </a:p>
            </p:txBody>
          </p:sp>
          <p:sp>
            <p:nvSpPr>
              <p:cNvPr id="25" name="AutoShape 5"/>
              <p:cNvSpPr>
                <a:spLocks noChangeArrowheads="1"/>
              </p:cNvSpPr>
              <p:nvPr/>
            </p:nvSpPr>
            <p:spPr bwMode="auto">
              <a:xfrm>
                <a:off x="6005089" y="1931768"/>
                <a:ext cx="1159199" cy="575122"/>
              </a:xfrm>
              <a:prstGeom prst="roundRect">
                <a:avLst>
                  <a:gd name="adj" fmla="val 8551"/>
                </a:avLst>
              </a:prstGeom>
              <a:no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Oracle</a:t>
                </a:r>
                <a:r>
                  <a:rPr lang="zh-CN" altLang="en-US" sz="900" b="1" dirty="0" smtClean="0">
                    <a:solidFill>
                      <a:srgbClr val="000000"/>
                    </a:solidFill>
                    <a:latin typeface="+mn-ea"/>
                    <a:ea typeface="+mn-ea"/>
                  </a:rPr>
                  <a:t>数据库触发</a:t>
                </a:r>
                <a:r>
                  <a:rPr lang="en-US" altLang="zh-CN" sz="900" b="1" dirty="0" smtClean="0">
                    <a:solidFill>
                      <a:srgbClr val="000000"/>
                    </a:solidFill>
                    <a:latin typeface="+mn-ea"/>
                    <a:ea typeface="+mn-ea"/>
                  </a:rPr>
                  <a:t>ora-3137</a:t>
                </a:r>
                <a:r>
                  <a:rPr lang="zh-CN" altLang="en-US" sz="900" b="1" dirty="0">
                    <a:solidFill>
                      <a:srgbClr val="000000"/>
                    </a:solidFill>
                    <a:latin typeface="+mn-ea"/>
                    <a:ea typeface="+mn-ea"/>
                  </a:rPr>
                  <a:t>错误</a:t>
                </a:r>
                <a:endParaRPr lang="zh-CN" altLang="en-US" sz="900" b="1" dirty="0" smtClean="0">
                  <a:solidFill>
                    <a:srgbClr val="000000"/>
                  </a:solidFill>
                  <a:latin typeface="+mn-ea"/>
                  <a:ea typeface="+mn-ea"/>
                </a:endParaRPr>
              </a:p>
            </p:txBody>
          </p:sp>
          <p:cxnSp>
            <p:nvCxnSpPr>
              <p:cNvPr id="26" name="直接箭头连接符 25"/>
              <p:cNvCxnSpPr>
                <a:stCxn id="55" idx="3"/>
                <a:endCxn id="25" idx="1"/>
              </p:cNvCxnSpPr>
              <p:nvPr/>
            </p:nvCxnSpPr>
            <p:spPr bwMode="auto">
              <a:xfrm>
                <a:off x="5807318" y="2219329"/>
                <a:ext cx="197771"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接箭头连接符 28"/>
              <p:cNvCxnSpPr>
                <a:stCxn id="25" idx="3"/>
                <a:endCxn id="52" idx="1"/>
              </p:cNvCxnSpPr>
              <p:nvPr/>
            </p:nvCxnSpPr>
            <p:spPr bwMode="auto">
              <a:xfrm>
                <a:off x="7164288" y="2219329"/>
                <a:ext cx="163976" cy="0"/>
              </a:xfrm>
              <a:prstGeom prst="straightConnector1">
                <a:avLst/>
              </a:prstGeom>
              <a:noFill/>
              <a:ln w="9525" cap="flat" cmpd="sng" algn="ctr">
                <a:solidFill>
                  <a:schemeClr val="tx1"/>
                </a:solidFill>
                <a:prstDash val="solid"/>
                <a:round/>
                <a:headEnd type="none" w="med" len="med"/>
                <a:tailEnd type="triangle"/>
              </a:ln>
              <a:effectLst/>
            </p:spPr>
          </p:cxnSp>
          <p:sp>
            <p:nvSpPr>
              <p:cNvPr id="34" name="Oval 11"/>
              <p:cNvSpPr>
                <a:spLocks noChangeArrowheads="1"/>
              </p:cNvSpPr>
              <p:nvPr/>
            </p:nvSpPr>
            <p:spPr bwMode="auto">
              <a:xfrm>
                <a:off x="5829972" y="2756612"/>
                <a:ext cx="1363028" cy="603288"/>
              </a:xfrm>
              <a:prstGeom prst="ellipse">
                <a:avLst/>
              </a:prstGeom>
              <a:solidFill>
                <a:srgbClr val="FFFF99"/>
              </a:solidFill>
              <a:ln w="9525">
                <a:solidFill>
                  <a:schemeClr val="tx1"/>
                </a:solidFill>
                <a:round/>
                <a:headEnd/>
                <a:tailEnd/>
              </a:ln>
            </p:spPr>
            <p:txBody>
              <a:bodyPr lIns="18000" rIns="18000" anchor="ctr"/>
              <a:lstStyle/>
              <a:p>
                <a:pPr>
                  <a:defRPr/>
                </a:pPr>
                <a:r>
                  <a:rPr lang="zh-CN" altLang="en-US" sz="900" dirty="0" smtClean="0">
                    <a:solidFill>
                      <a:srgbClr val="000000"/>
                    </a:solidFill>
                    <a:latin typeface="+mn-ea"/>
                    <a:ea typeface="+mn-ea"/>
                  </a:rPr>
                  <a:t>未开启大页内存管理，连接数多时内存占用高</a:t>
                </a:r>
                <a:endParaRPr lang="zh-CN" altLang="en-US" sz="900" dirty="0">
                  <a:solidFill>
                    <a:srgbClr val="000000"/>
                  </a:solidFill>
                  <a:latin typeface="+mn-ea"/>
                  <a:ea typeface="+mn-ea"/>
                </a:endParaRPr>
              </a:p>
            </p:txBody>
          </p:sp>
          <p:cxnSp>
            <p:nvCxnSpPr>
              <p:cNvPr id="37" name="AutoShape 23"/>
              <p:cNvCxnSpPr>
                <a:cxnSpLocks noChangeShapeType="1"/>
                <a:stCxn id="34" idx="6"/>
                <a:endCxn id="44" idx="1"/>
              </p:cNvCxnSpPr>
              <p:nvPr/>
            </p:nvCxnSpPr>
            <p:spPr bwMode="auto">
              <a:xfrm>
                <a:off x="7193001" y="3058256"/>
                <a:ext cx="162418" cy="1021"/>
              </a:xfrm>
              <a:prstGeom prst="straightConnector1">
                <a:avLst/>
              </a:prstGeom>
              <a:noFill/>
              <a:ln w="9525">
                <a:solidFill>
                  <a:schemeClr val="tx1"/>
                </a:solidFill>
                <a:round/>
                <a:headEnd/>
                <a:tailEnd/>
              </a:ln>
            </p:spPr>
          </p:cxnSp>
          <p:sp>
            <p:nvSpPr>
              <p:cNvPr id="41" name="Rectangle 22"/>
              <p:cNvSpPr>
                <a:spLocks noChangeArrowheads="1"/>
              </p:cNvSpPr>
              <p:nvPr/>
            </p:nvSpPr>
            <p:spPr bwMode="auto">
              <a:xfrm>
                <a:off x="4657872" y="1268961"/>
                <a:ext cx="1149446" cy="579556"/>
              </a:xfrm>
              <a:prstGeom prst="rect">
                <a:avLst/>
              </a:prstGeom>
              <a:no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当</a:t>
                </a:r>
                <a:r>
                  <a:rPr lang="en-US" altLang="zh-CN" sz="900" dirty="0" err="1" smtClean="0">
                    <a:solidFill>
                      <a:srgbClr val="000000"/>
                    </a:solidFill>
                    <a:latin typeface="+mn-ea"/>
                    <a:ea typeface="+mn-ea"/>
                  </a:rPr>
                  <a:t>Accesscode</a:t>
                </a:r>
                <a:r>
                  <a:rPr lang="zh-CN" altLang="en-US" sz="900" dirty="0" smtClean="0">
                    <a:solidFill>
                      <a:srgbClr val="000000"/>
                    </a:solidFill>
                    <a:latin typeface="+mn-ea"/>
                    <a:ea typeface="+mn-ea"/>
                  </a:rPr>
                  <a:t>全部占用时，</a:t>
                </a:r>
                <a:r>
                  <a:rPr lang="en-US" altLang="zh-CN" sz="900" dirty="0">
                    <a:solidFill>
                      <a:srgbClr val="000000"/>
                    </a:solidFill>
                    <a:latin typeface="+mn-ea"/>
                  </a:rPr>
                  <a:t> SIS</a:t>
                </a:r>
                <a:r>
                  <a:rPr lang="zh-CN" altLang="en-US" sz="900" dirty="0" smtClean="0">
                    <a:solidFill>
                      <a:srgbClr val="000000"/>
                    </a:solidFill>
                    <a:latin typeface="+mn-ea"/>
                  </a:rPr>
                  <a:t>查询</a:t>
                </a:r>
                <a:r>
                  <a:rPr lang="en-US" altLang="zh-CN" sz="900" dirty="0" err="1">
                    <a:solidFill>
                      <a:srgbClr val="000000"/>
                    </a:solidFill>
                    <a:latin typeface="+mn-ea"/>
                  </a:rPr>
                  <a:t>Accesscode</a:t>
                </a:r>
                <a:r>
                  <a:rPr lang="zh-CN" altLang="en-US" sz="900" dirty="0" smtClean="0">
                    <a:solidFill>
                      <a:srgbClr val="000000"/>
                    </a:solidFill>
                    <a:latin typeface="+mn-ea"/>
                  </a:rPr>
                  <a:t>代码循环等待</a:t>
                </a:r>
                <a:endParaRPr lang="en-US" altLang="zh-CN" sz="900" dirty="0" smtClean="0">
                  <a:solidFill>
                    <a:srgbClr val="000000"/>
                  </a:solidFill>
                  <a:latin typeface="+mn-ea"/>
                  <a:ea typeface="+mn-ea"/>
                </a:endParaRPr>
              </a:p>
            </p:txBody>
          </p:sp>
          <p:sp>
            <p:nvSpPr>
              <p:cNvPr id="42" name="椭圆 41"/>
              <p:cNvSpPr/>
              <p:nvPr/>
            </p:nvSpPr>
            <p:spPr bwMode="auto">
              <a:xfrm>
                <a:off x="5599808" y="1685775"/>
                <a:ext cx="244530"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2</a:t>
                </a:r>
                <a:endParaRPr lang="zh-CN" altLang="en-US" sz="1400" b="1" kern="0" dirty="0" smtClean="0">
                  <a:solidFill>
                    <a:prstClr val="white"/>
                  </a:solidFill>
                  <a:latin typeface="+mn-ea"/>
                  <a:ea typeface="+mn-ea"/>
                </a:endParaRPr>
              </a:p>
            </p:txBody>
          </p:sp>
          <p:sp>
            <p:nvSpPr>
              <p:cNvPr id="45" name="椭圆 44"/>
              <p:cNvSpPr/>
              <p:nvPr/>
            </p:nvSpPr>
            <p:spPr bwMode="auto">
              <a:xfrm>
                <a:off x="5540188" y="2826735"/>
                <a:ext cx="244530"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1</a:t>
                </a:r>
                <a:endParaRPr lang="zh-CN" altLang="en-US" sz="1400" b="1" kern="0" dirty="0" smtClean="0">
                  <a:solidFill>
                    <a:prstClr val="white"/>
                  </a:solidFill>
                  <a:latin typeface="+mn-ea"/>
                  <a:ea typeface="+mn-ea"/>
                </a:endParaRPr>
              </a:p>
            </p:txBody>
          </p:sp>
          <p:sp>
            <p:nvSpPr>
              <p:cNvPr id="27" name="椭圆 26"/>
              <p:cNvSpPr/>
              <p:nvPr/>
            </p:nvSpPr>
            <p:spPr bwMode="auto">
              <a:xfrm>
                <a:off x="6963456" y="1715353"/>
                <a:ext cx="244530"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3</a:t>
                </a:r>
                <a:endParaRPr lang="zh-CN" altLang="en-US" sz="1400" b="1" kern="0" dirty="0" smtClean="0">
                  <a:solidFill>
                    <a:prstClr val="white"/>
                  </a:solidFill>
                  <a:latin typeface="+mn-ea"/>
                  <a:ea typeface="+mn-ea"/>
                </a:endParaRPr>
              </a:p>
            </p:txBody>
          </p:sp>
        </p:grpSp>
        <p:sp>
          <p:nvSpPr>
            <p:cNvPr id="31" name="椭圆 30"/>
            <p:cNvSpPr/>
            <p:nvPr/>
          </p:nvSpPr>
          <p:spPr bwMode="auto">
            <a:xfrm>
              <a:off x="6954055" y="2844396"/>
              <a:ext cx="260212"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4</a:t>
              </a:r>
              <a:endParaRPr lang="zh-CN" altLang="en-US" sz="1400" b="1" kern="0" dirty="0" smtClean="0">
                <a:solidFill>
                  <a:prstClr val="white"/>
                </a:solidFill>
                <a:latin typeface="+mn-ea"/>
                <a:ea typeface="+mn-ea"/>
              </a:endParaRPr>
            </a:p>
          </p:txBody>
        </p:sp>
      </p:grpSp>
    </p:spTree>
    <p:extLst>
      <p:ext uri="{BB962C8B-B14F-4D97-AF65-F5344CB8AC3E}">
        <p14:creationId xmlns:p14="http://schemas.microsoft.com/office/powerpoint/2010/main" val="23690947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2.3 </a:t>
            </a:r>
            <a:r>
              <a:rPr lang="zh-CN" altLang="en-US" sz="3200" b="1" dirty="0" smtClean="0">
                <a:latin typeface="Arial" pitchFamily="34" charset="0"/>
                <a:ea typeface="黑体" pitchFamily="49" charset="-122"/>
                <a:cs typeface="Arial" pitchFamily="34" charset="0"/>
              </a:rPr>
              <a:t>技术根因举一反三</a:t>
            </a:r>
            <a:endParaRPr lang="en-US" altLang="zh-CN" sz="2800" b="0" i="1" dirty="0" smtClean="0">
              <a:solidFill>
                <a:srgbClr val="0000FF"/>
              </a:solidFill>
              <a:latin typeface="Arial" pitchFamily="34" charset="0"/>
              <a:ea typeface="黑体" pitchFamily="49" charset="-122"/>
              <a:cs typeface="Arial" pitchFamily="34" charset="0"/>
            </a:endParaRPr>
          </a:p>
        </p:txBody>
      </p:sp>
      <p:sp>
        <p:nvSpPr>
          <p:cNvPr id="26" name="Rectangle 3"/>
          <p:cNvSpPr txBox="1">
            <a:spLocks noChangeArrowheads="1"/>
          </p:cNvSpPr>
          <p:nvPr/>
        </p:nvSpPr>
        <p:spPr bwMode="auto">
          <a:xfrm>
            <a:off x="323528" y="1196752"/>
            <a:ext cx="8496943" cy="4320480"/>
          </a:xfrm>
          <a:prstGeom prst="rect">
            <a:avLst/>
          </a:prstGeom>
          <a:noFill/>
          <a:ln w="9525">
            <a:noFill/>
            <a:miter lim="800000"/>
            <a:headEnd/>
            <a:tailEnd/>
          </a:ln>
        </p:spPr>
        <p:txBody>
          <a:bodyPr lIns="80152" tIns="40076" rIns="80152" bIns="40076"/>
          <a:lstStyle/>
          <a:p>
            <a:pPr marL="180975" lvl="1" indent="-180975" defTabSz="801688">
              <a:spcBef>
                <a:spcPts val="600"/>
              </a:spcBef>
              <a:buClr>
                <a:srgbClr val="990000"/>
              </a:buClr>
              <a:buSzPct val="69000"/>
              <a:buFont typeface="Wingdings" pitchFamily="2" charset="2"/>
              <a:buChar char="l"/>
            </a:pPr>
            <a:r>
              <a:rPr lang="zh-CN" altLang="en-US" b="1" dirty="0" smtClean="0">
                <a:latin typeface="+mn-ea"/>
                <a:ea typeface="+mn-ea"/>
              </a:rPr>
              <a:t>是否有告警：</a:t>
            </a:r>
            <a:endParaRPr lang="en-US" altLang="zh-CN" sz="1600" i="1" dirty="0" smtClean="0">
              <a:solidFill>
                <a:srgbClr val="0000FF"/>
              </a:solidFill>
              <a:latin typeface="+mn-ea"/>
              <a:ea typeface="+mn-ea"/>
            </a:endParaRPr>
          </a:p>
          <a:p>
            <a:pPr marL="180975" lvl="1" defTabSz="801688">
              <a:spcBef>
                <a:spcPts val="600"/>
              </a:spcBef>
              <a:buClr>
                <a:srgbClr val="990000"/>
              </a:buClr>
              <a:buSzPct val="69000"/>
            </a:pPr>
            <a:r>
              <a:rPr lang="en-US" altLang="zh-CN" sz="1400" dirty="0" smtClean="0">
                <a:latin typeface="+mn-ea"/>
                <a:ea typeface="+mn-ea"/>
              </a:rPr>
              <a:t>AS</a:t>
            </a:r>
            <a:r>
              <a:rPr lang="zh-CN" altLang="en-US" sz="1400" dirty="0" smtClean="0">
                <a:latin typeface="+mn-ea"/>
                <a:ea typeface="+mn-ea"/>
              </a:rPr>
              <a:t>有计费放通的告警；</a:t>
            </a:r>
            <a:endParaRPr lang="en-US" altLang="zh-CN" sz="1400" dirty="0" smtClean="0">
              <a:latin typeface="+mn-ea"/>
              <a:ea typeface="+mn-ea"/>
            </a:endParaRPr>
          </a:p>
          <a:p>
            <a:pPr marL="180975" lvl="1" defTabSz="801688">
              <a:spcBef>
                <a:spcPts val="600"/>
              </a:spcBef>
              <a:buClr>
                <a:srgbClr val="990000"/>
              </a:buClr>
              <a:buSzPct val="69000"/>
            </a:pPr>
            <a:r>
              <a:rPr lang="en-US" altLang="zh-CN" sz="1400" dirty="0" smtClean="0">
                <a:latin typeface="+mn-ea"/>
                <a:ea typeface="+mn-ea"/>
              </a:rPr>
              <a:t>SLCC</a:t>
            </a:r>
            <a:r>
              <a:rPr lang="zh-CN" altLang="en-US" sz="1400" dirty="0" smtClean="0">
                <a:latin typeface="+mn-ea"/>
                <a:ea typeface="+mn-ea"/>
              </a:rPr>
              <a:t>异常退出也有对应告警；</a:t>
            </a:r>
            <a:endParaRPr lang="en-US" altLang="zh-CN" sz="1400" dirty="0" smtClean="0">
              <a:latin typeface="+mn-ea"/>
              <a:ea typeface="+mn-ea"/>
            </a:endParaRPr>
          </a:p>
          <a:p>
            <a:pPr marL="180975" lvl="1" defTabSz="801688">
              <a:spcBef>
                <a:spcPts val="600"/>
              </a:spcBef>
              <a:buClr>
                <a:srgbClr val="990000"/>
              </a:buClr>
              <a:buSzPct val="69000"/>
            </a:pPr>
            <a:r>
              <a:rPr lang="zh-CN" altLang="en-US" sz="1400" dirty="0" smtClean="0">
                <a:latin typeface="+mn-ea"/>
                <a:ea typeface="+mn-ea"/>
              </a:rPr>
              <a:t>数据库连接数高（超过</a:t>
            </a:r>
            <a:r>
              <a:rPr lang="en-US" altLang="zh-CN" sz="1400" dirty="0" smtClean="0">
                <a:latin typeface="+mn-ea"/>
                <a:ea typeface="+mn-ea"/>
              </a:rPr>
              <a:t>800</a:t>
            </a:r>
            <a:r>
              <a:rPr lang="zh-CN" altLang="en-US" sz="1400" dirty="0" smtClean="0">
                <a:latin typeface="+mn-ea"/>
                <a:ea typeface="+mn-ea"/>
              </a:rPr>
              <a:t>）有对应告警。</a:t>
            </a:r>
            <a:endParaRPr lang="en-US" altLang="zh-CN" sz="1400" dirty="0" smtClean="0">
              <a:latin typeface="+mn-ea"/>
              <a:ea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相同</a:t>
            </a:r>
            <a:r>
              <a:rPr lang="en-US" altLang="zh-CN" b="1" dirty="0" smtClean="0">
                <a:latin typeface="+mn-ea"/>
                <a:ea typeface="+mn-ea"/>
              </a:rPr>
              <a:t>/</a:t>
            </a:r>
            <a:r>
              <a:rPr lang="zh-CN" altLang="en-US" b="1" dirty="0" smtClean="0">
                <a:latin typeface="+mn-ea"/>
                <a:ea typeface="+mn-ea"/>
              </a:rPr>
              <a:t>类似根因举一反三：</a:t>
            </a:r>
            <a:endParaRPr lang="en-US" altLang="zh-CN" b="1" dirty="0" smtClean="0">
              <a:latin typeface="+mn-ea"/>
              <a:ea typeface="+mn-ea"/>
            </a:endParaRPr>
          </a:p>
          <a:p>
            <a:pPr marL="180975" lvl="1" defTabSz="801688" eaLnBrk="1" hangingPunct="1">
              <a:spcBef>
                <a:spcPts val="600"/>
              </a:spcBef>
              <a:buClr>
                <a:srgbClr val="990000"/>
              </a:buClr>
              <a:buSzPct val="69000"/>
            </a:pPr>
            <a:r>
              <a:rPr lang="en-US" altLang="zh-CN" sz="1400" dirty="0" smtClean="0">
                <a:latin typeface="+mn-ea"/>
                <a:ea typeface="+mn-ea"/>
              </a:rPr>
              <a:t>1</a:t>
            </a:r>
            <a:r>
              <a:rPr lang="zh-CN" altLang="en-US" sz="1400" dirty="0" smtClean="0">
                <a:latin typeface="+mn-ea"/>
                <a:ea typeface="+mn-ea"/>
              </a:rPr>
              <a:t>、其他产品</a:t>
            </a:r>
            <a:r>
              <a:rPr lang="zh-CN" altLang="en-US" sz="1400" dirty="0">
                <a:latin typeface="+mn-ea"/>
                <a:ea typeface="+mn-ea"/>
              </a:rPr>
              <a:t>、</a:t>
            </a:r>
            <a:r>
              <a:rPr lang="zh-CN" altLang="en-US" sz="1400" dirty="0" smtClean="0">
                <a:latin typeface="+mn-ea"/>
                <a:ea typeface="+mn-ea"/>
              </a:rPr>
              <a:t>版本也存在放通、双机</a:t>
            </a:r>
            <a:r>
              <a:rPr lang="en-US" altLang="zh-CN" sz="1400" dirty="0" smtClean="0">
                <a:latin typeface="+mn-ea"/>
                <a:ea typeface="+mn-ea"/>
              </a:rPr>
              <a:t>/</a:t>
            </a:r>
            <a:r>
              <a:rPr lang="zh-CN" altLang="en-US" sz="1400" dirty="0" smtClean="0">
                <a:latin typeface="+mn-ea"/>
                <a:ea typeface="+mn-ea"/>
              </a:rPr>
              <a:t>集群监控拉起次数问题，需排查整改。</a:t>
            </a:r>
            <a:r>
              <a:rPr lang="zh-CN" altLang="en-US" sz="1400" dirty="0" smtClean="0">
                <a:latin typeface="+mn-ea"/>
              </a:rPr>
              <a:t>对于客户不同意关闭放通开关的局点，由</a:t>
            </a:r>
            <a:r>
              <a:rPr lang="en-US" altLang="zh-CN" sz="1400" dirty="0" smtClean="0">
                <a:latin typeface="+mn-ea"/>
              </a:rPr>
              <a:t>SA</a:t>
            </a:r>
            <a:r>
              <a:rPr lang="zh-CN" altLang="en-US" sz="1400" dirty="0" smtClean="0">
                <a:latin typeface="+mn-ea"/>
              </a:rPr>
              <a:t>跟客户澄清放通及回补的约束和影响</a:t>
            </a:r>
            <a:endParaRPr lang="en-US" altLang="zh-CN" sz="1400" dirty="0" smtClean="0">
              <a:latin typeface="+mn-ea"/>
              <a:ea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是否要上升到</a:t>
            </a:r>
            <a:r>
              <a:rPr lang="en-US" altLang="zh-CN" b="1" dirty="0" smtClean="0">
                <a:latin typeface="+mn-ea"/>
                <a:ea typeface="+mn-ea"/>
              </a:rPr>
              <a:t>PDU/DU/BU</a:t>
            </a:r>
            <a:r>
              <a:rPr lang="zh-CN" altLang="en-US" b="1" dirty="0" smtClean="0">
                <a:latin typeface="+mn-ea"/>
                <a:ea typeface="+mn-ea"/>
              </a:rPr>
              <a:t>层面改进：</a:t>
            </a:r>
            <a:endParaRPr lang="en-US" altLang="zh-CN" b="1" dirty="0" smtClean="0">
              <a:latin typeface="+mn-ea"/>
              <a:ea typeface="+mn-ea"/>
            </a:endParaRPr>
          </a:p>
          <a:p>
            <a:pPr marL="180975" lvl="1" defTabSz="801688">
              <a:spcBef>
                <a:spcPts val="600"/>
              </a:spcBef>
              <a:buClr>
                <a:srgbClr val="990000"/>
              </a:buClr>
              <a:buSzPct val="69000"/>
            </a:pPr>
            <a:r>
              <a:rPr lang="en-US" altLang="zh-CN" sz="1400" dirty="0" smtClean="0">
                <a:latin typeface="+mn-ea"/>
              </a:rPr>
              <a:t>1</a:t>
            </a:r>
            <a:r>
              <a:rPr lang="zh-CN" altLang="en-US" sz="1400" dirty="0" smtClean="0">
                <a:latin typeface="+mn-ea"/>
              </a:rPr>
              <a:t>、</a:t>
            </a:r>
            <a:r>
              <a:rPr lang="zh-CN" altLang="en-US" sz="1400" dirty="0" smtClean="0">
                <a:latin typeface="+mn-ea"/>
                <a:ea typeface="+mn-ea"/>
              </a:rPr>
              <a:t>对于计费放通或业务放通功能，</a:t>
            </a:r>
            <a:r>
              <a:rPr lang="en-US" altLang="zh-CN" sz="1400" dirty="0" smtClean="0">
                <a:latin typeface="+mn-ea"/>
                <a:ea typeface="+mn-ea"/>
              </a:rPr>
              <a:t>SDP</a:t>
            </a:r>
            <a:r>
              <a:rPr lang="zh-CN" altLang="en-US" sz="1400" dirty="0" smtClean="0">
                <a:latin typeface="+mn-ea"/>
                <a:ea typeface="+mn-ea"/>
              </a:rPr>
              <a:t>所有产品进行排查，默认关闭放通功能；</a:t>
            </a:r>
            <a:endParaRPr lang="en-US" altLang="zh-CN" sz="1400" dirty="0" smtClean="0">
              <a:latin typeface="+mn-ea"/>
              <a:ea typeface="+mn-ea"/>
            </a:endParaRPr>
          </a:p>
          <a:p>
            <a:pPr marL="180975" lvl="1" defTabSz="801688">
              <a:spcBef>
                <a:spcPts val="600"/>
              </a:spcBef>
              <a:buClr>
                <a:srgbClr val="990000"/>
              </a:buClr>
              <a:buSzPct val="69000"/>
            </a:pPr>
            <a:r>
              <a:rPr lang="en-US" altLang="zh-CN" sz="1400" dirty="0" smtClean="0">
                <a:latin typeface="+mn-ea"/>
                <a:ea typeface="+mn-ea"/>
              </a:rPr>
              <a:t>2</a:t>
            </a:r>
            <a:r>
              <a:rPr lang="zh-CN" altLang="en-US" sz="1400" dirty="0" smtClean="0">
                <a:latin typeface="+mn-ea"/>
                <a:ea typeface="+mn-ea"/>
              </a:rPr>
              <a:t>、对于双机</a:t>
            </a:r>
            <a:r>
              <a:rPr lang="en-US" altLang="zh-CN" sz="1400" dirty="0" smtClean="0">
                <a:latin typeface="+mn-ea"/>
                <a:ea typeface="+mn-ea"/>
              </a:rPr>
              <a:t>/</a:t>
            </a:r>
            <a:r>
              <a:rPr lang="zh-CN" altLang="en-US" sz="1400" dirty="0" smtClean="0">
                <a:latin typeface="+mn-ea"/>
                <a:ea typeface="+mn-ea"/>
              </a:rPr>
              <a:t>集群的监控机制，</a:t>
            </a:r>
            <a:r>
              <a:rPr lang="en-US" altLang="zh-CN" sz="1400" dirty="0" smtClean="0">
                <a:latin typeface="+mn-ea"/>
                <a:ea typeface="+mn-ea"/>
              </a:rPr>
              <a:t>SDP</a:t>
            </a:r>
            <a:r>
              <a:rPr lang="zh-CN" altLang="en-US" sz="1400" dirty="0" smtClean="0">
                <a:latin typeface="+mn-ea"/>
                <a:ea typeface="+mn-ea"/>
              </a:rPr>
              <a:t>所有产品进行排查，默认具备不断尝试拉起的能力。</a:t>
            </a:r>
            <a:endParaRPr lang="en-US" altLang="zh-CN" sz="1400" dirty="0" smtClean="0">
              <a:latin typeface="+mn-ea"/>
              <a:ea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纵向排查（本产品其他版本排查）：</a:t>
            </a:r>
            <a:endParaRPr lang="en-US" altLang="zh-CN" b="1" dirty="0" smtClean="0">
              <a:latin typeface="+mn-ea"/>
              <a:ea typeface="+mn-ea"/>
            </a:endParaRPr>
          </a:p>
          <a:p>
            <a:pPr marL="180975" lvl="1" defTabSz="801688">
              <a:spcBef>
                <a:spcPts val="600"/>
              </a:spcBef>
              <a:buClr>
                <a:srgbClr val="990000"/>
              </a:buClr>
              <a:buSzPct val="69000"/>
            </a:pPr>
            <a:r>
              <a:rPr lang="zh-CN" altLang="en-US" sz="1400" dirty="0" smtClean="0">
                <a:latin typeface="+mn-ea"/>
              </a:rPr>
              <a:t>其他版本正在排查中。</a:t>
            </a:r>
            <a:endParaRPr lang="en-US" altLang="zh-CN" sz="1400" dirty="0" smtClean="0">
              <a:latin typeface="+mn-ea"/>
            </a:endParaRPr>
          </a:p>
          <a:p>
            <a:pPr marL="180975" lvl="1" indent="-180975" defTabSz="801688">
              <a:spcBef>
                <a:spcPts val="600"/>
              </a:spcBef>
              <a:buClr>
                <a:srgbClr val="990000"/>
              </a:buClr>
              <a:buSzPct val="69000"/>
              <a:buFont typeface="Wingdings" pitchFamily="2" charset="2"/>
              <a:buChar char="l"/>
            </a:pPr>
            <a:r>
              <a:rPr lang="zh-CN" altLang="en-US" b="1" dirty="0" smtClean="0">
                <a:latin typeface="+mn-ea"/>
                <a:ea typeface="+mn-ea"/>
              </a:rPr>
              <a:t>横向排查（其他产品排查）：</a:t>
            </a:r>
            <a:endParaRPr lang="en-US" altLang="zh-CN" b="1" dirty="0" smtClean="0">
              <a:latin typeface="+mn-ea"/>
              <a:ea typeface="+mn-ea"/>
            </a:endParaRPr>
          </a:p>
          <a:p>
            <a:pPr marL="180975" lvl="1" defTabSz="801688">
              <a:spcBef>
                <a:spcPts val="600"/>
              </a:spcBef>
              <a:buClr>
                <a:srgbClr val="990000"/>
              </a:buClr>
              <a:buSzPct val="69000"/>
            </a:pPr>
            <a:r>
              <a:rPr lang="zh-CN" altLang="en-US" sz="1400" dirty="0" smtClean="0">
                <a:latin typeface="+mn-ea"/>
              </a:rPr>
              <a:t>其他产品正在排查中。</a:t>
            </a:r>
            <a:endParaRPr lang="en-US" altLang="zh-CN" sz="1400" dirty="0" smtClean="0">
              <a:latin typeface="+mn-ea"/>
            </a:endParaRPr>
          </a:p>
          <a:p>
            <a:pPr marL="180975" lvl="1" indent="-180975" defTabSz="801688">
              <a:lnSpc>
                <a:spcPct val="150000"/>
              </a:lnSpc>
              <a:buClr>
                <a:srgbClr val="990000"/>
              </a:buClr>
              <a:buSzPct val="69000"/>
            </a:pPr>
            <a:endParaRPr lang="en-US" altLang="zh-CN" dirty="0" smtClean="0">
              <a:latin typeface="+mn-ea"/>
              <a:ea typeface="+mn-ea"/>
            </a:endParaRPr>
          </a:p>
        </p:txBody>
      </p:sp>
    </p:spTree>
  </p:cSld>
  <p:clrMapOvr>
    <a:masterClrMapping/>
  </p:clrMapOvr>
  <p:transition advClick="0" advTm="8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823515171"/>
              </p:ext>
            </p:extLst>
          </p:nvPr>
        </p:nvGraphicFramePr>
        <p:xfrm>
          <a:off x="3" y="476673"/>
          <a:ext cx="9143997" cy="6640502"/>
        </p:xfrm>
        <a:graphic>
          <a:graphicData uri="http://schemas.openxmlformats.org/drawingml/2006/table">
            <a:tbl>
              <a:tblPr/>
              <a:tblGrid>
                <a:gridCol w="539550"/>
                <a:gridCol w="1800199"/>
                <a:gridCol w="504056"/>
                <a:gridCol w="4608512"/>
                <a:gridCol w="655187"/>
                <a:gridCol w="1036493"/>
              </a:tblGrid>
              <a:tr h="269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根本原因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类型</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改进措施</a:t>
                      </a:r>
                      <a:r>
                        <a:rPr kumimoji="0" lang="zh-CN" altLang="en-US" sz="1200" b="1" i="0" u="none" strike="noStrike" cap="none" normalizeH="0" baseline="0" dirty="0" smtClean="0">
                          <a:ln>
                            <a:noFill/>
                          </a:ln>
                          <a:solidFill>
                            <a:srgbClr val="FF0000"/>
                          </a:solidFill>
                          <a:effectLst/>
                          <a:latin typeface="+mn-ea"/>
                          <a:ea typeface="+mn-ea"/>
                        </a:rPr>
                        <a:t>（</a:t>
                      </a:r>
                      <a:r>
                        <a:rPr kumimoji="0" lang="en-US" altLang="zh-CN" sz="1200" b="1" i="0" u="none" strike="noStrike" cap="none" normalizeH="0" baseline="0" dirty="0" smtClean="0">
                          <a:ln>
                            <a:noFill/>
                          </a:ln>
                          <a:solidFill>
                            <a:srgbClr val="FF0000"/>
                          </a:solidFill>
                          <a:effectLst/>
                          <a:latin typeface="+mn-ea"/>
                          <a:ea typeface="+mn-ea"/>
                        </a:rPr>
                        <a:t>Smart</a:t>
                      </a:r>
                      <a:r>
                        <a:rPr kumimoji="0" lang="zh-CN" altLang="en-US" sz="1200" b="1" i="0" u="none" strike="noStrike" cap="none" normalizeH="0" baseline="0" dirty="0" smtClean="0">
                          <a:ln>
                            <a:noFill/>
                          </a:ln>
                          <a:solidFill>
                            <a:srgbClr val="FF0000"/>
                          </a:solidFill>
                          <a:effectLst/>
                          <a:latin typeface="+mn-ea"/>
                          <a:ea typeface="+mn-ea"/>
                        </a:rPr>
                        <a:t>化）</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mn-ea"/>
                          <a:ea typeface="+mn-ea"/>
                        </a:rPr>
                        <a:t>责任人</a:t>
                      </a:r>
                      <a:endParaRPr kumimoji="0" lang="zh-CN" altLang="en-US" sz="1200" b="1" i="0" u="none" strike="noStrike" cap="none" normalizeH="0" baseline="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完成日期</a:t>
                      </a:r>
                      <a:endParaRPr kumimoji="0" lang="zh-CN" altLang="en-US"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4235">
                <a:tc rowSpan="1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mn-ea"/>
                          <a:ea typeface="+mn-ea"/>
                        </a:rPr>
                        <a:t>技术</a:t>
                      </a:r>
                      <a:endParaRPr kumimoji="0" lang="en-US" altLang="zh-CN" sz="1100" b="0"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mn-ea"/>
                          <a:ea typeface="+mn-ea"/>
                        </a:rPr>
                        <a:t>根因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smtClean="0">
                          <a:solidFill>
                            <a:prstClr val="black"/>
                          </a:solidFill>
                          <a:latin typeface="+mn-ea"/>
                          <a:ea typeface="+mn-ea"/>
                        </a:rPr>
                        <a:t>计费放通开关配置不合理，可提供计费放通能力，但是否开启由客户确认，不应该默认开启</a:t>
                      </a:r>
                      <a:r>
                        <a:rPr lang="zh-CN" altLang="en-US" sz="1100" b="0" dirty="0" smtClean="0">
                          <a:solidFill>
                            <a:schemeClr val="tx1"/>
                          </a:solidFill>
                          <a:latin typeface="+mn-ea"/>
                          <a:ea typeface="+mn-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r>
                        <a:rPr lang="zh-CN" altLang="en-US" sz="1100" dirty="0" smtClean="0">
                          <a:solidFill>
                            <a:srgbClr val="0000FF"/>
                          </a:solidFill>
                          <a:latin typeface="+mn-ea"/>
                          <a:ea typeface="+mn-ea"/>
                        </a:rPr>
                        <a:t>关闭现网计费放通开关；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吴康华</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58324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914400"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全网排查，关闭放通特性</a:t>
                      </a:r>
                      <a:r>
                        <a:rPr lang="zh-CN" altLang="en-US" sz="1100" kern="1200" dirty="0" smtClean="0">
                          <a:solidFill>
                            <a:srgbClr val="0000FF"/>
                          </a:solidFill>
                          <a:latin typeface="+mn-ea"/>
                          <a:ea typeface="+mn-ea"/>
                          <a:cs typeface="+mn-cs"/>
                        </a:rPr>
                        <a:t>。对于客户不同意关闭放通开关的局点，由</a:t>
                      </a:r>
                      <a:r>
                        <a:rPr lang="en-US" altLang="zh-CN" sz="1100" kern="1200" dirty="0" smtClean="0">
                          <a:solidFill>
                            <a:srgbClr val="0000FF"/>
                          </a:solidFill>
                          <a:latin typeface="+mn-ea"/>
                          <a:ea typeface="+mn-ea"/>
                          <a:cs typeface="+mn-cs"/>
                        </a:rPr>
                        <a:t>SA</a:t>
                      </a:r>
                      <a:r>
                        <a:rPr lang="zh-CN" altLang="en-US" sz="1100" kern="1200" dirty="0" smtClean="0">
                          <a:solidFill>
                            <a:srgbClr val="0000FF"/>
                          </a:solidFill>
                          <a:latin typeface="+mn-ea"/>
                          <a:ea typeface="+mn-ea"/>
                          <a:cs typeface="+mn-cs"/>
                        </a:rPr>
                        <a:t>跟客户澄清放通及回补的约束和影响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吕军涛、刘波、</a:t>
                      </a:r>
                      <a:endParaRPr kumimoji="0" lang="en-US" altLang="zh-CN" sz="1100" b="0" i="0" u="none" strike="noStrike" cap="none" normalizeH="0" baseline="0" dirty="0" smtClean="0">
                        <a:ln>
                          <a:noFill/>
                        </a:ln>
                        <a:solidFill>
                          <a:srgbClr val="0000CC"/>
                        </a:solidFill>
                        <a:effectLst/>
                        <a:latin typeface="+mn-ea"/>
                        <a:ea typeface="+mn-ea"/>
                        <a:cs typeface="Microsoft Tai L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王磊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95034">
                <a:tc vMerge="1">
                  <a:txBody>
                    <a:bodyPr/>
                    <a:lstStyle/>
                    <a:p>
                      <a:endParaRPr lang="zh-CN" altLang="en-US"/>
                    </a:p>
                  </a:txBody>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zh-CN" altLang="en-US" sz="1200" b="0" dirty="0" smtClean="0">
                        <a:solidFill>
                          <a:schemeClr val="tx1"/>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indent="0" eaLnBrk="0" hangingPunct="0">
                        <a:lnSpc>
                          <a:spcPct val="130000"/>
                        </a:lnSpc>
                      </a:pPr>
                      <a:r>
                        <a:rPr lang="zh-CN" altLang="en-US" sz="1100" kern="1200" dirty="0" smtClean="0">
                          <a:solidFill>
                            <a:srgbClr val="0000FF"/>
                          </a:solidFill>
                          <a:latin typeface="+mn-ea"/>
                          <a:ea typeface="+mn-ea"/>
                          <a:cs typeface="+mn-cs"/>
                        </a:rPr>
                        <a:t>修改资料中的放通特性描述，明确说明默认关闭，及开启方法。</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汪鹏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2016.05.15</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41874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smtClean="0">
                          <a:solidFill>
                            <a:prstClr val="black"/>
                          </a:solidFill>
                          <a:latin typeface="+mn-ea"/>
                          <a:ea typeface="+mn-ea"/>
                        </a:rPr>
                        <a:t>Monitor</a:t>
                      </a:r>
                      <a:r>
                        <a:rPr lang="zh-CN" altLang="en-US" sz="1100" dirty="0" smtClean="0">
                          <a:solidFill>
                            <a:prstClr val="black"/>
                          </a:solidFill>
                          <a:latin typeface="+mn-ea"/>
                          <a:ea typeface="+mn-ea"/>
                        </a:rPr>
                        <a:t>监控机制不合理，没有持续拉起</a:t>
                      </a:r>
                      <a:r>
                        <a:rPr lang="en-US" altLang="zh-CN" sz="1100" dirty="0" smtClean="0">
                          <a:solidFill>
                            <a:prstClr val="black"/>
                          </a:solidFill>
                          <a:latin typeface="+mn-ea"/>
                          <a:ea typeface="+mn-ea"/>
                        </a:rPr>
                        <a:t>SLCC</a:t>
                      </a:r>
                      <a:r>
                        <a:rPr lang="zh-CN" altLang="en-US" sz="1100" dirty="0" smtClean="0">
                          <a:solidFill>
                            <a:prstClr val="black"/>
                          </a:solidFill>
                          <a:latin typeface="+mn-ea"/>
                          <a:ea typeface="+mn-ea"/>
                        </a:rPr>
                        <a:t>进程</a:t>
                      </a:r>
                      <a:r>
                        <a:rPr lang="zh-CN" altLang="en-US" sz="1100" b="0" dirty="0" smtClean="0">
                          <a:solidFill>
                            <a:schemeClr val="tx1"/>
                          </a:solidFill>
                          <a:latin typeface="+mn-ea"/>
                          <a:ea typeface="+mn-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Monitor</a:t>
                      </a:r>
                      <a:r>
                        <a:rPr lang="zh-CN" altLang="en-US" sz="1100" dirty="0" smtClean="0">
                          <a:solidFill>
                            <a:srgbClr val="0000FF"/>
                          </a:solidFill>
                          <a:latin typeface="+mn-ea"/>
                          <a:ea typeface="+mn-ea"/>
                        </a:rPr>
                        <a:t>监控机制，拉起次数修改为</a:t>
                      </a:r>
                      <a:r>
                        <a:rPr lang="en-US" altLang="zh-CN" sz="1100" dirty="0" smtClean="0">
                          <a:solidFill>
                            <a:srgbClr val="0000FF"/>
                          </a:solidFill>
                          <a:latin typeface="+mn-ea"/>
                          <a:ea typeface="+mn-ea"/>
                        </a:rPr>
                        <a:t>200</a:t>
                      </a:r>
                      <a:r>
                        <a:rPr lang="zh-CN" altLang="en-US" sz="1100" dirty="0" smtClean="0">
                          <a:solidFill>
                            <a:srgbClr val="0000FF"/>
                          </a:solidFill>
                          <a:latin typeface="+mn-ea"/>
                          <a:ea typeface="+mn-ea"/>
                        </a:rPr>
                        <a:t>次</a:t>
                      </a:r>
                      <a:r>
                        <a:rPr lang="zh-CN" altLang="en-US" sz="1100" kern="1200" dirty="0" smtClean="0">
                          <a:solidFill>
                            <a:srgbClr val="0000CC"/>
                          </a:solidFill>
                          <a:latin typeface="+mn-ea"/>
                          <a:ea typeface="+mn-ea"/>
                          <a:cs typeface="+mn-cs"/>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吴康华、一线</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2016.05.15</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418740">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zh-CN" altLang="en-US" sz="1200" b="0" dirty="0" smtClean="0">
                        <a:solidFill>
                          <a:schemeClr val="tx1"/>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全网排查，优化双机、集群监控机制。</a:t>
                      </a:r>
                      <a:endParaRPr lang="zh-CN" altLang="en-US" sz="1100" kern="1200" dirty="0" smtClean="0">
                        <a:solidFill>
                          <a:srgbClr val="0000CC"/>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吕军涛、刘波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58324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dirty="0" smtClean="0">
                          <a:solidFill>
                            <a:prstClr val="black"/>
                          </a:solidFill>
                          <a:latin typeface="+mn-ea"/>
                          <a:ea typeface="+mn-ea"/>
                        </a:rPr>
                        <a:t>SLCC Client</a:t>
                      </a:r>
                      <a:r>
                        <a:rPr lang="zh-CN" altLang="en-US" sz="1100" dirty="0" smtClean="0">
                          <a:solidFill>
                            <a:prstClr val="black"/>
                          </a:solidFill>
                          <a:latin typeface="+mn-ea"/>
                          <a:ea typeface="+mn-ea"/>
                        </a:rPr>
                        <a:t>路由算法有问题，没有轮询分发到正常的</a:t>
                      </a:r>
                      <a:r>
                        <a:rPr lang="en-US" altLang="zh-CN" sz="1100" dirty="0" smtClean="0">
                          <a:solidFill>
                            <a:prstClr val="black"/>
                          </a:solidFill>
                          <a:latin typeface="+mn-ea"/>
                          <a:ea typeface="+mn-ea"/>
                        </a:rPr>
                        <a:t>Server</a:t>
                      </a:r>
                      <a:endParaRPr lang="zh-CN" altLang="en-US" sz="1100" b="0" dirty="0" smtClean="0">
                        <a:solidFill>
                          <a:schemeClr val="tx1"/>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SLCC Client</a:t>
                      </a:r>
                      <a:r>
                        <a:rPr lang="zh-CN" altLang="en-US" sz="1100" dirty="0" smtClean="0">
                          <a:solidFill>
                            <a:srgbClr val="0000FF"/>
                          </a:solidFill>
                          <a:latin typeface="+mn-ea"/>
                          <a:ea typeface="+mn-ea"/>
                        </a:rPr>
                        <a:t>路由算法，支持轮询分发。</a:t>
                      </a:r>
                      <a:endParaRPr lang="zh-CN" altLang="en-US" sz="1100" dirty="0">
                        <a:solidFill>
                          <a:srgbClr val="0000FF"/>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张春辉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41874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b="0" dirty="0" smtClean="0">
                          <a:solidFill>
                            <a:schemeClr val="tx1"/>
                          </a:solidFill>
                          <a:latin typeface="+mn-ea"/>
                          <a:ea typeface="+mn-ea"/>
                        </a:rPr>
                        <a:t>SLCC</a:t>
                      </a:r>
                      <a:r>
                        <a:rPr lang="zh-CN" altLang="en-US" sz="1100" b="0" dirty="0" smtClean="0">
                          <a:solidFill>
                            <a:schemeClr val="tx1"/>
                          </a:solidFill>
                          <a:latin typeface="+mn-ea"/>
                          <a:ea typeface="+mn-ea"/>
                        </a:rPr>
                        <a:t>挂死但是拨测业务正常无法发现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en-US" altLang="zh-CN" sz="1100" kern="1200" dirty="0" smtClean="0">
                          <a:solidFill>
                            <a:srgbClr val="0000CC"/>
                          </a:solidFill>
                          <a:latin typeface="+mn-ea"/>
                          <a:ea typeface="+mn-ea"/>
                          <a:cs typeface="+mn-cs"/>
                        </a:rPr>
                        <a:t>Alarm</a:t>
                      </a:r>
                      <a:r>
                        <a:rPr lang="zh-CN" altLang="en-US" sz="1100" kern="1200" dirty="0" smtClean="0">
                          <a:solidFill>
                            <a:srgbClr val="0000CC"/>
                          </a:solidFill>
                          <a:latin typeface="+mn-ea"/>
                          <a:ea typeface="+mn-ea"/>
                          <a:cs typeface="+mn-cs"/>
                        </a:rPr>
                        <a:t>增加告警，能够监控到模块挂死或者模块未启动的情况</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王毅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303085">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kern="1200" dirty="0" err="1" smtClean="0">
                          <a:solidFill>
                            <a:prstClr val="black"/>
                          </a:solidFill>
                          <a:latin typeface="+mn-ea"/>
                          <a:ea typeface="+mn-ea"/>
                          <a:cs typeface="+mn-cs"/>
                        </a:rPr>
                        <a:t>AccessCode</a:t>
                      </a:r>
                      <a:r>
                        <a:rPr lang="zh-CN" altLang="en-US" sz="1100" kern="1200" dirty="0" smtClean="0">
                          <a:solidFill>
                            <a:prstClr val="black"/>
                          </a:solidFill>
                          <a:latin typeface="+mn-ea"/>
                          <a:ea typeface="+mn-ea"/>
                          <a:cs typeface="+mn-cs"/>
                        </a:rPr>
                        <a:t>生成范围配置过小</a:t>
                      </a:r>
                      <a:endParaRPr lang="en-US" altLang="zh-CN" sz="1100" kern="1200" dirty="0" smtClean="0">
                        <a:solidFill>
                          <a:prstClr val="black"/>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kern="1200" dirty="0" smtClean="0">
                          <a:solidFill>
                            <a:srgbClr val="0000CC"/>
                          </a:solidFill>
                          <a:latin typeface="+mn-ea"/>
                          <a:ea typeface="+mn-ea"/>
                          <a:cs typeface="+mn-cs"/>
                        </a:rPr>
                        <a:t>修改</a:t>
                      </a:r>
                      <a:r>
                        <a:rPr lang="en-US" altLang="zh-CN" sz="1100" kern="1200" dirty="0" err="1" smtClean="0">
                          <a:solidFill>
                            <a:srgbClr val="0000CC"/>
                          </a:solidFill>
                          <a:latin typeface="+mn-ea"/>
                          <a:ea typeface="+mn-ea"/>
                          <a:cs typeface="+mn-cs"/>
                        </a:rPr>
                        <a:t>AccessCode</a:t>
                      </a:r>
                      <a:r>
                        <a:rPr lang="zh-CN" altLang="en-US" sz="1100" kern="1200" dirty="0" smtClean="0">
                          <a:solidFill>
                            <a:srgbClr val="0000CC"/>
                          </a:solidFill>
                          <a:latin typeface="+mn-ea"/>
                          <a:ea typeface="+mn-ea"/>
                          <a:cs typeface="+mn-cs"/>
                        </a:rPr>
                        <a:t>生成范围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吴康华</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16439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zh-CN" altLang="en-US" sz="1200" b="0" dirty="0" smtClean="0">
                        <a:solidFill>
                          <a:schemeClr val="tx1"/>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全网排查，保证</a:t>
                      </a:r>
                      <a:r>
                        <a:rPr lang="en-US" altLang="zh-CN" sz="1100" dirty="0" err="1" smtClean="0">
                          <a:solidFill>
                            <a:srgbClr val="0000FF"/>
                          </a:solidFill>
                          <a:latin typeface="+mn-ea"/>
                          <a:ea typeface="+mn-ea"/>
                        </a:rPr>
                        <a:t>AccessCode</a:t>
                      </a:r>
                      <a:r>
                        <a:rPr lang="zh-CN" altLang="en-US" sz="1100" dirty="0" smtClean="0">
                          <a:solidFill>
                            <a:srgbClr val="0000FF"/>
                          </a:solidFill>
                          <a:latin typeface="+mn-ea"/>
                          <a:ea typeface="+mn-ea"/>
                        </a:rPr>
                        <a:t>生成范围配置正确</a:t>
                      </a:r>
                      <a:endParaRPr lang="zh-CN" altLang="en-US" sz="1100" kern="1200" dirty="0" smtClean="0">
                        <a:solidFill>
                          <a:srgbClr val="0000CC"/>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程宝龙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502865">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rowSpan="2">
                  <a:txBody>
                    <a:bodyPr/>
                    <a:lstStyle/>
                    <a:p>
                      <a:pPr defTabSz="801688"/>
                      <a:r>
                        <a:rPr lang="zh-CN" altLang="en-US" sz="1100" dirty="0" smtClean="0">
                          <a:solidFill>
                            <a:srgbClr val="000000"/>
                          </a:solidFill>
                          <a:latin typeface="+mn-ea"/>
                          <a:ea typeface="+mn-ea"/>
                        </a:rPr>
                        <a:t>当</a:t>
                      </a:r>
                      <a:r>
                        <a:rPr lang="en-US" altLang="zh-CN" sz="1100" dirty="0" err="1" smtClean="0">
                          <a:solidFill>
                            <a:srgbClr val="000000"/>
                          </a:solidFill>
                          <a:latin typeface="+mn-ea"/>
                          <a:ea typeface="+mn-ea"/>
                        </a:rPr>
                        <a:t>Accesscode</a:t>
                      </a:r>
                      <a:r>
                        <a:rPr lang="zh-CN" altLang="en-US" sz="1100" dirty="0" smtClean="0">
                          <a:solidFill>
                            <a:srgbClr val="000000"/>
                          </a:solidFill>
                          <a:latin typeface="+mn-ea"/>
                          <a:ea typeface="+mn-ea"/>
                        </a:rPr>
                        <a:t>全部占用时，</a:t>
                      </a:r>
                      <a:r>
                        <a:rPr lang="en-US" altLang="zh-CN" sz="1100" dirty="0" smtClean="0">
                          <a:solidFill>
                            <a:srgbClr val="000000"/>
                          </a:solidFill>
                          <a:latin typeface="+mn-ea"/>
                        </a:rPr>
                        <a:t> SIS</a:t>
                      </a:r>
                      <a:r>
                        <a:rPr lang="zh-CN" altLang="en-US" sz="1100" dirty="0" smtClean="0">
                          <a:solidFill>
                            <a:srgbClr val="000000"/>
                          </a:solidFill>
                          <a:latin typeface="+mn-ea"/>
                        </a:rPr>
                        <a:t>查询</a:t>
                      </a:r>
                      <a:r>
                        <a:rPr lang="en-US" altLang="zh-CN" sz="1100" dirty="0" err="1" smtClean="0">
                          <a:solidFill>
                            <a:srgbClr val="000000"/>
                          </a:solidFill>
                          <a:latin typeface="+mn-ea"/>
                        </a:rPr>
                        <a:t>Accesscode</a:t>
                      </a:r>
                      <a:r>
                        <a:rPr lang="zh-CN" altLang="en-US" sz="1100" dirty="0" smtClean="0">
                          <a:solidFill>
                            <a:srgbClr val="000000"/>
                          </a:solidFill>
                          <a:latin typeface="+mn-ea"/>
                        </a:rPr>
                        <a:t>代码循环等待</a:t>
                      </a:r>
                      <a:endParaRPr lang="en-US" altLang="zh-CN" sz="1100" dirty="0" smtClean="0">
                        <a:solidFill>
                          <a:srgbClr val="000000"/>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kern="1200" dirty="0" smtClean="0">
                          <a:solidFill>
                            <a:srgbClr val="0000CC"/>
                          </a:solidFill>
                          <a:latin typeface="+mn-ea"/>
                          <a:ea typeface="+mn-ea"/>
                          <a:cs typeface="+mn-cs"/>
                        </a:rPr>
                        <a:t>优化</a:t>
                      </a:r>
                      <a:r>
                        <a:rPr lang="en-US" altLang="zh-CN" sz="1100" kern="1200" dirty="0" err="1" smtClean="0">
                          <a:solidFill>
                            <a:srgbClr val="0000CC"/>
                          </a:solidFill>
                          <a:latin typeface="+mn-ea"/>
                          <a:ea typeface="+mn-ea"/>
                          <a:cs typeface="+mn-cs"/>
                        </a:rPr>
                        <a:t>AccessCode</a:t>
                      </a:r>
                      <a:r>
                        <a:rPr lang="zh-CN" altLang="en-US" sz="1100" kern="1200" dirty="0" smtClean="0">
                          <a:solidFill>
                            <a:srgbClr val="0000CC"/>
                          </a:solidFill>
                          <a:latin typeface="+mn-ea"/>
                          <a:ea typeface="+mn-ea"/>
                          <a:cs typeface="+mn-cs"/>
                        </a:rPr>
                        <a:t>生成算法，只查询一次数据库，判断在内存中处理，如果</a:t>
                      </a:r>
                      <a:r>
                        <a:rPr lang="en-US" altLang="zh-CN" sz="1100" kern="1200" dirty="0" err="1" smtClean="0">
                          <a:solidFill>
                            <a:srgbClr val="0000CC"/>
                          </a:solidFill>
                          <a:latin typeface="+mn-ea"/>
                          <a:ea typeface="+mn-ea"/>
                          <a:cs typeface="+mn-cs"/>
                        </a:rPr>
                        <a:t>AccessCode</a:t>
                      </a:r>
                      <a:r>
                        <a:rPr lang="zh-CN" altLang="en-US" sz="1100" kern="1200" dirty="0" smtClean="0">
                          <a:solidFill>
                            <a:srgbClr val="0000CC"/>
                          </a:solidFill>
                          <a:latin typeface="+mn-ea"/>
                          <a:ea typeface="+mn-ea"/>
                          <a:cs typeface="+mn-cs"/>
                        </a:rPr>
                        <a:t>都已用完直接返回错误并退出流程。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韩正晶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95034">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200" kern="1200" dirty="0" smtClean="0">
                        <a:solidFill>
                          <a:prstClr val="black"/>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kern="1200" dirty="0" smtClean="0">
                          <a:solidFill>
                            <a:srgbClr val="0000CC"/>
                          </a:solidFill>
                          <a:latin typeface="+mn-ea"/>
                          <a:ea typeface="+mn-ea"/>
                          <a:cs typeface="+mn-cs"/>
                        </a:rPr>
                        <a:t>补充资料中对</a:t>
                      </a:r>
                      <a:r>
                        <a:rPr lang="en-US" altLang="zh-CN" sz="1100" kern="1200" dirty="0" err="1" smtClean="0">
                          <a:solidFill>
                            <a:srgbClr val="0000CC"/>
                          </a:solidFill>
                          <a:latin typeface="+mn-ea"/>
                          <a:ea typeface="+mn-ea"/>
                          <a:cs typeface="+mn-cs"/>
                        </a:rPr>
                        <a:t>AccessCode</a:t>
                      </a:r>
                      <a:r>
                        <a:rPr lang="zh-CN" altLang="en-US" sz="1100" kern="1200" dirty="0" smtClean="0">
                          <a:solidFill>
                            <a:srgbClr val="0000CC"/>
                          </a:solidFill>
                          <a:latin typeface="+mn-ea"/>
                          <a:ea typeface="+mn-ea"/>
                          <a:cs typeface="+mn-cs"/>
                        </a:rPr>
                        <a:t>配置方法及约束条件。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汪鹏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2016.05.15</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502865">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smtClean="0">
                          <a:solidFill>
                            <a:srgbClr val="000000"/>
                          </a:solidFill>
                          <a:latin typeface="+mn-ea"/>
                          <a:ea typeface="+mn-ea"/>
                        </a:rPr>
                        <a:t>Oracle ora-3137</a:t>
                      </a:r>
                      <a:r>
                        <a:rPr lang="zh-CN" altLang="en-US" sz="1100" dirty="0" smtClean="0">
                          <a:solidFill>
                            <a:srgbClr val="000000"/>
                          </a:solidFill>
                          <a:latin typeface="+mn-ea"/>
                          <a:ea typeface="+mn-ea"/>
                        </a:rPr>
                        <a:t>错误，导致连接数上涨</a:t>
                      </a:r>
                      <a:endParaRPr lang="en-US" altLang="zh-CN" sz="1100" dirty="0" smtClean="0">
                        <a:solidFill>
                          <a:prstClr val="black"/>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待</a:t>
                      </a:r>
                      <a:r>
                        <a:rPr lang="en-US" altLang="zh-CN" sz="1100" dirty="0" smtClean="0">
                          <a:solidFill>
                            <a:srgbClr val="0000FF"/>
                          </a:solidFill>
                          <a:latin typeface="+mn-ea"/>
                          <a:ea typeface="+mn-ea"/>
                        </a:rPr>
                        <a:t>Oracle</a:t>
                      </a:r>
                      <a:r>
                        <a:rPr lang="zh-CN" altLang="en-US" sz="1100" dirty="0" smtClean="0">
                          <a:solidFill>
                            <a:srgbClr val="0000FF"/>
                          </a:solidFill>
                          <a:latin typeface="+mn-ea"/>
                          <a:ea typeface="+mn-ea"/>
                        </a:rPr>
                        <a:t>原厂给出分析结论和解决方案（</a:t>
                      </a:r>
                      <a:r>
                        <a:rPr lang="en-US" altLang="zh-CN" sz="1100" dirty="0" smtClean="0">
                          <a:solidFill>
                            <a:srgbClr val="0000FF"/>
                          </a:solidFill>
                          <a:latin typeface="+mn-ea"/>
                          <a:ea typeface="+mn-ea"/>
                        </a:rPr>
                        <a:t>Oracle</a:t>
                      </a:r>
                      <a:r>
                        <a:rPr lang="zh-CN" altLang="en-US" sz="1100" dirty="0" smtClean="0">
                          <a:solidFill>
                            <a:srgbClr val="0000FF"/>
                          </a:solidFill>
                          <a:latin typeface="+mn-ea"/>
                          <a:ea typeface="+mn-ea"/>
                        </a:rPr>
                        <a:t>已确认是</a:t>
                      </a:r>
                      <a:r>
                        <a:rPr lang="en-US" altLang="zh-CN" sz="1100" dirty="0" smtClean="0">
                          <a:solidFill>
                            <a:srgbClr val="0000FF"/>
                          </a:solidFill>
                          <a:latin typeface="+mn-ea"/>
                          <a:ea typeface="+mn-ea"/>
                        </a:rPr>
                        <a:t>bug</a:t>
                      </a:r>
                      <a:r>
                        <a:rPr lang="zh-CN" altLang="en-US" sz="1100" dirty="0" smtClean="0">
                          <a:solidFill>
                            <a:srgbClr val="0000FF"/>
                          </a:solidFill>
                          <a:latin typeface="+mn-ea"/>
                          <a:ea typeface="+mn-ea"/>
                        </a:rPr>
                        <a:t>，给出补丁，实验室验证未生效，继续跟踪中）。</a:t>
                      </a:r>
                      <a:endParaRPr lang="zh-CN" altLang="en-US" sz="1100" kern="1200" dirty="0" smtClean="0">
                        <a:solidFill>
                          <a:srgbClr val="0000CC"/>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刘波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2016.05.15</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95034">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100" dirty="0" smtClean="0">
                          <a:solidFill>
                            <a:srgbClr val="000000"/>
                          </a:solidFill>
                          <a:latin typeface="+mn-ea"/>
                          <a:ea typeface="+mn-ea"/>
                        </a:rPr>
                        <a:t>连接数多时未开启大页内存管理，内存占用高</a:t>
                      </a:r>
                      <a:endParaRPr lang="en-US" altLang="zh-CN" sz="1100" dirty="0" smtClean="0">
                        <a:solidFill>
                          <a:srgbClr val="000000"/>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开启大页内存管理</a:t>
                      </a:r>
                      <a:endParaRPr lang="zh-CN" altLang="en-US" sz="1100" kern="1200" dirty="0" smtClean="0">
                        <a:solidFill>
                          <a:srgbClr val="0000CC"/>
                        </a:solidFill>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刘波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CC"/>
                          </a:solidFill>
                          <a:effectLst/>
                          <a:latin typeface="+mn-ea"/>
                          <a:ea typeface="+mn-ea"/>
                        </a:rPr>
                        <a:t>已完成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95034">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200" dirty="0" smtClean="0">
                        <a:solidFill>
                          <a:srgbClr val="000000"/>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与</a:t>
                      </a:r>
                      <a:r>
                        <a:rPr lang="en-US" altLang="zh-CN" sz="1100" dirty="0" smtClean="0">
                          <a:solidFill>
                            <a:srgbClr val="0000FF"/>
                          </a:solidFill>
                          <a:latin typeface="+mn-ea"/>
                          <a:ea typeface="+mn-ea"/>
                        </a:rPr>
                        <a:t>IT</a:t>
                      </a:r>
                      <a:r>
                        <a:rPr lang="zh-CN" altLang="en-US" sz="1100" dirty="0" smtClean="0">
                          <a:solidFill>
                            <a:srgbClr val="0000FF"/>
                          </a:solidFill>
                          <a:latin typeface="+mn-ea"/>
                          <a:ea typeface="+mn-ea"/>
                        </a:rPr>
                        <a:t>外购件确认开启大页内存的条件，发送预警。</a:t>
                      </a:r>
                      <a:endParaRPr lang="zh-CN" altLang="en-US" sz="1100" dirty="0" smtClean="0">
                        <a:solidFill>
                          <a:srgbClr val="0000CC"/>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刘波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5832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smtClean="0">
                          <a:solidFill>
                            <a:prstClr val="black"/>
                          </a:solidFill>
                          <a:latin typeface="+mn-ea"/>
                          <a:ea typeface="+mn-ea"/>
                        </a:rPr>
                        <a:t>Monitor</a:t>
                      </a:r>
                      <a:r>
                        <a:rPr lang="zh-CN" altLang="en-US" sz="1100" dirty="0" smtClean="0">
                          <a:solidFill>
                            <a:prstClr val="black"/>
                          </a:solidFill>
                          <a:latin typeface="+mn-ea"/>
                          <a:ea typeface="+mn-ea"/>
                        </a:rPr>
                        <a:t>启动脚本实现没有考虑多个命令同时启动的场景，需支持</a:t>
                      </a:r>
                      <a:endParaRPr lang="en-US" altLang="zh-CN" sz="1100" dirty="0" smtClean="0">
                        <a:solidFill>
                          <a:srgbClr val="000000"/>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chemeClr val="tx1"/>
                          </a:solidFill>
                          <a:effectLst/>
                          <a:latin typeface="+mn-ea"/>
                          <a:ea typeface="+mn-ea"/>
                        </a:rPr>
                        <a:t>解决</a:t>
                      </a:r>
                      <a:endParaRPr kumimoji="0" lang="zh-CN" altLang="en-US" sz="11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indent="0" algn="l" defTabSz="834428" rtl="0" eaLnBrk="0" fontAlgn="auto" latinLnBrk="0" hangingPunct="0">
                        <a:lnSpc>
                          <a:spcPct val="130000"/>
                        </a:lnSpc>
                        <a:spcBef>
                          <a:spcPts val="0"/>
                        </a:spcBef>
                        <a:spcAft>
                          <a:spcPts val="0"/>
                        </a:spcAft>
                        <a:buClrTx/>
                        <a:buSzTx/>
                        <a:buFontTx/>
                        <a:buNone/>
                        <a:tabLst/>
                        <a:defRPr/>
                      </a:pPr>
                      <a:r>
                        <a:rPr lang="zh-CN" altLang="en-US" sz="1100" dirty="0" smtClean="0">
                          <a:solidFill>
                            <a:srgbClr val="0000FF"/>
                          </a:solidFill>
                          <a:latin typeface="+mn-ea"/>
                          <a:ea typeface="+mn-ea"/>
                        </a:rPr>
                        <a:t>修改</a:t>
                      </a:r>
                      <a:r>
                        <a:rPr lang="en-US" altLang="zh-CN" sz="1100" dirty="0" smtClean="0">
                          <a:solidFill>
                            <a:srgbClr val="0000FF"/>
                          </a:solidFill>
                          <a:latin typeface="+mn-ea"/>
                          <a:ea typeface="+mn-ea"/>
                        </a:rPr>
                        <a:t>Monitor</a:t>
                      </a:r>
                      <a:r>
                        <a:rPr lang="zh-CN" altLang="en-US" sz="1100" dirty="0" smtClean="0">
                          <a:solidFill>
                            <a:srgbClr val="0000FF"/>
                          </a:solidFill>
                          <a:latin typeface="+mn-ea"/>
                          <a:ea typeface="+mn-ea"/>
                        </a:rPr>
                        <a:t>启动脚本，避免两个命令同时启动时监听冲突导致启动失败。</a:t>
                      </a:r>
                      <a:endParaRPr lang="zh-CN" altLang="en-US" sz="1100" dirty="0" smtClean="0">
                        <a:solidFill>
                          <a:srgbClr val="0000CC"/>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CC"/>
                          </a:solidFill>
                          <a:effectLst/>
                          <a:latin typeface="+mn-ea"/>
                          <a:ea typeface="+mn-ea"/>
                          <a:cs typeface="Microsoft Tai Le" pitchFamily="34" charset="0"/>
                        </a:rPr>
                        <a:t>张春辉</a:t>
                      </a:r>
                      <a:endParaRPr kumimoji="0" lang="zh-CN" altLang="en-US" sz="1100" b="0" i="0" u="none" strike="noStrike" cap="none" normalizeH="0" baseline="0" dirty="0" smtClean="0">
                        <a:ln>
                          <a:noFill/>
                        </a:ln>
                        <a:solidFill>
                          <a:srgbClr val="0000CC"/>
                        </a:solidFill>
                        <a:effectLst/>
                        <a:latin typeface="+mn-ea"/>
                        <a:ea typeface="+mn-ea"/>
                        <a:cs typeface="Microsoft Tai Le"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smtClean="0">
                          <a:ln>
                            <a:noFill/>
                          </a:ln>
                          <a:solidFill>
                            <a:srgbClr val="0000CC"/>
                          </a:solidFill>
                          <a:effectLst/>
                          <a:latin typeface="+mn-ea"/>
                          <a:ea typeface="+mn-ea"/>
                        </a:rPr>
                        <a:t>2016.05.31</a:t>
                      </a:r>
                      <a:endParaRPr kumimoji="0" lang="zh-CN" altLang="en-US" sz="1100" b="0" i="0" u="none" strike="noStrike" cap="none" normalizeH="0" baseline="0" dirty="0" smtClean="0">
                        <a:ln>
                          <a:noFill/>
                        </a:ln>
                        <a:solidFill>
                          <a:srgbClr val="0000CC"/>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bl>
          </a:graphicData>
        </a:graphic>
      </p:graphicFrame>
      <p:sp>
        <p:nvSpPr>
          <p:cNvPr id="5" name="Rectangle 2"/>
          <p:cNvSpPr txBox="1">
            <a:spLocks noChangeArrowheads="1"/>
          </p:cNvSpPr>
          <p:nvPr/>
        </p:nvSpPr>
        <p:spPr>
          <a:xfrm>
            <a:off x="366660" y="-27383"/>
            <a:ext cx="7744794" cy="504056"/>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2.4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技术根因改进计划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17232664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smtClean="0">
            <a:solidFill>
              <a:srgbClr val="FF0000"/>
            </a:solidFill>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83448" tIns="41724" rIns="83448" bIns="41724" numCol="1" anchor="t" anchorCtr="0" compatLnSpc="1">
        <a:prstTxWarp prst="textNoShape">
          <a:avLst/>
        </a:prstTxWarp>
      </a:bodyPr>
      <a:lstStyle>
        <a:defPPr marL="0" marR="0" indent="0" algn="just" defTabSz="8016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rgbClr val="009900"/>
            </a:solidFill>
            <a:effectLst/>
            <a:latin typeface="FrutigerNext LT Regular" charset="0"/>
            <a:ea typeface="幼圆" pitchFamily="49"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36173</TotalTime>
  <Words>4968</Words>
  <Application>Microsoft Office PowerPoint</Application>
  <PresentationFormat>全屏显示(4:3)</PresentationFormat>
  <Paragraphs>535</Paragraphs>
  <Slides>20</Slides>
  <Notes>11</Notes>
  <HiddenSlides>0</HiddenSlides>
  <MMClips>0</MMClips>
  <ScaleCrop>false</ScaleCrop>
  <HeadingPairs>
    <vt:vector size="6" baseType="variant">
      <vt:variant>
        <vt:lpstr>已用的字体</vt:lpstr>
      </vt:variant>
      <vt:variant>
        <vt:i4>16</vt:i4>
      </vt:variant>
      <vt:variant>
        <vt:lpstr>主题</vt:lpstr>
      </vt:variant>
      <vt:variant>
        <vt:i4>17</vt:i4>
      </vt:variant>
      <vt:variant>
        <vt:lpstr>幻灯片标题</vt:lpstr>
      </vt:variant>
      <vt:variant>
        <vt:i4>20</vt:i4>
      </vt:variant>
    </vt:vector>
  </HeadingPairs>
  <TitlesOfParts>
    <vt:vector size="53" baseType="lpstr">
      <vt:lpstr>FrutigerNext LT Light</vt:lpstr>
      <vt:lpstr>FrutigerNext LT Medium</vt:lpstr>
      <vt:lpstr>MS PGothic</vt:lpstr>
      <vt:lpstr>MS PGothic</vt:lpstr>
      <vt:lpstr>黑体</vt:lpstr>
      <vt:lpstr>华文细黑</vt:lpstr>
      <vt:lpstr>宋体</vt:lpstr>
      <vt:lpstr>微软雅黑</vt:lpstr>
      <vt:lpstr>幼圆</vt:lpstr>
      <vt:lpstr>Arial</vt:lpstr>
      <vt:lpstr>Calibri</vt:lpstr>
      <vt:lpstr>FrutigerNext LT Bold</vt:lpstr>
      <vt:lpstr>FrutigerNext LT Regular</vt:lpstr>
      <vt:lpstr>Microsoft Tai Le</vt:lpstr>
      <vt:lpstr>Times New Roman</vt:lpstr>
      <vt:lpstr>Wingdings</vt:lpstr>
      <vt:lpstr>Blank</vt:lpstr>
      <vt:lpstr>1_主题1</vt:lpstr>
      <vt:lpstr>4_主题1</vt:lpstr>
      <vt:lpstr>5_主题1</vt:lpstr>
      <vt:lpstr>6_主题1</vt:lpstr>
      <vt:lpstr>7_主题1</vt:lpstr>
      <vt:lpstr>8_主题1</vt:lpstr>
      <vt:lpstr>9_主题1</vt:lpstr>
      <vt:lpstr>10_主题1</vt:lpstr>
      <vt:lpstr>huawei</vt:lpstr>
      <vt:lpstr>default</vt:lpstr>
      <vt:lpstr>11_主题1</vt:lpstr>
      <vt:lpstr>12_主题1</vt:lpstr>
      <vt:lpstr>13_主题1</vt:lpstr>
      <vt:lpstr>1_default</vt:lpstr>
      <vt:lpstr>14_主题1</vt:lpstr>
      <vt:lpstr>15_主题1</vt:lpstr>
      <vt:lpstr>尼日利亚MTN SDP计费放通问题回溯</vt:lpstr>
      <vt:lpstr>1.1基本信息</vt:lpstr>
      <vt:lpstr>1.2 问题描述</vt:lpstr>
      <vt:lpstr>PowerPoint 演示文稿</vt:lpstr>
      <vt:lpstr>2.1技术根因分析—AS计费放通（E-C分析） </vt:lpstr>
      <vt:lpstr>（附） SLCC组网图</vt:lpstr>
      <vt:lpstr>2.2技术根因分析—数据库内存占用高（E-C分析）</vt:lpstr>
      <vt:lpstr>2.3 技术根因举一反三</vt:lpstr>
      <vt:lpstr>PowerPoint 演示文稿</vt:lpstr>
      <vt:lpstr>2.5 技术根因知识资产</vt:lpstr>
      <vt:lpstr>2.6 共性问题识别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huawei</dc:creator>
  <cp:lastModifiedBy>Renliangliang</cp:lastModifiedBy>
  <cp:revision>1720</cp:revision>
  <dcterms:created xsi:type="dcterms:W3CDTF">2013-11-20T00:46:59Z</dcterms:created>
  <dcterms:modified xsi:type="dcterms:W3CDTF">2016-06-01T09:24:33Z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(11)jV4k6OSMQPUFmHq3GU3zg0M8wJAgV8ChTLDlERlFZsj2Exz1+WSWF8WlXhLQyhrp1svzs6Nh_x000d_ DG04NAvcvcOuGGIEogYM/Mg0SHDW9PBALkH/rqIqOloPCG7nByt8P+3njYznaR2qn978YXvu_x000d_ Q1bx7clMGsXFukBsi2Y9ZdX+P2sHJ2VuZiEHNYnmryqzJmAD9J6WHcGQwadsjbvCewcUIPd7_x000d_ UXEf+OlqIANq9RJSSm</vt:lpwstr>
  </property>
  <property fmtid="{D5CDD505-2E9C-101B-9397-08002B2CF9AE}" pid="3" name="_ms_pID_7253431">
    <vt:lpwstr>NVxkrFcg1b+FsnLXhnemYJUzYRSb25Wi05wH6WpyUCvjbjqxgWQo/b_x000d_ H/d95qS0bdQDo8/5e9S+NosCLmBK+nxZ/osSXb9bGAUwoFlYfYFfh1AbpXeHvBviX+pl2lIO_x000d_ L3D6kK62n0E/xhw2YkShbkdSm+y1DacGRBm57KbrPyMR1CFM3yY0r9qn5kkbKL3iVc5Yl3Xz_x000d_ GV4PCIMCyTzvdphNO6ZgcsDkhz3E607YPRwH</vt:lpwstr>
  </property>
  <property fmtid="{D5CDD505-2E9C-101B-9397-08002B2CF9AE}" pid="4" name="_ms_pID_7253432">
    <vt:lpwstr>Pb0G9dUvJJSvtKPC/dt15hgNpi9NKRIbMWdb_x000d_ eC1M66FtrDJznFtWcqujC5KeoNw9baXrkeu+3BlXfbxIP5YQVA7R1/HsOBIb8eaZatxzfb2A_x000d_ EMQFi4iWXRbetc+HZ+yqWfMgOxFA1pSJTIxqjv2ODhOKEZprYCE9itbopgxtwibGhtFWtWl6_x000d_ Nst+5e1f0UtJY8cZiqiUsRKRUSwEwPgyhBMBd1qDhdtgCgIPAkPhe0</vt:lpwstr>
  </property>
  <property fmtid="{D5CDD505-2E9C-101B-9397-08002B2CF9AE}" pid="5" name="_ms_pID_7253433">
    <vt:lpwstr>7UtPz4YgXaBnaFvkuA_x000d_ YSPb+sGcMUEIIGibe048Rz3zYYF1VCaVrlJGXcET2/3AUK3eLmJwW8bTspkkottDyzjAS5A9_x000d_ WL157SmomwVUNKMiT+BemmvFbjkaiNMLNI9lijbDkeJ1w96BPzIadDUDb4Yu+BQp9myCJIX3_x000d_ qA7XQoeVCSoHsSMaGUokiU6gNlqIE0N/bcOXHez+/CNHPbhzM5QEiT7jEobQlj0ky7NXNLwQ</vt:lpwstr>
  </property>
  <property fmtid="{D5CDD505-2E9C-101B-9397-08002B2CF9AE}" pid="6" name="_ms_pID_7253434">
    <vt:lpwstr>_x000d_ 7J0Ey1Iu5dic9YL7sHmCGTB2cxvUcqOcr/+NNlUBWSgjJGBBz4439YQZH2GjcRs2KomHm/KQ_x000d_ +6/jMSXRmUieCYi4W8Pezn/GUujE9dELw6EV5DlT/ncTpPlZrfUboilV1LE2euAwgBoB/pMC_x000d_ krb7yfzM7C+wN7rBQqDl8t3qT+4YoMi3QHlpYjC52Q2K4qicwS+V4ftcB8Aq0poyMSoOVH6G_x000d_ Av2KDFFnsKQbktff</vt:lpwstr>
  </property>
  <property fmtid="{D5CDD505-2E9C-101B-9397-08002B2CF9AE}" pid="7" name="_ms_pID_7253435">
    <vt:lpwstr>aFr3Fypv1bzLIeNCwVQQkgWMLrJ6zV7HTO8VRHvEuehaU71iws0qmAjZ_x000d_ bztOFrzAMh2ytIa5T5Xkxy3iB20zYlsPPvjWxidS72D1cFjm0HhEnH7XqU8VTdvxIfAHVeqL_x000d_ A3qQtgHmz38VvZw+wnNe0tvXao6tfRTkvs1KPzItKOyAiUnJSrSmpl70zWW8HuCTdcReJ+1W_x000d_ dr/bFVPUbCzVkae6TLe3GArGXqr+Af30Lg</vt:lpwstr>
  </property>
  <property fmtid="{D5CDD505-2E9C-101B-9397-08002B2CF9AE}" pid="8" name="_ms_pID_7253436">
    <vt:lpwstr>8c8je8Ie5CauyVmQxdT1kDB9WX7QdCnvaGa3nu_x000d_ qRtNAsyE1wfuHcNExJmjvYrCFSCfXt/766xYP0C9prz7vsFij9/K/aUJ8VRqs5F/eiJ+Qij1_x000d_ UmfRhCPko3ktFj4xkGQ5QLi7dfs6tEb8KYQV3+ab0sQe1fgIs42NlVRN86OjFbVuQG47F6ms_x000d_ 36+18zHu+qvGhsj2qjZxilkfePnkHSudYCcAiwzntSDI9KEduBnf</vt:lpwstr>
  </property>
  <property fmtid="{D5CDD505-2E9C-101B-9397-08002B2CF9AE}" pid="9" name="_ms_pID_7253437">
    <vt:lpwstr>uEh3qJLp7KEi9+rUEmqX_x000d_ x1LN5D0NuhQkWwDbgCMltTp+JGZG0aFCVEOYQ+yuXLgq9wHqTDKAxz5unW3JU3/s5uRNvpwX_x000d_ Xr1fgHyD3xBVlXjwqkjl6qgPOuNaqmyMhKmLzXIRpJocJoyFjnK7VuPYuaKKU6sqmSZaDsob_x000d_ TdwN1ftc2JEC7Qlgu0bEraMaCMbUKRgg8DkNUxVQSUi7pwS4hU+EbE2oA9oDzNYIVNnPfL</vt:lpwstr>
  </property>
  <property fmtid="{D5CDD505-2E9C-101B-9397-08002B2CF9AE}" pid="10" name="_ms_pID_7253438">
    <vt:lpwstr>sE_x000d_ bGUuFkNuVBKoMy4t/IBkRle2IRz7JJgElf5tWgjt2JWuwpysCZOcQvXJJOKZ5OIhXYGIDkNs_x000d_ Gv1rSd/uuUcZshVVeB/xA4O0c/S+l7j9htQrX8EAV+0NgSvmBWkieghyj3oV5SMUMyNYtrJL_x000d_ 3RjcQuuePVzxaycY4unB2Hhbi1now0mybnvahA7w6WaRLc76lJNZ8p8tG5NngREvS6XrycpE_x000d_ FRyJScd8qT9GWC</vt:lpwstr>
  </property>
  <property fmtid="{D5CDD505-2E9C-101B-9397-08002B2CF9AE}" pid="11" name="_ms_pID_7253439">
    <vt:lpwstr>uOW5kYCcsdYvuNDbxKH1S7FmP+L1iO/95Ho0qyI2ek+f570va/+ttSRQR5_x000d_ eyOVk16iTivcQK8ACCcvgb0ndV4LRBgBXWgrTXGgzSNghN5Q7T/awTdigAHML/c9G62fp54/_x000d_ 13MT/9b36i4iMt3JaMyqKu/M6k4B+V+cFWBR3kLJIrCti/gTMup8DiHn2pOZ26BW+dn7p66p_x000d_ xNu9XELvaE15PrlRpc3oFxd+MZ0ZHely</vt:lpwstr>
  </property>
  <property fmtid="{D5CDD505-2E9C-101B-9397-08002B2CF9AE}" pid="12" name="_ms_pID_72534310">
    <vt:lpwstr>ySfTtTmQgPfjblfk+M1HEhgSKvbMO5Mxwm7gtz8U_x000d_ n/oVO/3oG63yKx+cnu+O2CKNFdQtZ3r9e3JdGhKw1ie037SGyuJxnjkR</vt:lpwstr>
  </property>
  <property fmtid="{D5CDD505-2E9C-101B-9397-08002B2CF9AE}" pid="13" name="_new_ms_pID_72543">
    <vt:lpwstr>(3)gKIRqEmEGNuwPQLyClal3SHy4bayyAUTLvhfUaCzUEGFZSbNaBq0uqGjUqgJRi9mQGBJdbZ0_x000d_
dnfVkYZEjSDWMm/sJv//hFZXmM7sqV+BQylaMvcqTPd8LTJVf+r3Ww2VfRYMDJt+wRWSlcbN_x000d_
lyKyo5C9iweOrHB/kEHvQr5dVZ09aiWRN+B1b0pCUwQl4w1v4PuD4jUWfM+ghcTl5GG9jK1O_x000d_
WFTvfPM9RyPp4V7oh4</vt:lpwstr>
  </property>
  <property fmtid="{D5CDD505-2E9C-101B-9397-08002B2CF9AE}" pid="14" name="_new_ms_pID_725431">
    <vt:lpwstr>/Q4A84Xx/obvugH3OM+lhJ62vNyGEogUIRz11POTVn5JPtzuOZdJem_x000d_
qWLKdasgDpBNT4h7PXcr4WMXPA3qVRunwaKjrEzxShnV1ZWOgRgO7Ul/AHcZK75zU9s0Dz+h_x000d_
zjKmUeesSyrGjzw8mIZ7DvQrfemRlFkpgh3lKoNlMIiIsn0neda6enUVvYu5dEIvNqsIkw4Q_x000d_
H8FOSFLtb6+xeK9wEU4XCHsj+FY23JuWljnY</vt:lpwstr>
  </property>
  <property fmtid="{D5CDD505-2E9C-101B-9397-08002B2CF9AE}" pid="15" name="_new_ms_pID_725432">
    <vt:lpwstr>adw0for+PbuS60G1E8qrHt76m+nV05C4mp/v_x000d_
blwTOmgq2tOok+rOd0f7SH4Vm9uvsbFODPx2CabN69Q4yiiPJDY=</vt:lpwstr>
  </property>
  <property fmtid="{D5CDD505-2E9C-101B-9397-08002B2CF9AE}" pid="16" name="_2015_ms_pID_725343">
    <vt:lpwstr>(3)cW91q0pJvdEB6OULiBUWrKZ+YzsqHuSEUoy3u0fxfTeiAe+sNY2Kv4fhSG+17ChVt22s8Qm1
Zoxkf7gt4K5YeXIiAPQ/KOQD7Gd2yd7r1s4AlZfEeizzC2ld0jBsBq/Hc3ZHJFqEpHCFwpyf
3cQZSDHVWFUO2YsHzn7QUf1JUkFvi2C6yvd8dgKDloGWceU7J3kq8WdaH5259+dyk21So560
aVaMACKMy/VlwRL0nA</vt:lpwstr>
  </property>
  <property fmtid="{D5CDD505-2E9C-101B-9397-08002B2CF9AE}" pid="17" name="_2015_ms_pID_7253431">
    <vt:lpwstr>WdFHvRekfYxWNxrqGUx6NsLHrv/wrSJrqcV4U5Yu+m5556Jm6D42yJ
Z6F6n/o9Uflb5U5LRkz+mVxKk9dhxOTm8gOcy/Zn7p3zZ8MV72StI9a4lrnbZ07DEqVwvS9B
Xxwp4hYTVNtsk4gJqd07KzwLkTB1BZYtGIVT/qKrDtemKOFJ9Osk7wqh58BtLp5tm903jH0W
ztQnC5becQVGqLRS1XN1/TjL+F63gHVH4Ojm</vt:lpwstr>
  </property>
  <property fmtid="{D5CDD505-2E9C-101B-9397-08002B2CF9AE}" pid="18" name="_2015_ms_pID_7253432">
    <vt:lpwstr>lJg9cXMQyzg/ehlOphM2OUp2cJ+aq0B30C/y
WpbZ2Oh7x8LReCBeFw3rQHxh2ZYmOU5sUCh4/Lkp38uER6S9UGKM+4a1kGZDD331r1uPAquW
</vt:lpwstr>
  </property>
  <property fmtid="{D5CDD505-2E9C-101B-9397-08002B2CF9AE}" pid="19" name="_readonly">
    <vt:lpwstr/>
  </property>
  <property fmtid="{D5CDD505-2E9C-101B-9397-08002B2CF9AE}" pid="20" name="_change">
    <vt:lpwstr/>
  </property>
  <property fmtid="{D5CDD505-2E9C-101B-9397-08002B2CF9AE}" pid="21" name="_full-control">
    <vt:lpwstr/>
  </property>
  <property fmtid="{D5CDD505-2E9C-101B-9397-08002B2CF9AE}" pid="22" name="sflag">
    <vt:lpwstr>1463366491</vt:lpwstr>
  </property>
</Properties>
</file>