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0.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1.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8" r:id="rId10"/>
    <p:sldMasterId id="2147483841" r:id="rId11"/>
    <p:sldMasterId id="2147483857" r:id="rId12"/>
    <p:sldMasterId id="2147483860" r:id="rId13"/>
    <p:sldMasterId id="2147483863" r:id="rId14"/>
    <p:sldMasterId id="2147483865" r:id="rId15"/>
  </p:sldMasterIdLst>
  <p:notesMasterIdLst>
    <p:notesMasterId r:id="rId35"/>
  </p:notesMasterIdLst>
  <p:handoutMasterIdLst>
    <p:handoutMasterId r:id="rId36"/>
  </p:handoutMasterIdLst>
  <p:sldIdLst>
    <p:sldId id="262" r:id="rId16"/>
    <p:sldId id="276" r:id="rId17"/>
    <p:sldId id="267" r:id="rId18"/>
    <p:sldId id="306" r:id="rId19"/>
    <p:sldId id="307" r:id="rId20"/>
    <p:sldId id="314" r:id="rId21"/>
    <p:sldId id="308" r:id="rId22"/>
    <p:sldId id="295" r:id="rId23"/>
    <p:sldId id="304" r:id="rId24"/>
    <p:sldId id="302" r:id="rId25"/>
    <p:sldId id="312" r:id="rId26"/>
    <p:sldId id="320" r:id="rId27"/>
    <p:sldId id="315" r:id="rId28"/>
    <p:sldId id="316" r:id="rId29"/>
    <p:sldId id="317" r:id="rId30"/>
    <p:sldId id="318" r:id="rId31"/>
    <p:sldId id="298" r:id="rId32"/>
    <p:sldId id="294" r:id="rId33"/>
    <p:sldId id="260" r:id="rId3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618" userDrawn="1">
          <p15:clr>
            <a:srgbClr val="A4A3A4"/>
          </p15:clr>
        </p15:guide>
        <p15:guide id="2" orient="horz" pos="2659" userDrawn="1">
          <p15:clr>
            <a:srgbClr val="A4A3A4"/>
          </p15:clr>
        </p15:guide>
        <p15:guide id="3" orient="horz" pos="4020" userDrawn="1">
          <p15:clr>
            <a:srgbClr val="A4A3A4"/>
          </p15:clr>
        </p15:guide>
        <p15:guide id="4" pos="7045" userDrawn="1">
          <p15:clr>
            <a:srgbClr val="A4A3A4"/>
          </p15:clr>
        </p15:guide>
        <p15:guide id="5"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yongdong (Wayne, QA)" initials="X(Q" lastIdx="23" clrIdx="0">
    <p:extLst>
      <p:ext uri="{19B8F6BF-5375-455C-9EA6-DF929625EA0E}">
        <p15:presenceInfo xmlns:p15="http://schemas.microsoft.com/office/powerpoint/2012/main" userId="S-1-5-21-147214757-305610072-1517763936-104275" providerId="AD"/>
      </p:ext>
    </p:extLst>
  </p:cmAuthor>
  <p:cmAuthor id="2" name="Zouzhongya" initials="Z" lastIdx="19" clrIdx="1">
    <p:extLst>
      <p:ext uri="{19B8F6BF-5375-455C-9EA6-DF929625EA0E}">
        <p15:presenceInfo xmlns:p15="http://schemas.microsoft.com/office/powerpoint/2012/main" userId="S-1-5-21-147214757-305610072-1517763936-205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0000"/>
    <a:srgbClr val="136D33"/>
    <a:srgbClr val="66FF99"/>
    <a:srgbClr val="00CCFF"/>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howGuides="1">
      <p:cViewPr varScale="1">
        <p:scale>
          <a:sx n="80" d="100"/>
          <a:sy n="80" d="100"/>
        </p:scale>
        <p:origin x="178" y="58"/>
      </p:cViewPr>
      <p:guideLst>
        <p:guide orient="horz" pos="618"/>
        <p:guide orient="horz" pos="2659"/>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slide" Target="slides/slide1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2016/5/13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4A11B-D3DE-44CB-8260-92760A4F1F9A}" type="datetimeFigureOut">
              <a:rPr lang="zh-CN" altLang="en-US" smtClean="0"/>
              <a:pPr/>
              <a:t>2016/5/13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C98FE-FD27-4643-8F10-17FF326DFF97}" type="slidenum">
              <a:rPr lang="zh-CN" altLang="en-US" smtClean="0"/>
              <a:pPr/>
              <a:t>‹#›</a:t>
            </a:fld>
            <a:endParaRPr lang="zh-CN" altLang="en-US"/>
          </a:p>
        </p:txBody>
      </p:sp>
    </p:spTree>
    <p:extLst>
      <p:ext uri="{BB962C8B-B14F-4D97-AF65-F5344CB8AC3E}">
        <p14:creationId xmlns:p14="http://schemas.microsoft.com/office/powerpoint/2010/main" val="2291711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816F7A5-5F2C-4364-8B62-F0CDCD07B00E}" type="slidenum">
              <a:rPr lang="zh-CN" altLang="en-US" smtClean="0">
                <a:solidFill>
                  <a:prstClr val="black"/>
                </a:solidFill>
              </a:rPr>
              <a:pPr/>
              <a:t>2</a:t>
            </a:fld>
            <a:endParaRPr lang="en-US" altLang="zh-CN" dirty="0" smtClean="0">
              <a:solidFill>
                <a:prstClr val="black"/>
              </a:solidFill>
            </a:endParaRPr>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p14="http://schemas.microsoft.com/office/powerpoint/2010/main" val="190058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8C98FE-FD27-4643-8F10-17FF326DFF97}"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46445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1707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8C98FE-FD27-4643-8F10-17FF326DFF97}"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44730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8C98FE-FD27-4643-8F10-17FF326DFF97}"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0680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175085"/>
            <a:ext cx="7488767" cy="586957"/>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007533" y="3068639"/>
            <a:ext cx="8534400" cy="461665"/>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011834" y="5589589"/>
            <a:ext cx="1018117"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6" name="Text Box 20"/>
          <p:cNvSpPr txBox="1">
            <a:spLocks noChangeArrowheads="1"/>
          </p:cNvSpPr>
          <p:nvPr/>
        </p:nvSpPr>
        <p:spPr bwMode="auto">
          <a:xfrm>
            <a:off x="869952" y="6207125"/>
            <a:ext cx="2613253" cy="265574"/>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pPr>
            <a:r>
              <a:rPr lang="en-US" altLang="zh-CN" sz="1200">
                <a:solidFill>
                  <a:srgbClr val="000000"/>
                </a:solidFill>
                <a:latin typeface="FrutigerNext LT Bold" pitchFamily="20" charset="0"/>
                <a:ea typeface="华文细黑"/>
              </a:rPr>
              <a:t>HUAWEI TECHNOLOGIES CO., LTD.</a:t>
            </a:r>
            <a:endParaRPr lang="en-US" altLang="zh-CN" sz="2200">
              <a:solidFill>
                <a:srgbClr val="000000"/>
              </a:solidFill>
              <a:latin typeface="Arial" pitchFamily="34" charset="0"/>
              <a:ea typeface="华文细黑"/>
            </a:endParaRPr>
          </a:p>
        </p:txBody>
      </p:sp>
      <p:sp>
        <p:nvSpPr>
          <p:cNvPr id="7" name="Text Box 22"/>
          <p:cNvSpPr txBox="1">
            <a:spLocks noChangeArrowheads="1"/>
          </p:cNvSpPr>
          <p:nvPr/>
        </p:nvSpPr>
        <p:spPr bwMode="auto">
          <a:xfrm>
            <a:off x="9632951" y="4094163"/>
            <a:ext cx="1338802" cy="265574"/>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defRPr/>
            </a:pPr>
            <a:r>
              <a:rPr lang="en-US" altLang="zh-CN" sz="1200">
                <a:solidFill>
                  <a:srgbClr val="000000"/>
                </a:solidFill>
                <a:latin typeface="FrutigerNext LT Regular"/>
                <a:ea typeface="华文细黑"/>
              </a:rPr>
              <a:t>www.huawei.com</a:t>
            </a:r>
          </a:p>
        </p:txBody>
      </p:sp>
      <p:sp>
        <p:nvSpPr>
          <p:cNvPr id="8" name="Rectangle 23"/>
          <p:cNvSpPr>
            <a:spLocks noChangeArrowheads="1"/>
          </p:cNvSpPr>
          <p:nvPr/>
        </p:nvSpPr>
        <p:spPr bwMode="auto">
          <a:xfrm>
            <a:off x="531283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sz="1200">
                <a:solidFill>
                  <a:srgbClr val="000000"/>
                </a:solidFill>
                <a:latin typeface="FrutigerNext LT Bold" pitchFamily="1" charset="0"/>
                <a:ea typeface="华文细黑"/>
              </a:rPr>
              <a:t>Huawei Confidential </a:t>
            </a:r>
          </a:p>
        </p:txBody>
      </p:sp>
      <p:sp>
        <p:nvSpPr>
          <p:cNvPr id="9" name="Rectangle 25"/>
          <p:cNvSpPr>
            <a:spLocks noChangeArrowheads="1"/>
          </p:cNvSpPr>
          <p:nvPr/>
        </p:nvSpPr>
        <p:spPr bwMode="auto">
          <a:xfrm>
            <a:off x="9057218" y="247651"/>
            <a:ext cx="1758339" cy="357869"/>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b="1">
                <a:solidFill>
                  <a:srgbClr val="666666"/>
                </a:solidFill>
                <a:latin typeface="FrutigerNext LT Regular"/>
                <a:ea typeface="华文细黑"/>
              </a:rPr>
              <a:t>Security Level:</a:t>
            </a:r>
            <a:r>
              <a:rPr lang="zh-CN" altLang="en-US" b="1">
                <a:solidFill>
                  <a:srgbClr val="666666"/>
                </a:solidFill>
                <a:latin typeface="FrutigerNext LT Regular"/>
                <a:ea typeface="华文细黑"/>
              </a:rPr>
              <a:t> </a:t>
            </a:r>
          </a:p>
        </p:txBody>
      </p:sp>
      <p:sp>
        <p:nvSpPr>
          <p:cNvPr id="10" name="Text Box 66"/>
          <p:cNvSpPr txBox="1">
            <a:spLocks noChangeArrowheads="1"/>
          </p:cNvSpPr>
          <p:nvPr/>
        </p:nvSpPr>
        <p:spPr bwMode="auto">
          <a:xfrm>
            <a:off x="-2624667" y="1322388"/>
            <a:ext cx="2624667" cy="3752850"/>
          </a:xfrm>
          <a:prstGeom prst="rect">
            <a:avLst/>
          </a:prstGeom>
          <a:noFill/>
          <a:ln w="9525" algn="ctr">
            <a:noFill/>
            <a:miter lim="800000"/>
            <a:headEnd/>
            <a:tailEnd/>
          </a:ln>
          <a:effectLst/>
        </p:spPr>
        <p:txBody>
          <a:bodyPr lIns="80139" tIns="40069" rIns="80139" bIns="40069">
            <a:spAutoFit/>
          </a:bodyPr>
          <a:lstStyle/>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英文标题</a:t>
            </a:r>
            <a:r>
              <a:rPr lang="en-US" altLang="zh-CN" sz="1100">
                <a:solidFill>
                  <a:srgbClr val="000000"/>
                </a:solidFill>
                <a:latin typeface="Arial" charset="0"/>
                <a:ea typeface="华文细黑" pitchFamily="2" charset="-122"/>
              </a:rPr>
              <a:t>:40-47pt  </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副标题</a:t>
            </a:r>
            <a:r>
              <a:rPr lang="en-US" altLang="zh-CN" sz="1100">
                <a:solidFill>
                  <a:srgbClr val="000000"/>
                </a:solidFill>
                <a:latin typeface="Arial" charset="0"/>
                <a:ea typeface="华文细黑" pitchFamily="2" charset="-122"/>
              </a:rPr>
              <a:t>:26-30pt</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反白</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内部使用字体 </a:t>
            </a:r>
            <a:r>
              <a:rPr lang="en-US" altLang="zh-CN" sz="1100">
                <a:solidFill>
                  <a:srgbClr val="000000"/>
                </a:solidFill>
                <a:latin typeface="Arial" charset="0"/>
                <a:ea typeface="华文细黑" pitchFamily="2" charset="-122"/>
              </a:rPr>
              <a:t>:</a:t>
            </a:r>
          </a:p>
          <a:p>
            <a:pPr algn="r" defTabSz="801688" eaLnBrk="0" fontAlgn="auto" hangingPunct="0">
              <a:lnSpc>
                <a:spcPct val="125000"/>
              </a:lnSpc>
              <a:spcBef>
                <a:spcPts val="0"/>
              </a:spcBef>
              <a:spcAft>
                <a:spcPts val="0"/>
              </a:spcAft>
              <a:defRPr/>
            </a:pPr>
            <a:r>
              <a:rPr lang="en-US" altLang="zh-CN" sz="1100">
                <a:solidFill>
                  <a:srgbClr val="000000"/>
                </a:solidFill>
                <a:latin typeface="Arial" charset="0"/>
                <a:ea typeface="华文细黑" pitchFamily="2" charset="-122"/>
              </a:rPr>
              <a:t>FrutigerNext LT Medium</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外部使用字体 </a:t>
            </a:r>
            <a:r>
              <a:rPr lang="en-US" altLang="zh-CN" sz="1100">
                <a:solidFill>
                  <a:srgbClr val="000000"/>
                </a:solidFill>
                <a:latin typeface="Arial" charset="0"/>
                <a:ea typeface="华文细黑" pitchFamily="2" charset="-122"/>
              </a:rPr>
              <a:t>: Arial</a:t>
            </a: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中文标题</a:t>
            </a:r>
            <a:r>
              <a:rPr lang="en-US" altLang="zh-CN" sz="1100">
                <a:solidFill>
                  <a:srgbClr val="000000"/>
                </a:solidFill>
                <a:latin typeface="Arial" charset="0"/>
                <a:ea typeface="华文细黑" pitchFamily="2" charset="-122"/>
              </a:rPr>
              <a:t>:35-47pt</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黑体</a:t>
            </a:r>
          </a:p>
          <a:p>
            <a:pPr algn="r" defTabSz="801688" eaLnBrk="0" fontAlgn="auto" hangingPunct="0">
              <a:lnSpc>
                <a:spcPct val="125000"/>
              </a:lnSpc>
              <a:spcBef>
                <a:spcPts val="0"/>
              </a:spcBef>
              <a:spcAft>
                <a:spcPts val="0"/>
              </a:spcAft>
              <a:defRPr/>
            </a:pPr>
            <a:r>
              <a:rPr lang="en-US" altLang="zh-CN" sz="1100">
                <a:solidFill>
                  <a:srgbClr val="000000"/>
                </a:solidFill>
                <a:latin typeface="Arial" charset="0"/>
                <a:ea typeface="华文细黑" pitchFamily="2" charset="-122"/>
              </a:rPr>
              <a:t>  </a:t>
            </a:r>
            <a:r>
              <a:rPr lang="zh-CN" altLang="en-US" sz="1100">
                <a:solidFill>
                  <a:srgbClr val="000000"/>
                </a:solidFill>
                <a:latin typeface="Arial" charset="0"/>
                <a:ea typeface="华文细黑" pitchFamily="2" charset="-122"/>
              </a:rPr>
              <a:t>副标题</a:t>
            </a:r>
            <a:r>
              <a:rPr lang="en-US" altLang="zh-CN" sz="1100">
                <a:solidFill>
                  <a:srgbClr val="000000"/>
                </a:solidFill>
                <a:latin typeface="Arial" charset="0"/>
                <a:ea typeface="华文细黑" pitchFamily="2" charset="-122"/>
              </a:rPr>
              <a:t>:24-28pt</a:t>
            </a: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反白</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细黑体</a:t>
            </a: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ct val="50000"/>
              </a:spcBef>
              <a:spcAft>
                <a:spcPts val="0"/>
              </a:spcAft>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848785" y="1392239"/>
            <a:ext cx="7071783" cy="1666875"/>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912285" y="3182939"/>
            <a:ext cx="7073900"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912284" y="282575"/>
            <a:ext cx="2844800" cy="474663"/>
          </a:xfrm>
        </p:spPr>
        <p:txBody>
          <a:bodyPr lIns="80139" tIns="40069" rIns="80139" bIns="40069"/>
          <a:lstStyle>
            <a:lvl1pPr>
              <a:lnSpc>
                <a:spcPct val="100000"/>
              </a:lnSpc>
              <a:defRPr>
                <a:latin typeface="FrutigerNext LT Regular" pitchFamily="34" charset="0"/>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9951" y="1641475"/>
            <a:ext cx="5183716"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641475"/>
            <a:ext cx="51858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1100" y="430214"/>
            <a:ext cx="26416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9951" y="430214"/>
            <a:ext cx="7727949"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4"/>
            <a:ext cx="10327216"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9951" y="1641475"/>
            <a:ext cx="10572749" cy="4194175"/>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2016/5/13</a:t>
            </a:fld>
            <a:endParaRPr lang="zh-CN" alt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10011718" y="5578955"/>
            <a:ext cx="1093889" cy="82096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3167"/>
            <a:ext cx="12192000" cy="3810000"/>
          </a:xfrm>
          <a:prstGeom prst="rect">
            <a:avLst/>
          </a:prstGeom>
          <a:noFill/>
          <a:ln w="9525">
            <a:noFill/>
            <a:miter lim="800000"/>
            <a:headEnd/>
            <a:tailEnd/>
          </a:ln>
        </p:spPr>
      </p:pic>
      <p:sp>
        <p:nvSpPr>
          <p:cNvPr id="6" name="Text Box 20"/>
          <p:cNvSpPr txBox="1">
            <a:spLocks noChangeArrowheads="1"/>
          </p:cNvSpPr>
          <p:nvPr/>
        </p:nvSpPr>
        <p:spPr bwMode="auto">
          <a:xfrm>
            <a:off x="869136" y="6207894"/>
            <a:ext cx="2612431"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000000"/>
                </a:solidFill>
                <a:latin typeface="FrutigerNext LT Bold" pitchFamily="20" charset="0"/>
                <a:ea typeface="MS PGothic" pitchFamily="34" charset="-128"/>
              </a:rPr>
              <a:t>HUAWEI TECHNOLOGIES CO., LTD.</a:t>
            </a:r>
            <a:endParaRPr lang="en-US" altLang="zh-CN" sz="2200" dirty="0">
              <a:solidFill>
                <a:srgbClr val="000000"/>
              </a:solidFill>
              <a:latin typeface="Arial" charset="0"/>
              <a:ea typeface="MS PGothic" pitchFamily="34" charset="-128"/>
            </a:endParaRPr>
          </a:p>
        </p:txBody>
      </p:sp>
      <p:sp>
        <p:nvSpPr>
          <p:cNvPr id="7" name="Text Box 22"/>
          <p:cNvSpPr txBox="1">
            <a:spLocks noChangeArrowheads="1"/>
          </p:cNvSpPr>
          <p:nvPr/>
        </p:nvSpPr>
        <p:spPr bwMode="auto">
          <a:xfrm>
            <a:off x="9633358" y="4094254"/>
            <a:ext cx="1337980"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FFFFFF"/>
                </a:solidFill>
                <a:latin typeface="FrutigerNext LT Regular" pitchFamily="34" charset="0"/>
                <a:ea typeface="MS PGothic" pitchFamily="34" charset="-128"/>
              </a:rPr>
              <a:t>www.huawei.com</a:t>
            </a:r>
          </a:p>
        </p:txBody>
      </p:sp>
      <p:sp>
        <p:nvSpPr>
          <p:cNvPr id="8" name="Rectangle 23"/>
          <p:cNvSpPr>
            <a:spLocks noChangeArrowheads="1"/>
          </p:cNvSpPr>
          <p:nvPr/>
        </p:nvSpPr>
        <p:spPr bwMode="auto">
          <a:xfrm>
            <a:off x="5312123" y="6207895"/>
            <a:ext cx="1642101" cy="265144"/>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9" name="Rectangle 25"/>
          <p:cNvSpPr>
            <a:spLocks noChangeArrowheads="1"/>
          </p:cNvSpPr>
          <p:nvPr/>
        </p:nvSpPr>
        <p:spPr bwMode="auto">
          <a:xfrm>
            <a:off x="9056449" y="247959"/>
            <a:ext cx="1401651" cy="295922"/>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400" b="1" dirty="0">
                <a:solidFill>
                  <a:srgbClr val="666666"/>
                </a:solidFill>
                <a:latin typeface="FrutigerNext LT Regular" pitchFamily="34" charset="0"/>
                <a:ea typeface="MS PGothic" pitchFamily="34" charset="-128"/>
              </a:rPr>
              <a:t>Security Level: </a:t>
            </a:r>
          </a:p>
        </p:txBody>
      </p:sp>
      <p:sp>
        <p:nvSpPr>
          <p:cNvPr id="44047" name="Rectangle 15"/>
          <p:cNvSpPr>
            <a:spLocks noGrp="1" noChangeArrowheads="1"/>
          </p:cNvSpPr>
          <p:nvPr>
            <p:ph type="ctrTitle" sz="quarter"/>
          </p:nvPr>
        </p:nvSpPr>
        <p:spPr>
          <a:xfrm>
            <a:off x="914076" y="1392491"/>
            <a:ext cx="7072821" cy="1666119"/>
          </a:xfrm>
        </p:spPr>
        <p:txBody>
          <a:bodyPr/>
          <a:lstStyle>
            <a:lvl1pPr algn="ctr">
              <a:defRPr sz="3800" b="0">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200" y="3182585"/>
            <a:ext cx="7074693" cy="866321"/>
          </a:xfrm>
        </p:spPr>
        <p:txBody>
          <a:bodyPr lIns="79733" tIns="39875" rIns="79733" bIns="39875"/>
          <a:lstStyle>
            <a:lvl1pPr marL="0" indent="0" algn="ctr">
              <a:buFont typeface="Wingdings" pitchFamily="2" charset="2"/>
              <a:buNone/>
              <a:defRPr sz="2000" b="0">
                <a:solidFill>
                  <a:schemeClr val="bg1"/>
                </a:solidFill>
                <a:latin typeface="华文细黑" pitchFamily="2" charset="-122"/>
              </a:defRPr>
            </a:lvl1pPr>
          </a:lstStyle>
          <a:p>
            <a:r>
              <a:rPr lang="zh-CN" altLang="en-US"/>
              <a:t>单击此处编辑母版副标题样式</a:t>
            </a:r>
          </a:p>
        </p:txBody>
      </p:sp>
      <p:sp>
        <p:nvSpPr>
          <p:cNvPr id="10" name="Rectangle 26"/>
          <p:cNvSpPr>
            <a:spLocks noGrp="1" noChangeArrowheads="1"/>
          </p:cNvSpPr>
          <p:nvPr>
            <p:ph type="dt" sz="quarter" idx="10"/>
          </p:nvPr>
        </p:nvSpPr>
        <p:spPr>
          <a:xfrm>
            <a:off x="912205" y="282727"/>
            <a:ext cx="2845236" cy="474738"/>
          </a:xfrm>
        </p:spPr>
        <p:txBody>
          <a:bodyPr lIns="79733" tIns="39875" rIns="79733" bIns="39875"/>
          <a:lstStyle>
            <a:lvl1pPr>
              <a:lnSpc>
                <a:spcPct val="100000"/>
              </a:lnSpc>
              <a:defRPr>
                <a:latin typeface="FrutigerNext LT Regular" pitchFamily="34" charset="0"/>
              </a:defRPr>
            </a:lvl1pPr>
          </a:lstStyle>
          <a:p>
            <a:pPr>
              <a:defRPr/>
            </a:pPr>
            <a:fld id="{DCDEAE21-7101-498A-BB35-D94345D22E6F}" type="datetime1">
              <a:rPr lang="zh-CN" altLang="en-US">
                <a:solidFill>
                  <a:srgbClr val="000000"/>
                </a:solidFill>
              </a:rPr>
              <a:pPr>
                <a:defRPr/>
              </a:pPr>
              <a:t>2016/5/13</a:t>
            </a:fld>
            <a:endParaRPr lang="en-US" altLang="zh-CN">
              <a:solidFill>
                <a:srgbClr val="000000"/>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3C64089-1DA7-45B0-917E-6712EADAECCD}"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72" y="4407203"/>
            <a:ext cx="10363856" cy="1362226"/>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772" y="2907393"/>
            <a:ext cx="10363856" cy="1499810"/>
          </a:xfrm>
        </p:spPr>
        <p:txBody>
          <a:bodyPr anchor="b"/>
          <a:lstStyle>
            <a:lvl1pPr marL="0" indent="0">
              <a:buNone/>
              <a:defRPr sz="1800"/>
            </a:lvl1pPr>
            <a:lvl2pPr marL="416571" indent="0">
              <a:buNone/>
              <a:defRPr sz="1600"/>
            </a:lvl2pPr>
            <a:lvl3pPr marL="833148" indent="0">
              <a:buNone/>
              <a:defRPr sz="1500"/>
            </a:lvl3pPr>
            <a:lvl4pPr marL="1249717" indent="0">
              <a:buNone/>
              <a:defRPr sz="1300"/>
            </a:lvl4pPr>
            <a:lvl5pPr marL="1666288" indent="0">
              <a:buNone/>
              <a:defRPr sz="1300"/>
            </a:lvl5pPr>
            <a:lvl6pPr marL="2082858" indent="0">
              <a:buNone/>
              <a:defRPr sz="1300"/>
            </a:lvl6pPr>
            <a:lvl7pPr marL="2499431" indent="0">
              <a:buNone/>
              <a:defRPr sz="1300"/>
            </a:lvl7pPr>
            <a:lvl8pPr marL="2915992" indent="0">
              <a:buNone/>
              <a:defRPr sz="1300"/>
            </a:lvl8pPr>
            <a:lvl9pPr marL="3332576" indent="0">
              <a:buNone/>
              <a:defRPr sz="13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336702C-D5B7-4643-B47D-2A9E526171C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4104" y="1307798"/>
            <a:ext cx="5355189" cy="4671786"/>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19110" y="1307798"/>
            <a:ext cx="5357063" cy="4671786"/>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68AD72E-CDD4-4513-9962-A92672E6ED8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763" y="275167"/>
            <a:ext cx="1097448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8757" y="1534584"/>
            <a:ext cx="5387032" cy="641048"/>
          </a:xfrm>
        </p:spPr>
        <p:txBody>
          <a:bodyPr anchor="b"/>
          <a:lstStyle>
            <a:lvl1pPr marL="0" indent="0">
              <a:buNone/>
              <a:defRPr sz="2200" b="1"/>
            </a:lvl1pPr>
            <a:lvl2pPr marL="416571" indent="0">
              <a:buNone/>
              <a:defRPr sz="1800" b="1"/>
            </a:lvl2pPr>
            <a:lvl3pPr marL="833148" indent="0">
              <a:buNone/>
              <a:defRPr sz="1600" b="1"/>
            </a:lvl3pPr>
            <a:lvl4pPr marL="1249717" indent="0">
              <a:buNone/>
              <a:defRPr sz="1500" b="1"/>
            </a:lvl4pPr>
            <a:lvl5pPr marL="1666288" indent="0">
              <a:buNone/>
              <a:defRPr sz="1500" b="1"/>
            </a:lvl5pPr>
            <a:lvl6pPr marL="2082858" indent="0">
              <a:buNone/>
              <a:defRPr sz="1500" b="1"/>
            </a:lvl6pPr>
            <a:lvl7pPr marL="2499431" indent="0">
              <a:buNone/>
              <a:defRPr sz="1500" b="1"/>
            </a:lvl7pPr>
            <a:lvl8pPr marL="2915992" indent="0">
              <a:buNone/>
              <a:defRPr sz="1500" b="1"/>
            </a:lvl8pPr>
            <a:lvl9pPr marL="3332576"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8757" y="2175657"/>
            <a:ext cx="5387032"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464" y="1534584"/>
            <a:ext cx="5390779" cy="641048"/>
          </a:xfrm>
        </p:spPr>
        <p:txBody>
          <a:bodyPr anchor="b"/>
          <a:lstStyle>
            <a:lvl1pPr marL="0" indent="0">
              <a:buNone/>
              <a:defRPr sz="2200" b="1"/>
            </a:lvl1pPr>
            <a:lvl2pPr marL="416571" indent="0">
              <a:buNone/>
              <a:defRPr sz="1800" b="1"/>
            </a:lvl2pPr>
            <a:lvl3pPr marL="833148" indent="0">
              <a:buNone/>
              <a:defRPr sz="1600" b="1"/>
            </a:lvl3pPr>
            <a:lvl4pPr marL="1249717" indent="0">
              <a:buNone/>
              <a:defRPr sz="1500" b="1"/>
            </a:lvl4pPr>
            <a:lvl5pPr marL="1666288" indent="0">
              <a:buNone/>
              <a:defRPr sz="1500" b="1"/>
            </a:lvl5pPr>
            <a:lvl6pPr marL="2082858" indent="0">
              <a:buNone/>
              <a:defRPr sz="1500" b="1"/>
            </a:lvl6pPr>
            <a:lvl7pPr marL="2499431" indent="0">
              <a:buNone/>
              <a:defRPr sz="1500" b="1"/>
            </a:lvl7pPr>
            <a:lvl8pPr marL="2915992" indent="0">
              <a:buNone/>
              <a:defRPr sz="1500" b="1"/>
            </a:lvl8pPr>
            <a:lvl9pPr marL="3332576"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2464" y="2175657"/>
            <a:ext cx="5390779"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F7CD8F90-36BD-40D4-99A5-77F9521C1252}"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D423692-59FB-44CB-BA8B-08658945A26F}"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A76C1ED-547A-4A42-B817-2150405EE76F}"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793" y="273656"/>
            <a:ext cx="4012177" cy="1161143"/>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038" y="273656"/>
            <a:ext cx="6816205" cy="585258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8793" y="1434798"/>
            <a:ext cx="4012177" cy="4691440"/>
          </a:xfrm>
        </p:spPr>
        <p:txBody>
          <a:bodyPr/>
          <a:lstStyle>
            <a:lvl1pPr marL="0" indent="0">
              <a:buNone/>
              <a:defRPr sz="1300"/>
            </a:lvl1pPr>
            <a:lvl2pPr marL="416571" indent="0">
              <a:buNone/>
              <a:defRPr sz="1100"/>
            </a:lvl2pPr>
            <a:lvl3pPr marL="833148" indent="0">
              <a:buNone/>
              <a:defRPr sz="900"/>
            </a:lvl3pPr>
            <a:lvl4pPr marL="1249717" indent="0">
              <a:buNone/>
              <a:defRPr sz="800"/>
            </a:lvl4pPr>
            <a:lvl5pPr marL="1666288" indent="0">
              <a:buNone/>
              <a:defRPr sz="800"/>
            </a:lvl5pPr>
            <a:lvl6pPr marL="2082858" indent="0">
              <a:buNone/>
              <a:defRPr sz="800"/>
            </a:lvl6pPr>
            <a:lvl7pPr marL="2499431" indent="0">
              <a:buNone/>
              <a:defRPr sz="800"/>
            </a:lvl7pPr>
            <a:lvl8pPr marL="2915992" indent="0">
              <a:buNone/>
              <a:defRPr sz="800"/>
            </a:lvl8pPr>
            <a:lvl9pPr marL="3332576"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8006D89E-E4AA-4ACE-968C-75F2F2143E40}"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075" y="4800298"/>
            <a:ext cx="7314451" cy="56696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075" y="612348"/>
            <a:ext cx="7314451" cy="4115405"/>
          </a:xfrm>
        </p:spPr>
        <p:txBody>
          <a:bodyPr/>
          <a:lstStyle>
            <a:lvl1pPr marL="0" indent="0">
              <a:buNone/>
              <a:defRPr sz="2900"/>
            </a:lvl1pPr>
            <a:lvl2pPr marL="416571" indent="0">
              <a:buNone/>
              <a:defRPr sz="2600"/>
            </a:lvl2pPr>
            <a:lvl3pPr marL="833148" indent="0">
              <a:buNone/>
              <a:defRPr sz="2200"/>
            </a:lvl3pPr>
            <a:lvl4pPr marL="1249717" indent="0">
              <a:buNone/>
              <a:defRPr sz="1800"/>
            </a:lvl4pPr>
            <a:lvl5pPr marL="1666288" indent="0">
              <a:buNone/>
              <a:defRPr sz="1800"/>
            </a:lvl5pPr>
            <a:lvl6pPr marL="2082858" indent="0">
              <a:buNone/>
              <a:defRPr sz="1800"/>
            </a:lvl6pPr>
            <a:lvl7pPr marL="2499431" indent="0">
              <a:buNone/>
              <a:defRPr sz="1800"/>
            </a:lvl7pPr>
            <a:lvl8pPr marL="2915992" indent="0">
              <a:buNone/>
              <a:defRPr sz="1800"/>
            </a:lvl8pPr>
            <a:lvl9pPr marL="3332576" indent="0">
              <a:buNone/>
              <a:defRPr sz="1800"/>
            </a:lvl9pPr>
          </a:lstStyle>
          <a:p>
            <a:pPr lvl="0"/>
            <a:endParaRPr lang="zh-CN" altLang="en-US" noProof="0" smtClean="0"/>
          </a:p>
        </p:txBody>
      </p:sp>
      <p:sp>
        <p:nvSpPr>
          <p:cNvPr id="4" name="文本占位符 3"/>
          <p:cNvSpPr>
            <a:spLocks noGrp="1"/>
          </p:cNvSpPr>
          <p:nvPr>
            <p:ph type="body" sz="half" idx="2"/>
          </p:nvPr>
        </p:nvSpPr>
        <p:spPr>
          <a:xfrm>
            <a:off x="2390075" y="5367263"/>
            <a:ext cx="7314451" cy="804333"/>
          </a:xfrm>
        </p:spPr>
        <p:txBody>
          <a:bodyPr/>
          <a:lstStyle>
            <a:lvl1pPr marL="0" indent="0">
              <a:buNone/>
              <a:defRPr sz="1300"/>
            </a:lvl1pPr>
            <a:lvl2pPr marL="416571" indent="0">
              <a:buNone/>
              <a:defRPr sz="1100"/>
            </a:lvl2pPr>
            <a:lvl3pPr marL="833148" indent="0">
              <a:buNone/>
              <a:defRPr sz="900"/>
            </a:lvl3pPr>
            <a:lvl4pPr marL="1249717" indent="0">
              <a:buNone/>
              <a:defRPr sz="800"/>
            </a:lvl4pPr>
            <a:lvl5pPr marL="1666288" indent="0">
              <a:buNone/>
              <a:defRPr sz="800"/>
            </a:lvl5pPr>
            <a:lvl6pPr marL="2082858" indent="0">
              <a:buNone/>
              <a:defRPr sz="800"/>
            </a:lvl6pPr>
            <a:lvl7pPr marL="2499431" indent="0">
              <a:buNone/>
              <a:defRPr sz="800"/>
            </a:lvl7pPr>
            <a:lvl8pPr marL="2915992" indent="0">
              <a:buNone/>
              <a:defRPr sz="800"/>
            </a:lvl8pPr>
            <a:lvl9pPr marL="3332576"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D434778-E684-47C9-9C72-423FA013C40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99B18BE-68E7-494F-B03F-BA35C3B1C35D}"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52687" y="303894"/>
            <a:ext cx="2723485" cy="567569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6611" y="303894"/>
            <a:ext cx="7996259" cy="56756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B6046DD-2F10-4722-A18C-6823622C91AC}"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6645" y="303895"/>
            <a:ext cx="10899561" cy="67733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84103" y="1307798"/>
            <a:ext cx="10892069" cy="4671786"/>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E0D50C4-C17A-4EFE-A903-569E6A7F13E4}"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76645" y="303895"/>
            <a:ext cx="10899561" cy="67733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84104" y="1307798"/>
            <a:ext cx="5355189"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419110" y="1307825"/>
            <a:ext cx="5357063"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419110" y="3716262"/>
            <a:ext cx="5357063"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7841906-9284-4F92-82A4-647D7B7FC076}"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76645" y="303895"/>
            <a:ext cx="10899561" cy="67733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84104" y="1307825"/>
            <a:ext cx="5355189"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419110" y="1307825"/>
            <a:ext cx="5357063"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884104" y="3716262"/>
            <a:ext cx="5355189"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419110" y="3716262"/>
            <a:ext cx="5357063"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FAF222E-782B-4251-B4D5-ECF9EE55AE03}"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6645" y="303895"/>
            <a:ext cx="10899561" cy="67733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84104" y="1307798"/>
            <a:ext cx="5355189"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19110" y="1307798"/>
            <a:ext cx="5357063"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47E94A3-3B75-4A96-A86A-1BAE02E2FEB5}"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733" y="274638"/>
            <a:ext cx="10752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734" y="1600201"/>
            <a:ext cx="527473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07667" y="1600201"/>
            <a:ext cx="527473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7905751" y="6400801"/>
            <a:ext cx="1409700" cy="1101725"/>
          </a:xfrm>
          <a:prstGeom prst="rect">
            <a:avLst/>
          </a:prstGeom>
          <a:ln/>
        </p:spPr>
        <p:txBody>
          <a:bodyPr/>
          <a:lstStyle>
            <a:lvl1pPr>
              <a:defRPr/>
            </a:lvl1pPr>
          </a:lstStyle>
          <a:p>
            <a:pPr>
              <a:defRPr/>
            </a:pPr>
            <a:endParaRPr lang="de-DE" altLang="zh-CN"/>
          </a:p>
          <a:p>
            <a:pPr>
              <a:defRPr/>
            </a:pPr>
            <a:r>
              <a:rPr lang="de-DE" altLang="zh-CN"/>
              <a:t>Page </a:t>
            </a:r>
            <a:fld id="{9FE22910-1AD4-4EEE-B7D9-98EAEB89445E}" type="slidenum">
              <a:rPr lang="de-DE" altLang="zh-CN"/>
              <a:pPr>
                <a:defRPr/>
              </a:pPr>
              <a:t>‹#›</a:t>
            </a:fld>
            <a:endParaRPr lang="en-GB" altLang="zh-CN"/>
          </a:p>
        </p:txBody>
      </p:sp>
    </p:spTree>
    <p:extLst>
      <p:ext uri="{BB962C8B-B14F-4D97-AF65-F5344CB8AC3E}">
        <p14:creationId xmlns:p14="http://schemas.microsoft.com/office/powerpoint/2010/main" val="18932262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10011716" y="5578931"/>
            <a:ext cx="1093889" cy="82096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3167"/>
            <a:ext cx="12192000" cy="3810000"/>
          </a:xfrm>
          <a:prstGeom prst="rect">
            <a:avLst/>
          </a:prstGeom>
          <a:noFill/>
          <a:ln w="9525">
            <a:noFill/>
            <a:miter lim="800000"/>
            <a:headEnd/>
            <a:tailEnd/>
          </a:ln>
        </p:spPr>
      </p:pic>
      <p:sp>
        <p:nvSpPr>
          <p:cNvPr id="6" name="Text Box 20"/>
          <p:cNvSpPr txBox="1">
            <a:spLocks noChangeArrowheads="1"/>
          </p:cNvSpPr>
          <p:nvPr/>
        </p:nvSpPr>
        <p:spPr bwMode="auto">
          <a:xfrm>
            <a:off x="869118" y="6207881"/>
            <a:ext cx="2613191"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000000"/>
                </a:solidFill>
                <a:latin typeface="FrutigerNext LT Bold" pitchFamily="-92" charset="0"/>
                <a:ea typeface="MS PGothic" pitchFamily="34" charset="-128"/>
              </a:rPr>
              <a:t>HUAWEI TECHNOLOGIES CO., LTD.</a:t>
            </a:r>
            <a:endParaRPr lang="en-US" altLang="zh-CN" sz="2200" dirty="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9633348" y="4094238"/>
            <a:ext cx="1338739"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FFFFFF"/>
                </a:solidFill>
                <a:latin typeface="FrutigerNext LT Regular" charset="0"/>
                <a:ea typeface="MS PGothic" pitchFamily="34" charset="-128"/>
              </a:rPr>
              <a:t>www.huawei.com</a:t>
            </a:r>
          </a:p>
        </p:txBody>
      </p:sp>
      <p:sp>
        <p:nvSpPr>
          <p:cNvPr id="8" name="Rectangle 23"/>
          <p:cNvSpPr>
            <a:spLocks noChangeArrowheads="1"/>
          </p:cNvSpPr>
          <p:nvPr/>
        </p:nvSpPr>
        <p:spPr bwMode="auto">
          <a:xfrm>
            <a:off x="5312111" y="6207881"/>
            <a:ext cx="1642860" cy="265504"/>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9" name="Rectangle 25"/>
          <p:cNvSpPr>
            <a:spLocks noChangeArrowheads="1"/>
          </p:cNvSpPr>
          <p:nvPr/>
        </p:nvSpPr>
        <p:spPr bwMode="auto">
          <a:xfrm>
            <a:off x="9056435" y="247954"/>
            <a:ext cx="1402410" cy="296281"/>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400" b="1" dirty="0">
                <a:solidFill>
                  <a:srgbClr val="666666"/>
                </a:solidFill>
                <a:latin typeface="FrutigerNext LT Regular" charset="0"/>
                <a:ea typeface="MS PGothic" pitchFamily="34" charset="-128"/>
              </a:rPr>
              <a:t>Security Level: </a:t>
            </a:r>
          </a:p>
        </p:txBody>
      </p:sp>
      <p:sp>
        <p:nvSpPr>
          <p:cNvPr id="10" name="Text Box 66"/>
          <p:cNvSpPr txBox="1">
            <a:spLocks noChangeArrowheads="1"/>
          </p:cNvSpPr>
          <p:nvPr/>
        </p:nvSpPr>
        <p:spPr bwMode="auto">
          <a:xfrm>
            <a:off x="-2624210" y="1322920"/>
            <a:ext cx="2624212" cy="3762667"/>
          </a:xfrm>
          <a:prstGeom prst="rect">
            <a:avLst/>
          </a:prstGeom>
          <a:noFill/>
          <a:ln w="9525" algn="ctr">
            <a:noFill/>
            <a:miter lim="800000"/>
            <a:headEnd/>
            <a:tailEnd/>
          </a:ln>
        </p:spPr>
        <p:txBody>
          <a:bodyPr lIns="80109" tIns="40054" rIns="80109" bIns="40054">
            <a:spAutoFit/>
          </a:bodyPr>
          <a:lstStyle/>
          <a:p>
            <a:pPr algn="r" defTabSz="801109" eaLnBrk="0" hangingPunct="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801109" eaLnBrk="0" hangingPunct="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1109" eaLnBrk="0" hangingPunct="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801109" eaLnBrk="0" hangingPunct="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801109" eaLnBrk="0" hangingPunct="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1109" eaLnBrk="0" hangingPunct="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spcBef>
                <a:spcPct val="50000"/>
              </a:spcBef>
              <a:defRPr/>
            </a:pPr>
            <a:endParaRPr lang="zh-CN" altLang="en-US" sz="11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14074" y="1392467"/>
            <a:ext cx="7072821" cy="1666119"/>
          </a:xfrm>
        </p:spPr>
        <p:txBody>
          <a:bodyPr/>
          <a:lstStyle>
            <a:lvl1pPr algn="ctr">
              <a:defRPr sz="41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200" y="3182562"/>
            <a:ext cx="7074693" cy="866321"/>
          </a:xfrm>
        </p:spPr>
        <p:txBody>
          <a:bodyPr lIns="80114" tIns="40057" rIns="80114" bIns="40057"/>
          <a:lstStyle>
            <a:lvl1pPr marL="0" indent="0" algn="ctr">
              <a:buFont typeface="Wingdings" pitchFamily="2" charset="2"/>
              <a:buNone/>
              <a:defRPr sz="2100" b="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12202" y="282727"/>
            <a:ext cx="2845236" cy="474738"/>
          </a:xfrm>
        </p:spPr>
        <p:txBody>
          <a:bodyPr lIns="80109" tIns="40054" rIns="80109" bIns="40054"/>
          <a:lstStyle>
            <a:lvl1pPr>
              <a:lnSpc>
                <a:spcPct val="100000"/>
              </a:lnSpc>
              <a:defRPr smtClean="0">
                <a:latin typeface="FrutigerNext LT Regular" pitchFamily="34" charset="0"/>
              </a:defRPr>
            </a:lvl1pPr>
          </a:lstStyle>
          <a:p>
            <a:pPr>
              <a:defRPr/>
            </a:pPr>
            <a:fld id="{7E21A5FF-CEF6-4A2E-84C6-011DA2720BB7}" type="datetime1">
              <a:rPr lang="zh-CN" altLang="en-US">
                <a:solidFill>
                  <a:srgbClr val="000000"/>
                </a:solidFill>
              </a:rPr>
              <a:pPr>
                <a:defRPr/>
              </a:pPr>
              <a:t>2016/5/13</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2DBDE7B-C51C-4AB6-BFC2-BB9C944241A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72" y="4407203"/>
            <a:ext cx="10363856" cy="1362226"/>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772" y="2907393"/>
            <a:ext cx="10363856" cy="1499810"/>
          </a:xfrm>
        </p:spPr>
        <p:txBody>
          <a:bodyPr anchor="b"/>
          <a:lstStyle>
            <a:lvl1pPr marL="0" indent="0">
              <a:buNone/>
              <a:defRPr sz="1800"/>
            </a:lvl1pPr>
            <a:lvl2pPr marL="417214" indent="0">
              <a:buNone/>
              <a:defRPr sz="1600"/>
            </a:lvl2pPr>
            <a:lvl3pPr marL="834428" indent="0">
              <a:buNone/>
              <a:defRPr sz="1500"/>
            </a:lvl3pPr>
            <a:lvl4pPr marL="1251642" indent="0">
              <a:buNone/>
              <a:defRPr sz="1300"/>
            </a:lvl4pPr>
            <a:lvl5pPr marL="1668856" indent="0">
              <a:buNone/>
              <a:defRPr sz="1300"/>
            </a:lvl5pPr>
            <a:lvl6pPr marL="2086070" indent="0">
              <a:buNone/>
              <a:defRPr sz="1300"/>
            </a:lvl6pPr>
            <a:lvl7pPr marL="2503284" indent="0">
              <a:buNone/>
              <a:defRPr sz="1300"/>
            </a:lvl7pPr>
            <a:lvl8pPr marL="2920498" indent="0">
              <a:buNone/>
              <a:defRPr sz="1300"/>
            </a:lvl8pPr>
            <a:lvl9pPr marL="3337712" indent="0">
              <a:buNone/>
              <a:defRPr sz="13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7E7C061-8507-42C2-91A2-3AB097B7A0F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9120" y="1641930"/>
            <a:ext cx="5195976"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44914" y="1641930"/>
            <a:ext cx="5197849"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77FC123-6309-48B9-8681-65E5BCE1243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759" y="275167"/>
            <a:ext cx="1097448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8757" y="1534584"/>
            <a:ext cx="5387032" cy="641048"/>
          </a:xfrm>
        </p:spPr>
        <p:txBody>
          <a:bodyPr anchor="b"/>
          <a:lstStyle>
            <a:lvl1pPr marL="0" indent="0">
              <a:buNone/>
              <a:defRPr sz="2200" b="1"/>
            </a:lvl1pPr>
            <a:lvl2pPr marL="417214" indent="0">
              <a:buNone/>
              <a:defRPr sz="1800" b="1"/>
            </a:lvl2pPr>
            <a:lvl3pPr marL="834428" indent="0">
              <a:buNone/>
              <a:defRPr sz="1600" b="1"/>
            </a:lvl3pPr>
            <a:lvl4pPr marL="1251642" indent="0">
              <a:buNone/>
              <a:defRPr sz="1500" b="1"/>
            </a:lvl4pPr>
            <a:lvl5pPr marL="1668856" indent="0">
              <a:buNone/>
              <a:defRPr sz="1500" b="1"/>
            </a:lvl5pPr>
            <a:lvl6pPr marL="2086070" indent="0">
              <a:buNone/>
              <a:defRPr sz="1500" b="1"/>
            </a:lvl6pPr>
            <a:lvl7pPr marL="2503284" indent="0">
              <a:buNone/>
              <a:defRPr sz="1500" b="1"/>
            </a:lvl7pPr>
            <a:lvl8pPr marL="2920498" indent="0">
              <a:buNone/>
              <a:defRPr sz="1500" b="1"/>
            </a:lvl8pPr>
            <a:lvl9pPr marL="3337712"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8757" y="2175634"/>
            <a:ext cx="5387032"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464" y="1534584"/>
            <a:ext cx="5390779" cy="641048"/>
          </a:xfrm>
        </p:spPr>
        <p:txBody>
          <a:bodyPr anchor="b"/>
          <a:lstStyle>
            <a:lvl1pPr marL="0" indent="0">
              <a:buNone/>
              <a:defRPr sz="2200" b="1"/>
            </a:lvl1pPr>
            <a:lvl2pPr marL="417214" indent="0">
              <a:buNone/>
              <a:defRPr sz="1800" b="1"/>
            </a:lvl2pPr>
            <a:lvl3pPr marL="834428" indent="0">
              <a:buNone/>
              <a:defRPr sz="1600" b="1"/>
            </a:lvl3pPr>
            <a:lvl4pPr marL="1251642" indent="0">
              <a:buNone/>
              <a:defRPr sz="1500" b="1"/>
            </a:lvl4pPr>
            <a:lvl5pPr marL="1668856" indent="0">
              <a:buNone/>
              <a:defRPr sz="1500" b="1"/>
            </a:lvl5pPr>
            <a:lvl6pPr marL="2086070" indent="0">
              <a:buNone/>
              <a:defRPr sz="1500" b="1"/>
            </a:lvl6pPr>
            <a:lvl7pPr marL="2503284" indent="0">
              <a:buNone/>
              <a:defRPr sz="1500" b="1"/>
            </a:lvl7pPr>
            <a:lvl8pPr marL="2920498" indent="0">
              <a:buNone/>
              <a:defRPr sz="1500" b="1"/>
            </a:lvl8pPr>
            <a:lvl9pPr marL="3337712"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2464" y="2175634"/>
            <a:ext cx="5390779"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C0E5553-63CC-4D16-BC8C-51239DED9BA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ADB6AA9-2E9C-4805-B299-FA1208DF6FE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1A6E0C6E-BCD1-4090-B9AF-4B1D3A33BA2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761" y="273656"/>
            <a:ext cx="4012177" cy="1161143"/>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038" y="273656"/>
            <a:ext cx="6816205" cy="585258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8761" y="1434798"/>
            <a:ext cx="4012177" cy="4691440"/>
          </a:xfrm>
        </p:spPr>
        <p:txBody>
          <a:bodyPr/>
          <a:lstStyle>
            <a:lvl1pPr marL="0" indent="0">
              <a:buNone/>
              <a:defRPr sz="1300"/>
            </a:lvl1pPr>
            <a:lvl2pPr marL="417214" indent="0">
              <a:buNone/>
              <a:defRPr sz="1100"/>
            </a:lvl2pPr>
            <a:lvl3pPr marL="834428" indent="0">
              <a:buNone/>
              <a:defRPr sz="900"/>
            </a:lvl3pPr>
            <a:lvl4pPr marL="1251642" indent="0">
              <a:buNone/>
              <a:defRPr sz="800"/>
            </a:lvl4pPr>
            <a:lvl5pPr marL="1668856" indent="0">
              <a:buNone/>
              <a:defRPr sz="800"/>
            </a:lvl5pPr>
            <a:lvl6pPr marL="2086070" indent="0">
              <a:buNone/>
              <a:defRPr sz="800"/>
            </a:lvl6pPr>
            <a:lvl7pPr marL="2503284" indent="0">
              <a:buNone/>
              <a:defRPr sz="800"/>
            </a:lvl7pPr>
            <a:lvl8pPr marL="2920498" indent="0">
              <a:buNone/>
              <a:defRPr sz="800"/>
            </a:lvl8pPr>
            <a:lvl9pPr marL="3337712"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28718DE9-A9E5-46F1-B235-F5248207229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075" y="4800298"/>
            <a:ext cx="7314451" cy="56696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075" y="612324"/>
            <a:ext cx="7314451" cy="4115405"/>
          </a:xfrm>
        </p:spPr>
        <p:txBody>
          <a:bodyPr lIns="80127" tIns="40063" rIns="80127" bIns="40063"/>
          <a:lstStyle>
            <a:lvl1pPr marL="0" indent="0">
              <a:buNone/>
              <a:defRPr sz="2900"/>
            </a:lvl1pPr>
            <a:lvl2pPr marL="417214" indent="0">
              <a:buNone/>
              <a:defRPr sz="2600"/>
            </a:lvl2pPr>
            <a:lvl3pPr marL="834428" indent="0">
              <a:buNone/>
              <a:defRPr sz="2200"/>
            </a:lvl3pPr>
            <a:lvl4pPr marL="1251642" indent="0">
              <a:buNone/>
              <a:defRPr sz="1800"/>
            </a:lvl4pPr>
            <a:lvl5pPr marL="1668856" indent="0">
              <a:buNone/>
              <a:defRPr sz="1800"/>
            </a:lvl5pPr>
            <a:lvl6pPr marL="2086070" indent="0">
              <a:buNone/>
              <a:defRPr sz="1800"/>
            </a:lvl6pPr>
            <a:lvl7pPr marL="2503284" indent="0">
              <a:buNone/>
              <a:defRPr sz="1800"/>
            </a:lvl7pPr>
            <a:lvl8pPr marL="2920498" indent="0">
              <a:buNone/>
              <a:defRPr sz="1800"/>
            </a:lvl8pPr>
            <a:lvl9pPr marL="3337712" indent="0">
              <a:buNone/>
              <a:defRPr sz="1800"/>
            </a:lvl9pPr>
          </a:lstStyle>
          <a:p>
            <a:pPr lvl="0"/>
            <a:endParaRPr lang="zh-CN" altLang="en-US" noProof="0" smtClean="0"/>
          </a:p>
        </p:txBody>
      </p:sp>
      <p:sp>
        <p:nvSpPr>
          <p:cNvPr id="4" name="文本占位符 3"/>
          <p:cNvSpPr>
            <a:spLocks noGrp="1"/>
          </p:cNvSpPr>
          <p:nvPr>
            <p:ph type="body" sz="half" idx="2"/>
          </p:nvPr>
        </p:nvSpPr>
        <p:spPr>
          <a:xfrm>
            <a:off x="2390075" y="5367263"/>
            <a:ext cx="7314451" cy="804333"/>
          </a:xfrm>
        </p:spPr>
        <p:txBody>
          <a:bodyPr/>
          <a:lstStyle>
            <a:lvl1pPr marL="0" indent="0">
              <a:buNone/>
              <a:defRPr sz="1300"/>
            </a:lvl1pPr>
            <a:lvl2pPr marL="417214" indent="0">
              <a:buNone/>
              <a:defRPr sz="1100"/>
            </a:lvl2pPr>
            <a:lvl3pPr marL="834428" indent="0">
              <a:buNone/>
              <a:defRPr sz="900"/>
            </a:lvl3pPr>
            <a:lvl4pPr marL="1251642" indent="0">
              <a:buNone/>
              <a:defRPr sz="800"/>
            </a:lvl4pPr>
            <a:lvl5pPr marL="1668856" indent="0">
              <a:buNone/>
              <a:defRPr sz="800"/>
            </a:lvl5pPr>
            <a:lvl6pPr marL="2086070" indent="0">
              <a:buNone/>
              <a:defRPr sz="800"/>
            </a:lvl6pPr>
            <a:lvl7pPr marL="2503284" indent="0">
              <a:buNone/>
              <a:defRPr sz="800"/>
            </a:lvl7pPr>
            <a:lvl8pPr marL="2920498" indent="0">
              <a:buNone/>
              <a:defRPr sz="800"/>
            </a:lvl8pPr>
            <a:lvl9pPr marL="3337712"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76A096C-DD70-4518-A488-A84FC7829FFF}"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4705F5E-0472-4FF2-B77C-59BA028C2C3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9821" y="273656"/>
            <a:ext cx="2642943" cy="556229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9120" y="273656"/>
            <a:ext cx="7750883" cy="556229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FAC0994-4FEB-46B2-A9C3-592A6613706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9733" y="274638"/>
            <a:ext cx="10752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9734" y="1600201"/>
            <a:ext cx="527473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07667" y="1600201"/>
            <a:ext cx="527473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7905751" y="6400801"/>
            <a:ext cx="1409700" cy="1101725"/>
          </a:xfrm>
          <a:prstGeom prst="rect">
            <a:avLst/>
          </a:prstGeom>
          <a:ln/>
        </p:spPr>
        <p:txBody>
          <a:bodyPr/>
          <a:lstStyle>
            <a:lvl1pPr>
              <a:defRPr/>
            </a:lvl1pPr>
          </a:lstStyle>
          <a:p>
            <a:pPr>
              <a:defRPr/>
            </a:pPr>
            <a:endParaRPr lang="de-DE" altLang="zh-CN"/>
          </a:p>
          <a:p>
            <a:pPr>
              <a:defRPr/>
            </a:pPr>
            <a:r>
              <a:rPr lang="de-DE" altLang="zh-CN"/>
              <a:t>Page </a:t>
            </a:r>
            <a:fld id="{9FE22910-1AD4-4EEE-B7D9-98EAEB89445E}" type="slidenum">
              <a:rPr lang="de-DE" altLang="zh-CN"/>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10.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6.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5.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image" Target="../media/image16.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18.png"/><Relationship Id="rId2" Type="http://schemas.openxmlformats.org/officeDocument/2006/relationships/slideLayout" Target="../slideLayouts/slideLayout23.xml"/><Relationship Id="rId16" Type="http://schemas.openxmlformats.org/officeDocument/2006/relationships/theme" Target="../theme/theme1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1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16.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8.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1" y="3503614"/>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2335934" y="1333500"/>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4"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0" y="4011613"/>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4" y="2174292"/>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4" cstate="print"/>
          <a:srcRect/>
          <a:stretch>
            <a:fillRect/>
          </a:stretch>
        </p:blipFill>
        <p:spPr bwMode="auto">
          <a:xfrm>
            <a:off x="0" y="6224589"/>
            <a:ext cx="12200467" cy="636587"/>
          </a:xfrm>
          <a:prstGeom prst="rect">
            <a:avLst/>
          </a:prstGeom>
          <a:noFill/>
          <a:ln w="9525">
            <a:noFill/>
            <a:miter lim="800000"/>
            <a:headEnd/>
            <a:tailEnd/>
          </a:ln>
        </p:spPr>
      </p:pic>
      <p:sp>
        <p:nvSpPr>
          <p:cNvPr id="28680" name="Text Box 8"/>
          <p:cNvSpPr txBox="1">
            <a:spLocks noChangeArrowheads="1"/>
          </p:cNvSpPr>
          <p:nvPr/>
        </p:nvSpPr>
        <p:spPr bwMode="auto">
          <a:xfrm>
            <a:off x="869952" y="6438900"/>
            <a:ext cx="2613253" cy="265574"/>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pPr>
            <a:r>
              <a:rPr lang="en-US" altLang="zh-CN" sz="1200">
                <a:solidFill>
                  <a:srgbClr val="000000"/>
                </a:solidFill>
                <a:latin typeface="FrutigerNext LT Bold" pitchFamily="20" charset="0"/>
                <a:ea typeface="华文细黑"/>
              </a:rPr>
              <a:t>HUAWEI TECHNOLOGIES CO., LTD.</a:t>
            </a:r>
            <a:endParaRPr lang="en-US" altLang="zh-CN" sz="2200">
              <a:solidFill>
                <a:srgbClr val="000000"/>
              </a:solidFill>
              <a:latin typeface="Arial" pitchFamily="34" charset="0"/>
              <a:ea typeface="华文细黑"/>
            </a:endParaRPr>
          </a:p>
        </p:txBody>
      </p:sp>
      <p:pic>
        <p:nvPicPr>
          <p:cNvPr id="7172" name="Picture 9" descr="8"/>
          <p:cNvPicPr>
            <a:picLocks noChangeAspect="1" noChangeArrowheads="1"/>
          </p:cNvPicPr>
          <p:nvPr/>
        </p:nvPicPr>
        <p:blipFill>
          <a:blip r:embed="rId15" cstate="print"/>
          <a:srcRect/>
          <a:stretch>
            <a:fillRect/>
          </a:stretch>
        </p:blipFill>
        <p:spPr bwMode="auto">
          <a:xfrm>
            <a:off x="10011834" y="6399214"/>
            <a:ext cx="1748367"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1485" y="6489701"/>
            <a:ext cx="2796116"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itchFamily="20" charset="0"/>
              </a:defRPr>
            </a:lvl1pPr>
          </a:lstStyle>
          <a:p>
            <a:pPr fontAlgn="auto">
              <a:spcBef>
                <a:spcPts val="0"/>
              </a:spcBef>
              <a:spcAft>
                <a:spcPts val="0"/>
              </a:spcAft>
            </a:pPr>
            <a:fld id="{530820CF-B880-4189-942D-D702A7CBA730}" type="datetimeFigureOut">
              <a:rPr lang="zh-CN" altLang="en-US" smtClean="0">
                <a:solidFill>
                  <a:srgbClr val="000000"/>
                </a:solidFill>
                <a:ea typeface="华文细黑"/>
              </a:rPr>
              <a:pPr fontAlgn="auto">
                <a:spcBef>
                  <a:spcPts val="0"/>
                </a:spcBef>
                <a:spcAft>
                  <a:spcPts val="0"/>
                </a:spcAft>
              </a:pPr>
              <a:t>2016/5/13</a:t>
            </a:fld>
            <a:endParaRPr lang="zh-CN" altLang="en-US">
              <a:solidFill>
                <a:srgbClr val="000000"/>
              </a:solidFill>
              <a:ea typeface="华文细黑"/>
            </a:endParaRPr>
          </a:p>
        </p:txBody>
      </p:sp>
      <p:sp>
        <p:nvSpPr>
          <p:cNvPr id="7174" name="Rectangle 13"/>
          <p:cNvSpPr>
            <a:spLocks noGrp="1" noChangeArrowheads="1"/>
          </p:cNvSpPr>
          <p:nvPr>
            <p:ph type="title"/>
          </p:nvPr>
        </p:nvSpPr>
        <p:spPr bwMode="auto">
          <a:xfrm>
            <a:off x="869951" y="430214"/>
            <a:ext cx="10327216"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0067"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sz="1200">
                <a:solidFill>
                  <a:srgbClr val="000000"/>
                </a:solidFill>
                <a:latin typeface="FrutigerNext LT Bold" pitchFamily="1" charset="0"/>
                <a:ea typeface="华文细黑"/>
              </a:rPr>
              <a:t>Huawei Confidential </a:t>
            </a:r>
          </a:p>
        </p:txBody>
      </p:sp>
      <p:sp>
        <p:nvSpPr>
          <p:cNvPr id="28694" name="Rectangle 22"/>
          <p:cNvSpPr>
            <a:spLocks noChangeArrowheads="1"/>
          </p:cNvSpPr>
          <p:nvPr/>
        </p:nvSpPr>
        <p:spPr bwMode="auto">
          <a:xfrm>
            <a:off x="-2544233" y="528638"/>
            <a:ext cx="2459567" cy="5307012"/>
          </a:xfrm>
          <a:prstGeom prst="rect">
            <a:avLst/>
          </a:prstGeom>
          <a:noFill/>
          <a:ln w="9525">
            <a:noFill/>
            <a:miter lim="800000"/>
            <a:headEnd/>
            <a:tailEnd/>
          </a:ln>
          <a:effectLst/>
        </p:spPr>
        <p:txBody>
          <a:bodyPr lIns="80124" tIns="40063" rIns="80124" bIns="40063"/>
          <a:lstStyle/>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英文标题</a:t>
            </a:r>
            <a:r>
              <a:rPr lang="en-US" altLang="zh-CN" sz="1100">
                <a:solidFill>
                  <a:srgbClr val="000000"/>
                </a:solidFill>
                <a:latin typeface="Arial" charset="0"/>
                <a:ea typeface="华文细黑" pitchFamily="2" charset="-122"/>
              </a:rPr>
              <a:t>:32-35pt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 R153 G0 B0</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内部使用字体 </a:t>
            </a:r>
            <a:r>
              <a:rPr lang="en-US" altLang="zh-CN" sz="1100">
                <a:solidFill>
                  <a:srgbClr val="000000"/>
                </a:solidFill>
                <a:latin typeface="FrutigerNext LT Regular"/>
                <a:ea typeface="华文细黑" pitchFamily="2" charset="-122"/>
              </a:rPr>
              <a:t>:</a:t>
            </a:r>
          </a:p>
          <a:p>
            <a:pPr algn="r" defTabSz="801688" fontAlgn="auto">
              <a:lnSpc>
                <a:spcPct val="125000"/>
              </a:lnSpc>
              <a:spcBef>
                <a:spcPts val="0"/>
              </a:spcBef>
              <a:spcAft>
                <a:spcPts val="0"/>
              </a:spcAft>
              <a:buClr>
                <a:srgbClr val="777777"/>
              </a:buClr>
              <a:buSzPct val="60000"/>
              <a:buFont typeface="Wingdings" pitchFamily="2" charset="2"/>
              <a:buNone/>
              <a:defRPr/>
            </a:pPr>
            <a:r>
              <a:rPr lang="en-US" altLang="zh-CN" sz="1100">
                <a:solidFill>
                  <a:srgbClr val="000000"/>
                </a:solidFill>
                <a:latin typeface="FrutigerNext LT Regular"/>
                <a:ea typeface="华文细黑" pitchFamily="2" charset="-122"/>
              </a:rPr>
              <a:t>FrutigerNext LT Medium</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外部使用字体 </a:t>
            </a:r>
            <a:r>
              <a:rPr lang="en-US" altLang="zh-CN" sz="1100">
                <a:solidFill>
                  <a:srgbClr val="000000"/>
                </a:solidFill>
                <a:latin typeface="FrutigerNext LT Regular"/>
                <a:ea typeface="华文细黑" pitchFamily="2" charset="-122"/>
              </a:rPr>
              <a:t>: Arial</a:t>
            </a:r>
          </a:p>
          <a:p>
            <a:pPr algn="r" defTabSz="801688" fontAlgn="auto">
              <a:lnSpc>
                <a:spcPct val="7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中文标题</a:t>
            </a:r>
            <a:r>
              <a:rPr lang="en-US" altLang="zh-CN" sz="1100">
                <a:solidFill>
                  <a:srgbClr val="000000"/>
                </a:solidFill>
                <a:latin typeface="Arial" charset="0"/>
                <a:ea typeface="华文细黑" pitchFamily="2" charset="-122"/>
              </a:rPr>
              <a:t>:30-32pt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 R153 G0 B0</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黑体</a:t>
            </a: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英文正文</a:t>
            </a:r>
            <a:r>
              <a:rPr lang="en-US" altLang="zh-CN" sz="1100">
                <a:solidFill>
                  <a:srgbClr val="000000"/>
                </a:solidFill>
                <a:latin typeface="Arial" charset="0"/>
                <a:ea typeface="华文细黑" pitchFamily="2" charset="-122"/>
              </a:rPr>
              <a:t>:20-22pt</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子目录 </a:t>
            </a:r>
            <a:r>
              <a:rPr lang="en-US" altLang="zh-CN" sz="1100">
                <a:solidFill>
                  <a:srgbClr val="000000"/>
                </a:solidFill>
                <a:latin typeface="Arial" charset="0"/>
                <a:ea typeface="华文细黑" pitchFamily="2" charset="-122"/>
              </a:rPr>
              <a:t>(2-5</a:t>
            </a:r>
            <a:r>
              <a:rPr lang="zh-CN" altLang="en-US" sz="1100">
                <a:solidFill>
                  <a:srgbClr val="000000"/>
                </a:solidFill>
                <a:latin typeface="Arial" charset="0"/>
                <a:ea typeface="华文细黑" pitchFamily="2" charset="-122"/>
              </a:rPr>
              <a:t>级</a:t>
            </a:r>
            <a:r>
              <a:rPr lang="en-US" altLang="zh-CN" sz="1100">
                <a:solidFill>
                  <a:srgbClr val="000000"/>
                </a:solidFill>
                <a:latin typeface="Arial" charset="0"/>
                <a:ea typeface="华文细黑" pitchFamily="2" charset="-122"/>
              </a:rPr>
              <a:t>) :18pt  </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黑色</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内部使用字体 </a:t>
            </a:r>
            <a:r>
              <a:rPr lang="en-US" altLang="zh-CN" sz="1100">
                <a:solidFill>
                  <a:srgbClr val="000000"/>
                </a:solidFill>
                <a:latin typeface="FrutigerNext LT Regular"/>
                <a:ea typeface="华文细黑" pitchFamily="2" charset="-122"/>
              </a:rPr>
              <a:t>:</a:t>
            </a:r>
          </a:p>
          <a:p>
            <a:pPr algn="r" defTabSz="801688" fontAlgn="auto">
              <a:lnSpc>
                <a:spcPct val="125000"/>
              </a:lnSpc>
              <a:spcBef>
                <a:spcPts val="0"/>
              </a:spcBef>
              <a:spcAft>
                <a:spcPts val="0"/>
              </a:spcAft>
              <a:buClr>
                <a:srgbClr val="777777"/>
              </a:buClr>
              <a:buSzPct val="60000"/>
              <a:buFont typeface="Wingdings" pitchFamily="2" charset="2"/>
              <a:buNone/>
              <a:defRPr/>
            </a:pPr>
            <a:r>
              <a:rPr lang="en-US" altLang="zh-CN" sz="1100">
                <a:solidFill>
                  <a:srgbClr val="000000"/>
                </a:solidFill>
                <a:latin typeface="FrutigerNext LT Regular"/>
                <a:ea typeface="华文细黑" pitchFamily="2" charset="-122"/>
              </a:rPr>
              <a:t>FrutigerNext LT Regular</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外部使用字体 </a:t>
            </a:r>
            <a:r>
              <a:rPr lang="en-US" altLang="zh-CN" sz="1100">
                <a:solidFill>
                  <a:srgbClr val="000000"/>
                </a:solidFill>
                <a:latin typeface="FrutigerNext LT Regular"/>
                <a:ea typeface="华文细黑" pitchFamily="2" charset="-122"/>
              </a:rPr>
              <a:t>: Arial</a:t>
            </a:r>
          </a:p>
          <a:p>
            <a:pPr algn="r" defTabSz="801688" fontAlgn="auto">
              <a:lnSpc>
                <a:spcPct val="7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中文正文</a:t>
            </a:r>
            <a:r>
              <a:rPr lang="en-US" altLang="zh-CN" sz="1100">
                <a:solidFill>
                  <a:srgbClr val="000000"/>
                </a:solidFill>
                <a:latin typeface="Arial" charset="0"/>
                <a:ea typeface="华文细黑" pitchFamily="2" charset="-122"/>
              </a:rPr>
              <a:t>:18-20pt</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子目录</a:t>
            </a:r>
            <a:r>
              <a:rPr lang="en-US" altLang="zh-CN" sz="1100">
                <a:solidFill>
                  <a:srgbClr val="000000"/>
                </a:solidFill>
                <a:latin typeface="Arial" charset="0"/>
                <a:ea typeface="华文细黑" pitchFamily="2" charset="-122"/>
              </a:rPr>
              <a:t>(2-5</a:t>
            </a:r>
            <a:r>
              <a:rPr lang="zh-CN" altLang="en-US" sz="1100">
                <a:solidFill>
                  <a:srgbClr val="000000"/>
                </a:solidFill>
                <a:latin typeface="Arial" charset="0"/>
                <a:ea typeface="华文细黑" pitchFamily="2" charset="-122"/>
              </a:rPr>
              <a:t>级</a:t>
            </a:r>
            <a:r>
              <a:rPr lang="en-US" altLang="zh-CN" sz="1100">
                <a:solidFill>
                  <a:srgbClr val="000000"/>
                </a:solidFill>
                <a:latin typeface="Arial" charset="0"/>
                <a:ea typeface="华文细黑" pitchFamily="2" charset="-122"/>
              </a:rPr>
              <a:t>):18pt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黑色</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细黑体 </a:t>
            </a: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2266085" y="1423988"/>
            <a:ext cx="1399116" cy="2005012"/>
          </a:xfrm>
          <a:prstGeom prst="rect">
            <a:avLst/>
          </a:prstGeom>
          <a:noFill/>
          <a:ln w="9525">
            <a:noFill/>
            <a:miter lim="800000"/>
            <a:headEnd/>
            <a:tailEnd/>
          </a:ln>
          <a:effectLst/>
        </p:spPr>
        <p:txBody>
          <a:bodyPr lIns="80124" tIns="40063" rIns="80124" bIns="40063"/>
          <a:lstStyle/>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配色参考方案：</a:t>
            </a:r>
          </a:p>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建议同一页面内不超过四种颜色，以下是</a:t>
            </a:r>
            <a:r>
              <a:rPr lang="en-US" altLang="zh-CN" sz="1100">
                <a:solidFill>
                  <a:srgbClr val="000000"/>
                </a:solidFill>
                <a:latin typeface="华文细黑" pitchFamily="2" charset="-122"/>
                <a:ea typeface="华文细黑" pitchFamily="2" charset="-122"/>
              </a:rPr>
              <a:t>13</a:t>
            </a:r>
            <a:r>
              <a:rPr lang="zh-CN" altLang="en-US" sz="1100">
                <a:solidFill>
                  <a:srgbClr val="000000"/>
                </a:solidFill>
                <a:latin typeface="华文细黑" pitchFamily="2" charset="-122"/>
                <a:ea typeface="华文细黑" pitchFamily="2" charset="-122"/>
              </a:rPr>
              <a:t>组配色方案，同一页面内只选择一组使用。（仅供参考）</a:t>
            </a:r>
          </a:p>
          <a:p>
            <a:pP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zh-CN" altLang="en-US" sz="1100">
              <a:solidFill>
                <a:srgbClr val="000000"/>
              </a:solidFill>
              <a:latin typeface="华文细黑" pitchFamily="2" charset="-122"/>
              <a:ea typeface="华文细黑" pitchFamily="2" charset="-122"/>
            </a:endParaRPr>
          </a:p>
        </p:txBody>
      </p:sp>
      <p:sp>
        <p:nvSpPr>
          <p:cNvPr id="28737" name="Rectangle 65"/>
          <p:cNvSpPr>
            <a:spLocks noChangeArrowheads="1"/>
          </p:cNvSpPr>
          <p:nvPr/>
        </p:nvSpPr>
        <p:spPr bwMode="auto">
          <a:xfrm>
            <a:off x="12266085" y="-61913"/>
            <a:ext cx="1399116" cy="838201"/>
          </a:xfrm>
          <a:prstGeom prst="rect">
            <a:avLst/>
          </a:prstGeom>
          <a:noFill/>
          <a:ln w="9525">
            <a:noFill/>
            <a:miter lim="800000"/>
            <a:headEnd/>
            <a:tailEnd/>
          </a:ln>
          <a:effectLst/>
        </p:spPr>
        <p:txBody>
          <a:bodyPr lIns="80124" tIns="40063" rIns="80124" bIns="40063"/>
          <a:lstStyle/>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客户或者合作伙伴的标志放在右上角</a:t>
            </a:r>
            <a:r>
              <a:rPr lang="en-US" altLang="zh-CN" sz="1100">
                <a:solidFill>
                  <a:srgbClr val="000000"/>
                </a:solidFill>
                <a:latin typeface="华文细黑" pitchFamily="2" charset="-122"/>
                <a:ea typeface="华文细黑" pitchFamily="2" charset="-122"/>
              </a:rPr>
              <a:t>.</a:t>
            </a:r>
          </a:p>
          <a:p>
            <a:pP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zh-CN" altLang="en-US" sz="1100">
              <a:solidFill>
                <a:srgbClr val="000000"/>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869951" y="1641475"/>
            <a:ext cx="10572749"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59218" y="4989798"/>
            <a:ext cx="1225549" cy="369316"/>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pPr>
            <a:endParaRPr lang="zh-CN" altLang="en-US">
              <a:solidFill>
                <a:srgbClr val="000000"/>
              </a:solidFill>
              <a:latin typeface="FrutigerNext LT Regular"/>
              <a:ea typeface="华文细黑"/>
            </a:endParaRPr>
          </a:p>
        </p:txBody>
      </p:sp>
      <p:grpSp>
        <p:nvGrpSpPr>
          <p:cNvPr id="2" name="Group 81"/>
          <p:cNvGrpSpPr>
            <a:grpSpLocks/>
          </p:cNvGrpSpPr>
          <p:nvPr/>
        </p:nvGrpSpPr>
        <p:grpSpPr bwMode="auto">
          <a:xfrm>
            <a:off x="12473518" y="3789363"/>
            <a:ext cx="98636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3" name="Group 86"/>
          <p:cNvGrpSpPr>
            <a:grpSpLocks/>
          </p:cNvGrpSpPr>
          <p:nvPr/>
        </p:nvGrpSpPr>
        <p:grpSpPr bwMode="auto">
          <a:xfrm>
            <a:off x="12473518" y="4005263"/>
            <a:ext cx="98636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4" name="Group 91"/>
          <p:cNvGrpSpPr>
            <a:grpSpLocks/>
          </p:cNvGrpSpPr>
          <p:nvPr/>
        </p:nvGrpSpPr>
        <p:grpSpPr bwMode="auto">
          <a:xfrm>
            <a:off x="12473518" y="4221163"/>
            <a:ext cx="98636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5" name="Group 96"/>
          <p:cNvGrpSpPr>
            <a:grpSpLocks/>
          </p:cNvGrpSpPr>
          <p:nvPr/>
        </p:nvGrpSpPr>
        <p:grpSpPr bwMode="auto">
          <a:xfrm>
            <a:off x="12473518" y="3573463"/>
            <a:ext cx="98636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6" name="Group 101"/>
          <p:cNvGrpSpPr>
            <a:grpSpLocks/>
          </p:cNvGrpSpPr>
          <p:nvPr/>
        </p:nvGrpSpPr>
        <p:grpSpPr bwMode="auto">
          <a:xfrm>
            <a:off x="12473518" y="4581526"/>
            <a:ext cx="98636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7" name="Group 106"/>
          <p:cNvGrpSpPr>
            <a:grpSpLocks/>
          </p:cNvGrpSpPr>
          <p:nvPr/>
        </p:nvGrpSpPr>
        <p:grpSpPr bwMode="auto">
          <a:xfrm>
            <a:off x="12473518" y="4797426"/>
            <a:ext cx="98636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8" name="Group 111"/>
          <p:cNvGrpSpPr>
            <a:grpSpLocks/>
          </p:cNvGrpSpPr>
          <p:nvPr/>
        </p:nvGrpSpPr>
        <p:grpSpPr bwMode="auto">
          <a:xfrm>
            <a:off x="12473518" y="5013326"/>
            <a:ext cx="98636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9" name="Group 116"/>
          <p:cNvGrpSpPr>
            <a:grpSpLocks/>
          </p:cNvGrpSpPr>
          <p:nvPr/>
        </p:nvGrpSpPr>
        <p:grpSpPr bwMode="auto">
          <a:xfrm>
            <a:off x="12473518" y="5373688"/>
            <a:ext cx="98636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0" name="Group 121"/>
          <p:cNvGrpSpPr>
            <a:grpSpLocks/>
          </p:cNvGrpSpPr>
          <p:nvPr/>
        </p:nvGrpSpPr>
        <p:grpSpPr bwMode="auto">
          <a:xfrm>
            <a:off x="12473518" y="5589588"/>
            <a:ext cx="98636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1" name="Group 126"/>
          <p:cNvGrpSpPr>
            <a:grpSpLocks/>
          </p:cNvGrpSpPr>
          <p:nvPr/>
        </p:nvGrpSpPr>
        <p:grpSpPr bwMode="auto">
          <a:xfrm>
            <a:off x="12473518" y="5805488"/>
            <a:ext cx="98636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2" name="Group 131"/>
          <p:cNvGrpSpPr>
            <a:grpSpLocks/>
          </p:cNvGrpSpPr>
          <p:nvPr/>
        </p:nvGrpSpPr>
        <p:grpSpPr bwMode="auto">
          <a:xfrm>
            <a:off x="12473518" y="6165851"/>
            <a:ext cx="98636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3" name="Group 136"/>
          <p:cNvGrpSpPr>
            <a:grpSpLocks/>
          </p:cNvGrpSpPr>
          <p:nvPr/>
        </p:nvGrpSpPr>
        <p:grpSpPr bwMode="auto">
          <a:xfrm>
            <a:off x="12473518" y="6391276"/>
            <a:ext cx="98636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4" name="Group 141"/>
          <p:cNvGrpSpPr>
            <a:grpSpLocks/>
          </p:cNvGrpSpPr>
          <p:nvPr/>
        </p:nvGrpSpPr>
        <p:grpSpPr bwMode="auto">
          <a:xfrm>
            <a:off x="12473518" y="6615113"/>
            <a:ext cx="98636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defTabSz="801688" rtl="0" eaLnBrk="1" fontAlgn="base" hangingPunct="1">
        <a:spcBef>
          <a:spcPct val="0"/>
        </a:spcBef>
        <a:spcAft>
          <a:spcPct val="0"/>
        </a:spcAft>
        <a:defRPr sz="3400">
          <a:solidFill>
            <a:srgbClr val="990000"/>
          </a:solidFill>
          <a:latin typeface="+mj-lt"/>
          <a:ea typeface="+mj-ea"/>
          <a:cs typeface="+mj-cs"/>
        </a:defRPr>
      </a:lvl1pPr>
      <a:lvl2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2pPr>
      <a:lvl3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3pPr>
      <a:lvl4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4pPr>
      <a:lvl5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1" fontAlgn="base" hangingPunct="1">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1" fontAlgn="base" hangingPunct="1">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1" fontAlgn="base" hangingPunct="1">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7"/>
          <p:cNvPicPr>
            <a:picLocks noChangeAspect="1" noChangeArrowheads="1"/>
          </p:cNvPicPr>
          <p:nvPr/>
        </p:nvPicPr>
        <p:blipFill>
          <a:blip r:embed="rId17" cstate="print"/>
          <a:srcRect/>
          <a:stretch>
            <a:fillRect/>
          </a:stretch>
        </p:blipFill>
        <p:spPr bwMode="auto">
          <a:xfrm>
            <a:off x="5" y="6221515"/>
            <a:ext cx="12190127" cy="636511"/>
          </a:xfrm>
          <a:prstGeom prst="rect">
            <a:avLst/>
          </a:prstGeom>
          <a:noFill/>
          <a:ln w="9525">
            <a:noFill/>
            <a:miter lim="800000"/>
            <a:headEnd/>
            <a:tailEnd/>
          </a:ln>
        </p:spPr>
      </p:pic>
      <p:sp>
        <p:nvSpPr>
          <p:cNvPr id="28680" name="Text Box 8"/>
          <p:cNvSpPr txBox="1">
            <a:spLocks noChangeArrowheads="1"/>
          </p:cNvSpPr>
          <p:nvPr/>
        </p:nvSpPr>
        <p:spPr bwMode="auto">
          <a:xfrm>
            <a:off x="869136" y="6439215"/>
            <a:ext cx="2612431"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000000"/>
                </a:solidFill>
                <a:latin typeface="FrutigerNext LT Bold" pitchFamily="20" charset="0"/>
                <a:ea typeface="MS PGothic" pitchFamily="34" charset="-128"/>
              </a:rPr>
              <a:t>HUAWEI TECHNOLOGIES CO., LTD.</a:t>
            </a:r>
            <a:endParaRPr lang="en-US" altLang="zh-CN" sz="2200" dirty="0">
              <a:solidFill>
                <a:srgbClr val="000000"/>
              </a:solidFill>
              <a:latin typeface="Arial" charset="0"/>
              <a:ea typeface="MS PGothic" pitchFamily="34" charset="-128"/>
            </a:endParaRPr>
          </a:p>
        </p:txBody>
      </p:sp>
      <p:pic>
        <p:nvPicPr>
          <p:cNvPr id="5124" name="Picture 9" descr="8"/>
          <p:cNvPicPr>
            <a:picLocks noChangeAspect="1" noChangeArrowheads="1"/>
          </p:cNvPicPr>
          <p:nvPr/>
        </p:nvPicPr>
        <p:blipFill>
          <a:blip r:embed="rId18" cstate="print"/>
          <a:srcRect/>
          <a:stretch>
            <a:fillRect/>
          </a:stretch>
        </p:blipFill>
        <p:spPr bwMode="auto">
          <a:xfrm>
            <a:off x="10011713" y="6399904"/>
            <a:ext cx="1747600" cy="31145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1397" y="6489122"/>
            <a:ext cx="2796537" cy="4565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SzTx/>
              <a:buFontTx/>
              <a:buNone/>
              <a:defRPr sz="1200">
                <a:latin typeface="FrutigerNext LT Bold" pitchFamily="20" charset="0"/>
                <a:ea typeface="MS PGothic" pitchFamily="34" charset="-128"/>
              </a:defRPr>
            </a:lvl1pPr>
          </a:lstStyle>
          <a:p>
            <a:pPr>
              <a:defRPr/>
            </a:pPr>
            <a:r>
              <a:rPr lang="de-DE" altLang="zh-CN">
                <a:solidFill>
                  <a:srgbClr val="000000"/>
                </a:solidFill>
              </a:rPr>
              <a:t>Page </a:t>
            </a:r>
            <a:fld id="{0023A418-DE1C-48E7-966E-205C1793BBA2}" type="slidenum">
              <a:rPr lang="de-DE" altLang="zh-CN">
                <a:solidFill>
                  <a:srgbClr val="000000"/>
                </a:solidFill>
              </a:rPr>
              <a:pPr>
                <a:defRPr/>
              </a:pPr>
              <a:t>‹#›</a:t>
            </a:fld>
            <a:endParaRPr lang="en-GB" altLang="zh-CN">
              <a:solidFill>
                <a:srgbClr val="000000"/>
              </a:solidFill>
            </a:endParaRPr>
          </a:p>
        </p:txBody>
      </p:sp>
      <p:sp>
        <p:nvSpPr>
          <p:cNvPr id="5126" name="Rectangle 13"/>
          <p:cNvSpPr>
            <a:spLocks noGrp="1" noChangeArrowheads="1"/>
          </p:cNvSpPr>
          <p:nvPr>
            <p:ph type="title"/>
          </p:nvPr>
        </p:nvSpPr>
        <p:spPr bwMode="auto">
          <a:xfrm>
            <a:off x="876645" y="303895"/>
            <a:ext cx="10899561" cy="677333"/>
          </a:xfrm>
          <a:prstGeom prst="rect">
            <a:avLst/>
          </a:prstGeom>
          <a:noFill/>
          <a:ln w="9525">
            <a:noFill/>
            <a:miter lim="800000"/>
            <a:headEnd/>
            <a:tailEnd/>
          </a:ln>
        </p:spPr>
        <p:txBody>
          <a:bodyPr vert="horz" wrap="square" lIns="79733" tIns="39875" rIns="79733" bIns="39875"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0371" y="6439215"/>
            <a:ext cx="1642101" cy="265144"/>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5128" name="Rectangle 68"/>
          <p:cNvSpPr>
            <a:spLocks noGrp="1" noChangeArrowheads="1"/>
          </p:cNvSpPr>
          <p:nvPr>
            <p:ph type="body" idx="1"/>
          </p:nvPr>
        </p:nvSpPr>
        <p:spPr bwMode="auto">
          <a:xfrm>
            <a:off x="884103" y="1307798"/>
            <a:ext cx="10892069" cy="4671786"/>
          </a:xfrm>
          <a:prstGeom prst="rect">
            <a:avLst/>
          </a:prstGeom>
          <a:noFill/>
          <a:ln w="9525">
            <a:noFill/>
            <a:miter lim="800000"/>
            <a:headEnd/>
            <a:tailEnd/>
          </a:ln>
        </p:spPr>
        <p:txBody>
          <a:bodyPr vert="horz" wrap="square" lIns="79748" tIns="39882" rIns="79748" bIns="3988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ransition/>
  <p:hf sldNum="0" hdr="0" ftr="0"/>
  <p:txStyles>
    <p:titleStyle>
      <a:lvl1pPr algn="l" defTabSz="799867" rtl="0" eaLnBrk="0" fontAlgn="base" hangingPunct="0">
        <a:spcBef>
          <a:spcPct val="0"/>
        </a:spcBef>
        <a:spcAft>
          <a:spcPct val="0"/>
        </a:spcAft>
        <a:defRPr sz="2900" b="1">
          <a:solidFill>
            <a:srgbClr val="990000"/>
          </a:solidFill>
          <a:latin typeface="+mj-lt"/>
          <a:ea typeface="+mj-ea"/>
          <a:cs typeface="+mj-cs"/>
        </a:defRPr>
      </a:lvl1pPr>
      <a:lvl2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2pPr>
      <a:lvl3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3pPr>
      <a:lvl4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4pPr>
      <a:lvl5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5pPr>
      <a:lvl6pPr marL="416571" algn="l" defTabSz="799867" rtl="0" fontAlgn="base">
        <a:spcBef>
          <a:spcPct val="0"/>
        </a:spcBef>
        <a:spcAft>
          <a:spcPct val="0"/>
        </a:spcAft>
        <a:defRPr sz="2900" b="1">
          <a:solidFill>
            <a:srgbClr val="990000"/>
          </a:solidFill>
          <a:latin typeface="FrutigerNext LT Medium" pitchFamily="34" charset="0"/>
          <a:ea typeface="黑体" pitchFamily="2" charset="-122"/>
        </a:defRPr>
      </a:lvl6pPr>
      <a:lvl7pPr marL="833148" algn="l" defTabSz="799867" rtl="0" fontAlgn="base">
        <a:spcBef>
          <a:spcPct val="0"/>
        </a:spcBef>
        <a:spcAft>
          <a:spcPct val="0"/>
        </a:spcAft>
        <a:defRPr sz="2900" b="1">
          <a:solidFill>
            <a:srgbClr val="990000"/>
          </a:solidFill>
          <a:latin typeface="FrutigerNext LT Medium" pitchFamily="34" charset="0"/>
          <a:ea typeface="黑体" pitchFamily="2" charset="-122"/>
        </a:defRPr>
      </a:lvl7pPr>
      <a:lvl8pPr marL="1249717" algn="l" defTabSz="799867" rtl="0" fontAlgn="base">
        <a:spcBef>
          <a:spcPct val="0"/>
        </a:spcBef>
        <a:spcAft>
          <a:spcPct val="0"/>
        </a:spcAft>
        <a:defRPr sz="2900" b="1">
          <a:solidFill>
            <a:srgbClr val="990000"/>
          </a:solidFill>
          <a:latin typeface="FrutigerNext LT Medium" pitchFamily="34" charset="0"/>
          <a:ea typeface="黑体" pitchFamily="2" charset="-122"/>
        </a:defRPr>
      </a:lvl8pPr>
      <a:lvl9pPr marL="1666288" algn="l" defTabSz="799867" rtl="0" fontAlgn="base">
        <a:spcBef>
          <a:spcPct val="0"/>
        </a:spcBef>
        <a:spcAft>
          <a:spcPct val="0"/>
        </a:spcAft>
        <a:defRPr sz="2900" b="1">
          <a:solidFill>
            <a:srgbClr val="990000"/>
          </a:solidFill>
          <a:latin typeface="FrutigerNext LT Medium" pitchFamily="34" charset="0"/>
          <a:ea typeface="黑体" pitchFamily="2" charset="-122"/>
        </a:defRPr>
      </a:lvl9pPr>
    </p:titleStyle>
    <p:bodyStyle>
      <a:lvl1pPr marL="299412" indent="-299412" algn="l" defTabSz="799867" rtl="0" eaLnBrk="0" fontAlgn="base" hangingPunct="0">
        <a:lnSpc>
          <a:spcPct val="140000"/>
        </a:lnSpc>
        <a:spcBef>
          <a:spcPct val="0"/>
        </a:spcBef>
        <a:spcAft>
          <a:spcPct val="0"/>
        </a:spcAft>
        <a:buClr>
          <a:schemeClr val="bg2"/>
        </a:buClr>
        <a:buSzPct val="60000"/>
        <a:buFont typeface="Wingdings" pitchFamily="2" charset="2"/>
        <a:buChar char="l"/>
        <a:defRPr sz="1800" b="1">
          <a:solidFill>
            <a:schemeClr val="tx1"/>
          </a:solidFill>
          <a:latin typeface="+mn-lt"/>
          <a:ea typeface="+mn-ea"/>
          <a:cs typeface="+mn-cs"/>
        </a:defRPr>
      </a:lvl1pPr>
      <a:lvl2pPr marL="650896" indent="-250235" algn="l" defTabSz="799867" rtl="0" eaLnBrk="0" fontAlgn="base" hangingPunct="0">
        <a:lnSpc>
          <a:spcPct val="140000"/>
        </a:lnSpc>
        <a:spcBef>
          <a:spcPct val="0"/>
        </a:spcBef>
        <a:spcAft>
          <a:spcPct val="0"/>
        </a:spcAft>
        <a:buClr>
          <a:schemeClr val="tx1"/>
        </a:buClr>
        <a:buSzPct val="50000"/>
        <a:buFont typeface="Wingdings" pitchFamily="2" charset="2"/>
        <a:buChar char="p"/>
        <a:defRPr sz="1700">
          <a:solidFill>
            <a:schemeClr val="tx1"/>
          </a:solidFill>
          <a:latin typeface="+mn-lt"/>
          <a:ea typeface="+mn-ea"/>
        </a:defRPr>
      </a:lvl2pPr>
      <a:lvl3pPr marL="1000931" indent="-201054" algn="l" defTabSz="799867" rtl="0" eaLnBrk="0" fontAlgn="base" hangingPunct="0">
        <a:lnSpc>
          <a:spcPct val="140000"/>
        </a:lnSpc>
        <a:spcBef>
          <a:spcPct val="0"/>
        </a:spcBef>
        <a:spcAft>
          <a:spcPct val="0"/>
        </a:spcAft>
        <a:buSzPct val="50000"/>
        <a:buFont typeface="Wingdings" pitchFamily="2" charset="2"/>
        <a:buChar char="n"/>
        <a:defRPr>
          <a:solidFill>
            <a:schemeClr val="tx1"/>
          </a:solidFill>
          <a:latin typeface="FrutigerNext LT Light" pitchFamily="34" charset="0"/>
          <a:ea typeface="+mn-ea"/>
        </a:defRPr>
      </a:lvl3pPr>
      <a:lvl4pPr marL="1400142" indent="-201054" algn="l" defTabSz="799867" rtl="0" eaLnBrk="0" fontAlgn="base" hangingPunct="0">
        <a:lnSpc>
          <a:spcPct val="140000"/>
        </a:lnSpc>
        <a:spcBef>
          <a:spcPct val="0"/>
        </a:spcBef>
        <a:spcAft>
          <a:spcPct val="0"/>
        </a:spcAft>
        <a:buChar char="–"/>
        <a:defRPr sz="1400">
          <a:solidFill>
            <a:schemeClr val="tx1"/>
          </a:solidFill>
          <a:latin typeface="+mj-lt"/>
          <a:ea typeface="+mn-ea"/>
        </a:defRPr>
      </a:lvl4pPr>
      <a:lvl5pPr marL="1800821" indent="-201054" algn="l" defTabSz="799867"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17375"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33950"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050519"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467093"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833148" rtl="0" eaLnBrk="1" latinLnBrk="0" hangingPunct="1">
        <a:defRPr sz="1600" kern="1200">
          <a:solidFill>
            <a:schemeClr val="tx1"/>
          </a:solidFill>
          <a:latin typeface="+mn-lt"/>
          <a:ea typeface="+mn-ea"/>
          <a:cs typeface="+mn-cs"/>
        </a:defRPr>
      </a:lvl1pPr>
      <a:lvl2pPr marL="416571" algn="l" defTabSz="833148" rtl="0" eaLnBrk="1" latinLnBrk="0" hangingPunct="1">
        <a:defRPr sz="1600" kern="1200">
          <a:solidFill>
            <a:schemeClr val="tx1"/>
          </a:solidFill>
          <a:latin typeface="+mn-lt"/>
          <a:ea typeface="+mn-ea"/>
          <a:cs typeface="+mn-cs"/>
        </a:defRPr>
      </a:lvl2pPr>
      <a:lvl3pPr marL="833148" algn="l" defTabSz="833148" rtl="0" eaLnBrk="1" latinLnBrk="0" hangingPunct="1">
        <a:defRPr sz="1600" kern="1200">
          <a:solidFill>
            <a:schemeClr val="tx1"/>
          </a:solidFill>
          <a:latin typeface="+mn-lt"/>
          <a:ea typeface="+mn-ea"/>
          <a:cs typeface="+mn-cs"/>
        </a:defRPr>
      </a:lvl3pPr>
      <a:lvl4pPr marL="1249717" algn="l" defTabSz="833148" rtl="0" eaLnBrk="1" latinLnBrk="0" hangingPunct="1">
        <a:defRPr sz="1600" kern="1200">
          <a:solidFill>
            <a:schemeClr val="tx1"/>
          </a:solidFill>
          <a:latin typeface="+mn-lt"/>
          <a:ea typeface="+mn-ea"/>
          <a:cs typeface="+mn-cs"/>
        </a:defRPr>
      </a:lvl4pPr>
      <a:lvl5pPr marL="1666288" algn="l" defTabSz="833148" rtl="0" eaLnBrk="1" latinLnBrk="0" hangingPunct="1">
        <a:defRPr sz="1600" kern="1200">
          <a:solidFill>
            <a:schemeClr val="tx1"/>
          </a:solidFill>
          <a:latin typeface="+mn-lt"/>
          <a:ea typeface="+mn-ea"/>
          <a:cs typeface="+mn-cs"/>
        </a:defRPr>
      </a:lvl5pPr>
      <a:lvl6pPr marL="2082858" algn="l" defTabSz="833148" rtl="0" eaLnBrk="1" latinLnBrk="0" hangingPunct="1">
        <a:defRPr sz="1600" kern="1200">
          <a:solidFill>
            <a:schemeClr val="tx1"/>
          </a:solidFill>
          <a:latin typeface="+mn-lt"/>
          <a:ea typeface="+mn-ea"/>
          <a:cs typeface="+mn-cs"/>
        </a:defRPr>
      </a:lvl6pPr>
      <a:lvl7pPr marL="2499431" algn="l" defTabSz="833148" rtl="0" eaLnBrk="1" latinLnBrk="0" hangingPunct="1">
        <a:defRPr sz="1600" kern="1200">
          <a:solidFill>
            <a:schemeClr val="tx1"/>
          </a:solidFill>
          <a:latin typeface="+mn-lt"/>
          <a:ea typeface="+mn-ea"/>
          <a:cs typeface="+mn-cs"/>
        </a:defRPr>
      </a:lvl7pPr>
      <a:lvl8pPr marL="2915992" algn="l" defTabSz="833148" rtl="0" eaLnBrk="1" latinLnBrk="0" hangingPunct="1">
        <a:defRPr sz="1600" kern="1200">
          <a:solidFill>
            <a:schemeClr val="tx1"/>
          </a:solidFill>
          <a:latin typeface="+mn-lt"/>
          <a:ea typeface="+mn-ea"/>
          <a:cs typeface="+mn-cs"/>
        </a:defRPr>
      </a:lvl8pPr>
      <a:lvl9pPr marL="3332576" algn="l" defTabSz="833148" rtl="0" eaLnBrk="1" latinLnBrk="0" hangingPunct="1">
        <a:defRPr sz="1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7622"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848148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59" r:id="rId1"/>
    <p:sldLayoutId id="2147483878"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7622"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848148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7622"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848148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7"/>
          <p:cNvPicPr>
            <a:picLocks noChangeAspect="1" noChangeArrowheads="1"/>
          </p:cNvPicPr>
          <p:nvPr/>
        </p:nvPicPr>
        <p:blipFill>
          <a:blip r:embed="rId14" cstate="print"/>
          <a:srcRect/>
          <a:stretch>
            <a:fillRect/>
          </a:stretch>
        </p:blipFill>
        <p:spPr bwMode="auto">
          <a:xfrm>
            <a:off x="2" y="6221491"/>
            <a:ext cx="12190127" cy="636511"/>
          </a:xfrm>
          <a:prstGeom prst="rect">
            <a:avLst/>
          </a:prstGeom>
          <a:noFill/>
          <a:ln w="9525">
            <a:noFill/>
            <a:miter lim="800000"/>
            <a:headEnd/>
            <a:tailEnd/>
          </a:ln>
        </p:spPr>
      </p:pic>
      <p:sp>
        <p:nvSpPr>
          <p:cNvPr id="28680" name="Text Box 8"/>
          <p:cNvSpPr txBox="1">
            <a:spLocks noChangeArrowheads="1"/>
          </p:cNvSpPr>
          <p:nvPr/>
        </p:nvSpPr>
        <p:spPr bwMode="auto">
          <a:xfrm>
            <a:off x="869118" y="6439203"/>
            <a:ext cx="2613191"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000000"/>
                </a:solidFill>
                <a:latin typeface="FrutigerNext LT Bold" pitchFamily="-92" charset="0"/>
                <a:ea typeface="MS PGothic" pitchFamily="34" charset="-128"/>
              </a:rPr>
              <a:t>HUAWEI TECHNOLOGIES CO., LTD.</a:t>
            </a:r>
            <a:endParaRPr lang="en-US" altLang="zh-CN" sz="2200" dirty="0">
              <a:solidFill>
                <a:srgbClr val="000000"/>
              </a:solidFill>
              <a:latin typeface="Arial" pitchFamily="34" charset="0"/>
              <a:ea typeface="MS PGothic" pitchFamily="34" charset="-128"/>
            </a:endParaRPr>
          </a:p>
        </p:txBody>
      </p:sp>
      <p:pic>
        <p:nvPicPr>
          <p:cNvPr id="1028" name="Picture 9" descr="8"/>
          <p:cNvPicPr>
            <a:picLocks noChangeAspect="1" noChangeArrowheads="1"/>
          </p:cNvPicPr>
          <p:nvPr/>
        </p:nvPicPr>
        <p:blipFill>
          <a:blip r:embed="rId15" cstate="print"/>
          <a:srcRect/>
          <a:stretch>
            <a:fillRect/>
          </a:stretch>
        </p:blipFill>
        <p:spPr bwMode="auto">
          <a:xfrm>
            <a:off x="10011713" y="6399895"/>
            <a:ext cx="1747600" cy="31145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1393" y="6489098"/>
            <a:ext cx="2796537" cy="4565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lnSpc>
                <a:spcPct val="85000"/>
              </a:lnSpc>
              <a:defRPr sz="1200" smtClean="0">
                <a:solidFill>
                  <a:schemeClr val="tx1"/>
                </a:solidFill>
                <a:latin typeface="FrutigerNext LT Bold" pitchFamily="-92" charset="0"/>
                <a:ea typeface="MS PGothic" pitchFamily="34" charset="-128"/>
              </a:defRPr>
            </a:lvl1pPr>
          </a:lstStyle>
          <a:p>
            <a:pPr eaLnBrk="0" hangingPunct="0">
              <a:defRPr/>
            </a:pPr>
            <a:r>
              <a:rPr lang="de-DE" altLang="zh-CN">
                <a:solidFill>
                  <a:srgbClr val="000000"/>
                </a:solidFill>
              </a:rPr>
              <a:t>Page </a:t>
            </a:r>
            <a:fld id="{99131503-D9CB-43A5-904C-0B2D9F3F4FC2}" type="slidenum">
              <a:rPr lang="de-DE" altLang="zh-CN">
                <a:solidFill>
                  <a:srgbClr val="000000"/>
                </a:solidFill>
              </a:rPr>
              <a:pPr eaLnBrk="0" hangingPunct="0">
                <a:defRPr/>
              </a:pPr>
              <a:t>‹#›</a:t>
            </a:fld>
            <a:endParaRPr lang="en-GB" altLang="zh-CN">
              <a:solidFill>
                <a:srgbClr val="000000"/>
              </a:solidFill>
            </a:endParaRPr>
          </a:p>
        </p:txBody>
      </p:sp>
      <p:sp>
        <p:nvSpPr>
          <p:cNvPr id="1030" name="Rectangle 13"/>
          <p:cNvSpPr>
            <a:spLocks noGrp="1" noChangeArrowheads="1"/>
          </p:cNvSpPr>
          <p:nvPr>
            <p:ph type="title"/>
          </p:nvPr>
        </p:nvSpPr>
        <p:spPr bwMode="auto">
          <a:xfrm>
            <a:off x="869120" y="273656"/>
            <a:ext cx="10328267" cy="870857"/>
          </a:xfrm>
          <a:prstGeom prst="rect">
            <a:avLst/>
          </a:prstGeom>
          <a:noFill/>
          <a:ln w="9525">
            <a:noFill/>
            <a:miter lim="800000"/>
            <a:headEnd/>
            <a:tailEnd/>
          </a:ln>
        </p:spPr>
        <p:txBody>
          <a:bodyPr vert="horz" wrap="square" lIns="80109" tIns="40054" rIns="80109" bIns="40054"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0359" y="6439203"/>
            <a:ext cx="1642860" cy="265504"/>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28694" name="Rectangle 22"/>
          <p:cNvSpPr>
            <a:spLocks noChangeArrowheads="1"/>
          </p:cNvSpPr>
          <p:nvPr/>
        </p:nvSpPr>
        <p:spPr bwMode="auto">
          <a:xfrm>
            <a:off x="-2459379" y="529168"/>
            <a:ext cx="2459379" cy="5306786"/>
          </a:xfrm>
          <a:prstGeom prst="rect">
            <a:avLst/>
          </a:prstGeom>
          <a:noFill/>
          <a:ln w="9525">
            <a:noFill/>
            <a:miter lim="800000"/>
            <a:headEnd/>
            <a:tailEnd/>
          </a:ln>
        </p:spPr>
        <p:txBody>
          <a:bodyPr lIns="80093" tIns="40048" rIns="80093" bIns="40048"/>
          <a:lstStyle/>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内部使用字体 </a:t>
            </a:r>
            <a:r>
              <a:rPr lang="en-US" altLang="zh-CN" sz="1100" dirty="0">
                <a:solidFill>
                  <a:srgbClr val="FFFFFF"/>
                </a:solidFill>
                <a:latin typeface="FrutigerNext LT Regular" charset="0"/>
                <a:ea typeface="华文细黑" pitchFamily="2" charset="-122"/>
              </a:rPr>
              <a:t>:</a:t>
            </a:r>
          </a:p>
          <a:p>
            <a:pPr algn="r" defTabSz="801109">
              <a:lnSpc>
                <a:spcPct val="125000"/>
              </a:lnSpc>
              <a:buClr>
                <a:srgbClr val="808080"/>
              </a:buClr>
              <a:buSzPct val="60000"/>
              <a:buFont typeface="Wingdings" pitchFamily="2" charset="2"/>
              <a:buNone/>
              <a:defRPr/>
            </a:pPr>
            <a:r>
              <a:rPr lang="en-US" altLang="zh-CN" sz="1100" dirty="0" err="1">
                <a:solidFill>
                  <a:srgbClr val="FFFFFF"/>
                </a:solidFill>
                <a:latin typeface="FrutigerNext LT Regular" charset="0"/>
                <a:ea typeface="华文细黑" pitchFamily="2" charset="-122"/>
              </a:rPr>
              <a:t>FrutigerNext</a:t>
            </a:r>
            <a:r>
              <a:rPr lang="en-US" altLang="zh-CN" sz="1100" dirty="0">
                <a:solidFill>
                  <a:srgbClr val="FFFFFF"/>
                </a:solidFill>
                <a:latin typeface="FrutigerNext LT Regular" charset="0"/>
                <a:ea typeface="华文细黑" pitchFamily="2" charset="-122"/>
              </a:rPr>
              <a:t> LT Medium</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外部使用字体 </a:t>
            </a:r>
            <a:r>
              <a:rPr lang="en-US" altLang="zh-CN" sz="1100" dirty="0">
                <a:solidFill>
                  <a:srgbClr val="FFFFFF"/>
                </a:solidFill>
                <a:latin typeface="FrutigerNext LT Regular" charset="0"/>
                <a:ea typeface="华文细黑" pitchFamily="2" charset="-122"/>
              </a:rPr>
              <a:t>: Arial</a:t>
            </a:r>
          </a:p>
          <a:p>
            <a:pPr algn="r" defTabSz="801109">
              <a:lnSpc>
                <a:spcPct val="7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内部使用字体 </a:t>
            </a:r>
            <a:r>
              <a:rPr lang="en-US" altLang="zh-CN" sz="1100" dirty="0">
                <a:solidFill>
                  <a:srgbClr val="FFFFFF"/>
                </a:solidFill>
                <a:latin typeface="FrutigerNext LT Regular" charset="0"/>
                <a:ea typeface="华文细黑" pitchFamily="2" charset="-122"/>
              </a:rPr>
              <a:t>:</a:t>
            </a:r>
          </a:p>
          <a:p>
            <a:pPr algn="r" defTabSz="801109">
              <a:lnSpc>
                <a:spcPct val="125000"/>
              </a:lnSpc>
              <a:buClr>
                <a:srgbClr val="808080"/>
              </a:buClr>
              <a:buSzPct val="60000"/>
              <a:buFont typeface="Wingdings" pitchFamily="2" charset="2"/>
              <a:buNone/>
              <a:defRPr/>
            </a:pPr>
            <a:r>
              <a:rPr lang="en-US" altLang="zh-CN" sz="1100" dirty="0" err="1">
                <a:solidFill>
                  <a:srgbClr val="FFFFFF"/>
                </a:solidFill>
                <a:latin typeface="FrutigerNext LT Regular" charset="0"/>
                <a:ea typeface="华文细黑" pitchFamily="2" charset="-122"/>
              </a:rPr>
              <a:t>FrutigerNext</a:t>
            </a:r>
            <a:r>
              <a:rPr lang="en-US" altLang="zh-CN" sz="1100" dirty="0">
                <a:solidFill>
                  <a:srgbClr val="FFFFFF"/>
                </a:solidFill>
                <a:latin typeface="FrutigerNext LT Regular" charset="0"/>
                <a:ea typeface="华文细黑" pitchFamily="2" charset="-122"/>
              </a:rPr>
              <a:t> LT Regular</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外部使用字体 </a:t>
            </a:r>
            <a:r>
              <a:rPr lang="en-US" altLang="zh-CN" sz="1100" dirty="0">
                <a:solidFill>
                  <a:srgbClr val="FFFFFF"/>
                </a:solidFill>
                <a:latin typeface="FrutigerNext LT Regular" charset="0"/>
                <a:ea typeface="华文细黑" pitchFamily="2" charset="-122"/>
              </a:rPr>
              <a:t>: Arial</a:t>
            </a:r>
          </a:p>
          <a:p>
            <a:pPr algn="r" defTabSz="801109">
              <a:lnSpc>
                <a:spcPct val="7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000000"/>
              </a:solidFill>
              <a:latin typeface="Arial" charset="0"/>
              <a:ea typeface="华文细黑" pitchFamily="2" charset="-122"/>
            </a:endParaRPr>
          </a:p>
        </p:txBody>
      </p:sp>
      <p:sp>
        <p:nvSpPr>
          <p:cNvPr id="28732" name="Rectangle 60"/>
          <p:cNvSpPr>
            <a:spLocks noChangeArrowheads="1"/>
          </p:cNvSpPr>
          <p:nvPr/>
        </p:nvSpPr>
        <p:spPr bwMode="auto">
          <a:xfrm>
            <a:off x="12358705" y="5453443"/>
            <a:ext cx="1226880" cy="305405"/>
          </a:xfrm>
          <a:prstGeom prst="rect">
            <a:avLst/>
          </a:prstGeom>
          <a:solidFill>
            <a:schemeClr val="bg1"/>
          </a:solidFill>
          <a:ln w="9525" algn="ctr">
            <a:noFill/>
            <a:miter lim="800000"/>
            <a:headEnd/>
            <a:tailEnd/>
          </a:ln>
        </p:spPr>
        <p:txBody>
          <a:bodyPr lIns="83424" tIns="41711" rIns="83424" bIns="41711" anchor="ctr">
            <a:spAutoFit/>
          </a:bodyP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nvGrpSpPr>
          <p:cNvPr id="2" name="Group 75"/>
          <p:cNvGrpSpPr>
            <a:grpSpLocks/>
          </p:cNvGrpSpPr>
          <p:nvPr/>
        </p:nvGrpSpPr>
        <p:grpSpPr bwMode="auto">
          <a:xfrm>
            <a:off x="12469219" y="5279572"/>
            <a:ext cx="987123" cy="182941"/>
            <a:chOff x="6657" y="3492"/>
            <a:chExt cx="527" cy="121"/>
          </a:xfrm>
        </p:grpSpPr>
        <p:sp>
          <p:nvSpPr>
            <p:cNvPr id="28696" name="Rectangle 24"/>
            <p:cNvSpPr>
              <a:spLocks noChangeArrowheads="1"/>
            </p:cNvSpPr>
            <p:nvPr/>
          </p:nvSpPr>
          <p:spPr bwMode="auto">
            <a:xfrm flipV="1">
              <a:off x="6789" y="3492"/>
              <a:ext cx="132" cy="121"/>
            </a:xfrm>
            <a:prstGeom prst="rect">
              <a:avLst/>
            </a:prstGeom>
            <a:solidFill>
              <a:srgbClr val="FFCC66"/>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7" name="Rectangle 25"/>
            <p:cNvSpPr>
              <a:spLocks noChangeArrowheads="1"/>
            </p:cNvSpPr>
            <p:nvPr/>
          </p:nvSpPr>
          <p:spPr bwMode="auto">
            <a:xfrm flipV="1">
              <a:off x="6921" y="3492"/>
              <a:ext cx="131"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8" name="Rectangle 26"/>
            <p:cNvSpPr>
              <a:spLocks noChangeArrowheads="1"/>
            </p:cNvSpPr>
            <p:nvPr/>
          </p:nvSpPr>
          <p:spPr bwMode="auto">
            <a:xfrm flipV="1">
              <a:off x="7052" y="3492"/>
              <a:ext cx="132" cy="121"/>
            </a:xfrm>
            <a:prstGeom prst="rect">
              <a:avLst/>
            </a:prstGeom>
            <a:solidFill>
              <a:srgbClr val="99660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9" name="Rectangle 27"/>
            <p:cNvSpPr>
              <a:spLocks noChangeArrowheads="1"/>
            </p:cNvSpPr>
            <p:nvPr/>
          </p:nvSpPr>
          <p:spPr bwMode="auto">
            <a:xfrm flipV="1">
              <a:off x="6657" y="3492"/>
              <a:ext cx="132" cy="121"/>
            </a:xfrm>
            <a:prstGeom prst="rect">
              <a:avLst/>
            </a:prstGeom>
            <a:solidFill>
              <a:srgbClr val="FFCC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3" name="Group 72"/>
          <p:cNvGrpSpPr>
            <a:grpSpLocks/>
          </p:cNvGrpSpPr>
          <p:nvPr/>
        </p:nvGrpSpPr>
        <p:grpSpPr bwMode="auto">
          <a:xfrm>
            <a:off x="12469219" y="6203346"/>
            <a:ext cx="987123" cy="182940"/>
            <a:chOff x="6657" y="4103"/>
            <a:chExt cx="527" cy="121"/>
          </a:xfrm>
        </p:grpSpPr>
        <p:sp>
          <p:nvSpPr>
            <p:cNvPr id="28700" name="Rectangle 28"/>
            <p:cNvSpPr>
              <a:spLocks noChangeArrowheads="1"/>
            </p:cNvSpPr>
            <p:nvPr/>
          </p:nvSpPr>
          <p:spPr bwMode="auto">
            <a:xfrm flipV="1">
              <a:off x="6789" y="4103"/>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1" name="Rectangle 29"/>
            <p:cNvSpPr>
              <a:spLocks noChangeArrowheads="1"/>
            </p:cNvSpPr>
            <p:nvPr/>
          </p:nvSpPr>
          <p:spPr bwMode="auto">
            <a:xfrm flipV="1">
              <a:off x="6921" y="4103"/>
              <a:ext cx="131" cy="121"/>
            </a:xfrm>
            <a:prstGeom prst="rect">
              <a:avLst/>
            </a:prstGeom>
            <a:solidFill>
              <a:srgbClr val="99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2" name="Rectangle 30"/>
            <p:cNvSpPr>
              <a:spLocks noChangeArrowheads="1"/>
            </p:cNvSpPr>
            <p:nvPr/>
          </p:nvSpPr>
          <p:spPr bwMode="auto">
            <a:xfrm flipV="1">
              <a:off x="7052" y="4103"/>
              <a:ext cx="132" cy="121"/>
            </a:xfrm>
            <a:prstGeom prst="rect">
              <a:avLst/>
            </a:prstGeom>
            <a:solidFill>
              <a:srgbClr val="0099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3" name="Rectangle 31"/>
            <p:cNvSpPr>
              <a:spLocks noChangeArrowheads="1"/>
            </p:cNvSpPr>
            <p:nvPr/>
          </p:nvSpPr>
          <p:spPr bwMode="auto">
            <a:xfrm flipV="1">
              <a:off x="6657" y="4103"/>
              <a:ext cx="132" cy="121"/>
            </a:xfrm>
            <a:prstGeom prst="rect">
              <a:avLst/>
            </a:prstGeom>
            <a:solidFill>
              <a:srgbClr val="CC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4" name="Group 71"/>
          <p:cNvGrpSpPr>
            <a:grpSpLocks/>
          </p:cNvGrpSpPr>
          <p:nvPr/>
        </p:nvGrpSpPr>
        <p:grpSpPr bwMode="auto">
          <a:xfrm>
            <a:off x="12469219" y="6449788"/>
            <a:ext cx="987123" cy="182941"/>
            <a:chOff x="6657" y="4266"/>
            <a:chExt cx="527" cy="121"/>
          </a:xfrm>
        </p:grpSpPr>
        <p:sp>
          <p:nvSpPr>
            <p:cNvPr id="28704" name="Rectangle 32"/>
            <p:cNvSpPr>
              <a:spLocks noChangeArrowheads="1"/>
            </p:cNvSpPr>
            <p:nvPr/>
          </p:nvSpPr>
          <p:spPr bwMode="auto">
            <a:xfrm flipV="1">
              <a:off x="6789" y="4266"/>
              <a:ext cx="132" cy="121"/>
            </a:xfrm>
            <a:prstGeom prst="rect">
              <a:avLst/>
            </a:prstGeom>
            <a:solidFill>
              <a:srgbClr val="99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5" name="Rectangle 33"/>
            <p:cNvSpPr>
              <a:spLocks noChangeArrowheads="1"/>
            </p:cNvSpPr>
            <p:nvPr/>
          </p:nvSpPr>
          <p:spPr bwMode="auto">
            <a:xfrm flipV="1">
              <a:off x="6921" y="4266"/>
              <a:ext cx="131" cy="121"/>
            </a:xfrm>
            <a:prstGeom prst="rect">
              <a:avLst/>
            </a:prstGeom>
            <a:solidFill>
              <a:srgbClr val="0099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6" name="Rectangle 34"/>
            <p:cNvSpPr>
              <a:spLocks noChangeArrowheads="1"/>
            </p:cNvSpPr>
            <p:nvPr/>
          </p:nvSpPr>
          <p:spPr bwMode="auto">
            <a:xfrm flipV="1">
              <a:off x="7052" y="4266"/>
              <a:ext cx="132" cy="121"/>
            </a:xfrm>
            <a:prstGeom prst="rect">
              <a:avLst/>
            </a:prstGeom>
            <a:solidFill>
              <a:srgbClr val="0066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7" name="Rectangle 35"/>
            <p:cNvSpPr>
              <a:spLocks noChangeArrowheads="1"/>
            </p:cNvSpPr>
            <p:nvPr/>
          </p:nvSpPr>
          <p:spPr bwMode="auto">
            <a:xfrm flipV="1">
              <a:off x="6657" y="4266"/>
              <a:ext cx="132" cy="121"/>
            </a:xfrm>
            <a:prstGeom prst="rect">
              <a:avLst/>
            </a:prstGeom>
            <a:solidFill>
              <a:srgbClr val="CCFF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5" name="Group 74"/>
          <p:cNvGrpSpPr>
            <a:grpSpLocks/>
          </p:cNvGrpSpPr>
          <p:nvPr/>
        </p:nvGrpSpPr>
        <p:grpSpPr bwMode="auto">
          <a:xfrm>
            <a:off x="12469219" y="5527526"/>
            <a:ext cx="987123" cy="182941"/>
            <a:chOff x="6657" y="3656"/>
            <a:chExt cx="527" cy="121"/>
          </a:xfrm>
        </p:grpSpPr>
        <p:sp>
          <p:nvSpPr>
            <p:cNvPr id="28708" name="Rectangle 36"/>
            <p:cNvSpPr>
              <a:spLocks noChangeArrowheads="1"/>
            </p:cNvSpPr>
            <p:nvPr/>
          </p:nvSpPr>
          <p:spPr bwMode="auto">
            <a:xfrm flipV="1">
              <a:off x="6657" y="3656"/>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9" name="Rectangle 37"/>
            <p:cNvSpPr>
              <a:spLocks noChangeArrowheads="1"/>
            </p:cNvSpPr>
            <p:nvPr/>
          </p:nvSpPr>
          <p:spPr bwMode="auto">
            <a:xfrm flipV="1">
              <a:off x="6789" y="3656"/>
              <a:ext cx="132"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0" name="Rectangle 38"/>
            <p:cNvSpPr>
              <a:spLocks noChangeArrowheads="1"/>
            </p:cNvSpPr>
            <p:nvPr/>
          </p:nvSpPr>
          <p:spPr bwMode="auto">
            <a:xfrm flipV="1">
              <a:off x="6921" y="3656"/>
              <a:ext cx="131" cy="121"/>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1" name="Rectangle 39"/>
            <p:cNvSpPr>
              <a:spLocks noChangeArrowheads="1"/>
            </p:cNvSpPr>
            <p:nvPr/>
          </p:nvSpPr>
          <p:spPr bwMode="auto">
            <a:xfrm flipV="1">
              <a:off x="7052" y="3656"/>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6" name="Group 73"/>
          <p:cNvGrpSpPr>
            <a:grpSpLocks/>
          </p:cNvGrpSpPr>
          <p:nvPr/>
        </p:nvGrpSpPr>
        <p:grpSpPr bwMode="auto">
          <a:xfrm>
            <a:off x="12469219" y="5958419"/>
            <a:ext cx="987123" cy="182940"/>
            <a:chOff x="6657" y="3941"/>
            <a:chExt cx="527" cy="121"/>
          </a:xfrm>
        </p:grpSpPr>
        <p:sp>
          <p:nvSpPr>
            <p:cNvPr id="28712" name="Rectangle 40"/>
            <p:cNvSpPr>
              <a:spLocks noChangeArrowheads="1"/>
            </p:cNvSpPr>
            <p:nvPr/>
          </p:nvSpPr>
          <p:spPr bwMode="auto">
            <a:xfrm flipV="1">
              <a:off x="6789" y="3941"/>
              <a:ext cx="132" cy="121"/>
            </a:xfrm>
            <a:prstGeom prst="rect">
              <a:avLst/>
            </a:prstGeom>
            <a:solidFill>
              <a:srgbClr val="CCFF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3" name="Rectangle 41"/>
            <p:cNvSpPr>
              <a:spLocks noChangeArrowheads="1"/>
            </p:cNvSpPr>
            <p:nvPr/>
          </p:nvSpPr>
          <p:spPr bwMode="auto">
            <a:xfrm flipV="1">
              <a:off x="6921" y="3941"/>
              <a:ext cx="131" cy="121"/>
            </a:xfrm>
            <a:prstGeom prst="rect">
              <a:avLst/>
            </a:prstGeom>
            <a:solidFill>
              <a:srgbClr val="66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4" name="Rectangle 42"/>
            <p:cNvSpPr>
              <a:spLocks noChangeArrowheads="1"/>
            </p:cNvSpPr>
            <p:nvPr/>
          </p:nvSpPr>
          <p:spPr bwMode="auto">
            <a:xfrm flipV="1">
              <a:off x="7052" y="3941"/>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5" name="Rectangle 43"/>
            <p:cNvSpPr>
              <a:spLocks noChangeArrowheads="1"/>
            </p:cNvSpPr>
            <p:nvPr/>
          </p:nvSpPr>
          <p:spPr bwMode="auto">
            <a:xfrm flipV="1">
              <a:off x="6657" y="3941"/>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7" name="Group 70"/>
          <p:cNvGrpSpPr>
            <a:grpSpLocks/>
          </p:cNvGrpSpPr>
          <p:nvPr/>
        </p:nvGrpSpPr>
        <p:grpSpPr bwMode="auto">
          <a:xfrm>
            <a:off x="12469219" y="6697739"/>
            <a:ext cx="987123" cy="182941"/>
            <a:chOff x="6657" y="4430"/>
            <a:chExt cx="527" cy="121"/>
          </a:xfrm>
        </p:grpSpPr>
        <p:sp>
          <p:nvSpPr>
            <p:cNvPr id="28716" name="Rectangle 44"/>
            <p:cNvSpPr>
              <a:spLocks noChangeArrowheads="1"/>
            </p:cNvSpPr>
            <p:nvPr/>
          </p:nvSpPr>
          <p:spPr bwMode="auto">
            <a:xfrm flipV="1">
              <a:off x="6789" y="4430"/>
              <a:ext cx="132" cy="121"/>
            </a:xfrm>
            <a:prstGeom prst="rect">
              <a:avLst/>
            </a:prstGeom>
            <a:solidFill>
              <a:schemeClr val="hlink"/>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7" name="Rectangle 45"/>
            <p:cNvSpPr>
              <a:spLocks noChangeArrowheads="1"/>
            </p:cNvSpPr>
            <p:nvPr/>
          </p:nvSpPr>
          <p:spPr bwMode="auto">
            <a:xfrm flipV="1">
              <a:off x="6921" y="4430"/>
              <a:ext cx="131" cy="121"/>
            </a:xfrm>
            <a:prstGeom prst="rect">
              <a:avLst/>
            </a:prstGeom>
            <a:solidFill>
              <a:srgbClr val="0066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8" name="Rectangle 46"/>
            <p:cNvSpPr>
              <a:spLocks noChangeArrowheads="1"/>
            </p:cNvSpPr>
            <p:nvPr/>
          </p:nvSpPr>
          <p:spPr bwMode="auto">
            <a:xfrm flipV="1">
              <a:off x="7052" y="4430"/>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9" name="Rectangle 47"/>
            <p:cNvSpPr>
              <a:spLocks noChangeArrowheads="1"/>
            </p:cNvSpPr>
            <p:nvPr/>
          </p:nvSpPr>
          <p:spPr bwMode="auto">
            <a:xfrm flipV="1">
              <a:off x="6657" y="4430"/>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8" name="Group 76"/>
          <p:cNvGrpSpPr>
            <a:grpSpLocks/>
          </p:cNvGrpSpPr>
          <p:nvPr/>
        </p:nvGrpSpPr>
        <p:grpSpPr bwMode="auto">
          <a:xfrm>
            <a:off x="12469219" y="5031621"/>
            <a:ext cx="987123" cy="185965"/>
            <a:chOff x="6657" y="3329"/>
            <a:chExt cx="527" cy="122"/>
          </a:xfrm>
        </p:grpSpPr>
        <p:sp>
          <p:nvSpPr>
            <p:cNvPr id="28720" name="Rectangle 48"/>
            <p:cNvSpPr>
              <a:spLocks noChangeArrowheads="1"/>
            </p:cNvSpPr>
            <p:nvPr/>
          </p:nvSpPr>
          <p:spPr bwMode="auto">
            <a:xfrm flipV="1">
              <a:off x="6789" y="3329"/>
              <a:ext cx="132" cy="122"/>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1" name="Rectangle 49"/>
            <p:cNvSpPr>
              <a:spLocks noChangeArrowheads="1"/>
            </p:cNvSpPr>
            <p:nvPr/>
          </p:nvSpPr>
          <p:spPr bwMode="auto">
            <a:xfrm flipV="1">
              <a:off x="6921" y="3329"/>
              <a:ext cx="131" cy="122"/>
            </a:xfrm>
            <a:prstGeom prst="rect">
              <a:avLst/>
            </a:prstGeom>
            <a:solidFill>
              <a:srgbClr val="99660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2" name="Rectangle 50"/>
            <p:cNvSpPr>
              <a:spLocks noChangeArrowheads="1"/>
            </p:cNvSpPr>
            <p:nvPr/>
          </p:nvSpPr>
          <p:spPr bwMode="auto">
            <a:xfrm flipV="1">
              <a:off x="7052" y="3329"/>
              <a:ext cx="132" cy="122"/>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3" name="Rectangle 51"/>
            <p:cNvSpPr>
              <a:spLocks noChangeArrowheads="1"/>
            </p:cNvSpPr>
            <p:nvPr/>
          </p:nvSpPr>
          <p:spPr bwMode="auto">
            <a:xfrm flipV="1">
              <a:off x="6657" y="3329"/>
              <a:ext cx="132" cy="122"/>
            </a:xfrm>
            <a:prstGeom prst="rect">
              <a:avLst/>
            </a:prstGeom>
            <a:solidFill>
              <a:srgbClr val="FFCC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9" name="Group 78"/>
          <p:cNvGrpSpPr>
            <a:grpSpLocks/>
          </p:cNvGrpSpPr>
          <p:nvPr/>
        </p:nvGrpSpPr>
        <p:grpSpPr bwMode="auto">
          <a:xfrm>
            <a:off x="12469219" y="4600727"/>
            <a:ext cx="987123" cy="182940"/>
            <a:chOff x="6657" y="3043"/>
            <a:chExt cx="527" cy="121"/>
          </a:xfrm>
        </p:grpSpPr>
        <p:sp>
          <p:nvSpPr>
            <p:cNvPr id="2872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10" name="Group 77"/>
          <p:cNvGrpSpPr>
            <a:grpSpLocks/>
          </p:cNvGrpSpPr>
          <p:nvPr/>
        </p:nvGrpSpPr>
        <p:grpSpPr bwMode="auto">
          <a:xfrm>
            <a:off x="12469219" y="4355800"/>
            <a:ext cx="987123" cy="182940"/>
            <a:chOff x="6657" y="2881"/>
            <a:chExt cx="527" cy="121"/>
          </a:xfrm>
        </p:grpSpPr>
        <p:sp>
          <p:nvSpPr>
            <p:cNvPr id="28728" name="Rectangle 56"/>
            <p:cNvSpPr>
              <a:spLocks noChangeArrowheads="1"/>
            </p:cNvSpPr>
            <p:nvPr/>
          </p:nvSpPr>
          <p:spPr bwMode="auto">
            <a:xfrm flipV="1">
              <a:off x="6921" y="2881"/>
              <a:ext cx="131" cy="121"/>
            </a:xfrm>
            <a:prstGeom prst="rect">
              <a:avLst/>
            </a:prstGeom>
            <a:solidFill>
              <a:srgbClr val="B2B2B2"/>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9" name="Rectangle 57"/>
            <p:cNvSpPr>
              <a:spLocks noChangeArrowheads="1"/>
            </p:cNvSpPr>
            <p:nvPr/>
          </p:nvSpPr>
          <p:spPr bwMode="auto">
            <a:xfrm flipV="1">
              <a:off x="7052" y="2881"/>
              <a:ext cx="132" cy="121"/>
            </a:xfrm>
            <a:prstGeom prst="rect">
              <a:avLst/>
            </a:prstGeom>
            <a:solidFill>
              <a:srgbClr val="EAEAE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30" name="Rectangle 58"/>
            <p:cNvSpPr>
              <a:spLocks noChangeArrowheads="1"/>
            </p:cNvSpPr>
            <p:nvPr/>
          </p:nvSpPr>
          <p:spPr bwMode="auto">
            <a:xfrm flipV="1">
              <a:off x="6657" y="2881"/>
              <a:ext cx="132" cy="121"/>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31" name="Rectangle 59"/>
            <p:cNvSpPr>
              <a:spLocks noChangeArrowheads="1"/>
            </p:cNvSpPr>
            <p:nvPr/>
          </p:nvSpPr>
          <p:spPr bwMode="auto">
            <a:xfrm flipV="1">
              <a:off x="6789" y="2881"/>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sp>
        <p:nvSpPr>
          <p:cNvPr id="28734" name="Rectangle 62"/>
          <p:cNvSpPr>
            <a:spLocks noChangeArrowheads="1"/>
          </p:cNvSpPr>
          <p:nvPr/>
        </p:nvSpPr>
        <p:spPr bwMode="auto">
          <a:xfrm>
            <a:off x="12266926" y="2263324"/>
            <a:ext cx="1399204" cy="2654905"/>
          </a:xfrm>
          <a:prstGeom prst="rect">
            <a:avLst/>
          </a:prstGeom>
          <a:noFill/>
          <a:ln w="9525">
            <a:noFill/>
            <a:miter lim="800000"/>
            <a:headEnd/>
            <a:tailEnd/>
          </a:ln>
        </p:spPr>
        <p:txBody>
          <a:bodyPr lIns="80093" tIns="40048" rIns="80093" bIns="40048"/>
          <a:lstStyle/>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建议同一页面内不超过四种颜色，以下是９组配色方案，同一页面内只选择一组使用。</a:t>
            </a:r>
            <a:endParaRPr lang="en-US" altLang="zh-CN" sz="1100" dirty="0">
              <a:solidFill>
                <a:srgbClr val="FFFFFF"/>
              </a:solidFill>
              <a:latin typeface="华文细黑" pitchFamily="2" charset="-122"/>
              <a:ea typeface="华文细黑" pitchFamily="2" charset="-122"/>
            </a:endParaRPr>
          </a:p>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（仅供参考）</a:t>
            </a:r>
          </a:p>
          <a:p>
            <a:pPr defTabSz="801109">
              <a:lnSpc>
                <a:spcPct val="125000"/>
              </a:lnSpc>
              <a:buClr>
                <a:srgbClr val="808080"/>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2266926" y="-61988"/>
            <a:ext cx="1399204" cy="837596"/>
          </a:xfrm>
          <a:prstGeom prst="rect">
            <a:avLst/>
          </a:prstGeom>
          <a:noFill/>
          <a:ln w="9525">
            <a:noFill/>
            <a:miter lim="800000"/>
            <a:headEnd/>
            <a:tailEnd/>
          </a:ln>
        </p:spPr>
        <p:txBody>
          <a:bodyPr lIns="80093" tIns="40048" rIns="80093" bIns="40048"/>
          <a:lstStyle/>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801109">
              <a:lnSpc>
                <a:spcPct val="125000"/>
              </a:lnSpc>
              <a:buClr>
                <a:srgbClr val="808080"/>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1045" name="Rectangle 68"/>
          <p:cNvSpPr>
            <a:spLocks noGrp="1" noChangeArrowheads="1"/>
          </p:cNvSpPr>
          <p:nvPr>
            <p:ph type="body" idx="1"/>
          </p:nvPr>
        </p:nvSpPr>
        <p:spPr bwMode="auto">
          <a:xfrm>
            <a:off x="869117" y="1641930"/>
            <a:ext cx="10573643" cy="4194024"/>
          </a:xfrm>
          <a:prstGeom prst="rect">
            <a:avLst/>
          </a:prstGeom>
          <a:noFill/>
          <a:ln w="9525">
            <a:noFill/>
            <a:miter lim="800000"/>
            <a:headEnd/>
            <a:tailEnd/>
          </a:ln>
        </p:spPr>
        <p:txBody>
          <a:bodyPr vert="horz" wrap="square" lIns="80122" tIns="40060" rIns="80122" bIns="4006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ftr="0"/>
  <p:txStyles>
    <p:titleStyle>
      <a:lvl1pPr algn="l" defTabSz="801109" rtl="0" eaLnBrk="0" fontAlgn="base" hangingPunct="0">
        <a:spcBef>
          <a:spcPct val="0"/>
        </a:spcBef>
        <a:spcAft>
          <a:spcPct val="0"/>
        </a:spcAft>
        <a:defRPr sz="3100">
          <a:solidFill>
            <a:srgbClr val="990000"/>
          </a:solidFill>
          <a:latin typeface="+mj-lt"/>
          <a:ea typeface="+mj-ea"/>
          <a:cs typeface="+mj-cs"/>
        </a:defRPr>
      </a:lvl1pPr>
      <a:lvl2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2pPr>
      <a:lvl3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3pPr>
      <a:lvl4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4pPr>
      <a:lvl5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5pPr>
      <a:lvl6pPr marL="417214" algn="l" defTabSz="801109" rtl="0" fontAlgn="base">
        <a:spcBef>
          <a:spcPct val="0"/>
        </a:spcBef>
        <a:spcAft>
          <a:spcPct val="0"/>
        </a:spcAft>
        <a:defRPr sz="3100">
          <a:solidFill>
            <a:srgbClr val="990000"/>
          </a:solidFill>
          <a:latin typeface="FrutigerNext LT Medium" pitchFamily="34" charset="0"/>
          <a:ea typeface="黑体" pitchFamily="2" charset="-122"/>
        </a:defRPr>
      </a:lvl6pPr>
      <a:lvl7pPr marL="834428" algn="l" defTabSz="801109" rtl="0" fontAlgn="base">
        <a:spcBef>
          <a:spcPct val="0"/>
        </a:spcBef>
        <a:spcAft>
          <a:spcPct val="0"/>
        </a:spcAft>
        <a:defRPr sz="3100">
          <a:solidFill>
            <a:srgbClr val="990000"/>
          </a:solidFill>
          <a:latin typeface="FrutigerNext LT Medium" pitchFamily="34" charset="0"/>
          <a:ea typeface="黑体" pitchFamily="2" charset="-122"/>
        </a:defRPr>
      </a:lvl7pPr>
      <a:lvl8pPr marL="1251642" algn="l" defTabSz="801109" rtl="0" fontAlgn="base">
        <a:spcBef>
          <a:spcPct val="0"/>
        </a:spcBef>
        <a:spcAft>
          <a:spcPct val="0"/>
        </a:spcAft>
        <a:defRPr sz="3100">
          <a:solidFill>
            <a:srgbClr val="990000"/>
          </a:solidFill>
          <a:latin typeface="FrutigerNext LT Medium" pitchFamily="34" charset="0"/>
          <a:ea typeface="黑体" pitchFamily="2" charset="-122"/>
        </a:defRPr>
      </a:lvl8pPr>
      <a:lvl9pPr marL="1668856" algn="l" defTabSz="801109" rtl="0" fontAlgn="base">
        <a:spcBef>
          <a:spcPct val="0"/>
        </a:spcBef>
        <a:spcAft>
          <a:spcPct val="0"/>
        </a:spcAft>
        <a:defRPr sz="3100">
          <a:solidFill>
            <a:srgbClr val="990000"/>
          </a:solidFill>
          <a:latin typeface="FrutigerNext LT Medium" pitchFamily="34" charset="0"/>
          <a:ea typeface="黑体" pitchFamily="2" charset="-122"/>
        </a:defRPr>
      </a:lvl9pPr>
    </p:titleStyle>
    <p:bodyStyle>
      <a:lvl1pPr marL="299873" indent="-299873" algn="l" defTabSz="801109" rtl="0" eaLnBrk="0" fontAlgn="base" hangingPunct="0">
        <a:lnSpc>
          <a:spcPct val="140000"/>
        </a:lnSpc>
        <a:spcBef>
          <a:spcPct val="0"/>
        </a:spcBef>
        <a:spcAft>
          <a:spcPct val="0"/>
        </a:spcAft>
        <a:buClr>
          <a:schemeClr val="bg2"/>
        </a:buClr>
        <a:buSzPct val="60000"/>
        <a:buFont typeface="Wingdings" pitchFamily="2" charset="2"/>
        <a:buChar char="l"/>
        <a:defRPr sz="1900" b="1">
          <a:solidFill>
            <a:schemeClr val="tx1"/>
          </a:solidFill>
          <a:latin typeface="+mn-lt"/>
          <a:ea typeface="+mn-ea"/>
          <a:cs typeface="+mn-cs"/>
        </a:defRPr>
      </a:lvl1pPr>
      <a:lvl2pPr marL="651898" indent="-250619" algn="l" defTabSz="801109" rtl="0" eaLnBrk="0" fontAlgn="base" hangingPunct="0">
        <a:lnSpc>
          <a:spcPct val="140000"/>
        </a:lnSpc>
        <a:spcBef>
          <a:spcPct val="0"/>
        </a:spcBef>
        <a:spcAft>
          <a:spcPct val="0"/>
        </a:spcAft>
        <a:buClr>
          <a:schemeClr val="tx1"/>
        </a:buClr>
        <a:buSzPct val="50000"/>
        <a:buFont typeface="Wingdings" pitchFamily="2" charset="2"/>
        <a:buChar char="p"/>
        <a:defRPr sz="1700">
          <a:solidFill>
            <a:schemeClr val="tx1"/>
          </a:solidFill>
          <a:latin typeface="+mn-lt"/>
          <a:ea typeface="+mn-ea"/>
        </a:defRPr>
      </a:lvl2pPr>
      <a:lvl3pPr marL="1002473" indent="-201364" algn="l" defTabSz="801109" rtl="0" eaLnBrk="0" fontAlgn="base" hangingPunct="0">
        <a:lnSpc>
          <a:spcPct val="140000"/>
        </a:lnSpc>
        <a:spcBef>
          <a:spcPct val="0"/>
        </a:spcBef>
        <a:spcAft>
          <a:spcPct val="0"/>
        </a:spcAft>
        <a:buSzPct val="50000"/>
        <a:buFont typeface="Wingdings" pitchFamily="2" charset="2"/>
        <a:buChar char="n"/>
        <a:defRPr>
          <a:solidFill>
            <a:schemeClr val="tx1"/>
          </a:solidFill>
          <a:latin typeface="FrutigerNext LT Light" pitchFamily="34" charset="0"/>
          <a:ea typeface="+mn-ea"/>
        </a:defRPr>
      </a:lvl3pPr>
      <a:lvl4pPr marL="1402302" indent="-201364" algn="l" defTabSz="801109" rtl="0" eaLnBrk="0" fontAlgn="base" hangingPunct="0">
        <a:lnSpc>
          <a:spcPct val="140000"/>
        </a:lnSpc>
        <a:spcBef>
          <a:spcPct val="0"/>
        </a:spcBef>
        <a:spcAft>
          <a:spcPct val="0"/>
        </a:spcAft>
        <a:buChar char="–"/>
        <a:defRPr sz="1400">
          <a:solidFill>
            <a:schemeClr val="tx1"/>
          </a:solidFill>
          <a:latin typeface="+mj-lt"/>
          <a:ea typeface="+mn-ea"/>
        </a:defRPr>
      </a:lvl4pPr>
      <a:lvl5pPr marL="1803581" indent="-201364" algn="l" defTabSz="801109"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20796"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38010"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055223"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472438"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834428" rtl="0" eaLnBrk="1" latinLnBrk="0" hangingPunct="1">
        <a:defRPr sz="1600" kern="1200">
          <a:solidFill>
            <a:schemeClr val="tx1"/>
          </a:solidFill>
          <a:latin typeface="+mn-lt"/>
          <a:ea typeface="+mn-ea"/>
          <a:cs typeface="+mn-cs"/>
        </a:defRPr>
      </a:lvl1pPr>
      <a:lvl2pPr marL="417214" algn="l" defTabSz="834428" rtl="0" eaLnBrk="1" latinLnBrk="0" hangingPunct="1">
        <a:defRPr sz="1600" kern="1200">
          <a:solidFill>
            <a:schemeClr val="tx1"/>
          </a:solidFill>
          <a:latin typeface="+mn-lt"/>
          <a:ea typeface="+mn-ea"/>
          <a:cs typeface="+mn-cs"/>
        </a:defRPr>
      </a:lvl2pPr>
      <a:lvl3pPr marL="834428" algn="l" defTabSz="834428" rtl="0" eaLnBrk="1" latinLnBrk="0" hangingPunct="1">
        <a:defRPr sz="1600" kern="1200">
          <a:solidFill>
            <a:schemeClr val="tx1"/>
          </a:solidFill>
          <a:latin typeface="+mn-lt"/>
          <a:ea typeface="+mn-ea"/>
          <a:cs typeface="+mn-cs"/>
        </a:defRPr>
      </a:lvl3pPr>
      <a:lvl4pPr marL="1251642" algn="l" defTabSz="834428" rtl="0" eaLnBrk="1" latinLnBrk="0" hangingPunct="1">
        <a:defRPr sz="1600" kern="1200">
          <a:solidFill>
            <a:schemeClr val="tx1"/>
          </a:solidFill>
          <a:latin typeface="+mn-lt"/>
          <a:ea typeface="+mn-ea"/>
          <a:cs typeface="+mn-cs"/>
        </a:defRPr>
      </a:lvl4pPr>
      <a:lvl5pPr marL="1668856" algn="l" defTabSz="834428" rtl="0" eaLnBrk="1" latinLnBrk="0" hangingPunct="1">
        <a:defRPr sz="1600" kern="1200">
          <a:solidFill>
            <a:schemeClr val="tx1"/>
          </a:solidFill>
          <a:latin typeface="+mn-lt"/>
          <a:ea typeface="+mn-ea"/>
          <a:cs typeface="+mn-cs"/>
        </a:defRPr>
      </a:lvl5pPr>
      <a:lvl6pPr marL="2086070" algn="l" defTabSz="834428" rtl="0" eaLnBrk="1" latinLnBrk="0" hangingPunct="1">
        <a:defRPr sz="1600" kern="1200">
          <a:solidFill>
            <a:schemeClr val="tx1"/>
          </a:solidFill>
          <a:latin typeface="+mn-lt"/>
          <a:ea typeface="+mn-ea"/>
          <a:cs typeface="+mn-cs"/>
        </a:defRPr>
      </a:lvl6pPr>
      <a:lvl7pPr marL="2503284" algn="l" defTabSz="834428" rtl="0" eaLnBrk="1" latinLnBrk="0" hangingPunct="1">
        <a:defRPr sz="1600" kern="1200">
          <a:solidFill>
            <a:schemeClr val="tx1"/>
          </a:solidFill>
          <a:latin typeface="+mn-lt"/>
          <a:ea typeface="+mn-ea"/>
          <a:cs typeface="+mn-cs"/>
        </a:defRPr>
      </a:lvl7pPr>
      <a:lvl8pPr marL="2920498" algn="l" defTabSz="834428" rtl="0" eaLnBrk="1" latinLnBrk="0" hangingPunct="1">
        <a:defRPr sz="1600" kern="1200">
          <a:solidFill>
            <a:schemeClr val="tx1"/>
          </a:solidFill>
          <a:latin typeface="+mn-lt"/>
          <a:ea typeface="+mn-ea"/>
          <a:cs typeface="+mn-cs"/>
        </a:defRPr>
      </a:lvl8pPr>
      <a:lvl9pPr marL="3337712" algn="l" defTabSz="83442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12433301"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1007534" y="6230938"/>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0" y="4019551"/>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1"/>
            <a:ext cx="7397751"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12433301"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12433301"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12433301"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12433301"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2433301"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7622"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848148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5" r:id="rId1"/>
    <p:sldLayoutId id="2147483827"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4"/>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12433301"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724526" y="2668589"/>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685637"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w3.huawei.com/info/cn/doc/viewDoc.do?did=4791131&amp;cata=341741"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839416" y="1700808"/>
            <a:ext cx="7488831" cy="1079399"/>
          </a:xfrm>
        </p:spPr>
        <p:txBody>
          <a:bodyPr/>
          <a:lstStyle/>
          <a:p>
            <a:r>
              <a:rPr lang="en-US" altLang="zh-CN" smtClean="0"/>
              <a:t>XXX</a:t>
            </a:r>
            <a:r>
              <a:rPr lang="zh-CN" altLang="en-US" smtClean="0"/>
              <a:t>局点</a:t>
            </a:r>
            <a:r>
              <a:rPr lang="en-US" altLang="zh-CN" smtClean="0"/>
              <a:t>XXX</a:t>
            </a:r>
            <a:r>
              <a:rPr lang="zh-CN" altLang="en-US" smtClean="0"/>
              <a:t>产品</a:t>
            </a:r>
            <a:r>
              <a:rPr lang="en-US" altLang="zh-CN" smtClean="0"/>
              <a:t>XXX</a:t>
            </a:r>
            <a:r>
              <a:rPr lang="zh-CN" altLang="en-US" smtClean="0"/>
              <a:t>问题质量回溯报告</a:t>
            </a:r>
            <a:endParaRPr lang="zh-CN" altLang="en-US" dirty="0"/>
          </a:p>
        </p:txBody>
      </p:sp>
      <p:sp>
        <p:nvSpPr>
          <p:cNvPr id="12" name="副标题 11"/>
          <p:cNvSpPr>
            <a:spLocks noGrp="1"/>
          </p:cNvSpPr>
          <p:nvPr>
            <p:ph type="subTitle" idx="11"/>
          </p:nvPr>
        </p:nvSpPr>
        <p:spPr>
          <a:xfrm>
            <a:off x="2783706" y="2924945"/>
            <a:ext cx="5400526" cy="461665"/>
          </a:xfrm>
        </p:spPr>
        <p:txBody>
          <a:bodyPr/>
          <a:lstStyle/>
          <a:p>
            <a:pPr algn="r"/>
            <a:r>
              <a:rPr lang="en-US" altLang="zh-CN" smtClean="0"/>
              <a:t>XXX PDU XXX</a:t>
            </a:r>
            <a:r>
              <a:rPr lang="zh-CN" altLang="en-US" smtClean="0"/>
              <a:t>开发团队</a:t>
            </a:r>
            <a:endParaRPr lang="zh-CN" altLang="en-US" dirty="0"/>
          </a:p>
        </p:txBody>
      </p:sp>
      <p:sp>
        <p:nvSpPr>
          <p:cNvPr id="5" name="矩形 4"/>
          <p:cNvSpPr/>
          <p:nvPr/>
        </p:nvSpPr>
        <p:spPr>
          <a:xfrm>
            <a:off x="1775520" y="3356992"/>
            <a:ext cx="4572000" cy="1477328"/>
          </a:xfrm>
          <a:prstGeom prst="rect">
            <a:avLst/>
          </a:prstGeom>
        </p:spPr>
        <p:txBody>
          <a:bodyPr>
            <a:spAutoFit/>
          </a:bodyPr>
          <a:lstStyle/>
          <a:p>
            <a:r>
              <a:rPr lang="zh-CN" altLang="en-US" i="1" dirty="0" smtClean="0">
                <a:solidFill>
                  <a:schemeClr val="bg1"/>
                </a:solidFill>
                <a:latin typeface="FrutigerNext LT Regular" pitchFamily="34" charset="0"/>
              </a:rPr>
              <a:t>版本号</a:t>
            </a:r>
            <a:r>
              <a:rPr lang="en-US" altLang="zh-CN" i="1" dirty="0" smtClean="0">
                <a:solidFill>
                  <a:schemeClr val="bg1"/>
                </a:solidFill>
                <a:latin typeface="FrutigerNext LT Regular" pitchFamily="34" charset="0"/>
              </a:rPr>
              <a:t>:</a:t>
            </a:r>
            <a:r>
              <a:rPr lang="zh-CN" altLang="en-US" i="1" dirty="0" smtClean="0">
                <a:solidFill>
                  <a:schemeClr val="bg1"/>
                </a:solidFill>
                <a:latin typeface="FrutigerNext LT Regular" pitchFamily="34" charset="0"/>
              </a:rPr>
              <a:t>此回溯报告的版本号</a:t>
            </a:r>
            <a:r>
              <a:rPr lang="en-US" altLang="zh-CN" dirty="0" smtClean="0">
                <a:solidFill>
                  <a:schemeClr val="bg1"/>
                </a:solidFill>
              </a:rPr>
              <a:t/>
            </a:r>
            <a:br>
              <a:rPr lang="en-US" altLang="zh-CN" dirty="0" smtClean="0">
                <a:solidFill>
                  <a:schemeClr val="bg1"/>
                </a:solidFill>
              </a:rPr>
            </a:br>
            <a:r>
              <a:rPr lang="zh-CN" altLang="en-US" i="1" dirty="0" smtClean="0">
                <a:solidFill>
                  <a:schemeClr val="bg1"/>
                </a:solidFill>
                <a:latin typeface="FrutigerNext LT Regular" pitchFamily="34" charset="0"/>
              </a:rPr>
              <a:t>作者</a:t>
            </a:r>
            <a:r>
              <a:rPr lang="en-US" altLang="zh-CN" i="1" dirty="0" smtClean="0">
                <a:solidFill>
                  <a:schemeClr val="bg1"/>
                </a:solidFill>
                <a:latin typeface="FrutigerNext LT Regular" pitchFamily="34" charset="0"/>
              </a:rPr>
              <a:t>: </a:t>
            </a:r>
            <a:r>
              <a:rPr lang="zh-CN" altLang="en-US" i="1" dirty="0" smtClean="0">
                <a:solidFill>
                  <a:schemeClr val="bg1"/>
                </a:solidFill>
                <a:latin typeface="FrutigerNext LT Regular" pitchFamily="34" charset="0"/>
              </a:rPr>
              <a:t>姓名</a:t>
            </a:r>
            <a:r>
              <a:rPr lang="en-US" altLang="zh-CN" i="1" dirty="0" smtClean="0">
                <a:solidFill>
                  <a:schemeClr val="bg1"/>
                </a:solidFill>
                <a:latin typeface="FrutigerNext LT Regular" pitchFamily="34" charset="0"/>
              </a:rPr>
              <a:t>/</a:t>
            </a:r>
            <a:r>
              <a:rPr lang="zh-CN" altLang="en-US" i="1" dirty="0" smtClean="0">
                <a:solidFill>
                  <a:schemeClr val="bg1"/>
                </a:solidFill>
                <a:latin typeface="FrutigerNext LT Regular" pitchFamily="34" charset="0"/>
              </a:rPr>
              <a:t>工号 </a:t>
            </a:r>
            <a:r>
              <a:rPr lang="en-US" altLang="zh-CN" i="1" dirty="0" smtClean="0">
                <a:solidFill>
                  <a:schemeClr val="bg1"/>
                </a:solidFill>
                <a:latin typeface="FrutigerNext LT Regular" pitchFamily="34" charset="0"/>
              </a:rPr>
              <a:t/>
            </a:r>
            <a:br>
              <a:rPr lang="en-US" altLang="zh-CN" i="1" dirty="0" smtClean="0">
                <a:solidFill>
                  <a:schemeClr val="bg1"/>
                </a:solidFill>
                <a:latin typeface="FrutigerNext LT Regular" pitchFamily="34" charset="0"/>
              </a:rPr>
            </a:br>
            <a:r>
              <a:rPr lang="zh-CN" altLang="en-US" i="1" dirty="0" smtClean="0">
                <a:solidFill>
                  <a:schemeClr val="bg1"/>
                </a:solidFill>
                <a:latin typeface="FrutigerNext LT Regular" pitchFamily="34" charset="0"/>
              </a:rPr>
              <a:t>评审人</a:t>
            </a:r>
            <a:r>
              <a:rPr lang="en-US" altLang="zh-CN" i="1" dirty="0" smtClean="0">
                <a:solidFill>
                  <a:schemeClr val="bg1"/>
                </a:solidFill>
                <a:latin typeface="FrutigerNext LT Regular" pitchFamily="34" charset="0"/>
              </a:rPr>
              <a:t>:</a:t>
            </a:r>
            <a:r>
              <a:rPr lang="zh-CN" altLang="en-US" i="1" dirty="0" smtClean="0">
                <a:solidFill>
                  <a:schemeClr val="bg1"/>
                </a:solidFill>
                <a:latin typeface="FrutigerNext LT Regular" pitchFamily="34" charset="0"/>
              </a:rPr>
              <a:t>姓名</a:t>
            </a:r>
            <a:r>
              <a:rPr lang="en-US" altLang="zh-CN" i="1" dirty="0" smtClean="0">
                <a:solidFill>
                  <a:schemeClr val="bg1"/>
                </a:solidFill>
                <a:latin typeface="FrutigerNext LT Regular" pitchFamily="34" charset="0"/>
              </a:rPr>
              <a:t>/</a:t>
            </a:r>
            <a:r>
              <a:rPr lang="zh-CN" altLang="en-US" i="1" dirty="0" smtClean="0">
                <a:solidFill>
                  <a:schemeClr val="bg1"/>
                </a:solidFill>
                <a:latin typeface="FrutigerNext LT Regular" pitchFamily="34" charset="0"/>
              </a:rPr>
              <a:t>工号 </a:t>
            </a:r>
            <a:r>
              <a:rPr lang="en-US" altLang="zh-CN" i="1" dirty="0" smtClean="0">
                <a:solidFill>
                  <a:schemeClr val="bg1"/>
                </a:solidFill>
                <a:latin typeface="FrutigerNext LT Regular" pitchFamily="34" charset="0"/>
              </a:rPr>
              <a:t/>
            </a:r>
            <a:br>
              <a:rPr lang="en-US" altLang="zh-CN" i="1" dirty="0" smtClean="0">
                <a:solidFill>
                  <a:schemeClr val="bg1"/>
                </a:solidFill>
                <a:latin typeface="FrutigerNext LT Regular" pitchFamily="34" charset="0"/>
              </a:rPr>
            </a:br>
            <a:r>
              <a:rPr lang="zh-CN" altLang="en-US" i="1" dirty="0" smtClean="0">
                <a:solidFill>
                  <a:schemeClr val="bg1"/>
                </a:solidFill>
                <a:latin typeface="FrutigerNext LT Regular" pitchFamily="34" charset="0"/>
              </a:rPr>
              <a:t>批准人</a:t>
            </a:r>
            <a:r>
              <a:rPr lang="en-US" altLang="zh-CN" i="1" dirty="0" smtClean="0">
                <a:solidFill>
                  <a:schemeClr val="bg1"/>
                </a:solidFill>
                <a:latin typeface="FrutigerNext LT Regular" pitchFamily="34" charset="0"/>
              </a:rPr>
              <a:t>:</a:t>
            </a:r>
            <a:r>
              <a:rPr lang="zh-CN" altLang="en-US" i="1" dirty="0" smtClean="0">
                <a:solidFill>
                  <a:schemeClr val="bg1"/>
                </a:solidFill>
                <a:latin typeface="FrutigerNext LT Regular" pitchFamily="34" charset="0"/>
              </a:rPr>
              <a:t>姓名</a:t>
            </a:r>
            <a:r>
              <a:rPr lang="en-US" altLang="zh-CN" i="1" dirty="0" smtClean="0">
                <a:solidFill>
                  <a:schemeClr val="bg1"/>
                </a:solidFill>
                <a:latin typeface="FrutigerNext LT Regular" pitchFamily="34" charset="0"/>
              </a:rPr>
              <a:t>/</a:t>
            </a:r>
            <a:r>
              <a:rPr lang="zh-CN" altLang="en-US" i="1" dirty="0" smtClean="0">
                <a:solidFill>
                  <a:schemeClr val="bg1"/>
                </a:solidFill>
                <a:latin typeface="FrutigerNext LT Regular" pitchFamily="34" charset="0"/>
              </a:rPr>
              <a:t>工号 </a:t>
            </a:r>
            <a:r>
              <a:rPr lang="en-US" altLang="zh-CN" i="1" dirty="0" smtClean="0">
                <a:solidFill>
                  <a:schemeClr val="bg1"/>
                </a:solidFill>
                <a:latin typeface="FrutigerNext LT Regular" pitchFamily="34" charset="0"/>
              </a:rPr>
              <a:t/>
            </a:r>
            <a:br>
              <a:rPr lang="en-US" altLang="zh-CN" i="1" dirty="0" smtClean="0">
                <a:solidFill>
                  <a:schemeClr val="bg1"/>
                </a:solidFill>
                <a:latin typeface="FrutigerNext LT Regular" pitchFamily="34" charset="0"/>
              </a:rPr>
            </a:br>
            <a:r>
              <a:rPr lang="zh-CN" altLang="en-US" i="1" dirty="0" smtClean="0">
                <a:solidFill>
                  <a:schemeClr val="bg1"/>
                </a:solidFill>
                <a:latin typeface="FrutigerNext LT Regular" pitchFamily="34" charset="0"/>
              </a:rPr>
              <a:t>时间</a:t>
            </a:r>
            <a:r>
              <a:rPr lang="en-US" altLang="zh-CN" i="1" dirty="0" smtClean="0">
                <a:solidFill>
                  <a:schemeClr val="bg1"/>
                </a:solidFill>
                <a:latin typeface="FrutigerNext LT Regular" pitchFamily="34" charset="0"/>
                <a:ea typeface="宋体" charset="-122"/>
                <a:cs typeface="Arial" charset="0"/>
              </a:rPr>
              <a:t>: XX</a:t>
            </a:r>
            <a:r>
              <a:rPr lang="zh-CN" altLang="en-US" i="1" dirty="0" smtClean="0">
                <a:solidFill>
                  <a:schemeClr val="bg1"/>
                </a:solidFill>
                <a:latin typeface="FrutigerNext LT Regular" pitchFamily="34" charset="0"/>
                <a:ea typeface="宋体" charset="-122"/>
                <a:cs typeface="Arial" charset="0"/>
              </a:rPr>
              <a:t>年</a:t>
            </a:r>
            <a:r>
              <a:rPr lang="en-US" altLang="zh-CN" i="1" dirty="0" smtClean="0">
                <a:solidFill>
                  <a:schemeClr val="bg1"/>
                </a:solidFill>
                <a:latin typeface="FrutigerNext LT Regular" pitchFamily="34" charset="0"/>
                <a:ea typeface="宋体" charset="-122"/>
                <a:cs typeface="Arial" charset="0"/>
              </a:rPr>
              <a:t>XX</a:t>
            </a:r>
            <a:r>
              <a:rPr lang="zh-CN" altLang="en-US" i="1" dirty="0" smtClean="0">
                <a:solidFill>
                  <a:schemeClr val="bg1"/>
                </a:solidFill>
                <a:latin typeface="FrutigerNext LT Regular" pitchFamily="34" charset="0"/>
                <a:ea typeface="宋体" charset="-122"/>
                <a:cs typeface="Arial" charset="0"/>
              </a:rPr>
              <a:t>月</a:t>
            </a:r>
            <a:r>
              <a:rPr lang="en-US" altLang="zh-CN" i="1" dirty="0" smtClean="0">
                <a:solidFill>
                  <a:schemeClr val="bg1"/>
                </a:solidFill>
                <a:latin typeface="FrutigerNext LT Regular" pitchFamily="34" charset="0"/>
                <a:ea typeface="宋体" charset="-122"/>
                <a:cs typeface="Arial" charset="0"/>
              </a:rPr>
              <a:t>XX</a:t>
            </a:r>
            <a:r>
              <a:rPr lang="zh-CN" altLang="en-US" i="1" dirty="0" smtClean="0">
                <a:solidFill>
                  <a:schemeClr val="bg1"/>
                </a:solidFill>
                <a:latin typeface="FrutigerNext LT Regular" pitchFamily="34" charset="0"/>
                <a:ea typeface="宋体" charset="-122"/>
                <a:cs typeface="Arial" charset="0"/>
              </a:rPr>
              <a:t>日 </a:t>
            </a:r>
            <a:endParaRPr lang="zh-CN" altLang="en-US" dirty="0"/>
          </a:p>
        </p:txBody>
      </p:sp>
    </p:spTree>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27470" y="273208"/>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2.4 </a:t>
            </a:r>
            <a:r>
              <a:rPr lang="zh-CN" altLang="en-US"/>
              <a:t>技术根因改进计划</a:t>
            </a:r>
            <a:endParaRPr lang="en-US" altLang="zh-CN" sz="2800" b="0" i="1" dirty="0">
              <a:solidFill>
                <a:srgbClr val="0000FF"/>
              </a:solidFill>
            </a:endParaRPr>
          </a:p>
        </p:txBody>
      </p:sp>
      <p:graphicFrame>
        <p:nvGraphicFramePr>
          <p:cNvPr id="5" name="Group 105"/>
          <p:cNvGraphicFramePr>
            <a:graphicFrameLocks noGrp="1"/>
          </p:cNvGraphicFramePr>
          <p:nvPr>
            <p:ph idx="1"/>
            <p:extLst>
              <p:ext uri="{D42A27DB-BD31-4B8C-83A1-F6EECF244321}">
                <p14:modId xmlns:p14="http://schemas.microsoft.com/office/powerpoint/2010/main" val="3646879798"/>
              </p:ext>
            </p:extLst>
          </p:nvPr>
        </p:nvGraphicFramePr>
        <p:xfrm>
          <a:off x="727470" y="975596"/>
          <a:ext cx="10697122" cy="4728198"/>
        </p:xfrm>
        <a:graphic>
          <a:graphicData uri="http://schemas.openxmlformats.org/drawingml/2006/table">
            <a:tbl>
              <a:tblPr/>
              <a:tblGrid>
                <a:gridCol w="595025"/>
                <a:gridCol w="1301694"/>
                <a:gridCol w="1606911"/>
                <a:gridCol w="2958498"/>
                <a:gridCol w="2002746"/>
                <a:gridCol w="1221721"/>
                <a:gridCol w="1010527"/>
              </a:tblGrid>
              <a:tr h="245241">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编号</a:t>
                      </a:r>
                    </a:p>
                  </a:txBody>
                  <a:tcPr marL="76465" marR="76465" marT="41147" marB="411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defRPr/>
                      </a:pPr>
                      <a:r>
                        <a:rPr kumimoji="0" lang="zh-CN" altLang="en-US" sz="1300" b="1" i="0" u="none" strike="noStrike" cap="none" normalizeH="0" baseline="0" smtClean="0">
                          <a:ln>
                            <a:noFill/>
                          </a:ln>
                          <a:solidFill>
                            <a:schemeClr val="tx1"/>
                          </a:solidFill>
                          <a:effectLst/>
                          <a:latin typeface="微软雅黑" pitchFamily="34" charset="-122"/>
                          <a:ea typeface="微软雅黑" pitchFamily="34" charset="-122"/>
                        </a:rPr>
                        <a:t>根因</a:t>
                      </a:r>
                      <a:r>
                        <a:rPr kumimoji="0" lang="en-US" altLang="zh-CN" sz="1300" b="1"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300" b="1" i="0" u="none" strike="noStrike" cap="none" normalizeH="0" baseline="0" smtClean="0">
                          <a:ln>
                            <a:noFill/>
                          </a:ln>
                          <a:solidFill>
                            <a:schemeClr val="tx1"/>
                          </a:solidFill>
                          <a:effectLst/>
                          <a:latin typeface="微软雅黑" pitchFamily="34" charset="-122"/>
                          <a:ea typeface="微软雅黑" pitchFamily="34" charset="-122"/>
                        </a:rPr>
                        <a:t>隐患</a:t>
                      </a:r>
                      <a:endParaRPr kumimoji="0" lang="en-US" altLang="zh-CN" sz="1300" b="1" i="0" u="none" strike="noStrike" cap="none" normalizeH="0" baseline="0" smtClean="0">
                        <a:ln>
                          <a:noFill/>
                        </a:ln>
                        <a:solidFill>
                          <a:schemeClr val="tx1"/>
                        </a:solidFill>
                        <a:effectLst/>
                        <a:latin typeface="微软雅黑" pitchFamily="34" charset="-122"/>
                        <a:ea typeface="微软雅黑" pitchFamily="34" charset="-122"/>
                      </a:endParaRPr>
                    </a:p>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defRPr/>
                      </a:pPr>
                      <a:r>
                        <a:rPr kumimoji="0" lang="zh-CN" altLang="en-US" sz="1300" b="1"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why</a:t>
                      </a: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a:t>
                      </a: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改进类别</a:t>
                      </a: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
                      </a:r>
                      <a:b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b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(what)</a:t>
                      </a:r>
                      <a:endPar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改进措施</a:t>
                      </a:r>
                      <a:endPar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(how)</a:t>
                      </a:r>
                      <a:endPar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交付件</a:t>
                      </a: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
                      </a:r>
                      <a:b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b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(where)</a:t>
                      </a:r>
                      <a:endPar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责任人</a:t>
                      </a: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
                      </a:r>
                      <a:b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b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(who)</a:t>
                      </a:r>
                      <a:endPar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完成时间</a:t>
                      </a: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
                      </a:r>
                      <a:b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br>
                      <a:r>
                        <a:rPr kumimoji="0" lang="en-US" altLang="zh-CN" sz="1300" b="1" i="0" u="none" strike="noStrike" cap="none" normalizeH="0" baseline="0" dirty="0" smtClean="0">
                          <a:ln>
                            <a:noFill/>
                          </a:ln>
                          <a:solidFill>
                            <a:schemeClr val="tx1"/>
                          </a:solidFill>
                          <a:effectLst/>
                          <a:latin typeface="微软雅黑" pitchFamily="34" charset="-122"/>
                          <a:ea typeface="微软雅黑" pitchFamily="34" charset="-122"/>
                        </a:rPr>
                        <a:t>(when)</a:t>
                      </a:r>
                      <a:endPar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1522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微软雅黑" pitchFamily="34" charset="-122"/>
                          <a:ea typeface="微软雅黑" pitchFamily="34" charset="-122"/>
                          <a:cs typeface="+mn-cs"/>
                        </a:rPr>
                        <a:t>1</a:t>
                      </a:r>
                      <a:endParaRPr lang="zh-CN" altLang="en-US" sz="1000" kern="1200" dirty="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7">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000" kern="1200" smtClean="0">
                          <a:solidFill>
                            <a:schemeClr val="tx1"/>
                          </a:solidFill>
                          <a:latin typeface="微软雅黑" pitchFamily="34" charset="-122"/>
                          <a:ea typeface="微软雅黑" pitchFamily="34" charset="-122"/>
                          <a:cs typeface="+mn-cs"/>
                        </a:rPr>
                        <a:t>根因</a:t>
                      </a:r>
                      <a:r>
                        <a:rPr lang="en-US" altLang="zh-CN" sz="1000" kern="1200" smtClean="0">
                          <a:solidFill>
                            <a:schemeClr val="tx1"/>
                          </a:solidFill>
                          <a:latin typeface="微软雅黑" pitchFamily="34" charset="-122"/>
                          <a:ea typeface="微软雅黑" pitchFamily="34" charset="-122"/>
                          <a:cs typeface="+mn-cs"/>
                        </a:rPr>
                        <a:t>1</a:t>
                      </a: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dirty="0" smtClean="0">
                          <a:solidFill>
                            <a:schemeClr val="tx1"/>
                          </a:solidFill>
                          <a:latin typeface="微软雅黑" pitchFamily="34" charset="-122"/>
                          <a:ea typeface="微软雅黑" pitchFamily="34" charset="-122"/>
                          <a:cs typeface="+mn-cs"/>
                        </a:rPr>
                        <a:t>纠正修改</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rgbClr val="0000FF"/>
                          </a:solidFill>
                          <a:latin typeface="微软雅黑" pitchFamily="34" charset="-122"/>
                          <a:ea typeface="微软雅黑" pitchFamily="34" charset="-122"/>
                          <a:cs typeface="+mn-cs"/>
                        </a:rPr>
                        <a:t>修改后的代码等</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r>
                        <a:rPr lang="zh-CN" altLang="en-US" sz="1000" b="0" kern="1200" smtClean="0">
                          <a:solidFill>
                            <a:srgbClr val="0000FF"/>
                          </a:solidFill>
                          <a:latin typeface="微软雅黑" pitchFamily="34" charset="-122"/>
                          <a:ea typeface="微软雅黑" pitchFamily="34" charset="-122"/>
                          <a:cs typeface="+mn-cs"/>
                        </a:rPr>
                        <a:t>张三 </a:t>
                      </a:r>
                      <a:r>
                        <a:rPr lang="en-US" altLang="zh-CN" sz="1000" b="0" kern="1200" smtClean="0">
                          <a:solidFill>
                            <a:srgbClr val="0000FF"/>
                          </a:solidFill>
                          <a:latin typeface="微软雅黑" pitchFamily="34" charset="-122"/>
                          <a:ea typeface="微软雅黑" pitchFamily="34" charset="-122"/>
                          <a:cs typeface="+mn-cs"/>
                        </a:rPr>
                        <a:t>00123456</a:t>
                      </a:r>
                      <a:endParaRPr lang="en-US" altLang="zh-CN" sz="1000" b="0" kern="1200" dirty="0" smtClean="0">
                        <a:solidFill>
                          <a:srgbClr val="0000FF"/>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en-US" altLang="zh-CN" sz="1000" kern="1200" smtClean="0">
                          <a:solidFill>
                            <a:srgbClr val="0000FF"/>
                          </a:solidFill>
                          <a:latin typeface="微软雅黑" pitchFamily="34" charset="-122"/>
                          <a:ea typeface="微软雅黑" pitchFamily="34" charset="-122"/>
                          <a:cs typeface="+mn-cs"/>
                        </a:rPr>
                        <a:t>2016-5-15</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ctr" defTabSz="877888">
                        <a:lnSpc>
                          <a:spcPct val="100000"/>
                        </a:lnSpc>
                      </a:pPr>
                      <a:r>
                        <a:rPr lang="en-US" altLang="zh-CN" sz="1000" b="0" dirty="0" smtClean="0">
                          <a:solidFill>
                            <a:schemeClr val="tx1"/>
                          </a:solidFill>
                          <a:latin typeface="微软雅黑" pitchFamily="34" charset="-122"/>
                          <a:ea typeface="微软雅黑" pitchFamily="34" charset="-122"/>
                        </a:rPr>
                        <a:t>2</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dirty="0" smtClean="0">
                          <a:solidFill>
                            <a:schemeClr val="tx1"/>
                          </a:solidFill>
                          <a:latin typeface="微软雅黑" pitchFamily="34" charset="-122"/>
                          <a:ea typeface="微软雅黑" pitchFamily="34" charset="-122"/>
                          <a:cs typeface="+mn-cs"/>
                        </a:rPr>
                        <a:t>排查清零</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r>
                        <a:rPr lang="en-US" altLang="zh-CN" sz="1000" kern="1200" smtClean="0">
                          <a:solidFill>
                            <a:srgbClr val="0000FF"/>
                          </a:solidFill>
                          <a:latin typeface="微软雅黑" pitchFamily="34" charset="-122"/>
                          <a:ea typeface="微软雅黑" pitchFamily="34" charset="-122"/>
                          <a:cs typeface="+mn-cs"/>
                        </a:rPr>
                        <a:t>XXX</a:t>
                      </a:r>
                      <a:r>
                        <a:rPr lang="zh-CN" altLang="en-US" sz="1000" kern="1200" smtClean="0">
                          <a:solidFill>
                            <a:srgbClr val="0000FF"/>
                          </a:solidFill>
                          <a:latin typeface="微软雅黑" pitchFamily="34" charset="-122"/>
                          <a:ea typeface="微软雅黑" pitchFamily="34" charset="-122"/>
                          <a:cs typeface="+mn-cs"/>
                        </a:rPr>
                        <a:t>通过</a:t>
                      </a:r>
                      <a:r>
                        <a:rPr lang="en-US" altLang="zh-CN" sz="1000" kern="1200" smtClean="0">
                          <a:solidFill>
                            <a:srgbClr val="0000FF"/>
                          </a:solidFill>
                          <a:latin typeface="微软雅黑" pitchFamily="34" charset="-122"/>
                          <a:ea typeface="微软雅黑" pitchFamily="34" charset="-122"/>
                          <a:cs typeface="+mn-cs"/>
                        </a:rPr>
                        <a:t>XX</a:t>
                      </a:r>
                      <a:r>
                        <a:rPr lang="zh-CN" altLang="en-US" sz="1000" kern="1200" smtClean="0">
                          <a:solidFill>
                            <a:srgbClr val="0000FF"/>
                          </a:solidFill>
                          <a:latin typeface="微软雅黑" pitchFamily="34" charset="-122"/>
                          <a:ea typeface="微软雅黑" pitchFamily="34" charset="-122"/>
                          <a:cs typeface="+mn-cs"/>
                        </a:rPr>
                        <a:t>在</a:t>
                      </a:r>
                      <a:r>
                        <a:rPr lang="en-US" altLang="zh-CN" sz="1000" kern="1200" smtClean="0">
                          <a:solidFill>
                            <a:srgbClr val="0000FF"/>
                          </a:solidFill>
                          <a:latin typeface="微软雅黑" pitchFamily="34" charset="-122"/>
                          <a:ea typeface="微软雅黑" pitchFamily="34" charset="-122"/>
                          <a:cs typeface="+mn-cs"/>
                        </a:rPr>
                        <a:t>PDU</a:t>
                      </a:r>
                      <a:r>
                        <a:rPr lang="zh-CN" altLang="en-US" sz="1000" kern="1200" smtClean="0">
                          <a:solidFill>
                            <a:srgbClr val="0000FF"/>
                          </a:solidFill>
                          <a:latin typeface="微软雅黑" pitchFamily="34" charset="-122"/>
                          <a:ea typeface="微软雅黑" pitchFamily="34" charset="-122"/>
                          <a:cs typeface="+mn-cs"/>
                        </a:rPr>
                        <a:t>内部对</a:t>
                      </a:r>
                      <a:r>
                        <a:rPr lang="en-US" altLang="zh-CN" sz="1000" kern="1200" smtClean="0">
                          <a:solidFill>
                            <a:srgbClr val="0000FF"/>
                          </a:solidFill>
                          <a:latin typeface="微软雅黑" pitchFamily="34" charset="-122"/>
                          <a:ea typeface="微软雅黑" pitchFamily="34" charset="-122"/>
                          <a:cs typeface="+mn-cs"/>
                        </a:rPr>
                        <a:t>XXX</a:t>
                      </a:r>
                      <a:r>
                        <a:rPr lang="zh-CN" altLang="en-US" sz="1000" kern="1200" smtClean="0">
                          <a:solidFill>
                            <a:srgbClr val="0000FF"/>
                          </a:solidFill>
                          <a:latin typeface="微软雅黑" pitchFamily="34" charset="-122"/>
                          <a:ea typeface="微软雅黑" pitchFamily="34" charset="-122"/>
                          <a:cs typeface="+mn-cs"/>
                        </a:rPr>
                        <a:t>、</a:t>
                      </a:r>
                      <a:r>
                        <a:rPr lang="en-US" altLang="zh-CN" sz="1000" kern="1200" smtClean="0">
                          <a:solidFill>
                            <a:srgbClr val="0000FF"/>
                          </a:solidFill>
                          <a:latin typeface="微软雅黑" pitchFamily="34" charset="-122"/>
                          <a:ea typeface="微软雅黑" pitchFamily="34" charset="-122"/>
                          <a:cs typeface="+mn-cs"/>
                        </a:rPr>
                        <a:t>YYY</a:t>
                      </a:r>
                      <a:r>
                        <a:rPr lang="zh-CN" altLang="en-US" sz="1000" kern="1200" smtClean="0">
                          <a:solidFill>
                            <a:srgbClr val="0000FF"/>
                          </a:solidFill>
                          <a:latin typeface="微软雅黑" pitchFamily="34" charset="-122"/>
                          <a:ea typeface="微软雅黑" pitchFamily="34" charset="-122"/>
                          <a:cs typeface="+mn-cs"/>
                        </a:rPr>
                        <a:t>版本组织排查，并在共性问题电子流中注册发起外部排查。</a:t>
                      </a:r>
                      <a:endParaRPr lang="en-US" altLang="zh-CN" sz="1000" kern="1200" dirty="0" smtClean="0">
                        <a:solidFill>
                          <a:srgbClr val="0000FF"/>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rgbClr val="0000FF"/>
                          </a:solidFill>
                          <a:latin typeface="微软雅黑" pitchFamily="34" charset="-122"/>
                          <a:ea typeface="微软雅黑" pitchFamily="34" charset="-122"/>
                          <a:cs typeface="+mn-cs"/>
                        </a:rPr>
                        <a:t>排查清零的邮件、纪要、进展等</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ctr" defTabSz="877888">
                        <a:lnSpc>
                          <a:spcPct val="100000"/>
                        </a:lnSpc>
                      </a:pPr>
                      <a:r>
                        <a:rPr lang="en-US" altLang="zh-CN" sz="1000" b="0" dirty="0" smtClean="0">
                          <a:solidFill>
                            <a:schemeClr val="tx1"/>
                          </a:solidFill>
                          <a:latin typeface="微软雅黑" pitchFamily="34" charset="-122"/>
                          <a:ea typeface="微软雅黑" pitchFamily="34" charset="-122"/>
                        </a:rPr>
                        <a:t>3</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负</a:t>
                      </a:r>
                      <a:r>
                        <a:rPr lang="zh-CN" altLang="en-US" sz="1000" kern="1200" dirty="0" smtClean="0">
                          <a:solidFill>
                            <a:schemeClr val="tx1"/>
                          </a:solidFill>
                          <a:latin typeface="微软雅黑" pitchFamily="34" charset="-122"/>
                          <a:ea typeface="微软雅黑" pitchFamily="34" charset="-122"/>
                          <a:cs typeface="+mn-cs"/>
                        </a:rPr>
                        <a:t>向需求</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rgbClr val="0000FF"/>
                          </a:solidFill>
                          <a:latin typeface="微软雅黑" pitchFamily="34" charset="-122"/>
                          <a:ea typeface="微软雅黑" pitchFamily="34" charset="-122"/>
                          <a:cs typeface="+mn-cs"/>
                        </a:rPr>
                        <a:t>填写</a:t>
                      </a:r>
                      <a:r>
                        <a:rPr lang="en-US" altLang="zh-CN" sz="1000" kern="1200" smtClean="0">
                          <a:solidFill>
                            <a:srgbClr val="0000FF"/>
                          </a:solidFill>
                          <a:latin typeface="微软雅黑" pitchFamily="34" charset="-122"/>
                          <a:ea typeface="微软雅黑" pitchFamily="34" charset="-122"/>
                          <a:cs typeface="+mn-cs"/>
                        </a:rPr>
                        <a:t>PDU FRACAS</a:t>
                      </a:r>
                      <a:r>
                        <a:rPr lang="zh-CN" altLang="en-US" sz="1000" kern="1200" smtClean="0">
                          <a:solidFill>
                            <a:srgbClr val="0000FF"/>
                          </a:solidFill>
                          <a:latin typeface="微软雅黑" pitchFamily="34" charset="-122"/>
                          <a:ea typeface="微软雅黑" pitchFamily="34" charset="-122"/>
                          <a:cs typeface="+mn-cs"/>
                        </a:rPr>
                        <a:t>空间中的链接</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a:lnSpc>
                          <a:spcPct val="100000"/>
                        </a:lnSpc>
                        <a:spcBef>
                          <a:spcPct val="5000"/>
                        </a:spcBef>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设计</a:t>
                      </a:r>
                      <a:r>
                        <a:rPr lang="zh-CN" altLang="en-US" sz="1000" kern="1200" dirty="0" smtClean="0">
                          <a:solidFill>
                            <a:schemeClr val="tx1"/>
                          </a:solidFill>
                          <a:latin typeface="微软雅黑" pitchFamily="34" charset="-122"/>
                          <a:ea typeface="微软雅黑" pitchFamily="34" charset="-122"/>
                          <a:cs typeface="+mn-cs"/>
                        </a:rPr>
                        <a:t>准则</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rgbClr val="0000FF"/>
                          </a:solidFill>
                          <a:latin typeface="微软雅黑" pitchFamily="34" charset="-122"/>
                          <a:ea typeface="微软雅黑" pitchFamily="34" charset="-122"/>
                          <a:cs typeface="+mn-cs"/>
                        </a:rPr>
                        <a:t>填写</a:t>
                      </a:r>
                      <a:r>
                        <a:rPr lang="en-US" altLang="zh-CN" sz="1000" kern="1200" smtClean="0">
                          <a:solidFill>
                            <a:srgbClr val="0000FF"/>
                          </a:solidFill>
                          <a:latin typeface="微软雅黑" pitchFamily="34" charset="-122"/>
                          <a:ea typeface="微软雅黑" pitchFamily="34" charset="-122"/>
                          <a:cs typeface="+mn-cs"/>
                        </a:rPr>
                        <a:t>PDU FRACAS</a:t>
                      </a:r>
                      <a:r>
                        <a:rPr lang="zh-CN" altLang="en-US" sz="1000" kern="1200" smtClean="0">
                          <a:solidFill>
                            <a:srgbClr val="0000FF"/>
                          </a:solidFill>
                          <a:latin typeface="微软雅黑" pitchFamily="34" charset="-122"/>
                          <a:ea typeface="微软雅黑" pitchFamily="34" charset="-122"/>
                          <a:cs typeface="+mn-cs"/>
                        </a:rPr>
                        <a:t>空间中的链接</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defTabSz="877888">
                        <a:lnSpc>
                          <a:spcPct val="100000"/>
                        </a:lnSpc>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测试</a:t>
                      </a:r>
                      <a:r>
                        <a:rPr lang="zh-CN" altLang="en-US" sz="1000" kern="1200" dirty="0" smtClean="0">
                          <a:solidFill>
                            <a:schemeClr val="tx1"/>
                          </a:solidFill>
                          <a:latin typeface="微软雅黑" pitchFamily="34" charset="-122"/>
                          <a:ea typeface="微软雅黑" pitchFamily="34" charset="-122"/>
                          <a:cs typeface="+mn-cs"/>
                        </a:rPr>
                        <a:t>经验</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rgbClr val="0000FF"/>
                          </a:solidFill>
                          <a:latin typeface="微软雅黑" pitchFamily="34" charset="-122"/>
                          <a:ea typeface="微软雅黑" pitchFamily="34" charset="-122"/>
                          <a:cs typeface="+mn-cs"/>
                        </a:rPr>
                        <a:t>填写</a:t>
                      </a:r>
                      <a:r>
                        <a:rPr lang="en-US" altLang="zh-CN" sz="1000" kern="1200" smtClean="0">
                          <a:solidFill>
                            <a:srgbClr val="0000FF"/>
                          </a:solidFill>
                          <a:latin typeface="微软雅黑" pitchFamily="34" charset="-122"/>
                          <a:ea typeface="微软雅黑" pitchFamily="34" charset="-122"/>
                          <a:cs typeface="+mn-cs"/>
                        </a:rPr>
                        <a:t>PDU FRACAS</a:t>
                      </a:r>
                      <a:r>
                        <a:rPr lang="zh-CN" altLang="en-US" sz="1000" kern="1200" smtClean="0">
                          <a:solidFill>
                            <a:srgbClr val="0000FF"/>
                          </a:solidFill>
                          <a:latin typeface="微软雅黑" pitchFamily="34" charset="-122"/>
                          <a:ea typeface="微软雅黑" pitchFamily="34" charset="-122"/>
                          <a:cs typeface="+mn-cs"/>
                        </a:rPr>
                        <a:t>空间中的链接</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a:lnSpc>
                          <a:spcPct val="100000"/>
                        </a:lnSpc>
                        <a:spcBef>
                          <a:spcPct val="5000"/>
                        </a:spcBef>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1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异常</a:t>
                      </a:r>
                      <a:r>
                        <a:rPr lang="zh-CN" altLang="en-US" sz="1000" kern="1200" dirty="0" smtClean="0">
                          <a:solidFill>
                            <a:schemeClr val="tx1"/>
                          </a:solidFill>
                          <a:latin typeface="微软雅黑" pitchFamily="34" charset="-122"/>
                          <a:ea typeface="微软雅黑" pitchFamily="34" charset="-122"/>
                          <a:cs typeface="+mn-cs"/>
                        </a:rPr>
                        <a:t>场景库</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kern="1200" dirty="0" smtClean="0">
                        <a:solidFill>
                          <a:schemeClr val="tx2"/>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rgbClr val="0000FF"/>
                          </a:solidFill>
                          <a:latin typeface="微软雅黑" pitchFamily="34" charset="-122"/>
                          <a:ea typeface="微软雅黑" pitchFamily="34" charset="-122"/>
                          <a:cs typeface="+mn-cs"/>
                        </a:rPr>
                        <a:t>填写</a:t>
                      </a:r>
                      <a:r>
                        <a:rPr lang="en-US" altLang="zh-CN" sz="1000" kern="1200" smtClean="0">
                          <a:solidFill>
                            <a:srgbClr val="0000FF"/>
                          </a:solidFill>
                          <a:latin typeface="微软雅黑" pitchFamily="34" charset="-122"/>
                          <a:ea typeface="微软雅黑" pitchFamily="34" charset="-122"/>
                          <a:cs typeface="+mn-cs"/>
                        </a:rPr>
                        <a:t>PDU FRACAS</a:t>
                      </a:r>
                      <a:r>
                        <a:rPr lang="zh-CN" altLang="en-US" sz="1000" kern="1200" smtClean="0">
                          <a:solidFill>
                            <a:srgbClr val="0000FF"/>
                          </a:solidFill>
                          <a:latin typeface="微软雅黑" pitchFamily="34" charset="-122"/>
                          <a:ea typeface="微软雅黑" pitchFamily="34" charset="-122"/>
                          <a:cs typeface="+mn-cs"/>
                        </a:rPr>
                        <a:t>空间中的链接</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a:lnSpc>
                          <a:spcPct val="100000"/>
                        </a:lnSpc>
                        <a:spcBef>
                          <a:spcPct val="5000"/>
                        </a:spcBef>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工具</a:t>
                      </a:r>
                      <a:r>
                        <a:rPr lang="zh-CN" altLang="en-US" sz="1000" kern="1200" dirty="0" smtClean="0">
                          <a:solidFill>
                            <a:schemeClr val="tx1"/>
                          </a:solidFill>
                          <a:latin typeface="微软雅黑" pitchFamily="34" charset="-122"/>
                          <a:ea typeface="微软雅黑" pitchFamily="34" charset="-122"/>
                          <a:cs typeface="+mn-cs"/>
                        </a:rPr>
                        <a:t>化</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微软雅黑" pitchFamily="34" charset="-122"/>
                          <a:ea typeface="微软雅黑" pitchFamily="34" charset="-122"/>
                          <a:cs typeface="+mn-cs"/>
                        </a:rPr>
                        <a:t>1</a:t>
                      </a:r>
                      <a:endParaRPr lang="zh-CN" altLang="en-US" sz="1000" kern="1200" dirty="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7">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000" kern="1200" smtClean="0">
                          <a:solidFill>
                            <a:schemeClr val="tx1"/>
                          </a:solidFill>
                          <a:latin typeface="微软雅黑" pitchFamily="34" charset="-122"/>
                          <a:ea typeface="微软雅黑" pitchFamily="34" charset="-122"/>
                          <a:cs typeface="+mn-cs"/>
                        </a:rPr>
                        <a:t>根因</a:t>
                      </a:r>
                      <a:r>
                        <a:rPr lang="en-US" altLang="zh-CN" sz="1000" kern="1200" smtClean="0">
                          <a:solidFill>
                            <a:schemeClr val="tx1"/>
                          </a:solidFill>
                          <a:latin typeface="微软雅黑" pitchFamily="34" charset="-122"/>
                          <a:ea typeface="微软雅黑" pitchFamily="34" charset="-122"/>
                          <a:cs typeface="+mn-cs"/>
                        </a:rPr>
                        <a:t>2</a:t>
                      </a: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dirty="0" smtClean="0">
                          <a:solidFill>
                            <a:schemeClr val="tx1"/>
                          </a:solidFill>
                          <a:latin typeface="微软雅黑" pitchFamily="34" charset="-122"/>
                          <a:ea typeface="微软雅黑" pitchFamily="34" charset="-122"/>
                          <a:cs typeface="+mn-cs"/>
                        </a:rPr>
                        <a:t>纠正修改</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r>
                        <a:rPr lang="zh-CN" altLang="en-US" sz="1000" b="0" kern="1200" smtClean="0">
                          <a:solidFill>
                            <a:srgbClr val="0000FF"/>
                          </a:solidFill>
                          <a:latin typeface="微软雅黑" pitchFamily="34" charset="-122"/>
                          <a:ea typeface="微软雅黑" pitchFamily="34" charset="-122"/>
                          <a:cs typeface="+mn-cs"/>
                        </a:rPr>
                        <a:t>李四 </a:t>
                      </a:r>
                      <a:r>
                        <a:rPr lang="en-US" altLang="zh-CN" sz="1000" b="0" kern="1200" smtClean="0">
                          <a:solidFill>
                            <a:srgbClr val="0000FF"/>
                          </a:solidFill>
                          <a:latin typeface="微软雅黑" pitchFamily="34" charset="-122"/>
                          <a:ea typeface="微软雅黑" pitchFamily="34" charset="-122"/>
                          <a:cs typeface="+mn-cs"/>
                        </a:rPr>
                        <a:t>00123457</a:t>
                      </a:r>
                      <a:endParaRPr lang="en-US" altLang="zh-CN" sz="1000" b="0" kern="1200" dirty="0" smtClean="0">
                        <a:solidFill>
                          <a:srgbClr val="0000FF"/>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en-US" altLang="zh-CN" sz="1000" kern="1200" smtClean="0">
                          <a:solidFill>
                            <a:srgbClr val="0000FF"/>
                          </a:solidFill>
                          <a:latin typeface="微软雅黑" pitchFamily="34" charset="-122"/>
                          <a:ea typeface="微软雅黑" pitchFamily="34" charset="-122"/>
                          <a:cs typeface="+mn-cs"/>
                        </a:rPr>
                        <a:t>2016-5-10</a:t>
                      </a:r>
                      <a:endParaRPr lang="zh-CN" altLang="en-US" sz="1000" kern="1200" dirty="0" smtClean="0">
                        <a:solidFill>
                          <a:srgbClr val="0000FF"/>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ctr" defTabSz="877888">
                        <a:lnSpc>
                          <a:spcPct val="100000"/>
                        </a:lnSpc>
                      </a:pPr>
                      <a:r>
                        <a:rPr lang="en-US" altLang="zh-CN" sz="1000" b="0" dirty="0" smtClean="0">
                          <a:solidFill>
                            <a:schemeClr val="tx1"/>
                          </a:solidFill>
                          <a:latin typeface="微软雅黑" pitchFamily="34" charset="-122"/>
                          <a:ea typeface="微软雅黑" pitchFamily="34" charset="-122"/>
                        </a:rPr>
                        <a:t>2</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dirty="0" smtClean="0">
                          <a:solidFill>
                            <a:schemeClr val="tx1"/>
                          </a:solidFill>
                          <a:latin typeface="微软雅黑" pitchFamily="34" charset="-122"/>
                          <a:ea typeface="微软雅黑" pitchFamily="34" charset="-122"/>
                          <a:cs typeface="+mn-cs"/>
                        </a:rPr>
                        <a:t>排查清零</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ctr" defTabSz="877888">
                        <a:lnSpc>
                          <a:spcPct val="100000"/>
                        </a:lnSpc>
                      </a:pPr>
                      <a:r>
                        <a:rPr lang="en-US" altLang="zh-CN" sz="1000" b="0" dirty="0" smtClean="0">
                          <a:solidFill>
                            <a:schemeClr val="tx1"/>
                          </a:solidFill>
                          <a:latin typeface="微软雅黑" pitchFamily="34" charset="-122"/>
                          <a:ea typeface="微软雅黑" pitchFamily="34" charset="-122"/>
                        </a:rPr>
                        <a:t>3</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负</a:t>
                      </a:r>
                      <a:r>
                        <a:rPr lang="zh-CN" altLang="en-US" sz="1000" kern="1200" dirty="0" smtClean="0">
                          <a:solidFill>
                            <a:schemeClr val="tx1"/>
                          </a:solidFill>
                          <a:latin typeface="微软雅黑" pitchFamily="34" charset="-122"/>
                          <a:ea typeface="微软雅黑" pitchFamily="34" charset="-122"/>
                          <a:cs typeface="+mn-cs"/>
                        </a:rPr>
                        <a:t>向需求</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a:lnSpc>
                          <a:spcPct val="100000"/>
                        </a:lnSpc>
                        <a:spcBef>
                          <a:spcPct val="5000"/>
                        </a:spcBef>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设计</a:t>
                      </a:r>
                      <a:r>
                        <a:rPr lang="zh-CN" altLang="en-US" sz="1000" kern="1200" dirty="0" smtClean="0">
                          <a:solidFill>
                            <a:schemeClr val="tx1"/>
                          </a:solidFill>
                          <a:latin typeface="微软雅黑" pitchFamily="34" charset="-122"/>
                          <a:ea typeface="微软雅黑" pitchFamily="34" charset="-122"/>
                          <a:cs typeface="+mn-cs"/>
                        </a:rPr>
                        <a:t>准则</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defTabSz="877888">
                        <a:lnSpc>
                          <a:spcPct val="100000"/>
                        </a:lnSpc>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测试</a:t>
                      </a:r>
                      <a:r>
                        <a:rPr lang="zh-CN" altLang="en-US" sz="1000" kern="1200" dirty="0" smtClean="0">
                          <a:solidFill>
                            <a:schemeClr val="tx1"/>
                          </a:solidFill>
                          <a:latin typeface="微软雅黑" pitchFamily="34" charset="-122"/>
                          <a:ea typeface="微软雅黑" pitchFamily="34" charset="-122"/>
                          <a:cs typeface="+mn-cs"/>
                        </a:rPr>
                        <a:t>经验</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a:lnSpc>
                          <a:spcPct val="100000"/>
                        </a:lnSpc>
                        <a:spcBef>
                          <a:spcPct val="5000"/>
                        </a:spcBef>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1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异常</a:t>
                      </a:r>
                      <a:r>
                        <a:rPr lang="zh-CN" altLang="en-US" sz="1000" kern="1200" dirty="0" smtClean="0">
                          <a:solidFill>
                            <a:schemeClr val="tx1"/>
                          </a:solidFill>
                          <a:latin typeface="微软雅黑" pitchFamily="34" charset="-122"/>
                          <a:ea typeface="微软雅黑" pitchFamily="34" charset="-122"/>
                          <a:cs typeface="+mn-cs"/>
                        </a:rPr>
                        <a:t>场景库</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kern="1200" dirty="0" smtClean="0">
                        <a:solidFill>
                          <a:schemeClr val="tx2"/>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16">
                <a:tc>
                  <a:txBody>
                    <a:bodyPr/>
                    <a:lstStyle/>
                    <a:p>
                      <a:pPr algn="l">
                        <a:lnSpc>
                          <a:spcPct val="100000"/>
                        </a:lnSpc>
                        <a:spcBef>
                          <a:spcPct val="5000"/>
                        </a:spcBef>
                      </a:pPr>
                      <a:endParaRPr lang="en-US" altLang="zh-CN" sz="1000" b="0" dirty="0" smtClean="0">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endParaRPr lang="en-US" altLang="zh-CN" sz="12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itchFamily="2" charset="2"/>
                        <a:buNone/>
                        <a:tabLst/>
                        <a:defRPr/>
                      </a:pPr>
                      <a:r>
                        <a:rPr lang="zh-CN" altLang="en-US" sz="1000" kern="1200" smtClean="0">
                          <a:solidFill>
                            <a:schemeClr val="tx1"/>
                          </a:solidFill>
                          <a:latin typeface="微软雅黑" pitchFamily="34" charset="-122"/>
                          <a:ea typeface="微软雅黑" pitchFamily="34" charset="-122"/>
                          <a:cs typeface="+mn-cs"/>
                        </a:rPr>
                        <a:t>预防</a:t>
                      </a:r>
                      <a:r>
                        <a:rPr lang="en-US" altLang="zh-CN" sz="1000" kern="1200" smtClean="0">
                          <a:solidFill>
                            <a:schemeClr val="tx1"/>
                          </a:solidFill>
                          <a:latin typeface="微软雅黑" pitchFamily="34" charset="-122"/>
                          <a:ea typeface="微软雅黑" pitchFamily="34" charset="-122"/>
                          <a:cs typeface="+mn-cs"/>
                        </a:rPr>
                        <a:t>-</a:t>
                      </a:r>
                      <a:r>
                        <a:rPr lang="zh-CN" altLang="en-US" sz="1000" kern="1200" smtClean="0">
                          <a:solidFill>
                            <a:schemeClr val="tx1"/>
                          </a:solidFill>
                          <a:latin typeface="微软雅黑" pitchFamily="34" charset="-122"/>
                          <a:ea typeface="微软雅黑" pitchFamily="34" charset="-122"/>
                          <a:cs typeface="+mn-cs"/>
                        </a:rPr>
                        <a:t>工具</a:t>
                      </a:r>
                      <a:r>
                        <a:rPr lang="zh-CN" altLang="en-US" sz="1000" kern="1200" dirty="0" smtClean="0">
                          <a:solidFill>
                            <a:schemeClr val="tx1"/>
                          </a:solidFill>
                          <a:latin typeface="微软雅黑" pitchFamily="34" charset="-122"/>
                          <a:ea typeface="微软雅黑" pitchFamily="34" charset="-122"/>
                          <a:cs typeface="+mn-cs"/>
                        </a:rPr>
                        <a:t>化</a:t>
                      </a: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0" algn="l"/>
                        </a:tabLst>
                        <a:defRPr/>
                      </a:pPr>
                      <a:endParaRPr lang="en-US" altLang="zh-CN" sz="1000" b="0" dirty="0" smtClean="0">
                        <a:solidFill>
                          <a:schemeClr val="tx1"/>
                        </a:solidFill>
                        <a:latin typeface="微软雅黑" pitchFamily="34" charset="-122"/>
                        <a:ea typeface="微软雅黑" pitchFamily="34" charset="-122"/>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en-US" altLang="zh-CN"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endParaRPr lang="zh-CN" altLang="en-US" sz="1000" kern="1200" dirty="0" smtClean="0">
                        <a:solidFill>
                          <a:schemeClr val="tx1"/>
                        </a:solidFill>
                        <a:latin typeface="微软雅黑" pitchFamily="34" charset="-122"/>
                        <a:ea typeface="微软雅黑" pitchFamily="34" charset="-122"/>
                        <a:cs typeface="+mn-cs"/>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TextBox 5"/>
          <p:cNvSpPr txBox="1"/>
          <p:nvPr/>
        </p:nvSpPr>
        <p:spPr>
          <a:xfrm>
            <a:off x="623392" y="5661248"/>
            <a:ext cx="11017224" cy="523220"/>
          </a:xfrm>
          <a:prstGeom prst="rect">
            <a:avLst/>
          </a:prstGeom>
          <a:noFill/>
        </p:spPr>
        <p:txBody>
          <a:bodyPr wrap="square" rtlCol="0">
            <a:spAutoFit/>
          </a:bodyPr>
          <a:lstStyle/>
          <a:p>
            <a:r>
              <a:rPr lang="zh-CN" altLang="en-US" sz="1400" b="1" dirty="0">
                <a:solidFill>
                  <a:srgbClr val="0000FF"/>
                </a:solidFill>
                <a:latin typeface="华文细黑"/>
                <a:ea typeface="华文细黑"/>
              </a:rPr>
              <a:t>要包括三个</a:t>
            </a:r>
            <a:r>
              <a:rPr lang="zh-CN" altLang="en-US" sz="1400" b="1">
                <a:solidFill>
                  <a:srgbClr val="0000FF"/>
                </a:solidFill>
                <a:latin typeface="华文细黑"/>
                <a:ea typeface="华文细黑"/>
              </a:rPr>
              <a:t>方面</a:t>
            </a:r>
            <a:r>
              <a:rPr lang="zh-CN" altLang="en-US" sz="1400" b="1" smtClean="0">
                <a:solidFill>
                  <a:srgbClr val="0000FF"/>
                </a:solidFill>
                <a:latin typeface="华文细黑"/>
                <a:ea typeface="华文细黑"/>
              </a:rPr>
              <a:t>：①纠正</a:t>
            </a:r>
            <a:r>
              <a:rPr lang="zh-CN" altLang="en-US" sz="1400" b="1" dirty="0">
                <a:solidFill>
                  <a:srgbClr val="0000FF"/>
                </a:solidFill>
                <a:latin typeface="华文细黑"/>
                <a:ea typeface="华文细黑"/>
              </a:rPr>
              <a:t>修改</a:t>
            </a:r>
            <a:r>
              <a:rPr lang="en-US" altLang="zh-CN" sz="1400" b="1" dirty="0">
                <a:solidFill>
                  <a:srgbClr val="0000FF"/>
                </a:solidFill>
                <a:latin typeface="华文细黑"/>
                <a:ea typeface="华文细黑"/>
              </a:rPr>
              <a:t>: </a:t>
            </a:r>
            <a:r>
              <a:rPr lang="zh-CN" altLang="en-US" sz="1400" dirty="0">
                <a:solidFill>
                  <a:srgbClr val="0000FF"/>
                </a:solidFill>
                <a:latin typeface="华文细黑"/>
                <a:ea typeface="华文细黑"/>
              </a:rPr>
              <a:t>对问题的纠正</a:t>
            </a:r>
            <a:r>
              <a:rPr lang="zh-CN" altLang="en-US" sz="1400">
                <a:solidFill>
                  <a:srgbClr val="0000FF"/>
                </a:solidFill>
                <a:latin typeface="华文细黑"/>
                <a:ea typeface="华文细黑"/>
              </a:rPr>
              <a:t>措施</a:t>
            </a:r>
            <a:r>
              <a:rPr lang="zh-CN" altLang="en-US" sz="1400" smtClean="0">
                <a:solidFill>
                  <a:srgbClr val="0000FF"/>
                </a:solidFill>
                <a:latin typeface="华文细黑"/>
                <a:ea typeface="华文细黑"/>
              </a:rPr>
              <a:t>；</a:t>
            </a:r>
            <a:r>
              <a:rPr lang="zh-CN" altLang="en-US" sz="1400" b="1">
                <a:solidFill>
                  <a:srgbClr val="0000FF"/>
                </a:solidFill>
                <a:latin typeface="华文细黑"/>
                <a:ea typeface="华文细黑"/>
              </a:rPr>
              <a:t> </a:t>
            </a:r>
            <a:r>
              <a:rPr lang="zh-CN" altLang="en-US" sz="1400" b="1" smtClean="0">
                <a:solidFill>
                  <a:srgbClr val="0000FF"/>
                </a:solidFill>
                <a:latin typeface="华文细黑"/>
                <a:ea typeface="华文细黑"/>
              </a:rPr>
              <a:t>②排</a:t>
            </a:r>
            <a:r>
              <a:rPr lang="zh-CN" altLang="en-US" sz="1400" b="1" dirty="0">
                <a:solidFill>
                  <a:srgbClr val="0000FF"/>
                </a:solidFill>
                <a:latin typeface="华文细黑"/>
                <a:ea typeface="华文细黑"/>
              </a:rPr>
              <a:t>查清零：</a:t>
            </a:r>
            <a:r>
              <a:rPr lang="zh-CN" altLang="en-US" sz="1400" dirty="0">
                <a:solidFill>
                  <a:srgbClr val="0000FF"/>
                </a:solidFill>
                <a:latin typeface="华文细黑"/>
                <a:ea typeface="华文细黑"/>
              </a:rPr>
              <a:t>网上的排查、生产的排查、研发举一反三的排</a:t>
            </a:r>
            <a:r>
              <a:rPr lang="zh-CN" altLang="en-US" sz="1400">
                <a:solidFill>
                  <a:srgbClr val="0000FF"/>
                </a:solidFill>
                <a:latin typeface="华文细黑"/>
                <a:ea typeface="华文细黑"/>
              </a:rPr>
              <a:t>查清</a:t>
            </a:r>
            <a:r>
              <a:rPr lang="zh-CN" altLang="en-US" sz="1400" smtClean="0">
                <a:solidFill>
                  <a:srgbClr val="0000FF"/>
                </a:solidFill>
                <a:latin typeface="华文细黑"/>
                <a:ea typeface="华文细黑"/>
              </a:rPr>
              <a:t>零；</a:t>
            </a:r>
            <a:r>
              <a:rPr lang="zh-CN" altLang="en-US" sz="1400" b="1">
                <a:solidFill>
                  <a:srgbClr val="0000FF"/>
                </a:solidFill>
                <a:latin typeface="华文细黑"/>
                <a:ea typeface="华文细黑"/>
              </a:rPr>
              <a:t> </a:t>
            </a:r>
            <a:r>
              <a:rPr lang="zh-CN" altLang="en-US" sz="1400" b="1" smtClean="0">
                <a:solidFill>
                  <a:srgbClr val="0000FF"/>
                </a:solidFill>
                <a:latin typeface="华文细黑"/>
                <a:ea typeface="华文细黑"/>
              </a:rPr>
              <a:t>③负</a:t>
            </a:r>
            <a:r>
              <a:rPr lang="zh-CN" altLang="en-US" sz="1400" b="1">
                <a:solidFill>
                  <a:srgbClr val="0000FF"/>
                </a:solidFill>
                <a:latin typeface="华文细黑"/>
                <a:ea typeface="华文细黑"/>
              </a:rPr>
              <a:t>向</a:t>
            </a:r>
            <a:r>
              <a:rPr lang="zh-CN" altLang="en-US" sz="1400" b="1" smtClean="0">
                <a:solidFill>
                  <a:srgbClr val="0000FF"/>
                </a:solidFill>
                <a:latin typeface="华文细黑"/>
                <a:ea typeface="华文细黑"/>
              </a:rPr>
              <a:t>经验预防：</a:t>
            </a:r>
            <a:r>
              <a:rPr lang="en-US" altLang="zh-CN" sz="1400" dirty="0">
                <a:solidFill>
                  <a:srgbClr val="0000FF"/>
                </a:solidFill>
                <a:latin typeface="华文细黑"/>
                <a:ea typeface="华文细黑"/>
              </a:rPr>
              <a:t>DFX</a:t>
            </a:r>
            <a:r>
              <a:rPr lang="zh-CN" altLang="en-US" sz="1400" dirty="0">
                <a:solidFill>
                  <a:srgbClr val="0000FF"/>
                </a:solidFill>
                <a:latin typeface="华文细黑"/>
                <a:ea typeface="华文细黑"/>
              </a:rPr>
              <a:t>改进需求、设计准则、测试经验、异常场景库、故障模式库、工具化等预防性措施</a:t>
            </a:r>
            <a:endParaRPr lang="en-US" altLang="zh-CN" sz="1400" dirty="0">
              <a:solidFill>
                <a:srgbClr val="0000FF"/>
              </a:solidFill>
              <a:latin typeface="华文细黑"/>
              <a:ea typeface="华文细黑"/>
            </a:endParaRPr>
          </a:p>
        </p:txBody>
      </p:sp>
    </p:spTree>
  </p:cSld>
  <p:clrMapOvr>
    <a:masterClrMapping/>
  </p:clrMapOvr>
  <p:transition advClick="0" advTm="8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27470" y="273208"/>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3.1 </a:t>
            </a:r>
            <a:r>
              <a:rPr lang="zh-CN" altLang="en-US"/>
              <a:t>问题汇总（管理根因分析）</a:t>
            </a:r>
            <a:endParaRPr lang="en-US" altLang="zh-CN" dirty="0"/>
          </a:p>
        </p:txBody>
      </p:sp>
      <p:sp>
        <p:nvSpPr>
          <p:cNvPr id="5" name="矩形 4"/>
          <p:cNvSpPr/>
          <p:nvPr/>
        </p:nvSpPr>
        <p:spPr>
          <a:xfrm>
            <a:off x="767408" y="1052736"/>
            <a:ext cx="10369152" cy="1689693"/>
          </a:xfrm>
          <a:prstGeom prst="rect">
            <a:avLst/>
          </a:prstGeom>
        </p:spPr>
        <p:txBody>
          <a:bodyPr wrap="square">
            <a:spAutoFit/>
          </a:bodyPr>
          <a:lstStyle/>
          <a:p>
            <a:pPr marL="174625" indent="-174625">
              <a:lnSpc>
                <a:spcPct val="120000"/>
              </a:lnSpc>
              <a:spcAft>
                <a:spcPts val="600"/>
              </a:spcAft>
              <a:buFont typeface="Wingdings" pitchFamily="2" charset="2"/>
              <a:buChar char="n"/>
            </a:pPr>
            <a:r>
              <a:rPr lang="zh-CN" altLang="en-US" b="1" smtClean="0">
                <a:solidFill>
                  <a:srgbClr val="000000"/>
                </a:solidFill>
                <a:latin typeface="华文细黑"/>
                <a:ea typeface="华文细黑"/>
              </a:rPr>
              <a:t>本次回溯要开展管理根因分析的问题清单包括：</a:t>
            </a:r>
            <a:endParaRPr lang="en-US" altLang="zh-CN" b="1">
              <a:solidFill>
                <a:srgbClr val="000000"/>
              </a:solidFill>
              <a:latin typeface="华文细黑"/>
              <a:ea typeface="华文细黑"/>
            </a:endParaRPr>
          </a:p>
          <a:p>
            <a:pPr>
              <a:lnSpc>
                <a:spcPct val="120000"/>
              </a:lnSpc>
              <a:spcAft>
                <a:spcPts val="600"/>
              </a:spcAft>
            </a:pPr>
            <a:r>
              <a:rPr lang="zh-CN" altLang="en-US" sz="1400" smtClean="0">
                <a:solidFill>
                  <a:srgbClr val="0000FF"/>
                </a:solidFill>
                <a:latin typeface="华文细黑"/>
                <a:ea typeface="华文细黑"/>
              </a:rPr>
              <a:t>主要从以下几维度识别：</a:t>
            </a:r>
            <a:endParaRPr lang="en-US" altLang="zh-CN" sz="1400" smtClean="0">
              <a:solidFill>
                <a:srgbClr val="0000FF"/>
              </a:solidFill>
              <a:latin typeface="华文细黑"/>
              <a:ea typeface="华文细黑"/>
            </a:endParaRPr>
          </a:p>
          <a:p>
            <a:pPr>
              <a:lnSpc>
                <a:spcPct val="120000"/>
              </a:lnSpc>
              <a:spcAft>
                <a:spcPts val="600"/>
              </a:spcAft>
            </a:pPr>
            <a:r>
              <a:rPr lang="en-US" altLang="zh-CN" sz="1400" smtClean="0">
                <a:solidFill>
                  <a:srgbClr val="0000FF"/>
                </a:solidFill>
                <a:latin typeface="华文细黑"/>
                <a:ea typeface="华文细黑"/>
              </a:rPr>
              <a:t>1</a:t>
            </a:r>
            <a:r>
              <a:rPr lang="zh-CN" altLang="en-US" sz="1400" smtClean="0">
                <a:solidFill>
                  <a:srgbClr val="0000FF"/>
                </a:solidFill>
                <a:latin typeface="华文细黑"/>
                <a:ea typeface="华文细黑"/>
              </a:rPr>
              <a:t>）开发流程问题：从分析出来的技术根因，识别问题的引入点和控制点，后续对开发阶段流程打开分析；</a:t>
            </a:r>
            <a:endParaRPr lang="en-US" altLang="zh-CN" sz="1400" smtClean="0">
              <a:solidFill>
                <a:srgbClr val="0000FF"/>
              </a:solidFill>
              <a:latin typeface="华文细黑"/>
              <a:ea typeface="华文细黑"/>
            </a:endParaRPr>
          </a:p>
          <a:p>
            <a:pPr>
              <a:lnSpc>
                <a:spcPct val="120000"/>
              </a:lnSpc>
              <a:spcAft>
                <a:spcPts val="600"/>
              </a:spcAft>
            </a:pPr>
            <a:r>
              <a:rPr lang="en-US" altLang="zh-CN" sz="1400" smtClean="0">
                <a:solidFill>
                  <a:srgbClr val="0000FF"/>
                </a:solidFill>
                <a:latin typeface="华文细黑"/>
                <a:ea typeface="华文细黑"/>
              </a:rPr>
              <a:t>2</a:t>
            </a:r>
            <a:r>
              <a:rPr lang="zh-CN" altLang="en-US" sz="1400">
                <a:solidFill>
                  <a:srgbClr val="0000FF"/>
                </a:solidFill>
                <a:latin typeface="华文细黑"/>
                <a:ea typeface="华文细黑"/>
              </a:rPr>
              <a:t>）通过过程回放</a:t>
            </a:r>
            <a:r>
              <a:rPr lang="en-US" altLang="zh-CN" sz="1400">
                <a:solidFill>
                  <a:srgbClr val="0000FF"/>
                </a:solidFill>
                <a:latin typeface="华文细黑"/>
                <a:ea typeface="华文细黑"/>
              </a:rPr>
              <a:t>,</a:t>
            </a:r>
            <a:r>
              <a:rPr lang="zh-CN" altLang="en-US" sz="1400">
                <a:solidFill>
                  <a:srgbClr val="0000FF"/>
                </a:solidFill>
                <a:latin typeface="华文细黑"/>
                <a:ea typeface="华文细黑"/>
              </a:rPr>
              <a:t>识别关键问题点及对应的失效过程， 如</a:t>
            </a:r>
            <a:r>
              <a:rPr lang="zh-CN" altLang="en-US" sz="1400" smtClean="0">
                <a:solidFill>
                  <a:srgbClr val="0000FF"/>
                </a:solidFill>
                <a:latin typeface="华文细黑"/>
                <a:ea typeface="华文细黑"/>
              </a:rPr>
              <a:t>：现</a:t>
            </a:r>
            <a:r>
              <a:rPr lang="zh-CN" altLang="en-US" sz="1400">
                <a:solidFill>
                  <a:srgbClr val="0000FF"/>
                </a:solidFill>
                <a:latin typeface="华文细黑"/>
                <a:ea typeface="华文细黑"/>
              </a:rPr>
              <a:t>网交付</a:t>
            </a:r>
            <a:r>
              <a:rPr lang="en-US" altLang="zh-CN" sz="1400">
                <a:solidFill>
                  <a:srgbClr val="0000FF"/>
                </a:solidFill>
                <a:latin typeface="华文细黑"/>
                <a:ea typeface="华文细黑"/>
              </a:rPr>
              <a:t>/</a:t>
            </a:r>
            <a:r>
              <a:rPr lang="zh-CN" altLang="en-US" sz="1400">
                <a:solidFill>
                  <a:srgbClr val="0000FF"/>
                </a:solidFill>
                <a:latin typeface="华文细黑"/>
                <a:ea typeface="华文细黑"/>
              </a:rPr>
              <a:t>日常维护过程中的问题点（是否重犯问题，对应的预警、整改、巡检等过程</a:t>
            </a:r>
            <a:r>
              <a:rPr lang="zh-CN" altLang="en-US" sz="1400" smtClean="0">
                <a:solidFill>
                  <a:srgbClr val="0000FF"/>
                </a:solidFill>
                <a:latin typeface="华文细黑"/>
                <a:ea typeface="华文细黑"/>
              </a:rPr>
              <a:t>）、恢复时间</a:t>
            </a:r>
            <a:r>
              <a:rPr lang="zh-CN" altLang="en-US" sz="1400">
                <a:solidFill>
                  <a:srgbClr val="0000FF"/>
                </a:solidFill>
                <a:latin typeface="华文细黑"/>
                <a:ea typeface="华文细黑"/>
              </a:rPr>
              <a:t>长（定界定位能力改进，问题处理工作组的配合运作</a:t>
            </a:r>
            <a:r>
              <a:rPr lang="zh-CN" altLang="en-US" sz="1400" smtClean="0">
                <a:solidFill>
                  <a:srgbClr val="0000FF"/>
                </a:solidFill>
                <a:latin typeface="华文细黑"/>
                <a:ea typeface="华文细黑"/>
              </a:rPr>
              <a:t>等、版本</a:t>
            </a:r>
            <a:r>
              <a:rPr lang="en-US" altLang="zh-CN" sz="1400">
                <a:solidFill>
                  <a:srgbClr val="0000FF"/>
                </a:solidFill>
                <a:latin typeface="华文细黑"/>
                <a:ea typeface="华文细黑"/>
              </a:rPr>
              <a:t>/</a:t>
            </a:r>
            <a:r>
              <a:rPr lang="zh-CN" altLang="en-US" sz="1400">
                <a:solidFill>
                  <a:srgbClr val="0000FF"/>
                </a:solidFill>
                <a:latin typeface="华文细黑"/>
                <a:ea typeface="华文细黑"/>
              </a:rPr>
              <a:t>补丁的发布是否规范</a:t>
            </a:r>
            <a:r>
              <a:rPr lang="zh-CN" altLang="en-US" sz="1400" smtClean="0">
                <a:solidFill>
                  <a:srgbClr val="0000FF"/>
                </a:solidFill>
                <a:latin typeface="华文细黑"/>
                <a:ea typeface="华文细黑"/>
              </a:rPr>
              <a:t>等</a:t>
            </a:r>
            <a:endParaRPr lang="en-US" altLang="zh-CN" sz="1400" dirty="0">
              <a:solidFill>
                <a:srgbClr val="0000FF"/>
              </a:solidFill>
              <a:latin typeface="华文细黑"/>
              <a:ea typeface="华文细黑"/>
            </a:endParaRPr>
          </a:p>
        </p:txBody>
      </p:sp>
      <p:graphicFrame>
        <p:nvGraphicFramePr>
          <p:cNvPr id="8" name="表格 7"/>
          <p:cNvGraphicFramePr>
            <a:graphicFrameLocks noGrp="1"/>
          </p:cNvGraphicFramePr>
          <p:nvPr>
            <p:extLst>
              <p:ext uri="{D42A27DB-BD31-4B8C-83A1-F6EECF244321}">
                <p14:modId xmlns:p14="http://schemas.microsoft.com/office/powerpoint/2010/main" val="1855201231"/>
              </p:ext>
            </p:extLst>
          </p:nvPr>
        </p:nvGraphicFramePr>
        <p:xfrm>
          <a:off x="839416" y="3429000"/>
          <a:ext cx="9073008" cy="2602776"/>
        </p:xfrm>
        <a:graphic>
          <a:graphicData uri="http://schemas.openxmlformats.org/drawingml/2006/table">
            <a:tbl>
              <a:tblPr firstRow="1" bandRow="1">
                <a:tableStyleId>{5C22544A-7EE6-4342-B048-85BDC9FD1C3A}</a:tableStyleId>
              </a:tblPr>
              <a:tblGrid>
                <a:gridCol w="653910"/>
                <a:gridCol w="5754802"/>
                <a:gridCol w="2664296"/>
              </a:tblGrid>
              <a:tr h="309973">
                <a:tc>
                  <a:txBody>
                    <a:bodyPr/>
                    <a:lstStyle/>
                    <a:p>
                      <a:pPr algn="ctr">
                        <a:lnSpc>
                          <a:spcPct val="150000"/>
                        </a:lnSpc>
                      </a:pPr>
                      <a:r>
                        <a:rPr lang="zh-CN" altLang="en-US" sz="1300" dirty="0" smtClean="0">
                          <a:solidFill>
                            <a:schemeClr val="tx1"/>
                          </a:solidFill>
                          <a:latin typeface="微软雅黑" panose="020B0503020204020204" pitchFamily="34" charset="-122"/>
                          <a:ea typeface="微软雅黑" panose="020B0503020204020204" pitchFamily="34" charset="-122"/>
                        </a:rPr>
                        <a:t>序号</a:t>
                      </a:r>
                      <a:endParaRPr lang="zh-CN" altLang="en-US" sz="1300" dirty="0">
                        <a:solidFill>
                          <a:schemeClr val="tx1"/>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zh-CN" altLang="en-US" sz="1300" dirty="0" smtClean="0">
                          <a:solidFill>
                            <a:schemeClr val="tx1"/>
                          </a:solidFill>
                          <a:latin typeface="微软雅黑" panose="020B0503020204020204" pitchFamily="34" charset="-122"/>
                          <a:ea typeface="微软雅黑" panose="020B0503020204020204" pitchFamily="34" charset="-122"/>
                        </a:rPr>
                        <a:t>问题</a:t>
                      </a:r>
                      <a:endParaRPr lang="zh-CN" altLang="en-US" sz="1300" dirty="0">
                        <a:solidFill>
                          <a:schemeClr val="tx1"/>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zh-CN" altLang="en-US" sz="1300" dirty="0" smtClean="0">
                          <a:solidFill>
                            <a:schemeClr val="tx1"/>
                          </a:solidFill>
                          <a:latin typeface="微软雅黑" panose="020B0503020204020204" pitchFamily="34" charset="-122"/>
                          <a:ea typeface="微软雅黑" panose="020B0503020204020204" pitchFamily="34" charset="-122"/>
                        </a:rPr>
                        <a:t>关键失效过程</a:t>
                      </a:r>
                      <a:endParaRPr lang="zh-CN" altLang="en-US" sz="1300" dirty="0">
                        <a:solidFill>
                          <a:schemeClr val="tx1"/>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9698">
                <a:tc>
                  <a:txBody>
                    <a:bodyPr/>
                    <a:lstStyle/>
                    <a:p>
                      <a:pPr algn="ctr">
                        <a:lnSpc>
                          <a:spcPct val="150000"/>
                        </a:lnSpc>
                      </a:pPr>
                      <a:r>
                        <a:rPr lang="en-US" altLang="zh-CN" sz="1300" b="1" dirty="0" smtClean="0">
                          <a:solidFill>
                            <a:srgbClr val="0000FF"/>
                          </a:solidFill>
                          <a:latin typeface="微软雅黑" panose="020B0503020204020204" pitchFamily="34" charset="-122"/>
                          <a:ea typeface="微软雅黑" panose="020B0503020204020204" pitchFamily="34" charset="-122"/>
                        </a:rPr>
                        <a:t>1</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nSpc>
                          <a:spcPct val="150000"/>
                        </a:lnSpc>
                        <a:buFontTx/>
                        <a:buNone/>
                      </a:pPr>
                      <a:r>
                        <a:rPr lang="zh-CN" altLang="en-US" sz="1300" dirty="0" smtClean="0">
                          <a:solidFill>
                            <a:srgbClr val="0000FF"/>
                          </a:solidFill>
                          <a:latin typeface="微软雅黑" panose="020B0503020204020204" pitchFamily="34" charset="-122"/>
                          <a:ea typeface="微软雅黑" panose="020B0503020204020204" pitchFamily="34" charset="-122"/>
                        </a:rPr>
                        <a:t>为什么开发阶段</a:t>
                      </a:r>
                      <a:r>
                        <a:rPr lang="en-US" altLang="zh-CN" sz="1300" dirty="0" err="1" smtClean="0">
                          <a:solidFill>
                            <a:srgbClr val="0000FF"/>
                          </a:solidFill>
                          <a:latin typeface="微软雅黑" panose="020B0503020204020204" pitchFamily="34" charset="-122"/>
                          <a:ea typeface="微软雅黑" panose="020B0503020204020204" pitchFamily="34" charset="-122"/>
                        </a:rPr>
                        <a:t>bsbus</a:t>
                      </a:r>
                      <a:r>
                        <a:rPr lang="zh-CN" altLang="en-US" sz="1300" dirty="0" smtClean="0">
                          <a:solidFill>
                            <a:srgbClr val="0000FF"/>
                          </a:solidFill>
                          <a:latin typeface="微软雅黑" panose="020B0503020204020204" pitchFamily="34" charset="-122"/>
                          <a:ea typeface="微软雅黑" panose="020B0503020204020204" pitchFamily="34" charset="-122"/>
                        </a:rPr>
                        <a:t>工作线程调用</a:t>
                      </a:r>
                      <a:r>
                        <a:rPr lang="en-US" altLang="zh-CN" sz="1300" dirty="0" smtClean="0">
                          <a:solidFill>
                            <a:srgbClr val="0000FF"/>
                          </a:solidFill>
                          <a:latin typeface="微软雅黑" panose="020B0503020204020204" pitchFamily="34" charset="-122"/>
                          <a:ea typeface="微软雅黑" panose="020B0503020204020204" pitchFamily="34" charset="-122"/>
                        </a:rPr>
                        <a:t>TCP</a:t>
                      </a:r>
                      <a:r>
                        <a:rPr lang="zh-CN" altLang="en-US" sz="1300" dirty="0" smtClean="0">
                          <a:solidFill>
                            <a:srgbClr val="0000FF"/>
                          </a:solidFill>
                          <a:latin typeface="微软雅黑" panose="020B0503020204020204" pitchFamily="34" charset="-122"/>
                          <a:ea typeface="微软雅黑" panose="020B0503020204020204" pitchFamily="34" charset="-122"/>
                        </a:rPr>
                        <a:t>发送消息时，</a:t>
                      </a:r>
                      <a:r>
                        <a:rPr lang="en-US" altLang="zh-CN" sz="1300" dirty="0" smtClean="0">
                          <a:solidFill>
                            <a:srgbClr val="0000FF"/>
                          </a:solidFill>
                          <a:latin typeface="微软雅黑" panose="020B0503020204020204" pitchFamily="34" charset="-122"/>
                          <a:ea typeface="微软雅黑" panose="020B0503020204020204" pitchFamily="34" charset="-122"/>
                        </a:rPr>
                        <a:t>socket</a:t>
                      </a:r>
                      <a:r>
                        <a:rPr lang="zh-CN" altLang="en-US" sz="1300" dirty="0" smtClean="0">
                          <a:solidFill>
                            <a:srgbClr val="0000FF"/>
                          </a:solidFill>
                          <a:latin typeface="微软雅黑" panose="020B0503020204020204" pitchFamily="34" charset="-122"/>
                          <a:ea typeface="微软雅黑" panose="020B0503020204020204" pitchFamily="34" charset="-122"/>
                        </a:rPr>
                        <a:t>参数设置不正确（阻塞，非阻塞参数）？</a:t>
                      </a: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300" b="1" dirty="0" smtClean="0">
                          <a:solidFill>
                            <a:srgbClr val="0000FF"/>
                          </a:solidFill>
                          <a:latin typeface="微软雅黑" panose="020B0503020204020204" pitchFamily="34" charset="-122"/>
                          <a:ea typeface="微软雅黑" panose="020B0503020204020204" pitchFamily="34" charset="-122"/>
                        </a:rPr>
                        <a:t>【</a:t>
                      </a:r>
                      <a:r>
                        <a:rPr lang="zh-CN" altLang="en-US" sz="1300" b="1" dirty="0" smtClean="0">
                          <a:solidFill>
                            <a:srgbClr val="0000FF"/>
                          </a:solidFill>
                          <a:latin typeface="微软雅黑" panose="020B0503020204020204" pitchFamily="34" charset="-122"/>
                          <a:ea typeface="微软雅黑" panose="020B0503020204020204" pitchFamily="34" charset="-122"/>
                        </a:rPr>
                        <a:t>研发</a:t>
                      </a:r>
                      <a:r>
                        <a:rPr lang="en-US" altLang="zh-CN" sz="1300" b="1" dirty="0" smtClean="0">
                          <a:solidFill>
                            <a:srgbClr val="0000FF"/>
                          </a:solidFill>
                          <a:latin typeface="微软雅黑" panose="020B0503020204020204" pitchFamily="34" charset="-122"/>
                          <a:ea typeface="微软雅黑" panose="020B0503020204020204" pitchFamily="34" charset="-122"/>
                        </a:rPr>
                        <a:t>】</a:t>
                      </a:r>
                      <a:r>
                        <a:rPr lang="zh-CN" altLang="en-US" sz="1300" b="1" dirty="0" smtClean="0">
                          <a:solidFill>
                            <a:srgbClr val="0000FF"/>
                          </a:solidFill>
                          <a:latin typeface="微软雅黑" panose="020B0503020204020204" pitchFamily="34" charset="-122"/>
                          <a:ea typeface="微软雅黑" panose="020B0503020204020204" pitchFamily="34" charset="-122"/>
                        </a:rPr>
                        <a:t>编码过程</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09973">
                <a:tc>
                  <a:txBody>
                    <a:bodyPr/>
                    <a:lstStyle/>
                    <a:p>
                      <a:pPr algn="ctr">
                        <a:lnSpc>
                          <a:spcPct val="150000"/>
                        </a:lnSpc>
                      </a:pPr>
                      <a:r>
                        <a:rPr lang="en-US" altLang="zh-CN" sz="1300" b="1" dirty="0" smtClean="0">
                          <a:solidFill>
                            <a:srgbClr val="0000FF"/>
                          </a:solidFill>
                          <a:latin typeface="微软雅黑" panose="020B0503020204020204" pitchFamily="34" charset="-122"/>
                          <a:ea typeface="微软雅黑" panose="020B0503020204020204" pitchFamily="34" charset="-122"/>
                        </a:rPr>
                        <a:t>2</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nSpc>
                          <a:spcPct val="150000"/>
                        </a:lnSpc>
                        <a:buFontTx/>
                        <a:buNone/>
                      </a:pPr>
                      <a:r>
                        <a:rPr lang="zh-CN" altLang="en-US" sz="1300" dirty="0" smtClean="0">
                          <a:solidFill>
                            <a:srgbClr val="0000FF"/>
                          </a:solidFill>
                          <a:latin typeface="微软雅黑" panose="020B0503020204020204" pitchFamily="34" charset="-122"/>
                          <a:ea typeface="微软雅黑" panose="020B0503020204020204" pitchFamily="34" charset="-122"/>
                        </a:rPr>
                        <a:t>为什么已知的慢盘问题没有提前整改？</a:t>
                      </a:r>
                      <a:endParaRPr lang="zh-CN" altLang="en-US" sz="1300"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smtClean="0">
                          <a:solidFill>
                            <a:srgbClr val="0000FF"/>
                          </a:solidFill>
                          <a:latin typeface="微软雅黑" panose="020B0503020204020204" pitchFamily="34" charset="-122"/>
                          <a:ea typeface="微软雅黑" panose="020B0503020204020204" pitchFamily="34" charset="-122"/>
                        </a:rPr>
                        <a:t>整改的管理过程</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09973">
                <a:tc>
                  <a:txBody>
                    <a:bodyPr/>
                    <a:lstStyle/>
                    <a:p>
                      <a:pPr algn="ctr">
                        <a:lnSpc>
                          <a:spcPct val="150000"/>
                        </a:lnSpc>
                      </a:pPr>
                      <a:r>
                        <a:rPr lang="en-US" altLang="zh-CN" sz="1300" b="1" dirty="0" smtClean="0">
                          <a:solidFill>
                            <a:srgbClr val="0000FF"/>
                          </a:solidFill>
                          <a:latin typeface="微软雅黑" panose="020B0503020204020204" pitchFamily="34" charset="-122"/>
                          <a:ea typeface="微软雅黑" panose="020B0503020204020204" pitchFamily="34" charset="-122"/>
                        </a:rPr>
                        <a:t>3</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nSpc>
                          <a:spcPct val="150000"/>
                        </a:lnSpc>
                        <a:buFontTx/>
                        <a:buNone/>
                      </a:pPr>
                      <a:r>
                        <a:rPr lang="zh-CN" altLang="en-US" sz="1300" dirty="0" smtClean="0">
                          <a:solidFill>
                            <a:srgbClr val="0000FF"/>
                          </a:solidFill>
                          <a:latin typeface="微软雅黑" panose="020B0503020204020204" pitchFamily="34" charset="-122"/>
                          <a:ea typeface="微软雅黑" panose="020B0503020204020204" pitchFamily="34" charset="-122"/>
                        </a:rPr>
                        <a:t>为什么日常巡检未能发现慢盘问题？</a:t>
                      </a:r>
                      <a:endParaRPr lang="zh-CN" altLang="en-US" sz="1300"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smtClean="0">
                          <a:solidFill>
                            <a:srgbClr val="0000FF"/>
                          </a:solidFill>
                          <a:latin typeface="微软雅黑" panose="020B0503020204020204" pitchFamily="34" charset="-122"/>
                          <a:ea typeface="微软雅黑" panose="020B0503020204020204" pitchFamily="34" charset="-122"/>
                        </a:rPr>
                        <a:t>日常巡检保障过程</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09973">
                <a:tc>
                  <a:txBody>
                    <a:bodyPr/>
                    <a:lstStyle/>
                    <a:p>
                      <a:pPr algn="ctr">
                        <a:lnSpc>
                          <a:spcPct val="150000"/>
                        </a:lnSpc>
                      </a:pPr>
                      <a:r>
                        <a:rPr lang="en-US" altLang="zh-CN" sz="1300" b="1" dirty="0" smtClean="0">
                          <a:solidFill>
                            <a:srgbClr val="0000FF"/>
                          </a:solidFill>
                          <a:latin typeface="微软雅黑" panose="020B0503020204020204" pitchFamily="34" charset="-122"/>
                          <a:ea typeface="微软雅黑" panose="020B0503020204020204" pitchFamily="34" charset="-122"/>
                        </a:rPr>
                        <a:t>4</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nSpc>
                          <a:spcPct val="150000"/>
                        </a:lnSpc>
                        <a:buFontTx/>
                        <a:buNone/>
                      </a:pPr>
                      <a:r>
                        <a:rPr lang="zh-CN" altLang="en-US" sz="1300" dirty="0" smtClean="0">
                          <a:solidFill>
                            <a:srgbClr val="0000FF"/>
                          </a:solidFill>
                          <a:latin typeface="微软雅黑" panose="020B0503020204020204" pitchFamily="34" charset="-122"/>
                          <a:ea typeface="微软雅黑" panose="020B0503020204020204" pitchFamily="34" charset="-122"/>
                        </a:rPr>
                        <a:t>为什么出现</a:t>
                      </a:r>
                      <a:r>
                        <a:rPr lang="en-US" altLang="zh-CN" sz="1300" dirty="0" smtClean="0">
                          <a:solidFill>
                            <a:srgbClr val="0000FF"/>
                          </a:solidFill>
                          <a:latin typeface="微软雅黑" panose="020B0503020204020204" pitchFamily="34" charset="-122"/>
                          <a:ea typeface="微软雅黑" panose="020B0503020204020204" pitchFamily="34" charset="-122"/>
                        </a:rPr>
                        <a:t>SDF</a:t>
                      </a:r>
                      <a:r>
                        <a:rPr lang="zh-CN" altLang="en-US" sz="1300" dirty="0" smtClean="0">
                          <a:solidFill>
                            <a:srgbClr val="0000FF"/>
                          </a:solidFill>
                          <a:latin typeface="微软雅黑" panose="020B0503020204020204" pitchFamily="34" charset="-122"/>
                          <a:ea typeface="微软雅黑" panose="020B0503020204020204" pitchFamily="34" charset="-122"/>
                        </a:rPr>
                        <a:t>进程数配置不足的瓶颈而未能提前识别？</a:t>
                      </a:r>
                      <a:endParaRPr lang="zh-CN" altLang="en-US" sz="1300"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smtClean="0">
                          <a:solidFill>
                            <a:srgbClr val="0000FF"/>
                          </a:solidFill>
                          <a:latin typeface="微软雅黑" panose="020B0503020204020204" pitchFamily="34" charset="-122"/>
                          <a:ea typeface="微软雅黑" panose="020B0503020204020204" pitchFamily="34" charset="-122"/>
                        </a:rPr>
                        <a:t>管理服务交付过程</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648">
                <a:tc>
                  <a:txBody>
                    <a:bodyPr/>
                    <a:lstStyle/>
                    <a:p>
                      <a:pPr algn="ctr">
                        <a:lnSpc>
                          <a:spcPct val="150000"/>
                        </a:lnSpc>
                      </a:pPr>
                      <a:r>
                        <a:rPr lang="en-US" altLang="zh-CN" sz="1300" b="1" dirty="0" smtClean="0">
                          <a:solidFill>
                            <a:srgbClr val="0000FF"/>
                          </a:solidFill>
                          <a:latin typeface="微软雅黑" panose="020B0503020204020204" pitchFamily="34" charset="-122"/>
                          <a:ea typeface="微软雅黑" panose="020B0503020204020204" pitchFamily="34" charset="-122"/>
                        </a:rPr>
                        <a:t>5</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dirty="0" smtClean="0">
                          <a:solidFill>
                            <a:srgbClr val="0000FF"/>
                          </a:solidFill>
                          <a:latin typeface="微软雅黑" panose="020B0503020204020204" pitchFamily="34" charset="-122"/>
                          <a:ea typeface="微软雅黑" panose="020B0503020204020204" pitchFamily="34" charset="-122"/>
                        </a:rPr>
                        <a:t>为什么事故从发生到通报事故耗时太长、故障现象和告警信息反馈不及时？</a:t>
                      </a:r>
                      <a:endParaRPr lang="zh-CN" altLang="en-US" sz="1300"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smtClean="0">
                          <a:solidFill>
                            <a:srgbClr val="0000FF"/>
                          </a:solidFill>
                          <a:latin typeface="微软雅黑" panose="020B0503020204020204" pitchFamily="34" charset="-122"/>
                          <a:ea typeface="微软雅黑" panose="020B0503020204020204" pitchFamily="34" charset="-122"/>
                        </a:rPr>
                        <a:t>事故恢复过程</a:t>
                      </a:r>
                      <a:endParaRPr lang="zh-CN" altLang="en-US" sz="1300" b="1" dirty="0">
                        <a:solidFill>
                          <a:srgbClr val="0000FF"/>
                        </a:solidFill>
                        <a:latin typeface="微软雅黑" panose="020B0503020204020204" pitchFamily="34" charset="-122"/>
                        <a:ea typeface="微软雅黑" panose="020B0503020204020204" pitchFamily="34" charset="-122"/>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9" name="TextBox 12"/>
          <p:cNvSpPr txBox="1"/>
          <p:nvPr/>
        </p:nvSpPr>
        <p:spPr>
          <a:xfrm>
            <a:off x="839416" y="2912831"/>
            <a:ext cx="648072" cy="444161"/>
          </a:xfrm>
          <a:prstGeom prst="rect">
            <a:avLst/>
          </a:prstGeom>
          <a:noFill/>
        </p:spPr>
        <p:txBody>
          <a:bodyPr wrap="square" rtlCol="0">
            <a:spAutoFit/>
          </a:bodyPr>
          <a:lstStyle/>
          <a:p>
            <a:pPr fontAlgn="base">
              <a:lnSpc>
                <a:spcPct val="150000"/>
              </a:lnSpc>
              <a:spcBef>
                <a:spcPct val="0"/>
              </a:spcBef>
              <a:spcAft>
                <a:spcPct val="0"/>
              </a:spcAft>
              <a:buClr>
                <a:srgbClr val="777777"/>
              </a:buClr>
              <a:buSzPct val="60000"/>
              <a:buFont typeface="Wingdings" pitchFamily="2" charset="2"/>
              <a:buNone/>
            </a:pPr>
            <a:r>
              <a:rPr lang="zh-CN" altLang="en-US" sz="1524" b="1" dirty="0">
                <a:solidFill>
                  <a:srgbClr val="0000FF"/>
                </a:solidFill>
                <a:latin typeface="华文细黑"/>
              </a:rPr>
              <a:t>举例</a:t>
            </a:r>
          </a:p>
        </p:txBody>
      </p:sp>
    </p:spTree>
    <p:extLst>
      <p:ext uri="{BB962C8B-B14F-4D97-AF65-F5344CB8AC3E}">
        <p14:creationId xmlns:p14="http://schemas.microsoft.com/office/powerpoint/2010/main" val="108340833"/>
      </p:ext>
    </p:extLst>
  </p:cSld>
  <p:clrMapOvr>
    <a:masterClrMapping/>
  </p:clrMapOvr>
  <p:transition advClick="0" advTm="8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Freeform 52"/>
          <p:cNvSpPr>
            <a:spLocks/>
          </p:cNvSpPr>
          <p:nvPr/>
        </p:nvSpPr>
        <p:spPr bwMode="auto">
          <a:xfrm>
            <a:off x="819605" y="1359031"/>
            <a:ext cx="1906961" cy="366688"/>
          </a:xfrm>
          <a:custGeom>
            <a:avLst/>
            <a:gdLst/>
            <a:ahLst/>
            <a:cxnLst>
              <a:cxn ang="0">
                <a:pos x="0" y="0"/>
              </a:cxn>
              <a:cxn ang="0">
                <a:pos x="778" y="0"/>
              </a:cxn>
              <a:cxn ang="0">
                <a:pos x="778" y="0"/>
              </a:cxn>
              <a:cxn ang="0">
                <a:pos x="903" y="216"/>
              </a:cxn>
              <a:cxn ang="0">
                <a:pos x="778" y="432"/>
              </a:cxn>
              <a:cxn ang="0">
                <a:pos x="778" y="432"/>
              </a:cxn>
              <a:cxn ang="0">
                <a:pos x="0" y="432"/>
              </a:cxn>
              <a:cxn ang="0">
                <a:pos x="0" y="432"/>
              </a:cxn>
              <a:cxn ang="0">
                <a:pos x="125" y="216"/>
              </a:cxn>
              <a:cxn ang="0">
                <a:pos x="0" y="0"/>
              </a:cxn>
              <a:cxn ang="0">
                <a:pos x="0" y="0"/>
              </a:cxn>
            </a:cxnLst>
            <a:rect l="0" t="0" r="r" b="b"/>
            <a:pathLst>
              <a:path w="904" h="433">
                <a:moveTo>
                  <a:pt x="0" y="0"/>
                </a:moveTo>
                <a:lnTo>
                  <a:pt x="778" y="0"/>
                </a:lnTo>
                <a:lnTo>
                  <a:pt x="903"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131" name="Freeform 53"/>
          <p:cNvSpPr>
            <a:spLocks/>
          </p:cNvSpPr>
          <p:nvPr/>
        </p:nvSpPr>
        <p:spPr bwMode="auto">
          <a:xfrm>
            <a:off x="2440523" y="1368599"/>
            <a:ext cx="1879241" cy="366688"/>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5" y="216"/>
              </a:cxn>
              <a:cxn ang="0">
                <a:pos x="0" y="0"/>
              </a:cxn>
              <a:cxn ang="0">
                <a:pos x="0" y="0"/>
              </a:cxn>
            </a:cxnLst>
            <a:rect l="0" t="0" r="r" b="b"/>
            <a:pathLst>
              <a:path w="903" h="433">
                <a:moveTo>
                  <a:pt x="0" y="0"/>
                </a:moveTo>
                <a:lnTo>
                  <a:pt x="777" y="0"/>
                </a:lnTo>
                <a:lnTo>
                  <a:pt x="902" y="216"/>
                </a:lnTo>
                <a:lnTo>
                  <a:pt x="777"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132" name="Freeform 54"/>
          <p:cNvSpPr>
            <a:spLocks/>
          </p:cNvSpPr>
          <p:nvPr/>
        </p:nvSpPr>
        <p:spPr bwMode="auto">
          <a:xfrm>
            <a:off x="3735390" y="1368599"/>
            <a:ext cx="2583430" cy="366688"/>
          </a:xfrm>
          <a:custGeom>
            <a:avLst/>
            <a:gdLst/>
            <a:ahLst/>
            <a:cxnLst>
              <a:cxn ang="0">
                <a:pos x="0" y="0"/>
              </a:cxn>
              <a:cxn ang="0">
                <a:pos x="778" y="0"/>
              </a:cxn>
              <a:cxn ang="0">
                <a:pos x="778" y="0"/>
              </a:cxn>
              <a:cxn ang="0">
                <a:pos x="903" y="216"/>
              </a:cxn>
              <a:cxn ang="0">
                <a:pos x="778" y="432"/>
              </a:cxn>
              <a:cxn ang="0">
                <a:pos x="778" y="432"/>
              </a:cxn>
              <a:cxn ang="0">
                <a:pos x="0" y="432"/>
              </a:cxn>
              <a:cxn ang="0">
                <a:pos x="0" y="432"/>
              </a:cxn>
              <a:cxn ang="0">
                <a:pos x="125" y="216"/>
              </a:cxn>
              <a:cxn ang="0">
                <a:pos x="0" y="0"/>
              </a:cxn>
              <a:cxn ang="0">
                <a:pos x="0" y="0"/>
              </a:cxn>
            </a:cxnLst>
            <a:rect l="0" t="0" r="r" b="b"/>
            <a:pathLst>
              <a:path w="904" h="433">
                <a:moveTo>
                  <a:pt x="0" y="0"/>
                </a:moveTo>
                <a:lnTo>
                  <a:pt x="778" y="0"/>
                </a:lnTo>
                <a:lnTo>
                  <a:pt x="903"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133" name="Freeform 55"/>
          <p:cNvSpPr>
            <a:spLocks/>
          </p:cNvSpPr>
          <p:nvPr/>
        </p:nvSpPr>
        <p:spPr bwMode="auto">
          <a:xfrm>
            <a:off x="5259383" y="1368599"/>
            <a:ext cx="1376455" cy="366688"/>
          </a:xfrm>
          <a:custGeom>
            <a:avLst/>
            <a:gdLst/>
            <a:ahLst/>
            <a:cxnLst>
              <a:cxn ang="0">
                <a:pos x="0" y="0"/>
              </a:cxn>
              <a:cxn ang="0">
                <a:pos x="778" y="0"/>
              </a:cxn>
              <a:cxn ang="0">
                <a:pos x="778" y="0"/>
              </a:cxn>
              <a:cxn ang="0">
                <a:pos x="902" y="216"/>
              </a:cxn>
              <a:cxn ang="0">
                <a:pos x="778" y="432"/>
              </a:cxn>
              <a:cxn ang="0">
                <a:pos x="778" y="432"/>
              </a:cxn>
              <a:cxn ang="0">
                <a:pos x="0" y="432"/>
              </a:cxn>
              <a:cxn ang="0">
                <a:pos x="0" y="432"/>
              </a:cxn>
              <a:cxn ang="0">
                <a:pos x="125" y="216"/>
              </a:cxn>
              <a:cxn ang="0">
                <a:pos x="0" y="0"/>
              </a:cxn>
              <a:cxn ang="0">
                <a:pos x="0" y="0"/>
              </a:cxn>
            </a:cxnLst>
            <a:rect l="0" t="0" r="r" b="b"/>
            <a:pathLst>
              <a:path w="903" h="433">
                <a:moveTo>
                  <a:pt x="0" y="0"/>
                </a:moveTo>
                <a:lnTo>
                  <a:pt x="778" y="0"/>
                </a:lnTo>
                <a:lnTo>
                  <a:pt x="902"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134" name="Freeform 56"/>
          <p:cNvSpPr>
            <a:spLocks/>
          </p:cNvSpPr>
          <p:nvPr/>
        </p:nvSpPr>
        <p:spPr bwMode="auto">
          <a:xfrm>
            <a:off x="6349791" y="1368599"/>
            <a:ext cx="1811612" cy="366688"/>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4" y="216"/>
              </a:cxn>
              <a:cxn ang="0">
                <a:pos x="0" y="0"/>
              </a:cxn>
              <a:cxn ang="0">
                <a:pos x="0" y="0"/>
              </a:cxn>
            </a:cxnLst>
            <a:rect l="0" t="0" r="r" b="b"/>
            <a:pathLst>
              <a:path w="903" h="433">
                <a:moveTo>
                  <a:pt x="0" y="0"/>
                </a:moveTo>
                <a:lnTo>
                  <a:pt x="777" y="0"/>
                </a:lnTo>
                <a:lnTo>
                  <a:pt x="902" y="216"/>
                </a:lnTo>
                <a:lnTo>
                  <a:pt x="777" y="432"/>
                </a:lnTo>
                <a:lnTo>
                  <a:pt x="0" y="432"/>
                </a:lnTo>
                <a:lnTo>
                  <a:pt x="124"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135" name="Text Box 57"/>
          <p:cNvSpPr txBox="1">
            <a:spLocks noChangeArrowheads="1"/>
          </p:cNvSpPr>
          <p:nvPr/>
        </p:nvSpPr>
        <p:spPr bwMode="auto">
          <a:xfrm>
            <a:off x="1010298" y="1431611"/>
            <a:ext cx="1498703" cy="299066"/>
          </a:xfrm>
          <a:prstGeom prst="rect">
            <a:avLst/>
          </a:prstGeom>
          <a:noFill/>
          <a:ln w="6350">
            <a:noFill/>
            <a:miter lim="800000"/>
            <a:headEnd/>
            <a:tailEnd/>
          </a:ln>
        </p:spPr>
        <p:txBody>
          <a:bodyPr wrap="square" lIns="49736" tIns="49736" rIns="49736" bIns="49736">
            <a:spAutoFit/>
          </a:bodyPr>
          <a:lstStyle/>
          <a:p>
            <a:pPr defTabSz="994501"/>
            <a:r>
              <a:rPr lang="en-US" altLang="zh-CN" sz="1291" b="1" dirty="0">
                <a:solidFill>
                  <a:prstClr val="white"/>
                </a:solidFill>
                <a:latin typeface="Arial" pitchFamily="34" charset="0"/>
                <a:cs typeface="Arial" pitchFamily="34" charset="0"/>
              </a:rPr>
              <a:t>RN</a:t>
            </a:r>
            <a:r>
              <a:rPr lang="zh-CN" altLang="en-US" sz="1291" b="1" dirty="0">
                <a:solidFill>
                  <a:prstClr val="white"/>
                </a:solidFill>
                <a:latin typeface="Arial" pitchFamily="34" charset="0"/>
                <a:cs typeface="Arial" pitchFamily="34" charset="0"/>
              </a:rPr>
              <a:t>规划阶段</a:t>
            </a:r>
          </a:p>
        </p:txBody>
      </p:sp>
      <p:sp>
        <p:nvSpPr>
          <p:cNvPr id="136" name="Text Box 58"/>
          <p:cNvSpPr txBox="1">
            <a:spLocks noChangeArrowheads="1"/>
          </p:cNvSpPr>
          <p:nvPr/>
        </p:nvSpPr>
        <p:spPr bwMode="auto">
          <a:xfrm>
            <a:off x="2535870" y="1439412"/>
            <a:ext cx="1334873" cy="299066"/>
          </a:xfrm>
          <a:prstGeom prst="rect">
            <a:avLst/>
          </a:prstGeom>
          <a:noFill/>
          <a:ln w="6350">
            <a:noFill/>
            <a:miter lim="800000"/>
            <a:headEnd/>
            <a:tailEnd/>
          </a:ln>
        </p:spPr>
        <p:txBody>
          <a:bodyPr wrap="square" lIns="49736" tIns="49736" rIns="49736" bIns="49736">
            <a:spAutoFit/>
          </a:bodyPr>
          <a:lstStyle/>
          <a:p>
            <a:pPr defTabSz="994501"/>
            <a:r>
              <a:rPr lang="zh-CN" altLang="en-US" sz="1291" b="1" dirty="0">
                <a:solidFill>
                  <a:prstClr val="white"/>
                </a:solidFill>
                <a:latin typeface="Arial" pitchFamily="34" charset="0"/>
                <a:cs typeface="Arial" pitchFamily="34" charset="0"/>
              </a:rPr>
              <a:t>写作阶段</a:t>
            </a:r>
          </a:p>
        </p:txBody>
      </p:sp>
      <p:sp>
        <p:nvSpPr>
          <p:cNvPr id="137" name="Text Box 59"/>
          <p:cNvSpPr txBox="1">
            <a:spLocks noChangeArrowheads="1"/>
          </p:cNvSpPr>
          <p:nvPr/>
        </p:nvSpPr>
        <p:spPr bwMode="auto">
          <a:xfrm>
            <a:off x="3870741" y="1429956"/>
            <a:ext cx="1405227" cy="299066"/>
          </a:xfrm>
          <a:prstGeom prst="rect">
            <a:avLst/>
          </a:prstGeom>
          <a:noFill/>
          <a:ln w="6350">
            <a:noFill/>
            <a:miter lim="800000"/>
            <a:headEnd/>
            <a:tailEnd/>
          </a:ln>
        </p:spPr>
        <p:txBody>
          <a:bodyPr wrap="square" lIns="49736" tIns="49736" rIns="49736" bIns="49736">
            <a:spAutoFit/>
          </a:bodyPr>
          <a:lstStyle/>
          <a:p>
            <a:pPr defTabSz="994501"/>
            <a:r>
              <a:rPr lang="zh-CN" altLang="en-US" sz="1291" b="1" dirty="0">
                <a:solidFill>
                  <a:prstClr val="white"/>
                </a:solidFill>
                <a:latin typeface="Arial" pitchFamily="34" charset="0"/>
                <a:cs typeface="Arial" pitchFamily="34" charset="0"/>
              </a:rPr>
              <a:t>集中评审</a:t>
            </a:r>
          </a:p>
        </p:txBody>
      </p:sp>
      <p:sp>
        <p:nvSpPr>
          <p:cNvPr id="138" name="Text Box 60"/>
          <p:cNvSpPr txBox="1">
            <a:spLocks noChangeArrowheads="1"/>
          </p:cNvSpPr>
          <p:nvPr/>
        </p:nvSpPr>
        <p:spPr bwMode="auto">
          <a:xfrm>
            <a:off x="6349791" y="1420960"/>
            <a:ext cx="2002310" cy="299066"/>
          </a:xfrm>
          <a:prstGeom prst="rect">
            <a:avLst/>
          </a:prstGeom>
          <a:noFill/>
          <a:ln w="6350">
            <a:noFill/>
            <a:miter lim="800000"/>
            <a:headEnd/>
            <a:tailEnd/>
          </a:ln>
        </p:spPr>
        <p:txBody>
          <a:bodyPr wrap="square" lIns="49736" tIns="49736" rIns="49736" bIns="49736">
            <a:spAutoFit/>
          </a:bodyPr>
          <a:lstStyle/>
          <a:p>
            <a:pPr defTabSz="994501"/>
            <a:r>
              <a:rPr lang="zh-CN" altLang="en-US" sz="1291" b="1" dirty="0">
                <a:solidFill>
                  <a:prstClr val="white"/>
                </a:solidFill>
                <a:latin typeface="Arial" pitchFamily="34" charset="0"/>
                <a:cs typeface="Arial" pitchFamily="34" charset="0"/>
              </a:rPr>
              <a:t>测试阶段</a:t>
            </a:r>
            <a:endParaRPr lang="en-US" altLang="zh-CN" sz="1291" b="1" dirty="0">
              <a:solidFill>
                <a:prstClr val="white"/>
              </a:solidFill>
              <a:latin typeface="Arial" pitchFamily="34" charset="0"/>
              <a:cs typeface="Arial" pitchFamily="34" charset="0"/>
            </a:endParaRPr>
          </a:p>
        </p:txBody>
      </p:sp>
      <p:sp>
        <p:nvSpPr>
          <p:cNvPr id="139" name="Text Box 94"/>
          <p:cNvSpPr txBox="1">
            <a:spLocks noChangeArrowheads="1"/>
          </p:cNvSpPr>
          <p:nvPr/>
        </p:nvSpPr>
        <p:spPr bwMode="auto">
          <a:xfrm>
            <a:off x="5300962" y="1420960"/>
            <a:ext cx="1603904" cy="299066"/>
          </a:xfrm>
          <a:prstGeom prst="rect">
            <a:avLst/>
          </a:prstGeom>
          <a:noFill/>
          <a:ln w="6350">
            <a:noFill/>
            <a:miter lim="800000"/>
            <a:headEnd/>
            <a:tailEnd/>
          </a:ln>
        </p:spPr>
        <p:txBody>
          <a:bodyPr wrap="square" lIns="49736" tIns="49736" rIns="49736" bIns="49736">
            <a:spAutoFit/>
          </a:bodyPr>
          <a:lstStyle/>
          <a:p>
            <a:pPr defTabSz="994501"/>
            <a:r>
              <a:rPr lang="zh-CN" altLang="en-US" sz="1291" b="1" dirty="0">
                <a:solidFill>
                  <a:prstClr val="white"/>
                </a:solidFill>
                <a:latin typeface="Arial" pitchFamily="34" charset="0"/>
                <a:cs typeface="Arial" pitchFamily="34" charset="0"/>
              </a:rPr>
              <a:t>翻译阶段</a:t>
            </a:r>
          </a:p>
        </p:txBody>
      </p:sp>
      <p:cxnSp>
        <p:nvCxnSpPr>
          <p:cNvPr id="159" name="直接连接符 75"/>
          <p:cNvCxnSpPr>
            <a:cxnSpLocks noChangeShapeType="1"/>
          </p:cNvCxnSpPr>
          <p:nvPr/>
        </p:nvCxnSpPr>
        <p:spPr bwMode="auto">
          <a:xfrm>
            <a:off x="200512" y="3113767"/>
            <a:ext cx="11442862" cy="23008"/>
          </a:xfrm>
          <a:prstGeom prst="line">
            <a:avLst/>
          </a:prstGeom>
          <a:noFill/>
          <a:ln w="28575" algn="ctr">
            <a:solidFill>
              <a:srgbClr val="669900"/>
            </a:solidFill>
            <a:prstDash val="dash"/>
            <a:round/>
            <a:headEnd/>
            <a:tailEnd/>
          </a:ln>
        </p:spPr>
      </p:cxnSp>
      <p:cxnSp>
        <p:nvCxnSpPr>
          <p:cNvPr id="167" name="直接连接符 75"/>
          <p:cNvCxnSpPr>
            <a:cxnSpLocks noChangeShapeType="1"/>
          </p:cNvCxnSpPr>
          <p:nvPr/>
        </p:nvCxnSpPr>
        <p:spPr bwMode="auto">
          <a:xfrm>
            <a:off x="200512" y="3780207"/>
            <a:ext cx="11442862" cy="23008"/>
          </a:xfrm>
          <a:prstGeom prst="line">
            <a:avLst/>
          </a:prstGeom>
          <a:noFill/>
          <a:ln w="28575" algn="ctr">
            <a:solidFill>
              <a:srgbClr val="669900"/>
            </a:solidFill>
            <a:prstDash val="dash"/>
            <a:round/>
            <a:headEnd/>
            <a:tailEnd/>
          </a:ln>
        </p:spPr>
      </p:cxnSp>
      <p:sp>
        <p:nvSpPr>
          <p:cNvPr id="169" name="Rectangle 18"/>
          <p:cNvSpPr>
            <a:spLocks noChangeArrowheads="1"/>
          </p:cNvSpPr>
          <p:nvPr/>
        </p:nvSpPr>
        <p:spPr bwMode="auto">
          <a:xfrm>
            <a:off x="247516" y="1921403"/>
            <a:ext cx="763047" cy="285970"/>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版本经理</a:t>
            </a:r>
          </a:p>
        </p:txBody>
      </p:sp>
      <p:sp>
        <p:nvSpPr>
          <p:cNvPr id="170" name="Rectangle 18"/>
          <p:cNvSpPr>
            <a:spLocks noChangeArrowheads="1"/>
          </p:cNvSpPr>
          <p:nvPr/>
        </p:nvSpPr>
        <p:spPr bwMode="auto">
          <a:xfrm>
            <a:off x="247350" y="3208271"/>
            <a:ext cx="1144341" cy="356206"/>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维护</a:t>
            </a:r>
            <a:r>
              <a:rPr lang="en-US" altLang="zh-CN" sz="993" b="1" dirty="0">
                <a:solidFill>
                  <a:prstClr val="black"/>
                </a:solidFill>
                <a:latin typeface="华文细黑" pitchFamily="2" charset="-122"/>
              </a:rPr>
              <a:t>/</a:t>
            </a:r>
            <a:r>
              <a:rPr lang="zh-CN" altLang="en-US" sz="993" b="1" dirty="0">
                <a:solidFill>
                  <a:prstClr val="black"/>
                </a:solidFill>
                <a:latin typeface="华文细黑" pitchFamily="2" charset="-122"/>
              </a:rPr>
              <a:t>平台接口人</a:t>
            </a:r>
            <a:endParaRPr lang="en-US" altLang="zh-CN" sz="993" b="1" dirty="0">
              <a:solidFill>
                <a:prstClr val="black"/>
              </a:solidFill>
              <a:latin typeface="华文细黑" pitchFamily="2" charset="-122"/>
            </a:endParaRPr>
          </a:p>
          <a:p>
            <a:pPr>
              <a:defRPr/>
            </a:pPr>
            <a:r>
              <a:rPr lang="en-US" altLang="zh-CN" sz="993" b="1" dirty="0">
                <a:solidFill>
                  <a:prstClr val="black"/>
                </a:solidFill>
                <a:latin typeface="华文细黑" pitchFamily="2" charset="-122"/>
              </a:rPr>
              <a:t>PL/</a:t>
            </a:r>
            <a:r>
              <a:rPr lang="zh-CN" altLang="en-US" sz="993" b="1" dirty="0">
                <a:solidFill>
                  <a:prstClr val="black"/>
                </a:solidFill>
                <a:latin typeface="华文细黑" pitchFamily="2" charset="-122"/>
              </a:rPr>
              <a:t>写作接口人</a:t>
            </a:r>
          </a:p>
        </p:txBody>
      </p:sp>
      <p:sp>
        <p:nvSpPr>
          <p:cNvPr id="179" name="Rectangle 18"/>
          <p:cNvSpPr>
            <a:spLocks noChangeArrowheads="1"/>
          </p:cNvSpPr>
          <p:nvPr/>
        </p:nvSpPr>
        <p:spPr bwMode="auto">
          <a:xfrm>
            <a:off x="3871005" y="1921403"/>
            <a:ext cx="1046826" cy="369948"/>
          </a:xfrm>
          <a:prstGeom prst="rect">
            <a:avLst/>
          </a:prstGeom>
          <a:solidFill>
            <a:srgbClr val="C00000"/>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集中评审</a:t>
            </a:r>
          </a:p>
        </p:txBody>
      </p:sp>
      <p:sp>
        <p:nvSpPr>
          <p:cNvPr id="62" name="Freeform 56"/>
          <p:cNvSpPr>
            <a:spLocks/>
          </p:cNvSpPr>
          <p:nvPr/>
        </p:nvSpPr>
        <p:spPr bwMode="auto">
          <a:xfrm>
            <a:off x="7875361" y="1368599"/>
            <a:ext cx="1620917" cy="366688"/>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4" y="216"/>
              </a:cxn>
              <a:cxn ang="0">
                <a:pos x="0" y="0"/>
              </a:cxn>
              <a:cxn ang="0">
                <a:pos x="0" y="0"/>
              </a:cxn>
            </a:cxnLst>
            <a:rect l="0" t="0" r="r" b="b"/>
            <a:pathLst>
              <a:path w="903" h="433">
                <a:moveTo>
                  <a:pt x="0" y="0"/>
                </a:moveTo>
                <a:lnTo>
                  <a:pt x="777" y="0"/>
                </a:lnTo>
                <a:lnTo>
                  <a:pt x="902" y="216"/>
                </a:lnTo>
                <a:lnTo>
                  <a:pt x="777" y="432"/>
                </a:lnTo>
                <a:lnTo>
                  <a:pt x="0" y="432"/>
                </a:lnTo>
                <a:lnTo>
                  <a:pt x="124"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63" name="Text Box 60"/>
          <p:cNvSpPr txBox="1">
            <a:spLocks noChangeArrowheads="1"/>
          </p:cNvSpPr>
          <p:nvPr/>
        </p:nvSpPr>
        <p:spPr bwMode="auto">
          <a:xfrm>
            <a:off x="7782135" y="1440096"/>
            <a:ext cx="2002310" cy="299066"/>
          </a:xfrm>
          <a:prstGeom prst="rect">
            <a:avLst/>
          </a:prstGeom>
          <a:noFill/>
          <a:ln w="6350">
            <a:noFill/>
            <a:miter lim="800000"/>
            <a:headEnd/>
            <a:tailEnd/>
          </a:ln>
        </p:spPr>
        <p:txBody>
          <a:bodyPr wrap="square" lIns="49736" tIns="49736" rIns="49736" bIns="49736">
            <a:spAutoFit/>
          </a:bodyPr>
          <a:lstStyle/>
          <a:p>
            <a:pPr defTabSz="994501"/>
            <a:r>
              <a:rPr lang="zh-CN" altLang="en-US" sz="1291" b="1" dirty="0">
                <a:solidFill>
                  <a:prstClr val="white"/>
                </a:solidFill>
                <a:latin typeface="Arial" pitchFamily="34" charset="0"/>
                <a:cs typeface="Arial" pitchFamily="34" charset="0"/>
              </a:rPr>
              <a:t>终稿评审</a:t>
            </a:r>
            <a:endParaRPr lang="en-US" altLang="zh-CN" sz="1291" b="1" dirty="0">
              <a:solidFill>
                <a:prstClr val="white"/>
              </a:solidFill>
              <a:latin typeface="Arial" pitchFamily="34" charset="0"/>
              <a:cs typeface="Arial" pitchFamily="34" charset="0"/>
            </a:endParaRPr>
          </a:p>
        </p:txBody>
      </p:sp>
      <p:sp>
        <p:nvSpPr>
          <p:cNvPr id="67" name="TextBox 66"/>
          <p:cNvSpPr txBox="1"/>
          <p:nvPr/>
        </p:nvSpPr>
        <p:spPr>
          <a:xfrm>
            <a:off x="1868432" y="777529"/>
            <a:ext cx="9248765" cy="305573"/>
          </a:xfrm>
          <a:prstGeom prst="rect">
            <a:avLst/>
          </a:prstGeom>
          <a:noFill/>
        </p:spPr>
        <p:txBody>
          <a:bodyPr wrap="square" rtlCol="0">
            <a:spAutoFit/>
          </a:bodyPr>
          <a:lstStyle/>
          <a:p>
            <a:pPr algn="l"/>
            <a:r>
              <a:rPr lang="zh-CN" altLang="en-US" sz="1390" b="1" dirty="0">
                <a:solidFill>
                  <a:prstClr val="black"/>
                </a:solidFill>
                <a:latin typeface="华文细黑"/>
                <a:ea typeface="华文细黑"/>
              </a:rPr>
              <a:t>回溯主题所在的流程：</a:t>
            </a:r>
            <a:r>
              <a:rPr lang="en-US" altLang="zh-CN" sz="1390" b="1" dirty="0">
                <a:solidFill>
                  <a:prstClr val="black"/>
                </a:solidFill>
                <a:latin typeface="华文细黑"/>
                <a:ea typeface="华文细黑"/>
              </a:rPr>
              <a:t>《</a:t>
            </a:r>
            <a:r>
              <a:rPr lang="en-US" altLang="zh-CN" sz="1390" b="1" dirty="0">
                <a:solidFill>
                  <a:srgbClr val="FF0000"/>
                </a:solidFill>
                <a:latin typeface="华文细黑"/>
                <a:ea typeface="华文细黑"/>
              </a:rPr>
              <a:t> RN</a:t>
            </a:r>
            <a:r>
              <a:rPr lang="zh-CN" altLang="en-US" sz="1390" b="1" dirty="0">
                <a:solidFill>
                  <a:srgbClr val="FF0000"/>
                </a:solidFill>
                <a:latin typeface="华文细黑"/>
                <a:ea typeface="华文细黑"/>
              </a:rPr>
              <a:t>交付一本通</a:t>
            </a:r>
            <a:r>
              <a:rPr lang="en-US" altLang="zh-CN" sz="1390" b="1" dirty="0">
                <a:solidFill>
                  <a:srgbClr val="FF0000"/>
                </a:solidFill>
                <a:latin typeface="华文细黑"/>
                <a:ea typeface="华文细黑"/>
              </a:rPr>
              <a:t>V2.0》</a:t>
            </a:r>
            <a:endParaRPr lang="zh-CN" altLang="en-US" sz="1390" b="1" dirty="0">
              <a:solidFill>
                <a:srgbClr val="FF0000"/>
              </a:solidFill>
              <a:latin typeface="华文细黑"/>
              <a:ea typeface="华文细黑"/>
            </a:endParaRPr>
          </a:p>
        </p:txBody>
      </p:sp>
      <p:sp>
        <p:nvSpPr>
          <p:cNvPr id="88" name="Rectangle 18"/>
          <p:cNvSpPr>
            <a:spLocks noChangeArrowheads="1"/>
          </p:cNvSpPr>
          <p:nvPr/>
        </p:nvSpPr>
        <p:spPr bwMode="auto">
          <a:xfrm>
            <a:off x="2537873" y="2636328"/>
            <a:ext cx="1046826" cy="369948"/>
          </a:xfrm>
          <a:prstGeom prst="rect">
            <a:avLst/>
          </a:prstGeom>
          <a:solidFill>
            <a:srgbClr val="C00000"/>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特性章节写作</a:t>
            </a:r>
          </a:p>
        </p:txBody>
      </p:sp>
      <p:sp>
        <p:nvSpPr>
          <p:cNvPr id="89" name="TextBox 88"/>
          <p:cNvSpPr txBox="1"/>
          <p:nvPr/>
        </p:nvSpPr>
        <p:spPr>
          <a:xfrm>
            <a:off x="2535868" y="1921403"/>
            <a:ext cx="1048829" cy="35746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写作培训交流</a:t>
            </a:r>
          </a:p>
        </p:txBody>
      </p:sp>
      <p:sp>
        <p:nvSpPr>
          <p:cNvPr id="90" name="Rectangle 18"/>
          <p:cNvSpPr>
            <a:spLocks noChangeArrowheads="1"/>
          </p:cNvSpPr>
          <p:nvPr/>
        </p:nvSpPr>
        <p:spPr bwMode="auto">
          <a:xfrm>
            <a:off x="2535869" y="3208267"/>
            <a:ext cx="1046826" cy="35746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问题章节写作</a:t>
            </a:r>
            <a:endParaRPr lang="en-US" altLang="zh-CN" sz="993" b="1" dirty="0">
              <a:solidFill>
                <a:prstClr val="black"/>
              </a:solidFill>
              <a:latin typeface="华文细黑" pitchFamily="2" charset="-122"/>
            </a:endParaRPr>
          </a:p>
          <a:p>
            <a:pPr>
              <a:defRPr/>
            </a:pPr>
            <a:r>
              <a:rPr lang="zh-CN" altLang="en-US" sz="993" b="1" dirty="0">
                <a:solidFill>
                  <a:prstClr val="black"/>
                </a:solidFill>
                <a:latin typeface="华文细黑" pitchFamily="2" charset="-122"/>
              </a:rPr>
              <a:t>其它章节写作</a:t>
            </a:r>
          </a:p>
        </p:txBody>
      </p:sp>
      <p:cxnSp>
        <p:nvCxnSpPr>
          <p:cNvPr id="92" name="直接连接符 75"/>
          <p:cNvCxnSpPr>
            <a:cxnSpLocks noChangeShapeType="1"/>
          </p:cNvCxnSpPr>
          <p:nvPr/>
        </p:nvCxnSpPr>
        <p:spPr bwMode="auto">
          <a:xfrm>
            <a:off x="200512" y="2470335"/>
            <a:ext cx="11442862" cy="23008"/>
          </a:xfrm>
          <a:prstGeom prst="line">
            <a:avLst/>
          </a:prstGeom>
          <a:noFill/>
          <a:ln w="28575" algn="ctr">
            <a:solidFill>
              <a:srgbClr val="669900"/>
            </a:solidFill>
            <a:prstDash val="dash"/>
            <a:round/>
            <a:headEnd/>
            <a:tailEnd/>
          </a:ln>
        </p:spPr>
      </p:cxnSp>
      <p:sp>
        <p:nvSpPr>
          <p:cNvPr id="93" name="Rectangle 18"/>
          <p:cNvSpPr>
            <a:spLocks noChangeArrowheads="1"/>
          </p:cNvSpPr>
          <p:nvPr/>
        </p:nvSpPr>
        <p:spPr bwMode="auto">
          <a:xfrm>
            <a:off x="247251" y="2566095"/>
            <a:ext cx="763047" cy="356206"/>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特性</a:t>
            </a:r>
            <a:r>
              <a:rPr lang="en-US" altLang="zh-CN" sz="993" b="1" dirty="0">
                <a:solidFill>
                  <a:prstClr val="black"/>
                </a:solidFill>
                <a:latin typeface="华文细黑" pitchFamily="2" charset="-122"/>
              </a:rPr>
              <a:t>SE</a:t>
            </a:r>
            <a:endParaRPr lang="zh-CN" altLang="en-US" sz="993" b="1" dirty="0">
              <a:solidFill>
                <a:prstClr val="black"/>
              </a:solidFill>
              <a:latin typeface="华文细黑" pitchFamily="2" charset="-122"/>
            </a:endParaRPr>
          </a:p>
        </p:txBody>
      </p:sp>
      <p:sp>
        <p:nvSpPr>
          <p:cNvPr id="95" name="Freeform 56"/>
          <p:cNvSpPr>
            <a:spLocks/>
          </p:cNvSpPr>
          <p:nvPr/>
        </p:nvSpPr>
        <p:spPr bwMode="auto">
          <a:xfrm>
            <a:off x="10068368" y="1373903"/>
            <a:ext cx="1666925" cy="366688"/>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4" y="216"/>
              </a:cxn>
              <a:cxn ang="0">
                <a:pos x="0" y="0"/>
              </a:cxn>
              <a:cxn ang="0">
                <a:pos x="0" y="0"/>
              </a:cxn>
            </a:cxnLst>
            <a:rect l="0" t="0" r="r" b="b"/>
            <a:pathLst>
              <a:path w="903" h="433">
                <a:moveTo>
                  <a:pt x="0" y="0"/>
                </a:moveTo>
                <a:lnTo>
                  <a:pt x="777" y="0"/>
                </a:lnTo>
                <a:lnTo>
                  <a:pt x="902" y="216"/>
                </a:lnTo>
                <a:lnTo>
                  <a:pt x="777" y="432"/>
                </a:lnTo>
                <a:lnTo>
                  <a:pt x="0" y="432"/>
                </a:lnTo>
                <a:lnTo>
                  <a:pt x="124"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96" name="Text Box 60"/>
          <p:cNvSpPr txBox="1">
            <a:spLocks noChangeArrowheads="1"/>
          </p:cNvSpPr>
          <p:nvPr/>
        </p:nvSpPr>
        <p:spPr bwMode="auto">
          <a:xfrm>
            <a:off x="10259062" y="1420960"/>
            <a:ext cx="1525570" cy="299066"/>
          </a:xfrm>
          <a:prstGeom prst="rect">
            <a:avLst/>
          </a:prstGeom>
          <a:noFill/>
          <a:ln w="6350">
            <a:noFill/>
            <a:miter lim="800000"/>
            <a:headEnd/>
            <a:tailEnd/>
          </a:ln>
        </p:spPr>
        <p:txBody>
          <a:bodyPr wrap="square" lIns="49736" tIns="49736" rIns="49736" bIns="49736">
            <a:spAutoFit/>
          </a:bodyPr>
          <a:lstStyle/>
          <a:p>
            <a:pPr defTabSz="994501"/>
            <a:r>
              <a:rPr lang="zh-CN" altLang="en-US" sz="1291" b="1" dirty="0">
                <a:solidFill>
                  <a:prstClr val="white"/>
                </a:solidFill>
                <a:latin typeface="Arial" pitchFamily="34" charset="0"/>
                <a:cs typeface="Arial" pitchFamily="34" charset="0"/>
              </a:rPr>
              <a:t>一线发布</a:t>
            </a:r>
            <a:endParaRPr lang="en-US" altLang="zh-CN" sz="1291" b="1" dirty="0">
              <a:solidFill>
                <a:prstClr val="white"/>
              </a:solidFill>
              <a:latin typeface="Arial" pitchFamily="34" charset="0"/>
              <a:cs typeface="Arial" pitchFamily="34" charset="0"/>
            </a:endParaRPr>
          </a:p>
        </p:txBody>
      </p:sp>
      <p:sp>
        <p:nvSpPr>
          <p:cNvPr id="97" name="TextBox 96"/>
          <p:cNvSpPr txBox="1"/>
          <p:nvPr/>
        </p:nvSpPr>
        <p:spPr>
          <a:xfrm>
            <a:off x="1296344" y="1921403"/>
            <a:ext cx="858133" cy="35746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开工和计划</a:t>
            </a:r>
          </a:p>
        </p:txBody>
      </p:sp>
      <p:sp>
        <p:nvSpPr>
          <p:cNvPr id="98" name="Rectangle 18"/>
          <p:cNvSpPr>
            <a:spLocks noChangeArrowheads="1"/>
          </p:cNvSpPr>
          <p:nvPr/>
        </p:nvSpPr>
        <p:spPr bwMode="auto">
          <a:xfrm>
            <a:off x="5589011" y="3982198"/>
            <a:ext cx="1046826" cy="369948"/>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翻译</a:t>
            </a:r>
          </a:p>
        </p:txBody>
      </p:sp>
      <p:sp>
        <p:nvSpPr>
          <p:cNvPr id="99" name="Rectangle 18"/>
          <p:cNvSpPr>
            <a:spLocks noChangeArrowheads="1"/>
          </p:cNvSpPr>
          <p:nvPr/>
        </p:nvSpPr>
        <p:spPr bwMode="auto">
          <a:xfrm>
            <a:off x="5777702" y="4638116"/>
            <a:ext cx="2002310" cy="357462"/>
          </a:xfrm>
          <a:prstGeom prst="rect">
            <a:avLst/>
          </a:prstGeom>
          <a:solidFill>
            <a:srgbClr val="C00000"/>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测试</a:t>
            </a:r>
          </a:p>
        </p:txBody>
      </p:sp>
      <p:sp>
        <p:nvSpPr>
          <p:cNvPr id="100" name="Rectangle 18"/>
          <p:cNvSpPr>
            <a:spLocks noChangeArrowheads="1"/>
          </p:cNvSpPr>
          <p:nvPr/>
        </p:nvSpPr>
        <p:spPr bwMode="auto">
          <a:xfrm>
            <a:off x="7875626" y="1921403"/>
            <a:ext cx="856129" cy="35746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终稿评审</a:t>
            </a:r>
          </a:p>
        </p:txBody>
      </p:sp>
      <p:sp>
        <p:nvSpPr>
          <p:cNvPr id="101" name="Rectangle 18"/>
          <p:cNvSpPr>
            <a:spLocks noChangeArrowheads="1"/>
          </p:cNvSpPr>
          <p:nvPr/>
        </p:nvSpPr>
        <p:spPr bwMode="auto">
          <a:xfrm>
            <a:off x="8971193" y="1921403"/>
            <a:ext cx="858133" cy="35746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发布上网</a:t>
            </a:r>
          </a:p>
        </p:txBody>
      </p:sp>
      <p:sp>
        <p:nvSpPr>
          <p:cNvPr id="105" name="Rectangle 18"/>
          <p:cNvSpPr>
            <a:spLocks noChangeArrowheads="1"/>
          </p:cNvSpPr>
          <p:nvPr/>
        </p:nvSpPr>
        <p:spPr bwMode="auto">
          <a:xfrm>
            <a:off x="6063746" y="5210056"/>
            <a:ext cx="1716266" cy="35746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一线</a:t>
            </a:r>
            <a:r>
              <a:rPr lang="en-US" altLang="zh-CN" sz="993" b="1" dirty="0">
                <a:solidFill>
                  <a:prstClr val="black"/>
                </a:solidFill>
                <a:latin typeface="华文细黑" pitchFamily="2" charset="-122"/>
              </a:rPr>
              <a:t>Draft</a:t>
            </a:r>
            <a:r>
              <a:rPr lang="zh-CN" altLang="en-US" sz="993" b="1" dirty="0">
                <a:solidFill>
                  <a:prstClr val="black"/>
                </a:solidFill>
                <a:latin typeface="华文细黑" pitchFamily="2" charset="-122"/>
              </a:rPr>
              <a:t>预审</a:t>
            </a:r>
          </a:p>
        </p:txBody>
      </p:sp>
      <p:sp>
        <p:nvSpPr>
          <p:cNvPr id="157" name="TextBox 156"/>
          <p:cNvSpPr txBox="1"/>
          <p:nvPr/>
        </p:nvSpPr>
        <p:spPr>
          <a:xfrm>
            <a:off x="724255" y="992002"/>
            <a:ext cx="1620917" cy="412523"/>
          </a:xfrm>
          <a:prstGeom prst="rect">
            <a:avLst/>
          </a:prstGeom>
          <a:noFill/>
        </p:spPr>
        <p:txBody>
          <a:bodyPr wrap="square" rtlCol="0">
            <a:spAutoFit/>
          </a:bodyPr>
          <a:lstStyle/>
          <a:p>
            <a:endParaRPr lang="en-US" altLang="zh-CN" sz="1042" dirty="0">
              <a:solidFill>
                <a:srgbClr val="0000CC"/>
              </a:solidFill>
              <a:latin typeface="华文细黑"/>
              <a:ea typeface="华文细黑"/>
            </a:endParaRPr>
          </a:p>
          <a:p>
            <a:r>
              <a:rPr lang="en-US" altLang="zh-CN" sz="1042" dirty="0">
                <a:solidFill>
                  <a:srgbClr val="0000CC"/>
                </a:solidFill>
                <a:latin typeface="华文细黑"/>
                <a:ea typeface="华文细黑"/>
              </a:rPr>
              <a:t>2014/1/3</a:t>
            </a:r>
            <a:endParaRPr lang="zh-CN" altLang="en-US" sz="1042" dirty="0">
              <a:solidFill>
                <a:srgbClr val="0000CC"/>
              </a:solidFill>
              <a:latin typeface="华文细黑"/>
              <a:ea typeface="华文细黑"/>
            </a:endParaRPr>
          </a:p>
        </p:txBody>
      </p:sp>
      <p:sp>
        <p:nvSpPr>
          <p:cNvPr id="158" name="TextBox 157"/>
          <p:cNvSpPr txBox="1"/>
          <p:nvPr/>
        </p:nvSpPr>
        <p:spPr>
          <a:xfrm>
            <a:off x="2059126" y="992002"/>
            <a:ext cx="2288354" cy="412523"/>
          </a:xfrm>
          <a:prstGeom prst="rect">
            <a:avLst/>
          </a:prstGeom>
          <a:noFill/>
        </p:spPr>
        <p:txBody>
          <a:bodyPr wrap="square" rtlCol="0">
            <a:spAutoFit/>
          </a:bodyPr>
          <a:lstStyle/>
          <a:p>
            <a:endParaRPr lang="en-US" altLang="zh-CN" sz="1042" dirty="0">
              <a:solidFill>
                <a:srgbClr val="0000CC"/>
              </a:solidFill>
              <a:latin typeface="华文细黑"/>
            </a:endParaRPr>
          </a:p>
          <a:p>
            <a:r>
              <a:rPr lang="en-US" altLang="zh-CN" sz="1042" dirty="0">
                <a:solidFill>
                  <a:srgbClr val="0000CC"/>
                </a:solidFill>
                <a:latin typeface="华文细黑"/>
              </a:rPr>
              <a:t>2014/1/24-2014/2/9</a:t>
            </a:r>
            <a:endParaRPr lang="zh-CN" altLang="en-US" sz="1042" dirty="0">
              <a:solidFill>
                <a:srgbClr val="0000CC"/>
              </a:solidFill>
              <a:latin typeface="华文细黑"/>
              <a:ea typeface="华文细黑"/>
            </a:endParaRPr>
          </a:p>
        </p:txBody>
      </p:sp>
      <p:sp>
        <p:nvSpPr>
          <p:cNvPr id="160" name="TextBox 159"/>
          <p:cNvSpPr txBox="1"/>
          <p:nvPr/>
        </p:nvSpPr>
        <p:spPr>
          <a:xfrm>
            <a:off x="4061436" y="992002"/>
            <a:ext cx="1239526" cy="412523"/>
          </a:xfrm>
          <a:prstGeom prst="rect">
            <a:avLst/>
          </a:prstGeom>
          <a:noFill/>
        </p:spPr>
        <p:txBody>
          <a:bodyPr wrap="square" rtlCol="0">
            <a:spAutoFit/>
          </a:bodyPr>
          <a:lstStyle/>
          <a:p>
            <a:endParaRPr lang="en-US" altLang="zh-CN" sz="1042" dirty="0">
              <a:solidFill>
                <a:srgbClr val="0000CC"/>
              </a:solidFill>
              <a:latin typeface="华文细黑"/>
              <a:ea typeface="华文细黑"/>
            </a:endParaRPr>
          </a:p>
          <a:p>
            <a:r>
              <a:rPr lang="en-US" altLang="zh-CN" sz="1042" dirty="0">
                <a:solidFill>
                  <a:srgbClr val="0000CC"/>
                </a:solidFill>
                <a:latin typeface="华文细黑"/>
                <a:ea typeface="华文细黑"/>
              </a:rPr>
              <a:t>2014/2/12</a:t>
            </a:r>
            <a:endParaRPr lang="zh-CN" altLang="en-US" sz="1042" dirty="0">
              <a:solidFill>
                <a:srgbClr val="0000CC"/>
              </a:solidFill>
              <a:latin typeface="华文细黑"/>
              <a:ea typeface="华文细黑"/>
            </a:endParaRPr>
          </a:p>
        </p:txBody>
      </p:sp>
      <p:sp>
        <p:nvSpPr>
          <p:cNvPr id="161" name="TextBox 160"/>
          <p:cNvSpPr txBox="1"/>
          <p:nvPr/>
        </p:nvSpPr>
        <p:spPr>
          <a:xfrm>
            <a:off x="5110265" y="992002"/>
            <a:ext cx="2002310" cy="412523"/>
          </a:xfrm>
          <a:prstGeom prst="rect">
            <a:avLst/>
          </a:prstGeom>
          <a:noFill/>
        </p:spPr>
        <p:txBody>
          <a:bodyPr wrap="square" rtlCol="0">
            <a:spAutoFit/>
          </a:bodyPr>
          <a:lstStyle/>
          <a:p>
            <a:endParaRPr lang="en-US" altLang="zh-CN" sz="1042" dirty="0">
              <a:solidFill>
                <a:srgbClr val="0000CC"/>
              </a:solidFill>
              <a:latin typeface="华文细黑"/>
              <a:ea typeface="华文细黑"/>
            </a:endParaRPr>
          </a:p>
          <a:p>
            <a:r>
              <a:rPr lang="en-US" altLang="zh-CN" sz="1042" dirty="0">
                <a:solidFill>
                  <a:srgbClr val="0000CC"/>
                </a:solidFill>
                <a:latin typeface="华文细黑"/>
                <a:ea typeface="华文细黑"/>
              </a:rPr>
              <a:t>2014/2/9-2014/2/14</a:t>
            </a:r>
            <a:endParaRPr lang="zh-CN" altLang="en-US" sz="1042" dirty="0">
              <a:solidFill>
                <a:srgbClr val="0000CC"/>
              </a:solidFill>
              <a:latin typeface="华文细黑"/>
              <a:ea typeface="华文细黑"/>
            </a:endParaRPr>
          </a:p>
        </p:txBody>
      </p:sp>
      <p:sp>
        <p:nvSpPr>
          <p:cNvPr id="162" name="TextBox 161"/>
          <p:cNvSpPr txBox="1"/>
          <p:nvPr/>
        </p:nvSpPr>
        <p:spPr>
          <a:xfrm>
            <a:off x="7970707" y="992002"/>
            <a:ext cx="1239526" cy="412523"/>
          </a:xfrm>
          <a:prstGeom prst="rect">
            <a:avLst/>
          </a:prstGeom>
          <a:noFill/>
        </p:spPr>
        <p:txBody>
          <a:bodyPr wrap="square" rtlCol="0">
            <a:spAutoFit/>
          </a:bodyPr>
          <a:lstStyle/>
          <a:p>
            <a:endParaRPr lang="en-US" altLang="zh-CN" sz="1042" dirty="0">
              <a:solidFill>
                <a:srgbClr val="0000CC"/>
              </a:solidFill>
              <a:latin typeface="华文细黑"/>
              <a:ea typeface="华文细黑"/>
            </a:endParaRPr>
          </a:p>
          <a:p>
            <a:r>
              <a:rPr lang="en-US" altLang="zh-CN" sz="1042" dirty="0">
                <a:solidFill>
                  <a:srgbClr val="0000CC"/>
                </a:solidFill>
                <a:latin typeface="华文细黑"/>
                <a:ea typeface="华文细黑"/>
              </a:rPr>
              <a:t>2014/2/14</a:t>
            </a:r>
            <a:endParaRPr lang="zh-CN" altLang="en-US" sz="1042" dirty="0">
              <a:solidFill>
                <a:srgbClr val="0000CC"/>
              </a:solidFill>
              <a:latin typeface="华文细黑"/>
              <a:ea typeface="华文细黑"/>
            </a:endParaRPr>
          </a:p>
        </p:txBody>
      </p:sp>
      <p:sp>
        <p:nvSpPr>
          <p:cNvPr id="163" name="TextBox 162"/>
          <p:cNvSpPr txBox="1"/>
          <p:nvPr/>
        </p:nvSpPr>
        <p:spPr>
          <a:xfrm>
            <a:off x="9210234" y="992002"/>
            <a:ext cx="1144177" cy="412523"/>
          </a:xfrm>
          <a:prstGeom prst="rect">
            <a:avLst/>
          </a:prstGeom>
          <a:noFill/>
        </p:spPr>
        <p:txBody>
          <a:bodyPr wrap="square" rtlCol="0">
            <a:spAutoFit/>
          </a:bodyPr>
          <a:lstStyle/>
          <a:p>
            <a:endParaRPr lang="en-US" altLang="zh-CN" sz="1042" dirty="0">
              <a:solidFill>
                <a:srgbClr val="0000CC"/>
              </a:solidFill>
              <a:latin typeface="华文细黑"/>
              <a:ea typeface="华文细黑"/>
            </a:endParaRPr>
          </a:p>
          <a:p>
            <a:r>
              <a:rPr lang="en-US" altLang="zh-CN" sz="1042" dirty="0">
                <a:solidFill>
                  <a:srgbClr val="0000CC"/>
                </a:solidFill>
                <a:latin typeface="华文细黑"/>
                <a:ea typeface="华文细黑"/>
              </a:rPr>
              <a:t>2014/2/15</a:t>
            </a:r>
            <a:endParaRPr lang="zh-CN" altLang="en-US" sz="1042" dirty="0">
              <a:solidFill>
                <a:srgbClr val="0000CC"/>
              </a:solidFill>
              <a:latin typeface="华文细黑"/>
              <a:ea typeface="华文细黑"/>
            </a:endParaRPr>
          </a:p>
        </p:txBody>
      </p:sp>
      <p:sp>
        <p:nvSpPr>
          <p:cNvPr id="164" name="TextBox 163"/>
          <p:cNvSpPr txBox="1"/>
          <p:nvPr/>
        </p:nvSpPr>
        <p:spPr>
          <a:xfrm>
            <a:off x="10259065" y="992002"/>
            <a:ext cx="1334873" cy="412523"/>
          </a:xfrm>
          <a:prstGeom prst="rect">
            <a:avLst/>
          </a:prstGeom>
          <a:noFill/>
        </p:spPr>
        <p:txBody>
          <a:bodyPr wrap="square" rtlCol="0">
            <a:spAutoFit/>
          </a:bodyPr>
          <a:lstStyle/>
          <a:p>
            <a:endParaRPr lang="en-US" altLang="zh-CN" sz="1042" dirty="0">
              <a:solidFill>
                <a:srgbClr val="0000CC"/>
              </a:solidFill>
              <a:latin typeface="华文细黑"/>
              <a:ea typeface="华文细黑"/>
            </a:endParaRPr>
          </a:p>
          <a:p>
            <a:r>
              <a:rPr lang="en-US" altLang="zh-CN" sz="1042" dirty="0">
                <a:solidFill>
                  <a:srgbClr val="0000CC"/>
                </a:solidFill>
                <a:latin typeface="华文细黑"/>
                <a:ea typeface="华文细黑"/>
              </a:rPr>
              <a:t>2014/2/17</a:t>
            </a:r>
            <a:endParaRPr lang="zh-CN" altLang="en-US" sz="1042" dirty="0">
              <a:solidFill>
                <a:srgbClr val="0000CC"/>
              </a:solidFill>
              <a:latin typeface="华文细黑"/>
              <a:ea typeface="华文细黑"/>
            </a:endParaRPr>
          </a:p>
        </p:txBody>
      </p:sp>
      <p:sp>
        <p:nvSpPr>
          <p:cNvPr id="60" name="Freeform 56"/>
          <p:cNvSpPr>
            <a:spLocks/>
          </p:cNvSpPr>
          <p:nvPr/>
        </p:nvSpPr>
        <p:spPr bwMode="auto">
          <a:xfrm>
            <a:off x="9210234" y="1349463"/>
            <a:ext cx="1144177" cy="366688"/>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4" y="216"/>
              </a:cxn>
              <a:cxn ang="0">
                <a:pos x="0" y="0"/>
              </a:cxn>
              <a:cxn ang="0">
                <a:pos x="0" y="0"/>
              </a:cxn>
            </a:cxnLst>
            <a:rect l="0" t="0" r="r" b="b"/>
            <a:pathLst>
              <a:path w="903" h="433">
                <a:moveTo>
                  <a:pt x="0" y="0"/>
                </a:moveTo>
                <a:lnTo>
                  <a:pt x="777" y="0"/>
                </a:lnTo>
                <a:lnTo>
                  <a:pt x="902" y="216"/>
                </a:lnTo>
                <a:lnTo>
                  <a:pt x="777" y="432"/>
                </a:lnTo>
                <a:lnTo>
                  <a:pt x="0" y="432"/>
                </a:lnTo>
                <a:lnTo>
                  <a:pt x="124"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sz="1787" b="1">
              <a:solidFill>
                <a:prstClr val="black"/>
              </a:solidFill>
              <a:latin typeface="Arial" pitchFamily="34" charset="0"/>
            </a:endParaRPr>
          </a:p>
        </p:txBody>
      </p:sp>
      <p:sp>
        <p:nvSpPr>
          <p:cNvPr id="75" name="Text Box 60"/>
          <p:cNvSpPr txBox="1">
            <a:spLocks noChangeArrowheads="1"/>
          </p:cNvSpPr>
          <p:nvPr/>
        </p:nvSpPr>
        <p:spPr bwMode="auto">
          <a:xfrm>
            <a:off x="8828843" y="1420960"/>
            <a:ext cx="2002310" cy="299066"/>
          </a:xfrm>
          <a:prstGeom prst="rect">
            <a:avLst/>
          </a:prstGeom>
          <a:noFill/>
          <a:ln w="6350">
            <a:noFill/>
            <a:miter lim="800000"/>
            <a:headEnd/>
            <a:tailEnd/>
          </a:ln>
        </p:spPr>
        <p:txBody>
          <a:bodyPr wrap="square" lIns="49736" tIns="49736" rIns="49736" bIns="49736">
            <a:spAutoFit/>
          </a:bodyPr>
          <a:lstStyle/>
          <a:p>
            <a:pPr defTabSz="994501"/>
            <a:r>
              <a:rPr lang="zh-CN" altLang="en-US" sz="1291" b="1" dirty="0">
                <a:solidFill>
                  <a:prstClr val="white"/>
                </a:solidFill>
                <a:latin typeface="Arial" pitchFamily="34" charset="0"/>
                <a:cs typeface="Arial" pitchFamily="34" charset="0"/>
              </a:rPr>
              <a:t>上网发布</a:t>
            </a:r>
            <a:endParaRPr lang="en-US" altLang="zh-CN" sz="1291" b="1" dirty="0">
              <a:solidFill>
                <a:prstClr val="white"/>
              </a:solidFill>
              <a:latin typeface="Arial" pitchFamily="34" charset="0"/>
              <a:cs typeface="Arial" pitchFamily="34" charset="0"/>
            </a:endParaRPr>
          </a:p>
        </p:txBody>
      </p:sp>
      <p:sp>
        <p:nvSpPr>
          <p:cNvPr id="76" name="Rectangle 18"/>
          <p:cNvSpPr>
            <a:spLocks noChangeArrowheads="1"/>
          </p:cNvSpPr>
          <p:nvPr/>
        </p:nvSpPr>
        <p:spPr bwMode="auto">
          <a:xfrm>
            <a:off x="10545109" y="5281548"/>
            <a:ext cx="858133" cy="35746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发布预演</a:t>
            </a:r>
          </a:p>
        </p:txBody>
      </p:sp>
      <p:sp>
        <p:nvSpPr>
          <p:cNvPr id="115" name="Rectangle 18"/>
          <p:cNvSpPr>
            <a:spLocks noChangeArrowheads="1"/>
          </p:cNvSpPr>
          <p:nvPr/>
        </p:nvSpPr>
        <p:spPr bwMode="auto">
          <a:xfrm>
            <a:off x="247349" y="4638120"/>
            <a:ext cx="858297" cy="356206"/>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测试</a:t>
            </a:r>
          </a:p>
        </p:txBody>
      </p:sp>
      <p:cxnSp>
        <p:nvCxnSpPr>
          <p:cNvPr id="116" name="直接连接符 75"/>
          <p:cNvCxnSpPr>
            <a:cxnSpLocks noChangeShapeType="1"/>
          </p:cNvCxnSpPr>
          <p:nvPr/>
        </p:nvCxnSpPr>
        <p:spPr bwMode="auto">
          <a:xfrm>
            <a:off x="247513" y="4423639"/>
            <a:ext cx="11442862" cy="23268"/>
          </a:xfrm>
          <a:prstGeom prst="line">
            <a:avLst/>
          </a:prstGeom>
          <a:noFill/>
          <a:ln w="28575" algn="ctr">
            <a:solidFill>
              <a:srgbClr val="669900"/>
            </a:solidFill>
            <a:prstDash val="dash"/>
            <a:round/>
            <a:headEnd/>
            <a:tailEnd/>
          </a:ln>
        </p:spPr>
      </p:cxnSp>
      <p:sp>
        <p:nvSpPr>
          <p:cNvPr id="117" name="Rectangle 18"/>
          <p:cNvSpPr>
            <a:spLocks noChangeArrowheads="1"/>
          </p:cNvSpPr>
          <p:nvPr/>
        </p:nvSpPr>
        <p:spPr bwMode="auto">
          <a:xfrm>
            <a:off x="200512" y="5211315"/>
            <a:ext cx="905134" cy="356206"/>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一线</a:t>
            </a:r>
          </a:p>
        </p:txBody>
      </p:sp>
      <p:cxnSp>
        <p:nvCxnSpPr>
          <p:cNvPr id="118" name="直接连接符 75"/>
          <p:cNvCxnSpPr>
            <a:cxnSpLocks noChangeShapeType="1"/>
          </p:cNvCxnSpPr>
          <p:nvPr/>
        </p:nvCxnSpPr>
        <p:spPr bwMode="auto">
          <a:xfrm>
            <a:off x="247513" y="5781996"/>
            <a:ext cx="11442862" cy="23268"/>
          </a:xfrm>
          <a:prstGeom prst="line">
            <a:avLst/>
          </a:prstGeom>
          <a:noFill/>
          <a:ln w="28575" algn="ctr">
            <a:solidFill>
              <a:srgbClr val="669900"/>
            </a:solidFill>
            <a:prstDash val="dash"/>
            <a:round/>
            <a:headEnd/>
            <a:tailEnd/>
          </a:ln>
        </p:spPr>
      </p:cxnSp>
      <p:cxnSp>
        <p:nvCxnSpPr>
          <p:cNvPr id="123" name="直接箭头连接符 122"/>
          <p:cNvCxnSpPr>
            <a:stCxn id="100" idx="3"/>
            <a:endCxn id="101" idx="1"/>
          </p:cNvCxnSpPr>
          <p:nvPr/>
        </p:nvCxnSpPr>
        <p:spPr bwMode="auto">
          <a:xfrm>
            <a:off x="8731754" y="2100134"/>
            <a:ext cx="239438"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0" name="直接连接符 75"/>
          <p:cNvCxnSpPr>
            <a:cxnSpLocks noChangeShapeType="1"/>
          </p:cNvCxnSpPr>
          <p:nvPr/>
        </p:nvCxnSpPr>
        <p:spPr bwMode="auto">
          <a:xfrm>
            <a:off x="247513" y="5067071"/>
            <a:ext cx="11442862" cy="23268"/>
          </a:xfrm>
          <a:prstGeom prst="line">
            <a:avLst/>
          </a:prstGeom>
          <a:noFill/>
          <a:ln w="28575" algn="ctr">
            <a:solidFill>
              <a:srgbClr val="669900"/>
            </a:solidFill>
            <a:prstDash val="dash"/>
            <a:round/>
            <a:headEnd/>
            <a:tailEnd/>
          </a:ln>
        </p:spPr>
      </p:cxnSp>
      <p:sp>
        <p:nvSpPr>
          <p:cNvPr id="221" name="Rectangle 18"/>
          <p:cNvSpPr>
            <a:spLocks noChangeArrowheads="1"/>
          </p:cNvSpPr>
          <p:nvPr/>
        </p:nvSpPr>
        <p:spPr bwMode="auto">
          <a:xfrm>
            <a:off x="247349" y="3923192"/>
            <a:ext cx="858297" cy="356206"/>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0769" tIns="45385" rIns="90769" bIns="45385" anchor="ctr"/>
          <a:lstStyle/>
          <a:p>
            <a:pPr>
              <a:defRPr/>
            </a:pPr>
            <a:r>
              <a:rPr lang="zh-CN" altLang="en-US" sz="993" b="1" dirty="0">
                <a:solidFill>
                  <a:prstClr val="black"/>
                </a:solidFill>
                <a:latin typeface="华文细黑" pitchFamily="2" charset="-122"/>
              </a:rPr>
              <a:t>翻译</a:t>
            </a:r>
          </a:p>
        </p:txBody>
      </p:sp>
      <p:cxnSp>
        <p:nvCxnSpPr>
          <p:cNvPr id="248" name="形状 247"/>
          <p:cNvCxnSpPr>
            <a:stCxn id="89" idx="2"/>
            <a:endCxn id="90" idx="1"/>
          </p:cNvCxnSpPr>
          <p:nvPr/>
        </p:nvCxnSpPr>
        <p:spPr bwMode="auto">
          <a:xfrm rot="5400000">
            <a:off x="2244008" y="2570725"/>
            <a:ext cx="1108133" cy="524414"/>
          </a:xfrm>
          <a:prstGeom prst="bentConnector4">
            <a:avLst>
              <a:gd name="adj1" fmla="val 21840"/>
              <a:gd name="adj2" fmla="val 15772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1" name="形状 250"/>
          <p:cNvCxnSpPr>
            <a:stCxn id="89" idx="2"/>
            <a:endCxn id="88" idx="1"/>
          </p:cNvCxnSpPr>
          <p:nvPr/>
        </p:nvCxnSpPr>
        <p:spPr bwMode="auto">
          <a:xfrm rot="5400000">
            <a:off x="2527858" y="2288881"/>
            <a:ext cx="542436" cy="522411"/>
          </a:xfrm>
          <a:prstGeom prst="bentConnector4">
            <a:avLst>
              <a:gd name="adj1" fmla="val 44003"/>
              <a:gd name="adj2" fmla="val 15794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4" name="形状 253"/>
          <p:cNvCxnSpPr>
            <a:stCxn id="88" idx="3"/>
            <a:endCxn id="179" idx="2"/>
          </p:cNvCxnSpPr>
          <p:nvPr/>
        </p:nvCxnSpPr>
        <p:spPr bwMode="auto">
          <a:xfrm flipV="1">
            <a:off x="3584698" y="2291351"/>
            <a:ext cx="809720" cy="529950"/>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8" name="形状 257"/>
          <p:cNvCxnSpPr>
            <a:stCxn id="90" idx="3"/>
            <a:endCxn id="179" idx="2"/>
          </p:cNvCxnSpPr>
          <p:nvPr/>
        </p:nvCxnSpPr>
        <p:spPr bwMode="auto">
          <a:xfrm flipV="1">
            <a:off x="3582696" y="2291352"/>
            <a:ext cx="811723" cy="1095647"/>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0" name="形状 259"/>
          <p:cNvCxnSpPr>
            <a:stCxn id="179" idx="3"/>
            <a:endCxn id="98" idx="0"/>
          </p:cNvCxnSpPr>
          <p:nvPr/>
        </p:nvCxnSpPr>
        <p:spPr bwMode="auto">
          <a:xfrm>
            <a:off x="4917829" y="2106378"/>
            <a:ext cx="1194595" cy="1875821"/>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3" name="形状 262"/>
          <p:cNvCxnSpPr>
            <a:stCxn id="98" idx="3"/>
            <a:endCxn id="99" idx="0"/>
          </p:cNvCxnSpPr>
          <p:nvPr/>
        </p:nvCxnSpPr>
        <p:spPr bwMode="auto">
          <a:xfrm>
            <a:off x="6635836" y="4167172"/>
            <a:ext cx="143023" cy="470944"/>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7" name="肘形连接符 266"/>
          <p:cNvCxnSpPr>
            <a:stCxn id="179" idx="3"/>
            <a:endCxn id="105" idx="1"/>
          </p:cNvCxnSpPr>
          <p:nvPr/>
        </p:nvCxnSpPr>
        <p:spPr bwMode="auto">
          <a:xfrm>
            <a:off x="4917830" y="2106377"/>
            <a:ext cx="1145919" cy="3282410"/>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9" name="形状 268"/>
          <p:cNvCxnSpPr>
            <a:stCxn id="99" idx="3"/>
            <a:endCxn id="100" idx="2"/>
          </p:cNvCxnSpPr>
          <p:nvPr/>
        </p:nvCxnSpPr>
        <p:spPr bwMode="auto">
          <a:xfrm flipV="1">
            <a:off x="7780012" y="2278865"/>
            <a:ext cx="523676" cy="2537982"/>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1" name="形状 270"/>
          <p:cNvCxnSpPr>
            <a:stCxn id="105" idx="3"/>
            <a:endCxn id="100" idx="2"/>
          </p:cNvCxnSpPr>
          <p:nvPr/>
        </p:nvCxnSpPr>
        <p:spPr bwMode="auto">
          <a:xfrm flipV="1">
            <a:off x="7780012" y="2278865"/>
            <a:ext cx="523676" cy="3109922"/>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3" name="形状 272"/>
          <p:cNvCxnSpPr>
            <a:stCxn id="98" idx="3"/>
            <a:endCxn id="100" idx="2"/>
          </p:cNvCxnSpPr>
          <p:nvPr/>
        </p:nvCxnSpPr>
        <p:spPr bwMode="auto">
          <a:xfrm flipV="1">
            <a:off x="6635836" y="2278866"/>
            <a:ext cx="1667853" cy="1888307"/>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5" name="肘形连接符 274"/>
          <p:cNvCxnSpPr>
            <a:stCxn id="179" idx="3"/>
            <a:endCxn id="99" idx="1"/>
          </p:cNvCxnSpPr>
          <p:nvPr/>
        </p:nvCxnSpPr>
        <p:spPr bwMode="auto">
          <a:xfrm>
            <a:off x="4917830" y="2106377"/>
            <a:ext cx="859874" cy="2710470"/>
          </a:xfrm>
          <a:prstGeom prst="bentConnector3">
            <a:avLst>
              <a:gd name="adj1" fmla="val 67269"/>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5" name="肘形连接符 284"/>
          <p:cNvCxnSpPr>
            <a:stCxn id="101" idx="3"/>
            <a:endCxn id="76" idx="1"/>
          </p:cNvCxnSpPr>
          <p:nvPr/>
        </p:nvCxnSpPr>
        <p:spPr bwMode="auto">
          <a:xfrm>
            <a:off x="9829326" y="2100135"/>
            <a:ext cx="715783" cy="3360145"/>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8" name="矩形 14"/>
          <p:cNvSpPr>
            <a:spLocks/>
          </p:cNvSpPr>
          <p:nvPr/>
        </p:nvSpPr>
        <p:spPr bwMode="auto">
          <a:xfrm>
            <a:off x="5014920" y="1921404"/>
            <a:ext cx="2669747" cy="786417"/>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pPr algn="l">
              <a:defRPr/>
            </a:pPr>
            <a:r>
              <a:rPr lang="zh-CN" altLang="en-US" sz="1092" b="1" dirty="0">
                <a:solidFill>
                  <a:prstClr val="black"/>
                </a:solidFill>
                <a:latin typeface="华文细黑"/>
              </a:rPr>
              <a:t>版本组织集中评审，领域代表全部参加，未识别出该问题</a:t>
            </a:r>
            <a:endParaRPr lang="en-US" altLang="zh-CN" sz="1092" b="1" dirty="0">
              <a:solidFill>
                <a:prstClr val="black"/>
              </a:solidFill>
              <a:latin typeface="华文细黑"/>
            </a:endParaRPr>
          </a:p>
          <a:p>
            <a:pPr algn="l">
              <a:defRPr/>
            </a:pPr>
            <a:r>
              <a:rPr lang="zh-CN" altLang="en-US" sz="1092" b="1" dirty="0">
                <a:solidFill>
                  <a:srgbClr val="FF0000"/>
                </a:solidFill>
                <a:latin typeface="华文细黑"/>
              </a:rPr>
              <a:t>控制点：为什么集中评审无法发现该问题？</a:t>
            </a:r>
            <a:endParaRPr lang="zh-CN" altLang="en-US" sz="1092" b="1" dirty="0">
              <a:solidFill>
                <a:srgbClr val="FC1604"/>
              </a:solidFill>
              <a:latin typeface="华文细黑"/>
            </a:endParaRPr>
          </a:p>
        </p:txBody>
      </p:sp>
      <p:sp>
        <p:nvSpPr>
          <p:cNvPr id="140" name="矩形 14"/>
          <p:cNvSpPr>
            <a:spLocks/>
          </p:cNvSpPr>
          <p:nvPr/>
        </p:nvSpPr>
        <p:spPr bwMode="auto">
          <a:xfrm>
            <a:off x="3680044" y="2707821"/>
            <a:ext cx="1525570" cy="1143879"/>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pPr algn="l">
              <a:defRPr/>
            </a:pPr>
            <a:r>
              <a:rPr lang="zh-CN" altLang="en-US" sz="1092" b="1" dirty="0">
                <a:solidFill>
                  <a:prstClr val="black"/>
                </a:solidFill>
                <a:latin typeface="华文细黑" pitchFamily="2" charset="-122"/>
              </a:rPr>
              <a:t>写作时，</a:t>
            </a:r>
            <a:r>
              <a:rPr lang="en-US" altLang="zh-CN" sz="1092" b="1" dirty="0">
                <a:solidFill>
                  <a:prstClr val="black"/>
                </a:solidFill>
                <a:latin typeface="华文细黑" pitchFamily="2" charset="-122"/>
              </a:rPr>
              <a:t>MML</a:t>
            </a:r>
            <a:r>
              <a:rPr lang="zh-CN" altLang="en-US" sz="1092" b="1" dirty="0">
                <a:solidFill>
                  <a:prstClr val="black"/>
                </a:solidFill>
                <a:latin typeface="华文细黑" pitchFamily="2" charset="-122"/>
              </a:rPr>
              <a:t>的参数名称，从</a:t>
            </a:r>
            <a:r>
              <a:rPr lang="en-US" altLang="zh-CN" sz="1092" b="1" dirty="0">
                <a:solidFill>
                  <a:prstClr val="black"/>
                </a:solidFill>
                <a:latin typeface="华文细黑" pitchFamily="2" charset="-122"/>
              </a:rPr>
              <a:t>MML</a:t>
            </a:r>
            <a:r>
              <a:rPr lang="zh-CN" altLang="en-US" sz="1092" b="1" dirty="0">
                <a:solidFill>
                  <a:prstClr val="black"/>
                </a:solidFill>
                <a:latin typeface="华文细黑" pitchFamily="2" charset="-122"/>
              </a:rPr>
              <a:t>参数电子流中拷贝错误。</a:t>
            </a:r>
            <a:endParaRPr lang="en-US" altLang="zh-CN" sz="1092" b="1" dirty="0">
              <a:solidFill>
                <a:prstClr val="black"/>
              </a:solidFill>
              <a:latin typeface="华文细黑" pitchFamily="2" charset="-122"/>
            </a:endParaRPr>
          </a:p>
          <a:p>
            <a:pPr algn="l">
              <a:defRPr/>
            </a:pPr>
            <a:r>
              <a:rPr lang="zh-CN" altLang="en-US" sz="1092" b="1" dirty="0">
                <a:solidFill>
                  <a:srgbClr val="FC1604"/>
                </a:solidFill>
                <a:latin typeface="华文细黑" pitchFamily="2" charset="-122"/>
              </a:rPr>
              <a:t>引入点：</a:t>
            </a:r>
            <a:r>
              <a:rPr lang="zh-CN" altLang="en-US" sz="1092" b="1" dirty="0">
                <a:solidFill>
                  <a:srgbClr val="FF0000"/>
                </a:solidFill>
                <a:latin typeface="华文细黑" pitchFamily="2" charset="-122"/>
              </a:rPr>
              <a:t>为什么会拷贝错误？ </a:t>
            </a:r>
          </a:p>
        </p:txBody>
      </p:sp>
      <p:sp>
        <p:nvSpPr>
          <p:cNvPr id="152" name="矩形 14"/>
          <p:cNvSpPr>
            <a:spLocks/>
          </p:cNvSpPr>
          <p:nvPr/>
        </p:nvSpPr>
        <p:spPr bwMode="auto">
          <a:xfrm>
            <a:off x="7875361" y="4364105"/>
            <a:ext cx="2669747" cy="1429849"/>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pPr algn="l">
              <a:defRPr/>
            </a:pPr>
            <a:r>
              <a:rPr lang="en-US" altLang="zh-CN" sz="1092" b="1" dirty="0">
                <a:solidFill>
                  <a:prstClr val="black"/>
                </a:solidFill>
                <a:latin typeface="华文细黑" pitchFamily="2" charset="-122"/>
              </a:rPr>
              <a:t>RN</a:t>
            </a:r>
            <a:r>
              <a:rPr lang="zh-CN" altLang="en-US" sz="1092" b="1" dirty="0">
                <a:solidFill>
                  <a:prstClr val="black"/>
                </a:solidFill>
                <a:latin typeface="华文细黑" pitchFamily="2" charset="-122"/>
              </a:rPr>
              <a:t>评审完后未走正式的转测试流程给网元和解决方案团队</a:t>
            </a:r>
            <a:endParaRPr lang="en-US" altLang="zh-CN" sz="1092" b="1" dirty="0">
              <a:solidFill>
                <a:prstClr val="black"/>
              </a:solidFill>
              <a:latin typeface="华文细黑" pitchFamily="2" charset="-122"/>
            </a:endParaRPr>
          </a:p>
          <a:p>
            <a:pPr algn="l">
              <a:defRPr/>
            </a:pPr>
            <a:r>
              <a:rPr lang="zh-CN" altLang="en-US" sz="1092" b="1" dirty="0">
                <a:solidFill>
                  <a:srgbClr val="FC1604"/>
                </a:solidFill>
                <a:latin typeface="华文细黑" pitchFamily="2" charset="-122"/>
              </a:rPr>
              <a:t>控制点：</a:t>
            </a:r>
            <a:r>
              <a:rPr lang="en-US" altLang="zh-CN" sz="1092" b="1" dirty="0">
                <a:solidFill>
                  <a:srgbClr val="FC1604"/>
                </a:solidFill>
                <a:latin typeface="华文细黑" pitchFamily="2" charset="-122"/>
              </a:rPr>
              <a:t>QA</a:t>
            </a:r>
            <a:r>
              <a:rPr lang="zh-CN" altLang="en-US" sz="1092" b="1" dirty="0">
                <a:solidFill>
                  <a:srgbClr val="FC1604"/>
                </a:solidFill>
                <a:latin typeface="华文细黑" pitchFamily="2" charset="-122"/>
              </a:rPr>
              <a:t>未识别出该流程的缺失</a:t>
            </a:r>
            <a:endParaRPr lang="en-US" altLang="zh-CN" sz="1092" b="1" dirty="0">
              <a:solidFill>
                <a:prstClr val="black"/>
              </a:solidFill>
              <a:latin typeface="华文细黑" pitchFamily="2" charset="-122"/>
            </a:endParaRPr>
          </a:p>
          <a:p>
            <a:pPr algn="l">
              <a:defRPr/>
            </a:pPr>
            <a:r>
              <a:rPr lang="en-US" altLang="zh-CN" sz="1092" b="1" dirty="0">
                <a:solidFill>
                  <a:prstClr val="black"/>
                </a:solidFill>
                <a:latin typeface="华文细黑" pitchFamily="2" charset="-122"/>
              </a:rPr>
              <a:t>RN</a:t>
            </a:r>
            <a:r>
              <a:rPr lang="zh-CN" altLang="en-US" sz="1092" b="1" dirty="0">
                <a:solidFill>
                  <a:prstClr val="black"/>
                </a:solidFill>
                <a:latin typeface="华文细黑" pitchFamily="2" charset="-122"/>
              </a:rPr>
              <a:t>是通过测试经理走读进行的测试，未发现该问题</a:t>
            </a:r>
            <a:endParaRPr lang="en-US" altLang="zh-CN" sz="1092" b="1" dirty="0">
              <a:solidFill>
                <a:prstClr val="black"/>
              </a:solidFill>
              <a:latin typeface="华文细黑" pitchFamily="2" charset="-122"/>
            </a:endParaRPr>
          </a:p>
          <a:p>
            <a:pPr algn="l">
              <a:defRPr/>
            </a:pPr>
            <a:r>
              <a:rPr lang="zh-CN" altLang="en-US" sz="1092" b="1" dirty="0">
                <a:solidFill>
                  <a:srgbClr val="FC1604"/>
                </a:solidFill>
                <a:latin typeface="华文细黑" pitchFamily="2" charset="-122"/>
              </a:rPr>
              <a:t>控制点：为什么测试未发现该问题</a:t>
            </a:r>
            <a:endParaRPr lang="en-US" altLang="zh-CN" sz="1092" b="1" dirty="0">
              <a:solidFill>
                <a:srgbClr val="FC1604"/>
              </a:solidFill>
              <a:latin typeface="华文细黑" pitchFamily="2" charset="-122"/>
            </a:endParaRPr>
          </a:p>
        </p:txBody>
      </p:sp>
      <p:cxnSp>
        <p:nvCxnSpPr>
          <p:cNvPr id="292" name="直接箭头连接符 291"/>
          <p:cNvCxnSpPr>
            <a:stCxn id="97" idx="3"/>
            <a:endCxn id="89" idx="1"/>
          </p:cNvCxnSpPr>
          <p:nvPr/>
        </p:nvCxnSpPr>
        <p:spPr bwMode="auto">
          <a:xfrm>
            <a:off x="2154477" y="2100134"/>
            <a:ext cx="381393"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9" name="TextBox 298"/>
          <p:cNvSpPr txBox="1"/>
          <p:nvPr/>
        </p:nvSpPr>
        <p:spPr>
          <a:xfrm>
            <a:off x="6826530" y="992002"/>
            <a:ext cx="1239526" cy="412523"/>
          </a:xfrm>
          <a:prstGeom prst="rect">
            <a:avLst/>
          </a:prstGeom>
          <a:noFill/>
        </p:spPr>
        <p:txBody>
          <a:bodyPr wrap="square" rtlCol="0">
            <a:spAutoFit/>
          </a:bodyPr>
          <a:lstStyle/>
          <a:p>
            <a:endParaRPr lang="en-US" altLang="zh-CN" sz="1042" dirty="0">
              <a:solidFill>
                <a:srgbClr val="0000CC"/>
              </a:solidFill>
              <a:latin typeface="华文细黑"/>
              <a:ea typeface="华文细黑"/>
            </a:endParaRPr>
          </a:p>
          <a:p>
            <a:r>
              <a:rPr lang="en-US" altLang="zh-CN" sz="1042" dirty="0">
                <a:solidFill>
                  <a:srgbClr val="0000CC"/>
                </a:solidFill>
                <a:latin typeface="华文细黑"/>
                <a:ea typeface="华文细黑"/>
              </a:rPr>
              <a:t>2014/2/13</a:t>
            </a:r>
            <a:endParaRPr lang="zh-CN" altLang="en-US" sz="1042" dirty="0">
              <a:solidFill>
                <a:srgbClr val="0000CC"/>
              </a:solidFill>
              <a:latin typeface="华文细黑"/>
              <a:ea typeface="华文细黑"/>
            </a:endParaRPr>
          </a:p>
        </p:txBody>
      </p:sp>
      <p:sp>
        <p:nvSpPr>
          <p:cNvPr id="69" name="圆角矩形标注 68"/>
          <p:cNvSpPr/>
          <p:nvPr/>
        </p:nvSpPr>
        <p:spPr bwMode="auto">
          <a:xfrm>
            <a:off x="7608168" y="678704"/>
            <a:ext cx="1334873" cy="518048"/>
          </a:xfrm>
          <a:prstGeom prst="wedgeRoundRectCallout">
            <a:avLst>
              <a:gd name="adj1" fmla="val -72324"/>
              <a:gd name="adj2" fmla="val 51185"/>
              <a:gd name="adj3" fmla="val 16667"/>
            </a:avLst>
          </a:prstGeom>
          <a:solidFill>
            <a:srgbClr val="FFFF99"/>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85" tIns="45393" rIns="90785" bIns="45393" numCol="1" rtlCol="0" anchor="t" anchorCtr="0" compatLnSpc="1">
            <a:prstTxWarp prst="textNoShape">
              <a:avLst/>
            </a:prstTxWarp>
          </a:bodyPr>
          <a:lstStyle/>
          <a:p>
            <a:pPr algn="l"/>
            <a:r>
              <a:rPr lang="zh-CN" altLang="en-US" sz="1390" b="1" i="1" dirty="0">
                <a:solidFill>
                  <a:srgbClr val="0000FF"/>
                </a:solidFill>
                <a:latin typeface="华文细黑"/>
                <a:ea typeface="华文细黑"/>
              </a:rPr>
              <a:t>定义流程，按流程阶段打开</a:t>
            </a:r>
            <a:endParaRPr lang="zh-CN" altLang="en-US" sz="1390" i="1" dirty="0">
              <a:solidFill>
                <a:srgbClr val="0000FF"/>
              </a:solidFill>
              <a:latin typeface="华文细黑"/>
              <a:ea typeface="华文细黑"/>
            </a:endParaRPr>
          </a:p>
        </p:txBody>
      </p:sp>
      <p:sp>
        <p:nvSpPr>
          <p:cNvPr id="70" name="圆角矩形标注 69"/>
          <p:cNvSpPr/>
          <p:nvPr/>
        </p:nvSpPr>
        <p:spPr bwMode="auto">
          <a:xfrm>
            <a:off x="10069628" y="659528"/>
            <a:ext cx="1334873" cy="393208"/>
          </a:xfrm>
          <a:prstGeom prst="wedgeRoundRectCallout">
            <a:avLst>
              <a:gd name="adj1" fmla="val -83312"/>
              <a:gd name="adj2" fmla="val 79863"/>
              <a:gd name="adj3" fmla="val 16667"/>
            </a:avLst>
          </a:prstGeom>
          <a:solidFill>
            <a:srgbClr val="FFFF99"/>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85" tIns="45393" rIns="90785" bIns="45393" numCol="1" rtlCol="0" anchor="t" anchorCtr="0" compatLnSpc="1">
            <a:prstTxWarp prst="textNoShape">
              <a:avLst/>
            </a:prstTxWarp>
          </a:bodyPr>
          <a:lstStyle/>
          <a:p>
            <a:pPr algn="l">
              <a:lnSpc>
                <a:spcPct val="130000"/>
              </a:lnSpc>
            </a:pPr>
            <a:r>
              <a:rPr lang="zh-CN" altLang="en-US" sz="1390" b="1" i="1" dirty="0">
                <a:solidFill>
                  <a:srgbClr val="0000FF"/>
                </a:solidFill>
                <a:latin typeface="华文细黑"/>
                <a:ea typeface="华文细黑"/>
              </a:rPr>
              <a:t>注明时间节点</a:t>
            </a:r>
          </a:p>
        </p:txBody>
      </p:sp>
      <p:sp>
        <p:nvSpPr>
          <p:cNvPr id="71" name="圆角矩形标注 70"/>
          <p:cNvSpPr/>
          <p:nvPr/>
        </p:nvSpPr>
        <p:spPr bwMode="auto">
          <a:xfrm>
            <a:off x="2440522" y="4601117"/>
            <a:ext cx="1962304" cy="966405"/>
          </a:xfrm>
          <a:prstGeom prst="wedgeRoundRectCallout">
            <a:avLst>
              <a:gd name="adj1" fmla="val -30726"/>
              <a:gd name="adj2" fmla="val -227079"/>
              <a:gd name="adj3" fmla="val 16667"/>
            </a:avLst>
          </a:prstGeom>
          <a:solidFill>
            <a:srgbClr val="FFFF99"/>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85" tIns="45393" rIns="90785" bIns="45393" numCol="1" rtlCol="0" anchor="t" anchorCtr="0" compatLnSpc="1">
            <a:prstTxWarp prst="textNoShape">
              <a:avLst/>
            </a:prstTxWarp>
          </a:bodyPr>
          <a:lstStyle/>
          <a:p>
            <a:pPr algn="l">
              <a:lnSpc>
                <a:spcPct val="130000"/>
              </a:lnSpc>
            </a:pPr>
            <a:r>
              <a:rPr lang="zh-CN" altLang="en-US" sz="1390" b="1" i="1" dirty="0">
                <a:solidFill>
                  <a:srgbClr val="0000FF"/>
                </a:solidFill>
                <a:latin typeface="华文细黑"/>
                <a:ea typeface="华文细黑"/>
              </a:rPr>
              <a:t>按角色梳理实际的活动，失效活动用颜色标记</a:t>
            </a:r>
          </a:p>
        </p:txBody>
      </p:sp>
      <p:sp>
        <p:nvSpPr>
          <p:cNvPr id="72" name="圆角矩形标注 71"/>
          <p:cNvSpPr/>
          <p:nvPr/>
        </p:nvSpPr>
        <p:spPr bwMode="auto">
          <a:xfrm>
            <a:off x="7008888" y="3224260"/>
            <a:ext cx="1962304" cy="680432"/>
          </a:xfrm>
          <a:prstGeom prst="wedgeRoundRectCallout">
            <a:avLst>
              <a:gd name="adj1" fmla="val -103592"/>
              <a:gd name="adj2" fmla="val -156760"/>
              <a:gd name="adj3" fmla="val 16667"/>
            </a:avLst>
          </a:prstGeom>
          <a:solidFill>
            <a:srgbClr val="FFFF99"/>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85" tIns="45393" rIns="90785" bIns="45393" numCol="1" rtlCol="0" anchor="t" anchorCtr="0" compatLnSpc="1">
            <a:prstTxWarp prst="textNoShape">
              <a:avLst/>
            </a:prstTxWarp>
          </a:bodyPr>
          <a:lstStyle/>
          <a:p>
            <a:pPr algn="l">
              <a:lnSpc>
                <a:spcPct val="130000"/>
              </a:lnSpc>
            </a:pPr>
            <a:r>
              <a:rPr lang="zh-CN" altLang="en-US" sz="1390" b="1" i="1" dirty="0">
                <a:solidFill>
                  <a:srgbClr val="0000FF"/>
                </a:solidFill>
                <a:latin typeface="华文细黑"/>
                <a:ea typeface="华文细黑"/>
              </a:rPr>
              <a:t>描述实际活动是如何执行的，再引出问题</a:t>
            </a:r>
          </a:p>
        </p:txBody>
      </p:sp>
      <p:sp>
        <p:nvSpPr>
          <p:cNvPr id="77" name="Rectangle 2"/>
          <p:cNvSpPr>
            <a:spLocks noGrp="1" noChangeArrowheads="1"/>
          </p:cNvSpPr>
          <p:nvPr>
            <p:ph type="title"/>
          </p:nvPr>
        </p:nvSpPr>
        <p:spPr>
          <a:xfrm>
            <a:off x="727469" y="273208"/>
            <a:ext cx="9817639"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3.2 </a:t>
            </a:r>
            <a:r>
              <a:rPr lang="zh-CN" altLang="en-US"/>
              <a:t>管理</a:t>
            </a:r>
            <a:r>
              <a:rPr lang="zh-CN" altLang="en-US" smtClean="0"/>
              <a:t>根因分析（样例</a:t>
            </a:r>
            <a:r>
              <a:rPr lang="en-US" altLang="zh-CN" smtClean="0"/>
              <a:t>1</a:t>
            </a:r>
            <a:r>
              <a:rPr lang="zh-CN" altLang="en-US" smtClean="0"/>
              <a:t>：资料开发</a:t>
            </a:r>
            <a:r>
              <a:rPr lang="zh-CN" altLang="en-US"/>
              <a:t>流程</a:t>
            </a:r>
            <a:r>
              <a:rPr lang="zh-CN" altLang="en-US" smtClean="0"/>
              <a:t>问题分析）</a:t>
            </a:r>
            <a:endParaRPr lang="en-US" altLang="zh-CN" sz="2800" b="0" i="1" dirty="0">
              <a:solidFill>
                <a:srgbClr val="0000FF"/>
              </a:solidFill>
            </a:endParaRPr>
          </a:p>
        </p:txBody>
      </p:sp>
      <p:sp>
        <p:nvSpPr>
          <p:cNvPr id="78" name="Rectangle 3"/>
          <p:cNvSpPr txBox="1">
            <a:spLocks noChangeArrowheads="1"/>
          </p:cNvSpPr>
          <p:nvPr/>
        </p:nvSpPr>
        <p:spPr bwMode="auto">
          <a:xfrm>
            <a:off x="732588" y="5788774"/>
            <a:ext cx="8755353" cy="566069"/>
          </a:xfrm>
          <a:prstGeom prst="rect">
            <a:avLst/>
          </a:prstGeom>
          <a:noFill/>
          <a:ln w="9525">
            <a:noFill/>
            <a:miter lim="800000"/>
            <a:headEnd/>
            <a:tailEnd/>
          </a:ln>
        </p:spPr>
        <p:txBody>
          <a:bodyPr lIns="80152" tIns="40076" rIns="80152" bIns="40076"/>
          <a:lstStyle/>
          <a:p>
            <a:pPr marL="180975" lvl="1" indent="-180975" defTabSz="801688">
              <a:lnSpc>
                <a:spcPct val="120000"/>
              </a:lnSpc>
              <a:buSzPct val="69000"/>
              <a:buFont typeface="Wingdings" pitchFamily="2" charset="2"/>
              <a:buChar char="l"/>
            </a:pPr>
            <a:r>
              <a:rPr lang="zh-CN" altLang="en-US" sz="1400" b="1" smtClean="0">
                <a:latin typeface="华文细黑" pitchFamily="2" charset="-122"/>
                <a:ea typeface="华文细黑" pitchFamily="2" charset="-122"/>
              </a:rPr>
              <a:t>关键失效活动及问题点：</a:t>
            </a:r>
            <a:endParaRPr lang="en-US" altLang="zh-CN" sz="1400" b="1" dirty="0"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200" b="1" dirty="0" smtClean="0">
                <a:latin typeface="华文细黑" pitchFamily="2" charset="-122"/>
                <a:ea typeface="华文细黑" pitchFamily="2" charset="-122"/>
              </a:rPr>
              <a:t>问题</a:t>
            </a:r>
            <a:r>
              <a:rPr lang="en-US" altLang="zh-CN" sz="1200" b="1" smtClean="0">
                <a:latin typeface="华文细黑" pitchFamily="2" charset="-122"/>
                <a:ea typeface="华文细黑" pitchFamily="2" charset="-122"/>
              </a:rPr>
              <a:t>1</a:t>
            </a:r>
            <a:r>
              <a:rPr lang="zh-CN" altLang="en-US" sz="1200" b="1" smtClean="0">
                <a:latin typeface="华文细黑" pitchFamily="2" charset="-122"/>
                <a:ea typeface="华文细黑" pitchFamily="2" charset="-122"/>
              </a:rPr>
              <a:t>：</a:t>
            </a:r>
            <a:endParaRPr lang="en-US" altLang="zh-CN" sz="1200" b="1" dirty="0">
              <a:latin typeface="华文细黑" pitchFamily="2" charset="-122"/>
              <a:ea typeface="华文细黑" pitchFamily="2" charset="-122"/>
            </a:endParaRPr>
          </a:p>
        </p:txBody>
      </p:sp>
    </p:spTree>
    <p:extLst>
      <p:ext uri="{BB962C8B-B14F-4D97-AF65-F5344CB8AC3E}">
        <p14:creationId xmlns:p14="http://schemas.microsoft.com/office/powerpoint/2010/main" val="54506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additive="base">
                                        <p:cTn id="25" dur="500" fill="hold"/>
                                        <p:tgtEl>
                                          <p:spTgt spid="72"/>
                                        </p:tgtEl>
                                        <p:attrNameLst>
                                          <p:attrName>ppt_x</p:attrName>
                                        </p:attrNameLst>
                                      </p:cBhvr>
                                      <p:tavLst>
                                        <p:tav tm="0">
                                          <p:val>
                                            <p:strVal val="#ppt_x"/>
                                          </p:val>
                                        </p:tav>
                                        <p:tav tm="100000">
                                          <p:val>
                                            <p:strVal val="#ppt_x"/>
                                          </p:val>
                                        </p:tav>
                                      </p:tavLst>
                                    </p:anim>
                                    <p:anim calcmode="lin" valueType="num">
                                      <p:cBhvr additive="base">
                                        <p:cTn id="2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2"/>
          <p:cNvSpPr>
            <a:spLocks noGrp="1" noChangeArrowheads="1"/>
          </p:cNvSpPr>
          <p:nvPr>
            <p:ph type="title"/>
          </p:nvPr>
        </p:nvSpPr>
        <p:spPr>
          <a:xfrm>
            <a:off x="727470" y="273208"/>
            <a:ext cx="9400978"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3.2 </a:t>
            </a:r>
            <a:r>
              <a:rPr lang="zh-CN" altLang="en-US"/>
              <a:t>管理</a:t>
            </a:r>
            <a:r>
              <a:rPr lang="zh-CN" altLang="en-US" smtClean="0"/>
              <a:t>根因分析（样例</a:t>
            </a:r>
            <a:r>
              <a:rPr lang="en-US" altLang="zh-CN" smtClean="0"/>
              <a:t>2</a:t>
            </a:r>
            <a:r>
              <a:rPr lang="zh-CN" altLang="en-US" smtClean="0"/>
              <a:t>：开发</a:t>
            </a:r>
            <a:r>
              <a:rPr lang="zh-CN" altLang="en-US"/>
              <a:t>流程</a:t>
            </a:r>
            <a:r>
              <a:rPr lang="zh-CN" altLang="en-US" smtClean="0"/>
              <a:t>问题分析）</a:t>
            </a:r>
            <a:endParaRPr lang="en-US" altLang="zh-CN" sz="2800" b="0" i="1" dirty="0">
              <a:solidFill>
                <a:srgbClr val="0000FF"/>
              </a:solidFill>
            </a:endParaRPr>
          </a:p>
        </p:txBody>
      </p:sp>
      <p:cxnSp>
        <p:nvCxnSpPr>
          <p:cNvPr id="3" name="直接连接符 75"/>
          <p:cNvCxnSpPr>
            <a:cxnSpLocks noChangeShapeType="1"/>
          </p:cNvCxnSpPr>
          <p:nvPr/>
        </p:nvCxnSpPr>
        <p:spPr bwMode="auto">
          <a:xfrm>
            <a:off x="1265083" y="3791264"/>
            <a:ext cx="8641784" cy="23174"/>
          </a:xfrm>
          <a:prstGeom prst="line">
            <a:avLst/>
          </a:prstGeom>
          <a:noFill/>
          <a:ln w="28575" algn="ctr">
            <a:solidFill>
              <a:srgbClr val="669900"/>
            </a:solidFill>
            <a:prstDash val="dash"/>
            <a:round/>
            <a:headEnd/>
            <a:tailEnd/>
          </a:ln>
        </p:spPr>
      </p:cxnSp>
      <p:sp>
        <p:nvSpPr>
          <p:cNvPr id="4" name="矩形 14"/>
          <p:cNvSpPr>
            <a:spLocks/>
          </p:cNvSpPr>
          <p:nvPr/>
        </p:nvSpPr>
        <p:spPr bwMode="auto">
          <a:xfrm>
            <a:off x="1265907" y="2878334"/>
            <a:ext cx="4391664" cy="642786"/>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r>
              <a:rPr lang="zh-CN" altLang="en-US" sz="1092" b="1" dirty="0">
                <a:solidFill>
                  <a:prstClr val="black"/>
                </a:solidFill>
                <a:latin typeface="华文细黑" pitchFamily="2" charset="-122"/>
              </a:rPr>
              <a:t>开发人员根据设计进行编码，</a:t>
            </a:r>
            <a:r>
              <a:rPr lang="en-US" altLang="zh-CN" sz="1092" b="1" dirty="0" err="1">
                <a:solidFill>
                  <a:prstClr val="black"/>
                </a:solidFill>
                <a:latin typeface="华文细黑" pitchFamily="2" charset="-122"/>
              </a:rPr>
              <a:t>bsbus</a:t>
            </a:r>
            <a:r>
              <a:rPr lang="zh-CN" altLang="en-US" sz="1092" b="1" dirty="0">
                <a:solidFill>
                  <a:prstClr val="black"/>
                </a:solidFill>
                <a:latin typeface="华文细黑" pitchFamily="2" charset="-122"/>
              </a:rPr>
              <a:t>线程调用</a:t>
            </a:r>
            <a:r>
              <a:rPr lang="en-US" altLang="zh-CN" sz="1092" b="1" dirty="0">
                <a:solidFill>
                  <a:prstClr val="black"/>
                </a:solidFill>
                <a:latin typeface="华文细黑" pitchFamily="2" charset="-122"/>
              </a:rPr>
              <a:t>TCP</a:t>
            </a:r>
            <a:r>
              <a:rPr lang="zh-CN" altLang="en-US" sz="1092" b="1" dirty="0">
                <a:solidFill>
                  <a:prstClr val="black"/>
                </a:solidFill>
                <a:latin typeface="华文细黑" pitchFamily="2" charset="-122"/>
              </a:rPr>
              <a:t>发送消息时，调用底层</a:t>
            </a:r>
            <a:r>
              <a:rPr lang="en-US" altLang="zh-CN" sz="1092" b="1" dirty="0">
                <a:solidFill>
                  <a:prstClr val="black"/>
                </a:solidFill>
                <a:latin typeface="华文细黑" pitchFamily="2" charset="-122"/>
              </a:rPr>
              <a:t>socket</a:t>
            </a:r>
            <a:r>
              <a:rPr lang="zh-CN" altLang="en-US" sz="1092" b="1" dirty="0">
                <a:solidFill>
                  <a:prstClr val="black"/>
                </a:solidFill>
                <a:latin typeface="华文细黑" pitchFamily="2" charset="-122"/>
              </a:rPr>
              <a:t>函数，参数设置不正确（阻塞，非阻塞参数），</a:t>
            </a:r>
            <a:endParaRPr lang="en-US" altLang="zh-CN" sz="1092" b="1" dirty="0">
              <a:solidFill>
                <a:prstClr val="black"/>
              </a:solidFill>
              <a:latin typeface="华文细黑" pitchFamily="2" charset="-122"/>
            </a:endParaRPr>
          </a:p>
          <a:p>
            <a:r>
              <a:rPr lang="zh-CN" altLang="en-US" sz="1092" b="1" dirty="0">
                <a:solidFill>
                  <a:srgbClr val="FF0000"/>
                </a:solidFill>
                <a:latin typeface="华文细黑" pitchFamily="2" charset="-122"/>
              </a:rPr>
              <a:t>引入点</a:t>
            </a:r>
            <a:r>
              <a:rPr lang="en-US" altLang="zh-CN" sz="1092" b="1" dirty="0">
                <a:solidFill>
                  <a:srgbClr val="FF0000"/>
                </a:solidFill>
                <a:latin typeface="华文细黑" pitchFamily="2" charset="-122"/>
              </a:rPr>
              <a:t>1</a:t>
            </a:r>
            <a:r>
              <a:rPr lang="zh-CN" altLang="en-US" sz="1092" b="1" dirty="0">
                <a:solidFill>
                  <a:srgbClr val="FF0000"/>
                </a:solidFill>
                <a:latin typeface="华文细黑" pitchFamily="2" charset="-122"/>
              </a:rPr>
              <a:t>：为什么参数设置错误？</a:t>
            </a:r>
          </a:p>
        </p:txBody>
      </p:sp>
      <p:sp>
        <p:nvSpPr>
          <p:cNvPr id="5" name="Freeform 52"/>
          <p:cNvSpPr>
            <a:spLocks/>
          </p:cNvSpPr>
          <p:nvPr/>
        </p:nvSpPr>
        <p:spPr bwMode="auto">
          <a:xfrm>
            <a:off x="1365343" y="1749380"/>
            <a:ext cx="1760538" cy="369332"/>
          </a:xfrm>
          <a:custGeom>
            <a:avLst/>
            <a:gdLst/>
            <a:ahLst/>
            <a:cxnLst>
              <a:cxn ang="0">
                <a:pos x="0" y="0"/>
              </a:cxn>
              <a:cxn ang="0">
                <a:pos x="778" y="0"/>
              </a:cxn>
              <a:cxn ang="0">
                <a:pos x="778" y="0"/>
              </a:cxn>
              <a:cxn ang="0">
                <a:pos x="903" y="216"/>
              </a:cxn>
              <a:cxn ang="0">
                <a:pos x="778" y="432"/>
              </a:cxn>
              <a:cxn ang="0">
                <a:pos x="778" y="432"/>
              </a:cxn>
              <a:cxn ang="0">
                <a:pos x="0" y="432"/>
              </a:cxn>
              <a:cxn ang="0">
                <a:pos x="0" y="432"/>
              </a:cxn>
              <a:cxn ang="0">
                <a:pos x="125" y="216"/>
              </a:cxn>
              <a:cxn ang="0">
                <a:pos x="0" y="0"/>
              </a:cxn>
              <a:cxn ang="0">
                <a:pos x="0" y="0"/>
              </a:cxn>
            </a:cxnLst>
            <a:rect l="0" t="0" r="r" b="b"/>
            <a:pathLst>
              <a:path w="904" h="433">
                <a:moveTo>
                  <a:pt x="0" y="0"/>
                </a:moveTo>
                <a:lnTo>
                  <a:pt x="778" y="0"/>
                </a:lnTo>
                <a:lnTo>
                  <a:pt x="903"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a:p>
        </p:txBody>
      </p:sp>
      <p:sp>
        <p:nvSpPr>
          <p:cNvPr id="6" name="Freeform 53"/>
          <p:cNvSpPr>
            <a:spLocks/>
          </p:cNvSpPr>
          <p:nvPr/>
        </p:nvSpPr>
        <p:spPr bwMode="auto">
          <a:xfrm>
            <a:off x="2859181" y="1749380"/>
            <a:ext cx="1419225" cy="369332"/>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5" y="216"/>
              </a:cxn>
              <a:cxn ang="0">
                <a:pos x="0" y="0"/>
              </a:cxn>
              <a:cxn ang="0">
                <a:pos x="0" y="0"/>
              </a:cxn>
            </a:cxnLst>
            <a:rect l="0" t="0" r="r" b="b"/>
            <a:pathLst>
              <a:path w="903" h="433">
                <a:moveTo>
                  <a:pt x="0" y="0"/>
                </a:moveTo>
                <a:lnTo>
                  <a:pt x="777" y="0"/>
                </a:lnTo>
                <a:lnTo>
                  <a:pt x="902" y="216"/>
                </a:lnTo>
                <a:lnTo>
                  <a:pt x="777"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a:p>
        </p:txBody>
      </p:sp>
      <p:sp>
        <p:nvSpPr>
          <p:cNvPr id="7" name="Freeform 54"/>
          <p:cNvSpPr>
            <a:spLocks/>
          </p:cNvSpPr>
          <p:nvPr/>
        </p:nvSpPr>
        <p:spPr bwMode="auto">
          <a:xfrm>
            <a:off x="3837081" y="1749380"/>
            <a:ext cx="1951037" cy="369332"/>
          </a:xfrm>
          <a:custGeom>
            <a:avLst/>
            <a:gdLst/>
            <a:ahLst/>
            <a:cxnLst>
              <a:cxn ang="0">
                <a:pos x="0" y="0"/>
              </a:cxn>
              <a:cxn ang="0">
                <a:pos x="778" y="0"/>
              </a:cxn>
              <a:cxn ang="0">
                <a:pos x="778" y="0"/>
              </a:cxn>
              <a:cxn ang="0">
                <a:pos x="903" y="216"/>
              </a:cxn>
              <a:cxn ang="0">
                <a:pos x="778" y="432"/>
              </a:cxn>
              <a:cxn ang="0">
                <a:pos x="778" y="432"/>
              </a:cxn>
              <a:cxn ang="0">
                <a:pos x="0" y="432"/>
              </a:cxn>
              <a:cxn ang="0">
                <a:pos x="0" y="432"/>
              </a:cxn>
              <a:cxn ang="0">
                <a:pos x="125" y="216"/>
              </a:cxn>
              <a:cxn ang="0">
                <a:pos x="0" y="0"/>
              </a:cxn>
              <a:cxn ang="0">
                <a:pos x="0" y="0"/>
              </a:cxn>
            </a:cxnLst>
            <a:rect l="0" t="0" r="r" b="b"/>
            <a:pathLst>
              <a:path w="904" h="433">
                <a:moveTo>
                  <a:pt x="0" y="0"/>
                </a:moveTo>
                <a:lnTo>
                  <a:pt x="778" y="0"/>
                </a:lnTo>
                <a:lnTo>
                  <a:pt x="903"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a:p>
        </p:txBody>
      </p:sp>
      <p:sp>
        <p:nvSpPr>
          <p:cNvPr id="8" name="Freeform 55"/>
          <p:cNvSpPr>
            <a:spLocks/>
          </p:cNvSpPr>
          <p:nvPr/>
        </p:nvSpPr>
        <p:spPr bwMode="auto">
          <a:xfrm>
            <a:off x="4988018" y="1749380"/>
            <a:ext cx="2754313" cy="369332"/>
          </a:xfrm>
          <a:custGeom>
            <a:avLst/>
            <a:gdLst/>
            <a:ahLst/>
            <a:cxnLst>
              <a:cxn ang="0">
                <a:pos x="0" y="0"/>
              </a:cxn>
              <a:cxn ang="0">
                <a:pos x="778" y="0"/>
              </a:cxn>
              <a:cxn ang="0">
                <a:pos x="778" y="0"/>
              </a:cxn>
              <a:cxn ang="0">
                <a:pos x="902" y="216"/>
              </a:cxn>
              <a:cxn ang="0">
                <a:pos x="778" y="432"/>
              </a:cxn>
              <a:cxn ang="0">
                <a:pos x="778" y="432"/>
              </a:cxn>
              <a:cxn ang="0">
                <a:pos x="0" y="432"/>
              </a:cxn>
              <a:cxn ang="0">
                <a:pos x="0" y="432"/>
              </a:cxn>
              <a:cxn ang="0">
                <a:pos x="125" y="216"/>
              </a:cxn>
              <a:cxn ang="0">
                <a:pos x="0" y="0"/>
              </a:cxn>
              <a:cxn ang="0">
                <a:pos x="0" y="0"/>
              </a:cxn>
            </a:cxnLst>
            <a:rect l="0" t="0" r="r" b="b"/>
            <a:pathLst>
              <a:path w="903" h="433">
                <a:moveTo>
                  <a:pt x="0" y="0"/>
                </a:moveTo>
                <a:lnTo>
                  <a:pt x="778" y="0"/>
                </a:lnTo>
                <a:lnTo>
                  <a:pt x="902"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a:p>
        </p:txBody>
      </p:sp>
      <p:sp>
        <p:nvSpPr>
          <p:cNvPr id="9" name="Freeform 56"/>
          <p:cNvSpPr>
            <a:spLocks/>
          </p:cNvSpPr>
          <p:nvPr/>
        </p:nvSpPr>
        <p:spPr bwMode="auto">
          <a:xfrm>
            <a:off x="7386731" y="1749380"/>
            <a:ext cx="2219325" cy="369332"/>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4" y="216"/>
              </a:cxn>
              <a:cxn ang="0">
                <a:pos x="0" y="0"/>
              </a:cxn>
              <a:cxn ang="0">
                <a:pos x="0" y="0"/>
              </a:cxn>
            </a:cxnLst>
            <a:rect l="0" t="0" r="r" b="b"/>
            <a:pathLst>
              <a:path w="903" h="433">
                <a:moveTo>
                  <a:pt x="0" y="0"/>
                </a:moveTo>
                <a:lnTo>
                  <a:pt x="777" y="0"/>
                </a:lnTo>
                <a:lnTo>
                  <a:pt x="902" y="216"/>
                </a:lnTo>
                <a:lnTo>
                  <a:pt x="777" y="432"/>
                </a:lnTo>
                <a:lnTo>
                  <a:pt x="0" y="432"/>
                </a:lnTo>
                <a:lnTo>
                  <a:pt x="124"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anchor="ctr">
            <a:spAutoFit/>
          </a:bodyPr>
          <a:lstStyle/>
          <a:p>
            <a:pPr>
              <a:defRPr/>
            </a:pPr>
            <a:endParaRPr lang="zh-CN" altLang="en-US"/>
          </a:p>
        </p:txBody>
      </p:sp>
      <p:sp>
        <p:nvSpPr>
          <p:cNvPr id="10" name="Text Box 57"/>
          <p:cNvSpPr txBox="1">
            <a:spLocks noChangeArrowheads="1"/>
          </p:cNvSpPr>
          <p:nvPr/>
        </p:nvSpPr>
        <p:spPr bwMode="auto">
          <a:xfrm>
            <a:off x="1697131" y="1812842"/>
            <a:ext cx="1244600" cy="301223"/>
          </a:xfrm>
          <a:prstGeom prst="rect">
            <a:avLst/>
          </a:prstGeom>
          <a:noFill/>
          <a:ln w="6350">
            <a:noFill/>
            <a:miter lim="800000"/>
            <a:headEnd/>
            <a:tailEnd/>
          </a:ln>
        </p:spPr>
        <p:txBody>
          <a:bodyPr wrap="square" lIns="50095" tIns="50095" rIns="50095" bIns="50095">
            <a:spAutoFit/>
          </a:bodyPr>
          <a:lstStyle/>
          <a:p>
            <a:pPr algn="ctr" defTabSz="1001713">
              <a:buClrTx/>
              <a:buSzTx/>
              <a:buFontTx/>
              <a:buNone/>
            </a:pPr>
            <a:r>
              <a:rPr lang="zh-CN" altLang="en-US" sz="1300" dirty="0" smtClean="0">
                <a:solidFill>
                  <a:schemeClr val="bg1"/>
                </a:solidFill>
                <a:latin typeface="Arial" pitchFamily="34" charset="0"/>
                <a:cs typeface="Arial" pitchFamily="34" charset="0"/>
              </a:rPr>
              <a:t>需求分析</a:t>
            </a:r>
            <a:endParaRPr lang="zh-CN" altLang="en-US" sz="1300" dirty="0">
              <a:solidFill>
                <a:schemeClr val="bg1"/>
              </a:solidFill>
              <a:latin typeface="Arial" pitchFamily="34" charset="0"/>
              <a:cs typeface="Arial" pitchFamily="34" charset="0"/>
            </a:endParaRPr>
          </a:p>
        </p:txBody>
      </p:sp>
      <p:sp>
        <p:nvSpPr>
          <p:cNvPr id="11" name="Text Box 58"/>
          <p:cNvSpPr txBox="1">
            <a:spLocks noChangeArrowheads="1"/>
          </p:cNvSpPr>
          <p:nvPr/>
        </p:nvSpPr>
        <p:spPr bwMode="auto">
          <a:xfrm>
            <a:off x="2946493" y="1820700"/>
            <a:ext cx="1246188" cy="301223"/>
          </a:xfrm>
          <a:prstGeom prst="rect">
            <a:avLst/>
          </a:prstGeom>
          <a:noFill/>
          <a:ln w="6350">
            <a:noFill/>
            <a:miter lim="800000"/>
            <a:headEnd/>
            <a:tailEnd/>
          </a:ln>
        </p:spPr>
        <p:txBody>
          <a:bodyPr wrap="square" lIns="50095" tIns="50095" rIns="50095" bIns="50095">
            <a:spAutoFit/>
          </a:bodyPr>
          <a:lstStyle/>
          <a:p>
            <a:pPr algn="ctr" defTabSz="1001713">
              <a:buClrTx/>
              <a:buSzTx/>
              <a:buFontTx/>
              <a:buNone/>
            </a:pPr>
            <a:r>
              <a:rPr lang="zh-CN" altLang="en-US" sz="1300" dirty="0" smtClean="0">
                <a:solidFill>
                  <a:schemeClr val="bg1"/>
                </a:solidFill>
                <a:latin typeface="Arial" pitchFamily="34" charset="0"/>
                <a:cs typeface="Arial" pitchFamily="34" charset="0"/>
              </a:rPr>
              <a:t>设计</a:t>
            </a:r>
            <a:endParaRPr lang="zh-CN" altLang="en-US" sz="1300" dirty="0">
              <a:solidFill>
                <a:schemeClr val="bg1"/>
              </a:solidFill>
              <a:latin typeface="Arial" pitchFamily="34" charset="0"/>
              <a:cs typeface="Arial" pitchFamily="34" charset="0"/>
            </a:endParaRPr>
          </a:p>
        </p:txBody>
      </p:sp>
      <p:sp>
        <p:nvSpPr>
          <p:cNvPr id="12" name="Text Box 59"/>
          <p:cNvSpPr txBox="1">
            <a:spLocks noChangeArrowheads="1"/>
          </p:cNvSpPr>
          <p:nvPr/>
        </p:nvSpPr>
        <p:spPr bwMode="auto">
          <a:xfrm>
            <a:off x="4102193" y="1811175"/>
            <a:ext cx="1243013" cy="301223"/>
          </a:xfrm>
          <a:prstGeom prst="rect">
            <a:avLst/>
          </a:prstGeom>
          <a:noFill/>
          <a:ln w="6350">
            <a:noFill/>
            <a:miter lim="800000"/>
            <a:headEnd/>
            <a:tailEnd/>
          </a:ln>
        </p:spPr>
        <p:txBody>
          <a:bodyPr wrap="square" lIns="50095" tIns="50095" rIns="50095" bIns="50095">
            <a:spAutoFit/>
          </a:bodyPr>
          <a:lstStyle/>
          <a:p>
            <a:pPr algn="ctr" defTabSz="1001713">
              <a:buClrTx/>
              <a:buSzTx/>
              <a:buFontTx/>
              <a:buNone/>
            </a:pPr>
            <a:r>
              <a:rPr lang="zh-CN" altLang="en-US" sz="1300" dirty="0" smtClean="0">
                <a:solidFill>
                  <a:schemeClr val="bg1"/>
                </a:solidFill>
                <a:latin typeface="Arial" pitchFamily="34" charset="0"/>
                <a:cs typeface="Arial" pitchFamily="34" charset="0"/>
              </a:rPr>
              <a:t>编码</a:t>
            </a:r>
            <a:endParaRPr lang="zh-CN" altLang="en-US" sz="1300" dirty="0">
              <a:solidFill>
                <a:schemeClr val="bg1"/>
              </a:solidFill>
              <a:latin typeface="Arial" pitchFamily="34" charset="0"/>
              <a:cs typeface="Arial" pitchFamily="34" charset="0"/>
            </a:endParaRPr>
          </a:p>
        </p:txBody>
      </p:sp>
      <p:sp>
        <p:nvSpPr>
          <p:cNvPr id="13" name="Text Box 60"/>
          <p:cNvSpPr txBox="1">
            <a:spLocks noChangeArrowheads="1"/>
          </p:cNvSpPr>
          <p:nvPr/>
        </p:nvSpPr>
        <p:spPr bwMode="auto">
          <a:xfrm>
            <a:off x="7607393" y="1822288"/>
            <a:ext cx="1909763" cy="301223"/>
          </a:xfrm>
          <a:prstGeom prst="rect">
            <a:avLst/>
          </a:prstGeom>
          <a:noFill/>
          <a:ln w="6350">
            <a:noFill/>
            <a:miter lim="800000"/>
            <a:headEnd/>
            <a:tailEnd/>
          </a:ln>
        </p:spPr>
        <p:txBody>
          <a:bodyPr wrap="square" lIns="50095" tIns="50095" rIns="50095" bIns="50095">
            <a:spAutoFit/>
          </a:bodyPr>
          <a:lstStyle/>
          <a:p>
            <a:pPr algn="ctr" defTabSz="1001713">
              <a:buClrTx/>
              <a:buSzTx/>
              <a:buFontTx/>
              <a:buNone/>
            </a:pPr>
            <a:r>
              <a:rPr lang="en-US" altLang="zh-CN" sz="1300" dirty="0" smtClean="0">
                <a:solidFill>
                  <a:schemeClr val="bg1"/>
                </a:solidFill>
                <a:latin typeface="Arial" pitchFamily="34" charset="0"/>
                <a:cs typeface="Arial" pitchFamily="34" charset="0"/>
              </a:rPr>
              <a:t>SIT&amp;SVT</a:t>
            </a:r>
            <a:endParaRPr lang="en-US" altLang="zh-CN" sz="1300" dirty="0">
              <a:solidFill>
                <a:schemeClr val="bg1"/>
              </a:solidFill>
              <a:latin typeface="Arial" pitchFamily="34" charset="0"/>
              <a:cs typeface="Arial" pitchFamily="34" charset="0"/>
            </a:endParaRPr>
          </a:p>
        </p:txBody>
      </p:sp>
      <p:sp>
        <p:nvSpPr>
          <p:cNvPr id="14" name="Text Box 94"/>
          <p:cNvSpPr txBox="1">
            <a:spLocks noChangeArrowheads="1"/>
          </p:cNvSpPr>
          <p:nvPr/>
        </p:nvSpPr>
        <p:spPr bwMode="auto">
          <a:xfrm>
            <a:off x="5434106" y="1822288"/>
            <a:ext cx="2132012" cy="301223"/>
          </a:xfrm>
          <a:prstGeom prst="rect">
            <a:avLst/>
          </a:prstGeom>
          <a:noFill/>
          <a:ln w="6350">
            <a:noFill/>
            <a:miter lim="800000"/>
            <a:headEnd/>
            <a:tailEnd/>
          </a:ln>
        </p:spPr>
        <p:txBody>
          <a:bodyPr wrap="square" lIns="50095" tIns="50095" rIns="50095" bIns="50095">
            <a:spAutoFit/>
          </a:bodyPr>
          <a:lstStyle/>
          <a:p>
            <a:pPr algn="ctr" defTabSz="1001713">
              <a:buClrTx/>
              <a:buSzTx/>
              <a:buFontTx/>
              <a:buNone/>
            </a:pPr>
            <a:r>
              <a:rPr lang="zh-CN" altLang="en-US" sz="1300" dirty="0" smtClean="0">
                <a:solidFill>
                  <a:schemeClr val="bg1"/>
                </a:solidFill>
                <a:latin typeface="Arial" pitchFamily="34" charset="0"/>
                <a:cs typeface="Arial" pitchFamily="34" charset="0"/>
              </a:rPr>
              <a:t>测试</a:t>
            </a:r>
            <a:endParaRPr lang="zh-CN" altLang="en-US" sz="1300" dirty="0">
              <a:solidFill>
                <a:schemeClr val="bg1"/>
              </a:solidFill>
              <a:latin typeface="Arial" pitchFamily="34" charset="0"/>
              <a:cs typeface="Arial" pitchFamily="34" charset="0"/>
            </a:endParaRPr>
          </a:p>
        </p:txBody>
      </p:sp>
      <p:cxnSp>
        <p:nvCxnSpPr>
          <p:cNvPr id="15" name="直接连接符 75"/>
          <p:cNvCxnSpPr>
            <a:cxnSpLocks noChangeShapeType="1"/>
          </p:cNvCxnSpPr>
          <p:nvPr/>
        </p:nvCxnSpPr>
        <p:spPr bwMode="auto">
          <a:xfrm>
            <a:off x="1264259" y="5421788"/>
            <a:ext cx="8641784" cy="23436"/>
          </a:xfrm>
          <a:prstGeom prst="line">
            <a:avLst/>
          </a:prstGeom>
          <a:noFill/>
          <a:ln w="28575" algn="ctr">
            <a:solidFill>
              <a:srgbClr val="669900"/>
            </a:solidFill>
            <a:prstDash val="dash"/>
            <a:round/>
            <a:headEnd/>
            <a:tailEnd/>
          </a:ln>
        </p:spPr>
      </p:cxnSp>
      <p:sp>
        <p:nvSpPr>
          <p:cNvPr id="16" name="Rectangle 18"/>
          <p:cNvSpPr>
            <a:spLocks noChangeArrowheads="1"/>
          </p:cNvSpPr>
          <p:nvPr/>
        </p:nvSpPr>
        <p:spPr bwMode="auto">
          <a:xfrm>
            <a:off x="1409099" y="2325444"/>
            <a:ext cx="576262" cy="358775"/>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latin typeface="华文细黑" pitchFamily="2" charset="-122"/>
                <a:ea typeface="华文细黑" pitchFamily="2" charset="-122"/>
              </a:rPr>
              <a:t>开发</a:t>
            </a:r>
            <a:endParaRPr lang="zh-CN" altLang="en-US" sz="1000" b="1" dirty="0">
              <a:latin typeface="华文细黑" pitchFamily="2" charset="-122"/>
              <a:ea typeface="华文细黑" pitchFamily="2" charset="-122"/>
            </a:endParaRPr>
          </a:p>
        </p:txBody>
      </p:sp>
      <p:sp>
        <p:nvSpPr>
          <p:cNvPr id="17" name="Rectangle 18"/>
          <p:cNvSpPr>
            <a:spLocks noChangeArrowheads="1"/>
          </p:cNvSpPr>
          <p:nvPr/>
        </p:nvSpPr>
        <p:spPr bwMode="auto">
          <a:xfrm>
            <a:off x="1409099" y="3814438"/>
            <a:ext cx="576262" cy="358775"/>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latin typeface="华文细黑" pitchFamily="2" charset="-122"/>
                <a:ea typeface="华文细黑" pitchFamily="2" charset="-122"/>
              </a:rPr>
              <a:t>测试</a:t>
            </a:r>
            <a:endParaRPr lang="zh-CN" altLang="en-US" sz="1000" b="1" dirty="0">
              <a:latin typeface="华文细黑" pitchFamily="2" charset="-122"/>
              <a:ea typeface="华文细黑" pitchFamily="2" charset="-122"/>
            </a:endParaRPr>
          </a:p>
        </p:txBody>
      </p:sp>
      <p:sp>
        <p:nvSpPr>
          <p:cNvPr id="18" name="Rectangle 18"/>
          <p:cNvSpPr>
            <a:spLocks noChangeArrowheads="1"/>
          </p:cNvSpPr>
          <p:nvPr/>
        </p:nvSpPr>
        <p:spPr bwMode="auto">
          <a:xfrm>
            <a:off x="5441547" y="2371548"/>
            <a:ext cx="708595" cy="315615"/>
          </a:xfrm>
          <a:prstGeom prst="rect">
            <a:avLst/>
          </a:prstGeom>
          <a:solidFill>
            <a:srgbClr val="FF0000"/>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代码编写</a:t>
            </a:r>
            <a:endParaRPr lang="zh-CN" altLang="en-US" sz="1000" b="1" dirty="0">
              <a:solidFill>
                <a:schemeClr val="bg1"/>
              </a:solidFill>
              <a:latin typeface="华文细黑" pitchFamily="2" charset="-122"/>
              <a:ea typeface="华文细黑" pitchFamily="2" charset="-122"/>
            </a:endParaRPr>
          </a:p>
        </p:txBody>
      </p:sp>
      <p:cxnSp>
        <p:nvCxnSpPr>
          <p:cNvPr id="19" name="直接连接符 75"/>
          <p:cNvCxnSpPr>
            <a:cxnSpLocks noChangeShapeType="1"/>
          </p:cNvCxnSpPr>
          <p:nvPr/>
        </p:nvCxnSpPr>
        <p:spPr bwMode="auto">
          <a:xfrm>
            <a:off x="1192251" y="2253436"/>
            <a:ext cx="8641784" cy="23174"/>
          </a:xfrm>
          <a:prstGeom prst="line">
            <a:avLst/>
          </a:prstGeom>
          <a:noFill/>
          <a:ln w="28575" algn="ctr">
            <a:solidFill>
              <a:srgbClr val="669900"/>
            </a:solidFill>
            <a:prstDash val="dash"/>
            <a:round/>
            <a:headEnd/>
            <a:tailEnd/>
          </a:ln>
        </p:spPr>
      </p:cxnSp>
      <p:sp>
        <p:nvSpPr>
          <p:cNvPr id="20" name="矩形 14"/>
          <p:cNvSpPr>
            <a:spLocks/>
          </p:cNvSpPr>
          <p:nvPr/>
        </p:nvSpPr>
        <p:spPr bwMode="auto">
          <a:xfrm>
            <a:off x="3138115" y="4390502"/>
            <a:ext cx="5740999" cy="833378"/>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r>
              <a:rPr lang="zh-CN" altLang="en-US" sz="1092" b="1" dirty="0">
                <a:solidFill>
                  <a:prstClr val="black"/>
                </a:solidFill>
                <a:latin typeface="华文细黑" pitchFamily="2" charset="-122"/>
              </a:rPr>
              <a:t>测试设计有网络故障注入测试，但是挂死的触发场景比较复杂，很难通过</a:t>
            </a:r>
            <a:r>
              <a:rPr lang="en-US" altLang="zh-CN" sz="1092" b="1" dirty="0">
                <a:solidFill>
                  <a:prstClr val="black"/>
                </a:solidFill>
                <a:latin typeface="华文细黑" pitchFamily="2" charset="-122"/>
              </a:rPr>
              <a:t>HLT</a:t>
            </a:r>
            <a:r>
              <a:rPr lang="zh-CN" altLang="en-US" sz="1092" b="1" dirty="0">
                <a:solidFill>
                  <a:prstClr val="black"/>
                </a:solidFill>
                <a:latin typeface="华文细黑" pitchFamily="2" charset="-122"/>
              </a:rPr>
              <a:t>模拟。</a:t>
            </a:r>
            <a:endParaRPr lang="en-US" altLang="zh-CN" sz="1092" b="1" dirty="0">
              <a:solidFill>
                <a:prstClr val="black"/>
              </a:solidFill>
              <a:latin typeface="华文细黑" pitchFamily="2" charset="-122"/>
            </a:endParaRPr>
          </a:p>
          <a:p>
            <a:r>
              <a:rPr lang="zh-CN" altLang="en-US" sz="1092" b="1" dirty="0">
                <a:solidFill>
                  <a:prstClr val="black"/>
                </a:solidFill>
                <a:latin typeface="华文细黑" pitchFamily="2" charset="-122"/>
              </a:rPr>
              <a:t>从可靠性专项测试方面分析，模拟了主线程的挂死检测，没有模拟工作线程的挂死检测（该场景属于工作线程）</a:t>
            </a:r>
            <a:endParaRPr lang="en-US" altLang="zh-CN" sz="1092" b="1" dirty="0">
              <a:solidFill>
                <a:prstClr val="black"/>
              </a:solidFill>
              <a:latin typeface="华文细黑" pitchFamily="2" charset="-122"/>
            </a:endParaRPr>
          </a:p>
          <a:p>
            <a:r>
              <a:rPr lang="zh-CN" altLang="en-US" sz="1092" b="1" dirty="0">
                <a:solidFill>
                  <a:srgbClr val="FF0000"/>
                </a:solidFill>
                <a:latin typeface="华文细黑" pitchFamily="2" charset="-122"/>
              </a:rPr>
              <a:t>控制点</a:t>
            </a:r>
            <a:r>
              <a:rPr lang="en-US" altLang="zh-CN" sz="1092" b="1" dirty="0">
                <a:solidFill>
                  <a:srgbClr val="FF0000"/>
                </a:solidFill>
                <a:latin typeface="华文细黑" pitchFamily="2" charset="-122"/>
              </a:rPr>
              <a:t>1</a:t>
            </a:r>
            <a:r>
              <a:rPr lang="zh-CN" altLang="en-US" sz="1092" b="1" dirty="0">
                <a:solidFill>
                  <a:srgbClr val="FF0000"/>
                </a:solidFill>
                <a:latin typeface="华文细黑" pitchFamily="2" charset="-122"/>
              </a:rPr>
              <a:t>：</a:t>
            </a:r>
            <a:r>
              <a:rPr lang="en-US" altLang="zh-CN" sz="1092" b="1" dirty="0" err="1">
                <a:solidFill>
                  <a:srgbClr val="FF0000"/>
                </a:solidFill>
                <a:latin typeface="华文细黑" pitchFamily="2" charset="-122"/>
              </a:rPr>
              <a:t>bsbus</a:t>
            </a:r>
            <a:r>
              <a:rPr lang="zh-CN" altLang="en-US" sz="1092" b="1" dirty="0">
                <a:solidFill>
                  <a:srgbClr val="FF0000"/>
                </a:solidFill>
                <a:latin typeface="华文细黑" pitchFamily="2" charset="-122"/>
              </a:rPr>
              <a:t>工作线程挂死没有检测机制，测试设计为什么遗漏该问题的挂死场景覆盖？</a:t>
            </a:r>
          </a:p>
        </p:txBody>
      </p:sp>
      <p:cxnSp>
        <p:nvCxnSpPr>
          <p:cNvPr id="21" name="直接连接符 20"/>
          <p:cNvCxnSpPr/>
          <p:nvPr/>
        </p:nvCxnSpPr>
        <p:spPr bwMode="auto">
          <a:xfrm flipH="1">
            <a:off x="2490043" y="2172882"/>
            <a:ext cx="1367328" cy="471012"/>
          </a:xfrm>
          <a:prstGeom prst="line">
            <a:avLst/>
          </a:prstGeom>
          <a:ln w="2857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2" name="直接连接符 21"/>
          <p:cNvCxnSpPr/>
          <p:nvPr/>
        </p:nvCxnSpPr>
        <p:spPr bwMode="auto">
          <a:xfrm>
            <a:off x="7386731" y="2121923"/>
            <a:ext cx="1597025" cy="675124"/>
          </a:xfrm>
          <a:prstGeom prst="line">
            <a:avLst/>
          </a:prstGeom>
          <a:ln w="2857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3" name="Rectangle 18"/>
          <p:cNvSpPr>
            <a:spLocks noChangeArrowheads="1"/>
          </p:cNvSpPr>
          <p:nvPr/>
        </p:nvSpPr>
        <p:spPr bwMode="auto">
          <a:xfrm>
            <a:off x="2849259" y="3904333"/>
            <a:ext cx="648072" cy="216024"/>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需求分析</a:t>
            </a:r>
            <a:endParaRPr lang="en-US" altLang="zh-CN" sz="1000" b="1" dirty="0" smtClean="0">
              <a:solidFill>
                <a:schemeClr val="bg1"/>
              </a:solidFill>
              <a:latin typeface="华文细黑" pitchFamily="2" charset="-122"/>
              <a:ea typeface="华文细黑" pitchFamily="2" charset="-122"/>
            </a:endParaRPr>
          </a:p>
        </p:txBody>
      </p:sp>
      <p:sp>
        <p:nvSpPr>
          <p:cNvPr id="24" name="Rectangle 18"/>
          <p:cNvSpPr>
            <a:spLocks noChangeArrowheads="1"/>
          </p:cNvSpPr>
          <p:nvPr/>
        </p:nvSpPr>
        <p:spPr bwMode="auto">
          <a:xfrm>
            <a:off x="3785363" y="3904333"/>
            <a:ext cx="648072" cy="216024"/>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需求评审</a:t>
            </a:r>
            <a:endParaRPr lang="en-US" altLang="zh-CN" sz="1000" b="1" dirty="0" smtClean="0">
              <a:solidFill>
                <a:schemeClr val="bg1"/>
              </a:solidFill>
              <a:latin typeface="华文细黑" pitchFamily="2" charset="-122"/>
              <a:ea typeface="华文细黑" pitchFamily="2" charset="-122"/>
            </a:endParaRPr>
          </a:p>
        </p:txBody>
      </p:sp>
      <p:sp>
        <p:nvSpPr>
          <p:cNvPr id="25" name="Rectangle 18"/>
          <p:cNvSpPr>
            <a:spLocks noChangeArrowheads="1"/>
          </p:cNvSpPr>
          <p:nvPr/>
        </p:nvSpPr>
        <p:spPr bwMode="auto">
          <a:xfrm>
            <a:off x="6737691" y="3904333"/>
            <a:ext cx="648072" cy="216024"/>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测试执行</a:t>
            </a:r>
            <a:endParaRPr lang="en-US" altLang="zh-CN" sz="1000" b="1" dirty="0" smtClean="0">
              <a:solidFill>
                <a:schemeClr val="bg1"/>
              </a:solidFill>
              <a:latin typeface="华文细黑" pitchFamily="2" charset="-122"/>
              <a:ea typeface="华文细黑" pitchFamily="2" charset="-122"/>
            </a:endParaRPr>
          </a:p>
        </p:txBody>
      </p:sp>
      <p:sp>
        <p:nvSpPr>
          <p:cNvPr id="26" name="Rectangle 18"/>
          <p:cNvSpPr>
            <a:spLocks noChangeArrowheads="1"/>
          </p:cNvSpPr>
          <p:nvPr/>
        </p:nvSpPr>
        <p:spPr bwMode="auto">
          <a:xfrm>
            <a:off x="7817811" y="3904333"/>
            <a:ext cx="648072" cy="216024"/>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测试评估</a:t>
            </a:r>
            <a:endParaRPr lang="en-US" altLang="zh-CN" sz="1000" b="1" dirty="0" smtClean="0">
              <a:solidFill>
                <a:schemeClr val="bg1"/>
              </a:solidFill>
              <a:latin typeface="华文细黑" pitchFamily="2" charset="-122"/>
              <a:ea typeface="华文细黑" pitchFamily="2" charset="-122"/>
            </a:endParaRPr>
          </a:p>
        </p:txBody>
      </p:sp>
      <p:cxnSp>
        <p:nvCxnSpPr>
          <p:cNvPr id="27" name="直接箭头连接符 26"/>
          <p:cNvCxnSpPr/>
          <p:nvPr/>
        </p:nvCxnSpPr>
        <p:spPr bwMode="auto">
          <a:xfrm>
            <a:off x="3497331" y="4012345"/>
            <a:ext cx="288032"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箭头连接符 27"/>
          <p:cNvCxnSpPr>
            <a:stCxn id="24" idx="3"/>
            <a:endCxn id="37" idx="1"/>
          </p:cNvCxnSpPr>
          <p:nvPr/>
        </p:nvCxnSpPr>
        <p:spPr bwMode="auto">
          <a:xfrm>
            <a:off x="4433435" y="4012345"/>
            <a:ext cx="216024"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Rectangle 18"/>
          <p:cNvSpPr>
            <a:spLocks noChangeArrowheads="1"/>
          </p:cNvSpPr>
          <p:nvPr/>
        </p:nvSpPr>
        <p:spPr bwMode="auto">
          <a:xfrm>
            <a:off x="5657571" y="3904333"/>
            <a:ext cx="864096" cy="216024"/>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测试设计反讲</a:t>
            </a:r>
            <a:endParaRPr lang="en-US" altLang="zh-CN" sz="1000" b="1" dirty="0" smtClean="0">
              <a:solidFill>
                <a:schemeClr val="bg1"/>
              </a:solidFill>
              <a:latin typeface="华文细黑" pitchFamily="2" charset="-122"/>
              <a:ea typeface="华文细黑" pitchFamily="2" charset="-122"/>
            </a:endParaRPr>
          </a:p>
        </p:txBody>
      </p:sp>
      <p:cxnSp>
        <p:nvCxnSpPr>
          <p:cNvPr id="30" name="直接箭头连接符 29"/>
          <p:cNvCxnSpPr>
            <a:stCxn id="37" idx="3"/>
            <a:endCxn id="29" idx="1"/>
          </p:cNvCxnSpPr>
          <p:nvPr/>
        </p:nvCxnSpPr>
        <p:spPr bwMode="auto">
          <a:xfrm>
            <a:off x="5297531" y="4012345"/>
            <a:ext cx="360040"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bwMode="auto">
          <a:xfrm>
            <a:off x="6521667" y="4012345"/>
            <a:ext cx="216024"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bwMode="auto">
          <a:xfrm>
            <a:off x="7385763" y="4012345"/>
            <a:ext cx="432048"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3" name="Rectangle 18"/>
          <p:cNvSpPr>
            <a:spLocks noChangeArrowheads="1"/>
          </p:cNvSpPr>
          <p:nvPr/>
        </p:nvSpPr>
        <p:spPr bwMode="auto">
          <a:xfrm>
            <a:off x="6737691" y="2376202"/>
            <a:ext cx="662273" cy="306307"/>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en-US" altLang="zh-CN" sz="1000" b="1" dirty="0" smtClean="0">
                <a:solidFill>
                  <a:schemeClr val="bg1"/>
                </a:solidFill>
                <a:latin typeface="华文细黑" pitchFamily="2" charset="-122"/>
                <a:ea typeface="华文细黑" pitchFamily="2" charset="-122"/>
              </a:rPr>
              <a:t>Review</a:t>
            </a:r>
            <a:endParaRPr lang="zh-CN" altLang="en-US" sz="1000" b="1" dirty="0">
              <a:solidFill>
                <a:schemeClr val="bg1"/>
              </a:solidFill>
              <a:latin typeface="华文细黑" pitchFamily="2" charset="-122"/>
              <a:ea typeface="华文细黑" pitchFamily="2" charset="-122"/>
            </a:endParaRPr>
          </a:p>
        </p:txBody>
      </p:sp>
      <p:sp>
        <p:nvSpPr>
          <p:cNvPr id="34" name="Rectangle 18"/>
          <p:cNvSpPr>
            <a:spLocks noChangeArrowheads="1"/>
          </p:cNvSpPr>
          <p:nvPr/>
        </p:nvSpPr>
        <p:spPr bwMode="auto">
          <a:xfrm>
            <a:off x="7889819" y="2377019"/>
            <a:ext cx="668144" cy="304672"/>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r>
              <a:rPr lang="zh-CN" altLang="en-US" sz="1000" b="1" dirty="0">
                <a:solidFill>
                  <a:schemeClr val="bg1"/>
                </a:solidFill>
                <a:latin typeface="华文细黑" pitchFamily="2" charset="-122"/>
                <a:ea typeface="华文细黑" pitchFamily="2" charset="-122"/>
              </a:rPr>
              <a:t>开发自测</a:t>
            </a:r>
          </a:p>
        </p:txBody>
      </p:sp>
      <p:sp>
        <p:nvSpPr>
          <p:cNvPr id="35" name="Rectangle 18"/>
          <p:cNvSpPr>
            <a:spLocks noChangeArrowheads="1"/>
          </p:cNvSpPr>
          <p:nvPr/>
        </p:nvSpPr>
        <p:spPr bwMode="auto">
          <a:xfrm>
            <a:off x="4073395" y="2366663"/>
            <a:ext cx="766133" cy="325384"/>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详细设计</a:t>
            </a:r>
            <a:endParaRPr lang="zh-CN" altLang="en-US" sz="1000" b="1" dirty="0">
              <a:solidFill>
                <a:schemeClr val="bg1"/>
              </a:solidFill>
              <a:latin typeface="华文细黑" pitchFamily="2" charset="-122"/>
              <a:ea typeface="华文细黑" pitchFamily="2" charset="-122"/>
            </a:endParaRPr>
          </a:p>
        </p:txBody>
      </p:sp>
      <p:sp>
        <p:nvSpPr>
          <p:cNvPr id="36" name="Rectangle 18"/>
          <p:cNvSpPr>
            <a:spLocks noChangeArrowheads="1"/>
          </p:cNvSpPr>
          <p:nvPr/>
        </p:nvSpPr>
        <p:spPr bwMode="auto">
          <a:xfrm>
            <a:off x="2764448" y="2360208"/>
            <a:ext cx="732883" cy="338294"/>
          </a:xfrm>
          <a:prstGeom prst="rect">
            <a:avLst/>
          </a:prstGeom>
          <a:solidFill>
            <a:schemeClr val="bg1">
              <a:lumMod val="65000"/>
            </a:schemeClr>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smtClean="0">
                <a:solidFill>
                  <a:schemeClr val="bg1"/>
                </a:solidFill>
                <a:latin typeface="华文细黑" pitchFamily="2" charset="-122"/>
                <a:ea typeface="华文细黑" pitchFamily="2" charset="-122"/>
              </a:rPr>
              <a:t>概要设计</a:t>
            </a:r>
            <a:endParaRPr lang="zh-CN" altLang="en-US" sz="1000" b="1" dirty="0">
              <a:solidFill>
                <a:schemeClr val="bg1"/>
              </a:solidFill>
              <a:latin typeface="华文细黑" pitchFamily="2" charset="-122"/>
              <a:ea typeface="华文细黑" pitchFamily="2" charset="-122"/>
            </a:endParaRPr>
          </a:p>
        </p:txBody>
      </p:sp>
      <p:sp>
        <p:nvSpPr>
          <p:cNvPr id="37" name="Rectangle 18"/>
          <p:cNvSpPr>
            <a:spLocks noChangeArrowheads="1"/>
          </p:cNvSpPr>
          <p:nvPr/>
        </p:nvSpPr>
        <p:spPr bwMode="auto">
          <a:xfrm>
            <a:off x="4649459" y="3904333"/>
            <a:ext cx="648072" cy="216024"/>
          </a:xfrm>
          <a:prstGeom prst="rect">
            <a:avLst/>
          </a:prstGeom>
          <a:solidFill>
            <a:srgbClr val="FF0000"/>
          </a:solidFill>
          <a:ln w="12700">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lgn="ctr">
              <a:defRPr/>
            </a:pPr>
            <a:r>
              <a:rPr lang="zh-CN" altLang="en-US" sz="1000" b="1" dirty="0">
                <a:solidFill>
                  <a:schemeClr val="bg1"/>
                </a:solidFill>
                <a:latin typeface="华文细黑" pitchFamily="2" charset="-122"/>
                <a:ea typeface="华文细黑" pitchFamily="2" charset="-122"/>
              </a:rPr>
              <a:t>测试</a:t>
            </a:r>
            <a:r>
              <a:rPr lang="zh-CN" altLang="en-US" sz="1000" b="1" dirty="0" smtClean="0">
                <a:solidFill>
                  <a:schemeClr val="bg1"/>
                </a:solidFill>
                <a:latin typeface="华文细黑" pitchFamily="2" charset="-122"/>
                <a:ea typeface="华文细黑" pitchFamily="2" charset="-122"/>
              </a:rPr>
              <a:t>设计</a:t>
            </a:r>
            <a:endParaRPr lang="en-US" altLang="zh-CN" sz="1000" b="1" dirty="0" smtClean="0">
              <a:solidFill>
                <a:schemeClr val="bg1"/>
              </a:solidFill>
              <a:latin typeface="华文细黑" pitchFamily="2" charset="-122"/>
              <a:ea typeface="华文细黑" pitchFamily="2" charset="-122"/>
            </a:endParaRPr>
          </a:p>
        </p:txBody>
      </p:sp>
      <p:cxnSp>
        <p:nvCxnSpPr>
          <p:cNvPr id="38" name="直接箭头连接符 37"/>
          <p:cNvCxnSpPr>
            <a:stCxn id="36" idx="3"/>
            <a:endCxn id="35" idx="1"/>
          </p:cNvCxnSpPr>
          <p:nvPr/>
        </p:nvCxnSpPr>
        <p:spPr bwMode="auto">
          <a:xfrm>
            <a:off x="3497331" y="2529355"/>
            <a:ext cx="576064"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直接箭头连接符 38"/>
          <p:cNvCxnSpPr>
            <a:stCxn id="35" idx="3"/>
            <a:endCxn id="18" idx="1"/>
          </p:cNvCxnSpPr>
          <p:nvPr/>
        </p:nvCxnSpPr>
        <p:spPr bwMode="auto">
          <a:xfrm>
            <a:off x="4839528" y="2529355"/>
            <a:ext cx="602019"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直接箭头连接符 39"/>
          <p:cNvCxnSpPr>
            <a:stCxn id="18" idx="3"/>
            <a:endCxn id="33" idx="1"/>
          </p:cNvCxnSpPr>
          <p:nvPr/>
        </p:nvCxnSpPr>
        <p:spPr bwMode="auto">
          <a:xfrm>
            <a:off x="6150142" y="2529356"/>
            <a:ext cx="587549"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直接箭头连接符 40"/>
          <p:cNvCxnSpPr>
            <a:stCxn id="33" idx="3"/>
            <a:endCxn id="34" idx="1"/>
          </p:cNvCxnSpPr>
          <p:nvPr/>
        </p:nvCxnSpPr>
        <p:spPr bwMode="auto">
          <a:xfrm flipV="1">
            <a:off x="7399964" y="2529355"/>
            <a:ext cx="489855"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 name="直接连接符 41"/>
          <p:cNvCxnSpPr>
            <a:stCxn id="18" idx="2"/>
            <a:endCxn id="4" idx="0"/>
          </p:cNvCxnSpPr>
          <p:nvPr/>
        </p:nvCxnSpPr>
        <p:spPr bwMode="auto">
          <a:xfrm flipH="1">
            <a:off x="3461739" y="2687163"/>
            <a:ext cx="2334106" cy="191171"/>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 name="直接连接符 42"/>
          <p:cNvCxnSpPr>
            <a:stCxn id="37" idx="2"/>
            <a:endCxn id="20" idx="0"/>
          </p:cNvCxnSpPr>
          <p:nvPr/>
        </p:nvCxnSpPr>
        <p:spPr bwMode="auto">
          <a:xfrm>
            <a:off x="4973495" y="4120357"/>
            <a:ext cx="1035120" cy="270145"/>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4" name="TextBox 12"/>
          <p:cNvSpPr txBox="1">
            <a:spLocks noChangeArrowheads="1"/>
          </p:cNvSpPr>
          <p:nvPr/>
        </p:nvSpPr>
        <p:spPr bwMode="auto">
          <a:xfrm>
            <a:off x="1661443" y="1412776"/>
            <a:ext cx="1248464" cy="261610"/>
          </a:xfrm>
          <a:prstGeom prst="rect">
            <a:avLst/>
          </a:prstGeom>
          <a:noFill/>
          <a:ln w="9525">
            <a:noFill/>
            <a:miter lim="800000"/>
            <a:headEnd/>
            <a:tailEnd/>
          </a:ln>
        </p:spPr>
        <p:txBody>
          <a:bodyPr wrap="square">
            <a:spAutoFit/>
          </a:bodyPr>
          <a:lstStyle/>
          <a:p>
            <a:pPr algn="l">
              <a:defRPr/>
            </a:pPr>
            <a:r>
              <a:rPr kumimoji="0"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2013.2.1</a:t>
            </a:r>
            <a:endParaRPr kumimoji="0"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5" name="TextBox 12"/>
          <p:cNvSpPr txBox="1">
            <a:spLocks noChangeArrowheads="1"/>
          </p:cNvSpPr>
          <p:nvPr/>
        </p:nvSpPr>
        <p:spPr bwMode="auto">
          <a:xfrm>
            <a:off x="2613618" y="1412776"/>
            <a:ext cx="1248464" cy="261610"/>
          </a:xfrm>
          <a:prstGeom prst="rect">
            <a:avLst/>
          </a:prstGeom>
          <a:noFill/>
          <a:ln w="9525">
            <a:noFill/>
            <a:miter lim="800000"/>
            <a:headEnd/>
            <a:tailEnd/>
          </a:ln>
        </p:spPr>
        <p:txBody>
          <a:bodyPr wrap="square">
            <a:spAutoFit/>
          </a:bodyPr>
          <a:lstStyle/>
          <a:p>
            <a:pPr algn="l">
              <a:defRPr/>
            </a:pPr>
            <a:r>
              <a:rPr kumimoji="0"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2013.3.1</a:t>
            </a:r>
            <a:endParaRPr kumimoji="0"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6" name="TextBox 12"/>
          <p:cNvSpPr txBox="1">
            <a:spLocks noChangeArrowheads="1"/>
          </p:cNvSpPr>
          <p:nvPr/>
        </p:nvSpPr>
        <p:spPr bwMode="auto">
          <a:xfrm>
            <a:off x="3612466" y="1412776"/>
            <a:ext cx="1248464" cy="261610"/>
          </a:xfrm>
          <a:prstGeom prst="rect">
            <a:avLst/>
          </a:prstGeom>
          <a:noFill/>
          <a:ln w="9525">
            <a:noFill/>
            <a:miter lim="800000"/>
            <a:headEnd/>
            <a:tailEnd/>
          </a:ln>
        </p:spPr>
        <p:txBody>
          <a:bodyPr wrap="square">
            <a:spAutoFit/>
          </a:bodyPr>
          <a:lstStyle/>
          <a:p>
            <a:pPr algn="l">
              <a:defRPr/>
            </a:pPr>
            <a:r>
              <a:rPr kumimoji="0"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2013.3.25</a:t>
            </a:r>
            <a:endParaRPr kumimoji="0"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7" name="TextBox 12"/>
          <p:cNvSpPr txBox="1">
            <a:spLocks noChangeArrowheads="1"/>
          </p:cNvSpPr>
          <p:nvPr/>
        </p:nvSpPr>
        <p:spPr bwMode="auto">
          <a:xfrm>
            <a:off x="4895294" y="1412776"/>
            <a:ext cx="1536571" cy="261610"/>
          </a:xfrm>
          <a:prstGeom prst="rect">
            <a:avLst/>
          </a:prstGeom>
          <a:noFill/>
          <a:ln w="9525">
            <a:noFill/>
            <a:miter lim="800000"/>
            <a:headEnd/>
            <a:tailEnd/>
          </a:ln>
        </p:spPr>
        <p:txBody>
          <a:bodyPr wrap="square">
            <a:spAutoFit/>
          </a:bodyPr>
          <a:lstStyle/>
          <a:p>
            <a:pPr algn="l">
              <a:defRPr/>
            </a:pPr>
            <a:r>
              <a:rPr kumimoji="0"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2013.4.10</a:t>
            </a:r>
            <a:endParaRPr kumimoji="0"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8" name="TextBox 12"/>
          <p:cNvSpPr txBox="1">
            <a:spLocks noChangeArrowheads="1"/>
          </p:cNvSpPr>
          <p:nvPr/>
        </p:nvSpPr>
        <p:spPr bwMode="auto">
          <a:xfrm>
            <a:off x="6876605" y="1412776"/>
            <a:ext cx="1536571" cy="261610"/>
          </a:xfrm>
          <a:prstGeom prst="rect">
            <a:avLst/>
          </a:prstGeom>
          <a:noFill/>
          <a:ln w="9525">
            <a:noFill/>
            <a:miter lim="800000"/>
            <a:headEnd/>
            <a:tailEnd/>
          </a:ln>
        </p:spPr>
        <p:txBody>
          <a:bodyPr wrap="square">
            <a:spAutoFit/>
          </a:bodyPr>
          <a:lstStyle/>
          <a:p>
            <a:pPr algn="l">
              <a:defRPr/>
            </a:pPr>
            <a:r>
              <a:rPr kumimoji="0"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2013.4.20</a:t>
            </a:r>
            <a:endParaRPr kumimoji="0"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9" name="Rectangle 3"/>
          <p:cNvSpPr txBox="1">
            <a:spLocks noChangeArrowheads="1"/>
          </p:cNvSpPr>
          <p:nvPr/>
        </p:nvSpPr>
        <p:spPr bwMode="auto">
          <a:xfrm>
            <a:off x="1013054" y="5469660"/>
            <a:ext cx="8755353" cy="767652"/>
          </a:xfrm>
          <a:prstGeom prst="rect">
            <a:avLst/>
          </a:prstGeom>
          <a:noFill/>
          <a:ln w="9525">
            <a:noFill/>
            <a:miter lim="800000"/>
            <a:headEnd/>
            <a:tailEnd/>
          </a:ln>
        </p:spPr>
        <p:txBody>
          <a:bodyPr lIns="80152" tIns="40076" rIns="80152" bIns="40076"/>
          <a:lstStyle/>
          <a:p>
            <a:pPr marL="180975" lvl="1" indent="-180975" defTabSz="801688">
              <a:lnSpc>
                <a:spcPct val="120000"/>
              </a:lnSpc>
              <a:buSzPct val="69000"/>
              <a:buFont typeface="Wingdings" pitchFamily="2" charset="2"/>
              <a:buChar char="l"/>
            </a:pPr>
            <a:r>
              <a:rPr lang="zh-CN" altLang="en-US" sz="1400" b="1" smtClean="0">
                <a:latin typeface="华文细黑" pitchFamily="2" charset="-122"/>
                <a:ea typeface="华文细黑" pitchFamily="2" charset="-122"/>
              </a:rPr>
              <a:t>关键失效活动及问题点：</a:t>
            </a:r>
            <a:endParaRPr lang="en-US" altLang="zh-CN" sz="1400" b="1" dirty="0"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200" b="1" dirty="0" smtClean="0">
                <a:latin typeface="华文细黑" pitchFamily="2" charset="-122"/>
                <a:ea typeface="华文细黑" pitchFamily="2" charset="-122"/>
              </a:rPr>
              <a:t>问题</a:t>
            </a:r>
            <a:r>
              <a:rPr lang="en-US" altLang="zh-CN" sz="1200" b="1" dirty="0" smtClean="0">
                <a:latin typeface="华文细黑" pitchFamily="2" charset="-122"/>
                <a:ea typeface="华文细黑" pitchFamily="2" charset="-122"/>
              </a:rPr>
              <a:t>1</a:t>
            </a:r>
            <a:r>
              <a:rPr lang="zh-CN" altLang="en-US" sz="1200" b="1" dirty="0" smtClean="0">
                <a:latin typeface="华文细黑" pitchFamily="2" charset="-122"/>
                <a:ea typeface="华文细黑" pitchFamily="2" charset="-122"/>
              </a:rPr>
              <a:t>：</a:t>
            </a:r>
            <a:endParaRPr lang="en-US" altLang="zh-CN" sz="1200" b="1" dirty="0"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200" b="1" dirty="0">
                <a:latin typeface="华文细黑" pitchFamily="2" charset="-122"/>
                <a:ea typeface="华文细黑" pitchFamily="2" charset="-122"/>
              </a:rPr>
              <a:t>问题</a:t>
            </a:r>
            <a:r>
              <a:rPr lang="en-US" altLang="zh-CN" sz="1200" b="1" dirty="0" smtClean="0">
                <a:latin typeface="华文细黑" pitchFamily="2" charset="-122"/>
                <a:ea typeface="华文细黑" pitchFamily="2" charset="-122"/>
              </a:rPr>
              <a:t>2</a:t>
            </a:r>
            <a:r>
              <a:rPr lang="zh-CN" altLang="en-US" sz="1200" b="1" dirty="0" smtClean="0">
                <a:latin typeface="华文细黑" pitchFamily="2" charset="-122"/>
                <a:ea typeface="华文细黑" pitchFamily="2" charset="-122"/>
              </a:rPr>
              <a:t>：</a:t>
            </a:r>
            <a:endParaRPr lang="en-US" altLang="zh-CN" sz="1200" b="1" dirty="0">
              <a:latin typeface="华文细黑" pitchFamily="2" charset="-122"/>
              <a:ea typeface="华文细黑" pitchFamily="2" charset="-122"/>
            </a:endParaRPr>
          </a:p>
        </p:txBody>
      </p:sp>
      <p:sp>
        <p:nvSpPr>
          <p:cNvPr id="50" name="矩形 49"/>
          <p:cNvSpPr/>
          <p:nvPr/>
        </p:nvSpPr>
        <p:spPr>
          <a:xfrm>
            <a:off x="8752665" y="2255024"/>
            <a:ext cx="3326569"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400" kern="0" smtClean="0">
                <a:solidFill>
                  <a:srgbClr val="0000FF"/>
                </a:solidFill>
                <a:latin typeface="华文细黑"/>
                <a:ea typeface="华文细黑"/>
                <a:cs typeface="宋体" pitchFamily="2" charset="-122"/>
              </a:rPr>
              <a:t>根据</a:t>
            </a:r>
            <a:r>
              <a:rPr lang="zh-CN" altLang="en-US" sz="1400" kern="0">
                <a:solidFill>
                  <a:srgbClr val="0000FF"/>
                </a:solidFill>
                <a:latin typeface="华文细黑"/>
                <a:ea typeface="华文细黑"/>
                <a:cs typeface="宋体" pitchFamily="2" charset="-122"/>
              </a:rPr>
              <a:t>前面识别的关键失效过程，逐个详细打开过程活动，找到关键失效活动</a:t>
            </a:r>
            <a:endParaRPr kumimoji="0" lang="zh-CN" altLang="en-US" sz="1800" b="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761149054"/>
      </p:ext>
    </p:extLst>
  </p:cSld>
  <p:clrMapOvr>
    <a:masterClrMapping/>
  </p:clrMapOvr>
  <p:transition advClick="0" advTm="8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2"/>
          <p:cNvSpPr>
            <a:spLocks noGrp="1" noChangeArrowheads="1"/>
          </p:cNvSpPr>
          <p:nvPr>
            <p:ph type="title"/>
          </p:nvPr>
        </p:nvSpPr>
        <p:spPr>
          <a:xfrm>
            <a:off x="727469" y="273208"/>
            <a:ext cx="9787671"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3.2 </a:t>
            </a:r>
            <a:r>
              <a:rPr lang="zh-CN" altLang="en-US"/>
              <a:t>管理</a:t>
            </a:r>
            <a:r>
              <a:rPr lang="zh-CN" altLang="en-US" smtClean="0"/>
              <a:t>根因分析（样例</a:t>
            </a:r>
            <a:r>
              <a:rPr lang="en-US" altLang="zh-CN" smtClean="0"/>
              <a:t>3</a:t>
            </a:r>
            <a:r>
              <a:rPr lang="zh-CN" altLang="en-US" smtClean="0"/>
              <a:t>：需求开发流程问题分析）</a:t>
            </a:r>
            <a:endParaRPr lang="en-US" altLang="zh-CN" sz="2800" b="0" i="1" dirty="0">
              <a:solidFill>
                <a:srgbClr val="0000FF"/>
              </a:solidFill>
            </a:endParaRPr>
          </a:p>
        </p:txBody>
      </p:sp>
      <p:sp>
        <p:nvSpPr>
          <p:cNvPr id="95" name="矩形 94"/>
          <p:cNvSpPr/>
          <p:nvPr/>
        </p:nvSpPr>
        <p:spPr bwMode="auto">
          <a:xfrm>
            <a:off x="335360" y="980728"/>
            <a:ext cx="11428245" cy="4320480"/>
          </a:xfrm>
          <a:prstGeom prst="rect">
            <a:avLst/>
          </a:prstGeom>
          <a:solidFill>
            <a:srgbClr val="EEECE1">
              <a:lumMod val="20000"/>
              <a:lumOff val="80000"/>
            </a:srgbClr>
          </a:soli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79200" tIns="39600" rIns="79200" bIns="3960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96" name="Rectangle 18"/>
          <p:cNvSpPr>
            <a:spLocks noChangeArrowheads="1"/>
          </p:cNvSpPr>
          <p:nvPr/>
        </p:nvSpPr>
        <p:spPr bwMode="auto">
          <a:xfrm>
            <a:off x="431396" y="2633136"/>
            <a:ext cx="864321" cy="25391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MKT</a:t>
            </a:r>
            <a:endParaRPr kumimoji="0" lang="zh-CN" altLang="en-US" sz="105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97" name="Rectangle 18"/>
          <p:cNvSpPr>
            <a:spLocks noChangeArrowheads="1"/>
          </p:cNvSpPr>
          <p:nvPr/>
        </p:nvSpPr>
        <p:spPr bwMode="auto">
          <a:xfrm>
            <a:off x="431397" y="4543236"/>
            <a:ext cx="864321" cy="25391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R&amp;D</a:t>
            </a:r>
            <a:endParaRPr kumimoji="0" lang="zh-CN" altLang="en-US" sz="105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endParaRPr>
          </a:p>
        </p:txBody>
      </p:sp>
      <p:sp>
        <p:nvSpPr>
          <p:cNvPr id="98" name="Rectangle 18"/>
          <p:cNvSpPr>
            <a:spLocks noChangeArrowheads="1"/>
          </p:cNvSpPr>
          <p:nvPr/>
        </p:nvSpPr>
        <p:spPr bwMode="auto">
          <a:xfrm>
            <a:off x="431396" y="3861048"/>
            <a:ext cx="864321" cy="25391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SE</a:t>
            </a:r>
            <a:endParaRPr kumimoji="0" lang="zh-CN" altLang="en-US" sz="105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99" name="燕尾形 98"/>
          <p:cNvSpPr/>
          <p:nvPr/>
        </p:nvSpPr>
        <p:spPr bwMode="auto">
          <a:xfrm>
            <a:off x="1391753" y="1484784"/>
            <a:ext cx="1728642" cy="288000"/>
          </a:xfrm>
          <a:prstGeom prst="chevron">
            <a:avLst/>
          </a:prstGeom>
          <a:solidFill>
            <a:srgbClr val="466D29"/>
          </a:soli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39600" rIns="0" bIns="39600" numCol="1" rtlCol="0" anchor="t" anchorCtr="0" compatLnSpc="1">
            <a:prstTxWarp prst="textNoShape">
              <a:avLst/>
            </a:prstTxWarp>
            <a:noAutofit/>
          </a:bodyPr>
          <a:lstStyle/>
          <a:p>
            <a:pPr marL="0" marR="0" lvl="0" indent="0" defTabSz="801688" eaLnBrk="1" fontAlgn="auto" latinLnBrk="0" hangingPunct="1">
              <a:lnSpc>
                <a:spcPct val="150000"/>
              </a:lnSpc>
              <a:spcBef>
                <a:spcPts val="0"/>
              </a:spcBef>
              <a:spcAft>
                <a:spcPts val="0"/>
              </a:spcAft>
              <a:buClrTx/>
              <a:buSzTx/>
              <a:buFontTx/>
              <a:buNone/>
              <a:tabLst/>
              <a:defRPr/>
            </a:pP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需求提出</a:t>
            </a:r>
          </a:p>
        </p:txBody>
      </p:sp>
      <p:sp>
        <p:nvSpPr>
          <p:cNvPr id="100" name="燕尾形 99"/>
          <p:cNvSpPr/>
          <p:nvPr/>
        </p:nvSpPr>
        <p:spPr bwMode="auto">
          <a:xfrm>
            <a:off x="9938927" y="1484784"/>
            <a:ext cx="1632606" cy="288000"/>
          </a:xfrm>
          <a:prstGeom prst="chevron">
            <a:avLst/>
          </a:prstGeom>
          <a:solidFill>
            <a:srgbClr val="466D29"/>
          </a:soli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39600" rIns="0" bIns="39600" numCol="1" rtlCol="0" anchor="t" anchorCtr="0" compatLnSpc="1">
            <a:prstTxWarp prst="textNoShape">
              <a:avLst/>
            </a:prstTxWarp>
            <a:noAutofit/>
          </a:bodyPr>
          <a:lstStyle/>
          <a:p>
            <a:pPr marL="0" marR="0" lvl="0" indent="0" defTabSz="801688" eaLnBrk="1" fontAlgn="auto" latinLnBrk="0" hangingPunct="1">
              <a:lnSpc>
                <a:spcPct val="150000"/>
              </a:lnSpc>
              <a:spcBef>
                <a:spcPts val="0"/>
              </a:spcBef>
              <a:spcAft>
                <a:spcPts val="0"/>
              </a:spcAft>
              <a:buClrTx/>
              <a:buSzTx/>
              <a:buFontTx/>
              <a:buNone/>
              <a:tabLst/>
              <a:defRPr/>
            </a:pP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跨</a:t>
            </a:r>
            <a:r>
              <a:rPr kumimoji="0" lang="en-US" altLang="zh-CN"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R</a:t>
            </a: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版本同步</a:t>
            </a:r>
          </a:p>
        </p:txBody>
      </p:sp>
      <p:sp>
        <p:nvSpPr>
          <p:cNvPr id="101" name="圆角矩形 100"/>
          <p:cNvSpPr/>
          <p:nvPr/>
        </p:nvSpPr>
        <p:spPr bwMode="auto">
          <a:xfrm>
            <a:off x="7057857" y="2060851"/>
            <a:ext cx="1344499" cy="241715"/>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提交</a:t>
            </a:r>
            <a:r>
              <a:rPr kumimoji="0" lang="en-US" altLang="zh-CN"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OR</a:t>
            </a: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电子流</a:t>
            </a: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cxnSp>
        <p:nvCxnSpPr>
          <p:cNvPr id="102" name="直接连接符 75"/>
          <p:cNvCxnSpPr>
            <a:cxnSpLocks noChangeShapeType="1"/>
          </p:cNvCxnSpPr>
          <p:nvPr/>
        </p:nvCxnSpPr>
        <p:spPr bwMode="auto">
          <a:xfrm flipV="1">
            <a:off x="455309" y="3068960"/>
            <a:ext cx="11332209" cy="0"/>
          </a:xfrm>
          <a:prstGeom prst="line">
            <a:avLst/>
          </a:prstGeom>
          <a:noFill/>
          <a:ln w="9525">
            <a:solidFill>
              <a:srgbClr val="000000"/>
            </a:solidFill>
            <a:prstDash val="dash"/>
            <a:round/>
            <a:headEnd/>
            <a:tailEnd/>
          </a:ln>
        </p:spPr>
      </p:cxnSp>
      <p:cxnSp>
        <p:nvCxnSpPr>
          <p:cNvPr id="103" name="直接连接符 75"/>
          <p:cNvCxnSpPr>
            <a:cxnSpLocks noChangeShapeType="1"/>
          </p:cNvCxnSpPr>
          <p:nvPr/>
        </p:nvCxnSpPr>
        <p:spPr bwMode="auto">
          <a:xfrm flipV="1">
            <a:off x="455309" y="3717032"/>
            <a:ext cx="11332209" cy="0"/>
          </a:xfrm>
          <a:prstGeom prst="line">
            <a:avLst/>
          </a:prstGeom>
          <a:noFill/>
          <a:ln w="9525">
            <a:solidFill>
              <a:srgbClr val="000000"/>
            </a:solidFill>
            <a:prstDash val="dash"/>
            <a:round/>
            <a:headEnd/>
            <a:tailEnd/>
          </a:ln>
        </p:spPr>
      </p:cxnSp>
      <p:cxnSp>
        <p:nvCxnSpPr>
          <p:cNvPr id="104" name="直接连接符 75"/>
          <p:cNvCxnSpPr>
            <a:cxnSpLocks noChangeShapeType="1"/>
          </p:cNvCxnSpPr>
          <p:nvPr/>
        </p:nvCxnSpPr>
        <p:spPr bwMode="auto">
          <a:xfrm flipV="1">
            <a:off x="455309" y="2564904"/>
            <a:ext cx="11332209" cy="0"/>
          </a:xfrm>
          <a:prstGeom prst="line">
            <a:avLst/>
          </a:prstGeom>
          <a:noFill/>
          <a:ln w="9525">
            <a:solidFill>
              <a:srgbClr val="000000"/>
            </a:solidFill>
            <a:prstDash val="dash"/>
            <a:round/>
            <a:headEnd/>
            <a:tailEnd/>
          </a:ln>
        </p:spPr>
      </p:cxnSp>
      <p:sp>
        <p:nvSpPr>
          <p:cNvPr id="105" name="Rectangle 18"/>
          <p:cNvSpPr>
            <a:spLocks noChangeArrowheads="1"/>
          </p:cNvSpPr>
          <p:nvPr/>
        </p:nvSpPr>
        <p:spPr bwMode="auto">
          <a:xfrm>
            <a:off x="443352" y="2022956"/>
            <a:ext cx="864321" cy="25391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801688"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一线</a:t>
            </a:r>
            <a:endParaRPr kumimoji="0" lang="zh-CN" altLang="en-US" sz="105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06" name="圆角矩形 105"/>
          <p:cNvSpPr/>
          <p:nvPr/>
        </p:nvSpPr>
        <p:spPr bwMode="auto">
          <a:xfrm>
            <a:off x="5329215" y="3898149"/>
            <a:ext cx="1440535" cy="241715"/>
          </a:xfrm>
          <a:prstGeom prst="roundRect">
            <a:avLst/>
          </a:prstGeom>
          <a:solidFill>
            <a:srgbClr val="C00000"/>
          </a:solidFill>
          <a:ln w="9525" cap="flat" cmpd="sng" algn="ctr">
            <a:solidFill>
              <a:srgbClr val="8064A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需求分析</a:t>
            </a:r>
            <a:r>
              <a:rPr kumimoji="0" lang="en-US" altLang="zh-CN"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&amp;</a:t>
            </a: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设计</a:t>
            </a: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07" name="圆角矩形 106"/>
          <p:cNvSpPr/>
          <p:nvPr/>
        </p:nvSpPr>
        <p:spPr bwMode="auto">
          <a:xfrm>
            <a:off x="7634071" y="4474212"/>
            <a:ext cx="1536571" cy="394948"/>
          </a:xfrm>
          <a:prstGeom prst="roundRect">
            <a:avLst/>
          </a:prstGeom>
          <a:solidFill>
            <a:srgbClr val="C00000"/>
          </a:solidFill>
          <a:ln w="9525" cap="flat" cmpd="sng" algn="ctr">
            <a:solidFill>
              <a:srgbClr val="8064A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在</a:t>
            </a:r>
            <a:r>
              <a:rPr kumimoji="0" lang="en-US" altLang="zh-CN"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R15</a:t>
            </a: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版本上开发实施</a:t>
            </a:r>
            <a:r>
              <a:rPr kumimoji="0" lang="en-US" altLang="zh-CN"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&amp;</a:t>
            </a: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测试该需求</a:t>
            </a: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08" name="矩形标注 107"/>
          <p:cNvSpPr/>
          <p:nvPr/>
        </p:nvSpPr>
        <p:spPr bwMode="auto">
          <a:xfrm>
            <a:off x="9650820" y="2996952"/>
            <a:ext cx="2016749" cy="936104"/>
          </a:xfrm>
          <a:prstGeom prst="wedgeRectCallout">
            <a:avLst>
              <a:gd name="adj1" fmla="val -8372"/>
              <a:gd name="adj2" fmla="val -65486"/>
            </a:avLst>
          </a:prstGeom>
          <a:solidFill>
            <a:srgbClr val="F79646">
              <a:lumMod val="20000"/>
              <a:lumOff val="80000"/>
            </a:srgbClr>
          </a:solidFill>
          <a:ln w="9525" cap="flat" cmpd="sng" algn="ctr">
            <a:solidFill>
              <a:srgbClr val="F79646">
                <a:lumMod val="60000"/>
                <a:lumOff val="40000"/>
              </a:srgbClr>
            </a:solidFill>
            <a:prstDash val="solid"/>
            <a:headEnd type="none" w="sm" len="sm"/>
            <a:tailEnd type="none" w="sm" len="sm"/>
          </a:ln>
          <a:effectLst>
            <a:glow rad="63500">
              <a:srgbClr val="C0504D">
                <a:satMod val="175000"/>
                <a:alpha val="40000"/>
              </a:srgbClr>
            </a:glow>
            <a:outerShdw blurRad="40000" dist="20000" dir="5400000" rotWithShape="0">
              <a:srgbClr val="000000">
                <a:alpha val="38000"/>
              </a:srgbClr>
            </a:outerShdw>
          </a:effectLst>
        </p:spPr>
        <p:txBody>
          <a:bodyPr lIns="35742" tIns="35742" rIns="35742" bIns="35742"/>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MKT</a:t>
            </a:r>
            <a:r>
              <a:rPr kumimoji="0" lang="zh-CN" altLang="en-US"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评估该需求不属于需求管理范围，将</a:t>
            </a:r>
            <a:r>
              <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OR</a:t>
            </a:r>
            <a:r>
              <a:rPr kumimoji="0" lang="zh-CN" altLang="en-US"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驳回。</a:t>
            </a:r>
            <a:endPar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引入点：为什么</a:t>
            </a:r>
            <a:r>
              <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MKT</a:t>
            </a:r>
            <a:r>
              <a:rPr kumimoji="0" lang="zh-CN" altLang="en-US"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将该</a:t>
            </a:r>
            <a:r>
              <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OR</a:t>
            </a:r>
            <a:r>
              <a:rPr kumimoji="0" lang="zh-CN" altLang="en-US"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驳回？</a:t>
            </a:r>
            <a:endPar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endParaRPr>
          </a:p>
        </p:txBody>
      </p:sp>
      <p:sp>
        <p:nvSpPr>
          <p:cNvPr id="109" name="矩形标注 108"/>
          <p:cNvSpPr/>
          <p:nvPr/>
        </p:nvSpPr>
        <p:spPr bwMode="auto">
          <a:xfrm>
            <a:off x="7153894" y="3754135"/>
            <a:ext cx="2112785" cy="432049"/>
          </a:xfrm>
          <a:prstGeom prst="wedgeRectCallout">
            <a:avLst>
              <a:gd name="adj1" fmla="val -59415"/>
              <a:gd name="adj2" fmla="val 6025"/>
            </a:avLst>
          </a:prstGeom>
          <a:solidFill>
            <a:srgbClr val="F79646">
              <a:lumMod val="20000"/>
              <a:lumOff val="80000"/>
            </a:srgbClr>
          </a:solidFill>
          <a:ln w="9525" cap="flat" cmpd="sng" algn="ctr">
            <a:solidFill>
              <a:srgbClr val="F79646">
                <a:lumMod val="60000"/>
                <a:lumOff val="40000"/>
              </a:srgbClr>
            </a:solidFill>
            <a:prstDash val="solid"/>
            <a:headEnd type="none" w="sm" len="sm"/>
            <a:tailEnd type="none" w="sm" len="sm"/>
          </a:ln>
          <a:effectLst>
            <a:glow rad="63500">
              <a:srgbClr val="C0504D">
                <a:satMod val="175000"/>
                <a:alpha val="40000"/>
              </a:srgbClr>
            </a:glow>
            <a:outerShdw blurRad="40000" dist="20000" dir="5400000" rotWithShape="0">
              <a:srgbClr val="000000">
                <a:alpha val="38000"/>
              </a:srgbClr>
            </a:outerShdw>
          </a:effectLst>
        </p:spPr>
        <p:txBody>
          <a:bodyPr lIns="35742" tIns="35742" rIns="35742" bIns="35742"/>
          <a:lstStyle/>
          <a:p>
            <a:pPr marL="0" marR="0" lvl="1"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控制点：</a:t>
            </a:r>
            <a:r>
              <a:rPr kumimoji="0" lang="en-US" altLang="zh-CN" sz="1400" b="1"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a:t>
            </a:r>
            <a:r>
              <a:rPr kumimoji="0" lang="zh-CN" altLang="en-US" sz="1400" b="1"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因未见到</a:t>
            </a:r>
            <a:r>
              <a:rPr kumimoji="0" lang="en-US" altLang="zh-CN" sz="1400" b="1"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OR</a:t>
            </a:r>
            <a:r>
              <a:rPr kumimoji="0" lang="zh-CN" altLang="en-US" sz="1400" b="1"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电子流没提</a:t>
            </a:r>
            <a:r>
              <a:rPr kumimoji="0" lang="en-US" altLang="zh-CN" sz="1400" b="1"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CR</a:t>
            </a:r>
            <a:r>
              <a:rPr kumimoji="0" lang="zh-CN" altLang="en-US" sz="1400" b="1"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a:t>
            </a:r>
          </a:p>
        </p:txBody>
      </p:sp>
      <p:sp>
        <p:nvSpPr>
          <p:cNvPr id="110" name="乘号 109"/>
          <p:cNvSpPr/>
          <p:nvPr/>
        </p:nvSpPr>
        <p:spPr bwMode="auto">
          <a:xfrm>
            <a:off x="6673716" y="3898149"/>
            <a:ext cx="360787" cy="252968"/>
          </a:xfrm>
          <a:prstGeom prst="mathMultiply">
            <a:avLst/>
          </a:prstGeom>
          <a:noFill/>
          <a:ln w="25400">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auto">
              <a:spcBef>
                <a:spcPts val="0"/>
              </a:spcBef>
              <a:spcAft>
                <a:spcPts val="0"/>
              </a:spcAft>
              <a:buClr>
                <a:srgbClr val="CC9900"/>
              </a:buClr>
              <a:buFont typeface="Wingdings" pitchFamily="2" charset="2"/>
              <a:buChar char="n"/>
            </a:pPr>
            <a:endParaRPr lang="zh-CN" altLang="en-US" dirty="0" smtClean="0">
              <a:solidFill>
                <a:srgbClr val="000000"/>
              </a:solidFill>
              <a:latin typeface="微软雅黑" pitchFamily="34" charset="-122"/>
              <a:ea typeface="微软雅黑" pitchFamily="34" charset="-122"/>
            </a:endParaRPr>
          </a:p>
        </p:txBody>
      </p:sp>
      <p:sp>
        <p:nvSpPr>
          <p:cNvPr id="111" name="矩形标注 110"/>
          <p:cNvSpPr/>
          <p:nvPr/>
        </p:nvSpPr>
        <p:spPr bwMode="auto">
          <a:xfrm>
            <a:off x="5233179" y="4690236"/>
            <a:ext cx="2112785" cy="504056"/>
          </a:xfrm>
          <a:prstGeom prst="wedgeRectCallout">
            <a:avLst>
              <a:gd name="adj1" fmla="val 64332"/>
              <a:gd name="adj2" fmla="val -57498"/>
            </a:avLst>
          </a:prstGeom>
          <a:solidFill>
            <a:srgbClr val="F79646">
              <a:lumMod val="20000"/>
              <a:lumOff val="80000"/>
            </a:srgbClr>
          </a:solidFill>
          <a:ln w="9525" cap="flat" cmpd="sng" algn="ctr">
            <a:solidFill>
              <a:srgbClr val="F79646">
                <a:lumMod val="60000"/>
                <a:lumOff val="40000"/>
              </a:srgbClr>
            </a:solidFill>
            <a:prstDash val="solid"/>
            <a:headEnd type="none" w="sm" len="sm"/>
            <a:tailEnd type="none" w="sm" len="sm"/>
          </a:ln>
          <a:effectLst>
            <a:glow rad="63500">
              <a:srgbClr val="C0504D">
                <a:satMod val="175000"/>
                <a:alpha val="40000"/>
              </a:srgbClr>
            </a:glow>
            <a:outerShdw blurRad="40000" dist="20000" dir="5400000" rotWithShape="0">
              <a:srgbClr val="000000">
                <a:alpha val="38000"/>
              </a:srgbClr>
            </a:outerShdw>
          </a:effectLst>
        </p:spPr>
        <p:txBody>
          <a:bodyPr lIns="35742" tIns="35742" rIns="35742" bIns="35742"/>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控制点：</a:t>
            </a:r>
            <a:r>
              <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R15</a:t>
            </a:r>
            <a:r>
              <a:rPr kumimoji="0" lang="zh-CN" altLang="en-US"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rPr>
              <a:t>内部实施开发时缺少问题单跟踪。</a:t>
            </a:r>
            <a:endParaRPr kumimoji="0" lang="en-US" altLang="zh-CN" sz="1092" b="1" i="0" u="none" strike="noStrike" kern="0" cap="none" spc="0" normalizeH="0" baseline="0" noProof="0" dirty="0" smtClean="0">
              <a:ln>
                <a:noFill/>
              </a:ln>
              <a:solidFill>
                <a:prstClr val="black"/>
              </a:solidFill>
              <a:effectLst/>
              <a:uLnTx/>
              <a:uFillTx/>
              <a:latin typeface="华文细黑" pitchFamily="2" charset="-122"/>
              <a:ea typeface="宋体" panose="02010600030101010101" pitchFamily="2" charset="-122"/>
              <a:cs typeface="+mn-cs"/>
            </a:endParaRPr>
          </a:p>
        </p:txBody>
      </p:sp>
      <p:sp>
        <p:nvSpPr>
          <p:cNvPr id="112" name="乘号 111"/>
          <p:cNvSpPr/>
          <p:nvPr/>
        </p:nvSpPr>
        <p:spPr bwMode="auto">
          <a:xfrm>
            <a:off x="7345964" y="4402204"/>
            <a:ext cx="360787" cy="252968"/>
          </a:xfrm>
          <a:prstGeom prst="mathMultiply">
            <a:avLst/>
          </a:prstGeom>
          <a:noFill/>
          <a:ln w="25400">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auto">
              <a:spcBef>
                <a:spcPts val="0"/>
              </a:spcBef>
              <a:spcAft>
                <a:spcPts val="0"/>
              </a:spcAft>
              <a:buClr>
                <a:srgbClr val="CC9900"/>
              </a:buClr>
              <a:buFont typeface="Wingdings" pitchFamily="2" charset="2"/>
              <a:buChar char="n"/>
            </a:pPr>
            <a:endParaRPr lang="zh-CN" altLang="en-US" smtClean="0">
              <a:solidFill>
                <a:srgbClr val="000000"/>
              </a:solidFill>
              <a:latin typeface="微软雅黑" pitchFamily="34" charset="-122"/>
              <a:ea typeface="微软雅黑" pitchFamily="34" charset="-122"/>
            </a:endParaRPr>
          </a:p>
        </p:txBody>
      </p:sp>
      <p:sp>
        <p:nvSpPr>
          <p:cNvPr id="113" name="燕尾形 112"/>
          <p:cNvSpPr/>
          <p:nvPr/>
        </p:nvSpPr>
        <p:spPr bwMode="auto">
          <a:xfrm>
            <a:off x="3024359" y="1484784"/>
            <a:ext cx="1728642" cy="288000"/>
          </a:xfrm>
          <a:prstGeom prst="chevron">
            <a:avLst/>
          </a:prstGeom>
          <a:solidFill>
            <a:srgbClr val="466D29"/>
          </a:soli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39600" rIns="0" bIns="39600" numCol="1" rtlCol="0" anchor="t" anchorCtr="0" compatLnSpc="1">
            <a:prstTxWarp prst="textNoShape">
              <a:avLst/>
            </a:prstTxWarp>
            <a:noAutofit/>
          </a:bodyPr>
          <a:lstStyle/>
          <a:p>
            <a:pPr marL="0" marR="0" lvl="0" indent="0" defTabSz="801688" eaLnBrk="1" fontAlgn="auto" latinLnBrk="0" hangingPunct="1">
              <a:lnSpc>
                <a:spcPct val="150000"/>
              </a:lnSpc>
              <a:spcBef>
                <a:spcPts val="0"/>
              </a:spcBef>
              <a:spcAft>
                <a:spcPts val="0"/>
              </a:spcAft>
              <a:buClrTx/>
              <a:buSzTx/>
              <a:buFontTx/>
              <a:buNone/>
              <a:tabLst/>
              <a:defRPr/>
            </a:pP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需求决策</a:t>
            </a:r>
          </a:p>
        </p:txBody>
      </p:sp>
      <p:sp>
        <p:nvSpPr>
          <p:cNvPr id="114" name="燕尾形 113"/>
          <p:cNvSpPr/>
          <p:nvPr/>
        </p:nvSpPr>
        <p:spPr bwMode="auto">
          <a:xfrm>
            <a:off x="4656965" y="1484784"/>
            <a:ext cx="2400892" cy="288000"/>
          </a:xfrm>
          <a:prstGeom prst="chevron">
            <a:avLst/>
          </a:prstGeom>
          <a:solidFill>
            <a:srgbClr val="466D29"/>
          </a:soli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39600" rIns="0" bIns="39600" numCol="1" rtlCol="0" anchor="t" anchorCtr="0" compatLnSpc="1">
            <a:prstTxWarp prst="textNoShape">
              <a:avLst/>
            </a:prstTxWarp>
            <a:noAutofit/>
          </a:bodyPr>
          <a:lstStyle/>
          <a:p>
            <a:pPr marL="0" marR="0" lvl="0" indent="0" defTabSz="801688" eaLnBrk="1" fontAlgn="auto" latinLnBrk="0" hangingPunct="1">
              <a:lnSpc>
                <a:spcPct val="150000"/>
              </a:lnSpc>
              <a:spcBef>
                <a:spcPts val="0"/>
              </a:spcBef>
              <a:spcAft>
                <a:spcPts val="0"/>
              </a:spcAft>
              <a:buClrTx/>
              <a:buSzTx/>
              <a:buFontTx/>
              <a:buNone/>
              <a:tabLst/>
              <a:defRPr/>
            </a:pP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需求分析</a:t>
            </a:r>
            <a:r>
              <a:rPr kumimoji="0" lang="en-US" altLang="zh-CN"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&amp;</a:t>
            </a: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设计</a:t>
            </a:r>
          </a:p>
        </p:txBody>
      </p:sp>
      <p:sp>
        <p:nvSpPr>
          <p:cNvPr id="115" name="燕尾形 114"/>
          <p:cNvSpPr/>
          <p:nvPr/>
        </p:nvSpPr>
        <p:spPr bwMode="auto">
          <a:xfrm>
            <a:off x="6673714" y="1484784"/>
            <a:ext cx="1824678" cy="288000"/>
          </a:xfrm>
          <a:prstGeom prst="chevron">
            <a:avLst/>
          </a:prstGeom>
          <a:solidFill>
            <a:srgbClr val="466D29"/>
          </a:soli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39600" rIns="0" bIns="39600" numCol="1" rtlCol="0" anchor="t" anchorCtr="0" compatLnSpc="1">
            <a:prstTxWarp prst="textNoShape">
              <a:avLst/>
            </a:prstTxWarp>
            <a:noAutofit/>
          </a:bodyPr>
          <a:lstStyle/>
          <a:p>
            <a:pPr marL="0" marR="0" lvl="0" indent="0" defTabSz="801688" eaLnBrk="1" fontAlgn="auto" latinLnBrk="0" hangingPunct="1">
              <a:lnSpc>
                <a:spcPct val="150000"/>
              </a:lnSpc>
              <a:spcBef>
                <a:spcPts val="0"/>
              </a:spcBef>
              <a:spcAft>
                <a:spcPts val="0"/>
              </a:spcAft>
              <a:buClrTx/>
              <a:buSzTx/>
              <a:buFontTx/>
              <a:buNone/>
              <a:tabLst/>
              <a:defRPr/>
            </a:pP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需求开发</a:t>
            </a:r>
            <a:r>
              <a:rPr kumimoji="0" lang="en-US" altLang="zh-CN"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&amp;</a:t>
            </a: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测试</a:t>
            </a:r>
          </a:p>
        </p:txBody>
      </p:sp>
      <p:cxnSp>
        <p:nvCxnSpPr>
          <p:cNvPr id="116" name="形状 181"/>
          <p:cNvCxnSpPr>
            <a:stCxn id="101" idx="2"/>
            <a:endCxn id="137" idx="1"/>
          </p:cNvCxnSpPr>
          <p:nvPr/>
        </p:nvCxnSpPr>
        <p:spPr bwMode="auto">
          <a:xfrm rot="16200000" flipH="1">
            <a:off x="8222774" y="1809900"/>
            <a:ext cx="455207" cy="1440535"/>
          </a:xfrm>
          <a:prstGeom prst="bentConnector2">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形状 185"/>
          <p:cNvCxnSpPr>
            <a:stCxn id="124" idx="3"/>
            <a:endCxn id="106" idx="0"/>
          </p:cNvCxnSpPr>
          <p:nvPr/>
        </p:nvCxnSpPr>
        <p:spPr bwMode="auto">
          <a:xfrm>
            <a:off x="4849037" y="3333837"/>
            <a:ext cx="1200446" cy="564315"/>
          </a:xfrm>
          <a:prstGeom prst="bentConnector2">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形状 188"/>
          <p:cNvCxnSpPr>
            <a:stCxn id="106" idx="2"/>
            <a:endCxn id="107" idx="1"/>
          </p:cNvCxnSpPr>
          <p:nvPr/>
        </p:nvCxnSpPr>
        <p:spPr bwMode="auto">
          <a:xfrm rot="16200000" flipH="1">
            <a:off x="6575866" y="3613481"/>
            <a:ext cx="531822" cy="1584589"/>
          </a:xfrm>
          <a:prstGeom prst="bentConnector2">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乘号 118"/>
          <p:cNvSpPr/>
          <p:nvPr/>
        </p:nvSpPr>
        <p:spPr bwMode="auto">
          <a:xfrm>
            <a:off x="10538497" y="2671976"/>
            <a:ext cx="360787" cy="252968"/>
          </a:xfrm>
          <a:prstGeom prst="mathMultiply">
            <a:avLst/>
          </a:prstGeom>
          <a:noFill/>
          <a:ln w="25400">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auto">
              <a:spcBef>
                <a:spcPts val="0"/>
              </a:spcBef>
              <a:spcAft>
                <a:spcPts val="0"/>
              </a:spcAft>
              <a:buClr>
                <a:srgbClr val="CC9900"/>
              </a:buClr>
              <a:buFont typeface="Wingdings" pitchFamily="2" charset="2"/>
              <a:buChar char="n"/>
            </a:pPr>
            <a:endParaRPr lang="zh-CN" altLang="en-US" smtClean="0">
              <a:solidFill>
                <a:srgbClr val="000000"/>
              </a:solidFill>
              <a:latin typeface="微软雅黑" pitchFamily="34" charset="-122"/>
              <a:ea typeface="微软雅黑" pitchFamily="34" charset="-122"/>
            </a:endParaRPr>
          </a:p>
        </p:txBody>
      </p:sp>
      <p:cxnSp>
        <p:nvCxnSpPr>
          <p:cNvPr id="120" name="肘形连接符 119"/>
          <p:cNvCxnSpPr/>
          <p:nvPr/>
        </p:nvCxnSpPr>
        <p:spPr bwMode="auto">
          <a:xfrm rot="10800000">
            <a:off x="8402358" y="2132857"/>
            <a:ext cx="1920713" cy="648072"/>
          </a:xfrm>
          <a:prstGeom prst="bentConnector3">
            <a:avLst>
              <a:gd name="adj1" fmla="val -25662"/>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TextBox 165"/>
          <p:cNvSpPr txBox="1"/>
          <p:nvPr/>
        </p:nvSpPr>
        <p:spPr>
          <a:xfrm>
            <a:off x="4753001" y="980731"/>
            <a:ext cx="1261884" cy="307777"/>
          </a:xfrm>
          <a:prstGeom prst="rect">
            <a:avLst/>
          </a:prstGeom>
          <a:noFill/>
        </p:spPr>
        <p:txBody>
          <a:bodyPr wrap="none" rtlCol="0">
            <a:spAutoFit/>
          </a:bodyPr>
          <a:lstStyle/>
          <a:p>
            <a:pPr fontAlgn="auto">
              <a:spcBef>
                <a:spcPts val="0"/>
              </a:spcBef>
              <a:spcAft>
                <a:spcPts val="0"/>
              </a:spcAft>
            </a:pPr>
            <a:r>
              <a:rPr lang="zh-CN" altLang="en-US" sz="1400" b="1" dirty="0" smtClean="0">
                <a:solidFill>
                  <a:srgbClr val="000000"/>
                </a:solidFill>
                <a:latin typeface="微软雅黑" pitchFamily="34" charset="-122"/>
                <a:ea typeface="微软雅黑" pitchFamily="34" charset="-122"/>
              </a:rPr>
              <a:t>需求开发流程</a:t>
            </a:r>
            <a:endParaRPr lang="zh-CN" altLang="en-US" sz="1400" b="1" dirty="0">
              <a:solidFill>
                <a:srgbClr val="000000"/>
              </a:solidFill>
              <a:latin typeface="微软雅黑" pitchFamily="34" charset="-122"/>
              <a:ea typeface="微软雅黑" pitchFamily="34" charset="-122"/>
            </a:endParaRPr>
          </a:p>
        </p:txBody>
      </p:sp>
      <p:cxnSp>
        <p:nvCxnSpPr>
          <p:cNvPr id="122" name="形状 179"/>
          <p:cNvCxnSpPr>
            <a:stCxn id="123" idx="2"/>
            <a:endCxn id="124" idx="1"/>
          </p:cNvCxnSpPr>
          <p:nvPr/>
        </p:nvCxnSpPr>
        <p:spPr bwMode="auto">
          <a:xfrm rot="16200000" flipH="1">
            <a:off x="2207771" y="2421212"/>
            <a:ext cx="1056962" cy="768285"/>
          </a:xfrm>
          <a:prstGeom prst="bentConnector2">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 name="圆角矩形 122"/>
          <p:cNvSpPr/>
          <p:nvPr/>
        </p:nvSpPr>
        <p:spPr bwMode="auto">
          <a:xfrm>
            <a:off x="1679860" y="2035160"/>
            <a:ext cx="1344499" cy="241715"/>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邮件反馈需求</a:t>
            </a: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24" name="圆角矩形 123"/>
          <p:cNvSpPr/>
          <p:nvPr/>
        </p:nvSpPr>
        <p:spPr bwMode="auto">
          <a:xfrm>
            <a:off x="3120395" y="3212979"/>
            <a:ext cx="1728642" cy="241715"/>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需求评估并决策接纳</a:t>
            </a: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25" name="Rectangle 18"/>
          <p:cNvSpPr>
            <a:spLocks noChangeArrowheads="1"/>
          </p:cNvSpPr>
          <p:nvPr/>
        </p:nvSpPr>
        <p:spPr bwMode="auto">
          <a:xfrm>
            <a:off x="431396" y="3284984"/>
            <a:ext cx="1344499" cy="25391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801688"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rgbClr val="000000"/>
                </a:solidFill>
                <a:effectLst/>
                <a:uLnTx/>
                <a:uFillTx/>
                <a:latin typeface="Calibri"/>
                <a:ea typeface="宋体" panose="02010600030101010101" pitchFamily="2" charset="-122"/>
                <a:cs typeface="+mn-cs"/>
              </a:rPr>
              <a:t>SystemAkut</a:t>
            </a:r>
            <a:endParaRPr kumimoji="0" lang="zh-CN" altLang="en-US" sz="105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26" name="圆角矩形 125"/>
          <p:cNvSpPr/>
          <p:nvPr/>
        </p:nvSpPr>
        <p:spPr bwMode="auto">
          <a:xfrm>
            <a:off x="9938927" y="4834252"/>
            <a:ext cx="1728642" cy="394948"/>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由于没有问题单或</a:t>
            </a:r>
            <a:r>
              <a:rPr kumimoji="0" lang="en-US" altLang="zh-CN"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CR</a:t>
            </a: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因此</a:t>
            </a:r>
            <a:r>
              <a:rPr kumimoji="0" lang="en-US" altLang="zh-CN"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R16</a:t>
            </a: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未同步</a:t>
            </a: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cxnSp>
        <p:nvCxnSpPr>
          <p:cNvPr id="127" name="形状 332"/>
          <p:cNvCxnSpPr>
            <a:stCxn id="107" idx="2"/>
            <a:endCxn id="126" idx="1"/>
          </p:cNvCxnSpPr>
          <p:nvPr/>
        </p:nvCxnSpPr>
        <p:spPr bwMode="auto">
          <a:xfrm rot="16200000" flipH="1">
            <a:off x="9089359" y="4182159"/>
            <a:ext cx="162566" cy="1536571"/>
          </a:xfrm>
          <a:prstGeom prst="bentConnector2">
            <a:avLst/>
          </a:prstGeom>
          <a:noFill/>
          <a:ln w="22225" cap="flat" cmpd="sng" algn="ctr">
            <a:solidFill>
              <a:sysClr val="windowText" lastClr="000000">
                <a:shade val="95000"/>
                <a:satMod val="105000"/>
              </a:sysClr>
            </a:solidFill>
            <a:prstDash val="sysDash"/>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接连接符 75"/>
          <p:cNvCxnSpPr>
            <a:cxnSpLocks noChangeShapeType="1"/>
          </p:cNvCxnSpPr>
          <p:nvPr/>
        </p:nvCxnSpPr>
        <p:spPr bwMode="auto">
          <a:xfrm flipV="1">
            <a:off x="431396" y="4293096"/>
            <a:ext cx="11332209" cy="0"/>
          </a:xfrm>
          <a:prstGeom prst="line">
            <a:avLst/>
          </a:prstGeom>
          <a:noFill/>
          <a:ln w="9525">
            <a:solidFill>
              <a:srgbClr val="000000"/>
            </a:solidFill>
            <a:prstDash val="dash"/>
            <a:round/>
            <a:headEnd/>
            <a:tailEnd/>
          </a:ln>
        </p:spPr>
      </p:cxnSp>
      <p:sp>
        <p:nvSpPr>
          <p:cNvPr id="129" name="矩形 14"/>
          <p:cNvSpPr>
            <a:spLocks/>
          </p:cNvSpPr>
          <p:nvPr/>
        </p:nvSpPr>
        <p:spPr bwMode="auto">
          <a:xfrm>
            <a:off x="1871931" y="3501008"/>
            <a:ext cx="3041696" cy="1584176"/>
          </a:xfrm>
          <a:prstGeom prst="rect">
            <a:avLst/>
          </a:prstGeom>
          <a:solidFill>
            <a:sysClr val="window" lastClr="FFFFFF">
              <a:lumMod val="85000"/>
            </a:sysClr>
          </a:solidFill>
          <a:ln w="9525" cap="flat" cmpd="sng" algn="ctr">
            <a:noFill/>
            <a:prstDash val="solid"/>
            <a:headEnd type="none" w="sm" len="sm"/>
            <a:tailEnd type="none" w="sm" len="sm"/>
          </a:ln>
          <a:effectLst>
            <a:glow rad="63500">
              <a:srgbClr val="C0504D">
                <a:satMod val="175000"/>
                <a:alpha val="40000"/>
              </a:srgbClr>
            </a:glow>
            <a:outerShdw blurRad="40000" dist="20000" dir="5400000" rotWithShape="0">
              <a:srgbClr val="000000">
                <a:alpha val="38000"/>
              </a:srgbClr>
            </a:outerShdw>
          </a:effectLst>
        </p:spPr>
        <p:txBody>
          <a:bodyPr tIns="82800" bIns="82800"/>
          <a:lstStyle/>
          <a:p>
            <a:pPr marL="0" marR="0" lvl="0" indent="0" defTabSz="914400" eaLnBrk="1" fontAlgn="auto" latinLnBrk="0" hangingPunct="1">
              <a:lnSpc>
                <a:spcPct val="120000"/>
              </a:lnSpc>
              <a:spcBef>
                <a:spcPts val="0"/>
              </a:spcBef>
              <a:spcAft>
                <a:spcPts val="0"/>
              </a:spcAft>
              <a:buClrTx/>
              <a:buSzTx/>
              <a:buFont typeface="Arial" pitchFamily="34" charset="0"/>
              <a:buChar char="•"/>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TR5</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之后德电集团准入，研发与一线之间建立了快速闭环客户问题的渠道。</a:t>
            </a:r>
            <a:endPar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endParaRPr>
          </a:p>
          <a:p>
            <a:pPr marL="0" marR="0" lvl="0" indent="0" defTabSz="914400" eaLnBrk="1" fontAlgn="auto" latinLnBrk="0" hangingPunct="1">
              <a:lnSpc>
                <a:spcPct val="120000"/>
              </a:lnSpc>
              <a:spcBef>
                <a:spcPts val="0"/>
              </a:spcBef>
              <a:spcAft>
                <a:spcPts val="0"/>
              </a:spcAft>
              <a:buClrTx/>
              <a:buSzTx/>
              <a:buFont typeface="Arial" pitchFamily="34" charset="0"/>
              <a:buChar char="•"/>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对内为了在临近</a:t>
            </a: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TR6</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能快速响应客户，因此版本层面经过</a:t>
            </a:r>
            <a:r>
              <a:rPr kumimoji="0" lang="en-US" altLang="zh-CN" sz="1000" b="0" i="0" u="none" strike="noStrike" kern="0" cap="none" spc="0" normalizeH="0" baseline="0" noProof="0" dirty="0" err="1" smtClean="0">
                <a:ln>
                  <a:noFill/>
                </a:ln>
                <a:solidFill>
                  <a:srgbClr val="000000"/>
                </a:solidFill>
                <a:effectLst/>
                <a:uLnTx/>
                <a:uFillTx/>
                <a:latin typeface="Calibri"/>
                <a:ea typeface="宋体" panose="02010600030101010101" pitchFamily="2" charset="-122"/>
                <a:cs typeface="+mn-cs"/>
              </a:rPr>
              <a:t>SystemAkut</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决策接纳，并临时交付。</a:t>
            </a:r>
            <a:endPar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endParaRPr>
          </a:p>
          <a:p>
            <a:pPr marL="0" marR="0" lvl="0" indent="0" defTabSz="914400" eaLnBrk="1" fontAlgn="auto" latinLnBrk="0" hangingPunct="1">
              <a:lnSpc>
                <a:spcPct val="120000"/>
              </a:lnSpc>
              <a:spcBef>
                <a:spcPts val="0"/>
              </a:spcBef>
              <a:spcAft>
                <a:spcPts val="0"/>
              </a:spcAft>
              <a:buClrTx/>
              <a:buSzTx/>
              <a:buFont typeface="Arial" pitchFamily="34" charset="0"/>
              <a:buChar char="•"/>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对外要求一线提交正式</a:t>
            </a: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OR</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电子流，以便后续版本继承。</a:t>
            </a:r>
            <a:endParaRPr kumimoji="0" lang="zh-CN" altLang="en-US"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30" name="TextBox 12"/>
          <p:cNvSpPr txBox="1">
            <a:spLocks noChangeArrowheads="1"/>
          </p:cNvSpPr>
          <p:nvPr/>
        </p:nvSpPr>
        <p:spPr bwMode="auto">
          <a:xfrm>
            <a:off x="1583824" y="1268760"/>
            <a:ext cx="1248464" cy="261610"/>
          </a:xfrm>
          <a:prstGeom prst="rect">
            <a:avLst/>
          </a:prstGeom>
          <a:noFill/>
          <a:ln w="9525">
            <a:noFill/>
            <a:miter lim="800000"/>
            <a:headEnd/>
            <a:tailEnd/>
          </a:ln>
        </p:spPr>
        <p:txBody>
          <a:bodyPr wrap="square">
            <a:spAutoFit/>
          </a:bodyPr>
          <a:lstStyle/>
          <a:p>
            <a:pPr fontAlgn="auto">
              <a:spcBef>
                <a:spcPts val="0"/>
              </a:spcBef>
              <a:spcAft>
                <a:spcPts val="0"/>
              </a:spcAft>
              <a:defRPr/>
            </a:pPr>
            <a:r>
              <a:rPr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2013.2.25</a:t>
            </a:r>
            <a:endParaRPr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31" name="TextBox 12"/>
          <p:cNvSpPr txBox="1">
            <a:spLocks noChangeArrowheads="1"/>
          </p:cNvSpPr>
          <p:nvPr/>
        </p:nvSpPr>
        <p:spPr bwMode="auto">
          <a:xfrm>
            <a:off x="3312466" y="1268760"/>
            <a:ext cx="1248464" cy="261610"/>
          </a:xfrm>
          <a:prstGeom prst="rect">
            <a:avLst/>
          </a:prstGeom>
          <a:noFill/>
          <a:ln w="9525">
            <a:noFill/>
            <a:miter lim="800000"/>
            <a:headEnd/>
            <a:tailEnd/>
          </a:ln>
        </p:spPr>
        <p:txBody>
          <a:bodyPr wrap="square">
            <a:spAutoFit/>
          </a:bodyPr>
          <a:lstStyle/>
          <a:p>
            <a:pPr fontAlgn="auto">
              <a:spcBef>
                <a:spcPts val="0"/>
              </a:spcBef>
              <a:spcAft>
                <a:spcPts val="0"/>
              </a:spcAft>
              <a:defRPr/>
            </a:pPr>
            <a:r>
              <a:rPr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2013.3.1</a:t>
            </a:r>
            <a:endParaRPr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32" name="TextBox 12"/>
          <p:cNvSpPr txBox="1">
            <a:spLocks noChangeArrowheads="1"/>
          </p:cNvSpPr>
          <p:nvPr/>
        </p:nvSpPr>
        <p:spPr bwMode="auto">
          <a:xfrm>
            <a:off x="5233179" y="1295182"/>
            <a:ext cx="1248464" cy="261610"/>
          </a:xfrm>
          <a:prstGeom prst="rect">
            <a:avLst/>
          </a:prstGeom>
          <a:noFill/>
          <a:ln w="9525">
            <a:noFill/>
            <a:miter lim="800000"/>
            <a:headEnd/>
            <a:tailEnd/>
          </a:ln>
        </p:spPr>
        <p:txBody>
          <a:bodyPr wrap="square">
            <a:spAutoFit/>
          </a:bodyPr>
          <a:lstStyle/>
          <a:p>
            <a:pPr fontAlgn="auto">
              <a:spcBef>
                <a:spcPts val="0"/>
              </a:spcBef>
              <a:spcAft>
                <a:spcPts val="0"/>
              </a:spcAft>
              <a:defRPr/>
            </a:pPr>
            <a:r>
              <a:rPr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2013.3.2</a:t>
            </a:r>
            <a:endParaRPr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33" name="TextBox 12"/>
          <p:cNvSpPr txBox="1">
            <a:spLocks noChangeArrowheads="1"/>
          </p:cNvSpPr>
          <p:nvPr/>
        </p:nvSpPr>
        <p:spPr bwMode="auto">
          <a:xfrm>
            <a:off x="6769750" y="1295182"/>
            <a:ext cx="1536571" cy="261610"/>
          </a:xfrm>
          <a:prstGeom prst="rect">
            <a:avLst/>
          </a:prstGeom>
          <a:noFill/>
          <a:ln w="9525">
            <a:noFill/>
            <a:miter lim="800000"/>
            <a:headEnd/>
            <a:tailEnd/>
          </a:ln>
        </p:spPr>
        <p:txBody>
          <a:bodyPr wrap="square">
            <a:spAutoFit/>
          </a:bodyPr>
          <a:lstStyle/>
          <a:p>
            <a:pPr fontAlgn="auto">
              <a:spcBef>
                <a:spcPts val="0"/>
              </a:spcBef>
              <a:spcAft>
                <a:spcPts val="0"/>
              </a:spcAft>
              <a:defRPr/>
            </a:pPr>
            <a:r>
              <a:rPr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2013.3.3-3.14</a:t>
            </a:r>
            <a:endParaRPr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34" name="燕尾形 133"/>
          <p:cNvSpPr/>
          <p:nvPr/>
        </p:nvSpPr>
        <p:spPr bwMode="auto">
          <a:xfrm>
            <a:off x="8402357" y="1484784"/>
            <a:ext cx="1632606" cy="288000"/>
          </a:xfrm>
          <a:prstGeom prst="chevron">
            <a:avLst/>
          </a:prstGeom>
          <a:solidFill>
            <a:srgbClr val="466D29"/>
          </a:soli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39600" rIns="0" bIns="39600" numCol="1" rtlCol="0" anchor="t" anchorCtr="0" compatLnSpc="1">
            <a:prstTxWarp prst="textNoShape">
              <a:avLst/>
            </a:prstTxWarp>
            <a:noAutofit/>
          </a:bodyPr>
          <a:lstStyle/>
          <a:p>
            <a:pPr marL="0" marR="0" lvl="0" indent="0" defTabSz="801688" eaLnBrk="1" fontAlgn="auto" latinLnBrk="0" hangingPunct="1">
              <a:lnSpc>
                <a:spcPct val="150000"/>
              </a:lnSpc>
              <a:spcBef>
                <a:spcPts val="0"/>
              </a:spcBef>
              <a:spcAft>
                <a:spcPts val="0"/>
              </a:spcAft>
              <a:buClrTx/>
              <a:buSzTx/>
              <a:buFontTx/>
              <a:buNone/>
              <a:tabLst/>
              <a:defRPr/>
            </a:pPr>
            <a:r>
              <a:rPr kumimoji="0" lang="zh-CN" altLang="en-US" sz="11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发布上网</a:t>
            </a:r>
          </a:p>
        </p:txBody>
      </p:sp>
      <p:sp>
        <p:nvSpPr>
          <p:cNvPr id="135" name="TextBox 12"/>
          <p:cNvSpPr txBox="1">
            <a:spLocks noChangeArrowheads="1"/>
          </p:cNvSpPr>
          <p:nvPr/>
        </p:nvSpPr>
        <p:spPr bwMode="auto">
          <a:xfrm>
            <a:off x="8498392" y="1295182"/>
            <a:ext cx="1536571" cy="261610"/>
          </a:xfrm>
          <a:prstGeom prst="rect">
            <a:avLst/>
          </a:prstGeom>
          <a:noFill/>
          <a:ln w="9525">
            <a:noFill/>
            <a:miter lim="800000"/>
            <a:headEnd/>
            <a:tailEnd/>
          </a:ln>
        </p:spPr>
        <p:txBody>
          <a:bodyPr wrap="square">
            <a:spAutoFit/>
          </a:bodyPr>
          <a:lstStyle/>
          <a:p>
            <a:pPr fontAlgn="auto">
              <a:spcBef>
                <a:spcPts val="0"/>
              </a:spcBef>
              <a:spcAft>
                <a:spcPts val="0"/>
              </a:spcAft>
              <a:defRPr/>
            </a:pPr>
            <a:r>
              <a:rPr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2013.3.15</a:t>
            </a:r>
            <a:endParaRPr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36" name="TextBox 12"/>
          <p:cNvSpPr txBox="1">
            <a:spLocks noChangeArrowheads="1"/>
          </p:cNvSpPr>
          <p:nvPr/>
        </p:nvSpPr>
        <p:spPr bwMode="auto">
          <a:xfrm>
            <a:off x="10323070" y="1295182"/>
            <a:ext cx="1248464" cy="261610"/>
          </a:xfrm>
          <a:prstGeom prst="rect">
            <a:avLst/>
          </a:prstGeom>
          <a:noFill/>
          <a:ln w="9525">
            <a:noFill/>
            <a:miter lim="800000"/>
            <a:headEnd/>
            <a:tailEnd/>
          </a:ln>
        </p:spPr>
        <p:txBody>
          <a:bodyPr wrap="square">
            <a:spAutoFit/>
          </a:bodyPr>
          <a:lstStyle/>
          <a:p>
            <a:pPr fontAlgn="auto">
              <a:spcBef>
                <a:spcPts val="0"/>
              </a:spcBef>
              <a:spcAft>
                <a:spcPts val="0"/>
              </a:spcAft>
              <a:defRPr/>
            </a:pPr>
            <a:r>
              <a:rPr lang="en-US" altLang="zh-CN" sz="1100" i="1"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2014</a:t>
            </a:r>
            <a:endParaRPr lang="zh-CN" altLang="en-US" sz="1100" i="1"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37" name="圆角矩形 136"/>
          <p:cNvSpPr/>
          <p:nvPr/>
        </p:nvSpPr>
        <p:spPr bwMode="auto">
          <a:xfrm>
            <a:off x="9170642" y="2636915"/>
            <a:ext cx="1344499" cy="241715"/>
          </a:xfrm>
          <a:prstGeom prst="roundRect">
            <a:avLst/>
          </a:prstGeom>
          <a:solidFill>
            <a:srgbClr val="C00000"/>
          </a:solidFill>
          <a:ln w="9525" cap="flat" cmpd="sng" algn="ctr">
            <a:solidFill>
              <a:srgbClr val="8064A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评估需求合理性</a:t>
            </a:r>
            <a:endParaRPr kumimoji="0" lang="zh-CN" altLang="en-US" sz="9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cxnSp>
        <p:nvCxnSpPr>
          <p:cNvPr id="138" name="形状 173"/>
          <p:cNvCxnSpPr>
            <a:stCxn id="124" idx="0"/>
            <a:endCxn id="101" idx="1"/>
          </p:cNvCxnSpPr>
          <p:nvPr/>
        </p:nvCxnSpPr>
        <p:spPr bwMode="auto">
          <a:xfrm rot="5400000" flipH="1" flipV="1">
            <a:off x="5005651" y="1160772"/>
            <a:ext cx="1031270" cy="3073141"/>
          </a:xfrm>
          <a:prstGeom prst="bentConnector2">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Rectangle 3"/>
          <p:cNvSpPr txBox="1">
            <a:spLocks noChangeArrowheads="1"/>
          </p:cNvSpPr>
          <p:nvPr/>
        </p:nvSpPr>
        <p:spPr bwMode="auto">
          <a:xfrm>
            <a:off x="1013054" y="5445224"/>
            <a:ext cx="8755353" cy="767652"/>
          </a:xfrm>
          <a:prstGeom prst="rect">
            <a:avLst/>
          </a:prstGeom>
          <a:noFill/>
          <a:ln w="9525">
            <a:noFill/>
            <a:miter lim="800000"/>
            <a:headEnd/>
            <a:tailEnd/>
          </a:ln>
        </p:spPr>
        <p:txBody>
          <a:bodyPr lIns="80152" tIns="40076" rIns="80152" bIns="40076"/>
          <a:lstStyle/>
          <a:p>
            <a:pPr marL="180975" lvl="1" indent="-180975" defTabSz="801688">
              <a:lnSpc>
                <a:spcPct val="120000"/>
              </a:lnSpc>
              <a:buSzPct val="69000"/>
              <a:buFont typeface="Wingdings" pitchFamily="2" charset="2"/>
              <a:buChar char="l"/>
            </a:pPr>
            <a:r>
              <a:rPr lang="zh-CN" altLang="en-US" sz="1400" b="1" smtClean="0">
                <a:latin typeface="华文细黑" pitchFamily="2" charset="-122"/>
                <a:ea typeface="华文细黑" pitchFamily="2" charset="-122"/>
              </a:rPr>
              <a:t>流程活动问题识别：</a:t>
            </a:r>
            <a:endParaRPr lang="en-US" altLang="zh-CN" sz="1400" b="1"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200" b="1" smtClean="0">
                <a:latin typeface="华文细黑" pitchFamily="2" charset="-122"/>
                <a:ea typeface="华文细黑" pitchFamily="2" charset="-122"/>
              </a:rPr>
              <a:t>问题</a:t>
            </a:r>
            <a:r>
              <a:rPr lang="en-US" altLang="zh-CN" sz="1200" b="1" smtClean="0">
                <a:latin typeface="华文细黑" pitchFamily="2" charset="-122"/>
                <a:ea typeface="华文细黑" pitchFamily="2" charset="-122"/>
              </a:rPr>
              <a:t>1</a:t>
            </a:r>
            <a:r>
              <a:rPr lang="zh-CN" altLang="en-US" sz="1200" b="1" smtClean="0">
                <a:latin typeface="华文细黑" pitchFamily="2" charset="-122"/>
                <a:ea typeface="华文细黑" pitchFamily="2" charset="-122"/>
              </a:rPr>
              <a:t>：</a:t>
            </a:r>
            <a:endParaRPr lang="en-US" altLang="zh-CN" sz="1200" b="1"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200" b="1">
                <a:latin typeface="华文细黑" pitchFamily="2" charset="-122"/>
                <a:ea typeface="华文细黑" pitchFamily="2" charset="-122"/>
              </a:rPr>
              <a:t>问题</a:t>
            </a:r>
            <a:r>
              <a:rPr lang="en-US" altLang="zh-CN" sz="1200" b="1" smtClean="0">
                <a:latin typeface="华文细黑" pitchFamily="2" charset="-122"/>
                <a:ea typeface="华文细黑" pitchFamily="2" charset="-122"/>
              </a:rPr>
              <a:t>2</a:t>
            </a:r>
            <a:r>
              <a:rPr lang="zh-CN" altLang="en-US" sz="1200" b="1" smtClean="0">
                <a:latin typeface="华文细黑" pitchFamily="2" charset="-122"/>
                <a:ea typeface="华文细黑" pitchFamily="2" charset="-122"/>
              </a:rPr>
              <a:t>：</a:t>
            </a:r>
            <a:endParaRPr lang="en-US" altLang="zh-CN" sz="1200" b="1" dirty="0">
              <a:latin typeface="华文细黑" pitchFamily="2" charset="-122"/>
              <a:ea typeface="华文细黑" pitchFamily="2" charset="-122"/>
            </a:endParaRPr>
          </a:p>
        </p:txBody>
      </p:sp>
    </p:spTree>
    <p:extLst>
      <p:ext uri="{BB962C8B-B14F-4D97-AF65-F5344CB8AC3E}">
        <p14:creationId xmlns:p14="http://schemas.microsoft.com/office/powerpoint/2010/main" val="1508517140"/>
      </p:ext>
    </p:extLst>
  </p:cSld>
  <p:clrMapOvr>
    <a:masterClrMapping/>
  </p:clrMapOvr>
  <p:transition advClick="0" advTm="8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2"/>
          <p:cNvSpPr>
            <a:spLocks noGrp="1" noChangeArrowheads="1"/>
          </p:cNvSpPr>
          <p:nvPr>
            <p:ph type="title"/>
          </p:nvPr>
        </p:nvSpPr>
        <p:spPr>
          <a:xfrm>
            <a:off x="727469" y="273208"/>
            <a:ext cx="9787671"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3.2 </a:t>
            </a:r>
            <a:r>
              <a:rPr lang="zh-CN" altLang="en-US"/>
              <a:t>管理</a:t>
            </a:r>
            <a:r>
              <a:rPr lang="zh-CN" altLang="en-US" smtClean="0"/>
              <a:t>根因分析（样例</a:t>
            </a:r>
            <a:r>
              <a:rPr lang="en-US" altLang="zh-CN" smtClean="0"/>
              <a:t>4</a:t>
            </a:r>
            <a:r>
              <a:rPr lang="zh-CN" altLang="en-US" smtClean="0"/>
              <a:t>：网络维护流程问题分析）</a:t>
            </a:r>
            <a:endParaRPr lang="en-US" altLang="zh-CN" sz="2800" b="0" i="1" dirty="0">
              <a:solidFill>
                <a:srgbClr val="0000FF"/>
              </a:solidFill>
            </a:endParaRPr>
          </a:p>
        </p:txBody>
      </p:sp>
      <p:cxnSp>
        <p:nvCxnSpPr>
          <p:cNvPr id="48" name="直接箭头连接符 6"/>
          <p:cNvCxnSpPr>
            <a:cxnSpLocks noChangeShapeType="1"/>
          </p:cNvCxnSpPr>
          <p:nvPr/>
        </p:nvCxnSpPr>
        <p:spPr bwMode="auto">
          <a:xfrm>
            <a:off x="1035957" y="1243600"/>
            <a:ext cx="10755466" cy="0"/>
          </a:xfrm>
          <a:prstGeom prst="straightConnector1">
            <a:avLst/>
          </a:prstGeom>
          <a:ln>
            <a:headEnd type="oval"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9" name="直接连接符 10"/>
          <p:cNvCxnSpPr>
            <a:cxnSpLocks noChangeShapeType="1"/>
          </p:cNvCxnSpPr>
          <p:nvPr/>
        </p:nvCxnSpPr>
        <p:spPr bwMode="auto">
          <a:xfrm>
            <a:off x="2140757" y="1099138"/>
            <a:ext cx="0" cy="144462"/>
          </a:xfrm>
          <a:prstGeom prst="line">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
        <p:nvSpPr>
          <p:cNvPr id="50" name="TextBox 12"/>
          <p:cNvSpPr txBox="1">
            <a:spLocks noChangeArrowheads="1"/>
          </p:cNvSpPr>
          <p:nvPr/>
        </p:nvSpPr>
        <p:spPr bwMode="auto">
          <a:xfrm>
            <a:off x="1731185" y="836712"/>
            <a:ext cx="806670" cy="301223"/>
          </a:xfrm>
          <a:prstGeom prst="rect">
            <a:avLst/>
          </a:prstGeom>
          <a:noFill/>
          <a:ln w="9525">
            <a:noFill/>
            <a:miter lim="800000"/>
            <a:headEnd/>
            <a:tailEnd/>
          </a:ln>
        </p:spPr>
        <p:txBody>
          <a:bodyPr wrap="none" lIns="100191" tIns="50095" rIns="100191" bIns="50095">
            <a:spAutoFit/>
          </a:bodyPr>
          <a:lstStyle/>
          <a:p>
            <a:pPr>
              <a:defRPr/>
            </a:pPr>
            <a:r>
              <a:rPr lang="en-US" altLang="zh-CN" sz="1300"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2013.10</a:t>
            </a:r>
            <a:endParaRPr lang="zh-CN" altLang="en-US" sz="1300"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51" name="直接连接符 77"/>
          <p:cNvCxnSpPr>
            <a:cxnSpLocks noChangeShapeType="1"/>
          </p:cNvCxnSpPr>
          <p:nvPr/>
        </p:nvCxnSpPr>
        <p:spPr bwMode="auto">
          <a:xfrm>
            <a:off x="10948384" y="1088030"/>
            <a:ext cx="0" cy="144463"/>
          </a:xfrm>
          <a:prstGeom prst="line">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
        <p:nvSpPr>
          <p:cNvPr id="52" name="TextBox 78"/>
          <p:cNvSpPr txBox="1">
            <a:spLocks noChangeArrowheads="1"/>
          </p:cNvSpPr>
          <p:nvPr/>
        </p:nvSpPr>
        <p:spPr bwMode="auto">
          <a:xfrm>
            <a:off x="10561193" y="836712"/>
            <a:ext cx="713696" cy="301223"/>
          </a:xfrm>
          <a:prstGeom prst="rect">
            <a:avLst/>
          </a:prstGeom>
          <a:noFill/>
          <a:ln w="9525">
            <a:noFill/>
            <a:miter lim="800000"/>
            <a:headEnd/>
            <a:tailEnd/>
          </a:ln>
        </p:spPr>
        <p:txBody>
          <a:bodyPr wrap="none" lIns="100191" tIns="50095" rIns="100191" bIns="50095">
            <a:spAutoFit/>
          </a:bodyPr>
          <a:lstStyle/>
          <a:p>
            <a:pPr>
              <a:defRPr/>
            </a:pPr>
            <a:r>
              <a:rPr lang="en-US" altLang="zh-CN" sz="1300" dirty="0" smtClean="0">
                <a:solidFill>
                  <a:srgbClr val="000000"/>
                </a:solidFill>
                <a:effectLst>
                  <a:outerShdw blurRad="38100" dist="38100" dir="2700000" algn="tl">
                    <a:srgbClr val="000000">
                      <a:alpha val="43137"/>
                    </a:srgbClr>
                  </a:outerShdw>
                </a:effectLst>
                <a:latin typeface="华文细黑" pitchFamily="2" charset="-122"/>
                <a:ea typeface="华文细黑" pitchFamily="2" charset="-122"/>
              </a:rPr>
              <a:t>2014.2</a:t>
            </a:r>
            <a:endParaRPr lang="zh-CN" altLang="en-US" sz="1300" dirty="0">
              <a:solidFill>
                <a:srgbClr val="0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53" name="Freeform 52"/>
          <p:cNvSpPr>
            <a:spLocks/>
          </p:cNvSpPr>
          <p:nvPr/>
        </p:nvSpPr>
        <p:spPr bwMode="auto">
          <a:xfrm>
            <a:off x="1183759" y="1384710"/>
            <a:ext cx="2767635" cy="285834"/>
          </a:xfrm>
          <a:custGeom>
            <a:avLst/>
            <a:gdLst/>
            <a:ahLst/>
            <a:cxnLst>
              <a:cxn ang="0">
                <a:pos x="0" y="0"/>
              </a:cxn>
              <a:cxn ang="0">
                <a:pos x="778" y="0"/>
              </a:cxn>
              <a:cxn ang="0">
                <a:pos x="778" y="0"/>
              </a:cxn>
              <a:cxn ang="0">
                <a:pos x="903" y="216"/>
              </a:cxn>
              <a:cxn ang="0">
                <a:pos x="778" y="432"/>
              </a:cxn>
              <a:cxn ang="0">
                <a:pos x="778" y="432"/>
              </a:cxn>
              <a:cxn ang="0">
                <a:pos x="0" y="432"/>
              </a:cxn>
              <a:cxn ang="0">
                <a:pos x="0" y="432"/>
              </a:cxn>
              <a:cxn ang="0">
                <a:pos x="125" y="216"/>
              </a:cxn>
              <a:cxn ang="0">
                <a:pos x="0" y="0"/>
              </a:cxn>
              <a:cxn ang="0">
                <a:pos x="0" y="0"/>
              </a:cxn>
            </a:cxnLst>
            <a:rect l="0" t="0" r="r" b="b"/>
            <a:pathLst>
              <a:path w="904" h="433">
                <a:moveTo>
                  <a:pt x="0" y="0"/>
                </a:moveTo>
                <a:lnTo>
                  <a:pt x="778" y="0"/>
                </a:lnTo>
                <a:lnTo>
                  <a:pt x="903"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lIns="100191" tIns="50095" rIns="100191" bIns="50095" anchor="ctr">
            <a:spAutoFit/>
          </a:bodyPr>
          <a:lstStyle/>
          <a:p>
            <a:pPr>
              <a:defRPr/>
            </a:pPr>
            <a:endParaRPr lang="zh-CN" altLang="en-US">
              <a:solidFill>
                <a:prstClr val="black"/>
              </a:solidFill>
            </a:endParaRPr>
          </a:p>
        </p:txBody>
      </p:sp>
      <p:sp>
        <p:nvSpPr>
          <p:cNvPr id="54" name="Freeform 53"/>
          <p:cNvSpPr>
            <a:spLocks/>
          </p:cNvSpPr>
          <p:nvPr/>
        </p:nvSpPr>
        <p:spPr bwMode="auto">
          <a:xfrm>
            <a:off x="3585499" y="1384710"/>
            <a:ext cx="1892793" cy="285834"/>
          </a:xfrm>
          <a:custGeom>
            <a:avLst/>
            <a:gdLst/>
            <a:ahLst/>
            <a:cxnLst>
              <a:cxn ang="0">
                <a:pos x="0" y="0"/>
              </a:cxn>
              <a:cxn ang="0">
                <a:pos x="777" y="0"/>
              </a:cxn>
              <a:cxn ang="0">
                <a:pos x="777" y="0"/>
              </a:cxn>
              <a:cxn ang="0">
                <a:pos x="902" y="216"/>
              </a:cxn>
              <a:cxn ang="0">
                <a:pos x="777" y="432"/>
              </a:cxn>
              <a:cxn ang="0">
                <a:pos x="777" y="432"/>
              </a:cxn>
              <a:cxn ang="0">
                <a:pos x="0" y="432"/>
              </a:cxn>
              <a:cxn ang="0">
                <a:pos x="0" y="432"/>
              </a:cxn>
              <a:cxn ang="0">
                <a:pos x="125" y="216"/>
              </a:cxn>
              <a:cxn ang="0">
                <a:pos x="0" y="0"/>
              </a:cxn>
              <a:cxn ang="0">
                <a:pos x="0" y="0"/>
              </a:cxn>
            </a:cxnLst>
            <a:rect l="0" t="0" r="r" b="b"/>
            <a:pathLst>
              <a:path w="903" h="433">
                <a:moveTo>
                  <a:pt x="0" y="0"/>
                </a:moveTo>
                <a:lnTo>
                  <a:pt x="777" y="0"/>
                </a:lnTo>
                <a:lnTo>
                  <a:pt x="902" y="216"/>
                </a:lnTo>
                <a:lnTo>
                  <a:pt x="777"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lIns="100191" tIns="50095" rIns="100191" bIns="50095" anchor="ctr">
            <a:spAutoFit/>
          </a:bodyPr>
          <a:lstStyle/>
          <a:p>
            <a:pPr>
              <a:defRPr/>
            </a:pPr>
            <a:endParaRPr lang="zh-CN" altLang="en-US">
              <a:solidFill>
                <a:prstClr val="black"/>
              </a:solidFill>
            </a:endParaRPr>
          </a:p>
        </p:txBody>
      </p:sp>
      <p:sp>
        <p:nvSpPr>
          <p:cNvPr id="55" name="Freeform 54"/>
          <p:cNvSpPr>
            <a:spLocks/>
          </p:cNvSpPr>
          <p:nvPr/>
        </p:nvSpPr>
        <p:spPr bwMode="auto">
          <a:xfrm>
            <a:off x="4945252" y="1384710"/>
            <a:ext cx="4079266" cy="285834"/>
          </a:xfrm>
          <a:custGeom>
            <a:avLst/>
            <a:gdLst/>
            <a:ahLst/>
            <a:cxnLst>
              <a:cxn ang="0">
                <a:pos x="0" y="0"/>
              </a:cxn>
              <a:cxn ang="0">
                <a:pos x="778" y="0"/>
              </a:cxn>
              <a:cxn ang="0">
                <a:pos x="778" y="0"/>
              </a:cxn>
              <a:cxn ang="0">
                <a:pos x="903" y="216"/>
              </a:cxn>
              <a:cxn ang="0">
                <a:pos x="778" y="432"/>
              </a:cxn>
              <a:cxn ang="0">
                <a:pos x="778" y="432"/>
              </a:cxn>
              <a:cxn ang="0">
                <a:pos x="0" y="432"/>
              </a:cxn>
              <a:cxn ang="0">
                <a:pos x="0" y="432"/>
              </a:cxn>
              <a:cxn ang="0">
                <a:pos x="125" y="216"/>
              </a:cxn>
              <a:cxn ang="0">
                <a:pos x="0" y="0"/>
              </a:cxn>
              <a:cxn ang="0">
                <a:pos x="0" y="0"/>
              </a:cxn>
            </a:cxnLst>
            <a:rect l="0" t="0" r="r" b="b"/>
            <a:pathLst>
              <a:path w="904" h="433">
                <a:moveTo>
                  <a:pt x="0" y="0"/>
                </a:moveTo>
                <a:lnTo>
                  <a:pt x="778" y="0"/>
                </a:lnTo>
                <a:lnTo>
                  <a:pt x="903"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lIns="100191" tIns="50095" rIns="100191" bIns="50095" anchor="ctr">
            <a:spAutoFit/>
          </a:bodyPr>
          <a:lstStyle/>
          <a:p>
            <a:pPr>
              <a:defRPr/>
            </a:pPr>
            <a:endParaRPr lang="zh-CN" altLang="en-US">
              <a:solidFill>
                <a:prstClr val="black"/>
              </a:solidFill>
            </a:endParaRPr>
          </a:p>
        </p:txBody>
      </p:sp>
      <p:sp>
        <p:nvSpPr>
          <p:cNvPr id="56" name="Freeform 55"/>
          <p:cNvSpPr>
            <a:spLocks/>
          </p:cNvSpPr>
          <p:nvPr/>
        </p:nvSpPr>
        <p:spPr bwMode="auto">
          <a:xfrm>
            <a:off x="8344641" y="1384710"/>
            <a:ext cx="3314403" cy="285834"/>
          </a:xfrm>
          <a:custGeom>
            <a:avLst/>
            <a:gdLst/>
            <a:ahLst/>
            <a:cxnLst>
              <a:cxn ang="0">
                <a:pos x="0" y="0"/>
              </a:cxn>
              <a:cxn ang="0">
                <a:pos x="778" y="0"/>
              </a:cxn>
              <a:cxn ang="0">
                <a:pos x="778" y="0"/>
              </a:cxn>
              <a:cxn ang="0">
                <a:pos x="902" y="216"/>
              </a:cxn>
              <a:cxn ang="0">
                <a:pos x="778" y="432"/>
              </a:cxn>
              <a:cxn ang="0">
                <a:pos x="778" y="432"/>
              </a:cxn>
              <a:cxn ang="0">
                <a:pos x="0" y="432"/>
              </a:cxn>
              <a:cxn ang="0">
                <a:pos x="0" y="432"/>
              </a:cxn>
              <a:cxn ang="0">
                <a:pos x="125" y="216"/>
              </a:cxn>
              <a:cxn ang="0">
                <a:pos x="0" y="0"/>
              </a:cxn>
              <a:cxn ang="0">
                <a:pos x="0" y="0"/>
              </a:cxn>
            </a:cxnLst>
            <a:rect l="0" t="0" r="r" b="b"/>
            <a:pathLst>
              <a:path w="903" h="433">
                <a:moveTo>
                  <a:pt x="0" y="0"/>
                </a:moveTo>
                <a:lnTo>
                  <a:pt x="778" y="0"/>
                </a:lnTo>
                <a:lnTo>
                  <a:pt x="902" y="216"/>
                </a:lnTo>
                <a:lnTo>
                  <a:pt x="778" y="432"/>
                </a:lnTo>
                <a:lnTo>
                  <a:pt x="0" y="432"/>
                </a:lnTo>
                <a:lnTo>
                  <a:pt x="125" y="216"/>
                </a:lnTo>
                <a:lnTo>
                  <a:pt x="0" y="0"/>
                </a:lnTo>
                <a:close/>
              </a:path>
            </a:pathLst>
          </a:custGeom>
          <a:solidFill>
            <a:srgbClr val="466D29"/>
          </a:solidFill>
          <a:ln w="6350" cap="flat">
            <a:solidFill>
              <a:srgbClr val="000000"/>
            </a:solidFill>
            <a:prstDash val="solid"/>
            <a:round/>
            <a:headEnd/>
            <a:tailEnd/>
          </a:ln>
          <a:effectLst>
            <a:outerShdw dist="57150" dir="2700000" algn="ctr" rotWithShape="0">
              <a:srgbClr val="888888">
                <a:alpha val="50000"/>
              </a:srgbClr>
            </a:outerShdw>
          </a:effectLst>
        </p:spPr>
        <p:txBody>
          <a:bodyPr wrap="square" lIns="100191" tIns="50095" rIns="100191" bIns="50095" anchor="ctr">
            <a:spAutoFit/>
          </a:bodyPr>
          <a:lstStyle/>
          <a:p>
            <a:pPr>
              <a:defRPr/>
            </a:pPr>
            <a:endParaRPr lang="zh-CN" altLang="en-US">
              <a:solidFill>
                <a:prstClr val="black"/>
              </a:solidFill>
            </a:endParaRPr>
          </a:p>
        </p:txBody>
      </p:sp>
      <p:sp>
        <p:nvSpPr>
          <p:cNvPr id="57" name="Text Box 57"/>
          <p:cNvSpPr txBox="1">
            <a:spLocks noChangeArrowheads="1"/>
          </p:cNvSpPr>
          <p:nvPr/>
        </p:nvSpPr>
        <p:spPr bwMode="auto">
          <a:xfrm>
            <a:off x="1913432" y="1385324"/>
            <a:ext cx="1659897" cy="326294"/>
          </a:xfrm>
          <a:prstGeom prst="rect">
            <a:avLst/>
          </a:prstGeom>
          <a:noFill/>
          <a:ln w="6350">
            <a:noFill/>
            <a:miter lim="800000"/>
            <a:headEnd/>
            <a:tailEnd/>
          </a:ln>
        </p:spPr>
        <p:txBody>
          <a:bodyPr wrap="square" lIns="54889" tIns="54889" rIns="54889" bIns="54889">
            <a:spAutoFit/>
          </a:bodyPr>
          <a:lstStyle/>
          <a:p>
            <a:pPr defTabSz="1097577"/>
            <a:r>
              <a:rPr lang="zh-CN" altLang="en-US" sz="1400" dirty="0" smtClean="0">
                <a:solidFill>
                  <a:prstClr val="white"/>
                </a:solidFill>
                <a:latin typeface="Arial" pitchFamily="34" charset="0"/>
                <a:cs typeface="Arial" pitchFamily="34" charset="0"/>
              </a:rPr>
              <a:t>网络设计</a:t>
            </a:r>
            <a:endParaRPr lang="zh-CN" altLang="en-US" sz="1400" dirty="0">
              <a:solidFill>
                <a:prstClr val="white"/>
              </a:solidFill>
              <a:latin typeface="Arial" pitchFamily="34" charset="0"/>
              <a:cs typeface="Arial" pitchFamily="34" charset="0"/>
            </a:endParaRPr>
          </a:p>
        </p:txBody>
      </p:sp>
      <p:sp>
        <p:nvSpPr>
          <p:cNvPr id="58" name="Text Box 58"/>
          <p:cNvSpPr txBox="1">
            <a:spLocks noChangeArrowheads="1"/>
          </p:cNvSpPr>
          <p:nvPr/>
        </p:nvSpPr>
        <p:spPr bwMode="auto">
          <a:xfrm>
            <a:off x="3698109" y="1385324"/>
            <a:ext cx="1662017" cy="326294"/>
          </a:xfrm>
          <a:prstGeom prst="rect">
            <a:avLst/>
          </a:prstGeom>
          <a:noFill/>
          <a:ln w="6350">
            <a:noFill/>
            <a:miter lim="800000"/>
            <a:headEnd/>
            <a:tailEnd/>
          </a:ln>
        </p:spPr>
        <p:txBody>
          <a:bodyPr wrap="square" lIns="54889" tIns="54889" rIns="54889" bIns="54889">
            <a:spAutoFit/>
          </a:bodyPr>
          <a:lstStyle/>
          <a:p>
            <a:pPr defTabSz="1097577"/>
            <a:r>
              <a:rPr lang="zh-CN" altLang="en-US" sz="1400" dirty="0" smtClean="0">
                <a:solidFill>
                  <a:prstClr val="white"/>
                </a:solidFill>
                <a:latin typeface="Arial" pitchFamily="34" charset="0"/>
                <a:cs typeface="Arial" pitchFamily="34" charset="0"/>
              </a:rPr>
              <a:t>软调</a:t>
            </a:r>
            <a:r>
              <a:rPr lang="en-US" altLang="zh-CN" sz="1400" dirty="0" smtClean="0">
                <a:solidFill>
                  <a:prstClr val="white"/>
                </a:solidFill>
                <a:latin typeface="Arial" pitchFamily="34" charset="0"/>
                <a:cs typeface="Arial" pitchFamily="34" charset="0"/>
              </a:rPr>
              <a:t>/</a:t>
            </a:r>
            <a:r>
              <a:rPr lang="zh-CN" altLang="en-US" sz="1400" dirty="0" smtClean="0">
                <a:solidFill>
                  <a:prstClr val="white"/>
                </a:solidFill>
                <a:latin typeface="Arial" pitchFamily="34" charset="0"/>
                <a:cs typeface="Arial" pitchFamily="34" charset="0"/>
              </a:rPr>
              <a:t>集成</a:t>
            </a:r>
            <a:endParaRPr lang="zh-CN" altLang="en-US" sz="1400" dirty="0">
              <a:solidFill>
                <a:prstClr val="white"/>
              </a:solidFill>
              <a:latin typeface="Arial" pitchFamily="34" charset="0"/>
              <a:cs typeface="Arial" pitchFamily="34" charset="0"/>
            </a:endParaRPr>
          </a:p>
        </p:txBody>
      </p:sp>
      <p:sp>
        <p:nvSpPr>
          <p:cNvPr id="59" name="Text Box 59"/>
          <p:cNvSpPr txBox="1">
            <a:spLocks noChangeArrowheads="1"/>
          </p:cNvSpPr>
          <p:nvPr/>
        </p:nvSpPr>
        <p:spPr bwMode="auto">
          <a:xfrm>
            <a:off x="6247650" y="1385324"/>
            <a:ext cx="1657782" cy="326294"/>
          </a:xfrm>
          <a:prstGeom prst="rect">
            <a:avLst/>
          </a:prstGeom>
          <a:noFill/>
          <a:ln w="6350">
            <a:noFill/>
            <a:miter lim="800000"/>
            <a:headEnd/>
            <a:tailEnd/>
          </a:ln>
        </p:spPr>
        <p:txBody>
          <a:bodyPr wrap="square" lIns="54889" tIns="54889" rIns="54889" bIns="54889">
            <a:spAutoFit/>
          </a:bodyPr>
          <a:lstStyle/>
          <a:p>
            <a:pPr defTabSz="1097577"/>
            <a:r>
              <a:rPr lang="zh-CN" altLang="en-US" sz="1400" dirty="0" smtClean="0">
                <a:solidFill>
                  <a:prstClr val="white"/>
                </a:solidFill>
                <a:latin typeface="Arial" pitchFamily="34" charset="0"/>
                <a:cs typeface="Arial" pitchFamily="34" charset="0"/>
              </a:rPr>
              <a:t>割接</a:t>
            </a:r>
            <a:endParaRPr lang="zh-CN" altLang="en-US" sz="1400" dirty="0">
              <a:solidFill>
                <a:prstClr val="white"/>
              </a:solidFill>
              <a:latin typeface="Arial" pitchFamily="34" charset="0"/>
              <a:cs typeface="Arial" pitchFamily="34" charset="0"/>
            </a:endParaRPr>
          </a:p>
        </p:txBody>
      </p:sp>
      <p:sp>
        <p:nvSpPr>
          <p:cNvPr id="60" name="Text Box 94"/>
          <p:cNvSpPr txBox="1">
            <a:spLocks noChangeArrowheads="1"/>
          </p:cNvSpPr>
          <p:nvPr/>
        </p:nvSpPr>
        <p:spPr bwMode="auto">
          <a:xfrm>
            <a:off x="8580608" y="1385324"/>
            <a:ext cx="2843423" cy="326294"/>
          </a:xfrm>
          <a:prstGeom prst="rect">
            <a:avLst/>
          </a:prstGeom>
          <a:noFill/>
          <a:ln w="6350">
            <a:noFill/>
            <a:miter lim="800000"/>
            <a:headEnd/>
            <a:tailEnd/>
          </a:ln>
        </p:spPr>
        <p:txBody>
          <a:bodyPr wrap="square" lIns="54889" tIns="54889" rIns="54889" bIns="54889">
            <a:spAutoFit/>
          </a:bodyPr>
          <a:lstStyle/>
          <a:p>
            <a:pPr defTabSz="1097577"/>
            <a:r>
              <a:rPr lang="zh-CN" altLang="en-US" sz="1400" dirty="0" smtClean="0">
                <a:solidFill>
                  <a:prstClr val="white"/>
                </a:solidFill>
                <a:latin typeface="Arial" pitchFamily="34" charset="0"/>
                <a:cs typeface="Arial" pitchFamily="34" charset="0"/>
              </a:rPr>
              <a:t>工程维护</a:t>
            </a:r>
            <a:endParaRPr lang="zh-CN" altLang="en-US" sz="1400" dirty="0">
              <a:solidFill>
                <a:prstClr val="white"/>
              </a:solidFill>
              <a:latin typeface="Arial" pitchFamily="34" charset="0"/>
              <a:cs typeface="Arial" pitchFamily="34" charset="0"/>
            </a:endParaRPr>
          </a:p>
        </p:txBody>
      </p:sp>
      <p:cxnSp>
        <p:nvCxnSpPr>
          <p:cNvPr id="61" name="直接连接符 75"/>
          <p:cNvCxnSpPr>
            <a:cxnSpLocks noChangeShapeType="1"/>
          </p:cNvCxnSpPr>
          <p:nvPr/>
        </p:nvCxnSpPr>
        <p:spPr bwMode="auto">
          <a:xfrm>
            <a:off x="331261" y="5133735"/>
            <a:ext cx="11525379" cy="23436"/>
          </a:xfrm>
          <a:prstGeom prst="line">
            <a:avLst/>
          </a:prstGeom>
          <a:noFill/>
          <a:ln w="28575" algn="ctr">
            <a:solidFill>
              <a:srgbClr val="669900"/>
            </a:solidFill>
            <a:prstDash val="dash"/>
            <a:round/>
            <a:headEnd/>
            <a:tailEnd/>
          </a:ln>
        </p:spPr>
      </p:cxnSp>
      <p:cxnSp>
        <p:nvCxnSpPr>
          <p:cNvPr id="62" name="直接连接符 75"/>
          <p:cNvCxnSpPr>
            <a:cxnSpLocks noChangeShapeType="1"/>
          </p:cNvCxnSpPr>
          <p:nvPr/>
        </p:nvCxnSpPr>
        <p:spPr bwMode="auto">
          <a:xfrm>
            <a:off x="331261" y="3031222"/>
            <a:ext cx="11525379" cy="23174"/>
          </a:xfrm>
          <a:prstGeom prst="line">
            <a:avLst/>
          </a:prstGeom>
          <a:noFill/>
          <a:ln w="28575" algn="ctr">
            <a:solidFill>
              <a:srgbClr val="669900"/>
            </a:solidFill>
            <a:prstDash val="dash"/>
            <a:round/>
            <a:headEnd/>
            <a:tailEnd/>
          </a:ln>
        </p:spPr>
      </p:cxnSp>
      <p:cxnSp>
        <p:nvCxnSpPr>
          <p:cNvPr id="63" name="直接连接符 75"/>
          <p:cNvCxnSpPr>
            <a:cxnSpLocks noChangeShapeType="1"/>
          </p:cNvCxnSpPr>
          <p:nvPr/>
        </p:nvCxnSpPr>
        <p:spPr bwMode="auto">
          <a:xfrm>
            <a:off x="331261" y="4090768"/>
            <a:ext cx="11525379" cy="23174"/>
          </a:xfrm>
          <a:prstGeom prst="line">
            <a:avLst/>
          </a:prstGeom>
          <a:noFill/>
          <a:ln w="28575" algn="ctr">
            <a:solidFill>
              <a:srgbClr val="669900"/>
            </a:solidFill>
            <a:prstDash val="dash"/>
            <a:round/>
            <a:headEnd/>
            <a:tailEnd/>
          </a:ln>
        </p:spPr>
      </p:cxnSp>
      <p:sp>
        <p:nvSpPr>
          <p:cNvPr id="65" name="Rectangle 18"/>
          <p:cNvSpPr>
            <a:spLocks noChangeArrowheads="1"/>
          </p:cNvSpPr>
          <p:nvPr/>
        </p:nvSpPr>
        <p:spPr bwMode="auto">
          <a:xfrm>
            <a:off x="228573" y="2482594"/>
            <a:ext cx="977374" cy="358775"/>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black"/>
                </a:solidFill>
                <a:latin typeface="华文细黑" pitchFamily="2" charset="-122"/>
              </a:rPr>
              <a:t>一线服务</a:t>
            </a:r>
            <a:endParaRPr lang="zh-CN" altLang="en-US" sz="1400" dirty="0">
              <a:solidFill>
                <a:prstClr val="black"/>
              </a:solidFill>
              <a:latin typeface="华文细黑" pitchFamily="2" charset="-122"/>
            </a:endParaRPr>
          </a:p>
        </p:txBody>
      </p:sp>
      <p:sp>
        <p:nvSpPr>
          <p:cNvPr id="66" name="Rectangle 18"/>
          <p:cNvSpPr>
            <a:spLocks noChangeArrowheads="1"/>
          </p:cNvSpPr>
          <p:nvPr/>
        </p:nvSpPr>
        <p:spPr bwMode="auto">
          <a:xfrm>
            <a:off x="228573" y="3358238"/>
            <a:ext cx="977374" cy="358775"/>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black"/>
                </a:solidFill>
                <a:latin typeface="华文细黑" pitchFamily="2" charset="-122"/>
              </a:rPr>
              <a:t>机关服务</a:t>
            </a:r>
            <a:endParaRPr lang="zh-CN" altLang="en-US" sz="1400" dirty="0">
              <a:solidFill>
                <a:prstClr val="black"/>
              </a:solidFill>
              <a:latin typeface="华文细黑" pitchFamily="2" charset="-122"/>
            </a:endParaRPr>
          </a:p>
        </p:txBody>
      </p:sp>
      <p:sp>
        <p:nvSpPr>
          <p:cNvPr id="67" name="Rectangle 18"/>
          <p:cNvSpPr>
            <a:spLocks noChangeArrowheads="1"/>
          </p:cNvSpPr>
          <p:nvPr/>
        </p:nvSpPr>
        <p:spPr bwMode="auto">
          <a:xfrm>
            <a:off x="228573" y="4386934"/>
            <a:ext cx="977374" cy="358775"/>
          </a:xfrm>
          <a:prstGeom prst="rect">
            <a:avLst/>
          </a:prstGeom>
          <a:solidFill>
            <a:schemeClr val="accent2">
              <a:lumMod val="40000"/>
              <a:lumOff val="60000"/>
            </a:schemeClr>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black"/>
                </a:solidFill>
                <a:latin typeface="华文细黑" pitchFamily="2" charset="-122"/>
              </a:rPr>
              <a:t>维护</a:t>
            </a:r>
            <a:endParaRPr lang="zh-CN" altLang="en-US" sz="1400" dirty="0">
              <a:solidFill>
                <a:prstClr val="black"/>
              </a:solidFill>
              <a:latin typeface="华文细黑" pitchFamily="2" charset="-122"/>
            </a:endParaRPr>
          </a:p>
        </p:txBody>
      </p:sp>
      <p:sp>
        <p:nvSpPr>
          <p:cNvPr id="68" name="Rectangle 18"/>
          <p:cNvSpPr>
            <a:spLocks noChangeArrowheads="1"/>
          </p:cNvSpPr>
          <p:nvPr/>
        </p:nvSpPr>
        <p:spPr bwMode="auto">
          <a:xfrm>
            <a:off x="7352453" y="2345435"/>
            <a:ext cx="1054375" cy="480053"/>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black"/>
                </a:solidFill>
                <a:latin typeface="+mn-ea"/>
              </a:rPr>
              <a:t>割接</a:t>
            </a:r>
            <a:r>
              <a:rPr lang="en-US" altLang="zh-CN" sz="1400" dirty="0" smtClean="0">
                <a:solidFill>
                  <a:prstClr val="black"/>
                </a:solidFill>
                <a:latin typeface="+mn-ea"/>
              </a:rPr>
              <a:t>/</a:t>
            </a:r>
          </a:p>
          <a:p>
            <a:pPr>
              <a:defRPr/>
            </a:pPr>
            <a:r>
              <a:rPr lang="zh-CN" altLang="en-US" sz="1400" dirty="0" smtClean="0">
                <a:solidFill>
                  <a:prstClr val="black"/>
                </a:solidFill>
                <a:latin typeface="+mn-ea"/>
              </a:rPr>
              <a:t>转工程维护</a:t>
            </a:r>
          </a:p>
        </p:txBody>
      </p:sp>
      <p:cxnSp>
        <p:nvCxnSpPr>
          <p:cNvPr id="69" name="肘形连接符 68"/>
          <p:cNvCxnSpPr>
            <a:stCxn id="75" idx="3"/>
          </p:cNvCxnSpPr>
          <p:nvPr/>
        </p:nvCxnSpPr>
        <p:spPr bwMode="auto">
          <a:xfrm flipV="1">
            <a:off x="7267465" y="2825484"/>
            <a:ext cx="594894" cy="754370"/>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0" name="Rectangle 18"/>
          <p:cNvSpPr>
            <a:spLocks noChangeArrowheads="1"/>
          </p:cNvSpPr>
          <p:nvPr/>
        </p:nvSpPr>
        <p:spPr bwMode="auto">
          <a:xfrm>
            <a:off x="1488527" y="2345435"/>
            <a:ext cx="1521157" cy="480053"/>
          </a:xfrm>
          <a:prstGeom prst="rect">
            <a:avLst/>
          </a:prstGeom>
          <a:solidFill>
            <a:srgbClr val="990000"/>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r>
              <a:rPr lang="zh-CN" altLang="en-US" sz="1400" dirty="0">
                <a:solidFill>
                  <a:prstClr val="white"/>
                </a:solidFill>
                <a:latin typeface="华文细黑" pitchFamily="2" charset="-122"/>
              </a:rPr>
              <a:t>根据网设指导</a:t>
            </a:r>
            <a:endParaRPr lang="en-US" altLang="zh-CN" sz="1400" dirty="0">
              <a:solidFill>
                <a:prstClr val="white"/>
              </a:solidFill>
              <a:latin typeface="华文细黑" pitchFamily="2" charset="-122"/>
            </a:endParaRPr>
          </a:p>
          <a:p>
            <a:r>
              <a:rPr lang="zh-CN" altLang="en-US" sz="1400" dirty="0">
                <a:solidFill>
                  <a:prstClr val="white"/>
                </a:solidFill>
                <a:latin typeface="华文细黑" pitchFamily="2" charset="-122"/>
              </a:rPr>
              <a:t>完成设计</a:t>
            </a:r>
          </a:p>
        </p:txBody>
      </p:sp>
      <p:sp>
        <p:nvSpPr>
          <p:cNvPr id="71" name="Rectangle 18"/>
          <p:cNvSpPr>
            <a:spLocks noChangeArrowheads="1"/>
          </p:cNvSpPr>
          <p:nvPr/>
        </p:nvSpPr>
        <p:spPr bwMode="auto">
          <a:xfrm>
            <a:off x="5652758" y="2345435"/>
            <a:ext cx="934831" cy="480053"/>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black"/>
                </a:solidFill>
                <a:latin typeface="华文细黑" pitchFamily="2" charset="-122"/>
              </a:rPr>
              <a:t>割接申请</a:t>
            </a:r>
            <a:endParaRPr lang="en-US" altLang="zh-CN" sz="1400" dirty="0" smtClean="0">
              <a:solidFill>
                <a:prstClr val="black"/>
              </a:solidFill>
              <a:latin typeface="华文细黑" pitchFamily="2" charset="-122"/>
            </a:endParaRPr>
          </a:p>
        </p:txBody>
      </p:sp>
      <p:cxnSp>
        <p:nvCxnSpPr>
          <p:cNvPr id="72" name="直接箭头连接符 71"/>
          <p:cNvCxnSpPr>
            <a:stCxn id="79" idx="3"/>
            <a:endCxn id="71" idx="1"/>
          </p:cNvCxnSpPr>
          <p:nvPr/>
        </p:nvCxnSpPr>
        <p:spPr>
          <a:xfrm>
            <a:off x="5184002" y="2585457"/>
            <a:ext cx="4687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3" name="肘形连接符 72"/>
          <p:cNvCxnSpPr>
            <a:stCxn id="71" idx="3"/>
            <a:endCxn id="75" idx="0"/>
          </p:cNvCxnSpPr>
          <p:nvPr/>
        </p:nvCxnSpPr>
        <p:spPr bwMode="auto">
          <a:xfrm>
            <a:off x="6587590" y="2585459"/>
            <a:ext cx="152690" cy="788659"/>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4" name="矩形 14"/>
          <p:cNvSpPr>
            <a:spLocks/>
          </p:cNvSpPr>
          <p:nvPr/>
        </p:nvSpPr>
        <p:spPr bwMode="auto">
          <a:xfrm>
            <a:off x="1318535" y="2894062"/>
            <a:ext cx="2719509" cy="976419"/>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r>
              <a:rPr lang="zh-CN" altLang="en-US" sz="1092" b="1" dirty="0" smtClean="0">
                <a:solidFill>
                  <a:prstClr val="black"/>
                </a:solidFill>
                <a:latin typeface="华文细黑" pitchFamily="2" charset="-122"/>
              </a:rPr>
              <a:t>按照网设说明书进行审计，输出网设设计规格、组网和配置， 没有配置</a:t>
            </a:r>
            <a:r>
              <a:rPr lang="en-US" altLang="zh-CN" sz="1092" b="1" dirty="0">
                <a:solidFill>
                  <a:prstClr val="black"/>
                </a:solidFill>
                <a:latin typeface="华文细黑" pitchFamily="2" charset="-122"/>
              </a:rPr>
              <a:t>ARP</a:t>
            </a:r>
            <a:r>
              <a:rPr lang="zh-CN" altLang="en-US" sz="1092" b="1" dirty="0">
                <a:solidFill>
                  <a:prstClr val="black"/>
                </a:solidFill>
                <a:latin typeface="华文细黑" pitchFamily="2" charset="-122"/>
              </a:rPr>
              <a:t>探测</a:t>
            </a:r>
            <a:r>
              <a:rPr lang="en-US" altLang="zh-CN" sz="1092" b="1" dirty="0">
                <a:solidFill>
                  <a:prstClr val="black"/>
                </a:solidFill>
                <a:latin typeface="华文细黑" pitchFamily="2" charset="-122"/>
              </a:rPr>
              <a:t>/</a:t>
            </a:r>
            <a:r>
              <a:rPr lang="zh-CN" altLang="en-US" sz="1092" b="1" dirty="0">
                <a:solidFill>
                  <a:prstClr val="black"/>
                </a:solidFill>
                <a:latin typeface="华文细黑" pitchFamily="2" charset="-122"/>
              </a:rPr>
              <a:t>动态路由功能</a:t>
            </a:r>
            <a:endParaRPr lang="en-US" altLang="zh-CN" sz="1092" b="1" dirty="0" smtClean="0">
              <a:solidFill>
                <a:prstClr val="black"/>
              </a:solidFill>
              <a:latin typeface="华文细黑" pitchFamily="2" charset="-122"/>
            </a:endParaRPr>
          </a:p>
          <a:p>
            <a:r>
              <a:rPr lang="zh-CN" altLang="en-US" sz="1092" b="1" dirty="0" smtClean="0">
                <a:solidFill>
                  <a:srgbClr val="C00000"/>
                </a:solidFill>
                <a:latin typeface="华文细黑" pitchFamily="2" charset="-122"/>
              </a:rPr>
              <a:t>引入</a:t>
            </a:r>
            <a:r>
              <a:rPr lang="zh-CN" altLang="en-US" sz="1092" b="1" dirty="0">
                <a:solidFill>
                  <a:srgbClr val="C00000"/>
                </a:solidFill>
                <a:latin typeface="华文细黑" pitchFamily="2" charset="-122"/>
              </a:rPr>
              <a:t>点</a:t>
            </a:r>
            <a:r>
              <a:rPr lang="en-US" altLang="zh-CN" sz="1092" b="1" dirty="0">
                <a:solidFill>
                  <a:srgbClr val="C00000"/>
                </a:solidFill>
                <a:latin typeface="华文细黑" pitchFamily="2" charset="-122"/>
              </a:rPr>
              <a:t>1</a:t>
            </a:r>
            <a:r>
              <a:rPr lang="zh-CN" altLang="en-US" sz="1092" b="1" dirty="0" smtClean="0">
                <a:solidFill>
                  <a:srgbClr val="C00000"/>
                </a:solidFill>
                <a:latin typeface="华文细黑" pitchFamily="2" charset="-122"/>
              </a:rPr>
              <a:t>：为什么未</a:t>
            </a:r>
            <a:r>
              <a:rPr lang="zh-CN" altLang="en-US" sz="1092" b="1" dirty="0">
                <a:solidFill>
                  <a:srgbClr val="C00000"/>
                </a:solidFill>
                <a:latin typeface="华文细黑" pitchFamily="2" charset="-122"/>
              </a:rPr>
              <a:t>配置</a:t>
            </a:r>
            <a:r>
              <a:rPr lang="en-US" altLang="zh-CN" sz="1092" b="1" dirty="0">
                <a:solidFill>
                  <a:srgbClr val="C00000"/>
                </a:solidFill>
                <a:latin typeface="华文细黑" pitchFamily="2" charset="-122"/>
              </a:rPr>
              <a:t>ARP</a:t>
            </a:r>
            <a:r>
              <a:rPr lang="zh-CN" altLang="en-US" sz="1092" b="1" dirty="0">
                <a:solidFill>
                  <a:srgbClr val="C00000"/>
                </a:solidFill>
                <a:latin typeface="华文细黑" pitchFamily="2" charset="-122"/>
              </a:rPr>
              <a:t>探测</a:t>
            </a:r>
            <a:r>
              <a:rPr lang="en-US" altLang="zh-CN" sz="1092" b="1" dirty="0">
                <a:solidFill>
                  <a:srgbClr val="C00000"/>
                </a:solidFill>
                <a:latin typeface="华文细黑" pitchFamily="2" charset="-122"/>
              </a:rPr>
              <a:t>/</a:t>
            </a:r>
            <a:r>
              <a:rPr lang="zh-CN" altLang="en-US" sz="1092" b="1" dirty="0">
                <a:solidFill>
                  <a:srgbClr val="C00000"/>
                </a:solidFill>
                <a:latin typeface="华文细黑" pitchFamily="2" charset="-122"/>
              </a:rPr>
              <a:t>动态路由</a:t>
            </a:r>
            <a:r>
              <a:rPr lang="zh-CN" altLang="en-US" sz="1092" b="1" dirty="0" smtClean="0">
                <a:solidFill>
                  <a:srgbClr val="C00000"/>
                </a:solidFill>
                <a:latin typeface="华文细黑" pitchFamily="2" charset="-122"/>
              </a:rPr>
              <a:t>功能</a:t>
            </a:r>
            <a:endParaRPr lang="en-US" altLang="zh-CN" sz="1092" b="1" dirty="0">
              <a:solidFill>
                <a:srgbClr val="C00000"/>
              </a:solidFill>
              <a:latin typeface="华文细黑" pitchFamily="2" charset="-122"/>
            </a:endParaRPr>
          </a:p>
        </p:txBody>
      </p:sp>
      <p:sp>
        <p:nvSpPr>
          <p:cNvPr id="75" name="Rectangle 18"/>
          <p:cNvSpPr>
            <a:spLocks noChangeArrowheads="1"/>
          </p:cNvSpPr>
          <p:nvPr/>
        </p:nvSpPr>
        <p:spPr bwMode="auto">
          <a:xfrm>
            <a:off x="6213094" y="3374116"/>
            <a:ext cx="1054375" cy="411474"/>
          </a:xfrm>
          <a:prstGeom prst="rect">
            <a:avLst/>
          </a:prstGeom>
          <a:solidFill>
            <a:srgbClr val="990000"/>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white"/>
                </a:solidFill>
                <a:latin typeface="华文细黑" pitchFamily="2" charset="-122"/>
              </a:rPr>
              <a:t>审核</a:t>
            </a:r>
            <a:endParaRPr lang="zh-CN" altLang="en-US" sz="1400" dirty="0">
              <a:solidFill>
                <a:prstClr val="white"/>
              </a:solidFill>
              <a:latin typeface="华文细黑" pitchFamily="2" charset="-122"/>
            </a:endParaRPr>
          </a:p>
        </p:txBody>
      </p:sp>
      <p:sp>
        <p:nvSpPr>
          <p:cNvPr id="76" name="Rectangle 18"/>
          <p:cNvSpPr>
            <a:spLocks noChangeArrowheads="1"/>
          </p:cNvSpPr>
          <p:nvPr/>
        </p:nvSpPr>
        <p:spPr bwMode="auto">
          <a:xfrm>
            <a:off x="8712206" y="4402815"/>
            <a:ext cx="1642297" cy="480053"/>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black"/>
                </a:solidFill>
                <a:latin typeface="华文细黑" pitchFamily="2" charset="-122"/>
              </a:rPr>
              <a:t>维护推动配</a:t>
            </a:r>
            <a:r>
              <a:rPr lang="en-US" altLang="zh-CN" sz="1400" dirty="0" smtClean="0">
                <a:solidFill>
                  <a:prstClr val="black"/>
                </a:solidFill>
                <a:latin typeface="华文细黑" pitchFamily="2" charset="-122"/>
              </a:rPr>
              <a:t>ARP</a:t>
            </a:r>
            <a:endParaRPr lang="zh-CN" altLang="en-US" sz="1400" dirty="0" smtClean="0">
              <a:solidFill>
                <a:prstClr val="black"/>
              </a:solidFill>
              <a:latin typeface="华文细黑" pitchFamily="2" charset="-122"/>
            </a:endParaRPr>
          </a:p>
        </p:txBody>
      </p:sp>
      <p:sp>
        <p:nvSpPr>
          <p:cNvPr id="77" name="矩形 14"/>
          <p:cNvSpPr>
            <a:spLocks/>
          </p:cNvSpPr>
          <p:nvPr/>
        </p:nvSpPr>
        <p:spPr bwMode="auto">
          <a:xfrm>
            <a:off x="3153703" y="1796802"/>
            <a:ext cx="3289870" cy="480053"/>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r>
              <a:rPr lang="zh-CN" altLang="en-US" sz="1092" b="1" dirty="0" smtClean="0">
                <a:solidFill>
                  <a:prstClr val="black"/>
                </a:solidFill>
                <a:latin typeface="华文细黑" pitchFamily="2" charset="-122"/>
              </a:rPr>
              <a:t>根据</a:t>
            </a:r>
            <a:r>
              <a:rPr lang="en-US" altLang="zh-CN" sz="1092" b="1" dirty="0" smtClean="0">
                <a:solidFill>
                  <a:prstClr val="black"/>
                </a:solidFill>
                <a:latin typeface="华文细黑" pitchFamily="2" charset="-122"/>
              </a:rPr>
              <a:t>ATP</a:t>
            </a:r>
            <a:r>
              <a:rPr lang="zh-CN" altLang="en-US" sz="1092" b="1" dirty="0" smtClean="0">
                <a:solidFill>
                  <a:prstClr val="black"/>
                </a:solidFill>
                <a:latin typeface="华文细黑" pitchFamily="2" charset="-122"/>
              </a:rPr>
              <a:t>用例进行联调，</a:t>
            </a:r>
            <a:r>
              <a:rPr lang="en-US" altLang="zh-CN" sz="1092" b="1" dirty="0">
                <a:solidFill>
                  <a:prstClr val="black"/>
                </a:solidFill>
                <a:latin typeface="华文细黑" pitchFamily="2" charset="-122"/>
              </a:rPr>
              <a:t>ATP</a:t>
            </a:r>
            <a:r>
              <a:rPr lang="zh-CN" altLang="en-US" sz="1092" b="1" dirty="0">
                <a:solidFill>
                  <a:prstClr val="black"/>
                </a:solidFill>
                <a:latin typeface="华文细黑" pitchFamily="2" charset="-122"/>
              </a:rPr>
              <a:t>用例无单纤故障用例</a:t>
            </a:r>
          </a:p>
          <a:p>
            <a:r>
              <a:rPr lang="zh-CN" altLang="en-US" sz="1092" b="1" dirty="0" smtClean="0">
                <a:solidFill>
                  <a:prstClr val="black"/>
                </a:solidFill>
                <a:latin typeface="华文细黑" pitchFamily="2" charset="-122"/>
              </a:rPr>
              <a:t>引入</a:t>
            </a:r>
            <a:r>
              <a:rPr lang="zh-CN" altLang="en-US" sz="1092" b="1" dirty="0">
                <a:solidFill>
                  <a:prstClr val="black"/>
                </a:solidFill>
                <a:latin typeface="华文细黑" pitchFamily="2" charset="-122"/>
              </a:rPr>
              <a:t>点</a:t>
            </a:r>
            <a:r>
              <a:rPr lang="en-US" altLang="zh-CN" sz="1092" b="1" dirty="0">
                <a:solidFill>
                  <a:prstClr val="black"/>
                </a:solidFill>
                <a:latin typeface="华文细黑" pitchFamily="2" charset="-122"/>
              </a:rPr>
              <a:t>2</a:t>
            </a:r>
            <a:r>
              <a:rPr lang="zh-CN" altLang="en-US" sz="1092" b="1" dirty="0" smtClean="0">
                <a:solidFill>
                  <a:prstClr val="black"/>
                </a:solidFill>
                <a:latin typeface="华文细黑" pitchFamily="2" charset="-122"/>
              </a:rPr>
              <a:t>：为什么</a:t>
            </a:r>
            <a:r>
              <a:rPr lang="en-US" altLang="zh-CN" sz="1092" b="1" dirty="0" smtClean="0">
                <a:solidFill>
                  <a:prstClr val="black"/>
                </a:solidFill>
                <a:latin typeface="华文细黑" pitchFamily="2" charset="-122"/>
              </a:rPr>
              <a:t>ATP</a:t>
            </a:r>
            <a:r>
              <a:rPr lang="zh-CN" altLang="en-US" sz="1092" b="1" dirty="0" smtClean="0">
                <a:solidFill>
                  <a:prstClr val="black"/>
                </a:solidFill>
                <a:latin typeface="华文细黑" pitchFamily="2" charset="-122"/>
              </a:rPr>
              <a:t>用例缺少单</a:t>
            </a:r>
            <a:r>
              <a:rPr lang="zh-CN" altLang="en-US" sz="1092" b="1" dirty="0">
                <a:solidFill>
                  <a:prstClr val="black"/>
                </a:solidFill>
                <a:latin typeface="华文细黑" pitchFamily="2" charset="-122"/>
              </a:rPr>
              <a:t>纤故障用例</a:t>
            </a:r>
          </a:p>
        </p:txBody>
      </p:sp>
      <p:cxnSp>
        <p:nvCxnSpPr>
          <p:cNvPr id="78" name="直接箭头连接符 77"/>
          <p:cNvCxnSpPr>
            <a:endCxn id="79" idx="1"/>
          </p:cNvCxnSpPr>
          <p:nvPr/>
        </p:nvCxnSpPr>
        <p:spPr>
          <a:xfrm>
            <a:off x="3009687" y="2585457"/>
            <a:ext cx="474618" cy="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9" name="Rectangle 18"/>
          <p:cNvSpPr>
            <a:spLocks noChangeArrowheads="1"/>
          </p:cNvSpPr>
          <p:nvPr/>
        </p:nvSpPr>
        <p:spPr bwMode="auto">
          <a:xfrm>
            <a:off x="3484305" y="2345435"/>
            <a:ext cx="1699695" cy="480053"/>
          </a:xfrm>
          <a:prstGeom prst="rect">
            <a:avLst/>
          </a:prstGeom>
          <a:solidFill>
            <a:srgbClr val="990000"/>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en-US" altLang="zh-CN" sz="1400" dirty="0" smtClean="0">
                <a:solidFill>
                  <a:prstClr val="white"/>
                </a:solidFill>
                <a:latin typeface="华文细黑" pitchFamily="2" charset="-122"/>
              </a:rPr>
              <a:t>ATP</a:t>
            </a:r>
            <a:r>
              <a:rPr lang="zh-CN" altLang="en-US" sz="1400" dirty="0" smtClean="0">
                <a:solidFill>
                  <a:prstClr val="white"/>
                </a:solidFill>
                <a:latin typeface="华文细黑" pitchFamily="2" charset="-122"/>
              </a:rPr>
              <a:t>、周边网元</a:t>
            </a:r>
            <a:endParaRPr lang="en-US" altLang="zh-CN" sz="1400" dirty="0" smtClean="0">
              <a:solidFill>
                <a:prstClr val="white"/>
              </a:solidFill>
              <a:latin typeface="华文细黑" pitchFamily="2" charset="-122"/>
            </a:endParaRPr>
          </a:p>
          <a:p>
            <a:pPr>
              <a:defRPr/>
            </a:pPr>
            <a:r>
              <a:rPr lang="zh-CN" altLang="en-US" sz="1400" dirty="0" smtClean="0">
                <a:solidFill>
                  <a:prstClr val="white"/>
                </a:solidFill>
                <a:latin typeface="华文细黑" pitchFamily="2" charset="-122"/>
              </a:rPr>
              <a:t>联调</a:t>
            </a:r>
            <a:endParaRPr lang="zh-CN" altLang="en-US" sz="1400" dirty="0">
              <a:solidFill>
                <a:prstClr val="white"/>
              </a:solidFill>
              <a:latin typeface="华文细黑" pitchFamily="2" charset="-122"/>
            </a:endParaRPr>
          </a:p>
        </p:txBody>
      </p:sp>
      <p:cxnSp>
        <p:nvCxnSpPr>
          <p:cNvPr id="80" name="肘形连接符 149"/>
          <p:cNvCxnSpPr>
            <a:stCxn id="68" idx="3"/>
            <a:endCxn id="76" idx="1"/>
          </p:cNvCxnSpPr>
          <p:nvPr/>
        </p:nvCxnSpPr>
        <p:spPr bwMode="auto">
          <a:xfrm>
            <a:off x="8406828" y="2585462"/>
            <a:ext cx="305378" cy="2057380"/>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1" name="肘形连接符 149"/>
          <p:cNvCxnSpPr>
            <a:stCxn id="76" idx="3"/>
          </p:cNvCxnSpPr>
          <p:nvPr/>
        </p:nvCxnSpPr>
        <p:spPr bwMode="auto">
          <a:xfrm flipV="1">
            <a:off x="10354503" y="2756906"/>
            <a:ext cx="288032" cy="1885936"/>
          </a:xfrm>
          <a:prstGeom prst="bentConnector2">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2" name="Rectangle 18"/>
          <p:cNvSpPr>
            <a:spLocks noChangeArrowheads="1"/>
          </p:cNvSpPr>
          <p:nvPr/>
        </p:nvSpPr>
        <p:spPr bwMode="auto">
          <a:xfrm>
            <a:off x="9477070" y="2345431"/>
            <a:ext cx="1869663" cy="411474"/>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wrap="none" lIns="100173" tIns="50087" rIns="100173" bIns="50087" anchor="ctr"/>
          <a:lstStyle/>
          <a:p>
            <a:pPr>
              <a:defRPr/>
            </a:pPr>
            <a:r>
              <a:rPr lang="zh-CN" altLang="en-US" sz="1400" dirty="0" smtClean="0">
                <a:solidFill>
                  <a:prstClr val="black"/>
                </a:solidFill>
                <a:latin typeface="华文细黑" pitchFamily="2" charset="-122"/>
              </a:rPr>
              <a:t>未执行</a:t>
            </a:r>
            <a:endParaRPr lang="zh-CN" altLang="en-US" sz="1400" dirty="0">
              <a:solidFill>
                <a:prstClr val="black"/>
              </a:solidFill>
              <a:latin typeface="华文细黑" pitchFamily="2" charset="-122"/>
            </a:endParaRPr>
          </a:p>
        </p:txBody>
      </p:sp>
      <p:sp>
        <p:nvSpPr>
          <p:cNvPr id="83" name="矩形 14"/>
          <p:cNvSpPr>
            <a:spLocks/>
          </p:cNvSpPr>
          <p:nvPr/>
        </p:nvSpPr>
        <p:spPr bwMode="auto">
          <a:xfrm>
            <a:off x="4802909" y="3854175"/>
            <a:ext cx="2464556" cy="951208"/>
          </a:xfrm>
          <a:prstGeom prst="rect">
            <a:avLst/>
          </a:prstGeom>
          <a:solidFill>
            <a:schemeClr val="accent6">
              <a:lumMod val="20000"/>
              <a:lumOff val="80000"/>
            </a:schemeClr>
          </a:solidFill>
          <a:ln>
            <a:solidFill>
              <a:schemeClr val="accent6">
                <a:lumMod val="60000"/>
                <a:lumOff val="40000"/>
              </a:schemeClr>
            </a:solidFill>
            <a:headEnd type="none" w="sm" len="sm"/>
            <a:tailEnd type="none" w="sm" len="sm"/>
          </a:ln>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lIns="35742" tIns="35742" rIns="35742" bIns="35742"/>
          <a:lstStyle/>
          <a:p>
            <a:r>
              <a:rPr lang="zh-CN" altLang="en-US" sz="1092" b="1" dirty="0">
                <a:solidFill>
                  <a:prstClr val="black"/>
                </a:solidFill>
                <a:latin typeface="华文细黑" pitchFamily="2" charset="-122"/>
              </a:rPr>
              <a:t>审核巡检工具</a:t>
            </a:r>
            <a:r>
              <a:rPr lang="zh-CN" altLang="en-US" sz="1092" b="1" dirty="0" smtClean="0">
                <a:solidFill>
                  <a:prstClr val="black"/>
                </a:solidFill>
                <a:latin typeface="华文细黑" pitchFamily="2" charset="-122"/>
              </a:rPr>
              <a:t>结果和割</a:t>
            </a:r>
            <a:r>
              <a:rPr lang="zh-CN" altLang="en-US" sz="1092" b="1" dirty="0">
                <a:solidFill>
                  <a:prstClr val="black"/>
                </a:solidFill>
                <a:latin typeface="华文细黑" pitchFamily="2" charset="-122"/>
              </a:rPr>
              <a:t>接</a:t>
            </a:r>
            <a:r>
              <a:rPr lang="en-US" altLang="zh-CN" sz="1092" b="1" dirty="0" smtClean="0">
                <a:solidFill>
                  <a:prstClr val="black"/>
                </a:solidFill>
                <a:latin typeface="华文细黑" pitchFamily="2" charset="-122"/>
              </a:rPr>
              <a:t>Checklist</a:t>
            </a:r>
            <a:r>
              <a:rPr lang="zh-CN" altLang="en-US" sz="1092" b="1" dirty="0" smtClean="0">
                <a:solidFill>
                  <a:prstClr val="black"/>
                </a:solidFill>
                <a:latin typeface="华文细黑" pitchFamily="2" charset="-122"/>
              </a:rPr>
              <a:t>，</a:t>
            </a:r>
            <a:r>
              <a:rPr lang="zh-CN" altLang="en-US" sz="1092" b="1" dirty="0">
                <a:solidFill>
                  <a:prstClr val="black"/>
                </a:solidFill>
                <a:latin typeface="华文细黑" pitchFamily="2" charset="-122"/>
              </a:rPr>
              <a:t>巡检工具实现错误，</a:t>
            </a:r>
            <a:r>
              <a:rPr lang="en-US" altLang="zh-CN" sz="1092" b="1" dirty="0">
                <a:solidFill>
                  <a:prstClr val="black"/>
                </a:solidFill>
                <a:latin typeface="华文细黑" pitchFamily="2" charset="-122"/>
              </a:rPr>
              <a:t>ARP</a:t>
            </a:r>
            <a:r>
              <a:rPr lang="zh-CN" altLang="en-US" sz="1092" b="1" dirty="0">
                <a:solidFill>
                  <a:prstClr val="black"/>
                </a:solidFill>
                <a:latin typeface="华文细黑" pitchFamily="2" charset="-122"/>
              </a:rPr>
              <a:t>配置检查结果无</a:t>
            </a:r>
            <a:r>
              <a:rPr lang="zh-CN" altLang="en-US" sz="1092" b="1" dirty="0" smtClean="0">
                <a:solidFill>
                  <a:prstClr val="black"/>
                </a:solidFill>
                <a:latin typeface="华文细黑" pitchFamily="2" charset="-122"/>
              </a:rPr>
              <a:t>输出</a:t>
            </a:r>
          </a:p>
          <a:p>
            <a:r>
              <a:rPr lang="zh-CN" altLang="en-US" sz="1092" b="1" dirty="0" smtClean="0">
                <a:solidFill>
                  <a:srgbClr val="C00000"/>
                </a:solidFill>
                <a:latin typeface="华文细黑" pitchFamily="2" charset="-122"/>
              </a:rPr>
              <a:t>控制点</a:t>
            </a:r>
            <a:r>
              <a:rPr lang="en-US" altLang="zh-CN" sz="1092" b="1" dirty="0">
                <a:solidFill>
                  <a:srgbClr val="C00000"/>
                </a:solidFill>
                <a:latin typeface="华文细黑" pitchFamily="2" charset="-122"/>
              </a:rPr>
              <a:t>1</a:t>
            </a:r>
            <a:r>
              <a:rPr lang="zh-CN" altLang="en-US" sz="1092" b="1" dirty="0" smtClean="0">
                <a:solidFill>
                  <a:srgbClr val="C00000"/>
                </a:solidFill>
                <a:latin typeface="华文细黑" pitchFamily="2" charset="-122"/>
              </a:rPr>
              <a:t>：为什么没有审核出没有</a:t>
            </a:r>
            <a:r>
              <a:rPr lang="en-US" altLang="zh-CN" sz="1092" b="1" dirty="0" smtClean="0">
                <a:solidFill>
                  <a:srgbClr val="C00000"/>
                </a:solidFill>
                <a:latin typeface="华文细黑" pitchFamily="2" charset="-122"/>
              </a:rPr>
              <a:t>ARP</a:t>
            </a:r>
            <a:r>
              <a:rPr lang="zh-CN" altLang="en-US" sz="1092" b="1" dirty="0" smtClean="0">
                <a:solidFill>
                  <a:srgbClr val="C00000"/>
                </a:solidFill>
                <a:latin typeface="华文细黑" pitchFamily="2" charset="-122"/>
              </a:rPr>
              <a:t>配置检查结果的问题</a:t>
            </a:r>
            <a:endParaRPr lang="zh-CN" altLang="en-US" sz="1092" b="1" dirty="0">
              <a:solidFill>
                <a:srgbClr val="C00000"/>
              </a:solidFill>
              <a:latin typeface="华文细黑" pitchFamily="2" charset="-122"/>
            </a:endParaRPr>
          </a:p>
        </p:txBody>
      </p:sp>
      <p:sp>
        <p:nvSpPr>
          <p:cNvPr id="85" name="Rectangle 3"/>
          <p:cNvSpPr txBox="1">
            <a:spLocks noChangeArrowheads="1"/>
          </p:cNvSpPr>
          <p:nvPr/>
        </p:nvSpPr>
        <p:spPr bwMode="auto">
          <a:xfrm>
            <a:off x="1013054" y="5373216"/>
            <a:ext cx="8755353" cy="767652"/>
          </a:xfrm>
          <a:prstGeom prst="rect">
            <a:avLst/>
          </a:prstGeom>
          <a:noFill/>
          <a:ln w="9525">
            <a:noFill/>
            <a:miter lim="800000"/>
            <a:headEnd/>
            <a:tailEnd/>
          </a:ln>
        </p:spPr>
        <p:txBody>
          <a:bodyPr lIns="80152" tIns="40076" rIns="80152" bIns="40076"/>
          <a:lstStyle/>
          <a:p>
            <a:pPr marL="180975" lvl="1" indent="-180975" defTabSz="801688">
              <a:lnSpc>
                <a:spcPct val="120000"/>
              </a:lnSpc>
              <a:buSzPct val="69000"/>
              <a:buFont typeface="Wingdings" pitchFamily="2" charset="2"/>
              <a:buChar char="l"/>
            </a:pPr>
            <a:r>
              <a:rPr lang="zh-CN" altLang="en-US" sz="1400" b="1" smtClean="0">
                <a:latin typeface="华文细黑" pitchFamily="2" charset="-122"/>
                <a:ea typeface="华文细黑" pitchFamily="2" charset="-122"/>
              </a:rPr>
              <a:t>流程活动问题识别：</a:t>
            </a:r>
            <a:endParaRPr lang="en-US" altLang="zh-CN" sz="1400" b="1"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200" b="1" smtClean="0">
                <a:latin typeface="华文细黑" pitchFamily="2" charset="-122"/>
                <a:ea typeface="华文细黑" pitchFamily="2" charset="-122"/>
              </a:rPr>
              <a:t>问题</a:t>
            </a:r>
            <a:r>
              <a:rPr lang="en-US" altLang="zh-CN" sz="1200" b="1" smtClean="0">
                <a:latin typeface="华文细黑" pitchFamily="2" charset="-122"/>
                <a:ea typeface="华文细黑" pitchFamily="2" charset="-122"/>
              </a:rPr>
              <a:t>1</a:t>
            </a:r>
            <a:r>
              <a:rPr lang="zh-CN" altLang="en-US" sz="1200" b="1" smtClean="0">
                <a:latin typeface="华文细黑" pitchFamily="2" charset="-122"/>
                <a:ea typeface="华文细黑" pitchFamily="2" charset="-122"/>
              </a:rPr>
              <a:t>：</a:t>
            </a:r>
            <a:endParaRPr lang="en-US" altLang="zh-CN" sz="1200" b="1"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200" b="1">
                <a:latin typeface="华文细黑" pitchFamily="2" charset="-122"/>
                <a:ea typeface="华文细黑" pitchFamily="2" charset="-122"/>
              </a:rPr>
              <a:t>问题</a:t>
            </a:r>
            <a:r>
              <a:rPr lang="en-US" altLang="zh-CN" sz="1200" b="1" smtClean="0">
                <a:latin typeface="华文细黑" pitchFamily="2" charset="-122"/>
                <a:ea typeface="华文细黑" pitchFamily="2" charset="-122"/>
              </a:rPr>
              <a:t>2</a:t>
            </a:r>
            <a:r>
              <a:rPr lang="zh-CN" altLang="en-US" sz="1200" b="1" smtClean="0">
                <a:latin typeface="华文细黑" pitchFamily="2" charset="-122"/>
                <a:ea typeface="华文细黑" pitchFamily="2" charset="-122"/>
              </a:rPr>
              <a:t>：</a:t>
            </a:r>
            <a:endParaRPr lang="en-US" altLang="zh-CN" sz="1200" b="1" dirty="0">
              <a:latin typeface="华文细黑" pitchFamily="2" charset="-122"/>
              <a:ea typeface="华文细黑" pitchFamily="2" charset="-122"/>
            </a:endParaRPr>
          </a:p>
        </p:txBody>
      </p:sp>
    </p:spTree>
    <p:extLst>
      <p:ext uri="{BB962C8B-B14F-4D97-AF65-F5344CB8AC3E}">
        <p14:creationId xmlns:p14="http://schemas.microsoft.com/office/powerpoint/2010/main" val="3534223615"/>
      </p:ext>
    </p:extLst>
  </p:cSld>
  <p:clrMapOvr>
    <a:masterClrMapping/>
  </p:clrMapOvr>
  <p:transition advClick="0" advTm="8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2"/>
          <p:cNvSpPr>
            <a:spLocks noGrp="1" noChangeArrowheads="1"/>
          </p:cNvSpPr>
          <p:nvPr>
            <p:ph type="title"/>
          </p:nvPr>
        </p:nvSpPr>
        <p:spPr>
          <a:xfrm>
            <a:off x="738531" y="273208"/>
            <a:ext cx="8885861" cy="618369"/>
          </a:xfrm>
          <a:noFill/>
          <a:ln>
            <a:noFill/>
          </a:ln>
          <a:effectLst/>
        </p:spPr>
        <p:txBody>
          <a:bodyPr vert="horz" wrap="square" lIns="0" tIns="40064" rIns="80129" bIns="40064" numCol="1" anchor="ctr" anchorCtr="0" compatLnSpc="1">
            <a:prstTxWarp prst="textNoShape">
              <a:avLst/>
            </a:prstTxWarp>
          </a:bodyPr>
          <a:lstStyle/>
          <a:p>
            <a:r>
              <a:rPr lang="en-US" altLang="zh-CN" dirty="0" smtClean="0"/>
              <a:t>3.3 </a:t>
            </a:r>
            <a:r>
              <a:rPr lang="zh-CN" altLang="en-US" dirty="0" smtClean="0"/>
              <a:t>详细根因</a:t>
            </a:r>
            <a:r>
              <a:rPr lang="zh-CN" altLang="en-US" smtClean="0"/>
              <a:t>分析（活动要素法</a:t>
            </a:r>
            <a:r>
              <a:rPr lang="en-US" altLang="zh-CN" smtClean="0"/>
              <a:t>+5WHY</a:t>
            </a:r>
            <a:r>
              <a:rPr lang="zh-CN" altLang="en-US" smtClean="0"/>
              <a:t>样</a:t>
            </a:r>
            <a:r>
              <a:rPr lang="zh-CN" altLang="en-US" dirty="0" smtClean="0"/>
              <a:t>例）</a:t>
            </a:r>
            <a:endParaRPr lang="en-US" altLang="zh-CN" sz="2800" b="0" i="1" dirty="0">
              <a:solidFill>
                <a:srgbClr val="0000FF"/>
              </a:solidFill>
            </a:endParaRPr>
          </a:p>
        </p:txBody>
      </p:sp>
      <p:sp>
        <p:nvSpPr>
          <p:cNvPr id="38" name="TextBox 39"/>
          <p:cNvSpPr txBox="1"/>
          <p:nvPr/>
        </p:nvSpPr>
        <p:spPr>
          <a:xfrm>
            <a:off x="9253509" y="274615"/>
            <a:ext cx="2909197" cy="307777"/>
          </a:xfrm>
          <a:prstGeom prst="rect">
            <a:avLst/>
          </a:prstGeom>
          <a:noFill/>
        </p:spPr>
        <p:txBody>
          <a:bodyPr wrap="square" rtlCol="0">
            <a:spAutoFit/>
          </a:bodyPr>
          <a:lstStyle/>
          <a:p>
            <a:pPr algn="l"/>
            <a:r>
              <a:rPr lang="zh-CN" altLang="en-US" sz="1400" dirty="0">
                <a:solidFill>
                  <a:srgbClr val="FF0000"/>
                </a:solidFill>
                <a:latin typeface="宋体" pitchFamily="2" charset="-122"/>
                <a:ea typeface="宋体" pitchFamily="2" charset="-122"/>
              </a:rPr>
              <a:t>注：红色字体部分为关键根因</a:t>
            </a:r>
          </a:p>
        </p:txBody>
      </p:sp>
      <p:sp>
        <p:nvSpPr>
          <p:cNvPr id="43" name="TextBox 18"/>
          <p:cNvSpPr txBox="1"/>
          <p:nvPr/>
        </p:nvSpPr>
        <p:spPr>
          <a:xfrm>
            <a:off x="2813562" y="1054817"/>
            <a:ext cx="2602055" cy="500447"/>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zh-CN" altLang="en-US" sz="1390" b="1" dirty="0">
                <a:solidFill>
                  <a:srgbClr val="000000"/>
                </a:solidFill>
                <a:latin typeface="华文细黑" pitchFamily="2" charset="-122"/>
              </a:rPr>
              <a:t>人员：</a:t>
            </a:r>
            <a:r>
              <a:rPr lang="zh-CN" altLang="en-US" sz="1390" dirty="0">
                <a:solidFill>
                  <a:srgbClr val="000000"/>
                </a:solidFill>
                <a:latin typeface="华文细黑" pitchFamily="2" charset="-122"/>
              </a:rPr>
              <a:t>开发</a:t>
            </a:r>
            <a:r>
              <a:rPr lang="zh-CN" altLang="en-US" sz="1390" dirty="0">
                <a:solidFill>
                  <a:srgbClr val="000000"/>
                </a:solidFill>
              </a:rPr>
              <a:t>人员按照常规问题单设计实现方案</a:t>
            </a:r>
            <a:endParaRPr lang="zh-CN" altLang="en-US" sz="1390" dirty="0">
              <a:solidFill>
                <a:srgbClr val="000000"/>
              </a:solidFill>
              <a:latin typeface="华文细黑" pitchFamily="2" charset="-122"/>
            </a:endParaRPr>
          </a:p>
        </p:txBody>
      </p:sp>
      <p:sp>
        <p:nvSpPr>
          <p:cNvPr id="44" name="圆角矩形 43"/>
          <p:cNvSpPr/>
          <p:nvPr/>
        </p:nvSpPr>
        <p:spPr bwMode="auto">
          <a:xfrm>
            <a:off x="412974" y="2055710"/>
            <a:ext cx="2043126" cy="1051573"/>
          </a:xfrm>
          <a:prstGeom prst="roundRect">
            <a:avLst/>
          </a:prstGeom>
          <a:solidFill>
            <a:srgbClr val="FDFED8"/>
          </a:solidFill>
          <a:ln>
            <a:solidFill>
              <a:schemeClr val="tx1"/>
            </a:solidFill>
            <a:headEnd type="none" w="sm" len="sm"/>
            <a:tailEnd type="none" w="sm" len="sm"/>
          </a:ln>
          <a:effectLst>
            <a:glow rad="63500">
              <a:schemeClr val="accent2">
                <a:satMod val="175000"/>
                <a:alpha val="40000"/>
              </a:schemeClr>
            </a:glow>
          </a:effectLst>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lIns="35738" tIns="35738" rIns="35738" bIns="35738"/>
          <a:lstStyle/>
          <a:p>
            <a:pPr marL="93663" indent="-93663">
              <a:buClr>
                <a:srgbClr val="CC9900"/>
              </a:buClr>
              <a:buFont typeface="Arial" panose="020B0604020202020204" pitchFamily="34" charset="0"/>
              <a:buChar char="•"/>
              <a:defRPr/>
            </a:pPr>
            <a:r>
              <a:rPr lang="zh-CN" altLang="en-US" sz="1390" b="1" smtClean="0">
                <a:solidFill>
                  <a:srgbClr val="C00000"/>
                </a:solidFill>
                <a:latin typeface="华文细黑" pitchFamily="2" charset="-122"/>
              </a:rPr>
              <a:t>失效活动：模块设计</a:t>
            </a:r>
            <a:endParaRPr lang="en-US" altLang="zh-CN" sz="1390" b="1" smtClean="0">
              <a:solidFill>
                <a:srgbClr val="C00000"/>
              </a:solidFill>
              <a:latin typeface="华文细黑" pitchFamily="2" charset="-122"/>
            </a:endParaRPr>
          </a:p>
          <a:p>
            <a:pPr marL="93663" indent="-93663">
              <a:buClr>
                <a:srgbClr val="CC9900"/>
              </a:buClr>
              <a:buFont typeface="Arial" panose="020B0604020202020204" pitchFamily="34" charset="0"/>
              <a:buChar char="•"/>
              <a:defRPr/>
            </a:pPr>
            <a:r>
              <a:rPr lang="zh-CN" altLang="en-US" sz="1390" b="1" smtClean="0">
                <a:solidFill>
                  <a:srgbClr val="C00000"/>
                </a:solidFill>
                <a:latin typeface="华文细黑" pitchFamily="2" charset="-122"/>
              </a:rPr>
              <a:t>问题：为什么</a:t>
            </a:r>
            <a:r>
              <a:rPr lang="zh-CN" altLang="en-US" sz="1390" b="1" dirty="0">
                <a:solidFill>
                  <a:srgbClr val="C00000"/>
                </a:solidFill>
                <a:latin typeface="华文细黑" pitchFamily="2" charset="-122"/>
              </a:rPr>
              <a:t>模块设计中未明确定义组件接口参数的含义？</a:t>
            </a:r>
          </a:p>
        </p:txBody>
      </p:sp>
      <p:sp>
        <p:nvSpPr>
          <p:cNvPr id="45" name="TextBox 21"/>
          <p:cNvSpPr txBox="1"/>
          <p:nvPr/>
        </p:nvSpPr>
        <p:spPr>
          <a:xfrm>
            <a:off x="2791135" y="2699142"/>
            <a:ext cx="2624481" cy="500447"/>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zh-CN" altLang="en-US" sz="1390" b="1" dirty="0">
                <a:solidFill>
                  <a:srgbClr val="000000"/>
                </a:solidFill>
                <a:latin typeface="华文细黑" pitchFamily="2" charset="-122"/>
              </a:rPr>
              <a:t>活动输出：</a:t>
            </a:r>
            <a:r>
              <a:rPr lang="zh-CN" altLang="en-US" sz="1390" dirty="0">
                <a:solidFill>
                  <a:srgbClr val="000000"/>
                </a:solidFill>
                <a:latin typeface="华文细黑" pitchFamily="2" charset="-122"/>
              </a:rPr>
              <a:t>模块设计文档，太简单，没有明确参数值含义</a:t>
            </a:r>
          </a:p>
        </p:txBody>
      </p:sp>
      <p:cxnSp>
        <p:nvCxnSpPr>
          <p:cNvPr id="46" name="肘形连接符 45"/>
          <p:cNvCxnSpPr/>
          <p:nvPr/>
        </p:nvCxnSpPr>
        <p:spPr bwMode="auto">
          <a:xfrm flipV="1">
            <a:off x="2450508" y="1340787"/>
            <a:ext cx="357463" cy="1036641"/>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肘形连接符 46"/>
          <p:cNvCxnSpPr>
            <a:stCxn id="44" idx="3"/>
            <a:endCxn id="57" idx="1"/>
          </p:cNvCxnSpPr>
          <p:nvPr/>
        </p:nvCxnSpPr>
        <p:spPr bwMode="auto">
          <a:xfrm flipV="1">
            <a:off x="2456100" y="1868538"/>
            <a:ext cx="357461" cy="712959"/>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8" name="TextBox 24"/>
          <p:cNvSpPr txBox="1"/>
          <p:nvPr/>
        </p:nvSpPr>
        <p:spPr>
          <a:xfrm>
            <a:off x="8882715" y="2591905"/>
            <a:ext cx="2037535" cy="679178"/>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nchor="ctr"/>
          <a:lstStyle/>
          <a:p>
            <a:pPr algn="l">
              <a:defRPr/>
            </a:pPr>
            <a:r>
              <a:rPr lang="zh-CN" altLang="en-US" sz="1390" b="1" dirty="0">
                <a:solidFill>
                  <a:srgbClr val="C00000"/>
                </a:solidFill>
                <a:latin typeface="华文细黑" pitchFamily="2" charset="-122"/>
              </a:rPr>
              <a:t>根因</a:t>
            </a:r>
            <a:r>
              <a:rPr lang="en-US" altLang="zh-CN" sz="1390" b="1" dirty="0">
                <a:solidFill>
                  <a:srgbClr val="C00000"/>
                </a:solidFill>
                <a:latin typeface="华文细黑" pitchFamily="2" charset="-122"/>
              </a:rPr>
              <a:t>1:</a:t>
            </a:r>
          </a:p>
          <a:p>
            <a:pPr algn="l">
              <a:defRPr/>
            </a:pPr>
            <a:r>
              <a:rPr lang="zh-CN" altLang="en-US" sz="1390" b="1" dirty="0">
                <a:solidFill>
                  <a:srgbClr val="C00000"/>
                </a:solidFill>
                <a:latin typeface="华文细黑" pitchFamily="2" charset="-122"/>
              </a:rPr>
              <a:t>在研版本网上问题单的处理要求不明确</a:t>
            </a:r>
          </a:p>
        </p:txBody>
      </p:sp>
      <p:cxnSp>
        <p:nvCxnSpPr>
          <p:cNvPr id="49" name="肘形连接符 48"/>
          <p:cNvCxnSpPr>
            <a:stCxn id="44" idx="3"/>
            <a:endCxn id="45" idx="1"/>
          </p:cNvCxnSpPr>
          <p:nvPr/>
        </p:nvCxnSpPr>
        <p:spPr bwMode="auto">
          <a:xfrm>
            <a:off x="2456100" y="2581497"/>
            <a:ext cx="335035" cy="367869"/>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880318" y="2699142"/>
            <a:ext cx="2573442" cy="500447"/>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zh-CN" altLang="en-US" sz="1390" dirty="0">
                <a:solidFill>
                  <a:srgbClr val="000000"/>
                </a:solidFill>
                <a:latin typeface="华文细黑" pitchFamily="2" charset="-122"/>
              </a:rPr>
              <a:t>在研版本修改的网上问题单未要求按照模板输出模块设计</a:t>
            </a:r>
          </a:p>
        </p:txBody>
      </p:sp>
      <p:sp>
        <p:nvSpPr>
          <p:cNvPr id="51" name="TextBox 52"/>
          <p:cNvSpPr txBox="1"/>
          <p:nvPr/>
        </p:nvSpPr>
        <p:spPr>
          <a:xfrm>
            <a:off x="2807970" y="3414068"/>
            <a:ext cx="2771374" cy="500447"/>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zh-CN" altLang="en-US" sz="1390" b="1" dirty="0">
                <a:solidFill>
                  <a:srgbClr val="000000"/>
                </a:solidFill>
                <a:latin typeface="华文细黑" pitchFamily="2" charset="-122"/>
              </a:rPr>
              <a:t>执行标准：</a:t>
            </a:r>
            <a:r>
              <a:rPr lang="en-US" altLang="zh-CN" sz="1390" dirty="0">
                <a:solidFill>
                  <a:srgbClr val="000000"/>
                </a:solidFill>
                <a:latin typeface="华文细黑" pitchFamily="2" charset="-122"/>
              </a:rPr>
              <a:t>TRAN</a:t>
            </a:r>
            <a:r>
              <a:rPr lang="zh-CN" altLang="en-US" sz="1390" dirty="0">
                <a:solidFill>
                  <a:srgbClr val="000000"/>
                </a:solidFill>
                <a:latin typeface="华文细黑" pitchFamily="2" charset="-122"/>
              </a:rPr>
              <a:t>未提供正式接口文档，以邮件形式说明函数功能</a:t>
            </a:r>
          </a:p>
        </p:txBody>
      </p:sp>
      <p:cxnSp>
        <p:nvCxnSpPr>
          <p:cNvPr id="52" name="直接连接符 51"/>
          <p:cNvCxnSpPr>
            <a:stCxn id="51" idx="3"/>
            <a:endCxn id="53" idx="1"/>
          </p:cNvCxnSpPr>
          <p:nvPr/>
        </p:nvCxnSpPr>
        <p:spPr bwMode="auto">
          <a:xfrm flipV="1">
            <a:off x="5579344" y="3664290"/>
            <a:ext cx="321715" cy="2"/>
          </a:xfrm>
          <a:prstGeom prst="line">
            <a:avLst/>
          </a:prstGeom>
          <a:ln>
            <a:headEnd type="none" w="med" len="med"/>
            <a:tailEnd type="arrow" w="med" len="me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3" name="TextBox 27"/>
          <p:cNvSpPr txBox="1"/>
          <p:nvPr/>
        </p:nvSpPr>
        <p:spPr>
          <a:xfrm>
            <a:off x="5901059" y="3414066"/>
            <a:ext cx="2552701" cy="500447"/>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en-US" altLang="zh-CN" sz="1390" dirty="0">
                <a:solidFill>
                  <a:srgbClr val="000000"/>
                </a:solidFill>
                <a:latin typeface="华文细黑" pitchFamily="2" charset="-122"/>
              </a:rPr>
              <a:t>TRAN</a:t>
            </a:r>
            <a:r>
              <a:rPr lang="zh-CN" altLang="en-US" sz="1390" dirty="0">
                <a:solidFill>
                  <a:srgbClr val="000000"/>
                </a:solidFill>
                <a:latin typeface="华文细黑" pitchFamily="2" charset="-122"/>
              </a:rPr>
              <a:t>是老组件，不再进行新开发，放松了质量要求</a:t>
            </a:r>
          </a:p>
        </p:txBody>
      </p:sp>
      <p:sp>
        <p:nvSpPr>
          <p:cNvPr id="54" name="TextBox 31"/>
          <p:cNvSpPr txBox="1"/>
          <p:nvPr/>
        </p:nvSpPr>
        <p:spPr>
          <a:xfrm>
            <a:off x="8883001" y="3378322"/>
            <a:ext cx="2037535" cy="714925"/>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nchor="ctr"/>
          <a:lstStyle/>
          <a:p>
            <a:pPr algn="l">
              <a:defRPr/>
            </a:pPr>
            <a:r>
              <a:rPr lang="zh-CN" altLang="en-US" sz="1390" b="1" dirty="0">
                <a:solidFill>
                  <a:srgbClr val="C00000"/>
                </a:solidFill>
                <a:latin typeface="华文细黑" pitchFamily="2" charset="-122"/>
              </a:rPr>
              <a:t>根因</a:t>
            </a:r>
            <a:r>
              <a:rPr lang="en-US" altLang="zh-CN" sz="1390" b="1" dirty="0">
                <a:solidFill>
                  <a:srgbClr val="C00000"/>
                </a:solidFill>
                <a:latin typeface="华文细黑" pitchFamily="2" charset="-122"/>
              </a:rPr>
              <a:t>2:</a:t>
            </a:r>
          </a:p>
          <a:p>
            <a:pPr algn="l">
              <a:defRPr/>
            </a:pPr>
            <a:r>
              <a:rPr lang="zh-CN" altLang="en-US" sz="1390" b="1" dirty="0">
                <a:solidFill>
                  <a:srgbClr val="C00000"/>
                </a:solidFill>
                <a:latin typeface="华文细黑" pitchFamily="2" charset="-122"/>
              </a:rPr>
              <a:t>对老组件接口变更的质量要求管理松懈</a:t>
            </a:r>
            <a:endParaRPr lang="en-US" altLang="zh-CN" sz="1390" b="1" dirty="0">
              <a:solidFill>
                <a:srgbClr val="C00000"/>
              </a:solidFill>
              <a:latin typeface="华文细黑" pitchFamily="2" charset="-122"/>
            </a:endParaRPr>
          </a:p>
        </p:txBody>
      </p:sp>
      <p:cxnSp>
        <p:nvCxnSpPr>
          <p:cNvPr id="55" name="直接连接符 54"/>
          <p:cNvCxnSpPr/>
          <p:nvPr/>
        </p:nvCxnSpPr>
        <p:spPr bwMode="auto">
          <a:xfrm>
            <a:off x="5415617" y="2949365"/>
            <a:ext cx="428955" cy="0"/>
          </a:xfrm>
          <a:prstGeom prst="line">
            <a:avLst/>
          </a:prstGeom>
          <a:ln>
            <a:headEnd type="none" w="med" len="med"/>
            <a:tailEnd type="arrow" w="med" len="me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6" name="TextBox 38"/>
          <p:cNvSpPr txBox="1"/>
          <p:nvPr/>
        </p:nvSpPr>
        <p:spPr>
          <a:xfrm>
            <a:off x="5880318" y="1052736"/>
            <a:ext cx="2573442" cy="500447"/>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en-US" altLang="zh-CN" sz="1390" dirty="0">
                <a:solidFill>
                  <a:srgbClr val="000000"/>
                </a:solidFill>
                <a:latin typeface="华文细黑" pitchFamily="2" charset="-122"/>
              </a:rPr>
              <a:t>PL</a:t>
            </a:r>
            <a:r>
              <a:rPr lang="zh-CN" altLang="en-US" sz="1390" dirty="0">
                <a:solidFill>
                  <a:srgbClr val="000000"/>
                </a:solidFill>
                <a:latin typeface="华文细黑" pitchFamily="2" charset="-122"/>
              </a:rPr>
              <a:t>、</a:t>
            </a:r>
            <a:r>
              <a:rPr lang="en-US" altLang="zh-CN" sz="1390" dirty="0">
                <a:solidFill>
                  <a:srgbClr val="000000"/>
                </a:solidFill>
                <a:latin typeface="华文细黑" pitchFamily="2" charset="-122"/>
              </a:rPr>
              <a:t>MDE</a:t>
            </a:r>
            <a:r>
              <a:rPr lang="zh-CN" altLang="en-US" sz="1390" dirty="0">
                <a:solidFill>
                  <a:srgbClr val="000000"/>
                </a:solidFill>
                <a:latin typeface="华文细黑" pitchFamily="2" charset="-122"/>
              </a:rPr>
              <a:t>参与方案澄清和设计评审</a:t>
            </a:r>
          </a:p>
        </p:txBody>
      </p:sp>
      <p:sp>
        <p:nvSpPr>
          <p:cNvPr id="57" name="TextBox 34"/>
          <p:cNvSpPr txBox="1"/>
          <p:nvPr/>
        </p:nvSpPr>
        <p:spPr>
          <a:xfrm>
            <a:off x="2813561" y="1636213"/>
            <a:ext cx="2602057" cy="464649"/>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zh-CN" altLang="en-US" sz="1390" b="1" dirty="0">
                <a:solidFill>
                  <a:srgbClr val="000000"/>
                </a:solidFill>
                <a:latin typeface="华文细黑" pitchFamily="2" charset="-122"/>
              </a:rPr>
              <a:t>活动输入：</a:t>
            </a:r>
            <a:r>
              <a:rPr lang="zh-CN" altLang="en-US" sz="1390" dirty="0">
                <a:solidFill>
                  <a:srgbClr val="000000"/>
                </a:solidFill>
                <a:latin typeface="华文细黑" pitchFamily="2" charset="-122"/>
              </a:rPr>
              <a:t>方案设计，</a:t>
            </a:r>
            <a:r>
              <a:rPr lang="en-US" altLang="zh-CN" sz="1390" dirty="0">
                <a:solidFill>
                  <a:srgbClr val="000000"/>
                </a:solidFill>
                <a:latin typeface="华文细黑" pitchFamily="2" charset="-122"/>
              </a:rPr>
              <a:t>SE</a:t>
            </a:r>
            <a:r>
              <a:rPr lang="zh-CN" altLang="en-US" sz="1390" dirty="0">
                <a:solidFill>
                  <a:srgbClr val="000000"/>
                </a:solidFill>
                <a:latin typeface="华文细黑" pitchFamily="2" charset="-122"/>
              </a:rPr>
              <a:t>输出的设计方案</a:t>
            </a:r>
            <a:r>
              <a:rPr lang="en-US" altLang="zh-CN" sz="1390" dirty="0">
                <a:solidFill>
                  <a:srgbClr val="000000"/>
                </a:solidFill>
                <a:latin typeface="华文细黑" pitchFamily="2" charset="-122"/>
              </a:rPr>
              <a:t>OK</a:t>
            </a:r>
            <a:endParaRPr lang="zh-CN" altLang="en-US" sz="1390" dirty="0">
              <a:solidFill>
                <a:srgbClr val="000000"/>
              </a:solidFill>
              <a:latin typeface="华文细黑" pitchFamily="2" charset="-122"/>
            </a:endParaRPr>
          </a:p>
        </p:txBody>
      </p:sp>
      <p:cxnSp>
        <p:nvCxnSpPr>
          <p:cNvPr id="58" name="肘形连接符 57"/>
          <p:cNvCxnSpPr>
            <a:stCxn id="44" idx="3"/>
            <a:endCxn id="51" idx="1"/>
          </p:cNvCxnSpPr>
          <p:nvPr/>
        </p:nvCxnSpPr>
        <p:spPr bwMode="auto">
          <a:xfrm>
            <a:off x="2456100" y="2581497"/>
            <a:ext cx="351870" cy="1082795"/>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9" name="TextBox 74"/>
          <p:cNvSpPr txBox="1"/>
          <p:nvPr/>
        </p:nvSpPr>
        <p:spPr>
          <a:xfrm>
            <a:off x="2791136" y="4093247"/>
            <a:ext cx="2788207" cy="500447"/>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zh-CN" altLang="en-US" sz="1390" b="1" dirty="0">
                <a:solidFill>
                  <a:srgbClr val="000000"/>
                </a:solidFill>
                <a:latin typeface="华文细黑" pitchFamily="2" charset="-122"/>
              </a:rPr>
              <a:t>工具：</a:t>
            </a:r>
            <a:r>
              <a:rPr lang="zh-CN" altLang="en-US" sz="1390" dirty="0">
                <a:solidFill>
                  <a:srgbClr val="000000"/>
                </a:solidFill>
                <a:latin typeface="华文细黑" pitchFamily="2" charset="-122"/>
              </a:rPr>
              <a:t>不涉及</a:t>
            </a:r>
          </a:p>
        </p:txBody>
      </p:sp>
      <p:sp>
        <p:nvSpPr>
          <p:cNvPr id="60" name="TextBox 75"/>
          <p:cNvSpPr txBox="1"/>
          <p:nvPr/>
        </p:nvSpPr>
        <p:spPr>
          <a:xfrm>
            <a:off x="2813562" y="2198697"/>
            <a:ext cx="2602054" cy="393208"/>
          </a:xfrm>
          <a:prstGeom prst="rect">
            <a:avLst/>
          </a:prstGeom>
          <a:solidFill>
            <a:srgbClr val="FDFED8"/>
          </a:solidFill>
          <a:ln>
            <a:solidFill>
              <a:schemeClr val="tx1"/>
            </a:solidFill>
            <a:headEnd type="none" w="sm" len="sm"/>
            <a:tailEnd type="none" w="sm" len="sm"/>
          </a:ln>
          <a:effectLst>
            <a:glow rad="635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lIns="35738" tIns="35738" rIns="35738" bIns="35738"/>
          <a:lstStyle/>
          <a:p>
            <a:pPr algn="l">
              <a:defRPr/>
            </a:pPr>
            <a:r>
              <a:rPr lang="zh-CN" altLang="en-US" sz="1390" b="1" dirty="0">
                <a:solidFill>
                  <a:srgbClr val="000000"/>
                </a:solidFill>
                <a:latin typeface="华文细黑" pitchFamily="2" charset="-122"/>
              </a:rPr>
              <a:t>活动步骤：</a:t>
            </a:r>
            <a:r>
              <a:rPr lang="zh-CN" altLang="en-US" sz="1390" dirty="0">
                <a:solidFill>
                  <a:srgbClr val="000000"/>
                </a:solidFill>
                <a:latin typeface="华文细黑" pitchFamily="2" charset="-122"/>
              </a:rPr>
              <a:t>略</a:t>
            </a:r>
          </a:p>
        </p:txBody>
      </p:sp>
      <p:cxnSp>
        <p:nvCxnSpPr>
          <p:cNvPr id="61" name="肘形连接符 60"/>
          <p:cNvCxnSpPr>
            <a:stCxn id="44" idx="3"/>
            <a:endCxn id="60" idx="1"/>
          </p:cNvCxnSpPr>
          <p:nvPr/>
        </p:nvCxnSpPr>
        <p:spPr bwMode="auto">
          <a:xfrm flipV="1">
            <a:off x="2456100" y="2395301"/>
            <a:ext cx="357462" cy="186196"/>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肘形连接符 61"/>
          <p:cNvCxnSpPr>
            <a:stCxn id="44" idx="3"/>
            <a:endCxn id="59" idx="1"/>
          </p:cNvCxnSpPr>
          <p:nvPr/>
        </p:nvCxnSpPr>
        <p:spPr bwMode="auto">
          <a:xfrm>
            <a:off x="2456100" y="2581497"/>
            <a:ext cx="335036" cy="1761974"/>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bwMode="auto">
          <a:xfrm>
            <a:off x="5415617" y="1305041"/>
            <a:ext cx="428955" cy="0"/>
          </a:xfrm>
          <a:prstGeom prst="line">
            <a:avLst/>
          </a:prstGeom>
          <a:ln>
            <a:headEnd type="none" w="med" len="med"/>
            <a:tailEnd type="arrow" w="med" len="me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bwMode="auto">
          <a:xfrm>
            <a:off x="8453760" y="2949365"/>
            <a:ext cx="428955" cy="0"/>
          </a:xfrm>
          <a:prstGeom prst="line">
            <a:avLst/>
          </a:prstGeom>
          <a:ln>
            <a:headEnd type="none" w="med" len="med"/>
            <a:tailEnd type="arrow" w="med" len="me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bwMode="auto">
          <a:xfrm>
            <a:off x="8454046" y="3664290"/>
            <a:ext cx="428955" cy="0"/>
          </a:xfrm>
          <a:prstGeom prst="line">
            <a:avLst/>
          </a:prstGeom>
          <a:ln>
            <a:headEnd type="none" w="med" len="med"/>
            <a:tailEnd type="arrow" w="med" len="me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7" name="TextBox 70"/>
          <p:cNvSpPr txBox="1"/>
          <p:nvPr/>
        </p:nvSpPr>
        <p:spPr>
          <a:xfrm>
            <a:off x="335360" y="4823103"/>
            <a:ext cx="11449272" cy="953429"/>
          </a:xfrm>
          <a:prstGeom prst="rect">
            <a:avLst/>
          </a:prstGeom>
          <a:solidFill>
            <a:srgbClr val="D9F2FF"/>
          </a:solidFill>
          <a:ln w="19050">
            <a:solidFill>
              <a:schemeClr val="accent3">
                <a:lumMod val="75000"/>
              </a:schemeClr>
            </a:solidFill>
          </a:ln>
        </p:spPr>
        <p:txBody>
          <a:bodyPr wrap="square" lIns="90767" tIns="45384" rIns="90767" bIns="45384" rtlCol="0">
            <a:spAutoFit/>
          </a:bodyPr>
          <a:lstStyle/>
          <a:p>
            <a:pPr algn="l"/>
            <a:r>
              <a:rPr lang="en-US" altLang="zh-CN" sz="1400" b="1" dirty="0">
                <a:solidFill>
                  <a:srgbClr val="0000FF"/>
                </a:solidFill>
                <a:latin typeface="+mn-ea"/>
                <a:ea typeface="+mn-ea"/>
              </a:rPr>
              <a:t>【</a:t>
            </a:r>
            <a:r>
              <a:rPr lang="zh-CN" altLang="en-US" sz="1400" b="1" dirty="0">
                <a:solidFill>
                  <a:srgbClr val="0000FF"/>
                </a:solidFill>
                <a:latin typeface="+mn-ea"/>
                <a:ea typeface="+mn-ea"/>
              </a:rPr>
              <a:t>改进点提取</a:t>
            </a:r>
            <a:r>
              <a:rPr lang="en-US" altLang="zh-CN" sz="1400" b="1" dirty="0">
                <a:solidFill>
                  <a:srgbClr val="0000FF"/>
                </a:solidFill>
                <a:latin typeface="+mn-ea"/>
                <a:ea typeface="+mn-ea"/>
              </a:rPr>
              <a:t>】</a:t>
            </a:r>
          </a:p>
          <a:p>
            <a:pPr algn="l"/>
            <a:r>
              <a:rPr lang="en-US" altLang="zh-CN" sz="1400" dirty="0">
                <a:solidFill>
                  <a:srgbClr val="000000"/>
                </a:solidFill>
                <a:latin typeface="+mn-ea"/>
                <a:ea typeface="+mn-ea"/>
              </a:rPr>
              <a:t>1</a:t>
            </a:r>
            <a:r>
              <a:rPr lang="zh-CN" altLang="en-US" sz="1400" dirty="0">
                <a:solidFill>
                  <a:srgbClr val="000000"/>
                </a:solidFill>
                <a:latin typeface="+mn-ea"/>
                <a:ea typeface="+mn-ea"/>
              </a:rPr>
              <a:t>、</a:t>
            </a:r>
            <a:r>
              <a:rPr lang="en-US" altLang="zh-CN" sz="1400" dirty="0">
                <a:solidFill>
                  <a:srgbClr val="000000"/>
                </a:solidFill>
                <a:latin typeface="+mn-ea"/>
                <a:ea typeface="+mn-ea"/>
              </a:rPr>
              <a:t>【</a:t>
            </a:r>
            <a:r>
              <a:rPr lang="zh-CN" altLang="en-US" sz="1400" dirty="0">
                <a:solidFill>
                  <a:srgbClr val="000000"/>
                </a:solidFill>
                <a:latin typeface="+mn-ea"/>
                <a:ea typeface="+mn-ea"/>
              </a:rPr>
              <a:t>流程指导</a:t>
            </a:r>
            <a:r>
              <a:rPr lang="en-US" altLang="zh-CN" sz="1400" dirty="0">
                <a:solidFill>
                  <a:srgbClr val="000000"/>
                </a:solidFill>
                <a:latin typeface="+mn-ea"/>
                <a:ea typeface="+mn-ea"/>
              </a:rPr>
              <a:t>】</a:t>
            </a:r>
            <a:r>
              <a:rPr lang="zh-CN" altLang="en-US" sz="1400" dirty="0">
                <a:solidFill>
                  <a:srgbClr val="000000"/>
                </a:solidFill>
                <a:latin typeface="+mn-ea"/>
                <a:ea typeface="+mn-ea"/>
              </a:rPr>
              <a:t>梳理网上问题转</a:t>
            </a:r>
            <a:r>
              <a:rPr lang="en-US" altLang="zh-CN" sz="1400" dirty="0">
                <a:solidFill>
                  <a:srgbClr val="000000"/>
                </a:solidFill>
                <a:latin typeface="+mn-ea"/>
                <a:ea typeface="+mn-ea"/>
              </a:rPr>
              <a:t>DTS</a:t>
            </a:r>
            <a:r>
              <a:rPr lang="zh-CN" altLang="en-US" sz="1400" dirty="0">
                <a:solidFill>
                  <a:srgbClr val="000000"/>
                </a:solidFill>
                <a:latin typeface="+mn-ea"/>
                <a:ea typeface="+mn-ea"/>
              </a:rPr>
              <a:t>单的处理要求和规范，与补丁要求对齐，部门内进行发文；</a:t>
            </a:r>
            <a:endParaRPr lang="en-US" altLang="zh-CN" sz="1400" dirty="0">
              <a:solidFill>
                <a:srgbClr val="000000"/>
              </a:solidFill>
              <a:latin typeface="+mn-ea"/>
              <a:ea typeface="+mn-ea"/>
            </a:endParaRPr>
          </a:p>
          <a:p>
            <a:pPr algn="l"/>
            <a:r>
              <a:rPr lang="en-US" altLang="zh-CN" sz="1400" dirty="0">
                <a:solidFill>
                  <a:srgbClr val="000000"/>
                </a:solidFill>
                <a:latin typeface="+mn-ea"/>
                <a:ea typeface="+mn-ea"/>
              </a:rPr>
              <a:t>2</a:t>
            </a:r>
            <a:r>
              <a:rPr lang="zh-CN" altLang="en-US" sz="1400" dirty="0">
                <a:solidFill>
                  <a:srgbClr val="000000"/>
                </a:solidFill>
                <a:latin typeface="+mn-ea"/>
                <a:ea typeface="+mn-ea"/>
              </a:rPr>
              <a:t>、</a:t>
            </a:r>
            <a:r>
              <a:rPr lang="en-US" altLang="zh-CN" sz="1400" dirty="0">
                <a:solidFill>
                  <a:srgbClr val="000000"/>
                </a:solidFill>
                <a:latin typeface="+mn-ea"/>
                <a:ea typeface="+mn-ea"/>
              </a:rPr>
              <a:t>【</a:t>
            </a:r>
            <a:r>
              <a:rPr lang="zh-CN" altLang="en-US" sz="1400" dirty="0">
                <a:solidFill>
                  <a:srgbClr val="000000"/>
                </a:solidFill>
                <a:latin typeface="+mn-ea"/>
                <a:ea typeface="+mn-ea"/>
              </a:rPr>
              <a:t>流程指导</a:t>
            </a:r>
            <a:r>
              <a:rPr lang="en-US" altLang="zh-CN" sz="1400" dirty="0">
                <a:solidFill>
                  <a:srgbClr val="000000"/>
                </a:solidFill>
                <a:latin typeface="+mn-ea"/>
                <a:ea typeface="+mn-ea"/>
              </a:rPr>
              <a:t>】</a:t>
            </a:r>
            <a:r>
              <a:rPr lang="zh-CN" altLang="en-US" sz="1400" dirty="0">
                <a:solidFill>
                  <a:srgbClr val="000000"/>
                </a:solidFill>
                <a:latin typeface="+mn-ea"/>
                <a:ea typeface="+mn-ea"/>
              </a:rPr>
              <a:t>明确对老组件接口变更的质量要求，明确提供正式的接口文档；</a:t>
            </a:r>
            <a:endParaRPr lang="en-US" altLang="zh-CN" sz="1400" dirty="0">
              <a:solidFill>
                <a:srgbClr val="000000"/>
              </a:solidFill>
              <a:latin typeface="+mn-ea"/>
              <a:ea typeface="+mn-ea"/>
            </a:endParaRPr>
          </a:p>
          <a:p>
            <a:pPr algn="l"/>
            <a:r>
              <a:rPr lang="en-US" altLang="zh-CN" sz="1400" dirty="0">
                <a:solidFill>
                  <a:srgbClr val="000000"/>
                </a:solidFill>
                <a:latin typeface="+mn-ea"/>
                <a:ea typeface="+mn-ea"/>
              </a:rPr>
              <a:t>3</a:t>
            </a:r>
            <a:r>
              <a:rPr lang="zh-CN" altLang="en-US" sz="1400" dirty="0">
                <a:solidFill>
                  <a:srgbClr val="000000"/>
                </a:solidFill>
                <a:latin typeface="+mn-ea"/>
                <a:ea typeface="+mn-ea"/>
              </a:rPr>
              <a:t>、</a:t>
            </a:r>
            <a:r>
              <a:rPr lang="en-US" altLang="zh-CN" sz="1400" dirty="0">
                <a:solidFill>
                  <a:srgbClr val="000000"/>
                </a:solidFill>
                <a:latin typeface="+mn-ea"/>
                <a:ea typeface="+mn-ea"/>
              </a:rPr>
              <a:t>【</a:t>
            </a:r>
            <a:r>
              <a:rPr lang="zh-CN" altLang="en-US" sz="1400" dirty="0">
                <a:solidFill>
                  <a:srgbClr val="000000"/>
                </a:solidFill>
                <a:latin typeface="+mn-ea"/>
                <a:ea typeface="+mn-ea"/>
              </a:rPr>
              <a:t>排查清零</a:t>
            </a:r>
            <a:r>
              <a:rPr lang="en-US" altLang="zh-CN" sz="1400" dirty="0">
                <a:solidFill>
                  <a:srgbClr val="000000"/>
                </a:solidFill>
                <a:latin typeface="+mn-ea"/>
                <a:ea typeface="+mn-ea"/>
              </a:rPr>
              <a:t>】</a:t>
            </a:r>
            <a:r>
              <a:rPr lang="zh-CN" altLang="en-US" sz="1400" dirty="0">
                <a:solidFill>
                  <a:srgbClr val="000000"/>
                </a:solidFill>
                <a:latin typeface="+mn-ea"/>
                <a:ea typeface="+mn-ea"/>
              </a:rPr>
              <a:t>对</a:t>
            </a:r>
            <a:r>
              <a:rPr lang="en-US" altLang="zh-CN" sz="1400" dirty="0">
                <a:solidFill>
                  <a:srgbClr val="000000"/>
                </a:solidFill>
                <a:latin typeface="+mn-ea"/>
                <a:ea typeface="+mn-ea"/>
              </a:rPr>
              <a:t>R17/R17.1</a:t>
            </a:r>
            <a:r>
              <a:rPr lang="zh-CN" altLang="en-US" sz="1400" dirty="0">
                <a:solidFill>
                  <a:srgbClr val="000000"/>
                </a:solidFill>
                <a:latin typeface="+mn-ea"/>
                <a:ea typeface="+mn-ea"/>
              </a:rPr>
              <a:t>版本新增的组件接口，要求组件输出接口文档，对接口使用进行排查，看有无接口使用与文档不一致的问题。</a:t>
            </a:r>
            <a:endParaRPr lang="en-US" altLang="zh-CN" sz="1400" dirty="0">
              <a:solidFill>
                <a:srgbClr val="000000"/>
              </a:solidFill>
              <a:latin typeface="+mn-ea"/>
              <a:ea typeface="+mn-ea"/>
            </a:endParaRPr>
          </a:p>
        </p:txBody>
      </p:sp>
      <p:sp>
        <p:nvSpPr>
          <p:cNvPr id="68" name="矩形 67"/>
          <p:cNvSpPr/>
          <p:nvPr/>
        </p:nvSpPr>
        <p:spPr>
          <a:xfrm>
            <a:off x="8668237" y="766570"/>
            <a:ext cx="3326569" cy="160043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400" kern="0" smtClean="0">
                <a:solidFill>
                  <a:srgbClr val="0000FF"/>
                </a:solidFill>
                <a:latin typeface="华文细黑"/>
                <a:ea typeface="华文细黑"/>
                <a:cs typeface="宋体" pitchFamily="2" charset="-122"/>
              </a:rPr>
              <a:t>根据</a:t>
            </a:r>
            <a:r>
              <a:rPr lang="zh-CN" altLang="en-US" sz="1400" kern="0">
                <a:solidFill>
                  <a:srgbClr val="0000FF"/>
                </a:solidFill>
                <a:latin typeface="华文细黑"/>
                <a:ea typeface="华文细黑"/>
                <a:cs typeface="宋体" pitchFamily="2" charset="-122"/>
              </a:rPr>
              <a:t>前面识别的关键失效活动，利用活动要素（</a:t>
            </a:r>
            <a:r>
              <a:rPr lang="en-US" altLang="zh-CN" sz="1400" kern="0">
                <a:solidFill>
                  <a:srgbClr val="0000FF"/>
                </a:solidFill>
                <a:latin typeface="华文细黑"/>
                <a:ea typeface="华文细黑"/>
                <a:cs typeface="宋体" pitchFamily="2" charset="-122"/>
              </a:rPr>
              <a:t>6E</a:t>
            </a:r>
            <a:r>
              <a:rPr lang="zh-CN" altLang="en-US" sz="1400" kern="0">
                <a:solidFill>
                  <a:srgbClr val="0000FF"/>
                </a:solidFill>
                <a:latin typeface="华文细黑"/>
                <a:ea typeface="华文细黑"/>
                <a:cs typeface="宋体" pitchFamily="2" charset="-122"/>
              </a:rPr>
              <a:t>）</a:t>
            </a:r>
            <a:r>
              <a:rPr lang="en-US" altLang="zh-CN" sz="1400" kern="0">
                <a:solidFill>
                  <a:srgbClr val="0000FF"/>
                </a:solidFill>
                <a:latin typeface="华文细黑"/>
                <a:ea typeface="华文细黑"/>
                <a:cs typeface="宋体" pitchFamily="2" charset="-122"/>
              </a:rPr>
              <a:t>+5WHY</a:t>
            </a:r>
            <a:r>
              <a:rPr lang="zh-CN" altLang="en-US" sz="1400" kern="0">
                <a:solidFill>
                  <a:srgbClr val="0000FF"/>
                </a:solidFill>
                <a:latin typeface="华文细黑"/>
                <a:ea typeface="华文细黑"/>
                <a:cs typeface="宋体" pitchFamily="2" charset="-122"/>
              </a:rPr>
              <a:t>的方法分析</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400" kern="0">
                <a:solidFill>
                  <a:srgbClr val="0000FF"/>
                </a:solidFill>
                <a:latin typeface="华文细黑"/>
                <a:ea typeface="华文细黑"/>
                <a:cs typeface="宋体" pitchFamily="2" charset="-122"/>
              </a:rPr>
              <a:t>6E</a:t>
            </a:r>
            <a:r>
              <a:rPr lang="zh-CN" altLang="en-US" sz="1400" kern="0">
                <a:solidFill>
                  <a:srgbClr val="0000FF"/>
                </a:solidFill>
                <a:latin typeface="华文细黑"/>
                <a:ea typeface="华文细黑"/>
                <a:cs typeface="宋体" pitchFamily="2" charset="-122"/>
              </a:rPr>
              <a:t>：针对每个活动的问题，分析人员、活动输入，活动步骤、活动输出、执行标准、工具</a:t>
            </a:r>
            <a:r>
              <a:rPr lang="en-US" altLang="zh-CN" sz="1400" kern="0">
                <a:solidFill>
                  <a:srgbClr val="0000FF"/>
                </a:solidFill>
                <a:latin typeface="华文细黑"/>
                <a:ea typeface="华文细黑"/>
                <a:cs typeface="宋体" pitchFamily="2" charset="-122"/>
              </a:rPr>
              <a:t>6</a:t>
            </a:r>
            <a:r>
              <a:rPr lang="zh-CN" altLang="en-US" sz="1400" kern="0">
                <a:solidFill>
                  <a:srgbClr val="0000FF"/>
                </a:solidFill>
                <a:latin typeface="华文细黑"/>
                <a:ea typeface="华文细黑"/>
                <a:cs typeface="宋体" pitchFamily="2" charset="-122"/>
              </a:rPr>
              <a:t>个要素存在的问题</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400" kern="0">
                <a:solidFill>
                  <a:srgbClr val="0000FF"/>
                </a:solidFill>
                <a:latin typeface="华文细黑"/>
                <a:ea typeface="华文细黑"/>
                <a:cs typeface="宋体" pitchFamily="2" charset="-122"/>
              </a:rPr>
              <a:t>5WHY</a:t>
            </a:r>
            <a:r>
              <a:rPr lang="zh-CN" altLang="en-US" sz="1400" kern="0">
                <a:solidFill>
                  <a:srgbClr val="0000FF"/>
                </a:solidFill>
                <a:latin typeface="华文细黑"/>
                <a:ea typeface="华文细黑"/>
                <a:cs typeface="宋体" pitchFamily="2" charset="-122"/>
              </a:rPr>
              <a:t>：针对存在问题的要素，分别进行</a:t>
            </a:r>
            <a:r>
              <a:rPr lang="en-US" altLang="zh-CN" sz="1400" kern="0">
                <a:solidFill>
                  <a:srgbClr val="0000FF"/>
                </a:solidFill>
                <a:latin typeface="华文细黑"/>
                <a:ea typeface="华文细黑"/>
                <a:cs typeface="宋体" pitchFamily="2" charset="-122"/>
              </a:rPr>
              <a:t>5WHY</a:t>
            </a:r>
            <a:r>
              <a:rPr lang="zh-CN" altLang="en-US" sz="1400" kern="0">
                <a:solidFill>
                  <a:srgbClr val="0000FF"/>
                </a:solidFill>
                <a:latin typeface="华文细黑"/>
                <a:ea typeface="华文细黑"/>
                <a:cs typeface="宋体" pitchFamily="2" charset="-122"/>
              </a:rPr>
              <a:t>分析，找到根因</a:t>
            </a:r>
            <a:endParaRPr kumimoji="0" lang="zh-CN" altLang="en-US" sz="1800" b="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668701014"/>
      </p:ext>
    </p:extLst>
  </p:cSld>
  <p:clrMapOvr>
    <a:masterClrMapping/>
  </p:clrMapOvr>
  <p:transition advClick="0" advTm="8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27470" y="273208"/>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3.4 </a:t>
            </a:r>
            <a:r>
              <a:rPr lang="zh-CN" altLang="en-US"/>
              <a:t>管理根因改进计划</a:t>
            </a:r>
            <a:endParaRPr lang="en-US" altLang="zh-CN" sz="2800" b="0" i="1" dirty="0">
              <a:solidFill>
                <a:srgbClr val="0000FF"/>
              </a:solidFill>
            </a:endParaRPr>
          </a:p>
        </p:txBody>
      </p:sp>
      <p:graphicFrame>
        <p:nvGraphicFramePr>
          <p:cNvPr id="5" name="Group 105"/>
          <p:cNvGraphicFramePr>
            <a:graphicFrameLocks noGrp="1"/>
          </p:cNvGraphicFramePr>
          <p:nvPr>
            <p:ph idx="1"/>
            <p:extLst>
              <p:ext uri="{D42A27DB-BD31-4B8C-83A1-F6EECF244321}">
                <p14:modId xmlns:p14="http://schemas.microsoft.com/office/powerpoint/2010/main" val="191415087"/>
              </p:ext>
            </p:extLst>
          </p:nvPr>
        </p:nvGraphicFramePr>
        <p:xfrm>
          <a:off x="727470" y="1052736"/>
          <a:ext cx="10625114" cy="2987874"/>
        </p:xfrm>
        <a:graphic>
          <a:graphicData uri="http://schemas.openxmlformats.org/drawingml/2006/table">
            <a:tbl>
              <a:tblPr/>
              <a:tblGrid>
                <a:gridCol w="829080"/>
                <a:gridCol w="1803146"/>
                <a:gridCol w="1224136"/>
                <a:gridCol w="2592288"/>
                <a:gridCol w="1440160"/>
                <a:gridCol w="1280979"/>
                <a:gridCol w="1455325"/>
              </a:tblGrid>
              <a:tr h="418622">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序号</a:t>
                      </a:r>
                    </a:p>
                  </a:txBody>
                  <a:tcPr marL="76465" marR="76465" marT="41147" marB="411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问题根因</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why</a:t>
                      </a: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p>
                  </a:txBody>
                  <a:tcPr marL="76465" marR="76465" marT="41147" marB="411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改进分类</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what</a:t>
                      </a: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改进措施</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how</a:t>
                      </a: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交付件</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where</a:t>
                      </a: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责任人</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who</a:t>
                      </a: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8778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完成时间（</a:t>
                      </a: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when</a:t>
                      </a: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a:t>
                      </a:r>
                    </a:p>
                  </a:txBody>
                  <a:tcPr marL="76465" marR="76465" marT="41147" marB="4114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45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00" smtClean="0">
                          <a:solidFill>
                            <a:schemeClr val="tx1"/>
                          </a:solidFill>
                          <a:latin typeface="微软雅黑" pitchFamily="34" charset="-122"/>
                          <a:ea typeface="微软雅黑" pitchFamily="34" charset="-122"/>
                          <a:cs typeface="Times New Roman"/>
                        </a:rPr>
                        <a:t>1</a:t>
                      </a:r>
                      <a:endParaRPr lang="zh-CN" altLang="en-US" sz="1200" kern="100" dirty="0" smtClean="0">
                        <a:solidFill>
                          <a:schemeClr val="tx1"/>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00" smtClean="0">
                          <a:solidFill>
                            <a:schemeClr val="tx1"/>
                          </a:solidFill>
                          <a:latin typeface="微软雅黑" pitchFamily="34" charset="-122"/>
                          <a:ea typeface="微软雅黑" pitchFamily="34" charset="-122"/>
                          <a:cs typeface="Times New Roman"/>
                        </a:rPr>
                        <a:t>根因</a:t>
                      </a:r>
                      <a:r>
                        <a:rPr lang="en-US" altLang="zh-CN" sz="1200" kern="100" smtClean="0">
                          <a:solidFill>
                            <a:schemeClr val="tx1"/>
                          </a:solidFill>
                          <a:latin typeface="微软雅黑" pitchFamily="34" charset="-122"/>
                          <a:ea typeface="微软雅黑" pitchFamily="34" charset="-122"/>
                          <a:cs typeface="Times New Roman"/>
                        </a:rPr>
                        <a:t>1</a:t>
                      </a:r>
                      <a:endParaRPr lang="zh-CN" altLang="en-US" sz="1200" kern="100" dirty="0" smtClean="0">
                        <a:solidFill>
                          <a:schemeClr val="tx1"/>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400" kern="1200" dirty="0" smtClean="0">
                          <a:solidFill>
                            <a:schemeClr val="tx1"/>
                          </a:solidFill>
                          <a:latin typeface="微软雅黑" pitchFamily="34" charset="-122"/>
                          <a:ea typeface="微软雅黑" pitchFamily="34" charset="-122"/>
                          <a:cs typeface="+mn-cs"/>
                        </a:rPr>
                        <a:t>流程活动</a:t>
                      </a:r>
                      <a:endParaRPr lang="en-US" altLang="zh-CN" sz="1400" kern="1200" dirty="0" smtClean="0">
                        <a:solidFill>
                          <a:schemeClr val="tx1"/>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defTabSz="834322" rtl="0" eaLnBrk="1" latinLnBrk="0" hangingPunct="1">
                        <a:lnSpc>
                          <a:spcPct val="150000"/>
                        </a:lnSpc>
                        <a:spcAft>
                          <a:spcPts val="0"/>
                        </a:spcAft>
                      </a:pPr>
                      <a:r>
                        <a:rPr lang="zh-CN" altLang="en-US" sz="1200" kern="100" smtClean="0">
                          <a:solidFill>
                            <a:srgbClr val="0000FF"/>
                          </a:solidFill>
                          <a:latin typeface="微软雅黑" pitchFamily="34" charset="-122"/>
                          <a:ea typeface="微软雅黑" pitchFamily="34" charset="-122"/>
                          <a:cs typeface="Times New Roman"/>
                        </a:rPr>
                        <a:t>刷新</a:t>
                      </a:r>
                      <a:r>
                        <a:rPr lang="en-US" altLang="zh-CN" sz="1200" kern="100" smtClean="0">
                          <a:solidFill>
                            <a:srgbClr val="0000FF"/>
                          </a:solidFill>
                          <a:latin typeface="微软雅黑" pitchFamily="34" charset="-122"/>
                          <a:ea typeface="微软雅黑" pitchFamily="34" charset="-122"/>
                          <a:cs typeface="Times New Roman"/>
                        </a:rPr>
                        <a:t>XXX</a:t>
                      </a:r>
                      <a:r>
                        <a:rPr lang="zh-CN" altLang="en-US" sz="1200" kern="100" smtClean="0">
                          <a:solidFill>
                            <a:srgbClr val="0000FF"/>
                          </a:solidFill>
                          <a:latin typeface="微软雅黑" pitchFamily="34" charset="-122"/>
                          <a:ea typeface="微软雅黑" pitchFamily="34" charset="-122"/>
                          <a:cs typeface="Times New Roman"/>
                        </a:rPr>
                        <a:t>微流程，细化</a:t>
                      </a:r>
                      <a:r>
                        <a:rPr lang="en-US" altLang="zh-CN" sz="1200" kern="100" smtClean="0">
                          <a:solidFill>
                            <a:srgbClr val="0000FF"/>
                          </a:solidFill>
                          <a:latin typeface="微软雅黑" pitchFamily="34" charset="-122"/>
                          <a:ea typeface="微软雅黑" pitchFamily="34" charset="-122"/>
                          <a:cs typeface="Times New Roman"/>
                        </a:rPr>
                        <a:t>XXX</a:t>
                      </a:r>
                      <a:r>
                        <a:rPr lang="zh-CN" altLang="en-US" sz="1200" kern="100" smtClean="0">
                          <a:solidFill>
                            <a:srgbClr val="0000FF"/>
                          </a:solidFill>
                          <a:latin typeface="微软雅黑" pitchFamily="34" charset="-122"/>
                          <a:ea typeface="微软雅黑" pitchFamily="34" charset="-122"/>
                          <a:cs typeface="Times New Roman"/>
                        </a:rPr>
                        <a:t>活动，增加</a:t>
                      </a:r>
                      <a:r>
                        <a:rPr lang="en-US" altLang="zh-CN" sz="1200" kern="100" smtClean="0">
                          <a:solidFill>
                            <a:srgbClr val="0000FF"/>
                          </a:solidFill>
                          <a:latin typeface="微软雅黑" pitchFamily="34" charset="-122"/>
                          <a:ea typeface="微软雅黑" pitchFamily="34" charset="-122"/>
                          <a:cs typeface="Times New Roman"/>
                        </a:rPr>
                        <a:t>XXX</a:t>
                      </a:r>
                      <a:r>
                        <a:rPr lang="zh-CN" altLang="en-US" sz="1200" kern="100" smtClean="0">
                          <a:solidFill>
                            <a:srgbClr val="0000FF"/>
                          </a:solidFill>
                          <a:latin typeface="微软雅黑" pitchFamily="34" charset="-122"/>
                          <a:ea typeface="微软雅黑" pitchFamily="34" charset="-122"/>
                          <a:cs typeface="Times New Roman"/>
                        </a:rPr>
                        <a:t>要求。</a:t>
                      </a:r>
                      <a:endParaRPr lang="zh-CN" altLang="en-US" sz="1200" kern="100" dirty="0">
                        <a:solidFill>
                          <a:srgbClr val="0000FF"/>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00" smtClean="0">
                          <a:solidFill>
                            <a:srgbClr val="0000FF"/>
                          </a:solidFill>
                          <a:latin typeface="微软雅黑" pitchFamily="34" charset="-122"/>
                          <a:ea typeface="微软雅黑" pitchFamily="34" charset="-122"/>
                          <a:cs typeface="Times New Roman"/>
                        </a:rPr>
                        <a:t>《XXX</a:t>
                      </a:r>
                      <a:r>
                        <a:rPr lang="zh-CN" altLang="en-US" sz="1200" kern="100" smtClean="0">
                          <a:solidFill>
                            <a:srgbClr val="0000FF"/>
                          </a:solidFill>
                          <a:latin typeface="微软雅黑" pitchFamily="34" charset="-122"/>
                          <a:ea typeface="微软雅黑" pitchFamily="34" charset="-122"/>
                          <a:cs typeface="Times New Roman"/>
                        </a:rPr>
                        <a:t>微流程</a:t>
                      </a:r>
                      <a:r>
                        <a:rPr lang="en-US" altLang="zh-CN" sz="1200" kern="100" smtClean="0">
                          <a:solidFill>
                            <a:srgbClr val="0000FF"/>
                          </a:solidFill>
                          <a:latin typeface="微软雅黑" pitchFamily="34" charset="-122"/>
                          <a:ea typeface="微软雅黑" pitchFamily="34" charset="-122"/>
                          <a:cs typeface="Times New Roman"/>
                        </a:rPr>
                        <a:t>》</a:t>
                      </a:r>
                      <a:endParaRPr lang="zh-CN" altLang="zh-CN" sz="1200" kern="100" dirty="0" smtClean="0">
                        <a:solidFill>
                          <a:srgbClr val="0000FF"/>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200" kern="100" smtClean="0">
                          <a:solidFill>
                            <a:srgbClr val="0000FF"/>
                          </a:solidFill>
                          <a:latin typeface="微软雅黑" pitchFamily="34" charset="-122"/>
                          <a:ea typeface="微软雅黑" pitchFamily="34" charset="-122"/>
                          <a:cs typeface="Times New Roman"/>
                        </a:rPr>
                        <a:t>张三 </a:t>
                      </a:r>
                      <a:r>
                        <a:rPr lang="en-US" altLang="zh-CN" sz="1200" kern="100" smtClean="0">
                          <a:solidFill>
                            <a:srgbClr val="0000FF"/>
                          </a:solidFill>
                          <a:latin typeface="微软雅黑" pitchFamily="34" charset="-122"/>
                          <a:ea typeface="微软雅黑" pitchFamily="34" charset="-122"/>
                          <a:cs typeface="Times New Roman"/>
                        </a:rPr>
                        <a:t>00123456</a:t>
                      </a:r>
                      <a:endParaRPr lang="en-US" altLang="zh-CN" sz="1200" kern="100" dirty="0" smtClean="0">
                        <a:solidFill>
                          <a:srgbClr val="0000FF"/>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en-US" altLang="zh-CN" sz="1200" kern="100" smtClean="0">
                          <a:solidFill>
                            <a:srgbClr val="0000FF"/>
                          </a:solidFill>
                          <a:latin typeface="微软雅黑" pitchFamily="34" charset="-122"/>
                          <a:ea typeface="微软雅黑" pitchFamily="34" charset="-122"/>
                          <a:cs typeface="Times New Roman"/>
                        </a:rPr>
                        <a:t>2016-5-15</a:t>
                      </a:r>
                      <a:endParaRPr lang="zh-CN" altLang="en-US" sz="1200" kern="100" dirty="0" smtClean="0">
                        <a:solidFill>
                          <a:srgbClr val="0000FF"/>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45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00" smtClean="0">
                          <a:solidFill>
                            <a:schemeClr val="tx1"/>
                          </a:solidFill>
                          <a:latin typeface="微软雅黑" pitchFamily="34" charset="-122"/>
                          <a:ea typeface="微软雅黑" pitchFamily="34" charset="-122"/>
                          <a:cs typeface="Times New Roman"/>
                        </a:rPr>
                        <a:t>2</a:t>
                      </a:r>
                      <a:endParaRPr lang="en-US" altLang="zh-CN" sz="1200" kern="100" dirty="0" smtClean="0">
                        <a:solidFill>
                          <a:schemeClr val="tx1"/>
                        </a:solidFill>
                        <a:latin typeface="微软雅黑" pitchFamily="34" charset="-122"/>
                        <a:ea typeface="微软雅黑" pitchFamily="34" charset="-122"/>
                        <a:cs typeface="Times New Roman"/>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smtClean="0">
                        <a:solidFill>
                          <a:schemeClr val="tx1"/>
                        </a:solidFill>
                        <a:latin typeface="微软雅黑" pitchFamily="34" charset="-122"/>
                        <a:ea typeface="微软雅黑" pitchFamily="34" charset="-122"/>
                        <a:cs typeface="Times New Roman"/>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400" kern="1200" dirty="0" smtClean="0">
                          <a:solidFill>
                            <a:schemeClr val="tx1"/>
                          </a:solidFill>
                          <a:latin typeface="微软雅黑" pitchFamily="34" charset="-122"/>
                          <a:ea typeface="微软雅黑" pitchFamily="34" charset="-122"/>
                          <a:cs typeface="+mn-cs"/>
                        </a:rPr>
                        <a:t>人员管理</a:t>
                      </a:r>
                      <a:endParaRPr lang="en-US" altLang="zh-CN" sz="1400" kern="1200" dirty="0" smtClean="0">
                        <a:solidFill>
                          <a:schemeClr val="tx1"/>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834322" rtl="0" eaLnBrk="1" fontAlgn="auto" latinLnBrk="0" hangingPunct="1">
                        <a:lnSpc>
                          <a:spcPct val="150000"/>
                        </a:lnSpc>
                        <a:spcBef>
                          <a:spcPts val="0"/>
                        </a:spcBef>
                        <a:spcAft>
                          <a:spcPts val="0"/>
                        </a:spcAft>
                        <a:buClrTx/>
                        <a:buSzTx/>
                        <a:buFontTx/>
                        <a:buNone/>
                        <a:tabLst/>
                        <a:defRPr/>
                      </a:pPr>
                      <a:r>
                        <a:rPr lang="zh-CN" altLang="en-US" sz="1200" kern="100" smtClean="0">
                          <a:solidFill>
                            <a:srgbClr val="0000FF"/>
                          </a:solidFill>
                          <a:latin typeface="微软雅黑" pitchFamily="34" charset="-122"/>
                          <a:ea typeface="微软雅黑" pitchFamily="34" charset="-122"/>
                          <a:cs typeface="Times New Roman"/>
                        </a:rPr>
                        <a:t>组织对</a:t>
                      </a:r>
                      <a:r>
                        <a:rPr lang="en-US" altLang="zh-CN" sz="1200" kern="100" smtClean="0">
                          <a:solidFill>
                            <a:srgbClr val="0000FF"/>
                          </a:solidFill>
                          <a:latin typeface="微软雅黑" pitchFamily="34" charset="-122"/>
                          <a:ea typeface="微软雅黑" pitchFamily="34" charset="-122"/>
                          <a:cs typeface="Times New Roman"/>
                        </a:rPr>
                        <a:t>XXX</a:t>
                      </a:r>
                      <a:r>
                        <a:rPr lang="zh-CN" altLang="en-US" sz="1200" kern="100" smtClean="0">
                          <a:solidFill>
                            <a:srgbClr val="0000FF"/>
                          </a:solidFill>
                          <a:latin typeface="微软雅黑" pitchFamily="34" charset="-122"/>
                          <a:ea typeface="微软雅黑" pitchFamily="34" charset="-122"/>
                          <a:cs typeface="Times New Roman"/>
                        </a:rPr>
                        <a:t>角色开展</a:t>
                      </a:r>
                      <a:r>
                        <a:rPr lang="en-US" altLang="zh-CN" sz="1200" kern="100" smtClean="0">
                          <a:solidFill>
                            <a:srgbClr val="0000FF"/>
                          </a:solidFill>
                          <a:latin typeface="微软雅黑" pitchFamily="34" charset="-122"/>
                          <a:ea typeface="微软雅黑" pitchFamily="34" charset="-122"/>
                          <a:cs typeface="Times New Roman"/>
                        </a:rPr>
                        <a:t>XXX</a:t>
                      </a:r>
                      <a:r>
                        <a:rPr lang="zh-CN" altLang="en-US" sz="1200" kern="100" smtClean="0">
                          <a:solidFill>
                            <a:srgbClr val="0000FF"/>
                          </a:solidFill>
                          <a:latin typeface="微软雅黑" pitchFamily="34" charset="-122"/>
                          <a:ea typeface="微软雅黑" pitchFamily="34" charset="-122"/>
                          <a:cs typeface="Times New Roman"/>
                        </a:rPr>
                        <a:t>课程的培训，培训后一周内完成考试。</a:t>
                      </a:r>
                      <a:endParaRPr lang="zh-CN" altLang="zh-CN" sz="1200" kern="100" dirty="0" smtClean="0">
                        <a:solidFill>
                          <a:srgbClr val="0000FF"/>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kern="100" smtClean="0">
                          <a:solidFill>
                            <a:srgbClr val="0000FF"/>
                          </a:solidFill>
                          <a:latin typeface="微软雅黑" pitchFamily="34" charset="-122"/>
                          <a:ea typeface="微软雅黑" pitchFamily="34" charset="-122"/>
                          <a:cs typeface="Times New Roman"/>
                        </a:rPr>
                        <a:t>培训记录、考试记录</a:t>
                      </a:r>
                      <a:endParaRPr lang="zh-CN" altLang="zh-CN" sz="1200" kern="100" dirty="0" smtClean="0">
                        <a:solidFill>
                          <a:srgbClr val="0000FF"/>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200" kern="100" smtClean="0">
                          <a:solidFill>
                            <a:srgbClr val="0000FF"/>
                          </a:solidFill>
                          <a:latin typeface="微软雅黑" pitchFamily="34" charset="-122"/>
                          <a:ea typeface="微软雅黑" pitchFamily="34" charset="-122"/>
                          <a:cs typeface="Times New Roman"/>
                        </a:rPr>
                        <a:t>张三 </a:t>
                      </a:r>
                      <a:r>
                        <a:rPr lang="en-US" altLang="zh-CN" sz="1200" kern="100" smtClean="0">
                          <a:solidFill>
                            <a:srgbClr val="0000FF"/>
                          </a:solidFill>
                          <a:latin typeface="微软雅黑" pitchFamily="34" charset="-122"/>
                          <a:ea typeface="微软雅黑" pitchFamily="34" charset="-122"/>
                          <a:cs typeface="Times New Roman"/>
                        </a:rPr>
                        <a:t>00123456</a:t>
                      </a:r>
                      <a:endParaRPr lang="en-US" altLang="zh-CN" sz="1200" kern="100" dirty="0" smtClean="0">
                        <a:solidFill>
                          <a:srgbClr val="0000FF"/>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defRPr/>
                      </a:pPr>
                      <a:r>
                        <a:rPr lang="en-US" altLang="zh-CN" sz="1200" kern="100" smtClean="0">
                          <a:solidFill>
                            <a:srgbClr val="0000FF"/>
                          </a:solidFill>
                          <a:latin typeface="微软雅黑" pitchFamily="34" charset="-122"/>
                          <a:ea typeface="微软雅黑" pitchFamily="34" charset="-122"/>
                          <a:cs typeface="Times New Roman"/>
                        </a:rPr>
                        <a:t>2016-5-15</a:t>
                      </a:r>
                      <a:endParaRPr lang="zh-CN" altLang="en-US" sz="1200" kern="100" dirty="0" smtClean="0">
                        <a:solidFill>
                          <a:srgbClr val="0000FF"/>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45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00" smtClean="0">
                          <a:solidFill>
                            <a:schemeClr val="tx1"/>
                          </a:solidFill>
                          <a:latin typeface="微软雅黑" pitchFamily="34" charset="-122"/>
                          <a:ea typeface="微软雅黑" pitchFamily="34" charset="-122"/>
                          <a:cs typeface="Times New Roman"/>
                        </a:rPr>
                        <a:t>3</a:t>
                      </a:r>
                      <a:endParaRPr lang="en-US" altLang="zh-CN" sz="1200" kern="100" dirty="0" smtClean="0">
                        <a:solidFill>
                          <a:schemeClr val="tx1"/>
                        </a:solidFill>
                        <a:latin typeface="微软雅黑" pitchFamily="34" charset="-122"/>
                        <a:ea typeface="微软雅黑" pitchFamily="34" charset="-122"/>
                        <a:cs typeface="Times New Roman"/>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smtClean="0">
                        <a:solidFill>
                          <a:schemeClr val="tx1"/>
                        </a:solidFill>
                        <a:latin typeface="微软雅黑" pitchFamily="34" charset="-122"/>
                        <a:ea typeface="微软雅黑" pitchFamily="34" charset="-122"/>
                        <a:cs typeface="Times New Roman"/>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400" kern="1200" dirty="0" smtClean="0">
                          <a:solidFill>
                            <a:schemeClr val="tx1"/>
                          </a:solidFill>
                          <a:latin typeface="微软雅黑" pitchFamily="34" charset="-122"/>
                          <a:ea typeface="微软雅黑" pitchFamily="34" charset="-122"/>
                          <a:cs typeface="+mn-cs"/>
                        </a:rPr>
                        <a:t>技术规范</a:t>
                      </a:r>
                      <a:endParaRPr lang="en-US" altLang="zh-CN" sz="1400" kern="1200" dirty="0" smtClean="0">
                        <a:solidFill>
                          <a:schemeClr val="tx1"/>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834322"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45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00" smtClean="0">
                          <a:solidFill>
                            <a:schemeClr val="tx1"/>
                          </a:solidFill>
                          <a:latin typeface="微软雅黑" pitchFamily="34" charset="-122"/>
                          <a:ea typeface="微软雅黑" pitchFamily="34" charset="-122"/>
                          <a:cs typeface="Times New Roman"/>
                        </a:rPr>
                        <a:t>1</a:t>
                      </a:r>
                      <a:endParaRPr lang="zh-CN" altLang="en-US" sz="1200" kern="100" dirty="0" smtClean="0">
                        <a:solidFill>
                          <a:schemeClr val="tx1"/>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00" smtClean="0">
                          <a:solidFill>
                            <a:schemeClr val="tx1"/>
                          </a:solidFill>
                          <a:latin typeface="微软雅黑" pitchFamily="34" charset="-122"/>
                          <a:ea typeface="微软雅黑" pitchFamily="34" charset="-122"/>
                          <a:cs typeface="Times New Roman"/>
                        </a:rPr>
                        <a:t>根因</a:t>
                      </a:r>
                      <a:r>
                        <a:rPr lang="en-US" altLang="zh-CN" sz="1200" kern="100" smtClean="0">
                          <a:solidFill>
                            <a:schemeClr val="tx1"/>
                          </a:solidFill>
                          <a:latin typeface="微软雅黑" pitchFamily="34" charset="-122"/>
                          <a:ea typeface="微软雅黑" pitchFamily="34" charset="-122"/>
                          <a:cs typeface="Times New Roman"/>
                        </a:rPr>
                        <a:t>2</a:t>
                      </a:r>
                      <a:endParaRPr lang="zh-CN" altLang="en-US" sz="1200" kern="100" dirty="0" smtClean="0">
                        <a:solidFill>
                          <a:schemeClr val="tx1"/>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400" kern="1200" dirty="0" smtClean="0">
                          <a:solidFill>
                            <a:schemeClr val="tx1"/>
                          </a:solidFill>
                          <a:latin typeface="微软雅黑" pitchFamily="34" charset="-122"/>
                          <a:ea typeface="微软雅黑" pitchFamily="34" charset="-122"/>
                          <a:cs typeface="+mn-cs"/>
                        </a:rPr>
                        <a:t>流程活动</a:t>
                      </a:r>
                      <a:endParaRPr lang="en-US" altLang="zh-CN" sz="1400" kern="1200" dirty="0" smtClean="0">
                        <a:solidFill>
                          <a:schemeClr val="tx1"/>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834322"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45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00" smtClean="0">
                          <a:solidFill>
                            <a:schemeClr val="tx1"/>
                          </a:solidFill>
                          <a:latin typeface="微软雅黑" pitchFamily="34" charset="-122"/>
                          <a:ea typeface="微软雅黑" pitchFamily="34" charset="-122"/>
                          <a:cs typeface="Times New Roman"/>
                        </a:rPr>
                        <a:t>2</a:t>
                      </a:r>
                      <a:endParaRPr lang="en-US" altLang="zh-CN" sz="1200" kern="100" dirty="0" smtClean="0">
                        <a:solidFill>
                          <a:schemeClr val="tx1"/>
                        </a:solidFill>
                        <a:latin typeface="微软雅黑" pitchFamily="34" charset="-122"/>
                        <a:ea typeface="微软雅黑" pitchFamily="34" charset="-122"/>
                        <a:cs typeface="Times New Roman"/>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00" dirty="0" smtClean="0">
                        <a:solidFill>
                          <a:schemeClr val="tx1"/>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400" kern="1200" dirty="0" smtClean="0">
                          <a:solidFill>
                            <a:schemeClr val="tx1"/>
                          </a:solidFill>
                          <a:latin typeface="微软雅黑" pitchFamily="34" charset="-122"/>
                          <a:ea typeface="微软雅黑" pitchFamily="34" charset="-122"/>
                          <a:cs typeface="+mn-cs"/>
                        </a:rPr>
                        <a:t>人员管理</a:t>
                      </a:r>
                      <a:endParaRPr lang="en-US" altLang="zh-CN" sz="1400" kern="1200" dirty="0" smtClean="0">
                        <a:solidFill>
                          <a:schemeClr val="tx1"/>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834322"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45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00" smtClean="0">
                          <a:solidFill>
                            <a:schemeClr val="tx1"/>
                          </a:solidFill>
                          <a:latin typeface="微软雅黑" pitchFamily="34" charset="-122"/>
                          <a:ea typeface="微软雅黑" pitchFamily="34" charset="-122"/>
                          <a:cs typeface="Times New Roman"/>
                        </a:rPr>
                        <a:t>3</a:t>
                      </a:r>
                      <a:endParaRPr lang="en-US" altLang="zh-CN" sz="1200" kern="100" dirty="0" smtClean="0">
                        <a:solidFill>
                          <a:schemeClr val="tx1"/>
                        </a:solidFill>
                        <a:latin typeface="微软雅黑" pitchFamily="34" charset="-122"/>
                        <a:ea typeface="微软雅黑" pitchFamily="34" charset="-122"/>
                        <a:cs typeface="Times New Roman"/>
                      </a:endParaRPr>
                    </a:p>
                  </a:txBody>
                  <a:tcPr marL="77730" marR="77730" marT="41828" marB="41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00" dirty="0" smtClean="0">
                        <a:solidFill>
                          <a:schemeClr val="tx1"/>
                        </a:solidFill>
                        <a:latin typeface="微软雅黑" pitchFamily="34" charset="-122"/>
                        <a:ea typeface="微软雅黑" pitchFamily="34" charset="-122"/>
                        <a:cs typeface="Times New Roman"/>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tab pos="0" algn="l"/>
                        </a:tabLst>
                        <a:defRPr/>
                      </a:pPr>
                      <a:r>
                        <a:rPr lang="zh-CN" altLang="en-US" sz="1400" kern="1200" dirty="0" smtClean="0">
                          <a:solidFill>
                            <a:schemeClr val="tx1"/>
                          </a:solidFill>
                          <a:latin typeface="微软雅黑" pitchFamily="34" charset="-122"/>
                          <a:ea typeface="微软雅黑" pitchFamily="34" charset="-122"/>
                          <a:cs typeface="+mn-cs"/>
                        </a:rPr>
                        <a:t>技术规范</a:t>
                      </a:r>
                      <a:endParaRPr lang="en-US" altLang="zh-CN" sz="1400" kern="1200" dirty="0" smtClean="0">
                        <a:solidFill>
                          <a:schemeClr val="tx1"/>
                        </a:solidFill>
                        <a:latin typeface="微软雅黑" pitchFamily="34" charset="-122"/>
                        <a:ea typeface="微软雅黑" pitchFamily="34" charset="-122"/>
                        <a:cs typeface="+mn-cs"/>
                      </a:endParaRPr>
                    </a:p>
                  </a:txBody>
                  <a:tcPr marL="77730" marR="77730" marT="41828" marB="418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834322"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solidFill>
                          <a:schemeClr val="tx1"/>
                        </a:solidFill>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zh-CN" sz="1200" kern="100" dirty="0" smtClean="0">
                        <a:latin typeface="微软雅黑" pitchFamily="34" charset="-122"/>
                        <a:ea typeface="微软雅黑" pitchFamily="34" charset="-122"/>
                        <a:cs typeface="Times New Roman"/>
                      </a:endParaRPr>
                    </a:p>
                  </a:txBody>
                  <a:tcPr marL="33351" marR="333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cSld>
  <p:clrMapOvr>
    <a:masterClrMapping/>
  </p:clrMapOvr>
  <p:transition advClick="0" advTm="8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4918268"/>
              </p:ext>
            </p:extLst>
          </p:nvPr>
        </p:nvGraphicFramePr>
        <p:xfrm>
          <a:off x="819447" y="1985562"/>
          <a:ext cx="10533136" cy="3441120"/>
        </p:xfrm>
        <a:graphic>
          <a:graphicData uri="http://schemas.openxmlformats.org/drawingml/2006/table">
            <a:tbl>
              <a:tblPr firstRow="1" bandRow="1">
                <a:tableStyleId>{5C22544A-7EE6-4342-B048-85BDC9FD1C3A}</a:tableStyleId>
              </a:tblPr>
              <a:tblGrid>
                <a:gridCol w="668041"/>
                <a:gridCol w="1296144"/>
                <a:gridCol w="3051594"/>
                <a:gridCol w="1484910"/>
                <a:gridCol w="1656184"/>
                <a:gridCol w="2376263"/>
              </a:tblGrid>
              <a:tr h="370840">
                <a:tc>
                  <a:txBody>
                    <a:bodyPr/>
                    <a:lstStyle/>
                    <a:p>
                      <a:pPr algn="ctr">
                        <a:lnSpc>
                          <a:spcPct val="140000"/>
                        </a:lnSpc>
                      </a:pPr>
                      <a:r>
                        <a:rPr lang="zh-CN" altLang="en-US" sz="1400" dirty="0" smtClean="0">
                          <a:solidFill>
                            <a:schemeClr val="bg1"/>
                          </a:solidFill>
                          <a:latin typeface="+mn-ea"/>
                          <a:ea typeface="+mn-ea"/>
                        </a:rPr>
                        <a:t>序号</a:t>
                      </a:r>
                      <a:endParaRPr lang="zh-CN" altLang="en-US" sz="1400"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共性问题分类</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共性问题描述</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电子流注册责任人</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计划注册完成日期</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其他产品排查建议</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lnSpc>
                          <a:spcPct val="140000"/>
                        </a:lnSpc>
                      </a:pPr>
                      <a:r>
                        <a:rPr lang="en-US" altLang="zh-CN" sz="1400" b="1" i="0" smtClean="0">
                          <a:solidFill>
                            <a:schemeClr val="tx1"/>
                          </a:solidFill>
                          <a:latin typeface="+mn-ea"/>
                          <a:ea typeface="+mn-ea"/>
                        </a:rPr>
                        <a:t>1</a:t>
                      </a:r>
                      <a:endParaRPr lang="zh-CN" altLang="en-US" sz="1400" b="1"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i="0" smtClean="0">
                          <a:solidFill>
                            <a:schemeClr val="tx1"/>
                          </a:solidFill>
                          <a:latin typeface="+mn-ea"/>
                          <a:ea typeface="+mn-ea"/>
                        </a:rPr>
                        <a:t>技术共性问题</a:t>
                      </a: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i="0" smtClean="0">
                          <a:solidFill>
                            <a:srgbClr val="0000FF"/>
                          </a:solidFill>
                          <a:latin typeface="+mn-ea"/>
                          <a:ea typeface="+mn-ea"/>
                        </a:rPr>
                        <a:t>Oracle11gR1</a:t>
                      </a:r>
                      <a:r>
                        <a:rPr lang="zh-CN" altLang="en-US" sz="1400" i="0" smtClean="0">
                          <a:solidFill>
                            <a:srgbClr val="0000FF"/>
                          </a:solidFill>
                          <a:latin typeface="+mn-ea"/>
                          <a:ea typeface="+mn-ea"/>
                        </a:rPr>
                        <a:t>版本分区字段为</a:t>
                      </a:r>
                      <a:r>
                        <a:rPr lang="en-US" altLang="zh-CN" sz="1400" i="0" smtClean="0">
                          <a:solidFill>
                            <a:srgbClr val="0000FF"/>
                          </a:solidFill>
                          <a:latin typeface="+mn-ea"/>
                          <a:ea typeface="+mn-ea"/>
                        </a:rPr>
                        <a:t>TIMESTAMP</a:t>
                      </a:r>
                      <a:r>
                        <a:rPr lang="zh-CN" altLang="en-US" sz="1400" i="0" smtClean="0">
                          <a:solidFill>
                            <a:srgbClr val="0000FF"/>
                          </a:solidFill>
                          <a:latin typeface="+mn-ea"/>
                          <a:ea typeface="+mn-ea"/>
                        </a:rPr>
                        <a:t>类型的日分区表</a:t>
                      </a:r>
                      <a:r>
                        <a:rPr lang="en-US" altLang="zh-CN" sz="1400" i="0" smtClean="0">
                          <a:solidFill>
                            <a:srgbClr val="0000FF"/>
                          </a:solidFill>
                          <a:latin typeface="+mn-ea"/>
                          <a:ea typeface="+mn-ea"/>
                        </a:rPr>
                        <a:t>T_TPS_STATISTICS</a:t>
                      </a:r>
                      <a:r>
                        <a:rPr lang="zh-CN" altLang="en-US" sz="1400" i="0" smtClean="0">
                          <a:solidFill>
                            <a:srgbClr val="0000FF"/>
                          </a:solidFill>
                          <a:latin typeface="+mn-ea"/>
                          <a:ea typeface="+mn-ea"/>
                        </a:rPr>
                        <a:t>表</a:t>
                      </a:r>
                      <a:r>
                        <a:rPr lang="en-US" altLang="zh-CN" sz="1400" i="0" smtClean="0">
                          <a:solidFill>
                            <a:srgbClr val="0000FF"/>
                          </a:solidFill>
                          <a:latin typeface="+mn-ea"/>
                          <a:ea typeface="+mn-ea"/>
                        </a:rPr>
                        <a:t>imp</a:t>
                      </a:r>
                      <a:r>
                        <a:rPr lang="zh-CN" altLang="en-US" sz="1400" i="0" smtClean="0">
                          <a:solidFill>
                            <a:srgbClr val="0000FF"/>
                          </a:solidFill>
                          <a:latin typeface="+mn-ea"/>
                          <a:ea typeface="+mn-ea"/>
                        </a:rPr>
                        <a:t>导入非常慢。</a:t>
                      </a:r>
                    </a:p>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i="0" smtClean="0">
                          <a:solidFill>
                            <a:srgbClr val="0000FF"/>
                          </a:solidFill>
                          <a:latin typeface="+mn-ea"/>
                          <a:ea typeface="+mn-ea"/>
                        </a:rPr>
                        <a:t>建议大家</a:t>
                      </a:r>
                      <a:r>
                        <a:rPr lang="en-US" altLang="zh-CN" sz="1400" i="0" smtClean="0">
                          <a:solidFill>
                            <a:srgbClr val="0000FF"/>
                          </a:solidFill>
                          <a:latin typeface="+mn-ea"/>
                          <a:ea typeface="+mn-ea"/>
                        </a:rPr>
                        <a:t>oracle11g</a:t>
                      </a:r>
                      <a:r>
                        <a:rPr lang="zh-CN" altLang="en-US" sz="1400" i="0" smtClean="0">
                          <a:solidFill>
                            <a:srgbClr val="0000FF"/>
                          </a:solidFill>
                          <a:latin typeface="+mn-ea"/>
                          <a:ea typeface="+mn-ea"/>
                        </a:rPr>
                        <a:t>多采用</a:t>
                      </a:r>
                      <a:r>
                        <a:rPr lang="en-US" altLang="zh-CN" sz="1400" i="0" smtClean="0">
                          <a:solidFill>
                            <a:srgbClr val="0000FF"/>
                          </a:solidFill>
                          <a:latin typeface="+mn-ea"/>
                          <a:ea typeface="+mn-ea"/>
                        </a:rPr>
                        <a:t>expdp/impdp</a:t>
                      </a:r>
                      <a:r>
                        <a:rPr lang="zh-CN" altLang="en-US" sz="1400" i="0" smtClean="0">
                          <a:solidFill>
                            <a:srgbClr val="0000FF"/>
                          </a:solidFill>
                          <a:latin typeface="+mn-ea"/>
                          <a:ea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40000"/>
                        </a:lnSpc>
                        <a:spcBef>
                          <a:spcPts val="0"/>
                        </a:spcBef>
                        <a:spcAft>
                          <a:spcPts val="0"/>
                        </a:spcAft>
                        <a:buClrTx/>
                        <a:buSzTx/>
                        <a:buFontTx/>
                        <a:buNone/>
                        <a:tabLst/>
                        <a:defRPr/>
                      </a:pPr>
                      <a:r>
                        <a:rPr lang="zh-CN" altLang="en-US" sz="1400" i="0" smtClean="0">
                          <a:solidFill>
                            <a:srgbClr val="0000FF"/>
                          </a:solidFill>
                          <a:latin typeface="+mn-ea"/>
                          <a:ea typeface="+mn-ea"/>
                        </a:rPr>
                        <a:t>张三 </a:t>
                      </a:r>
                      <a:r>
                        <a:rPr lang="en-US" altLang="zh-CN" sz="1400" i="0" smtClean="0">
                          <a:solidFill>
                            <a:srgbClr val="0000FF"/>
                          </a:solidFill>
                          <a:latin typeface="+mn-ea"/>
                          <a:ea typeface="+mn-ea"/>
                        </a:rPr>
                        <a:t>00123456</a:t>
                      </a:r>
                      <a:endParaRPr lang="zh-CN" altLang="en-US" sz="1400" i="0" dirty="0">
                        <a:solidFill>
                          <a:srgbClr val="0000FF"/>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40000"/>
                        </a:lnSpc>
                        <a:spcBef>
                          <a:spcPts val="0"/>
                        </a:spcBef>
                        <a:spcAft>
                          <a:spcPts val="0"/>
                        </a:spcAft>
                        <a:buClrTx/>
                        <a:buSzTx/>
                        <a:buFontTx/>
                        <a:buNone/>
                        <a:tabLst/>
                        <a:defRPr/>
                      </a:pPr>
                      <a:r>
                        <a:rPr lang="en-US" altLang="zh-CN" sz="1400" i="0" smtClean="0">
                          <a:solidFill>
                            <a:srgbClr val="0000FF"/>
                          </a:solidFill>
                          <a:latin typeface="+mn-ea"/>
                          <a:ea typeface="+mn-ea"/>
                        </a:rPr>
                        <a:t>2016-4-28</a:t>
                      </a:r>
                      <a:endParaRPr lang="zh-CN" altLang="en-US" sz="1400" i="0" dirty="0">
                        <a:solidFill>
                          <a:srgbClr val="0000FF"/>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i="0" smtClean="0">
                          <a:solidFill>
                            <a:srgbClr val="0000FF"/>
                          </a:solidFill>
                          <a:latin typeface="+mn-ea"/>
                          <a:ea typeface="+mn-ea"/>
                        </a:rPr>
                        <a:t>主要涉及</a:t>
                      </a:r>
                      <a:r>
                        <a:rPr lang="en-US" altLang="zh-CN" sz="1400" i="0" smtClean="0">
                          <a:solidFill>
                            <a:srgbClr val="0000FF"/>
                          </a:solidFill>
                          <a:latin typeface="+mn-ea"/>
                          <a:ea typeface="+mn-ea"/>
                        </a:rPr>
                        <a:t>XXX</a:t>
                      </a:r>
                      <a:r>
                        <a:rPr lang="zh-CN" altLang="en-US" sz="1400" i="0" smtClean="0">
                          <a:solidFill>
                            <a:srgbClr val="0000FF"/>
                          </a:solidFill>
                          <a:latin typeface="+mn-ea"/>
                          <a:ea typeface="+mn-ea"/>
                        </a:rPr>
                        <a:t>、</a:t>
                      </a:r>
                      <a:r>
                        <a:rPr lang="en-US" altLang="zh-CN" sz="1400" i="0" smtClean="0">
                          <a:solidFill>
                            <a:srgbClr val="0000FF"/>
                          </a:solidFill>
                          <a:latin typeface="+mn-ea"/>
                          <a:ea typeface="+mn-ea"/>
                        </a:rPr>
                        <a:t>XXX</a:t>
                      </a:r>
                      <a:r>
                        <a:rPr lang="zh-CN" altLang="en-US" sz="1400" i="0" smtClean="0">
                          <a:solidFill>
                            <a:srgbClr val="0000FF"/>
                          </a:solidFill>
                          <a:latin typeface="+mn-ea"/>
                          <a:ea typeface="+mn-ea"/>
                        </a:rPr>
                        <a:t>产品，请重点排查</a:t>
                      </a:r>
                      <a:r>
                        <a:rPr lang="en-US" altLang="zh-CN" sz="1400" i="0" smtClean="0">
                          <a:solidFill>
                            <a:srgbClr val="0000FF"/>
                          </a:solidFill>
                          <a:latin typeface="+mn-ea"/>
                          <a:ea typeface="+mn-ea"/>
                        </a:rPr>
                        <a:t>XXX</a:t>
                      </a:r>
                      <a:r>
                        <a:rPr lang="zh-CN" altLang="en-US" sz="1400" i="0" smtClean="0">
                          <a:solidFill>
                            <a:srgbClr val="0000FF"/>
                          </a:solidFill>
                          <a:latin typeface="+mn-ea"/>
                          <a:ea typeface="+mn-ea"/>
                        </a:rPr>
                        <a:t>模块。</a:t>
                      </a:r>
                      <a:endParaRPr lang="en-US" altLang="zh-CN" sz="1400" i="0" smtClean="0">
                        <a:solidFill>
                          <a:srgbClr val="0000FF"/>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733008">
                <a:tc>
                  <a:txBody>
                    <a:bodyPr/>
                    <a:lstStyle/>
                    <a:p>
                      <a:pPr algn="ctr">
                        <a:lnSpc>
                          <a:spcPct val="140000"/>
                        </a:lnSpc>
                      </a:pPr>
                      <a:r>
                        <a:rPr lang="en-US" altLang="zh-CN" sz="1400" b="1" i="0" smtClean="0">
                          <a:solidFill>
                            <a:schemeClr val="tx1"/>
                          </a:solidFill>
                          <a:latin typeface="+mn-ea"/>
                          <a:ea typeface="+mn-ea"/>
                        </a:rPr>
                        <a:t>2</a:t>
                      </a:r>
                      <a:endParaRPr lang="zh-CN" altLang="en-US" sz="1400" b="1"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i="0" smtClean="0">
                          <a:solidFill>
                            <a:schemeClr val="tx1"/>
                          </a:solidFill>
                          <a:latin typeface="+mn-ea"/>
                          <a:ea typeface="+mn-ea"/>
                        </a:rPr>
                        <a:t>技术共性问题</a:t>
                      </a: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733008">
                <a:tc>
                  <a:txBody>
                    <a:bodyPr/>
                    <a:lstStyle/>
                    <a:p>
                      <a:pPr algn="ctr">
                        <a:lnSpc>
                          <a:spcPct val="140000"/>
                        </a:lnSpc>
                      </a:pPr>
                      <a:r>
                        <a:rPr lang="en-US" altLang="zh-CN" sz="1400" b="1" i="0" smtClean="0">
                          <a:solidFill>
                            <a:schemeClr val="tx1"/>
                          </a:solidFill>
                          <a:latin typeface="+mn-ea"/>
                          <a:ea typeface="+mn-ea"/>
                        </a:rPr>
                        <a:t>3</a:t>
                      </a:r>
                      <a:endParaRPr lang="zh-CN" altLang="en-US" sz="1400" b="1"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i="0" smtClean="0">
                          <a:solidFill>
                            <a:schemeClr val="tx1"/>
                          </a:solidFill>
                          <a:latin typeface="+mn-ea"/>
                          <a:ea typeface="+mn-ea"/>
                        </a:rPr>
                        <a:t>管理类共性问题</a:t>
                      </a: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endParaRPr lang="zh-CN" altLang="en-US" sz="140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5" name="TextBox 4"/>
          <p:cNvSpPr txBox="1"/>
          <p:nvPr/>
        </p:nvSpPr>
        <p:spPr>
          <a:xfrm>
            <a:off x="727470" y="1131758"/>
            <a:ext cx="10769130" cy="584775"/>
          </a:xfrm>
          <a:prstGeom prst="rect">
            <a:avLst/>
          </a:prstGeom>
          <a:noFill/>
        </p:spPr>
        <p:txBody>
          <a:bodyPr wrap="square" rtlCol="0">
            <a:spAutoFit/>
          </a:bodyPr>
          <a:lstStyle/>
          <a:p>
            <a:r>
              <a:rPr lang="zh-CN" altLang="en-US" sz="1600" dirty="0">
                <a:solidFill>
                  <a:srgbClr val="0000FF"/>
                </a:solidFill>
              </a:rPr>
              <a:t>总结描述本次</a:t>
            </a:r>
            <a:r>
              <a:rPr lang="zh-CN" altLang="en-US" sz="1600">
                <a:solidFill>
                  <a:srgbClr val="0000FF"/>
                </a:solidFill>
              </a:rPr>
              <a:t>回溯</a:t>
            </a:r>
            <a:r>
              <a:rPr lang="zh-CN" altLang="en-US" sz="1600" smtClean="0">
                <a:solidFill>
                  <a:srgbClr val="0000FF"/>
                </a:solidFill>
              </a:rPr>
              <a:t>所识别的共性问题，包括技术类的共性问题，和管理类的共性问题。如果需要其他</a:t>
            </a:r>
            <a:r>
              <a:rPr lang="en-US" altLang="zh-CN" sz="1600" smtClean="0">
                <a:solidFill>
                  <a:srgbClr val="0000FF"/>
                </a:solidFill>
              </a:rPr>
              <a:t>PDU</a:t>
            </a:r>
            <a:r>
              <a:rPr lang="zh-CN" altLang="en-US" sz="1600" smtClean="0">
                <a:solidFill>
                  <a:srgbClr val="0000FF"/>
                </a:solidFill>
              </a:rPr>
              <a:t>的产品开展排查清零，请在</a:t>
            </a:r>
            <a:r>
              <a:rPr lang="en-US" altLang="zh-CN" sz="1600" smtClean="0">
                <a:solidFill>
                  <a:srgbClr val="0000FF"/>
                </a:solidFill>
              </a:rPr>
              <a:t>PDU FRACAS</a:t>
            </a:r>
            <a:r>
              <a:rPr lang="zh-CN" altLang="en-US" sz="1600" smtClean="0">
                <a:solidFill>
                  <a:srgbClr val="0000FF"/>
                </a:solidFill>
              </a:rPr>
              <a:t>空间（</a:t>
            </a:r>
            <a:r>
              <a:rPr lang="en-US" altLang="zh-CN" sz="1600">
                <a:solidFill>
                  <a:srgbClr val="0000FF"/>
                </a:solidFill>
              </a:rPr>
              <a:t>http://fracas.huawei.com/profile/pdu/Default.aspx</a:t>
            </a:r>
            <a:r>
              <a:rPr lang="zh-CN" altLang="en-US" sz="1600" smtClean="0">
                <a:solidFill>
                  <a:srgbClr val="0000FF"/>
                </a:solidFill>
              </a:rPr>
              <a:t>）的共性问题清零模块注册共性问题。</a:t>
            </a:r>
            <a:endParaRPr lang="zh-CN" altLang="en-US" sz="1600" dirty="0">
              <a:solidFill>
                <a:srgbClr val="0000FF"/>
              </a:solidFill>
            </a:endParaRPr>
          </a:p>
        </p:txBody>
      </p:sp>
      <p:sp>
        <p:nvSpPr>
          <p:cNvPr id="7" name="Rectangle 2"/>
          <p:cNvSpPr>
            <a:spLocks noGrp="1" noChangeArrowheads="1"/>
          </p:cNvSpPr>
          <p:nvPr>
            <p:ph type="title"/>
          </p:nvPr>
        </p:nvSpPr>
        <p:spPr>
          <a:xfrm>
            <a:off x="727470" y="273208"/>
            <a:ext cx="9905034" cy="618369"/>
          </a:xfrm>
          <a:noFill/>
          <a:ln>
            <a:noFill/>
          </a:ln>
          <a:effectLst/>
        </p:spPr>
        <p:txBody>
          <a:bodyPr vert="horz" wrap="square" lIns="0" tIns="40064" rIns="80129" bIns="40064" numCol="1" anchor="ctr" anchorCtr="0" compatLnSpc="1">
            <a:prstTxWarp prst="textNoShape">
              <a:avLst/>
            </a:prstTxWarp>
          </a:bodyPr>
          <a:lstStyle/>
          <a:p>
            <a:r>
              <a:rPr lang="en-US" altLang="zh-CN" dirty="0" smtClean="0"/>
              <a:t>4.1 </a:t>
            </a:r>
            <a:r>
              <a:rPr lang="zh-CN" altLang="en-US" dirty="0"/>
              <a:t>共性</a:t>
            </a:r>
            <a:r>
              <a:rPr lang="zh-CN" altLang="en-US"/>
              <a:t>问题</a:t>
            </a:r>
            <a:r>
              <a:rPr lang="zh-CN" altLang="en-US" smtClean="0"/>
              <a:t>识别（需要推送到其它</a:t>
            </a:r>
            <a:r>
              <a:rPr lang="en-US" altLang="zh-CN" smtClean="0"/>
              <a:t>PDU</a:t>
            </a:r>
            <a:r>
              <a:rPr lang="zh-CN" altLang="en-US" smtClean="0"/>
              <a:t>排查的问题）</a:t>
            </a:r>
            <a:endParaRPr lang="en-US" altLang="zh-CN" sz="2800" b="0" i="1" dirty="0">
              <a:solidFill>
                <a:srgbClr val="0000FF"/>
              </a:solidFill>
            </a:endParaRPr>
          </a:p>
        </p:txBody>
      </p:sp>
    </p:spTree>
  </p:cSld>
  <p:clrMapOvr>
    <a:masterClrMapping/>
  </p:clrMapOvr>
  <p:transition advClick="0" advTm="8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pPr defTabSz="801161"/>
            <a:r>
              <a:rPr lang="de-DE" altLang="zh-CN" dirty="0" smtClean="0">
                <a:solidFill>
                  <a:srgbClr val="000000"/>
                </a:solidFill>
                <a:latin typeface="微软雅黑" pitchFamily="34" charset="-122"/>
                <a:ea typeface="微软雅黑" pitchFamily="34" charset="-122"/>
              </a:rPr>
              <a:t>Page </a:t>
            </a:r>
            <a:fld id="{D1054B6C-7539-41AD-A044-31C174DE6684}" type="slidenum">
              <a:rPr lang="de-DE" altLang="zh-CN" smtClean="0">
                <a:solidFill>
                  <a:srgbClr val="000000"/>
                </a:solidFill>
                <a:latin typeface="微软雅黑" pitchFamily="34" charset="-122"/>
                <a:ea typeface="微软雅黑" pitchFamily="34" charset="-122"/>
              </a:rPr>
              <a:pPr defTabSz="801161"/>
              <a:t>2</a:t>
            </a:fld>
            <a:endParaRPr lang="en-GB" altLang="zh-CN" dirty="0" smtClean="0">
              <a:solidFill>
                <a:srgbClr val="000000"/>
              </a:solidFill>
              <a:latin typeface="微软雅黑" pitchFamily="34" charset="-122"/>
              <a:ea typeface="微软雅黑" pitchFamily="34" charset="-122"/>
            </a:endParaRPr>
          </a:p>
        </p:txBody>
      </p:sp>
      <p:sp>
        <p:nvSpPr>
          <p:cNvPr id="6147" name="Rectangle 2"/>
          <p:cNvSpPr>
            <a:spLocks noGrp="1" noChangeArrowheads="1"/>
          </p:cNvSpPr>
          <p:nvPr>
            <p:ph type="title"/>
          </p:nvPr>
        </p:nvSpPr>
        <p:spPr>
          <a:xfrm>
            <a:off x="767408" y="273208"/>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a:latin typeface="Arial" pitchFamily="34" charset="0"/>
                <a:ea typeface="黑体" pitchFamily="49" charset="-122"/>
                <a:cs typeface="Arial" pitchFamily="34" charset="0"/>
              </a:rPr>
              <a:t>1.1 </a:t>
            </a:r>
            <a:r>
              <a:rPr lang="zh-CN" altLang="en-US" sz="3200" b="1">
                <a:latin typeface="Arial" pitchFamily="34" charset="0"/>
                <a:ea typeface="黑体" pitchFamily="49" charset="-122"/>
                <a:cs typeface="Arial" pitchFamily="34" charset="0"/>
              </a:rPr>
              <a:t>基本</a:t>
            </a:r>
            <a:r>
              <a:rPr lang="zh-CN" altLang="en-US" sz="3200" b="1" dirty="0">
                <a:latin typeface="Arial" pitchFamily="34" charset="0"/>
                <a:ea typeface="黑体" pitchFamily="49" charset="-122"/>
                <a:cs typeface="Arial" pitchFamily="34" charset="0"/>
              </a:rPr>
              <a:t>信息</a:t>
            </a:r>
            <a:endParaRPr lang="en-US" altLang="zh-CN" sz="3200" b="1" dirty="0">
              <a:latin typeface="Arial" pitchFamily="34" charset="0"/>
              <a:ea typeface="黑体" pitchFamily="49" charset="-122"/>
              <a:cs typeface="Arial" pitchFamily="34" charset="0"/>
            </a:endParaRPr>
          </a:p>
        </p:txBody>
      </p:sp>
      <p:graphicFrame>
        <p:nvGraphicFramePr>
          <p:cNvPr id="6192" name="Group 48"/>
          <p:cNvGraphicFramePr>
            <a:graphicFrameLocks noGrp="1"/>
          </p:cNvGraphicFramePr>
          <p:nvPr>
            <p:ph idx="1"/>
            <p:extLst>
              <p:ext uri="{D42A27DB-BD31-4B8C-83A1-F6EECF244321}">
                <p14:modId xmlns:p14="http://schemas.microsoft.com/office/powerpoint/2010/main" val="2908025120"/>
              </p:ext>
            </p:extLst>
          </p:nvPr>
        </p:nvGraphicFramePr>
        <p:xfrm>
          <a:off x="839417" y="995654"/>
          <a:ext cx="10225134" cy="5015735"/>
        </p:xfrm>
        <a:graphic>
          <a:graphicData uri="http://schemas.openxmlformats.org/drawingml/2006/table">
            <a:tbl>
              <a:tblPr/>
              <a:tblGrid>
                <a:gridCol w="1408574"/>
                <a:gridCol w="4036597"/>
                <a:gridCol w="1252676"/>
                <a:gridCol w="3527287"/>
              </a:tblGrid>
              <a:tr h="525891">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业务部门</a:t>
                      </a:r>
                      <a:r>
                        <a:rPr kumimoji="0" lang="en-US" altLang="zh-CN" sz="1200" b="0" i="0" u="none" strike="noStrike" kern="1200" cap="none" normalizeH="0" baseline="0" dirty="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rgbClr val="FF0000"/>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例：电信软件</a:t>
                      </a: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/BSS/XXX</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产品部</a:t>
                      </a:r>
                      <a:endParaRPr kumimoji="0" lang="en-US" altLang="zh-CN"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产品</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XXX</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产品</a:t>
                      </a:r>
                      <a:endParaRPr kumimoji="0" lang="en-US" altLang="zh-CN"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0454">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问题来源</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200" i="0" kern="100" smtClean="0">
                          <a:solidFill>
                            <a:srgbClr val="0000FF"/>
                          </a:solidFill>
                          <a:latin typeface="+mn-ea"/>
                          <a:ea typeface="+mn-ea"/>
                          <a:cs typeface="Times New Roman"/>
                        </a:rPr>
                        <a:t>重大事故</a:t>
                      </a:r>
                      <a:r>
                        <a:rPr lang="en-US" altLang="zh-CN" sz="1200" i="0" kern="100" smtClean="0">
                          <a:solidFill>
                            <a:srgbClr val="0000FF"/>
                          </a:solidFill>
                          <a:latin typeface="+mn-ea"/>
                          <a:ea typeface="+mn-ea"/>
                          <a:cs typeface="Times New Roman"/>
                        </a:rPr>
                        <a:t>/ITR</a:t>
                      </a:r>
                      <a:r>
                        <a:rPr lang="zh-CN" altLang="en-US" sz="1200" i="0" kern="100" smtClean="0">
                          <a:solidFill>
                            <a:srgbClr val="0000FF"/>
                          </a:solidFill>
                          <a:latin typeface="+mn-ea"/>
                          <a:ea typeface="+mn-ea"/>
                          <a:cs typeface="Times New Roman"/>
                        </a:rPr>
                        <a:t>管理升级</a:t>
                      </a:r>
                      <a:r>
                        <a:rPr lang="en-US" altLang="zh-CN" sz="1200" i="0" kern="100" smtClean="0">
                          <a:solidFill>
                            <a:srgbClr val="0000FF"/>
                          </a:solidFill>
                          <a:latin typeface="+mn-ea"/>
                          <a:ea typeface="+mn-ea"/>
                          <a:cs typeface="Times New Roman"/>
                        </a:rPr>
                        <a:t>/</a:t>
                      </a:r>
                      <a:r>
                        <a:rPr lang="zh-CN" altLang="en-US" sz="1200" i="0" kern="100" smtClean="0">
                          <a:solidFill>
                            <a:srgbClr val="0000FF"/>
                          </a:solidFill>
                          <a:latin typeface="+mn-ea"/>
                          <a:ea typeface="+mn-ea"/>
                          <a:cs typeface="Times New Roman"/>
                        </a:rPr>
                        <a:t>网上问题</a:t>
                      </a:r>
                      <a:r>
                        <a:rPr lang="en-US" altLang="zh-CN" sz="1200" i="0" kern="100" smtClean="0">
                          <a:solidFill>
                            <a:srgbClr val="0000FF"/>
                          </a:solidFill>
                          <a:latin typeface="+mn-ea"/>
                          <a:ea typeface="+mn-ea"/>
                          <a:cs typeface="Times New Roman"/>
                        </a:rPr>
                        <a:t>/</a:t>
                      </a:r>
                      <a:r>
                        <a:rPr lang="zh-CN" altLang="en-US" sz="1200" i="0" kern="100" smtClean="0">
                          <a:solidFill>
                            <a:srgbClr val="0000FF"/>
                          </a:solidFill>
                          <a:latin typeface="+mn-ea"/>
                          <a:ea typeface="+mn-ea"/>
                          <a:cs typeface="Times New Roman"/>
                        </a:rPr>
                        <a:t>内部问题</a:t>
                      </a:r>
                      <a:r>
                        <a:rPr lang="en-US" altLang="zh-CN" sz="1200" i="0" kern="100" smtClean="0">
                          <a:solidFill>
                            <a:srgbClr val="0000FF"/>
                          </a:solidFill>
                          <a:latin typeface="+mn-ea"/>
                          <a:ea typeface="+mn-ea"/>
                          <a:cs typeface="Times New Roman"/>
                        </a:rPr>
                        <a:t>/</a:t>
                      </a:r>
                      <a:r>
                        <a:rPr lang="zh-CN" altLang="en-US" sz="1200" i="0" kern="100" smtClean="0">
                          <a:solidFill>
                            <a:srgbClr val="0000FF"/>
                          </a:solidFill>
                          <a:latin typeface="+mn-ea"/>
                          <a:ea typeface="+mn-ea"/>
                          <a:cs typeface="Times New Roman"/>
                        </a:rPr>
                        <a:t>客户投诉</a:t>
                      </a:r>
                      <a:r>
                        <a:rPr lang="en-US" altLang="zh-CN" sz="1200" i="0" kern="100" smtClean="0">
                          <a:solidFill>
                            <a:srgbClr val="0000FF"/>
                          </a:solidFill>
                          <a:latin typeface="+mn-ea"/>
                          <a:ea typeface="+mn-ea"/>
                          <a:cs typeface="Times New Roman"/>
                        </a:rPr>
                        <a:t>/</a:t>
                      </a:r>
                      <a:r>
                        <a:rPr lang="zh-CN" altLang="en-US" sz="1200" i="0" kern="100" smtClean="0">
                          <a:solidFill>
                            <a:srgbClr val="0000FF"/>
                          </a:solidFill>
                          <a:latin typeface="+mn-ea"/>
                          <a:ea typeface="+mn-ea"/>
                          <a:cs typeface="Times New Roman"/>
                        </a:rPr>
                        <a:t>安全问题等</a:t>
                      </a:r>
                      <a:endParaRPr lang="zh-CN" altLang="zh-CN" sz="1200" i="0" kern="100" dirty="0">
                        <a:latin typeface="+mn-ea"/>
                        <a:ea typeface="+mn-ea"/>
                        <a:cs typeface="Times New Roman"/>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问题级别</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nSpc>
                          <a:spcPct val="150000"/>
                        </a:lnSpc>
                        <a:spcAft>
                          <a:spcPts val="0"/>
                        </a:spcAft>
                      </a:pPr>
                      <a:r>
                        <a:rPr lang="zh-CN" altLang="en-US" sz="1200" i="0" kern="100" smtClean="0">
                          <a:solidFill>
                            <a:srgbClr val="0000FF"/>
                          </a:solidFill>
                          <a:latin typeface="+mn-ea"/>
                          <a:ea typeface="+mn-ea"/>
                          <a:cs typeface="Times New Roman"/>
                        </a:rPr>
                        <a:t>重大事故</a:t>
                      </a:r>
                      <a:r>
                        <a:rPr lang="zh-CN" altLang="en-US" sz="1200" i="0" kern="100" dirty="0" smtClean="0">
                          <a:solidFill>
                            <a:srgbClr val="0000FF"/>
                          </a:solidFill>
                          <a:latin typeface="+mn-ea"/>
                          <a:ea typeface="+mn-ea"/>
                          <a:cs typeface="Times New Roman"/>
                        </a:rPr>
                        <a:t>：一</a:t>
                      </a:r>
                      <a:r>
                        <a:rPr lang="en-US" altLang="zh-CN" sz="1200" i="0" kern="100" dirty="0" smtClean="0">
                          <a:solidFill>
                            <a:srgbClr val="0000FF"/>
                          </a:solidFill>
                          <a:latin typeface="+mn-ea"/>
                          <a:ea typeface="+mn-ea"/>
                          <a:cs typeface="Times New Roman"/>
                        </a:rPr>
                        <a:t>/</a:t>
                      </a:r>
                      <a:r>
                        <a:rPr lang="zh-CN" altLang="en-US" sz="1200" i="0" kern="100" dirty="0" smtClean="0">
                          <a:solidFill>
                            <a:srgbClr val="0000FF"/>
                          </a:solidFill>
                          <a:latin typeface="+mn-ea"/>
                          <a:ea typeface="+mn-ea"/>
                          <a:cs typeface="Times New Roman"/>
                        </a:rPr>
                        <a:t>二</a:t>
                      </a:r>
                      <a:r>
                        <a:rPr lang="en-US" altLang="zh-CN" sz="1200" i="0" kern="100" dirty="0" smtClean="0">
                          <a:solidFill>
                            <a:srgbClr val="0000FF"/>
                          </a:solidFill>
                          <a:latin typeface="+mn-ea"/>
                          <a:ea typeface="+mn-ea"/>
                          <a:cs typeface="Times New Roman"/>
                        </a:rPr>
                        <a:t>/</a:t>
                      </a:r>
                      <a:r>
                        <a:rPr lang="zh-CN" altLang="en-US" sz="1200" i="0" kern="100" smtClean="0">
                          <a:solidFill>
                            <a:srgbClr val="0000FF"/>
                          </a:solidFill>
                          <a:latin typeface="+mn-ea"/>
                          <a:ea typeface="+mn-ea"/>
                          <a:cs typeface="Times New Roman"/>
                        </a:rPr>
                        <a:t>三级</a:t>
                      </a:r>
                      <a:endParaRPr lang="en-US" altLang="zh-CN" sz="1200" i="0" kern="100" smtClean="0">
                        <a:solidFill>
                          <a:srgbClr val="0000FF"/>
                        </a:solidFill>
                        <a:latin typeface="+mn-ea"/>
                        <a:ea typeface="+mn-ea"/>
                        <a:cs typeface="Times New Roman"/>
                      </a:endParaRPr>
                    </a:p>
                    <a:p>
                      <a:pPr marL="0" indent="0">
                        <a:lnSpc>
                          <a:spcPct val="150000"/>
                        </a:lnSpc>
                        <a:spcAft>
                          <a:spcPts val="0"/>
                        </a:spcAft>
                      </a:pPr>
                      <a:r>
                        <a:rPr lang="en-US" altLang="zh-CN" sz="1200" i="0" kern="100" smtClean="0">
                          <a:solidFill>
                            <a:srgbClr val="0000FF"/>
                          </a:solidFill>
                          <a:latin typeface="+mn-ea"/>
                          <a:ea typeface="+mn-ea"/>
                          <a:cs typeface="Times New Roman"/>
                        </a:rPr>
                        <a:t>ITR</a:t>
                      </a:r>
                      <a:r>
                        <a:rPr lang="zh-CN" altLang="en-US" sz="1200" i="0" kern="100" smtClean="0">
                          <a:solidFill>
                            <a:srgbClr val="0000FF"/>
                          </a:solidFill>
                          <a:latin typeface="+mn-ea"/>
                          <a:ea typeface="+mn-ea"/>
                          <a:cs typeface="Times New Roman"/>
                        </a:rPr>
                        <a:t>管理升级：一</a:t>
                      </a:r>
                      <a:r>
                        <a:rPr lang="en-US" altLang="zh-CN" sz="1200" i="0" kern="100" smtClean="0">
                          <a:solidFill>
                            <a:srgbClr val="0000FF"/>
                          </a:solidFill>
                          <a:latin typeface="+mn-ea"/>
                          <a:ea typeface="+mn-ea"/>
                          <a:cs typeface="Times New Roman"/>
                        </a:rPr>
                        <a:t>/</a:t>
                      </a:r>
                      <a:r>
                        <a:rPr lang="zh-CN" altLang="en-US" sz="1200" i="0" kern="100" smtClean="0">
                          <a:solidFill>
                            <a:srgbClr val="0000FF"/>
                          </a:solidFill>
                          <a:latin typeface="+mn-ea"/>
                          <a:ea typeface="+mn-ea"/>
                          <a:cs typeface="Times New Roman"/>
                        </a:rPr>
                        <a:t>二</a:t>
                      </a:r>
                      <a:r>
                        <a:rPr lang="en-US" altLang="zh-CN" sz="1200" i="0" kern="100" smtClean="0">
                          <a:solidFill>
                            <a:srgbClr val="0000FF"/>
                          </a:solidFill>
                          <a:latin typeface="+mn-ea"/>
                          <a:ea typeface="+mn-ea"/>
                          <a:cs typeface="Times New Roman"/>
                        </a:rPr>
                        <a:t>/</a:t>
                      </a:r>
                      <a:r>
                        <a:rPr lang="zh-CN" altLang="en-US" sz="1200" i="0" kern="100" smtClean="0">
                          <a:solidFill>
                            <a:srgbClr val="0000FF"/>
                          </a:solidFill>
                          <a:latin typeface="+mn-ea"/>
                          <a:ea typeface="+mn-ea"/>
                          <a:cs typeface="Times New Roman"/>
                        </a:rPr>
                        <a:t>三级</a:t>
                      </a:r>
                      <a:endParaRPr lang="en-US" altLang="zh-CN" sz="1200" i="0" kern="100" dirty="0" smtClean="0">
                        <a:solidFill>
                          <a:srgbClr val="0000FF"/>
                        </a:solidFill>
                        <a:latin typeface="+mn-ea"/>
                        <a:ea typeface="+mn-ea"/>
                        <a:cs typeface="Times New Roman"/>
                      </a:endParaRPr>
                    </a:p>
                    <a:p>
                      <a:pPr marL="0" indent="0">
                        <a:lnSpc>
                          <a:spcPct val="150000"/>
                        </a:lnSpc>
                        <a:spcAft>
                          <a:spcPts val="0"/>
                        </a:spcAft>
                      </a:pPr>
                      <a:r>
                        <a:rPr lang="zh-CN" altLang="en-US" sz="1200" i="0" kern="100" dirty="0" smtClean="0">
                          <a:solidFill>
                            <a:srgbClr val="0000FF"/>
                          </a:solidFill>
                          <a:latin typeface="+mn-ea"/>
                          <a:ea typeface="+mn-ea"/>
                          <a:cs typeface="Times New Roman"/>
                        </a:rPr>
                        <a:t>问题：关键</a:t>
                      </a:r>
                      <a:r>
                        <a:rPr lang="en-US" altLang="zh-CN" sz="1200" i="0" kern="100" dirty="0" smtClean="0">
                          <a:solidFill>
                            <a:srgbClr val="0000FF"/>
                          </a:solidFill>
                          <a:latin typeface="+mn-ea"/>
                          <a:ea typeface="+mn-ea"/>
                          <a:cs typeface="Times New Roman"/>
                        </a:rPr>
                        <a:t>/</a:t>
                      </a:r>
                      <a:r>
                        <a:rPr lang="en-US" altLang="zh-CN" sz="1200" i="0" kern="100" dirty="0" err="1" smtClean="0">
                          <a:solidFill>
                            <a:srgbClr val="0000FF"/>
                          </a:solidFill>
                          <a:latin typeface="+mn-ea"/>
                          <a:ea typeface="+mn-ea"/>
                          <a:cs typeface="Times New Roman"/>
                        </a:rPr>
                        <a:t>严重</a:t>
                      </a:r>
                      <a:r>
                        <a:rPr lang="en-US" altLang="zh-CN" sz="1200" i="0" kern="100" dirty="0" smtClean="0">
                          <a:solidFill>
                            <a:srgbClr val="0000FF"/>
                          </a:solidFill>
                          <a:latin typeface="+mn-ea"/>
                          <a:ea typeface="+mn-ea"/>
                          <a:cs typeface="Times New Roman"/>
                        </a:rPr>
                        <a:t>/</a:t>
                      </a:r>
                      <a:r>
                        <a:rPr lang="zh-CN" altLang="en-US" sz="1200" i="0" kern="100" dirty="0" smtClean="0">
                          <a:solidFill>
                            <a:srgbClr val="0000FF"/>
                          </a:solidFill>
                          <a:latin typeface="+mn-ea"/>
                          <a:ea typeface="+mn-ea"/>
                          <a:cs typeface="Times New Roman"/>
                        </a:rPr>
                        <a:t>一般</a:t>
                      </a:r>
                      <a:r>
                        <a:rPr lang="en-US" altLang="zh-CN" sz="1200" i="0" kern="100" dirty="0" smtClean="0">
                          <a:solidFill>
                            <a:srgbClr val="0000FF"/>
                          </a:solidFill>
                          <a:latin typeface="+mn-ea"/>
                          <a:ea typeface="+mn-ea"/>
                          <a:cs typeface="Times New Roman"/>
                        </a:rPr>
                        <a:t>等</a:t>
                      </a:r>
                      <a:endParaRPr lang="zh-CN" altLang="zh-CN" sz="1200" i="0" kern="100" dirty="0">
                        <a:latin typeface="+mn-ea"/>
                        <a:ea typeface="+mn-ea"/>
                        <a:cs typeface="Times New Roman"/>
                      </a:endParaRPr>
                    </a:p>
                  </a:txBody>
                  <a:tcPr marL="79560" marR="79560" marT="42812" marB="42812"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4604">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a:t>
                      </a: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发生日期</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2016</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年</a:t>
                      </a:r>
                      <a:r>
                        <a:rPr kumimoji="0" lang="en-US" altLang="zh-CN" sz="1200" b="0" i="0" u="none" strike="noStrike" kern="1200" cap="none" normalizeH="0" baseline="0" dirty="0" smtClean="0">
                          <a:ln>
                            <a:noFill/>
                          </a:ln>
                          <a:solidFill>
                            <a:srgbClr val="0000FF"/>
                          </a:solidFill>
                          <a:effectLst/>
                          <a:latin typeface="+mn-ea"/>
                          <a:ea typeface="+mn-ea"/>
                          <a:cs typeface="Times New Roman" pitchFamily="18" charset="0"/>
                        </a:rPr>
                        <a:t>1</a:t>
                      </a:r>
                      <a:r>
                        <a:rPr kumimoji="0" lang="zh-CN" altLang="en-US" sz="1200" b="0" i="0" u="none" strike="noStrike" kern="1200" cap="none" normalizeH="0" baseline="0" dirty="0" smtClean="0">
                          <a:ln>
                            <a:noFill/>
                          </a:ln>
                          <a:solidFill>
                            <a:srgbClr val="0000FF"/>
                          </a:solidFill>
                          <a:effectLst/>
                          <a:latin typeface="+mn-ea"/>
                          <a:ea typeface="+mn-ea"/>
                          <a:cs typeface="Times New Roman" pitchFamily="18" charset="0"/>
                        </a:rPr>
                        <a:t>月</a:t>
                      </a:r>
                      <a:r>
                        <a:rPr kumimoji="0" lang="en-US" altLang="zh-CN" sz="1200" b="0" i="0" u="none" strike="noStrike" kern="1200" cap="none" normalizeH="0" baseline="0" dirty="0" smtClean="0">
                          <a:ln>
                            <a:noFill/>
                          </a:ln>
                          <a:solidFill>
                            <a:srgbClr val="0000FF"/>
                          </a:solidFill>
                          <a:effectLst/>
                          <a:latin typeface="+mn-ea"/>
                          <a:ea typeface="+mn-ea"/>
                          <a:cs typeface="Times New Roman" pitchFamily="18" charset="0"/>
                        </a:rPr>
                        <a:t>1</a:t>
                      </a:r>
                      <a:r>
                        <a:rPr kumimoji="0" lang="zh-CN" altLang="en-US" sz="1200" b="0" i="0" u="none" strike="noStrike" kern="1200" cap="none" normalizeH="0" baseline="0" dirty="0" smtClean="0">
                          <a:ln>
                            <a:noFill/>
                          </a:ln>
                          <a:solidFill>
                            <a:srgbClr val="0000FF"/>
                          </a:solidFill>
                          <a:effectLst/>
                          <a:latin typeface="+mn-ea"/>
                          <a:ea typeface="+mn-ea"/>
                          <a:cs typeface="Times New Roman" pitchFamily="18" charset="0"/>
                        </a:rPr>
                        <a:t>日</a:t>
                      </a:r>
                      <a:endParaRPr kumimoji="0" lang="en-US" altLang="zh-CN"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a:t>
                      </a: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回溯日期</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2016</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年</a:t>
                      </a: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1</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月</a:t>
                      </a: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16</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日</a:t>
                      </a:r>
                      <a:endParaRPr kumimoji="0" lang="zh-CN" altLang="en-US"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6424">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原始</a:t>
                      </a: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问题单号</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en-US" altLang="zh-CN" sz="1200" b="0" i="0" u="none" strike="noStrike" kern="1200" cap="none" normalizeH="0" baseline="0" dirty="0" smtClean="0">
                          <a:ln>
                            <a:noFill/>
                          </a:ln>
                          <a:solidFill>
                            <a:schemeClr val="tx1"/>
                          </a:solidFill>
                          <a:effectLst/>
                          <a:latin typeface="+mn-ea"/>
                          <a:ea typeface="+mn-ea"/>
                          <a:cs typeface="Times New Roman" pitchFamily="18" charset="0"/>
                        </a:rPr>
                        <a:t> </a:t>
                      </a:r>
                      <a:r>
                        <a:rPr kumimoji="0" lang="en-US" altLang="zh-CN" sz="1200" b="0" i="0" u="none" strike="noStrike" kern="1200" cap="none" normalizeH="0" baseline="0" err="1" smtClean="0">
                          <a:ln>
                            <a:noFill/>
                          </a:ln>
                          <a:solidFill>
                            <a:srgbClr val="0000FF"/>
                          </a:solidFill>
                          <a:effectLst/>
                          <a:latin typeface="+mn-ea"/>
                          <a:ea typeface="+mn-ea"/>
                          <a:cs typeface="Times New Roman" pitchFamily="18" charset="0"/>
                        </a:rPr>
                        <a:t>icare</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单号</a:t>
                      </a: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:1234567/DTS</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单号</a:t>
                      </a: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:xxx</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等</a:t>
                      </a:r>
                      <a:endParaRPr kumimoji="0" lang="zh-CN" altLang="en-US"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质量回溯单号</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质量回溯电子流中的单号</a:t>
                      </a: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http://fracas.huawei.com/RCAWeb/</a:t>
                      </a:r>
                      <a:endParaRPr kumimoji="0" lang="en-US" altLang="zh-CN"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r>
              <a:tr h="445826">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发生问题版本</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PRODUCT V100R001C02LxxxyySP</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等</a:t>
                      </a:r>
                      <a:endParaRPr kumimoji="0" lang="zh-CN" altLang="en-US"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解决问题版本</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smtClean="0">
                          <a:ln>
                            <a:noFill/>
                          </a:ln>
                          <a:solidFill>
                            <a:srgbClr val="0000FF"/>
                          </a:solidFill>
                          <a:effectLst/>
                          <a:latin typeface="+mn-ea"/>
                          <a:ea typeface="+mn-ea"/>
                          <a:cs typeface="Times New Roman" pitchFamily="18" charset="0"/>
                        </a:rPr>
                        <a:t>PRODUCT V100R001C03LxxxyySP</a:t>
                      </a:r>
                      <a:r>
                        <a:rPr kumimoji="0" lang="zh-CN" altLang="en-US" sz="1200" b="0" i="0" u="none" strike="noStrike" kern="1200" cap="none" normalizeH="0" baseline="0" smtClean="0">
                          <a:ln>
                            <a:noFill/>
                          </a:ln>
                          <a:solidFill>
                            <a:srgbClr val="0000FF"/>
                          </a:solidFill>
                          <a:effectLst/>
                          <a:latin typeface="+mn-ea"/>
                          <a:ea typeface="+mn-ea"/>
                          <a:cs typeface="Times New Roman" pitchFamily="18" charset="0"/>
                        </a:rPr>
                        <a:t>等</a:t>
                      </a:r>
                      <a:endParaRPr kumimoji="0" lang="en-US" altLang="zh-CN" sz="1200" b="0" i="0" u="none" strike="noStrike" kern="1200" cap="none" normalizeH="0" baseline="0" dirty="0" smtClean="0">
                        <a:ln>
                          <a:noFill/>
                        </a:ln>
                        <a:solidFill>
                          <a:srgbClr val="0000FF"/>
                        </a:solidFill>
                        <a:effectLst/>
                        <a:latin typeface="+mn-ea"/>
                        <a:ea typeface="+mn-ea"/>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lToBr>
                      <a:noFill/>
                    </a:lnTlToBr>
                    <a:lnBlToTr>
                      <a:noFill/>
                    </a:lnBlToTr>
                    <a:noFill/>
                  </a:tcPr>
                </a:tc>
              </a:tr>
              <a:tr h="982708">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质量回溯</a:t>
                      </a: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引导人</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张三 </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00123456</a:t>
                      </a:r>
                    </a:p>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建议为通过根因分析认证的人员（</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PDU</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质量经理</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/XQA/</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业务人员等）</a:t>
                      </a:r>
                      <a:endPar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endParaRPr>
                    </a:p>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一二级事故、一级</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ITR</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管理升级由</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P&amp;S</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质量</a:t>
                      </a:r>
                      <a:r>
                        <a:rPr kumimoji="0" lang="zh-CN" altLang="en-US" sz="1200" b="0" i="0" u="none" strike="noStrike" kern="1200" cap="none" normalizeH="0" baseline="0" dirty="0" smtClean="0">
                          <a:ln>
                            <a:noFill/>
                          </a:ln>
                          <a:solidFill>
                            <a:srgbClr val="0000FF"/>
                          </a:solidFill>
                          <a:effectLst/>
                          <a:latin typeface="华文细黑" pitchFamily="2" charset="-122"/>
                          <a:ea typeface="华文细黑" pitchFamily="2" charset="-122"/>
                          <a:cs typeface="Times New Roman" pitchFamily="18" charset="0"/>
                        </a:rPr>
                        <a:t>部负责组织</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和引导，并在</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P&amp;S /</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产品线 </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ST</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审视回溯结果；</a:t>
                      </a:r>
                      <a:endPar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endParaRPr>
                    </a:p>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三级事故由</a:t>
                      </a:r>
                      <a:r>
                        <a:rPr kumimoji="0" lang="zh-CN" altLang="en-US" sz="1200" b="0" i="0" u="none" strike="noStrike" kern="1200" cap="none" normalizeH="0" baseline="0" dirty="0" smtClean="0">
                          <a:ln>
                            <a:noFill/>
                          </a:ln>
                          <a:solidFill>
                            <a:srgbClr val="0000FF"/>
                          </a:solidFill>
                          <a:effectLst/>
                          <a:latin typeface="华文细黑" pitchFamily="2" charset="-122"/>
                          <a:ea typeface="华文细黑" pitchFamily="2" charset="-122"/>
                          <a:cs typeface="Times New Roman" pitchFamily="18" charset="0"/>
                        </a:rPr>
                        <a:t>各产品线研发质量部负责组织和引导，并在</a:t>
                      </a:r>
                      <a:r>
                        <a:rPr kumimoji="0" lang="en-US" altLang="zh-CN" sz="1200" b="0" i="0" u="none" strike="noStrike" kern="1200" cap="none" normalizeH="0" baseline="0" dirty="0" smtClean="0">
                          <a:ln>
                            <a:noFill/>
                          </a:ln>
                          <a:solidFill>
                            <a:srgbClr val="0000FF"/>
                          </a:solidFill>
                          <a:effectLst/>
                          <a:latin typeface="华文细黑" pitchFamily="2" charset="-122"/>
                          <a:ea typeface="华文细黑" pitchFamily="2" charset="-122"/>
                          <a:cs typeface="Times New Roman" pitchFamily="18" charset="0"/>
                        </a:rPr>
                        <a:t>DU/PDU ST</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上审视回溯结果。</a:t>
                      </a:r>
                      <a:endPar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endParaRPr>
                    </a:p>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hlinkClick r:id="rId3"/>
                        </a:rPr>
                        <a:t>参考</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hlinkClick r:id="rId3"/>
                        </a:rPr>
                        <a:t>《</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hlinkClick r:id="rId3"/>
                        </a:rPr>
                        <a:t>关于电信软件与核心网业务部端到端质量回溯的通知</a:t>
                      </a:r>
                      <a:r>
                        <a:rPr kumimoji="0" lang="en-US" altLang="zh-CN"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hlinkClick r:id="rId3"/>
                        </a:rPr>
                        <a:t>》</a:t>
                      </a:r>
                      <a:r>
                        <a:rPr kumimoji="0" lang="zh-CN" altLang="en-US" sz="1200" b="0" i="0" u="none" strike="noStrike" kern="1200" cap="none" normalizeH="0" baseline="0" smtClean="0">
                          <a:ln>
                            <a:noFill/>
                          </a:ln>
                          <a:solidFill>
                            <a:srgbClr val="0000FF"/>
                          </a:solidFill>
                          <a:effectLst/>
                          <a:latin typeface="华文细黑" pitchFamily="2" charset="-122"/>
                          <a:ea typeface="华文细黑" pitchFamily="2" charset="-122"/>
                          <a:cs typeface="Times New Roman" pitchFamily="18" charset="0"/>
                        </a:rPr>
                        <a:t>）</a:t>
                      </a:r>
                      <a:endParaRPr kumimoji="0" lang="zh-CN" altLang="en-US" sz="1200" b="0" i="0" u="none" strike="noStrike" kern="1200" cap="none" normalizeH="0" baseline="0" dirty="0" smtClean="0">
                        <a:ln>
                          <a:noFill/>
                        </a:ln>
                        <a:solidFill>
                          <a:srgbClr val="0000FF"/>
                        </a:solidFill>
                        <a:effectLst/>
                        <a:latin typeface="华文细黑" pitchFamily="2" charset="-122"/>
                        <a:ea typeface="华文细黑"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94604">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a:t>
                      </a: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回溯责任人</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lang="zh-CN" altLang="en-US" sz="1200" i="0" kern="100" dirty="0" smtClean="0">
                          <a:solidFill>
                            <a:srgbClr val="0000FF"/>
                          </a:solidFill>
                          <a:latin typeface="+mn-ea"/>
                          <a:ea typeface="+mn-ea"/>
                          <a:cs typeface="Times New Roman"/>
                        </a:rPr>
                        <a:t>李四</a:t>
                      </a:r>
                      <a:r>
                        <a:rPr lang="zh-CN" altLang="en-US" sz="1200" i="0" kern="100" baseline="0" dirty="0" smtClean="0">
                          <a:solidFill>
                            <a:srgbClr val="0000FF"/>
                          </a:solidFill>
                          <a:latin typeface="+mn-ea"/>
                          <a:ea typeface="+mn-ea"/>
                          <a:cs typeface="Times New Roman"/>
                        </a:rPr>
                        <a:t> </a:t>
                      </a:r>
                      <a:r>
                        <a:rPr lang="en-US" altLang="zh-CN" sz="1200" i="0" kern="100" baseline="0" dirty="0" smtClean="0">
                          <a:solidFill>
                            <a:srgbClr val="0000FF"/>
                          </a:solidFill>
                          <a:latin typeface="+mn-ea"/>
                          <a:ea typeface="+mn-ea"/>
                          <a:cs typeface="Times New Roman"/>
                        </a:rPr>
                        <a:t>00123457</a:t>
                      </a:r>
                      <a:r>
                        <a:rPr lang="zh-CN" altLang="en-US" sz="1200" i="0" kern="100" baseline="0" dirty="0" smtClean="0">
                          <a:solidFill>
                            <a:srgbClr val="0000FF"/>
                          </a:solidFill>
                          <a:latin typeface="+mn-ea"/>
                          <a:ea typeface="+mn-ea"/>
                          <a:cs typeface="Times New Roman"/>
                        </a:rPr>
                        <a:t>（</a:t>
                      </a:r>
                      <a:r>
                        <a:rPr lang="zh-CN" altLang="en-US" sz="1200" i="0" kern="100" dirty="0" smtClean="0">
                          <a:solidFill>
                            <a:srgbClr val="0000FF"/>
                          </a:solidFill>
                          <a:latin typeface="+mn-ea"/>
                          <a:ea typeface="+mn-ea"/>
                          <a:cs typeface="Times New Roman"/>
                        </a:rPr>
                        <a:t>对回溯问题负责的</a:t>
                      </a:r>
                      <a:r>
                        <a:rPr lang="zh-CN" altLang="en-US" sz="1200" i="0" kern="100" smtClean="0">
                          <a:solidFill>
                            <a:srgbClr val="0000FF"/>
                          </a:solidFill>
                          <a:latin typeface="+mn-ea"/>
                          <a:ea typeface="+mn-ea"/>
                          <a:cs typeface="Times New Roman"/>
                        </a:rPr>
                        <a:t>业务</a:t>
                      </a:r>
                      <a:r>
                        <a:rPr lang="en-US" altLang="zh-CN" sz="1200" i="0" kern="100" smtClean="0">
                          <a:solidFill>
                            <a:srgbClr val="0000FF"/>
                          </a:solidFill>
                          <a:latin typeface="+mn-ea"/>
                          <a:ea typeface="+mn-ea"/>
                          <a:cs typeface="Times New Roman"/>
                        </a:rPr>
                        <a:t>Owner</a:t>
                      </a:r>
                      <a:r>
                        <a:rPr lang="zh-CN" altLang="en-US" sz="1200" i="0" kern="100" smtClean="0">
                          <a:solidFill>
                            <a:srgbClr val="0000FF"/>
                          </a:solidFill>
                          <a:latin typeface="+mn-ea"/>
                          <a:ea typeface="+mn-ea"/>
                          <a:cs typeface="Times New Roman"/>
                        </a:rPr>
                        <a:t>，建议</a:t>
                      </a:r>
                      <a:r>
                        <a:rPr lang="en-US" altLang="zh-CN" sz="1200" i="0" kern="100" smtClean="0">
                          <a:solidFill>
                            <a:srgbClr val="0000FF"/>
                          </a:solidFill>
                          <a:latin typeface="+mn-ea"/>
                          <a:ea typeface="+mn-ea"/>
                          <a:cs typeface="Times New Roman"/>
                        </a:rPr>
                        <a:t>PM/LM</a:t>
                      </a:r>
                      <a:r>
                        <a:rPr lang="zh-CN" altLang="en-US" sz="1200" i="0" kern="100" smtClean="0">
                          <a:solidFill>
                            <a:srgbClr val="0000FF"/>
                          </a:solidFill>
                          <a:latin typeface="+mn-ea"/>
                          <a:ea typeface="+mn-ea"/>
                          <a:cs typeface="Times New Roman"/>
                        </a:rPr>
                        <a:t>以上人员）</a:t>
                      </a:r>
                      <a:endParaRPr lang="zh-CN" altLang="en-US" sz="1200" i="0" kern="100" dirty="0" smtClean="0">
                        <a:solidFill>
                          <a:srgbClr val="0000FF"/>
                        </a:solidFill>
                        <a:latin typeface="+mn-ea"/>
                        <a:ea typeface="+mn-ea"/>
                        <a:cs typeface="Times New Roman"/>
                      </a:endParaRPr>
                    </a:p>
                  </a:txBody>
                  <a:tcPr marL="79644" marR="79644" marT="41143" marB="41143"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93116">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质量回溯</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参与人</a:t>
                      </a:r>
                      <a:r>
                        <a:rPr kumimoji="0" lang="en-US" altLang="zh-CN" sz="1200" b="0" i="0" u="none" strike="noStrike" kern="1200" cap="none" normalizeH="0" baseline="0" smtClean="0">
                          <a:ln>
                            <a:noFill/>
                          </a:ln>
                          <a:solidFill>
                            <a:srgbClr val="FF0000"/>
                          </a:solidFill>
                          <a:effectLst/>
                          <a:latin typeface="宋体" pitchFamily="2" charset="-122"/>
                          <a:ea typeface="宋体" pitchFamily="2" charset="-122"/>
                          <a:cs typeface="Times New Roman" pitchFamily="18" charset="0"/>
                        </a:rPr>
                        <a:t>*</a:t>
                      </a:r>
                      <a:endPar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FF"/>
                          </a:solidFill>
                          <a:effectLst/>
                          <a:latin typeface="华文细黑" pitchFamily="2" charset="-122"/>
                          <a:ea typeface="华文细黑" pitchFamily="2" charset="-122"/>
                        </a:rPr>
                        <a:t>李四 </a:t>
                      </a:r>
                      <a:r>
                        <a:rPr kumimoji="0" lang="en-US" altLang="zh-CN" sz="1200" b="0" i="0" u="none" strike="noStrike" cap="none" normalizeH="0" baseline="0" smtClean="0">
                          <a:ln>
                            <a:noFill/>
                          </a:ln>
                          <a:solidFill>
                            <a:srgbClr val="0000FF"/>
                          </a:solidFill>
                          <a:effectLst/>
                          <a:latin typeface="华文细黑" pitchFamily="2" charset="-122"/>
                          <a:ea typeface="华文细黑" pitchFamily="2" charset="-122"/>
                        </a:rPr>
                        <a:t>00123457</a:t>
                      </a:r>
                      <a:r>
                        <a:rPr kumimoji="0" lang="zh-CN" altLang="en-US" sz="1200" b="0" i="0" u="none" strike="noStrike" cap="none" normalizeH="0" baseline="0" smtClean="0">
                          <a:ln>
                            <a:noFill/>
                          </a:ln>
                          <a:solidFill>
                            <a:srgbClr val="0000FF"/>
                          </a:solidFill>
                          <a:effectLst/>
                          <a:latin typeface="华文细黑" pitchFamily="2" charset="-122"/>
                          <a:ea typeface="华文细黑" pitchFamily="2" charset="-122"/>
                        </a:rPr>
                        <a:t>（</a:t>
                      </a:r>
                      <a:r>
                        <a:rPr kumimoji="0" lang="zh-CN" altLang="en-US" sz="1200" b="0" i="0" u="none" strike="noStrike" cap="none" normalizeH="0" baseline="0" dirty="0" smtClean="0">
                          <a:ln>
                            <a:noFill/>
                          </a:ln>
                          <a:solidFill>
                            <a:srgbClr val="0000FF"/>
                          </a:solidFill>
                          <a:effectLst/>
                          <a:latin typeface="华文细黑" pitchFamily="2" charset="-122"/>
                          <a:ea typeface="华文细黑" pitchFamily="2" charset="-122"/>
                        </a:rPr>
                        <a:t>角色），管理者必须参加质量回溯。</a:t>
                      </a:r>
                      <a:endParaRPr kumimoji="0" lang="en-US" altLang="zh-CN" sz="1200" b="0" i="0" u="none" strike="noStrike" cap="none" normalizeH="0" baseline="0" dirty="0" smtClean="0">
                        <a:ln>
                          <a:noFill/>
                        </a:ln>
                        <a:solidFill>
                          <a:srgbClr val="0000FF"/>
                        </a:solidFill>
                        <a:effectLst/>
                        <a:latin typeface="华文细黑" pitchFamily="2" charset="-122"/>
                        <a:ea typeface="华文细黑" pitchFamily="2" charset="-122"/>
                      </a:endParaRPr>
                    </a:p>
                  </a:txBody>
                  <a:tcPr marL="79644" marR="79644" marT="41143" marB="41143"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
        <p:nvSpPr>
          <p:cNvPr id="3" name="矩形 2"/>
          <p:cNvSpPr/>
          <p:nvPr/>
        </p:nvSpPr>
        <p:spPr>
          <a:xfrm>
            <a:off x="7052246" y="168895"/>
            <a:ext cx="4732386"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u="none" strike="noStrike" kern="0" cap="none" spc="0" normalizeH="0" baseline="0" noProof="0" smtClean="0">
                <a:ln>
                  <a:noFill/>
                </a:ln>
                <a:solidFill>
                  <a:srgbClr val="0000FF"/>
                </a:solidFill>
                <a:effectLst/>
                <a:uLnTx/>
                <a:uFillTx/>
                <a:latin typeface="华文细黑"/>
                <a:ea typeface="华文细黑"/>
                <a:cs typeface="宋体" pitchFamily="2" charset="-122"/>
              </a:rPr>
              <a:t>蓝色字体是说明，请在正式使用时删除，用黑色字体代替</a:t>
            </a:r>
            <a:endParaRPr kumimoji="0" lang="zh-CN" altLang="en-US" sz="1800" b="0" u="none" strike="noStrike" kern="0" cap="none" spc="0" normalizeH="0" baseline="0" noProof="0" smtClean="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67408" y="273208"/>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a:t>1.2 </a:t>
            </a:r>
            <a:r>
              <a:rPr lang="zh-CN" altLang="en-US"/>
              <a:t>问题描述</a:t>
            </a:r>
            <a:endParaRPr lang="en-US" altLang="zh-CN" dirty="0"/>
          </a:p>
        </p:txBody>
      </p:sp>
      <p:sp>
        <p:nvSpPr>
          <p:cNvPr id="25601" name="Rectangle 1"/>
          <p:cNvSpPr>
            <a:spLocks noChangeArrowheads="1"/>
          </p:cNvSpPr>
          <p:nvPr/>
        </p:nvSpPr>
        <p:spPr bwMode="auto">
          <a:xfrm>
            <a:off x="767408" y="820620"/>
            <a:ext cx="10441160" cy="43365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ct val="150000"/>
              </a:lnSpc>
              <a:spcBef>
                <a:spcPct val="20000"/>
              </a:spcBef>
              <a:buFont typeface="Wingdings" pitchFamily="2" charset="2"/>
              <a:buChar char="n"/>
            </a:pPr>
            <a:r>
              <a:rPr lang="zh-CN" altLang="en-US" b="1" kern="0" smtClean="0">
                <a:solidFill>
                  <a:srgbClr val="000000"/>
                </a:solidFill>
                <a:latin typeface="+mn-ea"/>
                <a:ea typeface="+mn-ea"/>
              </a:rPr>
              <a:t>问题</a:t>
            </a:r>
            <a:r>
              <a:rPr lang="zh-CN" altLang="en-US" b="1" kern="0">
                <a:solidFill>
                  <a:srgbClr val="000000"/>
                </a:solidFill>
                <a:latin typeface="+mn-ea"/>
                <a:ea typeface="+mn-ea"/>
              </a:rPr>
              <a:t>详细描述</a:t>
            </a:r>
            <a:endParaRPr lang="en-US" altLang="zh-CN" sz="1400" i="1" kern="0">
              <a:solidFill>
                <a:srgbClr val="0000FF"/>
              </a:solidFill>
              <a:latin typeface="+mn-ea"/>
              <a:ea typeface="+mn-ea"/>
            </a:endParaRPr>
          </a:p>
          <a:p>
            <a:pPr marL="0" lvl="1" indent="85725">
              <a:lnSpc>
                <a:spcPct val="150000"/>
              </a:lnSpc>
              <a:spcBef>
                <a:spcPct val="20000"/>
              </a:spcBef>
              <a:buFont typeface="Arial" charset="0"/>
              <a:buChar char="›"/>
            </a:pPr>
            <a:r>
              <a:rPr lang="zh-CN" altLang="en-US" sz="1400">
                <a:solidFill>
                  <a:srgbClr val="0000FF"/>
                </a:solidFill>
                <a:latin typeface="+mn-ea"/>
                <a:ea typeface="+mn-ea"/>
                <a:cs typeface="宋体" pitchFamily="2" charset="-122"/>
              </a:rPr>
              <a:t>需包括内容</a:t>
            </a:r>
            <a:r>
              <a:rPr lang="zh-CN" altLang="zh-CN" sz="1400">
                <a:solidFill>
                  <a:srgbClr val="0000FF"/>
                </a:solidFill>
                <a:latin typeface="+mn-ea"/>
                <a:ea typeface="+mn-ea"/>
                <a:cs typeface="宋体" pitchFamily="2" charset="-122"/>
              </a:rPr>
              <a:t>（什么时间</a:t>
            </a:r>
            <a:r>
              <a:rPr lang="en-US" altLang="zh-CN" sz="1400">
                <a:solidFill>
                  <a:srgbClr val="0000FF"/>
                </a:solidFill>
                <a:latin typeface="+mn-ea"/>
                <a:ea typeface="+mn-ea"/>
                <a:cs typeface="宋体" pitchFamily="2" charset="-122"/>
              </a:rPr>
              <a:t>-</a:t>
            </a:r>
            <a:r>
              <a:rPr lang="zh-CN" altLang="zh-CN" sz="1400">
                <a:solidFill>
                  <a:srgbClr val="0000FF"/>
                </a:solidFill>
                <a:latin typeface="+mn-ea"/>
                <a:ea typeface="+mn-ea"/>
                <a:cs typeface="宋体" pitchFamily="2" charset="-122"/>
              </a:rPr>
              <a:t>什么地点</a:t>
            </a:r>
            <a:r>
              <a:rPr lang="en-US" altLang="zh-CN" sz="1400">
                <a:solidFill>
                  <a:srgbClr val="0000FF"/>
                </a:solidFill>
                <a:latin typeface="+mn-ea"/>
                <a:ea typeface="+mn-ea"/>
                <a:cs typeface="宋体" pitchFamily="2" charset="-122"/>
              </a:rPr>
              <a:t>-</a:t>
            </a:r>
            <a:r>
              <a:rPr lang="zh-CN" altLang="en-US" sz="1400">
                <a:solidFill>
                  <a:srgbClr val="0000FF"/>
                </a:solidFill>
                <a:latin typeface="+mn-ea"/>
                <a:ea typeface="+mn-ea"/>
                <a:cs typeface="宋体" pitchFamily="2" charset="-122"/>
              </a:rPr>
              <a:t>什么人</a:t>
            </a:r>
            <a:r>
              <a:rPr lang="en-US" altLang="zh-CN" sz="1400">
                <a:solidFill>
                  <a:srgbClr val="0000FF"/>
                </a:solidFill>
                <a:latin typeface="+mn-ea"/>
                <a:ea typeface="+mn-ea"/>
                <a:cs typeface="宋体" pitchFamily="2" charset="-122"/>
              </a:rPr>
              <a:t>-</a:t>
            </a:r>
            <a:r>
              <a:rPr lang="zh-CN" altLang="en-US" sz="1400">
                <a:solidFill>
                  <a:srgbClr val="0000FF"/>
                </a:solidFill>
                <a:latin typeface="+mn-ea"/>
                <a:ea typeface="+mn-ea"/>
                <a:cs typeface="宋体" pitchFamily="2" charset="-122"/>
              </a:rPr>
              <a:t>发现</a:t>
            </a:r>
            <a:r>
              <a:rPr lang="zh-CN" altLang="zh-CN" sz="1400">
                <a:solidFill>
                  <a:srgbClr val="0000FF"/>
                </a:solidFill>
                <a:latin typeface="+mn-ea"/>
                <a:ea typeface="+mn-ea"/>
                <a:cs typeface="宋体" pitchFamily="2" charset="-122"/>
              </a:rPr>
              <a:t>什么产品</a:t>
            </a:r>
            <a:r>
              <a:rPr lang="en-US" altLang="zh-CN" sz="1400">
                <a:solidFill>
                  <a:srgbClr val="0000FF"/>
                </a:solidFill>
                <a:latin typeface="+mn-ea"/>
                <a:ea typeface="+mn-ea"/>
                <a:cs typeface="宋体" pitchFamily="2" charset="-122"/>
              </a:rPr>
              <a:t>-</a:t>
            </a:r>
            <a:r>
              <a:rPr lang="zh-CN" altLang="zh-CN" sz="1400">
                <a:solidFill>
                  <a:srgbClr val="0000FF"/>
                </a:solidFill>
                <a:latin typeface="+mn-ea"/>
                <a:ea typeface="+mn-ea"/>
                <a:cs typeface="宋体" pitchFamily="2" charset="-122"/>
              </a:rPr>
              <a:t>发生什么故障现象</a:t>
            </a:r>
            <a:r>
              <a:rPr lang="en-US" altLang="zh-CN" sz="1400">
                <a:solidFill>
                  <a:srgbClr val="0000FF"/>
                </a:solidFill>
                <a:latin typeface="+mn-ea"/>
                <a:ea typeface="+mn-ea"/>
                <a:cs typeface="宋体" pitchFamily="2" charset="-122"/>
              </a:rPr>
              <a:t>-</a:t>
            </a:r>
            <a:r>
              <a:rPr lang="zh-CN" altLang="zh-CN" sz="1400">
                <a:solidFill>
                  <a:srgbClr val="0000FF"/>
                </a:solidFill>
                <a:latin typeface="+mn-ea"/>
                <a:ea typeface="+mn-ea"/>
                <a:cs typeface="宋体" pitchFamily="2" charset="-122"/>
              </a:rPr>
              <a:t>造成什么影响）</a:t>
            </a:r>
            <a:endParaRPr lang="en-US" altLang="zh-CN" sz="1400">
              <a:solidFill>
                <a:srgbClr val="0000FF"/>
              </a:solidFill>
              <a:latin typeface="+mn-ea"/>
              <a:ea typeface="+mn-ea"/>
              <a:cs typeface="宋体" pitchFamily="2" charset="-122"/>
            </a:endParaRPr>
          </a:p>
          <a:p>
            <a:pPr marL="0" lvl="1" indent="85725">
              <a:lnSpc>
                <a:spcPct val="150000"/>
              </a:lnSpc>
              <a:spcBef>
                <a:spcPct val="20000"/>
              </a:spcBef>
              <a:buFont typeface="Arial" charset="0"/>
              <a:buChar char="›"/>
            </a:pPr>
            <a:r>
              <a:rPr lang="zh-CN" altLang="en-US" sz="1400">
                <a:solidFill>
                  <a:srgbClr val="0000FF"/>
                </a:solidFill>
                <a:latin typeface="+mn-ea"/>
                <a:ea typeface="+mn-ea"/>
                <a:cs typeface="宋体" pitchFamily="2" charset="-122"/>
              </a:rPr>
              <a:t>样例</a:t>
            </a:r>
            <a:r>
              <a:rPr lang="zh-CN" altLang="zh-CN" sz="1400">
                <a:solidFill>
                  <a:srgbClr val="0000FF"/>
                </a:solidFill>
                <a:latin typeface="+mn-ea"/>
                <a:ea typeface="+mn-ea"/>
                <a:cs typeface="宋体" pitchFamily="2" charset="-122"/>
              </a:rPr>
              <a:t>：</a:t>
            </a:r>
            <a:r>
              <a:rPr lang="en-US" altLang="zh-CN" sz="1400">
                <a:solidFill>
                  <a:srgbClr val="0000FF"/>
                </a:solidFill>
                <a:latin typeface="+mn-ea"/>
                <a:ea typeface="+mn-ea"/>
                <a:cs typeface="宋体" pitchFamily="2" charset="-122"/>
              </a:rPr>
              <a:t>2006</a:t>
            </a:r>
            <a:r>
              <a:rPr lang="zh-CN" altLang="en-US" sz="1400">
                <a:solidFill>
                  <a:srgbClr val="0000FF"/>
                </a:solidFill>
                <a:latin typeface="+mn-ea"/>
                <a:ea typeface="+mn-ea"/>
                <a:cs typeface="宋体" pitchFamily="2" charset="-122"/>
              </a:rPr>
              <a:t>年</a:t>
            </a:r>
            <a:r>
              <a:rPr lang="en-US" altLang="zh-CN" sz="1400">
                <a:solidFill>
                  <a:srgbClr val="0000FF"/>
                </a:solidFill>
                <a:latin typeface="+mn-ea"/>
                <a:ea typeface="+mn-ea"/>
                <a:cs typeface="宋体" pitchFamily="2" charset="-122"/>
              </a:rPr>
              <a:t>9</a:t>
            </a:r>
            <a:r>
              <a:rPr lang="zh-CN" altLang="en-US" sz="1400">
                <a:solidFill>
                  <a:srgbClr val="0000FF"/>
                </a:solidFill>
                <a:latin typeface="+mn-ea"/>
                <a:ea typeface="+mn-ea"/>
                <a:cs typeface="宋体" pitchFamily="2" charset="-122"/>
              </a:rPr>
              <a:t>月</a:t>
            </a:r>
            <a:r>
              <a:rPr lang="en-US" altLang="zh-CN" sz="1400">
                <a:solidFill>
                  <a:srgbClr val="0000FF"/>
                </a:solidFill>
                <a:latin typeface="+mn-ea"/>
                <a:ea typeface="+mn-ea"/>
                <a:cs typeface="宋体" pitchFamily="2" charset="-122"/>
              </a:rPr>
              <a:t>2</a:t>
            </a:r>
            <a:r>
              <a:rPr lang="zh-CN" altLang="en-US" sz="1400">
                <a:solidFill>
                  <a:srgbClr val="0000FF"/>
                </a:solidFill>
                <a:latin typeface="+mn-ea"/>
                <a:ea typeface="+mn-ea"/>
                <a:cs typeface="宋体" pitchFamily="2" charset="-122"/>
              </a:rPr>
              <a:t>日凌晨</a:t>
            </a:r>
            <a:r>
              <a:rPr lang="en-US" altLang="zh-CN" sz="1400">
                <a:solidFill>
                  <a:srgbClr val="0000FF"/>
                </a:solidFill>
                <a:latin typeface="+mn-ea"/>
                <a:ea typeface="+mn-ea"/>
                <a:cs typeface="宋体" pitchFamily="2" charset="-122"/>
              </a:rPr>
              <a:t>5</a:t>
            </a:r>
            <a:r>
              <a:rPr lang="zh-CN" altLang="en-US" sz="1400">
                <a:solidFill>
                  <a:srgbClr val="0000FF"/>
                </a:solidFill>
                <a:latin typeface="+mn-ea"/>
                <a:ea typeface="+mn-ea"/>
                <a:cs typeface="宋体" pitchFamily="2" charset="-122"/>
              </a:rPr>
              <a:t>点，接一线通报，中国移动八期扩容项目深圳局点</a:t>
            </a:r>
            <a:r>
              <a:rPr lang="en-US" altLang="zh-CN" sz="1400">
                <a:solidFill>
                  <a:srgbClr val="0000FF"/>
                </a:solidFill>
                <a:latin typeface="+mn-ea"/>
                <a:ea typeface="+mn-ea"/>
                <a:cs typeface="宋体" pitchFamily="2" charset="-122"/>
              </a:rPr>
              <a:t>XX</a:t>
            </a:r>
            <a:r>
              <a:rPr lang="zh-CN" altLang="en-US" sz="1400">
                <a:solidFill>
                  <a:srgbClr val="0000FF"/>
                </a:solidFill>
                <a:latin typeface="+mn-ea"/>
                <a:ea typeface="+mn-ea"/>
                <a:cs typeface="宋体" pitchFamily="2" charset="-122"/>
              </a:rPr>
              <a:t>产品</a:t>
            </a:r>
            <a:r>
              <a:rPr lang="en-US" altLang="zh-CN" sz="1400">
                <a:solidFill>
                  <a:srgbClr val="0000FF"/>
                </a:solidFill>
                <a:latin typeface="+mn-ea"/>
                <a:ea typeface="+mn-ea"/>
                <a:cs typeface="宋体" pitchFamily="2" charset="-122"/>
              </a:rPr>
              <a:t>XX</a:t>
            </a:r>
            <a:r>
              <a:rPr lang="zh-CN" altLang="en-US" sz="1400">
                <a:solidFill>
                  <a:srgbClr val="0000FF"/>
                </a:solidFill>
                <a:latin typeface="+mn-ea"/>
                <a:ea typeface="+mn-ea"/>
                <a:cs typeface="宋体" pitchFamily="2" charset="-122"/>
              </a:rPr>
              <a:t>版本割接失败，造成</a:t>
            </a:r>
            <a:r>
              <a:rPr lang="en-US" altLang="zh-CN" sz="1400">
                <a:solidFill>
                  <a:srgbClr val="0000FF"/>
                </a:solidFill>
                <a:latin typeface="+mn-ea"/>
                <a:ea typeface="+mn-ea"/>
                <a:cs typeface="宋体" pitchFamily="2" charset="-122"/>
              </a:rPr>
              <a:t>XX</a:t>
            </a:r>
            <a:r>
              <a:rPr lang="zh-CN" altLang="en-US" sz="1400">
                <a:solidFill>
                  <a:srgbClr val="0000FF"/>
                </a:solidFill>
                <a:latin typeface="+mn-ea"/>
                <a:ea typeface="+mn-ea"/>
                <a:cs typeface="宋体" pitchFamily="2" charset="-122"/>
              </a:rPr>
              <a:t>损失，引发客户强烈不满。</a:t>
            </a:r>
            <a:endParaRPr lang="en-US" altLang="zh-CN" sz="1400">
              <a:solidFill>
                <a:srgbClr val="0000FF"/>
              </a:solidFill>
              <a:latin typeface="+mn-ea"/>
              <a:ea typeface="+mn-ea"/>
              <a:cs typeface="宋体" pitchFamily="2" charset="-122"/>
            </a:endParaRPr>
          </a:p>
          <a:p>
            <a:pPr>
              <a:lnSpc>
                <a:spcPct val="150000"/>
              </a:lnSpc>
              <a:spcBef>
                <a:spcPct val="20000"/>
              </a:spcBef>
              <a:buFont typeface="Wingdings" pitchFamily="2" charset="2"/>
              <a:buChar char="n"/>
            </a:pPr>
            <a:r>
              <a:rPr lang="zh-CN" altLang="en-US" b="1" kern="0">
                <a:solidFill>
                  <a:srgbClr val="000000"/>
                </a:solidFill>
                <a:latin typeface="+mn-ea"/>
                <a:ea typeface="+mn-ea"/>
              </a:rPr>
              <a:t>问题是如何恢复的（如果是事故，需要说明恢复时长）</a:t>
            </a:r>
            <a:endParaRPr lang="en-US" altLang="zh-CN" b="1" kern="0">
              <a:solidFill>
                <a:srgbClr val="000000"/>
              </a:solidFill>
              <a:latin typeface="+mn-ea"/>
              <a:ea typeface="+mn-ea"/>
            </a:endParaRPr>
          </a:p>
          <a:p>
            <a:pPr marL="0" lvl="1" indent="85725">
              <a:lnSpc>
                <a:spcPct val="150000"/>
              </a:lnSpc>
              <a:spcBef>
                <a:spcPct val="20000"/>
              </a:spcBef>
              <a:buFont typeface="Arial" charset="0"/>
              <a:buChar char="›"/>
            </a:pPr>
            <a:r>
              <a:rPr lang="zh-CN" altLang="en-US" sz="1400">
                <a:solidFill>
                  <a:srgbClr val="0000FF"/>
                </a:solidFill>
                <a:latin typeface="+mn-ea"/>
                <a:ea typeface="+mn-ea"/>
                <a:cs typeface="宋体" pitchFamily="2" charset="-122"/>
              </a:rPr>
              <a:t>说明通过什么方法恢复业务，包括但不限于放通、重启规避、打补丁、修改配置、回退版本等。</a:t>
            </a:r>
            <a:endParaRPr lang="en-US" altLang="zh-CN" sz="1400">
              <a:solidFill>
                <a:srgbClr val="0000FF"/>
              </a:solidFill>
              <a:latin typeface="+mn-ea"/>
              <a:ea typeface="+mn-ea"/>
              <a:cs typeface="宋体" pitchFamily="2" charset="-122"/>
            </a:endParaRPr>
          </a:p>
          <a:p>
            <a:pPr marL="0" lvl="1" indent="85725">
              <a:lnSpc>
                <a:spcPct val="150000"/>
              </a:lnSpc>
              <a:spcBef>
                <a:spcPct val="20000"/>
              </a:spcBef>
              <a:buFont typeface="Arial" charset="0"/>
              <a:buChar char="›"/>
            </a:pPr>
            <a:r>
              <a:rPr lang="zh-CN" altLang="en-US" sz="1400">
                <a:solidFill>
                  <a:srgbClr val="0000FF"/>
                </a:solidFill>
                <a:latin typeface="+mn-ea"/>
                <a:ea typeface="+mn-ea"/>
                <a:cs typeface="宋体" pitchFamily="2" charset="-122"/>
              </a:rPr>
              <a:t>如果是事故</a:t>
            </a:r>
            <a:r>
              <a:rPr lang="zh-CN" altLang="en-US" sz="1400" smtClean="0">
                <a:solidFill>
                  <a:srgbClr val="0000FF"/>
                </a:solidFill>
                <a:latin typeface="+mn-ea"/>
                <a:ea typeface="+mn-ea"/>
                <a:cs typeface="宋体" pitchFamily="2" charset="-122"/>
              </a:rPr>
              <a:t>，需要说明</a:t>
            </a:r>
            <a:r>
              <a:rPr lang="zh-CN" altLang="en-US" sz="1400">
                <a:solidFill>
                  <a:srgbClr val="0000FF"/>
                </a:solidFill>
                <a:latin typeface="+mn-ea"/>
                <a:ea typeface="+mn-ea"/>
                <a:cs typeface="宋体" pitchFamily="2" charset="-122"/>
              </a:rPr>
              <a:t>下事故恢复时长，以识别是否需要针对恢复时长开展管理根因分析。</a:t>
            </a:r>
            <a:endParaRPr lang="en-US" altLang="zh-CN" sz="1400">
              <a:solidFill>
                <a:srgbClr val="0000FF"/>
              </a:solidFill>
              <a:latin typeface="+mn-ea"/>
              <a:ea typeface="+mn-ea"/>
              <a:cs typeface="宋体" pitchFamily="2" charset="-122"/>
            </a:endParaRPr>
          </a:p>
          <a:p>
            <a:pPr marL="0" lvl="1" indent="85725">
              <a:lnSpc>
                <a:spcPct val="150000"/>
              </a:lnSpc>
              <a:spcBef>
                <a:spcPct val="20000"/>
              </a:spcBef>
              <a:buFont typeface="Arial" charset="0"/>
              <a:buChar char="›"/>
            </a:pPr>
            <a:r>
              <a:rPr lang="zh-CN" altLang="en-US" sz="1400">
                <a:solidFill>
                  <a:srgbClr val="0000FF"/>
                </a:solidFill>
                <a:latin typeface="+mn-ea"/>
                <a:ea typeface="+mn-ea"/>
                <a:cs typeface="宋体" pitchFamily="2" charset="-122"/>
              </a:rPr>
              <a:t>样例：通过在业务空闲窗口期回退版本，于</a:t>
            </a:r>
            <a:r>
              <a:rPr lang="en-US" altLang="zh-CN" sz="1400">
                <a:solidFill>
                  <a:srgbClr val="0000FF"/>
                </a:solidFill>
                <a:latin typeface="+mn-ea"/>
                <a:ea typeface="+mn-ea"/>
                <a:cs typeface="宋体" pitchFamily="2" charset="-122"/>
              </a:rPr>
              <a:t>9</a:t>
            </a:r>
            <a:r>
              <a:rPr lang="zh-CN" altLang="en-US" sz="1400">
                <a:solidFill>
                  <a:srgbClr val="0000FF"/>
                </a:solidFill>
                <a:latin typeface="+mn-ea"/>
                <a:ea typeface="+mn-ea"/>
                <a:cs typeface="宋体" pitchFamily="2" charset="-122"/>
              </a:rPr>
              <a:t>月</a:t>
            </a:r>
            <a:r>
              <a:rPr lang="en-US" altLang="zh-CN" sz="1400">
                <a:solidFill>
                  <a:srgbClr val="0000FF"/>
                </a:solidFill>
                <a:latin typeface="+mn-ea"/>
                <a:ea typeface="+mn-ea"/>
                <a:cs typeface="宋体" pitchFamily="2" charset="-122"/>
              </a:rPr>
              <a:t>2</a:t>
            </a:r>
            <a:r>
              <a:rPr lang="zh-CN" altLang="en-US" sz="1400">
                <a:solidFill>
                  <a:srgbClr val="0000FF"/>
                </a:solidFill>
                <a:latin typeface="+mn-ea"/>
                <a:ea typeface="+mn-ea"/>
                <a:cs typeface="宋体" pitchFamily="2" charset="-122"/>
              </a:rPr>
              <a:t>日</a:t>
            </a:r>
            <a:r>
              <a:rPr lang="en-US" altLang="zh-CN" sz="1400">
                <a:solidFill>
                  <a:srgbClr val="0000FF"/>
                </a:solidFill>
                <a:latin typeface="+mn-ea"/>
                <a:ea typeface="+mn-ea"/>
                <a:cs typeface="宋体" pitchFamily="2" charset="-122"/>
              </a:rPr>
              <a:t>11</a:t>
            </a:r>
            <a:r>
              <a:rPr lang="zh-CN" altLang="en-US" sz="1400">
                <a:solidFill>
                  <a:srgbClr val="0000FF"/>
                </a:solidFill>
                <a:latin typeface="+mn-ea"/>
                <a:ea typeface="+mn-ea"/>
                <a:cs typeface="宋体" pitchFamily="2" charset="-122"/>
              </a:rPr>
              <a:t>点恢复业务。恢复时长</a:t>
            </a:r>
            <a:r>
              <a:rPr lang="en-US" altLang="zh-CN" sz="1400">
                <a:solidFill>
                  <a:srgbClr val="0000FF"/>
                </a:solidFill>
                <a:latin typeface="+mn-ea"/>
                <a:ea typeface="+mn-ea"/>
                <a:cs typeface="宋体" pitchFamily="2" charset="-122"/>
              </a:rPr>
              <a:t>110</a:t>
            </a:r>
            <a:r>
              <a:rPr lang="zh-CN" altLang="en-US" sz="1400">
                <a:solidFill>
                  <a:srgbClr val="0000FF"/>
                </a:solidFill>
                <a:latin typeface="+mn-ea"/>
                <a:ea typeface="+mn-ea"/>
                <a:cs typeface="宋体" pitchFamily="2" charset="-122"/>
              </a:rPr>
              <a:t>分钟，主要</a:t>
            </a:r>
            <a:r>
              <a:rPr lang="zh-CN" altLang="en-US" sz="1400" smtClean="0">
                <a:solidFill>
                  <a:srgbClr val="0000FF"/>
                </a:solidFill>
                <a:latin typeface="+mn-ea"/>
                <a:ea typeface="+mn-ea"/>
                <a:cs typeface="宋体" pitchFamily="2" charset="-122"/>
              </a:rPr>
              <a:t>是</a:t>
            </a:r>
            <a:r>
              <a:rPr lang="en-US" altLang="zh-CN" sz="1400" smtClean="0">
                <a:solidFill>
                  <a:srgbClr val="0000FF"/>
                </a:solidFill>
                <a:latin typeface="+mn-ea"/>
                <a:ea typeface="+mn-ea"/>
                <a:cs typeface="宋体" pitchFamily="2" charset="-122"/>
              </a:rPr>
              <a:t>XXX</a:t>
            </a:r>
            <a:r>
              <a:rPr lang="zh-CN" altLang="en-US" sz="1400" smtClean="0">
                <a:solidFill>
                  <a:srgbClr val="0000FF"/>
                </a:solidFill>
                <a:latin typeface="+mn-ea"/>
                <a:ea typeface="+mn-ea"/>
                <a:cs typeface="宋体" pitchFamily="2" charset="-122"/>
              </a:rPr>
              <a:t>原因导致。</a:t>
            </a:r>
            <a:endParaRPr lang="en-US" altLang="zh-CN" sz="1400">
              <a:solidFill>
                <a:srgbClr val="0000FF"/>
              </a:solidFill>
              <a:latin typeface="+mn-ea"/>
              <a:ea typeface="+mn-ea"/>
              <a:cs typeface="宋体" pitchFamily="2" charset="-122"/>
            </a:endParaRPr>
          </a:p>
          <a:p>
            <a:pPr lvl="0">
              <a:lnSpc>
                <a:spcPct val="150000"/>
              </a:lnSpc>
              <a:spcBef>
                <a:spcPct val="20000"/>
              </a:spcBef>
              <a:buFont typeface="Wingdings" pitchFamily="2" charset="2"/>
              <a:buChar char="n"/>
            </a:pPr>
            <a:r>
              <a:rPr lang="zh-CN" altLang="en-US" b="1" kern="0" smtClean="0">
                <a:solidFill>
                  <a:srgbClr val="000000"/>
                </a:solidFill>
                <a:latin typeface="+mn-ea"/>
                <a:ea typeface="+mn-ea"/>
              </a:rPr>
              <a:t>造成</a:t>
            </a:r>
            <a:r>
              <a:rPr lang="zh-CN" altLang="en-US" b="1" kern="0">
                <a:solidFill>
                  <a:srgbClr val="000000"/>
                </a:solidFill>
                <a:latin typeface="+mn-ea"/>
                <a:ea typeface="+mn-ea"/>
              </a:rPr>
              <a:t>的</a:t>
            </a:r>
            <a:r>
              <a:rPr lang="zh-CN" altLang="en-US" b="1" kern="0" smtClean="0">
                <a:solidFill>
                  <a:srgbClr val="000000"/>
                </a:solidFill>
                <a:latin typeface="+mn-ea"/>
                <a:ea typeface="+mn-ea"/>
              </a:rPr>
              <a:t>影响</a:t>
            </a:r>
            <a:r>
              <a:rPr lang="zh-CN" altLang="en-US" kern="0" smtClean="0">
                <a:solidFill>
                  <a:srgbClr val="000000"/>
                </a:solidFill>
                <a:latin typeface="+mn-ea"/>
                <a:ea typeface="+mn-ea"/>
              </a:rPr>
              <a:t>（如果有多个影响可分别列出）</a:t>
            </a:r>
            <a:endParaRPr lang="en-US" altLang="zh-CN" kern="0">
              <a:solidFill>
                <a:srgbClr val="000000"/>
              </a:solidFill>
              <a:latin typeface="+mn-ea"/>
              <a:ea typeface="+mn-ea"/>
            </a:endParaRPr>
          </a:p>
          <a:p>
            <a:pPr marL="0" lvl="1" indent="85725">
              <a:lnSpc>
                <a:spcPct val="150000"/>
              </a:lnSpc>
              <a:spcBef>
                <a:spcPct val="20000"/>
              </a:spcBef>
              <a:buFont typeface="Arial" charset="0"/>
              <a:buChar char="›"/>
            </a:pPr>
            <a:r>
              <a:rPr lang="zh-CN" altLang="en-US" sz="1400">
                <a:solidFill>
                  <a:srgbClr val="0000FF"/>
                </a:solidFill>
                <a:latin typeface="+mn-ea"/>
                <a:ea typeface="+mn-ea"/>
                <a:cs typeface="宋体" pitchFamily="2" charset="-122"/>
              </a:rPr>
              <a:t>影响</a:t>
            </a:r>
            <a:r>
              <a:rPr lang="en-US" altLang="zh-CN" sz="1400">
                <a:solidFill>
                  <a:srgbClr val="0000FF"/>
                </a:solidFill>
                <a:latin typeface="+mn-ea"/>
                <a:ea typeface="+mn-ea"/>
                <a:cs typeface="宋体" pitchFamily="2" charset="-122"/>
              </a:rPr>
              <a:t>1</a:t>
            </a:r>
            <a:r>
              <a:rPr lang="zh-CN" altLang="en-US" sz="1400">
                <a:solidFill>
                  <a:srgbClr val="0000FF"/>
                </a:solidFill>
                <a:latin typeface="+mn-ea"/>
                <a:ea typeface="+mn-ea"/>
                <a:cs typeface="宋体" pitchFamily="2" charset="-122"/>
              </a:rPr>
              <a:t>：描述</a:t>
            </a:r>
            <a:r>
              <a:rPr lang="zh-CN" altLang="zh-CN" sz="1400">
                <a:solidFill>
                  <a:srgbClr val="0000FF"/>
                </a:solidFill>
                <a:latin typeface="+mn-ea"/>
                <a:ea typeface="+mn-ea"/>
                <a:cs typeface="宋体" pitchFamily="2" charset="-122"/>
              </a:rPr>
              <a:t>问题对</a:t>
            </a:r>
            <a:r>
              <a:rPr lang="zh-CN" altLang="en-US" sz="1400">
                <a:solidFill>
                  <a:srgbClr val="0000FF"/>
                </a:solidFill>
                <a:latin typeface="+mn-ea"/>
                <a:ea typeface="+mn-ea"/>
                <a:cs typeface="宋体" pitchFamily="2" charset="-122"/>
              </a:rPr>
              <a:t>外部</a:t>
            </a:r>
            <a:r>
              <a:rPr lang="zh-CN" altLang="zh-CN" sz="1400">
                <a:solidFill>
                  <a:srgbClr val="0000FF"/>
                </a:solidFill>
                <a:latin typeface="+mn-ea"/>
                <a:ea typeface="+mn-ea"/>
                <a:cs typeface="宋体" pitchFamily="2" charset="-122"/>
              </a:rPr>
              <a:t>客户</a:t>
            </a:r>
            <a:r>
              <a:rPr lang="en-US" altLang="zh-CN" sz="1400">
                <a:solidFill>
                  <a:srgbClr val="0000FF"/>
                </a:solidFill>
                <a:latin typeface="+mn-ea"/>
                <a:ea typeface="+mn-ea"/>
                <a:cs typeface="宋体" pitchFamily="2" charset="-122"/>
              </a:rPr>
              <a:t>/</a:t>
            </a:r>
            <a:r>
              <a:rPr lang="zh-CN" altLang="en-US" sz="1400">
                <a:solidFill>
                  <a:srgbClr val="0000FF"/>
                </a:solidFill>
                <a:latin typeface="+mn-ea"/>
                <a:ea typeface="+mn-ea"/>
                <a:cs typeface="宋体" pitchFamily="2" charset="-122"/>
              </a:rPr>
              <a:t>内部客户</a:t>
            </a:r>
            <a:r>
              <a:rPr lang="en-US" altLang="zh-CN" sz="1400">
                <a:solidFill>
                  <a:srgbClr val="0000FF"/>
                </a:solidFill>
                <a:latin typeface="+mn-ea"/>
                <a:ea typeface="+mn-ea"/>
                <a:cs typeface="宋体" pitchFamily="2" charset="-122"/>
              </a:rPr>
              <a:t>/</a:t>
            </a:r>
            <a:r>
              <a:rPr lang="zh-CN" altLang="zh-CN" sz="1400">
                <a:solidFill>
                  <a:srgbClr val="0000FF"/>
                </a:solidFill>
                <a:latin typeface="+mn-ea"/>
                <a:ea typeface="+mn-ea"/>
                <a:cs typeface="宋体" pitchFamily="2" charset="-122"/>
              </a:rPr>
              <a:t>下道工序的影响</a:t>
            </a:r>
            <a:r>
              <a:rPr lang="zh-CN" altLang="en-US" sz="1400">
                <a:solidFill>
                  <a:srgbClr val="0000FF"/>
                </a:solidFill>
                <a:latin typeface="+mn-ea"/>
                <a:ea typeface="+mn-ea"/>
                <a:cs typeface="宋体" pitchFamily="2" charset="-122"/>
              </a:rPr>
              <a:t>，量化影响结果（范围、数量、金额）；</a:t>
            </a:r>
            <a:endParaRPr lang="en-US" altLang="zh-CN" sz="1400">
              <a:solidFill>
                <a:srgbClr val="0000FF"/>
              </a:solidFill>
              <a:latin typeface="+mn-ea"/>
              <a:ea typeface="+mn-ea"/>
              <a:cs typeface="宋体" pitchFamily="2" charset="-122"/>
            </a:endParaRPr>
          </a:p>
          <a:p>
            <a:pPr marL="0" lvl="1" indent="85725">
              <a:lnSpc>
                <a:spcPct val="150000"/>
              </a:lnSpc>
              <a:spcBef>
                <a:spcPct val="20000"/>
              </a:spcBef>
              <a:buFont typeface="Arial" charset="0"/>
              <a:buChar char="›"/>
            </a:pPr>
            <a:r>
              <a:rPr lang="zh-CN" altLang="en-US" sz="1400">
                <a:solidFill>
                  <a:srgbClr val="0000FF"/>
                </a:solidFill>
                <a:latin typeface="+mn-ea"/>
                <a:ea typeface="+mn-ea"/>
                <a:cs typeface="宋体" pitchFamily="2" charset="-122"/>
              </a:rPr>
              <a:t>样例：故障造成约</a:t>
            </a:r>
            <a:r>
              <a:rPr lang="en-US" altLang="zh-CN" sz="1400">
                <a:solidFill>
                  <a:srgbClr val="0000FF"/>
                </a:solidFill>
                <a:latin typeface="+mn-ea"/>
                <a:ea typeface="+mn-ea"/>
                <a:cs typeface="宋体" pitchFamily="2" charset="-122"/>
              </a:rPr>
              <a:t>3000</a:t>
            </a:r>
            <a:r>
              <a:rPr lang="zh-CN" altLang="en-US" sz="1400">
                <a:solidFill>
                  <a:srgbClr val="0000FF"/>
                </a:solidFill>
                <a:latin typeface="+mn-ea"/>
                <a:ea typeface="+mn-ea"/>
                <a:cs typeface="宋体" pitchFamily="2" charset="-122"/>
              </a:rPr>
              <a:t>用户无法呼叫，造成客户收入损失</a:t>
            </a:r>
            <a:r>
              <a:rPr lang="en-US" altLang="zh-CN" sz="1400">
                <a:solidFill>
                  <a:srgbClr val="0000FF"/>
                </a:solidFill>
                <a:latin typeface="+mn-ea"/>
                <a:ea typeface="+mn-ea"/>
                <a:cs typeface="宋体" pitchFamily="2" charset="-122"/>
              </a:rPr>
              <a:t>XXX</a:t>
            </a:r>
            <a:r>
              <a:rPr lang="zh-CN" altLang="en-US" sz="1400">
                <a:solidFill>
                  <a:srgbClr val="0000FF"/>
                </a:solidFill>
                <a:latin typeface="+mn-ea"/>
                <a:ea typeface="+mn-ea"/>
                <a:cs typeface="宋体" pitchFamily="2" charset="-122"/>
              </a:rPr>
              <a:t>万美金。</a:t>
            </a:r>
            <a:endParaRPr lang="en-US" altLang="zh-CN" sz="1400">
              <a:solidFill>
                <a:srgbClr val="0000FF"/>
              </a:solidFill>
              <a:latin typeface="+mn-ea"/>
              <a:ea typeface="+mn-ea"/>
              <a:cs typeface="宋体" pitchFamily="2" charset="-122"/>
            </a:endParaRPr>
          </a:p>
        </p:txBody>
      </p:sp>
    </p:spTree>
  </p:cSld>
  <p:clrMapOvr>
    <a:masterClrMapping/>
  </p:clrMapOvr>
  <p:transition advClick="0" advTm="8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99478" y="871552"/>
            <a:ext cx="10337082" cy="1477328"/>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0975" indent="-180975" eaLnBrk="1" hangingPunct="1">
              <a:lnSpc>
                <a:spcPct val="150000"/>
              </a:lnSpc>
              <a:buClrTx/>
              <a:buSzTx/>
              <a:buFont typeface="Wingdings" panose="05000000000000000000" pitchFamily="2" charset="2"/>
              <a:buChar char="n"/>
            </a:pPr>
            <a:r>
              <a:rPr lang="zh-CN" altLang="en-US" sz="1800" b="1" kern="1200">
                <a:latin typeface="+mn-ea"/>
                <a:ea typeface="+mn-ea"/>
                <a:cs typeface="宋体" pitchFamily="2" charset="-122"/>
              </a:rPr>
              <a:t>背景</a:t>
            </a:r>
            <a:r>
              <a:rPr lang="zh-CN" altLang="en-US" sz="1800" b="1" kern="1200" smtClean="0">
                <a:latin typeface="+mn-ea"/>
                <a:ea typeface="+mn-ea"/>
                <a:cs typeface="宋体" pitchFamily="2" charset="-122"/>
              </a:rPr>
              <a:t>说明：</a:t>
            </a:r>
            <a:endParaRPr lang="en-US" altLang="zh-CN" sz="1800" b="1" kern="1200">
              <a:latin typeface="+mn-ea"/>
              <a:ea typeface="+mn-ea"/>
              <a:cs typeface="宋体" pitchFamily="2" charset="-122"/>
            </a:endParaRPr>
          </a:p>
          <a:p>
            <a:pPr marL="0" indent="0" eaLnBrk="1" hangingPunct="1">
              <a:lnSpc>
                <a:spcPct val="150000"/>
              </a:lnSpc>
              <a:buClrTx/>
              <a:buSzTx/>
              <a:buNone/>
            </a:pPr>
            <a:r>
              <a:rPr lang="zh-CN" altLang="en-US" sz="1400" kern="1200" smtClean="0">
                <a:solidFill>
                  <a:srgbClr val="0000FF"/>
                </a:solidFill>
                <a:latin typeface="+mn-ea"/>
                <a:ea typeface="+mn-ea"/>
                <a:cs typeface="宋体" pitchFamily="2" charset="-122"/>
              </a:rPr>
              <a:t>说明该问题的背景，如客户的特点，项目交付的特点，以及其它和本次回溯相关的背景信息，便于参与者理解。</a:t>
            </a:r>
            <a:endParaRPr lang="en-US" altLang="zh-CN" sz="1400" kern="1200" smtClean="0">
              <a:solidFill>
                <a:srgbClr val="0000FF"/>
              </a:solidFill>
              <a:latin typeface="+mn-ea"/>
              <a:ea typeface="+mn-ea"/>
              <a:cs typeface="宋体" pitchFamily="2" charset="-122"/>
            </a:endParaRPr>
          </a:p>
          <a:p>
            <a:pPr marL="0" indent="0" eaLnBrk="1" hangingPunct="1">
              <a:lnSpc>
                <a:spcPct val="150000"/>
              </a:lnSpc>
              <a:buClrTx/>
              <a:buSzTx/>
              <a:buNone/>
            </a:pPr>
            <a:r>
              <a:rPr lang="zh-CN" altLang="en-US" sz="1400" kern="1200" smtClean="0">
                <a:solidFill>
                  <a:srgbClr val="0000FF"/>
                </a:solidFill>
                <a:latin typeface="+mn-ea"/>
                <a:ea typeface="+mn-ea"/>
                <a:cs typeface="宋体" pitchFamily="2" charset="-122"/>
              </a:rPr>
              <a:t>样</a:t>
            </a:r>
            <a:r>
              <a:rPr lang="zh-CN" altLang="en-US" sz="1400" kern="1200">
                <a:solidFill>
                  <a:srgbClr val="0000FF"/>
                </a:solidFill>
                <a:latin typeface="+mn-ea"/>
                <a:ea typeface="+mn-ea"/>
                <a:cs typeface="宋体" pitchFamily="2" charset="-122"/>
              </a:rPr>
              <a:t>例：</a:t>
            </a:r>
            <a:r>
              <a:rPr lang="en-US" altLang="zh-CN" sz="1400" kern="1200">
                <a:solidFill>
                  <a:srgbClr val="0000FF"/>
                </a:solidFill>
                <a:latin typeface="+mn-ea"/>
                <a:ea typeface="+mn-ea"/>
                <a:cs typeface="宋体" pitchFamily="2" charset="-122"/>
              </a:rPr>
              <a:t>Telmex</a:t>
            </a:r>
            <a:r>
              <a:rPr lang="zh-CN" altLang="en-US" sz="1400" kern="1200" dirty="0">
                <a:solidFill>
                  <a:srgbClr val="0000FF"/>
                </a:solidFill>
                <a:latin typeface="+mn-ea"/>
                <a:ea typeface="+mn-ea"/>
                <a:cs typeface="宋体" pitchFamily="2" charset="-122"/>
              </a:rPr>
              <a:t>是</a:t>
            </a:r>
            <a:r>
              <a:rPr lang="en-US" altLang="zh-CN" sz="1400" kern="1200" dirty="0">
                <a:solidFill>
                  <a:srgbClr val="0000FF"/>
                </a:solidFill>
                <a:latin typeface="+mn-ea"/>
                <a:ea typeface="+mn-ea"/>
                <a:cs typeface="宋体" pitchFamily="2" charset="-122"/>
              </a:rPr>
              <a:t>AM</a:t>
            </a:r>
            <a:r>
              <a:rPr lang="zh-CN" altLang="en-US" sz="1400" kern="1200" dirty="0">
                <a:solidFill>
                  <a:srgbClr val="0000FF"/>
                </a:solidFill>
                <a:latin typeface="+mn-ea"/>
                <a:ea typeface="+mn-ea"/>
                <a:cs typeface="宋体" pitchFamily="2" charset="-122"/>
              </a:rPr>
              <a:t>集团墨西哥本土子网最大的固网运营商，</a:t>
            </a:r>
            <a:r>
              <a:rPr lang="en-US" altLang="zh-CN" sz="1400" kern="1200" dirty="0">
                <a:solidFill>
                  <a:srgbClr val="0000FF"/>
                </a:solidFill>
                <a:latin typeface="+mn-ea"/>
                <a:ea typeface="+mn-ea"/>
                <a:cs typeface="宋体" pitchFamily="2" charset="-122"/>
              </a:rPr>
              <a:t>2012</a:t>
            </a:r>
            <a:r>
              <a:rPr lang="zh-CN" altLang="en-US" sz="1400" kern="1200" dirty="0">
                <a:solidFill>
                  <a:srgbClr val="0000FF"/>
                </a:solidFill>
                <a:latin typeface="+mn-ea"/>
                <a:ea typeface="+mn-ea"/>
                <a:cs typeface="宋体" pitchFamily="2" charset="-122"/>
              </a:rPr>
              <a:t>年底选择华为</a:t>
            </a:r>
            <a:r>
              <a:rPr lang="en-US" altLang="zh-CN" sz="1400" kern="1200" dirty="0" err="1">
                <a:solidFill>
                  <a:srgbClr val="0000FF"/>
                </a:solidFill>
                <a:latin typeface="+mn-ea"/>
                <a:ea typeface="+mn-ea"/>
                <a:cs typeface="宋体" pitchFamily="2" charset="-122"/>
              </a:rPr>
              <a:t>SmartCDN</a:t>
            </a:r>
            <a:r>
              <a:rPr lang="zh-CN" altLang="en-US" sz="1400" kern="1200" dirty="0">
                <a:solidFill>
                  <a:srgbClr val="0000FF"/>
                </a:solidFill>
                <a:latin typeface="+mn-ea"/>
                <a:ea typeface="+mn-ea"/>
                <a:cs typeface="宋体" pitchFamily="2" charset="-122"/>
              </a:rPr>
              <a:t>平台代替租用的</a:t>
            </a:r>
            <a:r>
              <a:rPr lang="en-US" altLang="zh-CN" sz="1400" kern="1200" dirty="0" err="1">
                <a:solidFill>
                  <a:srgbClr val="0000FF"/>
                </a:solidFill>
                <a:latin typeface="+mn-ea"/>
                <a:ea typeface="+mn-ea"/>
                <a:cs typeface="宋体" pitchFamily="2" charset="-122"/>
              </a:rPr>
              <a:t>Akamai</a:t>
            </a:r>
            <a:r>
              <a:rPr lang="zh-CN" altLang="en-US" sz="1400" kern="1200" dirty="0">
                <a:solidFill>
                  <a:srgbClr val="0000FF"/>
                </a:solidFill>
                <a:latin typeface="+mn-ea"/>
                <a:ea typeface="+mn-ea"/>
                <a:cs typeface="宋体" pitchFamily="2" charset="-122"/>
              </a:rPr>
              <a:t>平台（租金</a:t>
            </a:r>
            <a:r>
              <a:rPr lang="en-US" altLang="zh-CN" sz="1400" kern="1200" dirty="0">
                <a:solidFill>
                  <a:srgbClr val="0000FF"/>
                </a:solidFill>
                <a:latin typeface="+mn-ea"/>
                <a:ea typeface="+mn-ea"/>
                <a:cs typeface="宋体" pitchFamily="2" charset="-122"/>
              </a:rPr>
              <a:t>2</a:t>
            </a:r>
            <a:r>
              <a:rPr lang="zh-CN" altLang="en-US" sz="1400" kern="1200" dirty="0">
                <a:solidFill>
                  <a:srgbClr val="0000FF"/>
                </a:solidFill>
                <a:latin typeface="+mn-ea"/>
                <a:ea typeface="+mn-ea"/>
                <a:cs typeface="宋体" pitchFamily="2" charset="-122"/>
              </a:rPr>
              <a:t>万美金</a:t>
            </a:r>
            <a:r>
              <a:rPr lang="en-US" altLang="zh-CN" sz="1400" kern="1200" dirty="0">
                <a:solidFill>
                  <a:srgbClr val="0000FF"/>
                </a:solidFill>
                <a:latin typeface="+mn-ea"/>
                <a:ea typeface="+mn-ea"/>
                <a:cs typeface="宋体" pitchFamily="2" charset="-122"/>
              </a:rPr>
              <a:t>/</a:t>
            </a:r>
            <a:r>
              <a:rPr lang="zh-CN" altLang="en-US" sz="1400" kern="1200" dirty="0">
                <a:solidFill>
                  <a:srgbClr val="0000FF"/>
                </a:solidFill>
                <a:latin typeface="+mn-ea"/>
                <a:ea typeface="+mn-ea"/>
                <a:cs typeface="宋体" pitchFamily="2" charset="-122"/>
              </a:rPr>
              <a:t>日），合同要求支持</a:t>
            </a:r>
            <a:r>
              <a:rPr lang="en-US" altLang="zh-CN" sz="1400" kern="1200" dirty="0">
                <a:solidFill>
                  <a:srgbClr val="0000FF"/>
                </a:solidFill>
                <a:latin typeface="+mn-ea"/>
                <a:ea typeface="+mn-ea"/>
                <a:cs typeface="宋体" pitchFamily="2" charset="-122"/>
              </a:rPr>
              <a:t>100</a:t>
            </a:r>
            <a:r>
              <a:rPr lang="zh-CN" altLang="en-US" sz="1400" kern="1200" dirty="0">
                <a:solidFill>
                  <a:srgbClr val="0000FF"/>
                </a:solidFill>
                <a:latin typeface="+mn-ea"/>
                <a:ea typeface="+mn-ea"/>
                <a:cs typeface="宋体" pitchFamily="2" charset="-122"/>
              </a:rPr>
              <a:t>万用户（</a:t>
            </a:r>
            <a:r>
              <a:rPr lang="en-US" altLang="zh-CN" sz="1400" kern="1200" dirty="0">
                <a:solidFill>
                  <a:srgbClr val="0000FF"/>
                </a:solidFill>
                <a:latin typeface="+mn-ea"/>
                <a:ea typeface="+mn-ea"/>
                <a:cs typeface="宋体" pitchFamily="2" charset="-122"/>
              </a:rPr>
              <a:t>10</a:t>
            </a:r>
            <a:r>
              <a:rPr lang="zh-CN" altLang="en-US" sz="1400" kern="1200" dirty="0">
                <a:solidFill>
                  <a:srgbClr val="0000FF"/>
                </a:solidFill>
                <a:latin typeface="+mn-ea"/>
                <a:ea typeface="+mn-ea"/>
                <a:cs typeface="宋体" pitchFamily="2" charset="-122"/>
              </a:rPr>
              <a:t>％在线，即</a:t>
            </a:r>
            <a:r>
              <a:rPr lang="en-US" altLang="zh-CN" sz="1400" kern="1200" dirty="0">
                <a:solidFill>
                  <a:srgbClr val="0000FF"/>
                </a:solidFill>
                <a:latin typeface="+mn-ea"/>
                <a:ea typeface="+mn-ea"/>
                <a:cs typeface="宋体" pitchFamily="2" charset="-122"/>
              </a:rPr>
              <a:t>10</a:t>
            </a:r>
            <a:r>
              <a:rPr lang="zh-CN" altLang="en-US" sz="1400" kern="1200" dirty="0">
                <a:solidFill>
                  <a:srgbClr val="0000FF"/>
                </a:solidFill>
                <a:latin typeface="+mn-ea"/>
                <a:ea typeface="+mn-ea"/>
                <a:cs typeface="宋体" pitchFamily="2" charset="-122"/>
              </a:rPr>
              <a:t>万并发</a:t>
            </a:r>
            <a:r>
              <a:rPr lang="zh-CN" altLang="en-US" sz="1400" kern="1200">
                <a:solidFill>
                  <a:srgbClr val="0000FF"/>
                </a:solidFill>
                <a:latin typeface="+mn-ea"/>
                <a:ea typeface="+mn-ea"/>
                <a:cs typeface="宋体" pitchFamily="2" charset="-122"/>
              </a:rPr>
              <a:t>）。</a:t>
            </a:r>
            <a:endParaRPr lang="en-US" altLang="zh-CN" sz="1400" kern="1200" dirty="0">
              <a:solidFill>
                <a:srgbClr val="0000FF"/>
              </a:solidFill>
              <a:latin typeface="+mn-ea"/>
              <a:ea typeface="+mn-ea"/>
              <a:cs typeface="宋体" pitchFamily="2" charset="-122"/>
            </a:endParaRPr>
          </a:p>
        </p:txBody>
      </p:sp>
      <p:sp>
        <p:nvSpPr>
          <p:cNvPr id="7" name="Rectangle 2"/>
          <p:cNvSpPr>
            <a:spLocks noGrp="1" noChangeArrowheads="1"/>
          </p:cNvSpPr>
          <p:nvPr>
            <p:ph type="title"/>
          </p:nvPr>
        </p:nvSpPr>
        <p:spPr>
          <a:xfrm>
            <a:off x="799478" y="273208"/>
            <a:ext cx="9905034" cy="618369"/>
          </a:xfrm>
          <a:noFill/>
          <a:ln>
            <a:noFill/>
          </a:ln>
          <a:effectLst/>
        </p:spPr>
        <p:txBody>
          <a:bodyPr vert="horz" wrap="square" lIns="0" tIns="40064" rIns="80129" bIns="40064" numCol="1" anchor="ctr" anchorCtr="0" compatLnSpc="1">
            <a:prstTxWarp prst="textNoShape">
              <a:avLst/>
            </a:prstTxWarp>
          </a:bodyPr>
          <a:lstStyle/>
          <a:p>
            <a:r>
              <a:rPr lang="en-US" altLang="zh-CN"/>
              <a:t>1.3 </a:t>
            </a:r>
            <a:r>
              <a:rPr lang="zh-CN" altLang="en-US"/>
              <a:t>组网或关键背景说明</a:t>
            </a:r>
            <a:r>
              <a:rPr lang="zh-CN" altLang="en-US">
                <a:solidFill>
                  <a:srgbClr val="0000FF"/>
                </a:solidFill>
              </a:rPr>
              <a:t>（</a:t>
            </a:r>
            <a:r>
              <a:rPr lang="zh-CN" altLang="en-US" smtClean="0">
                <a:solidFill>
                  <a:srgbClr val="0000FF"/>
                </a:solidFill>
              </a:rPr>
              <a:t>可选，复杂问题建议提供）</a:t>
            </a:r>
            <a:endParaRPr lang="en-US" altLang="zh-CN" dirty="0">
              <a:solidFill>
                <a:srgbClr val="0000FF"/>
              </a:solidFill>
            </a:endParaRPr>
          </a:p>
        </p:txBody>
      </p:sp>
      <p:sp>
        <p:nvSpPr>
          <p:cNvPr id="6" name="矩形 5"/>
          <p:cNvSpPr/>
          <p:nvPr/>
        </p:nvSpPr>
        <p:spPr>
          <a:xfrm>
            <a:off x="799478" y="3140969"/>
            <a:ext cx="5728570" cy="1277273"/>
          </a:xfrm>
          <a:prstGeom prst="rect">
            <a:avLst/>
          </a:prstGeom>
        </p:spPr>
        <p:txBody>
          <a:bodyPr wrap="square">
            <a:spAutoFit/>
          </a:bodyPr>
          <a:lstStyle/>
          <a:p>
            <a:pPr marL="174625" indent="-174625">
              <a:lnSpc>
                <a:spcPct val="120000"/>
              </a:lnSpc>
              <a:spcAft>
                <a:spcPts val="600"/>
              </a:spcAft>
              <a:buFont typeface="Wingdings" pitchFamily="2" charset="2"/>
              <a:buChar char="n"/>
            </a:pPr>
            <a:r>
              <a:rPr lang="zh-CN" altLang="en-US" b="1" dirty="0">
                <a:solidFill>
                  <a:srgbClr val="000000"/>
                </a:solidFill>
                <a:latin typeface="华文细黑"/>
                <a:ea typeface="华文细黑"/>
              </a:rPr>
              <a:t>组网结构或关键技术背景说明：</a:t>
            </a:r>
            <a:endParaRPr lang="en-US" altLang="zh-CN" b="1" dirty="0">
              <a:solidFill>
                <a:srgbClr val="000000"/>
              </a:solidFill>
              <a:latin typeface="华文细黑"/>
              <a:ea typeface="华文细黑"/>
            </a:endParaRPr>
          </a:p>
          <a:p>
            <a:pPr>
              <a:lnSpc>
                <a:spcPct val="120000"/>
              </a:lnSpc>
              <a:spcAft>
                <a:spcPts val="600"/>
              </a:spcAft>
            </a:pPr>
            <a:r>
              <a:rPr lang="zh-CN" altLang="en-US" sz="1400" dirty="0">
                <a:solidFill>
                  <a:srgbClr val="0000FF"/>
                </a:solidFill>
                <a:latin typeface="华文细黑"/>
                <a:ea typeface="华文细黑"/>
              </a:rPr>
              <a:t>为便于理解，建议对网络结构进行图形化展示，对产品自身特有的技术背景、术语等解释</a:t>
            </a:r>
            <a:r>
              <a:rPr lang="zh-CN" altLang="en-US" sz="1400">
                <a:solidFill>
                  <a:srgbClr val="0000FF"/>
                </a:solidFill>
                <a:latin typeface="华文细黑"/>
                <a:ea typeface="华文细黑"/>
              </a:rPr>
              <a:t>说明</a:t>
            </a:r>
            <a:r>
              <a:rPr lang="zh-CN" altLang="en-US" sz="1400" smtClean="0">
                <a:solidFill>
                  <a:srgbClr val="0000FF"/>
                </a:solidFill>
                <a:latin typeface="华文细黑"/>
                <a:ea typeface="华文细黑"/>
              </a:rPr>
              <a:t>，并描述出问题的业务场景，标示出现问题的网元，便于</a:t>
            </a:r>
            <a:r>
              <a:rPr lang="zh-CN" altLang="en-US" sz="1400" dirty="0">
                <a:solidFill>
                  <a:srgbClr val="0000FF"/>
                </a:solidFill>
                <a:latin typeface="华文细黑"/>
                <a:ea typeface="华文细黑"/>
              </a:rPr>
              <a:t>理解和</a:t>
            </a:r>
            <a:r>
              <a:rPr lang="zh-CN" altLang="en-US" sz="1400" smtClean="0">
                <a:solidFill>
                  <a:srgbClr val="0000FF"/>
                </a:solidFill>
                <a:latin typeface="华文细黑"/>
                <a:ea typeface="华文细黑"/>
              </a:rPr>
              <a:t>交流。</a:t>
            </a:r>
            <a:endParaRPr lang="en-US" altLang="zh-CN" sz="1400" dirty="0">
              <a:solidFill>
                <a:srgbClr val="000000"/>
              </a:solidFill>
              <a:latin typeface="华文细黑"/>
              <a:ea typeface="华文细黑"/>
            </a:endParaRPr>
          </a:p>
        </p:txBody>
      </p:sp>
      <p:pic>
        <p:nvPicPr>
          <p:cNvPr id="8" name="图片 7"/>
          <p:cNvPicPr>
            <a:picLocks noChangeAspect="1"/>
          </p:cNvPicPr>
          <p:nvPr/>
        </p:nvPicPr>
        <p:blipFill>
          <a:blip r:embed="rId2"/>
          <a:stretch>
            <a:fillRect/>
          </a:stretch>
        </p:blipFill>
        <p:spPr>
          <a:xfrm>
            <a:off x="7248128" y="2437237"/>
            <a:ext cx="4169643" cy="3444944"/>
          </a:xfrm>
          <a:prstGeom prst="rect">
            <a:avLst/>
          </a:prstGeom>
        </p:spPr>
      </p:pic>
    </p:spTree>
    <p:extLst>
      <p:ext uri="{BB962C8B-B14F-4D97-AF65-F5344CB8AC3E}">
        <p14:creationId xmlns:p14="http://schemas.microsoft.com/office/powerpoint/2010/main" val="1773308529"/>
      </p:ext>
    </p:extLst>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67408" y="273208"/>
            <a:ext cx="9865096" cy="618369"/>
          </a:xfrm>
          <a:noFill/>
          <a:ln>
            <a:noFill/>
          </a:ln>
          <a:effectLst/>
        </p:spPr>
        <p:txBody>
          <a:bodyPr vert="horz" wrap="square" lIns="0" tIns="40064" rIns="80129" bIns="40064" numCol="1" anchor="ctr" anchorCtr="0" compatLnSpc="1">
            <a:prstTxWarp prst="textNoShape">
              <a:avLst/>
            </a:prstTxWarp>
          </a:bodyPr>
          <a:lstStyle/>
          <a:p>
            <a:r>
              <a:rPr lang="en-US" altLang="zh-CN" dirty="0"/>
              <a:t>1.4 </a:t>
            </a:r>
            <a:r>
              <a:rPr lang="zh-CN" altLang="en-US" dirty="0" smtClean="0"/>
              <a:t>过程回放图样例</a:t>
            </a:r>
            <a:r>
              <a:rPr lang="en-US" altLang="zh-CN" dirty="0" smtClean="0"/>
              <a:t>1</a:t>
            </a:r>
            <a:r>
              <a:rPr lang="zh-CN" altLang="en-US" dirty="0" smtClean="0">
                <a:solidFill>
                  <a:srgbClr val="0000FF"/>
                </a:solidFill>
              </a:rPr>
              <a:t>（</a:t>
            </a:r>
            <a:r>
              <a:rPr lang="zh-CN" altLang="en-US" dirty="0">
                <a:solidFill>
                  <a:srgbClr val="0000FF"/>
                </a:solidFill>
              </a:rPr>
              <a:t>可选</a:t>
            </a:r>
            <a:r>
              <a:rPr lang="zh-CN" altLang="en-US" dirty="0" smtClean="0">
                <a:solidFill>
                  <a:srgbClr val="0000FF"/>
                </a:solidFill>
              </a:rPr>
              <a:t>，跨功能团队回放图）</a:t>
            </a:r>
            <a:endParaRPr lang="en-US" altLang="zh-CN" dirty="0">
              <a:solidFill>
                <a:srgbClr val="FF0000"/>
              </a:solidFill>
            </a:endParaRPr>
          </a:p>
        </p:txBody>
      </p:sp>
      <p:cxnSp>
        <p:nvCxnSpPr>
          <p:cNvPr id="48" name="直接箭头连接符 47"/>
          <p:cNvCxnSpPr/>
          <p:nvPr/>
        </p:nvCxnSpPr>
        <p:spPr bwMode="auto">
          <a:xfrm>
            <a:off x="983432" y="1177650"/>
            <a:ext cx="10153128" cy="39123"/>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9" name="TextBox 9"/>
          <p:cNvSpPr txBox="1">
            <a:spLocks noChangeArrowheads="1"/>
          </p:cNvSpPr>
          <p:nvPr/>
        </p:nvSpPr>
        <p:spPr bwMode="auto">
          <a:xfrm>
            <a:off x="2711624" y="908721"/>
            <a:ext cx="854611" cy="268929"/>
          </a:xfrm>
          <a:prstGeom prst="rect">
            <a:avLst/>
          </a:prstGeom>
          <a:noFill/>
          <a:ln w="9525">
            <a:noFill/>
            <a:miter lim="800000"/>
            <a:headEnd/>
            <a:tailEnd/>
          </a:ln>
        </p:spPr>
        <p:txBody>
          <a:bodyPr wrap="square" lIns="83448" tIns="41724" rIns="83448" bIns="41724">
            <a:spAutoFit/>
          </a:bodyPr>
          <a:lstStyle/>
          <a:p>
            <a:r>
              <a:rPr lang="en-US" altLang="zh-CN" sz="1200">
                <a:solidFill>
                  <a:srgbClr val="000000"/>
                </a:solidFill>
                <a:latin typeface="华文细黑"/>
              </a:rPr>
              <a:t> </a:t>
            </a:r>
            <a:r>
              <a:rPr lang="en-US" altLang="zh-CN" sz="1200" smtClean="0">
                <a:solidFill>
                  <a:srgbClr val="C00000"/>
                </a:solidFill>
                <a:latin typeface="华文细黑"/>
              </a:rPr>
              <a:t>2015</a:t>
            </a:r>
            <a:r>
              <a:rPr lang="zh-CN" altLang="en-US" sz="1200" smtClean="0">
                <a:solidFill>
                  <a:srgbClr val="C00000"/>
                </a:solidFill>
                <a:latin typeface="华文细黑"/>
              </a:rPr>
              <a:t>年底</a:t>
            </a:r>
            <a:endParaRPr lang="zh-CN" altLang="en-US" sz="1200" dirty="0">
              <a:solidFill>
                <a:srgbClr val="000000"/>
              </a:solidFill>
              <a:latin typeface="华文细黑"/>
            </a:endParaRPr>
          </a:p>
        </p:txBody>
      </p:sp>
      <p:sp>
        <p:nvSpPr>
          <p:cNvPr id="50" name="AutoShape 833"/>
          <p:cNvSpPr>
            <a:spLocks noChangeArrowheads="1"/>
          </p:cNvSpPr>
          <p:nvPr/>
        </p:nvSpPr>
        <p:spPr bwMode="auto">
          <a:xfrm>
            <a:off x="3050542" y="1139874"/>
            <a:ext cx="86185"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50" dirty="0">
              <a:solidFill>
                <a:srgbClr val="000000"/>
              </a:solidFill>
              <a:latin typeface="微软雅黑" pitchFamily="34" charset="-122"/>
              <a:ea typeface="微软雅黑" pitchFamily="34" charset="-122"/>
            </a:endParaRPr>
          </a:p>
        </p:txBody>
      </p:sp>
      <p:sp>
        <p:nvSpPr>
          <p:cNvPr id="51" name="TextBox 9"/>
          <p:cNvSpPr txBox="1">
            <a:spLocks noChangeArrowheads="1"/>
          </p:cNvSpPr>
          <p:nvPr/>
        </p:nvSpPr>
        <p:spPr bwMode="auto">
          <a:xfrm>
            <a:off x="5015881" y="940563"/>
            <a:ext cx="973233" cy="268929"/>
          </a:xfrm>
          <a:prstGeom prst="rect">
            <a:avLst/>
          </a:prstGeom>
          <a:noFill/>
          <a:ln w="9525">
            <a:noFill/>
            <a:miter lim="800000"/>
            <a:headEnd/>
            <a:tailEnd/>
          </a:ln>
        </p:spPr>
        <p:txBody>
          <a:bodyPr wrap="square" lIns="83448" tIns="41724" rIns="83448" bIns="41724">
            <a:spAutoFit/>
          </a:bodyPr>
          <a:lstStyle/>
          <a:p>
            <a:r>
              <a:rPr lang="en-US" altLang="zh-CN" sz="1200">
                <a:solidFill>
                  <a:srgbClr val="000000"/>
                </a:solidFill>
                <a:latin typeface="华文细黑"/>
              </a:rPr>
              <a:t> </a:t>
            </a:r>
            <a:r>
              <a:rPr lang="en-US" altLang="zh-CN" sz="1200" smtClean="0">
                <a:solidFill>
                  <a:srgbClr val="000000"/>
                </a:solidFill>
                <a:latin typeface="华文细黑"/>
              </a:rPr>
              <a:t>2016.03.10</a:t>
            </a:r>
            <a:endParaRPr lang="zh-CN" altLang="en-US" sz="1200" dirty="0">
              <a:solidFill>
                <a:srgbClr val="000000"/>
              </a:solidFill>
              <a:latin typeface="华文细黑"/>
            </a:endParaRPr>
          </a:p>
        </p:txBody>
      </p:sp>
      <p:sp>
        <p:nvSpPr>
          <p:cNvPr id="52" name="AutoShape 833"/>
          <p:cNvSpPr>
            <a:spLocks noChangeArrowheads="1"/>
          </p:cNvSpPr>
          <p:nvPr/>
        </p:nvSpPr>
        <p:spPr bwMode="auto">
          <a:xfrm>
            <a:off x="5396269" y="1146298"/>
            <a:ext cx="86185"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50" dirty="0">
              <a:solidFill>
                <a:srgbClr val="000000"/>
              </a:solidFill>
              <a:latin typeface="微软雅黑" pitchFamily="34" charset="-122"/>
              <a:ea typeface="微软雅黑" pitchFamily="34" charset="-122"/>
            </a:endParaRPr>
          </a:p>
        </p:txBody>
      </p:sp>
      <p:sp>
        <p:nvSpPr>
          <p:cNvPr id="53" name="TextBox 9"/>
          <p:cNvSpPr txBox="1">
            <a:spLocks noChangeArrowheads="1"/>
          </p:cNvSpPr>
          <p:nvPr/>
        </p:nvSpPr>
        <p:spPr bwMode="auto">
          <a:xfrm>
            <a:off x="7104113" y="940563"/>
            <a:ext cx="973233" cy="268929"/>
          </a:xfrm>
          <a:prstGeom prst="rect">
            <a:avLst/>
          </a:prstGeom>
          <a:noFill/>
          <a:ln w="9525">
            <a:noFill/>
            <a:miter lim="800000"/>
            <a:headEnd/>
            <a:tailEnd/>
          </a:ln>
        </p:spPr>
        <p:txBody>
          <a:bodyPr wrap="square" lIns="83448" tIns="41724" rIns="83448" bIns="41724">
            <a:spAutoFit/>
          </a:bodyPr>
          <a:lstStyle/>
          <a:p>
            <a:r>
              <a:rPr lang="en-US" altLang="zh-CN" sz="1200">
                <a:solidFill>
                  <a:srgbClr val="000000"/>
                </a:solidFill>
                <a:latin typeface="华文细黑"/>
              </a:rPr>
              <a:t> </a:t>
            </a:r>
            <a:r>
              <a:rPr lang="en-US" altLang="zh-CN" sz="1200" smtClean="0">
                <a:solidFill>
                  <a:srgbClr val="000000"/>
                </a:solidFill>
                <a:latin typeface="华文细黑"/>
              </a:rPr>
              <a:t>2016.03.22</a:t>
            </a:r>
            <a:endParaRPr lang="zh-CN" altLang="en-US" sz="1200" dirty="0">
              <a:solidFill>
                <a:srgbClr val="000000"/>
              </a:solidFill>
              <a:latin typeface="华文细黑"/>
            </a:endParaRPr>
          </a:p>
        </p:txBody>
      </p:sp>
      <p:sp>
        <p:nvSpPr>
          <p:cNvPr id="54" name="AutoShape 833"/>
          <p:cNvSpPr>
            <a:spLocks noChangeArrowheads="1"/>
          </p:cNvSpPr>
          <p:nvPr/>
        </p:nvSpPr>
        <p:spPr bwMode="auto">
          <a:xfrm>
            <a:off x="7491800" y="1146298"/>
            <a:ext cx="86185"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50" dirty="0">
              <a:solidFill>
                <a:srgbClr val="000000"/>
              </a:solidFill>
              <a:latin typeface="微软雅黑" pitchFamily="34" charset="-122"/>
              <a:ea typeface="微软雅黑" pitchFamily="34" charset="-122"/>
            </a:endParaRPr>
          </a:p>
        </p:txBody>
      </p:sp>
      <p:sp>
        <p:nvSpPr>
          <p:cNvPr id="55" name="TextBox 9"/>
          <p:cNvSpPr txBox="1">
            <a:spLocks noChangeArrowheads="1"/>
          </p:cNvSpPr>
          <p:nvPr/>
        </p:nvSpPr>
        <p:spPr bwMode="auto">
          <a:xfrm>
            <a:off x="9155215" y="947844"/>
            <a:ext cx="973233" cy="268929"/>
          </a:xfrm>
          <a:prstGeom prst="rect">
            <a:avLst/>
          </a:prstGeom>
          <a:noFill/>
          <a:ln w="9525">
            <a:noFill/>
            <a:miter lim="800000"/>
            <a:headEnd/>
            <a:tailEnd/>
          </a:ln>
        </p:spPr>
        <p:txBody>
          <a:bodyPr wrap="square" lIns="83448" tIns="41724" rIns="83448" bIns="41724">
            <a:spAutoFit/>
          </a:bodyPr>
          <a:lstStyle/>
          <a:p>
            <a:r>
              <a:rPr lang="en-US" altLang="zh-CN" sz="1200">
                <a:solidFill>
                  <a:srgbClr val="000000"/>
                </a:solidFill>
                <a:latin typeface="华文细黑"/>
              </a:rPr>
              <a:t> </a:t>
            </a:r>
            <a:r>
              <a:rPr lang="en-US" altLang="zh-CN" sz="1200" smtClean="0">
                <a:solidFill>
                  <a:srgbClr val="000000"/>
                </a:solidFill>
                <a:latin typeface="华文细黑"/>
              </a:rPr>
              <a:t>2016.04.16</a:t>
            </a:r>
            <a:endParaRPr lang="zh-CN" altLang="en-US" sz="1200" dirty="0">
              <a:solidFill>
                <a:srgbClr val="000000"/>
              </a:solidFill>
              <a:latin typeface="华文细黑"/>
            </a:endParaRPr>
          </a:p>
        </p:txBody>
      </p:sp>
      <p:sp>
        <p:nvSpPr>
          <p:cNvPr id="56" name="AutoShape 833"/>
          <p:cNvSpPr>
            <a:spLocks noChangeArrowheads="1"/>
          </p:cNvSpPr>
          <p:nvPr/>
        </p:nvSpPr>
        <p:spPr bwMode="auto">
          <a:xfrm>
            <a:off x="9610215" y="1153582"/>
            <a:ext cx="86185"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700" dirty="0">
              <a:solidFill>
                <a:srgbClr val="000000"/>
              </a:solidFill>
              <a:latin typeface="微软雅黑" pitchFamily="34" charset="-122"/>
              <a:ea typeface="微软雅黑" pitchFamily="34" charset="-122"/>
            </a:endParaRPr>
          </a:p>
        </p:txBody>
      </p:sp>
      <p:cxnSp>
        <p:nvCxnSpPr>
          <p:cNvPr id="57" name="直接连接符 75"/>
          <p:cNvCxnSpPr>
            <a:cxnSpLocks noChangeShapeType="1"/>
          </p:cNvCxnSpPr>
          <p:nvPr/>
        </p:nvCxnSpPr>
        <p:spPr bwMode="auto">
          <a:xfrm>
            <a:off x="1055440" y="2564904"/>
            <a:ext cx="10009112" cy="0"/>
          </a:xfrm>
          <a:prstGeom prst="line">
            <a:avLst/>
          </a:prstGeom>
          <a:noFill/>
          <a:ln w="28575" algn="ctr">
            <a:solidFill>
              <a:srgbClr val="669900"/>
            </a:solidFill>
            <a:prstDash val="dash"/>
            <a:round/>
            <a:headEnd/>
            <a:tailEnd/>
          </a:ln>
        </p:spPr>
      </p:cxnSp>
      <p:sp>
        <p:nvSpPr>
          <p:cNvPr id="58" name="Rectangle 18"/>
          <p:cNvSpPr>
            <a:spLocks noChangeArrowheads="1"/>
          </p:cNvSpPr>
          <p:nvPr/>
        </p:nvSpPr>
        <p:spPr bwMode="auto">
          <a:xfrm>
            <a:off x="983432" y="1571895"/>
            <a:ext cx="768549" cy="358775"/>
          </a:xfrm>
          <a:prstGeom prst="rect">
            <a:avLst/>
          </a:prstGeom>
          <a:solidFill>
            <a:schemeClr val="accent6">
              <a:lumMod val="40000"/>
              <a:lumOff val="60000"/>
            </a:schemeClr>
          </a:solidFill>
          <a:ln w="12700">
            <a:solidFill>
              <a:schemeClr val="accent6">
                <a:lumMod val="60000"/>
                <a:lumOff val="40000"/>
              </a:schemeClr>
            </a:solidFill>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defRPr/>
            </a:pPr>
            <a:r>
              <a:rPr lang="zh-CN" altLang="en-US" sz="1000" b="1" dirty="0">
                <a:solidFill>
                  <a:srgbClr val="000000"/>
                </a:solidFill>
                <a:latin typeface="华文细黑" pitchFamily="2" charset="-122"/>
              </a:rPr>
              <a:t>客户</a:t>
            </a:r>
          </a:p>
        </p:txBody>
      </p:sp>
      <p:sp>
        <p:nvSpPr>
          <p:cNvPr id="59" name="Rectangle 18"/>
          <p:cNvSpPr>
            <a:spLocks noChangeArrowheads="1"/>
          </p:cNvSpPr>
          <p:nvPr/>
        </p:nvSpPr>
        <p:spPr bwMode="auto">
          <a:xfrm>
            <a:off x="983432" y="2796058"/>
            <a:ext cx="768549" cy="358775"/>
          </a:xfrm>
          <a:prstGeom prst="rect">
            <a:avLst/>
          </a:prstGeom>
          <a:solidFill>
            <a:schemeClr val="accent6">
              <a:lumMod val="40000"/>
              <a:lumOff val="60000"/>
            </a:schemeClr>
          </a:solidFill>
          <a:ln w="12700">
            <a:solidFill>
              <a:schemeClr val="accent6">
                <a:lumMod val="60000"/>
                <a:lumOff val="40000"/>
              </a:schemeClr>
            </a:solidFill>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defRPr/>
            </a:pPr>
            <a:r>
              <a:rPr lang="zh-CN" altLang="en-US" sz="1000" b="1" dirty="0">
                <a:solidFill>
                  <a:srgbClr val="000000"/>
                </a:solidFill>
                <a:latin typeface="华文细黑" pitchFamily="2" charset="-122"/>
              </a:rPr>
              <a:t>一线</a:t>
            </a:r>
          </a:p>
        </p:txBody>
      </p:sp>
      <p:sp>
        <p:nvSpPr>
          <p:cNvPr id="60" name="Rectangle 18"/>
          <p:cNvSpPr>
            <a:spLocks noChangeArrowheads="1"/>
          </p:cNvSpPr>
          <p:nvPr/>
        </p:nvSpPr>
        <p:spPr bwMode="auto">
          <a:xfrm>
            <a:off x="959013" y="3970335"/>
            <a:ext cx="960523" cy="358775"/>
          </a:xfrm>
          <a:prstGeom prst="rect">
            <a:avLst/>
          </a:prstGeom>
          <a:solidFill>
            <a:schemeClr val="accent6">
              <a:lumMod val="40000"/>
              <a:lumOff val="60000"/>
            </a:schemeClr>
          </a:solidFill>
          <a:ln w="12700">
            <a:solidFill>
              <a:schemeClr val="accent6">
                <a:lumMod val="60000"/>
                <a:lumOff val="40000"/>
              </a:schemeClr>
            </a:solidFill>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lstStyle/>
          <a:p>
            <a:pPr>
              <a:defRPr/>
            </a:pPr>
            <a:r>
              <a:rPr lang="zh-CN" altLang="en-US" sz="1000" b="1" dirty="0">
                <a:solidFill>
                  <a:srgbClr val="000000"/>
                </a:solidFill>
                <a:latin typeface="华文细黑" pitchFamily="2" charset="-122"/>
              </a:rPr>
              <a:t>研发</a:t>
            </a:r>
          </a:p>
        </p:txBody>
      </p:sp>
      <p:sp>
        <p:nvSpPr>
          <p:cNvPr id="61" name="矩形 14"/>
          <p:cNvSpPr>
            <a:spLocks/>
          </p:cNvSpPr>
          <p:nvPr/>
        </p:nvSpPr>
        <p:spPr bwMode="auto">
          <a:xfrm>
            <a:off x="2260574" y="1355865"/>
            <a:ext cx="1603178" cy="954975"/>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100" i="1" dirty="0">
                <a:solidFill>
                  <a:srgbClr val="0000FF"/>
                </a:solidFill>
                <a:latin typeface="华文细黑" pitchFamily="2" charset="-122"/>
              </a:rPr>
              <a:t>什么产品版本，什么地点，什么角色，执行了哪些动作，输出的交付或带来的影响。</a:t>
            </a:r>
            <a:r>
              <a:rPr lang="zh-CN" altLang="en-US" sz="1100" b="1" i="1" dirty="0">
                <a:solidFill>
                  <a:srgbClr val="FF0000"/>
                </a:solidFill>
                <a:latin typeface="华文细黑" pitchFamily="2" charset="-122"/>
              </a:rPr>
              <a:t>与客户目标的差距</a:t>
            </a:r>
            <a:r>
              <a:rPr lang="en-US" altLang="zh-CN" sz="1100" b="1" i="1" dirty="0">
                <a:solidFill>
                  <a:srgbClr val="FF0000"/>
                </a:solidFill>
                <a:latin typeface="华文细黑" pitchFamily="2" charset="-122"/>
              </a:rPr>
              <a:t>1</a:t>
            </a:r>
            <a:r>
              <a:rPr lang="zh-CN" altLang="en-US" sz="1100" b="1" i="1" dirty="0">
                <a:solidFill>
                  <a:srgbClr val="FF0000"/>
                </a:solidFill>
                <a:latin typeface="华文细黑" pitchFamily="2" charset="-122"/>
              </a:rPr>
              <a:t>。</a:t>
            </a:r>
          </a:p>
        </p:txBody>
      </p:sp>
      <p:sp>
        <p:nvSpPr>
          <p:cNvPr id="62" name="矩形 14"/>
          <p:cNvSpPr>
            <a:spLocks/>
          </p:cNvSpPr>
          <p:nvPr/>
        </p:nvSpPr>
        <p:spPr bwMode="auto">
          <a:xfrm>
            <a:off x="4799856" y="2721827"/>
            <a:ext cx="1389298" cy="1008112"/>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100" i="1" dirty="0">
                <a:solidFill>
                  <a:srgbClr val="0000FF"/>
                </a:solidFill>
                <a:latin typeface="华文细黑" pitchFamily="2" charset="-122"/>
              </a:rPr>
              <a:t>什么产品版本，什么地点，什么角色，执行了哪些动作，输出的交付或带来的影响。</a:t>
            </a:r>
          </a:p>
        </p:txBody>
      </p:sp>
      <p:sp>
        <p:nvSpPr>
          <p:cNvPr id="63" name="矩形 14"/>
          <p:cNvSpPr>
            <a:spLocks/>
          </p:cNvSpPr>
          <p:nvPr/>
        </p:nvSpPr>
        <p:spPr bwMode="auto">
          <a:xfrm>
            <a:off x="6600057" y="3895404"/>
            <a:ext cx="1477289" cy="973756"/>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100" i="1" dirty="0">
                <a:solidFill>
                  <a:srgbClr val="0000FF"/>
                </a:solidFill>
                <a:latin typeface="华文细黑" pitchFamily="2" charset="-122"/>
              </a:rPr>
              <a:t>什么产品版本，什么地点，什么角色，执行了哪些动作，输出的交付或带来的影响。与客户目标的差距</a:t>
            </a:r>
            <a:r>
              <a:rPr lang="en-US" altLang="zh-CN" sz="1100" i="1" dirty="0">
                <a:solidFill>
                  <a:srgbClr val="0000FF"/>
                </a:solidFill>
                <a:latin typeface="华文细黑" pitchFamily="2" charset="-122"/>
              </a:rPr>
              <a:t>2</a:t>
            </a:r>
            <a:r>
              <a:rPr lang="zh-CN" altLang="en-US" sz="1100" i="1" dirty="0">
                <a:solidFill>
                  <a:srgbClr val="0000FF"/>
                </a:solidFill>
                <a:latin typeface="华文细黑" pitchFamily="2" charset="-122"/>
              </a:rPr>
              <a:t>。</a:t>
            </a:r>
          </a:p>
        </p:txBody>
      </p:sp>
      <p:sp>
        <p:nvSpPr>
          <p:cNvPr id="64" name="矩形 14"/>
          <p:cNvSpPr>
            <a:spLocks/>
          </p:cNvSpPr>
          <p:nvPr/>
        </p:nvSpPr>
        <p:spPr bwMode="auto">
          <a:xfrm>
            <a:off x="8815120" y="1355865"/>
            <a:ext cx="1673368" cy="992923"/>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100" i="1" dirty="0">
                <a:solidFill>
                  <a:srgbClr val="0000FF"/>
                </a:solidFill>
                <a:latin typeface="华文细黑" pitchFamily="2" charset="-122"/>
              </a:rPr>
              <a:t>什么产品版本，什么地点，什么角色，执行了哪些动作，输出的交付或带来的影响，导致客户投诉或问题发生。</a:t>
            </a:r>
          </a:p>
        </p:txBody>
      </p:sp>
      <p:cxnSp>
        <p:nvCxnSpPr>
          <p:cNvPr id="65" name="肘形连接符 64"/>
          <p:cNvCxnSpPr>
            <a:stCxn id="61" idx="3"/>
            <a:endCxn id="62" idx="1"/>
          </p:cNvCxnSpPr>
          <p:nvPr/>
        </p:nvCxnSpPr>
        <p:spPr bwMode="auto">
          <a:xfrm>
            <a:off x="3863752" y="1833353"/>
            <a:ext cx="936104" cy="1392530"/>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6" name="肘形连接符 65"/>
          <p:cNvCxnSpPr>
            <a:stCxn id="62" idx="3"/>
            <a:endCxn id="63" idx="1"/>
          </p:cNvCxnSpPr>
          <p:nvPr/>
        </p:nvCxnSpPr>
        <p:spPr bwMode="auto">
          <a:xfrm>
            <a:off x="6189154" y="3225883"/>
            <a:ext cx="410903" cy="1156399"/>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7" name="直接连接符 75"/>
          <p:cNvCxnSpPr>
            <a:cxnSpLocks noChangeShapeType="1"/>
          </p:cNvCxnSpPr>
          <p:nvPr/>
        </p:nvCxnSpPr>
        <p:spPr bwMode="auto">
          <a:xfrm>
            <a:off x="907325" y="3817043"/>
            <a:ext cx="10229235" cy="23194"/>
          </a:xfrm>
          <a:prstGeom prst="line">
            <a:avLst/>
          </a:prstGeom>
          <a:noFill/>
          <a:ln w="28575" algn="ctr">
            <a:solidFill>
              <a:srgbClr val="669900"/>
            </a:solidFill>
            <a:prstDash val="dash"/>
            <a:round/>
            <a:headEnd/>
            <a:tailEnd/>
          </a:ln>
        </p:spPr>
      </p:cxnSp>
      <p:cxnSp>
        <p:nvCxnSpPr>
          <p:cNvPr id="68" name="直接连接符 75"/>
          <p:cNvCxnSpPr>
            <a:cxnSpLocks noChangeShapeType="1"/>
          </p:cNvCxnSpPr>
          <p:nvPr/>
        </p:nvCxnSpPr>
        <p:spPr bwMode="auto">
          <a:xfrm>
            <a:off x="839416" y="4920263"/>
            <a:ext cx="10297144" cy="19"/>
          </a:xfrm>
          <a:prstGeom prst="line">
            <a:avLst/>
          </a:prstGeom>
          <a:noFill/>
          <a:ln w="28575" algn="ctr">
            <a:solidFill>
              <a:srgbClr val="669900"/>
            </a:solidFill>
            <a:prstDash val="dash"/>
            <a:round/>
            <a:headEnd/>
            <a:tailEnd/>
          </a:ln>
        </p:spPr>
      </p:cxnSp>
      <p:cxnSp>
        <p:nvCxnSpPr>
          <p:cNvPr id="69" name="肘形连接符 68"/>
          <p:cNvCxnSpPr>
            <a:stCxn id="63" idx="3"/>
            <a:endCxn id="64" idx="1"/>
          </p:cNvCxnSpPr>
          <p:nvPr/>
        </p:nvCxnSpPr>
        <p:spPr bwMode="auto">
          <a:xfrm flipV="1">
            <a:off x="8077346" y="1852327"/>
            <a:ext cx="737774" cy="2529955"/>
          </a:xfrm>
          <a:prstGeom prst="bentConnector3">
            <a:avLst>
              <a:gd name="adj1" fmla="val 50000"/>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0" name="TextBox 38"/>
          <p:cNvSpPr txBox="1"/>
          <p:nvPr/>
        </p:nvSpPr>
        <p:spPr>
          <a:xfrm>
            <a:off x="839416" y="5139189"/>
            <a:ext cx="10441160" cy="954107"/>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l"/>
            <a:r>
              <a:rPr lang="zh-CN" altLang="en-US" sz="1400" i="1" dirty="0">
                <a:solidFill>
                  <a:srgbClr val="0000FF"/>
                </a:solidFill>
                <a:latin typeface="+mn-ea"/>
                <a:ea typeface="+mn-ea"/>
              </a:rPr>
              <a:t>客户面问题，可以用交付过程回放的形式，来清晰描述问题。注意不需要体现研发内部的流程，要聚焦客户面事件描述。</a:t>
            </a:r>
            <a:endParaRPr lang="en-US" altLang="zh-CN" sz="1400" i="1" dirty="0">
              <a:solidFill>
                <a:srgbClr val="0000FF"/>
              </a:solidFill>
              <a:latin typeface="+mn-ea"/>
              <a:ea typeface="+mn-ea"/>
            </a:endParaRPr>
          </a:p>
          <a:p>
            <a:pPr algn="l"/>
            <a:r>
              <a:rPr lang="zh-CN" altLang="en-US" sz="1400" b="1" smtClean="0">
                <a:solidFill>
                  <a:srgbClr val="000000"/>
                </a:solidFill>
                <a:latin typeface="+mn-ea"/>
                <a:ea typeface="+mn-ea"/>
              </a:rPr>
              <a:t>通过回放提取出如下需要回溯的问题点</a:t>
            </a:r>
            <a:r>
              <a:rPr lang="zh-CN" altLang="en-US" sz="1400" b="1" dirty="0">
                <a:solidFill>
                  <a:srgbClr val="000000"/>
                </a:solidFill>
                <a:latin typeface="+mn-ea"/>
                <a:ea typeface="+mn-ea"/>
              </a:rPr>
              <a:t>：</a:t>
            </a:r>
            <a:endParaRPr lang="en-US" altLang="zh-CN" sz="1400" b="1" dirty="0">
              <a:solidFill>
                <a:srgbClr val="000000"/>
              </a:solidFill>
              <a:latin typeface="+mn-ea"/>
              <a:ea typeface="+mn-ea"/>
            </a:endParaRPr>
          </a:p>
          <a:p>
            <a:pPr algn="l"/>
            <a:r>
              <a:rPr lang="zh-CN" altLang="en-US" sz="1400">
                <a:solidFill>
                  <a:srgbClr val="000000"/>
                </a:solidFill>
                <a:latin typeface="+mn-ea"/>
                <a:ea typeface="+mn-ea"/>
              </a:rPr>
              <a:t>技术问题</a:t>
            </a:r>
            <a:r>
              <a:rPr lang="en-US" altLang="zh-CN" sz="1400">
                <a:solidFill>
                  <a:srgbClr val="000000"/>
                </a:solidFill>
                <a:latin typeface="+mn-ea"/>
                <a:ea typeface="+mn-ea"/>
              </a:rPr>
              <a:t>1</a:t>
            </a:r>
            <a:r>
              <a:rPr lang="zh-CN" altLang="en-US" sz="1400" smtClean="0">
                <a:solidFill>
                  <a:srgbClr val="000000"/>
                </a:solidFill>
                <a:latin typeface="+mn-ea"/>
                <a:ea typeface="+mn-ea"/>
              </a:rPr>
              <a:t>：</a:t>
            </a:r>
            <a:r>
              <a:rPr lang="zh-CN" altLang="en-US" sz="1400" smtClean="0">
                <a:solidFill>
                  <a:srgbClr val="0000FF"/>
                </a:solidFill>
                <a:latin typeface="+mn-ea"/>
                <a:ea typeface="+mn-ea"/>
              </a:rPr>
              <a:t>在过程中识别出来的严重问题，便于下一步开展技术根因分析（可在上述回放中用红色字体标识）；</a:t>
            </a:r>
            <a:endParaRPr lang="en-US" altLang="zh-CN" sz="1400" dirty="0">
              <a:solidFill>
                <a:srgbClr val="0000FF"/>
              </a:solidFill>
              <a:latin typeface="+mn-ea"/>
              <a:ea typeface="+mn-ea"/>
            </a:endParaRPr>
          </a:p>
          <a:p>
            <a:pPr algn="l"/>
            <a:r>
              <a:rPr lang="zh-CN" altLang="en-US" sz="1400">
                <a:solidFill>
                  <a:srgbClr val="000000"/>
                </a:solidFill>
                <a:latin typeface="+mn-ea"/>
                <a:ea typeface="+mn-ea"/>
              </a:rPr>
              <a:t>管理问题</a:t>
            </a:r>
            <a:r>
              <a:rPr lang="en-US" altLang="zh-CN" sz="1400">
                <a:solidFill>
                  <a:srgbClr val="000000"/>
                </a:solidFill>
                <a:latin typeface="+mn-ea"/>
                <a:ea typeface="+mn-ea"/>
              </a:rPr>
              <a:t>2</a:t>
            </a:r>
            <a:r>
              <a:rPr lang="zh-CN" altLang="en-US" sz="1400">
                <a:solidFill>
                  <a:srgbClr val="000000"/>
                </a:solidFill>
                <a:latin typeface="+mn-ea"/>
                <a:ea typeface="+mn-ea"/>
              </a:rPr>
              <a:t>：</a:t>
            </a:r>
            <a:r>
              <a:rPr lang="zh-CN" altLang="en-US" sz="1400" smtClean="0">
                <a:solidFill>
                  <a:srgbClr val="0000FF"/>
                </a:solidFill>
                <a:latin typeface="+mn-ea"/>
                <a:ea typeface="+mn-ea"/>
              </a:rPr>
              <a:t>如恢复时间长（定界定位能力改进）、工作组的配合运作等、版本补丁的发布是否规范等。</a:t>
            </a:r>
            <a:endParaRPr lang="zh-CN" altLang="en-US" sz="1200" dirty="0">
              <a:solidFill>
                <a:srgbClr val="0000FF"/>
              </a:solidFill>
              <a:latin typeface="+mn-ea"/>
              <a:ea typeface="+mn-ea"/>
            </a:endParaRPr>
          </a:p>
        </p:txBody>
      </p:sp>
      <p:sp>
        <p:nvSpPr>
          <p:cNvPr id="26" name="矩形 25"/>
          <p:cNvSpPr/>
          <p:nvPr/>
        </p:nvSpPr>
        <p:spPr>
          <a:xfrm>
            <a:off x="7891711" y="75473"/>
            <a:ext cx="41809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u="none" strike="noStrike" kern="0" cap="none" spc="0" normalizeH="0" baseline="0" noProof="0" smtClean="0">
                <a:ln>
                  <a:noFill/>
                </a:ln>
                <a:solidFill>
                  <a:srgbClr val="0000FF"/>
                </a:solidFill>
                <a:effectLst/>
                <a:uLnTx/>
                <a:uFillTx/>
                <a:latin typeface="华文细黑"/>
                <a:ea typeface="华文细黑"/>
                <a:cs typeface="宋体" pitchFamily="2" charset="-122"/>
              </a:rPr>
              <a:t>事故、二级以上</a:t>
            </a:r>
            <a:r>
              <a:rPr kumimoji="0" lang="en-US" altLang="zh-CN" sz="1400" b="0" u="none" strike="noStrike" kern="0" cap="none" spc="0" normalizeH="0" baseline="0" noProof="0" smtClean="0">
                <a:ln>
                  <a:noFill/>
                </a:ln>
                <a:solidFill>
                  <a:srgbClr val="0000FF"/>
                </a:solidFill>
                <a:effectLst/>
                <a:uLnTx/>
                <a:uFillTx/>
                <a:latin typeface="华文细黑"/>
                <a:ea typeface="华文细黑"/>
                <a:cs typeface="宋体" pitchFamily="2" charset="-122"/>
              </a:rPr>
              <a:t>ITR</a:t>
            </a:r>
            <a:r>
              <a:rPr kumimoji="0" lang="zh-CN" altLang="en-US" sz="1400" b="0" u="none" strike="noStrike" kern="0" cap="none" spc="0" normalizeH="0" baseline="0" noProof="0" smtClean="0">
                <a:ln>
                  <a:noFill/>
                </a:ln>
                <a:solidFill>
                  <a:srgbClr val="0000FF"/>
                </a:solidFill>
                <a:effectLst/>
                <a:uLnTx/>
                <a:uFillTx/>
                <a:latin typeface="华文细黑"/>
                <a:ea typeface="华文细黑"/>
                <a:cs typeface="宋体" pitchFamily="2" charset="-122"/>
              </a:rPr>
              <a:t>管理升级回溯必选，其它可选。</a:t>
            </a:r>
            <a:endParaRPr kumimoji="0" lang="zh-CN" altLang="en-US" sz="1800" b="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706321422"/>
      </p:ext>
    </p:extLst>
  </p:cSld>
  <p:clrMapOvr>
    <a:masterClrMapping/>
  </p:clrMapOvr>
  <p:transition advClick="0" advTm="8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67407" y="273208"/>
            <a:ext cx="9937105" cy="618369"/>
          </a:xfrm>
          <a:noFill/>
          <a:ln>
            <a:noFill/>
          </a:ln>
          <a:effectLst/>
        </p:spPr>
        <p:txBody>
          <a:bodyPr vert="horz" wrap="square" lIns="0" tIns="40064" rIns="80129" bIns="40064" numCol="1" anchor="ctr" anchorCtr="0" compatLnSpc="1">
            <a:prstTxWarp prst="textNoShape">
              <a:avLst/>
            </a:prstTxWarp>
          </a:bodyPr>
          <a:lstStyle/>
          <a:p>
            <a:r>
              <a:rPr lang="en-US" altLang="zh-CN"/>
              <a:t>1.4 </a:t>
            </a:r>
            <a:r>
              <a:rPr lang="zh-CN" altLang="en-US" smtClean="0"/>
              <a:t>过程回放图样例</a:t>
            </a:r>
            <a:r>
              <a:rPr lang="en-US" altLang="zh-CN" smtClean="0"/>
              <a:t>2</a:t>
            </a:r>
            <a:r>
              <a:rPr lang="zh-CN" altLang="en-US" smtClean="0">
                <a:solidFill>
                  <a:srgbClr val="0000FF"/>
                </a:solidFill>
              </a:rPr>
              <a:t>（</a:t>
            </a:r>
            <a:r>
              <a:rPr lang="zh-CN" altLang="en-US">
                <a:solidFill>
                  <a:srgbClr val="0000FF"/>
                </a:solidFill>
              </a:rPr>
              <a:t>可选</a:t>
            </a:r>
            <a:r>
              <a:rPr lang="zh-CN" altLang="en-US" smtClean="0">
                <a:solidFill>
                  <a:srgbClr val="0000FF"/>
                </a:solidFill>
              </a:rPr>
              <a:t>，简单按时间轴回放图）</a:t>
            </a:r>
            <a:endParaRPr lang="en-US" altLang="zh-CN" dirty="0">
              <a:solidFill>
                <a:srgbClr val="FF0000"/>
              </a:solidFill>
            </a:endParaRPr>
          </a:p>
        </p:txBody>
      </p:sp>
      <p:sp>
        <p:nvSpPr>
          <p:cNvPr id="70" name="TextBox 38"/>
          <p:cNvSpPr txBox="1"/>
          <p:nvPr/>
        </p:nvSpPr>
        <p:spPr>
          <a:xfrm>
            <a:off x="767408" y="5156193"/>
            <a:ext cx="10441160" cy="867930"/>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nSpc>
                <a:spcPct val="120000"/>
              </a:lnSpc>
            </a:pPr>
            <a:r>
              <a:rPr lang="zh-CN" altLang="en-US" sz="1400" b="1" smtClean="0">
                <a:solidFill>
                  <a:srgbClr val="000000"/>
                </a:solidFill>
                <a:latin typeface="华文细黑"/>
                <a:ea typeface="华文细黑"/>
              </a:rPr>
              <a:t>通过回放提取出如下需要回溯的问题点</a:t>
            </a:r>
            <a:r>
              <a:rPr lang="zh-CN" altLang="en-US" sz="1400" b="1" dirty="0">
                <a:solidFill>
                  <a:srgbClr val="000000"/>
                </a:solidFill>
                <a:latin typeface="华文细黑"/>
                <a:ea typeface="华文细黑"/>
              </a:rPr>
              <a:t>：</a:t>
            </a:r>
            <a:endParaRPr lang="en-US" altLang="zh-CN" sz="1400" b="1" dirty="0">
              <a:solidFill>
                <a:srgbClr val="000000"/>
              </a:solidFill>
              <a:latin typeface="华文细黑"/>
              <a:ea typeface="华文细黑"/>
            </a:endParaRPr>
          </a:p>
          <a:p>
            <a:pPr>
              <a:lnSpc>
                <a:spcPct val="120000"/>
              </a:lnSpc>
            </a:pPr>
            <a:r>
              <a:rPr lang="zh-CN" altLang="en-US" sz="1400">
                <a:solidFill>
                  <a:srgbClr val="000000"/>
                </a:solidFill>
                <a:latin typeface="华文细黑"/>
                <a:ea typeface="华文细黑"/>
              </a:rPr>
              <a:t>技术问题</a:t>
            </a:r>
            <a:r>
              <a:rPr lang="en-US" altLang="zh-CN" sz="1400">
                <a:solidFill>
                  <a:srgbClr val="000000"/>
                </a:solidFill>
                <a:latin typeface="华文细黑"/>
                <a:ea typeface="华文细黑"/>
              </a:rPr>
              <a:t>1</a:t>
            </a:r>
            <a:r>
              <a:rPr lang="zh-CN" altLang="en-US" sz="1400" smtClean="0">
                <a:solidFill>
                  <a:srgbClr val="000000"/>
                </a:solidFill>
                <a:latin typeface="华文细黑"/>
                <a:ea typeface="华文细黑"/>
              </a:rPr>
              <a:t>：</a:t>
            </a:r>
            <a:r>
              <a:rPr lang="zh-CN" altLang="en-US" sz="1400" smtClean="0">
                <a:solidFill>
                  <a:srgbClr val="0000FF"/>
                </a:solidFill>
                <a:latin typeface="华文细黑"/>
                <a:ea typeface="华文细黑"/>
              </a:rPr>
              <a:t>在过程中识别出来的严重问题，便于下一步开展技术根因分析（可在上述回放中用红色字体标识）；</a:t>
            </a:r>
            <a:endParaRPr lang="en-US" altLang="zh-CN" sz="1400" dirty="0">
              <a:solidFill>
                <a:srgbClr val="0000FF"/>
              </a:solidFill>
              <a:latin typeface="华文细黑"/>
              <a:ea typeface="华文细黑"/>
            </a:endParaRPr>
          </a:p>
          <a:p>
            <a:pPr>
              <a:lnSpc>
                <a:spcPct val="120000"/>
              </a:lnSpc>
            </a:pPr>
            <a:r>
              <a:rPr lang="zh-CN" altLang="en-US" sz="1400">
                <a:solidFill>
                  <a:srgbClr val="000000"/>
                </a:solidFill>
                <a:latin typeface="华文细黑"/>
                <a:ea typeface="华文细黑"/>
              </a:rPr>
              <a:t>管理问题</a:t>
            </a:r>
            <a:r>
              <a:rPr lang="en-US" altLang="zh-CN" sz="1400">
                <a:solidFill>
                  <a:srgbClr val="000000"/>
                </a:solidFill>
                <a:latin typeface="华文细黑"/>
                <a:ea typeface="华文细黑"/>
              </a:rPr>
              <a:t>2</a:t>
            </a:r>
            <a:r>
              <a:rPr lang="zh-CN" altLang="en-US" sz="1400">
                <a:solidFill>
                  <a:srgbClr val="000000"/>
                </a:solidFill>
                <a:latin typeface="华文细黑"/>
                <a:ea typeface="华文细黑"/>
              </a:rPr>
              <a:t>：</a:t>
            </a:r>
            <a:r>
              <a:rPr lang="zh-CN" altLang="en-US" sz="1400" smtClean="0">
                <a:solidFill>
                  <a:srgbClr val="0000FF"/>
                </a:solidFill>
                <a:latin typeface="华文细黑"/>
                <a:ea typeface="华文细黑"/>
              </a:rPr>
              <a:t>如恢复时间长（定界定位能力改进）、工作组的配合运作等、版本补丁的发布是否规范等。</a:t>
            </a:r>
            <a:endParaRPr lang="zh-CN" altLang="en-US" sz="1200" dirty="0">
              <a:solidFill>
                <a:srgbClr val="0000FF"/>
              </a:solidFill>
              <a:latin typeface="华文细黑"/>
              <a:ea typeface="华文细黑"/>
            </a:endParaRPr>
          </a:p>
        </p:txBody>
      </p:sp>
      <p:sp>
        <p:nvSpPr>
          <p:cNvPr id="163" name="矩形 162"/>
          <p:cNvSpPr/>
          <p:nvPr/>
        </p:nvSpPr>
        <p:spPr>
          <a:xfrm>
            <a:off x="4992334" y="1053316"/>
            <a:ext cx="1678074" cy="646331"/>
          </a:xfrm>
          <a:prstGeom prst="rect">
            <a:avLst/>
          </a:prstGeom>
        </p:spPr>
        <p:txBody>
          <a:bodyPr wrap="square">
            <a:spAutoFit/>
          </a:bodyPr>
          <a:lstStyle/>
          <a:p>
            <a:pPr algn="ctr">
              <a:buFont typeface="Arial" pitchFamily="34" charset="0"/>
              <a:buChar char="•"/>
            </a:pPr>
            <a:r>
              <a:rPr lang="zh-CN" altLang="en-US" sz="1200" b="1" smtClean="0">
                <a:solidFill>
                  <a:srgbClr val="FF0000"/>
                </a:solidFill>
                <a:latin typeface="微软雅黑" pitchFamily="34" charset="-122"/>
                <a:ea typeface="微软雅黑" pitchFamily="34" charset="-122"/>
              </a:rPr>
              <a:t>升级后测试，发现</a:t>
            </a:r>
            <a:r>
              <a:rPr lang="en-US" altLang="zh-CN" sz="1200" b="1" smtClean="0">
                <a:solidFill>
                  <a:srgbClr val="FF0000"/>
                </a:solidFill>
                <a:latin typeface="微软雅黑" pitchFamily="34" charset="-122"/>
                <a:ea typeface="微软雅黑" pitchFamily="34" charset="-122"/>
              </a:rPr>
              <a:t>XXX</a:t>
            </a:r>
            <a:r>
              <a:rPr lang="zh-CN" altLang="en-US" sz="1200" b="1" smtClean="0">
                <a:solidFill>
                  <a:srgbClr val="FF0000"/>
                </a:solidFill>
                <a:latin typeface="微软雅黑" pitchFamily="34" charset="-122"/>
                <a:ea typeface="微软雅黑" pitchFamily="34" charset="-122"/>
              </a:rPr>
              <a:t>问题，升级失败，开始倒回</a:t>
            </a:r>
            <a:endParaRPr lang="en-US" altLang="zh-CN" sz="1200" b="1" dirty="0" smtClean="0">
              <a:solidFill>
                <a:srgbClr val="FF0000"/>
              </a:solidFill>
              <a:latin typeface="微软雅黑" pitchFamily="34" charset="-122"/>
              <a:ea typeface="微软雅黑" pitchFamily="34" charset="-122"/>
            </a:endParaRPr>
          </a:p>
        </p:txBody>
      </p:sp>
      <p:sp>
        <p:nvSpPr>
          <p:cNvPr id="167" name="Freeform 5"/>
          <p:cNvSpPr>
            <a:spLocks/>
          </p:cNvSpPr>
          <p:nvPr/>
        </p:nvSpPr>
        <p:spPr bwMode="auto">
          <a:xfrm>
            <a:off x="1397207" y="2796026"/>
            <a:ext cx="8252073" cy="129161"/>
          </a:xfrm>
          <a:custGeom>
            <a:avLst/>
            <a:gdLst>
              <a:gd name="T0" fmla="*/ 0 w 5998"/>
              <a:gd name="T1" fmla="*/ 0 h 74"/>
              <a:gd name="T2" fmla="*/ 5998 w 5998"/>
              <a:gd name="T3" fmla="*/ 0 h 74"/>
              <a:gd name="T4" fmla="*/ 5998 w 5998"/>
              <a:gd name="T5" fmla="*/ 74 h 74"/>
              <a:gd name="T6" fmla="*/ 0 w 5998"/>
              <a:gd name="T7" fmla="*/ 74 h 74"/>
              <a:gd name="T8" fmla="*/ 0 w 5998"/>
              <a:gd name="T9" fmla="*/ 0 h 74"/>
              <a:gd name="T10" fmla="*/ 0 w 5998"/>
              <a:gd name="T11" fmla="*/ 0 h 74"/>
            </a:gdLst>
            <a:ahLst/>
            <a:cxnLst>
              <a:cxn ang="0">
                <a:pos x="T0" y="T1"/>
              </a:cxn>
              <a:cxn ang="0">
                <a:pos x="T2" y="T3"/>
              </a:cxn>
              <a:cxn ang="0">
                <a:pos x="T4" y="T5"/>
              </a:cxn>
              <a:cxn ang="0">
                <a:pos x="T6" y="T7"/>
              </a:cxn>
              <a:cxn ang="0">
                <a:pos x="T8" y="T9"/>
              </a:cxn>
              <a:cxn ang="0">
                <a:pos x="T10" y="T11"/>
              </a:cxn>
            </a:cxnLst>
            <a:rect l="0" t="0" r="r" b="b"/>
            <a:pathLst>
              <a:path w="5998" h="74">
                <a:moveTo>
                  <a:pt x="0" y="0"/>
                </a:moveTo>
                <a:lnTo>
                  <a:pt x="5998" y="0"/>
                </a:lnTo>
                <a:lnTo>
                  <a:pt x="5998" y="74"/>
                </a:lnTo>
                <a:lnTo>
                  <a:pt x="0" y="74"/>
                </a:lnTo>
                <a:lnTo>
                  <a:pt x="0" y="0"/>
                </a:lnTo>
                <a:lnTo>
                  <a:pt x="0"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86" name="Oval 24"/>
          <p:cNvSpPr>
            <a:spLocks noChangeArrowheads="1"/>
          </p:cNvSpPr>
          <p:nvPr/>
        </p:nvSpPr>
        <p:spPr bwMode="auto">
          <a:xfrm>
            <a:off x="9416441" y="2590068"/>
            <a:ext cx="385242" cy="541078"/>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87" name="Oval 25"/>
          <p:cNvSpPr>
            <a:spLocks noChangeArrowheads="1"/>
          </p:cNvSpPr>
          <p:nvPr/>
        </p:nvSpPr>
        <p:spPr bwMode="auto">
          <a:xfrm>
            <a:off x="9493740" y="2698283"/>
            <a:ext cx="223166" cy="3141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88" name="Oval 26"/>
          <p:cNvSpPr>
            <a:spLocks noChangeArrowheads="1"/>
          </p:cNvSpPr>
          <p:nvPr/>
        </p:nvSpPr>
        <p:spPr bwMode="auto">
          <a:xfrm>
            <a:off x="9532388" y="2752392"/>
            <a:ext cx="153349" cy="216431"/>
          </a:xfrm>
          <a:prstGeom prst="ellipse">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grpSp>
        <p:nvGrpSpPr>
          <p:cNvPr id="17" name="组合 16"/>
          <p:cNvGrpSpPr/>
          <p:nvPr/>
        </p:nvGrpSpPr>
        <p:grpSpPr>
          <a:xfrm>
            <a:off x="5514649" y="2590068"/>
            <a:ext cx="514885" cy="884518"/>
            <a:chOff x="5514649" y="2590068"/>
            <a:chExt cx="514885" cy="884518"/>
          </a:xfrm>
        </p:grpSpPr>
        <p:sp>
          <p:nvSpPr>
            <p:cNvPr id="177" name="Oval 15"/>
            <p:cNvSpPr>
              <a:spLocks noChangeArrowheads="1"/>
            </p:cNvSpPr>
            <p:nvPr/>
          </p:nvSpPr>
          <p:spPr bwMode="auto">
            <a:xfrm>
              <a:off x="5638750" y="2590068"/>
              <a:ext cx="385242" cy="541078"/>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78" name="Oval 16"/>
            <p:cNvSpPr>
              <a:spLocks noChangeArrowheads="1"/>
            </p:cNvSpPr>
            <p:nvPr/>
          </p:nvSpPr>
          <p:spPr bwMode="auto">
            <a:xfrm>
              <a:off x="5728818" y="2698283"/>
              <a:ext cx="223166" cy="3141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79" name="Oval 17"/>
            <p:cNvSpPr>
              <a:spLocks noChangeArrowheads="1"/>
            </p:cNvSpPr>
            <p:nvPr/>
          </p:nvSpPr>
          <p:spPr bwMode="auto">
            <a:xfrm>
              <a:off x="5754697" y="2752392"/>
              <a:ext cx="153349" cy="21643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93" name="文本框 58"/>
            <p:cNvSpPr txBox="1"/>
            <p:nvPr/>
          </p:nvSpPr>
          <p:spPr>
            <a:xfrm>
              <a:off x="5514649" y="3212976"/>
              <a:ext cx="514885"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smtClean="0">
                  <a:ln>
                    <a:noFill/>
                  </a:ln>
                  <a:solidFill>
                    <a:srgbClr val="000000">
                      <a:lumMod val="65000"/>
                      <a:lumOff val="35000"/>
                    </a:srgbClr>
                  </a:solidFill>
                  <a:effectLst/>
                  <a:uLnTx/>
                  <a:uFillTx/>
                  <a:latin typeface="Impact" panose="020B0806030902050204" pitchFamily="34" charset="0"/>
                  <a:ea typeface="ＭＳ Ｐゴシック" pitchFamily="34" charset="-128"/>
                </a:rPr>
                <a:t>03:50</a:t>
              </a:r>
              <a:endParaRPr kumimoji="0" lang="zh-CN" altLang="en-US" sz="1100" b="0" i="0" u="none" strike="noStrike" kern="0" cap="none" spc="0" normalizeH="0" baseline="0" noProof="0" dirty="0" smtClean="0">
                <a:ln>
                  <a:noFill/>
                </a:ln>
                <a:solidFill>
                  <a:srgbClr val="000000">
                    <a:lumMod val="65000"/>
                    <a:lumOff val="35000"/>
                  </a:srgbClr>
                </a:solidFill>
                <a:effectLst/>
                <a:uLnTx/>
                <a:uFillTx/>
                <a:latin typeface="Impact" panose="020B0806030902050204" pitchFamily="34" charset="0"/>
                <a:ea typeface="ＭＳ Ｐゴシック" pitchFamily="34" charset="-128"/>
              </a:endParaRPr>
            </a:p>
          </p:txBody>
        </p:sp>
      </p:grpSp>
      <p:sp>
        <p:nvSpPr>
          <p:cNvPr id="195" name="文本框 62"/>
          <p:cNvSpPr txBox="1"/>
          <p:nvPr/>
        </p:nvSpPr>
        <p:spPr>
          <a:xfrm>
            <a:off x="9308276" y="3140968"/>
            <a:ext cx="51488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smtClean="0">
                <a:ln>
                  <a:noFill/>
                </a:ln>
                <a:solidFill>
                  <a:srgbClr val="000000">
                    <a:lumMod val="65000"/>
                    <a:lumOff val="35000"/>
                  </a:srgbClr>
                </a:solidFill>
                <a:effectLst/>
                <a:uLnTx/>
                <a:uFillTx/>
                <a:latin typeface="Impact" panose="020B0806030902050204" pitchFamily="34" charset="0"/>
                <a:ea typeface="ＭＳ Ｐゴシック" pitchFamily="34" charset="-128"/>
              </a:rPr>
              <a:t>05:50</a:t>
            </a:r>
            <a:endParaRPr kumimoji="0" lang="zh-CN" altLang="en-US" sz="1100" b="0" i="0" u="none" strike="noStrike" kern="0" cap="none" spc="0" normalizeH="0" baseline="0" noProof="0" dirty="0" smtClean="0">
              <a:ln>
                <a:noFill/>
              </a:ln>
              <a:solidFill>
                <a:srgbClr val="000000">
                  <a:lumMod val="65000"/>
                  <a:lumOff val="35000"/>
                </a:srgbClr>
              </a:solidFill>
              <a:effectLst/>
              <a:uLnTx/>
              <a:uFillTx/>
              <a:latin typeface="Impact" panose="020B0806030902050204" pitchFamily="34" charset="0"/>
              <a:ea typeface="ＭＳ Ｐゴシック" pitchFamily="34" charset="-128"/>
            </a:endParaRPr>
          </a:p>
        </p:txBody>
      </p:sp>
      <p:sp>
        <p:nvSpPr>
          <p:cNvPr id="197" name="TextBox 56"/>
          <p:cNvSpPr txBox="1"/>
          <p:nvPr/>
        </p:nvSpPr>
        <p:spPr>
          <a:xfrm>
            <a:off x="9388925" y="2276872"/>
            <a:ext cx="50884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0000"/>
                </a:solidFill>
                <a:effectLst/>
                <a:uLnTx/>
                <a:uFillTx/>
                <a:latin typeface="FrutigerNext LT Regular" pitchFamily="34" charset="0"/>
                <a:ea typeface="ＭＳ Ｐゴシック" pitchFamily="34" charset="-128"/>
              </a:rPr>
              <a:t>End</a:t>
            </a:r>
            <a:endParaRPr kumimoji="0" lang="zh-CN" altLang="en-US" sz="1400" b="0" i="0" u="none" strike="noStrike" kern="0" cap="none" spc="0" normalizeH="0" baseline="0" noProof="0" dirty="0" smtClean="0">
              <a:ln>
                <a:noFill/>
              </a:ln>
              <a:solidFill>
                <a:srgbClr val="000000"/>
              </a:solidFill>
              <a:effectLst/>
              <a:uLnTx/>
              <a:uFillTx/>
              <a:latin typeface="FrutigerNext LT Regular" pitchFamily="34" charset="0"/>
              <a:ea typeface="ＭＳ Ｐゴシック" pitchFamily="34" charset="-128"/>
            </a:endParaRPr>
          </a:p>
        </p:txBody>
      </p:sp>
      <p:sp>
        <p:nvSpPr>
          <p:cNvPr id="161" name="矩形 160"/>
          <p:cNvSpPr/>
          <p:nvPr/>
        </p:nvSpPr>
        <p:spPr>
          <a:xfrm>
            <a:off x="2063552" y="1268760"/>
            <a:ext cx="1309692" cy="430887"/>
          </a:xfrm>
          <a:prstGeom prst="rect">
            <a:avLst/>
          </a:prstGeom>
        </p:spPr>
        <p:txBody>
          <a:bodyPr wrap="square">
            <a:spAutoFit/>
          </a:bodyPr>
          <a:lstStyle/>
          <a:p>
            <a:pPr algn="ctr">
              <a:buFont typeface="Arial" pitchFamily="34" charset="0"/>
              <a:buChar char="•"/>
            </a:pPr>
            <a:r>
              <a:rPr lang="zh-CN" altLang="en-US" sz="1100" b="1" smtClean="0">
                <a:solidFill>
                  <a:srgbClr val="00B050"/>
                </a:solidFill>
                <a:latin typeface="微软雅黑" pitchFamily="34" charset="-122"/>
                <a:ea typeface="微软雅黑" pitchFamily="34" charset="-122"/>
              </a:rPr>
              <a:t>版本升级完成</a:t>
            </a:r>
            <a:endParaRPr lang="en-US" altLang="zh-CN" sz="1100" b="1" smtClean="0">
              <a:solidFill>
                <a:srgbClr val="00B050"/>
              </a:solidFill>
              <a:latin typeface="微软雅黑" pitchFamily="34" charset="-122"/>
              <a:ea typeface="微软雅黑" pitchFamily="34" charset="-122"/>
            </a:endParaRPr>
          </a:p>
          <a:p>
            <a:pPr algn="ctr">
              <a:buFont typeface="Arial" pitchFamily="34" charset="0"/>
              <a:buChar char="•"/>
            </a:pPr>
            <a:r>
              <a:rPr lang="zh-CN" altLang="en-US" sz="1100" b="1" smtClean="0">
                <a:solidFill>
                  <a:srgbClr val="00B050"/>
                </a:solidFill>
                <a:latin typeface="微软雅黑" pitchFamily="34" charset="-122"/>
                <a:ea typeface="微软雅黑" pitchFamily="34" charset="-122"/>
              </a:rPr>
              <a:t>开始迁移数据</a:t>
            </a:r>
            <a:endParaRPr lang="en-US" altLang="zh-CN" sz="1100" b="1" dirty="0" smtClean="0">
              <a:solidFill>
                <a:srgbClr val="00B050"/>
              </a:solidFill>
              <a:latin typeface="微软雅黑" pitchFamily="34" charset="-122"/>
              <a:ea typeface="微软雅黑" pitchFamily="34" charset="-122"/>
            </a:endParaRPr>
          </a:p>
        </p:txBody>
      </p:sp>
      <p:grpSp>
        <p:nvGrpSpPr>
          <p:cNvPr id="19" name="组合 18"/>
          <p:cNvGrpSpPr/>
          <p:nvPr/>
        </p:nvGrpSpPr>
        <p:grpSpPr>
          <a:xfrm>
            <a:off x="2371624" y="2590068"/>
            <a:ext cx="528011" cy="869813"/>
            <a:chOff x="2371624" y="2590068"/>
            <a:chExt cx="528011" cy="869813"/>
          </a:xfrm>
        </p:grpSpPr>
        <p:sp>
          <p:nvSpPr>
            <p:cNvPr id="171" name="Oval 9"/>
            <p:cNvSpPr>
              <a:spLocks noChangeArrowheads="1"/>
            </p:cNvSpPr>
            <p:nvPr/>
          </p:nvSpPr>
          <p:spPr bwMode="auto">
            <a:xfrm>
              <a:off x="2515640" y="2590068"/>
              <a:ext cx="383995" cy="541078"/>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72" name="Oval 10"/>
            <p:cNvSpPr>
              <a:spLocks noChangeArrowheads="1"/>
            </p:cNvSpPr>
            <p:nvPr/>
          </p:nvSpPr>
          <p:spPr bwMode="auto">
            <a:xfrm>
              <a:off x="2592939" y="2698283"/>
              <a:ext cx="230646" cy="3141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73" name="Oval 11"/>
            <p:cNvSpPr>
              <a:spLocks noChangeArrowheads="1"/>
            </p:cNvSpPr>
            <p:nvPr/>
          </p:nvSpPr>
          <p:spPr bwMode="auto">
            <a:xfrm>
              <a:off x="2631588" y="2752392"/>
              <a:ext cx="153349" cy="216431"/>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srgbClr val="FF0000"/>
                </a:solidFill>
                <a:effectLst/>
                <a:uLnTx/>
                <a:uFillTx/>
                <a:latin typeface="FrutigerNext LT Regular" pitchFamily="34" charset="0"/>
                <a:ea typeface="ＭＳ Ｐゴシック" pitchFamily="34" charset="-128"/>
              </a:endParaRPr>
            </a:p>
          </p:txBody>
        </p:sp>
        <p:sp>
          <p:nvSpPr>
            <p:cNvPr id="190" name="文本框 58"/>
            <p:cNvSpPr txBox="1"/>
            <p:nvPr/>
          </p:nvSpPr>
          <p:spPr>
            <a:xfrm>
              <a:off x="2371624" y="3198271"/>
              <a:ext cx="51007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100" kern="0" smtClean="0">
                  <a:solidFill>
                    <a:srgbClr val="000000">
                      <a:lumMod val="65000"/>
                      <a:lumOff val="35000"/>
                    </a:srgbClr>
                  </a:solidFill>
                  <a:latin typeface="Impact" panose="020B0806030902050204" pitchFamily="34" charset="0"/>
                  <a:ea typeface="ＭＳ Ｐゴシック" pitchFamily="34" charset="-128"/>
                </a:rPr>
                <a:t>00:40</a:t>
              </a:r>
              <a:endParaRPr kumimoji="0" lang="zh-CN" altLang="en-US" sz="1100" b="0" i="0" u="none" strike="noStrike" kern="0" cap="none" spc="0" normalizeH="0" baseline="0" noProof="0" dirty="0" smtClean="0">
                <a:ln>
                  <a:noFill/>
                </a:ln>
                <a:solidFill>
                  <a:srgbClr val="000000">
                    <a:lumMod val="65000"/>
                    <a:lumOff val="35000"/>
                  </a:srgbClr>
                </a:solidFill>
                <a:effectLst/>
                <a:uLnTx/>
                <a:uFillTx/>
                <a:latin typeface="Impact" panose="020B0806030902050204" pitchFamily="34" charset="0"/>
                <a:ea typeface="ＭＳ Ｐゴシック" pitchFamily="34" charset="-128"/>
              </a:endParaRPr>
            </a:p>
          </p:txBody>
        </p:sp>
      </p:grpSp>
      <p:cxnSp>
        <p:nvCxnSpPr>
          <p:cNvPr id="199" name="直接连接符 198"/>
          <p:cNvCxnSpPr/>
          <p:nvPr/>
        </p:nvCxnSpPr>
        <p:spPr bwMode="auto">
          <a:xfrm>
            <a:off x="2728876" y="1699647"/>
            <a:ext cx="2788" cy="890421"/>
          </a:xfrm>
          <a:prstGeom prst="line">
            <a:avLst/>
          </a:prstGeom>
          <a:noFill/>
          <a:ln w="9525" cap="flat" cmpd="sng" algn="ctr">
            <a:solidFill>
              <a:srgbClr val="000000"/>
            </a:solidFill>
            <a:prstDash val="solid"/>
            <a:round/>
            <a:headEnd type="none" w="med" len="med"/>
            <a:tailEnd type="none" w="med" len="med"/>
          </a:ln>
          <a:effectLst/>
        </p:spPr>
      </p:cxnSp>
      <p:cxnSp>
        <p:nvCxnSpPr>
          <p:cNvPr id="201" name="直接连接符 200"/>
          <p:cNvCxnSpPr>
            <a:stCxn id="163" idx="2"/>
            <a:endCxn id="177" idx="0"/>
          </p:cNvCxnSpPr>
          <p:nvPr/>
        </p:nvCxnSpPr>
        <p:spPr bwMode="auto">
          <a:xfrm>
            <a:off x="5831371" y="1699647"/>
            <a:ext cx="0" cy="890421"/>
          </a:xfrm>
          <a:prstGeom prst="line">
            <a:avLst/>
          </a:prstGeom>
          <a:noFill/>
          <a:ln w="9525" cap="flat" cmpd="sng" algn="ctr">
            <a:solidFill>
              <a:srgbClr val="000000"/>
            </a:solidFill>
            <a:prstDash val="solid"/>
            <a:round/>
            <a:headEnd type="none" w="med" len="med"/>
            <a:tailEnd type="none" w="med" len="med"/>
          </a:ln>
          <a:effectLst/>
        </p:spPr>
      </p:cxnSp>
      <p:sp>
        <p:nvSpPr>
          <p:cNvPr id="165" name="矩形 164"/>
          <p:cNvSpPr/>
          <p:nvPr/>
        </p:nvSpPr>
        <p:spPr>
          <a:xfrm>
            <a:off x="7297108" y="1191809"/>
            <a:ext cx="1177812" cy="261610"/>
          </a:xfrm>
          <a:prstGeom prst="rect">
            <a:avLst/>
          </a:prstGeom>
        </p:spPr>
        <p:txBody>
          <a:bodyPr wrap="square">
            <a:spAutoFit/>
          </a:bodyPr>
          <a:lstStyle/>
          <a:p>
            <a:pPr algn="ctr">
              <a:buFont typeface="Arial" pitchFamily="34" charset="0"/>
              <a:buChar char="•"/>
            </a:pPr>
            <a:r>
              <a:rPr lang="zh-CN" altLang="en-US" sz="1100" b="1" smtClean="0">
                <a:solidFill>
                  <a:srgbClr val="00B050"/>
                </a:solidFill>
                <a:latin typeface="微软雅黑" pitchFamily="34" charset="-122"/>
                <a:ea typeface="微软雅黑" pitchFamily="34" charset="-122"/>
              </a:rPr>
              <a:t>倒回成功</a:t>
            </a:r>
            <a:endParaRPr lang="en-US" altLang="zh-CN" sz="1100" b="1" dirty="0">
              <a:solidFill>
                <a:srgbClr val="00B050"/>
              </a:solidFill>
              <a:latin typeface="微软雅黑" pitchFamily="34" charset="-122"/>
              <a:ea typeface="微软雅黑" pitchFamily="34" charset="-122"/>
            </a:endParaRPr>
          </a:p>
        </p:txBody>
      </p:sp>
      <p:grpSp>
        <p:nvGrpSpPr>
          <p:cNvPr id="16" name="组合 15"/>
          <p:cNvGrpSpPr/>
          <p:nvPr/>
        </p:nvGrpSpPr>
        <p:grpSpPr>
          <a:xfrm>
            <a:off x="7574580" y="2564904"/>
            <a:ext cx="514885" cy="909682"/>
            <a:chOff x="7574580" y="2564904"/>
            <a:chExt cx="514885" cy="909682"/>
          </a:xfrm>
        </p:grpSpPr>
        <p:sp>
          <p:nvSpPr>
            <p:cNvPr id="183" name="Oval 21"/>
            <p:cNvSpPr>
              <a:spLocks noChangeArrowheads="1"/>
            </p:cNvSpPr>
            <p:nvPr/>
          </p:nvSpPr>
          <p:spPr bwMode="auto">
            <a:xfrm>
              <a:off x="7694641" y="2564904"/>
              <a:ext cx="383995" cy="541078"/>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84" name="Oval 22"/>
            <p:cNvSpPr>
              <a:spLocks noChangeArrowheads="1"/>
            </p:cNvSpPr>
            <p:nvPr/>
          </p:nvSpPr>
          <p:spPr bwMode="auto">
            <a:xfrm>
              <a:off x="7778171" y="2673120"/>
              <a:ext cx="223166" cy="3141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85" name="Oval 23"/>
            <p:cNvSpPr>
              <a:spLocks noChangeArrowheads="1"/>
            </p:cNvSpPr>
            <p:nvPr/>
          </p:nvSpPr>
          <p:spPr bwMode="auto">
            <a:xfrm>
              <a:off x="7809340" y="2727228"/>
              <a:ext cx="153349" cy="216431"/>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91" name="文本框 62"/>
            <p:cNvSpPr txBox="1"/>
            <p:nvPr/>
          </p:nvSpPr>
          <p:spPr>
            <a:xfrm>
              <a:off x="7574580" y="3212976"/>
              <a:ext cx="51488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smtClean="0">
                  <a:ln>
                    <a:noFill/>
                  </a:ln>
                  <a:solidFill>
                    <a:srgbClr val="000000">
                      <a:lumMod val="65000"/>
                      <a:lumOff val="35000"/>
                    </a:srgbClr>
                  </a:solidFill>
                  <a:effectLst/>
                  <a:uLnTx/>
                  <a:uFillTx/>
                  <a:latin typeface="Impact" panose="020B0806030902050204" pitchFamily="34" charset="0"/>
                  <a:ea typeface="ＭＳ Ｐゴシック" pitchFamily="34" charset="-128"/>
                </a:rPr>
                <a:t>05:30</a:t>
              </a:r>
              <a:endParaRPr kumimoji="0" lang="zh-CN" altLang="en-US" sz="1100" b="0" i="0" u="none" strike="noStrike" kern="0" cap="none" spc="0" normalizeH="0" baseline="0" noProof="0" dirty="0" smtClean="0">
                <a:ln>
                  <a:noFill/>
                </a:ln>
                <a:solidFill>
                  <a:srgbClr val="000000">
                    <a:lumMod val="65000"/>
                    <a:lumOff val="35000"/>
                  </a:srgbClr>
                </a:solidFill>
                <a:effectLst/>
                <a:uLnTx/>
                <a:uFillTx/>
                <a:latin typeface="Impact" panose="020B0806030902050204" pitchFamily="34" charset="0"/>
                <a:ea typeface="ＭＳ Ｐゴシック" pitchFamily="34" charset="-128"/>
              </a:endParaRPr>
            </a:p>
          </p:txBody>
        </p:sp>
      </p:grpSp>
      <p:cxnSp>
        <p:nvCxnSpPr>
          <p:cNvPr id="203" name="直接连接符 202"/>
          <p:cNvCxnSpPr>
            <a:stCxn id="165" idx="2"/>
            <a:endCxn id="183" idx="0"/>
          </p:cNvCxnSpPr>
          <p:nvPr/>
        </p:nvCxnSpPr>
        <p:spPr bwMode="auto">
          <a:xfrm>
            <a:off x="7886014" y="1453419"/>
            <a:ext cx="625" cy="1111485"/>
          </a:xfrm>
          <a:prstGeom prst="line">
            <a:avLst/>
          </a:prstGeom>
          <a:noFill/>
          <a:ln w="9525" cap="flat" cmpd="sng" algn="ctr">
            <a:solidFill>
              <a:srgbClr val="000000"/>
            </a:solidFill>
            <a:prstDash val="solid"/>
            <a:round/>
            <a:headEnd type="none" w="med" len="med"/>
            <a:tailEnd type="none" w="med" len="med"/>
          </a:ln>
          <a:effectLst/>
        </p:spPr>
      </p:cxnSp>
      <p:sp>
        <p:nvSpPr>
          <p:cNvPr id="162" name="矩形 161"/>
          <p:cNvSpPr/>
          <p:nvPr/>
        </p:nvSpPr>
        <p:spPr>
          <a:xfrm>
            <a:off x="3389156" y="3933056"/>
            <a:ext cx="1842747" cy="600164"/>
          </a:xfrm>
          <a:prstGeom prst="rect">
            <a:avLst/>
          </a:prstGeom>
        </p:spPr>
        <p:txBody>
          <a:bodyPr wrap="square">
            <a:spAutoFit/>
          </a:bodyPr>
          <a:lstStyle/>
          <a:p>
            <a:pPr algn="ctr">
              <a:buFont typeface="Arial" pitchFamily="34" charset="0"/>
              <a:buChar char="•"/>
            </a:pPr>
            <a:r>
              <a:rPr lang="zh-CN" altLang="en-US" sz="1100" b="1" smtClean="0">
                <a:solidFill>
                  <a:schemeClr val="accent6">
                    <a:lumMod val="75000"/>
                  </a:schemeClr>
                </a:solidFill>
                <a:latin typeface="微软雅黑" pitchFamily="34" charset="-122"/>
                <a:ea typeface="微软雅黑" pitchFamily="34" charset="-122"/>
              </a:rPr>
              <a:t>迁移过程中，发现存在</a:t>
            </a:r>
            <a:r>
              <a:rPr lang="en-US" altLang="zh-CN" sz="1100" b="1" smtClean="0">
                <a:solidFill>
                  <a:schemeClr val="accent6">
                    <a:lumMod val="75000"/>
                  </a:schemeClr>
                </a:solidFill>
                <a:latin typeface="微软雅黑" pitchFamily="34" charset="-122"/>
                <a:ea typeface="微软雅黑" pitchFamily="34" charset="-122"/>
              </a:rPr>
              <a:t>XX</a:t>
            </a:r>
            <a:r>
              <a:rPr lang="zh-CN" altLang="en-US" sz="1100" b="1" smtClean="0">
                <a:solidFill>
                  <a:schemeClr val="accent6">
                    <a:lumMod val="75000"/>
                  </a:schemeClr>
                </a:solidFill>
                <a:latin typeface="微软雅黑" pitchFamily="34" charset="-122"/>
                <a:ea typeface="微软雅黑" pitchFamily="34" charset="-122"/>
              </a:rPr>
              <a:t>问题，后通过手工修改配置解决</a:t>
            </a:r>
            <a:endParaRPr lang="en-US" altLang="zh-CN" sz="1100" b="1" dirty="0" smtClean="0">
              <a:solidFill>
                <a:schemeClr val="accent6">
                  <a:lumMod val="75000"/>
                </a:schemeClr>
              </a:solidFill>
              <a:latin typeface="微软雅黑" pitchFamily="34" charset="-122"/>
              <a:ea typeface="微软雅黑" pitchFamily="34" charset="-122"/>
            </a:endParaRPr>
          </a:p>
        </p:txBody>
      </p:sp>
      <p:grpSp>
        <p:nvGrpSpPr>
          <p:cNvPr id="18" name="组合 17"/>
          <p:cNvGrpSpPr/>
          <p:nvPr/>
        </p:nvGrpSpPr>
        <p:grpSpPr>
          <a:xfrm>
            <a:off x="4006557" y="2590068"/>
            <a:ext cx="505267" cy="884518"/>
            <a:chOff x="4006557" y="2590068"/>
            <a:chExt cx="505267" cy="884518"/>
          </a:xfrm>
        </p:grpSpPr>
        <p:sp>
          <p:nvSpPr>
            <p:cNvPr id="174" name="Oval 12"/>
            <p:cNvSpPr>
              <a:spLocks noChangeArrowheads="1"/>
            </p:cNvSpPr>
            <p:nvPr/>
          </p:nvSpPr>
          <p:spPr bwMode="auto">
            <a:xfrm>
              <a:off x="4117200" y="2590068"/>
              <a:ext cx="363954" cy="541078"/>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75" name="Oval 13"/>
            <p:cNvSpPr>
              <a:spLocks noChangeArrowheads="1"/>
            </p:cNvSpPr>
            <p:nvPr/>
          </p:nvSpPr>
          <p:spPr bwMode="auto">
            <a:xfrm>
              <a:off x="4190464" y="2698283"/>
              <a:ext cx="210337" cy="3141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76" name="Oval 14"/>
            <p:cNvSpPr>
              <a:spLocks noChangeArrowheads="1"/>
            </p:cNvSpPr>
            <p:nvPr/>
          </p:nvSpPr>
          <p:spPr bwMode="auto">
            <a:xfrm>
              <a:off x="4225914" y="2752392"/>
              <a:ext cx="139437" cy="216431"/>
            </a:xfrm>
            <a:prstGeom prst="ellipse">
              <a:avLst/>
            </a:prstGeom>
            <a:solidFill>
              <a:srgbClr val="FFCC99">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92" name="文本框 58"/>
            <p:cNvSpPr txBox="1"/>
            <p:nvPr/>
          </p:nvSpPr>
          <p:spPr>
            <a:xfrm>
              <a:off x="4006557" y="3212976"/>
              <a:ext cx="505267"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smtClean="0">
                  <a:ln>
                    <a:noFill/>
                  </a:ln>
                  <a:solidFill>
                    <a:srgbClr val="000000">
                      <a:lumMod val="65000"/>
                      <a:lumOff val="35000"/>
                    </a:srgbClr>
                  </a:solidFill>
                  <a:effectLst/>
                  <a:uLnTx/>
                  <a:uFillTx/>
                  <a:latin typeface="Impact" panose="020B0806030902050204" pitchFamily="34" charset="0"/>
                  <a:ea typeface="ＭＳ Ｐゴシック" pitchFamily="34" charset="-128"/>
                </a:rPr>
                <a:t>02:20</a:t>
              </a:r>
              <a:endParaRPr kumimoji="0" lang="zh-CN" altLang="en-US" sz="1100" b="0" i="0" u="none" strike="noStrike" kern="0" cap="none" spc="0" normalizeH="0" baseline="0" noProof="0" dirty="0" smtClean="0">
                <a:ln>
                  <a:noFill/>
                </a:ln>
                <a:solidFill>
                  <a:srgbClr val="000000">
                    <a:lumMod val="65000"/>
                    <a:lumOff val="35000"/>
                  </a:srgbClr>
                </a:solidFill>
                <a:effectLst/>
                <a:uLnTx/>
                <a:uFillTx/>
                <a:latin typeface="Impact" panose="020B0806030902050204" pitchFamily="34" charset="0"/>
                <a:ea typeface="ＭＳ Ｐゴシック" pitchFamily="34" charset="-128"/>
              </a:endParaRPr>
            </a:p>
          </p:txBody>
        </p:sp>
      </p:grpSp>
      <p:cxnSp>
        <p:nvCxnSpPr>
          <p:cNvPr id="200" name="直接连接符 199"/>
          <p:cNvCxnSpPr>
            <a:endCxn id="162" idx="0"/>
          </p:cNvCxnSpPr>
          <p:nvPr/>
        </p:nvCxnSpPr>
        <p:spPr bwMode="auto">
          <a:xfrm>
            <a:off x="4295632" y="3556416"/>
            <a:ext cx="14898" cy="376640"/>
          </a:xfrm>
          <a:prstGeom prst="line">
            <a:avLst/>
          </a:prstGeom>
          <a:noFill/>
          <a:ln w="9525" cap="flat" cmpd="sng" algn="ctr">
            <a:solidFill>
              <a:srgbClr val="000000"/>
            </a:solidFill>
            <a:prstDash val="solid"/>
            <a:round/>
            <a:headEnd type="none" w="med" len="med"/>
            <a:tailEnd type="none" w="med" len="med"/>
          </a:ln>
          <a:effectLst/>
        </p:spPr>
      </p:cxnSp>
      <p:grpSp>
        <p:nvGrpSpPr>
          <p:cNvPr id="20" name="组合 19"/>
          <p:cNvGrpSpPr/>
          <p:nvPr/>
        </p:nvGrpSpPr>
        <p:grpSpPr>
          <a:xfrm>
            <a:off x="839416" y="2276872"/>
            <a:ext cx="1090363" cy="1183009"/>
            <a:chOff x="839416" y="2276872"/>
            <a:chExt cx="1090363" cy="1183009"/>
          </a:xfrm>
        </p:grpSpPr>
        <p:sp>
          <p:nvSpPr>
            <p:cNvPr id="168" name="Oval 6"/>
            <p:cNvSpPr>
              <a:spLocks noChangeArrowheads="1"/>
            </p:cNvSpPr>
            <p:nvPr/>
          </p:nvSpPr>
          <p:spPr bwMode="auto">
            <a:xfrm>
              <a:off x="1205210" y="2590068"/>
              <a:ext cx="383995" cy="541078"/>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69" name="Oval 7"/>
            <p:cNvSpPr>
              <a:spLocks noChangeArrowheads="1"/>
            </p:cNvSpPr>
            <p:nvPr/>
          </p:nvSpPr>
          <p:spPr bwMode="auto">
            <a:xfrm>
              <a:off x="1288741" y="2698283"/>
              <a:ext cx="223166" cy="3141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70" name="Oval 8"/>
            <p:cNvSpPr>
              <a:spLocks noChangeArrowheads="1"/>
            </p:cNvSpPr>
            <p:nvPr/>
          </p:nvSpPr>
          <p:spPr bwMode="auto">
            <a:xfrm>
              <a:off x="1319909" y="2752392"/>
              <a:ext cx="153349" cy="216431"/>
            </a:xfrm>
            <a:prstGeom prst="ellipse">
              <a:avLst/>
            </a:pr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89" name="文本框 57"/>
            <p:cNvSpPr txBox="1"/>
            <p:nvPr/>
          </p:nvSpPr>
          <p:spPr>
            <a:xfrm>
              <a:off x="839416" y="3198271"/>
              <a:ext cx="1090363"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smtClean="0">
                  <a:ln>
                    <a:noFill/>
                  </a:ln>
                  <a:solidFill>
                    <a:srgbClr val="000000">
                      <a:lumMod val="65000"/>
                      <a:lumOff val="35000"/>
                    </a:srgbClr>
                  </a:solidFill>
                  <a:effectLst/>
                  <a:uLnTx/>
                  <a:uFillTx/>
                  <a:latin typeface="Impact" panose="020B0806030902050204" pitchFamily="34" charset="0"/>
                  <a:ea typeface="ＭＳ Ｐゴシック" pitchFamily="34" charset="-128"/>
                </a:rPr>
                <a:t>2016.3.12 00</a:t>
              </a:r>
              <a:r>
                <a:rPr kumimoji="0" lang="zh-CN" altLang="en-US" sz="1100" b="0" i="0" u="none" strike="noStrike" kern="0" cap="none" spc="0" normalizeH="0" baseline="0" noProof="0" smtClean="0">
                  <a:ln>
                    <a:noFill/>
                  </a:ln>
                  <a:solidFill>
                    <a:srgbClr val="000000">
                      <a:lumMod val="65000"/>
                      <a:lumOff val="35000"/>
                    </a:srgbClr>
                  </a:solidFill>
                  <a:effectLst/>
                  <a:uLnTx/>
                  <a:uFillTx/>
                  <a:latin typeface="Impact" panose="020B0806030902050204" pitchFamily="34" charset="0"/>
                  <a:ea typeface="ＭＳ Ｐゴシック" pitchFamily="34" charset="-128"/>
                </a:rPr>
                <a:t>：</a:t>
              </a:r>
              <a:r>
                <a:rPr kumimoji="0" lang="en-US" altLang="zh-CN" sz="1100" b="0" i="0" u="none" strike="noStrike" kern="0" cap="none" spc="0" normalizeH="0" baseline="0" noProof="0" smtClean="0">
                  <a:ln>
                    <a:noFill/>
                  </a:ln>
                  <a:solidFill>
                    <a:srgbClr val="000000">
                      <a:lumMod val="65000"/>
                      <a:lumOff val="35000"/>
                    </a:srgbClr>
                  </a:solidFill>
                  <a:effectLst/>
                  <a:uLnTx/>
                  <a:uFillTx/>
                  <a:latin typeface="Impact" panose="020B0806030902050204" pitchFamily="34" charset="0"/>
                  <a:ea typeface="ＭＳ Ｐゴシック" pitchFamily="34" charset="-128"/>
                </a:rPr>
                <a:t>10</a:t>
              </a:r>
              <a:endParaRPr kumimoji="0" lang="zh-CN" altLang="en-US" sz="1100" b="0" i="0" u="none" strike="noStrike" kern="0" cap="none" spc="0" normalizeH="0" baseline="0" noProof="0" dirty="0" smtClean="0">
                <a:ln>
                  <a:noFill/>
                </a:ln>
                <a:solidFill>
                  <a:srgbClr val="000000">
                    <a:lumMod val="65000"/>
                    <a:lumOff val="35000"/>
                  </a:srgbClr>
                </a:solidFill>
                <a:effectLst/>
                <a:uLnTx/>
                <a:uFillTx/>
                <a:latin typeface="Impact" panose="020B0806030902050204" pitchFamily="34" charset="0"/>
                <a:ea typeface="ＭＳ Ｐゴシック" pitchFamily="34" charset="-128"/>
              </a:endParaRPr>
            </a:p>
          </p:txBody>
        </p:sp>
        <p:sp>
          <p:nvSpPr>
            <p:cNvPr id="196" name="TextBox 55"/>
            <p:cNvSpPr txBox="1"/>
            <p:nvPr/>
          </p:nvSpPr>
          <p:spPr>
            <a:xfrm>
              <a:off x="1055440" y="2276872"/>
              <a:ext cx="66795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0000"/>
                  </a:solidFill>
                  <a:effectLst/>
                  <a:uLnTx/>
                  <a:uFillTx/>
                  <a:latin typeface="FrutigerNext LT Regular" pitchFamily="34" charset="0"/>
                  <a:ea typeface="ＭＳ Ｐゴシック" pitchFamily="34" charset="-128"/>
                </a:rPr>
                <a:t>Begin</a:t>
              </a:r>
              <a:endParaRPr kumimoji="0" lang="zh-CN" altLang="en-US" sz="1400" b="0" i="0" u="none" strike="noStrike" kern="0" cap="none" spc="0" normalizeH="0" baseline="0" noProof="0" dirty="0" smtClean="0">
                <a:ln>
                  <a:noFill/>
                </a:ln>
                <a:solidFill>
                  <a:srgbClr val="000000"/>
                </a:solidFill>
                <a:effectLst/>
                <a:uLnTx/>
                <a:uFillTx/>
                <a:latin typeface="FrutigerNext LT Regular" pitchFamily="34" charset="0"/>
                <a:ea typeface="ＭＳ Ｐゴシック" pitchFamily="34" charset="-128"/>
              </a:endParaRPr>
            </a:p>
          </p:txBody>
        </p:sp>
      </p:grpSp>
      <p:cxnSp>
        <p:nvCxnSpPr>
          <p:cNvPr id="198" name="直接连接符 197"/>
          <p:cNvCxnSpPr>
            <a:stCxn id="189" idx="2"/>
            <a:endCxn id="217" idx="0"/>
          </p:cNvCxnSpPr>
          <p:nvPr/>
        </p:nvCxnSpPr>
        <p:spPr bwMode="auto">
          <a:xfrm flipH="1">
            <a:off x="1375305" y="3459881"/>
            <a:ext cx="9293" cy="330320"/>
          </a:xfrm>
          <a:prstGeom prst="line">
            <a:avLst/>
          </a:prstGeom>
          <a:noFill/>
          <a:ln w="9525" cap="flat" cmpd="sng" algn="ctr">
            <a:solidFill>
              <a:srgbClr val="000000"/>
            </a:solidFill>
            <a:prstDash val="solid"/>
            <a:round/>
            <a:headEnd type="none" w="med" len="med"/>
            <a:tailEnd type="none" w="med" len="med"/>
          </a:ln>
          <a:effectLst/>
        </p:spPr>
      </p:cxnSp>
      <p:sp>
        <p:nvSpPr>
          <p:cNvPr id="217" name="矩形 216"/>
          <p:cNvSpPr/>
          <p:nvPr/>
        </p:nvSpPr>
        <p:spPr>
          <a:xfrm>
            <a:off x="767408" y="3790201"/>
            <a:ext cx="1215793" cy="430887"/>
          </a:xfrm>
          <a:prstGeom prst="rect">
            <a:avLst/>
          </a:prstGeom>
        </p:spPr>
        <p:txBody>
          <a:bodyPr wrap="square">
            <a:spAutoFit/>
          </a:bodyPr>
          <a:lstStyle/>
          <a:p>
            <a:pPr algn="ctr">
              <a:buFont typeface="Arial" pitchFamily="34" charset="0"/>
              <a:buChar char="•"/>
            </a:pPr>
            <a:r>
              <a:rPr lang="zh-CN" altLang="en-US" sz="1100" b="1" smtClean="0">
                <a:solidFill>
                  <a:srgbClr val="00B0F0"/>
                </a:solidFill>
                <a:latin typeface="微软雅黑" pitchFamily="34" charset="-122"/>
                <a:ea typeface="微软雅黑" pitchFamily="34" charset="-122"/>
              </a:rPr>
              <a:t>环境准备完成，开始升级版本</a:t>
            </a:r>
            <a:endParaRPr lang="en-US" altLang="zh-CN" sz="1100" b="1" dirty="0" smtClean="0">
              <a:solidFill>
                <a:srgbClr val="00B0F0"/>
              </a:solidFill>
              <a:latin typeface="微软雅黑" pitchFamily="34" charset="-122"/>
              <a:ea typeface="微软雅黑" pitchFamily="34" charset="-122"/>
            </a:endParaRPr>
          </a:p>
        </p:txBody>
      </p:sp>
      <p:grpSp>
        <p:nvGrpSpPr>
          <p:cNvPr id="25" name="组合 24"/>
          <p:cNvGrpSpPr/>
          <p:nvPr/>
        </p:nvGrpSpPr>
        <p:grpSpPr>
          <a:xfrm>
            <a:off x="10128448" y="394741"/>
            <a:ext cx="1656184" cy="946027"/>
            <a:chOff x="9912424" y="240903"/>
            <a:chExt cx="1656184" cy="946027"/>
          </a:xfrm>
        </p:grpSpPr>
        <p:sp>
          <p:nvSpPr>
            <p:cNvPr id="219" name="Oval 14"/>
            <p:cNvSpPr>
              <a:spLocks noChangeArrowheads="1"/>
            </p:cNvSpPr>
            <p:nvPr/>
          </p:nvSpPr>
          <p:spPr bwMode="auto">
            <a:xfrm>
              <a:off x="9917003" y="582392"/>
              <a:ext cx="139437" cy="216431"/>
            </a:xfrm>
            <a:prstGeom prst="ellipse">
              <a:avLst/>
            </a:prstGeom>
            <a:solidFill>
              <a:srgbClr val="FFCC99">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218" name="Oval 17"/>
            <p:cNvSpPr>
              <a:spLocks noChangeArrowheads="1"/>
            </p:cNvSpPr>
            <p:nvPr/>
          </p:nvSpPr>
          <p:spPr bwMode="auto">
            <a:xfrm>
              <a:off x="9912424" y="273208"/>
              <a:ext cx="153349" cy="21643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14" name="文本框 13"/>
            <p:cNvSpPr txBox="1"/>
            <p:nvPr/>
          </p:nvSpPr>
          <p:spPr>
            <a:xfrm>
              <a:off x="10127188" y="240903"/>
              <a:ext cx="1441420" cy="307777"/>
            </a:xfrm>
            <a:prstGeom prst="rect">
              <a:avLst/>
            </a:prstGeom>
            <a:noFill/>
          </p:spPr>
          <p:txBody>
            <a:bodyPr wrap="none" rtlCol="0">
              <a:spAutoFit/>
            </a:bodyPr>
            <a:lstStyle/>
            <a:p>
              <a:r>
                <a:rPr lang="zh-CN" altLang="en-US" sz="1400" smtClean="0"/>
                <a:t>代表严重问题点</a:t>
              </a:r>
              <a:endParaRPr lang="zh-CN" altLang="en-US" sz="1400"/>
            </a:p>
          </p:txBody>
        </p:sp>
        <p:sp>
          <p:nvSpPr>
            <p:cNvPr id="220" name="文本框 219"/>
            <p:cNvSpPr txBox="1"/>
            <p:nvPr/>
          </p:nvSpPr>
          <p:spPr>
            <a:xfrm>
              <a:off x="10114933" y="548680"/>
              <a:ext cx="1441420" cy="307777"/>
            </a:xfrm>
            <a:prstGeom prst="rect">
              <a:avLst/>
            </a:prstGeom>
            <a:noFill/>
          </p:spPr>
          <p:txBody>
            <a:bodyPr wrap="none" rtlCol="0">
              <a:spAutoFit/>
            </a:bodyPr>
            <a:lstStyle/>
            <a:p>
              <a:r>
                <a:rPr lang="zh-CN" altLang="en-US" sz="1400" smtClean="0"/>
                <a:t>代表一般问题点</a:t>
              </a:r>
              <a:endParaRPr lang="zh-CN" altLang="en-US" sz="1400"/>
            </a:p>
          </p:txBody>
        </p:sp>
        <p:sp>
          <p:nvSpPr>
            <p:cNvPr id="221" name="Oval 23"/>
            <p:cNvSpPr>
              <a:spLocks noChangeArrowheads="1"/>
            </p:cNvSpPr>
            <p:nvPr/>
          </p:nvSpPr>
          <p:spPr bwMode="auto">
            <a:xfrm>
              <a:off x="9912424" y="937742"/>
              <a:ext cx="153349" cy="216431"/>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rgbClr val="FFFFFF"/>
                </a:solidFill>
                <a:effectLst/>
                <a:uLnTx/>
                <a:uFillTx/>
                <a:latin typeface="FrutigerNext LT Regular" pitchFamily="34" charset="0"/>
                <a:ea typeface="ＭＳ Ｐゴシック" pitchFamily="34" charset="-128"/>
              </a:endParaRPr>
            </a:p>
          </p:txBody>
        </p:sp>
        <p:sp>
          <p:nvSpPr>
            <p:cNvPr id="222" name="文本框 221"/>
            <p:cNvSpPr txBox="1"/>
            <p:nvPr/>
          </p:nvSpPr>
          <p:spPr>
            <a:xfrm>
              <a:off x="10114933" y="879153"/>
              <a:ext cx="1261884" cy="307777"/>
            </a:xfrm>
            <a:prstGeom prst="rect">
              <a:avLst/>
            </a:prstGeom>
            <a:noFill/>
          </p:spPr>
          <p:txBody>
            <a:bodyPr wrap="none" rtlCol="0">
              <a:spAutoFit/>
            </a:bodyPr>
            <a:lstStyle/>
            <a:p>
              <a:r>
                <a:rPr lang="zh-CN" altLang="en-US" sz="1400" smtClean="0"/>
                <a:t>代表正常结点</a:t>
              </a:r>
              <a:endParaRPr lang="zh-CN" altLang="en-US" sz="1400"/>
            </a:p>
          </p:txBody>
        </p:sp>
      </p:grpSp>
      <p:sp>
        <p:nvSpPr>
          <p:cNvPr id="53" name="矩形 52"/>
          <p:cNvSpPr/>
          <p:nvPr/>
        </p:nvSpPr>
        <p:spPr>
          <a:xfrm>
            <a:off x="7891711" y="75473"/>
            <a:ext cx="41809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u="none" strike="noStrike" kern="0" cap="none" spc="0" normalizeH="0" baseline="0" noProof="0" smtClean="0">
                <a:ln>
                  <a:noFill/>
                </a:ln>
                <a:solidFill>
                  <a:srgbClr val="0000FF"/>
                </a:solidFill>
                <a:effectLst/>
                <a:uLnTx/>
                <a:uFillTx/>
                <a:latin typeface="华文细黑"/>
                <a:ea typeface="华文细黑"/>
                <a:cs typeface="宋体" pitchFamily="2" charset="-122"/>
              </a:rPr>
              <a:t>事故、二级以上</a:t>
            </a:r>
            <a:r>
              <a:rPr kumimoji="0" lang="en-US" altLang="zh-CN" sz="1400" b="0" u="none" strike="noStrike" kern="0" cap="none" spc="0" normalizeH="0" baseline="0" noProof="0" smtClean="0">
                <a:ln>
                  <a:noFill/>
                </a:ln>
                <a:solidFill>
                  <a:srgbClr val="0000FF"/>
                </a:solidFill>
                <a:effectLst/>
                <a:uLnTx/>
                <a:uFillTx/>
                <a:latin typeface="华文细黑"/>
                <a:ea typeface="华文细黑"/>
                <a:cs typeface="宋体" pitchFamily="2" charset="-122"/>
              </a:rPr>
              <a:t>ITR</a:t>
            </a:r>
            <a:r>
              <a:rPr kumimoji="0" lang="zh-CN" altLang="en-US" sz="1400" b="0" u="none" strike="noStrike" kern="0" cap="none" spc="0" normalizeH="0" baseline="0" noProof="0" smtClean="0">
                <a:ln>
                  <a:noFill/>
                </a:ln>
                <a:solidFill>
                  <a:srgbClr val="0000FF"/>
                </a:solidFill>
                <a:effectLst/>
                <a:uLnTx/>
                <a:uFillTx/>
                <a:latin typeface="华文细黑"/>
                <a:ea typeface="华文细黑"/>
                <a:cs typeface="宋体" pitchFamily="2" charset="-122"/>
              </a:rPr>
              <a:t>管理升级回溯必选，其它可选。</a:t>
            </a:r>
            <a:endParaRPr kumimoji="0" lang="zh-CN" altLang="en-US" sz="1800" b="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779121483"/>
      </p:ext>
    </p:extLst>
  </p:cSld>
  <p:clrMapOvr>
    <a:masterClrMapping/>
  </p:clrMapOvr>
  <p:transition advClick="0" advTm="8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67408" y="273208"/>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2.1 </a:t>
            </a:r>
            <a:r>
              <a:rPr lang="zh-CN" altLang="en-US" smtClean="0"/>
              <a:t>问题汇总（技术根因分析）</a:t>
            </a:r>
            <a:endParaRPr lang="en-US" altLang="zh-CN" dirty="0"/>
          </a:p>
        </p:txBody>
      </p:sp>
      <p:sp>
        <p:nvSpPr>
          <p:cNvPr id="26" name="矩形 25"/>
          <p:cNvSpPr/>
          <p:nvPr/>
        </p:nvSpPr>
        <p:spPr>
          <a:xfrm>
            <a:off x="767408" y="1052736"/>
            <a:ext cx="10369152" cy="1689693"/>
          </a:xfrm>
          <a:prstGeom prst="rect">
            <a:avLst/>
          </a:prstGeom>
        </p:spPr>
        <p:txBody>
          <a:bodyPr wrap="square">
            <a:spAutoFit/>
          </a:bodyPr>
          <a:lstStyle/>
          <a:p>
            <a:pPr marL="174625" indent="-174625">
              <a:lnSpc>
                <a:spcPct val="120000"/>
              </a:lnSpc>
              <a:spcAft>
                <a:spcPts val="600"/>
              </a:spcAft>
              <a:buFont typeface="Wingdings" pitchFamily="2" charset="2"/>
              <a:buChar char="n"/>
            </a:pPr>
            <a:r>
              <a:rPr lang="zh-CN" altLang="en-US" b="1" dirty="0" smtClean="0">
                <a:solidFill>
                  <a:srgbClr val="000000"/>
                </a:solidFill>
                <a:latin typeface="华文细黑"/>
                <a:ea typeface="华文细黑"/>
              </a:rPr>
              <a:t>本次回溯要开展技术根因分析的问题清单包括：</a:t>
            </a:r>
            <a:endParaRPr lang="en-US" altLang="zh-CN" b="1" dirty="0">
              <a:solidFill>
                <a:srgbClr val="000000"/>
              </a:solidFill>
              <a:latin typeface="华文细黑"/>
              <a:ea typeface="华文细黑"/>
            </a:endParaRPr>
          </a:p>
          <a:p>
            <a:pPr>
              <a:lnSpc>
                <a:spcPct val="120000"/>
              </a:lnSpc>
              <a:spcAft>
                <a:spcPts val="600"/>
              </a:spcAft>
            </a:pPr>
            <a:r>
              <a:rPr lang="zh-CN" altLang="en-US" sz="1400" dirty="0" smtClean="0">
                <a:solidFill>
                  <a:srgbClr val="0000FF"/>
                </a:solidFill>
                <a:latin typeface="华文细黑"/>
                <a:ea typeface="华文细黑"/>
              </a:rPr>
              <a:t>从第</a:t>
            </a:r>
            <a:r>
              <a:rPr lang="en-US" altLang="zh-CN" sz="1400" dirty="0" smtClean="0">
                <a:solidFill>
                  <a:srgbClr val="0000FF"/>
                </a:solidFill>
                <a:latin typeface="华文细黑"/>
                <a:ea typeface="华文细黑"/>
              </a:rPr>
              <a:t>1</a:t>
            </a:r>
            <a:r>
              <a:rPr lang="zh-CN" altLang="en-US" sz="1400" dirty="0" smtClean="0">
                <a:solidFill>
                  <a:srgbClr val="0000FF"/>
                </a:solidFill>
                <a:latin typeface="华文细黑"/>
                <a:ea typeface="华文细黑"/>
              </a:rPr>
              <a:t>章节问题描述、过程回放等活动中识别出来，需要开展技术根因分析的问题，在技术根因分析正式开展之前，做一个汇总，避免遗漏，下一步的技术根因分析，需针对每一个问题展开。</a:t>
            </a:r>
            <a:endParaRPr lang="en-US" altLang="zh-CN" sz="1400" dirty="0" smtClean="0">
              <a:solidFill>
                <a:srgbClr val="0000FF"/>
              </a:solidFill>
              <a:latin typeface="华文细黑"/>
              <a:ea typeface="华文细黑"/>
            </a:endParaRPr>
          </a:p>
          <a:p>
            <a:pPr marL="285750" indent="-285750">
              <a:lnSpc>
                <a:spcPct val="120000"/>
              </a:lnSpc>
              <a:spcAft>
                <a:spcPts val="600"/>
              </a:spcAft>
              <a:buFont typeface="Arial" panose="020B0604020202020204" pitchFamily="34" charset="0"/>
              <a:buChar char="•"/>
            </a:pPr>
            <a:r>
              <a:rPr lang="zh-CN" altLang="en-US" sz="1400" dirty="0" smtClean="0">
                <a:latin typeface="华文细黑"/>
                <a:ea typeface="华文细黑"/>
              </a:rPr>
              <a:t>问题</a:t>
            </a:r>
            <a:r>
              <a:rPr lang="en-US" altLang="zh-CN" sz="1400" dirty="0">
                <a:latin typeface="华文细黑"/>
                <a:ea typeface="华文细黑"/>
              </a:rPr>
              <a:t>1</a:t>
            </a:r>
            <a:r>
              <a:rPr lang="zh-CN" altLang="en-US" sz="1400" dirty="0">
                <a:latin typeface="华文细黑"/>
                <a:ea typeface="华文细黑"/>
              </a:rPr>
              <a:t>：</a:t>
            </a:r>
            <a:endParaRPr lang="en-US" altLang="zh-CN" sz="1400" dirty="0">
              <a:latin typeface="华文细黑"/>
              <a:ea typeface="华文细黑"/>
            </a:endParaRPr>
          </a:p>
          <a:p>
            <a:pPr marL="285750" indent="-285750">
              <a:lnSpc>
                <a:spcPct val="120000"/>
              </a:lnSpc>
              <a:spcAft>
                <a:spcPts val="600"/>
              </a:spcAft>
              <a:buFont typeface="Arial" panose="020B0604020202020204" pitchFamily="34" charset="0"/>
              <a:buChar char="•"/>
            </a:pPr>
            <a:r>
              <a:rPr lang="zh-CN" altLang="en-US" sz="1400" dirty="0">
                <a:latin typeface="华文细黑"/>
                <a:ea typeface="华文细黑"/>
              </a:rPr>
              <a:t>问题</a:t>
            </a:r>
            <a:r>
              <a:rPr lang="en-US" altLang="zh-CN" sz="1400" dirty="0">
                <a:latin typeface="华文细黑"/>
                <a:ea typeface="华文细黑"/>
              </a:rPr>
              <a:t>2</a:t>
            </a:r>
            <a:r>
              <a:rPr lang="zh-CN" altLang="en-US" sz="1400" dirty="0">
                <a:latin typeface="华文细黑"/>
                <a:ea typeface="华文细黑"/>
              </a:rPr>
              <a:t>：</a:t>
            </a:r>
            <a:endParaRPr lang="en-US" altLang="zh-CN" sz="1400" dirty="0">
              <a:latin typeface="华文细黑"/>
              <a:ea typeface="华文细黑"/>
            </a:endParaRPr>
          </a:p>
        </p:txBody>
      </p:sp>
      <p:sp>
        <p:nvSpPr>
          <p:cNvPr id="4" name="矩形 3"/>
          <p:cNvSpPr/>
          <p:nvPr/>
        </p:nvSpPr>
        <p:spPr>
          <a:xfrm>
            <a:off x="767408" y="3429000"/>
            <a:ext cx="10369152" cy="2265236"/>
          </a:xfrm>
          <a:prstGeom prst="rect">
            <a:avLst/>
          </a:prstGeom>
        </p:spPr>
        <p:txBody>
          <a:bodyPr wrap="square">
            <a:spAutoFit/>
          </a:bodyPr>
          <a:lstStyle/>
          <a:p>
            <a:pPr marL="174625" indent="-174625">
              <a:lnSpc>
                <a:spcPct val="120000"/>
              </a:lnSpc>
              <a:spcAft>
                <a:spcPts val="600"/>
              </a:spcAft>
              <a:buFont typeface="Wingdings" pitchFamily="2" charset="2"/>
              <a:buChar char="n"/>
            </a:pPr>
            <a:r>
              <a:rPr lang="zh-CN" altLang="en-US" b="1" dirty="0" smtClean="0">
                <a:solidFill>
                  <a:srgbClr val="000000"/>
                </a:solidFill>
                <a:latin typeface="华文细黑"/>
                <a:ea typeface="华文细黑"/>
              </a:rPr>
              <a:t>针对上述问题，识别是否是重犯问题：</a:t>
            </a:r>
            <a:endParaRPr lang="en-US" altLang="zh-CN" b="1" dirty="0" smtClean="0">
              <a:solidFill>
                <a:srgbClr val="000000"/>
              </a:solidFill>
              <a:latin typeface="华文细黑"/>
              <a:ea typeface="华文细黑"/>
            </a:endParaRPr>
          </a:p>
          <a:p>
            <a:pPr>
              <a:spcAft>
                <a:spcPts val="600"/>
              </a:spcAft>
            </a:pPr>
            <a:r>
              <a:rPr lang="zh-CN" altLang="en-US" sz="1400" dirty="0" smtClean="0">
                <a:solidFill>
                  <a:srgbClr val="0000FF"/>
                </a:solidFill>
                <a:latin typeface="华文细黑"/>
                <a:ea typeface="华文细黑"/>
              </a:rPr>
              <a:t>主要从以下几个方面识别，是否是重犯问题：</a:t>
            </a:r>
            <a:endParaRPr lang="en-US" altLang="zh-CN" sz="1400" dirty="0" smtClean="0">
              <a:solidFill>
                <a:srgbClr val="0000FF"/>
              </a:solidFill>
              <a:latin typeface="华文细黑"/>
              <a:ea typeface="华文细黑"/>
            </a:endParaRPr>
          </a:p>
          <a:p>
            <a:pPr>
              <a:spcAft>
                <a:spcPts val="600"/>
              </a:spcAft>
            </a:pPr>
            <a:r>
              <a:rPr lang="en-US" altLang="zh-CN" sz="1400" dirty="0" smtClean="0">
                <a:solidFill>
                  <a:srgbClr val="0000FF"/>
                </a:solidFill>
                <a:latin typeface="华文细黑"/>
                <a:ea typeface="华文细黑"/>
              </a:rPr>
              <a:t>1</a:t>
            </a:r>
            <a:r>
              <a:rPr lang="zh-CN" altLang="en-US" sz="1400" dirty="0" smtClean="0">
                <a:solidFill>
                  <a:srgbClr val="0000FF"/>
                </a:solidFill>
                <a:latin typeface="华文细黑"/>
                <a:ea typeface="华文细黑"/>
              </a:rPr>
              <a:t>）已发布的预警整改；</a:t>
            </a:r>
            <a:endParaRPr lang="en-US" altLang="zh-CN" sz="1400" dirty="0" smtClean="0">
              <a:solidFill>
                <a:srgbClr val="0000FF"/>
              </a:solidFill>
              <a:latin typeface="华文细黑"/>
              <a:ea typeface="华文细黑"/>
            </a:endParaRPr>
          </a:p>
          <a:p>
            <a:pPr>
              <a:spcAft>
                <a:spcPts val="600"/>
              </a:spcAft>
            </a:pPr>
            <a:r>
              <a:rPr lang="en-US" altLang="zh-CN" sz="1400" dirty="0" smtClean="0">
                <a:solidFill>
                  <a:srgbClr val="0000FF"/>
                </a:solidFill>
                <a:latin typeface="华文细黑"/>
                <a:ea typeface="华文细黑"/>
              </a:rPr>
              <a:t>2</a:t>
            </a:r>
            <a:r>
              <a:rPr lang="zh-CN" altLang="en-US" sz="1400" dirty="0" smtClean="0">
                <a:solidFill>
                  <a:srgbClr val="0000FF"/>
                </a:solidFill>
                <a:latin typeface="华文细黑"/>
                <a:ea typeface="华文细黑"/>
              </a:rPr>
              <a:t>）</a:t>
            </a:r>
            <a:r>
              <a:rPr lang="en-US" altLang="zh-CN" sz="1400" dirty="0" smtClean="0">
                <a:solidFill>
                  <a:srgbClr val="0000FF"/>
                </a:solidFill>
                <a:latin typeface="华文细黑"/>
                <a:ea typeface="华文细黑"/>
              </a:rPr>
              <a:t>PDU FRACAS</a:t>
            </a:r>
            <a:r>
              <a:rPr lang="zh-CN" altLang="en-US" sz="1400" dirty="0" smtClean="0">
                <a:solidFill>
                  <a:srgbClr val="0000FF"/>
                </a:solidFill>
                <a:latin typeface="华文细黑"/>
                <a:ea typeface="华文细黑"/>
              </a:rPr>
              <a:t>空间共性问题清零菜单下，产品线层面已经发起排查过的问题；</a:t>
            </a:r>
            <a:endParaRPr lang="en-US" altLang="zh-CN" sz="1400" dirty="0" smtClean="0">
              <a:solidFill>
                <a:srgbClr val="0000FF"/>
              </a:solidFill>
              <a:latin typeface="华文细黑"/>
              <a:ea typeface="华文细黑"/>
            </a:endParaRPr>
          </a:p>
          <a:p>
            <a:pPr>
              <a:spcAft>
                <a:spcPts val="600"/>
              </a:spcAft>
            </a:pPr>
            <a:r>
              <a:rPr lang="en-US" altLang="zh-CN" sz="1400" smtClean="0">
                <a:solidFill>
                  <a:srgbClr val="0000FF"/>
                </a:solidFill>
                <a:latin typeface="华文细黑"/>
                <a:ea typeface="华文细黑"/>
              </a:rPr>
              <a:t>3</a:t>
            </a:r>
            <a:r>
              <a:rPr lang="zh-CN" altLang="en-US" sz="1400" smtClean="0">
                <a:solidFill>
                  <a:srgbClr val="0000FF"/>
                </a:solidFill>
                <a:latin typeface="华文细黑"/>
                <a:ea typeface="华文细黑"/>
              </a:rPr>
              <a:t>）其它局点或者其它版本已经发生过的问题。</a:t>
            </a:r>
            <a:endParaRPr lang="en-US" altLang="zh-CN" sz="1400" dirty="0" smtClean="0">
              <a:solidFill>
                <a:srgbClr val="0000FF"/>
              </a:solidFill>
              <a:latin typeface="华文细黑"/>
              <a:ea typeface="华文细黑"/>
            </a:endParaRPr>
          </a:p>
          <a:p>
            <a:pPr marL="285750" indent="-285750">
              <a:lnSpc>
                <a:spcPct val="120000"/>
              </a:lnSpc>
              <a:spcAft>
                <a:spcPts val="600"/>
              </a:spcAft>
              <a:buFont typeface="Arial" panose="020B0604020202020204" pitchFamily="34" charset="0"/>
              <a:buChar char="•"/>
            </a:pPr>
            <a:r>
              <a:rPr lang="zh-CN" altLang="en-US" sz="1400" dirty="0" smtClean="0">
                <a:latin typeface="华文细黑"/>
                <a:ea typeface="华文细黑"/>
              </a:rPr>
              <a:t>问题</a:t>
            </a:r>
            <a:r>
              <a:rPr lang="en-US" altLang="zh-CN" sz="1400" dirty="0">
                <a:latin typeface="华文细黑"/>
                <a:ea typeface="华文细黑"/>
              </a:rPr>
              <a:t>1</a:t>
            </a:r>
            <a:r>
              <a:rPr lang="zh-CN" altLang="en-US" sz="1400" dirty="0" smtClean="0">
                <a:latin typeface="华文细黑"/>
                <a:ea typeface="华文细黑"/>
              </a:rPr>
              <a:t>：</a:t>
            </a:r>
            <a:r>
              <a:rPr lang="zh-CN" altLang="en-US" sz="1400" dirty="0" smtClean="0">
                <a:solidFill>
                  <a:srgbClr val="0000FF"/>
                </a:solidFill>
                <a:latin typeface="华文细黑"/>
                <a:ea typeface="华文细黑"/>
              </a:rPr>
              <a:t>不是重犯问题。</a:t>
            </a:r>
            <a:endParaRPr lang="en-US" altLang="zh-CN" sz="1400" dirty="0">
              <a:solidFill>
                <a:srgbClr val="0000FF"/>
              </a:solidFill>
              <a:latin typeface="华文细黑"/>
              <a:ea typeface="华文细黑"/>
            </a:endParaRPr>
          </a:p>
          <a:p>
            <a:pPr marL="285750" indent="-285750">
              <a:lnSpc>
                <a:spcPct val="120000"/>
              </a:lnSpc>
              <a:spcAft>
                <a:spcPts val="600"/>
              </a:spcAft>
              <a:buFont typeface="Arial" panose="020B0604020202020204" pitchFamily="34" charset="0"/>
              <a:buChar char="•"/>
            </a:pPr>
            <a:r>
              <a:rPr lang="zh-CN" altLang="en-US" sz="1400" dirty="0">
                <a:latin typeface="华文细黑"/>
                <a:ea typeface="华文细黑"/>
              </a:rPr>
              <a:t>问题</a:t>
            </a:r>
            <a:r>
              <a:rPr lang="en-US" altLang="zh-CN" sz="1400" dirty="0">
                <a:latin typeface="华文细黑"/>
                <a:ea typeface="华文细黑"/>
              </a:rPr>
              <a:t>2</a:t>
            </a:r>
            <a:r>
              <a:rPr lang="zh-CN" altLang="en-US" sz="1400" dirty="0" smtClean="0">
                <a:latin typeface="华文细黑"/>
                <a:ea typeface="华文细黑"/>
              </a:rPr>
              <a:t>：</a:t>
            </a:r>
            <a:r>
              <a:rPr lang="zh-CN" altLang="en-US" sz="1400" dirty="0" smtClean="0">
                <a:solidFill>
                  <a:srgbClr val="C00000"/>
                </a:solidFill>
                <a:latin typeface="华文细黑"/>
                <a:ea typeface="华文细黑"/>
              </a:rPr>
              <a:t>是重犯</a:t>
            </a:r>
            <a:r>
              <a:rPr lang="zh-CN" altLang="en-US" sz="1400" smtClean="0">
                <a:solidFill>
                  <a:srgbClr val="C00000"/>
                </a:solidFill>
                <a:latin typeface="华文细黑"/>
                <a:ea typeface="华文细黑"/>
              </a:rPr>
              <a:t>问题，</a:t>
            </a:r>
            <a:r>
              <a:rPr lang="zh-CN" altLang="en-US" sz="1400">
                <a:solidFill>
                  <a:srgbClr val="0000FF"/>
                </a:solidFill>
                <a:latin typeface="华文细黑"/>
                <a:ea typeface="华文细黑"/>
              </a:rPr>
              <a:t>为什么会重犯，在什么场景下重犯。</a:t>
            </a:r>
            <a:r>
              <a:rPr lang="zh-CN" altLang="en-US" sz="1400" dirty="0" smtClean="0">
                <a:solidFill>
                  <a:srgbClr val="0000FF"/>
                </a:solidFill>
                <a:latin typeface="华文细黑"/>
                <a:ea typeface="华文细黑"/>
              </a:rPr>
              <a:t>（</a:t>
            </a:r>
            <a:r>
              <a:rPr lang="zh-CN" altLang="en-US" sz="1400" dirty="0" smtClean="0">
                <a:solidFill>
                  <a:srgbClr val="C00000"/>
                </a:solidFill>
                <a:latin typeface="华文细黑"/>
                <a:ea typeface="华文细黑"/>
              </a:rPr>
              <a:t>识别出管理根因改进点</a:t>
            </a:r>
            <a:r>
              <a:rPr lang="zh-CN" altLang="en-US" sz="1400" dirty="0" smtClean="0">
                <a:solidFill>
                  <a:srgbClr val="0000FF"/>
                </a:solidFill>
                <a:latin typeface="华文细黑"/>
                <a:ea typeface="华文细黑"/>
              </a:rPr>
              <a:t>）</a:t>
            </a:r>
            <a:endParaRPr lang="en-US" altLang="zh-CN" sz="1400" dirty="0">
              <a:solidFill>
                <a:srgbClr val="0000FF"/>
              </a:solidFill>
              <a:latin typeface="华文细黑"/>
              <a:ea typeface="华文细黑"/>
            </a:endParaRPr>
          </a:p>
        </p:txBody>
      </p:sp>
    </p:spTree>
    <p:extLst>
      <p:ext uri="{BB962C8B-B14F-4D97-AF65-F5344CB8AC3E}">
        <p14:creationId xmlns:p14="http://schemas.microsoft.com/office/powerpoint/2010/main" val="3914596827"/>
      </p:ext>
    </p:extLst>
  </p:cSld>
  <p:clrMapOvr>
    <a:masterClrMapping/>
  </p:clrMapOvr>
  <p:transition advClick="0" advTm="8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738533" y="273208"/>
            <a:ext cx="8381803" cy="618369"/>
          </a:xfrm>
          <a:noFill/>
          <a:ln>
            <a:noFill/>
          </a:ln>
          <a:effectLst/>
        </p:spPr>
        <p:txBody>
          <a:bodyPr vert="horz" wrap="square" lIns="0" tIns="40064" rIns="80129" bIns="40064" numCol="1" anchor="ctr" anchorCtr="0" compatLnSpc="1">
            <a:prstTxWarp prst="textNoShape">
              <a:avLst/>
            </a:prstTxWarp>
          </a:bodyPr>
          <a:lstStyle/>
          <a:p>
            <a:r>
              <a:rPr lang="en-US" altLang="zh-CN" smtClean="0"/>
              <a:t>2.2 </a:t>
            </a:r>
            <a:r>
              <a:rPr lang="zh-CN" altLang="en-US"/>
              <a:t>技术</a:t>
            </a:r>
            <a:r>
              <a:rPr lang="zh-CN" altLang="en-US" smtClean="0"/>
              <a:t>根因</a:t>
            </a:r>
            <a:r>
              <a:rPr lang="en-US" altLang="zh-CN" smtClean="0"/>
              <a:t>E-C</a:t>
            </a:r>
            <a:r>
              <a:rPr lang="zh-CN" altLang="en-US" smtClean="0"/>
              <a:t>分析（问题</a:t>
            </a:r>
            <a:r>
              <a:rPr lang="en-US" altLang="zh-CN" smtClean="0"/>
              <a:t>1</a:t>
            </a:r>
            <a:r>
              <a:rPr lang="zh-CN" altLang="en-US" smtClean="0"/>
              <a:t>：</a:t>
            </a:r>
            <a:r>
              <a:rPr lang="en-US" altLang="zh-CN" smtClean="0"/>
              <a:t>XXX</a:t>
            </a:r>
            <a:r>
              <a:rPr lang="zh-CN" altLang="en-US" smtClean="0"/>
              <a:t>问题）</a:t>
            </a:r>
            <a:endParaRPr lang="en-US" altLang="zh-CN" sz="2800" b="0" i="1" dirty="0">
              <a:solidFill>
                <a:srgbClr val="0000FF"/>
              </a:solidFill>
            </a:endParaRPr>
          </a:p>
        </p:txBody>
      </p:sp>
      <p:sp>
        <p:nvSpPr>
          <p:cNvPr id="27" name="Rectangle 3"/>
          <p:cNvSpPr txBox="1">
            <a:spLocks noChangeArrowheads="1"/>
          </p:cNvSpPr>
          <p:nvPr/>
        </p:nvSpPr>
        <p:spPr bwMode="auto">
          <a:xfrm>
            <a:off x="839416" y="4797152"/>
            <a:ext cx="7056784" cy="1296144"/>
          </a:xfrm>
          <a:prstGeom prst="rect">
            <a:avLst/>
          </a:prstGeom>
          <a:noFill/>
          <a:ln w="9525">
            <a:noFill/>
            <a:miter lim="800000"/>
            <a:headEnd/>
            <a:tailEnd/>
          </a:ln>
        </p:spPr>
        <p:txBody>
          <a:bodyPr lIns="80152" tIns="40076" rIns="80152" bIns="40076"/>
          <a:lstStyle/>
          <a:p>
            <a:pPr marL="180975" lvl="1" indent="-180975" defTabSz="801688">
              <a:lnSpc>
                <a:spcPct val="120000"/>
              </a:lnSpc>
              <a:buSzPct val="69000"/>
              <a:buFont typeface="Wingdings" pitchFamily="2" charset="2"/>
              <a:buChar char="l"/>
            </a:pPr>
            <a:r>
              <a:rPr lang="zh-CN" altLang="en-US" b="1" dirty="0" smtClean="0">
                <a:latin typeface="华文细黑" pitchFamily="2" charset="-122"/>
                <a:ea typeface="华文细黑" pitchFamily="2" charset="-122"/>
              </a:rPr>
              <a:t>技术根因分析总结</a:t>
            </a:r>
            <a:endParaRPr lang="en-US" altLang="zh-CN" b="1" dirty="0" smtClean="0">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600" b="1" dirty="0" smtClean="0">
                <a:solidFill>
                  <a:srgbClr val="FF0000"/>
                </a:solidFill>
                <a:latin typeface="华文细黑" pitchFamily="2" charset="-122"/>
                <a:ea typeface="华文细黑" pitchFamily="2" charset="-122"/>
              </a:rPr>
              <a:t>根因</a:t>
            </a:r>
            <a:r>
              <a:rPr lang="en-US" altLang="zh-CN" sz="1600" b="1" dirty="0" smtClean="0">
                <a:solidFill>
                  <a:srgbClr val="FF0000"/>
                </a:solidFill>
                <a:latin typeface="华文细黑" pitchFamily="2" charset="-122"/>
                <a:ea typeface="华文细黑" pitchFamily="2" charset="-122"/>
              </a:rPr>
              <a:t>1</a:t>
            </a:r>
            <a:r>
              <a:rPr lang="zh-CN" altLang="en-US" sz="1600" b="1" dirty="0" smtClean="0">
                <a:solidFill>
                  <a:srgbClr val="FF0000"/>
                </a:solidFill>
                <a:latin typeface="华文细黑" pitchFamily="2" charset="-122"/>
                <a:ea typeface="华文细黑" pitchFamily="2" charset="-122"/>
              </a:rPr>
              <a:t>：</a:t>
            </a:r>
            <a:endParaRPr lang="en-US" altLang="zh-CN" sz="1600" b="1" dirty="0" smtClean="0">
              <a:solidFill>
                <a:srgbClr val="FF0000"/>
              </a:solidFill>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600" b="1" dirty="0" smtClean="0">
                <a:solidFill>
                  <a:srgbClr val="FF0000"/>
                </a:solidFill>
                <a:latin typeface="华文细黑" pitchFamily="2" charset="-122"/>
                <a:ea typeface="华文细黑" pitchFamily="2" charset="-122"/>
              </a:rPr>
              <a:t>根因</a:t>
            </a:r>
            <a:r>
              <a:rPr lang="en-US" altLang="zh-CN" sz="1600" b="1" dirty="0" smtClean="0">
                <a:solidFill>
                  <a:srgbClr val="FF0000"/>
                </a:solidFill>
                <a:latin typeface="华文细黑" pitchFamily="2" charset="-122"/>
                <a:ea typeface="华文细黑" pitchFamily="2" charset="-122"/>
              </a:rPr>
              <a:t>2</a:t>
            </a:r>
            <a:r>
              <a:rPr lang="zh-CN" altLang="en-US" sz="1600" b="1" dirty="0" smtClean="0">
                <a:solidFill>
                  <a:srgbClr val="FF0000"/>
                </a:solidFill>
                <a:latin typeface="华文细黑" pitchFamily="2" charset="-122"/>
                <a:ea typeface="华文细黑" pitchFamily="2" charset="-122"/>
              </a:rPr>
              <a:t>：</a:t>
            </a:r>
            <a:endParaRPr lang="en-US" altLang="zh-CN" sz="1600" b="1" dirty="0">
              <a:solidFill>
                <a:srgbClr val="FF0000"/>
              </a:solidFill>
              <a:latin typeface="华文细黑" pitchFamily="2" charset="-122"/>
              <a:ea typeface="华文细黑" pitchFamily="2" charset="-122"/>
            </a:endParaRPr>
          </a:p>
          <a:p>
            <a:pPr marL="542925" lvl="2" indent="-85725" defTabSz="801688">
              <a:lnSpc>
                <a:spcPct val="120000"/>
              </a:lnSpc>
              <a:buSzPct val="69000"/>
              <a:buFont typeface="Arial" panose="020B0604020202020204" pitchFamily="34" charset="0"/>
              <a:buChar char="•"/>
            </a:pPr>
            <a:r>
              <a:rPr lang="zh-CN" altLang="en-US" sz="1600" b="1" dirty="0">
                <a:solidFill>
                  <a:srgbClr val="0000FF"/>
                </a:solidFill>
                <a:latin typeface="华文细黑" pitchFamily="2" charset="-122"/>
                <a:ea typeface="华文细黑" pitchFamily="2" charset="-122"/>
              </a:rPr>
              <a:t>隐患点</a:t>
            </a:r>
            <a:r>
              <a:rPr lang="zh-CN" altLang="en-US" sz="1600" b="1">
                <a:solidFill>
                  <a:srgbClr val="0000FF"/>
                </a:solidFill>
                <a:latin typeface="华文细黑" pitchFamily="2" charset="-122"/>
                <a:ea typeface="华文细黑" pitchFamily="2" charset="-122"/>
              </a:rPr>
              <a:t>识别</a:t>
            </a:r>
            <a:r>
              <a:rPr lang="zh-CN" altLang="en-US" sz="1600" b="1" smtClean="0">
                <a:solidFill>
                  <a:srgbClr val="0000FF"/>
                </a:solidFill>
                <a:latin typeface="华文细黑" pitchFamily="2" charset="-122"/>
                <a:ea typeface="华文细黑" pitchFamily="2" charset="-122"/>
              </a:rPr>
              <a:t>：除根因外，请对</a:t>
            </a:r>
            <a:r>
              <a:rPr lang="en-US" altLang="zh-CN" sz="1600" b="1" smtClean="0">
                <a:solidFill>
                  <a:srgbClr val="0000FF"/>
                </a:solidFill>
                <a:latin typeface="华文细黑" pitchFamily="2" charset="-122"/>
                <a:ea typeface="华文细黑" pitchFamily="2" charset="-122"/>
              </a:rPr>
              <a:t>E-C</a:t>
            </a:r>
            <a:r>
              <a:rPr lang="zh-CN" altLang="en-US" sz="1600" b="1" smtClean="0">
                <a:solidFill>
                  <a:srgbClr val="0000FF"/>
                </a:solidFill>
                <a:latin typeface="华文细黑" pitchFamily="2" charset="-122"/>
                <a:ea typeface="华文细黑" pitchFamily="2" charset="-122"/>
              </a:rPr>
              <a:t>图中的每个事件和防护点，以及多个事件之间的配合开展分析，发现可能存在的隐患点。</a:t>
            </a:r>
            <a:endParaRPr lang="en-US" altLang="zh-CN" sz="1600" b="1" dirty="0">
              <a:solidFill>
                <a:srgbClr val="0000FF"/>
              </a:solidFill>
              <a:latin typeface="华文细黑" pitchFamily="2" charset="-122"/>
              <a:ea typeface="华文细黑" pitchFamily="2" charset="-122"/>
            </a:endParaRPr>
          </a:p>
        </p:txBody>
      </p:sp>
      <p:sp>
        <p:nvSpPr>
          <p:cNvPr id="65" name="AutoShape 5"/>
          <p:cNvSpPr>
            <a:spLocks noChangeArrowheads="1"/>
          </p:cNvSpPr>
          <p:nvPr/>
        </p:nvSpPr>
        <p:spPr bwMode="auto">
          <a:xfrm>
            <a:off x="1343472" y="2999108"/>
            <a:ext cx="1058768" cy="719138"/>
          </a:xfrm>
          <a:prstGeom prst="roundRect">
            <a:avLst>
              <a:gd name="adj" fmla="val 8551"/>
            </a:avLst>
          </a:prstGeom>
          <a:solidFill>
            <a:srgbClr val="E8EEF3"/>
          </a:solidFill>
          <a:ln w="9525">
            <a:solidFill>
              <a:srgbClr val="000000"/>
            </a:solidFill>
            <a:round/>
            <a:headEnd/>
            <a:tailEnd/>
          </a:ln>
        </p:spPr>
        <p:txBody>
          <a:bodyPr lIns="18000" rIns="18000" anchor="ctr"/>
          <a:lstStyle/>
          <a:p>
            <a:pPr algn="ctr" fontAlgn="auto">
              <a:spcBef>
                <a:spcPts val="0"/>
              </a:spcBef>
              <a:spcAft>
                <a:spcPts val="0"/>
              </a:spcAft>
              <a:defRPr/>
            </a:pPr>
            <a:r>
              <a:rPr lang="zh-CN" altLang="en-US" sz="1200" kern="0" dirty="0">
                <a:solidFill>
                  <a:srgbClr val="000000"/>
                </a:solidFill>
                <a:latin typeface="华文细黑"/>
                <a:ea typeface="华文细黑"/>
              </a:rPr>
              <a:t>诱发操作</a:t>
            </a:r>
            <a:endParaRPr lang="en-US" altLang="zh-CN" sz="1200" kern="0" dirty="0">
              <a:solidFill>
                <a:srgbClr val="000000"/>
              </a:solidFill>
              <a:latin typeface="华文细黑"/>
              <a:ea typeface="华文细黑"/>
            </a:endParaRPr>
          </a:p>
        </p:txBody>
      </p:sp>
      <p:sp>
        <p:nvSpPr>
          <p:cNvPr id="73" name="AutoShape 5"/>
          <p:cNvSpPr>
            <a:spLocks noChangeArrowheads="1"/>
          </p:cNvSpPr>
          <p:nvPr/>
        </p:nvSpPr>
        <p:spPr bwMode="auto">
          <a:xfrm>
            <a:off x="3343617" y="2999108"/>
            <a:ext cx="1240215" cy="719138"/>
          </a:xfrm>
          <a:prstGeom prst="roundRect">
            <a:avLst>
              <a:gd name="adj" fmla="val 8551"/>
            </a:avLst>
          </a:prstGeom>
          <a:solidFill>
            <a:srgbClr val="E8EEF3"/>
          </a:solidFill>
          <a:ln w="9525">
            <a:solidFill>
              <a:srgbClr val="000000"/>
            </a:solidFill>
            <a:round/>
            <a:headEnd/>
            <a:tailEnd/>
          </a:ln>
        </p:spPr>
        <p:txBody>
          <a:bodyPr lIns="18000" rIns="18000" anchor="ctr"/>
          <a:lstStyle/>
          <a:p>
            <a:pPr algn="ctr" fontAlgn="auto">
              <a:spcBef>
                <a:spcPts val="0"/>
              </a:spcBef>
              <a:spcAft>
                <a:spcPts val="0"/>
              </a:spcAft>
              <a:defRPr/>
            </a:pPr>
            <a:r>
              <a:rPr lang="zh-CN" altLang="en-US" sz="1200" kern="0" dirty="0">
                <a:solidFill>
                  <a:srgbClr val="000000"/>
                </a:solidFill>
                <a:latin typeface="华文细黑"/>
                <a:ea typeface="华文细黑"/>
              </a:rPr>
              <a:t>事件</a:t>
            </a:r>
            <a:r>
              <a:rPr lang="en-US" altLang="zh-CN" sz="1200" kern="0" dirty="0">
                <a:solidFill>
                  <a:srgbClr val="000000"/>
                </a:solidFill>
                <a:latin typeface="华文细黑"/>
                <a:ea typeface="华文细黑"/>
              </a:rPr>
              <a:t>xx</a:t>
            </a:r>
            <a:endParaRPr lang="zh-CN" altLang="en-US" sz="1200" kern="0" dirty="0">
              <a:solidFill>
                <a:srgbClr val="000000"/>
              </a:solidFill>
              <a:latin typeface="华文细黑"/>
              <a:ea typeface="华文细黑"/>
            </a:endParaRPr>
          </a:p>
        </p:txBody>
      </p:sp>
      <p:sp>
        <p:nvSpPr>
          <p:cNvPr id="74" name="AutoShape 5"/>
          <p:cNvSpPr>
            <a:spLocks noChangeArrowheads="1"/>
          </p:cNvSpPr>
          <p:nvPr/>
        </p:nvSpPr>
        <p:spPr bwMode="auto">
          <a:xfrm>
            <a:off x="4871864" y="2999108"/>
            <a:ext cx="1240215" cy="719138"/>
          </a:xfrm>
          <a:prstGeom prst="roundRect">
            <a:avLst>
              <a:gd name="adj" fmla="val 8551"/>
            </a:avLst>
          </a:prstGeom>
          <a:solidFill>
            <a:srgbClr val="92D050"/>
          </a:solidFill>
          <a:ln w="9525">
            <a:solidFill>
              <a:srgbClr val="000000"/>
            </a:solidFill>
            <a:round/>
            <a:headEnd/>
            <a:tailEnd/>
          </a:ln>
        </p:spPr>
        <p:txBody>
          <a:bodyPr lIns="18000" rIns="18000" anchor="ctr"/>
          <a:lstStyle/>
          <a:p>
            <a:pPr algn="ctr" fontAlgn="auto">
              <a:spcBef>
                <a:spcPts val="0"/>
              </a:spcBef>
              <a:spcAft>
                <a:spcPts val="0"/>
              </a:spcAft>
              <a:defRPr/>
            </a:pPr>
            <a:r>
              <a:rPr lang="zh-CN" altLang="en-US" sz="1200" kern="0" dirty="0">
                <a:solidFill>
                  <a:srgbClr val="000000"/>
                </a:solidFill>
                <a:latin typeface="华文细黑"/>
                <a:ea typeface="华文细黑"/>
              </a:rPr>
              <a:t>成功的屏障防护（如自愈</a:t>
            </a:r>
            <a:r>
              <a:rPr lang="en-US" altLang="zh-CN" sz="1200" kern="0" dirty="0">
                <a:solidFill>
                  <a:srgbClr val="000000"/>
                </a:solidFill>
                <a:latin typeface="华文细黑"/>
                <a:ea typeface="华文细黑"/>
              </a:rPr>
              <a:t>/</a:t>
            </a:r>
            <a:r>
              <a:rPr lang="zh-CN" altLang="en-US" sz="1200" kern="0" dirty="0">
                <a:solidFill>
                  <a:srgbClr val="000000"/>
                </a:solidFill>
                <a:latin typeface="华文细黑"/>
                <a:ea typeface="华文细黑"/>
              </a:rPr>
              <a:t>复位、释放</a:t>
            </a:r>
            <a:r>
              <a:rPr lang="en-US" altLang="zh-CN" sz="1200" kern="0" dirty="0">
                <a:solidFill>
                  <a:srgbClr val="000000"/>
                </a:solidFill>
                <a:latin typeface="华文细黑"/>
                <a:ea typeface="华文细黑"/>
              </a:rPr>
              <a:t>xx</a:t>
            </a:r>
            <a:r>
              <a:rPr lang="zh-CN" altLang="en-US" sz="1200" kern="0" dirty="0">
                <a:solidFill>
                  <a:srgbClr val="000000"/>
                </a:solidFill>
                <a:latin typeface="华文细黑"/>
                <a:ea typeface="华文细黑"/>
              </a:rPr>
              <a:t>）</a:t>
            </a:r>
            <a:endParaRPr lang="en-US" altLang="zh-CN" sz="1200" kern="0" dirty="0">
              <a:solidFill>
                <a:srgbClr val="000000"/>
              </a:solidFill>
              <a:latin typeface="华文细黑"/>
              <a:ea typeface="华文细黑"/>
            </a:endParaRPr>
          </a:p>
        </p:txBody>
      </p:sp>
      <p:sp>
        <p:nvSpPr>
          <p:cNvPr id="75" name="AutoShape 5"/>
          <p:cNvSpPr>
            <a:spLocks noChangeArrowheads="1"/>
          </p:cNvSpPr>
          <p:nvPr/>
        </p:nvSpPr>
        <p:spPr bwMode="auto">
          <a:xfrm>
            <a:off x="6367953" y="2999108"/>
            <a:ext cx="1240215" cy="719138"/>
          </a:xfrm>
          <a:prstGeom prst="roundRect">
            <a:avLst>
              <a:gd name="adj" fmla="val 8551"/>
            </a:avLst>
          </a:prstGeom>
          <a:solidFill>
            <a:srgbClr val="FFC000"/>
          </a:solidFill>
          <a:ln w="9525">
            <a:solidFill>
              <a:srgbClr val="000000"/>
            </a:solidFill>
            <a:round/>
            <a:headEnd/>
            <a:tailEnd/>
          </a:ln>
        </p:spPr>
        <p:txBody>
          <a:bodyPr lIns="18000" rIns="18000" anchor="ctr"/>
          <a:lstStyle/>
          <a:p>
            <a:pPr algn="ctr" fontAlgn="auto">
              <a:spcBef>
                <a:spcPts val="0"/>
              </a:spcBef>
              <a:spcAft>
                <a:spcPts val="0"/>
              </a:spcAft>
              <a:defRPr/>
            </a:pPr>
            <a:r>
              <a:rPr lang="zh-CN" altLang="en-US" sz="1200" kern="0" dirty="0">
                <a:solidFill>
                  <a:srgbClr val="000000"/>
                </a:solidFill>
                <a:latin typeface="华文细黑"/>
                <a:ea typeface="华文细黑"/>
              </a:rPr>
              <a:t>失效的屏障防护</a:t>
            </a:r>
            <a:endParaRPr lang="en-US" altLang="zh-CN" sz="1200" kern="0" dirty="0">
              <a:solidFill>
                <a:srgbClr val="000000"/>
              </a:solidFill>
              <a:latin typeface="华文细黑"/>
              <a:ea typeface="华文细黑"/>
            </a:endParaRPr>
          </a:p>
        </p:txBody>
      </p:sp>
      <p:sp>
        <p:nvSpPr>
          <p:cNvPr id="76" name="AutoShape 5"/>
          <p:cNvSpPr>
            <a:spLocks noChangeArrowheads="1"/>
          </p:cNvSpPr>
          <p:nvPr/>
        </p:nvSpPr>
        <p:spPr bwMode="auto">
          <a:xfrm>
            <a:off x="9608313" y="2999108"/>
            <a:ext cx="1240215" cy="719138"/>
          </a:xfrm>
          <a:prstGeom prst="roundRect">
            <a:avLst>
              <a:gd name="adj" fmla="val 8551"/>
            </a:avLst>
          </a:prstGeom>
          <a:solidFill>
            <a:srgbClr val="C00000"/>
          </a:solidFill>
          <a:ln w="9525">
            <a:solidFill>
              <a:srgbClr val="000000"/>
            </a:solidFill>
            <a:round/>
            <a:headEnd/>
            <a:tailEnd/>
          </a:ln>
        </p:spPr>
        <p:txBody>
          <a:bodyPr lIns="18000" rIns="18000" anchor="ctr"/>
          <a:lstStyle/>
          <a:p>
            <a:pPr algn="ctr" fontAlgn="auto">
              <a:spcBef>
                <a:spcPts val="0"/>
              </a:spcBef>
              <a:spcAft>
                <a:spcPts val="0"/>
              </a:spcAft>
              <a:defRPr/>
            </a:pPr>
            <a:r>
              <a:rPr lang="zh-CN" altLang="en-US" sz="1200" kern="0" dirty="0">
                <a:solidFill>
                  <a:srgbClr val="000000"/>
                </a:solidFill>
                <a:latin typeface="华文细黑"/>
                <a:ea typeface="华文细黑"/>
              </a:rPr>
              <a:t>导致故障症状事件</a:t>
            </a:r>
            <a:endParaRPr lang="en-US" altLang="zh-CN" sz="1200" kern="0" dirty="0">
              <a:solidFill>
                <a:srgbClr val="000000"/>
              </a:solidFill>
              <a:latin typeface="华文细黑"/>
              <a:ea typeface="华文细黑"/>
            </a:endParaRPr>
          </a:p>
        </p:txBody>
      </p:sp>
      <p:cxnSp>
        <p:nvCxnSpPr>
          <p:cNvPr id="77" name="直接箭头连接符 76"/>
          <p:cNvCxnSpPr>
            <a:stCxn id="65" idx="3"/>
            <a:endCxn id="73" idx="1"/>
          </p:cNvCxnSpPr>
          <p:nvPr/>
        </p:nvCxnSpPr>
        <p:spPr bwMode="auto">
          <a:xfrm>
            <a:off x="2402240" y="3358677"/>
            <a:ext cx="941377" cy="0"/>
          </a:xfrm>
          <a:prstGeom prst="straightConnector1">
            <a:avLst/>
          </a:prstGeom>
          <a:noFill/>
          <a:ln w="9525" cap="flat" cmpd="sng" algn="ctr">
            <a:solidFill>
              <a:srgbClr val="000000"/>
            </a:solidFill>
            <a:prstDash val="solid"/>
            <a:round/>
            <a:headEnd type="none" w="med" len="med"/>
            <a:tailEnd type="triangle"/>
          </a:ln>
          <a:effectLst/>
        </p:spPr>
      </p:cxnSp>
      <p:cxnSp>
        <p:nvCxnSpPr>
          <p:cNvPr id="78" name="直接箭头连接符 77"/>
          <p:cNvCxnSpPr>
            <a:stCxn id="73" idx="3"/>
            <a:endCxn id="74" idx="1"/>
          </p:cNvCxnSpPr>
          <p:nvPr/>
        </p:nvCxnSpPr>
        <p:spPr bwMode="auto">
          <a:xfrm>
            <a:off x="4583832" y="3358677"/>
            <a:ext cx="288032" cy="0"/>
          </a:xfrm>
          <a:prstGeom prst="straightConnector1">
            <a:avLst/>
          </a:prstGeom>
          <a:noFill/>
          <a:ln w="9525" cap="flat" cmpd="sng" algn="ctr">
            <a:solidFill>
              <a:srgbClr val="000000"/>
            </a:solidFill>
            <a:prstDash val="solid"/>
            <a:round/>
            <a:headEnd type="none" w="med" len="med"/>
            <a:tailEnd type="triangle"/>
          </a:ln>
          <a:effectLst/>
        </p:spPr>
      </p:cxnSp>
      <p:cxnSp>
        <p:nvCxnSpPr>
          <p:cNvPr id="79" name="直接箭头连接符 78"/>
          <p:cNvCxnSpPr>
            <a:stCxn id="74" idx="3"/>
            <a:endCxn id="75" idx="1"/>
          </p:cNvCxnSpPr>
          <p:nvPr/>
        </p:nvCxnSpPr>
        <p:spPr bwMode="auto">
          <a:xfrm>
            <a:off x="6112079" y="3358677"/>
            <a:ext cx="255874" cy="0"/>
          </a:xfrm>
          <a:prstGeom prst="straightConnector1">
            <a:avLst/>
          </a:prstGeom>
          <a:noFill/>
          <a:ln w="9525" cap="flat" cmpd="sng" algn="ctr">
            <a:solidFill>
              <a:srgbClr val="000000"/>
            </a:solidFill>
            <a:prstDash val="solid"/>
            <a:round/>
            <a:headEnd type="none" w="med" len="med"/>
            <a:tailEnd type="triangle"/>
          </a:ln>
          <a:effectLst/>
        </p:spPr>
      </p:cxnSp>
      <p:cxnSp>
        <p:nvCxnSpPr>
          <p:cNvPr id="80" name="直接箭头连接符 79"/>
          <p:cNvCxnSpPr>
            <a:stCxn id="83" idx="3"/>
            <a:endCxn id="76" idx="1"/>
          </p:cNvCxnSpPr>
          <p:nvPr/>
        </p:nvCxnSpPr>
        <p:spPr bwMode="auto">
          <a:xfrm>
            <a:off x="9064408" y="3357244"/>
            <a:ext cx="543905" cy="1433"/>
          </a:xfrm>
          <a:prstGeom prst="straightConnector1">
            <a:avLst/>
          </a:prstGeom>
          <a:noFill/>
          <a:ln w="9525" cap="flat" cmpd="sng" algn="ctr">
            <a:solidFill>
              <a:srgbClr val="000000"/>
            </a:solidFill>
            <a:prstDash val="solid"/>
            <a:round/>
            <a:headEnd type="none" w="med" len="med"/>
            <a:tailEnd type="triangle"/>
          </a:ln>
          <a:effectLst/>
        </p:spPr>
      </p:cxnSp>
      <p:sp>
        <p:nvSpPr>
          <p:cNvPr id="81" name="Oval 11"/>
          <p:cNvSpPr>
            <a:spLocks noChangeArrowheads="1"/>
          </p:cNvSpPr>
          <p:nvPr/>
        </p:nvSpPr>
        <p:spPr bwMode="auto">
          <a:xfrm>
            <a:off x="3107159" y="2132856"/>
            <a:ext cx="1712491" cy="649287"/>
          </a:xfrm>
          <a:prstGeom prst="ellipse">
            <a:avLst/>
          </a:prstGeom>
          <a:solidFill>
            <a:srgbClr val="FFFF99"/>
          </a:solidFill>
          <a:ln w="9525">
            <a:solidFill>
              <a:schemeClr val="tx1"/>
            </a:solidFill>
            <a:round/>
            <a:headEnd/>
            <a:tailEnd/>
          </a:ln>
        </p:spPr>
        <p:txBody>
          <a:bodyPr lIns="18000" rIns="18000" anchor="ctr"/>
          <a:lstStyle/>
          <a:p>
            <a:pPr algn="ctr"/>
            <a:r>
              <a:rPr lang="zh-CN" altLang="en-US" sz="1100" dirty="0">
                <a:solidFill>
                  <a:srgbClr val="000000"/>
                </a:solidFill>
                <a:latin typeface="+mn-ea"/>
                <a:ea typeface="+mn-ea"/>
              </a:rPr>
              <a:t>重要的</a:t>
            </a:r>
            <a:r>
              <a:rPr lang="en-US" altLang="zh-CN" sz="1100" dirty="0">
                <a:solidFill>
                  <a:srgbClr val="000000"/>
                </a:solidFill>
                <a:latin typeface="+mn-ea"/>
                <a:ea typeface="+mn-ea"/>
              </a:rPr>
              <a:t>Condition/Status</a:t>
            </a:r>
          </a:p>
        </p:txBody>
      </p:sp>
      <p:cxnSp>
        <p:nvCxnSpPr>
          <p:cNvPr id="82" name="AutoShape 23"/>
          <p:cNvCxnSpPr>
            <a:cxnSpLocks noChangeShapeType="1"/>
            <a:stCxn id="81" idx="4"/>
            <a:endCxn id="73" idx="0"/>
          </p:cNvCxnSpPr>
          <p:nvPr/>
        </p:nvCxnSpPr>
        <p:spPr bwMode="auto">
          <a:xfrm>
            <a:off x="3963405" y="2782143"/>
            <a:ext cx="320" cy="216965"/>
          </a:xfrm>
          <a:prstGeom prst="straightConnector1">
            <a:avLst/>
          </a:prstGeom>
          <a:noFill/>
          <a:ln w="9525">
            <a:solidFill>
              <a:srgbClr val="000000"/>
            </a:solidFill>
            <a:round/>
            <a:headEnd/>
            <a:tailEnd/>
          </a:ln>
        </p:spPr>
      </p:cxnSp>
      <p:sp>
        <p:nvSpPr>
          <p:cNvPr id="83" name="AutoShape 5"/>
          <p:cNvSpPr>
            <a:spLocks noChangeArrowheads="1"/>
          </p:cNvSpPr>
          <p:nvPr/>
        </p:nvSpPr>
        <p:spPr bwMode="auto">
          <a:xfrm>
            <a:off x="7824193" y="2997675"/>
            <a:ext cx="1240215" cy="719138"/>
          </a:xfrm>
          <a:prstGeom prst="roundRect">
            <a:avLst>
              <a:gd name="adj" fmla="val 8551"/>
            </a:avLst>
          </a:prstGeom>
          <a:solidFill>
            <a:srgbClr val="E8EEF3"/>
          </a:solidFill>
          <a:ln w="9525">
            <a:solidFill>
              <a:srgbClr val="000000"/>
            </a:solidFill>
            <a:round/>
            <a:headEnd/>
            <a:tailEnd/>
          </a:ln>
        </p:spPr>
        <p:txBody>
          <a:bodyPr lIns="18000" rIns="18000" anchor="ctr"/>
          <a:lstStyle/>
          <a:p>
            <a:pPr algn="ctr" fontAlgn="auto">
              <a:spcBef>
                <a:spcPts val="0"/>
              </a:spcBef>
              <a:spcAft>
                <a:spcPts val="0"/>
              </a:spcAft>
              <a:defRPr/>
            </a:pPr>
            <a:r>
              <a:rPr lang="zh-CN" altLang="en-US" sz="1200" kern="0" dirty="0">
                <a:solidFill>
                  <a:srgbClr val="000000"/>
                </a:solidFill>
                <a:latin typeface="华文细黑"/>
                <a:ea typeface="华文细黑"/>
              </a:rPr>
              <a:t>直接原因</a:t>
            </a:r>
          </a:p>
        </p:txBody>
      </p:sp>
      <p:cxnSp>
        <p:nvCxnSpPr>
          <p:cNvPr id="84" name="直接箭头连接符 83"/>
          <p:cNvCxnSpPr>
            <a:stCxn id="75" idx="3"/>
            <a:endCxn id="83" idx="1"/>
          </p:cNvCxnSpPr>
          <p:nvPr/>
        </p:nvCxnSpPr>
        <p:spPr bwMode="auto">
          <a:xfrm flipV="1">
            <a:off x="7608168" y="3357244"/>
            <a:ext cx="216025" cy="1433"/>
          </a:xfrm>
          <a:prstGeom prst="straightConnector1">
            <a:avLst/>
          </a:prstGeom>
          <a:noFill/>
          <a:ln w="9525" cap="flat" cmpd="sng" algn="ctr">
            <a:solidFill>
              <a:srgbClr val="000000"/>
            </a:solidFill>
            <a:prstDash val="solid"/>
            <a:round/>
            <a:headEnd type="none" w="med" len="med"/>
            <a:tailEnd type="triangle"/>
          </a:ln>
          <a:effectLst/>
        </p:spPr>
      </p:cxnSp>
      <p:sp>
        <p:nvSpPr>
          <p:cNvPr id="85" name="Rectangle 22"/>
          <p:cNvSpPr>
            <a:spLocks noChangeArrowheads="1"/>
          </p:cNvSpPr>
          <p:nvPr/>
        </p:nvSpPr>
        <p:spPr bwMode="auto">
          <a:xfrm>
            <a:off x="3143672" y="3897631"/>
            <a:ext cx="1620918" cy="647130"/>
          </a:xfrm>
          <a:prstGeom prst="rect">
            <a:avLst/>
          </a:prstGeom>
          <a:noFill/>
          <a:ln w="9525">
            <a:solidFill>
              <a:srgbClr val="000000"/>
            </a:solidFill>
            <a:miter lim="800000"/>
            <a:headEnd/>
            <a:tailEnd/>
          </a:ln>
        </p:spPr>
        <p:txBody>
          <a:bodyPr lIns="18000" rIns="18000" anchor="ctr"/>
          <a:lstStyle/>
          <a:p>
            <a:pPr defTabSz="801688" fontAlgn="auto">
              <a:spcBef>
                <a:spcPts val="0"/>
              </a:spcBef>
              <a:spcAft>
                <a:spcPts val="0"/>
              </a:spcAft>
              <a:defRPr/>
            </a:pPr>
            <a:r>
              <a:rPr lang="zh-CN" altLang="en-US" sz="1100" kern="0" dirty="0">
                <a:solidFill>
                  <a:srgbClr val="000000"/>
                </a:solidFill>
                <a:latin typeface="华文细黑"/>
                <a:ea typeface="华文细黑"/>
              </a:rPr>
              <a:t>补充说明</a:t>
            </a:r>
            <a:r>
              <a:rPr lang="en-US" altLang="zh-CN" sz="1100" kern="0" dirty="0">
                <a:solidFill>
                  <a:srgbClr val="000000"/>
                </a:solidFill>
                <a:latin typeface="华文细黑"/>
                <a:ea typeface="华文细黑"/>
              </a:rPr>
              <a:t>/</a:t>
            </a:r>
            <a:r>
              <a:rPr lang="zh-CN" altLang="en-US" sz="1100" kern="0" dirty="0">
                <a:solidFill>
                  <a:srgbClr val="000000"/>
                </a:solidFill>
                <a:latin typeface="华文细黑"/>
                <a:ea typeface="华文细黑"/>
              </a:rPr>
              <a:t>设计意图说明、证据，例如现场测试发现处理</a:t>
            </a:r>
            <a:r>
              <a:rPr lang="en-US" altLang="zh-CN" sz="1100" kern="0" dirty="0">
                <a:solidFill>
                  <a:srgbClr val="000000"/>
                </a:solidFill>
                <a:latin typeface="华文细黑"/>
                <a:ea typeface="华文细黑"/>
              </a:rPr>
              <a:t>xx</a:t>
            </a:r>
            <a:r>
              <a:rPr lang="zh-CN" altLang="en-US" sz="1100" kern="0" dirty="0">
                <a:solidFill>
                  <a:srgbClr val="000000"/>
                </a:solidFill>
                <a:latin typeface="华文细黑"/>
                <a:ea typeface="华文细黑"/>
              </a:rPr>
              <a:t>消息时长为</a:t>
            </a:r>
            <a:r>
              <a:rPr lang="en-US" altLang="zh-CN" sz="1100" kern="0" dirty="0">
                <a:solidFill>
                  <a:srgbClr val="000000"/>
                </a:solidFill>
                <a:latin typeface="华文细黑"/>
                <a:ea typeface="华文细黑"/>
              </a:rPr>
              <a:t>13S</a:t>
            </a:r>
            <a:endParaRPr lang="zh-CN" altLang="en-US" sz="1100" kern="0" dirty="0">
              <a:solidFill>
                <a:srgbClr val="000000"/>
              </a:solidFill>
              <a:latin typeface="华文细黑"/>
              <a:ea typeface="华文细黑"/>
            </a:endParaRPr>
          </a:p>
        </p:txBody>
      </p:sp>
      <p:cxnSp>
        <p:nvCxnSpPr>
          <p:cNvPr id="86" name="AutoShape 23"/>
          <p:cNvCxnSpPr>
            <a:cxnSpLocks noChangeShapeType="1"/>
            <a:stCxn id="73" idx="2"/>
            <a:endCxn id="85" idx="0"/>
          </p:cNvCxnSpPr>
          <p:nvPr/>
        </p:nvCxnSpPr>
        <p:spPr bwMode="auto">
          <a:xfrm flipH="1">
            <a:off x="3954131" y="3718246"/>
            <a:ext cx="9594" cy="179385"/>
          </a:xfrm>
          <a:prstGeom prst="straightConnector1">
            <a:avLst/>
          </a:prstGeom>
          <a:noFill/>
          <a:ln w="9525">
            <a:solidFill>
              <a:srgbClr val="000000"/>
            </a:solidFill>
            <a:round/>
            <a:headEnd/>
            <a:tailEnd/>
          </a:ln>
        </p:spPr>
      </p:cxnSp>
      <p:sp>
        <p:nvSpPr>
          <p:cNvPr id="87" name="TextBox 90"/>
          <p:cNvSpPr txBox="1"/>
          <p:nvPr/>
        </p:nvSpPr>
        <p:spPr>
          <a:xfrm>
            <a:off x="7820234" y="4256731"/>
            <a:ext cx="1156086" cy="276999"/>
          </a:xfrm>
          <a:prstGeom prst="rect">
            <a:avLst/>
          </a:prstGeom>
          <a:noFill/>
        </p:spPr>
        <p:txBody>
          <a:bodyPr wrap="none" rtlCol="0">
            <a:spAutoFit/>
          </a:bodyPr>
          <a:lstStyle/>
          <a:p>
            <a:pPr fontAlgn="auto">
              <a:spcBef>
                <a:spcPts val="0"/>
              </a:spcBef>
              <a:spcAft>
                <a:spcPts val="0"/>
              </a:spcAft>
              <a:defRPr/>
            </a:pPr>
            <a:r>
              <a:rPr lang="en-US" altLang="zh-CN" sz="1200" kern="0" dirty="0">
                <a:solidFill>
                  <a:sysClr val="windowText" lastClr="000000"/>
                </a:solidFill>
              </a:rPr>
              <a:t>Effect-Cause </a:t>
            </a:r>
            <a:r>
              <a:rPr lang="zh-CN" altLang="en-US" sz="1200" kern="0" dirty="0">
                <a:solidFill>
                  <a:sysClr val="windowText" lastClr="000000"/>
                </a:solidFill>
              </a:rPr>
              <a:t>图</a:t>
            </a:r>
          </a:p>
        </p:txBody>
      </p:sp>
      <p:sp>
        <p:nvSpPr>
          <p:cNvPr id="88" name="矩形 87"/>
          <p:cNvSpPr/>
          <p:nvPr/>
        </p:nvSpPr>
        <p:spPr bwMode="auto">
          <a:xfrm>
            <a:off x="1055440" y="2868388"/>
            <a:ext cx="1637813" cy="1043338"/>
          </a:xfrm>
          <a:prstGeom prst="rect">
            <a:avLst/>
          </a:prstGeom>
          <a:noFill/>
          <a:ln w="28575">
            <a:solidFill>
              <a:srgbClr val="FF0000"/>
            </a:solidFill>
            <a:prstDash val="sys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Plain">
              <a:avLst/>
            </a:prstTxWarp>
          </a:bodyPr>
          <a:lstStyle/>
          <a:p>
            <a:pPr algn="l">
              <a:buClr>
                <a:srgbClr val="CC9900"/>
              </a:buClr>
            </a:pPr>
            <a:endParaRPr lang="zh-CN" altLang="en-US" sz="1200" dirty="0">
              <a:ln>
                <a:solidFill>
                  <a:srgbClr val="000000">
                    <a:lumMod val="65000"/>
                    <a:lumOff val="35000"/>
                  </a:srgbClr>
                </a:solidFill>
              </a:ln>
              <a:solidFill>
                <a:srgbClr val="000000"/>
              </a:solidFill>
              <a:latin typeface="Arial" charset="0"/>
              <a:ea typeface="宋体" charset="-122"/>
            </a:endParaRPr>
          </a:p>
        </p:txBody>
      </p:sp>
      <p:sp>
        <p:nvSpPr>
          <p:cNvPr id="89" name="Rectangle 3"/>
          <p:cNvSpPr>
            <a:spLocks noChangeArrowheads="1"/>
          </p:cNvSpPr>
          <p:nvPr/>
        </p:nvSpPr>
        <p:spPr bwMode="auto">
          <a:xfrm>
            <a:off x="1149085" y="2276871"/>
            <a:ext cx="1418523" cy="533400"/>
          </a:xfrm>
          <a:prstGeom prst="rect">
            <a:avLst/>
          </a:prstGeom>
          <a:solidFill>
            <a:srgbClr val="FFFFFF"/>
          </a:solidFill>
          <a:ln w="9525" algn="ctr">
            <a:solidFill>
              <a:srgbClr val="000000"/>
            </a:solidFill>
            <a:miter lim="800000"/>
            <a:headEnd/>
            <a:tailEnd/>
          </a:ln>
          <a:effectLst>
            <a:outerShdw dist="107763" dir="2700000" algn="ctr" rotWithShape="0">
              <a:srgbClr val="1C1C1C">
                <a:alpha val="50000"/>
              </a:srgbClr>
            </a:outerShdw>
          </a:effectLst>
        </p:spPr>
        <p:txBody>
          <a:bodyPr wrap="none" anchor="ctr"/>
          <a:lstStyle/>
          <a:p>
            <a:pPr fontAlgn="auto">
              <a:spcBef>
                <a:spcPts val="0"/>
              </a:spcBef>
              <a:spcAft>
                <a:spcPts val="0"/>
              </a:spcAft>
              <a:defRPr/>
            </a:pPr>
            <a:r>
              <a:rPr lang="zh-CN" altLang="en-US" sz="1400" b="1" kern="0" dirty="0">
                <a:solidFill>
                  <a:sysClr val="windowText" lastClr="000000"/>
                </a:solidFill>
                <a:latin typeface="FrutigerNext LT Medium"/>
                <a:ea typeface="华文细黑"/>
              </a:rPr>
              <a:t>输入</a:t>
            </a:r>
          </a:p>
          <a:p>
            <a:pPr fontAlgn="auto">
              <a:spcBef>
                <a:spcPts val="0"/>
              </a:spcBef>
              <a:spcAft>
                <a:spcPts val="0"/>
              </a:spcAft>
              <a:defRPr/>
            </a:pPr>
            <a:r>
              <a:rPr lang="en-US" altLang="zh-CN" sz="1400" b="1" u="sng" kern="0" dirty="0">
                <a:solidFill>
                  <a:srgbClr val="990000"/>
                </a:solidFill>
                <a:latin typeface="FrutigerNext LT Medium"/>
                <a:ea typeface="华文细黑"/>
              </a:rPr>
              <a:t>I</a:t>
            </a:r>
            <a:r>
              <a:rPr lang="en-US" altLang="zh-CN" sz="1400" b="1" kern="0" dirty="0">
                <a:solidFill>
                  <a:sysClr val="windowText" lastClr="000000"/>
                </a:solidFill>
                <a:latin typeface="FrutigerNext LT Medium"/>
                <a:ea typeface="华文细黑"/>
              </a:rPr>
              <a:t>nput</a:t>
            </a:r>
          </a:p>
        </p:txBody>
      </p:sp>
      <p:sp>
        <p:nvSpPr>
          <p:cNvPr id="90" name="矩形 89"/>
          <p:cNvSpPr/>
          <p:nvPr/>
        </p:nvSpPr>
        <p:spPr bwMode="auto">
          <a:xfrm>
            <a:off x="9480376" y="2852166"/>
            <a:ext cx="1499669" cy="1043338"/>
          </a:xfrm>
          <a:prstGeom prst="rect">
            <a:avLst/>
          </a:prstGeom>
          <a:noFill/>
          <a:ln w="28575">
            <a:solidFill>
              <a:srgbClr val="FF0000"/>
            </a:solidFill>
            <a:prstDash val="sys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Plain">
              <a:avLst>
                <a:gd name="adj" fmla="val 52854"/>
              </a:avLst>
            </a:prstTxWarp>
          </a:bodyPr>
          <a:lstStyle/>
          <a:p>
            <a:pPr algn="l">
              <a:buClr>
                <a:srgbClr val="CC9900"/>
              </a:buClr>
            </a:pPr>
            <a:endParaRPr lang="zh-CN" altLang="en-US" sz="1200" dirty="0">
              <a:ln>
                <a:solidFill>
                  <a:srgbClr val="000000">
                    <a:lumMod val="65000"/>
                    <a:lumOff val="35000"/>
                  </a:srgbClr>
                </a:solidFill>
              </a:ln>
              <a:solidFill>
                <a:srgbClr val="000000"/>
              </a:solidFill>
              <a:latin typeface="Arial" charset="0"/>
              <a:ea typeface="宋体" charset="-122"/>
            </a:endParaRPr>
          </a:p>
        </p:txBody>
      </p:sp>
      <p:sp>
        <p:nvSpPr>
          <p:cNvPr id="91" name="Rectangle 27"/>
          <p:cNvSpPr>
            <a:spLocks noChangeArrowheads="1"/>
          </p:cNvSpPr>
          <p:nvPr/>
        </p:nvSpPr>
        <p:spPr bwMode="auto">
          <a:xfrm>
            <a:off x="9552384" y="2218183"/>
            <a:ext cx="1368152" cy="533400"/>
          </a:xfrm>
          <a:prstGeom prst="rect">
            <a:avLst/>
          </a:prstGeom>
          <a:solidFill>
            <a:srgbClr val="FFFFFF"/>
          </a:solidFill>
          <a:ln w="9525" algn="ctr">
            <a:solidFill>
              <a:srgbClr val="000000"/>
            </a:solidFill>
            <a:miter lim="800000"/>
            <a:headEnd/>
            <a:tailEnd/>
          </a:ln>
          <a:effectLst>
            <a:outerShdw dist="107763" dir="2700000" algn="ctr" rotWithShape="0">
              <a:srgbClr val="1C1C1C">
                <a:alpha val="50000"/>
              </a:srgbClr>
            </a:outerShdw>
          </a:effectLst>
        </p:spPr>
        <p:txBody>
          <a:bodyPr wrap="none" anchor="ctr"/>
          <a:lstStyle/>
          <a:p>
            <a:pPr fontAlgn="auto">
              <a:spcBef>
                <a:spcPts val="0"/>
              </a:spcBef>
              <a:spcAft>
                <a:spcPts val="0"/>
              </a:spcAft>
              <a:defRPr/>
            </a:pPr>
            <a:r>
              <a:rPr lang="zh-CN" altLang="en-US" sz="1200" b="1" kern="0" dirty="0">
                <a:solidFill>
                  <a:sysClr val="windowText" lastClr="000000"/>
                </a:solidFill>
                <a:latin typeface="FrutigerNext LT Medium"/>
                <a:ea typeface="华文细黑"/>
              </a:rPr>
              <a:t>输出</a:t>
            </a:r>
          </a:p>
          <a:p>
            <a:pPr fontAlgn="auto">
              <a:spcBef>
                <a:spcPts val="0"/>
              </a:spcBef>
              <a:spcAft>
                <a:spcPts val="0"/>
              </a:spcAft>
              <a:defRPr/>
            </a:pPr>
            <a:r>
              <a:rPr lang="en-US" altLang="zh-CN" sz="1200" b="1" u="sng" kern="0" dirty="0">
                <a:solidFill>
                  <a:srgbClr val="990000"/>
                </a:solidFill>
                <a:latin typeface="FrutigerNext LT Medium"/>
                <a:ea typeface="华文细黑"/>
              </a:rPr>
              <a:t>O</a:t>
            </a:r>
            <a:r>
              <a:rPr lang="en-US" altLang="zh-CN" sz="1200" b="1" kern="0" dirty="0">
                <a:solidFill>
                  <a:sysClr val="windowText" lastClr="000000"/>
                </a:solidFill>
                <a:latin typeface="FrutigerNext LT Medium"/>
                <a:ea typeface="华文细黑"/>
              </a:rPr>
              <a:t>utput</a:t>
            </a:r>
          </a:p>
        </p:txBody>
      </p:sp>
      <p:sp>
        <p:nvSpPr>
          <p:cNvPr id="92" name="矩形 91"/>
          <p:cNvSpPr/>
          <p:nvPr/>
        </p:nvSpPr>
        <p:spPr bwMode="auto">
          <a:xfrm>
            <a:off x="2981285" y="2852935"/>
            <a:ext cx="6155130" cy="1728192"/>
          </a:xfrm>
          <a:prstGeom prst="rect">
            <a:avLst/>
          </a:prstGeom>
          <a:noFill/>
          <a:ln w="28575">
            <a:solidFill>
              <a:srgbClr val="FF0000"/>
            </a:solidFill>
            <a:prstDash val="sys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Plain">
              <a:avLst>
                <a:gd name="adj" fmla="val 50761"/>
              </a:avLst>
            </a:prstTxWarp>
          </a:bodyPr>
          <a:lstStyle/>
          <a:p>
            <a:pPr algn="l">
              <a:buClr>
                <a:srgbClr val="CC9900"/>
              </a:buClr>
            </a:pPr>
            <a:endParaRPr lang="zh-CN" altLang="en-US" sz="1200" dirty="0">
              <a:ln>
                <a:solidFill>
                  <a:srgbClr val="000000">
                    <a:lumMod val="65000"/>
                    <a:lumOff val="35000"/>
                  </a:srgbClr>
                </a:solidFill>
              </a:ln>
              <a:solidFill>
                <a:srgbClr val="000000"/>
              </a:solidFill>
              <a:latin typeface="Arial" charset="0"/>
              <a:ea typeface="宋体" charset="-122"/>
            </a:endParaRPr>
          </a:p>
        </p:txBody>
      </p:sp>
      <p:sp>
        <p:nvSpPr>
          <p:cNvPr id="93" name="Rectangle 29"/>
          <p:cNvSpPr>
            <a:spLocks noChangeArrowheads="1"/>
          </p:cNvSpPr>
          <p:nvPr/>
        </p:nvSpPr>
        <p:spPr bwMode="blackWhite">
          <a:xfrm>
            <a:off x="5879976" y="2218183"/>
            <a:ext cx="1657928" cy="533400"/>
          </a:xfrm>
          <a:prstGeom prst="rect">
            <a:avLst/>
          </a:prstGeom>
          <a:solidFill>
            <a:srgbClr val="C2DBF8"/>
          </a:solidFill>
          <a:ln w="12700" algn="ctr">
            <a:solidFill>
              <a:srgbClr val="000000"/>
            </a:solidFill>
            <a:miter lim="800000"/>
            <a:headEnd/>
            <a:tailEnd/>
          </a:ln>
          <a:effectLst>
            <a:outerShdw dist="107763" dir="2700000" algn="ctr" rotWithShape="0">
              <a:srgbClr val="808080">
                <a:alpha val="50000"/>
              </a:srgbClr>
            </a:outerShdw>
          </a:effectLst>
        </p:spPr>
        <p:txBody>
          <a:bodyPr lIns="90488" tIns="44450" rIns="90488" bIns="44450" anchor="ctr"/>
          <a:lstStyle/>
          <a:p>
            <a:pPr marL="227013" indent="-227013" eaLnBrk="0" fontAlgn="auto" hangingPunct="0">
              <a:spcBef>
                <a:spcPts val="0"/>
              </a:spcBef>
              <a:spcAft>
                <a:spcPts val="0"/>
              </a:spcAft>
              <a:defRPr/>
            </a:pPr>
            <a:r>
              <a:rPr lang="zh-CN" altLang="en-US" sz="1200" b="1" kern="0" dirty="0">
                <a:solidFill>
                  <a:srgbClr val="000000"/>
                </a:solidFill>
                <a:latin typeface="FrutigerNext LT Medium"/>
                <a:ea typeface="华文细黑"/>
              </a:rPr>
              <a:t>过程</a:t>
            </a:r>
          </a:p>
          <a:p>
            <a:pPr marL="227013" indent="-227013" eaLnBrk="0" fontAlgn="auto" hangingPunct="0">
              <a:spcBef>
                <a:spcPts val="0"/>
              </a:spcBef>
              <a:spcAft>
                <a:spcPts val="0"/>
              </a:spcAft>
              <a:defRPr/>
            </a:pPr>
            <a:r>
              <a:rPr lang="en-US" altLang="zh-CN" sz="1200" b="1" u="sng" kern="0" dirty="0">
                <a:solidFill>
                  <a:srgbClr val="990000"/>
                </a:solidFill>
                <a:latin typeface="FrutigerNext LT Medium"/>
                <a:ea typeface="华文细黑"/>
              </a:rPr>
              <a:t>P</a:t>
            </a:r>
            <a:r>
              <a:rPr lang="en-US" altLang="zh-CN" sz="1200" b="1" kern="0" dirty="0">
                <a:solidFill>
                  <a:sysClr val="windowText" lastClr="000000"/>
                </a:solidFill>
                <a:latin typeface="FrutigerNext LT Medium"/>
                <a:ea typeface="华文细黑"/>
              </a:rPr>
              <a:t>rocess</a:t>
            </a:r>
          </a:p>
        </p:txBody>
      </p:sp>
      <p:sp>
        <p:nvSpPr>
          <p:cNvPr id="94" name="椭圆 93"/>
          <p:cNvSpPr/>
          <p:nvPr/>
        </p:nvSpPr>
        <p:spPr bwMode="auto">
          <a:xfrm>
            <a:off x="4286934" y="3498658"/>
            <a:ext cx="268235" cy="189000"/>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200" kern="0" dirty="0">
                <a:solidFill>
                  <a:schemeClr val="bg1"/>
                </a:solidFill>
                <a:latin typeface="微软雅黑" pitchFamily="34" charset="-122"/>
                <a:ea typeface="微软雅黑" pitchFamily="34" charset="-122"/>
              </a:rPr>
              <a:t>1</a:t>
            </a:r>
            <a:endParaRPr lang="zh-CN" altLang="en-US" sz="1200" kern="0" dirty="0">
              <a:solidFill>
                <a:schemeClr val="bg1"/>
              </a:solidFill>
              <a:latin typeface="微软雅黑" pitchFamily="34" charset="-122"/>
              <a:ea typeface="微软雅黑" pitchFamily="34" charset="-122"/>
            </a:endParaRPr>
          </a:p>
        </p:txBody>
      </p:sp>
      <p:sp>
        <p:nvSpPr>
          <p:cNvPr id="95" name="椭圆 94"/>
          <p:cNvSpPr/>
          <p:nvPr/>
        </p:nvSpPr>
        <p:spPr bwMode="auto">
          <a:xfrm>
            <a:off x="7320136" y="3501929"/>
            <a:ext cx="268235" cy="189000"/>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200" kern="0" dirty="0">
                <a:solidFill>
                  <a:schemeClr val="bg1"/>
                </a:solidFill>
                <a:latin typeface="微软雅黑" pitchFamily="34" charset="-122"/>
                <a:ea typeface="微软雅黑" pitchFamily="34" charset="-122"/>
              </a:rPr>
              <a:t>2</a:t>
            </a:r>
            <a:endParaRPr lang="zh-CN" altLang="en-US" sz="1200" kern="0" dirty="0">
              <a:solidFill>
                <a:schemeClr val="bg1"/>
              </a:solidFill>
              <a:latin typeface="微软雅黑" pitchFamily="34" charset="-122"/>
              <a:ea typeface="微软雅黑" pitchFamily="34" charset="-122"/>
            </a:endParaRPr>
          </a:p>
        </p:txBody>
      </p:sp>
      <p:sp>
        <p:nvSpPr>
          <p:cNvPr id="3" name="矩形 2"/>
          <p:cNvSpPr/>
          <p:nvPr/>
        </p:nvSpPr>
        <p:spPr>
          <a:xfrm>
            <a:off x="695400" y="836713"/>
            <a:ext cx="10369151" cy="815608"/>
          </a:xfrm>
          <a:prstGeom prst="rect">
            <a:avLst/>
          </a:prstGeom>
        </p:spPr>
        <p:txBody>
          <a:bodyPr wrap="square">
            <a:spAutoFit/>
          </a:bodyPr>
          <a:lstStyle/>
          <a:p>
            <a:pPr marL="180975" indent="-180975">
              <a:spcAft>
                <a:spcPts val="600"/>
              </a:spcAft>
              <a:buFont typeface="Arial" panose="020B0604020202020204" pitchFamily="34" charset="0"/>
              <a:buChar char="•"/>
            </a:pPr>
            <a:r>
              <a:rPr lang="en-US" altLang="zh-CN" sz="1400" b="1">
                <a:solidFill>
                  <a:srgbClr val="0000FF"/>
                </a:solidFill>
                <a:latin typeface="华文细黑"/>
                <a:ea typeface="华文细黑"/>
              </a:rPr>
              <a:t>E-C</a:t>
            </a:r>
            <a:r>
              <a:rPr lang="zh-CN" altLang="en-US" sz="1400" b="1">
                <a:solidFill>
                  <a:srgbClr val="0000FF"/>
                </a:solidFill>
                <a:latin typeface="华文细黑"/>
                <a:ea typeface="华文细黑"/>
              </a:rPr>
              <a:t>分析（失效机理分析）：</a:t>
            </a:r>
            <a:r>
              <a:rPr lang="zh-CN" altLang="en-US" sz="1400">
                <a:solidFill>
                  <a:srgbClr val="0000FF"/>
                </a:solidFill>
                <a:latin typeface="华文细黑"/>
                <a:ea typeface="华文细黑"/>
              </a:rPr>
              <a:t>从诱发因素出发，说明在什么样的环境</a:t>
            </a:r>
            <a:r>
              <a:rPr lang="en-US" altLang="zh-CN" sz="1400">
                <a:solidFill>
                  <a:srgbClr val="0000FF"/>
                </a:solidFill>
                <a:latin typeface="华文细黑"/>
                <a:ea typeface="华文细黑"/>
              </a:rPr>
              <a:t>/</a:t>
            </a:r>
            <a:r>
              <a:rPr lang="zh-CN" altLang="en-US" sz="1400">
                <a:solidFill>
                  <a:srgbClr val="0000FF"/>
                </a:solidFill>
                <a:latin typeface="华文细黑"/>
                <a:ea typeface="华文细黑"/>
              </a:rPr>
              <a:t>条件下，缺陷是如何被激活，被激活之后，系统内部如何动作，最终导致外部可见的故障症状。 剖析一个完整清晰的故障传播路径。</a:t>
            </a:r>
            <a:endParaRPr lang="en-US" altLang="zh-CN" sz="1400">
              <a:solidFill>
                <a:srgbClr val="0000FF"/>
              </a:solidFill>
              <a:latin typeface="华文细黑"/>
              <a:ea typeface="华文细黑"/>
            </a:endParaRPr>
          </a:p>
          <a:p>
            <a:pPr marL="174625" indent="-174625">
              <a:spcAft>
                <a:spcPts val="600"/>
              </a:spcAft>
              <a:buFont typeface="Arial" pitchFamily="34" charset="0"/>
              <a:buChar char="•"/>
            </a:pPr>
            <a:r>
              <a:rPr lang="zh-CN" altLang="en-US" sz="1400" b="1">
                <a:solidFill>
                  <a:srgbClr val="0000FF"/>
                </a:solidFill>
                <a:latin typeface="华文细黑"/>
                <a:ea typeface="华文细黑"/>
              </a:rPr>
              <a:t>适用范围：</a:t>
            </a:r>
            <a:r>
              <a:rPr lang="zh-CN" altLang="en-US" sz="1400">
                <a:solidFill>
                  <a:srgbClr val="0000FF"/>
                </a:solidFill>
                <a:latin typeface="华文细黑"/>
                <a:ea typeface="华文细黑"/>
              </a:rPr>
              <a:t>适用于问题根因比较复杂的问题分析，</a:t>
            </a:r>
            <a:r>
              <a:rPr lang="zh-CN" altLang="en-US" sz="1400" b="1">
                <a:solidFill>
                  <a:srgbClr val="0000FF"/>
                </a:solidFill>
                <a:latin typeface="华文细黑"/>
                <a:ea typeface="华文细黑"/>
              </a:rPr>
              <a:t>电软回溯报告中的技术根因分析要求使用</a:t>
            </a:r>
            <a:r>
              <a:rPr lang="en-US" altLang="zh-CN" sz="1400" b="1">
                <a:solidFill>
                  <a:srgbClr val="0000FF"/>
                </a:solidFill>
                <a:latin typeface="华文细黑"/>
                <a:ea typeface="华文细黑"/>
              </a:rPr>
              <a:t>E-C</a:t>
            </a:r>
            <a:r>
              <a:rPr lang="zh-CN" altLang="en-US" sz="1400" b="1">
                <a:solidFill>
                  <a:srgbClr val="0000FF"/>
                </a:solidFill>
                <a:latin typeface="华文细黑"/>
                <a:ea typeface="华文细黑"/>
              </a:rPr>
              <a:t>图形展示，识别出根因、隐患点。</a:t>
            </a:r>
            <a:endParaRPr lang="zh-CN" altLang="en-US" sz="1400" b="1" dirty="0">
              <a:solidFill>
                <a:srgbClr val="0000FF"/>
              </a:solidFill>
              <a:latin typeface="华文细黑"/>
              <a:ea typeface="华文细黑"/>
            </a:endParaRPr>
          </a:p>
        </p:txBody>
      </p:sp>
      <p:grpSp>
        <p:nvGrpSpPr>
          <p:cNvPr id="7" name="组合 6"/>
          <p:cNvGrpSpPr/>
          <p:nvPr/>
        </p:nvGrpSpPr>
        <p:grpSpPr>
          <a:xfrm>
            <a:off x="8256240" y="4653136"/>
            <a:ext cx="3744416" cy="1506081"/>
            <a:chOff x="8256240" y="4653136"/>
            <a:chExt cx="3744416" cy="1506081"/>
          </a:xfrm>
        </p:grpSpPr>
        <p:sp>
          <p:nvSpPr>
            <p:cNvPr id="31" name="AutoShape 5"/>
            <p:cNvSpPr>
              <a:spLocks noChangeArrowheads="1"/>
            </p:cNvSpPr>
            <p:nvPr/>
          </p:nvSpPr>
          <p:spPr bwMode="auto">
            <a:xfrm>
              <a:off x="10199934" y="4882238"/>
              <a:ext cx="792609" cy="268867"/>
            </a:xfrm>
            <a:prstGeom prst="roundRect">
              <a:avLst>
                <a:gd name="adj" fmla="val 8551"/>
              </a:avLst>
            </a:prstGeom>
            <a:solidFill>
              <a:srgbClr val="E8EEF3"/>
            </a:solidFill>
            <a:ln w="9525">
              <a:solidFill>
                <a:schemeClr val="tx1"/>
              </a:solidFill>
              <a:round/>
              <a:headEnd/>
              <a:tailEnd/>
            </a:ln>
          </p:spPr>
          <p:txBody>
            <a:bodyPr lIns="18000" rIns="18000" anchor="ctr"/>
            <a:lstStyle/>
            <a:p>
              <a:pPr algn="ctr"/>
              <a:r>
                <a:rPr lang="zh-CN" altLang="en-US" sz="900" smtClean="0">
                  <a:solidFill>
                    <a:srgbClr val="000000"/>
                  </a:solidFill>
                  <a:latin typeface="华文细黑"/>
                  <a:ea typeface="华文细黑"/>
                </a:rPr>
                <a:t>正常事件</a:t>
              </a:r>
              <a:endParaRPr lang="en-US" altLang="zh-CN" sz="900" dirty="0">
                <a:solidFill>
                  <a:srgbClr val="000000"/>
                </a:solidFill>
                <a:latin typeface="华文细黑"/>
                <a:ea typeface="华文细黑"/>
              </a:endParaRPr>
            </a:p>
          </p:txBody>
        </p:sp>
        <p:sp>
          <p:nvSpPr>
            <p:cNvPr id="32" name="TextBox 22"/>
            <p:cNvSpPr txBox="1"/>
            <p:nvPr/>
          </p:nvSpPr>
          <p:spPr>
            <a:xfrm>
              <a:off x="10992543" y="4804468"/>
              <a:ext cx="1008113" cy="424732"/>
            </a:xfrm>
            <a:prstGeom prst="rect">
              <a:avLst/>
            </a:prstGeom>
            <a:noFill/>
          </p:spPr>
          <p:txBody>
            <a:bodyPr wrap="square" rtlCol="0">
              <a:spAutoFit/>
            </a:bodyPr>
            <a:lstStyle/>
            <a:p>
              <a:pPr>
                <a:lnSpc>
                  <a:spcPct val="120000"/>
                </a:lnSpc>
              </a:pPr>
              <a:r>
                <a:rPr lang="zh-CN" altLang="en-US" sz="900" smtClean="0">
                  <a:solidFill>
                    <a:schemeClr val="tx1"/>
                  </a:solidFill>
                  <a:latin typeface="华文细黑"/>
                  <a:ea typeface="华文细黑"/>
                </a:rPr>
                <a:t>系统</a:t>
              </a:r>
              <a:r>
                <a:rPr lang="zh-CN" altLang="en-US" sz="900">
                  <a:latin typeface="华文细黑"/>
                  <a:ea typeface="华文细黑"/>
                </a:rPr>
                <a:t>行为，主动宾格式描述</a:t>
              </a:r>
              <a:endParaRPr lang="zh-CN" altLang="en-US" sz="900" dirty="0" smtClean="0">
                <a:solidFill>
                  <a:schemeClr val="tx1"/>
                </a:solidFill>
                <a:latin typeface="华文细黑"/>
                <a:ea typeface="华文细黑"/>
              </a:endParaRPr>
            </a:p>
          </p:txBody>
        </p:sp>
        <p:sp>
          <p:nvSpPr>
            <p:cNvPr id="33" name="Oval 11"/>
            <p:cNvSpPr>
              <a:spLocks noChangeArrowheads="1"/>
            </p:cNvSpPr>
            <p:nvPr/>
          </p:nvSpPr>
          <p:spPr bwMode="auto">
            <a:xfrm>
              <a:off x="8336173" y="5703393"/>
              <a:ext cx="792723" cy="353920"/>
            </a:xfrm>
            <a:prstGeom prst="ellipse">
              <a:avLst/>
            </a:prstGeom>
            <a:solidFill>
              <a:srgbClr val="FFFF99"/>
            </a:solidFill>
            <a:ln w="9525">
              <a:solidFill>
                <a:schemeClr val="tx1"/>
              </a:solidFill>
              <a:round/>
              <a:headEnd/>
              <a:tailEnd/>
            </a:ln>
          </p:spPr>
          <p:txBody>
            <a:bodyPr lIns="18000" rIns="18000" anchor="ctr"/>
            <a:lstStyle/>
            <a:p>
              <a:pPr algn="ctr"/>
              <a:r>
                <a:rPr lang="zh-CN" altLang="en-US" sz="900" smtClean="0">
                  <a:solidFill>
                    <a:srgbClr val="000000"/>
                  </a:solidFill>
                  <a:latin typeface="黑体" pitchFamily="2" charset="-122"/>
                  <a:ea typeface="+mn-ea"/>
                </a:rPr>
                <a:t>条件</a:t>
              </a:r>
              <a:r>
                <a:rPr lang="en-US" altLang="zh-CN" sz="900" smtClean="0">
                  <a:solidFill>
                    <a:srgbClr val="000000"/>
                  </a:solidFill>
                  <a:latin typeface="黑体" pitchFamily="2" charset="-122"/>
                  <a:ea typeface="+mn-ea"/>
                </a:rPr>
                <a:t>/</a:t>
              </a:r>
              <a:r>
                <a:rPr lang="zh-CN" altLang="en-US" sz="900" smtClean="0">
                  <a:solidFill>
                    <a:srgbClr val="000000"/>
                  </a:solidFill>
                  <a:latin typeface="黑体" pitchFamily="2" charset="-122"/>
                  <a:ea typeface="+mn-ea"/>
                </a:rPr>
                <a:t>状态</a:t>
              </a:r>
              <a:endParaRPr lang="en-US" altLang="zh-CN" sz="900" dirty="0">
                <a:solidFill>
                  <a:srgbClr val="000000"/>
                </a:solidFill>
                <a:latin typeface="黑体" pitchFamily="2" charset="-122"/>
                <a:ea typeface="+mn-ea"/>
              </a:endParaRPr>
            </a:p>
          </p:txBody>
        </p:sp>
        <p:sp>
          <p:nvSpPr>
            <p:cNvPr id="37" name="TextBox 28"/>
            <p:cNvSpPr txBox="1"/>
            <p:nvPr/>
          </p:nvSpPr>
          <p:spPr>
            <a:xfrm>
              <a:off x="9120336" y="4810229"/>
              <a:ext cx="1008112" cy="424732"/>
            </a:xfrm>
            <a:prstGeom prst="rect">
              <a:avLst/>
            </a:prstGeom>
            <a:noFill/>
          </p:spPr>
          <p:txBody>
            <a:bodyPr wrap="square" rtlCol="0">
              <a:spAutoFit/>
            </a:bodyPr>
            <a:lstStyle/>
            <a:p>
              <a:pPr>
                <a:lnSpc>
                  <a:spcPct val="120000"/>
                </a:lnSpc>
              </a:pPr>
              <a:r>
                <a:rPr lang="zh-CN" altLang="en-US" sz="900" dirty="0" smtClean="0">
                  <a:solidFill>
                    <a:schemeClr val="tx1"/>
                  </a:solidFill>
                  <a:latin typeface="华文细黑"/>
                  <a:ea typeface="华文细黑"/>
                </a:rPr>
                <a:t>系统外部事件，缺陷触发条件</a:t>
              </a:r>
            </a:p>
          </p:txBody>
        </p:sp>
        <p:sp>
          <p:nvSpPr>
            <p:cNvPr id="38" name="椭圆 37"/>
            <p:cNvSpPr/>
            <p:nvPr/>
          </p:nvSpPr>
          <p:spPr bwMode="auto">
            <a:xfrm>
              <a:off x="11424592" y="5697272"/>
              <a:ext cx="180000" cy="180000"/>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pPr>
              <a:r>
                <a:rPr lang="en-US" altLang="zh-CN" sz="900" kern="0">
                  <a:solidFill>
                    <a:schemeClr val="bg1"/>
                  </a:solidFill>
                  <a:latin typeface="微软雅黑" pitchFamily="34" charset="-122"/>
                  <a:ea typeface="微软雅黑" pitchFamily="34" charset="-122"/>
                </a:rPr>
                <a:t>2</a:t>
              </a:r>
              <a:endParaRPr lang="zh-CN" altLang="en-US" sz="900" kern="0" dirty="0">
                <a:solidFill>
                  <a:schemeClr val="bg1"/>
                </a:solidFill>
                <a:latin typeface="微软雅黑" pitchFamily="34" charset="-122"/>
                <a:ea typeface="微软雅黑" pitchFamily="34" charset="-122"/>
              </a:endParaRPr>
            </a:p>
          </p:txBody>
        </p:sp>
        <p:sp>
          <p:nvSpPr>
            <p:cNvPr id="39" name="椭圆 38"/>
            <p:cNvSpPr/>
            <p:nvPr/>
          </p:nvSpPr>
          <p:spPr bwMode="auto">
            <a:xfrm>
              <a:off x="11244592" y="5697272"/>
              <a:ext cx="180000" cy="180000"/>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pPr>
              <a:r>
                <a:rPr lang="en-US" altLang="zh-CN" sz="900" kern="0">
                  <a:solidFill>
                    <a:schemeClr val="bg1"/>
                  </a:solidFill>
                  <a:latin typeface="微软雅黑" pitchFamily="34" charset="-122"/>
                  <a:ea typeface="微软雅黑" pitchFamily="34" charset="-122"/>
                </a:rPr>
                <a:t>1</a:t>
              </a:r>
              <a:endParaRPr lang="zh-CN" altLang="en-US" sz="900" kern="0" dirty="0">
                <a:solidFill>
                  <a:schemeClr val="bg1"/>
                </a:solidFill>
                <a:latin typeface="微软雅黑" pitchFamily="34" charset="-122"/>
                <a:ea typeface="微软雅黑" pitchFamily="34" charset="-122"/>
              </a:endParaRPr>
            </a:p>
          </p:txBody>
        </p:sp>
        <p:sp>
          <p:nvSpPr>
            <p:cNvPr id="40" name="椭圆 39"/>
            <p:cNvSpPr/>
            <p:nvPr/>
          </p:nvSpPr>
          <p:spPr bwMode="auto">
            <a:xfrm>
              <a:off x="11604632" y="5697272"/>
              <a:ext cx="180000" cy="180000"/>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pPr>
              <a:r>
                <a:rPr lang="en-US" altLang="zh-CN" sz="900" kern="0">
                  <a:solidFill>
                    <a:schemeClr val="bg1"/>
                  </a:solidFill>
                  <a:latin typeface="微软雅黑" pitchFamily="34" charset="-122"/>
                  <a:ea typeface="微软雅黑" pitchFamily="34" charset="-122"/>
                </a:rPr>
                <a:t>3</a:t>
              </a:r>
              <a:endParaRPr lang="zh-CN" altLang="en-US" sz="900" kern="0" dirty="0">
                <a:solidFill>
                  <a:schemeClr val="bg1"/>
                </a:solidFill>
                <a:latin typeface="微软雅黑" pitchFamily="34" charset="-122"/>
                <a:ea typeface="微软雅黑" pitchFamily="34" charset="-122"/>
              </a:endParaRPr>
            </a:p>
          </p:txBody>
        </p:sp>
        <p:sp>
          <p:nvSpPr>
            <p:cNvPr id="41" name="TextBox 34"/>
            <p:cNvSpPr txBox="1"/>
            <p:nvPr/>
          </p:nvSpPr>
          <p:spPr>
            <a:xfrm>
              <a:off x="11136560" y="5834764"/>
              <a:ext cx="792088" cy="258532"/>
            </a:xfrm>
            <a:prstGeom prst="rect">
              <a:avLst/>
            </a:prstGeom>
            <a:noFill/>
          </p:spPr>
          <p:txBody>
            <a:bodyPr wrap="square" rtlCol="0">
              <a:spAutoFit/>
            </a:bodyPr>
            <a:lstStyle/>
            <a:p>
              <a:pPr>
                <a:lnSpc>
                  <a:spcPct val="120000"/>
                </a:lnSpc>
              </a:pPr>
              <a:r>
                <a:rPr lang="zh-CN" altLang="en-US" sz="900" dirty="0" smtClean="0">
                  <a:solidFill>
                    <a:srgbClr val="000000"/>
                  </a:solidFill>
                  <a:latin typeface="华文细黑"/>
                  <a:ea typeface="华文细黑"/>
                </a:rPr>
                <a:t>问题隐患点</a:t>
              </a:r>
              <a:endParaRPr lang="en-US" altLang="zh-CN" sz="900" dirty="0" smtClean="0">
                <a:solidFill>
                  <a:srgbClr val="000000"/>
                </a:solidFill>
                <a:latin typeface="华文细黑"/>
                <a:ea typeface="华文细黑"/>
              </a:endParaRPr>
            </a:p>
          </p:txBody>
        </p:sp>
        <p:sp>
          <p:nvSpPr>
            <p:cNvPr id="42" name="TextBox 35"/>
            <p:cNvSpPr txBox="1"/>
            <p:nvPr/>
          </p:nvSpPr>
          <p:spPr>
            <a:xfrm>
              <a:off x="10992544" y="5229200"/>
              <a:ext cx="944144" cy="424732"/>
            </a:xfrm>
            <a:prstGeom prst="rect">
              <a:avLst/>
            </a:prstGeom>
            <a:noFill/>
          </p:spPr>
          <p:txBody>
            <a:bodyPr wrap="square" rtlCol="0">
              <a:spAutoFit/>
            </a:bodyPr>
            <a:lstStyle/>
            <a:p>
              <a:pPr>
                <a:lnSpc>
                  <a:spcPct val="120000"/>
                </a:lnSpc>
              </a:pPr>
              <a:r>
                <a:rPr lang="zh-CN" altLang="en-US" sz="900" smtClean="0">
                  <a:solidFill>
                    <a:srgbClr val="000000"/>
                  </a:solidFill>
                  <a:latin typeface="华文细黑"/>
                  <a:ea typeface="华文细黑"/>
                </a:rPr>
                <a:t>描述所有故障症状</a:t>
              </a:r>
              <a:endParaRPr lang="en-US" altLang="zh-CN" sz="900" dirty="0" smtClean="0">
                <a:solidFill>
                  <a:srgbClr val="000000"/>
                </a:solidFill>
                <a:latin typeface="华文细黑"/>
                <a:ea typeface="华文细黑"/>
              </a:endParaRPr>
            </a:p>
          </p:txBody>
        </p:sp>
        <p:sp>
          <p:nvSpPr>
            <p:cNvPr id="43" name="圆角矩形 42"/>
            <p:cNvSpPr/>
            <p:nvPr/>
          </p:nvSpPr>
          <p:spPr bwMode="auto">
            <a:xfrm>
              <a:off x="8256240" y="4653136"/>
              <a:ext cx="3744416" cy="1506081"/>
            </a:xfrm>
            <a:prstGeom prst="roundRect">
              <a:avLst>
                <a:gd name="adj" fmla="val 2921"/>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900" dirty="0" smtClean="0">
                <a:solidFill>
                  <a:srgbClr val="000000"/>
                </a:solidFill>
              </a:endParaRPr>
            </a:p>
          </p:txBody>
        </p:sp>
        <p:sp>
          <p:nvSpPr>
            <p:cNvPr id="44" name="TextBox 38"/>
            <p:cNvSpPr txBox="1"/>
            <p:nvPr/>
          </p:nvSpPr>
          <p:spPr>
            <a:xfrm>
              <a:off x="9480376" y="4653136"/>
              <a:ext cx="1296144" cy="258532"/>
            </a:xfrm>
            <a:prstGeom prst="rect">
              <a:avLst/>
            </a:prstGeom>
            <a:noFill/>
          </p:spPr>
          <p:txBody>
            <a:bodyPr wrap="square" rtlCol="0">
              <a:spAutoFit/>
            </a:bodyPr>
            <a:lstStyle/>
            <a:p>
              <a:pPr marL="174625" indent="-174625" algn="ctr">
                <a:lnSpc>
                  <a:spcPct val="120000"/>
                </a:lnSpc>
              </a:pPr>
              <a:r>
                <a:rPr lang="zh-CN" altLang="en-US" sz="900" b="1" dirty="0" smtClean="0">
                  <a:solidFill>
                    <a:srgbClr val="000000"/>
                  </a:solidFill>
                  <a:latin typeface="华文细黑"/>
                  <a:ea typeface="华文细黑"/>
                </a:rPr>
                <a:t>图标说明</a:t>
              </a:r>
            </a:p>
          </p:txBody>
        </p:sp>
        <p:sp>
          <p:nvSpPr>
            <p:cNvPr id="45" name="Rectangle 22"/>
            <p:cNvSpPr>
              <a:spLocks noChangeArrowheads="1"/>
            </p:cNvSpPr>
            <p:nvPr/>
          </p:nvSpPr>
          <p:spPr bwMode="auto">
            <a:xfrm>
              <a:off x="10200456" y="5725940"/>
              <a:ext cx="792087" cy="295347"/>
            </a:xfrm>
            <a:prstGeom prst="rect">
              <a:avLst/>
            </a:prstGeom>
            <a:noFill/>
            <a:ln w="9525">
              <a:solidFill>
                <a:schemeClr val="tx1"/>
              </a:solidFill>
              <a:miter lim="800000"/>
              <a:headEnd/>
              <a:tailEnd/>
            </a:ln>
          </p:spPr>
          <p:txBody>
            <a:bodyPr lIns="18000" rIns="18000" anchor="ctr"/>
            <a:lstStyle/>
            <a:p>
              <a:pPr algn="ctr"/>
              <a:r>
                <a:rPr lang="zh-CN" altLang="en-US" sz="900" smtClean="0">
                  <a:solidFill>
                    <a:srgbClr val="000000"/>
                  </a:solidFill>
                  <a:latin typeface="华文细黑"/>
                  <a:ea typeface="华文细黑"/>
                </a:rPr>
                <a:t>补充说明</a:t>
              </a:r>
              <a:endParaRPr lang="en-US" altLang="zh-CN" sz="900" dirty="0">
                <a:solidFill>
                  <a:srgbClr val="000000"/>
                </a:solidFill>
                <a:latin typeface="华文细黑"/>
                <a:ea typeface="华文细黑"/>
              </a:endParaRPr>
            </a:p>
          </p:txBody>
        </p:sp>
        <p:sp>
          <p:nvSpPr>
            <p:cNvPr id="46" name="AutoShape 5"/>
            <p:cNvSpPr>
              <a:spLocks noChangeArrowheads="1"/>
            </p:cNvSpPr>
            <p:nvPr/>
          </p:nvSpPr>
          <p:spPr bwMode="auto">
            <a:xfrm>
              <a:off x="10200456" y="5283519"/>
              <a:ext cx="792609" cy="277473"/>
            </a:xfrm>
            <a:prstGeom prst="roundRect">
              <a:avLst>
                <a:gd name="adj" fmla="val 8551"/>
              </a:avLst>
            </a:prstGeom>
            <a:solidFill>
              <a:srgbClr val="C00000"/>
            </a:solidFill>
            <a:ln w="9525">
              <a:solidFill>
                <a:schemeClr val="tx1"/>
              </a:solidFill>
              <a:round/>
              <a:headEnd/>
              <a:tailEnd/>
            </a:ln>
          </p:spPr>
          <p:txBody>
            <a:bodyPr lIns="18000" rIns="18000" anchor="ctr"/>
            <a:lstStyle/>
            <a:p>
              <a:pPr algn="ctr"/>
              <a:r>
                <a:rPr lang="zh-CN" altLang="en-US" sz="900" smtClean="0">
                  <a:solidFill>
                    <a:srgbClr val="000000"/>
                  </a:solidFill>
                  <a:latin typeface="华文细黑"/>
                  <a:ea typeface="华文细黑"/>
                </a:rPr>
                <a:t>故障症状</a:t>
              </a:r>
              <a:endParaRPr lang="en-US" altLang="zh-CN" sz="900" dirty="0">
                <a:solidFill>
                  <a:srgbClr val="000000"/>
                </a:solidFill>
                <a:latin typeface="华文细黑"/>
                <a:ea typeface="华文细黑"/>
              </a:endParaRPr>
            </a:p>
          </p:txBody>
        </p:sp>
        <p:sp>
          <p:nvSpPr>
            <p:cNvPr id="48" name="AutoShape 5"/>
            <p:cNvSpPr>
              <a:spLocks noChangeArrowheads="1"/>
            </p:cNvSpPr>
            <p:nvPr/>
          </p:nvSpPr>
          <p:spPr bwMode="auto">
            <a:xfrm>
              <a:off x="8328247" y="4882237"/>
              <a:ext cx="792089" cy="268868"/>
            </a:xfrm>
            <a:prstGeom prst="roundRect">
              <a:avLst>
                <a:gd name="adj" fmla="val 8551"/>
              </a:avLst>
            </a:prstGeom>
            <a:solidFill>
              <a:srgbClr val="E8EEF3"/>
            </a:solidFill>
            <a:ln w="9525">
              <a:solidFill>
                <a:sysClr val="windowText" lastClr="000000"/>
              </a:solidFill>
              <a:round/>
              <a:headEnd/>
              <a:tailEnd/>
            </a:ln>
          </p:spPr>
          <p:txBody>
            <a:bodyPr lIns="18000" rIns="1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i="0" u="none" strike="noStrike" kern="0" cap="none" spc="0" normalizeH="0" baseline="0" noProof="0" dirty="0" smtClean="0">
                  <a:ln>
                    <a:noFill/>
                  </a:ln>
                  <a:solidFill>
                    <a:srgbClr val="000000"/>
                  </a:solidFill>
                  <a:effectLst/>
                  <a:uLnTx/>
                  <a:uFillTx/>
                  <a:latin typeface="华文细黑"/>
                  <a:ea typeface="华文细黑"/>
                </a:rPr>
                <a:t>诱发因素</a:t>
              </a:r>
              <a:endParaRPr kumimoji="0" lang="en-US" altLang="zh-CN" sz="900" i="0" u="none" strike="noStrike" kern="0" cap="none" spc="0" normalizeH="0" baseline="0" noProof="0" dirty="0" smtClean="0">
                <a:ln>
                  <a:noFill/>
                </a:ln>
                <a:solidFill>
                  <a:srgbClr val="000000"/>
                </a:solidFill>
                <a:effectLst/>
                <a:uLnTx/>
                <a:uFillTx/>
                <a:latin typeface="华文细黑"/>
                <a:ea typeface="华文细黑"/>
              </a:endParaRPr>
            </a:p>
          </p:txBody>
        </p:sp>
        <p:sp>
          <p:nvSpPr>
            <p:cNvPr id="49" name="AutoShape 5"/>
            <p:cNvSpPr>
              <a:spLocks noChangeArrowheads="1"/>
            </p:cNvSpPr>
            <p:nvPr/>
          </p:nvSpPr>
          <p:spPr bwMode="auto">
            <a:xfrm>
              <a:off x="8328248" y="5272961"/>
              <a:ext cx="360561" cy="288032"/>
            </a:xfrm>
            <a:prstGeom prst="roundRect">
              <a:avLst>
                <a:gd name="adj" fmla="val 8551"/>
              </a:avLst>
            </a:prstGeom>
            <a:solidFill>
              <a:srgbClr val="92D050"/>
            </a:solidFill>
            <a:ln w="9525">
              <a:solidFill>
                <a:srgbClr val="000000"/>
              </a:solidFill>
              <a:round/>
              <a:headEnd/>
              <a:tailEnd/>
            </a:ln>
          </p:spPr>
          <p:txBody>
            <a:bodyPr lIns="18000" rIns="18000" anchor="ctr"/>
            <a:lstStyle/>
            <a:p>
              <a:pPr algn="ctr" fontAlgn="auto">
                <a:spcBef>
                  <a:spcPts val="0"/>
                </a:spcBef>
                <a:spcAft>
                  <a:spcPts val="0"/>
                </a:spcAft>
              </a:pPr>
              <a:r>
                <a:rPr lang="zh-CN" altLang="en-US" sz="900" kern="0" smtClean="0">
                  <a:solidFill>
                    <a:srgbClr val="000000"/>
                  </a:solidFill>
                  <a:latin typeface="华文细黑"/>
                  <a:ea typeface="华文细黑"/>
                </a:rPr>
                <a:t>成功防护</a:t>
              </a:r>
              <a:endParaRPr lang="en-US" altLang="zh-CN" sz="900" kern="0" dirty="0">
                <a:solidFill>
                  <a:srgbClr val="000000"/>
                </a:solidFill>
                <a:latin typeface="华文细黑"/>
                <a:ea typeface="华文细黑"/>
              </a:endParaRPr>
            </a:p>
          </p:txBody>
        </p:sp>
        <p:sp>
          <p:nvSpPr>
            <p:cNvPr id="50" name="AutoShape 5"/>
            <p:cNvSpPr>
              <a:spLocks noChangeArrowheads="1"/>
            </p:cNvSpPr>
            <p:nvPr/>
          </p:nvSpPr>
          <p:spPr bwMode="auto">
            <a:xfrm>
              <a:off x="8760296" y="5283519"/>
              <a:ext cx="344612" cy="277474"/>
            </a:xfrm>
            <a:prstGeom prst="roundRect">
              <a:avLst>
                <a:gd name="adj" fmla="val 8551"/>
              </a:avLst>
            </a:prstGeom>
            <a:solidFill>
              <a:srgbClr val="FFC000"/>
            </a:solidFill>
            <a:ln w="9525">
              <a:solidFill>
                <a:srgbClr val="000000"/>
              </a:solidFill>
              <a:round/>
              <a:headEnd/>
              <a:tailEnd/>
            </a:ln>
          </p:spPr>
          <p:txBody>
            <a:bodyPr lIns="18000" rIns="18000" anchor="ctr"/>
            <a:lstStyle/>
            <a:p>
              <a:pPr algn="ctr" fontAlgn="auto">
                <a:spcBef>
                  <a:spcPts val="0"/>
                </a:spcBef>
                <a:spcAft>
                  <a:spcPts val="0"/>
                </a:spcAft>
              </a:pPr>
              <a:r>
                <a:rPr lang="zh-CN" altLang="en-US" sz="900" kern="0" smtClean="0">
                  <a:solidFill>
                    <a:srgbClr val="000000"/>
                  </a:solidFill>
                  <a:latin typeface="华文细黑"/>
                  <a:ea typeface="华文细黑"/>
                </a:rPr>
                <a:t>失效防护</a:t>
              </a:r>
              <a:endParaRPr lang="en-US" altLang="zh-CN" sz="900" kern="0" dirty="0">
                <a:solidFill>
                  <a:srgbClr val="000000"/>
                </a:solidFill>
                <a:latin typeface="华文细黑"/>
                <a:ea typeface="华文细黑"/>
              </a:endParaRPr>
            </a:p>
          </p:txBody>
        </p:sp>
        <p:sp>
          <p:nvSpPr>
            <p:cNvPr id="51" name="TextBox 28"/>
            <p:cNvSpPr txBox="1"/>
            <p:nvPr/>
          </p:nvSpPr>
          <p:spPr>
            <a:xfrm>
              <a:off x="9128896" y="5206651"/>
              <a:ext cx="1008112" cy="424732"/>
            </a:xfrm>
            <a:prstGeom prst="rect">
              <a:avLst/>
            </a:prstGeom>
            <a:noFill/>
          </p:spPr>
          <p:txBody>
            <a:bodyPr wrap="square" rtlCol="0">
              <a:spAutoFit/>
            </a:bodyPr>
            <a:lstStyle/>
            <a:p>
              <a:pPr>
                <a:lnSpc>
                  <a:spcPct val="120000"/>
                </a:lnSpc>
              </a:pPr>
              <a:r>
                <a:rPr lang="zh-CN" altLang="en-US" sz="900" smtClean="0">
                  <a:solidFill>
                    <a:schemeClr val="tx1"/>
                  </a:solidFill>
                  <a:latin typeface="华文细黑"/>
                  <a:ea typeface="华文细黑"/>
                </a:rPr>
                <a:t>针对防护屏障是否生效开展分析</a:t>
              </a:r>
              <a:endParaRPr lang="zh-CN" altLang="en-US" sz="900" dirty="0" smtClean="0">
                <a:solidFill>
                  <a:schemeClr val="tx1"/>
                </a:solidFill>
                <a:latin typeface="华文细黑"/>
                <a:ea typeface="华文细黑"/>
              </a:endParaRPr>
            </a:p>
          </p:txBody>
        </p:sp>
        <p:sp>
          <p:nvSpPr>
            <p:cNvPr id="54" name="TextBox 28"/>
            <p:cNvSpPr txBox="1"/>
            <p:nvPr/>
          </p:nvSpPr>
          <p:spPr>
            <a:xfrm>
              <a:off x="9120336" y="5661248"/>
              <a:ext cx="1008112" cy="424732"/>
            </a:xfrm>
            <a:prstGeom prst="rect">
              <a:avLst/>
            </a:prstGeom>
            <a:noFill/>
          </p:spPr>
          <p:txBody>
            <a:bodyPr wrap="square" rtlCol="0">
              <a:spAutoFit/>
            </a:bodyPr>
            <a:lstStyle/>
            <a:p>
              <a:pPr>
                <a:lnSpc>
                  <a:spcPct val="120000"/>
                </a:lnSpc>
              </a:pPr>
              <a:r>
                <a:rPr lang="zh-CN" altLang="en-US" sz="900" smtClean="0">
                  <a:solidFill>
                    <a:schemeClr val="tx1"/>
                  </a:solidFill>
                  <a:latin typeface="华文细黑"/>
                  <a:ea typeface="华文细黑"/>
                </a:rPr>
                <a:t>说明事件发生的条件要求等</a:t>
              </a:r>
              <a:endParaRPr lang="zh-CN" altLang="en-US" sz="900" dirty="0" smtClean="0">
                <a:solidFill>
                  <a:schemeClr val="tx1"/>
                </a:solidFill>
                <a:latin typeface="华文细黑"/>
                <a:ea typeface="华文细黑"/>
              </a:endParaRPr>
            </a:p>
          </p:txBody>
        </p:sp>
      </p:gr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727470" y="273208"/>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dirty="0" smtClean="0"/>
              <a:t>2.3 </a:t>
            </a:r>
            <a:r>
              <a:rPr lang="zh-CN" altLang="en-US" dirty="0"/>
              <a:t>技术根因</a:t>
            </a:r>
            <a:r>
              <a:rPr lang="zh-CN" altLang="en-US" dirty="0" smtClean="0"/>
              <a:t>举一反三（根因</a:t>
            </a:r>
            <a:r>
              <a:rPr lang="en-US" altLang="zh-CN" dirty="0" smtClean="0"/>
              <a:t>1</a:t>
            </a:r>
            <a:r>
              <a:rPr lang="zh-CN" altLang="en-US" dirty="0" smtClean="0"/>
              <a:t>：</a:t>
            </a:r>
            <a:r>
              <a:rPr lang="en-US" altLang="zh-CN" dirty="0" smtClean="0"/>
              <a:t>XXX</a:t>
            </a:r>
            <a:r>
              <a:rPr lang="zh-CN" altLang="en-US" dirty="0" smtClean="0"/>
              <a:t>）</a:t>
            </a:r>
            <a:endParaRPr lang="en-US" altLang="zh-CN" sz="2800" b="0" i="1" dirty="0">
              <a:solidFill>
                <a:srgbClr val="0000FF"/>
              </a:solidFill>
            </a:endParaRPr>
          </a:p>
        </p:txBody>
      </p:sp>
      <p:sp>
        <p:nvSpPr>
          <p:cNvPr id="26" name="Rectangle 3"/>
          <p:cNvSpPr txBox="1">
            <a:spLocks noChangeArrowheads="1"/>
          </p:cNvSpPr>
          <p:nvPr/>
        </p:nvSpPr>
        <p:spPr bwMode="auto">
          <a:xfrm>
            <a:off x="551384" y="1196752"/>
            <a:ext cx="10729192" cy="4608512"/>
          </a:xfrm>
          <a:prstGeom prst="rect">
            <a:avLst/>
          </a:prstGeom>
          <a:noFill/>
          <a:ln w="9525">
            <a:noFill/>
            <a:miter lim="800000"/>
            <a:headEnd/>
            <a:tailEnd/>
          </a:ln>
        </p:spPr>
        <p:txBody>
          <a:bodyPr lIns="80152" tIns="40076" rIns="80152" bIns="40076"/>
          <a:lstStyle/>
          <a:p>
            <a:pPr marL="180975" lvl="1" indent="-180975" defTabSz="801688">
              <a:lnSpc>
                <a:spcPct val="150000"/>
              </a:lnSpc>
              <a:buClr>
                <a:srgbClr val="990000"/>
              </a:buClr>
              <a:buSzPct val="69000"/>
              <a:buFont typeface="Wingdings" pitchFamily="2" charset="2"/>
              <a:buChar char="l"/>
            </a:pPr>
            <a:r>
              <a:rPr lang="zh-CN" altLang="en-US" b="1" dirty="0" smtClean="0">
                <a:latin typeface="+mn-ea"/>
                <a:ea typeface="+mn-ea"/>
              </a:rPr>
              <a:t>告警分析：</a:t>
            </a:r>
            <a:r>
              <a:rPr lang="zh-CN" altLang="en-US" dirty="0">
                <a:solidFill>
                  <a:srgbClr val="0000FF"/>
                </a:solidFill>
                <a:latin typeface="+mn-ea"/>
                <a:ea typeface="+mn-ea"/>
              </a:rPr>
              <a:t>分析问题发生前后是否应该产生相关告警而没有产生？应该产生什么告警？如果有该告警产生是否该问题可以避免或减轻？如果已产生告警，该告警的定位信息是否完整？告警设计规则参见</a:t>
            </a:r>
            <a:r>
              <a:rPr lang="en-US" altLang="zh-CN" dirty="0">
                <a:solidFill>
                  <a:srgbClr val="0000FF"/>
                </a:solidFill>
                <a:latin typeface="+mn-ea"/>
                <a:ea typeface="+mn-ea"/>
              </a:rPr>
              <a:t>《</a:t>
            </a:r>
            <a:r>
              <a:rPr lang="zh-CN" altLang="en-US" dirty="0">
                <a:solidFill>
                  <a:srgbClr val="0000FF"/>
                </a:solidFill>
                <a:latin typeface="+mn-ea"/>
                <a:ea typeface="+mn-ea"/>
              </a:rPr>
              <a:t>业务与软件产品线告警功能设计基线</a:t>
            </a:r>
            <a:r>
              <a:rPr lang="en-US" altLang="zh-CN" dirty="0">
                <a:solidFill>
                  <a:srgbClr val="0000FF"/>
                </a:solidFill>
                <a:latin typeface="+mn-ea"/>
                <a:ea typeface="+mn-ea"/>
              </a:rPr>
              <a:t>》</a:t>
            </a:r>
            <a:r>
              <a:rPr lang="zh-CN" altLang="en-US" dirty="0">
                <a:solidFill>
                  <a:srgbClr val="0000FF"/>
                </a:solidFill>
                <a:latin typeface="+mn-ea"/>
                <a:ea typeface="+mn-ea"/>
              </a:rPr>
              <a:t>。</a:t>
            </a:r>
            <a:endParaRPr lang="en-US" altLang="zh-CN" dirty="0">
              <a:solidFill>
                <a:srgbClr val="0000FF"/>
              </a:solidFill>
              <a:latin typeface="+mn-ea"/>
              <a:ea typeface="+mn-ea"/>
            </a:endParaRPr>
          </a:p>
          <a:p>
            <a:pPr marL="180975" lvl="1" indent="-180975" defTabSz="801688">
              <a:lnSpc>
                <a:spcPct val="150000"/>
              </a:lnSpc>
              <a:buClr>
                <a:srgbClr val="990000"/>
              </a:buClr>
              <a:buSzPct val="69000"/>
              <a:buFont typeface="Wingdings" pitchFamily="2" charset="2"/>
              <a:buChar char="l"/>
            </a:pPr>
            <a:r>
              <a:rPr lang="zh-CN" altLang="en-US" b="1" dirty="0" smtClean="0">
                <a:latin typeface="+mn-ea"/>
                <a:ea typeface="+mn-ea"/>
              </a:rPr>
              <a:t>相同</a:t>
            </a:r>
            <a:r>
              <a:rPr lang="en-US" altLang="zh-CN" b="1" dirty="0" smtClean="0">
                <a:latin typeface="+mn-ea"/>
                <a:ea typeface="+mn-ea"/>
              </a:rPr>
              <a:t>/</a:t>
            </a:r>
            <a:r>
              <a:rPr lang="zh-CN" altLang="en-US" b="1" dirty="0" smtClean="0">
                <a:latin typeface="+mn-ea"/>
                <a:ea typeface="+mn-ea"/>
              </a:rPr>
              <a:t>类似根因举一反三：</a:t>
            </a:r>
            <a:r>
              <a:rPr lang="zh-CN" altLang="en-US" dirty="0">
                <a:solidFill>
                  <a:srgbClr val="0000FF"/>
                </a:solidFill>
                <a:latin typeface="+mn-ea"/>
                <a:ea typeface="+mn-ea"/>
              </a:rPr>
              <a:t>针对识别出来的根因，发散思考，由点入面，从单点问题的改进扩展到一类问题的排查和预防。如句柄造成的内存泄露问题，可扩展到消息队列泄露</a:t>
            </a:r>
            <a:r>
              <a:rPr lang="zh-CN" altLang="en-US">
                <a:solidFill>
                  <a:srgbClr val="0000FF"/>
                </a:solidFill>
                <a:latin typeface="+mn-ea"/>
                <a:ea typeface="+mn-ea"/>
              </a:rPr>
              <a:t>等</a:t>
            </a:r>
            <a:r>
              <a:rPr lang="zh-CN" altLang="en-US" smtClean="0">
                <a:solidFill>
                  <a:srgbClr val="0000FF"/>
                </a:solidFill>
                <a:latin typeface="+mn-ea"/>
                <a:ea typeface="+mn-ea"/>
              </a:rPr>
              <a:t>。</a:t>
            </a:r>
            <a:r>
              <a:rPr lang="en-US" altLang="zh-CN">
                <a:solidFill>
                  <a:srgbClr val="0000FF"/>
                </a:solidFill>
                <a:latin typeface="+mn-ea"/>
                <a:ea typeface="+mn-ea"/>
              </a:rPr>
              <a:t/>
            </a:r>
            <a:br>
              <a:rPr lang="en-US" altLang="zh-CN">
                <a:solidFill>
                  <a:srgbClr val="0000FF"/>
                </a:solidFill>
                <a:latin typeface="+mn-ea"/>
                <a:ea typeface="+mn-ea"/>
              </a:rPr>
            </a:br>
            <a:r>
              <a:rPr lang="zh-CN" altLang="en-US" sz="1400">
                <a:solidFill>
                  <a:srgbClr val="0000FF"/>
                </a:solidFill>
                <a:latin typeface="+mn-ea"/>
                <a:ea typeface="+mn-ea"/>
              </a:rPr>
              <a:t>样</a:t>
            </a:r>
            <a:r>
              <a:rPr lang="zh-CN" altLang="en-US" sz="1400" smtClean="0">
                <a:solidFill>
                  <a:srgbClr val="0000FF"/>
                </a:solidFill>
                <a:latin typeface="+mn-ea"/>
                <a:ea typeface="+mn-ea"/>
              </a:rPr>
              <a:t>例</a:t>
            </a:r>
            <a:r>
              <a:rPr lang="en-US" altLang="zh-CN" sz="1400" smtClean="0">
                <a:solidFill>
                  <a:srgbClr val="0000FF"/>
                </a:solidFill>
                <a:latin typeface="+mn-ea"/>
                <a:ea typeface="+mn-ea"/>
              </a:rPr>
              <a:t>1</a:t>
            </a:r>
            <a:r>
              <a:rPr lang="zh-CN" altLang="en-US" sz="1400" smtClean="0">
                <a:solidFill>
                  <a:srgbClr val="0000FF"/>
                </a:solidFill>
                <a:latin typeface="+mn-ea"/>
                <a:ea typeface="+mn-ea"/>
              </a:rPr>
              <a:t>：</a:t>
            </a:r>
            <a:r>
              <a:rPr lang="en-US" altLang="zh-CN" sz="1400" smtClean="0">
                <a:solidFill>
                  <a:srgbClr val="0000FF"/>
                </a:solidFill>
                <a:latin typeface="+mn-ea"/>
                <a:ea typeface="+mn-ea"/>
              </a:rPr>
              <a:t>MemCPY</a:t>
            </a:r>
            <a:r>
              <a:rPr lang="zh-CN" altLang="en-US" sz="1400">
                <a:solidFill>
                  <a:srgbClr val="0000FF"/>
                </a:solidFill>
                <a:latin typeface="+mn-ea"/>
                <a:ea typeface="+mn-ea"/>
              </a:rPr>
              <a:t>没有保护长度导致内存越界问题，可扩展到梳理系统所有涉及到长度拷贝操作的处理排查和预防，比如</a:t>
            </a:r>
            <a:r>
              <a:rPr lang="en-US" altLang="zh-CN" sz="1400">
                <a:solidFill>
                  <a:srgbClr val="0000FF"/>
                </a:solidFill>
                <a:latin typeface="+mn-ea"/>
                <a:ea typeface="+mn-ea"/>
              </a:rPr>
              <a:t>StrCPY</a:t>
            </a:r>
            <a:r>
              <a:rPr lang="zh-CN" altLang="en-US" sz="1400" smtClean="0">
                <a:solidFill>
                  <a:srgbClr val="0000FF"/>
                </a:solidFill>
                <a:latin typeface="+mn-ea"/>
                <a:ea typeface="+mn-ea"/>
              </a:rPr>
              <a:t>等；</a:t>
            </a:r>
            <a:r>
              <a:rPr lang="en-US" altLang="zh-CN" sz="1400">
                <a:solidFill>
                  <a:srgbClr val="0000FF"/>
                </a:solidFill>
                <a:latin typeface="+mn-ea"/>
                <a:ea typeface="+mn-ea"/>
              </a:rPr>
              <a:t/>
            </a:r>
            <a:br>
              <a:rPr lang="en-US" altLang="zh-CN" sz="1400">
                <a:solidFill>
                  <a:srgbClr val="0000FF"/>
                </a:solidFill>
                <a:latin typeface="+mn-ea"/>
                <a:ea typeface="+mn-ea"/>
              </a:rPr>
            </a:br>
            <a:r>
              <a:rPr lang="zh-CN" altLang="en-US" sz="1400" smtClean="0">
                <a:solidFill>
                  <a:srgbClr val="0000FF"/>
                </a:solidFill>
                <a:latin typeface="+mn-ea"/>
                <a:ea typeface="+mn-ea"/>
              </a:rPr>
              <a:t>样例</a:t>
            </a:r>
            <a:r>
              <a:rPr lang="en-US" altLang="zh-CN" sz="1400" smtClean="0">
                <a:solidFill>
                  <a:srgbClr val="0000FF"/>
                </a:solidFill>
                <a:latin typeface="+mn-ea"/>
                <a:ea typeface="+mn-ea"/>
              </a:rPr>
              <a:t>2</a:t>
            </a:r>
            <a:r>
              <a:rPr lang="zh-CN" altLang="en-US" sz="1400" smtClean="0">
                <a:solidFill>
                  <a:srgbClr val="0000FF"/>
                </a:solidFill>
                <a:latin typeface="+mn-ea"/>
                <a:ea typeface="+mn-ea"/>
              </a:rPr>
              <a:t>：系统</a:t>
            </a:r>
            <a:r>
              <a:rPr lang="zh-CN" altLang="en-US" sz="1400">
                <a:solidFill>
                  <a:srgbClr val="0000FF"/>
                </a:solidFill>
                <a:latin typeface="+mn-ea"/>
                <a:ea typeface="+mn-ea"/>
              </a:rPr>
              <a:t>割接友商，由于某个外部接口参数实现不一致导致业务失败，可扩展到系统梳理所有外部接口参数和业务处理流程，分析和标准</a:t>
            </a:r>
            <a:r>
              <a:rPr lang="en-US" altLang="zh-CN" sz="1400">
                <a:solidFill>
                  <a:srgbClr val="0000FF"/>
                </a:solidFill>
                <a:latin typeface="+mn-ea"/>
                <a:ea typeface="+mn-ea"/>
              </a:rPr>
              <a:t>/</a:t>
            </a:r>
            <a:r>
              <a:rPr lang="zh-CN" altLang="en-US" sz="1400">
                <a:solidFill>
                  <a:srgbClr val="0000FF"/>
                </a:solidFill>
                <a:latin typeface="+mn-ea"/>
                <a:ea typeface="+mn-ea"/>
              </a:rPr>
              <a:t>现网友商的差异，一次性完善和</a:t>
            </a:r>
            <a:r>
              <a:rPr lang="zh-CN" altLang="en-US" sz="1400" smtClean="0">
                <a:solidFill>
                  <a:srgbClr val="0000FF"/>
                </a:solidFill>
                <a:latin typeface="+mn-ea"/>
                <a:ea typeface="+mn-ea"/>
              </a:rPr>
              <a:t>解决问题。</a:t>
            </a:r>
            <a:endParaRPr lang="en-US" altLang="zh-CN" sz="1400" dirty="0">
              <a:solidFill>
                <a:srgbClr val="0000FF"/>
              </a:solidFill>
              <a:latin typeface="+mn-ea"/>
              <a:ea typeface="+mn-ea"/>
            </a:endParaRPr>
          </a:p>
          <a:p>
            <a:pPr marL="180975" lvl="1" indent="-180975" defTabSz="801688">
              <a:lnSpc>
                <a:spcPct val="150000"/>
              </a:lnSpc>
              <a:buClr>
                <a:srgbClr val="990000"/>
              </a:buClr>
              <a:buSzPct val="69000"/>
              <a:buFont typeface="Wingdings" pitchFamily="2" charset="2"/>
              <a:buChar char="l"/>
            </a:pPr>
            <a:r>
              <a:rPr lang="zh-CN" altLang="en-US" b="1" dirty="0" smtClean="0">
                <a:latin typeface="+mn-ea"/>
                <a:ea typeface="+mn-ea"/>
              </a:rPr>
              <a:t>纵向排查（本产品其他版本排查）：</a:t>
            </a:r>
            <a:r>
              <a:rPr lang="zh-CN" altLang="en-US" dirty="0">
                <a:solidFill>
                  <a:srgbClr val="0000FF"/>
                </a:solidFill>
                <a:latin typeface="+mn-ea"/>
                <a:ea typeface="+mn-ea"/>
              </a:rPr>
              <a:t>针对识别出来的根因，及举一反三的情况，对本版本以及其他版本进行排查，识别存在问题。（如果已排查未发现问题，也要说明在哪些版本开展了排查）；</a:t>
            </a:r>
            <a:endParaRPr lang="en-US" altLang="zh-CN" dirty="0">
              <a:solidFill>
                <a:srgbClr val="0000FF"/>
              </a:solidFill>
              <a:latin typeface="+mn-ea"/>
              <a:ea typeface="+mn-ea"/>
            </a:endParaRPr>
          </a:p>
          <a:p>
            <a:pPr marL="180975" lvl="1" indent="-180975" defTabSz="801688">
              <a:lnSpc>
                <a:spcPct val="150000"/>
              </a:lnSpc>
              <a:buClr>
                <a:srgbClr val="990000"/>
              </a:buClr>
              <a:buSzPct val="69000"/>
              <a:buFont typeface="Wingdings" pitchFamily="2" charset="2"/>
              <a:buChar char="l"/>
            </a:pPr>
            <a:r>
              <a:rPr lang="zh-CN" altLang="en-US" b="1" dirty="0" smtClean="0">
                <a:latin typeface="+mn-ea"/>
                <a:ea typeface="+mn-ea"/>
              </a:rPr>
              <a:t>横向排查（其他产品排查）：</a:t>
            </a:r>
            <a:r>
              <a:rPr lang="zh-CN" altLang="en-US" dirty="0">
                <a:solidFill>
                  <a:srgbClr val="0000FF"/>
                </a:solidFill>
                <a:latin typeface="+mn-ea"/>
              </a:rPr>
              <a:t>如果涉及其它产品，需说明其它产品相关版本的排查情况（如果已排查未发现问题，也要说明在哪些版本开展了排查）。</a:t>
            </a:r>
            <a:endParaRPr lang="en-US" altLang="zh-CN" dirty="0">
              <a:solidFill>
                <a:srgbClr val="0000FF"/>
              </a:solidFill>
              <a:latin typeface="+mn-ea"/>
            </a:endParaRPr>
          </a:p>
        </p:txBody>
      </p:sp>
    </p:spTree>
  </p:cSld>
  <p:clrMapOvr>
    <a:masterClrMapping/>
  </p:clrMapOvr>
  <p:transition advClick="0" advTm="8000"/>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huawei">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328613" marR="0" indent="-328613" algn="ctr" defTabSz="877888" rtl="0" eaLnBrk="1" fontAlgn="base" latinLnBrk="0" hangingPunct="1">
          <a:lnSpc>
            <a:spcPct val="120000"/>
          </a:lnSpc>
          <a:spcBef>
            <a:spcPct val="0"/>
          </a:spcBef>
          <a:spcAft>
            <a:spcPct val="0"/>
          </a:spcAft>
          <a:buClr>
            <a:schemeClr val="bg2"/>
          </a:buClr>
          <a:buSzPct val="60000"/>
          <a:buFont typeface="Wingdings" pitchFamily="2" charset="2"/>
          <a:buNone/>
          <a:tabLst/>
          <a:defRPr kumimoji="0" lang="en-US" sz="2400" b="1"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328613" marR="0" indent="-328613" algn="ctr" defTabSz="877888" rtl="0" eaLnBrk="1" fontAlgn="base" latinLnBrk="0" hangingPunct="1">
          <a:lnSpc>
            <a:spcPct val="120000"/>
          </a:lnSpc>
          <a:spcBef>
            <a:spcPct val="0"/>
          </a:spcBef>
          <a:spcAft>
            <a:spcPct val="0"/>
          </a:spcAft>
          <a:buClr>
            <a:schemeClr val="bg2"/>
          </a:buClr>
          <a:buSzPct val="60000"/>
          <a:buFont typeface="Wingdings" pitchFamily="2" charset="2"/>
          <a:buNone/>
          <a:tabLst/>
          <a:defRPr kumimoji="0" lang="en-US" sz="2400" b="1"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dirty="0" smtClean="0">
            <a:solidFill>
              <a:srgbClr val="FF0000"/>
            </a:solidFill>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83448" tIns="41724" rIns="83448" bIns="41724" numCol="1" anchor="t" anchorCtr="0" compatLnSpc="1">
        <a:prstTxWarp prst="textNoShape">
          <a:avLst/>
        </a:prstTxWarp>
      </a:bodyPr>
      <a:lstStyle>
        <a:defPPr marL="0" marR="0" indent="0" algn="just" defTabSz="8016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rgbClr val="009900"/>
            </a:solidFill>
            <a:effectLst/>
            <a:latin typeface="FrutigerNext LT Regular" charset="0"/>
            <a:ea typeface="幼圆" pitchFamily="49"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21521</TotalTime>
  <Words>3570</Words>
  <Application>Microsoft Office PowerPoint</Application>
  <PresentationFormat>宽屏</PresentationFormat>
  <Paragraphs>460</Paragraphs>
  <Slides>19</Slides>
  <Notes>5</Notes>
  <HiddenSlides>0</HiddenSlides>
  <MMClips>0</MMClips>
  <ScaleCrop>false</ScaleCrop>
  <HeadingPairs>
    <vt:vector size="6" baseType="variant">
      <vt:variant>
        <vt:lpstr>已用的字体</vt:lpstr>
      </vt:variant>
      <vt:variant>
        <vt:i4>16</vt:i4>
      </vt:variant>
      <vt:variant>
        <vt:lpstr>主题</vt:lpstr>
      </vt:variant>
      <vt:variant>
        <vt:i4>15</vt:i4>
      </vt:variant>
      <vt:variant>
        <vt:lpstr>幻灯片标题</vt:lpstr>
      </vt:variant>
      <vt:variant>
        <vt:i4>19</vt:i4>
      </vt:variant>
    </vt:vector>
  </HeadingPairs>
  <TitlesOfParts>
    <vt:vector size="50" baseType="lpstr">
      <vt:lpstr>MS PGothic</vt:lpstr>
      <vt:lpstr>MS PGothic</vt:lpstr>
      <vt:lpstr>黑体</vt:lpstr>
      <vt:lpstr>华文细黑</vt:lpstr>
      <vt:lpstr>宋体</vt:lpstr>
      <vt:lpstr>微软雅黑</vt:lpstr>
      <vt:lpstr>幼圆</vt:lpstr>
      <vt:lpstr>Arial</vt:lpstr>
      <vt:lpstr>Calibri</vt:lpstr>
      <vt:lpstr>FrutigerNext LT Bold</vt:lpstr>
      <vt:lpstr>FrutigerNext LT Light</vt:lpstr>
      <vt:lpstr>FrutigerNext LT Medium</vt:lpstr>
      <vt:lpstr>FrutigerNext LT Regular</vt:lpstr>
      <vt:lpstr>Impact</vt:lpstr>
      <vt:lpstr>Times New Roman</vt:lpstr>
      <vt:lpstr>Wingdings</vt:lpstr>
      <vt:lpstr>Blank</vt:lpstr>
      <vt:lpstr>1_主题1</vt:lpstr>
      <vt:lpstr>4_主题1</vt:lpstr>
      <vt:lpstr>5_主题1</vt:lpstr>
      <vt:lpstr>6_主题1</vt:lpstr>
      <vt:lpstr>7_主题1</vt:lpstr>
      <vt:lpstr>8_主题1</vt:lpstr>
      <vt:lpstr>9_主题1</vt:lpstr>
      <vt:lpstr>10_主题1</vt:lpstr>
      <vt:lpstr>huawei</vt:lpstr>
      <vt:lpstr>default</vt:lpstr>
      <vt:lpstr>11_主题1</vt:lpstr>
      <vt:lpstr>12_主题1</vt:lpstr>
      <vt:lpstr>13_主题1</vt:lpstr>
      <vt:lpstr>1_default</vt:lpstr>
      <vt:lpstr>XXX局点XXX产品XXX问题质量回溯报告</vt:lpstr>
      <vt:lpstr>1.1 基本信息</vt:lpstr>
      <vt:lpstr>1.2 问题描述</vt:lpstr>
      <vt:lpstr>1.3 组网或关键背景说明（可选，复杂问题建议提供）</vt:lpstr>
      <vt:lpstr>1.4 过程回放图样例1（可选，跨功能团队回放图）</vt:lpstr>
      <vt:lpstr>1.4 过程回放图样例2（可选，简单按时间轴回放图）</vt:lpstr>
      <vt:lpstr>2.1 问题汇总（技术根因分析）</vt:lpstr>
      <vt:lpstr>2.2 技术根因E-C分析（问题1：XXX问题）</vt:lpstr>
      <vt:lpstr>2.3 技术根因举一反三（根因1：XXX）</vt:lpstr>
      <vt:lpstr>2.4 技术根因改进计划</vt:lpstr>
      <vt:lpstr>3.1 问题汇总（管理根因分析）</vt:lpstr>
      <vt:lpstr>3.2 管理根因分析（样例1：资料开发流程问题分析）</vt:lpstr>
      <vt:lpstr>3.2 管理根因分析（样例2：开发流程问题分析）</vt:lpstr>
      <vt:lpstr>3.2 管理根因分析（样例3：需求开发流程问题分析）</vt:lpstr>
      <vt:lpstr>3.2 管理根因分析（样例4：网络维护流程问题分析）</vt:lpstr>
      <vt:lpstr>3.3 详细根因分析（活动要素法+5WHY样例）</vt:lpstr>
      <vt:lpstr>3.4 管理根因改进计划</vt:lpstr>
      <vt:lpstr>4.1 共性问题识别（需要推送到其它PDU排查的问题）</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huawei</dc:creator>
  <cp:lastModifiedBy>Zouzhongya</cp:lastModifiedBy>
  <cp:revision>1257</cp:revision>
  <dcterms:created xsi:type="dcterms:W3CDTF">2013-11-20T00:46:59Z</dcterms:created>
  <dcterms:modified xsi:type="dcterms:W3CDTF">2016-05-13T05:48:52Z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(11)jV4k6OSMQPUFmHq3GU3zg0M8wJAgV8ChTLDlERlFZsj2Exz1+WSWF8WlXhLQyhrp1svzs6Nh_x000d_ DG04NAvcvcOuGGIEogYM/Mg0SHDW9PBALkH/rqIqOloPCG7nByt8P+3njYznaR2qn978YXvu_x000d_ Q1bx7clMGsXFukBsi2Y9ZdX+P2sHJ2VuZiEHNYnmryqzJmAD9J6WHcGQwadsjbvCewcUIPd7_x000d_ UXEf+OlqIANq9RJSSm</vt:lpwstr>
  </property>
  <property fmtid="{D5CDD505-2E9C-101B-9397-08002B2CF9AE}" pid="3" name="_ms_pID_7253431">
    <vt:lpwstr>NVxkrFcg1b+FsnLXhnemYJUzYRSb25Wi05wH6WpyUCvjbjqxgWQo/b_x000d_ H/d95qS0bdQDo8/5e9S+NosCLmBK+nxZ/osSXb9bGAUwoFlYfYFfh1AbpXeHvBviX+pl2lIO_x000d_ L3D6kK62n0E/xhw2YkShbkdSm+y1DacGRBm57KbrPyMR1CFM3yY0r9qn5kkbKL3iVc5Yl3Xz_x000d_ GV4PCIMCyTzvdphNO6ZgcsDkhz3E607YPRwH</vt:lpwstr>
  </property>
  <property fmtid="{D5CDD505-2E9C-101B-9397-08002B2CF9AE}" pid="4" name="_ms_pID_7253432">
    <vt:lpwstr>Pb0G9dUvJJSvtKPC/dt15hgNpi9NKRIbMWdb_x000d_ eC1M66FtrDJznFtWcqujC5KeoNw9baXrkeu+3BlXfbxIP5YQVA7R1/HsOBIb8eaZatxzfb2A_x000d_ EMQFi4iWXRbetc+HZ+yqWfMgOxFA1pSJTIxqjv2ODhOKEZprYCE9itbopgxtwibGhtFWtWl6_x000d_ Nst+5e1f0UtJY8cZiqiUsRKRUSwEwPgyhBMBd1qDhdtgCgIPAkPhe0</vt:lpwstr>
  </property>
  <property fmtid="{D5CDD505-2E9C-101B-9397-08002B2CF9AE}" pid="5" name="_ms_pID_7253433">
    <vt:lpwstr>7UtPz4YgXaBnaFvkuA_x000d_ YSPb+sGcMUEIIGibe048Rz3zYYF1VCaVrlJGXcET2/3AUK3eLmJwW8bTspkkottDyzjAS5A9_x000d_ WL157SmomwVUNKMiT+BemmvFbjkaiNMLNI9lijbDkeJ1w96BPzIadDUDb4Yu+BQp9myCJIX3_x000d_ qA7XQoeVCSoHsSMaGUokiU6gNlqIE0N/bcOXHez+/CNHPbhzM5QEiT7jEobQlj0ky7NXNLwQ</vt:lpwstr>
  </property>
  <property fmtid="{D5CDD505-2E9C-101B-9397-08002B2CF9AE}" pid="6" name="_ms_pID_7253434">
    <vt:lpwstr>_x000d_ 7J0Ey1Iu5dic9YL7sHmCGTB2cxvUcqOcr/+NNlUBWSgjJGBBz4439YQZH2GjcRs2KomHm/KQ_x000d_ +6/jMSXRmUieCYi4W8Pezn/GUujE9dELw6EV5DlT/ncTpPlZrfUboilV1LE2euAwgBoB/pMC_x000d_ krb7yfzM7C+wN7rBQqDl8t3qT+4YoMi3QHlpYjC52Q2K4qicwS+V4ftcB8Aq0poyMSoOVH6G_x000d_ Av2KDFFnsKQbktff</vt:lpwstr>
  </property>
  <property fmtid="{D5CDD505-2E9C-101B-9397-08002B2CF9AE}" pid="7" name="_ms_pID_7253435">
    <vt:lpwstr>aFr3Fypv1bzLIeNCwVQQkgWMLrJ6zV7HTO8VRHvEuehaU71iws0qmAjZ_x000d_ bztOFrzAMh2ytIa5T5Xkxy3iB20zYlsPPvjWxidS72D1cFjm0HhEnH7XqU8VTdvxIfAHVeqL_x000d_ A3qQtgHmz38VvZw+wnNe0tvXao6tfRTkvs1KPzItKOyAiUnJSrSmpl70zWW8HuCTdcReJ+1W_x000d_ dr/bFVPUbCzVkae6TLe3GArGXqr+Af30Lg</vt:lpwstr>
  </property>
  <property fmtid="{D5CDD505-2E9C-101B-9397-08002B2CF9AE}" pid="8" name="_ms_pID_7253436">
    <vt:lpwstr>8c8je8Ie5CauyVmQxdT1kDB9WX7QdCnvaGa3nu_x000d_ qRtNAsyE1wfuHcNExJmjvYrCFSCfXt/766xYP0C9prz7vsFij9/K/aUJ8VRqs5F/eiJ+Qij1_x000d_ UmfRhCPko3ktFj4xkGQ5QLi7dfs6tEb8KYQV3+ab0sQe1fgIs42NlVRN86OjFbVuQG47F6ms_x000d_ 36+18zHu+qvGhsj2qjZxilkfePnkHSudYCcAiwzntSDI9KEduBnf</vt:lpwstr>
  </property>
  <property fmtid="{D5CDD505-2E9C-101B-9397-08002B2CF9AE}" pid="9" name="_ms_pID_7253437">
    <vt:lpwstr>uEh3qJLp7KEi9+rUEmqX_x000d_ x1LN5D0NuhQkWwDbgCMltTp+JGZG0aFCVEOYQ+yuXLgq9wHqTDKAxz5unW3JU3/s5uRNvpwX_x000d_ Xr1fgHyD3xBVlXjwqkjl6qgPOuNaqmyMhKmLzXIRpJocJoyFjnK7VuPYuaKKU6sqmSZaDsob_x000d_ TdwN1ftc2JEC7Qlgu0bEraMaCMbUKRgg8DkNUxVQSUi7pwS4hU+EbE2oA9oDzNYIVNnPfL</vt:lpwstr>
  </property>
  <property fmtid="{D5CDD505-2E9C-101B-9397-08002B2CF9AE}" pid="10" name="_ms_pID_7253438">
    <vt:lpwstr>sE_x000d_ bGUuFkNuVBKoMy4t/IBkRle2IRz7JJgElf5tWgjt2JWuwpysCZOcQvXJJOKZ5OIhXYGIDkNs_x000d_ Gv1rSd/uuUcZshVVeB/xA4O0c/S+l7j9htQrX8EAV+0NgSvmBWkieghyj3oV5SMUMyNYtrJL_x000d_ 3RjcQuuePVzxaycY4unB2Hhbi1now0mybnvahA7w6WaRLc76lJNZ8p8tG5NngREvS6XrycpE_x000d_ FRyJScd8qT9GWC</vt:lpwstr>
  </property>
  <property fmtid="{D5CDD505-2E9C-101B-9397-08002B2CF9AE}" pid="11" name="_ms_pID_7253439">
    <vt:lpwstr>uOW5kYCcsdYvuNDbxKH1S7FmP+L1iO/95Ho0qyI2ek+f570va/+ttSRQR5_x000d_ eyOVk16iTivcQK8ACCcvgb0ndV4LRBgBXWgrTXGgzSNghN5Q7T/awTdigAHML/c9G62fp54/_x000d_ 13MT/9b36i4iMt3JaMyqKu/M6k4B+V+cFWBR3kLJIrCti/gTMup8DiHn2pOZ26BW+dn7p66p_x000d_ xNu9XELvaE15PrlRpc3oFxd+MZ0ZHely</vt:lpwstr>
  </property>
  <property fmtid="{D5CDD505-2E9C-101B-9397-08002B2CF9AE}" pid="12" name="_ms_pID_72534310">
    <vt:lpwstr>ySfTtTmQgPfjblfk+M1HEhgSKvbMO5Mxwm7gtz8U_x000d_ n/oVO/3oG63yKx+cnu+O2CKNFdQtZ3r9e3JdGhKw1ie037SGyuJxnjkR</vt:lpwstr>
  </property>
  <property fmtid="{D5CDD505-2E9C-101B-9397-08002B2CF9AE}" pid="13" name="_new_ms_pID_72543">
    <vt:lpwstr>(3)gKIRqEmEGNuwPQLyClal3SHy4bayyAUTLvhfUaCzUEGFZSbNaBq0uqGjUqgJRi9mQGBJdbZ0_x000d_
dnfVkYZEjSDWMm/sJv//hFZXmM7sqV+BQylaMvcqTPd8LTJVf+r3Ww2VfRYMDJt+wRWSlcbN_x000d_
lyKyo5C9iweOrHB/kEHvQr5dVZ09aiWRN+B1b0pCUwQl4w1v4PuD4jUWfM+ghcTl5GG9jK1O_x000d_
WFTvfPM9RyPp4V7oh4</vt:lpwstr>
  </property>
  <property fmtid="{D5CDD505-2E9C-101B-9397-08002B2CF9AE}" pid="14" name="_new_ms_pID_725431">
    <vt:lpwstr>/Q4A84Xx/obvugH3OM+lhJ62vNyGEogUIRz11POTVn5JPtzuOZdJem_x000d_
qWLKdasgDpBNT4h7PXcr4WMXPA3qVRunwaKjrEzxShnV1ZWOgRgO7Ul/AHcZK75zU9s0Dz+h_x000d_
zjKmUeesSyrGjzw8mIZ7DvQrfemRlFkpgh3lKoNlMIiIsn0neda6enUVvYu5dEIvNqsIkw4Q_x000d_
H8FOSFLtb6+xeK9wEU4XCHsj+FY23JuWljnY</vt:lpwstr>
  </property>
  <property fmtid="{D5CDD505-2E9C-101B-9397-08002B2CF9AE}" pid="15" name="_new_ms_pID_725432">
    <vt:lpwstr>adw0for+PbuS60G1E8qrHt76m+nV05C4mp/v_x000d_
blwTOmgq2tOok+rOd0f7SH4Vm9uvsbFODPx2CabN69Q4yiiPJDY=</vt:lpwstr>
  </property>
  <property fmtid="{D5CDD505-2E9C-101B-9397-08002B2CF9AE}" pid="16" name="_readonly">
    <vt:lpwstr/>
  </property>
  <property fmtid="{D5CDD505-2E9C-101B-9397-08002B2CF9AE}" pid="17" name="_change">
    <vt:lpwstr/>
  </property>
  <property fmtid="{D5CDD505-2E9C-101B-9397-08002B2CF9AE}" pid="18" name="_full-control">
    <vt:lpwstr/>
  </property>
  <property fmtid="{D5CDD505-2E9C-101B-9397-08002B2CF9AE}" pid="19" name="sflag">
    <vt:lpwstr>1463118505</vt:lpwstr>
  </property>
</Properties>
</file>