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notesMasterIdLst>
    <p:notesMasterId r:id="rId11"/>
  </p:notesMasterIdLst>
  <p:sldIdLst>
    <p:sldId id="261" r:id="rId4"/>
    <p:sldId id="270" r:id="rId5"/>
    <p:sldId id="271" r:id="rId6"/>
    <p:sldId id="267" r:id="rId7"/>
    <p:sldId id="268" r:id="rId8"/>
    <p:sldId id="264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jianxu" initials="z" lastIdx="1" clrIdx="0">
    <p:extLst>
      <p:ext uri="{19B8F6BF-5375-455C-9EA6-DF929625EA0E}">
        <p15:presenceInfo xmlns:p15="http://schemas.microsoft.com/office/powerpoint/2012/main" userId="S-1-5-21-147214757-305610072-1517763936-26832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0A2F9-055A-4ED0-B111-53700AC77FA7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ACC4-BF23-4824-A237-D74DB0B23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5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2175085"/>
            <a:ext cx="7488767" cy="5869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39"/>
            <a:ext cx="85344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4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589"/>
            <a:ext cx="1220046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1007534" y="6451600"/>
            <a:ext cx="25323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1834" y="6386514"/>
            <a:ext cx="174836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12335934" y="1341438"/>
            <a:ext cx="1589617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12335934" y="7938"/>
            <a:ext cx="1494367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047622" y="6465937"/>
            <a:ext cx="1623667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Huawei Confidential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8481485" y="6489701"/>
            <a:ext cx="240453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A4C34F22-587E-473D-9099-376F4F013A30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90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12433301" y="3503614"/>
            <a:ext cx="1225551" cy="3224213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4" y="1333500"/>
            <a:ext cx="1589617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29" name="Picture 146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3138"/>
            <a:ext cx="12192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0" y="4011613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2174292"/>
            <a:ext cx="74887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3068638"/>
            <a:ext cx="71056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 fontAlgn="base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 fontAlgn="base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9647767" y="476250"/>
            <a:ext cx="195368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3" y="479426"/>
            <a:ext cx="2844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0" name="Picture 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618" y="5684838"/>
            <a:ext cx="94191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4" y="6219825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33555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32031"/>
            <a:ext cx="12192000" cy="39393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LT Medium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B0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22pt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 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LT Regular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20pt</a:t>
            </a: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9226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27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28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29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0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1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2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3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4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5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6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7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38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42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Arial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007533" y="2148452"/>
            <a:ext cx="5616575" cy="586957"/>
          </a:xfrm>
        </p:spPr>
        <p:txBody>
          <a:bodyPr/>
          <a:lstStyle/>
          <a:p>
            <a:r>
              <a:rPr lang="zh-CN" altLang="en-US" dirty="0" smtClean="0"/>
              <a:t>安全编码活动介绍</a:t>
            </a:r>
            <a:endParaRPr lang="zh-CN" altLang="en-US" dirty="0"/>
          </a:p>
        </p:txBody>
      </p:sp>
      <p:sp>
        <p:nvSpPr>
          <p:cNvPr id="12" name="副标题 11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5589240"/>
            <a:ext cx="4176464" cy="60529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990000"/>
                </a:solidFill>
                <a:ea typeface="宋体" pitchFamily="2" charset="-122"/>
              </a:rPr>
              <a:t>Author/ Email: </a:t>
            </a:r>
            <a:r>
              <a:rPr lang="en-US" altLang="zh-CN" sz="1400" dirty="0">
                <a:solidFill>
                  <a:srgbClr val="B2B2B2">
                    <a:lumMod val="50000"/>
                  </a:srgbClr>
                </a:solidFill>
                <a:ea typeface="宋体" pitchFamily="2" charset="-122"/>
              </a:rPr>
              <a:t>Author's name/Author's email</a:t>
            </a:r>
            <a:endParaRPr lang="zh-CN" altLang="zh-CN" sz="1400" dirty="0">
              <a:solidFill>
                <a:srgbClr val="B2B2B2">
                  <a:lumMod val="50000"/>
                </a:srgbClr>
              </a:solidFill>
              <a:ea typeface="宋体" pitchFamily="2" charset="-122"/>
            </a:endParaRPr>
          </a:p>
          <a:p>
            <a:pPr fontAlgn="t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990000"/>
                </a:solidFill>
                <a:ea typeface="宋体" pitchFamily="2" charset="-122"/>
              </a:rPr>
              <a:t>Version:</a:t>
            </a:r>
            <a:r>
              <a:rPr lang="en-US" altLang="zh-CN" sz="1400" dirty="0">
                <a:solidFill>
                  <a:srgbClr val="B2B2B2">
                    <a:lumMod val="50000"/>
                  </a:srgbClr>
                </a:solidFill>
                <a:ea typeface="宋体" pitchFamily="2" charset="-122"/>
              </a:rPr>
              <a:t> V1.0(20YYMMDD)</a:t>
            </a:r>
            <a:endParaRPr lang="zh-CN" altLang="zh-CN" sz="1400" dirty="0">
              <a:solidFill>
                <a:srgbClr val="B2B2B2">
                  <a:lumMod val="50000"/>
                </a:srgb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0394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696" y="1628776"/>
            <a:ext cx="9806771" cy="4194175"/>
          </a:xfrm>
        </p:spPr>
        <p:txBody>
          <a:bodyPr/>
          <a:lstStyle/>
          <a:p>
            <a:r>
              <a:rPr lang="zh-CN" altLang="en-US" sz="2800" dirty="0" smtClean="0"/>
              <a:t>告警清理</a:t>
            </a:r>
            <a:endParaRPr lang="en-US" altLang="zh-CN" sz="2800" dirty="0" smtClean="0"/>
          </a:p>
          <a:p>
            <a:r>
              <a:rPr lang="zh-CN" altLang="en-US" sz="2800" dirty="0" smtClean="0"/>
              <a:t>代码安全检视</a:t>
            </a:r>
            <a:endParaRPr lang="en-US" altLang="zh-CN" sz="2800" dirty="0" smtClean="0"/>
          </a:p>
          <a:p>
            <a:r>
              <a:rPr lang="zh-CN" altLang="en-US" sz="2800" dirty="0" smtClean="0"/>
              <a:t>产品安全度量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目录推荐介绍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4" y="1731635"/>
            <a:ext cx="2628295" cy="2009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17" y="1731635"/>
            <a:ext cx="2381250" cy="167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84" y="1780610"/>
            <a:ext cx="2657475" cy="3152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638" y="2182663"/>
            <a:ext cx="2286000" cy="2028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9229" y="1196976"/>
            <a:ext cx="1513114" cy="37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60341" y="120444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、基本清单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27384" y="1336332"/>
            <a:ext cx="215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、静态代码清理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214906" y="1731635"/>
            <a:ext cx="196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、代码安全检视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8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告警清理</a:t>
            </a:r>
            <a:r>
              <a:rPr lang="en-US" altLang="zh-CN" dirty="0" smtClean="0"/>
              <a:t>-</a:t>
            </a:r>
            <a:r>
              <a:rPr lang="zh-CN" altLang="en-US" sz="2400" dirty="0" smtClean="0"/>
              <a:t>前期准备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479416"/>
          </a:xfrm>
        </p:spPr>
        <p:txBody>
          <a:bodyPr/>
          <a:lstStyle/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Coverity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Fortify</a:t>
            </a:r>
          </a:p>
          <a:p>
            <a:pPr lvl="1"/>
            <a:endParaRPr lang="en-US" altLang="zh-CN" dirty="0" smtClean="0"/>
          </a:p>
          <a:p>
            <a:pPr marL="342900" lvl="1" indent="-342900">
              <a:buClr>
                <a:srgbClr val="777777"/>
              </a:buClr>
              <a:buSzPct val="60000"/>
              <a:buFont typeface="Wingdings" pitchFamily="2" charset="2"/>
              <a:buChar char="l"/>
            </a:pPr>
            <a:r>
              <a:rPr lang="en-US" altLang="zh-CN" sz="2000" dirty="0" err="1" smtClean="0">
                <a:ea typeface="黑体" pitchFamily="49" charset="-122"/>
              </a:rPr>
              <a:t>Fortify&amp;Coverity</a:t>
            </a:r>
            <a:r>
              <a:rPr lang="zh-CN" altLang="en-US" sz="2000" dirty="0" smtClean="0">
                <a:ea typeface="黑体" pitchFamily="49" charset="-122"/>
              </a:rPr>
              <a:t>告警清理指导书</a:t>
            </a:r>
            <a:endParaRPr lang="en-US" altLang="zh-CN" sz="2000" dirty="0" smtClean="0">
              <a:ea typeface="黑体" pitchFamily="49" charset="-122"/>
            </a:endParaRPr>
          </a:p>
          <a:p>
            <a:pPr marL="342900" lvl="1" indent="-342900"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2000" dirty="0" smtClean="0">
              <a:ea typeface="黑体" pitchFamily="49" charset="-122"/>
            </a:endParaRPr>
          </a:p>
          <a:p>
            <a:pPr marL="342900" lvl="1" indent="-342900"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2000" dirty="0" smtClean="0">
              <a:ea typeface="黑体" pitchFamily="49" charset="-122"/>
            </a:endParaRPr>
          </a:p>
          <a:p>
            <a:pPr marL="342900" lvl="1" indent="-342900"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2000" dirty="0" smtClean="0">
              <a:ea typeface="黑体" pitchFamily="49" charset="-122"/>
            </a:endParaRPr>
          </a:p>
          <a:p>
            <a:pPr marL="342900" lvl="1" indent="-342900">
              <a:buClr>
                <a:srgbClr val="777777"/>
              </a:buClr>
              <a:buSzPct val="60000"/>
              <a:buFont typeface="Wingdings" pitchFamily="2" charset="2"/>
              <a:buChar char="l"/>
            </a:pPr>
            <a:r>
              <a:rPr lang="zh-CN" altLang="en-US" sz="2000" dirty="0" smtClean="0">
                <a:ea typeface="黑体" pitchFamily="49" charset="-122"/>
              </a:rPr>
              <a:t>告警清理咨询专家</a:t>
            </a:r>
            <a:endParaRPr lang="en-US" altLang="zh-CN" sz="2000" dirty="0" smtClean="0">
              <a:ea typeface="黑体" pitchFamily="49" charset="-122"/>
            </a:endParaRPr>
          </a:p>
          <a:p>
            <a:pPr marL="742950" lvl="2" indent="-342900">
              <a:buClr>
                <a:srgbClr val="777777"/>
              </a:buClr>
              <a:buSzPct val="60000"/>
              <a:buFont typeface="Wingdings" pitchFamily="2" charset="2"/>
              <a:buChar char="l"/>
            </a:pPr>
            <a:r>
              <a:rPr lang="zh-CN" altLang="en-US" dirty="0" smtClean="0">
                <a:ea typeface="黑体" pitchFamily="49" charset="-122"/>
              </a:rPr>
              <a:t>徐妙春（云安全与测试部）</a:t>
            </a:r>
            <a:endParaRPr lang="en-US" altLang="zh-CN" dirty="0" smtClean="0">
              <a:ea typeface="黑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39240" y="3742945"/>
          <a:ext cx="1350264" cy="85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240" y="3742945"/>
                        <a:ext cx="1350264" cy="853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告警清理活动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567816"/>
            <a:ext cx="10176933" cy="4515992"/>
          </a:xfrm>
        </p:spPr>
        <p:txBody>
          <a:bodyPr/>
          <a:lstStyle/>
          <a:p>
            <a:r>
              <a:rPr lang="zh-CN" altLang="en-US" dirty="0" smtClean="0"/>
              <a:t>告警清零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理论上不应该存在误屏蔽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屏蔽原因应详细易懂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高风险告警修改，</a:t>
            </a:r>
            <a:r>
              <a:rPr lang="zh-CN" altLang="en-US" dirty="0">
                <a:solidFill>
                  <a:srgbClr val="FF0000"/>
                </a:solidFill>
              </a:rPr>
              <a:t>应以</a:t>
            </a:r>
            <a:r>
              <a:rPr lang="en-US" altLang="zh-CN" dirty="0">
                <a:solidFill>
                  <a:srgbClr val="FF0000"/>
                </a:solidFill>
              </a:rPr>
              <a:t>DTS</a:t>
            </a:r>
            <a:r>
              <a:rPr lang="zh-CN" altLang="en-US" dirty="0">
                <a:solidFill>
                  <a:srgbClr val="FF0000"/>
                </a:solidFill>
              </a:rPr>
              <a:t>问题单形式闭环跟踪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屏蔽审核（安全</a:t>
            </a:r>
            <a:r>
              <a:rPr lang="en-US" altLang="zh-CN" dirty="0" smtClean="0"/>
              <a:t>SE/MDE</a:t>
            </a:r>
            <a:r>
              <a:rPr lang="zh-CN" altLang="en-US" dirty="0" smtClean="0"/>
              <a:t>负责）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排查问题屏蔽是否正确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检查屏蔽原因是否详细易懂</a:t>
            </a:r>
            <a:endParaRPr lang="en-US" altLang="zh-CN" dirty="0" smtClean="0"/>
          </a:p>
          <a:p>
            <a:r>
              <a:rPr lang="zh-CN" altLang="en-US" dirty="0" smtClean="0"/>
              <a:t>产品</a:t>
            </a:r>
            <a:r>
              <a:rPr lang="en-US" altLang="zh-CN" dirty="0" smtClean="0"/>
              <a:t>TOPN</a:t>
            </a:r>
            <a:r>
              <a:rPr lang="zh-CN" altLang="en-US" dirty="0" smtClean="0"/>
              <a:t>问题总结及团队宣传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输出产品</a:t>
            </a:r>
            <a:r>
              <a:rPr lang="en-US" altLang="zh-CN" dirty="0" smtClean="0">
                <a:solidFill>
                  <a:srgbClr val="FF0000"/>
                </a:solidFill>
              </a:rPr>
              <a:t>TOPN</a:t>
            </a:r>
            <a:r>
              <a:rPr lang="zh-CN" altLang="en-US" dirty="0" smtClean="0">
                <a:solidFill>
                  <a:srgbClr val="FF0000"/>
                </a:solidFill>
              </a:rPr>
              <a:t>安全问题总结报告</a:t>
            </a:r>
            <a:r>
              <a:rPr lang="zh-CN" altLang="en-US" dirty="0" smtClean="0"/>
              <a:t>，并对</a:t>
            </a:r>
            <a:r>
              <a:rPr lang="en-US" altLang="zh-CN" dirty="0" smtClean="0"/>
              <a:t>TOPN</a:t>
            </a:r>
            <a:r>
              <a:rPr lang="zh-CN" altLang="en-US" dirty="0" smtClean="0"/>
              <a:t>安全问题类型做团队安全赋能宣传</a:t>
            </a:r>
            <a:endParaRPr lang="en-US" altLang="zh-CN" dirty="0" smtClean="0"/>
          </a:p>
          <a:p>
            <a:r>
              <a:rPr lang="zh-CN" altLang="en-US" dirty="0" smtClean="0"/>
              <a:t>产品</a:t>
            </a:r>
            <a:r>
              <a:rPr lang="en-US" altLang="zh-CN" dirty="0" smtClean="0"/>
              <a:t>TOPN</a:t>
            </a:r>
            <a:r>
              <a:rPr lang="zh-CN" altLang="en-US" dirty="0" smtClean="0"/>
              <a:t>高误报问题反馈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向安全能力中心反馈</a:t>
            </a:r>
            <a:r>
              <a:rPr lang="en-US" altLang="zh-CN" dirty="0" smtClean="0"/>
              <a:t>TOPN</a:t>
            </a:r>
            <a:r>
              <a:rPr lang="zh-CN" altLang="en-US" dirty="0" smtClean="0"/>
              <a:t>高误报问题，协助工具或规则的优化改进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代码安全</a:t>
            </a:r>
            <a:r>
              <a:rPr lang="zh-CN" altLang="en-US" smtClean="0"/>
              <a:t>检视活动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桌面工</a:t>
            </a:r>
            <a:r>
              <a:rPr lang="zh-CN" altLang="en-US" dirty="0" smtClean="0"/>
              <a:t>具扫描</a:t>
            </a:r>
            <a:endParaRPr lang="en-US" altLang="zh-CN" dirty="0" smtClean="0"/>
          </a:p>
          <a:p>
            <a:pPr lvl="1"/>
            <a:r>
              <a:rPr lang="en-US" altLang="zh-CN" smtClean="0"/>
              <a:t>Fortify</a:t>
            </a:r>
            <a:r>
              <a:rPr lang="zh-CN" altLang="en-US" smtClean="0"/>
              <a:t>   分析扫描结果，检视工具记录可疑问题。</a:t>
            </a:r>
            <a:endParaRPr lang="en-US" altLang="zh-CN" dirty="0"/>
          </a:p>
          <a:p>
            <a:pPr marL="342900" lvl="1" indent="-342900"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2000" dirty="0" smtClean="0">
              <a:ea typeface="黑体" pitchFamily="49" charset="-122"/>
              <a:cs typeface="Arial" pitchFamily="34" charset="0"/>
            </a:endParaRPr>
          </a:p>
          <a:p>
            <a:pPr marL="342900" lvl="1" indent="-342900">
              <a:buClr>
                <a:srgbClr val="808080"/>
              </a:buClr>
              <a:buSzPct val="60000"/>
              <a:buFont typeface="Wingdings" pitchFamily="2" charset="2"/>
              <a:buChar char="l"/>
            </a:pPr>
            <a:r>
              <a:rPr lang="zh-CN" altLang="en-US" sz="2000" dirty="0" smtClean="0">
                <a:ea typeface="黑体" pitchFamily="49" charset="-122"/>
                <a:cs typeface="Arial" pitchFamily="34" charset="0"/>
              </a:rPr>
              <a:t>人工代码安全检视</a:t>
            </a:r>
            <a:endParaRPr lang="en-US" altLang="zh-CN" sz="2000" dirty="0" smtClean="0">
              <a:ea typeface="黑体" pitchFamily="49" charset="-122"/>
              <a:cs typeface="Arial" pitchFamily="34" charset="0"/>
            </a:endParaRPr>
          </a:p>
          <a:p>
            <a:pPr marL="342900" lvl="1" indent="-342900"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2000" dirty="0" smtClean="0">
              <a:ea typeface="黑体" pitchFamily="49" charset="-122"/>
              <a:cs typeface="Arial" pitchFamily="34" charset="0"/>
            </a:endParaRPr>
          </a:p>
          <a:p>
            <a:pPr marL="342900" lvl="1" indent="-342900"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2000" dirty="0" smtClean="0">
              <a:ea typeface="黑体" pitchFamily="49" charset="-122"/>
              <a:cs typeface="Arial" pitchFamily="34" charset="0"/>
            </a:endParaRPr>
          </a:p>
          <a:p>
            <a:pPr marL="342900" lvl="1" indent="-342900">
              <a:buClr>
                <a:srgbClr val="808080"/>
              </a:buClr>
              <a:buSzPct val="60000"/>
              <a:buNone/>
            </a:pPr>
            <a:endParaRPr lang="en-US" altLang="zh-CN" sz="2000" dirty="0" smtClean="0">
              <a:ea typeface="黑体" pitchFamily="49" charset="-122"/>
              <a:cs typeface="Arial" pitchFamily="34" charset="0"/>
            </a:endParaRPr>
          </a:p>
          <a:p>
            <a:pPr marL="342900" lvl="1" indent="-342900">
              <a:buClr>
                <a:srgbClr val="808080"/>
              </a:buClr>
              <a:buSzPct val="60000"/>
              <a:buFont typeface="Wingdings" pitchFamily="2" charset="2"/>
              <a:buChar char="l"/>
            </a:pPr>
            <a:endParaRPr lang="en-US" altLang="zh-CN" sz="2000" dirty="0" smtClean="0">
              <a:ea typeface="黑体" pitchFamily="49" charset="-122"/>
              <a:cs typeface="Arial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81327" y="3439795"/>
          <a:ext cx="1139953" cy="98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327" y="3439795"/>
                        <a:ext cx="1139953" cy="985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1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安全能力度量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517904" y="1531493"/>
          <a:ext cx="1213104" cy="109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904" y="1531493"/>
                        <a:ext cx="1213104" cy="1099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07534" y="1519048"/>
            <a:ext cx="10176933" cy="446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itchFamily="34" charset="0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itchFamily="34" charset="0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itchFamily="34" charset="0"/>
              </a:rPr>
              <a:t>安全编码活动规范性要求：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en-US" altLang="zh-CN" sz="1600" kern="0" smtClean="0">
                <a:ea typeface="黑体" pitchFamily="49" charset="-122"/>
                <a:cs typeface="Arial" pitchFamily="34" charset="0"/>
              </a:rPr>
              <a:t>Java</a:t>
            </a: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语言产品最好使用</a:t>
            </a:r>
            <a:r>
              <a:rPr lang="en-US" altLang="zh-CN" sz="1600" kern="0" smtClean="0">
                <a:ea typeface="黑体" pitchFamily="49" charset="-122"/>
                <a:cs typeface="Arial" pitchFamily="34" charset="0"/>
              </a:rPr>
              <a:t>Fortify</a:t>
            </a: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扫描，发往英国的产品必须使用</a:t>
            </a:r>
            <a:r>
              <a:rPr lang="en-US" altLang="zh-CN" sz="1600" kern="0" smtClean="0">
                <a:ea typeface="黑体" pitchFamily="49" charset="-122"/>
                <a:cs typeface="Arial" pitchFamily="34" charset="0"/>
              </a:rPr>
              <a:t>Fortify</a:t>
            </a: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扫描；</a:t>
            </a: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做到告警清零，</a:t>
            </a:r>
            <a:r>
              <a:rPr lang="en-US" altLang="zh-CN" sz="1600" kern="0" smtClean="0">
                <a:ea typeface="黑体" pitchFamily="49" charset="-122"/>
                <a:cs typeface="Arial" pitchFamily="34" charset="0"/>
              </a:rPr>
              <a:t>MDE/</a:t>
            </a: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安全</a:t>
            </a:r>
            <a:r>
              <a:rPr lang="en-US" altLang="zh-CN" sz="1600" kern="0" smtClean="0">
                <a:ea typeface="黑体" pitchFamily="49" charset="-122"/>
                <a:cs typeface="Arial" pitchFamily="34" charset="0"/>
              </a:rPr>
              <a:t>SE</a:t>
            </a: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对所有处理的告警（主要是屏蔽的告警）进行确认审核；</a:t>
            </a: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告警屏蔽时应有详细的屏蔽原因说明，描述不能太简单；</a:t>
            </a: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高风险告警的修改要有相应的流程跟踪</a:t>
            </a:r>
            <a:r>
              <a:rPr lang="en-US" altLang="zh-CN" sz="1600" kern="0" smtClean="0">
                <a:ea typeface="黑体" pitchFamily="49" charset="-122"/>
                <a:cs typeface="Arial" pitchFamily="34" charset="0"/>
              </a:rPr>
              <a:t>;</a:t>
            </a: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总结</a:t>
            </a:r>
            <a:r>
              <a:rPr lang="en-US" altLang="zh-CN" sz="1600" kern="0" smtClean="0">
                <a:ea typeface="黑体" pitchFamily="49" charset="-122"/>
                <a:cs typeface="Arial" pitchFamily="34" charset="0"/>
              </a:rPr>
              <a:t>TOPN</a:t>
            </a: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告警问题，进行团队宣传与赋能；总结高误报告警，提出改进建议；</a:t>
            </a: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开发过程的组内交叉检视、开发完成的专项代码安全检视，输出代码安全检视报告；</a:t>
            </a: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识别并输出产品高风险模块清单：模块名、代码路径、代码量、简要功能介绍；</a:t>
            </a: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代码安全检视报告中，安全检视问题有详细的问题描述和修复建议；</a:t>
            </a: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+mj-lt"/>
              <a:buAutoNum type="arabicPeriod"/>
            </a:pP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总结</a:t>
            </a:r>
            <a:r>
              <a:rPr lang="en-US" altLang="zh-CN" sz="1600" kern="0" smtClean="0">
                <a:ea typeface="黑体" pitchFamily="49" charset="-122"/>
                <a:cs typeface="Arial" pitchFamily="34" charset="0"/>
              </a:rPr>
              <a:t>TOPN</a:t>
            </a:r>
            <a:r>
              <a:rPr lang="zh-CN" altLang="en-US" sz="1600" kern="0" smtClean="0">
                <a:ea typeface="黑体" pitchFamily="49" charset="-122"/>
                <a:cs typeface="Arial" pitchFamily="34" charset="0"/>
              </a:rPr>
              <a:t>安全检视问题，进行团队宣传与赋能。</a:t>
            </a: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</a:pP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</a:pP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</a:pP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</a:pPr>
            <a:endParaRPr lang="en-US" altLang="zh-CN" sz="1600" kern="0" smtClean="0">
              <a:ea typeface="黑体" pitchFamily="49" charset="-122"/>
              <a:cs typeface="Arial" pitchFamily="34" charset="0"/>
            </a:endParaRPr>
          </a:p>
          <a:p>
            <a:pPr marL="800100" lvl="2" indent="-3429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60000"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366</Words>
  <Application>Microsoft Office PowerPoint</Application>
  <PresentationFormat>宽屏</PresentationFormat>
  <Paragraphs>58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MS PGothic</vt:lpstr>
      <vt:lpstr>黑体</vt:lpstr>
      <vt:lpstr>华文细黑</vt:lpstr>
      <vt:lpstr>宋体</vt:lpstr>
      <vt:lpstr>Arial</vt:lpstr>
      <vt:lpstr>Calibri</vt:lpstr>
      <vt:lpstr>FrutigerNext LT Bold</vt:lpstr>
      <vt:lpstr>FrutigerNext LT Medium</vt:lpstr>
      <vt:lpstr>Wingdings</vt:lpstr>
      <vt:lpstr>18_主题1</vt:lpstr>
      <vt:lpstr>Blank</vt:lpstr>
      <vt:lpstr>8_主题1</vt:lpstr>
      <vt:lpstr>工作表</vt:lpstr>
      <vt:lpstr>文档</vt:lpstr>
      <vt:lpstr>安全编码活动介绍</vt:lpstr>
      <vt:lpstr>目录</vt:lpstr>
      <vt:lpstr>目录推荐介绍</vt:lpstr>
      <vt:lpstr>告警清理-前期准备</vt:lpstr>
      <vt:lpstr>告警清理活动</vt:lpstr>
      <vt:lpstr>代码安全检视活动</vt:lpstr>
      <vt:lpstr>安全能力度量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附1：版本高风险模块识别参考标准及操作指导</dc:title>
  <dc:creator>zhangjianxu</dc:creator>
  <cp:lastModifiedBy>xumiaochun</cp:lastModifiedBy>
  <cp:revision>56</cp:revision>
  <dcterms:created xsi:type="dcterms:W3CDTF">2015-05-07T03:59:29Z</dcterms:created>
  <dcterms:modified xsi:type="dcterms:W3CDTF">2016-04-06T07:16:02Z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1459926034</vt:lpwstr>
  </property>
</Properties>
</file>