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90" r:id="rId4"/>
    <p:sldId id="279" r:id="rId5"/>
    <p:sldId id="291" r:id="rId6"/>
    <p:sldId id="289" r:id="rId7"/>
    <p:sldId id="275" r:id="rId8"/>
    <p:sldId id="260" r:id="rId9"/>
  </p:sldIdLst>
  <p:sldSz cx="16256000" cy="9144000"/>
  <p:notesSz cx="6858000" cy="9144000"/>
  <p:custDataLst>
    <p:tags r:id="rId11"/>
  </p:custDataLst>
  <p:defaultTextStyle>
    <a:defPPr>
      <a:defRPr lang="en-US"/>
    </a:defPPr>
    <a:lvl1pPr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1pPr>
    <a:lvl2pPr marL="228600" indent="2286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2pPr>
    <a:lvl3pPr marL="457200" indent="4572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3pPr>
    <a:lvl4pPr marL="685800" indent="6858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4pPr>
    <a:lvl5pPr marL="914400" indent="9144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5pPr>
    <a:lvl6pPr marL="22860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6pPr>
    <a:lvl7pPr marL="27432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7pPr>
    <a:lvl8pPr marL="32004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8pPr>
    <a:lvl9pPr marL="36576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56" d="100"/>
          <a:sy n="56" d="100"/>
        </p:scale>
        <p:origin x="594" y="7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pitchFamily="-109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pitchFamily="-109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pitchFamily="-109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pitchFamily="-109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pitchFamily="-109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4894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itchFamily="-109" charset="0"/>
      </a:defRPr>
    </a:lvl1pPr>
    <a:lvl2pPr marL="2286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2pPr>
    <a:lvl3pPr marL="4572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3pPr>
    <a:lvl4pPr marL="6858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4pPr>
    <a:lvl5pPr marL="9144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6542DFF-7F25-48FA-8874-A5FE0B189DBA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2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6542DFF-7F25-48FA-8874-A5FE0B189DBA}" type="slidenum">
              <a:rPr lang="zh-CN" altLang="en-US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5538247" y="4370388"/>
            <a:ext cx="5150934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3800"/>
          </a:p>
        </p:txBody>
      </p:sp>
      <p:pic>
        <p:nvPicPr>
          <p:cNvPr id="5" name="Picture 1" descr="dropped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5" y="8342313"/>
            <a:ext cx="1601313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uawei_logo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84" y="6672264"/>
            <a:ext cx="132225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1154909" y="3571877"/>
            <a:ext cx="14021593" cy="714375"/>
          </a:xfrm>
          <a:prstGeom prst="rect">
            <a:avLst/>
          </a:prstGeom>
        </p:spPr>
        <p:txBody>
          <a:bodyPr anchor="ctr"/>
          <a:lstStyle>
            <a:lvl1pPr algn="ctr">
              <a:defRPr sz="5199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18000" y="4572002"/>
            <a:ext cx="7715250" cy="785813"/>
          </a:xfrm>
          <a:prstGeom prst="rect">
            <a:avLst/>
          </a:prstGeom>
        </p:spPr>
        <p:txBody>
          <a:bodyPr/>
          <a:lstStyle>
            <a:lvl1pPr>
              <a:defRPr sz="2400" b="0" i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0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166836" y="4370388"/>
            <a:ext cx="3919154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3800"/>
          </a:p>
        </p:txBody>
      </p:sp>
      <p:pic>
        <p:nvPicPr>
          <p:cNvPr id="5" name="Picture 2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34" y="7785100"/>
            <a:ext cx="72382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ropped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023" y="8775700"/>
            <a:ext cx="72763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90" y="395288"/>
            <a:ext cx="165083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/>
          <p:nvPr userDrawn="1"/>
        </p:nvSpPr>
        <p:spPr>
          <a:xfrm>
            <a:off x="-7937" y="8769351"/>
            <a:ext cx="639701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eaLnBrk="1">
              <a:defRPr/>
            </a:pPr>
            <a:fld id="{A72071CD-9640-4441-BC2B-766709BF3924}" type="slidenum">
              <a:rPr lang="zh-CN" altLang="en-US" sz="1600" smtClean="0">
                <a:latin typeface="FrutigerNext LT Medium" panose="020B0603040504020204" pitchFamily="34" charset="0"/>
              </a:rPr>
              <a:pPr algn="ctr" eaLnBrk="1">
                <a:defRPr/>
              </a:pPr>
              <a:t>‹#›</a:t>
            </a:fld>
            <a:endParaRPr lang="zh-CN" altLang="en-US" sz="1600" smtClean="0">
              <a:latin typeface="FrutigerNext LT Medium" panose="020B0603040504020204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283892" y="3714752"/>
            <a:ext cx="13817202" cy="4822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199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5461000" y="4572000"/>
            <a:ext cx="5238750" cy="642938"/>
          </a:xfrm>
          <a:prstGeom prst="rect">
            <a:avLst/>
          </a:prstGeom>
        </p:spPr>
        <p:txBody>
          <a:bodyPr vert="horz"/>
          <a:lstStyle>
            <a:lvl1pPr>
              <a:defRPr sz="7199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50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34" y="7785100"/>
            <a:ext cx="72382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023" y="8775700"/>
            <a:ext cx="72763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90" y="395288"/>
            <a:ext cx="165083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/>
          <p:nvPr userDrawn="1"/>
        </p:nvSpPr>
        <p:spPr>
          <a:xfrm>
            <a:off x="-7937" y="8769351"/>
            <a:ext cx="639701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eaLnBrk="1">
              <a:defRPr/>
            </a:pPr>
            <a:fld id="{37714726-E88A-4F8A-9A8A-50A468968DCD}" type="slidenum">
              <a:rPr lang="zh-CN" altLang="en-US" sz="1600" smtClean="0">
                <a:latin typeface="FrutigerNext LT Medium" panose="020B0603040504020204" pitchFamily="34" charset="0"/>
              </a:rPr>
              <a:pPr algn="ctr" eaLnBrk="1">
                <a:defRPr/>
              </a:pPr>
              <a:t>‹#›</a:t>
            </a:fld>
            <a:endParaRPr lang="zh-CN" altLang="en-US" sz="1600" smtClean="0">
              <a:latin typeface="FrutigerNext LT Medium" panose="020B0603040504020204" pitchFamily="34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59909" y="2071687"/>
            <a:ext cx="13968187" cy="566866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50000"/>
              </a:lnSpc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079501" y="683568"/>
            <a:ext cx="11512559" cy="57150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D80010"/>
                </a:solidFill>
                <a:latin typeface="+mj-ea"/>
                <a:ea typeface="+mj-ea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003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34" y="7785100"/>
            <a:ext cx="72382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023" y="8775700"/>
            <a:ext cx="72763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90" y="395288"/>
            <a:ext cx="165083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/>
          <p:nvPr userDrawn="1"/>
        </p:nvSpPr>
        <p:spPr>
          <a:xfrm>
            <a:off x="-7937" y="8769351"/>
            <a:ext cx="639701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eaLnBrk="1">
              <a:defRPr/>
            </a:pPr>
            <a:fld id="{3B9551B5-AB83-4146-AFBC-810C650CC563}" type="slidenum">
              <a:rPr lang="zh-CN" altLang="en-US" sz="1600" smtClean="0">
                <a:latin typeface="FrutigerNext LT Medium" panose="020B0603040504020204" pitchFamily="34" charset="0"/>
              </a:rPr>
              <a:pPr algn="ctr" eaLnBrk="1">
                <a:defRPr/>
              </a:pPr>
              <a:t>‹#›</a:t>
            </a:fld>
            <a:endParaRPr lang="zh-CN" altLang="en-US" sz="1600" smtClean="0">
              <a:latin typeface="FrutigerNext LT Medium" panose="020B0603040504020204" pitchFamily="34" charset="0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079500" y="1043608"/>
            <a:ext cx="12736577" cy="57150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D80010"/>
                </a:solidFill>
                <a:latin typeface="+mj-ea"/>
                <a:ea typeface="+mj-ea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6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06" y="2846388"/>
            <a:ext cx="1777826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6912888" y="5040313"/>
            <a:ext cx="1871479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380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0" y="7524750"/>
            <a:ext cx="2260379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5" y="8342313"/>
            <a:ext cx="1601313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78609" y="5189538"/>
            <a:ext cx="13817202" cy="4822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42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9934" y="573620"/>
            <a:ext cx="13769621" cy="11620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59937" y="2188636"/>
            <a:ext cx="6911621" cy="5592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42492" y="2188636"/>
            <a:ext cx="6914444" cy="5592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1308648" y="8652935"/>
            <a:ext cx="3728155" cy="60748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EF41940-FBFA-4280-B53D-E148227F699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004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9934" y="573620"/>
            <a:ext cx="13769621" cy="11620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59934" y="2188636"/>
            <a:ext cx="14096999" cy="559223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1308648" y="8652935"/>
            <a:ext cx="3728155" cy="60748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8FB6413-B437-43B0-897F-E2741E30BCA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9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9" r:id="rId2"/>
    <p:sldLayoutId id="2147483820" r:id="rId3"/>
    <p:sldLayoutId id="2147483818" r:id="rId4"/>
    <p:sldLayoutId id="2147483821" r:id="rId5"/>
    <p:sldLayoutId id="2147483822" r:id="rId6"/>
    <p:sldLayoutId id="2147483823" r:id="rId7"/>
  </p:sldLayoutIdLst>
  <p:hf hdr="0" ftr="0" dt="0"/>
  <p:txStyles>
    <p:titleStyle>
      <a:lvl1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+mj-lt"/>
          <a:ea typeface="+mj-ea"/>
          <a:cs typeface="+mj-cs"/>
          <a:sym typeface="Gill Sans" pitchFamily="-109" charset="0"/>
        </a:defRPr>
      </a:lvl1pPr>
      <a:lvl2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2pPr>
      <a:lvl3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3pPr>
      <a:lvl4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4pPr>
      <a:lvl5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5pPr>
      <a:lvl6pPr marL="457154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914309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1371463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828617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342866" indent="-342866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Gill Sans" pitchFamily="-109" charset="0"/>
        </a:defRPr>
      </a:lvl1pPr>
      <a:lvl2pPr marL="742876" indent="-285721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2pPr>
      <a:lvl3pPr marL="1142886" indent="-22857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3pPr>
      <a:lvl4pPr marL="1600040" indent="-22857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4pPr>
      <a:lvl5pPr marL="2057194" indent="-22857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5pPr>
      <a:lvl6pPr marL="457154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914309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1371463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82861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___1.xls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___2.xlsx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1165110" y="3203848"/>
            <a:ext cx="14021019" cy="714305"/>
          </a:xfrm>
          <a:ln>
            <a:miter lim="800000"/>
            <a:headEnd/>
            <a:tailEnd/>
          </a:ln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cs typeface="Gill Sans" pitchFamily="-109" charset="0"/>
              </a:rPr>
              <a:t>eData2017</a:t>
            </a:r>
            <a:r>
              <a:rPr lang="zh-CN" altLang="en-US" sz="4000" dirty="0">
                <a:solidFill>
                  <a:srgbClr val="C00000"/>
                </a:solidFill>
                <a:cs typeface="Gill Sans" pitchFamily="-109" charset="0"/>
              </a:rPr>
              <a:t>一</a:t>
            </a:r>
            <a:r>
              <a:rPr lang="zh-CN" altLang="en-US" sz="4000" dirty="0" smtClean="0">
                <a:solidFill>
                  <a:srgbClr val="C00000"/>
                </a:solidFill>
                <a:cs typeface="Gill Sans" pitchFamily="-109" charset="0"/>
              </a:rPr>
              <a:t>期</a:t>
            </a:r>
            <a:r>
              <a:rPr lang="en-US" altLang="zh-CN" sz="4000" dirty="0">
                <a:solidFill>
                  <a:srgbClr val="C00000"/>
                </a:solidFill>
                <a:cs typeface="Gill Sans" pitchFamily="-109" charset="0"/>
              </a:rPr>
              <a:t>FP</a:t>
            </a:r>
            <a:r>
              <a:rPr lang="zh-CN" altLang="en-US" sz="4000" dirty="0">
                <a:solidFill>
                  <a:srgbClr val="C00000"/>
                </a:solidFill>
                <a:cs typeface="Gill Sans" pitchFamily="-109" charset="0"/>
              </a:rPr>
              <a:t>委托开发项目合作</a:t>
            </a:r>
            <a:r>
              <a:rPr lang="zh-CN" altLang="en-US" sz="4000" dirty="0" smtClean="0">
                <a:solidFill>
                  <a:srgbClr val="C00000"/>
                </a:solidFill>
                <a:cs typeface="Gill Sans" pitchFamily="-109" charset="0"/>
              </a:rPr>
              <a:t>立项申请</a:t>
            </a:r>
            <a:endParaRPr lang="en-US" altLang="zh-CN" sz="4000" dirty="0" smtClean="0">
              <a:solidFill>
                <a:srgbClr val="C00000"/>
              </a:solidFill>
              <a:cs typeface="Gill Sans" pitchFamily="-109" charset="0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4317578" y="4572001"/>
            <a:ext cx="7716084" cy="785736"/>
          </a:xfrm>
          <a:ln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marL="0" indent="0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 pitchFamily="-109" charset="0"/>
              </a:rPr>
              <a:t>2017-07-20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项目基本信息及需求背景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02739"/>
              </p:ext>
            </p:extLst>
          </p:nvPr>
        </p:nvGraphicFramePr>
        <p:xfrm>
          <a:off x="2583384" y="2045443"/>
          <a:ext cx="10849206" cy="6262364"/>
        </p:xfrm>
        <a:graphic>
          <a:graphicData uri="http://schemas.openxmlformats.org/drawingml/2006/table">
            <a:tbl>
              <a:tblPr/>
              <a:tblGrid>
                <a:gridCol w="2293419"/>
                <a:gridCol w="3295399"/>
                <a:gridCol w="2521645"/>
                <a:gridCol w="2738743"/>
              </a:tblGrid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项目名称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大数据平台部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eData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委托开发项目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(2017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游戏一期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0" i="0" u="none" strike="noStrike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合作方式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委托开发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商务模式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FP</a:t>
                      </a:r>
                      <a:endParaRPr 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预计合同金额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94.7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万（人民币）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预计工作量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人天）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1158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（人天）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建议供应商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中软国际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实施地点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南京 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项目经理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苏强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00413027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合作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PM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曹洁生 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00265108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项目开始日期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2017.8.11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项目结束日期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2017.10.30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立项人数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zh-CN" sz="15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9388" marR="9388" marT="9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受益项目名称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54" rtl="0" eaLnBrk="1" fontAlgn="ctr" latinLnBrk="0" hangingPunct="1"/>
                      <a:r>
                        <a:rPr lang="zh-CN" alt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大数据平台</a:t>
                      </a:r>
                      <a:r>
                        <a:rPr 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/9402292</a:t>
                      </a:r>
                      <a:endParaRPr lang="zh-CN" altLang="en-US" sz="2000" b="0" i="0" u="none" strike="noStrike" kern="1200" dirty="0">
                        <a:solidFill>
                          <a:srgbClr val="3333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分摊比例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100%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项目基本信息及需求背景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17274"/>
              </p:ext>
            </p:extLst>
          </p:nvPr>
        </p:nvGraphicFramePr>
        <p:xfrm>
          <a:off x="2583384" y="2045443"/>
          <a:ext cx="10849206" cy="6262364"/>
        </p:xfrm>
        <a:graphic>
          <a:graphicData uri="http://schemas.openxmlformats.org/drawingml/2006/table">
            <a:tbl>
              <a:tblPr/>
              <a:tblGrid>
                <a:gridCol w="2293419"/>
                <a:gridCol w="3295399"/>
                <a:gridCol w="2521645"/>
                <a:gridCol w="2738743"/>
              </a:tblGrid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项目名称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大数据平台部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eData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委托开发项目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(2017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视频一期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0" i="0" u="none" strike="noStrike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合作方式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委托开发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商务模式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FP</a:t>
                      </a:r>
                      <a:endParaRPr 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预计合同金额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kern="120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  <a:r>
                        <a:rPr lang="en-US" altLang="zh-CN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25.3</a:t>
                      </a:r>
                      <a:r>
                        <a:rPr lang="zh-CN" alt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万（人民币）</a:t>
                      </a:r>
                      <a:endParaRPr lang="zh-CN" altLang="en-US" sz="2000" b="0" i="0" u="none" strike="noStrike" kern="1200" dirty="0">
                        <a:solidFill>
                          <a:srgbClr val="3333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预计工作量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人天）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54" rtl="0" eaLnBrk="1" fontAlgn="ctr" latinLnBrk="0" hangingPunct="1"/>
                      <a:r>
                        <a:rPr lang="en-US" altLang="zh-CN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309</a:t>
                      </a:r>
                      <a:r>
                        <a:rPr lang="zh-CN" alt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（人天）</a:t>
                      </a:r>
                      <a:r>
                        <a:rPr lang="zh-CN" altLang="en-US" sz="2000" b="0" i="0" u="none" strike="noStrike" kern="120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建议供应商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软通动力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实施地点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南京 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项目经理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苏强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00413027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合作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PM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曹洁生 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00265108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项目开始日期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2017.8.11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项目结束日期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2017.10.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立项人数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zh-CN" sz="15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9388" marR="9388" marT="9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受益项目名称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54" rtl="0" eaLnBrk="1" fontAlgn="ctr" latinLnBrk="0" hangingPunct="1"/>
                      <a:r>
                        <a:rPr lang="zh-CN" alt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大数据平台</a:t>
                      </a:r>
                      <a:r>
                        <a:rPr 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/9402292</a:t>
                      </a:r>
                      <a:endParaRPr lang="zh-CN" altLang="en-US" sz="2000" b="0" i="0" u="none" strike="noStrike" kern="1200" dirty="0">
                        <a:solidFill>
                          <a:srgbClr val="3333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分摊比例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100%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2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/>
              <a:t>大数据平台部</a:t>
            </a:r>
            <a:r>
              <a:rPr lang="en-US" altLang="zh-CN" sz="3200" dirty="0" err="1"/>
              <a:t>eData</a:t>
            </a:r>
            <a:r>
              <a:rPr lang="zh-CN" altLang="en-US" sz="3200" dirty="0"/>
              <a:t>委托开发项目</a:t>
            </a:r>
            <a:r>
              <a:rPr lang="en-US" altLang="zh-CN" sz="3200" dirty="0"/>
              <a:t>(2017</a:t>
            </a:r>
            <a:r>
              <a:rPr lang="zh-CN" altLang="en-US" sz="3200" dirty="0"/>
              <a:t>游戏一期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合作需求及必要性</a:t>
            </a:r>
            <a:endParaRPr lang="en-US" sz="3200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12528550" y="8653463"/>
            <a:ext cx="3727450" cy="606425"/>
          </a:xfrm>
          <a:prstGeom prst="rect">
            <a:avLst/>
          </a:prstGeom>
          <a:noFill/>
        </p:spPr>
        <p:txBody>
          <a:bodyPr/>
          <a:lstStyle/>
          <a:p>
            <a:endParaRPr lang="de-DE" altLang="zh-CN" smtClean="0"/>
          </a:p>
          <a:p>
            <a:r>
              <a:rPr lang="de-DE" altLang="zh-CN" smtClean="0"/>
              <a:t>Page </a:t>
            </a:r>
            <a:fld id="{858C1461-74EE-42B2-9A68-3D510A6E8D45}" type="slidenum">
              <a:rPr lang="de-DE" altLang="zh-CN" smtClean="0"/>
              <a:pPr/>
              <a:t>4</a:t>
            </a:fld>
            <a:endParaRPr lang="en-GB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079500" y="2039755"/>
            <a:ext cx="122330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7061" indent="-237061" defTabSz="106889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eData2017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游戏产业报表重点规划实现：重要指标开发，现网问题优化，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需要通过合作项目补充开发及测试资源。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76366"/>
              </p:ext>
            </p:extLst>
          </p:nvPr>
        </p:nvGraphicFramePr>
        <p:xfrm>
          <a:off x="1498525" y="3424750"/>
          <a:ext cx="11898526" cy="41849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3616"/>
                <a:gridCol w="7124910"/>
              </a:tblGrid>
              <a:tr h="468502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需求标题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需求描述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9298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运营趋势界面优化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替换原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EDC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运营趋势界面， 界面呈现元素重新规划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625731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结算文件接口中填充支付渠道信息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对于会员有效下载数的统计，要求使用订购时的计费渠道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591831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Edata_new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易数日表统计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处理优化</a:t>
                      </a: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由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6.23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日起，易数日表统计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变得异常缓慢，多个指标无法正常输出。优化版本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312866">
                <a:tc>
                  <a:txBody>
                    <a:bodyPr/>
                    <a:lstStyle/>
                    <a:p>
                      <a:pPr marL="0" marR="0" indent="0" algn="l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运营趋势界面优化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当选择按支付渠道分组时，只能呈现以下指标：货币类型 会员有效下载量 总流水 合作渠道流水 订阅流水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IAP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流水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PPD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流水 付费次数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IAP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付费次数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PPD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付费次数 付费用户数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IAP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付费用户数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PPD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付费用户数。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566514">
                <a:tc>
                  <a:txBody>
                    <a:bodyPr/>
                    <a:lstStyle/>
                    <a:p>
                      <a:pPr marL="0" marR="0" indent="0" algn="l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自有品牌运营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-EDP-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新增区域运营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会员联营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因为新增品牌运营涉及一个项目对应多个国家或地区，在新增加的区域运营目录下，增加区域运营报表，此需求在区域运营的目录下增加会员联营统计页面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566514">
                <a:tc>
                  <a:txBody>
                    <a:bodyPr/>
                    <a:lstStyle/>
                    <a:p>
                      <a:pPr marL="0" marR="0" indent="0" algn="l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EDC-&gt;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精品包迁移改版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涉及页面：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EDC-&gt;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精品包</a:t>
                      </a:r>
                    </a:p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采用统一新交互风格</a:t>
                      </a:r>
                    </a:p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账号只能查询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相关数据，非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账号只能查询其授权项目的相关数据</a:t>
                      </a:r>
                    </a:p>
                  </a:txBody>
                  <a:tcPr marL="96000" marR="96000" marT="0" marB="0" anchor="ctr"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22214"/>
              </p:ext>
            </p:extLst>
          </p:nvPr>
        </p:nvGraphicFramePr>
        <p:xfrm>
          <a:off x="12447925" y="7754773"/>
          <a:ext cx="1368152" cy="12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7925" y="7754773"/>
                        <a:ext cx="1368152" cy="12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5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/>
              <a:t>大数据平台部</a:t>
            </a:r>
            <a:r>
              <a:rPr lang="en-US" altLang="zh-CN" sz="3200" dirty="0" err="1"/>
              <a:t>eData</a:t>
            </a:r>
            <a:r>
              <a:rPr lang="zh-CN" altLang="en-US" sz="3200" dirty="0"/>
              <a:t>委托开发项目</a:t>
            </a:r>
            <a:r>
              <a:rPr lang="en-US" altLang="zh-CN" sz="3200" dirty="0"/>
              <a:t>(</a:t>
            </a:r>
            <a:r>
              <a:rPr lang="en-US" altLang="zh-CN" sz="3200" dirty="0" smtClean="0"/>
              <a:t>2017</a:t>
            </a:r>
            <a:r>
              <a:rPr lang="zh-CN" altLang="en-US" sz="3200" dirty="0" smtClean="0"/>
              <a:t>视频一</a:t>
            </a:r>
            <a:r>
              <a:rPr lang="zh-CN" altLang="en-US" sz="3200" dirty="0"/>
              <a:t>期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合作需求及必要性</a:t>
            </a:r>
            <a:endParaRPr lang="en-US" sz="3200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12528550" y="8653463"/>
            <a:ext cx="3727450" cy="606425"/>
          </a:xfrm>
          <a:prstGeom prst="rect">
            <a:avLst/>
          </a:prstGeom>
          <a:noFill/>
        </p:spPr>
        <p:txBody>
          <a:bodyPr/>
          <a:lstStyle/>
          <a:p>
            <a:endParaRPr lang="de-DE" altLang="zh-CN" smtClean="0"/>
          </a:p>
          <a:p>
            <a:r>
              <a:rPr lang="de-DE" altLang="zh-CN" smtClean="0"/>
              <a:t>Page </a:t>
            </a:r>
            <a:fld id="{858C1461-74EE-42B2-9A68-3D510A6E8D45}" type="slidenum">
              <a:rPr lang="de-DE" altLang="zh-CN" smtClean="0"/>
              <a:pPr/>
              <a:t>5</a:t>
            </a:fld>
            <a:endParaRPr lang="en-GB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079500" y="2039755"/>
            <a:ext cx="122330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7061" indent="-237061" defTabSz="106889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eData2017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游戏产业报表重点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规划实现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：重要指标开发，现网问题优化，需要通过合作项目补充开发及测试资源。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81585"/>
              </p:ext>
            </p:extLst>
          </p:nvPr>
        </p:nvGraphicFramePr>
        <p:xfrm>
          <a:off x="1446924" y="3485594"/>
          <a:ext cx="11898526" cy="42653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3616"/>
                <a:gridCol w="7124910"/>
              </a:tblGrid>
              <a:tr h="468502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需求标题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需求描述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9298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BDI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在话单采集控制流增加参加校验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BDI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在话单采集控制流增加参加校验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625731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EDP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订购用户能区分不同客户端的数据（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Android/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iOS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/WebTV)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订购用户能区分不同客户端的数据（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Android/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iOS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/WebTV)</a:t>
                      </a:r>
                    </a:p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说明：需要统计应用内订购的数量，报表包括日、周、月报表，能区分不同的客户端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469298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EDP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用户活跃 能区分不同类型终端（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Android/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iOS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/WebTV)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统计报表能区分不同的客户端的活跃用户数、注册用户活跃数（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Android/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iOS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/WebTV)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312866">
                <a:tc>
                  <a:txBody>
                    <a:bodyPr/>
                    <a:lstStyle/>
                    <a:p>
                      <a:pPr marL="0" marR="0" indent="0" algn="l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统计不同客户端的留存用户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【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统计不同客户端的留存用户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】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分母为当天新增的活跃用户数，分子是第二天还留存的用户 （第二天通过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Android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登录的用户留存；以及第二天通过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WebTV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登录的用户留存）。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257029" rtl="0" eaLnBrk="1" fontAlgn="ctr" latinLnBrk="0" hangingPunct="1"/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566514">
                <a:tc>
                  <a:txBody>
                    <a:bodyPr/>
                    <a:lstStyle/>
                    <a:p>
                      <a:pPr marL="0" marR="0" indent="0" algn="l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统计不同版本客户端的数量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根据不用的客户端，分别统计版本号分布情况。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566514">
                <a:tc>
                  <a:txBody>
                    <a:bodyPr/>
                    <a:lstStyle/>
                    <a:p>
                      <a:pPr marL="0" marR="0" indent="0" algn="l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视频报表队列迁移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视频报表与游戏报表争抢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资源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08126"/>
              </p:ext>
            </p:extLst>
          </p:nvPr>
        </p:nvGraphicFramePr>
        <p:xfrm>
          <a:off x="12150723" y="7873954"/>
          <a:ext cx="1194727" cy="108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50723" y="7873954"/>
                        <a:ext cx="1194727" cy="1082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1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51100" y="539552"/>
            <a:ext cx="12736577" cy="571500"/>
          </a:xfrm>
        </p:spPr>
        <p:txBody>
          <a:bodyPr/>
          <a:lstStyle/>
          <a:p>
            <a:r>
              <a:rPr lang="zh-CN" altLang="en-US" dirty="0" smtClean="0"/>
              <a:t>大数据平台部合作立项申请总览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50677"/>
              </p:ext>
            </p:extLst>
          </p:nvPr>
        </p:nvGraphicFramePr>
        <p:xfrm>
          <a:off x="927200" y="1403648"/>
          <a:ext cx="14393316" cy="7336681"/>
        </p:xfrm>
        <a:graphic>
          <a:graphicData uri="http://schemas.openxmlformats.org/drawingml/2006/table">
            <a:tbl>
              <a:tblPr firstRow="1" lastRow="1">
                <a:tableStyleId>{6E25E649-3F16-4E02-A733-19D2CDBF48F0}</a:tableStyleId>
              </a:tblPr>
              <a:tblGrid>
                <a:gridCol w="651030"/>
                <a:gridCol w="3661166"/>
                <a:gridCol w="1901168"/>
                <a:gridCol w="1843248"/>
                <a:gridCol w="1368152"/>
                <a:gridCol w="1897584"/>
                <a:gridCol w="1630808"/>
                <a:gridCol w="1440160"/>
              </a:tblGrid>
              <a:tr h="8701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序号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项目名称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预计工作量</a:t>
                      </a:r>
                      <a:r>
                        <a:rPr lang="en-US" altLang="zh-CN" sz="2000" u="none" strike="noStrike">
                          <a:effectLst/>
                        </a:rPr>
                        <a:t>(</a:t>
                      </a:r>
                      <a:r>
                        <a:rPr lang="zh-CN" altLang="en-US" sz="2000" u="none" strike="noStrike">
                          <a:effectLst/>
                        </a:rPr>
                        <a:t>人天</a:t>
                      </a:r>
                      <a:r>
                        <a:rPr lang="en-US" altLang="zh-CN" sz="2000" u="none" strike="noStrike">
                          <a:effectLst/>
                        </a:rPr>
                        <a:t>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预计合同金额</a:t>
                      </a:r>
                      <a:r>
                        <a:rPr lang="en-US" altLang="zh-CN" sz="2000" u="none" strike="noStrike">
                          <a:effectLst/>
                        </a:rPr>
                        <a:t>(</a:t>
                      </a:r>
                      <a:r>
                        <a:rPr lang="zh-CN" altLang="en-US" sz="2000" u="none" strike="noStrike">
                          <a:effectLst/>
                        </a:rPr>
                        <a:t>万人民币</a:t>
                      </a:r>
                      <a:r>
                        <a:rPr lang="en-US" altLang="zh-CN" sz="2000" u="none" strike="noStrike">
                          <a:effectLst/>
                        </a:rPr>
                        <a:t>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kern="1200" dirty="0" smtClean="0">
                          <a:effectLst/>
                        </a:rPr>
                        <a:t>预计规模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项目开始时间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项目结束时间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kern="1200" dirty="0" smtClean="0">
                          <a:effectLst/>
                        </a:rPr>
                        <a:t>建议供应商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985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大数据平台部</a:t>
                      </a:r>
                      <a:r>
                        <a:rPr lang="en-US" altLang="zh-C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eData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委托开发项目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(2017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游戏一期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b="0" i="0" u="none" strike="noStrike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1158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2017/8/11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2017/10/30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 smtClean="0">
                          <a:effectLst/>
                        </a:rPr>
                        <a:t>中软国际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880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大数据平台部</a:t>
                      </a:r>
                      <a:r>
                        <a:rPr lang="en-US" altLang="zh-C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eData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委托开发项目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(2017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视频一期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b="0" i="0" u="none" strike="noStrike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2017/8/11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2017/10/30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软通动力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7396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7396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761421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9055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8059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64807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105.4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97957" y="1619672"/>
            <a:ext cx="13968187" cy="5668665"/>
          </a:xfrm>
        </p:spPr>
        <p:txBody>
          <a:bodyPr/>
          <a:lstStyle/>
          <a:p>
            <a:pPr marL="177800" indent="-177800" defTabSz="801688">
              <a:buFont typeface="Arial" pitchFamily="34" charset="0"/>
              <a:buChar char="•"/>
            </a:pPr>
            <a:r>
              <a:rPr lang="zh-CN" altLang="en-US" sz="2800" dirty="0" smtClean="0"/>
              <a:t>同意</a:t>
            </a:r>
            <a:r>
              <a:rPr lang="zh-CN" altLang="en-US" sz="2800" kern="1200" dirty="0">
                <a:solidFill>
                  <a:schemeClr val="tx1"/>
                </a:solidFill>
              </a:rPr>
              <a:t>大数据平台部</a:t>
            </a:r>
            <a:r>
              <a:rPr lang="en-US" altLang="zh-CN" sz="2800" kern="1200" dirty="0" err="1">
                <a:solidFill>
                  <a:schemeClr val="tx1"/>
                </a:solidFill>
              </a:rPr>
              <a:t>eData</a:t>
            </a:r>
            <a:r>
              <a:rPr lang="zh-CN" altLang="en-US" sz="2800" kern="1200" dirty="0">
                <a:solidFill>
                  <a:schemeClr val="tx1"/>
                </a:solidFill>
              </a:rPr>
              <a:t>委托开发项目</a:t>
            </a:r>
            <a:r>
              <a:rPr lang="en-US" altLang="zh-CN" sz="2800" kern="1200" dirty="0">
                <a:solidFill>
                  <a:schemeClr val="tx1"/>
                </a:solidFill>
              </a:rPr>
              <a:t>(</a:t>
            </a:r>
            <a:r>
              <a:rPr lang="en-US" altLang="zh-CN" sz="2800" kern="1200" dirty="0" smtClean="0">
                <a:solidFill>
                  <a:schemeClr val="tx1"/>
                </a:solidFill>
              </a:rPr>
              <a:t>2017</a:t>
            </a:r>
            <a:r>
              <a:rPr lang="zh-CN" altLang="en-US" sz="2800" kern="1200" dirty="0" smtClean="0">
                <a:solidFill>
                  <a:schemeClr val="tx1"/>
                </a:solidFill>
              </a:rPr>
              <a:t>游戏一</a:t>
            </a:r>
            <a:r>
              <a:rPr lang="zh-CN" altLang="en-US" sz="2800" kern="1200" dirty="0">
                <a:solidFill>
                  <a:schemeClr val="tx1"/>
                </a:solidFill>
              </a:rPr>
              <a:t>期</a:t>
            </a:r>
            <a:r>
              <a:rPr lang="en-US" altLang="zh-CN" sz="2800" kern="12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/>
              <a:t>立项</a:t>
            </a:r>
            <a:r>
              <a:rPr lang="zh-CN" altLang="en-US" sz="2800" dirty="0"/>
              <a:t>申请</a:t>
            </a:r>
            <a:r>
              <a:rPr lang="zh-CN" altLang="en-US" sz="2800" dirty="0" smtClean="0"/>
              <a:t>，立项金额为</a:t>
            </a:r>
            <a:r>
              <a:rPr lang="en-US" altLang="zh-CN" sz="2800" kern="1200" dirty="0" smtClean="0">
                <a:solidFill>
                  <a:srgbClr val="D80010"/>
                </a:solidFill>
              </a:rPr>
              <a:t>94.7</a:t>
            </a:r>
            <a:r>
              <a:rPr lang="zh-CN" altLang="en-US" sz="2800" dirty="0" smtClean="0"/>
              <a:t>万人民币</a:t>
            </a:r>
            <a:endParaRPr lang="en-US" altLang="zh-CN" sz="2800" dirty="0" smtClean="0"/>
          </a:p>
          <a:p>
            <a:pPr marL="177800" indent="-177800" defTabSz="801688">
              <a:buFont typeface="Arial" pitchFamily="34" charset="0"/>
              <a:buChar char="•"/>
            </a:pPr>
            <a:r>
              <a:rPr lang="zh-CN" altLang="en-US" sz="2800" dirty="0" smtClean="0"/>
              <a:t>同意</a:t>
            </a:r>
            <a:r>
              <a:rPr lang="zh-CN" altLang="en-US" sz="2800" kern="1200" dirty="0">
                <a:solidFill>
                  <a:schemeClr val="tx1"/>
                </a:solidFill>
              </a:rPr>
              <a:t>大数据平台部</a:t>
            </a:r>
            <a:r>
              <a:rPr lang="en-US" altLang="zh-CN" sz="2800" kern="1200" dirty="0" err="1">
                <a:solidFill>
                  <a:schemeClr val="tx1"/>
                </a:solidFill>
              </a:rPr>
              <a:t>eData</a:t>
            </a:r>
            <a:r>
              <a:rPr lang="zh-CN" altLang="en-US" sz="2800" kern="1200" dirty="0">
                <a:solidFill>
                  <a:schemeClr val="tx1"/>
                </a:solidFill>
              </a:rPr>
              <a:t>委托开发项目</a:t>
            </a:r>
            <a:r>
              <a:rPr lang="en-US" altLang="zh-CN" sz="2800" kern="1200" dirty="0">
                <a:solidFill>
                  <a:schemeClr val="tx1"/>
                </a:solidFill>
              </a:rPr>
              <a:t>(2017</a:t>
            </a:r>
            <a:r>
              <a:rPr lang="zh-CN" altLang="en-US" sz="2800" kern="1200" dirty="0">
                <a:solidFill>
                  <a:schemeClr val="tx1"/>
                </a:solidFill>
              </a:rPr>
              <a:t>视频一期</a:t>
            </a:r>
            <a:r>
              <a:rPr lang="en-US" altLang="zh-CN" sz="2800" kern="1200" smtClean="0">
                <a:solidFill>
                  <a:schemeClr val="tx1"/>
                </a:solidFill>
              </a:rPr>
              <a:t>)</a:t>
            </a:r>
            <a:r>
              <a:rPr lang="zh-CN" altLang="en-US" sz="2800" smtClean="0"/>
              <a:t>立项</a:t>
            </a:r>
            <a:r>
              <a:rPr lang="zh-CN" altLang="en-US" sz="2800" dirty="0"/>
              <a:t>申请，立项金额</a:t>
            </a:r>
            <a:r>
              <a:rPr lang="zh-CN" altLang="en-US" sz="2800" dirty="0" smtClean="0"/>
              <a:t>为</a:t>
            </a:r>
            <a:r>
              <a:rPr lang="en-US" altLang="zh-CN" sz="2800" kern="1200" dirty="0" smtClean="0">
                <a:solidFill>
                  <a:srgbClr val="D80010"/>
                </a:solidFill>
              </a:rPr>
              <a:t>25.3</a:t>
            </a:r>
            <a:r>
              <a:rPr lang="zh-CN" altLang="en-US" sz="2800" dirty="0" smtClean="0"/>
              <a:t>万</a:t>
            </a:r>
            <a:r>
              <a:rPr lang="zh-CN" altLang="en-US" sz="2800" dirty="0"/>
              <a:t>人民币</a:t>
            </a:r>
            <a:endParaRPr lang="en-US" altLang="zh-CN" sz="2800" dirty="0"/>
          </a:p>
          <a:p>
            <a:pPr marL="177800" indent="-177800" defTabSz="801688">
              <a:buFont typeface="Arial" pitchFamily="34" charset="0"/>
              <a:buChar char="•"/>
            </a:pPr>
            <a:endParaRPr lang="zh-CN" altLang="en-US" sz="2800" dirty="0"/>
          </a:p>
          <a:p>
            <a:pPr marL="177800" indent="-177800" defTabSz="801688">
              <a:buFont typeface="Arial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+mn-ea"/>
              <a:ea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待决策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966693" y="5333926"/>
            <a:ext cx="13816251" cy="482553"/>
          </a:xfrm>
          <a:ln>
            <a:miter lim="800000"/>
            <a:headEnd/>
            <a:tailEnd/>
          </a:ln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Gill Sans" pitchFamily="-109" charset="0"/>
              </a:rPr>
              <a:t>Thank you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Gill Sans" pitchFamily="-109" charset="0"/>
              </a:rPr>
              <a:t>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Gill Sans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77,278,"/>
  <p:tag name="MH_CONTENTSID" val="27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entury"/>
        <a:ea typeface="微软雅黑"/>
        <a:cs typeface=""/>
      </a:majorFont>
      <a:minorFont>
        <a:latin typeface="Century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40640" tIns="40640" rIns="40640" bIns="40640" numCol="1" anchor="ctr" anchorCtr="0" compatLnSpc="1">
        <a:prstTxWarp prst="textNoShape">
          <a:avLst/>
        </a:prstTxWarp>
      </a:bodyPr>
      <a:lstStyle>
        <a:defPPr marL="228600" marR="0" indent="0" algn="ctr" defTabSz="5461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40640" tIns="40640" rIns="40640" bIns="40640" numCol="1" anchor="ctr" anchorCtr="0" compatLnSpc="1">
        <a:prstTxWarp prst="textNoShape">
          <a:avLst/>
        </a:prstTxWarp>
      </a:bodyPr>
      <a:lstStyle>
        <a:defPPr marL="228600" marR="0" indent="0" algn="ctr" defTabSz="5461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lank.potx" id="{435A772A-AD66-4490-A4F6-0B93CD2C2E49}" vid="{B4019854-F487-4140-BC31-5C2B73BFE49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1289</TotalTime>
  <Words>828</Words>
  <Application>Microsoft Office PowerPoint</Application>
  <PresentationFormat>自定义</PresentationFormat>
  <Paragraphs>135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FrutigerNext LT Medium</vt:lpstr>
      <vt:lpstr>Gill Sans</vt:lpstr>
      <vt:lpstr>Lucida Grande</vt:lpstr>
      <vt:lpstr>ＭＳ Ｐゴシック</vt:lpstr>
      <vt:lpstr>黑体</vt:lpstr>
      <vt:lpstr>华文细黑</vt:lpstr>
      <vt:lpstr>宋体</vt:lpstr>
      <vt:lpstr>微软雅黑</vt:lpstr>
      <vt:lpstr>Arial</vt:lpstr>
      <vt:lpstr>Century</vt:lpstr>
      <vt:lpstr>Office 主题</vt:lpstr>
      <vt:lpstr>工作表</vt:lpstr>
      <vt:lpstr>eData2017一期FP委托开发项目合作立项申请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大数据平台合作立项申请</dc:title>
  <dc:creator>Wangjuan (A)</dc:creator>
  <cp:lastModifiedBy>Caojiesheng (Jason)</cp:lastModifiedBy>
  <cp:revision>204</cp:revision>
  <dcterms:created xsi:type="dcterms:W3CDTF">2016-11-21T11:14:27Z</dcterms:created>
  <dcterms:modified xsi:type="dcterms:W3CDTF">2017-08-03T03:00:50Z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(2)Pd3lqFjuekTa0QIpxD/XZxasUjvAieVB+LRp0IcNNsUZkUetutqUxETn2ZUKgpm9UU8oOgnq_x000d_
AVvHD1iNhcHIIi13krgkJ43ed3iHgeF+9H77BVjlMVnLReDGlnMgiBAFlKgz0GM/xs7nL07C_x000d_
05zzgTwn5B/BDgSQxIz+oVWVdHvz1eoQ3vO9iCNnxl6Z0Vhm4ePpj/7fvwF++sOsKv8oeBXV_x000d_
eJ1g7oNUhvtAfkvfHD</vt:lpwstr>
  </property>
  <property fmtid="{D5CDD505-2E9C-101B-9397-08002B2CF9AE}" pid="3" name="_ms_pID_725343_00">
    <vt:lpwstr>_ms_pID_725343</vt:lpwstr>
  </property>
  <property fmtid="{D5CDD505-2E9C-101B-9397-08002B2CF9AE}" pid="4" name="_ms_pID_7253431">
    <vt:lpwstr>pWG/fkqs+oOFTQqkOrCyUv5jhZfNCmmRBH0gEGXlee5vcOmWu4Fl/F_x000d_
GEd6PPsDDBC8F1n/D05cW3cl5ZDrxXO2lKOdP0JJ1dHuRnvRZ17axRn9TOkdk48s8bF2uDDw_x000d_
tp17HQbhrDN8K57+uY6+Y9HIsdpw7SLzKEBIzJfNKSVF5g==</vt:lpwstr>
  </property>
  <property fmtid="{D5CDD505-2E9C-101B-9397-08002B2CF9AE}" pid="5" name="_ms_pID_7253431_00">
    <vt:lpwstr>_ms_pID_7253431</vt:lpwstr>
  </property>
  <property fmtid="{D5CDD505-2E9C-101B-9397-08002B2CF9AE}" pid="6" name="_new_ms_pID_72543">
    <vt:lpwstr>(3)LzFLxvltt1LKA4tGL8qNxjDBJ1MqrRVBtTTmahrEmMyoNPU+FSNIrE4Dg0gFulg1vU0PiOGA_x000d_
xs5gHrPHhiSaWzKd5/VF5x2WZomeiFfl03S1beohkId3i5y3scAwsWG3Uep0SkKZYB8tWyMw_x000d_
jAWoFtJrmCfQmBeAazGoIDrkjyUBdA6R9S3DosywcVAnlmm6aoC42ocidqcv8ssbSfQL8r8b_x000d_
DgajFVHtmjwb4EtVpq</vt:lpwstr>
  </property>
  <property fmtid="{D5CDD505-2E9C-101B-9397-08002B2CF9AE}" pid="7" name="_new_ms_pID_72543_00">
    <vt:lpwstr>_new_ms_pID_72543</vt:lpwstr>
  </property>
  <property fmtid="{D5CDD505-2E9C-101B-9397-08002B2CF9AE}" pid="8" name="_new_ms_pID_725431">
    <vt:lpwstr>Co2UUziu+KGqPAeuFcz7mwUJNBsnkXo2WBhCZe+f9sY5pNoSVsrqfq_x000d_
6UMgJP8ZKSsWekX+D/HNNxc65276/RWS/j/MN5RPW83thZCxlYSUgznezdpkFig0DR2Q8qyB_x000d_
u3hcLDk08jybpygcRhx3ewqZzJBjeGeBTuZlY3RbUmuaqkl71h72w1/m6loDswmc51S0Pv41_x000d_
uDVV5S2g1BhcPW+hc9hRFMhSHBzloMVFb9ko</vt:lpwstr>
  </property>
  <property fmtid="{D5CDD505-2E9C-101B-9397-08002B2CF9AE}" pid="9" name="_new_ms_pID_725431_00">
    <vt:lpwstr>_new_ms_pID_725431</vt:lpwstr>
  </property>
  <property fmtid="{D5CDD505-2E9C-101B-9397-08002B2CF9AE}" pid="10" name="_new_ms_pID_725432">
    <vt:lpwstr>2zQ89b9Li/EfmXcaoVAaVr0/4ZBM34Ao+9YG_x000d_
pKmoYsIRAlJ08xFBkpoB+IxeZY9xtYuylJhY1CXJuxyFa4HOrAI=</vt:lpwstr>
  </property>
  <property fmtid="{D5CDD505-2E9C-101B-9397-08002B2CF9AE}" pid="11" name="_new_ms_pID_725432_00">
    <vt:lpwstr>_new_ms_pID_725432</vt:lpwstr>
  </property>
  <property fmtid="{D5CDD505-2E9C-101B-9397-08002B2CF9AE}" pid="12" name="_2015_ms_pID_725343">
    <vt:lpwstr>(3)E8e/ZaWlbvOdeECXGEY6cdgv2yfPa32y+f32nfJAtB17Lz34Ey9jRd0XdbOT/nNtrIce45qy
7XX1tBAHAK1LWKBuPiHd8ZR73E2bf6epl408PG2bgyH8zB5IZ998yuBjSbaHVfnAZl7PRWcO
Dt0jtmXG0kWQItmc92GZlrzADQD2TcFmmkg0b8bdriCK3iYAxWH/6ta9rRmYkmYiXL1J/dIf
ccc7AbtvR4/tZ5OwKA</vt:lpwstr>
  </property>
  <property fmtid="{D5CDD505-2E9C-101B-9397-08002B2CF9AE}" pid="13" name="_2015_ms_pID_7253431">
    <vt:lpwstr>HozPJj9VpRrOyfrvFdzHEXrG8MdJANBs19SQKb+I8rdm5qDpRC2196
+MelJ1/zV3Hj3zGNAEuhhFV5BrDoX1uSrhqtLXwNTSFF2kK+5fvYue7PoV/dFwD/TYJ68yz5
2PKlgOsuoObPZ1LZfXbheI7ze36nWijPO3PyPzWHSYyzBTJqzbco4jsgwWOgcBRbo1GUDYCp
/AgikEfFQN6n4SYHueFnge/i/Gk4yW7TfNRr</vt:lpwstr>
  </property>
  <property fmtid="{D5CDD505-2E9C-101B-9397-08002B2CF9AE}" pid="14" name="_2015_ms_pID_7253432">
    <vt:lpwstr>Uw==</vt:lpwstr>
  </property>
  <property fmtid="{D5CDD505-2E9C-101B-9397-08002B2CF9AE}" pid="15" name="_readonly">
    <vt:lpwstr/>
  </property>
  <property fmtid="{D5CDD505-2E9C-101B-9397-08002B2CF9AE}" pid="16" name="_change">
    <vt:lpwstr/>
  </property>
  <property fmtid="{D5CDD505-2E9C-101B-9397-08002B2CF9AE}" pid="17" name="_full-control">
    <vt:lpwstr/>
  </property>
  <property fmtid="{D5CDD505-2E9C-101B-9397-08002B2CF9AE}" pid="18" name="sflag">
    <vt:lpwstr>1501729181</vt:lpwstr>
  </property>
</Properties>
</file>