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9" r:id="rId4"/>
    <p:sldId id="289" r:id="rId5"/>
    <p:sldId id="275" r:id="rId6"/>
    <p:sldId id="260" r:id="rId7"/>
  </p:sldIdLst>
  <p:sldSz cx="16256000" cy="9144000"/>
  <p:notesSz cx="6858000" cy="9144000"/>
  <p:custDataLst>
    <p:tags r:id="rId9"/>
  </p:custDataLst>
  <p:defaultTextStyle>
    <a:defPPr>
      <a:defRPr lang="en-US"/>
    </a:defPPr>
    <a:lvl1pPr algn="l" defTabSz="546100" rtl="0" eaLnBrk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1pPr>
    <a:lvl2pPr marL="228600" indent="228600" algn="l" defTabSz="546100" rtl="0" eaLnBrk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2pPr>
    <a:lvl3pPr marL="457200" indent="457200" algn="l" defTabSz="546100" rtl="0" eaLnBrk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3pPr>
    <a:lvl4pPr marL="685800" indent="685800" algn="l" defTabSz="546100" rtl="0" eaLnBrk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4pPr>
    <a:lvl5pPr marL="914400" indent="914400" algn="l" defTabSz="546100" rtl="0" eaLnBrk="0" fontAlgn="base" hangingPunct="0">
      <a:spcBef>
        <a:spcPct val="0"/>
      </a:spcBef>
      <a:spcAft>
        <a:spcPct val="0"/>
      </a:spcAft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5pPr>
    <a:lvl6pPr marL="22860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6pPr>
    <a:lvl7pPr marL="27432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7pPr>
    <a:lvl8pPr marL="32004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8pPr>
    <a:lvl9pPr marL="3657600" algn="l" defTabSz="914400" rtl="0" eaLnBrk="1" latinLnBrk="0" hangingPunct="1">
      <a:defRPr sz="3800" kern="1200">
        <a:solidFill>
          <a:srgbClr val="000000"/>
        </a:solidFill>
        <a:latin typeface="Gill Sans" pitchFamily="-109" charset="0"/>
        <a:ea typeface="ＭＳ Ｐゴシック" panose="020B0600070205080204" pitchFamily="34" charset="-128"/>
        <a:cs typeface="+mn-cs"/>
        <a:sym typeface="Gill Sans" pitchFamily="-10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56" d="100"/>
          <a:sy n="56" d="100"/>
        </p:scale>
        <p:origin x="594" y="78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Lucida Grande" pitchFamily="-109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Lucida Grande" pitchFamily="-109" charset="0"/>
              </a:rPr>
              <a:t>Second level</a:t>
            </a:r>
          </a:p>
          <a:p>
            <a:pPr lvl="2"/>
            <a:r>
              <a:rPr lang="en-US" noProof="0" smtClean="0">
                <a:sym typeface="Lucida Grande" pitchFamily="-109" charset="0"/>
              </a:rPr>
              <a:t>Third level</a:t>
            </a:r>
          </a:p>
          <a:p>
            <a:pPr lvl="3"/>
            <a:r>
              <a:rPr lang="en-US" noProof="0" smtClean="0">
                <a:sym typeface="Lucida Grande" pitchFamily="-109" charset="0"/>
              </a:rPr>
              <a:t>Fourth level</a:t>
            </a:r>
          </a:p>
          <a:p>
            <a:pPr lvl="4"/>
            <a:r>
              <a:rPr lang="en-US" noProof="0" smtClean="0">
                <a:sym typeface="Lucida Grande" pitchFamily="-109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4894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46100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itchFamily="-109" charset="0"/>
      </a:defRPr>
    </a:lvl1pPr>
    <a:lvl2pPr marL="228600" algn="l" defTabSz="546100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itchFamily="-109" charset="0"/>
      </a:defRPr>
    </a:lvl2pPr>
    <a:lvl3pPr marL="457200" algn="l" defTabSz="546100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itchFamily="-109" charset="0"/>
      </a:defRPr>
    </a:lvl3pPr>
    <a:lvl4pPr marL="685800" algn="l" defTabSz="546100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itchFamily="-109" charset="0"/>
      </a:defRPr>
    </a:lvl4pPr>
    <a:lvl5pPr marL="914400" algn="l" defTabSz="546100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B6542DFF-7F25-48FA-8874-A5FE0B189DBA}" type="slidenum">
              <a:rPr lang="zh-CN" altLang="en-US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2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5538247" y="4370388"/>
            <a:ext cx="5150934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 sz="3800"/>
          </a:p>
        </p:txBody>
      </p:sp>
      <p:pic>
        <p:nvPicPr>
          <p:cNvPr id="5" name="Picture 1" descr="droppedImag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5" y="8342313"/>
            <a:ext cx="1601313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Huawei_logo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84" y="6672264"/>
            <a:ext cx="132225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1154909" y="3571877"/>
            <a:ext cx="14021593" cy="714375"/>
          </a:xfrm>
          <a:prstGeom prst="rect">
            <a:avLst/>
          </a:prstGeom>
        </p:spPr>
        <p:txBody>
          <a:bodyPr anchor="ctr"/>
          <a:lstStyle>
            <a:lvl1pPr algn="ctr">
              <a:defRPr sz="5199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18000" y="4572002"/>
            <a:ext cx="7715250" cy="785813"/>
          </a:xfrm>
          <a:prstGeom prst="rect">
            <a:avLst/>
          </a:prstGeom>
        </p:spPr>
        <p:txBody>
          <a:bodyPr/>
          <a:lstStyle>
            <a:lvl1pPr>
              <a:defRPr sz="2400" b="0" i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0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6166836" y="4370388"/>
            <a:ext cx="3919154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 sz="3800"/>
          </a:p>
        </p:txBody>
      </p:sp>
      <p:pic>
        <p:nvPicPr>
          <p:cNvPr id="5" name="Picture 2" descr="Huawei_log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934" y="7785100"/>
            <a:ext cx="72382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ropped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023" y="8775700"/>
            <a:ext cx="727638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990" y="395288"/>
            <a:ext cx="165083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/>
          <p:nvPr userDrawn="1"/>
        </p:nvSpPr>
        <p:spPr>
          <a:xfrm>
            <a:off x="-7937" y="8769351"/>
            <a:ext cx="639701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algn="ctr" eaLnBrk="1">
              <a:defRPr/>
            </a:pPr>
            <a:fld id="{A72071CD-9640-4441-BC2B-766709BF3924}" type="slidenum">
              <a:rPr lang="zh-CN" altLang="en-US" sz="1600" smtClean="0">
                <a:latin typeface="FrutigerNext LT Medium" panose="020B0603040504020204" pitchFamily="34" charset="0"/>
              </a:rPr>
              <a:pPr algn="ctr" eaLnBrk="1">
                <a:defRPr/>
              </a:pPr>
              <a:t>‹#›</a:t>
            </a:fld>
            <a:endParaRPr lang="zh-CN" altLang="en-US" sz="1600" smtClean="0">
              <a:latin typeface="FrutigerNext LT Medium" panose="020B0603040504020204" pitchFamily="34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283892" y="3714752"/>
            <a:ext cx="13817202" cy="4822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199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 marL="457154" indent="0">
              <a:buNone/>
              <a:defRPr sz="1800"/>
            </a:lvl2pPr>
            <a:lvl3pPr marL="914309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5461000" y="4572000"/>
            <a:ext cx="5238750" cy="642938"/>
          </a:xfrm>
          <a:prstGeom prst="rect">
            <a:avLst/>
          </a:prstGeom>
        </p:spPr>
        <p:txBody>
          <a:bodyPr vert="horz"/>
          <a:lstStyle>
            <a:lvl1pPr>
              <a:defRPr sz="7199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50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934" y="7785100"/>
            <a:ext cx="72382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023" y="8775700"/>
            <a:ext cx="727638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990" y="395288"/>
            <a:ext cx="165083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/>
          <p:nvPr userDrawn="1"/>
        </p:nvSpPr>
        <p:spPr>
          <a:xfrm>
            <a:off x="-7937" y="8769351"/>
            <a:ext cx="639701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algn="ctr" eaLnBrk="1">
              <a:defRPr/>
            </a:pPr>
            <a:fld id="{37714726-E88A-4F8A-9A8A-50A468968DCD}" type="slidenum">
              <a:rPr lang="zh-CN" altLang="en-US" sz="1600" smtClean="0">
                <a:latin typeface="FrutigerNext LT Medium" panose="020B0603040504020204" pitchFamily="34" charset="0"/>
              </a:rPr>
              <a:pPr algn="ctr" eaLnBrk="1">
                <a:defRPr/>
              </a:pPr>
              <a:t>‹#›</a:t>
            </a:fld>
            <a:endParaRPr lang="zh-CN" altLang="en-US" sz="1600" smtClean="0">
              <a:latin typeface="FrutigerNext LT Medium" panose="020B0603040504020204" pitchFamily="34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59909" y="2071687"/>
            <a:ext cx="13968187" cy="566866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50000"/>
              </a:lnSpc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1079501" y="683568"/>
            <a:ext cx="11512559" cy="57150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rgbClr val="D80010"/>
                </a:solidFill>
                <a:latin typeface="+mj-ea"/>
                <a:ea typeface="+mj-ea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003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934" y="7785100"/>
            <a:ext cx="72382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023" y="8775700"/>
            <a:ext cx="727638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990" y="395288"/>
            <a:ext cx="165083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/>
          <p:nvPr userDrawn="1"/>
        </p:nvSpPr>
        <p:spPr>
          <a:xfrm>
            <a:off x="-7937" y="8769351"/>
            <a:ext cx="639701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algn="ctr" eaLnBrk="1">
              <a:defRPr/>
            </a:pPr>
            <a:fld id="{3B9551B5-AB83-4146-AFBC-810C650CC563}" type="slidenum">
              <a:rPr lang="zh-CN" altLang="en-US" sz="1600" smtClean="0">
                <a:latin typeface="FrutigerNext LT Medium" panose="020B0603040504020204" pitchFamily="34" charset="0"/>
              </a:rPr>
              <a:pPr algn="ctr" eaLnBrk="1">
                <a:defRPr/>
              </a:pPr>
              <a:t>‹#›</a:t>
            </a:fld>
            <a:endParaRPr lang="zh-CN" altLang="en-US" sz="1600" smtClean="0">
              <a:latin typeface="FrutigerNext LT Medium" panose="020B0603040504020204" pitchFamily="34" charset="0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079500" y="1043608"/>
            <a:ext cx="12736577" cy="57150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rgbClr val="D80010"/>
                </a:solidFill>
                <a:latin typeface="+mj-ea"/>
                <a:ea typeface="+mj-ea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6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Huawei_log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06" y="2846388"/>
            <a:ext cx="1777826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6912888" y="5040313"/>
            <a:ext cx="1871479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 sz="380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60" y="7524750"/>
            <a:ext cx="2260379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droppedImage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5" y="8342313"/>
            <a:ext cx="1601313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78609" y="5189538"/>
            <a:ext cx="13817202" cy="4822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 marL="457154" indent="0">
              <a:buNone/>
              <a:defRPr sz="1800"/>
            </a:lvl2pPr>
            <a:lvl3pPr marL="914309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429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9934" y="573620"/>
            <a:ext cx="13769621" cy="116204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59937" y="2188636"/>
            <a:ext cx="6911621" cy="55922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42492" y="2188636"/>
            <a:ext cx="6914444" cy="55922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1308648" y="8652935"/>
            <a:ext cx="3728155" cy="60748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EF41940-FBFA-4280-B53D-E148227F699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8004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9934" y="573620"/>
            <a:ext cx="13769621" cy="116204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59934" y="2188636"/>
            <a:ext cx="14096999" cy="559223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1308648" y="8652935"/>
            <a:ext cx="3728155" cy="60748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8FB6413-B437-43B0-897F-E2741E30BCA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79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9" r:id="rId2"/>
    <p:sldLayoutId id="2147483820" r:id="rId3"/>
    <p:sldLayoutId id="2147483818" r:id="rId4"/>
    <p:sldLayoutId id="2147483821" r:id="rId5"/>
    <p:sldLayoutId id="2147483822" r:id="rId6"/>
    <p:sldLayoutId id="2147483823" r:id="rId7"/>
  </p:sldLayoutIdLst>
  <p:hf hdr="0" ftr="0" dt="0"/>
  <p:txStyles>
    <p:titleStyle>
      <a:lvl1pPr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+mj-lt"/>
          <a:ea typeface="+mj-ea"/>
          <a:cs typeface="+mj-cs"/>
          <a:sym typeface="Gill Sans" pitchFamily="-109" charset="0"/>
        </a:defRPr>
      </a:lvl1pPr>
      <a:lvl2pPr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2pPr>
      <a:lvl3pPr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3pPr>
      <a:lvl4pPr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4pPr>
      <a:lvl5pPr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FrutigerNext LT Medium" pitchFamily="34" charset="0"/>
          <a:ea typeface="华文细黑" pitchFamily="2" charset="-122"/>
          <a:cs typeface="Gill Sans" charset="0"/>
          <a:sym typeface="Gill Sans" pitchFamily="-109" charset="0"/>
        </a:defRPr>
      </a:lvl5pPr>
      <a:lvl6pPr marL="457154"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914309"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1371463"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828617" algn="ctr" defTabSz="546045" rtl="0" eaLnBrk="1" fontAlgn="base" hangingPunct="1">
        <a:spcBef>
          <a:spcPct val="0"/>
        </a:spcBef>
        <a:spcAft>
          <a:spcPct val="0"/>
        </a:spcAft>
        <a:defRPr sz="7999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342866" indent="-342866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Gill Sans" pitchFamily="-109" charset="0"/>
        </a:defRPr>
      </a:lvl1pPr>
      <a:lvl2pPr marL="742876" indent="-285721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2pPr>
      <a:lvl3pPr marL="1142886" indent="-228577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3pPr>
      <a:lvl4pPr marL="1600040" indent="-228577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4pPr>
      <a:lvl5pPr marL="2057194" indent="-228577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pitchFamily="-109" charset="0"/>
        </a:defRPr>
      </a:lvl5pPr>
      <a:lvl6pPr marL="457154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914309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1371463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1828617" algn="ctr" defTabSz="546045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package" Target="../embeddings/Microsoft_Excel____1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1165110" y="3203848"/>
            <a:ext cx="14021019" cy="714305"/>
          </a:xfrm>
          <a:ln>
            <a:miter lim="800000"/>
            <a:headEnd/>
            <a:tailEnd/>
          </a:ln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C00000"/>
                </a:solidFill>
                <a:cs typeface="Gill Sans" pitchFamily="-109" charset="0"/>
              </a:rPr>
              <a:t>大数据平台部</a:t>
            </a:r>
            <a:r>
              <a:rPr lang="en-US" altLang="zh-CN" sz="4000" dirty="0" err="1">
                <a:solidFill>
                  <a:srgbClr val="C00000"/>
                </a:solidFill>
                <a:cs typeface="Gill Sans" pitchFamily="-109" charset="0"/>
              </a:rPr>
              <a:t>eData</a:t>
            </a:r>
            <a:r>
              <a:rPr lang="zh-CN" altLang="en-US" sz="4000" dirty="0">
                <a:solidFill>
                  <a:srgbClr val="C00000"/>
                </a:solidFill>
                <a:cs typeface="Gill Sans" pitchFamily="-109" charset="0"/>
              </a:rPr>
              <a:t>委托开发项目</a:t>
            </a:r>
            <a:r>
              <a:rPr lang="en-US" altLang="zh-CN" sz="4000" dirty="0">
                <a:solidFill>
                  <a:srgbClr val="C00000"/>
                </a:solidFill>
                <a:cs typeface="Gill Sans" pitchFamily="-109" charset="0"/>
              </a:rPr>
              <a:t>(2017</a:t>
            </a:r>
            <a:r>
              <a:rPr lang="zh-CN" altLang="en-US" sz="4000" dirty="0" smtClean="0">
                <a:solidFill>
                  <a:srgbClr val="C00000"/>
                </a:solidFill>
                <a:cs typeface="Gill Sans" pitchFamily="-109" charset="0"/>
              </a:rPr>
              <a:t>游戏海外版本一</a:t>
            </a:r>
            <a:r>
              <a:rPr lang="zh-CN" altLang="en-US" sz="4000" dirty="0">
                <a:solidFill>
                  <a:srgbClr val="C00000"/>
                </a:solidFill>
                <a:cs typeface="Gill Sans" pitchFamily="-109" charset="0"/>
              </a:rPr>
              <a:t>期</a:t>
            </a:r>
            <a:r>
              <a:rPr lang="en-US" altLang="zh-CN" sz="4000" dirty="0">
                <a:solidFill>
                  <a:srgbClr val="C00000"/>
                </a:solidFill>
                <a:cs typeface="Gill Sans" pitchFamily="-109" charset="0"/>
              </a:rPr>
              <a:t>)</a:t>
            </a:r>
            <a:r>
              <a:rPr lang="zh-CN" altLang="en-US" sz="4000" dirty="0">
                <a:solidFill>
                  <a:srgbClr val="C00000"/>
                </a:solidFill>
                <a:cs typeface="Gill Sans" pitchFamily="-109" charset="0"/>
              </a:rPr>
              <a:t/>
            </a:r>
            <a:br>
              <a:rPr lang="zh-CN" altLang="en-US" sz="4000" dirty="0">
                <a:solidFill>
                  <a:srgbClr val="C00000"/>
                </a:solidFill>
                <a:cs typeface="Gill Sans" pitchFamily="-109" charset="0"/>
              </a:rPr>
            </a:br>
            <a:r>
              <a:rPr lang="zh-CN" altLang="en-US" sz="4000" dirty="0" smtClean="0">
                <a:solidFill>
                  <a:srgbClr val="C00000"/>
                </a:solidFill>
                <a:cs typeface="Gill Sans" pitchFamily="-109" charset="0"/>
              </a:rPr>
              <a:t>合作立项申请</a:t>
            </a:r>
            <a:endParaRPr lang="en-US" altLang="zh-CN" sz="4000" dirty="0" smtClean="0">
              <a:solidFill>
                <a:srgbClr val="C00000"/>
              </a:solidFill>
              <a:cs typeface="Gill Sans" pitchFamily="-109" charset="0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4317578" y="4572001"/>
            <a:ext cx="7716084" cy="785736"/>
          </a:xfrm>
          <a:ln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marL="0" indent="0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Gill Sans" pitchFamily="-109" charset="0"/>
              </a:rPr>
              <a:t>2017-08-31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项目基本信息及需求背景</a:t>
            </a:r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14631"/>
              </p:ext>
            </p:extLst>
          </p:nvPr>
        </p:nvGraphicFramePr>
        <p:xfrm>
          <a:off x="2583384" y="2045443"/>
          <a:ext cx="10849206" cy="6262364"/>
        </p:xfrm>
        <a:graphic>
          <a:graphicData uri="http://schemas.openxmlformats.org/drawingml/2006/table">
            <a:tbl>
              <a:tblPr/>
              <a:tblGrid>
                <a:gridCol w="2293419"/>
                <a:gridCol w="3295399"/>
                <a:gridCol w="2521645"/>
                <a:gridCol w="2738743"/>
              </a:tblGrid>
              <a:tr h="780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项目名称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大数据平台部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eData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委托开发项目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(2017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游戏海外版本一期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0" i="0" u="none" strike="noStrike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80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合作方式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委托开发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商务模式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FP</a:t>
                      </a:r>
                      <a:endParaRPr 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预计合同金额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54.0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人民币）</a:t>
                      </a:r>
                      <a:endParaRPr lang="zh-CN" alt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预计工作量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人天）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660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人天）</a:t>
                      </a:r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建议供应商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中软国际</a:t>
                      </a:r>
                      <a:endParaRPr lang="zh-CN" alt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实施地点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南京 </a:t>
                      </a:r>
                      <a:endParaRPr lang="zh-CN" alt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项目经理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苏强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00413027</a:t>
                      </a:r>
                      <a:endParaRPr lang="zh-CN" altLang="en-US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合作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PM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0" i="0" u="none" strike="noStrike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曹洁生 </a:t>
                      </a:r>
                      <a:r>
                        <a:rPr lang="en-US" altLang="zh-CN" sz="2000" b="0" i="0" u="none" strike="noStrike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00265108</a:t>
                      </a:r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项目开始日期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2017.9.11</a:t>
                      </a:r>
                      <a:endParaRPr lang="en-US" altLang="zh-CN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项目结束日期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2017.12.30</a:t>
                      </a:r>
                      <a:endParaRPr lang="en-US" altLang="zh-CN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立项人数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en-US" altLang="zh-CN" sz="20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zh-CN" sz="1500" b="0" i="0" u="none" strike="noStrike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marL="9388" marR="9388" marT="9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受益项目名称 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54" rtl="0" eaLnBrk="1" fontAlgn="ctr" latinLnBrk="0" hangingPunct="1"/>
                      <a:r>
                        <a:rPr lang="zh-CN" altLang="en-US" sz="2000" b="0" i="0" u="none" strike="noStrike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大数据平台</a:t>
                      </a:r>
                      <a:r>
                        <a:rPr lang="en-US" sz="2000" b="0" i="0" u="none" strike="noStrike" kern="120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/9402292</a:t>
                      </a:r>
                      <a:endParaRPr lang="zh-CN" altLang="en-US" sz="2000" b="0" i="0" u="none" strike="noStrike" kern="1200" dirty="0">
                        <a:solidFill>
                          <a:srgbClr val="3333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分摊比例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100%</a:t>
                      </a:r>
                      <a:r>
                        <a:rPr lang="zh-CN" altLang="en-US" sz="2000" b="0" i="0" u="none" strike="noStrike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2517" marR="12517" marT="12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8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3200" dirty="0"/>
              <a:t>大数据平台部</a:t>
            </a:r>
            <a:r>
              <a:rPr lang="en-US" altLang="zh-CN" sz="3200" dirty="0" err="1"/>
              <a:t>eData</a:t>
            </a:r>
            <a:r>
              <a:rPr lang="zh-CN" altLang="en-US" sz="3200" dirty="0"/>
              <a:t>委托开发项目</a:t>
            </a:r>
            <a:r>
              <a:rPr lang="en-US" altLang="zh-CN" sz="3200" dirty="0"/>
              <a:t>(2017</a:t>
            </a:r>
            <a:r>
              <a:rPr lang="zh-CN" altLang="en-US" sz="3200" dirty="0" smtClean="0"/>
              <a:t>游戏海外版本一</a:t>
            </a:r>
            <a:r>
              <a:rPr lang="zh-CN" altLang="en-US" sz="3200" dirty="0"/>
              <a:t>期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合作需求及必要性</a:t>
            </a:r>
            <a:endParaRPr lang="en-US" sz="3200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12528550" y="8653463"/>
            <a:ext cx="3727450" cy="606425"/>
          </a:xfrm>
          <a:prstGeom prst="rect">
            <a:avLst/>
          </a:prstGeom>
          <a:noFill/>
        </p:spPr>
        <p:txBody>
          <a:bodyPr/>
          <a:lstStyle/>
          <a:p>
            <a:endParaRPr lang="de-DE" altLang="zh-CN" smtClean="0"/>
          </a:p>
          <a:p>
            <a:r>
              <a:rPr lang="de-DE" altLang="zh-CN" smtClean="0"/>
              <a:t>Page </a:t>
            </a:r>
            <a:fld id="{858C1461-74EE-42B2-9A68-3D510A6E8D45}" type="slidenum">
              <a:rPr lang="de-DE" altLang="zh-CN" smtClean="0"/>
              <a:pPr/>
              <a:t>3</a:t>
            </a:fld>
            <a:endParaRPr lang="en-GB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079500" y="2039755"/>
            <a:ext cx="122330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7061" indent="-237061" defTabSz="106889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游戏海外版本一期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重点规划实现：数据输入、数据入库、数据统计分析，数据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43719"/>
              </p:ext>
            </p:extLst>
          </p:nvPr>
        </p:nvGraphicFramePr>
        <p:xfrm>
          <a:off x="1498525" y="3424750"/>
          <a:ext cx="11898526" cy="41959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3616"/>
                <a:gridCol w="7124910"/>
              </a:tblGrid>
              <a:tr h="468502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需求标题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需求描述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7482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现网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BDI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系统改造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修改现网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BDI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系统，为香港节点提供数据源</a:t>
                      </a:r>
                    </a:p>
                  </a:txBody>
                  <a:tcPr marL="0" marR="0" marT="0" marB="0"/>
                </a:tc>
              </a:tr>
              <a:tr h="591831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数据迁移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intouch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系统数据同步到香港，存量系统结算数据同步到香港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312866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EDC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运营趋势报表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游戏平台业务运营总览，包括下载量，用户数及收入的趋势分析。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6000" marR="96000" marT="0" marB="0" anchor="ctr"/>
                </a:tc>
              </a:tr>
              <a:tr h="312866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EDP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渠道分析目录下会员推广活动分析报表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项目中营销活动对于业务增长效果分析。</a:t>
                      </a:r>
                    </a:p>
                  </a:txBody>
                  <a:tcPr marL="0" marR="0" marT="0" marB="0"/>
                </a:tc>
              </a:tr>
              <a:tr h="312866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EDP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渠道分析目录下应用推广活动分析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项目中营销活动对于业务增长效果分析。</a:t>
                      </a:r>
                    </a:p>
                  </a:txBody>
                  <a:tcPr marL="0" marR="0" marT="0" marB="0"/>
                </a:tc>
              </a:tr>
              <a:tr h="566514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数据一致性比对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报表结果要与被替换系统进行比对并答疑，确认功能正常</a:t>
                      </a:r>
                    </a:p>
                  </a:txBody>
                  <a:tcPr marL="0" marR="0" marT="0" marB="0"/>
                </a:tc>
              </a:tr>
              <a:tr h="566514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DM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接口认证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DM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需要放到公网上，对接口做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WSS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UsernameToken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规范的认证</a:t>
                      </a:r>
                    </a:p>
                  </a:txBody>
                  <a:tcPr marL="0" marR="0" marT="0" marB="0"/>
                </a:tc>
              </a:tr>
              <a:tr h="566514"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邮件自动日报下的各局点游戏日报发送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257029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项目业务运营日报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35560"/>
              </p:ext>
            </p:extLst>
          </p:nvPr>
        </p:nvGraphicFramePr>
        <p:xfrm>
          <a:off x="7670800" y="415607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0800" y="415607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5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51100" y="539552"/>
            <a:ext cx="12736577" cy="571500"/>
          </a:xfrm>
        </p:spPr>
        <p:txBody>
          <a:bodyPr/>
          <a:lstStyle/>
          <a:p>
            <a:r>
              <a:rPr lang="zh-CN" altLang="en-US" dirty="0" smtClean="0"/>
              <a:t>大数据平台部合作立项申请总览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01957"/>
              </p:ext>
            </p:extLst>
          </p:nvPr>
        </p:nvGraphicFramePr>
        <p:xfrm>
          <a:off x="927200" y="1403648"/>
          <a:ext cx="14393316" cy="6456253"/>
        </p:xfrm>
        <a:graphic>
          <a:graphicData uri="http://schemas.openxmlformats.org/drawingml/2006/table">
            <a:tbl>
              <a:tblPr firstRow="1" lastRow="1">
                <a:tableStyleId>{6E25E649-3F16-4E02-A733-19D2CDBF48F0}</a:tableStyleId>
              </a:tblPr>
              <a:tblGrid>
                <a:gridCol w="651030"/>
                <a:gridCol w="3661166"/>
                <a:gridCol w="1901168"/>
                <a:gridCol w="1843248"/>
                <a:gridCol w="1368152"/>
                <a:gridCol w="1897584"/>
                <a:gridCol w="1630808"/>
                <a:gridCol w="1440160"/>
              </a:tblGrid>
              <a:tr h="8701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序号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项目名称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预计工作量</a:t>
                      </a:r>
                      <a:r>
                        <a:rPr lang="en-US" altLang="zh-CN" sz="2000" u="none" strike="noStrike">
                          <a:effectLst/>
                        </a:rPr>
                        <a:t>(</a:t>
                      </a:r>
                      <a:r>
                        <a:rPr lang="zh-CN" altLang="en-US" sz="2000" u="none" strike="noStrike">
                          <a:effectLst/>
                        </a:rPr>
                        <a:t>人天</a:t>
                      </a:r>
                      <a:r>
                        <a:rPr lang="en-US" altLang="zh-CN" sz="2000" u="none" strike="noStrike">
                          <a:effectLst/>
                        </a:rPr>
                        <a:t>)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预计合同金额</a:t>
                      </a:r>
                      <a:r>
                        <a:rPr lang="en-US" altLang="zh-CN" sz="2000" u="none" strike="noStrike">
                          <a:effectLst/>
                        </a:rPr>
                        <a:t>(</a:t>
                      </a:r>
                      <a:r>
                        <a:rPr lang="zh-CN" altLang="en-US" sz="2000" u="none" strike="noStrike">
                          <a:effectLst/>
                        </a:rPr>
                        <a:t>万人民币</a:t>
                      </a:r>
                      <a:r>
                        <a:rPr lang="en-US" altLang="zh-CN" sz="2000" u="none" strike="noStrike">
                          <a:effectLst/>
                        </a:rPr>
                        <a:t>)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kern="1200" dirty="0" smtClean="0">
                          <a:effectLst/>
                        </a:rPr>
                        <a:t>预计规模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项目开始时间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effectLst/>
                        </a:rPr>
                        <a:t>项目结束时间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kern="1200" dirty="0" smtClean="0">
                          <a:effectLst/>
                        </a:rPr>
                        <a:t>建议供应商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985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大数据平台部</a:t>
                      </a:r>
                      <a:r>
                        <a:rPr lang="en-US" altLang="zh-C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eData</a:t>
                      </a:r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委托开发项目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(2017</a:t>
                      </a:r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游戏一期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400" b="0" i="0" u="none" strike="noStrike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660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54.0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2017/9/11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2017/12/30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 smtClean="0">
                          <a:effectLst/>
                        </a:rPr>
                        <a:t>中软国际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73966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73966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761421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9055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80596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64807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1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097957" y="1619672"/>
            <a:ext cx="13968187" cy="5668665"/>
          </a:xfrm>
        </p:spPr>
        <p:txBody>
          <a:bodyPr/>
          <a:lstStyle/>
          <a:p>
            <a:pPr marL="177800" indent="-177800" defTabSz="801688">
              <a:buFont typeface="Arial" pitchFamily="34" charset="0"/>
              <a:buChar char="•"/>
            </a:pPr>
            <a:r>
              <a:rPr lang="zh-CN" altLang="en-US" sz="2800" dirty="0" smtClean="0"/>
              <a:t>同意</a:t>
            </a:r>
            <a:r>
              <a:rPr lang="zh-CN" altLang="en-US" sz="2800" kern="1200" dirty="0">
                <a:solidFill>
                  <a:schemeClr val="tx1"/>
                </a:solidFill>
              </a:rPr>
              <a:t>大数据平台部</a:t>
            </a:r>
            <a:r>
              <a:rPr lang="en-US" altLang="zh-CN" sz="2800" kern="1200" dirty="0" err="1">
                <a:solidFill>
                  <a:schemeClr val="tx1"/>
                </a:solidFill>
              </a:rPr>
              <a:t>eData</a:t>
            </a:r>
            <a:r>
              <a:rPr lang="zh-CN" altLang="en-US" sz="2800" kern="1200" dirty="0">
                <a:solidFill>
                  <a:schemeClr val="tx1"/>
                </a:solidFill>
              </a:rPr>
              <a:t>委托开发项目</a:t>
            </a:r>
            <a:r>
              <a:rPr lang="en-US" altLang="zh-CN" sz="2800" kern="1200" dirty="0">
                <a:solidFill>
                  <a:schemeClr val="tx1"/>
                </a:solidFill>
              </a:rPr>
              <a:t>(</a:t>
            </a:r>
            <a:r>
              <a:rPr lang="en-US" altLang="zh-CN" sz="2800" kern="1200" dirty="0" smtClean="0">
                <a:solidFill>
                  <a:schemeClr val="tx1"/>
                </a:solidFill>
              </a:rPr>
              <a:t>2017</a:t>
            </a:r>
            <a:r>
              <a:rPr lang="zh-CN" altLang="en-US" sz="2800" kern="1200" dirty="0" smtClean="0">
                <a:solidFill>
                  <a:schemeClr val="tx1"/>
                </a:solidFill>
              </a:rPr>
              <a:t>游戏海外版本一</a:t>
            </a:r>
            <a:r>
              <a:rPr lang="zh-CN" altLang="en-US" sz="2800" kern="1200" dirty="0">
                <a:solidFill>
                  <a:schemeClr val="tx1"/>
                </a:solidFill>
              </a:rPr>
              <a:t>期</a:t>
            </a:r>
            <a:r>
              <a:rPr lang="en-US" altLang="zh-CN" sz="2800" kern="12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/>
              <a:t>立项</a:t>
            </a:r>
            <a:r>
              <a:rPr lang="zh-CN" altLang="en-US" sz="2800" dirty="0"/>
              <a:t>申请</a:t>
            </a:r>
            <a:r>
              <a:rPr lang="zh-CN" altLang="en-US" sz="2800" dirty="0" smtClean="0"/>
              <a:t>，立项金额为</a:t>
            </a:r>
            <a:r>
              <a:rPr lang="en-US" altLang="zh-CN" sz="2800" kern="1200" dirty="0" smtClean="0">
                <a:solidFill>
                  <a:srgbClr val="D80010"/>
                </a:solidFill>
              </a:rPr>
              <a:t>54.0</a:t>
            </a:r>
            <a:r>
              <a:rPr lang="zh-CN" altLang="en-US" sz="2800" dirty="0" smtClean="0"/>
              <a:t>万</a:t>
            </a:r>
            <a:r>
              <a:rPr lang="zh-CN" altLang="en-US" sz="2800" dirty="0" smtClean="0"/>
              <a:t>人民币</a:t>
            </a:r>
            <a:endParaRPr lang="en-US" altLang="zh-CN" sz="2800" dirty="0" smtClean="0"/>
          </a:p>
          <a:p>
            <a:pPr marL="177800" indent="-177800" defTabSz="801688">
              <a:buFont typeface="Arial" pitchFamily="34" charset="0"/>
              <a:buChar char="•"/>
            </a:pPr>
            <a:endParaRPr lang="zh-CN" altLang="en-US" sz="2800" dirty="0"/>
          </a:p>
          <a:p>
            <a:pPr marL="177800" indent="-177800" defTabSz="801688">
              <a:buFont typeface="Arial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+mn-ea"/>
              <a:ea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待决策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966693" y="5333926"/>
            <a:ext cx="13816251" cy="482553"/>
          </a:xfrm>
          <a:ln>
            <a:miter lim="800000"/>
            <a:headEnd/>
            <a:tailEnd/>
          </a:ln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Gill Sans" pitchFamily="-109" charset="0"/>
              </a:rPr>
              <a:t>Thank you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Gill Sans" pitchFamily="-109" charset="0"/>
              </a:rPr>
              <a:t>！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Gill Sans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77,278,"/>
  <p:tag name="MH_CONTENTSID" val="27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entury"/>
        <a:ea typeface="微软雅黑"/>
        <a:cs typeface=""/>
      </a:majorFont>
      <a:minorFont>
        <a:latin typeface="Century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40640" tIns="40640" rIns="40640" bIns="40640" numCol="1" anchor="ctr" anchorCtr="0" compatLnSpc="1">
        <a:prstTxWarp prst="textNoShape">
          <a:avLst/>
        </a:prstTxWarp>
      </a:bodyPr>
      <a:lstStyle>
        <a:defPPr marL="228600" marR="0" indent="0" algn="ctr" defTabSz="5461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40640" tIns="40640" rIns="40640" bIns="40640" numCol="1" anchor="ctr" anchorCtr="0" compatLnSpc="1">
        <a:prstTxWarp prst="textNoShape">
          <a:avLst/>
        </a:prstTxWarp>
      </a:bodyPr>
      <a:lstStyle>
        <a:defPPr marL="228600" marR="0" indent="0" algn="ctr" defTabSz="5461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blank.potx" id="{435A772A-AD66-4490-A4F6-0B93CD2C2E49}" vid="{B4019854-F487-4140-BC31-5C2B73BFE49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1338</TotalTime>
  <Words>396</Words>
  <Application>Microsoft Office PowerPoint</Application>
  <PresentationFormat>自定义</PresentationFormat>
  <Paragraphs>79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FrutigerNext LT Medium</vt:lpstr>
      <vt:lpstr>Gill Sans</vt:lpstr>
      <vt:lpstr>Lucida Grande</vt:lpstr>
      <vt:lpstr>ＭＳ Ｐゴシック</vt:lpstr>
      <vt:lpstr>黑体</vt:lpstr>
      <vt:lpstr>华文细黑</vt:lpstr>
      <vt:lpstr>宋体</vt:lpstr>
      <vt:lpstr>微软雅黑</vt:lpstr>
      <vt:lpstr>Arial</vt:lpstr>
      <vt:lpstr>Century</vt:lpstr>
      <vt:lpstr>Office 主题</vt:lpstr>
      <vt:lpstr>Microsoft Excel 工作表</vt:lpstr>
      <vt:lpstr>大数据平台部eData委托开发项目(2017游戏海外版本一期) 合作立项申请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大数据平台合作立项申请</dc:title>
  <dc:creator>Wangjuan (A)</dc:creator>
  <cp:lastModifiedBy>Caojiesheng (Jason)</cp:lastModifiedBy>
  <cp:revision>212</cp:revision>
  <dcterms:created xsi:type="dcterms:W3CDTF">2016-11-21T11:14:27Z</dcterms:created>
  <dcterms:modified xsi:type="dcterms:W3CDTF">2017-08-31T08:47:39Z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(2)Pd3lqFjuekTa0QIpxD/XZxasUjvAieVB+LRp0IcNNsUZkUetutqUxETn2ZUKgpm9UU8oOgnq_x000d_
AVvHD1iNhcHIIi13krgkJ43ed3iHgeF+9H77BVjlMVnLReDGlnMgiBAFlKgz0GM/xs7nL07C_x000d_
05zzgTwn5B/BDgSQxIz+oVWVdHvz1eoQ3vO9iCNnxl6Z0Vhm4ePpj/7fvwF++sOsKv8oeBXV_x000d_
eJ1g7oNUhvtAfkvfHD</vt:lpwstr>
  </property>
  <property fmtid="{D5CDD505-2E9C-101B-9397-08002B2CF9AE}" pid="3" name="_ms_pID_725343_00">
    <vt:lpwstr>_ms_pID_725343</vt:lpwstr>
  </property>
  <property fmtid="{D5CDD505-2E9C-101B-9397-08002B2CF9AE}" pid="4" name="_ms_pID_7253431">
    <vt:lpwstr>pWG/fkqs+oOFTQqkOrCyUv5jhZfNCmmRBH0gEGXlee5vcOmWu4Fl/F_x000d_
GEd6PPsDDBC8F1n/D05cW3cl5ZDrxXO2lKOdP0JJ1dHuRnvRZ17axRn9TOkdk48s8bF2uDDw_x000d_
tp17HQbhrDN8K57+uY6+Y9HIsdpw7SLzKEBIzJfNKSVF5g==</vt:lpwstr>
  </property>
  <property fmtid="{D5CDD505-2E9C-101B-9397-08002B2CF9AE}" pid="5" name="_ms_pID_7253431_00">
    <vt:lpwstr>_ms_pID_7253431</vt:lpwstr>
  </property>
  <property fmtid="{D5CDD505-2E9C-101B-9397-08002B2CF9AE}" pid="6" name="_new_ms_pID_72543">
    <vt:lpwstr>(3)LzFLxvltt1LKA4tGL8qNxjDBJ1MqrRVBtTTmahrEmMyoNPU+FSNIrE4Dg0gFulg1vU0PiOGA_x000d_
xs5gHrPHhiSaWzKd5/VF5x2WZomeiFfl03S1beohkId3i5y3scAwsWG3Uep0SkKZYB8tWyMw_x000d_
jAWoFtJrmCfQmBeAazGoIDrkjyUBdA6R9S3DosywcVAnlmm6aoC42ocidqcv8ssbSfQL8r8b_x000d_
DgajFVHtmjwb4EtVpq</vt:lpwstr>
  </property>
  <property fmtid="{D5CDD505-2E9C-101B-9397-08002B2CF9AE}" pid="7" name="_new_ms_pID_72543_00">
    <vt:lpwstr>_new_ms_pID_72543</vt:lpwstr>
  </property>
  <property fmtid="{D5CDD505-2E9C-101B-9397-08002B2CF9AE}" pid="8" name="_new_ms_pID_725431">
    <vt:lpwstr>Co2UUziu+KGqPAeuFcz7mwUJNBsnkXo2WBhCZe+f9sY5pNoSVsrqfq_x000d_
6UMgJP8ZKSsWekX+D/HNNxc65276/RWS/j/MN5RPW83thZCxlYSUgznezdpkFig0DR2Q8qyB_x000d_
u3hcLDk08jybpygcRhx3ewqZzJBjeGeBTuZlY3RbUmuaqkl71h72w1/m6loDswmc51S0Pv41_x000d_
uDVV5S2g1BhcPW+hc9hRFMhSHBzloMVFb9ko</vt:lpwstr>
  </property>
  <property fmtid="{D5CDD505-2E9C-101B-9397-08002B2CF9AE}" pid="9" name="_new_ms_pID_725431_00">
    <vt:lpwstr>_new_ms_pID_725431</vt:lpwstr>
  </property>
  <property fmtid="{D5CDD505-2E9C-101B-9397-08002B2CF9AE}" pid="10" name="_new_ms_pID_725432">
    <vt:lpwstr>2zQ89b9Li/EfmXcaoVAaVr0/4ZBM34Ao+9YG_x000d_
pKmoYsIRAlJ08xFBkpoB+IxeZY9xtYuylJhY1CXJuxyFa4HOrAI=</vt:lpwstr>
  </property>
  <property fmtid="{D5CDD505-2E9C-101B-9397-08002B2CF9AE}" pid="11" name="_new_ms_pID_725432_00">
    <vt:lpwstr>_new_ms_pID_725432</vt:lpwstr>
  </property>
  <property fmtid="{D5CDD505-2E9C-101B-9397-08002B2CF9AE}" pid="12" name="_2015_ms_pID_725343">
    <vt:lpwstr>(3)E8e/ZaWlbvOdeECXGEY6cdgv2yfPa32y+f32nfJAtB17Lz34Ey9jRd0XdbOT/nNtrIce45qy
7XX1tBAHAK1LWKBuPiHd8ZR73E2bf6epl408PG2bgyH8zB5IZ998yuBjSbaHVfnAZl7PRWcO
Dt0jtmXG0kWQItmc92GZlrzADQD2TcFmmkg0b8bdriCK3iYAxWH/6ta9rRmYkmYiXL1J/dIf
ccc7AbtvR4/tZ5OwKA</vt:lpwstr>
  </property>
  <property fmtid="{D5CDD505-2E9C-101B-9397-08002B2CF9AE}" pid="13" name="_2015_ms_pID_7253431">
    <vt:lpwstr>HozPJj9VpRrOyfrvFdzHEXrG8MdJANBs19SQKb+I8rdm5qDpRC2196
+MelJ1/zV3Hj3zGNAEuhhFV5BrDoX1uSrhqtLXwNTSFF2kK+5fvYue7PoV/dFwD/TYJ68yz5
2PKlgOsuoObPZ1LZfXbheI7ze36nWijPO3PyPzWHSYyzBTJqzbco4jsgwWOgcBRbo1GUDYCp
/AgikEfFQN6n4SYHueFnge/i/Gk4yW7TfNRr</vt:lpwstr>
  </property>
  <property fmtid="{D5CDD505-2E9C-101B-9397-08002B2CF9AE}" pid="14" name="_2015_ms_pID_7253432">
    <vt:lpwstr>Uw==</vt:lpwstr>
  </property>
  <property fmtid="{D5CDD505-2E9C-101B-9397-08002B2CF9AE}" pid="15" name="_readonly">
    <vt:lpwstr/>
  </property>
  <property fmtid="{D5CDD505-2E9C-101B-9397-08002B2CF9AE}" pid="16" name="_change">
    <vt:lpwstr/>
  </property>
  <property fmtid="{D5CDD505-2E9C-101B-9397-08002B2CF9AE}" pid="17" name="_full-control">
    <vt:lpwstr/>
  </property>
  <property fmtid="{D5CDD505-2E9C-101B-9397-08002B2CF9AE}" pid="18" name="sflag">
    <vt:lpwstr>1504168836</vt:lpwstr>
  </property>
</Properties>
</file>