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3"/>
    <p:sldMasterId id="2147483662" r:id="rId4"/>
  </p:sldMasterIdLst>
  <p:notesMasterIdLst>
    <p:notesMasterId r:id="rId44"/>
  </p:notesMasterIdLst>
  <p:handoutMasterIdLst>
    <p:handoutMasterId r:id="rId45"/>
  </p:handoutMasterIdLst>
  <p:sldIdLst>
    <p:sldId id="928" r:id="rId5"/>
    <p:sldId id="747" r:id="rId6"/>
    <p:sldId id="860" r:id="rId7"/>
    <p:sldId id="861" r:id="rId8"/>
    <p:sldId id="930" r:id="rId9"/>
    <p:sldId id="978" r:id="rId10"/>
    <p:sldId id="935" r:id="rId11"/>
    <p:sldId id="979" r:id="rId12"/>
    <p:sldId id="1004" r:id="rId13"/>
    <p:sldId id="936" r:id="rId14"/>
    <p:sldId id="982" r:id="rId15"/>
    <p:sldId id="983" r:id="rId16"/>
    <p:sldId id="985" r:id="rId17"/>
    <p:sldId id="1036" r:id="rId18"/>
    <p:sldId id="1003" r:id="rId19"/>
    <p:sldId id="1035" r:id="rId20"/>
    <p:sldId id="986" r:id="rId21"/>
    <p:sldId id="987" r:id="rId22"/>
    <p:sldId id="988" r:id="rId23"/>
    <p:sldId id="1005" r:id="rId24"/>
    <p:sldId id="990" r:id="rId25"/>
    <p:sldId id="1046" r:id="rId26"/>
    <p:sldId id="1006" r:id="rId27"/>
    <p:sldId id="1012" r:id="rId28"/>
    <p:sldId id="1042" r:id="rId29"/>
    <p:sldId id="1044" r:id="rId30"/>
    <p:sldId id="1045" r:id="rId31"/>
    <p:sldId id="1037" r:id="rId32"/>
    <p:sldId id="940" r:id="rId33"/>
    <p:sldId id="944" r:id="rId34"/>
    <p:sldId id="946" r:id="rId35"/>
    <p:sldId id="1049" r:id="rId36"/>
    <p:sldId id="1050" r:id="rId37"/>
    <p:sldId id="1000" r:id="rId38"/>
    <p:sldId id="969" r:id="rId39"/>
    <p:sldId id="1001" r:id="rId40"/>
    <p:sldId id="1002" r:id="rId41"/>
    <p:sldId id="999" r:id="rId42"/>
    <p:sldId id="857" r:id="rId4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00356058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808080"/>
    <a:srgbClr val="CF6B63"/>
    <a:srgbClr val="E7CCC7"/>
    <a:srgbClr val="FFC1C1"/>
    <a:srgbClr val="EE0000"/>
    <a:srgbClr val="540000"/>
    <a:srgbClr val="990000"/>
    <a:srgbClr val="FF09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9083" autoAdjust="0"/>
  </p:normalViewPr>
  <p:slideViewPr>
    <p:cSldViewPr>
      <p:cViewPr varScale="1">
        <p:scale>
          <a:sx n="86" d="100"/>
          <a:sy n="86" d="100"/>
        </p:scale>
        <p:origin x="-1614" y="-78"/>
      </p:cViewPr>
      <p:guideLst>
        <p:guide orient="horz" pos="3906"/>
        <p:guide orient="horz" pos="3067"/>
        <p:guide orient="horz"/>
        <p:guide orient="horz" pos="2047"/>
        <p:guide orient="horz" pos="3521"/>
        <p:guide pos="476"/>
        <p:guide pos="2880"/>
        <p:guide pos="5420"/>
        <p:guide pos="4218"/>
      </p:guideLst>
    </p:cSldViewPr>
  </p:slideViewPr>
  <p:outlineViewPr>
    <p:cViewPr>
      <p:scale>
        <a:sx n="33" d="100"/>
        <a:sy n="33" d="100"/>
      </p:scale>
      <p:origin x="0" y="109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8"/>
    </p:cViewPr>
  </p:sorterViewPr>
  <p:notesViewPr>
    <p:cSldViewPr>
      <p:cViewPr>
        <p:scale>
          <a:sx n="100" d="100"/>
          <a:sy n="100" d="100"/>
        </p:scale>
        <p:origin x="2754" y="72"/>
      </p:cViewPr>
      <p:guideLst>
        <p:guide orient="horz" pos="3064"/>
        <p:guide orient="horz" pos="479"/>
        <p:guide orient="horz" pos="5967"/>
        <p:guide pos="2440"/>
        <p:guide pos="444"/>
        <p:guide pos="4028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2T11:58:38.552" idx="3">
    <p:pos x="10" y="10"/>
    <p:text>代码颜色与IDE保持一致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2T11:58:38.552" idx="6">
    <p:pos x="10" y="10"/>
    <p:text>代码颜色与IDE保持一致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eaLnBrk="1" fontAlgn="base" hangingPunct="1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eaLnBrk="1" fontAlgn="base" hangingPunct="1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eaLnBrk="1" fontAlgn="base" hangingPunct="1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A4FD87-9515-4EB3-842D-B2BB363C8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just" rtl="0" eaLnBrk="0" fontAlgn="base" hangingPunct="0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just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just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0925"/>
            <a:ext cx="5689600" cy="4605338"/>
          </a:xfrm>
          <a:noFill/>
          <a:ln/>
        </p:spPr>
        <p:txBody>
          <a:bodyPr/>
          <a:lstStyle/>
          <a:p>
            <a:endParaRPr lang="zh-CN" altLang="zh-CN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预开发客户端属于哪种角色？</a:t>
            </a:r>
            <a:r>
              <a:rPr lang="en-US" altLang="zh-CN" dirty="0" smtClean="0">
                <a:cs typeface="+mn-cs"/>
              </a:rPr>
              <a:t>Producer</a:t>
            </a:r>
            <a:r>
              <a:rPr lang="zh-CN" altLang="en-US" dirty="0" smtClean="0">
                <a:cs typeface="+mn-cs"/>
              </a:rPr>
              <a:t>？</a:t>
            </a:r>
            <a:r>
              <a:rPr lang="en-US" altLang="zh-CN" dirty="0" smtClean="0">
                <a:cs typeface="+mn-cs"/>
              </a:rPr>
              <a:t>Consumer</a:t>
            </a:r>
            <a:r>
              <a:rPr lang="zh-CN" altLang="en-US" dirty="0" smtClean="0">
                <a:cs typeface="+mn-cs"/>
              </a:rPr>
              <a:t>？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  <a:buNone/>
            </a:pPr>
            <a:r>
              <a:rPr lang="en-US" altLang="zh-CN" dirty="0" smtClean="0">
                <a:cs typeface="+mn-cs"/>
              </a:rPr>
              <a:t>	</a:t>
            </a:r>
            <a:r>
              <a:rPr lang="zh-CN" altLang="en-US" baseline="0" dirty="0" smtClean="0">
                <a:cs typeface="+mn-cs"/>
              </a:rPr>
              <a:t>  对应后续参考哪个样例代码。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目标</a:t>
            </a:r>
            <a:r>
              <a:rPr lang="en-US" altLang="zh-CN" dirty="0" smtClean="0">
                <a:cs typeface="+mn-cs"/>
              </a:rPr>
              <a:t>Topic</a:t>
            </a:r>
            <a:r>
              <a:rPr lang="zh-CN" altLang="en-US" dirty="0" smtClean="0">
                <a:cs typeface="+mn-cs"/>
              </a:rPr>
              <a:t>是否是已经在使用？还是将新创建？</a:t>
            </a:r>
            <a:endParaRPr lang="en-US" altLang="zh-CN" dirty="0" smtClean="0">
              <a:cs typeface="+mn-cs"/>
            </a:endParaRPr>
          </a:p>
          <a:p>
            <a:pPr marL="541338" marR="0" lvl="1" indent="-180975" algn="just" defTabSz="914400" rtl="0" eaLnBrk="0" fontAlgn="base" latinLnBrk="0" hangingPunct="0">
              <a:lnSpc>
                <a:spcPct val="125000"/>
              </a:lnSpc>
              <a:spcBef>
                <a:spcPts val="792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altLang="zh-CN" baseline="0" dirty="0" smtClean="0">
                <a:cs typeface="+mn-cs"/>
              </a:rPr>
              <a:t>	</a:t>
            </a:r>
            <a:r>
              <a:rPr lang="zh-CN" altLang="en-US" dirty="0" smtClean="0">
                <a:cs typeface="+mn-cs"/>
              </a:rPr>
              <a:t>用客户端的</a:t>
            </a:r>
            <a:r>
              <a:rPr lang="en-US" altLang="zh-CN" dirty="0" smtClean="0">
                <a:cs typeface="+mn-cs"/>
              </a:rPr>
              <a:t>describe</a:t>
            </a:r>
            <a:r>
              <a:rPr lang="zh-CN" altLang="en-US" dirty="0" smtClean="0">
                <a:cs typeface="+mn-cs"/>
              </a:rPr>
              <a:t>命令，查看该</a:t>
            </a:r>
            <a:r>
              <a:rPr lang="en-US" altLang="zh-CN" dirty="0" smtClean="0">
                <a:cs typeface="+mn-cs"/>
              </a:rPr>
              <a:t>Topic</a:t>
            </a:r>
            <a:r>
              <a:rPr lang="zh-CN" altLang="en-US" dirty="0" smtClean="0">
                <a:cs typeface="+mn-cs"/>
              </a:rPr>
              <a:t>相详细信息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目标</a:t>
            </a:r>
            <a:r>
              <a:rPr lang="en-US" altLang="zh-CN" dirty="0" smtClean="0">
                <a:cs typeface="+mn-cs"/>
              </a:rPr>
              <a:t>Topic</a:t>
            </a:r>
            <a:r>
              <a:rPr lang="zh-CN" altLang="en-US" dirty="0" smtClean="0">
                <a:cs typeface="+mn-cs"/>
              </a:rPr>
              <a:t>是否为安全</a:t>
            </a:r>
            <a:r>
              <a:rPr lang="en-US" altLang="zh-CN" dirty="0" smtClean="0">
                <a:cs typeface="+mn-cs"/>
              </a:rPr>
              <a:t>Topic?</a:t>
            </a:r>
          </a:p>
          <a:p>
            <a:pPr lvl="1">
              <a:spcBef>
                <a:spcPts val="792"/>
              </a:spcBef>
              <a:buNone/>
            </a:pPr>
            <a:r>
              <a:rPr lang="en-US" altLang="zh-CN" dirty="0" smtClean="0">
                <a:cs typeface="+mn-cs"/>
              </a:rPr>
              <a:t>	</a:t>
            </a:r>
            <a:r>
              <a:rPr lang="en-US" altLang="zh-CN" baseline="0" dirty="0" smtClean="0">
                <a:cs typeface="+mn-cs"/>
              </a:rPr>
              <a:t>  </a:t>
            </a:r>
            <a:r>
              <a:rPr lang="zh-CN" altLang="en-US" baseline="0" dirty="0" smtClean="0">
                <a:cs typeface="+mn-cs"/>
              </a:rPr>
              <a:t>所谓安全</a:t>
            </a:r>
            <a:r>
              <a:rPr lang="en-US" altLang="zh-CN" baseline="0" dirty="0" smtClean="0">
                <a:cs typeface="+mn-cs"/>
              </a:rPr>
              <a:t>Topic</a:t>
            </a:r>
            <a:r>
              <a:rPr lang="zh-CN" altLang="en-US" baseline="0" dirty="0" smtClean="0">
                <a:cs typeface="+mn-cs"/>
              </a:rPr>
              <a:t>指的是，在安全</a:t>
            </a:r>
            <a:r>
              <a:rPr lang="en-US" altLang="zh-CN" baseline="0" dirty="0" smtClean="0">
                <a:cs typeface="+mn-cs"/>
              </a:rPr>
              <a:t>Kafka</a:t>
            </a:r>
            <a:r>
              <a:rPr lang="zh-CN" altLang="en-US" baseline="0" dirty="0" smtClean="0">
                <a:cs typeface="+mn-cs"/>
              </a:rPr>
              <a:t>集群中，对该</a:t>
            </a:r>
            <a:r>
              <a:rPr lang="en-US" altLang="zh-CN" baseline="0" dirty="0" smtClean="0">
                <a:cs typeface="+mn-cs"/>
              </a:rPr>
              <a:t>Topic</a:t>
            </a:r>
            <a:r>
              <a:rPr lang="zh-CN" altLang="en-US" baseline="0" dirty="0" smtClean="0">
                <a:cs typeface="+mn-cs"/>
              </a:rPr>
              <a:t>设置了</a:t>
            </a:r>
            <a:r>
              <a:rPr lang="en-US" altLang="zh-CN" baseline="0" dirty="0" smtClean="0">
                <a:cs typeface="+mn-cs"/>
              </a:rPr>
              <a:t>ACL</a:t>
            </a:r>
            <a:r>
              <a:rPr lang="zh-CN" altLang="en-US" baseline="0" dirty="0" smtClean="0">
                <a:cs typeface="+mn-cs"/>
              </a:rPr>
              <a:t>。访问安全</a:t>
            </a:r>
            <a:r>
              <a:rPr lang="en-US" altLang="zh-CN" baseline="0" dirty="0" smtClean="0">
                <a:cs typeface="+mn-cs"/>
              </a:rPr>
              <a:t>Topic</a:t>
            </a:r>
            <a:r>
              <a:rPr lang="zh-CN" altLang="en-US" baseline="0" dirty="0" smtClean="0">
                <a:cs typeface="+mn-cs"/>
              </a:rPr>
              <a:t>，就必须要使用</a:t>
            </a:r>
            <a:r>
              <a:rPr lang="en-US" altLang="zh-CN" baseline="0" dirty="0" smtClean="0">
                <a:cs typeface="+mn-cs"/>
              </a:rPr>
              <a:t>New API</a:t>
            </a:r>
            <a:r>
              <a:rPr lang="zh-CN" altLang="en-US" baseline="0" dirty="0" smtClean="0">
                <a:cs typeface="+mn-cs"/>
              </a:rPr>
              <a:t>。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预开发客户端性能指标？可靠性</a:t>
            </a:r>
            <a:r>
              <a:rPr lang="en-US" altLang="zh-CN" dirty="0" smtClean="0">
                <a:cs typeface="+mn-cs"/>
              </a:rPr>
              <a:t>?</a:t>
            </a:r>
            <a:r>
              <a:rPr lang="zh-CN" altLang="en-US" dirty="0" smtClean="0">
                <a:cs typeface="+mn-cs"/>
              </a:rPr>
              <a:t>实时性？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详细操作见</a:t>
            </a:r>
            <a:r>
              <a:rPr lang="en-US" altLang="zh-CN" dirty="0" smtClean="0"/>
              <a:t>CPI</a:t>
            </a:r>
            <a:r>
              <a:rPr lang="zh-CN" altLang="en-US" dirty="0" smtClean="0"/>
              <a:t>文档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详细操作见</a:t>
            </a:r>
            <a:r>
              <a:rPr lang="en-US" altLang="zh-CN" dirty="0" smtClean="0"/>
              <a:t>CPI</a:t>
            </a:r>
            <a:r>
              <a:rPr lang="zh-CN" altLang="en-US" dirty="0" smtClean="0"/>
              <a:t>文档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lvl="1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梳理业务场景流程（目标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状态、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个数，预开发角色，数据流向）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设计各模块接口（确定相关配置）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如果使用的是安全集群，需要进行安全认证（准备安全认证模块）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提供的相应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新旧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、安全接口）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调用业务需要的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实现各功能（功能实现）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打包到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上运行：</a:t>
            </a:r>
            <a:endParaRPr lang="en-US" altLang="zh-CN" dirty="0" smtClean="0"/>
          </a:p>
          <a:p>
            <a:pPr marL="180975" marR="0" lvl="6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右键选择工程，选择“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”。</a:t>
            </a:r>
          </a:p>
          <a:p>
            <a:pPr marL="180975" marR="0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选择导出“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Runnable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JAR file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”，并点击“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Next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”。</a:t>
            </a:r>
          </a:p>
          <a:p>
            <a:pPr marL="180975" marR="0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在“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Launch configuration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”下拉框中选择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Producer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类或者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Consumer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类作为默认执行类，然后点击“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Browse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”按钮，在弹出的窗口中指定生成的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Jar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包名称及存放路径，并点击“保存”，然后勾选“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Copy required libraries into a sub-folder next to the generated JAR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”，点击“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Finish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”。</a:t>
            </a:r>
          </a:p>
          <a:p>
            <a:pPr marL="180975" marR="0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然后会在上步指定的目录下生成一个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Jar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包和一个存放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lib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的文件夹。</a:t>
            </a:r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将刚才生成的依赖库文件夹（此处为“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example_lib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”）拷贝到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Linux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环境上任意目录下，例如：“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/opt/example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”，然后将刚才生成的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jar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包拷贝到“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/opt/example/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example_lib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”目录下。</a:t>
            </a:r>
          </a:p>
          <a:p>
            <a:pPr>
              <a:buNone/>
            </a:pP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6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、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然后将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Eclipse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工程的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conf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目录拷贝到与依赖库文件夹同级目录下，即“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/opt/example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”目录下。</a:t>
            </a:r>
            <a:endParaRPr lang="en-US" altLang="zh-CN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>
              <a:buNone/>
            </a:pP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7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、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进入拷贝目录下“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/opt/example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”，首先确保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conf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目录下和依赖库文件目录下的所有文件，对当前用户均具有可读权限；同时保证已安装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jdk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并已设置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java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相关环境变量，然后执行命令，如</a:t>
            </a:r>
            <a:r>
              <a:rPr lang="en-US" altLang="zh-CN" sz="1100" b="1" i="1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java -cp .:/opt/example/</a:t>
            </a:r>
            <a:r>
              <a:rPr lang="en-US" altLang="zh-CN" sz="1100" b="1" i="1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example_lib</a:t>
            </a:r>
            <a:r>
              <a:rPr lang="en-US" altLang="zh-CN" sz="1100" b="1" i="1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/*:/opt/example/conf  </a:t>
            </a:r>
            <a:r>
              <a:rPr lang="en-US" altLang="zh-CN" sz="1100" b="1" i="1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com.huawei.bigdata.kafka.example.Producer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，运行样例工程。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是一个分布式消息系统，在此系统上我们可以做一些消息的发布和订阅操作，假定用户要开发一个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Producer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，让其每秒向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集群某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Topic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发送一条消息，另外，我们还需要实现一个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Consumer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，订阅该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Topic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，实时消费该类消息。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是一个分布式消息系统，在此系统上我们可以做一些消息的发布和订阅操作，假定用户要开发一个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Producer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，让其每秒向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集群某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Topic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发送一条消息，另外，我们还需要实现一个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Consumer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，订阅该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Topic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，实时消费该类消息。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endParaRPr lang="zh-CN" altLang="en-US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 fontScale="25000" lnSpcReduction="20000"/>
          </a:bodyPr>
          <a:lstStyle/>
          <a:p>
            <a:pPr marL="180975" marR="0" indent="-180975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lang="zh-CN" altLang="en-US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 fontScale="25000" lnSpcReduction="20000"/>
          </a:bodyPr>
          <a:lstStyle/>
          <a:p>
            <a:pPr eaLnBrk="1" hangingPunct="1">
              <a:spcBef>
                <a:spcPts val="0"/>
              </a:spcBef>
              <a:buNone/>
              <a:defRPr/>
            </a:pPr>
            <a:endParaRPr lang="zh-CN" altLang="en-US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/>
          </a:bodyPr>
          <a:lstStyle/>
          <a:p>
            <a:pPr marL="180975" marR="0" indent="-180975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lang="zh-CN" altLang="en-US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endParaRPr lang="zh-CN" altLang="en-US" sz="1100" kern="12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华文细黑" pitchFamily="2" charset="-122"/>
                <a:cs typeface="+mn-cs"/>
              </a:rPr>
              <a:t>Kafka</a:t>
            </a:r>
            <a:r>
              <a:rPr lang="zh-CN" alt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华文细黑" pitchFamily="2" charset="-122"/>
                <a:cs typeface="+mn-cs"/>
              </a:rPr>
              <a:t>具有消息持久化、高吞吐、分布式、多客户端支持、实时等特性，适用于离线和在线的消息消费。</a:t>
            </a:r>
            <a:endParaRPr lang="en-US" altLang="zh-CN" dirty="0" smtClean="0"/>
          </a:p>
          <a:p>
            <a:pPr marL="180975" marR="0" indent="-180975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2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、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所有消息都会被保存在硬盘中，同时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通过对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Topic Partition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设置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来保障数据可靠。</a:t>
            </a:r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D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ABC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Producer</a:t>
            </a:r>
            <a:r>
              <a:rPr lang="zh-CN" altLang="en-US" dirty="0" smtClean="0"/>
              <a:t>要求的话，重发可利用新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回调函数处理，具体可参考新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使用样例代码。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endParaRPr lang="zh-CN" altLang="en-US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/>
          </a:bodyPr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dirty="0" smtClean="0"/>
              <a:t>使用消息系统的原因</a:t>
            </a:r>
            <a:endParaRPr lang="en-US" altLang="zh-CN" sz="1100" kern="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解耦：消息系统在处理过程中插入一个隐含、基于数据的接口层。</a:t>
            </a:r>
          </a:p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冗余：消息队列持久化，防止数据丢失。</a:t>
            </a:r>
          </a:p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扩展性：消息队列解耦处理过程，容易扩展处理过程。</a:t>
            </a:r>
          </a:p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可恢复性：处理过程失效，恢复后可继续处理。</a:t>
            </a:r>
          </a:p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顺序保证：消息队列保证顺序。</a:t>
            </a:r>
            <a:r>
              <a:rPr lang="en-US" altLang="zh-CN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Kafka</a:t>
            </a: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保证一个</a:t>
            </a:r>
            <a:r>
              <a:rPr lang="en-US" altLang="zh-CN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Partition</a:t>
            </a: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内消息有序。</a:t>
            </a:r>
          </a:p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异步通信：消息队列允许消息加入队列，等需要时再处理。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endParaRPr lang="zh-CN" altLang="en-US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dirty="0" smtClean="0"/>
              <a:t>繁琐的查询模式即降低了前台业务操作效率，又严重降低了客户体验，易产生对银行的不满与投诉。</a:t>
            </a:r>
            <a:endParaRPr lang="zh-CN" altLang="en-US" sz="1000" dirty="0" smtClean="0"/>
          </a:p>
          <a:p>
            <a:r>
              <a:rPr lang="zh-CN" altLang="en-US" dirty="0" smtClean="0"/>
              <a:t>运营商也有同样的案例。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22" tIns="47412" rIns="94822" bIns="47412"/>
          <a:lstStyle/>
          <a:p>
            <a:pPr eaLnBrk="1" fontAlgn="t" hangingPunct="1"/>
            <a:fld id="{C1F81EDF-CD9D-4F8B-9F24-0F223F246F29}" type="slidenum">
              <a:rPr lang="zh-CN" altLang="en-US">
                <a:solidFill>
                  <a:srgbClr val="000000"/>
                </a:solidFill>
              </a:rPr>
              <a:pPr eaLnBrk="1" fontAlgn="t" hangingPunct="1"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4100"/>
            <a:ext cx="5689600" cy="4603750"/>
          </a:xfrm>
          <a:ln/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明确业务目标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准备开发环境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下载并导入样例工程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配置及开发准备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根据场景开发工程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编译并运行程序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>
                <a:latin typeface="华文细黑" pitchFamily="2" charset="-122"/>
              </a:rPr>
              <a:t>查看结果与调试程序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dirty="0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>
              <a:defRPr/>
            </a:pPr>
            <a:r>
              <a:rPr lang="en-US" altLang="zh-CN" sz="120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655638" y="6207125"/>
            <a:ext cx="5016500" cy="26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101" tIns="40052" rIns="80101" bIns="40052">
            <a:spAutoFit/>
          </a:bodyPr>
          <a:lstStyle/>
          <a:p>
            <a:pPr defTabSz="801688">
              <a:defRPr/>
            </a:pPr>
            <a:r>
              <a:rPr lang="en-US" altLang="zh-CN" sz="1200">
                <a:latin typeface="FrutigerNext LT Bold" pitchFamily="20" charset="0"/>
                <a:ea typeface="MS PGothic" pitchFamily="34" charset="-128"/>
              </a:rPr>
              <a:t>Copyright © 2016 Huawei Technologies Co., Ltd. All rights reserved. 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5256213" cy="2370138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49303"/>
            <a:ext cx="7632700" cy="871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628384"/>
            <a:ext cx="7615824" cy="458474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951787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9"/>
          <p:cNvSpPr>
            <a:spLocks noChangeArrowheads="1"/>
          </p:cNvSpPr>
          <p:nvPr/>
        </p:nvSpPr>
        <p:spPr bwMode="auto">
          <a:xfrm>
            <a:off x="655638" y="6451600"/>
            <a:ext cx="5105400" cy="26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101" tIns="40052" rIns="80101" bIns="40052">
            <a:spAutoFit/>
          </a:bodyPr>
          <a:lstStyle/>
          <a:p>
            <a:pPr defTabSz="801688">
              <a:defRPr/>
            </a:pPr>
            <a:r>
              <a:rPr lang="en-US" altLang="zh-CN" sz="1200">
                <a:latin typeface="FrutigerNext LT Bold" pitchFamily="20" charset="0"/>
                <a:ea typeface="MS PGothic" pitchFamily="34" charset="-128"/>
              </a:rPr>
              <a:t>Copyright © 2016 Huawei Technologies Co., Ltd. All rights reserved. 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51600"/>
            <a:ext cx="735013" cy="263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>
              <a:defRPr/>
            </a:pPr>
            <a:r>
              <a:rPr lang="en-US" altLang="zh-CN" sz="1200">
                <a:latin typeface="FrutigerNext LT Bold" pitchFamily="20" charset="0"/>
                <a:ea typeface="MS PGothic" pitchFamily="34" charset="-128"/>
              </a:rPr>
              <a:t>Page </a:t>
            </a:r>
            <a:fld id="{89816B83-A9D2-4267-81E5-1AC5D3F201B6}" type="slidenum">
              <a:rPr lang="en-US" altLang="zh-CN" sz="1200">
                <a:latin typeface="FrutigerNext LT Bold" pitchFamily="20" charset="0"/>
                <a:ea typeface="MS PGothic" pitchFamily="34" charset="-128"/>
              </a:rPr>
              <a:pPr defTabSz="801688">
                <a:defRPr/>
              </a:pPr>
              <a:t>‹#›</a:t>
            </a:fld>
            <a:endParaRPr lang="en-US" altLang="zh-CN" sz="1200">
              <a:latin typeface="FrutigerNext LT Bold" pitchFamily="20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2" r:id="rId2"/>
    <p:sldLayoutId id="2147483863" r:id="rId3"/>
    <p:sldLayoutId id="2147483864" r:id="rId4"/>
    <p:sldLayoutId id="21474838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3395663" y="2503488"/>
            <a:ext cx="25828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>
              <a:defRPr/>
            </a:pPr>
            <a:r>
              <a:rPr lang="en-US" altLang="zh-CN" sz="4100">
                <a:solidFill>
                  <a:srgbClr val="990000"/>
                </a:solidFill>
                <a:latin typeface="Arial" charset="0"/>
                <a:ea typeface="MS PGothic" pitchFamily="34" charset="-128"/>
              </a:rPr>
              <a:t>Thank you</a:t>
            </a: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>
              <a:defRPr/>
            </a:pPr>
            <a:r>
              <a:rPr lang="en-US" altLang="zh-CN" sz="2400">
                <a:solidFill>
                  <a:srgbClr val="666666"/>
                </a:solidFill>
                <a:latin typeface="Arial" charset="0"/>
                <a:ea typeface="MS PGothic" pitchFamily="34" charset="-128"/>
              </a:rPr>
              <a:t>www.huawei.com</a:t>
            </a:r>
            <a:endParaRPr lang="en-US" altLang="zh-CN" sz="2000">
              <a:solidFill>
                <a:srgbClr val="99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eaLnBrk="1" hangingPunct="1"/>
            <a:r>
              <a:rPr lang="zh-CN" altLang="en-US" sz="3500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</a:rPr>
              <a:t>修订记录</a:t>
            </a:r>
          </a:p>
        </p:txBody>
      </p:sp>
      <p:graphicFrame>
        <p:nvGraphicFramePr>
          <p:cNvPr id="1580035" name="Group 3"/>
          <p:cNvGraphicFramePr>
            <a:graphicFrameLocks noGrp="1"/>
          </p:cNvGraphicFramePr>
          <p:nvPr/>
        </p:nvGraphicFramePr>
        <p:xfrm>
          <a:off x="755650" y="1417638"/>
          <a:ext cx="7848601" cy="2094760"/>
        </p:xfrm>
        <a:graphic>
          <a:graphicData uri="http://schemas.openxmlformats.org/drawingml/2006/table">
            <a:tbl>
              <a:tblPr/>
              <a:tblGrid>
                <a:gridCol w="1569720"/>
                <a:gridCol w="1748709"/>
                <a:gridCol w="1884931"/>
                <a:gridCol w="2645241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Kafka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应用开发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FusionInsight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FusionInsight HD V100R002C60SPC200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V1.0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6" name="DtsShapeName" descr="7061C352C6745DDE801475@9B82G0@C909;?8A9;O89QNQPHOVDH!!!BIHO@]p47096!!!!@5E596E111GC1GED7BE111GC1GED7BE!!!!!!!!!!!!!!!!!!!!!!!!!!!!!!!!!!!!!!!!!!!!!!!!!!!!9:J;Q9:J;P[11036784E!!BIHO@]{11036784!@5E15E311306187719D11306187719D!!!!!!!!!!!!!!!!!!!!!!!!!!!!!!!!!!!!!!!!!!!!!!!!!!!!9=0&gt;b9==9YE71139125!!!BIHO@]e71139125!@5E158G1102E29D086D1102E29D086D!!!!!!!!!!!!!!!!!!!!!!!!!!!!!!!!!!!!!!!!!!!!!!!!!!!!83K;C83K;C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0053" name="Group 21"/>
          <p:cNvGraphicFramePr>
            <a:graphicFrameLocks noGrp="1"/>
          </p:cNvGraphicFramePr>
          <p:nvPr/>
        </p:nvGraphicFramePr>
        <p:xfrm>
          <a:off x="755650" y="3357563"/>
          <a:ext cx="7848600" cy="2634158"/>
        </p:xfrm>
        <a:graphic>
          <a:graphicData uri="http://schemas.openxmlformats.org/drawingml/2006/table">
            <a:tbl>
              <a:tblPr/>
              <a:tblGrid>
                <a:gridCol w="1564038"/>
                <a:gridCol w="1742380"/>
                <a:gridCol w="1878108"/>
                <a:gridCol w="2664074"/>
              </a:tblGrid>
              <a:tr h="45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</a:t>
                      </a:r>
                      <a:r>
                        <a:rPr kumimoji="1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优化者</a:t>
                      </a:r>
                    </a:p>
                  </a:txBody>
                  <a:tcPr marL="77024" marR="77024" marT="36939" marB="3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36939" marB="369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</a:p>
                  </a:txBody>
                  <a:tcPr marL="77024" marR="77024" marT="36939" marB="369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36939" marB="369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</a:pPr>
            <a:r>
              <a:rPr lang="zh-CN" altLang="en-US" sz="400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en-US" altLang="zh-CN" dirty="0" smtClean="0"/>
          </a:p>
        </p:txBody>
      </p:sp>
      <p:sp>
        <p:nvSpPr>
          <p:cNvPr id="51202" name="AutoShape 2" descr="mk:@MSITStore:D:\DBoxData\C60\V100R002\V100R002C60\06.资料组\04.客户文档\产品文档\FusionInsight%20HD%20V100R002C60SPC200%20产品文档.chm::/hbase_develop_guide/zh-cn_image_0026007609.png"/>
          <p:cNvSpPr>
            <a:spLocks noChangeAspect="1" noChangeArrowheads="1"/>
          </p:cNvSpPr>
          <p:nvPr/>
        </p:nvSpPr>
        <p:spPr bwMode="auto">
          <a:xfrm>
            <a:off x="130175" y="-2674938"/>
            <a:ext cx="1676400" cy="557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AutoShape 4" descr="mk:@MSITStore:D:\DBoxData\C60\V100R002\V100R002C60\06.资料组\04.客户文档\产品文档\FusionInsight%20HD%20V100R002C60SPC200%20产品文档.chm::/hbase_develop_guide/zh-cn_image_0026007609.png"/>
          <p:cNvSpPr>
            <a:spLocks noChangeAspect="1" noChangeArrowheads="1"/>
          </p:cNvSpPr>
          <p:nvPr/>
        </p:nvSpPr>
        <p:spPr bwMode="auto">
          <a:xfrm>
            <a:off x="130175" y="-2674938"/>
            <a:ext cx="1676400" cy="557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3329862" y="1484784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>
                <a:latin typeface="+mn-lt"/>
                <a:ea typeface="+mn-ea"/>
              </a:rPr>
              <a:t>明确业务目标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329862" y="2150926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>
                <a:latin typeface="+mn-lt"/>
                <a:ea typeface="+mn-ea"/>
              </a:rPr>
              <a:t>准备开发环境</a:t>
            </a:r>
          </a:p>
        </p:txBody>
      </p:sp>
      <p:cxnSp>
        <p:nvCxnSpPr>
          <p:cNvPr id="11" name="直接箭头连接符 10"/>
          <p:cNvCxnSpPr>
            <a:stCxn id="6" idx="2"/>
            <a:endCxn id="9" idx="0"/>
          </p:cNvCxnSpPr>
          <p:nvPr/>
        </p:nvCxnSpPr>
        <p:spPr bwMode="auto">
          <a:xfrm>
            <a:off x="4571862" y="1916784"/>
            <a:ext cx="0" cy="234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圆角矩形 11"/>
          <p:cNvSpPr/>
          <p:nvPr/>
        </p:nvSpPr>
        <p:spPr bwMode="auto">
          <a:xfrm>
            <a:off x="3329862" y="2817068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>
                <a:latin typeface="+mn-lt"/>
                <a:ea typeface="+mn-ea"/>
              </a:rPr>
              <a:t>下载并导入样例工程</a:t>
            </a:r>
          </a:p>
        </p:txBody>
      </p:sp>
      <p:cxnSp>
        <p:nvCxnSpPr>
          <p:cNvPr id="13" name="直接箭头连接符 12"/>
          <p:cNvCxnSpPr>
            <a:stCxn id="9" idx="2"/>
            <a:endCxn id="12" idx="0"/>
          </p:cNvCxnSpPr>
          <p:nvPr/>
        </p:nvCxnSpPr>
        <p:spPr bwMode="auto">
          <a:xfrm>
            <a:off x="4571862" y="2582926"/>
            <a:ext cx="0" cy="234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圆角矩形 40"/>
          <p:cNvSpPr/>
          <p:nvPr/>
        </p:nvSpPr>
        <p:spPr bwMode="auto">
          <a:xfrm>
            <a:off x="3330000" y="3483210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>
                <a:latin typeface="+mn-lt"/>
                <a:ea typeface="+mn-ea"/>
              </a:rPr>
              <a:t>配置及开发准备</a:t>
            </a:r>
          </a:p>
        </p:txBody>
      </p:sp>
      <p:cxnSp>
        <p:nvCxnSpPr>
          <p:cNvPr id="42" name="直接箭头连接符 41"/>
          <p:cNvCxnSpPr>
            <a:stCxn id="12" idx="2"/>
            <a:endCxn id="41" idx="0"/>
          </p:cNvCxnSpPr>
          <p:nvPr/>
        </p:nvCxnSpPr>
        <p:spPr bwMode="auto">
          <a:xfrm>
            <a:off x="4571862" y="3249068"/>
            <a:ext cx="138" cy="234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圆角矩形 45"/>
          <p:cNvSpPr/>
          <p:nvPr/>
        </p:nvSpPr>
        <p:spPr bwMode="auto">
          <a:xfrm>
            <a:off x="3330000" y="4149352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/>
              <a:t>根据场景开发工程</a:t>
            </a:r>
          </a:p>
        </p:txBody>
      </p:sp>
      <p:cxnSp>
        <p:nvCxnSpPr>
          <p:cNvPr id="47" name="直接箭头连接符 46"/>
          <p:cNvCxnSpPr>
            <a:stCxn id="41" idx="2"/>
            <a:endCxn id="46" idx="0"/>
          </p:cNvCxnSpPr>
          <p:nvPr/>
        </p:nvCxnSpPr>
        <p:spPr bwMode="auto">
          <a:xfrm>
            <a:off x="4572000" y="3915210"/>
            <a:ext cx="0" cy="2341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圆角矩形 50"/>
          <p:cNvSpPr/>
          <p:nvPr/>
        </p:nvSpPr>
        <p:spPr bwMode="auto">
          <a:xfrm>
            <a:off x="3330000" y="4815494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/>
              <a:t>编译并运行程序</a:t>
            </a:r>
          </a:p>
        </p:txBody>
      </p:sp>
      <p:cxnSp>
        <p:nvCxnSpPr>
          <p:cNvPr id="52" name="直接箭头连接符 51"/>
          <p:cNvCxnSpPr>
            <a:endCxn id="51" idx="0"/>
          </p:cNvCxnSpPr>
          <p:nvPr/>
        </p:nvCxnSpPr>
        <p:spPr bwMode="auto">
          <a:xfrm>
            <a:off x="4572000" y="4509208"/>
            <a:ext cx="0" cy="3062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圆角矩形 53"/>
          <p:cNvSpPr/>
          <p:nvPr/>
        </p:nvSpPr>
        <p:spPr bwMode="auto">
          <a:xfrm>
            <a:off x="3330000" y="5481637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800" b="1" dirty="0" smtClean="0"/>
              <a:t>查看结果与调试程序</a:t>
            </a:r>
          </a:p>
        </p:txBody>
      </p:sp>
      <p:cxnSp>
        <p:nvCxnSpPr>
          <p:cNvPr id="55" name="直接箭头连接符 54"/>
          <p:cNvCxnSpPr>
            <a:endCxn id="54" idx="0"/>
          </p:cNvCxnSpPr>
          <p:nvPr/>
        </p:nvCxnSpPr>
        <p:spPr bwMode="auto">
          <a:xfrm>
            <a:off x="4572000" y="5229561"/>
            <a:ext cx="0" cy="2520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明确业务目标</a:t>
            </a:r>
            <a:endParaRPr lang="en-US" altLang="zh-CN" b="1" dirty="0" smtClean="0"/>
          </a:p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预开发客户端属于哪种角色？</a:t>
            </a:r>
            <a:r>
              <a:rPr lang="en-US" altLang="zh-CN" dirty="0" smtClean="0">
                <a:cs typeface="+mn-cs"/>
              </a:rPr>
              <a:t>Producer</a:t>
            </a:r>
            <a:r>
              <a:rPr lang="zh-CN" altLang="en-US" dirty="0" smtClean="0">
                <a:cs typeface="+mn-cs"/>
              </a:rPr>
              <a:t>？</a:t>
            </a:r>
            <a:r>
              <a:rPr lang="en-US" altLang="zh-CN" dirty="0" smtClean="0">
                <a:cs typeface="+mn-cs"/>
              </a:rPr>
              <a:t>Consumer</a:t>
            </a:r>
            <a:r>
              <a:rPr lang="zh-CN" altLang="en-US" dirty="0" smtClean="0">
                <a:cs typeface="+mn-cs"/>
              </a:rPr>
              <a:t>？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目标</a:t>
            </a:r>
            <a:r>
              <a:rPr lang="en-US" altLang="zh-CN" dirty="0" smtClean="0">
                <a:cs typeface="+mn-cs"/>
              </a:rPr>
              <a:t>Topic</a:t>
            </a:r>
            <a:r>
              <a:rPr lang="zh-CN" altLang="en-US" dirty="0" smtClean="0">
                <a:cs typeface="+mn-cs"/>
              </a:rPr>
              <a:t>是否是已经在使用？正在使用？还是需要新创建？</a:t>
            </a:r>
            <a:endParaRPr lang="en-US" altLang="zh-CN" dirty="0" smtClean="0">
              <a:cs typeface="+mn-cs"/>
            </a:endParaRPr>
          </a:p>
          <a:p>
            <a:pPr lvl="1">
              <a:spcBef>
                <a:spcPts val="792"/>
              </a:spcBef>
            </a:pPr>
            <a:r>
              <a:rPr lang="zh-CN" altLang="en-US" dirty="0" smtClean="0">
                <a:cs typeface="+mn-cs"/>
              </a:rPr>
              <a:t>目标</a:t>
            </a:r>
            <a:r>
              <a:rPr lang="en-US" altLang="zh-CN" dirty="0" smtClean="0">
                <a:cs typeface="+mn-cs"/>
              </a:rPr>
              <a:t>Topic</a:t>
            </a:r>
            <a:r>
              <a:rPr lang="zh-CN" altLang="en-US" dirty="0" smtClean="0">
                <a:cs typeface="+mn-cs"/>
              </a:rPr>
              <a:t>是否为安全</a:t>
            </a:r>
            <a:r>
              <a:rPr lang="en-US" altLang="zh-CN" dirty="0" smtClean="0">
                <a:cs typeface="+mn-cs"/>
              </a:rPr>
              <a:t>Topic?</a:t>
            </a:r>
          </a:p>
          <a:p>
            <a:pPr lvl="1">
              <a:spcBef>
                <a:spcPts val="792"/>
              </a:spcBef>
            </a:pPr>
            <a:r>
              <a:rPr lang="en-US" altLang="zh-CN" dirty="0" smtClean="0">
                <a:cs typeface="+mn-cs"/>
              </a:rPr>
              <a:t> </a:t>
            </a:r>
            <a:r>
              <a:rPr lang="zh-CN" altLang="en-US" dirty="0" smtClean="0">
                <a:cs typeface="+mn-cs"/>
              </a:rPr>
              <a:t>预开发客户端性能指标？可靠性</a:t>
            </a:r>
            <a:r>
              <a:rPr lang="en-US" altLang="zh-CN" dirty="0" smtClean="0">
                <a:cs typeface="+mn-cs"/>
              </a:rPr>
              <a:t>?</a:t>
            </a:r>
            <a:r>
              <a:rPr lang="zh-CN" altLang="en-US" dirty="0" smtClean="0">
                <a:cs typeface="+mn-cs"/>
              </a:rPr>
              <a:t>实时性？</a:t>
            </a:r>
            <a:endParaRPr lang="en-US" altLang="zh-CN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准备开发环境</a:t>
            </a:r>
            <a:endParaRPr lang="en-US" altLang="zh-CN" b="1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2096852"/>
          <a:ext cx="6096000" cy="291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准备项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系统，推荐</a:t>
                      </a:r>
                      <a:r>
                        <a:rPr lang="en-US" altLang="zh-CN" dirty="0" smtClean="0"/>
                        <a:t>Windows 7</a:t>
                      </a:r>
                      <a:r>
                        <a:rPr lang="zh-CN" altLang="en-US" dirty="0" smtClean="0"/>
                        <a:t>以上版本。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安装</a:t>
                      </a:r>
                      <a:r>
                        <a:rPr lang="en-US" altLang="zh-CN" dirty="0" smtClean="0"/>
                        <a:t>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开发环境的基本配置。版本要求：</a:t>
                      </a:r>
                      <a:r>
                        <a:rPr lang="en-US" altLang="zh-CN" dirty="0" smtClean="0"/>
                        <a:t>1.7</a:t>
                      </a:r>
                      <a:r>
                        <a:rPr lang="zh-CN" altLang="en-US" dirty="0" smtClean="0"/>
                        <a:t>或者</a:t>
                      </a:r>
                      <a:r>
                        <a:rPr lang="en-US" altLang="zh-CN" dirty="0" smtClean="0"/>
                        <a:t>1.8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安装和配置</a:t>
                      </a:r>
                      <a:r>
                        <a:rPr lang="en-US" altLang="zh-CN" dirty="0" smtClean="0"/>
                        <a:t>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用于开发</a:t>
                      </a:r>
                      <a:r>
                        <a:rPr lang="en-US" altLang="zh-CN" dirty="0" smtClean="0"/>
                        <a:t>Kafka</a:t>
                      </a:r>
                      <a:r>
                        <a:rPr lang="zh-CN" altLang="en-US" dirty="0" smtClean="0"/>
                        <a:t>应用程序的工具。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确保客户端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Kafka</a:t>
                      </a:r>
                      <a:r>
                        <a:rPr lang="zh-CN" altLang="en-US" dirty="0" smtClean="0"/>
                        <a:t>服</a:t>
                      </a:r>
                      <a:r>
                        <a:rPr lang="zh-CN" altLang="en-US" dirty="0"/>
                        <a:t>务主机在网络上互通。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下载并导入</a:t>
            </a:r>
            <a:r>
              <a:rPr lang="en-US" altLang="zh-CN" b="1" dirty="0" smtClean="0"/>
              <a:t>Kafka</a:t>
            </a:r>
            <a:r>
              <a:rPr lang="zh-CN" altLang="en-US" b="1" dirty="0" smtClean="0"/>
              <a:t>样例工程</a:t>
            </a:r>
            <a:endParaRPr lang="en-US" altLang="zh-CN" b="1" dirty="0" smtClean="0"/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、下载并解压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客户端压缩包</a:t>
            </a:r>
            <a:endParaRPr lang="en-US" altLang="zh-CN" dirty="0" smtClean="0"/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、执行样例工程自动配置脚本（已完成配置文件和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的拷贝）</a:t>
            </a:r>
            <a:endParaRPr lang="en-US" altLang="zh-CN" dirty="0" smtClean="0"/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/>
              <a:t>、导入样例工程到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Font typeface="Wingdings" pitchFamily="2" charset="2"/>
              <a:buChar char="l"/>
            </a:pPr>
            <a:r>
              <a:rPr lang="zh-CN" altLang="en-US" sz="2200" dirty="0" smtClean="0">
                <a:cs typeface="+mn-cs"/>
              </a:rPr>
              <a:t>配置及开发准备</a:t>
            </a:r>
            <a:endParaRPr lang="en-US" altLang="zh-CN" sz="2200" dirty="0" smtClean="0">
              <a:cs typeface="+mn-cs"/>
            </a:endParaRPr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b="1" dirty="0" err="1" smtClean="0"/>
              <a:t>FusionInsight</a:t>
            </a:r>
            <a:r>
              <a:rPr lang="en-US" altLang="zh-CN" b="1" dirty="0" smtClean="0"/>
              <a:t> Manager</a:t>
            </a:r>
            <a:r>
              <a:rPr lang="zh-CN" altLang="en-US" dirty="0" smtClean="0"/>
              <a:t>页面新建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组机机用户</a:t>
            </a:r>
            <a:endParaRPr lang="en-US" altLang="zh-CN" dirty="0" smtClean="0"/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、下载用户的认证凭据文件</a:t>
            </a:r>
            <a:endParaRPr lang="en-US" altLang="zh-CN" dirty="0" smtClean="0"/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/>
              <a:t>、配置认证凭据文件到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客户端样例工程</a:t>
            </a:r>
            <a:endParaRPr lang="en-US" altLang="zh-CN" dirty="0" smtClean="0"/>
          </a:p>
          <a:p>
            <a:pPr lvl="1">
              <a:spcBef>
                <a:spcPts val="792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、向管理员申请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访问权限，并配置好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>
              <a:spcBef>
                <a:spcPts val="792"/>
              </a:spcBef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用户组权限介绍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kafkaadmin</a:t>
            </a:r>
            <a:r>
              <a:rPr lang="zh-CN" altLang="en-US" dirty="0" smtClean="0"/>
              <a:t>组：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600" dirty="0" smtClean="0"/>
              <a:t>	Kafka</a:t>
            </a:r>
            <a:r>
              <a:rPr lang="zh-CN" altLang="zh-CN" sz="1600" dirty="0" smtClean="0"/>
              <a:t>管理员用户组。添加入本组的用户，拥有所有</a:t>
            </a:r>
            <a:r>
              <a:rPr lang="en-US" altLang="zh-CN" sz="1600" dirty="0" smtClean="0"/>
              <a:t>Topic</a:t>
            </a:r>
            <a:r>
              <a:rPr lang="zh-CN" altLang="zh-CN" sz="1600" dirty="0" smtClean="0"/>
              <a:t>的创建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删除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授权及读写权限。</a:t>
            </a:r>
          </a:p>
          <a:p>
            <a:pPr lvl="1"/>
            <a:r>
              <a:rPr lang="en-US" altLang="zh-CN" dirty="0" err="1" smtClean="0"/>
              <a:t>kafkasuperuser</a:t>
            </a:r>
            <a:r>
              <a:rPr lang="zh-CN" altLang="en-US" dirty="0" smtClean="0"/>
              <a:t>组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sz="1600" dirty="0" smtClean="0"/>
              <a:t>	Kafka</a:t>
            </a:r>
            <a:r>
              <a:rPr lang="zh-CN" altLang="zh-CN" sz="1600" dirty="0" smtClean="0"/>
              <a:t>超级用户组。添加入本组的用户，拥有所有</a:t>
            </a:r>
            <a:r>
              <a:rPr lang="en-US" altLang="zh-CN" sz="1600" dirty="0" smtClean="0"/>
              <a:t>Topic</a:t>
            </a:r>
            <a:r>
              <a:rPr lang="zh-CN" altLang="zh-CN" sz="1600" dirty="0" smtClean="0"/>
              <a:t>的读写权限。</a:t>
            </a:r>
          </a:p>
          <a:p>
            <a:pPr lvl="1"/>
            <a:r>
              <a:rPr lang="en-US" altLang="zh-CN" dirty="0" err="1" smtClean="0"/>
              <a:t>kafka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600" dirty="0" smtClean="0"/>
              <a:t>	Kafka</a:t>
            </a:r>
            <a:r>
              <a:rPr lang="zh-CN" altLang="zh-CN" sz="1600" dirty="0" smtClean="0"/>
              <a:t>普通用户组。添加入本组的用户，需要被</a:t>
            </a:r>
            <a:r>
              <a:rPr lang="en-US" altLang="zh-CN" sz="1600" dirty="0" err="1" smtClean="0"/>
              <a:t>kafkaadmin</a:t>
            </a:r>
            <a:r>
              <a:rPr lang="zh-CN" altLang="zh-CN" sz="1600" dirty="0" smtClean="0"/>
              <a:t>组用户授予特定</a:t>
            </a:r>
            <a:r>
              <a:rPr lang="en-US" altLang="zh-CN" sz="1600" dirty="0" smtClean="0"/>
              <a:t>Topic</a:t>
            </a:r>
            <a:r>
              <a:rPr lang="zh-CN" altLang="zh-CN" sz="1600" dirty="0" smtClean="0"/>
              <a:t>的读写权限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才能访问对应</a:t>
            </a:r>
            <a:r>
              <a:rPr lang="en-US" altLang="zh-CN" sz="1600" dirty="0" smtClean="0"/>
              <a:t>Topic</a:t>
            </a:r>
            <a:r>
              <a:rPr lang="zh-CN" altLang="zh-CN" sz="1600" dirty="0" smtClean="0"/>
              <a:t>。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1835696" y="4869160"/>
            <a:ext cx="7092714" cy="1188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835696" y="4257092"/>
            <a:ext cx="7092714" cy="61206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835696" y="3645024"/>
            <a:ext cx="7092714" cy="57606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835776" y="2348880"/>
            <a:ext cx="7126013" cy="1260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835776" y="1160401"/>
            <a:ext cx="7092714" cy="1224483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088740"/>
            <a:ext cx="71647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public </a:t>
            </a:r>
            <a:r>
              <a:rPr lang="en-US" altLang="zh-CN" sz="1400" b="1" dirty="0" smtClean="0"/>
              <a:t>final static String </a:t>
            </a:r>
            <a:r>
              <a:rPr lang="en-US" altLang="zh-CN" sz="1400" b="1" i="1" dirty="0" smtClean="0"/>
              <a:t>topic</a:t>
            </a:r>
            <a:endParaRPr lang="en-US" altLang="zh-CN" sz="1400" b="1" dirty="0" smtClean="0"/>
          </a:p>
          <a:p>
            <a:r>
              <a:rPr lang="zh-CN" altLang="en-US" sz="1400" dirty="0" smtClean="0"/>
              <a:t> </a:t>
            </a:r>
            <a:r>
              <a:rPr lang="en-US" altLang="zh-CN" sz="1400" dirty="0" smtClean="0"/>
              <a:t>// Topic</a:t>
            </a:r>
            <a:r>
              <a:rPr lang="zh-CN" altLang="en-US" sz="1400" dirty="0" smtClean="0"/>
              <a:t>名称，安全模式下，需要以管理员用户添加当前用户的访问权限</a:t>
            </a:r>
            <a:endParaRPr lang="en-US" altLang="zh-CN" sz="1400" dirty="0" smtClean="0"/>
          </a:p>
          <a:p>
            <a:r>
              <a:rPr lang="en-US" altLang="zh-CN" sz="1400" b="1" i="1" dirty="0" smtClean="0"/>
              <a:t> </a:t>
            </a:r>
            <a:r>
              <a:rPr lang="en-US" altLang="zh-CN" sz="1400" b="1" i="1" dirty="0" smtClean="0"/>
              <a:t>= "example-metric1</a:t>
            </a:r>
            <a:r>
              <a:rPr lang="en-US" altLang="zh-CN" sz="1400" b="1" i="1" dirty="0" smtClean="0"/>
              <a:t>";</a:t>
            </a:r>
            <a:endParaRPr lang="en-US" altLang="zh-CN" sz="1400" b="1" i="1" dirty="0" smtClean="0"/>
          </a:p>
          <a:p>
            <a:r>
              <a:rPr lang="en-US" altLang="zh-CN" sz="1400" b="1" dirty="0" smtClean="0"/>
              <a:t>private static final String </a:t>
            </a:r>
            <a:r>
              <a:rPr lang="en-US" altLang="zh-CN" sz="1400" b="1" i="1" dirty="0" smtClean="0"/>
              <a:t>USER_KEYTAB_FILE = "</a:t>
            </a:r>
            <a:r>
              <a:rPr lang="zh-CN" altLang="en-US" sz="1400" b="1" i="1" dirty="0" smtClean="0"/>
              <a:t>用户自己申请的机机账号</a:t>
            </a:r>
            <a:r>
              <a:rPr lang="en-US" altLang="zh-CN" sz="1400" b="1" i="1" dirty="0" err="1" smtClean="0"/>
              <a:t>keytab</a:t>
            </a:r>
            <a:r>
              <a:rPr lang="zh-CN" altLang="en-US" sz="1400" b="1" i="1" dirty="0" smtClean="0"/>
              <a:t>文件名称</a:t>
            </a:r>
            <a:r>
              <a:rPr lang="en-US" altLang="zh-CN" sz="1400" b="1" i="1" dirty="0" smtClean="0"/>
              <a:t>";</a:t>
            </a:r>
          </a:p>
          <a:p>
            <a:r>
              <a:rPr lang="en-US" altLang="zh-CN" sz="1400" b="1" dirty="0" smtClean="0"/>
              <a:t>private </a:t>
            </a:r>
            <a:r>
              <a:rPr lang="en-US" altLang="zh-CN" sz="1400" b="1" dirty="0" smtClean="0"/>
              <a:t>static final String </a:t>
            </a:r>
            <a:r>
              <a:rPr lang="en-US" altLang="zh-CN" sz="1400" b="1" i="1" dirty="0" smtClean="0"/>
              <a:t>USER_PRINCIPAL = "</a:t>
            </a:r>
            <a:r>
              <a:rPr lang="zh-CN" altLang="en-US" sz="1400" b="1" i="1" dirty="0" smtClean="0"/>
              <a:t>用户自己申请的机机账号名称</a:t>
            </a:r>
            <a:r>
              <a:rPr lang="en-US" altLang="zh-CN" sz="1400" b="1" i="1" dirty="0" smtClean="0"/>
              <a:t>";</a:t>
            </a:r>
            <a:r>
              <a:rPr lang="zh-CN" altLang="en-US" sz="1400" b="1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altLang="zh-CN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altLang="zh-CN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调用认证接口</a:t>
            </a:r>
            <a:endParaRPr lang="en-US" altLang="zh-CN" sz="1400" dirty="0" smtClean="0"/>
          </a:p>
          <a:p>
            <a:r>
              <a:rPr lang="en-US" altLang="zh-CN" sz="1400" dirty="0" smtClean="0"/>
              <a:t>LoginUtil.</a:t>
            </a:r>
            <a:r>
              <a:rPr lang="en-US" altLang="zh-CN" sz="1400" i="1" dirty="0" smtClean="0"/>
              <a:t>setKrb5Config(</a:t>
            </a:r>
            <a:r>
              <a:rPr lang="en-US" altLang="zh-CN" sz="1400" i="1" dirty="0" err="1" smtClean="0"/>
              <a:t>krbFile</a:t>
            </a:r>
            <a:r>
              <a:rPr lang="en-US" altLang="zh-CN" sz="1400" i="1" dirty="0" smtClean="0"/>
              <a:t>);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LoginUtil.</a:t>
            </a:r>
            <a:r>
              <a:rPr lang="en-US" altLang="zh-CN" sz="1400" i="1" dirty="0" err="1" smtClean="0"/>
              <a:t>setZookeeperServerPrincipal</a:t>
            </a:r>
            <a:r>
              <a:rPr lang="en-US" altLang="zh-CN" sz="1400" i="1" dirty="0" smtClean="0"/>
              <a:t>("zookeeper/hadoop.hadoop.com");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LoginUtil.</a:t>
            </a:r>
            <a:r>
              <a:rPr lang="en-US" altLang="zh-CN" sz="1400" i="1" dirty="0" err="1" smtClean="0"/>
              <a:t>setJaasFile</a:t>
            </a:r>
            <a:r>
              <a:rPr lang="en-US" altLang="zh-CN" sz="1400" i="1" dirty="0" smtClean="0"/>
              <a:t>(</a:t>
            </a:r>
            <a:r>
              <a:rPr lang="en-US" altLang="zh-CN" sz="1400" b="1" i="1" dirty="0" smtClean="0"/>
              <a:t>USER_PRINCIPAL, </a:t>
            </a:r>
            <a:r>
              <a:rPr lang="en-US" altLang="zh-CN" sz="1400" b="1" i="1" dirty="0" err="1" smtClean="0"/>
              <a:t>userKeyTableFile</a:t>
            </a:r>
            <a:r>
              <a:rPr lang="en-US" altLang="zh-CN" sz="1400" b="1" i="1" dirty="0" smtClean="0"/>
              <a:t>);</a:t>
            </a:r>
          </a:p>
          <a:p>
            <a:endParaRPr lang="en-US" altLang="zh-CN" sz="1400" b="1" i="1" dirty="0" smtClean="0"/>
          </a:p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订阅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consumer.subscribe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Collections.</a:t>
            </a:r>
            <a:r>
              <a:rPr lang="en-US" altLang="zh-CN" sz="1400" i="1" dirty="0" err="1" smtClean="0"/>
              <a:t>singletonList</a:t>
            </a:r>
            <a:r>
              <a:rPr lang="en-US" altLang="zh-CN" sz="1400" i="1" dirty="0" smtClean="0"/>
              <a:t>(</a:t>
            </a:r>
            <a:r>
              <a:rPr lang="en-US" altLang="zh-CN" sz="1400" b="1" i="1" dirty="0" err="1" smtClean="0"/>
              <a:t>this.topic</a:t>
            </a:r>
            <a:r>
              <a:rPr lang="en-US" altLang="zh-CN" sz="1400" b="1" i="1" dirty="0" smtClean="0"/>
              <a:t>));</a:t>
            </a:r>
          </a:p>
          <a:p>
            <a:endParaRPr lang="en-US" altLang="zh-CN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消息消费请求</a:t>
            </a:r>
          </a:p>
          <a:p>
            <a:r>
              <a:rPr lang="en-US" altLang="zh-CN" sz="1400" u="sng" dirty="0" err="1" smtClean="0"/>
              <a:t>ConsumerRecords</a:t>
            </a:r>
            <a:r>
              <a:rPr lang="en-US" altLang="zh-CN" sz="1400" u="sng" dirty="0" smtClean="0"/>
              <a:t>&lt;Integer, String&gt; records = </a:t>
            </a:r>
            <a:r>
              <a:rPr lang="en-US" altLang="zh-CN" sz="1400" u="sng" dirty="0" err="1" smtClean="0"/>
              <a:t>consumer.poll</a:t>
            </a:r>
            <a:r>
              <a:rPr lang="en-US" altLang="zh-CN" sz="1400" u="sng" dirty="0" smtClean="0"/>
              <a:t>(</a:t>
            </a:r>
            <a:r>
              <a:rPr lang="en-US" altLang="zh-CN" sz="1400" u="sng" dirty="0" err="1" smtClean="0"/>
              <a:t>waitTime</a:t>
            </a:r>
            <a:r>
              <a:rPr lang="en-US" altLang="zh-CN" sz="1400" u="sng" dirty="0" smtClean="0"/>
              <a:t>);</a:t>
            </a:r>
          </a:p>
          <a:p>
            <a:endParaRPr lang="en-US" altLang="zh-CN" sz="1400" b="1" u="sng" dirty="0" smtClean="0">
              <a:latin typeface="Consolas"/>
            </a:endParaRPr>
          </a:p>
          <a:p>
            <a:r>
              <a:rPr lang="en-US" altLang="zh-CN" sz="1400" b="1" u="sng" dirty="0" smtClean="0">
                <a:latin typeface="Consolas"/>
              </a:rPr>
              <a:t>//</a:t>
            </a:r>
            <a:r>
              <a:rPr lang="zh-CN" altLang="en-US" sz="1400" b="1" u="sng" dirty="0" smtClean="0">
                <a:latin typeface="Consolas"/>
              </a:rPr>
              <a:t>消息处理</a:t>
            </a:r>
            <a:endParaRPr lang="en-US" altLang="zh-CN" sz="1400" b="1" dirty="0" smtClean="0">
              <a:latin typeface="Consolas"/>
            </a:endParaRP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for (</a:t>
            </a:r>
            <a:r>
              <a:rPr lang="en-US" altLang="zh-CN" sz="1400" b="1" dirty="0" err="1" smtClean="0"/>
              <a:t>ConsumerRecord</a:t>
            </a:r>
            <a:r>
              <a:rPr lang="en-US" altLang="zh-CN" sz="1400" b="1" dirty="0" smtClean="0"/>
              <a:t>&lt;Integer, String&gt; record : records)</a:t>
            </a:r>
          </a:p>
          <a:p>
            <a:r>
              <a:rPr lang="zh-CN" altLang="en-US" sz="1400" dirty="0" smtClean="0"/>
              <a:t> </a:t>
            </a:r>
            <a:r>
              <a:rPr lang="en-US" altLang="zh-CN" sz="1400" dirty="0" smtClean="0"/>
              <a:t>{</a:t>
            </a:r>
          </a:p>
          <a:p>
            <a:r>
              <a:rPr lang="en-US" altLang="zh-CN" sz="1400" b="1" i="1" dirty="0" smtClean="0"/>
              <a:t>    LOG.info(“Received message: (” + </a:t>
            </a:r>
            <a:r>
              <a:rPr lang="en-US" altLang="zh-CN" sz="1400" b="1" i="1" dirty="0" err="1" smtClean="0"/>
              <a:t>record.key</a:t>
            </a:r>
            <a:r>
              <a:rPr lang="en-US" altLang="zh-CN" sz="1400" b="1" i="1" dirty="0" smtClean="0"/>
              <a:t>() + “, ” +</a:t>
            </a:r>
            <a:r>
              <a:rPr lang="en-US" altLang="zh-CN" sz="1400" b="1" i="1" dirty="0" err="1" smtClean="0"/>
              <a:t>record.value</a:t>
            </a:r>
            <a:r>
              <a:rPr lang="en-US" altLang="zh-CN" sz="1400" b="1" i="1" dirty="0" smtClean="0"/>
              <a:t>());</a:t>
            </a:r>
          </a:p>
          <a:p>
            <a:r>
              <a:rPr lang="en-US" altLang="zh-CN" sz="1200" dirty="0" smtClean="0"/>
              <a:t>}</a:t>
            </a:r>
            <a:endParaRPr lang="zh-CN" altLang="en-US" sz="1200" b="1" dirty="0" smtClean="0"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778" y="1592796"/>
            <a:ext cx="12961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FrutigerNext LT Regular" pitchFamily="34" charset="0"/>
                <a:ea typeface="宋体" charset="-122"/>
              </a:rPr>
              <a:t>配置工程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24" y="2816932"/>
            <a:ext cx="12961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FrutigerNext LT Regular" pitchFamily="34" charset="0"/>
                <a:ea typeface="宋体" charset="-122"/>
              </a:rPr>
              <a:t>安全认证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3753036"/>
            <a:ext cx="16556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FrutigerNext LT Regular" pitchFamily="34" charset="0"/>
                <a:ea typeface="宋体" charset="-122"/>
              </a:rPr>
              <a:t>Topic</a:t>
            </a:r>
            <a:r>
              <a:rPr lang="zh-CN" altLang="en-US" sz="2000" b="1" dirty="0" smtClean="0">
                <a:solidFill>
                  <a:schemeClr val="tx1"/>
                </a:solidFill>
                <a:latin typeface="FrutigerNext LT Regular" pitchFamily="34" charset="0"/>
                <a:ea typeface="宋体" charset="-122"/>
              </a:rPr>
              <a:t>订阅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508" y="4401108"/>
            <a:ext cx="16556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FrutigerNext LT Regular" pitchFamily="34" charset="0"/>
                <a:ea typeface="宋体" charset="-122"/>
              </a:rPr>
              <a:t>消息获取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508" y="5373216"/>
            <a:ext cx="16556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FrutigerNext LT Regular" pitchFamily="34" charset="0"/>
                <a:ea typeface="宋体" charset="-122"/>
              </a:rPr>
              <a:t>消息处理</a:t>
            </a:r>
          </a:p>
        </p:txBody>
      </p:sp>
      <p:sp>
        <p:nvSpPr>
          <p:cNvPr id="18" name="下箭头 17"/>
          <p:cNvSpPr/>
          <p:nvPr/>
        </p:nvSpPr>
        <p:spPr bwMode="auto">
          <a:xfrm>
            <a:off x="755867" y="1988840"/>
            <a:ext cx="359966" cy="82809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755576" y="4149080"/>
            <a:ext cx="359966" cy="2520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755867" y="3212976"/>
            <a:ext cx="359966" cy="5400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755866" y="4797152"/>
            <a:ext cx="395753" cy="5400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根据场景开发工程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梳理业务场景流程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设计各模块接口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如果使用的是安全集群，需要进行安全认证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提供的相应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调用业务需要的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实现各功能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4775"/>
            <a:ext cx="7929562" cy="3422377"/>
          </a:xfrm>
        </p:spPr>
        <p:txBody>
          <a:bodyPr/>
          <a:lstStyle/>
          <a:p>
            <a:r>
              <a:rPr lang="zh-CN" altLang="en-US" b="1" dirty="0" smtClean="0"/>
              <a:t>编译并运行程序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方式一：在开发环境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中，右击配置的</a:t>
            </a:r>
            <a:r>
              <a:rPr lang="en-US" altLang="zh-CN" sz="1800" dirty="0" smtClean="0"/>
              <a:t>Producer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Consumer</a:t>
            </a:r>
            <a:r>
              <a:rPr lang="zh-CN" altLang="en-US" sz="1800" dirty="0" smtClean="0"/>
              <a:t>对应的样例代码，单击“</a:t>
            </a:r>
            <a:r>
              <a:rPr lang="en-US" altLang="zh-CN" sz="1800" dirty="0" smtClean="0"/>
              <a:t>Run as &gt; Java Application”</a:t>
            </a:r>
            <a:r>
              <a:rPr lang="zh-CN" altLang="en-US" sz="1800" dirty="0" smtClean="0"/>
              <a:t>运行对应的应用程序工程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方式二：导出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包到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下运行，具体可参考</a:t>
            </a:r>
            <a:r>
              <a:rPr lang="en-US" altLang="zh-CN" sz="1800" dirty="0" smtClean="0"/>
              <a:t>CPI</a:t>
            </a:r>
            <a:r>
              <a:rPr lang="zh-CN" altLang="en-US" sz="1800" dirty="0" smtClean="0"/>
              <a:t>手册中</a:t>
            </a:r>
            <a:r>
              <a:rPr lang="en-US" altLang="zh-CN" sz="1800" dirty="0" smtClean="0"/>
              <a:t>Kafka</a:t>
            </a:r>
            <a:r>
              <a:rPr lang="zh-CN" altLang="en-US" sz="1800" dirty="0" smtClean="0"/>
              <a:t>开发指南。</a:t>
            </a:r>
            <a:endParaRPr lang="en-US" altLang="zh-CN" sz="1800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Kafka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查看结果与调试程序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如果是生产数据，那么可以通过控制台打印信息，及</a:t>
            </a:r>
            <a:r>
              <a:rPr lang="en-US" altLang="zh-CN" sz="1800" dirty="0" smtClean="0"/>
              <a:t>Consumer</a:t>
            </a:r>
            <a:r>
              <a:rPr lang="zh-CN" altLang="en-US" sz="1800" dirty="0" smtClean="0"/>
              <a:t>消费的方式来查看发送结果。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如果是消费数据，可以通过控制台打印信息，或者查看</a:t>
            </a:r>
            <a:r>
              <a:rPr lang="en-US" altLang="zh-CN" sz="1800" dirty="0" smtClean="0"/>
              <a:t>offset</a:t>
            </a:r>
            <a:r>
              <a:rPr lang="zh-CN" altLang="en-US" sz="1800" dirty="0" smtClean="0"/>
              <a:t>的方式来检测消费结果。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也可以同时验证生产者和消费者，需要配置同一个</a:t>
            </a:r>
            <a:r>
              <a:rPr lang="en-US" altLang="zh-CN" sz="1800" dirty="0" smtClean="0"/>
              <a:t>Topic</a:t>
            </a:r>
            <a:r>
              <a:rPr lang="zh-CN" altLang="en-US" sz="1800" dirty="0" smtClean="0"/>
              <a:t>，优先启动消费者，然后启动生产者，查看两边信息是否能够对应。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642938" y="1419225"/>
            <a:ext cx="5368925" cy="2370138"/>
          </a:xfrm>
          <a:ln/>
        </p:spPr>
        <p:txBody>
          <a:bodyPr/>
          <a:lstStyle/>
          <a:p>
            <a:r>
              <a:rPr lang="en-US" altLang="zh-CN" dirty="0" smtClean="0"/>
              <a:t>FusionInsight HD</a:t>
            </a:r>
            <a:br>
              <a:rPr lang="en-US" altLang="zh-CN" dirty="0" smtClean="0"/>
            </a:br>
            <a:r>
              <a:rPr lang="en-US" altLang="zh-CN" dirty="0" smtClean="0"/>
              <a:t>Kafka</a:t>
            </a:r>
            <a:r>
              <a:rPr lang="zh-CN" altLang="en-US" dirty="0" smtClean="0"/>
              <a:t>应用开发</a:t>
            </a:r>
          </a:p>
        </p:txBody>
      </p:sp>
      <p:sp>
        <p:nvSpPr>
          <p:cNvPr id="5123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87350"/>
            <a:ext cx="7054850" cy="868363"/>
          </a:xfrm>
        </p:spPr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4775"/>
            <a:ext cx="7929562" cy="3432611"/>
          </a:xfrm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应用场景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应用开发流程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 smtClean="0">
                <a:latin typeface="+mn-ea"/>
              </a:rPr>
              <a:t>应用开发案例分析</a:t>
            </a: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表设计指导</a:t>
            </a: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常用开发接口示例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2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应用开发案例分析</a:t>
            </a:r>
            <a:endParaRPr lang="zh-CN" altLang="en-US" dirty="0"/>
          </a:p>
        </p:txBody>
      </p:sp>
      <p:sp>
        <p:nvSpPr>
          <p:cNvPr id="31" name="标题 1"/>
          <p:cNvSpPr txBox="1">
            <a:spLocks/>
          </p:cNvSpPr>
          <p:nvPr/>
        </p:nvSpPr>
        <p:spPr bwMode="auto">
          <a:xfrm>
            <a:off x="395536" y="1232756"/>
            <a:ext cx="806305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marL="301625" lvl="0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200" b="1" dirty="0" smtClean="0">
                <a:latin typeface="+mn-lt"/>
                <a:ea typeface="+mn-ea"/>
              </a:rPr>
              <a:t>预开发一个</a:t>
            </a:r>
            <a:r>
              <a:rPr lang="en-US" altLang="zh-CN" sz="2200" b="1" dirty="0" smtClean="0">
                <a:latin typeface="+mn-lt"/>
                <a:ea typeface="+mn-ea"/>
              </a:rPr>
              <a:t>Producer</a:t>
            </a:r>
            <a:r>
              <a:rPr lang="zh-CN" altLang="en-US" sz="2200" b="1" dirty="0" smtClean="0">
                <a:latin typeface="+mn-lt"/>
                <a:ea typeface="+mn-ea"/>
              </a:rPr>
              <a:t>客户端和一个</a:t>
            </a:r>
            <a:r>
              <a:rPr lang="en-US" altLang="zh-CN" sz="2200" b="1" dirty="0" smtClean="0">
                <a:latin typeface="+mn-lt"/>
                <a:ea typeface="+mn-ea"/>
              </a:rPr>
              <a:t>Consumer</a:t>
            </a:r>
            <a:r>
              <a:rPr lang="zh-CN" altLang="en-US" sz="2200" b="1" dirty="0" smtClean="0">
                <a:latin typeface="+mn-lt"/>
                <a:ea typeface="+mn-ea"/>
              </a:rPr>
              <a:t>客户端</a:t>
            </a:r>
            <a:r>
              <a:rPr lang="zh-CN" altLang="en-US" sz="2200" b="1" dirty="0" smtClean="0">
                <a:latin typeface="+mn-lt"/>
                <a:ea typeface="+mn-ea"/>
              </a:rPr>
              <a:t>。</a:t>
            </a:r>
            <a:endParaRPr lang="en-US" altLang="zh-CN" sz="2200" b="1" dirty="0" smtClean="0">
              <a:latin typeface="+mn-lt"/>
              <a:ea typeface="+mn-ea"/>
            </a:endParaRPr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latin typeface="+mn-lt"/>
                <a:ea typeface="+mn-ea"/>
              </a:rPr>
              <a:t>Topic</a:t>
            </a:r>
            <a:r>
              <a:rPr lang="zh-CN" altLang="en-US" sz="1800" dirty="0" smtClean="0">
                <a:latin typeface="+mn-lt"/>
                <a:ea typeface="+mn-ea"/>
              </a:rPr>
              <a:t>要求：需要增加权限控制</a:t>
            </a:r>
            <a:r>
              <a:rPr lang="zh-CN" altLang="en-US" sz="1800" dirty="0" smtClean="0">
                <a:latin typeface="+mn-lt"/>
                <a:ea typeface="+mn-ea"/>
              </a:rPr>
              <a:t>。</a:t>
            </a:r>
            <a:endParaRPr lang="en-US" altLang="zh-CN" sz="1800" dirty="0" smtClean="0">
              <a:latin typeface="+mn-lt"/>
              <a:ea typeface="+mn-ea"/>
            </a:endParaRPr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latin typeface="+mn-lt"/>
                <a:ea typeface="+mn-ea"/>
              </a:rPr>
              <a:t>Producer</a:t>
            </a:r>
            <a:r>
              <a:rPr lang="zh-CN" altLang="en-US" sz="1800" dirty="0" smtClean="0">
                <a:latin typeface="+mn-lt"/>
                <a:ea typeface="+mn-ea"/>
              </a:rPr>
              <a:t>要求： 数据需要按顺序发送，上条数据发送完成后，再发送下一条</a:t>
            </a:r>
            <a:r>
              <a:rPr lang="zh-CN" altLang="en-US" sz="1800" dirty="0" smtClean="0">
                <a:latin typeface="+mn-lt"/>
                <a:ea typeface="+mn-ea"/>
              </a:rPr>
              <a:t>。</a:t>
            </a:r>
            <a:endParaRPr lang="en-US" altLang="zh-CN" sz="1800" dirty="0" smtClean="0">
              <a:latin typeface="+mn-lt"/>
              <a:ea typeface="+mn-ea"/>
            </a:endParaRPr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latin typeface="+mn-lt"/>
                <a:ea typeface="+mn-ea"/>
              </a:rPr>
              <a:t>Consumer</a:t>
            </a:r>
            <a:r>
              <a:rPr lang="zh-CN" altLang="en-US" sz="1800" dirty="0" smtClean="0">
                <a:latin typeface="+mn-lt"/>
                <a:ea typeface="+mn-ea"/>
              </a:rPr>
              <a:t>要求：消费该</a:t>
            </a:r>
            <a:r>
              <a:rPr lang="en-US" altLang="zh-CN" sz="1800" dirty="0" smtClean="0">
                <a:latin typeface="+mn-lt"/>
                <a:ea typeface="+mn-ea"/>
              </a:rPr>
              <a:t>Producer</a:t>
            </a:r>
            <a:r>
              <a:rPr lang="zh-CN" altLang="en-US" sz="1800" dirty="0" smtClean="0">
                <a:latin typeface="+mn-lt"/>
                <a:ea typeface="+mn-ea"/>
              </a:rPr>
              <a:t>生产的数据，支持离线消费和在线消费，不重复消费。</a:t>
            </a:r>
            <a:endParaRPr lang="en-US" altLang="zh-CN" sz="1800" dirty="0" smtClean="0">
              <a:latin typeface="+mn-lt"/>
              <a:ea typeface="+mn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580112" y="3789040"/>
            <a:ext cx="108012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rPr>
              <a:t>Kafka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rPr>
              <a:t>集群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4247964" y="5085184"/>
            <a:ext cx="1404156" cy="6840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rPr>
              <a:t>Producer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32240" y="5121188"/>
            <a:ext cx="1440160" cy="7560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rPr>
              <a:t>Consumer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cxnSp>
        <p:nvCxnSpPr>
          <p:cNvPr id="62" name="曲线连接符 61"/>
          <p:cNvCxnSpPr>
            <a:stCxn id="58" idx="0"/>
            <a:endCxn id="55" idx="3"/>
          </p:cNvCxnSpPr>
          <p:nvPr/>
        </p:nvCxnSpPr>
        <p:spPr bwMode="auto">
          <a:xfrm rot="16200000" flipV="1">
            <a:off x="6618802" y="4287670"/>
            <a:ext cx="874948" cy="792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形状 63"/>
          <p:cNvCxnSpPr>
            <a:stCxn id="57" idx="0"/>
            <a:endCxn id="55" idx="1"/>
          </p:cNvCxnSpPr>
          <p:nvPr/>
        </p:nvCxnSpPr>
        <p:spPr bwMode="auto">
          <a:xfrm rot="5400000" flipH="1" flipV="1">
            <a:off x="4845605" y="4350677"/>
            <a:ext cx="838944" cy="63007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680012" y="46171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生产数据</a:t>
            </a:r>
            <a:endParaRPr lang="zh-CN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948264" y="46531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消费数据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应用开发案例分析</a:t>
            </a:r>
            <a:endParaRPr lang="zh-CN" altLang="en-US" dirty="0"/>
          </a:p>
        </p:txBody>
      </p:sp>
      <p:sp>
        <p:nvSpPr>
          <p:cNvPr id="31" name="标题 1"/>
          <p:cNvSpPr txBox="1">
            <a:spLocks/>
          </p:cNvSpPr>
          <p:nvPr/>
        </p:nvSpPr>
        <p:spPr bwMode="auto">
          <a:xfrm>
            <a:off x="503548" y="1376772"/>
            <a:ext cx="8388932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marL="301625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200" b="1" dirty="0" smtClean="0">
                <a:latin typeface="+mn-lt"/>
                <a:ea typeface="+mn-ea"/>
              </a:rPr>
              <a:t>应用需求解析</a:t>
            </a:r>
            <a:r>
              <a:rPr lang="zh-CN" altLang="en-US" sz="2200" b="1" dirty="0" smtClean="0">
                <a:latin typeface="+mn-lt"/>
                <a:ea typeface="+mn-ea"/>
              </a:rPr>
              <a:t>：</a:t>
            </a:r>
            <a:endParaRPr lang="en-US" altLang="zh-CN" sz="2200" b="1" dirty="0" smtClean="0">
              <a:latin typeface="+mn-lt"/>
              <a:ea typeface="+mn-ea"/>
            </a:endParaRPr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p"/>
              <a:defRPr/>
            </a:pPr>
            <a:r>
              <a:rPr lang="en-US" altLang="zh-CN" sz="1600" dirty="0" smtClean="0"/>
              <a:t>Topic</a:t>
            </a:r>
            <a:r>
              <a:rPr lang="zh-CN" altLang="en-US" sz="1600" dirty="0" smtClean="0"/>
              <a:t>要求增加权限控制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当</a:t>
            </a:r>
            <a:r>
              <a:rPr lang="zh-CN" altLang="en-US" sz="1600" dirty="0" smtClean="0"/>
              <a:t>前</a:t>
            </a:r>
            <a:r>
              <a:rPr lang="en-US" altLang="zh-CN" sz="1600" dirty="0" smtClean="0"/>
              <a:t>Kafka 0.9</a:t>
            </a:r>
            <a:r>
              <a:rPr lang="zh-CN" altLang="en-US" sz="1600" dirty="0" smtClean="0"/>
              <a:t>版本已经支持安全，只要向管理员申请</a:t>
            </a:r>
            <a:r>
              <a:rPr lang="en-US" altLang="zh-CN" sz="1600" dirty="0" smtClean="0"/>
              <a:t>ACL</a:t>
            </a:r>
            <a:r>
              <a:rPr lang="zh-CN" altLang="en-US" sz="1600" dirty="0" smtClean="0"/>
              <a:t>赋权限，那么该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就已经是安全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了，其他未授权的普通用户将无法访问。</a:t>
            </a:r>
            <a:endParaRPr lang="en-US" altLang="zh-CN" sz="1600" dirty="0" smtClean="0"/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p"/>
              <a:defRPr/>
            </a:pP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要求数据需要按顺序发送，上条数据发送完成后，再发送下一条。</a:t>
            </a:r>
            <a:endParaRPr lang="en-US" altLang="zh-CN" sz="1600" dirty="0" smtClean="0"/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需</a:t>
            </a:r>
            <a:r>
              <a:rPr lang="zh-CN" altLang="en-US" sz="1600" dirty="0" smtClean="0"/>
              <a:t>要配置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相关同步参数，保证数据按顺序发送。</a:t>
            </a:r>
            <a:endParaRPr lang="en-US" altLang="zh-CN" sz="1600" dirty="0" smtClean="0"/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p"/>
              <a:defRPr/>
            </a:pP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要求消费该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生产的数据，支持离线消费和在线消费，不重复消费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7588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需</a:t>
            </a:r>
            <a:r>
              <a:rPr lang="zh-CN" altLang="en-US" sz="1600" dirty="0" smtClean="0"/>
              <a:t>要配置与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相同的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，配置</a:t>
            </a:r>
            <a:r>
              <a:rPr lang="en-US" altLang="zh-CN" sz="1600" dirty="0" smtClean="0"/>
              <a:t>group.id</a:t>
            </a:r>
            <a:r>
              <a:rPr lang="zh-CN" altLang="en-US" sz="1600" dirty="0" smtClean="0"/>
              <a:t>，通过组</a:t>
            </a:r>
            <a:r>
              <a:rPr lang="en-US" altLang="zh-CN" sz="1600" dirty="0" smtClean="0"/>
              <a:t>offset</a:t>
            </a:r>
            <a:r>
              <a:rPr lang="zh-CN" altLang="en-US" sz="1600" dirty="0" smtClean="0"/>
              <a:t>来记录读取位置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defTabSz="801688">
              <a:defRPr/>
            </a:pPr>
            <a:endParaRPr lang="en-US" altLang="zh-CN" sz="1600" dirty="0" smtClean="0"/>
          </a:p>
          <a:p>
            <a:pPr lvl="0" defTabSz="801688">
              <a:defRPr/>
            </a:pPr>
            <a:endParaRPr lang="zh-CN" altLang="en-US" sz="22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87350"/>
            <a:ext cx="7054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4775"/>
            <a:ext cx="7929562" cy="2857069"/>
          </a:xfrm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应用场景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应用开发流程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应用开发案例分析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 smtClean="0">
                <a:latin typeface="+mn-ea"/>
              </a:rPr>
              <a:t>常用开发接口示例</a:t>
            </a: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2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2132856"/>
          <a:ext cx="7596844" cy="3672407"/>
        </p:xfrm>
        <a:graphic>
          <a:graphicData uri="http://schemas.openxmlformats.org/drawingml/2006/table">
            <a:tbl>
              <a:tblPr/>
              <a:tblGrid>
                <a:gridCol w="2345948"/>
                <a:gridCol w="1980732"/>
                <a:gridCol w="3270164"/>
              </a:tblGrid>
              <a:tr h="39206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Arial"/>
                        </a:rPr>
                        <a:t>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Arial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Arial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Arial"/>
                        </a:rPr>
                        <a:t>bootstrap.servers</a:t>
                      </a:r>
                      <a:endParaRPr lang="zh-CN" sz="1600" kern="100" dirty="0"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Broker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地址列表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生产者通过此参数值，创建与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Broker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之间的连接。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Arial"/>
                        </a:rPr>
                        <a:t>security.protocol</a:t>
                      </a:r>
                      <a:endParaRPr lang="zh-CN" sz="1600" kern="100" dirty="0"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安全协议类型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生产者使用的安全协议类型，当前安全模式下仅支持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SASL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协议，需要配置为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SASL_PLAINTEXT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Arial"/>
                        </a:rPr>
                        <a:t>sasl.kerberos.service.name</a:t>
                      </a:r>
                      <a:endParaRPr lang="zh-CN" sz="1600" kern="100"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服务名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Kafka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集群运行，所使用的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Kerberos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用户名（需配置为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Arial"/>
                        </a:rPr>
                        <a:t>kafka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Arial"/>
                        </a:rPr>
                        <a:t>key.serializer</a:t>
                      </a:r>
                      <a:endParaRPr lang="zh-CN" sz="1600" kern="100"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消息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Key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值序列化类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指定消息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Arial"/>
                        </a:rPr>
                        <a:t>Key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值序列化方式。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Arial"/>
                        </a:rPr>
                        <a:t>value.serializer</a:t>
                      </a:r>
                      <a:endParaRPr lang="zh-CN" sz="1600" kern="100"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消息序列化类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Arial"/>
                        </a:rPr>
                        <a:t>指定所发送消息的序列化方式。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NewProducer</a:t>
            </a:r>
            <a:r>
              <a:rPr lang="zh-CN" altLang="zh-CN" dirty="0" smtClean="0"/>
              <a:t>重要参数：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2276872"/>
          <a:ext cx="7596844" cy="3759892"/>
        </p:xfrm>
        <a:graphic>
          <a:graphicData uri="http://schemas.openxmlformats.org/drawingml/2006/table">
            <a:tbl>
              <a:tblPr/>
              <a:tblGrid>
                <a:gridCol w="2345948"/>
                <a:gridCol w="1980732"/>
                <a:gridCol w="3270164"/>
              </a:tblGrid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返回值类型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接口函数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java.util.concurrent.Future&lt;RecordMetadata&gt;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send(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ProducerRecord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&lt;K,V&gt; record)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不带回调函数的发送接口，通常使用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Future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的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get()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函数阻塞发送，实现同步发送。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java.util.concurrent.Future&lt;RecordMetadata&gt;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send(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ProducerRecord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&lt;K,V&gt; record, Callback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callback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)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带回调函数的发送接口，通常用于异步发送后，通过回调函数实现对发送结果的处理。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void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onCompletion(RecordMetadata metadata, Exception exception);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回调函数接口方法，通过实现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Callback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中的此方法来进行异步发送结果的处理。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NewProducer</a:t>
            </a:r>
            <a:r>
              <a:rPr lang="zh-CN" altLang="zh-CN" dirty="0" smtClean="0"/>
              <a:t>重要接口函数：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2132856"/>
          <a:ext cx="7596844" cy="3724720"/>
        </p:xfrm>
        <a:graphic>
          <a:graphicData uri="http://schemas.openxmlformats.org/drawingml/2006/table">
            <a:tbl>
              <a:tblPr/>
              <a:tblGrid>
                <a:gridCol w="2345948"/>
                <a:gridCol w="1980732"/>
                <a:gridCol w="3270164"/>
              </a:tblGrid>
              <a:tr h="39206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Arial"/>
                        </a:rPr>
                        <a:t>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Arial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Arial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bootstrap.servers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Broker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地址列表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消费者通过此参数值，创建与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Broker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之间的连接。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security.protocol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安全协议类型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消费者使用的安全协议类型，当前安全模式下仅支持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SASL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协议，需要配置为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SASL_PLAINTEXT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sasl.kerberos.service.name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服务名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Kafka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集群运行，所使用的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Kerberos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用户名（需配置为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kafka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key.deserializer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消息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Key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值反序列化类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反序列化消息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Key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值。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value.deserializer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消息反序列化类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反序列化所接收的消息。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NewConsumer</a:t>
            </a:r>
            <a:r>
              <a:rPr lang="zh-CN" altLang="zh-CN" dirty="0" smtClean="0"/>
              <a:t>重要参数：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2276872"/>
          <a:ext cx="7596844" cy="2920962"/>
        </p:xfrm>
        <a:graphic>
          <a:graphicData uri="http://schemas.openxmlformats.org/drawingml/2006/table">
            <a:tbl>
              <a:tblPr/>
              <a:tblGrid>
                <a:gridCol w="2345948"/>
                <a:gridCol w="1980732"/>
                <a:gridCol w="3270164"/>
              </a:tblGrid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返回值类型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接口函数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void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close()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关闭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Consumer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接口方法。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void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subscribe(java.util.List&lt;java.lang.String&gt; topics)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Topic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订阅接口方法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1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ConsumerRecords&lt;K,V&gt;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poll(long timeout)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Arial"/>
                        </a:rPr>
                        <a:t>请求获取消息接口方法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NewConsumer</a:t>
            </a:r>
            <a:r>
              <a:rPr lang="zh-CN" altLang="zh-CN" dirty="0" smtClean="0"/>
              <a:t>重要接口函数：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关于安全端口和非安全端口说明：</a:t>
            </a:r>
          </a:p>
          <a:p>
            <a:pPr lvl="1"/>
            <a:r>
              <a:rPr lang="en-US" altLang="zh-CN" dirty="0" smtClean="0"/>
              <a:t>Kafka</a:t>
            </a:r>
            <a:r>
              <a:rPr lang="zh-CN" altLang="zh-CN" dirty="0" smtClean="0"/>
              <a:t>集群安全访问端口默认为</a:t>
            </a:r>
            <a:r>
              <a:rPr lang="en-US" altLang="zh-CN" dirty="0" smtClean="0"/>
              <a:t>21007</a:t>
            </a:r>
            <a:r>
              <a:rPr lang="zh-CN" altLang="zh-CN" dirty="0" smtClean="0"/>
              <a:t>，非安全访问端口默认为</a:t>
            </a:r>
            <a:r>
              <a:rPr lang="en-US" altLang="zh-CN" dirty="0" smtClean="0"/>
              <a:t>21005</a:t>
            </a:r>
            <a:r>
              <a:rPr lang="zh-CN" altLang="zh-CN" dirty="0" smtClean="0"/>
              <a:t>；</a:t>
            </a:r>
          </a:p>
          <a:p>
            <a:pPr lvl="1"/>
            <a:r>
              <a:rPr lang="zh-CN" altLang="zh-CN" dirty="0" smtClean="0"/>
              <a:t>旧</a:t>
            </a:r>
            <a:r>
              <a:rPr lang="en-US" altLang="zh-CN" dirty="0" smtClean="0"/>
              <a:t>API</a:t>
            </a:r>
            <a:r>
              <a:rPr lang="zh-CN" altLang="zh-CN" dirty="0" smtClean="0"/>
              <a:t>仅支持访问</a:t>
            </a:r>
            <a:r>
              <a:rPr lang="en-US" altLang="zh-CN" dirty="0" smtClean="0"/>
              <a:t>21005</a:t>
            </a:r>
            <a:r>
              <a:rPr lang="zh-CN" altLang="zh-CN" dirty="0" smtClean="0"/>
              <a:t>端口；新</a:t>
            </a:r>
            <a:r>
              <a:rPr lang="en-US" altLang="zh-CN" dirty="0" smtClean="0"/>
              <a:t>API</a:t>
            </a:r>
            <a:r>
              <a:rPr lang="zh-CN" altLang="zh-CN" dirty="0" smtClean="0"/>
              <a:t>兼容访问非安全端口</a:t>
            </a:r>
            <a:r>
              <a:rPr lang="en-US" altLang="zh-CN" dirty="0" smtClean="0"/>
              <a:t>21005</a:t>
            </a:r>
            <a:r>
              <a:rPr lang="zh-CN" altLang="zh-CN" dirty="0" smtClean="0"/>
              <a:t>和安全端口</a:t>
            </a:r>
            <a:r>
              <a:rPr lang="en-US" altLang="zh-CN" dirty="0" smtClean="0"/>
              <a:t>21007</a:t>
            </a:r>
            <a:r>
              <a:rPr lang="zh-CN" altLang="zh-CN" dirty="0" smtClean="0"/>
              <a:t>。</a:t>
            </a:r>
          </a:p>
          <a:p>
            <a:pPr lvl="1"/>
            <a:r>
              <a:rPr lang="zh-CN" altLang="zh-CN" dirty="0" smtClean="0"/>
              <a:t>服务端参数</a:t>
            </a:r>
            <a:r>
              <a:rPr lang="en-US" altLang="zh-CN" dirty="0" err="1" smtClean="0"/>
              <a:t>allow.everyone.if.no.acl.found</a:t>
            </a:r>
            <a:r>
              <a:rPr lang="zh-CN" altLang="zh-CN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，则允许旧</a:t>
            </a:r>
            <a:r>
              <a:rPr lang="en-US" altLang="zh-CN" dirty="0" smtClean="0"/>
              <a:t>API</a:t>
            </a:r>
            <a:r>
              <a:rPr lang="zh-CN" altLang="zh-CN" dirty="0" smtClean="0"/>
              <a:t>通过</a:t>
            </a:r>
            <a:r>
              <a:rPr lang="en-US" altLang="zh-CN" dirty="0" smtClean="0"/>
              <a:t>21005</a:t>
            </a:r>
            <a:r>
              <a:rPr lang="zh-CN" altLang="zh-CN" dirty="0" smtClean="0"/>
              <a:t>端口访问未设置</a:t>
            </a:r>
            <a:r>
              <a:rPr lang="en-US" altLang="zh-CN" dirty="0" smtClean="0"/>
              <a:t>ACL</a:t>
            </a:r>
            <a:r>
              <a:rPr lang="zh-CN" altLang="zh-CN" dirty="0" smtClean="0"/>
              <a:t>的</a:t>
            </a:r>
            <a:r>
              <a:rPr lang="en-US" altLang="zh-CN" dirty="0" smtClean="0"/>
              <a:t>Topic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kafkaadmin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kafkasuperuser</a:t>
            </a:r>
            <a:r>
              <a:rPr lang="zh-CN" altLang="en-US" dirty="0" smtClean="0"/>
              <a:t>组的用户访问安全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接口，鉴权不通过（除系统管理员组用户）。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en-US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47564" y="1088740"/>
            <a:ext cx="7929562" cy="4826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安全模块代码示例</a:t>
            </a:r>
          </a:p>
          <a:p>
            <a:pPr lvl="0"/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1820" y="1952837"/>
            <a:ext cx="5976664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示例</a:t>
            </a:r>
            <a:r>
              <a:rPr lang="zh-CN" altLang="en-US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：</a:t>
            </a:r>
            <a:endParaRPr lang="en-US" altLang="zh-CN" sz="14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endParaRPr lang="en-US" altLang="zh-CN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安全配置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private static final String USER_KEYTAB_FILE = "</a:t>
            </a:r>
            <a:r>
              <a:rPr lang="zh-CN" altLang="en-US" sz="1200" b="1" dirty="0" smtClean="0" bmk="OLE_LINK1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用户自己申请的机机账号</a:t>
            </a:r>
            <a:r>
              <a:rPr lang="en-US" altLang="zh-CN" sz="1200" b="1" dirty="0" err="1" smtClean="0" bmk="OLE_LINK1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keytab</a:t>
            </a:r>
            <a:r>
              <a:rPr lang="zh-CN" altLang="en-US" sz="1200" b="1" dirty="0" smtClean="0" bmk="OLE_LINK1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文件名称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";</a:t>
            </a:r>
          </a:p>
          <a:p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private static final String USER_PRINCIPAL = "</a:t>
            </a:r>
            <a:r>
              <a:rPr lang="zh-CN" altLang="en-US" sz="1200" b="1" dirty="0" smtClean="0" bmk="OLE_LINK1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用户自己申请的机机账号名称</a:t>
            </a:r>
            <a:r>
              <a:rPr lang="en-US" altLang="zh-CN" sz="1200" b="1" dirty="0" smtClean="0" bmk="OLE_LINK1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";</a:t>
            </a:r>
            <a:endParaRPr lang="en-US" altLang="zh-CN" sz="1200" b="1" dirty="0" smtClean="0" bmk="OLE_LINK11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安全准备模块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public static void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securityPrepare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() throws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IOException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String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filePath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System.getProperty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("user.dir") +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File.separator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+ "conf" +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File.separator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;       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String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krbFile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filePath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+ "krb5.conf";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String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userKeyTableFile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filePath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+ USER_KEYTAB_FILE;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//windows</a:t>
            </a:r>
            <a:r>
              <a:rPr lang="zh-CN" altLang="en-US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路径下分隔符替换</a:t>
            </a:r>
          </a:p>
          <a:p>
            <a:pPr>
              <a:spcAft>
                <a:spcPts val="0"/>
              </a:spcAft>
            </a:pPr>
            <a:r>
              <a:rPr lang="zh-CN" altLang="en-US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userKeyTableFile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userKeyTableFile.replace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("\\", "\\\\");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krbFile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krbFile.replace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("\\", 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"\\\\"); 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LoginUtil.setKrb5Config(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krbFile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LoginUtil.setZookeeperServerPrincipal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zookeeper/hadoop.hadoop.com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LoginUtil.setJaasFile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(USER_PRINCIPAL,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userKeyTableFile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}</a:t>
            </a:r>
            <a:endParaRPr lang="en-US" altLang="zh-CN" sz="1200" b="1" dirty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664804"/>
            <a:ext cx="2124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sz="1400" dirty="0" smtClean="0">
                <a:latin typeface="+mn-ea"/>
                <a:ea typeface="+mn-ea"/>
                <a:cs typeface="Times New Roman"/>
              </a:rPr>
              <a:t>通过</a:t>
            </a:r>
            <a:r>
              <a:rPr lang="en-US" altLang="zh-CN" sz="1400" dirty="0" err="1" smtClean="0">
                <a:latin typeface="+mn-ea"/>
                <a:ea typeface="+mn-ea"/>
                <a:cs typeface="Times New Roman"/>
              </a:rPr>
              <a:t>FusionInsight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 Manager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界面注册一个属于</a:t>
            </a:r>
            <a:r>
              <a:rPr lang="en-US" altLang="zh-CN" sz="1400" dirty="0" err="1" smtClean="0">
                <a:latin typeface="+mn-ea"/>
                <a:ea typeface="+mn-ea"/>
                <a:cs typeface="Times New Roman"/>
              </a:rPr>
              <a:t>kafka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组的机机用户；</a:t>
            </a:r>
            <a:endParaRPr lang="en-US" altLang="zh-CN" sz="1400" dirty="0" smtClean="0">
              <a:latin typeface="+mn-ea"/>
              <a:ea typeface="+mn-ea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下载对应用户的密钥文件到本地，并解压缩；</a:t>
            </a:r>
            <a:endParaRPr lang="en-US" altLang="zh-CN" sz="1400" dirty="0" smtClean="0">
              <a:latin typeface="+mn-ea"/>
              <a:ea typeface="+mn-ea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配置安全配置；</a:t>
            </a:r>
            <a:endParaRPr lang="en-US" altLang="zh-CN" sz="1400" dirty="0" smtClean="0">
              <a:latin typeface="+mn-ea"/>
              <a:ea typeface="+mn-ea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调用安全模块，完成安全认证。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289050" y="387350"/>
            <a:ext cx="7108825" cy="868363"/>
          </a:xfrm>
        </p:spPr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学完本课程后，您将能够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Kafka</a:t>
            </a:r>
            <a:r>
              <a:rPr lang="zh-CN" altLang="en-US" dirty="0" smtClean="0">
                <a:latin typeface="+mn-ea"/>
              </a:rPr>
              <a:t>应用开发适用场景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熟悉</a:t>
            </a:r>
            <a:r>
              <a:rPr lang="en-US" altLang="zh-CN" dirty="0" smtClean="0">
                <a:latin typeface="+mn-ea"/>
              </a:rPr>
              <a:t>Kafka</a:t>
            </a:r>
            <a:r>
              <a:rPr lang="zh-CN" altLang="en-US" dirty="0" smtClean="0">
                <a:latin typeface="+mn-ea"/>
              </a:rPr>
              <a:t>应用开发流程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熟悉并使用</a:t>
            </a:r>
            <a:r>
              <a:rPr lang="en-US" altLang="zh-CN" dirty="0" smtClean="0">
                <a:latin typeface="+mn-ea"/>
              </a:rPr>
              <a:t>Kafka</a:t>
            </a:r>
            <a:r>
              <a:rPr lang="zh-CN" altLang="en-US" dirty="0" smtClean="0">
                <a:latin typeface="+mn-ea"/>
              </a:rPr>
              <a:t>常用</a:t>
            </a:r>
            <a:r>
              <a:rPr lang="en-US" altLang="zh-CN" dirty="0" smtClean="0">
                <a:latin typeface="+mn-ea"/>
              </a:rPr>
              <a:t>API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理解业务表设计基本原则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应用开发实践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6148" name="Picture 14" descr="目标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50800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en-US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47564" y="1088740"/>
            <a:ext cx="7929562" cy="4826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Producer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pPr lvl="1"/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08" y="1988840"/>
            <a:ext cx="6084168" cy="40164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示例</a:t>
            </a:r>
            <a:r>
              <a:rPr lang="zh-CN" altLang="zh-CN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：</a:t>
            </a:r>
            <a:endParaRPr lang="en-US" altLang="zh-CN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0"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配置同步发送模式</a:t>
            </a:r>
            <a:endParaRPr lang="zh-CN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producerType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"sync");    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配置</a:t>
            </a:r>
            <a:r>
              <a:rPr lang="en-US" altLang="zh-CN" sz="1200" b="1" dirty="0" err="1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SimplePartitioner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为解析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key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值，返回</a:t>
            </a:r>
            <a:r>
              <a:rPr lang="en-US" altLang="zh-CN" sz="1200" b="1" dirty="0" err="1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PartitionId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partitionerClass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"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com.huawei.bigdata.kafka.example.SimplePartitioner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");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序列化类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serializerClass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"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kafka.serializer.StringEncoder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");      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Broker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列表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metadataBrokerList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KafkaProperties.getInstance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().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getValues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bootstrapServers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"localhost:9092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"));   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创建生产者对象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producer = new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kafka.javaapi.producer.Producer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&lt;String, String&gt;(new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ProducerConfig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(props));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指定消息序号作为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key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值</a:t>
            </a:r>
          </a:p>
          <a:p>
            <a:pPr lvl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String key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String.valueOf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messageNo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发送接口调用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producer.send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(new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KeyedMessage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&lt;String, String&gt;(topic, key,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messageStr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));</a:t>
            </a:r>
          </a:p>
        </p:txBody>
      </p:sp>
      <p:sp>
        <p:nvSpPr>
          <p:cNvPr id="5" name="矩形 4"/>
          <p:cNvSpPr/>
          <p:nvPr/>
        </p:nvSpPr>
        <p:spPr>
          <a:xfrm>
            <a:off x="791580" y="1664804"/>
            <a:ext cx="2124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 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旧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Producer API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仅支持通过非安全端口访问未设置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ACL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的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Topic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，需要将服务端配置项</a:t>
            </a:r>
            <a:r>
              <a:rPr lang="en-US" altLang="zh-CN" sz="1400" dirty="0" err="1" smtClean="0">
                <a:latin typeface="+mn-ea"/>
                <a:ea typeface="+mn-ea"/>
                <a:cs typeface="Times New Roman"/>
              </a:rPr>
              <a:t>allow.everyone.if.no.acl.found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配置为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true</a:t>
            </a:r>
            <a:r>
              <a:rPr lang="zh-CN" altLang="zh-CN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 根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据业务需求，配置发送相关配置参数；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  调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用旧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Producer API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接口发送数据。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en-US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47564" y="1088740"/>
            <a:ext cx="7929562" cy="4826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使用样例</a:t>
            </a:r>
          </a:p>
          <a:p>
            <a:pPr lvl="1"/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3788" y="2348880"/>
            <a:ext cx="6228692" cy="35548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示例</a:t>
            </a:r>
            <a:r>
              <a:rPr lang="zh-CN" altLang="zh-CN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：</a:t>
            </a:r>
            <a:endParaRPr lang="en-US" altLang="zh-CN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配置消费者组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ID</a:t>
            </a: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("group.id",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kafkaPros.getValues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("group.id", "example-group1"));</a:t>
            </a: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配置</a:t>
            </a:r>
            <a:r>
              <a:rPr lang="en-US" altLang="zh-CN" sz="1200" b="1" dirty="0" err="1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ZooKeeper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相关参数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zookeeper.connect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", </a:t>
            </a:r>
          </a:p>
          <a:p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kafkaPros.getValues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zookeeper.connect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", "localhost:2181"));</a:t>
            </a: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配置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offset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提交间隔参数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props.put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("auto.commit.interval.ms",</a:t>
            </a: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kafkaPros.getValues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("auto.commit.interval.ms", "10000"));</a:t>
            </a: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消费接口调用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Map&lt;String, List&lt;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KafkaStream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&lt;byte[], byte[]&gt;&gt;&gt;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consumerMap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consumer.createMessageStreams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topicCountMap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List&lt;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KafkaStream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&lt;byte[], byte[]&gt;&gt; streams = </a:t>
            </a:r>
            <a:r>
              <a:rPr lang="en-US" altLang="zh-CN" sz="1200" b="1" dirty="0" err="1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consumerMap.get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(topic</a:t>
            </a:r>
            <a:r>
              <a:rPr lang="en-US" altLang="zh-CN" sz="12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664804"/>
            <a:ext cx="187220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  </a:t>
            </a:r>
            <a:r>
              <a:rPr lang="zh-CN" altLang="zh-CN" sz="1400" dirty="0" smtClean="0">
                <a:latin typeface="+mn-ea"/>
                <a:ea typeface="+mn-ea"/>
                <a:cs typeface="Times New Roman"/>
              </a:rPr>
              <a:t>旧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Consumer API</a:t>
            </a:r>
            <a:r>
              <a:rPr lang="zh-CN" altLang="zh-CN" sz="1400" dirty="0" smtClean="0">
                <a:latin typeface="+mn-ea"/>
                <a:ea typeface="+mn-ea"/>
                <a:cs typeface="Times New Roman"/>
              </a:rPr>
              <a:t>仅支持访问未设置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ACL</a:t>
            </a:r>
            <a:r>
              <a:rPr lang="zh-CN" altLang="zh-CN" sz="1400" dirty="0" smtClean="0">
                <a:latin typeface="+mn-ea"/>
                <a:ea typeface="+mn-ea"/>
                <a:cs typeface="Times New Roman"/>
              </a:rPr>
              <a:t>的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Topic</a:t>
            </a:r>
            <a:r>
              <a:rPr lang="zh-CN" altLang="en-US" sz="1400" dirty="0" smtClean="0">
                <a:latin typeface="+mn-ea"/>
                <a:cs typeface="Times New Roman"/>
              </a:rPr>
              <a:t> ，需要将服务端配置项</a:t>
            </a:r>
            <a:r>
              <a:rPr lang="en-US" altLang="zh-CN" sz="1400" dirty="0" err="1" smtClean="0">
                <a:latin typeface="+mn-ea"/>
                <a:cs typeface="Times New Roman"/>
              </a:rPr>
              <a:t>allow.everyone.if.no.acl.found</a:t>
            </a:r>
            <a:r>
              <a:rPr lang="zh-CN" altLang="en-US" sz="1400" dirty="0" smtClean="0">
                <a:latin typeface="+mn-ea"/>
                <a:cs typeface="Times New Roman"/>
              </a:rPr>
              <a:t>配置为</a:t>
            </a:r>
            <a:r>
              <a:rPr lang="en-US" altLang="zh-CN" sz="1400" dirty="0" smtClean="0">
                <a:latin typeface="+mn-ea"/>
                <a:cs typeface="Times New Roman"/>
              </a:rPr>
              <a:t>true </a:t>
            </a:r>
            <a:r>
              <a:rPr lang="zh-CN" altLang="zh-CN" sz="1400" dirty="0" smtClean="0">
                <a:latin typeface="+mn-ea"/>
                <a:ea typeface="+mn-ea"/>
                <a:cs typeface="Times New Roman"/>
              </a:rPr>
              <a:t>。</a:t>
            </a:r>
            <a:endParaRPr lang="en-US" altLang="zh-CN" sz="1400" dirty="0" smtClean="0"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 根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据业务需求，配置消费者相关配置参数；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  调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用旧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Consumer API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接口进行消息消费。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en-US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47564" y="1088740"/>
            <a:ext cx="7929562" cy="4826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Producer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pPr lvl="1"/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5816" y="1736812"/>
            <a:ext cx="6084168" cy="4293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示例</a:t>
            </a:r>
            <a:r>
              <a:rPr lang="zh-CN" altLang="zh-CN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：</a:t>
            </a:r>
            <a:endParaRPr lang="en-US" altLang="zh-CN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Broker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地址列表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bootstrapServers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kafkaProc.getValues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bootstrapServers</a:t>
            </a:r>
            <a:r>
              <a:rPr lang="en-US" altLang="zh-CN" sz="1200" dirty="0" smtClean="0"/>
              <a:t>, "localhost:21007"));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Key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序列化类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keySerializer,kafkaProc.getValues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keySerializer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org.apache.kafka.common.serialization.IntegerSerializer</a:t>
            </a:r>
            <a:r>
              <a:rPr lang="en-US" altLang="zh-CN" sz="1200" dirty="0" smtClean="0"/>
              <a:t>"));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Value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序列化类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valueSerializer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kafkaProc.getValues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valueSerializer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org.apache.kafka.common.serialization.StringSerializer</a:t>
            </a:r>
            <a:r>
              <a:rPr lang="en-US" altLang="zh-CN" sz="1200" dirty="0" smtClean="0"/>
              <a:t>"));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协议类型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当前支持配置为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SASL_PLAINTEXT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或者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PLAINTEXT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securityProtocol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kafkaProc.getValues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securityProtocol</a:t>
            </a:r>
            <a:r>
              <a:rPr lang="en-US" altLang="zh-CN" sz="1200" dirty="0" smtClean="0"/>
              <a:t>, "SASL_PLAINTEXT"));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服务名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saslKerberosServiceName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kafka</a:t>
            </a:r>
            <a:r>
              <a:rPr lang="en-US" altLang="zh-CN" sz="1200" dirty="0" smtClean="0"/>
              <a:t>");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构造消息记录</a:t>
            </a:r>
          </a:p>
          <a:p>
            <a:r>
              <a:rPr lang="en-US" altLang="zh-CN" sz="1200" dirty="0" err="1" smtClean="0"/>
              <a:t>ProducerRecord</a:t>
            </a:r>
            <a:r>
              <a:rPr lang="en-US" altLang="zh-CN" sz="1200" dirty="0" smtClean="0"/>
              <a:t>&lt;Integer, String&gt; record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ProducerRecord</a:t>
            </a:r>
            <a:r>
              <a:rPr lang="en-US" altLang="zh-CN" sz="1200" b="1" dirty="0" smtClean="0"/>
              <a:t>&lt;Integer, String&gt;(topic, </a:t>
            </a:r>
            <a:r>
              <a:rPr lang="en-US" altLang="zh-CN" sz="1200" b="1" dirty="0" err="1" smtClean="0"/>
              <a:t>messageNo</a:t>
            </a:r>
            <a:r>
              <a:rPr lang="en-US" altLang="zh-CN" sz="1200" b="1" dirty="0" smtClean="0"/>
              <a:t>, </a:t>
            </a:r>
            <a:r>
              <a:rPr lang="en-US" altLang="zh-CN" sz="1200" b="1" dirty="0" err="1" smtClean="0"/>
              <a:t>messageStr</a:t>
            </a:r>
            <a:r>
              <a:rPr lang="en-US" altLang="zh-CN" sz="1200" b="1" dirty="0" smtClean="0"/>
              <a:t>);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异步发送</a:t>
            </a:r>
          </a:p>
          <a:p>
            <a:r>
              <a:rPr lang="en-US" altLang="zh-CN" sz="1200" dirty="0" err="1" smtClean="0"/>
              <a:t>producer.send</a:t>
            </a:r>
            <a:r>
              <a:rPr lang="en-US" altLang="zh-CN" sz="1200" dirty="0" smtClean="0"/>
              <a:t>(record,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DemoCallBack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startTime</a:t>
            </a:r>
            <a:r>
              <a:rPr lang="en-US" altLang="zh-CN" sz="1200" b="1" dirty="0" smtClean="0"/>
              <a:t>, </a:t>
            </a:r>
            <a:r>
              <a:rPr lang="en-US" altLang="zh-CN" sz="1200" b="1" dirty="0" err="1" smtClean="0"/>
              <a:t>messageNo</a:t>
            </a:r>
            <a:r>
              <a:rPr lang="en-US" altLang="zh-CN" sz="1200" b="1" dirty="0" smtClean="0"/>
              <a:t>, </a:t>
            </a:r>
            <a:r>
              <a:rPr lang="en-US" altLang="zh-CN" sz="1200" b="1" dirty="0" err="1" smtClean="0"/>
              <a:t>messageStr</a:t>
            </a:r>
            <a:r>
              <a:rPr lang="en-US" altLang="zh-CN" sz="1200" b="1" dirty="0" smtClean="0"/>
              <a:t>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同步发送</a:t>
            </a:r>
          </a:p>
          <a:p>
            <a:r>
              <a:rPr lang="en-US" altLang="zh-CN" sz="1200" dirty="0" err="1" smtClean="0"/>
              <a:t>producer.send</a:t>
            </a:r>
            <a:r>
              <a:rPr lang="en-US" altLang="zh-CN" sz="1200" dirty="0" smtClean="0"/>
              <a:t>(record).get();</a:t>
            </a:r>
            <a:endParaRPr lang="en-US" altLang="zh-CN" sz="1200" b="1" dirty="0" smtClean="0" bmk="OLE_LINK1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664804"/>
            <a:ext cx="2124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 向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管理员申请目标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Topic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的生产者权限</a:t>
            </a:r>
            <a:r>
              <a:rPr lang="zh-CN" altLang="zh-CN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 根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据业务需求，配置发送相关配置参数；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  调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用新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Producer API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接口发送数据。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 Kafka</a:t>
            </a:r>
            <a:r>
              <a:rPr lang="zh-CN" altLang="en-US" dirty="0" smtClean="0"/>
              <a:t>常用接口示例</a:t>
            </a:r>
            <a:endParaRPr lang="en-US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47564" y="1088740"/>
            <a:ext cx="7929562" cy="4826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使用样例</a:t>
            </a:r>
          </a:p>
          <a:p>
            <a:pPr lvl="1"/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1800" y="1664804"/>
            <a:ext cx="6228692" cy="44781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示例</a:t>
            </a:r>
            <a:r>
              <a:rPr lang="zh-CN" altLang="zh-CN" sz="1400" b="1" dirty="0" smtClean="0" bmk="OLE_LINK1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：</a:t>
            </a:r>
            <a:endParaRPr lang="en-US" altLang="zh-CN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Broker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连接地址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bootstrapServers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kafkaProc.getValues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bootstrapServers</a:t>
            </a:r>
            <a:r>
              <a:rPr lang="en-US" altLang="zh-CN" sz="1200" dirty="0" smtClean="0"/>
              <a:t>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smtClean="0"/>
              <a:t>localhost:21007"));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Group id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DemoConsumer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消息</a:t>
            </a:r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Key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值使用的反序列化类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keyDeserializer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org.apache.kafka.common.serialization.IntegerDeserializer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消息内容使用的反序列化类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valueDeserializer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org.apache.kafka.common.serialization.StringDeserializer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安全协议类型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securityProtocol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kafkaProc.getValues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securityProtocol</a:t>
            </a:r>
            <a:r>
              <a:rPr lang="en-US" altLang="zh-CN" sz="1200" dirty="0" smtClean="0"/>
              <a:t>, "SASL_PLAINTEXT"));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服务名</a:t>
            </a:r>
          </a:p>
          <a:p>
            <a:r>
              <a:rPr lang="en-US" altLang="zh-CN" sz="1200" dirty="0" err="1" smtClean="0"/>
              <a:t>props.put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saslKerberosServiceName</a:t>
            </a:r>
            <a:r>
              <a:rPr lang="en-US" altLang="zh-CN" sz="1200" dirty="0" smtClean="0"/>
              <a:t>, "</a:t>
            </a:r>
            <a:r>
              <a:rPr lang="en-US" altLang="zh-CN" sz="1200" dirty="0" err="1" smtClean="0"/>
              <a:t>kafka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构造消费者对象</a:t>
            </a:r>
            <a:endParaRPr lang="en-US" altLang="zh-CN" sz="1200" b="1" dirty="0" smtClean="0" bmk="OLE_LINK11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 sz="1200" dirty="0" smtClean="0"/>
              <a:t>consumer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KafkaConsumer</a:t>
            </a:r>
            <a:r>
              <a:rPr lang="en-US" altLang="zh-CN" sz="1200" b="1" dirty="0" smtClean="0"/>
              <a:t>&lt;Integer, String&gt;(props); 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订阅</a:t>
            </a:r>
          </a:p>
          <a:p>
            <a:r>
              <a:rPr lang="en-US" altLang="zh-CN" sz="1200" dirty="0" err="1" smtClean="0"/>
              <a:t>consumer.subscribe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Collections.</a:t>
            </a:r>
            <a:r>
              <a:rPr lang="en-US" altLang="zh-CN" sz="1200" i="1" dirty="0" err="1" smtClean="0"/>
              <a:t>singletonList</a:t>
            </a:r>
            <a:r>
              <a:rPr lang="en-US" altLang="zh-CN" sz="1200" i="1" dirty="0" smtClean="0"/>
              <a:t>(</a:t>
            </a:r>
            <a:r>
              <a:rPr lang="en-US" altLang="zh-CN" sz="1200" b="1" i="1" dirty="0" err="1" smtClean="0"/>
              <a:t>this.topic</a:t>
            </a:r>
            <a:r>
              <a:rPr lang="en-US" altLang="zh-CN" sz="1200" b="1" i="1" dirty="0" smtClean="0"/>
              <a:t>));</a:t>
            </a:r>
          </a:p>
          <a:p>
            <a:r>
              <a:rPr lang="en-US" altLang="zh-CN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// </a:t>
            </a:r>
            <a:r>
              <a:rPr lang="zh-CN" altLang="en-US" sz="1200" b="1" dirty="0" smtClean="0" bmk="OLE_LINK1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消息消费请求</a:t>
            </a:r>
          </a:p>
          <a:p>
            <a:r>
              <a:rPr lang="en-US" altLang="zh-CN" sz="1200" dirty="0" err="1" smtClean="0"/>
              <a:t>ConsumerRecords</a:t>
            </a:r>
            <a:r>
              <a:rPr lang="en-US" altLang="zh-CN" sz="1200" dirty="0" smtClean="0"/>
              <a:t>&lt;Integer, String&gt; records = </a:t>
            </a:r>
            <a:r>
              <a:rPr lang="en-US" altLang="zh-CN" sz="1200" dirty="0" err="1" smtClean="0"/>
              <a:t>consumer.poll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waitTime</a:t>
            </a:r>
            <a:r>
              <a:rPr lang="en-US" altLang="zh-CN" sz="1200" dirty="0" smtClean="0"/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791580" y="1664804"/>
            <a:ext cx="2124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 向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管理员申请目标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Topic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的消费者权限</a:t>
            </a:r>
            <a:r>
              <a:rPr lang="zh-CN" altLang="zh-CN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 根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据业务需求，配置消费者相关配置参数；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  调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用新</a:t>
            </a:r>
            <a:r>
              <a:rPr lang="en-US" altLang="zh-CN" sz="1400" dirty="0" smtClean="0">
                <a:latin typeface="+mn-ea"/>
                <a:ea typeface="+mn-ea"/>
                <a:cs typeface="Times New Roman"/>
              </a:rPr>
              <a:t>Consumer API</a:t>
            </a:r>
            <a:r>
              <a:rPr lang="zh-CN" altLang="en-US" sz="1400" dirty="0" smtClean="0">
                <a:latin typeface="+mn-ea"/>
                <a:ea typeface="+mn-ea"/>
                <a:cs typeface="Times New Roman"/>
              </a:rPr>
              <a:t>接口进行消息消费。</a:t>
            </a:r>
            <a:endParaRPr lang="en-US" altLang="zh-CN" sz="1400" dirty="0" smtClean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思考题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lvl="0" indent="-363538">
              <a:buClrTx/>
              <a:buSzPct val="100000"/>
              <a:buFont typeface="FrutigerNext LT Medium" pitchFamily="34" charset="0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</a:rPr>
              <a:t>Kafka</a:t>
            </a:r>
            <a:r>
              <a:rPr lang="zh-CN" altLang="en-US" dirty="0" smtClean="0">
                <a:solidFill>
                  <a:srgbClr val="000000"/>
                </a:solidFill>
              </a:rPr>
              <a:t>相对其他消息队列的优势是什么？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63538" lvl="0" indent="-363538">
              <a:buClrTx/>
              <a:buSzPct val="100000"/>
              <a:buFont typeface="FrutigerNext LT Medium" pitchFamily="34" charset="0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363538" lvl="0" indent="-363538">
              <a:buClrTx/>
              <a:buSzPct val="100000"/>
              <a:buFont typeface="FrutigerNext LT Medium" pitchFamily="34" charset="0"/>
              <a:buAutoNum type="arabicPeriod"/>
            </a:pPr>
            <a:r>
              <a:rPr lang="en-US" altLang="zh-CN" dirty="0" smtClean="0"/>
              <a:t>Kafka</a:t>
            </a:r>
            <a:r>
              <a:rPr lang="zh-CN" altLang="zh-CN" dirty="0" smtClean="0"/>
              <a:t>是如何保障数据可靠的？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Kafka</a:t>
            </a:r>
            <a:r>
              <a:rPr lang="zh-CN" altLang="en-US" dirty="0" smtClean="0">
                <a:latin typeface="+mn-ea"/>
              </a:rPr>
              <a:t>应用开发适用场景</a:t>
            </a: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应用开发流程</a:t>
            </a: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权限控制</a:t>
            </a: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常用</a:t>
            </a:r>
            <a:r>
              <a:rPr lang="en-US" altLang="zh-CN" dirty="0" smtClean="0">
                <a:latin typeface="+mn-ea"/>
              </a:rPr>
              <a:t>API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应用开发实践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习题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>
              <a:defRPr/>
            </a:pPr>
            <a:r>
              <a:rPr lang="zh-CN" altLang="en-US" sz="1800" dirty="0" smtClean="0"/>
              <a:t>单选题</a:t>
            </a:r>
          </a:p>
          <a:p>
            <a:pPr marL="744538" lvl="1" indent="-342900" eaLnBrk="1" hangingPunct="1">
              <a:buSzTx/>
              <a:buFont typeface="Wingdings" pitchFamily="2" charset="2"/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安全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Kafka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集群中，关于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Kafka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组的说法错误的是？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( )  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	A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/>
              </a:rPr>
              <a:t>kafkaadmin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组用户具有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Topic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的所有权限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B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/>
              </a:rPr>
              <a:t>kafka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组用户被授权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Topic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相关权限后，只有使用新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才能访问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C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/>
              </a:rPr>
              <a:t>kafkasuper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组用户默认具有所有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Topic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的读写权限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D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/>
              </a:rPr>
              <a:t>kafka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组用户被授权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Topic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相关权限后，一定可以访问成功</a:t>
            </a:r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习题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>
              <a:defRPr/>
            </a:pPr>
            <a:r>
              <a:rPr lang="zh-CN" altLang="en-US" sz="1800" dirty="0" smtClean="0"/>
              <a:t>多选题</a:t>
            </a:r>
          </a:p>
          <a:p>
            <a:pPr marL="744538" lvl="1" indent="-342900" eaLnBrk="1" hangingPunct="1">
              <a:buSzTx/>
              <a:buFont typeface="Wingdings" pitchFamily="2" charset="2"/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下面哪些关键词是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Kafka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的特点？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( )  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	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高吞吐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B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分布式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C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消息持久化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D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支持消息随机读取</a:t>
            </a:r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应用开发实践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sz="1800" b="1" dirty="0" smtClean="0"/>
              <a:t>预开一个</a:t>
            </a:r>
            <a:r>
              <a:rPr lang="en-US" altLang="zh-CN" sz="1800" b="1" dirty="0" smtClean="0"/>
              <a:t>Producer</a:t>
            </a:r>
            <a:r>
              <a:rPr lang="zh-CN" altLang="en-US" sz="1800" b="1" dirty="0" smtClean="0"/>
              <a:t>客户端和一个</a:t>
            </a:r>
            <a:r>
              <a:rPr lang="en-US" altLang="zh-CN" sz="1800" b="1" dirty="0" smtClean="0"/>
              <a:t>Consumer</a:t>
            </a:r>
            <a:r>
              <a:rPr lang="zh-CN" altLang="en-US" sz="1800" b="1" dirty="0" smtClean="0"/>
              <a:t>客户端。</a:t>
            </a:r>
            <a:endParaRPr lang="en-US" altLang="zh-CN" sz="1800" b="1" dirty="0" smtClean="0"/>
          </a:p>
          <a:p>
            <a:pPr lvl="0">
              <a:defRPr/>
            </a:pPr>
            <a:endParaRPr lang="en-US" altLang="zh-CN" sz="1800" b="1" dirty="0" smtClean="0"/>
          </a:p>
          <a:p>
            <a:pPr>
              <a:defRPr/>
            </a:pPr>
            <a:r>
              <a:rPr lang="en-US" altLang="zh-CN" sz="1400" dirty="0" smtClean="0"/>
              <a:t>Topic</a:t>
            </a:r>
            <a:r>
              <a:rPr lang="zh-CN" altLang="en-US" sz="1400" dirty="0" smtClean="0"/>
              <a:t>要求：不允许</a:t>
            </a:r>
            <a:r>
              <a:rPr lang="en-US" altLang="zh-CN" sz="1400" dirty="0" smtClean="0"/>
              <a:t>Kafka</a:t>
            </a:r>
            <a:r>
              <a:rPr lang="zh-CN" altLang="en-US" sz="1400" dirty="0" smtClean="0"/>
              <a:t>其他授权的普通用户访问该</a:t>
            </a:r>
            <a:r>
              <a:rPr lang="en-US" altLang="zh-CN" sz="1400" dirty="0" smtClean="0"/>
              <a:t>Topic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0">
              <a:defRPr/>
            </a:pPr>
            <a:r>
              <a:rPr lang="en-US" altLang="zh-CN" sz="1400" dirty="0" smtClean="0"/>
              <a:t>Producer</a:t>
            </a:r>
            <a:r>
              <a:rPr lang="zh-CN" altLang="en-US" sz="1400" dirty="0" smtClean="0"/>
              <a:t>要求： 异步发送消息，对发送失败的消息进行重新发送。</a:t>
            </a:r>
            <a:endParaRPr lang="en-US" altLang="zh-CN" sz="1400" dirty="0" smtClean="0"/>
          </a:p>
          <a:p>
            <a:pPr lvl="0">
              <a:defRPr/>
            </a:pPr>
            <a:r>
              <a:rPr lang="en-US" altLang="zh-CN" sz="1400" dirty="0" smtClean="0"/>
              <a:t>Consumer</a:t>
            </a:r>
            <a:r>
              <a:rPr lang="zh-CN" altLang="en-US" sz="1400" dirty="0" smtClean="0"/>
              <a:t>要求：消费该</a:t>
            </a:r>
            <a:r>
              <a:rPr lang="en-US" altLang="zh-CN" sz="1400" dirty="0" smtClean="0"/>
              <a:t>Producer</a:t>
            </a:r>
            <a:r>
              <a:rPr lang="zh-CN" altLang="en-US" sz="1400" dirty="0" smtClean="0"/>
              <a:t>生产的数据，支持离线消费和在线消费，不重复消费。</a:t>
            </a:r>
            <a:endParaRPr lang="en-US" altLang="zh-CN" sz="1400" dirty="0" smtClean="0"/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87350"/>
            <a:ext cx="7054850" cy="868363"/>
          </a:xfrm>
        </p:spPr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4775"/>
            <a:ext cx="7929562" cy="4949950"/>
          </a:xfrm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b="1" dirty="0" smtClean="0">
                <a:latin typeface="+mn-ea"/>
              </a:rPr>
              <a:t>Kafka</a:t>
            </a:r>
            <a:r>
              <a:rPr lang="zh-CN" altLang="en-US" b="1" dirty="0" smtClean="0">
                <a:latin typeface="+mn-ea"/>
              </a:rPr>
              <a:t>应用场景</a:t>
            </a:r>
            <a:endParaRPr lang="en-US" altLang="zh-CN" b="1" dirty="0" smtClean="0">
              <a:latin typeface="+mn-ea"/>
            </a:endParaRPr>
          </a:p>
          <a:p>
            <a:pPr marL="782638" lvl="1" indent="-381000" eaLnBrk="1" hangingPunct="1">
              <a:buSzTx/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n-ea"/>
              </a:rPr>
              <a:t>1.1 Kafka</a:t>
            </a:r>
            <a:r>
              <a:rPr lang="zh-CN" altLang="en-US" b="1" dirty="0" smtClean="0">
                <a:latin typeface="+mn-ea"/>
              </a:rPr>
              <a:t>的定义</a:t>
            </a:r>
            <a:endParaRPr lang="en-US" altLang="zh-CN" b="1" dirty="0" smtClean="0">
              <a:latin typeface="+mn-ea"/>
            </a:endParaRPr>
          </a:p>
          <a:p>
            <a:pPr marL="782638" lvl="1" indent="-381000" eaLnBrk="1" hangingPunct="1">
              <a:buSzTx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1.2 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架构回顾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782638" lvl="1" indent="-381000" eaLnBrk="1" hangingPunct="1">
              <a:buSzTx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1.3 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的适用场景</a:t>
            </a:r>
            <a:endParaRPr lang="en-US" altLang="zh-CN" b="1" dirty="0" smtClean="0">
              <a:latin typeface="+mn-ea"/>
            </a:endParaRPr>
          </a:p>
          <a:p>
            <a:pPr marL="782638" lvl="1" indent="-381000" eaLnBrk="1" hangingPunct="1">
              <a:buSzTx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1.4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成功应用场景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应用开发流程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应用开发案例分析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常用开发接口示例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2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Kafka</a:t>
            </a:r>
            <a:r>
              <a:rPr lang="zh-CN" altLang="en-US" dirty="0" smtClean="0"/>
              <a:t>的定义</a:t>
            </a:r>
            <a:endParaRPr lang="en-US" altLang="zh-CN" dirty="0" smtClean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19573" y="1304764"/>
            <a:ext cx="7776864" cy="3960440"/>
          </a:xfrm>
          <a:prstGeom prst="rect">
            <a:avLst/>
          </a:prstGeom>
        </p:spPr>
        <p:txBody>
          <a:bodyPr/>
          <a:lstStyle/>
          <a:p>
            <a:pPr lvl="0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defRPr/>
            </a:pPr>
            <a:r>
              <a:rPr lang="en-US" altLang="zh-CN" sz="2200" dirty="0" smtClean="0">
                <a:latin typeface="+mn-lt"/>
                <a:ea typeface="+mn-ea"/>
              </a:rPr>
              <a:t>Kafka – A high-throughput, distributed, publish-subscribe messaging system</a:t>
            </a:r>
            <a:r>
              <a:rPr lang="zh-CN" altLang="en-US" sz="2200" dirty="0" smtClean="0">
                <a:latin typeface="+mn-lt"/>
                <a:ea typeface="+mn-ea"/>
              </a:rPr>
              <a:t>，是一个高吞吐、分布式、基于发布订阅的消息系统。</a:t>
            </a:r>
            <a:endParaRPr lang="en-US" altLang="zh-CN" sz="22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架构回顾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19465" cy="399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Kafka</a:t>
            </a:r>
            <a:r>
              <a:rPr lang="zh-CN" altLang="en-US" dirty="0" smtClean="0"/>
              <a:t>的适用场景</a:t>
            </a:r>
            <a:endParaRPr lang="en-US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52463" y="1374775"/>
            <a:ext cx="3271465" cy="3638401"/>
          </a:xfrm>
        </p:spPr>
        <p:txBody>
          <a:bodyPr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Kafka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其他组件比较，具有消息持久化、高吞吐、分布式、多客户端支持、实时等特性，适用于离线和在线的消息消费，如常规的消息收集、网站活性跟踪、聚合统计系统运营数据（监控数据）、日志收集等大量数据的互联网服务的数据收集场景。</a:t>
            </a:r>
            <a:endParaRPr lang="en-US" altLang="zh-CN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72816"/>
            <a:ext cx="484392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成功应用场景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已对接组件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Flume</a:t>
            </a:r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和其他组件比较，具有消息持久化、高吞吐、分布式、多客户端支持、实时等特性，适用于离线和在线的消息消费。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87350"/>
            <a:ext cx="7054850" cy="868363"/>
          </a:xfrm>
        </p:spPr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4775"/>
            <a:ext cx="7929562" cy="2857069"/>
          </a:xfrm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Kafka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应用场景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b="1" dirty="0" smtClean="0">
                <a:latin typeface="+mn-ea"/>
              </a:rPr>
              <a:t>Kafka</a:t>
            </a:r>
            <a:r>
              <a:rPr lang="zh-CN" altLang="en-US" b="1" dirty="0" smtClean="0">
                <a:latin typeface="+mn-ea"/>
              </a:rPr>
              <a:t>应用开发流程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应用开发案例分析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常用开发接口示例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2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3AF971294D704EA286C29612369166" ma:contentTypeVersion="0" ma:contentTypeDescription="Create a new document." ma:contentTypeScope="" ma:versionID="4fa70af5cf218e2d854789376dbebb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D816E8D-3563-472A-8C0A-589229C1F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0BA012-4199-4489-9006-5839F9B1C81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54701</TotalTime>
  <Words>4481</Words>
  <Application>Microsoft Office PowerPoint</Application>
  <PresentationFormat>全屏显示(4:3)</PresentationFormat>
  <Paragraphs>438</Paragraphs>
  <Slides>39</Slides>
  <Notes>37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default</vt:lpstr>
      <vt:lpstr>3_自定义设计方案</vt:lpstr>
      <vt:lpstr>幻灯片 0</vt:lpstr>
      <vt:lpstr>FusionInsight HD Kafka应用开发</vt:lpstr>
      <vt:lpstr>目标</vt:lpstr>
      <vt:lpstr>目录</vt:lpstr>
      <vt:lpstr>Kafka的定义</vt:lpstr>
      <vt:lpstr>Kafka架构回顾</vt:lpstr>
      <vt:lpstr>Kafka的适用场景</vt:lpstr>
      <vt:lpstr>成功应用场景</vt:lpstr>
      <vt:lpstr>目录</vt:lpstr>
      <vt:lpstr>2 Kafka应用开发流程</vt:lpstr>
      <vt:lpstr>2 Kafka应用开发流程</vt:lpstr>
      <vt:lpstr>2 Kafka应用开发流程</vt:lpstr>
      <vt:lpstr>2 Kafka应用开发流程</vt:lpstr>
      <vt:lpstr>2 Kafka应用开发流程</vt:lpstr>
      <vt:lpstr>2 Kafka应用开发流程</vt:lpstr>
      <vt:lpstr>一个例子</vt:lpstr>
      <vt:lpstr>2 Kafka应用开发流程</vt:lpstr>
      <vt:lpstr>2 Kafka应用开发流程</vt:lpstr>
      <vt:lpstr>2 Kafka应用开发流程</vt:lpstr>
      <vt:lpstr>目录</vt:lpstr>
      <vt:lpstr>3 应用开发案例分析</vt:lpstr>
      <vt:lpstr>3 应用开发案例分析</vt:lpstr>
      <vt:lpstr>目录</vt:lpstr>
      <vt:lpstr>5 Kafka常用接口示例</vt:lpstr>
      <vt:lpstr>5 Kafka常用接口示例</vt:lpstr>
      <vt:lpstr>5 Kafka常用接口示例</vt:lpstr>
      <vt:lpstr>5 Kafka常用接口示例</vt:lpstr>
      <vt:lpstr>5 Kafka常用接口示例</vt:lpstr>
      <vt:lpstr>5 Kafka常用接口示例</vt:lpstr>
      <vt:lpstr>5 Kafka常用接口示例</vt:lpstr>
      <vt:lpstr>5 Kafka常用接口示例</vt:lpstr>
      <vt:lpstr>5 Kafka常用接口示例</vt:lpstr>
      <vt:lpstr>5 Kafka常用接口示例</vt:lpstr>
      <vt:lpstr>思考题</vt:lpstr>
      <vt:lpstr>总结</vt:lpstr>
      <vt:lpstr>习题</vt:lpstr>
      <vt:lpstr>习题</vt:lpstr>
      <vt:lpstr>应用开发实践</vt:lpstr>
      <vt:lpstr>幻灯片 38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w00312082</cp:lastModifiedBy>
  <cp:revision>3645</cp:revision>
  <dcterms:created xsi:type="dcterms:W3CDTF">2003-08-21T06:48:56Z</dcterms:created>
  <dcterms:modified xsi:type="dcterms:W3CDTF">2016-05-05T10:03:43Z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(2)hn5lsvIDg30Fmx8uAxCGdtudzCLuCRqPLIrwekLoRpHvAMjgQU2paYrW3OrEVOMEgdUJwmny_x000d_
P1ph9Xp/fH6rgZ60CSoRNkVws1NlKKkxUn6slA5CWhtra5MTHYthWaJ9A5kzReK8sc98faxJ_x000d_
TOXOY3RqHK7/JAtjCqY4hu8vEHg3BHGCbSNTGLfX3x3I6vIYfh15k9Cu04sqabHHOWtrTiIE_x000d_
paUpafq1yHtazxrxXZ</vt:lpwstr>
  </property>
  <property fmtid="{D5CDD505-2E9C-101B-9397-08002B2CF9AE}" pid="3" name="_ms_pID_7253431">
    <vt:lpwstr>7Q5xcbA0C6vADWcp7zJewS3LJtaFkglEHGDkGq+ARsVEF0DSmB+QTm_x000d_
DXFVr5z3pVjVmwaHLK3rwWne/luzZ21A8oP1MrqhAAIJfDKjBviLa63V2SBMx8jQzGvZEpoQ_x000d_
UxGnuHS6hj5sIoRJD4IqfwrT+kRHk/mzAi2+J2uQVGMdUCvsDZ2dgGgPuEvUJYPfZZ8=</vt:lpwstr>
  </property>
  <property fmtid="{D5CDD505-2E9C-101B-9397-08002B2CF9AE}" pid="4" name="_ms_pID_725343_00">
    <vt:lpwstr>_ms_pID_725343</vt:lpwstr>
  </property>
  <property fmtid="{D5CDD505-2E9C-101B-9397-08002B2CF9AE}" pid="5" name="_ms_pID_7253431_00">
    <vt:lpwstr>_ms_pID_7253431</vt:lpwstr>
  </property>
  <property fmtid="{D5CDD505-2E9C-101B-9397-08002B2CF9AE}" pid="6" name="_2015_ms_pID_725343">
    <vt:lpwstr>(3)SrktKgR7ljhLWGwSOn5Xmucvap3pQ3tNOPG1IusdwOK+RTTufcZky2lq8J/yZZJACoBq/ygc
MZoSmOQudAT+7HphBXS7wFVQmPzQ/kmpZM/vB8eqX4eQxp/1hlKHn5DKz4bhNnTj6PYksStO
MBqNNUDkGzAXrGpXNWdLZQdntixBmPyhr8xbrJLOoY/XENir9pbTwt2bxZbN3hC4w7FAPbZI
mqnOOyULJNnb1xUkKn</vt:lpwstr>
  </property>
  <property fmtid="{D5CDD505-2E9C-101B-9397-08002B2CF9AE}" pid="7" name="_2015_ms_pID_7253431">
    <vt:lpwstr>Er4SKMMumMdMkWqK8EurUJ2yyZzYqvQsL/xKvcOh7S+D2ClMZqoL43
upr3sK0lD9ah4uWk81N71b6yN8N7QdXtZBESiRUfU8n20+N576ygr2ano90D4o+itG48NyGU
WXQ9+OgQ8q6ctoAkmIFxWSY9Uj4njMRKaKiT4xTJJMaYNstj6JDLgU0ZeYsIoc1X/BE91mss
AN6bkOzXpYUkkLEzrKNjrY5Ot2d2XTyJUWJj</vt:lpwstr>
  </property>
  <property fmtid="{D5CDD505-2E9C-101B-9397-08002B2CF9AE}" pid="8" name="_2015_ms_pID_7253432">
    <vt:lpwstr>3KksBtDAPL/r1kk32Uo5dFJShf6q3BBAblLk
95erLWs3k20opttk1O/YeWJMIS46cXxEiUnxuD1vRTlHwLs7JSs=</vt:lpwstr>
  </property>
  <property fmtid="{D5CDD505-2E9C-101B-9397-08002B2CF9AE}" pid="9" name="_readonly">
    <vt:lpwstr/>
  </property>
  <property fmtid="{D5CDD505-2E9C-101B-9397-08002B2CF9AE}" pid="10" name="_change">
    <vt:lpwstr/>
  </property>
  <property fmtid="{D5CDD505-2E9C-101B-9397-08002B2CF9AE}" pid="11" name="_full-control">
    <vt:lpwstr/>
  </property>
  <property fmtid="{D5CDD505-2E9C-101B-9397-08002B2CF9AE}" pid="12" name="sflag">
    <vt:lpwstr>1461744323</vt:lpwstr>
  </property>
</Properties>
</file>