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  <p:sldMasterId id="2147483859" r:id="rId5"/>
  </p:sldMasterIdLst>
  <p:notesMasterIdLst>
    <p:notesMasterId r:id="rId34"/>
  </p:notesMasterIdLst>
  <p:handoutMasterIdLst>
    <p:handoutMasterId r:id="rId35"/>
  </p:handoutMasterIdLst>
  <p:sldIdLst>
    <p:sldId id="1381" r:id="rId6"/>
    <p:sldId id="1382" r:id="rId7"/>
    <p:sldId id="1383" r:id="rId8"/>
    <p:sldId id="1384" r:id="rId9"/>
    <p:sldId id="1385" r:id="rId10"/>
    <p:sldId id="1386" r:id="rId11"/>
    <p:sldId id="1387" r:id="rId12"/>
    <p:sldId id="1388" r:id="rId13"/>
    <p:sldId id="1389" r:id="rId14"/>
    <p:sldId id="1390" r:id="rId15"/>
    <p:sldId id="1391" r:id="rId16"/>
    <p:sldId id="1392" r:id="rId17"/>
    <p:sldId id="1393" r:id="rId18"/>
    <p:sldId id="1394" r:id="rId19"/>
    <p:sldId id="1395" r:id="rId20"/>
    <p:sldId id="1396" r:id="rId21"/>
    <p:sldId id="1408" r:id="rId22"/>
    <p:sldId id="1398" r:id="rId23"/>
    <p:sldId id="1399" r:id="rId24"/>
    <p:sldId id="1400" r:id="rId25"/>
    <p:sldId id="1401" r:id="rId26"/>
    <p:sldId id="1402" r:id="rId27"/>
    <p:sldId id="1403" r:id="rId28"/>
    <p:sldId id="1404" r:id="rId29"/>
    <p:sldId id="1405" r:id="rId30"/>
    <p:sldId id="1406" r:id="rId31"/>
    <p:sldId id="1407" r:id="rId32"/>
    <p:sldId id="1204" r:id="rId33"/>
  </p:sldIdLst>
  <p:sldSz cx="9144000" cy="6858000" type="screen4x3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0000"/>
    <a:srgbClr val="FF0909"/>
    <a:srgbClr val="CF6B63"/>
    <a:srgbClr val="E7CCC7"/>
    <a:srgbClr val="FFC1C1"/>
    <a:srgbClr val="EE0000"/>
    <a:srgbClr val="540000"/>
    <a:srgbClr val="8080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6" autoAdjust="0"/>
    <p:restoredTop sz="82560" autoAdjust="0"/>
  </p:normalViewPr>
  <p:slideViewPr>
    <p:cSldViewPr showGuides="1">
      <p:cViewPr varScale="1">
        <p:scale>
          <a:sx n="86" d="100"/>
          <a:sy n="86" d="100"/>
        </p:scale>
        <p:origin x="-2340" y="-90"/>
      </p:cViewPr>
      <p:guideLst>
        <p:guide orient="horz" pos="2341"/>
        <p:guide orient="horz" pos="867"/>
        <p:guide orient="horz" pos="5"/>
        <p:guide orient="horz" pos="4178"/>
        <p:guide orient="horz" pos="3929"/>
        <p:guide pos="476"/>
        <p:guide pos="2880"/>
        <p:guide pos="542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>
        <p:scale>
          <a:sx n="50" d="100"/>
          <a:sy n="50" d="100"/>
        </p:scale>
        <p:origin x="-2934" y="-24"/>
      </p:cViewPr>
      <p:guideLst>
        <p:guide orient="horz" pos="3087"/>
        <p:guide orient="horz" pos="479"/>
        <p:guide orient="horz" pos="2928"/>
        <p:guide orient="horz" pos="5967"/>
        <p:guide orient="horz" pos="3246"/>
        <p:guide pos="2440"/>
        <p:guide pos="444"/>
        <p:guide pos="4028"/>
        <p:guide pos="626"/>
        <p:guide pos="3846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 smtClean="0">
                <a:latin typeface="FrutigerNext LT Regular" pitchFamily="34" charset="0"/>
              </a:rPr>
              <a:t>请将此处改为本章标题</a:t>
            </a:r>
            <a:endParaRPr lang="en-US" altLang="zh-CN" dirty="0">
              <a:latin typeface="FrutigerNext LT Regular" pitchFamily="34" charset="0"/>
            </a:endParaRP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>
              <a:latin typeface="FrutigerNext LT Regular" pitchFamily="34" charset="0"/>
            </a:endParaRPr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>
              <a:latin typeface="FrutigerNext LT Regular" pitchFamily="34" charset="0"/>
            </a:endParaRPr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>
                <a:latin typeface="FrutigerNext LT Regular" pitchFamily="34" charset="0"/>
              </a:rPr>
              <a:pPr>
                <a:defRPr/>
              </a:pPr>
              <a:t>‹#›</a:t>
            </a:fld>
            <a:endParaRPr lang="en-US" altLang="zh-CN" dirty="0">
              <a:latin typeface="FrutigerNext LT Regula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474438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860925"/>
            <a:ext cx="56769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</a:p>
          <a:p>
            <a:pPr lvl="1"/>
            <a:r>
              <a:rPr lang="en-US" altLang="zh-CN" noProof="0" dirty="0" smtClean="0"/>
              <a:t>Click here to add content</a:t>
            </a:r>
          </a:p>
          <a:p>
            <a:pPr lvl="2"/>
            <a:r>
              <a:rPr lang="en-US" altLang="zh-CN" noProof="0" dirty="0" smtClean="0"/>
              <a:t>Click here to add content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>
          <a:xfrm>
            <a:off x="2011363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atin typeface="FrutigerNext LT Regular" pitchFamily="34" charset="0"/>
                <a:ea typeface="华文细黑" pitchFamily="2" charset="-122"/>
              </a:defRPr>
            </a:lvl1pPr>
          </a:lstStyle>
          <a:p>
            <a:r>
              <a:rPr lang="zh-CN" altLang="en-US" smtClean="0"/>
              <a:t>请将此处改为本章标题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8816728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80975" indent="-180975" algn="l" rtl="0" eaLnBrk="0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1pPr>
    <a:lvl2pPr marL="541338" indent="-180975" algn="l" rtl="0" eaLnBrk="0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2pPr>
    <a:lvl3pPr marL="895350" indent="-174625" algn="l" rtl="0" eaLnBrk="0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0413"/>
            <a:ext cx="5116513" cy="3836987"/>
          </a:xfrm>
          <a:ln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/>
              <a:t>答案：</a:t>
            </a:r>
            <a:r>
              <a:rPr lang="en-US" altLang="zh-CN" dirty="0" smtClean="0"/>
              <a:t>A</a:t>
            </a:r>
            <a:r>
              <a:rPr lang="en-US" altLang="zh-CN" baseline="0" dirty="0" smtClean="0"/>
              <a:t> 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41169372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/>
              <a:t>答案：</a:t>
            </a:r>
            <a:r>
              <a:rPr lang="en-US" altLang="zh-CN" dirty="0" smtClean="0"/>
              <a:t>A</a:t>
            </a:r>
            <a:r>
              <a:rPr lang="en-US" altLang="zh-CN" baseline="0" dirty="0" smtClean="0"/>
              <a:t> 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41169372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/>
              <a:t>思考</a:t>
            </a:r>
            <a:r>
              <a:rPr lang="en-US" altLang="zh-CN" dirty="0" smtClean="0"/>
              <a:t>1</a:t>
            </a:r>
            <a:r>
              <a:rPr lang="zh-CN" altLang="en-US" dirty="0" smtClean="0"/>
              <a:t>答案</a:t>
            </a:r>
            <a:endParaRPr lang="en-US" altLang="zh-CN" dirty="0" smtClean="0"/>
          </a:p>
          <a:p>
            <a:pPr>
              <a:buNone/>
            </a:pPr>
            <a:r>
              <a:rPr lang="en-US" altLang="zh-CN" sz="1100" dirty="0" smtClean="0"/>
              <a:t>  </a:t>
            </a:r>
            <a:r>
              <a:rPr lang="zh-CN" altLang="en-US" sz="1100" dirty="0" smtClean="0"/>
              <a:t>是，因为</a:t>
            </a:r>
            <a:r>
              <a:rPr lang="en-US" altLang="zh-CN" sz="1100" dirty="0" smtClean="0"/>
              <a:t>Flume</a:t>
            </a:r>
            <a:r>
              <a:rPr lang="zh-CN" altLang="en-US" sz="1100" dirty="0" smtClean="0"/>
              <a:t>客户端下载需要建立在已经对应的服务上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8583459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7676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8100" cy="3838575"/>
          </a:xfrm>
          <a:prstGeom prst="rect">
            <a:avLst/>
          </a:prstGeo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zh-CN" altLang="zh-CN" dirty="0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请将此处改为本章标题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/>
        </p:nvGraphicFramePr>
        <p:xfrm>
          <a:off x="652463" y="1417638"/>
          <a:ext cx="7866062" cy="1082675"/>
        </p:xfrm>
        <a:graphic>
          <a:graphicData uri="http://schemas.openxmlformats.org/drawingml/2006/table">
            <a:tbl>
              <a:tblPr/>
              <a:tblGrid>
                <a:gridCol w="1573212"/>
                <a:gridCol w="1752600"/>
                <a:gridCol w="1889125"/>
                <a:gridCol w="2651125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课程编码</a:t>
                      </a:r>
                    </a:p>
                  </a:txBody>
                  <a:tcPr marL="77024" marR="77024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适用产品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产品版本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/>
        </p:nvGraphicFramePr>
        <p:xfrm>
          <a:off x="623888" y="2940050"/>
          <a:ext cx="7894637" cy="3038475"/>
        </p:xfrm>
        <a:graphic>
          <a:graphicData uri="http://schemas.openxmlformats.org/drawingml/2006/table">
            <a:tbl>
              <a:tblPr/>
              <a:tblGrid>
                <a:gridCol w="1573212"/>
                <a:gridCol w="1752600"/>
                <a:gridCol w="1889125"/>
                <a:gridCol w="2679700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77024" marR="77024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时间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开发类型（新开发/优化）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647564" y="1988840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课程编码</a:t>
            </a:r>
            <a:endParaRPr lang="zh-CN" altLang="en-US" dirty="0"/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2231740" y="1988840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适用的产品</a:t>
            </a:r>
            <a:endParaRPr lang="zh-CN" altLang="en-US" dirty="0"/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3995936" y="1988840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X.X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5904148" y="1988840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X.X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11560" y="3500177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195736" y="3500177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3959932" y="3500177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5832140" y="3500177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47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611560" y="4005064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8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2195736" y="4005064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9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3959932" y="4005064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0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5832140" y="4005064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1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611560" y="4473116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2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2195736" y="4473116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3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3959932" y="4473116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4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5832140" y="4473116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5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611560" y="5013176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6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2195736" y="5013176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7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3959932" y="5013176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8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5832140" y="5013176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9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611560" y="5481228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0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2195736" y="5481228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1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3959932" y="5481228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2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5832140" y="5481228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714375" y="519113"/>
            <a:ext cx="70516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defTabSz="801688" fontAlgn="base"/>
            <a:r>
              <a:rPr lang="zh-CN" altLang="en-US" sz="3500" dirty="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6059488" y="360363"/>
            <a:ext cx="28733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1" dirty="0">
                <a:solidFill>
                  <a:srgbClr val="4D4D4D"/>
                </a:solidFill>
                <a:latin typeface="FrutigerNext LT Regular" pitchFamily="34" charset="0"/>
              </a:rPr>
              <a:t>本页不打印</a:t>
            </a:r>
          </a:p>
        </p:txBody>
      </p:sp>
      <p:sp>
        <p:nvSpPr>
          <p:cNvPr id="31" name="文本占位符 7"/>
          <p:cNvSpPr>
            <a:spLocks noGrp="1"/>
          </p:cNvSpPr>
          <p:nvPr>
            <p:ph type="body" sz="quarter" idx="37" hasCustomPrompt="1"/>
          </p:nvPr>
        </p:nvSpPr>
        <p:spPr>
          <a:xfrm>
            <a:off x="611560" y="4040237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32" name="文本占位符 7"/>
          <p:cNvSpPr>
            <a:spLocks noGrp="1"/>
          </p:cNvSpPr>
          <p:nvPr>
            <p:ph type="body" sz="quarter" idx="38" hasCustomPrompt="1"/>
          </p:nvPr>
        </p:nvSpPr>
        <p:spPr>
          <a:xfrm>
            <a:off x="2195736" y="4005064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33" name="文本占位符 7"/>
          <p:cNvSpPr>
            <a:spLocks noGrp="1"/>
          </p:cNvSpPr>
          <p:nvPr>
            <p:ph type="body" sz="quarter" idx="39" hasCustomPrompt="1"/>
          </p:nvPr>
        </p:nvSpPr>
        <p:spPr>
          <a:xfrm>
            <a:off x="3959932" y="4041068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34" name="文本占位符 7"/>
          <p:cNvSpPr>
            <a:spLocks noGrp="1"/>
          </p:cNvSpPr>
          <p:nvPr>
            <p:ph type="body" sz="quarter" idx="40" hasCustomPrompt="1"/>
          </p:nvPr>
        </p:nvSpPr>
        <p:spPr>
          <a:xfrm>
            <a:off x="5832140" y="4041068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类型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问题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694" y="507207"/>
            <a:ext cx="6159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 marL="457200" marR="0" indent="-457200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/>
            </a:lvl1pPr>
            <a:lvl2pPr marL="858837" indent="-457200">
              <a:buSzPct val="100000"/>
              <a:buFont typeface="+mj-lt"/>
              <a:buAutoNum type="alphaUcPeriod"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 smtClean="0"/>
              <a:t>此版式用于思考题</a:t>
            </a:r>
            <a:r>
              <a:rPr lang="en-US" altLang="zh-CN" dirty="0" smtClean="0"/>
              <a:t>-201501</a:t>
            </a:r>
            <a:r>
              <a:rPr lang="zh-CN" altLang="en-US" dirty="0" smtClean="0"/>
              <a:t>具体格式（序号格式需以模板展示）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思考题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r>
              <a:rPr lang="zh-CN" altLang="en-US" dirty="0" smtClean="0"/>
              <a:t>此版式用于每一节的总结</a:t>
            </a:r>
            <a:r>
              <a:rPr lang="en-US" altLang="zh-CN" dirty="0" smtClean="0"/>
              <a:t>-201501</a:t>
            </a:r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本节小结</a:t>
            </a:r>
          </a:p>
        </p:txBody>
      </p:sp>
      <p:pic>
        <p:nvPicPr>
          <p:cNvPr id="4" name="Picture 8" descr="总结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106" y="509588"/>
            <a:ext cx="6175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总结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106" y="509588"/>
            <a:ext cx="6175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本章总结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684213" y="1376363"/>
            <a:ext cx="7920037" cy="3889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更多信息</a:t>
            </a:r>
          </a:p>
        </p:txBody>
      </p:sp>
      <p:pic>
        <p:nvPicPr>
          <p:cNvPr id="5" name="Picture 19" descr="前言 copy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344" y="512676"/>
            <a:ext cx="622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r>
              <a:rPr lang="zh-CN" altLang="en-US" dirty="0" smtClean="0"/>
              <a:t>此版式用于提供给学员更多学习信息。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" descr="前言 copy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344" y="512676"/>
            <a:ext cx="622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学习推荐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684213" y="1376363"/>
            <a:ext cx="7920037" cy="39243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967092" y="2503487"/>
            <a:ext cx="1209816" cy="71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4100" dirty="0" smtClean="0">
                <a:solidFill>
                  <a:srgbClr val="990000"/>
                </a:solidFill>
                <a:latin typeface="FrutigerNext LT Regular" pitchFamily="34" charset="0"/>
                <a:ea typeface="华文细黑" pitchFamily="2" charset="-122"/>
                <a:sym typeface="FrutigerNext LT Regular" pitchFamily="34" charset="0"/>
              </a:rPr>
              <a:t>谢谢</a:t>
            </a:r>
            <a:endParaRPr lang="zh-CN" altLang="zh-CN" sz="4100" dirty="0">
              <a:solidFill>
                <a:srgbClr val="990000"/>
              </a:solidFill>
              <a:latin typeface="FrutigerNext LT Regular" pitchFamily="34" charset="0"/>
              <a:ea typeface="华文细黑" pitchFamily="2" charset="-122"/>
              <a:sym typeface="FrutigerNext LT Regula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1629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6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5578475"/>
            <a:ext cx="820738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7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2638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7224713" y="4094163"/>
            <a:ext cx="13335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4" tIns="40058" rIns="80114" bIns="40058">
            <a:spAutoFit/>
          </a:bodyPr>
          <a:lstStyle/>
          <a:p>
            <a:pPr defTabSz="80168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sp>
        <p:nvSpPr>
          <p:cNvPr id="1414185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1419225"/>
            <a:ext cx="6012594" cy="1470025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</a:t>
            </a:r>
            <a:r>
              <a:rPr lang="zh-CN" altLang="en-US" dirty="0" smtClean="0"/>
              <a:t>式</a:t>
            </a:r>
            <a:endParaRPr lang="zh-CN" altLang="en-US" dirty="0"/>
          </a:p>
        </p:txBody>
      </p:sp>
      <p:sp>
        <p:nvSpPr>
          <p:cNvPr id="7" name="Rectangle 14"/>
          <p:cNvSpPr>
            <a:spLocks noChangeArrowheads="1"/>
          </p:cNvSpPr>
          <p:nvPr userDrawn="1"/>
        </p:nvSpPr>
        <p:spPr bwMode="auto">
          <a:xfrm>
            <a:off x="655638" y="6207125"/>
            <a:ext cx="254703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 fontAlgn="base"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版权所有</a:t>
            </a:r>
            <a:r>
              <a:rPr lang="en-US" altLang="zh-CN" sz="1200" b="0" i="0" dirty="0" smtClean="0">
                <a:latin typeface="+mn-lt"/>
                <a:ea typeface="+mn-ea"/>
              </a:rPr>
              <a:t>©</a:t>
            </a:r>
            <a:r>
              <a:rPr lang="en-US" altLang="zh-CN" sz="1200" b="0" dirty="0" smtClean="0">
                <a:latin typeface="+mn-lt"/>
                <a:ea typeface="+mn-ea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华为技术有限公司</a:t>
            </a:r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前言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694" y="527944"/>
            <a:ext cx="6159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2" y="1376364"/>
            <a:ext cx="7920037" cy="4032856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 smtClean="0"/>
              <a:t>本章主要讲述</a:t>
            </a:r>
            <a:r>
              <a:rPr lang="en-US" altLang="zh-CN" dirty="0" smtClean="0"/>
              <a:t>...</a:t>
            </a:r>
            <a:endParaRPr lang="zh-CN" altLang="en-US" dirty="0" smtClean="0"/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前言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84213" y="1376363"/>
            <a:ext cx="7897812" cy="4194175"/>
          </a:xfrm>
        </p:spPr>
        <p:txBody>
          <a:bodyPr/>
          <a:lstStyle>
            <a:lvl1pPr marL="301625" marR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lvl1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Picture 14" descr="目标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18172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目标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 descr="目录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712" y="527007"/>
            <a:ext cx="620713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2" y="1376363"/>
            <a:ext cx="7920038" cy="3924300"/>
          </a:xfrm>
        </p:spPr>
        <p:txBody>
          <a:bodyPr/>
          <a:lstStyle>
            <a:lvl1pPr marL="457200" marR="0" indent="-457200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/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一级目录一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一级目录二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一级目录三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4788532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本节概述和学习目标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684213" y="1376363"/>
            <a:ext cx="7920037" cy="410527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Picture 14" descr="目标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18172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87350"/>
            <a:ext cx="7713662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/>
          <a:p>
            <a:r>
              <a:rPr lang="zh-CN" altLang="en-US" dirty="0" smtClean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87350"/>
            <a:ext cx="7713662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7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4" descr="8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508875" y="6399213"/>
            <a:ext cx="13112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387350"/>
            <a:ext cx="7745412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374775"/>
            <a:ext cx="7929562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8" name="Rectangle 69"/>
          <p:cNvSpPr>
            <a:spLocks noChangeArrowheads="1"/>
          </p:cNvSpPr>
          <p:nvPr userDrawn="1"/>
        </p:nvSpPr>
        <p:spPr bwMode="auto">
          <a:xfrm>
            <a:off x="6096000" y="6417332"/>
            <a:ext cx="65709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 eaLnBrk="0" fontAlgn="base" hangingPunct="0"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+mn-ea"/>
              </a:rPr>
              <a:pPr defTabSz="801688" eaLnBrk="0" fontAlgn="base" hangingPunct="0">
                <a:defRPr/>
              </a:pPr>
              <a:t>‹#›</a:t>
            </a:fld>
            <a:r>
              <a:rPr lang="zh-CN" altLang="en-US" sz="1200" dirty="0" smtClean="0">
                <a:latin typeface="+mn-lt"/>
                <a:ea typeface="+mn-ea"/>
              </a:rPr>
              <a:t>页</a:t>
            </a:r>
            <a:endParaRPr lang="en-US" altLang="zh-CN" sz="1200" dirty="0">
              <a:latin typeface="+mn-lt"/>
              <a:ea typeface="+mn-ea"/>
            </a:endParaRPr>
          </a:p>
        </p:txBody>
      </p:sp>
      <p:pic>
        <p:nvPicPr>
          <p:cNvPr id="9" name="Picture 2" descr="C:\Users\c00224892.CHINA\Desktop\中文水印.png"/>
          <p:cNvPicPr>
            <a:picLocks noChangeAspect="1" noChangeArrowheads="1"/>
          </p:cNvPicPr>
          <p:nvPr userDrawn="1"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6516216" y="-27384"/>
            <a:ext cx="2633663" cy="2633662"/>
          </a:xfrm>
          <a:prstGeom prst="rect">
            <a:avLst/>
          </a:prstGeom>
          <a:noFill/>
        </p:spPr>
      </p:pic>
      <p:sp>
        <p:nvSpPr>
          <p:cNvPr id="10" name="Rectangle 54"/>
          <p:cNvSpPr>
            <a:spLocks noChangeArrowheads="1"/>
          </p:cNvSpPr>
          <p:nvPr userDrawn="1"/>
        </p:nvSpPr>
        <p:spPr bwMode="auto">
          <a:xfrm>
            <a:off x="647564" y="6409397"/>
            <a:ext cx="254703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 fontAlgn="base"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版权所有</a:t>
            </a:r>
            <a:r>
              <a:rPr lang="en-US" altLang="zh-CN" sz="1200" b="0" i="0" dirty="0" smtClean="0">
                <a:latin typeface="+mn-lt"/>
                <a:ea typeface="+mn-ea"/>
              </a:rPr>
              <a:t>©</a:t>
            </a:r>
            <a:r>
              <a:rPr lang="en-US" altLang="zh-CN" sz="1200" b="0" dirty="0" smtClean="0">
                <a:latin typeface="+mn-lt"/>
                <a:ea typeface="+mn-ea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华为技术有限公司</a:t>
            </a:r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-1836712" y="2312876"/>
            <a:ext cx="1800200" cy="117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参考线：</a:t>
            </a:r>
            <a:endParaRPr lang="en-US" altLang="zh-CN" sz="14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左：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10.6</a:t>
            </a: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右：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11.2</a:t>
            </a: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上：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5.7</a:t>
            </a: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下：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7.8</a:t>
            </a:r>
            <a:endParaRPr lang="zh-CN" altLang="en-US" sz="14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58" r:id="rId7"/>
    <p:sldLayoutId id="2147483828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  <p:sldLayoutId id="2147483864" r:id="rId15"/>
    <p:sldLayoutId id="2147483865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0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0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0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0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943600"/>
            <a:ext cx="9144000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8249" name="Text Box 9"/>
          <p:cNvSpPr txBox="1">
            <a:spLocks noChangeArrowheads="1"/>
          </p:cNvSpPr>
          <p:nvPr/>
        </p:nvSpPr>
        <p:spPr bwMode="auto">
          <a:xfrm>
            <a:off x="3436938" y="3189288"/>
            <a:ext cx="25304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2400" dirty="0">
                <a:solidFill>
                  <a:srgbClr val="666666"/>
                </a:solidFill>
                <a:latin typeface="FrutigerNext LT Regular" pitchFamily="34" charset="0"/>
                <a:ea typeface="MS PGothic" pitchFamily="34" charset="-128"/>
                <a:sym typeface="FrutigerNext LT Regular" pitchFamily="34" charset="0"/>
              </a:rPr>
              <a:t>www.huawei.com</a:t>
            </a:r>
          </a:p>
        </p:txBody>
      </p:sp>
    </p:spTree>
    <p:extLst>
      <p:ext uri="{BB962C8B-B14F-4D97-AF65-F5344CB8AC3E}">
        <p14:creationId xmlns:p14="http://schemas.microsoft.com/office/powerpoint/2010/main" xmlns="" val="84983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</p:sldLayoutIdLst>
  <p:timing>
    <p:tnLst>
      <p:par>
        <p:cTn id="1" dur="indefinite" restart="never" nodeType="tmRoot"/>
      </p:par>
    </p:tnLst>
  </p:timing>
  <p:txStyles>
    <p:titleStyle>
      <a:lvl1pPr algn="ctr" defTabSz="801688" rtl="0" eaLnBrk="0" fontAlgn="base" hangingPunct="0">
        <a:spcBef>
          <a:spcPct val="0"/>
        </a:spcBef>
        <a:spcAft>
          <a:spcPct val="0"/>
        </a:spcAft>
        <a:defRPr sz="3700" baseline="0">
          <a:solidFill>
            <a:schemeClr val="tx2"/>
          </a:solidFill>
          <a:latin typeface="+mj-lt"/>
          <a:ea typeface="+mj-ea"/>
          <a:cs typeface="+mj-cs"/>
        </a:defRPr>
      </a:lvl1pPr>
      <a:lvl2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2pPr>
      <a:lvl3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3pPr>
      <a:lvl4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4pPr>
      <a:lvl5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01625" indent="-301625" algn="l" defTabSz="801688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400175" indent="-198438" algn="l" defTabSz="801688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801813" indent="-201613" algn="l" defTabSz="801688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2590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7162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734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6306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714375" y="519113"/>
            <a:ext cx="70516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defTabSz="801688" eaLnBrk="1" hangingPunct="1"/>
            <a:r>
              <a:rPr lang="zh-CN" altLang="en-US" sz="3500">
                <a:solidFill>
                  <a:srgbClr val="990000"/>
                </a:solidFill>
                <a:latin typeface="FrutigerNext LT Medium" pitchFamily="34" charset="0"/>
                <a:ea typeface="黑体" pitchFamily="49" charset="-122"/>
              </a:rPr>
              <a:t>修订记录</a:t>
            </a:r>
          </a:p>
        </p:txBody>
      </p:sp>
      <p:graphicFrame>
        <p:nvGraphicFramePr>
          <p:cNvPr id="1580035" name="Group 3"/>
          <p:cNvGraphicFramePr>
            <a:graphicFrameLocks noGrp="1"/>
          </p:cNvGraphicFramePr>
          <p:nvPr/>
        </p:nvGraphicFramePr>
        <p:xfrm>
          <a:off x="791580" y="1448780"/>
          <a:ext cx="7654937" cy="1340284"/>
        </p:xfrm>
        <a:graphic>
          <a:graphicData uri="http://schemas.openxmlformats.org/drawingml/2006/table">
            <a:tbl>
              <a:tblPr/>
              <a:tblGrid>
                <a:gridCol w="1530987"/>
                <a:gridCol w="1705560"/>
                <a:gridCol w="1838421"/>
                <a:gridCol w="2579969"/>
              </a:tblGrid>
              <a:tr h="506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课程编码</a:t>
                      </a:r>
                    </a:p>
                  </a:txBody>
                  <a:tcPr marL="77024" marR="77024" marT="40033" marB="4003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适用产品</a:t>
                      </a:r>
                    </a:p>
                  </a:txBody>
                  <a:tcPr marL="77024" marR="77024" marT="40033" marB="400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产品版本</a:t>
                      </a:r>
                    </a:p>
                  </a:txBody>
                  <a:tcPr marL="77024" marR="77024" marT="40033" marB="400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课程版本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ISSUE</a:t>
                      </a:r>
                    </a:p>
                  </a:txBody>
                  <a:tcPr marL="77024" marR="77024" marT="40033" marB="400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06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Module 08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Flume</a:t>
                      </a:r>
                    </a:p>
                  </a:txBody>
                  <a:tcPr marL="78258" marR="78258" marT="39107" marB="391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FusionInsight</a:t>
                      </a:r>
                    </a:p>
                  </a:txBody>
                  <a:tcPr marL="78258" marR="78258" marT="39107" marB="39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FusionInsight HD V100R002C60 </a:t>
                      </a:r>
                    </a:p>
                  </a:txBody>
                  <a:tcPr marL="78258" marR="78258" marT="39107" marB="39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V1.0</a:t>
                      </a:r>
                    </a:p>
                  </a:txBody>
                  <a:tcPr marL="78258" marR="78258" marT="39107" marB="391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64" name="DtsShapeName" descr="7061C352C6745DDE801475@9B82G0@C909;?8A9;O89QNQPHOVDH!!!BIHO@]p47096!!!!@5E596E111GC1GED7BE111GC1GED7BE!!!!!!!!!!!!!!!!!!!!!!!!!!!!!!!!!!!!!!!!!!!!!!!!!!!!9:J;Q9:J;P[11036784E!!BIHO@]{11036784!@5E15E311306187719D11306187719D!!!!!!!!!!!!!!!!!!!!!!!!!!!!!!!!!!!!!!!!!!!!!!!!!!!!9=0&gt;b9==9YE71139125!!!BIHO@]e71139125!@5E158G1102E29D086D1102E29D086D!!!!!!!!!!!!!!!!!!!!!!!!!!!!!!!!!!!!!!!!!!!!!!!!!!!!83K;C83K;C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80053" name="Group 21"/>
          <p:cNvGraphicFramePr>
            <a:graphicFrameLocks noGrp="1"/>
          </p:cNvGraphicFramePr>
          <p:nvPr/>
        </p:nvGraphicFramePr>
        <p:xfrm>
          <a:off x="791580" y="2960948"/>
          <a:ext cx="7654937" cy="3136698"/>
        </p:xfrm>
        <a:graphic>
          <a:graphicData uri="http://schemas.openxmlformats.org/drawingml/2006/table">
            <a:tbl>
              <a:tblPr/>
              <a:tblGrid>
                <a:gridCol w="1525445"/>
                <a:gridCol w="1699387"/>
                <a:gridCol w="1831767"/>
                <a:gridCol w="2598338"/>
              </a:tblGrid>
              <a:tr h="5251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开发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优化者</a:t>
                      </a:r>
                    </a:p>
                  </a:txBody>
                  <a:tcPr marL="77024" marR="77024" marT="40044" marB="4004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时间</a:t>
                      </a:r>
                    </a:p>
                  </a:txBody>
                  <a:tcPr marL="77024" marR="77024" marT="40044" marB="4004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审核人</a:t>
                      </a:r>
                    </a:p>
                  </a:txBody>
                  <a:tcPr marL="77024" marR="77024" marT="40044" marB="4004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开发类型（新开发/优化）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7024" marR="77024" marT="40044" marB="4004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8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zhanyinghua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00335446</a:t>
                      </a:r>
                    </a:p>
                  </a:txBody>
                  <a:tcPr marL="78258" marR="78258" marT="39119" marB="391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2016/4/26</a:t>
                      </a:r>
                    </a:p>
                  </a:txBody>
                  <a:tcPr marL="78258" marR="78258" marT="39119" marB="391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19" marB="391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19" marB="391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19" marB="391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19" marB="391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19" marB="391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19" marB="391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19" marB="391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19" marB="391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19" marB="391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19" marB="391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19" marB="391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19" marB="391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19" marB="391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19" marB="391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19" marB="391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19" marB="391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19" marB="391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19" marB="391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02" name="Text Box 58"/>
          <p:cNvSpPr txBox="1">
            <a:spLocks noChangeArrowheads="1"/>
          </p:cNvSpPr>
          <p:nvPr/>
        </p:nvSpPr>
        <p:spPr bwMode="auto">
          <a:xfrm>
            <a:off x="6059488" y="360363"/>
            <a:ext cx="2873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t" hangingPunct="1">
              <a:spcBef>
                <a:spcPct val="50000"/>
              </a:spcBef>
            </a:pPr>
            <a:r>
              <a:rPr lang="zh-CN" altLang="en-US" sz="4000" dirty="0">
                <a:solidFill>
                  <a:srgbClr val="4D4D4D"/>
                </a:solidFill>
              </a:rPr>
              <a:t>本页不打印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2.1 </a:t>
            </a:r>
            <a:r>
              <a:rPr lang="zh-CN" altLang="en-US" dirty="0" smtClean="0"/>
              <a:t>扩容部署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按照提示步骤完成实例扩容。 </a:t>
            </a:r>
            <a:endParaRPr lang="en-US" sz="20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863600" y="1268413"/>
            <a:ext cx="7931150" cy="1296987"/>
          </a:xfrm>
          <a:prstGeom prst="rect">
            <a:avLst/>
          </a:prstGeom>
          <a:noFill/>
          <a:ln>
            <a:noFill/>
          </a:ln>
          <a:extLst/>
        </p:spPr>
        <p:txBody>
          <a:bodyPr lIns="80141" tIns="40071" rIns="80141" bIns="40071"/>
          <a:lstStyle/>
          <a:p>
            <a:pPr marL="301625" indent="-301625" defTabSz="801688"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en-US" altLang="zh-CN" sz="2200" dirty="0">
              <a:ea typeface="华文细黑" pitchFamily="2" charset="-122"/>
            </a:endParaRPr>
          </a:p>
        </p:txBody>
      </p:sp>
      <p:pic>
        <p:nvPicPr>
          <p:cNvPr id="23556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3554" y="2060426"/>
            <a:ext cx="62547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部署规划</a:t>
            </a: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b="1" dirty="0" smtClean="0"/>
              <a:t>部署方法</a:t>
            </a:r>
            <a:endParaRPr lang="en-US" altLang="zh-CN" b="1" dirty="0" smtClean="0"/>
          </a:p>
          <a:p>
            <a:pPr marL="352425" lvl="1" indent="0" eaLnBrk="1" hangingPunct="1">
              <a:buSzTx/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A6A6A6"/>
                </a:solidFill>
                <a:latin typeface="华文细黑" pitchFamily="2" charset="-122"/>
              </a:rPr>
              <a:t>2.1 </a:t>
            </a:r>
            <a:r>
              <a:rPr lang="zh-CN" altLang="en-US" dirty="0" smtClean="0">
                <a:solidFill>
                  <a:srgbClr val="A6A6A6"/>
                </a:solidFill>
                <a:latin typeface="华文细黑" pitchFamily="2" charset="-122"/>
              </a:rPr>
              <a:t>扩容部署</a:t>
            </a:r>
            <a:endParaRPr lang="en-US" altLang="zh-CN" dirty="0" smtClean="0">
              <a:solidFill>
                <a:srgbClr val="A6A6A6"/>
              </a:solidFill>
              <a:latin typeface="华文细黑" pitchFamily="2" charset="-122"/>
            </a:endParaRPr>
          </a:p>
          <a:p>
            <a:pPr marL="352425" lvl="1" indent="0" eaLnBrk="1" hangingPunct="1">
              <a:buSzTx/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D0D0D"/>
                </a:solidFill>
                <a:latin typeface="华文细黑" pitchFamily="2" charset="-122"/>
              </a:rPr>
              <a:t>2.2 </a:t>
            </a:r>
            <a:r>
              <a:rPr lang="zh-CN" altLang="en-US" b="1" dirty="0" smtClean="0">
                <a:solidFill>
                  <a:srgbClr val="0D0D0D"/>
                </a:solidFill>
                <a:latin typeface="华文细黑" pitchFamily="2" charset="-122"/>
              </a:rPr>
              <a:t>客户端部署</a:t>
            </a:r>
            <a:endParaRPr lang="en-US" altLang="zh-CN" b="1" dirty="0" smtClean="0">
              <a:solidFill>
                <a:srgbClr val="0D0D0D"/>
              </a:solidFill>
              <a:latin typeface="华文细黑" pitchFamily="2" charset="-122"/>
            </a:endParaRPr>
          </a:p>
          <a:p>
            <a:pPr marL="352425" lvl="1" indent="0" eaLnBrk="1" hangingPunct="1">
              <a:buSzTx/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A6A6A6"/>
                </a:solidFill>
                <a:latin typeface="华文细黑" pitchFamily="2" charset="-122"/>
              </a:rPr>
              <a:t>2.3 </a:t>
            </a:r>
            <a:r>
              <a:rPr lang="zh-CN" altLang="en-US" dirty="0" smtClean="0">
                <a:solidFill>
                  <a:srgbClr val="A6A6A6"/>
                </a:solidFill>
                <a:latin typeface="华文细黑" pitchFamily="2" charset="-122"/>
              </a:rPr>
              <a:t>减容部署</a:t>
            </a:r>
            <a:endParaRPr lang="en-US" altLang="zh-CN" dirty="0" smtClean="0">
              <a:solidFill>
                <a:srgbClr val="A6A6A6"/>
              </a:solidFill>
              <a:latin typeface="华文细黑" pitchFamily="2" charset="-122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组件配置</a:t>
            </a:r>
            <a:endParaRPr lang="en-US" altLang="zh-CN" dirty="0" smtClean="0">
              <a:solidFill>
                <a:srgbClr val="777777"/>
              </a:solidFill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健康检查关键指标</a:t>
            </a:r>
            <a:endParaRPr lang="en-US" altLang="zh-CN" dirty="0" smtClean="0">
              <a:solidFill>
                <a:srgbClr val="77777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2.2</a:t>
            </a:r>
            <a:r>
              <a:rPr lang="zh-CN" altLang="en-US" dirty="0" smtClean="0"/>
              <a:t>客户端部署</a:t>
            </a:r>
            <a:endParaRPr lang="zh-CN" altLang="en-US" sz="18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点击“服务管理</a:t>
            </a:r>
            <a:r>
              <a:rPr lang="en-US" sz="2000" dirty="0" smtClean="0"/>
              <a:t>&gt;Flume&gt;</a:t>
            </a:r>
            <a:r>
              <a:rPr lang="zh-CN" altLang="en-US" sz="2000" dirty="0" smtClean="0"/>
              <a:t>实例”，进入</a:t>
            </a:r>
            <a:r>
              <a:rPr lang="en-US" sz="2000" dirty="0" smtClean="0"/>
              <a:t>Flume</a:t>
            </a:r>
            <a:r>
              <a:rPr lang="zh-CN" altLang="en-US" sz="2000" dirty="0" smtClean="0"/>
              <a:t>服务界面，然后点击“下载客户端”按钮，将客户端下载在本地。 </a:t>
            </a:r>
            <a:endParaRPr lang="en-US" sz="2000" dirty="0"/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2945" y="2348880"/>
            <a:ext cx="6429375" cy="3581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2.2</a:t>
            </a:r>
            <a:r>
              <a:rPr lang="zh-CN" altLang="en-US" dirty="0" smtClean="0"/>
              <a:t>客户端部署</a:t>
            </a:r>
            <a:endParaRPr lang="zh-CN" altLang="en-US" sz="1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使用“</a:t>
            </a:r>
            <a:r>
              <a:rPr lang="en-US" sz="1800" dirty="0" err="1" smtClean="0"/>
              <a:t>WinSCP</a:t>
            </a:r>
            <a:r>
              <a:rPr lang="en-US" sz="1800" dirty="0" smtClean="0"/>
              <a:t>”</a:t>
            </a:r>
            <a:r>
              <a:rPr lang="zh-CN" altLang="en-US" sz="1800" dirty="0" smtClean="0"/>
              <a:t>工具将“</a:t>
            </a:r>
            <a:r>
              <a:rPr lang="en-US" sz="1800" dirty="0" smtClean="0"/>
              <a:t>FusionInsight_V100R002C60_Flume_Client.tar”</a:t>
            </a:r>
            <a:r>
              <a:rPr lang="zh-CN" altLang="en-US" sz="1800" dirty="0" smtClean="0"/>
              <a:t>文件上传到将要安装</a:t>
            </a:r>
            <a:r>
              <a:rPr lang="en-US" sz="1800" dirty="0" smtClean="0"/>
              <a:t>Flume</a:t>
            </a:r>
            <a:r>
              <a:rPr lang="zh-CN" altLang="en-US" sz="1800" dirty="0" smtClean="0"/>
              <a:t>服务客户端的节点目录上，例如“</a:t>
            </a:r>
            <a:r>
              <a:rPr lang="en-US" sz="1800" dirty="0" smtClean="0"/>
              <a:t>/opt”</a:t>
            </a:r>
            <a:r>
              <a:rPr lang="zh-CN" altLang="en-US" sz="1800" dirty="0" smtClean="0"/>
              <a:t>。 </a:t>
            </a:r>
            <a:endParaRPr lang="en-US" sz="1800" dirty="0" smtClean="0"/>
          </a:p>
          <a:p>
            <a:r>
              <a:rPr lang="zh-CN" altLang="en-US" sz="1800" dirty="0" smtClean="0"/>
              <a:t>解压软件包。进入安装包所在目录，例如“</a:t>
            </a:r>
            <a:r>
              <a:rPr lang="en-US" sz="1800" dirty="0" smtClean="0"/>
              <a:t>/opt”,</a:t>
            </a:r>
            <a:r>
              <a:rPr lang="zh-CN" altLang="en-US" sz="1800" dirty="0" smtClean="0"/>
              <a:t>执行如下命令解压安装包到本地目录。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      </a:t>
            </a:r>
            <a:r>
              <a:rPr lang="en-US" sz="1600" dirty="0" err="1" smtClean="0"/>
              <a:t>cd</a:t>
            </a:r>
            <a:r>
              <a:rPr lang="en-US" sz="1600" dirty="0" smtClean="0"/>
              <a:t> /opt</a:t>
            </a:r>
          </a:p>
          <a:p>
            <a:pPr>
              <a:buNone/>
            </a:pPr>
            <a:r>
              <a:rPr lang="en-US" sz="1600" dirty="0" smtClean="0"/>
              <a:t>            tar -</a:t>
            </a:r>
            <a:r>
              <a:rPr lang="en-US" sz="1600" dirty="0" err="1" smtClean="0"/>
              <a:t>xvf</a:t>
            </a:r>
            <a:r>
              <a:rPr lang="en-US" sz="1600" dirty="0" smtClean="0"/>
              <a:t> FusionInsight_V100R002C60_Flume_Client.tar</a:t>
            </a:r>
          </a:p>
          <a:p>
            <a:r>
              <a:rPr lang="zh-CN" altLang="en-US" sz="1800" dirty="0" smtClean="0"/>
              <a:t>执行以下命令进入“</a:t>
            </a:r>
            <a:r>
              <a:rPr lang="en-US" sz="1800" dirty="0" smtClean="0"/>
              <a:t>/opt”</a:t>
            </a:r>
            <a:r>
              <a:rPr lang="zh-CN" altLang="en-US" sz="1800" dirty="0" smtClean="0"/>
              <a:t>，解压“</a:t>
            </a:r>
            <a:r>
              <a:rPr lang="en-US" sz="1800" dirty="0" smtClean="0"/>
              <a:t>FusionInsight_V100R002C60_Flume_ClientConfig.tar”</a:t>
            </a:r>
            <a:r>
              <a:rPr lang="zh-CN" altLang="en-US" sz="1800" dirty="0" smtClean="0"/>
              <a:t>文件，生成“</a:t>
            </a:r>
            <a:r>
              <a:rPr lang="en-US" sz="1800" dirty="0" smtClean="0"/>
              <a:t>FusionInsight_V100R002C60_Flume_ClientConfig”</a:t>
            </a:r>
            <a:r>
              <a:rPr lang="zh-CN" altLang="en-US" sz="1800" dirty="0" smtClean="0"/>
              <a:t>文件夹。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    </a:t>
            </a:r>
            <a:r>
              <a:rPr lang="en-US" sz="1600" dirty="0" smtClean="0"/>
              <a:t>tar -</a:t>
            </a:r>
            <a:r>
              <a:rPr lang="en-US" sz="1600" dirty="0" err="1" smtClean="0"/>
              <a:t>xvf</a:t>
            </a:r>
            <a:r>
              <a:rPr lang="en-US" sz="1600" dirty="0" smtClean="0"/>
              <a:t> FusionInsight_V100R002C60_Flume_ClientConfig.tar </a:t>
            </a:r>
          </a:p>
          <a:p>
            <a:endParaRPr lang="en-US" sz="2000" dirty="0"/>
          </a:p>
        </p:txBody>
      </p:sp>
      <p:sp>
        <p:nvSpPr>
          <p:cNvPr id="29699" name="内容占位符 2"/>
          <p:cNvSpPr txBox="1">
            <a:spLocks/>
          </p:cNvSpPr>
          <p:nvPr/>
        </p:nvSpPr>
        <p:spPr bwMode="auto">
          <a:xfrm>
            <a:off x="863600" y="1268413"/>
            <a:ext cx="793115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141" tIns="40071" rIns="80141" bIns="40071"/>
          <a:lstStyle/>
          <a:p>
            <a:pPr marL="342900" indent="-342900" defTabSz="1000125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en-US" altLang="zh-CN" sz="1200" dirty="0">
              <a:solidFill>
                <a:srgbClr val="000000"/>
              </a:solidFill>
              <a:ea typeface="华文细黑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2.2</a:t>
            </a:r>
            <a:r>
              <a:rPr lang="zh-CN" altLang="en-US" smtClean="0"/>
              <a:t>客户端部署</a:t>
            </a:r>
            <a:endParaRPr lang="zh-CN" altLang="en-US" sz="180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2463" y="1374775"/>
            <a:ext cx="7929562" cy="4538501"/>
          </a:xfrm>
        </p:spPr>
        <p:txBody>
          <a:bodyPr/>
          <a:lstStyle/>
          <a:p>
            <a:r>
              <a:rPr lang="zh-CN" altLang="en-US" sz="1800" dirty="0" smtClean="0">
                <a:latin typeface="+mn-ea"/>
              </a:rPr>
              <a:t>执行以下命令进入</a:t>
            </a:r>
            <a:r>
              <a:rPr lang="en-US" altLang="zh-CN" sz="1800" dirty="0" smtClean="0"/>
              <a:t>”</a:t>
            </a:r>
            <a:r>
              <a:rPr lang="en-US" sz="1800" dirty="0" smtClean="0"/>
              <a:t>/opt/FusionInsight_V100R002C60_Flume_ClientConfig/Flume”</a:t>
            </a:r>
            <a:r>
              <a:rPr lang="zh-CN" altLang="en-US" sz="1800" dirty="0" smtClean="0">
                <a:latin typeface="+mn-ea"/>
              </a:rPr>
              <a:t>文件夹，解压</a:t>
            </a:r>
            <a:r>
              <a:rPr lang="en-US" altLang="zh-CN" sz="1800" dirty="0" smtClean="0"/>
              <a:t>”</a:t>
            </a:r>
            <a:r>
              <a:rPr lang="en-US" sz="1800" dirty="0" smtClean="0"/>
              <a:t>FusionInsight-Flume-1.6.0.tar.gz”</a:t>
            </a:r>
            <a:r>
              <a:rPr lang="zh-CN" altLang="en-US" sz="1800" dirty="0" smtClean="0">
                <a:latin typeface="+mn-ea"/>
              </a:rPr>
              <a:t>文件。 </a:t>
            </a:r>
            <a:endParaRPr lang="en-US" sz="1800" dirty="0" smtClean="0">
              <a:latin typeface="+mn-ea"/>
            </a:endParaRPr>
          </a:p>
          <a:p>
            <a:pPr>
              <a:buNone/>
            </a:pPr>
            <a:r>
              <a:rPr lang="en-US" sz="1600" dirty="0" smtClean="0"/>
              <a:t>            </a:t>
            </a:r>
            <a:r>
              <a:rPr lang="en-US" sz="1600" dirty="0" err="1" smtClean="0"/>
              <a:t>cd</a:t>
            </a:r>
            <a:r>
              <a:rPr lang="en-US" sz="1600" dirty="0" smtClean="0"/>
              <a:t> /opt/FusionInsight_V100R002C60_Flume_ClientConfig/Flume</a:t>
            </a:r>
          </a:p>
          <a:p>
            <a:pPr>
              <a:buNone/>
            </a:pPr>
            <a:r>
              <a:rPr lang="en-US" sz="1600" dirty="0" smtClean="0"/>
              <a:t>            tar -</a:t>
            </a:r>
            <a:r>
              <a:rPr lang="en-US" sz="1600" dirty="0" err="1" smtClean="0"/>
              <a:t>xvf</a:t>
            </a:r>
            <a:r>
              <a:rPr lang="en-US" sz="1600" dirty="0" smtClean="0"/>
              <a:t> FusionInsight-Flume-1.6.0.tar.gz</a:t>
            </a:r>
          </a:p>
          <a:p>
            <a:r>
              <a:rPr lang="zh-CN" altLang="en-US" sz="1800" dirty="0" smtClean="0"/>
              <a:t>安装客户端：执行以下命令，将修改的参数信息导入客户端。其中</a:t>
            </a:r>
            <a:r>
              <a:rPr lang="en-US" altLang="zh-CN" sz="1800" dirty="0" smtClean="0"/>
              <a:t>”</a:t>
            </a:r>
            <a:r>
              <a:rPr lang="en-US" sz="1800" dirty="0" smtClean="0"/>
              <a:t>/opt/</a:t>
            </a:r>
            <a:r>
              <a:rPr lang="en-US" sz="1800" dirty="0" err="1" smtClean="0"/>
              <a:t>FlumeClient</a:t>
            </a:r>
            <a:r>
              <a:rPr lang="en-US" sz="1800" dirty="0" smtClean="0"/>
              <a:t>”</a:t>
            </a:r>
            <a:r>
              <a:rPr lang="zh-CN" altLang="en-US" sz="1800" dirty="0" smtClean="0"/>
              <a:t>为</a:t>
            </a:r>
            <a:r>
              <a:rPr lang="en-US" sz="1800" dirty="0" smtClean="0"/>
              <a:t>Flume</a:t>
            </a:r>
            <a:r>
              <a:rPr lang="zh-CN" altLang="en-US" sz="1800" dirty="0" smtClean="0"/>
              <a:t>客户端安装路径，</a:t>
            </a:r>
            <a:r>
              <a:rPr lang="en-US" altLang="zh-CN" sz="1800" dirty="0" smtClean="0"/>
              <a:t>”</a:t>
            </a:r>
            <a:r>
              <a:rPr lang="en-US" sz="1800" dirty="0" err="1" smtClean="0"/>
              <a:t>ip</a:t>
            </a:r>
            <a:r>
              <a:rPr lang="en-US" sz="1800" dirty="0" smtClean="0"/>
              <a:t>”</a:t>
            </a:r>
            <a:r>
              <a:rPr lang="zh-CN" altLang="en-US" sz="1800" dirty="0" smtClean="0"/>
              <a:t>为</a:t>
            </a:r>
            <a:r>
              <a:rPr lang="en-US" sz="1800" dirty="0" err="1" smtClean="0"/>
              <a:t>MonitorServer</a:t>
            </a:r>
            <a:r>
              <a:rPr lang="zh-CN" altLang="en-US" sz="1800" dirty="0" smtClean="0"/>
              <a:t>角色的“</a:t>
            </a:r>
            <a:r>
              <a:rPr lang="en-US" sz="1800" dirty="0" smtClean="0"/>
              <a:t>Business IP”</a:t>
            </a:r>
            <a:r>
              <a:rPr lang="zh-CN" altLang="en-US" sz="1800" dirty="0" smtClean="0"/>
              <a:t>地址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两</a:t>
            </a:r>
            <a:r>
              <a:rPr lang="zh-CN" altLang="en-US" sz="1800" dirty="0" smtClean="0"/>
              <a:t>个</a:t>
            </a:r>
            <a:r>
              <a:rPr lang="en-US" altLang="zh-CN" sz="1800" dirty="0" err="1" smtClean="0"/>
              <a:t>ip</a:t>
            </a:r>
            <a:r>
              <a:rPr lang="zh-CN" altLang="en-US" sz="1800" dirty="0" smtClean="0"/>
              <a:t>之间使用逗号分隔</a:t>
            </a:r>
            <a:r>
              <a:rPr lang="zh-CN" altLang="en-US" sz="1800" dirty="0" smtClean="0"/>
              <a:t>。 </a:t>
            </a:r>
            <a:endParaRPr lang="en-US" sz="1800" dirty="0" smtClean="0"/>
          </a:p>
          <a:p>
            <a:pPr>
              <a:buNone/>
            </a:pPr>
            <a:r>
              <a:rPr lang="en-US" sz="1600" dirty="0" smtClean="0"/>
              <a:t>             </a:t>
            </a:r>
            <a:r>
              <a:rPr lang="en-US" sz="1600" dirty="0" err="1" smtClean="0"/>
              <a:t>cd</a:t>
            </a:r>
            <a:r>
              <a:rPr lang="en-US" sz="1600" dirty="0" smtClean="0"/>
              <a:t> /opt/FusionInsight_V100R002C60_Flume_ClientConfig/Flume</a:t>
            </a:r>
          </a:p>
          <a:p>
            <a:pPr marL="627063" indent="-627063"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       </a:t>
            </a:r>
            <a:r>
              <a:rPr lang="en-US" altLang="zh-CN" sz="1600" b="1" dirty="0" smtClean="0"/>
              <a:t>./</a:t>
            </a:r>
            <a:r>
              <a:rPr lang="en-US" altLang="zh-CN" sz="1600" b="1" dirty="0" smtClean="0"/>
              <a:t>install.sh -d /opt/</a:t>
            </a:r>
            <a:r>
              <a:rPr lang="en-US" altLang="zh-CN" sz="1600" b="1" dirty="0" err="1" smtClean="0"/>
              <a:t>FlumeClient</a:t>
            </a:r>
            <a:r>
              <a:rPr lang="en-US" altLang="zh-CN" sz="1600" b="1" dirty="0" smtClean="0"/>
              <a:t> -f </a:t>
            </a:r>
            <a:r>
              <a:rPr lang="en-US" altLang="zh-CN" sz="1600" i="1" dirty="0" err="1" smtClean="0"/>
              <a:t>ip</a:t>
            </a:r>
            <a:r>
              <a:rPr lang="en-US" altLang="zh-CN" sz="1600" b="1" dirty="0" smtClean="0"/>
              <a:t> -c flume/conf/</a:t>
            </a:r>
            <a:r>
              <a:rPr lang="en-US" altLang="zh-CN" sz="1600" b="1" dirty="0" err="1" smtClean="0"/>
              <a:t>client.properties.properties</a:t>
            </a:r>
            <a:r>
              <a:rPr lang="en-US" altLang="zh-CN" sz="1600" b="1" dirty="0" smtClean="0"/>
              <a:t> -l /</a:t>
            </a:r>
            <a:r>
              <a:rPr lang="en-US" altLang="zh-CN" sz="1600" b="1" dirty="0" err="1" smtClean="0"/>
              <a:t>var</a:t>
            </a:r>
            <a:r>
              <a:rPr lang="en-US" altLang="zh-CN" sz="1600" b="1" dirty="0" smtClean="0"/>
              <a:t>/log/</a:t>
            </a:r>
            <a:r>
              <a:rPr lang="en-US" altLang="zh-CN" sz="1600" b="1" dirty="0" err="1" smtClean="0"/>
              <a:t>Bigdata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31747" name="内容占位符 2"/>
          <p:cNvSpPr txBox="1">
            <a:spLocks/>
          </p:cNvSpPr>
          <p:nvPr/>
        </p:nvSpPr>
        <p:spPr bwMode="auto">
          <a:xfrm>
            <a:off x="863600" y="1268413"/>
            <a:ext cx="7931150" cy="493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141" tIns="40071" rIns="80141" bIns="40071"/>
          <a:lstStyle/>
          <a:p>
            <a:pPr marL="342900" indent="-342900" defTabSz="1000125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en-US" altLang="zh-CN" sz="1600" dirty="0">
              <a:solidFill>
                <a:srgbClr val="000000"/>
              </a:solidFill>
              <a:ea typeface="华文细黑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部署规划</a:t>
            </a: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b="1" dirty="0" smtClean="0"/>
              <a:t>部署方法</a:t>
            </a:r>
            <a:endParaRPr lang="en-US" altLang="zh-CN" b="1" dirty="0" smtClean="0"/>
          </a:p>
          <a:p>
            <a:pPr marL="352425" lvl="1" indent="0" eaLnBrk="1" hangingPunct="1">
              <a:buSzTx/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A6A6A6"/>
                </a:solidFill>
                <a:latin typeface="华文细黑" pitchFamily="2" charset="-122"/>
              </a:rPr>
              <a:t>2.1 </a:t>
            </a:r>
            <a:r>
              <a:rPr lang="zh-CN" altLang="en-US" dirty="0" smtClean="0">
                <a:solidFill>
                  <a:srgbClr val="A6A6A6"/>
                </a:solidFill>
                <a:latin typeface="华文细黑" pitchFamily="2" charset="-122"/>
              </a:rPr>
              <a:t>扩容部署</a:t>
            </a:r>
            <a:endParaRPr lang="en-US" altLang="zh-CN" dirty="0" smtClean="0">
              <a:solidFill>
                <a:srgbClr val="A6A6A6"/>
              </a:solidFill>
              <a:latin typeface="华文细黑" pitchFamily="2" charset="-122"/>
            </a:endParaRPr>
          </a:p>
          <a:p>
            <a:pPr marL="352425" lvl="1" indent="0" eaLnBrk="1" hangingPunct="1">
              <a:buSzTx/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A6A6A6"/>
                </a:solidFill>
                <a:latin typeface="华文细黑" pitchFamily="2" charset="-122"/>
              </a:rPr>
              <a:t>2.2 </a:t>
            </a:r>
            <a:r>
              <a:rPr lang="zh-CN" altLang="en-US" dirty="0" smtClean="0">
                <a:solidFill>
                  <a:srgbClr val="A6A6A6"/>
                </a:solidFill>
                <a:latin typeface="华文细黑" pitchFamily="2" charset="-122"/>
              </a:rPr>
              <a:t>客户端部署</a:t>
            </a:r>
            <a:endParaRPr lang="en-US" altLang="zh-CN" dirty="0" smtClean="0">
              <a:solidFill>
                <a:srgbClr val="A6A6A6"/>
              </a:solidFill>
              <a:latin typeface="华文细黑" pitchFamily="2" charset="-122"/>
            </a:endParaRPr>
          </a:p>
          <a:p>
            <a:pPr marL="352425" lvl="1" indent="0" eaLnBrk="1" hangingPunct="1">
              <a:buSzTx/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D0D0D"/>
                </a:solidFill>
                <a:latin typeface="华文细黑" pitchFamily="2" charset="-122"/>
              </a:rPr>
              <a:t>2.3 </a:t>
            </a:r>
            <a:r>
              <a:rPr lang="zh-CN" altLang="en-US" b="1" dirty="0" smtClean="0">
                <a:solidFill>
                  <a:srgbClr val="0D0D0D"/>
                </a:solidFill>
                <a:latin typeface="华文细黑" pitchFamily="2" charset="-122"/>
              </a:rPr>
              <a:t>减容部署</a:t>
            </a:r>
            <a:endParaRPr lang="en-US" altLang="zh-CN" b="1" dirty="0" smtClean="0">
              <a:solidFill>
                <a:srgbClr val="0D0D0D"/>
              </a:solidFill>
              <a:latin typeface="华文细黑" pitchFamily="2" charset="-122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组件配置</a:t>
            </a:r>
            <a:endParaRPr lang="en-US" altLang="zh-CN" dirty="0" smtClean="0">
              <a:solidFill>
                <a:srgbClr val="777777"/>
              </a:solidFill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健康检查关键指标</a:t>
            </a:r>
            <a:endParaRPr lang="en-US" altLang="zh-CN" dirty="0" smtClean="0">
              <a:solidFill>
                <a:srgbClr val="77777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2.3 </a:t>
            </a:r>
            <a:r>
              <a:rPr lang="zh-CN" altLang="en-US" dirty="0" smtClean="0"/>
              <a:t>减容部署</a:t>
            </a:r>
            <a:endParaRPr lang="zh-CN" altLang="en-US" sz="18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点击“服务管理</a:t>
            </a:r>
            <a:r>
              <a:rPr lang="en-US" sz="2000" dirty="0" smtClean="0"/>
              <a:t>&gt;Flume&gt;</a:t>
            </a:r>
            <a:r>
              <a:rPr lang="zh-CN" altLang="en-US" sz="2000" dirty="0" smtClean="0"/>
              <a:t>实例”，进入</a:t>
            </a:r>
            <a:r>
              <a:rPr lang="en-US" sz="2000" dirty="0" smtClean="0"/>
              <a:t>Flume</a:t>
            </a:r>
            <a:r>
              <a:rPr lang="zh-CN" altLang="en-US" sz="2000" dirty="0" smtClean="0"/>
              <a:t>实例界面，选择待减容的实例，点击“更多操作”中的“删除实例”操作。 </a:t>
            </a:r>
            <a:endParaRPr lang="en-US" sz="20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63600" y="1268413"/>
            <a:ext cx="7931150" cy="1296987"/>
          </a:xfrm>
          <a:prstGeom prst="rect">
            <a:avLst/>
          </a:prstGeom>
          <a:noFill/>
          <a:ln>
            <a:noFill/>
          </a:ln>
          <a:extLst/>
        </p:spPr>
        <p:txBody>
          <a:bodyPr lIns="80141" tIns="40071" rIns="80141" bIns="40071"/>
          <a:lstStyle/>
          <a:p>
            <a:pPr marL="301625" indent="-301625" defTabSz="801688"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en-US" altLang="zh-CN" sz="2200" dirty="0">
              <a:ea typeface="华文细黑" pitchFamily="2" charset="-122"/>
            </a:endParaRPr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384884"/>
            <a:ext cx="4810125" cy="3114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2.3 </a:t>
            </a:r>
            <a:r>
              <a:rPr lang="zh-CN" altLang="en-US" dirty="0" smtClean="0"/>
              <a:t>减容部署</a:t>
            </a:r>
            <a:endParaRPr lang="zh-CN" altLang="en-US" sz="18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000" dirty="0" smtClean="0"/>
              <a:t>客户端卸载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在</a:t>
            </a:r>
            <a:r>
              <a:rPr lang="zh-CN" altLang="en-US" sz="2000" dirty="0" smtClean="0"/>
              <a:t>客户端安装目录下</a:t>
            </a:r>
            <a:r>
              <a:rPr lang="zh-CN" altLang="en-US" sz="2000" dirty="0" smtClean="0"/>
              <a:t>，使用客户端运行时帐号执行</a:t>
            </a:r>
            <a:r>
              <a:rPr lang="zh-CN" altLang="en-US" sz="2000" dirty="0" smtClean="0"/>
              <a:t>如下的命令卸载客户端：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b="1" dirty="0" smtClean="0"/>
              <a:t>    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客户端安装录</a:t>
            </a:r>
            <a:r>
              <a:rPr lang="en-US" altLang="zh-CN" sz="2000" dirty="0" smtClean="0"/>
              <a:t>/fusioninsight-flume-1.6.0/inst/uninstall.sh</a:t>
            </a:r>
            <a:endParaRPr lang="en-US" altLang="zh-CN" sz="2000" b="1" dirty="0" smtClean="0"/>
          </a:p>
          <a:p>
            <a:endParaRPr lang="en-US" sz="20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63600" y="1268413"/>
            <a:ext cx="7931150" cy="1296987"/>
          </a:xfrm>
          <a:prstGeom prst="rect">
            <a:avLst/>
          </a:prstGeom>
          <a:noFill/>
          <a:ln>
            <a:noFill/>
          </a:ln>
          <a:extLst/>
        </p:spPr>
        <p:txBody>
          <a:bodyPr lIns="80141" tIns="40071" rIns="80141" bIns="40071"/>
          <a:lstStyle/>
          <a:p>
            <a:pPr marL="301625" indent="-301625" defTabSz="801688"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en-US" altLang="zh-CN" sz="2200" dirty="0"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部署规划</a:t>
            </a: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部署方法</a:t>
            </a:r>
            <a:endParaRPr lang="en-US" altLang="zh-CN" dirty="0" smtClean="0">
              <a:solidFill>
                <a:srgbClr val="777777"/>
              </a:solidFill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b="1" dirty="0" smtClean="0"/>
              <a:t>组件配置</a:t>
            </a:r>
            <a:endParaRPr lang="en-US" altLang="zh-CN" b="1" dirty="0" smtClean="0"/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健康检查关键指标</a:t>
            </a:r>
            <a:endParaRPr lang="en-US" altLang="zh-CN" dirty="0" smtClean="0">
              <a:solidFill>
                <a:srgbClr val="77777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52463" y="387350"/>
            <a:ext cx="8491537" cy="86836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3.1 </a:t>
            </a:r>
            <a:r>
              <a:rPr lang="zh-CN" altLang="zh-CN" dirty="0" smtClean="0"/>
              <a:t>常用参数说明及配置建议</a:t>
            </a:r>
            <a:r>
              <a:rPr lang="en-US" altLang="zh-CN" dirty="0" smtClean="0"/>
              <a:t>-</a:t>
            </a:r>
            <a:r>
              <a:rPr lang="en-US" altLang="zh-CN" sz="2800" dirty="0" smtClean="0"/>
              <a:t>Flume Server</a:t>
            </a:r>
            <a:endParaRPr lang="zh-CN" altLang="en-US" sz="28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84213" y="1367499"/>
          <a:ext cx="7812223" cy="4257745"/>
        </p:xfrm>
        <a:graphic>
          <a:graphicData uri="http://schemas.openxmlformats.org/drawingml/2006/table">
            <a:tbl>
              <a:tblPr/>
              <a:tblGrid>
                <a:gridCol w="3452621"/>
                <a:gridCol w="4359602"/>
              </a:tblGrid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参数名称</a:t>
                      </a:r>
                    </a:p>
                  </a:txBody>
                  <a:tcPr marL="12255" marR="12255" marT="12258" marB="12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参数值填写规则</a:t>
                      </a:r>
                    </a:p>
                  </a:txBody>
                  <a:tcPr marL="12255" marR="12255" marT="12258" marB="12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server.sources.avro_source.ssl</a:t>
                      </a:r>
                    </a:p>
                  </a:txBody>
                  <a:tcPr marL="12255" marR="12255" marT="12258" marB="12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是否启用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SSL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认证（基于安全要求，建议用户启用此功能）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true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表示启用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false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表示不启用</a:t>
                      </a:r>
                    </a:p>
                  </a:txBody>
                  <a:tcPr marL="12255" marR="12255" marT="12258" marB="12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server.sources.avro_source.port</a:t>
                      </a:r>
                    </a:p>
                  </a:txBody>
                  <a:tcPr marL="12255" marR="12255" marT="12258" marB="12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flume server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端口号（端口范围：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21153-21199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）</a:t>
                      </a:r>
                    </a:p>
                  </a:txBody>
                  <a:tcPr marL="12255" marR="12255" marT="12258" marB="12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server.sources.avro_source.bind</a:t>
                      </a:r>
                    </a:p>
                  </a:txBody>
                  <a:tcPr marL="12255" marR="12255" marT="12258" marB="12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flume server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使用的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IP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地址（业务平面）</a:t>
                      </a:r>
                    </a:p>
                  </a:txBody>
                  <a:tcPr marL="12255" marR="12255" marT="12258" marB="12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server.sources.avro_source.keystore</a:t>
                      </a:r>
                    </a:p>
                  </a:txBody>
                  <a:tcPr marL="12255" marR="12255" marT="12258" marB="12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服务端证书 </a:t>
                      </a:r>
                    </a:p>
                  </a:txBody>
                  <a:tcPr marL="12255" marR="12255" marT="12258" marB="12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server.sources.avro_source.keystore-password</a:t>
                      </a:r>
                    </a:p>
                  </a:txBody>
                  <a:tcPr marL="12255" marR="12255" marT="12258" marB="12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密钥库密码，获取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keystore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信息所需密码 </a:t>
                      </a:r>
                    </a:p>
                  </a:txBody>
                  <a:tcPr marL="12255" marR="12255" marT="12258" marB="12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server.sources.avro_source.truststore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12255" marR="12255" marT="12258" marB="12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服务端的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SSL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证书信任列表</a:t>
                      </a:r>
                    </a:p>
                  </a:txBody>
                  <a:tcPr marL="12255" marR="12255" marT="12258" marB="12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server.sources.avro_source.truststore-password</a:t>
                      </a:r>
                    </a:p>
                  </a:txBody>
                  <a:tcPr marL="12255" marR="12255" marT="12258" marB="12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信任列表密码，获取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truststore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信息所需密码</a:t>
                      </a:r>
                    </a:p>
                  </a:txBody>
                  <a:tcPr marL="12255" marR="12255" marT="12258" marB="12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server.channels.file_channel.dataDirs</a:t>
                      </a:r>
                    </a:p>
                  </a:txBody>
                  <a:tcPr marL="12255" marR="12255" marT="12258" marB="12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flume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服务端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channel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保存日志内容的目录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（请确保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omm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用户有读写或创建该目录权限）</a:t>
                      </a:r>
                    </a:p>
                  </a:txBody>
                  <a:tcPr marL="12255" marR="12255" marT="12258" marB="12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server.channels.file_channel.checkpointDir</a:t>
                      </a:r>
                    </a:p>
                  </a:txBody>
                  <a:tcPr marL="12255" marR="12255" marT="12258" marB="12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flume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服务端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channel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检视点信息的目录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（请确保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omm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用户有读写或创建该目录权限）</a:t>
                      </a:r>
                    </a:p>
                  </a:txBody>
                  <a:tcPr marL="12255" marR="12255" marT="12258" marB="12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server.sinks.hdfs_sink.hdfs.path</a:t>
                      </a:r>
                    </a:p>
                  </a:txBody>
                  <a:tcPr marL="12255" marR="12255" marT="12258" marB="12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hdfs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路径，用于保存客户端采集到的数据</a:t>
                      </a:r>
                    </a:p>
                  </a:txBody>
                  <a:tcPr marL="12255" marR="12255" marT="12258" marB="122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727200" y="1412875"/>
            <a:ext cx="4465638" cy="1470025"/>
          </a:xfrm>
          <a:ln/>
        </p:spPr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交付篇</a:t>
            </a:r>
          </a:p>
        </p:txBody>
      </p:sp>
      <p:sp>
        <p:nvSpPr>
          <p:cNvPr id="8195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52463" y="387350"/>
            <a:ext cx="8491537" cy="868363"/>
          </a:xfrm>
        </p:spPr>
        <p:txBody>
          <a:bodyPr/>
          <a:lstStyle/>
          <a:p>
            <a:pPr eaLnBrk="1" hangingPunct="1"/>
            <a:r>
              <a:rPr lang="en-US" altLang="zh-CN" smtClean="0"/>
              <a:t>3.1 </a:t>
            </a:r>
            <a:r>
              <a:rPr lang="zh-CN" altLang="zh-CN" smtClean="0"/>
              <a:t>常用参数说明及配置建议</a:t>
            </a:r>
            <a:r>
              <a:rPr lang="en-US" altLang="zh-CN" smtClean="0"/>
              <a:t>-</a:t>
            </a:r>
            <a:r>
              <a:rPr lang="en-US" altLang="zh-CN" sz="2800" smtClean="0"/>
              <a:t>Flume client</a:t>
            </a:r>
            <a:endParaRPr lang="zh-CN" altLang="en-US" sz="280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92163" y="1304925"/>
          <a:ext cx="7596261" cy="4771223"/>
        </p:xfrm>
        <a:graphic>
          <a:graphicData uri="http://schemas.openxmlformats.org/drawingml/2006/table">
            <a:tbl>
              <a:tblPr/>
              <a:tblGrid>
                <a:gridCol w="3798130"/>
                <a:gridCol w="3798131"/>
              </a:tblGrid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参数名称</a:t>
                      </a:r>
                    </a:p>
                  </a:txBody>
                  <a:tcPr marL="9514" marR="9514" marT="9513" marB="95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参数值填写规则</a:t>
                      </a:r>
                    </a:p>
                  </a:txBody>
                  <a:tcPr marL="9514" marR="9514" marT="9513" marB="95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client.sinks.static_log_sink.ssl</a:t>
                      </a:r>
                    </a:p>
                  </a:txBody>
                  <a:tcPr marL="9514" marR="9514" marT="9513" marB="95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是否启用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SSL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认证（基于安全要求，建议用户启用此功能）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true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表示启用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false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表示不启用</a:t>
                      </a:r>
                    </a:p>
                  </a:txBody>
                  <a:tcPr marL="9514" marR="9514" marT="9513" marB="95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client.sources.static_log_source.spoolDir</a:t>
                      </a:r>
                    </a:p>
                  </a:txBody>
                  <a:tcPr marL="9514" marR="9514" marT="9513" marB="95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用户需要采集日志的目录（建议用户对日志内容进行加密存储）</a:t>
                      </a:r>
                    </a:p>
                  </a:txBody>
                  <a:tcPr marL="9514" marR="9514" marT="9513" marB="95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client.sources.static_log_source.trackerDir</a:t>
                      </a:r>
                    </a:p>
                  </a:txBody>
                  <a:tcPr marL="9514" marR="9514" marT="9513" marB="95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flume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客户端保存读取日志文件信息的目录（请确保客户端运行时用户有读写或创建该目录权限）</a:t>
                      </a:r>
                    </a:p>
                  </a:txBody>
                  <a:tcPr marL="9514" marR="9514" marT="9513" marB="95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client.channels.static_log_channel.dataDirs</a:t>
                      </a:r>
                    </a:p>
                  </a:txBody>
                  <a:tcPr marL="9514" marR="9514" marT="9513" marB="95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flume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客户端保存日志内容的目录（请确保客户端运行时用户有读写或创建该目录权限）</a:t>
                      </a:r>
                    </a:p>
                  </a:txBody>
                  <a:tcPr marL="9514" marR="9514" marT="9513" marB="95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client.channels.static_log_channel.checkpointDir</a:t>
                      </a:r>
                    </a:p>
                  </a:txBody>
                  <a:tcPr marL="9514" marR="9514" marT="9513" marB="95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flume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客户端检视点信息的目录（请确保客户端运行时用户有读写或创建该目录权限）</a:t>
                      </a:r>
                    </a:p>
                  </a:txBody>
                  <a:tcPr marL="9514" marR="9514" marT="9513" marB="95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client.sinks.static_log_sink.hostname </a:t>
                      </a:r>
                    </a:p>
                  </a:txBody>
                  <a:tcPr marL="9514" marR="9514" marT="9513" marB="95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flume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服务端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IP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地址（业务平面）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与服务端保持一致</a:t>
                      </a:r>
                    </a:p>
                  </a:txBody>
                  <a:tcPr marL="9514" marR="9514" marT="9513" marB="95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client.sinks.static_log_sink.port</a:t>
                      </a:r>
                    </a:p>
                  </a:txBody>
                  <a:tcPr marL="9514" marR="9514" marT="9513" marB="95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fLume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服务端 端口号（端口范围：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21153-21199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与服务端保持一致</a:t>
                      </a:r>
                    </a:p>
                  </a:txBody>
                  <a:tcPr marL="9514" marR="9514" marT="9513" marB="95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client.sinks.static_log_sink.keystore</a:t>
                      </a:r>
                    </a:p>
                  </a:txBody>
                  <a:tcPr marL="9514" marR="9514" marT="9513" marB="95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客户端证书</a:t>
                      </a:r>
                    </a:p>
                  </a:txBody>
                  <a:tcPr marL="9514" marR="9514" marT="9513" marB="95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client.sinks.static_log_sink.keystore-password </a:t>
                      </a:r>
                    </a:p>
                  </a:txBody>
                  <a:tcPr marL="9514" marR="9514" marT="9513" marB="95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密钥库密码，获取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keysore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信息所需密码</a:t>
                      </a:r>
                    </a:p>
                  </a:txBody>
                  <a:tcPr marL="9514" marR="9514" marT="9513" marB="95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client.sinks.static_log_sink.truststore</a:t>
                      </a:r>
                    </a:p>
                  </a:txBody>
                  <a:tcPr marL="9514" marR="9514" marT="9513" marB="95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客户端的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SSL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证书信任列表</a:t>
                      </a:r>
                    </a:p>
                  </a:txBody>
                  <a:tcPr marL="9514" marR="9514" marT="9513" marB="95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client.sinks.static_log_sink.truststore-password </a:t>
                      </a:r>
                    </a:p>
                  </a:txBody>
                  <a:tcPr marL="9514" marR="9514" marT="9513" marB="95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信任列表密码，获取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truststore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信息所需密码</a:t>
                      </a:r>
                    </a:p>
                  </a:txBody>
                  <a:tcPr marL="9514" marR="9514" marT="9513" marB="95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3.2 </a:t>
            </a:r>
            <a:r>
              <a:rPr lang="zh-CN" altLang="en-US" smtClean="0"/>
              <a:t>监控告警配置</a:t>
            </a:r>
            <a:endParaRPr lang="zh-CN" altLang="en-US" sz="280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点击“服务管理</a:t>
            </a:r>
            <a:r>
              <a:rPr lang="en-US" sz="2000" dirty="0" smtClean="0"/>
              <a:t>&gt;Flume&gt;</a:t>
            </a:r>
            <a:r>
              <a:rPr lang="zh-CN" altLang="en-US" sz="2000" dirty="0" smtClean="0"/>
              <a:t>实例”，进入</a:t>
            </a:r>
            <a:r>
              <a:rPr lang="en-US" sz="2000" dirty="0" smtClean="0"/>
              <a:t>Flume</a:t>
            </a:r>
            <a:r>
              <a:rPr lang="zh-CN" altLang="en-US" sz="2000" dirty="0" smtClean="0"/>
              <a:t>实例界面，可以查看当前</a:t>
            </a:r>
            <a:r>
              <a:rPr lang="en-US" sz="2000" dirty="0" smtClean="0"/>
              <a:t>Flume</a:t>
            </a:r>
            <a:r>
              <a:rPr lang="zh-CN" altLang="en-US" sz="2000" dirty="0" smtClean="0"/>
              <a:t>的监控指标信息，如图： </a:t>
            </a:r>
            <a:endParaRPr lang="en-US" sz="20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63600" y="1268413"/>
            <a:ext cx="7931150" cy="1296987"/>
          </a:xfrm>
          <a:prstGeom prst="rect">
            <a:avLst/>
          </a:prstGeom>
          <a:noFill/>
          <a:ln>
            <a:noFill/>
          </a:ln>
          <a:extLst/>
        </p:spPr>
        <p:txBody>
          <a:bodyPr lIns="80141" tIns="40071" rIns="80141" bIns="40071"/>
          <a:lstStyle/>
          <a:p>
            <a:pPr marL="301625" indent="-301625" defTabSz="801688"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en-US" altLang="zh-CN" sz="2200" dirty="0">
              <a:ea typeface="华文细黑" pitchFamily="2" charset="-122"/>
            </a:endParaRPr>
          </a:p>
        </p:txBody>
      </p:sp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163" y="2240868"/>
            <a:ext cx="8018462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650" y="4365017"/>
            <a:ext cx="8064500" cy="1692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sz="quarter" idx="10"/>
          </p:nvPr>
        </p:nvSpPr>
        <p:spPr>
          <a:noFill/>
        </p:spPr>
        <p:txBody>
          <a:bodyPr>
            <a:spAutoFit/>
          </a:bodyPr>
          <a:lstStyle/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部署规划</a:t>
            </a: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部署方法</a:t>
            </a: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组件配置</a:t>
            </a:r>
            <a:endParaRPr lang="en-US" altLang="zh-CN" dirty="0" smtClean="0">
              <a:solidFill>
                <a:srgbClr val="777777"/>
              </a:solidFill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zh-CN" altLang="en-US" b="1" dirty="0" smtClean="0"/>
              <a:t>健康检查关键指标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 </a:t>
            </a:r>
            <a:r>
              <a:rPr lang="zh-CN" altLang="en-US" dirty="0" smtClean="0"/>
              <a:t>健康检查关键指标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2463" y="1268760"/>
            <a:ext cx="7929562" cy="4195763"/>
          </a:xfrm>
        </p:spPr>
        <p:txBody>
          <a:bodyPr/>
          <a:lstStyle/>
          <a:p>
            <a:r>
              <a:rPr lang="zh-CN" altLang="en-US" sz="2000" dirty="0" smtClean="0">
                <a:latin typeface="+mn-ea"/>
              </a:rPr>
              <a:t>服务健康状态</a:t>
            </a:r>
            <a:endParaRPr lang="en-US" sz="2000" dirty="0" smtClean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指标项名称：服务状态</a:t>
            </a:r>
            <a:endParaRPr lang="en-US" sz="1800" dirty="0" smtClean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指标项含义：检查</a:t>
            </a:r>
            <a:r>
              <a:rPr lang="en-US" sz="1800" dirty="0" smtClean="0"/>
              <a:t>Flume</a:t>
            </a:r>
            <a:r>
              <a:rPr lang="zh-CN" altLang="en-US" sz="1800" dirty="0" smtClean="0">
                <a:latin typeface="+mn-ea"/>
              </a:rPr>
              <a:t>服务状态是否正常。如果状态不正常，则认为不健康。</a:t>
            </a:r>
            <a:endParaRPr lang="en-US" sz="1800" dirty="0" smtClean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恢复指导：如果该指标项异常，建议参见告警进行处理。</a:t>
            </a:r>
            <a:endParaRPr lang="en-US" sz="18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检查告警</a:t>
            </a:r>
            <a:endParaRPr lang="en-US" sz="2000" dirty="0" smtClean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指标项名称： 告警信息</a:t>
            </a:r>
            <a:endParaRPr lang="en-US" sz="1800" dirty="0" smtClean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指标项含义：检查主机是否存在未清除的告警。如果存在，则认为不健康。</a:t>
            </a:r>
            <a:endParaRPr lang="en-US" sz="1800" dirty="0" smtClean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恢复指导：如果该指标项异常，建议参见告警进行处理。 </a:t>
            </a:r>
            <a:endParaRPr lang="en-US" sz="1800" dirty="0" smtClean="0">
              <a:latin typeface="+mn-ea"/>
            </a:endParaRPr>
          </a:p>
          <a:p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844550" y="1520825"/>
            <a:ext cx="7615238" cy="43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141" tIns="40071" rIns="80141" bIns="40071"/>
          <a:lstStyle/>
          <a:p>
            <a:pPr marL="301625" lvl="1" indent="-301625" defTabSz="801688">
              <a:lnSpc>
                <a:spcPct val="120000"/>
              </a:lnSpc>
              <a:spcBef>
                <a:spcPct val="30000"/>
              </a:spcBef>
              <a:buClr>
                <a:srgbClr val="808080"/>
              </a:buClr>
              <a:buSzPct val="60000"/>
              <a:tabLst>
                <a:tab pos="0" algn="l"/>
              </a:tabLst>
            </a:pPr>
            <a:endParaRPr kumimoji="1" lang="zh-CN" altLang="en-US" sz="1600" b="1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服务端部署依赖的组件是（ ）。</a:t>
            </a:r>
            <a:r>
              <a:rPr lang="en-US" altLang="zh-CN" dirty="0" smtClean="0"/>
              <a:t>   </a:t>
            </a:r>
          </a:p>
          <a:p>
            <a:pPr marL="914400"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．</a:t>
            </a:r>
            <a:r>
              <a:rPr lang="en-US" altLang="zh-CN" dirty="0" smtClean="0"/>
              <a:t>HDFS</a:t>
            </a:r>
          </a:p>
          <a:p>
            <a:pPr marL="914400">
              <a:buNone/>
            </a:pPr>
            <a:r>
              <a:rPr lang="en-US" altLang="zh-CN" dirty="0" smtClean="0"/>
              <a:t>B</a:t>
            </a:r>
            <a:r>
              <a:rPr lang="zh-CN" altLang="en-US" dirty="0" smtClean="0"/>
              <a:t>．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pPr marL="914400">
              <a:buNone/>
            </a:pPr>
            <a:r>
              <a:rPr lang="en-US" altLang="zh-CN" dirty="0" smtClean="0"/>
              <a:t>C</a:t>
            </a:r>
            <a:r>
              <a:rPr lang="zh-CN" altLang="en-US" dirty="0" smtClean="0"/>
              <a:t>．</a:t>
            </a:r>
            <a:r>
              <a:rPr lang="en-US" altLang="zh-CN" dirty="0" smtClean="0"/>
              <a:t>Yarn</a:t>
            </a:r>
          </a:p>
          <a:p>
            <a:pPr marL="914400">
              <a:buNone/>
            </a:pPr>
            <a:r>
              <a:rPr lang="en-US" altLang="zh-CN" dirty="0" smtClean="0"/>
              <a:t>D</a:t>
            </a:r>
            <a:r>
              <a:rPr lang="zh-CN" altLang="en-US" dirty="0" smtClean="0"/>
              <a:t>．</a:t>
            </a:r>
            <a:r>
              <a:rPr lang="en-US" altLang="zh-CN" dirty="0" err="1" smtClean="0"/>
              <a:t>HBase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客户端部署当前需要人工动手完成部署（ ）。</a:t>
            </a:r>
            <a:r>
              <a:rPr lang="en-US" altLang="zh-CN" dirty="0" smtClean="0"/>
              <a:t>   </a:t>
            </a:r>
          </a:p>
          <a:p>
            <a:pPr marL="914400"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．是</a:t>
            </a:r>
            <a:endParaRPr lang="en-US" altLang="zh-CN" dirty="0" smtClean="0"/>
          </a:p>
          <a:p>
            <a:pPr marL="914400">
              <a:buNone/>
            </a:pPr>
            <a:r>
              <a:rPr lang="en-US" altLang="zh-CN" dirty="0" smtClean="0"/>
              <a:t>B</a:t>
            </a:r>
            <a:r>
              <a:rPr lang="zh-CN" altLang="en-US" dirty="0" smtClean="0"/>
              <a:t>．否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客户端部署时必须要先部署</a:t>
            </a:r>
            <a:r>
              <a:rPr lang="en-US" altLang="zh-CN" dirty="0" smtClean="0"/>
              <a:t>Flume</a:t>
            </a:r>
            <a:r>
              <a:rPr lang="zh-CN" altLang="en-US" dirty="0" smtClean="0"/>
              <a:t>服务端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本章主要介绍了</a:t>
            </a:r>
            <a:r>
              <a:rPr lang="en-US" altLang="zh-CN" dirty="0" smtClean="0"/>
              <a:t>Flume</a:t>
            </a:r>
            <a:r>
              <a:rPr lang="zh-CN" altLang="en-US" dirty="0" smtClean="0"/>
              <a:t>产品的安装与部署，分别从安装前的准备工作、安装过程、健康检查几个方面进行详细介绍。通过本章的学习，能够清楚</a:t>
            </a:r>
            <a:r>
              <a:rPr lang="en-US" altLang="zh-CN" dirty="0" smtClean="0"/>
              <a:t>Flume</a:t>
            </a:r>
            <a:r>
              <a:rPr lang="zh-CN" altLang="en-US" dirty="0" smtClean="0"/>
              <a:t>的安装部署流程，并能够自行安装</a:t>
            </a:r>
            <a:r>
              <a:rPr lang="en-US" altLang="zh-CN" smtClean="0"/>
              <a:t>Flume</a:t>
            </a:r>
            <a:r>
              <a:rPr lang="zh-CN" altLang="en-US" smtClean="0"/>
              <a:t>，</a:t>
            </a:r>
            <a:r>
              <a:rPr lang="zh-CN" altLang="en-US" dirty="0" smtClean="0"/>
              <a:t>同时能够进行简单问题的处理。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学完本课程后，您将能够</a:t>
            </a:r>
            <a:r>
              <a:rPr lang="en-US" altLang="zh-CN" dirty="0" smtClean="0"/>
              <a:t>:</a:t>
            </a:r>
          </a:p>
          <a:p>
            <a:pPr lvl="1" eaLnBrk="1" hangingPunct="1"/>
            <a:r>
              <a:rPr lang="zh-CN" altLang="en-US" dirty="0" smtClean="0"/>
              <a:t>了解</a:t>
            </a:r>
            <a:r>
              <a:rPr lang="en-US" altLang="zh-CN" dirty="0" smtClean="0"/>
              <a:t>Flume</a:t>
            </a:r>
            <a:r>
              <a:rPr lang="zh-CN" altLang="en-US" dirty="0" smtClean="0"/>
              <a:t>组件安装部署</a:t>
            </a:r>
          </a:p>
          <a:p>
            <a:pPr lvl="1" eaLnBrk="1" hangingPunct="1"/>
            <a:r>
              <a:rPr lang="zh-CN" altLang="en-US" dirty="0" smtClean="0"/>
              <a:t>了解</a:t>
            </a:r>
            <a:r>
              <a:rPr lang="en-US" altLang="zh-CN" dirty="0" smtClean="0"/>
              <a:t>Flume</a:t>
            </a:r>
            <a:r>
              <a:rPr lang="zh-CN" altLang="en-US" dirty="0" smtClean="0"/>
              <a:t>常用配置参数</a:t>
            </a:r>
            <a:endParaRPr lang="en-US" altLang="zh-CN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19100" indent="-419100" eaLnBrk="1" hangingPunct="1">
              <a:buSzTx/>
              <a:buFont typeface="Wingdings" pitchFamily="2" charset="2"/>
              <a:buAutoNum type="arabicPeriod"/>
            </a:pPr>
            <a:r>
              <a:rPr lang="zh-CN" altLang="en-US" b="1" dirty="0" smtClean="0"/>
              <a:t>部署规划</a:t>
            </a:r>
          </a:p>
          <a:p>
            <a:pPr marL="419100" indent="-419100" eaLnBrk="1" hangingPunct="1"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部署方法</a:t>
            </a:r>
          </a:p>
          <a:p>
            <a:pPr marL="419100" indent="-419100" eaLnBrk="1" hangingPunct="1"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组件配置</a:t>
            </a:r>
            <a:endParaRPr lang="en-US" altLang="zh-CN" dirty="0" smtClean="0">
              <a:solidFill>
                <a:srgbClr val="777777"/>
              </a:solidFill>
            </a:endParaRPr>
          </a:p>
          <a:p>
            <a:pPr marL="419100" indent="-419100" eaLnBrk="1" hangingPunct="1"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健康检查关键指标</a:t>
            </a:r>
            <a:endParaRPr lang="en-US" altLang="zh-CN" dirty="0" smtClean="0">
              <a:solidFill>
                <a:srgbClr val="777777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Flume</a:t>
            </a:r>
            <a:r>
              <a:rPr lang="zh-CN" altLang="en-US" dirty="0" smtClean="0"/>
              <a:t>部署原则及约束</a:t>
            </a:r>
            <a:endParaRPr lang="zh-CN" altLang="en-US" sz="18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9750" y="2097088"/>
          <a:ext cx="8137525" cy="1715198"/>
        </p:xfrm>
        <a:graphic>
          <a:graphicData uri="http://schemas.openxmlformats.org/drawingml/2006/table">
            <a:tbl>
              <a:tblPr/>
              <a:tblGrid>
                <a:gridCol w="968375"/>
                <a:gridCol w="1935163"/>
                <a:gridCol w="1290637"/>
                <a:gridCol w="1074738"/>
                <a:gridCol w="2868612"/>
              </a:tblGrid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服务名称</a:t>
                      </a:r>
                    </a:p>
                  </a:txBody>
                  <a:tcPr marL="108002" marR="108002" marT="107981" marB="1079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角色名称</a:t>
                      </a:r>
                    </a:p>
                  </a:txBody>
                  <a:tcPr marL="108002" marR="108002" marT="107981" marB="1079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内存最小要求</a:t>
                      </a:r>
                    </a:p>
                  </a:txBody>
                  <a:tcPr marL="108002" marR="108002" marT="107981" marB="1079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依赖关系</a:t>
                      </a:r>
                    </a:p>
                  </a:txBody>
                  <a:tcPr marL="108002" marR="108002" marT="107981" marB="1079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角色业务部署原则</a:t>
                      </a:r>
                    </a:p>
                  </a:txBody>
                  <a:tcPr marL="108002" marR="108002" marT="107981" marB="1079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Flume</a:t>
                      </a:r>
                    </a:p>
                  </a:txBody>
                  <a:tcPr marL="108002" marR="108002" marT="107981" marB="1079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Flume </a:t>
                      </a:r>
                    </a:p>
                  </a:txBody>
                  <a:tcPr marL="108002" marR="108002" marT="107981" marB="1079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4GB</a:t>
                      </a:r>
                    </a:p>
                  </a:txBody>
                  <a:tcPr marL="108002" marR="108002" marT="107981" marB="1079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依赖于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HDFS</a:t>
                      </a:r>
                    </a:p>
                  </a:txBody>
                  <a:tcPr marL="108002" marR="108002" marT="107981" marB="1079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分别部署独立节点上，根据数据量配置节点数。</a:t>
                      </a:r>
                    </a:p>
                  </a:txBody>
                  <a:tcPr marL="108002" marR="108002" marT="107981" marB="1079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MonitorServer</a:t>
                      </a:r>
                    </a:p>
                  </a:txBody>
                  <a:tcPr marL="108002" marR="108002" marT="107981" marB="1079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2GB</a:t>
                      </a:r>
                    </a:p>
                  </a:txBody>
                  <a:tcPr marL="108002" marR="108002" marT="107981" marB="1079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分别部署在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个控制节点上</a:t>
                      </a:r>
                    </a:p>
                  </a:txBody>
                  <a:tcPr marL="108002" marR="108002" marT="107981" marB="1079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19100" indent="-419100" eaLnBrk="1" hangingPunct="1"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部署规划</a:t>
            </a:r>
          </a:p>
          <a:p>
            <a:pPr marL="419100" indent="-419100" eaLnBrk="1" hangingPunct="1">
              <a:buSzTx/>
              <a:buFont typeface="Wingdings" pitchFamily="2" charset="2"/>
              <a:buAutoNum type="arabicPeriod"/>
            </a:pPr>
            <a:r>
              <a:rPr lang="zh-CN" altLang="en-US" b="1" dirty="0" smtClean="0"/>
              <a:t>部署方法</a:t>
            </a:r>
            <a:endParaRPr lang="en-US" altLang="zh-CN" b="1" dirty="0" smtClean="0"/>
          </a:p>
          <a:p>
            <a:pPr marL="352425" lvl="1" indent="0" eaLnBrk="1">
              <a:buSzTx/>
              <a:buNone/>
            </a:pPr>
            <a:r>
              <a:rPr lang="en-US" altLang="zh-CN" b="1" dirty="0" smtClean="0"/>
              <a:t>2.1 </a:t>
            </a:r>
            <a:r>
              <a:rPr lang="zh-CN" altLang="en-US" b="1" dirty="0" smtClean="0"/>
              <a:t>扩容部署</a:t>
            </a:r>
            <a:endParaRPr lang="en-US" altLang="zh-CN" b="1" dirty="0" smtClean="0"/>
          </a:p>
          <a:p>
            <a:pPr marL="352425" lvl="1" indent="0" eaLnBrk="1">
              <a:buSzTx/>
              <a:buNone/>
            </a:pPr>
            <a:r>
              <a:rPr lang="en-US" altLang="zh-CN" b="1" dirty="0" smtClean="0">
                <a:solidFill>
                  <a:srgbClr val="BFBFBF"/>
                </a:solidFill>
              </a:rPr>
              <a:t>2.2 </a:t>
            </a:r>
            <a:r>
              <a:rPr lang="zh-CN" altLang="en-US" b="1" dirty="0" smtClean="0">
                <a:solidFill>
                  <a:srgbClr val="BFBFBF"/>
                </a:solidFill>
              </a:rPr>
              <a:t>客户端部署</a:t>
            </a:r>
            <a:endParaRPr lang="en-US" altLang="zh-CN" b="1" dirty="0" smtClean="0">
              <a:solidFill>
                <a:srgbClr val="BFBFBF"/>
              </a:solidFill>
            </a:endParaRPr>
          </a:p>
          <a:p>
            <a:pPr marL="352425" lvl="1" indent="0" eaLnBrk="1">
              <a:buSzTx/>
              <a:buNone/>
            </a:pPr>
            <a:r>
              <a:rPr lang="en-US" altLang="zh-CN" b="1" dirty="0" smtClean="0">
                <a:solidFill>
                  <a:srgbClr val="BFBFBF"/>
                </a:solidFill>
              </a:rPr>
              <a:t>2.3 </a:t>
            </a:r>
            <a:r>
              <a:rPr lang="zh-CN" altLang="en-US" b="1" dirty="0" smtClean="0">
                <a:solidFill>
                  <a:srgbClr val="BFBFBF"/>
                </a:solidFill>
              </a:rPr>
              <a:t>减容部署</a:t>
            </a:r>
            <a:endParaRPr lang="en-US" altLang="zh-CN" b="1" dirty="0" smtClean="0">
              <a:solidFill>
                <a:srgbClr val="BFBFBF"/>
              </a:solidFill>
            </a:endParaRPr>
          </a:p>
          <a:p>
            <a:pPr marL="352425" lvl="1" indent="0" eaLnBrk="1">
              <a:buSzTx/>
              <a:buNone/>
            </a:pPr>
            <a:r>
              <a:rPr lang="en-US" altLang="zh-CN" b="1" dirty="0" smtClean="0">
                <a:solidFill>
                  <a:srgbClr val="BFBFBF"/>
                </a:solidFill>
              </a:rPr>
              <a:t>2.4 </a:t>
            </a:r>
            <a:r>
              <a:rPr lang="zh-CN" altLang="en-US" b="1" dirty="0" smtClean="0">
                <a:solidFill>
                  <a:srgbClr val="BFBFBF"/>
                </a:solidFill>
              </a:rPr>
              <a:t>客户端卸载</a:t>
            </a:r>
          </a:p>
          <a:p>
            <a:pPr marL="419100" indent="-419100" eaLnBrk="1" hangingPunct="1"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组件配置</a:t>
            </a:r>
            <a:endParaRPr lang="en-US" altLang="zh-CN" dirty="0" smtClean="0">
              <a:solidFill>
                <a:srgbClr val="777777"/>
              </a:solidFill>
            </a:endParaRPr>
          </a:p>
          <a:p>
            <a:pPr marL="419100" indent="-419100" eaLnBrk="1" hangingPunct="1">
              <a:buSzTx/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777777"/>
                </a:solidFill>
              </a:rPr>
              <a:t>健康检查关键指标</a:t>
            </a:r>
            <a:endParaRPr lang="en-US" altLang="zh-CN" dirty="0" smtClean="0">
              <a:solidFill>
                <a:srgbClr val="777777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2.1 </a:t>
            </a:r>
            <a:r>
              <a:rPr lang="zh-CN" altLang="en-US" dirty="0" smtClean="0"/>
              <a:t>扩容部署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安装完成后的集群某组件的服务能力无法满足业务需求，需要对不满足服务能力需求的组件进行扩容。 </a:t>
            </a:r>
            <a:endParaRPr lang="en-US" dirty="0" smtClean="0"/>
          </a:p>
          <a:p>
            <a:r>
              <a:rPr lang="zh-CN" altLang="en-US" dirty="0" smtClean="0"/>
              <a:t>从操作上可将扩容场景划分成两类：</a:t>
            </a:r>
            <a:endParaRPr lang="en-US" dirty="0" smtClean="0"/>
          </a:p>
          <a:p>
            <a:pPr marL="1033463" indent="-373063">
              <a:buFont typeface="Wingdings" pitchFamily="2" charset="2"/>
              <a:buChar char="q"/>
              <a:tabLst>
                <a:tab pos="965200" algn="l"/>
              </a:tabLst>
            </a:pPr>
            <a:r>
              <a:rPr lang="zh-CN" altLang="en-US" sz="2000" dirty="0" smtClean="0"/>
              <a:t>扩容节点，即往集群中添加更多服务器。</a:t>
            </a:r>
            <a:endParaRPr lang="en-US" sz="2000" dirty="0" smtClean="0"/>
          </a:p>
          <a:p>
            <a:pPr marL="1033463" indent="-373063">
              <a:buFont typeface="Wingdings" pitchFamily="2" charset="2"/>
              <a:buChar char="q"/>
              <a:tabLst>
                <a:tab pos="965200" algn="l"/>
              </a:tabLst>
            </a:pPr>
            <a:r>
              <a:rPr lang="zh-CN" altLang="en-US" sz="2000" dirty="0" smtClean="0"/>
              <a:t>添加服务实例，无论是全新添加服务还是为业务组件添加业务实例，在</a:t>
            </a:r>
            <a:r>
              <a:rPr lang="en-US" sz="2000" dirty="0" err="1" smtClean="0"/>
              <a:t>FusionInsight</a:t>
            </a:r>
            <a:r>
              <a:rPr lang="en-US" sz="2000" dirty="0" smtClean="0"/>
              <a:t> Manager</a:t>
            </a:r>
            <a:r>
              <a:rPr lang="zh-CN" altLang="en-US" sz="2000" dirty="0" smtClean="0"/>
              <a:t>上的操作均为添加服务实例。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863600" y="1268413"/>
            <a:ext cx="8064500" cy="3168650"/>
          </a:xfrm>
          <a:prstGeom prst="rect">
            <a:avLst/>
          </a:prstGeom>
          <a:noFill/>
          <a:ln>
            <a:noFill/>
          </a:ln>
          <a:extLst/>
        </p:spPr>
        <p:txBody>
          <a:bodyPr lIns="80141" tIns="40071" rIns="80141" bIns="40071"/>
          <a:lstStyle/>
          <a:p>
            <a:pPr marL="301625" indent="-301625" defTabSz="801688"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None/>
            </a:pPr>
            <a:endParaRPr lang="zh-CN" altLang="en-US" sz="2200" dirty="0"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2.1 </a:t>
            </a:r>
            <a:r>
              <a:rPr lang="zh-CN" altLang="en-US" dirty="0" smtClean="0"/>
              <a:t>扩容部署</a:t>
            </a:r>
            <a:endParaRPr lang="zh-CN" altLang="en-US" sz="18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在安装了</a:t>
            </a:r>
            <a:r>
              <a:rPr lang="en-US" sz="2000" dirty="0" smtClean="0"/>
              <a:t>Flume</a:t>
            </a:r>
            <a:r>
              <a:rPr lang="zh-CN" altLang="en-US" sz="2000" dirty="0" smtClean="0"/>
              <a:t>服务的集群管理界面，进入“服务管理”界面，点击</a:t>
            </a:r>
            <a:r>
              <a:rPr lang="en-US" sz="2000" dirty="0" smtClean="0"/>
              <a:t>Flume</a:t>
            </a:r>
            <a:r>
              <a:rPr lang="zh-CN" altLang="en-US" sz="2000" dirty="0" smtClean="0"/>
              <a:t>服务，进入</a:t>
            </a:r>
            <a:r>
              <a:rPr lang="en-US" sz="2000" dirty="0" smtClean="0"/>
              <a:t>Flume</a:t>
            </a:r>
            <a:r>
              <a:rPr lang="zh-CN" altLang="en-US" sz="2000" dirty="0" smtClean="0"/>
              <a:t>服务界面</a:t>
            </a:r>
            <a:r>
              <a:rPr lang="en-US" sz="2000" dirty="0" smtClean="0"/>
              <a:t>, </a:t>
            </a:r>
            <a:r>
              <a:rPr lang="zh-CN" altLang="en-US" sz="2000" dirty="0" smtClean="0"/>
              <a:t>点击</a:t>
            </a:r>
            <a:r>
              <a:rPr lang="en-US" sz="2000" dirty="0" smtClean="0"/>
              <a:t>“</a:t>
            </a:r>
            <a:r>
              <a:rPr lang="zh-CN" altLang="en-US" sz="2000" dirty="0" smtClean="0"/>
              <a:t>实例</a:t>
            </a:r>
            <a:r>
              <a:rPr lang="en-US" sz="2000" dirty="0" smtClean="0"/>
              <a:t>”</a:t>
            </a:r>
            <a:r>
              <a:rPr lang="zh-CN" altLang="en-US" sz="2000" dirty="0" smtClean="0"/>
              <a:t>页签，进入</a:t>
            </a:r>
            <a:r>
              <a:rPr lang="en-US" sz="2000" dirty="0" smtClean="0"/>
              <a:t>Flume</a:t>
            </a:r>
            <a:r>
              <a:rPr lang="zh-CN" altLang="en-US" sz="2000" dirty="0" smtClean="0"/>
              <a:t>实例界面</a:t>
            </a:r>
            <a:r>
              <a:rPr lang="en-US" sz="2000" dirty="0" smtClean="0"/>
              <a:t>,</a:t>
            </a:r>
            <a:r>
              <a:rPr lang="zh-CN" altLang="en-US" sz="2000" dirty="0" smtClean="0"/>
              <a:t>点击“添加实例”操作。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816932"/>
            <a:ext cx="6061302" cy="29609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32" y="3140968"/>
            <a:ext cx="5436580" cy="2995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2.1 </a:t>
            </a:r>
            <a:r>
              <a:rPr lang="zh-CN" altLang="en-US" smtClean="0"/>
              <a:t>扩容部署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若扩容主机不再主机列表里，需点击“添加主机”，输入主机</a:t>
            </a:r>
            <a:r>
              <a:rPr lang="en-US" sz="2000" dirty="0" smtClean="0"/>
              <a:t>IP</a:t>
            </a:r>
            <a:r>
              <a:rPr lang="zh-CN" altLang="en-US" sz="2000" dirty="0" smtClean="0"/>
              <a:t>以及主机</a:t>
            </a:r>
            <a:r>
              <a:rPr lang="en-US" sz="2000" dirty="0" smtClean="0"/>
              <a:t>root</a:t>
            </a:r>
            <a:r>
              <a:rPr lang="zh-CN" altLang="en-US" sz="2000" dirty="0" smtClean="0"/>
              <a:t>用户密码，点击“发现主机</a:t>
            </a:r>
            <a:r>
              <a:rPr lang="en-US" sz="2000" dirty="0" smtClean="0"/>
              <a:t>”</a:t>
            </a:r>
            <a:r>
              <a:rPr lang="zh-CN" altLang="en-US" sz="2000" dirty="0" smtClean="0"/>
              <a:t>，选择发现成功的节点，点击“下一步”</a:t>
            </a:r>
            <a:r>
              <a:rPr lang="en-US" sz="2000" dirty="0" smtClean="0"/>
              <a:t>,</a:t>
            </a:r>
            <a:r>
              <a:rPr lang="zh-CN" altLang="en-US" sz="2000" dirty="0" smtClean="0"/>
              <a:t>在扩容的节点上规划</a:t>
            </a:r>
            <a:r>
              <a:rPr lang="en-US" sz="2000" dirty="0" smtClean="0"/>
              <a:t>Flume</a:t>
            </a:r>
            <a:r>
              <a:rPr lang="zh-CN" altLang="en-US" sz="2000" dirty="0" smtClean="0"/>
              <a:t>的角色，如</a:t>
            </a:r>
            <a:r>
              <a:rPr lang="en-US" sz="2000" dirty="0" smtClean="0"/>
              <a:t>Flume</a:t>
            </a:r>
            <a:r>
              <a:rPr lang="zh-CN" altLang="en-US" sz="2000" dirty="0" smtClean="0"/>
              <a:t>，点击“下一步”。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#UC&amp;C母版初稿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lIns="99980" tIns="49986" rIns="99980" bIns="49986">
        <a:spAutoFit/>
      </a:bodyPr>
      <a:lstStyle>
        <a:defPPr algn="ctr" defTabSz="1001649" eaLnBrk="0" hangingPunct="0">
          <a:defRPr sz="1400" dirty="0" smtClean="0">
            <a:solidFill>
              <a:srgbClr val="000000"/>
            </a:solidFill>
            <a:latin typeface="+mn-lt"/>
            <a:ea typeface="+mn-ea"/>
            <a:cs typeface="Arial" pitchFamily="34" charset="0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nd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CC226774B8D87F4D92D9D1F6859ED44E" ma:contentTypeVersion="0" ma:contentTypeDescription="新建文档。" ma:contentTypeScope="" ma:versionID="15bce46875ac2ce7cb7e987677f92e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adfd09ad98667f9c194c646e975416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E3093B-232B-4C15-AB25-7F1FBE134870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2EA468C-D786-472C-9E12-E90044C17A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62236</TotalTime>
  <Words>1264</Words>
  <Application>Microsoft Office PowerPoint</Application>
  <PresentationFormat>全屏显示(4:3)</PresentationFormat>
  <Paragraphs>185</Paragraphs>
  <Slides>28</Slides>
  <Notes>27</Notes>
  <HiddenSlides>1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1#UC&amp;C母版初稿</vt:lpstr>
      <vt:lpstr>End</vt:lpstr>
      <vt:lpstr>幻灯片 0</vt:lpstr>
      <vt:lpstr>Flume交付篇</vt:lpstr>
      <vt:lpstr>幻灯片 2</vt:lpstr>
      <vt:lpstr>幻灯片 3</vt:lpstr>
      <vt:lpstr>Flume部署原则及约束</vt:lpstr>
      <vt:lpstr>幻灯片 5</vt:lpstr>
      <vt:lpstr>2.1 扩容部署</vt:lpstr>
      <vt:lpstr>2.1 扩容部署</vt:lpstr>
      <vt:lpstr>2.1 扩容部署</vt:lpstr>
      <vt:lpstr>2.1 扩容部署</vt:lpstr>
      <vt:lpstr>幻灯片 10</vt:lpstr>
      <vt:lpstr>2.2客户端部署</vt:lpstr>
      <vt:lpstr>2.2客户端部署</vt:lpstr>
      <vt:lpstr>2.2客户端部署</vt:lpstr>
      <vt:lpstr>幻灯片 14</vt:lpstr>
      <vt:lpstr>2.3 减容部署</vt:lpstr>
      <vt:lpstr>2.3 减容部署</vt:lpstr>
      <vt:lpstr>幻灯片 17</vt:lpstr>
      <vt:lpstr>3.1 常用参数说明及配置建议-Flume Server</vt:lpstr>
      <vt:lpstr>3.1 常用参数说明及配置建议-Flume client</vt:lpstr>
      <vt:lpstr>3.2 监控告警配置</vt:lpstr>
      <vt:lpstr>幻灯片 21</vt:lpstr>
      <vt:lpstr>4 健康检查关键指标</vt:lpstr>
      <vt:lpstr>习题</vt:lpstr>
      <vt:lpstr>习题</vt:lpstr>
      <vt:lpstr>幻灯片 25</vt:lpstr>
      <vt:lpstr>幻灯片 26</vt:lpstr>
      <vt:lpstr>幻灯片 27</vt:lpstr>
    </vt:vector>
  </TitlesOfParts>
  <Company>Huawei Technologies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z00108545</cp:lastModifiedBy>
  <cp:revision>2329</cp:revision>
  <dcterms:created xsi:type="dcterms:W3CDTF">2003-08-21T06:48:56Z</dcterms:created>
  <dcterms:modified xsi:type="dcterms:W3CDTF">2016-06-06T06:51:46Z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(3)B6CaR66gdiCjKL/UTnE5zQp/X+cevEAhePeSPX4PEoKSAsRNK4dSvOAdk61LivHhGXQFOs17
u00g/b/xBe0Mg4yIyckSEaPwvSWEZOmzt+v0g/psowg3XdJPmYsfn/LEEqSPyDlQoeK8tbZe
6tvYAyyJuYmVcxG+Urwn2sPiaMFS3WG3nfzD79w9o6c5t9wv4csohH5ubmhuFYKqfBm4T6GJ
GBOlWbjboiUbofvqjP</vt:lpwstr>
  </property>
  <property fmtid="{D5CDD505-2E9C-101B-9397-08002B2CF9AE}" pid="18" name="_2015_ms_pID_7253431">
    <vt:lpwstr>xqqEkrvRD5Tf2/7kOL/rV4jbiyJQJTwjYU+pxooh060OOviDAU2dQA
MldmJwK2FSUXSVycCEC/ddOVVzAjGUZ6zMv7ae5esR3aRa2pSAMwpJwCothA8MQUGphuHY84
K8OrXS57UjZ6dZ2fqYcw8NHyy4ZPPI5Us2kazyRvaeGWDdQI2mhhGEDNpd2aojoCamIxrGzQ
k5j1I/rKU8F2A1ezIR9KhBE6CEbiXq7ZApMN</vt:lpwstr>
  </property>
  <property fmtid="{D5CDD505-2E9C-101B-9397-08002B2CF9AE}" pid="19" name="_2015_ms_pID_7253432">
    <vt:lpwstr>Ohw/oP2AgdTP3wTe6Ql60pXSolCKfvJL6Jc9
ntBfEbyxFsF6A8gu/Eo3du/la0J5pA==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1463641124</vt:lpwstr>
  </property>
</Properties>
</file>