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52"/>
  </p:notesMasterIdLst>
  <p:handoutMasterIdLst>
    <p:handoutMasterId r:id="rId53"/>
  </p:handoutMasterIdLst>
  <p:sldIdLst>
    <p:sldId id="1381" r:id="rId6"/>
    <p:sldId id="1382" r:id="rId7"/>
    <p:sldId id="1383" r:id="rId8"/>
    <p:sldId id="1384" r:id="rId9"/>
    <p:sldId id="1385" r:id="rId10"/>
    <p:sldId id="1386" r:id="rId11"/>
    <p:sldId id="1387" r:id="rId12"/>
    <p:sldId id="1388" r:id="rId13"/>
    <p:sldId id="1389" r:id="rId14"/>
    <p:sldId id="1390" r:id="rId15"/>
    <p:sldId id="1391" r:id="rId16"/>
    <p:sldId id="1392" r:id="rId17"/>
    <p:sldId id="1393" r:id="rId18"/>
    <p:sldId id="1394" r:id="rId19"/>
    <p:sldId id="1395" r:id="rId20"/>
    <p:sldId id="1396" r:id="rId21"/>
    <p:sldId id="1397" r:id="rId22"/>
    <p:sldId id="1398" r:id="rId23"/>
    <p:sldId id="1399" r:id="rId24"/>
    <p:sldId id="1400" r:id="rId25"/>
    <p:sldId id="1401" r:id="rId26"/>
    <p:sldId id="1402" r:id="rId27"/>
    <p:sldId id="1403" r:id="rId28"/>
    <p:sldId id="1404" r:id="rId29"/>
    <p:sldId id="1405" r:id="rId30"/>
    <p:sldId id="1406" r:id="rId31"/>
    <p:sldId id="1407" r:id="rId32"/>
    <p:sldId id="1408" r:id="rId33"/>
    <p:sldId id="1409" r:id="rId34"/>
    <p:sldId id="1410" r:id="rId35"/>
    <p:sldId id="1411" r:id="rId36"/>
    <p:sldId id="1412" r:id="rId37"/>
    <p:sldId id="1413" r:id="rId38"/>
    <p:sldId id="1414" r:id="rId39"/>
    <p:sldId id="1415" r:id="rId40"/>
    <p:sldId id="1416" r:id="rId41"/>
    <p:sldId id="1417" r:id="rId42"/>
    <p:sldId id="1418" r:id="rId43"/>
    <p:sldId id="1419" r:id="rId44"/>
    <p:sldId id="1420" r:id="rId45"/>
    <p:sldId id="1425" r:id="rId46"/>
    <p:sldId id="1426" r:id="rId47"/>
    <p:sldId id="1427" r:id="rId48"/>
    <p:sldId id="1423" r:id="rId49"/>
    <p:sldId id="1428" r:id="rId50"/>
    <p:sldId id="1204" r:id="rId51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2560" autoAdjust="0"/>
  </p:normalViewPr>
  <p:slideViewPr>
    <p:cSldViewPr showGuides="1">
      <p:cViewPr varScale="1">
        <p:scale>
          <a:sx n="86" d="100"/>
          <a:sy n="86" d="100"/>
        </p:scale>
        <p:origin x="-2340" y="-90"/>
      </p:cViewPr>
      <p:guideLst>
        <p:guide orient="horz" pos="2341"/>
        <p:guide orient="horz" pos="867"/>
        <p:guide orient="horz" pos="5"/>
        <p:guide orient="horz" pos="4178"/>
        <p:guide orient="horz" pos="3929"/>
        <p:guide pos="476"/>
        <p:guide pos="2880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50" d="100"/>
          <a:sy n="50" d="100"/>
        </p:scale>
        <p:origin x="-2934" y="-24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44"/>
        <p:guide pos="4028"/>
        <p:guide pos="626"/>
        <p:guide pos="384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2011363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atin typeface="FrutigerNext LT Regular" pitchFamily="34" charset="0"/>
                <a:ea typeface="华文细黑" pitchFamily="2" charset="-122"/>
              </a:defRPr>
            </a:lvl1pPr>
          </a:lstStyle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32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348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266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828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93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该场景主要是将集群内节点上的日志采集到</a:t>
            </a:r>
            <a:r>
              <a:rPr lang="en-US" altLang="zh-CN" dirty="0" smtClean="0"/>
              <a:t>FusionInsight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46136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100" dirty="0" smtClean="0">
                <a:latin typeface="微软雅黑" pitchFamily="34" charset="-122"/>
                <a:ea typeface="华文细黑"/>
              </a:rPr>
              <a:t>该场景主要应用于收集</a:t>
            </a:r>
            <a:r>
              <a:rPr lang="en-US" altLang="zh-CN" sz="1100" dirty="0" smtClean="0">
                <a:solidFill>
                  <a:srgbClr val="000000"/>
                </a:solidFill>
                <a:cs typeface="Arial" pitchFamily="34" charset="0"/>
              </a:rPr>
              <a:t>FusionInsight</a:t>
            </a:r>
            <a:r>
              <a:rPr lang="zh-CN" altLang="en-US" sz="1100" dirty="0" smtClean="0">
                <a:latin typeface="微软雅黑" pitchFamily="34" charset="-122"/>
                <a:ea typeface="华文细黑"/>
              </a:rPr>
              <a:t>集群外的节点上的日志，并经过多个</a:t>
            </a:r>
            <a:r>
              <a:rPr lang="en-US" altLang="zh-CN" sz="1100" dirty="0" smtClean="0">
                <a:latin typeface="微软雅黑" pitchFamily="34" charset="-122"/>
                <a:ea typeface="华文细黑"/>
              </a:rPr>
              <a:t>Flume</a:t>
            </a:r>
            <a:r>
              <a:rPr lang="zh-CN" altLang="en-US" sz="1100" dirty="0" smtClean="0">
                <a:latin typeface="微软雅黑" pitchFamily="34" charset="-122"/>
                <a:ea typeface="华文细黑"/>
              </a:rPr>
              <a:t>节点最终汇聚到集群内。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49805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93869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82895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6733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512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</p:spTree>
    <p:extLst>
      <p:ext uri="{BB962C8B-B14F-4D97-AF65-F5344CB8AC3E}">
        <p14:creationId xmlns="" xmlns:p14="http://schemas.microsoft.com/office/powerpoint/2010/main" val="3487999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Inteceptor:</a:t>
            </a:r>
            <a:r>
              <a:rPr lang="zh-CN" altLang="en-US" dirty="0" smtClean="0"/>
              <a:t>过滤器，可以对数据过滤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Channel</a:t>
            </a:r>
            <a:r>
              <a:rPr lang="en-US" altLang="zh-CN" baseline="0" dirty="0" smtClean="0"/>
              <a:t> selector:</a:t>
            </a:r>
            <a:r>
              <a:rPr lang="zh-CN" altLang="en-US" baseline="0" dirty="0" smtClean="0"/>
              <a:t>通道选择器，可以根据事件将数据发到不同的</a:t>
            </a:r>
            <a:r>
              <a:rPr lang="en-US" altLang="zh-CN" baseline="0" dirty="0" smtClean="0"/>
              <a:t>channel</a:t>
            </a:r>
            <a:r>
              <a:rPr lang="zh-CN" altLang="en-US" baseline="0" dirty="0" smtClean="0"/>
              <a:t>中，这样可以达到数据路由功能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448140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939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44713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44062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7140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02645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510842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20892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625935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969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algn="l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47041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62123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75923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65782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59722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66516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251616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实例中将某一个目录下的日志采集并归档到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245630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D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：在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SolrCloud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中逻辑上的完整的索引集。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上的逻辑分片，被划分为一个或者多个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：也就是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，一个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中包含一个或者多个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，每个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可以独立提供索引和查询功能，每个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对应一个索引或者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的提出是为了增加管理灵活性和共用资源。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的一个拷贝。每个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存在于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Leader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：赢得选举的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 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。每个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有多个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，这几个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需要选举来确定一个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Leader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6937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D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：在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SolrCloud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中逻辑上的完整的索引集。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上的逻辑分片，被划分为一个或者多个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：也就是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，一个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中包含一个或者多个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，每个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可以独立提供索引和查询功能，每个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对应一个索引或者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的提出是为了增加管理灵活性和共用资源。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的一个拷贝。每个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存在于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Leader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：赢得选举的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 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。每个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有多个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，这几个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需要选举来确定一个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Leader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6937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D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：在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SolrCloud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中逻辑上的完整的索引集。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上的逻辑分片，被划分为一个或者多个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：也就是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，一个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中包含一个或者多个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，每个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可以独立提供索引和查询功能，每个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对应一个索引或者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Collection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 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的提出是为了增加管理灵活性和共用资源。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的一个拷贝。每个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存在于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Solr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的一个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Core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中。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Leader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：赢得选举的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 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。每个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Shard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有多个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，这几个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Replicas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需要选举来确定一个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Leader</a:t>
            </a:r>
            <a:r>
              <a:rPr lang="zh-CN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1693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5784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答案</a:t>
            </a:r>
            <a:endParaRPr lang="en-US" altLang="zh-CN" dirty="0" smtClean="0"/>
          </a:p>
          <a:p>
            <a:pPr>
              <a:buNone/>
            </a:pPr>
            <a:r>
              <a:rPr lang="en-US" altLang="zh-CN" sz="1100" dirty="0" smtClean="0"/>
              <a:t>  Flume</a:t>
            </a:r>
            <a:r>
              <a:rPr lang="zh-CN" altLang="en-US" sz="1100" dirty="0" smtClean="0">
                <a:latin typeface="微软雅黑" pitchFamily="34" charset="-122"/>
              </a:rPr>
              <a:t>支持将多个</a:t>
            </a:r>
            <a:r>
              <a:rPr lang="en-US" altLang="zh-CN" sz="1100" dirty="0" smtClean="0"/>
              <a:t>Flume</a:t>
            </a:r>
            <a:r>
              <a:rPr lang="zh-CN" altLang="en-US" sz="1100" dirty="0" smtClean="0">
                <a:latin typeface="微软雅黑" pitchFamily="34" charset="-122"/>
              </a:rPr>
              <a:t>级联起来，同时级联节点内部支持数据复制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答案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exec source </a:t>
            </a:r>
            <a:r>
              <a:rPr lang="zh-CN" altLang="en-US" dirty="0" smtClean="0"/>
              <a:t>执行某个命令或者脚本，并将其执行结果的输出作为数据源的</a:t>
            </a:r>
            <a:r>
              <a:rPr lang="en-US" altLang="zh-CN" dirty="0" smtClean="0"/>
              <a:t>source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avro</a:t>
            </a:r>
            <a:r>
              <a:rPr lang="en-US" altLang="zh-CN" dirty="0" smtClean="0"/>
              <a:t> source </a:t>
            </a:r>
            <a:r>
              <a:rPr lang="zh-CN" altLang="en-US" dirty="0" smtClean="0"/>
              <a:t>提供一个基于</a:t>
            </a:r>
            <a:r>
              <a:rPr lang="en-US" altLang="zh-CN" dirty="0" err="1" smtClean="0"/>
              <a:t>avro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到某个端口上，等待</a:t>
            </a:r>
            <a:r>
              <a:rPr lang="en-US" altLang="zh-CN" dirty="0" err="1" smtClean="0"/>
              <a:t>avro</a:t>
            </a:r>
            <a:r>
              <a:rPr lang="zh-CN" altLang="en-US" dirty="0" smtClean="0"/>
              <a:t>协议客户端发过来的数据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thrift source </a:t>
            </a:r>
            <a:r>
              <a:rPr lang="zh-CN" altLang="en-US" dirty="0" smtClean="0"/>
              <a:t>同</a:t>
            </a:r>
            <a:r>
              <a:rPr lang="en-US" altLang="zh-CN" dirty="0" err="1" smtClean="0"/>
              <a:t>avro</a:t>
            </a:r>
            <a:r>
              <a:rPr lang="zh-CN" altLang="en-US" dirty="0" smtClean="0"/>
              <a:t>，不过传输协议为</a:t>
            </a:r>
            <a:r>
              <a:rPr lang="en-US" altLang="zh-CN" dirty="0" smtClean="0"/>
              <a:t>thrift</a:t>
            </a:r>
          </a:p>
          <a:p>
            <a:pPr>
              <a:buNone/>
            </a:pPr>
            <a:r>
              <a:rPr lang="en-US" altLang="zh-CN" dirty="0" smtClean="0"/>
              <a:t> http source  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发送数据的</a:t>
            </a:r>
            <a:r>
              <a:rPr lang="en-US" altLang="zh-CN" dirty="0" smtClean="0"/>
              <a:t>source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source </a:t>
            </a:r>
            <a:r>
              <a:rPr lang="zh-CN" altLang="en-US" dirty="0" smtClean="0"/>
              <a:t>采集系统</a:t>
            </a:r>
            <a:r>
              <a:rPr lang="en-US" altLang="zh-CN" dirty="0" err="1" smtClean="0"/>
              <a:t>syslog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source</a:t>
            </a:r>
          </a:p>
          <a:p>
            <a:pPr>
              <a:buNone/>
            </a:pPr>
            <a:r>
              <a:rPr lang="en-US" altLang="zh-CN" dirty="0" smtClean="0"/>
              <a:t> spooling directory source </a:t>
            </a:r>
            <a:r>
              <a:rPr lang="zh-CN" altLang="en-US" dirty="0" smtClean="0"/>
              <a:t>采集本地静态文件的</a:t>
            </a:r>
            <a:r>
              <a:rPr lang="en-US" altLang="zh-CN" dirty="0" smtClean="0"/>
              <a:t>source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jms</a:t>
            </a:r>
            <a:r>
              <a:rPr lang="en-US" altLang="zh-CN" dirty="0" smtClean="0"/>
              <a:t> source </a:t>
            </a:r>
            <a:r>
              <a:rPr lang="zh-CN" altLang="en-US" dirty="0" smtClean="0"/>
              <a:t>从消息队列获取数据的</a:t>
            </a:r>
            <a:r>
              <a:rPr lang="en-US" altLang="zh-CN" dirty="0" smtClean="0"/>
              <a:t>source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58345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676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93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适用场景：应用系统产生的日志采集，采集后的数据供上层应用分析。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不适用场景：大量数据的实时数据采集（要求低延迟、高吞吐率）。 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与其他开源日志收集工具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scribe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比较而言，几乎不用用户开发，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scribe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需要用户另外开发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client,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而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每一种数据源均有相应的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source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去读取或者接收数据。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70284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17121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多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agent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架构中可以将多个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级联起来，级联场景主要应用于收集</a:t>
            </a:r>
            <a:r>
              <a:rPr lang="en-US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FusionInsight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集群外的节点上的日志，并经过多个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节点最终汇聚到集群内。 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8385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01649" eaLnBrk="0" hangingPunct="0"/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Source: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数据源，即是产生日志信息的源头，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Flume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会将原始数据建模抽象成自己处理的数据对象：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event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。</a:t>
            </a:r>
            <a:endParaRPr lang="en-US" altLang="zh-CN" sz="1100" kern="1200" dirty="0" smtClean="0">
              <a:solidFill>
                <a:srgbClr val="000000"/>
              </a:solidFill>
              <a:latin typeface="FrutigerNext LT Regular" pitchFamily="34" charset="0"/>
              <a:ea typeface="华文细黑" pitchFamily="2" charset="-122"/>
              <a:cs typeface="Arial" pitchFamily="34" charset="0"/>
            </a:endParaRPr>
          </a:p>
          <a:p>
            <a:pPr defTabSz="1001649" eaLnBrk="0" hangingPunct="0"/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 </a:t>
            </a:r>
            <a:r>
              <a:rPr lang="en-US" altLang="zh-CN" sz="1100" kern="1200" dirty="0" err="1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Pocessor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: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通道处理器，主要作用是将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source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发过来的数据放入通道（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）中。</a:t>
            </a:r>
            <a:endParaRPr lang="en-US" altLang="zh-CN" sz="1100" kern="1200" dirty="0" smtClean="0">
              <a:solidFill>
                <a:srgbClr val="000000"/>
              </a:solidFill>
              <a:latin typeface="FrutigerNext LT Regular" pitchFamily="34" charset="0"/>
              <a:ea typeface="华文细黑" pitchFamily="2" charset="-122"/>
              <a:cs typeface="Arial" pitchFamily="34" charset="0"/>
            </a:endParaRPr>
          </a:p>
          <a:p>
            <a:pPr defTabSz="1001649" eaLnBrk="0" hangingPunct="0"/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Interceptor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：拦截器，主要作用是将采集到的数据根据用户的配置过滤、修饰。</a:t>
            </a:r>
            <a:endParaRPr lang="en-US" altLang="zh-CN" sz="1100" kern="1200" dirty="0" smtClean="0">
              <a:solidFill>
                <a:srgbClr val="000000"/>
              </a:solidFill>
              <a:latin typeface="FrutigerNext LT Regular" pitchFamily="34" charset="0"/>
              <a:ea typeface="华文细黑" pitchFamily="2" charset="-122"/>
              <a:cs typeface="Arial" pitchFamily="34" charset="0"/>
            </a:endParaRPr>
          </a:p>
          <a:p>
            <a:pPr fontAlgn="base">
              <a:buClr>
                <a:srgbClr val="CC9900"/>
              </a:buClr>
            </a:pP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 Selector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：通道选择器 ，主要作用是根据用户配置将数据放到不同的通道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）中。</a:t>
            </a:r>
            <a:endParaRPr lang="en-US" altLang="zh-CN" sz="1100" kern="1200" dirty="0" smtClean="0">
              <a:solidFill>
                <a:srgbClr val="000000"/>
              </a:solidFill>
              <a:latin typeface="FrutigerNext LT Regular" pitchFamily="34" charset="0"/>
              <a:ea typeface="华文细黑" pitchFamily="2" charset="-122"/>
              <a:cs typeface="Arial" pitchFamily="34" charset="0"/>
            </a:endParaRPr>
          </a:p>
          <a:p>
            <a:pPr fontAlgn="base">
              <a:buClr>
                <a:srgbClr val="CC9900"/>
              </a:buClr>
            </a:pP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Channel: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通道，主要作用是临时缓存数据。</a:t>
            </a:r>
            <a:endParaRPr lang="en-US" altLang="zh-CN" sz="1100" kern="1200" dirty="0" smtClean="0">
              <a:solidFill>
                <a:srgbClr val="000000"/>
              </a:solidFill>
              <a:latin typeface="FrutigerNext LT Regular" pitchFamily="34" charset="0"/>
              <a:ea typeface="华文细黑" pitchFamily="2" charset="-122"/>
              <a:cs typeface="Arial" pitchFamily="34" charset="0"/>
            </a:endParaRPr>
          </a:p>
          <a:p>
            <a:pPr fontAlgn="base">
              <a:buClr>
                <a:srgbClr val="CC9900"/>
              </a:buClr>
            </a:pP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Sink </a:t>
            </a:r>
            <a:r>
              <a:rPr lang="en-US" altLang="zh-CN" sz="1100" kern="1200" dirty="0" err="1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Runner:Sink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运行器，主要作用是通过它来驱动</a:t>
            </a:r>
            <a:r>
              <a:rPr lang="en-US" altLang="zh-CN" sz="1100" dirty="0" smtClean="0">
                <a:ea typeface="华文细黑"/>
              </a:rPr>
              <a:t>Sink </a:t>
            </a:r>
            <a:r>
              <a:rPr lang="en-US" altLang="zh-CN" sz="1100" dirty="0" err="1" smtClean="0">
                <a:ea typeface="华文细黑"/>
              </a:rPr>
              <a:t>Processor,Sink</a:t>
            </a:r>
            <a:r>
              <a:rPr lang="en-US" altLang="zh-CN" sz="1100" dirty="0" smtClean="0">
                <a:ea typeface="华文细黑"/>
              </a:rPr>
              <a:t> Processor</a:t>
            </a:r>
            <a:r>
              <a:rPr lang="zh-CN" altLang="en-US" sz="1100" dirty="0" smtClean="0">
                <a:ea typeface="华文细黑"/>
              </a:rPr>
              <a:t>驱动</a:t>
            </a:r>
            <a:r>
              <a:rPr lang="en-US" altLang="zh-CN" sz="1100" dirty="0" smtClean="0">
                <a:ea typeface="华文细黑"/>
              </a:rPr>
              <a:t>sink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来从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中取数据。</a:t>
            </a:r>
            <a:endParaRPr lang="en-US" altLang="zh-CN" sz="1100" kern="1200" dirty="0" smtClean="0">
              <a:solidFill>
                <a:srgbClr val="000000"/>
              </a:solidFill>
              <a:latin typeface="FrutigerNext LT Regular" pitchFamily="34" charset="0"/>
              <a:ea typeface="华文细黑" pitchFamily="2" charset="-122"/>
              <a:cs typeface="Arial" pitchFamily="34" charset="0"/>
            </a:endParaRPr>
          </a:p>
          <a:p>
            <a:pPr fontAlgn="base">
              <a:buClr>
                <a:srgbClr val="CC9900"/>
              </a:buClr>
            </a:pPr>
            <a:r>
              <a:rPr lang="en-US" altLang="zh-CN" sz="1100" dirty="0" smtClean="0">
                <a:ea typeface="华文细黑"/>
              </a:rPr>
              <a:t>Sink </a:t>
            </a:r>
            <a:r>
              <a:rPr lang="en-US" altLang="zh-CN" sz="1100" dirty="0" err="1" smtClean="0">
                <a:ea typeface="华文细黑"/>
              </a:rPr>
              <a:t>Processor:sink</a:t>
            </a:r>
            <a:r>
              <a:rPr lang="zh-CN" altLang="en-US" sz="1100" dirty="0" smtClean="0">
                <a:ea typeface="华文细黑"/>
              </a:rPr>
              <a:t>处理器，它主要是根据配置使用不同的策略驱动</a:t>
            </a:r>
            <a:r>
              <a:rPr lang="en-US" altLang="zh-CN" sz="1100" dirty="0" smtClean="0">
                <a:ea typeface="华文细黑"/>
              </a:rPr>
              <a:t>sink</a:t>
            </a:r>
            <a:r>
              <a:rPr lang="zh-CN" altLang="en-US" sz="11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从</a:t>
            </a:r>
            <a:r>
              <a:rPr lang="en-US" altLang="zh-CN" sz="11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channel</a:t>
            </a:r>
            <a:r>
              <a:rPr lang="zh-CN" altLang="en-US" sz="11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中取数据，目前策略有：负载均衡、故障转移、直通。</a:t>
            </a:r>
            <a:endParaRPr lang="en-US" altLang="zh-CN" sz="1100" dirty="0" smtClean="0">
              <a:solidFill>
                <a:srgbClr val="000000"/>
              </a:solidFill>
              <a:ea typeface="华文细黑"/>
              <a:cs typeface="Arial" pitchFamily="34" charset="0"/>
            </a:endParaRPr>
          </a:p>
          <a:p>
            <a:pPr fontAlgn="base">
              <a:buClr>
                <a:srgbClr val="CC9900"/>
              </a:buClr>
            </a:pP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Sink: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主要作用是从</a:t>
            </a:r>
            <a:r>
              <a:rPr lang="en-US" altLang="zh-CN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channel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FrutigerNext LT Regular" pitchFamily="34" charset="0"/>
                <a:ea typeface="华文细黑" pitchFamily="2" charset="-122"/>
                <a:cs typeface="Arial" pitchFamily="34" charset="0"/>
              </a:rPr>
              <a:t>中取出数据并将数据放到不同的目的地。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event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：一个数据单元，带有一个可选的消息头，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Flume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传输的数据的基本单位是 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event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，如果是文本文件，通常是一行记录，这也是事务的基本单位。 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Event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从 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Source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，流向 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Channel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，再到 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Sink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event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本身为一个 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byte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数组，并可携带 </a:t>
            </a:r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headers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信息。 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event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代表着一个数据流的最小完整单元，从外部数据源来，流向最终目的。 </a:t>
            </a:r>
            <a:endParaRPr lang="en-US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574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pic>
        <p:nvPicPr>
          <p:cNvPr id="9" name="Picture 2" descr="C:\Users\c00224892.CHINA\Desktop\中文水印.png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16216" y="-27384"/>
            <a:ext cx="2633663" cy="2633662"/>
          </a:xfrm>
          <a:prstGeom prst="rect">
            <a:avLst/>
          </a:prstGeom>
          <a:noFill/>
        </p:spPr>
      </p:pic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  <p:sldLayoutId id="214748386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=""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8" tIns="39127" rIns="78258" bIns="39127" anchor="ctr"/>
          <a:lstStyle>
            <a:lvl1pPr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801688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801688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801688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801688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rPr>
              <a:t>修订记录</a:t>
            </a:r>
          </a:p>
        </p:txBody>
      </p:sp>
      <p:graphicFrame>
        <p:nvGraphicFramePr>
          <p:cNvPr id="1580035" name="Group 3"/>
          <p:cNvGraphicFramePr>
            <a:graphicFrameLocks noGrp="1"/>
          </p:cNvGraphicFramePr>
          <p:nvPr/>
        </p:nvGraphicFramePr>
        <p:xfrm>
          <a:off x="755576" y="1340768"/>
          <a:ext cx="7726945" cy="1399263"/>
        </p:xfrm>
        <a:graphic>
          <a:graphicData uri="http://schemas.openxmlformats.org/drawingml/2006/table">
            <a:tbl>
              <a:tblPr/>
              <a:tblGrid>
                <a:gridCol w="1545389"/>
                <a:gridCol w="1721604"/>
                <a:gridCol w="1855714"/>
                <a:gridCol w="2604238"/>
              </a:tblGrid>
              <a:tr h="565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Module 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FusionInsight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FusionInsight HD V100R002C60 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V1.0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8" name="DtsShapeName" descr="7061C352C6745DDE801475@9B82G0@C909;?8A9;O89QNQPHOVDH!!!BIHO@]p47096!!!!@5E596E111GC1GED7BE111GC1GED7BE!!!!!!!!!!!!!!!!!!!!!!!!!!!!!!!!!!!!!!!!!!!!!!!!!!!!9:J;Q9:J;P[11036784E!!BIHO@]{11036784!@5E15E311306187719D11306187719D!!!!!!!!!!!!!!!!!!!!!!!!!!!!!!!!!!!!!!!!!!!!!!!!!!!!9=0&gt;b9==9YE71139125!!!BIHO@]e71139125!@5E158G1102E29D086D1102E29D086D!!!!!!!!!!!!!!!!!!!!!!!!!!!!!!!!!!!!!!!!!!!!!!!!!!!!83K;C83K;C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>
              <a:ea typeface="华文细黑"/>
            </a:endParaRPr>
          </a:p>
        </p:txBody>
      </p:sp>
      <p:graphicFrame>
        <p:nvGraphicFramePr>
          <p:cNvPr id="1580053" name="Group 21"/>
          <p:cNvGraphicFramePr>
            <a:graphicFrameLocks noGrp="1"/>
          </p:cNvGraphicFramePr>
          <p:nvPr/>
        </p:nvGraphicFramePr>
        <p:xfrm>
          <a:off x="755576" y="2888940"/>
          <a:ext cx="7762949" cy="3206389"/>
        </p:xfrm>
        <a:graphic>
          <a:graphicData uri="http://schemas.openxmlformats.org/drawingml/2006/table">
            <a:tbl>
              <a:tblPr/>
              <a:tblGrid>
                <a:gridCol w="1546970"/>
                <a:gridCol w="1723365"/>
                <a:gridCol w="1857613"/>
                <a:gridCol w="2635001"/>
              </a:tblGrid>
              <a:tr h="541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优化者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Zhanyinghua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00335446</a:t>
                      </a: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2016/4/26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6" name="Text Box 58"/>
          <p:cNvSpPr txBox="1">
            <a:spLocks noChangeArrowheads="1"/>
          </p:cNvSpPr>
          <p:nvPr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4D4D4D"/>
                </a:solidFill>
                <a:latin typeface="Arial" panose="020B0604020202020204" pitchFamily="34" charset="0"/>
                <a:ea typeface="华文细黑"/>
              </a:rPr>
              <a:t>本页不打印</a:t>
            </a:r>
          </a:p>
        </p:txBody>
      </p:sp>
    </p:spTree>
    <p:extLst>
      <p:ext uri="{BB962C8B-B14F-4D97-AF65-F5344CB8AC3E}">
        <p14:creationId xmlns="" xmlns:p14="http://schemas.microsoft.com/office/powerpoint/2010/main" val="1043865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基本概念</a:t>
            </a:r>
            <a:r>
              <a:rPr lang="en-US" altLang="zh-CN" dirty="0" smtClean="0">
                <a:latin typeface="+mj-lt"/>
                <a:ea typeface="+mj-ea"/>
              </a:rPr>
              <a:t>-Source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Source</a:t>
            </a:r>
            <a:r>
              <a:rPr lang="zh-CN" altLang="en-US" sz="2000" dirty="0" smtClean="0"/>
              <a:t>负责接收</a:t>
            </a:r>
            <a:r>
              <a:rPr lang="en-US" sz="2000" dirty="0" smtClean="0"/>
              <a:t>events</a:t>
            </a:r>
            <a:r>
              <a:rPr lang="zh-CN" altLang="en-US" sz="2000" dirty="0" smtClean="0"/>
              <a:t>或通过特殊机制产生</a:t>
            </a:r>
            <a:r>
              <a:rPr lang="en-US" sz="2000" dirty="0" smtClean="0"/>
              <a:t>events</a:t>
            </a:r>
            <a:r>
              <a:rPr lang="zh-CN" altLang="en-US" sz="2000" dirty="0" smtClean="0"/>
              <a:t>，并将</a:t>
            </a:r>
            <a:r>
              <a:rPr lang="en-US" sz="2000" dirty="0" smtClean="0"/>
              <a:t>events</a:t>
            </a:r>
            <a:r>
              <a:rPr lang="zh-CN" altLang="en-US" sz="2000" dirty="0" smtClean="0"/>
              <a:t>批量的放到一个或多个</a:t>
            </a:r>
            <a:r>
              <a:rPr lang="en-US" sz="2000" dirty="0" smtClean="0"/>
              <a:t>Channels</a:t>
            </a:r>
            <a:r>
              <a:rPr lang="zh-CN" altLang="en-US" sz="2000" dirty="0" smtClean="0"/>
              <a:t>。有驱动和轮询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种类型的</a:t>
            </a:r>
            <a:r>
              <a:rPr lang="en-US" sz="2000" dirty="0" smtClean="0"/>
              <a:t>Source</a:t>
            </a:r>
            <a:r>
              <a:rPr lang="zh-CN" altLang="en-US" sz="2000" dirty="0" smtClean="0"/>
              <a:t>。</a:t>
            </a:r>
            <a:endParaRPr lang="en-US" sz="2000" dirty="0" smtClean="0"/>
          </a:p>
          <a:p>
            <a:pPr marL="914400" lvl="2" indent="-212725">
              <a:buFont typeface="Wingdings" pitchFamily="2" charset="2"/>
              <a:buChar char="q"/>
            </a:pPr>
            <a:r>
              <a:rPr lang="zh-CN" altLang="en-US" dirty="0" smtClean="0"/>
              <a:t>驱动型</a:t>
            </a:r>
            <a:r>
              <a:rPr lang="en-US" dirty="0" smtClean="0"/>
              <a:t>source:</a:t>
            </a:r>
            <a:r>
              <a:rPr lang="zh-CN" altLang="en-US" dirty="0" smtClean="0"/>
              <a:t>是外部主动发送数据给</a:t>
            </a:r>
            <a:r>
              <a:rPr lang="en-US" dirty="0" smtClean="0"/>
              <a:t>Flume</a:t>
            </a:r>
            <a:r>
              <a:rPr lang="zh-CN" altLang="en-US" dirty="0" smtClean="0"/>
              <a:t>，驱动</a:t>
            </a:r>
            <a:r>
              <a:rPr lang="en-US" dirty="0" smtClean="0"/>
              <a:t>Flume</a:t>
            </a:r>
            <a:r>
              <a:rPr lang="zh-CN" altLang="en-US" dirty="0" smtClean="0"/>
              <a:t>接受数据。 </a:t>
            </a:r>
            <a:endParaRPr lang="en-US" altLang="zh-CN" dirty="0" smtClean="0"/>
          </a:p>
          <a:p>
            <a:pPr marL="914400" lvl="2" indent="-212725">
              <a:buFont typeface="Wingdings" pitchFamily="2" charset="2"/>
              <a:buChar char="q"/>
            </a:pPr>
            <a:r>
              <a:rPr lang="zh-CN" altLang="en-US" dirty="0" smtClean="0"/>
              <a:t>轮询</a:t>
            </a:r>
            <a:r>
              <a:rPr lang="en-US" dirty="0" smtClean="0"/>
              <a:t>source:</a:t>
            </a:r>
            <a:r>
              <a:rPr lang="zh-CN" altLang="en-US" dirty="0" smtClean="0"/>
              <a:t>是</a:t>
            </a:r>
            <a:r>
              <a:rPr lang="en-US" dirty="0" smtClean="0"/>
              <a:t>Flume</a:t>
            </a:r>
            <a:r>
              <a:rPr lang="zh-CN" altLang="en-US" dirty="0" smtClean="0"/>
              <a:t>周期性主动去获取数据。 </a:t>
            </a:r>
            <a:endParaRPr lang="en-US" dirty="0" smtClean="0"/>
          </a:p>
          <a:p>
            <a:r>
              <a:rPr lang="en-US" sz="2000" dirty="0" smtClean="0"/>
              <a:t>Source</a:t>
            </a:r>
            <a:r>
              <a:rPr lang="zh-CN" altLang="en-US" sz="2000" dirty="0" smtClean="0"/>
              <a:t>必须至少和一个</a:t>
            </a:r>
            <a:r>
              <a:rPr lang="en-US" sz="2000" dirty="0" smtClean="0"/>
              <a:t>channel</a:t>
            </a:r>
            <a:r>
              <a:rPr lang="zh-CN" altLang="en-US" sz="2000" dirty="0" smtClean="0"/>
              <a:t>关联。</a:t>
            </a:r>
            <a:endParaRPr lang="en-US" sz="2000" dirty="0" smtClean="0"/>
          </a:p>
          <a:p>
            <a:pPr marL="338138" indent="-338138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基本概念</a:t>
            </a:r>
            <a:r>
              <a:rPr lang="en-US" altLang="zh-CN" dirty="0" smtClean="0">
                <a:latin typeface="+mj-lt"/>
                <a:ea typeface="+mj-ea"/>
              </a:rPr>
              <a:t>-Source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1441144"/>
          <a:ext cx="7236804" cy="44224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79023"/>
                <a:gridCol w="475778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类型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exec 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source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执行某个命令或者脚本，并将其执行结果的输出作为数据源的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source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提供一个基于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协议的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server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，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bind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到某个端口上，等待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协议客户端发过来的数据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thrift 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同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，不过传输协议为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thrift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http 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支持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http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post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发送数据的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syslog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采集系统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syslog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spooling directory 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采集本地静态文件的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source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jms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从消息队列获取数据的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基本概念</a:t>
            </a:r>
            <a:r>
              <a:rPr lang="en-US" altLang="zh-CN" dirty="0" smtClean="0">
                <a:latin typeface="+mj-lt"/>
                <a:ea typeface="+mj-ea"/>
              </a:rPr>
              <a:t>-Channel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lt"/>
                <a:ea typeface="+mn-ea"/>
              </a:rPr>
              <a:t>Channel</a:t>
            </a:r>
            <a:r>
              <a:rPr lang="zh-CN" altLang="en-US" sz="1800" dirty="0" smtClean="0">
                <a:latin typeface="+mn-lt"/>
                <a:ea typeface="+mn-ea"/>
              </a:rPr>
              <a:t>位于</a:t>
            </a:r>
            <a:r>
              <a:rPr lang="en-US" altLang="zh-CN" sz="1800" dirty="0" smtClean="0">
                <a:latin typeface="+mn-lt"/>
                <a:ea typeface="+mn-ea"/>
              </a:rPr>
              <a:t>Source</a:t>
            </a:r>
            <a:r>
              <a:rPr lang="zh-CN" altLang="en-US" sz="1800" dirty="0" smtClean="0">
                <a:latin typeface="+mn-lt"/>
                <a:ea typeface="+mn-ea"/>
              </a:rPr>
              <a:t>和</a:t>
            </a:r>
            <a:r>
              <a:rPr lang="en-US" altLang="zh-CN" sz="1800" dirty="0" smtClean="0">
                <a:latin typeface="+mn-lt"/>
                <a:ea typeface="+mn-ea"/>
              </a:rPr>
              <a:t>Sink</a:t>
            </a:r>
            <a:r>
              <a:rPr lang="zh-CN" altLang="en-US" sz="1800" dirty="0" smtClean="0">
                <a:latin typeface="+mn-lt"/>
                <a:ea typeface="+mn-ea"/>
              </a:rPr>
              <a:t>之间，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latin typeface="+mn-lt"/>
                <a:ea typeface="+mn-ea"/>
              </a:rPr>
              <a:t>Channel</a:t>
            </a:r>
            <a:r>
              <a:rPr lang="zh-CN" altLang="en-US" sz="1800" dirty="0" smtClean="0">
                <a:latin typeface="+mn-lt"/>
                <a:ea typeface="+mn-ea"/>
              </a:rPr>
              <a:t>的作用类似队列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latin typeface="+mn-lt"/>
                <a:ea typeface="+mn-ea"/>
              </a:rPr>
              <a:t>用于临时缓存进来的</a:t>
            </a:r>
            <a:r>
              <a:rPr lang="en-US" altLang="zh-CN" sz="1800" dirty="0" smtClean="0">
                <a:latin typeface="+mn-lt"/>
                <a:ea typeface="+mn-ea"/>
              </a:rPr>
              <a:t>events</a:t>
            </a:r>
            <a:r>
              <a:rPr lang="zh-CN" altLang="en-US" sz="1800" dirty="0" smtClean="0">
                <a:latin typeface="+mn-lt"/>
                <a:ea typeface="+mn-ea"/>
              </a:rPr>
              <a:t>，当</a:t>
            </a:r>
            <a:r>
              <a:rPr lang="en-US" altLang="zh-CN" sz="1800" dirty="0" smtClean="0">
                <a:latin typeface="+mn-lt"/>
                <a:ea typeface="+mn-ea"/>
              </a:rPr>
              <a:t>Sink</a:t>
            </a:r>
            <a:r>
              <a:rPr lang="zh-CN" altLang="en-US" sz="1800" dirty="0" smtClean="0">
                <a:latin typeface="+mn-lt"/>
                <a:ea typeface="+mn-ea"/>
              </a:rPr>
              <a:t>成功地将</a:t>
            </a:r>
            <a:r>
              <a:rPr lang="en-US" altLang="zh-CN" sz="1800" dirty="0" smtClean="0">
                <a:latin typeface="+mn-lt"/>
                <a:ea typeface="+mn-ea"/>
              </a:rPr>
              <a:t>events</a:t>
            </a:r>
            <a:r>
              <a:rPr lang="zh-CN" altLang="en-US" sz="1800" dirty="0" smtClean="0">
                <a:latin typeface="+mn-lt"/>
                <a:ea typeface="+mn-ea"/>
              </a:rPr>
              <a:t>发送到下一跳的</a:t>
            </a:r>
            <a:r>
              <a:rPr lang="en-US" altLang="zh-CN" sz="1800" dirty="0" smtClean="0">
                <a:latin typeface="+mn-lt"/>
                <a:ea typeface="+mn-ea"/>
              </a:rPr>
              <a:t>channel</a:t>
            </a:r>
            <a:r>
              <a:rPr lang="zh-CN" altLang="en-US" sz="1800" dirty="0" smtClean="0">
                <a:latin typeface="+mn-lt"/>
                <a:ea typeface="+mn-ea"/>
              </a:rPr>
              <a:t>或最终目的，</a:t>
            </a:r>
            <a:r>
              <a:rPr lang="en-US" altLang="zh-CN" sz="1800" dirty="0" smtClean="0">
                <a:latin typeface="+mn-lt"/>
                <a:ea typeface="+mn-ea"/>
              </a:rPr>
              <a:t>events</a:t>
            </a:r>
            <a:r>
              <a:rPr lang="zh-CN" altLang="en-US" sz="1800" dirty="0" smtClean="0">
                <a:latin typeface="+mn-lt"/>
                <a:ea typeface="+mn-ea"/>
              </a:rPr>
              <a:t>从</a:t>
            </a:r>
            <a:r>
              <a:rPr lang="en-US" altLang="zh-CN" sz="1800" dirty="0" smtClean="0">
                <a:latin typeface="+mn-lt"/>
                <a:ea typeface="+mn-ea"/>
              </a:rPr>
              <a:t>Channel</a:t>
            </a:r>
            <a:r>
              <a:rPr lang="zh-CN" altLang="en-US" sz="1800" dirty="0" smtClean="0">
                <a:latin typeface="+mn-lt"/>
                <a:ea typeface="+mn-ea"/>
              </a:rPr>
              <a:t>移除。</a:t>
            </a:r>
          </a:p>
          <a:p>
            <a:r>
              <a:rPr lang="zh-CN" altLang="en-US" sz="1800" dirty="0" smtClean="0">
                <a:latin typeface="+mn-lt"/>
                <a:ea typeface="+mn-ea"/>
              </a:rPr>
              <a:t>不同的</a:t>
            </a:r>
            <a:r>
              <a:rPr lang="en-US" altLang="zh-CN" sz="1800" dirty="0" smtClean="0">
                <a:latin typeface="+mn-lt"/>
                <a:ea typeface="+mn-ea"/>
              </a:rPr>
              <a:t>Channels</a:t>
            </a:r>
            <a:r>
              <a:rPr lang="zh-CN" altLang="en-US" sz="1800" dirty="0" smtClean="0">
                <a:latin typeface="+mn-lt"/>
                <a:ea typeface="+mn-ea"/>
              </a:rPr>
              <a:t>提供的持久化水平也是不一样的</a:t>
            </a:r>
            <a:r>
              <a:rPr lang="en-US" altLang="zh-CN" sz="1800" dirty="0" smtClean="0">
                <a:latin typeface="+mn-lt"/>
                <a:ea typeface="+mn-ea"/>
              </a:rPr>
              <a:t>:</a:t>
            </a:r>
          </a:p>
          <a:p>
            <a:pPr lvl="1"/>
            <a:r>
              <a:rPr lang="en-US" altLang="zh-CN" sz="1600" dirty="0" smtClean="0">
                <a:latin typeface="+mn-lt"/>
                <a:ea typeface="+mn-ea"/>
                <a:cs typeface="+mn-cs"/>
              </a:rPr>
              <a:t>Memory Channel:</a:t>
            </a:r>
            <a:r>
              <a:rPr lang="zh-CN" altLang="en-US" sz="1600" dirty="0" smtClean="0">
                <a:latin typeface="+mn-lt"/>
                <a:ea typeface="+mn-ea"/>
                <a:cs typeface="+mn-cs"/>
              </a:rPr>
              <a:t>不会持久化</a:t>
            </a:r>
            <a:endParaRPr lang="en-US" altLang="zh-CN" sz="1600" dirty="0" smtClean="0"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600" dirty="0" smtClean="0">
                <a:latin typeface="+mn-lt"/>
                <a:ea typeface="+mn-ea"/>
                <a:cs typeface="+mn-cs"/>
              </a:rPr>
              <a:t>File Channel: </a:t>
            </a:r>
            <a:r>
              <a:rPr lang="zh-CN" altLang="en-US" sz="1600" dirty="0" smtClean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WAL</a:t>
            </a:r>
            <a:r>
              <a:rPr lang="zh-CN" altLang="en-US" sz="1600" dirty="0" smtClean="0">
                <a:latin typeface="+mn-lt"/>
                <a:ea typeface="+mn-ea"/>
                <a:cs typeface="+mn-cs"/>
              </a:rPr>
              <a:t>（预写式日志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Write-Ahead Log</a:t>
            </a:r>
            <a:r>
              <a:rPr lang="zh-CN" altLang="en-US" sz="1600" dirty="0" smtClean="0">
                <a:latin typeface="+mn-lt"/>
                <a:ea typeface="+mn-ea"/>
                <a:cs typeface="+mn-cs"/>
              </a:rPr>
              <a:t>）实现</a:t>
            </a:r>
          </a:p>
          <a:p>
            <a:pPr lvl="1"/>
            <a:r>
              <a:rPr lang="en-US" altLang="zh-CN" sz="1600" dirty="0" smtClean="0">
                <a:latin typeface="+mn-lt"/>
                <a:ea typeface="+mn-ea"/>
                <a:cs typeface="+mn-cs"/>
              </a:rPr>
              <a:t>JDBC Channel: </a:t>
            </a:r>
            <a:r>
              <a:rPr lang="zh-CN" altLang="en-US" sz="1600" dirty="0" smtClean="0">
                <a:latin typeface="+mn-lt"/>
                <a:ea typeface="+mn-ea"/>
                <a:cs typeface="+mn-cs"/>
              </a:rPr>
              <a:t>基于嵌入式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600" dirty="0" smtClean="0">
                <a:latin typeface="+mn-lt"/>
                <a:ea typeface="+mn-ea"/>
                <a:cs typeface="+mn-cs"/>
              </a:rPr>
              <a:t>实现</a:t>
            </a:r>
          </a:p>
          <a:p>
            <a:r>
              <a:rPr lang="en-US" altLang="zh-CN" sz="1800" dirty="0" smtClean="0">
                <a:latin typeface="+mn-lt"/>
                <a:ea typeface="+mn-ea"/>
              </a:rPr>
              <a:t>Channels</a:t>
            </a:r>
            <a:r>
              <a:rPr lang="zh-CN" altLang="en-US" sz="1800" dirty="0" smtClean="0">
                <a:latin typeface="+mn-lt"/>
                <a:ea typeface="+mn-ea"/>
              </a:rPr>
              <a:t>支持事务</a:t>
            </a:r>
          </a:p>
          <a:p>
            <a:r>
              <a:rPr lang="zh-CN" altLang="en-US" sz="1800" dirty="0" smtClean="0">
                <a:latin typeface="+mn-lt"/>
                <a:ea typeface="+mn-ea"/>
              </a:rPr>
              <a:t>提供较弱的顺序保证</a:t>
            </a:r>
          </a:p>
          <a:p>
            <a:r>
              <a:rPr lang="zh-CN" altLang="en-US" sz="1800" dirty="0" smtClean="0">
                <a:latin typeface="+mn-lt"/>
                <a:ea typeface="+mn-ea"/>
              </a:rPr>
              <a:t>可以和任何数量的</a:t>
            </a:r>
            <a:r>
              <a:rPr lang="en-US" altLang="zh-CN" sz="1800" dirty="0" smtClean="0">
                <a:latin typeface="+mn-lt"/>
                <a:ea typeface="+mn-ea"/>
              </a:rPr>
              <a:t>Source</a:t>
            </a:r>
            <a:r>
              <a:rPr lang="zh-CN" altLang="en-US" sz="1800" dirty="0" smtClean="0">
                <a:latin typeface="+mn-lt"/>
                <a:ea typeface="+mn-ea"/>
              </a:rPr>
              <a:t>和</a:t>
            </a:r>
            <a:r>
              <a:rPr lang="en-US" altLang="zh-CN" sz="1800" dirty="0" smtClean="0">
                <a:latin typeface="+mn-lt"/>
                <a:ea typeface="+mn-ea"/>
              </a:rPr>
              <a:t>Sink</a:t>
            </a:r>
            <a:r>
              <a:rPr lang="zh-CN" altLang="en-US" sz="1800" dirty="0" smtClean="0">
                <a:latin typeface="+mn-lt"/>
                <a:ea typeface="+mn-ea"/>
              </a:rPr>
              <a:t>工作</a:t>
            </a:r>
          </a:p>
          <a:p>
            <a:endParaRPr lang="zh-CN" altLang="en-US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基本概念</a:t>
            </a:r>
            <a:r>
              <a:rPr lang="en-US" altLang="zh-CN" dirty="0" smtClean="0">
                <a:latin typeface="+mj-lt"/>
                <a:ea typeface="+mj-ea"/>
              </a:rPr>
              <a:t>-Channel</a:t>
            </a:r>
            <a:r>
              <a:rPr lang="zh-CN" altLang="en-US" dirty="0" smtClean="0">
                <a:latin typeface="+mj-lt"/>
                <a:ea typeface="+mj-ea"/>
              </a:rPr>
              <a:t>（续）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：消息放在内存中，提供高吞吐，但不提供可靠性；可能丢失数据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：对数据持久化；但是配置较为麻烦，需要配置数据目录和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checkpoint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目录；不同的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均需要配置一个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checkpoint 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目录。</a:t>
            </a:r>
            <a:endParaRPr lang="en-US" altLang="zh-CN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：内置的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derby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数据库，对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进行了持久化，提供高可靠性；看来是取代同样具有持久特性的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基本概念</a:t>
            </a:r>
            <a:r>
              <a:rPr lang="en-US" altLang="zh-CN" dirty="0" smtClean="0">
                <a:latin typeface="+mj-lt"/>
                <a:ea typeface="+mj-ea"/>
              </a:rPr>
              <a:t>-Sink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Sink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负责将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传输到下一跳或最终目的，成功完成后将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从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移除。</a:t>
            </a:r>
          </a:p>
          <a:p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必须作用于一个确切的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+mj-ea"/>
              </a:rPr>
              <a:t>基本概念</a:t>
            </a:r>
            <a:r>
              <a:rPr lang="en-US" altLang="zh-CN" dirty="0" smtClean="0">
                <a:latin typeface="+mj-lt"/>
                <a:ea typeface="+mj-ea"/>
              </a:rPr>
              <a:t>-Sink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1580" y="1599716"/>
          <a:ext cx="7236804" cy="2693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79023"/>
                <a:gridCol w="475778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Sink</a:t>
                      </a:r>
                      <a:r>
                        <a:rPr lang="zh-CN" altLang="en-US" baseline="0" dirty="0" smtClean="0"/>
                        <a:t>类型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hdfs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sink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将数据写到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hdfs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上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使用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协议将数据发送给另下一跳的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flume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thift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同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avro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，不过传输协议为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thrift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file roll sink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将数据保存在本地文件系统中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24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hbase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sink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将数据写到</a:t>
                      </a:r>
                      <a:r>
                        <a:rPr lang="en-US" altLang="zh-CN" sz="1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hbase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Flume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FI</a:t>
            </a:r>
            <a:r>
              <a:rPr lang="zh-CN" altLang="en-US" dirty="0" smtClean="0"/>
              <a:t>产品的位置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088" y="4833938"/>
            <a:ext cx="7705725" cy="6232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62" tIns="34281" rIns="68562" bIns="34281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华文细黑" pitchFamily="2" charset="-122"/>
              </a:rPr>
              <a:t>FusionInsight HD </a:t>
            </a:r>
            <a:r>
              <a:rPr lang="zh-CN" altLang="en-US" sz="1200" kern="0" dirty="0">
                <a:solidFill>
                  <a:srgbClr val="000000"/>
                </a:solidFill>
                <a:latin typeface="华文细黑" pitchFamily="2" charset="-122"/>
              </a:rPr>
              <a:t>提供大数据处理环境，基于社区开源软件增强，按照场景选择业界最佳实践 ；</a:t>
            </a:r>
            <a:r>
              <a:rPr lang="en-US" altLang="zh-CN" sz="1200" dirty="0">
                <a:latin typeface="华文细黑" pitchFamily="2" charset="-122"/>
              </a:rPr>
              <a:t/>
            </a:r>
            <a:br>
              <a:rPr lang="en-US" altLang="zh-CN" sz="1200" dirty="0">
                <a:latin typeface="华文细黑" pitchFamily="2" charset="-122"/>
              </a:rPr>
            </a:br>
            <a:r>
              <a:rPr lang="en-US" altLang="zh-CN" sz="1200" dirty="0" smtClean="0">
                <a:latin typeface="华文细黑" pitchFamily="2" charset="-122"/>
              </a:rPr>
              <a:t>Flume</a:t>
            </a:r>
            <a:r>
              <a:rPr lang="zh-CN" altLang="en-US" sz="1200" dirty="0" smtClean="0">
                <a:latin typeface="华文细黑" pitchFamily="2" charset="-122"/>
              </a:rPr>
              <a:t>提供从集群内、外导入数据到集群内</a:t>
            </a:r>
            <a:r>
              <a:rPr lang="en-US" altLang="zh-CN" sz="1200" dirty="0" smtClean="0">
                <a:latin typeface="华文细黑" pitchFamily="2" charset="-122"/>
              </a:rPr>
              <a:t>HDFS</a:t>
            </a:r>
            <a:r>
              <a:rPr lang="zh-CN" altLang="en-US" sz="1200" dirty="0" smtClean="0">
                <a:latin typeface="华文细黑" pitchFamily="2" charset="-122"/>
              </a:rPr>
              <a:t>、</a:t>
            </a:r>
            <a:r>
              <a:rPr lang="en-US" altLang="zh-CN" sz="1200" dirty="0" smtClean="0">
                <a:latin typeface="华文细黑" pitchFamily="2" charset="-122"/>
              </a:rPr>
              <a:t>Hbase</a:t>
            </a:r>
            <a:r>
              <a:rPr lang="zh-CN" altLang="en-US" sz="1200" dirty="0" smtClean="0">
                <a:latin typeface="华文细黑" pitchFamily="2" charset="-122"/>
              </a:rPr>
              <a:t>、</a:t>
            </a:r>
            <a:r>
              <a:rPr lang="en-US" altLang="zh-CN" sz="1200" dirty="0" smtClean="0">
                <a:latin typeface="华文细黑" pitchFamily="2" charset="-122"/>
              </a:rPr>
              <a:t>Kafka</a:t>
            </a:r>
            <a:r>
              <a:rPr lang="zh-CN" altLang="en-US" sz="1200" dirty="0" smtClean="0">
                <a:latin typeface="华文细黑" pitchFamily="2" charset="-122"/>
              </a:rPr>
              <a:t>的能力。</a:t>
            </a:r>
            <a:endParaRPr lang="zh-CN" altLang="en-US" sz="1200" kern="0" dirty="0">
              <a:solidFill>
                <a:srgbClr val="000000"/>
              </a:solidFill>
              <a:latin typeface="华文细黑" pitchFamily="2" charset="-122"/>
            </a:endParaRP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36340"/>
            <a:ext cx="62960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4212" y="1376363"/>
            <a:ext cx="5183932" cy="25206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简介及架构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Flume</a:t>
            </a:r>
            <a:r>
              <a:rPr lang="zh-CN" altLang="en-US" b="1" dirty="0" smtClean="0"/>
              <a:t>关键特性介绍</a:t>
            </a:r>
            <a:endParaRPr lang="en-US" altLang="zh-CN" b="1" dirty="0" smtClean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应用举例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支持采集日志文件</a:t>
            </a:r>
            <a:endParaRPr lang="zh-CN" alt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sz="2000" dirty="0" smtClean="0"/>
              <a:t>Flume</a:t>
            </a:r>
            <a:r>
              <a:rPr lang="zh-CN" altLang="en-US" sz="2000" dirty="0" smtClean="0">
                <a:latin typeface="微软雅黑" pitchFamily="34" charset="-122"/>
              </a:rPr>
              <a:t>支持将集群外的日志文件采集并归档到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Kafka</a:t>
            </a:r>
            <a:r>
              <a:rPr lang="zh-CN" altLang="en-US" sz="2000" dirty="0" smtClean="0">
                <a:latin typeface="微软雅黑" pitchFamily="34" charset="-122"/>
              </a:rPr>
              <a:t>上，供上层应用对数据分析、清洗数据使用。</a:t>
            </a:r>
            <a:endParaRPr lang="en-US" altLang="zh-CN" sz="2000" dirty="0" smtClean="0">
              <a:latin typeface="微软雅黑" pitchFamily="34" charset="-122"/>
            </a:endParaRPr>
          </a:p>
          <a:p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2699792" y="3284984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7" name="流程图: 直接访问存储器 16"/>
          <p:cNvSpPr/>
          <p:nvPr/>
        </p:nvSpPr>
        <p:spPr bwMode="auto">
          <a:xfrm>
            <a:off x="4067944" y="3356992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00092" y="3284984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9772" y="3032956"/>
            <a:ext cx="3852428" cy="19082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25" name="流程图: 磁盘 24"/>
          <p:cNvSpPr/>
          <p:nvPr/>
        </p:nvSpPr>
        <p:spPr bwMode="auto">
          <a:xfrm>
            <a:off x="971600" y="2960948"/>
            <a:ext cx="864096" cy="37804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 </a:t>
            </a:r>
            <a:r>
              <a:rPr lang="en-US" altLang="zh-CN" dirty="0" smtClean="0">
                <a:latin typeface="Arial" charset="0"/>
                <a:ea typeface="华文细黑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Log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575556" y="5445224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64" name="流程图: 磁盘 63"/>
          <p:cNvSpPr/>
          <p:nvPr/>
        </p:nvSpPr>
        <p:spPr bwMode="auto">
          <a:xfrm>
            <a:off x="6984268" y="2996952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HDFS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76" name="直接箭头连接符 75"/>
          <p:cNvCxnSpPr>
            <a:stCxn id="16" idx="6"/>
            <a:endCxn id="17" idx="1"/>
          </p:cNvCxnSpPr>
          <p:nvPr/>
        </p:nvCxnSpPr>
        <p:spPr bwMode="auto">
          <a:xfrm>
            <a:off x="3419872" y="3419999"/>
            <a:ext cx="648072" cy="1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4788024" y="3429000"/>
            <a:ext cx="648072" cy="1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椭圆 77"/>
          <p:cNvSpPr/>
          <p:nvPr/>
        </p:nvSpPr>
        <p:spPr bwMode="auto">
          <a:xfrm>
            <a:off x="2735796" y="3807042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9" name="流程图: 直接访问存储器 78"/>
          <p:cNvSpPr/>
          <p:nvPr/>
        </p:nvSpPr>
        <p:spPr bwMode="auto">
          <a:xfrm>
            <a:off x="4103948" y="3879050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436096" y="3807042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81" name="直接箭头连接符 80"/>
          <p:cNvCxnSpPr>
            <a:stCxn id="78" idx="6"/>
            <a:endCxn id="79" idx="1"/>
          </p:cNvCxnSpPr>
          <p:nvPr/>
        </p:nvCxnSpPr>
        <p:spPr bwMode="auto">
          <a:xfrm>
            <a:off x="3455876" y="3942057"/>
            <a:ext cx="648072" cy="1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4824028" y="3951058"/>
            <a:ext cx="648072" cy="1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椭圆 82"/>
          <p:cNvSpPr/>
          <p:nvPr/>
        </p:nvSpPr>
        <p:spPr bwMode="auto">
          <a:xfrm>
            <a:off x="2735796" y="4329100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4" name="流程图: 直接访问存储器 83"/>
          <p:cNvSpPr/>
          <p:nvPr/>
        </p:nvSpPr>
        <p:spPr bwMode="auto">
          <a:xfrm>
            <a:off x="4103948" y="4401108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436096" y="4329100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86" name="直接箭头连接符 85"/>
          <p:cNvCxnSpPr>
            <a:stCxn id="83" idx="6"/>
            <a:endCxn id="84" idx="1"/>
          </p:cNvCxnSpPr>
          <p:nvPr/>
        </p:nvCxnSpPr>
        <p:spPr bwMode="auto">
          <a:xfrm>
            <a:off x="3455876" y="4464115"/>
            <a:ext cx="648072" cy="1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4824028" y="4473116"/>
            <a:ext cx="648072" cy="1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流程图: 磁盘 87"/>
          <p:cNvSpPr/>
          <p:nvPr/>
        </p:nvSpPr>
        <p:spPr bwMode="auto">
          <a:xfrm>
            <a:off x="7020272" y="3717032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HBase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9" name="流程图: 磁盘 88"/>
          <p:cNvSpPr/>
          <p:nvPr/>
        </p:nvSpPr>
        <p:spPr bwMode="auto">
          <a:xfrm>
            <a:off x="7056276" y="4365104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Kafka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0" name="流程图: 磁盘 89"/>
          <p:cNvSpPr/>
          <p:nvPr/>
        </p:nvSpPr>
        <p:spPr bwMode="auto">
          <a:xfrm>
            <a:off x="1007604" y="3699030"/>
            <a:ext cx="864096" cy="37804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 </a:t>
            </a:r>
            <a:r>
              <a:rPr lang="en-US" altLang="zh-CN" dirty="0" smtClean="0">
                <a:latin typeface="Arial" charset="0"/>
                <a:ea typeface="华文细黑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Log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1" name="流程图: 磁盘 90"/>
          <p:cNvSpPr/>
          <p:nvPr/>
        </p:nvSpPr>
        <p:spPr bwMode="auto">
          <a:xfrm>
            <a:off x="1007604" y="4419110"/>
            <a:ext cx="864096" cy="37804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 Log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93" name="直接箭头连接符 92"/>
          <p:cNvCxnSpPr>
            <a:stCxn id="25" idx="4"/>
            <a:endCxn id="16" idx="2"/>
          </p:cNvCxnSpPr>
          <p:nvPr/>
        </p:nvCxnSpPr>
        <p:spPr bwMode="auto">
          <a:xfrm>
            <a:off x="1835696" y="3149969"/>
            <a:ext cx="864096" cy="270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>
            <a:endCxn id="78" idx="2"/>
          </p:cNvCxnSpPr>
          <p:nvPr/>
        </p:nvCxnSpPr>
        <p:spPr bwMode="auto">
          <a:xfrm>
            <a:off x="1799692" y="3861048"/>
            <a:ext cx="936104" cy="81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endCxn id="83" idx="2"/>
          </p:cNvCxnSpPr>
          <p:nvPr/>
        </p:nvCxnSpPr>
        <p:spPr bwMode="auto">
          <a:xfrm flipV="1">
            <a:off x="1871700" y="4464115"/>
            <a:ext cx="864096" cy="117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>
            <a:stCxn id="18" idx="6"/>
            <a:endCxn id="64" idx="2"/>
          </p:cNvCxnSpPr>
          <p:nvPr/>
        </p:nvCxnSpPr>
        <p:spPr bwMode="auto">
          <a:xfrm flipV="1">
            <a:off x="6048164" y="3158970"/>
            <a:ext cx="936104" cy="261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直接箭头连接符 101"/>
          <p:cNvCxnSpPr>
            <a:stCxn id="80" idx="6"/>
            <a:endCxn id="88" idx="2"/>
          </p:cNvCxnSpPr>
          <p:nvPr/>
        </p:nvCxnSpPr>
        <p:spPr bwMode="auto">
          <a:xfrm flipV="1">
            <a:off x="6084168" y="3879050"/>
            <a:ext cx="936104" cy="63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>
            <a:endCxn id="89" idx="2"/>
          </p:cNvCxnSpPr>
          <p:nvPr/>
        </p:nvCxnSpPr>
        <p:spPr bwMode="auto">
          <a:xfrm>
            <a:off x="6084168" y="4410110"/>
            <a:ext cx="972108" cy="117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支持多级级联和多路复制</a:t>
            </a:r>
            <a:endParaRPr lang="zh-CN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sz="2000" dirty="0" smtClean="0"/>
              <a:t>Flume</a:t>
            </a:r>
            <a:r>
              <a:rPr lang="zh-CN" altLang="en-US" sz="2000" dirty="0" smtClean="0">
                <a:latin typeface="微软雅黑" pitchFamily="34" charset="-122"/>
              </a:rPr>
              <a:t>支持将多个</a:t>
            </a:r>
            <a:r>
              <a:rPr lang="en-US" altLang="zh-CN" sz="2000" dirty="0" smtClean="0"/>
              <a:t>Flume</a:t>
            </a:r>
            <a:r>
              <a:rPr lang="zh-CN" altLang="en-US" sz="2000" dirty="0" smtClean="0">
                <a:latin typeface="微软雅黑" pitchFamily="34" charset="-122"/>
              </a:rPr>
              <a:t>级联起来，同时级联节点内部支持数据复制。</a:t>
            </a:r>
            <a:endParaRPr lang="en-US" altLang="zh-CN" sz="2000" dirty="0" smtClean="0">
              <a:latin typeface="微软雅黑" pitchFamily="34" charset="-122"/>
            </a:endParaRPr>
          </a:p>
          <a:p>
            <a:endParaRPr lang="en-US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935596" y="4562438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511660" y="2942258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3" name="流程图: 直接访问存储器 32"/>
          <p:cNvSpPr/>
          <p:nvPr/>
        </p:nvSpPr>
        <p:spPr bwMode="auto">
          <a:xfrm>
            <a:off x="2303748" y="3266294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3455876" y="2942258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7" name="流程图: 磁盘 36"/>
          <p:cNvSpPr/>
          <p:nvPr/>
        </p:nvSpPr>
        <p:spPr bwMode="auto">
          <a:xfrm>
            <a:off x="611560" y="3230290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Log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788024" y="3374306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800" dirty="0" smtClean="0">
                <a:solidFill>
                  <a:schemeClr val="tx1"/>
                </a:solidFill>
                <a:latin typeface="Arial" charset="0"/>
                <a:ea typeface="华文细黑"/>
              </a:rPr>
              <a:t>Source</a:t>
            </a:r>
            <a:endParaRPr lang="zh-CN" altLang="en-US" sz="800" dirty="0" smtClean="0">
              <a:solidFill>
                <a:schemeClr val="tx1"/>
              </a:solidFill>
              <a:latin typeface="Arial" charset="0"/>
              <a:ea typeface="华文细黑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0" name="流程图: 直接访问存储器 39"/>
          <p:cNvSpPr/>
          <p:nvPr/>
        </p:nvSpPr>
        <p:spPr bwMode="auto">
          <a:xfrm>
            <a:off x="5832140" y="2978262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7164288" y="2942258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439652" y="2672228"/>
            <a:ext cx="2880320" cy="15661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680012" y="2672228"/>
            <a:ext cx="3240360" cy="15301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44" name="直接连接符 43"/>
          <p:cNvCxnSpPr>
            <a:stCxn id="37" idx="1"/>
            <a:endCxn id="32" idx="2"/>
          </p:cNvCxnSpPr>
          <p:nvPr/>
        </p:nvCxnSpPr>
        <p:spPr bwMode="auto">
          <a:xfrm flipV="1">
            <a:off x="827584" y="3077273"/>
            <a:ext cx="684076" cy="153017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32" idx="4"/>
            <a:endCxn id="33" idx="1"/>
          </p:cNvCxnSpPr>
          <p:nvPr/>
        </p:nvCxnSpPr>
        <p:spPr bwMode="auto">
          <a:xfrm>
            <a:off x="1871700" y="3212288"/>
            <a:ext cx="432048" cy="135015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33" idx="4"/>
            <a:endCxn id="35" idx="4"/>
          </p:cNvCxnSpPr>
          <p:nvPr/>
        </p:nvCxnSpPr>
        <p:spPr bwMode="auto">
          <a:xfrm flipV="1">
            <a:off x="3239852" y="3212288"/>
            <a:ext cx="540060" cy="135015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stCxn id="35" idx="6"/>
            <a:endCxn id="39" idx="2"/>
          </p:cNvCxnSpPr>
          <p:nvPr/>
        </p:nvCxnSpPr>
        <p:spPr bwMode="auto">
          <a:xfrm>
            <a:off x="4103948" y="3077273"/>
            <a:ext cx="684076" cy="432048"/>
          </a:xfrm>
          <a:prstGeom prst="line">
            <a:avLst/>
          </a:prstGeom>
          <a:noFill/>
          <a:ln>
            <a:solidFill>
              <a:schemeClr val="tx1"/>
            </a:solidFill>
            <a:prstDash val="lgDashDot"/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直接访问存储器 54"/>
          <p:cNvSpPr/>
          <p:nvPr/>
        </p:nvSpPr>
        <p:spPr bwMode="auto">
          <a:xfrm>
            <a:off x="5868144" y="3752348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7200292" y="3716344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57" name="直接连接符 56"/>
          <p:cNvCxnSpPr>
            <a:endCxn id="40" idx="1"/>
          </p:cNvCxnSpPr>
          <p:nvPr/>
        </p:nvCxnSpPr>
        <p:spPr bwMode="auto">
          <a:xfrm flipV="1">
            <a:off x="5472100" y="3059271"/>
            <a:ext cx="360040" cy="378043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39" idx="6"/>
            <a:endCxn id="55" idx="1"/>
          </p:cNvCxnSpPr>
          <p:nvPr/>
        </p:nvCxnSpPr>
        <p:spPr bwMode="auto">
          <a:xfrm>
            <a:off x="5508104" y="3509321"/>
            <a:ext cx="360040" cy="324036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>
            <a:endCxn id="41" idx="2"/>
          </p:cNvCxnSpPr>
          <p:nvPr/>
        </p:nvCxnSpPr>
        <p:spPr bwMode="auto">
          <a:xfrm>
            <a:off x="6696236" y="3068274"/>
            <a:ext cx="468052" cy="8999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>
            <a:off x="6768244" y="3878362"/>
            <a:ext cx="468052" cy="8999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流程图: 磁盘 69"/>
          <p:cNvSpPr/>
          <p:nvPr/>
        </p:nvSpPr>
        <p:spPr bwMode="auto">
          <a:xfrm>
            <a:off x="8244408" y="2906254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HDFS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1" name="流程图: 磁盘 70"/>
          <p:cNvSpPr/>
          <p:nvPr/>
        </p:nvSpPr>
        <p:spPr bwMode="auto">
          <a:xfrm>
            <a:off x="8208404" y="3734346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HBase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91" name="直接连接符 90"/>
          <p:cNvCxnSpPr>
            <a:endCxn id="70" idx="2"/>
          </p:cNvCxnSpPr>
          <p:nvPr/>
        </p:nvCxnSpPr>
        <p:spPr bwMode="auto">
          <a:xfrm flipV="1">
            <a:off x="7812360" y="3068272"/>
            <a:ext cx="432048" cy="2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7848364" y="3842356"/>
            <a:ext cx="432048" cy="2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8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总体介绍</a:t>
            </a:r>
          </a:p>
        </p:txBody>
      </p:sp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2807804" y="2862003"/>
            <a:ext cx="3780420" cy="1332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级联消息压缩、加密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级联节点之间的数据传输支持压缩和加密，提升数据传输效率和安全性。</a:t>
            </a:r>
            <a:endParaRPr lang="en-US" altLang="zh-CN" sz="2000" dirty="0" smtClean="0">
              <a:solidFill>
                <a:srgbClr val="FF0909"/>
              </a:solidFill>
              <a:latin typeface="微软雅黑" pitchFamily="34" charset="-122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7762" name="AutoShape 2" descr="“zip logo”的图片搜索结果"/>
          <p:cNvSpPr>
            <a:spLocks noChangeAspect="1" noChangeArrowheads="1"/>
          </p:cNvSpPr>
          <p:nvPr/>
        </p:nvSpPr>
        <p:spPr bwMode="auto">
          <a:xfrm>
            <a:off x="155575" y="130476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63588" y="3240629"/>
            <a:ext cx="1152128" cy="7560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应用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1115616" y="3474071"/>
            <a:ext cx="881514" cy="4680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Flume API</a:t>
            </a:r>
            <a:r>
              <a:rPr lang="zh-CN" altLang="en-US" dirty="0" smtClean="0">
                <a:ea typeface="华文细黑"/>
              </a:rPr>
              <a:t> 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912947" y="3258047"/>
            <a:ext cx="108012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Flume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 bwMode="auto">
          <a:xfrm flipV="1">
            <a:off x="2015716" y="3618087"/>
            <a:ext cx="897231" cy="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2188650" y="3366059"/>
            <a:ext cx="532132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RPC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" name="直接箭头连接符 29"/>
          <p:cNvCxnSpPr>
            <a:stCxn id="27" idx="3"/>
          </p:cNvCxnSpPr>
          <p:nvPr/>
        </p:nvCxnSpPr>
        <p:spPr bwMode="auto">
          <a:xfrm>
            <a:off x="3993067" y="3618087"/>
            <a:ext cx="7949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4788024" y="3258047"/>
            <a:ext cx="1152128" cy="7560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HDFS/Hive/Hbase</a:t>
            </a:r>
            <a:r>
              <a:rPr lang="en-US" altLang="zh-CN" sz="1200" dirty="0" smtClean="0">
                <a:solidFill>
                  <a:schemeClr val="tx1"/>
                </a:solidFill>
                <a:latin typeface="FrutigerNext LT Regular" pitchFamily="34" charset="0"/>
                <a:ea typeface="华文细黑"/>
              </a:rPr>
              <a:t>/Kafka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951820" y="3546079"/>
            <a:ext cx="468052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解压 解密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1331640" y="3510075"/>
            <a:ext cx="540060" cy="2520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压缩加密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 bwMode="auto">
          <a:xfrm>
            <a:off x="2447764" y="4590195"/>
            <a:ext cx="3780420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Flume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数据监控</a:t>
            </a:r>
            <a:endParaRPr lang="zh-CN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1001649" hangingPunct="0"/>
            <a:r>
              <a:rPr lang="en-US" altLang="zh-CN" sz="1800" dirty="0" smtClean="0">
                <a:solidFill>
                  <a:srgbClr val="000000"/>
                </a:solidFill>
                <a:cs typeface="Arial" pitchFamily="34" charset="0"/>
              </a:rPr>
              <a:t>Flume source</a:t>
            </a:r>
            <a:r>
              <a:rPr lang="zh-CN" altLang="en-US" sz="1800" dirty="0" smtClean="0">
                <a:solidFill>
                  <a:srgbClr val="000000"/>
                </a:solidFill>
                <a:cs typeface="Arial" pitchFamily="34" charset="0"/>
              </a:rPr>
              <a:t>接受数据量、</a:t>
            </a:r>
            <a:r>
              <a:rPr lang="en-US" altLang="zh-CN" sz="1800" dirty="0" smtClean="0">
                <a:solidFill>
                  <a:srgbClr val="000000"/>
                </a:solidFill>
                <a:cs typeface="Arial" pitchFamily="34" charset="0"/>
              </a:rPr>
              <a:t>channel</a:t>
            </a:r>
            <a:r>
              <a:rPr lang="zh-CN" altLang="en-US" sz="1800" dirty="0" smtClean="0">
                <a:solidFill>
                  <a:srgbClr val="000000"/>
                </a:solidFill>
                <a:cs typeface="Arial" pitchFamily="34" charset="0"/>
              </a:rPr>
              <a:t>缓存数据量、</a:t>
            </a:r>
            <a:r>
              <a:rPr lang="en-US" altLang="zh-CN" sz="1800" dirty="0" smtClean="0">
                <a:solidFill>
                  <a:srgbClr val="000000"/>
                </a:solidFill>
                <a:cs typeface="Arial" pitchFamily="34" charset="0"/>
              </a:rPr>
              <a:t>sink</a:t>
            </a:r>
            <a:r>
              <a:rPr lang="zh-CN" altLang="en-US" sz="1800" dirty="0" smtClean="0">
                <a:solidFill>
                  <a:srgbClr val="000000"/>
                </a:solidFill>
                <a:cs typeface="Arial" pitchFamily="34" charset="0"/>
              </a:rPr>
              <a:t>写入数据量，通过</a:t>
            </a:r>
            <a:r>
              <a:rPr lang="en-US" altLang="zh-CN" sz="1800" dirty="0" smtClean="0">
                <a:solidFill>
                  <a:srgbClr val="000000"/>
                </a:solidFill>
                <a:cs typeface="Arial" pitchFamily="34" charset="0"/>
              </a:rPr>
              <a:t>Manager</a:t>
            </a:r>
            <a:r>
              <a:rPr lang="zh-CN" altLang="en-US" sz="1800" dirty="0" smtClean="0">
                <a:solidFill>
                  <a:srgbClr val="000000"/>
                </a:solidFill>
                <a:cs typeface="Arial" pitchFamily="34" charset="0"/>
              </a:rPr>
              <a:t>图形化呈现监控指标。</a:t>
            </a:r>
            <a:endParaRPr lang="en-US" altLang="zh-CN" sz="1800" dirty="0" smtClean="0">
              <a:solidFill>
                <a:srgbClr val="000000"/>
              </a:solidFill>
              <a:cs typeface="Arial" pitchFamily="34" charset="0"/>
            </a:endParaRPr>
          </a:p>
          <a:p>
            <a:pPr defTabSz="1001649" hangingPunct="0"/>
            <a:r>
              <a:rPr lang="zh-CN" altLang="en-US" sz="1800" dirty="0" smtClean="0">
                <a:solidFill>
                  <a:srgbClr val="000000"/>
                </a:solidFill>
                <a:cs typeface="Arial" pitchFamily="34" charset="0"/>
              </a:rPr>
              <a:t>支持</a:t>
            </a:r>
            <a:r>
              <a:rPr lang="en-US" altLang="zh-CN" sz="1800" dirty="0" smtClean="0">
                <a:solidFill>
                  <a:srgbClr val="000000"/>
                </a:solidFill>
                <a:cs typeface="Arial" pitchFamily="34" charset="0"/>
              </a:rPr>
              <a:t>Channel</a:t>
            </a:r>
            <a:r>
              <a:rPr lang="zh-CN" altLang="en-US" sz="1800" dirty="0" smtClean="0">
                <a:solidFill>
                  <a:srgbClr val="000000"/>
                </a:solidFill>
                <a:cs typeface="Arial" pitchFamily="34" charset="0"/>
              </a:rPr>
              <a:t>缓存缓存、数据发送、接收失败告警。</a:t>
            </a:r>
            <a:endParaRPr lang="en-US" altLang="zh-CN" sz="1800" dirty="0" smtClean="0">
              <a:solidFill>
                <a:srgbClr val="FF0909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7762" name="AutoShape 2" descr="“zip logo”的图片搜索结果"/>
          <p:cNvSpPr>
            <a:spLocks noChangeAspect="1" noChangeArrowheads="1"/>
          </p:cNvSpPr>
          <p:nvPr/>
        </p:nvSpPr>
        <p:spPr bwMode="auto">
          <a:xfrm>
            <a:off x="155575" y="130476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华文细黑"/>
            </a:endParaRPr>
          </a:p>
        </p:txBody>
      </p:sp>
      <p:sp>
        <p:nvSpPr>
          <p:cNvPr id="16" name="流程图: 直接访问存储器 15"/>
          <p:cNvSpPr/>
          <p:nvPr/>
        </p:nvSpPr>
        <p:spPr bwMode="auto">
          <a:xfrm>
            <a:off x="3707904" y="5382283"/>
            <a:ext cx="1440160" cy="324036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ea typeface="华文细黑"/>
              </a:rPr>
              <a:t>Channel</a:t>
            </a:r>
            <a:endParaRPr lang="zh-CN" altLang="en-US" dirty="0" smtClean="0">
              <a:ea typeface="华文细黑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148064" y="4878227"/>
            <a:ext cx="1008112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Sink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591780" y="4878227"/>
            <a:ext cx="1008112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Source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cxnSp>
        <p:nvCxnSpPr>
          <p:cNvPr id="22" name="直接箭头连接符 21"/>
          <p:cNvCxnSpPr>
            <a:stCxn id="20" idx="5"/>
          </p:cNvCxnSpPr>
          <p:nvPr/>
        </p:nvCxnSpPr>
        <p:spPr bwMode="auto">
          <a:xfrm>
            <a:off x="3452257" y="5185540"/>
            <a:ext cx="327655" cy="23274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4" name="直接箭头连接符 23"/>
          <p:cNvCxnSpPr>
            <a:endCxn id="19" idx="3"/>
          </p:cNvCxnSpPr>
          <p:nvPr/>
        </p:nvCxnSpPr>
        <p:spPr bwMode="auto">
          <a:xfrm flipV="1">
            <a:off x="5040052" y="5185540"/>
            <a:ext cx="255647" cy="23274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3023828" y="4626199"/>
            <a:ext cx="625106" cy="2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1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接收</a:t>
            </a:r>
            <a:r>
              <a:rPr lang="zh-CN" altLang="en-US" sz="11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量</a:t>
            </a:r>
            <a:endParaRPr lang="zh-CN" altLang="en-US" sz="11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067943" y="5094251"/>
            <a:ext cx="625107" cy="2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1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缓存</a:t>
            </a:r>
            <a:r>
              <a:rPr lang="zh-CN" altLang="en-US" sz="11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量</a:t>
            </a:r>
            <a:endParaRPr lang="zh-CN" altLang="en-US" sz="11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328083" y="4626199"/>
            <a:ext cx="625107" cy="2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1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发送</a:t>
            </a:r>
            <a:r>
              <a:rPr lang="zh-CN" altLang="en-US" sz="11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量</a:t>
            </a:r>
            <a:endParaRPr lang="zh-CN" altLang="en-US" sz="11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27584" y="4446179"/>
            <a:ext cx="1152128" cy="7560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应用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1115616" y="4950235"/>
            <a:ext cx="845510" cy="2334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Flume API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cxnSp>
        <p:nvCxnSpPr>
          <p:cNvPr id="49" name="直接箭头连接符 48"/>
          <p:cNvCxnSpPr>
            <a:stCxn id="47" idx="3"/>
            <a:endCxn id="20" idx="2"/>
          </p:cNvCxnSpPr>
          <p:nvPr/>
        </p:nvCxnSpPr>
        <p:spPr bwMode="auto">
          <a:xfrm flipV="1">
            <a:off x="1961126" y="5058247"/>
            <a:ext cx="630654" cy="870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1259632" y="5202263"/>
            <a:ext cx="625107" cy="2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1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发送量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6732240" y="4446179"/>
            <a:ext cx="1152128" cy="7560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华文细黑"/>
              </a:rPr>
              <a:t>HDFS/Hive/Hbase</a:t>
            </a:r>
            <a:r>
              <a:rPr lang="en-US" altLang="zh-CN" sz="1200" dirty="0" smtClean="0">
                <a:solidFill>
                  <a:schemeClr val="tx1"/>
                </a:solidFill>
                <a:latin typeface="FrutigerNext LT Regular" pitchFamily="34" charset="0"/>
                <a:ea typeface="华文细黑"/>
              </a:rPr>
              <a:t>/Kafka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6156176" y="5066956"/>
            <a:ext cx="54006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6" name="矩形 55"/>
          <p:cNvSpPr/>
          <p:nvPr/>
        </p:nvSpPr>
        <p:spPr bwMode="auto">
          <a:xfrm>
            <a:off x="3491880" y="3150035"/>
            <a:ext cx="1260140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ea typeface="华文细黑"/>
              </a:rPr>
              <a:t>FusionInsight Manager</a:t>
            </a:r>
            <a:endParaRPr lang="zh-CN" altLang="en-US" sz="1200" dirty="0" smtClean="0">
              <a:ea typeface="华文细黑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3311860" y="3762103"/>
            <a:ext cx="785569" cy="1170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4175956" y="3762103"/>
            <a:ext cx="306034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4391980" y="3726099"/>
            <a:ext cx="1044116" cy="118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45979"/>
            <a:ext cx="1907704" cy="1042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9" name="线形标注 1(无边框) 68"/>
          <p:cNvSpPr/>
          <p:nvPr/>
        </p:nvSpPr>
        <p:spPr bwMode="auto">
          <a:xfrm>
            <a:off x="5508104" y="2681983"/>
            <a:ext cx="1764196" cy="936104"/>
          </a:xfrm>
          <a:prstGeom prst="callout1">
            <a:avLst>
              <a:gd name="adj1" fmla="val 18750"/>
              <a:gd name="adj2" fmla="val -8333"/>
              <a:gd name="adj3" fmla="val 59973"/>
              <a:gd name="adj4" fmla="val -413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传输可靠性</a:t>
            </a:r>
            <a:endParaRPr lang="zh-CN" alt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sz="2000" dirty="0" smtClean="0"/>
              <a:t>Flume</a:t>
            </a:r>
            <a:r>
              <a:rPr lang="zh-CN" altLang="en-US" sz="2000" dirty="0" smtClean="0">
                <a:latin typeface="微软雅黑" pitchFamily="34" charset="-122"/>
              </a:rPr>
              <a:t>在传输数据过程中，采用事务管理方式，保证传输过程中数据不会丢失，增强了数据传输的可靠性，同时缓存在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>
                <a:latin typeface="微软雅黑" pitchFamily="34" charset="-122"/>
              </a:rPr>
              <a:t>中的数据如果采用</a:t>
            </a:r>
            <a:r>
              <a:rPr lang="en-US" altLang="zh-CN" sz="2000" dirty="0" smtClean="0"/>
              <a:t>file channel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latin typeface="微软雅黑" pitchFamily="34" charset="-122"/>
              </a:rPr>
              <a:t>进程或者节点重启数据不会丢失。</a:t>
            </a:r>
            <a:endParaRPr lang="en-US" altLang="zh-CN" sz="2000" dirty="0" smtClean="0">
              <a:latin typeface="微软雅黑" pitchFamily="34" charset="-122"/>
            </a:endParaRPr>
          </a:p>
          <a:p>
            <a:endParaRPr lang="en-US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575556" y="5877272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15616" y="3501008"/>
            <a:ext cx="792088" cy="216024"/>
          </a:xfrm>
          <a:prstGeom prst="rect">
            <a:avLst/>
          </a:prstGeom>
          <a:solidFill>
            <a:srgbClr val="99CC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616" y="350100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483768" y="3501008"/>
            <a:ext cx="720080" cy="216024"/>
          </a:xfrm>
          <a:prstGeom prst="rect">
            <a:avLst/>
          </a:prstGeom>
          <a:solidFill>
            <a:srgbClr val="99CC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5776" y="351204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Sink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283968" y="3512041"/>
            <a:ext cx="79208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3968" y="3512041"/>
            <a:ext cx="61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Source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652120" y="3512041"/>
            <a:ext cx="72008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0112" y="351204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1475656" y="3717032"/>
            <a:ext cx="0" cy="1008112"/>
          </a:xfrm>
          <a:prstGeom prst="line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2771800" y="3717032"/>
            <a:ext cx="0" cy="1008112"/>
          </a:xfrm>
          <a:prstGeom prst="line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4644008" y="3717032"/>
            <a:ext cx="0" cy="1080120"/>
          </a:xfrm>
          <a:prstGeom prst="lin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>
            <a:off x="6012160" y="3717032"/>
            <a:ext cx="0" cy="1080120"/>
          </a:xfrm>
          <a:prstGeom prst="lin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H="1">
            <a:off x="1475656" y="3861048"/>
            <a:ext cx="1296144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H="1">
            <a:off x="1475656" y="4077072"/>
            <a:ext cx="1296144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>
            <a:off x="2771800" y="4149080"/>
            <a:ext cx="1872208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4644008" y="4221088"/>
            <a:ext cx="1368152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>
            <a:off x="4644008" y="4437112"/>
            <a:ext cx="1368152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/>
          <p:nvPr/>
        </p:nvCxnSpPr>
        <p:spPr bwMode="auto">
          <a:xfrm>
            <a:off x="4644008" y="4653136"/>
            <a:ext cx="1368152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1475656" y="4653136"/>
            <a:ext cx="1296144" cy="0"/>
          </a:xfrm>
          <a:prstGeom prst="straightConnector1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1835696" y="3645024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Start tx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680" y="3861048"/>
            <a:ext cx="92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Take 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861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Send 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60032" y="4005064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Start tx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60032" y="422108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Put 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60032" y="443711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End tx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63688" y="443711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End tx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11560" y="5157192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传输可靠性（</a:t>
            </a:r>
            <a:r>
              <a:rPr lang="en-US" altLang="zh-CN" dirty="0" smtClean="0"/>
              <a:t> failover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>
                <a:latin typeface="微软雅黑" pitchFamily="34" charset="-122"/>
              </a:rPr>
              <a:t>在传输数据过程中，如果下一跳的</a:t>
            </a:r>
            <a:r>
              <a:rPr lang="en-US" altLang="zh-CN" dirty="0" smtClean="0"/>
              <a:t>Flume</a:t>
            </a:r>
            <a:r>
              <a:rPr lang="zh-CN" altLang="en-US" dirty="0" smtClean="0">
                <a:latin typeface="微软雅黑" pitchFamily="34" charset="-122"/>
              </a:rPr>
              <a:t>节点故障或者数据接受异常时，可以自动切换到另外一路上继续传输。</a:t>
            </a:r>
            <a:r>
              <a:rPr lang="en-US" altLang="zh-CN" dirty="0" smtClean="0">
                <a:latin typeface="微软雅黑" pitchFamily="34" charset="-122"/>
              </a:rPr>
              <a:t> </a:t>
            </a:r>
            <a:endParaRPr lang="en-US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575556" y="5623868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223628" y="5191820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1295636" y="3607644"/>
            <a:ext cx="720080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0" name="流程图: 直接访问存储器 69"/>
          <p:cNvSpPr/>
          <p:nvPr/>
        </p:nvSpPr>
        <p:spPr bwMode="auto">
          <a:xfrm>
            <a:off x="2087724" y="4039692"/>
            <a:ext cx="936104" cy="216024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3275856" y="3355616"/>
            <a:ext cx="648072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223628" y="3319612"/>
            <a:ext cx="2880320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73" name="直接连接符 72"/>
          <p:cNvCxnSpPr>
            <a:stCxn id="70" idx="4"/>
          </p:cNvCxnSpPr>
          <p:nvPr/>
        </p:nvCxnSpPr>
        <p:spPr bwMode="auto">
          <a:xfrm flipV="1">
            <a:off x="3023828" y="3643648"/>
            <a:ext cx="324036" cy="504056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>
            <a:stCxn id="69" idx="4"/>
            <a:endCxn id="70" idx="1"/>
          </p:cNvCxnSpPr>
          <p:nvPr/>
        </p:nvCxnSpPr>
        <p:spPr bwMode="auto">
          <a:xfrm>
            <a:off x="1655676" y="3967685"/>
            <a:ext cx="432048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>
            <a:stCxn id="78" idx="1"/>
            <a:endCxn id="69" idx="2"/>
          </p:cNvCxnSpPr>
          <p:nvPr/>
        </p:nvCxnSpPr>
        <p:spPr bwMode="auto">
          <a:xfrm flipV="1">
            <a:off x="719572" y="3787665"/>
            <a:ext cx="576064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>
            <a:stCxn id="71" idx="6"/>
          </p:cNvCxnSpPr>
          <p:nvPr/>
        </p:nvCxnSpPr>
        <p:spPr bwMode="auto">
          <a:xfrm flipV="1">
            <a:off x="3923928" y="3283608"/>
            <a:ext cx="900100" cy="252028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流程图: 磁盘 77"/>
          <p:cNvSpPr/>
          <p:nvPr/>
        </p:nvSpPr>
        <p:spPr bwMode="auto">
          <a:xfrm>
            <a:off x="503548" y="3967684"/>
            <a:ext cx="432048" cy="43204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Log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4860032" y="3139592"/>
            <a:ext cx="720080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0" name="流程图: 直接访问存储器 79"/>
          <p:cNvSpPr/>
          <p:nvPr/>
        </p:nvSpPr>
        <p:spPr bwMode="auto">
          <a:xfrm>
            <a:off x="5652120" y="3571640"/>
            <a:ext cx="936104" cy="216024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804248" y="3139592"/>
            <a:ext cx="648072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824028" y="2851560"/>
            <a:ext cx="2880320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83" name="直接连接符 82"/>
          <p:cNvCxnSpPr>
            <a:stCxn id="80" idx="4"/>
            <a:endCxn id="81" idx="4"/>
          </p:cNvCxnSpPr>
          <p:nvPr/>
        </p:nvCxnSpPr>
        <p:spPr bwMode="auto">
          <a:xfrm flipV="1">
            <a:off x="6588224" y="3499633"/>
            <a:ext cx="540060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>
            <a:stCxn id="79" idx="4"/>
            <a:endCxn id="80" idx="1"/>
          </p:cNvCxnSpPr>
          <p:nvPr/>
        </p:nvCxnSpPr>
        <p:spPr bwMode="auto">
          <a:xfrm>
            <a:off x="5220072" y="3499633"/>
            <a:ext cx="432048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81" idx="6"/>
          </p:cNvCxnSpPr>
          <p:nvPr/>
        </p:nvCxnSpPr>
        <p:spPr bwMode="auto">
          <a:xfrm>
            <a:off x="7452320" y="3319613"/>
            <a:ext cx="720080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椭圆 88"/>
          <p:cNvSpPr/>
          <p:nvPr/>
        </p:nvSpPr>
        <p:spPr bwMode="auto">
          <a:xfrm>
            <a:off x="3419872" y="3967684"/>
            <a:ext cx="648072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4896036" y="4651760"/>
            <a:ext cx="720080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5" name="流程图: 直接访问存储器 94"/>
          <p:cNvSpPr/>
          <p:nvPr/>
        </p:nvSpPr>
        <p:spPr bwMode="auto">
          <a:xfrm>
            <a:off x="5688124" y="5083808"/>
            <a:ext cx="936104" cy="216024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840252" y="4651760"/>
            <a:ext cx="648072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860032" y="4363728"/>
            <a:ext cx="2880320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98" name="直接连接符 97"/>
          <p:cNvCxnSpPr>
            <a:stCxn id="95" idx="4"/>
            <a:endCxn id="96" idx="4"/>
          </p:cNvCxnSpPr>
          <p:nvPr/>
        </p:nvCxnSpPr>
        <p:spPr bwMode="auto">
          <a:xfrm flipV="1">
            <a:off x="6624228" y="5011801"/>
            <a:ext cx="540060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>
            <a:stCxn id="94" idx="4"/>
            <a:endCxn id="95" idx="1"/>
          </p:cNvCxnSpPr>
          <p:nvPr/>
        </p:nvCxnSpPr>
        <p:spPr bwMode="auto">
          <a:xfrm>
            <a:off x="5256076" y="5011801"/>
            <a:ext cx="432048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>
            <a:stCxn id="96" idx="6"/>
          </p:cNvCxnSpPr>
          <p:nvPr/>
        </p:nvCxnSpPr>
        <p:spPr bwMode="auto">
          <a:xfrm>
            <a:off x="7488324" y="4831781"/>
            <a:ext cx="720080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>
            <a:stCxn id="70" idx="4"/>
            <a:endCxn id="89" idx="2"/>
          </p:cNvCxnSpPr>
          <p:nvPr/>
        </p:nvCxnSpPr>
        <p:spPr bwMode="auto">
          <a:xfrm>
            <a:off x="3023828" y="4147704"/>
            <a:ext cx="396044" cy="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连接符 103"/>
          <p:cNvCxnSpPr>
            <a:endCxn id="94" idx="1"/>
          </p:cNvCxnSpPr>
          <p:nvPr/>
        </p:nvCxnSpPr>
        <p:spPr bwMode="auto">
          <a:xfrm>
            <a:off x="4103948" y="4255716"/>
            <a:ext cx="897541" cy="448771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流程图: 磁盘 105"/>
          <p:cNvSpPr/>
          <p:nvPr/>
        </p:nvSpPr>
        <p:spPr bwMode="auto">
          <a:xfrm>
            <a:off x="8136396" y="3319612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HDFS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07" name="流程图: 磁盘 106"/>
          <p:cNvSpPr/>
          <p:nvPr/>
        </p:nvSpPr>
        <p:spPr bwMode="auto">
          <a:xfrm>
            <a:off x="8208404" y="4867784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800" dirty="0" smtClean="0">
                <a:latin typeface="Arial" charset="0"/>
                <a:ea typeface="华文细黑"/>
              </a:rPr>
              <a:t>HDFS 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109" name="直接连接符 108"/>
          <p:cNvCxnSpPr/>
          <p:nvPr/>
        </p:nvCxnSpPr>
        <p:spPr bwMode="auto">
          <a:xfrm>
            <a:off x="4247964" y="3283608"/>
            <a:ext cx="25202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4247964" y="331961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Rectangle 3"/>
          <p:cNvSpPr txBox="1">
            <a:spLocks noChangeArrowheads="1"/>
          </p:cNvSpPr>
          <p:nvPr/>
        </p:nvSpPr>
        <p:spPr>
          <a:xfrm>
            <a:off x="395536" y="5731880"/>
            <a:ext cx="7956736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传输过程中数据过滤</a:t>
            </a:r>
            <a:endParaRPr lang="zh-CN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Flume</a:t>
            </a:r>
            <a:r>
              <a:rPr lang="zh-CN" altLang="en-US" sz="2000" dirty="0" smtClean="0">
                <a:latin typeface="微软雅黑" pitchFamily="34" charset="-122"/>
              </a:rPr>
              <a:t>在传输数据过程中，可以简单的对数据简单过滤、清洗，可以去掉不关心的数据，同时如果需要对复杂的数据过滤，需要用户根据自己的数据特殊性，开发过滤插件，</a:t>
            </a:r>
            <a:r>
              <a:rPr lang="en-US" altLang="zh-CN" sz="2000" dirty="0" smtClean="0"/>
              <a:t>Flume</a:t>
            </a:r>
            <a:r>
              <a:rPr lang="zh-CN" altLang="en-US" sz="2000" dirty="0" smtClean="0">
                <a:latin typeface="微软雅黑" pitchFamily="34" charset="-122"/>
              </a:rPr>
              <a:t>支持第三方过滤插件调用。</a:t>
            </a:r>
            <a:endParaRPr lang="en-US" sz="2000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890141" y="6021288"/>
            <a:ext cx="7632700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02109" y="5301208"/>
            <a:ext cx="7956736" cy="14761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lnSpc>
                <a:spcPct val="120000"/>
              </a:lnSpc>
              <a:buClr>
                <a:srgbClr val="808080"/>
              </a:buClr>
              <a:buSzPct val="60000"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华文细黑"/>
              </a:rPr>
              <a:t>            </a:t>
            </a:r>
            <a:endParaRPr kumimoji="0" lang="en-US" altLang="zh-CN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华文细黑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962149" y="3861048"/>
            <a:ext cx="504056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1538213" y="4221088"/>
            <a:ext cx="432048" cy="1440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394197" y="3933056"/>
            <a:ext cx="1080120" cy="50405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1538213" y="4005064"/>
            <a:ext cx="1008112" cy="432048"/>
          </a:xfrm>
          <a:prstGeom prst="round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8" name="右箭头 77"/>
          <p:cNvSpPr/>
          <p:nvPr/>
        </p:nvSpPr>
        <p:spPr bwMode="auto">
          <a:xfrm>
            <a:off x="1106165" y="4149080"/>
            <a:ext cx="432048" cy="144016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90141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82229" y="407707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Source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122389" y="4005064"/>
            <a:ext cx="12961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978373" y="4005064"/>
            <a:ext cx="1368152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22389" y="40050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</a:p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Porcessor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978373" y="3212976"/>
            <a:ext cx="1224136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华文细黑"/>
              </a:rPr>
              <a:t>Inte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华文细黑"/>
              </a:rPr>
              <a:t>r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华文细黑"/>
              </a:rPr>
              <a:t>ceptor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华文细黑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flipV="1">
            <a:off x="3626445" y="3573016"/>
            <a:ext cx="0" cy="432048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/>
          <p:nvPr/>
        </p:nvCxnSpPr>
        <p:spPr bwMode="auto">
          <a:xfrm>
            <a:off x="2546325" y="4221088"/>
            <a:ext cx="43204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矩形 86"/>
          <p:cNvSpPr/>
          <p:nvPr/>
        </p:nvSpPr>
        <p:spPr bwMode="auto">
          <a:xfrm>
            <a:off x="2546325" y="3872081"/>
            <a:ext cx="504056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74317" y="380007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814577" y="4005064"/>
            <a:ext cx="1296144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华文细黑"/>
              </a:rPr>
              <a:t>   Channel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华文细黑"/>
              </a:rPr>
              <a:t>   Selector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华文细黑"/>
            </a:endParaRPr>
          </a:p>
        </p:txBody>
      </p:sp>
      <p:sp>
        <p:nvSpPr>
          <p:cNvPr id="90" name="圆柱形 89"/>
          <p:cNvSpPr/>
          <p:nvPr/>
        </p:nvSpPr>
        <p:spPr bwMode="auto">
          <a:xfrm>
            <a:off x="7046825" y="3501008"/>
            <a:ext cx="1224136" cy="288032"/>
          </a:xfrm>
          <a:prstGeom prst="can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430" y="3501008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93" name="圆柱形 92"/>
          <p:cNvSpPr/>
          <p:nvPr/>
        </p:nvSpPr>
        <p:spPr bwMode="auto">
          <a:xfrm>
            <a:off x="7046825" y="4138047"/>
            <a:ext cx="1224136" cy="288032"/>
          </a:xfrm>
          <a:prstGeom prst="can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75430" y="413804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334857" y="4005064"/>
            <a:ext cx="504056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62849" y="393305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cxnSp>
        <p:nvCxnSpPr>
          <p:cNvPr id="97" name="直接箭头连接符 96"/>
          <p:cNvCxnSpPr>
            <a:stCxn id="89" idx="3"/>
            <a:endCxn id="90" idx="2"/>
          </p:cNvCxnSpPr>
          <p:nvPr/>
        </p:nvCxnSpPr>
        <p:spPr bwMode="auto">
          <a:xfrm flipV="1">
            <a:off x="6110721" y="3645024"/>
            <a:ext cx="936104" cy="6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/>
          <p:nvPr/>
        </p:nvCxnSpPr>
        <p:spPr bwMode="auto">
          <a:xfrm>
            <a:off x="6110721" y="4293096"/>
            <a:ext cx="93610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箭头连接符 99"/>
          <p:cNvCxnSpPr/>
          <p:nvPr/>
        </p:nvCxnSpPr>
        <p:spPr bwMode="auto">
          <a:xfrm>
            <a:off x="4382529" y="4257092"/>
            <a:ext cx="43204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4212" y="1376363"/>
            <a:ext cx="5183932" cy="25206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简介及架构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关键特性介绍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Flume</a:t>
            </a:r>
            <a:r>
              <a:rPr lang="zh-CN" altLang="en-US" b="1" dirty="0" smtClean="0"/>
              <a:t>应用举例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应用例子一：将某一个目录下的文件归档到</a:t>
            </a:r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1001649" hangingPunct="0"/>
            <a:r>
              <a:rPr lang="zh-CN" altLang="en-US" sz="1200" b="1" dirty="0" smtClean="0">
                <a:solidFill>
                  <a:srgbClr val="000000"/>
                </a:solidFill>
                <a:cs typeface="Arial" pitchFamily="34" charset="0"/>
              </a:rPr>
              <a:t>说明</a:t>
            </a:r>
            <a:endParaRPr lang="en-US" altLang="zh-CN" sz="12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defTabSz="1001649" hangingPunct="0">
              <a:buNone/>
            </a:pP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         本例子演示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通过采集集群外应用（比如网银系统）产生的日志到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HDFS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上。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/>
            <a:r>
              <a:rPr lang="zh-CN" altLang="en-US" sz="1200" b="1" dirty="0" smtClean="0">
                <a:solidFill>
                  <a:srgbClr val="000000"/>
                </a:solidFill>
                <a:cs typeface="Arial" pitchFamily="34" charset="0"/>
              </a:rPr>
              <a:t>数据准备</a:t>
            </a:r>
            <a:endParaRPr lang="en-US" altLang="zh-CN" sz="12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>
              <a:buNone/>
            </a:pP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         在集群外某一个节点上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/opt/</a:t>
            </a:r>
            <a:r>
              <a:rPr lang="en-US" altLang="zh-CN" sz="1200" dirty="0" err="1" smtClean="0">
                <a:solidFill>
                  <a:srgbClr val="000000"/>
                </a:solidFill>
                <a:cs typeface="Arial" pitchFamily="34" charset="0"/>
              </a:rPr>
              <a:t>flume_test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下准备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2G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文件。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>
              <a:buNone/>
            </a:pP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         客户端准备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         a: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登录</a:t>
            </a:r>
            <a:r>
              <a:rPr lang="en-US" altLang="zh-CN" sz="1200" dirty="0" err="1" smtClean="0">
                <a:solidFill>
                  <a:srgbClr val="000000"/>
                </a:solidFill>
                <a:cs typeface="Arial" pitchFamily="34" charset="0"/>
              </a:rPr>
              <a:t>FusionInsight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HD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集群，单击“服务管理 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&gt; Flume &gt; 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下载客户端”，设置“客户端类型”为“所有客户端文件”，下载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服务客户端文件。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         b: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使用“</a:t>
            </a:r>
            <a:r>
              <a:rPr lang="en-US" altLang="zh-CN" sz="1200" dirty="0" err="1" smtClean="0">
                <a:solidFill>
                  <a:srgbClr val="000000"/>
                </a:solidFill>
                <a:cs typeface="Arial" pitchFamily="34" charset="0"/>
              </a:rPr>
              <a:t>WinSCP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”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工具将“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FusionInsight_V100R002C60_Flume_Client.tar”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文件上传到将要安装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服务客户端的节点目录上，例如“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/opt”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         c: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解压软件包。进入安装包所在目录，例如“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/opt”,</a:t>
            </a:r>
            <a:r>
              <a:rPr lang="zh-CN" altLang="en-US" sz="1200" dirty="0" smtClean="0">
                <a:solidFill>
                  <a:srgbClr val="000000"/>
                </a:solidFill>
                <a:cs typeface="Arial" pitchFamily="34" charset="0"/>
              </a:rPr>
              <a:t>执行如下命令解压安装包到本地目录。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lvl="1" indent="-342900" defTabSz="1001649" hangingPunc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          </a:t>
            </a:r>
            <a:r>
              <a:rPr lang="en-US" altLang="zh-CN" sz="1200" dirty="0" err="1" smtClean="0">
                <a:solidFill>
                  <a:srgbClr val="000000"/>
                </a:solidFill>
                <a:cs typeface="Arial" pitchFamily="34" charset="0"/>
              </a:rPr>
              <a:t>cd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/opt</a:t>
            </a:r>
          </a:p>
          <a:p>
            <a:pPr marL="342900" indent="-342900" defTabSz="1001649" hangingPunc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          tar -</a:t>
            </a:r>
            <a:r>
              <a:rPr lang="en-US" altLang="zh-CN" sz="1200" dirty="0" err="1" smtClean="0">
                <a:solidFill>
                  <a:srgbClr val="000000"/>
                </a:solidFill>
                <a:cs typeface="Arial" pitchFamily="34" charset="0"/>
              </a:rPr>
              <a:t>xvf</a:t>
            </a: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FusionInsight_V100R002C60_Flume_Client.tar</a:t>
            </a:r>
          </a:p>
          <a:p>
            <a:pPr marL="342900" indent="-342900" defTabSz="1001649" hangingPunc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cs typeface="Arial" pitchFamily="34" charset="0"/>
              </a:rPr>
              <a:t>           d:</a:t>
            </a:r>
            <a:r>
              <a:rPr lang="zh-CN" altLang="en-US" sz="1200" dirty="0" smtClean="0"/>
              <a:t>执行以下命令进入“</a:t>
            </a:r>
            <a:r>
              <a:rPr lang="en-US" altLang="zh-CN" sz="1200" dirty="0" smtClean="0"/>
              <a:t>/opt”</a:t>
            </a:r>
            <a:r>
              <a:rPr lang="zh-CN" altLang="en-US" sz="1200" dirty="0" smtClean="0"/>
              <a:t>，解压“</a:t>
            </a:r>
            <a:r>
              <a:rPr lang="en-US" altLang="zh-CN" sz="1200" dirty="0" smtClean="0"/>
              <a:t>FusionInsight_V100R002C60_Flume_ClientConfig.tar”</a:t>
            </a:r>
            <a:r>
              <a:rPr lang="zh-CN" altLang="en-US" sz="1200" dirty="0" smtClean="0"/>
              <a:t>文件，生成  “</a:t>
            </a:r>
            <a:r>
              <a:rPr lang="en-US" altLang="zh-CN" sz="1200" dirty="0" smtClean="0"/>
              <a:t>FusionInsight_V100R002C60_Flume_ClientConfig”</a:t>
            </a:r>
            <a:r>
              <a:rPr lang="zh-CN" altLang="en-US" sz="1200" dirty="0" smtClean="0"/>
              <a:t>文件夹。</a:t>
            </a:r>
            <a:endParaRPr lang="en-US" altLang="zh-CN" sz="1200" dirty="0" smtClean="0"/>
          </a:p>
          <a:p>
            <a:pPr marL="342900" indent="-342900" defTabSz="1001649" hangingPunct="0">
              <a:buNone/>
            </a:pPr>
            <a:r>
              <a:rPr lang="en-US" altLang="zh-CN" sz="1200" b="1" dirty="0" smtClean="0"/>
              <a:t>           </a:t>
            </a:r>
            <a:r>
              <a:rPr lang="en-US" altLang="zh-CN" sz="1200" dirty="0" smtClean="0"/>
              <a:t>tar -</a:t>
            </a:r>
            <a:r>
              <a:rPr lang="en-US" altLang="zh-CN" sz="1200" dirty="0" err="1" smtClean="0"/>
              <a:t>xvf</a:t>
            </a:r>
            <a:r>
              <a:rPr lang="en-US" altLang="zh-CN" sz="1200" dirty="0" smtClean="0"/>
              <a:t> FusionInsight_V100R002C60_Flume_ClientConfig.tar</a:t>
            </a:r>
            <a:endParaRPr lang="en-US" altLang="zh-CN" sz="1200" dirty="0" smtClean="0">
              <a:solidFill>
                <a:srgbClr val="000000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1001649" hangingPunc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  e: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执行以下命令进入“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/opt/FusionInsight_V100R002C60_Flume_ClientConfig/Flume”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文件夹，解压“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FusionInsight-Flume-1.6.0.tar.gz”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文件。</a:t>
            </a:r>
            <a:endParaRPr lang="en-US" altLang="zh-CN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lvl="1">
              <a:buNone/>
            </a:pP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/opt/FusionInsight_V100R002C60_Flume_ClientConfig/Flume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       tar -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xvf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FusionInsight-Flume-1.6.0.tar.gz</a:t>
            </a:r>
          </a:p>
          <a:p>
            <a:pPr marL="342900" indent="-342900" defTabSz="1001649" hangingPunc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   f: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安装客户端</a:t>
            </a:r>
            <a:endParaRPr lang="en-US" altLang="zh-CN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     执行以下命令，将修改的参数信息导入客户端。其中“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/opt/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FlumeClient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”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客户端安装路径，“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ip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”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为任意一个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MonitorServer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角色的“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Business IP”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地址。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/opt/FusionInsight_V100R002C60_Flume_ClientConfig/Flume</a:t>
            </a:r>
          </a:p>
          <a:p>
            <a:pPr marL="406400" indent="-406400"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      ./install.sh -d /opt/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FlumeClient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-f 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ip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-u root -g root -c         flume/conf/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client.properties.properties</a:t>
            </a:r>
            <a:endParaRPr lang="en-US" altLang="zh-CN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551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客户端配置文件准备：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source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 = source_test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 = channel_test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 = sink_test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client.sources.source_test.type =spooldir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client.sources.source_test.spoolDir = /opt/flume_test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client.sources.source_test.fileSuffix =.COMPLETEED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client.sources.source_test.ignorePattern = ^$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client.sources.source_test.trackerDir =/opt/flume_tracker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client.sources.source_test.batchSize = 1000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client.sources.source_test.inputCharset = UTF-8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client.sources.source_test.deserializer = LINE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client.sources.source_test.selector.type = replicating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client.sources.source_test.fileHeaderKey = file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client.sources.source_test.fileHeader = false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client.sources.source_test.basenameHeader = true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client.sources.source_test.basenameHeaderKey = basename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client.sources.source_test.deletePolicy = never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client.sources.source_test.channels = channel_test</a:t>
            </a: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280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客户端配置文件准备：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channel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client.channels.channel_test.type = file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client.channels.channel_test.capacity = 100000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client.channels.channel_test.write-timeout = 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client.channels.channel_test.transactionCapacity = 6120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client.channels.channel_test.maxFileSize = 2146435071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client.channels.channel_test.minimumRequiredSpace = 524288000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client.channels.channel_test.dataDirs = /opt/flume_data_dir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client.channels.channel_test.checkpointDir = /opt/flume_checkpoint</a:t>
            </a: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Flume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是开源日志系统。是一个分布式、可靠和高可用的海量日志聚合的系统，支持在系统中定制各类数据发送方，用于收集数据；同时，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Flume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提供对数据进行简单处理，并写到各种数据接受方（可定制）的能力，目前最新版本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1.6.0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本章主要从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介绍与架构、关键特性及应用举例进行了介绍。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146901"/>
            <a:ext cx="8460940" cy="379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客户端配置文件准备：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sink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client.sinks.sink_test.type = avro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client.sinks.sink_test.hostname = 189.120.84.175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client.sinks.sink_test.port = 21154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client.sinks.sink_test.batch-size = 6120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client.sinks.sink_test.connect-timeout =  60000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client.sinks.sink_test.request-timeout = 60000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client.sinks.sink_test.ssl = false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client.sinks.sink_test.channel = channel_test</a:t>
            </a:r>
          </a:p>
          <a:p>
            <a:pPr marL="342900" indent="-342900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其中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hostname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需要修改成环境的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IP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地址。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将上述配置项内容放到客户端安装目录下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fusioninsight-flume-1.6.0/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flume/conf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properties.properties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中，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Flume</a:t>
            </a: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客户端会自动加载更新后的内容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如图：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4401108"/>
            <a:ext cx="6660740" cy="167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33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服务端配置文件准备：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source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server.sources = server_avro_source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 = server_channel 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 = server_sink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server.sources.server_avro_source.type = avro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server.sources.server_avro_source.port = 21154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server.sources.server_avro_source.bind = 189.120.84.175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server.sources.server_avro_source.ssl = false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server.sources.server_avro_source.channels = server_channel</a:t>
            </a: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其中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hostname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需要修改成环境的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地址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并和客户端的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地址保持一致。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9572" y="1513911"/>
            <a:ext cx="8460940" cy="25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服务端配置文件准备：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channel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server.channels.server_channel.type = file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server.channels.server_channel.capacity = 100000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server.channels.server_channel.write-timeout = 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server.channels.server_channel.transactionCapacity = 6120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server.channels.server_channel.maxFileSize = 2146435071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server.channels.server_channel.minimumRequiredSpace = 524288000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server.channels.server_channel.dataDirs = /opt/huawei/Bigdata/flume_server_data_dir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server.channels.server_channel.checkpointDir = /opt/huawei/Bigdata/flume_server_checkpoint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428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服务端配置文件准备：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sink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server.sinks.server_sink.type = hdfs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server.sinks.server_sink.hdfs.inUsePrefix = TMP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server.sinks.server_sink.hdfs.filePrefix = over_%{basename}s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erver.sinks.server_sink.hdfs.fileNameUseTimeStamp = false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server.sinks.server_sink.hdfs.fileType = DataStream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server.sinks.server_sink.hdfs.writeFormat = Writable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server.sinks.server_sink.hdfs.callTimeout = 10000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server.sinks.server_sink.hdfs.round = false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server.sinks.server_sink.hdfs.roundUnit = second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server.sinks.server_sink.hdfs.rollCount = 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server.sinks.server_sink.hdfs.rollSize = 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server.sinks.server_sink.hdfs.rollInterval = 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server.sinks.server_sink.hdfs.rollTimerPoolSize = 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server.sinks.server_sink.hdfs.kerberosPrincipal = flume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server.sinks.server_sink.hdfs.kerberosKeytab = /opt/huawei/Bigdata/FusionInsight-Flume-1.6.0/flume/conf/flume.keytab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33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服务端配置文件准备：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sink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server.sinks.server_sink.hdfs.useLocalTimeStamp = true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server.sinks.server_sink.hdfs.fileCloseByEndEvent = true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server.sinks.server_sink.hdfs.maxOpenFiles = 5000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server.sinks.server_sink.hdfs.minBlockReplicas = 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server.sinks.server_sink.hdfs.idleTimeout = 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server.sinks.server_sink.serializer = TEXT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server.sinks.server_sink.serializer.appendNewline = true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server.sinks.server_sink.hdfs.roundValue = 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server.sinks.server_sink.hdfs.batchSize = 6120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server.sinks.server_sink.hdfs.threadsPoolSize = 10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server.sinks.server_sink.hdfs.path = hdfs://hacluster/flume/test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server.sinks.server_sink.channel = server_channel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502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在本地生成一个新文件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properties.properties</a:t>
            </a: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并将上述服务端配置内容放入到该文件中，并在集群的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Flume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实例（配置文件中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hostname</a:t>
            </a: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对应的实例）中上传该文件，如图：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点击“保存配置”按钮，然后观察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HDFS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目录下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flume/test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文件变化情况。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2168860"/>
            <a:ext cx="79568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应用例子二：将某一个目录下的文件归档到</a:t>
            </a:r>
            <a:r>
              <a:rPr lang="en-US" altLang="zh-CN" dirty="0" smtClean="0"/>
              <a:t>HBase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defTabSz="1001649" hangingPunct="0"/>
            <a:r>
              <a:rPr lang="zh-CN" altLang="en-US" sz="1600" b="1" dirty="0" smtClean="0">
                <a:solidFill>
                  <a:srgbClr val="000000"/>
                </a:solidFill>
                <a:cs typeface="Arial" pitchFamily="34" charset="0"/>
              </a:rPr>
              <a:t>说明</a:t>
            </a:r>
            <a:endParaRPr lang="en-US" altLang="zh-CN" sz="16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defTabSz="1001649" hangingPunc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      本例子演示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通过采集某一个目录下的文件到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HBase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上</a:t>
            </a:r>
            <a:endParaRPr lang="en-US" altLang="zh-CN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defTabSz="1001649" hangingPunct="0"/>
            <a:endParaRPr lang="en-US" altLang="zh-CN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 defTabSz="1001649" hangingPunct="0"/>
            <a:r>
              <a:rPr lang="zh-CN" altLang="en-US" sz="1600" b="1" dirty="0" smtClean="0">
                <a:solidFill>
                  <a:srgbClr val="000000"/>
                </a:solidFill>
                <a:cs typeface="Arial" pitchFamily="34" charset="0"/>
              </a:rPr>
              <a:t>数据准备</a:t>
            </a:r>
            <a:endParaRPr lang="en-US" altLang="zh-CN" sz="16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marL="406400" indent="-406400" defTabSz="1001649" hangingPunc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       在环境上某一个目录放置一个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2G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大小的日志文件文件，并在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FusionInsight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的客户端  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中如下使用的命令创建表、列族和给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Flume</a:t>
            </a:r>
            <a:r>
              <a:rPr lang="zh-CN" altLang="en-US" sz="1600" dirty="0" smtClean="0">
                <a:solidFill>
                  <a:srgbClr val="000000"/>
                </a:solidFill>
                <a:cs typeface="Arial" pitchFamily="34" charset="0"/>
              </a:rPr>
              <a:t>用户授权</a:t>
            </a:r>
            <a:endParaRPr lang="en-US" altLang="zh-CN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698500" indent="-342900" defTabSz="1001649" hangingPunct="0">
              <a:buNone/>
            </a:pP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hbase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 shell</a:t>
            </a:r>
          </a:p>
          <a:p>
            <a:pPr marL="698500" indent="-342900" defTabSz="1001649" hangingPunc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create 'test','f1'          </a:t>
            </a:r>
          </a:p>
          <a:p>
            <a:pPr marL="698500" indent="-342900" defTabSz="1001649" hangingPunc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grant '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flume','RWXCA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'                    </a:t>
            </a:r>
          </a:p>
          <a:p>
            <a:pPr marL="698500" indent="-342900" defTabSz="1001649" hangingPunc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grant '</a:t>
            </a:r>
            <a:r>
              <a:rPr lang="en-US" altLang="zh-CN" sz="1600" dirty="0" err="1" smtClean="0">
                <a:solidFill>
                  <a:srgbClr val="000000"/>
                </a:solidFill>
                <a:cs typeface="Arial" pitchFamily="34" charset="0"/>
              </a:rPr>
              <a:t>flume','RW','test</a:t>
            </a:r>
            <a:r>
              <a:rPr lang="en-US" altLang="zh-CN" sz="1600" dirty="0" smtClean="0">
                <a:solidFill>
                  <a:srgbClr val="000000"/>
                </a:solidFill>
                <a:cs typeface="Arial" pitchFamily="34" charset="0"/>
              </a:rPr>
              <a:t>' ,'f1‘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应用例子二（续）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35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配置文件准备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：客户端的配置文件使用前一试验中的配置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：服务端配置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Source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配置如下：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server.sources = server_avro_source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 = server_channel 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 = server_sink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server.sources.server_avro_source.type = avro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server.sources.server_avro_source.port = 21154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server.sources.server_avro_source.bind = 189.120.84.175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server.sources.server_avro_source.ssl = false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server.sources.server_avro_source.channels = server_channel</a:t>
            </a: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应用例子二（续）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33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服务端配置文件准备：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channel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ea typeface="华文细黑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server.channels.server_channel.type = file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server.channels.server_channel.capacity = 100000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server.channels.server_channel.write-timeout = 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server.channels.server_channel.transactionCapacity = 6120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server.channels.server_channel.maxFileSize = 2146435071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server.channels.server_channel.minimumRequiredSpace = 524288000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server.channels.server_channel.dataDirs = /opt/huawei/Bigdata/flume_server_data_dir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server.channels.server_channel.checkpointDir = /opt/huawei/Bigdata/flume_server_checkpoint</a:t>
            </a: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应用例子二（续）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280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服务端配置文件准备：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sink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配置如下</a:t>
            </a:r>
            <a:endParaRPr lang="en-US" altLang="zh-CN" sz="1600" dirty="0" smtClean="0">
              <a:solidFill>
                <a:srgbClr val="000000"/>
              </a:solidFill>
              <a:ea typeface="华文细黑"/>
              <a:cs typeface="Arial" pitchFamily="34" charset="0"/>
            </a:endParaRP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server.sinks.server_sink.type = hbase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server.sinks.server_sink.table = test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server.sinks.server_sink.columnFamily = f1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server.sinks.server_sink.kerberosPrincipal = flume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server.sinks.server_sink.kerberosKeytab=/opt/huawei/Bigdata/FusionInsight-Flume-1.6.0/flume/conf/flume.keytab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server.sinks.server_sink.batchSize = 6120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server.sinks.server_sink.oalesceIncrements = true</a:t>
            </a:r>
          </a:p>
          <a:p>
            <a:pPr marL="342900" indent="-342900" defTabSz="1001649" eaLnBrk="0" hangingPunct="0"/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server.sinks.server_sink.channel = hbase_channel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是什么；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能干什么；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FusionInsight</a:t>
            </a:r>
            <a:r>
              <a:rPr lang="zh-CN" altLang="en-US" dirty="0" smtClean="0"/>
              <a:t>产品的位置；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的系统架构；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Flume</a:t>
            </a:r>
            <a:r>
              <a:rPr lang="zh-CN" altLang="en-US" dirty="0" smtClean="0"/>
              <a:t>关键特性介绍；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Flume</a:t>
            </a:r>
            <a:r>
              <a:rPr lang="zh-CN" altLang="en-US" dirty="0" smtClean="0"/>
              <a:t>应用举例；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应用例子二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340768"/>
            <a:ext cx="7128792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99592" y="1340768"/>
            <a:ext cx="8460940" cy="502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在本地生成一个新文件</a:t>
            </a:r>
            <a:r>
              <a:rPr lang="en-US" altLang="zh-CN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properties.properties</a:t>
            </a: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并将上述服务端配置内容放入到该文件中，并在集群的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Flume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实例（配置文件中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hostname</a:t>
            </a: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对应的实例）中上传该文件，如图：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点击“保存配置”按钮，然后观察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Hbase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中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test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表</a:t>
            </a:r>
            <a:r>
              <a:rPr lang="zh-CN" altLang="en-US" sz="1600" dirty="0" smtClean="0">
                <a:solidFill>
                  <a:srgbClr val="000000"/>
                </a:solidFill>
                <a:ea typeface="华文细黑"/>
                <a:cs typeface="Arial" pitchFamily="34" charset="0"/>
              </a:rPr>
              <a:t>的数据变化情况。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hangingPunct="0"/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2168860"/>
            <a:ext cx="79568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对于采集静态的数据文件的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是（ ）。</a:t>
            </a:r>
            <a:r>
              <a:rPr lang="en-US" altLang="zh-CN" dirty="0" smtClean="0"/>
              <a:t>   </a:t>
            </a:r>
          </a:p>
          <a:p>
            <a:pPr marL="91440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．</a:t>
            </a:r>
            <a:r>
              <a:rPr lang="en-US" altLang="zh-CN" dirty="0" smtClean="0"/>
              <a:t>Spool directory </a:t>
            </a:r>
            <a:r>
              <a:rPr lang="en-US" altLang="zh-CN" dirty="0" err="1" smtClean="0"/>
              <a:t>soure</a:t>
            </a:r>
            <a:endParaRPr lang="en-US" altLang="zh-CN" dirty="0" smtClean="0"/>
          </a:p>
          <a:p>
            <a:pPr marL="91440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．</a:t>
            </a:r>
            <a:r>
              <a:rPr lang="en-US" altLang="zh-CN" dirty="0" smtClean="0"/>
              <a:t>Avro source</a:t>
            </a:r>
          </a:p>
          <a:p>
            <a:pPr marL="91440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．</a:t>
            </a:r>
            <a:r>
              <a:rPr lang="en-US" altLang="zh-CN" dirty="0" smtClean="0"/>
              <a:t>Tail dir source </a:t>
            </a:r>
          </a:p>
          <a:p>
            <a:pPr marL="91440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．</a:t>
            </a:r>
            <a:r>
              <a:rPr lang="en-US" altLang="zh-CN" dirty="0" smtClean="0"/>
              <a:t>Kafka source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Flume </a:t>
            </a:r>
            <a:r>
              <a:rPr lang="zh-CN" altLang="en-US" dirty="0" smtClean="0"/>
              <a:t>可以级联：即可以多个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之间可以传输数据（ ）。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    A</a:t>
            </a:r>
            <a:r>
              <a:rPr lang="zh-CN" altLang="en-US" dirty="0" smtClean="0"/>
              <a:t>．对</a:t>
            </a:r>
            <a:r>
              <a:rPr lang="en-US" altLang="zh-CN" dirty="0" smtClean="0"/>
              <a:t>          B</a:t>
            </a:r>
            <a:r>
              <a:rPr lang="zh-CN" altLang="en-US" dirty="0" smtClean="0"/>
              <a:t>．错误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对于采集实时的数据文件的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是（ ）。</a:t>
            </a:r>
            <a:r>
              <a:rPr lang="en-US" altLang="zh-CN" dirty="0" smtClean="0"/>
              <a:t>   </a:t>
            </a:r>
          </a:p>
          <a:p>
            <a:pPr marL="1490663" indent="-1033463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．</a:t>
            </a:r>
            <a:r>
              <a:rPr lang="en-US" altLang="zh-CN" dirty="0" smtClean="0"/>
              <a:t>Spool directory </a:t>
            </a:r>
            <a:r>
              <a:rPr lang="en-US" altLang="zh-CN" dirty="0" err="1" smtClean="0"/>
              <a:t>soure</a:t>
            </a:r>
            <a:r>
              <a:rPr lang="en-US" altLang="zh-CN" dirty="0" smtClean="0"/>
              <a:t> </a:t>
            </a:r>
          </a:p>
          <a:p>
            <a:pPr marL="1490663" indent="-1033463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．</a:t>
            </a:r>
            <a:r>
              <a:rPr lang="en-US" altLang="zh-CN" dirty="0" smtClean="0"/>
              <a:t>Avro source</a:t>
            </a:r>
          </a:p>
          <a:p>
            <a:pPr marL="1490663" indent="-1033463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．</a:t>
            </a:r>
            <a:r>
              <a:rPr lang="en-US" altLang="zh-CN" dirty="0" smtClean="0"/>
              <a:t>Tail dir source </a:t>
            </a:r>
          </a:p>
          <a:p>
            <a:pPr marL="1490663" indent="-1033463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．</a:t>
            </a:r>
            <a:r>
              <a:rPr lang="en-US" altLang="zh-CN" dirty="0" smtClean="0"/>
              <a:t>Kafka source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支持多级级联，从而实现将数据从一个节点传输到另外一个节点上。</a:t>
            </a:r>
            <a:endParaRPr lang="en-US" altLang="zh-CN" dirty="0" smtClean="0"/>
          </a:p>
          <a:p>
            <a:r>
              <a:rPr lang="en-US" altLang="zh-CN" dirty="0" smtClean="0"/>
              <a:t>Flume</a:t>
            </a:r>
            <a:r>
              <a:rPr lang="zh-CN" altLang="en-US" dirty="0" smtClean="0"/>
              <a:t>支持的内置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有哪些？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本章主要介绍</a:t>
            </a:r>
            <a:r>
              <a:rPr lang="zh-CN" altLang="en-US" dirty="0" smtClean="0"/>
              <a:t>了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的功能和应用场景，并对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的一些基本概念、作用、可靠性、配置项做了详细说明。通过本章的学习，</a:t>
            </a:r>
            <a:r>
              <a:rPr lang="zh-CN" altLang="en-US" dirty="0" smtClean="0"/>
              <a:t>能够清楚知道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的作用、适用场景以及如何正确配置使用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Flume</a:t>
            </a:r>
            <a:r>
              <a:rPr lang="zh-CN" altLang="en-US" b="1" dirty="0" smtClean="0"/>
              <a:t>简介及架构</a:t>
            </a:r>
            <a:endParaRPr lang="en-US" altLang="zh-CN" b="1" dirty="0" smtClean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关键特性介绍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应用举例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r>
              <a:rPr lang="zh-CN" altLang="en-US" dirty="0" smtClean="0"/>
              <a:t>是流式日志采集工具，</a:t>
            </a:r>
            <a:r>
              <a:rPr lang="en-US" dirty="0" smtClean="0"/>
              <a:t> Flume</a:t>
            </a:r>
            <a:r>
              <a:rPr lang="zh-CN" altLang="en-US" dirty="0" smtClean="0"/>
              <a:t>提供对数据进行简单处理，并写到各种数据接受方（可定制）的能力 ，</a:t>
            </a:r>
            <a:r>
              <a:rPr lang="en-US" dirty="0" smtClean="0"/>
              <a:t>Flume</a:t>
            </a:r>
            <a:r>
              <a:rPr lang="zh-CN" altLang="en-US" dirty="0" smtClean="0"/>
              <a:t>提供了从本地文件（</a:t>
            </a:r>
            <a:r>
              <a:rPr lang="en-US" dirty="0" smtClean="0"/>
              <a:t>spool directory source)</a:t>
            </a:r>
            <a:r>
              <a:rPr lang="zh-CN" altLang="en-US" dirty="0" smtClean="0"/>
              <a:t>、实时日志（</a:t>
            </a:r>
            <a:r>
              <a:rPr lang="en-US" dirty="0" err="1" smtClean="0"/>
              <a:t>taildir</a:t>
            </a:r>
            <a:r>
              <a:rPr lang="zh-CN" altLang="en-US" dirty="0" smtClean="0"/>
              <a:t>、</a:t>
            </a:r>
            <a:r>
              <a:rPr lang="en-US" dirty="0" smtClean="0"/>
              <a:t>exec)</a:t>
            </a:r>
            <a:r>
              <a:rPr lang="zh-CN" altLang="en-US" dirty="0" smtClean="0"/>
              <a:t>、</a:t>
            </a:r>
            <a:r>
              <a:rPr lang="en-US" dirty="0" smtClean="0"/>
              <a:t>REST</a:t>
            </a:r>
            <a:r>
              <a:rPr lang="zh-CN" altLang="en-US" dirty="0" smtClean="0"/>
              <a:t>消息、 </a:t>
            </a:r>
            <a:r>
              <a:rPr lang="en-US" dirty="0" smtClean="0"/>
              <a:t>thrift </a:t>
            </a:r>
            <a:r>
              <a:rPr lang="zh-CN" altLang="en-US" dirty="0" smtClean="0"/>
              <a:t>、</a:t>
            </a:r>
            <a:r>
              <a:rPr lang="en-US" dirty="0" err="1" smtClean="0"/>
              <a:t>avro</a:t>
            </a:r>
            <a:r>
              <a:rPr lang="zh-CN" altLang="en-US" dirty="0" smtClean="0"/>
              <a:t>、</a:t>
            </a:r>
            <a:r>
              <a:rPr lang="en-US" dirty="0" err="1" smtClean="0"/>
              <a:t>syslog</a:t>
            </a:r>
            <a:r>
              <a:rPr lang="zh-CN" altLang="en-US" dirty="0" smtClean="0"/>
              <a:t>、</a:t>
            </a:r>
            <a:r>
              <a:rPr lang="en-US" dirty="0" err="1" smtClean="0"/>
              <a:t>kafka</a:t>
            </a:r>
            <a:r>
              <a:rPr lang="zh-CN" altLang="en-US" dirty="0" smtClean="0"/>
              <a:t>等数据源上收集数据的能力。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能干什么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提供从固定目录下采集日志信息到目的地（</a:t>
            </a:r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Kafka)</a:t>
            </a:r>
            <a:r>
              <a:rPr lang="zh-CN" altLang="en-US" dirty="0" smtClean="0"/>
              <a:t>能力 </a:t>
            </a:r>
            <a:endParaRPr lang="en-US" dirty="0" smtClean="0"/>
          </a:p>
          <a:p>
            <a:r>
              <a:rPr lang="zh-CN" altLang="en-US" dirty="0" smtClean="0"/>
              <a:t>提供实时采集日志信息</a:t>
            </a:r>
            <a:r>
              <a:rPr lang="en-US" dirty="0" smtClean="0"/>
              <a:t>(</a:t>
            </a:r>
            <a:r>
              <a:rPr lang="en-US" dirty="0" err="1" smtClean="0"/>
              <a:t>taildir</a:t>
            </a:r>
            <a:r>
              <a:rPr lang="en-US" dirty="0" smtClean="0"/>
              <a:t>)</a:t>
            </a:r>
            <a:r>
              <a:rPr lang="zh-CN" altLang="en-US" dirty="0" smtClean="0"/>
              <a:t>到目的地的能力 </a:t>
            </a:r>
            <a:endParaRPr lang="en-US" dirty="0" smtClean="0"/>
          </a:p>
          <a:p>
            <a:r>
              <a:rPr lang="en-US" dirty="0" smtClean="0"/>
              <a:t>Flume</a:t>
            </a:r>
            <a:r>
              <a:rPr lang="zh-CN" altLang="en-US" dirty="0" smtClean="0"/>
              <a:t>支持级联（多个</a:t>
            </a:r>
            <a:r>
              <a:rPr lang="en-US" dirty="0" smtClean="0"/>
              <a:t>Flume</a:t>
            </a:r>
            <a:r>
              <a:rPr lang="zh-CN" altLang="en-US" dirty="0" smtClean="0"/>
              <a:t>对接起来），合并数据的能力 </a:t>
            </a:r>
            <a:endParaRPr lang="en-US" dirty="0" smtClean="0"/>
          </a:p>
          <a:p>
            <a:r>
              <a:rPr lang="en-US" dirty="0" smtClean="0"/>
              <a:t>Flume</a:t>
            </a:r>
            <a:r>
              <a:rPr lang="zh-CN" altLang="en-US" dirty="0" smtClean="0"/>
              <a:t>支持按照用户定制采集数据的能力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68660"/>
            <a:ext cx="7713662" cy="868363"/>
          </a:xfrm>
        </p:spPr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684213" y="1357673"/>
            <a:ext cx="7920037" cy="3924300"/>
          </a:xfrm>
        </p:spPr>
        <p:txBody>
          <a:bodyPr/>
          <a:lstStyle/>
          <a:p>
            <a:r>
              <a:rPr lang="en-US" sz="2000" dirty="0" smtClean="0"/>
              <a:t>Flume</a:t>
            </a:r>
            <a:r>
              <a:rPr lang="zh-CN" altLang="en-US" sz="2000" dirty="0" smtClean="0"/>
              <a:t>基础架构：</a:t>
            </a:r>
            <a:r>
              <a:rPr lang="en-US" sz="2000" dirty="0" smtClean="0"/>
              <a:t>Flume </a:t>
            </a:r>
            <a:r>
              <a:rPr lang="zh-CN" altLang="en-US" sz="2000" dirty="0" smtClean="0"/>
              <a:t>可以单节点直接采集数据，主要应用于集群内数据。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Flume</a:t>
            </a:r>
            <a:r>
              <a:rPr lang="zh-CN" altLang="en-US" sz="2000" dirty="0" smtClean="0"/>
              <a:t>多</a:t>
            </a:r>
            <a:r>
              <a:rPr lang="en-US" sz="2000" dirty="0" smtClean="0"/>
              <a:t>agent</a:t>
            </a:r>
            <a:r>
              <a:rPr lang="zh-CN" altLang="en-US" sz="2000" dirty="0" smtClean="0"/>
              <a:t>架构：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可以将多个节点连接起来，将最初的数据源经过收集，存储到最终的存储系统中。主要应用于集群外的数据导入到集群内。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0" name="椭圆 9"/>
          <p:cNvSpPr/>
          <p:nvPr/>
        </p:nvSpPr>
        <p:spPr bwMode="auto">
          <a:xfrm>
            <a:off x="1619672" y="5138502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1" name="流程图: 直接访问存储器 10"/>
          <p:cNvSpPr/>
          <p:nvPr/>
        </p:nvSpPr>
        <p:spPr bwMode="auto">
          <a:xfrm>
            <a:off x="2411760" y="5462538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63888" y="5138502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3" name="流程图: 磁盘 12"/>
          <p:cNvSpPr/>
          <p:nvPr/>
        </p:nvSpPr>
        <p:spPr bwMode="auto">
          <a:xfrm>
            <a:off x="1043608" y="5462538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Log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7884368" y="5462538"/>
            <a:ext cx="432048" cy="3240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HDFS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2040" y="5138502"/>
            <a:ext cx="720080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800" dirty="0" smtClean="0">
                <a:solidFill>
                  <a:schemeClr val="tx1"/>
                </a:solidFill>
                <a:latin typeface="Arial" charset="0"/>
                <a:ea typeface="华文细黑"/>
              </a:rPr>
              <a:t>Source</a:t>
            </a:r>
            <a:endParaRPr lang="zh-CN" altLang="en-US" sz="800" dirty="0" smtClean="0">
              <a:solidFill>
                <a:schemeClr val="tx1"/>
              </a:solidFill>
              <a:latin typeface="Arial" charset="0"/>
              <a:ea typeface="华文细黑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6" name="流程图: 直接访问存储器 15"/>
          <p:cNvSpPr/>
          <p:nvPr/>
        </p:nvSpPr>
        <p:spPr bwMode="auto">
          <a:xfrm>
            <a:off x="5796136" y="5462538"/>
            <a:ext cx="936104" cy="162018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76256" y="5138502"/>
            <a:ext cx="648072" cy="2700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547664" y="4868472"/>
            <a:ext cx="2880320" cy="918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88024" y="4868472"/>
            <a:ext cx="2880320" cy="918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20" name="直接连接符 19"/>
          <p:cNvCxnSpPr>
            <a:stCxn id="13" idx="1"/>
            <a:endCxn id="10" idx="2"/>
          </p:cNvCxnSpPr>
          <p:nvPr/>
        </p:nvCxnSpPr>
        <p:spPr bwMode="auto">
          <a:xfrm flipV="1">
            <a:off x="1259632" y="5273517"/>
            <a:ext cx="360040" cy="189021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10" idx="4"/>
            <a:endCxn id="11" idx="1"/>
          </p:cNvCxnSpPr>
          <p:nvPr/>
        </p:nvCxnSpPr>
        <p:spPr bwMode="auto">
          <a:xfrm>
            <a:off x="1979712" y="5408532"/>
            <a:ext cx="432048" cy="135015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1" idx="4"/>
            <a:endCxn id="12" idx="4"/>
          </p:cNvCxnSpPr>
          <p:nvPr/>
        </p:nvCxnSpPr>
        <p:spPr bwMode="auto">
          <a:xfrm flipV="1">
            <a:off x="3347864" y="5408532"/>
            <a:ext cx="540060" cy="135015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 bwMode="auto">
          <a:xfrm>
            <a:off x="4211960" y="5273517"/>
            <a:ext cx="720080" cy="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stCxn id="15" idx="4"/>
            <a:endCxn id="16" idx="1"/>
          </p:cNvCxnSpPr>
          <p:nvPr/>
        </p:nvCxnSpPr>
        <p:spPr bwMode="auto">
          <a:xfrm>
            <a:off x="5292080" y="5408532"/>
            <a:ext cx="504056" cy="135015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16" idx="4"/>
            <a:endCxn id="17" idx="4"/>
          </p:cNvCxnSpPr>
          <p:nvPr/>
        </p:nvCxnSpPr>
        <p:spPr bwMode="auto">
          <a:xfrm flipV="1">
            <a:off x="6732240" y="5408532"/>
            <a:ext cx="468052" cy="135015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17" idx="6"/>
            <a:endCxn id="14" idx="1"/>
          </p:cNvCxnSpPr>
          <p:nvPr/>
        </p:nvCxnSpPr>
        <p:spPr bwMode="auto">
          <a:xfrm>
            <a:off x="7524328" y="5273517"/>
            <a:ext cx="576064" cy="189021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椭圆 31"/>
          <p:cNvSpPr/>
          <p:nvPr/>
        </p:nvSpPr>
        <p:spPr bwMode="auto">
          <a:xfrm>
            <a:off x="2627784" y="2546214"/>
            <a:ext cx="720080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Source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3" name="流程图: 直接访问存储器 32"/>
          <p:cNvSpPr/>
          <p:nvPr/>
        </p:nvSpPr>
        <p:spPr bwMode="auto">
          <a:xfrm>
            <a:off x="3419872" y="2978262"/>
            <a:ext cx="936104" cy="216024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Channel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572000" y="2546214"/>
            <a:ext cx="648072" cy="3600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Sink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555776" y="2258182"/>
            <a:ext cx="2880320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cxnSp>
        <p:nvCxnSpPr>
          <p:cNvPr id="45" name="直接连接符 44"/>
          <p:cNvCxnSpPr>
            <a:stCxn id="33" idx="4"/>
            <a:endCxn id="34" idx="4"/>
          </p:cNvCxnSpPr>
          <p:nvPr/>
        </p:nvCxnSpPr>
        <p:spPr bwMode="auto">
          <a:xfrm flipV="1">
            <a:off x="4355976" y="2906255"/>
            <a:ext cx="540060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32" idx="4"/>
            <a:endCxn id="33" idx="1"/>
          </p:cNvCxnSpPr>
          <p:nvPr/>
        </p:nvCxnSpPr>
        <p:spPr bwMode="auto">
          <a:xfrm>
            <a:off x="2987824" y="2906255"/>
            <a:ext cx="432048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stCxn id="50" idx="1"/>
            <a:endCxn id="32" idx="2"/>
          </p:cNvCxnSpPr>
          <p:nvPr/>
        </p:nvCxnSpPr>
        <p:spPr bwMode="auto">
          <a:xfrm flipV="1">
            <a:off x="2051720" y="2726235"/>
            <a:ext cx="576064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>
            <a:stCxn id="34" idx="6"/>
            <a:endCxn id="49" idx="1"/>
          </p:cNvCxnSpPr>
          <p:nvPr/>
        </p:nvCxnSpPr>
        <p:spPr bwMode="auto">
          <a:xfrm>
            <a:off x="5220072" y="2726235"/>
            <a:ext cx="720080" cy="180020"/>
          </a:xfrm>
          <a:prstGeom prst="line">
            <a:avLst/>
          </a:prstGeom>
          <a:noFill/>
          <a:ln>
            <a:solidFill>
              <a:schemeClr val="tx1"/>
            </a:solidFill>
            <a:headEnd type="non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流程图: 磁盘 48"/>
          <p:cNvSpPr/>
          <p:nvPr/>
        </p:nvSpPr>
        <p:spPr bwMode="auto">
          <a:xfrm>
            <a:off x="5724128" y="2906254"/>
            <a:ext cx="432048" cy="43204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45720" rIns="54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HDFS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50" name="流程图: 磁盘 49"/>
          <p:cNvSpPr/>
          <p:nvPr/>
        </p:nvSpPr>
        <p:spPr bwMode="auto">
          <a:xfrm>
            <a:off x="1835696" y="2906254"/>
            <a:ext cx="432048" cy="43204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/>
              </a:rPr>
              <a:t>Log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612068" y="3151514"/>
            <a:ext cx="504056" cy="192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架构（续）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188132" y="3631567"/>
            <a:ext cx="432048" cy="19202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044116" y="3247524"/>
            <a:ext cx="1080120" cy="67207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88132" y="3343535"/>
            <a:ext cx="1008112" cy="576064"/>
          </a:xfrm>
          <a:prstGeom prst="round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756084" y="3535557"/>
            <a:ext cx="432048" cy="192021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60" y="30555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2148" y="343954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Source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884876" y="4389201"/>
            <a:ext cx="504056" cy="192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868" y="429319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72308" y="3343535"/>
            <a:ext cx="1296144" cy="6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628292" y="3343535"/>
            <a:ext cx="1368152" cy="6720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2308" y="334353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</a:p>
          <a:p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Porcessor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628292" y="2287418"/>
            <a:ext cx="1224136" cy="480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华文细黑"/>
              </a:rPr>
              <a:t>Inte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华文细黑"/>
              </a:rPr>
              <a:t>r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华文细黑"/>
              </a:rPr>
              <a:t>ceptor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华文细黑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3276364" y="2767471"/>
            <a:ext cx="0" cy="576064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2196244" y="3631567"/>
            <a:ext cx="43204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 bwMode="auto">
          <a:xfrm>
            <a:off x="4572508" y="3343535"/>
            <a:ext cx="1296144" cy="672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华文细黑"/>
              </a:rPr>
              <a:t>   Channel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华文细黑"/>
              </a:rPr>
              <a:t>   Selector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华文细黑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996444" y="3631567"/>
            <a:ext cx="57606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圆柱形 56"/>
          <p:cNvSpPr/>
          <p:nvPr/>
        </p:nvSpPr>
        <p:spPr bwMode="auto">
          <a:xfrm>
            <a:off x="6804756" y="2671460"/>
            <a:ext cx="1224136" cy="384043"/>
          </a:xfrm>
          <a:prstGeom prst="can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33362" y="2671461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092788" y="2494150"/>
            <a:ext cx="504056" cy="192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0780" y="23981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63" name="圆柱形 62"/>
          <p:cNvSpPr/>
          <p:nvPr/>
        </p:nvSpPr>
        <p:spPr bwMode="auto">
          <a:xfrm>
            <a:off x="6804756" y="3520846"/>
            <a:ext cx="1224136" cy="384043"/>
          </a:xfrm>
          <a:prstGeom prst="can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3362" y="352084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Channel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092788" y="3343535"/>
            <a:ext cx="504056" cy="192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20780" y="32475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cxnSp>
        <p:nvCxnSpPr>
          <p:cNvPr id="71" name="直接箭头连接符 70"/>
          <p:cNvCxnSpPr>
            <a:stCxn id="52" idx="3"/>
            <a:endCxn id="57" idx="2"/>
          </p:cNvCxnSpPr>
          <p:nvPr/>
        </p:nvCxnSpPr>
        <p:spPr bwMode="auto">
          <a:xfrm flipV="1">
            <a:off x="5868652" y="2863482"/>
            <a:ext cx="936104" cy="816091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5868652" y="3727578"/>
            <a:ext cx="93610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圆角矩形 76"/>
          <p:cNvSpPr/>
          <p:nvPr/>
        </p:nvSpPr>
        <p:spPr bwMode="auto">
          <a:xfrm>
            <a:off x="6804756" y="4677233"/>
            <a:ext cx="432048" cy="19202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6804756" y="4389200"/>
            <a:ext cx="1008112" cy="576064"/>
          </a:xfrm>
          <a:prstGeom prst="round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8772" y="4485212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Sink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72308" y="4267638"/>
            <a:ext cx="1224136" cy="6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8292" y="4267638"/>
            <a:ext cx="1368152" cy="6720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2308" y="426763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   Sink</a:t>
            </a:r>
          </a:p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  Runner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72508" y="4293190"/>
            <a:ext cx="1296144" cy="672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华文细黑"/>
              </a:rPr>
              <a:t>   Sink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华文细黑"/>
              </a:rPr>
              <a:t>   Processor</a:t>
            </a:r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3996444" y="4677232"/>
            <a:ext cx="57606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endCxn id="78" idx="1"/>
          </p:cNvCxnSpPr>
          <p:nvPr/>
        </p:nvCxnSpPr>
        <p:spPr bwMode="auto">
          <a:xfrm>
            <a:off x="5868652" y="4677232"/>
            <a:ext cx="93610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/>
          <p:nvPr/>
        </p:nvCxnSpPr>
        <p:spPr bwMode="auto">
          <a:xfrm flipV="1">
            <a:off x="7308812" y="3919600"/>
            <a:ext cx="0" cy="420046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右箭头 90"/>
          <p:cNvSpPr/>
          <p:nvPr/>
        </p:nvSpPr>
        <p:spPr bwMode="auto">
          <a:xfrm>
            <a:off x="7812868" y="4581222"/>
            <a:ext cx="432048" cy="192021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068452" y="3151514"/>
            <a:ext cx="504056" cy="192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96444" y="307021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196244" y="3166225"/>
            <a:ext cx="504056" cy="192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24236" y="307021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华文细黑"/>
              </a:rPr>
              <a:t>events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华文细黑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35236" y="5131734"/>
            <a:ext cx="9053288" cy="139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fontAlgn="base">
              <a:buClr>
                <a:srgbClr val="CC9900"/>
              </a:buClr>
            </a:pP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fontAlgn="base">
              <a:buClr>
                <a:srgbClr val="CC9900"/>
              </a:buClr>
            </a:pP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defTabSz="1001649" eaLnBrk="0" hangingPunct="0"/>
            <a:endParaRPr lang="en-US" altLang="zh-CN" sz="1400" dirty="0" smtClean="0">
              <a:ea typeface="华文细黑"/>
            </a:endParaRPr>
          </a:p>
          <a:p>
            <a:pPr defTabSz="1001649" eaLnBrk="0" hangingPunct="0"/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defTabSz="1001649" eaLnBrk="0" hangingPunct="0"/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defTabSz="1001649" eaLnBrk="0" hangingPunct="0"/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A468C-D786-472C-9E12-E90044C17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62461</TotalTime>
  <Words>3645</Words>
  <Application>Microsoft Office PowerPoint</Application>
  <PresentationFormat>全屏显示(4:3)</PresentationFormat>
  <Paragraphs>511</Paragraphs>
  <Slides>46</Slides>
  <Notes>42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1#UC&amp;C母版初稿</vt:lpstr>
      <vt:lpstr>End</vt:lpstr>
      <vt:lpstr>幻灯片 0</vt:lpstr>
      <vt:lpstr>Flume总体介绍</vt:lpstr>
      <vt:lpstr>幻灯片 2</vt:lpstr>
      <vt:lpstr>幻灯片 3</vt:lpstr>
      <vt:lpstr>幻灯片 4</vt:lpstr>
      <vt:lpstr>Flume是什么</vt:lpstr>
      <vt:lpstr>Flume能干什么</vt:lpstr>
      <vt:lpstr>Flume架构</vt:lpstr>
      <vt:lpstr>Flume架构（续）</vt:lpstr>
      <vt:lpstr>基本概念-Source</vt:lpstr>
      <vt:lpstr>基本概念-Source</vt:lpstr>
      <vt:lpstr>基本概念-Channel</vt:lpstr>
      <vt:lpstr>基本概念-Channel（续）</vt:lpstr>
      <vt:lpstr>基本概念-Sink</vt:lpstr>
      <vt:lpstr>基本概念-Sink</vt:lpstr>
      <vt:lpstr>Flume在FI产品的位置</vt:lpstr>
      <vt:lpstr>幻灯片 16</vt:lpstr>
      <vt:lpstr>Flume支持采集日志文件</vt:lpstr>
      <vt:lpstr>Flume支持多级级联和多路复制</vt:lpstr>
      <vt:lpstr>Flume级联消息压缩、加密</vt:lpstr>
      <vt:lpstr>Flume数据监控</vt:lpstr>
      <vt:lpstr>Flume传输可靠性</vt:lpstr>
      <vt:lpstr>Flume传输可靠性（ failover）</vt:lpstr>
      <vt:lpstr>Flume传输过程中数据过滤</vt:lpstr>
      <vt:lpstr>幻灯片 24</vt:lpstr>
      <vt:lpstr>应用例子一：将某一个目录下的文件归档到HDFS</vt:lpstr>
      <vt:lpstr>应用例子一(续)</vt:lpstr>
      <vt:lpstr>应用例子一(续)</vt:lpstr>
      <vt:lpstr>应用例子一(续)</vt:lpstr>
      <vt:lpstr>应用例子一(续)</vt:lpstr>
      <vt:lpstr>应用例子一(续)</vt:lpstr>
      <vt:lpstr>应用例子一(续)</vt:lpstr>
      <vt:lpstr>应用例子一(续)</vt:lpstr>
      <vt:lpstr>应用例子一(续)</vt:lpstr>
      <vt:lpstr>应用例子一(续)</vt:lpstr>
      <vt:lpstr>应用例子二：将某一个目录下的文件归档到HBase</vt:lpstr>
      <vt:lpstr>应用例子二（续）</vt:lpstr>
      <vt:lpstr>应用例子二（续）</vt:lpstr>
      <vt:lpstr>应用例子二（续）</vt:lpstr>
      <vt:lpstr>应用例子二(续)</vt:lpstr>
      <vt:lpstr>习题</vt:lpstr>
      <vt:lpstr>习题</vt:lpstr>
      <vt:lpstr>习题</vt:lpstr>
      <vt:lpstr>幻灯片 43</vt:lpstr>
      <vt:lpstr>幻灯片 44</vt:lpstr>
      <vt:lpstr>幻灯片 45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z00108545</cp:lastModifiedBy>
  <cp:revision>2333</cp:revision>
  <dcterms:created xsi:type="dcterms:W3CDTF">2003-08-21T06:48:56Z</dcterms:created>
  <dcterms:modified xsi:type="dcterms:W3CDTF">2016-06-06T06:32:16Z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(3)m9czGMqHCzqqc75jSUHO3SIj4fVMZQCWsRdlG42srVVvDSFvJXTFFffgISddg6hwfo2NcG0K
QiS7DZOWeO4lZ+bFMqsSRnYvBMGl2GVbI7YvBXsfafhVn+ndcnmJpzffl+5TflEHvgxYdUFR
ShzqzOmzh7ZxEenj2R6O3oPSQb82huy+DBpadQNUmgwoeG33eRA4/8uEnjKxg4e1mKc1hEyI
NoGZaa9wOUJTkwXLvZ</vt:lpwstr>
  </property>
  <property fmtid="{D5CDD505-2E9C-101B-9397-08002B2CF9AE}" pid="18" name="_2015_ms_pID_7253431">
    <vt:lpwstr>prvE5HVepz77be00Q6G3SoMrXcVqWh3qJuaUH4fTQUlItSWDhfNl2X
yvnYlkW0+eQ0gXxCMOB4sJGsRyYTxNgD+Fj7ukvtVF5sBkrP+8ktpIW1uFwI1iLH1Makpaqu
f9so62cm75upv+bcQPzBDmpRTsXggSG3Ia55gdNOvvt24edKKuw+zJX5X/4r4o6lHz2JO1Fl
lgwiJMJXZrO4cP0quuUuKFunRsAJVf6RgGGX</vt:lpwstr>
  </property>
  <property fmtid="{D5CDD505-2E9C-101B-9397-08002B2CF9AE}" pid="19" name="_2015_ms_pID_7253432">
    <vt:lpwstr>SKaoT9jqljSO0QweFQyZ7BW0Rr/wCPXcuorM
SakWo76fCGYqnKmLwKYXyRBlAc5jXg==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1463641524</vt:lpwstr>
  </property>
</Properties>
</file>