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5"/>
  </p:notesMasterIdLst>
  <p:handoutMasterIdLst>
    <p:handoutMasterId r:id="rId36"/>
  </p:handoutMasterIdLst>
  <p:sldIdLst>
    <p:sldId id="1381" r:id="rId6"/>
    <p:sldId id="1382" r:id="rId7"/>
    <p:sldId id="1383" r:id="rId8"/>
    <p:sldId id="1384" r:id="rId9"/>
    <p:sldId id="1385" r:id="rId10"/>
    <p:sldId id="1386" r:id="rId11"/>
    <p:sldId id="1387" r:id="rId12"/>
    <p:sldId id="1388" r:id="rId13"/>
    <p:sldId id="1389" r:id="rId14"/>
    <p:sldId id="1390" r:id="rId15"/>
    <p:sldId id="1391" r:id="rId16"/>
    <p:sldId id="1392" r:id="rId17"/>
    <p:sldId id="1393" r:id="rId18"/>
    <p:sldId id="1394" r:id="rId19"/>
    <p:sldId id="1395" r:id="rId20"/>
    <p:sldId id="1396" r:id="rId21"/>
    <p:sldId id="1397" r:id="rId22"/>
    <p:sldId id="1398" r:id="rId23"/>
    <p:sldId id="1399" r:id="rId24"/>
    <p:sldId id="1400" r:id="rId25"/>
    <p:sldId id="1401" r:id="rId26"/>
    <p:sldId id="1402" r:id="rId27"/>
    <p:sldId id="1403" r:id="rId28"/>
    <p:sldId id="1404" r:id="rId29"/>
    <p:sldId id="1405" r:id="rId30"/>
    <p:sldId id="1407" r:id="rId31"/>
    <p:sldId id="1408" r:id="rId32"/>
    <p:sldId id="1409" r:id="rId33"/>
    <p:sldId id="1204" r:id="rId34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417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476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44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2560" autoAdjust="0"/>
  </p:normalViewPr>
  <p:slideViewPr>
    <p:cSldViewPr showGuides="1">
      <p:cViewPr varScale="1">
        <p:scale>
          <a:sx n="86" d="100"/>
          <a:sy n="86" d="100"/>
        </p:scale>
        <p:origin x="-2340" y="-90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50" d="100"/>
          <a:sy n="50" d="100"/>
        </p:scale>
        <p:origin x="-2934" y="-24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995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9717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5345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5345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3183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481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09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675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0803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dirty="0" smtClean="0"/>
              <a:t>说明：如果不是强制停止，那么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客户端停止后，监控进程发现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客户端没有运行，会自动拉起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进程，如果是强制停止，监控进程不会拉起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客户端。</a:t>
            </a:r>
            <a:endParaRPr lang="en-US" altLang="zh-CN" sz="11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3121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1531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</p:spTree>
    <p:extLst>
      <p:ext uri="{BB962C8B-B14F-4D97-AF65-F5344CB8AC3E}">
        <p14:creationId xmlns:p14="http://schemas.microsoft.com/office/powerpoint/2010/main" xmlns="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263" algn="l"/>
              </a:tabLst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557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55068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82134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100" dirty="0" smtClean="0"/>
              <a:t>配置文件错误，导致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不能按照指定的内容采集数据</a:t>
            </a:r>
            <a:endParaRPr lang="en-US" altLang="zh-CN" sz="1100" dirty="0" smtClean="0"/>
          </a:p>
          <a:p>
            <a:r>
              <a:rPr lang="zh-CN" altLang="en-US" sz="1100" dirty="0" smtClean="0"/>
              <a:t>查看指定的采集源下是否有可采集的数据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58345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676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013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310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698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721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721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dirty="0" smtClean="0"/>
              <a:t>上述数据目录只是临时缓存，数据传输完成后会自动删除。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173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173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662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pic>
        <p:nvPicPr>
          <p:cNvPr id="9" name="Picture 2" descr="C:\Users\c00224892.CHINA\Desktop\中文水印.png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16216" y="-27384"/>
            <a:ext cx="2633663" cy="2633662"/>
          </a:xfrm>
          <a:prstGeom prst="rect">
            <a:avLst/>
          </a:prstGeom>
          <a:noFill/>
        </p:spPr>
      </p:pic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  <p:sldLayoutId id="214748386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xmlns="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58" tIns="39127" rIns="78258" bIns="39127" anchor="ctr"/>
          <a:lstStyle>
            <a:lvl1pPr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rPr>
              <a:t>修订记录</a:t>
            </a:r>
          </a:p>
        </p:txBody>
      </p:sp>
      <p:graphicFrame>
        <p:nvGraphicFramePr>
          <p:cNvPr id="1580035" name="Group 3"/>
          <p:cNvGraphicFramePr>
            <a:graphicFrameLocks noGrp="1"/>
          </p:cNvGraphicFramePr>
          <p:nvPr/>
        </p:nvGraphicFramePr>
        <p:xfrm>
          <a:off x="791581" y="1340768"/>
          <a:ext cx="7726944" cy="1452874"/>
        </p:xfrm>
        <a:graphic>
          <a:graphicData uri="http://schemas.openxmlformats.org/drawingml/2006/table">
            <a:tbl>
              <a:tblPr/>
              <a:tblGrid>
                <a:gridCol w="1545388"/>
                <a:gridCol w="1721604"/>
                <a:gridCol w="1855714"/>
                <a:gridCol w="2604238"/>
              </a:tblGrid>
              <a:tr h="579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Module 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FusionInsight HD V100R002C60 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V1.0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8" name="DtsShapeName" descr="7061C352C6745DDE801475@9B82G0@C909;?8A9;O89QNQPHOVDH!!!BIHO@]p47096!!!!@5E596E111GC1GED7BE111GC1GED7BE!!!!!!!!!!!!!!!!!!!!!!!!!!!!!!!!!!!!!!!!!!!!!!!!!!!!9:J;Q9:J;P[11036784E!!BIHO@]{11036784!@5E15E311306187719D11306187719D!!!!!!!!!!!!!!!!!!!!!!!!!!!!!!!!!!!!!!!!!!!!!!!!!!!!9=0&gt;b9==9YE71139125!!!BIHO@]e71139125!@5E158G1102E29D086D1102E29D086D!!!!!!!!!!!!!!!!!!!!!!!!!!!!!!!!!!!!!!!!!!!!!!!!!!!!83K;C83K;C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005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5001741"/>
              </p:ext>
            </p:extLst>
          </p:nvPr>
        </p:nvGraphicFramePr>
        <p:xfrm>
          <a:off x="791580" y="2888940"/>
          <a:ext cx="7740860" cy="3240359"/>
        </p:xfrm>
        <a:graphic>
          <a:graphicData uri="http://schemas.openxmlformats.org/drawingml/2006/table">
            <a:tbl>
              <a:tblPr/>
              <a:tblGrid>
                <a:gridCol w="1542568"/>
                <a:gridCol w="1718461"/>
                <a:gridCol w="1852328"/>
                <a:gridCol w="2627503"/>
              </a:tblGrid>
              <a:tr h="54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优化者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zhanyinghua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00335446</a:t>
                      </a: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2016/4/26</a:t>
                      </a: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spcBef>
                <a:spcPct val="30000"/>
              </a:spcBef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spcBef>
                <a:spcPct val="30000"/>
              </a:spcBef>
              <a:buChar char="–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本页不打印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Flume</a:t>
            </a:r>
            <a:r>
              <a:rPr lang="zh-CN" altLang="en-US" dirty="0" smtClean="0"/>
              <a:t>服务检查</a:t>
            </a:r>
            <a:endParaRPr lang="en-US" altLang="zh-CN" dirty="0" smtClean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Flume server</a:t>
            </a:r>
            <a:r>
              <a:rPr lang="zh-CN" altLang="en-US" sz="1800" dirty="0" smtClean="0"/>
              <a:t>服务状态检查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400" dirty="0" smtClean="0"/>
              <a:t>      </a:t>
            </a:r>
            <a:r>
              <a:rPr lang="zh-CN" altLang="en-US" sz="1600" dirty="0" smtClean="0"/>
              <a:t>登录</a:t>
            </a:r>
            <a:r>
              <a:rPr lang="en-US" altLang="zh-CN" sz="1600" dirty="0" smtClean="0"/>
              <a:t>FusionInsight</a:t>
            </a:r>
            <a:r>
              <a:rPr lang="zh-CN" altLang="en-US" sz="1600" dirty="0" smtClean="0"/>
              <a:t>管理页面，选择服务管理</a:t>
            </a:r>
            <a:r>
              <a:rPr lang="en-US" altLang="zh-CN" sz="1600" dirty="0" smtClean="0"/>
              <a:t>  &gt; Flume</a:t>
            </a:r>
            <a:r>
              <a:rPr lang="zh-CN" altLang="en-US" sz="1600" dirty="0" smtClean="0"/>
              <a:t>，查看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概述中健康状态。</a:t>
            </a:r>
            <a:endParaRPr lang="en-US" altLang="zh-CN" sz="16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>
              <a:cs typeface="+mn-cs"/>
            </a:endParaRPr>
          </a:p>
          <a:p>
            <a:pPr lvl="1"/>
            <a:endParaRPr lang="en-US" altLang="zh-CN" sz="1600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5068838" cy="360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Flume</a:t>
            </a:r>
            <a:r>
              <a:rPr lang="zh-CN" altLang="en-US" dirty="0" smtClean="0"/>
              <a:t>服务检查</a:t>
            </a:r>
            <a:endParaRPr lang="en-US" altLang="zh-CN" dirty="0" smtClean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Flume server</a:t>
            </a:r>
            <a:r>
              <a:rPr lang="zh-CN" altLang="en-US" sz="2000" dirty="0" smtClean="0"/>
              <a:t>角色实例检查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登录</a:t>
            </a:r>
            <a:r>
              <a:rPr lang="en-US" altLang="zh-CN" sz="1800" dirty="0" smtClean="0">
                <a:solidFill>
                  <a:srgbClr val="000000"/>
                </a:solidFill>
              </a:rPr>
              <a:t>FusionInsight</a:t>
            </a:r>
            <a:r>
              <a:rPr lang="zh-CN" altLang="en-US" sz="1800" dirty="0" smtClean="0">
                <a:solidFill>
                  <a:srgbClr val="000000"/>
                </a:solidFill>
              </a:rPr>
              <a:t>管理页面，选择服务管理</a:t>
            </a:r>
            <a:r>
              <a:rPr lang="en-US" altLang="zh-CN" sz="1800" dirty="0" smtClean="0">
                <a:solidFill>
                  <a:srgbClr val="000000"/>
                </a:solidFill>
              </a:rPr>
              <a:t>  &gt; Flume  &gt; </a:t>
            </a:r>
            <a:r>
              <a:rPr lang="zh-CN" altLang="en-US" sz="1800" dirty="0" smtClean="0">
                <a:solidFill>
                  <a:srgbClr val="000000"/>
                </a:solidFill>
              </a:rPr>
              <a:t>实例，查看每个角色实例的健康状态是否为良好。</a:t>
            </a:r>
            <a:endParaRPr lang="en-US" altLang="zh-CN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92426"/>
            <a:ext cx="7717266" cy="23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Flume</a:t>
            </a:r>
            <a:r>
              <a:rPr lang="zh-CN" altLang="en-US" dirty="0" smtClean="0"/>
              <a:t>服务检查</a:t>
            </a:r>
            <a:endParaRPr lang="en-US" altLang="zh-CN" dirty="0" smtClean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smtClean="0"/>
              <a:t>Flume </a:t>
            </a:r>
            <a:r>
              <a:rPr lang="zh-CN" altLang="en-US" sz="2000" dirty="0" smtClean="0"/>
              <a:t>客户端状态检查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登录客户端安装节点上，执行如下的命令查询客户端进程是否存在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ps</a:t>
            </a:r>
            <a:r>
              <a:rPr lang="en-US" altLang="zh-CN" sz="1800" dirty="0" smtClean="0">
                <a:solidFill>
                  <a:srgbClr val="000000"/>
                </a:solidFill>
              </a:rPr>
              <a:t> –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ef</a:t>
            </a:r>
            <a:r>
              <a:rPr lang="en-US" altLang="zh-CN" sz="1800" dirty="0" smtClean="0">
                <a:solidFill>
                  <a:srgbClr val="000000"/>
                </a:solidFill>
              </a:rPr>
              <a:t> |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grep</a:t>
            </a:r>
            <a:r>
              <a:rPr lang="en-US" altLang="zh-CN" sz="1800" dirty="0" smtClean="0">
                <a:solidFill>
                  <a:srgbClr val="000000"/>
                </a:solidFill>
              </a:rPr>
              <a:t> flume |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grep</a:t>
            </a:r>
            <a:r>
              <a:rPr lang="en-US" altLang="zh-CN" sz="1800" dirty="0" smtClean="0">
                <a:solidFill>
                  <a:srgbClr val="000000"/>
                </a:solidFill>
              </a:rPr>
              <a:t> –v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grep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000000"/>
                </a:solidFill>
              </a:rPr>
              <a:t>      正常情况下，上述命令应该返回两个进程：一个是</a:t>
            </a:r>
            <a:r>
              <a:rPr lang="en-US" altLang="zh-CN" sz="1800" dirty="0" smtClean="0">
                <a:solidFill>
                  <a:srgbClr val="000000"/>
                </a:solidFill>
              </a:rPr>
              <a:t>Flume</a:t>
            </a:r>
            <a:r>
              <a:rPr lang="zh-CN" altLang="en-US" sz="1800" dirty="0" smtClean="0">
                <a:solidFill>
                  <a:srgbClr val="000000"/>
                </a:solidFill>
              </a:rPr>
              <a:t>客户端进程，一个是客户端监控进程，如图：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3933056"/>
            <a:ext cx="79928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目录介绍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服务检查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日志分析</a:t>
            </a:r>
            <a:endParaRPr lang="en-US" altLang="zh-CN" b="1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常用维护命令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常用性能调优参数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故障恢复方法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常见问题及定位手段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日志分析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安装日志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服务端安装日志的存储路径为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/log/</a:t>
            </a:r>
            <a:r>
              <a:rPr lang="en-US" altLang="zh-CN" sz="2000" dirty="0" err="1" smtClean="0"/>
              <a:t>Bigdata</a:t>
            </a:r>
            <a:r>
              <a:rPr lang="en-US" altLang="zh-CN" sz="2000" dirty="0" smtClean="0"/>
              <a:t>/flume/flume/install.log</a:t>
            </a:r>
            <a:endParaRPr lang="en-US" altLang="zh-CN" sz="2000" dirty="0" smtClean="0"/>
          </a:p>
          <a:p>
            <a:r>
              <a:rPr lang="en-US" altLang="zh-CN" dirty="0" smtClean="0"/>
              <a:t>Flume </a:t>
            </a:r>
            <a:r>
              <a:rPr lang="zh-CN" altLang="en-US" dirty="0" smtClean="0"/>
              <a:t>客户端安装日志在用户安装时直接输出在终端上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日志分析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运行日志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服务端运行日志的存储路径为：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/log/</a:t>
            </a:r>
            <a:r>
              <a:rPr lang="en-US" altLang="zh-CN" sz="2000" dirty="0" err="1" smtClean="0"/>
              <a:t>Bigdata</a:t>
            </a:r>
            <a:r>
              <a:rPr lang="en-US" altLang="zh-CN" sz="2000" dirty="0" smtClean="0"/>
              <a:t>/flume/</a:t>
            </a:r>
            <a:r>
              <a:rPr lang="zh-CN" altLang="en-US" sz="2000" dirty="0" smtClean="0"/>
              <a:t>角色</a:t>
            </a:r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9572" y="2660873"/>
          <a:ext cx="7920880" cy="2712343"/>
        </p:xfrm>
        <a:graphic>
          <a:graphicData uri="http://schemas.openxmlformats.org/drawingml/2006/table">
            <a:tbl>
              <a:tblPr/>
              <a:tblGrid>
                <a:gridCol w="3664360"/>
                <a:gridCol w="4256520"/>
              </a:tblGrid>
              <a:tr h="43333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Times New Roman" pitchFamily="18" charset="0"/>
                          <a:cs typeface="Book Antiqua" pitchFamily="18" charset="0"/>
                        </a:rPr>
                        <a:t>日志文件名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Times New Roman" pitchFamily="18" charset="0"/>
                        <a:cs typeface="Book Antiqua" pitchFamily="18" charset="0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83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Times New Roman" pitchFamily="18" charset="0"/>
                          <a:cs typeface="Book Antiqua" pitchFamily="18" charset="0"/>
                        </a:rPr>
                        <a:t>分析描述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Times New Roman" pitchFamily="18" charset="0"/>
                        <a:cs typeface="Book Antiqua" pitchFamily="18" charset="0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49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flumeServer-gc.log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运行时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GC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日志。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flumeServer.log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进程运行时产生的大部分日志。</a:t>
                      </a: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prestartDetail.log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进程预启动日志</a:t>
                      </a: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startDetail.log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启动日志。</a:t>
                      </a: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monitorServer.log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Moitor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运行时日志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startDetail.log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Moitor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server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启动时日志</a:t>
                      </a:r>
                      <a:endParaRPr lang="zh-CN" altLang="en-US" sz="16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日志分析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运行日志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客户端运行日志的存储路径为：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  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/log/</a:t>
            </a:r>
            <a:r>
              <a:rPr lang="en-US" altLang="zh-CN" sz="2000" dirty="0" err="1" smtClean="0"/>
              <a:t>Bigdata</a:t>
            </a:r>
            <a:r>
              <a:rPr lang="en-US" altLang="zh-CN" sz="2000" dirty="0" smtClean="0"/>
              <a:t>/flume-client/</a:t>
            </a:r>
            <a:r>
              <a:rPr lang="zh-CN" altLang="en-US" sz="2000" dirty="0" smtClean="0"/>
              <a:t>角色</a:t>
            </a:r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3068960"/>
          <a:ext cx="7920880" cy="1740235"/>
        </p:xfrm>
        <a:graphic>
          <a:graphicData uri="http://schemas.openxmlformats.org/drawingml/2006/table">
            <a:tbl>
              <a:tblPr/>
              <a:tblGrid>
                <a:gridCol w="3664360"/>
                <a:gridCol w="4256520"/>
              </a:tblGrid>
              <a:tr h="43333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Times New Roman" pitchFamily="18" charset="0"/>
                          <a:cs typeface="Book Antiqua" pitchFamily="18" charset="0"/>
                        </a:rPr>
                        <a:t>日志文件名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Times New Roman" pitchFamily="18" charset="0"/>
                        <a:cs typeface="Book Antiqua" pitchFamily="18" charset="0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83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Times New Roman" pitchFamily="18" charset="0"/>
                          <a:cs typeface="Book Antiqua" pitchFamily="18" charset="0"/>
                        </a:rPr>
                        <a:t>分析描述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Times New Roman" pitchFamily="18" charset="0"/>
                        <a:cs typeface="Book Antiqua" pitchFamily="18" charset="0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49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FlumeClient.log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客户端运行时产生的大部分日志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flumeMonitor.log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客户端监控进程日志。</a:t>
                      </a: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flumeMonitorChecker.log</a:t>
                      </a:r>
                    </a:p>
                  </a:txBody>
                  <a:tcPr marL="4341" marR="4341" marT="3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Flume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客户端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crontab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监控运行日志</a:t>
                      </a:r>
                    </a:p>
                  </a:txBody>
                  <a:tcPr marL="9523" marR="9523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目录介绍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服务检查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日志分析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常用维护命令</a:t>
            </a:r>
            <a:endParaRPr lang="en-US" altLang="zh-CN" b="1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常用性能调优参数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故障恢复方法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常见问题及定位手段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常用维护命令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dirty="0"/>
              <a:t>客户端安装、卸载命令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b="1" dirty="0"/>
              <a:t>      </a:t>
            </a:r>
            <a:r>
              <a:rPr lang="zh-CN" altLang="en-US" sz="1400" dirty="0"/>
              <a:t>在客户端安装包解压目录下，执行如下的命令完成客户端安装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b="1" dirty="0"/>
              <a:t>      ./install.sh -d /opt/</a:t>
            </a:r>
            <a:r>
              <a:rPr lang="en-US" altLang="zh-CN" sz="1400" b="1" dirty="0" err="1"/>
              <a:t>FlumeClient</a:t>
            </a:r>
            <a:r>
              <a:rPr lang="en-US" altLang="zh-CN" sz="1400" b="1" dirty="0"/>
              <a:t> -f </a:t>
            </a:r>
            <a:r>
              <a:rPr lang="en-US" altLang="zh-CN" sz="1400" i="1" dirty="0" err="1"/>
              <a:t>ip</a:t>
            </a:r>
            <a:r>
              <a:rPr lang="en-US" altLang="zh-CN" sz="1400" b="1" dirty="0"/>
              <a:t> -c flume/</a:t>
            </a:r>
            <a:r>
              <a:rPr lang="en-US" altLang="zh-CN" sz="1400" b="1" dirty="0" err="1"/>
              <a:t>conf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client.properties.properties</a:t>
            </a:r>
            <a:r>
              <a:rPr lang="en-US" altLang="zh-CN" sz="1400" b="1" dirty="0"/>
              <a:t> -l /</a:t>
            </a:r>
            <a:r>
              <a:rPr lang="en-US" altLang="zh-CN" sz="1400" b="1" dirty="0" err="1"/>
              <a:t>var</a:t>
            </a:r>
            <a:r>
              <a:rPr lang="en-US" altLang="zh-CN" sz="1400" b="1" dirty="0"/>
              <a:t>/log/</a:t>
            </a:r>
            <a:r>
              <a:rPr lang="en-US" altLang="zh-CN" sz="1400" b="1" dirty="0" err="1"/>
              <a:t>Bigdata</a:t>
            </a:r>
            <a:r>
              <a:rPr lang="en-US" altLang="zh-CN" sz="1400" b="1" dirty="0"/>
              <a:t> </a:t>
            </a:r>
          </a:p>
          <a:p>
            <a:pPr>
              <a:buNone/>
            </a:pPr>
            <a:r>
              <a:rPr lang="en-US" altLang="zh-CN" sz="1400" b="1" dirty="0"/>
              <a:t>      </a:t>
            </a:r>
            <a:r>
              <a:rPr lang="zh-CN" altLang="en-US" sz="1400" dirty="0"/>
              <a:t>在客户端安装目录下，执行如下的命令卸载客户端：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b="1" dirty="0"/>
              <a:t>     </a:t>
            </a:r>
            <a:r>
              <a:rPr lang="en-US" altLang="zh-CN" sz="1400" dirty="0"/>
              <a:t> </a:t>
            </a:r>
            <a:r>
              <a:rPr lang="zh-CN" altLang="en-US" sz="1400" dirty="0"/>
              <a:t>客户端安装录</a:t>
            </a:r>
            <a:r>
              <a:rPr lang="en-US" altLang="zh-CN" sz="1400" dirty="0"/>
              <a:t>/fusioninsight-flume-1.6.0/inst/uninstall.sh</a:t>
            </a:r>
            <a:endParaRPr lang="en-US" altLang="zh-CN" sz="1400" b="1" dirty="0"/>
          </a:p>
          <a:p>
            <a:r>
              <a:rPr lang="en-US" altLang="zh-CN" sz="1400" dirty="0" smtClean="0"/>
              <a:t>Flume</a:t>
            </a:r>
            <a:r>
              <a:rPr lang="zh-CN" altLang="en-US" sz="1400" dirty="0" smtClean="0"/>
              <a:t>客户端启动、停止、强制启动、强制停止操作命令：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客户端安装录</a:t>
            </a:r>
            <a:r>
              <a:rPr lang="en-US" altLang="zh-CN" sz="1400" dirty="0" smtClean="0"/>
              <a:t>/fusioninsight-flume-1.6.0/bin/flume-manage.sh start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客户端安装录</a:t>
            </a:r>
            <a:r>
              <a:rPr lang="en-US" altLang="zh-CN" sz="1400" dirty="0" smtClean="0"/>
              <a:t>/fusioninsight-flume-1.6.0/bin/flume-manage.sh stop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客户端安装录</a:t>
            </a:r>
            <a:r>
              <a:rPr lang="en-US" altLang="zh-CN" sz="1400" dirty="0" smtClean="0"/>
              <a:t>/fusioninsight-flume-1.6.0/bin/flume-manage.sh start force</a:t>
            </a:r>
          </a:p>
          <a:p>
            <a:pPr>
              <a:buNone/>
            </a:pPr>
            <a:r>
              <a:rPr lang="zh-CN" altLang="en-US" sz="1400" dirty="0" smtClean="0"/>
              <a:t>        客户端安装录</a:t>
            </a:r>
            <a:r>
              <a:rPr lang="en-US" altLang="zh-CN" sz="1400" dirty="0" smtClean="0"/>
              <a:t>/fusioninsight-flume-1.6.0/bin/flume-manage.sh </a:t>
            </a:r>
            <a:r>
              <a:rPr lang="en-US" altLang="zh-CN" sz="1400" dirty="0" smtClean="0"/>
              <a:t>st</a:t>
            </a:r>
            <a:r>
              <a:rPr lang="en-US" altLang="zh-CN" sz="1400" dirty="0" smtClean="0"/>
              <a:t>op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force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r>
              <a:rPr lang="zh-CN" altLang="en-US" sz="1200" dirty="0" smtClean="0"/>
              <a:t> 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目录介绍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服务检查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日志分析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常用维护命令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常用性能调优参数</a:t>
            </a:r>
            <a:endParaRPr lang="en-US" altLang="zh-CN" b="1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故障恢复方法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常见问题及定位手段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179512" y="1419225"/>
            <a:ext cx="6480720" cy="1470025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FusionInsight</a:t>
            </a:r>
            <a:r>
              <a:rPr lang="en-US" altLang="zh-CN" dirty="0" smtClean="0"/>
              <a:t> HD</a:t>
            </a:r>
            <a:br>
              <a:rPr lang="en-US" altLang="zh-CN" dirty="0" smtClean="0"/>
            </a:br>
            <a:r>
              <a:rPr lang="en-US" altLang="zh-CN" dirty="0" smtClean="0"/>
              <a:t>    Flume</a:t>
            </a:r>
            <a:r>
              <a:rPr lang="zh-CN" altLang="en-US" dirty="0" smtClean="0"/>
              <a:t>维护篇</a:t>
            </a:r>
            <a:endParaRPr lang="zh-CN" altLang="en-US" dirty="0"/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常用的性能调优命令或参数</a:t>
            </a:r>
            <a:endParaRPr lang="en-US" altLang="zh-CN" dirty="0" smtClean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Flume</a:t>
            </a:r>
            <a:r>
              <a:rPr lang="zh-CN" altLang="en-US" sz="1800" dirty="0" smtClean="0"/>
              <a:t>自身配置调优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调整</a:t>
            </a:r>
            <a:r>
              <a:rPr lang="en-US" altLang="zh-CN" sz="1600" dirty="0" smtClean="0"/>
              <a:t>Flume</a:t>
            </a:r>
            <a:r>
              <a:rPr lang="zh-CN" altLang="en-US" sz="1600" dirty="0" smtClean="0"/>
              <a:t>实例的“</a:t>
            </a:r>
            <a:r>
              <a:rPr lang="en-US" altLang="zh-CN" sz="1600" dirty="0" smtClean="0"/>
              <a:t>GC_OPTS”</a:t>
            </a:r>
            <a:r>
              <a:rPr lang="zh-CN" altLang="en-US" sz="1600" dirty="0" smtClean="0"/>
              <a:t>参数值，加入如下参数设定直接内存大小，优化</a:t>
            </a:r>
            <a:r>
              <a:rPr lang="en-US" altLang="zh-CN" sz="1600" dirty="0" smtClean="0"/>
              <a:t>GC </a:t>
            </a:r>
            <a:r>
              <a:rPr lang="zh-CN" altLang="en-US" sz="1600" dirty="0" smtClean="0"/>
              <a:t>算法。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       -XX:+</a:t>
            </a:r>
            <a:r>
              <a:rPr lang="en-US" altLang="zh-CN" sz="1600" dirty="0" err="1" smtClean="0"/>
              <a:t>UseParallelGC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XX:ParallelGCThreads</a:t>
            </a:r>
            <a:r>
              <a:rPr lang="en-US" altLang="zh-CN" sz="1600" dirty="0" smtClean="0"/>
              <a:t>=20 -XX:+</a:t>
            </a:r>
            <a:r>
              <a:rPr lang="en-US" altLang="zh-CN" sz="1600" dirty="0" err="1" smtClean="0"/>
              <a:t>UseParallelOldGC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可以通过修改</a:t>
            </a:r>
            <a:r>
              <a:rPr lang="en-US" altLang="zh-CN" sz="1600" dirty="0" smtClean="0"/>
              <a:t>”</a:t>
            </a:r>
            <a:r>
              <a:rPr lang="en-US" altLang="zh-CN" sz="1600" dirty="0" err="1" smtClean="0"/>
              <a:t>properties.properties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文件内容，来实现调优效果，主要修改如下：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    1</a:t>
            </a:r>
            <a:r>
              <a:rPr lang="zh-CN" altLang="en-US" sz="1600" dirty="0" smtClean="0"/>
              <a:t>：针对</a:t>
            </a:r>
            <a:r>
              <a:rPr lang="en-US" altLang="zh-CN" sz="1600" dirty="0" err="1" smtClean="0"/>
              <a:t>spooldir</a:t>
            </a:r>
            <a:r>
              <a:rPr lang="en-US" altLang="zh-CN" sz="1600" dirty="0" smtClean="0"/>
              <a:t> source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合并，增加参数</a:t>
            </a:r>
            <a:r>
              <a:rPr lang="en-US" altLang="zh-CN" sz="1600" dirty="0" err="1" smtClean="0"/>
              <a:t>deserializer.maxBatchLine</a:t>
            </a:r>
            <a:r>
              <a:rPr lang="en-US" altLang="zh-CN" sz="1600" dirty="0" smtClean="0"/>
              <a:t>  =  20</a:t>
            </a:r>
          </a:p>
          <a:p>
            <a:pPr lvl="1">
              <a:buNone/>
            </a:pP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上述表示将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行合并成一行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    2</a:t>
            </a:r>
            <a:r>
              <a:rPr lang="zh-CN" altLang="en-US" sz="1600" dirty="0" smtClean="0"/>
              <a:t>：增加</a:t>
            </a:r>
            <a:r>
              <a:rPr lang="en-US" altLang="zh-CN" sz="1600" dirty="0" err="1" smtClean="0"/>
              <a:t>soure</a:t>
            </a:r>
            <a:r>
              <a:rPr lang="en-US" altLang="zh-CN" sz="1600" dirty="0" smtClean="0"/>
              <a:t>/sink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batchSize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值，将一次提交的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数提高。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    3</a:t>
            </a:r>
            <a:r>
              <a:rPr lang="zh-CN" altLang="en-US" sz="1600" dirty="0" smtClean="0"/>
              <a:t>：增加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capacity</a:t>
            </a:r>
            <a:r>
              <a:rPr lang="zh-CN" altLang="en-US" sz="1600" dirty="0" smtClean="0"/>
              <a:t>，提升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的缓存量，防止</a:t>
            </a:r>
            <a:r>
              <a:rPr lang="en-US" altLang="zh-CN" sz="1600" dirty="0" smtClean="0"/>
              <a:t>sink</a:t>
            </a:r>
            <a:r>
              <a:rPr lang="zh-CN" altLang="en-US" sz="1600" dirty="0" smtClean="0"/>
              <a:t>因为取不到数据空等待，提升性能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200" i="1" dirty="0" smtClean="0"/>
              <a:t>         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r>
              <a:rPr lang="zh-CN" altLang="en-US" sz="1200" dirty="0" smtClean="0"/>
              <a:t> 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服务检查</a:t>
            </a:r>
            <a:endParaRPr lang="en-US" altLang="zh-CN" dirty="0" smtClean="0"/>
          </a:p>
          <a:p>
            <a:r>
              <a:rPr lang="zh-CN" altLang="en-US" dirty="0" smtClean="0"/>
              <a:t>日志分析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dirty="0" smtClean="0"/>
              <a:t>常用维护命令或参数</a:t>
            </a:r>
            <a:endParaRPr lang="en-US" altLang="zh-CN" dirty="0" smtClean="0"/>
          </a:p>
          <a:p>
            <a:r>
              <a:rPr lang="zh-CN" altLang="en-US" dirty="0" smtClean="0"/>
              <a:t>常用性能调优命令或参数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/>
              <a:t>故障恢复方法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常见问题以及定位手段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故障恢复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3" y="1196752"/>
            <a:ext cx="7920037" cy="3924300"/>
          </a:xfrm>
        </p:spPr>
        <p:txBody>
          <a:bodyPr/>
          <a:lstStyle/>
          <a:p>
            <a:r>
              <a:rPr lang="zh-CN" altLang="en-US" sz="2000" dirty="0" smtClean="0"/>
              <a:t>故障：</a:t>
            </a:r>
            <a:r>
              <a:rPr lang="en-US" altLang="zh-CN" sz="2000" dirty="0" smtClean="0"/>
              <a:t>Flume</a:t>
            </a:r>
            <a:r>
              <a:rPr lang="zh-CN" altLang="en-US" sz="2000" dirty="0" smtClean="0"/>
              <a:t>服务不可用</a:t>
            </a:r>
          </a:p>
          <a:p>
            <a:r>
              <a:rPr lang="zh-CN" altLang="en-US" sz="2000" dirty="0" smtClean="0"/>
              <a:t>现象描述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>
                <a:ea typeface="华文细黑" pitchFamily="2" charset="-122"/>
              </a:rPr>
              <a:t>    </a:t>
            </a:r>
            <a:r>
              <a:rPr lang="zh-CN" altLang="en-US" sz="1800" dirty="0" smtClean="0">
                <a:ea typeface="华文细黑" pitchFamily="2" charset="-122"/>
              </a:rPr>
              <a:t>在</a:t>
            </a:r>
            <a:r>
              <a:rPr lang="en-US" altLang="zh-CN" sz="1800" dirty="0" err="1" smtClean="0">
                <a:ea typeface="华文细黑" pitchFamily="2" charset="-122"/>
              </a:rPr>
              <a:t>FusionInsight</a:t>
            </a:r>
            <a:r>
              <a:rPr lang="en-US" altLang="zh-CN" sz="1800" dirty="0" smtClean="0">
                <a:ea typeface="华文细黑" pitchFamily="2" charset="-122"/>
              </a:rPr>
              <a:t> Manager </a:t>
            </a:r>
            <a:r>
              <a:rPr lang="zh-CN" altLang="en-US" sz="1800" dirty="0" smtClean="0">
                <a:ea typeface="华文细黑" pitchFamily="2" charset="-122"/>
              </a:rPr>
              <a:t>界面有</a:t>
            </a:r>
            <a:r>
              <a:rPr lang="en-US" altLang="zh-CN" sz="1800" dirty="0" smtClean="0">
                <a:ea typeface="华文细黑" pitchFamily="2" charset="-122"/>
              </a:rPr>
              <a:t>Flume</a:t>
            </a:r>
            <a:r>
              <a:rPr lang="zh-CN" altLang="en-US" sz="1800" dirty="0" smtClean="0">
                <a:ea typeface="华文细黑" pitchFamily="2" charset="-122"/>
              </a:rPr>
              <a:t>服务不可用告警，</a:t>
            </a:r>
            <a:r>
              <a:rPr lang="en-US" altLang="zh-CN" sz="1800" dirty="0" smtClean="0">
                <a:ea typeface="华文细黑" pitchFamily="2" charset="-122"/>
              </a:rPr>
              <a:t>Flume</a:t>
            </a:r>
            <a:r>
              <a:rPr lang="zh-CN" altLang="en-US" sz="1800" dirty="0" smtClean="0">
                <a:ea typeface="华文细黑" pitchFamily="2" charset="-122"/>
              </a:rPr>
              <a:t>服务的健康状态为故障。</a:t>
            </a:r>
          </a:p>
          <a:p>
            <a:r>
              <a:rPr lang="zh-CN" altLang="en-US" sz="2000" dirty="0" smtClean="0">
                <a:latin typeface="+mn-ea"/>
              </a:rPr>
              <a:t>可能原因</a:t>
            </a:r>
            <a:endParaRPr lang="en-US" altLang="zh-CN" sz="2000" dirty="0" smtClean="0">
              <a:latin typeface="+mn-ea"/>
            </a:endParaRPr>
          </a:p>
          <a:p>
            <a:pPr marL="631825">
              <a:buFont typeface="Wingdings" pitchFamily="2" charset="2"/>
              <a:buChar char="q"/>
            </a:pPr>
            <a:r>
              <a:rPr lang="en-US" altLang="zh-CN" sz="1800" dirty="0" smtClean="0"/>
              <a:t>Flume</a:t>
            </a:r>
            <a:r>
              <a:rPr lang="zh-CN" altLang="en-US" sz="1800" dirty="0" smtClean="0"/>
              <a:t>服务所依赖的服务故障</a:t>
            </a:r>
            <a:r>
              <a:rPr lang="zh-CN" altLang="en-US" sz="1800" dirty="0" smtClean="0">
                <a:ea typeface="华文细黑" pitchFamily="2" charset="-122"/>
              </a:rPr>
              <a:t>。 </a:t>
            </a:r>
            <a:endParaRPr lang="en-US" altLang="zh-CN" sz="1800" dirty="0" smtClean="0">
              <a:ea typeface="华文细黑" pitchFamily="2" charset="-122"/>
            </a:endParaRPr>
          </a:p>
          <a:p>
            <a:pPr marL="631825">
              <a:buFont typeface="Wingdings" pitchFamily="2" charset="2"/>
              <a:buChar char="q"/>
            </a:pPr>
            <a:r>
              <a:rPr lang="zh-CN" altLang="en-US" sz="1800" dirty="0" smtClean="0"/>
              <a:t>网络连接中断导致</a:t>
            </a:r>
            <a:r>
              <a:rPr lang="en-US" altLang="zh-CN" sz="1800" dirty="0" smtClean="0"/>
              <a:t>Flume</a:t>
            </a:r>
            <a:r>
              <a:rPr lang="zh-CN" altLang="en-US" sz="1800" dirty="0" smtClean="0"/>
              <a:t>与依赖的服务无法通讯</a:t>
            </a:r>
            <a:r>
              <a:rPr lang="zh-CN" altLang="en-US" sz="1800" dirty="0" smtClean="0">
                <a:ea typeface="华文细黑" pitchFamily="2" charset="-122"/>
              </a:rPr>
              <a:t>。 </a:t>
            </a:r>
            <a:endParaRPr lang="zh-CN" altLang="en-US" sz="1800" dirty="0" smtClean="0"/>
          </a:p>
          <a:p>
            <a:r>
              <a:rPr lang="zh-CN" altLang="en-US" sz="2000" dirty="0" smtClean="0">
                <a:latin typeface="+mn-ea"/>
              </a:rPr>
              <a:t>定位思路</a:t>
            </a:r>
            <a:endParaRPr lang="en-US" altLang="zh-CN" sz="2000" dirty="0" smtClean="0">
              <a:latin typeface="+mn-ea"/>
            </a:endParaRPr>
          </a:p>
          <a:p>
            <a:pPr marL="568325" indent="-284163">
              <a:buFont typeface="Wingdings" pitchFamily="2" charset="2"/>
              <a:buChar char="q"/>
            </a:pPr>
            <a:r>
              <a:rPr lang="zh-CN" altLang="en-US" sz="1800" dirty="0" smtClean="0">
                <a:latin typeface="+mn-ea"/>
              </a:rPr>
              <a:t>查看</a:t>
            </a:r>
            <a:r>
              <a:rPr lang="en-US" altLang="zh-CN" sz="1800" dirty="0" smtClean="0"/>
              <a:t>Kerberos</a:t>
            </a:r>
            <a:r>
              <a:rPr lang="zh-CN" altLang="en-US" sz="1800" dirty="0" smtClean="0">
                <a:latin typeface="+mn-ea"/>
              </a:rPr>
              <a:t>与</a:t>
            </a:r>
            <a:r>
              <a:rPr lang="en-US" altLang="zh-CN" sz="1800" dirty="0" smtClean="0"/>
              <a:t>HDFS</a:t>
            </a:r>
            <a:r>
              <a:rPr lang="zh-CN" altLang="en-US" sz="1800" dirty="0" smtClean="0">
                <a:latin typeface="+mn-ea"/>
              </a:rPr>
              <a:t>服务是否正常。 </a:t>
            </a:r>
            <a:endParaRPr lang="en-US" altLang="zh-CN" sz="1800" dirty="0" smtClean="0">
              <a:latin typeface="+mn-ea"/>
            </a:endParaRPr>
          </a:p>
          <a:p>
            <a:pPr marL="568325" indent="-284163">
              <a:buFont typeface="Wingdings" pitchFamily="2" charset="2"/>
              <a:buChar char="q"/>
            </a:pPr>
            <a:r>
              <a:rPr lang="zh-CN" altLang="en-US" sz="1800" dirty="0" smtClean="0">
                <a:latin typeface="+mn-ea"/>
              </a:rPr>
              <a:t>查看两个</a:t>
            </a:r>
            <a:r>
              <a:rPr lang="en-US" altLang="zh-CN" sz="1800" dirty="0" smtClean="0"/>
              <a:t>Flume</a:t>
            </a:r>
            <a:r>
              <a:rPr lang="zh-CN" altLang="en-US" sz="1800" dirty="0" smtClean="0">
                <a:latin typeface="+mn-ea"/>
              </a:rPr>
              <a:t>的进程是否运行。</a:t>
            </a:r>
            <a:endParaRPr lang="en-US" altLang="zh-CN" sz="1800" dirty="0" smtClean="0">
              <a:latin typeface="+mn-ea"/>
            </a:endParaRPr>
          </a:p>
          <a:p>
            <a:endParaRPr lang="en-US" dirty="0"/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650875" y="1341438"/>
            <a:ext cx="784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1625" indent="-301625" defTabSz="801688"/>
            <a:r>
              <a:rPr lang="en-US" altLang="zh-CN" sz="1400" dirty="0" smtClean="0">
                <a:ea typeface="华文细黑" pitchFamily="2" charset="-122"/>
              </a:rPr>
              <a:t>      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故障恢复</a:t>
            </a:r>
            <a:endParaRPr lang="zh-CN" altLang="en-US" sz="32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 smtClean="0"/>
              <a:t>处理步骤</a:t>
            </a:r>
            <a:endParaRPr lang="en-US" sz="1800" dirty="0" smtClean="0"/>
          </a:p>
          <a:p>
            <a:pPr>
              <a:buNone/>
            </a:pPr>
            <a:r>
              <a:rPr lang="en-US" sz="1100" dirty="0" smtClean="0"/>
              <a:t>      1.</a:t>
            </a:r>
            <a:r>
              <a:rPr lang="zh-CN" altLang="en-US" sz="1100" dirty="0" smtClean="0"/>
              <a:t>登录</a:t>
            </a:r>
            <a:r>
              <a:rPr lang="en-US" sz="1100" dirty="0" err="1" smtClean="0"/>
              <a:t>FusionInsight</a:t>
            </a:r>
            <a:r>
              <a:rPr lang="en-US" sz="1100" dirty="0" smtClean="0"/>
              <a:t> Manager</a:t>
            </a:r>
            <a:r>
              <a:rPr lang="zh-CN" altLang="en-US" sz="1100" dirty="0" smtClean="0"/>
              <a:t>系统。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2.</a:t>
            </a:r>
            <a:r>
              <a:rPr lang="zh-CN" altLang="en-US" sz="1100" dirty="0" smtClean="0"/>
              <a:t>在服务列表中查看</a:t>
            </a:r>
            <a:r>
              <a:rPr lang="en-US" sz="1100" dirty="0" smtClean="0"/>
              <a:t>Flume</a:t>
            </a:r>
            <a:r>
              <a:rPr lang="zh-CN" altLang="en-US" sz="1100" dirty="0" smtClean="0"/>
              <a:t>服务所依赖的</a:t>
            </a:r>
            <a:r>
              <a:rPr lang="en-US" sz="1100" dirty="0" smtClean="0"/>
              <a:t>Kerberos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HDFS</a:t>
            </a:r>
            <a:r>
              <a:rPr lang="zh-CN" altLang="en-US" sz="1100" dirty="0" smtClean="0"/>
              <a:t>服务健康状态是否为“良好”。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是，执行步骤</a:t>
            </a:r>
            <a:r>
              <a:rPr lang="en-US" sz="1100" dirty="0" smtClean="0"/>
              <a:t>4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否，执行步骤 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3.</a:t>
            </a:r>
            <a:r>
              <a:rPr lang="zh-CN" altLang="en-US" sz="1100" dirty="0" smtClean="0"/>
              <a:t>选择健康状态不是良好的服务，查看故障是否恢复。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是，操作结束。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否，执行步骤 </a:t>
            </a:r>
            <a:r>
              <a:rPr lang="en-US" sz="1100" dirty="0" smtClean="0"/>
              <a:t>4</a:t>
            </a:r>
            <a:r>
              <a:rPr lang="zh-CN" altLang="en-US" sz="1100" dirty="0" smtClean="0"/>
              <a:t>。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4.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PuTTY</a:t>
            </a:r>
            <a:r>
              <a:rPr lang="zh-CN" altLang="en-US" sz="1100" dirty="0" smtClean="0"/>
              <a:t>工具，以</a:t>
            </a:r>
            <a:r>
              <a:rPr lang="en-US" sz="1100" dirty="0" smtClean="0"/>
              <a:t>root</a:t>
            </a:r>
            <a:r>
              <a:rPr lang="zh-CN" altLang="en-US" sz="1100" dirty="0" smtClean="0"/>
              <a:t>用户登录任意一个</a:t>
            </a:r>
            <a:r>
              <a:rPr lang="en-US" sz="1100" dirty="0" smtClean="0"/>
              <a:t>Flume</a:t>
            </a:r>
            <a:r>
              <a:rPr lang="zh-CN" altLang="en-US" sz="1100" dirty="0" smtClean="0"/>
              <a:t>实例的服务器，执行</a:t>
            </a:r>
            <a:r>
              <a:rPr lang="en-US" sz="1100" dirty="0" err="1" smtClean="0"/>
              <a:t>ps</a:t>
            </a:r>
            <a:r>
              <a:rPr lang="en-US" sz="1100" dirty="0" smtClean="0"/>
              <a:t> –</a:t>
            </a:r>
            <a:r>
              <a:rPr lang="en-US" sz="1100" dirty="0" err="1" smtClean="0"/>
              <a:t>ef</a:t>
            </a:r>
            <a:r>
              <a:rPr lang="en-US" sz="1100" dirty="0" smtClean="0"/>
              <a:t> |</a:t>
            </a:r>
            <a:r>
              <a:rPr lang="en-US" sz="1100" dirty="0" err="1" smtClean="0"/>
              <a:t>grep</a:t>
            </a:r>
            <a:r>
              <a:rPr lang="en-US" sz="1100" dirty="0" smtClean="0"/>
              <a:t> flume |</a:t>
            </a:r>
            <a:r>
              <a:rPr lang="en-US" sz="1100" dirty="0" err="1" smtClean="0"/>
              <a:t>grep</a:t>
            </a:r>
            <a:r>
              <a:rPr lang="en-US" sz="1100" dirty="0" smtClean="0"/>
              <a:t> –v </a:t>
            </a:r>
            <a:r>
              <a:rPr lang="en-US" sz="1100" dirty="0" err="1" smtClean="0"/>
              <a:t>grep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是，执行步骤</a:t>
            </a:r>
            <a:r>
              <a:rPr lang="en-US" sz="1100" dirty="0" smtClean="0"/>
              <a:t>6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 lvl="1">
              <a:buNone/>
            </a:pPr>
            <a:r>
              <a:rPr lang="zh-CN" altLang="en-US" sz="1100" dirty="0" smtClean="0"/>
              <a:t>否，执行步骤 </a:t>
            </a:r>
            <a:r>
              <a:rPr lang="en-US" sz="1100" dirty="0" smtClean="0"/>
              <a:t>5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5.</a:t>
            </a:r>
            <a:r>
              <a:rPr lang="zh-CN" altLang="en-US" sz="1100" dirty="0" smtClean="0"/>
              <a:t>联系系统管理员处理网络故障。若故障恢复，则操作结束，否则执行步骤</a:t>
            </a:r>
            <a:r>
              <a:rPr lang="en-US" sz="1100" dirty="0" smtClean="0"/>
              <a:t>6</a:t>
            </a:r>
            <a:r>
              <a:rPr lang="zh-CN" altLang="en-US" sz="1100" dirty="0" smtClean="0"/>
              <a:t>。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6.</a:t>
            </a:r>
            <a:r>
              <a:rPr lang="zh-CN" altLang="en-US" sz="1100" dirty="0" smtClean="0"/>
              <a:t>选择“系统设置 </a:t>
            </a:r>
            <a:r>
              <a:rPr lang="en-US" sz="1100" dirty="0" smtClean="0"/>
              <a:t>&gt; </a:t>
            </a:r>
            <a:r>
              <a:rPr lang="zh-CN" altLang="en-US" sz="1100" dirty="0" smtClean="0"/>
              <a:t>日志下载”，获取相应日志。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   </a:t>
            </a:r>
            <a:r>
              <a:rPr lang="zh-CN" altLang="en-US" sz="1100" dirty="0" smtClean="0"/>
              <a:t>在</a:t>
            </a:r>
            <a:r>
              <a:rPr lang="en-US" sz="1100" dirty="0" smtClean="0"/>
              <a:t>“</a:t>
            </a:r>
            <a:r>
              <a:rPr lang="zh-CN" altLang="en-US" sz="1100" dirty="0" smtClean="0"/>
              <a:t>服务</a:t>
            </a:r>
            <a:r>
              <a:rPr lang="en-US" sz="1100" dirty="0" smtClean="0"/>
              <a:t>”</a:t>
            </a:r>
            <a:r>
              <a:rPr lang="zh-CN" altLang="en-US" sz="1100" dirty="0" smtClean="0"/>
              <a:t>下拉框中勾选</a:t>
            </a:r>
            <a:r>
              <a:rPr lang="en-US" sz="1100" dirty="0" smtClean="0"/>
              <a:t>”Flume”</a:t>
            </a:r>
            <a:r>
              <a:rPr lang="zh-CN" altLang="en-US" sz="1100" dirty="0" smtClean="0"/>
              <a:t>，单击“确定”。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   </a:t>
            </a:r>
            <a:r>
              <a:rPr lang="zh-CN" altLang="en-US" sz="1100" dirty="0" smtClean="0"/>
              <a:t>设置日志的起始收集时间</a:t>
            </a:r>
            <a:r>
              <a:rPr lang="en-US" sz="1100" dirty="0" smtClean="0"/>
              <a:t>“</a:t>
            </a:r>
            <a:r>
              <a:rPr lang="zh-CN" altLang="en-US" sz="1100" dirty="0" smtClean="0"/>
              <a:t>开始时间</a:t>
            </a:r>
            <a:r>
              <a:rPr lang="en-US" sz="1100" dirty="0" smtClean="0"/>
              <a:t>”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“</a:t>
            </a:r>
            <a:r>
              <a:rPr lang="zh-CN" altLang="en-US" sz="1100" dirty="0" smtClean="0"/>
              <a:t>结束时间</a:t>
            </a:r>
            <a:r>
              <a:rPr lang="en-US" sz="1100" dirty="0" smtClean="0"/>
              <a:t>”</a:t>
            </a:r>
            <a:r>
              <a:rPr lang="zh-CN" altLang="en-US" sz="1100" dirty="0" smtClean="0"/>
              <a:t>，单击</a:t>
            </a:r>
            <a:r>
              <a:rPr lang="en-US" sz="1100" dirty="0" smtClean="0"/>
              <a:t>“</a:t>
            </a:r>
            <a:r>
              <a:rPr lang="zh-CN" altLang="en-US" sz="1100" dirty="0" smtClean="0"/>
              <a:t>下载</a:t>
            </a:r>
            <a:r>
              <a:rPr lang="en-US" sz="1100" dirty="0" smtClean="0"/>
              <a:t>”</a:t>
            </a:r>
            <a:r>
              <a:rPr lang="zh-CN" altLang="en-US" sz="1100" dirty="0" smtClean="0"/>
              <a:t>。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7.</a:t>
            </a:r>
            <a:r>
              <a:rPr lang="zh-CN" altLang="en-US" sz="1100" dirty="0" smtClean="0"/>
              <a:t>联系技术支持，并发送已收集的故障日志信息。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719572" y="944724"/>
            <a:ext cx="78486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1200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2" y="1376362"/>
            <a:ext cx="7920038" cy="4464905"/>
          </a:xfrm>
        </p:spPr>
        <p:txBody>
          <a:bodyPr/>
          <a:lstStyle/>
          <a:p>
            <a:r>
              <a:rPr lang="zh-CN" altLang="en-US" dirty="0" smtClean="0"/>
              <a:t>目录介绍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服务检查</a:t>
            </a:r>
            <a:endParaRPr lang="en-US" altLang="zh-CN" dirty="0" smtClean="0"/>
          </a:p>
          <a:p>
            <a:r>
              <a:rPr lang="zh-CN" altLang="en-US" dirty="0" smtClean="0"/>
              <a:t>日志分析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dirty="0" smtClean="0"/>
              <a:t>常用维护命令或参数</a:t>
            </a:r>
            <a:endParaRPr lang="en-US" altLang="zh-CN" dirty="0" smtClean="0"/>
          </a:p>
          <a:p>
            <a:r>
              <a:rPr lang="zh-CN" altLang="en-US" dirty="0" smtClean="0"/>
              <a:t>常用性能调优命令或参数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故障恢复方法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常见问题以及定位手段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常见问题及定位方法</a:t>
            </a:r>
            <a:endParaRPr lang="zh-CN" altLang="en-US" sz="32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问题现象 </a:t>
            </a:r>
            <a:endParaRPr lang="en-US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在</a:t>
            </a:r>
            <a:r>
              <a:rPr lang="en-US" sz="2000" dirty="0" smtClean="0"/>
              <a:t>HDSF</a:t>
            </a:r>
            <a:r>
              <a:rPr lang="zh-CN" altLang="en-US" sz="2000" dirty="0" smtClean="0"/>
              <a:t>管理页面，发现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没有传输数据。 </a:t>
            </a:r>
            <a:endParaRPr lang="en-US" sz="2000" dirty="0" smtClean="0"/>
          </a:p>
          <a:p>
            <a:r>
              <a:rPr lang="zh-CN" altLang="en-US" b="1" dirty="0" smtClean="0"/>
              <a:t>问题分析</a:t>
            </a:r>
            <a:endParaRPr lang="en-US" dirty="0" smtClean="0"/>
          </a:p>
          <a:p>
            <a:pPr>
              <a:buNone/>
            </a:pPr>
            <a:r>
              <a:rPr lang="zh-CN" altLang="en-US" sz="2000" dirty="0" smtClean="0"/>
              <a:t>    配置文件错误，导致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不能按照指定的内容采集日志。 </a:t>
            </a:r>
            <a:endParaRPr lang="en-US" sz="2000" dirty="0" smtClean="0"/>
          </a:p>
          <a:p>
            <a:r>
              <a:rPr lang="zh-CN" altLang="en-US" b="1" dirty="0" smtClean="0"/>
              <a:t>解决办法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 1) </a:t>
            </a:r>
            <a:r>
              <a:rPr lang="zh-CN" altLang="en-US" sz="2000" dirty="0" smtClean="0"/>
              <a:t>登录集群中其他节点，查看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运行日中是否有异常信息打印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2) </a:t>
            </a:r>
            <a:r>
              <a:rPr lang="zh-CN" altLang="en-US" sz="2000" dirty="0" smtClean="0"/>
              <a:t>查看指定的采集源下是否有可采集的数据。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1203" name="文本框 5"/>
          <p:cNvSpPr txBox="1">
            <a:spLocks noChangeArrowheads="1"/>
          </p:cNvSpPr>
          <p:nvPr/>
        </p:nvSpPr>
        <p:spPr bwMode="auto">
          <a:xfrm>
            <a:off x="652463" y="1271588"/>
            <a:ext cx="820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800" b="1" dirty="0"/>
          </a:p>
          <a:p>
            <a:r>
              <a:rPr lang="zh-CN" altLang="en-US" sz="1600" dirty="0" smtClean="0"/>
              <a:t>。</a:t>
            </a:r>
            <a:endParaRPr lang="en-US" altLang="zh-CN" sz="16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688975" y="1196974"/>
            <a:ext cx="6654800" cy="21960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1. Flume</a:t>
            </a:r>
            <a:r>
              <a:rPr lang="zh-CN" altLang="en-US" sz="1800" dirty="0" smtClean="0"/>
              <a:t>数据目录只有在</a:t>
            </a:r>
            <a:r>
              <a:rPr lang="en-US" altLang="zh-CN" sz="1800" dirty="0" smtClean="0"/>
              <a:t>channel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File</a:t>
            </a:r>
            <a:r>
              <a:rPr lang="zh-CN" altLang="en-US" sz="1800" dirty="0" smtClean="0"/>
              <a:t>类型时才有数据目录</a:t>
            </a:r>
            <a:r>
              <a:rPr lang="zh-CN" altLang="en-US" sz="1800" dirty="0" smtClean="0"/>
              <a:t>是</a:t>
            </a:r>
            <a:r>
              <a:rPr lang="zh-CN" altLang="en-US" sz="1800" dirty="0" smtClean="0"/>
              <a:t>（ ）。    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 smtClean="0"/>
              <a:t>A.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  </a:t>
            </a:r>
            <a:r>
              <a:rPr lang="en-US" altLang="zh-CN" sz="1600" dirty="0" smtClean="0"/>
              <a:t>		</a:t>
            </a:r>
            <a:r>
              <a:rPr lang="en-US" altLang="zh-CN" sz="1600" dirty="0" smtClean="0"/>
              <a:t>B.</a:t>
            </a:r>
            <a:r>
              <a:rPr lang="zh-CN" altLang="en-US" sz="1600" dirty="0" smtClean="0"/>
              <a:t>否</a:t>
            </a:r>
            <a:endParaRPr lang="en-US" altLang="zh-CN" sz="16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88975" y="2528888"/>
            <a:ext cx="6943365" cy="266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1" tIns="40071" rIns="80141" bIns="40071"/>
          <a:lstStyle>
            <a:lvl1pPr marL="301625" indent="-301625" algn="l" defTabSz="801688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kern="0" dirty="0" smtClean="0"/>
              <a:t>2.</a:t>
            </a:r>
            <a:r>
              <a:rPr lang="zh-CN" altLang="en-US" sz="1800" kern="0" dirty="0" smtClean="0"/>
              <a:t>下列不是提</a:t>
            </a:r>
            <a:r>
              <a:rPr lang="zh-CN" altLang="en-US" sz="1800" kern="0" dirty="0" smtClean="0"/>
              <a:t>升</a:t>
            </a:r>
            <a:r>
              <a:rPr lang="en-US" altLang="zh-CN" sz="1800" kern="0" dirty="0" smtClean="0"/>
              <a:t>Flume</a:t>
            </a:r>
            <a:r>
              <a:rPr lang="zh-CN" altLang="en-US" sz="1800" kern="0" dirty="0" smtClean="0"/>
              <a:t>性能方法是</a:t>
            </a:r>
            <a:r>
              <a:rPr lang="zh-CN" altLang="en-US" sz="1800" kern="0" dirty="0" smtClean="0"/>
              <a:t>（ ）。    </a:t>
            </a:r>
            <a:endParaRPr lang="en-US" altLang="zh-CN" sz="1800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kern="0" dirty="0" smtClean="0"/>
              <a:t>A.</a:t>
            </a:r>
            <a:r>
              <a:rPr lang="zh-CN" altLang="en-US" sz="1600" kern="0" dirty="0" smtClean="0"/>
              <a:t>优化</a:t>
            </a:r>
            <a:r>
              <a:rPr lang="en-US" altLang="zh-CN" sz="1600" kern="0" dirty="0" smtClean="0"/>
              <a:t>Flume GC</a:t>
            </a:r>
            <a:r>
              <a:rPr lang="zh-CN" altLang="en-US" sz="1600" kern="0" dirty="0" smtClean="0"/>
              <a:t>参数</a:t>
            </a:r>
            <a:r>
              <a:rPr lang="en-US" altLang="zh-CN" sz="1600" kern="0" dirty="0" smtClean="0"/>
              <a:t>  </a:t>
            </a:r>
            <a:r>
              <a:rPr lang="en-US" altLang="zh-CN" sz="1600" kern="0" dirty="0" smtClean="0"/>
              <a:t>	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kern="0" dirty="0" smtClean="0"/>
              <a:t>B. </a:t>
            </a:r>
            <a:r>
              <a:rPr lang="en-US" altLang="zh-CN" sz="1600" kern="0" dirty="0" err="1" smtClean="0"/>
              <a:t>Envet</a:t>
            </a:r>
            <a:r>
              <a:rPr lang="zh-CN" altLang="en-US" sz="1600" kern="0" dirty="0" smtClean="0"/>
              <a:t>在采集时尽量合并</a:t>
            </a:r>
            <a:endParaRPr lang="en-US" altLang="zh-CN" sz="1600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kern="0" dirty="0" smtClean="0"/>
              <a:t>C</a:t>
            </a:r>
            <a:r>
              <a:rPr lang="en-US" altLang="zh-CN" sz="1600" kern="0" dirty="0" smtClean="0"/>
              <a:t>.</a:t>
            </a:r>
            <a:r>
              <a:rPr lang="zh-CN" altLang="en-US" sz="1600" kern="0" dirty="0" smtClean="0"/>
              <a:t>修改</a:t>
            </a:r>
            <a:r>
              <a:rPr lang="en-US" altLang="zh-CN" sz="1600" kern="0" dirty="0" err="1" smtClean="0"/>
              <a:t>batchSize</a:t>
            </a:r>
            <a:r>
              <a:rPr lang="zh-CN" altLang="en-US" sz="1600" kern="0" dirty="0" smtClean="0"/>
              <a:t>和</a:t>
            </a:r>
            <a:r>
              <a:rPr lang="en-US" altLang="zh-CN" sz="1600" kern="0" dirty="0" smtClean="0"/>
              <a:t>capacity</a:t>
            </a:r>
            <a:r>
              <a:rPr lang="en-US" altLang="zh-CN" sz="1600" kern="0" dirty="0" smtClean="0"/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600" kern="0" dirty="0" smtClean="0"/>
              <a:t>D. </a:t>
            </a:r>
            <a:r>
              <a:rPr lang="zh-CN" altLang="en-US" sz="1600" kern="0" dirty="0" smtClean="0"/>
              <a:t>增加</a:t>
            </a:r>
            <a:r>
              <a:rPr lang="en-US" altLang="zh-CN" sz="1600" kern="0" dirty="0" smtClean="0"/>
              <a:t>Flume</a:t>
            </a:r>
            <a:r>
              <a:rPr lang="zh-CN" altLang="en-US" sz="1600" kern="0" dirty="0" smtClean="0"/>
              <a:t>级联节点</a:t>
            </a:r>
            <a:endParaRPr lang="zh-CN" altLang="en-US" sz="16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采集数据到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上时，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上看不到相应的数据，可能存在的原因有哪些。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本章主要介绍</a:t>
            </a:r>
            <a:r>
              <a:rPr lang="zh-CN" altLang="en-US" dirty="0" smtClean="0"/>
              <a:t>了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的部署安装常用命令、健康检查以及常见故障定位方法</a:t>
            </a:r>
            <a:r>
              <a:rPr lang="zh-CN" altLang="en-US" dirty="0" smtClean="0"/>
              <a:t>，学习完本章</a:t>
            </a:r>
            <a:r>
              <a:rPr lang="zh-CN" altLang="en-US" dirty="0" smtClean="0"/>
              <a:t>后</a:t>
            </a:r>
            <a:r>
              <a:rPr lang="zh-CN" altLang="en-US" dirty="0" smtClean="0"/>
              <a:t>能够清楚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安装部署流程，并能够自行</a:t>
            </a:r>
            <a:r>
              <a:rPr lang="zh-CN" altLang="en-US" dirty="0" smtClean="0"/>
              <a:t>安装</a:t>
            </a:r>
            <a:r>
              <a:rPr lang="en-US" altLang="zh-CN" smtClean="0"/>
              <a:t>Flume</a:t>
            </a:r>
            <a:r>
              <a:rPr lang="zh-CN" altLang="en-US" smtClean="0"/>
              <a:t>，</a:t>
            </a:r>
            <a:r>
              <a:rPr lang="zh-CN" altLang="en-US" dirty="0" smtClean="0"/>
              <a:t>同时能够进行简单问题的处理。 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 eaLnBrk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服务健康状态检查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服务基本故障恢复方法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87350"/>
            <a:ext cx="7054850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4775"/>
            <a:ext cx="7929562" cy="4008438"/>
          </a:xfrm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目录介绍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服务检查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日志分析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常用维护命令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常用性能调优参数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故障恢复方法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常见问题及定位手段</a:t>
            </a:r>
          </a:p>
        </p:txBody>
      </p:sp>
      <p:pic>
        <p:nvPicPr>
          <p:cNvPr id="7172" name="Picture 18" descr="目录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506413"/>
            <a:ext cx="6175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安装目录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84213" y="1268760"/>
            <a:ext cx="7920037" cy="3924300"/>
          </a:xfrm>
        </p:spPr>
        <p:txBody>
          <a:bodyPr/>
          <a:lstStyle/>
          <a:p>
            <a:r>
              <a:rPr lang="en-US" altLang="zh-CN" sz="1800" dirty="0" smtClean="0"/>
              <a:t>Flume</a:t>
            </a:r>
            <a:r>
              <a:rPr lang="zh-CN" altLang="en-US" sz="1800" dirty="0" smtClean="0"/>
              <a:t>服务端安装目录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集群安装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/FusionInsight/FusionInsight-Flume-1.6.0 </a:t>
            </a:r>
            <a:endParaRPr lang="en-US" altLang="zh-CN" sz="1600" dirty="0" smtClean="0"/>
          </a:p>
          <a:p>
            <a:r>
              <a:rPr lang="en-US" altLang="zh-CN" sz="1800" dirty="0" smtClean="0"/>
              <a:t>FusionInsight-Flume-1.6.0</a:t>
            </a:r>
            <a:r>
              <a:rPr lang="zh-CN" altLang="en-US" sz="1800" dirty="0" smtClean="0"/>
              <a:t>的目录结构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##########################################################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</a:t>
            </a:r>
            <a:r>
              <a:rPr lang="en-US" altLang="zh-CN" sz="1000" dirty="0" smtClean="0"/>
              <a:t> FusionInsight-Flume-1.6.0 </a:t>
            </a:r>
            <a:r>
              <a:rPr lang="en-US" altLang="zh-CN" sz="1000" dirty="0" smtClean="0">
                <a:latin typeface="+mj-ea"/>
                <a:ea typeface="+mj-ea"/>
              </a:rPr>
              <a:t>/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的安装目录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#......./adapter             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适配</a:t>
            </a:r>
            <a:r>
              <a:rPr lang="en-US" altLang="zh-CN" sz="1000" dirty="0" err="1" smtClean="0">
                <a:latin typeface="+mj-ea"/>
                <a:ea typeface="+mj-ea"/>
              </a:rPr>
              <a:t>om</a:t>
            </a:r>
            <a:r>
              <a:rPr lang="zh-CN" altLang="en-US" sz="1000" dirty="0" smtClean="0">
                <a:latin typeface="+mj-ea"/>
                <a:ea typeface="+mj-ea"/>
              </a:rPr>
              <a:t>代码路径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#......./flume               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的角色安装目录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   /bin                            </a:t>
            </a:r>
            <a:r>
              <a:rPr lang="en-US" altLang="zh-CN" sz="1000" dirty="0" smtClean="0">
                <a:latin typeface="+mj-ea"/>
              </a:rPr>
              <a:t>&lt;-----&gt;Flume</a:t>
            </a:r>
            <a:r>
              <a:rPr lang="zh-CN" altLang="en-US" sz="1000" dirty="0" smtClean="0">
                <a:latin typeface="+mj-ea"/>
              </a:rPr>
              <a:t>启动、停止、状态检查等脚本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#............../conf   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的配置目录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 /inst   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的安装、卸载等脚本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#............../lib                            &lt;---</a:t>
            </a:r>
            <a:r>
              <a:rPr lang="en-US" altLang="zh-CN" sz="1000" dirty="0" smtClean="0">
                <a:latin typeface="+mj-ea"/>
                <a:ea typeface="+mj-ea"/>
                <a:sym typeface="Wingdings" pitchFamily="2" charset="2"/>
              </a:rPr>
              <a:t>-&gt;Flume</a:t>
            </a:r>
            <a:r>
              <a:rPr lang="zh-CN" altLang="en-US" sz="1000" dirty="0" smtClean="0">
                <a:latin typeface="+mj-ea"/>
                <a:ea typeface="+mj-ea"/>
                <a:sym typeface="Wingdings" pitchFamily="2" charset="2"/>
              </a:rPr>
              <a:t>运行时</a:t>
            </a:r>
            <a:r>
              <a:rPr lang="en-US" altLang="zh-CN" sz="1000" dirty="0" smtClean="0">
                <a:latin typeface="+mj-ea"/>
                <a:ea typeface="+mj-ea"/>
                <a:sym typeface="Wingdings" pitchFamily="2" charset="2"/>
              </a:rPr>
              <a:t>jar</a:t>
            </a:r>
            <a:r>
              <a:rPr lang="zh-CN" altLang="en-US" sz="1000" dirty="0" smtClean="0">
                <a:latin typeface="+mj-ea"/>
                <a:ea typeface="+mj-ea"/>
                <a:sym typeface="Wingdings" pitchFamily="2" charset="2"/>
              </a:rPr>
              <a:t>包目录</a:t>
            </a:r>
            <a:endParaRPr lang="zh-CN" altLang="en-US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</a:t>
            </a:r>
            <a:r>
              <a:rPr lang="en-US" altLang="zh-CN" sz="1000" dirty="0" err="1" smtClean="0">
                <a:latin typeface="+mj-ea"/>
                <a:ea typeface="+mj-ea"/>
              </a:rPr>
              <a:t>libexec</a:t>
            </a:r>
            <a:r>
              <a:rPr lang="en-US" altLang="zh-CN" sz="1000" dirty="0" smtClean="0">
                <a:latin typeface="+mj-ea"/>
                <a:ea typeface="+mj-ea"/>
              </a:rPr>
              <a:t>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运行时第</a:t>
            </a:r>
            <a:r>
              <a:rPr lang="en-US" altLang="zh-CN" sz="1000" dirty="0" smtClean="0">
                <a:latin typeface="+mj-ea"/>
                <a:ea typeface="+mj-ea"/>
              </a:rPr>
              <a:t>3</a:t>
            </a:r>
            <a:r>
              <a:rPr lang="zh-CN" altLang="en-US" sz="1000" dirty="0" smtClean="0">
                <a:latin typeface="+mj-ea"/>
                <a:ea typeface="+mj-ea"/>
              </a:rPr>
              <a:t>方动态库目录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</a:t>
            </a:r>
            <a:r>
              <a:rPr lang="en-US" altLang="zh-CN" sz="1000" dirty="0" err="1" smtClean="0">
                <a:latin typeface="+mj-ea"/>
                <a:ea typeface="+mj-ea"/>
              </a:rPr>
              <a:t>plugins.d</a:t>
            </a:r>
            <a:r>
              <a:rPr lang="en-US" altLang="zh-CN" sz="1000" dirty="0" smtClean="0">
                <a:latin typeface="+mj-ea"/>
                <a:ea typeface="+mj-ea"/>
              </a:rPr>
              <a:t>                      </a:t>
            </a:r>
            <a:r>
              <a:rPr lang="en-US" altLang="zh-CN" sz="1000" dirty="0" smtClean="0">
                <a:latin typeface="+mj-ea"/>
              </a:rPr>
              <a:t>&lt;-----&gt;Flume</a:t>
            </a:r>
            <a:r>
              <a:rPr lang="zh-CN" altLang="en-US" sz="1000" dirty="0" smtClean="0">
                <a:latin typeface="+mj-ea"/>
              </a:rPr>
              <a:t>插件包目录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</a:t>
            </a:r>
            <a:r>
              <a:rPr lang="en-US" altLang="zh-CN" sz="1000" dirty="0" smtClean="0">
                <a:latin typeface="+mj-ea"/>
              </a:rPr>
              <a:t>#............../</a:t>
            </a:r>
            <a:r>
              <a:rPr lang="en-US" altLang="zh-CN" sz="1000" dirty="0" err="1" smtClean="0">
                <a:latin typeface="+mj-ea"/>
              </a:rPr>
              <a:t>plugins.s</a:t>
            </a:r>
            <a:r>
              <a:rPr lang="en-US" altLang="zh-CN" sz="1000" dirty="0" smtClean="0">
                <a:latin typeface="+mj-ea"/>
              </a:rPr>
              <a:t>                      &lt;-----&gt;Flume</a:t>
            </a:r>
            <a:r>
              <a:rPr lang="zh-CN" altLang="en-US" sz="1000" dirty="0" smtClean="0">
                <a:latin typeface="+mj-ea"/>
              </a:rPr>
              <a:t>插件脚本目录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#.............../tools                         &lt;-----&gt;Flume java</a:t>
            </a:r>
            <a:r>
              <a:rPr lang="zh-CN" altLang="en-US" sz="1000" dirty="0" smtClean="0">
                <a:latin typeface="+mj-ea"/>
                <a:ea typeface="+mj-ea"/>
              </a:rPr>
              <a:t>工具目录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##########################################################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安装目录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84213" y="1268760"/>
            <a:ext cx="7920037" cy="3924300"/>
          </a:xfrm>
        </p:spPr>
        <p:txBody>
          <a:bodyPr/>
          <a:lstStyle/>
          <a:p>
            <a:r>
              <a:rPr lang="en-US" altLang="zh-CN" sz="1800" dirty="0" smtClean="0"/>
              <a:t>Flume</a:t>
            </a:r>
            <a:r>
              <a:rPr lang="zh-CN" altLang="en-US" sz="1800" dirty="0" smtClean="0"/>
              <a:t>客户端安装目录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dirty="0" smtClean="0"/>
              <a:t>          </a:t>
            </a:r>
            <a:r>
              <a:rPr lang="zh-CN" altLang="en-US" sz="1600" dirty="0" smtClean="0"/>
              <a:t>客户端安装目录</a:t>
            </a:r>
            <a:r>
              <a:rPr lang="en-US" altLang="zh-CN" sz="1600" dirty="0" smtClean="0"/>
              <a:t>/fusioninsight-flume-1.6.0 </a:t>
            </a:r>
            <a:endParaRPr lang="en-US" altLang="zh-CN" sz="1600" dirty="0" smtClean="0"/>
          </a:p>
          <a:p>
            <a:r>
              <a:rPr lang="en-US" altLang="zh-CN" sz="1800" dirty="0" smtClean="0"/>
              <a:t>fusioninsight-flume-1.6.0</a:t>
            </a:r>
            <a:r>
              <a:rPr lang="zh-CN" altLang="en-US" sz="1800" dirty="0" smtClean="0"/>
              <a:t>的目录结构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##########################################################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</a:t>
            </a:r>
            <a:r>
              <a:rPr lang="en-US" altLang="zh-CN" sz="1000" dirty="0" smtClean="0"/>
              <a:t> FusionInsight-Flume-1.6.0 </a:t>
            </a:r>
            <a:r>
              <a:rPr lang="en-US" altLang="zh-CN" sz="1000" dirty="0" smtClean="0">
                <a:latin typeface="+mj-ea"/>
                <a:ea typeface="+mj-ea"/>
              </a:rPr>
              <a:t>/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的安装目录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#......./adapter             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适配</a:t>
            </a:r>
            <a:r>
              <a:rPr lang="en-US" altLang="zh-CN" sz="1000" dirty="0" err="1" smtClean="0">
                <a:latin typeface="+mj-ea"/>
                <a:ea typeface="+mj-ea"/>
              </a:rPr>
              <a:t>om</a:t>
            </a:r>
            <a:r>
              <a:rPr lang="zh-CN" altLang="en-US" sz="1000" dirty="0" smtClean="0">
                <a:latin typeface="+mj-ea"/>
                <a:ea typeface="+mj-ea"/>
              </a:rPr>
              <a:t>代码路径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#......./flume                                &lt;-----&gt; Flume</a:t>
            </a:r>
            <a:r>
              <a:rPr lang="zh-CN" altLang="en-US" sz="1000" dirty="0" smtClean="0">
                <a:latin typeface="+mj-ea"/>
                <a:ea typeface="+mj-ea"/>
              </a:rPr>
              <a:t>的角色安装目录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   /bin                            </a:t>
            </a:r>
            <a:r>
              <a:rPr lang="en-US" altLang="zh-CN" sz="1000" dirty="0" smtClean="0">
                <a:latin typeface="+mj-ea"/>
              </a:rPr>
              <a:t>&lt;-----&gt;Flume</a:t>
            </a:r>
            <a:r>
              <a:rPr lang="zh-CN" altLang="en-US" sz="1000" dirty="0" smtClean="0">
                <a:latin typeface="+mj-ea"/>
              </a:rPr>
              <a:t>启动、停止、状态检查等脚本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#............../conf   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的配置目录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 /inst   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的安装、卸载等脚本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#............../lib                            &lt;---</a:t>
            </a:r>
            <a:r>
              <a:rPr lang="en-US" altLang="zh-CN" sz="1000" dirty="0" smtClean="0">
                <a:latin typeface="+mj-ea"/>
                <a:ea typeface="+mj-ea"/>
                <a:sym typeface="Wingdings" pitchFamily="2" charset="2"/>
              </a:rPr>
              <a:t>-&gt;Flume</a:t>
            </a:r>
            <a:r>
              <a:rPr lang="zh-CN" altLang="en-US" sz="1000" dirty="0" smtClean="0">
                <a:latin typeface="+mj-ea"/>
                <a:ea typeface="+mj-ea"/>
                <a:sym typeface="Wingdings" pitchFamily="2" charset="2"/>
              </a:rPr>
              <a:t>运行时</a:t>
            </a:r>
            <a:r>
              <a:rPr lang="en-US" altLang="zh-CN" sz="1000" dirty="0" smtClean="0">
                <a:latin typeface="+mj-ea"/>
                <a:ea typeface="+mj-ea"/>
                <a:sym typeface="Wingdings" pitchFamily="2" charset="2"/>
              </a:rPr>
              <a:t>jar</a:t>
            </a:r>
            <a:r>
              <a:rPr lang="zh-CN" altLang="en-US" sz="1000" dirty="0" smtClean="0">
                <a:latin typeface="+mj-ea"/>
                <a:ea typeface="+mj-ea"/>
                <a:sym typeface="Wingdings" pitchFamily="2" charset="2"/>
              </a:rPr>
              <a:t>包目录</a:t>
            </a:r>
            <a:endParaRPr lang="zh-CN" altLang="en-US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</a:t>
            </a:r>
            <a:r>
              <a:rPr lang="en-US" altLang="zh-CN" sz="1000" dirty="0" err="1" smtClean="0">
                <a:latin typeface="+mj-ea"/>
                <a:ea typeface="+mj-ea"/>
              </a:rPr>
              <a:t>libexec</a:t>
            </a:r>
            <a:r>
              <a:rPr lang="en-US" altLang="zh-CN" sz="1000" dirty="0" smtClean="0">
                <a:latin typeface="+mj-ea"/>
                <a:ea typeface="+mj-ea"/>
              </a:rPr>
              <a:t>                        &lt;-----&gt;Flume</a:t>
            </a:r>
            <a:r>
              <a:rPr lang="zh-CN" altLang="en-US" sz="1000" dirty="0" smtClean="0">
                <a:latin typeface="+mj-ea"/>
                <a:ea typeface="+mj-ea"/>
              </a:rPr>
              <a:t>运行时第</a:t>
            </a:r>
            <a:r>
              <a:rPr lang="en-US" altLang="zh-CN" sz="1000" dirty="0" smtClean="0">
                <a:latin typeface="+mj-ea"/>
                <a:ea typeface="+mj-ea"/>
              </a:rPr>
              <a:t>3</a:t>
            </a:r>
            <a:r>
              <a:rPr lang="zh-CN" altLang="en-US" sz="1000" dirty="0" smtClean="0">
                <a:latin typeface="+mj-ea"/>
                <a:ea typeface="+mj-ea"/>
              </a:rPr>
              <a:t>方动态库目录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#............../</a:t>
            </a:r>
            <a:r>
              <a:rPr lang="en-US" altLang="zh-CN" sz="1000" dirty="0" err="1" smtClean="0">
                <a:latin typeface="+mj-ea"/>
                <a:ea typeface="+mj-ea"/>
              </a:rPr>
              <a:t>plugins.d</a:t>
            </a:r>
            <a:r>
              <a:rPr lang="en-US" altLang="zh-CN" sz="1000" dirty="0" smtClean="0">
                <a:latin typeface="+mj-ea"/>
                <a:ea typeface="+mj-ea"/>
              </a:rPr>
              <a:t>                      </a:t>
            </a:r>
            <a:r>
              <a:rPr lang="en-US" altLang="zh-CN" sz="1000" dirty="0" smtClean="0">
                <a:latin typeface="+mj-ea"/>
              </a:rPr>
              <a:t>&lt;-----&gt;Flume</a:t>
            </a:r>
            <a:r>
              <a:rPr lang="zh-CN" altLang="en-US" sz="1000" dirty="0" smtClean="0">
                <a:latin typeface="+mj-ea"/>
              </a:rPr>
              <a:t>插件包目录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</a:t>
            </a:r>
            <a:r>
              <a:rPr lang="en-US" altLang="zh-CN" sz="1000" dirty="0" smtClean="0">
                <a:latin typeface="+mj-ea"/>
              </a:rPr>
              <a:t>#............../</a:t>
            </a:r>
            <a:r>
              <a:rPr lang="en-US" altLang="zh-CN" sz="1000" dirty="0" err="1" smtClean="0">
                <a:latin typeface="+mj-ea"/>
              </a:rPr>
              <a:t>plugins.s</a:t>
            </a:r>
            <a:r>
              <a:rPr lang="en-US" altLang="zh-CN" sz="1000" dirty="0" smtClean="0">
                <a:latin typeface="+mj-ea"/>
              </a:rPr>
              <a:t>                      &lt;-----&gt;Flume</a:t>
            </a:r>
            <a:r>
              <a:rPr lang="zh-CN" altLang="en-US" sz="1000" dirty="0" smtClean="0">
                <a:latin typeface="+mj-ea"/>
              </a:rPr>
              <a:t>插件脚本目录</a:t>
            </a:r>
            <a:endParaRPr lang="en-US" altLang="zh-CN" sz="10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 #.............../tools                         &lt;-----&gt;Flume java</a:t>
            </a:r>
            <a:r>
              <a:rPr lang="zh-CN" altLang="en-US" sz="1000" dirty="0" smtClean="0">
                <a:latin typeface="+mj-ea"/>
                <a:ea typeface="+mj-ea"/>
              </a:rPr>
              <a:t>工具目录</a:t>
            </a:r>
          </a:p>
          <a:p>
            <a:pPr>
              <a:buNone/>
            </a:pPr>
            <a:r>
              <a:rPr lang="en-US" altLang="zh-CN" sz="1000" dirty="0" smtClean="0">
                <a:latin typeface="+mj-ea"/>
                <a:ea typeface="+mj-ea"/>
              </a:rPr>
              <a:t>    ##########################################################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数据目录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/>
          </a:p>
          <a:p>
            <a:r>
              <a:rPr lang="zh-CN" altLang="en-US" sz="2000" dirty="0" smtClean="0"/>
              <a:t>数据目录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Flume</a:t>
            </a:r>
            <a:r>
              <a:rPr lang="zh-CN" altLang="en-US" sz="2000" dirty="0" smtClean="0"/>
              <a:t>数据目录只有在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类型时才有数据目录，同时该目录是在</a:t>
            </a:r>
            <a:r>
              <a:rPr lang="en-US" altLang="zh-CN" sz="2000" dirty="0" smtClean="0"/>
              <a:t>Flume</a:t>
            </a:r>
            <a:r>
              <a:rPr lang="zh-CN" altLang="en-US" sz="2000" dirty="0" smtClean="0"/>
              <a:t>运行时的配置文件</a:t>
            </a:r>
            <a:r>
              <a:rPr lang="en-US" altLang="zh-CN" sz="2000" dirty="0" err="1" smtClean="0"/>
              <a:t>properties.properties</a:t>
            </a:r>
            <a:r>
              <a:rPr lang="zh-CN" altLang="en-US" sz="2000" dirty="0" smtClean="0"/>
              <a:t>中如下的参数指定的：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600" dirty="0" smtClean="0"/>
              <a:t>       </a:t>
            </a:r>
            <a:r>
              <a:rPr lang="en-US" altLang="zh-CN" sz="1800" dirty="0" err="1" smtClean="0"/>
              <a:t>server.channels.xx.dataDirs</a:t>
            </a:r>
            <a:r>
              <a:rPr lang="en-US" altLang="zh-CN" sz="1800" dirty="0" smtClean="0"/>
              <a:t> =  </a:t>
            </a: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server.channels.xx.checkpointDir</a:t>
            </a:r>
            <a:r>
              <a:rPr lang="en-US" altLang="zh-CN" sz="1800" dirty="0" smtClean="0"/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日志目录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客户端运行日志目录</a:t>
            </a:r>
            <a:endParaRPr lang="en-US" altLang="zh-CN" sz="2000" dirty="0" smtClean="0"/>
          </a:p>
          <a:p>
            <a:pPr>
              <a:lnSpc>
                <a:spcPct val="200000"/>
              </a:lnSpc>
              <a:buNone/>
            </a:pPr>
            <a:r>
              <a:rPr lang="en-US" altLang="zh-CN" sz="1600" dirty="0" smtClean="0"/>
              <a:t>     </a:t>
            </a:r>
            <a:r>
              <a:rPr lang="zh-CN" altLang="en-US" sz="1800" dirty="0" smtClean="0"/>
              <a:t>默认的日志目录：</a:t>
            </a:r>
            <a:r>
              <a:rPr lang="en-US" altLang="zh-CN" sz="1800" dirty="0" smtClean="0"/>
              <a:t> /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/log/</a:t>
            </a:r>
            <a:r>
              <a:rPr lang="en-US" altLang="zh-CN" sz="1800" dirty="0" err="1" smtClean="0"/>
              <a:t>Bigdata</a:t>
            </a:r>
            <a:r>
              <a:rPr lang="en-US" altLang="zh-CN" sz="1800" dirty="0" smtClean="0"/>
              <a:t>/flume-client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服务端端运行日志目录</a:t>
            </a:r>
            <a:endParaRPr lang="en-US" altLang="zh-CN" sz="2000" dirty="0" smtClean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1800" dirty="0" smtClean="0"/>
              <a:t>默认的日志目录：</a:t>
            </a:r>
            <a:r>
              <a:rPr lang="en-US" altLang="zh-CN" sz="1800" dirty="0" smtClean="0"/>
              <a:t> /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/log/</a:t>
            </a:r>
            <a:r>
              <a:rPr lang="en-US" altLang="zh-CN" sz="1800" dirty="0" err="1" smtClean="0"/>
              <a:t>Bigdata</a:t>
            </a:r>
            <a:r>
              <a:rPr lang="en-US" altLang="zh-CN" sz="1800" dirty="0" smtClean="0"/>
              <a:t>/flume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sz="1800" dirty="0" smtClean="0"/>
              <a:t>   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目录介绍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服务检查</a:t>
            </a:r>
            <a:endParaRPr lang="en-US" altLang="zh-CN" b="1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日志分析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常用维护命令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常用性能调优参数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故障恢复方法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常见问题及定位手段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990000"/>
    </a:dk2>
    <a:lt2>
      <a:srgbClr val="CCCCCC"/>
    </a:lt2>
    <a:accent1>
      <a:srgbClr val="CCFF99"/>
    </a:accent1>
    <a:accent2>
      <a:srgbClr val="99CCCC"/>
    </a:accent2>
    <a:accent3>
      <a:srgbClr val="FFFFFF"/>
    </a:accent3>
    <a:accent4>
      <a:srgbClr val="000000"/>
    </a:accent4>
    <a:accent5>
      <a:srgbClr val="E2FFCA"/>
    </a:accent5>
    <a:accent6>
      <a:srgbClr val="8AB9B9"/>
    </a:accent6>
    <a:hlink>
      <a:srgbClr val="0099CC"/>
    </a:hlink>
    <a:folHlink>
      <a:srgbClr val="00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EA468C-D786-472C-9E12-E90044C17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62308</TotalTime>
  <Words>1636</Words>
  <Application>Microsoft Office PowerPoint</Application>
  <PresentationFormat>全屏显示(4:3)</PresentationFormat>
  <Paragraphs>265</Paragraphs>
  <Slides>29</Slides>
  <Notes>26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1#UC&amp;C母版初稿</vt:lpstr>
      <vt:lpstr>End</vt:lpstr>
      <vt:lpstr>幻灯片 0</vt:lpstr>
      <vt:lpstr>    FusionInsight HD     Flume维护篇</vt:lpstr>
      <vt:lpstr>幻灯片 2</vt:lpstr>
      <vt:lpstr>目录</vt:lpstr>
      <vt:lpstr>Flume安装目录</vt:lpstr>
      <vt:lpstr>Flume安装目录</vt:lpstr>
      <vt:lpstr>Flume数据目录</vt:lpstr>
      <vt:lpstr>Flume日志目录</vt:lpstr>
      <vt:lpstr>幻灯片 8</vt:lpstr>
      <vt:lpstr>Flume服务检查</vt:lpstr>
      <vt:lpstr>Flume服务检查</vt:lpstr>
      <vt:lpstr>Flume服务检查</vt:lpstr>
      <vt:lpstr>幻灯片 12</vt:lpstr>
      <vt:lpstr>日志分析——安装日志</vt:lpstr>
      <vt:lpstr>日志分析——运行日志</vt:lpstr>
      <vt:lpstr>日志分析——运行日志</vt:lpstr>
      <vt:lpstr>幻灯片 16</vt:lpstr>
      <vt:lpstr>常用维护命令</vt:lpstr>
      <vt:lpstr>幻灯片 18</vt:lpstr>
      <vt:lpstr>常用的性能调优命令或参数</vt:lpstr>
      <vt:lpstr>幻灯片 20</vt:lpstr>
      <vt:lpstr>故障恢复</vt:lpstr>
      <vt:lpstr>故障恢复</vt:lpstr>
      <vt:lpstr>幻灯片 23</vt:lpstr>
      <vt:lpstr>常见问题及定位方法</vt:lpstr>
      <vt:lpstr>习题</vt:lpstr>
      <vt:lpstr>幻灯片 26</vt:lpstr>
      <vt:lpstr>幻灯片 27</vt:lpstr>
      <vt:lpstr>幻灯片 28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z00108545</cp:lastModifiedBy>
  <cp:revision>2323</cp:revision>
  <dcterms:created xsi:type="dcterms:W3CDTF">2003-08-21T06:48:56Z</dcterms:created>
  <dcterms:modified xsi:type="dcterms:W3CDTF">2016-06-06T06:31:25Z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(3)c9Dhq7Gkjy/+ctd080fDAOTpKr2y06BVZywwDhdycSM6OX8Gw5YoyfvH5OLwKkoPHrkFqvYq
YQ0nr08ZAoL92TMFKHT625Aj7ujwUYYqF6t1AdlqSk3doxg4gY3Yj2Wy4CZm7CoKqcWaMJzE
5OTGr/kn4VUL5hfSCVjWM6hwDZ/wL6xQXft8Uf1UMz1K9KQpXyr3QjKVeg2/H/jAC6Xt8OY5
kqpkWve5fdCFkRCCNm</vt:lpwstr>
  </property>
  <property fmtid="{D5CDD505-2E9C-101B-9397-08002B2CF9AE}" pid="18" name="_2015_ms_pID_7253431">
    <vt:lpwstr>FoG3k9nOpwcsOPqNsEY04KdB6Hmzzz3A/1plkZBSN84zZ4Ykiq6rBe
a7EU5RVPbyk2luw1x+ADdUk809YrI+ajhRFuGPbftv4tD+078X23a9WPiDrvqfao2hXeMTn7
JsoaatONQsFCEQJLuYAKlwjbc6UG2IQ41HYAfZqFuRgjr9Sy1RV5hkEo84fy6RzCoXaYQDdi
NQX9a4wbiiIaZnf9udYWlYFL7KrL5XfcyaUa</vt:lpwstr>
  </property>
  <property fmtid="{D5CDD505-2E9C-101B-9397-08002B2CF9AE}" pid="19" name="_2015_ms_pID_7253432">
    <vt:lpwstr>1AFcwtZhkFcz1R3qkhvg0kp0hBP+rl4HF6Xa
zAtucpP7IqtO2ERcTQVZRrQfFu/fkw==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1463714466</vt:lpwstr>
  </property>
</Properties>
</file>